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08" r:id="rId3"/>
    <p:sldId id="509" r:id="rId4"/>
    <p:sldId id="504" r:id="rId5"/>
    <p:sldId id="498" r:id="rId6"/>
    <p:sldId id="499" r:id="rId7"/>
    <p:sldId id="505" r:id="rId8"/>
    <p:sldId id="5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D67"/>
    <a:srgbClr val="E02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89"/>
    <p:restoredTop sz="78000" autoAdjust="0"/>
  </p:normalViewPr>
  <p:slideViewPr>
    <p:cSldViewPr snapToGrid="0" showGuides="1">
      <p:cViewPr varScale="1">
        <p:scale>
          <a:sx n="80" d="100"/>
          <a:sy n="80" d="100"/>
        </p:scale>
        <p:origin x="23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78E9-11FC-4346-B7C1-C567B560904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2DAD-986B-489D-8D39-D1E6082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 </a:t>
            </a:r>
            <a:r>
              <a:rPr lang="en-US" altLang="zh-CN" dirty="0" err="1"/>
              <a:t>U</a:t>
            </a:r>
            <a:r>
              <a:rPr lang="en-US" altLang="zh-CN" dirty="0"/>
              <a:t> F = [0,5) U {9}</a:t>
            </a:r>
          </a:p>
          <a:p>
            <a:endParaRPr lang="en-US" dirty="0"/>
          </a:p>
          <a:p>
            <a:r>
              <a:rPr lang="en-US" dirty="0"/>
              <a:t>4 is an element, so should either in a set or not in a set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dirty="0"/>
                  <a:t>Question 1:</a:t>
                </a:r>
              </a:p>
              <a:p>
                <a:r>
                  <a:rPr lang="en-SG" dirty="0"/>
                  <a:t>Do it step by step</a:t>
                </a:r>
                <a:br>
                  <a:rPr lang="en-SG" dirty="0"/>
                </a:br>
                <a:r>
                  <a:rPr lang="en-SG" dirty="0"/>
                  <a:t>U = {0,1,4,9}</a:t>
                </a:r>
                <a:br>
                  <a:rPr lang="en-SG" dirty="0"/>
                </a:br>
                <a:r>
                  <a:rPr lang="en-SG" dirty="0"/>
                  <a:t>U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SG" dirty="0"/>
                  <a:t> F = {0,1,4} </a:t>
                </a:r>
              </a:p>
              <a:p>
                <a:r>
                  <a:rPr lang="en-SG" dirty="0"/>
                  <a:t>So there should be 12 items on the right hand side. 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dirty="0"/>
                  <a:t>Question 1:</a:t>
                </a:r>
              </a:p>
              <a:p>
                <a:r>
                  <a:rPr lang="en-SG" dirty="0"/>
                  <a:t>Do it step by step</a:t>
                </a:r>
                <a:br>
                  <a:rPr lang="en-SG" dirty="0"/>
                </a:br>
                <a:r>
                  <a:rPr lang="en-SG" dirty="0"/>
                  <a:t>U = {0,1,4,9}</a:t>
                </a:r>
                <a:br>
                  <a:rPr lang="en-SG" dirty="0"/>
                </a:br>
                <a:r>
                  <a:rPr lang="en-SG" dirty="0"/>
                  <a:t>U </a:t>
                </a:r>
                <a:r>
                  <a:rPr lang="en-SG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en-SG" dirty="0"/>
                  <a:t> F = {0,1,4} </a:t>
                </a:r>
              </a:p>
              <a:p>
                <a:r>
                  <a:rPr lang="en-SG" dirty="0"/>
                  <a:t>So there should be 12 items on the right hand side.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altLang="zh-CN" b="1" dirty="0">
                <a:latin typeface="Arial" charset="0"/>
                <a:ea typeface="ＭＳ Ｐゴシック" charset="-128"/>
              </a:rPr>
              <a:t>A</a:t>
            </a:r>
            <a:r>
              <a:rPr kumimoji="0" lang="en-SG" altLang="zh-CN" baseline="-25000" dirty="0">
                <a:latin typeface="Arial" charset="0"/>
                <a:ea typeface="ＭＳ Ｐゴシック" charset="-128"/>
              </a:rPr>
              <a:t>1</a:t>
            </a:r>
            <a:r>
              <a:rPr kumimoji="0" lang="en-US" altLang="zh-CN" baseline="0" dirty="0">
                <a:latin typeface="Arial" charset="0"/>
                <a:ea typeface="ＭＳ Ｐゴシック" charset="-128"/>
              </a:rPr>
              <a:t>x</a:t>
            </a:r>
            <a:r>
              <a:rPr kumimoji="0" lang="en-US" altLang="zh-CN" baseline="-25000" dirty="0">
                <a:latin typeface="Arial" charset="0"/>
                <a:ea typeface="ＭＳ Ｐゴシック" charset="-128"/>
              </a:rPr>
              <a:t>1 </a:t>
            </a:r>
            <a:r>
              <a:rPr kumimoji="0" lang="en-US" altLang="zh-CN" baseline="0" dirty="0">
                <a:latin typeface="Arial" charset="0"/>
                <a:ea typeface="ＭＳ Ｐゴシック" charset="-128"/>
              </a:rPr>
              <a:t>+ </a:t>
            </a:r>
            <a:r>
              <a:rPr kumimoji="0" lang="en-SG" altLang="zh-CN" b="1" dirty="0">
                <a:latin typeface="Arial" charset="0"/>
                <a:ea typeface="ＭＳ Ｐゴシック" charset="-128"/>
              </a:rPr>
              <a:t>A</a:t>
            </a:r>
            <a:r>
              <a:rPr kumimoji="0" lang="en-SG" altLang="zh-CN" baseline="-25000" dirty="0">
                <a:latin typeface="Arial" charset="0"/>
                <a:ea typeface="ＭＳ Ｐゴシック" charset="-128"/>
              </a:rPr>
              <a:t>2</a:t>
            </a:r>
            <a:r>
              <a:rPr kumimoji="0" lang="en-US" altLang="zh-CN" baseline="0" dirty="0">
                <a:latin typeface="Arial" charset="0"/>
                <a:ea typeface="ＭＳ Ｐゴシック" charset="-128"/>
              </a:rPr>
              <a:t>x</a:t>
            </a:r>
            <a:r>
              <a:rPr kumimoji="0" lang="en-US" altLang="zh-CN" baseline="-25000" dirty="0">
                <a:latin typeface="Arial" charset="0"/>
                <a:ea typeface="ＭＳ Ｐゴシック" charset="-128"/>
              </a:rPr>
              <a:t>2 </a:t>
            </a:r>
            <a:r>
              <a:rPr kumimoji="0" lang="en-US" altLang="zh-CN" baseline="0" dirty="0">
                <a:latin typeface="Arial" charset="0"/>
                <a:ea typeface="ＭＳ Ｐゴシック" charset="-128"/>
              </a:rPr>
              <a:t>+ … + </a:t>
            </a:r>
            <a:r>
              <a:rPr kumimoji="0" lang="en-SG" altLang="zh-CN" b="1" dirty="0">
                <a:latin typeface="Arial" charset="0"/>
                <a:ea typeface="ＭＳ Ｐゴシック" charset="-128"/>
              </a:rPr>
              <a:t>A</a:t>
            </a:r>
            <a:r>
              <a:rPr kumimoji="0" lang="en-SG" altLang="zh-CN" baseline="-25000" dirty="0">
                <a:latin typeface="Arial" charset="0"/>
                <a:ea typeface="ＭＳ Ｐゴシック" charset="-128"/>
              </a:rPr>
              <a:t>n</a:t>
            </a:r>
            <a:r>
              <a:rPr kumimoji="0" lang="en-US" altLang="zh-CN" baseline="0" dirty="0" err="1">
                <a:latin typeface="Arial" charset="0"/>
                <a:ea typeface="ＭＳ Ｐゴシック" charset="-128"/>
              </a:rPr>
              <a:t>x</a:t>
            </a:r>
            <a:r>
              <a:rPr kumimoji="0" lang="en-US" altLang="zh-CN" baseline="-25000" dirty="0" err="1">
                <a:latin typeface="Arial" charset="0"/>
                <a:ea typeface="ＭＳ Ｐゴシック" charset="-128"/>
              </a:rPr>
              <a:t>n</a:t>
            </a:r>
            <a:r>
              <a:rPr kumimoji="0" lang="en-US" altLang="zh-CN" baseline="-25000" dirty="0">
                <a:latin typeface="Arial" charset="0"/>
                <a:ea typeface="ＭＳ Ｐゴシック" charset="-128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aseline="-25000" dirty="0">
              <a:latin typeface="Arial" charset="0"/>
              <a:ea typeface="ＭＳ Ｐゴシック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aseline="0" dirty="0">
                <a:latin typeface="Arial" charset="0"/>
                <a:ea typeface="ＭＳ Ｐゴシック" charset="-128"/>
              </a:rPr>
              <a:t>Try to write down all the elements of </a:t>
            </a:r>
            <a:r>
              <a:rPr kumimoji="0" lang="en-US" altLang="zh-CN" b="1" baseline="0" dirty="0">
                <a:latin typeface="Arial" charset="0"/>
                <a:ea typeface="ＭＳ Ｐゴシック" charset="-128"/>
              </a:rPr>
              <a:t>A</a:t>
            </a:r>
            <a:r>
              <a:rPr kumimoji="0" lang="en-US" altLang="zh-CN" baseline="0" dirty="0">
                <a:latin typeface="Arial" charset="0"/>
                <a:ea typeface="ＭＳ Ｐゴシック" charset="-128"/>
              </a:rPr>
              <a:t>, conduct the matrix multiplication, then you can understand why in this way</a:t>
            </a:r>
            <a:br>
              <a:rPr kumimoji="0" lang="en-US" altLang="zh-CN" baseline="0" dirty="0">
                <a:latin typeface="Arial" charset="0"/>
                <a:ea typeface="ＭＳ Ｐゴシック" charset="-128"/>
              </a:rPr>
            </a:br>
            <a:r>
              <a:rPr kumimoji="0" lang="en-US" altLang="zh-CN" baseline="0" dirty="0">
                <a:latin typeface="Arial" charset="0"/>
                <a:ea typeface="ＭＳ Ｐゴシック" charset="-128"/>
              </a:rPr>
              <a:t>Same for the problem in the next slides</a:t>
            </a:r>
            <a:endParaRPr kumimoji="0" lang="zh-CN" altLang="en-US" baseline="0" dirty="0">
              <a:latin typeface="Arial" charset="0"/>
              <a:ea typeface="ＭＳ Ｐゴシック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180A9D6-3F56-A042-9C3F-FAAFD9443A58}" type="slidenum">
              <a:rPr kumimoji="0" lang="en-GB" altLang="zh-CN">
                <a:latin typeface="Arial" charset="0"/>
              </a:rPr>
              <a:pPr>
                <a:spcBef>
                  <a:spcPct val="0"/>
                </a:spcBef>
              </a:pPr>
              <a:t>5</a:t>
            </a:fld>
            <a:endParaRPr kumimoji="0" lang="en-GB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2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kumimoji="0" lang="en-SG" altLang="zh-CN" dirty="0">
                <a:latin typeface="Arial" charset="0"/>
                <a:ea typeface="ＭＳ Ｐゴシック" charset="-128"/>
              </a:rPr>
              <a:t>(</a:t>
            </a:r>
            <a:r>
              <a:rPr kumimoji="0" lang="en-US" altLang="zh-CN" b="1" dirty="0">
                <a:latin typeface="Arial" charset="0"/>
                <a:ea typeface="ＭＳ Ｐゴシック" charset="-128"/>
              </a:rPr>
              <a:t>a</a:t>
            </a:r>
            <a:r>
              <a:rPr kumimoji="0" lang="en-US" altLang="zh-CN" baseline="-25000" dirty="0">
                <a:latin typeface="Arial" charset="0"/>
                <a:ea typeface="ＭＳ Ｐゴシック" charset="-128"/>
              </a:rPr>
              <a:t>1</a:t>
            </a:r>
            <a:r>
              <a:rPr kumimoji="0" lang="en-US" altLang="zh-CN" baseline="30000" dirty="0">
                <a:latin typeface="Arial" charset="0"/>
                <a:ea typeface="ＭＳ Ｐゴシック" charset="-128"/>
              </a:rPr>
              <a:t>T</a:t>
            </a:r>
            <a:r>
              <a:rPr kumimoji="0" lang="en-US" altLang="zh-CN" b="1" dirty="0">
                <a:latin typeface="Arial" charset="0"/>
                <a:ea typeface="ＭＳ Ｐゴシック" charset="-128"/>
              </a:rPr>
              <a:t>x</a:t>
            </a:r>
            <a:r>
              <a:rPr kumimoji="0" lang="en-US" altLang="zh-CN" dirty="0">
                <a:latin typeface="Arial" charset="0"/>
                <a:ea typeface="ＭＳ Ｐゴシック" charset="-128"/>
              </a:rPr>
              <a:t>, </a:t>
            </a:r>
            <a:r>
              <a:rPr kumimoji="0" lang="en-US" altLang="zh-CN" b="1" dirty="0">
                <a:latin typeface="Arial" charset="0"/>
                <a:ea typeface="ＭＳ Ｐゴシック" charset="-128"/>
              </a:rPr>
              <a:t>a</a:t>
            </a:r>
            <a:r>
              <a:rPr kumimoji="0" lang="en-US" altLang="zh-CN" baseline="-25000" dirty="0">
                <a:latin typeface="Arial" charset="0"/>
                <a:ea typeface="ＭＳ Ｐゴシック" charset="-128"/>
              </a:rPr>
              <a:t>2</a:t>
            </a:r>
            <a:r>
              <a:rPr kumimoji="0" lang="en-US" altLang="zh-CN" baseline="30000" dirty="0">
                <a:latin typeface="Arial" charset="0"/>
                <a:ea typeface="ＭＳ Ｐゴシック" charset="-128"/>
              </a:rPr>
              <a:t>T</a:t>
            </a:r>
            <a:r>
              <a:rPr kumimoji="0" lang="en-US" altLang="zh-CN" b="1" dirty="0">
                <a:latin typeface="Arial" charset="0"/>
                <a:ea typeface="ＭＳ Ｐゴシック" charset="-128"/>
              </a:rPr>
              <a:t>x</a:t>
            </a:r>
            <a:r>
              <a:rPr kumimoji="0" lang="en-US" altLang="zh-CN" dirty="0">
                <a:latin typeface="Arial" charset="0"/>
                <a:ea typeface="ＭＳ Ｐゴシック" charset="-128"/>
              </a:rPr>
              <a:t>,, …, </a:t>
            </a:r>
            <a:r>
              <a:rPr kumimoji="0" lang="en-US" altLang="zh-CN" b="1" dirty="0" err="1">
                <a:latin typeface="Arial" charset="0"/>
                <a:ea typeface="ＭＳ Ｐゴシック" charset="-128"/>
              </a:rPr>
              <a:t>a</a:t>
            </a:r>
            <a:r>
              <a:rPr kumimoji="0" lang="en-US" altLang="zh-CN" baseline="-25000" dirty="0" err="1">
                <a:latin typeface="Arial" charset="0"/>
                <a:ea typeface="ＭＳ Ｐゴシック" charset="-128"/>
              </a:rPr>
              <a:t>m</a:t>
            </a:r>
            <a:r>
              <a:rPr kumimoji="0" lang="en-US" altLang="zh-CN" baseline="30000" dirty="0" err="1">
                <a:latin typeface="Arial" charset="0"/>
                <a:ea typeface="ＭＳ Ｐゴシック" charset="-128"/>
              </a:rPr>
              <a:t>T</a:t>
            </a:r>
            <a:r>
              <a:rPr kumimoji="0" lang="en-US" altLang="zh-CN" b="1" dirty="0" err="1">
                <a:latin typeface="Arial" charset="0"/>
                <a:ea typeface="ＭＳ Ｐゴシック" charset="-128"/>
              </a:rPr>
              <a:t>x</a:t>
            </a:r>
            <a:r>
              <a:rPr kumimoji="0" lang="en-US" altLang="zh-CN" b="1" baseline="-25000" dirty="0" err="1">
                <a:latin typeface="Arial" charset="0"/>
                <a:ea typeface="ＭＳ Ｐゴシック" charset="-128"/>
              </a:rPr>
              <a:t>m</a:t>
            </a:r>
            <a:r>
              <a:rPr kumimoji="0" lang="en-SG" altLang="zh-CN" dirty="0">
                <a:latin typeface="Arial" charset="0"/>
                <a:ea typeface="ＭＳ Ｐゴシック" charset="-128"/>
              </a:rPr>
              <a:t>)</a:t>
            </a:r>
            <a:r>
              <a:rPr kumimoji="0" lang="en-SG" altLang="zh-CN" baseline="30000" dirty="0">
                <a:latin typeface="Arial" charset="0"/>
                <a:ea typeface="ＭＳ Ｐゴシック" charset="-128"/>
              </a:rPr>
              <a:t>T</a:t>
            </a:r>
            <a:endParaRPr kumimoji="0" lang="zh-CN" altLang="en-US" baseline="30000" dirty="0">
              <a:latin typeface="Arial" charset="0"/>
              <a:ea typeface="ＭＳ Ｐゴシック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A0B27F1-728C-3648-A8F1-BC78028723AB}" type="slidenum">
              <a:rPr kumimoji="0" lang="en-GB" altLang="zh-CN">
                <a:latin typeface="Arial" charset="0"/>
              </a:rPr>
              <a:pPr>
                <a:spcBef>
                  <a:spcPct val="0"/>
                </a:spcBef>
              </a:pPr>
              <a:t>6</a:t>
            </a:fld>
            <a:endParaRPr kumimoji="0" lang="en-GB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Obtaining a matrix with all zeros doesn’t mean either </a:t>
            </a:r>
            <a:r>
              <a:rPr lang="en-US" altLang="zh-CN" b="1" dirty="0"/>
              <a:t>A</a:t>
            </a:r>
            <a:r>
              <a:rPr lang="en-US" altLang="zh-CN" dirty="0"/>
              <a:t> or </a:t>
            </a:r>
            <a:r>
              <a:rPr lang="en-US" altLang="zh-CN" b="1" dirty="0"/>
              <a:t>B</a:t>
            </a:r>
            <a:r>
              <a:rPr lang="en-US" altLang="zh-CN" dirty="0"/>
              <a:t> will be </a:t>
            </a:r>
            <a:r>
              <a:rPr lang="en-US" altLang="zh-CN" b="1" dirty="0"/>
              <a:t>0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74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(</a:t>
            </a:r>
            <a:r>
              <a:rPr lang="en-SG" b="1" dirty="0"/>
              <a:t>AB</a:t>
            </a:r>
            <a:r>
              <a:rPr lang="en-SG" dirty="0"/>
              <a:t>)</a:t>
            </a:r>
            <a:r>
              <a:rPr lang="en-SG" baseline="30000" dirty="0"/>
              <a:t>T </a:t>
            </a:r>
            <a:r>
              <a:rPr lang="en-SG" baseline="0" dirty="0"/>
              <a:t>= </a:t>
            </a:r>
            <a:r>
              <a:rPr lang="en-SG" b="1" baseline="0" dirty="0"/>
              <a:t>B</a:t>
            </a:r>
            <a:r>
              <a:rPr lang="en-SG" baseline="30000" dirty="0"/>
              <a:t>T</a:t>
            </a:r>
            <a:r>
              <a:rPr lang="en-SG" b="1" baseline="0" dirty="0"/>
              <a:t>A</a:t>
            </a:r>
            <a:r>
              <a:rPr lang="en-SG" baseline="30000" dirty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1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E48-795D-4363-9C51-742658DE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96FB-8BBC-480F-A2DE-256DD239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55-08C8-4DE2-8AC3-8CDA59E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5725-1B96-4545-BE6A-5523D00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E28-2870-4DE6-8655-7BA5F1B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721-89D1-4383-B6AC-16F4B5A8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FF1C-1386-4EF4-83CE-9CE250C9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9F64-5629-4E1B-923A-A3E335D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9FB3-6092-4779-BDB4-163DAF6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F62-54CE-4A00-A3D2-B531E42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F516-3DD2-421B-A7AE-72FA27B8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9F7CE-7B0F-415C-8773-32759033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9E83-6C17-4773-AD7A-B2FA97D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1769-10EF-4C1D-9FBA-370A942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2B7-25E9-4DFE-B1B9-679537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0E6DAD-7247-FA44-A7E4-FE4A13362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D0CB186-34F9-9841-AD4A-0FF5CA057B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85D-1030-40A7-B0A0-E08A96E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A3BA-E638-4582-9574-9680C9C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5943-0724-4EC0-8486-E0934FB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101A-1A16-4DD6-A6FF-7F998D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07D9-83E9-41A6-915E-A2B62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8CE-3857-4141-AF5F-997697C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44F-D5F5-407A-B3E0-A8216CD2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4FC-C210-48A3-850E-016729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4D1B-3D2A-46F2-B3A5-7C7BAE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1068-E2E5-4C91-AE02-50D7F5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F8C-E4A0-48F9-9FDA-528ECB5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C5C-9479-4FF2-97BD-96A7B7B6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4B7B-61A5-4AEE-9900-DD6FB9E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843E-7683-40F4-9FA8-E169142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ACB0-0842-4EB5-9385-0CC6E03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466-59C9-43A9-8D00-A874F97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957-F013-4078-9044-B3D8CAB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9923-C4E3-439A-8463-5B7E7D26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7E22-74E6-4601-B425-7702A2EC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D448-3170-4EDD-B0D6-11833647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AEFC0-45D0-4A28-8EDF-9046D136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47D3-E51D-4CB6-B825-D04C31E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3EDA-DAAB-4D91-90E1-70A07B6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8141-A84C-4FEF-B4D1-265C9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443-7318-442C-9111-2AB2BFC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614E-BAA2-4BBF-865A-A91D3AF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1A3B-617F-45A4-B0B1-64F0BBAF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461-C783-4687-B5C5-6032405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A8F5-3283-413C-9AB7-DCA817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C3FB-F865-46DE-B8B2-34CD2ED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6F98-61E4-48C0-AB32-FEF9AC9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16-85A6-41DE-AE28-A84B10D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D4E-7D4C-4420-BB8E-D6D2BD21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F9A2-320B-44C4-A66B-2BC4434D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18E5-3F91-41FD-94C4-FE809944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B8B4-880B-4FDA-BE75-3FCE7E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8777-980F-4F2A-B37B-EB70836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F5FF-ADF4-4605-AD4B-E3D2A753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33D-903F-47F2-9189-9739EA33A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705C-8731-4308-B2D8-881ADA8E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BC4-25E4-483C-814B-145D15F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AD3B-C345-4B31-A3BB-CEF4CCE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9DC2-B768-4848-97B9-4C27656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298A-14A0-46A2-AFDC-CC7C862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9737-CF31-4450-BD0A-BBC5D143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894"/>
            <a:ext cx="10515600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A13-0C00-4FD7-A6B1-E8336DA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7BA4-E8BE-4C43-936E-FD6F2CB69CF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133-AA47-4558-9404-3482CFB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5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A75-6152-44C0-8972-E560BEA7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5.xml"/><Relationship Id="rId7" Type="http://schemas.openxmlformats.org/officeDocument/2006/relationships/image" Target="../media/image2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DE-9DDC-47AD-BEC1-C05220FA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263"/>
            <a:ext cx="9144000" cy="2056809"/>
          </a:xfrm>
        </p:spPr>
        <p:txBody>
          <a:bodyPr>
            <a:normAutofit/>
          </a:bodyPr>
          <a:lstStyle/>
          <a:p>
            <a:r>
              <a:rPr lang="en-US" sz="4800" b="1" dirty="0"/>
              <a:t>BC2410, Prescriptive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000" b="1" dirty="0"/>
              <a:t>From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2E2D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4000" dirty="0"/>
              <a:t> </a:t>
            </a:r>
            <a:r>
              <a:rPr lang="en-US" sz="4000" b="1" dirty="0"/>
              <a:t>to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</a:t>
            </a:r>
            <a:endParaRPr lang="en-US" sz="4800" b="1" dirty="0">
              <a:solidFill>
                <a:srgbClr val="E022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7BC5-342E-4647-BDE7-94F09576A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879" cy="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8C2FD-94C1-4A36-845C-DF9600E9B520}"/>
              </a:ext>
            </a:extLst>
          </p:cNvPr>
          <p:cNvSpPr txBox="1"/>
          <p:nvPr/>
        </p:nvSpPr>
        <p:spPr>
          <a:xfrm>
            <a:off x="3048000" y="47371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ea typeface="Verdana" panose="020B0604030504040204" pitchFamily="34" charset="0"/>
              </a:rPr>
              <a:t>A brief review</a:t>
            </a:r>
            <a:r>
              <a:rPr lang="en-US" sz="3600" b="1" dirty="0">
                <a:ea typeface="Verdana" panose="020B0604030504040204" pitchFamily="34" charset="0"/>
              </a:rPr>
              <a:t> of Lecture 1</a:t>
            </a:r>
          </a:p>
        </p:txBody>
      </p:sp>
    </p:spTree>
    <p:extLst>
      <p:ext uri="{BB962C8B-B14F-4D97-AF65-F5344CB8AC3E}">
        <p14:creationId xmlns:p14="http://schemas.microsoft.com/office/powerpoint/2010/main" val="255142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A21F-19E3-410C-AB56-0A476495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Sets</a:t>
            </a:r>
            <a:endParaRPr lang="en-SG" dirty="0"/>
          </a:p>
        </p:txBody>
      </p:sp>
      <p:pic>
        <p:nvPicPr>
          <p:cNvPr id="4" name="Picture 11 1" descr="latex-image-1.pdf">
            <a:extLst>
              <a:ext uri="{FF2B5EF4-FFF2-40B4-BE49-F238E27FC236}">
                <a16:creationId xmlns:a16="http://schemas.microsoft.com/office/drawing/2014/main" id="{31FEEF7E-DDC8-40EE-B6E0-99C958662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20" y="1313895"/>
            <a:ext cx="4566123" cy="42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 1" descr="latex-image-1.pdf">
            <a:extLst>
              <a:ext uri="{FF2B5EF4-FFF2-40B4-BE49-F238E27FC236}">
                <a16:creationId xmlns:a16="http://schemas.microsoft.com/office/drawing/2014/main" id="{2E71075B-097D-4F83-BAB6-8B2503357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816" y="1963839"/>
            <a:ext cx="1942305" cy="42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 2" descr="latex-image-1.pdf">
            <a:extLst>
              <a:ext uri="{FF2B5EF4-FFF2-40B4-BE49-F238E27FC236}">
                <a16:creationId xmlns:a16="http://schemas.microsoft.com/office/drawing/2014/main" id="{C590B4D8-0BFA-4A6F-B44D-8E19DEBE15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20" y="1963840"/>
            <a:ext cx="1669700" cy="42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1D5407D-2BD9-4C5B-88D0-08EA4D311284}"/>
              </a:ext>
            </a:extLst>
          </p:cNvPr>
          <p:cNvSpPr/>
          <p:nvPr/>
        </p:nvSpPr>
        <p:spPr>
          <a:xfrm>
            <a:off x="1024755" y="2946114"/>
            <a:ext cx="1907684" cy="32361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25" name="Picture 24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&amp;U \cap F = \\&#10;&amp;U \cap H = \\&#10;&amp;U \cup F =\\&#10;&amp;U \cup H =&#10;\end{align*}&#10;&#10;\end{document}" title="IguanaTex Bitmap Display">
            <a:extLst>
              <a:ext uri="{FF2B5EF4-FFF2-40B4-BE49-F238E27FC236}">
                <a16:creationId xmlns:a16="http://schemas.microsoft.com/office/drawing/2014/main" id="{725C0318-4F09-436B-838D-D17531893FC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20" y="3769440"/>
            <a:ext cx="1399467" cy="2327466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5C8C2A6-67F8-46D2-BA38-A922FCCEAD0E}"/>
              </a:ext>
            </a:extLst>
          </p:cNvPr>
          <p:cNvSpPr/>
          <p:nvPr/>
        </p:nvSpPr>
        <p:spPr>
          <a:xfrm>
            <a:off x="6432060" y="2946114"/>
            <a:ext cx="2201436" cy="32361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9" name="Picture 8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\begin{align*}&#10;&amp;U \subseteq F\\&#10;&amp;U \subseteq H\\&#10;&amp;F \subseteq H\\&#10;&amp;4 \subseteq (U \cap F)&#10;\end{align*}&#10;&#10;\end{document}" title="IguanaTex Bitmap Display">
            <a:extLst>
              <a:ext uri="{FF2B5EF4-FFF2-40B4-BE49-F238E27FC236}">
                <a16:creationId xmlns:a16="http://schemas.microsoft.com/office/drawing/2014/main" id="{4D4E83AF-8517-4B13-9541-4A2DA2201B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77" y="3769440"/>
            <a:ext cx="1932800" cy="2412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2B9137-CA15-4C86-8369-0A86F8A277B8}"/>
              </a:ext>
            </a:extLst>
          </p:cNvPr>
          <p:cNvSpPr txBox="1"/>
          <p:nvPr/>
        </p:nvSpPr>
        <p:spPr>
          <a:xfrm>
            <a:off x="6431026" y="3030876"/>
            <a:ext cx="220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True or False?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AFDB82-D9EB-49EF-B90F-899291C1A718}"/>
              </a:ext>
            </a:extLst>
          </p:cNvPr>
          <p:cNvSpPr txBox="1"/>
          <p:nvPr/>
        </p:nvSpPr>
        <p:spPr>
          <a:xfrm>
            <a:off x="1024755" y="2946114"/>
            <a:ext cx="1800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68706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7C6C-C5A7-43F8-B4BD-7113AB50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31D11E2-3BA6-4791-BE9C-FCA22C22EC17}"/>
              </a:ext>
            </a:extLst>
          </p:cNvPr>
          <p:cNvSpPr/>
          <p:nvPr/>
        </p:nvSpPr>
        <p:spPr>
          <a:xfrm>
            <a:off x="976568" y="4274048"/>
            <a:ext cx="6040681" cy="15882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06E03F-EEAB-4B73-B4C3-422D68B9AF41}"/>
              </a:ext>
            </a:extLst>
          </p:cNvPr>
          <p:cNvSpPr/>
          <p:nvPr/>
        </p:nvSpPr>
        <p:spPr>
          <a:xfrm>
            <a:off x="999903" y="2753474"/>
            <a:ext cx="3531000" cy="9731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4" name="Picture 3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&amp;V = \left\{(1\quad 3), (3\quad 1), (2\quad 5), (4\quad 3) \right\}\\&#10;&amp;\sum_{(i\ j) \in V} a_{ij}x_{ij} = &#10;\end{align*}&#10;&#10;\end{document}" title="IguanaTex Bitmap Display">
            <a:extLst>
              <a:ext uri="{FF2B5EF4-FFF2-40B4-BE49-F238E27FC236}">
                <a16:creationId xmlns:a16="http://schemas.microsoft.com/office/drawing/2014/main" id="{7A5DA95D-3D98-4E2C-86E5-2A94C68562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21" y="4379669"/>
            <a:ext cx="5770669" cy="1482667"/>
          </a:xfrm>
          <a:prstGeom prst="rect">
            <a:avLst/>
          </a:prstGeom>
        </p:spPr>
      </p:pic>
      <p:pic>
        <p:nvPicPr>
          <p:cNvPr id="16" name="Picture 11 1" descr="latex-image-1.pdf">
            <a:extLst>
              <a:ext uri="{FF2B5EF4-FFF2-40B4-BE49-F238E27FC236}">
                <a16:creationId xmlns:a16="http://schemas.microsoft.com/office/drawing/2014/main" id="{E7EE5819-A258-4315-89A5-F10A1F2514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20" y="1313895"/>
            <a:ext cx="4566123" cy="42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0 1" descr="latex-image-1.pdf">
            <a:extLst>
              <a:ext uri="{FF2B5EF4-FFF2-40B4-BE49-F238E27FC236}">
                <a16:creationId xmlns:a16="http://schemas.microsoft.com/office/drawing/2014/main" id="{2F77EB34-6769-4641-A510-1F225B013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816" y="1963839"/>
            <a:ext cx="1942305" cy="42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 2" descr="latex-image-1.pdf">
            <a:extLst>
              <a:ext uri="{FF2B5EF4-FFF2-40B4-BE49-F238E27FC236}">
                <a16:creationId xmlns:a16="http://schemas.microsoft.com/office/drawing/2014/main" id="{F340A7BA-EAF9-48F8-AD4A-1FB9F2C0EC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20" y="1963840"/>
            <a:ext cx="1669700" cy="42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sum_{i \in U, j \in U \cap F} a_{ij}x_{ij} =  &#10;\end{align*}&#10;&#10;\end{document}" title="IguanaTex Bitmap Display">
            <a:extLst>
              <a:ext uri="{FF2B5EF4-FFF2-40B4-BE49-F238E27FC236}">
                <a16:creationId xmlns:a16="http://schemas.microsoft.com/office/drawing/2014/main" id="{4C611C5F-0A30-43C9-96C9-DD047D7629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20" y="2849618"/>
            <a:ext cx="2848000" cy="84053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BD36A33-42AD-4766-893D-10EE3E7DE603}"/>
              </a:ext>
            </a:extLst>
          </p:cNvPr>
          <p:cNvSpPr/>
          <p:nvPr/>
        </p:nvSpPr>
        <p:spPr>
          <a:xfrm>
            <a:off x="7756990" y="1963839"/>
            <a:ext cx="3945276" cy="20739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rgbClr val="2E2D67"/>
                </a:solidFill>
              </a:rPr>
              <a:t>Let [</a:t>
            </a:r>
            <a:r>
              <a:rPr lang="en-SG" i="1" dirty="0">
                <a:solidFill>
                  <a:srgbClr val="2E2D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dirty="0">
                <a:solidFill>
                  <a:srgbClr val="2E2D67"/>
                </a:solidFill>
              </a:rPr>
              <a:t>] = {1, 2, …, </a:t>
            </a:r>
            <a:r>
              <a:rPr lang="en-SG" i="1" dirty="0">
                <a:solidFill>
                  <a:srgbClr val="2E2D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dirty="0">
                <a:solidFill>
                  <a:srgbClr val="2E2D67"/>
                </a:solidFill>
              </a:rPr>
              <a:t>}, how many terms on the RHS of the following equation?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22" name="Picture 21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\begin{align*}&#10;\sum_{i \in [5], j \in [10], k \in [3]} x_{ijk} = &#10;\end{align*}&#10;&#10;\end{document}" title="IguanaTex Bitmap Display">
            <a:extLst>
              <a:ext uri="{FF2B5EF4-FFF2-40B4-BE49-F238E27FC236}">
                <a16:creationId xmlns:a16="http://schemas.microsoft.com/office/drawing/2014/main" id="{D7295CCE-A95A-4779-9F67-DEAEEC9B742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030" y="2994866"/>
            <a:ext cx="3217067" cy="8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5794-6CD0-44A1-8BB9-7ACBF379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is the meaning of this?</a:t>
            </a:r>
            <a:endParaRPr lang="en-SG" dirty="0"/>
          </a:p>
        </p:txBody>
      </p:sp>
      <p:pic>
        <p:nvPicPr>
          <p:cNvPr id="3" name="Picture 2" descr="latex-image-1.pdf">
            <a:extLst>
              <a:ext uri="{FF2B5EF4-FFF2-40B4-BE49-F238E27FC236}">
                <a16:creationId xmlns:a16="http://schemas.microsoft.com/office/drawing/2014/main" id="{845DE9D0-C6AA-4336-A279-04DB799DD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86"/>
          <a:stretch/>
        </p:blipFill>
        <p:spPr bwMode="auto">
          <a:xfrm>
            <a:off x="2959100" y="2381250"/>
            <a:ext cx="4366374" cy="96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03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14800"/>
            <a:ext cx="1143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111" y="1533906"/>
            <a:ext cx="2157953" cy="2093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2336800"/>
            <a:ext cx="5473700" cy="4826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53C69B5-EDE6-4F85-9965-8056F09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latin typeface="+mn-lt"/>
                <a:cs typeface="ＭＳ Ｐゴシック" charset="0"/>
              </a:rPr>
              <a:t>Matrix Multiplication</a:t>
            </a:r>
            <a:endParaRPr lang="en-S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92523"/>
            <a:ext cx="1143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749147"/>
            <a:ext cx="4394200" cy="246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69B537-8BF7-4969-9C12-A8F70DC75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111" y="1533906"/>
            <a:ext cx="2157953" cy="2093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D708E90-5387-4E39-8497-46E64905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latin typeface="+mn-lt"/>
                <a:cs typeface="ＭＳ Ｐゴシック" charset="0"/>
              </a:rPr>
              <a:t>Matrix Multiplication</a:t>
            </a:r>
            <a:endParaRPr lang="en-S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883F-E01B-43E8-A3E8-24DCFE28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latin typeface="+mn-lt"/>
                <a:cs typeface="ＭＳ Ｐゴシック" charset="0"/>
              </a:rPr>
              <a:t>Matrix Multiplication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6408-CAE8-4EE2-950C-10B36B3F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Let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Determine 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SG" dirty="0"/>
              <a:t>.</a:t>
            </a:r>
          </a:p>
        </p:txBody>
      </p:sp>
      <p:pic>
        <p:nvPicPr>
          <p:cNvPr id="10" name="Picture 9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$$&#10;\bm A = \left(&#10;\begin{array}{cc}&#10;2 &amp; 0 \\&#10;1 &amp; 0&#10;\end{array}&#10;\right),&#10;\bm B = \left(&#10;\begin{array}{cc}&#10;0 &amp; 0 \\&#10;3 &amp; 1&#10;\end{array}&#10;\right)&#10;$$&#10;&#10;\end{document}" title="IguanaTex Bitmap Display">
            <a:extLst>
              <a:ext uri="{FF2B5EF4-FFF2-40B4-BE49-F238E27FC236}">
                <a16:creationId xmlns:a16="http://schemas.microsoft.com/office/drawing/2014/main" id="{71E5BB35-5A30-4FD0-BAD9-B1E3A5E44BB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78" y="1748892"/>
            <a:ext cx="5130668" cy="11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0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D396-9218-4E1E-A45B-0388B4F1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latin typeface="+mn-lt"/>
                <a:cs typeface="ＭＳ Ｐゴシック" charset="0"/>
              </a:rPr>
              <a:t>Matrix Multiplication</a:t>
            </a: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0E495A-97F3-4A8D-AC54-8C3D0B9C340D}"/>
              </a:ext>
            </a:extLst>
          </p:cNvPr>
          <p:cNvSpPr/>
          <p:nvPr/>
        </p:nvSpPr>
        <p:spPr>
          <a:xfrm>
            <a:off x="838200" y="1963651"/>
            <a:ext cx="4138806" cy="249441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8E76F9-CF87-47C8-B18F-FDA8CC8228C2}"/>
              </a:ext>
            </a:extLst>
          </p:cNvPr>
          <p:cNvSpPr/>
          <p:nvPr/>
        </p:nvSpPr>
        <p:spPr>
          <a:xfrm>
            <a:off x="6438723" y="1963651"/>
            <a:ext cx="4800301" cy="249441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$$&#10;\left(&#10;\begin{array}{ccc}&#10;2 &amp; 3 &amp; 6\\&#10;4 &amp; 5 &amp; 3 \\&#10;7 &amp; 2 &amp; 4 \\&#10;6 &amp; 5 &amp; 8 \\&#10;\end{array}&#10;\right)&#10;\left(&#10;\begin{array}{c}&#10;x_1\\&#10;x_2\\&#10;x_3&#10;\end{array}&#10;\right) = &#10;$$&#10;&#10;\end{document}" title="IguanaTex Bitmap Display">
            <a:extLst>
              <a:ext uri="{FF2B5EF4-FFF2-40B4-BE49-F238E27FC236}">
                <a16:creationId xmlns:a16="http://schemas.microsoft.com/office/drawing/2014/main" id="{6F9DEFE5-EE6B-459F-AAE8-B345BAECD17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76" y="2087937"/>
            <a:ext cx="3982933" cy="2240000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$$&#10;\left(&#10;\begin{array}{c}&#10;x_1\\&#10;x_2\\&#10;x_3&#10;\end{array}&#10;\right)^\top&#10;\left(&#10;\begin{array}{ccc}&#10;2 &amp; 3 &amp; 6\\&#10;4 &amp; 5 &amp; 3 \\&#10;7 &amp; 2 &amp; 4 \\&#10;6 &amp; 5 &amp; 8 \\&#10;\end{array}&#10;\right)^\top&#10; = &#10;$$&#10;&#10;\end{document}" title="IguanaTex Bitmap Display">
            <a:extLst>
              <a:ext uri="{FF2B5EF4-FFF2-40B4-BE49-F238E27FC236}">
                <a16:creationId xmlns:a16="http://schemas.microsoft.com/office/drawing/2014/main" id="{E9CCBC28-34EB-44EE-9C14-29D54A04A45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21" y="2087937"/>
            <a:ext cx="4460799" cy="23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57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8.1477"/>
  <p:tag name="ORIGINALWIDTH" val="491.9385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&amp;U \cap F = \\&#10;&amp;U \cap H = \\&#10;&amp;U \cup F =\\&#10;&amp;U \cup H =&#10;\end{align*}&#10;&#10;\end{document}"/>
  <p:tag name="IGUANATEXSIZE" val="28"/>
  <p:tag name="IGUANATEXCURSOR" val="3969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8.1439"/>
  <p:tag name="ORIGINALWIDTH" val="679.415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\begin{align*}&#10;&amp;U \subseteq F\\&#10;&amp;U \subseteq H\\&#10;&amp;F \subseteq H\\&#10;&amp;4 \subseteq (U \cap F)&#10;\end{align*}&#10;&#10;\end{document}"/>
  <p:tag name="IGUANATEXSIZE" val="28"/>
  <p:tag name="IGUANATEXCURSOR" val="3976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1.1849"/>
  <p:tag name="ORIGINALWIDTH" val="2028.496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&amp;V = \left\{(1\quad 3), (3\quad 1), (2\quad 5), (4\quad 3) \right\}\\&#10;&amp;\sum_{(i\ j) \in V} a_{ij}x_{ij} = &#10;\end{align*}&#10;&#10;\end{document}"/>
  <p:tag name="IGUANATEXSIZE" val="28"/>
  <p:tag name="IGUANATEXCURSOR" val="4016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5.4631"/>
  <p:tag name="ORIGINALWIDTH" val="1001.125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sum_{i \in U, j \in U \cap F} a_{ij}x_{ij} =  &#10;\end{align*}&#10;&#10;\end{document}"/>
  <p:tag name="IGUANATEXSIZE" val="28"/>
  <p:tag name="IGUANATEXCURSOR" val="3960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1130.859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\begin{align*}&#10;\sum_{i \in [5], j \in [10], k \in [3]} x_{ijk} = &#10;\end{align*}&#10;&#10;\end{document}"/>
  <p:tag name="IGUANATEXSIZE" val="28"/>
  <p:tag name="IGUANATEXCURSOR" val="3899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1803.525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$$&#10;\bm A = \left(&#10;\begin{array}{cc}&#10;2 &amp; 0 \\&#10;1 &amp; 0&#10;\end{array}&#10;\right),&#10;\bm B = \left(&#10;\begin{array}{cc}&#10;0 &amp; 0 \\&#10;3 &amp; 1&#10;\end{array}&#10;\right)&#10;$$&#10;&#10;\end{document}"/>
  <p:tag name="IGUANATEXSIZE" val="28"/>
  <p:tag name="IGUANATEXCURSOR" val="3976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7.4016"/>
  <p:tag name="ORIGINALWIDTH" val="1400.075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$$&#10;\left(&#10;\begin{array}{ccc}&#10;2 &amp; 3 &amp; 6\\&#10;4 &amp; 5 &amp; 3 \\&#10;7 &amp; 2 &amp; 4 \\&#10;6 &amp; 5 &amp; 8 \\&#10;\end{array}&#10;\right)&#10;\left(&#10;\begin{array}{c}&#10;x_1\\&#10;x_2\\&#10;x_3&#10;\end{array}&#10;\right) = &#10;$$&#10;&#10;\end{document}"/>
  <p:tag name="IGUANATEXSIZE" val="28"/>
  <p:tag name="IGUANATEXCURSOR" val="4064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3.1458"/>
  <p:tag name="ORIGINALWIDTH" val="1568.054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$$&#10;\left(&#10;\begin{array}{c}&#10;x_1\\&#10;x_2\\&#10;x_3&#10;\end{array}&#10;\right)^\top&#10;\left(&#10;\begin{array}{ccc}&#10;2 &amp; 3 &amp; 6\\&#10;4 &amp; 5 &amp; 3 \\&#10;7 &amp; 2 &amp; 4 \\&#10;6 &amp; 5 &amp; 8 \\&#10;\end{array}&#10;\right)^\top&#10; = &#10;$$&#10;&#10;\end{document}"/>
  <p:tag name="IGUANATEXSIZE" val="28"/>
  <p:tag name="IGUANATEXCURSOR" val="4069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205</Words>
  <Application>Microsoft Office PowerPoint</Application>
  <PresentationFormat>Widescreen</PresentationFormat>
  <Paragraphs>50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BC2410, Prescriptive Analytics  From Data to Decision</vt:lpstr>
      <vt:lpstr>Sets</vt:lpstr>
      <vt:lpstr>Summation</vt:lpstr>
      <vt:lpstr>What is the meaning of this?</vt:lpstr>
      <vt:lpstr>Matrix Multiplication</vt:lpstr>
      <vt:lpstr>Matrix Multiplication</vt:lpstr>
      <vt:lpstr>Matrix Multiplication</vt:lpstr>
      <vt:lpstr>Matrix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XXXX, Prescriptive Analytics</dc:title>
  <dc:creator>Qinshen Tang</dc:creator>
  <cp:lastModifiedBy>kingsen tang</cp:lastModifiedBy>
  <cp:revision>95</cp:revision>
  <dcterms:created xsi:type="dcterms:W3CDTF">2021-02-26T06:07:53Z</dcterms:created>
  <dcterms:modified xsi:type="dcterms:W3CDTF">2022-01-18T13:50:34Z</dcterms:modified>
</cp:coreProperties>
</file>