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681" r:id="rId3"/>
    <p:sldId id="682" r:id="rId4"/>
    <p:sldId id="661" r:id="rId5"/>
    <p:sldId id="452" r:id="rId6"/>
    <p:sldId id="704" r:id="rId7"/>
    <p:sldId id="705" r:id="rId8"/>
    <p:sldId id="706" r:id="rId9"/>
    <p:sldId id="707" r:id="rId10"/>
    <p:sldId id="456" r:id="rId11"/>
    <p:sldId id="457" r:id="rId12"/>
    <p:sldId id="522" r:id="rId13"/>
    <p:sldId id="523" r:id="rId14"/>
    <p:sldId id="658" r:id="rId15"/>
    <p:sldId id="685" r:id="rId16"/>
    <p:sldId id="686" r:id="rId17"/>
    <p:sldId id="659" r:id="rId18"/>
    <p:sldId id="454" r:id="rId19"/>
    <p:sldId id="455" r:id="rId20"/>
    <p:sldId id="543" r:id="rId21"/>
    <p:sldId id="708" r:id="rId22"/>
    <p:sldId id="544" r:id="rId23"/>
    <p:sldId id="545" r:id="rId24"/>
    <p:sldId id="683" r:id="rId25"/>
    <p:sldId id="465" r:id="rId26"/>
    <p:sldId id="427" r:id="rId27"/>
    <p:sldId id="439" r:id="rId28"/>
    <p:sldId id="431" r:id="rId29"/>
    <p:sldId id="433" r:id="rId30"/>
    <p:sldId id="542" r:id="rId31"/>
    <p:sldId id="434" r:id="rId32"/>
    <p:sldId id="435" r:id="rId33"/>
    <p:sldId id="437" r:id="rId34"/>
    <p:sldId id="503" r:id="rId35"/>
    <p:sldId id="499" r:id="rId36"/>
    <p:sldId id="502" r:id="rId37"/>
    <p:sldId id="505" r:id="rId38"/>
    <p:sldId id="508" r:id="rId39"/>
    <p:sldId id="444" r:id="rId40"/>
    <p:sldId id="506" r:id="rId41"/>
    <p:sldId id="50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2246"/>
    <a:srgbClr val="2E2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9"/>
    <p:restoredTop sz="78880" autoAdjust="0"/>
  </p:normalViewPr>
  <p:slideViewPr>
    <p:cSldViewPr snapToGrid="0" showGuides="1">
      <p:cViewPr varScale="1">
        <p:scale>
          <a:sx n="81" d="100"/>
          <a:sy n="81" d="100"/>
        </p:scale>
        <p:origin x="282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B78E9-11FC-4346-B7C1-C567B5609049}"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DAD-986B-489D-8D39-D1E6082C1340}" type="slidenum">
              <a:rPr lang="en-US" smtClean="0"/>
              <a:t>‹#›</a:t>
            </a:fld>
            <a:endParaRPr lang="en-US"/>
          </a:p>
        </p:txBody>
      </p:sp>
    </p:spTree>
    <p:extLst>
      <p:ext uri="{BB962C8B-B14F-4D97-AF65-F5344CB8AC3E}">
        <p14:creationId xmlns:p14="http://schemas.microsoft.com/office/powerpoint/2010/main" val="15649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28747675-4D9B-4FD2-BB5F-680B4B6DCDD7}" type="slidenum">
              <a:rPr lang="zh-CN" altLang="en-US" smtClean="0">
                <a:latin typeface="Times New Roman" pitchFamily="18" charset="0"/>
              </a:rPr>
              <a:pPr/>
              <a:t>4</a:t>
            </a:fld>
            <a:endParaRPr lang="en-US" altLang="zh-CN">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363096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28747675-4D9B-4FD2-BB5F-680B4B6DCDD7}" type="slidenum">
              <a:rPr lang="zh-CN" altLang="en-US" smtClean="0">
                <a:latin typeface="Times New Roman" pitchFamily="18" charset="0"/>
              </a:rPr>
              <a:pPr/>
              <a:t>14</a:t>
            </a:fld>
            <a:endParaRPr lang="en-US" altLang="zh-CN">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74377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Try to code it in </a:t>
            </a:r>
            <a:r>
              <a:rPr lang="en-SG" dirty="0" err="1"/>
              <a:t>jupyter</a:t>
            </a:r>
            <a:r>
              <a:rPr lang="en-SG" dirty="0"/>
              <a:t> notebook</a:t>
            </a:r>
          </a:p>
        </p:txBody>
      </p:sp>
      <p:sp>
        <p:nvSpPr>
          <p:cNvPr id="4" name="Slide Number Placeholder 3"/>
          <p:cNvSpPr>
            <a:spLocks noGrp="1"/>
          </p:cNvSpPr>
          <p:nvPr>
            <p:ph type="sldNum" sz="quarter" idx="5"/>
          </p:nvPr>
        </p:nvSpPr>
        <p:spPr/>
        <p:txBody>
          <a:bodyPr/>
          <a:lstStyle/>
          <a:p>
            <a:fld id="{DCA72DAD-986B-489D-8D39-D1E6082C1340}" type="slidenum">
              <a:rPr lang="en-US" smtClean="0"/>
              <a:t>17</a:t>
            </a:fld>
            <a:endParaRPr lang="en-US"/>
          </a:p>
        </p:txBody>
      </p:sp>
    </p:spTree>
    <p:extLst>
      <p:ext uri="{BB962C8B-B14F-4D97-AF65-F5344CB8AC3E}">
        <p14:creationId xmlns:p14="http://schemas.microsoft.com/office/powerpoint/2010/main" val="77473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55849502-E527-B44F-9CDE-94923E05E76A}" type="slidenum">
              <a:rPr kumimoji="0" lang="en-US" altLang="zh-CN"/>
              <a:pPr>
                <a:spcBef>
                  <a:spcPct val="0"/>
                </a:spcBef>
              </a:pPr>
              <a:t>18</a:t>
            </a:fld>
            <a:endParaRPr kumimoji="0"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kumimoji="0" lang="en-SG" altLang="zh-CN" dirty="0">
                <a:latin typeface="Times New Roman" charset="0"/>
                <a:ea typeface="ＭＳ Ｐゴシック" charset="-128"/>
              </a:rPr>
              <a:t>Try to formulate the problem in both the traditional form and matrix form without looking solution.</a:t>
            </a:r>
          </a:p>
          <a:p>
            <a:endParaRPr kumimoji="0" lang="en-SG" altLang="zh-CN" dirty="0">
              <a:latin typeface="Times New Roman" charset="0"/>
              <a:ea typeface="ＭＳ Ｐゴシック" charset="-128"/>
            </a:endParaRPr>
          </a:p>
          <a:p>
            <a:r>
              <a:rPr kumimoji="0" lang="en-US" altLang="zh-CN" dirty="0">
                <a:latin typeface="Times New Roman" charset="0"/>
                <a:ea typeface="ＭＳ Ｐゴシック" charset="-128"/>
              </a:rPr>
              <a:t>Always remember to ask yourself when facing a problem:</a:t>
            </a:r>
          </a:p>
          <a:p>
            <a:pPr marL="228600" indent="-228600">
              <a:buAutoNum type="arabicPeriod"/>
            </a:pPr>
            <a:r>
              <a:rPr kumimoji="0" lang="en-US" altLang="zh-CN" dirty="0">
                <a:latin typeface="Times New Roman" charset="0"/>
                <a:ea typeface="ＭＳ Ｐゴシック" charset="-128"/>
              </a:rPr>
              <a:t>What data we have? </a:t>
            </a:r>
          </a:p>
          <a:p>
            <a:pPr marL="228600" indent="-228600">
              <a:buAutoNum type="arabicPeriod"/>
            </a:pPr>
            <a:r>
              <a:rPr kumimoji="0" lang="en-US" altLang="zh-CN" dirty="0">
                <a:latin typeface="Times New Roman" charset="0"/>
                <a:ea typeface="ＭＳ Ｐゴシック" charset="-128"/>
              </a:rPr>
              <a:t>What are the decisions?</a:t>
            </a:r>
          </a:p>
          <a:p>
            <a:pPr marL="228600" indent="-228600">
              <a:buAutoNum type="arabicPeriod"/>
            </a:pPr>
            <a:r>
              <a:rPr kumimoji="0" lang="en-US" altLang="zh-CN" dirty="0">
                <a:latin typeface="Times New Roman" charset="0"/>
                <a:ea typeface="ＭＳ Ｐゴシック" charset="-128"/>
              </a:rPr>
              <a:t>What is the objective?</a:t>
            </a:r>
          </a:p>
          <a:p>
            <a:pPr marL="228600" indent="-228600">
              <a:buAutoNum type="arabicPeriod"/>
            </a:pPr>
            <a:r>
              <a:rPr kumimoji="0" lang="en-US" altLang="zh-CN" dirty="0">
                <a:latin typeface="Times New Roman" charset="0"/>
                <a:ea typeface="ＭＳ Ｐゴシック" charset="-128"/>
              </a:rPr>
              <a:t>What are the constraints? </a:t>
            </a:r>
            <a:endParaRPr kumimoji="0" lang="zh-CN" altLang="en-US" dirty="0">
              <a:latin typeface="Times New Roman" charset="0"/>
              <a:ea typeface="ＭＳ Ｐゴシック" charset="-128"/>
            </a:endParaRPr>
          </a:p>
          <a:p>
            <a:endParaRPr kumimoji="0" lang="en-SG" altLang="zh-CN" dirty="0">
              <a:latin typeface="Times New Roman" charset="0"/>
              <a:ea typeface="ＭＳ Ｐゴシック" charset="-128"/>
            </a:endParaRPr>
          </a:p>
        </p:txBody>
      </p:sp>
    </p:spTree>
    <p:extLst>
      <p:ext uri="{BB962C8B-B14F-4D97-AF65-F5344CB8AC3E}">
        <p14:creationId xmlns:p14="http://schemas.microsoft.com/office/powerpoint/2010/main" val="2540520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E34FFDA3-AF05-ED48-B6FA-3636DB5389E0}" type="slidenum">
              <a:rPr kumimoji="0" lang="en-US" altLang="zh-CN"/>
              <a:pPr>
                <a:spcBef>
                  <a:spcPct val="0"/>
                </a:spcBef>
              </a:pPr>
              <a:t>19</a:t>
            </a:fld>
            <a:endParaRPr kumimoji="0"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kumimoji="0" lang="en-SG" altLang="zh-CN" dirty="0">
                <a:latin typeface="Times New Roman" charset="0"/>
                <a:ea typeface="ＭＳ Ｐゴシック" charset="-128"/>
              </a:rPr>
              <a:t>Try to code it in </a:t>
            </a:r>
            <a:r>
              <a:rPr kumimoji="0" lang="en-SG" altLang="zh-CN" dirty="0" err="1">
                <a:latin typeface="Times New Roman" charset="0"/>
                <a:ea typeface="ＭＳ Ｐゴシック" charset="-128"/>
              </a:rPr>
              <a:t>Jupyter</a:t>
            </a:r>
            <a:r>
              <a:rPr kumimoji="0" lang="en-SG" altLang="zh-CN" dirty="0">
                <a:latin typeface="Times New Roman" charset="0"/>
                <a:ea typeface="ＭＳ Ｐゴシック" charset="-128"/>
              </a:rPr>
              <a:t> Notebook</a:t>
            </a:r>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507147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98C53FE6-4223-614E-92B1-5040020BB543}" type="slidenum">
              <a:rPr lang="en-US" altLang="zh-CN">
                <a:latin typeface="Times New Roman" charset="0"/>
              </a:rPr>
              <a:pPr/>
              <a:t>25</a:t>
            </a:fld>
            <a:endParaRPr lang="en-US" altLang="zh-CN">
              <a:latin typeface="Times New Roman"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en-US" altLang="en-US">
              <a:latin typeface="Times New Roman" charset="0"/>
              <a:ea typeface="MS PGothic" charset="-128"/>
            </a:endParaRPr>
          </a:p>
        </p:txBody>
      </p:sp>
    </p:spTree>
    <p:extLst>
      <p:ext uri="{BB962C8B-B14F-4D97-AF65-F5344CB8AC3E}">
        <p14:creationId xmlns:p14="http://schemas.microsoft.com/office/powerpoint/2010/main" val="908699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74A595EA-5593-0943-B584-D19746D3249A}" type="slidenum">
              <a:rPr lang="en-US" altLang="zh-CN">
                <a:latin typeface="Times New Roman" charset="0"/>
              </a:rPr>
              <a:pPr/>
              <a:t>26</a:t>
            </a:fld>
            <a:endParaRPr lang="en-US" altLang="zh-CN">
              <a:latin typeface="Times New Roman"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1796102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1648A9C7-C386-5044-9C3B-CA53A405D8D8}" type="slidenum">
              <a:rPr lang="en-US" altLang="zh-CN">
                <a:latin typeface="Times New Roman" charset="0"/>
              </a:rPr>
              <a:pPr/>
              <a:t>34</a:t>
            </a:fld>
            <a:endParaRPr lang="en-US" altLang="zh-CN">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1537842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7CC02CA1-AB77-C944-B64E-88674A6B9BCF}" type="slidenum">
              <a:rPr lang="en-US" altLang="zh-CN">
                <a:latin typeface="Times New Roman" charset="0"/>
              </a:rPr>
              <a:pPr/>
              <a:t>35</a:t>
            </a:fld>
            <a:endParaRPr lang="en-US" altLang="zh-CN">
              <a:latin typeface="Times New Roman"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65952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4B46FAE1-7F00-0240-B7A0-91BAEA32746F}" type="slidenum">
              <a:rPr lang="en-US" altLang="zh-CN">
                <a:latin typeface="Times New Roman" charset="0"/>
              </a:rPr>
              <a:pPr/>
              <a:t>36</a:t>
            </a:fld>
            <a:endParaRPr lang="en-US" altLang="zh-CN">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1558264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4BB5CDA9-5F7E-264F-94F7-44519FAD9B59}" type="slidenum">
              <a:rPr lang="en-US" altLang="zh-CN">
                <a:latin typeface="Times New Roman" charset="0"/>
              </a:rPr>
              <a:pPr/>
              <a:t>37</a:t>
            </a:fld>
            <a:endParaRPr lang="en-US" altLang="zh-CN">
              <a:latin typeface="Times New Roman"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119277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5</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1939723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FDCEF015-4E89-144F-9F9F-4D3FB068E693}" type="slidenum">
              <a:rPr lang="en-US" altLang="zh-CN">
                <a:latin typeface="Times New Roman" charset="0"/>
              </a:rPr>
              <a:pPr/>
              <a:t>38</a:t>
            </a:fld>
            <a:endParaRPr lang="en-US" altLang="zh-CN">
              <a:latin typeface="Times New Roman"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289732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5438CD0E-D3B9-AC4B-AC96-337899E45652}" type="slidenum">
              <a:rPr lang="en-US" altLang="zh-CN">
                <a:latin typeface="Times New Roman" charset="0"/>
              </a:rPr>
              <a:pPr/>
              <a:t>39</a:t>
            </a:fld>
            <a:endParaRPr lang="en-US" altLang="zh-CN">
              <a:latin typeface="Times New Roman"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119438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D75D66EE-38E2-7A48-9B6B-1A649DF98C31}" type="slidenum">
              <a:rPr lang="en-US" altLang="zh-CN">
                <a:latin typeface="Times New Roman" charset="0"/>
              </a:rPr>
              <a:pPr/>
              <a:t>40</a:t>
            </a:fld>
            <a:endParaRPr lang="en-US" altLang="zh-CN">
              <a:latin typeface="Times New Roman"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1423700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017BC23B-01DE-2640-9DEE-209B4EF80953}" type="slidenum">
              <a:rPr lang="en-US" altLang="zh-CN">
                <a:latin typeface="Times New Roman" charset="0"/>
              </a:rPr>
              <a:pPr/>
              <a:t>41</a:t>
            </a:fld>
            <a:endParaRPr lang="en-US" altLang="zh-CN">
              <a:latin typeface="Times New Roman"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en-US" altLang="en-US">
              <a:latin typeface="Times New Roman" charset="0"/>
              <a:ea typeface="MS PGothic" charset="-128"/>
            </a:endParaRPr>
          </a:p>
        </p:txBody>
      </p:sp>
    </p:spTree>
    <p:extLst>
      <p:ext uri="{BB962C8B-B14F-4D97-AF65-F5344CB8AC3E}">
        <p14:creationId xmlns:p14="http://schemas.microsoft.com/office/powerpoint/2010/main" val="87503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6</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2171407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7</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4977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8</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317729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08630AB-58C1-A743-A707-25D42BE4067D}" type="slidenum">
              <a:rPr kumimoji="0" lang="en-US" altLang="zh-CN"/>
              <a:pPr>
                <a:spcBef>
                  <a:spcPct val="0"/>
                </a:spcBef>
              </a:pPr>
              <a:t>9</a:t>
            </a:fld>
            <a:endParaRPr kumimoji="0"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kumimoji="0" lang="en-US" altLang="zh-CN" dirty="0">
                <a:latin typeface="Times New Roman" charset="0"/>
                <a:ea typeface="ＭＳ Ｐゴシック" charset="-128"/>
              </a:rPr>
              <a:t>Can you write this problem in matrix form?</a:t>
            </a:r>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236076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DB0B623C-519E-A448-9B14-7DBFBC447FE2}" type="slidenum">
              <a:rPr kumimoji="0" lang="en-US" altLang="zh-CN"/>
              <a:pPr>
                <a:spcBef>
                  <a:spcPct val="0"/>
                </a:spcBef>
              </a:pPr>
              <a:t>10</a:t>
            </a:fld>
            <a:endParaRPr kumimoji="0"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kumimoji="0" lang="en-SG" altLang="zh-CN" dirty="0">
                <a:latin typeface="Times New Roman" charset="0"/>
                <a:ea typeface="ＭＳ Ｐゴシック" charset="-128"/>
              </a:rPr>
              <a:t>Always follow these observations.</a:t>
            </a:r>
            <a:endParaRPr kumimoji="0" lang="zh-CN" altLang="en-US" dirty="0">
              <a:latin typeface="Times New Roman" charset="0"/>
              <a:ea typeface="ＭＳ Ｐゴシック" charset="-128"/>
            </a:endParaRPr>
          </a:p>
        </p:txBody>
      </p:sp>
    </p:spTree>
    <p:extLst>
      <p:ext uri="{BB962C8B-B14F-4D97-AF65-F5344CB8AC3E}">
        <p14:creationId xmlns:p14="http://schemas.microsoft.com/office/powerpoint/2010/main" val="2668615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ea typeface="ＭＳ Ｐゴシック" charset="-128"/>
              </a:defRPr>
            </a:lvl1pPr>
            <a:lvl2pPr marL="742950" indent="-285750">
              <a:spcBef>
                <a:spcPct val="30000"/>
              </a:spcBef>
              <a:defRPr kumimoji="1" sz="1200">
                <a:solidFill>
                  <a:schemeClr val="tx1"/>
                </a:solidFill>
                <a:latin typeface="Times New Roman" charset="0"/>
                <a:ea typeface="ＭＳ Ｐゴシック" charset="-128"/>
              </a:defRPr>
            </a:lvl2pPr>
            <a:lvl3pPr marL="1143000" indent="-228600">
              <a:spcBef>
                <a:spcPct val="30000"/>
              </a:spcBef>
              <a:defRPr kumimoji="1" sz="1200">
                <a:solidFill>
                  <a:schemeClr val="tx1"/>
                </a:solidFill>
                <a:latin typeface="Times New Roman" charset="0"/>
                <a:ea typeface="ＭＳ Ｐゴシック" charset="-128"/>
              </a:defRPr>
            </a:lvl3pPr>
            <a:lvl4pPr marL="1600200" indent="-228600">
              <a:spcBef>
                <a:spcPct val="30000"/>
              </a:spcBef>
              <a:defRPr kumimoji="1" sz="1200">
                <a:solidFill>
                  <a:schemeClr val="tx1"/>
                </a:solidFill>
                <a:latin typeface="Times New Roman" charset="0"/>
                <a:ea typeface="ＭＳ Ｐゴシック" charset="-128"/>
              </a:defRPr>
            </a:lvl4pPr>
            <a:lvl5pPr marL="2057400" indent="-228600">
              <a:spcBef>
                <a:spcPct val="30000"/>
              </a:spcBef>
              <a:defRPr kumimoji="1"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kumimoji="1"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kumimoji="1"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kumimoji="1"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kumimoji="1" sz="1200">
                <a:solidFill>
                  <a:schemeClr val="tx1"/>
                </a:solidFill>
                <a:latin typeface="Times New Roman" charset="0"/>
                <a:ea typeface="ＭＳ Ｐゴシック" charset="-128"/>
              </a:defRPr>
            </a:lvl9pPr>
          </a:lstStyle>
          <a:p>
            <a:pPr>
              <a:spcBef>
                <a:spcPct val="0"/>
              </a:spcBef>
            </a:pPr>
            <a:fld id="{9F132478-8874-D448-A261-F643D5A9FB1A}" type="slidenum">
              <a:rPr kumimoji="0" lang="en-US" altLang="zh-CN"/>
              <a:pPr>
                <a:spcBef>
                  <a:spcPct val="0"/>
                </a:spcBef>
              </a:pPr>
              <a:t>11</a:t>
            </a:fld>
            <a:endParaRPr kumimoji="0"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kumimoji="0" lang="zh-CN" altLang="en-US">
              <a:latin typeface="Times New Roman" charset="0"/>
              <a:ea typeface="ＭＳ Ｐゴシック" charset="-128"/>
            </a:endParaRPr>
          </a:p>
        </p:txBody>
      </p:sp>
    </p:spTree>
    <p:extLst>
      <p:ext uri="{BB962C8B-B14F-4D97-AF65-F5344CB8AC3E}">
        <p14:creationId xmlns:p14="http://schemas.microsoft.com/office/powerpoint/2010/main" val="902650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kumimoji="0" lang="zh-CN" altLang="en-US">
              <a:latin typeface="Times New Roman" charset="0"/>
              <a:ea typeface="MS PGothic" charset="-128"/>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FEE3069D-C11F-EA46-B25A-463A32C26F50}" type="slidenum">
              <a:rPr lang="en-US" altLang="zh-CN">
                <a:latin typeface="Times New Roman" charset="0"/>
              </a:rPr>
              <a:pPr/>
              <a:t>12</a:t>
            </a:fld>
            <a:endParaRPr lang="en-US" altLang="zh-CN">
              <a:latin typeface="Times New Roman" charset="0"/>
            </a:endParaRPr>
          </a:p>
        </p:txBody>
      </p:sp>
    </p:spTree>
    <p:extLst>
      <p:ext uri="{BB962C8B-B14F-4D97-AF65-F5344CB8AC3E}">
        <p14:creationId xmlns:p14="http://schemas.microsoft.com/office/powerpoint/2010/main" val="424492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E48-795D-4363-9C51-742658DE7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D96FB-8BBC-480F-A2DE-256DD2393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13555-08C8-4DE2-8AC3-8CDA59EBB316}"/>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5" name="Footer Placeholder 4">
            <a:extLst>
              <a:ext uri="{FF2B5EF4-FFF2-40B4-BE49-F238E27FC236}">
                <a16:creationId xmlns:a16="http://schemas.microsoft.com/office/drawing/2014/main" id="{A3145725-1B96-4545-BE6A-5523D0047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1E28-2870-4DE6-8655-7BA5F1B4B3D0}"/>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804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D721-89D1-4383-B6AC-16F4B5A87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9FF1C-1386-4EF4-83CE-9CE250C98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E9F64-5629-4E1B-923A-A3E335D797B0}"/>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5" name="Footer Placeholder 4">
            <a:extLst>
              <a:ext uri="{FF2B5EF4-FFF2-40B4-BE49-F238E27FC236}">
                <a16:creationId xmlns:a16="http://schemas.microsoft.com/office/drawing/2014/main" id="{621F9FB3-6092-4779-BDB4-163DAF6D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54F62-54CE-4A00-A3D2-B531E42E3FF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36830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1F516-3DD2-421B-A7AE-72FA27B8C6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9F7CE-7B0F-415C-8773-327590330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49E83-6C17-4773-AD7A-B2FA97D82F09}"/>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5" name="Footer Placeholder 4">
            <a:extLst>
              <a:ext uri="{FF2B5EF4-FFF2-40B4-BE49-F238E27FC236}">
                <a16:creationId xmlns:a16="http://schemas.microsoft.com/office/drawing/2014/main" id="{22AC1769-10EF-4C1D-9FBA-370A9429D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F82B7-25E9-4DFE-B1B9-67953733DE2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29878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6" name="Footer Placeholder 5"/>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Slide Number Placeholder 6"/>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0E6DAD-7247-FA44-A7E4-FE4A13362E7C}" type="slidenum">
              <a:rPr lang="en-US" altLang="en-US"/>
              <a:pPr>
                <a:defRPr/>
              </a:pPr>
              <a:t>‹#›</a:t>
            </a:fld>
            <a:endParaRPr lang="en-US" altLang="en-US"/>
          </a:p>
        </p:txBody>
      </p:sp>
    </p:spTree>
    <p:extLst>
      <p:ext uri="{BB962C8B-B14F-4D97-AF65-F5344CB8AC3E}">
        <p14:creationId xmlns:p14="http://schemas.microsoft.com/office/powerpoint/2010/main" val="323099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a:prstGeom prst="rect">
            <a:avLst/>
          </a:prstGeom>
        </p:spPr>
        <p:txBody>
          <a:bodyPr/>
          <a:lstStyle/>
          <a:p>
            <a:r>
              <a:rPr lang="it-IT"/>
              <a:t>Click to edit Master title style</a:t>
            </a:r>
            <a:endParaRPr lang="en-US"/>
          </a:p>
        </p:txBody>
      </p:sp>
      <p:sp>
        <p:nvSpPr>
          <p:cNvPr id="3" name="Text Placeholder 2"/>
          <p:cNvSpPr>
            <a:spLocks noGrp="1"/>
          </p:cNvSpPr>
          <p:nvPr>
            <p:ph type="body" sz="half" idx="1"/>
          </p:nvPr>
        </p:nvSpPr>
        <p:spPr>
          <a:xfrm>
            <a:off x="1422400" y="1981200"/>
            <a:ext cx="4927600" cy="41148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quarter" idx="2"/>
          </p:nvPr>
        </p:nvSpPr>
        <p:spPr>
          <a:xfrm>
            <a:off x="6553200" y="19812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Content Placeholder 4"/>
          <p:cNvSpPr>
            <a:spLocks noGrp="1"/>
          </p:cNvSpPr>
          <p:nvPr>
            <p:ph sz="quarter" idx="3"/>
          </p:nvPr>
        </p:nvSpPr>
        <p:spPr>
          <a:xfrm>
            <a:off x="6553200" y="41148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8"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0CB186-34F9-9841-AD4A-0FF5CA057BB5}" type="slidenum">
              <a:rPr lang="en-GB" altLang="en-US"/>
              <a:pPr>
                <a:defRPr/>
              </a:pPr>
              <a:t>‹#›</a:t>
            </a:fld>
            <a:endParaRPr lang="en-GB" altLang="en-US"/>
          </a:p>
        </p:txBody>
      </p:sp>
    </p:spTree>
    <p:extLst>
      <p:ext uri="{BB962C8B-B14F-4D97-AF65-F5344CB8AC3E}">
        <p14:creationId xmlns:p14="http://schemas.microsoft.com/office/powerpoint/2010/main" val="335229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endParaRPr lang="en-SG"/>
          </a:p>
        </p:txBody>
      </p:sp>
      <p:sp>
        <p:nvSpPr>
          <p:cNvPr id="3" name="Table Placeholder 2"/>
          <p:cNvSpPr>
            <a:spLocks noGrp="1"/>
          </p:cNvSpPr>
          <p:nvPr>
            <p:ph type="tbl" idx="1"/>
          </p:nvPr>
        </p:nvSpPr>
        <p:spPr>
          <a:xfrm>
            <a:off x="609600" y="1600201"/>
            <a:ext cx="10972800" cy="4530725"/>
          </a:xfrm>
          <a:prstGeom prst="rect">
            <a:avLst/>
          </a:prstGeom>
        </p:spPr>
        <p:txBody>
          <a:bodyPr/>
          <a:lstStyle/>
          <a:p>
            <a:pPr lvl="0"/>
            <a:endParaRPr lang="en-SG" noProof="0"/>
          </a:p>
        </p:txBody>
      </p:sp>
      <p:sp>
        <p:nvSpPr>
          <p:cNvPr id="4" name="Date Placeholder 3"/>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5" name="Footer Placeholder 4"/>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anose="020B0604020202020204" pitchFamily="34" charset="0"/>
                <a:ea typeface="MS PGothic" panose="020B0600070205080204" pitchFamily="34" charset="-128"/>
                <a:cs typeface="+mn-cs"/>
              </a:defRPr>
            </a:lvl1pPr>
          </a:lstStyle>
          <a:p>
            <a:pPr>
              <a:defRPr/>
            </a:pPr>
            <a:endParaRPr lang="en-US" altLang="en-US"/>
          </a:p>
        </p:txBody>
      </p:sp>
      <p:sp>
        <p:nvSpPr>
          <p:cNvPr id="6" name="Slide Number Placeholder 5"/>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733C325-A6FE-7F4C-B9D2-555CA8E5D8F9}" type="slidenum">
              <a:rPr lang="en-US" altLang="zh-CN"/>
              <a:pPr>
                <a:defRPr/>
              </a:pPr>
              <a:t>‹#›</a:t>
            </a:fld>
            <a:endParaRPr lang="en-US" altLang="zh-CN"/>
          </a:p>
        </p:txBody>
      </p:sp>
    </p:spTree>
    <p:extLst>
      <p:ext uri="{BB962C8B-B14F-4D97-AF65-F5344CB8AC3E}">
        <p14:creationId xmlns:p14="http://schemas.microsoft.com/office/powerpoint/2010/main" val="76487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685D-1030-40A7-B0A0-E08A96E27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9A3BA-E638-4582-9574-9680C9C2D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95943-0724-4EC0-8486-E0934FB0CEDA}"/>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5" name="Footer Placeholder 4">
            <a:extLst>
              <a:ext uri="{FF2B5EF4-FFF2-40B4-BE49-F238E27FC236}">
                <a16:creationId xmlns:a16="http://schemas.microsoft.com/office/drawing/2014/main" id="{D660101A-1A16-4DD6-A6FF-7F998DF66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07D9-83E9-41A6-915E-A2B62A0B9E5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1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C8CE-3857-4141-AF5F-997697C79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D544F-D5F5-407A-B3E0-A8216CD2C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84FC-C210-48A3-850E-0167295D479D}"/>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5" name="Footer Placeholder 4">
            <a:extLst>
              <a:ext uri="{FF2B5EF4-FFF2-40B4-BE49-F238E27FC236}">
                <a16:creationId xmlns:a16="http://schemas.microsoft.com/office/drawing/2014/main" id="{D7FB4D1B-3D2A-46F2-B3A5-7C7BAEB2E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D1068-E2E5-4C91-AE02-50D7F5E3B6BC}"/>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62365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0F8C-E4A0-48F9-9FDA-528ECB51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ECC5C-9479-4FF2-97BD-96A7B7B6E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14B7B-61A5-4AEE-9900-DD6FB9ED5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50843E-7683-40F4-9FA8-E1691421A1B0}"/>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6" name="Footer Placeholder 5">
            <a:extLst>
              <a:ext uri="{FF2B5EF4-FFF2-40B4-BE49-F238E27FC236}">
                <a16:creationId xmlns:a16="http://schemas.microsoft.com/office/drawing/2014/main" id="{D665ACB0-0842-4EB5-9385-0CC6E03E0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6F466-59C9-43A9-8D00-A874F9709492}"/>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92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F957-F013-4078-9044-B3D8CABFF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29923-C4E3-439A-8463-5B7E7D26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7E22-74E6-4601-B425-7702A2EC0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D448-3170-4EDD-B0D6-118336475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AEFC0-45D0-4A28-8EDF-9046D1366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147D3-E51D-4CB6-B825-D04C31EA6BB3}"/>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8" name="Footer Placeholder 7">
            <a:extLst>
              <a:ext uri="{FF2B5EF4-FFF2-40B4-BE49-F238E27FC236}">
                <a16:creationId xmlns:a16="http://schemas.microsoft.com/office/drawing/2014/main" id="{A4833EDA-DAAB-4D91-90E1-70A07B6D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38141-A84C-4FEF-B4D1-265C96E9CC5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28618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443-7318-442C-9111-2AB2BFCF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A614E-BAA2-4BBF-865A-A91D3AFC98AF}"/>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4" name="Footer Placeholder 3">
            <a:extLst>
              <a:ext uri="{FF2B5EF4-FFF2-40B4-BE49-F238E27FC236}">
                <a16:creationId xmlns:a16="http://schemas.microsoft.com/office/drawing/2014/main" id="{1CB11A3B-617F-45A4-B0B1-64F0BBAFE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B1461-C783-4687-B5C5-60324058E4B5}"/>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13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0A8F5-3283-413C-9AB7-DCA81771EB43}"/>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3" name="Footer Placeholder 2">
            <a:extLst>
              <a:ext uri="{FF2B5EF4-FFF2-40B4-BE49-F238E27FC236}">
                <a16:creationId xmlns:a16="http://schemas.microsoft.com/office/drawing/2014/main" id="{F1F3C3FB-F865-46DE-B8B2-34CD2ED68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C6F98-61E4-48C0-AB32-FEF9AC9D3A59}"/>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47359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B16-85A6-41DE-AE28-A84B10D6B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7AD4E-7D4C-4420-BB8E-D6D2BD21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6F9A2-320B-44C4-A66B-2BC4434D3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618E5-3F91-41FD-94C4-FE80994446E9}"/>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6" name="Footer Placeholder 5">
            <a:extLst>
              <a:ext uri="{FF2B5EF4-FFF2-40B4-BE49-F238E27FC236}">
                <a16:creationId xmlns:a16="http://schemas.microsoft.com/office/drawing/2014/main" id="{35C1B8B4-880B-4FDA-BE75-3FCE7EE46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D8777-980F-4F2A-B37B-EB70836D5BAB}"/>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909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F5FF-ADF4-4605-AD4B-E3D2A7538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1D33D-903F-47F2-9189-9739EA33A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2705C-8731-4308-B2D8-881ADA8EB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76BC4-25E4-483C-814B-145D15F882D8}"/>
              </a:ext>
            </a:extLst>
          </p:cNvPr>
          <p:cNvSpPr>
            <a:spLocks noGrp="1"/>
          </p:cNvSpPr>
          <p:nvPr>
            <p:ph type="dt" sz="half" idx="10"/>
          </p:nvPr>
        </p:nvSpPr>
        <p:spPr/>
        <p:txBody>
          <a:bodyPr/>
          <a:lstStyle/>
          <a:p>
            <a:fld id="{C6787BA4-E8BE-4C43-936E-FD6F2CB69CF1}" type="datetimeFigureOut">
              <a:rPr lang="en-US" smtClean="0"/>
              <a:t>1/14/2022</a:t>
            </a:fld>
            <a:endParaRPr lang="en-US"/>
          </a:p>
        </p:txBody>
      </p:sp>
      <p:sp>
        <p:nvSpPr>
          <p:cNvPr id="6" name="Footer Placeholder 5">
            <a:extLst>
              <a:ext uri="{FF2B5EF4-FFF2-40B4-BE49-F238E27FC236}">
                <a16:creationId xmlns:a16="http://schemas.microsoft.com/office/drawing/2014/main" id="{C339AD3B-C345-4B31-A3BB-CEF4CCEA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F9DC2-B768-4848-97B9-4C27656E04F7}"/>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9449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F298A-14A0-46A2-AFDC-CC7C862A02AA}"/>
              </a:ext>
            </a:extLst>
          </p:cNvPr>
          <p:cNvSpPr>
            <a:spLocks noGrp="1"/>
          </p:cNvSpPr>
          <p:nvPr>
            <p:ph type="title"/>
          </p:nvPr>
        </p:nvSpPr>
        <p:spPr>
          <a:xfrm>
            <a:off x="838200" y="365125"/>
            <a:ext cx="10515600" cy="82448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DF79737-CF31-4450-BD0A-BBC5D1438499}"/>
              </a:ext>
            </a:extLst>
          </p:cNvPr>
          <p:cNvSpPr>
            <a:spLocks noGrp="1"/>
          </p:cNvSpPr>
          <p:nvPr>
            <p:ph type="body" idx="1"/>
          </p:nvPr>
        </p:nvSpPr>
        <p:spPr>
          <a:xfrm>
            <a:off x="838200" y="1313894"/>
            <a:ext cx="10515600" cy="50869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07CEA13-0C00-4FD7-A6B1-E8336DAEBE51}"/>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87BA4-E8BE-4C43-936E-FD6F2CB69CF1}" type="datetimeFigureOut">
              <a:rPr lang="en-US" smtClean="0"/>
              <a:t>1/14/2022</a:t>
            </a:fld>
            <a:endParaRPr lang="en-US"/>
          </a:p>
        </p:txBody>
      </p:sp>
      <p:sp>
        <p:nvSpPr>
          <p:cNvPr id="5" name="Footer Placeholder 4">
            <a:extLst>
              <a:ext uri="{FF2B5EF4-FFF2-40B4-BE49-F238E27FC236}">
                <a16:creationId xmlns:a16="http://schemas.microsoft.com/office/drawing/2014/main" id="{74F9E133-AA47-4558-9404-3482CFB9034D}"/>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491A75-6152-44C0-8972-E560BEA7F0B4}"/>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EC6-5B05-4EEF-87C4-DD627FB32886}" type="slidenum">
              <a:rPr lang="en-US" smtClean="0"/>
              <a:t>‹#›</a:t>
            </a:fld>
            <a:endParaRPr lang="en-US"/>
          </a:p>
        </p:txBody>
      </p:sp>
    </p:spTree>
    <p:extLst>
      <p:ext uri="{BB962C8B-B14F-4D97-AF65-F5344CB8AC3E}">
        <p14:creationId xmlns:p14="http://schemas.microsoft.com/office/powerpoint/2010/main" val="356485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tags" Target="../tags/tag13.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notesSlide" Target="../notesSlides/notesSlide14.xml"/><Relationship Id="rId5" Type="http://schemas.openxmlformats.org/officeDocument/2006/relationships/tags" Target="../tags/tag16.xml"/><Relationship Id="rId15" Type="http://schemas.openxmlformats.org/officeDocument/2006/relationships/image" Target="../media/image16.png"/><Relationship Id="rId10" Type="http://schemas.openxmlformats.org/officeDocument/2006/relationships/slideLayout" Target="../slideLayouts/slideLayout14.xml"/><Relationship Id="rId19" Type="http://schemas.openxmlformats.org/officeDocument/2006/relationships/image" Target="../media/image20.png"/><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3.xml"/><Relationship Id="rId7" Type="http://schemas.openxmlformats.org/officeDocument/2006/relationships/slideLayout" Target="../slideLayouts/slideLayout2.xml"/><Relationship Id="rId12" Type="http://schemas.openxmlformats.org/officeDocument/2006/relationships/image" Target="../media/image28.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27.png"/><Relationship Id="rId5" Type="http://schemas.openxmlformats.org/officeDocument/2006/relationships/tags" Target="../tags/tag25.xml"/><Relationship Id="rId10" Type="http://schemas.openxmlformats.org/officeDocument/2006/relationships/image" Target="../media/image26.png"/><Relationship Id="rId4" Type="http://schemas.openxmlformats.org/officeDocument/2006/relationships/tags" Target="../tags/tag24.xml"/><Relationship Id="rId9"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4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0DE-9DDC-47AD-BEC1-C05220FAA5EC}"/>
              </a:ext>
            </a:extLst>
          </p:cNvPr>
          <p:cNvSpPr>
            <a:spLocks noGrp="1"/>
          </p:cNvSpPr>
          <p:nvPr>
            <p:ph type="ctrTitle"/>
          </p:nvPr>
        </p:nvSpPr>
        <p:spPr>
          <a:xfrm>
            <a:off x="1524000" y="1754263"/>
            <a:ext cx="9144000" cy="2056809"/>
          </a:xfrm>
        </p:spPr>
        <p:txBody>
          <a:bodyPr>
            <a:normAutofit/>
          </a:bodyPr>
          <a:lstStyle/>
          <a:p>
            <a:r>
              <a:rPr lang="en-US" sz="4800" b="1" dirty="0"/>
              <a:t>BC2410, Prescriptive Analytics</a:t>
            </a:r>
            <a:br>
              <a:rPr lang="en-US" sz="4800" dirty="0"/>
            </a:br>
            <a:br>
              <a:rPr lang="en-US" sz="4800" dirty="0"/>
            </a:br>
            <a:r>
              <a:rPr lang="en-US" sz="4000" b="1" dirty="0"/>
              <a:t>From</a:t>
            </a:r>
            <a:r>
              <a:rPr lang="en-US" sz="4000" dirty="0"/>
              <a:t> </a:t>
            </a:r>
            <a:r>
              <a:rPr lang="en-US" sz="4000" b="1" dirty="0">
                <a:solidFill>
                  <a:srgbClr val="2E2D67"/>
                </a:solidFill>
                <a:effectLst>
                  <a:outerShdw blurRad="38100" dist="38100" dir="2700000" algn="tl">
                    <a:srgbClr val="000000">
                      <a:alpha val="43137"/>
                    </a:srgbClr>
                  </a:outerShdw>
                </a:effectLst>
              </a:rPr>
              <a:t>Data</a:t>
            </a:r>
            <a:r>
              <a:rPr lang="en-US" sz="4000" dirty="0"/>
              <a:t> </a:t>
            </a:r>
            <a:r>
              <a:rPr lang="en-US" sz="4000" b="1" dirty="0"/>
              <a:t>to</a:t>
            </a:r>
            <a:r>
              <a:rPr lang="en-US" sz="4000" dirty="0"/>
              <a:t> </a:t>
            </a:r>
            <a:r>
              <a:rPr lang="en-US" sz="4000" b="1" dirty="0">
                <a:solidFill>
                  <a:srgbClr val="E02246"/>
                </a:solidFill>
                <a:effectLst>
                  <a:outerShdw blurRad="38100" dist="38100" dir="2700000" algn="tl">
                    <a:srgbClr val="000000">
                      <a:alpha val="43137"/>
                    </a:srgbClr>
                  </a:outerShdw>
                </a:effectLst>
              </a:rPr>
              <a:t>Decisions</a:t>
            </a:r>
            <a:endParaRPr lang="en-US" sz="4800" b="1" dirty="0">
              <a:solidFill>
                <a:srgbClr val="E02246"/>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8F7BC5-342E-4647-BDE7-94F09576A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84879" cy="964020"/>
          </a:xfrm>
          <a:prstGeom prst="rect">
            <a:avLst/>
          </a:prstGeom>
        </p:spPr>
      </p:pic>
      <p:sp>
        <p:nvSpPr>
          <p:cNvPr id="7" name="TextBox 6">
            <a:extLst>
              <a:ext uri="{FF2B5EF4-FFF2-40B4-BE49-F238E27FC236}">
                <a16:creationId xmlns:a16="http://schemas.microsoft.com/office/drawing/2014/main" id="{1C38C2FD-94C1-4A36-845C-DF9600E9B520}"/>
              </a:ext>
            </a:extLst>
          </p:cNvPr>
          <p:cNvSpPr txBox="1"/>
          <p:nvPr/>
        </p:nvSpPr>
        <p:spPr>
          <a:xfrm>
            <a:off x="3048000" y="4737114"/>
            <a:ext cx="6096000" cy="646331"/>
          </a:xfrm>
          <a:prstGeom prst="rect">
            <a:avLst/>
          </a:prstGeom>
          <a:noFill/>
        </p:spPr>
        <p:txBody>
          <a:bodyPr wrap="square">
            <a:spAutoFit/>
          </a:bodyPr>
          <a:lstStyle/>
          <a:p>
            <a:pPr algn="ctr"/>
            <a:r>
              <a:rPr lang="en-US" sz="3600" b="1" dirty="0">
                <a:ea typeface="Verdana" panose="020B0604030504040204" pitchFamily="34" charset="0"/>
              </a:rPr>
              <a:t>Lecture 2</a:t>
            </a:r>
          </a:p>
        </p:txBody>
      </p:sp>
    </p:spTree>
    <p:extLst>
      <p:ext uri="{BB962C8B-B14F-4D97-AF65-F5344CB8AC3E}">
        <p14:creationId xmlns:p14="http://schemas.microsoft.com/office/powerpoint/2010/main" val="255142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5"/>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LOP Models</a:t>
            </a:r>
          </a:p>
        </p:txBody>
      </p:sp>
      <p:sp>
        <p:nvSpPr>
          <p:cNvPr id="2" name="Content Placeholder 1">
            <a:extLst>
              <a:ext uri="{FF2B5EF4-FFF2-40B4-BE49-F238E27FC236}">
                <a16:creationId xmlns:a16="http://schemas.microsoft.com/office/drawing/2014/main" id="{9C591737-781C-44B3-853D-E756C2B6B616}"/>
              </a:ext>
            </a:extLst>
          </p:cNvPr>
          <p:cNvSpPr>
            <a:spLocks noGrp="1"/>
          </p:cNvSpPr>
          <p:nvPr>
            <p:ph idx="1"/>
          </p:nvPr>
        </p:nvSpPr>
        <p:spPr/>
        <p:txBody>
          <a:bodyPr/>
          <a:lstStyle/>
          <a:p>
            <a:r>
              <a:rPr lang="en-US" dirty="0"/>
              <a:t> We maximize (or minimize) a linear function (called the objective function) of the decision variables. </a:t>
            </a:r>
          </a:p>
          <a:p>
            <a:r>
              <a:rPr lang="en-US" dirty="0"/>
              <a:t> Decision variables must satisfy a set of constraints. Each constraint must be a linear equation ( = ) or linear inequality ( &gt;= or &lt;=). </a:t>
            </a:r>
          </a:p>
          <a:p>
            <a:endParaRPr lang="en-US" dirty="0"/>
          </a:p>
          <a:p>
            <a:endParaRPr lang="en-US" dirty="0"/>
          </a:p>
        </p:txBody>
      </p:sp>
    </p:spTree>
    <p:extLst>
      <p:ext uri="{BB962C8B-B14F-4D97-AF65-F5344CB8AC3E}">
        <p14:creationId xmlns:p14="http://schemas.microsoft.com/office/powerpoint/2010/main" val="326229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a:ea typeface="ＭＳ Ｐゴシック" charset="-128"/>
              </a:rPr>
              <a:t>LOP Models</a:t>
            </a:r>
          </a:p>
        </p:txBody>
      </p:sp>
      <p:sp>
        <p:nvSpPr>
          <p:cNvPr id="2" name="Content Placeholder 1">
            <a:extLst>
              <a:ext uri="{FF2B5EF4-FFF2-40B4-BE49-F238E27FC236}">
                <a16:creationId xmlns:a16="http://schemas.microsoft.com/office/drawing/2014/main" id="{34809F03-F3F3-43F1-A4D6-DBD9C2208D46}"/>
              </a:ext>
            </a:extLst>
          </p:cNvPr>
          <p:cNvSpPr>
            <a:spLocks noGrp="1"/>
          </p:cNvSpPr>
          <p:nvPr>
            <p:ph idx="1"/>
          </p:nvPr>
        </p:nvSpPr>
        <p:spPr/>
        <p:txBody>
          <a:bodyPr/>
          <a:lstStyle/>
          <a:p>
            <a:r>
              <a:rPr lang="en-US" dirty="0"/>
              <a:t>Usually, sign restriction is associated with each decision variable.  However, a variable may be unrestricted in sign (say, temperature).</a:t>
            </a:r>
          </a:p>
          <a:p>
            <a:r>
              <a:rPr lang="en-US" dirty="0"/>
              <a:t> By convention, constraints are written such that all the decision variables are on the LHS, while the constant is on the RHS.</a:t>
            </a:r>
          </a:p>
          <a:p>
            <a:endParaRPr lang="en-US" dirty="0"/>
          </a:p>
        </p:txBody>
      </p:sp>
    </p:spTree>
    <p:extLst>
      <p:ext uri="{BB962C8B-B14F-4D97-AF65-F5344CB8AC3E}">
        <p14:creationId xmlns:p14="http://schemas.microsoft.com/office/powerpoint/2010/main" val="44861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86D1-2D0C-425B-8C45-CB56F03D4E08}"/>
              </a:ext>
            </a:extLst>
          </p:cNvPr>
          <p:cNvSpPr>
            <a:spLocks noGrp="1"/>
          </p:cNvSpPr>
          <p:nvPr>
            <p:ph type="title"/>
          </p:nvPr>
        </p:nvSpPr>
        <p:spPr/>
        <p:txBody>
          <a:bodyPr/>
          <a:lstStyle/>
          <a:p>
            <a:r>
              <a:rPr kumimoji="0" lang="en-US" altLang="zh-CN" dirty="0">
                <a:ea typeface="宋体" charset="-122"/>
              </a:rPr>
              <a:t>Optimization Software</a:t>
            </a:r>
            <a:endParaRPr lang="en-SG" dirty="0"/>
          </a:p>
        </p:txBody>
      </p:sp>
      <p:sp>
        <p:nvSpPr>
          <p:cNvPr id="9218"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ea typeface="宋体" charset="-122"/>
              </a:rPr>
              <a:t>Why we need optimization software?</a:t>
            </a:r>
          </a:p>
          <a:p>
            <a:pPr lvl="1"/>
            <a:r>
              <a:rPr lang="en-US" altLang="zh-CN" sz="2000"/>
              <a:t>Large-scale real world optimization problem</a:t>
            </a:r>
          </a:p>
          <a:p>
            <a:pPr lvl="1"/>
            <a:r>
              <a:rPr lang="en-US" altLang="zh-CN" sz="2000"/>
              <a:t>Concise and readable syntax to the mathematical notation </a:t>
            </a:r>
          </a:p>
          <a:p>
            <a:pPr lvl="1"/>
            <a:r>
              <a:rPr lang="en-US" altLang="zh-CN" sz="2000"/>
              <a:t>Easy model development, debug and maintenance </a:t>
            </a:r>
          </a:p>
          <a:p>
            <a:pPr lvl="1"/>
            <a:r>
              <a:rPr lang="en-US" altLang="zh-CN" sz="2000"/>
              <a:t>Clear output presentation</a:t>
            </a:r>
          </a:p>
          <a:p>
            <a:pPr lvl="1"/>
            <a:r>
              <a:rPr lang="en-US" altLang="zh-CN" sz="2000"/>
              <a:t>Exchange data with external sources</a:t>
            </a:r>
            <a:br>
              <a:rPr lang="en-US" altLang="zh-CN"/>
            </a:br>
            <a:endParaRPr lang="en-US" altLang="zh-CN" sz="300">
              <a:ea typeface="MS PGothic" charset="-128"/>
            </a:endParaRPr>
          </a:p>
        </p:txBody>
      </p:sp>
      <p:grpSp>
        <p:nvGrpSpPr>
          <p:cNvPr id="9219" name="Group 5"/>
          <p:cNvGrpSpPr>
            <a:grpSpLocks/>
          </p:cNvGrpSpPr>
          <p:nvPr/>
        </p:nvGrpSpPr>
        <p:grpSpPr bwMode="auto">
          <a:xfrm>
            <a:off x="7561264" y="3200400"/>
            <a:ext cx="2878137" cy="2649538"/>
            <a:chOff x="1016990" y="3446175"/>
            <a:chExt cx="2878735" cy="2649825"/>
          </a:xfrm>
        </p:grpSpPr>
        <p:pic>
          <p:nvPicPr>
            <p:cNvPr id="922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6990" y="3446175"/>
              <a:ext cx="2869210" cy="264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3" name="TextBox 4"/>
            <p:cNvSpPr txBox="1">
              <a:spLocks noChangeArrowheads="1"/>
            </p:cNvSpPr>
            <p:nvPr/>
          </p:nvSpPr>
          <p:spPr bwMode="auto">
            <a:xfrm>
              <a:off x="2099170" y="3902775"/>
              <a:ext cx="762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r>
                <a:rPr lang="en-US" altLang="zh-CN">
                  <a:solidFill>
                    <a:schemeClr val="bg1"/>
                  </a:solidFill>
                </a:rPr>
                <a:t>Data</a:t>
              </a:r>
              <a:endParaRPr lang="zh-CN" altLang="zh-CN">
                <a:solidFill>
                  <a:schemeClr val="bg1"/>
                </a:solidFill>
              </a:endParaRPr>
            </a:p>
          </p:txBody>
        </p:sp>
        <p:sp>
          <p:nvSpPr>
            <p:cNvPr id="9224" name="TextBox 15"/>
            <p:cNvSpPr txBox="1">
              <a:spLocks noChangeArrowheads="1"/>
            </p:cNvSpPr>
            <p:nvPr/>
          </p:nvSpPr>
          <p:spPr bwMode="auto">
            <a:xfrm>
              <a:off x="1295400" y="5257800"/>
              <a:ext cx="990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r>
                <a:rPr lang="en-US" altLang="zh-CN">
                  <a:solidFill>
                    <a:schemeClr val="bg1"/>
                  </a:solidFill>
                </a:rPr>
                <a:t>Model</a:t>
              </a:r>
              <a:endParaRPr lang="zh-CN" altLang="zh-CN">
                <a:solidFill>
                  <a:schemeClr val="bg1"/>
                </a:solidFill>
              </a:endParaRPr>
            </a:p>
          </p:txBody>
        </p:sp>
        <p:sp>
          <p:nvSpPr>
            <p:cNvPr id="9225" name="TextBox 16"/>
            <p:cNvSpPr txBox="1">
              <a:spLocks noChangeArrowheads="1"/>
            </p:cNvSpPr>
            <p:nvPr/>
          </p:nvSpPr>
          <p:spPr bwMode="auto">
            <a:xfrm>
              <a:off x="2657475" y="5238750"/>
              <a:ext cx="12382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r>
                <a:rPr lang="en-US" altLang="zh-CN">
                  <a:solidFill>
                    <a:schemeClr val="bg1"/>
                  </a:solidFill>
                </a:rPr>
                <a:t>Algorithm</a:t>
              </a:r>
              <a:endParaRPr lang="zh-CN" altLang="zh-CN">
                <a:solidFill>
                  <a:schemeClr val="bg1"/>
                </a:solidFill>
              </a:endParaRPr>
            </a:p>
          </p:txBody>
        </p:sp>
      </p:grpSp>
      <p:sp>
        <p:nvSpPr>
          <p:cNvPr id="14" name="Left Arrow 13"/>
          <p:cNvSpPr/>
          <p:nvPr/>
        </p:nvSpPr>
        <p:spPr>
          <a:xfrm>
            <a:off x="6016626" y="3930650"/>
            <a:ext cx="1470025" cy="901700"/>
          </a:xfrm>
          <a:prstGeom prst="leftArrow">
            <a:avLst/>
          </a:prstGeom>
          <a:solidFill>
            <a:srgbClr val="0070C0"/>
          </a:solidFill>
          <a:ln w="1270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defRPr/>
            </a:pPr>
            <a:endParaRPr lang="en-SG" altLang="en-US">
              <a:solidFill>
                <a:srgbClr val="FFFFFF"/>
              </a:solidFill>
            </a:endParaRPr>
          </a:p>
        </p:txBody>
      </p:sp>
      <p:sp>
        <p:nvSpPr>
          <p:cNvPr id="9221" name="TextBox 14"/>
          <p:cNvSpPr txBox="1">
            <a:spLocks noChangeArrowheads="1"/>
          </p:cNvSpPr>
          <p:nvPr/>
        </p:nvSpPr>
        <p:spPr bwMode="auto">
          <a:xfrm>
            <a:off x="6361114" y="4213225"/>
            <a:ext cx="124618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r>
              <a:rPr lang="en-US" altLang="zh-CN">
                <a:solidFill>
                  <a:schemeClr val="bg1"/>
                </a:solidFill>
              </a:rPr>
              <a:t>Solution</a:t>
            </a:r>
            <a:endParaRPr lang="zh-CN" altLang="zh-CN">
              <a:solidFill>
                <a:schemeClr val="bg1"/>
              </a:solidFill>
            </a:endParaRPr>
          </a:p>
        </p:txBody>
      </p:sp>
    </p:spTree>
    <p:extLst>
      <p:ext uri="{BB962C8B-B14F-4D97-AF65-F5344CB8AC3E}">
        <p14:creationId xmlns:p14="http://schemas.microsoft.com/office/powerpoint/2010/main" val="4097883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dirty="0"/>
              <a:t>Programming languages: </a:t>
            </a:r>
            <a:r>
              <a:rPr lang="en-US" altLang="zh-CN" b="1" dirty="0">
                <a:solidFill>
                  <a:srgbClr val="E02246"/>
                </a:solidFill>
              </a:rPr>
              <a:t>Python</a:t>
            </a:r>
            <a:r>
              <a:rPr lang="en-US" altLang="zh-CN" dirty="0"/>
              <a:t>, C, C++, Julia, </a:t>
            </a:r>
            <a:r>
              <a:rPr lang="en-US" altLang="zh-CN" dirty="0" err="1"/>
              <a:t>Matlab</a:t>
            </a:r>
            <a:r>
              <a:rPr lang="en-US" altLang="zh-CN"/>
              <a:t>, etc. </a:t>
            </a:r>
            <a:endParaRPr lang="en-US" altLang="zh-CN" dirty="0"/>
          </a:p>
          <a:p>
            <a:r>
              <a:rPr kumimoji="0" lang="en-US" altLang="zh-CN" dirty="0">
                <a:ea typeface="宋体" charset="-122"/>
              </a:rPr>
              <a:t>Algebraic Modeling Language for  Optimization</a:t>
            </a:r>
          </a:p>
          <a:p>
            <a:pPr lvl="1"/>
            <a:r>
              <a:rPr lang="en-US" altLang="zh-CN" dirty="0"/>
              <a:t>A high-level computer programming languages for modeling optimization problems </a:t>
            </a:r>
          </a:p>
          <a:p>
            <a:pPr lvl="1"/>
            <a:r>
              <a:rPr lang="en-US" altLang="zh-CN" dirty="0"/>
              <a:t>E.g. AIMMS, EXCEL Solver, AMPL, </a:t>
            </a:r>
            <a:r>
              <a:rPr lang="en-US" altLang="zh-CN" b="1" dirty="0">
                <a:solidFill>
                  <a:srgbClr val="E02246"/>
                </a:solidFill>
              </a:rPr>
              <a:t>RSOME</a:t>
            </a:r>
            <a:endParaRPr lang="en-US" altLang="zh-CN" dirty="0"/>
          </a:p>
          <a:p>
            <a:r>
              <a:rPr kumimoji="0" lang="en-US" altLang="zh-CN" dirty="0">
                <a:ea typeface="宋体" charset="-122"/>
              </a:rPr>
              <a:t>Solver</a:t>
            </a:r>
          </a:p>
          <a:p>
            <a:pPr lvl="1"/>
            <a:r>
              <a:rPr lang="en-US" altLang="zh-CN" dirty="0"/>
              <a:t>Well-established algorithms to solve the program</a:t>
            </a:r>
          </a:p>
          <a:p>
            <a:pPr lvl="1"/>
            <a:r>
              <a:rPr lang="en-US" altLang="zh-CN" dirty="0" err="1"/>
              <a:t>Cplex</a:t>
            </a:r>
            <a:r>
              <a:rPr lang="en-US" altLang="zh-CN" dirty="0"/>
              <a:t>, </a:t>
            </a:r>
            <a:r>
              <a:rPr lang="en-US" altLang="zh-CN" b="1" dirty="0" err="1">
                <a:solidFill>
                  <a:srgbClr val="E02246"/>
                </a:solidFill>
              </a:rPr>
              <a:t>Gurobi</a:t>
            </a:r>
            <a:r>
              <a:rPr lang="en-US" altLang="zh-CN" dirty="0"/>
              <a:t>, </a:t>
            </a:r>
            <a:r>
              <a:rPr lang="en-US" altLang="zh-CN" b="1" dirty="0">
                <a:solidFill>
                  <a:srgbClr val="E02246"/>
                </a:solidFill>
              </a:rPr>
              <a:t>OR-Tools</a:t>
            </a:r>
            <a:r>
              <a:rPr lang="en-US" altLang="zh-CN" dirty="0"/>
              <a:t>, </a:t>
            </a:r>
            <a:r>
              <a:rPr lang="en-US" altLang="zh-CN" b="1" dirty="0">
                <a:solidFill>
                  <a:srgbClr val="E02246"/>
                </a:solidFill>
              </a:rPr>
              <a:t>CVXPY</a:t>
            </a:r>
            <a:r>
              <a:rPr lang="en-US" altLang="zh-CN" dirty="0"/>
              <a:t>, </a:t>
            </a:r>
            <a:r>
              <a:rPr lang="en-US" altLang="zh-CN" dirty="0" err="1"/>
              <a:t>Mosek</a:t>
            </a:r>
            <a:r>
              <a:rPr lang="en-US" altLang="zh-CN" dirty="0"/>
              <a:t>, SDPT3, etc.</a:t>
            </a:r>
          </a:p>
          <a:p>
            <a:pPr lvl="1">
              <a:buFontTx/>
              <a:buNone/>
            </a:pPr>
            <a:endParaRPr lang="en-US" altLang="zh-CN" dirty="0"/>
          </a:p>
          <a:p>
            <a:pPr lvl="1"/>
            <a:endParaRPr lang="en-US" altLang="zh-CN" sz="2000" dirty="0"/>
          </a:p>
          <a:p>
            <a:pPr>
              <a:buFontTx/>
              <a:buNone/>
            </a:pPr>
            <a:endParaRPr lang="en-US" altLang="zh-CN" sz="2000" dirty="0">
              <a:ea typeface="宋体" charset="-122"/>
            </a:endParaRPr>
          </a:p>
          <a:p>
            <a:pPr>
              <a:buFontTx/>
              <a:buNone/>
            </a:pPr>
            <a:endParaRPr lang="en-US" altLang="zh-CN" sz="2000" dirty="0">
              <a:ea typeface="宋体" charset="-122"/>
            </a:endParaRPr>
          </a:p>
          <a:p>
            <a:pPr>
              <a:buFontTx/>
              <a:buNone/>
            </a:pPr>
            <a:endParaRPr lang="en-US" altLang="zh-CN" sz="2000" dirty="0">
              <a:ea typeface="宋体" charset="-122"/>
            </a:endParaRPr>
          </a:p>
        </p:txBody>
      </p:sp>
      <p:sp>
        <p:nvSpPr>
          <p:cNvPr id="6" name="Title 1">
            <a:extLst>
              <a:ext uri="{FF2B5EF4-FFF2-40B4-BE49-F238E27FC236}">
                <a16:creationId xmlns:a16="http://schemas.microsoft.com/office/drawing/2014/main" id="{D9CDC6D5-E2C0-4B16-9113-A6A500842680}"/>
              </a:ext>
            </a:extLst>
          </p:cNvPr>
          <p:cNvSpPr>
            <a:spLocks noGrp="1"/>
          </p:cNvSpPr>
          <p:nvPr>
            <p:ph type="title"/>
          </p:nvPr>
        </p:nvSpPr>
        <p:spPr>
          <a:xfrm>
            <a:off x="838200" y="365125"/>
            <a:ext cx="10515600" cy="824483"/>
          </a:xfrm>
        </p:spPr>
        <p:txBody>
          <a:bodyPr/>
          <a:lstStyle/>
          <a:p>
            <a:r>
              <a:rPr kumimoji="0" lang="en-US" altLang="zh-CN" dirty="0">
                <a:ea typeface="宋体" charset="-122"/>
              </a:rPr>
              <a:t>Optimization Software</a:t>
            </a:r>
            <a:endParaRPr lang="en-SG" dirty="0"/>
          </a:p>
        </p:txBody>
      </p:sp>
    </p:spTree>
    <p:extLst>
      <p:ext uri="{BB962C8B-B14F-4D97-AF65-F5344CB8AC3E}">
        <p14:creationId xmlns:p14="http://schemas.microsoft.com/office/powerpoint/2010/main" val="383394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defRPr/>
            </a:pPr>
            <a:r>
              <a:rPr lang="en-US" altLang="zh-CN" dirty="0">
                <a:ea typeface="宋体" pitchFamily="2" charset="-122"/>
              </a:rPr>
              <a:t>RSOME – Supported Solvers</a:t>
            </a:r>
          </a:p>
        </p:txBody>
      </p:sp>
      <p:sp>
        <p:nvSpPr>
          <p:cNvPr id="109571" name="Rectangle 3"/>
          <p:cNvSpPr>
            <a:spLocks noGrp="1" noChangeArrowheads="1"/>
          </p:cNvSpPr>
          <p:nvPr>
            <p:ph idx="1"/>
          </p:nvPr>
        </p:nvSpPr>
        <p:spPr/>
        <p:txBody>
          <a:bodyPr/>
          <a:lstStyle/>
          <a:p>
            <a:pPr>
              <a:defRPr/>
            </a:pPr>
            <a:r>
              <a:rPr lang="en-US" altLang="zh-CN" dirty="0">
                <a:effectLst/>
                <a:ea typeface="宋体" pitchFamily="2" charset="-122"/>
              </a:rPr>
              <a:t>RSOME supports a variety solvers including ORT-Tools (Google).</a:t>
            </a:r>
          </a:p>
          <a:p>
            <a:pPr>
              <a:defRPr/>
            </a:pPr>
            <a:endParaRPr lang="en-US" altLang="zh-CN" dirty="0">
              <a:ea typeface="宋体" pitchFamily="2" charset="-122"/>
            </a:endParaRPr>
          </a:p>
          <a:p>
            <a:pPr>
              <a:defRPr/>
            </a:pPr>
            <a:endParaRPr lang="en-US" altLang="zh-CN" dirty="0">
              <a:effectLst/>
              <a:ea typeface="宋体" pitchFamily="2" charset="-122"/>
            </a:endParaRPr>
          </a:p>
          <a:p>
            <a:pPr>
              <a:defRPr/>
            </a:pPr>
            <a:endParaRPr lang="en-US" altLang="zh-CN" dirty="0">
              <a:ea typeface="宋体" pitchFamily="2" charset="-122"/>
            </a:endParaRPr>
          </a:p>
          <a:p>
            <a:pPr>
              <a:defRPr/>
            </a:pPr>
            <a:endParaRPr lang="en-US" altLang="zh-CN" dirty="0">
              <a:effectLst/>
              <a:ea typeface="宋体" pitchFamily="2" charset="-122"/>
            </a:endParaRPr>
          </a:p>
          <a:p>
            <a:pPr>
              <a:defRPr/>
            </a:pPr>
            <a:endParaRPr lang="en-US" altLang="zh-CN" dirty="0">
              <a:ea typeface="宋体" pitchFamily="2" charset="-122"/>
            </a:endParaRPr>
          </a:p>
        </p:txBody>
      </p:sp>
      <p:sp>
        <p:nvSpPr>
          <p:cNvPr id="1029" name="Rectangle 6"/>
          <p:cNvSpPr>
            <a:spLocks noChangeArrowheads="1"/>
          </p:cNvSpPr>
          <p:nvPr/>
        </p:nvSpPr>
        <p:spPr bwMode="auto">
          <a:xfrm>
            <a:off x="5124450" y="2633663"/>
            <a:ext cx="914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p>
            <a:endParaRPr lang="en-US"/>
          </a:p>
        </p:txBody>
      </p:sp>
      <p:pic>
        <p:nvPicPr>
          <p:cNvPr id="4" name="Picture 3">
            <a:extLst>
              <a:ext uri="{FF2B5EF4-FFF2-40B4-BE49-F238E27FC236}">
                <a16:creationId xmlns:a16="http://schemas.microsoft.com/office/drawing/2014/main" id="{3E80EC18-F3E7-456A-BA33-D41AC17A47EE}"/>
              </a:ext>
            </a:extLst>
          </p:cNvPr>
          <p:cNvPicPr>
            <a:picLocks noChangeAspect="1"/>
          </p:cNvPicPr>
          <p:nvPr/>
        </p:nvPicPr>
        <p:blipFill>
          <a:blip r:embed="rId3"/>
          <a:stretch>
            <a:fillRect/>
          </a:stretch>
        </p:blipFill>
        <p:spPr>
          <a:xfrm>
            <a:off x="2414587" y="2378170"/>
            <a:ext cx="7362825" cy="3048000"/>
          </a:xfrm>
          <a:prstGeom prst="rect">
            <a:avLst/>
          </a:prstGeom>
        </p:spPr>
      </p:pic>
    </p:spTree>
    <p:extLst>
      <p:ext uri="{BB962C8B-B14F-4D97-AF65-F5344CB8AC3E}">
        <p14:creationId xmlns:p14="http://schemas.microsoft.com/office/powerpoint/2010/main" val="53650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65297" y="3978275"/>
            <a:ext cx="8229600" cy="2514600"/>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defRPr/>
            </a:pPr>
            <a:r>
              <a:rPr lang="en-US" altLang="zh-CN" sz="2400" kern="0" dirty="0">
                <a:ea typeface="ＭＳ Ｐゴシック" pitchFamily="34" charset="-128"/>
              </a:rPr>
              <a:t>Decision variables</a:t>
            </a:r>
          </a:p>
          <a:p>
            <a:pPr>
              <a:defRPr/>
            </a:pPr>
            <a:r>
              <a:rPr lang="en-US" altLang="zh-CN" sz="2400" kern="0" dirty="0">
                <a:ea typeface="ＭＳ Ｐゴシック" pitchFamily="34" charset="-128"/>
              </a:rPr>
              <a:t>Parameters</a:t>
            </a:r>
          </a:p>
          <a:p>
            <a:pPr>
              <a:defRPr/>
            </a:pPr>
            <a:r>
              <a:rPr lang="en-US" altLang="zh-CN" sz="2400" kern="0" dirty="0">
                <a:ea typeface="ＭＳ Ｐゴシック" pitchFamily="34" charset="-128"/>
              </a:rPr>
              <a:t>Constraints</a:t>
            </a:r>
          </a:p>
          <a:p>
            <a:pPr>
              <a:defRPr/>
            </a:pPr>
            <a:r>
              <a:rPr lang="en-US" altLang="zh-CN" sz="2400" kern="0" dirty="0">
                <a:ea typeface="ＭＳ Ｐゴシック" pitchFamily="34" charset="-128"/>
              </a:rPr>
              <a:t>Objective function</a:t>
            </a:r>
          </a:p>
        </p:txBody>
      </p:sp>
      <p:pic>
        <p:nvPicPr>
          <p:cNvPr id="14339" name="Picture 11" descr="txp_fig"/>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7143" y="1467135"/>
            <a:ext cx="7097713" cy="2233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F489C07B-D4A3-4475-9798-9497D283CE34}"/>
              </a:ext>
            </a:extLst>
          </p:cNvPr>
          <p:cNvSpPr>
            <a:spLocks noGrp="1" noChangeArrowheads="1"/>
          </p:cNvSpPr>
          <p:nvPr>
            <p:ph type="title"/>
          </p:nvPr>
        </p:nvSpPr>
        <p:spPr>
          <a:xfrm>
            <a:off x="838200" y="365125"/>
            <a:ext cx="10515600" cy="824483"/>
          </a:xfrm>
        </p:spPr>
        <p:txBody>
          <a:bodyPr/>
          <a:lstStyle/>
          <a:p>
            <a:pPr>
              <a:defRPr/>
            </a:pPr>
            <a:r>
              <a:rPr lang="en-US" altLang="zh-CN" dirty="0">
                <a:ea typeface="宋体" pitchFamily="2" charset="-122"/>
              </a:rPr>
              <a:t>RSOME Implementation</a:t>
            </a:r>
          </a:p>
        </p:txBody>
      </p:sp>
    </p:spTree>
    <p:extLst>
      <p:ext uri="{BB962C8B-B14F-4D97-AF65-F5344CB8AC3E}">
        <p14:creationId xmlns:p14="http://schemas.microsoft.com/office/powerpoint/2010/main" val="341619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A Linear Programming Example</a:t>
            </a:r>
          </a:p>
        </p:txBody>
      </p:sp>
      <p:pic>
        <p:nvPicPr>
          <p:cNvPr id="7" name="Picture 6">
            <a:extLst>
              <a:ext uri="{FF2B5EF4-FFF2-40B4-BE49-F238E27FC236}">
                <a16:creationId xmlns:a16="http://schemas.microsoft.com/office/drawing/2014/main" id="{2783007F-6D42-1F4A-A844-E3B4A75D7CB8}"/>
              </a:ext>
            </a:extLst>
          </p:cNvPr>
          <p:cNvPicPr>
            <a:picLocks noChangeAspect="1"/>
          </p:cNvPicPr>
          <p:nvPr/>
        </p:nvPicPr>
        <p:blipFill rotWithShape="1">
          <a:blip r:embed="rId3"/>
          <a:srcRect r="8798"/>
          <a:stretch/>
        </p:blipFill>
        <p:spPr>
          <a:xfrm>
            <a:off x="3434744" y="2026416"/>
            <a:ext cx="8246972" cy="3686015"/>
          </a:xfrm>
          <a:prstGeom prst="rect">
            <a:avLst/>
          </a:prstGeom>
        </p:spPr>
      </p:pic>
      <p:pic>
        <p:nvPicPr>
          <p:cNvPr id="10" name="Picture 9"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title="IguanaTex Bitmap Display">
            <a:extLst>
              <a:ext uri="{FF2B5EF4-FFF2-40B4-BE49-F238E27FC236}">
                <a16:creationId xmlns:a16="http://schemas.microsoft.com/office/drawing/2014/main" id="{58CD8E77-0B0C-400A-84E9-72D6B3BF552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996842" y="2560549"/>
            <a:ext cx="2147049" cy="2214095"/>
          </a:xfrm>
          <a:prstGeom prst="rect">
            <a:avLst/>
          </a:prstGeom>
        </p:spPr>
      </p:pic>
    </p:spTree>
    <p:extLst>
      <p:ext uri="{BB962C8B-B14F-4D97-AF65-F5344CB8AC3E}">
        <p14:creationId xmlns:p14="http://schemas.microsoft.com/office/powerpoint/2010/main" val="54898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A Linear Programming Example</a:t>
            </a:r>
          </a:p>
        </p:txBody>
      </p:sp>
      <p:pic>
        <p:nvPicPr>
          <p:cNvPr id="3" name="Picture 2">
            <a:extLst>
              <a:ext uri="{FF2B5EF4-FFF2-40B4-BE49-F238E27FC236}">
                <a16:creationId xmlns:a16="http://schemas.microsoft.com/office/drawing/2014/main" id="{FFAF3355-540E-4C44-B0C2-DEBCC89D00CA}"/>
              </a:ext>
            </a:extLst>
          </p:cNvPr>
          <p:cNvPicPr>
            <a:picLocks noChangeAspect="1"/>
          </p:cNvPicPr>
          <p:nvPr/>
        </p:nvPicPr>
        <p:blipFill rotWithShape="1">
          <a:blip r:embed="rId4"/>
          <a:srcRect r="6697"/>
          <a:stretch/>
        </p:blipFill>
        <p:spPr>
          <a:xfrm>
            <a:off x="3442178" y="2390169"/>
            <a:ext cx="8249813" cy="2384475"/>
          </a:xfrm>
          <a:prstGeom prst="rect">
            <a:avLst/>
          </a:prstGeom>
        </p:spPr>
      </p:pic>
      <p:pic>
        <p:nvPicPr>
          <p:cNvPr id="7" name="Picture 6"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title="IguanaTex Bitmap Display">
            <a:extLst>
              <a:ext uri="{FF2B5EF4-FFF2-40B4-BE49-F238E27FC236}">
                <a16:creationId xmlns:a16="http://schemas.microsoft.com/office/drawing/2014/main" id="{AA1745B6-9D66-4933-B877-1A2CC50E10D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996842" y="2560549"/>
            <a:ext cx="2147049" cy="2214095"/>
          </a:xfrm>
          <a:prstGeom prst="rect">
            <a:avLst/>
          </a:prstGeom>
        </p:spPr>
      </p:pic>
    </p:spTree>
    <p:extLst>
      <p:ext uri="{BB962C8B-B14F-4D97-AF65-F5344CB8AC3E}">
        <p14:creationId xmlns:p14="http://schemas.microsoft.com/office/powerpoint/2010/main" val="1329775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E9A2-7507-4D1F-B613-81563B6E7160}"/>
              </a:ext>
            </a:extLst>
          </p:cNvPr>
          <p:cNvSpPr>
            <a:spLocks noGrp="1"/>
          </p:cNvSpPr>
          <p:nvPr>
            <p:ph type="title"/>
          </p:nvPr>
        </p:nvSpPr>
        <p:spPr/>
        <p:txBody>
          <a:bodyPr/>
          <a:lstStyle/>
          <a:p>
            <a:r>
              <a:rPr lang="en-SG" dirty="0"/>
              <a:t>Back to LOP Example:</a:t>
            </a:r>
          </a:p>
        </p:txBody>
      </p:sp>
      <p:graphicFrame>
        <p:nvGraphicFramePr>
          <p:cNvPr id="63543" name="Group 55"/>
          <p:cNvGraphicFramePr>
            <a:graphicFrameLocks noGrp="1"/>
          </p:cNvGraphicFramePr>
          <p:nvPr>
            <p:ph idx="1"/>
          </p:nvPr>
        </p:nvGraphicFramePr>
        <p:xfrm>
          <a:off x="838202" y="2904846"/>
          <a:ext cx="10515598" cy="2819402"/>
        </p:xfrm>
        <a:graphic>
          <a:graphicData uri="http://schemas.openxmlformats.org/drawingml/2006/table">
            <a:tbl>
              <a:tblPr/>
              <a:tblGrid>
                <a:gridCol w="2976113">
                  <a:extLst>
                    <a:ext uri="{9D8B030D-6E8A-4147-A177-3AD203B41FA5}">
                      <a16:colId xmlns:a16="http://schemas.microsoft.com/office/drawing/2014/main" val="20000"/>
                    </a:ext>
                  </a:extLst>
                </a:gridCol>
                <a:gridCol w="1686464">
                  <a:extLst>
                    <a:ext uri="{9D8B030D-6E8A-4147-A177-3AD203B41FA5}">
                      <a16:colId xmlns:a16="http://schemas.microsoft.com/office/drawing/2014/main" val="20001"/>
                    </a:ext>
                  </a:extLst>
                </a:gridCol>
                <a:gridCol w="1884871">
                  <a:extLst>
                    <a:ext uri="{9D8B030D-6E8A-4147-A177-3AD203B41FA5}">
                      <a16:colId xmlns:a16="http://schemas.microsoft.com/office/drawing/2014/main" val="20002"/>
                    </a:ext>
                  </a:extLst>
                </a:gridCol>
                <a:gridCol w="1866271">
                  <a:extLst>
                    <a:ext uri="{9D8B030D-6E8A-4147-A177-3AD203B41FA5}">
                      <a16:colId xmlns:a16="http://schemas.microsoft.com/office/drawing/2014/main" val="20003"/>
                    </a:ext>
                  </a:extLst>
                </a:gridCol>
                <a:gridCol w="2101879">
                  <a:extLst>
                    <a:ext uri="{9D8B030D-6E8A-4147-A177-3AD203B41FA5}">
                      <a16:colId xmlns:a16="http://schemas.microsoft.com/office/drawing/2014/main" val="20004"/>
                    </a:ext>
                  </a:extLst>
                </a:gridCol>
              </a:tblGrid>
              <a:tr h="563563">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endParaRPr kumimoji="0" lang="zh-CN" altLang="en-US" sz="2600" b="0" i="0" u="none" strike="noStrike" cap="none" normalizeH="0" baseline="0">
                        <a:ln>
                          <a:noFill/>
                        </a:ln>
                        <a:solidFill>
                          <a:schemeClr val="tx1"/>
                        </a:solidFill>
                        <a:effectLst/>
                        <a:latin typeface="Arial"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Desk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Chair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Avail.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dirty="0">
                          <a:ln>
                            <a:noFill/>
                          </a:ln>
                          <a:solidFill>
                            <a:schemeClr val="tx1"/>
                          </a:solidFill>
                          <a:effectLst/>
                          <a:latin typeface="Arial" charset="0"/>
                          <a:ea typeface="ＭＳ Ｐゴシック" charset="-128"/>
                        </a:rPr>
                        <a:t>Revenue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endParaRPr kumimoji="0" lang="zh-CN" altLang="en-US" sz="2600" b="0" i="0" u="none" strike="noStrike" cap="none" normalizeH="0" baseline="0">
                        <a:ln>
                          <a:noFill/>
                        </a:ln>
                        <a:solidFill>
                          <a:schemeClr val="tx1"/>
                        </a:solidFill>
                        <a:effectLst/>
                        <a:latin typeface="Arial" charset="0"/>
                        <a:ea typeface="ＭＳ Ｐゴシック"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Wood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Finish Hrs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Carpentry Hrs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a:ln>
                            <a:noFill/>
                          </a:ln>
                          <a:solidFill>
                            <a:schemeClr val="tx1"/>
                          </a:solidFill>
                          <a:effectLst/>
                          <a:latin typeface="Arial" charset="0"/>
                          <a:ea typeface="ＭＳ Ｐゴシック" charset="-128"/>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Arial" charset="0"/>
                          <a:ea typeface="ＭＳ Ｐゴシック" charset="-128"/>
                          <a:cs typeface="Arial" charset="0"/>
                        </a:defRPr>
                      </a:lvl1pPr>
                      <a:lvl2pPr marL="742950" indent="-285750" eaLnBrk="0" hangingPunct="0">
                        <a:spcBef>
                          <a:spcPct val="20000"/>
                        </a:spcBef>
                        <a:defRPr kumimoji="1" sz="2400">
                          <a:solidFill>
                            <a:schemeClr val="tx1"/>
                          </a:solidFill>
                          <a:latin typeface="Arial" charset="0"/>
                          <a:ea typeface="Arial" charset="0"/>
                          <a:cs typeface="Arial" charset="0"/>
                        </a:defRPr>
                      </a:lvl2pPr>
                      <a:lvl3pPr marL="1143000" indent="-228600" eaLnBrk="0" hangingPunct="0">
                        <a:spcBef>
                          <a:spcPct val="20000"/>
                        </a:spcBef>
                        <a:defRPr kumimoji="1" sz="2000">
                          <a:solidFill>
                            <a:schemeClr val="tx1"/>
                          </a:solidFill>
                          <a:latin typeface="Arial" charset="0"/>
                          <a:ea typeface="Arial" charset="0"/>
                          <a:cs typeface="Arial" charset="0"/>
                        </a:defRPr>
                      </a:lvl3pPr>
                      <a:lvl4pPr marL="1600200" indent="-228600" eaLnBrk="0" hangingPunct="0">
                        <a:spcBef>
                          <a:spcPct val="20000"/>
                        </a:spcBef>
                        <a:defRPr kumimoji="1">
                          <a:solidFill>
                            <a:schemeClr val="tx1"/>
                          </a:solidFill>
                          <a:latin typeface="Arial" charset="0"/>
                          <a:ea typeface="Arial" charset="0"/>
                          <a:cs typeface="Arial" charset="0"/>
                        </a:defRPr>
                      </a:lvl4pPr>
                      <a:lvl5pPr marL="2057400" indent="-228600" eaLnBrk="0" hangingPunct="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2600" b="0" i="0" u="none" strike="noStrike" cap="none" normalizeH="0" baseline="0" dirty="0">
                          <a:ln>
                            <a:noFill/>
                          </a:ln>
                          <a:solidFill>
                            <a:schemeClr val="tx1"/>
                          </a:solidFill>
                          <a:effectLst/>
                          <a:latin typeface="Arial" charset="0"/>
                          <a:ea typeface="ＭＳ Ｐゴシック" charset="-128"/>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Content Placeholder 2">
            <a:extLst>
              <a:ext uri="{FF2B5EF4-FFF2-40B4-BE49-F238E27FC236}">
                <a16:creationId xmlns:a16="http://schemas.microsoft.com/office/drawing/2014/main" id="{70C875BD-17AE-4CA2-B4AB-FAA9872D6F33}"/>
              </a:ext>
            </a:extLst>
          </p:cNvPr>
          <p:cNvSpPr txBox="1">
            <a:spLocks/>
          </p:cNvSpPr>
          <p:nvPr/>
        </p:nvSpPr>
        <p:spPr>
          <a:xfrm>
            <a:off x="838200" y="4314547"/>
            <a:ext cx="10515600" cy="508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800" dirty="0">
              <a:ea typeface="ＭＳ Ｐゴシック" charset="-128"/>
            </a:endParaRPr>
          </a:p>
        </p:txBody>
      </p:sp>
      <p:sp>
        <p:nvSpPr>
          <p:cNvPr id="10" name="Content Placeholder 2">
            <a:extLst>
              <a:ext uri="{FF2B5EF4-FFF2-40B4-BE49-F238E27FC236}">
                <a16:creationId xmlns:a16="http://schemas.microsoft.com/office/drawing/2014/main" id="{17BD971F-9206-4B56-B7E5-14E20FEC6D43}"/>
              </a:ext>
            </a:extLst>
          </p:cNvPr>
          <p:cNvSpPr txBox="1">
            <a:spLocks/>
          </p:cNvSpPr>
          <p:nvPr/>
        </p:nvSpPr>
        <p:spPr>
          <a:xfrm>
            <a:off x="838200" y="1313894"/>
            <a:ext cx="10515600" cy="508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a:ea typeface="ＭＳ Ｐゴシック" charset="-128"/>
              </a:rPr>
              <a:t>A furniture company makes tables and chairs</a:t>
            </a:r>
          </a:p>
          <a:p>
            <a:r>
              <a:rPr lang="en-US" altLang="zh-CN" sz="2800">
                <a:ea typeface="ＭＳ Ｐゴシック" charset="-128"/>
              </a:rPr>
              <a:t>Production require wood, finishing labor and carpentry labor.  </a:t>
            </a:r>
            <a:endParaRPr lang="en-US" altLang="zh-CN" sz="2800" dirty="0">
              <a:ea typeface="ＭＳ Ｐゴシック" charset="-128"/>
            </a:endParaRPr>
          </a:p>
        </p:txBody>
      </p:sp>
    </p:spTree>
    <p:extLst>
      <p:ext uri="{BB962C8B-B14F-4D97-AF65-F5344CB8AC3E}">
        <p14:creationId xmlns:p14="http://schemas.microsoft.com/office/powerpoint/2010/main" val="74694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LOP Example:</a:t>
            </a:r>
          </a:p>
        </p:txBody>
      </p:sp>
      <p:pic>
        <p:nvPicPr>
          <p:cNvPr id="33794" name="Picture 11" descr="txp_fig"/>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76514" y="1595439"/>
            <a:ext cx="6378575"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76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pic>
        <p:nvPicPr>
          <p:cNvPr id="5" name="Content Placeholder 4" descr="Diagram&#10;&#10;Description automatically generated">
            <a:extLst>
              <a:ext uri="{FF2B5EF4-FFF2-40B4-BE49-F238E27FC236}">
                <a16:creationId xmlns:a16="http://schemas.microsoft.com/office/drawing/2014/main" id="{975749EE-A238-47BC-8E02-83ACC2B73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55001"/>
            <a:ext cx="12192000" cy="6205247"/>
          </a:xfrm>
        </p:spPr>
      </p:pic>
    </p:spTree>
    <p:extLst>
      <p:ext uri="{BB962C8B-B14F-4D97-AF65-F5344CB8AC3E}">
        <p14:creationId xmlns:p14="http://schemas.microsoft.com/office/powerpoint/2010/main" val="356629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E3B7-F7E9-42D0-A2C3-2FD245CD47AC}"/>
              </a:ext>
            </a:extLst>
          </p:cNvPr>
          <p:cNvSpPr>
            <a:spLocks noGrp="1"/>
          </p:cNvSpPr>
          <p:nvPr>
            <p:ph type="title"/>
          </p:nvPr>
        </p:nvSpPr>
        <p:spPr/>
        <p:txBody>
          <a:bodyPr/>
          <a:lstStyle/>
          <a:p>
            <a:r>
              <a:rPr kumimoji="0" lang="en-US" altLang="zh-CN" dirty="0">
                <a:ea typeface="宋体" charset="-122"/>
              </a:rPr>
              <a:t>Manufacturing Problem</a:t>
            </a:r>
            <a:endParaRPr lang="en-SG" dirty="0"/>
          </a:p>
        </p:txBody>
      </p:sp>
      <p:sp>
        <p:nvSpPr>
          <p:cNvPr id="3" name="Content Placeholder 2">
            <a:extLst>
              <a:ext uri="{FF2B5EF4-FFF2-40B4-BE49-F238E27FC236}">
                <a16:creationId xmlns:a16="http://schemas.microsoft.com/office/drawing/2014/main" id="{0DFED78B-5579-4B2D-AFD3-1DF643C7233C}"/>
              </a:ext>
            </a:extLst>
          </p:cNvPr>
          <p:cNvSpPr>
            <a:spLocks noGrp="1"/>
          </p:cNvSpPr>
          <p:nvPr>
            <p:ph idx="1"/>
          </p:nvPr>
        </p:nvSpPr>
        <p:spPr/>
        <p:txBody>
          <a:bodyPr/>
          <a:lstStyle/>
          <a:p>
            <a:r>
              <a:rPr lang="en-US" altLang="zh-CN" dirty="0"/>
              <a:t>Consider</a:t>
            </a:r>
            <a:r>
              <a:rPr lang="zh-CN" altLang="en-US" dirty="0"/>
              <a:t> </a:t>
            </a:r>
            <a:r>
              <a:rPr lang="en-US" altLang="zh-CN" dirty="0"/>
              <a:t>a</a:t>
            </a:r>
            <a:r>
              <a:rPr lang="zh-CN" altLang="en-US" dirty="0"/>
              <a:t> </a:t>
            </a:r>
            <a:r>
              <a:rPr lang="en-US" altLang="zh-CN" dirty="0"/>
              <a:t>manufacturer</a:t>
            </a:r>
            <a:r>
              <a:rPr lang="zh-CN" altLang="en-US" dirty="0"/>
              <a:t> </a:t>
            </a:r>
            <a:r>
              <a:rPr lang="en-US" altLang="zh-CN" dirty="0"/>
              <a:t>produces</a:t>
            </a:r>
            <a:r>
              <a:rPr lang="zh-CN" altLang="en-US" dirty="0"/>
              <a:t> </a:t>
            </a:r>
            <a:r>
              <a:rPr lang="en-US" altLang="zh-CN" i="1" dirty="0">
                <a:latin typeface="Times New Roman" panose="02020603050405020304" pitchFamily="18" charset="0"/>
                <a:cs typeface="Times New Roman" panose="02020603050405020304" pitchFamily="18" charset="0"/>
              </a:rPr>
              <a:t>n</a:t>
            </a:r>
            <a:r>
              <a:rPr lang="zh-CN" altLang="en-US" dirty="0"/>
              <a:t> </a:t>
            </a:r>
            <a:r>
              <a:rPr lang="en-US" altLang="zh-CN" dirty="0"/>
              <a:t>products</a:t>
            </a:r>
            <a:r>
              <a:rPr lang="zh-CN" altLang="en-US" dirty="0"/>
              <a:t> </a:t>
            </a:r>
            <a:r>
              <a:rPr lang="en-US" altLang="zh-CN" dirty="0"/>
              <a:t>from</a:t>
            </a:r>
            <a:r>
              <a:rPr lang="zh-CN" altLang="en-US" dirty="0"/>
              <a:t> </a:t>
            </a:r>
            <a:r>
              <a:rPr lang="en-US" altLang="zh-CN" i="1" dirty="0">
                <a:latin typeface="Times New Roman" panose="02020603050405020304" pitchFamily="18" charset="0"/>
                <a:cs typeface="Times New Roman" panose="02020603050405020304" pitchFamily="18" charset="0"/>
              </a:rPr>
              <a:t>m</a:t>
            </a:r>
            <a:r>
              <a:rPr lang="zh-CN" altLang="en-US" dirty="0"/>
              <a:t> </a:t>
            </a:r>
            <a:r>
              <a:rPr lang="en-US" altLang="zh-CN" dirty="0"/>
              <a:t>raw</a:t>
            </a:r>
            <a:r>
              <a:rPr lang="zh-CN" altLang="en-US" dirty="0"/>
              <a:t> </a:t>
            </a:r>
            <a:r>
              <a:rPr lang="en-US" altLang="zh-CN" dirty="0"/>
              <a:t>materials.</a:t>
            </a:r>
            <a:r>
              <a:rPr lang="zh-CN" altLang="en-US" dirty="0"/>
              <a:t> </a:t>
            </a:r>
            <a:r>
              <a:rPr lang="en-US" altLang="zh-CN" dirty="0"/>
              <a:t>Each</a:t>
            </a:r>
            <a:r>
              <a:rPr lang="zh-CN" altLang="en-US" dirty="0"/>
              <a:t> </a:t>
            </a:r>
            <a:r>
              <a:rPr lang="en-US" altLang="zh-CN" dirty="0"/>
              <a:t>product</a:t>
            </a:r>
            <a:r>
              <a:rPr lang="zh-CN" altLang="en-US" dirty="0"/>
              <a:t> </a:t>
            </a:r>
            <a:r>
              <a:rPr lang="en-US" altLang="zh-CN" i="1" dirty="0">
                <a:latin typeface="Times New Roman" panose="02020603050405020304" pitchFamily="18" charset="0"/>
                <a:cs typeface="Times New Roman" panose="02020603050405020304" pitchFamily="18" charset="0"/>
              </a:rPr>
              <a:t>j</a:t>
            </a:r>
            <a:r>
              <a:rPr lang="zh-CN" altLang="en-US" dirty="0"/>
              <a:t> </a:t>
            </a:r>
            <a:r>
              <a:rPr lang="en-US" altLang="zh-CN" dirty="0"/>
              <a:t>requires</a:t>
            </a:r>
            <a:r>
              <a:rPr lang="zh-CN" altLang="en-US" dirty="0"/>
              <a:t> </a:t>
            </a:r>
            <a:r>
              <a:rPr lang="en-US" altLang="zh-CN" i="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ij</a:t>
            </a:r>
            <a:r>
              <a:rPr lang="zh-CN" altLang="en-US" dirty="0"/>
              <a:t> </a:t>
            </a:r>
            <a:r>
              <a:rPr lang="en-US" altLang="zh-CN" dirty="0"/>
              <a:t>units</a:t>
            </a:r>
            <a:r>
              <a:rPr lang="zh-CN" altLang="en-US" dirty="0"/>
              <a:t> </a:t>
            </a:r>
            <a:r>
              <a:rPr lang="en-US" altLang="zh-CN" dirty="0"/>
              <a:t>of</a:t>
            </a:r>
            <a:r>
              <a:rPr lang="zh-CN" altLang="en-US" dirty="0"/>
              <a:t> </a:t>
            </a:r>
            <a:r>
              <a:rPr lang="en-US" altLang="zh-CN" dirty="0"/>
              <a:t>material</a:t>
            </a:r>
            <a:r>
              <a:rPr lang="zh-CN" altLang="en-US" dirty="0"/>
              <a:t> </a:t>
            </a:r>
            <a:r>
              <a:rPr lang="en-US" altLang="zh-CN" i="1" dirty="0" err="1">
                <a:latin typeface="Times New Roman" panose="02020603050405020304" pitchFamily="18" charset="0"/>
                <a:cs typeface="Times New Roman" panose="02020603050405020304" pitchFamily="18" charset="0"/>
              </a:rPr>
              <a:t>i</a:t>
            </a:r>
            <a:r>
              <a:rPr lang="en-US" altLang="zh-CN" dirty="0"/>
              <a:t>.</a:t>
            </a:r>
            <a:r>
              <a:rPr lang="zh-CN" altLang="en-US" dirty="0"/>
              <a:t>  </a:t>
            </a:r>
            <a:r>
              <a:rPr lang="en-US" altLang="zh-CN" dirty="0"/>
              <a:t>The</a:t>
            </a:r>
            <a:r>
              <a:rPr lang="zh-CN" altLang="en-US" dirty="0"/>
              <a:t> </a:t>
            </a:r>
            <a:r>
              <a:rPr lang="en-US" altLang="zh-CN" dirty="0"/>
              <a:t>profit</a:t>
            </a:r>
            <a:r>
              <a:rPr lang="zh-CN" altLang="en-US" dirty="0"/>
              <a:t> </a:t>
            </a:r>
            <a:r>
              <a:rPr lang="en-US" altLang="zh-CN" dirty="0"/>
              <a:t>of</a:t>
            </a:r>
            <a:r>
              <a:rPr lang="zh-CN" altLang="en-US" dirty="0"/>
              <a:t> </a:t>
            </a:r>
            <a:r>
              <a:rPr lang="en-US" altLang="zh-CN" dirty="0"/>
              <a:t>product</a:t>
            </a:r>
            <a:r>
              <a:rPr lang="zh-CN" altLang="en-US" dirty="0"/>
              <a:t> </a:t>
            </a:r>
            <a:r>
              <a:rPr lang="en-US" altLang="zh-CN" i="1" dirty="0">
                <a:latin typeface="Times New Roman" panose="02020603050405020304" pitchFamily="18" charset="0"/>
                <a:cs typeface="Times New Roman" panose="02020603050405020304" pitchFamily="18" charset="0"/>
              </a:rPr>
              <a:t>j</a:t>
            </a:r>
            <a:r>
              <a:rPr lang="zh-CN" altLang="en-US" i="1" dirty="0">
                <a:latin typeface="Times New Roman" panose="02020603050405020304" pitchFamily="18" charset="0"/>
                <a:cs typeface="Times New Roman" panose="02020603050405020304" pitchFamily="18" charset="0"/>
              </a:rPr>
              <a:t> </a:t>
            </a:r>
            <a:r>
              <a:rPr lang="en-US" altLang="zh-CN" dirty="0"/>
              <a:t>is</a:t>
            </a:r>
            <a:r>
              <a:rPr lang="zh-CN" altLang="en-US" dirty="0"/>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j</a:t>
            </a:r>
            <a:r>
              <a:rPr lang="zh-CN" altLang="en-US" dirty="0"/>
              <a:t> </a:t>
            </a:r>
            <a:r>
              <a:rPr lang="en-US" altLang="zh-CN" dirty="0"/>
              <a:t>while</a:t>
            </a:r>
            <a:r>
              <a:rPr lang="zh-CN" altLang="en-US" dirty="0"/>
              <a:t> </a:t>
            </a:r>
            <a:r>
              <a:rPr lang="en-US" altLang="zh-CN" dirty="0"/>
              <a:t>there</a:t>
            </a:r>
            <a:r>
              <a:rPr lang="zh-CN" altLang="en-US" dirty="0"/>
              <a:t> </a:t>
            </a:r>
            <a:r>
              <a:rPr lang="en-US" altLang="zh-CN" dirty="0"/>
              <a:t>are</a:t>
            </a:r>
            <a:r>
              <a:rPr lang="zh-CN" altLang="en-US" dirty="0"/>
              <a:t> </a:t>
            </a:r>
            <a:r>
              <a:rPr lang="en-US" altLang="zh-CN" dirty="0"/>
              <a:t>only</a:t>
            </a:r>
            <a:r>
              <a:rPr lang="zh-CN" altLang="en-US" dirty="0"/>
              <a:t> </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i</a:t>
            </a:r>
            <a:r>
              <a:rPr lang="zh-CN" altLang="en-US" dirty="0"/>
              <a:t> </a:t>
            </a:r>
            <a:r>
              <a:rPr lang="en-US" altLang="zh-CN" dirty="0"/>
              <a:t>units</a:t>
            </a:r>
            <a:r>
              <a:rPr lang="zh-CN" altLang="en-US" dirty="0"/>
              <a:t> </a:t>
            </a:r>
            <a:r>
              <a:rPr lang="en-US" altLang="zh-CN" dirty="0"/>
              <a:t>of</a:t>
            </a:r>
            <a:r>
              <a:rPr lang="zh-CN" altLang="en-US" dirty="0"/>
              <a:t> </a:t>
            </a:r>
            <a:r>
              <a:rPr lang="en-US" altLang="zh-CN" dirty="0"/>
              <a:t>material</a:t>
            </a:r>
            <a:r>
              <a:rPr lang="zh-CN" altLang="en-US" dirty="0"/>
              <a:t> </a:t>
            </a:r>
            <a:r>
              <a:rPr lang="en-US" altLang="zh-CN" i="1" dirty="0" err="1">
                <a:latin typeface="Times New Roman" panose="02020603050405020304" pitchFamily="18" charset="0"/>
                <a:cs typeface="Times New Roman" panose="02020603050405020304" pitchFamily="18" charset="0"/>
              </a:rPr>
              <a:t>i</a:t>
            </a:r>
            <a:r>
              <a:rPr lang="en-US" altLang="zh-CN" dirty="0"/>
              <a:t>.</a:t>
            </a:r>
            <a:r>
              <a:rPr lang="zh-CN" altLang="en-US" dirty="0"/>
              <a:t> </a:t>
            </a:r>
            <a:endParaRPr lang="en-US" altLang="zh-CN" dirty="0"/>
          </a:p>
          <a:p>
            <a:endParaRPr lang="en-US" dirty="0"/>
          </a:p>
          <a:p>
            <a:r>
              <a:rPr lang="en-US" altLang="zh-CN" dirty="0"/>
              <a:t>Could you assist the manufacturer in determining her production quantities?</a:t>
            </a:r>
            <a:endParaRPr lang="en-SG" dirty="0"/>
          </a:p>
          <a:p>
            <a:endParaRPr lang="en-SG" dirty="0"/>
          </a:p>
        </p:txBody>
      </p:sp>
    </p:spTree>
    <p:extLst>
      <p:ext uri="{BB962C8B-B14F-4D97-AF65-F5344CB8AC3E}">
        <p14:creationId xmlns:p14="http://schemas.microsoft.com/office/powerpoint/2010/main" val="3836416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E3B7-F7E9-42D0-A2C3-2FD245CD47AC}"/>
              </a:ext>
            </a:extLst>
          </p:cNvPr>
          <p:cNvSpPr>
            <a:spLocks noGrp="1"/>
          </p:cNvSpPr>
          <p:nvPr>
            <p:ph type="title"/>
          </p:nvPr>
        </p:nvSpPr>
        <p:spPr/>
        <p:txBody>
          <a:bodyPr/>
          <a:lstStyle/>
          <a:p>
            <a:r>
              <a:rPr kumimoji="0" lang="en-US" altLang="zh-CN" dirty="0">
                <a:ea typeface="宋体" charset="-122"/>
              </a:rPr>
              <a:t>Manufacturing Problem</a:t>
            </a:r>
            <a:endParaRPr lang="en-SG" dirty="0"/>
          </a:p>
        </p:txBody>
      </p:sp>
      <p:sp>
        <p:nvSpPr>
          <p:cNvPr id="3" name="Content Placeholder 2">
            <a:extLst>
              <a:ext uri="{FF2B5EF4-FFF2-40B4-BE49-F238E27FC236}">
                <a16:creationId xmlns:a16="http://schemas.microsoft.com/office/drawing/2014/main" id="{0DFED78B-5579-4B2D-AFD3-1DF643C7233C}"/>
              </a:ext>
            </a:extLst>
          </p:cNvPr>
          <p:cNvSpPr>
            <a:spLocks noGrp="1"/>
          </p:cNvSpPr>
          <p:nvPr>
            <p:ph idx="1"/>
          </p:nvPr>
        </p:nvSpPr>
        <p:spPr/>
        <p:txBody>
          <a:bodyPr/>
          <a:lstStyle/>
          <a:p>
            <a:r>
              <a:rPr lang="en-SG" dirty="0"/>
              <a:t>Data</a:t>
            </a:r>
          </a:p>
          <a:p>
            <a:endParaRPr lang="en-SG" dirty="0"/>
          </a:p>
        </p:txBody>
      </p:sp>
      <p:pic>
        <p:nvPicPr>
          <p:cNvPr id="4" name="Picture 7" descr="txp_fig">
            <a:extLst>
              <a:ext uri="{FF2B5EF4-FFF2-40B4-BE49-F238E27FC236}">
                <a16:creationId xmlns:a16="http://schemas.microsoft.com/office/drawing/2014/main" id="{DA07AA8D-ED27-4341-AE39-087124175CDF}"/>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801" y="2362200"/>
            <a:ext cx="5534025" cy="274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1360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B463-81E3-491E-910E-939E33E4E72C}"/>
              </a:ext>
            </a:extLst>
          </p:cNvPr>
          <p:cNvSpPr>
            <a:spLocks noGrp="1"/>
          </p:cNvSpPr>
          <p:nvPr>
            <p:ph type="title"/>
          </p:nvPr>
        </p:nvSpPr>
        <p:spPr/>
        <p:txBody>
          <a:bodyPr>
            <a:normAutofit/>
          </a:bodyPr>
          <a:lstStyle/>
          <a:p>
            <a:r>
              <a:rPr lang="en-SG" dirty="0"/>
              <a:t>Production Scheduling Problem</a:t>
            </a:r>
          </a:p>
        </p:txBody>
      </p:sp>
      <p:sp>
        <p:nvSpPr>
          <p:cNvPr id="3" name="Content Placeholder 2">
            <a:extLst>
              <a:ext uri="{FF2B5EF4-FFF2-40B4-BE49-F238E27FC236}">
                <a16:creationId xmlns:a16="http://schemas.microsoft.com/office/drawing/2014/main" id="{24184156-49DD-4F40-884A-C6A13E52C688}"/>
              </a:ext>
            </a:extLst>
          </p:cNvPr>
          <p:cNvSpPr>
            <a:spLocks noGrp="1"/>
          </p:cNvSpPr>
          <p:nvPr>
            <p:ph idx="1"/>
          </p:nvPr>
        </p:nvSpPr>
        <p:spPr/>
        <p:txBody>
          <a:bodyPr/>
          <a:lstStyle/>
          <a:p>
            <a:r>
              <a:rPr lang="en-US" dirty="0"/>
              <a:t>Regular production: $190/unit up to 160 units per week</a:t>
            </a:r>
          </a:p>
          <a:p>
            <a:r>
              <a:rPr lang="en-US" dirty="0"/>
              <a:t>Overtime production: $260/unit up to 50 units per week</a:t>
            </a:r>
          </a:p>
          <a:p>
            <a:r>
              <a:rPr lang="en-US" dirty="0"/>
              <a:t>Surplus units can be carried over to next week. Holding cost is $10/unit per week.</a:t>
            </a:r>
          </a:p>
          <a:p>
            <a:r>
              <a:rPr lang="en-US" dirty="0"/>
              <a:t>Find the minimum cost production schedule.</a:t>
            </a:r>
          </a:p>
          <a:p>
            <a:endParaRPr lang="en-SG" dirty="0"/>
          </a:p>
        </p:txBody>
      </p:sp>
    </p:spTree>
    <p:extLst>
      <p:ext uri="{BB962C8B-B14F-4D97-AF65-F5344CB8AC3E}">
        <p14:creationId xmlns:p14="http://schemas.microsoft.com/office/powerpoint/2010/main" val="2127110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B463-81E3-491E-910E-939E33E4E72C}"/>
              </a:ext>
            </a:extLst>
          </p:cNvPr>
          <p:cNvSpPr>
            <a:spLocks noGrp="1"/>
          </p:cNvSpPr>
          <p:nvPr>
            <p:ph type="title"/>
          </p:nvPr>
        </p:nvSpPr>
        <p:spPr/>
        <p:txBody>
          <a:bodyPr>
            <a:normAutofit/>
          </a:bodyPr>
          <a:lstStyle/>
          <a:p>
            <a:r>
              <a:rPr lang="en-SG" dirty="0"/>
              <a:t>Production Scheduling Problem</a:t>
            </a:r>
          </a:p>
        </p:txBody>
      </p:sp>
      <p:pic>
        <p:nvPicPr>
          <p:cNvPr id="4" name="Picture 33" descr="txp_fig">
            <a:extLst>
              <a:ext uri="{FF2B5EF4-FFF2-40B4-BE49-F238E27FC236}">
                <a16:creationId xmlns:a16="http://schemas.microsoft.com/office/drawing/2014/main" id="{117342F3-4C33-4E7F-9ED4-2D4C6FA1534C}"/>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9825" y="1410970"/>
            <a:ext cx="7577138" cy="301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1803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B463-81E3-491E-910E-939E33E4E72C}"/>
              </a:ext>
            </a:extLst>
          </p:cNvPr>
          <p:cNvSpPr>
            <a:spLocks noGrp="1"/>
          </p:cNvSpPr>
          <p:nvPr>
            <p:ph type="title"/>
          </p:nvPr>
        </p:nvSpPr>
        <p:spPr/>
        <p:txBody>
          <a:bodyPr>
            <a:normAutofit/>
          </a:bodyPr>
          <a:lstStyle/>
          <a:p>
            <a:r>
              <a:rPr lang="en-SG" dirty="0"/>
              <a:t>Transportation Problem</a:t>
            </a:r>
          </a:p>
        </p:txBody>
      </p:sp>
      <p:sp>
        <p:nvSpPr>
          <p:cNvPr id="3" name="Content Placeholder 2">
            <a:extLst>
              <a:ext uri="{FF2B5EF4-FFF2-40B4-BE49-F238E27FC236}">
                <a16:creationId xmlns:a16="http://schemas.microsoft.com/office/drawing/2014/main" id="{AD891AC5-CC1A-4124-92F5-0B706E059758}"/>
              </a:ext>
            </a:extLst>
          </p:cNvPr>
          <p:cNvSpPr>
            <a:spLocks noGrp="1"/>
          </p:cNvSpPr>
          <p:nvPr>
            <p:ph idx="1"/>
          </p:nvPr>
        </p:nvSpPr>
        <p:spPr/>
        <p:txBody>
          <a:bodyPr/>
          <a:lstStyle/>
          <a:p>
            <a:r>
              <a:rPr lang="en-US" dirty="0"/>
              <a:t>A company has three PC assembly plants at locations, 1, 2 and 3, with monthly production capacity of 1700 units, 2000 units, and 1700 units, respectively. Their PC’s are sold through four retail outlets in locations A, B, C,D, with monthly orders of 1700 units, 1000 units, 1500 units, and 1200 units respectively.</a:t>
            </a:r>
            <a:endParaRPr lang="en-SG" dirty="0"/>
          </a:p>
        </p:txBody>
      </p:sp>
      <p:graphicFrame>
        <p:nvGraphicFramePr>
          <p:cNvPr id="6" name="Group 45">
            <a:extLst>
              <a:ext uri="{FF2B5EF4-FFF2-40B4-BE49-F238E27FC236}">
                <a16:creationId xmlns:a16="http://schemas.microsoft.com/office/drawing/2014/main" id="{66220F9D-81AE-4340-9C40-8387E7F00945}"/>
              </a:ext>
            </a:extLst>
          </p:cNvPr>
          <p:cNvGraphicFramePr>
            <a:graphicFrameLocks/>
          </p:cNvGraphicFramePr>
          <p:nvPr/>
        </p:nvGraphicFramePr>
        <p:xfrm>
          <a:off x="1981200" y="3505200"/>
          <a:ext cx="8077200" cy="2560640"/>
        </p:xfrm>
        <a:graphic>
          <a:graphicData uri="http://schemas.openxmlformats.org/drawingml/2006/table">
            <a:tbl>
              <a:tblPr/>
              <a:tblGrid>
                <a:gridCol w="1614488">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gridCol w="1616075">
                  <a:extLst>
                    <a:ext uri="{9D8B030D-6E8A-4147-A177-3AD203B41FA5}">
                      <a16:colId xmlns:a16="http://schemas.microsoft.com/office/drawing/2014/main" val="20002"/>
                    </a:ext>
                  </a:extLst>
                </a:gridCol>
                <a:gridCol w="1616075">
                  <a:extLst>
                    <a:ext uri="{9D8B030D-6E8A-4147-A177-3AD203B41FA5}">
                      <a16:colId xmlns:a16="http://schemas.microsoft.com/office/drawing/2014/main" val="20003"/>
                    </a:ext>
                  </a:extLst>
                </a:gridCol>
                <a:gridCol w="1614487">
                  <a:extLst>
                    <a:ext uri="{9D8B030D-6E8A-4147-A177-3AD203B41FA5}">
                      <a16:colId xmlns:a16="http://schemas.microsoft.com/office/drawing/2014/main" val="20004"/>
                    </a:ext>
                  </a:extLst>
                </a:gridCol>
              </a:tblGrid>
              <a:tr h="640160">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Shipping costs ($/unit)</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800" b="1" i="0" u="none" strike="noStrike" cap="none" normalizeH="0" baseline="0" dirty="0">
                          <a:ln>
                            <a:noFill/>
                          </a:ln>
                          <a:solidFill>
                            <a:schemeClr val="tx1"/>
                          </a:solidFill>
                          <a:effectLst/>
                          <a:latin typeface="Arial" charset="0"/>
                          <a:ea typeface="MS PGothic" charset="-128"/>
                        </a:rPr>
                        <a:t>A</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800" b="1" i="0" u="none" strike="noStrike" cap="none" normalizeH="0" baseline="0">
                          <a:ln>
                            <a:noFill/>
                          </a:ln>
                          <a:solidFill>
                            <a:schemeClr val="tx1"/>
                          </a:solidFill>
                          <a:effectLst/>
                          <a:latin typeface="Arial" charset="0"/>
                          <a:ea typeface="MS PGothic" charset="-128"/>
                        </a:rPr>
                        <a:t>B</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800" b="1" i="0" u="none" strike="noStrike" cap="none" normalizeH="0" baseline="0">
                          <a:ln>
                            <a:noFill/>
                          </a:ln>
                          <a:solidFill>
                            <a:schemeClr val="tx1"/>
                          </a:solidFill>
                          <a:effectLst/>
                          <a:latin typeface="Arial" charset="0"/>
                          <a:ea typeface="MS PGothic" charset="-128"/>
                        </a:rPr>
                        <a:t>C</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800" b="1" i="0" u="none" strike="noStrike" cap="none" normalizeH="0" baseline="0">
                          <a:ln>
                            <a:noFill/>
                          </a:ln>
                          <a:solidFill>
                            <a:schemeClr val="tx1"/>
                          </a:solidFill>
                          <a:effectLst/>
                          <a:latin typeface="Arial" charset="0"/>
                          <a:ea typeface="MS PGothic" charset="-128"/>
                        </a:rPr>
                        <a:t>D</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160">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1</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5</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3</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2</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  6</a:t>
                      </a:r>
                      <a:br>
                        <a:rPr kumimoji="0" lang="en-GB" altLang="zh-CN" sz="1800" b="1" i="0" u="none" strike="noStrike" cap="none" normalizeH="0" baseline="0">
                          <a:ln>
                            <a:noFill/>
                          </a:ln>
                          <a:solidFill>
                            <a:schemeClr val="tx1"/>
                          </a:solidFill>
                          <a:effectLst/>
                          <a:latin typeface="Arial" charset="0"/>
                          <a:ea typeface="MS PGothic" charset="-128"/>
                        </a:rPr>
                      </a:b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60">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2</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7</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7</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8</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10</a:t>
                      </a:r>
                      <a:br>
                        <a:rPr kumimoji="0" lang="en-GB" altLang="zh-CN" sz="1800" b="1" i="0" u="none" strike="noStrike" cap="none" normalizeH="0" baseline="0">
                          <a:ln>
                            <a:noFill/>
                          </a:ln>
                          <a:solidFill>
                            <a:schemeClr val="tx1"/>
                          </a:solidFill>
                          <a:effectLst/>
                          <a:latin typeface="Arial" charset="0"/>
                          <a:ea typeface="MS PGothic" charset="-128"/>
                        </a:rPr>
                      </a:b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60">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3</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6</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5</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a:ln>
                            <a:noFill/>
                          </a:ln>
                          <a:solidFill>
                            <a:schemeClr val="tx1"/>
                          </a:solidFill>
                          <a:effectLst/>
                          <a:latin typeface="Arial" charset="0"/>
                          <a:ea typeface="MS PGothic" charset="-128"/>
                        </a:rPr>
                        <a:t>3</a:t>
                      </a:r>
                      <a:endParaRPr kumimoji="0" lang="en-US" altLang="zh-CN" sz="1800" b="1" i="0" u="none" strike="noStrike" cap="none" normalizeH="0" baseline="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800" b="1" i="0" u="none" strike="noStrike" cap="none" normalizeH="0" baseline="0" dirty="0">
                          <a:ln>
                            <a:noFill/>
                          </a:ln>
                          <a:solidFill>
                            <a:schemeClr val="tx1"/>
                          </a:solidFill>
                          <a:effectLst/>
                          <a:latin typeface="Arial" charset="0"/>
                          <a:ea typeface="MS PGothic" charset="-128"/>
                        </a:rPr>
                        <a:t> 8</a:t>
                      </a:r>
                      <a:br>
                        <a:rPr kumimoji="0" lang="en-GB" altLang="zh-CN" sz="1800" b="1" i="0" u="none" strike="noStrike" cap="none" normalizeH="0" baseline="0" dirty="0">
                          <a:ln>
                            <a:noFill/>
                          </a:ln>
                          <a:solidFill>
                            <a:schemeClr val="tx1"/>
                          </a:solidFill>
                          <a:effectLst/>
                          <a:latin typeface="Arial" charset="0"/>
                          <a:ea typeface="MS PGothic" charset="-128"/>
                        </a:rPr>
                      </a:br>
                      <a:endParaRPr kumimoji="0" lang="en-US" altLang="zh-CN" sz="1800" b="1" i="0" u="none" strike="noStrike" cap="none" normalizeH="0" baseline="0" dirty="0">
                        <a:ln>
                          <a:noFill/>
                        </a:ln>
                        <a:solidFill>
                          <a:schemeClr val="tx1"/>
                        </a:solidFill>
                        <a:effectLst/>
                        <a:latin typeface="Arial" charset="0"/>
                        <a:ea typeface="MS PGothic" charset="-128"/>
                      </a:endParaRP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8420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bwMode="auto">
          <a:xfrm>
            <a:off x="2057400" y="1143001"/>
            <a:ext cx="8229600" cy="11398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zh-CN" sz="2100" b="1">
                <a:ea typeface="宋体" charset="-122"/>
              </a:rPr>
              <a:t> </a:t>
            </a:r>
            <a:br>
              <a:rPr lang="en-GB" altLang="zh-CN" sz="2100" b="1">
                <a:ea typeface="宋体" charset="-122"/>
              </a:rPr>
            </a:br>
            <a:br>
              <a:rPr lang="en-GB" altLang="zh-CN" sz="1900" b="1">
                <a:ea typeface="宋体" charset="-122"/>
              </a:rPr>
            </a:br>
            <a:endParaRPr lang="en-US" altLang="zh-CN" sz="1500">
              <a:ea typeface="宋体" charset="-122"/>
            </a:endParaRPr>
          </a:p>
        </p:txBody>
      </p:sp>
      <p:pic>
        <p:nvPicPr>
          <p:cNvPr id="32800" name="Picture 34" descr="txp_fig"/>
          <p:cNvPicPr>
            <a:picLocks noChangeAspect="1" noChangeArrowheads="1"/>
          </p:cNvPicPr>
          <p:nvPr>
            <p:custDataLst>
              <p:tags r:id="rId1"/>
            </p:custDataLst>
          </p:nvPr>
        </p:nvPicPr>
        <p:blipFill>
          <a:blip r:embed="rId12" cstate="hqprint">
            <a:extLst>
              <a:ext uri="{28A0092B-C50C-407E-A947-70E740481C1C}">
                <a14:useLocalDpi xmlns:a14="http://schemas.microsoft.com/office/drawing/2010/main" val="0"/>
              </a:ext>
            </a:extLst>
          </a:blip>
          <a:srcRect/>
          <a:stretch>
            <a:fillRect/>
          </a:stretch>
        </p:blipFill>
        <p:spPr bwMode="auto">
          <a:xfrm>
            <a:off x="3618143" y="5253478"/>
            <a:ext cx="4955714" cy="683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 name="Group 3">
            <a:extLst>
              <a:ext uri="{FF2B5EF4-FFF2-40B4-BE49-F238E27FC236}">
                <a16:creationId xmlns:a16="http://schemas.microsoft.com/office/drawing/2014/main" id="{FC1BD958-9D51-5A49-867E-CF7E224E9757}"/>
              </a:ext>
            </a:extLst>
          </p:cNvPr>
          <p:cNvGrpSpPr/>
          <p:nvPr/>
        </p:nvGrpSpPr>
        <p:grpSpPr>
          <a:xfrm>
            <a:off x="3388519" y="1524000"/>
            <a:ext cx="5414962" cy="3316288"/>
            <a:chOff x="1366838" y="1524000"/>
            <a:chExt cx="6334125" cy="4038600"/>
          </a:xfrm>
        </p:grpSpPr>
        <p:sp>
          <p:nvSpPr>
            <p:cNvPr id="32770" name="Oval 4"/>
            <p:cNvSpPr>
              <a:spLocks noChangeArrowheads="1"/>
            </p:cNvSpPr>
            <p:nvPr/>
          </p:nvSpPr>
          <p:spPr bwMode="auto">
            <a:xfrm>
              <a:off x="3276600" y="1981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1</a:t>
              </a:r>
            </a:p>
          </p:txBody>
        </p:sp>
        <p:sp>
          <p:nvSpPr>
            <p:cNvPr id="32771" name="Oval 5"/>
            <p:cNvSpPr>
              <a:spLocks noChangeArrowheads="1"/>
            </p:cNvSpPr>
            <p:nvPr/>
          </p:nvSpPr>
          <p:spPr bwMode="auto">
            <a:xfrm>
              <a:off x="3276600" y="3276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2</a:t>
              </a:r>
            </a:p>
          </p:txBody>
        </p:sp>
        <p:sp>
          <p:nvSpPr>
            <p:cNvPr id="32772" name="Oval 6"/>
            <p:cNvSpPr>
              <a:spLocks noChangeArrowheads="1"/>
            </p:cNvSpPr>
            <p:nvPr/>
          </p:nvSpPr>
          <p:spPr bwMode="auto">
            <a:xfrm>
              <a:off x="3276600" y="4648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3</a:t>
              </a:r>
            </a:p>
          </p:txBody>
        </p:sp>
        <p:sp>
          <p:nvSpPr>
            <p:cNvPr id="32773" name="Oval 7"/>
            <p:cNvSpPr>
              <a:spLocks noChangeArrowheads="1"/>
            </p:cNvSpPr>
            <p:nvPr/>
          </p:nvSpPr>
          <p:spPr bwMode="auto">
            <a:xfrm>
              <a:off x="5562600" y="15240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A</a:t>
              </a:r>
            </a:p>
          </p:txBody>
        </p:sp>
        <p:sp>
          <p:nvSpPr>
            <p:cNvPr id="32774" name="Oval 8"/>
            <p:cNvSpPr>
              <a:spLocks noChangeArrowheads="1"/>
            </p:cNvSpPr>
            <p:nvPr/>
          </p:nvSpPr>
          <p:spPr bwMode="auto">
            <a:xfrm>
              <a:off x="5562600" y="2590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B</a:t>
              </a:r>
            </a:p>
          </p:txBody>
        </p:sp>
        <p:sp>
          <p:nvSpPr>
            <p:cNvPr id="32775" name="Oval 9"/>
            <p:cNvSpPr>
              <a:spLocks noChangeArrowheads="1"/>
            </p:cNvSpPr>
            <p:nvPr/>
          </p:nvSpPr>
          <p:spPr bwMode="auto">
            <a:xfrm>
              <a:off x="5562600" y="3733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C</a:t>
              </a:r>
            </a:p>
          </p:txBody>
        </p:sp>
        <p:sp>
          <p:nvSpPr>
            <p:cNvPr id="32776" name="Oval 10"/>
            <p:cNvSpPr>
              <a:spLocks noChangeArrowheads="1"/>
            </p:cNvSpPr>
            <p:nvPr/>
          </p:nvSpPr>
          <p:spPr bwMode="auto">
            <a:xfrm>
              <a:off x="5562600" y="5029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D</a:t>
              </a:r>
            </a:p>
          </p:txBody>
        </p:sp>
        <p:sp>
          <p:nvSpPr>
            <p:cNvPr id="32777" name="Line 11"/>
            <p:cNvSpPr>
              <a:spLocks noChangeShapeType="1"/>
            </p:cNvSpPr>
            <p:nvPr/>
          </p:nvSpPr>
          <p:spPr bwMode="auto">
            <a:xfrm flipV="1">
              <a:off x="3962400" y="1905000"/>
              <a:ext cx="1524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78" name="Line 12"/>
            <p:cNvSpPr>
              <a:spLocks noChangeShapeType="1"/>
            </p:cNvSpPr>
            <p:nvPr/>
          </p:nvSpPr>
          <p:spPr bwMode="auto">
            <a:xfrm flipV="1">
              <a:off x="3962400" y="2971800"/>
              <a:ext cx="1524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79" name="Line 13"/>
            <p:cNvSpPr>
              <a:spLocks noChangeShapeType="1"/>
            </p:cNvSpPr>
            <p:nvPr/>
          </p:nvSpPr>
          <p:spPr bwMode="auto">
            <a:xfrm>
              <a:off x="3962400" y="2362200"/>
              <a:ext cx="1600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0" name="Line 14"/>
            <p:cNvSpPr>
              <a:spLocks noChangeShapeType="1"/>
            </p:cNvSpPr>
            <p:nvPr/>
          </p:nvSpPr>
          <p:spPr bwMode="auto">
            <a:xfrm>
              <a:off x="3962400" y="2438400"/>
              <a:ext cx="15240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1" name="Line 15"/>
            <p:cNvSpPr>
              <a:spLocks noChangeShapeType="1"/>
            </p:cNvSpPr>
            <p:nvPr/>
          </p:nvSpPr>
          <p:spPr bwMode="auto">
            <a:xfrm>
              <a:off x="3962400" y="2514600"/>
              <a:ext cx="160020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2" name="Line 16"/>
            <p:cNvSpPr>
              <a:spLocks noChangeShapeType="1"/>
            </p:cNvSpPr>
            <p:nvPr/>
          </p:nvSpPr>
          <p:spPr bwMode="auto">
            <a:xfrm flipV="1">
              <a:off x="3962400" y="2057400"/>
              <a:ext cx="1447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3" name="Line 17"/>
            <p:cNvSpPr>
              <a:spLocks noChangeShapeType="1"/>
            </p:cNvSpPr>
            <p:nvPr/>
          </p:nvSpPr>
          <p:spPr bwMode="auto">
            <a:xfrm flipV="1">
              <a:off x="4038600" y="3048000"/>
              <a:ext cx="15240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4" name="Line 18"/>
            <p:cNvSpPr>
              <a:spLocks noChangeShapeType="1"/>
            </p:cNvSpPr>
            <p:nvPr/>
          </p:nvSpPr>
          <p:spPr bwMode="auto">
            <a:xfrm>
              <a:off x="3962400" y="3733800"/>
              <a:ext cx="1447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5" name="Line 19"/>
            <p:cNvSpPr>
              <a:spLocks noChangeShapeType="1"/>
            </p:cNvSpPr>
            <p:nvPr/>
          </p:nvSpPr>
          <p:spPr bwMode="auto">
            <a:xfrm>
              <a:off x="39624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6" name="Line 20"/>
            <p:cNvSpPr>
              <a:spLocks noChangeShapeType="1"/>
            </p:cNvSpPr>
            <p:nvPr/>
          </p:nvSpPr>
          <p:spPr bwMode="auto">
            <a:xfrm flipV="1">
              <a:off x="4038600" y="2057400"/>
              <a:ext cx="1524000" cy="2895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7" name="Line 21"/>
            <p:cNvSpPr>
              <a:spLocks noChangeShapeType="1"/>
            </p:cNvSpPr>
            <p:nvPr/>
          </p:nvSpPr>
          <p:spPr bwMode="auto">
            <a:xfrm flipV="1">
              <a:off x="4038600" y="4038600"/>
              <a:ext cx="1447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8" name="Line 22"/>
            <p:cNvSpPr>
              <a:spLocks noChangeShapeType="1"/>
            </p:cNvSpPr>
            <p:nvPr/>
          </p:nvSpPr>
          <p:spPr bwMode="auto">
            <a:xfrm>
              <a:off x="4114800" y="5105400"/>
              <a:ext cx="1371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9" name="Line 23"/>
            <p:cNvSpPr>
              <a:spLocks noChangeShapeType="1"/>
            </p:cNvSpPr>
            <p:nvPr/>
          </p:nvSpPr>
          <p:spPr bwMode="auto">
            <a:xfrm>
              <a:off x="6096000" y="28956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90" name="Line 24"/>
            <p:cNvSpPr>
              <a:spLocks noChangeShapeType="1"/>
            </p:cNvSpPr>
            <p:nvPr/>
          </p:nvSpPr>
          <p:spPr bwMode="auto">
            <a:xfrm>
              <a:off x="6096000" y="1828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91" name="Line 25"/>
            <p:cNvSpPr>
              <a:spLocks noChangeShapeType="1"/>
            </p:cNvSpPr>
            <p:nvPr/>
          </p:nvSpPr>
          <p:spPr bwMode="auto">
            <a:xfrm>
              <a:off x="6096000" y="3962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92" name="Line 26"/>
            <p:cNvSpPr>
              <a:spLocks noChangeShapeType="1"/>
            </p:cNvSpPr>
            <p:nvPr/>
          </p:nvSpPr>
          <p:spPr bwMode="auto">
            <a:xfrm>
              <a:off x="6096000" y="5257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2793" name="Picture 27" descr="txp_fig"/>
            <p:cNvPicPr>
              <a:picLocks noChangeAspect="1" noChangeArrowheads="1"/>
            </p:cNvPicPr>
            <p:nvPr>
              <p:custDataLst>
                <p:tags r:id="rId2"/>
              </p:custDataLst>
            </p:nvPr>
          </p:nvPicPr>
          <p:blipFill>
            <a:blip r:embed="rId13">
              <a:extLst>
                <a:ext uri="{28A0092B-C50C-407E-A947-70E740481C1C}">
                  <a14:useLocalDpi xmlns:a14="http://schemas.microsoft.com/office/drawing/2010/main" val="0"/>
                </a:ext>
              </a:extLst>
            </a:blip>
            <a:srcRect/>
            <a:stretch>
              <a:fillRect/>
            </a:stretch>
          </p:blipFill>
          <p:spPr bwMode="auto">
            <a:xfrm>
              <a:off x="1398588" y="2025650"/>
              <a:ext cx="1609725"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4" name="Picture 28" descr="txp_fig"/>
            <p:cNvPicPr>
              <a:picLocks noChangeAspect="1" noChangeArrowheads="1"/>
            </p:cNvPicPr>
            <p:nvPr>
              <p:custDataLst>
                <p:tags r:id="rId3"/>
              </p:custDataLst>
            </p:nvPr>
          </p:nvPicPr>
          <p:blipFill>
            <a:blip r:embed="rId14" cstate="hqprint">
              <a:extLst>
                <a:ext uri="{28A0092B-C50C-407E-A947-70E740481C1C}">
                  <a14:useLocalDpi xmlns:a14="http://schemas.microsoft.com/office/drawing/2010/main" val="0"/>
                </a:ext>
              </a:extLst>
            </a:blip>
            <a:srcRect/>
            <a:stretch>
              <a:fillRect/>
            </a:stretch>
          </p:blipFill>
          <p:spPr bwMode="auto">
            <a:xfrm>
              <a:off x="1441450" y="4797425"/>
              <a:ext cx="1612900"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5" name="Picture 29" descr="txp_fig"/>
            <p:cNvPicPr>
              <a:picLocks noChangeAspect="1" noChangeArrowheads="1"/>
            </p:cNvPicPr>
            <p:nvPr>
              <p:custDataLst>
                <p:tags r:id="rId4"/>
              </p:custDataLst>
            </p:nvPr>
          </p:nvPicPr>
          <p:blipFill>
            <a:blip r:embed="rId15">
              <a:extLst>
                <a:ext uri="{28A0092B-C50C-407E-A947-70E740481C1C}">
                  <a14:useLocalDpi xmlns:a14="http://schemas.microsoft.com/office/drawing/2010/main" val="0"/>
                </a:ext>
              </a:extLst>
            </a:blip>
            <a:srcRect/>
            <a:stretch>
              <a:fillRect/>
            </a:stretch>
          </p:blipFill>
          <p:spPr bwMode="auto">
            <a:xfrm>
              <a:off x="1366838" y="3351213"/>
              <a:ext cx="1609725" cy="38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6" name="Picture 30" descr="txp_fig"/>
            <p:cNvPicPr>
              <a:picLocks noChangeAspect="1" noChangeArrowheads="1"/>
            </p:cNvPicPr>
            <p:nvPr>
              <p:custDataLst>
                <p:tags r:id="rId5"/>
              </p:custDataLst>
            </p:nvPr>
          </p:nvPicPr>
          <p:blipFill>
            <a:blip r:embed="rId16" cstate="hqprint">
              <a:extLst>
                <a:ext uri="{28A0092B-C50C-407E-A947-70E740481C1C}">
                  <a14:useLocalDpi xmlns:a14="http://schemas.microsoft.com/office/drawing/2010/main" val="0"/>
                </a:ext>
              </a:extLst>
            </a:blip>
            <a:srcRect/>
            <a:stretch>
              <a:fillRect/>
            </a:stretch>
          </p:blipFill>
          <p:spPr bwMode="auto">
            <a:xfrm>
              <a:off x="4192588" y="1627188"/>
              <a:ext cx="733425" cy="31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7" name="Picture 31" descr="txp_fig"/>
            <p:cNvPicPr>
              <a:picLocks noChangeAspect="1" noChangeArrowheads="1"/>
            </p:cNvPicPr>
            <p:nvPr>
              <p:custDataLst>
                <p:tags r:id="rId6"/>
              </p:custDataLst>
            </p:nvPr>
          </p:nvPicPr>
          <p:blipFill>
            <a:blip r:embed="rId17">
              <a:extLst>
                <a:ext uri="{28A0092B-C50C-407E-A947-70E740481C1C}">
                  <a14:useLocalDpi xmlns:a14="http://schemas.microsoft.com/office/drawing/2010/main" val="0"/>
                </a:ext>
              </a:extLst>
            </a:blip>
            <a:srcRect/>
            <a:stretch>
              <a:fillRect/>
            </a:stretch>
          </p:blipFill>
          <p:spPr bwMode="auto">
            <a:xfrm>
              <a:off x="6624638" y="1593850"/>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8" name="Picture 32" descr="txp_fig"/>
            <p:cNvPicPr>
              <a:picLocks noChangeAspect="1" noChangeArrowheads="1"/>
            </p:cNvPicPr>
            <p:nvPr>
              <p:custDataLst>
                <p:tags r:id="rId7"/>
              </p:custDataLst>
            </p:nvPr>
          </p:nvPicPr>
          <p:blipFill>
            <a:blip r:embed="rId18">
              <a:extLst>
                <a:ext uri="{28A0092B-C50C-407E-A947-70E740481C1C}">
                  <a14:useLocalDpi xmlns:a14="http://schemas.microsoft.com/office/drawing/2010/main" val="0"/>
                </a:ext>
              </a:extLst>
            </a:blip>
            <a:srcRect/>
            <a:stretch>
              <a:fillRect/>
            </a:stretch>
          </p:blipFill>
          <p:spPr bwMode="auto">
            <a:xfrm>
              <a:off x="6540500" y="3719513"/>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9" name="Picture 33" descr="txp_fig"/>
            <p:cNvPicPr>
              <a:picLocks noChangeAspect="1" noChangeArrowheads="1"/>
            </p:cNvPicPr>
            <p:nvPr>
              <p:custDataLst>
                <p:tags r:id="rId8"/>
              </p:custDataLst>
            </p:nvPr>
          </p:nvPicPr>
          <p:blipFill>
            <a:blip r:embed="rId19">
              <a:extLst>
                <a:ext uri="{28A0092B-C50C-407E-A947-70E740481C1C}">
                  <a14:useLocalDpi xmlns:a14="http://schemas.microsoft.com/office/drawing/2010/main" val="0"/>
                </a:ext>
              </a:extLst>
            </a:blip>
            <a:srcRect/>
            <a:stretch>
              <a:fillRect/>
            </a:stretch>
          </p:blipFill>
          <p:spPr bwMode="auto">
            <a:xfrm>
              <a:off x="6464300" y="5014913"/>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801" name="Picture 35" descr="txp_fig"/>
            <p:cNvPicPr>
              <a:picLocks noChangeAspect="1" noChangeArrowheads="1"/>
            </p:cNvPicPr>
            <p:nvPr>
              <p:custDataLst>
                <p:tags r:id="rId9"/>
              </p:custDataLst>
            </p:nvPr>
          </p:nvPicPr>
          <p:blipFill>
            <a:blip r:embed="rId20">
              <a:extLst>
                <a:ext uri="{28A0092B-C50C-407E-A947-70E740481C1C}">
                  <a14:useLocalDpi xmlns:a14="http://schemas.microsoft.com/office/drawing/2010/main" val="0"/>
                </a:ext>
              </a:extLst>
            </a:blip>
            <a:srcRect/>
            <a:stretch>
              <a:fillRect/>
            </a:stretch>
          </p:blipFill>
          <p:spPr bwMode="auto">
            <a:xfrm>
              <a:off x="6545263" y="2646363"/>
              <a:ext cx="10763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7" name="Title 1">
            <a:extLst>
              <a:ext uri="{FF2B5EF4-FFF2-40B4-BE49-F238E27FC236}">
                <a16:creationId xmlns:a16="http://schemas.microsoft.com/office/drawing/2014/main" id="{B3473DC0-61C8-492D-8477-CC6E097CBCBB}"/>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t>Transportation Problem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7543800" cy="234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a:extLst>
              <a:ext uri="{FF2B5EF4-FFF2-40B4-BE49-F238E27FC236}">
                <a16:creationId xmlns:a16="http://schemas.microsoft.com/office/drawing/2014/main" id="{5A2C1F7C-1163-4680-9261-FE4358FE9CFE}"/>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t>Scheduling Problem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ChangeArrowheads="1"/>
          </p:cNvSpPr>
          <p:nvPr/>
        </p:nvSpPr>
        <p:spPr bwMode="auto">
          <a:xfrm>
            <a:off x="2057400" y="1143000"/>
            <a:ext cx="777240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20000"/>
              </a:spcBef>
              <a:buClr>
                <a:schemeClr val="accent1"/>
              </a:buClr>
              <a:buSzPct val="65000"/>
            </a:pPr>
            <a:br>
              <a:rPr lang="en-US" altLang="zh-CN" sz="3000" dirty="0"/>
            </a:br>
            <a:r>
              <a:rPr lang="ja-JP" altLang="en-US" sz="3000"/>
              <a:t>“</a:t>
            </a:r>
            <a:r>
              <a:rPr lang="en-US" altLang="ja-JP" sz="3000" dirty="0"/>
              <a:t>We estimate that RM has generated $1.4 billion in incremental revenue for American Airlines in the last three years alone. This is not a one-time benefit. We expect RM to generate at least $500 million annually for the foreseeable future…</a:t>
            </a:r>
            <a:r>
              <a:rPr lang="ja-JP" altLang="en-US" sz="3000"/>
              <a:t>”</a:t>
            </a:r>
            <a:r>
              <a:rPr lang="en-US" altLang="ja-JP" sz="3000" dirty="0"/>
              <a:t> </a:t>
            </a:r>
          </a:p>
          <a:p>
            <a:pPr eaLnBrk="1" hangingPunct="1">
              <a:spcBef>
                <a:spcPct val="20000"/>
              </a:spcBef>
              <a:buClr>
                <a:schemeClr val="accent1"/>
              </a:buClr>
              <a:buSzPct val="65000"/>
            </a:pPr>
            <a:r>
              <a:rPr lang="en-US" altLang="zh-CN" sz="3000" dirty="0"/>
              <a:t>	</a:t>
            </a:r>
            <a:r>
              <a:rPr lang="en-US" altLang="zh-CN" sz="2000" dirty="0"/>
              <a:t>Robert Crandall, former CEO of American Airlines</a:t>
            </a:r>
            <a:br>
              <a:rPr lang="en-US" altLang="zh-CN" sz="3000" dirty="0"/>
            </a:br>
            <a:endParaRPr lang="en-US" altLang="ja-JP" sz="3000" dirty="0"/>
          </a:p>
          <a:p>
            <a:pPr eaLnBrk="1" hangingPunct="1">
              <a:spcBef>
                <a:spcPct val="20000"/>
              </a:spcBef>
              <a:buClr>
                <a:schemeClr val="accent1"/>
              </a:buClr>
              <a:buSzPct val="65000"/>
            </a:pPr>
            <a:endParaRPr lang="en-US" altLang="ja-JP" sz="3000" dirty="0"/>
          </a:p>
          <a:p>
            <a:pPr eaLnBrk="1" hangingPunct="1">
              <a:spcBef>
                <a:spcPct val="20000"/>
              </a:spcBef>
              <a:buClr>
                <a:schemeClr val="accent1"/>
              </a:buClr>
              <a:buSzPct val="65000"/>
            </a:pPr>
            <a:r>
              <a:rPr lang="en-US" altLang="zh-CN" sz="3000" dirty="0"/>
              <a:t> </a:t>
            </a:r>
            <a:endParaRPr lang="en-GB" altLang="zh-CN" sz="3000" dirty="0"/>
          </a:p>
        </p:txBody>
      </p:sp>
      <p:sp>
        <p:nvSpPr>
          <p:cNvPr id="5" name="Title 1">
            <a:extLst>
              <a:ext uri="{FF2B5EF4-FFF2-40B4-BE49-F238E27FC236}">
                <a16:creationId xmlns:a16="http://schemas.microsoft.com/office/drawing/2014/main" id="{A8A09212-497E-43ED-8DB8-7AD861E1D46F}"/>
              </a:ext>
            </a:extLst>
          </p:cNvPr>
          <p:cNvSpPr>
            <a:spLocks noGrp="1"/>
          </p:cNvSpPr>
          <p:nvPr>
            <p:ph type="title"/>
          </p:nvPr>
        </p:nvSpPr>
        <p:spPr>
          <a:xfrm>
            <a:off x="838200" y="365125"/>
            <a:ext cx="10515600" cy="824483"/>
          </a:xfrm>
        </p:spPr>
        <p:txBody>
          <a:bodyPr>
            <a:normAutofit/>
          </a:bodyPr>
          <a:lstStyle/>
          <a:p>
            <a:r>
              <a:rPr lang="en-SG" dirty="0"/>
              <a:t>Revenue Management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2057400" y="1143000"/>
            <a:ext cx="77724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charset="0"/>
                <a:ea typeface="MS PGothic" charset="-128"/>
              </a:defRPr>
            </a:lvl1pPr>
            <a:lvl2pPr marL="669925" indent="-325438">
              <a:defRPr>
                <a:solidFill>
                  <a:schemeClr val="tx1"/>
                </a:solidFill>
                <a:latin typeface="Arial" charset="0"/>
                <a:ea typeface="MS PGothic" charset="-128"/>
              </a:defRPr>
            </a:lvl2pPr>
            <a:lvl3pPr marL="1022350" indent="-350838">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20000"/>
              </a:spcBef>
              <a:buClr>
                <a:schemeClr val="accent1"/>
              </a:buClr>
              <a:buSzPct val="65000"/>
              <a:buFont typeface="Wingdings" charset="2"/>
              <a:buNone/>
            </a:pPr>
            <a:r>
              <a:rPr lang="en-GB" altLang="zh-CN" sz="2200" dirty="0"/>
              <a:t> </a:t>
            </a:r>
          </a:p>
        </p:txBody>
      </p:sp>
      <p:sp>
        <p:nvSpPr>
          <p:cNvPr id="4" name="Title 1">
            <a:extLst>
              <a:ext uri="{FF2B5EF4-FFF2-40B4-BE49-F238E27FC236}">
                <a16:creationId xmlns:a16="http://schemas.microsoft.com/office/drawing/2014/main" id="{A57B8586-BA18-4125-9B7E-9DD8AB7D6C76}"/>
              </a:ext>
            </a:extLst>
          </p:cNvPr>
          <p:cNvSpPr>
            <a:spLocks noGrp="1"/>
          </p:cNvSpPr>
          <p:nvPr>
            <p:ph type="title"/>
          </p:nvPr>
        </p:nvSpPr>
        <p:spPr/>
        <p:txBody>
          <a:bodyPr>
            <a:normAutofit/>
          </a:bodyPr>
          <a:lstStyle/>
          <a:p>
            <a:r>
              <a:rPr lang="en-SG" dirty="0"/>
              <a:t>Revenue Management</a:t>
            </a:r>
          </a:p>
        </p:txBody>
      </p:sp>
      <p:sp>
        <p:nvSpPr>
          <p:cNvPr id="2" name="Content Placeholder 1">
            <a:extLst>
              <a:ext uri="{FF2B5EF4-FFF2-40B4-BE49-F238E27FC236}">
                <a16:creationId xmlns:a16="http://schemas.microsoft.com/office/drawing/2014/main" id="{42DDD18B-BFD8-436F-8F63-B5E3121CF5B5}"/>
              </a:ext>
            </a:extLst>
          </p:cNvPr>
          <p:cNvSpPr>
            <a:spLocks noGrp="1"/>
          </p:cNvSpPr>
          <p:nvPr>
            <p:ph idx="1"/>
          </p:nvPr>
        </p:nvSpPr>
        <p:spPr/>
        <p:txBody>
          <a:bodyPr/>
          <a:lstStyle/>
          <a:p>
            <a:r>
              <a:rPr lang="en-US" dirty="0"/>
              <a:t>The Airline industry in US </a:t>
            </a:r>
          </a:p>
          <a:p>
            <a:pPr lvl="1"/>
            <a:r>
              <a:rPr lang="en-US" dirty="0"/>
              <a:t>Deregulation in 1978.</a:t>
            </a:r>
          </a:p>
          <a:p>
            <a:pPr lvl="2"/>
            <a:r>
              <a:rPr lang="en-US" dirty="0"/>
              <a:t>Prior to Deregulation: carriers only allowed to certain routes. Hence airlines such as Northwest, Eastern Southwest etc.</a:t>
            </a:r>
          </a:p>
          <a:p>
            <a:pPr lvl="2"/>
            <a:r>
              <a:rPr lang="en-US" dirty="0"/>
              <a:t>Fares determined by Civil Aeronautics Board (CAB) based on mileage and other costs - (CAB no longer exists)</a:t>
            </a:r>
          </a:p>
          <a:p>
            <a:endParaRPr lang="en-US" dirty="0"/>
          </a:p>
          <a:p>
            <a:r>
              <a:rPr lang="en-US" dirty="0"/>
              <a:t>Post Deregulation </a:t>
            </a:r>
          </a:p>
          <a:p>
            <a:pPr lvl="1"/>
            <a:r>
              <a:rPr lang="en-US" dirty="0"/>
              <a:t>anyone can fly anywhere</a:t>
            </a:r>
          </a:p>
          <a:p>
            <a:pPr lvl="1"/>
            <a:r>
              <a:rPr lang="en-US" dirty="0"/>
              <a:t>fares determined by carrier and the market</a:t>
            </a:r>
          </a:p>
          <a:p>
            <a:endParaRPr lang="en-SG"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ChangeArrowheads="1"/>
          </p:cNvSpPr>
          <p:nvPr/>
        </p:nvSpPr>
        <p:spPr bwMode="auto">
          <a:xfrm>
            <a:off x="2057400" y="1142999"/>
            <a:ext cx="7772400" cy="4826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charset="0"/>
                <a:ea typeface="MS PGothic" charset="-128"/>
              </a:defRPr>
            </a:lvl1pPr>
            <a:lvl2pPr marL="669925" indent="-325438">
              <a:defRPr>
                <a:solidFill>
                  <a:schemeClr val="tx1"/>
                </a:solidFill>
                <a:latin typeface="Arial" charset="0"/>
                <a:ea typeface="MS PGothic" charset="-128"/>
              </a:defRPr>
            </a:lvl2pPr>
            <a:lvl3pPr marL="1022350" indent="-350838">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20000"/>
              </a:spcBef>
              <a:buClr>
                <a:schemeClr val="accent1"/>
              </a:buClr>
              <a:buSzPct val="65000"/>
              <a:buFont typeface="Wingdings" charset="2"/>
              <a:buChar char="n"/>
            </a:pPr>
            <a:endParaRPr lang="en-GB" altLang="zh-CN" sz="2000" dirty="0"/>
          </a:p>
        </p:txBody>
      </p:sp>
      <p:sp>
        <p:nvSpPr>
          <p:cNvPr id="6" name="Title 1">
            <a:extLst>
              <a:ext uri="{FF2B5EF4-FFF2-40B4-BE49-F238E27FC236}">
                <a16:creationId xmlns:a16="http://schemas.microsoft.com/office/drawing/2014/main" id="{2D8A958F-A5B4-4C73-9CBB-03C76C60E0C1}"/>
              </a:ext>
            </a:extLst>
          </p:cNvPr>
          <p:cNvSpPr>
            <a:spLocks noGrp="1"/>
          </p:cNvSpPr>
          <p:nvPr>
            <p:ph type="title"/>
          </p:nvPr>
        </p:nvSpPr>
        <p:spPr/>
        <p:txBody>
          <a:bodyPr>
            <a:normAutofit/>
          </a:bodyPr>
          <a:lstStyle/>
          <a:p>
            <a:r>
              <a:rPr lang="en-SG" dirty="0"/>
              <a:t>Revenue Management</a:t>
            </a:r>
          </a:p>
        </p:txBody>
      </p:sp>
      <p:sp>
        <p:nvSpPr>
          <p:cNvPr id="5" name="Content Placeholder 4">
            <a:extLst>
              <a:ext uri="{FF2B5EF4-FFF2-40B4-BE49-F238E27FC236}">
                <a16:creationId xmlns:a16="http://schemas.microsoft.com/office/drawing/2014/main" id="{6DB20C28-2DB7-4818-A5D2-82CDFB329EC2}"/>
              </a:ext>
            </a:extLst>
          </p:cNvPr>
          <p:cNvSpPr>
            <a:spLocks noGrp="1"/>
          </p:cNvSpPr>
          <p:nvPr>
            <p:ph idx="1"/>
          </p:nvPr>
        </p:nvSpPr>
        <p:spPr/>
        <p:txBody>
          <a:bodyPr/>
          <a:lstStyle/>
          <a:p>
            <a:r>
              <a:rPr lang="en-US" dirty="0"/>
              <a:t>Economics</a:t>
            </a:r>
          </a:p>
          <a:p>
            <a:pPr lvl="1"/>
            <a:r>
              <a:rPr lang="en-US" dirty="0"/>
              <a:t>Huge sunk and fixed costs</a:t>
            </a:r>
          </a:p>
          <a:p>
            <a:pPr lvl="1"/>
            <a:r>
              <a:rPr lang="en-US" dirty="0"/>
              <a:t>Very low variable costs per passenger </a:t>
            </a:r>
          </a:p>
          <a:p>
            <a:pPr lvl="2"/>
            <a:r>
              <a:rPr lang="en-US" dirty="0"/>
              <a:t>$10 per passenger or less</a:t>
            </a:r>
          </a:p>
          <a:p>
            <a:pPr lvl="1"/>
            <a:r>
              <a:rPr lang="en-US" dirty="0"/>
              <a:t>Strong economically competitive environment</a:t>
            </a:r>
          </a:p>
          <a:p>
            <a:pPr lvl="1"/>
            <a:r>
              <a:rPr lang="en-US" dirty="0"/>
              <a:t>Near perfect information and negligible cost of information</a:t>
            </a:r>
          </a:p>
          <a:p>
            <a:pPr lvl="1"/>
            <a:r>
              <a:rPr lang="en-US" dirty="0"/>
              <a:t>Highly perishable inventory</a:t>
            </a:r>
          </a:p>
          <a:p>
            <a:pPr lvl="1"/>
            <a:r>
              <a:rPr lang="en-US" dirty="0"/>
              <a:t>Result: Multiple fares </a:t>
            </a:r>
          </a:p>
          <a:p>
            <a:endParaRPr lang="en-S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pic>
        <p:nvPicPr>
          <p:cNvPr id="5" name="Content Placeholder 4" descr="Diagram&#10;&#10;Description automatically generated">
            <a:extLst>
              <a:ext uri="{FF2B5EF4-FFF2-40B4-BE49-F238E27FC236}">
                <a16:creationId xmlns:a16="http://schemas.microsoft.com/office/drawing/2014/main" id="{975749EE-A238-47BC-8E02-83ACC2B73F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626" t="26266" r="10542" b="44389"/>
          <a:stretch/>
        </p:blipFill>
        <p:spPr>
          <a:xfrm>
            <a:off x="3783330" y="1669401"/>
            <a:ext cx="7570470" cy="3069867"/>
          </a:xfrm>
        </p:spPr>
      </p:pic>
      <p:cxnSp>
        <p:nvCxnSpPr>
          <p:cNvPr id="4" name="Straight Connector 3">
            <a:extLst>
              <a:ext uri="{FF2B5EF4-FFF2-40B4-BE49-F238E27FC236}">
                <a16:creationId xmlns:a16="http://schemas.microsoft.com/office/drawing/2014/main" id="{B9B8BDE4-64CF-49FE-8214-E92063A02ACD}"/>
              </a:ext>
            </a:extLst>
          </p:cNvPr>
          <p:cNvCxnSpPr/>
          <p:nvPr/>
        </p:nvCxnSpPr>
        <p:spPr>
          <a:xfrm>
            <a:off x="7633699" y="2496620"/>
            <a:ext cx="191099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22821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0901-04DF-3E4E-8420-902237509E88}"/>
              </a:ext>
            </a:extLst>
          </p:cNvPr>
          <p:cNvSpPr>
            <a:spLocks noGrp="1"/>
          </p:cNvSpPr>
          <p:nvPr>
            <p:ph type="title"/>
          </p:nvPr>
        </p:nvSpPr>
        <p:spPr/>
        <p:txBody>
          <a:bodyPr>
            <a:normAutofit fontScale="90000"/>
          </a:bodyPr>
          <a:lstStyle/>
          <a:p>
            <a:r>
              <a:rPr lang="en-SG" dirty="0"/>
              <a:t>Multiple fare classes: a monopolist’s perspective</a:t>
            </a:r>
            <a:endParaRPr lang="en-US" dirty="0"/>
          </a:p>
        </p:txBody>
      </p:sp>
      <p:sp>
        <p:nvSpPr>
          <p:cNvPr id="4" name="Rectangle 3">
            <a:extLst>
              <a:ext uri="{FF2B5EF4-FFF2-40B4-BE49-F238E27FC236}">
                <a16:creationId xmlns:a16="http://schemas.microsoft.com/office/drawing/2014/main" id="{2BEFF719-A225-B642-9216-5DCACAB4E37F}"/>
              </a:ext>
            </a:extLst>
          </p:cNvPr>
          <p:cNvSpPr txBox="1">
            <a:spLocks noChangeArrowheads="1"/>
          </p:cNvSpPr>
          <p:nvPr/>
        </p:nvSpPr>
        <p:spPr bwMode="auto">
          <a:xfrm>
            <a:off x="1752600" y="1646238"/>
            <a:ext cx="8229600" cy="452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宋体" charset="0"/>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endParaRPr kumimoji="0" lang="en-US" altLang="zh-CN" sz="2400" kern="0" dirty="0">
              <a:ea typeface="宋体" charset="-122"/>
            </a:endParaRPr>
          </a:p>
          <a:p>
            <a:pPr eaLnBrk="1" hangingPunct="1"/>
            <a:r>
              <a:rPr kumimoji="0" lang="en-US" altLang="zh-CN" sz="2400" kern="0" dirty="0">
                <a:ea typeface="宋体" charset="-122"/>
              </a:rPr>
              <a:t>The two-fare model presumes that customers are willing to pay the higher price, even if the lower price is available. How did airlines achieve this?</a:t>
            </a:r>
          </a:p>
        </p:txBody>
      </p:sp>
      <p:pic>
        <p:nvPicPr>
          <p:cNvPr id="6" name="Picture 5">
            <a:extLst>
              <a:ext uri="{FF2B5EF4-FFF2-40B4-BE49-F238E27FC236}">
                <a16:creationId xmlns:a16="http://schemas.microsoft.com/office/drawing/2014/main" id="{0259A39C-EF45-6F49-A11F-AE3FE9FAF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070" y="1533564"/>
            <a:ext cx="7123863" cy="3190836"/>
          </a:xfrm>
          <a:prstGeom prst="rect">
            <a:avLst/>
          </a:prstGeom>
        </p:spPr>
      </p:pic>
    </p:spTree>
    <p:extLst>
      <p:ext uri="{BB962C8B-B14F-4D97-AF65-F5344CB8AC3E}">
        <p14:creationId xmlns:p14="http://schemas.microsoft.com/office/powerpoint/2010/main" val="1210513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21FBD4-8A63-6540-B0D6-280D71E5CFAB}"/>
              </a:ext>
            </a:extLst>
          </p:cNvPr>
          <p:cNvGrpSpPr/>
          <p:nvPr/>
        </p:nvGrpSpPr>
        <p:grpSpPr>
          <a:xfrm>
            <a:off x="2438401" y="1905000"/>
            <a:ext cx="7422057" cy="4114800"/>
            <a:chOff x="457200" y="1600200"/>
            <a:chExt cx="7995462" cy="4572000"/>
          </a:xfrm>
        </p:grpSpPr>
        <p:sp>
          <p:nvSpPr>
            <p:cNvPr id="54274" name="Oval 4"/>
            <p:cNvSpPr>
              <a:spLocks noChangeArrowheads="1"/>
            </p:cNvSpPr>
            <p:nvPr/>
          </p:nvSpPr>
          <p:spPr bwMode="auto">
            <a:xfrm>
              <a:off x="1295400" y="1752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1</a:t>
              </a:r>
            </a:p>
          </p:txBody>
        </p:sp>
        <p:sp>
          <p:nvSpPr>
            <p:cNvPr id="54275" name="Oval 5"/>
            <p:cNvSpPr>
              <a:spLocks noChangeArrowheads="1"/>
            </p:cNvSpPr>
            <p:nvPr/>
          </p:nvSpPr>
          <p:spPr bwMode="auto">
            <a:xfrm>
              <a:off x="1295400" y="29718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2</a:t>
              </a:r>
            </a:p>
          </p:txBody>
        </p:sp>
        <p:sp>
          <p:nvSpPr>
            <p:cNvPr id="54276" name="Oval 6"/>
            <p:cNvSpPr>
              <a:spLocks noChangeArrowheads="1"/>
            </p:cNvSpPr>
            <p:nvPr/>
          </p:nvSpPr>
          <p:spPr bwMode="auto">
            <a:xfrm>
              <a:off x="1371600" y="54864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n</a:t>
              </a:r>
            </a:p>
          </p:txBody>
        </p:sp>
        <p:sp>
          <p:nvSpPr>
            <p:cNvPr id="54277" name="Oval 7"/>
            <p:cNvSpPr>
              <a:spLocks noChangeArrowheads="1"/>
            </p:cNvSpPr>
            <p:nvPr/>
          </p:nvSpPr>
          <p:spPr bwMode="auto">
            <a:xfrm>
              <a:off x="3810000" y="3124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0</a:t>
              </a:r>
            </a:p>
          </p:txBody>
        </p:sp>
        <p:sp>
          <p:nvSpPr>
            <p:cNvPr id="54278" name="Line 8"/>
            <p:cNvSpPr>
              <a:spLocks noChangeShapeType="1"/>
            </p:cNvSpPr>
            <p:nvPr/>
          </p:nvSpPr>
          <p:spPr bwMode="auto">
            <a:xfrm>
              <a:off x="1981200" y="2133600"/>
              <a:ext cx="1752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79" name="Line 9"/>
            <p:cNvSpPr>
              <a:spLocks noChangeShapeType="1"/>
            </p:cNvSpPr>
            <p:nvPr/>
          </p:nvSpPr>
          <p:spPr bwMode="auto">
            <a:xfrm>
              <a:off x="1981200" y="3200400"/>
              <a:ext cx="1676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80" name="Line 10"/>
            <p:cNvSpPr>
              <a:spLocks noChangeShapeType="1"/>
            </p:cNvSpPr>
            <p:nvPr/>
          </p:nvSpPr>
          <p:spPr bwMode="auto">
            <a:xfrm flipV="1">
              <a:off x="2133600" y="3505200"/>
              <a:ext cx="160020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81" name="Oval 11"/>
            <p:cNvSpPr>
              <a:spLocks noChangeArrowheads="1"/>
            </p:cNvSpPr>
            <p:nvPr/>
          </p:nvSpPr>
          <p:spPr bwMode="auto">
            <a:xfrm>
              <a:off x="6172200" y="1600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1</a:t>
              </a:r>
            </a:p>
          </p:txBody>
        </p:sp>
        <p:sp>
          <p:nvSpPr>
            <p:cNvPr id="54282" name="Oval 12"/>
            <p:cNvSpPr>
              <a:spLocks noChangeArrowheads="1"/>
            </p:cNvSpPr>
            <p:nvPr/>
          </p:nvSpPr>
          <p:spPr bwMode="auto">
            <a:xfrm>
              <a:off x="6172200" y="28194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2</a:t>
              </a:r>
            </a:p>
          </p:txBody>
        </p:sp>
        <p:sp>
          <p:nvSpPr>
            <p:cNvPr id="54283" name="Oval 13"/>
            <p:cNvSpPr>
              <a:spLocks noChangeArrowheads="1"/>
            </p:cNvSpPr>
            <p:nvPr/>
          </p:nvSpPr>
          <p:spPr bwMode="auto">
            <a:xfrm>
              <a:off x="6248400" y="53340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algn="ctr" eaLnBrk="1" hangingPunct="1"/>
              <a:r>
                <a:rPr lang="en-US" altLang="zh-CN"/>
                <a:t>n</a:t>
              </a:r>
            </a:p>
          </p:txBody>
        </p:sp>
        <p:sp>
          <p:nvSpPr>
            <p:cNvPr id="54284" name="Text Box 14"/>
            <p:cNvSpPr txBox="1">
              <a:spLocks noChangeArrowheads="1"/>
            </p:cNvSpPr>
            <p:nvPr/>
          </p:nvSpPr>
          <p:spPr bwMode="auto">
            <a:xfrm>
              <a:off x="1524000" y="4191000"/>
              <a:ext cx="457200" cy="786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50000"/>
                </a:spcBef>
              </a:pPr>
              <a:r>
                <a:rPr lang="en-US" altLang="zh-CN" sz="2000" b="1"/>
                <a:t>:</a:t>
              </a:r>
              <a:br>
                <a:rPr lang="en-US" altLang="zh-CN" sz="2000" b="1"/>
              </a:br>
              <a:r>
                <a:rPr lang="en-US" altLang="zh-CN" sz="2000" b="1"/>
                <a:t>:</a:t>
              </a:r>
            </a:p>
          </p:txBody>
        </p:sp>
        <p:sp>
          <p:nvSpPr>
            <p:cNvPr id="54285" name="Text Box 15"/>
            <p:cNvSpPr txBox="1">
              <a:spLocks noChangeArrowheads="1"/>
            </p:cNvSpPr>
            <p:nvPr/>
          </p:nvSpPr>
          <p:spPr bwMode="auto">
            <a:xfrm>
              <a:off x="6324600" y="4038600"/>
              <a:ext cx="457200" cy="786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50000"/>
                </a:spcBef>
              </a:pPr>
              <a:r>
                <a:rPr lang="en-US" altLang="zh-CN" sz="2000" b="1"/>
                <a:t>:</a:t>
              </a:r>
              <a:br>
                <a:rPr lang="en-US" altLang="zh-CN" sz="2000" b="1"/>
              </a:br>
              <a:r>
                <a:rPr lang="en-US" altLang="zh-CN" sz="2000" b="1"/>
                <a:t>:</a:t>
              </a:r>
            </a:p>
          </p:txBody>
        </p:sp>
        <p:sp>
          <p:nvSpPr>
            <p:cNvPr id="54286" name="Text Box 16"/>
            <p:cNvSpPr txBox="1">
              <a:spLocks noChangeArrowheads="1"/>
            </p:cNvSpPr>
            <p:nvPr/>
          </p:nvSpPr>
          <p:spPr bwMode="auto">
            <a:xfrm>
              <a:off x="3657600" y="3886200"/>
              <a:ext cx="654820"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zh-CN"/>
                <a:t>Hub</a:t>
              </a:r>
            </a:p>
          </p:txBody>
        </p:sp>
        <p:sp>
          <p:nvSpPr>
            <p:cNvPr id="54287" name="Text Box 17"/>
            <p:cNvSpPr txBox="1">
              <a:spLocks noChangeArrowheads="1"/>
            </p:cNvSpPr>
            <p:nvPr/>
          </p:nvSpPr>
          <p:spPr bwMode="auto">
            <a:xfrm>
              <a:off x="457200" y="2209800"/>
              <a:ext cx="862041"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zh-CN"/>
                <a:t>Origin</a:t>
              </a:r>
            </a:p>
          </p:txBody>
        </p:sp>
        <p:sp>
          <p:nvSpPr>
            <p:cNvPr id="54288" name="Text Box 18"/>
            <p:cNvSpPr txBox="1">
              <a:spLocks noChangeArrowheads="1"/>
            </p:cNvSpPr>
            <p:nvPr/>
          </p:nvSpPr>
          <p:spPr bwMode="auto">
            <a:xfrm>
              <a:off x="7010400" y="1828800"/>
              <a:ext cx="1442262"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r>
                <a:rPr lang="en-US" altLang="zh-CN"/>
                <a:t>Destination</a:t>
              </a:r>
            </a:p>
          </p:txBody>
        </p:sp>
        <p:sp>
          <p:nvSpPr>
            <p:cNvPr id="54289" name="Line 19"/>
            <p:cNvSpPr>
              <a:spLocks noChangeShapeType="1"/>
            </p:cNvSpPr>
            <p:nvPr/>
          </p:nvSpPr>
          <p:spPr bwMode="auto">
            <a:xfrm flipV="1">
              <a:off x="4419600" y="2133600"/>
              <a:ext cx="1600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90" name="Line 20"/>
            <p:cNvSpPr>
              <a:spLocks noChangeShapeType="1"/>
            </p:cNvSpPr>
            <p:nvPr/>
          </p:nvSpPr>
          <p:spPr bwMode="auto">
            <a:xfrm flipV="1">
              <a:off x="4495800" y="3200400"/>
              <a:ext cx="1600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91" name="Line 21"/>
            <p:cNvSpPr>
              <a:spLocks noChangeShapeType="1"/>
            </p:cNvSpPr>
            <p:nvPr/>
          </p:nvSpPr>
          <p:spPr bwMode="auto">
            <a:xfrm>
              <a:off x="4343400" y="3581400"/>
              <a:ext cx="18288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54292" name="Picture 22" descr="txp_fi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2887663" y="2005013"/>
              <a:ext cx="779462" cy="436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93" name="Picture 23" descr="txp_fig"/>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4648200" y="4724400"/>
              <a:ext cx="828675"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94" name="Picture 24" descr="txp_fig"/>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4572000" y="1981200"/>
              <a:ext cx="828675"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95" name="Picture 25" descr="txp_fig"/>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2114550" y="4187825"/>
              <a:ext cx="800100"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96" name="Picture 26" descr="txp_fig"/>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2354263" y="2741613"/>
              <a:ext cx="779462" cy="436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97" name="Picture 27" descr="txp_fig"/>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818063" y="3351213"/>
              <a:ext cx="779462" cy="436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9" name="Title 1">
            <a:extLst>
              <a:ext uri="{FF2B5EF4-FFF2-40B4-BE49-F238E27FC236}">
                <a16:creationId xmlns:a16="http://schemas.microsoft.com/office/drawing/2014/main" id="{B98EDFB1-5E72-48D2-829F-66E8E9450D1F}"/>
              </a:ext>
            </a:extLst>
          </p:cNvPr>
          <p:cNvSpPr>
            <a:spLocks noGrp="1"/>
          </p:cNvSpPr>
          <p:nvPr>
            <p:ph type="title"/>
          </p:nvPr>
        </p:nvSpPr>
        <p:spPr/>
        <p:txBody>
          <a:bodyPr>
            <a:normAutofit/>
          </a:bodyPr>
          <a:lstStyle/>
          <a:p>
            <a:r>
              <a:rPr lang="en-SG" dirty="0"/>
              <a:t>Revenue Management</a:t>
            </a:r>
          </a:p>
        </p:txBody>
      </p:sp>
      <p:sp>
        <p:nvSpPr>
          <p:cNvPr id="2" name="Content Placeholder 1">
            <a:extLst>
              <a:ext uri="{FF2B5EF4-FFF2-40B4-BE49-F238E27FC236}">
                <a16:creationId xmlns:a16="http://schemas.microsoft.com/office/drawing/2014/main" id="{CF49DC88-1294-46F7-959A-A9D5C12BA7A8}"/>
              </a:ext>
            </a:extLst>
          </p:cNvPr>
          <p:cNvSpPr>
            <a:spLocks noGrp="1"/>
          </p:cNvSpPr>
          <p:nvPr>
            <p:ph idx="1"/>
          </p:nvPr>
        </p:nvSpPr>
        <p:spPr/>
        <p:txBody>
          <a:bodyPr/>
          <a:lstStyle/>
          <a:p>
            <a:r>
              <a:rPr lang="en-SG" dirty="0"/>
              <a:t>Origin, Destination and Hub</a:t>
            </a:r>
          </a:p>
          <a:p>
            <a:endParaRPr lang="en-SG"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ChangeArrowheads="1"/>
          </p:cNvSpPr>
          <p:nvPr/>
        </p:nvSpPr>
        <p:spPr bwMode="auto">
          <a:xfrm>
            <a:off x="2057400" y="1143000"/>
            <a:ext cx="777240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20000"/>
              </a:spcBef>
              <a:buClr>
                <a:schemeClr val="accent1"/>
              </a:buClr>
              <a:buSzPct val="65000"/>
              <a:buFont typeface="Wingdings" charset="2"/>
              <a:buChar char="n"/>
            </a:pPr>
            <a:endParaRPr lang="en-GB" altLang="zh-CN" sz="2200" dirty="0"/>
          </a:p>
        </p:txBody>
      </p:sp>
      <p:pic>
        <p:nvPicPr>
          <p:cNvPr id="55298" name="Picture 4" descr="a3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505200"/>
            <a:ext cx="7467600" cy="2497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299" name="Picture 5" descr="txp_fig"/>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1905000"/>
            <a:ext cx="7107238"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a:extLst>
              <a:ext uri="{FF2B5EF4-FFF2-40B4-BE49-F238E27FC236}">
                <a16:creationId xmlns:a16="http://schemas.microsoft.com/office/drawing/2014/main" id="{70EDC898-5DDC-4C18-834F-3AA9D4988F6D}"/>
              </a:ext>
            </a:extLst>
          </p:cNvPr>
          <p:cNvSpPr>
            <a:spLocks noGrp="1"/>
          </p:cNvSpPr>
          <p:nvPr>
            <p:ph type="title"/>
          </p:nvPr>
        </p:nvSpPr>
        <p:spPr/>
        <p:txBody>
          <a:bodyPr>
            <a:normAutofit/>
          </a:bodyPr>
          <a:lstStyle/>
          <a:p>
            <a:r>
              <a:rPr lang="en-SG" dirty="0"/>
              <a:t>Revenue Management</a:t>
            </a:r>
          </a:p>
        </p:txBody>
      </p:sp>
      <p:sp>
        <p:nvSpPr>
          <p:cNvPr id="3" name="Content Placeholder 2">
            <a:extLst>
              <a:ext uri="{FF2B5EF4-FFF2-40B4-BE49-F238E27FC236}">
                <a16:creationId xmlns:a16="http://schemas.microsoft.com/office/drawing/2014/main" id="{3B1A764E-406C-4AD7-B6C7-03BE40765122}"/>
              </a:ext>
            </a:extLst>
          </p:cNvPr>
          <p:cNvSpPr>
            <a:spLocks noGrp="1"/>
          </p:cNvSpPr>
          <p:nvPr>
            <p:ph idx="1"/>
          </p:nvPr>
        </p:nvSpPr>
        <p:spPr/>
        <p:txBody>
          <a:bodyPr/>
          <a:lstStyle/>
          <a:p>
            <a:r>
              <a:rPr lang="en-US" dirty="0"/>
              <a:t>2 class (for simplicity) Q and Y</a:t>
            </a:r>
          </a:p>
          <a:p>
            <a:endParaRPr lang="en-SG"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4EC6BF-A9BE-4723-9D9B-3ED3B7B5AE2D}"/>
              </a:ext>
            </a:extLst>
          </p:cNvPr>
          <p:cNvSpPr>
            <a:spLocks noGrp="1"/>
          </p:cNvSpPr>
          <p:nvPr>
            <p:ph type="title"/>
          </p:nvPr>
        </p:nvSpPr>
        <p:spPr/>
        <p:txBody>
          <a:bodyPr>
            <a:normAutofit/>
          </a:bodyPr>
          <a:lstStyle/>
          <a:p>
            <a:r>
              <a:rPr lang="en-SG" dirty="0"/>
              <a:t>Revenue Management</a:t>
            </a:r>
          </a:p>
        </p:txBody>
      </p:sp>
      <p:sp>
        <p:nvSpPr>
          <p:cNvPr id="2" name="Content Placeholder 1">
            <a:extLst>
              <a:ext uri="{FF2B5EF4-FFF2-40B4-BE49-F238E27FC236}">
                <a16:creationId xmlns:a16="http://schemas.microsoft.com/office/drawing/2014/main" id="{4DFEEC15-1AA2-48E6-9625-569D3F553E32}"/>
              </a:ext>
            </a:extLst>
          </p:cNvPr>
          <p:cNvSpPr>
            <a:spLocks noGrp="1"/>
          </p:cNvSpPr>
          <p:nvPr>
            <p:ph idx="1"/>
          </p:nvPr>
        </p:nvSpPr>
        <p:spPr/>
        <p:txBody>
          <a:bodyPr/>
          <a:lstStyle/>
          <a:p>
            <a:r>
              <a:rPr lang="en-US" dirty="0"/>
              <a:t>The right question asked… how many class </a:t>
            </a:r>
            <a:r>
              <a:rPr lang="en-US" i="1" dirty="0">
                <a:latin typeface="Times New Roman" panose="02020603050405020304" pitchFamily="18" charset="0"/>
                <a:cs typeface="Times New Roman" panose="02020603050405020304" pitchFamily="18" charset="0"/>
              </a:rPr>
              <a:t>Q</a:t>
            </a:r>
            <a:r>
              <a:rPr lang="en-US" dirty="0"/>
              <a:t> and </a:t>
            </a:r>
            <a:r>
              <a:rPr lang="en-US" i="1" dirty="0">
                <a:latin typeface="Times New Roman" panose="02020603050405020304" pitchFamily="18" charset="0"/>
                <a:cs typeface="Times New Roman" panose="02020603050405020304" pitchFamily="18" charset="0"/>
              </a:rPr>
              <a:t>Y</a:t>
            </a:r>
            <a:r>
              <a:rPr lang="en-US" dirty="0"/>
              <a:t> customers should we accept in order to maximize revenue?</a:t>
            </a:r>
          </a:p>
          <a:p>
            <a:endParaRPr lang="en-SG"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LOP Tricks</a:t>
            </a:r>
          </a:p>
        </p:txBody>
      </p:sp>
      <p:sp>
        <p:nvSpPr>
          <p:cNvPr id="66562"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Linearizing objective</a:t>
            </a:r>
          </a:p>
        </p:txBody>
      </p:sp>
      <p:pic>
        <p:nvPicPr>
          <p:cNvPr id="66563" name="Picture 3"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1898651"/>
            <a:ext cx="2565400" cy="1362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LOP Tricks</a:t>
            </a:r>
          </a:p>
        </p:txBody>
      </p:sp>
      <p:sp>
        <p:nvSpPr>
          <p:cNvPr id="64514"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Linearizing objective</a:t>
            </a:r>
          </a:p>
        </p:txBody>
      </p:sp>
      <p:pic>
        <p:nvPicPr>
          <p:cNvPr id="64515"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057400"/>
            <a:ext cx="2025650" cy="111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516"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48401" y="1905000"/>
            <a:ext cx="2214563"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dirty="0">
                <a:ea typeface="宋体" charset="-122"/>
              </a:rPr>
              <a:t>LOP Tricks</a:t>
            </a:r>
          </a:p>
        </p:txBody>
      </p:sp>
      <p:sp>
        <p:nvSpPr>
          <p:cNvPr id="68610"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Minimax objective</a:t>
            </a:r>
          </a:p>
          <a:p>
            <a:pPr lvl="2" eaLnBrk="1" hangingPunct="1">
              <a:buFont typeface="Wingdings" charset="2"/>
              <a:buNone/>
            </a:pPr>
            <a:r>
              <a:rPr kumimoji="0" lang="en-US" altLang="zh-CN"/>
              <a:t> </a:t>
            </a:r>
          </a:p>
        </p:txBody>
      </p:sp>
      <p:pic>
        <p:nvPicPr>
          <p:cNvPr id="68611"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038601"/>
            <a:ext cx="62738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8612" name="Picture 3"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2489200"/>
            <a:ext cx="651510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dirty="0">
                <a:ea typeface="宋体" charset="-122"/>
              </a:rPr>
              <a:t>LOP Tricks</a:t>
            </a:r>
          </a:p>
        </p:txBody>
      </p:sp>
      <p:sp>
        <p:nvSpPr>
          <p:cNvPr id="2" name="Content Placeholder 1">
            <a:extLst>
              <a:ext uri="{FF2B5EF4-FFF2-40B4-BE49-F238E27FC236}">
                <a16:creationId xmlns:a16="http://schemas.microsoft.com/office/drawing/2014/main" id="{5F280B72-66FE-4A81-94CA-D6F159A5CB58}"/>
              </a:ext>
            </a:extLst>
          </p:cNvPr>
          <p:cNvSpPr>
            <a:spLocks noGrp="1"/>
          </p:cNvSpPr>
          <p:nvPr>
            <p:ph idx="1"/>
          </p:nvPr>
        </p:nvSpPr>
        <p:spPr/>
        <p:txBody>
          <a:bodyPr/>
          <a:lstStyle/>
          <a:p>
            <a:endParaRPr lang="en-SG"/>
          </a:p>
        </p:txBody>
      </p:sp>
      <p:pic>
        <p:nvPicPr>
          <p:cNvPr id="70658"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3160" y="1808481"/>
            <a:ext cx="62738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LOP Tricks</a:t>
            </a:r>
          </a:p>
        </p:txBody>
      </p:sp>
      <p:sp>
        <p:nvSpPr>
          <p:cNvPr id="72706"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Minimax objective</a:t>
            </a:r>
          </a:p>
          <a:p>
            <a:pPr lvl="2" eaLnBrk="1" hangingPunct="1">
              <a:buFont typeface="Wingdings" charset="2"/>
              <a:buNone/>
            </a:pPr>
            <a:r>
              <a:rPr kumimoji="0" lang="en-US" altLang="zh-CN"/>
              <a:t> </a:t>
            </a:r>
          </a:p>
        </p:txBody>
      </p:sp>
      <p:pic>
        <p:nvPicPr>
          <p:cNvPr id="72707"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81200"/>
            <a:ext cx="678180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LOP Tricks</a:t>
            </a:r>
          </a:p>
        </p:txBody>
      </p:sp>
      <p:sp>
        <p:nvSpPr>
          <p:cNvPr id="74754" name="Rectangle 3"/>
          <p:cNvSpPr>
            <a:spLocks noGrp="1" noChangeArrowheads="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Absolute values</a:t>
            </a:r>
          </a:p>
        </p:txBody>
      </p:sp>
      <p:pic>
        <p:nvPicPr>
          <p:cNvPr id="74755" name="Picture 3"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6350" y="1938338"/>
            <a:ext cx="3092450" cy="160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756" name="Picture 4"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02121" y="2037080"/>
            <a:ext cx="3825875"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defRPr/>
            </a:pPr>
            <a:r>
              <a:rPr lang="en-US" altLang="zh-CN" dirty="0">
                <a:ea typeface="宋体" pitchFamily="2" charset="-122"/>
              </a:rPr>
              <a:t>Linear Optimization Problem (LOP)</a:t>
            </a:r>
          </a:p>
        </p:txBody>
      </p:sp>
      <p:sp>
        <p:nvSpPr>
          <p:cNvPr id="109571" name="Rectangle 3"/>
          <p:cNvSpPr>
            <a:spLocks noGrp="1" noChangeArrowheads="1"/>
          </p:cNvSpPr>
          <p:nvPr>
            <p:ph idx="1"/>
          </p:nvPr>
        </p:nvSpPr>
        <p:spPr/>
        <p:txBody>
          <a:bodyPr/>
          <a:lstStyle/>
          <a:p>
            <a:r>
              <a:rPr kumimoji="0" lang="en-US" altLang="zh-CN" dirty="0">
                <a:ea typeface="ＭＳ Ｐゴシック" charset="-128"/>
              </a:rPr>
              <a:t>Decision </a:t>
            </a:r>
            <a:r>
              <a:rPr kumimoji="0" lang="en-US" altLang="zh-CN" dirty="0">
                <a:solidFill>
                  <a:srgbClr val="FF0000"/>
                </a:solidFill>
                <a:ea typeface="ＭＳ Ｐゴシック" charset="-128"/>
              </a:rPr>
              <a:t>variables</a:t>
            </a:r>
            <a:r>
              <a:rPr kumimoji="0" lang="en-US" altLang="zh-CN" dirty="0">
                <a:ea typeface="ＭＳ Ｐゴシック" charset="-128"/>
              </a:rPr>
              <a:t>, denoted by unknowns. Say, </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y</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z</a:t>
            </a:r>
            <a:r>
              <a:rPr kumimoji="0" lang="en-US" altLang="zh-CN" dirty="0">
                <a:ea typeface="ＭＳ Ｐゴシック" charset="-128"/>
              </a:rPr>
              <a:t>… (or </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baseline="-25000" dirty="0">
                <a:latin typeface="Times New Roman" panose="02020603050405020304" pitchFamily="18" charset="0"/>
                <a:ea typeface="ＭＳ Ｐゴシック" charset="-128"/>
                <a:cs typeface="Times New Roman" panose="02020603050405020304" pitchFamily="18" charset="0"/>
              </a:rPr>
              <a:t>1</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baseline="-25000" dirty="0">
                <a:latin typeface="Times New Roman" panose="02020603050405020304" pitchFamily="18" charset="0"/>
                <a:ea typeface="ＭＳ Ｐゴシック" charset="-128"/>
                <a:cs typeface="Times New Roman" panose="02020603050405020304" pitchFamily="18" charset="0"/>
              </a:rPr>
              <a:t>2</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baseline="-25000" dirty="0">
                <a:latin typeface="Times New Roman" panose="02020603050405020304" pitchFamily="18" charset="0"/>
                <a:ea typeface="ＭＳ Ｐゴシック" charset="-128"/>
                <a:cs typeface="Times New Roman" panose="02020603050405020304" pitchFamily="18" charset="0"/>
              </a:rPr>
              <a:t>3</a:t>
            </a:r>
            <a:r>
              <a:rPr kumimoji="0" lang="en-US" altLang="zh-CN" dirty="0">
                <a:ea typeface="ＭＳ Ｐゴシック" charset="-128"/>
              </a:rPr>
              <a:t>)</a:t>
            </a:r>
          </a:p>
          <a:p>
            <a:r>
              <a:rPr kumimoji="0" lang="en-US" altLang="zh-CN" dirty="0">
                <a:solidFill>
                  <a:srgbClr val="FF0000"/>
                </a:solidFill>
                <a:ea typeface="ＭＳ Ｐゴシック" charset="-128"/>
              </a:rPr>
              <a:t>Data</a:t>
            </a:r>
            <a:r>
              <a:rPr kumimoji="0" lang="en-US" altLang="zh-CN" dirty="0">
                <a:ea typeface="ＭＳ Ｐゴシック" charset="-128"/>
              </a:rPr>
              <a:t>,</a:t>
            </a:r>
            <a:r>
              <a:rPr kumimoji="0" lang="en-US" altLang="zh-CN" dirty="0">
                <a:solidFill>
                  <a:srgbClr val="FF0000"/>
                </a:solidFill>
                <a:ea typeface="ＭＳ Ｐゴシック" charset="-128"/>
              </a:rPr>
              <a:t> </a:t>
            </a:r>
            <a:r>
              <a:rPr kumimoji="0" lang="en-US" altLang="zh-CN" dirty="0">
                <a:ea typeface="ＭＳ Ｐゴシック" charset="-128"/>
              </a:rPr>
              <a:t>denoted by </a:t>
            </a:r>
            <a:r>
              <a:rPr kumimoji="0" lang="en-US" altLang="zh-CN" i="1" dirty="0">
                <a:latin typeface="Times New Roman" panose="02020603050405020304" pitchFamily="18" charset="0"/>
                <a:ea typeface="ＭＳ Ｐゴシック" charset="-128"/>
                <a:cs typeface="Times New Roman" panose="02020603050405020304" pitchFamily="18" charset="0"/>
              </a:rPr>
              <a:t>a</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b</a:t>
            </a:r>
            <a:r>
              <a:rPr kumimoji="0" lang="en-US" altLang="zh-CN" dirty="0">
                <a:latin typeface="Times New Roman" panose="02020603050405020304" pitchFamily="18" charset="0"/>
                <a:ea typeface="ＭＳ Ｐゴシック" charset="-128"/>
                <a:cs typeface="Times New Roman" panose="02020603050405020304" pitchFamily="18" charset="0"/>
              </a:rPr>
              <a:t>, </a:t>
            </a:r>
            <a:r>
              <a:rPr kumimoji="0" lang="en-US" altLang="zh-CN" i="1" dirty="0">
                <a:latin typeface="Times New Roman" panose="02020603050405020304" pitchFamily="18" charset="0"/>
                <a:ea typeface="ＭＳ Ｐゴシック" charset="-128"/>
                <a:cs typeface="Times New Roman" panose="02020603050405020304" pitchFamily="18" charset="0"/>
              </a:rPr>
              <a:t>c</a:t>
            </a:r>
            <a:r>
              <a:rPr kumimoji="0" lang="en-US" altLang="zh-CN" dirty="0">
                <a:ea typeface="ＭＳ Ｐゴシック" charset="-128"/>
              </a:rPr>
              <a:t>…(parameters)</a:t>
            </a:r>
            <a:endParaRPr kumimoji="0" lang="en-US" altLang="zh-CN" dirty="0">
              <a:solidFill>
                <a:srgbClr val="FF0000"/>
              </a:solidFill>
              <a:ea typeface="ＭＳ Ｐゴシック" charset="-128"/>
            </a:endParaRPr>
          </a:p>
          <a:p>
            <a:r>
              <a:rPr kumimoji="0" lang="en-US" altLang="zh-CN" dirty="0">
                <a:ea typeface="ＭＳ Ｐゴシック" charset="-128"/>
              </a:rPr>
              <a:t>An </a:t>
            </a:r>
            <a:r>
              <a:rPr kumimoji="0" lang="en-US" altLang="zh-CN" dirty="0">
                <a:solidFill>
                  <a:srgbClr val="FF0000"/>
                </a:solidFill>
                <a:ea typeface="ＭＳ Ｐゴシック" charset="-128"/>
              </a:rPr>
              <a:t>objective function</a:t>
            </a:r>
            <a:r>
              <a:rPr kumimoji="0" lang="en-US" altLang="zh-CN" dirty="0">
                <a:ea typeface="ＭＳ Ｐゴシック" charset="-128"/>
              </a:rPr>
              <a:t>, say </a:t>
            </a:r>
            <a:r>
              <a:rPr kumimoji="0" lang="en-US" altLang="zh-CN" dirty="0">
                <a:latin typeface="Times New Roman" panose="02020603050405020304" pitchFamily="18" charset="0"/>
                <a:ea typeface="ＭＳ Ｐゴシック" charset="-128"/>
                <a:cs typeface="Times New Roman" panose="02020603050405020304" pitchFamily="18" charset="0"/>
              </a:rPr>
              <a:t>2</a:t>
            </a:r>
            <a:r>
              <a:rPr kumimoji="0" lang="en-US" altLang="zh-CN" i="1" dirty="0">
                <a:latin typeface="Times New Roman" panose="02020603050405020304" pitchFamily="18" charset="0"/>
                <a:ea typeface="ＭＳ Ｐゴシック" charset="-128"/>
                <a:cs typeface="Times New Roman" panose="02020603050405020304" pitchFamily="18" charset="0"/>
              </a:rPr>
              <a:t>x</a:t>
            </a:r>
            <a:r>
              <a:rPr kumimoji="0" lang="en-US" altLang="zh-CN" dirty="0">
                <a:latin typeface="Times New Roman" panose="02020603050405020304" pitchFamily="18" charset="0"/>
                <a:ea typeface="ＭＳ Ｐゴシック" charset="-128"/>
                <a:cs typeface="Times New Roman" panose="02020603050405020304" pitchFamily="18" charset="0"/>
              </a:rPr>
              <a:t>+3</a:t>
            </a:r>
            <a:r>
              <a:rPr kumimoji="0" lang="en-US" altLang="zh-CN" i="1" dirty="0">
                <a:latin typeface="Times New Roman" panose="02020603050405020304" pitchFamily="18" charset="0"/>
                <a:ea typeface="ＭＳ Ｐゴシック" charset="-128"/>
                <a:cs typeface="Times New Roman" panose="02020603050405020304" pitchFamily="18" charset="0"/>
              </a:rPr>
              <a:t>y</a:t>
            </a:r>
            <a:r>
              <a:rPr kumimoji="0" lang="en-US" altLang="zh-CN" dirty="0">
                <a:latin typeface="Times New Roman" panose="02020603050405020304" pitchFamily="18" charset="0"/>
                <a:ea typeface="ＭＳ Ｐゴシック" charset="-128"/>
                <a:cs typeface="Times New Roman" panose="02020603050405020304" pitchFamily="18" charset="0"/>
              </a:rPr>
              <a:t>-</a:t>
            </a:r>
            <a:r>
              <a:rPr kumimoji="0" lang="en-US" altLang="zh-CN" i="1" dirty="0">
                <a:latin typeface="Times New Roman" panose="02020603050405020304" pitchFamily="18" charset="0"/>
                <a:ea typeface="ＭＳ Ｐゴシック" charset="-128"/>
                <a:cs typeface="Times New Roman" panose="02020603050405020304" pitchFamily="18" charset="0"/>
              </a:rPr>
              <a:t>z</a:t>
            </a:r>
            <a:r>
              <a:rPr kumimoji="0" lang="en-US" altLang="zh-CN" dirty="0">
                <a:ea typeface="ＭＳ Ｐゴシック" charset="-128"/>
              </a:rPr>
              <a:t>, to be minimized/maximized</a:t>
            </a:r>
          </a:p>
          <a:p>
            <a:r>
              <a:rPr kumimoji="0" lang="en-US" altLang="zh-CN" dirty="0">
                <a:ea typeface="ＭＳ Ｐゴシック" charset="-128"/>
              </a:rPr>
              <a:t>A set of </a:t>
            </a:r>
            <a:r>
              <a:rPr kumimoji="0" lang="en-US" altLang="zh-CN" dirty="0">
                <a:solidFill>
                  <a:srgbClr val="FF0000"/>
                </a:solidFill>
                <a:ea typeface="ＭＳ Ｐゴシック" charset="-128"/>
              </a:rPr>
              <a:t>constraints</a:t>
            </a:r>
            <a:r>
              <a:rPr kumimoji="0" lang="en-US" altLang="zh-CN" dirty="0">
                <a:ea typeface="ＭＳ Ｐゴシック" charset="-128"/>
              </a:rPr>
              <a:t>, denoted by equations or inequalities</a:t>
            </a:r>
          </a:p>
          <a:p>
            <a:pPr marL="0" indent="0">
              <a:buNone/>
              <a:defRPr/>
            </a:pPr>
            <a:endParaRPr lang="en-US" altLang="zh-CN" dirty="0">
              <a:ea typeface="宋体" pitchFamily="2" charset="-122"/>
            </a:endParaRPr>
          </a:p>
        </p:txBody>
      </p:sp>
      <p:sp>
        <p:nvSpPr>
          <p:cNvPr id="1029" name="Rectangle 6"/>
          <p:cNvSpPr>
            <a:spLocks noChangeArrowheads="1"/>
          </p:cNvSpPr>
          <p:nvPr/>
        </p:nvSpPr>
        <p:spPr bwMode="auto">
          <a:xfrm>
            <a:off x="5124450" y="2633663"/>
            <a:ext cx="914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p>
            <a:endParaRPr lang="en-US"/>
          </a:p>
        </p:txBody>
      </p:sp>
    </p:spTree>
    <p:extLst>
      <p:ext uri="{BB962C8B-B14F-4D97-AF65-F5344CB8AC3E}">
        <p14:creationId xmlns:p14="http://schemas.microsoft.com/office/powerpoint/2010/main" val="2664728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LOP Tricks</a:t>
            </a:r>
          </a:p>
        </p:txBody>
      </p:sp>
      <p:sp>
        <p:nvSpPr>
          <p:cNvPr id="2" name="Content Placeholder 1">
            <a:extLst>
              <a:ext uri="{FF2B5EF4-FFF2-40B4-BE49-F238E27FC236}">
                <a16:creationId xmlns:a16="http://schemas.microsoft.com/office/drawing/2014/main" id="{F8D646D4-477F-459A-B645-DB96FB342EDD}"/>
              </a:ext>
            </a:extLst>
          </p:cNvPr>
          <p:cNvSpPr>
            <a:spLocks noGrp="1"/>
          </p:cNvSpPr>
          <p:nvPr>
            <p:ph idx="1"/>
          </p:nvPr>
        </p:nvSpPr>
        <p:spPr/>
        <p:txBody>
          <a:bodyPr/>
          <a:lstStyle/>
          <a:p>
            <a:endParaRPr lang="en-SG"/>
          </a:p>
        </p:txBody>
      </p:sp>
      <p:pic>
        <p:nvPicPr>
          <p:cNvPr id="76802" name="Picture 4"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1" y="3149600"/>
            <a:ext cx="3825875"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03"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88746" y="2300606"/>
            <a:ext cx="1174750"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LOP Tricks</a:t>
            </a:r>
          </a:p>
        </p:txBody>
      </p:sp>
      <p:sp>
        <p:nvSpPr>
          <p:cNvPr id="2" name="Content Placeholder 1">
            <a:extLst>
              <a:ext uri="{FF2B5EF4-FFF2-40B4-BE49-F238E27FC236}">
                <a16:creationId xmlns:a16="http://schemas.microsoft.com/office/drawing/2014/main" id="{6D25923B-A935-4EEF-9918-45D33EB9B308}"/>
              </a:ext>
            </a:extLst>
          </p:cNvPr>
          <p:cNvSpPr>
            <a:spLocks noGrp="1"/>
          </p:cNvSpPr>
          <p:nvPr>
            <p:ph idx="1"/>
          </p:nvPr>
        </p:nvSpPr>
        <p:spPr/>
        <p:txBody>
          <a:bodyPr/>
          <a:lstStyle/>
          <a:p>
            <a:endParaRPr lang="en-SG"/>
          </a:p>
        </p:txBody>
      </p:sp>
      <p:pic>
        <p:nvPicPr>
          <p:cNvPr id="78850" name="Picture 4"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12720"/>
            <a:ext cx="3825875"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8851" name="Picture 1"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2200" y="1774547"/>
            <a:ext cx="13398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25603" name="Picture 11" descr="txp_fig"/>
          <p:cNvPicPr>
            <a:picLocks noChangeAspect="1" noChangeArrowheads="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4691" y="2505589"/>
            <a:ext cx="8589963"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25603" name="Picture 11" descr="txp_fig"/>
          <p:cNvPicPr>
            <a:picLocks noChangeAspect="1" noChangeArrowheads="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4691" y="2505589"/>
            <a:ext cx="8589963"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
        <p:nvSpPr>
          <p:cNvPr id="3" name="Rectangle 2">
            <a:extLst>
              <a:ext uri="{FF2B5EF4-FFF2-40B4-BE49-F238E27FC236}">
                <a16:creationId xmlns:a16="http://schemas.microsoft.com/office/drawing/2014/main" id="{E4F18F30-6646-49A6-B4B1-8B5FF2505D45}"/>
              </a:ext>
            </a:extLst>
          </p:cNvPr>
          <p:cNvSpPr/>
          <p:nvPr/>
        </p:nvSpPr>
        <p:spPr>
          <a:xfrm>
            <a:off x="1519796" y="2427890"/>
            <a:ext cx="4162096" cy="384678"/>
          </a:xfrm>
          <a:prstGeom prst="rect">
            <a:avLst/>
          </a:prstGeom>
          <a:noFill/>
          <a:ln>
            <a:solidFill>
              <a:srgbClr val="E02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FB2D5607-6D9C-41C5-B6F8-3E10CBB2B7DE}"/>
              </a:ext>
            </a:extLst>
          </p:cNvPr>
          <p:cNvSpPr txBox="1"/>
          <p:nvPr/>
        </p:nvSpPr>
        <p:spPr>
          <a:xfrm>
            <a:off x="422087" y="2470485"/>
            <a:ext cx="1438150" cy="369332"/>
          </a:xfrm>
          <a:prstGeom prst="rect">
            <a:avLst/>
          </a:prstGeom>
          <a:noFill/>
        </p:spPr>
        <p:txBody>
          <a:bodyPr wrap="square" rtlCol="0">
            <a:spAutoFit/>
          </a:bodyPr>
          <a:lstStyle/>
          <a:p>
            <a:r>
              <a:rPr lang="en-SG" dirty="0">
                <a:solidFill>
                  <a:srgbClr val="E02246"/>
                </a:solidFill>
              </a:rPr>
              <a:t>Objective:</a:t>
            </a:r>
          </a:p>
        </p:txBody>
      </p:sp>
    </p:spTree>
    <p:extLst>
      <p:ext uri="{BB962C8B-B14F-4D97-AF65-F5344CB8AC3E}">
        <p14:creationId xmlns:p14="http://schemas.microsoft.com/office/powerpoint/2010/main" val="325353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25603" name="Picture 11" descr="txp_fig"/>
          <p:cNvPicPr>
            <a:picLocks noChangeAspect="1" noChangeArrowheads="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4691" y="2505589"/>
            <a:ext cx="8589963"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
        <p:nvSpPr>
          <p:cNvPr id="3" name="Rectangle 2">
            <a:extLst>
              <a:ext uri="{FF2B5EF4-FFF2-40B4-BE49-F238E27FC236}">
                <a16:creationId xmlns:a16="http://schemas.microsoft.com/office/drawing/2014/main" id="{E4F18F30-6646-49A6-B4B1-8B5FF2505D45}"/>
              </a:ext>
            </a:extLst>
          </p:cNvPr>
          <p:cNvSpPr/>
          <p:nvPr/>
        </p:nvSpPr>
        <p:spPr>
          <a:xfrm>
            <a:off x="1519796" y="2427890"/>
            <a:ext cx="4162096" cy="384678"/>
          </a:xfrm>
          <a:prstGeom prst="rect">
            <a:avLst/>
          </a:prstGeom>
          <a:noFill/>
          <a:ln>
            <a:solidFill>
              <a:srgbClr val="E02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FB2D5607-6D9C-41C5-B6F8-3E10CBB2B7DE}"/>
              </a:ext>
            </a:extLst>
          </p:cNvPr>
          <p:cNvSpPr txBox="1"/>
          <p:nvPr/>
        </p:nvSpPr>
        <p:spPr>
          <a:xfrm>
            <a:off x="422087" y="2470485"/>
            <a:ext cx="1438150" cy="369332"/>
          </a:xfrm>
          <a:prstGeom prst="rect">
            <a:avLst/>
          </a:prstGeom>
          <a:noFill/>
        </p:spPr>
        <p:txBody>
          <a:bodyPr wrap="square" rtlCol="0">
            <a:spAutoFit/>
          </a:bodyPr>
          <a:lstStyle/>
          <a:p>
            <a:r>
              <a:rPr lang="en-SG" dirty="0">
                <a:solidFill>
                  <a:srgbClr val="E02246"/>
                </a:solidFill>
              </a:rPr>
              <a:t>Objective:</a:t>
            </a:r>
          </a:p>
        </p:txBody>
      </p:sp>
      <p:sp>
        <p:nvSpPr>
          <p:cNvPr id="7" name="Rectangle 6">
            <a:extLst>
              <a:ext uri="{FF2B5EF4-FFF2-40B4-BE49-F238E27FC236}">
                <a16:creationId xmlns:a16="http://schemas.microsoft.com/office/drawing/2014/main" id="{C5C44436-CCFD-43B8-8B35-DB444F3090D0}"/>
              </a:ext>
            </a:extLst>
          </p:cNvPr>
          <p:cNvSpPr/>
          <p:nvPr/>
        </p:nvSpPr>
        <p:spPr>
          <a:xfrm>
            <a:off x="2516176" y="2860786"/>
            <a:ext cx="7708477" cy="2472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B0FA0FCE-43B7-4CBB-92CF-9FC55153A019}"/>
              </a:ext>
            </a:extLst>
          </p:cNvPr>
          <p:cNvSpPr txBox="1"/>
          <p:nvPr/>
        </p:nvSpPr>
        <p:spPr>
          <a:xfrm>
            <a:off x="422087" y="4060779"/>
            <a:ext cx="1438150" cy="369332"/>
          </a:xfrm>
          <a:prstGeom prst="rect">
            <a:avLst/>
          </a:prstGeom>
          <a:noFill/>
        </p:spPr>
        <p:txBody>
          <a:bodyPr wrap="square" rtlCol="0">
            <a:spAutoFit/>
          </a:bodyPr>
          <a:lstStyle/>
          <a:p>
            <a:r>
              <a:rPr lang="en-SG" dirty="0">
                <a:solidFill>
                  <a:schemeClr val="accent1"/>
                </a:solidFill>
              </a:rPr>
              <a:t>Constraints:</a:t>
            </a:r>
          </a:p>
        </p:txBody>
      </p:sp>
    </p:spTree>
    <p:extLst>
      <p:ext uri="{BB962C8B-B14F-4D97-AF65-F5344CB8AC3E}">
        <p14:creationId xmlns:p14="http://schemas.microsoft.com/office/powerpoint/2010/main" val="350285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25603" name="Picture 11" descr="txp_fig"/>
          <p:cNvPicPr>
            <a:picLocks noChangeAspect="1" noChangeArrowheads="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4691" y="2505589"/>
            <a:ext cx="8589963"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
        <p:nvSpPr>
          <p:cNvPr id="3" name="Rectangle 2">
            <a:extLst>
              <a:ext uri="{FF2B5EF4-FFF2-40B4-BE49-F238E27FC236}">
                <a16:creationId xmlns:a16="http://schemas.microsoft.com/office/drawing/2014/main" id="{E4F18F30-6646-49A6-B4B1-8B5FF2505D45}"/>
              </a:ext>
            </a:extLst>
          </p:cNvPr>
          <p:cNvSpPr/>
          <p:nvPr/>
        </p:nvSpPr>
        <p:spPr>
          <a:xfrm>
            <a:off x="3090134" y="4859528"/>
            <a:ext cx="1456641" cy="3846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FB2D5607-6D9C-41C5-B6F8-3E10CBB2B7DE}"/>
              </a:ext>
            </a:extLst>
          </p:cNvPr>
          <p:cNvSpPr txBox="1"/>
          <p:nvPr/>
        </p:nvSpPr>
        <p:spPr>
          <a:xfrm>
            <a:off x="422087" y="2470485"/>
            <a:ext cx="1438150" cy="369332"/>
          </a:xfrm>
          <a:prstGeom prst="rect">
            <a:avLst/>
          </a:prstGeom>
          <a:noFill/>
        </p:spPr>
        <p:txBody>
          <a:bodyPr wrap="square" rtlCol="0">
            <a:spAutoFit/>
          </a:bodyPr>
          <a:lstStyle/>
          <a:p>
            <a:r>
              <a:rPr lang="en-SG" dirty="0">
                <a:solidFill>
                  <a:srgbClr val="E02246"/>
                </a:solidFill>
              </a:rPr>
              <a:t>Objective:</a:t>
            </a:r>
          </a:p>
        </p:txBody>
      </p:sp>
      <p:sp>
        <p:nvSpPr>
          <p:cNvPr id="7" name="Rectangle 6">
            <a:extLst>
              <a:ext uri="{FF2B5EF4-FFF2-40B4-BE49-F238E27FC236}">
                <a16:creationId xmlns:a16="http://schemas.microsoft.com/office/drawing/2014/main" id="{C5C44436-CCFD-43B8-8B35-DB444F3090D0}"/>
              </a:ext>
            </a:extLst>
          </p:cNvPr>
          <p:cNvSpPr/>
          <p:nvPr/>
        </p:nvSpPr>
        <p:spPr>
          <a:xfrm>
            <a:off x="2516176" y="2860786"/>
            <a:ext cx="7708477" cy="2472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accent1"/>
              </a:solidFill>
            </a:endParaRPr>
          </a:p>
        </p:txBody>
      </p:sp>
      <p:sp>
        <p:nvSpPr>
          <p:cNvPr id="8" name="TextBox 7">
            <a:extLst>
              <a:ext uri="{FF2B5EF4-FFF2-40B4-BE49-F238E27FC236}">
                <a16:creationId xmlns:a16="http://schemas.microsoft.com/office/drawing/2014/main" id="{B0FA0FCE-43B7-4CBB-92CF-9FC55153A019}"/>
              </a:ext>
            </a:extLst>
          </p:cNvPr>
          <p:cNvSpPr txBox="1"/>
          <p:nvPr/>
        </p:nvSpPr>
        <p:spPr>
          <a:xfrm>
            <a:off x="422087" y="4060779"/>
            <a:ext cx="1438150" cy="369332"/>
          </a:xfrm>
          <a:prstGeom prst="rect">
            <a:avLst/>
          </a:prstGeom>
          <a:noFill/>
        </p:spPr>
        <p:txBody>
          <a:bodyPr wrap="square" rtlCol="0">
            <a:spAutoFit/>
          </a:bodyPr>
          <a:lstStyle/>
          <a:p>
            <a:r>
              <a:rPr lang="en-SG" dirty="0">
                <a:solidFill>
                  <a:schemeClr val="accent1"/>
                </a:solidFill>
              </a:rPr>
              <a:t>Constraints:</a:t>
            </a:r>
          </a:p>
        </p:txBody>
      </p:sp>
      <p:sp>
        <p:nvSpPr>
          <p:cNvPr id="9" name="TextBox 8">
            <a:extLst>
              <a:ext uri="{FF2B5EF4-FFF2-40B4-BE49-F238E27FC236}">
                <a16:creationId xmlns:a16="http://schemas.microsoft.com/office/drawing/2014/main" id="{0AB02501-C377-40F1-BD24-36287C81C8A3}"/>
              </a:ext>
            </a:extLst>
          </p:cNvPr>
          <p:cNvSpPr txBox="1"/>
          <p:nvPr/>
        </p:nvSpPr>
        <p:spPr>
          <a:xfrm>
            <a:off x="422086" y="4913608"/>
            <a:ext cx="2012109" cy="369332"/>
          </a:xfrm>
          <a:prstGeom prst="rect">
            <a:avLst/>
          </a:prstGeom>
          <a:noFill/>
          <a:ln>
            <a:solidFill>
              <a:schemeClr val="accent2"/>
            </a:solidFill>
          </a:ln>
        </p:spPr>
        <p:txBody>
          <a:bodyPr wrap="square" rtlCol="0">
            <a:spAutoFit/>
          </a:bodyPr>
          <a:lstStyle/>
          <a:p>
            <a:r>
              <a:rPr lang="en-SG" dirty="0">
                <a:solidFill>
                  <a:srgbClr val="2E2D67"/>
                </a:solidFill>
              </a:rPr>
              <a:t>Decision variables:</a:t>
            </a:r>
          </a:p>
        </p:txBody>
      </p:sp>
      <p:sp>
        <p:nvSpPr>
          <p:cNvPr id="13" name="Rectangle 12">
            <a:extLst>
              <a:ext uri="{FF2B5EF4-FFF2-40B4-BE49-F238E27FC236}">
                <a16:creationId xmlns:a16="http://schemas.microsoft.com/office/drawing/2014/main" id="{88727EA0-1D93-473F-AB9E-8B87A9052CD0}"/>
              </a:ext>
            </a:extLst>
          </p:cNvPr>
          <p:cNvSpPr/>
          <p:nvPr/>
        </p:nvSpPr>
        <p:spPr>
          <a:xfrm>
            <a:off x="1519796" y="2427890"/>
            <a:ext cx="4162096" cy="384678"/>
          </a:xfrm>
          <a:prstGeom prst="rect">
            <a:avLst/>
          </a:prstGeom>
          <a:noFill/>
          <a:ln>
            <a:solidFill>
              <a:srgbClr val="E02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017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kumimoji="0" lang="en-US" altLang="zh-CN" dirty="0">
                <a:ea typeface="ＭＳ Ｐゴシック" charset="-128"/>
              </a:rPr>
              <a:t>General Framework</a:t>
            </a:r>
          </a:p>
        </p:txBody>
      </p:sp>
      <p:pic>
        <p:nvPicPr>
          <p:cNvPr id="25603" name="Picture 11" descr="txp_fig"/>
          <p:cNvPicPr>
            <a:picLocks noChangeAspect="1" noChangeArrowheads="1"/>
          </p:cNvPicPr>
          <p:nvPr>
            <p:custDataLst>
              <p:tags r:id="rId1"/>
            </p:custDataLst>
          </p:nvPr>
        </p:nvPicPr>
        <p:blipFill>
          <a:blip r:embed="rId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4691" y="2505589"/>
            <a:ext cx="8589963"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3164F9B-8041-4E05-9B2C-511AEC182251}"/>
              </a:ext>
            </a:extLst>
          </p:cNvPr>
          <p:cNvSpPr>
            <a:spLocks noGrp="1"/>
          </p:cNvSpPr>
          <p:nvPr>
            <p:ph type="title"/>
          </p:nvPr>
        </p:nvSpPr>
        <p:spPr/>
        <p:txBody>
          <a:bodyPr/>
          <a:lstStyle/>
          <a:p>
            <a:r>
              <a:rPr lang="en-US" dirty="0"/>
              <a:t>Linear Optimization Problem (LOP)</a:t>
            </a:r>
          </a:p>
        </p:txBody>
      </p:sp>
      <p:sp>
        <p:nvSpPr>
          <p:cNvPr id="3" name="Rectangle 2">
            <a:extLst>
              <a:ext uri="{FF2B5EF4-FFF2-40B4-BE49-F238E27FC236}">
                <a16:creationId xmlns:a16="http://schemas.microsoft.com/office/drawing/2014/main" id="{E4F18F30-6646-49A6-B4B1-8B5FF2505D45}"/>
              </a:ext>
            </a:extLst>
          </p:cNvPr>
          <p:cNvSpPr/>
          <p:nvPr/>
        </p:nvSpPr>
        <p:spPr>
          <a:xfrm>
            <a:off x="3090134" y="4859528"/>
            <a:ext cx="1456641" cy="3846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FB2D5607-6D9C-41C5-B6F8-3E10CBB2B7DE}"/>
              </a:ext>
            </a:extLst>
          </p:cNvPr>
          <p:cNvSpPr txBox="1"/>
          <p:nvPr/>
        </p:nvSpPr>
        <p:spPr>
          <a:xfrm>
            <a:off x="422087" y="2470485"/>
            <a:ext cx="1438150" cy="369332"/>
          </a:xfrm>
          <a:prstGeom prst="rect">
            <a:avLst/>
          </a:prstGeom>
          <a:noFill/>
        </p:spPr>
        <p:txBody>
          <a:bodyPr wrap="square" rtlCol="0">
            <a:spAutoFit/>
          </a:bodyPr>
          <a:lstStyle/>
          <a:p>
            <a:r>
              <a:rPr lang="en-SG" dirty="0">
                <a:solidFill>
                  <a:srgbClr val="E02246"/>
                </a:solidFill>
              </a:rPr>
              <a:t>Objective:</a:t>
            </a:r>
          </a:p>
        </p:txBody>
      </p:sp>
      <p:sp>
        <p:nvSpPr>
          <p:cNvPr id="7" name="Rectangle 6">
            <a:extLst>
              <a:ext uri="{FF2B5EF4-FFF2-40B4-BE49-F238E27FC236}">
                <a16:creationId xmlns:a16="http://schemas.microsoft.com/office/drawing/2014/main" id="{C5C44436-CCFD-43B8-8B35-DB444F3090D0}"/>
              </a:ext>
            </a:extLst>
          </p:cNvPr>
          <p:cNvSpPr/>
          <p:nvPr/>
        </p:nvSpPr>
        <p:spPr>
          <a:xfrm>
            <a:off x="2516176" y="2860786"/>
            <a:ext cx="7708477" cy="24726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accent1"/>
              </a:solidFill>
            </a:endParaRPr>
          </a:p>
        </p:txBody>
      </p:sp>
      <p:sp>
        <p:nvSpPr>
          <p:cNvPr id="8" name="TextBox 7">
            <a:extLst>
              <a:ext uri="{FF2B5EF4-FFF2-40B4-BE49-F238E27FC236}">
                <a16:creationId xmlns:a16="http://schemas.microsoft.com/office/drawing/2014/main" id="{B0FA0FCE-43B7-4CBB-92CF-9FC55153A019}"/>
              </a:ext>
            </a:extLst>
          </p:cNvPr>
          <p:cNvSpPr txBox="1"/>
          <p:nvPr/>
        </p:nvSpPr>
        <p:spPr>
          <a:xfrm>
            <a:off x="422087" y="4060779"/>
            <a:ext cx="1438150" cy="369332"/>
          </a:xfrm>
          <a:prstGeom prst="rect">
            <a:avLst/>
          </a:prstGeom>
          <a:noFill/>
        </p:spPr>
        <p:txBody>
          <a:bodyPr wrap="square" rtlCol="0">
            <a:spAutoFit/>
          </a:bodyPr>
          <a:lstStyle/>
          <a:p>
            <a:r>
              <a:rPr lang="en-SG" dirty="0">
                <a:solidFill>
                  <a:schemeClr val="accent1"/>
                </a:solidFill>
              </a:rPr>
              <a:t>Constraints:</a:t>
            </a:r>
          </a:p>
        </p:txBody>
      </p:sp>
      <p:sp>
        <p:nvSpPr>
          <p:cNvPr id="9" name="TextBox 8">
            <a:extLst>
              <a:ext uri="{FF2B5EF4-FFF2-40B4-BE49-F238E27FC236}">
                <a16:creationId xmlns:a16="http://schemas.microsoft.com/office/drawing/2014/main" id="{0AB02501-C377-40F1-BD24-36287C81C8A3}"/>
              </a:ext>
            </a:extLst>
          </p:cNvPr>
          <p:cNvSpPr txBox="1"/>
          <p:nvPr/>
        </p:nvSpPr>
        <p:spPr>
          <a:xfrm>
            <a:off x="422086" y="4913608"/>
            <a:ext cx="2012109" cy="369332"/>
          </a:xfrm>
          <a:prstGeom prst="rect">
            <a:avLst/>
          </a:prstGeom>
          <a:noFill/>
          <a:ln>
            <a:solidFill>
              <a:schemeClr val="accent2"/>
            </a:solidFill>
          </a:ln>
        </p:spPr>
        <p:txBody>
          <a:bodyPr wrap="square" rtlCol="0">
            <a:spAutoFit/>
          </a:bodyPr>
          <a:lstStyle/>
          <a:p>
            <a:r>
              <a:rPr lang="en-SG" dirty="0">
                <a:solidFill>
                  <a:srgbClr val="2E2D67"/>
                </a:solidFill>
              </a:rPr>
              <a:t>Decision variables:</a:t>
            </a:r>
          </a:p>
        </p:txBody>
      </p:sp>
      <p:sp>
        <p:nvSpPr>
          <p:cNvPr id="11" name="TextBox 10">
            <a:extLst>
              <a:ext uri="{FF2B5EF4-FFF2-40B4-BE49-F238E27FC236}">
                <a16:creationId xmlns:a16="http://schemas.microsoft.com/office/drawing/2014/main" id="{2904CCD8-015E-402D-8108-66255F5F1987}"/>
              </a:ext>
            </a:extLst>
          </p:cNvPr>
          <p:cNvSpPr txBox="1"/>
          <p:nvPr/>
        </p:nvSpPr>
        <p:spPr>
          <a:xfrm>
            <a:off x="4319954" y="5682427"/>
            <a:ext cx="2012109" cy="369332"/>
          </a:xfrm>
          <a:prstGeom prst="rect">
            <a:avLst/>
          </a:prstGeom>
          <a:noFill/>
        </p:spPr>
        <p:txBody>
          <a:bodyPr wrap="square" rtlCol="0">
            <a:spAutoFit/>
          </a:bodyPr>
          <a:lstStyle/>
          <a:p>
            <a:r>
              <a:rPr lang="en-SG" dirty="0">
                <a:solidFill>
                  <a:schemeClr val="accent6"/>
                </a:solidFill>
              </a:rPr>
              <a:t>Parameters:</a:t>
            </a:r>
          </a:p>
        </p:txBody>
      </p:sp>
      <p:sp>
        <p:nvSpPr>
          <p:cNvPr id="12" name="Rectangle 11">
            <a:extLst>
              <a:ext uri="{FF2B5EF4-FFF2-40B4-BE49-F238E27FC236}">
                <a16:creationId xmlns:a16="http://schemas.microsoft.com/office/drawing/2014/main" id="{2B4FC3CE-8924-426A-AA4C-B1CDD88EE6D4}"/>
              </a:ext>
            </a:extLst>
          </p:cNvPr>
          <p:cNvSpPr/>
          <p:nvPr/>
        </p:nvSpPr>
        <p:spPr>
          <a:xfrm>
            <a:off x="5089945" y="2890267"/>
            <a:ext cx="472129" cy="177002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88727EA0-1D93-473F-AB9E-8B87A9052CD0}"/>
              </a:ext>
            </a:extLst>
          </p:cNvPr>
          <p:cNvSpPr/>
          <p:nvPr/>
        </p:nvSpPr>
        <p:spPr>
          <a:xfrm>
            <a:off x="1519796" y="2427890"/>
            <a:ext cx="4162096" cy="384678"/>
          </a:xfrm>
          <a:prstGeom prst="rect">
            <a:avLst/>
          </a:prstGeom>
          <a:noFill/>
          <a:ln>
            <a:solidFill>
              <a:srgbClr val="E02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8597F558-3EAF-4FFF-BD5B-F87A496B642A}"/>
              </a:ext>
            </a:extLst>
          </p:cNvPr>
          <p:cNvSpPr/>
          <p:nvPr/>
        </p:nvSpPr>
        <p:spPr>
          <a:xfrm>
            <a:off x="3173909" y="2890267"/>
            <a:ext cx="472129" cy="177002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AE306A89-2162-4DF7-B6BA-E8092D9168B7}"/>
              </a:ext>
            </a:extLst>
          </p:cNvPr>
          <p:cNvSpPr/>
          <p:nvPr/>
        </p:nvSpPr>
        <p:spPr>
          <a:xfrm>
            <a:off x="3199133" y="2586749"/>
            <a:ext cx="266060" cy="19928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EEBD4121-B41A-4A96-8552-F05EC03D927A}"/>
              </a:ext>
            </a:extLst>
          </p:cNvPr>
          <p:cNvSpPr/>
          <p:nvPr/>
        </p:nvSpPr>
        <p:spPr>
          <a:xfrm>
            <a:off x="4940691" y="2581498"/>
            <a:ext cx="266060" cy="19928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176F7491-C586-4F87-930B-49F473BA41D9}"/>
              </a:ext>
            </a:extLst>
          </p:cNvPr>
          <p:cNvSpPr/>
          <p:nvPr/>
        </p:nvSpPr>
        <p:spPr>
          <a:xfrm>
            <a:off x="6240906" y="2890267"/>
            <a:ext cx="472129" cy="177002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45211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81}x_1 +\dots + a_{8n}x_n \geq b_8 &amp; \mbox{Inequality constraints}\\&#10;&amp; \vdots \\&#10; &amp; x_1,\dots,x_n \geq 0, &amp;\mbox{Nonnegative constriants}&#10;\end{array}&#10;$$&#10;&#10;\end{document}&#10;"/>
  <p:tag name="EXTERNALNAME" val="txp_fig"/>
  <p:tag name="BLEND" val="False"/>
  <p:tag name="TRANSPARENT" val="Tru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16m"/>
  <p:tag name="ORIGWIDTH" val="616"/>
  <p:tag name="PICTUREFILESIZE" val="70774"/>
  <p:tag name="TEXPOINTSCALING" val="1.0980114627194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newcommand{\mb}[1]{\mbox{\boldmath $#1$}}&#10;\newcommand{\mbs}[1]{{\mbox{\boldmath \scriptsize{$#1$}}}}&#10;\newcommand{\mbt}[1]{\mbox{\boldmath $\tilde{#1}$}}&#10;\newcommand{\mbst}[1]{{\mbox{\boldmath \scriptsize{$\tilde{#1}$}}}}&#10;\newcommand{\mbss}[1]{{\mbox{\boldmath \tiny{$#1$}}}}&#10;\newcommand{\defi}{\stackrel{\Delta}{=}}&#10;\begin{document}&#10;\begin{itemize}&#10;\item  $n$ products, $m$ raw materials&#10;\item $c_j$: profit of  $j$&#10;\item $b_i$: available units of material $i$&#10;\item $a_{ij}$: \# units of material $i$ product $j$ \\needs in order to be produced&#10;\end{itemize}&#10;\end{document}&#10;&#10;"/>
  <p:tag name="FILENAME" val="txp_fig"/>
  <p:tag name="FORMAT" val="png16m"/>
  <p:tag name="RES" val="600"/>
  <p:tag name="BLEND" val="0"/>
  <p:tag name="TRANSPARENT" val="1"/>
  <p:tag name="TBUG" val="0"/>
  <p:tag name="ALLOWFS" val="0"/>
  <p:tag name="MAGNIFICATION" val="2641"/>
  <p:tag name="ORIGWIDTH" val="165"/>
  <p:tag name="PICTUREFILESIZE" val="17428"/>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Decision variables:\\&#10;$r_i$: Number of units produced under regular hours in week $i=1,\dots,6$\\&#10;$v_i$: Number of units produced under overtime hours in week $i=1,\dots,6$\\&#10;$s_i$: Number of units brought over from week $i$ to week $i+1$, $i=1,\dots,5$\\&#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468"/>
  <p:tag name="PICTUREFILESIZE" val="26858"/>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cision Variables\\&#10;$x_{ij}=$ number of units to send $i\rightarrow j$&#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361.875"/>
  <p:tag name="PICTUREFILESIZE" val="10440"/>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9.875"/>
  <p:tag name="PICTUREFILESIZE" val="615"/>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1700&#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70"/>
  <p:tag name="PICTUREFILESIZE" val="1274"/>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2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9.875"/>
  <p:tag name="PICTUREFILESIZE" val="625"/>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1A}&#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31.875"/>
  <p:tag name="PICTUREFILESIZE" val="737"/>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97"/>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81}x_1 +\dots + a_{8n}x_n \geq b_8 &amp; \mbox{Inequality constraints}\\&#10;&amp; \vdots \\&#10; &amp; x_1,\dots,x_n \geq 0, &amp;\mbox{Nonnegative constriants}&#10;\end{array}&#10;$$&#10;&#10;\end{document}&#10;"/>
  <p:tag name="EXTERNALNAME" val="txp_fig"/>
  <p:tag name="BLEND" val="False"/>
  <p:tag name="TRANSPARENT" val="Tru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16m"/>
  <p:tag name="ORIGWIDTH" val="616"/>
  <p:tag name="PICTUREFILESIZE" val="70774"/>
  <p:tag name="TEXPOINTSCALING" val="1.09801146271941"/>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393"/>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1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3.875"/>
  <p:tag name="PICTUREFILESIZE" val="472"/>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0n}&#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6"/>
  <p:tag name="PICTUREFILESIZE" val="541"/>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0n}&#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6"/>
  <p:tag name="PICTUREFILESIZE" val="541"/>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n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521"/>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2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3.875"/>
  <p:tag name="PICTUREFILESIZE" val="542"/>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02}&#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3.875"/>
  <p:tag name="PICTUREFILESIZE" val="541"/>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Revenues: $r_{ij}^Q, r_{ij}^Y$\\&#10;Capacities: $C_{i0}, C_{0j}$, $i=1,\dots,n$,$j=1,\dots,n$\\&#10;Expected Demand: $D^Q_{ij}, D^Y_{ij}$&#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439"/>
  <p:tag name="PICTUREFILESIZE" val="12946"/>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81}x_1 +\dots + a_{8n}x_n \geq b_8 &amp; \mbox{Inequality constraints}\\&#10;&amp; \vdots \\&#10; &amp; x_1,\dots,x_n \geq 0, &amp;\mbox{Nonnegative constriants}&#10;\end{array}&#10;$$&#10;&#10;\end{document}&#10;"/>
  <p:tag name="EXTERNALNAME" val="txp_fig"/>
  <p:tag name="BLEND" val="False"/>
  <p:tag name="TRANSPARENT" val="Tru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16m"/>
  <p:tag name="ORIGWIDTH" val="616"/>
  <p:tag name="PICTUREFILESIZE" val="70774"/>
  <p:tag name="TEXPOINTSCALING" val="1.0980114627194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81}x_1 +\dots + a_{8n}x_n \geq b_8 &amp; \mbox{Inequality constraints}\\&#10;&amp; \vdots \\&#10; &amp; x_1,\dots,x_n \geq 0, &amp;\mbox{Nonnegative constriants}&#10;\end{array}&#10;$$&#10;&#10;\end{document}&#10;"/>
  <p:tag name="EXTERNALNAME" val="txp_fig"/>
  <p:tag name="BLEND" val="False"/>
  <p:tag name="TRANSPARENT" val="Tru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16m"/>
  <p:tag name="ORIGWIDTH" val="616"/>
  <p:tag name="PICTUREFILESIZE" val="70774"/>
  <p:tag name="TEXPOINTSCALING" val="1.09801146271941"/>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81}x_1 +\dots + a_{8n}x_n \geq b_8 &amp; \mbox{Inequality constraints}\\&#10;&amp; \vdots \\&#10; &amp; x_1,\dots,x_n \geq 0, &amp;\mbox{Nonnegative constriants}&#10;\end{array}&#10;$$&#10;&#10;\end{document}&#10;"/>
  <p:tag name="EXTERNALNAME" val="txp_fig"/>
  <p:tag name="BLEND" val="False"/>
  <p:tag name="TRANSPARENT" val="Tru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16m"/>
  <p:tag name="ORIGWIDTH" val="616"/>
  <p:tag name="PICTUREFILESIZE" val="70774"/>
  <p:tag name="TEXPOINTSCALING" val="1.09801146271941"/>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max)} &amp; \displaystyle c_1x_1+\dots+ c_nx_n  \vspace{3pt} \\&#10;    \vspace{3pt} {\rm s.t.} &#10;&amp;a_{11}x_1 +\dots+ a_{1n}x_n = b_1 &amp; \mbox{Equality constraints}\\&#10;&amp;\vdots \\&#10;&amp;a_{41}x_1 +\dots+ a_{4n}x_n \leq b_4 &amp; \mbox{Inequality constraints}\\&#10;&amp;\vdots \\&#10;&amp;a_{81}x_1 +\dots + a_{8n}x_n \geq b_8 &amp; \mbox{Inequality constraints}\\&#10;&amp; \vdots \\&#10; &amp; x_1,\dots,x_n \geq 0, &amp;\mbox{Nonnegative constriants}&#10;\end{array}&#10;$$&#10;&#10;\end{document}&#10;"/>
  <p:tag name="EXTERNALNAME" val="txp_fig"/>
  <p:tag name="BLEND" val="False"/>
  <p:tag name="TRANSPARENT" val="Tru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16m"/>
  <p:tag name="ORIGWIDTH" val="616"/>
  <p:tag name="PICTUREFILESIZE" val="70774"/>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89.614"/>
  <p:tag name="ORIGINALWIDTH" val="1056.618"/>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p:tag name="IGUANATEXSIZE" val="20"/>
  <p:tag name="IGUANATEXCURSOR" val="3944"/>
  <p:tag name="TRANSPARENCY" val="True"/>
  <p:tag name="LATEXENGINEID" val="0"/>
  <p:tag name="TEMPFOLDER" val="c:\temp\"/>
  <p:tag name="LATEXFORMHEIGHT" val="404"/>
  <p:tag name="LATEXFORMWIDTH" val="697"/>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89.614"/>
  <p:tag name="ORIGINALWIDTH" val="1056.618"/>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lign*}&#10;\max\ &amp; 3x + 4y\\&#10;\mbox{s.t.}\ &amp; 2.5x + y \leq 20 \\&#10;&amp;5x + 3y \leq 30\\&#10;&amp;x + 2y \leq 16 \\&#10;&amp;|y| \leq 2&#10;\end{align*}&#10;&#10;\end{document}"/>
  <p:tag name="IGUANATEXSIZE" val="20"/>
  <p:tag name="IGUANATEXCURSOR" val="3944"/>
  <p:tag name="TRANSPARENCY" val="True"/>
  <p:tag name="LATEXENGINEID" val="0"/>
  <p:tag name="TEMPFOLDER" val="c:\temp\"/>
  <p:tag name="LATEXFORMHEIGHT" val="404"/>
  <p:tag name="LATEXFORMWIDTH" val="697"/>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Decision variables:\\&#10;$x_1 =$ Num. desks, $x_2 =$ Num. tables\\&#10;$x_3 =$ Num. chairs&#10;$$&#10;\begin{array}{rlll}&#10;    {\rm max} &amp; \displaystyle 60x_1+30x_2 +20x_3\vspace{3pt} \\&#10;    \vspace{3pt} {\rm s.t.} &#10;&amp;8x_1 + 6x_2 +x_3 &amp;\leq 48\\&#10;&amp;4x_1 +2x_2+1.5x_3&#10;&amp; \leq 20 \\&#10;&amp;2x_1 +1.5x_2 + 0.5x_3&amp;\leq 8 \\&#10; &amp; x_1,x_2,x_3 &amp;\geq 0, &#10;\end{array}&#10;$$&#10;&#10;\end{document}&#10;"/>
  <p:tag name="EXTERNALNAME" val="txp_fig"/>
  <p:tag name="BLEND" val="False"/>
  <p:tag name="TRANSPARENT" val="Tru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16m"/>
  <p:tag name="ORIGWIDTH" val="394"/>
  <p:tag name="PICTUREFILESIZE" val="635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2179</TotalTime>
  <Words>1043</Words>
  <Application>Microsoft Office PowerPoint</Application>
  <PresentationFormat>Widescreen</PresentationFormat>
  <Paragraphs>240</Paragraphs>
  <Slides>41</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Times New Roman</vt:lpstr>
      <vt:lpstr>Wingdings</vt:lpstr>
      <vt:lpstr>Office Theme</vt:lpstr>
      <vt:lpstr>BC2410, Prescriptive Analytics  From Data to Decisions</vt:lpstr>
      <vt:lpstr>Schedule</vt:lpstr>
      <vt:lpstr>Schedule</vt:lpstr>
      <vt:lpstr>Linear Optimization Problem (LOP)</vt:lpstr>
      <vt:lpstr>Linear Optimization Problem (LOP)</vt:lpstr>
      <vt:lpstr>Linear Optimization Problem (LOP)</vt:lpstr>
      <vt:lpstr>Linear Optimization Problem (LOP)</vt:lpstr>
      <vt:lpstr>Linear Optimization Problem (LOP)</vt:lpstr>
      <vt:lpstr>Linear Optimization Problem (LOP)</vt:lpstr>
      <vt:lpstr>LOP Models</vt:lpstr>
      <vt:lpstr>LOP Models</vt:lpstr>
      <vt:lpstr>Optimization Software</vt:lpstr>
      <vt:lpstr>Optimization Software</vt:lpstr>
      <vt:lpstr>RSOME – Supported Solvers</vt:lpstr>
      <vt:lpstr>RSOME Implementation</vt:lpstr>
      <vt:lpstr>A Linear Programming Example</vt:lpstr>
      <vt:lpstr>A Linear Programming Example</vt:lpstr>
      <vt:lpstr>Back to LOP Example:</vt:lpstr>
      <vt:lpstr>LOP Example:</vt:lpstr>
      <vt:lpstr>Manufacturing Problem</vt:lpstr>
      <vt:lpstr>Manufacturing Problem</vt:lpstr>
      <vt:lpstr>Production Scheduling Problem</vt:lpstr>
      <vt:lpstr>Production Scheduling Problem</vt:lpstr>
      <vt:lpstr>Transportation Problem</vt:lpstr>
      <vt:lpstr>   </vt:lpstr>
      <vt:lpstr>PowerPoint Presentation</vt:lpstr>
      <vt:lpstr>Revenue Management</vt:lpstr>
      <vt:lpstr>Revenue Management</vt:lpstr>
      <vt:lpstr>Revenue Management</vt:lpstr>
      <vt:lpstr>Multiple fare classes: a monopolist’s perspective</vt:lpstr>
      <vt:lpstr>Revenue Management</vt:lpstr>
      <vt:lpstr>Revenue Management</vt:lpstr>
      <vt:lpstr>Revenue Management</vt:lpstr>
      <vt:lpstr>LOP Tricks</vt:lpstr>
      <vt:lpstr>LOP Tricks</vt:lpstr>
      <vt:lpstr>LOP Tricks</vt:lpstr>
      <vt:lpstr>LOP Tricks</vt:lpstr>
      <vt:lpstr>LOP Tricks</vt:lpstr>
      <vt:lpstr>LOP Tricks</vt:lpstr>
      <vt:lpstr>LOP Tricks</vt:lpstr>
      <vt:lpstr>LOP Tricks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XXXX, Prescriptive Analytics</dc:title>
  <dc:creator>Qinshen Tang</dc:creator>
  <cp:lastModifiedBy>kingsen tang</cp:lastModifiedBy>
  <cp:revision>111</cp:revision>
  <dcterms:created xsi:type="dcterms:W3CDTF">2021-02-26T06:07:53Z</dcterms:created>
  <dcterms:modified xsi:type="dcterms:W3CDTF">2022-01-14T04:44:52Z</dcterms:modified>
</cp:coreProperties>
</file>