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6" r:id="rId2"/>
    <p:sldId id="683" r:id="rId3"/>
    <p:sldId id="684" r:id="rId4"/>
    <p:sldId id="689" r:id="rId5"/>
    <p:sldId id="692" r:id="rId6"/>
    <p:sldId id="695" r:id="rId7"/>
    <p:sldId id="696" r:id="rId8"/>
    <p:sldId id="369" r:id="rId9"/>
    <p:sldId id="370" r:id="rId10"/>
    <p:sldId id="687" r:id="rId11"/>
    <p:sldId id="686" r:id="rId12"/>
    <p:sldId id="693" r:id="rId13"/>
    <p:sldId id="372" r:id="rId14"/>
    <p:sldId id="698" r:id="rId15"/>
    <p:sldId id="697" r:id="rId16"/>
    <p:sldId id="694" r:id="rId17"/>
    <p:sldId id="373" r:id="rId18"/>
    <p:sldId id="374" r:id="rId19"/>
    <p:sldId id="375" r:id="rId20"/>
    <p:sldId id="376" r:id="rId21"/>
    <p:sldId id="379" r:id="rId22"/>
    <p:sldId id="385" r:id="rId23"/>
    <p:sldId id="386" r:id="rId24"/>
    <p:sldId id="387" r:id="rId25"/>
    <p:sldId id="389" r:id="rId26"/>
    <p:sldId id="390" r:id="rId27"/>
    <p:sldId id="388" r:id="rId28"/>
    <p:sldId id="308" r:id="rId29"/>
    <p:sldId id="401" r:id="rId30"/>
    <p:sldId id="348" r:id="rId31"/>
    <p:sldId id="349" r:id="rId32"/>
    <p:sldId id="350" r:id="rId33"/>
    <p:sldId id="351" r:id="rId34"/>
    <p:sldId id="352" r:id="rId35"/>
    <p:sldId id="333" r:id="rId36"/>
    <p:sldId id="391" r:id="rId37"/>
    <p:sldId id="392" r:id="rId38"/>
    <p:sldId id="393" r:id="rId39"/>
    <p:sldId id="361" r:id="rId40"/>
    <p:sldId id="342" r:id="rId41"/>
    <p:sldId id="394" r:id="rId42"/>
    <p:sldId id="398" r:id="rId43"/>
    <p:sldId id="3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1"/>
    <p:restoredTop sz="61318" autoAdjust="0"/>
  </p:normalViewPr>
  <p:slideViewPr>
    <p:cSldViewPr snapToGrid="0" showGuides="1">
      <p:cViewPr varScale="1">
        <p:scale>
          <a:sx n="54" d="100"/>
          <a:sy n="54" d="100"/>
        </p:scale>
        <p:origin x="7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0D48597-CE85-E049-88B7-F20E47EDD774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721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E737533-AF36-8040-B86F-A58E5E42C269}" type="slidenum">
              <a:rPr lang="en-US" altLang="en-US">
                <a:latin typeface="Times New Roman" charset="0"/>
              </a:rPr>
              <a:pPr/>
              <a:t>27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540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61D6AF5-1F43-7041-B35C-97911E448CF7}" type="slidenum">
              <a:rPr lang="en-US" altLang="en-US">
                <a:latin typeface="Times New Roman" charset="0"/>
              </a:rPr>
              <a:pPr/>
              <a:t>28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37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14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3E2B237-8CBE-434C-AA9D-575BDF698855}" type="slidenum">
              <a:rPr lang="en-US" altLang="en-US">
                <a:latin typeface="Times New Roman" charset="0"/>
              </a:rPr>
              <a:pPr/>
              <a:t>30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096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55845D6-F524-0748-A3AE-145A6266A735}" type="slidenum">
              <a:rPr lang="en-US" altLang="en-US">
                <a:latin typeface="Times New Roman" charset="0"/>
              </a:rPr>
              <a:pPr/>
              <a:t>31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619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06FC3F6-7786-C043-B5A5-30A9B118CFFA}" type="slidenum">
              <a:rPr lang="en-US" altLang="en-US">
                <a:latin typeface="Times New Roman" charset="0"/>
              </a:rPr>
              <a:pPr/>
              <a:t>32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80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12CF6617-E71B-1240-BC1C-33FB54D39944}" type="slidenum">
              <a:rPr lang="en-US" altLang="en-US">
                <a:latin typeface="Times New Roman" charset="0"/>
              </a:rPr>
              <a:pPr/>
              <a:t>33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296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714C8DD-4448-924E-BB96-34E6549F1CA0}" type="slidenum">
              <a:rPr lang="en-US" altLang="en-US">
                <a:latin typeface="Times New Roman" charset="0"/>
              </a:rPr>
              <a:pPr/>
              <a:t>34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404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42059CAA-09D5-B243-A859-A415C368273B}" type="slidenum">
              <a:rPr lang="en-US" altLang="en-US">
                <a:latin typeface="Times New Roman" charset="0"/>
              </a:rPr>
              <a:pPr/>
              <a:t>35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79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8EDFEA1-7671-FF40-9F6D-3E27426C0C55}" type="slidenum">
              <a:rPr lang="en-US" altLang="en-US">
                <a:latin typeface="Times New Roman" charset="0"/>
              </a:rPr>
              <a:pPr/>
              <a:t>36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360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DC8EDF6D-CD9E-D74C-A85F-947C55F966D0}" type="slidenum">
              <a:rPr lang="en-US" altLang="en-US">
                <a:latin typeface="Times New Roman" charset="0"/>
              </a:rPr>
              <a:pPr/>
              <a:t>37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355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C9BEACA4-5820-9E49-A140-F0725A06E751}" type="slidenum">
              <a:rPr lang="en-US" altLang="en-US">
                <a:latin typeface="Times New Roman" charset="0"/>
              </a:rPr>
              <a:pPr/>
              <a:t>38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084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9D1E7D7-14AE-724C-B175-8A95FF2C65B5}" type="slidenum">
              <a:rPr lang="en-US" altLang="en-US">
                <a:latin typeface="Times New Roman" charset="0"/>
              </a:rPr>
              <a:pPr/>
              <a:t>39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2598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F8766AE-9FD5-4141-88AA-FF50BFFA0DB1}" type="slidenum">
              <a:rPr lang="en-US" altLang="en-US">
                <a:latin typeface="Times New Roman" charset="0"/>
              </a:rPr>
              <a:pPr/>
              <a:t>40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10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FF38607-5791-724F-B63A-A6FE06BE5B37}" type="slidenum">
              <a:rPr lang="en-US" altLang="en-US">
                <a:latin typeface="Times New Roman" charset="0"/>
              </a:rPr>
              <a:pPr/>
              <a:t>41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14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5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76C5D1F-4930-0547-B8B3-0E27AE8E57A8}" type="slidenum">
              <a:rPr lang="en-US" altLang="en-US">
                <a:latin typeface="Times New Roman" charset="0"/>
              </a:rPr>
              <a:pPr/>
              <a:t>42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783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DE0FAD85-365E-EE46-9B92-BDBDC69D49DB}" type="slidenum">
              <a:rPr lang="en-US" altLang="en-US">
                <a:latin typeface="Times New Roman" charset="0"/>
              </a:rPr>
              <a:pPr/>
              <a:t>43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10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≥ 0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</p:txBody>
      </p:sp>
      <p:sp>
        <p:nvSpPr>
          <p:cNvPr id="112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2C651-2319-4208-974D-36402421B2BB}"/>
              </a:ext>
            </a:extLst>
          </p:cNvPr>
          <p:cNvSpPr/>
          <p:nvPr/>
        </p:nvSpPr>
        <p:spPr>
          <a:xfrm>
            <a:off x="3352800" y="2197799"/>
            <a:ext cx="4572000" cy="429507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AAEA4D-D29B-4976-BF02-4D44F80092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654675"/>
            <a:ext cx="54102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02FD2-C7E7-415B-86F2-E737E13DB5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333501" y="439737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88EEC7-7C37-46B0-98B6-64235D10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78075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</a:p>
        </p:txBody>
      </p:sp>
      <p:pic>
        <p:nvPicPr>
          <p:cNvPr id="27" name="Picture 17" descr="txp_fig">
            <a:extLst>
              <a:ext uri="{FF2B5EF4-FFF2-40B4-BE49-F238E27FC236}">
                <a16:creationId xmlns:a16="http://schemas.microsoft.com/office/drawing/2014/main" id="{2BAC0158-6743-4FAB-AA39-0D0691CEFE0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D1A069D3-DB0C-4D16-A88E-35B989EA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46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BCDA8-AC5C-4EFC-BBC0-E63485F1A6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539332" y="3945098"/>
            <a:ext cx="0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FD88F806-90E2-47EA-92FC-192CF1A4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758BED4-70C0-4A3C-966A-7FC4C0A4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Equality: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26BE6A-18EE-4235-96D3-2B5AC57AD527}"/>
              </a:ext>
            </a:extLst>
          </p:cNvPr>
          <p:cNvGrpSpPr/>
          <p:nvPr/>
        </p:nvGrpSpPr>
        <p:grpSpPr>
          <a:xfrm>
            <a:off x="2514600" y="2379663"/>
            <a:ext cx="5410200" cy="4038600"/>
            <a:chOff x="1752600" y="2516188"/>
            <a:chExt cx="5410200" cy="40386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AEA4D-D29B-4976-BF02-4D44F8009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E02FD2-C7E7-415B-86F2-E737E13DB5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1A069D3-DB0C-4D16-A88E-35B989EA4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11276" name="TextBox 22"/>
          <p:cNvSpPr txBox="1">
            <a:spLocks noChangeArrowheads="1"/>
          </p:cNvSpPr>
          <p:nvPr/>
        </p:nvSpPr>
        <p:spPr bwMode="auto">
          <a:xfrm>
            <a:off x="4475433" y="5792217"/>
            <a:ext cx="90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25ACD2E2-B2D9-476A-9EBB-6F549C777775}"/>
              </a:ext>
            </a:extLst>
          </p:cNvPr>
          <p:cNvSpPr/>
          <p:nvPr/>
        </p:nvSpPr>
        <p:spPr>
          <a:xfrm>
            <a:off x="4459288" y="5865814"/>
            <a:ext cx="914400" cy="369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94E1E-13DA-430D-810A-BD2AF5DA29A0}"/>
              </a:ext>
            </a:extLst>
          </p:cNvPr>
          <p:cNvCxnSpPr>
            <a:stCxn id="31" idx="3"/>
          </p:cNvCxnSpPr>
          <p:nvPr/>
        </p:nvCxnSpPr>
        <p:spPr>
          <a:xfrm flipV="1">
            <a:off x="5373688" y="5703889"/>
            <a:ext cx="531813" cy="347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7" descr="txp_fig">
            <a:extLst>
              <a:ext uri="{FF2B5EF4-FFF2-40B4-BE49-F238E27FC236}">
                <a16:creationId xmlns:a16="http://schemas.microsoft.com/office/drawing/2014/main" id="{5EDB63BC-E9BE-41FC-A968-92339294B53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E9589643-1E0B-4D09-8A54-3AC6D67A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A9486C0-C564-43FE-8EAF-DBD21C49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117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≥ 0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</p:txBody>
      </p:sp>
      <p:sp>
        <p:nvSpPr>
          <p:cNvPr id="112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2C651-2319-4208-974D-36402421B2BB}"/>
              </a:ext>
            </a:extLst>
          </p:cNvPr>
          <p:cNvSpPr/>
          <p:nvPr/>
        </p:nvSpPr>
        <p:spPr>
          <a:xfrm>
            <a:off x="2514600" y="2398171"/>
            <a:ext cx="5410200" cy="325437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AAEA4D-D29B-4976-BF02-4D44F80092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654675"/>
            <a:ext cx="54102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02FD2-C7E7-415B-86F2-E737E13DB5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333501" y="439737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88EEC7-7C37-46B0-98B6-64235D10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78075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</a:p>
        </p:txBody>
      </p:sp>
      <p:pic>
        <p:nvPicPr>
          <p:cNvPr id="27" name="Picture 17" descr="txp_fig">
            <a:extLst>
              <a:ext uri="{FF2B5EF4-FFF2-40B4-BE49-F238E27FC236}">
                <a16:creationId xmlns:a16="http://schemas.microsoft.com/office/drawing/2014/main" id="{2BAC0158-6743-4FAB-AA39-0D0691CEFE0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D1A069D3-DB0C-4D16-A88E-35B989EA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46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4131E8-F375-4A4A-A3A2-A63C1DBB8661}"/>
              </a:ext>
            </a:extLst>
          </p:cNvPr>
          <p:cNvCxnSpPr/>
          <p:nvPr/>
        </p:nvCxnSpPr>
        <p:spPr>
          <a:xfrm flipV="1">
            <a:off x="5385656" y="5266259"/>
            <a:ext cx="0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A1E8CEE3-5F99-4ED7-A437-DA7BA5342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A06A442-3260-4132-8628-C631EC7A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43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>
                <a:latin typeface="Cambria" charset="0"/>
                <a:ea typeface="MS PGothic" charset="-128"/>
              </a:rPr>
              <a:t>Equality</a:t>
            </a:r>
            <a:r>
              <a:rPr lang="en-US" altLang="en-US" sz="2400" dirty="0">
                <a:latin typeface="Cambria" charset="0"/>
                <a:ea typeface="MS PGothic" charset="-128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3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24BD-3C2B-4646-9BDF-C605DB4263BC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2514600" y="2379663"/>
            <a:chExt cx="7772400" cy="4038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BA03AE-E27B-42CC-B2C8-2167F4171329}"/>
                </a:ext>
              </a:extLst>
            </p:cNvPr>
            <p:cNvGrpSpPr/>
            <p:nvPr/>
          </p:nvGrpSpPr>
          <p:grpSpPr>
            <a:xfrm>
              <a:off x="2514600" y="2379663"/>
              <a:ext cx="7772400" cy="4038600"/>
              <a:chOff x="1752600" y="2516188"/>
              <a:chExt cx="7772400" cy="40386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8EF94B4-55CD-47F0-8C73-490E77557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52600" y="5791200"/>
                <a:ext cx="5410200" cy="1588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9563FD-F744-48FC-B2B2-64397E24FD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01" y="4533900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5" name="Picture 17" descr="txp_fig">
                <a:extLst>
                  <a:ext uri="{FF2B5EF4-FFF2-40B4-BE49-F238E27FC236}">
                    <a16:creationId xmlns:a16="http://schemas.microsoft.com/office/drawing/2014/main" id="{D5539255-8AD0-4A16-B936-744DDD3CA4E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9349F9A4-FA39-4845-8664-D047C9222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12296" name="TextBox 18"/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630614" y="3218376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(0, 3)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321177" y="3360728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5CBB5E02-92B5-4CD7-8609-74412B76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F91FD50-EDD4-4208-8362-88598AA4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>
                <a:latin typeface="Cambria" charset="0"/>
                <a:ea typeface="MS PGothic" charset="-128"/>
              </a:rPr>
              <a:t>Equality</a:t>
            </a:r>
            <a:r>
              <a:rPr lang="en-US" altLang="en-US" sz="2400" dirty="0">
                <a:latin typeface="Cambria" charset="0"/>
                <a:ea typeface="MS PGothic" charset="-128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3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24BD-3C2B-4646-9BDF-C605DB4263BC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2514600" y="2379663"/>
            <a:chExt cx="7772400" cy="4038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BA03AE-E27B-42CC-B2C8-2167F4171329}"/>
                </a:ext>
              </a:extLst>
            </p:cNvPr>
            <p:cNvGrpSpPr/>
            <p:nvPr/>
          </p:nvGrpSpPr>
          <p:grpSpPr>
            <a:xfrm>
              <a:off x="2514600" y="2379663"/>
              <a:ext cx="7772400" cy="4038600"/>
              <a:chOff x="1752600" y="2516188"/>
              <a:chExt cx="7772400" cy="40386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8EF94B4-55CD-47F0-8C73-490E77557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52600" y="5791200"/>
                <a:ext cx="5410200" cy="1588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9563FD-F744-48FC-B2B2-64397E24FD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01" y="4533900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5" name="Picture 17" descr="txp_fig">
                <a:extLst>
                  <a:ext uri="{FF2B5EF4-FFF2-40B4-BE49-F238E27FC236}">
                    <a16:creationId xmlns:a16="http://schemas.microsoft.com/office/drawing/2014/main" id="{D5539255-8AD0-4A16-B936-744DDD3CA4E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9349F9A4-FA39-4845-8664-D047C9222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12296" name="TextBox 18"/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630614" y="3218376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(0, 3)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321177" y="3360728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858418" y="5620264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4573714" y="5656776"/>
              <a:ext cx="915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(1.5, 0)</a:t>
              </a: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5CBB5E02-92B5-4CD7-8609-74412B76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F91FD50-EDD4-4208-8362-88598AA4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824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>
                <a:latin typeface="Cambria" charset="0"/>
                <a:ea typeface="MS PGothic" charset="-128"/>
              </a:rPr>
              <a:t>Equality</a:t>
            </a:r>
            <a:r>
              <a:rPr lang="en-US" altLang="en-US" sz="2400" dirty="0">
                <a:latin typeface="Cambria" charset="0"/>
                <a:ea typeface="MS PGothic" charset="-128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3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24BD-3C2B-4646-9BDF-C605DB4263BC}"/>
              </a:ext>
            </a:extLst>
          </p:cNvPr>
          <p:cNvGrpSpPr/>
          <p:nvPr/>
        </p:nvGrpSpPr>
        <p:grpSpPr>
          <a:xfrm>
            <a:off x="838076" y="2151576"/>
            <a:ext cx="9448924" cy="4267200"/>
            <a:chOff x="838076" y="2151576"/>
            <a:chExt cx="9448924" cy="42672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BA03AE-E27B-42CC-B2C8-2167F4171329}"/>
                </a:ext>
              </a:extLst>
            </p:cNvPr>
            <p:cNvGrpSpPr/>
            <p:nvPr/>
          </p:nvGrpSpPr>
          <p:grpSpPr>
            <a:xfrm>
              <a:off x="2514600" y="2379663"/>
              <a:ext cx="7772400" cy="4038600"/>
              <a:chOff x="1752600" y="2516188"/>
              <a:chExt cx="7772400" cy="40386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8EF94B4-55CD-47F0-8C73-490E77557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52600" y="5791200"/>
                <a:ext cx="5410200" cy="1588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9563FD-F744-48FC-B2B2-64397E24FD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01" y="4533900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5" name="Picture 17" descr="txp_fig">
                <a:extLst>
                  <a:ext uri="{FF2B5EF4-FFF2-40B4-BE49-F238E27FC236}">
                    <a16:creationId xmlns:a16="http://schemas.microsoft.com/office/drawing/2014/main" id="{D5539255-8AD0-4A16-B936-744DDD3CA4E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9349F9A4-FA39-4845-8664-D047C9222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12296" name="TextBox 18"/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6200000" flipH="1">
              <a:off x="1830514" y="2837376"/>
              <a:ext cx="4267200" cy="2895600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ounded Rectangle 30"/>
            <p:cNvSpPr/>
            <p:nvPr/>
          </p:nvSpPr>
          <p:spPr>
            <a:xfrm>
              <a:off x="838076" y="2848490"/>
              <a:ext cx="1678240" cy="3698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913641" y="2780525"/>
              <a:ext cx="1598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3</a:t>
              </a:r>
            </a:p>
          </p:txBody>
        </p:sp>
        <p:cxnSp>
          <p:nvCxnSpPr>
            <p:cNvPr id="36" name="Straight Arrow Connector 35"/>
            <p:cNvCxnSpPr>
              <a:cxnSpLocks/>
              <a:stCxn id="31" idx="3"/>
            </p:cNvCxnSpPr>
            <p:nvPr/>
          </p:nvCxnSpPr>
          <p:spPr>
            <a:xfrm flipV="1">
              <a:off x="2516316" y="2759592"/>
              <a:ext cx="380998" cy="2738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630614" y="3218376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(0, 3)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321177" y="3360728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858418" y="5620264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4573714" y="5656776"/>
              <a:ext cx="915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(1.5, 0)</a:t>
              </a: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5CBB5E02-92B5-4CD7-8609-74412B76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F91FD50-EDD4-4208-8362-88598AA4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521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≤ 3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A03AE-E27B-42CC-B2C8-2167F4171329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1752600" y="2516188"/>
            <a:chExt cx="7772400" cy="40386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8EF94B4-55CD-47F0-8C73-490E775571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9563FD-F744-48FC-B2B2-64397E24F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5" name="Picture 17" descr="txp_fig">
              <a:extLst>
                <a:ext uri="{FF2B5EF4-FFF2-40B4-BE49-F238E27FC236}">
                  <a16:creationId xmlns:a16="http://schemas.microsoft.com/office/drawing/2014/main" id="{D5539255-8AD0-4A16-B936-744DDD3CA4E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3352800"/>
              <a:ext cx="2241550" cy="118903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28">
              <a:extLst>
                <a:ext uri="{FF2B5EF4-FFF2-40B4-BE49-F238E27FC236}">
                  <a16:creationId xmlns:a16="http://schemas.microsoft.com/office/drawing/2014/main" id="{9349F9A4-FA39-4845-8664-D047C922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12296" name="TextBox 18"/>
          <p:cNvSpPr txBox="1">
            <a:spLocks noChangeArrowheads="1"/>
          </p:cNvSpPr>
          <p:nvPr/>
        </p:nvSpPr>
        <p:spPr bwMode="auto">
          <a:xfrm>
            <a:off x="3049714" y="5656777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charset="0"/>
              </a:rPr>
              <a:t>0</a:t>
            </a:r>
          </a:p>
        </p:txBody>
      </p:sp>
      <p:cxnSp>
        <p:nvCxnSpPr>
          <p:cNvPr id="18" name="Straight Connector 17"/>
          <p:cNvCxnSpPr>
            <a:cxnSpLocks noChangeShapeType="1"/>
            <a:stCxn id="32" idx="0"/>
            <a:endCxn id="32" idx="4"/>
          </p:cNvCxnSpPr>
          <p:nvPr/>
        </p:nvCxnSpPr>
        <p:spPr bwMode="auto">
          <a:xfrm rot="16200000" flipH="1">
            <a:off x="1830514" y="2837376"/>
            <a:ext cx="4267200" cy="2895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>
          <a:xfrm>
            <a:off x="838076" y="2848490"/>
            <a:ext cx="1678240" cy="369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913641" y="2780525"/>
            <a:ext cx="1598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6" name="Straight Arrow Connector 35"/>
          <p:cNvCxnSpPr>
            <a:cxnSpLocks/>
            <a:stCxn id="31" idx="3"/>
          </p:cNvCxnSpPr>
          <p:nvPr/>
        </p:nvCxnSpPr>
        <p:spPr>
          <a:xfrm flipV="1">
            <a:off x="2516316" y="2759592"/>
            <a:ext cx="380998" cy="2738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30614" y="3218376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(0, 3)</a:t>
            </a:r>
          </a:p>
        </p:txBody>
      </p:sp>
      <p:sp>
        <p:nvSpPr>
          <p:cNvPr id="14" name="Oval 13"/>
          <p:cNvSpPr/>
          <p:nvPr/>
        </p:nvSpPr>
        <p:spPr>
          <a:xfrm>
            <a:off x="3321177" y="3370776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78514" y="562026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573714" y="5656776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(1.5, 0)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DD5DDF9-7EB9-49CC-A8EF-DB70164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DBE547A5-C7DA-4F74-A1C8-DED31BE4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2516314" y="2151576"/>
            <a:ext cx="2895600" cy="42672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4922DF-6F45-46D7-8103-BC2213D8EDDC}"/>
              </a:ext>
            </a:extLst>
          </p:cNvPr>
          <p:cNvGrpSpPr/>
          <p:nvPr/>
        </p:nvGrpSpPr>
        <p:grpSpPr>
          <a:xfrm>
            <a:off x="2404459" y="5130867"/>
            <a:ext cx="1939861" cy="461665"/>
            <a:chOff x="2404459" y="5130867"/>
            <a:chExt cx="1939861" cy="461665"/>
          </a:xfrm>
        </p:grpSpPr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2404459" y="5130867"/>
              <a:ext cx="1909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 3</a:t>
              </a:r>
            </a:p>
          </p:txBody>
        </p:sp>
        <p:sp>
          <p:nvSpPr>
            <p:cNvPr id="47" name="Rounded Rectangle 30">
              <a:extLst>
                <a:ext uri="{FF2B5EF4-FFF2-40B4-BE49-F238E27FC236}">
                  <a16:creationId xmlns:a16="http://schemas.microsoft.com/office/drawing/2014/main" id="{6B52748A-B012-4CC2-BF7E-FA9CE61DB204}"/>
                </a:ext>
              </a:extLst>
            </p:cNvPr>
            <p:cNvSpPr/>
            <p:nvPr/>
          </p:nvSpPr>
          <p:spPr>
            <a:xfrm>
              <a:off x="2666080" y="5179401"/>
              <a:ext cx="1678240" cy="3698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1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BA4770B-5015-4A7D-8FCE-81C81B4DE443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1752600" y="2516188"/>
            <a:chExt cx="7772400" cy="40386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C96294-55A7-465A-A7B6-64D44B098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D02A08-3C0D-4CDC-96AB-2614422A05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4" name="Picture 17" descr="txp_fig">
              <a:extLst>
                <a:ext uri="{FF2B5EF4-FFF2-40B4-BE49-F238E27FC236}">
                  <a16:creationId xmlns:a16="http://schemas.microsoft.com/office/drawing/2014/main" id="{49827AE0-C817-4DB7-924B-95B69A4D3FD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3352800"/>
              <a:ext cx="2241550" cy="118903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28">
              <a:extLst>
                <a:ext uri="{FF2B5EF4-FFF2-40B4-BE49-F238E27FC236}">
                  <a16:creationId xmlns:a16="http://schemas.microsoft.com/office/drawing/2014/main" id="{AC3B4AF4-F30B-46C2-9F48-D4E916125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24" name="TextBox 18">
            <a:extLst>
              <a:ext uri="{FF2B5EF4-FFF2-40B4-BE49-F238E27FC236}">
                <a16:creationId xmlns:a16="http://schemas.microsoft.com/office/drawing/2014/main" id="{9409566F-3533-411A-B140-3EAC2184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14" y="5656777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133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≤ 3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</p:txBody>
      </p:sp>
      <p:sp>
        <p:nvSpPr>
          <p:cNvPr id="13320" name="TextBox 18"/>
          <p:cNvSpPr txBox="1">
            <a:spLocks noChangeArrowheads="1"/>
          </p:cNvSpPr>
          <p:nvPr/>
        </p:nvSpPr>
        <p:spPr bwMode="auto">
          <a:xfrm>
            <a:off x="3046413" y="566288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0" name="Straight Connector 19"/>
          <p:cNvCxnSpPr>
            <a:cxnSpLocks noChangeShapeType="1"/>
            <a:stCxn id="27" idx="0"/>
            <a:endCxn id="27" idx="4"/>
          </p:cNvCxnSpPr>
          <p:nvPr/>
        </p:nvCxnSpPr>
        <p:spPr bwMode="auto">
          <a:xfrm rot="16200000" flipH="1">
            <a:off x="4075113" y="2424387"/>
            <a:ext cx="2438400" cy="5562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/>
          <p:cNvSpPr/>
          <p:nvPr/>
        </p:nvSpPr>
        <p:spPr>
          <a:xfrm>
            <a:off x="6275370" y="5626375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325" name="TextBox 30"/>
          <p:cNvSpPr txBox="1">
            <a:spLocks noChangeArrowheads="1"/>
          </p:cNvSpPr>
          <p:nvPr/>
        </p:nvSpPr>
        <p:spPr bwMode="auto">
          <a:xfrm>
            <a:off x="5940426" y="5662887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(3, 0)</a:t>
            </a:r>
          </a:p>
        </p:txBody>
      </p:sp>
      <p:sp>
        <p:nvSpPr>
          <p:cNvPr id="32" name="Oval 31"/>
          <p:cNvSpPr/>
          <p:nvPr/>
        </p:nvSpPr>
        <p:spPr>
          <a:xfrm>
            <a:off x="3316811" y="431405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327" name="TextBox 33"/>
          <p:cNvSpPr txBox="1">
            <a:spLocks noChangeArrowheads="1"/>
          </p:cNvSpPr>
          <p:nvPr/>
        </p:nvSpPr>
        <p:spPr bwMode="auto">
          <a:xfrm>
            <a:off x="3351214" y="3937275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(0, 1.5)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5589" y="3235601"/>
            <a:ext cx="1517648" cy="369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329" name="TextBox 35"/>
          <p:cNvSpPr txBox="1">
            <a:spLocks noChangeArrowheads="1"/>
          </p:cNvSpPr>
          <p:nvPr/>
        </p:nvSpPr>
        <p:spPr bwMode="auto">
          <a:xfrm>
            <a:off x="1562103" y="3159400"/>
            <a:ext cx="1521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378077" y="3605487"/>
            <a:ext cx="592137" cy="577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">
            <a:extLst>
              <a:ext uri="{FF2B5EF4-FFF2-40B4-BE49-F238E27FC236}">
                <a16:creationId xmlns:a16="http://schemas.microsoft.com/office/drawing/2014/main" id="{670D4FE9-7904-44F1-BCFE-7C4BD8B1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5E29D826-03EB-49BB-A67E-A0ADF7E6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27" name="Right Triangle 26"/>
          <p:cNvSpPr/>
          <p:nvPr/>
        </p:nvSpPr>
        <p:spPr>
          <a:xfrm>
            <a:off x="2513013" y="3986487"/>
            <a:ext cx="5562600" cy="24384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A1FF3F-4C14-412C-8A71-40AA49123D0F}"/>
              </a:ext>
            </a:extLst>
          </p:cNvPr>
          <p:cNvGrpSpPr/>
          <p:nvPr/>
        </p:nvGrpSpPr>
        <p:grpSpPr>
          <a:xfrm>
            <a:off x="2404459" y="5130867"/>
            <a:ext cx="1939861" cy="461665"/>
            <a:chOff x="2404459" y="5130867"/>
            <a:chExt cx="1939861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61B3C-D67C-4B25-BC9E-71F1A05EB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459" y="5130867"/>
              <a:ext cx="1909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+ 2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 3</a:t>
              </a:r>
            </a:p>
          </p:txBody>
        </p:sp>
        <p:sp>
          <p:nvSpPr>
            <p:cNvPr id="39" name="Rounded Rectangle 30">
              <a:extLst>
                <a:ext uri="{FF2B5EF4-FFF2-40B4-BE49-F238E27FC236}">
                  <a16:creationId xmlns:a16="http://schemas.microsoft.com/office/drawing/2014/main" id="{E5A94949-97EB-4E54-9E60-9B22D4FA43D0}"/>
                </a:ext>
              </a:extLst>
            </p:cNvPr>
            <p:cNvSpPr/>
            <p:nvPr/>
          </p:nvSpPr>
          <p:spPr>
            <a:xfrm>
              <a:off x="2666080" y="5179401"/>
              <a:ext cx="1678240" cy="3698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13895"/>
            <a:ext cx="10515600" cy="7004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>
                <a:latin typeface="Cambria" charset="0"/>
                <a:ea typeface="MS PGothic" charset="-128"/>
              </a:rPr>
              <a:t>The intersection of all the constraints ⇒ </a:t>
            </a:r>
            <a:r>
              <a:rPr lang="en-US" altLang="en-US" sz="2400" b="1">
                <a:latin typeface="Cambria" charset="0"/>
                <a:ea typeface="MS PGothic" charset="-128"/>
              </a:rPr>
              <a:t>Feasible Region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0481" y="2377257"/>
            <a:ext cx="4572000" cy="41148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2281" y="2377257"/>
            <a:ext cx="5410200" cy="32766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6" name="Right Triangle 25"/>
          <p:cNvSpPr/>
          <p:nvPr/>
        </p:nvSpPr>
        <p:spPr>
          <a:xfrm>
            <a:off x="2512281" y="2148657"/>
            <a:ext cx="2895600" cy="42672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7" name="Right Triangle 26"/>
          <p:cNvSpPr/>
          <p:nvPr/>
        </p:nvSpPr>
        <p:spPr>
          <a:xfrm>
            <a:off x="2512281" y="3977457"/>
            <a:ext cx="5562600" cy="24384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4345" name="TextBox 18"/>
          <p:cNvSpPr txBox="1">
            <a:spLocks noChangeArrowheads="1"/>
          </p:cNvSpPr>
          <p:nvPr/>
        </p:nvSpPr>
        <p:spPr bwMode="auto">
          <a:xfrm>
            <a:off x="3045681" y="565385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rot="16200000" flipH="1">
            <a:off x="4074381" y="2415357"/>
            <a:ext cx="2438400" cy="5562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6200000" flipH="1">
            <a:off x="1826481" y="2834457"/>
            <a:ext cx="4267200" cy="2895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331182" y="4394970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512281" y="5652271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/>
          <p:nvPr/>
        </p:nvCxnSpPr>
        <p:spPr>
          <a:xfrm>
            <a:off x="3348895" y="2756670"/>
            <a:ext cx="3825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664682" y="4129857"/>
            <a:ext cx="150813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64681" y="2909071"/>
            <a:ext cx="342900" cy="230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4456" y="5272857"/>
            <a:ext cx="0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934D07-87B2-4E1C-ADCA-594E0D2792A1}"/>
              </a:ext>
            </a:extLst>
          </p:cNvPr>
          <p:cNvGrpSpPr/>
          <p:nvPr/>
        </p:nvGrpSpPr>
        <p:grpSpPr>
          <a:xfrm>
            <a:off x="3048000" y="3216275"/>
            <a:ext cx="7239000" cy="2900877"/>
            <a:chOff x="3048000" y="3216275"/>
            <a:chExt cx="7239000" cy="29008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C62B1E-C164-43B2-B68C-59A37DACCA93}"/>
                </a:ext>
              </a:extLst>
            </p:cNvPr>
            <p:cNvGrpSpPr/>
            <p:nvPr/>
          </p:nvGrpSpPr>
          <p:grpSpPr>
            <a:xfrm>
              <a:off x="3048000" y="3216275"/>
              <a:ext cx="7239000" cy="2900363"/>
              <a:chOff x="2286000" y="3352800"/>
              <a:chExt cx="7239000" cy="2900363"/>
            </a:xfrm>
          </p:grpSpPr>
          <p:pic>
            <p:nvPicPr>
              <p:cNvPr id="43" name="Picture 17" descr="txp_fig">
                <a:extLst>
                  <a:ext uri="{FF2B5EF4-FFF2-40B4-BE49-F238E27FC236}">
                    <a16:creationId xmlns:a16="http://schemas.microsoft.com/office/drawing/2014/main" id="{2C254F32-1723-40C9-A4F8-38D67BED8B0D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3F8E3367-90F0-4B88-A8EF-0B98FBCC9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CC721E9A-F7CC-4723-BA69-3EDE9DF9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96545-160B-4565-B0B8-31841C7823EF}"/>
              </a:ext>
            </a:extLst>
          </p:cNvPr>
          <p:cNvSpPr/>
          <p:nvPr/>
        </p:nvSpPr>
        <p:spPr>
          <a:xfrm>
            <a:off x="3356846" y="4356870"/>
            <a:ext cx="1520286" cy="1287915"/>
          </a:xfrm>
          <a:custGeom>
            <a:avLst/>
            <a:gdLst>
              <a:gd name="connsiteX0" fmla="*/ 0 w 1520286"/>
              <a:gd name="connsiteY0" fmla="*/ 0 h 1287915"/>
              <a:gd name="connsiteX1" fmla="*/ 1520286 w 1520286"/>
              <a:gd name="connsiteY1" fmla="*/ 0 h 1287915"/>
              <a:gd name="connsiteX2" fmla="*/ 1520286 w 1520286"/>
              <a:gd name="connsiteY2" fmla="*/ 1287915 h 1287915"/>
              <a:gd name="connsiteX3" fmla="*/ 0 w 1520286"/>
              <a:gd name="connsiteY3" fmla="*/ 1287915 h 1287915"/>
              <a:gd name="connsiteX4" fmla="*/ 0 w 1520286"/>
              <a:gd name="connsiteY4" fmla="*/ 0 h 1287915"/>
              <a:gd name="connsiteX0" fmla="*/ 0 w 1520286"/>
              <a:gd name="connsiteY0" fmla="*/ 0 h 1287915"/>
              <a:gd name="connsiteX1" fmla="*/ 910686 w 1520286"/>
              <a:gd name="connsiteY1" fmla="*/ 481390 h 1287915"/>
              <a:gd name="connsiteX2" fmla="*/ 1520286 w 1520286"/>
              <a:gd name="connsiteY2" fmla="*/ 1287915 h 1287915"/>
              <a:gd name="connsiteX3" fmla="*/ 0 w 1520286"/>
              <a:gd name="connsiteY3" fmla="*/ 1287915 h 1287915"/>
              <a:gd name="connsiteX4" fmla="*/ 0 w 1520286"/>
              <a:gd name="connsiteY4" fmla="*/ 0 h 1287915"/>
              <a:gd name="connsiteX0" fmla="*/ 0 w 1520286"/>
              <a:gd name="connsiteY0" fmla="*/ 0 h 1287915"/>
              <a:gd name="connsiteX1" fmla="*/ 908267 w 1520286"/>
              <a:gd name="connsiteY1" fmla="*/ 403981 h 1287915"/>
              <a:gd name="connsiteX2" fmla="*/ 1520286 w 1520286"/>
              <a:gd name="connsiteY2" fmla="*/ 1287915 h 1287915"/>
              <a:gd name="connsiteX3" fmla="*/ 0 w 1520286"/>
              <a:gd name="connsiteY3" fmla="*/ 1287915 h 1287915"/>
              <a:gd name="connsiteX4" fmla="*/ 0 w 1520286"/>
              <a:gd name="connsiteY4" fmla="*/ 0 h 1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286" h="1287915">
                <a:moveTo>
                  <a:pt x="0" y="0"/>
                </a:moveTo>
                <a:lnTo>
                  <a:pt x="908267" y="403981"/>
                </a:lnTo>
                <a:lnTo>
                  <a:pt x="1520286" y="1287915"/>
                </a:lnTo>
                <a:lnTo>
                  <a:pt x="0" y="12879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507D2A04-C825-45E2-852B-C1292D4B3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01B4AB0D-D4B5-4238-B773-E5DB8C87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200" b="1" u="sng" dirty="0">
                <a:latin typeface="Cambria" charset="0"/>
                <a:ea typeface="MS PGothic" charset="-128"/>
              </a:rPr>
              <a:t>Feasible Region</a:t>
            </a:r>
            <a:r>
              <a:rPr lang="en-US" altLang="en-US" sz="2200" b="1" dirty="0">
                <a:latin typeface="Cambria" charset="0"/>
                <a:ea typeface="MS PGothic" charset="-128"/>
              </a:rPr>
              <a:t>:</a:t>
            </a:r>
            <a:r>
              <a:rPr lang="en-US" altLang="en-US" sz="2200" dirty="0">
                <a:latin typeface="Cambria" charset="0"/>
                <a:ea typeface="MS PGothic" charset="-128"/>
              </a:rPr>
              <a:t> The set of all the allowed solutions; a region (polygon) bounded by the constraints </a:t>
            </a:r>
          </a:p>
          <a:p>
            <a:pPr lvl="1"/>
            <a:r>
              <a:rPr lang="en-US" altLang="en-US" sz="2000" dirty="0">
                <a:latin typeface="Cambria" charset="0"/>
              </a:rPr>
              <a:t>Each equality constraint defines a </a:t>
            </a:r>
            <a:r>
              <a:rPr lang="en-US" altLang="en-US" sz="2000" b="1" dirty="0">
                <a:latin typeface="Cambria" charset="0"/>
              </a:rPr>
              <a:t>line</a:t>
            </a:r>
            <a:endParaRPr lang="en-US" altLang="en-US" sz="2000" dirty="0">
              <a:latin typeface="Cambria" charset="0"/>
            </a:endParaRPr>
          </a:p>
          <a:p>
            <a:pPr lvl="1"/>
            <a:r>
              <a:rPr lang="en-US" altLang="en-US" sz="2000" dirty="0">
                <a:latin typeface="Cambria" charset="0"/>
              </a:rPr>
              <a:t>Each inequality constraint defines a </a:t>
            </a:r>
            <a:r>
              <a:rPr lang="en-US" altLang="en-US" sz="2000" b="1" dirty="0">
                <a:latin typeface="Cambria" charset="0"/>
              </a:rPr>
              <a:t>half-space</a:t>
            </a:r>
          </a:p>
          <a:p>
            <a:r>
              <a:rPr lang="en-US" altLang="en-US" sz="2200" b="1" u="sng" dirty="0">
                <a:latin typeface="Cambria" charset="0"/>
                <a:ea typeface="MS PGothic" charset="-128"/>
              </a:rPr>
              <a:t>Extreme Points</a:t>
            </a:r>
            <a:r>
              <a:rPr lang="en-US" altLang="en-US" sz="2200" b="1" dirty="0">
                <a:latin typeface="Cambria" charset="0"/>
                <a:ea typeface="MS PGothic" charset="-128"/>
              </a:rPr>
              <a:t>: </a:t>
            </a:r>
            <a:r>
              <a:rPr lang="en-US" altLang="en-US" sz="2200" dirty="0">
                <a:latin typeface="Cambria" charset="0"/>
                <a:ea typeface="MS PGothic" charset="-128"/>
              </a:rPr>
              <a:t>Corner points on the boundary of the feasible region. E.g., (0, 0), (1.5, 0), (0, 1.5), and (1, 1)</a:t>
            </a:r>
          </a:p>
          <a:p>
            <a:r>
              <a:rPr lang="en-US" altLang="en-US" sz="2200" b="1" u="sng" dirty="0">
                <a:latin typeface="Cambria" charset="0"/>
                <a:ea typeface="MS PGothic" charset="-128"/>
              </a:rPr>
              <a:t>Infeasible problem</a:t>
            </a:r>
            <a:r>
              <a:rPr lang="en-US" altLang="en-US" sz="2200" b="1" dirty="0">
                <a:latin typeface="Cambria" charset="0"/>
                <a:ea typeface="MS PGothic" charset="-128"/>
              </a:rPr>
              <a:t>: </a:t>
            </a:r>
            <a:r>
              <a:rPr lang="en-US" altLang="en-US" sz="2200" dirty="0">
                <a:latin typeface="Cambria" charset="0"/>
                <a:ea typeface="MS PGothic" charset="-128"/>
              </a:rPr>
              <a:t>A problem with an empty feasible region</a:t>
            </a:r>
          </a:p>
          <a:p>
            <a:endParaRPr lang="en-US" altLang="en-US" sz="2200" b="1" dirty="0">
              <a:latin typeface="Cambria" charset="0"/>
              <a:ea typeface="MS PGothic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23A04A-700F-441B-8EA2-7FF6B081766C}"/>
              </a:ext>
            </a:extLst>
          </p:cNvPr>
          <p:cNvGrpSpPr/>
          <p:nvPr/>
        </p:nvGrpSpPr>
        <p:grpSpPr>
          <a:xfrm>
            <a:off x="3657603" y="3810435"/>
            <a:ext cx="3733800" cy="2570267"/>
            <a:chOff x="4114800" y="3533671"/>
            <a:chExt cx="3733800" cy="2570267"/>
          </a:xfrm>
        </p:grpSpPr>
        <p:grpSp>
          <p:nvGrpSpPr>
            <p:cNvPr id="15362" name="Group 31"/>
            <p:cNvGrpSpPr>
              <a:grpSpLocks/>
            </p:cNvGrpSpPr>
            <p:nvPr/>
          </p:nvGrpSpPr>
          <p:grpSpPr bwMode="auto">
            <a:xfrm>
              <a:off x="4409156" y="4351338"/>
              <a:ext cx="2055812" cy="1295400"/>
              <a:chOff x="2414010" y="4495800"/>
              <a:chExt cx="2055232" cy="1295400"/>
            </a:xfrm>
          </p:grpSpPr>
          <p:sp>
            <p:nvSpPr>
              <p:cNvPr id="56" name="Right Triangle 55"/>
              <p:cNvSpPr/>
              <p:nvPr/>
            </p:nvSpPr>
            <p:spPr>
              <a:xfrm>
                <a:off x="2591092" y="4495800"/>
                <a:ext cx="1523570" cy="1295400"/>
              </a:xfrm>
              <a:prstGeom prst="rtTriangl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2424316">
                <a:off x="2414010" y="4833937"/>
                <a:ext cx="2055232" cy="330200"/>
              </a:xfrm>
              <a:prstGeom prst="triangle">
                <a:avLst>
                  <a:gd name="adj" fmla="val 49234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</p:grpSp>
        <p:grpSp>
          <p:nvGrpSpPr>
            <p:cNvPr id="15364" name="Group 53"/>
            <p:cNvGrpSpPr>
              <a:grpSpLocks/>
            </p:cNvGrpSpPr>
            <p:nvPr/>
          </p:nvGrpSpPr>
          <p:grpSpPr bwMode="auto">
            <a:xfrm>
              <a:off x="4114800" y="3533671"/>
              <a:ext cx="3733800" cy="2570267"/>
              <a:chOff x="2133600" y="3681596"/>
              <a:chExt cx="3733800" cy="2570476"/>
            </a:xfrm>
          </p:grpSpPr>
          <p:cxnSp>
            <p:nvCxnSpPr>
              <p:cNvPr id="31" name="Straight Arrow Connector 30"/>
              <p:cNvCxnSpPr>
                <a:cxnSpLocks noChangeShapeType="1"/>
              </p:cNvCxnSpPr>
              <p:nvPr/>
            </p:nvCxnSpPr>
            <p:spPr bwMode="auto">
              <a:xfrm>
                <a:off x="2133600" y="5791660"/>
                <a:ext cx="3200400" cy="1587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09605" y="5066113"/>
                <a:ext cx="2362392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72" name="TextBox 32"/>
              <p:cNvSpPr txBox="1">
                <a:spLocks noChangeArrowheads="1"/>
              </p:cNvSpPr>
              <p:nvPr/>
            </p:nvSpPr>
            <p:spPr bwMode="auto">
              <a:xfrm>
                <a:off x="5105400" y="5724167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5373" name="TextBox 33"/>
              <p:cNvSpPr txBox="1">
                <a:spLocks noChangeArrowheads="1"/>
              </p:cNvSpPr>
              <p:nvPr/>
            </p:nvSpPr>
            <p:spPr bwMode="auto">
              <a:xfrm>
                <a:off x="2133600" y="3681596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5374" name="TextBox 34"/>
              <p:cNvSpPr txBox="1">
                <a:spLocks noChangeArrowheads="1"/>
              </p:cNvSpPr>
              <p:nvPr/>
            </p:nvSpPr>
            <p:spPr bwMode="auto">
              <a:xfrm>
                <a:off x="2286000" y="5790407"/>
                <a:ext cx="4572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 rot="16200000" flipH="1">
                <a:off x="2781223" y="4534307"/>
                <a:ext cx="1905155" cy="1219200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2286000" y="4343742"/>
                <a:ext cx="1828800" cy="762062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227FAA-8729-4F1F-ABBE-0D374984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2127068" cy="6172200"/>
          </a:xfrm>
        </p:spPr>
      </p:pic>
    </p:spTree>
    <p:extLst>
      <p:ext uri="{BB962C8B-B14F-4D97-AF65-F5344CB8AC3E}">
        <p14:creationId xmlns:p14="http://schemas.microsoft.com/office/powerpoint/2010/main" val="137418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Objective: maximize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400" b="1" u="sng" dirty="0">
                <a:latin typeface="Cambria" charset="0"/>
                <a:ea typeface="MS PGothic" charset="-128"/>
              </a:rPr>
              <a:t>Isoquant:</a:t>
            </a:r>
            <a:r>
              <a:rPr lang="en-US" altLang="en-US" sz="2400" b="1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A line on which all points have the same objective value; all points are equally good on the objective function.</a:t>
            </a:r>
            <a:endParaRPr lang="en-US" altLang="en-US" sz="2400" b="1" u="sng" dirty="0">
              <a:latin typeface="Cambria" charset="0"/>
              <a:ea typeface="MS PGothic" charset="-128"/>
            </a:endParaRPr>
          </a:p>
        </p:txBody>
      </p:sp>
      <p:pic>
        <p:nvPicPr>
          <p:cNvPr id="16395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5162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420F3E-AAB3-4E9B-9FC6-7CBB6410C37F}"/>
              </a:ext>
            </a:extLst>
          </p:cNvPr>
          <p:cNvGrpSpPr/>
          <p:nvPr/>
        </p:nvGrpSpPr>
        <p:grpSpPr>
          <a:xfrm>
            <a:off x="1674813" y="2445097"/>
            <a:ext cx="7506493" cy="4313395"/>
            <a:chOff x="1674813" y="2168367"/>
            <a:chExt cx="7506493" cy="43133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CC250-23D7-4B98-A71C-8A7E83CE520A}"/>
                </a:ext>
              </a:extLst>
            </p:cNvPr>
            <p:cNvGrpSpPr/>
            <p:nvPr/>
          </p:nvGrpSpPr>
          <p:grpSpPr>
            <a:xfrm>
              <a:off x="2895600" y="2168367"/>
              <a:ext cx="6285706" cy="4313395"/>
              <a:chOff x="2895600" y="2168367"/>
              <a:chExt cx="6285706" cy="4313395"/>
            </a:xfrm>
          </p:grpSpPr>
          <p:grpSp>
            <p:nvGrpSpPr>
              <p:cNvPr id="16386" name="Group 31"/>
              <p:cNvGrpSpPr>
                <a:grpSpLocks/>
              </p:cNvGrpSpPr>
              <p:nvPr/>
            </p:nvGrpSpPr>
            <p:grpSpPr bwMode="auto">
              <a:xfrm>
                <a:off x="3949701" y="4348162"/>
                <a:ext cx="2055813" cy="1295400"/>
                <a:chOff x="2426039" y="4495800"/>
                <a:chExt cx="2055232" cy="1295400"/>
              </a:xfrm>
            </p:grpSpPr>
            <p:sp>
              <p:nvSpPr>
                <p:cNvPr id="43" name="Right Triangle 42"/>
                <p:cNvSpPr/>
                <p:nvPr/>
              </p:nvSpPr>
              <p:spPr>
                <a:xfrm>
                  <a:off x="2591092" y="4495800"/>
                  <a:ext cx="1523569" cy="1295400"/>
                </a:xfrm>
                <a:prstGeom prst="rtTriangl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2424316">
                  <a:off x="2426039" y="4833938"/>
                  <a:ext cx="2055232" cy="330200"/>
                </a:xfrm>
                <a:prstGeom prst="triangle">
                  <a:avLst>
                    <a:gd name="adj" fmla="val 49234"/>
                  </a:avLst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</p:grpSp>
          <p:cxnSp>
            <p:nvCxnSpPr>
              <p:cNvPr id="8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3276600" y="5641976"/>
                <a:ext cx="54102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Arrow Connector 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95501" y="4384675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390" name="TextBox 14"/>
              <p:cNvSpPr txBox="1">
                <a:spLocks noChangeArrowheads="1"/>
              </p:cNvSpPr>
              <p:nvPr/>
            </p:nvSpPr>
            <p:spPr bwMode="auto">
              <a:xfrm>
                <a:off x="8419306" y="5641181"/>
                <a:ext cx="7620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6391" name="TextBox 15"/>
              <p:cNvSpPr txBox="1">
                <a:spLocks noChangeArrowheads="1"/>
              </p:cNvSpPr>
              <p:nvPr/>
            </p:nvSpPr>
            <p:spPr bwMode="auto">
              <a:xfrm>
                <a:off x="3657600" y="2168367"/>
                <a:ext cx="76200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6392" name="TextBox 18"/>
              <p:cNvSpPr txBox="1">
                <a:spLocks noChangeArrowheads="1"/>
              </p:cNvSpPr>
              <p:nvPr/>
            </p:nvSpPr>
            <p:spPr bwMode="auto">
              <a:xfrm>
                <a:off x="3810000" y="5643563"/>
                <a:ext cx="45720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cxnSp>
            <p:nvCxnSpPr>
              <p:cNvPr id="22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4572000" y="4652962"/>
                <a:ext cx="1524000" cy="914400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3886200" y="4220320"/>
                <a:ext cx="1676400" cy="685800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2895600" y="4500562"/>
                <a:ext cx="2133600" cy="1981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1674813" y="4119562"/>
              <a:ext cx="17541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BFC061-0B09-4BB9-93DF-1CF033398E2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466140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ight Triangle 38"/>
          <p:cNvSpPr/>
          <p:nvPr/>
        </p:nvSpPr>
        <p:spPr bwMode="auto">
          <a:xfrm>
            <a:off x="4108812" y="4603941"/>
            <a:ext cx="1523999" cy="1320977"/>
          </a:xfrm>
          <a:custGeom>
            <a:avLst/>
            <a:gdLst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1523999 w 1523999"/>
              <a:gd name="connsiteY2" fmla="*/ 1295400 h 1295400"/>
              <a:gd name="connsiteX3" fmla="*/ 0 w 1523999"/>
              <a:gd name="connsiteY3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04402 w 1523999"/>
              <a:gd name="connsiteY2" fmla="*/ 42845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71543 w 1523999"/>
              <a:gd name="connsiteY2" fmla="*/ 37090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99" h="1320977">
                <a:moveTo>
                  <a:pt x="0" y="1320977"/>
                </a:moveTo>
                <a:lnTo>
                  <a:pt x="25578" y="0"/>
                </a:lnTo>
                <a:cubicBezTo>
                  <a:pt x="440014" y="186514"/>
                  <a:pt x="704179" y="286703"/>
                  <a:pt x="971543" y="396484"/>
                </a:cubicBezTo>
                <a:lnTo>
                  <a:pt x="1523999" y="1320977"/>
                </a:lnTo>
                <a:lnTo>
                  <a:pt x="0" y="1320977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74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b="1" u="sng" dirty="0">
                <a:latin typeface="Cambria" charset="0"/>
                <a:ea typeface="MS PGothic" charset="-128"/>
              </a:rPr>
              <a:t>Optimal Solution:</a:t>
            </a:r>
            <a:r>
              <a:rPr lang="en-US" altLang="en-US" sz="2400" dirty="0">
                <a:latin typeface="Cambria" charset="0"/>
                <a:ea typeface="MS PGothic" charset="-128"/>
              </a:rPr>
              <a:t> The </a:t>
            </a:r>
            <a:r>
              <a:rPr lang="en-US" altLang="en-US" sz="2400" b="1" i="1" dirty="0">
                <a:latin typeface="Cambria" charset="0"/>
                <a:ea typeface="MS PGothic" charset="-128"/>
              </a:rPr>
              <a:t>best feasible </a:t>
            </a:r>
            <a:r>
              <a:rPr lang="en-US" altLang="en-US" sz="2400" dirty="0">
                <a:latin typeface="Cambria" charset="0"/>
                <a:ea typeface="MS PGothic" charset="-128"/>
              </a:rPr>
              <a:t>solution</a:t>
            </a: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For any feasible LOP with a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finite</a:t>
            </a:r>
            <a:r>
              <a:rPr lang="en-US" altLang="en-US" sz="2400" dirty="0">
                <a:latin typeface="Cambria" charset="0"/>
                <a:ea typeface="MS PGothic" charset="-128"/>
              </a:rPr>
              <a:t> optimal solution, there exists an optimal solution that is an extreme point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270612" y="5923332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TextBox 18"/>
          <p:cNvSpPr txBox="1">
            <a:spLocks noChangeArrowheads="1"/>
          </p:cNvSpPr>
          <p:nvPr/>
        </p:nvSpPr>
        <p:spPr bwMode="auto">
          <a:xfrm>
            <a:off x="3804012" y="5924919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6200000" flipH="1">
            <a:off x="4566012" y="4934318"/>
            <a:ext cx="1524000" cy="9144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3880212" y="4489150"/>
            <a:ext cx="1676400" cy="685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1899012" y="3895597"/>
            <a:ext cx="2958529" cy="269554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1899012" y="3895597"/>
            <a:ext cx="2958529" cy="2695549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/>
          <p:nvPr/>
        </p:nvCxnSpPr>
        <p:spPr>
          <a:xfrm flipV="1">
            <a:off x="2737212" y="3895597"/>
            <a:ext cx="685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11366" y="342331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Callout 2 41"/>
          <p:cNvSpPr/>
          <p:nvPr/>
        </p:nvSpPr>
        <p:spPr>
          <a:xfrm>
            <a:off x="5287908" y="3465881"/>
            <a:ext cx="22860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431"/>
              <a:gd name="adj6" fmla="val -8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latin typeface="Cambria" pitchFamily="18" charset="0"/>
              </a:rPr>
              <a:t>Optimal Solution:</a:t>
            </a:r>
          </a:p>
          <a:p>
            <a:pPr algn="ctr" eaLnBrk="1" hangingPunct="1">
              <a:defRPr/>
            </a:pPr>
            <a:r>
              <a:rPr lang="en-US" sz="2400" b="1" dirty="0">
                <a:latin typeface="Cambria" pitchFamily="18" charset="0"/>
              </a:rPr>
              <a:t>(1, 1)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65636" y="6316673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</a:p>
        </p:txBody>
      </p:sp>
      <p:pic>
        <p:nvPicPr>
          <p:cNvPr id="46" name="Picture 27" descr="txp_fig">
            <a:extLst>
              <a:ext uri="{FF2B5EF4-FFF2-40B4-BE49-F238E27FC236}">
                <a16:creationId xmlns:a16="http://schemas.microsoft.com/office/drawing/2014/main" id="{F71F1013-90B1-4C5A-97C9-3615F18B15C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5162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01E040DD-1BC9-4F81-809F-943BCC08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306" y="5917911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00E39AD6-724A-4696-9E04-08D108A54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45097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5274 -0.0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14349 0.002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6055 -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42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BA68D9-43DE-4460-A0BF-4ADD303952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466140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Optimal solutions may NOT be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unique</a:t>
            </a:r>
          </a:p>
          <a:p>
            <a:endParaRPr lang="en-US" altLang="en-US" sz="2400" b="1" u="sng" dirty="0">
              <a:latin typeface="Cambria" charset="0"/>
              <a:ea typeface="MS PGothic" charset="-128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292595" y="5918755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TextBox 18"/>
          <p:cNvSpPr txBox="1">
            <a:spLocks noChangeArrowheads="1"/>
          </p:cNvSpPr>
          <p:nvPr/>
        </p:nvSpPr>
        <p:spPr bwMode="auto">
          <a:xfrm>
            <a:off x="3825995" y="5920342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6200000" flipH="1">
            <a:off x="4587995" y="4929741"/>
            <a:ext cx="1524000" cy="914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ight Triangle 38">
            <a:extLst>
              <a:ext uri="{FF2B5EF4-FFF2-40B4-BE49-F238E27FC236}">
                <a16:creationId xmlns:a16="http://schemas.microsoft.com/office/drawing/2014/main" id="{49D488D5-0771-4FF3-BA41-9B27F9DDE9FE}"/>
              </a:ext>
            </a:extLst>
          </p:cNvPr>
          <p:cNvSpPr/>
          <p:nvPr/>
        </p:nvSpPr>
        <p:spPr bwMode="auto">
          <a:xfrm>
            <a:off x="4108812" y="4603941"/>
            <a:ext cx="1523999" cy="1320977"/>
          </a:xfrm>
          <a:custGeom>
            <a:avLst/>
            <a:gdLst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1523999 w 1523999"/>
              <a:gd name="connsiteY2" fmla="*/ 1295400 h 1295400"/>
              <a:gd name="connsiteX3" fmla="*/ 0 w 1523999"/>
              <a:gd name="connsiteY3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04402 w 1523999"/>
              <a:gd name="connsiteY2" fmla="*/ 42845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71543 w 1523999"/>
              <a:gd name="connsiteY2" fmla="*/ 37090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99" h="1320977">
                <a:moveTo>
                  <a:pt x="0" y="1320977"/>
                </a:moveTo>
                <a:lnTo>
                  <a:pt x="25578" y="0"/>
                </a:lnTo>
                <a:cubicBezTo>
                  <a:pt x="440014" y="186514"/>
                  <a:pt x="704179" y="286703"/>
                  <a:pt x="971543" y="396484"/>
                </a:cubicBezTo>
                <a:lnTo>
                  <a:pt x="1523999" y="1320977"/>
                </a:lnTo>
                <a:lnTo>
                  <a:pt x="0" y="1320977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3902195" y="4494663"/>
            <a:ext cx="1676400" cy="685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759195" y="3661376"/>
            <a:ext cx="1855387" cy="3092312"/>
            <a:chOff x="1219200" y="2971800"/>
            <a:chExt cx="1855387" cy="3092312"/>
          </a:xfrm>
        </p:grpSpPr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1855387" cy="3092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>
            <a:xfrm flipV="1">
              <a:off x="1676400" y="3200400"/>
              <a:ext cx="83820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618124" y="3230884"/>
            <a:ext cx="1855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10270" y="4910691"/>
            <a:ext cx="114300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97645" y="5864779"/>
            <a:ext cx="114300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12" name="Straight Connector 11"/>
          <p:cNvCxnSpPr>
            <a:endCxn id="32" idx="1"/>
          </p:cNvCxnSpPr>
          <p:nvPr/>
        </p:nvCxnSpPr>
        <p:spPr>
          <a:xfrm>
            <a:off x="5095996" y="4991654"/>
            <a:ext cx="519113" cy="889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7" descr="txp_fig">
            <a:extLst>
              <a:ext uri="{FF2B5EF4-FFF2-40B4-BE49-F238E27FC236}">
                <a16:creationId xmlns:a16="http://schemas.microsoft.com/office/drawing/2014/main" id="{97F2DD26-BCE2-4D03-9256-71A6428E8F1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5162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B6E8DE35-9F01-49B3-8482-749140FF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306" y="5917911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3F906E4A-B9CE-40E1-A05D-8C0916F0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45097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1460CF-8622-4B84-868C-2B8612799E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4839" y="3657020"/>
            <a:ext cx="1855387" cy="309231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12683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2891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10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Optimal solution may NOT be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finite</a:t>
            </a:r>
          </a:p>
          <a:p>
            <a:endParaRPr lang="en-US" altLang="en-US" sz="2400" b="1" u="sng" dirty="0">
              <a:latin typeface="Cambria" charset="0"/>
              <a:ea typeface="MS PGothic" charset="-128"/>
            </a:endParaRPr>
          </a:p>
        </p:txBody>
      </p:sp>
      <p:sp>
        <p:nvSpPr>
          <p:cNvPr id="19462" name="TextBox 14"/>
          <p:cNvSpPr txBox="1">
            <a:spLocks noChangeArrowheads="1"/>
          </p:cNvSpPr>
          <p:nvPr/>
        </p:nvSpPr>
        <p:spPr bwMode="auto">
          <a:xfrm>
            <a:off x="8266906" y="5354311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9463" name="TextBox 15"/>
          <p:cNvSpPr txBox="1">
            <a:spLocks noChangeArrowheads="1"/>
          </p:cNvSpPr>
          <p:nvPr/>
        </p:nvSpPr>
        <p:spPr bwMode="auto">
          <a:xfrm>
            <a:off x="3505200" y="1963602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3657600" y="5413376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0800000" flipV="1">
            <a:off x="4495800" y="3660775"/>
            <a:ext cx="4419600" cy="2514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6" name="Picture 3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05" y="4880982"/>
            <a:ext cx="2362200" cy="12223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8487" y="2949737"/>
            <a:ext cx="4673113" cy="3585865"/>
            <a:chOff x="-863113" y="2815505"/>
            <a:chExt cx="4673113" cy="3585295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1409754" y="3543705"/>
              <a:ext cx="685691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77" name="TextBox 32"/>
            <p:cNvSpPr txBox="1">
              <a:spLocks noChangeArrowheads="1"/>
            </p:cNvSpPr>
            <p:nvPr/>
          </p:nvSpPr>
          <p:spPr bwMode="auto">
            <a:xfrm>
              <a:off x="-863113" y="2815505"/>
              <a:ext cx="2133075" cy="46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81000" y="3277096"/>
              <a:ext cx="3429000" cy="31237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0800000" flipV="1">
            <a:off x="2667000" y="1679575"/>
            <a:ext cx="6477000" cy="3733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TextBox 49"/>
          <p:cNvSpPr txBox="1">
            <a:spLocks noChangeArrowheads="1"/>
          </p:cNvSpPr>
          <p:nvPr/>
        </p:nvSpPr>
        <p:spPr bwMode="auto">
          <a:xfrm>
            <a:off x="8626262" y="3399263"/>
            <a:ext cx="2107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</a:t>
            </a:r>
          </a:p>
        </p:txBody>
      </p:sp>
      <p:sp>
        <p:nvSpPr>
          <p:cNvPr id="19470" name="TextBox 50"/>
          <p:cNvSpPr txBox="1">
            <a:spLocks noChangeArrowheads="1"/>
          </p:cNvSpPr>
          <p:nvPr/>
        </p:nvSpPr>
        <p:spPr bwMode="auto">
          <a:xfrm>
            <a:off x="8771377" y="1365830"/>
            <a:ext cx="2040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5562600" y="5424489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(2, 0)</a:t>
            </a:r>
          </a:p>
        </p:txBody>
      </p:sp>
      <p:sp>
        <p:nvSpPr>
          <p:cNvPr id="19474" name="TextBox 37"/>
          <p:cNvSpPr txBox="1">
            <a:spLocks noChangeArrowheads="1"/>
          </p:cNvSpPr>
          <p:nvPr/>
        </p:nvSpPr>
        <p:spPr bwMode="auto">
          <a:xfrm>
            <a:off x="3962400" y="4510089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(0, 1)</a:t>
            </a:r>
          </a:p>
        </p:txBody>
      </p: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79AF4D4D-BE0F-438D-B2B6-C93437F30A3B}"/>
              </a:ext>
            </a:extLst>
          </p:cNvPr>
          <p:cNvSpPr/>
          <p:nvPr/>
        </p:nvSpPr>
        <p:spPr>
          <a:xfrm>
            <a:off x="3968729" y="1683480"/>
            <a:ext cx="5157339" cy="3717962"/>
          </a:xfrm>
          <a:custGeom>
            <a:avLst/>
            <a:gdLst>
              <a:gd name="connsiteX0" fmla="*/ 442596 w 1865311"/>
              <a:gd name="connsiteY0" fmla="*/ 0 h 885192"/>
              <a:gd name="connsiteX1" fmla="*/ 1422715 w 1865311"/>
              <a:gd name="connsiteY1" fmla="*/ 0 h 885192"/>
              <a:gd name="connsiteX2" fmla="*/ 1865311 w 1865311"/>
              <a:gd name="connsiteY2" fmla="*/ 442596 h 885192"/>
              <a:gd name="connsiteX3" fmla="*/ 1865311 w 1865311"/>
              <a:gd name="connsiteY3" fmla="*/ 885192 h 885192"/>
              <a:gd name="connsiteX4" fmla="*/ 1865311 w 1865311"/>
              <a:gd name="connsiteY4" fmla="*/ 885192 h 885192"/>
              <a:gd name="connsiteX5" fmla="*/ 0 w 1865311"/>
              <a:gd name="connsiteY5" fmla="*/ 885192 h 885192"/>
              <a:gd name="connsiteX6" fmla="*/ 0 w 1865311"/>
              <a:gd name="connsiteY6" fmla="*/ 885192 h 885192"/>
              <a:gd name="connsiteX7" fmla="*/ 0 w 1865311"/>
              <a:gd name="connsiteY7" fmla="*/ 442596 h 885192"/>
              <a:gd name="connsiteX8" fmla="*/ 442596 w 1865311"/>
              <a:gd name="connsiteY8" fmla="*/ 0 h 885192"/>
              <a:gd name="connsiteX0" fmla="*/ 1378344 w 1865311"/>
              <a:gd name="connsiteY0" fmla="*/ 0 h 1308591"/>
              <a:gd name="connsiteX1" fmla="*/ 1422715 w 1865311"/>
              <a:gd name="connsiteY1" fmla="*/ 423399 h 1308591"/>
              <a:gd name="connsiteX2" fmla="*/ 1865311 w 1865311"/>
              <a:gd name="connsiteY2" fmla="*/ 865995 h 1308591"/>
              <a:gd name="connsiteX3" fmla="*/ 1865311 w 1865311"/>
              <a:gd name="connsiteY3" fmla="*/ 1308591 h 1308591"/>
              <a:gd name="connsiteX4" fmla="*/ 1865311 w 1865311"/>
              <a:gd name="connsiteY4" fmla="*/ 1308591 h 1308591"/>
              <a:gd name="connsiteX5" fmla="*/ 0 w 1865311"/>
              <a:gd name="connsiteY5" fmla="*/ 1308591 h 1308591"/>
              <a:gd name="connsiteX6" fmla="*/ 0 w 1865311"/>
              <a:gd name="connsiteY6" fmla="*/ 1308591 h 1308591"/>
              <a:gd name="connsiteX7" fmla="*/ 0 w 1865311"/>
              <a:gd name="connsiteY7" fmla="*/ 865995 h 1308591"/>
              <a:gd name="connsiteX8" fmla="*/ 1378344 w 1865311"/>
              <a:gd name="connsiteY8" fmla="*/ 0 h 1308591"/>
              <a:gd name="connsiteX0" fmla="*/ 1378344 w 1865311"/>
              <a:gd name="connsiteY0" fmla="*/ 0 h 1308591"/>
              <a:gd name="connsiteX1" fmla="*/ 1422715 w 1865311"/>
              <a:gd name="connsiteY1" fmla="*/ 423399 h 1308591"/>
              <a:gd name="connsiteX2" fmla="*/ 1865311 w 1865311"/>
              <a:gd name="connsiteY2" fmla="*/ 865995 h 1308591"/>
              <a:gd name="connsiteX3" fmla="*/ 1865311 w 1865311"/>
              <a:gd name="connsiteY3" fmla="*/ 1308591 h 1308591"/>
              <a:gd name="connsiteX4" fmla="*/ 1865311 w 1865311"/>
              <a:gd name="connsiteY4" fmla="*/ 1308591 h 1308591"/>
              <a:gd name="connsiteX5" fmla="*/ 0 w 1865311"/>
              <a:gd name="connsiteY5" fmla="*/ 1308591 h 1308591"/>
              <a:gd name="connsiteX6" fmla="*/ 0 w 1865311"/>
              <a:gd name="connsiteY6" fmla="*/ 1308591 h 1308591"/>
              <a:gd name="connsiteX7" fmla="*/ 14514 w 1865311"/>
              <a:gd name="connsiteY7" fmla="*/ 590224 h 1308591"/>
              <a:gd name="connsiteX8" fmla="*/ 1378344 w 1865311"/>
              <a:gd name="connsiteY8" fmla="*/ 0 h 1308591"/>
              <a:gd name="connsiteX0" fmla="*/ 1378344 w 4898797"/>
              <a:gd name="connsiteY0" fmla="*/ 411262 h 1719853"/>
              <a:gd name="connsiteX1" fmla="*/ 1422715 w 4898797"/>
              <a:gd name="connsiteY1" fmla="*/ 834661 h 1719853"/>
              <a:gd name="connsiteX2" fmla="*/ 4898797 w 4898797"/>
              <a:gd name="connsiteY2" fmla="*/ 0 h 1719853"/>
              <a:gd name="connsiteX3" fmla="*/ 1865311 w 4898797"/>
              <a:gd name="connsiteY3" fmla="*/ 1719853 h 1719853"/>
              <a:gd name="connsiteX4" fmla="*/ 1865311 w 4898797"/>
              <a:gd name="connsiteY4" fmla="*/ 1719853 h 1719853"/>
              <a:gd name="connsiteX5" fmla="*/ 0 w 4898797"/>
              <a:gd name="connsiteY5" fmla="*/ 1719853 h 1719853"/>
              <a:gd name="connsiteX6" fmla="*/ 0 w 4898797"/>
              <a:gd name="connsiteY6" fmla="*/ 1719853 h 1719853"/>
              <a:gd name="connsiteX7" fmla="*/ 14514 w 4898797"/>
              <a:gd name="connsiteY7" fmla="*/ 1001486 h 1719853"/>
              <a:gd name="connsiteX8" fmla="*/ 1378344 w 4898797"/>
              <a:gd name="connsiteY8" fmla="*/ 411262 h 1719853"/>
              <a:gd name="connsiteX0" fmla="*/ 5152059 w 5152059"/>
              <a:gd name="connsiteY0" fmla="*/ 0 h 3717962"/>
              <a:gd name="connsiteX1" fmla="*/ 1422715 w 5152059"/>
              <a:gd name="connsiteY1" fmla="*/ 2832770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14514 w 5152059"/>
              <a:gd name="connsiteY7" fmla="*/ 2999595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6541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14514 w 5152059"/>
              <a:gd name="connsiteY7" fmla="*/ 2999595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6541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6541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3275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7339 w 5157339"/>
              <a:gd name="connsiteY0" fmla="*/ 0 h 3717962"/>
              <a:gd name="connsiteX1" fmla="*/ 5043865 w 5157339"/>
              <a:gd name="connsiteY1" fmla="*/ 1073275 h 3717962"/>
              <a:gd name="connsiteX2" fmla="*/ 4936734 w 5157339"/>
              <a:gd name="connsiteY2" fmla="*/ 1971983 h 3717962"/>
              <a:gd name="connsiteX3" fmla="*/ 1870591 w 5157339"/>
              <a:gd name="connsiteY3" fmla="*/ 3717962 h 3717962"/>
              <a:gd name="connsiteX4" fmla="*/ 1870591 w 5157339"/>
              <a:gd name="connsiteY4" fmla="*/ 3717962 h 3717962"/>
              <a:gd name="connsiteX5" fmla="*/ 5280 w 5157339"/>
              <a:gd name="connsiteY5" fmla="*/ 3717962 h 3717962"/>
              <a:gd name="connsiteX6" fmla="*/ 5280 w 5157339"/>
              <a:gd name="connsiteY6" fmla="*/ 3717962 h 3717962"/>
              <a:gd name="connsiteX7" fmla="*/ 200 w 5157339"/>
              <a:gd name="connsiteY7" fmla="*/ 2989798 h 3717962"/>
              <a:gd name="connsiteX8" fmla="*/ 5157339 w 5157339"/>
              <a:gd name="connsiteY8" fmla="*/ 0 h 371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7339" h="3717962">
                <a:moveTo>
                  <a:pt x="5157339" y="0"/>
                </a:moveTo>
                <a:cubicBezTo>
                  <a:pt x="5119514" y="357758"/>
                  <a:pt x="5160068" y="13389"/>
                  <a:pt x="5043865" y="1073275"/>
                </a:cubicBezTo>
                <a:cubicBezTo>
                  <a:pt x="4939575" y="1967204"/>
                  <a:pt x="4972444" y="1672414"/>
                  <a:pt x="4936734" y="1971983"/>
                </a:cubicBezTo>
                <a:lnTo>
                  <a:pt x="1870591" y="3717962"/>
                </a:lnTo>
                <a:lnTo>
                  <a:pt x="1870591" y="3717962"/>
                </a:lnTo>
                <a:lnTo>
                  <a:pt x="5280" y="3717962"/>
                </a:lnTo>
                <a:lnTo>
                  <a:pt x="5280" y="3717962"/>
                </a:lnTo>
                <a:cubicBezTo>
                  <a:pt x="6852" y="3476329"/>
                  <a:pt x="-1372" y="3231431"/>
                  <a:pt x="200" y="2989798"/>
                </a:cubicBezTo>
                <a:lnTo>
                  <a:pt x="5157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124200" y="5411789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943101" y="4154488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/>
          <p:cNvSpPr/>
          <p:nvPr/>
        </p:nvSpPr>
        <p:spPr>
          <a:xfrm>
            <a:off x="5753100" y="537686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24300" y="461486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1.06667 -0.678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33" y="-3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Preliminary insights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Solutions of LOP</a:t>
            </a:r>
          </a:p>
          <a:p>
            <a:pPr lvl="1" eaLnBrk="1" hangingPunct="1"/>
            <a:r>
              <a:rPr lang="en-US" altLang="en-US"/>
              <a:t>Unique optimal solution 	</a:t>
            </a:r>
          </a:p>
          <a:p>
            <a:pPr lvl="1" eaLnBrk="1" hangingPunct="1"/>
            <a:r>
              <a:rPr lang="en-US" altLang="en-US"/>
              <a:t>Multiple optimal solutions </a:t>
            </a:r>
          </a:p>
          <a:p>
            <a:pPr lvl="1" eaLnBrk="1" hangingPunct="1"/>
            <a:r>
              <a:rPr lang="en-US" altLang="en-US"/>
              <a:t>The optimal objective is not </a:t>
            </a:r>
            <a:r>
              <a:rPr lang="en-US" altLang="en-US">
                <a:latin typeface="cmsy10" charset="0"/>
              </a:rPr>
              <a:t>finite </a:t>
            </a:r>
            <a:r>
              <a:rPr lang="en-US" altLang="en-US"/>
              <a:t>and no feasible solution is optimal</a:t>
            </a:r>
          </a:p>
          <a:p>
            <a:pPr lvl="1" eaLnBrk="1" hangingPunct="1"/>
            <a:r>
              <a:rPr lang="en-US" altLang="en-US"/>
              <a:t>Infeasible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Active constraints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b="1" u="sng">
                <a:latin typeface="Cambria" charset="0"/>
                <a:ea typeface="MS PGothic" charset="-128"/>
              </a:rPr>
              <a:t>Binding (or active) constraints:</a:t>
            </a:r>
            <a:r>
              <a:rPr lang="en-US" altLang="en-US" sz="2400">
                <a:latin typeface="Cambria" charset="0"/>
                <a:ea typeface="MS PGothic" charset="-128"/>
              </a:rPr>
              <a:t> The constraints that are satisfied at </a:t>
            </a:r>
            <a:r>
              <a:rPr lang="en-US" altLang="en-US" sz="2400" b="1" i="1">
                <a:latin typeface="Cambria" charset="0"/>
                <a:ea typeface="MS PGothic" charset="-128"/>
              </a:rPr>
              <a:t>equality</a:t>
            </a:r>
            <a:r>
              <a:rPr lang="en-US" altLang="en-US" sz="2400">
                <a:latin typeface="Cambria" charset="0"/>
                <a:ea typeface="MS PGothic" charset="-128"/>
              </a:rPr>
              <a:t> for a given solution</a:t>
            </a:r>
          </a:p>
          <a:p>
            <a:pPr lvl="1"/>
            <a:r>
              <a:rPr lang="en-US" altLang="en-US">
                <a:latin typeface="Cambria" charset="0"/>
              </a:rPr>
              <a:t>All equality constraints are binding by definition</a:t>
            </a:r>
          </a:p>
          <a:p>
            <a:endParaRPr lang="en-US" altLang="en-US" sz="2400" b="1" u="sng">
              <a:latin typeface="Cambria" charset="0"/>
              <a:ea typeface="MS PGothic" charset="-128"/>
            </a:endParaRPr>
          </a:p>
          <a:p>
            <a:r>
              <a:rPr lang="en-US" altLang="en-US" sz="2400" b="1" u="sng">
                <a:latin typeface="Cambria" charset="0"/>
                <a:ea typeface="MS PGothic" charset="-128"/>
              </a:rPr>
              <a:t>Non-binding (or inactive) constraints</a:t>
            </a:r>
            <a:r>
              <a:rPr lang="en-US" altLang="en-US" sz="2400">
                <a:latin typeface="Cambria" charset="0"/>
                <a:ea typeface="MS PGothic" charset="-128"/>
              </a:rPr>
              <a:t> are satisfied at </a:t>
            </a:r>
            <a:r>
              <a:rPr lang="en-US" altLang="en-US" sz="2400" b="1" i="1">
                <a:latin typeface="Cambria" charset="0"/>
                <a:ea typeface="MS PGothic" charset="-128"/>
              </a:rPr>
              <a:t>strict inequality </a:t>
            </a:r>
            <a:r>
              <a:rPr lang="en-US" altLang="en-US" sz="2400">
                <a:latin typeface="Cambria" charset="0"/>
                <a:ea typeface="MS PGothic" charset="-128"/>
              </a:rPr>
              <a:t>for a given solution</a:t>
            </a:r>
          </a:p>
          <a:p>
            <a:endParaRPr lang="en-US" altLang="en-US" sz="2400">
              <a:latin typeface="Cambria" charset="0"/>
              <a:ea typeface="MS PGothic" charset="-128"/>
            </a:endParaRPr>
          </a:p>
          <a:p>
            <a:r>
              <a:rPr lang="en-US" altLang="en-US" sz="2400">
                <a:latin typeface="Cambria" charset="0"/>
                <a:ea typeface="MS PGothic" charset="-128"/>
              </a:rPr>
              <a:t>The inequality level (= RHS – LHS) is known as the </a:t>
            </a:r>
            <a:r>
              <a:rPr lang="en-US" altLang="en-US" sz="2400" b="1" u="sng">
                <a:latin typeface="Cambria" charset="0"/>
                <a:ea typeface="MS PGothic" charset="-128"/>
              </a:rPr>
              <a:t>slack</a:t>
            </a:r>
            <a:endParaRPr lang="en-US" altLang="en-US" sz="2400">
              <a:latin typeface="Cambria" charset="0"/>
              <a:ea typeface="MS PGothic" charset="-128"/>
            </a:endParaRPr>
          </a:p>
          <a:p>
            <a:pPr lvl="1"/>
            <a:r>
              <a:rPr lang="en-US" altLang="en-US">
                <a:latin typeface="Cambria" charset="0"/>
              </a:rPr>
              <a:t>Binding constraints have zero slack by definition</a:t>
            </a:r>
          </a:p>
          <a:p>
            <a:endParaRPr lang="en-US" altLang="en-US" sz="2400">
              <a:latin typeface="Cambria" charset="0"/>
              <a:ea typeface="MS PGothic" charset="-128"/>
            </a:endParaRPr>
          </a:p>
          <a:p>
            <a:endParaRPr lang="en-US" altLang="en-US" sz="2400" b="1" u="sng">
              <a:latin typeface="Cambria" charset="0"/>
              <a:ea typeface="MS PGothic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85554"/>
              </p:ext>
            </p:extLst>
          </p:nvPr>
        </p:nvGraphicFramePr>
        <p:xfrm>
          <a:off x="5732463" y="2687639"/>
          <a:ext cx="4191000" cy="18573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Constraints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Binding?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Slack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+ 2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≤ 3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≤ 3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≥ 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≥ 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7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24000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0" name="TextBox 40"/>
          <p:cNvSpPr txBox="1">
            <a:spLocks noChangeArrowheads="1"/>
          </p:cNvSpPr>
          <p:nvPr/>
        </p:nvSpPr>
        <p:spPr bwMode="auto">
          <a:xfrm>
            <a:off x="3509963" y="3179764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1400"/>
              <a:t>(1, 1)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89863" y="31194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89863" y="35004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89863" y="3856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89863" y="4237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09063" y="41862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009063" y="3856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09063" y="34242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009063" y="3094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358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Active constraints</a:t>
            </a:r>
          </a:p>
        </p:txBody>
      </p:sp>
      <p:sp>
        <p:nvSpPr>
          <p:cNvPr id="22" name="Right Triangle 38">
            <a:extLst>
              <a:ext uri="{FF2B5EF4-FFF2-40B4-BE49-F238E27FC236}">
                <a16:creationId xmlns:a16="http://schemas.microsoft.com/office/drawing/2014/main" id="{2A07F5EB-42D9-4872-ACE5-F08329D2AC12}"/>
              </a:ext>
            </a:extLst>
          </p:cNvPr>
          <p:cNvSpPr/>
          <p:nvPr/>
        </p:nvSpPr>
        <p:spPr bwMode="auto">
          <a:xfrm>
            <a:off x="2673329" y="3281188"/>
            <a:ext cx="1523999" cy="1327371"/>
          </a:xfrm>
          <a:custGeom>
            <a:avLst/>
            <a:gdLst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1523999 w 1523999"/>
              <a:gd name="connsiteY2" fmla="*/ 1295400 h 1295400"/>
              <a:gd name="connsiteX3" fmla="*/ 0 w 1523999"/>
              <a:gd name="connsiteY3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04402 w 1523999"/>
              <a:gd name="connsiteY2" fmla="*/ 42845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71543 w 1523999"/>
              <a:gd name="connsiteY2" fmla="*/ 37090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9592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9592 w 1523999"/>
              <a:gd name="connsiteY1" fmla="*/ 0 h 1320977"/>
              <a:gd name="connsiteX2" fmla="*/ 952360 w 1523999"/>
              <a:gd name="connsiteY2" fmla="*/ 386892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9592 w 1523999"/>
              <a:gd name="connsiteY1" fmla="*/ 0 h 1320977"/>
              <a:gd name="connsiteX2" fmla="*/ 949163 w 1523999"/>
              <a:gd name="connsiteY2" fmla="*/ 370906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7371 h 1327371"/>
              <a:gd name="connsiteX1" fmla="*/ 3198 w 1523999"/>
              <a:gd name="connsiteY1" fmla="*/ 0 h 1327371"/>
              <a:gd name="connsiteX2" fmla="*/ 949163 w 1523999"/>
              <a:gd name="connsiteY2" fmla="*/ 377300 h 1327371"/>
              <a:gd name="connsiteX3" fmla="*/ 1523999 w 1523999"/>
              <a:gd name="connsiteY3" fmla="*/ 1327371 h 1327371"/>
              <a:gd name="connsiteX4" fmla="*/ 0 w 1523999"/>
              <a:gd name="connsiteY4" fmla="*/ 1327371 h 1327371"/>
              <a:gd name="connsiteX0" fmla="*/ 0 w 1523999"/>
              <a:gd name="connsiteY0" fmla="*/ 1327371 h 1327371"/>
              <a:gd name="connsiteX1" fmla="*/ 3198 w 1523999"/>
              <a:gd name="connsiteY1" fmla="*/ 0 h 1327371"/>
              <a:gd name="connsiteX2" fmla="*/ 949163 w 1523999"/>
              <a:gd name="connsiteY2" fmla="*/ 377300 h 1327371"/>
              <a:gd name="connsiteX3" fmla="*/ 1523999 w 1523999"/>
              <a:gd name="connsiteY3" fmla="*/ 1327371 h 1327371"/>
              <a:gd name="connsiteX4" fmla="*/ 0 w 1523999"/>
              <a:gd name="connsiteY4" fmla="*/ 1327371 h 13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99" h="1327371">
                <a:moveTo>
                  <a:pt x="0" y="1327371"/>
                </a:moveTo>
                <a:cubicBezTo>
                  <a:pt x="3197" y="887045"/>
                  <a:pt x="1" y="440326"/>
                  <a:pt x="3198" y="0"/>
                </a:cubicBezTo>
                <a:cubicBezTo>
                  <a:pt x="427225" y="173726"/>
                  <a:pt x="681799" y="267519"/>
                  <a:pt x="949163" y="377300"/>
                </a:cubicBezTo>
                <a:lnTo>
                  <a:pt x="1523999" y="1327371"/>
                </a:lnTo>
                <a:lnTo>
                  <a:pt x="0" y="1327371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362200" y="4616450"/>
            <a:ext cx="24384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1600994" y="3931444"/>
            <a:ext cx="21336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16200000" flipH="1">
            <a:off x="3124200" y="3625850"/>
            <a:ext cx="1524000" cy="9144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2438400" y="3168650"/>
            <a:ext cx="1676400" cy="685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/>
          <p:cNvSpPr/>
          <p:nvPr/>
        </p:nvSpPr>
        <p:spPr>
          <a:xfrm>
            <a:off x="3600450" y="3627438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Beyond 2D - Central Problem</a:t>
            </a:r>
          </a:p>
        </p:txBody>
      </p:sp>
      <p:pic>
        <p:nvPicPr>
          <p:cNvPr id="24579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35" y="1600202"/>
            <a:ext cx="2629930" cy="9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Beyond 2D - Central Problem</a:t>
            </a:r>
          </a:p>
        </p:txBody>
      </p:sp>
      <p:pic>
        <p:nvPicPr>
          <p:cNvPr id="26627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3379886" cy="230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$$&#10; {\rm max}\  \mb{c}'\mb{x} \Leftrightarrow -  {\rm min}\ (- \mb{c}'\mb{x} )&#10;$$&#10;&#10;\end{document}&#10;" title="IguanaTex Bitmap Display">
            <a:extLst>
              <a:ext uri="{FF2B5EF4-FFF2-40B4-BE49-F238E27FC236}">
                <a16:creationId xmlns:a16="http://schemas.microsoft.com/office/drawing/2014/main" id="{0C0FB8AA-7A9D-4631-A36C-50F98BE36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1"/>
            <a:ext cx="3942686" cy="36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AA7-98A5-204D-B80B-30D94EC8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38F8-23B9-CC49-9B23-E9FCCA27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Useful in computation</a:t>
            </a:r>
          </a:p>
          <a:p>
            <a:pPr lvl="1"/>
            <a:r>
              <a:rPr lang="en-US" dirty="0"/>
              <a:t>The Simplex and interior point method</a:t>
            </a:r>
          </a:p>
          <a:p>
            <a:r>
              <a:rPr lang="en-US" sz="2400" dirty="0"/>
              <a:t>Reduction to standard form</a:t>
            </a:r>
          </a:p>
          <a:p>
            <a:pPr lvl="1"/>
            <a:r>
              <a:rPr lang="en-US" dirty="0"/>
              <a:t>Elimination of free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Elimination of inequality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13EA6-E615-BB45-AF36-C9D3ED5B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8800"/>
            <a:ext cx="1778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597C3A-7B14-4613-AD9C-8C4E8178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302" y="1947980"/>
            <a:ext cx="4472940" cy="176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B8BDE4-64CF-49FE-8214-E92063A02ACD}"/>
              </a:ext>
            </a:extLst>
          </p:cNvPr>
          <p:cNvCxnSpPr>
            <a:cxnSpLocks/>
          </p:cNvCxnSpPr>
          <p:nvPr/>
        </p:nvCxnSpPr>
        <p:spPr>
          <a:xfrm>
            <a:off x="6868819" y="3193187"/>
            <a:ext cx="146679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0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Polyhedra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Definitions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50292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48" y="1803598"/>
            <a:ext cx="5106653" cy="215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61402"/>
            <a:ext cx="3810000" cy="32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Corners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Extreme Points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30725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905000"/>
            <a:ext cx="52117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F3BAF-C058-FD4D-A782-2ACE7F7BE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581400"/>
            <a:ext cx="889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2" y="2286000"/>
            <a:ext cx="561445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Corners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Vertex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32773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1981200"/>
            <a:ext cx="5368925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286000"/>
            <a:ext cx="3732160" cy="381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Corners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Basic Feasible solution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3482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1"/>
            <a:ext cx="5689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98" y="2133601"/>
            <a:ext cx="518930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Corners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0770B-A237-48B5-A048-943DB986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US" altLang="zh-CN" dirty="0"/>
              <a:t>Definition: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is a basic feasible solution if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is the only feasible element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.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2327631"/>
            <a:ext cx="4686300" cy="2202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591588"/>
            <a:ext cx="3930965" cy="38579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800">
                <a:ea typeface="MS PGothic" charset="-128"/>
              </a:rPr>
              <a:t>Equivalence of definition 	</a:t>
            </a:r>
            <a:br>
              <a:rPr lang="en-US" altLang="en-US" sz="3800">
                <a:ea typeface="MS PGothic" charset="-128"/>
              </a:rPr>
            </a:br>
            <a:endParaRPr lang="en-US" altLang="en-US" sz="3800">
              <a:ea typeface="MS PGothic" charset="-128"/>
            </a:endParaRPr>
          </a:p>
        </p:txBody>
      </p:sp>
      <p:pic>
        <p:nvPicPr>
          <p:cNvPr id="3891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72" y="1313894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800">
                <a:ea typeface="MS PGothic" charset="-128"/>
              </a:rPr>
              <a:t>Equivalence of definition 	</a:t>
            </a:r>
            <a:br>
              <a:rPr lang="en-US" altLang="en-US" sz="3800">
                <a:ea typeface="MS PGothic" charset="-128"/>
              </a:rPr>
            </a:br>
            <a:endParaRPr lang="en-US" altLang="en-US" sz="3800">
              <a:ea typeface="MS PGothic" charset="-128"/>
            </a:endParaRPr>
          </a:p>
        </p:txBody>
      </p:sp>
      <p:pic>
        <p:nvPicPr>
          <p:cNvPr id="10" name="Picture 9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Vertex}} $ \Rightarrow $ {\bf{Extreme point}}&#10; &#10; Suppose that $ \mb{x}^* \in P $ is a vertex. Then by definition of a vertex, there exists some $ \mb{c} $ such that $ \mb{c}'\mb{x}^* &lt; \mb{c}'\mb{y} $ for every $ \mb{y} \in P $ and $\mb{y} \neq \mb{x}^*$. Suppose $\mb{x}^*$ is not an extreme point, we would have &#10; $\mb{x}^* = \lambda\mb{y} + (1-\lambda)\mb{z} $ for some  $\mb{y} \in P $, $ \mb{z} \in P $, $\mb{y} \ne \mb{x}^*$, $ \mb{z} \ne \mb{x}^* $ and  $\lambda \in  (0,1)$. &#10; However, since  $ \mb{c}'\mb{x}^* &lt; \mb{c}'\mb{y} $ and $ \mb{c}'\mb{x}^*&lt; \mb{c}'\mb{z} $, we have &#10; $$ \mb{c}'\mb{x}^* =  \mb{c}'(\lambda\mb{y} + (1-\lambda)\mb{z}) =  \lambda \mb{c}'\mb{y} + (1-\lambda)\mb{c}'\mb{z} &gt; \lambda \mb{c}'\mb{x}^* + (1-\lambda)\mb{c}'\mb{x}^* = \mb{c}'\mb{x}^*,&#10; $$ &#10; which is a contradiction. Hence, $\mb{x}^*$ must be an extreme point.&#10; &#10;\end{document}" title="IguanaTex Bitmap Display">
            <a:extLst>
              <a:ext uri="{FF2B5EF4-FFF2-40B4-BE49-F238E27FC236}">
                <a16:creationId xmlns:a16="http://schemas.microsoft.com/office/drawing/2014/main" id="{2144370A-B449-46E0-8216-05A5A23AAD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5" y="1384943"/>
            <a:ext cx="8716189" cy="365257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800">
                <a:ea typeface="MS PGothic" charset="-128"/>
              </a:rPr>
              <a:t>Equivalence of definition 	</a:t>
            </a:r>
            <a:br>
              <a:rPr lang="en-US" altLang="en-US" sz="3800">
                <a:ea typeface="MS PGothic" charset="-128"/>
              </a:rPr>
            </a:br>
            <a:endParaRPr lang="en-US" altLang="en-US" sz="3800">
              <a:ea typeface="MS PGothic" charset="-128"/>
            </a:endParaRPr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Extreme point}} $ \Rightarrow $ {\bf{Basic feasible solution}}&#10;&#10; &#10;Suppose that $ \mb{x}^* \in P $ is not a basic feasible solution. We will show that $ \mb{x}^* $ is not an extreme point of $ P $. Let $ I = \left\{i \vert~\mb{a}_i'\mb{x}^* = b_i \right\} $. Since $ \mb{x}^* $ is not a basic feasible solution, there do not exist $ n $ linearly independent vectors in the family $ \mb{a}_i, i \in I $. Thus there exist $ \mb{y} $ and $ \mb{z} $ such that (1) $ \mb{y} \ne \mb{z} $ and (2) $\mb{a}_i\mb{y} = \mb{a}_i\mb{z} = b_i $ for $ i \in I $. This implies that for the nonzero vector $ \mb{d} = \mb{y}-\mb{z} $, we have $\mb{a}_i'\mb{d} = 0, i \in I $. Let $ \epsilon $ be a small positive number and consider the vectors $ \mb{y}_{+\epsilon} = \mb{x}^* + \epsilon\mb{d} $ and $ \mb{y}_{-\epsilon} = \mb{x}^* - \epsilon\mb{d} $. Notice that $ \mb{a}_i'\mb{y}_{+\epsilon} = \mb{a}_i'(\mb{x}^* + \epsilon\mb{d}) = \mb{a}_i'\mb{x}^* = b_i $, for $ i \in I $. Furthermore, for $ i \notin I $, we have $ \mb{a}_i'\mb{x}^* &gt; b_i $ and, provided that $ \epsilon $ is small enough, we will also have $ \mb{a}_i'\mb{y}_{+\epsilon} &gt; b_i $. Thus, when $ \epsilon $ is small enough, $ \mb{y}_{+\epsilon} \in P $ and, by a similar argument, $ \mb{y}_{-\epsilon} \in P $. We finally notice that $ \mb{x}^* = (\mb{y}_{+\epsilon}+\mb{y}_{-\epsilon})/2 $, that is, $ \mb{x}^* $ is a convex combination of $ \mb{y}_{+\epsilon} $ and $ \mb{y}_{-\epsilon} $, which implies that $ \mb{x}^* $ is not an extreme point.&#10; &#10;\end{document}" title="IguanaTex Bitmap Display">
            <a:extLst>
              <a:ext uri="{FF2B5EF4-FFF2-40B4-BE49-F238E27FC236}">
                <a16:creationId xmlns:a16="http://schemas.microsoft.com/office/drawing/2014/main" id="{CC90F334-4DDC-4EED-AB14-CC4E5C8D18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3" y="1043711"/>
            <a:ext cx="8717714" cy="564571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800">
                <a:ea typeface="MS PGothic" charset="-128"/>
              </a:rPr>
              <a:t>Equivalence of definition 	</a:t>
            </a:r>
            <a:br>
              <a:rPr lang="en-US" altLang="en-US" sz="3800">
                <a:ea typeface="MS PGothic" charset="-128"/>
              </a:rPr>
            </a:br>
            <a:endParaRPr lang="en-US" altLang="en-US" sz="3800">
              <a:ea typeface="MS PGothic" charset="-128"/>
            </a:endParaRPr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Basic feasible solution}} $ \Rightarrow $ {\bf{Vertex}}&#10; &#10; Let $ \mb{x}^* $ be a basic feasible solution and let $ I = \left\{i \vert~\mb{a}_i'\mb{x}^* = b_i \right\} $. Let $ \mb{c} = \sum_{i \in I} \mb{a}_i $. We then have&#10; $ \mb{c}'\mb{x}^* = \sum_{i \in I} \mb{a}_i'\mb{x}^* = \sum_{i \in I} b_i. $&#10; Furthermore, for any $ \mb{x} \in P $ and any $i$, we have $\mb{a}_i\mb{x} \geq b_i $, and&#10; $$ \mb{c}'\mb{x} = \sum_{i \in I}\mb{a}_i'\mb{x} \geq \sum_{i \in I} b_i = \mb{c}'\mb{x}^*. $$&#10;&#10; This shows that $ \mb{x}^* $ is an optimal solution to the problem of minimizing $ \mb{c}'\mb{x} $ over the set $P$. Furthermore, equality holds in above inequality if and only if $ \mb{a}_i'\mb{x} = b_i $ for all $ i \in I $. Since $ \mb{x}^* $ is a basic feasible solution, there are $ n $ linearly independent constraints that are active at $ \mb{x}^* $, and $ \mb{x}^* $ is the unique solution to the system of equations $ \mb{a}_i'\mb{x} = b_i, i \in I $. It follows that $ \mb{x}^* $ is the unique minimizer of $ \mb{c}'\mb{x} $ over the set $ P $ and, therefore, $ \mb{x}^* $ is a vertex of $ P $.&#10;&#10;&#10;&#10;\end{document}" title="IguanaTex Bitmap Display">
            <a:extLst>
              <a:ext uri="{FF2B5EF4-FFF2-40B4-BE49-F238E27FC236}">
                <a16:creationId xmlns:a16="http://schemas.microsoft.com/office/drawing/2014/main" id="{52EEABA8-A535-42A5-A8DC-E1BF868EE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6" y="1037142"/>
            <a:ext cx="8717712" cy="50499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800">
                <a:ea typeface="MS PGothic" charset="-128"/>
              </a:rPr>
              <a:t>Optimality of BFS 	</a:t>
            </a:r>
            <a:br>
              <a:rPr lang="en-US" altLang="en-US" sz="3800">
                <a:ea typeface="MS PGothic" charset="-128"/>
              </a:rPr>
            </a:br>
            <a:endParaRPr lang="en-US" altLang="en-US" sz="3800">
              <a:ea typeface="MS PGothic" charset="-128"/>
            </a:endParaRPr>
          </a:p>
        </p:txBody>
      </p:sp>
      <p:pic>
        <p:nvPicPr>
          <p:cNvPr id="4710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1"/>
            <a:ext cx="70246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94" y="2836224"/>
            <a:ext cx="4037180" cy="371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Conceptual Simplex Algorithm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2" eaLnBrk="1" hangingPunct="1">
              <a:buFont typeface="Wingding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F3A646-B48A-4D60-B8D3-22005D68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66295"/>
            <a:ext cx="10515600" cy="14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MS PGothic" charset="-128"/>
              </a:rPr>
              <a:t>Start at an extreme point (BFS)</a:t>
            </a:r>
          </a:p>
          <a:p>
            <a:r>
              <a:rPr lang="en-US" altLang="en-US" dirty="0">
                <a:ea typeface="MS PGothic" charset="-128"/>
              </a:rPr>
              <a:t>Visit a neighboring corner that improves objective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BFS of Manufacturing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BFS has at most m positive productions.  </a:t>
            </a:r>
          </a:p>
        </p:txBody>
      </p:sp>
      <p:pic>
        <p:nvPicPr>
          <p:cNvPr id="51204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1"/>
            <a:ext cx="53403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Basic and non-basic 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There exists exactly n set of binding constraints to define a BFS. </a:t>
            </a:r>
          </a:p>
          <a:p>
            <a:pPr lvl="1" eaLnBrk="1" hangingPunct="1"/>
            <a:r>
              <a:rPr lang="en-US" altLang="en-US" b="1"/>
              <a:t>Non basic variables </a:t>
            </a:r>
            <a:r>
              <a:rPr lang="en-US" altLang="en-US"/>
              <a:t>correspond to those nonnegative constraints that are in the set of n binding constraints. The rest are called </a:t>
            </a:r>
            <a:r>
              <a:rPr lang="en-US" altLang="en-US" b="1"/>
              <a:t>basic variables</a:t>
            </a:r>
            <a:r>
              <a:rPr lang="en-US" altLang="en-US"/>
              <a:t>.</a:t>
            </a:r>
          </a:p>
          <a:p>
            <a:pPr lvl="2" eaLnBrk="1" hangingPunct="1"/>
            <a:r>
              <a:rPr lang="en-US" altLang="en-US"/>
              <a:t> By definition, non basic variables must have  zero values.</a:t>
            </a:r>
          </a:p>
          <a:p>
            <a:pPr lvl="2" eaLnBrk="1" hangingPunct="1"/>
            <a:r>
              <a:rPr lang="en-US" altLang="en-US"/>
              <a:t>Basic variables are usually nonzero but they could be zero in degenerate cases.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1"/>
            <a:ext cx="6248400" cy="3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Degeneracy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A BFS can have more than n set of binding constraints</a:t>
            </a:r>
          </a:p>
          <a:p>
            <a:pPr lvl="1" eaLnBrk="1" hangingPunct="1"/>
            <a:r>
              <a:rPr lang="en-US" altLang="en-US"/>
              <a:t>Degeneracy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0923514-D38E-4F15-A247-ECB4FFB45526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235CDA-E12A-48B4-8A49-4CD7DFEFAA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8197EA-D419-4B99-A497-F339DC24F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B36579D-01D8-4475-8C19-B7DD114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FBCFF024-F521-45B6-8BCA-6386BFF5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34E8350-316F-40A7-BE8B-7001C3DF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CC1F-2F83-4A6C-8DEA-6A2C773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494" y="4120612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(1, 2)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DCF8A-7A6C-470C-ADB3-1DA0ED98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25713" y="4562276"/>
              <a:ext cx="0" cy="13766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8A877-9246-474C-9B45-73AB84E60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0" y="4560448"/>
              <a:ext cx="71412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0BF63-9A9C-4985-B5CC-4C066AAA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199" y="438621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7570-4C15-40C7-811D-E28222CD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03" y="594899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E797-F8C8-4494-992E-8014A0905818}"/>
                </a:ext>
              </a:extLst>
            </p:cNvPr>
            <p:cNvSpPr/>
            <p:nvPr/>
          </p:nvSpPr>
          <p:spPr>
            <a:xfrm>
              <a:off x="4794796" y="4536923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8A7E65-4AC7-4BE6-A0CC-20D1E74DE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60D80-3B74-44E1-9D00-1C1F4F7C3E0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3AE5D8-44B0-447B-BC42-CB5BF26DF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15020-D9F0-470C-A5BF-56AB73C03922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FEBD5-6CB5-4060-9A00-EEC1FB1A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AB2238-CDC3-4E54-81C6-C0A115C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30EBBB-8050-4868-9D21-410A845259C3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B1B64B-793B-47C7-9BF7-FDF319A8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7D394F-B198-47C3-9038-BDF91EF3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03F188-3199-4DC7-A584-D58B159C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E6F785-0D24-4666-BD64-513A90B84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4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0923514-D38E-4F15-A247-ECB4FFB45526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235CDA-E12A-48B4-8A49-4CD7DFEFAA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8197EA-D419-4B99-A497-F339DC24F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B36579D-01D8-4475-8C19-B7DD114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FBCFF024-F521-45B6-8BCA-6386BFF5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34E8350-316F-40A7-BE8B-7001C3DF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CC1F-2F83-4A6C-8DEA-6A2C773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494" y="4120612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(1, 2)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DCF8A-7A6C-470C-ADB3-1DA0ED98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25713" y="4562276"/>
              <a:ext cx="0" cy="13766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8A877-9246-474C-9B45-73AB84E60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0" y="4560448"/>
              <a:ext cx="71412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0BF63-9A9C-4985-B5CC-4C066AAA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199" y="438621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7570-4C15-40C7-811D-E28222CD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03" y="594899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CC845F-CB1F-45CA-8730-6CC31EF44A90}"/>
                </a:ext>
              </a:extLst>
            </p:cNvPr>
            <p:cNvCxnSpPr>
              <a:cxnSpLocks/>
            </p:cNvCxnSpPr>
            <p:nvPr/>
          </p:nvCxnSpPr>
          <p:spPr>
            <a:xfrm>
              <a:off x="7612928" y="3867966"/>
              <a:ext cx="0" cy="209094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E797-F8C8-4494-992E-8014A0905818}"/>
                </a:ext>
              </a:extLst>
            </p:cNvPr>
            <p:cNvSpPr/>
            <p:nvPr/>
          </p:nvSpPr>
          <p:spPr>
            <a:xfrm>
              <a:off x="4794796" y="4536923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2BFEE9-EA98-4571-9896-6F268465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004" y="5952557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82ED0F-1022-4551-B45B-4D0BA012B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434" y="3864408"/>
              <a:ext cx="3511494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8A7E65-4AC7-4BE6-A0CC-20D1E74DE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60D80-3B74-44E1-9D00-1C1F4F7C3E0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3AE5D8-44B0-447B-BC42-CB5BF26DF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15020-D9F0-470C-A5BF-56AB73C03922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FEBD5-6CB5-4060-9A00-EEC1FB1A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AB2238-CDC3-4E54-81C6-C0A115C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30EBBB-8050-4868-9D21-410A845259C3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B1B64B-793B-47C7-9BF7-FDF319A8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7D394F-B198-47C3-9038-BDF91EF3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03F188-3199-4DC7-A584-D58B159C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E6F785-0D24-4666-BD64-513A90B84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ED21E8-F60E-401C-8F7B-FCDB231850A6}"/>
                </a:ext>
              </a:extLst>
            </p:cNvPr>
            <p:cNvSpPr/>
            <p:nvPr/>
          </p:nvSpPr>
          <p:spPr>
            <a:xfrm>
              <a:off x="7577591" y="3828051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99492F-ED78-4B61-B6BB-7B66E2616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50" y="3388650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(5, 3)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752282-8A62-4450-8800-E3C07325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6" y="3676104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99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0923514-D38E-4F15-A247-ECB4FFB45526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235CDA-E12A-48B4-8A49-4CD7DFEFAA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8197EA-D419-4B99-A497-F339DC24F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B36579D-01D8-4475-8C19-B7DD114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FBCFF024-F521-45B6-8BCA-6386BFF5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34E8350-316F-40A7-BE8B-7001C3DF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CC1F-2F83-4A6C-8DEA-6A2C773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494" y="4120612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(1, 2)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DCF8A-7A6C-470C-ADB3-1DA0ED98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25713" y="4562276"/>
              <a:ext cx="0" cy="13766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8A877-9246-474C-9B45-73AB84E60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0" y="4560448"/>
              <a:ext cx="71412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0BF63-9A9C-4985-B5CC-4C066AAA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199" y="438621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7570-4C15-40C7-811D-E28222CD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03" y="594899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CC845F-CB1F-45CA-8730-6CC31EF44A90}"/>
                </a:ext>
              </a:extLst>
            </p:cNvPr>
            <p:cNvCxnSpPr>
              <a:cxnSpLocks/>
            </p:cNvCxnSpPr>
            <p:nvPr/>
          </p:nvCxnSpPr>
          <p:spPr>
            <a:xfrm>
              <a:off x="7612928" y="3867966"/>
              <a:ext cx="0" cy="209094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E797-F8C8-4494-992E-8014A0905818}"/>
                </a:ext>
              </a:extLst>
            </p:cNvPr>
            <p:cNvSpPr/>
            <p:nvPr/>
          </p:nvSpPr>
          <p:spPr>
            <a:xfrm>
              <a:off x="4794796" y="4536923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2BFEE9-EA98-4571-9896-6F268465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004" y="5952557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82ED0F-1022-4551-B45B-4D0BA012B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434" y="3864408"/>
              <a:ext cx="3511494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8A7E65-4AC7-4BE6-A0CC-20D1E74DE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60D80-3B74-44E1-9D00-1C1F4F7C3E0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3AE5D8-44B0-447B-BC42-CB5BF26DF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15020-D9F0-470C-A5BF-56AB73C03922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FEBD5-6CB5-4060-9A00-EEC1FB1A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AB2238-CDC3-4E54-81C6-C0A115C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30EBBB-8050-4868-9D21-410A845259C3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B1B64B-793B-47C7-9BF7-FDF319A8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7D394F-B198-47C3-9038-BDF91EF3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03F188-3199-4DC7-A584-D58B159C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E6F785-0D24-4666-BD64-513A90B84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ED21E8-F60E-401C-8F7B-FCDB231850A6}"/>
                </a:ext>
              </a:extLst>
            </p:cNvPr>
            <p:cNvSpPr/>
            <p:nvPr/>
          </p:nvSpPr>
          <p:spPr>
            <a:xfrm>
              <a:off x="7577591" y="3828051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99492F-ED78-4B61-B6BB-7B66E2616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50" y="3388650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(5, 3)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CFB871F-F72E-4D10-8B1A-2262447D6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839" y="3875788"/>
              <a:ext cx="2788852" cy="694203"/>
            </a:xfrm>
            <a:prstGeom prst="line">
              <a:avLst/>
            </a:prstGeom>
            <a:ln w="28575">
              <a:solidFill>
                <a:srgbClr val="E022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752282-8A62-4450-8800-E3C07325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6" y="3676104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3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CD5AED-2E4C-49C7-9EC2-F88FC578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dimension represents a decision variable </a:t>
            </a:r>
          </a:p>
          <a:p>
            <a:r>
              <a:rPr lang="en-US" dirty="0"/>
              <a:t>Each point in the space represents a particular solution</a:t>
            </a:r>
          </a:p>
          <a:p>
            <a:endParaRPr lang="en-SG" dirty="0"/>
          </a:p>
        </p:txBody>
      </p:sp>
      <p:sp>
        <p:nvSpPr>
          <p:cNvPr id="92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Geometry of LOP in 2D </a:t>
            </a:r>
          </a:p>
        </p:txBody>
      </p:sp>
      <p:pic>
        <p:nvPicPr>
          <p:cNvPr id="17" name="Picture 17" descr="txp_fig">
            <a:extLst>
              <a:ext uri="{FF2B5EF4-FFF2-40B4-BE49-F238E27FC236}">
                <a16:creationId xmlns:a16="http://schemas.microsoft.com/office/drawing/2014/main" id="{265349CC-36C3-47E2-85B3-60D4E9BB608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A69A2B-E6EE-489F-B265-B03F120C2D1F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32FC63-4988-4684-A257-E98C2F4373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0DD40D-D782-4853-A7D2-2A5586FCE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51D7A7D8-23AF-47C6-8A85-61BF02598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3725780-4A6A-4E5F-A3CA-C2D6F56D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5568914A-E6DA-4807-B88F-688688E30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087C58-B908-4397-862A-54BAB6CF9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3252" y="3472063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(2, 3)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0D834-A2AB-43FB-80F2-C9C7BBC44077}"/>
                </a:ext>
              </a:extLst>
            </p:cNvPr>
            <p:cNvCxnSpPr>
              <a:cxnSpLocks/>
            </p:cNvCxnSpPr>
            <p:nvPr/>
          </p:nvCxnSpPr>
          <p:spPr>
            <a:xfrm>
              <a:off x="5529094" y="3868772"/>
              <a:ext cx="0" cy="20902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411A2A-ABA9-4175-AD9F-FCE0C9D27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1" y="3868772"/>
              <a:ext cx="1406975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D7E252-FF7B-4816-8AAE-14CAAA67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682" y="593647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AA6810-6692-4E80-B340-74C01E430B36}"/>
                </a:ext>
              </a:extLst>
            </p:cNvPr>
            <p:cNvSpPr/>
            <p:nvPr/>
          </p:nvSpPr>
          <p:spPr>
            <a:xfrm>
              <a:off x="5488129" y="3833536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55AE20-EE41-498E-9127-CE311137608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6D9731-46FA-468F-A852-9535D9EE824B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B8EFB6-44CE-4E77-A969-AD1F290DE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2A8F63-3EE2-446E-96A5-4DA2DD94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CDD474-BF60-48DD-B6B0-99A3E744CF7A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E590FB-C739-4313-AAAF-D444C24C3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5A10476-71EA-42EE-85BB-C2E1E2595522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AA4088-1F28-4289-A76E-38E6144DA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5FD95BD-1694-41B2-9508-D29BE59C8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56185C-3894-45F6-95EC-BE1F27110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830189-FA1A-407F-A67D-897661F2E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9F0EF3-56C9-40A7-A335-D26CAE9D2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6" y="3676104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Equality: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1428A7-10B8-A943-8DDA-DFC154727192}"/>
              </a:ext>
            </a:extLst>
          </p:cNvPr>
          <p:cNvGrpSpPr/>
          <p:nvPr/>
        </p:nvGrpSpPr>
        <p:grpSpPr>
          <a:xfrm>
            <a:off x="1905000" y="2379663"/>
            <a:ext cx="6019800" cy="4038600"/>
            <a:chOff x="1143000" y="2516188"/>
            <a:chExt cx="6019800" cy="4038600"/>
          </a:xfrm>
        </p:grpSpPr>
        <p:sp>
          <p:nvSpPr>
            <p:cNvPr id="12" name="Rounded Rectangle 11"/>
            <p:cNvSpPr/>
            <p:nvPr/>
          </p:nvSpPr>
          <p:spPr>
            <a:xfrm>
              <a:off x="1143000" y="3810000"/>
              <a:ext cx="914400" cy="3698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1" name="TextBox 28"/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167830" y="3758630"/>
              <a:ext cx="939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 flipV="1">
              <a:off x="2057400" y="3810000"/>
              <a:ext cx="531813" cy="1841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7" descr="txp_fig">
            <a:extLst>
              <a:ext uri="{FF2B5EF4-FFF2-40B4-BE49-F238E27FC236}">
                <a16:creationId xmlns:a16="http://schemas.microsoft.com/office/drawing/2014/main" id="{100DDF2F-1DF1-4EBA-B16F-46A999512AC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D5C40AC4-1051-4198-BAE1-D00F4D60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7F869A1-FDE0-465A-BB1B-D9978D3B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- 2x_2 \leq 2\\&#10;&amp;  - x_1 + 2 x_2 \leq 2\\&#10;&amp;  x_1,x_2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MAGNIFICATION" val="1055"/>
  <p:tag name="ORIGWIDTH" val="199"/>
  <p:tag name="PICTUREFILESIZE" val="75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in} &amp; \displaystyle \mb{c}'\mb{x}\\&#10;    \vspace{3pt} {\rm s.t.} &#10;&amp;  \mb{a_i}'\mb{x} = b_i &amp; i \in M_1\\&#10;&amp;  \mb{a_i}'\mb{x} \leq b_i &amp; i \in M_2\\&#10;&amp;  \mb{a_i}'\mb{x} \geq b_i &amp; i \in M_3\\&#10;&amp;  x_j  \geq  0 &amp; j \in N_1\\&#10;&amp;  x_j  \mbox{ free} &amp; j \in N_2&#10;\end{array}&#10;$$&#10;&#10;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319"/>
  <p:tag name="ORIGWIDTH" val="217"/>
  <p:tag name="PICTUREFILESIZE" val="333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2942.632"/>
  <p:tag name="LATEXADDIN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$$&#10; {\rm max}\  \mb{c}'\mb{x} \Leftrightarrow -  {\rm min}\ (- \mb{c}'\mb{x} )&#10;$$&#10;&#10;\end{document}&#10;"/>
  <p:tag name="IGUANATEXSIZE" val="28"/>
  <p:tag name="IGUANATEXCURSOR" val="453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The set $\{\mb{x} ~|~ \mb{a}'\mb{x} = b \}$ s called a {\bf hyperplane}&#10;\item The set $\{ \mb{x} ~|~ \mb{a}'\mb{x} \geq b \}$ is called {\bf a halfspace}&#10;\item The intersection of many halfspaces is called a polyhedron&#10;\end{itemize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000"/>
  <p:tag name="ORIGWIDTH" val="459"/>
  <p:tag name="PICTUREFILESIZE" val="536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Polyhedreon $P = \{ \mb{x} ~|~ \mb{A}\mb{x} \geq \mb{b} \}$ &#10;\item $x\in P$ is an {\bf extreme point} of $P$ if &#10;$$&#10;\nexists \mb{y},\mb{z} \in P  ~:~ \mb{x} = \lambda \mb{y} + (1-\lambda) \mb{z}, \lambda \in (0,1)&#10;$$&#10;\end{itemize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ORIGWIDTH" val="436"/>
  <p:tag name="PICTUREFILESIZE" val="371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$x\in P$ is an {\bf vertex} of $P$ if $\exists \mb{c}$ such that $\mb{x}$ is the unique optimum to&#10;$$&#10;\begin{array}{rlll}&#10;\min &amp; \mb{c}'\mb{y}\\&#10;{\rm s.t.}&amp; \mb{y} \in P&#10;\end{array}&#10;$$&#10;\end{itemize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ORIGWIDTH" val="449"/>
  <p:tag name="PICTUREFILESIZE" val="2943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P = \{ (x_1,x_2,x_3) ~|~ x_1 + x_2 + x_3 = 1, x_1 ,x_2, x_3 \geq 0 \}&#10;$$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941"/>
  <p:tag name="ORIGWIDTH" val="476"/>
  <p:tag name="PICTUREFILESIZE" val="1125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noindent {\bf Points A, B, C:} 3 constraints active\\&#10;{\bf Point E:} 2 constraints active\\&#10;suppose we add $2x_1 + 2x_2 + 2x_3 = 2$. Then 3 hyperplanes are tight, but the contraints are not &#10;linearly independent.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941"/>
  <p:tag name="ORIGWIDTH" val="466"/>
  <p:tag name="PICTUREFILESIZE" val="520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newtheorem{theorem}{Theorem}&#10;\begin{document}&#10;\begin{theorem}&#10;$P = \{ \mb{x} ~|~ \mb{A}\mb{x} \geq \mb{b}\}.$  Let $\mb{x} \in P$. &#10;$$ \mb{x} \mbox{ is a vertex} \Leftrightarrow &#10;\mb{x} \mbox{ is an extreme point} \Leftrightarrow &#10;\mb{x} \mbox{ is a BFS}.&#10;$$&#10;\end{theorem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179"/>
  <p:tag name="ORIGWIDTH" val="524"/>
  <p:tag name="PICTUREFILESIZE" val="27519"/>
  <p:tag name="TEXPOINTSCALING" val="1.17938931297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7.525"/>
  <p:tag name="ORIGINALWIDTH" val="4289.46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Vertex}} $ \Rightarrow $ {\bf{Extreme point}}&#10; &#10; Suppose that $ \mb{x}^* \in P $ is a vertex. Then by definition of a vertex, there exists some $ \mb{c} $ such that $ \mb{c}'\mb{x}^* &lt; \mb{c}'\mb{y} $ for every $ \mb{y} \in P $ and $\mb{y} \neq \mb{x}^*$. Suppose $\mb{x}^*$ is not an extreme point, we would have &#10; $\mb{x}^* = \lambda\mb{y} + (1-\lambda)\mb{z} $ for some  $\mb{y} \in P $, $ \mb{z} \in P $, $\mb{y} \ne \mb{x}^*$, $ \mb{z} \ne \mb{x}^* $ and  $\lambda \in  (0,1)$. &#10; However, since  $ \mb{c}'\mb{x}^* &lt; \mb{c}'\mb{y} $ and $ \mb{c}'\mb{x}^*&lt; \mb{c}'\mb{z} $, we have &#10; $$ \mb{c}'\mb{x}^* =  \mb{c}'(\lambda\mb{y} + (1-\lambda)\mb{z}) =  \lambda \mb{c}'\mb{y} + (1-\lambda)\mb{c}'\mb{z} &gt; \lambda \mb{c}'\mb{x}^* + (1-\lambda)\mb{c}'\mb{x}^* = \mb{c}'\mb{x}^*,&#10; $$ &#10; which is a contradiction. Hence, $\mb{x}^*$ must be an extreme point.&#10; &#10;\end{document}"/>
  <p:tag name="IGUANATEXSIZE" val="20"/>
  <p:tag name="IGUANATEXCURSOR" val="390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8.403"/>
  <p:tag name="ORIGINALWIDTH" val="4290.21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Extreme point}} $ \Rightarrow $ {\bf{Basic feasible solution}}&#10;&#10; &#10;Suppose that $ \mb{x}^* \in P $ is not a basic feasible solution. We will show that $ \mb{x}^* $ is not an extreme point of $ P $. Let $ I = \left\{i \vert~\mb{a}_i'\mb{x}^* = b_i \right\} $. Since $ \mb{x}^* $ is not a basic feasible solution, there do not exist $ n $ linearly independent vectors in the family $ \mb{a}_i, i \in I $. Thus there exist $ \mb{y} $ and $ \mb{z} $ such that (1) $ \mb{y} \ne \mb{z} $ and (2) $\mb{a}_i\mb{y} = \mb{a}_i\mb{z} = b_i $ for $ i \in I $. This implies that for the nonzero vector $ \mb{d} = \mb{y}-\mb{z} $, we have $\mb{a}_i'\mb{d} = 0, i \in I $. Let $ \epsilon $ be a small positive number and consider the vectors $ \mb{y}_{+\epsilon} = \mb{x}^* + \epsilon\mb{d} $ and $ \mb{y}_{-\epsilon} = \mb{x}^* - \epsilon\mb{d} $. Notice that $ \mb{a}_i'\mb{y}_{+\epsilon} = \mb{a}_i'(\mb{x}^* + \epsilon\mb{d}) = \mb{a}_i'\mb{x}^* = b_i $, for $ i \in I $. Furthermore, for $ i \notin I $, we have $ \mb{a}_i'\mb{x}^* &gt; b_i $ and, provided that $ \epsilon $ is small enough, we will also have $ \mb{a}_i'\mb{y}_{+\epsilon} &gt; b_i $. Thus, when $ \epsilon $ is small enough, $ \mb{y}_{+\epsilon} \in P $ and, by a similar argument, $ \mb{y}_{-\epsilon} \in P $. We finally notice that $ \mb{x}^* = (\mb{y}_{+\epsilon}+\mb{y}_{-\epsilon})/2 $, that is, $ \mb{x}^* $ is a convex combination of $ \mb{y}_{+\epsilon} $ and $ \mb{y}_{-\epsilon} $, which implies that $ \mb{x}^* $ is not an extreme point.&#10; &#10;\end{document}"/>
  <p:tag name="IGUANATEXSIZE" val="20"/>
  <p:tag name="IGUANATEXCURSOR" val="398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5.189"/>
  <p:tag name="ORIGINALWIDTH" val="4290.21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Basic feasible solution}} $ \Rightarrow $ {\bf{Vertex}}&#10; &#10; Let $ \mb{x}^* $ be a basic feasible solution and let $ I = \left\{i \vert~\mb{a}_i'\mb{x}^* = b_i \right\} $. Let $ \mb{c} = \sum_{i \in I} \mb{a}_i $. We then have&#10; $ \mb{c}'\mb{x}^* = \sum_{i \in I} \mb{a}_i'\mb{x}^* = \sum_{i \in I} b_i. $&#10; Furthermore, for any $ \mb{x} \in P $ and any $i$, we have $\mb{a}_i\mb{x} \geq b_i $, and&#10; $$ \mb{c}'\mb{x} = \sum_{i \in I}\mb{a}_i'\mb{x} \geq \sum_{i \in I} b_i = \mb{c}'\mb{x}^*. $$&#10;&#10; This shows that $ \mb{x}^* $ is an optimal solution to the problem of minimizing $ \mb{c}'\mb{x} $ over the set $P$. Furthermore, equality holds in above inequality if and only if $ \mb{a}_i'\mb{x} = b_i $ for all $ i \in I $. Since $ \mb{x}^* $ is a basic feasible solution, there are $ n $ linearly independent constraints that are active at $ \mb{x}^* $, and $ \mb{x}^* $ is the unique solution to the system of equations $ \mb{a}_i'\mb{x} = b_i, i \in I $. It follows that $ \mb{x}^* $ is the unique minimizer of $ \mb{c}'\mb{x} $ over the set $ P $ and, therefore, $ \mb{x}^* $ is a vertex of $ P $.&#10;&#10;&#10;&#10;\end{document}"/>
  <p:tag name="IGUANATEXSIZE" val="20"/>
  <p:tag name="IGUANATEXCURSOR" val="440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newtheorem{theorem}{Theorem}&#10;\begin{document}&#10;$$&#10;\begin{array}{rll}&#10;\min &amp; \mb{c}'\mb{x}\\&#10;{\rm s.t.} &amp; \mb{x} \in P = \{ \mb{x}~|~ \mb{Ax} \geq \mb{b} \}&#10;\end{array}&#10;$$&#10;\begin{theorem}&#10;Suppose $P$ has at least one extreme point. Either optimal cost is &#10;$-\infty$ or there exists an extreme point that is optimal.&#10;\end{theorem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179"/>
  <p:tag name="ORIGWIDTH" val="469"/>
  <p:tag name="PICTUREFILESIZE" val="5465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{j} =$ amount of product $j$ produced&#10;$$&#10;\begin{array}{rlll}&#10;    {\rm max} &amp; \displaystyle  \sum_{j=1}^n c_{j}x_{j}  \vspace{3pt} \\&#10;    \vspace{3pt}{\rm s.t.} &#10;&amp;a_{11}x_1 +\dots+ a_{1n}x_n \leq b_1 \\&#10;&amp;\vdots \\&#10;&amp;a_{m1}x_1 +\dots + a_{mn}x_n \leq b_m &amp; \\&#10; &amp; x_1,\dots,x_n \geq 0&#10;\end{array}&#10;$$&#10;&#10;&#10;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098"/>
  <p:tag name="ORIGWIDTH" val="383"/>
  <p:tag name="PICTUREFILESIZE" val="447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Widescreen</PresentationFormat>
  <Paragraphs>269</Paragraphs>
  <Slides>43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cmsy10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BC2410, Prescriptive Analytics  From Data to Decision</vt:lpstr>
      <vt:lpstr>Schedule</vt:lpstr>
      <vt:lpstr>Schedule</vt:lpstr>
      <vt:lpstr>What is the meaning of this?</vt:lpstr>
      <vt:lpstr>What is the meaning of this?</vt:lpstr>
      <vt:lpstr>What is the meaning of this?</vt:lpstr>
      <vt:lpstr>What is the meaning of this?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Preliminary insights</vt:lpstr>
      <vt:lpstr>Active constraints</vt:lpstr>
      <vt:lpstr>Active constraints</vt:lpstr>
      <vt:lpstr>Beyond 2D - Central Problem</vt:lpstr>
      <vt:lpstr>Beyond 2D - Central Problem</vt:lpstr>
      <vt:lpstr>Standard Form</vt:lpstr>
      <vt:lpstr>Polyhedra</vt:lpstr>
      <vt:lpstr>Corners</vt:lpstr>
      <vt:lpstr>Corners</vt:lpstr>
      <vt:lpstr>Corners</vt:lpstr>
      <vt:lpstr>Corners</vt:lpstr>
      <vt:lpstr>Equivalence of definition   </vt:lpstr>
      <vt:lpstr>Equivalence of definition   </vt:lpstr>
      <vt:lpstr>Equivalence of definition   </vt:lpstr>
      <vt:lpstr>Equivalence of definition   </vt:lpstr>
      <vt:lpstr>Optimality of BFS   </vt:lpstr>
      <vt:lpstr>Conceptual Simplex Algorithm</vt:lpstr>
      <vt:lpstr>BFS of Manufacturing Problem</vt:lpstr>
      <vt:lpstr>Basic and non-basic variables</vt:lpstr>
      <vt:lpstr>Degeneracy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2022-01-27T00:25:29Z</dcterms:created>
  <dcterms:modified xsi:type="dcterms:W3CDTF">2022-01-27T00:25:37Z</dcterms:modified>
</cp:coreProperties>
</file>