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1"/>
  </p:notesMasterIdLst>
  <p:sldIdLst>
    <p:sldId id="256" r:id="rId2"/>
    <p:sldId id="699" r:id="rId3"/>
    <p:sldId id="683" r:id="rId4"/>
    <p:sldId id="684" r:id="rId5"/>
    <p:sldId id="455" r:id="rId6"/>
    <p:sldId id="456" r:id="rId7"/>
    <p:sldId id="457" r:id="rId8"/>
    <p:sldId id="458" r:id="rId9"/>
    <p:sldId id="459" r:id="rId10"/>
    <p:sldId id="460" r:id="rId11"/>
    <p:sldId id="461" r:id="rId12"/>
    <p:sldId id="462" r:id="rId13"/>
    <p:sldId id="463" r:id="rId14"/>
    <p:sldId id="464" r:id="rId15"/>
    <p:sldId id="465" r:id="rId16"/>
    <p:sldId id="466" r:id="rId17"/>
    <p:sldId id="443" r:id="rId18"/>
    <p:sldId id="444" r:id="rId19"/>
    <p:sldId id="445" r:id="rId20"/>
    <p:sldId id="467" r:id="rId21"/>
    <p:sldId id="494" r:id="rId22"/>
    <p:sldId id="473" r:id="rId23"/>
    <p:sldId id="474" r:id="rId24"/>
    <p:sldId id="481" r:id="rId25"/>
    <p:sldId id="491" r:id="rId26"/>
    <p:sldId id="476" r:id="rId27"/>
    <p:sldId id="471" r:id="rId28"/>
    <p:sldId id="400" r:id="rId29"/>
    <p:sldId id="477" r:id="rId30"/>
    <p:sldId id="485" r:id="rId31"/>
    <p:sldId id="472" r:id="rId32"/>
    <p:sldId id="482" r:id="rId33"/>
    <p:sldId id="483" r:id="rId34"/>
    <p:sldId id="487" r:id="rId35"/>
    <p:sldId id="488" r:id="rId36"/>
    <p:sldId id="489" r:id="rId37"/>
    <p:sldId id="703" r:id="rId38"/>
    <p:sldId id="484" r:id="rId39"/>
    <p:sldId id="493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9BFC"/>
    <a:srgbClr val="E02246"/>
    <a:srgbClr val="2E2D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01"/>
    <p:restoredTop sz="69750" autoAdjust="0"/>
  </p:normalViewPr>
  <p:slideViewPr>
    <p:cSldViewPr snapToGrid="0" showGuides="1">
      <p:cViewPr varScale="1">
        <p:scale>
          <a:sx n="71" d="100"/>
          <a:sy n="71" d="100"/>
        </p:scale>
        <p:origin x="318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540.15503" units="1/in"/>
          <inkml:channelProperty channel="Y" name="resolution" value="2540.24243" units="1/in"/>
          <inkml:channelProperty channel="F" name="resolution" value="0" units="1/dev"/>
        </inkml:channelProperties>
      </inkml:inkSource>
      <inkml:timestamp xml:id="ts0" timeString="2011-03-16T02:18:30.156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fitToCurve" value="1"/>
    </inkml:brush>
  </inkml:definitions>
  <inkml:trace contextRef="#ctx0" brushRef="#br0">0 0 4,'20'4'0,"-4"4"-1,-2 3 0,-4 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2B78E9-11FC-4346-B7C1-C567B5609049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A72DAD-986B-489D-8D39-D1E6082C1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1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2DAD-986B-489D-8D39-D1E6082C13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552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A78A2D50-A807-9945-8931-055A42DE3B79}" type="slidenum">
              <a:rPr lang="en-US" altLang="en-US">
                <a:latin typeface="Times New Roman" charset="0"/>
              </a:rPr>
              <a:pPr/>
              <a:t>23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349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A437613C-951B-2944-B54A-2913D6C239AB}" type="slidenum">
              <a:rPr lang="en-US" altLang="en-US">
                <a:latin typeface="Times New Roman" charset="0"/>
              </a:rPr>
              <a:pPr/>
              <a:t>24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05206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EF05B6F3-27B7-6748-B30A-B0203FCA77AB}" type="slidenum">
              <a:rPr lang="en-US" altLang="en-US">
                <a:latin typeface="Times New Roman" charset="0"/>
              </a:rPr>
              <a:pPr/>
              <a:t>25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37552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24F3404D-FC05-9A4B-B958-C33BB8F53C0C}" type="slidenum">
              <a:rPr lang="en-US" altLang="en-US">
                <a:latin typeface="Times New Roman" charset="0"/>
              </a:rPr>
              <a:pPr/>
              <a:t>26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9044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95F03C0C-725E-A24F-BC3D-A24CCCF83B59}" type="slidenum">
              <a:rPr lang="en-US" altLang="en-US">
                <a:latin typeface="Times New Roman" charset="0"/>
              </a:rPr>
              <a:pPr/>
              <a:t>27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2456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97DCD839-CEC1-7D4E-96B2-D0A079AB1AC0}" type="slidenum">
              <a:rPr lang="en-US" altLang="en-US">
                <a:latin typeface="Times New Roman" charset="0"/>
              </a:rPr>
              <a:pPr/>
              <a:t>28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36840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81FF9B05-8FD3-9D4B-AD8E-2DFFC107B77D}" type="slidenum">
              <a:rPr lang="en-US" altLang="en-US">
                <a:latin typeface="Times New Roman" charset="0"/>
              </a:rPr>
              <a:pPr/>
              <a:t>29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25457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CFE1546F-4199-6247-B2EE-0B82BC590815}" type="slidenum">
              <a:rPr lang="en-US" altLang="en-US">
                <a:latin typeface="Times New Roman" charset="0"/>
              </a:rPr>
              <a:pPr/>
              <a:t>30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75328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F3C8AF0F-2D1C-E947-B7EA-F4E30CD2B79E}" type="slidenum">
              <a:rPr lang="en-US" altLang="en-US">
                <a:latin typeface="Times New Roman" charset="0"/>
              </a:rPr>
              <a:pPr/>
              <a:t>31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12957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7A752E72-180B-1444-9F49-BD1153719AE1}" type="slidenum">
              <a:rPr lang="en-US" altLang="en-US">
                <a:latin typeface="Times New Roman" charset="0"/>
              </a:rPr>
              <a:pPr/>
              <a:t>32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3926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2DAD-986B-489D-8D39-D1E6082C13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636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7FD4E730-907A-784E-8367-03B3DA7F7642}" type="slidenum">
              <a:rPr lang="en-US" altLang="en-US">
                <a:latin typeface="Times New Roman" charset="0"/>
              </a:rPr>
              <a:pPr/>
              <a:t>33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13748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D3C5EC2B-54AA-B24B-BFF1-20A675ED60F4}" type="slidenum">
              <a:rPr lang="en-US" altLang="en-US">
                <a:latin typeface="Times New Roman" charset="0"/>
              </a:rPr>
              <a:pPr/>
              <a:t>34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745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5BE17811-DDC7-FB41-BF78-AF95978E1350}" type="slidenum">
              <a:rPr lang="en-US" altLang="en-US">
                <a:latin typeface="Times New Roman" charset="0"/>
              </a:rPr>
              <a:pPr/>
              <a:t>35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73540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94365809-2211-ED40-8054-0469FB23B783}" type="slidenum">
              <a:rPr lang="en-US" altLang="en-US">
                <a:latin typeface="Times New Roman" charset="0"/>
              </a:rPr>
              <a:pPr/>
              <a:t>36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97609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08A2D5D2-B3E8-CC46-803D-1DB79727D21E}" type="slidenum">
              <a:rPr lang="en-US" altLang="en-US">
                <a:latin typeface="Times New Roman" charset="0"/>
              </a:rPr>
              <a:pPr/>
              <a:t>38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86845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9AB69729-9EA9-274F-9417-6F9EEE408BA3}" type="slidenum">
              <a:rPr lang="en-US" altLang="zh-CN">
                <a:latin typeface="Times New Roman" charset="0"/>
              </a:rPr>
              <a:pPr/>
              <a:t>39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 altLang="en-US">
              <a:latin typeface="Times New Roman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4107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2DAD-986B-489D-8D39-D1E6082C13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70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8EECED74-0751-C64A-A0EC-071291438BF3}" type="slidenum">
              <a:rPr lang="en-US" altLang="en-US">
                <a:latin typeface="Times New Roman" charset="0"/>
              </a:rPr>
              <a:pPr/>
              <a:t>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7024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2B0E469D-E8B5-854F-8D0A-7542D559F30E}" type="slidenum">
              <a:rPr lang="en-US" altLang="en-US">
                <a:latin typeface="Times New Roman" charset="0"/>
              </a:rPr>
              <a:pPr/>
              <a:t>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2285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262E2762-7C12-0C48-BCF4-3C4088DC549F}" type="slidenum">
              <a:rPr lang="en-US" altLang="en-US">
                <a:latin typeface="Times New Roman" charset="0"/>
              </a:rPr>
              <a:pPr/>
              <a:t>19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0340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7C6E579F-14A7-B648-B7CB-9225E08179BC}" type="slidenum">
              <a:rPr lang="en-US" altLang="en-US">
                <a:latin typeface="Times New Roman" charset="0"/>
              </a:rPr>
              <a:pPr/>
              <a:t>20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08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CFE1546F-4199-6247-B2EE-0B82BC590815}" type="slidenum">
              <a:rPr lang="en-US" altLang="en-US">
                <a:latin typeface="Times New Roman" charset="0"/>
              </a:rPr>
              <a:pPr/>
              <a:t>21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1166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F4651084-5B81-3449-9883-5B8E8E2F8178}" type="slidenum">
              <a:rPr lang="en-US" altLang="en-US">
                <a:latin typeface="Times New Roman" charset="0"/>
              </a:rPr>
              <a:pPr/>
              <a:t>22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2906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3FE48-795D-4363-9C51-742658DE7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2D96FB-8BBC-480F-A2DE-256DD2393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13555-08C8-4DE2-8AC3-8CDA59EBB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45725-1B96-4545-BE6A-5523D004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B1E28-2870-4DE6-8655-7BA5F1B4B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DD721-89D1-4383-B6AC-16F4B5A87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9FF1C-1386-4EF4-83CE-9CE250C98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E9F64-5629-4E1B-923A-A3E335D79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F9FB3-6092-4779-BDB4-163DAF6DA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54F62-54CE-4A00-A3D2-B531E42E3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02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D1F516-3DD2-421B-A7AE-72FA27B8C6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19F7CE-7B0F-415C-8773-327590330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49E83-6C17-4773-AD7A-B2FA97D82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C1769-10EF-4C1D-9FBA-370A9429D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F82B7-25E9-4DFE-B1B9-67953733D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78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390E6DAD-7247-FA44-A7E4-FE4A13362E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0993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304801"/>
            <a:ext cx="10058400" cy="14319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2400" y="1981200"/>
            <a:ext cx="4927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553200" y="1981200"/>
            <a:ext cx="49276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553200" y="4114800"/>
            <a:ext cx="49276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FD0CB186-34F9-9841-AD4A-0FF5CA057BB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5229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7685D-1030-40A7-B0A0-E08A96E27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9A3BA-E638-4582-9574-9680C9C2D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95943-0724-4EC0-8486-E0934FB0C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0101A-1A16-4DD6-A6FF-7F998DF66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107D9-83E9-41A6-915E-A2B62A0B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9C8CE-3857-4141-AF5F-997697C79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D544F-D5F5-407A-B3E0-A8216CD2C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B84FC-C210-48A3-850E-0167295D4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B4D1B-3D2A-46F2-B3A5-7C7BAEB2E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D1068-E2E5-4C91-AE02-50D7F5E3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55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A0F8C-E4A0-48F9-9FDA-528ECB51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ECC5C-9479-4FF2-97BD-96A7B7B6E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14B7B-61A5-4AEE-9900-DD6FB9ED5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0843E-7683-40F4-9FA8-E1691421A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5ACB0-0842-4EB5-9385-0CC6E03E0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6F466-59C9-43A9-8D00-A874F9709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91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4F957-F013-4078-9044-B3D8CABFF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29923-C4E3-439A-8463-5B7E7D26C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917E22-74E6-4601-B425-7702A2EC0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ACD448-3170-4EDD-B0D6-1183364754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BAEFC0-45D0-4A28-8EDF-9046D1366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A147D3-E51D-4CB6-B825-D04C31EA6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833EDA-DAAB-4D91-90E1-70A07B6D0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C38141-A84C-4FEF-B4D1-265C96E9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2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33443-7318-442C-9111-2AB2BFCF6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7A614E-BAA2-4BBF-865A-A91D3AFC9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B11A3B-617F-45A4-B0B1-64F0BBAFE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1B1461-C783-4687-B5C5-60324058E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99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30A8F5-3283-413C-9AB7-DCA81771E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F3C3FB-F865-46DE-B8B2-34CD2ED68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C6F98-61E4-48C0-AB32-FEF9AC9D3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93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CEB16-85A6-41DE-AE28-A84B10D6B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7AD4E-7D4C-4420-BB8E-D6D2BD219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6F9A2-320B-44C4-A66B-2BC4434D3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618E5-3F91-41FD-94C4-FE809944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1B8B4-880B-4FDA-BE75-3FCE7EE46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D8777-980F-4F2A-B37B-EB70836D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7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5F5FF-ADF4-4605-AD4B-E3D2A7538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21D33D-903F-47F2-9189-9739EA33A1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2705C-8731-4308-B2D8-881ADA8EB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76BC4-25E4-483C-814B-145D15F88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9AD3B-C345-4B31-A3BB-CEF4CCEAB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F9DC2-B768-4848-97B9-4C27656E0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5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AF298A-14A0-46A2-AFDC-CC7C862A0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4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79737-CF31-4450-BD0A-BBC5D1438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13894"/>
            <a:ext cx="10515600" cy="5086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CEA13-0C00-4FD7-A6B1-E8336DAEBE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8952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87BA4-E8BE-4C43-936E-FD6F2CB69CF1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9E133-AA47-4558-9404-3482CFB903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95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91A75-6152-44C0-8972-E560BEA7F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8952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59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7.png"/><Relationship Id="rId4" Type="http://schemas.openxmlformats.org/officeDocument/2006/relationships/image" Target="../media/image6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14.emf"/><Relationship Id="rId7" Type="http://schemas.openxmlformats.org/officeDocument/2006/relationships/image" Target="../media/image1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18.emf"/><Relationship Id="rId7" Type="http://schemas.openxmlformats.org/officeDocument/2006/relationships/image" Target="../media/image1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21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30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32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34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00DE-9DDC-47AD-BEC1-C05220FAA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4263"/>
            <a:ext cx="9144000" cy="2056809"/>
          </a:xfrm>
        </p:spPr>
        <p:txBody>
          <a:bodyPr>
            <a:normAutofit/>
          </a:bodyPr>
          <a:lstStyle/>
          <a:p>
            <a:r>
              <a:rPr lang="en-US" sz="4800" b="1" dirty="0"/>
              <a:t>BC2410, Prescriptive Analytics</a:t>
            </a:r>
            <a:br>
              <a:rPr lang="en-US" sz="4800" dirty="0"/>
            </a:br>
            <a:br>
              <a:rPr lang="en-US" sz="4800" dirty="0"/>
            </a:br>
            <a:r>
              <a:rPr lang="en-US" sz="4000" b="1" dirty="0"/>
              <a:t>From</a:t>
            </a:r>
            <a:r>
              <a:rPr lang="en-US" sz="4000" dirty="0"/>
              <a:t> </a:t>
            </a:r>
            <a:r>
              <a:rPr lang="en-US" sz="4000" b="1" dirty="0">
                <a:solidFill>
                  <a:srgbClr val="2E2D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r>
              <a:rPr lang="en-US" sz="4000" dirty="0"/>
              <a:t> </a:t>
            </a:r>
            <a:r>
              <a:rPr lang="en-US" sz="4000" b="1" dirty="0"/>
              <a:t>to</a:t>
            </a:r>
            <a:r>
              <a:rPr lang="en-US" sz="4000" dirty="0"/>
              <a:t> </a:t>
            </a:r>
            <a:r>
              <a:rPr lang="en-US" sz="4000" b="1" dirty="0">
                <a:solidFill>
                  <a:srgbClr val="E022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Decisions</a:t>
            </a:r>
            <a:endParaRPr lang="en-US" sz="4800" b="1" dirty="0">
              <a:solidFill>
                <a:srgbClr val="E0224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8F7BC5-342E-4647-BDE7-94F09576A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84879" cy="9640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38C2FD-94C1-4A36-845C-DF9600E9B520}"/>
              </a:ext>
            </a:extLst>
          </p:cNvPr>
          <p:cNvSpPr txBox="1"/>
          <p:nvPr/>
        </p:nvSpPr>
        <p:spPr>
          <a:xfrm>
            <a:off x="3048000" y="473711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ea typeface="Verdana" panose="020B0604030504040204" pitchFamily="34" charset="0"/>
              </a:rPr>
              <a:t>Lecture 5</a:t>
            </a:r>
          </a:p>
        </p:txBody>
      </p:sp>
    </p:spTree>
    <p:extLst>
      <p:ext uri="{BB962C8B-B14F-4D97-AF65-F5344CB8AC3E}">
        <p14:creationId xmlns:p14="http://schemas.microsoft.com/office/powerpoint/2010/main" val="2551423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4114800" y="4343400"/>
            <a:ext cx="2438400" cy="1447800"/>
            <a:chOff x="2590800" y="4343400"/>
            <a:chExt cx="2438400" cy="1447800"/>
          </a:xfrm>
          <a:solidFill>
            <a:srgbClr val="FF6600">
              <a:alpha val="35000"/>
            </a:srgbClr>
          </a:solidFill>
        </p:grpSpPr>
        <p:sp>
          <p:nvSpPr>
            <p:cNvPr id="32" name="Right Triangle 31"/>
            <p:cNvSpPr/>
            <p:nvPr/>
          </p:nvSpPr>
          <p:spPr>
            <a:xfrm>
              <a:off x="2590800" y="4343400"/>
              <a:ext cx="1905000" cy="8382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3" name="Right Triangle 32"/>
            <p:cNvSpPr/>
            <p:nvPr/>
          </p:nvSpPr>
          <p:spPr>
            <a:xfrm>
              <a:off x="4495800" y="5181600"/>
              <a:ext cx="533400" cy="6096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590800" y="5181600"/>
              <a:ext cx="1905000" cy="609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2400" dirty="0">
                <a:latin typeface="Cambria" charset="0"/>
                <a:ea typeface="MS PGothic" charset="-128"/>
              </a:rPr>
              <a:t>What if </a:t>
            </a:r>
            <a:r>
              <a:rPr lang="en-US" altLang="en-US" sz="2400" i="1" dirty="0">
                <a:latin typeface="Cambria" charset="0"/>
                <a:ea typeface="MS PGothic" charset="-128"/>
              </a:rPr>
              <a:t>c</a:t>
            </a:r>
            <a:r>
              <a:rPr lang="en-US" altLang="en-US" sz="2400" baseline="-25000" dirty="0">
                <a:latin typeface="Cambria" charset="0"/>
                <a:ea typeface="MS PGothic" charset="-128"/>
              </a:rPr>
              <a:t>1</a:t>
            </a:r>
            <a:r>
              <a:rPr lang="en-US" altLang="en-US" sz="2400" i="1" baseline="-25000" dirty="0">
                <a:latin typeface="Cambria" charset="0"/>
                <a:ea typeface="MS PGothic" charset="-128"/>
              </a:rPr>
              <a:t> </a:t>
            </a:r>
            <a:r>
              <a:rPr lang="en-US" altLang="en-US" sz="2400" dirty="0">
                <a:latin typeface="Cambria" charset="0"/>
                <a:ea typeface="MS PGothic" charset="-128"/>
              </a:rPr>
              <a:t>decreases?</a:t>
            </a:r>
          </a:p>
          <a:p>
            <a:r>
              <a:rPr lang="en-US" altLang="en-US" sz="2400" dirty="0">
                <a:latin typeface="Cambria" charset="0"/>
                <a:ea typeface="MS PGothic" charset="-128"/>
              </a:rPr>
              <a:t>What if </a:t>
            </a:r>
            <a:r>
              <a:rPr lang="en-US" altLang="en-US" sz="2400" i="1" dirty="0">
                <a:latin typeface="Cambria" charset="0"/>
                <a:ea typeface="MS PGothic" charset="-128"/>
              </a:rPr>
              <a:t>c</a:t>
            </a:r>
            <a:r>
              <a:rPr lang="en-US" altLang="en-US" sz="2400" baseline="-25000" dirty="0">
                <a:latin typeface="Cambria" charset="0"/>
                <a:ea typeface="MS PGothic" charset="-128"/>
              </a:rPr>
              <a:t>1</a:t>
            </a:r>
            <a:r>
              <a:rPr lang="en-US" altLang="en-US" sz="2400" i="1" baseline="-25000" dirty="0">
                <a:latin typeface="Cambria" charset="0"/>
                <a:ea typeface="MS PGothic" charset="-128"/>
              </a:rPr>
              <a:t> </a:t>
            </a:r>
            <a:r>
              <a:rPr lang="en-US" altLang="en-US" sz="2400" dirty="0">
                <a:latin typeface="Cambria" charset="0"/>
                <a:ea typeface="MS PGothic" charset="-128"/>
              </a:rPr>
              <a:t>is less than 25?</a:t>
            </a:r>
          </a:p>
          <a:p>
            <a:endParaRPr lang="en-US" altLang="en-US" sz="2000" dirty="0">
              <a:latin typeface="Cambria" charset="0"/>
              <a:ea typeface="MS PGothic" charset="-128"/>
            </a:endParaRPr>
          </a:p>
        </p:txBody>
      </p:sp>
      <p:sp>
        <p:nvSpPr>
          <p:cNvPr id="13315" name="TextBox 10"/>
          <p:cNvSpPr txBox="1">
            <a:spLocks noChangeArrowheads="1"/>
          </p:cNvSpPr>
          <p:nvPr/>
        </p:nvSpPr>
        <p:spPr bwMode="auto">
          <a:xfrm>
            <a:off x="8382000" y="5786438"/>
            <a:ext cx="762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 i="1">
                <a:latin typeface="Times New Roman" charset="0"/>
              </a:rPr>
              <a:t>B</a:t>
            </a:r>
            <a:endParaRPr lang="en-US" altLang="en-US" sz="2400" i="1" baseline="-25000">
              <a:latin typeface="Times New Roman" charset="0"/>
            </a:endParaRPr>
          </a:p>
        </p:txBody>
      </p:sp>
      <p:sp>
        <p:nvSpPr>
          <p:cNvPr id="13316" name="TextBox 11"/>
          <p:cNvSpPr txBox="1">
            <a:spLocks noChangeArrowheads="1"/>
          </p:cNvSpPr>
          <p:nvPr/>
        </p:nvSpPr>
        <p:spPr bwMode="auto">
          <a:xfrm>
            <a:off x="3581400" y="2433639"/>
            <a:ext cx="762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 i="1" dirty="0">
                <a:latin typeface="Times New Roman" charset="0"/>
              </a:rPr>
              <a:t>M</a:t>
            </a:r>
            <a:endParaRPr lang="en-US" altLang="en-US" sz="2400" i="1" baseline="-25000" dirty="0">
              <a:latin typeface="Times New Roman" charset="0"/>
            </a:endParaRPr>
          </a:p>
        </p:txBody>
      </p:sp>
      <p:sp>
        <p:nvSpPr>
          <p:cNvPr id="13317" name="TextBox 12"/>
          <p:cNvSpPr txBox="1">
            <a:spLocks noChangeArrowheads="1"/>
          </p:cNvSpPr>
          <p:nvPr/>
        </p:nvSpPr>
        <p:spPr bwMode="auto">
          <a:xfrm>
            <a:off x="3810000" y="5791201"/>
            <a:ext cx="457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>
                <a:latin typeface="Times New Roman" charset="0"/>
              </a:rPr>
              <a:t>0</a:t>
            </a:r>
          </a:p>
        </p:txBody>
      </p:sp>
      <p:cxnSp>
        <p:nvCxnSpPr>
          <p:cNvPr id="17" name="Straight Connector 16"/>
          <p:cNvCxnSpPr>
            <a:cxnSpLocks noChangeShapeType="1"/>
          </p:cNvCxnSpPr>
          <p:nvPr/>
        </p:nvCxnSpPr>
        <p:spPr bwMode="auto">
          <a:xfrm>
            <a:off x="3581400" y="4114800"/>
            <a:ext cx="4267200" cy="1905000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18" name="Straight Connector 17"/>
          <p:cNvCxnSpPr>
            <a:cxnSpLocks noChangeShapeType="1"/>
          </p:cNvCxnSpPr>
          <p:nvPr/>
        </p:nvCxnSpPr>
        <p:spPr bwMode="auto">
          <a:xfrm rot="16200000" flipH="1">
            <a:off x="3810000" y="3124200"/>
            <a:ext cx="3200400" cy="2743200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 rot="5400000" flipH="1" flipV="1">
            <a:off x="2095501" y="4532313"/>
            <a:ext cx="4038600" cy="3175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>
            <a:off x="3276600" y="5789614"/>
            <a:ext cx="5410200" cy="3175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22" name="Straight Connector 21"/>
          <p:cNvCxnSpPr>
            <a:cxnSpLocks noChangeShapeType="1"/>
          </p:cNvCxnSpPr>
          <p:nvPr/>
        </p:nvCxnSpPr>
        <p:spPr bwMode="auto">
          <a:xfrm>
            <a:off x="4038600" y="4343400"/>
            <a:ext cx="1524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24" name="Straight Connector 23"/>
          <p:cNvCxnSpPr>
            <a:cxnSpLocks noChangeShapeType="1"/>
          </p:cNvCxnSpPr>
          <p:nvPr/>
        </p:nvCxnSpPr>
        <p:spPr bwMode="auto">
          <a:xfrm>
            <a:off x="4038600" y="2971800"/>
            <a:ext cx="1524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25" name="Straight Connector 24"/>
          <p:cNvCxnSpPr>
            <a:cxnSpLocks noChangeShapeType="1"/>
          </p:cNvCxnSpPr>
          <p:nvPr/>
        </p:nvCxnSpPr>
        <p:spPr bwMode="auto">
          <a:xfrm rot="5400000">
            <a:off x="5638800" y="5791200"/>
            <a:ext cx="1524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27" name="Straight Connector 26"/>
          <p:cNvCxnSpPr>
            <a:cxnSpLocks noChangeShapeType="1"/>
          </p:cNvCxnSpPr>
          <p:nvPr/>
        </p:nvCxnSpPr>
        <p:spPr bwMode="auto">
          <a:xfrm rot="5400000">
            <a:off x="7239000" y="5791200"/>
            <a:ext cx="1524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sp>
        <p:nvSpPr>
          <p:cNvPr id="13326" name="TextBox 35"/>
          <p:cNvSpPr txBox="1">
            <a:spLocks noChangeArrowheads="1"/>
          </p:cNvSpPr>
          <p:nvPr/>
        </p:nvSpPr>
        <p:spPr bwMode="auto">
          <a:xfrm>
            <a:off x="5562600" y="5791201"/>
            <a:ext cx="381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>
                <a:latin typeface="Times New Roman" charset="0"/>
              </a:rPr>
              <a:t>20</a:t>
            </a:r>
            <a:endParaRPr lang="en-US" altLang="en-US" sz="1400" baseline="-25000">
              <a:latin typeface="Times New Roman" charset="0"/>
            </a:endParaRPr>
          </a:p>
        </p:txBody>
      </p:sp>
      <p:sp>
        <p:nvSpPr>
          <p:cNvPr id="13327" name="TextBox 36"/>
          <p:cNvSpPr txBox="1">
            <a:spLocks noChangeArrowheads="1"/>
          </p:cNvSpPr>
          <p:nvPr/>
        </p:nvSpPr>
        <p:spPr bwMode="auto">
          <a:xfrm>
            <a:off x="7162800" y="5791201"/>
            <a:ext cx="381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>
                <a:latin typeface="Times New Roman" charset="0"/>
              </a:rPr>
              <a:t>40</a:t>
            </a:r>
            <a:endParaRPr lang="en-US" altLang="en-US" sz="1400" baseline="-25000">
              <a:latin typeface="Times New Roman" charset="0"/>
            </a:endParaRPr>
          </a:p>
        </p:txBody>
      </p:sp>
      <p:sp>
        <p:nvSpPr>
          <p:cNvPr id="13328" name="TextBox 37"/>
          <p:cNvSpPr txBox="1">
            <a:spLocks noChangeArrowheads="1"/>
          </p:cNvSpPr>
          <p:nvPr/>
        </p:nvSpPr>
        <p:spPr bwMode="auto">
          <a:xfrm>
            <a:off x="6324600" y="5791201"/>
            <a:ext cx="381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>
                <a:latin typeface="Times New Roman" charset="0"/>
              </a:rPr>
              <a:t>30</a:t>
            </a:r>
            <a:endParaRPr lang="en-US" altLang="en-US" sz="1400" baseline="-25000">
              <a:latin typeface="Times New Roman" charset="0"/>
            </a:endParaRPr>
          </a:p>
        </p:txBody>
      </p:sp>
      <p:sp>
        <p:nvSpPr>
          <p:cNvPr id="13329" name="TextBox 38"/>
          <p:cNvSpPr txBox="1">
            <a:spLocks noChangeArrowheads="1"/>
          </p:cNvSpPr>
          <p:nvPr/>
        </p:nvSpPr>
        <p:spPr bwMode="auto">
          <a:xfrm>
            <a:off x="3810000" y="4267201"/>
            <a:ext cx="381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>
                <a:latin typeface="Times New Roman" charset="0"/>
              </a:rPr>
              <a:t>20</a:t>
            </a:r>
            <a:endParaRPr lang="en-US" altLang="en-US" sz="1400" baseline="-25000">
              <a:latin typeface="Times New Roman" charset="0"/>
            </a:endParaRPr>
          </a:p>
        </p:txBody>
      </p:sp>
      <p:sp>
        <p:nvSpPr>
          <p:cNvPr id="13330" name="TextBox 39"/>
          <p:cNvSpPr txBox="1">
            <a:spLocks noChangeArrowheads="1"/>
          </p:cNvSpPr>
          <p:nvPr/>
        </p:nvSpPr>
        <p:spPr bwMode="auto">
          <a:xfrm>
            <a:off x="3810000" y="2895601"/>
            <a:ext cx="381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>
                <a:latin typeface="Times New Roman" charset="0"/>
              </a:rPr>
              <a:t>40</a:t>
            </a:r>
            <a:endParaRPr lang="en-US" altLang="en-US" sz="1400" baseline="-25000">
              <a:latin typeface="Times New Roman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rot="5400000" flipH="1" flipV="1">
            <a:off x="4076700" y="47625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1752600" y="3581400"/>
            <a:ext cx="213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r" eaLnBrk="1" hangingPunct="1"/>
            <a:r>
              <a:rPr lang="en-US" altLang="en-US" dirty="0"/>
              <a:t>max </a:t>
            </a:r>
            <a:r>
              <a:rPr lang="en-US" altLang="en-US" dirty="0">
                <a:solidFill>
                  <a:srgbClr val="FF0000"/>
                </a:solidFill>
              </a:rPr>
              <a:t>25</a:t>
            </a:r>
            <a:r>
              <a:rPr lang="en-US" altLang="en-US" i="1" dirty="0"/>
              <a:t>B</a:t>
            </a:r>
            <a:r>
              <a:rPr lang="en-US" altLang="en-US" dirty="0"/>
              <a:t> + 50</a:t>
            </a:r>
            <a:r>
              <a:rPr lang="en-US" altLang="en-US" i="1" dirty="0"/>
              <a:t>M</a:t>
            </a:r>
          </a:p>
        </p:txBody>
      </p:sp>
      <p:cxnSp>
        <p:nvCxnSpPr>
          <p:cNvPr id="55" name="Straight Connector 54"/>
          <p:cNvCxnSpPr>
            <a:cxnSpLocks noChangeShapeType="1"/>
          </p:cNvCxnSpPr>
          <p:nvPr/>
        </p:nvCxnSpPr>
        <p:spPr bwMode="auto">
          <a:xfrm>
            <a:off x="3886200" y="4267200"/>
            <a:ext cx="2590800" cy="1143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pic>
        <p:nvPicPr>
          <p:cNvPr id="13335" name="Picture 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133600"/>
            <a:ext cx="2895600" cy="12192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810000" y="5029201"/>
            <a:ext cx="381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>
                <a:latin typeface="Times New Roman" charset="0"/>
              </a:rPr>
              <a:t>10</a:t>
            </a:r>
            <a:endParaRPr lang="en-US" altLang="en-US" sz="1400" baseline="-25000">
              <a:latin typeface="Times New Roman" charset="0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943600" y="4949826"/>
            <a:ext cx="685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>
                <a:latin typeface="Times New Roman" charset="0"/>
              </a:rPr>
              <a:t>(24, 8)</a:t>
            </a:r>
            <a:endParaRPr lang="en-US" altLang="en-US" sz="1400" baseline="-25000">
              <a:latin typeface="Times New Roman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86800" y="2057400"/>
            <a:ext cx="304800" cy="3048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DBCA2975-6B8F-494A-BEF1-7EA510CE7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4483"/>
          </a:xfrm>
        </p:spPr>
        <p:txBody>
          <a:bodyPr>
            <a:normAutofit fontScale="90000"/>
          </a:bodyPr>
          <a:lstStyle/>
          <a:p>
            <a:r>
              <a:rPr lang="en-US" altLang="en-US" sz="4400" dirty="0">
                <a:solidFill>
                  <a:srgbClr val="000000"/>
                </a:solidFill>
              </a:rPr>
              <a:t>Changes in Objective Function Coefficients (</a:t>
            </a:r>
            <a:r>
              <a:rPr lang="en-US" altLang="en-US" sz="44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440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4400" dirty="0">
                <a:solidFill>
                  <a:srgbClr val="000000"/>
                </a:solidFill>
              </a:rPr>
              <a:t>)</a:t>
            </a:r>
            <a:endParaRPr lang="en-SG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64C4E00-0019-4C75-A757-D85022E6C99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26616" y="5107116"/>
            <a:ext cx="1524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44" name="Straight Connector 43"/>
          <p:cNvCxnSpPr>
            <a:cxnSpLocks noChangeShapeType="1"/>
          </p:cNvCxnSpPr>
          <p:nvPr/>
        </p:nvCxnSpPr>
        <p:spPr bwMode="auto">
          <a:xfrm>
            <a:off x="3581400" y="4876800"/>
            <a:ext cx="2628900" cy="1143000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35" grpId="0"/>
      <p:bldP spid="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4114800" y="4343400"/>
            <a:ext cx="2438400" cy="1447800"/>
            <a:chOff x="2590800" y="4343400"/>
            <a:chExt cx="2438400" cy="1447800"/>
          </a:xfrm>
          <a:solidFill>
            <a:srgbClr val="FF6600">
              <a:alpha val="35000"/>
            </a:srgbClr>
          </a:solidFill>
        </p:grpSpPr>
        <p:sp>
          <p:nvSpPr>
            <p:cNvPr id="33" name="Right Triangle 32"/>
            <p:cNvSpPr/>
            <p:nvPr/>
          </p:nvSpPr>
          <p:spPr>
            <a:xfrm>
              <a:off x="2590800" y="4343400"/>
              <a:ext cx="1905000" cy="8382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4" name="Right Triangle 33"/>
            <p:cNvSpPr/>
            <p:nvPr/>
          </p:nvSpPr>
          <p:spPr>
            <a:xfrm>
              <a:off x="4495800" y="5181600"/>
              <a:ext cx="533400" cy="6096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590800" y="5181600"/>
              <a:ext cx="1905000" cy="609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2400" dirty="0">
                <a:latin typeface="Cambria" charset="0"/>
                <a:ea typeface="MS PGothic" charset="-128"/>
              </a:rPr>
              <a:t>As long as </a:t>
            </a:r>
            <a:r>
              <a:rPr lang="en-US" altLang="en-US" sz="2400" i="1" dirty="0">
                <a:latin typeface="Cambria" charset="0"/>
                <a:ea typeface="MS PGothic" charset="-128"/>
              </a:rPr>
              <a:t>c</a:t>
            </a:r>
            <a:r>
              <a:rPr lang="en-US" altLang="en-US" sz="2400" baseline="-25000" dirty="0">
                <a:latin typeface="Cambria" charset="0"/>
                <a:ea typeface="MS PGothic" charset="-128"/>
              </a:rPr>
              <a:t>1</a:t>
            </a:r>
            <a:r>
              <a:rPr lang="en-US" altLang="en-US" sz="2400" i="1" baseline="-25000" dirty="0">
                <a:latin typeface="Cambria" charset="0"/>
                <a:ea typeface="MS PGothic" charset="-128"/>
              </a:rPr>
              <a:t> </a:t>
            </a:r>
            <a:r>
              <a:rPr lang="en-US" altLang="en-US" sz="2400" dirty="0">
                <a:latin typeface="Cambria" charset="0"/>
                <a:ea typeface="MS PGothic" charset="-128"/>
              </a:rPr>
              <a:t>is in the range [25, 67], the </a:t>
            </a:r>
            <a:r>
              <a:rPr lang="en-US" altLang="en-US" sz="2400" b="1" i="1" dirty="0">
                <a:latin typeface="Cambria" charset="0"/>
                <a:ea typeface="MS PGothic" charset="-128"/>
              </a:rPr>
              <a:t>optimal solution</a:t>
            </a:r>
            <a:r>
              <a:rPr lang="en-US" altLang="en-US" sz="2400" dirty="0">
                <a:latin typeface="Cambria" charset="0"/>
                <a:ea typeface="MS PGothic" charset="-128"/>
              </a:rPr>
              <a:t> will NOT change</a:t>
            </a:r>
          </a:p>
          <a:p>
            <a:r>
              <a:rPr lang="en-US" altLang="en-US" sz="2400" dirty="0">
                <a:latin typeface="Cambria" charset="0"/>
                <a:ea typeface="MS PGothic" charset="-128"/>
              </a:rPr>
              <a:t>The </a:t>
            </a:r>
            <a:r>
              <a:rPr lang="en-US" altLang="en-US" sz="2400" b="1" i="1" dirty="0">
                <a:latin typeface="Cambria" charset="0"/>
                <a:ea typeface="MS PGothic" charset="-128"/>
              </a:rPr>
              <a:t>sensitive range </a:t>
            </a:r>
            <a:r>
              <a:rPr lang="en-US" altLang="en-US" sz="2400" dirty="0">
                <a:latin typeface="Cambria" charset="0"/>
                <a:ea typeface="MS PGothic" charset="-128"/>
              </a:rPr>
              <a:t>of an </a:t>
            </a:r>
            <a:r>
              <a:rPr lang="en-US" altLang="en-US" sz="2400" b="1" i="1" dirty="0">
                <a:latin typeface="Cambria" charset="0"/>
                <a:ea typeface="MS PGothic" charset="-128"/>
              </a:rPr>
              <a:t>objective coefficient</a:t>
            </a:r>
            <a:r>
              <a:rPr lang="en-US" altLang="en-US" sz="2400" i="1" dirty="0">
                <a:latin typeface="Cambria" charset="0"/>
                <a:ea typeface="MS PGothic" charset="-128"/>
              </a:rPr>
              <a:t> </a:t>
            </a:r>
            <a:r>
              <a:rPr lang="en-US" altLang="en-US" sz="2400" dirty="0">
                <a:latin typeface="Cambria" charset="0"/>
                <a:ea typeface="MS PGothic" charset="-128"/>
              </a:rPr>
              <a:t>is the range of values over which the </a:t>
            </a:r>
            <a:r>
              <a:rPr lang="en-US" altLang="en-US" sz="2400" b="1" i="1" dirty="0">
                <a:latin typeface="Cambria" charset="0"/>
                <a:ea typeface="MS PGothic" charset="-128"/>
              </a:rPr>
              <a:t>current optimal solution</a:t>
            </a:r>
            <a:r>
              <a:rPr lang="en-US" altLang="en-US" sz="2400" dirty="0">
                <a:latin typeface="Cambria" charset="0"/>
                <a:ea typeface="MS PGothic" charset="-128"/>
              </a:rPr>
              <a:t> will remain optimal </a:t>
            </a:r>
          </a:p>
          <a:p>
            <a:r>
              <a:rPr lang="en-US" altLang="en-US" sz="2400" dirty="0">
                <a:latin typeface="Cambria" charset="0"/>
                <a:ea typeface="MS PGothic" charset="-128"/>
              </a:rPr>
              <a:t>How would the </a:t>
            </a:r>
            <a:r>
              <a:rPr lang="en-US" altLang="en-US" sz="2400" u="sng" dirty="0">
                <a:latin typeface="Cambria" charset="0"/>
                <a:ea typeface="MS PGothic" charset="-128"/>
              </a:rPr>
              <a:t>objective value</a:t>
            </a:r>
            <a:r>
              <a:rPr lang="en-US" altLang="en-US" sz="2400" dirty="0">
                <a:latin typeface="Cambria" charset="0"/>
                <a:ea typeface="MS PGothic" charset="-128"/>
              </a:rPr>
              <a:t> change? </a:t>
            </a:r>
          </a:p>
          <a:p>
            <a:endParaRPr lang="en-US" altLang="en-US" sz="2400" dirty="0">
              <a:latin typeface="Cambria" charset="0"/>
              <a:ea typeface="MS PGothic" charset="-128"/>
            </a:endParaRPr>
          </a:p>
          <a:p>
            <a:endParaRPr lang="en-US" altLang="en-US" sz="2400" dirty="0">
              <a:latin typeface="Cambria" charset="0"/>
              <a:ea typeface="MS PGothic" charset="-128"/>
            </a:endParaRPr>
          </a:p>
        </p:txBody>
      </p:sp>
      <p:sp>
        <p:nvSpPr>
          <p:cNvPr id="14339" name="TextBox 10"/>
          <p:cNvSpPr txBox="1">
            <a:spLocks noChangeArrowheads="1"/>
          </p:cNvSpPr>
          <p:nvPr/>
        </p:nvSpPr>
        <p:spPr bwMode="auto">
          <a:xfrm>
            <a:off x="8382000" y="5786438"/>
            <a:ext cx="762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 i="1" dirty="0">
                <a:latin typeface="Times New Roman" charset="0"/>
              </a:rPr>
              <a:t>B</a:t>
            </a:r>
            <a:endParaRPr lang="en-US" altLang="en-US" sz="2400" i="1" baseline="-25000" dirty="0">
              <a:latin typeface="Times New Roman" charset="0"/>
            </a:endParaRPr>
          </a:p>
        </p:txBody>
      </p:sp>
      <p:sp>
        <p:nvSpPr>
          <p:cNvPr id="14340" name="TextBox 12"/>
          <p:cNvSpPr txBox="1">
            <a:spLocks noChangeArrowheads="1"/>
          </p:cNvSpPr>
          <p:nvPr/>
        </p:nvSpPr>
        <p:spPr bwMode="auto">
          <a:xfrm>
            <a:off x="3810000" y="5791201"/>
            <a:ext cx="457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>
                <a:latin typeface="Times New Roman" charset="0"/>
              </a:rPr>
              <a:t>0</a:t>
            </a:r>
          </a:p>
        </p:txBody>
      </p:sp>
      <p:cxnSp>
        <p:nvCxnSpPr>
          <p:cNvPr id="17" name="Straight Connector 16"/>
          <p:cNvCxnSpPr>
            <a:cxnSpLocks noChangeShapeType="1"/>
          </p:cNvCxnSpPr>
          <p:nvPr/>
        </p:nvCxnSpPr>
        <p:spPr bwMode="auto">
          <a:xfrm>
            <a:off x="3581400" y="4114800"/>
            <a:ext cx="4267200" cy="1905000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18" name="Straight Connector 17"/>
          <p:cNvCxnSpPr>
            <a:cxnSpLocks noChangeShapeType="1"/>
          </p:cNvCxnSpPr>
          <p:nvPr/>
        </p:nvCxnSpPr>
        <p:spPr bwMode="auto">
          <a:xfrm rot="16200000" flipH="1">
            <a:off x="4305300" y="3619500"/>
            <a:ext cx="2667000" cy="2286000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 rot="5400000" flipH="1" flipV="1">
            <a:off x="2475707" y="4914107"/>
            <a:ext cx="3276600" cy="1587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>
            <a:off x="3276600" y="5789614"/>
            <a:ext cx="5410200" cy="3175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22" name="Straight Connector 21"/>
          <p:cNvCxnSpPr>
            <a:cxnSpLocks noChangeShapeType="1"/>
          </p:cNvCxnSpPr>
          <p:nvPr/>
        </p:nvCxnSpPr>
        <p:spPr bwMode="auto">
          <a:xfrm>
            <a:off x="4038600" y="4343400"/>
            <a:ext cx="1524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25" name="Straight Connector 24"/>
          <p:cNvCxnSpPr>
            <a:cxnSpLocks noChangeShapeType="1"/>
          </p:cNvCxnSpPr>
          <p:nvPr/>
        </p:nvCxnSpPr>
        <p:spPr bwMode="auto">
          <a:xfrm rot="5400000">
            <a:off x="5638800" y="5791200"/>
            <a:ext cx="1524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27" name="Straight Connector 26"/>
          <p:cNvCxnSpPr>
            <a:cxnSpLocks noChangeShapeType="1"/>
          </p:cNvCxnSpPr>
          <p:nvPr/>
        </p:nvCxnSpPr>
        <p:spPr bwMode="auto">
          <a:xfrm rot="5400000">
            <a:off x="7239000" y="5791200"/>
            <a:ext cx="1524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sp>
        <p:nvSpPr>
          <p:cNvPr id="14348" name="TextBox 35"/>
          <p:cNvSpPr txBox="1">
            <a:spLocks noChangeArrowheads="1"/>
          </p:cNvSpPr>
          <p:nvPr/>
        </p:nvSpPr>
        <p:spPr bwMode="auto">
          <a:xfrm>
            <a:off x="5562600" y="5791201"/>
            <a:ext cx="381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>
                <a:latin typeface="Times New Roman" charset="0"/>
              </a:rPr>
              <a:t>20</a:t>
            </a:r>
            <a:endParaRPr lang="en-US" altLang="en-US" sz="1400" baseline="-25000">
              <a:latin typeface="Times New Roman" charset="0"/>
            </a:endParaRPr>
          </a:p>
        </p:txBody>
      </p:sp>
      <p:sp>
        <p:nvSpPr>
          <p:cNvPr id="14349" name="TextBox 36"/>
          <p:cNvSpPr txBox="1">
            <a:spLocks noChangeArrowheads="1"/>
          </p:cNvSpPr>
          <p:nvPr/>
        </p:nvSpPr>
        <p:spPr bwMode="auto">
          <a:xfrm>
            <a:off x="7162800" y="5791201"/>
            <a:ext cx="381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>
                <a:latin typeface="Times New Roman" charset="0"/>
              </a:rPr>
              <a:t>40</a:t>
            </a:r>
            <a:endParaRPr lang="en-US" altLang="en-US" sz="1400" baseline="-25000">
              <a:latin typeface="Times New Roman" charset="0"/>
            </a:endParaRPr>
          </a:p>
        </p:txBody>
      </p:sp>
      <p:sp>
        <p:nvSpPr>
          <p:cNvPr id="14350" name="TextBox 37"/>
          <p:cNvSpPr txBox="1">
            <a:spLocks noChangeArrowheads="1"/>
          </p:cNvSpPr>
          <p:nvPr/>
        </p:nvSpPr>
        <p:spPr bwMode="auto">
          <a:xfrm>
            <a:off x="6324600" y="5791201"/>
            <a:ext cx="381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>
                <a:latin typeface="Times New Roman" charset="0"/>
              </a:rPr>
              <a:t>30</a:t>
            </a:r>
            <a:endParaRPr lang="en-US" altLang="en-US" sz="1400" baseline="-25000">
              <a:latin typeface="Times New Roman" charset="0"/>
            </a:endParaRPr>
          </a:p>
        </p:txBody>
      </p:sp>
      <p:sp>
        <p:nvSpPr>
          <p:cNvPr id="14351" name="TextBox 38"/>
          <p:cNvSpPr txBox="1">
            <a:spLocks noChangeArrowheads="1"/>
          </p:cNvSpPr>
          <p:nvPr/>
        </p:nvSpPr>
        <p:spPr bwMode="auto">
          <a:xfrm>
            <a:off x="3810000" y="4267201"/>
            <a:ext cx="381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>
                <a:latin typeface="Times New Roman" charset="0"/>
              </a:rPr>
              <a:t>20</a:t>
            </a:r>
            <a:endParaRPr lang="en-US" altLang="en-US" sz="1400" baseline="-25000">
              <a:latin typeface="Times New Roman" charset="0"/>
            </a:endParaRPr>
          </a:p>
        </p:txBody>
      </p:sp>
      <p:sp>
        <p:nvSpPr>
          <p:cNvPr id="14352" name="TextBox 34"/>
          <p:cNvSpPr txBox="1">
            <a:spLocks noChangeArrowheads="1"/>
          </p:cNvSpPr>
          <p:nvPr/>
        </p:nvSpPr>
        <p:spPr bwMode="auto">
          <a:xfrm>
            <a:off x="3810000" y="5029201"/>
            <a:ext cx="381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>
                <a:latin typeface="Times New Roman" charset="0"/>
              </a:rPr>
              <a:t>10</a:t>
            </a:r>
            <a:endParaRPr lang="en-US" altLang="en-US" sz="1400" baseline="-25000">
              <a:latin typeface="Times New Roman" charset="0"/>
            </a:endParaRPr>
          </a:p>
        </p:txBody>
      </p:sp>
      <p:sp>
        <p:nvSpPr>
          <p:cNvPr id="32" name="Arc 31"/>
          <p:cNvSpPr>
            <a:spLocks/>
          </p:cNvSpPr>
          <p:nvPr/>
        </p:nvSpPr>
        <p:spPr bwMode="auto">
          <a:xfrm rot="-5400000">
            <a:off x="4724400" y="4191000"/>
            <a:ext cx="838200" cy="838200"/>
          </a:xfrm>
          <a:custGeom>
            <a:avLst/>
            <a:gdLst>
              <a:gd name="T0" fmla="*/ 419100 w 838200"/>
              <a:gd name="T1" fmla="*/ 0 h 838200"/>
              <a:gd name="T2" fmla="*/ 838200 w 838200"/>
              <a:gd name="T3" fmla="*/ 419100 h 8382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38200" h="838200" stroke="0">
                <a:moveTo>
                  <a:pt x="419100" y="0"/>
                </a:moveTo>
                <a:cubicBezTo>
                  <a:pt x="650563" y="0"/>
                  <a:pt x="838200" y="187637"/>
                  <a:pt x="838200" y="419100"/>
                </a:cubicBezTo>
                <a:lnTo>
                  <a:pt x="419100" y="419100"/>
                </a:lnTo>
                <a:lnTo>
                  <a:pt x="419100" y="0"/>
                </a:lnTo>
                <a:close/>
              </a:path>
              <a:path w="838200" h="838200" fill="none">
                <a:moveTo>
                  <a:pt x="419100" y="0"/>
                </a:moveTo>
                <a:cubicBezTo>
                  <a:pt x="650563" y="0"/>
                  <a:pt x="838200" y="187637"/>
                  <a:pt x="838200" y="41910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round/>
            <a:headEnd type="arrow" w="med" len="med"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>
              <a:ea typeface="MS PGothic" charset="0"/>
              <a:cs typeface="MS PGothic" charset="0"/>
            </a:endParaRPr>
          </a:p>
        </p:txBody>
      </p:sp>
      <p:sp>
        <p:nvSpPr>
          <p:cNvPr id="14354" name="TextBox 44"/>
          <p:cNvSpPr txBox="1">
            <a:spLocks noChangeArrowheads="1"/>
          </p:cNvSpPr>
          <p:nvPr/>
        </p:nvSpPr>
        <p:spPr bwMode="auto">
          <a:xfrm>
            <a:off x="5943600" y="4949826"/>
            <a:ext cx="685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>
                <a:latin typeface="Times New Roman" charset="0"/>
              </a:rPr>
              <a:t>(24, 8)</a:t>
            </a:r>
            <a:endParaRPr lang="en-US" altLang="en-US" sz="1400" baseline="-25000">
              <a:latin typeface="Times New Roman" charset="0"/>
            </a:endParaRPr>
          </a:p>
        </p:txBody>
      </p:sp>
      <p:sp>
        <p:nvSpPr>
          <p:cNvPr id="14355" name="TextBox 45"/>
          <p:cNvSpPr txBox="1">
            <a:spLocks noChangeArrowheads="1"/>
          </p:cNvSpPr>
          <p:nvPr/>
        </p:nvSpPr>
        <p:spPr bwMode="auto">
          <a:xfrm>
            <a:off x="1752600" y="3581400"/>
            <a:ext cx="213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r"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 </a:t>
            </a:r>
            <a:r>
              <a:rPr lang="en-US" alt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+ 50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pic>
        <p:nvPicPr>
          <p:cNvPr id="14356" name="Picture 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2819400"/>
            <a:ext cx="2895600" cy="12192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Oval 29"/>
          <p:cNvSpPr/>
          <p:nvPr/>
        </p:nvSpPr>
        <p:spPr>
          <a:xfrm>
            <a:off x="8839200" y="2743200"/>
            <a:ext cx="304800" cy="3048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cxnSp>
        <p:nvCxnSpPr>
          <p:cNvPr id="43" name="Straight Connector 42"/>
          <p:cNvCxnSpPr>
            <a:cxnSpLocks noChangeShapeType="1"/>
          </p:cNvCxnSpPr>
          <p:nvPr/>
        </p:nvCxnSpPr>
        <p:spPr bwMode="auto">
          <a:xfrm>
            <a:off x="3886200" y="4267200"/>
            <a:ext cx="2590800" cy="1143000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47" name="Straight Connector 46"/>
          <p:cNvCxnSpPr>
            <a:cxnSpLocks noChangeShapeType="1"/>
          </p:cNvCxnSpPr>
          <p:nvPr/>
        </p:nvCxnSpPr>
        <p:spPr bwMode="auto">
          <a:xfrm rot="16200000" flipH="1">
            <a:off x="4305300" y="3619500"/>
            <a:ext cx="2590800" cy="2209800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48" name="Straight Connector 47"/>
          <p:cNvCxnSpPr>
            <a:cxnSpLocks noChangeShapeType="1"/>
          </p:cNvCxnSpPr>
          <p:nvPr/>
        </p:nvCxnSpPr>
        <p:spPr bwMode="auto">
          <a:xfrm>
            <a:off x="3886200" y="3733800"/>
            <a:ext cx="3124200" cy="2133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sp>
        <p:nvSpPr>
          <p:cNvPr id="41" name="TextBox 40"/>
          <p:cNvSpPr txBox="1"/>
          <p:nvPr/>
        </p:nvSpPr>
        <p:spPr>
          <a:xfrm>
            <a:off x="3581400" y="3892424"/>
            <a:ext cx="1447800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 eaLnBrk="1" hangingPunct="1">
              <a:defRPr/>
            </a:pP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 ≤ </a:t>
            </a:r>
            <a:r>
              <a:rPr lang="en-US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18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≤ 67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F7C6F285-9EA4-47F2-9714-59069BDBE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4483"/>
          </a:xfrm>
        </p:spPr>
        <p:txBody>
          <a:bodyPr>
            <a:normAutofit fontScale="90000"/>
          </a:bodyPr>
          <a:lstStyle/>
          <a:p>
            <a:r>
              <a:rPr lang="en-US" altLang="en-US" sz="4400" dirty="0">
                <a:solidFill>
                  <a:srgbClr val="000000"/>
                </a:solidFill>
              </a:rPr>
              <a:t>Changes in Objective Function Coefficients (</a:t>
            </a:r>
            <a:r>
              <a:rPr lang="en-US" altLang="en-US" sz="44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440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4400" dirty="0">
                <a:solidFill>
                  <a:srgbClr val="000000"/>
                </a:solidFill>
              </a:rPr>
              <a:t>)</a:t>
            </a:r>
            <a:endParaRPr lang="en-SG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BAF4B7-B6EA-4B10-848B-6F660E01F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4402" y="3152314"/>
            <a:ext cx="762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 i="1" dirty="0">
                <a:latin typeface="Times New Roman" charset="0"/>
              </a:rPr>
              <a:t>M</a:t>
            </a:r>
            <a:endParaRPr lang="en-US" altLang="en-US" sz="2400" i="1" baseline="-25000" dirty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4114800" y="4343400"/>
            <a:ext cx="2438400" cy="1447800"/>
            <a:chOff x="2590800" y="4343400"/>
            <a:chExt cx="2438400" cy="1447800"/>
          </a:xfrm>
          <a:solidFill>
            <a:srgbClr val="FF6600">
              <a:alpha val="35000"/>
            </a:srgbClr>
          </a:solidFill>
        </p:grpSpPr>
        <p:sp>
          <p:nvSpPr>
            <p:cNvPr id="36" name="Right Triangle 35"/>
            <p:cNvSpPr/>
            <p:nvPr/>
          </p:nvSpPr>
          <p:spPr>
            <a:xfrm>
              <a:off x="2590800" y="4343400"/>
              <a:ext cx="1905000" cy="8382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7" name="Right Triangle 36"/>
            <p:cNvSpPr/>
            <p:nvPr/>
          </p:nvSpPr>
          <p:spPr>
            <a:xfrm>
              <a:off x="4495800" y="5181600"/>
              <a:ext cx="533400" cy="6096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590800" y="5181600"/>
              <a:ext cx="1905000" cy="609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32DDCD5-BB98-48B3-8899-B71CA94A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0000"/>
                </a:solidFill>
              </a:rPr>
              <a:t>Changes in Constraint Quantity (</a:t>
            </a:r>
            <a:r>
              <a:rPr lang="en-US" altLang="en-US" sz="4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44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4400" dirty="0">
                <a:solidFill>
                  <a:srgbClr val="000000"/>
                </a:solidFill>
              </a:rPr>
              <a:t>)</a:t>
            </a:r>
            <a:endParaRPr lang="en-SG" dirty="0"/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endParaRPr lang="en-US" altLang="en-US" dirty="0">
              <a:ea typeface="MS PGothic" charset="-128"/>
            </a:endParaRPr>
          </a:p>
          <a:p>
            <a:endParaRPr lang="en-US" altLang="en-US" dirty="0">
              <a:ea typeface="MS PGothic" charset="-128"/>
            </a:endParaRPr>
          </a:p>
        </p:txBody>
      </p:sp>
      <p:pic>
        <p:nvPicPr>
          <p:cNvPr id="15363" name="Picture 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2133600"/>
            <a:ext cx="2895600" cy="12192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365" name="TextBox 30"/>
          <p:cNvSpPr txBox="1">
            <a:spLocks noChangeArrowheads="1"/>
          </p:cNvSpPr>
          <p:nvPr/>
        </p:nvSpPr>
        <p:spPr bwMode="auto">
          <a:xfrm>
            <a:off x="8382000" y="5786438"/>
            <a:ext cx="762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 i="1" dirty="0">
                <a:latin typeface="Times New Roman" charset="0"/>
              </a:rPr>
              <a:t>B</a:t>
            </a:r>
            <a:endParaRPr lang="en-US" altLang="en-US" sz="2400" i="1" baseline="-25000" dirty="0">
              <a:latin typeface="Times New Roman" charset="0"/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3581400" y="2433639"/>
            <a:ext cx="762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 i="1" dirty="0">
                <a:latin typeface="Times New Roman" charset="0"/>
              </a:rPr>
              <a:t>M</a:t>
            </a:r>
            <a:endParaRPr lang="en-US" altLang="en-US" sz="2400" i="1" baseline="-25000" dirty="0">
              <a:latin typeface="Times New Roman" charset="0"/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3810000" y="5791201"/>
            <a:ext cx="457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>
                <a:latin typeface="Times New Roman" charset="0"/>
              </a:rPr>
              <a:t>0</a:t>
            </a:r>
          </a:p>
        </p:txBody>
      </p:sp>
      <p:cxnSp>
        <p:nvCxnSpPr>
          <p:cNvPr id="40" name="Straight Connector 39"/>
          <p:cNvCxnSpPr>
            <a:cxnSpLocks noChangeShapeType="1"/>
          </p:cNvCxnSpPr>
          <p:nvPr/>
        </p:nvCxnSpPr>
        <p:spPr bwMode="auto">
          <a:xfrm>
            <a:off x="3581400" y="4114800"/>
            <a:ext cx="4267200" cy="1905000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41" name="Straight Connector 40"/>
          <p:cNvCxnSpPr>
            <a:cxnSpLocks noChangeShapeType="1"/>
          </p:cNvCxnSpPr>
          <p:nvPr/>
        </p:nvCxnSpPr>
        <p:spPr bwMode="auto">
          <a:xfrm rot="16200000" flipH="1">
            <a:off x="3810000" y="3124200"/>
            <a:ext cx="3200400" cy="27432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42" name="Straight Arrow Connector 41"/>
          <p:cNvCxnSpPr>
            <a:cxnSpLocks noChangeShapeType="1"/>
          </p:cNvCxnSpPr>
          <p:nvPr/>
        </p:nvCxnSpPr>
        <p:spPr bwMode="auto">
          <a:xfrm rot="5400000" flipH="1" flipV="1">
            <a:off x="2095501" y="4532313"/>
            <a:ext cx="4038600" cy="3175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43" name="Straight Arrow Connector 42"/>
          <p:cNvCxnSpPr>
            <a:cxnSpLocks noChangeShapeType="1"/>
          </p:cNvCxnSpPr>
          <p:nvPr/>
        </p:nvCxnSpPr>
        <p:spPr bwMode="auto">
          <a:xfrm>
            <a:off x="3276600" y="5789614"/>
            <a:ext cx="5410200" cy="3175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45" name="Straight Connector 44"/>
          <p:cNvCxnSpPr>
            <a:cxnSpLocks noChangeShapeType="1"/>
          </p:cNvCxnSpPr>
          <p:nvPr/>
        </p:nvCxnSpPr>
        <p:spPr bwMode="auto">
          <a:xfrm>
            <a:off x="4038600" y="4343400"/>
            <a:ext cx="1524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46" name="Straight Connector 45"/>
          <p:cNvCxnSpPr>
            <a:cxnSpLocks noChangeShapeType="1"/>
          </p:cNvCxnSpPr>
          <p:nvPr/>
        </p:nvCxnSpPr>
        <p:spPr bwMode="auto">
          <a:xfrm>
            <a:off x="4038600" y="2971800"/>
            <a:ext cx="1524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47" name="Straight Connector 46"/>
          <p:cNvCxnSpPr>
            <a:cxnSpLocks noChangeShapeType="1"/>
          </p:cNvCxnSpPr>
          <p:nvPr/>
        </p:nvCxnSpPr>
        <p:spPr bwMode="auto">
          <a:xfrm rot="5400000">
            <a:off x="5638800" y="5791200"/>
            <a:ext cx="1524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48" name="Straight Connector 47"/>
          <p:cNvCxnSpPr>
            <a:cxnSpLocks noChangeShapeType="1"/>
          </p:cNvCxnSpPr>
          <p:nvPr/>
        </p:nvCxnSpPr>
        <p:spPr bwMode="auto">
          <a:xfrm rot="5400000">
            <a:off x="7239000" y="5791200"/>
            <a:ext cx="1524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5562600" y="5791201"/>
            <a:ext cx="381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>
                <a:latin typeface="Times New Roman" charset="0"/>
              </a:rPr>
              <a:t>20</a:t>
            </a:r>
            <a:endParaRPr lang="en-US" altLang="en-US" sz="1400" baseline="-25000">
              <a:latin typeface="Times New Roman" charset="0"/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7162800" y="5791201"/>
            <a:ext cx="381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>
                <a:latin typeface="Times New Roman" charset="0"/>
              </a:rPr>
              <a:t>40</a:t>
            </a:r>
            <a:endParaRPr lang="en-US" altLang="en-US" sz="1400" baseline="-25000">
              <a:latin typeface="Times New Roman" charset="0"/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6324600" y="5791201"/>
            <a:ext cx="381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>
                <a:latin typeface="Times New Roman" charset="0"/>
              </a:rPr>
              <a:t>30</a:t>
            </a:r>
            <a:endParaRPr lang="en-US" altLang="en-US" sz="1400" baseline="-25000">
              <a:latin typeface="Times New Roman" charset="0"/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3810000" y="4267201"/>
            <a:ext cx="381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>
                <a:latin typeface="Times New Roman" charset="0"/>
              </a:rPr>
              <a:t>20</a:t>
            </a:r>
            <a:endParaRPr lang="en-US" altLang="en-US" sz="1400" baseline="-25000">
              <a:latin typeface="Times New Roman" charset="0"/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3810000" y="2895601"/>
            <a:ext cx="381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>
                <a:latin typeface="Times New Roman" charset="0"/>
              </a:rPr>
              <a:t>40</a:t>
            </a:r>
            <a:endParaRPr lang="en-US" altLang="en-US" sz="1400" baseline="-25000">
              <a:latin typeface="Times New Roman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rot="5400000" flipH="1" flipV="1">
            <a:off x="4191000" y="43434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1752600" y="3581400"/>
            <a:ext cx="213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r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40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+ 50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cxnSp>
        <p:nvCxnSpPr>
          <p:cNvPr id="56" name="Straight Connector 55"/>
          <p:cNvCxnSpPr>
            <a:cxnSpLocks noChangeShapeType="1"/>
          </p:cNvCxnSpPr>
          <p:nvPr/>
        </p:nvCxnSpPr>
        <p:spPr bwMode="auto">
          <a:xfrm>
            <a:off x="3276600" y="4114800"/>
            <a:ext cx="3124200" cy="2133600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648200" y="3200400"/>
            <a:ext cx="1066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C00000"/>
                </a:solidFill>
              </a:rPr>
              <a:t>b</a:t>
            </a:r>
            <a:r>
              <a:rPr lang="en-US" altLang="en-US" baseline="-25000">
                <a:solidFill>
                  <a:srgbClr val="C00000"/>
                </a:solidFill>
              </a:rPr>
              <a:t>2</a:t>
            </a:r>
            <a:r>
              <a:rPr lang="en-US" altLang="en-US">
                <a:solidFill>
                  <a:srgbClr val="C00000"/>
                </a:solidFill>
              </a:rPr>
              <a:t> = 120</a:t>
            </a: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5943600" y="4949826"/>
            <a:ext cx="685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>
                <a:latin typeface="Times New Roman" charset="0"/>
              </a:rPr>
              <a:t>(24, 8)</a:t>
            </a:r>
            <a:endParaRPr lang="en-US" altLang="en-US" sz="1400" baseline="-25000">
              <a:latin typeface="Times New Roman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9982200" y="2819400"/>
            <a:ext cx="457200" cy="3048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EF237F74-FD25-4BE0-B786-AD1929C3E3B2}"/>
              </a:ext>
            </a:extLst>
          </p:cNvPr>
          <p:cNvSpPr txBox="1">
            <a:spLocks/>
          </p:cNvSpPr>
          <p:nvPr/>
        </p:nvSpPr>
        <p:spPr bwMode="auto">
          <a:xfrm>
            <a:off x="990600" y="1466294"/>
            <a:ext cx="10515600" cy="58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latin typeface="Cambria" charset="0"/>
                <a:ea typeface="MS PGothic" charset="-128"/>
              </a:rPr>
              <a:t>Suppose </a:t>
            </a:r>
            <a:r>
              <a:rPr lang="en-US" altLang="en-US" sz="2400" i="1" dirty="0">
                <a:latin typeface="Cambria" charset="0"/>
                <a:ea typeface="MS PGothic" charset="-128"/>
              </a:rPr>
              <a:t>b</a:t>
            </a:r>
            <a:r>
              <a:rPr lang="en-US" altLang="en-US" sz="2400" baseline="-25000" dirty="0">
                <a:latin typeface="Cambria" charset="0"/>
                <a:ea typeface="MS PGothic" charset="-128"/>
              </a:rPr>
              <a:t>2</a:t>
            </a:r>
            <a:r>
              <a:rPr lang="en-US" altLang="en-US" sz="2400" dirty="0">
                <a:latin typeface="Cambria" charset="0"/>
                <a:ea typeface="MS PGothic" charset="-128"/>
              </a:rPr>
              <a:t> changes, how would the optimal solution change?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/>
      <p:bldP spid="33" grpId="0"/>
      <p:bldP spid="34" grpId="0"/>
      <p:bldP spid="49" grpId="0"/>
      <p:bldP spid="50" grpId="0"/>
      <p:bldP spid="51" grpId="0"/>
      <p:bldP spid="52" grpId="0"/>
      <p:bldP spid="53" grpId="0"/>
      <p:bldP spid="55" grpId="0"/>
      <p:bldP spid="58" grpId="1"/>
      <p:bldP spid="59" grpId="0"/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4114799" y="4343400"/>
            <a:ext cx="1981200" cy="1447800"/>
            <a:chOff x="2590799" y="4343400"/>
            <a:chExt cx="1981200" cy="1447800"/>
          </a:xfrm>
          <a:solidFill>
            <a:srgbClr val="FF6600">
              <a:alpha val="35000"/>
            </a:srgbClr>
          </a:solidFill>
        </p:grpSpPr>
        <p:sp>
          <p:nvSpPr>
            <p:cNvPr id="44" name="Right Triangle 43"/>
            <p:cNvSpPr/>
            <p:nvPr/>
          </p:nvSpPr>
          <p:spPr>
            <a:xfrm>
              <a:off x="2590800" y="4343400"/>
              <a:ext cx="1143000" cy="5334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57" name="Right Triangle 56"/>
            <p:cNvSpPr/>
            <p:nvPr/>
          </p:nvSpPr>
          <p:spPr>
            <a:xfrm>
              <a:off x="3771330" y="4883150"/>
              <a:ext cx="800669" cy="90804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590799" y="4876800"/>
              <a:ext cx="1180529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sp>
        <p:nvSpPr>
          <p:cNvPr id="16386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endParaRPr lang="en-US" altLang="en-US">
              <a:solidFill>
                <a:srgbClr val="C00000"/>
              </a:solidFill>
              <a:ea typeface="MS PGothic" charset="-128"/>
            </a:endParaRPr>
          </a:p>
          <a:p>
            <a:pPr>
              <a:spcBef>
                <a:spcPct val="0"/>
              </a:spcBef>
            </a:pPr>
            <a:endParaRPr lang="en-US" altLang="en-US">
              <a:solidFill>
                <a:srgbClr val="C00000"/>
              </a:solidFill>
              <a:ea typeface="MS PGothic" charset="-128"/>
            </a:endParaRPr>
          </a:p>
        </p:txBody>
      </p:sp>
      <p:pic>
        <p:nvPicPr>
          <p:cNvPr id="16387" name="Picture 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2133600"/>
            <a:ext cx="2895600" cy="12192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389" name="TextBox 30"/>
          <p:cNvSpPr txBox="1">
            <a:spLocks noChangeArrowheads="1"/>
          </p:cNvSpPr>
          <p:nvPr/>
        </p:nvSpPr>
        <p:spPr bwMode="auto">
          <a:xfrm>
            <a:off x="8382000" y="5786438"/>
            <a:ext cx="762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en-US" sz="24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90" name="TextBox 32"/>
          <p:cNvSpPr txBox="1">
            <a:spLocks noChangeArrowheads="1"/>
          </p:cNvSpPr>
          <p:nvPr/>
        </p:nvSpPr>
        <p:spPr bwMode="auto">
          <a:xfrm>
            <a:off x="3581400" y="2433639"/>
            <a:ext cx="762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altLang="en-US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91" name="TextBox 33"/>
          <p:cNvSpPr txBox="1">
            <a:spLocks noChangeArrowheads="1"/>
          </p:cNvSpPr>
          <p:nvPr/>
        </p:nvSpPr>
        <p:spPr bwMode="auto">
          <a:xfrm>
            <a:off x="3810000" y="5791201"/>
            <a:ext cx="457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>
                <a:latin typeface="Times New Roman" charset="0"/>
              </a:rPr>
              <a:t>0</a:t>
            </a:r>
          </a:p>
        </p:txBody>
      </p:sp>
      <p:cxnSp>
        <p:nvCxnSpPr>
          <p:cNvPr id="40" name="Straight Connector 39"/>
          <p:cNvCxnSpPr>
            <a:cxnSpLocks noChangeShapeType="1"/>
          </p:cNvCxnSpPr>
          <p:nvPr/>
        </p:nvCxnSpPr>
        <p:spPr bwMode="auto">
          <a:xfrm>
            <a:off x="3581400" y="4114800"/>
            <a:ext cx="4267200" cy="1905000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41" name="Straight Connector 40"/>
          <p:cNvCxnSpPr>
            <a:cxnSpLocks noChangeShapeType="1"/>
          </p:cNvCxnSpPr>
          <p:nvPr/>
        </p:nvCxnSpPr>
        <p:spPr bwMode="auto">
          <a:xfrm rot="16200000" flipH="1">
            <a:off x="3505200" y="3276600"/>
            <a:ext cx="3200400" cy="27432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42" name="Straight Arrow Connector 41"/>
          <p:cNvCxnSpPr>
            <a:cxnSpLocks noChangeShapeType="1"/>
          </p:cNvCxnSpPr>
          <p:nvPr/>
        </p:nvCxnSpPr>
        <p:spPr bwMode="auto">
          <a:xfrm rot="5400000" flipH="1" flipV="1">
            <a:off x="2095501" y="4532313"/>
            <a:ext cx="4038600" cy="3175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43" name="Straight Arrow Connector 42"/>
          <p:cNvCxnSpPr>
            <a:cxnSpLocks noChangeShapeType="1"/>
          </p:cNvCxnSpPr>
          <p:nvPr/>
        </p:nvCxnSpPr>
        <p:spPr bwMode="auto">
          <a:xfrm>
            <a:off x="3276600" y="5789614"/>
            <a:ext cx="5410200" cy="3175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45" name="Straight Connector 44"/>
          <p:cNvCxnSpPr>
            <a:cxnSpLocks noChangeShapeType="1"/>
          </p:cNvCxnSpPr>
          <p:nvPr/>
        </p:nvCxnSpPr>
        <p:spPr bwMode="auto">
          <a:xfrm>
            <a:off x="4038600" y="4343400"/>
            <a:ext cx="1524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46" name="Straight Connector 45"/>
          <p:cNvCxnSpPr>
            <a:cxnSpLocks noChangeShapeType="1"/>
          </p:cNvCxnSpPr>
          <p:nvPr/>
        </p:nvCxnSpPr>
        <p:spPr bwMode="auto">
          <a:xfrm>
            <a:off x="4038600" y="2971800"/>
            <a:ext cx="1524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47" name="Straight Connector 46"/>
          <p:cNvCxnSpPr>
            <a:cxnSpLocks noChangeShapeType="1"/>
          </p:cNvCxnSpPr>
          <p:nvPr/>
        </p:nvCxnSpPr>
        <p:spPr bwMode="auto">
          <a:xfrm rot="5400000">
            <a:off x="5638800" y="5791200"/>
            <a:ext cx="1524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48" name="Straight Connector 47"/>
          <p:cNvCxnSpPr>
            <a:cxnSpLocks noChangeShapeType="1"/>
          </p:cNvCxnSpPr>
          <p:nvPr/>
        </p:nvCxnSpPr>
        <p:spPr bwMode="auto">
          <a:xfrm rot="5400000">
            <a:off x="7239000" y="5791200"/>
            <a:ext cx="1524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sp>
        <p:nvSpPr>
          <p:cNvPr id="16400" name="TextBox 48"/>
          <p:cNvSpPr txBox="1">
            <a:spLocks noChangeArrowheads="1"/>
          </p:cNvSpPr>
          <p:nvPr/>
        </p:nvSpPr>
        <p:spPr bwMode="auto">
          <a:xfrm>
            <a:off x="5562600" y="5791201"/>
            <a:ext cx="381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>
                <a:latin typeface="Times New Roman" charset="0"/>
              </a:rPr>
              <a:t>20</a:t>
            </a:r>
            <a:endParaRPr lang="en-US" altLang="en-US" sz="1400" baseline="-25000">
              <a:latin typeface="Times New Roman" charset="0"/>
            </a:endParaRPr>
          </a:p>
        </p:txBody>
      </p:sp>
      <p:sp>
        <p:nvSpPr>
          <p:cNvPr id="16401" name="TextBox 49"/>
          <p:cNvSpPr txBox="1">
            <a:spLocks noChangeArrowheads="1"/>
          </p:cNvSpPr>
          <p:nvPr/>
        </p:nvSpPr>
        <p:spPr bwMode="auto">
          <a:xfrm>
            <a:off x="7162800" y="5791201"/>
            <a:ext cx="381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>
                <a:latin typeface="Times New Roman" charset="0"/>
              </a:rPr>
              <a:t>40</a:t>
            </a:r>
            <a:endParaRPr lang="en-US" altLang="en-US" sz="1400" baseline="-25000">
              <a:latin typeface="Times New Roman" charset="0"/>
            </a:endParaRPr>
          </a:p>
        </p:txBody>
      </p:sp>
      <p:sp>
        <p:nvSpPr>
          <p:cNvPr id="16402" name="TextBox 50"/>
          <p:cNvSpPr txBox="1">
            <a:spLocks noChangeArrowheads="1"/>
          </p:cNvSpPr>
          <p:nvPr/>
        </p:nvSpPr>
        <p:spPr bwMode="auto">
          <a:xfrm>
            <a:off x="6324600" y="5791201"/>
            <a:ext cx="381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>
                <a:latin typeface="Times New Roman" charset="0"/>
              </a:rPr>
              <a:t>30</a:t>
            </a:r>
            <a:endParaRPr lang="en-US" altLang="en-US" sz="1400" baseline="-25000">
              <a:latin typeface="Times New Roman" charset="0"/>
            </a:endParaRPr>
          </a:p>
        </p:txBody>
      </p:sp>
      <p:sp>
        <p:nvSpPr>
          <p:cNvPr id="16403" name="TextBox 51"/>
          <p:cNvSpPr txBox="1">
            <a:spLocks noChangeArrowheads="1"/>
          </p:cNvSpPr>
          <p:nvPr/>
        </p:nvSpPr>
        <p:spPr bwMode="auto">
          <a:xfrm>
            <a:off x="3810000" y="4267201"/>
            <a:ext cx="381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>
                <a:latin typeface="Times New Roman" charset="0"/>
              </a:rPr>
              <a:t>20</a:t>
            </a:r>
            <a:endParaRPr lang="en-US" altLang="en-US" sz="1400" baseline="-25000">
              <a:latin typeface="Times New Roman" charset="0"/>
            </a:endParaRPr>
          </a:p>
        </p:txBody>
      </p:sp>
      <p:sp>
        <p:nvSpPr>
          <p:cNvPr id="16404" name="TextBox 52"/>
          <p:cNvSpPr txBox="1">
            <a:spLocks noChangeArrowheads="1"/>
          </p:cNvSpPr>
          <p:nvPr/>
        </p:nvSpPr>
        <p:spPr bwMode="auto">
          <a:xfrm>
            <a:off x="3810000" y="2895601"/>
            <a:ext cx="381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>
                <a:latin typeface="Times New Roman" charset="0"/>
              </a:rPr>
              <a:t>40</a:t>
            </a:r>
            <a:endParaRPr lang="en-US" altLang="en-US" sz="1400" baseline="-25000">
              <a:latin typeface="Times New Roman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rot="5400000" flipH="1" flipV="1">
            <a:off x="4191000" y="43434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06" name="TextBox 54"/>
          <p:cNvSpPr txBox="1">
            <a:spLocks noChangeArrowheads="1"/>
          </p:cNvSpPr>
          <p:nvPr/>
        </p:nvSpPr>
        <p:spPr bwMode="auto">
          <a:xfrm>
            <a:off x="1752600" y="3581400"/>
            <a:ext cx="213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r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40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+ 50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cxnSp>
        <p:nvCxnSpPr>
          <p:cNvPr id="56" name="Straight Connector 55"/>
          <p:cNvCxnSpPr>
            <a:cxnSpLocks noChangeShapeType="1"/>
          </p:cNvCxnSpPr>
          <p:nvPr/>
        </p:nvCxnSpPr>
        <p:spPr bwMode="auto">
          <a:xfrm>
            <a:off x="3276600" y="4114800"/>
            <a:ext cx="3124200" cy="2133600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5257800" y="4645026"/>
            <a:ext cx="838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>
                <a:latin typeface="Times New Roman" charset="0"/>
              </a:rPr>
              <a:t>(16, 12)</a:t>
            </a:r>
            <a:endParaRPr lang="en-US" altLang="en-US" sz="1400" baseline="-25000">
              <a:latin typeface="Times New Roman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982200" y="2819400"/>
            <a:ext cx="457200" cy="3048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cxnSp>
        <p:nvCxnSpPr>
          <p:cNvPr id="62" name="Straight Connector 61"/>
          <p:cNvCxnSpPr>
            <a:cxnSpLocks noChangeShapeType="1"/>
          </p:cNvCxnSpPr>
          <p:nvPr/>
        </p:nvCxnSpPr>
        <p:spPr bwMode="auto">
          <a:xfrm rot="16200000" flipH="1">
            <a:off x="3810000" y="3124200"/>
            <a:ext cx="3200400" cy="2743200"/>
          </a:xfrm>
          <a:prstGeom prst="line">
            <a:avLst/>
          </a:prstGeom>
          <a:noFill/>
          <a:ln w="25400">
            <a:solidFill>
              <a:srgbClr val="C00000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5943600" y="4949826"/>
            <a:ext cx="685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>
                <a:latin typeface="Times New Roman" charset="0"/>
              </a:rPr>
              <a:t>(24, 8)</a:t>
            </a:r>
            <a:endParaRPr lang="en-US" altLang="en-US" sz="1400" baseline="-25000">
              <a:latin typeface="Times New Roman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343400" y="3505200"/>
            <a:ext cx="228600" cy="228600"/>
          </a:xfrm>
          <a:prstGeom prst="straightConnector1">
            <a:avLst/>
          </a:prstGeom>
          <a:ln w="12700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>
            <a:extLst>
              <a:ext uri="{FF2B5EF4-FFF2-40B4-BE49-F238E27FC236}">
                <a16:creationId xmlns:a16="http://schemas.microsoft.com/office/drawing/2014/main" id="{94754A03-66FC-406F-9510-19E92894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4483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0000"/>
                </a:solidFill>
              </a:rPr>
              <a:t>Changes in Constraint Quantity (</a:t>
            </a:r>
            <a:r>
              <a:rPr lang="en-US" altLang="en-US" sz="4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44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4400" dirty="0">
                <a:solidFill>
                  <a:srgbClr val="000000"/>
                </a:solidFill>
              </a:rPr>
              <a:t>)</a:t>
            </a:r>
            <a:endParaRPr lang="en-SG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0086C456-224D-4E73-A80A-46B7A54ECAAC}"/>
              </a:ext>
            </a:extLst>
          </p:cNvPr>
          <p:cNvSpPr txBox="1">
            <a:spLocks/>
          </p:cNvSpPr>
          <p:nvPr/>
        </p:nvSpPr>
        <p:spPr bwMode="auto">
          <a:xfrm>
            <a:off x="990600" y="1466295"/>
            <a:ext cx="10515600" cy="55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Cambria" charset="0"/>
                <a:ea typeface="MS PGothic" charset="-128"/>
              </a:rPr>
              <a:t>Say</a:t>
            </a:r>
            <a:r>
              <a:rPr lang="en-US" altLang="en-US" sz="2400" dirty="0">
                <a:latin typeface="Cambria" charset="0"/>
                <a:ea typeface="MS PGothic" charset="-128"/>
              </a:rPr>
              <a:t> </a:t>
            </a:r>
            <a:r>
              <a:rPr lang="en-US" altLang="en-US" sz="2400" i="1" dirty="0">
                <a:latin typeface="Cambria" charset="0"/>
                <a:ea typeface="MS PGothic" charset="-128"/>
              </a:rPr>
              <a:t>b</a:t>
            </a:r>
            <a:r>
              <a:rPr lang="en-US" altLang="en-US" sz="2400" baseline="-25000" dirty="0">
                <a:latin typeface="Cambria" charset="0"/>
                <a:ea typeface="MS PGothic" charset="-128"/>
              </a:rPr>
              <a:t>2</a:t>
            </a:r>
            <a:r>
              <a:rPr lang="en-US" altLang="en-US" sz="2400" dirty="0">
                <a:latin typeface="Cambria" charset="0"/>
                <a:ea typeface="MS PGothic" charset="-128"/>
              </a:rPr>
              <a:t> decreases to 100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C9C9ED6-2090-451F-AA7F-F26723878CE1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3808860" y="3126472"/>
            <a:ext cx="3200400" cy="27432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571999" y="3850480"/>
            <a:ext cx="1066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C00000"/>
                </a:solidFill>
              </a:rPr>
              <a:t>b</a:t>
            </a:r>
            <a:r>
              <a:rPr lang="en-US" altLang="en-US" baseline="-25000" dirty="0">
                <a:solidFill>
                  <a:srgbClr val="C00000"/>
                </a:solidFill>
              </a:rPr>
              <a:t>2</a:t>
            </a:r>
            <a:r>
              <a:rPr lang="en-US" altLang="en-US" dirty="0">
                <a:solidFill>
                  <a:srgbClr val="C00000"/>
                </a:solidFill>
              </a:rPr>
              <a:t> = 100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AA141A1-F98B-4416-9EB1-C85E5DDA47BE}"/>
              </a:ext>
            </a:extLst>
          </p:cNvPr>
          <p:cNvGrpSpPr/>
          <p:nvPr/>
        </p:nvGrpSpPr>
        <p:grpSpPr>
          <a:xfrm>
            <a:off x="4114800" y="4343400"/>
            <a:ext cx="2438400" cy="1447800"/>
            <a:chOff x="2590800" y="4343400"/>
            <a:chExt cx="2438400" cy="1447800"/>
          </a:xfrm>
          <a:solidFill>
            <a:srgbClr val="FF6600">
              <a:alpha val="35000"/>
            </a:srgbClr>
          </a:solidFill>
        </p:grpSpPr>
        <p:sp>
          <p:nvSpPr>
            <p:cNvPr id="49" name="Right Triangle 48">
              <a:extLst>
                <a:ext uri="{FF2B5EF4-FFF2-40B4-BE49-F238E27FC236}">
                  <a16:creationId xmlns:a16="http://schemas.microsoft.com/office/drawing/2014/main" id="{688BEFA1-9154-4570-B7FC-6BE2C6505193}"/>
                </a:ext>
              </a:extLst>
            </p:cNvPr>
            <p:cNvSpPr/>
            <p:nvPr/>
          </p:nvSpPr>
          <p:spPr>
            <a:xfrm>
              <a:off x="2590800" y="4343400"/>
              <a:ext cx="1905000" cy="8382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50" name="Right Triangle 49">
              <a:extLst>
                <a:ext uri="{FF2B5EF4-FFF2-40B4-BE49-F238E27FC236}">
                  <a16:creationId xmlns:a16="http://schemas.microsoft.com/office/drawing/2014/main" id="{E227C90C-03A7-4D3B-B858-DD0FF78B792E}"/>
                </a:ext>
              </a:extLst>
            </p:cNvPr>
            <p:cNvSpPr/>
            <p:nvPr/>
          </p:nvSpPr>
          <p:spPr>
            <a:xfrm>
              <a:off x="4495800" y="5181600"/>
              <a:ext cx="533400" cy="6096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01B886B-73BE-42E7-AD0E-71F3181825F0}"/>
                </a:ext>
              </a:extLst>
            </p:cNvPr>
            <p:cNvSpPr/>
            <p:nvPr/>
          </p:nvSpPr>
          <p:spPr>
            <a:xfrm>
              <a:off x="2590800" y="5181600"/>
              <a:ext cx="1905000" cy="609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63" grpId="0"/>
      <p:bldP spid="5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ight Triangle 35"/>
          <p:cNvSpPr/>
          <p:nvPr/>
        </p:nvSpPr>
        <p:spPr>
          <a:xfrm>
            <a:off x="4114800" y="4343400"/>
            <a:ext cx="1219200" cy="1447800"/>
          </a:xfrm>
          <a:prstGeom prst="rtTriangle">
            <a:avLst/>
          </a:prstGeom>
          <a:solidFill>
            <a:srgbClr val="FF66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2D92AC50-E529-4ACF-A9EF-6FECE3D2F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0000"/>
                </a:solidFill>
              </a:rPr>
              <a:t>Changes in Constraint Quantity (</a:t>
            </a:r>
            <a:r>
              <a:rPr lang="en-US" altLang="en-US" sz="4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44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4400" dirty="0">
                <a:solidFill>
                  <a:srgbClr val="000000"/>
                </a:solidFill>
              </a:rPr>
              <a:t>)</a:t>
            </a:r>
            <a:endParaRPr lang="en-SG" dirty="0"/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endParaRPr lang="en-US" altLang="en-US">
              <a:ea typeface="MS PGothic" charset="-128"/>
            </a:endParaRPr>
          </a:p>
          <a:p>
            <a:endParaRPr lang="en-US" altLang="en-US">
              <a:ea typeface="MS PGothic" charset="-128"/>
            </a:endParaRPr>
          </a:p>
        </p:txBody>
      </p:sp>
      <p:pic>
        <p:nvPicPr>
          <p:cNvPr id="17411" name="Picture 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2133600"/>
            <a:ext cx="2895600" cy="12192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413" name="TextBox 30"/>
          <p:cNvSpPr txBox="1">
            <a:spLocks noChangeArrowheads="1"/>
          </p:cNvSpPr>
          <p:nvPr/>
        </p:nvSpPr>
        <p:spPr bwMode="auto">
          <a:xfrm>
            <a:off x="8382000" y="5786438"/>
            <a:ext cx="762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 i="1">
                <a:latin typeface="Times New Roman" charset="0"/>
              </a:rPr>
              <a:t>B</a:t>
            </a:r>
            <a:endParaRPr lang="en-US" altLang="en-US" sz="2400" i="1" baseline="-25000">
              <a:latin typeface="Times New Roman" charset="0"/>
            </a:endParaRPr>
          </a:p>
        </p:txBody>
      </p:sp>
      <p:sp>
        <p:nvSpPr>
          <p:cNvPr id="17414" name="TextBox 32"/>
          <p:cNvSpPr txBox="1">
            <a:spLocks noChangeArrowheads="1"/>
          </p:cNvSpPr>
          <p:nvPr/>
        </p:nvSpPr>
        <p:spPr bwMode="auto">
          <a:xfrm>
            <a:off x="3581400" y="2433639"/>
            <a:ext cx="762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 i="1" dirty="0">
                <a:latin typeface="Times New Roman" charset="0"/>
              </a:rPr>
              <a:t>M</a:t>
            </a:r>
            <a:endParaRPr lang="en-US" altLang="en-US" sz="2400" i="1" baseline="-25000" dirty="0">
              <a:latin typeface="Times New Roman" charset="0"/>
            </a:endParaRPr>
          </a:p>
        </p:txBody>
      </p:sp>
      <p:sp>
        <p:nvSpPr>
          <p:cNvPr id="17415" name="TextBox 33"/>
          <p:cNvSpPr txBox="1">
            <a:spLocks noChangeArrowheads="1"/>
          </p:cNvSpPr>
          <p:nvPr/>
        </p:nvSpPr>
        <p:spPr bwMode="auto">
          <a:xfrm>
            <a:off x="3810000" y="5791201"/>
            <a:ext cx="457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>
                <a:latin typeface="Times New Roman" charset="0"/>
              </a:rPr>
              <a:t>0</a:t>
            </a:r>
          </a:p>
        </p:txBody>
      </p:sp>
      <p:cxnSp>
        <p:nvCxnSpPr>
          <p:cNvPr id="40" name="Straight Connector 39"/>
          <p:cNvCxnSpPr>
            <a:cxnSpLocks noChangeShapeType="1"/>
          </p:cNvCxnSpPr>
          <p:nvPr/>
        </p:nvCxnSpPr>
        <p:spPr bwMode="auto">
          <a:xfrm>
            <a:off x="3581400" y="4114800"/>
            <a:ext cx="4267200" cy="1905000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41" name="Straight Connector 40"/>
          <p:cNvCxnSpPr>
            <a:cxnSpLocks noChangeShapeType="1"/>
          </p:cNvCxnSpPr>
          <p:nvPr/>
        </p:nvCxnSpPr>
        <p:spPr bwMode="auto">
          <a:xfrm rot="16200000" flipH="1">
            <a:off x="3543300" y="4076700"/>
            <a:ext cx="2286000" cy="19050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42" name="Straight Arrow Connector 41"/>
          <p:cNvCxnSpPr>
            <a:cxnSpLocks noChangeShapeType="1"/>
          </p:cNvCxnSpPr>
          <p:nvPr/>
        </p:nvCxnSpPr>
        <p:spPr bwMode="auto">
          <a:xfrm rot="5400000" flipH="1" flipV="1">
            <a:off x="2095501" y="4532313"/>
            <a:ext cx="4038600" cy="3175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43" name="Straight Arrow Connector 42"/>
          <p:cNvCxnSpPr>
            <a:cxnSpLocks noChangeShapeType="1"/>
          </p:cNvCxnSpPr>
          <p:nvPr/>
        </p:nvCxnSpPr>
        <p:spPr bwMode="auto">
          <a:xfrm>
            <a:off x="3276600" y="5789614"/>
            <a:ext cx="5410200" cy="3175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45" name="Straight Connector 44"/>
          <p:cNvCxnSpPr>
            <a:cxnSpLocks noChangeShapeType="1"/>
          </p:cNvCxnSpPr>
          <p:nvPr/>
        </p:nvCxnSpPr>
        <p:spPr bwMode="auto">
          <a:xfrm>
            <a:off x="4038600" y="4343400"/>
            <a:ext cx="1524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46" name="Straight Connector 45"/>
          <p:cNvCxnSpPr>
            <a:cxnSpLocks noChangeShapeType="1"/>
          </p:cNvCxnSpPr>
          <p:nvPr/>
        </p:nvCxnSpPr>
        <p:spPr bwMode="auto">
          <a:xfrm>
            <a:off x="4038600" y="2971800"/>
            <a:ext cx="1524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47" name="Straight Connector 46"/>
          <p:cNvCxnSpPr>
            <a:cxnSpLocks noChangeShapeType="1"/>
          </p:cNvCxnSpPr>
          <p:nvPr/>
        </p:nvCxnSpPr>
        <p:spPr bwMode="auto">
          <a:xfrm rot="5400000">
            <a:off x="5638800" y="5791200"/>
            <a:ext cx="1524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48" name="Straight Connector 47"/>
          <p:cNvCxnSpPr>
            <a:cxnSpLocks noChangeShapeType="1"/>
          </p:cNvCxnSpPr>
          <p:nvPr/>
        </p:nvCxnSpPr>
        <p:spPr bwMode="auto">
          <a:xfrm rot="5400000">
            <a:off x="7239000" y="5791200"/>
            <a:ext cx="1524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sp>
        <p:nvSpPr>
          <p:cNvPr id="17424" name="TextBox 48"/>
          <p:cNvSpPr txBox="1">
            <a:spLocks noChangeArrowheads="1"/>
          </p:cNvSpPr>
          <p:nvPr/>
        </p:nvSpPr>
        <p:spPr bwMode="auto">
          <a:xfrm>
            <a:off x="5562600" y="5791201"/>
            <a:ext cx="381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>
                <a:latin typeface="Times New Roman" charset="0"/>
              </a:rPr>
              <a:t>20</a:t>
            </a:r>
            <a:endParaRPr lang="en-US" altLang="en-US" sz="1400" baseline="-25000">
              <a:latin typeface="Times New Roman" charset="0"/>
            </a:endParaRPr>
          </a:p>
        </p:txBody>
      </p:sp>
      <p:sp>
        <p:nvSpPr>
          <p:cNvPr id="17425" name="TextBox 49"/>
          <p:cNvSpPr txBox="1">
            <a:spLocks noChangeArrowheads="1"/>
          </p:cNvSpPr>
          <p:nvPr/>
        </p:nvSpPr>
        <p:spPr bwMode="auto">
          <a:xfrm>
            <a:off x="7162800" y="5791201"/>
            <a:ext cx="381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>
                <a:latin typeface="Times New Roman" charset="0"/>
              </a:rPr>
              <a:t>40</a:t>
            </a:r>
            <a:endParaRPr lang="en-US" altLang="en-US" sz="1400" baseline="-25000">
              <a:latin typeface="Times New Roman" charset="0"/>
            </a:endParaRPr>
          </a:p>
        </p:txBody>
      </p:sp>
      <p:sp>
        <p:nvSpPr>
          <p:cNvPr id="17426" name="TextBox 50"/>
          <p:cNvSpPr txBox="1">
            <a:spLocks noChangeArrowheads="1"/>
          </p:cNvSpPr>
          <p:nvPr/>
        </p:nvSpPr>
        <p:spPr bwMode="auto">
          <a:xfrm>
            <a:off x="6324600" y="5791201"/>
            <a:ext cx="381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>
                <a:latin typeface="Times New Roman" charset="0"/>
              </a:rPr>
              <a:t>30</a:t>
            </a:r>
            <a:endParaRPr lang="en-US" altLang="en-US" sz="1400" baseline="-25000">
              <a:latin typeface="Times New Roman" charset="0"/>
            </a:endParaRPr>
          </a:p>
        </p:txBody>
      </p:sp>
      <p:sp>
        <p:nvSpPr>
          <p:cNvPr id="17427" name="TextBox 51"/>
          <p:cNvSpPr txBox="1">
            <a:spLocks noChangeArrowheads="1"/>
          </p:cNvSpPr>
          <p:nvPr/>
        </p:nvSpPr>
        <p:spPr bwMode="auto">
          <a:xfrm>
            <a:off x="3810000" y="4267201"/>
            <a:ext cx="381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>
                <a:latin typeface="Times New Roman" charset="0"/>
              </a:rPr>
              <a:t>20</a:t>
            </a:r>
            <a:endParaRPr lang="en-US" altLang="en-US" sz="1400" baseline="-25000">
              <a:latin typeface="Times New Roman" charset="0"/>
            </a:endParaRPr>
          </a:p>
        </p:txBody>
      </p:sp>
      <p:sp>
        <p:nvSpPr>
          <p:cNvPr id="17428" name="TextBox 52"/>
          <p:cNvSpPr txBox="1">
            <a:spLocks noChangeArrowheads="1"/>
          </p:cNvSpPr>
          <p:nvPr/>
        </p:nvSpPr>
        <p:spPr bwMode="auto">
          <a:xfrm>
            <a:off x="3810000" y="2895601"/>
            <a:ext cx="381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>
                <a:latin typeface="Times New Roman" charset="0"/>
              </a:rPr>
              <a:t>40</a:t>
            </a:r>
            <a:endParaRPr lang="en-US" altLang="en-US" sz="1400" baseline="-25000">
              <a:latin typeface="Times New Roman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rot="5400000" flipH="1" flipV="1">
            <a:off x="4191000" y="43434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30" name="TextBox 54"/>
          <p:cNvSpPr txBox="1">
            <a:spLocks noChangeArrowheads="1"/>
          </p:cNvSpPr>
          <p:nvPr/>
        </p:nvSpPr>
        <p:spPr bwMode="auto">
          <a:xfrm>
            <a:off x="1752600" y="3581400"/>
            <a:ext cx="213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r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40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+ 50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cxnSp>
        <p:nvCxnSpPr>
          <p:cNvPr id="56" name="Straight Connector 55"/>
          <p:cNvCxnSpPr>
            <a:cxnSpLocks noChangeShapeType="1"/>
          </p:cNvCxnSpPr>
          <p:nvPr/>
        </p:nvCxnSpPr>
        <p:spPr bwMode="auto">
          <a:xfrm>
            <a:off x="3276600" y="4114800"/>
            <a:ext cx="3124200" cy="2133600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495800" y="4572000"/>
            <a:ext cx="1066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C00000"/>
                </a:solidFill>
              </a:rPr>
              <a:t>b</a:t>
            </a:r>
            <a:r>
              <a:rPr lang="en-US" altLang="en-US" baseline="-25000">
                <a:solidFill>
                  <a:srgbClr val="C00000"/>
                </a:solidFill>
              </a:rPr>
              <a:t>2</a:t>
            </a:r>
            <a:r>
              <a:rPr lang="en-US" altLang="en-US">
                <a:solidFill>
                  <a:srgbClr val="C00000"/>
                </a:solidFill>
              </a:rPr>
              <a:t> = 60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4114800" y="4111626"/>
            <a:ext cx="685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>
                <a:latin typeface="Times New Roman" charset="0"/>
              </a:rPr>
              <a:t>(0, 20)</a:t>
            </a:r>
            <a:endParaRPr lang="en-US" altLang="en-US" sz="1400" baseline="-25000">
              <a:latin typeface="Times New Roman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9982200" y="2819400"/>
            <a:ext cx="457200" cy="3048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cxnSp>
        <p:nvCxnSpPr>
          <p:cNvPr id="57" name="Straight Connector 56"/>
          <p:cNvCxnSpPr>
            <a:cxnSpLocks noChangeShapeType="1"/>
          </p:cNvCxnSpPr>
          <p:nvPr/>
        </p:nvCxnSpPr>
        <p:spPr bwMode="auto">
          <a:xfrm rot="16200000" flipH="1">
            <a:off x="3810000" y="3124200"/>
            <a:ext cx="3200400" cy="2743200"/>
          </a:xfrm>
          <a:prstGeom prst="line">
            <a:avLst/>
          </a:prstGeom>
          <a:noFill/>
          <a:ln w="25400">
            <a:solidFill>
              <a:srgbClr val="C00000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59" name="Straight Arrow Connector 58"/>
          <p:cNvCxnSpPr/>
          <p:nvPr/>
        </p:nvCxnSpPr>
        <p:spPr>
          <a:xfrm flipH="1">
            <a:off x="3886200" y="3505200"/>
            <a:ext cx="685800" cy="533400"/>
          </a:xfrm>
          <a:prstGeom prst="straightConnector1">
            <a:avLst/>
          </a:prstGeom>
          <a:ln w="12700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5943600" y="4949826"/>
            <a:ext cx="685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>
                <a:latin typeface="Times New Roman" charset="0"/>
              </a:rPr>
              <a:t>(24, 8)</a:t>
            </a:r>
            <a:endParaRPr lang="en-US" altLang="en-US" sz="1400" baseline="-25000">
              <a:latin typeface="Times New Roman" charset="0"/>
            </a:endParaRP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16F1E85B-D253-4060-B86B-2AD49E125BA7}"/>
              </a:ext>
            </a:extLst>
          </p:cNvPr>
          <p:cNvSpPr txBox="1">
            <a:spLocks/>
          </p:cNvSpPr>
          <p:nvPr/>
        </p:nvSpPr>
        <p:spPr bwMode="auto">
          <a:xfrm>
            <a:off x="990600" y="1466295"/>
            <a:ext cx="10515600" cy="90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Cambria" charset="0"/>
                <a:ea typeface="MS PGothic" charset="-128"/>
              </a:rPr>
              <a:t>How about </a:t>
            </a:r>
            <a:r>
              <a:rPr lang="en-US" altLang="en-US" sz="2400" i="1" dirty="0">
                <a:latin typeface="Cambria" charset="0"/>
                <a:ea typeface="MS PGothic" charset="-128"/>
              </a:rPr>
              <a:t>b</a:t>
            </a:r>
            <a:r>
              <a:rPr lang="en-US" altLang="en-US" sz="2400" baseline="-25000" dirty="0">
                <a:latin typeface="Cambria" charset="0"/>
                <a:ea typeface="MS PGothic" charset="-128"/>
              </a:rPr>
              <a:t>2</a:t>
            </a:r>
            <a:r>
              <a:rPr lang="en-US" altLang="zh-CN" sz="2400" dirty="0">
                <a:latin typeface="Cambria" charset="0"/>
                <a:ea typeface="MS PGothic" charset="-128"/>
              </a:rPr>
              <a:t> decreases to 60?</a:t>
            </a:r>
          </a:p>
          <a:p>
            <a:r>
              <a:rPr lang="en-US" altLang="zh-CN" sz="2400" dirty="0">
                <a:latin typeface="Cambria" charset="0"/>
                <a:ea typeface="MS PGothic" charset="-128"/>
              </a:rPr>
              <a:t>What if </a:t>
            </a:r>
            <a:r>
              <a:rPr lang="en-US" altLang="en-US" sz="2400" i="1" dirty="0">
                <a:latin typeface="Cambria" charset="0"/>
                <a:ea typeface="MS PGothic" charset="-128"/>
              </a:rPr>
              <a:t>b</a:t>
            </a:r>
            <a:r>
              <a:rPr lang="en-US" altLang="en-US" sz="2400" baseline="-25000" dirty="0">
                <a:latin typeface="Cambria" charset="0"/>
                <a:ea typeface="MS PGothic" charset="-128"/>
              </a:rPr>
              <a:t>2</a:t>
            </a:r>
            <a:r>
              <a:rPr lang="en-US" altLang="zh-CN" sz="2400" dirty="0">
                <a:latin typeface="Cambria" charset="0"/>
                <a:ea typeface="MS PGothic" charset="-128"/>
              </a:rPr>
              <a:t> is below 60? 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BBC249C-09B6-48A6-92CF-676F5FDEC3C6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3808860" y="3126472"/>
            <a:ext cx="3200400" cy="27432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F2648D0-4329-493B-BEB3-B64E294A770B}"/>
              </a:ext>
            </a:extLst>
          </p:cNvPr>
          <p:cNvGrpSpPr/>
          <p:nvPr/>
        </p:nvGrpSpPr>
        <p:grpSpPr>
          <a:xfrm>
            <a:off x="4114800" y="4343400"/>
            <a:ext cx="2438400" cy="1447800"/>
            <a:chOff x="2590800" y="4343400"/>
            <a:chExt cx="2438400" cy="1447800"/>
          </a:xfrm>
          <a:solidFill>
            <a:srgbClr val="FF6600">
              <a:alpha val="35000"/>
            </a:srgbClr>
          </a:solidFill>
        </p:grpSpPr>
        <p:sp>
          <p:nvSpPr>
            <p:cNvPr id="39" name="Right Triangle 38">
              <a:extLst>
                <a:ext uri="{FF2B5EF4-FFF2-40B4-BE49-F238E27FC236}">
                  <a16:creationId xmlns:a16="http://schemas.microsoft.com/office/drawing/2014/main" id="{D7D43290-3DD5-4BE3-89DC-67E45DC4B09B}"/>
                </a:ext>
              </a:extLst>
            </p:cNvPr>
            <p:cNvSpPr/>
            <p:nvPr/>
          </p:nvSpPr>
          <p:spPr>
            <a:xfrm>
              <a:off x="2590800" y="4343400"/>
              <a:ext cx="1905000" cy="8382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4" name="Right Triangle 43">
              <a:extLst>
                <a:ext uri="{FF2B5EF4-FFF2-40B4-BE49-F238E27FC236}">
                  <a16:creationId xmlns:a16="http://schemas.microsoft.com/office/drawing/2014/main" id="{B481562D-2B6F-4291-A92A-1854F6F88880}"/>
                </a:ext>
              </a:extLst>
            </p:cNvPr>
            <p:cNvSpPr/>
            <p:nvPr/>
          </p:nvSpPr>
          <p:spPr>
            <a:xfrm>
              <a:off x="4495800" y="5181600"/>
              <a:ext cx="533400" cy="6096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D04EF70-BE82-4DA8-ABF9-C40D36F884E0}"/>
                </a:ext>
              </a:extLst>
            </p:cNvPr>
            <p:cNvSpPr/>
            <p:nvPr/>
          </p:nvSpPr>
          <p:spPr>
            <a:xfrm>
              <a:off x="2590800" y="5181600"/>
              <a:ext cx="1905000" cy="609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58" grpId="0"/>
      <p:bldP spid="3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ight Triangle 35"/>
          <p:cNvSpPr/>
          <p:nvPr/>
        </p:nvSpPr>
        <p:spPr>
          <a:xfrm>
            <a:off x="4114800" y="4343400"/>
            <a:ext cx="3200400" cy="1447800"/>
          </a:xfrm>
          <a:prstGeom prst="rtTriangle">
            <a:avLst/>
          </a:prstGeom>
          <a:solidFill>
            <a:srgbClr val="FF66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endParaRPr lang="en-US" altLang="en-US">
              <a:ea typeface="MS PGothic" charset="-128"/>
            </a:endParaRPr>
          </a:p>
          <a:p>
            <a:endParaRPr lang="en-US" altLang="en-US">
              <a:ea typeface="MS PGothic" charset="-128"/>
            </a:endParaRPr>
          </a:p>
        </p:txBody>
      </p:sp>
      <p:pic>
        <p:nvPicPr>
          <p:cNvPr id="18435" name="Picture 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2133600"/>
            <a:ext cx="2895600" cy="12192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8437" name="TextBox 30"/>
          <p:cNvSpPr txBox="1">
            <a:spLocks noChangeArrowheads="1"/>
          </p:cNvSpPr>
          <p:nvPr/>
        </p:nvSpPr>
        <p:spPr bwMode="auto">
          <a:xfrm>
            <a:off x="8382000" y="5786438"/>
            <a:ext cx="762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 i="1">
                <a:latin typeface="Times New Roman" charset="0"/>
              </a:rPr>
              <a:t>B</a:t>
            </a:r>
            <a:endParaRPr lang="en-US" altLang="en-US" sz="2400" i="1" baseline="-25000">
              <a:latin typeface="Times New Roman" charset="0"/>
            </a:endParaRPr>
          </a:p>
        </p:txBody>
      </p:sp>
      <p:sp>
        <p:nvSpPr>
          <p:cNvPr id="18438" name="TextBox 32"/>
          <p:cNvSpPr txBox="1">
            <a:spLocks noChangeArrowheads="1"/>
          </p:cNvSpPr>
          <p:nvPr/>
        </p:nvSpPr>
        <p:spPr bwMode="auto">
          <a:xfrm>
            <a:off x="3581400" y="2433639"/>
            <a:ext cx="762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 i="1" dirty="0">
                <a:latin typeface="Times New Roman" charset="0"/>
              </a:rPr>
              <a:t>M</a:t>
            </a:r>
            <a:endParaRPr lang="en-US" altLang="en-US" sz="2400" i="1" baseline="-25000" dirty="0">
              <a:latin typeface="Times New Roman" charset="0"/>
            </a:endParaRPr>
          </a:p>
        </p:txBody>
      </p:sp>
      <p:sp>
        <p:nvSpPr>
          <p:cNvPr id="18439" name="TextBox 33"/>
          <p:cNvSpPr txBox="1">
            <a:spLocks noChangeArrowheads="1"/>
          </p:cNvSpPr>
          <p:nvPr/>
        </p:nvSpPr>
        <p:spPr bwMode="auto">
          <a:xfrm>
            <a:off x="3810000" y="5791201"/>
            <a:ext cx="457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>
                <a:latin typeface="Times New Roman" charset="0"/>
              </a:rPr>
              <a:t>0</a:t>
            </a:r>
          </a:p>
        </p:txBody>
      </p:sp>
      <p:cxnSp>
        <p:nvCxnSpPr>
          <p:cNvPr id="40" name="Straight Connector 39"/>
          <p:cNvCxnSpPr>
            <a:cxnSpLocks noChangeShapeType="1"/>
          </p:cNvCxnSpPr>
          <p:nvPr/>
        </p:nvCxnSpPr>
        <p:spPr bwMode="auto">
          <a:xfrm>
            <a:off x="3581400" y="4114800"/>
            <a:ext cx="4267200" cy="1905000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41" name="Straight Connector 40"/>
          <p:cNvCxnSpPr>
            <a:cxnSpLocks noChangeShapeType="1"/>
          </p:cNvCxnSpPr>
          <p:nvPr/>
        </p:nvCxnSpPr>
        <p:spPr bwMode="auto">
          <a:xfrm rot="16200000" flipH="1">
            <a:off x="4778930" y="3276600"/>
            <a:ext cx="2895600" cy="24384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42" name="Straight Arrow Connector 41"/>
          <p:cNvCxnSpPr>
            <a:cxnSpLocks noChangeShapeType="1"/>
          </p:cNvCxnSpPr>
          <p:nvPr/>
        </p:nvCxnSpPr>
        <p:spPr bwMode="auto">
          <a:xfrm rot="5400000" flipH="1" flipV="1">
            <a:off x="2095501" y="4532313"/>
            <a:ext cx="4038600" cy="3175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43" name="Straight Arrow Connector 42"/>
          <p:cNvCxnSpPr>
            <a:cxnSpLocks noChangeShapeType="1"/>
          </p:cNvCxnSpPr>
          <p:nvPr/>
        </p:nvCxnSpPr>
        <p:spPr bwMode="auto">
          <a:xfrm>
            <a:off x="3276600" y="5789614"/>
            <a:ext cx="5410200" cy="3175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45" name="Straight Connector 44"/>
          <p:cNvCxnSpPr>
            <a:cxnSpLocks noChangeShapeType="1"/>
          </p:cNvCxnSpPr>
          <p:nvPr/>
        </p:nvCxnSpPr>
        <p:spPr bwMode="auto">
          <a:xfrm>
            <a:off x="4038600" y="4343400"/>
            <a:ext cx="1524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46" name="Straight Connector 45"/>
          <p:cNvCxnSpPr>
            <a:cxnSpLocks noChangeShapeType="1"/>
          </p:cNvCxnSpPr>
          <p:nvPr/>
        </p:nvCxnSpPr>
        <p:spPr bwMode="auto">
          <a:xfrm>
            <a:off x="4038600" y="2971800"/>
            <a:ext cx="1524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47" name="Straight Connector 46"/>
          <p:cNvCxnSpPr>
            <a:cxnSpLocks noChangeShapeType="1"/>
          </p:cNvCxnSpPr>
          <p:nvPr/>
        </p:nvCxnSpPr>
        <p:spPr bwMode="auto">
          <a:xfrm rot="5400000">
            <a:off x="5638800" y="5791200"/>
            <a:ext cx="1524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48" name="Straight Connector 47"/>
          <p:cNvCxnSpPr>
            <a:cxnSpLocks noChangeShapeType="1"/>
          </p:cNvCxnSpPr>
          <p:nvPr/>
        </p:nvCxnSpPr>
        <p:spPr bwMode="auto">
          <a:xfrm rot="5400000">
            <a:off x="7239000" y="5791200"/>
            <a:ext cx="1524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sp>
        <p:nvSpPr>
          <p:cNvPr id="18448" name="TextBox 48"/>
          <p:cNvSpPr txBox="1">
            <a:spLocks noChangeArrowheads="1"/>
          </p:cNvSpPr>
          <p:nvPr/>
        </p:nvSpPr>
        <p:spPr bwMode="auto">
          <a:xfrm>
            <a:off x="5562600" y="5791201"/>
            <a:ext cx="381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>
                <a:latin typeface="Times New Roman" charset="0"/>
              </a:rPr>
              <a:t>20</a:t>
            </a:r>
            <a:endParaRPr lang="en-US" altLang="en-US" sz="1400" baseline="-25000">
              <a:latin typeface="Times New Roman" charset="0"/>
            </a:endParaRPr>
          </a:p>
        </p:txBody>
      </p:sp>
      <p:sp>
        <p:nvSpPr>
          <p:cNvPr id="18449" name="TextBox 49"/>
          <p:cNvSpPr txBox="1">
            <a:spLocks noChangeArrowheads="1"/>
          </p:cNvSpPr>
          <p:nvPr/>
        </p:nvSpPr>
        <p:spPr bwMode="auto">
          <a:xfrm>
            <a:off x="7162800" y="5791201"/>
            <a:ext cx="381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>
                <a:latin typeface="Times New Roman" charset="0"/>
              </a:rPr>
              <a:t>40</a:t>
            </a:r>
            <a:endParaRPr lang="en-US" altLang="en-US" sz="1400" baseline="-25000">
              <a:latin typeface="Times New Roman" charset="0"/>
            </a:endParaRPr>
          </a:p>
        </p:txBody>
      </p:sp>
      <p:sp>
        <p:nvSpPr>
          <p:cNvPr id="18450" name="TextBox 50"/>
          <p:cNvSpPr txBox="1">
            <a:spLocks noChangeArrowheads="1"/>
          </p:cNvSpPr>
          <p:nvPr/>
        </p:nvSpPr>
        <p:spPr bwMode="auto">
          <a:xfrm>
            <a:off x="6324600" y="5791201"/>
            <a:ext cx="381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>
                <a:latin typeface="Times New Roman" charset="0"/>
              </a:rPr>
              <a:t>30</a:t>
            </a:r>
            <a:endParaRPr lang="en-US" altLang="en-US" sz="1400" baseline="-25000">
              <a:latin typeface="Times New Roman" charset="0"/>
            </a:endParaRPr>
          </a:p>
        </p:txBody>
      </p:sp>
      <p:sp>
        <p:nvSpPr>
          <p:cNvPr id="18451" name="TextBox 51"/>
          <p:cNvSpPr txBox="1">
            <a:spLocks noChangeArrowheads="1"/>
          </p:cNvSpPr>
          <p:nvPr/>
        </p:nvSpPr>
        <p:spPr bwMode="auto">
          <a:xfrm>
            <a:off x="3810000" y="4267201"/>
            <a:ext cx="381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>
                <a:latin typeface="Times New Roman" charset="0"/>
              </a:rPr>
              <a:t>20</a:t>
            </a:r>
            <a:endParaRPr lang="en-US" altLang="en-US" sz="1400" baseline="-25000">
              <a:latin typeface="Times New Roman" charset="0"/>
            </a:endParaRPr>
          </a:p>
        </p:txBody>
      </p:sp>
      <p:sp>
        <p:nvSpPr>
          <p:cNvPr id="18452" name="TextBox 52"/>
          <p:cNvSpPr txBox="1">
            <a:spLocks noChangeArrowheads="1"/>
          </p:cNvSpPr>
          <p:nvPr/>
        </p:nvSpPr>
        <p:spPr bwMode="auto">
          <a:xfrm>
            <a:off x="3810000" y="2895601"/>
            <a:ext cx="381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>
                <a:latin typeface="Times New Roman" charset="0"/>
              </a:rPr>
              <a:t>40</a:t>
            </a:r>
            <a:endParaRPr lang="en-US" altLang="en-US" sz="1400" baseline="-25000">
              <a:latin typeface="Times New Roman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rot="5400000" flipH="1" flipV="1">
            <a:off x="4191000" y="43434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54" name="TextBox 54"/>
          <p:cNvSpPr txBox="1">
            <a:spLocks noChangeArrowheads="1"/>
          </p:cNvSpPr>
          <p:nvPr/>
        </p:nvSpPr>
        <p:spPr bwMode="auto">
          <a:xfrm>
            <a:off x="1752600" y="3581400"/>
            <a:ext cx="213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r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40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+ 50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cxnSp>
        <p:nvCxnSpPr>
          <p:cNvPr id="56" name="Straight Connector 55"/>
          <p:cNvCxnSpPr>
            <a:cxnSpLocks noChangeShapeType="1"/>
          </p:cNvCxnSpPr>
          <p:nvPr/>
        </p:nvCxnSpPr>
        <p:spPr bwMode="auto">
          <a:xfrm>
            <a:off x="3276600" y="4114800"/>
            <a:ext cx="3124200" cy="2133600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5486400" y="3276600"/>
            <a:ext cx="1066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C00000"/>
                </a:solidFill>
              </a:rPr>
              <a:t>b</a:t>
            </a:r>
            <a:r>
              <a:rPr lang="en-US" altLang="en-US" baseline="-25000">
                <a:solidFill>
                  <a:srgbClr val="C00000"/>
                </a:solidFill>
              </a:rPr>
              <a:t>2</a:t>
            </a:r>
            <a:r>
              <a:rPr lang="en-US" altLang="en-US">
                <a:solidFill>
                  <a:srgbClr val="C00000"/>
                </a:solidFill>
              </a:rPr>
              <a:t> = 160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7239000" y="5486401"/>
            <a:ext cx="685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>
                <a:latin typeface="Times New Roman" charset="0"/>
              </a:rPr>
              <a:t>(40, 0)</a:t>
            </a:r>
            <a:endParaRPr lang="en-US" altLang="en-US" sz="1400" baseline="-25000">
              <a:latin typeface="Times New Roman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982200" y="2819400"/>
            <a:ext cx="457200" cy="3048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cxnSp>
        <p:nvCxnSpPr>
          <p:cNvPr id="44" name="Straight Connector 43"/>
          <p:cNvCxnSpPr>
            <a:cxnSpLocks noChangeShapeType="1"/>
          </p:cNvCxnSpPr>
          <p:nvPr/>
        </p:nvCxnSpPr>
        <p:spPr bwMode="auto">
          <a:xfrm rot="16200000" flipH="1">
            <a:off x="3810000" y="3124200"/>
            <a:ext cx="3200400" cy="2743200"/>
          </a:xfrm>
          <a:prstGeom prst="line">
            <a:avLst/>
          </a:prstGeom>
          <a:noFill/>
          <a:ln w="25400">
            <a:solidFill>
              <a:srgbClr val="C00000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57" name="Straight Arrow Connector 56"/>
          <p:cNvCxnSpPr>
            <a:cxnSpLocks/>
          </p:cNvCxnSpPr>
          <p:nvPr/>
        </p:nvCxnSpPr>
        <p:spPr>
          <a:xfrm flipV="1">
            <a:off x="4763406" y="3365958"/>
            <a:ext cx="514979" cy="367842"/>
          </a:xfrm>
          <a:prstGeom prst="straightConnector1">
            <a:avLst/>
          </a:prstGeom>
          <a:ln w="12700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5943600" y="4949826"/>
            <a:ext cx="685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>
                <a:latin typeface="Times New Roman" charset="0"/>
              </a:rPr>
              <a:t>(24, 8)</a:t>
            </a:r>
            <a:endParaRPr lang="en-US" altLang="en-US" sz="1400" baseline="-25000">
              <a:latin typeface="Times New Roman" charset="0"/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A735E3BA-9246-456F-ACD9-676F78185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4483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0000"/>
                </a:solidFill>
              </a:rPr>
              <a:t>Changes in Constraint Quantity (</a:t>
            </a:r>
            <a:r>
              <a:rPr lang="en-US" altLang="en-US" sz="4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44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4400" dirty="0">
                <a:solidFill>
                  <a:srgbClr val="000000"/>
                </a:solidFill>
              </a:rPr>
              <a:t>)</a:t>
            </a:r>
            <a:endParaRPr lang="en-SG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C2C438AF-F2BA-4054-868D-B894A1256A74}"/>
              </a:ext>
            </a:extLst>
          </p:cNvPr>
          <p:cNvSpPr txBox="1">
            <a:spLocks/>
          </p:cNvSpPr>
          <p:nvPr/>
        </p:nvSpPr>
        <p:spPr bwMode="auto">
          <a:xfrm>
            <a:off x="990600" y="1466295"/>
            <a:ext cx="10515600" cy="670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Cambria" charset="0"/>
                <a:ea typeface="MS PGothic" charset="-128"/>
              </a:rPr>
              <a:t>What if </a:t>
            </a:r>
            <a:r>
              <a:rPr lang="en-US" altLang="en-US" sz="2400" i="1" dirty="0">
                <a:latin typeface="Cambria" charset="0"/>
                <a:ea typeface="MS PGothic" charset="-128"/>
              </a:rPr>
              <a:t>b</a:t>
            </a:r>
            <a:r>
              <a:rPr lang="en-US" altLang="en-US" sz="2400" baseline="-25000" dirty="0">
                <a:latin typeface="Cambria" charset="0"/>
                <a:ea typeface="MS PGothic" charset="-128"/>
              </a:rPr>
              <a:t>2</a:t>
            </a:r>
            <a:r>
              <a:rPr lang="en-US" altLang="zh-CN" sz="2400" dirty="0">
                <a:latin typeface="Cambria" charset="0"/>
                <a:ea typeface="MS PGothic" charset="-128"/>
              </a:rPr>
              <a:t> increases? 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8917748-401A-4EAC-915C-A5D08C39881F}"/>
              </a:ext>
            </a:extLst>
          </p:cNvPr>
          <p:cNvGrpSpPr/>
          <p:nvPr/>
        </p:nvGrpSpPr>
        <p:grpSpPr>
          <a:xfrm>
            <a:off x="4114800" y="4343400"/>
            <a:ext cx="2438400" cy="1447800"/>
            <a:chOff x="2590800" y="4343400"/>
            <a:chExt cx="2438400" cy="1447800"/>
          </a:xfrm>
          <a:solidFill>
            <a:srgbClr val="FF6600">
              <a:alpha val="35000"/>
            </a:srgbClr>
          </a:solidFill>
        </p:grpSpPr>
        <p:sp>
          <p:nvSpPr>
            <p:cNvPr id="38" name="Right Triangle 37">
              <a:extLst>
                <a:ext uri="{FF2B5EF4-FFF2-40B4-BE49-F238E27FC236}">
                  <a16:creationId xmlns:a16="http://schemas.microsoft.com/office/drawing/2014/main" id="{8803467A-47BC-4B14-947A-B65ECBFF091D}"/>
                </a:ext>
              </a:extLst>
            </p:cNvPr>
            <p:cNvSpPr/>
            <p:nvPr/>
          </p:nvSpPr>
          <p:spPr>
            <a:xfrm>
              <a:off x="2590800" y="4343400"/>
              <a:ext cx="1905000" cy="8382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9" name="Right Triangle 38">
              <a:extLst>
                <a:ext uri="{FF2B5EF4-FFF2-40B4-BE49-F238E27FC236}">
                  <a16:creationId xmlns:a16="http://schemas.microsoft.com/office/drawing/2014/main" id="{4DC73E17-D01D-476B-A6A2-5DA897FCC918}"/>
                </a:ext>
              </a:extLst>
            </p:cNvPr>
            <p:cNvSpPr/>
            <p:nvPr/>
          </p:nvSpPr>
          <p:spPr>
            <a:xfrm>
              <a:off x="4495800" y="5181600"/>
              <a:ext cx="533400" cy="6096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A8B4E03-7BA8-4AC8-8BF2-DA8FA19DBA03}"/>
                </a:ext>
              </a:extLst>
            </p:cNvPr>
            <p:cNvSpPr/>
            <p:nvPr/>
          </p:nvSpPr>
          <p:spPr>
            <a:xfrm>
              <a:off x="2590800" y="5181600"/>
              <a:ext cx="1905000" cy="609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58" grpId="0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ight Triangle 31"/>
          <p:cNvSpPr/>
          <p:nvPr/>
        </p:nvSpPr>
        <p:spPr>
          <a:xfrm>
            <a:off x="4114800" y="4231640"/>
            <a:ext cx="3200400" cy="1447800"/>
          </a:xfrm>
          <a:prstGeom prst="rtTriangle">
            <a:avLst/>
          </a:prstGeom>
          <a:solidFill>
            <a:srgbClr val="FF66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sp>
        <p:nvSpPr>
          <p:cNvPr id="36" name="Right Triangle 35"/>
          <p:cNvSpPr/>
          <p:nvPr/>
        </p:nvSpPr>
        <p:spPr>
          <a:xfrm>
            <a:off x="4114800" y="4231640"/>
            <a:ext cx="1219200" cy="1447800"/>
          </a:xfrm>
          <a:prstGeom prst="rtTriangle">
            <a:avLst/>
          </a:prstGeom>
          <a:solidFill>
            <a:srgbClr val="FF66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sp>
        <p:nvSpPr>
          <p:cNvPr id="19460" name="TextBox 30"/>
          <p:cNvSpPr txBox="1">
            <a:spLocks noChangeArrowheads="1"/>
          </p:cNvSpPr>
          <p:nvPr/>
        </p:nvSpPr>
        <p:spPr bwMode="auto">
          <a:xfrm>
            <a:off x="8382000" y="5674678"/>
            <a:ext cx="762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en-US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1" name="TextBox 33"/>
          <p:cNvSpPr txBox="1">
            <a:spLocks noChangeArrowheads="1"/>
          </p:cNvSpPr>
          <p:nvPr/>
        </p:nvSpPr>
        <p:spPr bwMode="auto">
          <a:xfrm>
            <a:off x="3810000" y="5679441"/>
            <a:ext cx="457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>
                <a:latin typeface="Times New Roman" charset="0"/>
              </a:rPr>
              <a:t>0</a:t>
            </a:r>
          </a:p>
        </p:txBody>
      </p:sp>
      <p:cxnSp>
        <p:nvCxnSpPr>
          <p:cNvPr id="40" name="Straight Connector 39"/>
          <p:cNvCxnSpPr>
            <a:cxnSpLocks noChangeShapeType="1"/>
          </p:cNvCxnSpPr>
          <p:nvPr/>
        </p:nvCxnSpPr>
        <p:spPr bwMode="auto">
          <a:xfrm>
            <a:off x="3581400" y="4003040"/>
            <a:ext cx="4267200" cy="1905000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41" name="Straight Connector 40"/>
          <p:cNvCxnSpPr>
            <a:cxnSpLocks noChangeShapeType="1"/>
          </p:cNvCxnSpPr>
          <p:nvPr/>
        </p:nvCxnSpPr>
        <p:spPr bwMode="auto">
          <a:xfrm rot="16200000" flipH="1">
            <a:off x="5275120" y="3660140"/>
            <a:ext cx="2362200" cy="1981200"/>
          </a:xfrm>
          <a:prstGeom prst="line">
            <a:avLst/>
          </a:prstGeom>
          <a:noFill/>
          <a:ln w="25400">
            <a:solidFill>
              <a:srgbClr val="C00000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42" name="Straight Arrow Connector 41"/>
          <p:cNvCxnSpPr>
            <a:cxnSpLocks noChangeShapeType="1"/>
          </p:cNvCxnSpPr>
          <p:nvPr/>
        </p:nvCxnSpPr>
        <p:spPr bwMode="auto">
          <a:xfrm rot="5400000" flipH="1" flipV="1">
            <a:off x="2628107" y="4954747"/>
            <a:ext cx="2971800" cy="1587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43" name="Straight Arrow Connector 42"/>
          <p:cNvCxnSpPr>
            <a:cxnSpLocks noChangeShapeType="1"/>
          </p:cNvCxnSpPr>
          <p:nvPr/>
        </p:nvCxnSpPr>
        <p:spPr bwMode="auto">
          <a:xfrm>
            <a:off x="3276600" y="5677854"/>
            <a:ext cx="5410200" cy="3175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45" name="Straight Connector 44"/>
          <p:cNvCxnSpPr>
            <a:cxnSpLocks noChangeShapeType="1"/>
          </p:cNvCxnSpPr>
          <p:nvPr/>
        </p:nvCxnSpPr>
        <p:spPr bwMode="auto">
          <a:xfrm>
            <a:off x="4038600" y="4231640"/>
            <a:ext cx="1524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47" name="Straight Connector 46"/>
          <p:cNvCxnSpPr>
            <a:cxnSpLocks noChangeShapeType="1"/>
          </p:cNvCxnSpPr>
          <p:nvPr/>
        </p:nvCxnSpPr>
        <p:spPr bwMode="auto">
          <a:xfrm rot="5400000">
            <a:off x="5638800" y="5679440"/>
            <a:ext cx="1524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48" name="Straight Connector 47"/>
          <p:cNvCxnSpPr>
            <a:cxnSpLocks noChangeShapeType="1"/>
          </p:cNvCxnSpPr>
          <p:nvPr/>
        </p:nvCxnSpPr>
        <p:spPr bwMode="auto">
          <a:xfrm rot="5400000">
            <a:off x="7239000" y="5679440"/>
            <a:ext cx="1524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sp>
        <p:nvSpPr>
          <p:cNvPr id="19469" name="TextBox 48"/>
          <p:cNvSpPr txBox="1">
            <a:spLocks noChangeArrowheads="1"/>
          </p:cNvSpPr>
          <p:nvPr/>
        </p:nvSpPr>
        <p:spPr bwMode="auto">
          <a:xfrm>
            <a:off x="5562600" y="5679441"/>
            <a:ext cx="381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>
                <a:latin typeface="Times New Roman" charset="0"/>
              </a:rPr>
              <a:t>20</a:t>
            </a:r>
            <a:endParaRPr lang="en-US" altLang="en-US" sz="1400" baseline="-25000">
              <a:latin typeface="Times New Roman" charset="0"/>
            </a:endParaRPr>
          </a:p>
        </p:txBody>
      </p:sp>
      <p:sp>
        <p:nvSpPr>
          <p:cNvPr id="19470" name="TextBox 49"/>
          <p:cNvSpPr txBox="1">
            <a:spLocks noChangeArrowheads="1"/>
          </p:cNvSpPr>
          <p:nvPr/>
        </p:nvSpPr>
        <p:spPr bwMode="auto">
          <a:xfrm>
            <a:off x="7162800" y="5679441"/>
            <a:ext cx="381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>
                <a:latin typeface="Times New Roman" charset="0"/>
              </a:rPr>
              <a:t>40</a:t>
            </a:r>
            <a:endParaRPr lang="en-US" altLang="en-US" sz="1400" baseline="-25000">
              <a:latin typeface="Times New Roman" charset="0"/>
            </a:endParaRPr>
          </a:p>
        </p:txBody>
      </p:sp>
      <p:sp>
        <p:nvSpPr>
          <p:cNvPr id="19471" name="TextBox 50"/>
          <p:cNvSpPr txBox="1">
            <a:spLocks noChangeArrowheads="1"/>
          </p:cNvSpPr>
          <p:nvPr/>
        </p:nvSpPr>
        <p:spPr bwMode="auto">
          <a:xfrm>
            <a:off x="6324600" y="5679441"/>
            <a:ext cx="381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>
                <a:latin typeface="Times New Roman" charset="0"/>
              </a:rPr>
              <a:t>30</a:t>
            </a:r>
            <a:endParaRPr lang="en-US" altLang="en-US" sz="1400" baseline="-25000">
              <a:latin typeface="Times New Roman" charset="0"/>
            </a:endParaRPr>
          </a:p>
        </p:txBody>
      </p:sp>
      <p:sp>
        <p:nvSpPr>
          <p:cNvPr id="19472" name="TextBox 51"/>
          <p:cNvSpPr txBox="1">
            <a:spLocks noChangeArrowheads="1"/>
          </p:cNvSpPr>
          <p:nvPr/>
        </p:nvSpPr>
        <p:spPr bwMode="auto">
          <a:xfrm>
            <a:off x="3810000" y="4155441"/>
            <a:ext cx="381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>
                <a:latin typeface="Times New Roman" charset="0"/>
              </a:rPr>
              <a:t>20</a:t>
            </a:r>
            <a:endParaRPr lang="en-US" altLang="en-US" sz="1400" baseline="-25000">
              <a:latin typeface="Times New Roman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rot="5400000" flipH="1" flipV="1">
            <a:off x="4191000" y="423164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74" name="TextBox 54"/>
          <p:cNvSpPr txBox="1">
            <a:spLocks noChangeArrowheads="1"/>
          </p:cNvSpPr>
          <p:nvPr/>
        </p:nvSpPr>
        <p:spPr bwMode="auto">
          <a:xfrm>
            <a:off x="1752600" y="3469640"/>
            <a:ext cx="213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r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40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+ 50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cxnSp>
        <p:nvCxnSpPr>
          <p:cNvPr id="56" name="Straight Connector 55"/>
          <p:cNvCxnSpPr>
            <a:cxnSpLocks noChangeShapeType="1"/>
          </p:cNvCxnSpPr>
          <p:nvPr/>
        </p:nvCxnSpPr>
        <p:spPr bwMode="auto">
          <a:xfrm>
            <a:off x="3276600" y="4003040"/>
            <a:ext cx="3124200" cy="2133600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29" name="Straight Connector 28"/>
          <p:cNvCxnSpPr>
            <a:cxnSpLocks noChangeShapeType="1"/>
          </p:cNvCxnSpPr>
          <p:nvPr/>
        </p:nvCxnSpPr>
        <p:spPr bwMode="auto">
          <a:xfrm rot="16200000" flipH="1">
            <a:off x="3543300" y="3964940"/>
            <a:ext cx="2286000" cy="1905000"/>
          </a:xfrm>
          <a:prstGeom prst="line">
            <a:avLst/>
          </a:prstGeom>
          <a:noFill/>
          <a:ln w="25400">
            <a:solidFill>
              <a:srgbClr val="C00000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35" name="Straight Arrow Connector 34"/>
          <p:cNvCxnSpPr>
            <a:cxnSpLocks noChangeShapeType="1"/>
          </p:cNvCxnSpPr>
          <p:nvPr/>
        </p:nvCxnSpPr>
        <p:spPr bwMode="auto">
          <a:xfrm flipV="1">
            <a:off x="4572000" y="3850640"/>
            <a:ext cx="1143000" cy="914400"/>
          </a:xfrm>
          <a:prstGeom prst="straightConnector1">
            <a:avLst/>
          </a:prstGeom>
          <a:noFill/>
          <a:ln w="25400">
            <a:solidFill>
              <a:srgbClr val="C00000"/>
            </a:solidFill>
            <a:round/>
            <a:headEnd type="arrow" w="med" len="med"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46" name="Straight Connector 45"/>
          <p:cNvCxnSpPr>
            <a:cxnSpLocks noChangeShapeType="1"/>
          </p:cNvCxnSpPr>
          <p:nvPr/>
        </p:nvCxnSpPr>
        <p:spPr bwMode="auto">
          <a:xfrm rot="16200000" flipH="1">
            <a:off x="4457700" y="3660140"/>
            <a:ext cx="2514600" cy="21336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sp>
        <p:nvSpPr>
          <p:cNvPr id="58" name="TextBox 57"/>
          <p:cNvSpPr txBox="1"/>
          <p:nvPr/>
        </p:nvSpPr>
        <p:spPr>
          <a:xfrm>
            <a:off x="4038600" y="3633154"/>
            <a:ext cx="1752600" cy="369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 eaLnBrk="1" hangingPunct="1">
              <a:defRPr/>
            </a:pPr>
            <a:r>
              <a:rPr lang="en-US" alt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 ≤ </a:t>
            </a:r>
            <a:r>
              <a:rPr lang="en-US" altLang="en-US" sz="1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≤ 160</a:t>
            </a:r>
          </a:p>
        </p:txBody>
      </p:sp>
      <p:sp>
        <p:nvSpPr>
          <p:cNvPr id="19480" name="TextBox 52"/>
          <p:cNvSpPr txBox="1">
            <a:spLocks noChangeArrowheads="1"/>
          </p:cNvSpPr>
          <p:nvPr/>
        </p:nvSpPr>
        <p:spPr bwMode="auto">
          <a:xfrm>
            <a:off x="5943600" y="4838066"/>
            <a:ext cx="685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>
                <a:latin typeface="Times New Roman" charset="0"/>
              </a:rPr>
              <a:t>(24, 8)</a:t>
            </a:r>
            <a:endParaRPr lang="en-US" altLang="en-US" sz="1400" baseline="-25000">
              <a:latin typeface="Times New Roman" charset="0"/>
            </a:endParaRP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7239000" y="5374641"/>
            <a:ext cx="685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>
                <a:latin typeface="Times New Roman" charset="0"/>
              </a:rPr>
              <a:t>(40, 0)</a:t>
            </a:r>
            <a:endParaRPr lang="en-US" altLang="en-US" sz="1400" baseline="-25000">
              <a:latin typeface="Times New Roman" charset="0"/>
            </a:endParaRP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4114800" y="3999866"/>
            <a:ext cx="685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>
                <a:latin typeface="Times New Roman" charset="0"/>
              </a:rPr>
              <a:t>(0, 20)</a:t>
            </a:r>
            <a:endParaRPr lang="en-US" altLang="en-US" sz="1400" baseline="-25000">
              <a:latin typeface="Times New Roman" charset="0"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E6D2BB59-993B-4A06-886A-DA3AC4431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0000"/>
                </a:solidFill>
              </a:rPr>
              <a:t>Changes in Constraint Quantity (</a:t>
            </a:r>
            <a:r>
              <a:rPr lang="en-US" altLang="en-US" sz="4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44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4400" dirty="0">
                <a:solidFill>
                  <a:srgbClr val="000000"/>
                </a:solidFill>
              </a:rPr>
              <a:t>)</a:t>
            </a:r>
            <a:endParaRPr lang="en-SG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82EAA2-2329-4C09-9730-30592CE2D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3895"/>
            <a:ext cx="10515600" cy="2071290"/>
          </a:xfrm>
        </p:spPr>
        <p:txBody>
          <a:bodyPr/>
          <a:lstStyle/>
          <a:p>
            <a:r>
              <a:rPr lang="en-US" sz="2400" dirty="0"/>
              <a:t>The optimal solution always changes if the corresponding constraint is binding</a:t>
            </a:r>
          </a:p>
          <a:p>
            <a:r>
              <a:rPr lang="en-US" sz="2400" dirty="0"/>
              <a:t>As long as </a:t>
            </a:r>
            <a:r>
              <a:rPr lang="en-US" sz="2400" i="1" dirty="0"/>
              <a:t>b</a:t>
            </a:r>
            <a:r>
              <a:rPr lang="en-US" sz="2400" baseline="-25000" dirty="0"/>
              <a:t>2</a:t>
            </a:r>
            <a:r>
              <a:rPr lang="en-US" sz="2400" dirty="0"/>
              <a:t> is in the range [60, 160], the binding constraints will NOT change</a:t>
            </a:r>
          </a:p>
          <a:p>
            <a:r>
              <a:rPr lang="en-US" sz="2400" dirty="0"/>
              <a:t>The sensitivity range of a constraint quantity: the range of values over which the binding constraints will remain so</a:t>
            </a:r>
          </a:p>
        </p:txBody>
      </p:sp>
      <p:sp>
        <p:nvSpPr>
          <p:cNvPr id="30" name="TextBox 32">
            <a:extLst>
              <a:ext uri="{FF2B5EF4-FFF2-40B4-BE49-F238E27FC236}">
                <a16:creationId xmlns:a16="http://schemas.microsoft.com/office/drawing/2014/main" id="{220E18F0-82BA-4700-96B1-61E04B407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3406" y="3152615"/>
            <a:ext cx="762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 i="1" dirty="0">
                <a:latin typeface="Times New Roman" charset="0"/>
              </a:rPr>
              <a:t>M</a:t>
            </a:r>
            <a:endParaRPr lang="en-US" altLang="en-US" sz="2400" i="1" baseline="-25000" dirty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58" grpId="0" animBg="1"/>
      <p:bldP spid="57" grpId="0"/>
      <p:bldP spid="5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3800">
                <a:ea typeface="MS PGothic" charset="-128"/>
              </a:rPr>
              <a:t>Excel Sensitivity Analysis Report</a:t>
            </a:r>
          </a:p>
        </p:txBody>
      </p:sp>
      <p:pic>
        <p:nvPicPr>
          <p:cNvPr id="20482" name="Picture 26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143000"/>
            <a:ext cx="8001000" cy="282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26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1" y="4267201"/>
            <a:ext cx="57118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3800">
                <a:ea typeface="MS PGothic" charset="-128"/>
              </a:rPr>
              <a:t>Sensitivity Analysis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2400" dirty="0">
                <a:ea typeface="MS PGothic" charset="-128"/>
              </a:rPr>
              <a:t>Shadow Price (or dual values): the marginal value of additional unit of resource.</a:t>
            </a:r>
          </a:p>
          <a:p>
            <a:pPr lvl="1"/>
            <a:r>
              <a:rPr lang="en-US" altLang="en-US" sz="2000" dirty="0"/>
              <a:t>Note that the shadow price is only valid in the sensitivity range.</a:t>
            </a:r>
          </a:p>
          <a:p>
            <a:pPr lvl="1"/>
            <a:endParaRPr lang="en-US" altLang="en-US" sz="2000" dirty="0"/>
          </a:p>
          <a:p>
            <a:r>
              <a:rPr lang="en-US" altLang="en-US" sz="2400" dirty="0">
                <a:ea typeface="MS PGothic" charset="-128"/>
              </a:rPr>
              <a:t>Reduced cost: the marginal value in objective if we are forced to increase a zero variable</a:t>
            </a:r>
          </a:p>
          <a:p>
            <a:pPr lvl="1">
              <a:buFont typeface="Wingdings" charset="2"/>
              <a:buNone/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3800">
                <a:ea typeface="MS PGothic" charset="-128"/>
              </a:rPr>
              <a:t>Excel Sensitivity Analysis Report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2400" dirty="0">
                <a:ea typeface="MS PGothic" charset="-128"/>
              </a:rPr>
              <a:t>What happened if you increase clay by 10 units?</a:t>
            </a:r>
          </a:p>
          <a:p>
            <a:endParaRPr lang="en-US" altLang="en-US" dirty="0">
              <a:ea typeface="MS PGothic" charset="-128"/>
            </a:endParaRPr>
          </a:p>
          <a:p>
            <a:endParaRPr lang="en-US" altLang="en-US" dirty="0">
              <a:ea typeface="MS PGothic" charset="-128"/>
            </a:endParaRPr>
          </a:p>
          <a:p>
            <a:endParaRPr lang="en-US" altLang="en-US" dirty="0">
              <a:ea typeface="MS PGothic" charset="-128"/>
            </a:endParaRPr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r>
              <a:rPr lang="en-US" altLang="en-US" sz="2000" dirty="0"/>
              <a:t>Is it within the sensitivity range?</a:t>
            </a:r>
          </a:p>
          <a:p>
            <a:pPr lvl="1"/>
            <a:r>
              <a:rPr lang="en-US" altLang="en-US" sz="2000" dirty="0"/>
              <a:t>If yes, use shadow price. Otherwise, resolve.</a:t>
            </a:r>
          </a:p>
          <a:p>
            <a:pPr lvl="1">
              <a:buFontTx/>
              <a:buNone/>
            </a:pPr>
            <a:endParaRPr lang="en-US" altLang="en-US" dirty="0"/>
          </a:p>
        </p:txBody>
      </p:sp>
      <p:pic>
        <p:nvPicPr>
          <p:cNvPr id="2457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080" y="2214245"/>
            <a:ext cx="8305800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2F7EB-37D4-4CF4-AD95-1863409CF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On Group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DF227-1328-47B3-BE64-F819740F8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Case study of an optimization problem</a:t>
            </a:r>
          </a:p>
          <a:p>
            <a:r>
              <a:rPr lang="en-SG" dirty="0"/>
              <a:t>Report – At most 10 pages</a:t>
            </a:r>
          </a:p>
          <a:p>
            <a:pPr lvl="1"/>
            <a:r>
              <a:rPr lang="en-SG" dirty="0"/>
              <a:t>Introduction</a:t>
            </a:r>
          </a:p>
          <a:p>
            <a:pPr lvl="1"/>
            <a:r>
              <a:rPr lang="en-SG" dirty="0"/>
              <a:t>Model formulation</a:t>
            </a:r>
          </a:p>
          <a:p>
            <a:pPr lvl="1"/>
            <a:r>
              <a:rPr lang="en-SG" dirty="0"/>
              <a:t>Analysis of solutions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SG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 in </a:t>
            </a:r>
            <a:r>
              <a:rPr kumimoji="0" lang="en-SG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Jupyter</a:t>
            </a:r>
            <a:r>
              <a:rPr kumimoji="0" lang="en-SG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Notebook </a:t>
            </a:r>
          </a:p>
          <a:p>
            <a:pPr lvl="1"/>
            <a:r>
              <a:rPr lang="en-SG" dirty="0"/>
              <a:t>Model should be generic</a:t>
            </a:r>
          </a:p>
          <a:p>
            <a:pPr lvl="1"/>
            <a:r>
              <a:rPr lang="en-SG" dirty="0"/>
              <a:t>Data must be read from a file or directly import from an online database</a:t>
            </a:r>
          </a:p>
          <a:p>
            <a:pPr>
              <a:defRPr/>
            </a:pPr>
            <a:r>
              <a:rPr lang="en-SG" dirty="0">
                <a:latin typeface="Calibri" panose="020F0502020204030204"/>
              </a:rPr>
              <a:t>Presentation (Week 13)</a:t>
            </a:r>
            <a:endParaRPr kumimoji="0" lang="en-SG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SG" dirty="0">
                <a:solidFill>
                  <a:srgbClr val="FF0000"/>
                </a:solidFill>
                <a:latin typeface="Calibri" panose="020F0502020204030204"/>
              </a:rPr>
              <a:t>Due for report submission: 17 April (Week 13) </a:t>
            </a:r>
            <a:endParaRPr kumimoji="0" lang="en-SG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35856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3800">
                <a:ea typeface="MS PGothic" charset="-128"/>
              </a:rPr>
              <a:t>On Shadow Price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 bwMode="auto"/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sz="2400" dirty="0">
                <a:ea typeface="MS PGothic" charset="0"/>
              </a:rPr>
              <a:t>How would objective value change when </a:t>
            </a:r>
            <a:r>
              <a:rPr lang="en-US" sz="2400" i="1" dirty="0">
                <a:latin typeface="Cambria" charset="0"/>
                <a:ea typeface="MS PGothic" charset="0"/>
              </a:rPr>
              <a:t>c</a:t>
            </a:r>
            <a:r>
              <a:rPr lang="en-US" sz="2400" baseline="-25000" dirty="0">
                <a:latin typeface="Cambria" charset="0"/>
                <a:ea typeface="MS PGothic" charset="0"/>
              </a:rPr>
              <a:t>1</a:t>
            </a:r>
            <a:r>
              <a:rPr lang="en-US" sz="2400" dirty="0">
                <a:latin typeface="Cambria" charset="0"/>
                <a:ea typeface="MS PGothic" charset="0"/>
              </a:rPr>
              <a:t> </a:t>
            </a:r>
            <a:r>
              <a:rPr lang="en-US" sz="2400" dirty="0">
                <a:ea typeface="MS PGothic" charset="0"/>
              </a:rPr>
              <a:t>increases by 1 unit, assuming the optimal solution remains unchanged?</a:t>
            </a:r>
          </a:p>
          <a:p>
            <a:pPr>
              <a:defRPr/>
            </a:pPr>
            <a:endParaRPr lang="en-US" sz="2400" dirty="0">
              <a:ea typeface="MS PGothic" charset="0"/>
            </a:endParaRPr>
          </a:p>
          <a:p>
            <a:pPr>
              <a:defRPr/>
            </a:pPr>
            <a:endParaRPr lang="en-US" sz="2400" dirty="0">
              <a:ea typeface="MS PGothic" charset="0"/>
            </a:endParaRPr>
          </a:p>
          <a:p>
            <a:pPr>
              <a:defRPr/>
            </a:pPr>
            <a:endParaRPr lang="en-US" sz="2400" dirty="0">
              <a:ea typeface="MS PGothic" charset="0"/>
            </a:endParaRPr>
          </a:p>
          <a:p>
            <a:pPr>
              <a:defRPr/>
            </a:pPr>
            <a:endParaRPr lang="en-US" sz="2400" dirty="0">
              <a:ea typeface="MS PGothic" charset="0"/>
            </a:endParaRPr>
          </a:p>
          <a:p>
            <a:pPr>
              <a:defRPr/>
            </a:pPr>
            <a:endParaRPr lang="en-US" sz="2400" dirty="0">
              <a:ea typeface="MS PGothic" charset="0"/>
            </a:endParaRPr>
          </a:p>
          <a:p>
            <a:pPr>
              <a:defRPr/>
            </a:pPr>
            <a:r>
              <a:rPr lang="en-US" sz="2400" dirty="0">
                <a:ea typeface="MS PGothic" charset="0"/>
              </a:rPr>
              <a:t>How to compute shadow price? </a:t>
            </a:r>
          </a:p>
          <a:p>
            <a:pPr lvl="1">
              <a:defRPr/>
            </a:pPr>
            <a:r>
              <a:rPr lang="en-US" sz="2000" dirty="0"/>
              <a:t>How would objective value change when </a:t>
            </a:r>
            <a:r>
              <a:rPr lang="en-US" sz="2000" i="1" dirty="0">
                <a:latin typeface="Cambria" charset="0"/>
              </a:rPr>
              <a:t>b</a:t>
            </a:r>
            <a:r>
              <a:rPr lang="en-US" sz="2000" baseline="-25000" dirty="0">
                <a:latin typeface="Cambria" charset="0"/>
              </a:rPr>
              <a:t>1</a:t>
            </a:r>
            <a:r>
              <a:rPr lang="en-US" sz="2000" dirty="0">
                <a:latin typeface="Cambria" charset="0"/>
              </a:rPr>
              <a:t> </a:t>
            </a:r>
            <a:r>
              <a:rPr lang="en-US" sz="2000" dirty="0"/>
              <a:t>increases by 1 unit?</a:t>
            </a:r>
          </a:p>
          <a:p>
            <a:pPr lvl="1">
              <a:defRPr/>
            </a:pPr>
            <a:r>
              <a:rPr lang="en-US" sz="2000" dirty="0"/>
              <a:t>To compute shadow price, we need to solve an optimization problem call the </a:t>
            </a:r>
            <a:r>
              <a:rPr lang="en-US" sz="2000" dirty="0">
                <a:solidFill>
                  <a:srgbClr val="FF0000"/>
                </a:solidFill>
              </a:rPr>
              <a:t>dual</a:t>
            </a:r>
            <a:r>
              <a:rPr lang="en-US" sz="2000" dirty="0"/>
              <a:t> problem.</a:t>
            </a:r>
          </a:p>
          <a:p>
            <a:pPr lvl="1"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sz="2400" dirty="0">
              <a:ea typeface="MS PGothic" charset="0"/>
            </a:endParaRPr>
          </a:p>
          <a:p>
            <a:pPr>
              <a:defRPr/>
            </a:pPr>
            <a:endParaRPr lang="en-US" sz="2400" dirty="0">
              <a:ea typeface="MS PGothic" charset="0"/>
            </a:endParaRPr>
          </a:p>
          <a:p>
            <a:pPr>
              <a:defRPr/>
            </a:pPr>
            <a:endParaRPr lang="en-US" sz="2400" dirty="0">
              <a:ea typeface="MS PGothic" charset="0"/>
            </a:endParaRPr>
          </a:p>
          <a:p>
            <a:pPr lvl="1">
              <a:buFontTx/>
              <a:buNone/>
              <a:defRPr/>
            </a:pPr>
            <a:endParaRPr lang="en-US" dirty="0"/>
          </a:p>
        </p:txBody>
      </p:sp>
      <p:pic>
        <p:nvPicPr>
          <p:cNvPr id="26627" name="Picture 1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362200"/>
            <a:ext cx="4510088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3800" dirty="0">
                <a:ea typeface="MS PGothic" charset="-128"/>
              </a:rPr>
              <a:t>Economic Interpretation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39F7C0-5A5C-4B0D-864E-D795C9ADE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US" altLang="en-US" sz="2000" kern="0" dirty="0"/>
              <a:t>Manager optimizes revenue in primal problem.</a:t>
            </a:r>
          </a:p>
          <a:p>
            <a:r>
              <a:rPr lang="en-US" altLang="en-US" sz="2000" kern="0" dirty="0"/>
              <a:t>Manager could sell his LABOUR and CLAY to a Buyer.</a:t>
            </a:r>
          </a:p>
          <a:p>
            <a:r>
              <a:rPr lang="en-US" altLang="en-US" sz="2000" kern="0" dirty="0"/>
              <a:t>Dual Constraints:</a:t>
            </a:r>
          </a:p>
          <a:p>
            <a:pPr lvl="1"/>
            <a:r>
              <a:rPr lang="en-US" altLang="en-US" sz="1800" kern="0" dirty="0"/>
              <a:t>Prices for LABOUR and CLAY that Manager would be stupid to refuse.</a:t>
            </a:r>
          </a:p>
          <a:p>
            <a:pPr lvl="2"/>
            <a:r>
              <a:rPr lang="en-US" altLang="en-US" sz="1400" kern="0" dirty="0"/>
              <a:t>Rewards from selling each item, should be less than revenue received from selling the components to assemble the item. </a:t>
            </a:r>
          </a:p>
          <a:p>
            <a:r>
              <a:rPr lang="en-US" altLang="en-US" sz="2000" kern="0" dirty="0"/>
              <a:t>Dual Objective:</a:t>
            </a:r>
          </a:p>
          <a:p>
            <a:pPr lvl="1"/>
            <a:r>
              <a:rPr lang="en-US" altLang="en-US" sz="1800" kern="0" dirty="0"/>
              <a:t>Lowest cost to the Buyer. </a:t>
            </a:r>
          </a:p>
          <a:p>
            <a:r>
              <a:rPr lang="en-US" altLang="en-US" sz="2000" kern="0" dirty="0"/>
              <a:t>Strong Duality:</a:t>
            </a:r>
          </a:p>
          <a:p>
            <a:pPr lvl="1"/>
            <a:r>
              <a:rPr lang="en-US" altLang="en-US" sz="1800" kern="0" dirty="0"/>
              <a:t>Manager’s best revenue is the same Buyer’s lowest costs. </a:t>
            </a:r>
          </a:p>
          <a:p>
            <a:pPr marL="0" indent="0">
              <a:buNone/>
            </a:pPr>
            <a:endParaRPr lang="en-SG" dirty="0"/>
          </a:p>
          <a:p>
            <a:endParaRPr lang="en-SG" dirty="0"/>
          </a:p>
        </p:txBody>
      </p:sp>
      <p:pic>
        <p:nvPicPr>
          <p:cNvPr id="6" name="Picture 6" descr="txp_fig">
            <a:extLst>
              <a:ext uri="{FF2B5EF4-FFF2-40B4-BE49-F238E27FC236}">
                <a16:creationId xmlns:a16="http://schemas.microsoft.com/office/drawing/2014/main" id="{5FFBA403-A971-214F-AFE2-B4DF1DC6964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320" y="1727113"/>
            <a:ext cx="2895600" cy="12192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1572575-F1CC-6B45-B256-E55B0C03FE0B}"/>
              </a:ext>
            </a:extLst>
          </p:cNvPr>
          <p:cNvSpPr/>
          <p:nvPr/>
        </p:nvSpPr>
        <p:spPr>
          <a:xfrm>
            <a:off x="2667001" y="1116568"/>
            <a:ext cx="784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Primal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367A02-0014-8A47-8727-194DEFF3E5B9}"/>
              </a:ext>
            </a:extLst>
          </p:cNvPr>
          <p:cNvSpPr/>
          <p:nvPr/>
        </p:nvSpPr>
        <p:spPr>
          <a:xfrm>
            <a:off x="7162800" y="1059418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Dual</a:t>
            </a:r>
          </a:p>
        </p:txBody>
      </p:sp>
    </p:spTree>
    <p:extLst>
      <p:ext uri="{BB962C8B-B14F-4D97-AF65-F5344CB8AC3E}">
        <p14:creationId xmlns:p14="http://schemas.microsoft.com/office/powerpoint/2010/main" val="3734780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3800">
                <a:ea typeface="MS PGothic" charset="-128"/>
              </a:rPr>
              <a:t>Primal and Dual Problems</a:t>
            </a:r>
          </a:p>
        </p:txBody>
      </p:sp>
      <p:pic>
        <p:nvPicPr>
          <p:cNvPr id="28674" name="Picture 1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1" y="1600200"/>
            <a:ext cx="4767263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12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1" y="4114800"/>
            <a:ext cx="4691063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5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150" y="1397001"/>
            <a:ext cx="848359" cy="182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080" y="3777576"/>
            <a:ext cx="613410" cy="187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3800">
                <a:ea typeface="MS PGothic" charset="-128"/>
              </a:rPr>
              <a:t>Primal and Dual Problem</a:t>
            </a:r>
          </a:p>
        </p:txBody>
      </p:sp>
      <p:pic>
        <p:nvPicPr>
          <p:cNvPr id="30722" name="Picture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49" y="1349376"/>
            <a:ext cx="3465129" cy="169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latex-image-1.pdf">
            <a:extLst>
              <a:ext uri="{FF2B5EF4-FFF2-40B4-BE49-F238E27FC236}">
                <a16:creationId xmlns:a16="http://schemas.microsoft.com/office/drawing/2014/main" id="{C73908C7-CEA0-49F5-AC72-78283678B4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150" y="1397001"/>
            <a:ext cx="848359" cy="182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latex-image-1.pdf">
            <a:extLst>
              <a:ext uri="{FF2B5EF4-FFF2-40B4-BE49-F238E27FC236}">
                <a16:creationId xmlns:a16="http://schemas.microsoft.com/office/drawing/2014/main" id="{14E25B7F-E24F-4BC2-B9AE-2D351B5A7D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080" y="3777576"/>
            <a:ext cx="613410" cy="187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>
                <a:ea typeface="MS PGothic" charset="-128"/>
              </a:rPr>
              <a:t>Matrix view</a:t>
            </a:r>
          </a:p>
        </p:txBody>
      </p:sp>
      <p:pic>
        <p:nvPicPr>
          <p:cNvPr id="32770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627" y="1341328"/>
            <a:ext cx="2164080" cy="1149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627" y="3703787"/>
            <a:ext cx="2164080" cy="1197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2" name="Picture 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447800"/>
            <a:ext cx="4572000" cy="185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7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886200"/>
            <a:ext cx="44259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 descr="latex-image-1.pdf">
            <a:extLst>
              <a:ext uri="{FF2B5EF4-FFF2-40B4-BE49-F238E27FC236}">
                <a16:creationId xmlns:a16="http://schemas.microsoft.com/office/drawing/2014/main" id="{355F51C5-B349-437F-BAE7-2CC0E115B2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041" y="1388421"/>
            <a:ext cx="848359" cy="182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" descr="latex-image-1.pdf">
            <a:extLst>
              <a:ext uri="{FF2B5EF4-FFF2-40B4-BE49-F238E27FC236}">
                <a16:creationId xmlns:a16="http://schemas.microsoft.com/office/drawing/2014/main" id="{8035BD6B-F65B-4640-8291-CE9C673B6B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041" y="3792384"/>
            <a:ext cx="613410" cy="187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dirty="0">
                <a:ea typeface="MS PGothic" charset="-128"/>
              </a:rPr>
              <a:t>Weak Duality</a:t>
            </a:r>
          </a:p>
        </p:txBody>
      </p:sp>
      <p:pic>
        <p:nvPicPr>
          <p:cNvPr id="34818" name="Picture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635" y="1341557"/>
            <a:ext cx="6574115" cy="1942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505200"/>
            <a:ext cx="3454400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latex-image-1.pdf">
            <a:extLst>
              <a:ext uri="{FF2B5EF4-FFF2-40B4-BE49-F238E27FC236}">
                <a16:creationId xmlns:a16="http://schemas.microsoft.com/office/drawing/2014/main" id="{6F74DCD5-964A-47F2-95EA-9B5F3ABFCB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171" y="4366775"/>
            <a:ext cx="2164080" cy="1149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 descr="latex-image-1.pdf">
            <a:extLst>
              <a:ext uri="{FF2B5EF4-FFF2-40B4-BE49-F238E27FC236}">
                <a16:creationId xmlns:a16="http://schemas.microsoft.com/office/drawing/2014/main" id="{2C770DF1-56B9-4F4C-A50F-2699906F55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760" y="4303786"/>
            <a:ext cx="2164080" cy="1197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 descr="latex-image-1.pdf">
            <a:extLst>
              <a:ext uri="{FF2B5EF4-FFF2-40B4-BE49-F238E27FC236}">
                <a16:creationId xmlns:a16="http://schemas.microsoft.com/office/drawing/2014/main" id="{0C104278-B1D2-4BC6-BB64-6DF554D0AD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12" y="4209970"/>
            <a:ext cx="848359" cy="182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6" descr="latex-image-1.pdf">
            <a:extLst>
              <a:ext uri="{FF2B5EF4-FFF2-40B4-BE49-F238E27FC236}">
                <a16:creationId xmlns:a16="http://schemas.microsoft.com/office/drawing/2014/main" id="{128F24BC-134F-48C7-90A7-6E57C52EC5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401" y="4209970"/>
            <a:ext cx="613410" cy="187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467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>
                <a:ea typeface="MS PGothic" charset="-128"/>
              </a:rPr>
              <a:t>Weak Duality</a:t>
            </a:r>
          </a:p>
        </p:txBody>
      </p:sp>
      <p:pic>
        <p:nvPicPr>
          <p:cNvPr id="36866" name="Picture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688" y="1516568"/>
            <a:ext cx="48990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ardrop 1"/>
          <p:cNvSpPr>
            <a:spLocks/>
          </p:cNvSpPr>
          <p:nvPr/>
        </p:nvSpPr>
        <p:spPr bwMode="auto">
          <a:xfrm rot="-2974778">
            <a:off x="7354094" y="53182"/>
            <a:ext cx="3349626" cy="3049587"/>
          </a:xfrm>
          <a:custGeom>
            <a:avLst/>
            <a:gdLst>
              <a:gd name="T0" fmla="*/ 1162 w 3349703"/>
              <a:gd name="T1" fmla="*/ 1944506 h 3049688"/>
              <a:gd name="T2" fmla="*/ 1552016 w 3349703"/>
              <a:gd name="T3" fmla="*/ 37328 h 3049688"/>
              <a:gd name="T4" fmla="*/ 2322914 w 3349703"/>
              <a:gd name="T5" fmla="*/ 678831 h 3049688"/>
              <a:gd name="T6" fmla="*/ 2883283 w 3349703"/>
              <a:gd name="T7" fmla="*/ 1394215 h 3049688"/>
              <a:gd name="T8" fmla="*/ 3300880 w 3349703"/>
              <a:gd name="T9" fmla="*/ 1876498 h 3049688"/>
              <a:gd name="T10" fmla="*/ 1334600 w 3349703"/>
              <a:gd name="T11" fmla="*/ 3049332 h 3049688"/>
              <a:gd name="T12" fmla="*/ 1162 w 3349703"/>
              <a:gd name="T13" fmla="*/ 1944506 h 30496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349703" h="3049688">
                <a:moveTo>
                  <a:pt x="1162" y="1944634"/>
                </a:moveTo>
                <a:cubicBezTo>
                  <a:pt x="37400" y="1442600"/>
                  <a:pt x="1165112" y="248290"/>
                  <a:pt x="1552088" y="37330"/>
                </a:cubicBezTo>
                <a:cubicBezTo>
                  <a:pt x="1939064" y="-173630"/>
                  <a:pt x="1942017" y="573652"/>
                  <a:pt x="2323020" y="678875"/>
                </a:cubicBezTo>
                <a:cubicBezTo>
                  <a:pt x="2450013" y="994563"/>
                  <a:pt x="2883415" y="1078618"/>
                  <a:pt x="2883415" y="1394307"/>
                </a:cubicBezTo>
                <a:cubicBezTo>
                  <a:pt x="2914055" y="1559305"/>
                  <a:pt x="3523282" y="1692472"/>
                  <a:pt x="3301032" y="1876622"/>
                </a:cubicBezTo>
                <a:cubicBezTo>
                  <a:pt x="3078782" y="2060772"/>
                  <a:pt x="1884640" y="3038199"/>
                  <a:pt x="1334662" y="3049534"/>
                </a:cubicBezTo>
                <a:cubicBezTo>
                  <a:pt x="784684" y="3060869"/>
                  <a:pt x="-35076" y="2446668"/>
                  <a:pt x="1162" y="1944634"/>
                </a:cubicBezTo>
                <a:close/>
              </a:path>
            </a:pathLst>
          </a:custGeom>
          <a:solidFill>
            <a:srgbClr val="CCFFCC"/>
          </a:solidFill>
          <a:ln w="9525" cap="flat" cmpd="sng">
            <a:solidFill>
              <a:srgbClr val="B6DCDF"/>
            </a:solidFill>
            <a:prstDash val="solid"/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>
              <a:ea typeface="MS PGothic" charset="0"/>
              <a:cs typeface="MS PGothic" charset="0"/>
            </a:endParaRPr>
          </a:p>
        </p:txBody>
      </p:sp>
      <p:sp>
        <p:nvSpPr>
          <p:cNvPr id="6" name="Teardrop 5"/>
          <p:cNvSpPr>
            <a:spLocks/>
          </p:cNvSpPr>
          <p:nvPr/>
        </p:nvSpPr>
        <p:spPr bwMode="auto">
          <a:xfrm rot="8920856">
            <a:off x="6519864" y="3552825"/>
            <a:ext cx="3736975" cy="3263900"/>
          </a:xfrm>
          <a:custGeom>
            <a:avLst/>
            <a:gdLst>
              <a:gd name="T0" fmla="*/ 10795 w 3737598"/>
              <a:gd name="T1" fmla="*/ 2157662 h 3263812"/>
              <a:gd name="T2" fmla="*/ 814644 w 3737598"/>
              <a:gd name="T3" fmla="*/ 16956 h 3263812"/>
              <a:gd name="T4" fmla="*/ 2550120 w 3737598"/>
              <a:gd name="T5" fmla="*/ 1130347 h 3263812"/>
              <a:gd name="T6" fmla="*/ 3736352 w 3737598"/>
              <a:gd name="T7" fmla="*/ 1955131 h 3263812"/>
              <a:gd name="T8" fmla="*/ 1343851 w 3737598"/>
              <a:gd name="T9" fmla="*/ 3262622 h 3263812"/>
              <a:gd name="T10" fmla="*/ 10795 w 3737598"/>
              <a:gd name="T11" fmla="*/ 2157662 h 32638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737598" h="3263812">
                <a:moveTo>
                  <a:pt x="10799" y="2157546"/>
                </a:moveTo>
                <a:cubicBezTo>
                  <a:pt x="-77432" y="1616631"/>
                  <a:pt x="391554" y="188166"/>
                  <a:pt x="814916" y="16956"/>
                </a:cubicBezTo>
                <a:cubicBezTo>
                  <a:pt x="1238278" y="-154254"/>
                  <a:pt x="2169967" y="1025064"/>
                  <a:pt x="2550970" y="1130287"/>
                </a:cubicBezTo>
                <a:cubicBezTo>
                  <a:pt x="2677963" y="1445975"/>
                  <a:pt x="3737598" y="1639336"/>
                  <a:pt x="3737598" y="1955025"/>
                </a:cubicBezTo>
                <a:cubicBezTo>
                  <a:pt x="3737598" y="2565244"/>
                  <a:pt x="1965432" y="3228693"/>
                  <a:pt x="1344299" y="3262446"/>
                </a:cubicBezTo>
                <a:cubicBezTo>
                  <a:pt x="723166" y="3296200"/>
                  <a:pt x="99030" y="2698461"/>
                  <a:pt x="10799" y="2157546"/>
                </a:cubicBezTo>
                <a:close/>
              </a:path>
            </a:pathLst>
          </a:custGeom>
          <a:solidFill>
            <a:srgbClr val="FF6600"/>
          </a:solidFill>
          <a:ln w="9525" cap="flat" cmpd="sng">
            <a:solidFill>
              <a:srgbClr val="B6DCDF"/>
            </a:solidFill>
            <a:prstDash val="solid"/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>
              <a:ea typeface="MS PGothic" charset="0"/>
              <a:cs typeface="MS PGothic" charset="0"/>
            </a:endParaRPr>
          </a:p>
        </p:txBody>
      </p:sp>
      <p:cxnSp>
        <p:nvCxnSpPr>
          <p:cNvPr id="4" name="Straight Arrow Connector 3"/>
          <p:cNvCxnSpPr>
            <a:cxnSpLocks noChangeShapeType="1"/>
          </p:cNvCxnSpPr>
          <p:nvPr/>
        </p:nvCxnSpPr>
        <p:spPr bwMode="auto">
          <a:xfrm flipV="1">
            <a:off x="10439400" y="457200"/>
            <a:ext cx="0" cy="510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pic>
        <p:nvPicPr>
          <p:cNvPr id="36870" name="Picture 7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5050" y="2133600"/>
            <a:ext cx="6223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1" name="Picture 8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4305300"/>
            <a:ext cx="63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>
                <a:ea typeface="MS PGothic" charset="-128"/>
              </a:rPr>
              <a:t>Weak Duality</a:t>
            </a:r>
          </a:p>
        </p:txBody>
      </p:sp>
      <p:pic>
        <p:nvPicPr>
          <p:cNvPr id="38917" name="Picture 1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441" y="1828800"/>
            <a:ext cx="5764213" cy="297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latex-image-1.pdf">
            <a:extLst>
              <a:ext uri="{FF2B5EF4-FFF2-40B4-BE49-F238E27FC236}">
                <a16:creationId xmlns:a16="http://schemas.microsoft.com/office/drawing/2014/main" id="{8BAC32C8-B438-4F60-9085-0F2A070F05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3655" y="1439257"/>
            <a:ext cx="2164080" cy="1149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latex-image-1.pdf">
            <a:extLst>
              <a:ext uri="{FF2B5EF4-FFF2-40B4-BE49-F238E27FC236}">
                <a16:creationId xmlns:a16="http://schemas.microsoft.com/office/drawing/2014/main" id="{93778439-D582-4588-AD7B-BF3872D347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3655" y="3344730"/>
            <a:ext cx="2164080" cy="1197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B66BE0-AC2B-4B12-8067-19E01E93A21F}"/>
              </a:ext>
            </a:extLst>
          </p:cNvPr>
          <p:cNvCxnSpPr/>
          <p:nvPr/>
        </p:nvCxnSpPr>
        <p:spPr>
          <a:xfrm>
            <a:off x="8473440" y="518160"/>
            <a:ext cx="0" cy="5720080"/>
          </a:xfrm>
          <a:prstGeom prst="line">
            <a:avLst/>
          </a:prstGeom>
          <a:ln w="19050">
            <a:solidFill>
              <a:srgbClr val="E022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F25B9932-D8B7-44E1-86DD-45FEF8DEF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3894"/>
            <a:ext cx="10515600" cy="5086905"/>
          </a:xfrm>
        </p:spPr>
        <p:txBody>
          <a:bodyPr/>
          <a:lstStyle/>
          <a:p>
            <a:r>
              <a:rPr lang="en-SG" dirty="0"/>
              <a:t>Proof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>
                <a:ea typeface="MS PGothic" charset="-128"/>
              </a:rPr>
              <a:t>Strong Duality</a:t>
            </a:r>
          </a:p>
        </p:txBody>
      </p:sp>
      <p:pic>
        <p:nvPicPr>
          <p:cNvPr id="40962" name="Picture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600201"/>
            <a:ext cx="78486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3" name="Picture 2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048000"/>
            <a:ext cx="35242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4" name="Picture 3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761" y="3009900"/>
            <a:ext cx="3529013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8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029200"/>
            <a:ext cx="18161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>
                <a:ea typeface="MS PGothic" charset="-128"/>
              </a:rPr>
              <a:t>Strong Duality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3C62B-021D-4520-8325-36E320789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2" name="Teardrop 1"/>
          <p:cNvSpPr>
            <a:spLocks/>
          </p:cNvSpPr>
          <p:nvPr/>
        </p:nvSpPr>
        <p:spPr bwMode="auto">
          <a:xfrm rot="-2974778">
            <a:off x="7354094" y="53182"/>
            <a:ext cx="3349626" cy="3049587"/>
          </a:xfrm>
          <a:custGeom>
            <a:avLst/>
            <a:gdLst>
              <a:gd name="T0" fmla="*/ 1162 w 3349703"/>
              <a:gd name="T1" fmla="*/ 1944506 h 3049688"/>
              <a:gd name="T2" fmla="*/ 1552016 w 3349703"/>
              <a:gd name="T3" fmla="*/ 37328 h 3049688"/>
              <a:gd name="T4" fmla="*/ 2322914 w 3349703"/>
              <a:gd name="T5" fmla="*/ 678831 h 3049688"/>
              <a:gd name="T6" fmla="*/ 2883283 w 3349703"/>
              <a:gd name="T7" fmla="*/ 1394215 h 3049688"/>
              <a:gd name="T8" fmla="*/ 3300880 w 3349703"/>
              <a:gd name="T9" fmla="*/ 1876498 h 3049688"/>
              <a:gd name="T10" fmla="*/ 1334600 w 3349703"/>
              <a:gd name="T11" fmla="*/ 3049332 h 3049688"/>
              <a:gd name="T12" fmla="*/ 1162 w 3349703"/>
              <a:gd name="T13" fmla="*/ 1944506 h 30496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349703" h="3049688">
                <a:moveTo>
                  <a:pt x="1162" y="1944634"/>
                </a:moveTo>
                <a:cubicBezTo>
                  <a:pt x="37400" y="1442600"/>
                  <a:pt x="1165112" y="248290"/>
                  <a:pt x="1552088" y="37330"/>
                </a:cubicBezTo>
                <a:cubicBezTo>
                  <a:pt x="1939064" y="-173630"/>
                  <a:pt x="1942017" y="573652"/>
                  <a:pt x="2323020" y="678875"/>
                </a:cubicBezTo>
                <a:cubicBezTo>
                  <a:pt x="2450013" y="994563"/>
                  <a:pt x="2883415" y="1078618"/>
                  <a:pt x="2883415" y="1394307"/>
                </a:cubicBezTo>
                <a:cubicBezTo>
                  <a:pt x="2914055" y="1559305"/>
                  <a:pt x="3523282" y="1692472"/>
                  <a:pt x="3301032" y="1876622"/>
                </a:cubicBezTo>
                <a:cubicBezTo>
                  <a:pt x="3078782" y="2060772"/>
                  <a:pt x="1884640" y="3038199"/>
                  <a:pt x="1334662" y="3049534"/>
                </a:cubicBezTo>
                <a:cubicBezTo>
                  <a:pt x="784684" y="3060869"/>
                  <a:pt x="-35076" y="2446668"/>
                  <a:pt x="1162" y="1944634"/>
                </a:cubicBezTo>
                <a:close/>
              </a:path>
            </a:pathLst>
          </a:custGeom>
          <a:solidFill>
            <a:srgbClr val="CCFFCC"/>
          </a:solidFill>
          <a:ln w="9525" cap="flat" cmpd="sng">
            <a:solidFill>
              <a:srgbClr val="B6DCDF"/>
            </a:solidFill>
            <a:prstDash val="solid"/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>
              <a:ea typeface="MS PGothic" charset="0"/>
              <a:cs typeface="MS PGothic" charset="0"/>
            </a:endParaRPr>
          </a:p>
        </p:txBody>
      </p:sp>
      <p:sp>
        <p:nvSpPr>
          <p:cNvPr id="6" name="Teardrop 5"/>
          <p:cNvSpPr>
            <a:spLocks/>
          </p:cNvSpPr>
          <p:nvPr/>
        </p:nvSpPr>
        <p:spPr bwMode="auto">
          <a:xfrm rot="8920856">
            <a:off x="6519864" y="3552825"/>
            <a:ext cx="3736975" cy="3263900"/>
          </a:xfrm>
          <a:custGeom>
            <a:avLst/>
            <a:gdLst>
              <a:gd name="T0" fmla="*/ 10795 w 3737598"/>
              <a:gd name="T1" fmla="*/ 2157662 h 3263812"/>
              <a:gd name="T2" fmla="*/ 814644 w 3737598"/>
              <a:gd name="T3" fmla="*/ 16956 h 3263812"/>
              <a:gd name="T4" fmla="*/ 2550120 w 3737598"/>
              <a:gd name="T5" fmla="*/ 1130347 h 3263812"/>
              <a:gd name="T6" fmla="*/ 3736352 w 3737598"/>
              <a:gd name="T7" fmla="*/ 1955131 h 3263812"/>
              <a:gd name="T8" fmla="*/ 1343851 w 3737598"/>
              <a:gd name="T9" fmla="*/ 3262622 h 3263812"/>
              <a:gd name="T10" fmla="*/ 10795 w 3737598"/>
              <a:gd name="T11" fmla="*/ 2157662 h 32638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737598" h="3263812">
                <a:moveTo>
                  <a:pt x="10799" y="2157546"/>
                </a:moveTo>
                <a:cubicBezTo>
                  <a:pt x="-77432" y="1616631"/>
                  <a:pt x="391554" y="188166"/>
                  <a:pt x="814916" y="16956"/>
                </a:cubicBezTo>
                <a:cubicBezTo>
                  <a:pt x="1238278" y="-154254"/>
                  <a:pt x="2169967" y="1025064"/>
                  <a:pt x="2550970" y="1130287"/>
                </a:cubicBezTo>
                <a:cubicBezTo>
                  <a:pt x="2677963" y="1445975"/>
                  <a:pt x="3737598" y="1639336"/>
                  <a:pt x="3737598" y="1955025"/>
                </a:cubicBezTo>
                <a:cubicBezTo>
                  <a:pt x="3737598" y="2565244"/>
                  <a:pt x="1965432" y="3228693"/>
                  <a:pt x="1344299" y="3262446"/>
                </a:cubicBezTo>
                <a:cubicBezTo>
                  <a:pt x="723166" y="3296200"/>
                  <a:pt x="99030" y="2698461"/>
                  <a:pt x="10799" y="2157546"/>
                </a:cubicBezTo>
                <a:close/>
              </a:path>
            </a:pathLst>
          </a:custGeom>
          <a:solidFill>
            <a:srgbClr val="FF6600"/>
          </a:solidFill>
          <a:ln w="9525" cap="flat" cmpd="sng">
            <a:solidFill>
              <a:srgbClr val="B6DCDF"/>
            </a:solidFill>
            <a:prstDash val="solid"/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>
              <a:ea typeface="MS PGothic" charset="0"/>
              <a:cs typeface="MS PGothic" charset="0"/>
            </a:endParaRPr>
          </a:p>
        </p:txBody>
      </p:sp>
      <p:cxnSp>
        <p:nvCxnSpPr>
          <p:cNvPr id="4" name="Straight Arrow Connector 3"/>
          <p:cNvCxnSpPr>
            <a:cxnSpLocks noChangeShapeType="1"/>
          </p:cNvCxnSpPr>
          <p:nvPr/>
        </p:nvCxnSpPr>
        <p:spPr bwMode="auto">
          <a:xfrm flipV="1">
            <a:off x="10439400" y="457200"/>
            <a:ext cx="0" cy="510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pic>
        <p:nvPicPr>
          <p:cNvPr id="43013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5050" y="2133600"/>
            <a:ext cx="6223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4" name="Picture 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4305300"/>
            <a:ext cx="63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5" name="Picture 2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731" y="3819449"/>
            <a:ext cx="1830326" cy="972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6" name="Picture 4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731" y="2326641"/>
            <a:ext cx="1756034" cy="972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>
            <a:cxnSpLocks noChangeShapeType="1"/>
          </p:cNvCxnSpPr>
          <p:nvPr/>
        </p:nvCxnSpPr>
        <p:spPr bwMode="auto">
          <a:xfrm>
            <a:off x="6096000" y="2667000"/>
            <a:ext cx="2438400" cy="6096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 flipV="1">
            <a:off x="5943600" y="3352800"/>
            <a:ext cx="2514600" cy="762000"/>
          </a:xfrm>
          <a:prstGeom prst="straightConnector1">
            <a:avLst/>
          </a:prstGeom>
          <a:noFill/>
          <a:ln w="25400">
            <a:solidFill>
              <a:srgbClr val="008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A2182-A269-4A72-ABF1-AAEF2BBDF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Schedule</a:t>
            </a:r>
          </a:p>
        </p:txBody>
      </p:sp>
      <p:pic>
        <p:nvPicPr>
          <p:cNvPr id="6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BD227FAA-8729-4F1F-ABBE-0D3749846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85800"/>
            <a:ext cx="12127068" cy="6172200"/>
          </a:xfrm>
        </p:spPr>
      </p:pic>
    </p:spTree>
    <p:extLst>
      <p:ext uri="{BB962C8B-B14F-4D97-AF65-F5344CB8AC3E}">
        <p14:creationId xmlns:p14="http://schemas.microsoft.com/office/powerpoint/2010/main" val="13741854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3800">
                <a:ea typeface="MS PGothic" charset="-128"/>
              </a:rPr>
              <a:t>Complementary Slackness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2400" dirty="0">
                <a:ea typeface="MS PGothic" charset="-128"/>
              </a:rPr>
              <a:t>The optimal solutions of the Primal and Dual has the following complementary slackness conditions: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/>
              <a:t>If a Primal constraint is not binding (i.e. slack &gt; 0), then the corresponding Dual variable must be zero.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/>
              <a:t>If a Primal variable is strictly greater than zero, then the corresponding Dual constraint must be binding.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/>
              <a:t>If a Dual constraint is not binding (i.e. slack &gt; 0), then the corresponding Primal variable must be zero.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/>
              <a:t>If a Dual variable is strictly greater than zero, then the corresponding Primal constraint must be binding.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>
              <a:buFontTx/>
              <a:buNone/>
            </a:pPr>
            <a:endParaRPr lang="en-US" altLang="en-US" dirty="0">
              <a:ea typeface="MS PGothic" charset="-128"/>
            </a:endParaRPr>
          </a:p>
          <a:p>
            <a:endParaRPr lang="en-US" altLang="en-US" dirty="0">
              <a:ea typeface="MS PGothic" charset="-128"/>
            </a:endParaRPr>
          </a:p>
          <a:p>
            <a:pPr>
              <a:buFontTx/>
              <a:buNone/>
            </a:pPr>
            <a:endParaRPr lang="en-US" altLang="en-US" dirty="0">
              <a:ea typeface="MS PGothic" charset="-128"/>
            </a:endParaRPr>
          </a:p>
          <a:p>
            <a:pPr>
              <a:buFontTx/>
              <a:buNone/>
            </a:pPr>
            <a:endParaRPr lang="en-US" altLang="en-US" dirty="0">
              <a:ea typeface="MS PGothic" charset="-128"/>
            </a:endParaRPr>
          </a:p>
          <a:p>
            <a:pPr lvl="1">
              <a:buFontTx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3800">
                <a:ea typeface="MS PGothic" charset="-128"/>
              </a:rPr>
              <a:t>Implication of Strong Duality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2400" dirty="0">
                <a:ea typeface="MS PGothic" charset="-128"/>
              </a:rPr>
              <a:t>How to compute shadow price? </a:t>
            </a:r>
          </a:p>
          <a:p>
            <a:pPr lvl="1"/>
            <a:r>
              <a:rPr lang="en-US" altLang="en-US" sz="2000" dirty="0"/>
              <a:t>How would objective value change when </a:t>
            </a:r>
            <a:r>
              <a:rPr lang="en-US" altLang="en-US" sz="2000" i="1" dirty="0">
                <a:latin typeface="Cambria" charset="0"/>
              </a:rPr>
              <a:t>b</a:t>
            </a:r>
            <a:r>
              <a:rPr lang="en-US" altLang="en-US" sz="2000" i="1" baseline="-25000" dirty="0">
                <a:latin typeface="Cambria" charset="0"/>
              </a:rPr>
              <a:t>1</a:t>
            </a:r>
            <a:r>
              <a:rPr lang="en-US" altLang="en-US" sz="2000" dirty="0">
                <a:latin typeface="Cambria" charset="0"/>
              </a:rPr>
              <a:t> </a:t>
            </a:r>
            <a:r>
              <a:rPr lang="en-US" altLang="en-US" sz="2000" dirty="0"/>
              <a:t>increases by 1 unit, assuming the dual problem remains optimal?</a:t>
            </a:r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r>
              <a:rPr lang="en-US" altLang="en-US" sz="2000" dirty="0"/>
              <a:t>What is the Shadow Price of a constraint that is not binding?</a:t>
            </a:r>
          </a:p>
          <a:p>
            <a:pPr lvl="2"/>
            <a:r>
              <a:rPr lang="en-US" altLang="en-US" sz="1800" dirty="0"/>
              <a:t>Implications of Complementary Slackness.</a:t>
            </a:r>
          </a:p>
          <a:p>
            <a:pPr>
              <a:buFontTx/>
              <a:buNone/>
            </a:pPr>
            <a:endParaRPr lang="en-US" altLang="en-US" dirty="0">
              <a:ea typeface="MS PGothic" charset="-128"/>
            </a:endParaRPr>
          </a:p>
          <a:p>
            <a:endParaRPr lang="en-US" altLang="en-US" dirty="0">
              <a:ea typeface="MS PGothic" charset="-128"/>
            </a:endParaRPr>
          </a:p>
          <a:p>
            <a:pPr>
              <a:buFontTx/>
              <a:buNone/>
            </a:pPr>
            <a:endParaRPr lang="en-US" altLang="en-US" dirty="0">
              <a:ea typeface="MS PGothic" charset="-128"/>
            </a:endParaRPr>
          </a:p>
          <a:p>
            <a:pPr>
              <a:buFontTx/>
              <a:buNone/>
            </a:pPr>
            <a:endParaRPr lang="en-US" altLang="en-US" dirty="0">
              <a:ea typeface="MS PGothic" charset="-128"/>
            </a:endParaRPr>
          </a:p>
          <a:p>
            <a:pPr lvl="1">
              <a:buFontTx/>
              <a:buNone/>
            </a:pPr>
            <a:endParaRPr lang="en-US" altLang="en-US" dirty="0"/>
          </a:p>
        </p:txBody>
      </p:sp>
      <p:pic>
        <p:nvPicPr>
          <p:cNvPr id="47107" name="Picture 1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743200"/>
            <a:ext cx="4419600" cy="17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8" name="Picture 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564" y="2743200"/>
            <a:ext cx="4249737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3800">
                <a:ea typeface="MS PGothic" charset="-128"/>
              </a:rPr>
              <a:t>Primal/Dual Generalization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843687-1ACC-41A2-AF3B-277235908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Primal/Dual problems pairs are interchangeable, i.e., Dual of the Dual is the Primal.</a:t>
            </a:r>
          </a:p>
          <a:p>
            <a:endParaRPr lang="en-SG" sz="24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3800" dirty="0">
                <a:ea typeface="MS PGothic" charset="-128"/>
              </a:rPr>
              <a:t>Primal with Equality </a:t>
            </a: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7507018" y="1547647"/>
            <a:ext cx="3810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449608" y="5181600"/>
            <a:ext cx="838200" cy="457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pic>
        <p:nvPicPr>
          <p:cNvPr id="51204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657601"/>
            <a:ext cx="5486400" cy="18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5" name="Rectangle 4"/>
          <p:cNvSpPr>
            <a:spLocks noChangeArrowheads="1"/>
          </p:cNvSpPr>
          <p:nvPr/>
        </p:nvSpPr>
        <p:spPr bwMode="auto">
          <a:xfrm>
            <a:off x="1524000" y="5638800"/>
            <a:ext cx="8915400" cy="369888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/>
              <a:t>Dual variables associated with primal equality constraints are unconstrained or free.</a:t>
            </a: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3276600" y="1307082"/>
            <a:ext cx="5410200" cy="1774825"/>
            <a:chOff x="720" y="960"/>
            <a:chExt cx="3408" cy="1118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720" y="960"/>
              <a:ext cx="3408" cy="1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722" y="980"/>
              <a:ext cx="129" cy="73"/>
            </a:xfrm>
            <a:custGeom>
              <a:avLst/>
              <a:gdLst>
                <a:gd name="T0" fmla="*/ 37 w 373"/>
                <a:gd name="T1" fmla="*/ 47 h 211"/>
                <a:gd name="T2" fmla="*/ 37 w 373"/>
                <a:gd name="T3" fmla="*/ 47 h 211"/>
                <a:gd name="T4" fmla="*/ 37 w 373"/>
                <a:gd name="T5" fmla="*/ 175 h 211"/>
                <a:gd name="T6" fmla="*/ 0 w 373"/>
                <a:gd name="T7" fmla="*/ 196 h 211"/>
                <a:gd name="T8" fmla="*/ 0 w 373"/>
                <a:gd name="T9" fmla="*/ 211 h 211"/>
                <a:gd name="T10" fmla="*/ 54 w 373"/>
                <a:gd name="T11" fmla="*/ 210 h 211"/>
                <a:gd name="T12" fmla="*/ 107 w 373"/>
                <a:gd name="T13" fmla="*/ 211 h 211"/>
                <a:gd name="T14" fmla="*/ 107 w 373"/>
                <a:gd name="T15" fmla="*/ 196 h 211"/>
                <a:gd name="T16" fmla="*/ 70 w 373"/>
                <a:gd name="T17" fmla="*/ 175 h 211"/>
                <a:gd name="T18" fmla="*/ 70 w 373"/>
                <a:gd name="T19" fmla="*/ 87 h 211"/>
                <a:gd name="T20" fmla="*/ 135 w 373"/>
                <a:gd name="T21" fmla="*/ 10 h 211"/>
                <a:gd name="T22" fmla="*/ 170 w 373"/>
                <a:gd name="T23" fmla="*/ 64 h 211"/>
                <a:gd name="T24" fmla="*/ 170 w 373"/>
                <a:gd name="T25" fmla="*/ 175 h 211"/>
                <a:gd name="T26" fmla="*/ 133 w 373"/>
                <a:gd name="T27" fmla="*/ 196 h 211"/>
                <a:gd name="T28" fmla="*/ 133 w 373"/>
                <a:gd name="T29" fmla="*/ 211 h 211"/>
                <a:gd name="T30" fmla="*/ 187 w 373"/>
                <a:gd name="T31" fmla="*/ 210 h 211"/>
                <a:gd name="T32" fmla="*/ 240 w 373"/>
                <a:gd name="T33" fmla="*/ 211 h 211"/>
                <a:gd name="T34" fmla="*/ 240 w 373"/>
                <a:gd name="T35" fmla="*/ 196 h 211"/>
                <a:gd name="T36" fmla="*/ 203 w 373"/>
                <a:gd name="T37" fmla="*/ 175 h 211"/>
                <a:gd name="T38" fmla="*/ 203 w 373"/>
                <a:gd name="T39" fmla="*/ 87 h 211"/>
                <a:gd name="T40" fmla="*/ 267 w 373"/>
                <a:gd name="T41" fmla="*/ 10 h 211"/>
                <a:gd name="T42" fmla="*/ 303 w 373"/>
                <a:gd name="T43" fmla="*/ 64 h 211"/>
                <a:gd name="T44" fmla="*/ 303 w 373"/>
                <a:gd name="T45" fmla="*/ 175 h 211"/>
                <a:gd name="T46" fmla="*/ 266 w 373"/>
                <a:gd name="T47" fmla="*/ 196 h 211"/>
                <a:gd name="T48" fmla="*/ 266 w 373"/>
                <a:gd name="T49" fmla="*/ 211 h 211"/>
                <a:gd name="T50" fmla="*/ 320 w 373"/>
                <a:gd name="T51" fmla="*/ 210 h 211"/>
                <a:gd name="T52" fmla="*/ 373 w 373"/>
                <a:gd name="T53" fmla="*/ 211 h 211"/>
                <a:gd name="T54" fmla="*/ 373 w 373"/>
                <a:gd name="T55" fmla="*/ 196 h 211"/>
                <a:gd name="T56" fmla="*/ 336 w 373"/>
                <a:gd name="T57" fmla="*/ 182 h 211"/>
                <a:gd name="T58" fmla="*/ 336 w 373"/>
                <a:gd name="T59" fmla="*/ 91 h 211"/>
                <a:gd name="T60" fmla="*/ 321 w 373"/>
                <a:gd name="T61" fmla="*/ 18 h 211"/>
                <a:gd name="T62" fmla="*/ 271 w 373"/>
                <a:gd name="T63" fmla="*/ 0 h 211"/>
                <a:gd name="T64" fmla="*/ 201 w 373"/>
                <a:gd name="T65" fmla="*/ 47 h 211"/>
                <a:gd name="T66" fmla="*/ 138 w 373"/>
                <a:gd name="T67" fmla="*/ 0 h 211"/>
                <a:gd name="T68" fmla="*/ 67 w 373"/>
                <a:gd name="T69" fmla="*/ 50 h 211"/>
                <a:gd name="T70" fmla="*/ 67 w 373"/>
                <a:gd name="T71" fmla="*/ 0 h 211"/>
                <a:gd name="T72" fmla="*/ 0 w 373"/>
                <a:gd name="T73" fmla="*/ 5 h 211"/>
                <a:gd name="T74" fmla="*/ 0 w 373"/>
                <a:gd name="T75" fmla="*/ 20 h 211"/>
                <a:gd name="T76" fmla="*/ 37 w 373"/>
                <a:gd name="T77" fmla="*/ 4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73" h="211">
                  <a:moveTo>
                    <a:pt x="37" y="47"/>
                  </a:moveTo>
                  <a:lnTo>
                    <a:pt x="37" y="47"/>
                  </a:lnTo>
                  <a:lnTo>
                    <a:pt x="37" y="175"/>
                  </a:lnTo>
                  <a:cubicBezTo>
                    <a:pt x="37" y="196"/>
                    <a:pt x="32" y="196"/>
                    <a:pt x="0" y="196"/>
                  </a:cubicBezTo>
                  <a:lnTo>
                    <a:pt x="0" y="211"/>
                  </a:lnTo>
                  <a:cubicBezTo>
                    <a:pt x="16" y="211"/>
                    <a:pt x="41" y="210"/>
                    <a:pt x="54" y="210"/>
                  </a:cubicBezTo>
                  <a:cubicBezTo>
                    <a:pt x="66" y="210"/>
                    <a:pt x="91" y="211"/>
                    <a:pt x="107" y="211"/>
                  </a:cubicBezTo>
                  <a:lnTo>
                    <a:pt x="107" y="196"/>
                  </a:lnTo>
                  <a:cubicBezTo>
                    <a:pt x="75" y="196"/>
                    <a:pt x="70" y="196"/>
                    <a:pt x="70" y="175"/>
                  </a:cubicBezTo>
                  <a:lnTo>
                    <a:pt x="70" y="87"/>
                  </a:lnTo>
                  <a:cubicBezTo>
                    <a:pt x="70" y="37"/>
                    <a:pt x="104" y="10"/>
                    <a:pt x="135" y="10"/>
                  </a:cubicBezTo>
                  <a:cubicBezTo>
                    <a:pt x="165" y="10"/>
                    <a:pt x="170" y="36"/>
                    <a:pt x="170" y="64"/>
                  </a:cubicBezTo>
                  <a:lnTo>
                    <a:pt x="170" y="175"/>
                  </a:lnTo>
                  <a:cubicBezTo>
                    <a:pt x="170" y="196"/>
                    <a:pt x="165" y="196"/>
                    <a:pt x="133" y="196"/>
                  </a:cubicBezTo>
                  <a:lnTo>
                    <a:pt x="133" y="211"/>
                  </a:lnTo>
                  <a:cubicBezTo>
                    <a:pt x="149" y="211"/>
                    <a:pt x="174" y="210"/>
                    <a:pt x="187" y="210"/>
                  </a:cubicBezTo>
                  <a:cubicBezTo>
                    <a:pt x="199" y="210"/>
                    <a:pt x="224" y="211"/>
                    <a:pt x="240" y="211"/>
                  </a:cubicBezTo>
                  <a:lnTo>
                    <a:pt x="240" y="196"/>
                  </a:lnTo>
                  <a:cubicBezTo>
                    <a:pt x="208" y="196"/>
                    <a:pt x="203" y="196"/>
                    <a:pt x="203" y="175"/>
                  </a:cubicBezTo>
                  <a:lnTo>
                    <a:pt x="203" y="87"/>
                  </a:lnTo>
                  <a:cubicBezTo>
                    <a:pt x="203" y="37"/>
                    <a:pt x="237" y="10"/>
                    <a:pt x="267" y="10"/>
                  </a:cubicBezTo>
                  <a:cubicBezTo>
                    <a:pt x="298" y="10"/>
                    <a:pt x="303" y="36"/>
                    <a:pt x="303" y="64"/>
                  </a:cubicBezTo>
                  <a:lnTo>
                    <a:pt x="303" y="175"/>
                  </a:lnTo>
                  <a:cubicBezTo>
                    <a:pt x="303" y="196"/>
                    <a:pt x="298" y="196"/>
                    <a:pt x="266" y="196"/>
                  </a:cubicBezTo>
                  <a:lnTo>
                    <a:pt x="266" y="211"/>
                  </a:lnTo>
                  <a:cubicBezTo>
                    <a:pt x="282" y="211"/>
                    <a:pt x="307" y="210"/>
                    <a:pt x="320" y="210"/>
                  </a:cubicBezTo>
                  <a:cubicBezTo>
                    <a:pt x="332" y="210"/>
                    <a:pt x="357" y="211"/>
                    <a:pt x="373" y="211"/>
                  </a:cubicBezTo>
                  <a:lnTo>
                    <a:pt x="373" y="196"/>
                  </a:lnTo>
                  <a:cubicBezTo>
                    <a:pt x="348" y="196"/>
                    <a:pt x="336" y="196"/>
                    <a:pt x="336" y="182"/>
                  </a:cubicBezTo>
                  <a:lnTo>
                    <a:pt x="336" y="91"/>
                  </a:lnTo>
                  <a:cubicBezTo>
                    <a:pt x="336" y="50"/>
                    <a:pt x="336" y="35"/>
                    <a:pt x="321" y="18"/>
                  </a:cubicBezTo>
                  <a:cubicBezTo>
                    <a:pt x="314" y="10"/>
                    <a:pt x="299" y="0"/>
                    <a:pt x="271" y="0"/>
                  </a:cubicBezTo>
                  <a:cubicBezTo>
                    <a:pt x="231" y="0"/>
                    <a:pt x="210" y="29"/>
                    <a:pt x="201" y="47"/>
                  </a:cubicBezTo>
                  <a:cubicBezTo>
                    <a:pt x="195" y="5"/>
                    <a:pt x="159" y="0"/>
                    <a:pt x="138" y="0"/>
                  </a:cubicBezTo>
                  <a:cubicBezTo>
                    <a:pt x="103" y="0"/>
                    <a:pt x="81" y="21"/>
                    <a:pt x="67" y="50"/>
                  </a:cubicBezTo>
                  <a:lnTo>
                    <a:pt x="67" y="0"/>
                  </a:lnTo>
                  <a:lnTo>
                    <a:pt x="0" y="5"/>
                  </a:lnTo>
                  <a:lnTo>
                    <a:pt x="0" y="20"/>
                  </a:lnTo>
                  <a:cubicBezTo>
                    <a:pt x="33" y="20"/>
                    <a:pt x="37" y="23"/>
                    <a:pt x="37" y="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861" y="979"/>
              <a:ext cx="74" cy="76"/>
            </a:xfrm>
            <a:custGeom>
              <a:avLst/>
              <a:gdLst>
                <a:gd name="T0" fmla="*/ 139 w 215"/>
                <a:gd name="T1" fmla="*/ 178 h 220"/>
                <a:gd name="T2" fmla="*/ 139 w 215"/>
                <a:gd name="T3" fmla="*/ 178 h 220"/>
                <a:gd name="T4" fmla="*/ 176 w 215"/>
                <a:gd name="T5" fmla="*/ 217 h 220"/>
                <a:gd name="T6" fmla="*/ 215 w 215"/>
                <a:gd name="T7" fmla="*/ 172 h 220"/>
                <a:gd name="T8" fmla="*/ 215 w 215"/>
                <a:gd name="T9" fmla="*/ 145 h 220"/>
                <a:gd name="T10" fmla="*/ 203 w 215"/>
                <a:gd name="T11" fmla="*/ 145 h 220"/>
                <a:gd name="T12" fmla="*/ 203 w 215"/>
                <a:gd name="T13" fmla="*/ 172 h 220"/>
                <a:gd name="T14" fmla="*/ 186 w 215"/>
                <a:gd name="T15" fmla="*/ 202 h 220"/>
                <a:gd name="T16" fmla="*/ 169 w 215"/>
                <a:gd name="T17" fmla="*/ 178 h 220"/>
                <a:gd name="T18" fmla="*/ 169 w 215"/>
                <a:gd name="T19" fmla="*/ 83 h 220"/>
                <a:gd name="T20" fmla="*/ 151 w 215"/>
                <a:gd name="T21" fmla="*/ 26 h 220"/>
                <a:gd name="T22" fmla="*/ 86 w 215"/>
                <a:gd name="T23" fmla="*/ 0 h 220"/>
                <a:gd name="T24" fmla="*/ 14 w 215"/>
                <a:gd name="T25" fmla="*/ 54 h 220"/>
                <a:gd name="T26" fmla="*/ 36 w 215"/>
                <a:gd name="T27" fmla="*/ 77 h 220"/>
                <a:gd name="T28" fmla="*/ 58 w 215"/>
                <a:gd name="T29" fmla="*/ 55 h 220"/>
                <a:gd name="T30" fmla="*/ 33 w 215"/>
                <a:gd name="T31" fmla="*/ 33 h 220"/>
                <a:gd name="T32" fmla="*/ 85 w 215"/>
                <a:gd name="T33" fmla="*/ 11 h 220"/>
                <a:gd name="T34" fmla="*/ 136 w 215"/>
                <a:gd name="T35" fmla="*/ 72 h 220"/>
                <a:gd name="T36" fmla="*/ 136 w 215"/>
                <a:gd name="T37" fmla="*/ 89 h 220"/>
                <a:gd name="T38" fmla="*/ 48 w 215"/>
                <a:gd name="T39" fmla="*/ 107 h 220"/>
                <a:gd name="T40" fmla="*/ 0 w 215"/>
                <a:gd name="T41" fmla="*/ 169 h 220"/>
                <a:gd name="T42" fmla="*/ 76 w 215"/>
                <a:gd name="T43" fmla="*/ 220 h 220"/>
                <a:gd name="T44" fmla="*/ 139 w 215"/>
                <a:gd name="T45" fmla="*/ 178 h 220"/>
                <a:gd name="T46" fmla="*/ 136 w 215"/>
                <a:gd name="T47" fmla="*/ 100 h 220"/>
                <a:gd name="T48" fmla="*/ 136 w 215"/>
                <a:gd name="T49" fmla="*/ 100 h 220"/>
                <a:gd name="T50" fmla="*/ 136 w 215"/>
                <a:gd name="T51" fmla="*/ 147 h 220"/>
                <a:gd name="T52" fmla="*/ 80 w 215"/>
                <a:gd name="T53" fmla="*/ 209 h 220"/>
                <a:gd name="T54" fmla="*/ 37 w 215"/>
                <a:gd name="T55" fmla="*/ 168 h 220"/>
                <a:gd name="T56" fmla="*/ 136 w 215"/>
                <a:gd name="T57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5" h="220">
                  <a:moveTo>
                    <a:pt x="139" y="178"/>
                  </a:moveTo>
                  <a:lnTo>
                    <a:pt x="139" y="178"/>
                  </a:lnTo>
                  <a:cubicBezTo>
                    <a:pt x="141" y="197"/>
                    <a:pt x="154" y="217"/>
                    <a:pt x="176" y="217"/>
                  </a:cubicBezTo>
                  <a:cubicBezTo>
                    <a:pt x="186" y="217"/>
                    <a:pt x="215" y="210"/>
                    <a:pt x="215" y="172"/>
                  </a:cubicBezTo>
                  <a:lnTo>
                    <a:pt x="215" y="145"/>
                  </a:lnTo>
                  <a:lnTo>
                    <a:pt x="203" y="145"/>
                  </a:lnTo>
                  <a:lnTo>
                    <a:pt x="203" y="172"/>
                  </a:lnTo>
                  <a:cubicBezTo>
                    <a:pt x="203" y="199"/>
                    <a:pt x="192" y="202"/>
                    <a:pt x="186" y="202"/>
                  </a:cubicBezTo>
                  <a:cubicBezTo>
                    <a:pt x="170" y="202"/>
                    <a:pt x="169" y="181"/>
                    <a:pt x="169" y="178"/>
                  </a:cubicBezTo>
                  <a:lnTo>
                    <a:pt x="169" y="83"/>
                  </a:lnTo>
                  <a:cubicBezTo>
                    <a:pt x="169" y="63"/>
                    <a:pt x="169" y="44"/>
                    <a:pt x="151" y="26"/>
                  </a:cubicBezTo>
                  <a:cubicBezTo>
                    <a:pt x="133" y="8"/>
                    <a:pt x="109" y="0"/>
                    <a:pt x="86" y="0"/>
                  </a:cubicBezTo>
                  <a:cubicBezTo>
                    <a:pt x="47" y="0"/>
                    <a:pt x="14" y="23"/>
                    <a:pt x="14" y="54"/>
                  </a:cubicBezTo>
                  <a:cubicBezTo>
                    <a:pt x="14" y="68"/>
                    <a:pt x="23" y="77"/>
                    <a:pt x="36" y="77"/>
                  </a:cubicBezTo>
                  <a:cubicBezTo>
                    <a:pt x="49" y="77"/>
                    <a:pt x="58" y="67"/>
                    <a:pt x="58" y="55"/>
                  </a:cubicBezTo>
                  <a:cubicBezTo>
                    <a:pt x="58" y="49"/>
                    <a:pt x="55" y="33"/>
                    <a:pt x="33" y="33"/>
                  </a:cubicBezTo>
                  <a:cubicBezTo>
                    <a:pt x="46" y="16"/>
                    <a:pt x="70" y="11"/>
                    <a:pt x="85" y="11"/>
                  </a:cubicBezTo>
                  <a:cubicBezTo>
                    <a:pt x="108" y="11"/>
                    <a:pt x="136" y="29"/>
                    <a:pt x="136" y="72"/>
                  </a:cubicBezTo>
                  <a:lnTo>
                    <a:pt x="136" y="89"/>
                  </a:lnTo>
                  <a:cubicBezTo>
                    <a:pt x="111" y="91"/>
                    <a:pt x="78" y="92"/>
                    <a:pt x="48" y="107"/>
                  </a:cubicBezTo>
                  <a:cubicBezTo>
                    <a:pt x="12" y="123"/>
                    <a:pt x="0" y="148"/>
                    <a:pt x="0" y="169"/>
                  </a:cubicBezTo>
                  <a:cubicBezTo>
                    <a:pt x="0" y="208"/>
                    <a:pt x="46" y="220"/>
                    <a:pt x="76" y="220"/>
                  </a:cubicBezTo>
                  <a:cubicBezTo>
                    <a:pt x="108" y="220"/>
                    <a:pt x="130" y="200"/>
                    <a:pt x="139" y="178"/>
                  </a:cubicBezTo>
                  <a:close/>
                  <a:moveTo>
                    <a:pt x="136" y="100"/>
                  </a:moveTo>
                  <a:lnTo>
                    <a:pt x="136" y="100"/>
                  </a:lnTo>
                  <a:lnTo>
                    <a:pt x="136" y="147"/>
                  </a:lnTo>
                  <a:cubicBezTo>
                    <a:pt x="136" y="193"/>
                    <a:pt x="101" y="209"/>
                    <a:pt x="80" y="209"/>
                  </a:cubicBezTo>
                  <a:cubicBezTo>
                    <a:pt x="56" y="209"/>
                    <a:pt x="37" y="192"/>
                    <a:pt x="37" y="168"/>
                  </a:cubicBezTo>
                  <a:cubicBezTo>
                    <a:pt x="37" y="142"/>
                    <a:pt x="57" y="102"/>
                    <a:pt x="136" y="10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938" y="982"/>
              <a:ext cx="83" cy="71"/>
            </a:xfrm>
            <a:custGeom>
              <a:avLst/>
              <a:gdLst>
                <a:gd name="T0" fmla="*/ 131 w 240"/>
                <a:gd name="T1" fmla="*/ 94 h 206"/>
                <a:gd name="T2" fmla="*/ 131 w 240"/>
                <a:gd name="T3" fmla="*/ 94 h 206"/>
                <a:gd name="T4" fmla="*/ 175 w 240"/>
                <a:gd name="T5" fmla="*/ 40 h 206"/>
                <a:gd name="T6" fmla="*/ 232 w 240"/>
                <a:gd name="T7" fmla="*/ 15 h 206"/>
                <a:gd name="T8" fmla="*/ 232 w 240"/>
                <a:gd name="T9" fmla="*/ 0 h 206"/>
                <a:gd name="T10" fmla="*/ 193 w 240"/>
                <a:gd name="T11" fmla="*/ 2 h 206"/>
                <a:gd name="T12" fmla="*/ 147 w 240"/>
                <a:gd name="T13" fmla="*/ 0 h 206"/>
                <a:gd name="T14" fmla="*/ 147 w 240"/>
                <a:gd name="T15" fmla="*/ 15 h 206"/>
                <a:gd name="T16" fmla="*/ 161 w 240"/>
                <a:gd name="T17" fmla="*/ 30 h 206"/>
                <a:gd name="T18" fmla="*/ 153 w 240"/>
                <a:gd name="T19" fmla="*/ 47 h 206"/>
                <a:gd name="T20" fmla="*/ 124 w 240"/>
                <a:gd name="T21" fmla="*/ 84 h 206"/>
                <a:gd name="T22" fmla="*/ 87 w 240"/>
                <a:gd name="T23" fmla="*/ 36 h 206"/>
                <a:gd name="T24" fmla="*/ 82 w 240"/>
                <a:gd name="T25" fmla="*/ 27 h 206"/>
                <a:gd name="T26" fmla="*/ 99 w 240"/>
                <a:gd name="T27" fmla="*/ 15 h 206"/>
                <a:gd name="T28" fmla="*/ 99 w 240"/>
                <a:gd name="T29" fmla="*/ 0 h 206"/>
                <a:gd name="T30" fmla="*/ 47 w 240"/>
                <a:gd name="T31" fmla="*/ 2 h 206"/>
                <a:gd name="T32" fmla="*/ 2 w 240"/>
                <a:gd name="T33" fmla="*/ 0 h 206"/>
                <a:gd name="T34" fmla="*/ 2 w 240"/>
                <a:gd name="T35" fmla="*/ 15 h 206"/>
                <a:gd name="T36" fmla="*/ 58 w 240"/>
                <a:gd name="T37" fmla="*/ 44 h 206"/>
                <a:gd name="T38" fmla="*/ 106 w 240"/>
                <a:gd name="T39" fmla="*/ 106 h 206"/>
                <a:gd name="T40" fmla="*/ 61 w 240"/>
                <a:gd name="T41" fmla="*/ 163 h 206"/>
                <a:gd name="T42" fmla="*/ 0 w 240"/>
                <a:gd name="T43" fmla="*/ 191 h 206"/>
                <a:gd name="T44" fmla="*/ 0 w 240"/>
                <a:gd name="T45" fmla="*/ 206 h 206"/>
                <a:gd name="T46" fmla="*/ 39 w 240"/>
                <a:gd name="T47" fmla="*/ 205 h 206"/>
                <a:gd name="T48" fmla="*/ 85 w 240"/>
                <a:gd name="T49" fmla="*/ 206 h 206"/>
                <a:gd name="T50" fmla="*/ 85 w 240"/>
                <a:gd name="T51" fmla="*/ 191 h 206"/>
                <a:gd name="T52" fmla="*/ 71 w 240"/>
                <a:gd name="T53" fmla="*/ 177 h 206"/>
                <a:gd name="T54" fmla="*/ 114 w 240"/>
                <a:gd name="T55" fmla="*/ 116 h 206"/>
                <a:gd name="T56" fmla="*/ 150 w 240"/>
                <a:gd name="T57" fmla="*/ 164 h 206"/>
                <a:gd name="T58" fmla="*/ 160 w 240"/>
                <a:gd name="T59" fmla="*/ 179 h 206"/>
                <a:gd name="T60" fmla="*/ 143 w 240"/>
                <a:gd name="T61" fmla="*/ 191 h 206"/>
                <a:gd name="T62" fmla="*/ 143 w 240"/>
                <a:gd name="T63" fmla="*/ 206 h 206"/>
                <a:gd name="T64" fmla="*/ 195 w 240"/>
                <a:gd name="T65" fmla="*/ 205 h 206"/>
                <a:gd name="T66" fmla="*/ 240 w 240"/>
                <a:gd name="T67" fmla="*/ 206 h 206"/>
                <a:gd name="T68" fmla="*/ 240 w 240"/>
                <a:gd name="T69" fmla="*/ 191 h 206"/>
                <a:gd name="T70" fmla="*/ 195 w 240"/>
                <a:gd name="T71" fmla="*/ 177 h 206"/>
                <a:gd name="T72" fmla="*/ 131 w 240"/>
                <a:gd name="T73" fmla="*/ 94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0" h="206">
                  <a:moveTo>
                    <a:pt x="131" y="94"/>
                  </a:moveTo>
                  <a:lnTo>
                    <a:pt x="131" y="94"/>
                  </a:lnTo>
                  <a:cubicBezTo>
                    <a:pt x="145" y="76"/>
                    <a:pt x="163" y="52"/>
                    <a:pt x="175" y="40"/>
                  </a:cubicBezTo>
                  <a:cubicBezTo>
                    <a:pt x="190" y="23"/>
                    <a:pt x="209" y="16"/>
                    <a:pt x="232" y="15"/>
                  </a:cubicBezTo>
                  <a:lnTo>
                    <a:pt x="232" y="0"/>
                  </a:lnTo>
                  <a:cubicBezTo>
                    <a:pt x="219" y="1"/>
                    <a:pt x="205" y="2"/>
                    <a:pt x="193" y="2"/>
                  </a:cubicBezTo>
                  <a:cubicBezTo>
                    <a:pt x="178" y="2"/>
                    <a:pt x="153" y="1"/>
                    <a:pt x="147" y="0"/>
                  </a:cubicBezTo>
                  <a:lnTo>
                    <a:pt x="147" y="15"/>
                  </a:lnTo>
                  <a:cubicBezTo>
                    <a:pt x="157" y="16"/>
                    <a:pt x="161" y="22"/>
                    <a:pt x="161" y="30"/>
                  </a:cubicBezTo>
                  <a:cubicBezTo>
                    <a:pt x="161" y="38"/>
                    <a:pt x="156" y="44"/>
                    <a:pt x="153" y="47"/>
                  </a:cubicBezTo>
                  <a:lnTo>
                    <a:pt x="124" y="84"/>
                  </a:lnTo>
                  <a:lnTo>
                    <a:pt x="87" y="36"/>
                  </a:lnTo>
                  <a:cubicBezTo>
                    <a:pt x="82" y="31"/>
                    <a:pt x="82" y="30"/>
                    <a:pt x="82" y="27"/>
                  </a:cubicBezTo>
                  <a:cubicBezTo>
                    <a:pt x="82" y="20"/>
                    <a:pt x="89" y="16"/>
                    <a:pt x="99" y="15"/>
                  </a:cubicBezTo>
                  <a:lnTo>
                    <a:pt x="99" y="0"/>
                  </a:lnTo>
                  <a:cubicBezTo>
                    <a:pt x="87" y="1"/>
                    <a:pt x="55" y="2"/>
                    <a:pt x="47" y="2"/>
                  </a:cubicBezTo>
                  <a:cubicBezTo>
                    <a:pt x="37" y="2"/>
                    <a:pt x="15" y="1"/>
                    <a:pt x="2" y="0"/>
                  </a:cubicBezTo>
                  <a:lnTo>
                    <a:pt x="2" y="15"/>
                  </a:lnTo>
                  <a:cubicBezTo>
                    <a:pt x="35" y="15"/>
                    <a:pt x="36" y="16"/>
                    <a:pt x="58" y="44"/>
                  </a:cubicBezTo>
                  <a:lnTo>
                    <a:pt x="106" y="106"/>
                  </a:lnTo>
                  <a:lnTo>
                    <a:pt x="61" y="163"/>
                  </a:lnTo>
                  <a:cubicBezTo>
                    <a:pt x="38" y="190"/>
                    <a:pt x="10" y="191"/>
                    <a:pt x="0" y="191"/>
                  </a:cubicBezTo>
                  <a:lnTo>
                    <a:pt x="0" y="206"/>
                  </a:lnTo>
                  <a:cubicBezTo>
                    <a:pt x="12" y="205"/>
                    <a:pt x="27" y="205"/>
                    <a:pt x="39" y="205"/>
                  </a:cubicBezTo>
                  <a:cubicBezTo>
                    <a:pt x="53" y="205"/>
                    <a:pt x="73" y="206"/>
                    <a:pt x="85" y="206"/>
                  </a:cubicBezTo>
                  <a:lnTo>
                    <a:pt x="85" y="191"/>
                  </a:lnTo>
                  <a:cubicBezTo>
                    <a:pt x="74" y="190"/>
                    <a:pt x="71" y="184"/>
                    <a:pt x="71" y="177"/>
                  </a:cubicBezTo>
                  <a:cubicBezTo>
                    <a:pt x="71" y="166"/>
                    <a:pt x="85" y="150"/>
                    <a:pt x="114" y="116"/>
                  </a:cubicBezTo>
                  <a:lnTo>
                    <a:pt x="150" y="164"/>
                  </a:lnTo>
                  <a:cubicBezTo>
                    <a:pt x="154" y="169"/>
                    <a:pt x="160" y="177"/>
                    <a:pt x="160" y="179"/>
                  </a:cubicBezTo>
                  <a:cubicBezTo>
                    <a:pt x="160" y="184"/>
                    <a:pt x="156" y="191"/>
                    <a:pt x="143" y="191"/>
                  </a:cubicBezTo>
                  <a:lnTo>
                    <a:pt x="143" y="206"/>
                  </a:lnTo>
                  <a:cubicBezTo>
                    <a:pt x="157" y="206"/>
                    <a:pt x="184" y="205"/>
                    <a:pt x="195" y="205"/>
                  </a:cubicBezTo>
                  <a:cubicBezTo>
                    <a:pt x="207" y="205"/>
                    <a:pt x="226" y="205"/>
                    <a:pt x="240" y="206"/>
                  </a:cubicBezTo>
                  <a:lnTo>
                    <a:pt x="240" y="191"/>
                  </a:lnTo>
                  <a:cubicBezTo>
                    <a:pt x="215" y="191"/>
                    <a:pt x="206" y="190"/>
                    <a:pt x="195" y="177"/>
                  </a:cubicBezTo>
                  <a:lnTo>
                    <a:pt x="131" y="9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1194" y="980"/>
              <a:ext cx="64" cy="75"/>
            </a:xfrm>
            <a:custGeom>
              <a:avLst/>
              <a:gdLst>
                <a:gd name="T0" fmla="*/ 170 w 186"/>
                <a:gd name="T1" fmla="*/ 30 h 217"/>
                <a:gd name="T2" fmla="*/ 170 w 186"/>
                <a:gd name="T3" fmla="*/ 30 h 217"/>
                <a:gd name="T4" fmla="*/ 149 w 186"/>
                <a:gd name="T5" fmla="*/ 36 h 217"/>
                <a:gd name="T6" fmla="*/ 140 w 186"/>
                <a:gd name="T7" fmla="*/ 55 h 217"/>
                <a:gd name="T8" fmla="*/ 158 w 186"/>
                <a:gd name="T9" fmla="*/ 72 h 217"/>
                <a:gd name="T10" fmla="*/ 185 w 186"/>
                <a:gd name="T11" fmla="*/ 41 h 217"/>
                <a:gd name="T12" fmla="*/ 128 w 186"/>
                <a:gd name="T13" fmla="*/ 0 h 217"/>
                <a:gd name="T14" fmla="*/ 0 w 186"/>
                <a:gd name="T15" fmla="*/ 136 h 217"/>
                <a:gd name="T16" fmla="*/ 78 w 186"/>
                <a:gd name="T17" fmla="*/ 217 h 217"/>
                <a:gd name="T18" fmla="*/ 186 w 186"/>
                <a:gd name="T19" fmla="*/ 160 h 217"/>
                <a:gd name="T20" fmla="*/ 180 w 186"/>
                <a:gd name="T21" fmla="*/ 154 h 217"/>
                <a:gd name="T22" fmla="*/ 174 w 186"/>
                <a:gd name="T23" fmla="*/ 159 h 217"/>
                <a:gd name="T24" fmla="*/ 79 w 186"/>
                <a:gd name="T25" fmla="*/ 206 h 217"/>
                <a:gd name="T26" fmla="*/ 36 w 186"/>
                <a:gd name="T27" fmla="*/ 154 h 217"/>
                <a:gd name="T28" fmla="*/ 61 w 186"/>
                <a:gd name="T29" fmla="*/ 58 h 217"/>
                <a:gd name="T30" fmla="*/ 129 w 186"/>
                <a:gd name="T31" fmla="*/ 10 h 217"/>
                <a:gd name="T32" fmla="*/ 170 w 186"/>
                <a:gd name="T33" fmla="*/ 3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6" h="217">
                  <a:moveTo>
                    <a:pt x="170" y="30"/>
                  </a:moveTo>
                  <a:lnTo>
                    <a:pt x="170" y="30"/>
                  </a:lnTo>
                  <a:cubicBezTo>
                    <a:pt x="162" y="30"/>
                    <a:pt x="156" y="30"/>
                    <a:pt x="149" y="36"/>
                  </a:cubicBezTo>
                  <a:cubicBezTo>
                    <a:pt x="141" y="43"/>
                    <a:pt x="140" y="52"/>
                    <a:pt x="140" y="55"/>
                  </a:cubicBezTo>
                  <a:cubicBezTo>
                    <a:pt x="140" y="66"/>
                    <a:pt x="149" y="72"/>
                    <a:pt x="158" y="72"/>
                  </a:cubicBezTo>
                  <a:cubicBezTo>
                    <a:pt x="172" y="72"/>
                    <a:pt x="185" y="60"/>
                    <a:pt x="185" y="41"/>
                  </a:cubicBezTo>
                  <a:cubicBezTo>
                    <a:pt x="185" y="18"/>
                    <a:pt x="162" y="0"/>
                    <a:pt x="128" y="0"/>
                  </a:cubicBezTo>
                  <a:cubicBezTo>
                    <a:pt x="64" y="0"/>
                    <a:pt x="0" y="68"/>
                    <a:pt x="0" y="136"/>
                  </a:cubicBezTo>
                  <a:cubicBezTo>
                    <a:pt x="0" y="179"/>
                    <a:pt x="28" y="217"/>
                    <a:pt x="78" y="217"/>
                  </a:cubicBezTo>
                  <a:cubicBezTo>
                    <a:pt x="146" y="217"/>
                    <a:pt x="186" y="166"/>
                    <a:pt x="186" y="160"/>
                  </a:cubicBezTo>
                  <a:cubicBezTo>
                    <a:pt x="186" y="157"/>
                    <a:pt x="183" y="154"/>
                    <a:pt x="180" y="154"/>
                  </a:cubicBezTo>
                  <a:cubicBezTo>
                    <a:pt x="178" y="154"/>
                    <a:pt x="177" y="155"/>
                    <a:pt x="174" y="159"/>
                  </a:cubicBezTo>
                  <a:cubicBezTo>
                    <a:pt x="136" y="206"/>
                    <a:pt x="84" y="206"/>
                    <a:pt x="79" y="206"/>
                  </a:cubicBezTo>
                  <a:cubicBezTo>
                    <a:pt x="48" y="206"/>
                    <a:pt x="36" y="183"/>
                    <a:pt x="36" y="154"/>
                  </a:cubicBezTo>
                  <a:cubicBezTo>
                    <a:pt x="36" y="134"/>
                    <a:pt x="45" y="88"/>
                    <a:pt x="61" y="58"/>
                  </a:cubicBezTo>
                  <a:cubicBezTo>
                    <a:pt x="76" y="31"/>
                    <a:pt x="102" y="10"/>
                    <a:pt x="129" y="10"/>
                  </a:cubicBezTo>
                  <a:cubicBezTo>
                    <a:pt x="145" y="10"/>
                    <a:pt x="163" y="17"/>
                    <a:pt x="170" y="3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1272" y="1001"/>
              <a:ext cx="42" cy="77"/>
            </a:xfrm>
            <a:custGeom>
              <a:avLst/>
              <a:gdLst>
                <a:gd name="T0" fmla="*/ 75 w 122"/>
                <a:gd name="T1" fmla="*/ 10 h 222"/>
                <a:gd name="T2" fmla="*/ 75 w 122"/>
                <a:gd name="T3" fmla="*/ 10 h 222"/>
                <a:gd name="T4" fmla="*/ 65 w 122"/>
                <a:gd name="T5" fmla="*/ 0 h 222"/>
                <a:gd name="T6" fmla="*/ 0 w 122"/>
                <a:gd name="T7" fmla="*/ 22 h 222"/>
                <a:gd name="T8" fmla="*/ 0 w 122"/>
                <a:gd name="T9" fmla="*/ 34 h 222"/>
                <a:gd name="T10" fmla="*/ 48 w 122"/>
                <a:gd name="T11" fmla="*/ 24 h 222"/>
                <a:gd name="T12" fmla="*/ 48 w 122"/>
                <a:gd name="T13" fmla="*/ 195 h 222"/>
                <a:gd name="T14" fmla="*/ 15 w 122"/>
                <a:gd name="T15" fmla="*/ 210 h 222"/>
                <a:gd name="T16" fmla="*/ 2 w 122"/>
                <a:gd name="T17" fmla="*/ 210 h 222"/>
                <a:gd name="T18" fmla="*/ 2 w 122"/>
                <a:gd name="T19" fmla="*/ 222 h 222"/>
                <a:gd name="T20" fmla="*/ 62 w 122"/>
                <a:gd name="T21" fmla="*/ 221 h 222"/>
                <a:gd name="T22" fmla="*/ 122 w 122"/>
                <a:gd name="T23" fmla="*/ 222 h 222"/>
                <a:gd name="T24" fmla="*/ 122 w 122"/>
                <a:gd name="T25" fmla="*/ 210 h 222"/>
                <a:gd name="T26" fmla="*/ 109 w 122"/>
                <a:gd name="T27" fmla="*/ 210 h 222"/>
                <a:gd name="T28" fmla="*/ 75 w 122"/>
                <a:gd name="T29" fmla="*/ 195 h 222"/>
                <a:gd name="T30" fmla="*/ 75 w 122"/>
                <a:gd name="T31" fmla="*/ 1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2" h="222">
                  <a:moveTo>
                    <a:pt x="75" y="10"/>
                  </a:moveTo>
                  <a:lnTo>
                    <a:pt x="75" y="10"/>
                  </a:lnTo>
                  <a:cubicBezTo>
                    <a:pt x="75" y="1"/>
                    <a:pt x="75" y="0"/>
                    <a:pt x="65" y="0"/>
                  </a:cubicBezTo>
                  <a:cubicBezTo>
                    <a:pt x="44" y="21"/>
                    <a:pt x="14" y="22"/>
                    <a:pt x="0" y="22"/>
                  </a:cubicBezTo>
                  <a:lnTo>
                    <a:pt x="0" y="34"/>
                  </a:lnTo>
                  <a:cubicBezTo>
                    <a:pt x="8" y="34"/>
                    <a:pt x="30" y="34"/>
                    <a:pt x="48" y="24"/>
                  </a:cubicBezTo>
                  <a:lnTo>
                    <a:pt x="48" y="195"/>
                  </a:lnTo>
                  <a:cubicBezTo>
                    <a:pt x="48" y="206"/>
                    <a:pt x="48" y="210"/>
                    <a:pt x="15" y="210"/>
                  </a:cubicBezTo>
                  <a:lnTo>
                    <a:pt x="2" y="210"/>
                  </a:lnTo>
                  <a:lnTo>
                    <a:pt x="2" y="222"/>
                  </a:lnTo>
                  <a:cubicBezTo>
                    <a:pt x="8" y="222"/>
                    <a:pt x="49" y="221"/>
                    <a:pt x="62" y="221"/>
                  </a:cubicBezTo>
                  <a:cubicBezTo>
                    <a:pt x="72" y="221"/>
                    <a:pt x="114" y="222"/>
                    <a:pt x="122" y="222"/>
                  </a:cubicBezTo>
                  <a:lnTo>
                    <a:pt x="122" y="210"/>
                  </a:lnTo>
                  <a:lnTo>
                    <a:pt x="109" y="210"/>
                  </a:lnTo>
                  <a:cubicBezTo>
                    <a:pt x="75" y="210"/>
                    <a:pt x="75" y="206"/>
                    <a:pt x="75" y="195"/>
                  </a:cubicBezTo>
                  <a:lnTo>
                    <a:pt x="75" y="1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1338" y="980"/>
              <a:ext cx="81" cy="75"/>
            </a:xfrm>
            <a:custGeom>
              <a:avLst/>
              <a:gdLst>
                <a:gd name="T0" fmla="*/ 146 w 238"/>
                <a:gd name="T1" fmla="*/ 67 h 217"/>
                <a:gd name="T2" fmla="*/ 146 w 238"/>
                <a:gd name="T3" fmla="*/ 67 h 217"/>
                <a:gd name="T4" fmla="*/ 193 w 238"/>
                <a:gd name="T5" fmla="*/ 10 h 217"/>
                <a:gd name="T6" fmla="*/ 217 w 238"/>
                <a:gd name="T7" fmla="*/ 17 h 217"/>
                <a:gd name="T8" fmla="*/ 194 w 238"/>
                <a:gd name="T9" fmla="*/ 43 h 217"/>
                <a:gd name="T10" fmla="*/ 212 w 238"/>
                <a:gd name="T11" fmla="*/ 59 h 217"/>
                <a:gd name="T12" fmla="*/ 238 w 238"/>
                <a:gd name="T13" fmla="*/ 32 h 217"/>
                <a:gd name="T14" fmla="*/ 194 w 238"/>
                <a:gd name="T15" fmla="*/ 0 h 217"/>
                <a:gd name="T16" fmla="*/ 144 w 238"/>
                <a:gd name="T17" fmla="*/ 36 h 217"/>
                <a:gd name="T18" fmla="*/ 92 w 238"/>
                <a:gd name="T19" fmla="*/ 0 h 217"/>
                <a:gd name="T20" fmla="*/ 15 w 238"/>
                <a:gd name="T21" fmla="*/ 74 h 217"/>
                <a:gd name="T22" fmla="*/ 21 w 238"/>
                <a:gd name="T23" fmla="*/ 78 h 217"/>
                <a:gd name="T24" fmla="*/ 27 w 238"/>
                <a:gd name="T25" fmla="*/ 73 h 217"/>
                <a:gd name="T26" fmla="*/ 91 w 238"/>
                <a:gd name="T27" fmla="*/ 10 h 217"/>
                <a:gd name="T28" fmla="*/ 117 w 238"/>
                <a:gd name="T29" fmla="*/ 43 h 217"/>
                <a:gd name="T30" fmla="*/ 91 w 238"/>
                <a:gd name="T31" fmla="*/ 156 h 217"/>
                <a:gd name="T32" fmla="*/ 46 w 238"/>
                <a:gd name="T33" fmla="*/ 206 h 217"/>
                <a:gd name="T34" fmla="*/ 22 w 238"/>
                <a:gd name="T35" fmla="*/ 200 h 217"/>
                <a:gd name="T36" fmla="*/ 44 w 238"/>
                <a:gd name="T37" fmla="*/ 174 h 217"/>
                <a:gd name="T38" fmla="*/ 26 w 238"/>
                <a:gd name="T39" fmla="*/ 157 h 217"/>
                <a:gd name="T40" fmla="*/ 0 w 238"/>
                <a:gd name="T41" fmla="*/ 185 h 217"/>
                <a:gd name="T42" fmla="*/ 45 w 238"/>
                <a:gd name="T43" fmla="*/ 217 h 217"/>
                <a:gd name="T44" fmla="*/ 95 w 238"/>
                <a:gd name="T45" fmla="*/ 180 h 217"/>
                <a:gd name="T46" fmla="*/ 147 w 238"/>
                <a:gd name="T47" fmla="*/ 217 h 217"/>
                <a:gd name="T48" fmla="*/ 223 w 238"/>
                <a:gd name="T49" fmla="*/ 143 h 217"/>
                <a:gd name="T50" fmla="*/ 218 w 238"/>
                <a:gd name="T51" fmla="*/ 138 h 217"/>
                <a:gd name="T52" fmla="*/ 211 w 238"/>
                <a:gd name="T53" fmla="*/ 143 h 217"/>
                <a:gd name="T54" fmla="*/ 148 w 238"/>
                <a:gd name="T55" fmla="*/ 206 h 217"/>
                <a:gd name="T56" fmla="*/ 122 w 238"/>
                <a:gd name="T57" fmla="*/ 174 h 217"/>
                <a:gd name="T58" fmla="*/ 130 w 238"/>
                <a:gd name="T59" fmla="*/ 132 h 217"/>
                <a:gd name="T60" fmla="*/ 146 w 238"/>
                <a:gd name="T61" fmla="*/ 6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8" h="217">
                  <a:moveTo>
                    <a:pt x="146" y="67"/>
                  </a:moveTo>
                  <a:lnTo>
                    <a:pt x="146" y="67"/>
                  </a:lnTo>
                  <a:cubicBezTo>
                    <a:pt x="149" y="54"/>
                    <a:pt x="160" y="10"/>
                    <a:pt x="193" y="10"/>
                  </a:cubicBezTo>
                  <a:cubicBezTo>
                    <a:pt x="196" y="10"/>
                    <a:pt x="207" y="10"/>
                    <a:pt x="217" y="17"/>
                  </a:cubicBezTo>
                  <a:cubicBezTo>
                    <a:pt x="204" y="19"/>
                    <a:pt x="194" y="31"/>
                    <a:pt x="194" y="43"/>
                  </a:cubicBezTo>
                  <a:cubicBezTo>
                    <a:pt x="194" y="50"/>
                    <a:pt x="199" y="59"/>
                    <a:pt x="212" y="59"/>
                  </a:cubicBezTo>
                  <a:cubicBezTo>
                    <a:pt x="223" y="59"/>
                    <a:pt x="238" y="51"/>
                    <a:pt x="238" y="32"/>
                  </a:cubicBezTo>
                  <a:cubicBezTo>
                    <a:pt x="238" y="7"/>
                    <a:pt x="210" y="0"/>
                    <a:pt x="194" y="0"/>
                  </a:cubicBezTo>
                  <a:cubicBezTo>
                    <a:pt x="166" y="0"/>
                    <a:pt x="149" y="25"/>
                    <a:pt x="144" y="36"/>
                  </a:cubicBezTo>
                  <a:cubicBezTo>
                    <a:pt x="132" y="5"/>
                    <a:pt x="106" y="0"/>
                    <a:pt x="92" y="0"/>
                  </a:cubicBezTo>
                  <a:cubicBezTo>
                    <a:pt x="42" y="0"/>
                    <a:pt x="15" y="62"/>
                    <a:pt x="15" y="74"/>
                  </a:cubicBezTo>
                  <a:cubicBezTo>
                    <a:pt x="15" y="78"/>
                    <a:pt x="20" y="78"/>
                    <a:pt x="21" y="78"/>
                  </a:cubicBezTo>
                  <a:cubicBezTo>
                    <a:pt x="24" y="78"/>
                    <a:pt x="26" y="77"/>
                    <a:pt x="27" y="73"/>
                  </a:cubicBezTo>
                  <a:cubicBezTo>
                    <a:pt x="43" y="22"/>
                    <a:pt x="75" y="10"/>
                    <a:pt x="91" y="10"/>
                  </a:cubicBezTo>
                  <a:cubicBezTo>
                    <a:pt x="100" y="10"/>
                    <a:pt x="117" y="15"/>
                    <a:pt x="117" y="43"/>
                  </a:cubicBezTo>
                  <a:cubicBezTo>
                    <a:pt x="117" y="57"/>
                    <a:pt x="109" y="89"/>
                    <a:pt x="91" y="156"/>
                  </a:cubicBezTo>
                  <a:cubicBezTo>
                    <a:pt x="83" y="186"/>
                    <a:pt x="67" y="206"/>
                    <a:pt x="46" y="206"/>
                  </a:cubicBezTo>
                  <a:cubicBezTo>
                    <a:pt x="43" y="206"/>
                    <a:pt x="32" y="206"/>
                    <a:pt x="22" y="200"/>
                  </a:cubicBezTo>
                  <a:cubicBezTo>
                    <a:pt x="34" y="197"/>
                    <a:pt x="44" y="187"/>
                    <a:pt x="44" y="174"/>
                  </a:cubicBezTo>
                  <a:cubicBezTo>
                    <a:pt x="44" y="161"/>
                    <a:pt x="34" y="157"/>
                    <a:pt x="26" y="157"/>
                  </a:cubicBezTo>
                  <a:cubicBezTo>
                    <a:pt x="12" y="157"/>
                    <a:pt x="0" y="170"/>
                    <a:pt x="0" y="185"/>
                  </a:cubicBezTo>
                  <a:cubicBezTo>
                    <a:pt x="0" y="207"/>
                    <a:pt x="24" y="217"/>
                    <a:pt x="45" y="217"/>
                  </a:cubicBezTo>
                  <a:cubicBezTo>
                    <a:pt x="77" y="217"/>
                    <a:pt x="94" y="183"/>
                    <a:pt x="95" y="180"/>
                  </a:cubicBezTo>
                  <a:cubicBezTo>
                    <a:pt x="101" y="198"/>
                    <a:pt x="118" y="217"/>
                    <a:pt x="147" y="217"/>
                  </a:cubicBezTo>
                  <a:cubicBezTo>
                    <a:pt x="196" y="217"/>
                    <a:pt x="223" y="155"/>
                    <a:pt x="223" y="143"/>
                  </a:cubicBezTo>
                  <a:cubicBezTo>
                    <a:pt x="223" y="138"/>
                    <a:pt x="219" y="138"/>
                    <a:pt x="218" y="138"/>
                  </a:cubicBezTo>
                  <a:cubicBezTo>
                    <a:pt x="213" y="138"/>
                    <a:pt x="212" y="140"/>
                    <a:pt x="211" y="143"/>
                  </a:cubicBezTo>
                  <a:cubicBezTo>
                    <a:pt x="196" y="195"/>
                    <a:pt x="163" y="206"/>
                    <a:pt x="148" y="206"/>
                  </a:cubicBezTo>
                  <a:cubicBezTo>
                    <a:pt x="129" y="206"/>
                    <a:pt x="122" y="191"/>
                    <a:pt x="122" y="174"/>
                  </a:cubicBezTo>
                  <a:cubicBezTo>
                    <a:pt x="122" y="164"/>
                    <a:pt x="124" y="153"/>
                    <a:pt x="130" y="132"/>
                  </a:cubicBezTo>
                  <a:lnTo>
                    <a:pt x="146" y="6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1439" y="1001"/>
              <a:ext cx="42" cy="77"/>
            </a:xfrm>
            <a:custGeom>
              <a:avLst/>
              <a:gdLst>
                <a:gd name="T0" fmla="*/ 76 w 122"/>
                <a:gd name="T1" fmla="*/ 10 h 222"/>
                <a:gd name="T2" fmla="*/ 76 w 122"/>
                <a:gd name="T3" fmla="*/ 10 h 222"/>
                <a:gd name="T4" fmla="*/ 66 w 122"/>
                <a:gd name="T5" fmla="*/ 0 h 222"/>
                <a:gd name="T6" fmla="*/ 0 w 122"/>
                <a:gd name="T7" fmla="*/ 22 h 222"/>
                <a:gd name="T8" fmla="*/ 0 w 122"/>
                <a:gd name="T9" fmla="*/ 34 h 222"/>
                <a:gd name="T10" fmla="*/ 49 w 122"/>
                <a:gd name="T11" fmla="*/ 24 h 222"/>
                <a:gd name="T12" fmla="*/ 49 w 122"/>
                <a:gd name="T13" fmla="*/ 195 h 222"/>
                <a:gd name="T14" fmla="*/ 15 w 122"/>
                <a:gd name="T15" fmla="*/ 210 h 222"/>
                <a:gd name="T16" fmla="*/ 2 w 122"/>
                <a:gd name="T17" fmla="*/ 210 h 222"/>
                <a:gd name="T18" fmla="*/ 2 w 122"/>
                <a:gd name="T19" fmla="*/ 222 h 222"/>
                <a:gd name="T20" fmla="*/ 62 w 122"/>
                <a:gd name="T21" fmla="*/ 221 h 222"/>
                <a:gd name="T22" fmla="*/ 122 w 122"/>
                <a:gd name="T23" fmla="*/ 222 h 222"/>
                <a:gd name="T24" fmla="*/ 122 w 122"/>
                <a:gd name="T25" fmla="*/ 210 h 222"/>
                <a:gd name="T26" fmla="*/ 109 w 122"/>
                <a:gd name="T27" fmla="*/ 210 h 222"/>
                <a:gd name="T28" fmla="*/ 76 w 122"/>
                <a:gd name="T29" fmla="*/ 195 h 222"/>
                <a:gd name="T30" fmla="*/ 76 w 122"/>
                <a:gd name="T31" fmla="*/ 1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2" h="222">
                  <a:moveTo>
                    <a:pt x="76" y="10"/>
                  </a:moveTo>
                  <a:lnTo>
                    <a:pt x="76" y="10"/>
                  </a:lnTo>
                  <a:cubicBezTo>
                    <a:pt x="76" y="1"/>
                    <a:pt x="75" y="0"/>
                    <a:pt x="66" y="0"/>
                  </a:cubicBezTo>
                  <a:cubicBezTo>
                    <a:pt x="44" y="21"/>
                    <a:pt x="14" y="22"/>
                    <a:pt x="0" y="22"/>
                  </a:cubicBezTo>
                  <a:lnTo>
                    <a:pt x="0" y="34"/>
                  </a:lnTo>
                  <a:cubicBezTo>
                    <a:pt x="8" y="34"/>
                    <a:pt x="30" y="34"/>
                    <a:pt x="49" y="24"/>
                  </a:cubicBezTo>
                  <a:lnTo>
                    <a:pt x="49" y="195"/>
                  </a:lnTo>
                  <a:cubicBezTo>
                    <a:pt x="49" y="206"/>
                    <a:pt x="49" y="210"/>
                    <a:pt x="15" y="210"/>
                  </a:cubicBezTo>
                  <a:lnTo>
                    <a:pt x="2" y="210"/>
                  </a:lnTo>
                  <a:lnTo>
                    <a:pt x="2" y="222"/>
                  </a:lnTo>
                  <a:cubicBezTo>
                    <a:pt x="8" y="222"/>
                    <a:pt x="50" y="221"/>
                    <a:pt x="62" y="221"/>
                  </a:cubicBezTo>
                  <a:cubicBezTo>
                    <a:pt x="72" y="221"/>
                    <a:pt x="114" y="222"/>
                    <a:pt x="122" y="222"/>
                  </a:cubicBezTo>
                  <a:lnTo>
                    <a:pt x="122" y="210"/>
                  </a:lnTo>
                  <a:lnTo>
                    <a:pt x="109" y="210"/>
                  </a:lnTo>
                  <a:cubicBezTo>
                    <a:pt x="76" y="210"/>
                    <a:pt x="76" y="206"/>
                    <a:pt x="76" y="195"/>
                  </a:cubicBezTo>
                  <a:lnTo>
                    <a:pt x="76" y="1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1546" y="958"/>
              <a:ext cx="110" cy="109"/>
            </a:xfrm>
            <a:custGeom>
              <a:avLst/>
              <a:gdLst>
                <a:gd name="T0" fmla="*/ 169 w 318"/>
                <a:gd name="T1" fmla="*/ 167 h 317"/>
                <a:gd name="T2" fmla="*/ 169 w 318"/>
                <a:gd name="T3" fmla="*/ 167 h 317"/>
                <a:gd name="T4" fmla="*/ 302 w 318"/>
                <a:gd name="T5" fmla="*/ 167 h 317"/>
                <a:gd name="T6" fmla="*/ 318 w 318"/>
                <a:gd name="T7" fmla="*/ 158 h 317"/>
                <a:gd name="T8" fmla="*/ 302 w 318"/>
                <a:gd name="T9" fmla="*/ 148 h 317"/>
                <a:gd name="T10" fmla="*/ 169 w 318"/>
                <a:gd name="T11" fmla="*/ 148 h 317"/>
                <a:gd name="T12" fmla="*/ 169 w 318"/>
                <a:gd name="T13" fmla="*/ 14 h 317"/>
                <a:gd name="T14" fmla="*/ 159 w 318"/>
                <a:gd name="T15" fmla="*/ 0 h 317"/>
                <a:gd name="T16" fmla="*/ 150 w 318"/>
                <a:gd name="T17" fmla="*/ 14 h 317"/>
                <a:gd name="T18" fmla="*/ 150 w 318"/>
                <a:gd name="T19" fmla="*/ 148 h 317"/>
                <a:gd name="T20" fmla="*/ 16 w 318"/>
                <a:gd name="T21" fmla="*/ 148 h 317"/>
                <a:gd name="T22" fmla="*/ 0 w 318"/>
                <a:gd name="T23" fmla="*/ 158 h 317"/>
                <a:gd name="T24" fmla="*/ 16 w 318"/>
                <a:gd name="T25" fmla="*/ 167 h 317"/>
                <a:gd name="T26" fmla="*/ 150 w 318"/>
                <a:gd name="T27" fmla="*/ 167 h 317"/>
                <a:gd name="T28" fmla="*/ 150 w 318"/>
                <a:gd name="T29" fmla="*/ 301 h 317"/>
                <a:gd name="T30" fmla="*/ 159 w 318"/>
                <a:gd name="T31" fmla="*/ 317 h 317"/>
                <a:gd name="T32" fmla="*/ 169 w 318"/>
                <a:gd name="T33" fmla="*/ 301 h 317"/>
                <a:gd name="T34" fmla="*/ 169 w 318"/>
                <a:gd name="T35" fmla="*/ 16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8" h="317">
                  <a:moveTo>
                    <a:pt x="169" y="167"/>
                  </a:moveTo>
                  <a:lnTo>
                    <a:pt x="169" y="167"/>
                  </a:lnTo>
                  <a:lnTo>
                    <a:pt x="302" y="167"/>
                  </a:lnTo>
                  <a:cubicBezTo>
                    <a:pt x="309" y="167"/>
                    <a:pt x="318" y="167"/>
                    <a:pt x="318" y="158"/>
                  </a:cubicBezTo>
                  <a:cubicBezTo>
                    <a:pt x="318" y="148"/>
                    <a:pt x="309" y="148"/>
                    <a:pt x="302" y="148"/>
                  </a:cubicBezTo>
                  <a:lnTo>
                    <a:pt x="169" y="148"/>
                  </a:lnTo>
                  <a:lnTo>
                    <a:pt x="169" y="14"/>
                  </a:lnTo>
                  <a:cubicBezTo>
                    <a:pt x="169" y="8"/>
                    <a:pt x="169" y="0"/>
                    <a:pt x="159" y="0"/>
                  </a:cubicBezTo>
                  <a:cubicBezTo>
                    <a:pt x="150" y="0"/>
                    <a:pt x="150" y="8"/>
                    <a:pt x="150" y="14"/>
                  </a:cubicBezTo>
                  <a:lnTo>
                    <a:pt x="150" y="148"/>
                  </a:lnTo>
                  <a:lnTo>
                    <a:pt x="16" y="148"/>
                  </a:lnTo>
                  <a:cubicBezTo>
                    <a:pt x="9" y="148"/>
                    <a:pt x="0" y="148"/>
                    <a:pt x="0" y="158"/>
                  </a:cubicBezTo>
                  <a:cubicBezTo>
                    <a:pt x="0" y="167"/>
                    <a:pt x="9" y="167"/>
                    <a:pt x="16" y="167"/>
                  </a:cubicBezTo>
                  <a:lnTo>
                    <a:pt x="150" y="167"/>
                  </a:lnTo>
                  <a:lnTo>
                    <a:pt x="150" y="301"/>
                  </a:lnTo>
                  <a:cubicBezTo>
                    <a:pt x="150" y="308"/>
                    <a:pt x="150" y="317"/>
                    <a:pt x="159" y="317"/>
                  </a:cubicBezTo>
                  <a:cubicBezTo>
                    <a:pt x="169" y="317"/>
                    <a:pt x="169" y="308"/>
                    <a:pt x="169" y="301"/>
                  </a:cubicBezTo>
                  <a:lnTo>
                    <a:pt x="169" y="16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1708" y="980"/>
              <a:ext cx="64" cy="75"/>
            </a:xfrm>
            <a:custGeom>
              <a:avLst/>
              <a:gdLst>
                <a:gd name="T0" fmla="*/ 170 w 186"/>
                <a:gd name="T1" fmla="*/ 30 h 217"/>
                <a:gd name="T2" fmla="*/ 170 w 186"/>
                <a:gd name="T3" fmla="*/ 30 h 217"/>
                <a:gd name="T4" fmla="*/ 149 w 186"/>
                <a:gd name="T5" fmla="*/ 36 h 217"/>
                <a:gd name="T6" fmla="*/ 140 w 186"/>
                <a:gd name="T7" fmla="*/ 55 h 217"/>
                <a:gd name="T8" fmla="*/ 158 w 186"/>
                <a:gd name="T9" fmla="*/ 72 h 217"/>
                <a:gd name="T10" fmla="*/ 185 w 186"/>
                <a:gd name="T11" fmla="*/ 41 h 217"/>
                <a:gd name="T12" fmla="*/ 128 w 186"/>
                <a:gd name="T13" fmla="*/ 0 h 217"/>
                <a:gd name="T14" fmla="*/ 0 w 186"/>
                <a:gd name="T15" fmla="*/ 136 h 217"/>
                <a:gd name="T16" fmla="*/ 77 w 186"/>
                <a:gd name="T17" fmla="*/ 217 h 217"/>
                <a:gd name="T18" fmla="*/ 186 w 186"/>
                <a:gd name="T19" fmla="*/ 160 h 217"/>
                <a:gd name="T20" fmla="*/ 180 w 186"/>
                <a:gd name="T21" fmla="*/ 154 h 217"/>
                <a:gd name="T22" fmla="*/ 174 w 186"/>
                <a:gd name="T23" fmla="*/ 159 h 217"/>
                <a:gd name="T24" fmla="*/ 78 w 186"/>
                <a:gd name="T25" fmla="*/ 206 h 217"/>
                <a:gd name="T26" fmla="*/ 35 w 186"/>
                <a:gd name="T27" fmla="*/ 154 h 217"/>
                <a:gd name="T28" fmla="*/ 61 w 186"/>
                <a:gd name="T29" fmla="*/ 58 h 217"/>
                <a:gd name="T30" fmla="*/ 129 w 186"/>
                <a:gd name="T31" fmla="*/ 10 h 217"/>
                <a:gd name="T32" fmla="*/ 170 w 186"/>
                <a:gd name="T33" fmla="*/ 3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6" h="217">
                  <a:moveTo>
                    <a:pt x="170" y="30"/>
                  </a:moveTo>
                  <a:lnTo>
                    <a:pt x="170" y="30"/>
                  </a:lnTo>
                  <a:cubicBezTo>
                    <a:pt x="162" y="30"/>
                    <a:pt x="155" y="30"/>
                    <a:pt x="149" y="36"/>
                  </a:cubicBezTo>
                  <a:cubicBezTo>
                    <a:pt x="141" y="43"/>
                    <a:pt x="140" y="52"/>
                    <a:pt x="140" y="55"/>
                  </a:cubicBezTo>
                  <a:cubicBezTo>
                    <a:pt x="140" y="66"/>
                    <a:pt x="149" y="72"/>
                    <a:pt x="158" y="72"/>
                  </a:cubicBezTo>
                  <a:cubicBezTo>
                    <a:pt x="172" y="72"/>
                    <a:pt x="185" y="60"/>
                    <a:pt x="185" y="41"/>
                  </a:cubicBezTo>
                  <a:cubicBezTo>
                    <a:pt x="185" y="18"/>
                    <a:pt x="162" y="0"/>
                    <a:pt x="128" y="0"/>
                  </a:cubicBezTo>
                  <a:cubicBezTo>
                    <a:pt x="64" y="0"/>
                    <a:pt x="0" y="68"/>
                    <a:pt x="0" y="136"/>
                  </a:cubicBezTo>
                  <a:cubicBezTo>
                    <a:pt x="0" y="179"/>
                    <a:pt x="28" y="217"/>
                    <a:pt x="77" y="217"/>
                  </a:cubicBezTo>
                  <a:cubicBezTo>
                    <a:pt x="146" y="217"/>
                    <a:pt x="186" y="166"/>
                    <a:pt x="186" y="160"/>
                  </a:cubicBezTo>
                  <a:cubicBezTo>
                    <a:pt x="186" y="157"/>
                    <a:pt x="183" y="154"/>
                    <a:pt x="180" y="154"/>
                  </a:cubicBezTo>
                  <a:cubicBezTo>
                    <a:pt x="178" y="154"/>
                    <a:pt x="177" y="155"/>
                    <a:pt x="174" y="159"/>
                  </a:cubicBezTo>
                  <a:cubicBezTo>
                    <a:pt x="136" y="206"/>
                    <a:pt x="84" y="206"/>
                    <a:pt x="78" y="206"/>
                  </a:cubicBezTo>
                  <a:cubicBezTo>
                    <a:pt x="48" y="206"/>
                    <a:pt x="35" y="183"/>
                    <a:pt x="35" y="154"/>
                  </a:cubicBezTo>
                  <a:cubicBezTo>
                    <a:pt x="35" y="134"/>
                    <a:pt x="45" y="88"/>
                    <a:pt x="61" y="58"/>
                  </a:cubicBezTo>
                  <a:cubicBezTo>
                    <a:pt x="76" y="31"/>
                    <a:pt x="102" y="10"/>
                    <a:pt x="129" y="10"/>
                  </a:cubicBezTo>
                  <a:cubicBezTo>
                    <a:pt x="145" y="10"/>
                    <a:pt x="163" y="17"/>
                    <a:pt x="170" y="3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1780" y="1001"/>
              <a:ext cx="51" cy="77"/>
            </a:xfrm>
            <a:custGeom>
              <a:avLst/>
              <a:gdLst>
                <a:gd name="T0" fmla="*/ 148 w 148"/>
                <a:gd name="T1" fmla="*/ 161 h 222"/>
                <a:gd name="T2" fmla="*/ 148 w 148"/>
                <a:gd name="T3" fmla="*/ 161 h 222"/>
                <a:gd name="T4" fmla="*/ 137 w 148"/>
                <a:gd name="T5" fmla="*/ 161 h 222"/>
                <a:gd name="T6" fmla="*/ 128 w 148"/>
                <a:gd name="T7" fmla="*/ 192 h 222"/>
                <a:gd name="T8" fmla="*/ 95 w 148"/>
                <a:gd name="T9" fmla="*/ 194 h 222"/>
                <a:gd name="T10" fmla="*/ 34 w 148"/>
                <a:gd name="T11" fmla="*/ 194 h 222"/>
                <a:gd name="T12" fmla="*/ 100 w 148"/>
                <a:gd name="T13" fmla="*/ 137 h 222"/>
                <a:gd name="T14" fmla="*/ 148 w 148"/>
                <a:gd name="T15" fmla="*/ 65 h 222"/>
                <a:gd name="T16" fmla="*/ 70 w 148"/>
                <a:gd name="T17" fmla="*/ 0 h 222"/>
                <a:gd name="T18" fmla="*/ 0 w 148"/>
                <a:gd name="T19" fmla="*/ 60 h 222"/>
                <a:gd name="T20" fmla="*/ 18 w 148"/>
                <a:gd name="T21" fmla="*/ 79 h 222"/>
                <a:gd name="T22" fmla="*/ 36 w 148"/>
                <a:gd name="T23" fmla="*/ 61 h 222"/>
                <a:gd name="T24" fmla="*/ 16 w 148"/>
                <a:gd name="T25" fmla="*/ 43 h 222"/>
                <a:gd name="T26" fmla="*/ 65 w 148"/>
                <a:gd name="T27" fmla="*/ 12 h 222"/>
                <a:gd name="T28" fmla="*/ 116 w 148"/>
                <a:gd name="T29" fmla="*/ 65 h 222"/>
                <a:gd name="T30" fmla="*/ 84 w 148"/>
                <a:gd name="T31" fmla="*/ 129 h 222"/>
                <a:gd name="T32" fmla="*/ 4 w 148"/>
                <a:gd name="T33" fmla="*/ 209 h 222"/>
                <a:gd name="T34" fmla="*/ 0 w 148"/>
                <a:gd name="T35" fmla="*/ 222 h 222"/>
                <a:gd name="T36" fmla="*/ 138 w 148"/>
                <a:gd name="T37" fmla="*/ 222 h 222"/>
                <a:gd name="T38" fmla="*/ 148 w 148"/>
                <a:gd name="T39" fmla="*/ 161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222">
                  <a:moveTo>
                    <a:pt x="148" y="161"/>
                  </a:moveTo>
                  <a:lnTo>
                    <a:pt x="148" y="161"/>
                  </a:lnTo>
                  <a:lnTo>
                    <a:pt x="137" y="161"/>
                  </a:lnTo>
                  <a:cubicBezTo>
                    <a:pt x="136" y="169"/>
                    <a:pt x="132" y="188"/>
                    <a:pt x="128" y="192"/>
                  </a:cubicBezTo>
                  <a:cubicBezTo>
                    <a:pt x="125" y="194"/>
                    <a:pt x="100" y="194"/>
                    <a:pt x="95" y="194"/>
                  </a:cubicBezTo>
                  <a:lnTo>
                    <a:pt x="34" y="194"/>
                  </a:lnTo>
                  <a:cubicBezTo>
                    <a:pt x="69" y="163"/>
                    <a:pt x="80" y="153"/>
                    <a:pt x="100" y="137"/>
                  </a:cubicBezTo>
                  <a:cubicBezTo>
                    <a:pt x="125" y="118"/>
                    <a:pt x="148" y="97"/>
                    <a:pt x="148" y="65"/>
                  </a:cubicBezTo>
                  <a:cubicBezTo>
                    <a:pt x="148" y="25"/>
                    <a:pt x="113" y="0"/>
                    <a:pt x="70" y="0"/>
                  </a:cubicBezTo>
                  <a:cubicBezTo>
                    <a:pt x="28" y="0"/>
                    <a:pt x="0" y="29"/>
                    <a:pt x="0" y="60"/>
                  </a:cubicBezTo>
                  <a:cubicBezTo>
                    <a:pt x="0" y="77"/>
                    <a:pt x="15" y="79"/>
                    <a:pt x="18" y="79"/>
                  </a:cubicBezTo>
                  <a:cubicBezTo>
                    <a:pt x="26" y="79"/>
                    <a:pt x="36" y="73"/>
                    <a:pt x="36" y="61"/>
                  </a:cubicBezTo>
                  <a:cubicBezTo>
                    <a:pt x="36" y="55"/>
                    <a:pt x="34" y="43"/>
                    <a:pt x="16" y="43"/>
                  </a:cubicBezTo>
                  <a:cubicBezTo>
                    <a:pt x="26" y="20"/>
                    <a:pt x="49" y="12"/>
                    <a:pt x="65" y="12"/>
                  </a:cubicBezTo>
                  <a:cubicBezTo>
                    <a:pt x="98" y="12"/>
                    <a:pt x="116" y="38"/>
                    <a:pt x="116" y="65"/>
                  </a:cubicBezTo>
                  <a:cubicBezTo>
                    <a:pt x="116" y="94"/>
                    <a:pt x="95" y="117"/>
                    <a:pt x="84" y="129"/>
                  </a:cubicBezTo>
                  <a:lnTo>
                    <a:pt x="4" y="209"/>
                  </a:lnTo>
                  <a:cubicBezTo>
                    <a:pt x="0" y="212"/>
                    <a:pt x="0" y="213"/>
                    <a:pt x="0" y="222"/>
                  </a:cubicBezTo>
                  <a:lnTo>
                    <a:pt x="138" y="222"/>
                  </a:lnTo>
                  <a:lnTo>
                    <a:pt x="148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1852" y="980"/>
              <a:ext cx="82" cy="75"/>
            </a:xfrm>
            <a:custGeom>
              <a:avLst/>
              <a:gdLst>
                <a:gd name="T0" fmla="*/ 145 w 238"/>
                <a:gd name="T1" fmla="*/ 67 h 217"/>
                <a:gd name="T2" fmla="*/ 145 w 238"/>
                <a:gd name="T3" fmla="*/ 67 h 217"/>
                <a:gd name="T4" fmla="*/ 193 w 238"/>
                <a:gd name="T5" fmla="*/ 10 h 217"/>
                <a:gd name="T6" fmla="*/ 217 w 238"/>
                <a:gd name="T7" fmla="*/ 17 h 217"/>
                <a:gd name="T8" fmla="*/ 194 w 238"/>
                <a:gd name="T9" fmla="*/ 43 h 217"/>
                <a:gd name="T10" fmla="*/ 212 w 238"/>
                <a:gd name="T11" fmla="*/ 59 h 217"/>
                <a:gd name="T12" fmla="*/ 238 w 238"/>
                <a:gd name="T13" fmla="*/ 32 h 217"/>
                <a:gd name="T14" fmla="*/ 193 w 238"/>
                <a:gd name="T15" fmla="*/ 0 h 217"/>
                <a:gd name="T16" fmla="*/ 143 w 238"/>
                <a:gd name="T17" fmla="*/ 36 h 217"/>
                <a:gd name="T18" fmla="*/ 91 w 238"/>
                <a:gd name="T19" fmla="*/ 0 h 217"/>
                <a:gd name="T20" fmla="*/ 14 w 238"/>
                <a:gd name="T21" fmla="*/ 74 h 217"/>
                <a:gd name="T22" fmla="*/ 20 w 238"/>
                <a:gd name="T23" fmla="*/ 78 h 217"/>
                <a:gd name="T24" fmla="*/ 26 w 238"/>
                <a:gd name="T25" fmla="*/ 73 h 217"/>
                <a:gd name="T26" fmla="*/ 90 w 238"/>
                <a:gd name="T27" fmla="*/ 10 h 217"/>
                <a:gd name="T28" fmla="*/ 116 w 238"/>
                <a:gd name="T29" fmla="*/ 43 h 217"/>
                <a:gd name="T30" fmla="*/ 90 w 238"/>
                <a:gd name="T31" fmla="*/ 156 h 217"/>
                <a:gd name="T32" fmla="*/ 45 w 238"/>
                <a:gd name="T33" fmla="*/ 206 h 217"/>
                <a:gd name="T34" fmla="*/ 21 w 238"/>
                <a:gd name="T35" fmla="*/ 200 h 217"/>
                <a:gd name="T36" fmla="*/ 44 w 238"/>
                <a:gd name="T37" fmla="*/ 174 h 217"/>
                <a:gd name="T38" fmla="*/ 26 w 238"/>
                <a:gd name="T39" fmla="*/ 157 h 217"/>
                <a:gd name="T40" fmla="*/ 0 w 238"/>
                <a:gd name="T41" fmla="*/ 185 h 217"/>
                <a:gd name="T42" fmla="*/ 44 w 238"/>
                <a:gd name="T43" fmla="*/ 217 h 217"/>
                <a:gd name="T44" fmla="*/ 95 w 238"/>
                <a:gd name="T45" fmla="*/ 180 h 217"/>
                <a:gd name="T46" fmla="*/ 146 w 238"/>
                <a:gd name="T47" fmla="*/ 217 h 217"/>
                <a:gd name="T48" fmla="*/ 223 w 238"/>
                <a:gd name="T49" fmla="*/ 143 h 217"/>
                <a:gd name="T50" fmla="*/ 217 w 238"/>
                <a:gd name="T51" fmla="*/ 138 h 217"/>
                <a:gd name="T52" fmla="*/ 211 w 238"/>
                <a:gd name="T53" fmla="*/ 143 h 217"/>
                <a:gd name="T54" fmla="*/ 147 w 238"/>
                <a:gd name="T55" fmla="*/ 206 h 217"/>
                <a:gd name="T56" fmla="*/ 121 w 238"/>
                <a:gd name="T57" fmla="*/ 174 h 217"/>
                <a:gd name="T58" fmla="*/ 129 w 238"/>
                <a:gd name="T59" fmla="*/ 132 h 217"/>
                <a:gd name="T60" fmla="*/ 145 w 238"/>
                <a:gd name="T61" fmla="*/ 6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8" h="217">
                  <a:moveTo>
                    <a:pt x="145" y="67"/>
                  </a:moveTo>
                  <a:lnTo>
                    <a:pt x="145" y="67"/>
                  </a:lnTo>
                  <a:cubicBezTo>
                    <a:pt x="148" y="54"/>
                    <a:pt x="159" y="10"/>
                    <a:pt x="193" y="10"/>
                  </a:cubicBezTo>
                  <a:cubicBezTo>
                    <a:pt x="195" y="10"/>
                    <a:pt x="207" y="10"/>
                    <a:pt x="217" y="17"/>
                  </a:cubicBezTo>
                  <a:cubicBezTo>
                    <a:pt x="203" y="19"/>
                    <a:pt x="194" y="31"/>
                    <a:pt x="194" y="43"/>
                  </a:cubicBezTo>
                  <a:cubicBezTo>
                    <a:pt x="194" y="50"/>
                    <a:pt x="199" y="59"/>
                    <a:pt x="212" y="59"/>
                  </a:cubicBezTo>
                  <a:cubicBezTo>
                    <a:pt x="222" y="59"/>
                    <a:pt x="238" y="51"/>
                    <a:pt x="238" y="32"/>
                  </a:cubicBezTo>
                  <a:cubicBezTo>
                    <a:pt x="238" y="7"/>
                    <a:pt x="209" y="0"/>
                    <a:pt x="193" y="0"/>
                  </a:cubicBezTo>
                  <a:cubicBezTo>
                    <a:pt x="165" y="0"/>
                    <a:pt x="149" y="25"/>
                    <a:pt x="143" y="36"/>
                  </a:cubicBezTo>
                  <a:cubicBezTo>
                    <a:pt x="131" y="5"/>
                    <a:pt x="105" y="0"/>
                    <a:pt x="91" y="0"/>
                  </a:cubicBezTo>
                  <a:cubicBezTo>
                    <a:pt x="42" y="0"/>
                    <a:pt x="14" y="62"/>
                    <a:pt x="14" y="74"/>
                  </a:cubicBezTo>
                  <a:cubicBezTo>
                    <a:pt x="14" y="78"/>
                    <a:pt x="19" y="78"/>
                    <a:pt x="20" y="78"/>
                  </a:cubicBezTo>
                  <a:cubicBezTo>
                    <a:pt x="24" y="78"/>
                    <a:pt x="25" y="77"/>
                    <a:pt x="26" y="73"/>
                  </a:cubicBezTo>
                  <a:cubicBezTo>
                    <a:pt x="43" y="22"/>
                    <a:pt x="74" y="10"/>
                    <a:pt x="90" y="10"/>
                  </a:cubicBezTo>
                  <a:cubicBezTo>
                    <a:pt x="99" y="10"/>
                    <a:pt x="116" y="15"/>
                    <a:pt x="116" y="43"/>
                  </a:cubicBezTo>
                  <a:cubicBezTo>
                    <a:pt x="116" y="57"/>
                    <a:pt x="108" y="89"/>
                    <a:pt x="90" y="156"/>
                  </a:cubicBezTo>
                  <a:cubicBezTo>
                    <a:pt x="83" y="186"/>
                    <a:pt x="66" y="206"/>
                    <a:pt x="45" y="206"/>
                  </a:cubicBezTo>
                  <a:cubicBezTo>
                    <a:pt x="42" y="206"/>
                    <a:pt x="31" y="206"/>
                    <a:pt x="21" y="200"/>
                  </a:cubicBezTo>
                  <a:cubicBezTo>
                    <a:pt x="33" y="197"/>
                    <a:pt x="44" y="187"/>
                    <a:pt x="44" y="174"/>
                  </a:cubicBezTo>
                  <a:cubicBezTo>
                    <a:pt x="44" y="161"/>
                    <a:pt x="33" y="157"/>
                    <a:pt x="26" y="157"/>
                  </a:cubicBezTo>
                  <a:cubicBezTo>
                    <a:pt x="11" y="157"/>
                    <a:pt x="0" y="170"/>
                    <a:pt x="0" y="185"/>
                  </a:cubicBezTo>
                  <a:cubicBezTo>
                    <a:pt x="0" y="207"/>
                    <a:pt x="23" y="217"/>
                    <a:pt x="44" y="217"/>
                  </a:cubicBezTo>
                  <a:cubicBezTo>
                    <a:pt x="76" y="217"/>
                    <a:pt x="93" y="183"/>
                    <a:pt x="95" y="180"/>
                  </a:cubicBezTo>
                  <a:cubicBezTo>
                    <a:pt x="100" y="198"/>
                    <a:pt x="118" y="217"/>
                    <a:pt x="146" y="217"/>
                  </a:cubicBezTo>
                  <a:cubicBezTo>
                    <a:pt x="196" y="217"/>
                    <a:pt x="223" y="155"/>
                    <a:pt x="223" y="143"/>
                  </a:cubicBezTo>
                  <a:cubicBezTo>
                    <a:pt x="223" y="138"/>
                    <a:pt x="218" y="138"/>
                    <a:pt x="217" y="138"/>
                  </a:cubicBezTo>
                  <a:cubicBezTo>
                    <a:pt x="213" y="138"/>
                    <a:pt x="212" y="140"/>
                    <a:pt x="211" y="143"/>
                  </a:cubicBezTo>
                  <a:cubicBezTo>
                    <a:pt x="195" y="195"/>
                    <a:pt x="163" y="206"/>
                    <a:pt x="147" y="206"/>
                  </a:cubicBezTo>
                  <a:cubicBezTo>
                    <a:pt x="129" y="206"/>
                    <a:pt x="121" y="191"/>
                    <a:pt x="121" y="174"/>
                  </a:cubicBezTo>
                  <a:cubicBezTo>
                    <a:pt x="121" y="164"/>
                    <a:pt x="124" y="153"/>
                    <a:pt x="129" y="132"/>
                  </a:cubicBezTo>
                  <a:lnTo>
                    <a:pt x="145" y="6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1948" y="1001"/>
              <a:ext cx="51" cy="77"/>
            </a:xfrm>
            <a:custGeom>
              <a:avLst/>
              <a:gdLst>
                <a:gd name="T0" fmla="*/ 148 w 148"/>
                <a:gd name="T1" fmla="*/ 161 h 222"/>
                <a:gd name="T2" fmla="*/ 148 w 148"/>
                <a:gd name="T3" fmla="*/ 161 h 222"/>
                <a:gd name="T4" fmla="*/ 136 w 148"/>
                <a:gd name="T5" fmla="*/ 161 h 222"/>
                <a:gd name="T6" fmla="*/ 128 w 148"/>
                <a:gd name="T7" fmla="*/ 192 h 222"/>
                <a:gd name="T8" fmla="*/ 95 w 148"/>
                <a:gd name="T9" fmla="*/ 194 h 222"/>
                <a:gd name="T10" fmla="*/ 33 w 148"/>
                <a:gd name="T11" fmla="*/ 194 h 222"/>
                <a:gd name="T12" fmla="*/ 100 w 148"/>
                <a:gd name="T13" fmla="*/ 137 h 222"/>
                <a:gd name="T14" fmla="*/ 148 w 148"/>
                <a:gd name="T15" fmla="*/ 65 h 222"/>
                <a:gd name="T16" fmla="*/ 70 w 148"/>
                <a:gd name="T17" fmla="*/ 0 h 222"/>
                <a:gd name="T18" fmla="*/ 0 w 148"/>
                <a:gd name="T19" fmla="*/ 60 h 222"/>
                <a:gd name="T20" fmla="*/ 18 w 148"/>
                <a:gd name="T21" fmla="*/ 79 h 222"/>
                <a:gd name="T22" fmla="*/ 36 w 148"/>
                <a:gd name="T23" fmla="*/ 61 h 222"/>
                <a:gd name="T24" fmla="*/ 16 w 148"/>
                <a:gd name="T25" fmla="*/ 43 h 222"/>
                <a:gd name="T26" fmla="*/ 65 w 148"/>
                <a:gd name="T27" fmla="*/ 12 h 222"/>
                <a:gd name="T28" fmla="*/ 115 w 148"/>
                <a:gd name="T29" fmla="*/ 65 h 222"/>
                <a:gd name="T30" fmla="*/ 84 w 148"/>
                <a:gd name="T31" fmla="*/ 129 h 222"/>
                <a:gd name="T32" fmla="*/ 3 w 148"/>
                <a:gd name="T33" fmla="*/ 209 h 222"/>
                <a:gd name="T34" fmla="*/ 0 w 148"/>
                <a:gd name="T35" fmla="*/ 222 h 222"/>
                <a:gd name="T36" fmla="*/ 138 w 148"/>
                <a:gd name="T37" fmla="*/ 222 h 222"/>
                <a:gd name="T38" fmla="*/ 148 w 148"/>
                <a:gd name="T39" fmla="*/ 161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222">
                  <a:moveTo>
                    <a:pt x="148" y="161"/>
                  </a:moveTo>
                  <a:lnTo>
                    <a:pt x="148" y="161"/>
                  </a:lnTo>
                  <a:lnTo>
                    <a:pt x="136" y="161"/>
                  </a:lnTo>
                  <a:cubicBezTo>
                    <a:pt x="135" y="169"/>
                    <a:pt x="132" y="188"/>
                    <a:pt x="128" y="192"/>
                  </a:cubicBezTo>
                  <a:cubicBezTo>
                    <a:pt x="125" y="194"/>
                    <a:pt x="99" y="194"/>
                    <a:pt x="95" y="194"/>
                  </a:cubicBezTo>
                  <a:lnTo>
                    <a:pt x="33" y="194"/>
                  </a:lnTo>
                  <a:cubicBezTo>
                    <a:pt x="68" y="163"/>
                    <a:pt x="80" y="153"/>
                    <a:pt x="100" y="137"/>
                  </a:cubicBezTo>
                  <a:cubicBezTo>
                    <a:pt x="125" y="118"/>
                    <a:pt x="148" y="97"/>
                    <a:pt x="148" y="65"/>
                  </a:cubicBezTo>
                  <a:cubicBezTo>
                    <a:pt x="148" y="25"/>
                    <a:pt x="112" y="0"/>
                    <a:pt x="70" y="0"/>
                  </a:cubicBezTo>
                  <a:cubicBezTo>
                    <a:pt x="28" y="0"/>
                    <a:pt x="0" y="29"/>
                    <a:pt x="0" y="60"/>
                  </a:cubicBezTo>
                  <a:cubicBezTo>
                    <a:pt x="0" y="77"/>
                    <a:pt x="15" y="79"/>
                    <a:pt x="18" y="79"/>
                  </a:cubicBezTo>
                  <a:cubicBezTo>
                    <a:pt x="26" y="79"/>
                    <a:pt x="36" y="73"/>
                    <a:pt x="36" y="61"/>
                  </a:cubicBezTo>
                  <a:cubicBezTo>
                    <a:pt x="36" y="55"/>
                    <a:pt x="33" y="43"/>
                    <a:pt x="16" y="43"/>
                  </a:cubicBezTo>
                  <a:cubicBezTo>
                    <a:pt x="26" y="20"/>
                    <a:pt x="49" y="12"/>
                    <a:pt x="65" y="12"/>
                  </a:cubicBezTo>
                  <a:cubicBezTo>
                    <a:pt x="98" y="12"/>
                    <a:pt x="115" y="38"/>
                    <a:pt x="115" y="65"/>
                  </a:cubicBezTo>
                  <a:cubicBezTo>
                    <a:pt x="115" y="94"/>
                    <a:pt x="95" y="117"/>
                    <a:pt x="84" y="129"/>
                  </a:cubicBezTo>
                  <a:lnTo>
                    <a:pt x="3" y="209"/>
                  </a:lnTo>
                  <a:cubicBezTo>
                    <a:pt x="0" y="212"/>
                    <a:pt x="0" y="213"/>
                    <a:pt x="0" y="222"/>
                  </a:cubicBezTo>
                  <a:lnTo>
                    <a:pt x="138" y="222"/>
                  </a:lnTo>
                  <a:lnTo>
                    <a:pt x="148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2060" y="958"/>
              <a:ext cx="110" cy="109"/>
            </a:xfrm>
            <a:custGeom>
              <a:avLst/>
              <a:gdLst>
                <a:gd name="T0" fmla="*/ 169 w 318"/>
                <a:gd name="T1" fmla="*/ 167 h 317"/>
                <a:gd name="T2" fmla="*/ 169 w 318"/>
                <a:gd name="T3" fmla="*/ 167 h 317"/>
                <a:gd name="T4" fmla="*/ 302 w 318"/>
                <a:gd name="T5" fmla="*/ 167 h 317"/>
                <a:gd name="T6" fmla="*/ 318 w 318"/>
                <a:gd name="T7" fmla="*/ 158 h 317"/>
                <a:gd name="T8" fmla="*/ 302 w 318"/>
                <a:gd name="T9" fmla="*/ 148 h 317"/>
                <a:gd name="T10" fmla="*/ 169 w 318"/>
                <a:gd name="T11" fmla="*/ 148 h 317"/>
                <a:gd name="T12" fmla="*/ 169 w 318"/>
                <a:gd name="T13" fmla="*/ 14 h 317"/>
                <a:gd name="T14" fmla="*/ 159 w 318"/>
                <a:gd name="T15" fmla="*/ 0 h 317"/>
                <a:gd name="T16" fmla="*/ 149 w 318"/>
                <a:gd name="T17" fmla="*/ 14 h 317"/>
                <a:gd name="T18" fmla="*/ 149 w 318"/>
                <a:gd name="T19" fmla="*/ 148 h 317"/>
                <a:gd name="T20" fmla="*/ 16 w 318"/>
                <a:gd name="T21" fmla="*/ 148 h 317"/>
                <a:gd name="T22" fmla="*/ 0 w 318"/>
                <a:gd name="T23" fmla="*/ 158 h 317"/>
                <a:gd name="T24" fmla="*/ 16 w 318"/>
                <a:gd name="T25" fmla="*/ 167 h 317"/>
                <a:gd name="T26" fmla="*/ 149 w 318"/>
                <a:gd name="T27" fmla="*/ 167 h 317"/>
                <a:gd name="T28" fmla="*/ 149 w 318"/>
                <a:gd name="T29" fmla="*/ 301 h 317"/>
                <a:gd name="T30" fmla="*/ 159 w 318"/>
                <a:gd name="T31" fmla="*/ 317 h 317"/>
                <a:gd name="T32" fmla="*/ 169 w 318"/>
                <a:gd name="T33" fmla="*/ 301 h 317"/>
                <a:gd name="T34" fmla="*/ 169 w 318"/>
                <a:gd name="T35" fmla="*/ 16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8" h="317">
                  <a:moveTo>
                    <a:pt x="169" y="167"/>
                  </a:moveTo>
                  <a:lnTo>
                    <a:pt x="169" y="167"/>
                  </a:lnTo>
                  <a:lnTo>
                    <a:pt x="302" y="167"/>
                  </a:lnTo>
                  <a:cubicBezTo>
                    <a:pt x="309" y="167"/>
                    <a:pt x="318" y="167"/>
                    <a:pt x="318" y="158"/>
                  </a:cubicBezTo>
                  <a:cubicBezTo>
                    <a:pt x="318" y="148"/>
                    <a:pt x="309" y="148"/>
                    <a:pt x="302" y="148"/>
                  </a:cubicBezTo>
                  <a:lnTo>
                    <a:pt x="169" y="148"/>
                  </a:lnTo>
                  <a:lnTo>
                    <a:pt x="169" y="14"/>
                  </a:lnTo>
                  <a:cubicBezTo>
                    <a:pt x="169" y="8"/>
                    <a:pt x="169" y="0"/>
                    <a:pt x="159" y="0"/>
                  </a:cubicBezTo>
                  <a:cubicBezTo>
                    <a:pt x="149" y="0"/>
                    <a:pt x="149" y="8"/>
                    <a:pt x="149" y="14"/>
                  </a:cubicBezTo>
                  <a:lnTo>
                    <a:pt x="149" y="148"/>
                  </a:lnTo>
                  <a:lnTo>
                    <a:pt x="16" y="148"/>
                  </a:lnTo>
                  <a:cubicBezTo>
                    <a:pt x="9" y="148"/>
                    <a:pt x="0" y="148"/>
                    <a:pt x="0" y="158"/>
                  </a:cubicBezTo>
                  <a:cubicBezTo>
                    <a:pt x="0" y="167"/>
                    <a:pt x="9" y="167"/>
                    <a:pt x="16" y="167"/>
                  </a:cubicBezTo>
                  <a:lnTo>
                    <a:pt x="149" y="167"/>
                  </a:lnTo>
                  <a:lnTo>
                    <a:pt x="149" y="301"/>
                  </a:lnTo>
                  <a:cubicBezTo>
                    <a:pt x="149" y="308"/>
                    <a:pt x="149" y="317"/>
                    <a:pt x="159" y="317"/>
                  </a:cubicBezTo>
                  <a:cubicBezTo>
                    <a:pt x="169" y="317"/>
                    <a:pt x="169" y="308"/>
                    <a:pt x="169" y="301"/>
                  </a:cubicBezTo>
                  <a:lnTo>
                    <a:pt x="169" y="16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2223" y="980"/>
              <a:ext cx="64" cy="75"/>
            </a:xfrm>
            <a:custGeom>
              <a:avLst/>
              <a:gdLst>
                <a:gd name="T0" fmla="*/ 170 w 186"/>
                <a:gd name="T1" fmla="*/ 30 h 217"/>
                <a:gd name="T2" fmla="*/ 170 w 186"/>
                <a:gd name="T3" fmla="*/ 30 h 217"/>
                <a:gd name="T4" fmla="*/ 149 w 186"/>
                <a:gd name="T5" fmla="*/ 36 h 217"/>
                <a:gd name="T6" fmla="*/ 140 w 186"/>
                <a:gd name="T7" fmla="*/ 55 h 217"/>
                <a:gd name="T8" fmla="*/ 158 w 186"/>
                <a:gd name="T9" fmla="*/ 72 h 217"/>
                <a:gd name="T10" fmla="*/ 184 w 186"/>
                <a:gd name="T11" fmla="*/ 41 h 217"/>
                <a:gd name="T12" fmla="*/ 128 w 186"/>
                <a:gd name="T13" fmla="*/ 0 h 217"/>
                <a:gd name="T14" fmla="*/ 0 w 186"/>
                <a:gd name="T15" fmla="*/ 136 h 217"/>
                <a:gd name="T16" fmla="*/ 77 w 186"/>
                <a:gd name="T17" fmla="*/ 217 h 217"/>
                <a:gd name="T18" fmla="*/ 186 w 186"/>
                <a:gd name="T19" fmla="*/ 160 h 217"/>
                <a:gd name="T20" fmla="*/ 180 w 186"/>
                <a:gd name="T21" fmla="*/ 154 h 217"/>
                <a:gd name="T22" fmla="*/ 174 w 186"/>
                <a:gd name="T23" fmla="*/ 159 h 217"/>
                <a:gd name="T24" fmla="*/ 78 w 186"/>
                <a:gd name="T25" fmla="*/ 206 h 217"/>
                <a:gd name="T26" fmla="*/ 35 w 186"/>
                <a:gd name="T27" fmla="*/ 154 h 217"/>
                <a:gd name="T28" fmla="*/ 61 w 186"/>
                <a:gd name="T29" fmla="*/ 58 h 217"/>
                <a:gd name="T30" fmla="*/ 128 w 186"/>
                <a:gd name="T31" fmla="*/ 10 h 217"/>
                <a:gd name="T32" fmla="*/ 170 w 186"/>
                <a:gd name="T33" fmla="*/ 3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6" h="217">
                  <a:moveTo>
                    <a:pt x="170" y="30"/>
                  </a:moveTo>
                  <a:lnTo>
                    <a:pt x="170" y="30"/>
                  </a:lnTo>
                  <a:cubicBezTo>
                    <a:pt x="162" y="30"/>
                    <a:pt x="155" y="30"/>
                    <a:pt x="149" y="36"/>
                  </a:cubicBezTo>
                  <a:cubicBezTo>
                    <a:pt x="141" y="43"/>
                    <a:pt x="140" y="52"/>
                    <a:pt x="140" y="55"/>
                  </a:cubicBezTo>
                  <a:cubicBezTo>
                    <a:pt x="140" y="66"/>
                    <a:pt x="149" y="72"/>
                    <a:pt x="158" y="72"/>
                  </a:cubicBezTo>
                  <a:cubicBezTo>
                    <a:pt x="172" y="72"/>
                    <a:pt x="184" y="60"/>
                    <a:pt x="184" y="41"/>
                  </a:cubicBezTo>
                  <a:cubicBezTo>
                    <a:pt x="184" y="18"/>
                    <a:pt x="162" y="0"/>
                    <a:pt x="128" y="0"/>
                  </a:cubicBezTo>
                  <a:cubicBezTo>
                    <a:pt x="63" y="0"/>
                    <a:pt x="0" y="68"/>
                    <a:pt x="0" y="136"/>
                  </a:cubicBezTo>
                  <a:cubicBezTo>
                    <a:pt x="0" y="179"/>
                    <a:pt x="28" y="217"/>
                    <a:pt x="77" y="217"/>
                  </a:cubicBezTo>
                  <a:cubicBezTo>
                    <a:pt x="146" y="217"/>
                    <a:pt x="186" y="166"/>
                    <a:pt x="186" y="160"/>
                  </a:cubicBezTo>
                  <a:cubicBezTo>
                    <a:pt x="186" y="157"/>
                    <a:pt x="183" y="154"/>
                    <a:pt x="180" y="154"/>
                  </a:cubicBezTo>
                  <a:cubicBezTo>
                    <a:pt x="178" y="154"/>
                    <a:pt x="177" y="155"/>
                    <a:pt x="174" y="159"/>
                  </a:cubicBezTo>
                  <a:cubicBezTo>
                    <a:pt x="136" y="206"/>
                    <a:pt x="84" y="206"/>
                    <a:pt x="78" y="206"/>
                  </a:cubicBezTo>
                  <a:cubicBezTo>
                    <a:pt x="48" y="206"/>
                    <a:pt x="35" y="183"/>
                    <a:pt x="35" y="154"/>
                  </a:cubicBezTo>
                  <a:cubicBezTo>
                    <a:pt x="35" y="134"/>
                    <a:pt x="45" y="88"/>
                    <a:pt x="61" y="58"/>
                  </a:cubicBezTo>
                  <a:cubicBezTo>
                    <a:pt x="76" y="31"/>
                    <a:pt x="102" y="10"/>
                    <a:pt x="128" y="10"/>
                  </a:cubicBezTo>
                  <a:cubicBezTo>
                    <a:pt x="145" y="10"/>
                    <a:pt x="163" y="17"/>
                    <a:pt x="170" y="3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2293" y="1001"/>
              <a:ext cx="53" cy="79"/>
            </a:xfrm>
            <a:custGeom>
              <a:avLst/>
              <a:gdLst>
                <a:gd name="T0" fmla="*/ 73 w 154"/>
                <a:gd name="T1" fmla="*/ 110 h 229"/>
                <a:gd name="T2" fmla="*/ 73 w 154"/>
                <a:gd name="T3" fmla="*/ 110 h 229"/>
                <a:gd name="T4" fmla="*/ 118 w 154"/>
                <a:gd name="T5" fmla="*/ 164 h 229"/>
                <a:gd name="T6" fmla="*/ 75 w 154"/>
                <a:gd name="T7" fmla="*/ 218 h 229"/>
                <a:gd name="T8" fmla="*/ 18 w 154"/>
                <a:gd name="T9" fmla="*/ 195 h 229"/>
                <a:gd name="T10" fmla="*/ 37 w 154"/>
                <a:gd name="T11" fmla="*/ 176 h 229"/>
                <a:gd name="T12" fmla="*/ 19 w 154"/>
                <a:gd name="T13" fmla="*/ 158 h 229"/>
                <a:gd name="T14" fmla="*/ 0 w 154"/>
                <a:gd name="T15" fmla="*/ 177 h 229"/>
                <a:gd name="T16" fmla="*/ 75 w 154"/>
                <a:gd name="T17" fmla="*/ 229 h 229"/>
                <a:gd name="T18" fmla="*/ 154 w 154"/>
                <a:gd name="T19" fmla="*/ 164 h 229"/>
                <a:gd name="T20" fmla="*/ 96 w 154"/>
                <a:gd name="T21" fmla="*/ 104 h 229"/>
                <a:gd name="T22" fmla="*/ 144 w 154"/>
                <a:gd name="T23" fmla="*/ 46 h 229"/>
                <a:gd name="T24" fmla="*/ 76 w 154"/>
                <a:gd name="T25" fmla="*/ 0 h 229"/>
                <a:gd name="T26" fmla="*/ 11 w 154"/>
                <a:gd name="T27" fmla="*/ 45 h 229"/>
                <a:gd name="T28" fmla="*/ 28 w 154"/>
                <a:gd name="T29" fmla="*/ 63 h 229"/>
                <a:gd name="T30" fmla="*/ 45 w 154"/>
                <a:gd name="T31" fmla="*/ 46 h 229"/>
                <a:gd name="T32" fmla="*/ 28 w 154"/>
                <a:gd name="T33" fmla="*/ 28 h 229"/>
                <a:gd name="T34" fmla="*/ 75 w 154"/>
                <a:gd name="T35" fmla="*/ 10 h 229"/>
                <a:gd name="T36" fmla="*/ 111 w 154"/>
                <a:gd name="T37" fmla="*/ 46 h 229"/>
                <a:gd name="T38" fmla="*/ 98 w 154"/>
                <a:gd name="T39" fmla="*/ 86 h 229"/>
                <a:gd name="T40" fmla="*/ 61 w 154"/>
                <a:gd name="T41" fmla="*/ 100 h 229"/>
                <a:gd name="T42" fmla="*/ 50 w 154"/>
                <a:gd name="T43" fmla="*/ 101 h 229"/>
                <a:gd name="T44" fmla="*/ 47 w 154"/>
                <a:gd name="T45" fmla="*/ 106 h 229"/>
                <a:gd name="T46" fmla="*/ 55 w 154"/>
                <a:gd name="T47" fmla="*/ 110 h 229"/>
                <a:gd name="T48" fmla="*/ 73 w 154"/>
                <a:gd name="T49" fmla="*/ 11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4" h="229">
                  <a:moveTo>
                    <a:pt x="73" y="110"/>
                  </a:moveTo>
                  <a:lnTo>
                    <a:pt x="73" y="110"/>
                  </a:lnTo>
                  <a:cubicBezTo>
                    <a:pt x="99" y="110"/>
                    <a:pt x="118" y="128"/>
                    <a:pt x="118" y="164"/>
                  </a:cubicBezTo>
                  <a:cubicBezTo>
                    <a:pt x="118" y="206"/>
                    <a:pt x="94" y="218"/>
                    <a:pt x="75" y="218"/>
                  </a:cubicBezTo>
                  <a:cubicBezTo>
                    <a:pt x="61" y="218"/>
                    <a:pt x="32" y="214"/>
                    <a:pt x="18" y="195"/>
                  </a:cubicBezTo>
                  <a:cubicBezTo>
                    <a:pt x="34" y="194"/>
                    <a:pt x="37" y="183"/>
                    <a:pt x="37" y="176"/>
                  </a:cubicBezTo>
                  <a:cubicBezTo>
                    <a:pt x="37" y="165"/>
                    <a:pt x="29" y="158"/>
                    <a:pt x="19" y="158"/>
                  </a:cubicBezTo>
                  <a:cubicBezTo>
                    <a:pt x="10" y="158"/>
                    <a:pt x="0" y="163"/>
                    <a:pt x="0" y="177"/>
                  </a:cubicBezTo>
                  <a:cubicBezTo>
                    <a:pt x="0" y="208"/>
                    <a:pt x="35" y="229"/>
                    <a:pt x="75" y="229"/>
                  </a:cubicBezTo>
                  <a:cubicBezTo>
                    <a:pt x="122" y="229"/>
                    <a:pt x="154" y="198"/>
                    <a:pt x="154" y="164"/>
                  </a:cubicBezTo>
                  <a:cubicBezTo>
                    <a:pt x="154" y="138"/>
                    <a:pt x="133" y="112"/>
                    <a:pt x="96" y="104"/>
                  </a:cubicBezTo>
                  <a:cubicBezTo>
                    <a:pt x="131" y="92"/>
                    <a:pt x="144" y="67"/>
                    <a:pt x="144" y="46"/>
                  </a:cubicBezTo>
                  <a:cubicBezTo>
                    <a:pt x="144" y="20"/>
                    <a:pt x="113" y="0"/>
                    <a:pt x="76" y="0"/>
                  </a:cubicBezTo>
                  <a:cubicBezTo>
                    <a:pt x="39" y="0"/>
                    <a:pt x="11" y="18"/>
                    <a:pt x="11" y="45"/>
                  </a:cubicBezTo>
                  <a:cubicBezTo>
                    <a:pt x="11" y="56"/>
                    <a:pt x="18" y="63"/>
                    <a:pt x="28" y="63"/>
                  </a:cubicBezTo>
                  <a:cubicBezTo>
                    <a:pt x="38" y="63"/>
                    <a:pt x="45" y="55"/>
                    <a:pt x="45" y="46"/>
                  </a:cubicBezTo>
                  <a:cubicBezTo>
                    <a:pt x="45" y="36"/>
                    <a:pt x="38" y="29"/>
                    <a:pt x="28" y="28"/>
                  </a:cubicBezTo>
                  <a:cubicBezTo>
                    <a:pt x="40" y="14"/>
                    <a:pt x="63" y="10"/>
                    <a:pt x="75" y="10"/>
                  </a:cubicBezTo>
                  <a:cubicBezTo>
                    <a:pt x="90" y="10"/>
                    <a:pt x="111" y="17"/>
                    <a:pt x="111" y="46"/>
                  </a:cubicBezTo>
                  <a:cubicBezTo>
                    <a:pt x="111" y="60"/>
                    <a:pt x="107" y="76"/>
                    <a:pt x="98" y="86"/>
                  </a:cubicBezTo>
                  <a:cubicBezTo>
                    <a:pt x="87" y="99"/>
                    <a:pt x="77" y="99"/>
                    <a:pt x="61" y="100"/>
                  </a:cubicBezTo>
                  <a:cubicBezTo>
                    <a:pt x="52" y="101"/>
                    <a:pt x="52" y="101"/>
                    <a:pt x="50" y="101"/>
                  </a:cubicBezTo>
                  <a:cubicBezTo>
                    <a:pt x="49" y="101"/>
                    <a:pt x="47" y="102"/>
                    <a:pt x="47" y="106"/>
                  </a:cubicBezTo>
                  <a:cubicBezTo>
                    <a:pt x="47" y="110"/>
                    <a:pt x="50" y="110"/>
                    <a:pt x="55" y="110"/>
                  </a:cubicBezTo>
                  <a:lnTo>
                    <a:pt x="73" y="11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2365" y="980"/>
              <a:ext cx="82" cy="75"/>
            </a:xfrm>
            <a:custGeom>
              <a:avLst/>
              <a:gdLst>
                <a:gd name="T0" fmla="*/ 146 w 238"/>
                <a:gd name="T1" fmla="*/ 67 h 217"/>
                <a:gd name="T2" fmla="*/ 146 w 238"/>
                <a:gd name="T3" fmla="*/ 67 h 217"/>
                <a:gd name="T4" fmla="*/ 193 w 238"/>
                <a:gd name="T5" fmla="*/ 10 h 217"/>
                <a:gd name="T6" fmla="*/ 217 w 238"/>
                <a:gd name="T7" fmla="*/ 17 h 217"/>
                <a:gd name="T8" fmla="*/ 194 w 238"/>
                <a:gd name="T9" fmla="*/ 43 h 217"/>
                <a:gd name="T10" fmla="*/ 213 w 238"/>
                <a:gd name="T11" fmla="*/ 59 h 217"/>
                <a:gd name="T12" fmla="*/ 238 w 238"/>
                <a:gd name="T13" fmla="*/ 32 h 217"/>
                <a:gd name="T14" fmla="*/ 194 w 238"/>
                <a:gd name="T15" fmla="*/ 0 h 217"/>
                <a:gd name="T16" fmla="*/ 144 w 238"/>
                <a:gd name="T17" fmla="*/ 36 h 217"/>
                <a:gd name="T18" fmla="*/ 92 w 238"/>
                <a:gd name="T19" fmla="*/ 0 h 217"/>
                <a:gd name="T20" fmla="*/ 15 w 238"/>
                <a:gd name="T21" fmla="*/ 74 h 217"/>
                <a:gd name="T22" fmla="*/ 21 w 238"/>
                <a:gd name="T23" fmla="*/ 78 h 217"/>
                <a:gd name="T24" fmla="*/ 27 w 238"/>
                <a:gd name="T25" fmla="*/ 73 h 217"/>
                <a:gd name="T26" fmla="*/ 91 w 238"/>
                <a:gd name="T27" fmla="*/ 10 h 217"/>
                <a:gd name="T28" fmla="*/ 117 w 238"/>
                <a:gd name="T29" fmla="*/ 43 h 217"/>
                <a:gd name="T30" fmla="*/ 91 w 238"/>
                <a:gd name="T31" fmla="*/ 156 h 217"/>
                <a:gd name="T32" fmla="*/ 46 w 238"/>
                <a:gd name="T33" fmla="*/ 206 h 217"/>
                <a:gd name="T34" fmla="*/ 22 w 238"/>
                <a:gd name="T35" fmla="*/ 200 h 217"/>
                <a:gd name="T36" fmla="*/ 44 w 238"/>
                <a:gd name="T37" fmla="*/ 174 h 217"/>
                <a:gd name="T38" fmla="*/ 27 w 238"/>
                <a:gd name="T39" fmla="*/ 157 h 217"/>
                <a:gd name="T40" fmla="*/ 0 w 238"/>
                <a:gd name="T41" fmla="*/ 185 h 217"/>
                <a:gd name="T42" fmla="*/ 45 w 238"/>
                <a:gd name="T43" fmla="*/ 217 h 217"/>
                <a:gd name="T44" fmla="*/ 96 w 238"/>
                <a:gd name="T45" fmla="*/ 180 h 217"/>
                <a:gd name="T46" fmla="*/ 147 w 238"/>
                <a:gd name="T47" fmla="*/ 217 h 217"/>
                <a:gd name="T48" fmla="*/ 224 w 238"/>
                <a:gd name="T49" fmla="*/ 143 h 217"/>
                <a:gd name="T50" fmla="*/ 218 w 238"/>
                <a:gd name="T51" fmla="*/ 138 h 217"/>
                <a:gd name="T52" fmla="*/ 212 w 238"/>
                <a:gd name="T53" fmla="*/ 143 h 217"/>
                <a:gd name="T54" fmla="*/ 148 w 238"/>
                <a:gd name="T55" fmla="*/ 206 h 217"/>
                <a:gd name="T56" fmla="*/ 122 w 238"/>
                <a:gd name="T57" fmla="*/ 174 h 217"/>
                <a:gd name="T58" fmla="*/ 130 w 238"/>
                <a:gd name="T59" fmla="*/ 132 h 217"/>
                <a:gd name="T60" fmla="*/ 146 w 238"/>
                <a:gd name="T61" fmla="*/ 6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8" h="217">
                  <a:moveTo>
                    <a:pt x="146" y="67"/>
                  </a:moveTo>
                  <a:lnTo>
                    <a:pt x="146" y="67"/>
                  </a:lnTo>
                  <a:cubicBezTo>
                    <a:pt x="149" y="54"/>
                    <a:pt x="160" y="10"/>
                    <a:pt x="193" y="10"/>
                  </a:cubicBezTo>
                  <a:cubicBezTo>
                    <a:pt x="196" y="10"/>
                    <a:pt x="207" y="10"/>
                    <a:pt x="217" y="17"/>
                  </a:cubicBezTo>
                  <a:cubicBezTo>
                    <a:pt x="204" y="19"/>
                    <a:pt x="194" y="31"/>
                    <a:pt x="194" y="43"/>
                  </a:cubicBezTo>
                  <a:cubicBezTo>
                    <a:pt x="194" y="50"/>
                    <a:pt x="200" y="59"/>
                    <a:pt x="213" y="59"/>
                  </a:cubicBezTo>
                  <a:cubicBezTo>
                    <a:pt x="223" y="59"/>
                    <a:pt x="238" y="51"/>
                    <a:pt x="238" y="32"/>
                  </a:cubicBezTo>
                  <a:cubicBezTo>
                    <a:pt x="238" y="7"/>
                    <a:pt x="210" y="0"/>
                    <a:pt x="194" y="0"/>
                  </a:cubicBezTo>
                  <a:cubicBezTo>
                    <a:pt x="166" y="0"/>
                    <a:pt x="150" y="25"/>
                    <a:pt x="144" y="36"/>
                  </a:cubicBezTo>
                  <a:cubicBezTo>
                    <a:pt x="132" y="5"/>
                    <a:pt x="106" y="0"/>
                    <a:pt x="92" y="0"/>
                  </a:cubicBezTo>
                  <a:cubicBezTo>
                    <a:pt x="42" y="0"/>
                    <a:pt x="15" y="62"/>
                    <a:pt x="15" y="74"/>
                  </a:cubicBezTo>
                  <a:cubicBezTo>
                    <a:pt x="15" y="78"/>
                    <a:pt x="20" y="78"/>
                    <a:pt x="21" y="78"/>
                  </a:cubicBezTo>
                  <a:cubicBezTo>
                    <a:pt x="25" y="78"/>
                    <a:pt x="26" y="77"/>
                    <a:pt x="27" y="73"/>
                  </a:cubicBezTo>
                  <a:cubicBezTo>
                    <a:pt x="43" y="22"/>
                    <a:pt x="75" y="10"/>
                    <a:pt x="91" y="10"/>
                  </a:cubicBezTo>
                  <a:cubicBezTo>
                    <a:pt x="100" y="10"/>
                    <a:pt x="117" y="15"/>
                    <a:pt x="117" y="43"/>
                  </a:cubicBezTo>
                  <a:cubicBezTo>
                    <a:pt x="117" y="57"/>
                    <a:pt x="109" y="89"/>
                    <a:pt x="91" y="156"/>
                  </a:cubicBezTo>
                  <a:cubicBezTo>
                    <a:pt x="84" y="186"/>
                    <a:pt x="67" y="206"/>
                    <a:pt x="46" y="206"/>
                  </a:cubicBezTo>
                  <a:cubicBezTo>
                    <a:pt x="43" y="206"/>
                    <a:pt x="32" y="206"/>
                    <a:pt x="22" y="200"/>
                  </a:cubicBezTo>
                  <a:cubicBezTo>
                    <a:pt x="34" y="197"/>
                    <a:pt x="44" y="187"/>
                    <a:pt x="44" y="174"/>
                  </a:cubicBezTo>
                  <a:cubicBezTo>
                    <a:pt x="44" y="161"/>
                    <a:pt x="34" y="157"/>
                    <a:pt x="27" y="157"/>
                  </a:cubicBezTo>
                  <a:cubicBezTo>
                    <a:pt x="12" y="157"/>
                    <a:pt x="0" y="170"/>
                    <a:pt x="0" y="185"/>
                  </a:cubicBezTo>
                  <a:cubicBezTo>
                    <a:pt x="0" y="207"/>
                    <a:pt x="24" y="217"/>
                    <a:pt x="45" y="217"/>
                  </a:cubicBezTo>
                  <a:cubicBezTo>
                    <a:pt x="77" y="217"/>
                    <a:pt x="94" y="183"/>
                    <a:pt x="96" y="180"/>
                  </a:cubicBezTo>
                  <a:cubicBezTo>
                    <a:pt x="101" y="198"/>
                    <a:pt x="118" y="217"/>
                    <a:pt x="147" y="217"/>
                  </a:cubicBezTo>
                  <a:cubicBezTo>
                    <a:pt x="196" y="217"/>
                    <a:pt x="224" y="155"/>
                    <a:pt x="224" y="143"/>
                  </a:cubicBezTo>
                  <a:cubicBezTo>
                    <a:pt x="224" y="138"/>
                    <a:pt x="219" y="138"/>
                    <a:pt x="218" y="138"/>
                  </a:cubicBezTo>
                  <a:cubicBezTo>
                    <a:pt x="214" y="138"/>
                    <a:pt x="213" y="140"/>
                    <a:pt x="212" y="143"/>
                  </a:cubicBezTo>
                  <a:cubicBezTo>
                    <a:pt x="196" y="195"/>
                    <a:pt x="163" y="206"/>
                    <a:pt x="148" y="206"/>
                  </a:cubicBezTo>
                  <a:cubicBezTo>
                    <a:pt x="129" y="206"/>
                    <a:pt x="122" y="191"/>
                    <a:pt x="122" y="174"/>
                  </a:cubicBezTo>
                  <a:cubicBezTo>
                    <a:pt x="122" y="164"/>
                    <a:pt x="125" y="153"/>
                    <a:pt x="130" y="132"/>
                  </a:cubicBezTo>
                  <a:lnTo>
                    <a:pt x="146" y="6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2461" y="1001"/>
              <a:ext cx="53" cy="79"/>
            </a:xfrm>
            <a:custGeom>
              <a:avLst/>
              <a:gdLst>
                <a:gd name="T0" fmla="*/ 73 w 154"/>
                <a:gd name="T1" fmla="*/ 110 h 229"/>
                <a:gd name="T2" fmla="*/ 73 w 154"/>
                <a:gd name="T3" fmla="*/ 110 h 229"/>
                <a:gd name="T4" fmla="*/ 118 w 154"/>
                <a:gd name="T5" fmla="*/ 164 h 229"/>
                <a:gd name="T6" fmla="*/ 74 w 154"/>
                <a:gd name="T7" fmla="*/ 218 h 229"/>
                <a:gd name="T8" fmla="*/ 18 w 154"/>
                <a:gd name="T9" fmla="*/ 195 h 229"/>
                <a:gd name="T10" fmla="*/ 37 w 154"/>
                <a:gd name="T11" fmla="*/ 176 h 229"/>
                <a:gd name="T12" fmla="*/ 19 w 154"/>
                <a:gd name="T13" fmla="*/ 158 h 229"/>
                <a:gd name="T14" fmla="*/ 0 w 154"/>
                <a:gd name="T15" fmla="*/ 177 h 229"/>
                <a:gd name="T16" fmla="*/ 75 w 154"/>
                <a:gd name="T17" fmla="*/ 229 h 229"/>
                <a:gd name="T18" fmla="*/ 154 w 154"/>
                <a:gd name="T19" fmla="*/ 164 h 229"/>
                <a:gd name="T20" fmla="*/ 96 w 154"/>
                <a:gd name="T21" fmla="*/ 104 h 229"/>
                <a:gd name="T22" fmla="*/ 143 w 154"/>
                <a:gd name="T23" fmla="*/ 46 h 229"/>
                <a:gd name="T24" fmla="*/ 76 w 154"/>
                <a:gd name="T25" fmla="*/ 0 h 229"/>
                <a:gd name="T26" fmla="*/ 10 w 154"/>
                <a:gd name="T27" fmla="*/ 45 h 229"/>
                <a:gd name="T28" fmla="*/ 28 w 154"/>
                <a:gd name="T29" fmla="*/ 63 h 229"/>
                <a:gd name="T30" fmla="*/ 45 w 154"/>
                <a:gd name="T31" fmla="*/ 46 h 229"/>
                <a:gd name="T32" fmla="*/ 28 w 154"/>
                <a:gd name="T33" fmla="*/ 28 h 229"/>
                <a:gd name="T34" fmla="*/ 75 w 154"/>
                <a:gd name="T35" fmla="*/ 10 h 229"/>
                <a:gd name="T36" fmla="*/ 111 w 154"/>
                <a:gd name="T37" fmla="*/ 46 h 229"/>
                <a:gd name="T38" fmla="*/ 98 w 154"/>
                <a:gd name="T39" fmla="*/ 86 h 229"/>
                <a:gd name="T40" fmla="*/ 60 w 154"/>
                <a:gd name="T41" fmla="*/ 100 h 229"/>
                <a:gd name="T42" fmla="*/ 50 w 154"/>
                <a:gd name="T43" fmla="*/ 101 h 229"/>
                <a:gd name="T44" fmla="*/ 46 w 154"/>
                <a:gd name="T45" fmla="*/ 106 h 229"/>
                <a:gd name="T46" fmla="*/ 55 w 154"/>
                <a:gd name="T47" fmla="*/ 110 h 229"/>
                <a:gd name="T48" fmla="*/ 73 w 154"/>
                <a:gd name="T49" fmla="*/ 11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4" h="229">
                  <a:moveTo>
                    <a:pt x="73" y="110"/>
                  </a:moveTo>
                  <a:lnTo>
                    <a:pt x="73" y="110"/>
                  </a:lnTo>
                  <a:cubicBezTo>
                    <a:pt x="99" y="110"/>
                    <a:pt x="118" y="128"/>
                    <a:pt x="118" y="164"/>
                  </a:cubicBezTo>
                  <a:cubicBezTo>
                    <a:pt x="118" y="206"/>
                    <a:pt x="94" y="218"/>
                    <a:pt x="74" y="218"/>
                  </a:cubicBezTo>
                  <a:cubicBezTo>
                    <a:pt x="61" y="218"/>
                    <a:pt x="32" y="214"/>
                    <a:pt x="18" y="195"/>
                  </a:cubicBezTo>
                  <a:cubicBezTo>
                    <a:pt x="33" y="194"/>
                    <a:pt x="37" y="183"/>
                    <a:pt x="37" y="176"/>
                  </a:cubicBezTo>
                  <a:cubicBezTo>
                    <a:pt x="37" y="165"/>
                    <a:pt x="29" y="158"/>
                    <a:pt x="19" y="158"/>
                  </a:cubicBezTo>
                  <a:cubicBezTo>
                    <a:pt x="9" y="158"/>
                    <a:pt x="0" y="163"/>
                    <a:pt x="0" y="177"/>
                  </a:cubicBezTo>
                  <a:cubicBezTo>
                    <a:pt x="0" y="208"/>
                    <a:pt x="35" y="229"/>
                    <a:pt x="75" y="229"/>
                  </a:cubicBezTo>
                  <a:cubicBezTo>
                    <a:pt x="122" y="229"/>
                    <a:pt x="154" y="198"/>
                    <a:pt x="154" y="164"/>
                  </a:cubicBezTo>
                  <a:cubicBezTo>
                    <a:pt x="154" y="138"/>
                    <a:pt x="132" y="112"/>
                    <a:pt x="96" y="104"/>
                  </a:cubicBezTo>
                  <a:cubicBezTo>
                    <a:pt x="131" y="92"/>
                    <a:pt x="143" y="67"/>
                    <a:pt x="143" y="46"/>
                  </a:cubicBezTo>
                  <a:cubicBezTo>
                    <a:pt x="143" y="20"/>
                    <a:pt x="113" y="0"/>
                    <a:pt x="76" y="0"/>
                  </a:cubicBezTo>
                  <a:cubicBezTo>
                    <a:pt x="39" y="0"/>
                    <a:pt x="10" y="18"/>
                    <a:pt x="10" y="45"/>
                  </a:cubicBezTo>
                  <a:cubicBezTo>
                    <a:pt x="10" y="56"/>
                    <a:pt x="18" y="63"/>
                    <a:pt x="28" y="63"/>
                  </a:cubicBezTo>
                  <a:cubicBezTo>
                    <a:pt x="38" y="63"/>
                    <a:pt x="45" y="55"/>
                    <a:pt x="45" y="46"/>
                  </a:cubicBezTo>
                  <a:cubicBezTo>
                    <a:pt x="45" y="36"/>
                    <a:pt x="38" y="29"/>
                    <a:pt x="28" y="28"/>
                  </a:cubicBezTo>
                  <a:cubicBezTo>
                    <a:pt x="39" y="14"/>
                    <a:pt x="62" y="10"/>
                    <a:pt x="75" y="10"/>
                  </a:cubicBezTo>
                  <a:cubicBezTo>
                    <a:pt x="90" y="10"/>
                    <a:pt x="111" y="17"/>
                    <a:pt x="111" y="46"/>
                  </a:cubicBezTo>
                  <a:cubicBezTo>
                    <a:pt x="111" y="60"/>
                    <a:pt x="106" y="76"/>
                    <a:pt x="98" y="86"/>
                  </a:cubicBezTo>
                  <a:cubicBezTo>
                    <a:pt x="87" y="99"/>
                    <a:pt x="77" y="99"/>
                    <a:pt x="60" y="100"/>
                  </a:cubicBezTo>
                  <a:cubicBezTo>
                    <a:pt x="52" y="101"/>
                    <a:pt x="51" y="101"/>
                    <a:pt x="50" y="101"/>
                  </a:cubicBezTo>
                  <a:cubicBezTo>
                    <a:pt x="49" y="101"/>
                    <a:pt x="46" y="102"/>
                    <a:pt x="46" y="106"/>
                  </a:cubicBezTo>
                  <a:cubicBezTo>
                    <a:pt x="46" y="110"/>
                    <a:pt x="49" y="110"/>
                    <a:pt x="55" y="110"/>
                  </a:cubicBezTo>
                  <a:lnTo>
                    <a:pt x="73" y="11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2574" y="958"/>
              <a:ext cx="110" cy="109"/>
            </a:xfrm>
            <a:custGeom>
              <a:avLst/>
              <a:gdLst>
                <a:gd name="T0" fmla="*/ 169 w 318"/>
                <a:gd name="T1" fmla="*/ 167 h 317"/>
                <a:gd name="T2" fmla="*/ 169 w 318"/>
                <a:gd name="T3" fmla="*/ 167 h 317"/>
                <a:gd name="T4" fmla="*/ 302 w 318"/>
                <a:gd name="T5" fmla="*/ 167 h 317"/>
                <a:gd name="T6" fmla="*/ 318 w 318"/>
                <a:gd name="T7" fmla="*/ 158 h 317"/>
                <a:gd name="T8" fmla="*/ 302 w 318"/>
                <a:gd name="T9" fmla="*/ 148 h 317"/>
                <a:gd name="T10" fmla="*/ 169 w 318"/>
                <a:gd name="T11" fmla="*/ 148 h 317"/>
                <a:gd name="T12" fmla="*/ 169 w 318"/>
                <a:gd name="T13" fmla="*/ 14 h 317"/>
                <a:gd name="T14" fmla="*/ 159 w 318"/>
                <a:gd name="T15" fmla="*/ 0 h 317"/>
                <a:gd name="T16" fmla="*/ 150 w 318"/>
                <a:gd name="T17" fmla="*/ 14 h 317"/>
                <a:gd name="T18" fmla="*/ 150 w 318"/>
                <a:gd name="T19" fmla="*/ 148 h 317"/>
                <a:gd name="T20" fmla="*/ 16 w 318"/>
                <a:gd name="T21" fmla="*/ 148 h 317"/>
                <a:gd name="T22" fmla="*/ 0 w 318"/>
                <a:gd name="T23" fmla="*/ 158 h 317"/>
                <a:gd name="T24" fmla="*/ 16 w 318"/>
                <a:gd name="T25" fmla="*/ 167 h 317"/>
                <a:gd name="T26" fmla="*/ 150 w 318"/>
                <a:gd name="T27" fmla="*/ 167 h 317"/>
                <a:gd name="T28" fmla="*/ 150 w 318"/>
                <a:gd name="T29" fmla="*/ 301 h 317"/>
                <a:gd name="T30" fmla="*/ 159 w 318"/>
                <a:gd name="T31" fmla="*/ 317 h 317"/>
                <a:gd name="T32" fmla="*/ 169 w 318"/>
                <a:gd name="T33" fmla="*/ 301 h 317"/>
                <a:gd name="T34" fmla="*/ 169 w 318"/>
                <a:gd name="T35" fmla="*/ 16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8" h="317">
                  <a:moveTo>
                    <a:pt x="169" y="167"/>
                  </a:moveTo>
                  <a:lnTo>
                    <a:pt x="169" y="167"/>
                  </a:lnTo>
                  <a:lnTo>
                    <a:pt x="302" y="167"/>
                  </a:lnTo>
                  <a:cubicBezTo>
                    <a:pt x="309" y="167"/>
                    <a:pt x="318" y="167"/>
                    <a:pt x="318" y="158"/>
                  </a:cubicBezTo>
                  <a:cubicBezTo>
                    <a:pt x="318" y="148"/>
                    <a:pt x="309" y="148"/>
                    <a:pt x="302" y="148"/>
                  </a:cubicBezTo>
                  <a:lnTo>
                    <a:pt x="169" y="148"/>
                  </a:lnTo>
                  <a:lnTo>
                    <a:pt x="169" y="14"/>
                  </a:lnTo>
                  <a:cubicBezTo>
                    <a:pt x="169" y="8"/>
                    <a:pt x="169" y="0"/>
                    <a:pt x="159" y="0"/>
                  </a:cubicBezTo>
                  <a:cubicBezTo>
                    <a:pt x="150" y="0"/>
                    <a:pt x="150" y="8"/>
                    <a:pt x="150" y="14"/>
                  </a:cubicBezTo>
                  <a:lnTo>
                    <a:pt x="150" y="148"/>
                  </a:lnTo>
                  <a:lnTo>
                    <a:pt x="16" y="148"/>
                  </a:lnTo>
                  <a:cubicBezTo>
                    <a:pt x="9" y="148"/>
                    <a:pt x="0" y="148"/>
                    <a:pt x="0" y="158"/>
                  </a:cubicBezTo>
                  <a:cubicBezTo>
                    <a:pt x="0" y="167"/>
                    <a:pt x="9" y="167"/>
                    <a:pt x="16" y="167"/>
                  </a:cubicBezTo>
                  <a:lnTo>
                    <a:pt x="150" y="167"/>
                  </a:lnTo>
                  <a:lnTo>
                    <a:pt x="150" y="301"/>
                  </a:lnTo>
                  <a:cubicBezTo>
                    <a:pt x="150" y="308"/>
                    <a:pt x="150" y="317"/>
                    <a:pt x="159" y="317"/>
                  </a:cubicBezTo>
                  <a:cubicBezTo>
                    <a:pt x="169" y="317"/>
                    <a:pt x="169" y="308"/>
                    <a:pt x="169" y="301"/>
                  </a:cubicBezTo>
                  <a:lnTo>
                    <a:pt x="169" y="16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2736" y="980"/>
              <a:ext cx="64" cy="75"/>
            </a:xfrm>
            <a:custGeom>
              <a:avLst/>
              <a:gdLst>
                <a:gd name="T0" fmla="*/ 170 w 186"/>
                <a:gd name="T1" fmla="*/ 30 h 217"/>
                <a:gd name="T2" fmla="*/ 170 w 186"/>
                <a:gd name="T3" fmla="*/ 30 h 217"/>
                <a:gd name="T4" fmla="*/ 149 w 186"/>
                <a:gd name="T5" fmla="*/ 36 h 217"/>
                <a:gd name="T6" fmla="*/ 140 w 186"/>
                <a:gd name="T7" fmla="*/ 55 h 217"/>
                <a:gd name="T8" fmla="*/ 158 w 186"/>
                <a:gd name="T9" fmla="*/ 72 h 217"/>
                <a:gd name="T10" fmla="*/ 185 w 186"/>
                <a:gd name="T11" fmla="*/ 41 h 217"/>
                <a:gd name="T12" fmla="*/ 128 w 186"/>
                <a:gd name="T13" fmla="*/ 0 h 217"/>
                <a:gd name="T14" fmla="*/ 0 w 186"/>
                <a:gd name="T15" fmla="*/ 136 h 217"/>
                <a:gd name="T16" fmla="*/ 78 w 186"/>
                <a:gd name="T17" fmla="*/ 217 h 217"/>
                <a:gd name="T18" fmla="*/ 186 w 186"/>
                <a:gd name="T19" fmla="*/ 160 h 217"/>
                <a:gd name="T20" fmla="*/ 181 w 186"/>
                <a:gd name="T21" fmla="*/ 154 h 217"/>
                <a:gd name="T22" fmla="*/ 174 w 186"/>
                <a:gd name="T23" fmla="*/ 159 h 217"/>
                <a:gd name="T24" fmla="*/ 79 w 186"/>
                <a:gd name="T25" fmla="*/ 206 h 217"/>
                <a:gd name="T26" fmla="*/ 36 w 186"/>
                <a:gd name="T27" fmla="*/ 154 h 217"/>
                <a:gd name="T28" fmla="*/ 62 w 186"/>
                <a:gd name="T29" fmla="*/ 58 h 217"/>
                <a:gd name="T30" fmla="*/ 129 w 186"/>
                <a:gd name="T31" fmla="*/ 10 h 217"/>
                <a:gd name="T32" fmla="*/ 170 w 186"/>
                <a:gd name="T33" fmla="*/ 3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6" h="217">
                  <a:moveTo>
                    <a:pt x="170" y="30"/>
                  </a:moveTo>
                  <a:lnTo>
                    <a:pt x="170" y="30"/>
                  </a:lnTo>
                  <a:cubicBezTo>
                    <a:pt x="162" y="30"/>
                    <a:pt x="156" y="30"/>
                    <a:pt x="149" y="36"/>
                  </a:cubicBezTo>
                  <a:cubicBezTo>
                    <a:pt x="141" y="43"/>
                    <a:pt x="140" y="52"/>
                    <a:pt x="140" y="55"/>
                  </a:cubicBezTo>
                  <a:cubicBezTo>
                    <a:pt x="140" y="66"/>
                    <a:pt x="149" y="72"/>
                    <a:pt x="158" y="72"/>
                  </a:cubicBezTo>
                  <a:cubicBezTo>
                    <a:pt x="172" y="72"/>
                    <a:pt x="185" y="60"/>
                    <a:pt x="185" y="41"/>
                  </a:cubicBezTo>
                  <a:cubicBezTo>
                    <a:pt x="185" y="18"/>
                    <a:pt x="162" y="0"/>
                    <a:pt x="128" y="0"/>
                  </a:cubicBezTo>
                  <a:cubicBezTo>
                    <a:pt x="64" y="0"/>
                    <a:pt x="0" y="68"/>
                    <a:pt x="0" y="136"/>
                  </a:cubicBezTo>
                  <a:cubicBezTo>
                    <a:pt x="0" y="179"/>
                    <a:pt x="28" y="217"/>
                    <a:pt x="78" y="217"/>
                  </a:cubicBezTo>
                  <a:cubicBezTo>
                    <a:pt x="146" y="217"/>
                    <a:pt x="186" y="166"/>
                    <a:pt x="186" y="160"/>
                  </a:cubicBezTo>
                  <a:cubicBezTo>
                    <a:pt x="186" y="157"/>
                    <a:pt x="183" y="154"/>
                    <a:pt x="181" y="154"/>
                  </a:cubicBezTo>
                  <a:cubicBezTo>
                    <a:pt x="178" y="154"/>
                    <a:pt x="177" y="155"/>
                    <a:pt x="174" y="159"/>
                  </a:cubicBezTo>
                  <a:cubicBezTo>
                    <a:pt x="137" y="206"/>
                    <a:pt x="84" y="206"/>
                    <a:pt x="79" y="206"/>
                  </a:cubicBezTo>
                  <a:cubicBezTo>
                    <a:pt x="49" y="206"/>
                    <a:pt x="36" y="183"/>
                    <a:pt x="36" y="154"/>
                  </a:cubicBezTo>
                  <a:cubicBezTo>
                    <a:pt x="36" y="134"/>
                    <a:pt x="45" y="88"/>
                    <a:pt x="62" y="58"/>
                  </a:cubicBezTo>
                  <a:cubicBezTo>
                    <a:pt x="76" y="31"/>
                    <a:pt x="103" y="10"/>
                    <a:pt x="129" y="10"/>
                  </a:cubicBezTo>
                  <a:cubicBezTo>
                    <a:pt x="145" y="10"/>
                    <a:pt x="163" y="17"/>
                    <a:pt x="170" y="3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2805" y="1000"/>
              <a:ext cx="56" cy="78"/>
            </a:xfrm>
            <a:custGeom>
              <a:avLst/>
              <a:gdLst>
                <a:gd name="T0" fmla="*/ 163 w 163"/>
                <a:gd name="T1" fmla="*/ 170 h 225"/>
                <a:gd name="T2" fmla="*/ 163 w 163"/>
                <a:gd name="T3" fmla="*/ 170 h 225"/>
                <a:gd name="T4" fmla="*/ 163 w 163"/>
                <a:gd name="T5" fmla="*/ 158 h 225"/>
                <a:gd name="T6" fmla="*/ 126 w 163"/>
                <a:gd name="T7" fmla="*/ 158 h 225"/>
                <a:gd name="T8" fmla="*/ 126 w 163"/>
                <a:gd name="T9" fmla="*/ 9 h 225"/>
                <a:gd name="T10" fmla="*/ 119 w 163"/>
                <a:gd name="T11" fmla="*/ 0 h 225"/>
                <a:gd name="T12" fmla="*/ 110 w 163"/>
                <a:gd name="T13" fmla="*/ 5 h 225"/>
                <a:gd name="T14" fmla="*/ 0 w 163"/>
                <a:gd name="T15" fmla="*/ 158 h 225"/>
                <a:gd name="T16" fmla="*/ 0 w 163"/>
                <a:gd name="T17" fmla="*/ 170 h 225"/>
                <a:gd name="T18" fmla="*/ 98 w 163"/>
                <a:gd name="T19" fmla="*/ 170 h 225"/>
                <a:gd name="T20" fmla="*/ 98 w 163"/>
                <a:gd name="T21" fmla="*/ 198 h 225"/>
                <a:gd name="T22" fmla="*/ 71 w 163"/>
                <a:gd name="T23" fmla="*/ 213 h 225"/>
                <a:gd name="T24" fmla="*/ 62 w 163"/>
                <a:gd name="T25" fmla="*/ 213 h 225"/>
                <a:gd name="T26" fmla="*/ 62 w 163"/>
                <a:gd name="T27" fmla="*/ 225 h 225"/>
                <a:gd name="T28" fmla="*/ 112 w 163"/>
                <a:gd name="T29" fmla="*/ 224 h 225"/>
                <a:gd name="T30" fmla="*/ 162 w 163"/>
                <a:gd name="T31" fmla="*/ 225 h 225"/>
                <a:gd name="T32" fmla="*/ 162 w 163"/>
                <a:gd name="T33" fmla="*/ 213 h 225"/>
                <a:gd name="T34" fmla="*/ 153 w 163"/>
                <a:gd name="T35" fmla="*/ 213 h 225"/>
                <a:gd name="T36" fmla="*/ 126 w 163"/>
                <a:gd name="T37" fmla="*/ 198 h 225"/>
                <a:gd name="T38" fmla="*/ 126 w 163"/>
                <a:gd name="T39" fmla="*/ 170 h 225"/>
                <a:gd name="T40" fmla="*/ 163 w 163"/>
                <a:gd name="T41" fmla="*/ 170 h 225"/>
                <a:gd name="T42" fmla="*/ 100 w 163"/>
                <a:gd name="T43" fmla="*/ 36 h 225"/>
                <a:gd name="T44" fmla="*/ 100 w 163"/>
                <a:gd name="T45" fmla="*/ 36 h 225"/>
                <a:gd name="T46" fmla="*/ 100 w 163"/>
                <a:gd name="T47" fmla="*/ 158 h 225"/>
                <a:gd name="T48" fmla="*/ 12 w 163"/>
                <a:gd name="T49" fmla="*/ 158 h 225"/>
                <a:gd name="T50" fmla="*/ 100 w 163"/>
                <a:gd name="T51" fmla="*/ 36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3" h="225">
                  <a:moveTo>
                    <a:pt x="163" y="170"/>
                  </a:moveTo>
                  <a:lnTo>
                    <a:pt x="163" y="170"/>
                  </a:lnTo>
                  <a:lnTo>
                    <a:pt x="163" y="158"/>
                  </a:lnTo>
                  <a:lnTo>
                    <a:pt x="126" y="158"/>
                  </a:lnTo>
                  <a:lnTo>
                    <a:pt x="126" y="9"/>
                  </a:lnTo>
                  <a:cubicBezTo>
                    <a:pt x="126" y="2"/>
                    <a:pt x="126" y="0"/>
                    <a:pt x="119" y="0"/>
                  </a:cubicBezTo>
                  <a:cubicBezTo>
                    <a:pt x="115" y="0"/>
                    <a:pt x="114" y="0"/>
                    <a:pt x="110" y="5"/>
                  </a:cubicBezTo>
                  <a:lnTo>
                    <a:pt x="0" y="158"/>
                  </a:lnTo>
                  <a:lnTo>
                    <a:pt x="0" y="170"/>
                  </a:lnTo>
                  <a:lnTo>
                    <a:pt x="98" y="170"/>
                  </a:lnTo>
                  <a:lnTo>
                    <a:pt x="98" y="198"/>
                  </a:lnTo>
                  <a:cubicBezTo>
                    <a:pt x="98" y="209"/>
                    <a:pt x="98" y="213"/>
                    <a:pt x="71" y="213"/>
                  </a:cubicBezTo>
                  <a:lnTo>
                    <a:pt x="62" y="213"/>
                  </a:lnTo>
                  <a:lnTo>
                    <a:pt x="62" y="225"/>
                  </a:lnTo>
                  <a:cubicBezTo>
                    <a:pt x="79" y="224"/>
                    <a:pt x="100" y="224"/>
                    <a:pt x="112" y="224"/>
                  </a:cubicBezTo>
                  <a:cubicBezTo>
                    <a:pt x="124" y="224"/>
                    <a:pt x="146" y="224"/>
                    <a:pt x="162" y="225"/>
                  </a:cubicBezTo>
                  <a:lnTo>
                    <a:pt x="162" y="213"/>
                  </a:lnTo>
                  <a:lnTo>
                    <a:pt x="153" y="213"/>
                  </a:lnTo>
                  <a:cubicBezTo>
                    <a:pt x="126" y="213"/>
                    <a:pt x="126" y="209"/>
                    <a:pt x="126" y="198"/>
                  </a:cubicBezTo>
                  <a:lnTo>
                    <a:pt x="126" y="170"/>
                  </a:lnTo>
                  <a:lnTo>
                    <a:pt x="163" y="170"/>
                  </a:lnTo>
                  <a:close/>
                  <a:moveTo>
                    <a:pt x="100" y="36"/>
                  </a:moveTo>
                  <a:lnTo>
                    <a:pt x="100" y="36"/>
                  </a:lnTo>
                  <a:lnTo>
                    <a:pt x="100" y="158"/>
                  </a:lnTo>
                  <a:lnTo>
                    <a:pt x="12" y="158"/>
                  </a:lnTo>
                  <a:lnTo>
                    <a:pt x="100" y="3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2879" y="980"/>
              <a:ext cx="82" cy="75"/>
            </a:xfrm>
            <a:custGeom>
              <a:avLst/>
              <a:gdLst>
                <a:gd name="T0" fmla="*/ 146 w 238"/>
                <a:gd name="T1" fmla="*/ 67 h 217"/>
                <a:gd name="T2" fmla="*/ 146 w 238"/>
                <a:gd name="T3" fmla="*/ 67 h 217"/>
                <a:gd name="T4" fmla="*/ 193 w 238"/>
                <a:gd name="T5" fmla="*/ 10 h 217"/>
                <a:gd name="T6" fmla="*/ 217 w 238"/>
                <a:gd name="T7" fmla="*/ 17 h 217"/>
                <a:gd name="T8" fmla="*/ 194 w 238"/>
                <a:gd name="T9" fmla="*/ 43 h 217"/>
                <a:gd name="T10" fmla="*/ 212 w 238"/>
                <a:gd name="T11" fmla="*/ 59 h 217"/>
                <a:gd name="T12" fmla="*/ 238 w 238"/>
                <a:gd name="T13" fmla="*/ 32 h 217"/>
                <a:gd name="T14" fmla="*/ 194 w 238"/>
                <a:gd name="T15" fmla="*/ 0 h 217"/>
                <a:gd name="T16" fmla="*/ 144 w 238"/>
                <a:gd name="T17" fmla="*/ 36 h 217"/>
                <a:gd name="T18" fmla="*/ 92 w 238"/>
                <a:gd name="T19" fmla="*/ 0 h 217"/>
                <a:gd name="T20" fmla="*/ 15 w 238"/>
                <a:gd name="T21" fmla="*/ 74 h 217"/>
                <a:gd name="T22" fmla="*/ 21 w 238"/>
                <a:gd name="T23" fmla="*/ 78 h 217"/>
                <a:gd name="T24" fmla="*/ 27 w 238"/>
                <a:gd name="T25" fmla="*/ 73 h 217"/>
                <a:gd name="T26" fmla="*/ 91 w 238"/>
                <a:gd name="T27" fmla="*/ 10 h 217"/>
                <a:gd name="T28" fmla="*/ 117 w 238"/>
                <a:gd name="T29" fmla="*/ 43 h 217"/>
                <a:gd name="T30" fmla="*/ 91 w 238"/>
                <a:gd name="T31" fmla="*/ 156 h 217"/>
                <a:gd name="T32" fmla="*/ 46 w 238"/>
                <a:gd name="T33" fmla="*/ 206 h 217"/>
                <a:gd name="T34" fmla="*/ 22 w 238"/>
                <a:gd name="T35" fmla="*/ 200 h 217"/>
                <a:gd name="T36" fmla="*/ 44 w 238"/>
                <a:gd name="T37" fmla="*/ 174 h 217"/>
                <a:gd name="T38" fmla="*/ 27 w 238"/>
                <a:gd name="T39" fmla="*/ 157 h 217"/>
                <a:gd name="T40" fmla="*/ 0 w 238"/>
                <a:gd name="T41" fmla="*/ 185 h 217"/>
                <a:gd name="T42" fmla="*/ 45 w 238"/>
                <a:gd name="T43" fmla="*/ 217 h 217"/>
                <a:gd name="T44" fmla="*/ 95 w 238"/>
                <a:gd name="T45" fmla="*/ 180 h 217"/>
                <a:gd name="T46" fmla="*/ 147 w 238"/>
                <a:gd name="T47" fmla="*/ 217 h 217"/>
                <a:gd name="T48" fmla="*/ 223 w 238"/>
                <a:gd name="T49" fmla="*/ 143 h 217"/>
                <a:gd name="T50" fmla="*/ 218 w 238"/>
                <a:gd name="T51" fmla="*/ 138 h 217"/>
                <a:gd name="T52" fmla="*/ 212 w 238"/>
                <a:gd name="T53" fmla="*/ 143 h 217"/>
                <a:gd name="T54" fmla="*/ 148 w 238"/>
                <a:gd name="T55" fmla="*/ 206 h 217"/>
                <a:gd name="T56" fmla="*/ 122 w 238"/>
                <a:gd name="T57" fmla="*/ 174 h 217"/>
                <a:gd name="T58" fmla="*/ 130 w 238"/>
                <a:gd name="T59" fmla="*/ 132 h 217"/>
                <a:gd name="T60" fmla="*/ 146 w 238"/>
                <a:gd name="T61" fmla="*/ 6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8" h="217">
                  <a:moveTo>
                    <a:pt x="146" y="67"/>
                  </a:moveTo>
                  <a:lnTo>
                    <a:pt x="146" y="67"/>
                  </a:lnTo>
                  <a:cubicBezTo>
                    <a:pt x="149" y="54"/>
                    <a:pt x="160" y="10"/>
                    <a:pt x="193" y="10"/>
                  </a:cubicBezTo>
                  <a:cubicBezTo>
                    <a:pt x="196" y="10"/>
                    <a:pt x="207" y="10"/>
                    <a:pt x="217" y="17"/>
                  </a:cubicBezTo>
                  <a:cubicBezTo>
                    <a:pt x="204" y="19"/>
                    <a:pt x="194" y="31"/>
                    <a:pt x="194" y="43"/>
                  </a:cubicBezTo>
                  <a:cubicBezTo>
                    <a:pt x="194" y="50"/>
                    <a:pt x="200" y="59"/>
                    <a:pt x="212" y="59"/>
                  </a:cubicBezTo>
                  <a:cubicBezTo>
                    <a:pt x="223" y="59"/>
                    <a:pt x="238" y="51"/>
                    <a:pt x="238" y="32"/>
                  </a:cubicBezTo>
                  <a:cubicBezTo>
                    <a:pt x="238" y="7"/>
                    <a:pt x="210" y="0"/>
                    <a:pt x="194" y="0"/>
                  </a:cubicBezTo>
                  <a:cubicBezTo>
                    <a:pt x="166" y="0"/>
                    <a:pt x="149" y="25"/>
                    <a:pt x="144" y="36"/>
                  </a:cubicBezTo>
                  <a:cubicBezTo>
                    <a:pt x="132" y="5"/>
                    <a:pt x="106" y="0"/>
                    <a:pt x="92" y="0"/>
                  </a:cubicBezTo>
                  <a:cubicBezTo>
                    <a:pt x="42" y="0"/>
                    <a:pt x="15" y="62"/>
                    <a:pt x="15" y="74"/>
                  </a:cubicBezTo>
                  <a:cubicBezTo>
                    <a:pt x="15" y="78"/>
                    <a:pt x="20" y="78"/>
                    <a:pt x="21" y="78"/>
                  </a:cubicBezTo>
                  <a:cubicBezTo>
                    <a:pt x="25" y="78"/>
                    <a:pt x="26" y="77"/>
                    <a:pt x="27" y="73"/>
                  </a:cubicBezTo>
                  <a:cubicBezTo>
                    <a:pt x="43" y="22"/>
                    <a:pt x="75" y="10"/>
                    <a:pt x="91" y="10"/>
                  </a:cubicBezTo>
                  <a:cubicBezTo>
                    <a:pt x="100" y="10"/>
                    <a:pt x="117" y="15"/>
                    <a:pt x="117" y="43"/>
                  </a:cubicBezTo>
                  <a:cubicBezTo>
                    <a:pt x="117" y="57"/>
                    <a:pt x="109" y="89"/>
                    <a:pt x="91" y="156"/>
                  </a:cubicBezTo>
                  <a:cubicBezTo>
                    <a:pt x="83" y="186"/>
                    <a:pt x="67" y="206"/>
                    <a:pt x="46" y="206"/>
                  </a:cubicBezTo>
                  <a:cubicBezTo>
                    <a:pt x="43" y="206"/>
                    <a:pt x="32" y="206"/>
                    <a:pt x="22" y="200"/>
                  </a:cubicBezTo>
                  <a:cubicBezTo>
                    <a:pt x="34" y="197"/>
                    <a:pt x="44" y="187"/>
                    <a:pt x="44" y="174"/>
                  </a:cubicBezTo>
                  <a:cubicBezTo>
                    <a:pt x="44" y="161"/>
                    <a:pt x="34" y="157"/>
                    <a:pt x="27" y="157"/>
                  </a:cubicBezTo>
                  <a:cubicBezTo>
                    <a:pt x="12" y="157"/>
                    <a:pt x="0" y="170"/>
                    <a:pt x="0" y="185"/>
                  </a:cubicBezTo>
                  <a:cubicBezTo>
                    <a:pt x="0" y="207"/>
                    <a:pt x="24" y="217"/>
                    <a:pt x="45" y="217"/>
                  </a:cubicBezTo>
                  <a:cubicBezTo>
                    <a:pt x="77" y="217"/>
                    <a:pt x="94" y="183"/>
                    <a:pt x="95" y="180"/>
                  </a:cubicBezTo>
                  <a:cubicBezTo>
                    <a:pt x="101" y="198"/>
                    <a:pt x="118" y="217"/>
                    <a:pt x="147" y="217"/>
                  </a:cubicBezTo>
                  <a:cubicBezTo>
                    <a:pt x="196" y="217"/>
                    <a:pt x="223" y="155"/>
                    <a:pt x="223" y="143"/>
                  </a:cubicBezTo>
                  <a:cubicBezTo>
                    <a:pt x="223" y="138"/>
                    <a:pt x="219" y="138"/>
                    <a:pt x="218" y="138"/>
                  </a:cubicBezTo>
                  <a:cubicBezTo>
                    <a:pt x="213" y="138"/>
                    <a:pt x="212" y="140"/>
                    <a:pt x="212" y="143"/>
                  </a:cubicBezTo>
                  <a:cubicBezTo>
                    <a:pt x="196" y="195"/>
                    <a:pt x="163" y="206"/>
                    <a:pt x="148" y="206"/>
                  </a:cubicBezTo>
                  <a:cubicBezTo>
                    <a:pt x="129" y="206"/>
                    <a:pt x="122" y="191"/>
                    <a:pt x="122" y="174"/>
                  </a:cubicBezTo>
                  <a:cubicBezTo>
                    <a:pt x="122" y="164"/>
                    <a:pt x="125" y="153"/>
                    <a:pt x="130" y="132"/>
                  </a:cubicBezTo>
                  <a:lnTo>
                    <a:pt x="146" y="6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2973" y="1000"/>
              <a:ext cx="57" cy="78"/>
            </a:xfrm>
            <a:custGeom>
              <a:avLst/>
              <a:gdLst>
                <a:gd name="T0" fmla="*/ 164 w 164"/>
                <a:gd name="T1" fmla="*/ 170 h 225"/>
                <a:gd name="T2" fmla="*/ 164 w 164"/>
                <a:gd name="T3" fmla="*/ 170 h 225"/>
                <a:gd name="T4" fmla="*/ 164 w 164"/>
                <a:gd name="T5" fmla="*/ 158 h 225"/>
                <a:gd name="T6" fmla="*/ 126 w 164"/>
                <a:gd name="T7" fmla="*/ 158 h 225"/>
                <a:gd name="T8" fmla="*/ 126 w 164"/>
                <a:gd name="T9" fmla="*/ 9 h 225"/>
                <a:gd name="T10" fmla="*/ 119 w 164"/>
                <a:gd name="T11" fmla="*/ 0 h 225"/>
                <a:gd name="T12" fmla="*/ 110 w 164"/>
                <a:gd name="T13" fmla="*/ 5 h 225"/>
                <a:gd name="T14" fmla="*/ 0 w 164"/>
                <a:gd name="T15" fmla="*/ 158 h 225"/>
                <a:gd name="T16" fmla="*/ 0 w 164"/>
                <a:gd name="T17" fmla="*/ 170 h 225"/>
                <a:gd name="T18" fmla="*/ 98 w 164"/>
                <a:gd name="T19" fmla="*/ 170 h 225"/>
                <a:gd name="T20" fmla="*/ 98 w 164"/>
                <a:gd name="T21" fmla="*/ 198 h 225"/>
                <a:gd name="T22" fmla="*/ 71 w 164"/>
                <a:gd name="T23" fmla="*/ 213 h 225"/>
                <a:gd name="T24" fmla="*/ 62 w 164"/>
                <a:gd name="T25" fmla="*/ 213 h 225"/>
                <a:gd name="T26" fmla="*/ 62 w 164"/>
                <a:gd name="T27" fmla="*/ 225 h 225"/>
                <a:gd name="T28" fmla="*/ 112 w 164"/>
                <a:gd name="T29" fmla="*/ 224 h 225"/>
                <a:gd name="T30" fmla="*/ 163 w 164"/>
                <a:gd name="T31" fmla="*/ 225 h 225"/>
                <a:gd name="T32" fmla="*/ 163 w 164"/>
                <a:gd name="T33" fmla="*/ 213 h 225"/>
                <a:gd name="T34" fmla="*/ 153 w 164"/>
                <a:gd name="T35" fmla="*/ 213 h 225"/>
                <a:gd name="T36" fmla="*/ 126 w 164"/>
                <a:gd name="T37" fmla="*/ 198 h 225"/>
                <a:gd name="T38" fmla="*/ 126 w 164"/>
                <a:gd name="T39" fmla="*/ 170 h 225"/>
                <a:gd name="T40" fmla="*/ 164 w 164"/>
                <a:gd name="T41" fmla="*/ 170 h 225"/>
                <a:gd name="T42" fmla="*/ 100 w 164"/>
                <a:gd name="T43" fmla="*/ 36 h 225"/>
                <a:gd name="T44" fmla="*/ 100 w 164"/>
                <a:gd name="T45" fmla="*/ 36 h 225"/>
                <a:gd name="T46" fmla="*/ 100 w 164"/>
                <a:gd name="T47" fmla="*/ 158 h 225"/>
                <a:gd name="T48" fmla="*/ 12 w 164"/>
                <a:gd name="T49" fmla="*/ 158 h 225"/>
                <a:gd name="T50" fmla="*/ 100 w 164"/>
                <a:gd name="T51" fmla="*/ 36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4" h="225">
                  <a:moveTo>
                    <a:pt x="164" y="170"/>
                  </a:moveTo>
                  <a:lnTo>
                    <a:pt x="164" y="170"/>
                  </a:lnTo>
                  <a:lnTo>
                    <a:pt x="164" y="158"/>
                  </a:lnTo>
                  <a:lnTo>
                    <a:pt x="126" y="158"/>
                  </a:lnTo>
                  <a:lnTo>
                    <a:pt x="126" y="9"/>
                  </a:lnTo>
                  <a:cubicBezTo>
                    <a:pt x="126" y="2"/>
                    <a:pt x="126" y="0"/>
                    <a:pt x="119" y="0"/>
                  </a:cubicBezTo>
                  <a:cubicBezTo>
                    <a:pt x="115" y="0"/>
                    <a:pt x="114" y="0"/>
                    <a:pt x="110" y="5"/>
                  </a:cubicBezTo>
                  <a:lnTo>
                    <a:pt x="0" y="158"/>
                  </a:lnTo>
                  <a:lnTo>
                    <a:pt x="0" y="170"/>
                  </a:lnTo>
                  <a:lnTo>
                    <a:pt x="98" y="170"/>
                  </a:lnTo>
                  <a:lnTo>
                    <a:pt x="98" y="198"/>
                  </a:lnTo>
                  <a:cubicBezTo>
                    <a:pt x="98" y="209"/>
                    <a:pt x="98" y="213"/>
                    <a:pt x="71" y="213"/>
                  </a:cubicBezTo>
                  <a:lnTo>
                    <a:pt x="62" y="213"/>
                  </a:lnTo>
                  <a:lnTo>
                    <a:pt x="62" y="225"/>
                  </a:lnTo>
                  <a:cubicBezTo>
                    <a:pt x="79" y="224"/>
                    <a:pt x="100" y="224"/>
                    <a:pt x="112" y="224"/>
                  </a:cubicBezTo>
                  <a:cubicBezTo>
                    <a:pt x="124" y="224"/>
                    <a:pt x="146" y="224"/>
                    <a:pt x="163" y="225"/>
                  </a:cubicBezTo>
                  <a:lnTo>
                    <a:pt x="163" y="213"/>
                  </a:lnTo>
                  <a:lnTo>
                    <a:pt x="153" y="213"/>
                  </a:lnTo>
                  <a:cubicBezTo>
                    <a:pt x="126" y="213"/>
                    <a:pt x="126" y="209"/>
                    <a:pt x="126" y="198"/>
                  </a:cubicBezTo>
                  <a:lnTo>
                    <a:pt x="126" y="170"/>
                  </a:lnTo>
                  <a:lnTo>
                    <a:pt x="164" y="170"/>
                  </a:lnTo>
                  <a:close/>
                  <a:moveTo>
                    <a:pt x="100" y="36"/>
                  </a:moveTo>
                  <a:lnTo>
                    <a:pt x="100" y="36"/>
                  </a:lnTo>
                  <a:lnTo>
                    <a:pt x="100" y="158"/>
                  </a:lnTo>
                  <a:lnTo>
                    <a:pt x="12" y="158"/>
                  </a:lnTo>
                  <a:lnTo>
                    <a:pt x="100" y="3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765" y="1177"/>
              <a:ext cx="54" cy="76"/>
            </a:xfrm>
            <a:custGeom>
              <a:avLst/>
              <a:gdLst>
                <a:gd name="T0" fmla="*/ 84 w 156"/>
                <a:gd name="T1" fmla="*/ 122 h 220"/>
                <a:gd name="T2" fmla="*/ 84 w 156"/>
                <a:gd name="T3" fmla="*/ 122 h 220"/>
                <a:gd name="T4" fmla="*/ 133 w 156"/>
                <a:gd name="T5" fmla="*/ 166 h 220"/>
                <a:gd name="T6" fmla="*/ 79 w 156"/>
                <a:gd name="T7" fmla="*/ 209 h 220"/>
                <a:gd name="T8" fmla="*/ 13 w 156"/>
                <a:gd name="T9" fmla="*/ 141 h 220"/>
                <a:gd name="T10" fmla="*/ 6 w 156"/>
                <a:gd name="T11" fmla="*/ 133 h 220"/>
                <a:gd name="T12" fmla="*/ 0 w 156"/>
                <a:gd name="T13" fmla="*/ 145 h 220"/>
                <a:gd name="T14" fmla="*/ 0 w 156"/>
                <a:gd name="T15" fmla="*/ 208 h 220"/>
                <a:gd name="T16" fmla="*/ 5 w 156"/>
                <a:gd name="T17" fmla="*/ 220 h 220"/>
                <a:gd name="T18" fmla="*/ 17 w 156"/>
                <a:gd name="T19" fmla="*/ 210 h 220"/>
                <a:gd name="T20" fmla="*/ 27 w 156"/>
                <a:gd name="T21" fmla="*/ 199 h 220"/>
                <a:gd name="T22" fmla="*/ 79 w 156"/>
                <a:gd name="T23" fmla="*/ 220 h 220"/>
                <a:gd name="T24" fmla="*/ 156 w 156"/>
                <a:gd name="T25" fmla="*/ 153 h 220"/>
                <a:gd name="T26" fmla="*/ 136 w 156"/>
                <a:gd name="T27" fmla="*/ 108 h 220"/>
                <a:gd name="T28" fmla="*/ 82 w 156"/>
                <a:gd name="T29" fmla="*/ 85 h 220"/>
                <a:gd name="T30" fmla="*/ 23 w 156"/>
                <a:gd name="T31" fmla="*/ 46 h 220"/>
                <a:gd name="T32" fmla="*/ 77 w 156"/>
                <a:gd name="T33" fmla="*/ 9 h 220"/>
                <a:gd name="T34" fmla="*/ 132 w 156"/>
                <a:gd name="T35" fmla="*/ 67 h 220"/>
                <a:gd name="T36" fmla="*/ 138 w 156"/>
                <a:gd name="T37" fmla="*/ 71 h 220"/>
                <a:gd name="T38" fmla="*/ 144 w 156"/>
                <a:gd name="T39" fmla="*/ 60 h 220"/>
                <a:gd name="T40" fmla="*/ 144 w 156"/>
                <a:gd name="T41" fmla="*/ 12 h 220"/>
                <a:gd name="T42" fmla="*/ 139 w 156"/>
                <a:gd name="T43" fmla="*/ 0 h 220"/>
                <a:gd name="T44" fmla="*/ 130 w 156"/>
                <a:gd name="T45" fmla="*/ 6 h 220"/>
                <a:gd name="T46" fmla="*/ 121 w 156"/>
                <a:gd name="T47" fmla="*/ 14 h 220"/>
                <a:gd name="T48" fmla="*/ 77 w 156"/>
                <a:gd name="T49" fmla="*/ 0 h 220"/>
                <a:gd name="T50" fmla="*/ 0 w 156"/>
                <a:gd name="T51" fmla="*/ 59 h 220"/>
                <a:gd name="T52" fmla="*/ 21 w 156"/>
                <a:gd name="T53" fmla="*/ 100 h 220"/>
                <a:gd name="T54" fmla="*/ 84 w 156"/>
                <a:gd name="T55" fmla="*/ 12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56" h="220">
                  <a:moveTo>
                    <a:pt x="84" y="122"/>
                  </a:moveTo>
                  <a:lnTo>
                    <a:pt x="84" y="122"/>
                  </a:lnTo>
                  <a:cubicBezTo>
                    <a:pt x="94" y="124"/>
                    <a:pt x="133" y="131"/>
                    <a:pt x="133" y="166"/>
                  </a:cubicBezTo>
                  <a:cubicBezTo>
                    <a:pt x="133" y="190"/>
                    <a:pt x="117" y="209"/>
                    <a:pt x="79" y="209"/>
                  </a:cubicBezTo>
                  <a:cubicBezTo>
                    <a:pt x="39" y="209"/>
                    <a:pt x="22" y="182"/>
                    <a:pt x="13" y="141"/>
                  </a:cubicBezTo>
                  <a:cubicBezTo>
                    <a:pt x="12" y="135"/>
                    <a:pt x="11" y="133"/>
                    <a:pt x="6" y="133"/>
                  </a:cubicBezTo>
                  <a:cubicBezTo>
                    <a:pt x="0" y="133"/>
                    <a:pt x="0" y="136"/>
                    <a:pt x="0" y="145"/>
                  </a:cubicBezTo>
                  <a:lnTo>
                    <a:pt x="0" y="208"/>
                  </a:lnTo>
                  <a:cubicBezTo>
                    <a:pt x="0" y="216"/>
                    <a:pt x="0" y="220"/>
                    <a:pt x="5" y="220"/>
                  </a:cubicBezTo>
                  <a:cubicBezTo>
                    <a:pt x="8" y="220"/>
                    <a:pt x="8" y="219"/>
                    <a:pt x="17" y="210"/>
                  </a:cubicBezTo>
                  <a:cubicBezTo>
                    <a:pt x="18" y="209"/>
                    <a:pt x="18" y="208"/>
                    <a:pt x="27" y="199"/>
                  </a:cubicBezTo>
                  <a:cubicBezTo>
                    <a:pt x="48" y="219"/>
                    <a:pt x="69" y="220"/>
                    <a:pt x="79" y="220"/>
                  </a:cubicBezTo>
                  <a:cubicBezTo>
                    <a:pt x="134" y="220"/>
                    <a:pt x="156" y="188"/>
                    <a:pt x="156" y="153"/>
                  </a:cubicBezTo>
                  <a:cubicBezTo>
                    <a:pt x="156" y="128"/>
                    <a:pt x="142" y="114"/>
                    <a:pt x="136" y="108"/>
                  </a:cubicBezTo>
                  <a:cubicBezTo>
                    <a:pt x="121" y="93"/>
                    <a:pt x="102" y="89"/>
                    <a:pt x="82" y="85"/>
                  </a:cubicBezTo>
                  <a:cubicBezTo>
                    <a:pt x="55" y="80"/>
                    <a:pt x="23" y="73"/>
                    <a:pt x="23" y="46"/>
                  </a:cubicBezTo>
                  <a:cubicBezTo>
                    <a:pt x="23" y="29"/>
                    <a:pt x="35" y="9"/>
                    <a:pt x="77" y="9"/>
                  </a:cubicBezTo>
                  <a:cubicBezTo>
                    <a:pt x="129" y="9"/>
                    <a:pt x="132" y="52"/>
                    <a:pt x="132" y="67"/>
                  </a:cubicBezTo>
                  <a:cubicBezTo>
                    <a:pt x="133" y="71"/>
                    <a:pt x="137" y="71"/>
                    <a:pt x="138" y="71"/>
                  </a:cubicBezTo>
                  <a:cubicBezTo>
                    <a:pt x="144" y="71"/>
                    <a:pt x="144" y="69"/>
                    <a:pt x="144" y="60"/>
                  </a:cubicBezTo>
                  <a:lnTo>
                    <a:pt x="144" y="12"/>
                  </a:lnTo>
                  <a:cubicBezTo>
                    <a:pt x="144" y="4"/>
                    <a:pt x="144" y="0"/>
                    <a:pt x="139" y="0"/>
                  </a:cubicBezTo>
                  <a:cubicBezTo>
                    <a:pt x="137" y="0"/>
                    <a:pt x="136" y="0"/>
                    <a:pt x="130" y="6"/>
                  </a:cubicBezTo>
                  <a:cubicBezTo>
                    <a:pt x="128" y="8"/>
                    <a:pt x="123" y="12"/>
                    <a:pt x="121" y="14"/>
                  </a:cubicBezTo>
                  <a:cubicBezTo>
                    <a:pt x="103" y="0"/>
                    <a:pt x="84" y="0"/>
                    <a:pt x="77" y="0"/>
                  </a:cubicBezTo>
                  <a:cubicBezTo>
                    <a:pt x="18" y="0"/>
                    <a:pt x="0" y="32"/>
                    <a:pt x="0" y="59"/>
                  </a:cubicBezTo>
                  <a:cubicBezTo>
                    <a:pt x="0" y="76"/>
                    <a:pt x="8" y="89"/>
                    <a:pt x="21" y="100"/>
                  </a:cubicBezTo>
                  <a:cubicBezTo>
                    <a:pt x="36" y="112"/>
                    <a:pt x="49" y="115"/>
                    <a:pt x="84" y="12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839" y="1234"/>
              <a:ext cx="18" cy="17"/>
            </a:xfrm>
            <a:custGeom>
              <a:avLst/>
              <a:gdLst>
                <a:gd name="T0" fmla="*/ 51 w 51"/>
                <a:gd name="T1" fmla="*/ 25 h 50"/>
                <a:gd name="T2" fmla="*/ 51 w 51"/>
                <a:gd name="T3" fmla="*/ 25 h 50"/>
                <a:gd name="T4" fmla="*/ 26 w 51"/>
                <a:gd name="T5" fmla="*/ 0 h 50"/>
                <a:gd name="T6" fmla="*/ 0 w 51"/>
                <a:gd name="T7" fmla="*/ 25 h 50"/>
                <a:gd name="T8" fmla="*/ 26 w 51"/>
                <a:gd name="T9" fmla="*/ 50 h 50"/>
                <a:gd name="T10" fmla="*/ 51 w 51"/>
                <a:gd name="T11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50">
                  <a:moveTo>
                    <a:pt x="51" y="25"/>
                  </a:moveTo>
                  <a:lnTo>
                    <a:pt x="51" y="25"/>
                  </a:lnTo>
                  <a:cubicBezTo>
                    <a:pt x="51" y="11"/>
                    <a:pt x="39" y="0"/>
                    <a:pt x="26" y="0"/>
                  </a:cubicBezTo>
                  <a:cubicBezTo>
                    <a:pt x="12" y="0"/>
                    <a:pt x="0" y="11"/>
                    <a:pt x="0" y="25"/>
                  </a:cubicBezTo>
                  <a:cubicBezTo>
                    <a:pt x="0" y="39"/>
                    <a:pt x="12" y="50"/>
                    <a:pt x="26" y="50"/>
                  </a:cubicBezTo>
                  <a:cubicBezTo>
                    <a:pt x="39" y="50"/>
                    <a:pt x="51" y="39"/>
                    <a:pt x="51" y="2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874" y="1150"/>
              <a:ext cx="51" cy="103"/>
            </a:xfrm>
            <a:custGeom>
              <a:avLst/>
              <a:gdLst>
                <a:gd name="T0" fmla="*/ 73 w 149"/>
                <a:gd name="T1" fmla="*/ 103 h 300"/>
                <a:gd name="T2" fmla="*/ 73 w 149"/>
                <a:gd name="T3" fmla="*/ 103 h 300"/>
                <a:gd name="T4" fmla="*/ 142 w 149"/>
                <a:gd name="T5" fmla="*/ 103 h 300"/>
                <a:gd name="T6" fmla="*/ 142 w 149"/>
                <a:gd name="T7" fmla="*/ 88 h 300"/>
                <a:gd name="T8" fmla="*/ 73 w 149"/>
                <a:gd name="T9" fmla="*/ 88 h 300"/>
                <a:gd name="T10" fmla="*/ 73 w 149"/>
                <a:gd name="T11" fmla="*/ 0 h 300"/>
                <a:gd name="T12" fmla="*/ 61 w 149"/>
                <a:gd name="T13" fmla="*/ 0 h 300"/>
                <a:gd name="T14" fmla="*/ 0 w 149"/>
                <a:gd name="T15" fmla="*/ 93 h 300"/>
                <a:gd name="T16" fmla="*/ 0 w 149"/>
                <a:gd name="T17" fmla="*/ 103 h 300"/>
                <a:gd name="T18" fmla="*/ 40 w 149"/>
                <a:gd name="T19" fmla="*/ 103 h 300"/>
                <a:gd name="T20" fmla="*/ 40 w 149"/>
                <a:gd name="T21" fmla="*/ 235 h 300"/>
                <a:gd name="T22" fmla="*/ 102 w 149"/>
                <a:gd name="T23" fmla="*/ 300 h 300"/>
                <a:gd name="T24" fmla="*/ 149 w 149"/>
                <a:gd name="T25" fmla="*/ 235 h 300"/>
                <a:gd name="T26" fmla="*/ 149 w 149"/>
                <a:gd name="T27" fmla="*/ 208 h 300"/>
                <a:gd name="T28" fmla="*/ 137 w 149"/>
                <a:gd name="T29" fmla="*/ 208 h 300"/>
                <a:gd name="T30" fmla="*/ 137 w 149"/>
                <a:gd name="T31" fmla="*/ 234 h 300"/>
                <a:gd name="T32" fmla="*/ 105 w 149"/>
                <a:gd name="T33" fmla="*/ 288 h 300"/>
                <a:gd name="T34" fmla="*/ 73 w 149"/>
                <a:gd name="T35" fmla="*/ 236 h 300"/>
                <a:gd name="T36" fmla="*/ 73 w 149"/>
                <a:gd name="T37" fmla="*/ 103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9" h="300">
                  <a:moveTo>
                    <a:pt x="73" y="103"/>
                  </a:moveTo>
                  <a:lnTo>
                    <a:pt x="73" y="103"/>
                  </a:lnTo>
                  <a:lnTo>
                    <a:pt x="142" y="103"/>
                  </a:lnTo>
                  <a:lnTo>
                    <a:pt x="142" y="88"/>
                  </a:lnTo>
                  <a:lnTo>
                    <a:pt x="73" y="88"/>
                  </a:lnTo>
                  <a:lnTo>
                    <a:pt x="73" y="0"/>
                  </a:lnTo>
                  <a:lnTo>
                    <a:pt x="61" y="0"/>
                  </a:lnTo>
                  <a:cubicBezTo>
                    <a:pt x="61" y="40"/>
                    <a:pt x="47" y="91"/>
                    <a:pt x="0" y="93"/>
                  </a:cubicBezTo>
                  <a:lnTo>
                    <a:pt x="0" y="103"/>
                  </a:lnTo>
                  <a:lnTo>
                    <a:pt x="40" y="103"/>
                  </a:lnTo>
                  <a:lnTo>
                    <a:pt x="40" y="235"/>
                  </a:lnTo>
                  <a:cubicBezTo>
                    <a:pt x="40" y="294"/>
                    <a:pt x="85" y="300"/>
                    <a:pt x="102" y="300"/>
                  </a:cubicBezTo>
                  <a:cubicBezTo>
                    <a:pt x="136" y="300"/>
                    <a:pt x="149" y="266"/>
                    <a:pt x="149" y="235"/>
                  </a:cubicBezTo>
                  <a:lnTo>
                    <a:pt x="149" y="208"/>
                  </a:lnTo>
                  <a:lnTo>
                    <a:pt x="137" y="208"/>
                  </a:lnTo>
                  <a:lnTo>
                    <a:pt x="137" y="234"/>
                  </a:lnTo>
                  <a:cubicBezTo>
                    <a:pt x="137" y="270"/>
                    <a:pt x="123" y="288"/>
                    <a:pt x="105" y="288"/>
                  </a:cubicBezTo>
                  <a:cubicBezTo>
                    <a:pt x="73" y="288"/>
                    <a:pt x="73" y="244"/>
                    <a:pt x="73" y="236"/>
                  </a:cubicBezTo>
                  <a:lnTo>
                    <a:pt x="73" y="10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949" y="1234"/>
              <a:ext cx="17" cy="17"/>
            </a:xfrm>
            <a:custGeom>
              <a:avLst/>
              <a:gdLst>
                <a:gd name="T0" fmla="*/ 50 w 50"/>
                <a:gd name="T1" fmla="*/ 25 h 50"/>
                <a:gd name="T2" fmla="*/ 50 w 50"/>
                <a:gd name="T3" fmla="*/ 25 h 50"/>
                <a:gd name="T4" fmla="*/ 25 w 50"/>
                <a:gd name="T5" fmla="*/ 0 h 50"/>
                <a:gd name="T6" fmla="*/ 0 w 50"/>
                <a:gd name="T7" fmla="*/ 25 h 50"/>
                <a:gd name="T8" fmla="*/ 25 w 50"/>
                <a:gd name="T9" fmla="*/ 50 h 50"/>
                <a:gd name="T10" fmla="*/ 50 w 50"/>
                <a:gd name="T11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50">
                  <a:moveTo>
                    <a:pt x="50" y="25"/>
                  </a:moveTo>
                  <a:lnTo>
                    <a:pt x="50" y="25"/>
                  </a:lnTo>
                  <a:cubicBezTo>
                    <a:pt x="50" y="11"/>
                    <a:pt x="39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9"/>
                    <a:pt x="11" y="50"/>
                    <a:pt x="25" y="50"/>
                  </a:cubicBezTo>
                  <a:cubicBezTo>
                    <a:pt x="39" y="50"/>
                    <a:pt x="50" y="39"/>
                    <a:pt x="50" y="2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200" name="Freeform 31"/>
            <p:cNvSpPr>
              <a:spLocks noEditPoints="1"/>
            </p:cNvSpPr>
            <p:nvPr/>
          </p:nvSpPr>
          <p:spPr bwMode="auto">
            <a:xfrm>
              <a:off x="1194" y="1178"/>
              <a:ext cx="76" cy="75"/>
            </a:xfrm>
            <a:custGeom>
              <a:avLst/>
              <a:gdLst>
                <a:gd name="T0" fmla="*/ 159 w 219"/>
                <a:gd name="T1" fmla="*/ 31 h 217"/>
                <a:gd name="T2" fmla="*/ 159 w 219"/>
                <a:gd name="T3" fmla="*/ 31 h 217"/>
                <a:gd name="T4" fmla="*/ 115 w 219"/>
                <a:gd name="T5" fmla="*/ 0 h 217"/>
                <a:gd name="T6" fmla="*/ 0 w 219"/>
                <a:gd name="T7" fmla="*/ 140 h 217"/>
                <a:gd name="T8" fmla="*/ 63 w 219"/>
                <a:gd name="T9" fmla="*/ 217 h 217"/>
                <a:gd name="T10" fmla="*/ 125 w 219"/>
                <a:gd name="T11" fmla="*/ 181 h 217"/>
                <a:gd name="T12" fmla="*/ 169 w 219"/>
                <a:gd name="T13" fmla="*/ 217 h 217"/>
                <a:gd name="T14" fmla="*/ 204 w 219"/>
                <a:gd name="T15" fmla="*/ 190 h 217"/>
                <a:gd name="T16" fmla="*/ 219 w 219"/>
                <a:gd name="T17" fmla="*/ 143 h 217"/>
                <a:gd name="T18" fmla="*/ 213 w 219"/>
                <a:gd name="T19" fmla="*/ 138 h 217"/>
                <a:gd name="T20" fmla="*/ 206 w 219"/>
                <a:gd name="T21" fmla="*/ 147 h 217"/>
                <a:gd name="T22" fmla="*/ 170 w 219"/>
                <a:gd name="T23" fmla="*/ 206 h 217"/>
                <a:gd name="T24" fmla="*/ 156 w 219"/>
                <a:gd name="T25" fmla="*/ 184 h 217"/>
                <a:gd name="T26" fmla="*/ 162 w 219"/>
                <a:gd name="T27" fmla="*/ 149 h 217"/>
                <a:gd name="T28" fmla="*/ 172 w 219"/>
                <a:gd name="T29" fmla="*/ 106 h 217"/>
                <a:gd name="T30" fmla="*/ 189 w 219"/>
                <a:gd name="T31" fmla="*/ 39 h 217"/>
                <a:gd name="T32" fmla="*/ 193 w 219"/>
                <a:gd name="T33" fmla="*/ 23 h 217"/>
                <a:gd name="T34" fmla="*/ 179 w 219"/>
                <a:gd name="T35" fmla="*/ 10 h 217"/>
                <a:gd name="T36" fmla="*/ 159 w 219"/>
                <a:gd name="T37" fmla="*/ 31 h 217"/>
                <a:gd name="T38" fmla="*/ 128 w 219"/>
                <a:gd name="T39" fmla="*/ 155 h 217"/>
                <a:gd name="T40" fmla="*/ 128 w 219"/>
                <a:gd name="T41" fmla="*/ 155 h 217"/>
                <a:gd name="T42" fmla="*/ 118 w 219"/>
                <a:gd name="T43" fmla="*/ 172 h 217"/>
                <a:gd name="T44" fmla="*/ 64 w 219"/>
                <a:gd name="T45" fmla="*/ 206 h 217"/>
                <a:gd name="T46" fmla="*/ 34 w 219"/>
                <a:gd name="T47" fmla="*/ 161 h 217"/>
                <a:gd name="T48" fmla="*/ 60 w 219"/>
                <a:gd name="T49" fmla="*/ 57 h 217"/>
                <a:gd name="T50" fmla="*/ 115 w 219"/>
                <a:gd name="T51" fmla="*/ 11 h 217"/>
                <a:gd name="T52" fmla="*/ 153 w 219"/>
                <a:gd name="T53" fmla="*/ 53 h 217"/>
                <a:gd name="T54" fmla="*/ 152 w 219"/>
                <a:gd name="T55" fmla="*/ 61 h 217"/>
                <a:gd name="T56" fmla="*/ 128 w 219"/>
                <a:gd name="T57" fmla="*/ 155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9" h="217">
                  <a:moveTo>
                    <a:pt x="159" y="31"/>
                  </a:moveTo>
                  <a:lnTo>
                    <a:pt x="159" y="31"/>
                  </a:lnTo>
                  <a:cubicBezTo>
                    <a:pt x="150" y="13"/>
                    <a:pt x="136" y="0"/>
                    <a:pt x="115" y="0"/>
                  </a:cubicBezTo>
                  <a:cubicBezTo>
                    <a:pt x="59" y="0"/>
                    <a:pt x="0" y="70"/>
                    <a:pt x="0" y="140"/>
                  </a:cubicBezTo>
                  <a:cubicBezTo>
                    <a:pt x="0" y="185"/>
                    <a:pt x="26" y="217"/>
                    <a:pt x="63" y="217"/>
                  </a:cubicBezTo>
                  <a:cubicBezTo>
                    <a:pt x="73" y="217"/>
                    <a:pt x="97" y="215"/>
                    <a:pt x="125" y="181"/>
                  </a:cubicBezTo>
                  <a:cubicBezTo>
                    <a:pt x="129" y="201"/>
                    <a:pt x="146" y="217"/>
                    <a:pt x="169" y="217"/>
                  </a:cubicBezTo>
                  <a:cubicBezTo>
                    <a:pt x="186" y="217"/>
                    <a:pt x="197" y="206"/>
                    <a:pt x="204" y="190"/>
                  </a:cubicBezTo>
                  <a:cubicBezTo>
                    <a:pt x="212" y="173"/>
                    <a:pt x="219" y="144"/>
                    <a:pt x="219" y="143"/>
                  </a:cubicBezTo>
                  <a:cubicBezTo>
                    <a:pt x="219" y="138"/>
                    <a:pt x="214" y="138"/>
                    <a:pt x="213" y="138"/>
                  </a:cubicBezTo>
                  <a:cubicBezTo>
                    <a:pt x="208" y="138"/>
                    <a:pt x="208" y="140"/>
                    <a:pt x="206" y="147"/>
                  </a:cubicBezTo>
                  <a:cubicBezTo>
                    <a:pt x="198" y="178"/>
                    <a:pt x="189" y="206"/>
                    <a:pt x="170" y="206"/>
                  </a:cubicBezTo>
                  <a:cubicBezTo>
                    <a:pt x="157" y="206"/>
                    <a:pt x="156" y="194"/>
                    <a:pt x="156" y="184"/>
                  </a:cubicBezTo>
                  <a:cubicBezTo>
                    <a:pt x="156" y="174"/>
                    <a:pt x="156" y="170"/>
                    <a:pt x="162" y="149"/>
                  </a:cubicBezTo>
                  <a:cubicBezTo>
                    <a:pt x="167" y="129"/>
                    <a:pt x="168" y="124"/>
                    <a:pt x="172" y="106"/>
                  </a:cubicBezTo>
                  <a:lnTo>
                    <a:pt x="189" y="39"/>
                  </a:lnTo>
                  <a:cubicBezTo>
                    <a:pt x="193" y="25"/>
                    <a:pt x="193" y="25"/>
                    <a:pt x="193" y="23"/>
                  </a:cubicBezTo>
                  <a:cubicBezTo>
                    <a:pt x="193" y="14"/>
                    <a:pt x="187" y="10"/>
                    <a:pt x="179" y="10"/>
                  </a:cubicBezTo>
                  <a:cubicBezTo>
                    <a:pt x="167" y="10"/>
                    <a:pt x="160" y="20"/>
                    <a:pt x="159" y="31"/>
                  </a:cubicBezTo>
                  <a:close/>
                  <a:moveTo>
                    <a:pt x="128" y="155"/>
                  </a:moveTo>
                  <a:lnTo>
                    <a:pt x="128" y="155"/>
                  </a:lnTo>
                  <a:cubicBezTo>
                    <a:pt x="125" y="163"/>
                    <a:pt x="125" y="164"/>
                    <a:pt x="118" y="172"/>
                  </a:cubicBezTo>
                  <a:cubicBezTo>
                    <a:pt x="97" y="198"/>
                    <a:pt x="78" y="206"/>
                    <a:pt x="64" y="206"/>
                  </a:cubicBezTo>
                  <a:cubicBezTo>
                    <a:pt x="40" y="206"/>
                    <a:pt x="34" y="180"/>
                    <a:pt x="34" y="161"/>
                  </a:cubicBezTo>
                  <a:cubicBezTo>
                    <a:pt x="34" y="137"/>
                    <a:pt x="49" y="79"/>
                    <a:pt x="60" y="57"/>
                  </a:cubicBezTo>
                  <a:cubicBezTo>
                    <a:pt x="75" y="28"/>
                    <a:pt x="96" y="11"/>
                    <a:pt x="115" y="11"/>
                  </a:cubicBezTo>
                  <a:cubicBezTo>
                    <a:pt x="146" y="11"/>
                    <a:pt x="153" y="50"/>
                    <a:pt x="153" y="53"/>
                  </a:cubicBezTo>
                  <a:cubicBezTo>
                    <a:pt x="153" y="56"/>
                    <a:pt x="152" y="58"/>
                    <a:pt x="152" y="61"/>
                  </a:cubicBezTo>
                  <a:lnTo>
                    <a:pt x="128" y="15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202" name="Freeform 32"/>
            <p:cNvSpPr>
              <a:spLocks/>
            </p:cNvSpPr>
            <p:nvPr/>
          </p:nvSpPr>
          <p:spPr bwMode="auto">
            <a:xfrm>
              <a:off x="1287" y="1199"/>
              <a:ext cx="42" cy="77"/>
            </a:xfrm>
            <a:custGeom>
              <a:avLst/>
              <a:gdLst>
                <a:gd name="T0" fmla="*/ 75 w 121"/>
                <a:gd name="T1" fmla="*/ 10 h 222"/>
                <a:gd name="T2" fmla="*/ 75 w 121"/>
                <a:gd name="T3" fmla="*/ 10 h 222"/>
                <a:gd name="T4" fmla="*/ 65 w 121"/>
                <a:gd name="T5" fmla="*/ 0 h 222"/>
                <a:gd name="T6" fmla="*/ 0 w 121"/>
                <a:gd name="T7" fmla="*/ 22 h 222"/>
                <a:gd name="T8" fmla="*/ 0 w 121"/>
                <a:gd name="T9" fmla="*/ 34 h 222"/>
                <a:gd name="T10" fmla="*/ 48 w 121"/>
                <a:gd name="T11" fmla="*/ 24 h 222"/>
                <a:gd name="T12" fmla="*/ 48 w 121"/>
                <a:gd name="T13" fmla="*/ 195 h 222"/>
                <a:gd name="T14" fmla="*/ 15 w 121"/>
                <a:gd name="T15" fmla="*/ 210 h 222"/>
                <a:gd name="T16" fmla="*/ 2 w 121"/>
                <a:gd name="T17" fmla="*/ 210 h 222"/>
                <a:gd name="T18" fmla="*/ 2 w 121"/>
                <a:gd name="T19" fmla="*/ 222 h 222"/>
                <a:gd name="T20" fmla="*/ 62 w 121"/>
                <a:gd name="T21" fmla="*/ 221 h 222"/>
                <a:gd name="T22" fmla="*/ 121 w 121"/>
                <a:gd name="T23" fmla="*/ 222 h 222"/>
                <a:gd name="T24" fmla="*/ 121 w 121"/>
                <a:gd name="T25" fmla="*/ 210 h 222"/>
                <a:gd name="T26" fmla="*/ 109 w 121"/>
                <a:gd name="T27" fmla="*/ 210 h 222"/>
                <a:gd name="T28" fmla="*/ 75 w 121"/>
                <a:gd name="T29" fmla="*/ 195 h 222"/>
                <a:gd name="T30" fmla="*/ 75 w 121"/>
                <a:gd name="T31" fmla="*/ 1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1" h="222">
                  <a:moveTo>
                    <a:pt x="75" y="10"/>
                  </a:moveTo>
                  <a:lnTo>
                    <a:pt x="75" y="10"/>
                  </a:lnTo>
                  <a:cubicBezTo>
                    <a:pt x="75" y="1"/>
                    <a:pt x="75" y="0"/>
                    <a:pt x="65" y="0"/>
                  </a:cubicBezTo>
                  <a:cubicBezTo>
                    <a:pt x="44" y="21"/>
                    <a:pt x="13" y="22"/>
                    <a:pt x="0" y="22"/>
                  </a:cubicBezTo>
                  <a:lnTo>
                    <a:pt x="0" y="34"/>
                  </a:lnTo>
                  <a:cubicBezTo>
                    <a:pt x="8" y="34"/>
                    <a:pt x="30" y="34"/>
                    <a:pt x="48" y="24"/>
                  </a:cubicBezTo>
                  <a:lnTo>
                    <a:pt x="48" y="195"/>
                  </a:lnTo>
                  <a:cubicBezTo>
                    <a:pt x="48" y="206"/>
                    <a:pt x="48" y="210"/>
                    <a:pt x="15" y="210"/>
                  </a:cubicBezTo>
                  <a:lnTo>
                    <a:pt x="2" y="210"/>
                  </a:lnTo>
                  <a:lnTo>
                    <a:pt x="2" y="222"/>
                  </a:lnTo>
                  <a:cubicBezTo>
                    <a:pt x="8" y="222"/>
                    <a:pt x="49" y="221"/>
                    <a:pt x="62" y="221"/>
                  </a:cubicBezTo>
                  <a:cubicBezTo>
                    <a:pt x="72" y="221"/>
                    <a:pt x="114" y="222"/>
                    <a:pt x="121" y="222"/>
                  </a:cubicBezTo>
                  <a:lnTo>
                    <a:pt x="121" y="210"/>
                  </a:lnTo>
                  <a:lnTo>
                    <a:pt x="109" y="210"/>
                  </a:lnTo>
                  <a:cubicBezTo>
                    <a:pt x="75" y="210"/>
                    <a:pt x="75" y="206"/>
                    <a:pt x="75" y="195"/>
                  </a:cubicBezTo>
                  <a:lnTo>
                    <a:pt x="75" y="1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203" name="Freeform 33"/>
            <p:cNvSpPr>
              <a:spLocks/>
            </p:cNvSpPr>
            <p:nvPr/>
          </p:nvSpPr>
          <p:spPr bwMode="auto">
            <a:xfrm>
              <a:off x="1353" y="1199"/>
              <a:ext cx="42" cy="77"/>
            </a:xfrm>
            <a:custGeom>
              <a:avLst/>
              <a:gdLst>
                <a:gd name="T0" fmla="*/ 76 w 122"/>
                <a:gd name="T1" fmla="*/ 10 h 222"/>
                <a:gd name="T2" fmla="*/ 76 w 122"/>
                <a:gd name="T3" fmla="*/ 10 h 222"/>
                <a:gd name="T4" fmla="*/ 66 w 122"/>
                <a:gd name="T5" fmla="*/ 0 h 222"/>
                <a:gd name="T6" fmla="*/ 0 w 122"/>
                <a:gd name="T7" fmla="*/ 22 h 222"/>
                <a:gd name="T8" fmla="*/ 0 w 122"/>
                <a:gd name="T9" fmla="*/ 34 h 222"/>
                <a:gd name="T10" fmla="*/ 49 w 122"/>
                <a:gd name="T11" fmla="*/ 24 h 222"/>
                <a:gd name="T12" fmla="*/ 49 w 122"/>
                <a:gd name="T13" fmla="*/ 195 h 222"/>
                <a:gd name="T14" fmla="*/ 15 w 122"/>
                <a:gd name="T15" fmla="*/ 210 h 222"/>
                <a:gd name="T16" fmla="*/ 3 w 122"/>
                <a:gd name="T17" fmla="*/ 210 h 222"/>
                <a:gd name="T18" fmla="*/ 3 w 122"/>
                <a:gd name="T19" fmla="*/ 222 h 222"/>
                <a:gd name="T20" fmla="*/ 62 w 122"/>
                <a:gd name="T21" fmla="*/ 221 h 222"/>
                <a:gd name="T22" fmla="*/ 122 w 122"/>
                <a:gd name="T23" fmla="*/ 222 h 222"/>
                <a:gd name="T24" fmla="*/ 122 w 122"/>
                <a:gd name="T25" fmla="*/ 210 h 222"/>
                <a:gd name="T26" fmla="*/ 109 w 122"/>
                <a:gd name="T27" fmla="*/ 210 h 222"/>
                <a:gd name="T28" fmla="*/ 76 w 122"/>
                <a:gd name="T29" fmla="*/ 195 h 222"/>
                <a:gd name="T30" fmla="*/ 76 w 122"/>
                <a:gd name="T31" fmla="*/ 1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2" h="222">
                  <a:moveTo>
                    <a:pt x="76" y="10"/>
                  </a:moveTo>
                  <a:lnTo>
                    <a:pt x="76" y="10"/>
                  </a:lnTo>
                  <a:cubicBezTo>
                    <a:pt x="76" y="1"/>
                    <a:pt x="75" y="0"/>
                    <a:pt x="66" y="0"/>
                  </a:cubicBezTo>
                  <a:cubicBezTo>
                    <a:pt x="44" y="21"/>
                    <a:pt x="14" y="22"/>
                    <a:pt x="0" y="22"/>
                  </a:cubicBezTo>
                  <a:lnTo>
                    <a:pt x="0" y="34"/>
                  </a:lnTo>
                  <a:cubicBezTo>
                    <a:pt x="8" y="34"/>
                    <a:pt x="30" y="34"/>
                    <a:pt x="49" y="24"/>
                  </a:cubicBezTo>
                  <a:lnTo>
                    <a:pt x="49" y="195"/>
                  </a:lnTo>
                  <a:cubicBezTo>
                    <a:pt x="49" y="206"/>
                    <a:pt x="49" y="210"/>
                    <a:pt x="15" y="210"/>
                  </a:cubicBezTo>
                  <a:lnTo>
                    <a:pt x="3" y="210"/>
                  </a:lnTo>
                  <a:lnTo>
                    <a:pt x="3" y="222"/>
                  </a:lnTo>
                  <a:cubicBezTo>
                    <a:pt x="9" y="222"/>
                    <a:pt x="50" y="221"/>
                    <a:pt x="62" y="221"/>
                  </a:cubicBezTo>
                  <a:cubicBezTo>
                    <a:pt x="72" y="221"/>
                    <a:pt x="114" y="222"/>
                    <a:pt x="122" y="222"/>
                  </a:cubicBezTo>
                  <a:lnTo>
                    <a:pt x="122" y="210"/>
                  </a:lnTo>
                  <a:lnTo>
                    <a:pt x="109" y="210"/>
                  </a:lnTo>
                  <a:cubicBezTo>
                    <a:pt x="76" y="210"/>
                    <a:pt x="76" y="206"/>
                    <a:pt x="76" y="195"/>
                  </a:cubicBezTo>
                  <a:lnTo>
                    <a:pt x="76" y="1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209" name="Freeform 34"/>
            <p:cNvSpPr>
              <a:spLocks/>
            </p:cNvSpPr>
            <p:nvPr/>
          </p:nvSpPr>
          <p:spPr bwMode="auto">
            <a:xfrm>
              <a:off x="1419" y="1178"/>
              <a:ext cx="82" cy="75"/>
            </a:xfrm>
            <a:custGeom>
              <a:avLst/>
              <a:gdLst>
                <a:gd name="T0" fmla="*/ 146 w 238"/>
                <a:gd name="T1" fmla="*/ 67 h 217"/>
                <a:gd name="T2" fmla="*/ 146 w 238"/>
                <a:gd name="T3" fmla="*/ 67 h 217"/>
                <a:gd name="T4" fmla="*/ 194 w 238"/>
                <a:gd name="T5" fmla="*/ 11 h 217"/>
                <a:gd name="T6" fmla="*/ 217 w 238"/>
                <a:gd name="T7" fmla="*/ 17 h 217"/>
                <a:gd name="T8" fmla="*/ 194 w 238"/>
                <a:gd name="T9" fmla="*/ 43 h 217"/>
                <a:gd name="T10" fmla="*/ 213 w 238"/>
                <a:gd name="T11" fmla="*/ 59 h 217"/>
                <a:gd name="T12" fmla="*/ 238 w 238"/>
                <a:gd name="T13" fmla="*/ 32 h 217"/>
                <a:gd name="T14" fmla="*/ 194 w 238"/>
                <a:gd name="T15" fmla="*/ 0 h 217"/>
                <a:gd name="T16" fmla="*/ 144 w 238"/>
                <a:gd name="T17" fmla="*/ 36 h 217"/>
                <a:gd name="T18" fmla="*/ 92 w 238"/>
                <a:gd name="T19" fmla="*/ 0 h 217"/>
                <a:gd name="T20" fmla="*/ 15 w 238"/>
                <a:gd name="T21" fmla="*/ 74 h 217"/>
                <a:gd name="T22" fmla="*/ 21 w 238"/>
                <a:gd name="T23" fmla="*/ 79 h 217"/>
                <a:gd name="T24" fmla="*/ 27 w 238"/>
                <a:gd name="T25" fmla="*/ 73 h 217"/>
                <a:gd name="T26" fmla="*/ 91 w 238"/>
                <a:gd name="T27" fmla="*/ 11 h 217"/>
                <a:gd name="T28" fmla="*/ 117 w 238"/>
                <a:gd name="T29" fmla="*/ 43 h 217"/>
                <a:gd name="T30" fmla="*/ 91 w 238"/>
                <a:gd name="T31" fmla="*/ 156 h 217"/>
                <a:gd name="T32" fmla="*/ 46 w 238"/>
                <a:gd name="T33" fmla="*/ 206 h 217"/>
                <a:gd name="T34" fmla="*/ 22 w 238"/>
                <a:gd name="T35" fmla="*/ 200 h 217"/>
                <a:gd name="T36" fmla="*/ 44 w 238"/>
                <a:gd name="T37" fmla="*/ 174 h 217"/>
                <a:gd name="T38" fmla="*/ 27 w 238"/>
                <a:gd name="T39" fmla="*/ 157 h 217"/>
                <a:gd name="T40" fmla="*/ 0 w 238"/>
                <a:gd name="T41" fmla="*/ 185 h 217"/>
                <a:gd name="T42" fmla="*/ 45 w 238"/>
                <a:gd name="T43" fmla="*/ 217 h 217"/>
                <a:gd name="T44" fmla="*/ 96 w 238"/>
                <a:gd name="T45" fmla="*/ 180 h 217"/>
                <a:gd name="T46" fmla="*/ 147 w 238"/>
                <a:gd name="T47" fmla="*/ 217 h 217"/>
                <a:gd name="T48" fmla="*/ 224 w 238"/>
                <a:gd name="T49" fmla="*/ 143 h 217"/>
                <a:gd name="T50" fmla="*/ 218 w 238"/>
                <a:gd name="T51" fmla="*/ 138 h 217"/>
                <a:gd name="T52" fmla="*/ 212 w 238"/>
                <a:gd name="T53" fmla="*/ 144 h 217"/>
                <a:gd name="T54" fmla="*/ 148 w 238"/>
                <a:gd name="T55" fmla="*/ 206 h 217"/>
                <a:gd name="T56" fmla="*/ 122 w 238"/>
                <a:gd name="T57" fmla="*/ 175 h 217"/>
                <a:gd name="T58" fmla="*/ 130 w 238"/>
                <a:gd name="T59" fmla="*/ 133 h 217"/>
                <a:gd name="T60" fmla="*/ 146 w 238"/>
                <a:gd name="T61" fmla="*/ 6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8" h="217">
                  <a:moveTo>
                    <a:pt x="146" y="67"/>
                  </a:moveTo>
                  <a:lnTo>
                    <a:pt x="146" y="67"/>
                  </a:lnTo>
                  <a:cubicBezTo>
                    <a:pt x="149" y="55"/>
                    <a:pt x="160" y="11"/>
                    <a:pt x="194" y="11"/>
                  </a:cubicBezTo>
                  <a:cubicBezTo>
                    <a:pt x="196" y="11"/>
                    <a:pt x="207" y="11"/>
                    <a:pt x="217" y="17"/>
                  </a:cubicBezTo>
                  <a:cubicBezTo>
                    <a:pt x="204" y="19"/>
                    <a:pt x="194" y="31"/>
                    <a:pt x="194" y="43"/>
                  </a:cubicBezTo>
                  <a:cubicBezTo>
                    <a:pt x="194" y="50"/>
                    <a:pt x="200" y="59"/>
                    <a:pt x="213" y="59"/>
                  </a:cubicBezTo>
                  <a:cubicBezTo>
                    <a:pt x="223" y="59"/>
                    <a:pt x="238" y="51"/>
                    <a:pt x="238" y="32"/>
                  </a:cubicBezTo>
                  <a:cubicBezTo>
                    <a:pt x="238" y="7"/>
                    <a:pt x="210" y="0"/>
                    <a:pt x="194" y="0"/>
                  </a:cubicBezTo>
                  <a:cubicBezTo>
                    <a:pt x="166" y="0"/>
                    <a:pt x="150" y="25"/>
                    <a:pt x="144" y="36"/>
                  </a:cubicBezTo>
                  <a:cubicBezTo>
                    <a:pt x="132" y="5"/>
                    <a:pt x="106" y="0"/>
                    <a:pt x="92" y="0"/>
                  </a:cubicBezTo>
                  <a:cubicBezTo>
                    <a:pt x="42" y="0"/>
                    <a:pt x="15" y="62"/>
                    <a:pt x="15" y="74"/>
                  </a:cubicBezTo>
                  <a:cubicBezTo>
                    <a:pt x="15" y="79"/>
                    <a:pt x="20" y="79"/>
                    <a:pt x="21" y="79"/>
                  </a:cubicBezTo>
                  <a:cubicBezTo>
                    <a:pt x="25" y="79"/>
                    <a:pt x="26" y="78"/>
                    <a:pt x="27" y="73"/>
                  </a:cubicBezTo>
                  <a:cubicBezTo>
                    <a:pt x="43" y="23"/>
                    <a:pt x="75" y="11"/>
                    <a:pt x="91" y="11"/>
                  </a:cubicBezTo>
                  <a:cubicBezTo>
                    <a:pt x="100" y="11"/>
                    <a:pt x="117" y="15"/>
                    <a:pt x="117" y="43"/>
                  </a:cubicBezTo>
                  <a:cubicBezTo>
                    <a:pt x="117" y="57"/>
                    <a:pt x="109" y="90"/>
                    <a:pt x="91" y="156"/>
                  </a:cubicBezTo>
                  <a:cubicBezTo>
                    <a:pt x="84" y="186"/>
                    <a:pt x="67" y="206"/>
                    <a:pt x="46" y="206"/>
                  </a:cubicBezTo>
                  <a:cubicBezTo>
                    <a:pt x="43" y="206"/>
                    <a:pt x="32" y="206"/>
                    <a:pt x="22" y="200"/>
                  </a:cubicBezTo>
                  <a:cubicBezTo>
                    <a:pt x="34" y="198"/>
                    <a:pt x="44" y="187"/>
                    <a:pt x="44" y="174"/>
                  </a:cubicBezTo>
                  <a:cubicBezTo>
                    <a:pt x="44" y="161"/>
                    <a:pt x="34" y="157"/>
                    <a:pt x="27" y="157"/>
                  </a:cubicBezTo>
                  <a:cubicBezTo>
                    <a:pt x="12" y="157"/>
                    <a:pt x="0" y="170"/>
                    <a:pt x="0" y="185"/>
                  </a:cubicBezTo>
                  <a:cubicBezTo>
                    <a:pt x="0" y="207"/>
                    <a:pt x="24" y="217"/>
                    <a:pt x="45" y="217"/>
                  </a:cubicBezTo>
                  <a:cubicBezTo>
                    <a:pt x="77" y="217"/>
                    <a:pt x="94" y="183"/>
                    <a:pt x="96" y="180"/>
                  </a:cubicBezTo>
                  <a:cubicBezTo>
                    <a:pt x="101" y="198"/>
                    <a:pt x="118" y="217"/>
                    <a:pt x="147" y="217"/>
                  </a:cubicBezTo>
                  <a:cubicBezTo>
                    <a:pt x="196" y="217"/>
                    <a:pt x="224" y="155"/>
                    <a:pt x="224" y="143"/>
                  </a:cubicBezTo>
                  <a:cubicBezTo>
                    <a:pt x="224" y="138"/>
                    <a:pt x="219" y="138"/>
                    <a:pt x="218" y="138"/>
                  </a:cubicBezTo>
                  <a:cubicBezTo>
                    <a:pt x="214" y="138"/>
                    <a:pt x="213" y="140"/>
                    <a:pt x="212" y="144"/>
                  </a:cubicBezTo>
                  <a:cubicBezTo>
                    <a:pt x="196" y="195"/>
                    <a:pt x="163" y="206"/>
                    <a:pt x="148" y="206"/>
                  </a:cubicBezTo>
                  <a:cubicBezTo>
                    <a:pt x="129" y="206"/>
                    <a:pt x="122" y="191"/>
                    <a:pt x="122" y="175"/>
                  </a:cubicBezTo>
                  <a:cubicBezTo>
                    <a:pt x="122" y="164"/>
                    <a:pt x="125" y="154"/>
                    <a:pt x="130" y="133"/>
                  </a:cubicBezTo>
                  <a:lnTo>
                    <a:pt x="146" y="6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210" name="Freeform 35"/>
            <p:cNvSpPr>
              <a:spLocks/>
            </p:cNvSpPr>
            <p:nvPr/>
          </p:nvSpPr>
          <p:spPr bwMode="auto">
            <a:xfrm>
              <a:off x="1521" y="1199"/>
              <a:ext cx="42" cy="77"/>
            </a:xfrm>
            <a:custGeom>
              <a:avLst/>
              <a:gdLst>
                <a:gd name="T0" fmla="*/ 76 w 122"/>
                <a:gd name="T1" fmla="*/ 10 h 222"/>
                <a:gd name="T2" fmla="*/ 76 w 122"/>
                <a:gd name="T3" fmla="*/ 10 h 222"/>
                <a:gd name="T4" fmla="*/ 66 w 122"/>
                <a:gd name="T5" fmla="*/ 0 h 222"/>
                <a:gd name="T6" fmla="*/ 0 w 122"/>
                <a:gd name="T7" fmla="*/ 22 h 222"/>
                <a:gd name="T8" fmla="*/ 0 w 122"/>
                <a:gd name="T9" fmla="*/ 34 h 222"/>
                <a:gd name="T10" fmla="*/ 49 w 122"/>
                <a:gd name="T11" fmla="*/ 24 h 222"/>
                <a:gd name="T12" fmla="*/ 49 w 122"/>
                <a:gd name="T13" fmla="*/ 195 h 222"/>
                <a:gd name="T14" fmla="*/ 15 w 122"/>
                <a:gd name="T15" fmla="*/ 210 h 222"/>
                <a:gd name="T16" fmla="*/ 3 w 122"/>
                <a:gd name="T17" fmla="*/ 210 h 222"/>
                <a:gd name="T18" fmla="*/ 3 w 122"/>
                <a:gd name="T19" fmla="*/ 222 h 222"/>
                <a:gd name="T20" fmla="*/ 62 w 122"/>
                <a:gd name="T21" fmla="*/ 221 h 222"/>
                <a:gd name="T22" fmla="*/ 122 w 122"/>
                <a:gd name="T23" fmla="*/ 222 h 222"/>
                <a:gd name="T24" fmla="*/ 122 w 122"/>
                <a:gd name="T25" fmla="*/ 210 h 222"/>
                <a:gd name="T26" fmla="*/ 109 w 122"/>
                <a:gd name="T27" fmla="*/ 210 h 222"/>
                <a:gd name="T28" fmla="*/ 76 w 122"/>
                <a:gd name="T29" fmla="*/ 195 h 222"/>
                <a:gd name="T30" fmla="*/ 76 w 122"/>
                <a:gd name="T31" fmla="*/ 1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2" h="222">
                  <a:moveTo>
                    <a:pt x="76" y="10"/>
                  </a:moveTo>
                  <a:lnTo>
                    <a:pt x="76" y="10"/>
                  </a:lnTo>
                  <a:cubicBezTo>
                    <a:pt x="76" y="1"/>
                    <a:pt x="75" y="0"/>
                    <a:pt x="66" y="0"/>
                  </a:cubicBezTo>
                  <a:cubicBezTo>
                    <a:pt x="44" y="21"/>
                    <a:pt x="14" y="22"/>
                    <a:pt x="0" y="22"/>
                  </a:cubicBezTo>
                  <a:lnTo>
                    <a:pt x="0" y="34"/>
                  </a:lnTo>
                  <a:cubicBezTo>
                    <a:pt x="8" y="34"/>
                    <a:pt x="30" y="34"/>
                    <a:pt x="49" y="24"/>
                  </a:cubicBezTo>
                  <a:lnTo>
                    <a:pt x="49" y="195"/>
                  </a:lnTo>
                  <a:cubicBezTo>
                    <a:pt x="49" y="206"/>
                    <a:pt x="49" y="210"/>
                    <a:pt x="15" y="210"/>
                  </a:cubicBezTo>
                  <a:lnTo>
                    <a:pt x="3" y="210"/>
                  </a:lnTo>
                  <a:lnTo>
                    <a:pt x="3" y="222"/>
                  </a:lnTo>
                  <a:cubicBezTo>
                    <a:pt x="9" y="222"/>
                    <a:pt x="50" y="221"/>
                    <a:pt x="62" y="221"/>
                  </a:cubicBezTo>
                  <a:cubicBezTo>
                    <a:pt x="73" y="221"/>
                    <a:pt x="115" y="222"/>
                    <a:pt x="122" y="222"/>
                  </a:cubicBezTo>
                  <a:lnTo>
                    <a:pt x="122" y="210"/>
                  </a:lnTo>
                  <a:lnTo>
                    <a:pt x="109" y="210"/>
                  </a:lnTo>
                  <a:cubicBezTo>
                    <a:pt x="76" y="210"/>
                    <a:pt x="76" y="206"/>
                    <a:pt x="76" y="195"/>
                  </a:cubicBezTo>
                  <a:lnTo>
                    <a:pt x="76" y="1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211" name="Freeform 36"/>
            <p:cNvSpPr>
              <a:spLocks/>
            </p:cNvSpPr>
            <p:nvPr/>
          </p:nvSpPr>
          <p:spPr bwMode="auto">
            <a:xfrm>
              <a:off x="1628" y="1155"/>
              <a:ext cx="109" cy="110"/>
            </a:xfrm>
            <a:custGeom>
              <a:avLst/>
              <a:gdLst>
                <a:gd name="T0" fmla="*/ 169 w 318"/>
                <a:gd name="T1" fmla="*/ 168 h 318"/>
                <a:gd name="T2" fmla="*/ 169 w 318"/>
                <a:gd name="T3" fmla="*/ 168 h 318"/>
                <a:gd name="T4" fmla="*/ 302 w 318"/>
                <a:gd name="T5" fmla="*/ 168 h 318"/>
                <a:gd name="T6" fmla="*/ 318 w 318"/>
                <a:gd name="T7" fmla="*/ 159 h 318"/>
                <a:gd name="T8" fmla="*/ 302 w 318"/>
                <a:gd name="T9" fmla="*/ 149 h 318"/>
                <a:gd name="T10" fmla="*/ 169 w 318"/>
                <a:gd name="T11" fmla="*/ 149 h 318"/>
                <a:gd name="T12" fmla="*/ 169 w 318"/>
                <a:gd name="T13" fmla="*/ 15 h 318"/>
                <a:gd name="T14" fmla="*/ 159 w 318"/>
                <a:gd name="T15" fmla="*/ 0 h 318"/>
                <a:gd name="T16" fmla="*/ 150 w 318"/>
                <a:gd name="T17" fmla="*/ 15 h 318"/>
                <a:gd name="T18" fmla="*/ 150 w 318"/>
                <a:gd name="T19" fmla="*/ 149 h 318"/>
                <a:gd name="T20" fmla="*/ 16 w 318"/>
                <a:gd name="T21" fmla="*/ 149 h 318"/>
                <a:gd name="T22" fmla="*/ 0 w 318"/>
                <a:gd name="T23" fmla="*/ 159 h 318"/>
                <a:gd name="T24" fmla="*/ 16 w 318"/>
                <a:gd name="T25" fmla="*/ 168 h 318"/>
                <a:gd name="T26" fmla="*/ 150 w 318"/>
                <a:gd name="T27" fmla="*/ 168 h 318"/>
                <a:gd name="T28" fmla="*/ 150 w 318"/>
                <a:gd name="T29" fmla="*/ 302 h 318"/>
                <a:gd name="T30" fmla="*/ 159 w 318"/>
                <a:gd name="T31" fmla="*/ 318 h 318"/>
                <a:gd name="T32" fmla="*/ 169 w 318"/>
                <a:gd name="T33" fmla="*/ 302 h 318"/>
                <a:gd name="T34" fmla="*/ 169 w 318"/>
                <a:gd name="T35" fmla="*/ 16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8" h="318">
                  <a:moveTo>
                    <a:pt x="169" y="168"/>
                  </a:moveTo>
                  <a:lnTo>
                    <a:pt x="169" y="168"/>
                  </a:lnTo>
                  <a:lnTo>
                    <a:pt x="302" y="168"/>
                  </a:lnTo>
                  <a:cubicBezTo>
                    <a:pt x="309" y="168"/>
                    <a:pt x="318" y="168"/>
                    <a:pt x="318" y="159"/>
                  </a:cubicBezTo>
                  <a:cubicBezTo>
                    <a:pt x="318" y="149"/>
                    <a:pt x="309" y="149"/>
                    <a:pt x="302" y="149"/>
                  </a:cubicBezTo>
                  <a:lnTo>
                    <a:pt x="169" y="149"/>
                  </a:lnTo>
                  <a:lnTo>
                    <a:pt x="169" y="15"/>
                  </a:lnTo>
                  <a:cubicBezTo>
                    <a:pt x="169" y="9"/>
                    <a:pt x="169" y="0"/>
                    <a:pt x="159" y="0"/>
                  </a:cubicBezTo>
                  <a:cubicBezTo>
                    <a:pt x="150" y="0"/>
                    <a:pt x="150" y="9"/>
                    <a:pt x="150" y="15"/>
                  </a:cubicBezTo>
                  <a:lnTo>
                    <a:pt x="150" y="149"/>
                  </a:lnTo>
                  <a:lnTo>
                    <a:pt x="16" y="149"/>
                  </a:lnTo>
                  <a:cubicBezTo>
                    <a:pt x="9" y="149"/>
                    <a:pt x="0" y="149"/>
                    <a:pt x="0" y="159"/>
                  </a:cubicBezTo>
                  <a:cubicBezTo>
                    <a:pt x="0" y="168"/>
                    <a:pt x="9" y="168"/>
                    <a:pt x="16" y="168"/>
                  </a:cubicBezTo>
                  <a:lnTo>
                    <a:pt x="150" y="168"/>
                  </a:lnTo>
                  <a:lnTo>
                    <a:pt x="150" y="302"/>
                  </a:lnTo>
                  <a:cubicBezTo>
                    <a:pt x="150" y="309"/>
                    <a:pt x="150" y="318"/>
                    <a:pt x="159" y="318"/>
                  </a:cubicBezTo>
                  <a:cubicBezTo>
                    <a:pt x="169" y="318"/>
                    <a:pt x="169" y="309"/>
                    <a:pt x="169" y="302"/>
                  </a:cubicBezTo>
                  <a:lnTo>
                    <a:pt x="169" y="16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212" name="Freeform 37"/>
            <p:cNvSpPr>
              <a:spLocks noEditPoints="1"/>
            </p:cNvSpPr>
            <p:nvPr/>
          </p:nvSpPr>
          <p:spPr bwMode="auto">
            <a:xfrm>
              <a:off x="1790" y="1178"/>
              <a:ext cx="75" cy="75"/>
            </a:xfrm>
            <a:custGeom>
              <a:avLst/>
              <a:gdLst>
                <a:gd name="T0" fmla="*/ 159 w 219"/>
                <a:gd name="T1" fmla="*/ 31 h 217"/>
                <a:gd name="T2" fmla="*/ 159 w 219"/>
                <a:gd name="T3" fmla="*/ 31 h 217"/>
                <a:gd name="T4" fmla="*/ 115 w 219"/>
                <a:gd name="T5" fmla="*/ 0 h 217"/>
                <a:gd name="T6" fmla="*/ 0 w 219"/>
                <a:gd name="T7" fmla="*/ 140 h 217"/>
                <a:gd name="T8" fmla="*/ 63 w 219"/>
                <a:gd name="T9" fmla="*/ 217 h 217"/>
                <a:gd name="T10" fmla="*/ 126 w 219"/>
                <a:gd name="T11" fmla="*/ 181 h 217"/>
                <a:gd name="T12" fmla="*/ 169 w 219"/>
                <a:gd name="T13" fmla="*/ 217 h 217"/>
                <a:gd name="T14" fmla="*/ 204 w 219"/>
                <a:gd name="T15" fmla="*/ 190 h 217"/>
                <a:gd name="T16" fmla="*/ 219 w 219"/>
                <a:gd name="T17" fmla="*/ 143 h 217"/>
                <a:gd name="T18" fmla="*/ 213 w 219"/>
                <a:gd name="T19" fmla="*/ 138 h 217"/>
                <a:gd name="T20" fmla="*/ 206 w 219"/>
                <a:gd name="T21" fmla="*/ 147 h 217"/>
                <a:gd name="T22" fmla="*/ 170 w 219"/>
                <a:gd name="T23" fmla="*/ 206 h 217"/>
                <a:gd name="T24" fmla="*/ 156 w 219"/>
                <a:gd name="T25" fmla="*/ 184 h 217"/>
                <a:gd name="T26" fmla="*/ 162 w 219"/>
                <a:gd name="T27" fmla="*/ 149 h 217"/>
                <a:gd name="T28" fmla="*/ 172 w 219"/>
                <a:gd name="T29" fmla="*/ 106 h 217"/>
                <a:gd name="T30" fmla="*/ 190 w 219"/>
                <a:gd name="T31" fmla="*/ 39 h 217"/>
                <a:gd name="T32" fmla="*/ 193 w 219"/>
                <a:gd name="T33" fmla="*/ 23 h 217"/>
                <a:gd name="T34" fmla="*/ 179 w 219"/>
                <a:gd name="T35" fmla="*/ 10 h 217"/>
                <a:gd name="T36" fmla="*/ 159 w 219"/>
                <a:gd name="T37" fmla="*/ 31 h 217"/>
                <a:gd name="T38" fmla="*/ 128 w 219"/>
                <a:gd name="T39" fmla="*/ 155 h 217"/>
                <a:gd name="T40" fmla="*/ 128 w 219"/>
                <a:gd name="T41" fmla="*/ 155 h 217"/>
                <a:gd name="T42" fmla="*/ 118 w 219"/>
                <a:gd name="T43" fmla="*/ 172 h 217"/>
                <a:gd name="T44" fmla="*/ 64 w 219"/>
                <a:gd name="T45" fmla="*/ 206 h 217"/>
                <a:gd name="T46" fmla="*/ 34 w 219"/>
                <a:gd name="T47" fmla="*/ 161 h 217"/>
                <a:gd name="T48" fmla="*/ 60 w 219"/>
                <a:gd name="T49" fmla="*/ 57 h 217"/>
                <a:gd name="T50" fmla="*/ 116 w 219"/>
                <a:gd name="T51" fmla="*/ 11 h 217"/>
                <a:gd name="T52" fmla="*/ 153 w 219"/>
                <a:gd name="T53" fmla="*/ 53 h 217"/>
                <a:gd name="T54" fmla="*/ 152 w 219"/>
                <a:gd name="T55" fmla="*/ 61 h 217"/>
                <a:gd name="T56" fmla="*/ 128 w 219"/>
                <a:gd name="T57" fmla="*/ 155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9" h="217">
                  <a:moveTo>
                    <a:pt x="159" y="31"/>
                  </a:moveTo>
                  <a:lnTo>
                    <a:pt x="159" y="31"/>
                  </a:lnTo>
                  <a:cubicBezTo>
                    <a:pt x="150" y="13"/>
                    <a:pt x="137" y="0"/>
                    <a:pt x="115" y="0"/>
                  </a:cubicBezTo>
                  <a:cubicBezTo>
                    <a:pt x="59" y="0"/>
                    <a:pt x="0" y="70"/>
                    <a:pt x="0" y="140"/>
                  </a:cubicBezTo>
                  <a:cubicBezTo>
                    <a:pt x="0" y="185"/>
                    <a:pt x="26" y="217"/>
                    <a:pt x="63" y="217"/>
                  </a:cubicBezTo>
                  <a:cubicBezTo>
                    <a:pt x="73" y="217"/>
                    <a:pt x="97" y="215"/>
                    <a:pt x="126" y="181"/>
                  </a:cubicBezTo>
                  <a:cubicBezTo>
                    <a:pt x="129" y="201"/>
                    <a:pt x="146" y="217"/>
                    <a:pt x="169" y="217"/>
                  </a:cubicBezTo>
                  <a:cubicBezTo>
                    <a:pt x="186" y="217"/>
                    <a:pt x="197" y="206"/>
                    <a:pt x="204" y="190"/>
                  </a:cubicBezTo>
                  <a:cubicBezTo>
                    <a:pt x="213" y="173"/>
                    <a:pt x="219" y="144"/>
                    <a:pt x="219" y="143"/>
                  </a:cubicBezTo>
                  <a:cubicBezTo>
                    <a:pt x="219" y="138"/>
                    <a:pt x="214" y="138"/>
                    <a:pt x="213" y="138"/>
                  </a:cubicBezTo>
                  <a:cubicBezTo>
                    <a:pt x="208" y="138"/>
                    <a:pt x="208" y="140"/>
                    <a:pt x="206" y="147"/>
                  </a:cubicBezTo>
                  <a:cubicBezTo>
                    <a:pt x="198" y="178"/>
                    <a:pt x="190" y="206"/>
                    <a:pt x="170" y="206"/>
                  </a:cubicBezTo>
                  <a:cubicBezTo>
                    <a:pt x="157" y="206"/>
                    <a:pt x="156" y="194"/>
                    <a:pt x="156" y="184"/>
                  </a:cubicBezTo>
                  <a:cubicBezTo>
                    <a:pt x="156" y="174"/>
                    <a:pt x="157" y="170"/>
                    <a:pt x="162" y="149"/>
                  </a:cubicBezTo>
                  <a:cubicBezTo>
                    <a:pt x="167" y="129"/>
                    <a:pt x="168" y="124"/>
                    <a:pt x="172" y="106"/>
                  </a:cubicBezTo>
                  <a:lnTo>
                    <a:pt x="190" y="39"/>
                  </a:lnTo>
                  <a:cubicBezTo>
                    <a:pt x="193" y="25"/>
                    <a:pt x="193" y="25"/>
                    <a:pt x="193" y="23"/>
                  </a:cubicBezTo>
                  <a:cubicBezTo>
                    <a:pt x="193" y="14"/>
                    <a:pt x="187" y="10"/>
                    <a:pt x="179" y="10"/>
                  </a:cubicBezTo>
                  <a:cubicBezTo>
                    <a:pt x="168" y="10"/>
                    <a:pt x="160" y="20"/>
                    <a:pt x="159" y="31"/>
                  </a:cubicBezTo>
                  <a:close/>
                  <a:moveTo>
                    <a:pt x="128" y="155"/>
                  </a:moveTo>
                  <a:lnTo>
                    <a:pt x="128" y="155"/>
                  </a:lnTo>
                  <a:cubicBezTo>
                    <a:pt x="126" y="163"/>
                    <a:pt x="126" y="164"/>
                    <a:pt x="118" y="172"/>
                  </a:cubicBezTo>
                  <a:cubicBezTo>
                    <a:pt x="97" y="198"/>
                    <a:pt x="78" y="206"/>
                    <a:pt x="64" y="206"/>
                  </a:cubicBezTo>
                  <a:cubicBezTo>
                    <a:pt x="41" y="206"/>
                    <a:pt x="34" y="180"/>
                    <a:pt x="34" y="161"/>
                  </a:cubicBezTo>
                  <a:cubicBezTo>
                    <a:pt x="34" y="137"/>
                    <a:pt x="49" y="79"/>
                    <a:pt x="60" y="57"/>
                  </a:cubicBezTo>
                  <a:cubicBezTo>
                    <a:pt x="75" y="28"/>
                    <a:pt x="96" y="11"/>
                    <a:pt x="116" y="11"/>
                  </a:cubicBezTo>
                  <a:cubicBezTo>
                    <a:pt x="147" y="11"/>
                    <a:pt x="153" y="50"/>
                    <a:pt x="153" y="53"/>
                  </a:cubicBezTo>
                  <a:cubicBezTo>
                    <a:pt x="153" y="56"/>
                    <a:pt x="152" y="58"/>
                    <a:pt x="152" y="61"/>
                  </a:cubicBezTo>
                  <a:lnTo>
                    <a:pt x="128" y="15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213" name="Freeform 38"/>
            <p:cNvSpPr>
              <a:spLocks/>
            </p:cNvSpPr>
            <p:nvPr/>
          </p:nvSpPr>
          <p:spPr bwMode="auto">
            <a:xfrm>
              <a:off x="1883" y="1199"/>
              <a:ext cx="41" cy="77"/>
            </a:xfrm>
            <a:custGeom>
              <a:avLst/>
              <a:gdLst>
                <a:gd name="T0" fmla="*/ 75 w 121"/>
                <a:gd name="T1" fmla="*/ 10 h 222"/>
                <a:gd name="T2" fmla="*/ 75 w 121"/>
                <a:gd name="T3" fmla="*/ 10 h 222"/>
                <a:gd name="T4" fmla="*/ 65 w 121"/>
                <a:gd name="T5" fmla="*/ 0 h 222"/>
                <a:gd name="T6" fmla="*/ 0 w 121"/>
                <a:gd name="T7" fmla="*/ 22 h 222"/>
                <a:gd name="T8" fmla="*/ 0 w 121"/>
                <a:gd name="T9" fmla="*/ 34 h 222"/>
                <a:gd name="T10" fmla="*/ 48 w 121"/>
                <a:gd name="T11" fmla="*/ 24 h 222"/>
                <a:gd name="T12" fmla="*/ 48 w 121"/>
                <a:gd name="T13" fmla="*/ 195 h 222"/>
                <a:gd name="T14" fmla="*/ 15 w 121"/>
                <a:gd name="T15" fmla="*/ 210 h 222"/>
                <a:gd name="T16" fmla="*/ 2 w 121"/>
                <a:gd name="T17" fmla="*/ 210 h 222"/>
                <a:gd name="T18" fmla="*/ 2 w 121"/>
                <a:gd name="T19" fmla="*/ 222 h 222"/>
                <a:gd name="T20" fmla="*/ 62 w 121"/>
                <a:gd name="T21" fmla="*/ 221 h 222"/>
                <a:gd name="T22" fmla="*/ 121 w 121"/>
                <a:gd name="T23" fmla="*/ 222 h 222"/>
                <a:gd name="T24" fmla="*/ 121 w 121"/>
                <a:gd name="T25" fmla="*/ 210 h 222"/>
                <a:gd name="T26" fmla="*/ 109 w 121"/>
                <a:gd name="T27" fmla="*/ 210 h 222"/>
                <a:gd name="T28" fmla="*/ 75 w 121"/>
                <a:gd name="T29" fmla="*/ 195 h 222"/>
                <a:gd name="T30" fmla="*/ 75 w 121"/>
                <a:gd name="T31" fmla="*/ 1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1" h="222">
                  <a:moveTo>
                    <a:pt x="75" y="10"/>
                  </a:moveTo>
                  <a:lnTo>
                    <a:pt x="75" y="10"/>
                  </a:lnTo>
                  <a:cubicBezTo>
                    <a:pt x="75" y="1"/>
                    <a:pt x="75" y="0"/>
                    <a:pt x="65" y="0"/>
                  </a:cubicBezTo>
                  <a:cubicBezTo>
                    <a:pt x="44" y="21"/>
                    <a:pt x="14" y="22"/>
                    <a:pt x="0" y="22"/>
                  </a:cubicBezTo>
                  <a:lnTo>
                    <a:pt x="0" y="34"/>
                  </a:lnTo>
                  <a:cubicBezTo>
                    <a:pt x="8" y="34"/>
                    <a:pt x="30" y="34"/>
                    <a:pt x="48" y="24"/>
                  </a:cubicBezTo>
                  <a:lnTo>
                    <a:pt x="48" y="195"/>
                  </a:lnTo>
                  <a:cubicBezTo>
                    <a:pt x="48" y="206"/>
                    <a:pt x="48" y="210"/>
                    <a:pt x="15" y="210"/>
                  </a:cubicBezTo>
                  <a:lnTo>
                    <a:pt x="2" y="210"/>
                  </a:lnTo>
                  <a:lnTo>
                    <a:pt x="2" y="222"/>
                  </a:lnTo>
                  <a:cubicBezTo>
                    <a:pt x="8" y="222"/>
                    <a:pt x="49" y="221"/>
                    <a:pt x="62" y="221"/>
                  </a:cubicBezTo>
                  <a:cubicBezTo>
                    <a:pt x="72" y="221"/>
                    <a:pt x="114" y="222"/>
                    <a:pt x="121" y="222"/>
                  </a:cubicBezTo>
                  <a:lnTo>
                    <a:pt x="121" y="210"/>
                  </a:lnTo>
                  <a:lnTo>
                    <a:pt x="109" y="210"/>
                  </a:lnTo>
                  <a:cubicBezTo>
                    <a:pt x="75" y="210"/>
                    <a:pt x="75" y="206"/>
                    <a:pt x="75" y="195"/>
                  </a:cubicBezTo>
                  <a:lnTo>
                    <a:pt x="75" y="1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214" name="Freeform 39"/>
            <p:cNvSpPr>
              <a:spLocks/>
            </p:cNvSpPr>
            <p:nvPr/>
          </p:nvSpPr>
          <p:spPr bwMode="auto">
            <a:xfrm>
              <a:off x="1943" y="1199"/>
              <a:ext cx="51" cy="77"/>
            </a:xfrm>
            <a:custGeom>
              <a:avLst/>
              <a:gdLst>
                <a:gd name="T0" fmla="*/ 148 w 148"/>
                <a:gd name="T1" fmla="*/ 161 h 222"/>
                <a:gd name="T2" fmla="*/ 148 w 148"/>
                <a:gd name="T3" fmla="*/ 161 h 222"/>
                <a:gd name="T4" fmla="*/ 136 w 148"/>
                <a:gd name="T5" fmla="*/ 161 h 222"/>
                <a:gd name="T6" fmla="*/ 128 w 148"/>
                <a:gd name="T7" fmla="*/ 192 h 222"/>
                <a:gd name="T8" fmla="*/ 95 w 148"/>
                <a:gd name="T9" fmla="*/ 194 h 222"/>
                <a:gd name="T10" fmla="*/ 33 w 148"/>
                <a:gd name="T11" fmla="*/ 194 h 222"/>
                <a:gd name="T12" fmla="*/ 100 w 148"/>
                <a:gd name="T13" fmla="*/ 138 h 222"/>
                <a:gd name="T14" fmla="*/ 148 w 148"/>
                <a:gd name="T15" fmla="*/ 65 h 222"/>
                <a:gd name="T16" fmla="*/ 70 w 148"/>
                <a:gd name="T17" fmla="*/ 0 h 222"/>
                <a:gd name="T18" fmla="*/ 0 w 148"/>
                <a:gd name="T19" fmla="*/ 60 h 222"/>
                <a:gd name="T20" fmla="*/ 18 w 148"/>
                <a:gd name="T21" fmla="*/ 79 h 222"/>
                <a:gd name="T22" fmla="*/ 35 w 148"/>
                <a:gd name="T23" fmla="*/ 61 h 222"/>
                <a:gd name="T24" fmla="*/ 16 w 148"/>
                <a:gd name="T25" fmla="*/ 43 h 222"/>
                <a:gd name="T26" fmla="*/ 64 w 148"/>
                <a:gd name="T27" fmla="*/ 12 h 222"/>
                <a:gd name="T28" fmla="*/ 115 w 148"/>
                <a:gd name="T29" fmla="*/ 65 h 222"/>
                <a:gd name="T30" fmla="*/ 84 w 148"/>
                <a:gd name="T31" fmla="*/ 130 h 222"/>
                <a:gd name="T32" fmla="*/ 3 w 148"/>
                <a:gd name="T33" fmla="*/ 209 h 222"/>
                <a:gd name="T34" fmla="*/ 0 w 148"/>
                <a:gd name="T35" fmla="*/ 222 h 222"/>
                <a:gd name="T36" fmla="*/ 138 w 148"/>
                <a:gd name="T37" fmla="*/ 222 h 222"/>
                <a:gd name="T38" fmla="*/ 148 w 148"/>
                <a:gd name="T39" fmla="*/ 161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222">
                  <a:moveTo>
                    <a:pt x="148" y="161"/>
                  </a:moveTo>
                  <a:lnTo>
                    <a:pt x="148" y="161"/>
                  </a:lnTo>
                  <a:lnTo>
                    <a:pt x="136" y="161"/>
                  </a:lnTo>
                  <a:cubicBezTo>
                    <a:pt x="135" y="169"/>
                    <a:pt x="132" y="188"/>
                    <a:pt x="128" y="192"/>
                  </a:cubicBezTo>
                  <a:cubicBezTo>
                    <a:pt x="125" y="194"/>
                    <a:pt x="99" y="194"/>
                    <a:pt x="95" y="194"/>
                  </a:cubicBezTo>
                  <a:lnTo>
                    <a:pt x="33" y="194"/>
                  </a:lnTo>
                  <a:cubicBezTo>
                    <a:pt x="68" y="163"/>
                    <a:pt x="80" y="153"/>
                    <a:pt x="100" y="138"/>
                  </a:cubicBezTo>
                  <a:cubicBezTo>
                    <a:pt x="125" y="118"/>
                    <a:pt x="148" y="97"/>
                    <a:pt x="148" y="65"/>
                  </a:cubicBezTo>
                  <a:cubicBezTo>
                    <a:pt x="148" y="25"/>
                    <a:pt x="112" y="0"/>
                    <a:pt x="70" y="0"/>
                  </a:cubicBezTo>
                  <a:cubicBezTo>
                    <a:pt x="28" y="0"/>
                    <a:pt x="0" y="29"/>
                    <a:pt x="0" y="60"/>
                  </a:cubicBezTo>
                  <a:cubicBezTo>
                    <a:pt x="0" y="77"/>
                    <a:pt x="14" y="79"/>
                    <a:pt x="18" y="79"/>
                  </a:cubicBezTo>
                  <a:cubicBezTo>
                    <a:pt x="26" y="79"/>
                    <a:pt x="35" y="73"/>
                    <a:pt x="35" y="61"/>
                  </a:cubicBezTo>
                  <a:cubicBezTo>
                    <a:pt x="35" y="55"/>
                    <a:pt x="33" y="43"/>
                    <a:pt x="16" y="43"/>
                  </a:cubicBezTo>
                  <a:cubicBezTo>
                    <a:pt x="26" y="20"/>
                    <a:pt x="49" y="12"/>
                    <a:pt x="64" y="12"/>
                  </a:cubicBezTo>
                  <a:cubicBezTo>
                    <a:pt x="98" y="12"/>
                    <a:pt x="115" y="38"/>
                    <a:pt x="115" y="65"/>
                  </a:cubicBezTo>
                  <a:cubicBezTo>
                    <a:pt x="115" y="95"/>
                    <a:pt x="95" y="118"/>
                    <a:pt x="84" y="130"/>
                  </a:cubicBezTo>
                  <a:lnTo>
                    <a:pt x="3" y="209"/>
                  </a:lnTo>
                  <a:cubicBezTo>
                    <a:pt x="0" y="212"/>
                    <a:pt x="0" y="213"/>
                    <a:pt x="0" y="222"/>
                  </a:cubicBezTo>
                  <a:lnTo>
                    <a:pt x="138" y="222"/>
                  </a:lnTo>
                  <a:lnTo>
                    <a:pt x="148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215" name="Freeform 40"/>
            <p:cNvSpPr>
              <a:spLocks/>
            </p:cNvSpPr>
            <p:nvPr/>
          </p:nvSpPr>
          <p:spPr bwMode="auto">
            <a:xfrm>
              <a:off x="2014" y="1178"/>
              <a:ext cx="82" cy="75"/>
            </a:xfrm>
            <a:custGeom>
              <a:avLst/>
              <a:gdLst>
                <a:gd name="T0" fmla="*/ 145 w 238"/>
                <a:gd name="T1" fmla="*/ 67 h 217"/>
                <a:gd name="T2" fmla="*/ 145 w 238"/>
                <a:gd name="T3" fmla="*/ 67 h 217"/>
                <a:gd name="T4" fmla="*/ 193 w 238"/>
                <a:gd name="T5" fmla="*/ 11 h 217"/>
                <a:gd name="T6" fmla="*/ 217 w 238"/>
                <a:gd name="T7" fmla="*/ 17 h 217"/>
                <a:gd name="T8" fmla="*/ 194 w 238"/>
                <a:gd name="T9" fmla="*/ 43 h 217"/>
                <a:gd name="T10" fmla="*/ 212 w 238"/>
                <a:gd name="T11" fmla="*/ 59 h 217"/>
                <a:gd name="T12" fmla="*/ 238 w 238"/>
                <a:gd name="T13" fmla="*/ 32 h 217"/>
                <a:gd name="T14" fmla="*/ 193 w 238"/>
                <a:gd name="T15" fmla="*/ 0 h 217"/>
                <a:gd name="T16" fmla="*/ 143 w 238"/>
                <a:gd name="T17" fmla="*/ 36 h 217"/>
                <a:gd name="T18" fmla="*/ 91 w 238"/>
                <a:gd name="T19" fmla="*/ 0 h 217"/>
                <a:gd name="T20" fmla="*/ 14 w 238"/>
                <a:gd name="T21" fmla="*/ 74 h 217"/>
                <a:gd name="T22" fmla="*/ 20 w 238"/>
                <a:gd name="T23" fmla="*/ 79 h 217"/>
                <a:gd name="T24" fmla="*/ 26 w 238"/>
                <a:gd name="T25" fmla="*/ 73 h 217"/>
                <a:gd name="T26" fmla="*/ 90 w 238"/>
                <a:gd name="T27" fmla="*/ 11 h 217"/>
                <a:gd name="T28" fmla="*/ 116 w 238"/>
                <a:gd name="T29" fmla="*/ 43 h 217"/>
                <a:gd name="T30" fmla="*/ 90 w 238"/>
                <a:gd name="T31" fmla="*/ 156 h 217"/>
                <a:gd name="T32" fmla="*/ 45 w 238"/>
                <a:gd name="T33" fmla="*/ 206 h 217"/>
                <a:gd name="T34" fmla="*/ 21 w 238"/>
                <a:gd name="T35" fmla="*/ 200 h 217"/>
                <a:gd name="T36" fmla="*/ 44 w 238"/>
                <a:gd name="T37" fmla="*/ 174 h 217"/>
                <a:gd name="T38" fmla="*/ 26 w 238"/>
                <a:gd name="T39" fmla="*/ 157 h 217"/>
                <a:gd name="T40" fmla="*/ 0 w 238"/>
                <a:gd name="T41" fmla="*/ 185 h 217"/>
                <a:gd name="T42" fmla="*/ 44 w 238"/>
                <a:gd name="T43" fmla="*/ 217 h 217"/>
                <a:gd name="T44" fmla="*/ 95 w 238"/>
                <a:gd name="T45" fmla="*/ 180 h 217"/>
                <a:gd name="T46" fmla="*/ 146 w 238"/>
                <a:gd name="T47" fmla="*/ 217 h 217"/>
                <a:gd name="T48" fmla="*/ 223 w 238"/>
                <a:gd name="T49" fmla="*/ 143 h 217"/>
                <a:gd name="T50" fmla="*/ 217 w 238"/>
                <a:gd name="T51" fmla="*/ 138 h 217"/>
                <a:gd name="T52" fmla="*/ 211 w 238"/>
                <a:gd name="T53" fmla="*/ 144 h 217"/>
                <a:gd name="T54" fmla="*/ 147 w 238"/>
                <a:gd name="T55" fmla="*/ 206 h 217"/>
                <a:gd name="T56" fmla="*/ 121 w 238"/>
                <a:gd name="T57" fmla="*/ 175 h 217"/>
                <a:gd name="T58" fmla="*/ 129 w 238"/>
                <a:gd name="T59" fmla="*/ 133 h 217"/>
                <a:gd name="T60" fmla="*/ 145 w 238"/>
                <a:gd name="T61" fmla="*/ 6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8" h="217">
                  <a:moveTo>
                    <a:pt x="145" y="67"/>
                  </a:moveTo>
                  <a:lnTo>
                    <a:pt x="145" y="67"/>
                  </a:lnTo>
                  <a:cubicBezTo>
                    <a:pt x="148" y="55"/>
                    <a:pt x="159" y="11"/>
                    <a:pt x="193" y="11"/>
                  </a:cubicBezTo>
                  <a:cubicBezTo>
                    <a:pt x="195" y="11"/>
                    <a:pt x="207" y="11"/>
                    <a:pt x="217" y="17"/>
                  </a:cubicBezTo>
                  <a:cubicBezTo>
                    <a:pt x="203" y="19"/>
                    <a:pt x="194" y="31"/>
                    <a:pt x="194" y="43"/>
                  </a:cubicBezTo>
                  <a:cubicBezTo>
                    <a:pt x="194" y="50"/>
                    <a:pt x="199" y="59"/>
                    <a:pt x="212" y="59"/>
                  </a:cubicBezTo>
                  <a:cubicBezTo>
                    <a:pt x="222" y="59"/>
                    <a:pt x="238" y="51"/>
                    <a:pt x="238" y="32"/>
                  </a:cubicBezTo>
                  <a:cubicBezTo>
                    <a:pt x="238" y="7"/>
                    <a:pt x="209" y="0"/>
                    <a:pt x="193" y="0"/>
                  </a:cubicBezTo>
                  <a:cubicBezTo>
                    <a:pt x="165" y="0"/>
                    <a:pt x="149" y="25"/>
                    <a:pt x="143" y="36"/>
                  </a:cubicBezTo>
                  <a:cubicBezTo>
                    <a:pt x="131" y="5"/>
                    <a:pt x="105" y="0"/>
                    <a:pt x="91" y="0"/>
                  </a:cubicBezTo>
                  <a:cubicBezTo>
                    <a:pt x="42" y="0"/>
                    <a:pt x="14" y="62"/>
                    <a:pt x="14" y="74"/>
                  </a:cubicBezTo>
                  <a:cubicBezTo>
                    <a:pt x="14" y="79"/>
                    <a:pt x="19" y="79"/>
                    <a:pt x="20" y="79"/>
                  </a:cubicBezTo>
                  <a:cubicBezTo>
                    <a:pt x="24" y="79"/>
                    <a:pt x="25" y="78"/>
                    <a:pt x="26" y="73"/>
                  </a:cubicBezTo>
                  <a:cubicBezTo>
                    <a:pt x="43" y="23"/>
                    <a:pt x="74" y="11"/>
                    <a:pt x="90" y="11"/>
                  </a:cubicBezTo>
                  <a:cubicBezTo>
                    <a:pt x="99" y="11"/>
                    <a:pt x="116" y="15"/>
                    <a:pt x="116" y="43"/>
                  </a:cubicBezTo>
                  <a:cubicBezTo>
                    <a:pt x="116" y="57"/>
                    <a:pt x="108" y="90"/>
                    <a:pt x="90" y="156"/>
                  </a:cubicBezTo>
                  <a:cubicBezTo>
                    <a:pt x="83" y="186"/>
                    <a:pt x="66" y="206"/>
                    <a:pt x="45" y="206"/>
                  </a:cubicBezTo>
                  <a:cubicBezTo>
                    <a:pt x="42" y="206"/>
                    <a:pt x="31" y="206"/>
                    <a:pt x="21" y="200"/>
                  </a:cubicBezTo>
                  <a:cubicBezTo>
                    <a:pt x="33" y="198"/>
                    <a:pt x="44" y="187"/>
                    <a:pt x="44" y="174"/>
                  </a:cubicBezTo>
                  <a:cubicBezTo>
                    <a:pt x="44" y="161"/>
                    <a:pt x="33" y="157"/>
                    <a:pt x="26" y="157"/>
                  </a:cubicBezTo>
                  <a:cubicBezTo>
                    <a:pt x="12" y="157"/>
                    <a:pt x="0" y="170"/>
                    <a:pt x="0" y="185"/>
                  </a:cubicBezTo>
                  <a:cubicBezTo>
                    <a:pt x="0" y="207"/>
                    <a:pt x="23" y="217"/>
                    <a:pt x="44" y="217"/>
                  </a:cubicBezTo>
                  <a:cubicBezTo>
                    <a:pt x="76" y="217"/>
                    <a:pt x="93" y="183"/>
                    <a:pt x="95" y="180"/>
                  </a:cubicBezTo>
                  <a:cubicBezTo>
                    <a:pt x="100" y="198"/>
                    <a:pt x="118" y="217"/>
                    <a:pt x="146" y="217"/>
                  </a:cubicBezTo>
                  <a:cubicBezTo>
                    <a:pt x="196" y="217"/>
                    <a:pt x="223" y="155"/>
                    <a:pt x="223" y="143"/>
                  </a:cubicBezTo>
                  <a:cubicBezTo>
                    <a:pt x="223" y="138"/>
                    <a:pt x="218" y="138"/>
                    <a:pt x="217" y="138"/>
                  </a:cubicBezTo>
                  <a:cubicBezTo>
                    <a:pt x="213" y="138"/>
                    <a:pt x="212" y="140"/>
                    <a:pt x="211" y="144"/>
                  </a:cubicBezTo>
                  <a:cubicBezTo>
                    <a:pt x="195" y="195"/>
                    <a:pt x="163" y="206"/>
                    <a:pt x="147" y="206"/>
                  </a:cubicBezTo>
                  <a:cubicBezTo>
                    <a:pt x="129" y="206"/>
                    <a:pt x="121" y="191"/>
                    <a:pt x="121" y="175"/>
                  </a:cubicBezTo>
                  <a:cubicBezTo>
                    <a:pt x="121" y="164"/>
                    <a:pt x="124" y="154"/>
                    <a:pt x="129" y="133"/>
                  </a:cubicBezTo>
                  <a:lnTo>
                    <a:pt x="145" y="6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216" name="Freeform 41"/>
            <p:cNvSpPr>
              <a:spLocks/>
            </p:cNvSpPr>
            <p:nvPr/>
          </p:nvSpPr>
          <p:spPr bwMode="auto">
            <a:xfrm>
              <a:off x="2111" y="1199"/>
              <a:ext cx="51" cy="77"/>
            </a:xfrm>
            <a:custGeom>
              <a:avLst/>
              <a:gdLst>
                <a:gd name="T0" fmla="*/ 148 w 148"/>
                <a:gd name="T1" fmla="*/ 161 h 222"/>
                <a:gd name="T2" fmla="*/ 148 w 148"/>
                <a:gd name="T3" fmla="*/ 161 h 222"/>
                <a:gd name="T4" fmla="*/ 136 w 148"/>
                <a:gd name="T5" fmla="*/ 161 h 222"/>
                <a:gd name="T6" fmla="*/ 128 w 148"/>
                <a:gd name="T7" fmla="*/ 192 h 222"/>
                <a:gd name="T8" fmla="*/ 95 w 148"/>
                <a:gd name="T9" fmla="*/ 194 h 222"/>
                <a:gd name="T10" fmla="*/ 33 w 148"/>
                <a:gd name="T11" fmla="*/ 194 h 222"/>
                <a:gd name="T12" fmla="*/ 100 w 148"/>
                <a:gd name="T13" fmla="*/ 138 h 222"/>
                <a:gd name="T14" fmla="*/ 148 w 148"/>
                <a:gd name="T15" fmla="*/ 65 h 222"/>
                <a:gd name="T16" fmla="*/ 70 w 148"/>
                <a:gd name="T17" fmla="*/ 0 h 222"/>
                <a:gd name="T18" fmla="*/ 0 w 148"/>
                <a:gd name="T19" fmla="*/ 60 h 222"/>
                <a:gd name="T20" fmla="*/ 18 w 148"/>
                <a:gd name="T21" fmla="*/ 79 h 222"/>
                <a:gd name="T22" fmla="*/ 36 w 148"/>
                <a:gd name="T23" fmla="*/ 61 h 222"/>
                <a:gd name="T24" fmla="*/ 16 w 148"/>
                <a:gd name="T25" fmla="*/ 43 h 222"/>
                <a:gd name="T26" fmla="*/ 65 w 148"/>
                <a:gd name="T27" fmla="*/ 12 h 222"/>
                <a:gd name="T28" fmla="*/ 115 w 148"/>
                <a:gd name="T29" fmla="*/ 65 h 222"/>
                <a:gd name="T30" fmla="*/ 84 w 148"/>
                <a:gd name="T31" fmla="*/ 130 h 222"/>
                <a:gd name="T32" fmla="*/ 4 w 148"/>
                <a:gd name="T33" fmla="*/ 209 h 222"/>
                <a:gd name="T34" fmla="*/ 0 w 148"/>
                <a:gd name="T35" fmla="*/ 222 h 222"/>
                <a:gd name="T36" fmla="*/ 138 w 148"/>
                <a:gd name="T37" fmla="*/ 222 h 222"/>
                <a:gd name="T38" fmla="*/ 148 w 148"/>
                <a:gd name="T39" fmla="*/ 161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222">
                  <a:moveTo>
                    <a:pt x="148" y="161"/>
                  </a:moveTo>
                  <a:lnTo>
                    <a:pt x="148" y="161"/>
                  </a:lnTo>
                  <a:lnTo>
                    <a:pt x="136" y="161"/>
                  </a:lnTo>
                  <a:cubicBezTo>
                    <a:pt x="135" y="169"/>
                    <a:pt x="132" y="188"/>
                    <a:pt x="128" y="192"/>
                  </a:cubicBezTo>
                  <a:cubicBezTo>
                    <a:pt x="125" y="194"/>
                    <a:pt x="99" y="194"/>
                    <a:pt x="95" y="194"/>
                  </a:cubicBezTo>
                  <a:lnTo>
                    <a:pt x="33" y="194"/>
                  </a:lnTo>
                  <a:cubicBezTo>
                    <a:pt x="68" y="163"/>
                    <a:pt x="80" y="153"/>
                    <a:pt x="100" y="138"/>
                  </a:cubicBezTo>
                  <a:cubicBezTo>
                    <a:pt x="125" y="118"/>
                    <a:pt x="148" y="97"/>
                    <a:pt x="148" y="65"/>
                  </a:cubicBezTo>
                  <a:cubicBezTo>
                    <a:pt x="148" y="25"/>
                    <a:pt x="112" y="0"/>
                    <a:pt x="70" y="0"/>
                  </a:cubicBezTo>
                  <a:cubicBezTo>
                    <a:pt x="28" y="0"/>
                    <a:pt x="0" y="29"/>
                    <a:pt x="0" y="60"/>
                  </a:cubicBezTo>
                  <a:cubicBezTo>
                    <a:pt x="0" y="77"/>
                    <a:pt x="15" y="79"/>
                    <a:pt x="18" y="79"/>
                  </a:cubicBezTo>
                  <a:cubicBezTo>
                    <a:pt x="26" y="79"/>
                    <a:pt x="36" y="73"/>
                    <a:pt x="36" y="61"/>
                  </a:cubicBezTo>
                  <a:cubicBezTo>
                    <a:pt x="36" y="55"/>
                    <a:pt x="33" y="43"/>
                    <a:pt x="16" y="43"/>
                  </a:cubicBezTo>
                  <a:cubicBezTo>
                    <a:pt x="26" y="20"/>
                    <a:pt x="49" y="12"/>
                    <a:pt x="65" y="12"/>
                  </a:cubicBezTo>
                  <a:cubicBezTo>
                    <a:pt x="98" y="12"/>
                    <a:pt x="115" y="38"/>
                    <a:pt x="115" y="65"/>
                  </a:cubicBezTo>
                  <a:cubicBezTo>
                    <a:pt x="115" y="95"/>
                    <a:pt x="95" y="118"/>
                    <a:pt x="84" y="130"/>
                  </a:cubicBezTo>
                  <a:lnTo>
                    <a:pt x="4" y="209"/>
                  </a:lnTo>
                  <a:cubicBezTo>
                    <a:pt x="0" y="212"/>
                    <a:pt x="0" y="213"/>
                    <a:pt x="0" y="222"/>
                  </a:cubicBezTo>
                  <a:lnTo>
                    <a:pt x="138" y="222"/>
                  </a:lnTo>
                  <a:lnTo>
                    <a:pt x="148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217" name="Freeform 42"/>
            <p:cNvSpPr>
              <a:spLocks/>
            </p:cNvSpPr>
            <p:nvPr/>
          </p:nvSpPr>
          <p:spPr bwMode="auto">
            <a:xfrm>
              <a:off x="2223" y="1155"/>
              <a:ext cx="109" cy="110"/>
            </a:xfrm>
            <a:custGeom>
              <a:avLst/>
              <a:gdLst>
                <a:gd name="T0" fmla="*/ 169 w 318"/>
                <a:gd name="T1" fmla="*/ 168 h 318"/>
                <a:gd name="T2" fmla="*/ 169 w 318"/>
                <a:gd name="T3" fmla="*/ 168 h 318"/>
                <a:gd name="T4" fmla="*/ 303 w 318"/>
                <a:gd name="T5" fmla="*/ 168 h 318"/>
                <a:gd name="T6" fmla="*/ 318 w 318"/>
                <a:gd name="T7" fmla="*/ 159 h 318"/>
                <a:gd name="T8" fmla="*/ 303 w 318"/>
                <a:gd name="T9" fmla="*/ 149 h 318"/>
                <a:gd name="T10" fmla="*/ 169 w 318"/>
                <a:gd name="T11" fmla="*/ 149 h 318"/>
                <a:gd name="T12" fmla="*/ 169 w 318"/>
                <a:gd name="T13" fmla="*/ 15 h 318"/>
                <a:gd name="T14" fmla="*/ 160 w 318"/>
                <a:gd name="T15" fmla="*/ 0 h 318"/>
                <a:gd name="T16" fmla="*/ 150 w 318"/>
                <a:gd name="T17" fmla="*/ 15 h 318"/>
                <a:gd name="T18" fmla="*/ 150 w 318"/>
                <a:gd name="T19" fmla="*/ 149 h 318"/>
                <a:gd name="T20" fmla="*/ 16 w 318"/>
                <a:gd name="T21" fmla="*/ 149 h 318"/>
                <a:gd name="T22" fmla="*/ 0 w 318"/>
                <a:gd name="T23" fmla="*/ 159 h 318"/>
                <a:gd name="T24" fmla="*/ 16 w 318"/>
                <a:gd name="T25" fmla="*/ 168 h 318"/>
                <a:gd name="T26" fmla="*/ 150 w 318"/>
                <a:gd name="T27" fmla="*/ 168 h 318"/>
                <a:gd name="T28" fmla="*/ 150 w 318"/>
                <a:gd name="T29" fmla="*/ 302 h 318"/>
                <a:gd name="T30" fmla="*/ 160 w 318"/>
                <a:gd name="T31" fmla="*/ 318 h 318"/>
                <a:gd name="T32" fmla="*/ 169 w 318"/>
                <a:gd name="T33" fmla="*/ 302 h 318"/>
                <a:gd name="T34" fmla="*/ 169 w 318"/>
                <a:gd name="T35" fmla="*/ 16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8" h="318">
                  <a:moveTo>
                    <a:pt x="169" y="168"/>
                  </a:moveTo>
                  <a:lnTo>
                    <a:pt x="169" y="168"/>
                  </a:lnTo>
                  <a:lnTo>
                    <a:pt x="303" y="168"/>
                  </a:lnTo>
                  <a:cubicBezTo>
                    <a:pt x="309" y="168"/>
                    <a:pt x="318" y="168"/>
                    <a:pt x="318" y="159"/>
                  </a:cubicBezTo>
                  <a:cubicBezTo>
                    <a:pt x="318" y="149"/>
                    <a:pt x="309" y="149"/>
                    <a:pt x="303" y="149"/>
                  </a:cubicBezTo>
                  <a:lnTo>
                    <a:pt x="169" y="149"/>
                  </a:lnTo>
                  <a:lnTo>
                    <a:pt x="169" y="15"/>
                  </a:lnTo>
                  <a:cubicBezTo>
                    <a:pt x="169" y="9"/>
                    <a:pt x="169" y="0"/>
                    <a:pt x="160" y="0"/>
                  </a:cubicBezTo>
                  <a:cubicBezTo>
                    <a:pt x="150" y="0"/>
                    <a:pt x="150" y="9"/>
                    <a:pt x="150" y="15"/>
                  </a:cubicBezTo>
                  <a:lnTo>
                    <a:pt x="150" y="149"/>
                  </a:lnTo>
                  <a:lnTo>
                    <a:pt x="16" y="149"/>
                  </a:lnTo>
                  <a:cubicBezTo>
                    <a:pt x="10" y="149"/>
                    <a:pt x="0" y="149"/>
                    <a:pt x="0" y="159"/>
                  </a:cubicBezTo>
                  <a:cubicBezTo>
                    <a:pt x="0" y="168"/>
                    <a:pt x="10" y="168"/>
                    <a:pt x="16" y="168"/>
                  </a:cubicBezTo>
                  <a:lnTo>
                    <a:pt x="150" y="168"/>
                  </a:lnTo>
                  <a:lnTo>
                    <a:pt x="150" y="302"/>
                  </a:lnTo>
                  <a:cubicBezTo>
                    <a:pt x="150" y="309"/>
                    <a:pt x="150" y="318"/>
                    <a:pt x="160" y="318"/>
                  </a:cubicBezTo>
                  <a:cubicBezTo>
                    <a:pt x="169" y="318"/>
                    <a:pt x="169" y="309"/>
                    <a:pt x="169" y="302"/>
                  </a:cubicBezTo>
                  <a:lnTo>
                    <a:pt x="169" y="16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218" name="Freeform 43"/>
            <p:cNvSpPr>
              <a:spLocks noEditPoints="1"/>
            </p:cNvSpPr>
            <p:nvPr/>
          </p:nvSpPr>
          <p:spPr bwMode="auto">
            <a:xfrm>
              <a:off x="2385" y="1178"/>
              <a:ext cx="75" cy="75"/>
            </a:xfrm>
            <a:custGeom>
              <a:avLst/>
              <a:gdLst>
                <a:gd name="T0" fmla="*/ 159 w 219"/>
                <a:gd name="T1" fmla="*/ 31 h 217"/>
                <a:gd name="T2" fmla="*/ 159 w 219"/>
                <a:gd name="T3" fmla="*/ 31 h 217"/>
                <a:gd name="T4" fmla="*/ 115 w 219"/>
                <a:gd name="T5" fmla="*/ 0 h 217"/>
                <a:gd name="T6" fmla="*/ 0 w 219"/>
                <a:gd name="T7" fmla="*/ 140 h 217"/>
                <a:gd name="T8" fmla="*/ 64 w 219"/>
                <a:gd name="T9" fmla="*/ 217 h 217"/>
                <a:gd name="T10" fmla="*/ 126 w 219"/>
                <a:gd name="T11" fmla="*/ 181 h 217"/>
                <a:gd name="T12" fmla="*/ 169 w 219"/>
                <a:gd name="T13" fmla="*/ 217 h 217"/>
                <a:gd name="T14" fmla="*/ 205 w 219"/>
                <a:gd name="T15" fmla="*/ 190 h 217"/>
                <a:gd name="T16" fmla="*/ 219 w 219"/>
                <a:gd name="T17" fmla="*/ 143 h 217"/>
                <a:gd name="T18" fmla="*/ 213 w 219"/>
                <a:gd name="T19" fmla="*/ 138 h 217"/>
                <a:gd name="T20" fmla="*/ 207 w 219"/>
                <a:gd name="T21" fmla="*/ 147 h 217"/>
                <a:gd name="T22" fmla="*/ 170 w 219"/>
                <a:gd name="T23" fmla="*/ 206 h 217"/>
                <a:gd name="T24" fmla="*/ 156 w 219"/>
                <a:gd name="T25" fmla="*/ 184 h 217"/>
                <a:gd name="T26" fmla="*/ 162 w 219"/>
                <a:gd name="T27" fmla="*/ 149 h 217"/>
                <a:gd name="T28" fmla="*/ 173 w 219"/>
                <a:gd name="T29" fmla="*/ 106 h 217"/>
                <a:gd name="T30" fmla="*/ 190 w 219"/>
                <a:gd name="T31" fmla="*/ 39 h 217"/>
                <a:gd name="T32" fmla="*/ 193 w 219"/>
                <a:gd name="T33" fmla="*/ 23 h 217"/>
                <a:gd name="T34" fmla="*/ 179 w 219"/>
                <a:gd name="T35" fmla="*/ 10 h 217"/>
                <a:gd name="T36" fmla="*/ 159 w 219"/>
                <a:gd name="T37" fmla="*/ 31 h 217"/>
                <a:gd name="T38" fmla="*/ 128 w 219"/>
                <a:gd name="T39" fmla="*/ 155 h 217"/>
                <a:gd name="T40" fmla="*/ 128 w 219"/>
                <a:gd name="T41" fmla="*/ 155 h 217"/>
                <a:gd name="T42" fmla="*/ 119 w 219"/>
                <a:gd name="T43" fmla="*/ 172 h 217"/>
                <a:gd name="T44" fmla="*/ 65 w 219"/>
                <a:gd name="T45" fmla="*/ 206 h 217"/>
                <a:gd name="T46" fmla="*/ 34 w 219"/>
                <a:gd name="T47" fmla="*/ 161 h 217"/>
                <a:gd name="T48" fmla="*/ 60 w 219"/>
                <a:gd name="T49" fmla="*/ 57 h 217"/>
                <a:gd name="T50" fmla="*/ 116 w 219"/>
                <a:gd name="T51" fmla="*/ 11 h 217"/>
                <a:gd name="T52" fmla="*/ 153 w 219"/>
                <a:gd name="T53" fmla="*/ 53 h 217"/>
                <a:gd name="T54" fmla="*/ 152 w 219"/>
                <a:gd name="T55" fmla="*/ 61 h 217"/>
                <a:gd name="T56" fmla="*/ 128 w 219"/>
                <a:gd name="T57" fmla="*/ 155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9" h="217">
                  <a:moveTo>
                    <a:pt x="159" y="31"/>
                  </a:moveTo>
                  <a:lnTo>
                    <a:pt x="159" y="31"/>
                  </a:lnTo>
                  <a:cubicBezTo>
                    <a:pt x="151" y="13"/>
                    <a:pt x="137" y="0"/>
                    <a:pt x="115" y="0"/>
                  </a:cubicBezTo>
                  <a:cubicBezTo>
                    <a:pt x="59" y="0"/>
                    <a:pt x="0" y="70"/>
                    <a:pt x="0" y="140"/>
                  </a:cubicBezTo>
                  <a:cubicBezTo>
                    <a:pt x="0" y="185"/>
                    <a:pt x="26" y="217"/>
                    <a:pt x="64" y="217"/>
                  </a:cubicBezTo>
                  <a:cubicBezTo>
                    <a:pt x="73" y="217"/>
                    <a:pt x="97" y="215"/>
                    <a:pt x="126" y="181"/>
                  </a:cubicBezTo>
                  <a:cubicBezTo>
                    <a:pt x="130" y="201"/>
                    <a:pt x="146" y="217"/>
                    <a:pt x="169" y="217"/>
                  </a:cubicBezTo>
                  <a:cubicBezTo>
                    <a:pt x="186" y="217"/>
                    <a:pt x="197" y="206"/>
                    <a:pt x="205" y="190"/>
                  </a:cubicBezTo>
                  <a:cubicBezTo>
                    <a:pt x="213" y="173"/>
                    <a:pt x="219" y="144"/>
                    <a:pt x="219" y="143"/>
                  </a:cubicBezTo>
                  <a:cubicBezTo>
                    <a:pt x="219" y="138"/>
                    <a:pt x="215" y="138"/>
                    <a:pt x="213" y="138"/>
                  </a:cubicBezTo>
                  <a:cubicBezTo>
                    <a:pt x="208" y="138"/>
                    <a:pt x="208" y="140"/>
                    <a:pt x="207" y="147"/>
                  </a:cubicBezTo>
                  <a:cubicBezTo>
                    <a:pt x="198" y="178"/>
                    <a:pt x="190" y="206"/>
                    <a:pt x="170" y="206"/>
                  </a:cubicBezTo>
                  <a:cubicBezTo>
                    <a:pt x="157" y="206"/>
                    <a:pt x="156" y="194"/>
                    <a:pt x="156" y="184"/>
                  </a:cubicBezTo>
                  <a:cubicBezTo>
                    <a:pt x="156" y="174"/>
                    <a:pt x="157" y="170"/>
                    <a:pt x="162" y="149"/>
                  </a:cubicBezTo>
                  <a:cubicBezTo>
                    <a:pt x="167" y="129"/>
                    <a:pt x="168" y="124"/>
                    <a:pt x="173" y="106"/>
                  </a:cubicBezTo>
                  <a:lnTo>
                    <a:pt x="190" y="39"/>
                  </a:lnTo>
                  <a:cubicBezTo>
                    <a:pt x="193" y="25"/>
                    <a:pt x="193" y="25"/>
                    <a:pt x="193" y="23"/>
                  </a:cubicBezTo>
                  <a:cubicBezTo>
                    <a:pt x="193" y="14"/>
                    <a:pt x="187" y="10"/>
                    <a:pt x="179" y="10"/>
                  </a:cubicBezTo>
                  <a:cubicBezTo>
                    <a:pt x="168" y="10"/>
                    <a:pt x="161" y="20"/>
                    <a:pt x="159" y="31"/>
                  </a:cubicBezTo>
                  <a:close/>
                  <a:moveTo>
                    <a:pt x="128" y="155"/>
                  </a:moveTo>
                  <a:lnTo>
                    <a:pt x="128" y="155"/>
                  </a:lnTo>
                  <a:cubicBezTo>
                    <a:pt x="126" y="163"/>
                    <a:pt x="126" y="164"/>
                    <a:pt x="119" y="172"/>
                  </a:cubicBezTo>
                  <a:cubicBezTo>
                    <a:pt x="98" y="198"/>
                    <a:pt x="78" y="206"/>
                    <a:pt x="65" y="206"/>
                  </a:cubicBezTo>
                  <a:cubicBezTo>
                    <a:pt x="41" y="206"/>
                    <a:pt x="34" y="180"/>
                    <a:pt x="34" y="161"/>
                  </a:cubicBezTo>
                  <a:cubicBezTo>
                    <a:pt x="34" y="137"/>
                    <a:pt x="49" y="79"/>
                    <a:pt x="60" y="57"/>
                  </a:cubicBezTo>
                  <a:cubicBezTo>
                    <a:pt x="75" y="28"/>
                    <a:pt x="97" y="11"/>
                    <a:pt x="116" y="11"/>
                  </a:cubicBezTo>
                  <a:cubicBezTo>
                    <a:pt x="147" y="11"/>
                    <a:pt x="153" y="50"/>
                    <a:pt x="153" y="53"/>
                  </a:cubicBezTo>
                  <a:cubicBezTo>
                    <a:pt x="153" y="56"/>
                    <a:pt x="153" y="58"/>
                    <a:pt x="152" y="61"/>
                  </a:cubicBezTo>
                  <a:lnTo>
                    <a:pt x="128" y="15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219" name="Freeform 44"/>
            <p:cNvSpPr>
              <a:spLocks/>
            </p:cNvSpPr>
            <p:nvPr/>
          </p:nvSpPr>
          <p:spPr bwMode="auto">
            <a:xfrm>
              <a:off x="2478" y="1199"/>
              <a:ext cx="42" cy="77"/>
            </a:xfrm>
            <a:custGeom>
              <a:avLst/>
              <a:gdLst>
                <a:gd name="T0" fmla="*/ 76 w 122"/>
                <a:gd name="T1" fmla="*/ 10 h 222"/>
                <a:gd name="T2" fmla="*/ 76 w 122"/>
                <a:gd name="T3" fmla="*/ 10 h 222"/>
                <a:gd name="T4" fmla="*/ 66 w 122"/>
                <a:gd name="T5" fmla="*/ 0 h 222"/>
                <a:gd name="T6" fmla="*/ 0 w 122"/>
                <a:gd name="T7" fmla="*/ 22 h 222"/>
                <a:gd name="T8" fmla="*/ 0 w 122"/>
                <a:gd name="T9" fmla="*/ 34 h 222"/>
                <a:gd name="T10" fmla="*/ 48 w 122"/>
                <a:gd name="T11" fmla="*/ 24 h 222"/>
                <a:gd name="T12" fmla="*/ 48 w 122"/>
                <a:gd name="T13" fmla="*/ 195 h 222"/>
                <a:gd name="T14" fmla="*/ 15 w 122"/>
                <a:gd name="T15" fmla="*/ 210 h 222"/>
                <a:gd name="T16" fmla="*/ 2 w 122"/>
                <a:gd name="T17" fmla="*/ 210 h 222"/>
                <a:gd name="T18" fmla="*/ 2 w 122"/>
                <a:gd name="T19" fmla="*/ 222 h 222"/>
                <a:gd name="T20" fmla="*/ 62 w 122"/>
                <a:gd name="T21" fmla="*/ 221 h 222"/>
                <a:gd name="T22" fmla="*/ 122 w 122"/>
                <a:gd name="T23" fmla="*/ 222 h 222"/>
                <a:gd name="T24" fmla="*/ 122 w 122"/>
                <a:gd name="T25" fmla="*/ 210 h 222"/>
                <a:gd name="T26" fmla="*/ 109 w 122"/>
                <a:gd name="T27" fmla="*/ 210 h 222"/>
                <a:gd name="T28" fmla="*/ 76 w 122"/>
                <a:gd name="T29" fmla="*/ 195 h 222"/>
                <a:gd name="T30" fmla="*/ 76 w 122"/>
                <a:gd name="T31" fmla="*/ 1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2" h="222">
                  <a:moveTo>
                    <a:pt x="76" y="10"/>
                  </a:moveTo>
                  <a:lnTo>
                    <a:pt x="76" y="10"/>
                  </a:lnTo>
                  <a:cubicBezTo>
                    <a:pt x="76" y="1"/>
                    <a:pt x="75" y="0"/>
                    <a:pt x="66" y="0"/>
                  </a:cubicBezTo>
                  <a:cubicBezTo>
                    <a:pt x="44" y="21"/>
                    <a:pt x="14" y="22"/>
                    <a:pt x="0" y="22"/>
                  </a:cubicBezTo>
                  <a:lnTo>
                    <a:pt x="0" y="34"/>
                  </a:lnTo>
                  <a:cubicBezTo>
                    <a:pt x="8" y="34"/>
                    <a:pt x="30" y="34"/>
                    <a:pt x="48" y="24"/>
                  </a:cubicBezTo>
                  <a:lnTo>
                    <a:pt x="48" y="195"/>
                  </a:lnTo>
                  <a:cubicBezTo>
                    <a:pt x="48" y="206"/>
                    <a:pt x="48" y="210"/>
                    <a:pt x="15" y="210"/>
                  </a:cubicBezTo>
                  <a:lnTo>
                    <a:pt x="2" y="210"/>
                  </a:lnTo>
                  <a:lnTo>
                    <a:pt x="2" y="222"/>
                  </a:lnTo>
                  <a:cubicBezTo>
                    <a:pt x="8" y="222"/>
                    <a:pt x="49" y="221"/>
                    <a:pt x="62" y="221"/>
                  </a:cubicBezTo>
                  <a:cubicBezTo>
                    <a:pt x="72" y="221"/>
                    <a:pt x="114" y="222"/>
                    <a:pt x="122" y="222"/>
                  </a:cubicBezTo>
                  <a:lnTo>
                    <a:pt x="122" y="210"/>
                  </a:lnTo>
                  <a:lnTo>
                    <a:pt x="109" y="210"/>
                  </a:lnTo>
                  <a:cubicBezTo>
                    <a:pt x="76" y="210"/>
                    <a:pt x="76" y="206"/>
                    <a:pt x="76" y="195"/>
                  </a:cubicBezTo>
                  <a:lnTo>
                    <a:pt x="76" y="1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220" name="Freeform 45"/>
            <p:cNvSpPr>
              <a:spLocks/>
            </p:cNvSpPr>
            <p:nvPr/>
          </p:nvSpPr>
          <p:spPr bwMode="auto">
            <a:xfrm>
              <a:off x="2537" y="1199"/>
              <a:ext cx="53" cy="79"/>
            </a:xfrm>
            <a:custGeom>
              <a:avLst/>
              <a:gdLst>
                <a:gd name="T0" fmla="*/ 73 w 154"/>
                <a:gd name="T1" fmla="*/ 111 h 229"/>
                <a:gd name="T2" fmla="*/ 73 w 154"/>
                <a:gd name="T3" fmla="*/ 111 h 229"/>
                <a:gd name="T4" fmla="*/ 118 w 154"/>
                <a:gd name="T5" fmla="*/ 164 h 229"/>
                <a:gd name="T6" fmla="*/ 75 w 154"/>
                <a:gd name="T7" fmla="*/ 218 h 229"/>
                <a:gd name="T8" fmla="*/ 18 w 154"/>
                <a:gd name="T9" fmla="*/ 195 h 229"/>
                <a:gd name="T10" fmla="*/ 37 w 154"/>
                <a:gd name="T11" fmla="*/ 176 h 229"/>
                <a:gd name="T12" fmla="*/ 19 w 154"/>
                <a:gd name="T13" fmla="*/ 158 h 229"/>
                <a:gd name="T14" fmla="*/ 0 w 154"/>
                <a:gd name="T15" fmla="*/ 177 h 229"/>
                <a:gd name="T16" fmla="*/ 75 w 154"/>
                <a:gd name="T17" fmla="*/ 229 h 229"/>
                <a:gd name="T18" fmla="*/ 154 w 154"/>
                <a:gd name="T19" fmla="*/ 164 h 229"/>
                <a:gd name="T20" fmla="*/ 96 w 154"/>
                <a:gd name="T21" fmla="*/ 105 h 229"/>
                <a:gd name="T22" fmla="*/ 143 w 154"/>
                <a:gd name="T23" fmla="*/ 46 h 229"/>
                <a:gd name="T24" fmla="*/ 76 w 154"/>
                <a:gd name="T25" fmla="*/ 0 h 229"/>
                <a:gd name="T26" fmla="*/ 11 w 154"/>
                <a:gd name="T27" fmla="*/ 45 h 229"/>
                <a:gd name="T28" fmla="*/ 28 w 154"/>
                <a:gd name="T29" fmla="*/ 63 h 229"/>
                <a:gd name="T30" fmla="*/ 45 w 154"/>
                <a:gd name="T31" fmla="*/ 46 h 229"/>
                <a:gd name="T32" fmla="*/ 28 w 154"/>
                <a:gd name="T33" fmla="*/ 28 h 229"/>
                <a:gd name="T34" fmla="*/ 75 w 154"/>
                <a:gd name="T35" fmla="*/ 10 h 229"/>
                <a:gd name="T36" fmla="*/ 111 w 154"/>
                <a:gd name="T37" fmla="*/ 46 h 229"/>
                <a:gd name="T38" fmla="*/ 98 w 154"/>
                <a:gd name="T39" fmla="*/ 86 h 229"/>
                <a:gd name="T40" fmla="*/ 61 w 154"/>
                <a:gd name="T41" fmla="*/ 101 h 229"/>
                <a:gd name="T42" fmla="*/ 50 w 154"/>
                <a:gd name="T43" fmla="*/ 102 h 229"/>
                <a:gd name="T44" fmla="*/ 47 w 154"/>
                <a:gd name="T45" fmla="*/ 106 h 229"/>
                <a:gd name="T46" fmla="*/ 55 w 154"/>
                <a:gd name="T47" fmla="*/ 111 h 229"/>
                <a:gd name="T48" fmla="*/ 73 w 154"/>
                <a:gd name="T49" fmla="*/ 111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4" h="229">
                  <a:moveTo>
                    <a:pt x="73" y="111"/>
                  </a:moveTo>
                  <a:lnTo>
                    <a:pt x="73" y="111"/>
                  </a:lnTo>
                  <a:cubicBezTo>
                    <a:pt x="99" y="111"/>
                    <a:pt x="118" y="129"/>
                    <a:pt x="118" y="164"/>
                  </a:cubicBezTo>
                  <a:cubicBezTo>
                    <a:pt x="118" y="206"/>
                    <a:pt x="94" y="218"/>
                    <a:pt x="75" y="218"/>
                  </a:cubicBezTo>
                  <a:cubicBezTo>
                    <a:pt x="61" y="218"/>
                    <a:pt x="32" y="214"/>
                    <a:pt x="18" y="195"/>
                  </a:cubicBezTo>
                  <a:cubicBezTo>
                    <a:pt x="34" y="194"/>
                    <a:pt x="37" y="183"/>
                    <a:pt x="37" y="176"/>
                  </a:cubicBezTo>
                  <a:cubicBezTo>
                    <a:pt x="37" y="165"/>
                    <a:pt x="29" y="158"/>
                    <a:pt x="19" y="158"/>
                  </a:cubicBezTo>
                  <a:cubicBezTo>
                    <a:pt x="10" y="158"/>
                    <a:pt x="0" y="163"/>
                    <a:pt x="0" y="177"/>
                  </a:cubicBezTo>
                  <a:cubicBezTo>
                    <a:pt x="0" y="208"/>
                    <a:pt x="35" y="229"/>
                    <a:pt x="75" y="229"/>
                  </a:cubicBezTo>
                  <a:cubicBezTo>
                    <a:pt x="122" y="229"/>
                    <a:pt x="154" y="198"/>
                    <a:pt x="154" y="164"/>
                  </a:cubicBezTo>
                  <a:cubicBezTo>
                    <a:pt x="154" y="138"/>
                    <a:pt x="132" y="112"/>
                    <a:pt x="96" y="105"/>
                  </a:cubicBezTo>
                  <a:cubicBezTo>
                    <a:pt x="131" y="92"/>
                    <a:pt x="143" y="67"/>
                    <a:pt x="143" y="46"/>
                  </a:cubicBezTo>
                  <a:cubicBezTo>
                    <a:pt x="143" y="20"/>
                    <a:pt x="113" y="0"/>
                    <a:pt x="76" y="0"/>
                  </a:cubicBezTo>
                  <a:cubicBezTo>
                    <a:pt x="39" y="0"/>
                    <a:pt x="11" y="18"/>
                    <a:pt x="11" y="45"/>
                  </a:cubicBezTo>
                  <a:cubicBezTo>
                    <a:pt x="11" y="56"/>
                    <a:pt x="18" y="63"/>
                    <a:pt x="28" y="63"/>
                  </a:cubicBezTo>
                  <a:cubicBezTo>
                    <a:pt x="38" y="63"/>
                    <a:pt x="45" y="55"/>
                    <a:pt x="45" y="46"/>
                  </a:cubicBezTo>
                  <a:cubicBezTo>
                    <a:pt x="45" y="36"/>
                    <a:pt x="38" y="29"/>
                    <a:pt x="28" y="28"/>
                  </a:cubicBezTo>
                  <a:cubicBezTo>
                    <a:pt x="40" y="14"/>
                    <a:pt x="63" y="10"/>
                    <a:pt x="75" y="10"/>
                  </a:cubicBezTo>
                  <a:cubicBezTo>
                    <a:pt x="90" y="10"/>
                    <a:pt x="111" y="17"/>
                    <a:pt x="111" y="46"/>
                  </a:cubicBezTo>
                  <a:cubicBezTo>
                    <a:pt x="111" y="60"/>
                    <a:pt x="106" y="76"/>
                    <a:pt x="98" y="86"/>
                  </a:cubicBezTo>
                  <a:cubicBezTo>
                    <a:pt x="87" y="99"/>
                    <a:pt x="77" y="100"/>
                    <a:pt x="61" y="101"/>
                  </a:cubicBezTo>
                  <a:cubicBezTo>
                    <a:pt x="52" y="101"/>
                    <a:pt x="52" y="101"/>
                    <a:pt x="50" y="102"/>
                  </a:cubicBezTo>
                  <a:cubicBezTo>
                    <a:pt x="49" y="102"/>
                    <a:pt x="47" y="102"/>
                    <a:pt x="47" y="106"/>
                  </a:cubicBezTo>
                  <a:cubicBezTo>
                    <a:pt x="47" y="111"/>
                    <a:pt x="50" y="111"/>
                    <a:pt x="55" y="111"/>
                  </a:cubicBezTo>
                  <a:lnTo>
                    <a:pt x="73" y="11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221" name="Freeform 46"/>
            <p:cNvSpPr>
              <a:spLocks/>
            </p:cNvSpPr>
            <p:nvPr/>
          </p:nvSpPr>
          <p:spPr bwMode="auto">
            <a:xfrm>
              <a:off x="2610" y="1178"/>
              <a:ext cx="81" cy="75"/>
            </a:xfrm>
            <a:custGeom>
              <a:avLst/>
              <a:gdLst>
                <a:gd name="T0" fmla="*/ 146 w 238"/>
                <a:gd name="T1" fmla="*/ 67 h 217"/>
                <a:gd name="T2" fmla="*/ 146 w 238"/>
                <a:gd name="T3" fmla="*/ 67 h 217"/>
                <a:gd name="T4" fmla="*/ 193 w 238"/>
                <a:gd name="T5" fmla="*/ 11 h 217"/>
                <a:gd name="T6" fmla="*/ 217 w 238"/>
                <a:gd name="T7" fmla="*/ 17 h 217"/>
                <a:gd name="T8" fmla="*/ 194 w 238"/>
                <a:gd name="T9" fmla="*/ 43 h 217"/>
                <a:gd name="T10" fmla="*/ 212 w 238"/>
                <a:gd name="T11" fmla="*/ 59 h 217"/>
                <a:gd name="T12" fmla="*/ 238 w 238"/>
                <a:gd name="T13" fmla="*/ 32 h 217"/>
                <a:gd name="T14" fmla="*/ 193 w 238"/>
                <a:gd name="T15" fmla="*/ 0 h 217"/>
                <a:gd name="T16" fmla="*/ 143 w 238"/>
                <a:gd name="T17" fmla="*/ 36 h 217"/>
                <a:gd name="T18" fmla="*/ 91 w 238"/>
                <a:gd name="T19" fmla="*/ 0 h 217"/>
                <a:gd name="T20" fmla="*/ 15 w 238"/>
                <a:gd name="T21" fmla="*/ 74 h 217"/>
                <a:gd name="T22" fmla="*/ 20 w 238"/>
                <a:gd name="T23" fmla="*/ 79 h 217"/>
                <a:gd name="T24" fmla="*/ 26 w 238"/>
                <a:gd name="T25" fmla="*/ 73 h 217"/>
                <a:gd name="T26" fmla="*/ 91 w 238"/>
                <a:gd name="T27" fmla="*/ 11 h 217"/>
                <a:gd name="T28" fmla="*/ 116 w 238"/>
                <a:gd name="T29" fmla="*/ 43 h 217"/>
                <a:gd name="T30" fmla="*/ 91 w 238"/>
                <a:gd name="T31" fmla="*/ 156 h 217"/>
                <a:gd name="T32" fmla="*/ 45 w 238"/>
                <a:gd name="T33" fmla="*/ 206 h 217"/>
                <a:gd name="T34" fmla="*/ 21 w 238"/>
                <a:gd name="T35" fmla="*/ 200 h 217"/>
                <a:gd name="T36" fmla="*/ 44 w 238"/>
                <a:gd name="T37" fmla="*/ 174 h 217"/>
                <a:gd name="T38" fmla="*/ 26 w 238"/>
                <a:gd name="T39" fmla="*/ 157 h 217"/>
                <a:gd name="T40" fmla="*/ 0 w 238"/>
                <a:gd name="T41" fmla="*/ 185 h 217"/>
                <a:gd name="T42" fmla="*/ 45 w 238"/>
                <a:gd name="T43" fmla="*/ 217 h 217"/>
                <a:gd name="T44" fmla="*/ 95 w 238"/>
                <a:gd name="T45" fmla="*/ 180 h 217"/>
                <a:gd name="T46" fmla="*/ 146 w 238"/>
                <a:gd name="T47" fmla="*/ 217 h 217"/>
                <a:gd name="T48" fmla="*/ 223 w 238"/>
                <a:gd name="T49" fmla="*/ 143 h 217"/>
                <a:gd name="T50" fmla="*/ 217 w 238"/>
                <a:gd name="T51" fmla="*/ 138 h 217"/>
                <a:gd name="T52" fmla="*/ 211 w 238"/>
                <a:gd name="T53" fmla="*/ 144 h 217"/>
                <a:gd name="T54" fmla="*/ 147 w 238"/>
                <a:gd name="T55" fmla="*/ 206 h 217"/>
                <a:gd name="T56" fmla="*/ 121 w 238"/>
                <a:gd name="T57" fmla="*/ 175 h 217"/>
                <a:gd name="T58" fmla="*/ 129 w 238"/>
                <a:gd name="T59" fmla="*/ 133 h 217"/>
                <a:gd name="T60" fmla="*/ 146 w 238"/>
                <a:gd name="T61" fmla="*/ 6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8" h="217">
                  <a:moveTo>
                    <a:pt x="146" y="67"/>
                  </a:moveTo>
                  <a:lnTo>
                    <a:pt x="146" y="67"/>
                  </a:lnTo>
                  <a:cubicBezTo>
                    <a:pt x="148" y="55"/>
                    <a:pt x="159" y="11"/>
                    <a:pt x="193" y="11"/>
                  </a:cubicBezTo>
                  <a:cubicBezTo>
                    <a:pt x="195" y="11"/>
                    <a:pt x="207" y="11"/>
                    <a:pt x="217" y="17"/>
                  </a:cubicBezTo>
                  <a:cubicBezTo>
                    <a:pt x="203" y="19"/>
                    <a:pt x="194" y="31"/>
                    <a:pt x="194" y="43"/>
                  </a:cubicBezTo>
                  <a:cubicBezTo>
                    <a:pt x="194" y="50"/>
                    <a:pt x="199" y="59"/>
                    <a:pt x="212" y="59"/>
                  </a:cubicBezTo>
                  <a:cubicBezTo>
                    <a:pt x="222" y="59"/>
                    <a:pt x="238" y="51"/>
                    <a:pt x="238" y="32"/>
                  </a:cubicBezTo>
                  <a:cubicBezTo>
                    <a:pt x="238" y="7"/>
                    <a:pt x="210" y="0"/>
                    <a:pt x="193" y="0"/>
                  </a:cubicBezTo>
                  <a:cubicBezTo>
                    <a:pt x="166" y="0"/>
                    <a:pt x="149" y="25"/>
                    <a:pt x="143" y="36"/>
                  </a:cubicBezTo>
                  <a:cubicBezTo>
                    <a:pt x="131" y="5"/>
                    <a:pt x="105" y="0"/>
                    <a:pt x="91" y="0"/>
                  </a:cubicBezTo>
                  <a:cubicBezTo>
                    <a:pt x="42" y="0"/>
                    <a:pt x="15" y="62"/>
                    <a:pt x="15" y="74"/>
                  </a:cubicBezTo>
                  <a:cubicBezTo>
                    <a:pt x="15" y="79"/>
                    <a:pt x="19" y="79"/>
                    <a:pt x="20" y="79"/>
                  </a:cubicBezTo>
                  <a:cubicBezTo>
                    <a:pt x="24" y="79"/>
                    <a:pt x="26" y="78"/>
                    <a:pt x="26" y="73"/>
                  </a:cubicBezTo>
                  <a:cubicBezTo>
                    <a:pt x="43" y="23"/>
                    <a:pt x="74" y="11"/>
                    <a:pt x="91" y="11"/>
                  </a:cubicBezTo>
                  <a:cubicBezTo>
                    <a:pt x="100" y="11"/>
                    <a:pt x="116" y="15"/>
                    <a:pt x="116" y="43"/>
                  </a:cubicBezTo>
                  <a:cubicBezTo>
                    <a:pt x="116" y="57"/>
                    <a:pt x="108" y="90"/>
                    <a:pt x="91" y="156"/>
                  </a:cubicBezTo>
                  <a:cubicBezTo>
                    <a:pt x="83" y="186"/>
                    <a:pt x="66" y="206"/>
                    <a:pt x="45" y="206"/>
                  </a:cubicBezTo>
                  <a:cubicBezTo>
                    <a:pt x="42" y="206"/>
                    <a:pt x="31" y="206"/>
                    <a:pt x="21" y="200"/>
                  </a:cubicBezTo>
                  <a:cubicBezTo>
                    <a:pt x="33" y="198"/>
                    <a:pt x="44" y="187"/>
                    <a:pt x="44" y="174"/>
                  </a:cubicBezTo>
                  <a:cubicBezTo>
                    <a:pt x="44" y="161"/>
                    <a:pt x="33" y="157"/>
                    <a:pt x="26" y="157"/>
                  </a:cubicBezTo>
                  <a:cubicBezTo>
                    <a:pt x="12" y="157"/>
                    <a:pt x="0" y="170"/>
                    <a:pt x="0" y="185"/>
                  </a:cubicBezTo>
                  <a:cubicBezTo>
                    <a:pt x="0" y="207"/>
                    <a:pt x="24" y="217"/>
                    <a:pt x="45" y="217"/>
                  </a:cubicBezTo>
                  <a:cubicBezTo>
                    <a:pt x="76" y="217"/>
                    <a:pt x="93" y="183"/>
                    <a:pt x="95" y="180"/>
                  </a:cubicBezTo>
                  <a:cubicBezTo>
                    <a:pt x="101" y="198"/>
                    <a:pt x="118" y="217"/>
                    <a:pt x="146" y="217"/>
                  </a:cubicBezTo>
                  <a:cubicBezTo>
                    <a:pt x="196" y="217"/>
                    <a:pt x="223" y="155"/>
                    <a:pt x="223" y="143"/>
                  </a:cubicBezTo>
                  <a:cubicBezTo>
                    <a:pt x="223" y="138"/>
                    <a:pt x="219" y="138"/>
                    <a:pt x="217" y="138"/>
                  </a:cubicBezTo>
                  <a:cubicBezTo>
                    <a:pt x="213" y="138"/>
                    <a:pt x="212" y="140"/>
                    <a:pt x="211" y="144"/>
                  </a:cubicBezTo>
                  <a:cubicBezTo>
                    <a:pt x="195" y="195"/>
                    <a:pt x="163" y="206"/>
                    <a:pt x="147" y="206"/>
                  </a:cubicBezTo>
                  <a:cubicBezTo>
                    <a:pt x="129" y="206"/>
                    <a:pt x="121" y="191"/>
                    <a:pt x="121" y="175"/>
                  </a:cubicBezTo>
                  <a:cubicBezTo>
                    <a:pt x="121" y="164"/>
                    <a:pt x="124" y="154"/>
                    <a:pt x="129" y="133"/>
                  </a:cubicBezTo>
                  <a:lnTo>
                    <a:pt x="146" y="6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222" name="Freeform 47"/>
            <p:cNvSpPr>
              <a:spLocks/>
            </p:cNvSpPr>
            <p:nvPr/>
          </p:nvSpPr>
          <p:spPr bwMode="auto">
            <a:xfrm>
              <a:off x="2705" y="1199"/>
              <a:ext cx="53" cy="79"/>
            </a:xfrm>
            <a:custGeom>
              <a:avLst/>
              <a:gdLst>
                <a:gd name="T0" fmla="*/ 74 w 154"/>
                <a:gd name="T1" fmla="*/ 111 h 229"/>
                <a:gd name="T2" fmla="*/ 74 w 154"/>
                <a:gd name="T3" fmla="*/ 111 h 229"/>
                <a:gd name="T4" fmla="*/ 118 w 154"/>
                <a:gd name="T5" fmla="*/ 164 h 229"/>
                <a:gd name="T6" fmla="*/ 75 w 154"/>
                <a:gd name="T7" fmla="*/ 218 h 229"/>
                <a:gd name="T8" fmla="*/ 18 w 154"/>
                <a:gd name="T9" fmla="*/ 195 h 229"/>
                <a:gd name="T10" fmla="*/ 37 w 154"/>
                <a:gd name="T11" fmla="*/ 176 h 229"/>
                <a:gd name="T12" fmla="*/ 19 w 154"/>
                <a:gd name="T13" fmla="*/ 158 h 229"/>
                <a:gd name="T14" fmla="*/ 0 w 154"/>
                <a:gd name="T15" fmla="*/ 177 h 229"/>
                <a:gd name="T16" fmla="*/ 76 w 154"/>
                <a:gd name="T17" fmla="*/ 229 h 229"/>
                <a:gd name="T18" fmla="*/ 154 w 154"/>
                <a:gd name="T19" fmla="*/ 164 h 229"/>
                <a:gd name="T20" fmla="*/ 96 w 154"/>
                <a:gd name="T21" fmla="*/ 105 h 229"/>
                <a:gd name="T22" fmla="*/ 144 w 154"/>
                <a:gd name="T23" fmla="*/ 46 h 229"/>
                <a:gd name="T24" fmla="*/ 76 w 154"/>
                <a:gd name="T25" fmla="*/ 0 h 229"/>
                <a:gd name="T26" fmla="*/ 11 w 154"/>
                <a:gd name="T27" fmla="*/ 45 h 229"/>
                <a:gd name="T28" fmla="*/ 28 w 154"/>
                <a:gd name="T29" fmla="*/ 63 h 229"/>
                <a:gd name="T30" fmla="*/ 45 w 154"/>
                <a:gd name="T31" fmla="*/ 46 h 229"/>
                <a:gd name="T32" fmla="*/ 28 w 154"/>
                <a:gd name="T33" fmla="*/ 28 h 229"/>
                <a:gd name="T34" fmla="*/ 75 w 154"/>
                <a:gd name="T35" fmla="*/ 10 h 229"/>
                <a:gd name="T36" fmla="*/ 111 w 154"/>
                <a:gd name="T37" fmla="*/ 46 h 229"/>
                <a:gd name="T38" fmla="*/ 98 w 154"/>
                <a:gd name="T39" fmla="*/ 86 h 229"/>
                <a:gd name="T40" fmla="*/ 61 w 154"/>
                <a:gd name="T41" fmla="*/ 101 h 229"/>
                <a:gd name="T42" fmla="*/ 50 w 154"/>
                <a:gd name="T43" fmla="*/ 102 h 229"/>
                <a:gd name="T44" fmla="*/ 47 w 154"/>
                <a:gd name="T45" fmla="*/ 106 h 229"/>
                <a:gd name="T46" fmla="*/ 55 w 154"/>
                <a:gd name="T47" fmla="*/ 111 h 229"/>
                <a:gd name="T48" fmla="*/ 74 w 154"/>
                <a:gd name="T49" fmla="*/ 111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4" h="229">
                  <a:moveTo>
                    <a:pt x="74" y="111"/>
                  </a:moveTo>
                  <a:lnTo>
                    <a:pt x="74" y="111"/>
                  </a:lnTo>
                  <a:cubicBezTo>
                    <a:pt x="100" y="111"/>
                    <a:pt x="118" y="129"/>
                    <a:pt x="118" y="164"/>
                  </a:cubicBezTo>
                  <a:cubicBezTo>
                    <a:pt x="118" y="206"/>
                    <a:pt x="94" y="218"/>
                    <a:pt x="75" y="218"/>
                  </a:cubicBezTo>
                  <a:cubicBezTo>
                    <a:pt x="61" y="218"/>
                    <a:pt x="32" y="214"/>
                    <a:pt x="18" y="195"/>
                  </a:cubicBezTo>
                  <a:cubicBezTo>
                    <a:pt x="34" y="194"/>
                    <a:pt x="37" y="183"/>
                    <a:pt x="37" y="176"/>
                  </a:cubicBezTo>
                  <a:cubicBezTo>
                    <a:pt x="37" y="165"/>
                    <a:pt x="29" y="158"/>
                    <a:pt x="19" y="158"/>
                  </a:cubicBezTo>
                  <a:cubicBezTo>
                    <a:pt x="10" y="158"/>
                    <a:pt x="0" y="163"/>
                    <a:pt x="0" y="177"/>
                  </a:cubicBezTo>
                  <a:cubicBezTo>
                    <a:pt x="0" y="208"/>
                    <a:pt x="35" y="229"/>
                    <a:pt x="76" y="229"/>
                  </a:cubicBezTo>
                  <a:cubicBezTo>
                    <a:pt x="122" y="229"/>
                    <a:pt x="154" y="198"/>
                    <a:pt x="154" y="164"/>
                  </a:cubicBezTo>
                  <a:cubicBezTo>
                    <a:pt x="154" y="138"/>
                    <a:pt x="133" y="112"/>
                    <a:pt x="96" y="105"/>
                  </a:cubicBezTo>
                  <a:cubicBezTo>
                    <a:pt x="131" y="92"/>
                    <a:pt x="144" y="67"/>
                    <a:pt x="144" y="46"/>
                  </a:cubicBezTo>
                  <a:cubicBezTo>
                    <a:pt x="144" y="20"/>
                    <a:pt x="113" y="0"/>
                    <a:pt x="76" y="0"/>
                  </a:cubicBezTo>
                  <a:cubicBezTo>
                    <a:pt x="39" y="0"/>
                    <a:pt x="11" y="18"/>
                    <a:pt x="11" y="45"/>
                  </a:cubicBezTo>
                  <a:cubicBezTo>
                    <a:pt x="11" y="56"/>
                    <a:pt x="18" y="63"/>
                    <a:pt x="28" y="63"/>
                  </a:cubicBezTo>
                  <a:cubicBezTo>
                    <a:pt x="38" y="63"/>
                    <a:pt x="45" y="55"/>
                    <a:pt x="45" y="46"/>
                  </a:cubicBezTo>
                  <a:cubicBezTo>
                    <a:pt x="45" y="36"/>
                    <a:pt x="38" y="29"/>
                    <a:pt x="28" y="28"/>
                  </a:cubicBezTo>
                  <a:cubicBezTo>
                    <a:pt x="40" y="14"/>
                    <a:pt x="63" y="10"/>
                    <a:pt x="75" y="10"/>
                  </a:cubicBezTo>
                  <a:cubicBezTo>
                    <a:pt x="90" y="10"/>
                    <a:pt x="111" y="17"/>
                    <a:pt x="111" y="46"/>
                  </a:cubicBezTo>
                  <a:cubicBezTo>
                    <a:pt x="111" y="60"/>
                    <a:pt x="107" y="76"/>
                    <a:pt x="98" y="86"/>
                  </a:cubicBezTo>
                  <a:cubicBezTo>
                    <a:pt x="87" y="99"/>
                    <a:pt x="78" y="100"/>
                    <a:pt x="61" y="101"/>
                  </a:cubicBezTo>
                  <a:cubicBezTo>
                    <a:pt x="52" y="101"/>
                    <a:pt x="52" y="101"/>
                    <a:pt x="50" y="102"/>
                  </a:cubicBezTo>
                  <a:cubicBezTo>
                    <a:pt x="49" y="102"/>
                    <a:pt x="47" y="102"/>
                    <a:pt x="47" y="106"/>
                  </a:cubicBezTo>
                  <a:cubicBezTo>
                    <a:pt x="47" y="111"/>
                    <a:pt x="50" y="111"/>
                    <a:pt x="55" y="111"/>
                  </a:cubicBezTo>
                  <a:lnTo>
                    <a:pt x="74" y="11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223" name="Freeform 48"/>
            <p:cNvSpPr>
              <a:spLocks/>
            </p:cNvSpPr>
            <p:nvPr/>
          </p:nvSpPr>
          <p:spPr bwMode="auto">
            <a:xfrm>
              <a:off x="2818" y="1155"/>
              <a:ext cx="109" cy="110"/>
            </a:xfrm>
            <a:custGeom>
              <a:avLst/>
              <a:gdLst>
                <a:gd name="T0" fmla="*/ 168 w 317"/>
                <a:gd name="T1" fmla="*/ 168 h 318"/>
                <a:gd name="T2" fmla="*/ 168 w 317"/>
                <a:gd name="T3" fmla="*/ 168 h 318"/>
                <a:gd name="T4" fmla="*/ 302 w 317"/>
                <a:gd name="T5" fmla="*/ 168 h 318"/>
                <a:gd name="T6" fmla="*/ 317 w 317"/>
                <a:gd name="T7" fmla="*/ 159 h 318"/>
                <a:gd name="T8" fmla="*/ 302 w 317"/>
                <a:gd name="T9" fmla="*/ 149 h 318"/>
                <a:gd name="T10" fmla="*/ 168 w 317"/>
                <a:gd name="T11" fmla="*/ 149 h 318"/>
                <a:gd name="T12" fmla="*/ 168 w 317"/>
                <a:gd name="T13" fmla="*/ 15 h 318"/>
                <a:gd name="T14" fmla="*/ 159 w 317"/>
                <a:gd name="T15" fmla="*/ 0 h 318"/>
                <a:gd name="T16" fmla="*/ 149 w 317"/>
                <a:gd name="T17" fmla="*/ 15 h 318"/>
                <a:gd name="T18" fmla="*/ 149 w 317"/>
                <a:gd name="T19" fmla="*/ 149 h 318"/>
                <a:gd name="T20" fmla="*/ 15 w 317"/>
                <a:gd name="T21" fmla="*/ 149 h 318"/>
                <a:gd name="T22" fmla="*/ 0 w 317"/>
                <a:gd name="T23" fmla="*/ 159 h 318"/>
                <a:gd name="T24" fmla="*/ 15 w 317"/>
                <a:gd name="T25" fmla="*/ 168 h 318"/>
                <a:gd name="T26" fmla="*/ 149 w 317"/>
                <a:gd name="T27" fmla="*/ 168 h 318"/>
                <a:gd name="T28" fmla="*/ 149 w 317"/>
                <a:gd name="T29" fmla="*/ 302 h 318"/>
                <a:gd name="T30" fmla="*/ 159 w 317"/>
                <a:gd name="T31" fmla="*/ 318 h 318"/>
                <a:gd name="T32" fmla="*/ 168 w 317"/>
                <a:gd name="T33" fmla="*/ 302 h 318"/>
                <a:gd name="T34" fmla="*/ 168 w 317"/>
                <a:gd name="T35" fmla="*/ 16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7" h="318">
                  <a:moveTo>
                    <a:pt x="168" y="168"/>
                  </a:moveTo>
                  <a:lnTo>
                    <a:pt x="168" y="168"/>
                  </a:lnTo>
                  <a:lnTo>
                    <a:pt x="302" y="168"/>
                  </a:lnTo>
                  <a:cubicBezTo>
                    <a:pt x="308" y="168"/>
                    <a:pt x="317" y="168"/>
                    <a:pt x="317" y="159"/>
                  </a:cubicBezTo>
                  <a:cubicBezTo>
                    <a:pt x="317" y="149"/>
                    <a:pt x="308" y="149"/>
                    <a:pt x="302" y="149"/>
                  </a:cubicBezTo>
                  <a:lnTo>
                    <a:pt x="168" y="149"/>
                  </a:lnTo>
                  <a:lnTo>
                    <a:pt x="168" y="15"/>
                  </a:lnTo>
                  <a:cubicBezTo>
                    <a:pt x="168" y="9"/>
                    <a:pt x="168" y="0"/>
                    <a:pt x="159" y="0"/>
                  </a:cubicBezTo>
                  <a:cubicBezTo>
                    <a:pt x="149" y="0"/>
                    <a:pt x="149" y="9"/>
                    <a:pt x="149" y="15"/>
                  </a:cubicBezTo>
                  <a:lnTo>
                    <a:pt x="149" y="149"/>
                  </a:lnTo>
                  <a:lnTo>
                    <a:pt x="15" y="149"/>
                  </a:lnTo>
                  <a:cubicBezTo>
                    <a:pt x="9" y="149"/>
                    <a:pt x="0" y="149"/>
                    <a:pt x="0" y="159"/>
                  </a:cubicBezTo>
                  <a:cubicBezTo>
                    <a:pt x="0" y="168"/>
                    <a:pt x="9" y="168"/>
                    <a:pt x="15" y="168"/>
                  </a:cubicBezTo>
                  <a:lnTo>
                    <a:pt x="149" y="168"/>
                  </a:lnTo>
                  <a:lnTo>
                    <a:pt x="149" y="302"/>
                  </a:lnTo>
                  <a:cubicBezTo>
                    <a:pt x="149" y="309"/>
                    <a:pt x="149" y="318"/>
                    <a:pt x="159" y="318"/>
                  </a:cubicBezTo>
                  <a:cubicBezTo>
                    <a:pt x="168" y="318"/>
                    <a:pt x="168" y="309"/>
                    <a:pt x="168" y="302"/>
                  </a:cubicBezTo>
                  <a:lnTo>
                    <a:pt x="168" y="16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224" name="Freeform 49"/>
            <p:cNvSpPr>
              <a:spLocks noEditPoints="1"/>
            </p:cNvSpPr>
            <p:nvPr/>
          </p:nvSpPr>
          <p:spPr bwMode="auto">
            <a:xfrm>
              <a:off x="2980" y="1178"/>
              <a:ext cx="75" cy="75"/>
            </a:xfrm>
            <a:custGeom>
              <a:avLst/>
              <a:gdLst>
                <a:gd name="T0" fmla="*/ 159 w 219"/>
                <a:gd name="T1" fmla="*/ 31 h 217"/>
                <a:gd name="T2" fmla="*/ 159 w 219"/>
                <a:gd name="T3" fmla="*/ 31 h 217"/>
                <a:gd name="T4" fmla="*/ 115 w 219"/>
                <a:gd name="T5" fmla="*/ 0 h 217"/>
                <a:gd name="T6" fmla="*/ 0 w 219"/>
                <a:gd name="T7" fmla="*/ 140 h 217"/>
                <a:gd name="T8" fmla="*/ 64 w 219"/>
                <a:gd name="T9" fmla="*/ 217 h 217"/>
                <a:gd name="T10" fmla="*/ 126 w 219"/>
                <a:gd name="T11" fmla="*/ 181 h 217"/>
                <a:gd name="T12" fmla="*/ 169 w 219"/>
                <a:gd name="T13" fmla="*/ 217 h 217"/>
                <a:gd name="T14" fmla="*/ 205 w 219"/>
                <a:gd name="T15" fmla="*/ 190 h 217"/>
                <a:gd name="T16" fmla="*/ 219 w 219"/>
                <a:gd name="T17" fmla="*/ 143 h 217"/>
                <a:gd name="T18" fmla="*/ 213 w 219"/>
                <a:gd name="T19" fmla="*/ 138 h 217"/>
                <a:gd name="T20" fmla="*/ 207 w 219"/>
                <a:gd name="T21" fmla="*/ 147 h 217"/>
                <a:gd name="T22" fmla="*/ 170 w 219"/>
                <a:gd name="T23" fmla="*/ 206 h 217"/>
                <a:gd name="T24" fmla="*/ 156 w 219"/>
                <a:gd name="T25" fmla="*/ 184 h 217"/>
                <a:gd name="T26" fmla="*/ 162 w 219"/>
                <a:gd name="T27" fmla="*/ 149 h 217"/>
                <a:gd name="T28" fmla="*/ 173 w 219"/>
                <a:gd name="T29" fmla="*/ 106 h 217"/>
                <a:gd name="T30" fmla="*/ 190 w 219"/>
                <a:gd name="T31" fmla="*/ 39 h 217"/>
                <a:gd name="T32" fmla="*/ 193 w 219"/>
                <a:gd name="T33" fmla="*/ 23 h 217"/>
                <a:gd name="T34" fmla="*/ 179 w 219"/>
                <a:gd name="T35" fmla="*/ 10 h 217"/>
                <a:gd name="T36" fmla="*/ 159 w 219"/>
                <a:gd name="T37" fmla="*/ 31 h 217"/>
                <a:gd name="T38" fmla="*/ 128 w 219"/>
                <a:gd name="T39" fmla="*/ 155 h 217"/>
                <a:gd name="T40" fmla="*/ 128 w 219"/>
                <a:gd name="T41" fmla="*/ 155 h 217"/>
                <a:gd name="T42" fmla="*/ 119 w 219"/>
                <a:gd name="T43" fmla="*/ 172 h 217"/>
                <a:gd name="T44" fmla="*/ 65 w 219"/>
                <a:gd name="T45" fmla="*/ 206 h 217"/>
                <a:gd name="T46" fmla="*/ 34 w 219"/>
                <a:gd name="T47" fmla="*/ 161 h 217"/>
                <a:gd name="T48" fmla="*/ 60 w 219"/>
                <a:gd name="T49" fmla="*/ 57 h 217"/>
                <a:gd name="T50" fmla="*/ 116 w 219"/>
                <a:gd name="T51" fmla="*/ 11 h 217"/>
                <a:gd name="T52" fmla="*/ 154 w 219"/>
                <a:gd name="T53" fmla="*/ 53 h 217"/>
                <a:gd name="T54" fmla="*/ 152 w 219"/>
                <a:gd name="T55" fmla="*/ 61 h 217"/>
                <a:gd name="T56" fmla="*/ 128 w 219"/>
                <a:gd name="T57" fmla="*/ 155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9" h="217">
                  <a:moveTo>
                    <a:pt x="159" y="31"/>
                  </a:moveTo>
                  <a:lnTo>
                    <a:pt x="159" y="31"/>
                  </a:lnTo>
                  <a:cubicBezTo>
                    <a:pt x="151" y="13"/>
                    <a:pt x="137" y="0"/>
                    <a:pt x="115" y="0"/>
                  </a:cubicBezTo>
                  <a:cubicBezTo>
                    <a:pt x="59" y="0"/>
                    <a:pt x="0" y="70"/>
                    <a:pt x="0" y="140"/>
                  </a:cubicBezTo>
                  <a:cubicBezTo>
                    <a:pt x="0" y="185"/>
                    <a:pt x="26" y="217"/>
                    <a:pt x="64" y="217"/>
                  </a:cubicBezTo>
                  <a:cubicBezTo>
                    <a:pt x="73" y="217"/>
                    <a:pt x="97" y="215"/>
                    <a:pt x="126" y="181"/>
                  </a:cubicBezTo>
                  <a:cubicBezTo>
                    <a:pt x="130" y="201"/>
                    <a:pt x="146" y="217"/>
                    <a:pt x="169" y="217"/>
                  </a:cubicBezTo>
                  <a:cubicBezTo>
                    <a:pt x="186" y="217"/>
                    <a:pt x="197" y="206"/>
                    <a:pt x="205" y="190"/>
                  </a:cubicBezTo>
                  <a:cubicBezTo>
                    <a:pt x="213" y="173"/>
                    <a:pt x="219" y="144"/>
                    <a:pt x="219" y="143"/>
                  </a:cubicBezTo>
                  <a:cubicBezTo>
                    <a:pt x="219" y="138"/>
                    <a:pt x="215" y="138"/>
                    <a:pt x="213" y="138"/>
                  </a:cubicBezTo>
                  <a:cubicBezTo>
                    <a:pt x="209" y="138"/>
                    <a:pt x="208" y="140"/>
                    <a:pt x="207" y="147"/>
                  </a:cubicBezTo>
                  <a:cubicBezTo>
                    <a:pt x="199" y="178"/>
                    <a:pt x="190" y="206"/>
                    <a:pt x="170" y="206"/>
                  </a:cubicBezTo>
                  <a:cubicBezTo>
                    <a:pt x="157" y="206"/>
                    <a:pt x="156" y="194"/>
                    <a:pt x="156" y="184"/>
                  </a:cubicBezTo>
                  <a:cubicBezTo>
                    <a:pt x="156" y="174"/>
                    <a:pt x="157" y="170"/>
                    <a:pt x="162" y="149"/>
                  </a:cubicBezTo>
                  <a:cubicBezTo>
                    <a:pt x="167" y="129"/>
                    <a:pt x="168" y="124"/>
                    <a:pt x="173" y="106"/>
                  </a:cubicBezTo>
                  <a:lnTo>
                    <a:pt x="190" y="39"/>
                  </a:lnTo>
                  <a:cubicBezTo>
                    <a:pt x="193" y="25"/>
                    <a:pt x="193" y="25"/>
                    <a:pt x="193" y="23"/>
                  </a:cubicBezTo>
                  <a:cubicBezTo>
                    <a:pt x="193" y="14"/>
                    <a:pt x="188" y="10"/>
                    <a:pt x="179" y="10"/>
                  </a:cubicBezTo>
                  <a:cubicBezTo>
                    <a:pt x="168" y="10"/>
                    <a:pt x="161" y="20"/>
                    <a:pt x="159" y="31"/>
                  </a:cubicBezTo>
                  <a:close/>
                  <a:moveTo>
                    <a:pt x="128" y="155"/>
                  </a:moveTo>
                  <a:lnTo>
                    <a:pt x="128" y="155"/>
                  </a:lnTo>
                  <a:cubicBezTo>
                    <a:pt x="126" y="163"/>
                    <a:pt x="126" y="164"/>
                    <a:pt x="119" y="172"/>
                  </a:cubicBezTo>
                  <a:cubicBezTo>
                    <a:pt x="98" y="198"/>
                    <a:pt x="78" y="206"/>
                    <a:pt x="65" y="206"/>
                  </a:cubicBezTo>
                  <a:cubicBezTo>
                    <a:pt x="41" y="206"/>
                    <a:pt x="34" y="180"/>
                    <a:pt x="34" y="161"/>
                  </a:cubicBezTo>
                  <a:cubicBezTo>
                    <a:pt x="34" y="137"/>
                    <a:pt x="49" y="79"/>
                    <a:pt x="60" y="57"/>
                  </a:cubicBezTo>
                  <a:cubicBezTo>
                    <a:pt x="75" y="28"/>
                    <a:pt x="97" y="11"/>
                    <a:pt x="116" y="11"/>
                  </a:cubicBezTo>
                  <a:cubicBezTo>
                    <a:pt x="147" y="11"/>
                    <a:pt x="154" y="50"/>
                    <a:pt x="154" y="53"/>
                  </a:cubicBezTo>
                  <a:cubicBezTo>
                    <a:pt x="154" y="56"/>
                    <a:pt x="153" y="58"/>
                    <a:pt x="152" y="61"/>
                  </a:cubicBezTo>
                  <a:lnTo>
                    <a:pt x="128" y="15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225" name="Freeform 50"/>
            <p:cNvSpPr>
              <a:spLocks/>
            </p:cNvSpPr>
            <p:nvPr/>
          </p:nvSpPr>
          <p:spPr bwMode="auto">
            <a:xfrm>
              <a:off x="3073" y="1199"/>
              <a:ext cx="42" cy="77"/>
            </a:xfrm>
            <a:custGeom>
              <a:avLst/>
              <a:gdLst>
                <a:gd name="T0" fmla="*/ 76 w 122"/>
                <a:gd name="T1" fmla="*/ 10 h 222"/>
                <a:gd name="T2" fmla="*/ 76 w 122"/>
                <a:gd name="T3" fmla="*/ 10 h 222"/>
                <a:gd name="T4" fmla="*/ 66 w 122"/>
                <a:gd name="T5" fmla="*/ 0 h 222"/>
                <a:gd name="T6" fmla="*/ 0 w 122"/>
                <a:gd name="T7" fmla="*/ 22 h 222"/>
                <a:gd name="T8" fmla="*/ 0 w 122"/>
                <a:gd name="T9" fmla="*/ 34 h 222"/>
                <a:gd name="T10" fmla="*/ 49 w 122"/>
                <a:gd name="T11" fmla="*/ 24 h 222"/>
                <a:gd name="T12" fmla="*/ 49 w 122"/>
                <a:gd name="T13" fmla="*/ 195 h 222"/>
                <a:gd name="T14" fmla="*/ 15 w 122"/>
                <a:gd name="T15" fmla="*/ 210 h 222"/>
                <a:gd name="T16" fmla="*/ 3 w 122"/>
                <a:gd name="T17" fmla="*/ 210 h 222"/>
                <a:gd name="T18" fmla="*/ 3 w 122"/>
                <a:gd name="T19" fmla="*/ 222 h 222"/>
                <a:gd name="T20" fmla="*/ 62 w 122"/>
                <a:gd name="T21" fmla="*/ 221 h 222"/>
                <a:gd name="T22" fmla="*/ 122 w 122"/>
                <a:gd name="T23" fmla="*/ 222 h 222"/>
                <a:gd name="T24" fmla="*/ 122 w 122"/>
                <a:gd name="T25" fmla="*/ 210 h 222"/>
                <a:gd name="T26" fmla="*/ 109 w 122"/>
                <a:gd name="T27" fmla="*/ 210 h 222"/>
                <a:gd name="T28" fmla="*/ 76 w 122"/>
                <a:gd name="T29" fmla="*/ 195 h 222"/>
                <a:gd name="T30" fmla="*/ 76 w 122"/>
                <a:gd name="T31" fmla="*/ 1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2" h="222">
                  <a:moveTo>
                    <a:pt x="76" y="10"/>
                  </a:moveTo>
                  <a:lnTo>
                    <a:pt x="76" y="10"/>
                  </a:lnTo>
                  <a:cubicBezTo>
                    <a:pt x="76" y="1"/>
                    <a:pt x="75" y="0"/>
                    <a:pt x="66" y="0"/>
                  </a:cubicBezTo>
                  <a:cubicBezTo>
                    <a:pt x="44" y="21"/>
                    <a:pt x="14" y="22"/>
                    <a:pt x="0" y="22"/>
                  </a:cubicBezTo>
                  <a:lnTo>
                    <a:pt x="0" y="34"/>
                  </a:lnTo>
                  <a:cubicBezTo>
                    <a:pt x="8" y="34"/>
                    <a:pt x="30" y="34"/>
                    <a:pt x="49" y="24"/>
                  </a:cubicBezTo>
                  <a:lnTo>
                    <a:pt x="49" y="195"/>
                  </a:lnTo>
                  <a:cubicBezTo>
                    <a:pt x="49" y="206"/>
                    <a:pt x="49" y="210"/>
                    <a:pt x="15" y="210"/>
                  </a:cubicBezTo>
                  <a:lnTo>
                    <a:pt x="3" y="210"/>
                  </a:lnTo>
                  <a:lnTo>
                    <a:pt x="3" y="222"/>
                  </a:lnTo>
                  <a:cubicBezTo>
                    <a:pt x="9" y="222"/>
                    <a:pt x="50" y="221"/>
                    <a:pt x="62" y="221"/>
                  </a:cubicBezTo>
                  <a:cubicBezTo>
                    <a:pt x="72" y="221"/>
                    <a:pt x="114" y="222"/>
                    <a:pt x="122" y="222"/>
                  </a:cubicBezTo>
                  <a:lnTo>
                    <a:pt x="122" y="210"/>
                  </a:lnTo>
                  <a:lnTo>
                    <a:pt x="109" y="210"/>
                  </a:lnTo>
                  <a:cubicBezTo>
                    <a:pt x="76" y="210"/>
                    <a:pt x="76" y="206"/>
                    <a:pt x="76" y="195"/>
                  </a:cubicBezTo>
                  <a:lnTo>
                    <a:pt x="76" y="1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226" name="Freeform 51"/>
            <p:cNvSpPr>
              <a:spLocks noEditPoints="1"/>
            </p:cNvSpPr>
            <p:nvPr/>
          </p:nvSpPr>
          <p:spPr bwMode="auto">
            <a:xfrm>
              <a:off x="3130" y="1198"/>
              <a:ext cx="57" cy="78"/>
            </a:xfrm>
            <a:custGeom>
              <a:avLst/>
              <a:gdLst>
                <a:gd name="T0" fmla="*/ 164 w 164"/>
                <a:gd name="T1" fmla="*/ 170 h 225"/>
                <a:gd name="T2" fmla="*/ 164 w 164"/>
                <a:gd name="T3" fmla="*/ 170 h 225"/>
                <a:gd name="T4" fmla="*/ 164 w 164"/>
                <a:gd name="T5" fmla="*/ 158 h 225"/>
                <a:gd name="T6" fmla="*/ 127 w 164"/>
                <a:gd name="T7" fmla="*/ 158 h 225"/>
                <a:gd name="T8" fmla="*/ 127 w 164"/>
                <a:gd name="T9" fmla="*/ 9 h 225"/>
                <a:gd name="T10" fmla="*/ 120 w 164"/>
                <a:gd name="T11" fmla="*/ 0 h 225"/>
                <a:gd name="T12" fmla="*/ 111 w 164"/>
                <a:gd name="T13" fmla="*/ 5 h 225"/>
                <a:gd name="T14" fmla="*/ 0 w 164"/>
                <a:gd name="T15" fmla="*/ 158 h 225"/>
                <a:gd name="T16" fmla="*/ 0 w 164"/>
                <a:gd name="T17" fmla="*/ 170 h 225"/>
                <a:gd name="T18" fmla="*/ 99 w 164"/>
                <a:gd name="T19" fmla="*/ 170 h 225"/>
                <a:gd name="T20" fmla="*/ 99 w 164"/>
                <a:gd name="T21" fmla="*/ 198 h 225"/>
                <a:gd name="T22" fmla="*/ 71 w 164"/>
                <a:gd name="T23" fmla="*/ 213 h 225"/>
                <a:gd name="T24" fmla="*/ 62 w 164"/>
                <a:gd name="T25" fmla="*/ 213 h 225"/>
                <a:gd name="T26" fmla="*/ 62 w 164"/>
                <a:gd name="T27" fmla="*/ 225 h 225"/>
                <a:gd name="T28" fmla="*/ 113 w 164"/>
                <a:gd name="T29" fmla="*/ 224 h 225"/>
                <a:gd name="T30" fmla="*/ 163 w 164"/>
                <a:gd name="T31" fmla="*/ 225 h 225"/>
                <a:gd name="T32" fmla="*/ 163 w 164"/>
                <a:gd name="T33" fmla="*/ 213 h 225"/>
                <a:gd name="T34" fmla="*/ 154 w 164"/>
                <a:gd name="T35" fmla="*/ 213 h 225"/>
                <a:gd name="T36" fmla="*/ 127 w 164"/>
                <a:gd name="T37" fmla="*/ 198 h 225"/>
                <a:gd name="T38" fmla="*/ 127 w 164"/>
                <a:gd name="T39" fmla="*/ 170 h 225"/>
                <a:gd name="T40" fmla="*/ 164 w 164"/>
                <a:gd name="T41" fmla="*/ 170 h 225"/>
                <a:gd name="T42" fmla="*/ 101 w 164"/>
                <a:gd name="T43" fmla="*/ 36 h 225"/>
                <a:gd name="T44" fmla="*/ 101 w 164"/>
                <a:gd name="T45" fmla="*/ 36 h 225"/>
                <a:gd name="T46" fmla="*/ 101 w 164"/>
                <a:gd name="T47" fmla="*/ 158 h 225"/>
                <a:gd name="T48" fmla="*/ 13 w 164"/>
                <a:gd name="T49" fmla="*/ 158 h 225"/>
                <a:gd name="T50" fmla="*/ 101 w 164"/>
                <a:gd name="T51" fmla="*/ 36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4" h="225">
                  <a:moveTo>
                    <a:pt x="164" y="170"/>
                  </a:moveTo>
                  <a:lnTo>
                    <a:pt x="164" y="170"/>
                  </a:lnTo>
                  <a:lnTo>
                    <a:pt x="164" y="158"/>
                  </a:lnTo>
                  <a:lnTo>
                    <a:pt x="127" y="158"/>
                  </a:lnTo>
                  <a:lnTo>
                    <a:pt x="127" y="9"/>
                  </a:lnTo>
                  <a:cubicBezTo>
                    <a:pt x="127" y="2"/>
                    <a:pt x="127" y="0"/>
                    <a:pt x="120" y="0"/>
                  </a:cubicBezTo>
                  <a:cubicBezTo>
                    <a:pt x="116" y="0"/>
                    <a:pt x="114" y="0"/>
                    <a:pt x="111" y="5"/>
                  </a:cubicBezTo>
                  <a:lnTo>
                    <a:pt x="0" y="158"/>
                  </a:lnTo>
                  <a:lnTo>
                    <a:pt x="0" y="170"/>
                  </a:lnTo>
                  <a:lnTo>
                    <a:pt x="99" y="170"/>
                  </a:lnTo>
                  <a:lnTo>
                    <a:pt x="99" y="198"/>
                  </a:lnTo>
                  <a:cubicBezTo>
                    <a:pt x="99" y="209"/>
                    <a:pt x="99" y="213"/>
                    <a:pt x="71" y="213"/>
                  </a:cubicBezTo>
                  <a:lnTo>
                    <a:pt x="62" y="213"/>
                  </a:lnTo>
                  <a:lnTo>
                    <a:pt x="62" y="225"/>
                  </a:lnTo>
                  <a:cubicBezTo>
                    <a:pt x="79" y="224"/>
                    <a:pt x="101" y="224"/>
                    <a:pt x="113" y="224"/>
                  </a:cubicBezTo>
                  <a:cubicBezTo>
                    <a:pt x="125" y="224"/>
                    <a:pt x="146" y="224"/>
                    <a:pt x="163" y="225"/>
                  </a:cubicBezTo>
                  <a:lnTo>
                    <a:pt x="163" y="213"/>
                  </a:lnTo>
                  <a:lnTo>
                    <a:pt x="154" y="213"/>
                  </a:lnTo>
                  <a:cubicBezTo>
                    <a:pt x="127" y="213"/>
                    <a:pt x="127" y="209"/>
                    <a:pt x="127" y="198"/>
                  </a:cubicBezTo>
                  <a:lnTo>
                    <a:pt x="127" y="170"/>
                  </a:lnTo>
                  <a:lnTo>
                    <a:pt x="164" y="170"/>
                  </a:lnTo>
                  <a:close/>
                  <a:moveTo>
                    <a:pt x="101" y="36"/>
                  </a:moveTo>
                  <a:lnTo>
                    <a:pt x="101" y="36"/>
                  </a:lnTo>
                  <a:lnTo>
                    <a:pt x="101" y="158"/>
                  </a:lnTo>
                  <a:lnTo>
                    <a:pt x="13" y="158"/>
                  </a:lnTo>
                  <a:lnTo>
                    <a:pt x="101" y="3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227" name="Freeform 52"/>
            <p:cNvSpPr>
              <a:spLocks/>
            </p:cNvSpPr>
            <p:nvPr/>
          </p:nvSpPr>
          <p:spPr bwMode="auto">
            <a:xfrm>
              <a:off x="3205" y="1178"/>
              <a:ext cx="82" cy="75"/>
            </a:xfrm>
            <a:custGeom>
              <a:avLst/>
              <a:gdLst>
                <a:gd name="T0" fmla="*/ 146 w 238"/>
                <a:gd name="T1" fmla="*/ 67 h 217"/>
                <a:gd name="T2" fmla="*/ 146 w 238"/>
                <a:gd name="T3" fmla="*/ 67 h 217"/>
                <a:gd name="T4" fmla="*/ 193 w 238"/>
                <a:gd name="T5" fmla="*/ 11 h 217"/>
                <a:gd name="T6" fmla="*/ 217 w 238"/>
                <a:gd name="T7" fmla="*/ 17 h 217"/>
                <a:gd name="T8" fmla="*/ 194 w 238"/>
                <a:gd name="T9" fmla="*/ 43 h 217"/>
                <a:gd name="T10" fmla="*/ 212 w 238"/>
                <a:gd name="T11" fmla="*/ 59 h 217"/>
                <a:gd name="T12" fmla="*/ 238 w 238"/>
                <a:gd name="T13" fmla="*/ 32 h 217"/>
                <a:gd name="T14" fmla="*/ 193 w 238"/>
                <a:gd name="T15" fmla="*/ 0 h 217"/>
                <a:gd name="T16" fmla="*/ 143 w 238"/>
                <a:gd name="T17" fmla="*/ 36 h 217"/>
                <a:gd name="T18" fmla="*/ 92 w 238"/>
                <a:gd name="T19" fmla="*/ 0 h 217"/>
                <a:gd name="T20" fmla="*/ 15 w 238"/>
                <a:gd name="T21" fmla="*/ 74 h 217"/>
                <a:gd name="T22" fmla="*/ 20 w 238"/>
                <a:gd name="T23" fmla="*/ 79 h 217"/>
                <a:gd name="T24" fmla="*/ 27 w 238"/>
                <a:gd name="T25" fmla="*/ 73 h 217"/>
                <a:gd name="T26" fmla="*/ 91 w 238"/>
                <a:gd name="T27" fmla="*/ 11 h 217"/>
                <a:gd name="T28" fmla="*/ 117 w 238"/>
                <a:gd name="T29" fmla="*/ 43 h 217"/>
                <a:gd name="T30" fmla="*/ 91 w 238"/>
                <a:gd name="T31" fmla="*/ 156 h 217"/>
                <a:gd name="T32" fmla="*/ 45 w 238"/>
                <a:gd name="T33" fmla="*/ 206 h 217"/>
                <a:gd name="T34" fmla="*/ 21 w 238"/>
                <a:gd name="T35" fmla="*/ 200 h 217"/>
                <a:gd name="T36" fmla="*/ 44 w 238"/>
                <a:gd name="T37" fmla="*/ 174 h 217"/>
                <a:gd name="T38" fmla="*/ 26 w 238"/>
                <a:gd name="T39" fmla="*/ 157 h 217"/>
                <a:gd name="T40" fmla="*/ 0 w 238"/>
                <a:gd name="T41" fmla="*/ 185 h 217"/>
                <a:gd name="T42" fmla="*/ 45 w 238"/>
                <a:gd name="T43" fmla="*/ 217 h 217"/>
                <a:gd name="T44" fmla="*/ 95 w 238"/>
                <a:gd name="T45" fmla="*/ 180 h 217"/>
                <a:gd name="T46" fmla="*/ 147 w 238"/>
                <a:gd name="T47" fmla="*/ 217 h 217"/>
                <a:gd name="T48" fmla="*/ 223 w 238"/>
                <a:gd name="T49" fmla="*/ 143 h 217"/>
                <a:gd name="T50" fmla="*/ 217 w 238"/>
                <a:gd name="T51" fmla="*/ 138 h 217"/>
                <a:gd name="T52" fmla="*/ 211 w 238"/>
                <a:gd name="T53" fmla="*/ 144 h 217"/>
                <a:gd name="T54" fmla="*/ 148 w 238"/>
                <a:gd name="T55" fmla="*/ 206 h 217"/>
                <a:gd name="T56" fmla="*/ 121 w 238"/>
                <a:gd name="T57" fmla="*/ 175 h 217"/>
                <a:gd name="T58" fmla="*/ 129 w 238"/>
                <a:gd name="T59" fmla="*/ 133 h 217"/>
                <a:gd name="T60" fmla="*/ 146 w 238"/>
                <a:gd name="T61" fmla="*/ 6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8" h="217">
                  <a:moveTo>
                    <a:pt x="146" y="67"/>
                  </a:moveTo>
                  <a:lnTo>
                    <a:pt x="146" y="67"/>
                  </a:lnTo>
                  <a:cubicBezTo>
                    <a:pt x="149" y="55"/>
                    <a:pt x="160" y="11"/>
                    <a:pt x="193" y="11"/>
                  </a:cubicBezTo>
                  <a:cubicBezTo>
                    <a:pt x="195" y="11"/>
                    <a:pt x="207" y="11"/>
                    <a:pt x="217" y="17"/>
                  </a:cubicBezTo>
                  <a:cubicBezTo>
                    <a:pt x="204" y="19"/>
                    <a:pt x="194" y="31"/>
                    <a:pt x="194" y="43"/>
                  </a:cubicBezTo>
                  <a:cubicBezTo>
                    <a:pt x="194" y="50"/>
                    <a:pt x="199" y="59"/>
                    <a:pt x="212" y="59"/>
                  </a:cubicBezTo>
                  <a:cubicBezTo>
                    <a:pt x="223" y="59"/>
                    <a:pt x="238" y="51"/>
                    <a:pt x="238" y="32"/>
                  </a:cubicBezTo>
                  <a:cubicBezTo>
                    <a:pt x="238" y="7"/>
                    <a:pt x="210" y="0"/>
                    <a:pt x="193" y="0"/>
                  </a:cubicBezTo>
                  <a:cubicBezTo>
                    <a:pt x="166" y="0"/>
                    <a:pt x="149" y="25"/>
                    <a:pt x="143" y="36"/>
                  </a:cubicBezTo>
                  <a:cubicBezTo>
                    <a:pt x="131" y="5"/>
                    <a:pt x="106" y="0"/>
                    <a:pt x="92" y="0"/>
                  </a:cubicBezTo>
                  <a:cubicBezTo>
                    <a:pt x="42" y="0"/>
                    <a:pt x="15" y="62"/>
                    <a:pt x="15" y="74"/>
                  </a:cubicBezTo>
                  <a:cubicBezTo>
                    <a:pt x="15" y="79"/>
                    <a:pt x="19" y="79"/>
                    <a:pt x="20" y="79"/>
                  </a:cubicBezTo>
                  <a:cubicBezTo>
                    <a:pt x="24" y="79"/>
                    <a:pt x="26" y="78"/>
                    <a:pt x="27" y="73"/>
                  </a:cubicBezTo>
                  <a:cubicBezTo>
                    <a:pt x="43" y="23"/>
                    <a:pt x="74" y="11"/>
                    <a:pt x="91" y="11"/>
                  </a:cubicBezTo>
                  <a:cubicBezTo>
                    <a:pt x="100" y="11"/>
                    <a:pt x="117" y="15"/>
                    <a:pt x="117" y="43"/>
                  </a:cubicBezTo>
                  <a:cubicBezTo>
                    <a:pt x="117" y="57"/>
                    <a:pt x="108" y="90"/>
                    <a:pt x="91" y="156"/>
                  </a:cubicBezTo>
                  <a:cubicBezTo>
                    <a:pt x="83" y="186"/>
                    <a:pt x="66" y="206"/>
                    <a:pt x="45" y="206"/>
                  </a:cubicBezTo>
                  <a:cubicBezTo>
                    <a:pt x="42" y="206"/>
                    <a:pt x="31" y="206"/>
                    <a:pt x="21" y="200"/>
                  </a:cubicBezTo>
                  <a:cubicBezTo>
                    <a:pt x="33" y="198"/>
                    <a:pt x="44" y="187"/>
                    <a:pt x="44" y="174"/>
                  </a:cubicBezTo>
                  <a:cubicBezTo>
                    <a:pt x="44" y="161"/>
                    <a:pt x="33" y="157"/>
                    <a:pt x="26" y="157"/>
                  </a:cubicBezTo>
                  <a:cubicBezTo>
                    <a:pt x="12" y="157"/>
                    <a:pt x="0" y="170"/>
                    <a:pt x="0" y="185"/>
                  </a:cubicBezTo>
                  <a:cubicBezTo>
                    <a:pt x="0" y="207"/>
                    <a:pt x="24" y="217"/>
                    <a:pt x="45" y="217"/>
                  </a:cubicBezTo>
                  <a:cubicBezTo>
                    <a:pt x="76" y="217"/>
                    <a:pt x="94" y="183"/>
                    <a:pt x="95" y="180"/>
                  </a:cubicBezTo>
                  <a:cubicBezTo>
                    <a:pt x="101" y="198"/>
                    <a:pt x="118" y="217"/>
                    <a:pt x="147" y="217"/>
                  </a:cubicBezTo>
                  <a:cubicBezTo>
                    <a:pt x="196" y="217"/>
                    <a:pt x="223" y="155"/>
                    <a:pt x="223" y="143"/>
                  </a:cubicBezTo>
                  <a:cubicBezTo>
                    <a:pt x="223" y="138"/>
                    <a:pt x="219" y="138"/>
                    <a:pt x="217" y="138"/>
                  </a:cubicBezTo>
                  <a:cubicBezTo>
                    <a:pt x="213" y="138"/>
                    <a:pt x="212" y="140"/>
                    <a:pt x="211" y="144"/>
                  </a:cubicBezTo>
                  <a:cubicBezTo>
                    <a:pt x="195" y="195"/>
                    <a:pt x="163" y="206"/>
                    <a:pt x="148" y="206"/>
                  </a:cubicBezTo>
                  <a:cubicBezTo>
                    <a:pt x="129" y="206"/>
                    <a:pt x="121" y="191"/>
                    <a:pt x="121" y="175"/>
                  </a:cubicBezTo>
                  <a:cubicBezTo>
                    <a:pt x="121" y="164"/>
                    <a:pt x="124" y="154"/>
                    <a:pt x="129" y="133"/>
                  </a:cubicBezTo>
                  <a:lnTo>
                    <a:pt x="146" y="6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228" name="Freeform 53"/>
            <p:cNvSpPr>
              <a:spLocks noEditPoints="1"/>
            </p:cNvSpPr>
            <p:nvPr/>
          </p:nvSpPr>
          <p:spPr bwMode="auto">
            <a:xfrm>
              <a:off x="3299" y="1198"/>
              <a:ext cx="56" cy="78"/>
            </a:xfrm>
            <a:custGeom>
              <a:avLst/>
              <a:gdLst>
                <a:gd name="T0" fmla="*/ 163 w 163"/>
                <a:gd name="T1" fmla="*/ 170 h 225"/>
                <a:gd name="T2" fmla="*/ 163 w 163"/>
                <a:gd name="T3" fmla="*/ 170 h 225"/>
                <a:gd name="T4" fmla="*/ 163 w 163"/>
                <a:gd name="T5" fmla="*/ 158 h 225"/>
                <a:gd name="T6" fmla="*/ 126 w 163"/>
                <a:gd name="T7" fmla="*/ 158 h 225"/>
                <a:gd name="T8" fmla="*/ 126 w 163"/>
                <a:gd name="T9" fmla="*/ 9 h 225"/>
                <a:gd name="T10" fmla="*/ 119 w 163"/>
                <a:gd name="T11" fmla="*/ 0 h 225"/>
                <a:gd name="T12" fmla="*/ 110 w 163"/>
                <a:gd name="T13" fmla="*/ 5 h 225"/>
                <a:gd name="T14" fmla="*/ 0 w 163"/>
                <a:gd name="T15" fmla="*/ 158 h 225"/>
                <a:gd name="T16" fmla="*/ 0 w 163"/>
                <a:gd name="T17" fmla="*/ 170 h 225"/>
                <a:gd name="T18" fmla="*/ 98 w 163"/>
                <a:gd name="T19" fmla="*/ 170 h 225"/>
                <a:gd name="T20" fmla="*/ 98 w 163"/>
                <a:gd name="T21" fmla="*/ 198 h 225"/>
                <a:gd name="T22" fmla="*/ 71 w 163"/>
                <a:gd name="T23" fmla="*/ 213 h 225"/>
                <a:gd name="T24" fmla="*/ 62 w 163"/>
                <a:gd name="T25" fmla="*/ 213 h 225"/>
                <a:gd name="T26" fmla="*/ 62 w 163"/>
                <a:gd name="T27" fmla="*/ 225 h 225"/>
                <a:gd name="T28" fmla="*/ 112 w 163"/>
                <a:gd name="T29" fmla="*/ 224 h 225"/>
                <a:gd name="T30" fmla="*/ 162 w 163"/>
                <a:gd name="T31" fmla="*/ 225 h 225"/>
                <a:gd name="T32" fmla="*/ 162 w 163"/>
                <a:gd name="T33" fmla="*/ 213 h 225"/>
                <a:gd name="T34" fmla="*/ 153 w 163"/>
                <a:gd name="T35" fmla="*/ 213 h 225"/>
                <a:gd name="T36" fmla="*/ 126 w 163"/>
                <a:gd name="T37" fmla="*/ 198 h 225"/>
                <a:gd name="T38" fmla="*/ 126 w 163"/>
                <a:gd name="T39" fmla="*/ 170 h 225"/>
                <a:gd name="T40" fmla="*/ 163 w 163"/>
                <a:gd name="T41" fmla="*/ 170 h 225"/>
                <a:gd name="T42" fmla="*/ 100 w 163"/>
                <a:gd name="T43" fmla="*/ 36 h 225"/>
                <a:gd name="T44" fmla="*/ 100 w 163"/>
                <a:gd name="T45" fmla="*/ 36 h 225"/>
                <a:gd name="T46" fmla="*/ 100 w 163"/>
                <a:gd name="T47" fmla="*/ 158 h 225"/>
                <a:gd name="T48" fmla="*/ 12 w 163"/>
                <a:gd name="T49" fmla="*/ 158 h 225"/>
                <a:gd name="T50" fmla="*/ 100 w 163"/>
                <a:gd name="T51" fmla="*/ 36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3" h="225">
                  <a:moveTo>
                    <a:pt x="163" y="170"/>
                  </a:moveTo>
                  <a:lnTo>
                    <a:pt x="163" y="170"/>
                  </a:lnTo>
                  <a:lnTo>
                    <a:pt x="163" y="158"/>
                  </a:lnTo>
                  <a:lnTo>
                    <a:pt x="126" y="158"/>
                  </a:lnTo>
                  <a:lnTo>
                    <a:pt x="126" y="9"/>
                  </a:lnTo>
                  <a:cubicBezTo>
                    <a:pt x="126" y="2"/>
                    <a:pt x="126" y="0"/>
                    <a:pt x="119" y="0"/>
                  </a:cubicBezTo>
                  <a:cubicBezTo>
                    <a:pt x="115" y="0"/>
                    <a:pt x="113" y="0"/>
                    <a:pt x="110" y="5"/>
                  </a:cubicBezTo>
                  <a:lnTo>
                    <a:pt x="0" y="158"/>
                  </a:lnTo>
                  <a:lnTo>
                    <a:pt x="0" y="170"/>
                  </a:lnTo>
                  <a:lnTo>
                    <a:pt x="98" y="170"/>
                  </a:lnTo>
                  <a:lnTo>
                    <a:pt x="98" y="198"/>
                  </a:lnTo>
                  <a:cubicBezTo>
                    <a:pt x="98" y="209"/>
                    <a:pt x="98" y="213"/>
                    <a:pt x="71" y="213"/>
                  </a:cubicBezTo>
                  <a:lnTo>
                    <a:pt x="62" y="213"/>
                  </a:lnTo>
                  <a:lnTo>
                    <a:pt x="62" y="225"/>
                  </a:lnTo>
                  <a:cubicBezTo>
                    <a:pt x="78" y="224"/>
                    <a:pt x="100" y="224"/>
                    <a:pt x="112" y="224"/>
                  </a:cubicBezTo>
                  <a:cubicBezTo>
                    <a:pt x="124" y="224"/>
                    <a:pt x="145" y="224"/>
                    <a:pt x="162" y="225"/>
                  </a:cubicBezTo>
                  <a:lnTo>
                    <a:pt x="162" y="213"/>
                  </a:lnTo>
                  <a:lnTo>
                    <a:pt x="153" y="213"/>
                  </a:lnTo>
                  <a:cubicBezTo>
                    <a:pt x="126" y="213"/>
                    <a:pt x="126" y="209"/>
                    <a:pt x="126" y="198"/>
                  </a:cubicBezTo>
                  <a:lnTo>
                    <a:pt x="126" y="170"/>
                  </a:lnTo>
                  <a:lnTo>
                    <a:pt x="163" y="170"/>
                  </a:lnTo>
                  <a:close/>
                  <a:moveTo>
                    <a:pt x="100" y="36"/>
                  </a:moveTo>
                  <a:lnTo>
                    <a:pt x="100" y="36"/>
                  </a:lnTo>
                  <a:lnTo>
                    <a:pt x="100" y="158"/>
                  </a:lnTo>
                  <a:lnTo>
                    <a:pt x="12" y="158"/>
                  </a:lnTo>
                  <a:lnTo>
                    <a:pt x="100" y="3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229" name="Freeform 54"/>
            <p:cNvSpPr>
              <a:spLocks noEditPoints="1"/>
            </p:cNvSpPr>
            <p:nvPr/>
          </p:nvSpPr>
          <p:spPr bwMode="auto">
            <a:xfrm>
              <a:off x="3423" y="1191"/>
              <a:ext cx="109" cy="38"/>
            </a:xfrm>
            <a:custGeom>
              <a:avLst/>
              <a:gdLst>
                <a:gd name="T0" fmla="*/ 301 w 317"/>
                <a:gd name="T1" fmla="*/ 19 h 112"/>
                <a:gd name="T2" fmla="*/ 301 w 317"/>
                <a:gd name="T3" fmla="*/ 19 h 112"/>
                <a:gd name="T4" fmla="*/ 317 w 317"/>
                <a:gd name="T5" fmla="*/ 10 h 112"/>
                <a:gd name="T6" fmla="*/ 302 w 317"/>
                <a:gd name="T7" fmla="*/ 0 h 112"/>
                <a:gd name="T8" fmla="*/ 15 w 317"/>
                <a:gd name="T9" fmla="*/ 0 h 112"/>
                <a:gd name="T10" fmla="*/ 0 w 317"/>
                <a:gd name="T11" fmla="*/ 10 h 112"/>
                <a:gd name="T12" fmla="*/ 16 w 317"/>
                <a:gd name="T13" fmla="*/ 19 h 112"/>
                <a:gd name="T14" fmla="*/ 301 w 317"/>
                <a:gd name="T15" fmla="*/ 19 h 112"/>
                <a:gd name="T16" fmla="*/ 302 w 317"/>
                <a:gd name="T17" fmla="*/ 112 h 112"/>
                <a:gd name="T18" fmla="*/ 302 w 317"/>
                <a:gd name="T19" fmla="*/ 112 h 112"/>
                <a:gd name="T20" fmla="*/ 317 w 317"/>
                <a:gd name="T21" fmla="*/ 102 h 112"/>
                <a:gd name="T22" fmla="*/ 301 w 317"/>
                <a:gd name="T23" fmla="*/ 93 h 112"/>
                <a:gd name="T24" fmla="*/ 16 w 317"/>
                <a:gd name="T25" fmla="*/ 93 h 112"/>
                <a:gd name="T26" fmla="*/ 0 w 317"/>
                <a:gd name="T27" fmla="*/ 102 h 112"/>
                <a:gd name="T28" fmla="*/ 15 w 317"/>
                <a:gd name="T29" fmla="*/ 112 h 112"/>
                <a:gd name="T30" fmla="*/ 302 w 317"/>
                <a:gd name="T3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7" h="112">
                  <a:moveTo>
                    <a:pt x="301" y="19"/>
                  </a:moveTo>
                  <a:lnTo>
                    <a:pt x="301" y="19"/>
                  </a:lnTo>
                  <a:cubicBezTo>
                    <a:pt x="308" y="19"/>
                    <a:pt x="317" y="19"/>
                    <a:pt x="317" y="10"/>
                  </a:cubicBezTo>
                  <a:cubicBezTo>
                    <a:pt x="317" y="0"/>
                    <a:pt x="308" y="0"/>
                    <a:pt x="302" y="0"/>
                  </a:cubicBezTo>
                  <a:lnTo>
                    <a:pt x="15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19"/>
                    <a:pt x="9" y="19"/>
                    <a:pt x="16" y="19"/>
                  </a:cubicBezTo>
                  <a:lnTo>
                    <a:pt x="301" y="19"/>
                  </a:lnTo>
                  <a:close/>
                  <a:moveTo>
                    <a:pt x="302" y="112"/>
                  </a:moveTo>
                  <a:lnTo>
                    <a:pt x="302" y="112"/>
                  </a:lnTo>
                  <a:cubicBezTo>
                    <a:pt x="308" y="112"/>
                    <a:pt x="317" y="112"/>
                    <a:pt x="317" y="102"/>
                  </a:cubicBezTo>
                  <a:cubicBezTo>
                    <a:pt x="317" y="93"/>
                    <a:pt x="308" y="93"/>
                    <a:pt x="301" y="93"/>
                  </a:cubicBezTo>
                  <a:lnTo>
                    <a:pt x="16" y="93"/>
                  </a:lnTo>
                  <a:cubicBezTo>
                    <a:pt x="9" y="93"/>
                    <a:pt x="0" y="93"/>
                    <a:pt x="0" y="102"/>
                  </a:cubicBezTo>
                  <a:cubicBezTo>
                    <a:pt x="0" y="112"/>
                    <a:pt x="9" y="112"/>
                    <a:pt x="15" y="112"/>
                  </a:cubicBezTo>
                  <a:lnTo>
                    <a:pt x="302" y="11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230" name="Freeform 55"/>
            <p:cNvSpPr>
              <a:spLocks noEditPoints="1"/>
            </p:cNvSpPr>
            <p:nvPr/>
          </p:nvSpPr>
          <p:spPr bwMode="auto">
            <a:xfrm>
              <a:off x="3595" y="1137"/>
              <a:ext cx="61" cy="116"/>
            </a:xfrm>
            <a:custGeom>
              <a:avLst/>
              <a:gdLst>
                <a:gd name="T0" fmla="*/ 92 w 176"/>
                <a:gd name="T1" fmla="*/ 5 h 337"/>
                <a:gd name="T2" fmla="*/ 92 w 176"/>
                <a:gd name="T3" fmla="*/ 5 h 337"/>
                <a:gd name="T4" fmla="*/ 86 w 176"/>
                <a:gd name="T5" fmla="*/ 0 h 337"/>
                <a:gd name="T6" fmla="*/ 28 w 176"/>
                <a:gd name="T7" fmla="*/ 4 h 337"/>
                <a:gd name="T8" fmla="*/ 18 w 176"/>
                <a:gd name="T9" fmla="*/ 14 h 337"/>
                <a:gd name="T10" fmla="*/ 30 w 176"/>
                <a:gd name="T11" fmla="*/ 20 h 337"/>
                <a:gd name="T12" fmla="*/ 54 w 176"/>
                <a:gd name="T13" fmla="*/ 28 h 337"/>
                <a:gd name="T14" fmla="*/ 47 w 176"/>
                <a:gd name="T15" fmla="*/ 58 h 337"/>
                <a:gd name="T16" fmla="*/ 8 w 176"/>
                <a:gd name="T17" fmla="*/ 213 h 337"/>
                <a:gd name="T18" fmla="*/ 0 w 176"/>
                <a:gd name="T19" fmla="*/ 262 h 337"/>
                <a:gd name="T20" fmla="*/ 61 w 176"/>
                <a:gd name="T21" fmla="*/ 337 h 337"/>
                <a:gd name="T22" fmla="*/ 176 w 176"/>
                <a:gd name="T23" fmla="*/ 197 h 337"/>
                <a:gd name="T24" fmla="*/ 113 w 176"/>
                <a:gd name="T25" fmla="*/ 120 h 337"/>
                <a:gd name="T26" fmla="*/ 57 w 176"/>
                <a:gd name="T27" fmla="*/ 149 h 337"/>
                <a:gd name="T28" fmla="*/ 92 w 176"/>
                <a:gd name="T29" fmla="*/ 5 h 337"/>
                <a:gd name="T30" fmla="*/ 47 w 176"/>
                <a:gd name="T31" fmla="*/ 186 h 337"/>
                <a:gd name="T32" fmla="*/ 47 w 176"/>
                <a:gd name="T33" fmla="*/ 186 h 337"/>
                <a:gd name="T34" fmla="*/ 54 w 176"/>
                <a:gd name="T35" fmla="*/ 169 h 337"/>
                <a:gd name="T36" fmla="*/ 112 w 176"/>
                <a:gd name="T37" fmla="*/ 131 h 337"/>
                <a:gd name="T38" fmla="*/ 142 w 176"/>
                <a:gd name="T39" fmla="*/ 176 h 337"/>
                <a:gd name="T40" fmla="*/ 117 w 176"/>
                <a:gd name="T41" fmla="*/ 277 h 337"/>
                <a:gd name="T42" fmla="*/ 61 w 176"/>
                <a:gd name="T43" fmla="*/ 326 h 337"/>
                <a:gd name="T44" fmla="*/ 29 w 176"/>
                <a:gd name="T45" fmla="*/ 278 h 337"/>
                <a:gd name="T46" fmla="*/ 37 w 176"/>
                <a:gd name="T47" fmla="*/ 230 h 337"/>
                <a:gd name="T48" fmla="*/ 47 w 176"/>
                <a:gd name="T49" fmla="*/ 18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6" h="337">
                  <a:moveTo>
                    <a:pt x="92" y="5"/>
                  </a:moveTo>
                  <a:lnTo>
                    <a:pt x="92" y="5"/>
                  </a:lnTo>
                  <a:cubicBezTo>
                    <a:pt x="92" y="4"/>
                    <a:pt x="92" y="0"/>
                    <a:pt x="86" y="0"/>
                  </a:cubicBezTo>
                  <a:cubicBezTo>
                    <a:pt x="75" y="0"/>
                    <a:pt x="40" y="3"/>
                    <a:pt x="28" y="4"/>
                  </a:cubicBezTo>
                  <a:cubicBezTo>
                    <a:pt x="24" y="5"/>
                    <a:pt x="18" y="5"/>
                    <a:pt x="18" y="14"/>
                  </a:cubicBezTo>
                  <a:cubicBezTo>
                    <a:pt x="18" y="20"/>
                    <a:pt x="23" y="20"/>
                    <a:pt x="30" y="20"/>
                  </a:cubicBezTo>
                  <a:cubicBezTo>
                    <a:pt x="53" y="20"/>
                    <a:pt x="54" y="23"/>
                    <a:pt x="54" y="28"/>
                  </a:cubicBezTo>
                  <a:cubicBezTo>
                    <a:pt x="54" y="31"/>
                    <a:pt x="50" y="47"/>
                    <a:pt x="47" y="58"/>
                  </a:cubicBezTo>
                  <a:lnTo>
                    <a:pt x="8" y="213"/>
                  </a:lnTo>
                  <a:cubicBezTo>
                    <a:pt x="2" y="237"/>
                    <a:pt x="0" y="245"/>
                    <a:pt x="0" y="262"/>
                  </a:cubicBezTo>
                  <a:cubicBezTo>
                    <a:pt x="0" y="307"/>
                    <a:pt x="26" y="337"/>
                    <a:pt x="61" y="337"/>
                  </a:cubicBezTo>
                  <a:cubicBezTo>
                    <a:pt x="117" y="337"/>
                    <a:pt x="176" y="265"/>
                    <a:pt x="176" y="197"/>
                  </a:cubicBezTo>
                  <a:cubicBezTo>
                    <a:pt x="176" y="153"/>
                    <a:pt x="151" y="120"/>
                    <a:pt x="113" y="120"/>
                  </a:cubicBezTo>
                  <a:cubicBezTo>
                    <a:pt x="91" y="120"/>
                    <a:pt x="71" y="134"/>
                    <a:pt x="57" y="149"/>
                  </a:cubicBezTo>
                  <a:lnTo>
                    <a:pt x="92" y="5"/>
                  </a:lnTo>
                  <a:close/>
                  <a:moveTo>
                    <a:pt x="47" y="186"/>
                  </a:moveTo>
                  <a:lnTo>
                    <a:pt x="47" y="186"/>
                  </a:lnTo>
                  <a:cubicBezTo>
                    <a:pt x="50" y="175"/>
                    <a:pt x="50" y="174"/>
                    <a:pt x="54" y="169"/>
                  </a:cubicBezTo>
                  <a:cubicBezTo>
                    <a:pt x="78" y="138"/>
                    <a:pt x="99" y="131"/>
                    <a:pt x="112" y="131"/>
                  </a:cubicBezTo>
                  <a:cubicBezTo>
                    <a:pt x="129" y="131"/>
                    <a:pt x="142" y="145"/>
                    <a:pt x="142" y="176"/>
                  </a:cubicBezTo>
                  <a:cubicBezTo>
                    <a:pt x="142" y="204"/>
                    <a:pt x="126" y="259"/>
                    <a:pt x="117" y="277"/>
                  </a:cubicBezTo>
                  <a:cubicBezTo>
                    <a:pt x="102" y="309"/>
                    <a:pt x="80" y="326"/>
                    <a:pt x="61" y="326"/>
                  </a:cubicBezTo>
                  <a:cubicBezTo>
                    <a:pt x="45" y="326"/>
                    <a:pt x="29" y="313"/>
                    <a:pt x="29" y="278"/>
                  </a:cubicBezTo>
                  <a:cubicBezTo>
                    <a:pt x="29" y="269"/>
                    <a:pt x="29" y="260"/>
                    <a:pt x="37" y="230"/>
                  </a:cubicBezTo>
                  <a:lnTo>
                    <a:pt x="47" y="18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231" name="Freeform 56"/>
            <p:cNvSpPr>
              <a:spLocks/>
            </p:cNvSpPr>
            <p:nvPr/>
          </p:nvSpPr>
          <p:spPr bwMode="auto">
            <a:xfrm>
              <a:off x="3670" y="1199"/>
              <a:ext cx="42" cy="77"/>
            </a:xfrm>
            <a:custGeom>
              <a:avLst/>
              <a:gdLst>
                <a:gd name="T0" fmla="*/ 76 w 122"/>
                <a:gd name="T1" fmla="*/ 10 h 222"/>
                <a:gd name="T2" fmla="*/ 76 w 122"/>
                <a:gd name="T3" fmla="*/ 10 h 222"/>
                <a:gd name="T4" fmla="*/ 66 w 122"/>
                <a:gd name="T5" fmla="*/ 0 h 222"/>
                <a:gd name="T6" fmla="*/ 0 w 122"/>
                <a:gd name="T7" fmla="*/ 22 h 222"/>
                <a:gd name="T8" fmla="*/ 0 w 122"/>
                <a:gd name="T9" fmla="*/ 34 h 222"/>
                <a:gd name="T10" fmla="*/ 49 w 122"/>
                <a:gd name="T11" fmla="*/ 24 h 222"/>
                <a:gd name="T12" fmla="*/ 49 w 122"/>
                <a:gd name="T13" fmla="*/ 195 h 222"/>
                <a:gd name="T14" fmla="*/ 15 w 122"/>
                <a:gd name="T15" fmla="*/ 210 h 222"/>
                <a:gd name="T16" fmla="*/ 3 w 122"/>
                <a:gd name="T17" fmla="*/ 210 h 222"/>
                <a:gd name="T18" fmla="*/ 3 w 122"/>
                <a:gd name="T19" fmla="*/ 222 h 222"/>
                <a:gd name="T20" fmla="*/ 62 w 122"/>
                <a:gd name="T21" fmla="*/ 221 h 222"/>
                <a:gd name="T22" fmla="*/ 122 w 122"/>
                <a:gd name="T23" fmla="*/ 222 h 222"/>
                <a:gd name="T24" fmla="*/ 122 w 122"/>
                <a:gd name="T25" fmla="*/ 210 h 222"/>
                <a:gd name="T26" fmla="*/ 109 w 122"/>
                <a:gd name="T27" fmla="*/ 210 h 222"/>
                <a:gd name="T28" fmla="*/ 76 w 122"/>
                <a:gd name="T29" fmla="*/ 195 h 222"/>
                <a:gd name="T30" fmla="*/ 76 w 122"/>
                <a:gd name="T31" fmla="*/ 1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2" h="222">
                  <a:moveTo>
                    <a:pt x="76" y="10"/>
                  </a:moveTo>
                  <a:lnTo>
                    <a:pt x="76" y="10"/>
                  </a:lnTo>
                  <a:cubicBezTo>
                    <a:pt x="76" y="1"/>
                    <a:pt x="75" y="0"/>
                    <a:pt x="66" y="0"/>
                  </a:cubicBezTo>
                  <a:cubicBezTo>
                    <a:pt x="45" y="21"/>
                    <a:pt x="14" y="22"/>
                    <a:pt x="0" y="22"/>
                  </a:cubicBezTo>
                  <a:lnTo>
                    <a:pt x="0" y="34"/>
                  </a:lnTo>
                  <a:cubicBezTo>
                    <a:pt x="8" y="34"/>
                    <a:pt x="30" y="34"/>
                    <a:pt x="49" y="24"/>
                  </a:cubicBezTo>
                  <a:lnTo>
                    <a:pt x="49" y="195"/>
                  </a:lnTo>
                  <a:cubicBezTo>
                    <a:pt x="49" y="206"/>
                    <a:pt x="49" y="210"/>
                    <a:pt x="15" y="210"/>
                  </a:cubicBezTo>
                  <a:lnTo>
                    <a:pt x="3" y="210"/>
                  </a:lnTo>
                  <a:lnTo>
                    <a:pt x="3" y="222"/>
                  </a:lnTo>
                  <a:cubicBezTo>
                    <a:pt x="9" y="222"/>
                    <a:pt x="50" y="221"/>
                    <a:pt x="62" y="221"/>
                  </a:cubicBezTo>
                  <a:cubicBezTo>
                    <a:pt x="73" y="221"/>
                    <a:pt x="115" y="222"/>
                    <a:pt x="122" y="222"/>
                  </a:cubicBezTo>
                  <a:lnTo>
                    <a:pt x="122" y="210"/>
                  </a:lnTo>
                  <a:lnTo>
                    <a:pt x="109" y="210"/>
                  </a:lnTo>
                  <a:cubicBezTo>
                    <a:pt x="76" y="210"/>
                    <a:pt x="76" y="206"/>
                    <a:pt x="76" y="195"/>
                  </a:cubicBezTo>
                  <a:lnTo>
                    <a:pt x="76" y="1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232" name="Freeform 57"/>
            <p:cNvSpPr>
              <a:spLocks noEditPoints="1"/>
            </p:cNvSpPr>
            <p:nvPr/>
          </p:nvSpPr>
          <p:spPr bwMode="auto">
            <a:xfrm>
              <a:off x="3910" y="1180"/>
              <a:ext cx="18" cy="71"/>
            </a:xfrm>
            <a:custGeom>
              <a:avLst/>
              <a:gdLst>
                <a:gd name="T0" fmla="*/ 50 w 50"/>
                <a:gd name="T1" fmla="*/ 26 h 206"/>
                <a:gd name="T2" fmla="*/ 50 w 50"/>
                <a:gd name="T3" fmla="*/ 26 h 206"/>
                <a:gd name="T4" fmla="*/ 25 w 50"/>
                <a:gd name="T5" fmla="*/ 0 h 206"/>
                <a:gd name="T6" fmla="*/ 0 w 50"/>
                <a:gd name="T7" fmla="*/ 26 h 206"/>
                <a:gd name="T8" fmla="*/ 25 w 50"/>
                <a:gd name="T9" fmla="*/ 51 h 206"/>
                <a:gd name="T10" fmla="*/ 50 w 50"/>
                <a:gd name="T11" fmla="*/ 26 h 206"/>
                <a:gd name="T12" fmla="*/ 50 w 50"/>
                <a:gd name="T13" fmla="*/ 181 h 206"/>
                <a:gd name="T14" fmla="*/ 50 w 50"/>
                <a:gd name="T15" fmla="*/ 181 h 206"/>
                <a:gd name="T16" fmla="*/ 25 w 50"/>
                <a:gd name="T17" fmla="*/ 156 h 206"/>
                <a:gd name="T18" fmla="*/ 0 w 50"/>
                <a:gd name="T19" fmla="*/ 181 h 206"/>
                <a:gd name="T20" fmla="*/ 25 w 50"/>
                <a:gd name="T21" fmla="*/ 206 h 206"/>
                <a:gd name="T22" fmla="*/ 50 w 50"/>
                <a:gd name="T23" fmla="*/ 1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" h="206">
                  <a:moveTo>
                    <a:pt x="50" y="26"/>
                  </a:moveTo>
                  <a:lnTo>
                    <a:pt x="50" y="26"/>
                  </a:lnTo>
                  <a:cubicBezTo>
                    <a:pt x="50" y="12"/>
                    <a:pt x="39" y="0"/>
                    <a:pt x="25" y="0"/>
                  </a:cubicBezTo>
                  <a:cubicBezTo>
                    <a:pt x="11" y="0"/>
                    <a:pt x="0" y="12"/>
                    <a:pt x="0" y="26"/>
                  </a:cubicBezTo>
                  <a:cubicBezTo>
                    <a:pt x="0" y="40"/>
                    <a:pt x="11" y="51"/>
                    <a:pt x="25" y="51"/>
                  </a:cubicBezTo>
                  <a:cubicBezTo>
                    <a:pt x="39" y="51"/>
                    <a:pt x="50" y="40"/>
                    <a:pt x="50" y="26"/>
                  </a:cubicBezTo>
                  <a:close/>
                  <a:moveTo>
                    <a:pt x="50" y="181"/>
                  </a:moveTo>
                  <a:lnTo>
                    <a:pt x="50" y="181"/>
                  </a:lnTo>
                  <a:cubicBezTo>
                    <a:pt x="50" y="167"/>
                    <a:pt x="39" y="156"/>
                    <a:pt x="25" y="156"/>
                  </a:cubicBezTo>
                  <a:cubicBezTo>
                    <a:pt x="11" y="156"/>
                    <a:pt x="0" y="167"/>
                    <a:pt x="0" y="181"/>
                  </a:cubicBezTo>
                  <a:cubicBezTo>
                    <a:pt x="0" y="195"/>
                    <a:pt x="11" y="206"/>
                    <a:pt x="25" y="206"/>
                  </a:cubicBezTo>
                  <a:cubicBezTo>
                    <a:pt x="39" y="206"/>
                    <a:pt x="50" y="195"/>
                    <a:pt x="50" y="18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233" name="Freeform 58"/>
            <p:cNvSpPr>
              <a:spLocks noEditPoints="1"/>
            </p:cNvSpPr>
            <p:nvPr/>
          </p:nvSpPr>
          <p:spPr bwMode="auto">
            <a:xfrm>
              <a:off x="3982" y="1178"/>
              <a:ext cx="86" cy="105"/>
            </a:xfrm>
            <a:custGeom>
              <a:avLst/>
              <a:gdLst>
                <a:gd name="T0" fmla="*/ 37 w 249"/>
                <a:gd name="T1" fmla="*/ 270 h 304"/>
                <a:gd name="T2" fmla="*/ 37 w 249"/>
                <a:gd name="T3" fmla="*/ 270 h 304"/>
                <a:gd name="T4" fmla="*/ 11 w 249"/>
                <a:gd name="T5" fmla="*/ 289 h 304"/>
                <a:gd name="T6" fmla="*/ 0 w 249"/>
                <a:gd name="T7" fmla="*/ 298 h 304"/>
                <a:gd name="T8" fmla="*/ 6 w 249"/>
                <a:gd name="T9" fmla="*/ 304 h 304"/>
                <a:gd name="T10" fmla="*/ 46 w 249"/>
                <a:gd name="T11" fmla="*/ 303 h 304"/>
                <a:gd name="T12" fmla="*/ 94 w 249"/>
                <a:gd name="T13" fmla="*/ 304 h 304"/>
                <a:gd name="T14" fmla="*/ 102 w 249"/>
                <a:gd name="T15" fmla="*/ 295 h 304"/>
                <a:gd name="T16" fmla="*/ 91 w 249"/>
                <a:gd name="T17" fmla="*/ 289 h 304"/>
                <a:gd name="T18" fmla="*/ 67 w 249"/>
                <a:gd name="T19" fmla="*/ 282 h 304"/>
                <a:gd name="T20" fmla="*/ 90 w 249"/>
                <a:gd name="T21" fmla="*/ 186 h 304"/>
                <a:gd name="T22" fmla="*/ 134 w 249"/>
                <a:gd name="T23" fmla="*/ 217 h 304"/>
                <a:gd name="T24" fmla="*/ 249 w 249"/>
                <a:gd name="T25" fmla="*/ 77 h 304"/>
                <a:gd name="T26" fmla="*/ 186 w 249"/>
                <a:gd name="T27" fmla="*/ 0 h 304"/>
                <a:gd name="T28" fmla="*/ 123 w 249"/>
                <a:gd name="T29" fmla="*/ 36 h 304"/>
                <a:gd name="T30" fmla="*/ 80 w 249"/>
                <a:gd name="T31" fmla="*/ 0 h 304"/>
                <a:gd name="T32" fmla="*/ 45 w 249"/>
                <a:gd name="T33" fmla="*/ 27 h 304"/>
                <a:gd name="T34" fmla="*/ 30 w 249"/>
                <a:gd name="T35" fmla="*/ 74 h 304"/>
                <a:gd name="T36" fmla="*/ 36 w 249"/>
                <a:gd name="T37" fmla="*/ 79 h 304"/>
                <a:gd name="T38" fmla="*/ 44 w 249"/>
                <a:gd name="T39" fmla="*/ 68 h 304"/>
                <a:gd name="T40" fmla="*/ 79 w 249"/>
                <a:gd name="T41" fmla="*/ 11 h 304"/>
                <a:gd name="T42" fmla="*/ 94 w 249"/>
                <a:gd name="T43" fmla="*/ 33 h 304"/>
                <a:gd name="T44" fmla="*/ 90 w 249"/>
                <a:gd name="T45" fmla="*/ 57 h 304"/>
                <a:gd name="T46" fmla="*/ 37 w 249"/>
                <a:gd name="T47" fmla="*/ 270 h 304"/>
                <a:gd name="T48" fmla="*/ 121 w 249"/>
                <a:gd name="T49" fmla="*/ 62 h 304"/>
                <a:gd name="T50" fmla="*/ 121 w 249"/>
                <a:gd name="T51" fmla="*/ 62 h 304"/>
                <a:gd name="T52" fmla="*/ 146 w 249"/>
                <a:gd name="T53" fmla="*/ 29 h 304"/>
                <a:gd name="T54" fmla="*/ 184 w 249"/>
                <a:gd name="T55" fmla="*/ 11 h 304"/>
                <a:gd name="T56" fmla="*/ 215 w 249"/>
                <a:gd name="T57" fmla="*/ 56 h 304"/>
                <a:gd name="T58" fmla="*/ 191 w 249"/>
                <a:gd name="T59" fmla="*/ 157 h 304"/>
                <a:gd name="T60" fmla="*/ 134 w 249"/>
                <a:gd name="T61" fmla="*/ 206 h 304"/>
                <a:gd name="T62" fmla="*/ 96 w 249"/>
                <a:gd name="T63" fmla="*/ 164 h 304"/>
                <a:gd name="T64" fmla="*/ 97 w 249"/>
                <a:gd name="T65" fmla="*/ 156 h 304"/>
                <a:gd name="T66" fmla="*/ 121 w 249"/>
                <a:gd name="T67" fmla="*/ 62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9" h="304">
                  <a:moveTo>
                    <a:pt x="37" y="270"/>
                  </a:moveTo>
                  <a:lnTo>
                    <a:pt x="37" y="270"/>
                  </a:lnTo>
                  <a:cubicBezTo>
                    <a:pt x="33" y="286"/>
                    <a:pt x="32" y="289"/>
                    <a:pt x="11" y="289"/>
                  </a:cubicBezTo>
                  <a:cubicBezTo>
                    <a:pt x="5" y="289"/>
                    <a:pt x="0" y="289"/>
                    <a:pt x="0" y="298"/>
                  </a:cubicBezTo>
                  <a:cubicBezTo>
                    <a:pt x="0" y="302"/>
                    <a:pt x="2" y="304"/>
                    <a:pt x="6" y="304"/>
                  </a:cubicBezTo>
                  <a:cubicBezTo>
                    <a:pt x="19" y="304"/>
                    <a:pt x="33" y="303"/>
                    <a:pt x="46" y="303"/>
                  </a:cubicBezTo>
                  <a:cubicBezTo>
                    <a:pt x="62" y="303"/>
                    <a:pt x="78" y="304"/>
                    <a:pt x="94" y="304"/>
                  </a:cubicBezTo>
                  <a:cubicBezTo>
                    <a:pt x="96" y="304"/>
                    <a:pt x="102" y="304"/>
                    <a:pt x="102" y="295"/>
                  </a:cubicBezTo>
                  <a:cubicBezTo>
                    <a:pt x="102" y="289"/>
                    <a:pt x="97" y="289"/>
                    <a:pt x="91" y="289"/>
                  </a:cubicBezTo>
                  <a:cubicBezTo>
                    <a:pt x="67" y="289"/>
                    <a:pt x="67" y="286"/>
                    <a:pt x="67" y="282"/>
                  </a:cubicBezTo>
                  <a:cubicBezTo>
                    <a:pt x="67" y="276"/>
                    <a:pt x="87" y="198"/>
                    <a:pt x="90" y="186"/>
                  </a:cubicBezTo>
                  <a:cubicBezTo>
                    <a:pt x="96" y="200"/>
                    <a:pt x="110" y="217"/>
                    <a:pt x="134" y="217"/>
                  </a:cubicBezTo>
                  <a:cubicBezTo>
                    <a:pt x="190" y="217"/>
                    <a:pt x="249" y="147"/>
                    <a:pt x="249" y="77"/>
                  </a:cubicBezTo>
                  <a:cubicBezTo>
                    <a:pt x="249" y="32"/>
                    <a:pt x="222" y="0"/>
                    <a:pt x="186" y="0"/>
                  </a:cubicBezTo>
                  <a:cubicBezTo>
                    <a:pt x="162" y="0"/>
                    <a:pt x="139" y="17"/>
                    <a:pt x="123" y="36"/>
                  </a:cubicBezTo>
                  <a:cubicBezTo>
                    <a:pt x="118" y="10"/>
                    <a:pt x="98" y="0"/>
                    <a:pt x="80" y="0"/>
                  </a:cubicBezTo>
                  <a:cubicBezTo>
                    <a:pt x="58" y="0"/>
                    <a:pt x="49" y="19"/>
                    <a:pt x="45" y="27"/>
                  </a:cubicBezTo>
                  <a:cubicBezTo>
                    <a:pt x="36" y="44"/>
                    <a:pt x="30" y="72"/>
                    <a:pt x="30" y="74"/>
                  </a:cubicBezTo>
                  <a:cubicBezTo>
                    <a:pt x="30" y="79"/>
                    <a:pt x="35" y="79"/>
                    <a:pt x="36" y="79"/>
                  </a:cubicBezTo>
                  <a:cubicBezTo>
                    <a:pt x="41" y="79"/>
                    <a:pt x="41" y="78"/>
                    <a:pt x="44" y="68"/>
                  </a:cubicBezTo>
                  <a:cubicBezTo>
                    <a:pt x="52" y="34"/>
                    <a:pt x="62" y="11"/>
                    <a:pt x="79" y="11"/>
                  </a:cubicBezTo>
                  <a:cubicBezTo>
                    <a:pt x="87" y="11"/>
                    <a:pt x="94" y="14"/>
                    <a:pt x="94" y="33"/>
                  </a:cubicBezTo>
                  <a:cubicBezTo>
                    <a:pt x="94" y="44"/>
                    <a:pt x="92" y="49"/>
                    <a:pt x="90" y="57"/>
                  </a:cubicBezTo>
                  <a:lnTo>
                    <a:pt x="37" y="270"/>
                  </a:lnTo>
                  <a:close/>
                  <a:moveTo>
                    <a:pt x="121" y="62"/>
                  </a:moveTo>
                  <a:lnTo>
                    <a:pt x="121" y="62"/>
                  </a:lnTo>
                  <a:cubicBezTo>
                    <a:pt x="124" y="49"/>
                    <a:pt x="137" y="36"/>
                    <a:pt x="146" y="29"/>
                  </a:cubicBezTo>
                  <a:cubicBezTo>
                    <a:pt x="162" y="14"/>
                    <a:pt x="176" y="11"/>
                    <a:pt x="184" y="11"/>
                  </a:cubicBezTo>
                  <a:cubicBezTo>
                    <a:pt x="204" y="11"/>
                    <a:pt x="215" y="27"/>
                    <a:pt x="215" y="56"/>
                  </a:cubicBezTo>
                  <a:cubicBezTo>
                    <a:pt x="215" y="84"/>
                    <a:pt x="199" y="139"/>
                    <a:pt x="191" y="157"/>
                  </a:cubicBezTo>
                  <a:cubicBezTo>
                    <a:pt x="174" y="190"/>
                    <a:pt x="151" y="206"/>
                    <a:pt x="134" y="206"/>
                  </a:cubicBezTo>
                  <a:cubicBezTo>
                    <a:pt x="102" y="206"/>
                    <a:pt x="96" y="166"/>
                    <a:pt x="96" y="164"/>
                  </a:cubicBezTo>
                  <a:cubicBezTo>
                    <a:pt x="96" y="163"/>
                    <a:pt x="96" y="162"/>
                    <a:pt x="97" y="156"/>
                  </a:cubicBezTo>
                  <a:lnTo>
                    <a:pt x="121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234" name="Freeform 59"/>
            <p:cNvSpPr>
              <a:spLocks/>
            </p:cNvSpPr>
            <p:nvPr/>
          </p:nvSpPr>
          <p:spPr bwMode="auto">
            <a:xfrm>
              <a:off x="4083" y="1199"/>
              <a:ext cx="42" cy="77"/>
            </a:xfrm>
            <a:custGeom>
              <a:avLst/>
              <a:gdLst>
                <a:gd name="T0" fmla="*/ 76 w 122"/>
                <a:gd name="T1" fmla="*/ 10 h 222"/>
                <a:gd name="T2" fmla="*/ 76 w 122"/>
                <a:gd name="T3" fmla="*/ 10 h 222"/>
                <a:gd name="T4" fmla="*/ 66 w 122"/>
                <a:gd name="T5" fmla="*/ 0 h 222"/>
                <a:gd name="T6" fmla="*/ 0 w 122"/>
                <a:gd name="T7" fmla="*/ 22 h 222"/>
                <a:gd name="T8" fmla="*/ 0 w 122"/>
                <a:gd name="T9" fmla="*/ 34 h 222"/>
                <a:gd name="T10" fmla="*/ 49 w 122"/>
                <a:gd name="T11" fmla="*/ 24 h 222"/>
                <a:gd name="T12" fmla="*/ 49 w 122"/>
                <a:gd name="T13" fmla="*/ 195 h 222"/>
                <a:gd name="T14" fmla="*/ 15 w 122"/>
                <a:gd name="T15" fmla="*/ 210 h 222"/>
                <a:gd name="T16" fmla="*/ 3 w 122"/>
                <a:gd name="T17" fmla="*/ 210 h 222"/>
                <a:gd name="T18" fmla="*/ 3 w 122"/>
                <a:gd name="T19" fmla="*/ 222 h 222"/>
                <a:gd name="T20" fmla="*/ 62 w 122"/>
                <a:gd name="T21" fmla="*/ 221 h 222"/>
                <a:gd name="T22" fmla="*/ 122 w 122"/>
                <a:gd name="T23" fmla="*/ 222 h 222"/>
                <a:gd name="T24" fmla="*/ 122 w 122"/>
                <a:gd name="T25" fmla="*/ 210 h 222"/>
                <a:gd name="T26" fmla="*/ 109 w 122"/>
                <a:gd name="T27" fmla="*/ 210 h 222"/>
                <a:gd name="T28" fmla="*/ 76 w 122"/>
                <a:gd name="T29" fmla="*/ 195 h 222"/>
                <a:gd name="T30" fmla="*/ 76 w 122"/>
                <a:gd name="T31" fmla="*/ 1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2" h="222">
                  <a:moveTo>
                    <a:pt x="76" y="10"/>
                  </a:moveTo>
                  <a:lnTo>
                    <a:pt x="76" y="10"/>
                  </a:lnTo>
                  <a:cubicBezTo>
                    <a:pt x="76" y="1"/>
                    <a:pt x="75" y="0"/>
                    <a:pt x="66" y="0"/>
                  </a:cubicBezTo>
                  <a:cubicBezTo>
                    <a:pt x="44" y="21"/>
                    <a:pt x="14" y="22"/>
                    <a:pt x="0" y="22"/>
                  </a:cubicBezTo>
                  <a:lnTo>
                    <a:pt x="0" y="34"/>
                  </a:lnTo>
                  <a:cubicBezTo>
                    <a:pt x="8" y="34"/>
                    <a:pt x="30" y="34"/>
                    <a:pt x="49" y="24"/>
                  </a:cubicBezTo>
                  <a:lnTo>
                    <a:pt x="49" y="195"/>
                  </a:lnTo>
                  <a:cubicBezTo>
                    <a:pt x="49" y="206"/>
                    <a:pt x="49" y="210"/>
                    <a:pt x="15" y="210"/>
                  </a:cubicBezTo>
                  <a:lnTo>
                    <a:pt x="3" y="210"/>
                  </a:lnTo>
                  <a:lnTo>
                    <a:pt x="3" y="222"/>
                  </a:lnTo>
                  <a:cubicBezTo>
                    <a:pt x="9" y="222"/>
                    <a:pt x="50" y="221"/>
                    <a:pt x="62" y="221"/>
                  </a:cubicBezTo>
                  <a:cubicBezTo>
                    <a:pt x="72" y="221"/>
                    <a:pt x="114" y="222"/>
                    <a:pt x="122" y="222"/>
                  </a:cubicBezTo>
                  <a:lnTo>
                    <a:pt x="122" y="210"/>
                  </a:lnTo>
                  <a:lnTo>
                    <a:pt x="109" y="210"/>
                  </a:lnTo>
                  <a:cubicBezTo>
                    <a:pt x="76" y="210"/>
                    <a:pt x="76" y="206"/>
                    <a:pt x="76" y="195"/>
                  </a:cubicBezTo>
                  <a:lnTo>
                    <a:pt x="76" y="1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235" name="Freeform 60"/>
            <p:cNvSpPr>
              <a:spLocks noEditPoints="1"/>
            </p:cNvSpPr>
            <p:nvPr/>
          </p:nvSpPr>
          <p:spPr bwMode="auto">
            <a:xfrm>
              <a:off x="1194" y="1376"/>
              <a:ext cx="76" cy="74"/>
            </a:xfrm>
            <a:custGeom>
              <a:avLst/>
              <a:gdLst>
                <a:gd name="T0" fmla="*/ 159 w 219"/>
                <a:gd name="T1" fmla="*/ 30 h 216"/>
                <a:gd name="T2" fmla="*/ 159 w 219"/>
                <a:gd name="T3" fmla="*/ 30 h 216"/>
                <a:gd name="T4" fmla="*/ 115 w 219"/>
                <a:gd name="T5" fmla="*/ 0 h 216"/>
                <a:gd name="T6" fmla="*/ 0 w 219"/>
                <a:gd name="T7" fmla="*/ 140 h 216"/>
                <a:gd name="T8" fmla="*/ 63 w 219"/>
                <a:gd name="T9" fmla="*/ 216 h 216"/>
                <a:gd name="T10" fmla="*/ 125 w 219"/>
                <a:gd name="T11" fmla="*/ 180 h 216"/>
                <a:gd name="T12" fmla="*/ 169 w 219"/>
                <a:gd name="T13" fmla="*/ 216 h 216"/>
                <a:gd name="T14" fmla="*/ 204 w 219"/>
                <a:gd name="T15" fmla="*/ 190 h 216"/>
                <a:gd name="T16" fmla="*/ 219 w 219"/>
                <a:gd name="T17" fmla="*/ 143 h 216"/>
                <a:gd name="T18" fmla="*/ 213 w 219"/>
                <a:gd name="T19" fmla="*/ 138 h 216"/>
                <a:gd name="T20" fmla="*/ 206 w 219"/>
                <a:gd name="T21" fmla="*/ 147 h 216"/>
                <a:gd name="T22" fmla="*/ 170 w 219"/>
                <a:gd name="T23" fmla="*/ 206 h 216"/>
                <a:gd name="T24" fmla="*/ 156 w 219"/>
                <a:gd name="T25" fmla="*/ 184 h 216"/>
                <a:gd name="T26" fmla="*/ 162 w 219"/>
                <a:gd name="T27" fmla="*/ 148 h 216"/>
                <a:gd name="T28" fmla="*/ 172 w 219"/>
                <a:gd name="T29" fmla="*/ 105 h 216"/>
                <a:gd name="T30" fmla="*/ 189 w 219"/>
                <a:gd name="T31" fmla="*/ 39 h 216"/>
                <a:gd name="T32" fmla="*/ 193 w 219"/>
                <a:gd name="T33" fmla="*/ 22 h 216"/>
                <a:gd name="T34" fmla="*/ 179 w 219"/>
                <a:gd name="T35" fmla="*/ 9 h 216"/>
                <a:gd name="T36" fmla="*/ 159 w 219"/>
                <a:gd name="T37" fmla="*/ 30 h 216"/>
                <a:gd name="T38" fmla="*/ 128 w 219"/>
                <a:gd name="T39" fmla="*/ 154 h 216"/>
                <a:gd name="T40" fmla="*/ 128 w 219"/>
                <a:gd name="T41" fmla="*/ 154 h 216"/>
                <a:gd name="T42" fmla="*/ 118 w 219"/>
                <a:gd name="T43" fmla="*/ 172 h 216"/>
                <a:gd name="T44" fmla="*/ 64 w 219"/>
                <a:gd name="T45" fmla="*/ 206 h 216"/>
                <a:gd name="T46" fmla="*/ 34 w 219"/>
                <a:gd name="T47" fmla="*/ 161 h 216"/>
                <a:gd name="T48" fmla="*/ 60 w 219"/>
                <a:gd name="T49" fmla="*/ 56 h 216"/>
                <a:gd name="T50" fmla="*/ 115 w 219"/>
                <a:gd name="T51" fmla="*/ 10 h 216"/>
                <a:gd name="T52" fmla="*/ 153 w 219"/>
                <a:gd name="T53" fmla="*/ 52 h 216"/>
                <a:gd name="T54" fmla="*/ 152 w 219"/>
                <a:gd name="T55" fmla="*/ 61 h 216"/>
                <a:gd name="T56" fmla="*/ 128 w 219"/>
                <a:gd name="T57" fmla="*/ 154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9" h="216">
                  <a:moveTo>
                    <a:pt x="159" y="30"/>
                  </a:moveTo>
                  <a:lnTo>
                    <a:pt x="159" y="30"/>
                  </a:lnTo>
                  <a:cubicBezTo>
                    <a:pt x="150" y="13"/>
                    <a:pt x="136" y="0"/>
                    <a:pt x="115" y="0"/>
                  </a:cubicBezTo>
                  <a:cubicBezTo>
                    <a:pt x="59" y="0"/>
                    <a:pt x="0" y="70"/>
                    <a:pt x="0" y="140"/>
                  </a:cubicBezTo>
                  <a:cubicBezTo>
                    <a:pt x="0" y="185"/>
                    <a:pt x="26" y="216"/>
                    <a:pt x="63" y="216"/>
                  </a:cubicBezTo>
                  <a:cubicBezTo>
                    <a:pt x="73" y="216"/>
                    <a:pt x="97" y="214"/>
                    <a:pt x="125" y="180"/>
                  </a:cubicBezTo>
                  <a:cubicBezTo>
                    <a:pt x="129" y="201"/>
                    <a:pt x="146" y="216"/>
                    <a:pt x="169" y="216"/>
                  </a:cubicBezTo>
                  <a:cubicBezTo>
                    <a:pt x="186" y="216"/>
                    <a:pt x="197" y="205"/>
                    <a:pt x="204" y="190"/>
                  </a:cubicBezTo>
                  <a:cubicBezTo>
                    <a:pt x="212" y="173"/>
                    <a:pt x="219" y="144"/>
                    <a:pt x="219" y="143"/>
                  </a:cubicBezTo>
                  <a:cubicBezTo>
                    <a:pt x="219" y="138"/>
                    <a:pt x="214" y="138"/>
                    <a:pt x="213" y="138"/>
                  </a:cubicBezTo>
                  <a:cubicBezTo>
                    <a:pt x="208" y="138"/>
                    <a:pt x="208" y="140"/>
                    <a:pt x="206" y="147"/>
                  </a:cubicBezTo>
                  <a:cubicBezTo>
                    <a:pt x="198" y="178"/>
                    <a:pt x="189" y="206"/>
                    <a:pt x="170" y="206"/>
                  </a:cubicBezTo>
                  <a:cubicBezTo>
                    <a:pt x="157" y="206"/>
                    <a:pt x="156" y="193"/>
                    <a:pt x="156" y="184"/>
                  </a:cubicBezTo>
                  <a:cubicBezTo>
                    <a:pt x="156" y="173"/>
                    <a:pt x="157" y="169"/>
                    <a:pt x="162" y="148"/>
                  </a:cubicBezTo>
                  <a:cubicBezTo>
                    <a:pt x="167" y="128"/>
                    <a:pt x="168" y="124"/>
                    <a:pt x="172" y="105"/>
                  </a:cubicBezTo>
                  <a:lnTo>
                    <a:pt x="189" y="39"/>
                  </a:lnTo>
                  <a:cubicBezTo>
                    <a:pt x="193" y="25"/>
                    <a:pt x="193" y="24"/>
                    <a:pt x="193" y="22"/>
                  </a:cubicBezTo>
                  <a:cubicBezTo>
                    <a:pt x="193" y="14"/>
                    <a:pt x="187" y="9"/>
                    <a:pt x="179" y="9"/>
                  </a:cubicBezTo>
                  <a:cubicBezTo>
                    <a:pt x="167" y="9"/>
                    <a:pt x="160" y="20"/>
                    <a:pt x="159" y="30"/>
                  </a:cubicBezTo>
                  <a:close/>
                  <a:moveTo>
                    <a:pt x="128" y="154"/>
                  </a:moveTo>
                  <a:lnTo>
                    <a:pt x="128" y="154"/>
                  </a:lnTo>
                  <a:cubicBezTo>
                    <a:pt x="125" y="163"/>
                    <a:pt x="125" y="164"/>
                    <a:pt x="118" y="172"/>
                  </a:cubicBezTo>
                  <a:cubicBezTo>
                    <a:pt x="97" y="198"/>
                    <a:pt x="78" y="206"/>
                    <a:pt x="64" y="206"/>
                  </a:cubicBezTo>
                  <a:cubicBezTo>
                    <a:pt x="40" y="206"/>
                    <a:pt x="34" y="180"/>
                    <a:pt x="34" y="161"/>
                  </a:cubicBezTo>
                  <a:cubicBezTo>
                    <a:pt x="34" y="137"/>
                    <a:pt x="49" y="78"/>
                    <a:pt x="60" y="56"/>
                  </a:cubicBezTo>
                  <a:cubicBezTo>
                    <a:pt x="75" y="28"/>
                    <a:pt x="96" y="10"/>
                    <a:pt x="115" y="10"/>
                  </a:cubicBezTo>
                  <a:cubicBezTo>
                    <a:pt x="146" y="10"/>
                    <a:pt x="153" y="50"/>
                    <a:pt x="153" y="52"/>
                  </a:cubicBezTo>
                  <a:cubicBezTo>
                    <a:pt x="153" y="55"/>
                    <a:pt x="152" y="58"/>
                    <a:pt x="152" y="61"/>
                  </a:cubicBezTo>
                  <a:lnTo>
                    <a:pt x="128" y="15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236" name="Freeform 61"/>
            <p:cNvSpPr>
              <a:spLocks/>
            </p:cNvSpPr>
            <p:nvPr/>
          </p:nvSpPr>
          <p:spPr bwMode="auto">
            <a:xfrm>
              <a:off x="1282" y="1397"/>
              <a:ext cx="51" cy="77"/>
            </a:xfrm>
            <a:custGeom>
              <a:avLst/>
              <a:gdLst>
                <a:gd name="T0" fmla="*/ 148 w 148"/>
                <a:gd name="T1" fmla="*/ 161 h 222"/>
                <a:gd name="T2" fmla="*/ 148 w 148"/>
                <a:gd name="T3" fmla="*/ 161 h 222"/>
                <a:gd name="T4" fmla="*/ 137 w 148"/>
                <a:gd name="T5" fmla="*/ 161 h 222"/>
                <a:gd name="T6" fmla="*/ 128 w 148"/>
                <a:gd name="T7" fmla="*/ 191 h 222"/>
                <a:gd name="T8" fmla="*/ 95 w 148"/>
                <a:gd name="T9" fmla="*/ 193 h 222"/>
                <a:gd name="T10" fmla="*/ 33 w 148"/>
                <a:gd name="T11" fmla="*/ 193 h 222"/>
                <a:gd name="T12" fmla="*/ 100 w 148"/>
                <a:gd name="T13" fmla="*/ 137 h 222"/>
                <a:gd name="T14" fmla="*/ 148 w 148"/>
                <a:gd name="T15" fmla="*/ 65 h 222"/>
                <a:gd name="T16" fmla="*/ 70 w 148"/>
                <a:gd name="T17" fmla="*/ 0 h 222"/>
                <a:gd name="T18" fmla="*/ 0 w 148"/>
                <a:gd name="T19" fmla="*/ 60 h 222"/>
                <a:gd name="T20" fmla="*/ 18 w 148"/>
                <a:gd name="T21" fmla="*/ 79 h 222"/>
                <a:gd name="T22" fmla="*/ 36 w 148"/>
                <a:gd name="T23" fmla="*/ 61 h 222"/>
                <a:gd name="T24" fmla="*/ 16 w 148"/>
                <a:gd name="T25" fmla="*/ 43 h 222"/>
                <a:gd name="T26" fmla="*/ 65 w 148"/>
                <a:gd name="T27" fmla="*/ 12 h 222"/>
                <a:gd name="T28" fmla="*/ 116 w 148"/>
                <a:gd name="T29" fmla="*/ 65 h 222"/>
                <a:gd name="T30" fmla="*/ 84 w 148"/>
                <a:gd name="T31" fmla="*/ 129 h 222"/>
                <a:gd name="T32" fmla="*/ 4 w 148"/>
                <a:gd name="T33" fmla="*/ 209 h 222"/>
                <a:gd name="T34" fmla="*/ 0 w 148"/>
                <a:gd name="T35" fmla="*/ 222 h 222"/>
                <a:gd name="T36" fmla="*/ 138 w 148"/>
                <a:gd name="T37" fmla="*/ 222 h 222"/>
                <a:gd name="T38" fmla="*/ 148 w 148"/>
                <a:gd name="T39" fmla="*/ 161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222">
                  <a:moveTo>
                    <a:pt x="148" y="161"/>
                  </a:moveTo>
                  <a:lnTo>
                    <a:pt x="148" y="161"/>
                  </a:lnTo>
                  <a:lnTo>
                    <a:pt x="137" y="161"/>
                  </a:lnTo>
                  <a:cubicBezTo>
                    <a:pt x="136" y="168"/>
                    <a:pt x="132" y="188"/>
                    <a:pt x="128" y="191"/>
                  </a:cubicBezTo>
                  <a:cubicBezTo>
                    <a:pt x="125" y="193"/>
                    <a:pt x="100" y="193"/>
                    <a:pt x="95" y="193"/>
                  </a:cubicBezTo>
                  <a:lnTo>
                    <a:pt x="33" y="193"/>
                  </a:lnTo>
                  <a:cubicBezTo>
                    <a:pt x="68" y="162"/>
                    <a:pt x="80" y="153"/>
                    <a:pt x="100" y="137"/>
                  </a:cubicBezTo>
                  <a:cubicBezTo>
                    <a:pt x="125" y="118"/>
                    <a:pt x="148" y="97"/>
                    <a:pt x="148" y="65"/>
                  </a:cubicBezTo>
                  <a:cubicBezTo>
                    <a:pt x="148" y="25"/>
                    <a:pt x="113" y="0"/>
                    <a:pt x="70" y="0"/>
                  </a:cubicBezTo>
                  <a:cubicBezTo>
                    <a:pt x="28" y="0"/>
                    <a:pt x="0" y="29"/>
                    <a:pt x="0" y="60"/>
                  </a:cubicBezTo>
                  <a:cubicBezTo>
                    <a:pt x="0" y="77"/>
                    <a:pt x="15" y="79"/>
                    <a:pt x="18" y="79"/>
                  </a:cubicBezTo>
                  <a:cubicBezTo>
                    <a:pt x="26" y="79"/>
                    <a:pt x="36" y="73"/>
                    <a:pt x="36" y="61"/>
                  </a:cubicBezTo>
                  <a:cubicBezTo>
                    <a:pt x="36" y="55"/>
                    <a:pt x="33" y="43"/>
                    <a:pt x="16" y="43"/>
                  </a:cubicBezTo>
                  <a:cubicBezTo>
                    <a:pt x="26" y="19"/>
                    <a:pt x="49" y="12"/>
                    <a:pt x="65" y="12"/>
                  </a:cubicBezTo>
                  <a:cubicBezTo>
                    <a:pt x="98" y="12"/>
                    <a:pt x="116" y="38"/>
                    <a:pt x="116" y="65"/>
                  </a:cubicBezTo>
                  <a:cubicBezTo>
                    <a:pt x="116" y="94"/>
                    <a:pt x="95" y="117"/>
                    <a:pt x="84" y="129"/>
                  </a:cubicBezTo>
                  <a:lnTo>
                    <a:pt x="4" y="209"/>
                  </a:lnTo>
                  <a:cubicBezTo>
                    <a:pt x="0" y="212"/>
                    <a:pt x="0" y="212"/>
                    <a:pt x="0" y="222"/>
                  </a:cubicBezTo>
                  <a:lnTo>
                    <a:pt x="138" y="222"/>
                  </a:lnTo>
                  <a:lnTo>
                    <a:pt x="148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237" name="Freeform 62"/>
            <p:cNvSpPr>
              <a:spLocks/>
            </p:cNvSpPr>
            <p:nvPr/>
          </p:nvSpPr>
          <p:spPr bwMode="auto">
            <a:xfrm>
              <a:off x="1353" y="1397"/>
              <a:ext cx="42" cy="77"/>
            </a:xfrm>
            <a:custGeom>
              <a:avLst/>
              <a:gdLst>
                <a:gd name="T0" fmla="*/ 76 w 122"/>
                <a:gd name="T1" fmla="*/ 9 h 222"/>
                <a:gd name="T2" fmla="*/ 76 w 122"/>
                <a:gd name="T3" fmla="*/ 9 h 222"/>
                <a:gd name="T4" fmla="*/ 66 w 122"/>
                <a:gd name="T5" fmla="*/ 0 h 222"/>
                <a:gd name="T6" fmla="*/ 0 w 122"/>
                <a:gd name="T7" fmla="*/ 21 h 222"/>
                <a:gd name="T8" fmla="*/ 0 w 122"/>
                <a:gd name="T9" fmla="*/ 33 h 222"/>
                <a:gd name="T10" fmla="*/ 49 w 122"/>
                <a:gd name="T11" fmla="*/ 24 h 222"/>
                <a:gd name="T12" fmla="*/ 49 w 122"/>
                <a:gd name="T13" fmla="*/ 194 h 222"/>
                <a:gd name="T14" fmla="*/ 15 w 122"/>
                <a:gd name="T15" fmla="*/ 210 h 222"/>
                <a:gd name="T16" fmla="*/ 3 w 122"/>
                <a:gd name="T17" fmla="*/ 210 h 222"/>
                <a:gd name="T18" fmla="*/ 3 w 122"/>
                <a:gd name="T19" fmla="*/ 222 h 222"/>
                <a:gd name="T20" fmla="*/ 62 w 122"/>
                <a:gd name="T21" fmla="*/ 220 h 222"/>
                <a:gd name="T22" fmla="*/ 122 w 122"/>
                <a:gd name="T23" fmla="*/ 222 h 222"/>
                <a:gd name="T24" fmla="*/ 122 w 122"/>
                <a:gd name="T25" fmla="*/ 210 h 222"/>
                <a:gd name="T26" fmla="*/ 109 w 122"/>
                <a:gd name="T27" fmla="*/ 210 h 222"/>
                <a:gd name="T28" fmla="*/ 76 w 122"/>
                <a:gd name="T29" fmla="*/ 194 h 222"/>
                <a:gd name="T30" fmla="*/ 76 w 122"/>
                <a:gd name="T31" fmla="*/ 9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2" h="222">
                  <a:moveTo>
                    <a:pt x="76" y="9"/>
                  </a:moveTo>
                  <a:lnTo>
                    <a:pt x="76" y="9"/>
                  </a:lnTo>
                  <a:cubicBezTo>
                    <a:pt x="76" y="0"/>
                    <a:pt x="75" y="0"/>
                    <a:pt x="66" y="0"/>
                  </a:cubicBezTo>
                  <a:cubicBezTo>
                    <a:pt x="44" y="21"/>
                    <a:pt x="14" y="21"/>
                    <a:pt x="0" y="21"/>
                  </a:cubicBezTo>
                  <a:lnTo>
                    <a:pt x="0" y="33"/>
                  </a:lnTo>
                  <a:cubicBezTo>
                    <a:pt x="8" y="33"/>
                    <a:pt x="30" y="33"/>
                    <a:pt x="49" y="24"/>
                  </a:cubicBezTo>
                  <a:lnTo>
                    <a:pt x="49" y="194"/>
                  </a:lnTo>
                  <a:cubicBezTo>
                    <a:pt x="49" y="205"/>
                    <a:pt x="49" y="210"/>
                    <a:pt x="15" y="210"/>
                  </a:cubicBezTo>
                  <a:lnTo>
                    <a:pt x="3" y="210"/>
                  </a:lnTo>
                  <a:lnTo>
                    <a:pt x="3" y="222"/>
                  </a:lnTo>
                  <a:cubicBezTo>
                    <a:pt x="9" y="221"/>
                    <a:pt x="50" y="220"/>
                    <a:pt x="62" y="220"/>
                  </a:cubicBezTo>
                  <a:cubicBezTo>
                    <a:pt x="72" y="220"/>
                    <a:pt x="114" y="221"/>
                    <a:pt x="122" y="222"/>
                  </a:cubicBezTo>
                  <a:lnTo>
                    <a:pt x="122" y="210"/>
                  </a:lnTo>
                  <a:lnTo>
                    <a:pt x="109" y="210"/>
                  </a:lnTo>
                  <a:cubicBezTo>
                    <a:pt x="76" y="210"/>
                    <a:pt x="76" y="205"/>
                    <a:pt x="76" y="194"/>
                  </a:cubicBezTo>
                  <a:lnTo>
                    <a:pt x="76" y="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238" name="Freeform 63"/>
            <p:cNvSpPr>
              <a:spLocks/>
            </p:cNvSpPr>
            <p:nvPr/>
          </p:nvSpPr>
          <p:spPr bwMode="auto">
            <a:xfrm>
              <a:off x="1419" y="1376"/>
              <a:ext cx="82" cy="74"/>
            </a:xfrm>
            <a:custGeom>
              <a:avLst/>
              <a:gdLst>
                <a:gd name="T0" fmla="*/ 146 w 238"/>
                <a:gd name="T1" fmla="*/ 67 h 216"/>
                <a:gd name="T2" fmla="*/ 146 w 238"/>
                <a:gd name="T3" fmla="*/ 67 h 216"/>
                <a:gd name="T4" fmla="*/ 194 w 238"/>
                <a:gd name="T5" fmla="*/ 10 h 216"/>
                <a:gd name="T6" fmla="*/ 217 w 238"/>
                <a:gd name="T7" fmla="*/ 17 h 216"/>
                <a:gd name="T8" fmla="*/ 194 w 238"/>
                <a:gd name="T9" fmla="*/ 42 h 216"/>
                <a:gd name="T10" fmla="*/ 213 w 238"/>
                <a:gd name="T11" fmla="*/ 59 h 216"/>
                <a:gd name="T12" fmla="*/ 238 w 238"/>
                <a:gd name="T13" fmla="*/ 31 h 216"/>
                <a:gd name="T14" fmla="*/ 194 w 238"/>
                <a:gd name="T15" fmla="*/ 0 h 216"/>
                <a:gd name="T16" fmla="*/ 144 w 238"/>
                <a:gd name="T17" fmla="*/ 36 h 216"/>
                <a:gd name="T18" fmla="*/ 92 w 238"/>
                <a:gd name="T19" fmla="*/ 0 h 216"/>
                <a:gd name="T20" fmla="*/ 15 w 238"/>
                <a:gd name="T21" fmla="*/ 73 h 216"/>
                <a:gd name="T22" fmla="*/ 21 w 238"/>
                <a:gd name="T23" fmla="*/ 78 h 216"/>
                <a:gd name="T24" fmla="*/ 27 w 238"/>
                <a:gd name="T25" fmla="*/ 73 h 216"/>
                <a:gd name="T26" fmla="*/ 91 w 238"/>
                <a:gd name="T27" fmla="*/ 10 h 216"/>
                <a:gd name="T28" fmla="*/ 117 w 238"/>
                <a:gd name="T29" fmla="*/ 42 h 216"/>
                <a:gd name="T30" fmla="*/ 91 w 238"/>
                <a:gd name="T31" fmla="*/ 156 h 216"/>
                <a:gd name="T32" fmla="*/ 46 w 238"/>
                <a:gd name="T33" fmla="*/ 206 h 216"/>
                <a:gd name="T34" fmla="*/ 22 w 238"/>
                <a:gd name="T35" fmla="*/ 200 h 216"/>
                <a:gd name="T36" fmla="*/ 44 w 238"/>
                <a:gd name="T37" fmla="*/ 174 h 216"/>
                <a:gd name="T38" fmla="*/ 27 w 238"/>
                <a:gd name="T39" fmla="*/ 157 h 216"/>
                <a:gd name="T40" fmla="*/ 0 w 238"/>
                <a:gd name="T41" fmla="*/ 185 h 216"/>
                <a:gd name="T42" fmla="*/ 45 w 238"/>
                <a:gd name="T43" fmla="*/ 216 h 216"/>
                <a:gd name="T44" fmla="*/ 96 w 238"/>
                <a:gd name="T45" fmla="*/ 180 h 216"/>
                <a:gd name="T46" fmla="*/ 147 w 238"/>
                <a:gd name="T47" fmla="*/ 216 h 216"/>
                <a:gd name="T48" fmla="*/ 224 w 238"/>
                <a:gd name="T49" fmla="*/ 143 h 216"/>
                <a:gd name="T50" fmla="*/ 218 w 238"/>
                <a:gd name="T51" fmla="*/ 138 h 216"/>
                <a:gd name="T52" fmla="*/ 212 w 238"/>
                <a:gd name="T53" fmla="*/ 143 h 216"/>
                <a:gd name="T54" fmla="*/ 148 w 238"/>
                <a:gd name="T55" fmla="*/ 206 h 216"/>
                <a:gd name="T56" fmla="*/ 122 w 238"/>
                <a:gd name="T57" fmla="*/ 174 h 216"/>
                <a:gd name="T58" fmla="*/ 130 w 238"/>
                <a:gd name="T59" fmla="*/ 132 h 216"/>
                <a:gd name="T60" fmla="*/ 146 w 238"/>
                <a:gd name="T61" fmla="*/ 67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8" h="216">
                  <a:moveTo>
                    <a:pt x="146" y="67"/>
                  </a:moveTo>
                  <a:lnTo>
                    <a:pt x="146" y="67"/>
                  </a:lnTo>
                  <a:cubicBezTo>
                    <a:pt x="149" y="54"/>
                    <a:pt x="160" y="10"/>
                    <a:pt x="194" y="10"/>
                  </a:cubicBezTo>
                  <a:cubicBezTo>
                    <a:pt x="196" y="10"/>
                    <a:pt x="207" y="10"/>
                    <a:pt x="217" y="17"/>
                  </a:cubicBezTo>
                  <a:cubicBezTo>
                    <a:pt x="204" y="19"/>
                    <a:pt x="194" y="31"/>
                    <a:pt x="194" y="42"/>
                  </a:cubicBezTo>
                  <a:cubicBezTo>
                    <a:pt x="194" y="50"/>
                    <a:pt x="200" y="59"/>
                    <a:pt x="213" y="59"/>
                  </a:cubicBezTo>
                  <a:cubicBezTo>
                    <a:pt x="223" y="59"/>
                    <a:pt x="238" y="50"/>
                    <a:pt x="238" y="31"/>
                  </a:cubicBezTo>
                  <a:cubicBezTo>
                    <a:pt x="238" y="7"/>
                    <a:pt x="210" y="0"/>
                    <a:pt x="194" y="0"/>
                  </a:cubicBezTo>
                  <a:cubicBezTo>
                    <a:pt x="166" y="0"/>
                    <a:pt x="150" y="25"/>
                    <a:pt x="144" y="36"/>
                  </a:cubicBezTo>
                  <a:cubicBezTo>
                    <a:pt x="132" y="5"/>
                    <a:pt x="106" y="0"/>
                    <a:pt x="92" y="0"/>
                  </a:cubicBezTo>
                  <a:cubicBezTo>
                    <a:pt x="42" y="0"/>
                    <a:pt x="15" y="61"/>
                    <a:pt x="15" y="73"/>
                  </a:cubicBezTo>
                  <a:cubicBezTo>
                    <a:pt x="15" y="78"/>
                    <a:pt x="20" y="78"/>
                    <a:pt x="21" y="78"/>
                  </a:cubicBezTo>
                  <a:cubicBezTo>
                    <a:pt x="25" y="78"/>
                    <a:pt x="26" y="77"/>
                    <a:pt x="27" y="73"/>
                  </a:cubicBezTo>
                  <a:cubicBezTo>
                    <a:pt x="43" y="22"/>
                    <a:pt x="75" y="10"/>
                    <a:pt x="91" y="10"/>
                  </a:cubicBezTo>
                  <a:cubicBezTo>
                    <a:pt x="100" y="10"/>
                    <a:pt x="117" y="15"/>
                    <a:pt x="117" y="42"/>
                  </a:cubicBezTo>
                  <a:cubicBezTo>
                    <a:pt x="117" y="57"/>
                    <a:pt x="109" y="89"/>
                    <a:pt x="91" y="156"/>
                  </a:cubicBezTo>
                  <a:cubicBezTo>
                    <a:pt x="84" y="186"/>
                    <a:pt x="67" y="206"/>
                    <a:pt x="46" y="206"/>
                  </a:cubicBezTo>
                  <a:cubicBezTo>
                    <a:pt x="43" y="206"/>
                    <a:pt x="32" y="206"/>
                    <a:pt x="22" y="200"/>
                  </a:cubicBezTo>
                  <a:cubicBezTo>
                    <a:pt x="34" y="197"/>
                    <a:pt x="44" y="187"/>
                    <a:pt x="44" y="174"/>
                  </a:cubicBezTo>
                  <a:cubicBezTo>
                    <a:pt x="44" y="161"/>
                    <a:pt x="34" y="157"/>
                    <a:pt x="27" y="157"/>
                  </a:cubicBezTo>
                  <a:cubicBezTo>
                    <a:pt x="12" y="157"/>
                    <a:pt x="0" y="169"/>
                    <a:pt x="0" y="185"/>
                  </a:cubicBezTo>
                  <a:cubicBezTo>
                    <a:pt x="0" y="207"/>
                    <a:pt x="24" y="216"/>
                    <a:pt x="45" y="216"/>
                  </a:cubicBezTo>
                  <a:cubicBezTo>
                    <a:pt x="77" y="216"/>
                    <a:pt x="94" y="183"/>
                    <a:pt x="96" y="180"/>
                  </a:cubicBezTo>
                  <a:cubicBezTo>
                    <a:pt x="101" y="198"/>
                    <a:pt x="118" y="216"/>
                    <a:pt x="147" y="216"/>
                  </a:cubicBezTo>
                  <a:cubicBezTo>
                    <a:pt x="196" y="216"/>
                    <a:pt x="224" y="155"/>
                    <a:pt x="224" y="143"/>
                  </a:cubicBezTo>
                  <a:cubicBezTo>
                    <a:pt x="224" y="138"/>
                    <a:pt x="219" y="138"/>
                    <a:pt x="218" y="138"/>
                  </a:cubicBezTo>
                  <a:cubicBezTo>
                    <a:pt x="214" y="138"/>
                    <a:pt x="213" y="140"/>
                    <a:pt x="212" y="143"/>
                  </a:cubicBezTo>
                  <a:cubicBezTo>
                    <a:pt x="196" y="194"/>
                    <a:pt x="163" y="206"/>
                    <a:pt x="148" y="206"/>
                  </a:cubicBezTo>
                  <a:cubicBezTo>
                    <a:pt x="129" y="206"/>
                    <a:pt x="122" y="191"/>
                    <a:pt x="122" y="174"/>
                  </a:cubicBezTo>
                  <a:cubicBezTo>
                    <a:pt x="122" y="164"/>
                    <a:pt x="125" y="153"/>
                    <a:pt x="130" y="132"/>
                  </a:cubicBezTo>
                  <a:lnTo>
                    <a:pt x="146" y="6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239" name="Freeform 64"/>
            <p:cNvSpPr>
              <a:spLocks/>
            </p:cNvSpPr>
            <p:nvPr/>
          </p:nvSpPr>
          <p:spPr bwMode="auto">
            <a:xfrm>
              <a:off x="1521" y="1397"/>
              <a:ext cx="42" cy="77"/>
            </a:xfrm>
            <a:custGeom>
              <a:avLst/>
              <a:gdLst>
                <a:gd name="T0" fmla="*/ 76 w 122"/>
                <a:gd name="T1" fmla="*/ 9 h 222"/>
                <a:gd name="T2" fmla="*/ 76 w 122"/>
                <a:gd name="T3" fmla="*/ 9 h 222"/>
                <a:gd name="T4" fmla="*/ 66 w 122"/>
                <a:gd name="T5" fmla="*/ 0 h 222"/>
                <a:gd name="T6" fmla="*/ 0 w 122"/>
                <a:gd name="T7" fmla="*/ 21 h 222"/>
                <a:gd name="T8" fmla="*/ 0 w 122"/>
                <a:gd name="T9" fmla="*/ 33 h 222"/>
                <a:gd name="T10" fmla="*/ 49 w 122"/>
                <a:gd name="T11" fmla="*/ 24 h 222"/>
                <a:gd name="T12" fmla="*/ 49 w 122"/>
                <a:gd name="T13" fmla="*/ 194 h 222"/>
                <a:gd name="T14" fmla="*/ 15 w 122"/>
                <a:gd name="T15" fmla="*/ 210 h 222"/>
                <a:gd name="T16" fmla="*/ 3 w 122"/>
                <a:gd name="T17" fmla="*/ 210 h 222"/>
                <a:gd name="T18" fmla="*/ 3 w 122"/>
                <a:gd name="T19" fmla="*/ 222 h 222"/>
                <a:gd name="T20" fmla="*/ 62 w 122"/>
                <a:gd name="T21" fmla="*/ 220 h 222"/>
                <a:gd name="T22" fmla="*/ 122 w 122"/>
                <a:gd name="T23" fmla="*/ 222 h 222"/>
                <a:gd name="T24" fmla="*/ 122 w 122"/>
                <a:gd name="T25" fmla="*/ 210 h 222"/>
                <a:gd name="T26" fmla="*/ 109 w 122"/>
                <a:gd name="T27" fmla="*/ 210 h 222"/>
                <a:gd name="T28" fmla="*/ 76 w 122"/>
                <a:gd name="T29" fmla="*/ 194 h 222"/>
                <a:gd name="T30" fmla="*/ 76 w 122"/>
                <a:gd name="T31" fmla="*/ 9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2" h="222">
                  <a:moveTo>
                    <a:pt x="76" y="9"/>
                  </a:moveTo>
                  <a:lnTo>
                    <a:pt x="76" y="9"/>
                  </a:lnTo>
                  <a:cubicBezTo>
                    <a:pt x="76" y="0"/>
                    <a:pt x="75" y="0"/>
                    <a:pt x="66" y="0"/>
                  </a:cubicBezTo>
                  <a:cubicBezTo>
                    <a:pt x="44" y="21"/>
                    <a:pt x="14" y="21"/>
                    <a:pt x="0" y="21"/>
                  </a:cubicBezTo>
                  <a:lnTo>
                    <a:pt x="0" y="33"/>
                  </a:lnTo>
                  <a:cubicBezTo>
                    <a:pt x="8" y="33"/>
                    <a:pt x="30" y="33"/>
                    <a:pt x="49" y="24"/>
                  </a:cubicBezTo>
                  <a:lnTo>
                    <a:pt x="49" y="194"/>
                  </a:lnTo>
                  <a:cubicBezTo>
                    <a:pt x="49" y="205"/>
                    <a:pt x="49" y="210"/>
                    <a:pt x="15" y="210"/>
                  </a:cubicBezTo>
                  <a:lnTo>
                    <a:pt x="3" y="210"/>
                  </a:lnTo>
                  <a:lnTo>
                    <a:pt x="3" y="222"/>
                  </a:lnTo>
                  <a:cubicBezTo>
                    <a:pt x="9" y="221"/>
                    <a:pt x="50" y="220"/>
                    <a:pt x="62" y="220"/>
                  </a:cubicBezTo>
                  <a:cubicBezTo>
                    <a:pt x="73" y="220"/>
                    <a:pt x="115" y="221"/>
                    <a:pt x="122" y="222"/>
                  </a:cubicBezTo>
                  <a:lnTo>
                    <a:pt x="122" y="210"/>
                  </a:lnTo>
                  <a:lnTo>
                    <a:pt x="109" y="210"/>
                  </a:lnTo>
                  <a:cubicBezTo>
                    <a:pt x="76" y="210"/>
                    <a:pt x="76" y="205"/>
                    <a:pt x="76" y="194"/>
                  </a:cubicBezTo>
                  <a:lnTo>
                    <a:pt x="76" y="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240" name="Freeform 65"/>
            <p:cNvSpPr>
              <a:spLocks/>
            </p:cNvSpPr>
            <p:nvPr/>
          </p:nvSpPr>
          <p:spPr bwMode="auto">
            <a:xfrm>
              <a:off x="1628" y="1353"/>
              <a:ext cx="109" cy="109"/>
            </a:xfrm>
            <a:custGeom>
              <a:avLst/>
              <a:gdLst>
                <a:gd name="T0" fmla="*/ 169 w 318"/>
                <a:gd name="T1" fmla="*/ 169 h 319"/>
                <a:gd name="T2" fmla="*/ 169 w 318"/>
                <a:gd name="T3" fmla="*/ 169 h 319"/>
                <a:gd name="T4" fmla="*/ 302 w 318"/>
                <a:gd name="T5" fmla="*/ 169 h 319"/>
                <a:gd name="T6" fmla="*/ 318 w 318"/>
                <a:gd name="T7" fmla="*/ 160 h 319"/>
                <a:gd name="T8" fmla="*/ 302 w 318"/>
                <a:gd name="T9" fmla="*/ 150 h 319"/>
                <a:gd name="T10" fmla="*/ 169 w 318"/>
                <a:gd name="T11" fmla="*/ 150 h 319"/>
                <a:gd name="T12" fmla="*/ 169 w 318"/>
                <a:gd name="T13" fmla="*/ 16 h 319"/>
                <a:gd name="T14" fmla="*/ 159 w 318"/>
                <a:gd name="T15" fmla="*/ 0 h 319"/>
                <a:gd name="T16" fmla="*/ 150 w 318"/>
                <a:gd name="T17" fmla="*/ 16 h 319"/>
                <a:gd name="T18" fmla="*/ 150 w 318"/>
                <a:gd name="T19" fmla="*/ 150 h 319"/>
                <a:gd name="T20" fmla="*/ 16 w 318"/>
                <a:gd name="T21" fmla="*/ 150 h 319"/>
                <a:gd name="T22" fmla="*/ 0 w 318"/>
                <a:gd name="T23" fmla="*/ 160 h 319"/>
                <a:gd name="T24" fmla="*/ 16 w 318"/>
                <a:gd name="T25" fmla="*/ 169 h 319"/>
                <a:gd name="T26" fmla="*/ 150 w 318"/>
                <a:gd name="T27" fmla="*/ 169 h 319"/>
                <a:gd name="T28" fmla="*/ 150 w 318"/>
                <a:gd name="T29" fmla="*/ 303 h 319"/>
                <a:gd name="T30" fmla="*/ 159 w 318"/>
                <a:gd name="T31" fmla="*/ 319 h 319"/>
                <a:gd name="T32" fmla="*/ 169 w 318"/>
                <a:gd name="T33" fmla="*/ 303 h 319"/>
                <a:gd name="T34" fmla="*/ 169 w 318"/>
                <a:gd name="T35" fmla="*/ 169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8" h="319">
                  <a:moveTo>
                    <a:pt x="169" y="169"/>
                  </a:moveTo>
                  <a:lnTo>
                    <a:pt x="169" y="169"/>
                  </a:lnTo>
                  <a:lnTo>
                    <a:pt x="302" y="169"/>
                  </a:lnTo>
                  <a:cubicBezTo>
                    <a:pt x="309" y="169"/>
                    <a:pt x="318" y="169"/>
                    <a:pt x="318" y="160"/>
                  </a:cubicBezTo>
                  <a:cubicBezTo>
                    <a:pt x="318" y="150"/>
                    <a:pt x="309" y="150"/>
                    <a:pt x="302" y="150"/>
                  </a:cubicBezTo>
                  <a:lnTo>
                    <a:pt x="169" y="150"/>
                  </a:lnTo>
                  <a:lnTo>
                    <a:pt x="169" y="16"/>
                  </a:lnTo>
                  <a:cubicBezTo>
                    <a:pt x="169" y="9"/>
                    <a:pt x="169" y="0"/>
                    <a:pt x="159" y="0"/>
                  </a:cubicBezTo>
                  <a:cubicBezTo>
                    <a:pt x="150" y="0"/>
                    <a:pt x="150" y="9"/>
                    <a:pt x="150" y="16"/>
                  </a:cubicBezTo>
                  <a:lnTo>
                    <a:pt x="150" y="150"/>
                  </a:lnTo>
                  <a:lnTo>
                    <a:pt x="16" y="150"/>
                  </a:lnTo>
                  <a:cubicBezTo>
                    <a:pt x="9" y="150"/>
                    <a:pt x="0" y="150"/>
                    <a:pt x="0" y="160"/>
                  </a:cubicBezTo>
                  <a:cubicBezTo>
                    <a:pt x="0" y="169"/>
                    <a:pt x="9" y="169"/>
                    <a:pt x="16" y="169"/>
                  </a:cubicBezTo>
                  <a:lnTo>
                    <a:pt x="150" y="169"/>
                  </a:lnTo>
                  <a:lnTo>
                    <a:pt x="150" y="303"/>
                  </a:lnTo>
                  <a:cubicBezTo>
                    <a:pt x="150" y="310"/>
                    <a:pt x="150" y="319"/>
                    <a:pt x="159" y="319"/>
                  </a:cubicBezTo>
                  <a:cubicBezTo>
                    <a:pt x="169" y="319"/>
                    <a:pt x="169" y="310"/>
                    <a:pt x="169" y="303"/>
                  </a:cubicBezTo>
                  <a:lnTo>
                    <a:pt x="169" y="16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241" name="Freeform 66"/>
            <p:cNvSpPr>
              <a:spLocks noEditPoints="1"/>
            </p:cNvSpPr>
            <p:nvPr/>
          </p:nvSpPr>
          <p:spPr bwMode="auto">
            <a:xfrm>
              <a:off x="1790" y="1376"/>
              <a:ext cx="75" cy="74"/>
            </a:xfrm>
            <a:custGeom>
              <a:avLst/>
              <a:gdLst>
                <a:gd name="T0" fmla="*/ 159 w 219"/>
                <a:gd name="T1" fmla="*/ 30 h 216"/>
                <a:gd name="T2" fmla="*/ 159 w 219"/>
                <a:gd name="T3" fmla="*/ 30 h 216"/>
                <a:gd name="T4" fmla="*/ 115 w 219"/>
                <a:gd name="T5" fmla="*/ 0 h 216"/>
                <a:gd name="T6" fmla="*/ 0 w 219"/>
                <a:gd name="T7" fmla="*/ 140 h 216"/>
                <a:gd name="T8" fmla="*/ 63 w 219"/>
                <a:gd name="T9" fmla="*/ 216 h 216"/>
                <a:gd name="T10" fmla="*/ 126 w 219"/>
                <a:gd name="T11" fmla="*/ 180 h 216"/>
                <a:gd name="T12" fmla="*/ 169 w 219"/>
                <a:gd name="T13" fmla="*/ 216 h 216"/>
                <a:gd name="T14" fmla="*/ 204 w 219"/>
                <a:gd name="T15" fmla="*/ 190 h 216"/>
                <a:gd name="T16" fmla="*/ 219 w 219"/>
                <a:gd name="T17" fmla="*/ 143 h 216"/>
                <a:gd name="T18" fmla="*/ 213 w 219"/>
                <a:gd name="T19" fmla="*/ 138 h 216"/>
                <a:gd name="T20" fmla="*/ 206 w 219"/>
                <a:gd name="T21" fmla="*/ 147 h 216"/>
                <a:gd name="T22" fmla="*/ 170 w 219"/>
                <a:gd name="T23" fmla="*/ 206 h 216"/>
                <a:gd name="T24" fmla="*/ 156 w 219"/>
                <a:gd name="T25" fmla="*/ 184 h 216"/>
                <a:gd name="T26" fmla="*/ 162 w 219"/>
                <a:gd name="T27" fmla="*/ 148 h 216"/>
                <a:gd name="T28" fmla="*/ 172 w 219"/>
                <a:gd name="T29" fmla="*/ 105 h 216"/>
                <a:gd name="T30" fmla="*/ 190 w 219"/>
                <a:gd name="T31" fmla="*/ 39 h 216"/>
                <a:gd name="T32" fmla="*/ 193 w 219"/>
                <a:gd name="T33" fmla="*/ 22 h 216"/>
                <a:gd name="T34" fmla="*/ 179 w 219"/>
                <a:gd name="T35" fmla="*/ 9 h 216"/>
                <a:gd name="T36" fmla="*/ 159 w 219"/>
                <a:gd name="T37" fmla="*/ 30 h 216"/>
                <a:gd name="T38" fmla="*/ 128 w 219"/>
                <a:gd name="T39" fmla="*/ 154 h 216"/>
                <a:gd name="T40" fmla="*/ 128 w 219"/>
                <a:gd name="T41" fmla="*/ 154 h 216"/>
                <a:gd name="T42" fmla="*/ 118 w 219"/>
                <a:gd name="T43" fmla="*/ 172 h 216"/>
                <a:gd name="T44" fmla="*/ 64 w 219"/>
                <a:gd name="T45" fmla="*/ 206 h 216"/>
                <a:gd name="T46" fmla="*/ 34 w 219"/>
                <a:gd name="T47" fmla="*/ 161 h 216"/>
                <a:gd name="T48" fmla="*/ 60 w 219"/>
                <a:gd name="T49" fmla="*/ 56 h 216"/>
                <a:gd name="T50" fmla="*/ 116 w 219"/>
                <a:gd name="T51" fmla="*/ 10 h 216"/>
                <a:gd name="T52" fmla="*/ 153 w 219"/>
                <a:gd name="T53" fmla="*/ 52 h 216"/>
                <a:gd name="T54" fmla="*/ 152 w 219"/>
                <a:gd name="T55" fmla="*/ 61 h 216"/>
                <a:gd name="T56" fmla="*/ 128 w 219"/>
                <a:gd name="T57" fmla="*/ 154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9" h="216">
                  <a:moveTo>
                    <a:pt x="159" y="30"/>
                  </a:moveTo>
                  <a:lnTo>
                    <a:pt x="159" y="30"/>
                  </a:lnTo>
                  <a:cubicBezTo>
                    <a:pt x="150" y="13"/>
                    <a:pt x="137" y="0"/>
                    <a:pt x="115" y="0"/>
                  </a:cubicBezTo>
                  <a:cubicBezTo>
                    <a:pt x="59" y="0"/>
                    <a:pt x="0" y="70"/>
                    <a:pt x="0" y="140"/>
                  </a:cubicBezTo>
                  <a:cubicBezTo>
                    <a:pt x="0" y="185"/>
                    <a:pt x="26" y="216"/>
                    <a:pt x="63" y="216"/>
                  </a:cubicBezTo>
                  <a:cubicBezTo>
                    <a:pt x="73" y="216"/>
                    <a:pt x="97" y="214"/>
                    <a:pt x="126" y="180"/>
                  </a:cubicBezTo>
                  <a:cubicBezTo>
                    <a:pt x="129" y="201"/>
                    <a:pt x="146" y="216"/>
                    <a:pt x="169" y="216"/>
                  </a:cubicBezTo>
                  <a:cubicBezTo>
                    <a:pt x="186" y="216"/>
                    <a:pt x="197" y="205"/>
                    <a:pt x="204" y="190"/>
                  </a:cubicBezTo>
                  <a:cubicBezTo>
                    <a:pt x="213" y="173"/>
                    <a:pt x="219" y="144"/>
                    <a:pt x="219" y="143"/>
                  </a:cubicBezTo>
                  <a:cubicBezTo>
                    <a:pt x="219" y="138"/>
                    <a:pt x="215" y="138"/>
                    <a:pt x="213" y="138"/>
                  </a:cubicBezTo>
                  <a:cubicBezTo>
                    <a:pt x="208" y="138"/>
                    <a:pt x="208" y="140"/>
                    <a:pt x="206" y="147"/>
                  </a:cubicBezTo>
                  <a:cubicBezTo>
                    <a:pt x="198" y="178"/>
                    <a:pt x="190" y="206"/>
                    <a:pt x="170" y="206"/>
                  </a:cubicBezTo>
                  <a:cubicBezTo>
                    <a:pt x="157" y="206"/>
                    <a:pt x="156" y="193"/>
                    <a:pt x="156" y="184"/>
                  </a:cubicBezTo>
                  <a:cubicBezTo>
                    <a:pt x="156" y="173"/>
                    <a:pt x="157" y="169"/>
                    <a:pt x="162" y="148"/>
                  </a:cubicBezTo>
                  <a:cubicBezTo>
                    <a:pt x="167" y="128"/>
                    <a:pt x="168" y="124"/>
                    <a:pt x="172" y="105"/>
                  </a:cubicBezTo>
                  <a:lnTo>
                    <a:pt x="190" y="39"/>
                  </a:lnTo>
                  <a:cubicBezTo>
                    <a:pt x="193" y="25"/>
                    <a:pt x="193" y="24"/>
                    <a:pt x="193" y="22"/>
                  </a:cubicBezTo>
                  <a:cubicBezTo>
                    <a:pt x="193" y="14"/>
                    <a:pt x="187" y="9"/>
                    <a:pt x="179" y="9"/>
                  </a:cubicBezTo>
                  <a:cubicBezTo>
                    <a:pt x="168" y="9"/>
                    <a:pt x="161" y="20"/>
                    <a:pt x="159" y="30"/>
                  </a:cubicBezTo>
                  <a:close/>
                  <a:moveTo>
                    <a:pt x="128" y="154"/>
                  </a:moveTo>
                  <a:lnTo>
                    <a:pt x="128" y="154"/>
                  </a:lnTo>
                  <a:cubicBezTo>
                    <a:pt x="126" y="163"/>
                    <a:pt x="126" y="164"/>
                    <a:pt x="118" y="172"/>
                  </a:cubicBezTo>
                  <a:cubicBezTo>
                    <a:pt x="97" y="198"/>
                    <a:pt x="78" y="206"/>
                    <a:pt x="64" y="206"/>
                  </a:cubicBezTo>
                  <a:cubicBezTo>
                    <a:pt x="41" y="206"/>
                    <a:pt x="34" y="180"/>
                    <a:pt x="34" y="161"/>
                  </a:cubicBezTo>
                  <a:cubicBezTo>
                    <a:pt x="34" y="137"/>
                    <a:pt x="49" y="78"/>
                    <a:pt x="60" y="56"/>
                  </a:cubicBezTo>
                  <a:cubicBezTo>
                    <a:pt x="75" y="28"/>
                    <a:pt x="96" y="10"/>
                    <a:pt x="116" y="10"/>
                  </a:cubicBezTo>
                  <a:cubicBezTo>
                    <a:pt x="147" y="10"/>
                    <a:pt x="153" y="50"/>
                    <a:pt x="153" y="52"/>
                  </a:cubicBezTo>
                  <a:cubicBezTo>
                    <a:pt x="153" y="55"/>
                    <a:pt x="152" y="58"/>
                    <a:pt x="152" y="61"/>
                  </a:cubicBezTo>
                  <a:lnTo>
                    <a:pt x="128" y="15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242" name="Freeform 67"/>
            <p:cNvSpPr>
              <a:spLocks/>
            </p:cNvSpPr>
            <p:nvPr/>
          </p:nvSpPr>
          <p:spPr bwMode="auto">
            <a:xfrm>
              <a:off x="1877" y="1397"/>
              <a:ext cx="51" cy="77"/>
            </a:xfrm>
            <a:custGeom>
              <a:avLst/>
              <a:gdLst>
                <a:gd name="T0" fmla="*/ 147 w 147"/>
                <a:gd name="T1" fmla="*/ 161 h 222"/>
                <a:gd name="T2" fmla="*/ 147 w 147"/>
                <a:gd name="T3" fmla="*/ 161 h 222"/>
                <a:gd name="T4" fmla="*/ 136 w 147"/>
                <a:gd name="T5" fmla="*/ 161 h 222"/>
                <a:gd name="T6" fmla="*/ 127 w 147"/>
                <a:gd name="T7" fmla="*/ 191 h 222"/>
                <a:gd name="T8" fmla="*/ 94 w 147"/>
                <a:gd name="T9" fmla="*/ 193 h 222"/>
                <a:gd name="T10" fmla="*/ 33 w 147"/>
                <a:gd name="T11" fmla="*/ 193 h 222"/>
                <a:gd name="T12" fmla="*/ 99 w 147"/>
                <a:gd name="T13" fmla="*/ 137 h 222"/>
                <a:gd name="T14" fmla="*/ 147 w 147"/>
                <a:gd name="T15" fmla="*/ 65 h 222"/>
                <a:gd name="T16" fmla="*/ 69 w 147"/>
                <a:gd name="T17" fmla="*/ 0 h 222"/>
                <a:gd name="T18" fmla="*/ 0 w 147"/>
                <a:gd name="T19" fmla="*/ 60 h 222"/>
                <a:gd name="T20" fmla="*/ 17 w 147"/>
                <a:gd name="T21" fmla="*/ 79 h 222"/>
                <a:gd name="T22" fmla="*/ 35 w 147"/>
                <a:gd name="T23" fmla="*/ 61 h 222"/>
                <a:gd name="T24" fmla="*/ 15 w 147"/>
                <a:gd name="T25" fmla="*/ 43 h 222"/>
                <a:gd name="T26" fmla="*/ 64 w 147"/>
                <a:gd name="T27" fmla="*/ 12 h 222"/>
                <a:gd name="T28" fmla="*/ 115 w 147"/>
                <a:gd name="T29" fmla="*/ 65 h 222"/>
                <a:gd name="T30" fmla="*/ 83 w 147"/>
                <a:gd name="T31" fmla="*/ 129 h 222"/>
                <a:gd name="T32" fmla="*/ 3 w 147"/>
                <a:gd name="T33" fmla="*/ 209 h 222"/>
                <a:gd name="T34" fmla="*/ 0 w 147"/>
                <a:gd name="T35" fmla="*/ 222 h 222"/>
                <a:gd name="T36" fmla="*/ 137 w 147"/>
                <a:gd name="T37" fmla="*/ 222 h 222"/>
                <a:gd name="T38" fmla="*/ 147 w 147"/>
                <a:gd name="T39" fmla="*/ 161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7" h="222">
                  <a:moveTo>
                    <a:pt x="147" y="161"/>
                  </a:moveTo>
                  <a:lnTo>
                    <a:pt x="147" y="161"/>
                  </a:lnTo>
                  <a:lnTo>
                    <a:pt x="136" y="161"/>
                  </a:lnTo>
                  <a:cubicBezTo>
                    <a:pt x="135" y="168"/>
                    <a:pt x="131" y="188"/>
                    <a:pt x="127" y="191"/>
                  </a:cubicBezTo>
                  <a:cubicBezTo>
                    <a:pt x="124" y="193"/>
                    <a:pt x="99" y="193"/>
                    <a:pt x="94" y="193"/>
                  </a:cubicBezTo>
                  <a:lnTo>
                    <a:pt x="33" y="193"/>
                  </a:lnTo>
                  <a:cubicBezTo>
                    <a:pt x="68" y="162"/>
                    <a:pt x="79" y="153"/>
                    <a:pt x="99" y="137"/>
                  </a:cubicBezTo>
                  <a:cubicBezTo>
                    <a:pt x="124" y="118"/>
                    <a:pt x="147" y="97"/>
                    <a:pt x="147" y="65"/>
                  </a:cubicBezTo>
                  <a:cubicBezTo>
                    <a:pt x="147" y="25"/>
                    <a:pt x="112" y="0"/>
                    <a:pt x="69" y="0"/>
                  </a:cubicBezTo>
                  <a:cubicBezTo>
                    <a:pt x="28" y="0"/>
                    <a:pt x="0" y="29"/>
                    <a:pt x="0" y="60"/>
                  </a:cubicBezTo>
                  <a:cubicBezTo>
                    <a:pt x="0" y="77"/>
                    <a:pt x="14" y="79"/>
                    <a:pt x="17" y="79"/>
                  </a:cubicBezTo>
                  <a:cubicBezTo>
                    <a:pt x="25" y="79"/>
                    <a:pt x="35" y="73"/>
                    <a:pt x="35" y="61"/>
                  </a:cubicBezTo>
                  <a:cubicBezTo>
                    <a:pt x="35" y="55"/>
                    <a:pt x="33" y="43"/>
                    <a:pt x="15" y="43"/>
                  </a:cubicBezTo>
                  <a:cubicBezTo>
                    <a:pt x="26" y="19"/>
                    <a:pt x="48" y="12"/>
                    <a:pt x="64" y="12"/>
                  </a:cubicBezTo>
                  <a:cubicBezTo>
                    <a:pt x="97" y="12"/>
                    <a:pt x="115" y="38"/>
                    <a:pt x="115" y="65"/>
                  </a:cubicBezTo>
                  <a:cubicBezTo>
                    <a:pt x="115" y="94"/>
                    <a:pt x="94" y="117"/>
                    <a:pt x="83" y="129"/>
                  </a:cubicBezTo>
                  <a:lnTo>
                    <a:pt x="3" y="209"/>
                  </a:lnTo>
                  <a:cubicBezTo>
                    <a:pt x="0" y="212"/>
                    <a:pt x="0" y="212"/>
                    <a:pt x="0" y="222"/>
                  </a:cubicBezTo>
                  <a:lnTo>
                    <a:pt x="137" y="222"/>
                  </a:lnTo>
                  <a:lnTo>
                    <a:pt x="147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243" name="Freeform 68"/>
            <p:cNvSpPr>
              <a:spLocks/>
            </p:cNvSpPr>
            <p:nvPr/>
          </p:nvSpPr>
          <p:spPr bwMode="auto">
            <a:xfrm>
              <a:off x="1943" y="1397"/>
              <a:ext cx="51" cy="77"/>
            </a:xfrm>
            <a:custGeom>
              <a:avLst/>
              <a:gdLst>
                <a:gd name="T0" fmla="*/ 148 w 148"/>
                <a:gd name="T1" fmla="*/ 161 h 222"/>
                <a:gd name="T2" fmla="*/ 148 w 148"/>
                <a:gd name="T3" fmla="*/ 161 h 222"/>
                <a:gd name="T4" fmla="*/ 136 w 148"/>
                <a:gd name="T5" fmla="*/ 161 h 222"/>
                <a:gd name="T6" fmla="*/ 128 w 148"/>
                <a:gd name="T7" fmla="*/ 191 h 222"/>
                <a:gd name="T8" fmla="*/ 95 w 148"/>
                <a:gd name="T9" fmla="*/ 193 h 222"/>
                <a:gd name="T10" fmla="*/ 33 w 148"/>
                <a:gd name="T11" fmla="*/ 193 h 222"/>
                <a:gd name="T12" fmla="*/ 100 w 148"/>
                <a:gd name="T13" fmla="*/ 137 h 222"/>
                <a:gd name="T14" fmla="*/ 148 w 148"/>
                <a:gd name="T15" fmla="*/ 65 h 222"/>
                <a:gd name="T16" fmla="*/ 70 w 148"/>
                <a:gd name="T17" fmla="*/ 0 h 222"/>
                <a:gd name="T18" fmla="*/ 0 w 148"/>
                <a:gd name="T19" fmla="*/ 60 h 222"/>
                <a:gd name="T20" fmla="*/ 18 w 148"/>
                <a:gd name="T21" fmla="*/ 79 h 222"/>
                <a:gd name="T22" fmla="*/ 35 w 148"/>
                <a:gd name="T23" fmla="*/ 61 h 222"/>
                <a:gd name="T24" fmla="*/ 16 w 148"/>
                <a:gd name="T25" fmla="*/ 43 h 222"/>
                <a:gd name="T26" fmla="*/ 64 w 148"/>
                <a:gd name="T27" fmla="*/ 12 h 222"/>
                <a:gd name="T28" fmla="*/ 115 w 148"/>
                <a:gd name="T29" fmla="*/ 65 h 222"/>
                <a:gd name="T30" fmla="*/ 84 w 148"/>
                <a:gd name="T31" fmla="*/ 129 h 222"/>
                <a:gd name="T32" fmla="*/ 3 w 148"/>
                <a:gd name="T33" fmla="*/ 209 h 222"/>
                <a:gd name="T34" fmla="*/ 0 w 148"/>
                <a:gd name="T35" fmla="*/ 222 h 222"/>
                <a:gd name="T36" fmla="*/ 138 w 148"/>
                <a:gd name="T37" fmla="*/ 222 h 222"/>
                <a:gd name="T38" fmla="*/ 148 w 148"/>
                <a:gd name="T39" fmla="*/ 161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222">
                  <a:moveTo>
                    <a:pt x="148" y="161"/>
                  </a:moveTo>
                  <a:lnTo>
                    <a:pt x="148" y="161"/>
                  </a:lnTo>
                  <a:lnTo>
                    <a:pt x="136" y="161"/>
                  </a:lnTo>
                  <a:cubicBezTo>
                    <a:pt x="135" y="168"/>
                    <a:pt x="132" y="188"/>
                    <a:pt x="128" y="191"/>
                  </a:cubicBezTo>
                  <a:cubicBezTo>
                    <a:pt x="125" y="193"/>
                    <a:pt x="99" y="193"/>
                    <a:pt x="95" y="193"/>
                  </a:cubicBezTo>
                  <a:lnTo>
                    <a:pt x="33" y="193"/>
                  </a:lnTo>
                  <a:cubicBezTo>
                    <a:pt x="68" y="162"/>
                    <a:pt x="80" y="153"/>
                    <a:pt x="100" y="137"/>
                  </a:cubicBezTo>
                  <a:cubicBezTo>
                    <a:pt x="125" y="118"/>
                    <a:pt x="148" y="97"/>
                    <a:pt x="148" y="65"/>
                  </a:cubicBezTo>
                  <a:cubicBezTo>
                    <a:pt x="148" y="25"/>
                    <a:pt x="112" y="0"/>
                    <a:pt x="70" y="0"/>
                  </a:cubicBezTo>
                  <a:cubicBezTo>
                    <a:pt x="28" y="0"/>
                    <a:pt x="0" y="29"/>
                    <a:pt x="0" y="60"/>
                  </a:cubicBezTo>
                  <a:cubicBezTo>
                    <a:pt x="0" y="77"/>
                    <a:pt x="14" y="79"/>
                    <a:pt x="18" y="79"/>
                  </a:cubicBezTo>
                  <a:cubicBezTo>
                    <a:pt x="26" y="79"/>
                    <a:pt x="35" y="73"/>
                    <a:pt x="35" y="61"/>
                  </a:cubicBezTo>
                  <a:cubicBezTo>
                    <a:pt x="35" y="55"/>
                    <a:pt x="33" y="43"/>
                    <a:pt x="16" y="43"/>
                  </a:cubicBezTo>
                  <a:cubicBezTo>
                    <a:pt x="26" y="19"/>
                    <a:pt x="49" y="12"/>
                    <a:pt x="64" y="12"/>
                  </a:cubicBezTo>
                  <a:cubicBezTo>
                    <a:pt x="98" y="12"/>
                    <a:pt x="115" y="38"/>
                    <a:pt x="115" y="65"/>
                  </a:cubicBezTo>
                  <a:cubicBezTo>
                    <a:pt x="115" y="94"/>
                    <a:pt x="95" y="117"/>
                    <a:pt x="84" y="129"/>
                  </a:cubicBezTo>
                  <a:lnTo>
                    <a:pt x="3" y="209"/>
                  </a:lnTo>
                  <a:cubicBezTo>
                    <a:pt x="0" y="212"/>
                    <a:pt x="0" y="212"/>
                    <a:pt x="0" y="222"/>
                  </a:cubicBezTo>
                  <a:lnTo>
                    <a:pt x="138" y="222"/>
                  </a:lnTo>
                  <a:lnTo>
                    <a:pt x="148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244" name="Freeform 69"/>
            <p:cNvSpPr>
              <a:spLocks/>
            </p:cNvSpPr>
            <p:nvPr/>
          </p:nvSpPr>
          <p:spPr bwMode="auto">
            <a:xfrm>
              <a:off x="2014" y="1376"/>
              <a:ext cx="82" cy="74"/>
            </a:xfrm>
            <a:custGeom>
              <a:avLst/>
              <a:gdLst>
                <a:gd name="T0" fmla="*/ 145 w 238"/>
                <a:gd name="T1" fmla="*/ 67 h 216"/>
                <a:gd name="T2" fmla="*/ 145 w 238"/>
                <a:gd name="T3" fmla="*/ 67 h 216"/>
                <a:gd name="T4" fmla="*/ 193 w 238"/>
                <a:gd name="T5" fmla="*/ 10 h 216"/>
                <a:gd name="T6" fmla="*/ 217 w 238"/>
                <a:gd name="T7" fmla="*/ 17 h 216"/>
                <a:gd name="T8" fmla="*/ 194 w 238"/>
                <a:gd name="T9" fmla="*/ 42 h 216"/>
                <a:gd name="T10" fmla="*/ 212 w 238"/>
                <a:gd name="T11" fmla="*/ 59 h 216"/>
                <a:gd name="T12" fmla="*/ 238 w 238"/>
                <a:gd name="T13" fmla="*/ 31 h 216"/>
                <a:gd name="T14" fmla="*/ 193 w 238"/>
                <a:gd name="T15" fmla="*/ 0 h 216"/>
                <a:gd name="T16" fmla="*/ 143 w 238"/>
                <a:gd name="T17" fmla="*/ 36 h 216"/>
                <a:gd name="T18" fmla="*/ 91 w 238"/>
                <a:gd name="T19" fmla="*/ 0 h 216"/>
                <a:gd name="T20" fmla="*/ 14 w 238"/>
                <a:gd name="T21" fmla="*/ 73 h 216"/>
                <a:gd name="T22" fmla="*/ 20 w 238"/>
                <a:gd name="T23" fmla="*/ 78 h 216"/>
                <a:gd name="T24" fmla="*/ 26 w 238"/>
                <a:gd name="T25" fmla="*/ 73 h 216"/>
                <a:gd name="T26" fmla="*/ 90 w 238"/>
                <a:gd name="T27" fmla="*/ 10 h 216"/>
                <a:gd name="T28" fmla="*/ 116 w 238"/>
                <a:gd name="T29" fmla="*/ 42 h 216"/>
                <a:gd name="T30" fmla="*/ 90 w 238"/>
                <a:gd name="T31" fmla="*/ 156 h 216"/>
                <a:gd name="T32" fmla="*/ 45 w 238"/>
                <a:gd name="T33" fmla="*/ 206 h 216"/>
                <a:gd name="T34" fmla="*/ 21 w 238"/>
                <a:gd name="T35" fmla="*/ 200 h 216"/>
                <a:gd name="T36" fmla="*/ 44 w 238"/>
                <a:gd name="T37" fmla="*/ 174 h 216"/>
                <a:gd name="T38" fmla="*/ 26 w 238"/>
                <a:gd name="T39" fmla="*/ 157 h 216"/>
                <a:gd name="T40" fmla="*/ 0 w 238"/>
                <a:gd name="T41" fmla="*/ 185 h 216"/>
                <a:gd name="T42" fmla="*/ 44 w 238"/>
                <a:gd name="T43" fmla="*/ 216 h 216"/>
                <a:gd name="T44" fmla="*/ 95 w 238"/>
                <a:gd name="T45" fmla="*/ 180 h 216"/>
                <a:gd name="T46" fmla="*/ 146 w 238"/>
                <a:gd name="T47" fmla="*/ 216 h 216"/>
                <a:gd name="T48" fmla="*/ 223 w 238"/>
                <a:gd name="T49" fmla="*/ 143 h 216"/>
                <a:gd name="T50" fmla="*/ 217 w 238"/>
                <a:gd name="T51" fmla="*/ 138 h 216"/>
                <a:gd name="T52" fmla="*/ 211 w 238"/>
                <a:gd name="T53" fmla="*/ 143 h 216"/>
                <a:gd name="T54" fmla="*/ 147 w 238"/>
                <a:gd name="T55" fmla="*/ 206 h 216"/>
                <a:gd name="T56" fmla="*/ 121 w 238"/>
                <a:gd name="T57" fmla="*/ 174 h 216"/>
                <a:gd name="T58" fmla="*/ 129 w 238"/>
                <a:gd name="T59" fmla="*/ 132 h 216"/>
                <a:gd name="T60" fmla="*/ 145 w 238"/>
                <a:gd name="T61" fmla="*/ 67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8" h="216">
                  <a:moveTo>
                    <a:pt x="145" y="67"/>
                  </a:moveTo>
                  <a:lnTo>
                    <a:pt x="145" y="67"/>
                  </a:lnTo>
                  <a:cubicBezTo>
                    <a:pt x="148" y="54"/>
                    <a:pt x="159" y="10"/>
                    <a:pt x="193" y="10"/>
                  </a:cubicBezTo>
                  <a:cubicBezTo>
                    <a:pt x="195" y="10"/>
                    <a:pt x="207" y="10"/>
                    <a:pt x="217" y="17"/>
                  </a:cubicBezTo>
                  <a:cubicBezTo>
                    <a:pt x="203" y="19"/>
                    <a:pt x="194" y="31"/>
                    <a:pt x="194" y="42"/>
                  </a:cubicBezTo>
                  <a:cubicBezTo>
                    <a:pt x="194" y="50"/>
                    <a:pt x="199" y="59"/>
                    <a:pt x="212" y="59"/>
                  </a:cubicBezTo>
                  <a:cubicBezTo>
                    <a:pt x="222" y="59"/>
                    <a:pt x="238" y="50"/>
                    <a:pt x="238" y="31"/>
                  </a:cubicBezTo>
                  <a:cubicBezTo>
                    <a:pt x="238" y="7"/>
                    <a:pt x="209" y="0"/>
                    <a:pt x="193" y="0"/>
                  </a:cubicBezTo>
                  <a:cubicBezTo>
                    <a:pt x="165" y="0"/>
                    <a:pt x="149" y="25"/>
                    <a:pt x="143" y="36"/>
                  </a:cubicBezTo>
                  <a:cubicBezTo>
                    <a:pt x="131" y="5"/>
                    <a:pt x="105" y="0"/>
                    <a:pt x="91" y="0"/>
                  </a:cubicBezTo>
                  <a:cubicBezTo>
                    <a:pt x="42" y="0"/>
                    <a:pt x="14" y="61"/>
                    <a:pt x="14" y="73"/>
                  </a:cubicBezTo>
                  <a:cubicBezTo>
                    <a:pt x="14" y="78"/>
                    <a:pt x="19" y="78"/>
                    <a:pt x="20" y="78"/>
                  </a:cubicBezTo>
                  <a:cubicBezTo>
                    <a:pt x="24" y="78"/>
                    <a:pt x="25" y="77"/>
                    <a:pt x="26" y="73"/>
                  </a:cubicBezTo>
                  <a:cubicBezTo>
                    <a:pt x="43" y="22"/>
                    <a:pt x="74" y="10"/>
                    <a:pt x="90" y="10"/>
                  </a:cubicBezTo>
                  <a:cubicBezTo>
                    <a:pt x="99" y="10"/>
                    <a:pt x="116" y="15"/>
                    <a:pt x="116" y="42"/>
                  </a:cubicBezTo>
                  <a:cubicBezTo>
                    <a:pt x="116" y="57"/>
                    <a:pt x="108" y="89"/>
                    <a:pt x="90" y="156"/>
                  </a:cubicBezTo>
                  <a:cubicBezTo>
                    <a:pt x="83" y="186"/>
                    <a:pt x="66" y="206"/>
                    <a:pt x="45" y="206"/>
                  </a:cubicBezTo>
                  <a:cubicBezTo>
                    <a:pt x="42" y="206"/>
                    <a:pt x="31" y="206"/>
                    <a:pt x="21" y="200"/>
                  </a:cubicBezTo>
                  <a:cubicBezTo>
                    <a:pt x="33" y="197"/>
                    <a:pt x="44" y="187"/>
                    <a:pt x="44" y="174"/>
                  </a:cubicBezTo>
                  <a:cubicBezTo>
                    <a:pt x="44" y="161"/>
                    <a:pt x="33" y="157"/>
                    <a:pt x="26" y="157"/>
                  </a:cubicBezTo>
                  <a:cubicBezTo>
                    <a:pt x="12" y="157"/>
                    <a:pt x="0" y="169"/>
                    <a:pt x="0" y="185"/>
                  </a:cubicBezTo>
                  <a:cubicBezTo>
                    <a:pt x="0" y="207"/>
                    <a:pt x="23" y="216"/>
                    <a:pt x="44" y="216"/>
                  </a:cubicBezTo>
                  <a:cubicBezTo>
                    <a:pt x="76" y="216"/>
                    <a:pt x="93" y="183"/>
                    <a:pt x="95" y="180"/>
                  </a:cubicBezTo>
                  <a:cubicBezTo>
                    <a:pt x="100" y="198"/>
                    <a:pt x="118" y="216"/>
                    <a:pt x="146" y="216"/>
                  </a:cubicBezTo>
                  <a:cubicBezTo>
                    <a:pt x="196" y="216"/>
                    <a:pt x="223" y="155"/>
                    <a:pt x="223" y="143"/>
                  </a:cubicBezTo>
                  <a:cubicBezTo>
                    <a:pt x="223" y="138"/>
                    <a:pt x="218" y="138"/>
                    <a:pt x="217" y="138"/>
                  </a:cubicBezTo>
                  <a:cubicBezTo>
                    <a:pt x="213" y="138"/>
                    <a:pt x="212" y="140"/>
                    <a:pt x="211" y="143"/>
                  </a:cubicBezTo>
                  <a:cubicBezTo>
                    <a:pt x="195" y="194"/>
                    <a:pt x="163" y="206"/>
                    <a:pt x="147" y="206"/>
                  </a:cubicBezTo>
                  <a:cubicBezTo>
                    <a:pt x="129" y="206"/>
                    <a:pt x="121" y="191"/>
                    <a:pt x="121" y="174"/>
                  </a:cubicBezTo>
                  <a:cubicBezTo>
                    <a:pt x="121" y="164"/>
                    <a:pt x="124" y="153"/>
                    <a:pt x="129" y="132"/>
                  </a:cubicBezTo>
                  <a:lnTo>
                    <a:pt x="145" y="6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245" name="Freeform 70"/>
            <p:cNvSpPr>
              <a:spLocks/>
            </p:cNvSpPr>
            <p:nvPr/>
          </p:nvSpPr>
          <p:spPr bwMode="auto">
            <a:xfrm>
              <a:off x="2111" y="1397"/>
              <a:ext cx="51" cy="77"/>
            </a:xfrm>
            <a:custGeom>
              <a:avLst/>
              <a:gdLst>
                <a:gd name="T0" fmla="*/ 148 w 148"/>
                <a:gd name="T1" fmla="*/ 161 h 222"/>
                <a:gd name="T2" fmla="*/ 148 w 148"/>
                <a:gd name="T3" fmla="*/ 161 h 222"/>
                <a:gd name="T4" fmla="*/ 136 w 148"/>
                <a:gd name="T5" fmla="*/ 161 h 222"/>
                <a:gd name="T6" fmla="*/ 128 w 148"/>
                <a:gd name="T7" fmla="*/ 191 h 222"/>
                <a:gd name="T8" fmla="*/ 95 w 148"/>
                <a:gd name="T9" fmla="*/ 193 h 222"/>
                <a:gd name="T10" fmla="*/ 33 w 148"/>
                <a:gd name="T11" fmla="*/ 193 h 222"/>
                <a:gd name="T12" fmla="*/ 100 w 148"/>
                <a:gd name="T13" fmla="*/ 137 h 222"/>
                <a:gd name="T14" fmla="*/ 148 w 148"/>
                <a:gd name="T15" fmla="*/ 65 h 222"/>
                <a:gd name="T16" fmla="*/ 70 w 148"/>
                <a:gd name="T17" fmla="*/ 0 h 222"/>
                <a:gd name="T18" fmla="*/ 0 w 148"/>
                <a:gd name="T19" fmla="*/ 60 h 222"/>
                <a:gd name="T20" fmla="*/ 18 w 148"/>
                <a:gd name="T21" fmla="*/ 79 h 222"/>
                <a:gd name="T22" fmla="*/ 36 w 148"/>
                <a:gd name="T23" fmla="*/ 61 h 222"/>
                <a:gd name="T24" fmla="*/ 16 w 148"/>
                <a:gd name="T25" fmla="*/ 43 h 222"/>
                <a:gd name="T26" fmla="*/ 65 w 148"/>
                <a:gd name="T27" fmla="*/ 12 h 222"/>
                <a:gd name="T28" fmla="*/ 115 w 148"/>
                <a:gd name="T29" fmla="*/ 65 h 222"/>
                <a:gd name="T30" fmla="*/ 84 w 148"/>
                <a:gd name="T31" fmla="*/ 129 h 222"/>
                <a:gd name="T32" fmla="*/ 4 w 148"/>
                <a:gd name="T33" fmla="*/ 209 h 222"/>
                <a:gd name="T34" fmla="*/ 0 w 148"/>
                <a:gd name="T35" fmla="*/ 222 h 222"/>
                <a:gd name="T36" fmla="*/ 138 w 148"/>
                <a:gd name="T37" fmla="*/ 222 h 222"/>
                <a:gd name="T38" fmla="*/ 148 w 148"/>
                <a:gd name="T39" fmla="*/ 161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222">
                  <a:moveTo>
                    <a:pt x="148" y="161"/>
                  </a:moveTo>
                  <a:lnTo>
                    <a:pt x="148" y="161"/>
                  </a:lnTo>
                  <a:lnTo>
                    <a:pt x="136" y="161"/>
                  </a:lnTo>
                  <a:cubicBezTo>
                    <a:pt x="135" y="168"/>
                    <a:pt x="132" y="188"/>
                    <a:pt x="128" y="191"/>
                  </a:cubicBezTo>
                  <a:cubicBezTo>
                    <a:pt x="125" y="193"/>
                    <a:pt x="99" y="193"/>
                    <a:pt x="95" y="193"/>
                  </a:cubicBezTo>
                  <a:lnTo>
                    <a:pt x="33" y="193"/>
                  </a:lnTo>
                  <a:cubicBezTo>
                    <a:pt x="68" y="162"/>
                    <a:pt x="80" y="153"/>
                    <a:pt x="100" y="137"/>
                  </a:cubicBezTo>
                  <a:cubicBezTo>
                    <a:pt x="125" y="118"/>
                    <a:pt x="148" y="97"/>
                    <a:pt x="148" y="65"/>
                  </a:cubicBezTo>
                  <a:cubicBezTo>
                    <a:pt x="148" y="25"/>
                    <a:pt x="112" y="0"/>
                    <a:pt x="70" y="0"/>
                  </a:cubicBezTo>
                  <a:cubicBezTo>
                    <a:pt x="28" y="0"/>
                    <a:pt x="0" y="29"/>
                    <a:pt x="0" y="60"/>
                  </a:cubicBezTo>
                  <a:cubicBezTo>
                    <a:pt x="0" y="77"/>
                    <a:pt x="15" y="79"/>
                    <a:pt x="18" y="79"/>
                  </a:cubicBezTo>
                  <a:cubicBezTo>
                    <a:pt x="26" y="79"/>
                    <a:pt x="36" y="73"/>
                    <a:pt x="36" y="61"/>
                  </a:cubicBezTo>
                  <a:cubicBezTo>
                    <a:pt x="36" y="55"/>
                    <a:pt x="33" y="43"/>
                    <a:pt x="16" y="43"/>
                  </a:cubicBezTo>
                  <a:cubicBezTo>
                    <a:pt x="26" y="19"/>
                    <a:pt x="49" y="12"/>
                    <a:pt x="65" y="12"/>
                  </a:cubicBezTo>
                  <a:cubicBezTo>
                    <a:pt x="98" y="12"/>
                    <a:pt x="115" y="38"/>
                    <a:pt x="115" y="65"/>
                  </a:cubicBezTo>
                  <a:cubicBezTo>
                    <a:pt x="115" y="94"/>
                    <a:pt x="95" y="117"/>
                    <a:pt x="84" y="129"/>
                  </a:cubicBezTo>
                  <a:lnTo>
                    <a:pt x="4" y="209"/>
                  </a:lnTo>
                  <a:cubicBezTo>
                    <a:pt x="0" y="212"/>
                    <a:pt x="0" y="212"/>
                    <a:pt x="0" y="222"/>
                  </a:cubicBezTo>
                  <a:lnTo>
                    <a:pt x="138" y="222"/>
                  </a:lnTo>
                  <a:lnTo>
                    <a:pt x="148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246" name="Freeform 71"/>
            <p:cNvSpPr>
              <a:spLocks/>
            </p:cNvSpPr>
            <p:nvPr/>
          </p:nvSpPr>
          <p:spPr bwMode="auto">
            <a:xfrm>
              <a:off x="2223" y="1353"/>
              <a:ext cx="109" cy="109"/>
            </a:xfrm>
            <a:custGeom>
              <a:avLst/>
              <a:gdLst>
                <a:gd name="T0" fmla="*/ 169 w 318"/>
                <a:gd name="T1" fmla="*/ 169 h 319"/>
                <a:gd name="T2" fmla="*/ 169 w 318"/>
                <a:gd name="T3" fmla="*/ 169 h 319"/>
                <a:gd name="T4" fmla="*/ 303 w 318"/>
                <a:gd name="T5" fmla="*/ 169 h 319"/>
                <a:gd name="T6" fmla="*/ 318 w 318"/>
                <a:gd name="T7" fmla="*/ 160 h 319"/>
                <a:gd name="T8" fmla="*/ 303 w 318"/>
                <a:gd name="T9" fmla="*/ 150 h 319"/>
                <a:gd name="T10" fmla="*/ 169 w 318"/>
                <a:gd name="T11" fmla="*/ 150 h 319"/>
                <a:gd name="T12" fmla="*/ 169 w 318"/>
                <a:gd name="T13" fmla="*/ 16 h 319"/>
                <a:gd name="T14" fmla="*/ 160 w 318"/>
                <a:gd name="T15" fmla="*/ 0 h 319"/>
                <a:gd name="T16" fmla="*/ 150 w 318"/>
                <a:gd name="T17" fmla="*/ 16 h 319"/>
                <a:gd name="T18" fmla="*/ 150 w 318"/>
                <a:gd name="T19" fmla="*/ 150 h 319"/>
                <a:gd name="T20" fmla="*/ 16 w 318"/>
                <a:gd name="T21" fmla="*/ 150 h 319"/>
                <a:gd name="T22" fmla="*/ 0 w 318"/>
                <a:gd name="T23" fmla="*/ 160 h 319"/>
                <a:gd name="T24" fmla="*/ 16 w 318"/>
                <a:gd name="T25" fmla="*/ 169 h 319"/>
                <a:gd name="T26" fmla="*/ 150 w 318"/>
                <a:gd name="T27" fmla="*/ 169 h 319"/>
                <a:gd name="T28" fmla="*/ 150 w 318"/>
                <a:gd name="T29" fmla="*/ 303 h 319"/>
                <a:gd name="T30" fmla="*/ 160 w 318"/>
                <a:gd name="T31" fmla="*/ 319 h 319"/>
                <a:gd name="T32" fmla="*/ 169 w 318"/>
                <a:gd name="T33" fmla="*/ 303 h 319"/>
                <a:gd name="T34" fmla="*/ 169 w 318"/>
                <a:gd name="T35" fmla="*/ 169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8" h="319">
                  <a:moveTo>
                    <a:pt x="169" y="169"/>
                  </a:moveTo>
                  <a:lnTo>
                    <a:pt x="169" y="169"/>
                  </a:lnTo>
                  <a:lnTo>
                    <a:pt x="303" y="169"/>
                  </a:lnTo>
                  <a:cubicBezTo>
                    <a:pt x="309" y="169"/>
                    <a:pt x="318" y="169"/>
                    <a:pt x="318" y="160"/>
                  </a:cubicBezTo>
                  <a:cubicBezTo>
                    <a:pt x="318" y="150"/>
                    <a:pt x="309" y="150"/>
                    <a:pt x="303" y="150"/>
                  </a:cubicBezTo>
                  <a:lnTo>
                    <a:pt x="169" y="150"/>
                  </a:lnTo>
                  <a:lnTo>
                    <a:pt x="169" y="16"/>
                  </a:lnTo>
                  <a:cubicBezTo>
                    <a:pt x="169" y="9"/>
                    <a:pt x="169" y="0"/>
                    <a:pt x="160" y="0"/>
                  </a:cubicBezTo>
                  <a:cubicBezTo>
                    <a:pt x="150" y="0"/>
                    <a:pt x="150" y="9"/>
                    <a:pt x="150" y="16"/>
                  </a:cubicBezTo>
                  <a:lnTo>
                    <a:pt x="150" y="150"/>
                  </a:lnTo>
                  <a:lnTo>
                    <a:pt x="16" y="150"/>
                  </a:lnTo>
                  <a:cubicBezTo>
                    <a:pt x="10" y="150"/>
                    <a:pt x="0" y="150"/>
                    <a:pt x="0" y="160"/>
                  </a:cubicBezTo>
                  <a:cubicBezTo>
                    <a:pt x="0" y="169"/>
                    <a:pt x="10" y="169"/>
                    <a:pt x="16" y="169"/>
                  </a:cubicBezTo>
                  <a:lnTo>
                    <a:pt x="150" y="169"/>
                  </a:lnTo>
                  <a:lnTo>
                    <a:pt x="150" y="303"/>
                  </a:lnTo>
                  <a:cubicBezTo>
                    <a:pt x="150" y="310"/>
                    <a:pt x="150" y="319"/>
                    <a:pt x="160" y="319"/>
                  </a:cubicBezTo>
                  <a:cubicBezTo>
                    <a:pt x="169" y="319"/>
                    <a:pt x="169" y="310"/>
                    <a:pt x="169" y="303"/>
                  </a:cubicBezTo>
                  <a:lnTo>
                    <a:pt x="169" y="16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247" name="Freeform 72"/>
            <p:cNvSpPr>
              <a:spLocks noEditPoints="1"/>
            </p:cNvSpPr>
            <p:nvPr/>
          </p:nvSpPr>
          <p:spPr bwMode="auto">
            <a:xfrm>
              <a:off x="2385" y="1376"/>
              <a:ext cx="75" cy="74"/>
            </a:xfrm>
            <a:custGeom>
              <a:avLst/>
              <a:gdLst>
                <a:gd name="T0" fmla="*/ 159 w 219"/>
                <a:gd name="T1" fmla="*/ 30 h 216"/>
                <a:gd name="T2" fmla="*/ 159 w 219"/>
                <a:gd name="T3" fmla="*/ 30 h 216"/>
                <a:gd name="T4" fmla="*/ 115 w 219"/>
                <a:gd name="T5" fmla="*/ 0 h 216"/>
                <a:gd name="T6" fmla="*/ 0 w 219"/>
                <a:gd name="T7" fmla="*/ 140 h 216"/>
                <a:gd name="T8" fmla="*/ 64 w 219"/>
                <a:gd name="T9" fmla="*/ 216 h 216"/>
                <a:gd name="T10" fmla="*/ 126 w 219"/>
                <a:gd name="T11" fmla="*/ 180 h 216"/>
                <a:gd name="T12" fmla="*/ 169 w 219"/>
                <a:gd name="T13" fmla="*/ 216 h 216"/>
                <a:gd name="T14" fmla="*/ 205 w 219"/>
                <a:gd name="T15" fmla="*/ 190 h 216"/>
                <a:gd name="T16" fmla="*/ 219 w 219"/>
                <a:gd name="T17" fmla="*/ 143 h 216"/>
                <a:gd name="T18" fmla="*/ 213 w 219"/>
                <a:gd name="T19" fmla="*/ 138 h 216"/>
                <a:gd name="T20" fmla="*/ 207 w 219"/>
                <a:gd name="T21" fmla="*/ 147 h 216"/>
                <a:gd name="T22" fmla="*/ 170 w 219"/>
                <a:gd name="T23" fmla="*/ 206 h 216"/>
                <a:gd name="T24" fmla="*/ 156 w 219"/>
                <a:gd name="T25" fmla="*/ 184 h 216"/>
                <a:gd name="T26" fmla="*/ 162 w 219"/>
                <a:gd name="T27" fmla="*/ 148 h 216"/>
                <a:gd name="T28" fmla="*/ 173 w 219"/>
                <a:gd name="T29" fmla="*/ 105 h 216"/>
                <a:gd name="T30" fmla="*/ 190 w 219"/>
                <a:gd name="T31" fmla="*/ 39 h 216"/>
                <a:gd name="T32" fmla="*/ 193 w 219"/>
                <a:gd name="T33" fmla="*/ 22 h 216"/>
                <a:gd name="T34" fmla="*/ 179 w 219"/>
                <a:gd name="T35" fmla="*/ 9 h 216"/>
                <a:gd name="T36" fmla="*/ 159 w 219"/>
                <a:gd name="T37" fmla="*/ 30 h 216"/>
                <a:gd name="T38" fmla="*/ 128 w 219"/>
                <a:gd name="T39" fmla="*/ 154 h 216"/>
                <a:gd name="T40" fmla="*/ 128 w 219"/>
                <a:gd name="T41" fmla="*/ 154 h 216"/>
                <a:gd name="T42" fmla="*/ 119 w 219"/>
                <a:gd name="T43" fmla="*/ 172 h 216"/>
                <a:gd name="T44" fmla="*/ 65 w 219"/>
                <a:gd name="T45" fmla="*/ 206 h 216"/>
                <a:gd name="T46" fmla="*/ 34 w 219"/>
                <a:gd name="T47" fmla="*/ 161 h 216"/>
                <a:gd name="T48" fmla="*/ 60 w 219"/>
                <a:gd name="T49" fmla="*/ 56 h 216"/>
                <a:gd name="T50" fmla="*/ 116 w 219"/>
                <a:gd name="T51" fmla="*/ 10 h 216"/>
                <a:gd name="T52" fmla="*/ 153 w 219"/>
                <a:gd name="T53" fmla="*/ 52 h 216"/>
                <a:gd name="T54" fmla="*/ 152 w 219"/>
                <a:gd name="T55" fmla="*/ 61 h 216"/>
                <a:gd name="T56" fmla="*/ 128 w 219"/>
                <a:gd name="T57" fmla="*/ 154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9" h="216">
                  <a:moveTo>
                    <a:pt x="159" y="30"/>
                  </a:moveTo>
                  <a:lnTo>
                    <a:pt x="159" y="30"/>
                  </a:lnTo>
                  <a:cubicBezTo>
                    <a:pt x="151" y="13"/>
                    <a:pt x="137" y="0"/>
                    <a:pt x="115" y="0"/>
                  </a:cubicBezTo>
                  <a:cubicBezTo>
                    <a:pt x="59" y="0"/>
                    <a:pt x="0" y="70"/>
                    <a:pt x="0" y="140"/>
                  </a:cubicBezTo>
                  <a:cubicBezTo>
                    <a:pt x="0" y="185"/>
                    <a:pt x="26" y="216"/>
                    <a:pt x="64" y="216"/>
                  </a:cubicBezTo>
                  <a:cubicBezTo>
                    <a:pt x="73" y="216"/>
                    <a:pt x="97" y="214"/>
                    <a:pt x="126" y="180"/>
                  </a:cubicBezTo>
                  <a:cubicBezTo>
                    <a:pt x="130" y="201"/>
                    <a:pt x="146" y="216"/>
                    <a:pt x="169" y="216"/>
                  </a:cubicBezTo>
                  <a:cubicBezTo>
                    <a:pt x="186" y="216"/>
                    <a:pt x="197" y="205"/>
                    <a:pt x="205" y="190"/>
                  </a:cubicBezTo>
                  <a:cubicBezTo>
                    <a:pt x="213" y="173"/>
                    <a:pt x="219" y="144"/>
                    <a:pt x="219" y="143"/>
                  </a:cubicBezTo>
                  <a:cubicBezTo>
                    <a:pt x="219" y="138"/>
                    <a:pt x="215" y="138"/>
                    <a:pt x="213" y="138"/>
                  </a:cubicBezTo>
                  <a:cubicBezTo>
                    <a:pt x="208" y="138"/>
                    <a:pt x="208" y="140"/>
                    <a:pt x="207" y="147"/>
                  </a:cubicBezTo>
                  <a:cubicBezTo>
                    <a:pt x="198" y="178"/>
                    <a:pt x="190" y="206"/>
                    <a:pt x="170" y="206"/>
                  </a:cubicBezTo>
                  <a:cubicBezTo>
                    <a:pt x="157" y="206"/>
                    <a:pt x="156" y="193"/>
                    <a:pt x="156" y="184"/>
                  </a:cubicBezTo>
                  <a:cubicBezTo>
                    <a:pt x="156" y="173"/>
                    <a:pt x="157" y="169"/>
                    <a:pt x="162" y="148"/>
                  </a:cubicBezTo>
                  <a:cubicBezTo>
                    <a:pt x="167" y="128"/>
                    <a:pt x="168" y="124"/>
                    <a:pt x="173" y="105"/>
                  </a:cubicBezTo>
                  <a:lnTo>
                    <a:pt x="190" y="39"/>
                  </a:lnTo>
                  <a:cubicBezTo>
                    <a:pt x="193" y="25"/>
                    <a:pt x="193" y="24"/>
                    <a:pt x="193" y="22"/>
                  </a:cubicBezTo>
                  <a:cubicBezTo>
                    <a:pt x="193" y="14"/>
                    <a:pt x="187" y="9"/>
                    <a:pt x="179" y="9"/>
                  </a:cubicBezTo>
                  <a:cubicBezTo>
                    <a:pt x="168" y="9"/>
                    <a:pt x="161" y="20"/>
                    <a:pt x="159" y="30"/>
                  </a:cubicBezTo>
                  <a:close/>
                  <a:moveTo>
                    <a:pt x="128" y="154"/>
                  </a:moveTo>
                  <a:lnTo>
                    <a:pt x="128" y="154"/>
                  </a:lnTo>
                  <a:cubicBezTo>
                    <a:pt x="126" y="163"/>
                    <a:pt x="126" y="164"/>
                    <a:pt x="119" y="172"/>
                  </a:cubicBezTo>
                  <a:cubicBezTo>
                    <a:pt x="98" y="198"/>
                    <a:pt x="78" y="206"/>
                    <a:pt x="65" y="206"/>
                  </a:cubicBezTo>
                  <a:cubicBezTo>
                    <a:pt x="41" y="206"/>
                    <a:pt x="34" y="180"/>
                    <a:pt x="34" y="161"/>
                  </a:cubicBezTo>
                  <a:cubicBezTo>
                    <a:pt x="34" y="137"/>
                    <a:pt x="49" y="78"/>
                    <a:pt x="60" y="56"/>
                  </a:cubicBezTo>
                  <a:cubicBezTo>
                    <a:pt x="75" y="28"/>
                    <a:pt x="97" y="10"/>
                    <a:pt x="116" y="10"/>
                  </a:cubicBezTo>
                  <a:cubicBezTo>
                    <a:pt x="147" y="10"/>
                    <a:pt x="153" y="50"/>
                    <a:pt x="153" y="52"/>
                  </a:cubicBezTo>
                  <a:cubicBezTo>
                    <a:pt x="153" y="55"/>
                    <a:pt x="153" y="58"/>
                    <a:pt x="152" y="61"/>
                  </a:cubicBezTo>
                  <a:lnTo>
                    <a:pt x="128" y="15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248" name="Freeform 73"/>
            <p:cNvSpPr>
              <a:spLocks/>
            </p:cNvSpPr>
            <p:nvPr/>
          </p:nvSpPr>
          <p:spPr bwMode="auto">
            <a:xfrm>
              <a:off x="2473" y="1397"/>
              <a:ext cx="50" cy="77"/>
            </a:xfrm>
            <a:custGeom>
              <a:avLst/>
              <a:gdLst>
                <a:gd name="T0" fmla="*/ 147 w 147"/>
                <a:gd name="T1" fmla="*/ 161 h 222"/>
                <a:gd name="T2" fmla="*/ 147 w 147"/>
                <a:gd name="T3" fmla="*/ 161 h 222"/>
                <a:gd name="T4" fmla="*/ 136 w 147"/>
                <a:gd name="T5" fmla="*/ 161 h 222"/>
                <a:gd name="T6" fmla="*/ 127 w 147"/>
                <a:gd name="T7" fmla="*/ 191 h 222"/>
                <a:gd name="T8" fmla="*/ 94 w 147"/>
                <a:gd name="T9" fmla="*/ 193 h 222"/>
                <a:gd name="T10" fmla="*/ 33 w 147"/>
                <a:gd name="T11" fmla="*/ 193 h 222"/>
                <a:gd name="T12" fmla="*/ 100 w 147"/>
                <a:gd name="T13" fmla="*/ 137 h 222"/>
                <a:gd name="T14" fmla="*/ 147 w 147"/>
                <a:gd name="T15" fmla="*/ 65 h 222"/>
                <a:gd name="T16" fmla="*/ 69 w 147"/>
                <a:gd name="T17" fmla="*/ 0 h 222"/>
                <a:gd name="T18" fmla="*/ 0 w 147"/>
                <a:gd name="T19" fmla="*/ 60 h 222"/>
                <a:gd name="T20" fmla="*/ 17 w 147"/>
                <a:gd name="T21" fmla="*/ 79 h 222"/>
                <a:gd name="T22" fmla="*/ 35 w 147"/>
                <a:gd name="T23" fmla="*/ 61 h 222"/>
                <a:gd name="T24" fmla="*/ 15 w 147"/>
                <a:gd name="T25" fmla="*/ 43 h 222"/>
                <a:gd name="T26" fmla="*/ 64 w 147"/>
                <a:gd name="T27" fmla="*/ 12 h 222"/>
                <a:gd name="T28" fmla="*/ 115 w 147"/>
                <a:gd name="T29" fmla="*/ 65 h 222"/>
                <a:gd name="T30" fmla="*/ 84 w 147"/>
                <a:gd name="T31" fmla="*/ 129 h 222"/>
                <a:gd name="T32" fmla="*/ 3 w 147"/>
                <a:gd name="T33" fmla="*/ 209 h 222"/>
                <a:gd name="T34" fmla="*/ 0 w 147"/>
                <a:gd name="T35" fmla="*/ 222 h 222"/>
                <a:gd name="T36" fmla="*/ 137 w 147"/>
                <a:gd name="T37" fmla="*/ 222 h 222"/>
                <a:gd name="T38" fmla="*/ 147 w 147"/>
                <a:gd name="T39" fmla="*/ 161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7" h="222">
                  <a:moveTo>
                    <a:pt x="147" y="161"/>
                  </a:moveTo>
                  <a:lnTo>
                    <a:pt x="147" y="161"/>
                  </a:lnTo>
                  <a:lnTo>
                    <a:pt x="136" y="161"/>
                  </a:lnTo>
                  <a:cubicBezTo>
                    <a:pt x="135" y="168"/>
                    <a:pt x="132" y="188"/>
                    <a:pt x="127" y="191"/>
                  </a:cubicBezTo>
                  <a:cubicBezTo>
                    <a:pt x="125" y="193"/>
                    <a:pt x="99" y="193"/>
                    <a:pt x="94" y="193"/>
                  </a:cubicBezTo>
                  <a:lnTo>
                    <a:pt x="33" y="193"/>
                  </a:lnTo>
                  <a:cubicBezTo>
                    <a:pt x="68" y="162"/>
                    <a:pt x="80" y="153"/>
                    <a:pt x="100" y="137"/>
                  </a:cubicBezTo>
                  <a:cubicBezTo>
                    <a:pt x="124" y="118"/>
                    <a:pt x="147" y="97"/>
                    <a:pt x="147" y="65"/>
                  </a:cubicBezTo>
                  <a:cubicBezTo>
                    <a:pt x="147" y="25"/>
                    <a:pt x="112" y="0"/>
                    <a:pt x="69" y="0"/>
                  </a:cubicBezTo>
                  <a:cubicBezTo>
                    <a:pt x="28" y="0"/>
                    <a:pt x="0" y="29"/>
                    <a:pt x="0" y="60"/>
                  </a:cubicBezTo>
                  <a:cubicBezTo>
                    <a:pt x="0" y="77"/>
                    <a:pt x="14" y="79"/>
                    <a:pt x="17" y="79"/>
                  </a:cubicBezTo>
                  <a:cubicBezTo>
                    <a:pt x="25" y="79"/>
                    <a:pt x="35" y="73"/>
                    <a:pt x="35" y="61"/>
                  </a:cubicBezTo>
                  <a:cubicBezTo>
                    <a:pt x="35" y="55"/>
                    <a:pt x="33" y="43"/>
                    <a:pt x="15" y="43"/>
                  </a:cubicBezTo>
                  <a:cubicBezTo>
                    <a:pt x="26" y="19"/>
                    <a:pt x="48" y="12"/>
                    <a:pt x="64" y="12"/>
                  </a:cubicBezTo>
                  <a:cubicBezTo>
                    <a:pt x="98" y="12"/>
                    <a:pt x="115" y="38"/>
                    <a:pt x="115" y="65"/>
                  </a:cubicBezTo>
                  <a:cubicBezTo>
                    <a:pt x="115" y="94"/>
                    <a:pt x="94" y="117"/>
                    <a:pt x="84" y="129"/>
                  </a:cubicBezTo>
                  <a:lnTo>
                    <a:pt x="3" y="209"/>
                  </a:lnTo>
                  <a:cubicBezTo>
                    <a:pt x="0" y="212"/>
                    <a:pt x="0" y="212"/>
                    <a:pt x="0" y="222"/>
                  </a:cubicBezTo>
                  <a:lnTo>
                    <a:pt x="137" y="222"/>
                  </a:lnTo>
                  <a:lnTo>
                    <a:pt x="147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249" name="Freeform 74"/>
            <p:cNvSpPr>
              <a:spLocks/>
            </p:cNvSpPr>
            <p:nvPr/>
          </p:nvSpPr>
          <p:spPr bwMode="auto">
            <a:xfrm>
              <a:off x="2537" y="1397"/>
              <a:ext cx="53" cy="79"/>
            </a:xfrm>
            <a:custGeom>
              <a:avLst/>
              <a:gdLst>
                <a:gd name="T0" fmla="*/ 73 w 154"/>
                <a:gd name="T1" fmla="*/ 110 h 228"/>
                <a:gd name="T2" fmla="*/ 73 w 154"/>
                <a:gd name="T3" fmla="*/ 110 h 228"/>
                <a:gd name="T4" fmla="*/ 118 w 154"/>
                <a:gd name="T5" fmla="*/ 164 h 228"/>
                <a:gd name="T6" fmla="*/ 75 w 154"/>
                <a:gd name="T7" fmla="*/ 218 h 228"/>
                <a:gd name="T8" fmla="*/ 18 w 154"/>
                <a:gd name="T9" fmla="*/ 194 h 228"/>
                <a:gd name="T10" fmla="*/ 37 w 154"/>
                <a:gd name="T11" fmla="*/ 176 h 228"/>
                <a:gd name="T12" fmla="*/ 19 w 154"/>
                <a:gd name="T13" fmla="*/ 157 h 228"/>
                <a:gd name="T14" fmla="*/ 0 w 154"/>
                <a:gd name="T15" fmla="*/ 177 h 228"/>
                <a:gd name="T16" fmla="*/ 75 w 154"/>
                <a:gd name="T17" fmla="*/ 228 h 228"/>
                <a:gd name="T18" fmla="*/ 154 w 154"/>
                <a:gd name="T19" fmla="*/ 164 h 228"/>
                <a:gd name="T20" fmla="*/ 96 w 154"/>
                <a:gd name="T21" fmla="*/ 104 h 228"/>
                <a:gd name="T22" fmla="*/ 143 w 154"/>
                <a:gd name="T23" fmla="*/ 46 h 228"/>
                <a:gd name="T24" fmla="*/ 76 w 154"/>
                <a:gd name="T25" fmla="*/ 0 h 228"/>
                <a:gd name="T26" fmla="*/ 11 w 154"/>
                <a:gd name="T27" fmla="*/ 45 h 228"/>
                <a:gd name="T28" fmla="*/ 28 w 154"/>
                <a:gd name="T29" fmla="*/ 62 h 228"/>
                <a:gd name="T30" fmla="*/ 45 w 154"/>
                <a:gd name="T31" fmla="*/ 45 h 228"/>
                <a:gd name="T32" fmla="*/ 28 w 154"/>
                <a:gd name="T33" fmla="*/ 28 h 228"/>
                <a:gd name="T34" fmla="*/ 75 w 154"/>
                <a:gd name="T35" fmla="*/ 10 h 228"/>
                <a:gd name="T36" fmla="*/ 111 w 154"/>
                <a:gd name="T37" fmla="*/ 46 h 228"/>
                <a:gd name="T38" fmla="*/ 98 w 154"/>
                <a:gd name="T39" fmla="*/ 86 h 228"/>
                <a:gd name="T40" fmla="*/ 61 w 154"/>
                <a:gd name="T41" fmla="*/ 100 h 228"/>
                <a:gd name="T42" fmla="*/ 50 w 154"/>
                <a:gd name="T43" fmla="*/ 101 h 228"/>
                <a:gd name="T44" fmla="*/ 47 w 154"/>
                <a:gd name="T45" fmla="*/ 106 h 228"/>
                <a:gd name="T46" fmla="*/ 55 w 154"/>
                <a:gd name="T47" fmla="*/ 110 h 228"/>
                <a:gd name="T48" fmla="*/ 73 w 154"/>
                <a:gd name="T49" fmla="*/ 11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4" h="228">
                  <a:moveTo>
                    <a:pt x="73" y="110"/>
                  </a:moveTo>
                  <a:lnTo>
                    <a:pt x="73" y="110"/>
                  </a:lnTo>
                  <a:cubicBezTo>
                    <a:pt x="99" y="110"/>
                    <a:pt x="118" y="128"/>
                    <a:pt x="118" y="164"/>
                  </a:cubicBezTo>
                  <a:cubicBezTo>
                    <a:pt x="118" y="205"/>
                    <a:pt x="94" y="218"/>
                    <a:pt x="75" y="218"/>
                  </a:cubicBezTo>
                  <a:cubicBezTo>
                    <a:pt x="61" y="218"/>
                    <a:pt x="32" y="214"/>
                    <a:pt x="18" y="194"/>
                  </a:cubicBezTo>
                  <a:cubicBezTo>
                    <a:pt x="34" y="194"/>
                    <a:pt x="37" y="183"/>
                    <a:pt x="37" y="176"/>
                  </a:cubicBezTo>
                  <a:cubicBezTo>
                    <a:pt x="37" y="165"/>
                    <a:pt x="29" y="157"/>
                    <a:pt x="19" y="157"/>
                  </a:cubicBezTo>
                  <a:cubicBezTo>
                    <a:pt x="10" y="157"/>
                    <a:pt x="0" y="163"/>
                    <a:pt x="0" y="177"/>
                  </a:cubicBezTo>
                  <a:cubicBezTo>
                    <a:pt x="0" y="208"/>
                    <a:pt x="35" y="228"/>
                    <a:pt x="75" y="228"/>
                  </a:cubicBezTo>
                  <a:cubicBezTo>
                    <a:pt x="122" y="228"/>
                    <a:pt x="154" y="197"/>
                    <a:pt x="154" y="164"/>
                  </a:cubicBezTo>
                  <a:cubicBezTo>
                    <a:pt x="154" y="138"/>
                    <a:pt x="132" y="112"/>
                    <a:pt x="96" y="104"/>
                  </a:cubicBezTo>
                  <a:cubicBezTo>
                    <a:pt x="131" y="92"/>
                    <a:pt x="143" y="66"/>
                    <a:pt x="143" y="46"/>
                  </a:cubicBezTo>
                  <a:cubicBezTo>
                    <a:pt x="143" y="20"/>
                    <a:pt x="113" y="0"/>
                    <a:pt x="76" y="0"/>
                  </a:cubicBezTo>
                  <a:cubicBezTo>
                    <a:pt x="39" y="0"/>
                    <a:pt x="11" y="18"/>
                    <a:pt x="11" y="45"/>
                  </a:cubicBezTo>
                  <a:cubicBezTo>
                    <a:pt x="11" y="56"/>
                    <a:pt x="18" y="62"/>
                    <a:pt x="28" y="62"/>
                  </a:cubicBezTo>
                  <a:cubicBezTo>
                    <a:pt x="38" y="62"/>
                    <a:pt x="45" y="55"/>
                    <a:pt x="45" y="45"/>
                  </a:cubicBezTo>
                  <a:cubicBezTo>
                    <a:pt x="45" y="36"/>
                    <a:pt x="38" y="29"/>
                    <a:pt x="28" y="28"/>
                  </a:cubicBezTo>
                  <a:cubicBezTo>
                    <a:pt x="40" y="13"/>
                    <a:pt x="63" y="10"/>
                    <a:pt x="75" y="10"/>
                  </a:cubicBezTo>
                  <a:cubicBezTo>
                    <a:pt x="90" y="10"/>
                    <a:pt x="111" y="17"/>
                    <a:pt x="111" y="46"/>
                  </a:cubicBezTo>
                  <a:cubicBezTo>
                    <a:pt x="111" y="60"/>
                    <a:pt x="106" y="75"/>
                    <a:pt x="98" y="86"/>
                  </a:cubicBezTo>
                  <a:cubicBezTo>
                    <a:pt x="87" y="99"/>
                    <a:pt x="77" y="99"/>
                    <a:pt x="61" y="100"/>
                  </a:cubicBezTo>
                  <a:cubicBezTo>
                    <a:pt x="52" y="101"/>
                    <a:pt x="52" y="101"/>
                    <a:pt x="50" y="101"/>
                  </a:cubicBezTo>
                  <a:cubicBezTo>
                    <a:pt x="49" y="101"/>
                    <a:pt x="47" y="102"/>
                    <a:pt x="47" y="106"/>
                  </a:cubicBezTo>
                  <a:cubicBezTo>
                    <a:pt x="47" y="110"/>
                    <a:pt x="50" y="110"/>
                    <a:pt x="55" y="110"/>
                  </a:cubicBezTo>
                  <a:lnTo>
                    <a:pt x="73" y="11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250" name="Freeform 75"/>
            <p:cNvSpPr>
              <a:spLocks/>
            </p:cNvSpPr>
            <p:nvPr/>
          </p:nvSpPr>
          <p:spPr bwMode="auto">
            <a:xfrm>
              <a:off x="2610" y="1376"/>
              <a:ext cx="81" cy="74"/>
            </a:xfrm>
            <a:custGeom>
              <a:avLst/>
              <a:gdLst>
                <a:gd name="T0" fmla="*/ 146 w 238"/>
                <a:gd name="T1" fmla="*/ 67 h 216"/>
                <a:gd name="T2" fmla="*/ 146 w 238"/>
                <a:gd name="T3" fmla="*/ 67 h 216"/>
                <a:gd name="T4" fmla="*/ 193 w 238"/>
                <a:gd name="T5" fmla="*/ 10 h 216"/>
                <a:gd name="T6" fmla="*/ 217 w 238"/>
                <a:gd name="T7" fmla="*/ 17 h 216"/>
                <a:gd name="T8" fmla="*/ 194 w 238"/>
                <a:gd name="T9" fmla="*/ 42 h 216"/>
                <a:gd name="T10" fmla="*/ 212 w 238"/>
                <a:gd name="T11" fmla="*/ 59 h 216"/>
                <a:gd name="T12" fmla="*/ 238 w 238"/>
                <a:gd name="T13" fmla="*/ 31 h 216"/>
                <a:gd name="T14" fmla="*/ 193 w 238"/>
                <a:gd name="T15" fmla="*/ 0 h 216"/>
                <a:gd name="T16" fmla="*/ 143 w 238"/>
                <a:gd name="T17" fmla="*/ 36 h 216"/>
                <a:gd name="T18" fmla="*/ 91 w 238"/>
                <a:gd name="T19" fmla="*/ 0 h 216"/>
                <a:gd name="T20" fmla="*/ 15 w 238"/>
                <a:gd name="T21" fmla="*/ 73 h 216"/>
                <a:gd name="T22" fmla="*/ 20 w 238"/>
                <a:gd name="T23" fmla="*/ 78 h 216"/>
                <a:gd name="T24" fmla="*/ 26 w 238"/>
                <a:gd name="T25" fmla="*/ 73 h 216"/>
                <a:gd name="T26" fmla="*/ 91 w 238"/>
                <a:gd name="T27" fmla="*/ 10 h 216"/>
                <a:gd name="T28" fmla="*/ 116 w 238"/>
                <a:gd name="T29" fmla="*/ 42 h 216"/>
                <a:gd name="T30" fmla="*/ 91 w 238"/>
                <a:gd name="T31" fmla="*/ 156 h 216"/>
                <a:gd name="T32" fmla="*/ 45 w 238"/>
                <a:gd name="T33" fmla="*/ 206 h 216"/>
                <a:gd name="T34" fmla="*/ 21 w 238"/>
                <a:gd name="T35" fmla="*/ 200 h 216"/>
                <a:gd name="T36" fmla="*/ 44 w 238"/>
                <a:gd name="T37" fmla="*/ 174 h 216"/>
                <a:gd name="T38" fmla="*/ 26 w 238"/>
                <a:gd name="T39" fmla="*/ 157 h 216"/>
                <a:gd name="T40" fmla="*/ 0 w 238"/>
                <a:gd name="T41" fmla="*/ 185 h 216"/>
                <a:gd name="T42" fmla="*/ 45 w 238"/>
                <a:gd name="T43" fmla="*/ 216 h 216"/>
                <a:gd name="T44" fmla="*/ 95 w 238"/>
                <a:gd name="T45" fmla="*/ 180 h 216"/>
                <a:gd name="T46" fmla="*/ 146 w 238"/>
                <a:gd name="T47" fmla="*/ 216 h 216"/>
                <a:gd name="T48" fmla="*/ 223 w 238"/>
                <a:gd name="T49" fmla="*/ 143 h 216"/>
                <a:gd name="T50" fmla="*/ 217 w 238"/>
                <a:gd name="T51" fmla="*/ 138 h 216"/>
                <a:gd name="T52" fmla="*/ 211 w 238"/>
                <a:gd name="T53" fmla="*/ 143 h 216"/>
                <a:gd name="T54" fmla="*/ 147 w 238"/>
                <a:gd name="T55" fmla="*/ 206 h 216"/>
                <a:gd name="T56" fmla="*/ 121 w 238"/>
                <a:gd name="T57" fmla="*/ 174 h 216"/>
                <a:gd name="T58" fmla="*/ 129 w 238"/>
                <a:gd name="T59" fmla="*/ 132 h 216"/>
                <a:gd name="T60" fmla="*/ 146 w 238"/>
                <a:gd name="T61" fmla="*/ 67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8" h="216">
                  <a:moveTo>
                    <a:pt x="146" y="67"/>
                  </a:moveTo>
                  <a:lnTo>
                    <a:pt x="146" y="67"/>
                  </a:lnTo>
                  <a:cubicBezTo>
                    <a:pt x="148" y="54"/>
                    <a:pt x="159" y="10"/>
                    <a:pt x="193" y="10"/>
                  </a:cubicBezTo>
                  <a:cubicBezTo>
                    <a:pt x="195" y="10"/>
                    <a:pt x="207" y="10"/>
                    <a:pt x="217" y="17"/>
                  </a:cubicBezTo>
                  <a:cubicBezTo>
                    <a:pt x="203" y="19"/>
                    <a:pt x="194" y="31"/>
                    <a:pt x="194" y="42"/>
                  </a:cubicBezTo>
                  <a:cubicBezTo>
                    <a:pt x="194" y="50"/>
                    <a:pt x="199" y="59"/>
                    <a:pt x="212" y="59"/>
                  </a:cubicBezTo>
                  <a:cubicBezTo>
                    <a:pt x="222" y="59"/>
                    <a:pt x="238" y="50"/>
                    <a:pt x="238" y="31"/>
                  </a:cubicBezTo>
                  <a:cubicBezTo>
                    <a:pt x="238" y="7"/>
                    <a:pt x="210" y="0"/>
                    <a:pt x="193" y="0"/>
                  </a:cubicBezTo>
                  <a:cubicBezTo>
                    <a:pt x="166" y="0"/>
                    <a:pt x="149" y="25"/>
                    <a:pt x="143" y="36"/>
                  </a:cubicBezTo>
                  <a:cubicBezTo>
                    <a:pt x="131" y="5"/>
                    <a:pt x="105" y="0"/>
                    <a:pt x="91" y="0"/>
                  </a:cubicBezTo>
                  <a:cubicBezTo>
                    <a:pt x="42" y="0"/>
                    <a:pt x="15" y="61"/>
                    <a:pt x="15" y="73"/>
                  </a:cubicBezTo>
                  <a:cubicBezTo>
                    <a:pt x="15" y="78"/>
                    <a:pt x="19" y="78"/>
                    <a:pt x="20" y="78"/>
                  </a:cubicBezTo>
                  <a:cubicBezTo>
                    <a:pt x="24" y="78"/>
                    <a:pt x="26" y="77"/>
                    <a:pt x="26" y="73"/>
                  </a:cubicBezTo>
                  <a:cubicBezTo>
                    <a:pt x="43" y="22"/>
                    <a:pt x="74" y="10"/>
                    <a:pt x="91" y="10"/>
                  </a:cubicBezTo>
                  <a:cubicBezTo>
                    <a:pt x="100" y="10"/>
                    <a:pt x="116" y="15"/>
                    <a:pt x="116" y="42"/>
                  </a:cubicBezTo>
                  <a:cubicBezTo>
                    <a:pt x="116" y="57"/>
                    <a:pt x="108" y="89"/>
                    <a:pt x="91" y="156"/>
                  </a:cubicBezTo>
                  <a:cubicBezTo>
                    <a:pt x="83" y="186"/>
                    <a:pt x="66" y="206"/>
                    <a:pt x="45" y="206"/>
                  </a:cubicBezTo>
                  <a:cubicBezTo>
                    <a:pt x="42" y="206"/>
                    <a:pt x="31" y="206"/>
                    <a:pt x="21" y="200"/>
                  </a:cubicBezTo>
                  <a:cubicBezTo>
                    <a:pt x="33" y="197"/>
                    <a:pt x="44" y="187"/>
                    <a:pt x="44" y="174"/>
                  </a:cubicBezTo>
                  <a:cubicBezTo>
                    <a:pt x="44" y="161"/>
                    <a:pt x="33" y="157"/>
                    <a:pt x="26" y="157"/>
                  </a:cubicBezTo>
                  <a:cubicBezTo>
                    <a:pt x="12" y="157"/>
                    <a:pt x="0" y="169"/>
                    <a:pt x="0" y="185"/>
                  </a:cubicBezTo>
                  <a:cubicBezTo>
                    <a:pt x="0" y="207"/>
                    <a:pt x="24" y="216"/>
                    <a:pt x="45" y="216"/>
                  </a:cubicBezTo>
                  <a:cubicBezTo>
                    <a:pt x="76" y="216"/>
                    <a:pt x="93" y="183"/>
                    <a:pt x="95" y="180"/>
                  </a:cubicBezTo>
                  <a:cubicBezTo>
                    <a:pt x="101" y="198"/>
                    <a:pt x="118" y="216"/>
                    <a:pt x="146" y="216"/>
                  </a:cubicBezTo>
                  <a:cubicBezTo>
                    <a:pt x="196" y="216"/>
                    <a:pt x="223" y="155"/>
                    <a:pt x="223" y="143"/>
                  </a:cubicBezTo>
                  <a:cubicBezTo>
                    <a:pt x="223" y="138"/>
                    <a:pt x="219" y="138"/>
                    <a:pt x="217" y="138"/>
                  </a:cubicBezTo>
                  <a:cubicBezTo>
                    <a:pt x="213" y="138"/>
                    <a:pt x="212" y="140"/>
                    <a:pt x="211" y="143"/>
                  </a:cubicBezTo>
                  <a:cubicBezTo>
                    <a:pt x="195" y="194"/>
                    <a:pt x="163" y="206"/>
                    <a:pt x="147" y="206"/>
                  </a:cubicBezTo>
                  <a:cubicBezTo>
                    <a:pt x="129" y="206"/>
                    <a:pt x="121" y="191"/>
                    <a:pt x="121" y="174"/>
                  </a:cubicBezTo>
                  <a:cubicBezTo>
                    <a:pt x="121" y="164"/>
                    <a:pt x="124" y="153"/>
                    <a:pt x="129" y="132"/>
                  </a:cubicBezTo>
                  <a:lnTo>
                    <a:pt x="146" y="6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251" name="Freeform 76"/>
            <p:cNvSpPr>
              <a:spLocks/>
            </p:cNvSpPr>
            <p:nvPr/>
          </p:nvSpPr>
          <p:spPr bwMode="auto">
            <a:xfrm>
              <a:off x="2705" y="1397"/>
              <a:ext cx="53" cy="79"/>
            </a:xfrm>
            <a:custGeom>
              <a:avLst/>
              <a:gdLst>
                <a:gd name="T0" fmla="*/ 74 w 154"/>
                <a:gd name="T1" fmla="*/ 110 h 228"/>
                <a:gd name="T2" fmla="*/ 74 w 154"/>
                <a:gd name="T3" fmla="*/ 110 h 228"/>
                <a:gd name="T4" fmla="*/ 118 w 154"/>
                <a:gd name="T5" fmla="*/ 164 h 228"/>
                <a:gd name="T6" fmla="*/ 75 w 154"/>
                <a:gd name="T7" fmla="*/ 218 h 228"/>
                <a:gd name="T8" fmla="*/ 18 w 154"/>
                <a:gd name="T9" fmla="*/ 194 h 228"/>
                <a:gd name="T10" fmla="*/ 37 w 154"/>
                <a:gd name="T11" fmla="*/ 176 h 228"/>
                <a:gd name="T12" fmla="*/ 19 w 154"/>
                <a:gd name="T13" fmla="*/ 157 h 228"/>
                <a:gd name="T14" fmla="*/ 0 w 154"/>
                <a:gd name="T15" fmla="*/ 177 h 228"/>
                <a:gd name="T16" fmla="*/ 76 w 154"/>
                <a:gd name="T17" fmla="*/ 228 h 228"/>
                <a:gd name="T18" fmla="*/ 154 w 154"/>
                <a:gd name="T19" fmla="*/ 164 h 228"/>
                <a:gd name="T20" fmla="*/ 96 w 154"/>
                <a:gd name="T21" fmla="*/ 104 h 228"/>
                <a:gd name="T22" fmla="*/ 144 w 154"/>
                <a:gd name="T23" fmla="*/ 46 h 228"/>
                <a:gd name="T24" fmla="*/ 76 w 154"/>
                <a:gd name="T25" fmla="*/ 0 h 228"/>
                <a:gd name="T26" fmla="*/ 11 w 154"/>
                <a:gd name="T27" fmla="*/ 45 h 228"/>
                <a:gd name="T28" fmla="*/ 28 w 154"/>
                <a:gd name="T29" fmla="*/ 62 h 228"/>
                <a:gd name="T30" fmla="*/ 45 w 154"/>
                <a:gd name="T31" fmla="*/ 45 h 228"/>
                <a:gd name="T32" fmla="*/ 28 w 154"/>
                <a:gd name="T33" fmla="*/ 28 h 228"/>
                <a:gd name="T34" fmla="*/ 75 w 154"/>
                <a:gd name="T35" fmla="*/ 10 h 228"/>
                <a:gd name="T36" fmla="*/ 111 w 154"/>
                <a:gd name="T37" fmla="*/ 46 h 228"/>
                <a:gd name="T38" fmla="*/ 98 w 154"/>
                <a:gd name="T39" fmla="*/ 86 h 228"/>
                <a:gd name="T40" fmla="*/ 61 w 154"/>
                <a:gd name="T41" fmla="*/ 100 h 228"/>
                <a:gd name="T42" fmla="*/ 50 w 154"/>
                <a:gd name="T43" fmla="*/ 101 h 228"/>
                <a:gd name="T44" fmla="*/ 47 w 154"/>
                <a:gd name="T45" fmla="*/ 106 h 228"/>
                <a:gd name="T46" fmla="*/ 55 w 154"/>
                <a:gd name="T47" fmla="*/ 110 h 228"/>
                <a:gd name="T48" fmla="*/ 74 w 154"/>
                <a:gd name="T49" fmla="*/ 11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4" h="228">
                  <a:moveTo>
                    <a:pt x="74" y="110"/>
                  </a:moveTo>
                  <a:lnTo>
                    <a:pt x="74" y="110"/>
                  </a:lnTo>
                  <a:cubicBezTo>
                    <a:pt x="100" y="110"/>
                    <a:pt x="118" y="128"/>
                    <a:pt x="118" y="164"/>
                  </a:cubicBezTo>
                  <a:cubicBezTo>
                    <a:pt x="118" y="205"/>
                    <a:pt x="94" y="218"/>
                    <a:pt x="75" y="218"/>
                  </a:cubicBezTo>
                  <a:cubicBezTo>
                    <a:pt x="61" y="218"/>
                    <a:pt x="32" y="214"/>
                    <a:pt x="18" y="194"/>
                  </a:cubicBezTo>
                  <a:cubicBezTo>
                    <a:pt x="34" y="194"/>
                    <a:pt x="37" y="183"/>
                    <a:pt x="37" y="176"/>
                  </a:cubicBezTo>
                  <a:cubicBezTo>
                    <a:pt x="37" y="165"/>
                    <a:pt x="29" y="157"/>
                    <a:pt x="19" y="157"/>
                  </a:cubicBezTo>
                  <a:cubicBezTo>
                    <a:pt x="10" y="157"/>
                    <a:pt x="0" y="163"/>
                    <a:pt x="0" y="177"/>
                  </a:cubicBezTo>
                  <a:cubicBezTo>
                    <a:pt x="0" y="208"/>
                    <a:pt x="35" y="228"/>
                    <a:pt x="76" y="228"/>
                  </a:cubicBezTo>
                  <a:cubicBezTo>
                    <a:pt x="122" y="228"/>
                    <a:pt x="154" y="197"/>
                    <a:pt x="154" y="164"/>
                  </a:cubicBezTo>
                  <a:cubicBezTo>
                    <a:pt x="154" y="138"/>
                    <a:pt x="133" y="112"/>
                    <a:pt x="96" y="104"/>
                  </a:cubicBezTo>
                  <a:cubicBezTo>
                    <a:pt x="131" y="92"/>
                    <a:pt x="144" y="66"/>
                    <a:pt x="144" y="46"/>
                  </a:cubicBezTo>
                  <a:cubicBezTo>
                    <a:pt x="144" y="20"/>
                    <a:pt x="113" y="0"/>
                    <a:pt x="76" y="0"/>
                  </a:cubicBezTo>
                  <a:cubicBezTo>
                    <a:pt x="39" y="0"/>
                    <a:pt x="11" y="18"/>
                    <a:pt x="11" y="45"/>
                  </a:cubicBezTo>
                  <a:cubicBezTo>
                    <a:pt x="11" y="56"/>
                    <a:pt x="18" y="62"/>
                    <a:pt x="28" y="62"/>
                  </a:cubicBezTo>
                  <a:cubicBezTo>
                    <a:pt x="38" y="62"/>
                    <a:pt x="45" y="55"/>
                    <a:pt x="45" y="45"/>
                  </a:cubicBezTo>
                  <a:cubicBezTo>
                    <a:pt x="45" y="36"/>
                    <a:pt x="38" y="29"/>
                    <a:pt x="28" y="28"/>
                  </a:cubicBezTo>
                  <a:cubicBezTo>
                    <a:pt x="40" y="13"/>
                    <a:pt x="63" y="10"/>
                    <a:pt x="75" y="10"/>
                  </a:cubicBezTo>
                  <a:cubicBezTo>
                    <a:pt x="90" y="10"/>
                    <a:pt x="111" y="17"/>
                    <a:pt x="111" y="46"/>
                  </a:cubicBezTo>
                  <a:cubicBezTo>
                    <a:pt x="111" y="60"/>
                    <a:pt x="107" y="75"/>
                    <a:pt x="98" y="86"/>
                  </a:cubicBezTo>
                  <a:cubicBezTo>
                    <a:pt x="87" y="99"/>
                    <a:pt x="78" y="99"/>
                    <a:pt x="61" y="100"/>
                  </a:cubicBezTo>
                  <a:cubicBezTo>
                    <a:pt x="52" y="101"/>
                    <a:pt x="52" y="101"/>
                    <a:pt x="50" y="101"/>
                  </a:cubicBezTo>
                  <a:cubicBezTo>
                    <a:pt x="49" y="101"/>
                    <a:pt x="47" y="102"/>
                    <a:pt x="47" y="106"/>
                  </a:cubicBezTo>
                  <a:cubicBezTo>
                    <a:pt x="47" y="110"/>
                    <a:pt x="50" y="110"/>
                    <a:pt x="55" y="110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252" name="Freeform 77"/>
            <p:cNvSpPr>
              <a:spLocks/>
            </p:cNvSpPr>
            <p:nvPr/>
          </p:nvSpPr>
          <p:spPr bwMode="auto">
            <a:xfrm>
              <a:off x="2818" y="1353"/>
              <a:ext cx="109" cy="109"/>
            </a:xfrm>
            <a:custGeom>
              <a:avLst/>
              <a:gdLst>
                <a:gd name="T0" fmla="*/ 168 w 317"/>
                <a:gd name="T1" fmla="*/ 169 h 319"/>
                <a:gd name="T2" fmla="*/ 168 w 317"/>
                <a:gd name="T3" fmla="*/ 169 h 319"/>
                <a:gd name="T4" fmla="*/ 302 w 317"/>
                <a:gd name="T5" fmla="*/ 169 h 319"/>
                <a:gd name="T6" fmla="*/ 317 w 317"/>
                <a:gd name="T7" fmla="*/ 160 h 319"/>
                <a:gd name="T8" fmla="*/ 302 w 317"/>
                <a:gd name="T9" fmla="*/ 150 h 319"/>
                <a:gd name="T10" fmla="*/ 168 w 317"/>
                <a:gd name="T11" fmla="*/ 150 h 319"/>
                <a:gd name="T12" fmla="*/ 168 w 317"/>
                <a:gd name="T13" fmla="*/ 16 h 319"/>
                <a:gd name="T14" fmla="*/ 159 w 317"/>
                <a:gd name="T15" fmla="*/ 0 h 319"/>
                <a:gd name="T16" fmla="*/ 149 w 317"/>
                <a:gd name="T17" fmla="*/ 16 h 319"/>
                <a:gd name="T18" fmla="*/ 149 w 317"/>
                <a:gd name="T19" fmla="*/ 150 h 319"/>
                <a:gd name="T20" fmla="*/ 15 w 317"/>
                <a:gd name="T21" fmla="*/ 150 h 319"/>
                <a:gd name="T22" fmla="*/ 0 w 317"/>
                <a:gd name="T23" fmla="*/ 160 h 319"/>
                <a:gd name="T24" fmla="*/ 15 w 317"/>
                <a:gd name="T25" fmla="*/ 169 h 319"/>
                <a:gd name="T26" fmla="*/ 149 w 317"/>
                <a:gd name="T27" fmla="*/ 169 h 319"/>
                <a:gd name="T28" fmla="*/ 149 w 317"/>
                <a:gd name="T29" fmla="*/ 303 h 319"/>
                <a:gd name="T30" fmla="*/ 159 w 317"/>
                <a:gd name="T31" fmla="*/ 319 h 319"/>
                <a:gd name="T32" fmla="*/ 168 w 317"/>
                <a:gd name="T33" fmla="*/ 303 h 319"/>
                <a:gd name="T34" fmla="*/ 168 w 317"/>
                <a:gd name="T35" fmla="*/ 169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7" h="319">
                  <a:moveTo>
                    <a:pt x="168" y="169"/>
                  </a:moveTo>
                  <a:lnTo>
                    <a:pt x="168" y="169"/>
                  </a:lnTo>
                  <a:lnTo>
                    <a:pt x="302" y="169"/>
                  </a:lnTo>
                  <a:cubicBezTo>
                    <a:pt x="308" y="169"/>
                    <a:pt x="317" y="169"/>
                    <a:pt x="317" y="160"/>
                  </a:cubicBezTo>
                  <a:cubicBezTo>
                    <a:pt x="317" y="150"/>
                    <a:pt x="308" y="150"/>
                    <a:pt x="302" y="150"/>
                  </a:cubicBezTo>
                  <a:lnTo>
                    <a:pt x="168" y="150"/>
                  </a:lnTo>
                  <a:lnTo>
                    <a:pt x="168" y="16"/>
                  </a:lnTo>
                  <a:cubicBezTo>
                    <a:pt x="168" y="9"/>
                    <a:pt x="168" y="0"/>
                    <a:pt x="159" y="0"/>
                  </a:cubicBezTo>
                  <a:cubicBezTo>
                    <a:pt x="149" y="0"/>
                    <a:pt x="149" y="9"/>
                    <a:pt x="149" y="16"/>
                  </a:cubicBezTo>
                  <a:lnTo>
                    <a:pt x="149" y="150"/>
                  </a:lnTo>
                  <a:lnTo>
                    <a:pt x="15" y="150"/>
                  </a:lnTo>
                  <a:cubicBezTo>
                    <a:pt x="9" y="150"/>
                    <a:pt x="0" y="150"/>
                    <a:pt x="0" y="160"/>
                  </a:cubicBezTo>
                  <a:cubicBezTo>
                    <a:pt x="0" y="169"/>
                    <a:pt x="9" y="169"/>
                    <a:pt x="15" y="169"/>
                  </a:cubicBezTo>
                  <a:lnTo>
                    <a:pt x="149" y="169"/>
                  </a:lnTo>
                  <a:lnTo>
                    <a:pt x="149" y="303"/>
                  </a:lnTo>
                  <a:cubicBezTo>
                    <a:pt x="149" y="310"/>
                    <a:pt x="149" y="319"/>
                    <a:pt x="159" y="319"/>
                  </a:cubicBezTo>
                  <a:cubicBezTo>
                    <a:pt x="168" y="319"/>
                    <a:pt x="168" y="310"/>
                    <a:pt x="168" y="303"/>
                  </a:cubicBezTo>
                  <a:lnTo>
                    <a:pt x="168" y="16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253" name="Freeform 78"/>
            <p:cNvSpPr>
              <a:spLocks noEditPoints="1"/>
            </p:cNvSpPr>
            <p:nvPr/>
          </p:nvSpPr>
          <p:spPr bwMode="auto">
            <a:xfrm>
              <a:off x="2980" y="1376"/>
              <a:ext cx="75" cy="74"/>
            </a:xfrm>
            <a:custGeom>
              <a:avLst/>
              <a:gdLst>
                <a:gd name="T0" fmla="*/ 159 w 219"/>
                <a:gd name="T1" fmla="*/ 30 h 216"/>
                <a:gd name="T2" fmla="*/ 159 w 219"/>
                <a:gd name="T3" fmla="*/ 30 h 216"/>
                <a:gd name="T4" fmla="*/ 115 w 219"/>
                <a:gd name="T5" fmla="*/ 0 h 216"/>
                <a:gd name="T6" fmla="*/ 0 w 219"/>
                <a:gd name="T7" fmla="*/ 140 h 216"/>
                <a:gd name="T8" fmla="*/ 64 w 219"/>
                <a:gd name="T9" fmla="*/ 216 h 216"/>
                <a:gd name="T10" fmla="*/ 126 w 219"/>
                <a:gd name="T11" fmla="*/ 180 h 216"/>
                <a:gd name="T12" fmla="*/ 169 w 219"/>
                <a:gd name="T13" fmla="*/ 216 h 216"/>
                <a:gd name="T14" fmla="*/ 205 w 219"/>
                <a:gd name="T15" fmla="*/ 190 h 216"/>
                <a:gd name="T16" fmla="*/ 219 w 219"/>
                <a:gd name="T17" fmla="*/ 143 h 216"/>
                <a:gd name="T18" fmla="*/ 213 w 219"/>
                <a:gd name="T19" fmla="*/ 138 h 216"/>
                <a:gd name="T20" fmla="*/ 207 w 219"/>
                <a:gd name="T21" fmla="*/ 147 h 216"/>
                <a:gd name="T22" fmla="*/ 170 w 219"/>
                <a:gd name="T23" fmla="*/ 206 h 216"/>
                <a:gd name="T24" fmla="*/ 156 w 219"/>
                <a:gd name="T25" fmla="*/ 184 h 216"/>
                <a:gd name="T26" fmla="*/ 162 w 219"/>
                <a:gd name="T27" fmla="*/ 148 h 216"/>
                <a:gd name="T28" fmla="*/ 173 w 219"/>
                <a:gd name="T29" fmla="*/ 105 h 216"/>
                <a:gd name="T30" fmla="*/ 190 w 219"/>
                <a:gd name="T31" fmla="*/ 39 h 216"/>
                <a:gd name="T32" fmla="*/ 193 w 219"/>
                <a:gd name="T33" fmla="*/ 22 h 216"/>
                <a:gd name="T34" fmla="*/ 179 w 219"/>
                <a:gd name="T35" fmla="*/ 9 h 216"/>
                <a:gd name="T36" fmla="*/ 159 w 219"/>
                <a:gd name="T37" fmla="*/ 30 h 216"/>
                <a:gd name="T38" fmla="*/ 128 w 219"/>
                <a:gd name="T39" fmla="*/ 154 h 216"/>
                <a:gd name="T40" fmla="*/ 128 w 219"/>
                <a:gd name="T41" fmla="*/ 154 h 216"/>
                <a:gd name="T42" fmla="*/ 119 w 219"/>
                <a:gd name="T43" fmla="*/ 172 h 216"/>
                <a:gd name="T44" fmla="*/ 65 w 219"/>
                <a:gd name="T45" fmla="*/ 206 h 216"/>
                <a:gd name="T46" fmla="*/ 34 w 219"/>
                <a:gd name="T47" fmla="*/ 161 h 216"/>
                <a:gd name="T48" fmla="*/ 60 w 219"/>
                <a:gd name="T49" fmla="*/ 56 h 216"/>
                <a:gd name="T50" fmla="*/ 116 w 219"/>
                <a:gd name="T51" fmla="*/ 10 h 216"/>
                <a:gd name="T52" fmla="*/ 154 w 219"/>
                <a:gd name="T53" fmla="*/ 52 h 216"/>
                <a:gd name="T54" fmla="*/ 152 w 219"/>
                <a:gd name="T55" fmla="*/ 61 h 216"/>
                <a:gd name="T56" fmla="*/ 128 w 219"/>
                <a:gd name="T57" fmla="*/ 154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9" h="216">
                  <a:moveTo>
                    <a:pt x="159" y="30"/>
                  </a:moveTo>
                  <a:lnTo>
                    <a:pt x="159" y="30"/>
                  </a:lnTo>
                  <a:cubicBezTo>
                    <a:pt x="151" y="13"/>
                    <a:pt x="137" y="0"/>
                    <a:pt x="115" y="0"/>
                  </a:cubicBezTo>
                  <a:cubicBezTo>
                    <a:pt x="59" y="0"/>
                    <a:pt x="0" y="70"/>
                    <a:pt x="0" y="140"/>
                  </a:cubicBezTo>
                  <a:cubicBezTo>
                    <a:pt x="0" y="185"/>
                    <a:pt x="26" y="216"/>
                    <a:pt x="64" y="216"/>
                  </a:cubicBezTo>
                  <a:cubicBezTo>
                    <a:pt x="73" y="216"/>
                    <a:pt x="97" y="214"/>
                    <a:pt x="126" y="180"/>
                  </a:cubicBezTo>
                  <a:cubicBezTo>
                    <a:pt x="130" y="201"/>
                    <a:pt x="146" y="216"/>
                    <a:pt x="169" y="216"/>
                  </a:cubicBezTo>
                  <a:cubicBezTo>
                    <a:pt x="186" y="216"/>
                    <a:pt x="197" y="205"/>
                    <a:pt x="205" y="190"/>
                  </a:cubicBezTo>
                  <a:cubicBezTo>
                    <a:pt x="213" y="173"/>
                    <a:pt x="219" y="144"/>
                    <a:pt x="219" y="143"/>
                  </a:cubicBezTo>
                  <a:cubicBezTo>
                    <a:pt x="219" y="138"/>
                    <a:pt x="215" y="138"/>
                    <a:pt x="213" y="138"/>
                  </a:cubicBezTo>
                  <a:cubicBezTo>
                    <a:pt x="209" y="138"/>
                    <a:pt x="208" y="140"/>
                    <a:pt x="207" y="147"/>
                  </a:cubicBezTo>
                  <a:cubicBezTo>
                    <a:pt x="199" y="178"/>
                    <a:pt x="190" y="206"/>
                    <a:pt x="170" y="206"/>
                  </a:cubicBezTo>
                  <a:cubicBezTo>
                    <a:pt x="157" y="206"/>
                    <a:pt x="156" y="193"/>
                    <a:pt x="156" y="184"/>
                  </a:cubicBezTo>
                  <a:cubicBezTo>
                    <a:pt x="156" y="173"/>
                    <a:pt x="157" y="169"/>
                    <a:pt x="162" y="148"/>
                  </a:cubicBezTo>
                  <a:cubicBezTo>
                    <a:pt x="167" y="128"/>
                    <a:pt x="168" y="124"/>
                    <a:pt x="173" y="105"/>
                  </a:cubicBezTo>
                  <a:lnTo>
                    <a:pt x="190" y="39"/>
                  </a:lnTo>
                  <a:cubicBezTo>
                    <a:pt x="193" y="25"/>
                    <a:pt x="193" y="24"/>
                    <a:pt x="193" y="22"/>
                  </a:cubicBezTo>
                  <a:cubicBezTo>
                    <a:pt x="193" y="14"/>
                    <a:pt x="188" y="9"/>
                    <a:pt x="179" y="9"/>
                  </a:cubicBezTo>
                  <a:cubicBezTo>
                    <a:pt x="168" y="9"/>
                    <a:pt x="161" y="20"/>
                    <a:pt x="159" y="30"/>
                  </a:cubicBezTo>
                  <a:close/>
                  <a:moveTo>
                    <a:pt x="128" y="154"/>
                  </a:moveTo>
                  <a:lnTo>
                    <a:pt x="128" y="154"/>
                  </a:lnTo>
                  <a:cubicBezTo>
                    <a:pt x="126" y="163"/>
                    <a:pt x="126" y="164"/>
                    <a:pt x="119" y="172"/>
                  </a:cubicBezTo>
                  <a:cubicBezTo>
                    <a:pt x="98" y="198"/>
                    <a:pt x="78" y="206"/>
                    <a:pt x="65" y="206"/>
                  </a:cubicBezTo>
                  <a:cubicBezTo>
                    <a:pt x="41" y="206"/>
                    <a:pt x="34" y="180"/>
                    <a:pt x="34" y="161"/>
                  </a:cubicBezTo>
                  <a:cubicBezTo>
                    <a:pt x="34" y="137"/>
                    <a:pt x="49" y="78"/>
                    <a:pt x="60" y="56"/>
                  </a:cubicBezTo>
                  <a:cubicBezTo>
                    <a:pt x="75" y="28"/>
                    <a:pt x="97" y="10"/>
                    <a:pt x="116" y="10"/>
                  </a:cubicBezTo>
                  <a:cubicBezTo>
                    <a:pt x="147" y="10"/>
                    <a:pt x="154" y="50"/>
                    <a:pt x="154" y="52"/>
                  </a:cubicBezTo>
                  <a:cubicBezTo>
                    <a:pt x="154" y="55"/>
                    <a:pt x="153" y="58"/>
                    <a:pt x="152" y="61"/>
                  </a:cubicBezTo>
                  <a:lnTo>
                    <a:pt x="128" y="15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254" name="Freeform 79"/>
            <p:cNvSpPr>
              <a:spLocks/>
            </p:cNvSpPr>
            <p:nvPr/>
          </p:nvSpPr>
          <p:spPr bwMode="auto">
            <a:xfrm>
              <a:off x="3068" y="1397"/>
              <a:ext cx="50" cy="77"/>
            </a:xfrm>
            <a:custGeom>
              <a:avLst/>
              <a:gdLst>
                <a:gd name="T0" fmla="*/ 147 w 147"/>
                <a:gd name="T1" fmla="*/ 161 h 222"/>
                <a:gd name="T2" fmla="*/ 147 w 147"/>
                <a:gd name="T3" fmla="*/ 161 h 222"/>
                <a:gd name="T4" fmla="*/ 136 w 147"/>
                <a:gd name="T5" fmla="*/ 161 h 222"/>
                <a:gd name="T6" fmla="*/ 127 w 147"/>
                <a:gd name="T7" fmla="*/ 191 h 222"/>
                <a:gd name="T8" fmla="*/ 94 w 147"/>
                <a:gd name="T9" fmla="*/ 193 h 222"/>
                <a:gd name="T10" fmla="*/ 33 w 147"/>
                <a:gd name="T11" fmla="*/ 193 h 222"/>
                <a:gd name="T12" fmla="*/ 100 w 147"/>
                <a:gd name="T13" fmla="*/ 137 h 222"/>
                <a:gd name="T14" fmla="*/ 147 w 147"/>
                <a:gd name="T15" fmla="*/ 65 h 222"/>
                <a:gd name="T16" fmla="*/ 69 w 147"/>
                <a:gd name="T17" fmla="*/ 0 h 222"/>
                <a:gd name="T18" fmla="*/ 0 w 147"/>
                <a:gd name="T19" fmla="*/ 60 h 222"/>
                <a:gd name="T20" fmla="*/ 18 w 147"/>
                <a:gd name="T21" fmla="*/ 79 h 222"/>
                <a:gd name="T22" fmla="*/ 35 w 147"/>
                <a:gd name="T23" fmla="*/ 61 h 222"/>
                <a:gd name="T24" fmla="*/ 16 w 147"/>
                <a:gd name="T25" fmla="*/ 43 h 222"/>
                <a:gd name="T26" fmla="*/ 64 w 147"/>
                <a:gd name="T27" fmla="*/ 12 h 222"/>
                <a:gd name="T28" fmla="*/ 115 w 147"/>
                <a:gd name="T29" fmla="*/ 65 h 222"/>
                <a:gd name="T30" fmla="*/ 84 w 147"/>
                <a:gd name="T31" fmla="*/ 129 h 222"/>
                <a:gd name="T32" fmla="*/ 3 w 147"/>
                <a:gd name="T33" fmla="*/ 209 h 222"/>
                <a:gd name="T34" fmla="*/ 0 w 147"/>
                <a:gd name="T35" fmla="*/ 222 h 222"/>
                <a:gd name="T36" fmla="*/ 137 w 147"/>
                <a:gd name="T37" fmla="*/ 222 h 222"/>
                <a:gd name="T38" fmla="*/ 147 w 147"/>
                <a:gd name="T39" fmla="*/ 161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7" h="222">
                  <a:moveTo>
                    <a:pt x="147" y="161"/>
                  </a:moveTo>
                  <a:lnTo>
                    <a:pt x="147" y="161"/>
                  </a:lnTo>
                  <a:lnTo>
                    <a:pt x="136" y="161"/>
                  </a:lnTo>
                  <a:cubicBezTo>
                    <a:pt x="135" y="168"/>
                    <a:pt x="132" y="188"/>
                    <a:pt x="127" y="191"/>
                  </a:cubicBezTo>
                  <a:cubicBezTo>
                    <a:pt x="125" y="193"/>
                    <a:pt x="99" y="193"/>
                    <a:pt x="94" y="193"/>
                  </a:cubicBezTo>
                  <a:lnTo>
                    <a:pt x="33" y="193"/>
                  </a:lnTo>
                  <a:cubicBezTo>
                    <a:pt x="68" y="162"/>
                    <a:pt x="80" y="153"/>
                    <a:pt x="100" y="137"/>
                  </a:cubicBezTo>
                  <a:cubicBezTo>
                    <a:pt x="124" y="118"/>
                    <a:pt x="147" y="97"/>
                    <a:pt x="147" y="65"/>
                  </a:cubicBezTo>
                  <a:cubicBezTo>
                    <a:pt x="147" y="25"/>
                    <a:pt x="112" y="0"/>
                    <a:pt x="69" y="0"/>
                  </a:cubicBezTo>
                  <a:cubicBezTo>
                    <a:pt x="28" y="0"/>
                    <a:pt x="0" y="29"/>
                    <a:pt x="0" y="60"/>
                  </a:cubicBezTo>
                  <a:cubicBezTo>
                    <a:pt x="0" y="77"/>
                    <a:pt x="14" y="79"/>
                    <a:pt x="18" y="79"/>
                  </a:cubicBezTo>
                  <a:cubicBezTo>
                    <a:pt x="26" y="79"/>
                    <a:pt x="35" y="73"/>
                    <a:pt x="35" y="61"/>
                  </a:cubicBezTo>
                  <a:cubicBezTo>
                    <a:pt x="35" y="55"/>
                    <a:pt x="33" y="43"/>
                    <a:pt x="16" y="43"/>
                  </a:cubicBezTo>
                  <a:cubicBezTo>
                    <a:pt x="26" y="19"/>
                    <a:pt x="49" y="12"/>
                    <a:pt x="64" y="12"/>
                  </a:cubicBezTo>
                  <a:cubicBezTo>
                    <a:pt x="98" y="12"/>
                    <a:pt x="115" y="38"/>
                    <a:pt x="115" y="65"/>
                  </a:cubicBezTo>
                  <a:cubicBezTo>
                    <a:pt x="115" y="94"/>
                    <a:pt x="94" y="117"/>
                    <a:pt x="84" y="129"/>
                  </a:cubicBezTo>
                  <a:lnTo>
                    <a:pt x="3" y="209"/>
                  </a:lnTo>
                  <a:cubicBezTo>
                    <a:pt x="0" y="212"/>
                    <a:pt x="0" y="212"/>
                    <a:pt x="0" y="222"/>
                  </a:cubicBezTo>
                  <a:lnTo>
                    <a:pt x="137" y="222"/>
                  </a:lnTo>
                  <a:lnTo>
                    <a:pt x="147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255" name="Freeform 80"/>
            <p:cNvSpPr>
              <a:spLocks noEditPoints="1"/>
            </p:cNvSpPr>
            <p:nvPr/>
          </p:nvSpPr>
          <p:spPr bwMode="auto">
            <a:xfrm>
              <a:off x="3130" y="1396"/>
              <a:ext cx="57" cy="78"/>
            </a:xfrm>
            <a:custGeom>
              <a:avLst/>
              <a:gdLst>
                <a:gd name="T0" fmla="*/ 164 w 164"/>
                <a:gd name="T1" fmla="*/ 170 h 225"/>
                <a:gd name="T2" fmla="*/ 164 w 164"/>
                <a:gd name="T3" fmla="*/ 170 h 225"/>
                <a:gd name="T4" fmla="*/ 164 w 164"/>
                <a:gd name="T5" fmla="*/ 158 h 225"/>
                <a:gd name="T6" fmla="*/ 127 w 164"/>
                <a:gd name="T7" fmla="*/ 158 h 225"/>
                <a:gd name="T8" fmla="*/ 127 w 164"/>
                <a:gd name="T9" fmla="*/ 9 h 225"/>
                <a:gd name="T10" fmla="*/ 120 w 164"/>
                <a:gd name="T11" fmla="*/ 0 h 225"/>
                <a:gd name="T12" fmla="*/ 111 w 164"/>
                <a:gd name="T13" fmla="*/ 4 h 225"/>
                <a:gd name="T14" fmla="*/ 0 w 164"/>
                <a:gd name="T15" fmla="*/ 158 h 225"/>
                <a:gd name="T16" fmla="*/ 0 w 164"/>
                <a:gd name="T17" fmla="*/ 170 h 225"/>
                <a:gd name="T18" fmla="*/ 99 w 164"/>
                <a:gd name="T19" fmla="*/ 170 h 225"/>
                <a:gd name="T20" fmla="*/ 99 w 164"/>
                <a:gd name="T21" fmla="*/ 197 h 225"/>
                <a:gd name="T22" fmla="*/ 71 w 164"/>
                <a:gd name="T23" fmla="*/ 213 h 225"/>
                <a:gd name="T24" fmla="*/ 62 w 164"/>
                <a:gd name="T25" fmla="*/ 213 h 225"/>
                <a:gd name="T26" fmla="*/ 62 w 164"/>
                <a:gd name="T27" fmla="*/ 225 h 225"/>
                <a:gd name="T28" fmla="*/ 113 w 164"/>
                <a:gd name="T29" fmla="*/ 223 h 225"/>
                <a:gd name="T30" fmla="*/ 163 w 164"/>
                <a:gd name="T31" fmla="*/ 225 h 225"/>
                <a:gd name="T32" fmla="*/ 163 w 164"/>
                <a:gd name="T33" fmla="*/ 213 h 225"/>
                <a:gd name="T34" fmla="*/ 154 w 164"/>
                <a:gd name="T35" fmla="*/ 213 h 225"/>
                <a:gd name="T36" fmla="*/ 127 w 164"/>
                <a:gd name="T37" fmla="*/ 197 h 225"/>
                <a:gd name="T38" fmla="*/ 127 w 164"/>
                <a:gd name="T39" fmla="*/ 170 h 225"/>
                <a:gd name="T40" fmla="*/ 164 w 164"/>
                <a:gd name="T41" fmla="*/ 170 h 225"/>
                <a:gd name="T42" fmla="*/ 101 w 164"/>
                <a:gd name="T43" fmla="*/ 36 h 225"/>
                <a:gd name="T44" fmla="*/ 101 w 164"/>
                <a:gd name="T45" fmla="*/ 36 h 225"/>
                <a:gd name="T46" fmla="*/ 101 w 164"/>
                <a:gd name="T47" fmla="*/ 158 h 225"/>
                <a:gd name="T48" fmla="*/ 13 w 164"/>
                <a:gd name="T49" fmla="*/ 158 h 225"/>
                <a:gd name="T50" fmla="*/ 101 w 164"/>
                <a:gd name="T51" fmla="*/ 36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4" h="225">
                  <a:moveTo>
                    <a:pt x="164" y="170"/>
                  </a:moveTo>
                  <a:lnTo>
                    <a:pt x="164" y="170"/>
                  </a:lnTo>
                  <a:lnTo>
                    <a:pt x="164" y="158"/>
                  </a:lnTo>
                  <a:lnTo>
                    <a:pt x="127" y="158"/>
                  </a:lnTo>
                  <a:lnTo>
                    <a:pt x="127" y="9"/>
                  </a:lnTo>
                  <a:cubicBezTo>
                    <a:pt x="127" y="2"/>
                    <a:pt x="127" y="0"/>
                    <a:pt x="120" y="0"/>
                  </a:cubicBezTo>
                  <a:cubicBezTo>
                    <a:pt x="116" y="0"/>
                    <a:pt x="114" y="0"/>
                    <a:pt x="111" y="4"/>
                  </a:cubicBezTo>
                  <a:lnTo>
                    <a:pt x="0" y="158"/>
                  </a:lnTo>
                  <a:lnTo>
                    <a:pt x="0" y="170"/>
                  </a:lnTo>
                  <a:lnTo>
                    <a:pt x="99" y="170"/>
                  </a:lnTo>
                  <a:lnTo>
                    <a:pt x="99" y="197"/>
                  </a:lnTo>
                  <a:cubicBezTo>
                    <a:pt x="99" y="209"/>
                    <a:pt x="99" y="213"/>
                    <a:pt x="71" y="213"/>
                  </a:cubicBezTo>
                  <a:lnTo>
                    <a:pt x="62" y="213"/>
                  </a:lnTo>
                  <a:lnTo>
                    <a:pt x="62" y="225"/>
                  </a:lnTo>
                  <a:cubicBezTo>
                    <a:pt x="79" y="224"/>
                    <a:pt x="101" y="223"/>
                    <a:pt x="113" y="223"/>
                  </a:cubicBezTo>
                  <a:cubicBezTo>
                    <a:pt x="125" y="223"/>
                    <a:pt x="146" y="224"/>
                    <a:pt x="163" y="225"/>
                  </a:cubicBezTo>
                  <a:lnTo>
                    <a:pt x="163" y="213"/>
                  </a:lnTo>
                  <a:lnTo>
                    <a:pt x="154" y="213"/>
                  </a:lnTo>
                  <a:cubicBezTo>
                    <a:pt x="127" y="213"/>
                    <a:pt x="127" y="209"/>
                    <a:pt x="127" y="197"/>
                  </a:cubicBezTo>
                  <a:lnTo>
                    <a:pt x="127" y="170"/>
                  </a:lnTo>
                  <a:lnTo>
                    <a:pt x="164" y="170"/>
                  </a:lnTo>
                  <a:close/>
                  <a:moveTo>
                    <a:pt x="101" y="36"/>
                  </a:moveTo>
                  <a:lnTo>
                    <a:pt x="101" y="36"/>
                  </a:lnTo>
                  <a:lnTo>
                    <a:pt x="101" y="158"/>
                  </a:lnTo>
                  <a:lnTo>
                    <a:pt x="13" y="158"/>
                  </a:lnTo>
                  <a:lnTo>
                    <a:pt x="101" y="3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256" name="Freeform 81"/>
            <p:cNvSpPr>
              <a:spLocks/>
            </p:cNvSpPr>
            <p:nvPr/>
          </p:nvSpPr>
          <p:spPr bwMode="auto">
            <a:xfrm>
              <a:off x="3205" y="1376"/>
              <a:ext cx="82" cy="74"/>
            </a:xfrm>
            <a:custGeom>
              <a:avLst/>
              <a:gdLst>
                <a:gd name="T0" fmla="*/ 146 w 238"/>
                <a:gd name="T1" fmla="*/ 67 h 216"/>
                <a:gd name="T2" fmla="*/ 146 w 238"/>
                <a:gd name="T3" fmla="*/ 67 h 216"/>
                <a:gd name="T4" fmla="*/ 193 w 238"/>
                <a:gd name="T5" fmla="*/ 10 h 216"/>
                <a:gd name="T6" fmla="*/ 217 w 238"/>
                <a:gd name="T7" fmla="*/ 17 h 216"/>
                <a:gd name="T8" fmla="*/ 194 w 238"/>
                <a:gd name="T9" fmla="*/ 42 h 216"/>
                <a:gd name="T10" fmla="*/ 212 w 238"/>
                <a:gd name="T11" fmla="*/ 59 h 216"/>
                <a:gd name="T12" fmla="*/ 238 w 238"/>
                <a:gd name="T13" fmla="*/ 31 h 216"/>
                <a:gd name="T14" fmla="*/ 193 w 238"/>
                <a:gd name="T15" fmla="*/ 0 h 216"/>
                <a:gd name="T16" fmla="*/ 143 w 238"/>
                <a:gd name="T17" fmla="*/ 36 h 216"/>
                <a:gd name="T18" fmla="*/ 92 w 238"/>
                <a:gd name="T19" fmla="*/ 0 h 216"/>
                <a:gd name="T20" fmla="*/ 15 w 238"/>
                <a:gd name="T21" fmla="*/ 73 h 216"/>
                <a:gd name="T22" fmla="*/ 20 w 238"/>
                <a:gd name="T23" fmla="*/ 78 h 216"/>
                <a:gd name="T24" fmla="*/ 27 w 238"/>
                <a:gd name="T25" fmla="*/ 73 h 216"/>
                <a:gd name="T26" fmla="*/ 91 w 238"/>
                <a:gd name="T27" fmla="*/ 10 h 216"/>
                <a:gd name="T28" fmla="*/ 117 w 238"/>
                <a:gd name="T29" fmla="*/ 42 h 216"/>
                <a:gd name="T30" fmla="*/ 91 w 238"/>
                <a:gd name="T31" fmla="*/ 156 h 216"/>
                <a:gd name="T32" fmla="*/ 45 w 238"/>
                <a:gd name="T33" fmla="*/ 206 h 216"/>
                <a:gd name="T34" fmla="*/ 21 w 238"/>
                <a:gd name="T35" fmla="*/ 200 h 216"/>
                <a:gd name="T36" fmla="*/ 44 w 238"/>
                <a:gd name="T37" fmla="*/ 174 h 216"/>
                <a:gd name="T38" fmla="*/ 26 w 238"/>
                <a:gd name="T39" fmla="*/ 157 h 216"/>
                <a:gd name="T40" fmla="*/ 0 w 238"/>
                <a:gd name="T41" fmla="*/ 185 h 216"/>
                <a:gd name="T42" fmla="*/ 45 w 238"/>
                <a:gd name="T43" fmla="*/ 216 h 216"/>
                <a:gd name="T44" fmla="*/ 95 w 238"/>
                <a:gd name="T45" fmla="*/ 180 h 216"/>
                <a:gd name="T46" fmla="*/ 147 w 238"/>
                <a:gd name="T47" fmla="*/ 216 h 216"/>
                <a:gd name="T48" fmla="*/ 223 w 238"/>
                <a:gd name="T49" fmla="*/ 143 h 216"/>
                <a:gd name="T50" fmla="*/ 217 w 238"/>
                <a:gd name="T51" fmla="*/ 138 h 216"/>
                <a:gd name="T52" fmla="*/ 211 w 238"/>
                <a:gd name="T53" fmla="*/ 143 h 216"/>
                <a:gd name="T54" fmla="*/ 148 w 238"/>
                <a:gd name="T55" fmla="*/ 206 h 216"/>
                <a:gd name="T56" fmla="*/ 121 w 238"/>
                <a:gd name="T57" fmla="*/ 174 h 216"/>
                <a:gd name="T58" fmla="*/ 129 w 238"/>
                <a:gd name="T59" fmla="*/ 132 h 216"/>
                <a:gd name="T60" fmla="*/ 146 w 238"/>
                <a:gd name="T61" fmla="*/ 67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8" h="216">
                  <a:moveTo>
                    <a:pt x="146" y="67"/>
                  </a:moveTo>
                  <a:lnTo>
                    <a:pt x="146" y="67"/>
                  </a:lnTo>
                  <a:cubicBezTo>
                    <a:pt x="149" y="54"/>
                    <a:pt x="160" y="10"/>
                    <a:pt x="193" y="10"/>
                  </a:cubicBezTo>
                  <a:cubicBezTo>
                    <a:pt x="195" y="10"/>
                    <a:pt x="207" y="10"/>
                    <a:pt x="217" y="17"/>
                  </a:cubicBezTo>
                  <a:cubicBezTo>
                    <a:pt x="204" y="19"/>
                    <a:pt x="194" y="31"/>
                    <a:pt x="194" y="42"/>
                  </a:cubicBezTo>
                  <a:cubicBezTo>
                    <a:pt x="194" y="50"/>
                    <a:pt x="199" y="59"/>
                    <a:pt x="212" y="59"/>
                  </a:cubicBezTo>
                  <a:cubicBezTo>
                    <a:pt x="223" y="59"/>
                    <a:pt x="238" y="50"/>
                    <a:pt x="238" y="31"/>
                  </a:cubicBezTo>
                  <a:cubicBezTo>
                    <a:pt x="238" y="7"/>
                    <a:pt x="210" y="0"/>
                    <a:pt x="193" y="0"/>
                  </a:cubicBezTo>
                  <a:cubicBezTo>
                    <a:pt x="166" y="0"/>
                    <a:pt x="149" y="25"/>
                    <a:pt x="143" y="36"/>
                  </a:cubicBezTo>
                  <a:cubicBezTo>
                    <a:pt x="131" y="5"/>
                    <a:pt x="106" y="0"/>
                    <a:pt x="92" y="0"/>
                  </a:cubicBezTo>
                  <a:cubicBezTo>
                    <a:pt x="42" y="0"/>
                    <a:pt x="15" y="61"/>
                    <a:pt x="15" y="73"/>
                  </a:cubicBezTo>
                  <a:cubicBezTo>
                    <a:pt x="15" y="78"/>
                    <a:pt x="19" y="78"/>
                    <a:pt x="20" y="78"/>
                  </a:cubicBezTo>
                  <a:cubicBezTo>
                    <a:pt x="24" y="78"/>
                    <a:pt x="26" y="77"/>
                    <a:pt x="27" y="73"/>
                  </a:cubicBezTo>
                  <a:cubicBezTo>
                    <a:pt x="43" y="22"/>
                    <a:pt x="74" y="10"/>
                    <a:pt x="91" y="10"/>
                  </a:cubicBezTo>
                  <a:cubicBezTo>
                    <a:pt x="100" y="10"/>
                    <a:pt x="117" y="15"/>
                    <a:pt x="117" y="42"/>
                  </a:cubicBezTo>
                  <a:cubicBezTo>
                    <a:pt x="117" y="57"/>
                    <a:pt x="108" y="89"/>
                    <a:pt x="91" y="156"/>
                  </a:cubicBezTo>
                  <a:cubicBezTo>
                    <a:pt x="83" y="186"/>
                    <a:pt x="66" y="206"/>
                    <a:pt x="45" y="206"/>
                  </a:cubicBezTo>
                  <a:cubicBezTo>
                    <a:pt x="42" y="206"/>
                    <a:pt x="31" y="206"/>
                    <a:pt x="21" y="200"/>
                  </a:cubicBezTo>
                  <a:cubicBezTo>
                    <a:pt x="33" y="197"/>
                    <a:pt x="44" y="187"/>
                    <a:pt x="44" y="174"/>
                  </a:cubicBezTo>
                  <a:cubicBezTo>
                    <a:pt x="44" y="161"/>
                    <a:pt x="33" y="157"/>
                    <a:pt x="26" y="157"/>
                  </a:cubicBezTo>
                  <a:cubicBezTo>
                    <a:pt x="12" y="157"/>
                    <a:pt x="0" y="169"/>
                    <a:pt x="0" y="185"/>
                  </a:cubicBezTo>
                  <a:cubicBezTo>
                    <a:pt x="0" y="207"/>
                    <a:pt x="24" y="216"/>
                    <a:pt x="45" y="216"/>
                  </a:cubicBezTo>
                  <a:cubicBezTo>
                    <a:pt x="76" y="216"/>
                    <a:pt x="94" y="183"/>
                    <a:pt x="95" y="180"/>
                  </a:cubicBezTo>
                  <a:cubicBezTo>
                    <a:pt x="101" y="198"/>
                    <a:pt x="118" y="216"/>
                    <a:pt x="147" y="216"/>
                  </a:cubicBezTo>
                  <a:cubicBezTo>
                    <a:pt x="196" y="216"/>
                    <a:pt x="223" y="155"/>
                    <a:pt x="223" y="143"/>
                  </a:cubicBezTo>
                  <a:cubicBezTo>
                    <a:pt x="223" y="138"/>
                    <a:pt x="219" y="138"/>
                    <a:pt x="217" y="138"/>
                  </a:cubicBezTo>
                  <a:cubicBezTo>
                    <a:pt x="213" y="138"/>
                    <a:pt x="212" y="140"/>
                    <a:pt x="211" y="143"/>
                  </a:cubicBezTo>
                  <a:cubicBezTo>
                    <a:pt x="195" y="194"/>
                    <a:pt x="163" y="206"/>
                    <a:pt x="148" y="206"/>
                  </a:cubicBezTo>
                  <a:cubicBezTo>
                    <a:pt x="129" y="206"/>
                    <a:pt x="121" y="191"/>
                    <a:pt x="121" y="174"/>
                  </a:cubicBezTo>
                  <a:cubicBezTo>
                    <a:pt x="121" y="164"/>
                    <a:pt x="124" y="153"/>
                    <a:pt x="129" y="132"/>
                  </a:cubicBezTo>
                  <a:lnTo>
                    <a:pt x="146" y="6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257" name="Freeform 82"/>
            <p:cNvSpPr>
              <a:spLocks noEditPoints="1"/>
            </p:cNvSpPr>
            <p:nvPr/>
          </p:nvSpPr>
          <p:spPr bwMode="auto">
            <a:xfrm>
              <a:off x="3299" y="1396"/>
              <a:ext cx="56" cy="78"/>
            </a:xfrm>
            <a:custGeom>
              <a:avLst/>
              <a:gdLst>
                <a:gd name="T0" fmla="*/ 163 w 163"/>
                <a:gd name="T1" fmla="*/ 170 h 225"/>
                <a:gd name="T2" fmla="*/ 163 w 163"/>
                <a:gd name="T3" fmla="*/ 170 h 225"/>
                <a:gd name="T4" fmla="*/ 163 w 163"/>
                <a:gd name="T5" fmla="*/ 158 h 225"/>
                <a:gd name="T6" fmla="*/ 126 w 163"/>
                <a:gd name="T7" fmla="*/ 158 h 225"/>
                <a:gd name="T8" fmla="*/ 126 w 163"/>
                <a:gd name="T9" fmla="*/ 9 h 225"/>
                <a:gd name="T10" fmla="*/ 119 w 163"/>
                <a:gd name="T11" fmla="*/ 0 h 225"/>
                <a:gd name="T12" fmla="*/ 110 w 163"/>
                <a:gd name="T13" fmla="*/ 4 h 225"/>
                <a:gd name="T14" fmla="*/ 0 w 163"/>
                <a:gd name="T15" fmla="*/ 158 h 225"/>
                <a:gd name="T16" fmla="*/ 0 w 163"/>
                <a:gd name="T17" fmla="*/ 170 h 225"/>
                <a:gd name="T18" fmla="*/ 98 w 163"/>
                <a:gd name="T19" fmla="*/ 170 h 225"/>
                <a:gd name="T20" fmla="*/ 98 w 163"/>
                <a:gd name="T21" fmla="*/ 197 h 225"/>
                <a:gd name="T22" fmla="*/ 71 w 163"/>
                <a:gd name="T23" fmla="*/ 213 h 225"/>
                <a:gd name="T24" fmla="*/ 62 w 163"/>
                <a:gd name="T25" fmla="*/ 213 h 225"/>
                <a:gd name="T26" fmla="*/ 62 w 163"/>
                <a:gd name="T27" fmla="*/ 225 h 225"/>
                <a:gd name="T28" fmla="*/ 112 w 163"/>
                <a:gd name="T29" fmla="*/ 223 h 225"/>
                <a:gd name="T30" fmla="*/ 162 w 163"/>
                <a:gd name="T31" fmla="*/ 225 h 225"/>
                <a:gd name="T32" fmla="*/ 162 w 163"/>
                <a:gd name="T33" fmla="*/ 213 h 225"/>
                <a:gd name="T34" fmla="*/ 153 w 163"/>
                <a:gd name="T35" fmla="*/ 213 h 225"/>
                <a:gd name="T36" fmla="*/ 126 w 163"/>
                <a:gd name="T37" fmla="*/ 197 h 225"/>
                <a:gd name="T38" fmla="*/ 126 w 163"/>
                <a:gd name="T39" fmla="*/ 170 h 225"/>
                <a:gd name="T40" fmla="*/ 163 w 163"/>
                <a:gd name="T41" fmla="*/ 170 h 225"/>
                <a:gd name="T42" fmla="*/ 100 w 163"/>
                <a:gd name="T43" fmla="*/ 36 h 225"/>
                <a:gd name="T44" fmla="*/ 100 w 163"/>
                <a:gd name="T45" fmla="*/ 36 h 225"/>
                <a:gd name="T46" fmla="*/ 100 w 163"/>
                <a:gd name="T47" fmla="*/ 158 h 225"/>
                <a:gd name="T48" fmla="*/ 12 w 163"/>
                <a:gd name="T49" fmla="*/ 158 h 225"/>
                <a:gd name="T50" fmla="*/ 100 w 163"/>
                <a:gd name="T51" fmla="*/ 36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3" h="225">
                  <a:moveTo>
                    <a:pt x="163" y="170"/>
                  </a:moveTo>
                  <a:lnTo>
                    <a:pt x="163" y="170"/>
                  </a:lnTo>
                  <a:lnTo>
                    <a:pt x="163" y="158"/>
                  </a:lnTo>
                  <a:lnTo>
                    <a:pt x="126" y="158"/>
                  </a:lnTo>
                  <a:lnTo>
                    <a:pt x="126" y="9"/>
                  </a:lnTo>
                  <a:cubicBezTo>
                    <a:pt x="126" y="2"/>
                    <a:pt x="126" y="0"/>
                    <a:pt x="119" y="0"/>
                  </a:cubicBezTo>
                  <a:cubicBezTo>
                    <a:pt x="115" y="0"/>
                    <a:pt x="113" y="0"/>
                    <a:pt x="110" y="4"/>
                  </a:cubicBezTo>
                  <a:lnTo>
                    <a:pt x="0" y="158"/>
                  </a:lnTo>
                  <a:lnTo>
                    <a:pt x="0" y="170"/>
                  </a:lnTo>
                  <a:lnTo>
                    <a:pt x="98" y="170"/>
                  </a:lnTo>
                  <a:lnTo>
                    <a:pt x="98" y="197"/>
                  </a:lnTo>
                  <a:cubicBezTo>
                    <a:pt x="98" y="209"/>
                    <a:pt x="98" y="213"/>
                    <a:pt x="71" y="213"/>
                  </a:cubicBezTo>
                  <a:lnTo>
                    <a:pt x="62" y="213"/>
                  </a:lnTo>
                  <a:lnTo>
                    <a:pt x="62" y="225"/>
                  </a:lnTo>
                  <a:cubicBezTo>
                    <a:pt x="78" y="224"/>
                    <a:pt x="100" y="223"/>
                    <a:pt x="112" y="223"/>
                  </a:cubicBezTo>
                  <a:cubicBezTo>
                    <a:pt x="124" y="223"/>
                    <a:pt x="145" y="224"/>
                    <a:pt x="162" y="225"/>
                  </a:cubicBezTo>
                  <a:lnTo>
                    <a:pt x="162" y="213"/>
                  </a:lnTo>
                  <a:lnTo>
                    <a:pt x="153" y="213"/>
                  </a:lnTo>
                  <a:cubicBezTo>
                    <a:pt x="126" y="213"/>
                    <a:pt x="126" y="209"/>
                    <a:pt x="126" y="197"/>
                  </a:cubicBezTo>
                  <a:lnTo>
                    <a:pt x="126" y="170"/>
                  </a:lnTo>
                  <a:lnTo>
                    <a:pt x="163" y="170"/>
                  </a:lnTo>
                  <a:close/>
                  <a:moveTo>
                    <a:pt x="100" y="36"/>
                  </a:moveTo>
                  <a:lnTo>
                    <a:pt x="100" y="36"/>
                  </a:lnTo>
                  <a:lnTo>
                    <a:pt x="100" y="158"/>
                  </a:lnTo>
                  <a:lnTo>
                    <a:pt x="12" y="158"/>
                  </a:lnTo>
                  <a:lnTo>
                    <a:pt x="100" y="3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258" name="Freeform 83"/>
            <p:cNvSpPr>
              <a:spLocks noEditPoints="1"/>
            </p:cNvSpPr>
            <p:nvPr/>
          </p:nvSpPr>
          <p:spPr bwMode="auto">
            <a:xfrm>
              <a:off x="3427" y="1344"/>
              <a:ext cx="101" cy="127"/>
            </a:xfrm>
            <a:custGeom>
              <a:avLst/>
              <a:gdLst>
                <a:gd name="T0" fmla="*/ 283 w 293"/>
                <a:gd name="T1" fmla="*/ 20 h 370"/>
                <a:gd name="T2" fmla="*/ 283 w 293"/>
                <a:gd name="T3" fmla="*/ 20 h 370"/>
                <a:gd name="T4" fmla="*/ 293 w 293"/>
                <a:gd name="T5" fmla="*/ 10 h 370"/>
                <a:gd name="T6" fmla="*/ 283 w 293"/>
                <a:gd name="T7" fmla="*/ 0 h 370"/>
                <a:gd name="T8" fmla="*/ 274 w 293"/>
                <a:gd name="T9" fmla="*/ 3 h 370"/>
                <a:gd name="T10" fmla="*/ 10 w 293"/>
                <a:gd name="T11" fmla="*/ 128 h 370"/>
                <a:gd name="T12" fmla="*/ 0 w 293"/>
                <a:gd name="T13" fmla="*/ 139 h 370"/>
                <a:gd name="T14" fmla="*/ 10 w 293"/>
                <a:gd name="T15" fmla="*/ 149 h 370"/>
                <a:gd name="T16" fmla="*/ 274 w 293"/>
                <a:gd name="T17" fmla="*/ 273 h 370"/>
                <a:gd name="T18" fmla="*/ 283 w 293"/>
                <a:gd name="T19" fmla="*/ 277 h 370"/>
                <a:gd name="T20" fmla="*/ 293 w 293"/>
                <a:gd name="T21" fmla="*/ 267 h 370"/>
                <a:gd name="T22" fmla="*/ 282 w 293"/>
                <a:gd name="T23" fmla="*/ 256 h 370"/>
                <a:gd name="T24" fmla="*/ 33 w 293"/>
                <a:gd name="T25" fmla="*/ 139 h 370"/>
                <a:gd name="T26" fmla="*/ 283 w 293"/>
                <a:gd name="T27" fmla="*/ 20 h 370"/>
                <a:gd name="T28" fmla="*/ 276 w 293"/>
                <a:gd name="T29" fmla="*/ 370 h 370"/>
                <a:gd name="T30" fmla="*/ 276 w 293"/>
                <a:gd name="T31" fmla="*/ 370 h 370"/>
                <a:gd name="T32" fmla="*/ 293 w 293"/>
                <a:gd name="T33" fmla="*/ 360 h 370"/>
                <a:gd name="T34" fmla="*/ 275 w 293"/>
                <a:gd name="T35" fmla="*/ 350 h 370"/>
                <a:gd name="T36" fmla="*/ 18 w 293"/>
                <a:gd name="T37" fmla="*/ 350 h 370"/>
                <a:gd name="T38" fmla="*/ 0 w 293"/>
                <a:gd name="T39" fmla="*/ 360 h 370"/>
                <a:gd name="T40" fmla="*/ 17 w 293"/>
                <a:gd name="T41" fmla="*/ 370 h 370"/>
                <a:gd name="T42" fmla="*/ 276 w 293"/>
                <a:gd name="T43" fmla="*/ 37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3" h="370">
                  <a:moveTo>
                    <a:pt x="283" y="20"/>
                  </a:moveTo>
                  <a:lnTo>
                    <a:pt x="283" y="20"/>
                  </a:lnTo>
                  <a:cubicBezTo>
                    <a:pt x="289" y="18"/>
                    <a:pt x="293" y="15"/>
                    <a:pt x="293" y="10"/>
                  </a:cubicBezTo>
                  <a:cubicBezTo>
                    <a:pt x="293" y="4"/>
                    <a:pt x="289" y="0"/>
                    <a:pt x="283" y="0"/>
                  </a:cubicBezTo>
                  <a:cubicBezTo>
                    <a:pt x="281" y="0"/>
                    <a:pt x="276" y="2"/>
                    <a:pt x="274" y="3"/>
                  </a:cubicBezTo>
                  <a:lnTo>
                    <a:pt x="10" y="128"/>
                  </a:lnTo>
                  <a:cubicBezTo>
                    <a:pt x="2" y="132"/>
                    <a:pt x="0" y="135"/>
                    <a:pt x="0" y="139"/>
                  </a:cubicBezTo>
                  <a:cubicBezTo>
                    <a:pt x="0" y="143"/>
                    <a:pt x="3" y="146"/>
                    <a:pt x="10" y="149"/>
                  </a:cubicBezTo>
                  <a:lnTo>
                    <a:pt x="274" y="273"/>
                  </a:lnTo>
                  <a:cubicBezTo>
                    <a:pt x="281" y="277"/>
                    <a:pt x="282" y="277"/>
                    <a:pt x="283" y="277"/>
                  </a:cubicBezTo>
                  <a:cubicBezTo>
                    <a:pt x="288" y="277"/>
                    <a:pt x="293" y="273"/>
                    <a:pt x="293" y="267"/>
                  </a:cubicBezTo>
                  <a:cubicBezTo>
                    <a:pt x="293" y="263"/>
                    <a:pt x="291" y="260"/>
                    <a:pt x="282" y="256"/>
                  </a:cubicBezTo>
                  <a:lnTo>
                    <a:pt x="33" y="139"/>
                  </a:lnTo>
                  <a:lnTo>
                    <a:pt x="283" y="20"/>
                  </a:lnTo>
                  <a:close/>
                  <a:moveTo>
                    <a:pt x="276" y="370"/>
                  </a:moveTo>
                  <a:lnTo>
                    <a:pt x="276" y="370"/>
                  </a:lnTo>
                  <a:cubicBezTo>
                    <a:pt x="284" y="370"/>
                    <a:pt x="293" y="370"/>
                    <a:pt x="293" y="360"/>
                  </a:cubicBezTo>
                  <a:cubicBezTo>
                    <a:pt x="293" y="350"/>
                    <a:pt x="282" y="350"/>
                    <a:pt x="275" y="350"/>
                  </a:cubicBezTo>
                  <a:lnTo>
                    <a:pt x="18" y="350"/>
                  </a:lnTo>
                  <a:cubicBezTo>
                    <a:pt x="11" y="350"/>
                    <a:pt x="0" y="350"/>
                    <a:pt x="0" y="360"/>
                  </a:cubicBezTo>
                  <a:cubicBezTo>
                    <a:pt x="0" y="370"/>
                    <a:pt x="9" y="370"/>
                    <a:pt x="17" y="370"/>
                  </a:cubicBezTo>
                  <a:lnTo>
                    <a:pt x="276" y="37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259" name="Freeform 84"/>
            <p:cNvSpPr>
              <a:spLocks noEditPoints="1"/>
            </p:cNvSpPr>
            <p:nvPr/>
          </p:nvSpPr>
          <p:spPr bwMode="auto">
            <a:xfrm>
              <a:off x="3595" y="1334"/>
              <a:ext cx="61" cy="116"/>
            </a:xfrm>
            <a:custGeom>
              <a:avLst/>
              <a:gdLst>
                <a:gd name="T0" fmla="*/ 92 w 176"/>
                <a:gd name="T1" fmla="*/ 6 h 337"/>
                <a:gd name="T2" fmla="*/ 92 w 176"/>
                <a:gd name="T3" fmla="*/ 6 h 337"/>
                <a:gd name="T4" fmla="*/ 86 w 176"/>
                <a:gd name="T5" fmla="*/ 0 h 337"/>
                <a:gd name="T6" fmla="*/ 28 w 176"/>
                <a:gd name="T7" fmla="*/ 5 h 337"/>
                <a:gd name="T8" fmla="*/ 18 w 176"/>
                <a:gd name="T9" fmla="*/ 15 h 337"/>
                <a:gd name="T10" fmla="*/ 30 w 176"/>
                <a:gd name="T11" fmla="*/ 20 h 337"/>
                <a:gd name="T12" fmla="*/ 54 w 176"/>
                <a:gd name="T13" fmla="*/ 29 h 337"/>
                <a:gd name="T14" fmla="*/ 47 w 176"/>
                <a:gd name="T15" fmla="*/ 58 h 337"/>
                <a:gd name="T16" fmla="*/ 8 w 176"/>
                <a:gd name="T17" fmla="*/ 214 h 337"/>
                <a:gd name="T18" fmla="*/ 0 w 176"/>
                <a:gd name="T19" fmla="*/ 262 h 337"/>
                <a:gd name="T20" fmla="*/ 61 w 176"/>
                <a:gd name="T21" fmla="*/ 337 h 337"/>
                <a:gd name="T22" fmla="*/ 176 w 176"/>
                <a:gd name="T23" fmla="*/ 197 h 337"/>
                <a:gd name="T24" fmla="*/ 113 w 176"/>
                <a:gd name="T25" fmla="*/ 121 h 337"/>
                <a:gd name="T26" fmla="*/ 57 w 176"/>
                <a:gd name="T27" fmla="*/ 149 h 337"/>
                <a:gd name="T28" fmla="*/ 92 w 176"/>
                <a:gd name="T29" fmla="*/ 6 h 337"/>
                <a:gd name="T30" fmla="*/ 47 w 176"/>
                <a:gd name="T31" fmla="*/ 186 h 337"/>
                <a:gd name="T32" fmla="*/ 47 w 176"/>
                <a:gd name="T33" fmla="*/ 186 h 337"/>
                <a:gd name="T34" fmla="*/ 54 w 176"/>
                <a:gd name="T35" fmla="*/ 170 h 337"/>
                <a:gd name="T36" fmla="*/ 112 w 176"/>
                <a:gd name="T37" fmla="*/ 131 h 337"/>
                <a:gd name="T38" fmla="*/ 142 w 176"/>
                <a:gd name="T39" fmla="*/ 176 h 337"/>
                <a:gd name="T40" fmla="*/ 117 w 176"/>
                <a:gd name="T41" fmla="*/ 278 h 337"/>
                <a:gd name="T42" fmla="*/ 61 w 176"/>
                <a:gd name="T43" fmla="*/ 327 h 337"/>
                <a:gd name="T44" fmla="*/ 29 w 176"/>
                <a:gd name="T45" fmla="*/ 279 h 337"/>
                <a:gd name="T46" fmla="*/ 37 w 176"/>
                <a:gd name="T47" fmla="*/ 230 h 337"/>
                <a:gd name="T48" fmla="*/ 47 w 176"/>
                <a:gd name="T49" fmla="*/ 18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6" h="337">
                  <a:moveTo>
                    <a:pt x="92" y="6"/>
                  </a:moveTo>
                  <a:lnTo>
                    <a:pt x="92" y="6"/>
                  </a:lnTo>
                  <a:cubicBezTo>
                    <a:pt x="92" y="5"/>
                    <a:pt x="92" y="0"/>
                    <a:pt x="86" y="0"/>
                  </a:cubicBezTo>
                  <a:cubicBezTo>
                    <a:pt x="75" y="0"/>
                    <a:pt x="40" y="4"/>
                    <a:pt x="28" y="5"/>
                  </a:cubicBezTo>
                  <a:cubicBezTo>
                    <a:pt x="24" y="6"/>
                    <a:pt x="18" y="6"/>
                    <a:pt x="18" y="15"/>
                  </a:cubicBezTo>
                  <a:cubicBezTo>
                    <a:pt x="18" y="20"/>
                    <a:pt x="23" y="20"/>
                    <a:pt x="30" y="20"/>
                  </a:cubicBezTo>
                  <a:cubicBezTo>
                    <a:pt x="53" y="20"/>
                    <a:pt x="54" y="24"/>
                    <a:pt x="54" y="29"/>
                  </a:cubicBezTo>
                  <a:cubicBezTo>
                    <a:pt x="54" y="32"/>
                    <a:pt x="50" y="48"/>
                    <a:pt x="47" y="58"/>
                  </a:cubicBezTo>
                  <a:lnTo>
                    <a:pt x="8" y="214"/>
                  </a:lnTo>
                  <a:cubicBezTo>
                    <a:pt x="2" y="238"/>
                    <a:pt x="0" y="246"/>
                    <a:pt x="0" y="262"/>
                  </a:cubicBezTo>
                  <a:cubicBezTo>
                    <a:pt x="0" y="308"/>
                    <a:pt x="26" y="337"/>
                    <a:pt x="61" y="337"/>
                  </a:cubicBezTo>
                  <a:cubicBezTo>
                    <a:pt x="117" y="337"/>
                    <a:pt x="176" y="266"/>
                    <a:pt x="176" y="197"/>
                  </a:cubicBezTo>
                  <a:cubicBezTo>
                    <a:pt x="176" y="154"/>
                    <a:pt x="151" y="121"/>
                    <a:pt x="113" y="121"/>
                  </a:cubicBezTo>
                  <a:cubicBezTo>
                    <a:pt x="91" y="121"/>
                    <a:pt x="71" y="135"/>
                    <a:pt x="57" y="149"/>
                  </a:cubicBezTo>
                  <a:lnTo>
                    <a:pt x="92" y="6"/>
                  </a:lnTo>
                  <a:close/>
                  <a:moveTo>
                    <a:pt x="47" y="186"/>
                  </a:moveTo>
                  <a:lnTo>
                    <a:pt x="47" y="186"/>
                  </a:lnTo>
                  <a:cubicBezTo>
                    <a:pt x="50" y="176"/>
                    <a:pt x="50" y="175"/>
                    <a:pt x="54" y="170"/>
                  </a:cubicBezTo>
                  <a:cubicBezTo>
                    <a:pt x="78" y="138"/>
                    <a:pt x="99" y="131"/>
                    <a:pt x="112" y="131"/>
                  </a:cubicBezTo>
                  <a:cubicBezTo>
                    <a:pt x="129" y="131"/>
                    <a:pt x="142" y="146"/>
                    <a:pt x="142" y="176"/>
                  </a:cubicBezTo>
                  <a:cubicBezTo>
                    <a:pt x="142" y="204"/>
                    <a:pt x="126" y="259"/>
                    <a:pt x="117" y="278"/>
                  </a:cubicBezTo>
                  <a:cubicBezTo>
                    <a:pt x="102" y="310"/>
                    <a:pt x="80" y="327"/>
                    <a:pt x="61" y="327"/>
                  </a:cubicBezTo>
                  <a:cubicBezTo>
                    <a:pt x="45" y="327"/>
                    <a:pt x="29" y="314"/>
                    <a:pt x="29" y="279"/>
                  </a:cubicBezTo>
                  <a:cubicBezTo>
                    <a:pt x="29" y="269"/>
                    <a:pt x="29" y="260"/>
                    <a:pt x="37" y="230"/>
                  </a:cubicBezTo>
                  <a:lnTo>
                    <a:pt x="47" y="18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260" name="Freeform 85"/>
            <p:cNvSpPr>
              <a:spLocks/>
            </p:cNvSpPr>
            <p:nvPr/>
          </p:nvSpPr>
          <p:spPr bwMode="auto">
            <a:xfrm>
              <a:off x="3665" y="1397"/>
              <a:ext cx="51" cy="77"/>
            </a:xfrm>
            <a:custGeom>
              <a:avLst/>
              <a:gdLst>
                <a:gd name="T0" fmla="*/ 148 w 148"/>
                <a:gd name="T1" fmla="*/ 161 h 222"/>
                <a:gd name="T2" fmla="*/ 148 w 148"/>
                <a:gd name="T3" fmla="*/ 161 h 222"/>
                <a:gd name="T4" fmla="*/ 136 w 148"/>
                <a:gd name="T5" fmla="*/ 161 h 222"/>
                <a:gd name="T6" fmla="*/ 128 w 148"/>
                <a:gd name="T7" fmla="*/ 191 h 222"/>
                <a:gd name="T8" fmla="*/ 95 w 148"/>
                <a:gd name="T9" fmla="*/ 193 h 222"/>
                <a:gd name="T10" fmla="*/ 33 w 148"/>
                <a:gd name="T11" fmla="*/ 193 h 222"/>
                <a:gd name="T12" fmla="*/ 100 w 148"/>
                <a:gd name="T13" fmla="*/ 137 h 222"/>
                <a:gd name="T14" fmla="*/ 148 w 148"/>
                <a:gd name="T15" fmla="*/ 65 h 222"/>
                <a:gd name="T16" fmla="*/ 70 w 148"/>
                <a:gd name="T17" fmla="*/ 0 h 222"/>
                <a:gd name="T18" fmla="*/ 0 w 148"/>
                <a:gd name="T19" fmla="*/ 60 h 222"/>
                <a:gd name="T20" fmla="*/ 18 w 148"/>
                <a:gd name="T21" fmla="*/ 79 h 222"/>
                <a:gd name="T22" fmla="*/ 35 w 148"/>
                <a:gd name="T23" fmla="*/ 61 h 222"/>
                <a:gd name="T24" fmla="*/ 16 w 148"/>
                <a:gd name="T25" fmla="*/ 43 h 222"/>
                <a:gd name="T26" fmla="*/ 65 w 148"/>
                <a:gd name="T27" fmla="*/ 12 h 222"/>
                <a:gd name="T28" fmla="*/ 115 w 148"/>
                <a:gd name="T29" fmla="*/ 65 h 222"/>
                <a:gd name="T30" fmla="*/ 84 w 148"/>
                <a:gd name="T31" fmla="*/ 129 h 222"/>
                <a:gd name="T32" fmla="*/ 3 w 148"/>
                <a:gd name="T33" fmla="*/ 209 h 222"/>
                <a:gd name="T34" fmla="*/ 0 w 148"/>
                <a:gd name="T35" fmla="*/ 222 h 222"/>
                <a:gd name="T36" fmla="*/ 138 w 148"/>
                <a:gd name="T37" fmla="*/ 222 h 222"/>
                <a:gd name="T38" fmla="*/ 148 w 148"/>
                <a:gd name="T39" fmla="*/ 161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222">
                  <a:moveTo>
                    <a:pt x="148" y="161"/>
                  </a:moveTo>
                  <a:lnTo>
                    <a:pt x="148" y="161"/>
                  </a:lnTo>
                  <a:lnTo>
                    <a:pt x="136" y="161"/>
                  </a:lnTo>
                  <a:cubicBezTo>
                    <a:pt x="135" y="168"/>
                    <a:pt x="132" y="188"/>
                    <a:pt x="128" y="191"/>
                  </a:cubicBezTo>
                  <a:cubicBezTo>
                    <a:pt x="125" y="193"/>
                    <a:pt x="99" y="193"/>
                    <a:pt x="95" y="193"/>
                  </a:cubicBezTo>
                  <a:lnTo>
                    <a:pt x="33" y="193"/>
                  </a:lnTo>
                  <a:cubicBezTo>
                    <a:pt x="68" y="162"/>
                    <a:pt x="80" y="153"/>
                    <a:pt x="100" y="137"/>
                  </a:cubicBezTo>
                  <a:cubicBezTo>
                    <a:pt x="125" y="118"/>
                    <a:pt x="148" y="97"/>
                    <a:pt x="148" y="65"/>
                  </a:cubicBezTo>
                  <a:cubicBezTo>
                    <a:pt x="148" y="25"/>
                    <a:pt x="112" y="0"/>
                    <a:pt x="70" y="0"/>
                  </a:cubicBezTo>
                  <a:cubicBezTo>
                    <a:pt x="28" y="0"/>
                    <a:pt x="0" y="29"/>
                    <a:pt x="0" y="60"/>
                  </a:cubicBezTo>
                  <a:cubicBezTo>
                    <a:pt x="0" y="77"/>
                    <a:pt x="14" y="79"/>
                    <a:pt x="18" y="79"/>
                  </a:cubicBezTo>
                  <a:cubicBezTo>
                    <a:pt x="26" y="79"/>
                    <a:pt x="35" y="73"/>
                    <a:pt x="35" y="61"/>
                  </a:cubicBezTo>
                  <a:cubicBezTo>
                    <a:pt x="35" y="55"/>
                    <a:pt x="33" y="43"/>
                    <a:pt x="16" y="43"/>
                  </a:cubicBezTo>
                  <a:cubicBezTo>
                    <a:pt x="26" y="19"/>
                    <a:pt x="49" y="12"/>
                    <a:pt x="65" y="12"/>
                  </a:cubicBezTo>
                  <a:cubicBezTo>
                    <a:pt x="98" y="12"/>
                    <a:pt x="115" y="38"/>
                    <a:pt x="115" y="65"/>
                  </a:cubicBezTo>
                  <a:cubicBezTo>
                    <a:pt x="115" y="94"/>
                    <a:pt x="95" y="117"/>
                    <a:pt x="84" y="129"/>
                  </a:cubicBezTo>
                  <a:lnTo>
                    <a:pt x="3" y="209"/>
                  </a:lnTo>
                  <a:cubicBezTo>
                    <a:pt x="0" y="212"/>
                    <a:pt x="0" y="212"/>
                    <a:pt x="0" y="222"/>
                  </a:cubicBezTo>
                  <a:lnTo>
                    <a:pt x="138" y="222"/>
                  </a:lnTo>
                  <a:lnTo>
                    <a:pt x="148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261" name="Freeform 86"/>
            <p:cNvSpPr>
              <a:spLocks noEditPoints="1"/>
            </p:cNvSpPr>
            <p:nvPr/>
          </p:nvSpPr>
          <p:spPr bwMode="auto">
            <a:xfrm>
              <a:off x="3910" y="1378"/>
              <a:ext cx="18" cy="71"/>
            </a:xfrm>
            <a:custGeom>
              <a:avLst/>
              <a:gdLst>
                <a:gd name="T0" fmla="*/ 50 w 50"/>
                <a:gd name="T1" fmla="*/ 25 h 206"/>
                <a:gd name="T2" fmla="*/ 50 w 50"/>
                <a:gd name="T3" fmla="*/ 25 h 206"/>
                <a:gd name="T4" fmla="*/ 25 w 50"/>
                <a:gd name="T5" fmla="*/ 0 h 206"/>
                <a:gd name="T6" fmla="*/ 0 w 50"/>
                <a:gd name="T7" fmla="*/ 25 h 206"/>
                <a:gd name="T8" fmla="*/ 25 w 50"/>
                <a:gd name="T9" fmla="*/ 51 h 206"/>
                <a:gd name="T10" fmla="*/ 50 w 50"/>
                <a:gd name="T11" fmla="*/ 25 h 206"/>
                <a:gd name="T12" fmla="*/ 50 w 50"/>
                <a:gd name="T13" fmla="*/ 181 h 206"/>
                <a:gd name="T14" fmla="*/ 50 w 50"/>
                <a:gd name="T15" fmla="*/ 181 h 206"/>
                <a:gd name="T16" fmla="*/ 25 w 50"/>
                <a:gd name="T17" fmla="*/ 155 h 206"/>
                <a:gd name="T18" fmla="*/ 0 w 50"/>
                <a:gd name="T19" fmla="*/ 181 h 206"/>
                <a:gd name="T20" fmla="*/ 25 w 50"/>
                <a:gd name="T21" fmla="*/ 206 h 206"/>
                <a:gd name="T22" fmla="*/ 50 w 50"/>
                <a:gd name="T23" fmla="*/ 1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" h="206">
                  <a:moveTo>
                    <a:pt x="50" y="25"/>
                  </a:moveTo>
                  <a:lnTo>
                    <a:pt x="50" y="25"/>
                  </a:lnTo>
                  <a:cubicBezTo>
                    <a:pt x="50" y="12"/>
                    <a:pt x="39" y="0"/>
                    <a:pt x="25" y="0"/>
                  </a:cubicBezTo>
                  <a:cubicBezTo>
                    <a:pt x="11" y="0"/>
                    <a:pt x="0" y="12"/>
                    <a:pt x="0" y="25"/>
                  </a:cubicBezTo>
                  <a:cubicBezTo>
                    <a:pt x="0" y="39"/>
                    <a:pt x="11" y="51"/>
                    <a:pt x="25" y="51"/>
                  </a:cubicBezTo>
                  <a:cubicBezTo>
                    <a:pt x="39" y="51"/>
                    <a:pt x="50" y="39"/>
                    <a:pt x="50" y="25"/>
                  </a:cubicBezTo>
                  <a:close/>
                  <a:moveTo>
                    <a:pt x="50" y="181"/>
                  </a:moveTo>
                  <a:lnTo>
                    <a:pt x="50" y="181"/>
                  </a:lnTo>
                  <a:cubicBezTo>
                    <a:pt x="50" y="167"/>
                    <a:pt x="39" y="155"/>
                    <a:pt x="25" y="155"/>
                  </a:cubicBezTo>
                  <a:cubicBezTo>
                    <a:pt x="11" y="155"/>
                    <a:pt x="0" y="167"/>
                    <a:pt x="0" y="181"/>
                  </a:cubicBezTo>
                  <a:cubicBezTo>
                    <a:pt x="0" y="195"/>
                    <a:pt x="11" y="206"/>
                    <a:pt x="25" y="206"/>
                  </a:cubicBezTo>
                  <a:cubicBezTo>
                    <a:pt x="39" y="206"/>
                    <a:pt x="50" y="195"/>
                    <a:pt x="50" y="18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262" name="Freeform 87"/>
            <p:cNvSpPr>
              <a:spLocks noEditPoints="1"/>
            </p:cNvSpPr>
            <p:nvPr/>
          </p:nvSpPr>
          <p:spPr bwMode="auto">
            <a:xfrm>
              <a:off x="3982" y="1376"/>
              <a:ext cx="86" cy="105"/>
            </a:xfrm>
            <a:custGeom>
              <a:avLst/>
              <a:gdLst>
                <a:gd name="T0" fmla="*/ 37 w 249"/>
                <a:gd name="T1" fmla="*/ 269 h 304"/>
                <a:gd name="T2" fmla="*/ 37 w 249"/>
                <a:gd name="T3" fmla="*/ 269 h 304"/>
                <a:gd name="T4" fmla="*/ 11 w 249"/>
                <a:gd name="T5" fmla="*/ 289 h 304"/>
                <a:gd name="T6" fmla="*/ 0 w 249"/>
                <a:gd name="T7" fmla="*/ 298 h 304"/>
                <a:gd name="T8" fmla="*/ 6 w 249"/>
                <a:gd name="T9" fmla="*/ 304 h 304"/>
                <a:gd name="T10" fmla="*/ 46 w 249"/>
                <a:gd name="T11" fmla="*/ 302 h 304"/>
                <a:gd name="T12" fmla="*/ 94 w 249"/>
                <a:gd name="T13" fmla="*/ 304 h 304"/>
                <a:gd name="T14" fmla="*/ 102 w 249"/>
                <a:gd name="T15" fmla="*/ 294 h 304"/>
                <a:gd name="T16" fmla="*/ 91 w 249"/>
                <a:gd name="T17" fmla="*/ 289 h 304"/>
                <a:gd name="T18" fmla="*/ 67 w 249"/>
                <a:gd name="T19" fmla="*/ 281 h 304"/>
                <a:gd name="T20" fmla="*/ 90 w 249"/>
                <a:gd name="T21" fmla="*/ 186 h 304"/>
                <a:gd name="T22" fmla="*/ 134 w 249"/>
                <a:gd name="T23" fmla="*/ 216 h 304"/>
                <a:gd name="T24" fmla="*/ 249 w 249"/>
                <a:gd name="T25" fmla="*/ 76 h 304"/>
                <a:gd name="T26" fmla="*/ 186 w 249"/>
                <a:gd name="T27" fmla="*/ 0 h 304"/>
                <a:gd name="T28" fmla="*/ 123 w 249"/>
                <a:gd name="T29" fmla="*/ 36 h 304"/>
                <a:gd name="T30" fmla="*/ 80 w 249"/>
                <a:gd name="T31" fmla="*/ 0 h 304"/>
                <a:gd name="T32" fmla="*/ 45 w 249"/>
                <a:gd name="T33" fmla="*/ 27 h 304"/>
                <a:gd name="T34" fmla="*/ 30 w 249"/>
                <a:gd name="T35" fmla="*/ 73 h 304"/>
                <a:gd name="T36" fmla="*/ 36 w 249"/>
                <a:gd name="T37" fmla="*/ 78 h 304"/>
                <a:gd name="T38" fmla="*/ 44 w 249"/>
                <a:gd name="T39" fmla="*/ 67 h 304"/>
                <a:gd name="T40" fmla="*/ 79 w 249"/>
                <a:gd name="T41" fmla="*/ 10 h 304"/>
                <a:gd name="T42" fmla="*/ 94 w 249"/>
                <a:gd name="T43" fmla="*/ 32 h 304"/>
                <a:gd name="T44" fmla="*/ 90 w 249"/>
                <a:gd name="T45" fmla="*/ 57 h 304"/>
                <a:gd name="T46" fmla="*/ 37 w 249"/>
                <a:gd name="T47" fmla="*/ 269 h 304"/>
                <a:gd name="T48" fmla="*/ 121 w 249"/>
                <a:gd name="T49" fmla="*/ 62 h 304"/>
                <a:gd name="T50" fmla="*/ 121 w 249"/>
                <a:gd name="T51" fmla="*/ 62 h 304"/>
                <a:gd name="T52" fmla="*/ 146 w 249"/>
                <a:gd name="T53" fmla="*/ 28 h 304"/>
                <a:gd name="T54" fmla="*/ 184 w 249"/>
                <a:gd name="T55" fmla="*/ 10 h 304"/>
                <a:gd name="T56" fmla="*/ 215 w 249"/>
                <a:gd name="T57" fmla="*/ 55 h 304"/>
                <a:gd name="T58" fmla="*/ 191 w 249"/>
                <a:gd name="T59" fmla="*/ 157 h 304"/>
                <a:gd name="T60" fmla="*/ 134 w 249"/>
                <a:gd name="T61" fmla="*/ 206 h 304"/>
                <a:gd name="T62" fmla="*/ 96 w 249"/>
                <a:gd name="T63" fmla="*/ 163 h 304"/>
                <a:gd name="T64" fmla="*/ 97 w 249"/>
                <a:gd name="T65" fmla="*/ 156 h 304"/>
                <a:gd name="T66" fmla="*/ 121 w 249"/>
                <a:gd name="T67" fmla="*/ 62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9" h="304">
                  <a:moveTo>
                    <a:pt x="37" y="269"/>
                  </a:moveTo>
                  <a:lnTo>
                    <a:pt x="37" y="269"/>
                  </a:lnTo>
                  <a:cubicBezTo>
                    <a:pt x="33" y="286"/>
                    <a:pt x="32" y="289"/>
                    <a:pt x="11" y="289"/>
                  </a:cubicBezTo>
                  <a:cubicBezTo>
                    <a:pt x="5" y="289"/>
                    <a:pt x="0" y="289"/>
                    <a:pt x="0" y="298"/>
                  </a:cubicBezTo>
                  <a:cubicBezTo>
                    <a:pt x="0" y="302"/>
                    <a:pt x="2" y="304"/>
                    <a:pt x="6" y="304"/>
                  </a:cubicBezTo>
                  <a:cubicBezTo>
                    <a:pt x="19" y="304"/>
                    <a:pt x="33" y="302"/>
                    <a:pt x="46" y="302"/>
                  </a:cubicBezTo>
                  <a:cubicBezTo>
                    <a:pt x="62" y="302"/>
                    <a:pt x="78" y="304"/>
                    <a:pt x="94" y="304"/>
                  </a:cubicBezTo>
                  <a:cubicBezTo>
                    <a:pt x="96" y="304"/>
                    <a:pt x="102" y="304"/>
                    <a:pt x="102" y="294"/>
                  </a:cubicBezTo>
                  <a:cubicBezTo>
                    <a:pt x="102" y="289"/>
                    <a:pt x="97" y="289"/>
                    <a:pt x="91" y="289"/>
                  </a:cubicBezTo>
                  <a:cubicBezTo>
                    <a:pt x="67" y="289"/>
                    <a:pt x="67" y="286"/>
                    <a:pt x="67" y="281"/>
                  </a:cubicBezTo>
                  <a:cubicBezTo>
                    <a:pt x="67" y="276"/>
                    <a:pt x="87" y="198"/>
                    <a:pt x="90" y="186"/>
                  </a:cubicBezTo>
                  <a:cubicBezTo>
                    <a:pt x="96" y="200"/>
                    <a:pt x="110" y="216"/>
                    <a:pt x="134" y="216"/>
                  </a:cubicBezTo>
                  <a:cubicBezTo>
                    <a:pt x="190" y="216"/>
                    <a:pt x="249" y="147"/>
                    <a:pt x="249" y="76"/>
                  </a:cubicBezTo>
                  <a:cubicBezTo>
                    <a:pt x="249" y="31"/>
                    <a:pt x="222" y="0"/>
                    <a:pt x="186" y="0"/>
                  </a:cubicBezTo>
                  <a:cubicBezTo>
                    <a:pt x="162" y="0"/>
                    <a:pt x="139" y="17"/>
                    <a:pt x="123" y="36"/>
                  </a:cubicBezTo>
                  <a:cubicBezTo>
                    <a:pt x="118" y="10"/>
                    <a:pt x="98" y="0"/>
                    <a:pt x="80" y="0"/>
                  </a:cubicBezTo>
                  <a:cubicBezTo>
                    <a:pt x="58" y="0"/>
                    <a:pt x="49" y="18"/>
                    <a:pt x="45" y="27"/>
                  </a:cubicBezTo>
                  <a:cubicBezTo>
                    <a:pt x="36" y="43"/>
                    <a:pt x="30" y="72"/>
                    <a:pt x="30" y="73"/>
                  </a:cubicBezTo>
                  <a:cubicBezTo>
                    <a:pt x="30" y="78"/>
                    <a:pt x="35" y="78"/>
                    <a:pt x="36" y="78"/>
                  </a:cubicBezTo>
                  <a:cubicBezTo>
                    <a:pt x="41" y="78"/>
                    <a:pt x="41" y="78"/>
                    <a:pt x="44" y="67"/>
                  </a:cubicBezTo>
                  <a:cubicBezTo>
                    <a:pt x="52" y="33"/>
                    <a:pt x="62" y="10"/>
                    <a:pt x="79" y="10"/>
                  </a:cubicBezTo>
                  <a:cubicBezTo>
                    <a:pt x="87" y="10"/>
                    <a:pt x="94" y="14"/>
                    <a:pt x="94" y="32"/>
                  </a:cubicBezTo>
                  <a:cubicBezTo>
                    <a:pt x="94" y="43"/>
                    <a:pt x="92" y="49"/>
                    <a:pt x="90" y="57"/>
                  </a:cubicBezTo>
                  <a:lnTo>
                    <a:pt x="37" y="269"/>
                  </a:lnTo>
                  <a:close/>
                  <a:moveTo>
                    <a:pt x="121" y="62"/>
                  </a:moveTo>
                  <a:lnTo>
                    <a:pt x="121" y="62"/>
                  </a:lnTo>
                  <a:cubicBezTo>
                    <a:pt x="124" y="49"/>
                    <a:pt x="137" y="36"/>
                    <a:pt x="146" y="28"/>
                  </a:cubicBezTo>
                  <a:cubicBezTo>
                    <a:pt x="162" y="14"/>
                    <a:pt x="176" y="10"/>
                    <a:pt x="184" y="10"/>
                  </a:cubicBezTo>
                  <a:cubicBezTo>
                    <a:pt x="204" y="10"/>
                    <a:pt x="215" y="27"/>
                    <a:pt x="215" y="55"/>
                  </a:cubicBezTo>
                  <a:cubicBezTo>
                    <a:pt x="215" y="83"/>
                    <a:pt x="199" y="138"/>
                    <a:pt x="191" y="157"/>
                  </a:cubicBezTo>
                  <a:cubicBezTo>
                    <a:pt x="174" y="190"/>
                    <a:pt x="151" y="206"/>
                    <a:pt x="134" y="206"/>
                  </a:cubicBezTo>
                  <a:cubicBezTo>
                    <a:pt x="102" y="206"/>
                    <a:pt x="96" y="166"/>
                    <a:pt x="96" y="163"/>
                  </a:cubicBezTo>
                  <a:cubicBezTo>
                    <a:pt x="96" y="162"/>
                    <a:pt x="96" y="161"/>
                    <a:pt x="97" y="156"/>
                  </a:cubicBezTo>
                  <a:lnTo>
                    <a:pt x="121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263" name="Freeform 88"/>
            <p:cNvSpPr>
              <a:spLocks/>
            </p:cNvSpPr>
            <p:nvPr/>
          </p:nvSpPr>
          <p:spPr bwMode="auto">
            <a:xfrm>
              <a:off x="4078" y="1397"/>
              <a:ext cx="50" cy="77"/>
            </a:xfrm>
            <a:custGeom>
              <a:avLst/>
              <a:gdLst>
                <a:gd name="T0" fmla="*/ 147 w 147"/>
                <a:gd name="T1" fmla="*/ 161 h 222"/>
                <a:gd name="T2" fmla="*/ 147 w 147"/>
                <a:gd name="T3" fmla="*/ 161 h 222"/>
                <a:gd name="T4" fmla="*/ 136 w 147"/>
                <a:gd name="T5" fmla="*/ 161 h 222"/>
                <a:gd name="T6" fmla="*/ 127 w 147"/>
                <a:gd name="T7" fmla="*/ 191 h 222"/>
                <a:gd name="T8" fmla="*/ 94 w 147"/>
                <a:gd name="T9" fmla="*/ 193 h 222"/>
                <a:gd name="T10" fmla="*/ 33 w 147"/>
                <a:gd name="T11" fmla="*/ 193 h 222"/>
                <a:gd name="T12" fmla="*/ 100 w 147"/>
                <a:gd name="T13" fmla="*/ 137 h 222"/>
                <a:gd name="T14" fmla="*/ 147 w 147"/>
                <a:gd name="T15" fmla="*/ 65 h 222"/>
                <a:gd name="T16" fmla="*/ 69 w 147"/>
                <a:gd name="T17" fmla="*/ 0 h 222"/>
                <a:gd name="T18" fmla="*/ 0 w 147"/>
                <a:gd name="T19" fmla="*/ 60 h 222"/>
                <a:gd name="T20" fmla="*/ 18 w 147"/>
                <a:gd name="T21" fmla="*/ 79 h 222"/>
                <a:gd name="T22" fmla="*/ 35 w 147"/>
                <a:gd name="T23" fmla="*/ 61 h 222"/>
                <a:gd name="T24" fmla="*/ 16 w 147"/>
                <a:gd name="T25" fmla="*/ 43 h 222"/>
                <a:gd name="T26" fmla="*/ 64 w 147"/>
                <a:gd name="T27" fmla="*/ 12 h 222"/>
                <a:gd name="T28" fmla="*/ 115 w 147"/>
                <a:gd name="T29" fmla="*/ 65 h 222"/>
                <a:gd name="T30" fmla="*/ 84 w 147"/>
                <a:gd name="T31" fmla="*/ 129 h 222"/>
                <a:gd name="T32" fmla="*/ 3 w 147"/>
                <a:gd name="T33" fmla="*/ 209 h 222"/>
                <a:gd name="T34" fmla="*/ 0 w 147"/>
                <a:gd name="T35" fmla="*/ 222 h 222"/>
                <a:gd name="T36" fmla="*/ 137 w 147"/>
                <a:gd name="T37" fmla="*/ 222 h 222"/>
                <a:gd name="T38" fmla="*/ 147 w 147"/>
                <a:gd name="T39" fmla="*/ 161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7" h="222">
                  <a:moveTo>
                    <a:pt x="147" y="161"/>
                  </a:moveTo>
                  <a:lnTo>
                    <a:pt x="147" y="161"/>
                  </a:lnTo>
                  <a:lnTo>
                    <a:pt x="136" y="161"/>
                  </a:lnTo>
                  <a:cubicBezTo>
                    <a:pt x="135" y="168"/>
                    <a:pt x="132" y="188"/>
                    <a:pt x="127" y="191"/>
                  </a:cubicBezTo>
                  <a:cubicBezTo>
                    <a:pt x="125" y="193"/>
                    <a:pt x="99" y="193"/>
                    <a:pt x="94" y="193"/>
                  </a:cubicBezTo>
                  <a:lnTo>
                    <a:pt x="33" y="193"/>
                  </a:lnTo>
                  <a:cubicBezTo>
                    <a:pt x="68" y="162"/>
                    <a:pt x="80" y="153"/>
                    <a:pt x="100" y="137"/>
                  </a:cubicBezTo>
                  <a:cubicBezTo>
                    <a:pt x="124" y="118"/>
                    <a:pt x="147" y="97"/>
                    <a:pt x="147" y="65"/>
                  </a:cubicBezTo>
                  <a:cubicBezTo>
                    <a:pt x="147" y="25"/>
                    <a:pt x="112" y="0"/>
                    <a:pt x="69" y="0"/>
                  </a:cubicBezTo>
                  <a:cubicBezTo>
                    <a:pt x="28" y="0"/>
                    <a:pt x="0" y="29"/>
                    <a:pt x="0" y="60"/>
                  </a:cubicBezTo>
                  <a:cubicBezTo>
                    <a:pt x="0" y="77"/>
                    <a:pt x="14" y="79"/>
                    <a:pt x="18" y="79"/>
                  </a:cubicBezTo>
                  <a:cubicBezTo>
                    <a:pt x="26" y="79"/>
                    <a:pt x="35" y="73"/>
                    <a:pt x="35" y="61"/>
                  </a:cubicBezTo>
                  <a:cubicBezTo>
                    <a:pt x="35" y="55"/>
                    <a:pt x="33" y="43"/>
                    <a:pt x="16" y="43"/>
                  </a:cubicBezTo>
                  <a:cubicBezTo>
                    <a:pt x="26" y="19"/>
                    <a:pt x="49" y="12"/>
                    <a:pt x="64" y="12"/>
                  </a:cubicBezTo>
                  <a:cubicBezTo>
                    <a:pt x="98" y="12"/>
                    <a:pt x="115" y="38"/>
                    <a:pt x="115" y="65"/>
                  </a:cubicBezTo>
                  <a:cubicBezTo>
                    <a:pt x="115" y="94"/>
                    <a:pt x="94" y="117"/>
                    <a:pt x="84" y="129"/>
                  </a:cubicBezTo>
                  <a:lnTo>
                    <a:pt x="3" y="209"/>
                  </a:lnTo>
                  <a:cubicBezTo>
                    <a:pt x="0" y="212"/>
                    <a:pt x="0" y="212"/>
                    <a:pt x="0" y="222"/>
                  </a:cubicBezTo>
                  <a:lnTo>
                    <a:pt x="137" y="222"/>
                  </a:lnTo>
                  <a:lnTo>
                    <a:pt x="147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264" name="Freeform 89"/>
            <p:cNvSpPr>
              <a:spLocks noEditPoints="1"/>
            </p:cNvSpPr>
            <p:nvPr/>
          </p:nvSpPr>
          <p:spPr bwMode="auto">
            <a:xfrm>
              <a:off x="1194" y="1574"/>
              <a:ext cx="76" cy="74"/>
            </a:xfrm>
            <a:custGeom>
              <a:avLst/>
              <a:gdLst>
                <a:gd name="T0" fmla="*/ 159 w 219"/>
                <a:gd name="T1" fmla="*/ 30 h 216"/>
                <a:gd name="T2" fmla="*/ 159 w 219"/>
                <a:gd name="T3" fmla="*/ 30 h 216"/>
                <a:gd name="T4" fmla="*/ 115 w 219"/>
                <a:gd name="T5" fmla="*/ 0 h 216"/>
                <a:gd name="T6" fmla="*/ 0 w 219"/>
                <a:gd name="T7" fmla="*/ 140 h 216"/>
                <a:gd name="T8" fmla="*/ 63 w 219"/>
                <a:gd name="T9" fmla="*/ 216 h 216"/>
                <a:gd name="T10" fmla="*/ 125 w 219"/>
                <a:gd name="T11" fmla="*/ 180 h 216"/>
                <a:gd name="T12" fmla="*/ 169 w 219"/>
                <a:gd name="T13" fmla="*/ 216 h 216"/>
                <a:gd name="T14" fmla="*/ 204 w 219"/>
                <a:gd name="T15" fmla="*/ 190 h 216"/>
                <a:gd name="T16" fmla="*/ 219 w 219"/>
                <a:gd name="T17" fmla="*/ 142 h 216"/>
                <a:gd name="T18" fmla="*/ 213 w 219"/>
                <a:gd name="T19" fmla="*/ 138 h 216"/>
                <a:gd name="T20" fmla="*/ 206 w 219"/>
                <a:gd name="T21" fmla="*/ 146 h 216"/>
                <a:gd name="T22" fmla="*/ 170 w 219"/>
                <a:gd name="T23" fmla="*/ 206 h 216"/>
                <a:gd name="T24" fmla="*/ 156 w 219"/>
                <a:gd name="T25" fmla="*/ 184 h 216"/>
                <a:gd name="T26" fmla="*/ 162 w 219"/>
                <a:gd name="T27" fmla="*/ 148 h 216"/>
                <a:gd name="T28" fmla="*/ 172 w 219"/>
                <a:gd name="T29" fmla="*/ 105 h 216"/>
                <a:gd name="T30" fmla="*/ 190 w 219"/>
                <a:gd name="T31" fmla="*/ 38 h 216"/>
                <a:gd name="T32" fmla="*/ 193 w 219"/>
                <a:gd name="T33" fmla="*/ 22 h 216"/>
                <a:gd name="T34" fmla="*/ 179 w 219"/>
                <a:gd name="T35" fmla="*/ 9 h 216"/>
                <a:gd name="T36" fmla="*/ 159 w 219"/>
                <a:gd name="T37" fmla="*/ 30 h 216"/>
                <a:gd name="T38" fmla="*/ 128 w 219"/>
                <a:gd name="T39" fmla="*/ 154 h 216"/>
                <a:gd name="T40" fmla="*/ 128 w 219"/>
                <a:gd name="T41" fmla="*/ 154 h 216"/>
                <a:gd name="T42" fmla="*/ 118 w 219"/>
                <a:gd name="T43" fmla="*/ 172 h 216"/>
                <a:gd name="T44" fmla="*/ 64 w 219"/>
                <a:gd name="T45" fmla="*/ 206 h 216"/>
                <a:gd name="T46" fmla="*/ 34 w 219"/>
                <a:gd name="T47" fmla="*/ 161 h 216"/>
                <a:gd name="T48" fmla="*/ 60 w 219"/>
                <a:gd name="T49" fmla="*/ 56 h 216"/>
                <a:gd name="T50" fmla="*/ 115 w 219"/>
                <a:gd name="T51" fmla="*/ 10 h 216"/>
                <a:gd name="T52" fmla="*/ 153 w 219"/>
                <a:gd name="T53" fmla="*/ 52 h 216"/>
                <a:gd name="T54" fmla="*/ 152 w 219"/>
                <a:gd name="T55" fmla="*/ 60 h 216"/>
                <a:gd name="T56" fmla="*/ 128 w 219"/>
                <a:gd name="T57" fmla="*/ 154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9" h="216">
                  <a:moveTo>
                    <a:pt x="159" y="30"/>
                  </a:moveTo>
                  <a:lnTo>
                    <a:pt x="159" y="30"/>
                  </a:lnTo>
                  <a:cubicBezTo>
                    <a:pt x="150" y="12"/>
                    <a:pt x="136" y="0"/>
                    <a:pt x="115" y="0"/>
                  </a:cubicBezTo>
                  <a:cubicBezTo>
                    <a:pt x="59" y="0"/>
                    <a:pt x="0" y="70"/>
                    <a:pt x="0" y="140"/>
                  </a:cubicBezTo>
                  <a:cubicBezTo>
                    <a:pt x="0" y="184"/>
                    <a:pt x="26" y="216"/>
                    <a:pt x="63" y="216"/>
                  </a:cubicBezTo>
                  <a:cubicBezTo>
                    <a:pt x="73" y="216"/>
                    <a:pt x="97" y="214"/>
                    <a:pt x="125" y="180"/>
                  </a:cubicBezTo>
                  <a:cubicBezTo>
                    <a:pt x="129" y="200"/>
                    <a:pt x="146" y="216"/>
                    <a:pt x="169" y="216"/>
                  </a:cubicBezTo>
                  <a:cubicBezTo>
                    <a:pt x="186" y="216"/>
                    <a:pt x="197" y="205"/>
                    <a:pt x="204" y="190"/>
                  </a:cubicBezTo>
                  <a:cubicBezTo>
                    <a:pt x="212" y="173"/>
                    <a:pt x="219" y="143"/>
                    <a:pt x="219" y="142"/>
                  </a:cubicBezTo>
                  <a:cubicBezTo>
                    <a:pt x="219" y="138"/>
                    <a:pt x="214" y="138"/>
                    <a:pt x="213" y="138"/>
                  </a:cubicBezTo>
                  <a:cubicBezTo>
                    <a:pt x="208" y="138"/>
                    <a:pt x="208" y="140"/>
                    <a:pt x="206" y="146"/>
                  </a:cubicBezTo>
                  <a:cubicBezTo>
                    <a:pt x="198" y="177"/>
                    <a:pt x="190" y="206"/>
                    <a:pt x="170" y="206"/>
                  </a:cubicBezTo>
                  <a:cubicBezTo>
                    <a:pt x="157" y="206"/>
                    <a:pt x="156" y="193"/>
                    <a:pt x="156" y="184"/>
                  </a:cubicBezTo>
                  <a:cubicBezTo>
                    <a:pt x="156" y="173"/>
                    <a:pt x="157" y="169"/>
                    <a:pt x="162" y="148"/>
                  </a:cubicBezTo>
                  <a:cubicBezTo>
                    <a:pt x="167" y="128"/>
                    <a:pt x="168" y="123"/>
                    <a:pt x="172" y="105"/>
                  </a:cubicBezTo>
                  <a:lnTo>
                    <a:pt x="190" y="38"/>
                  </a:lnTo>
                  <a:cubicBezTo>
                    <a:pt x="193" y="25"/>
                    <a:pt x="193" y="24"/>
                    <a:pt x="193" y="22"/>
                  </a:cubicBezTo>
                  <a:cubicBezTo>
                    <a:pt x="193" y="14"/>
                    <a:pt x="187" y="9"/>
                    <a:pt x="179" y="9"/>
                  </a:cubicBezTo>
                  <a:cubicBezTo>
                    <a:pt x="168" y="9"/>
                    <a:pt x="160" y="20"/>
                    <a:pt x="159" y="30"/>
                  </a:cubicBezTo>
                  <a:close/>
                  <a:moveTo>
                    <a:pt x="128" y="154"/>
                  </a:moveTo>
                  <a:lnTo>
                    <a:pt x="128" y="154"/>
                  </a:lnTo>
                  <a:cubicBezTo>
                    <a:pt x="125" y="163"/>
                    <a:pt x="125" y="163"/>
                    <a:pt x="118" y="172"/>
                  </a:cubicBezTo>
                  <a:cubicBezTo>
                    <a:pt x="97" y="198"/>
                    <a:pt x="78" y="206"/>
                    <a:pt x="64" y="206"/>
                  </a:cubicBezTo>
                  <a:cubicBezTo>
                    <a:pt x="40" y="206"/>
                    <a:pt x="34" y="179"/>
                    <a:pt x="34" y="161"/>
                  </a:cubicBezTo>
                  <a:cubicBezTo>
                    <a:pt x="34" y="137"/>
                    <a:pt x="49" y="78"/>
                    <a:pt x="60" y="56"/>
                  </a:cubicBezTo>
                  <a:cubicBezTo>
                    <a:pt x="75" y="28"/>
                    <a:pt x="96" y="10"/>
                    <a:pt x="115" y="10"/>
                  </a:cubicBezTo>
                  <a:cubicBezTo>
                    <a:pt x="146" y="10"/>
                    <a:pt x="153" y="49"/>
                    <a:pt x="153" y="52"/>
                  </a:cubicBezTo>
                  <a:cubicBezTo>
                    <a:pt x="153" y="55"/>
                    <a:pt x="152" y="58"/>
                    <a:pt x="152" y="60"/>
                  </a:cubicBezTo>
                  <a:lnTo>
                    <a:pt x="128" y="15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265" name="Freeform 90"/>
            <p:cNvSpPr>
              <a:spLocks/>
            </p:cNvSpPr>
            <p:nvPr/>
          </p:nvSpPr>
          <p:spPr bwMode="auto">
            <a:xfrm>
              <a:off x="1281" y="1595"/>
              <a:ext cx="53" cy="78"/>
            </a:xfrm>
            <a:custGeom>
              <a:avLst/>
              <a:gdLst>
                <a:gd name="T0" fmla="*/ 74 w 154"/>
                <a:gd name="T1" fmla="*/ 110 h 228"/>
                <a:gd name="T2" fmla="*/ 74 w 154"/>
                <a:gd name="T3" fmla="*/ 110 h 228"/>
                <a:gd name="T4" fmla="*/ 118 w 154"/>
                <a:gd name="T5" fmla="*/ 164 h 228"/>
                <a:gd name="T6" fmla="*/ 75 w 154"/>
                <a:gd name="T7" fmla="*/ 217 h 228"/>
                <a:gd name="T8" fmla="*/ 18 w 154"/>
                <a:gd name="T9" fmla="*/ 194 h 228"/>
                <a:gd name="T10" fmla="*/ 37 w 154"/>
                <a:gd name="T11" fmla="*/ 175 h 228"/>
                <a:gd name="T12" fmla="*/ 19 w 154"/>
                <a:gd name="T13" fmla="*/ 157 h 228"/>
                <a:gd name="T14" fmla="*/ 0 w 154"/>
                <a:gd name="T15" fmla="*/ 176 h 228"/>
                <a:gd name="T16" fmla="*/ 76 w 154"/>
                <a:gd name="T17" fmla="*/ 228 h 228"/>
                <a:gd name="T18" fmla="*/ 154 w 154"/>
                <a:gd name="T19" fmla="*/ 164 h 228"/>
                <a:gd name="T20" fmla="*/ 96 w 154"/>
                <a:gd name="T21" fmla="*/ 104 h 228"/>
                <a:gd name="T22" fmla="*/ 144 w 154"/>
                <a:gd name="T23" fmla="*/ 46 h 228"/>
                <a:gd name="T24" fmla="*/ 76 w 154"/>
                <a:gd name="T25" fmla="*/ 0 h 228"/>
                <a:gd name="T26" fmla="*/ 11 w 154"/>
                <a:gd name="T27" fmla="*/ 44 h 228"/>
                <a:gd name="T28" fmla="*/ 28 w 154"/>
                <a:gd name="T29" fmla="*/ 62 h 228"/>
                <a:gd name="T30" fmla="*/ 45 w 154"/>
                <a:gd name="T31" fmla="*/ 45 h 228"/>
                <a:gd name="T32" fmla="*/ 28 w 154"/>
                <a:gd name="T33" fmla="*/ 28 h 228"/>
                <a:gd name="T34" fmla="*/ 75 w 154"/>
                <a:gd name="T35" fmla="*/ 9 h 228"/>
                <a:gd name="T36" fmla="*/ 111 w 154"/>
                <a:gd name="T37" fmla="*/ 46 h 228"/>
                <a:gd name="T38" fmla="*/ 98 w 154"/>
                <a:gd name="T39" fmla="*/ 86 h 228"/>
                <a:gd name="T40" fmla="*/ 61 w 154"/>
                <a:gd name="T41" fmla="*/ 100 h 228"/>
                <a:gd name="T42" fmla="*/ 50 w 154"/>
                <a:gd name="T43" fmla="*/ 101 h 228"/>
                <a:gd name="T44" fmla="*/ 47 w 154"/>
                <a:gd name="T45" fmla="*/ 105 h 228"/>
                <a:gd name="T46" fmla="*/ 55 w 154"/>
                <a:gd name="T47" fmla="*/ 110 h 228"/>
                <a:gd name="T48" fmla="*/ 74 w 154"/>
                <a:gd name="T49" fmla="*/ 11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4" h="228">
                  <a:moveTo>
                    <a:pt x="74" y="110"/>
                  </a:moveTo>
                  <a:lnTo>
                    <a:pt x="74" y="110"/>
                  </a:lnTo>
                  <a:cubicBezTo>
                    <a:pt x="100" y="110"/>
                    <a:pt x="118" y="128"/>
                    <a:pt x="118" y="164"/>
                  </a:cubicBezTo>
                  <a:cubicBezTo>
                    <a:pt x="118" y="205"/>
                    <a:pt x="94" y="217"/>
                    <a:pt x="75" y="217"/>
                  </a:cubicBezTo>
                  <a:cubicBezTo>
                    <a:pt x="61" y="217"/>
                    <a:pt x="32" y="214"/>
                    <a:pt x="18" y="194"/>
                  </a:cubicBezTo>
                  <a:cubicBezTo>
                    <a:pt x="34" y="193"/>
                    <a:pt x="37" y="182"/>
                    <a:pt x="37" y="175"/>
                  </a:cubicBezTo>
                  <a:cubicBezTo>
                    <a:pt x="37" y="165"/>
                    <a:pt x="29" y="157"/>
                    <a:pt x="19" y="157"/>
                  </a:cubicBezTo>
                  <a:cubicBezTo>
                    <a:pt x="10" y="157"/>
                    <a:pt x="0" y="163"/>
                    <a:pt x="0" y="176"/>
                  </a:cubicBezTo>
                  <a:cubicBezTo>
                    <a:pt x="0" y="208"/>
                    <a:pt x="35" y="228"/>
                    <a:pt x="76" y="228"/>
                  </a:cubicBezTo>
                  <a:cubicBezTo>
                    <a:pt x="122" y="228"/>
                    <a:pt x="154" y="197"/>
                    <a:pt x="154" y="164"/>
                  </a:cubicBezTo>
                  <a:cubicBezTo>
                    <a:pt x="154" y="138"/>
                    <a:pt x="133" y="112"/>
                    <a:pt x="96" y="104"/>
                  </a:cubicBezTo>
                  <a:cubicBezTo>
                    <a:pt x="131" y="91"/>
                    <a:pt x="144" y="66"/>
                    <a:pt x="144" y="46"/>
                  </a:cubicBezTo>
                  <a:cubicBezTo>
                    <a:pt x="144" y="19"/>
                    <a:pt x="113" y="0"/>
                    <a:pt x="76" y="0"/>
                  </a:cubicBezTo>
                  <a:cubicBezTo>
                    <a:pt x="39" y="0"/>
                    <a:pt x="11" y="18"/>
                    <a:pt x="11" y="44"/>
                  </a:cubicBezTo>
                  <a:cubicBezTo>
                    <a:pt x="11" y="56"/>
                    <a:pt x="18" y="62"/>
                    <a:pt x="28" y="62"/>
                  </a:cubicBezTo>
                  <a:cubicBezTo>
                    <a:pt x="38" y="62"/>
                    <a:pt x="45" y="55"/>
                    <a:pt x="45" y="45"/>
                  </a:cubicBezTo>
                  <a:cubicBezTo>
                    <a:pt x="45" y="35"/>
                    <a:pt x="38" y="28"/>
                    <a:pt x="28" y="28"/>
                  </a:cubicBezTo>
                  <a:cubicBezTo>
                    <a:pt x="40" y="13"/>
                    <a:pt x="63" y="9"/>
                    <a:pt x="75" y="9"/>
                  </a:cubicBezTo>
                  <a:cubicBezTo>
                    <a:pt x="90" y="9"/>
                    <a:pt x="111" y="17"/>
                    <a:pt x="111" y="46"/>
                  </a:cubicBezTo>
                  <a:cubicBezTo>
                    <a:pt x="111" y="60"/>
                    <a:pt x="107" y="75"/>
                    <a:pt x="98" y="86"/>
                  </a:cubicBezTo>
                  <a:cubicBezTo>
                    <a:pt x="87" y="98"/>
                    <a:pt x="78" y="99"/>
                    <a:pt x="61" y="100"/>
                  </a:cubicBezTo>
                  <a:cubicBezTo>
                    <a:pt x="52" y="101"/>
                    <a:pt x="52" y="101"/>
                    <a:pt x="50" y="101"/>
                  </a:cubicBezTo>
                  <a:cubicBezTo>
                    <a:pt x="49" y="101"/>
                    <a:pt x="47" y="102"/>
                    <a:pt x="47" y="105"/>
                  </a:cubicBezTo>
                  <a:cubicBezTo>
                    <a:pt x="47" y="110"/>
                    <a:pt x="50" y="110"/>
                    <a:pt x="55" y="110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266" name="Freeform 91"/>
            <p:cNvSpPr>
              <a:spLocks/>
            </p:cNvSpPr>
            <p:nvPr/>
          </p:nvSpPr>
          <p:spPr bwMode="auto">
            <a:xfrm>
              <a:off x="1353" y="1595"/>
              <a:ext cx="42" cy="76"/>
            </a:xfrm>
            <a:custGeom>
              <a:avLst/>
              <a:gdLst>
                <a:gd name="T0" fmla="*/ 76 w 122"/>
                <a:gd name="T1" fmla="*/ 9 h 222"/>
                <a:gd name="T2" fmla="*/ 76 w 122"/>
                <a:gd name="T3" fmla="*/ 9 h 222"/>
                <a:gd name="T4" fmla="*/ 66 w 122"/>
                <a:gd name="T5" fmla="*/ 0 h 222"/>
                <a:gd name="T6" fmla="*/ 0 w 122"/>
                <a:gd name="T7" fmla="*/ 21 h 222"/>
                <a:gd name="T8" fmla="*/ 0 w 122"/>
                <a:gd name="T9" fmla="*/ 33 h 222"/>
                <a:gd name="T10" fmla="*/ 49 w 122"/>
                <a:gd name="T11" fmla="*/ 24 h 222"/>
                <a:gd name="T12" fmla="*/ 49 w 122"/>
                <a:gd name="T13" fmla="*/ 194 h 222"/>
                <a:gd name="T14" fmla="*/ 15 w 122"/>
                <a:gd name="T15" fmla="*/ 209 h 222"/>
                <a:gd name="T16" fmla="*/ 3 w 122"/>
                <a:gd name="T17" fmla="*/ 209 h 222"/>
                <a:gd name="T18" fmla="*/ 3 w 122"/>
                <a:gd name="T19" fmla="*/ 222 h 222"/>
                <a:gd name="T20" fmla="*/ 62 w 122"/>
                <a:gd name="T21" fmla="*/ 220 h 222"/>
                <a:gd name="T22" fmla="*/ 122 w 122"/>
                <a:gd name="T23" fmla="*/ 222 h 222"/>
                <a:gd name="T24" fmla="*/ 122 w 122"/>
                <a:gd name="T25" fmla="*/ 209 h 222"/>
                <a:gd name="T26" fmla="*/ 109 w 122"/>
                <a:gd name="T27" fmla="*/ 209 h 222"/>
                <a:gd name="T28" fmla="*/ 76 w 122"/>
                <a:gd name="T29" fmla="*/ 194 h 222"/>
                <a:gd name="T30" fmla="*/ 76 w 122"/>
                <a:gd name="T31" fmla="*/ 9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2" h="222">
                  <a:moveTo>
                    <a:pt x="76" y="9"/>
                  </a:moveTo>
                  <a:lnTo>
                    <a:pt x="76" y="9"/>
                  </a:lnTo>
                  <a:cubicBezTo>
                    <a:pt x="76" y="0"/>
                    <a:pt x="75" y="0"/>
                    <a:pt x="66" y="0"/>
                  </a:cubicBezTo>
                  <a:cubicBezTo>
                    <a:pt x="44" y="21"/>
                    <a:pt x="14" y="21"/>
                    <a:pt x="0" y="21"/>
                  </a:cubicBezTo>
                  <a:lnTo>
                    <a:pt x="0" y="33"/>
                  </a:lnTo>
                  <a:cubicBezTo>
                    <a:pt x="8" y="33"/>
                    <a:pt x="30" y="33"/>
                    <a:pt x="49" y="24"/>
                  </a:cubicBezTo>
                  <a:lnTo>
                    <a:pt x="49" y="194"/>
                  </a:lnTo>
                  <a:cubicBezTo>
                    <a:pt x="49" y="205"/>
                    <a:pt x="49" y="209"/>
                    <a:pt x="15" y="209"/>
                  </a:cubicBezTo>
                  <a:lnTo>
                    <a:pt x="3" y="209"/>
                  </a:lnTo>
                  <a:lnTo>
                    <a:pt x="3" y="222"/>
                  </a:lnTo>
                  <a:cubicBezTo>
                    <a:pt x="9" y="221"/>
                    <a:pt x="50" y="220"/>
                    <a:pt x="62" y="220"/>
                  </a:cubicBezTo>
                  <a:cubicBezTo>
                    <a:pt x="72" y="220"/>
                    <a:pt x="114" y="221"/>
                    <a:pt x="122" y="222"/>
                  </a:cubicBezTo>
                  <a:lnTo>
                    <a:pt x="122" y="209"/>
                  </a:lnTo>
                  <a:lnTo>
                    <a:pt x="109" y="209"/>
                  </a:lnTo>
                  <a:cubicBezTo>
                    <a:pt x="76" y="209"/>
                    <a:pt x="76" y="205"/>
                    <a:pt x="76" y="194"/>
                  </a:cubicBezTo>
                  <a:lnTo>
                    <a:pt x="76" y="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267" name="Freeform 92"/>
            <p:cNvSpPr>
              <a:spLocks/>
            </p:cNvSpPr>
            <p:nvPr/>
          </p:nvSpPr>
          <p:spPr bwMode="auto">
            <a:xfrm>
              <a:off x="1419" y="1574"/>
              <a:ext cx="82" cy="74"/>
            </a:xfrm>
            <a:custGeom>
              <a:avLst/>
              <a:gdLst>
                <a:gd name="T0" fmla="*/ 146 w 238"/>
                <a:gd name="T1" fmla="*/ 66 h 216"/>
                <a:gd name="T2" fmla="*/ 146 w 238"/>
                <a:gd name="T3" fmla="*/ 66 h 216"/>
                <a:gd name="T4" fmla="*/ 194 w 238"/>
                <a:gd name="T5" fmla="*/ 10 h 216"/>
                <a:gd name="T6" fmla="*/ 217 w 238"/>
                <a:gd name="T7" fmla="*/ 16 h 216"/>
                <a:gd name="T8" fmla="*/ 194 w 238"/>
                <a:gd name="T9" fmla="*/ 42 h 216"/>
                <a:gd name="T10" fmla="*/ 213 w 238"/>
                <a:gd name="T11" fmla="*/ 59 h 216"/>
                <a:gd name="T12" fmla="*/ 238 w 238"/>
                <a:gd name="T13" fmla="*/ 31 h 216"/>
                <a:gd name="T14" fmla="*/ 194 w 238"/>
                <a:gd name="T15" fmla="*/ 0 h 216"/>
                <a:gd name="T16" fmla="*/ 144 w 238"/>
                <a:gd name="T17" fmla="*/ 36 h 216"/>
                <a:gd name="T18" fmla="*/ 92 w 238"/>
                <a:gd name="T19" fmla="*/ 0 h 216"/>
                <a:gd name="T20" fmla="*/ 15 w 238"/>
                <a:gd name="T21" fmla="*/ 73 h 216"/>
                <a:gd name="T22" fmla="*/ 21 w 238"/>
                <a:gd name="T23" fmla="*/ 78 h 216"/>
                <a:gd name="T24" fmla="*/ 27 w 238"/>
                <a:gd name="T25" fmla="*/ 73 h 216"/>
                <a:gd name="T26" fmla="*/ 91 w 238"/>
                <a:gd name="T27" fmla="*/ 10 h 216"/>
                <a:gd name="T28" fmla="*/ 117 w 238"/>
                <a:gd name="T29" fmla="*/ 42 h 216"/>
                <a:gd name="T30" fmla="*/ 91 w 238"/>
                <a:gd name="T31" fmla="*/ 156 h 216"/>
                <a:gd name="T32" fmla="*/ 46 w 238"/>
                <a:gd name="T33" fmla="*/ 206 h 216"/>
                <a:gd name="T34" fmla="*/ 22 w 238"/>
                <a:gd name="T35" fmla="*/ 199 h 216"/>
                <a:gd name="T36" fmla="*/ 44 w 238"/>
                <a:gd name="T37" fmla="*/ 174 h 216"/>
                <a:gd name="T38" fmla="*/ 27 w 238"/>
                <a:gd name="T39" fmla="*/ 157 h 216"/>
                <a:gd name="T40" fmla="*/ 0 w 238"/>
                <a:gd name="T41" fmla="*/ 184 h 216"/>
                <a:gd name="T42" fmla="*/ 45 w 238"/>
                <a:gd name="T43" fmla="*/ 216 h 216"/>
                <a:gd name="T44" fmla="*/ 96 w 238"/>
                <a:gd name="T45" fmla="*/ 180 h 216"/>
                <a:gd name="T46" fmla="*/ 147 w 238"/>
                <a:gd name="T47" fmla="*/ 216 h 216"/>
                <a:gd name="T48" fmla="*/ 224 w 238"/>
                <a:gd name="T49" fmla="*/ 142 h 216"/>
                <a:gd name="T50" fmla="*/ 218 w 238"/>
                <a:gd name="T51" fmla="*/ 138 h 216"/>
                <a:gd name="T52" fmla="*/ 212 w 238"/>
                <a:gd name="T53" fmla="*/ 143 h 216"/>
                <a:gd name="T54" fmla="*/ 148 w 238"/>
                <a:gd name="T55" fmla="*/ 206 h 216"/>
                <a:gd name="T56" fmla="*/ 122 w 238"/>
                <a:gd name="T57" fmla="*/ 174 h 216"/>
                <a:gd name="T58" fmla="*/ 130 w 238"/>
                <a:gd name="T59" fmla="*/ 132 h 216"/>
                <a:gd name="T60" fmla="*/ 146 w 238"/>
                <a:gd name="T61" fmla="*/ 6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8" h="216">
                  <a:moveTo>
                    <a:pt x="146" y="66"/>
                  </a:moveTo>
                  <a:lnTo>
                    <a:pt x="146" y="66"/>
                  </a:lnTo>
                  <a:cubicBezTo>
                    <a:pt x="149" y="54"/>
                    <a:pt x="160" y="10"/>
                    <a:pt x="194" y="10"/>
                  </a:cubicBezTo>
                  <a:cubicBezTo>
                    <a:pt x="196" y="10"/>
                    <a:pt x="207" y="10"/>
                    <a:pt x="217" y="16"/>
                  </a:cubicBezTo>
                  <a:cubicBezTo>
                    <a:pt x="204" y="19"/>
                    <a:pt x="194" y="31"/>
                    <a:pt x="194" y="42"/>
                  </a:cubicBezTo>
                  <a:cubicBezTo>
                    <a:pt x="194" y="50"/>
                    <a:pt x="200" y="59"/>
                    <a:pt x="213" y="59"/>
                  </a:cubicBezTo>
                  <a:cubicBezTo>
                    <a:pt x="223" y="59"/>
                    <a:pt x="238" y="50"/>
                    <a:pt x="238" y="31"/>
                  </a:cubicBezTo>
                  <a:cubicBezTo>
                    <a:pt x="238" y="6"/>
                    <a:pt x="210" y="0"/>
                    <a:pt x="194" y="0"/>
                  </a:cubicBezTo>
                  <a:cubicBezTo>
                    <a:pt x="166" y="0"/>
                    <a:pt x="150" y="25"/>
                    <a:pt x="144" y="36"/>
                  </a:cubicBezTo>
                  <a:cubicBezTo>
                    <a:pt x="132" y="4"/>
                    <a:pt x="106" y="0"/>
                    <a:pt x="92" y="0"/>
                  </a:cubicBezTo>
                  <a:cubicBezTo>
                    <a:pt x="42" y="0"/>
                    <a:pt x="15" y="61"/>
                    <a:pt x="15" y="73"/>
                  </a:cubicBezTo>
                  <a:cubicBezTo>
                    <a:pt x="15" y="78"/>
                    <a:pt x="20" y="78"/>
                    <a:pt x="21" y="78"/>
                  </a:cubicBezTo>
                  <a:cubicBezTo>
                    <a:pt x="25" y="78"/>
                    <a:pt x="26" y="77"/>
                    <a:pt x="27" y="73"/>
                  </a:cubicBezTo>
                  <a:cubicBezTo>
                    <a:pt x="43" y="22"/>
                    <a:pt x="75" y="10"/>
                    <a:pt x="91" y="10"/>
                  </a:cubicBezTo>
                  <a:cubicBezTo>
                    <a:pt x="100" y="10"/>
                    <a:pt x="117" y="14"/>
                    <a:pt x="117" y="42"/>
                  </a:cubicBezTo>
                  <a:cubicBezTo>
                    <a:pt x="117" y="57"/>
                    <a:pt x="109" y="89"/>
                    <a:pt x="91" y="156"/>
                  </a:cubicBezTo>
                  <a:cubicBezTo>
                    <a:pt x="84" y="185"/>
                    <a:pt x="67" y="206"/>
                    <a:pt x="46" y="206"/>
                  </a:cubicBezTo>
                  <a:cubicBezTo>
                    <a:pt x="43" y="206"/>
                    <a:pt x="32" y="206"/>
                    <a:pt x="22" y="199"/>
                  </a:cubicBezTo>
                  <a:cubicBezTo>
                    <a:pt x="34" y="197"/>
                    <a:pt x="44" y="187"/>
                    <a:pt x="44" y="174"/>
                  </a:cubicBezTo>
                  <a:cubicBezTo>
                    <a:pt x="44" y="161"/>
                    <a:pt x="34" y="157"/>
                    <a:pt x="27" y="157"/>
                  </a:cubicBezTo>
                  <a:cubicBezTo>
                    <a:pt x="12" y="157"/>
                    <a:pt x="0" y="169"/>
                    <a:pt x="0" y="184"/>
                  </a:cubicBezTo>
                  <a:cubicBezTo>
                    <a:pt x="0" y="206"/>
                    <a:pt x="24" y="216"/>
                    <a:pt x="45" y="216"/>
                  </a:cubicBezTo>
                  <a:cubicBezTo>
                    <a:pt x="77" y="216"/>
                    <a:pt x="94" y="183"/>
                    <a:pt x="96" y="180"/>
                  </a:cubicBezTo>
                  <a:cubicBezTo>
                    <a:pt x="101" y="197"/>
                    <a:pt x="118" y="216"/>
                    <a:pt x="147" y="216"/>
                  </a:cubicBezTo>
                  <a:cubicBezTo>
                    <a:pt x="196" y="216"/>
                    <a:pt x="224" y="154"/>
                    <a:pt x="224" y="142"/>
                  </a:cubicBezTo>
                  <a:cubicBezTo>
                    <a:pt x="224" y="138"/>
                    <a:pt x="219" y="138"/>
                    <a:pt x="218" y="138"/>
                  </a:cubicBezTo>
                  <a:cubicBezTo>
                    <a:pt x="214" y="138"/>
                    <a:pt x="213" y="140"/>
                    <a:pt x="212" y="143"/>
                  </a:cubicBezTo>
                  <a:cubicBezTo>
                    <a:pt x="196" y="194"/>
                    <a:pt x="163" y="206"/>
                    <a:pt x="148" y="206"/>
                  </a:cubicBezTo>
                  <a:cubicBezTo>
                    <a:pt x="129" y="206"/>
                    <a:pt x="122" y="190"/>
                    <a:pt x="122" y="174"/>
                  </a:cubicBezTo>
                  <a:cubicBezTo>
                    <a:pt x="122" y="163"/>
                    <a:pt x="125" y="153"/>
                    <a:pt x="130" y="132"/>
                  </a:cubicBezTo>
                  <a:lnTo>
                    <a:pt x="146" y="6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268" name="Freeform 93"/>
            <p:cNvSpPr>
              <a:spLocks/>
            </p:cNvSpPr>
            <p:nvPr/>
          </p:nvSpPr>
          <p:spPr bwMode="auto">
            <a:xfrm>
              <a:off x="1521" y="1595"/>
              <a:ext cx="42" cy="76"/>
            </a:xfrm>
            <a:custGeom>
              <a:avLst/>
              <a:gdLst>
                <a:gd name="T0" fmla="*/ 76 w 122"/>
                <a:gd name="T1" fmla="*/ 9 h 222"/>
                <a:gd name="T2" fmla="*/ 76 w 122"/>
                <a:gd name="T3" fmla="*/ 9 h 222"/>
                <a:gd name="T4" fmla="*/ 66 w 122"/>
                <a:gd name="T5" fmla="*/ 0 h 222"/>
                <a:gd name="T6" fmla="*/ 0 w 122"/>
                <a:gd name="T7" fmla="*/ 21 h 222"/>
                <a:gd name="T8" fmla="*/ 0 w 122"/>
                <a:gd name="T9" fmla="*/ 33 h 222"/>
                <a:gd name="T10" fmla="*/ 49 w 122"/>
                <a:gd name="T11" fmla="*/ 24 h 222"/>
                <a:gd name="T12" fmla="*/ 49 w 122"/>
                <a:gd name="T13" fmla="*/ 194 h 222"/>
                <a:gd name="T14" fmla="*/ 15 w 122"/>
                <a:gd name="T15" fmla="*/ 209 h 222"/>
                <a:gd name="T16" fmla="*/ 3 w 122"/>
                <a:gd name="T17" fmla="*/ 209 h 222"/>
                <a:gd name="T18" fmla="*/ 3 w 122"/>
                <a:gd name="T19" fmla="*/ 222 h 222"/>
                <a:gd name="T20" fmla="*/ 62 w 122"/>
                <a:gd name="T21" fmla="*/ 220 h 222"/>
                <a:gd name="T22" fmla="*/ 122 w 122"/>
                <a:gd name="T23" fmla="*/ 222 h 222"/>
                <a:gd name="T24" fmla="*/ 122 w 122"/>
                <a:gd name="T25" fmla="*/ 209 h 222"/>
                <a:gd name="T26" fmla="*/ 109 w 122"/>
                <a:gd name="T27" fmla="*/ 209 h 222"/>
                <a:gd name="T28" fmla="*/ 76 w 122"/>
                <a:gd name="T29" fmla="*/ 194 h 222"/>
                <a:gd name="T30" fmla="*/ 76 w 122"/>
                <a:gd name="T31" fmla="*/ 9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2" h="222">
                  <a:moveTo>
                    <a:pt x="76" y="9"/>
                  </a:moveTo>
                  <a:lnTo>
                    <a:pt x="76" y="9"/>
                  </a:lnTo>
                  <a:cubicBezTo>
                    <a:pt x="76" y="0"/>
                    <a:pt x="75" y="0"/>
                    <a:pt x="66" y="0"/>
                  </a:cubicBezTo>
                  <a:cubicBezTo>
                    <a:pt x="45" y="21"/>
                    <a:pt x="14" y="21"/>
                    <a:pt x="0" y="21"/>
                  </a:cubicBezTo>
                  <a:lnTo>
                    <a:pt x="0" y="33"/>
                  </a:lnTo>
                  <a:cubicBezTo>
                    <a:pt x="8" y="33"/>
                    <a:pt x="30" y="33"/>
                    <a:pt x="49" y="24"/>
                  </a:cubicBezTo>
                  <a:lnTo>
                    <a:pt x="49" y="194"/>
                  </a:lnTo>
                  <a:cubicBezTo>
                    <a:pt x="49" y="205"/>
                    <a:pt x="49" y="209"/>
                    <a:pt x="15" y="209"/>
                  </a:cubicBezTo>
                  <a:lnTo>
                    <a:pt x="3" y="209"/>
                  </a:lnTo>
                  <a:lnTo>
                    <a:pt x="3" y="222"/>
                  </a:lnTo>
                  <a:cubicBezTo>
                    <a:pt x="9" y="221"/>
                    <a:pt x="50" y="220"/>
                    <a:pt x="62" y="220"/>
                  </a:cubicBezTo>
                  <a:cubicBezTo>
                    <a:pt x="73" y="220"/>
                    <a:pt x="115" y="221"/>
                    <a:pt x="122" y="222"/>
                  </a:cubicBezTo>
                  <a:lnTo>
                    <a:pt x="122" y="209"/>
                  </a:lnTo>
                  <a:lnTo>
                    <a:pt x="109" y="209"/>
                  </a:lnTo>
                  <a:cubicBezTo>
                    <a:pt x="76" y="209"/>
                    <a:pt x="76" y="205"/>
                    <a:pt x="76" y="194"/>
                  </a:cubicBezTo>
                  <a:lnTo>
                    <a:pt x="76" y="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269" name="Freeform 94"/>
            <p:cNvSpPr>
              <a:spLocks/>
            </p:cNvSpPr>
            <p:nvPr/>
          </p:nvSpPr>
          <p:spPr bwMode="auto">
            <a:xfrm>
              <a:off x="1628" y="1550"/>
              <a:ext cx="109" cy="110"/>
            </a:xfrm>
            <a:custGeom>
              <a:avLst/>
              <a:gdLst>
                <a:gd name="T0" fmla="*/ 169 w 318"/>
                <a:gd name="T1" fmla="*/ 169 h 318"/>
                <a:gd name="T2" fmla="*/ 169 w 318"/>
                <a:gd name="T3" fmla="*/ 169 h 318"/>
                <a:gd name="T4" fmla="*/ 302 w 318"/>
                <a:gd name="T5" fmla="*/ 169 h 318"/>
                <a:gd name="T6" fmla="*/ 318 w 318"/>
                <a:gd name="T7" fmla="*/ 159 h 318"/>
                <a:gd name="T8" fmla="*/ 302 w 318"/>
                <a:gd name="T9" fmla="*/ 150 h 318"/>
                <a:gd name="T10" fmla="*/ 169 w 318"/>
                <a:gd name="T11" fmla="*/ 150 h 318"/>
                <a:gd name="T12" fmla="*/ 169 w 318"/>
                <a:gd name="T13" fmla="*/ 16 h 318"/>
                <a:gd name="T14" fmla="*/ 159 w 318"/>
                <a:gd name="T15" fmla="*/ 0 h 318"/>
                <a:gd name="T16" fmla="*/ 150 w 318"/>
                <a:gd name="T17" fmla="*/ 16 h 318"/>
                <a:gd name="T18" fmla="*/ 150 w 318"/>
                <a:gd name="T19" fmla="*/ 150 h 318"/>
                <a:gd name="T20" fmla="*/ 16 w 318"/>
                <a:gd name="T21" fmla="*/ 150 h 318"/>
                <a:gd name="T22" fmla="*/ 0 w 318"/>
                <a:gd name="T23" fmla="*/ 159 h 318"/>
                <a:gd name="T24" fmla="*/ 16 w 318"/>
                <a:gd name="T25" fmla="*/ 169 h 318"/>
                <a:gd name="T26" fmla="*/ 150 w 318"/>
                <a:gd name="T27" fmla="*/ 169 h 318"/>
                <a:gd name="T28" fmla="*/ 150 w 318"/>
                <a:gd name="T29" fmla="*/ 303 h 318"/>
                <a:gd name="T30" fmla="*/ 159 w 318"/>
                <a:gd name="T31" fmla="*/ 318 h 318"/>
                <a:gd name="T32" fmla="*/ 169 w 318"/>
                <a:gd name="T33" fmla="*/ 303 h 318"/>
                <a:gd name="T34" fmla="*/ 169 w 318"/>
                <a:gd name="T35" fmla="*/ 169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8" h="318">
                  <a:moveTo>
                    <a:pt x="169" y="169"/>
                  </a:moveTo>
                  <a:lnTo>
                    <a:pt x="169" y="169"/>
                  </a:lnTo>
                  <a:lnTo>
                    <a:pt x="302" y="169"/>
                  </a:lnTo>
                  <a:cubicBezTo>
                    <a:pt x="309" y="169"/>
                    <a:pt x="318" y="169"/>
                    <a:pt x="318" y="159"/>
                  </a:cubicBezTo>
                  <a:cubicBezTo>
                    <a:pt x="318" y="150"/>
                    <a:pt x="309" y="150"/>
                    <a:pt x="302" y="150"/>
                  </a:cubicBezTo>
                  <a:lnTo>
                    <a:pt x="169" y="150"/>
                  </a:lnTo>
                  <a:lnTo>
                    <a:pt x="169" y="16"/>
                  </a:lnTo>
                  <a:cubicBezTo>
                    <a:pt x="169" y="9"/>
                    <a:pt x="169" y="0"/>
                    <a:pt x="159" y="0"/>
                  </a:cubicBezTo>
                  <a:cubicBezTo>
                    <a:pt x="150" y="0"/>
                    <a:pt x="150" y="9"/>
                    <a:pt x="150" y="16"/>
                  </a:cubicBezTo>
                  <a:lnTo>
                    <a:pt x="150" y="150"/>
                  </a:lnTo>
                  <a:lnTo>
                    <a:pt x="16" y="150"/>
                  </a:lnTo>
                  <a:cubicBezTo>
                    <a:pt x="9" y="150"/>
                    <a:pt x="0" y="150"/>
                    <a:pt x="0" y="159"/>
                  </a:cubicBezTo>
                  <a:cubicBezTo>
                    <a:pt x="0" y="169"/>
                    <a:pt x="9" y="169"/>
                    <a:pt x="16" y="169"/>
                  </a:cubicBezTo>
                  <a:lnTo>
                    <a:pt x="150" y="169"/>
                  </a:lnTo>
                  <a:lnTo>
                    <a:pt x="150" y="303"/>
                  </a:lnTo>
                  <a:cubicBezTo>
                    <a:pt x="150" y="309"/>
                    <a:pt x="150" y="318"/>
                    <a:pt x="159" y="318"/>
                  </a:cubicBezTo>
                  <a:cubicBezTo>
                    <a:pt x="169" y="318"/>
                    <a:pt x="169" y="309"/>
                    <a:pt x="169" y="303"/>
                  </a:cubicBezTo>
                  <a:lnTo>
                    <a:pt x="169" y="16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270" name="Freeform 95"/>
            <p:cNvSpPr>
              <a:spLocks noEditPoints="1"/>
            </p:cNvSpPr>
            <p:nvPr/>
          </p:nvSpPr>
          <p:spPr bwMode="auto">
            <a:xfrm>
              <a:off x="1790" y="1574"/>
              <a:ext cx="75" cy="74"/>
            </a:xfrm>
            <a:custGeom>
              <a:avLst/>
              <a:gdLst>
                <a:gd name="T0" fmla="*/ 159 w 219"/>
                <a:gd name="T1" fmla="*/ 30 h 216"/>
                <a:gd name="T2" fmla="*/ 159 w 219"/>
                <a:gd name="T3" fmla="*/ 30 h 216"/>
                <a:gd name="T4" fmla="*/ 115 w 219"/>
                <a:gd name="T5" fmla="*/ 0 h 216"/>
                <a:gd name="T6" fmla="*/ 0 w 219"/>
                <a:gd name="T7" fmla="*/ 140 h 216"/>
                <a:gd name="T8" fmla="*/ 63 w 219"/>
                <a:gd name="T9" fmla="*/ 216 h 216"/>
                <a:gd name="T10" fmla="*/ 126 w 219"/>
                <a:gd name="T11" fmla="*/ 180 h 216"/>
                <a:gd name="T12" fmla="*/ 169 w 219"/>
                <a:gd name="T13" fmla="*/ 216 h 216"/>
                <a:gd name="T14" fmla="*/ 204 w 219"/>
                <a:gd name="T15" fmla="*/ 190 h 216"/>
                <a:gd name="T16" fmla="*/ 219 w 219"/>
                <a:gd name="T17" fmla="*/ 142 h 216"/>
                <a:gd name="T18" fmla="*/ 213 w 219"/>
                <a:gd name="T19" fmla="*/ 138 h 216"/>
                <a:gd name="T20" fmla="*/ 206 w 219"/>
                <a:gd name="T21" fmla="*/ 146 h 216"/>
                <a:gd name="T22" fmla="*/ 170 w 219"/>
                <a:gd name="T23" fmla="*/ 206 h 216"/>
                <a:gd name="T24" fmla="*/ 156 w 219"/>
                <a:gd name="T25" fmla="*/ 184 h 216"/>
                <a:gd name="T26" fmla="*/ 162 w 219"/>
                <a:gd name="T27" fmla="*/ 148 h 216"/>
                <a:gd name="T28" fmla="*/ 172 w 219"/>
                <a:gd name="T29" fmla="*/ 105 h 216"/>
                <a:gd name="T30" fmla="*/ 190 w 219"/>
                <a:gd name="T31" fmla="*/ 38 h 216"/>
                <a:gd name="T32" fmla="*/ 193 w 219"/>
                <a:gd name="T33" fmla="*/ 22 h 216"/>
                <a:gd name="T34" fmla="*/ 179 w 219"/>
                <a:gd name="T35" fmla="*/ 9 h 216"/>
                <a:gd name="T36" fmla="*/ 159 w 219"/>
                <a:gd name="T37" fmla="*/ 30 h 216"/>
                <a:gd name="T38" fmla="*/ 128 w 219"/>
                <a:gd name="T39" fmla="*/ 154 h 216"/>
                <a:gd name="T40" fmla="*/ 128 w 219"/>
                <a:gd name="T41" fmla="*/ 154 h 216"/>
                <a:gd name="T42" fmla="*/ 118 w 219"/>
                <a:gd name="T43" fmla="*/ 172 h 216"/>
                <a:gd name="T44" fmla="*/ 64 w 219"/>
                <a:gd name="T45" fmla="*/ 206 h 216"/>
                <a:gd name="T46" fmla="*/ 34 w 219"/>
                <a:gd name="T47" fmla="*/ 161 h 216"/>
                <a:gd name="T48" fmla="*/ 60 w 219"/>
                <a:gd name="T49" fmla="*/ 56 h 216"/>
                <a:gd name="T50" fmla="*/ 116 w 219"/>
                <a:gd name="T51" fmla="*/ 10 h 216"/>
                <a:gd name="T52" fmla="*/ 153 w 219"/>
                <a:gd name="T53" fmla="*/ 52 h 216"/>
                <a:gd name="T54" fmla="*/ 152 w 219"/>
                <a:gd name="T55" fmla="*/ 60 h 216"/>
                <a:gd name="T56" fmla="*/ 128 w 219"/>
                <a:gd name="T57" fmla="*/ 154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9" h="216">
                  <a:moveTo>
                    <a:pt x="159" y="30"/>
                  </a:moveTo>
                  <a:lnTo>
                    <a:pt x="159" y="30"/>
                  </a:lnTo>
                  <a:cubicBezTo>
                    <a:pt x="150" y="12"/>
                    <a:pt x="137" y="0"/>
                    <a:pt x="115" y="0"/>
                  </a:cubicBezTo>
                  <a:cubicBezTo>
                    <a:pt x="59" y="0"/>
                    <a:pt x="0" y="70"/>
                    <a:pt x="0" y="140"/>
                  </a:cubicBezTo>
                  <a:cubicBezTo>
                    <a:pt x="0" y="184"/>
                    <a:pt x="26" y="216"/>
                    <a:pt x="63" y="216"/>
                  </a:cubicBezTo>
                  <a:cubicBezTo>
                    <a:pt x="73" y="216"/>
                    <a:pt x="97" y="214"/>
                    <a:pt x="126" y="180"/>
                  </a:cubicBezTo>
                  <a:cubicBezTo>
                    <a:pt x="129" y="200"/>
                    <a:pt x="146" y="216"/>
                    <a:pt x="169" y="216"/>
                  </a:cubicBezTo>
                  <a:cubicBezTo>
                    <a:pt x="186" y="216"/>
                    <a:pt x="197" y="205"/>
                    <a:pt x="204" y="190"/>
                  </a:cubicBezTo>
                  <a:cubicBezTo>
                    <a:pt x="213" y="173"/>
                    <a:pt x="219" y="143"/>
                    <a:pt x="219" y="142"/>
                  </a:cubicBezTo>
                  <a:cubicBezTo>
                    <a:pt x="219" y="138"/>
                    <a:pt x="215" y="138"/>
                    <a:pt x="213" y="138"/>
                  </a:cubicBezTo>
                  <a:cubicBezTo>
                    <a:pt x="208" y="138"/>
                    <a:pt x="208" y="140"/>
                    <a:pt x="206" y="146"/>
                  </a:cubicBezTo>
                  <a:cubicBezTo>
                    <a:pt x="198" y="177"/>
                    <a:pt x="190" y="206"/>
                    <a:pt x="170" y="206"/>
                  </a:cubicBezTo>
                  <a:cubicBezTo>
                    <a:pt x="157" y="206"/>
                    <a:pt x="156" y="193"/>
                    <a:pt x="156" y="184"/>
                  </a:cubicBezTo>
                  <a:cubicBezTo>
                    <a:pt x="156" y="173"/>
                    <a:pt x="157" y="169"/>
                    <a:pt x="162" y="148"/>
                  </a:cubicBezTo>
                  <a:cubicBezTo>
                    <a:pt x="167" y="128"/>
                    <a:pt x="168" y="123"/>
                    <a:pt x="172" y="105"/>
                  </a:cubicBezTo>
                  <a:lnTo>
                    <a:pt x="190" y="38"/>
                  </a:lnTo>
                  <a:cubicBezTo>
                    <a:pt x="193" y="25"/>
                    <a:pt x="193" y="24"/>
                    <a:pt x="193" y="22"/>
                  </a:cubicBezTo>
                  <a:cubicBezTo>
                    <a:pt x="193" y="14"/>
                    <a:pt x="187" y="9"/>
                    <a:pt x="179" y="9"/>
                  </a:cubicBezTo>
                  <a:cubicBezTo>
                    <a:pt x="168" y="9"/>
                    <a:pt x="161" y="20"/>
                    <a:pt x="159" y="30"/>
                  </a:cubicBezTo>
                  <a:close/>
                  <a:moveTo>
                    <a:pt x="128" y="154"/>
                  </a:moveTo>
                  <a:lnTo>
                    <a:pt x="128" y="154"/>
                  </a:lnTo>
                  <a:cubicBezTo>
                    <a:pt x="126" y="163"/>
                    <a:pt x="126" y="163"/>
                    <a:pt x="118" y="172"/>
                  </a:cubicBezTo>
                  <a:cubicBezTo>
                    <a:pt x="97" y="198"/>
                    <a:pt x="78" y="206"/>
                    <a:pt x="64" y="206"/>
                  </a:cubicBezTo>
                  <a:cubicBezTo>
                    <a:pt x="41" y="206"/>
                    <a:pt x="34" y="179"/>
                    <a:pt x="34" y="161"/>
                  </a:cubicBezTo>
                  <a:cubicBezTo>
                    <a:pt x="34" y="137"/>
                    <a:pt x="49" y="78"/>
                    <a:pt x="60" y="56"/>
                  </a:cubicBezTo>
                  <a:cubicBezTo>
                    <a:pt x="75" y="28"/>
                    <a:pt x="96" y="10"/>
                    <a:pt x="116" y="10"/>
                  </a:cubicBezTo>
                  <a:cubicBezTo>
                    <a:pt x="147" y="10"/>
                    <a:pt x="153" y="49"/>
                    <a:pt x="153" y="52"/>
                  </a:cubicBezTo>
                  <a:cubicBezTo>
                    <a:pt x="153" y="55"/>
                    <a:pt x="152" y="58"/>
                    <a:pt x="152" y="60"/>
                  </a:cubicBezTo>
                  <a:lnTo>
                    <a:pt x="128" y="15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271" name="Freeform 96"/>
            <p:cNvSpPr>
              <a:spLocks/>
            </p:cNvSpPr>
            <p:nvPr/>
          </p:nvSpPr>
          <p:spPr bwMode="auto">
            <a:xfrm>
              <a:off x="1876" y="1595"/>
              <a:ext cx="53" cy="78"/>
            </a:xfrm>
            <a:custGeom>
              <a:avLst/>
              <a:gdLst>
                <a:gd name="T0" fmla="*/ 73 w 153"/>
                <a:gd name="T1" fmla="*/ 110 h 228"/>
                <a:gd name="T2" fmla="*/ 73 w 153"/>
                <a:gd name="T3" fmla="*/ 110 h 228"/>
                <a:gd name="T4" fmla="*/ 117 w 153"/>
                <a:gd name="T5" fmla="*/ 164 h 228"/>
                <a:gd name="T6" fmla="*/ 74 w 153"/>
                <a:gd name="T7" fmla="*/ 217 h 228"/>
                <a:gd name="T8" fmla="*/ 17 w 153"/>
                <a:gd name="T9" fmla="*/ 194 h 228"/>
                <a:gd name="T10" fmla="*/ 37 w 153"/>
                <a:gd name="T11" fmla="*/ 175 h 228"/>
                <a:gd name="T12" fmla="*/ 18 w 153"/>
                <a:gd name="T13" fmla="*/ 157 h 228"/>
                <a:gd name="T14" fmla="*/ 0 w 153"/>
                <a:gd name="T15" fmla="*/ 176 h 228"/>
                <a:gd name="T16" fmla="*/ 75 w 153"/>
                <a:gd name="T17" fmla="*/ 228 h 228"/>
                <a:gd name="T18" fmla="*/ 153 w 153"/>
                <a:gd name="T19" fmla="*/ 164 h 228"/>
                <a:gd name="T20" fmla="*/ 95 w 153"/>
                <a:gd name="T21" fmla="*/ 104 h 228"/>
                <a:gd name="T22" fmla="*/ 143 w 153"/>
                <a:gd name="T23" fmla="*/ 46 h 228"/>
                <a:gd name="T24" fmla="*/ 75 w 153"/>
                <a:gd name="T25" fmla="*/ 0 h 228"/>
                <a:gd name="T26" fmla="*/ 10 w 153"/>
                <a:gd name="T27" fmla="*/ 44 h 228"/>
                <a:gd name="T28" fmla="*/ 27 w 153"/>
                <a:gd name="T29" fmla="*/ 62 h 228"/>
                <a:gd name="T30" fmla="*/ 44 w 153"/>
                <a:gd name="T31" fmla="*/ 45 h 228"/>
                <a:gd name="T32" fmla="*/ 27 w 153"/>
                <a:gd name="T33" fmla="*/ 28 h 228"/>
                <a:gd name="T34" fmla="*/ 74 w 153"/>
                <a:gd name="T35" fmla="*/ 9 h 228"/>
                <a:gd name="T36" fmla="*/ 110 w 153"/>
                <a:gd name="T37" fmla="*/ 46 h 228"/>
                <a:gd name="T38" fmla="*/ 97 w 153"/>
                <a:gd name="T39" fmla="*/ 86 h 228"/>
                <a:gd name="T40" fmla="*/ 60 w 153"/>
                <a:gd name="T41" fmla="*/ 100 h 228"/>
                <a:gd name="T42" fmla="*/ 49 w 153"/>
                <a:gd name="T43" fmla="*/ 101 h 228"/>
                <a:gd name="T44" fmla="*/ 46 w 153"/>
                <a:gd name="T45" fmla="*/ 105 h 228"/>
                <a:gd name="T46" fmla="*/ 55 w 153"/>
                <a:gd name="T47" fmla="*/ 110 h 228"/>
                <a:gd name="T48" fmla="*/ 73 w 153"/>
                <a:gd name="T49" fmla="*/ 11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3" h="228">
                  <a:moveTo>
                    <a:pt x="73" y="110"/>
                  </a:moveTo>
                  <a:lnTo>
                    <a:pt x="73" y="110"/>
                  </a:lnTo>
                  <a:cubicBezTo>
                    <a:pt x="99" y="110"/>
                    <a:pt x="117" y="128"/>
                    <a:pt x="117" y="164"/>
                  </a:cubicBezTo>
                  <a:cubicBezTo>
                    <a:pt x="117" y="205"/>
                    <a:pt x="93" y="217"/>
                    <a:pt x="74" y="217"/>
                  </a:cubicBezTo>
                  <a:cubicBezTo>
                    <a:pt x="61" y="217"/>
                    <a:pt x="31" y="214"/>
                    <a:pt x="17" y="194"/>
                  </a:cubicBezTo>
                  <a:cubicBezTo>
                    <a:pt x="33" y="193"/>
                    <a:pt x="37" y="182"/>
                    <a:pt x="37" y="175"/>
                  </a:cubicBezTo>
                  <a:cubicBezTo>
                    <a:pt x="37" y="165"/>
                    <a:pt x="29" y="157"/>
                    <a:pt x="18" y="157"/>
                  </a:cubicBezTo>
                  <a:cubicBezTo>
                    <a:pt x="9" y="157"/>
                    <a:pt x="0" y="163"/>
                    <a:pt x="0" y="176"/>
                  </a:cubicBezTo>
                  <a:cubicBezTo>
                    <a:pt x="0" y="208"/>
                    <a:pt x="34" y="228"/>
                    <a:pt x="75" y="228"/>
                  </a:cubicBezTo>
                  <a:cubicBezTo>
                    <a:pt x="121" y="228"/>
                    <a:pt x="153" y="197"/>
                    <a:pt x="153" y="164"/>
                  </a:cubicBezTo>
                  <a:cubicBezTo>
                    <a:pt x="153" y="138"/>
                    <a:pt x="132" y="112"/>
                    <a:pt x="95" y="104"/>
                  </a:cubicBezTo>
                  <a:cubicBezTo>
                    <a:pt x="130" y="91"/>
                    <a:pt x="143" y="66"/>
                    <a:pt x="143" y="46"/>
                  </a:cubicBezTo>
                  <a:cubicBezTo>
                    <a:pt x="143" y="19"/>
                    <a:pt x="112" y="0"/>
                    <a:pt x="75" y="0"/>
                  </a:cubicBezTo>
                  <a:cubicBezTo>
                    <a:pt x="38" y="0"/>
                    <a:pt x="10" y="18"/>
                    <a:pt x="10" y="44"/>
                  </a:cubicBezTo>
                  <a:cubicBezTo>
                    <a:pt x="10" y="56"/>
                    <a:pt x="17" y="62"/>
                    <a:pt x="27" y="62"/>
                  </a:cubicBezTo>
                  <a:cubicBezTo>
                    <a:pt x="38" y="62"/>
                    <a:pt x="44" y="55"/>
                    <a:pt x="44" y="45"/>
                  </a:cubicBezTo>
                  <a:cubicBezTo>
                    <a:pt x="44" y="35"/>
                    <a:pt x="38" y="28"/>
                    <a:pt x="27" y="28"/>
                  </a:cubicBezTo>
                  <a:cubicBezTo>
                    <a:pt x="39" y="13"/>
                    <a:pt x="62" y="9"/>
                    <a:pt x="74" y="9"/>
                  </a:cubicBezTo>
                  <a:cubicBezTo>
                    <a:pt x="89" y="9"/>
                    <a:pt x="110" y="17"/>
                    <a:pt x="110" y="46"/>
                  </a:cubicBezTo>
                  <a:cubicBezTo>
                    <a:pt x="110" y="60"/>
                    <a:pt x="106" y="75"/>
                    <a:pt x="97" y="86"/>
                  </a:cubicBezTo>
                  <a:cubicBezTo>
                    <a:pt x="86" y="98"/>
                    <a:pt x="77" y="99"/>
                    <a:pt x="60" y="100"/>
                  </a:cubicBezTo>
                  <a:cubicBezTo>
                    <a:pt x="52" y="101"/>
                    <a:pt x="51" y="101"/>
                    <a:pt x="49" y="101"/>
                  </a:cubicBezTo>
                  <a:cubicBezTo>
                    <a:pt x="49" y="101"/>
                    <a:pt x="46" y="102"/>
                    <a:pt x="46" y="105"/>
                  </a:cubicBezTo>
                  <a:cubicBezTo>
                    <a:pt x="46" y="110"/>
                    <a:pt x="49" y="110"/>
                    <a:pt x="55" y="110"/>
                  </a:cubicBezTo>
                  <a:lnTo>
                    <a:pt x="73" y="11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272" name="Freeform 97"/>
            <p:cNvSpPr>
              <a:spLocks/>
            </p:cNvSpPr>
            <p:nvPr/>
          </p:nvSpPr>
          <p:spPr bwMode="auto">
            <a:xfrm>
              <a:off x="1943" y="1595"/>
              <a:ext cx="51" cy="76"/>
            </a:xfrm>
            <a:custGeom>
              <a:avLst/>
              <a:gdLst>
                <a:gd name="T0" fmla="*/ 148 w 148"/>
                <a:gd name="T1" fmla="*/ 161 h 222"/>
                <a:gd name="T2" fmla="*/ 148 w 148"/>
                <a:gd name="T3" fmla="*/ 161 h 222"/>
                <a:gd name="T4" fmla="*/ 136 w 148"/>
                <a:gd name="T5" fmla="*/ 161 h 222"/>
                <a:gd name="T6" fmla="*/ 128 w 148"/>
                <a:gd name="T7" fmla="*/ 191 h 222"/>
                <a:gd name="T8" fmla="*/ 95 w 148"/>
                <a:gd name="T9" fmla="*/ 193 h 222"/>
                <a:gd name="T10" fmla="*/ 33 w 148"/>
                <a:gd name="T11" fmla="*/ 193 h 222"/>
                <a:gd name="T12" fmla="*/ 100 w 148"/>
                <a:gd name="T13" fmla="*/ 137 h 222"/>
                <a:gd name="T14" fmla="*/ 148 w 148"/>
                <a:gd name="T15" fmla="*/ 65 h 222"/>
                <a:gd name="T16" fmla="*/ 70 w 148"/>
                <a:gd name="T17" fmla="*/ 0 h 222"/>
                <a:gd name="T18" fmla="*/ 0 w 148"/>
                <a:gd name="T19" fmla="*/ 60 h 222"/>
                <a:gd name="T20" fmla="*/ 18 w 148"/>
                <a:gd name="T21" fmla="*/ 78 h 222"/>
                <a:gd name="T22" fmla="*/ 35 w 148"/>
                <a:gd name="T23" fmla="*/ 61 h 222"/>
                <a:gd name="T24" fmla="*/ 16 w 148"/>
                <a:gd name="T25" fmla="*/ 43 h 222"/>
                <a:gd name="T26" fmla="*/ 65 w 148"/>
                <a:gd name="T27" fmla="*/ 12 h 222"/>
                <a:gd name="T28" fmla="*/ 115 w 148"/>
                <a:gd name="T29" fmla="*/ 65 h 222"/>
                <a:gd name="T30" fmla="*/ 84 w 148"/>
                <a:gd name="T31" fmla="*/ 129 h 222"/>
                <a:gd name="T32" fmla="*/ 3 w 148"/>
                <a:gd name="T33" fmla="*/ 208 h 222"/>
                <a:gd name="T34" fmla="*/ 0 w 148"/>
                <a:gd name="T35" fmla="*/ 222 h 222"/>
                <a:gd name="T36" fmla="*/ 138 w 148"/>
                <a:gd name="T37" fmla="*/ 222 h 222"/>
                <a:gd name="T38" fmla="*/ 148 w 148"/>
                <a:gd name="T39" fmla="*/ 161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222">
                  <a:moveTo>
                    <a:pt x="148" y="161"/>
                  </a:moveTo>
                  <a:lnTo>
                    <a:pt x="148" y="161"/>
                  </a:lnTo>
                  <a:lnTo>
                    <a:pt x="136" y="161"/>
                  </a:lnTo>
                  <a:cubicBezTo>
                    <a:pt x="135" y="168"/>
                    <a:pt x="132" y="188"/>
                    <a:pt x="128" y="191"/>
                  </a:cubicBezTo>
                  <a:cubicBezTo>
                    <a:pt x="125" y="193"/>
                    <a:pt x="99" y="193"/>
                    <a:pt x="95" y="193"/>
                  </a:cubicBezTo>
                  <a:lnTo>
                    <a:pt x="33" y="193"/>
                  </a:lnTo>
                  <a:cubicBezTo>
                    <a:pt x="68" y="162"/>
                    <a:pt x="80" y="153"/>
                    <a:pt x="100" y="137"/>
                  </a:cubicBezTo>
                  <a:cubicBezTo>
                    <a:pt x="125" y="117"/>
                    <a:pt x="148" y="97"/>
                    <a:pt x="148" y="65"/>
                  </a:cubicBezTo>
                  <a:cubicBezTo>
                    <a:pt x="148" y="24"/>
                    <a:pt x="112" y="0"/>
                    <a:pt x="70" y="0"/>
                  </a:cubicBezTo>
                  <a:cubicBezTo>
                    <a:pt x="28" y="0"/>
                    <a:pt x="0" y="29"/>
                    <a:pt x="0" y="60"/>
                  </a:cubicBezTo>
                  <a:cubicBezTo>
                    <a:pt x="0" y="77"/>
                    <a:pt x="14" y="78"/>
                    <a:pt x="18" y="78"/>
                  </a:cubicBezTo>
                  <a:cubicBezTo>
                    <a:pt x="26" y="78"/>
                    <a:pt x="35" y="73"/>
                    <a:pt x="35" y="61"/>
                  </a:cubicBezTo>
                  <a:cubicBezTo>
                    <a:pt x="35" y="55"/>
                    <a:pt x="33" y="43"/>
                    <a:pt x="16" y="43"/>
                  </a:cubicBezTo>
                  <a:cubicBezTo>
                    <a:pt x="26" y="19"/>
                    <a:pt x="49" y="12"/>
                    <a:pt x="65" y="12"/>
                  </a:cubicBezTo>
                  <a:cubicBezTo>
                    <a:pt x="98" y="12"/>
                    <a:pt x="115" y="38"/>
                    <a:pt x="115" y="65"/>
                  </a:cubicBezTo>
                  <a:cubicBezTo>
                    <a:pt x="115" y="94"/>
                    <a:pt x="95" y="117"/>
                    <a:pt x="84" y="129"/>
                  </a:cubicBezTo>
                  <a:lnTo>
                    <a:pt x="3" y="208"/>
                  </a:lnTo>
                  <a:cubicBezTo>
                    <a:pt x="0" y="211"/>
                    <a:pt x="0" y="212"/>
                    <a:pt x="0" y="222"/>
                  </a:cubicBezTo>
                  <a:lnTo>
                    <a:pt x="138" y="222"/>
                  </a:lnTo>
                  <a:lnTo>
                    <a:pt x="148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273" name="Freeform 98"/>
            <p:cNvSpPr>
              <a:spLocks/>
            </p:cNvSpPr>
            <p:nvPr/>
          </p:nvSpPr>
          <p:spPr bwMode="auto">
            <a:xfrm>
              <a:off x="2014" y="1574"/>
              <a:ext cx="82" cy="74"/>
            </a:xfrm>
            <a:custGeom>
              <a:avLst/>
              <a:gdLst>
                <a:gd name="T0" fmla="*/ 145 w 238"/>
                <a:gd name="T1" fmla="*/ 66 h 216"/>
                <a:gd name="T2" fmla="*/ 145 w 238"/>
                <a:gd name="T3" fmla="*/ 66 h 216"/>
                <a:gd name="T4" fmla="*/ 193 w 238"/>
                <a:gd name="T5" fmla="*/ 10 h 216"/>
                <a:gd name="T6" fmla="*/ 217 w 238"/>
                <a:gd name="T7" fmla="*/ 16 h 216"/>
                <a:gd name="T8" fmla="*/ 194 w 238"/>
                <a:gd name="T9" fmla="*/ 42 h 216"/>
                <a:gd name="T10" fmla="*/ 212 w 238"/>
                <a:gd name="T11" fmla="*/ 59 h 216"/>
                <a:gd name="T12" fmla="*/ 238 w 238"/>
                <a:gd name="T13" fmla="*/ 31 h 216"/>
                <a:gd name="T14" fmla="*/ 193 w 238"/>
                <a:gd name="T15" fmla="*/ 0 h 216"/>
                <a:gd name="T16" fmla="*/ 143 w 238"/>
                <a:gd name="T17" fmla="*/ 36 h 216"/>
                <a:gd name="T18" fmla="*/ 91 w 238"/>
                <a:gd name="T19" fmla="*/ 0 h 216"/>
                <a:gd name="T20" fmla="*/ 14 w 238"/>
                <a:gd name="T21" fmla="*/ 73 h 216"/>
                <a:gd name="T22" fmla="*/ 20 w 238"/>
                <a:gd name="T23" fmla="*/ 78 h 216"/>
                <a:gd name="T24" fmla="*/ 26 w 238"/>
                <a:gd name="T25" fmla="*/ 73 h 216"/>
                <a:gd name="T26" fmla="*/ 90 w 238"/>
                <a:gd name="T27" fmla="*/ 10 h 216"/>
                <a:gd name="T28" fmla="*/ 116 w 238"/>
                <a:gd name="T29" fmla="*/ 42 h 216"/>
                <a:gd name="T30" fmla="*/ 90 w 238"/>
                <a:gd name="T31" fmla="*/ 156 h 216"/>
                <a:gd name="T32" fmla="*/ 45 w 238"/>
                <a:gd name="T33" fmla="*/ 206 h 216"/>
                <a:gd name="T34" fmla="*/ 21 w 238"/>
                <a:gd name="T35" fmla="*/ 199 h 216"/>
                <a:gd name="T36" fmla="*/ 44 w 238"/>
                <a:gd name="T37" fmla="*/ 174 h 216"/>
                <a:gd name="T38" fmla="*/ 26 w 238"/>
                <a:gd name="T39" fmla="*/ 157 h 216"/>
                <a:gd name="T40" fmla="*/ 0 w 238"/>
                <a:gd name="T41" fmla="*/ 184 h 216"/>
                <a:gd name="T42" fmla="*/ 45 w 238"/>
                <a:gd name="T43" fmla="*/ 216 h 216"/>
                <a:gd name="T44" fmla="*/ 95 w 238"/>
                <a:gd name="T45" fmla="*/ 180 h 216"/>
                <a:gd name="T46" fmla="*/ 146 w 238"/>
                <a:gd name="T47" fmla="*/ 216 h 216"/>
                <a:gd name="T48" fmla="*/ 223 w 238"/>
                <a:gd name="T49" fmla="*/ 142 h 216"/>
                <a:gd name="T50" fmla="*/ 217 w 238"/>
                <a:gd name="T51" fmla="*/ 138 h 216"/>
                <a:gd name="T52" fmla="*/ 211 w 238"/>
                <a:gd name="T53" fmla="*/ 143 h 216"/>
                <a:gd name="T54" fmla="*/ 147 w 238"/>
                <a:gd name="T55" fmla="*/ 206 h 216"/>
                <a:gd name="T56" fmla="*/ 121 w 238"/>
                <a:gd name="T57" fmla="*/ 174 h 216"/>
                <a:gd name="T58" fmla="*/ 129 w 238"/>
                <a:gd name="T59" fmla="*/ 132 h 216"/>
                <a:gd name="T60" fmla="*/ 145 w 238"/>
                <a:gd name="T61" fmla="*/ 6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8" h="216">
                  <a:moveTo>
                    <a:pt x="145" y="66"/>
                  </a:moveTo>
                  <a:lnTo>
                    <a:pt x="145" y="66"/>
                  </a:lnTo>
                  <a:cubicBezTo>
                    <a:pt x="148" y="54"/>
                    <a:pt x="159" y="10"/>
                    <a:pt x="193" y="10"/>
                  </a:cubicBezTo>
                  <a:cubicBezTo>
                    <a:pt x="195" y="10"/>
                    <a:pt x="207" y="10"/>
                    <a:pt x="217" y="16"/>
                  </a:cubicBezTo>
                  <a:cubicBezTo>
                    <a:pt x="203" y="19"/>
                    <a:pt x="194" y="31"/>
                    <a:pt x="194" y="42"/>
                  </a:cubicBezTo>
                  <a:cubicBezTo>
                    <a:pt x="194" y="50"/>
                    <a:pt x="199" y="59"/>
                    <a:pt x="212" y="59"/>
                  </a:cubicBezTo>
                  <a:cubicBezTo>
                    <a:pt x="222" y="59"/>
                    <a:pt x="238" y="50"/>
                    <a:pt x="238" y="31"/>
                  </a:cubicBezTo>
                  <a:cubicBezTo>
                    <a:pt x="238" y="6"/>
                    <a:pt x="209" y="0"/>
                    <a:pt x="193" y="0"/>
                  </a:cubicBezTo>
                  <a:cubicBezTo>
                    <a:pt x="165" y="0"/>
                    <a:pt x="149" y="25"/>
                    <a:pt x="143" y="36"/>
                  </a:cubicBezTo>
                  <a:cubicBezTo>
                    <a:pt x="131" y="4"/>
                    <a:pt x="105" y="0"/>
                    <a:pt x="91" y="0"/>
                  </a:cubicBezTo>
                  <a:cubicBezTo>
                    <a:pt x="42" y="0"/>
                    <a:pt x="14" y="61"/>
                    <a:pt x="14" y="73"/>
                  </a:cubicBezTo>
                  <a:cubicBezTo>
                    <a:pt x="14" y="78"/>
                    <a:pt x="19" y="78"/>
                    <a:pt x="20" y="78"/>
                  </a:cubicBezTo>
                  <a:cubicBezTo>
                    <a:pt x="24" y="78"/>
                    <a:pt x="25" y="77"/>
                    <a:pt x="26" y="73"/>
                  </a:cubicBezTo>
                  <a:cubicBezTo>
                    <a:pt x="43" y="22"/>
                    <a:pt x="74" y="10"/>
                    <a:pt x="90" y="10"/>
                  </a:cubicBezTo>
                  <a:cubicBezTo>
                    <a:pt x="99" y="10"/>
                    <a:pt x="116" y="14"/>
                    <a:pt x="116" y="42"/>
                  </a:cubicBezTo>
                  <a:cubicBezTo>
                    <a:pt x="116" y="57"/>
                    <a:pt x="108" y="89"/>
                    <a:pt x="90" y="156"/>
                  </a:cubicBezTo>
                  <a:cubicBezTo>
                    <a:pt x="83" y="185"/>
                    <a:pt x="66" y="206"/>
                    <a:pt x="45" y="206"/>
                  </a:cubicBezTo>
                  <a:cubicBezTo>
                    <a:pt x="42" y="206"/>
                    <a:pt x="31" y="206"/>
                    <a:pt x="21" y="199"/>
                  </a:cubicBezTo>
                  <a:cubicBezTo>
                    <a:pt x="33" y="197"/>
                    <a:pt x="44" y="187"/>
                    <a:pt x="44" y="174"/>
                  </a:cubicBezTo>
                  <a:cubicBezTo>
                    <a:pt x="44" y="161"/>
                    <a:pt x="33" y="157"/>
                    <a:pt x="26" y="157"/>
                  </a:cubicBezTo>
                  <a:cubicBezTo>
                    <a:pt x="12" y="157"/>
                    <a:pt x="0" y="169"/>
                    <a:pt x="0" y="184"/>
                  </a:cubicBezTo>
                  <a:cubicBezTo>
                    <a:pt x="0" y="206"/>
                    <a:pt x="23" y="216"/>
                    <a:pt x="45" y="216"/>
                  </a:cubicBezTo>
                  <a:cubicBezTo>
                    <a:pt x="76" y="216"/>
                    <a:pt x="93" y="183"/>
                    <a:pt x="95" y="180"/>
                  </a:cubicBezTo>
                  <a:cubicBezTo>
                    <a:pt x="100" y="197"/>
                    <a:pt x="118" y="216"/>
                    <a:pt x="146" y="216"/>
                  </a:cubicBezTo>
                  <a:cubicBezTo>
                    <a:pt x="196" y="216"/>
                    <a:pt x="223" y="154"/>
                    <a:pt x="223" y="142"/>
                  </a:cubicBezTo>
                  <a:cubicBezTo>
                    <a:pt x="223" y="138"/>
                    <a:pt x="218" y="138"/>
                    <a:pt x="217" y="138"/>
                  </a:cubicBezTo>
                  <a:cubicBezTo>
                    <a:pt x="213" y="138"/>
                    <a:pt x="212" y="140"/>
                    <a:pt x="211" y="143"/>
                  </a:cubicBezTo>
                  <a:cubicBezTo>
                    <a:pt x="195" y="194"/>
                    <a:pt x="163" y="206"/>
                    <a:pt x="147" y="206"/>
                  </a:cubicBezTo>
                  <a:cubicBezTo>
                    <a:pt x="129" y="206"/>
                    <a:pt x="121" y="190"/>
                    <a:pt x="121" y="174"/>
                  </a:cubicBezTo>
                  <a:cubicBezTo>
                    <a:pt x="121" y="163"/>
                    <a:pt x="124" y="153"/>
                    <a:pt x="129" y="132"/>
                  </a:cubicBezTo>
                  <a:lnTo>
                    <a:pt x="145" y="6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274" name="Freeform 99"/>
            <p:cNvSpPr>
              <a:spLocks/>
            </p:cNvSpPr>
            <p:nvPr/>
          </p:nvSpPr>
          <p:spPr bwMode="auto">
            <a:xfrm>
              <a:off x="2111" y="1595"/>
              <a:ext cx="51" cy="76"/>
            </a:xfrm>
            <a:custGeom>
              <a:avLst/>
              <a:gdLst>
                <a:gd name="T0" fmla="*/ 148 w 148"/>
                <a:gd name="T1" fmla="*/ 161 h 222"/>
                <a:gd name="T2" fmla="*/ 148 w 148"/>
                <a:gd name="T3" fmla="*/ 161 h 222"/>
                <a:gd name="T4" fmla="*/ 136 w 148"/>
                <a:gd name="T5" fmla="*/ 161 h 222"/>
                <a:gd name="T6" fmla="*/ 128 w 148"/>
                <a:gd name="T7" fmla="*/ 191 h 222"/>
                <a:gd name="T8" fmla="*/ 95 w 148"/>
                <a:gd name="T9" fmla="*/ 193 h 222"/>
                <a:gd name="T10" fmla="*/ 33 w 148"/>
                <a:gd name="T11" fmla="*/ 193 h 222"/>
                <a:gd name="T12" fmla="*/ 100 w 148"/>
                <a:gd name="T13" fmla="*/ 137 h 222"/>
                <a:gd name="T14" fmla="*/ 148 w 148"/>
                <a:gd name="T15" fmla="*/ 65 h 222"/>
                <a:gd name="T16" fmla="*/ 70 w 148"/>
                <a:gd name="T17" fmla="*/ 0 h 222"/>
                <a:gd name="T18" fmla="*/ 0 w 148"/>
                <a:gd name="T19" fmla="*/ 60 h 222"/>
                <a:gd name="T20" fmla="*/ 18 w 148"/>
                <a:gd name="T21" fmla="*/ 78 h 222"/>
                <a:gd name="T22" fmla="*/ 36 w 148"/>
                <a:gd name="T23" fmla="*/ 61 h 222"/>
                <a:gd name="T24" fmla="*/ 16 w 148"/>
                <a:gd name="T25" fmla="*/ 43 h 222"/>
                <a:gd name="T26" fmla="*/ 65 w 148"/>
                <a:gd name="T27" fmla="*/ 12 h 222"/>
                <a:gd name="T28" fmla="*/ 115 w 148"/>
                <a:gd name="T29" fmla="*/ 65 h 222"/>
                <a:gd name="T30" fmla="*/ 84 w 148"/>
                <a:gd name="T31" fmla="*/ 129 h 222"/>
                <a:gd name="T32" fmla="*/ 4 w 148"/>
                <a:gd name="T33" fmla="*/ 208 h 222"/>
                <a:gd name="T34" fmla="*/ 0 w 148"/>
                <a:gd name="T35" fmla="*/ 222 h 222"/>
                <a:gd name="T36" fmla="*/ 138 w 148"/>
                <a:gd name="T37" fmla="*/ 222 h 222"/>
                <a:gd name="T38" fmla="*/ 148 w 148"/>
                <a:gd name="T39" fmla="*/ 161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222">
                  <a:moveTo>
                    <a:pt x="148" y="161"/>
                  </a:moveTo>
                  <a:lnTo>
                    <a:pt x="148" y="161"/>
                  </a:lnTo>
                  <a:lnTo>
                    <a:pt x="136" y="161"/>
                  </a:lnTo>
                  <a:cubicBezTo>
                    <a:pt x="135" y="168"/>
                    <a:pt x="132" y="188"/>
                    <a:pt x="128" y="191"/>
                  </a:cubicBezTo>
                  <a:cubicBezTo>
                    <a:pt x="125" y="193"/>
                    <a:pt x="99" y="193"/>
                    <a:pt x="95" y="193"/>
                  </a:cubicBezTo>
                  <a:lnTo>
                    <a:pt x="33" y="193"/>
                  </a:lnTo>
                  <a:cubicBezTo>
                    <a:pt x="68" y="162"/>
                    <a:pt x="80" y="153"/>
                    <a:pt x="100" y="137"/>
                  </a:cubicBezTo>
                  <a:cubicBezTo>
                    <a:pt x="125" y="117"/>
                    <a:pt x="148" y="97"/>
                    <a:pt x="148" y="65"/>
                  </a:cubicBezTo>
                  <a:cubicBezTo>
                    <a:pt x="148" y="24"/>
                    <a:pt x="112" y="0"/>
                    <a:pt x="70" y="0"/>
                  </a:cubicBezTo>
                  <a:cubicBezTo>
                    <a:pt x="28" y="0"/>
                    <a:pt x="0" y="29"/>
                    <a:pt x="0" y="60"/>
                  </a:cubicBezTo>
                  <a:cubicBezTo>
                    <a:pt x="0" y="77"/>
                    <a:pt x="15" y="78"/>
                    <a:pt x="18" y="78"/>
                  </a:cubicBezTo>
                  <a:cubicBezTo>
                    <a:pt x="26" y="78"/>
                    <a:pt x="36" y="73"/>
                    <a:pt x="36" y="61"/>
                  </a:cubicBezTo>
                  <a:cubicBezTo>
                    <a:pt x="36" y="55"/>
                    <a:pt x="33" y="43"/>
                    <a:pt x="16" y="43"/>
                  </a:cubicBezTo>
                  <a:cubicBezTo>
                    <a:pt x="26" y="19"/>
                    <a:pt x="49" y="12"/>
                    <a:pt x="65" y="12"/>
                  </a:cubicBezTo>
                  <a:cubicBezTo>
                    <a:pt x="98" y="12"/>
                    <a:pt x="115" y="38"/>
                    <a:pt x="115" y="65"/>
                  </a:cubicBezTo>
                  <a:cubicBezTo>
                    <a:pt x="115" y="94"/>
                    <a:pt x="95" y="117"/>
                    <a:pt x="84" y="129"/>
                  </a:cubicBezTo>
                  <a:lnTo>
                    <a:pt x="4" y="208"/>
                  </a:lnTo>
                  <a:cubicBezTo>
                    <a:pt x="0" y="211"/>
                    <a:pt x="0" y="212"/>
                    <a:pt x="0" y="222"/>
                  </a:cubicBezTo>
                  <a:lnTo>
                    <a:pt x="138" y="222"/>
                  </a:lnTo>
                  <a:lnTo>
                    <a:pt x="148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275" name="Freeform 100"/>
            <p:cNvSpPr>
              <a:spLocks/>
            </p:cNvSpPr>
            <p:nvPr/>
          </p:nvSpPr>
          <p:spPr bwMode="auto">
            <a:xfrm>
              <a:off x="2223" y="1550"/>
              <a:ext cx="109" cy="110"/>
            </a:xfrm>
            <a:custGeom>
              <a:avLst/>
              <a:gdLst>
                <a:gd name="T0" fmla="*/ 169 w 318"/>
                <a:gd name="T1" fmla="*/ 169 h 318"/>
                <a:gd name="T2" fmla="*/ 169 w 318"/>
                <a:gd name="T3" fmla="*/ 169 h 318"/>
                <a:gd name="T4" fmla="*/ 303 w 318"/>
                <a:gd name="T5" fmla="*/ 169 h 318"/>
                <a:gd name="T6" fmla="*/ 318 w 318"/>
                <a:gd name="T7" fmla="*/ 159 h 318"/>
                <a:gd name="T8" fmla="*/ 303 w 318"/>
                <a:gd name="T9" fmla="*/ 150 h 318"/>
                <a:gd name="T10" fmla="*/ 169 w 318"/>
                <a:gd name="T11" fmla="*/ 150 h 318"/>
                <a:gd name="T12" fmla="*/ 169 w 318"/>
                <a:gd name="T13" fmla="*/ 16 h 318"/>
                <a:gd name="T14" fmla="*/ 160 w 318"/>
                <a:gd name="T15" fmla="*/ 0 h 318"/>
                <a:gd name="T16" fmla="*/ 150 w 318"/>
                <a:gd name="T17" fmla="*/ 16 h 318"/>
                <a:gd name="T18" fmla="*/ 150 w 318"/>
                <a:gd name="T19" fmla="*/ 150 h 318"/>
                <a:gd name="T20" fmla="*/ 16 w 318"/>
                <a:gd name="T21" fmla="*/ 150 h 318"/>
                <a:gd name="T22" fmla="*/ 0 w 318"/>
                <a:gd name="T23" fmla="*/ 159 h 318"/>
                <a:gd name="T24" fmla="*/ 16 w 318"/>
                <a:gd name="T25" fmla="*/ 169 h 318"/>
                <a:gd name="T26" fmla="*/ 150 w 318"/>
                <a:gd name="T27" fmla="*/ 169 h 318"/>
                <a:gd name="T28" fmla="*/ 150 w 318"/>
                <a:gd name="T29" fmla="*/ 303 h 318"/>
                <a:gd name="T30" fmla="*/ 160 w 318"/>
                <a:gd name="T31" fmla="*/ 318 h 318"/>
                <a:gd name="T32" fmla="*/ 169 w 318"/>
                <a:gd name="T33" fmla="*/ 303 h 318"/>
                <a:gd name="T34" fmla="*/ 169 w 318"/>
                <a:gd name="T35" fmla="*/ 169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8" h="318">
                  <a:moveTo>
                    <a:pt x="169" y="169"/>
                  </a:moveTo>
                  <a:lnTo>
                    <a:pt x="169" y="169"/>
                  </a:lnTo>
                  <a:lnTo>
                    <a:pt x="303" y="169"/>
                  </a:lnTo>
                  <a:cubicBezTo>
                    <a:pt x="309" y="169"/>
                    <a:pt x="318" y="169"/>
                    <a:pt x="318" y="159"/>
                  </a:cubicBezTo>
                  <a:cubicBezTo>
                    <a:pt x="318" y="150"/>
                    <a:pt x="309" y="150"/>
                    <a:pt x="303" y="150"/>
                  </a:cubicBezTo>
                  <a:lnTo>
                    <a:pt x="169" y="150"/>
                  </a:lnTo>
                  <a:lnTo>
                    <a:pt x="169" y="16"/>
                  </a:lnTo>
                  <a:cubicBezTo>
                    <a:pt x="169" y="9"/>
                    <a:pt x="169" y="0"/>
                    <a:pt x="160" y="0"/>
                  </a:cubicBezTo>
                  <a:cubicBezTo>
                    <a:pt x="150" y="0"/>
                    <a:pt x="150" y="9"/>
                    <a:pt x="150" y="16"/>
                  </a:cubicBezTo>
                  <a:lnTo>
                    <a:pt x="150" y="150"/>
                  </a:lnTo>
                  <a:lnTo>
                    <a:pt x="16" y="150"/>
                  </a:lnTo>
                  <a:cubicBezTo>
                    <a:pt x="10" y="150"/>
                    <a:pt x="0" y="150"/>
                    <a:pt x="0" y="159"/>
                  </a:cubicBezTo>
                  <a:cubicBezTo>
                    <a:pt x="0" y="169"/>
                    <a:pt x="10" y="169"/>
                    <a:pt x="16" y="169"/>
                  </a:cubicBezTo>
                  <a:lnTo>
                    <a:pt x="150" y="169"/>
                  </a:lnTo>
                  <a:lnTo>
                    <a:pt x="150" y="303"/>
                  </a:lnTo>
                  <a:cubicBezTo>
                    <a:pt x="150" y="309"/>
                    <a:pt x="150" y="318"/>
                    <a:pt x="160" y="318"/>
                  </a:cubicBezTo>
                  <a:cubicBezTo>
                    <a:pt x="169" y="318"/>
                    <a:pt x="169" y="309"/>
                    <a:pt x="169" y="303"/>
                  </a:cubicBezTo>
                  <a:lnTo>
                    <a:pt x="169" y="16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276" name="Freeform 101"/>
            <p:cNvSpPr>
              <a:spLocks noEditPoints="1"/>
            </p:cNvSpPr>
            <p:nvPr/>
          </p:nvSpPr>
          <p:spPr bwMode="auto">
            <a:xfrm>
              <a:off x="2385" y="1574"/>
              <a:ext cx="75" cy="74"/>
            </a:xfrm>
            <a:custGeom>
              <a:avLst/>
              <a:gdLst>
                <a:gd name="T0" fmla="*/ 159 w 219"/>
                <a:gd name="T1" fmla="*/ 30 h 216"/>
                <a:gd name="T2" fmla="*/ 159 w 219"/>
                <a:gd name="T3" fmla="*/ 30 h 216"/>
                <a:gd name="T4" fmla="*/ 115 w 219"/>
                <a:gd name="T5" fmla="*/ 0 h 216"/>
                <a:gd name="T6" fmla="*/ 0 w 219"/>
                <a:gd name="T7" fmla="*/ 140 h 216"/>
                <a:gd name="T8" fmla="*/ 64 w 219"/>
                <a:gd name="T9" fmla="*/ 216 h 216"/>
                <a:gd name="T10" fmla="*/ 126 w 219"/>
                <a:gd name="T11" fmla="*/ 180 h 216"/>
                <a:gd name="T12" fmla="*/ 169 w 219"/>
                <a:gd name="T13" fmla="*/ 216 h 216"/>
                <a:gd name="T14" fmla="*/ 205 w 219"/>
                <a:gd name="T15" fmla="*/ 190 h 216"/>
                <a:gd name="T16" fmla="*/ 219 w 219"/>
                <a:gd name="T17" fmla="*/ 142 h 216"/>
                <a:gd name="T18" fmla="*/ 213 w 219"/>
                <a:gd name="T19" fmla="*/ 138 h 216"/>
                <a:gd name="T20" fmla="*/ 207 w 219"/>
                <a:gd name="T21" fmla="*/ 146 h 216"/>
                <a:gd name="T22" fmla="*/ 170 w 219"/>
                <a:gd name="T23" fmla="*/ 206 h 216"/>
                <a:gd name="T24" fmla="*/ 156 w 219"/>
                <a:gd name="T25" fmla="*/ 184 h 216"/>
                <a:gd name="T26" fmla="*/ 162 w 219"/>
                <a:gd name="T27" fmla="*/ 148 h 216"/>
                <a:gd name="T28" fmla="*/ 173 w 219"/>
                <a:gd name="T29" fmla="*/ 105 h 216"/>
                <a:gd name="T30" fmla="*/ 190 w 219"/>
                <a:gd name="T31" fmla="*/ 38 h 216"/>
                <a:gd name="T32" fmla="*/ 193 w 219"/>
                <a:gd name="T33" fmla="*/ 22 h 216"/>
                <a:gd name="T34" fmla="*/ 179 w 219"/>
                <a:gd name="T35" fmla="*/ 9 h 216"/>
                <a:gd name="T36" fmla="*/ 159 w 219"/>
                <a:gd name="T37" fmla="*/ 30 h 216"/>
                <a:gd name="T38" fmla="*/ 128 w 219"/>
                <a:gd name="T39" fmla="*/ 154 h 216"/>
                <a:gd name="T40" fmla="*/ 128 w 219"/>
                <a:gd name="T41" fmla="*/ 154 h 216"/>
                <a:gd name="T42" fmla="*/ 119 w 219"/>
                <a:gd name="T43" fmla="*/ 172 h 216"/>
                <a:gd name="T44" fmla="*/ 65 w 219"/>
                <a:gd name="T45" fmla="*/ 206 h 216"/>
                <a:gd name="T46" fmla="*/ 34 w 219"/>
                <a:gd name="T47" fmla="*/ 161 h 216"/>
                <a:gd name="T48" fmla="*/ 60 w 219"/>
                <a:gd name="T49" fmla="*/ 56 h 216"/>
                <a:gd name="T50" fmla="*/ 116 w 219"/>
                <a:gd name="T51" fmla="*/ 10 h 216"/>
                <a:gd name="T52" fmla="*/ 153 w 219"/>
                <a:gd name="T53" fmla="*/ 52 h 216"/>
                <a:gd name="T54" fmla="*/ 152 w 219"/>
                <a:gd name="T55" fmla="*/ 60 h 216"/>
                <a:gd name="T56" fmla="*/ 128 w 219"/>
                <a:gd name="T57" fmla="*/ 154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9" h="216">
                  <a:moveTo>
                    <a:pt x="159" y="30"/>
                  </a:moveTo>
                  <a:lnTo>
                    <a:pt x="159" y="30"/>
                  </a:lnTo>
                  <a:cubicBezTo>
                    <a:pt x="151" y="12"/>
                    <a:pt x="137" y="0"/>
                    <a:pt x="115" y="0"/>
                  </a:cubicBezTo>
                  <a:cubicBezTo>
                    <a:pt x="59" y="0"/>
                    <a:pt x="0" y="70"/>
                    <a:pt x="0" y="140"/>
                  </a:cubicBezTo>
                  <a:cubicBezTo>
                    <a:pt x="0" y="184"/>
                    <a:pt x="26" y="216"/>
                    <a:pt x="64" y="216"/>
                  </a:cubicBezTo>
                  <a:cubicBezTo>
                    <a:pt x="73" y="216"/>
                    <a:pt x="97" y="214"/>
                    <a:pt x="126" y="180"/>
                  </a:cubicBezTo>
                  <a:cubicBezTo>
                    <a:pt x="130" y="200"/>
                    <a:pt x="146" y="216"/>
                    <a:pt x="169" y="216"/>
                  </a:cubicBezTo>
                  <a:cubicBezTo>
                    <a:pt x="186" y="216"/>
                    <a:pt x="197" y="205"/>
                    <a:pt x="205" y="190"/>
                  </a:cubicBezTo>
                  <a:cubicBezTo>
                    <a:pt x="213" y="173"/>
                    <a:pt x="219" y="143"/>
                    <a:pt x="219" y="142"/>
                  </a:cubicBezTo>
                  <a:cubicBezTo>
                    <a:pt x="219" y="138"/>
                    <a:pt x="215" y="138"/>
                    <a:pt x="213" y="138"/>
                  </a:cubicBezTo>
                  <a:cubicBezTo>
                    <a:pt x="208" y="138"/>
                    <a:pt x="208" y="140"/>
                    <a:pt x="207" y="146"/>
                  </a:cubicBezTo>
                  <a:cubicBezTo>
                    <a:pt x="198" y="177"/>
                    <a:pt x="190" y="206"/>
                    <a:pt x="170" y="206"/>
                  </a:cubicBezTo>
                  <a:cubicBezTo>
                    <a:pt x="157" y="206"/>
                    <a:pt x="156" y="193"/>
                    <a:pt x="156" y="184"/>
                  </a:cubicBezTo>
                  <a:cubicBezTo>
                    <a:pt x="156" y="173"/>
                    <a:pt x="157" y="169"/>
                    <a:pt x="162" y="148"/>
                  </a:cubicBezTo>
                  <a:cubicBezTo>
                    <a:pt x="167" y="128"/>
                    <a:pt x="168" y="123"/>
                    <a:pt x="173" y="105"/>
                  </a:cubicBezTo>
                  <a:lnTo>
                    <a:pt x="190" y="38"/>
                  </a:lnTo>
                  <a:cubicBezTo>
                    <a:pt x="193" y="25"/>
                    <a:pt x="193" y="24"/>
                    <a:pt x="193" y="22"/>
                  </a:cubicBezTo>
                  <a:cubicBezTo>
                    <a:pt x="193" y="14"/>
                    <a:pt x="187" y="9"/>
                    <a:pt x="179" y="9"/>
                  </a:cubicBezTo>
                  <a:cubicBezTo>
                    <a:pt x="168" y="9"/>
                    <a:pt x="161" y="20"/>
                    <a:pt x="159" y="30"/>
                  </a:cubicBezTo>
                  <a:close/>
                  <a:moveTo>
                    <a:pt x="128" y="154"/>
                  </a:moveTo>
                  <a:lnTo>
                    <a:pt x="128" y="154"/>
                  </a:lnTo>
                  <a:cubicBezTo>
                    <a:pt x="126" y="163"/>
                    <a:pt x="126" y="163"/>
                    <a:pt x="119" y="172"/>
                  </a:cubicBezTo>
                  <a:cubicBezTo>
                    <a:pt x="98" y="198"/>
                    <a:pt x="78" y="206"/>
                    <a:pt x="65" y="206"/>
                  </a:cubicBezTo>
                  <a:cubicBezTo>
                    <a:pt x="41" y="206"/>
                    <a:pt x="34" y="179"/>
                    <a:pt x="34" y="161"/>
                  </a:cubicBezTo>
                  <a:cubicBezTo>
                    <a:pt x="34" y="137"/>
                    <a:pt x="49" y="78"/>
                    <a:pt x="60" y="56"/>
                  </a:cubicBezTo>
                  <a:cubicBezTo>
                    <a:pt x="75" y="28"/>
                    <a:pt x="97" y="10"/>
                    <a:pt x="116" y="10"/>
                  </a:cubicBezTo>
                  <a:cubicBezTo>
                    <a:pt x="147" y="10"/>
                    <a:pt x="153" y="49"/>
                    <a:pt x="153" y="52"/>
                  </a:cubicBezTo>
                  <a:cubicBezTo>
                    <a:pt x="153" y="55"/>
                    <a:pt x="153" y="58"/>
                    <a:pt x="152" y="60"/>
                  </a:cubicBezTo>
                  <a:lnTo>
                    <a:pt x="128" y="15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277" name="Freeform 102"/>
            <p:cNvSpPr>
              <a:spLocks/>
            </p:cNvSpPr>
            <p:nvPr/>
          </p:nvSpPr>
          <p:spPr bwMode="auto">
            <a:xfrm>
              <a:off x="2472" y="1595"/>
              <a:ext cx="52" cy="78"/>
            </a:xfrm>
            <a:custGeom>
              <a:avLst/>
              <a:gdLst>
                <a:gd name="T0" fmla="*/ 73 w 153"/>
                <a:gd name="T1" fmla="*/ 110 h 228"/>
                <a:gd name="T2" fmla="*/ 73 w 153"/>
                <a:gd name="T3" fmla="*/ 110 h 228"/>
                <a:gd name="T4" fmla="*/ 118 w 153"/>
                <a:gd name="T5" fmla="*/ 164 h 228"/>
                <a:gd name="T6" fmla="*/ 74 w 153"/>
                <a:gd name="T7" fmla="*/ 217 h 228"/>
                <a:gd name="T8" fmla="*/ 17 w 153"/>
                <a:gd name="T9" fmla="*/ 194 h 228"/>
                <a:gd name="T10" fmla="*/ 37 w 153"/>
                <a:gd name="T11" fmla="*/ 175 h 228"/>
                <a:gd name="T12" fmla="*/ 18 w 153"/>
                <a:gd name="T13" fmla="*/ 157 h 228"/>
                <a:gd name="T14" fmla="*/ 0 w 153"/>
                <a:gd name="T15" fmla="*/ 176 h 228"/>
                <a:gd name="T16" fmla="*/ 75 w 153"/>
                <a:gd name="T17" fmla="*/ 228 h 228"/>
                <a:gd name="T18" fmla="*/ 153 w 153"/>
                <a:gd name="T19" fmla="*/ 164 h 228"/>
                <a:gd name="T20" fmla="*/ 95 w 153"/>
                <a:gd name="T21" fmla="*/ 104 h 228"/>
                <a:gd name="T22" fmla="*/ 143 w 153"/>
                <a:gd name="T23" fmla="*/ 46 h 228"/>
                <a:gd name="T24" fmla="*/ 76 w 153"/>
                <a:gd name="T25" fmla="*/ 0 h 228"/>
                <a:gd name="T26" fmla="*/ 10 w 153"/>
                <a:gd name="T27" fmla="*/ 44 h 228"/>
                <a:gd name="T28" fmla="*/ 27 w 153"/>
                <a:gd name="T29" fmla="*/ 62 h 228"/>
                <a:gd name="T30" fmla="*/ 44 w 153"/>
                <a:gd name="T31" fmla="*/ 45 h 228"/>
                <a:gd name="T32" fmla="*/ 27 w 153"/>
                <a:gd name="T33" fmla="*/ 28 h 228"/>
                <a:gd name="T34" fmla="*/ 75 w 153"/>
                <a:gd name="T35" fmla="*/ 9 h 228"/>
                <a:gd name="T36" fmla="*/ 111 w 153"/>
                <a:gd name="T37" fmla="*/ 46 h 228"/>
                <a:gd name="T38" fmla="*/ 97 w 153"/>
                <a:gd name="T39" fmla="*/ 86 h 228"/>
                <a:gd name="T40" fmla="*/ 60 w 153"/>
                <a:gd name="T41" fmla="*/ 100 h 228"/>
                <a:gd name="T42" fmla="*/ 49 w 153"/>
                <a:gd name="T43" fmla="*/ 101 h 228"/>
                <a:gd name="T44" fmla="*/ 46 w 153"/>
                <a:gd name="T45" fmla="*/ 105 h 228"/>
                <a:gd name="T46" fmla="*/ 55 w 153"/>
                <a:gd name="T47" fmla="*/ 110 h 228"/>
                <a:gd name="T48" fmla="*/ 73 w 153"/>
                <a:gd name="T49" fmla="*/ 11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3" h="228">
                  <a:moveTo>
                    <a:pt x="73" y="110"/>
                  </a:moveTo>
                  <a:lnTo>
                    <a:pt x="73" y="110"/>
                  </a:lnTo>
                  <a:cubicBezTo>
                    <a:pt x="99" y="110"/>
                    <a:pt x="118" y="128"/>
                    <a:pt x="118" y="164"/>
                  </a:cubicBezTo>
                  <a:cubicBezTo>
                    <a:pt x="118" y="205"/>
                    <a:pt x="94" y="217"/>
                    <a:pt x="74" y="217"/>
                  </a:cubicBezTo>
                  <a:cubicBezTo>
                    <a:pt x="61" y="217"/>
                    <a:pt x="31" y="214"/>
                    <a:pt x="17" y="194"/>
                  </a:cubicBezTo>
                  <a:cubicBezTo>
                    <a:pt x="33" y="193"/>
                    <a:pt x="37" y="182"/>
                    <a:pt x="37" y="175"/>
                  </a:cubicBezTo>
                  <a:cubicBezTo>
                    <a:pt x="37" y="165"/>
                    <a:pt x="29" y="157"/>
                    <a:pt x="18" y="157"/>
                  </a:cubicBezTo>
                  <a:cubicBezTo>
                    <a:pt x="9" y="157"/>
                    <a:pt x="0" y="163"/>
                    <a:pt x="0" y="176"/>
                  </a:cubicBezTo>
                  <a:cubicBezTo>
                    <a:pt x="0" y="208"/>
                    <a:pt x="34" y="228"/>
                    <a:pt x="75" y="228"/>
                  </a:cubicBezTo>
                  <a:cubicBezTo>
                    <a:pt x="121" y="228"/>
                    <a:pt x="153" y="197"/>
                    <a:pt x="153" y="164"/>
                  </a:cubicBezTo>
                  <a:cubicBezTo>
                    <a:pt x="153" y="138"/>
                    <a:pt x="132" y="112"/>
                    <a:pt x="95" y="104"/>
                  </a:cubicBezTo>
                  <a:cubicBezTo>
                    <a:pt x="130" y="91"/>
                    <a:pt x="143" y="66"/>
                    <a:pt x="143" y="46"/>
                  </a:cubicBezTo>
                  <a:cubicBezTo>
                    <a:pt x="143" y="19"/>
                    <a:pt x="113" y="0"/>
                    <a:pt x="76" y="0"/>
                  </a:cubicBezTo>
                  <a:cubicBezTo>
                    <a:pt x="38" y="0"/>
                    <a:pt x="10" y="18"/>
                    <a:pt x="10" y="44"/>
                  </a:cubicBezTo>
                  <a:cubicBezTo>
                    <a:pt x="10" y="56"/>
                    <a:pt x="17" y="62"/>
                    <a:pt x="27" y="62"/>
                  </a:cubicBezTo>
                  <a:cubicBezTo>
                    <a:pt x="38" y="62"/>
                    <a:pt x="44" y="55"/>
                    <a:pt x="44" y="45"/>
                  </a:cubicBezTo>
                  <a:cubicBezTo>
                    <a:pt x="44" y="35"/>
                    <a:pt x="38" y="28"/>
                    <a:pt x="27" y="28"/>
                  </a:cubicBezTo>
                  <a:cubicBezTo>
                    <a:pt x="39" y="13"/>
                    <a:pt x="62" y="9"/>
                    <a:pt x="75" y="9"/>
                  </a:cubicBezTo>
                  <a:cubicBezTo>
                    <a:pt x="90" y="9"/>
                    <a:pt x="111" y="17"/>
                    <a:pt x="111" y="46"/>
                  </a:cubicBezTo>
                  <a:cubicBezTo>
                    <a:pt x="111" y="60"/>
                    <a:pt x="106" y="75"/>
                    <a:pt x="97" y="86"/>
                  </a:cubicBezTo>
                  <a:cubicBezTo>
                    <a:pt x="86" y="98"/>
                    <a:pt x="77" y="99"/>
                    <a:pt x="60" y="100"/>
                  </a:cubicBezTo>
                  <a:cubicBezTo>
                    <a:pt x="52" y="101"/>
                    <a:pt x="51" y="101"/>
                    <a:pt x="49" y="101"/>
                  </a:cubicBezTo>
                  <a:cubicBezTo>
                    <a:pt x="49" y="101"/>
                    <a:pt x="46" y="102"/>
                    <a:pt x="46" y="105"/>
                  </a:cubicBezTo>
                  <a:cubicBezTo>
                    <a:pt x="46" y="110"/>
                    <a:pt x="49" y="110"/>
                    <a:pt x="55" y="110"/>
                  </a:cubicBezTo>
                  <a:lnTo>
                    <a:pt x="73" y="11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278" name="Freeform 103"/>
            <p:cNvSpPr>
              <a:spLocks/>
            </p:cNvSpPr>
            <p:nvPr/>
          </p:nvSpPr>
          <p:spPr bwMode="auto">
            <a:xfrm>
              <a:off x="2537" y="1595"/>
              <a:ext cx="53" cy="78"/>
            </a:xfrm>
            <a:custGeom>
              <a:avLst/>
              <a:gdLst>
                <a:gd name="T0" fmla="*/ 73 w 154"/>
                <a:gd name="T1" fmla="*/ 110 h 228"/>
                <a:gd name="T2" fmla="*/ 73 w 154"/>
                <a:gd name="T3" fmla="*/ 110 h 228"/>
                <a:gd name="T4" fmla="*/ 118 w 154"/>
                <a:gd name="T5" fmla="*/ 164 h 228"/>
                <a:gd name="T6" fmla="*/ 75 w 154"/>
                <a:gd name="T7" fmla="*/ 217 h 228"/>
                <a:gd name="T8" fmla="*/ 18 w 154"/>
                <a:gd name="T9" fmla="*/ 194 h 228"/>
                <a:gd name="T10" fmla="*/ 37 w 154"/>
                <a:gd name="T11" fmla="*/ 175 h 228"/>
                <a:gd name="T12" fmla="*/ 19 w 154"/>
                <a:gd name="T13" fmla="*/ 157 h 228"/>
                <a:gd name="T14" fmla="*/ 0 w 154"/>
                <a:gd name="T15" fmla="*/ 176 h 228"/>
                <a:gd name="T16" fmla="*/ 75 w 154"/>
                <a:gd name="T17" fmla="*/ 228 h 228"/>
                <a:gd name="T18" fmla="*/ 154 w 154"/>
                <a:gd name="T19" fmla="*/ 164 h 228"/>
                <a:gd name="T20" fmla="*/ 96 w 154"/>
                <a:gd name="T21" fmla="*/ 104 h 228"/>
                <a:gd name="T22" fmla="*/ 143 w 154"/>
                <a:gd name="T23" fmla="*/ 46 h 228"/>
                <a:gd name="T24" fmla="*/ 76 w 154"/>
                <a:gd name="T25" fmla="*/ 0 h 228"/>
                <a:gd name="T26" fmla="*/ 11 w 154"/>
                <a:gd name="T27" fmla="*/ 44 h 228"/>
                <a:gd name="T28" fmla="*/ 28 w 154"/>
                <a:gd name="T29" fmla="*/ 62 h 228"/>
                <a:gd name="T30" fmla="*/ 45 w 154"/>
                <a:gd name="T31" fmla="*/ 45 h 228"/>
                <a:gd name="T32" fmla="*/ 28 w 154"/>
                <a:gd name="T33" fmla="*/ 28 h 228"/>
                <a:gd name="T34" fmla="*/ 75 w 154"/>
                <a:gd name="T35" fmla="*/ 9 h 228"/>
                <a:gd name="T36" fmla="*/ 111 w 154"/>
                <a:gd name="T37" fmla="*/ 46 h 228"/>
                <a:gd name="T38" fmla="*/ 98 w 154"/>
                <a:gd name="T39" fmla="*/ 86 h 228"/>
                <a:gd name="T40" fmla="*/ 61 w 154"/>
                <a:gd name="T41" fmla="*/ 100 h 228"/>
                <a:gd name="T42" fmla="*/ 50 w 154"/>
                <a:gd name="T43" fmla="*/ 101 h 228"/>
                <a:gd name="T44" fmla="*/ 47 w 154"/>
                <a:gd name="T45" fmla="*/ 105 h 228"/>
                <a:gd name="T46" fmla="*/ 55 w 154"/>
                <a:gd name="T47" fmla="*/ 110 h 228"/>
                <a:gd name="T48" fmla="*/ 73 w 154"/>
                <a:gd name="T49" fmla="*/ 11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4" h="228">
                  <a:moveTo>
                    <a:pt x="73" y="110"/>
                  </a:moveTo>
                  <a:lnTo>
                    <a:pt x="73" y="110"/>
                  </a:lnTo>
                  <a:cubicBezTo>
                    <a:pt x="99" y="110"/>
                    <a:pt x="118" y="128"/>
                    <a:pt x="118" y="164"/>
                  </a:cubicBezTo>
                  <a:cubicBezTo>
                    <a:pt x="118" y="205"/>
                    <a:pt x="94" y="217"/>
                    <a:pt x="75" y="217"/>
                  </a:cubicBezTo>
                  <a:cubicBezTo>
                    <a:pt x="61" y="217"/>
                    <a:pt x="32" y="214"/>
                    <a:pt x="18" y="194"/>
                  </a:cubicBezTo>
                  <a:cubicBezTo>
                    <a:pt x="34" y="193"/>
                    <a:pt x="37" y="182"/>
                    <a:pt x="37" y="175"/>
                  </a:cubicBezTo>
                  <a:cubicBezTo>
                    <a:pt x="37" y="165"/>
                    <a:pt x="29" y="157"/>
                    <a:pt x="19" y="157"/>
                  </a:cubicBezTo>
                  <a:cubicBezTo>
                    <a:pt x="10" y="157"/>
                    <a:pt x="0" y="163"/>
                    <a:pt x="0" y="176"/>
                  </a:cubicBezTo>
                  <a:cubicBezTo>
                    <a:pt x="0" y="208"/>
                    <a:pt x="35" y="228"/>
                    <a:pt x="75" y="228"/>
                  </a:cubicBezTo>
                  <a:cubicBezTo>
                    <a:pt x="122" y="228"/>
                    <a:pt x="154" y="197"/>
                    <a:pt x="154" y="164"/>
                  </a:cubicBezTo>
                  <a:cubicBezTo>
                    <a:pt x="154" y="138"/>
                    <a:pt x="132" y="112"/>
                    <a:pt x="96" y="104"/>
                  </a:cubicBezTo>
                  <a:cubicBezTo>
                    <a:pt x="131" y="91"/>
                    <a:pt x="143" y="66"/>
                    <a:pt x="143" y="46"/>
                  </a:cubicBezTo>
                  <a:cubicBezTo>
                    <a:pt x="143" y="19"/>
                    <a:pt x="113" y="0"/>
                    <a:pt x="76" y="0"/>
                  </a:cubicBezTo>
                  <a:cubicBezTo>
                    <a:pt x="39" y="0"/>
                    <a:pt x="11" y="18"/>
                    <a:pt x="11" y="44"/>
                  </a:cubicBezTo>
                  <a:cubicBezTo>
                    <a:pt x="11" y="56"/>
                    <a:pt x="18" y="62"/>
                    <a:pt x="28" y="62"/>
                  </a:cubicBezTo>
                  <a:cubicBezTo>
                    <a:pt x="38" y="62"/>
                    <a:pt x="45" y="55"/>
                    <a:pt x="45" y="45"/>
                  </a:cubicBezTo>
                  <a:cubicBezTo>
                    <a:pt x="45" y="35"/>
                    <a:pt x="38" y="28"/>
                    <a:pt x="28" y="28"/>
                  </a:cubicBezTo>
                  <a:cubicBezTo>
                    <a:pt x="40" y="13"/>
                    <a:pt x="63" y="9"/>
                    <a:pt x="75" y="9"/>
                  </a:cubicBezTo>
                  <a:cubicBezTo>
                    <a:pt x="90" y="9"/>
                    <a:pt x="111" y="17"/>
                    <a:pt x="111" y="46"/>
                  </a:cubicBezTo>
                  <a:cubicBezTo>
                    <a:pt x="111" y="60"/>
                    <a:pt x="106" y="75"/>
                    <a:pt x="98" y="86"/>
                  </a:cubicBezTo>
                  <a:cubicBezTo>
                    <a:pt x="87" y="98"/>
                    <a:pt x="77" y="99"/>
                    <a:pt x="61" y="100"/>
                  </a:cubicBezTo>
                  <a:cubicBezTo>
                    <a:pt x="52" y="101"/>
                    <a:pt x="52" y="101"/>
                    <a:pt x="50" y="101"/>
                  </a:cubicBezTo>
                  <a:cubicBezTo>
                    <a:pt x="49" y="101"/>
                    <a:pt x="47" y="102"/>
                    <a:pt x="47" y="105"/>
                  </a:cubicBezTo>
                  <a:cubicBezTo>
                    <a:pt x="47" y="110"/>
                    <a:pt x="50" y="110"/>
                    <a:pt x="55" y="110"/>
                  </a:cubicBezTo>
                  <a:lnTo>
                    <a:pt x="73" y="11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279" name="Freeform 104"/>
            <p:cNvSpPr>
              <a:spLocks/>
            </p:cNvSpPr>
            <p:nvPr/>
          </p:nvSpPr>
          <p:spPr bwMode="auto">
            <a:xfrm>
              <a:off x="2610" y="1574"/>
              <a:ext cx="81" cy="74"/>
            </a:xfrm>
            <a:custGeom>
              <a:avLst/>
              <a:gdLst>
                <a:gd name="T0" fmla="*/ 146 w 238"/>
                <a:gd name="T1" fmla="*/ 66 h 216"/>
                <a:gd name="T2" fmla="*/ 146 w 238"/>
                <a:gd name="T3" fmla="*/ 66 h 216"/>
                <a:gd name="T4" fmla="*/ 193 w 238"/>
                <a:gd name="T5" fmla="*/ 10 h 216"/>
                <a:gd name="T6" fmla="*/ 217 w 238"/>
                <a:gd name="T7" fmla="*/ 16 h 216"/>
                <a:gd name="T8" fmla="*/ 194 w 238"/>
                <a:gd name="T9" fmla="*/ 42 h 216"/>
                <a:gd name="T10" fmla="*/ 212 w 238"/>
                <a:gd name="T11" fmla="*/ 59 h 216"/>
                <a:gd name="T12" fmla="*/ 238 w 238"/>
                <a:gd name="T13" fmla="*/ 31 h 216"/>
                <a:gd name="T14" fmla="*/ 193 w 238"/>
                <a:gd name="T15" fmla="*/ 0 h 216"/>
                <a:gd name="T16" fmla="*/ 143 w 238"/>
                <a:gd name="T17" fmla="*/ 36 h 216"/>
                <a:gd name="T18" fmla="*/ 92 w 238"/>
                <a:gd name="T19" fmla="*/ 0 h 216"/>
                <a:gd name="T20" fmla="*/ 15 w 238"/>
                <a:gd name="T21" fmla="*/ 73 h 216"/>
                <a:gd name="T22" fmla="*/ 20 w 238"/>
                <a:gd name="T23" fmla="*/ 78 h 216"/>
                <a:gd name="T24" fmla="*/ 26 w 238"/>
                <a:gd name="T25" fmla="*/ 73 h 216"/>
                <a:gd name="T26" fmla="*/ 91 w 238"/>
                <a:gd name="T27" fmla="*/ 10 h 216"/>
                <a:gd name="T28" fmla="*/ 116 w 238"/>
                <a:gd name="T29" fmla="*/ 42 h 216"/>
                <a:gd name="T30" fmla="*/ 91 w 238"/>
                <a:gd name="T31" fmla="*/ 156 h 216"/>
                <a:gd name="T32" fmla="*/ 45 w 238"/>
                <a:gd name="T33" fmla="*/ 206 h 216"/>
                <a:gd name="T34" fmla="*/ 21 w 238"/>
                <a:gd name="T35" fmla="*/ 199 h 216"/>
                <a:gd name="T36" fmla="*/ 44 w 238"/>
                <a:gd name="T37" fmla="*/ 174 h 216"/>
                <a:gd name="T38" fmla="*/ 26 w 238"/>
                <a:gd name="T39" fmla="*/ 157 h 216"/>
                <a:gd name="T40" fmla="*/ 0 w 238"/>
                <a:gd name="T41" fmla="*/ 184 h 216"/>
                <a:gd name="T42" fmla="*/ 45 w 238"/>
                <a:gd name="T43" fmla="*/ 216 h 216"/>
                <a:gd name="T44" fmla="*/ 95 w 238"/>
                <a:gd name="T45" fmla="*/ 180 h 216"/>
                <a:gd name="T46" fmla="*/ 146 w 238"/>
                <a:gd name="T47" fmla="*/ 216 h 216"/>
                <a:gd name="T48" fmla="*/ 223 w 238"/>
                <a:gd name="T49" fmla="*/ 142 h 216"/>
                <a:gd name="T50" fmla="*/ 217 w 238"/>
                <a:gd name="T51" fmla="*/ 138 h 216"/>
                <a:gd name="T52" fmla="*/ 211 w 238"/>
                <a:gd name="T53" fmla="*/ 143 h 216"/>
                <a:gd name="T54" fmla="*/ 147 w 238"/>
                <a:gd name="T55" fmla="*/ 206 h 216"/>
                <a:gd name="T56" fmla="*/ 121 w 238"/>
                <a:gd name="T57" fmla="*/ 174 h 216"/>
                <a:gd name="T58" fmla="*/ 129 w 238"/>
                <a:gd name="T59" fmla="*/ 132 h 216"/>
                <a:gd name="T60" fmla="*/ 146 w 238"/>
                <a:gd name="T61" fmla="*/ 6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8" h="216">
                  <a:moveTo>
                    <a:pt x="146" y="66"/>
                  </a:moveTo>
                  <a:lnTo>
                    <a:pt x="146" y="66"/>
                  </a:lnTo>
                  <a:cubicBezTo>
                    <a:pt x="148" y="54"/>
                    <a:pt x="159" y="10"/>
                    <a:pt x="193" y="10"/>
                  </a:cubicBezTo>
                  <a:cubicBezTo>
                    <a:pt x="195" y="10"/>
                    <a:pt x="207" y="10"/>
                    <a:pt x="217" y="16"/>
                  </a:cubicBezTo>
                  <a:cubicBezTo>
                    <a:pt x="203" y="19"/>
                    <a:pt x="194" y="31"/>
                    <a:pt x="194" y="42"/>
                  </a:cubicBezTo>
                  <a:cubicBezTo>
                    <a:pt x="194" y="50"/>
                    <a:pt x="199" y="59"/>
                    <a:pt x="212" y="59"/>
                  </a:cubicBezTo>
                  <a:cubicBezTo>
                    <a:pt x="222" y="59"/>
                    <a:pt x="238" y="50"/>
                    <a:pt x="238" y="31"/>
                  </a:cubicBezTo>
                  <a:cubicBezTo>
                    <a:pt x="238" y="6"/>
                    <a:pt x="210" y="0"/>
                    <a:pt x="193" y="0"/>
                  </a:cubicBezTo>
                  <a:cubicBezTo>
                    <a:pt x="166" y="0"/>
                    <a:pt x="149" y="25"/>
                    <a:pt x="143" y="36"/>
                  </a:cubicBezTo>
                  <a:cubicBezTo>
                    <a:pt x="131" y="4"/>
                    <a:pt x="105" y="0"/>
                    <a:pt x="92" y="0"/>
                  </a:cubicBezTo>
                  <a:cubicBezTo>
                    <a:pt x="42" y="0"/>
                    <a:pt x="15" y="61"/>
                    <a:pt x="15" y="73"/>
                  </a:cubicBezTo>
                  <a:cubicBezTo>
                    <a:pt x="15" y="78"/>
                    <a:pt x="19" y="78"/>
                    <a:pt x="20" y="78"/>
                  </a:cubicBezTo>
                  <a:cubicBezTo>
                    <a:pt x="24" y="78"/>
                    <a:pt x="26" y="77"/>
                    <a:pt x="26" y="73"/>
                  </a:cubicBezTo>
                  <a:cubicBezTo>
                    <a:pt x="43" y="22"/>
                    <a:pt x="74" y="10"/>
                    <a:pt x="91" y="10"/>
                  </a:cubicBezTo>
                  <a:cubicBezTo>
                    <a:pt x="100" y="10"/>
                    <a:pt x="116" y="14"/>
                    <a:pt x="116" y="42"/>
                  </a:cubicBezTo>
                  <a:cubicBezTo>
                    <a:pt x="116" y="57"/>
                    <a:pt x="108" y="89"/>
                    <a:pt x="91" y="156"/>
                  </a:cubicBezTo>
                  <a:cubicBezTo>
                    <a:pt x="83" y="185"/>
                    <a:pt x="66" y="206"/>
                    <a:pt x="45" y="206"/>
                  </a:cubicBezTo>
                  <a:cubicBezTo>
                    <a:pt x="42" y="206"/>
                    <a:pt x="31" y="206"/>
                    <a:pt x="21" y="199"/>
                  </a:cubicBezTo>
                  <a:cubicBezTo>
                    <a:pt x="33" y="197"/>
                    <a:pt x="44" y="187"/>
                    <a:pt x="44" y="174"/>
                  </a:cubicBezTo>
                  <a:cubicBezTo>
                    <a:pt x="44" y="161"/>
                    <a:pt x="33" y="157"/>
                    <a:pt x="26" y="157"/>
                  </a:cubicBezTo>
                  <a:cubicBezTo>
                    <a:pt x="12" y="157"/>
                    <a:pt x="0" y="169"/>
                    <a:pt x="0" y="184"/>
                  </a:cubicBezTo>
                  <a:cubicBezTo>
                    <a:pt x="0" y="206"/>
                    <a:pt x="24" y="216"/>
                    <a:pt x="45" y="216"/>
                  </a:cubicBezTo>
                  <a:cubicBezTo>
                    <a:pt x="76" y="216"/>
                    <a:pt x="93" y="183"/>
                    <a:pt x="95" y="180"/>
                  </a:cubicBezTo>
                  <a:cubicBezTo>
                    <a:pt x="101" y="197"/>
                    <a:pt x="118" y="216"/>
                    <a:pt x="146" y="216"/>
                  </a:cubicBezTo>
                  <a:cubicBezTo>
                    <a:pt x="196" y="216"/>
                    <a:pt x="223" y="154"/>
                    <a:pt x="223" y="142"/>
                  </a:cubicBezTo>
                  <a:cubicBezTo>
                    <a:pt x="223" y="138"/>
                    <a:pt x="219" y="138"/>
                    <a:pt x="217" y="138"/>
                  </a:cubicBezTo>
                  <a:cubicBezTo>
                    <a:pt x="213" y="138"/>
                    <a:pt x="212" y="140"/>
                    <a:pt x="211" y="143"/>
                  </a:cubicBezTo>
                  <a:cubicBezTo>
                    <a:pt x="195" y="194"/>
                    <a:pt x="163" y="206"/>
                    <a:pt x="147" y="206"/>
                  </a:cubicBezTo>
                  <a:cubicBezTo>
                    <a:pt x="129" y="206"/>
                    <a:pt x="121" y="190"/>
                    <a:pt x="121" y="174"/>
                  </a:cubicBezTo>
                  <a:cubicBezTo>
                    <a:pt x="121" y="163"/>
                    <a:pt x="124" y="153"/>
                    <a:pt x="129" y="132"/>
                  </a:cubicBezTo>
                  <a:lnTo>
                    <a:pt x="146" y="6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280" name="Freeform 105"/>
            <p:cNvSpPr>
              <a:spLocks/>
            </p:cNvSpPr>
            <p:nvPr/>
          </p:nvSpPr>
          <p:spPr bwMode="auto">
            <a:xfrm>
              <a:off x="2705" y="1595"/>
              <a:ext cx="53" cy="78"/>
            </a:xfrm>
            <a:custGeom>
              <a:avLst/>
              <a:gdLst>
                <a:gd name="T0" fmla="*/ 74 w 154"/>
                <a:gd name="T1" fmla="*/ 110 h 228"/>
                <a:gd name="T2" fmla="*/ 74 w 154"/>
                <a:gd name="T3" fmla="*/ 110 h 228"/>
                <a:gd name="T4" fmla="*/ 118 w 154"/>
                <a:gd name="T5" fmla="*/ 164 h 228"/>
                <a:gd name="T6" fmla="*/ 75 w 154"/>
                <a:gd name="T7" fmla="*/ 217 h 228"/>
                <a:gd name="T8" fmla="*/ 18 w 154"/>
                <a:gd name="T9" fmla="*/ 194 h 228"/>
                <a:gd name="T10" fmla="*/ 37 w 154"/>
                <a:gd name="T11" fmla="*/ 175 h 228"/>
                <a:gd name="T12" fmla="*/ 19 w 154"/>
                <a:gd name="T13" fmla="*/ 157 h 228"/>
                <a:gd name="T14" fmla="*/ 0 w 154"/>
                <a:gd name="T15" fmla="*/ 176 h 228"/>
                <a:gd name="T16" fmla="*/ 76 w 154"/>
                <a:gd name="T17" fmla="*/ 228 h 228"/>
                <a:gd name="T18" fmla="*/ 154 w 154"/>
                <a:gd name="T19" fmla="*/ 164 h 228"/>
                <a:gd name="T20" fmla="*/ 96 w 154"/>
                <a:gd name="T21" fmla="*/ 104 h 228"/>
                <a:gd name="T22" fmla="*/ 144 w 154"/>
                <a:gd name="T23" fmla="*/ 46 h 228"/>
                <a:gd name="T24" fmla="*/ 76 w 154"/>
                <a:gd name="T25" fmla="*/ 0 h 228"/>
                <a:gd name="T26" fmla="*/ 11 w 154"/>
                <a:gd name="T27" fmla="*/ 44 h 228"/>
                <a:gd name="T28" fmla="*/ 28 w 154"/>
                <a:gd name="T29" fmla="*/ 62 h 228"/>
                <a:gd name="T30" fmla="*/ 45 w 154"/>
                <a:gd name="T31" fmla="*/ 45 h 228"/>
                <a:gd name="T32" fmla="*/ 28 w 154"/>
                <a:gd name="T33" fmla="*/ 28 h 228"/>
                <a:gd name="T34" fmla="*/ 75 w 154"/>
                <a:gd name="T35" fmla="*/ 9 h 228"/>
                <a:gd name="T36" fmla="*/ 111 w 154"/>
                <a:gd name="T37" fmla="*/ 46 h 228"/>
                <a:gd name="T38" fmla="*/ 98 w 154"/>
                <a:gd name="T39" fmla="*/ 86 h 228"/>
                <a:gd name="T40" fmla="*/ 61 w 154"/>
                <a:gd name="T41" fmla="*/ 100 h 228"/>
                <a:gd name="T42" fmla="*/ 50 w 154"/>
                <a:gd name="T43" fmla="*/ 101 h 228"/>
                <a:gd name="T44" fmla="*/ 47 w 154"/>
                <a:gd name="T45" fmla="*/ 105 h 228"/>
                <a:gd name="T46" fmla="*/ 55 w 154"/>
                <a:gd name="T47" fmla="*/ 110 h 228"/>
                <a:gd name="T48" fmla="*/ 74 w 154"/>
                <a:gd name="T49" fmla="*/ 11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4" h="228">
                  <a:moveTo>
                    <a:pt x="74" y="110"/>
                  </a:moveTo>
                  <a:lnTo>
                    <a:pt x="74" y="110"/>
                  </a:lnTo>
                  <a:cubicBezTo>
                    <a:pt x="100" y="110"/>
                    <a:pt x="118" y="128"/>
                    <a:pt x="118" y="164"/>
                  </a:cubicBezTo>
                  <a:cubicBezTo>
                    <a:pt x="118" y="205"/>
                    <a:pt x="94" y="217"/>
                    <a:pt x="75" y="217"/>
                  </a:cubicBezTo>
                  <a:cubicBezTo>
                    <a:pt x="61" y="217"/>
                    <a:pt x="32" y="214"/>
                    <a:pt x="18" y="194"/>
                  </a:cubicBezTo>
                  <a:cubicBezTo>
                    <a:pt x="34" y="193"/>
                    <a:pt x="37" y="182"/>
                    <a:pt x="37" y="175"/>
                  </a:cubicBezTo>
                  <a:cubicBezTo>
                    <a:pt x="37" y="165"/>
                    <a:pt x="29" y="157"/>
                    <a:pt x="19" y="157"/>
                  </a:cubicBezTo>
                  <a:cubicBezTo>
                    <a:pt x="10" y="157"/>
                    <a:pt x="0" y="163"/>
                    <a:pt x="0" y="176"/>
                  </a:cubicBezTo>
                  <a:cubicBezTo>
                    <a:pt x="0" y="208"/>
                    <a:pt x="35" y="228"/>
                    <a:pt x="76" y="228"/>
                  </a:cubicBezTo>
                  <a:cubicBezTo>
                    <a:pt x="122" y="228"/>
                    <a:pt x="154" y="197"/>
                    <a:pt x="154" y="164"/>
                  </a:cubicBezTo>
                  <a:cubicBezTo>
                    <a:pt x="154" y="138"/>
                    <a:pt x="133" y="112"/>
                    <a:pt x="96" y="104"/>
                  </a:cubicBezTo>
                  <a:cubicBezTo>
                    <a:pt x="131" y="91"/>
                    <a:pt x="144" y="66"/>
                    <a:pt x="144" y="46"/>
                  </a:cubicBezTo>
                  <a:cubicBezTo>
                    <a:pt x="144" y="19"/>
                    <a:pt x="113" y="0"/>
                    <a:pt x="76" y="0"/>
                  </a:cubicBezTo>
                  <a:cubicBezTo>
                    <a:pt x="39" y="0"/>
                    <a:pt x="11" y="18"/>
                    <a:pt x="11" y="44"/>
                  </a:cubicBezTo>
                  <a:cubicBezTo>
                    <a:pt x="11" y="56"/>
                    <a:pt x="18" y="62"/>
                    <a:pt x="28" y="62"/>
                  </a:cubicBezTo>
                  <a:cubicBezTo>
                    <a:pt x="38" y="62"/>
                    <a:pt x="45" y="55"/>
                    <a:pt x="45" y="45"/>
                  </a:cubicBezTo>
                  <a:cubicBezTo>
                    <a:pt x="45" y="35"/>
                    <a:pt x="38" y="28"/>
                    <a:pt x="28" y="28"/>
                  </a:cubicBezTo>
                  <a:cubicBezTo>
                    <a:pt x="40" y="13"/>
                    <a:pt x="63" y="9"/>
                    <a:pt x="75" y="9"/>
                  </a:cubicBezTo>
                  <a:cubicBezTo>
                    <a:pt x="90" y="9"/>
                    <a:pt x="111" y="17"/>
                    <a:pt x="111" y="46"/>
                  </a:cubicBezTo>
                  <a:cubicBezTo>
                    <a:pt x="111" y="60"/>
                    <a:pt x="107" y="75"/>
                    <a:pt x="98" y="86"/>
                  </a:cubicBezTo>
                  <a:cubicBezTo>
                    <a:pt x="87" y="98"/>
                    <a:pt x="78" y="99"/>
                    <a:pt x="61" y="100"/>
                  </a:cubicBezTo>
                  <a:cubicBezTo>
                    <a:pt x="52" y="101"/>
                    <a:pt x="52" y="101"/>
                    <a:pt x="50" y="101"/>
                  </a:cubicBezTo>
                  <a:cubicBezTo>
                    <a:pt x="49" y="101"/>
                    <a:pt x="47" y="102"/>
                    <a:pt x="47" y="105"/>
                  </a:cubicBezTo>
                  <a:cubicBezTo>
                    <a:pt x="47" y="110"/>
                    <a:pt x="50" y="110"/>
                    <a:pt x="55" y="110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281" name="Freeform 106"/>
            <p:cNvSpPr>
              <a:spLocks/>
            </p:cNvSpPr>
            <p:nvPr/>
          </p:nvSpPr>
          <p:spPr bwMode="auto">
            <a:xfrm>
              <a:off x="2818" y="1550"/>
              <a:ext cx="110" cy="110"/>
            </a:xfrm>
            <a:custGeom>
              <a:avLst/>
              <a:gdLst>
                <a:gd name="T0" fmla="*/ 168 w 318"/>
                <a:gd name="T1" fmla="*/ 169 h 318"/>
                <a:gd name="T2" fmla="*/ 168 w 318"/>
                <a:gd name="T3" fmla="*/ 169 h 318"/>
                <a:gd name="T4" fmla="*/ 302 w 318"/>
                <a:gd name="T5" fmla="*/ 169 h 318"/>
                <a:gd name="T6" fmla="*/ 318 w 318"/>
                <a:gd name="T7" fmla="*/ 159 h 318"/>
                <a:gd name="T8" fmla="*/ 302 w 318"/>
                <a:gd name="T9" fmla="*/ 150 h 318"/>
                <a:gd name="T10" fmla="*/ 168 w 318"/>
                <a:gd name="T11" fmla="*/ 150 h 318"/>
                <a:gd name="T12" fmla="*/ 168 w 318"/>
                <a:gd name="T13" fmla="*/ 16 h 318"/>
                <a:gd name="T14" fmla="*/ 159 w 318"/>
                <a:gd name="T15" fmla="*/ 0 h 318"/>
                <a:gd name="T16" fmla="*/ 149 w 318"/>
                <a:gd name="T17" fmla="*/ 16 h 318"/>
                <a:gd name="T18" fmla="*/ 149 w 318"/>
                <a:gd name="T19" fmla="*/ 150 h 318"/>
                <a:gd name="T20" fmla="*/ 15 w 318"/>
                <a:gd name="T21" fmla="*/ 150 h 318"/>
                <a:gd name="T22" fmla="*/ 0 w 318"/>
                <a:gd name="T23" fmla="*/ 159 h 318"/>
                <a:gd name="T24" fmla="*/ 15 w 318"/>
                <a:gd name="T25" fmla="*/ 169 h 318"/>
                <a:gd name="T26" fmla="*/ 149 w 318"/>
                <a:gd name="T27" fmla="*/ 169 h 318"/>
                <a:gd name="T28" fmla="*/ 149 w 318"/>
                <a:gd name="T29" fmla="*/ 303 h 318"/>
                <a:gd name="T30" fmla="*/ 159 w 318"/>
                <a:gd name="T31" fmla="*/ 318 h 318"/>
                <a:gd name="T32" fmla="*/ 168 w 318"/>
                <a:gd name="T33" fmla="*/ 303 h 318"/>
                <a:gd name="T34" fmla="*/ 168 w 318"/>
                <a:gd name="T35" fmla="*/ 169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8" h="318">
                  <a:moveTo>
                    <a:pt x="168" y="169"/>
                  </a:moveTo>
                  <a:lnTo>
                    <a:pt x="168" y="169"/>
                  </a:lnTo>
                  <a:lnTo>
                    <a:pt x="302" y="169"/>
                  </a:lnTo>
                  <a:cubicBezTo>
                    <a:pt x="308" y="169"/>
                    <a:pt x="318" y="169"/>
                    <a:pt x="318" y="159"/>
                  </a:cubicBezTo>
                  <a:cubicBezTo>
                    <a:pt x="318" y="150"/>
                    <a:pt x="308" y="150"/>
                    <a:pt x="302" y="150"/>
                  </a:cubicBezTo>
                  <a:lnTo>
                    <a:pt x="168" y="150"/>
                  </a:lnTo>
                  <a:lnTo>
                    <a:pt x="168" y="16"/>
                  </a:lnTo>
                  <a:cubicBezTo>
                    <a:pt x="168" y="9"/>
                    <a:pt x="168" y="0"/>
                    <a:pt x="159" y="0"/>
                  </a:cubicBezTo>
                  <a:cubicBezTo>
                    <a:pt x="149" y="0"/>
                    <a:pt x="149" y="9"/>
                    <a:pt x="149" y="16"/>
                  </a:cubicBezTo>
                  <a:lnTo>
                    <a:pt x="149" y="150"/>
                  </a:lnTo>
                  <a:lnTo>
                    <a:pt x="15" y="150"/>
                  </a:lnTo>
                  <a:cubicBezTo>
                    <a:pt x="9" y="150"/>
                    <a:pt x="0" y="150"/>
                    <a:pt x="0" y="159"/>
                  </a:cubicBezTo>
                  <a:cubicBezTo>
                    <a:pt x="0" y="169"/>
                    <a:pt x="9" y="169"/>
                    <a:pt x="15" y="169"/>
                  </a:cubicBezTo>
                  <a:lnTo>
                    <a:pt x="149" y="169"/>
                  </a:lnTo>
                  <a:lnTo>
                    <a:pt x="149" y="303"/>
                  </a:lnTo>
                  <a:cubicBezTo>
                    <a:pt x="149" y="309"/>
                    <a:pt x="149" y="318"/>
                    <a:pt x="159" y="318"/>
                  </a:cubicBezTo>
                  <a:cubicBezTo>
                    <a:pt x="168" y="318"/>
                    <a:pt x="168" y="309"/>
                    <a:pt x="168" y="303"/>
                  </a:cubicBezTo>
                  <a:lnTo>
                    <a:pt x="168" y="16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282" name="Freeform 107"/>
            <p:cNvSpPr>
              <a:spLocks noEditPoints="1"/>
            </p:cNvSpPr>
            <p:nvPr/>
          </p:nvSpPr>
          <p:spPr bwMode="auto">
            <a:xfrm>
              <a:off x="2980" y="1574"/>
              <a:ext cx="75" cy="74"/>
            </a:xfrm>
            <a:custGeom>
              <a:avLst/>
              <a:gdLst>
                <a:gd name="T0" fmla="*/ 159 w 219"/>
                <a:gd name="T1" fmla="*/ 30 h 216"/>
                <a:gd name="T2" fmla="*/ 159 w 219"/>
                <a:gd name="T3" fmla="*/ 30 h 216"/>
                <a:gd name="T4" fmla="*/ 115 w 219"/>
                <a:gd name="T5" fmla="*/ 0 h 216"/>
                <a:gd name="T6" fmla="*/ 0 w 219"/>
                <a:gd name="T7" fmla="*/ 140 h 216"/>
                <a:gd name="T8" fmla="*/ 64 w 219"/>
                <a:gd name="T9" fmla="*/ 216 h 216"/>
                <a:gd name="T10" fmla="*/ 126 w 219"/>
                <a:gd name="T11" fmla="*/ 180 h 216"/>
                <a:gd name="T12" fmla="*/ 169 w 219"/>
                <a:gd name="T13" fmla="*/ 216 h 216"/>
                <a:gd name="T14" fmla="*/ 205 w 219"/>
                <a:gd name="T15" fmla="*/ 190 h 216"/>
                <a:gd name="T16" fmla="*/ 219 w 219"/>
                <a:gd name="T17" fmla="*/ 142 h 216"/>
                <a:gd name="T18" fmla="*/ 213 w 219"/>
                <a:gd name="T19" fmla="*/ 138 h 216"/>
                <a:gd name="T20" fmla="*/ 207 w 219"/>
                <a:gd name="T21" fmla="*/ 146 h 216"/>
                <a:gd name="T22" fmla="*/ 170 w 219"/>
                <a:gd name="T23" fmla="*/ 206 h 216"/>
                <a:gd name="T24" fmla="*/ 156 w 219"/>
                <a:gd name="T25" fmla="*/ 184 h 216"/>
                <a:gd name="T26" fmla="*/ 162 w 219"/>
                <a:gd name="T27" fmla="*/ 148 h 216"/>
                <a:gd name="T28" fmla="*/ 173 w 219"/>
                <a:gd name="T29" fmla="*/ 105 h 216"/>
                <a:gd name="T30" fmla="*/ 190 w 219"/>
                <a:gd name="T31" fmla="*/ 38 h 216"/>
                <a:gd name="T32" fmla="*/ 193 w 219"/>
                <a:gd name="T33" fmla="*/ 22 h 216"/>
                <a:gd name="T34" fmla="*/ 179 w 219"/>
                <a:gd name="T35" fmla="*/ 9 h 216"/>
                <a:gd name="T36" fmla="*/ 159 w 219"/>
                <a:gd name="T37" fmla="*/ 30 h 216"/>
                <a:gd name="T38" fmla="*/ 128 w 219"/>
                <a:gd name="T39" fmla="*/ 154 h 216"/>
                <a:gd name="T40" fmla="*/ 128 w 219"/>
                <a:gd name="T41" fmla="*/ 154 h 216"/>
                <a:gd name="T42" fmla="*/ 119 w 219"/>
                <a:gd name="T43" fmla="*/ 172 h 216"/>
                <a:gd name="T44" fmla="*/ 65 w 219"/>
                <a:gd name="T45" fmla="*/ 206 h 216"/>
                <a:gd name="T46" fmla="*/ 34 w 219"/>
                <a:gd name="T47" fmla="*/ 161 h 216"/>
                <a:gd name="T48" fmla="*/ 60 w 219"/>
                <a:gd name="T49" fmla="*/ 56 h 216"/>
                <a:gd name="T50" fmla="*/ 116 w 219"/>
                <a:gd name="T51" fmla="*/ 10 h 216"/>
                <a:gd name="T52" fmla="*/ 154 w 219"/>
                <a:gd name="T53" fmla="*/ 52 h 216"/>
                <a:gd name="T54" fmla="*/ 152 w 219"/>
                <a:gd name="T55" fmla="*/ 60 h 216"/>
                <a:gd name="T56" fmla="*/ 128 w 219"/>
                <a:gd name="T57" fmla="*/ 154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9" h="216">
                  <a:moveTo>
                    <a:pt x="159" y="30"/>
                  </a:moveTo>
                  <a:lnTo>
                    <a:pt x="159" y="30"/>
                  </a:lnTo>
                  <a:cubicBezTo>
                    <a:pt x="151" y="12"/>
                    <a:pt x="137" y="0"/>
                    <a:pt x="115" y="0"/>
                  </a:cubicBezTo>
                  <a:cubicBezTo>
                    <a:pt x="59" y="0"/>
                    <a:pt x="0" y="70"/>
                    <a:pt x="0" y="140"/>
                  </a:cubicBezTo>
                  <a:cubicBezTo>
                    <a:pt x="0" y="184"/>
                    <a:pt x="26" y="216"/>
                    <a:pt x="64" y="216"/>
                  </a:cubicBezTo>
                  <a:cubicBezTo>
                    <a:pt x="73" y="216"/>
                    <a:pt x="97" y="214"/>
                    <a:pt x="126" y="180"/>
                  </a:cubicBezTo>
                  <a:cubicBezTo>
                    <a:pt x="130" y="200"/>
                    <a:pt x="146" y="216"/>
                    <a:pt x="169" y="216"/>
                  </a:cubicBezTo>
                  <a:cubicBezTo>
                    <a:pt x="186" y="216"/>
                    <a:pt x="197" y="205"/>
                    <a:pt x="205" y="190"/>
                  </a:cubicBezTo>
                  <a:cubicBezTo>
                    <a:pt x="213" y="173"/>
                    <a:pt x="219" y="143"/>
                    <a:pt x="219" y="142"/>
                  </a:cubicBezTo>
                  <a:cubicBezTo>
                    <a:pt x="219" y="138"/>
                    <a:pt x="215" y="138"/>
                    <a:pt x="213" y="138"/>
                  </a:cubicBezTo>
                  <a:cubicBezTo>
                    <a:pt x="209" y="138"/>
                    <a:pt x="208" y="140"/>
                    <a:pt x="207" y="146"/>
                  </a:cubicBezTo>
                  <a:cubicBezTo>
                    <a:pt x="199" y="177"/>
                    <a:pt x="190" y="206"/>
                    <a:pt x="170" y="206"/>
                  </a:cubicBezTo>
                  <a:cubicBezTo>
                    <a:pt x="157" y="206"/>
                    <a:pt x="156" y="193"/>
                    <a:pt x="156" y="184"/>
                  </a:cubicBezTo>
                  <a:cubicBezTo>
                    <a:pt x="156" y="173"/>
                    <a:pt x="157" y="169"/>
                    <a:pt x="162" y="148"/>
                  </a:cubicBezTo>
                  <a:cubicBezTo>
                    <a:pt x="168" y="128"/>
                    <a:pt x="168" y="123"/>
                    <a:pt x="173" y="105"/>
                  </a:cubicBezTo>
                  <a:lnTo>
                    <a:pt x="190" y="38"/>
                  </a:lnTo>
                  <a:cubicBezTo>
                    <a:pt x="193" y="25"/>
                    <a:pt x="193" y="24"/>
                    <a:pt x="193" y="22"/>
                  </a:cubicBezTo>
                  <a:cubicBezTo>
                    <a:pt x="193" y="14"/>
                    <a:pt x="188" y="9"/>
                    <a:pt x="179" y="9"/>
                  </a:cubicBezTo>
                  <a:cubicBezTo>
                    <a:pt x="168" y="9"/>
                    <a:pt x="161" y="20"/>
                    <a:pt x="159" y="30"/>
                  </a:cubicBezTo>
                  <a:close/>
                  <a:moveTo>
                    <a:pt x="128" y="154"/>
                  </a:moveTo>
                  <a:lnTo>
                    <a:pt x="128" y="154"/>
                  </a:lnTo>
                  <a:cubicBezTo>
                    <a:pt x="126" y="163"/>
                    <a:pt x="126" y="163"/>
                    <a:pt x="119" y="172"/>
                  </a:cubicBezTo>
                  <a:cubicBezTo>
                    <a:pt x="98" y="198"/>
                    <a:pt x="78" y="206"/>
                    <a:pt x="65" y="206"/>
                  </a:cubicBezTo>
                  <a:cubicBezTo>
                    <a:pt x="41" y="206"/>
                    <a:pt x="34" y="179"/>
                    <a:pt x="34" y="161"/>
                  </a:cubicBezTo>
                  <a:cubicBezTo>
                    <a:pt x="34" y="137"/>
                    <a:pt x="49" y="78"/>
                    <a:pt x="60" y="56"/>
                  </a:cubicBezTo>
                  <a:cubicBezTo>
                    <a:pt x="75" y="28"/>
                    <a:pt x="97" y="10"/>
                    <a:pt x="116" y="10"/>
                  </a:cubicBezTo>
                  <a:cubicBezTo>
                    <a:pt x="147" y="10"/>
                    <a:pt x="154" y="49"/>
                    <a:pt x="154" y="52"/>
                  </a:cubicBezTo>
                  <a:cubicBezTo>
                    <a:pt x="154" y="55"/>
                    <a:pt x="153" y="58"/>
                    <a:pt x="152" y="60"/>
                  </a:cubicBezTo>
                  <a:lnTo>
                    <a:pt x="128" y="15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283" name="Freeform 108"/>
            <p:cNvSpPr>
              <a:spLocks/>
            </p:cNvSpPr>
            <p:nvPr/>
          </p:nvSpPr>
          <p:spPr bwMode="auto">
            <a:xfrm>
              <a:off x="3067" y="1595"/>
              <a:ext cx="52" cy="78"/>
            </a:xfrm>
            <a:custGeom>
              <a:avLst/>
              <a:gdLst>
                <a:gd name="T0" fmla="*/ 73 w 153"/>
                <a:gd name="T1" fmla="*/ 110 h 228"/>
                <a:gd name="T2" fmla="*/ 73 w 153"/>
                <a:gd name="T3" fmla="*/ 110 h 228"/>
                <a:gd name="T4" fmla="*/ 118 w 153"/>
                <a:gd name="T5" fmla="*/ 164 h 228"/>
                <a:gd name="T6" fmla="*/ 74 w 153"/>
                <a:gd name="T7" fmla="*/ 217 h 228"/>
                <a:gd name="T8" fmla="*/ 18 w 153"/>
                <a:gd name="T9" fmla="*/ 194 h 228"/>
                <a:gd name="T10" fmla="*/ 37 w 153"/>
                <a:gd name="T11" fmla="*/ 175 h 228"/>
                <a:gd name="T12" fmla="*/ 19 w 153"/>
                <a:gd name="T13" fmla="*/ 157 h 228"/>
                <a:gd name="T14" fmla="*/ 0 w 153"/>
                <a:gd name="T15" fmla="*/ 176 h 228"/>
                <a:gd name="T16" fmla="*/ 75 w 153"/>
                <a:gd name="T17" fmla="*/ 228 h 228"/>
                <a:gd name="T18" fmla="*/ 153 w 153"/>
                <a:gd name="T19" fmla="*/ 164 h 228"/>
                <a:gd name="T20" fmla="*/ 95 w 153"/>
                <a:gd name="T21" fmla="*/ 104 h 228"/>
                <a:gd name="T22" fmla="*/ 143 w 153"/>
                <a:gd name="T23" fmla="*/ 46 h 228"/>
                <a:gd name="T24" fmla="*/ 76 w 153"/>
                <a:gd name="T25" fmla="*/ 0 h 228"/>
                <a:gd name="T26" fmla="*/ 10 w 153"/>
                <a:gd name="T27" fmla="*/ 44 h 228"/>
                <a:gd name="T28" fmla="*/ 28 w 153"/>
                <a:gd name="T29" fmla="*/ 62 h 228"/>
                <a:gd name="T30" fmla="*/ 45 w 153"/>
                <a:gd name="T31" fmla="*/ 45 h 228"/>
                <a:gd name="T32" fmla="*/ 28 w 153"/>
                <a:gd name="T33" fmla="*/ 28 h 228"/>
                <a:gd name="T34" fmla="*/ 75 w 153"/>
                <a:gd name="T35" fmla="*/ 9 h 228"/>
                <a:gd name="T36" fmla="*/ 111 w 153"/>
                <a:gd name="T37" fmla="*/ 46 h 228"/>
                <a:gd name="T38" fmla="*/ 97 w 153"/>
                <a:gd name="T39" fmla="*/ 86 h 228"/>
                <a:gd name="T40" fmla="*/ 60 w 153"/>
                <a:gd name="T41" fmla="*/ 100 h 228"/>
                <a:gd name="T42" fmla="*/ 50 w 153"/>
                <a:gd name="T43" fmla="*/ 101 h 228"/>
                <a:gd name="T44" fmla="*/ 46 w 153"/>
                <a:gd name="T45" fmla="*/ 105 h 228"/>
                <a:gd name="T46" fmla="*/ 55 w 153"/>
                <a:gd name="T47" fmla="*/ 110 h 228"/>
                <a:gd name="T48" fmla="*/ 73 w 153"/>
                <a:gd name="T49" fmla="*/ 11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3" h="228">
                  <a:moveTo>
                    <a:pt x="73" y="110"/>
                  </a:moveTo>
                  <a:lnTo>
                    <a:pt x="73" y="110"/>
                  </a:lnTo>
                  <a:cubicBezTo>
                    <a:pt x="99" y="110"/>
                    <a:pt x="118" y="128"/>
                    <a:pt x="118" y="164"/>
                  </a:cubicBezTo>
                  <a:cubicBezTo>
                    <a:pt x="118" y="205"/>
                    <a:pt x="94" y="217"/>
                    <a:pt x="74" y="217"/>
                  </a:cubicBezTo>
                  <a:cubicBezTo>
                    <a:pt x="61" y="217"/>
                    <a:pt x="32" y="214"/>
                    <a:pt x="18" y="194"/>
                  </a:cubicBezTo>
                  <a:cubicBezTo>
                    <a:pt x="33" y="193"/>
                    <a:pt x="37" y="182"/>
                    <a:pt x="37" y="175"/>
                  </a:cubicBezTo>
                  <a:cubicBezTo>
                    <a:pt x="37" y="165"/>
                    <a:pt x="29" y="157"/>
                    <a:pt x="19" y="157"/>
                  </a:cubicBezTo>
                  <a:cubicBezTo>
                    <a:pt x="9" y="157"/>
                    <a:pt x="0" y="163"/>
                    <a:pt x="0" y="176"/>
                  </a:cubicBezTo>
                  <a:cubicBezTo>
                    <a:pt x="0" y="208"/>
                    <a:pt x="35" y="228"/>
                    <a:pt x="75" y="228"/>
                  </a:cubicBezTo>
                  <a:cubicBezTo>
                    <a:pt x="121" y="228"/>
                    <a:pt x="153" y="197"/>
                    <a:pt x="153" y="164"/>
                  </a:cubicBezTo>
                  <a:cubicBezTo>
                    <a:pt x="153" y="138"/>
                    <a:pt x="132" y="112"/>
                    <a:pt x="95" y="104"/>
                  </a:cubicBezTo>
                  <a:cubicBezTo>
                    <a:pt x="130" y="91"/>
                    <a:pt x="143" y="66"/>
                    <a:pt x="143" y="46"/>
                  </a:cubicBezTo>
                  <a:cubicBezTo>
                    <a:pt x="143" y="19"/>
                    <a:pt x="113" y="0"/>
                    <a:pt x="76" y="0"/>
                  </a:cubicBezTo>
                  <a:cubicBezTo>
                    <a:pt x="39" y="0"/>
                    <a:pt x="10" y="18"/>
                    <a:pt x="10" y="44"/>
                  </a:cubicBezTo>
                  <a:cubicBezTo>
                    <a:pt x="10" y="56"/>
                    <a:pt x="18" y="62"/>
                    <a:pt x="28" y="62"/>
                  </a:cubicBezTo>
                  <a:cubicBezTo>
                    <a:pt x="38" y="62"/>
                    <a:pt x="45" y="55"/>
                    <a:pt x="45" y="45"/>
                  </a:cubicBezTo>
                  <a:cubicBezTo>
                    <a:pt x="45" y="35"/>
                    <a:pt x="38" y="28"/>
                    <a:pt x="28" y="28"/>
                  </a:cubicBezTo>
                  <a:cubicBezTo>
                    <a:pt x="39" y="13"/>
                    <a:pt x="62" y="9"/>
                    <a:pt x="75" y="9"/>
                  </a:cubicBezTo>
                  <a:cubicBezTo>
                    <a:pt x="90" y="9"/>
                    <a:pt x="111" y="17"/>
                    <a:pt x="111" y="46"/>
                  </a:cubicBezTo>
                  <a:cubicBezTo>
                    <a:pt x="111" y="60"/>
                    <a:pt x="106" y="75"/>
                    <a:pt x="97" y="86"/>
                  </a:cubicBezTo>
                  <a:cubicBezTo>
                    <a:pt x="86" y="98"/>
                    <a:pt x="77" y="99"/>
                    <a:pt x="60" y="100"/>
                  </a:cubicBezTo>
                  <a:cubicBezTo>
                    <a:pt x="52" y="101"/>
                    <a:pt x="51" y="101"/>
                    <a:pt x="50" y="101"/>
                  </a:cubicBezTo>
                  <a:cubicBezTo>
                    <a:pt x="49" y="101"/>
                    <a:pt x="46" y="102"/>
                    <a:pt x="46" y="105"/>
                  </a:cubicBezTo>
                  <a:cubicBezTo>
                    <a:pt x="46" y="110"/>
                    <a:pt x="49" y="110"/>
                    <a:pt x="55" y="110"/>
                  </a:cubicBezTo>
                  <a:lnTo>
                    <a:pt x="73" y="11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284" name="Freeform 109"/>
            <p:cNvSpPr>
              <a:spLocks noEditPoints="1"/>
            </p:cNvSpPr>
            <p:nvPr/>
          </p:nvSpPr>
          <p:spPr bwMode="auto">
            <a:xfrm>
              <a:off x="3130" y="1593"/>
              <a:ext cx="57" cy="78"/>
            </a:xfrm>
            <a:custGeom>
              <a:avLst/>
              <a:gdLst>
                <a:gd name="T0" fmla="*/ 164 w 164"/>
                <a:gd name="T1" fmla="*/ 171 h 226"/>
                <a:gd name="T2" fmla="*/ 164 w 164"/>
                <a:gd name="T3" fmla="*/ 171 h 226"/>
                <a:gd name="T4" fmla="*/ 164 w 164"/>
                <a:gd name="T5" fmla="*/ 159 h 226"/>
                <a:gd name="T6" fmla="*/ 127 w 164"/>
                <a:gd name="T7" fmla="*/ 159 h 226"/>
                <a:gd name="T8" fmla="*/ 127 w 164"/>
                <a:gd name="T9" fmla="*/ 10 h 226"/>
                <a:gd name="T10" fmla="*/ 120 w 164"/>
                <a:gd name="T11" fmla="*/ 0 h 226"/>
                <a:gd name="T12" fmla="*/ 111 w 164"/>
                <a:gd name="T13" fmla="*/ 5 h 226"/>
                <a:gd name="T14" fmla="*/ 0 w 164"/>
                <a:gd name="T15" fmla="*/ 159 h 226"/>
                <a:gd name="T16" fmla="*/ 0 w 164"/>
                <a:gd name="T17" fmla="*/ 171 h 226"/>
                <a:gd name="T18" fmla="*/ 99 w 164"/>
                <a:gd name="T19" fmla="*/ 171 h 226"/>
                <a:gd name="T20" fmla="*/ 99 w 164"/>
                <a:gd name="T21" fmla="*/ 198 h 226"/>
                <a:gd name="T22" fmla="*/ 71 w 164"/>
                <a:gd name="T23" fmla="*/ 213 h 226"/>
                <a:gd name="T24" fmla="*/ 62 w 164"/>
                <a:gd name="T25" fmla="*/ 213 h 226"/>
                <a:gd name="T26" fmla="*/ 62 w 164"/>
                <a:gd name="T27" fmla="*/ 226 h 226"/>
                <a:gd name="T28" fmla="*/ 113 w 164"/>
                <a:gd name="T29" fmla="*/ 224 h 226"/>
                <a:gd name="T30" fmla="*/ 163 w 164"/>
                <a:gd name="T31" fmla="*/ 226 h 226"/>
                <a:gd name="T32" fmla="*/ 163 w 164"/>
                <a:gd name="T33" fmla="*/ 213 h 226"/>
                <a:gd name="T34" fmla="*/ 154 w 164"/>
                <a:gd name="T35" fmla="*/ 213 h 226"/>
                <a:gd name="T36" fmla="*/ 127 w 164"/>
                <a:gd name="T37" fmla="*/ 198 h 226"/>
                <a:gd name="T38" fmla="*/ 127 w 164"/>
                <a:gd name="T39" fmla="*/ 171 h 226"/>
                <a:gd name="T40" fmla="*/ 164 w 164"/>
                <a:gd name="T41" fmla="*/ 171 h 226"/>
                <a:gd name="T42" fmla="*/ 101 w 164"/>
                <a:gd name="T43" fmla="*/ 36 h 226"/>
                <a:gd name="T44" fmla="*/ 101 w 164"/>
                <a:gd name="T45" fmla="*/ 36 h 226"/>
                <a:gd name="T46" fmla="*/ 101 w 164"/>
                <a:gd name="T47" fmla="*/ 159 h 226"/>
                <a:gd name="T48" fmla="*/ 13 w 164"/>
                <a:gd name="T49" fmla="*/ 159 h 226"/>
                <a:gd name="T50" fmla="*/ 101 w 164"/>
                <a:gd name="T51" fmla="*/ 3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4" h="226">
                  <a:moveTo>
                    <a:pt x="164" y="171"/>
                  </a:moveTo>
                  <a:lnTo>
                    <a:pt x="164" y="171"/>
                  </a:lnTo>
                  <a:lnTo>
                    <a:pt x="164" y="159"/>
                  </a:lnTo>
                  <a:lnTo>
                    <a:pt x="127" y="159"/>
                  </a:lnTo>
                  <a:lnTo>
                    <a:pt x="127" y="10"/>
                  </a:lnTo>
                  <a:cubicBezTo>
                    <a:pt x="127" y="3"/>
                    <a:pt x="127" y="0"/>
                    <a:pt x="120" y="0"/>
                  </a:cubicBezTo>
                  <a:cubicBezTo>
                    <a:pt x="116" y="0"/>
                    <a:pt x="114" y="0"/>
                    <a:pt x="111" y="5"/>
                  </a:cubicBezTo>
                  <a:lnTo>
                    <a:pt x="0" y="159"/>
                  </a:lnTo>
                  <a:lnTo>
                    <a:pt x="0" y="171"/>
                  </a:lnTo>
                  <a:lnTo>
                    <a:pt x="99" y="171"/>
                  </a:lnTo>
                  <a:lnTo>
                    <a:pt x="99" y="198"/>
                  </a:lnTo>
                  <a:cubicBezTo>
                    <a:pt x="99" y="209"/>
                    <a:pt x="99" y="213"/>
                    <a:pt x="71" y="213"/>
                  </a:cubicBezTo>
                  <a:lnTo>
                    <a:pt x="62" y="213"/>
                  </a:lnTo>
                  <a:lnTo>
                    <a:pt x="62" y="226"/>
                  </a:lnTo>
                  <a:cubicBezTo>
                    <a:pt x="79" y="225"/>
                    <a:pt x="101" y="224"/>
                    <a:pt x="113" y="224"/>
                  </a:cubicBezTo>
                  <a:cubicBezTo>
                    <a:pt x="125" y="224"/>
                    <a:pt x="146" y="225"/>
                    <a:pt x="163" y="226"/>
                  </a:cubicBezTo>
                  <a:lnTo>
                    <a:pt x="163" y="213"/>
                  </a:lnTo>
                  <a:lnTo>
                    <a:pt x="154" y="213"/>
                  </a:lnTo>
                  <a:cubicBezTo>
                    <a:pt x="127" y="213"/>
                    <a:pt x="127" y="209"/>
                    <a:pt x="127" y="198"/>
                  </a:cubicBezTo>
                  <a:lnTo>
                    <a:pt x="127" y="171"/>
                  </a:lnTo>
                  <a:lnTo>
                    <a:pt x="164" y="171"/>
                  </a:lnTo>
                  <a:close/>
                  <a:moveTo>
                    <a:pt x="101" y="36"/>
                  </a:moveTo>
                  <a:lnTo>
                    <a:pt x="101" y="36"/>
                  </a:lnTo>
                  <a:lnTo>
                    <a:pt x="101" y="159"/>
                  </a:lnTo>
                  <a:lnTo>
                    <a:pt x="13" y="159"/>
                  </a:lnTo>
                  <a:lnTo>
                    <a:pt x="101" y="3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285" name="Freeform 110"/>
            <p:cNvSpPr>
              <a:spLocks/>
            </p:cNvSpPr>
            <p:nvPr/>
          </p:nvSpPr>
          <p:spPr bwMode="auto">
            <a:xfrm>
              <a:off x="3205" y="1574"/>
              <a:ext cx="82" cy="74"/>
            </a:xfrm>
            <a:custGeom>
              <a:avLst/>
              <a:gdLst>
                <a:gd name="T0" fmla="*/ 146 w 238"/>
                <a:gd name="T1" fmla="*/ 66 h 216"/>
                <a:gd name="T2" fmla="*/ 146 w 238"/>
                <a:gd name="T3" fmla="*/ 66 h 216"/>
                <a:gd name="T4" fmla="*/ 193 w 238"/>
                <a:gd name="T5" fmla="*/ 10 h 216"/>
                <a:gd name="T6" fmla="*/ 217 w 238"/>
                <a:gd name="T7" fmla="*/ 16 h 216"/>
                <a:gd name="T8" fmla="*/ 194 w 238"/>
                <a:gd name="T9" fmla="*/ 42 h 216"/>
                <a:gd name="T10" fmla="*/ 212 w 238"/>
                <a:gd name="T11" fmla="*/ 59 h 216"/>
                <a:gd name="T12" fmla="*/ 238 w 238"/>
                <a:gd name="T13" fmla="*/ 31 h 216"/>
                <a:gd name="T14" fmla="*/ 193 w 238"/>
                <a:gd name="T15" fmla="*/ 0 h 216"/>
                <a:gd name="T16" fmla="*/ 143 w 238"/>
                <a:gd name="T17" fmla="*/ 36 h 216"/>
                <a:gd name="T18" fmla="*/ 92 w 238"/>
                <a:gd name="T19" fmla="*/ 0 h 216"/>
                <a:gd name="T20" fmla="*/ 15 w 238"/>
                <a:gd name="T21" fmla="*/ 73 h 216"/>
                <a:gd name="T22" fmla="*/ 20 w 238"/>
                <a:gd name="T23" fmla="*/ 78 h 216"/>
                <a:gd name="T24" fmla="*/ 27 w 238"/>
                <a:gd name="T25" fmla="*/ 73 h 216"/>
                <a:gd name="T26" fmla="*/ 91 w 238"/>
                <a:gd name="T27" fmla="*/ 10 h 216"/>
                <a:gd name="T28" fmla="*/ 117 w 238"/>
                <a:gd name="T29" fmla="*/ 42 h 216"/>
                <a:gd name="T30" fmla="*/ 91 w 238"/>
                <a:gd name="T31" fmla="*/ 156 h 216"/>
                <a:gd name="T32" fmla="*/ 45 w 238"/>
                <a:gd name="T33" fmla="*/ 206 h 216"/>
                <a:gd name="T34" fmla="*/ 21 w 238"/>
                <a:gd name="T35" fmla="*/ 199 h 216"/>
                <a:gd name="T36" fmla="*/ 44 w 238"/>
                <a:gd name="T37" fmla="*/ 174 h 216"/>
                <a:gd name="T38" fmla="*/ 26 w 238"/>
                <a:gd name="T39" fmla="*/ 157 h 216"/>
                <a:gd name="T40" fmla="*/ 0 w 238"/>
                <a:gd name="T41" fmla="*/ 184 h 216"/>
                <a:gd name="T42" fmla="*/ 45 w 238"/>
                <a:gd name="T43" fmla="*/ 216 h 216"/>
                <a:gd name="T44" fmla="*/ 95 w 238"/>
                <a:gd name="T45" fmla="*/ 180 h 216"/>
                <a:gd name="T46" fmla="*/ 147 w 238"/>
                <a:gd name="T47" fmla="*/ 216 h 216"/>
                <a:gd name="T48" fmla="*/ 223 w 238"/>
                <a:gd name="T49" fmla="*/ 142 h 216"/>
                <a:gd name="T50" fmla="*/ 217 w 238"/>
                <a:gd name="T51" fmla="*/ 138 h 216"/>
                <a:gd name="T52" fmla="*/ 211 w 238"/>
                <a:gd name="T53" fmla="*/ 143 h 216"/>
                <a:gd name="T54" fmla="*/ 148 w 238"/>
                <a:gd name="T55" fmla="*/ 206 h 216"/>
                <a:gd name="T56" fmla="*/ 121 w 238"/>
                <a:gd name="T57" fmla="*/ 174 h 216"/>
                <a:gd name="T58" fmla="*/ 129 w 238"/>
                <a:gd name="T59" fmla="*/ 132 h 216"/>
                <a:gd name="T60" fmla="*/ 146 w 238"/>
                <a:gd name="T61" fmla="*/ 6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8" h="216">
                  <a:moveTo>
                    <a:pt x="146" y="66"/>
                  </a:moveTo>
                  <a:lnTo>
                    <a:pt x="146" y="66"/>
                  </a:lnTo>
                  <a:cubicBezTo>
                    <a:pt x="149" y="54"/>
                    <a:pt x="160" y="10"/>
                    <a:pt x="193" y="10"/>
                  </a:cubicBezTo>
                  <a:cubicBezTo>
                    <a:pt x="195" y="10"/>
                    <a:pt x="207" y="10"/>
                    <a:pt x="217" y="16"/>
                  </a:cubicBezTo>
                  <a:cubicBezTo>
                    <a:pt x="204" y="19"/>
                    <a:pt x="194" y="31"/>
                    <a:pt x="194" y="42"/>
                  </a:cubicBezTo>
                  <a:cubicBezTo>
                    <a:pt x="194" y="50"/>
                    <a:pt x="199" y="59"/>
                    <a:pt x="212" y="59"/>
                  </a:cubicBezTo>
                  <a:cubicBezTo>
                    <a:pt x="223" y="59"/>
                    <a:pt x="238" y="50"/>
                    <a:pt x="238" y="31"/>
                  </a:cubicBezTo>
                  <a:cubicBezTo>
                    <a:pt x="238" y="6"/>
                    <a:pt x="210" y="0"/>
                    <a:pt x="193" y="0"/>
                  </a:cubicBezTo>
                  <a:cubicBezTo>
                    <a:pt x="166" y="0"/>
                    <a:pt x="149" y="25"/>
                    <a:pt x="143" y="36"/>
                  </a:cubicBezTo>
                  <a:cubicBezTo>
                    <a:pt x="131" y="4"/>
                    <a:pt x="106" y="0"/>
                    <a:pt x="92" y="0"/>
                  </a:cubicBezTo>
                  <a:cubicBezTo>
                    <a:pt x="42" y="0"/>
                    <a:pt x="15" y="61"/>
                    <a:pt x="15" y="73"/>
                  </a:cubicBezTo>
                  <a:cubicBezTo>
                    <a:pt x="15" y="78"/>
                    <a:pt x="19" y="78"/>
                    <a:pt x="20" y="78"/>
                  </a:cubicBezTo>
                  <a:cubicBezTo>
                    <a:pt x="24" y="78"/>
                    <a:pt x="26" y="77"/>
                    <a:pt x="27" y="73"/>
                  </a:cubicBezTo>
                  <a:cubicBezTo>
                    <a:pt x="43" y="22"/>
                    <a:pt x="74" y="10"/>
                    <a:pt x="91" y="10"/>
                  </a:cubicBezTo>
                  <a:cubicBezTo>
                    <a:pt x="100" y="10"/>
                    <a:pt x="117" y="14"/>
                    <a:pt x="117" y="42"/>
                  </a:cubicBezTo>
                  <a:cubicBezTo>
                    <a:pt x="117" y="57"/>
                    <a:pt x="108" y="89"/>
                    <a:pt x="91" y="156"/>
                  </a:cubicBezTo>
                  <a:cubicBezTo>
                    <a:pt x="83" y="185"/>
                    <a:pt x="66" y="206"/>
                    <a:pt x="45" y="206"/>
                  </a:cubicBezTo>
                  <a:cubicBezTo>
                    <a:pt x="42" y="206"/>
                    <a:pt x="31" y="206"/>
                    <a:pt x="21" y="199"/>
                  </a:cubicBezTo>
                  <a:cubicBezTo>
                    <a:pt x="33" y="197"/>
                    <a:pt x="44" y="187"/>
                    <a:pt x="44" y="174"/>
                  </a:cubicBezTo>
                  <a:cubicBezTo>
                    <a:pt x="44" y="161"/>
                    <a:pt x="33" y="157"/>
                    <a:pt x="26" y="157"/>
                  </a:cubicBezTo>
                  <a:cubicBezTo>
                    <a:pt x="12" y="157"/>
                    <a:pt x="0" y="169"/>
                    <a:pt x="0" y="184"/>
                  </a:cubicBezTo>
                  <a:cubicBezTo>
                    <a:pt x="0" y="206"/>
                    <a:pt x="24" y="216"/>
                    <a:pt x="45" y="216"/>
                  </a:cubicBezTo>
                  <a:cubicBezTo>
                    <a:pt x="76" y="216"/>
                    <a:pt x="94" y="183"/>
                    <a:pt x="95" y="180"/>
                  </a:cubicBezTo>
                  <a:cubicBezTo>
                    <a:pt x="101" y="197"/>
                    <a:pt x="118" y="216"/>
                    <a:pt x="147" y="216"/>
                  </a:cubicBezTo>
                  <a:cubicBezTo>
                    <a:pt x="196" y="216"/>
                    <a:pt x="223" y="154"/>
                    <a:pt x="223" y="142"/>
                  </a:cubicBezTo>
                  <a:cubicBezTo>
                    <a:pt x="223" y="138"/>
                    <a:pt x="219" y="138"/>
                    <a:pt x="217" y="138"/>
                  </a:cubicBezTo>
                  <a:cubicBezTo>
                    <a:pt x="213" y="138"/>
                    <a:pt x="212" y="140"/>
                    <a:pt x="211" y="143"/>
                  </a:cubicBezTo>
                  <a:cubicBezTo>
                    <a:pt x="195" y="194"/>
                    <a:pt x="163" y="206"/>
                    <a:pt x="148" y="206"/>
                  </a:cubicBezTo>
                  <a:cubicBezTo>
                    <a:pt x="129" y="206"/>
                    <a:pt x="121" y="190"/>
                    <a:pt x="121" y="174"/>
                  </a:cubicBezTo>
                  <a:cubicBezTo>
                    <a:pt x="121" y="163"/>
                    <a:pt x="124" y="153"/>
                    <a:pt x="129" y="132"/>
                  </a:cubicBezTo>
                  <a:lnTo>
                    <a:pt x="146" y="6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286" name="Freeform 111"/>
            <p:cNvSpPr>
              <a:spLocks noEditPoints="1"/>
            </p:cNvSpPr>
            <p:nvPr/>
          </p:nvSpPr>
          <p:spPr bwMode="auto">
            <a:xfrm>
              <a:off x="3299" y="1593"/>
              <a:ext cx="56" cy="78"/>
            </a:xfrm>
            <a:custGeom>
              <a:avLst/>
              <a:gdLst>
                <a:gd name="T0" fmla="*/ 163 w 163"/>
                <a:gd name="T1" fmla="*/ 171 h 226"/>
                <a:gd name="T2" fmla="*/ 163 w 163"/>
                <a:gd name="T3" fmla="*/ 171 h 226"/>
                <a:gd name="T4" fmla="*/ 163 w 163"/>
                <a:gd name="T5" fmla="*/ 159 h 226"/>
                <a:gd name="T6" fmla="*/ 126 w 163"/>
                <a:gd name="T7" fmla="*/ 159 h 226"/>
                <a:gd name="T8" fmla="*/ 126 w 163"/>
                <a:gd name="T9" fmla="*/ 10 h 226"/>
                <a:gd name="T10" fmla="*/ 119 w 163"/>
                <a:gd name="T11" fmla="*/ 0 h 226"/>
                <a:gd name="T12" fmla="*/ 110 w 163"/>
                <a:gd name="T13" fmla="*/ 5 h 226"/>
                <a:gd name="T14" fmla="*/ 0 w 163"/>
                <a:gd name="T15" fmla="*/ 159 h 226"/>
                <a:gd name="T16" fmla="*/ 0 w 163"/>
                <a:gd name="T17" fmla="*/ 171 h 226"/>
                <a:gd name="T18" fmla="*/ 98 w 163"/>
                <a:gd name="T19" fmla="*/ 171 h 226"/>
                <a:gd name="T20" fmla="*/ 98 w 163"/>
                <a:gd name="T21" fmla="*/ 198 h 226"/>
                <a:gd name="T22" fmla="*/ 71 w 163"/>
                <a:gd name="T23" fmla="*/ 213 h 226"/>
                <a:gd name="T24" fmla="*/ 62 w 163"/>
                <a:gd name="T25" fmla="*/ 213 h 226"/>
                <a:gd name="T26" fmla="*/ 62 w 163"/>
                <a:gd name="T27" fmla="*/ 226 h 226"/>
                <a:gd name="T28" fmla="*/ 112 w 163"/>
                <a:gd name="T29" fmla="*/ 224 h 226"/>
                <a:gd name="T30" fmla="*/ 162 w 163"/>
                <a:gd name="T31" fmla="*/ 226 h 226"/>
                <a:gd name="T32" fmla="*/ 162 w 163"/>
                <a:gd name="T33" fmla="*/ 213 h 226"/>
                <a:gd name="T34" fmla="*/ 153 w 163"/>
                <a:gd name="T35" fmla="*/ 213 h 226"/>
                <a:gd name="T36" fmla="*/ 126 w 163"/>
                <a:gd name="T37" fmla="*/ 198 h 226"/>
                <a:gd name="T38" fmla="*/ 126 w 163"/>
                <a:gd name="T39" fmla="*/ 171 h 226"/>
                <a:gd name="T40" fmla="*/ 163 w 163"/>
                <a:gd name="T41" fmla="*/ 171 h 226"/>
                <a:gd name="T42" fmla="*/ 100 w 163"/>
                <a:gd name="T43" fmla="*/ 36 h 226"/>
                <a:gd name="T44" fmla="*/ 100 w 163"/>
                <a:gd name="T45" fmla="*/ 36 h 226"/>
                <a:gd name="T46" fmla="*/ 100 w 163"/>
                <a:gd name="T47" fmla="*/ 159 h 226"/>
                <a:gd name="T48" fmla="*/ 12 w 163"/>
                <a:gd name="T49" fmla="*/ 159 h 226"/>
                <a:gd name="T50" fmla="*/ 100 w 163"/>
                <a:gd name="T51" fmla="*/ 3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3" h="226">
                  <a:moveTo>
                    <a:pt x="163" y="171"/>
                  </a:moveTo>
                  <a:lnTo>
                    <a:pt x="163" y="171"/>
                  </a:lnTo>
                  <a:lnTo>
                    <a:pt x="163" y="159"/>
                  </a:lnTo>
                  <a:lnTo>
                    <a:pt x="126" y="159"/>
                  </a:lnTo>
                  <a:lnTo>
                    <a:pt x="126" y="10"/>
                  </a:lnTo>
                  <a:cubicBezTo>
                    <a:pt x="126" y="3"/>
                    <a:pt x="126" y="0"/>
                    <a:pt x="119" y="0"/>
                  </a:cubicBezTo>
                  <a:cubicBezTo>
                    <a:pt x="115" y="0"/>
                    <a:pt x="113" y="0"/>
                    <a:pt x="110" y="5"/>
                  </a:cubicBezTo>
                  <a:lnTo>
                    <a:pt x="0" y="159"/>
                  </a:lnTo>
                  <a:lnTo>
                    <a:pt x="0" y="171"/>
                  </a:lnTo>
                  <a:lnTo>
                    <a:pt x="98" y="171"/>
                  </a:lnTo>
                  <a:lnTo>
                    <a:pt x="98" y="198"/>
                  </a:lnTo>
                  <a:cubicBezTo>
                    <a:pt x="98" y="209"/>
                    <a:pt x="98" y="213"/>
                    <a:pt x="71" y="213"/>
                  </a:cubicBezTo>
                  <a:lnTo>
                    <a:pt x="62" y="213"/>
                  </a:lnTo>
                  <a:lnTo>
                    <a:pt x="62" y="226"/>
                  </a:lnTo>
                  <a:cubicBezTo>
                    <a:pt x="78" y="225"/>
                    <a:pt x="100" y="224"/>
                    <a:pt x="112" y="224"/>
                  </a:cubicBezTo>
                  <a:cubicBezTo>
                    <a:pt x="124" y="224"/>
                    <a:pt x="145" y="225"/>
                    <a:pt x="162" y="226"/>
                  </a:cubicBezTo>
                  <a:lnTo>
                    <a:pt x="162" y="213"/>
                  </a:lnTo>
                  <a:lnTo>
                    <a:pt x="153" y="213"/>
                  </a:lnTo>
                  <a:cubicBezTo>
                    <a:pt x="126" y="213"/>
                    <a:pt x="126" y="209"/>
                    <a:pt x="126" y="198"/>
                  </a:cubicBezTo>
                  <a:lnTo>
                    <a:pt x="126" y="171"/>
                  </a:lnTo>
                  <a:lnTo>
                    <a:pt x="163" y="171"/>
                  </a:lnTo>
                  <a:close/>
                  <a:moveTo>
                    <a:pt x="100" y="36"/>
                  </a:moveTo>
                  <a:lnTo>
                    <a:pt x="100" y="36"/>
                  </a:lnTo>
                  <a:lnTo>
                    <a:pt x="100" y="159"/>
                  </a:lnTo>
                  <a:lnTo>
                    <a:pt x="12" y="159"/>
                  </a:lnTo>
                  <a:lnTo>
                    <a:pt x="100" y="3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287" name="Freeform 112"/>
            <p:cNvSpPr>
              <a:spLocks noEditPoints="1"/>
            </p:cNvSpPr>
            <p:nvPr/>
          </p:nvSpPr>
          <p:spPr bwMode="auto">
            <a:xfrm>
              <a:off x="3427" y="1542"/>
              <a:ext cx="101" cy="127"/>
            </a:xfrm>
            <a:custGeom>
              <a:avLst/>
              <a:gdLst>
                <a:gd name="T0" fmla="*/ 283 w 293"/>
                <a:gd name="T1" fmla="*/ 20 h 369"/>
                <a:gd name="T2" fmla="*/ 283 w 293"/>
                <a:gd name="T3" fmla="*/ 20 h 369"/>
                <a:gd name="T4" fmla="*/ 293 w 293"/>
                <a:gd name="T5" fmla="*/ 9 h 369"/>
                <a:gd name="T6" fmla="*/ 283 w 293"/>
                <a:gd name="T7" fmla="*/ 0 h 369"/>
                <a:gd name="T8" fmla="*/ 274 w 293"/>
                <a:gd name="T9" fmla="*/ 3 h 369"/>
                <a:gd name="T10" fmla="*/ 10 w 293"/>
                <a:gd name="T11" fmla="*/ 127 h 369"/>
                <a:gd name="T12" fmla="*/ 0 w 293"/>
                <a:gd name="T13" fmla="*/ 138 h 369"/>
                <a:gd name="T14" fmla="*/ 10 w 293"/>
                <a:gd name="T15" fmla="*/ 149 h 369"/>
                <a:gd name="T16" fmla="*/ 274 w 293"/>
                <a:gd name="T17" fmla="*/ 273 h 369"/>
                <a:gd name="T18" fmla="*/ 283 w 293"/>
                <a:gd name="T19" fmla="*/ 277 h 369"/>
                <a:gd name="T20" fmla="*/ 293 w 293"/>
                <a:gd name="T21" fmla="*/ 267 h 369"/>
                <a:gd name="T22" fmla="*/ 283 w 293"/>
                <a:gd name="T23" fmla="*/ 256 h 369"/>
                <a:gd name="T24" fmla="*/ 33 w 293"/>
                <a:gd name="T25" fmla="*/ 138 h 369"/>
                <a:gd name="T26" fmla="*/ 283 w 293"/>
                <a:gd name="T27" fmla="*/ 20 h 369"/>
                <a:gd name="T28" fmla="*/ 276 w 293"/>
                <a:gd name="T29" fmla="*/ 369 h 369"/>
                <a:gd name="T30" fmla="*/ 276 w 293"/>
                <a:gd name="T31" fmla="*/ 369 h 369"/>
                <a:gd name="T32" fmla="*/ 293 w 293"/>
                <a:gd name="T33" fmla="*/ 360 h 369"/>
                <a:gd name="T34" fmla="*/ 275 w 293"/>
                <a:gd name="T35" fmla="*/ 350 h 369"/>
                <a:gd name="T36" fmla="*/ 18 w 293"/>
                <a:gd name="T37" fmla="*/ 350 h 369"/>
                <a:gd name="T38" fmla="*/ 0 w 293"/>
                <a:gd name="T39" fmla="*/ 360 h 369"/>
                <a:gd name="T40" fmla="*/ 17 w 293"/>
                <a:gd name="T41" fmla="*/ 369 h 369"/>
                <a:gd name="T42" fmla="*/ 276 w 293"/>
                <a:gd name="T43" fmla="*/ 369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3" h="369">
                  <a:moveTo>
                    <a:pt x="283" y="20"/>
                  </a:moveTo>
                  <a:lnTo>
                    <a:pt x="283" y="20"/>
                  </a:lnTo>
                  <a:cubicBezTo>
                    <a:pt x="289" y="17"/>
                    <a:pt x="293" y="15"/>
                    <a:pt x="293" y="9"/>
                  </a:cubicBezTo>
                  <a:cubicBezTo>
                    <a:pt x="293" y="4"/>
                    <a:pt x="289" y="0"/>
                    <a:pt x="283" y="0"/>
                  </a:cubicBezTo>
                  <a:cubicBezTo>
                    <a:pt x="281" y="0"/>
                    <a:pt x="276" y="2"/>
                    <a:pt x="274" y="3"/>
                  </a:cubicBezTo>
                  <a:lnTo>
                    <a:pt x="10" y="127"/>
                  </a:lnTo>
                  <a:cubicBezTo>
                    <a:pt x="2" y="131"/>
                    <a:pt x="0" y="135"/>
                    <a:pt x="0" y="138"/>
                  </a:cubicBezTo>
                  <a:cubicBezTo>
                    <a:pt x="0" y="143"/>
                    <a:pt x="3" y="146"/>
                    <a:pt x="10" y="149"/>
                  </a:cubicBezTo>
                  <a:lnTo>
                    <a:pt x="274" y="273"/>
                  </a:lnTo>
                  <a:cubicBezTo>
                    <a:pt x="281" y="277"/>
                    <a:pt x="282" y="277"/>
                    <a:pt x="283" y="277"/>
                  </a:cubicBezTo>
                  <a:cubicBezTo>
                    <a:pt x="288" y="277"/>
                    <a:pt x="293" y="272"/>
                    <a:pt x="293" y="267"/>
                  </a:cubicBezTo>
                  <a:cubicBezTo>
                    <a:pt x="293" y="263"/>
                    <a:pt x="291" y="260"/>
                    <a:pt x="283" y="256"/>
                  </a:cubicBezTo>
                  <a:lnTo>
                    <a:pt x="33" y="138"/>
                  </a:lnTo>
                  <a:lnTo>
                    <a:pt x="283" y="20"/>
                  </a:lnTo>
                  <a:close/>
                  <a:moveTo>
                    <a:pt x="276" y="369"/>
                  </a:moveTo>
                  <a:lnTo>
                    <a:pt x="276" y="369"/>
                  </a:lnTo>
                  <a:cubicBezTo>
                    <a:pt x="284" y="369"/>
                    <a:pt x="293" y="369"/>
                    <a:pt x="293" y="360"/>
                  </a:cubicBezTo>
                  <a:cubicBezTo>
                    <a:pt x="293" y="350"/>
                    <a:pt x="283" y="350"/>
                    <a:pt x="275" y="350"/>
                  </a:cubicBezTo>
                  <a:lnTo>
                    <a:pt x="18" y="350"/>
                  </a:lnTo>
                  <a:cubicBezTo>
                    <a:pt x="11" y="350"/>
                    <a:pt x="0" y="350"/>
                    <a:pt x="0" y="360"/>
                  </a:cubicBezTo>
                  <a:cubicBezTo>
                    <a:pt x="0" y="369"/>
                    <a:pt x="9" y="369"/>
                    <a:pt x="17" y="369"/>
                  </a:cubicBezTo>
                  <a:lnTo>
                    <a:pt x="276" y="36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288" name="Freeform 113"/>
            <p:cNvSpPr>
              <a:spLocks noEditPoints="1"/>
            </p:cNvSpPr>
            <p:nvPr/>
          </p:nvSpPr>
          <p:spPr bwMode="auto">
            <a:xfrm>
              <a:off x="3595" y="1532"/>
              <a:ext cx="61" cy="116"/>
            </a:xfrm>
            <a:custGeom>
              <a:avLst/>
              <a:gdLst>
                <a:gd name="T0" fmla="*/ 92 w 176"/>
                <a:gd name="T1" fmla="*/ 5 h 337"/>
                <a:gd name="T2" fmla="*/ 92 w 176"/>
                <a:gd name="T3" fmla="*/ 5 h 337"/>
                <a:gd name="T4" fmla="*/ 86 w 176"/>
                <a:gd name="T5" fmla="*/ 0 h 337"/>
                <a:gd name="T6" fmla="*/ 28 w 176"/>
                <a:gd name="T7" fmla="*/ 5 h 337"/>
                <a:gd name="T8" fmla="*/ 18 w 176"/>
                <a:gd name="T9" fmla="*/ 14 h 337"/>
                <a:gd name="T10" fmla="*/ 30 w 176"/>
                <a:gd name="T11" fmla="*/ 20 h 337"/>
                <a:gd name="T12" fmla="*/ 54 w 176"/>
                <a:gd name="T13" fmla="*/ 28 h 337"/>
                <a:gd name="T14" fmla="*/ 47 w 176"/>
                <a:gd name="T15" fmla="*/ 58 h 337"/>
                <a:gd name="T16" fmla="*/ 8 w 176"/>
                <a:gd name="T17" fmla="*/ 214 h 337"/>
                <a:gd name="T18" fmla="*/ 0 w 176"/>
                <a:gd name="T19" fmla="*/ 262 h 337"/>
                <a:gd name="T20" fmla="*/ 61 w 176"/>
                <a:gd name="T21" fmla="*/ 337 h 337"/>
                <a:gd name="T22" fmla="*/ 176 w 176"/>
                <a:gd name="T23" fmla="*/ 197 h 337"/>
                <a:gd name="T24" fmla="*/ 113 w 176"/>
                <a:gd name="T25" fmla="*/ 121 h 337"/>
                <a:gd name="T26" fmla="*/ 57 w 176"/>
                <a:gd name="T27" fmla="*/ 149 h 337"/>
                <a:gd name="T28" fmla="*/ 92 w 176"/>
                <a:gd name="T29" fmla="*/ 5 h 337"/>
                <a:gd name="T30" fmla="*/ 47 w 176"/>
                <a:gd name="T31" fmla="*/ 186 h 337"/>
                <a:gd name="T32" fmla="*/ 47 w 176"/>
                <a:gd name="T33" fmla="*/ 186 h 337"/>
                <a:gd name="T34" fmla="*/ 54 w 176"/>
                <a:gd name="T35" fmla="*/ 169 h 337"/>
                <a:gd name="T36" fmla="*/ 112 w 176"/>
                <a:gd name="T37" fmla="*/ 131 h 337"/>
                <a:gd name="T38" fmla="*/ 142 w 176"/>
                <a:gd name="T39" fmla="*/ 176 h 337"/>
                <a:gd name="T40" fmla="*/ 117 w 176"/>
                <a:gd name="T41" fmla="*/ 277 h 337"/>
                <a:gd name="T42" fmla="*/ 61 w 176"/>
                <a:gd name="T43" fmla="*/ 327 h 337"/>
                <a:gd name="T44" fmla="*/ 29 w 176"/>
                <a:gd name="T45" fmla="*/ 278 h 337"/>
                <a:gd name="T46" fmla="*/ 37 w 176"/>
                <a:gd name="T47" fmla="*/ 230 h 337"/>
                <a:gd name="T48" fmla="*/ 47 w 176"/>
                <a:gd name="T49" fmla="*/ 18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6" h="337">
                  <a:moveTo>
                    <a:pt x="92" y="5"/>
                  </a:moveTo>
                  <a:lnTo>
                    <a:pt x="92" y="5"/>
                  </a:lnTo>
                  <a:cubicBezTo>
                    <a:pt x="92" y="5"/>
                    <a:pt x="92" y="0"/>
                    <a:pt x="86" y="0"/>
                  </a:cubicBezTo>
                  <a:cubicBezTo>
                    <a:pt x="75" y="0"/>
                    <a:pt x="40" y="4"/>
                    <a:pt x="28" y="5"/>
                  </a:cubicBezTo>
                  <a:cubicBezTo>
                    <a:pt x="24" y="5"/>
                    <a:pt x="18" y="6"/>
                    <a:pt x="18" y="14"/>
                  </a:cubicBezTo>
                  <a:cubicBezTo>
                    <a:pt x="18" y="20"/>
                    <a:pt x="23" y="20"/>
                    <a:pt x="30" y="20"/>
                  </a:cubicBezTo>
                  <a:cubicBezTo>
                    <a:pt x="53" y="20"/>
                    <a:pt x="54" y="23"/>
                    <a:pt x="54" y="28"/>
                  </a:cubicBezTo>
                  <a:cubicBezTo>
                    <a:pt x="54" y="32"/>
                    <a:pt x="50" y="48"/>
                    <a:pt x="47" y="58"/>
                  </a:cubicBezTo>
                  <a:lnTo>
                    <a:pt x="8" y="214"/>
                  </a:lnTo>
                  <a:cubicBezTo>
                    <a:pt x="2" y="238"/>
                    <a:pt x="0" y="245"/>
                    <a:pt x="0" y="262"/>
                  </a:cubicBezTo>
                  <a:cubicBezTo>
                    <a:pt x="0" y="307"/>
                    <a:pt x="26" y="337"/>
                    <a:pt x="61" y="337"/>
                  </a:cubicBezTo>
                  <a:cubicBezTo>
                    <a:pt x="117" y="337"/>
                    <a:pt x="176" y="266"/>
                    <a:pt x="176" y="197"/>
                  </a:cubicBezTo>
                  <a:cubicBezTo>
                    <a:pt x="176" y="153"/>
                    <a:pt x="151" y="121"/>
                    <a:pt x="113" y="121"/>
                  </a:cubicBezTo>
                  <a:cubicBezTo>
                    <a:pt x="91" y="121"/>
                    <a:pt x="71" y="134"/>
                    <a:pt x="57" y="149"/>
                  </a:cubicBezTo>
                  <a:lnTo>
                    <a:pt x="92" y="5"/>
                  </a:lnTo>
                  <a:close/>
                  <a:moveTo>
                    <a:pt x="47" y="186"/>
                  </a:moveTo>
                  <a:lnTo>
                    <a:pt x="47" y="186"/>
                  </a:lnTo>
                  <a:cubicBezTo>
                    <a:pt x="50" y="175"/>
                    <a:pt x="50" y="175"/>
                    <a:pt x="54" y="169"/>
                  </a:cubicBezTo>
                  <a:cubicBezTo>
                    <a:pt x="78" y="138"/>
                    <a:pt x="99" y="131"/>
                    <a:pt x="112" y="131"/>
                  </a:cubicBezTo>
                  <a:cubicBezTo>
                    <a:pt x="129" y="131"/>
                    <a:pt x="142" y="145"/>
                    <a:pt x="142" y="176"/>
                  </a:cubicBezTo>
                  <a:cubicBezTo>
                    <a:pt x="142" y="204"/>
                    <a:pt x="126" y="259"/>
                    <a:pt x="117" y="277"/>
                  </a:cubicBezTo>
                  <a:cubicBezTo>
                    <a:pt x="102" y="309"/>
                    <a:pt x="80" y="327"/>
                    <a:pt x="61" y="327"/>
                  </a:cubicBezTo>
                  <a:cubicBezTo>
                    <a:pt x="45" y="327"/>
                    <a:pt x="29" y="314"/>
                    <a:pt x="29" y="278"/>
                  </a:cubicBezTo>
                  <a:cubicBezTo>
                    <a:pt x="29" y="269"/>
                    <a:pt x="29" y="260"/>
                    <a:pt x="37" y="230"/>
                  </a:cubicBezTo>
                  <a:lnTo>
                    <a:pt x="47" y="18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289" name="Freeform 114"/>
            <p:cNvSpPr>
              <a:spLocks/>
            </p:cNvSpPr>
            <p:nvPr/>
          </p:nvSpPr>
          <p:spPr bwMode="auto">
            <a:xfrm>
              <a:off x="3664" y="1595"/>
              <a:ext cx="53" cy="78"/>
            </a:xfrm>
            <a:custGeom>
              <a:avLst/>
              <a:gdLst>
                <a:gd name="T0" fmla="*/ 73 w 154"/>
                <a:gd name="T1" fmla="*/ 110 h 228"/>
                <a:gd name="T2" fmla="*/ 73 w 154"/>
                <a:gd name="T3" fmla="*/ 110 h 228"/>
                <a:gd name="T4" fmla="*/ 118 w 154"/>
                <a:gd name="T5" fmla="*/ 164 h 228"/>
                <a:gd name="T6" fmla="*/ 75 w 154"/>
                <a:gd name="T7" fmla="*/ 217 h 228"/>
                <a:gd name="T8" fmla="*/ 18 w 154"/>
                <a:gd name="T9" fmla="*/ 194 h 228"/>
                <a:gd name="T10" fmla="*/ 37 w 154"/>
                <a:gd name="T11" fmla="*/ 175 h 228"/>
                <a:gd name="T12" fmla="*/ 19 w 154"/>
                <a:gd name="T13" fmla="*/ 157 h 228"/>
                <a:gd name="T14" fmla="*/ 0 w 154"/>
                <a:gd name="T15" fmla="*/ 176 h 228"/>
                <a:gd name="T16" fmla="*/ 75 w 154"/>
                <a:gd name="T17" fmla="*/ 228 h 228"/>
                <a:gd name="T18" fmla="*/ 154 w 154"/>
                <a:gd name="T19" fmla="*/ 164 h 228"/>
                <a:gd name="T20" fmla="*/ 96 w 154"/>
                <a:gd name="T21" fmla="*/ 104 h 228"/>
                <a:gd name="T22" fmla="*/ 143 w 154"/>
                <a:gd name="T23" fmla="*/ 46 h 228"/>
                <a:gd name="T24" fmla="*/ 76 w 154"/>
                <a:gd name="T25" fmla="*/ 0 h 228"/>
                <a:gd name="T26" fmla="*/ 10 w 154"/>
                <a:gd name="T27" fmla="*/ 44 h 228"/>
                <a:gd name="T28" fmla="*/ 28 w 154"/>
                <a:gd name="T29" fmla="*/ 62 h 228"/>
                <a:gd name="T30" fmla="*/ 45 w 154"/>
                <a:gd name="T31" fmla="*/ 45 h 228"/>
                <a:gd name="T32" fmla="*/ 28 w 154"/>
                <a:gd name="T33" fmla="*/ 28 h 228"/>
                <a:gd name="T34" fmla="*/ 75 w 154"/>
                <a:gd name="T35" fmla="*/ 9 h 228"/>
                <a:gd name="T36" fmla="*/ 111 w 154"/>
                <a:gd name="T37" fmla="*/ 46 h 228"/>
                <a:gd name="T38" fmla="*/ 98 w 154"/>
                <a:gd name="T39" fmla="*/ 86 h 228"/>
                <a:gd name="T40" fmla="*/ 61 w 154"/>
                <a:gd name="T41" fmla="*/ 100 h 228"/>
                <a:gd name="T42" fmla="*/ 50 w 154"/>
                <a:gd name="T43" fmla="*/ 101 h 228"/>
                <a:gd name="T44" fmla="*/ 46 w 154"/>
                <a:gd name="T45" fmla="*/ 105 h 228"/>
                <a:gd name="T46" fmla="*/ 55 w 154"/>
                <a:gd name="T47" fmla="*/ 110 h 228"/>
                <a:gd name="T48" fmla="*/ 73 w 154"/>
                <a:gd name="T49" fmla="*/ 11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4" h="228">
                  <a:moveTo>
                    <a:pt x="73" y="110"/>
                  </a:moveTo>
                  <a:lnTo>
                    <a:pt x="73" y="110"/>
                  </a:lnTo>
                  <a:cubicBezTo>
                    <a:pt x="99" y="110"/>
                    <a:pt x="118" y="128"/>
                    <a:pt x="118" y="164"/>
                  </a:cubicBezTo>
                  <a:cubicBezTo>
                    <a:pt x="118" y="205"/>
                    <a:pt x="94" y="217"/>
                    <a:pt x="75" y="217"/>
                  </a:cubicBezTo>
                  <a:cubicBezTo>
                    <a:pt x="61" y="217"/>
                    <a:pt x="32" y="214"/>
                    <a:pt x="18" y="194"/>
                  </a:cubicBezTo>
                  <a:cubicBezTo>
                    <a:pt x="33" y="193"/>
                    <a:pt x="37" y="182"/>
                    <a:pt x="37" y="175"/>
                  </a:cubicBezTo>
                  <a:cubicBezTo>
                    <a:pt x="37" y="165"/>
                    <a:pt x="29" y="157"/>
                    <a:pt x="19" y="157"/>
                  </a:cubicBezTo>
                  <a:cubicBezTo>
                    <a:pt x="9" y="157"/>
                    <a:pt x="0" y="163"/>
                    <a:pt x="0" y="176"/>
                  </a:cubicBezTo>
                  <a:cubicBezTo>
                    <a:pt x="0" y="208"/>
                    <a:pt x="35" y="228"/>
                    <a:pt x="75" y="228"/>
                  </a:cubicBezTo>
                  <a:cubicBezTo>
                    <a:pt x="122" y="228"/>
                    <a:pt x="154" y="197"/>
                    <a:pt x="154" y="164"/>
                  </a:cubicBezTo>
                  <a:cubicBezTo>
                    <a:pt x="154" y="138"/>
                    <a:pt x="132" y="112"/>
                    <a:pt x="96" y="104"/>
                  </a:cubicBezTo>
                  <a:cubicBezTo>
                    <a:pt x="131" y="91"/>
                    <a:pt x="143" y="66"/>
                    <a:pt x="143" y="46"/>
                  </a:cubicBezTo>
                  <a:cubicBezTo>
                    <a:pt x="143" y="19"/>
                    <a:pt x="113" y="0"/>
                    <a:pt x="76" y="0"/>
                  </a:cubicBezTo>
                  <a:cubicBezTo>
                    <a:pt x="39" y="0"/>
                    <a:pt x="10" y="18"/>
                    <a:pt x="10" y="44"/>
                  </a:cubicBezTo>
                  <a:cubicBezTo>
                    <a:pt x="10" y="56"/>
                    <a:pt x="18" y="62"/>
                    <a:pt x="28" y="62"/>
                  </a:cubicBezTo>
                  <a:cubicBezTo>
                    <a:pt x="38" y="62"/>
                    <a:pt x="45" y="55"/>
                    <a:pt x="45" y="45"/>
                  </a:cubicBezTo>
                  <a:cubicBezTo>
                    <a:pt x="45" y="35"/>
                    <a:pt x="38" y="28"/>
                    <a:pt x="28" y="28"/>
                  </a:cubicBezTo>
                  <a:cubicBezTo>
                    <a:pt x="39" y="13"/>
                    <a:pt x="63" y="9"/>
                    <a:pt x="75" y="9"/>
                  </a:cubicBezTo>
                  <a:cubicBezTo>
                    <a:pt x="90" y="9"/>
                    <a:pt x="111" y="17"/>
                    <a:pt x="111" y="46"/>
                  </a:cubicBezTo>
                  <a:cubicBezTo>
                    <a:pt x="111" y="60"/>
                    <a:pt x="106" y="75"/>
                    <a:pt x="98" y="86"/>
                  </a:cubicBezTo>
                  <a:cubicBezTo>
                    <a:pt x="87" y="98"/>
                    <a:pt x="77" y="99"/>
                    <a:pt x="61" y="100"/>
                  </a:cubicBezTo>
                  <a:cubicBezTo>
                    <a:pt x="52" y="101"/>
                    <a:pt x="51" y="101"/>
                    <a:pt x="50" y="101"/>
                  </a:cubicBezTo>
                  <a:cubicBezTo>
                    <a:pt x="49" y="101"/>
                    <a:pt x="46" y="102"/>
                    <a:pt x="46" y="105"/>
                  </a:cubicBezTo>
                  <a:cubicBezTo>
                    <a:pt x="46" y="110"/>
                    <a:pt x="49" y="110"/>
                    <a:pt x="55" y="110"/>
                  </a:cubicBezTo>
                  <a:lnTo>
                    <a:pt x="73" y="11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290" name="Freeform 115"/>
            <p:cNvSpPr>
              <a:spLocks noEditPoints="1"/>
            </p:cNvSpPr>
            <p:nvPr/>
          </p:nvSpPr>
          <p:spPr bwMode="auto">
            <a:xfrm>
              <a:off x="3910" y="1576"/>
              <a:ext cx="18" cy="71"/>
            </a:xfrm>
            <a:custGeom>
              <a:avLst/>
              <a:gdLst>
                <a:gd name="T0" fmla="*/ 50 w 50"/>
                <a:gd name="T1" fmla="*/ 25 h 206"/>
                <a:gd name="T2" fmla="*/ 50 w 50"/>
                <a:gd name="T3" fmla="*/ 25 h 206"/>
                <a:gd name="T4" fmla="*/ 25 w 50"/>
                <a:gd name="T5" fmla="*/ 0 h 206"/>
                <a:gd name="T6" fmla="*/ 0 w 50"/>
                <a:gd name="T7" fmla="*/ 25 h 206"/>
                <a:gd name="T8" fmla="*/ 25 w 50"/>
                <a:gd name="T9" fmla="*/ 50 h 206"/>
                <a:gd name="T10" fmla="*/ 50 w 50"/>
                <a:gd name="T11" fmla="*/ 25 h 206"/>
                <a:gd name="T12" fmla="*/ 50 w 50"/>
                <a:gd name="T13" fmla="*/ 180 h 206"/>
                <a:gd name="T14" fmla="*/ 50 w 50"/>
                <a:gd name="T15" fmla="*/ 180 h 206"/>
                <a:gd name="T16" fmla="*/ 25 w 50"/>
                <a:gd name="T17" fmla="*/ 155 h 206"/>
                <a:gd name="T18" fmla="*/ 0 w 50"/>
                <a:gd name="T19" fmla="*/ 180 h 206"/>
                <a:gd name="T20" fmla="*/ 25 w 50"/>
                <a:gd name="T21" fmla="*/ 206 h 206"/>
                <a:gd name="T22" fmla="*/ 50 w 50"/>
                <a:gd name="T23" fmla="*/ 18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" h="206">
                  <a:moveTo>
                    <a:pt x="50" y="25"/>
                  </a:moveTo>
                  <a:lnTo>
                    <a:pt x="50" y="25"/>
                  </a:lnTo>
                  <a:cubicBezTo>
                    <a:pt x="50" y="11"/>
                    <a:pt x="39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9"/>
                    <a:pt x="11" y="50"/>
                    <a:pt x="25" y="50"/>
                  </a:cubicBezTo>
                  <a:cubicBezTo>
                    <a:pt x="39" y="50"/>
                    <a:pt x="50" y="39"/>
                    <a:pt x="50" y="25"/>
                  </a:cubicBezTo>
                  <a:close/>
                  <a:moveTo>
                    <a:pt x="50" y="180"/>
                  </a:moveTo>
                  <a:lnTo>
                    <a:pt x="50" y="180"/>
                  </a:lnTo>
                  <a:cubicBezTo>
                    <a:pt x="50" y="167"/>
                    <a:pt x="39" y="155"/>
                    <a:pt x="25" y="155"/>
                  </a:cubicBezTo>
                  <a:cubicBezTo>
                    <a:pt x="11" y="155"/>
                    <a:pt x="0" y="167"/>
                    <a:pt x="0" y="180"/>
                  </a:cubicBezTo>
                  <a:cubicBezTo>
                    <a:pt x="0" y="194"/>
                    <a:pt x="11" y="206"/>
                    <a:pt x="25" y="206"/>
                  </a:cubicBezTo>
                  <a:cubicBezTo>
                    <a:pt x="39" y="206"/>
                    <a:pt x="50" y="194"/>
                    <a:pt x="50" y="1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291" name="Freeform 116"/>
            <p:cNvSpPr>
              <a:spLocks noEditPoints="1"/>
            </p:cNvSpPr>
            <p:nvPr/>
          </p:nvSpPr>
          <p:spPr bwMode="auto">
            <a:xfrm>
              <a:off x="3982" y="1574"/>
              <a:ext cx="86" cy="105"/>
            </a:xfrm>
            <a:custGeom>
              <a:avLst/>
              <a:gdLst>
                <a:gd name="T0" fmla="*/ 37 w 249"/>
                <a:gd name="T1" fmla="*/ 269 h 304"/>
                <a:gd name="T2" fmla="*/ 37 w 249"/>
                <a:gd name="T3" fmla="*/ 269 h 304"/>
                <a:gd name="T4" fmla="*/ 11 w 249"/>
                <a:gd name="T5" fmla="*/ 289 h 304"/>
                <a:gd name="T6" fmla="*/ 0 w 249"/>
                <a:gd name="T7" fmla="*/ 298 h 304"/>
                <a:gd name="T8" fmla="*/ 6 w 249"/>
                <a:gd name="T9" fmla="*/ 304 h 304"/>
                <a:gd name="T10" fmla="*/ 46 w 249"/>
                <a:gd name="T11" fmla="*/ 302 h 304"/>
                <a:gd name="T12" fmla="*/ 94 w 249"/>
                <a:gd name="T13" fmla="*/ 304 h 304"/>
                <a:gd name="T14" fmla="*/ 102 w 249"/>
                <a:gd name="T15" fmla="*/ 294 h 304"/>
                <a:gd name="T16" fmla="*/ 91 w 249"/>
                <a:gd name="T17" fmla="*/ 289 h 304"/>
                <a:gd name="T18" fmla="*/ 67 w 249"/>
                <a:gd name="T19" fmla="*/ 281 h 304"/>
                <a:gd name="T20" fmla="*/ 90 w 249"/>
                <a:gd name="T21" fmla="*/ 185 h 304"/>
                <a:gd name="T22" fmla="*/ 134 w 249"/>
                <a:gd name="T23" fmla="*/ 216 h 304"/>
                <a:gd name="T24" fmla="*/ 249 w 249"/>
                <a:gd name="T25" fmla="*/ 76 h 304"/>
                <a:gd name="T26" fmla="*/ 186 w 249"/>
                <a:gd name="T27" fmla="*/ 0 h 304"/>
                <a:gd name="T28" fmla="*/ 123 w 249"/>
                <a:gd name="T29" fmla="*/ 35 h 304"/>
                <a:gd name="T30" fmla="*/ 80 w 249"/>
                <a:gd name="T31" fmla="*/ 0 h 304"/>
                <a:gd name="T32" fmla="*/ 45 w 249"/>
                <a:gd name="T33" fmla="*/ 27 h 304"/>
                <a:gd name="T34" fmla="*/ 30 w 249"/>
                <a:gd name="T35" fmla="*/ 73 h 304"/>
                <a:gd name="T36" fmla="*/ 36 w 249"/>
                <a:gd name="T37" fmla="*/ 78 h 304"/>
                <a:gd name="T38" fmla="*/ 44 w 249"/>
                <a:gd name="T39" fmla="*/ 67 h 304"/>
                <a:gd name="T40" fmla="*/ 79 w 249"/>
                <a:gd name="T41" fmla="*/ 10 h 304"/>
                <a:gd name="T42" fmla="*/ 94 w 249"/>
                <a:gd name="T43" fmla="*/ 32 h 304"/>
                <a:gd name="T44" fmla="*/ 90 w 249"/>
                <a:gd name="T45" fmla="*/ 56 h 304"/>
                <a:gd name="T46" fmla="*/ 37 w 249"/>
                <a:gd name="T47" fmla="*/ 269 h 304"/>
                <a:gd name="T48" fmla="*/ 121 w 249"/>
                <a:gd name="T49" fmla="*/ 62 h 304"/>
                <a:gd name="T50" fmla="*/ 121 w 249"/>
                <a:gd name="T51" fmla="*/ 62 h 304"/>
                <a:gd name="T52" fmla="*/ 146 w 249"/>
                <a:gd name="T53" fmla="*/ 28 h 304"/>
                <a:gd name="T54" fmla="*/ 184 w 249"/>
                <a:gd name="T55" fmla="*/ 10 h 304"/>
                <a:gd name="T56" fmla="*/ 215 w 249"/>
                <a:gd name="T57" fmla="*/ 55 h 304"/>
                <a:gd name="T58" fmla="*/ 191 w 249"/>
                <a:gd name="T59" fmla="*/ 156 h 304"/>
                <a:gd name="T60" fmla="*/ 134 w 249"/>
                <a:gd name="T61" fmla="*/ 206 h 304"/>
                <a:gd name="T62" fmla="*/ 96 w 249"/>
                <a:gd name="T63" fmla="*/ 163 h 304"/>
                <a:gd name="T64" fmla="*/ 97 w 249"/>
                <a:gd name="T65" fmla="*/ 155 h 304"/>
                <a:gd name="T66" fmla="*/ 121 w 249"/>
                <a:gd name="T67" fmla="*/ 62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9" h="304">
                  <a:moveTo>
                    <a:pt x="37" y="269"/>
                  </a:moveTo>
                  <a:lnTo>
                    <a:pt x="37" y="269"/>
                  </a:lnTo>
                  <a:cubicBezTo>
                    <a:pt x="33" y="285"/>
                    <a:pt x="32" y="289"/>
                    <a:pt x="11" y="289"/>
                  </a:cubicBezTo>
                  <a:cubicBezTo>
                    <a:pt x="5" y="289"/>
                    <a:pt x="0" y="289"/>
                    <a:pt x="0" y="298"/>
                  </a:cubicBezTo>
                  <a:cubicBezTo>
                    <a:pt x="0" y="302"/>
                    <a:pt x="2" y="304"/>
                    <a:pt x="6" y="304"/>
                  </a:cubicBezTo>
                  <a:cubicBezTo>
                    <a:pt x="19" y="304"/>
                    <a:pt x="33" y="302"/>
                    <a:pt x="46" y="302"/>
                  </a:cubicBezTo>
                  <a:cubicBezTo>
                    <a:pt x="62" y="302"/>
                    <a:pt x="78" y="304"/>
                    <a:pt x="94" y="304"/>
                  </a:cubicBezTo>
                  <a:cubicBezTo>
                    <a:pt x="96" y="304"/>
                    <a:pt x="102" y="304"/>
                    <a:pt x="102" y="294"/>
                  </a:cubicBezTo>
                  <a:cubicBezTo>
                    <a:pt x="102" y="289"/>
                    <a:pt x="97" y="289"/>
                    <a:pt x="91" y="289"/>
                  </a:cubicBezTo>
                  <a:cubicBezTo>
                    <a:pt x="67" y="289"/>
                    <a:pt x="67" y="285"/>
                    <a:pt x="67" y="281"/>
                  </a:cubicBezTo>
                  <a:cubicBezTo>
                    <a:pt x="67" y="275"/>
                    <a:pt x="87" y="197"/>
                    <a:pt x="90" y="185"/>
                  </a:cubicBezTo>
                  <a:cubicBezTo>
                    <a:pt x="96" y="199"/>
                    <a:pt x="110" y="216"/>
                    <a:pt x="134" y="216"/>
                  </a:cubicBezTo>
                  <a:cubicBezTo>
                    <a:pt x="190" y="216"/>
                    <a:pt x="249" y="146"/>
                    <a:pt x="249" y="76"/>
                  </a:cubicBezTo>
                  <a:cubicBezTo>
                    <a:pt x="249" y="31"/>
                    <a:pt x="222" y="0"/>
                    <a:pt x="186" y="0"/>
                  </a:cubicBezTo>
                  <a:cubicBezTo>
                    <a:pt x="162" y="0"/>
                    <a:pt x="139" y="17"/>
                    <a:pt x="123" y="35"/>
                  </a:cubicBezTo>
                  <a:cubicBezTo>
                    <a:pt x="118" y="10"/>
                    <a:pt x="98" y="0"/>
                    <a:pt x="80" y="0"/>
                  </a:cubicBezTo>
                  <a:cubicBezTo>
                    <a:pt x="58" y="0"/>
                    <a:pt x="49" y="18"/>
                    <a:pt x="45" y="27"/>
                  </a:cubicBezTo>
                  <a:cubicBezTo>
                    <a:pt x="36" y="43"/>
                    <a:pt x="30" y="72"/>
                    <a:pt x="30" y="73"/>
                  </a:cubicBezTo>
                  <a:cubicBezTo>
                    <a:pt x="30" y="78"/>
                    <a:pt x="35" y="78"/>
                    <a:pt x="36" y="78"/>
                  </a:cubicBezTo>
                  <a:cubicBezTo>
                    <a:pt x="41" y="78"/>
                    <a:pt x="41" y="77"/>
                    <a:pt x="44" y="67"/>
                  </a:cubicBezTo>
                  <a:cubicBezTo>
                    <a:pt x="52" y="33"/>
                    <a:pt x="62" y="10"/>
                    <a:pt x="79" y="10"/>
                  </a:cubicBezTo>
                  <a:cubicBezTo>
                    <a:pt x="87" y="10"/>
                    <a:pt x="94" y="14"/>
                    <a:pt x="94" y="32"/>
                  </a:cubicBezTo>
                  <a:cubicBezTo>
                    <a:pt x="94" y="43"/>
                    <a:pt x="92" y="48"/>
                    <a:pt x="90" y="56"/>
                  </a:cubicBezTo>
                  <a:lnTo>
                    <a:pt x="37" y="269"/>
                  </a:lnTo>
                  <a:close/>
                  <a:moveTo>
                    <a:pt x="121" y="62"/>
                  </a:moveTo>
                  <a:lnTo>
                    <a:pt x="121" y="62"/>
                  </a:lnTo>
                  <a:cubicBezTo>
                    <a:pt x="124" y="49"/>
                    <a:pt x="137" y="35"/>
                    <a:pt x="146" y="28"/>
                  </a:cubicBezTo>
                  <a:cubicBezTo>
                    <a:pt x="162" y="13"/>
                    <a:pt x="176" y="10"/>
                    <a:pt x="184" y="10"/>
                  </a:cubicBezTo>
                  <a:cubicBezTo>
                    <a:pt x="204" y="10"/>
                    <a:pt x="215" y="27"/>
                    <a:pt x="215" y="55"/>
                  </a:cubicBezTo>
                  <a:cubicBezTo>
                    <a:pt x="215" y="83"/>
                    <a:pt x="199" y="138"/>
                    <a:pt x="191" y="156"/>
                  </a:cubicBezTo>
                  <a:cubicBezTo>
                    <a:pt x="174" y="190"/>
                    <a:pt x="151" y="206"/>
                    <a:pt x="134" y="206"/>
                  </a:cubicBezTo>
                  <a:cubicBezTo>
                    <a:pt x="102" y="206"/>
                    <a:pt x="96" y="166"/>
                    <a:pt x="96" y="163"/>
                  </a:cubicBezTo>
                  <a:cubicBezTo>
                    <a:pt x="96" y="162"/>
                    <a:pt x="96" y="161"/>
                    <a:pt x="97" y="155"/>
                  </a:cubicBezTo>
                  <a:lnTo>
                    <a:pt x="121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292" name="Freeform 117"/>
            <p:cNvSpPr>
              <a:spLocks/>
            </p:cNvSpPr>
            <p:nvPr/>
          </p:nvSpPr>
          <p:spPr bwMode="auto">
            <a:xfrm>
              <a:off x="4077" y="1595"/>
              <a:ext cx="53" cy="78"/>
            </a:xfrm>
            <a:custGeom>
              <a:avLst/>
              <a:gdLst>
                <a:gd name="T0" fmla="*/ 73 w 154"/>
                <a:gd name="T1" fmla="*/ 110 h 228"/>
                <a:gd name="T2" fmla="*/ 73 w 154"/>
                <a:gd name="T3" fmla="*/ 110 h 228"/>
                <a:gd name="T4" fmla="*/ 118 w 154"/>
                <a:gd name="T5" fmla="*/ 164 h 228"/>
                <a:gd name="T6" fmla="*/ 74 w 154"/>
                <a:gd name="T7" fmla="*/ 217 h 228"/>
                <a:gd name="T8" fmla="*/ 18 w 154"/>
                <a:gd name="T9" fmla="*/ 194 h 228"/>
                <a:gd name="T10" fmla="*/ 37 w 154"/>
                <a:gd name="T11" fmla="*/ 175 h 228"/>
                <a:gd name="T12" fmla="*/ 19 w 154"/>
                <a:gd name="T13" fmla="*/ 157 h 228"/>
                <a:gd name="T14" fmla="*/ 0 w 154"/>
                <a:gd name="T15" fmla="*/ 176 h 228"/>
                <a:gd name="T16" fmla="*/ 75 w 154"/>
                <a:gd name="T17" fmla="*/ 228 h 228"/>
                <a:gd name="T18" fmla="*/ 154 w 154"/>
                <a:gd name="T19" fmla="*/ 164 h 228"/>
                <a:gd name="T20" fmla="*/ 95 w 154"/>
                <a:gd name="T21" fmla="*/ 104 h 228"/>
                <a:gd name="T22" fmla="*/ 143 w 154"/>
                <a:gd name="T23" fmla="*/ 46 h 228"/>
                <a:gd name="T24" fmla="*/ 76 w 154"/>
                <a:gd name="T25" fmla="*/ 0 h 228"/>
                <a:gd name="T26" fmla="*/ 10 w 154"/>
                <a:gd name="T27" fmla="*/ 44 h 228"/>
                <a:gd name="T28" fmla="*/ 28 w 154"/>
                <a:gd name="T29" fmla="*/ 62 h 228"/>
                <a:gd name="T30" fmla="*/ 45 w 154"/>
                <a:gd name="T31" fmla="*/ 45 h 228"/>
                <a:gd name="T32" fmla="*/ 28 w 154"/>
                <a:gd name="T33" fmla="*/ 28 h 228"/>
                <a:gd name="T34" fmla="*/ 75 w 154"/>
                <a:gd name="T35" fmla="*/ 9 h 228"/>
                <a:gd name="T36" fmla="*/ 111 w 154"/>
                <a:gd name="T37" fmla="*/ 46 h 228"/>
                <a:gd name="T38" fmla="*/ 97 w 154"/>
                <a:gd name="T39" fmla="*/ 86 h 228"/>
                <a:gd name="T40" fmla="*/ 60 w 154"/>
                <a:gd name="T41" fmla="*/ 100 h 228"/>
                <a:gd name="T42" fmla="*/ 50 w 154"/>
                <a:gd name="T43" fmla="*/ 101 h 228"/>
                <a:gd name="T44" fmla="*/ 46 w 154"/>
                <a:gd name="T45" fmla="*/ 105 h 228"/>
                <a:gd name="T46" fmla="*/ 55 w 154"/>
                <a:gd name="T47" fmla="*/ 110 h 228"/>
                <a:gd name="T48" fmla="*/ 73 w 154"/>
                <a:gd name="T49" fmla="*/ 11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4" h="228">
                  <a:moveTo>
                    <a:pt x="73" y="110"/>
                  </a:moveTo>
                  <a:lnTo>
                    <a:pt x="73" y="110"/>
                  </a:lnTo>
                  <a:cubicBezTo>
                    <a:pt x="99" y="110"/>
                    <a:pt x="118" y="128"/>
                    <a:pt x="118" y="164"/>
                  </a:cubicBezTo>
                  <a:cubicBezTo>
                    <a:pt x="118" y="205"/>
                    <a:pt x="94" y="217"/>
                    <a:pt x="74" y="217"/>
                  </a:cubicBezTo>
                  <a:cubicBezTo>
                    <a:pt x="61" y="217"/>
                    <a:pt x="32" y="214"/>
                    <a:pt x="18" y="194"/>
                  </a:cubicBezTo>
                  <a:cubicBezTo>
                    <a:pt x="33" y="193"/>
                    <a:pt x="37" y="182"/>
                    <a:pt x="37" y="175"/>
                  </a:cubicBezTo>
                  <a:cubicBezTo>
                    <a:pt x="37" y="165"/>
                    <a:pt x="29" y="157"/>
                    <a:pt x="19" y="157"/>
                  </a:cubicBezTo>
                  <a:cubicBezTo>
                    <a:pt x="9" y="157"/>
                    <a:pt x="0" y="163"/>
                    <a:pt x="0" y="176"/>
                  </a:cubicBezTo>
                  <a:cubicBezTo>
                    <a:pt x="0" y="208"/>
                    <a:pt x="35" y="228"/>
                    <a:pt x="75" y="228"/>
                  </a:cubicBezTo>
                  <a:cubicBezTo>
                    <a:pt x="121" y="228"/>
                    <a:pt x="154" y="197"/>
                    <a:pt x="154" y="164"/>
                  </a:cubicBezTo>
                  <a:cubicBezTo>
                    <a:pt x="154" y="138"/>
                    <a:pt x="132" y="112"/>
                    <a:pt x="95" y="104"/>
                  </a:cubicBezTo>
                  <a:cubicBezTo>
                    <a:pt x="130" y="91"/>
                    <a:pt x="143" y="66"/>
                    <a:pt x="143" y="46"/>
                  </a:cubicBezTo>
                  <a:cubicBezTo>
                    <a:pt x="143" y="19"/>
                    <a:pt x="113" y="0"/>
                    <a:pt x="76" y="0"/>
                  </a:cubicBezTo>
                  <a:cubicBezTo>
                    <a:pt x="39" y="0"/>
                    <a:pt x="10" y="18"/>
                    <a:pt x="10" y="44"/>
                  </a:cubicBezTo>
                  <a:cubicBezTo>
                    <a:pt x="10" y="56"/>
                    <a:pt x="18" y="62"/>
                    <a:pt x="28" y="62"/>
                  </a:cubicBezTo>
                  <a:cubicBezTo>
                    <a:pt x="38" y="62"/>
                    <a:pt x="45" y="55"/>
                    <a:pt x="45" y="45"/>
                  </a:cubicBezTo>
                  <a:cubicBezTo>
                    <a:pt x="45" y="35"/>
                    <a:pt x="38" y="28"/>
                    <a:pt x="28" y="28"/>
                  </a:cubicBezTo>
                  <a:cubicBezTo>
                    <a:pt x="39" y="13"/>
                    <a:pt x="62" y="9"/>
                    <a:pt x="75" y="9"/>
                  </a:cubicBezTo>
                  <a:cubicBezTo>
                    <a:pt x="90" y="9"/>
                    <a:pt x="111" y="17"/>
                    <a:pt x="111" y="46"/>
                  </a:cubicBezTo>
                  <a:cubicBezTo>
                    <a:pt x="111" y="60"/>
                    <a:pt x="106" y="75"/>
                    <a:pt x="97" y="86"/>
                  </a:cubicBezTo>
                  <a:cubicBezTo>
                    <a:pt x="86" y="98"/>
                    <a:pt x="77" y="99"/>
                    <a:pt x="60" y="100"/>
                  </a:cubicBezTo>
                  <a:cubicBezTo>
                    <a:pt x="52" y="101"/>
                    <a:pt x="51" y="101"/>
                    <a:pt x="50" y="101"/>
                  </a:cubicBezTo>
                  <a:cubicBezTo>
                    <a:pt x="49" y="101"/>
                    <a:pt x="46" y="102"/>
                    <a:pt x="46" y="105"/>
                  </a:cubicBezTo>
                  <a:cubicBezTo>
                    <a:pt x="46" y="110"/>
                    <a:pt x="49" y="110"/>
                    <a:pt x="55" y="110"/>
                  </a:cubicBezTo>
                  <a:lnTo>
                    <a:pt x="73" y="11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293" name="Freeform 118"/>
            <p:cNvSpPr>
              <a:spLocks noEditPoints="1"/>
            </p:cNvSpPr>
            <p:nvPr/>
          </p:nvSpPr>
          <p:spPr bwMode="auto">
            <a:xfrm>
              <a:off x="1194" y="1772"/>
              <a:ext cx="76" cy="74"/>
            </a:xfrm>
            <a:custGeom>
              <a:avLst/>
              <a:gdLst>
                <a:gd name="T0" fmla="*/ 159 w 219"/>
                <a:gd name="T1" fmla="*/ 30 h 216"/>
                <a:gd name="T2" fmla="*/ 159 w 219"/>
                <a:gd name="T3" fmla="*/ 30 h 216"/>
                <a:gd name="T4" fmla="*/ 115 w 219"/>
                <a:gd name="T5" fmla="*/ 0 h 216"/>
                <a:gd name="T6" fmla="*/ 0 w 219"/>
                <a:gd name="T7" fmla="*/ 140 h 216"/>
                <a:gd name="T8" fmla="*/ 63 w 219"/>
                <a:gd name="T9" fmla="*/ 216 h 216"/>
                <a:gd name="T10" fmla="*/ 125 w 219"/>
                <a:gd name="T11" fmla="*/ 180 h 216"/>
                <a:gd name="T12" fmla="*/ 169 w 219"/>
                <a:gd name="T13" fmla="*/ 216 h 216"/>
                <a:gd name="T14" fmla="*/ 204 w 219"/>
                <a:gd name="T15" fmla="*/ 190 h 216"/>
                <a:gd name="T16" fmla="*/ 219 w 219"/>
                <a:gd name="T17" fmla="*/ 143 h 216"/>
                <a:gd name="T18" fmla="*/ 213 w 219"/>
                <a:gd name="T19" fmla="*/ 138 h 216"/>
                <a:gd name="T20" fmla="*/ 206 w 219"/>
                <a:gd name="T21" fmla="*/ 146 h 216"/>
                <a:gd name="T22" fmla="*/ 170 w 219"/>
                <a:gd name="T23" fmla="*/ 206 h 216"/>
                <a:gd name="T24" fmla="*/ 156 w 219"/>
                <a:gd name="T25" fmla="*/ 184 h 216"/>
                <a:gd name="T26" fmla="*/ 162 w 219"/>
                <a:gd name="T27" fmla="*/ 148 h 216"/>
                <a:gd name="T28" fmla="*/ 172 w 219"/>
                <a:gd name="T29" fmla="*/ 105 h 216"/>
                <a:gd name="T30" fmla="*/ 190 w 219"/>
                <a:gd name="T31" fmla="*/ 38 h 216"/>
                <a:gd name="T32" fmla="*/ 193 w 219"/>
                <a:gd name="T33" fmla="*/ 22 h 216"/>
                <a:gd name="T34" fmla="*/ 179 w 219"/>
                <a:gd name="T35" fmla="*/ 9 h 216"/>
                <a:gd name="T36" fmla="*/ 159 w 219"/>
                <a:gd name="T37" fmla="*/ 30 h 216"/>
                <a:gd name="T38" fmla="*/ 128 w 219"/>
                <a:gd name="T39" fmla="*/ 154 h 216"/>
                <a:gd name="T40" fmla="*/ 128 w 219"/>
                <a:gd name="T41" fmla="*/ 154 h 216"/>
                <a:gd name="T42" fmla="*/ 118 w 219"/>
                <a:gd name="T43" fmla="*/ 172 h 216"/>
                <a:gd name="T44" fmla="*/ 64 w 219"/>
                <a:gd name="T45" fmla="*/ 206 h 216"/>
                <a:gd name="T46" fmla="*/ 34 w 219"/>
                <a:gd name="T47" fmla="*/ 161 h 216"/>
                <a:gd name="T48" fmla="*/ 60 w 219"/>
                <a:gd name="T49" fmla="*/ 56 h 216"/>
                <a:gd name="T50" fmla="*/ 115 w 219"/>
                <a:gd name="T51" fmla="*/ 10 h 216"/>
                <a:gd name="T52" fmla="*/ 153 w 219"/>
                <a:gd name="T53" fmla="*/ 52 h 216"/>
                <a:gd name="T54" fmla="*/ 152 w 219"/>
                <a:gd name="T55" fmla="*/ 60 h 216"/>
                <a:gd name="T56" fmla="*/ 128 w 219"/>
                <a:gd name="T57" fmla="*/ 154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9" h="216">
                  <a:moveTo>
                    <a:pt x="159" y="30"/>
                  </a:moveTo>
                  <a:lnTo>
                    <a:pt x="159" y="30"/>
                  </a:lnTo>
                  <a:cubicBezTo>
                    <a:pt x="150" y="13"/>
                    <a:pt x="136" y="0"/>
                    <a:pt x="115" y="0"/>
                  </a:cubicBezTo>
                  <a:cubicBezTo>
                    <a:pt x="59" y="0"/>
                    <a:pt x="0" y="70"/>
                    <a:pt x="0" y="140"/>
                  </a:cubicBezTo>
                  <a:cubicBezTo>
                    <a:pt x="0" y="185"/>
                    <a:pt x="26" y="216"/>
                    <a:pt x="63" y="216"/>
                  </a:cubicBezTo>
                  <a:cubicBezTo>
                    <a:pt x="73" y="216"/>
                    <a:pt x="97" y="214"/>
                    <a:pt x="125" y="180"/>
                  </a:cubicBezTo>
                  <a:cubicBezTo>
                    <a:pt x="129" y="200"/>
                    <a:pt x="146" y="216"/>
                    <a:pt x="169" y="216"/>
                  </a:cubicBezTo>
                  <a:cubicBezTo>
                    <a:pt x="186" y="216"/>
                    <a:pt x="197" y="205"/>
                    <a:pt x="204" y="190"/>
                  </a:cubicBezTo>
                  <a:cubicBezTo>
                    <a:pt x="212" y="173"/>
                    <a:pt x="219" y="144"/>
                    <a:pt x="219" y="143"/>
                  </a:cubicBezTo>
                  <a:cubicBezTo>
                    <a:pt x="219" y="138"/>
                    <a:pt x="214" y="138"/>
                    <a:pt x="213" y="138"/>
                  </a:cubicBezTo>
                  <a:cubicBezTo>
                    <a:pt x="208" y="138"/>
                    <a:pt x="208" y="140"/>
                    <a:pt x="206" y="146"/>
                  </a:cubicBezTo>
                  <a:cubicBezTo>
                    <a:pt x="198" y="177"/>
                    <a:pt x="190" y="206"/>
                    <a:pt x="170" y="206"/>
                  </a:cubicBezTo>
                  <a:cubicBezTo>
                    <a:pt x="157" y="206"/>
                    <a:pt x="156" y="193"/>
                    <a:pt x="156" y="184"/>
                  </a:cubicBezTo>
                  <a:cubicBezTo>
                    <a:pt x="156" y="173"/>
                    <a:pt x="157" y="169"/>
                    <a:pt x="162" y="148"/>
                  </a:cubicBezTo>
                  <a:cubicBezTo>
                    <a:pt x="167" y="128"/>
                    <a:pt x="168" y="123"/>
                    <a:pt x="172" y="105"/>
                  </a:cubicBezTo>
                  <a:lnTo>
                    <a:pt x="190" y="38"/>
                  </a:lnTo>
                  <a:cubicBezTo>
                    <a:pt x="193" y="25"/>
                    <a:pt x="193" y="24"/>
                    <a:pt x="193" y="22"/>
                  </a:cubicBezTo>
                  <a:cubicBezTo>
                    <a:pt x="193" y="14"/>
                    <a:pt x="187" y="9"/>
                    <a:pt x="179" y="9"/>
                  </a:cubicBezTo>
                  <a:cubicBezTo>
                    <a:pt x="168" y="9"/>
                    <a:pt x="160" y="20"/>
                    <a:pt x="159" y="30"/>
                  </a:cubicBezTo>
                  <a:close/>
                  <a:moveTo>
                    <a:pt x="128" y="154"/>
                  </a:moveTo>
                  <a:lnTo>
                    <a:pt x="128" y="154"/>
                  </a:lnTo>
                  <a:cubicBezTo>
                    <a:pt x="125" y="163"/>
                    <a:pt x="125" y="164"/>
                    <a:pt x="118" y="172"/>
                  </a:cubicBezTo>
                  <a:cubicBezTo>
                    <a:pt x="97" y="198"/>
                    <a:pt x="78" y="206"/>
                    <a:pt x="64" y="206"/>
                  </a:cubicBezTo>
                  <a:cubicBezTo>
                    <a:pt x="40" y="206"/>
                    <a:pt x="34" y="179"/>
                    <a:pt x="34" y="161"/>
                  </a:cubicBezTo>
                  <a:cubicBezTo>
                    <a:pt x="34" y="137"/>
                    <a:pt x="49" y="78"/>
                    <a:pt x="60" y="56"/>
                  </a:cubicBezTo>
                  <a:cubicBezTo>
                    <a:pt x="75" y="28"/>
                    <a:pt x="96" y="10"/>
                    <a:pt x="115" y="10"/>
                  </a:cubicBezTo>
                  <a:cubicBezTo>
                    <a:pt x="146" y="10"/>
                    <a:pt x="153" y="49"/>
                    <a:pt x="153" y="52"/>
                  </a:cubicBezTo>
                  <a:cubicBezTo>
                    <a:pt x="153" y="55"/>
                    <a:pt x="152" y="58"/>
                    <a:pt x="152" y="60"/>
                  </a:cubicBezTo>
                  <a:lnTo>
                    <a:pt x="128" y="15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294" name="Freeform 119"/>
            <p:cNvSpPr>
              <a:spLocks noEditPoints="1"/>
            </p:cNvSpPr>
            <p:nvPr/>
          </p:nvSpPr>
          <p:spPr bwMode="auto">
            <a:xfrm>
              <a:off x="1279" y="1792"/>
              <a:ext cx="57" cy="77"/>
            </a:xfrm>
            <a:custGeom>
              <a:avLst/>
              <a:gdLst>
                <a:gd name="T0" fmla="*/ 164 w 164"/>
                <a:gd name="T1" fmla="*/ 170 h 225"/>
                <a:gd name="T2" fmla="*/ 164 w 164"/>
                <a:gd name="T3" fmla="*/ 170 h 225"/>
                <a:gd name="T4" fmla="*/ 164 w 164"/>
                <a:gd name="T5" fmla="*/ 158 h 225"/>
                <a:gd name="T6" fmla="*/ 127 w 164"/>
                <a:gd name="T7" fmla="*/ 158 h 225"/>
                <a:gd name="T8" fmla="*/ 127 w 164"/>
                <a:gd name="T9" fmla="*/ 9 h 225"/>
                <a:gd name="T10" fmla="*/ 120 w 164"/>
                <a:gd name="T11" fmla="*/ 0 h 225"/>
                <a:gd name="T12" fmla="*/ 111 w 164"/>
                <a:gd name="T13" fmla="*/ 4 h 225"/>
                <a:gd name="T14" fmla="*/ 0 w 164"/>
                <a:gd name="T15" fmla="*/ 158 h 225"/>
                <a:gd name="T16" fmla="*/ 0 w 164"/>
                <a:gd name="T17" fmla="*/ 170 h 225"/>
                <a:gd name="T18" fmla="*/ 99 w 164"/>
                <a:gd name="T19" fmla="*/ 170 h 225"/>
                <a:gd name="T20" fmla="*/ 99 w 164"/>
                <a:gd name="T21" fmla="*/ 197 h 225"/>
                <a:gd name="T22" fmla="*/ 72 w 164"/>
                <a:gd name="T23" fmla="*/ 213 h 225"/>
                <a:gd name="T24" fmla="*/ 62 w 164"/>
                <a:gd name="T25" fmla="*/ 213 h 225"/>
                <a:gd name="T26" fmla="*/ 62 w 164"/>
                <a:gd name="T27" fmla="*/ 225 h 225"/>
                <a:gd name="T28" fmla="*/ 113 w 164"/>
                <a:gd name="T29" fmla="*/ 223 h 225"/>
                <a:gd name="T30" fmla="*/ 163 w 164"/>
                <a:gd name="T31" fmla="*/ 225 h 225"/>
                <a:gd name="T32" fmla="*/ 163 w 164"/>
                <a:gd name="T33" fmla="*/ 213 h 225"/>
                <a:gd name="T34" fmla="*/ 154 w 164"/>
                <a:gd name="T35" fmla="*/ 213 h 225"/>
                <a:gd name="T36" fmla="*/ 127 w 164"/>
                <a:gd name="T37" fmla="*/ 197 h 225"/>
                <a:gd name="T38" fmla="*/ 127 w 164"/>
                <a:gd name="T39" fmla="*/ 170 h 225"/>
                <a:gd name="T40" fmla="*/ 164 w 164"/>
                <a:gd name="T41" fmla="*/ 170 h 225"/>
                <a:gd name="T42" fmla="*/ 101 w 164"/>
                <a:gd name="T43" fmla="*/ 36 h 225"/>
                <a:gd name="T44" fmla="*/ 101 w 164"/>
                <a:gd name="T45" fmla="*/ 36 h 225"/>
                <a:gd name="T46" fmla="*/ 101 w 164"/>
                <a:gd name="T47" fmla="*/ 158 h 225"/>
                <a:gd name="T48" fmla="*/ 13 w 164"/>
                <a:gd name="T49" fmla="*/ 158 h 225"/>
                <a:gd name="T50" fmla="*/ 101 w 164"/>
                <a:gd name="T51" fmla="*/ 36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4" h="225">
                  <a:moveTo>
                    <a:pt x="164" y="170"/>
                  </a:moveTo>
                  <a:lnTo>
                    <a:pt x="164" y="170"/>
                  </a:lnTo>
                  <a:lnTo>
                    <a:pt x="164" y="158"/>
                  </a:lnTo>
                  <a:lnTo>
                    <a:pt x="127" y="158"/>
                  </a:lnTo>
                  <a:lnTo>
                    <a:pt x="127" y="9"/>
                  </a:lnTo>
                  <a:cubicBezTo>
                    <a:pt x="127" y="2"/>
                    <a:pt x="127" y="0"/>
                    <a:pt x="120" y="0"/>
                  </a:cubicBezTo>
                  <a:cubicBezTo>
                    <a:pt x="116" y="0"/>
                    <a:pt x="114" y="0"/>
                    <a:pt x="111" y="4"/>
                  </a:cubicBezTo>
                  <a:lnTo>
                    <a:pt x="0" y="158"/>
                  </a:lnTo>
                  <a:lnTo>
                    <a:pt x="0" y="170"/>
                  </a:lnTo>
                  <a:lnTo>
                    <a:pt x="99" y="170"/>
                  </a:lnTo>
                  <a:lnTo>
                    <a:pt x="99" y="197"/>
                  </a:lnTo>
                  <a:cubicBezTo>
                    <a:pt x="99" y="209"/>
                    <a:pt x="99" y="213"/>
                    <a:pt x="72" y="213"/>
                  </a:cubicBezTo>
                  <a:lnTo>
                    <a:pt x="62" y="213"/>
                  </a:lnTo>
                  <a:lnTo>
                    <a:pt x="62" y="225"/>
                  </a:lnTo>
                  <a:cubicBezTo>
                    <a:pt x="79" y="224"/>
                    <a:pt x="101" y="223"/>
                    <a:pt x="113" y="223"/>
                  </a:cubicBezTo>
                  <a:cubicBezTo>
                    <a:pt x="125" y="223"/>
                    <a:pt x="146" y="224"/>
                    <a:pt x="163" y="225"/>
                  </a:cubicBezTo>
                  <a:lnTo>
                    <a:pt x="163" y="213"/>
                  </a:lnTo>
                  <a:lnTo>
                    <a:pt x="154" y="213"/>
                  </a:lnTo>
                  <a:cubicBezTo>
                    <a:pt x="127" y="213"/>
                    <a:pt x="127" y="209"/>
                    <a:pt x="127" y="197"/>
                  </a:cubicBezTo>
                  <a:lnTo>
                    <a:pt x="127" y="170"/>
                  </a:lnTo>
                  <a:lnTo>
                    <a:pt x="164" y="170"/>
                  </a:lnTo>
                  <a:close/>
                  <a:moveTo>
                    <a:pt x="101" y="36"/>
                  </a:moveTo>
                  <a:lnTo>
                    <a:pt x="101" y="36"/>
                  </a:lnTo>
                  <a:lnTo>
                    <a:pt x="101" y="158"/>
                  </a:lnTo>
                  <a:lnTo>
                    <a:pt x="13" y="158"/>
                  </a:lnTo>
                  <a:lnTo>
                    <a:pt x="101" y="3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295" name="Freeform 120"/>
            <p:cNvSpPr>
              <a:spLocks/>
            </p:cNvSpPr>
            <p:nvPr/>
          </p:nvSpPr>
          <p:spPr bwMode="auto">
            <a:xfrm>
              <a:off x="1353" y="1793"/>
              <a:ext cx="42" cy="76"/>
            </a:xfrm>
            <a:custGeom>
              <a:avLst/>
              <a:gdLst>
                <a:gd name="T0" fmla="*/ 76 w 122"/>
                <a:gd name="T1" fmla="*/ 9 h 222"/>
                <a:gd name="T2" fmla="*/ 76 w 122"/>
                <a:gd name="T3" fmla="*/ 9 h 222"/>
                <a:gd name="T4" fmla="*/ 66 w 122"/>
                <a:gd name="T5" fmla="*/ 0 h 222"/>
                <a:gd name="T6" fmla="*/ 0 w 122"/>
                <a:gd name="T7" fmla="*/ 21 h 222"/>
                <a:gd name="T8" fmla="*/ 0 w 122"/>
                <a:gd name="T9" fmla="*/ 33 h 222"/>
                <a:gd name="T10" fmla="*/ 49 w 122"/>
                <a:gd name="T11" fmla="*/ 24 h 222"/>
                <a:gd name="T12" fmla="*/ 49 w 122"/>
                <a:gd name="T13" fmla="*/ 194 h 222"/>
                <a:gd name="T14" fmla="*/ 15 w 122"/>
                <a:gd name="T15" fmla="*/ 210 h 222"/>
                <a:gd name="T16" fmla="*/ 3 w 122"/>
                <a:gd name="T17" fmla="*/ 210 h 222"/>
                <a:gd name="T18" fmla="*/ 3 w 122"/>
                <a:gd name="T19" fmla="*/ 222 h 222"/>
                <a:gd name="T20" fmla="*/ 62 w 122"/>
                <a:gd name="T21" fmla="*/ 220 h 222"/>
                <a:gd name="T22" fmla="*/ 122 w 122"/>
                <a:gd name="T23" fmla="*/ 222 h 222"/>
                <a:gd name="T24" fmla="*/ 122 w 122"/>
                <a:gd name="T25" fmla="*/ 210 h 222"/>
                <a:gd name="T26" fmla="*/ 109 w 122"/>
                <a:gd name="T27" fmla="*/ 210 h 222"/>
                <a:gd name="T28" fmla="*/ 76 w 122"/>
                <a:gd name="T29" fmla="*/ 194 h 222"/>
                <a:gd name="T30" fmla="*/ 76 w 122"/>
                <a:gd name="T31" fmla="*/ 9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2" h="222">
                  <a:moveTo>
                    <a:pt x="76" y="9"/>
                  </a:moveTo>
                  <a:lnTo>
                    <a:pt x="76" y="9"/>
                  </a:lnTo>
                  <a:cubicBezTo>
                    <a:pt x="76" y="0"/>
                    <a:pt x="75" y="0"/>
                    <a:pt x="66" y="0"/>
                  </a:cubicBezTo>
                  <a:cubicBezTo>
                    <a:pt x="44" y="21"/>
                    <a:pt x="14" y="21"/>
                    <a:pt x="0" y="21"/>
                  </a:cubicBezTo>
                  <a:lnTo>
                    <a:pt x="0" y="33"/>
                  </a:lnTo>
                  <a:cubicBezTo>
                    <a:pt x="8" y="33"/>
                    <a:pt x="30" y="33"/>
                    <a:pt x="49" y="24"/>
                  </a:cubicBezTo>
                  <a:lnTo>
                    <a:pt x="49" y="194"/>
                  </a:lnTo>
                  <a:cubicBezTo>
                    <a:pt x="49" y="205"/>
                    <a:pt x="49" y="210"/>
                    <a:pt x="15" y="210"/>
                  </a:cubicBezTo>
                  <a:lnTo>
                    <a:pt x="3" y="210"/>
                  </a:lnTo>
                  <a:lnTo>
                    <a:pt x="3" y="222"/>
                  </a:lnTo>
                  <a:cubicBezTo>
                    <a:pt x="9" y="221"/>
                    <a:pt x="50" y="220"/>
                    <a:pt x="62" y="220"/>
                  </a:cubicBezTo>
                  <a:cubicBezTo>
                    <a:pt x="72" y="220"/>
                    <a:pt x="114" y="221"/>
                    <a:pt x="122" y="222"/>
                  </a:cubicBezTo>
                  <a:lnTo>
                    <a:pt x="122" y="210"/>
                  </a:lnTo>
                  <a:lnTo>
                    <a:pt x="109" y="210"/>
                  </a:lnTo>
                  <a:cubicBezTo>
                    <a:pt x="76" y="210"/>
                    <a:pt x="76" y="205"/>
                    <a:pt x="76" y="194"/>
                  </a:cubicBezTo>
                  <a:lnTo>
                    <a:pt x="76" y="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296" name="Freeform 121"/>
            <p:cNvSpPr>
              <a:spLocks/>
            </p:cNvSpPr>
            <p:nvPr/>
          </p:nvSpPr>
          <p:spPr bwMode="auto">
            <a:xfrm>
              <a:off x="1419" y="1772"/>
              <a:ext cx="82" cy="74"/>
            </a:xfrm>
            <a:custGeom>
              <a:avLst/>
              <a:gdLst>
                <a:gd name="T0" fmla="*/ 146 w 238"/>
                <a:gd name="T1" fmla="*/ 67 h 216"/>
                <a:gd name="T2" fmla="*/ 146 w 238"/>
                <a:gd name="T3" fmla="*/ 67 h 216"/>
                <a:gd name="T4" fmla="*/ 194 w 238"/>
                <a:gd name="T5" fmla="*/ 10 h 216"/>
                <a:gd name="T6" fmla="*/ 217 w 238"/>
                <a:gd name="T7" fmla="*/ 16 h 216"/>
                <a:gd name="T8" fmla="*/ 194 w 238"/>
                <a:gd name="T9" fmla="*/ 42 h 216"/>
                <a:gd name="T10" fmla="*/ 213 w 238"/>
                <a:gd name="T11" fmla="*/ 59 h 216"/>
                <a:gd name="T12" fmla="*/ 238 w 238"/>
                <a:gd name="T13" fmla="*/ 31 h 216"/>
                <a:gd name="T14" fmla="*/ 194 w 238"/>
                <a:gd name="T15" fmla="*/ 0 h 216"/>
                <a:gd name="T16" fmla="*/ 144 w 238"/>
                <a:gd name="T17" fmla="*/ 36 h 216"/>
                <a:gd name="T18" fmla="*/ 92 w 238"/>
                <a:gd name="T19" fmla="*/ 0 h 216"/>
                <a:gd name="T20" fmla="*/ 15 w 238"/>
                <a:gd name="T21" fmla="*/ 73 h 216"/>
                <a:gd name="T22" fmla="*/ 21 w 238"/>
                <a:gd name="T23" fmla="*/ 78 h 216"/>
                <a:gd name="T24" fmla="*/ 27 w 238"/>
                <a:gd name="T25" fmla="*/ 73 h 216"/>
                <a:gd name="T26" fmla="*/ 91 w 238"/>
                <a:gd name="T27" fmla="*/ 10 h 216"/>
                <a:gd name="T28" fmla="*/ 117 w 238"/>
                <a:gd name="T29" fmla="*/ 42 h 216"/>
                <a:gd name="T30" fmla="*/ 91 w 238"/>
                <a:gd name="T31" fmla="*/ 156 h 216"/>
                <a:gd name="T32" fmla="*/ 46 w 238"/>
                <a:gd name="T33" fmla="*/ 206 h 216"/>
                <a:gd name="T34" fmla="*/ 22 w 238"/>
                <a:gd name="T35" fmla="*/ 199 h 216"/>
                <a:gd name="T36" fmla="*/ 44 w 238"/>
                <a:gd name="T37" fmla="*/ 174 h 216"/>
                <a:gd name="T38" fmla="*/ 27 w 238"/>
                <a:gd name="T39" fmla="*/ 157 h 216"/>
                <a:gd name="T40" fmla="*/ 0 w 238"/>
                <a:gd name="T41" fmla="*/ 185 h 216"/>
                <a:gd name="T42" fmla="*/ 45 w 238"/>
                <a:gd name="T43" fmla="*/ 216 h 216"/>
                <a:gd name="T44" fmla="*/ 96 w 238"/>
                <a:gd name="T45" fmla="*/ 180 h 216"/>
                <a:gd name="T46" fmla="*/ 147 w 238"/>
                <a:gd name="T47" fmla="*/ 216 h 216"/>
                <a:gd name="T48" fmla="*/ 224 w 238"/>
                <a:gd name="T49" fmla="*/ 143 h 216"/>
                <a:gd name="T50" fmla="*/ 218 w 238"/>
                <a:gd name="T51" fmla="*/ 138 h 216"/>
                <a:gd name="T52" fmla="*/ 212 w 238"/>
                <a:gd name="T53" fmla="*/ 143 h 216"/>
                <a:gd name="T54" fmla="*/ 148 w 238"/>
                <a:gd name="T55" fmla="*/ 206 h 216"/>
                <a:gd name="T56" fmla="*/ 122 w 238"/>
                <a:gd name="T57" fmla="*/ 174 h 216"/>
                <a:gd name="T58" fmla="*/ 130 w 238"/>
                <a:gd name="T59" fmla="*/ 132 h 216"/>
                <a:gd name="T60" fmla="*/ 146 w 238"/>
                <a:gd name="T61" fmla="*/ 67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8" h="216">
                  <a:moveTo>
                    <a:pt x="146" y="67"/>
                  </a:moveTo>
                  <a:lnTo>
                    <a:pt x="146" y="67"/>
                  </a:lnTo>
                  <a:cubicBezTo>
                    <a:pt x="149" y="54"/>
                    <a:pt x="160" y="10"/>
                    <a:pt x="194" y="10"/>
                  </a:cubicBezTo>
                  <a:cubicBezTo>
                    <a:pt x="196" y="10"/>
                    <a:pt x="207" y="10"/>
                    <a:pt x="217" y="16"/>
                  </a:cubicBezTo>
                  <a:cubicBezTo>
                    <a:pt x="204" y="19"/>
                    <a:pt x="194" y="31"/>
                    <a:pt x="194" y="42"/>
                  </a:cubicBezTo>
                  <a:cubicBezTo>
                    <a:pt x="194" y="50"/>
                    <a:pt x="200" y="59"/>
                    <a:pt x="213" y="59"/>
                  </a:cubicBezTo>
                  <a:cubicBezTo>
                    <a:pt x="223" y="59"/>
                    <a:pt x="238" y="50"/>
                    <a:pt x="238" y="31"/>
                  </a:cubicBezTo>
                  <a:cubicBezTo>
                    <a:pt x="238" y="6"/>
                    <a:pt x="210" y="0"/>
                    <a:pt x="194" y="0"/>
                  </a:cubicBezTo>
                  <a:cubicBezTo>
                    <a:pt x="166" y="0"/>
                    <a:pt x="150" y="25"/>
                    <a:pt x="144" y="36"/>
                  </a:cubicBezTo>
                  <a:cubicBezTo>
                    <a:pt x="132" y="4"/>
                    <a:pt x="106" y="0"/>
                    <a:pt x="92" y="0"/>
                  </a:cubicBezTo>
                  <a:cubicBezTo>
                    <a:pt x="42" y="0"/>
                    <a:pt x="15" y="61"/>
                    <a:pt x="15" y="73"/>
                  </a:cubicBezTo>
                  <a:cubicBezTo>
                    <a:pt x="15" y="78"/>
                    <a:pt x="20" y="78"/>
                    <a:pt x="21" y="78"/>
                  </a:cubicBezTo>
                  <a:cubicBezTo>
                    <a:pt x="25" y="78"/>
                    <a:pt x="26" y="77"/>
                    <a:pt x="27" y="73"/>
                  </a:cubicBezTo>
                  <a:cubicBezTo>
                    <a:pt x="43" y="22"/>
                    <a:pt x="75" y="10"/>
                    <a:pt x="91" y="10"/>
                  </a:cubicBezTo>
                  <a:cubicBezTo>
                    <a:pt x="100" y="10"/>
                    <a:pt x="117" y="14"/>
                    <a:pt x="117" y="42"/>
                  </a:cubicBezTo>
                  <a:cubicBezTo>
                    <a:pt x="117" y="57"/>
                    <a:pt x="109" y="89"/>
                    <a:pt x="91" y="156"/>
                  </a:cubicBezTo>
                  <a:cubicBezTo>
                    <a:pt x="84" y="186"/>
                    <a:pt x="67" y="206"/>
                    <a:pt x="46" y="206"/>
                  </a:cubicBezTo>
                  <a:cubicBezTo>
                    <a:pt x="43" y="206"/>
                    <a:pt x="32" y="206"/>
                    <a:pt x="22" y="199"/>
                  </a:cubicBezTo>
                  <a:cubicBezTo>
                    <a:pt x="34" y="197"/>
                    <a:pt x="44" y="187"/>
                    <a:pt x="44" y="174"/>
                  </a:cubicBezTo>
                  <a:cubicBezTo>
                    <a:pt x="44" y="161"/>
                    <a:pt x="34" y="157"/>
                    <a:pt x="27" y="157"/>
                  </a:cubicBezTo>
                  <a:cubicBezTo>
                    <a:pt x="12" y="157"/>
                    <a:pt x="0" y="169"/>
                    <a:pt x="0" y="185"/>
                  </a:cubicBezTo>
                  <a:cubicBezTo>
                    <a:pt x="0" y="207"/>
                    <a:pt x="24" y="216"/>
                    <a:pt x="45" y="216"/>
                  </a:cubicBezTo>
                  <a:cubicBezTo>
                    <a:pt x="77" y="216"/>
                    <a:pt x="94" y="183"/>
                    <a:pt x="96" y="180"/>
                  </a:cubicBezTo>
                  <a:cubicBezTo>
                    <a:pt x="101" y="198"/>
                    <a:pt x="118" y="216"/>
                    <a:pt x="147" y="216"/>
                  </a:cubicBezTo>
                  <a:cubicBezTo>
                    <a:pt x="196" y="216"/>
                    <a:pt x="224" y="155"/>
                    <a:pt x="224" y="143"/>
                  </a:cubicBezTo>
                  <a:cubicBezTo>
                    <a:pt x="224" y="138"/>
                    <a:pt x="219" y="138"/>
                    <a:pt x="218" y="138"/>
                  </a:cubicBezTo>
                  <a:cubicBezTo>
                    <a:pt x="214" y="138"/>
                    <a:pt x="213" y="140"/>
                    <a:pt x="212" y="143"/>
                  </a:cubicBezTo>
                  <a:cubicBezTo>
                    <a:pt x="196" y="194"/>
                    <a:pt x="163" y="206"/>
                    <a:pt x="148" y="206"/>
                  </a:cubicBezTo>
                  <a:cubicBezTo>
                    <a:pt x="129" y="206"/>
                    <a:pt x="122" y="190"/>
                    <a:pt x="122" y="174"/>
                  </a:cubicBezTo>
                  <a:cubicBezTo>
                    <a:pt x="122" y="164"/>
                    <a:pt x="125" y="153"/>
                    <a:pt x="130" y="132"/>
                  </a:cubicBezTo>
                  <a:lnTo>
                    <a:pt x="146" y="6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297" name="Freeform 122"/>
            <p:cNvSpPr>
              <a:spLocks/>
            </p:cNvSpPr>
            <p:nvPr/>
          </p:nvSpPr>
          <p:spPr bwMode="auto">
            <a:xfrm>
              <a:off x="1521" y="1793"/>
              <a:ext cx="42" cy="76"/>
            </a:xfrm>
            <a:custGeom>
              <a:avLst/>
              <a:gdLst>
                <a:gd name="T0" fmla="*/ 76 w 122"/>
                <a:gd name="T1" fmla="*/ 9 h 222"/>
                <a:gd name="T2" fmla="*/ 76 w 122"/>
                <a:gd name="T3" fmla="*/ 9 h 222"/>
                <a:gd name="T4" fmla="*/ 66 w 122"/>
                <a:gd name="T5" fmla="*/ 0 h 222"/>
                <a:gd name="T6" fmla="*/ 0 w 122"/>
                <a:gd name="T7" fmla="*/ 21 h 222"/>
                <a:gd name="T8" fmla="*/ 0 w 122"/>
                <a:gd name="T9" fmla="*/ 33 h 222"/>
                <a:gd name="T10" fmla="*/ 49 w 122"/>
                <a:gd name="T11" fmla="*/ 24 h 222"/>
                <a:gd name="T12" fmla="*/ 49 w 122"/>
                <a:gd name="T13" fmla="*/ 194 h 222"/>
                <a:gd name="T14" fmla="*/ 15 w 122"/>
                <a:gd name="T15" fmla="*/ 210 h 222"/>
                <a:gd name="T16" fmla="*/ 3 w 122"/>
                <a:gd name="T17" fmla="*/ 210 h 222"/>
                <a:gd name="T18" fmla="*/ 3 w 122"/>
                <a:gd name="T19" fmla="*/ 222 h 222"/>
                <a:gd name="T20" fmla="*/ 62 w 122"/>
                <a:gd name="T21" fmla="*/ 220 h 222"/>
                <a:gd name="T22" fmla="*/ 122 w 122"/>
                <a:gd name="T23" fmla="*/ 222 h 222"/>
                <a:gd name="T24" fmla="*/ 122 w 122"/>
                <a:gd name="T25" fmla="*/ 210 h 222"/>
                <a:gd name="T26" fmla="*/ 109 w 122"/>
                <a:gd name="T27" fmla="*/ 210 h 222"/>
                <a:gd name="T28" fmla="*/ 76 w 122"/>
                <a:gd name="T29" fmla="*/ 194 h 222"/>
                <a:gd name="T30" fmla="*/ 76 w 122"/>
                <a:gd name="T31" fmla="*/ 9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2" h="222">
                  <a:moveTo>
                    <a:pt x="76" y="9"/>
                  </a:moveTo>
                  <a:lnTo>
                    <a:pt x="76" y="9"/>
                  </a:lnTo>
                  <a:cubicBezTo>
                    <a:pt x="76" y="0"/>
                    <a:pt x="75" y="0"/>
                    <a:pt x="66" y="0"/>
                  </a:cubicBezTo>
                  <a:cubicBezTo>
                    <a:pt x="45" y="21"/>
                    <a:pt x="14" y="21"/>
                    <a:pt x="0" y="21"/>
                  </a:cubicBezTo>
                  <a:lnTo>
                    <a:pt x="0" y="33"/>
                  </a:lnTo>
                  <a:cubicBezTo>
                    <a:pt x="8" y="33"/>
                    <a:pt x="30" y="33"/>
                    <a:pt x="49" y="24"/>
                  </a:cubicBezTo>
                  <a:lnTo>
                    <a:pt x="49" y="194"/>
                  </a:lnTo>
                  <a:cubicBezTo>
                    <a:pt x="49" y="205"/>
                    <a:pt x="49" y="210"/>
                    <a:pt x="15" y="210"/>
                  </a:cubicBezTo>
                  <a:lnTo>
                    <a:pt x="3" y="210"/>
                  </a:lnTo>
                  <a:lnTo>
                    <a:pt x="3" y="222"/>
                  </a:lnTo>
                  <a:cubicBezTo>
                    <a:pt x="9" y="221"/>
                    <a:pt x="50" y="220"/>
                    <a:pt x="62" y="220"/>
                  </a:cubicBezTo>
                  <a:cubicBezTo>
                    <a:pt x="73" y="220"/>
                    <a:pt x="115" y="221"/>
                    <a:pt x="122" y="222"/>
                  </a:cubicBezTo>
                  <a:lnTo>
                    <a:pt x="122" y="210"/>
                  </a:lnTo>
                  <a:lnTo>
                    <a:pt x="109" y="210"/>
                  </a:lnTo>
                  <a:cubicBezTo>
                    <a:pt x="76" y="210"/>
                    <a:pt x="76" y="205"/>
                    <a:pt x="76" y="194"/>
                  </a:cubicBezTo>
                  <a:lnTo>
                    <a:pt x="76" y="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298" name="Freeform 123"/>
            <p:cNvSpPr>
              <a:spLocks/>
            </p:cNvSpPr>
            <p:nvPr/>
          </p:nvSpPr>
          <p:spPr bwMode="auto">
            <a:xfrm>
              <a:off x="1628" y="1748"/>
              <a:ext cx="109" cy="110"/>
            </a:xfrm>
            <a:custGeom>
              <a:avLst/>
              <a:gdLst>
                <a:gd name="T0" fmla="*/ 169 w 318"/>
                <a:gd name="T1" fmla="*/ 169 h 319"/>
                <a:gd name="T2" fmla="*/ 169 w 318"/>
                <a:gd name="T3" fmla="*/ 169 h 319"/>
                <a:gd name="T4" fmla="*/ 302 w 318"/>
                <a:gd name="T5" fmla="*/ 169 h 319"/>
                <a:gd name="T6" fmla="*/ 318 w 318"/>
                <a:gd name="T7" fmla="*/ 159 h 319"/>
                <a:gd name="T8" fmla="*/ 302 w 318"/>
                <a:gd name="T9" fmla="*/ 150 h 319"/>
                <a:gd name="T10" fmla="*/ 169 w 318"/>
                <a:gd name="T11" fmla="*/ 150 h 319"/>
                <a:gd name="T12" fmla="*/ 169 w 318"/>
                <a:gd name="T13" fmla="*/ 16 h 319"/>
                <a:gd name="T14" fmla="*/ 159 w 318"/>
                <a:gd name="T15" fmla="*/ 0 h 319"/>
                <a:gd name="T16" fmla="*/ 150 w 318"/>
                <a:gd name="T17" fmla="*/ 16 h 319"/>
                <a:gd name="T18" fmla="*/ 150 w 318"/>
                <a:gd name="T19" fmla="*/ 150 h 319"/>
                <a:gd name="T20" fmla="*/ 16 w 318"/>
                <a:gd name="T21" fmla="*/ 150 h 319"/>
                <a:gd name="T22" fmla="*/ 0 w 318"/>
                <a:gd name="T23" fmla="*/ 159 h 319"/>
                <a:gd name="T24" fmla="*/ 16 w 318"/>
                <a:gd name="T25" fmla="*/ 169 h 319"/>
                <a:gd name="T26" fmla="*/ 150 w 318"/>
                <a:gd name="T27" fmla="*/ 169 h 319"/>
                <a:gd name="T28" fmla="*/ 150 w 318"/>
                <a:gd name="T29" fmla="*/ 303 h 319"/>
                <a:gd name="T30" fmla="*/ 159 w 318"/>
                <a:gd name="T31" fmla="*/ 319 h 319"/>
                <a:gd name="T32" fmla="*/ 169 w 318"/>
                <a:gd name="T33" fmla="*/ 303 h 319"/>
                <a:gd name="T34" fmla="*/ 169 w 318"/>
                <a:gd name="T35" fmla="*/ 169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8" h="319">
                  <a:moveTo>
                    <a:pt x="169" y="169"/>
                  </a:moveTo>
                  <a:lnTo>
                    <a:pt x="169" y="169"/>
                  </a:lnTo>
                  <a:lnTo>
                    <a:pt x="302" y="169"/>
                  </a:lnTo>
                  <a:cubicBezTo>
                    <a:pt x="309" y="169"/>
                    <a:pt x="318" y="169"/>
                    <a:pt x="318" y="159"/>
                  </a:cubicBezTo>
                  <a:cubicBezTo>
                    <a:pt x="318" y="150"/>
                    <a:pt x="309" y="150"/>
                    <a:pt x="302" y="150"/>
                  </a:cubicBezTo>
                  <a:lnTo>
                    <a:pt x="169" y="150"/>
                  </a:lnTo>
                  <a:lnTo>
                    <a:pt x="169" y="16"/>
                  </a:lnTo>
                  <a:cubicBezTo>
                    <a:pt x="169" y="9"/>
                    <a:pt x="169" y="0"/>
                    <a:pt x="159" y="0"/>
                  </a:cubicBezTo>
                  <a:cubicBezTo>
                    <a:pt x="150" y="0"/>
                    <a:pt x="150" y="9"/>
                    <a:pt x="150" y="16"/>
                  </a:cubicBezTo>
                  <a:lnTo>
                    <a:pt x="150" y="150"/>
                  </a:lnTo>
                  <a:lnTo>
                    <a:pt x="16" y="150"/>
                  </a:lnTo>
                  <a:cubicBezTo>
                    <a:pt x="9" y="150"/>
                    <a:pt x="0" y="150"/>
                    <a:pt x="0" y="159"/>
                  </a:cubicBezTo>
                  <a:cubicBezTo>
                    <a:pt x="0" y="169"/>
                    <a:pt x="9" y="169"/>
                    <a:pt x="16" y="169"/>
                  </a:cubicBezTo>
                  <a:lnTo>
                    <a:pt x="150" y="169"/>
                  </a:lnTo>
                  <a:lnTo>
                    <a:pt x="150" y="303"/>
                  </a:lnTo>
                  <a:cubicBezTo>
                    <a:pt x="150" y="310"/>
                    <a:pt x="150" y="319"/>
                    <a:pt x="159" y="319"/>
                  </a:cubicBezTo>
                  <a:cubicBezTo>
                    <a:pt x="169" y="319"/>
                    <a:pt x="169" y="310"/>
                    <a:pt x="169" y="303"/>
                  </a:cubicBezTo>
                  <a:lnTo>
                    <a:pt x="169" y="16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299" name="Freeform 124"/>
            <p:cNvSpPr>
              <a:spLocks noEditPoints="1"/>
            </p:cNvSpPr>
            <p:nvPr/>
          </p:nvSpPr>
          <p:spPr bwMode="auto">
            <a:xfrm>
              <a:off x="1790" y="1772"/>
              <a:ext cx="75" cy="74"/>
            </a:xfrm>
            <a:custGeom>
              <a:avLst/>
              <a:gdLst>
                <a:gd name="T0" fmla="*/ 159 w 219"/>
                <a:gd name="T1" fmla="*/ 30 h 216"/>
                <a:gd name="T2" fmla="*/ 159 w 219"/>
                <a:gd name="T3" fmla="*/ 30 h 216"/>
                <a:gd name="T4" fmla="*/ 115 w 219"/>
                <a:gd name="T5" fmla="*/ 0 h 216"/>
                <a:gd name="T6" fmla="*/ 0 w 219"/>
                <a:gd name="T7" fmla="*/ 140 h 216"/>
                <a:gd name="T8" fmla="*/ 63 w 219"/>
                <a:gd name="T9" fmla="*/ 216 h 216"/>
                <a:gd name="T10" fmla="*/ 126 w 219"/>
                <a:gd name="T11" fmla="*/ 180 h 216"/>
                <a:gd name="T12" fmla="*/ 169 w 219"/>
                <a:gd name="T13" fmla="*/ 216 h 216"/>
                <a:gd name="T14" fmla="*/ 204 w 219"/>
                <a:gd name="T15" fmla="*/ 190 h 216"/>
                <a:gd name="T16" fmla="*/ 219 w 219"/>
                <a:gd name="T17" fmla="*/ 143 h 216"/>
                <a:gd name="T18" fmla="*/ 213 w 219"/>
                <a:gd name="T19" fmla="*/ 138 h 216"/>
                <a:gd name="T20" fmla="*/ 206 w 219"/>
                <a:gd name="T21" fmla="*/ 146 h 216"/>
                <a:gd name="T22" fmla="*/ 170 w 219"/>
                <a:gd name="T23" fmla="*/ 206 h 216"/>
                <a:gd name="T24" fmla="*/ 156 w 219"/>
                <a:gd name="T25" fmla="*/ 184 h 216"/>
                <a:gd name="T26" fmla="*/ 162 w 219"/>
                <a:gd name="T27" fmla="*/ 148 h 216"/>
                <a:gd name="T28" fmla="*/ 172 w 219"/>
                <a:gd name="T29" fmla="*/ 105 h 216"/>
                <a:gd name="T30" fmla="*/ 190 w 219"/>
                <a:gd name="T31" fmla="*/ 38 h 216"/>
                <a:gd name="T32" fmla="*/ 193 w 219"/>
                <a:gd name="T33" fmla="*/ 22 h 216"/>
                <a:gd name="T34" fmla="*/ 179 w 219"/>
                <a:gd name="T35" fmla="*/ 9 h 216"/>
                <a:gd name="T36" fmla="*/ 159 w 219"/>
                <a:gd name="T37" fmla="*/ 30 h 216"/>
                <a:gd name="T38" fmla="*/ 128 w 219"/>
                <a:gd name="T39" fmla="*/ 154 h 216"/>
                <a:gd name="T40" fmla="*/ 128 w 219"/>
                <a:gd name="T41" fmla="*/ 154 h 216"/>
                <a:gd name="T42" fmla="*/ 118 w 219"/>
                <a:gd name="T43" fmla="*/ 172 h 216"/>
                <a:gd name="T44" fmla="*/ 64 w 219"/>
                <a:gd name="T45" fmla="*/ 206 h 216"/>
                <a:gd name="T46" fmla="*/ 34 w 219"/>
                <a:gd name="T47" fmla="*/ 161 h 216"/>
                <a:gd name="T48" fmla="*/ 60 w 219"/>
                <a:gd name="T49" fmla="*/ 56 h 216"/>
                <a:gd name="T50" fmla="*/ 116 w 219"/>
                <a:gd name="T51" fmla="*/ 10 h 216"/>
                <a:gd name="T52" fmla="*/ 153 w 219"/>
                <a:gd name="T53" fmla="*/ 52 h 216"/>
                <a:gd name="T54" fmla="*/ 152 w 219"/>
                <a:gd name="T55" fmla="*/ 60 h 216"/>
                <a:gd name="T56" fmla="*/ 128 w 219"/>
                <a:gd name="T57" fmla="*/ 154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9" h="216">
                  <a:moveTo>
                    <a:pt x="159" y="30"/>
                  </a:moveTo>
                  <a:lnTo>
                    <a:pt x="159" y="30"/>
                  </a:lnTo>
                  <a:cubicBezTo>
                    <a:pt x="150" y="13"/>
                    <a:pt x="137" y="0"/>
                    <a:pt x="115" y="0"/>
                  </a:cubicBezTo>
                  <a:cubicBezTo>
                    <a:pt x="59" y="0"/>
                    <a:pt x="0" y="70"/>
                    <a:pt x="0" y="140"/>
                  </a:cubicBezTo>
                  <a:cubicBezTo>
                    <a:pt x="0" y="185"/>
                    <a:pt x="26" y="216"/>
                    <a:pt x="63" y="216"/>
                  </a:cubicBezTo>
                  <a:cubicBezTo>
                    <a:pt x="73" y="216"/>
                    <a:pt x="97" y="214"/>
                    <a:pt x="126" y="180"/>
                  </a:cubicBezTo>
                  <a:cubicBezTo>
                    <a:pt x="129" y="200"/>
                    <a:pt x="146" y="216"/>
                    <a:pt x="169" y="216"/>
                  </a:cubicBezTo>
                  <a:cubicBezTo>
                    <a:pt x="186" y="216"/>
                    <a:pt x="197" y="205"/>
                    <a:pt x="204" y="190"/>
                  </a:cubicBezTo>
                  <a:cubicBezTo>
                    <a:pt x="213" y="173"/>
                    <a:pt x="219" y="144"/>
                    <a:pt x="219" y="143"/>
                  </a:cubicBezTo>
                  <a:cubicBezTo>
                    <a:pt x="219" y="138"/>
                    <a:pt x="215" y="138"/>
                    <a:pt x="213" y="138"/>
                  </a:cubicBezTo>
                  <a:cubicBezTo>
                    <a:pt x="208" y="138"/>
                    <a:pt x="208" y="140"/>
                    <a:pt x="206" y="146"/>
                  </a:cubicBezTo>
                  <a:cubicBezTo>
                    <a:pt x="198" y="177"/>
                    <a:pt x="190" y="206"/>
                    <a:pt x="170" y="206"/>
                  </a:cubicBezTo>
                  <a:cubicBezTo>
                    <a:pt x="157" y="206"/>
                    <a:pt x="156" y="193"/>
                    <a:pt x="156" y="184"/>
                  </a:cubicBezTo>
                  <a:cubicBezTo>
                    <a:pt x="156" y="173"/>
                    <a:pt x="157" y="169"/>
                    <a:pt x="162" y="148"/>
                  </a:cubicBezTo>
                  <a:cubicBezTo>
                    <a:pt x="167" y="128"/>
                    <a:pt x="168" y="123"/>
                    <a:pt x="172" y="105"/>
                  </a:cubicBezTo>
                  <a:lnTo>
                    <a:pt x="190" y="38"/>
                  </a:lnTo>
                  <a:cubicBezTo>
                    <a:pt x="193" y="25"/>
                    <a:pt x="193" y="24"/>
                    <a:pt x="193" y="22"/>
                  </a:cubicBezTo>
                  <a:cubicBezTo>
                    <a:pt x="193" y="14"/>
                    <a:pt x="187" y="9"/>
                    <a:pt x="179" y="9"/>
                  </a:cubicBezTo>
                  <a:cubicBezTo>
                    <a:pt x="168" y="9"/>
                    <a:pt x="161" y="20"/>
                    <a:pt x="159" y="30"/>
                  </a:cubicBezTo>
                  <a:close/>
                  <a:moveTo>
                    <a:pt x="128" y="154"/>
                  </a:moveTo>
                  <a:lnTo>
                    <a:pt x="128" y="154"/>
                  </a:lnTo>
                  <a:cubicBezTo>
                    <a:pt x="126" y="163"/>
                    <a:pt x="126" y="164"/>
                    <a:pt x="118" y="172"/>
                  </a:cubicBezTo>
                  <a:cubicBezTo>
                    <a:pt x="97" y="198"/>
                    <a:pt x="78" y="206"/>
                    <a:pt x="64" y="206"/>
                  </a:cubicBezTo>
                  <a:cubicBezTo>
                    <a:pt x="41" y="206"/>
                    <a:pt x="34" y="179"/>
                    <a:pt x="34" y="161"/>
                  </a:cubicBezTo>
                  <a:cubicBezTo>
                    <a:pt x="34" y="137"/>
                    <a:pt x="49" y="78"/>
                    <a:pt x="60" y="56"/>
                  </a:cubicBezTo>
                  <a:cubicBezTo>
                    <a:pt x="75" y="28"/>
                    <a:pt x="96" y="10"/>
                    <a:pt x="116" y="10"/>
                  </a:cubicBezTo>
                  <a:cubicBezTo>
                    <a:pt x="147" y="10"/>
                    <a:pt x="153" y="49"/>
                    <a:pt x="153" y="52"/>
                  </a:cubicBezTo>
                  <a:cubicBezTo>
                    <a:pt x="153" y="55"/>
                    <a:pt x="152" y="58"/>
                    <a:pt x="152" y="60"/>
                  </a:cubicBezTo>
                  <a:lnTo>
                    <a:pt x="128" y="15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300" name="Freeform 125"/>
            <p:cNvSpPr>
              <a:spLocks noEditPoints="1"/>
            </p:cNvSpPr>
            <p:nvPr/>
          </p:nvSpPr>
          <p:spPr bwMode="auto">
            <a:xfrm>
              <a:off x="1875" y="1792"/>
              <a:ext cx="56" cy="77"/>
            </a:xfrm>
            <a:custGeom>
              <a:avLst/>
              <a:gdLst>
                <a:gd name="T0" fmla="*/ 163 w 163"/>
                <a:gd name="T1" fmla="*/ 170 h 225"/>
                <a:gd name="T2" fmla="*/ 163 w 163"/>
                <a:gd name="T3" fmla="*/ 170 h 225"/>
                <a:gd name="T4" fmla="*/ 163 w 163"/>
                <a:gd name="T5" fmla="*/ 158 h 225"/>
                <a:gd name="T6" fmla="*/ 126 w 163"/>
                <a:gd name="T7" fmla="*/ 158 h 225"/>
                <a:gd name="T8" fmla="*/ 126 w 163"/>
                <a:gd name="T9" fmla="*/ 9 h 225"/>
                <a:gd name="T10" fmla="*/ 119 w 163"/>
                <a:gd name="T11" fmla="*/ 0 h 225"/>
                <a:gd name="T12" fmla="*/ 110 w 163"/>
                <a:gd name="T13" fmla="*/ 4 h 225"/>
                <a:gd name="T14" fmla="*/ 0 w 163"/>
                <a:gd name="T15" fmla="*/ 158 h 225"/>
                <a:gd name="T16" fmla="*/ 0 w 163"/>
                <a:gd name="T17" fmla="*/ 170 h 225"/>
                <a:gd name="T18" fmla="*/ 98 w 163"/>
                <a:gd name="T19" fmla="*/ 170 h 225"/>
                <a:gd name="T20" fmla="*/ 98 w 163"/>
                <a:gd name="T21" fmla="*/ 197 h 225"/>
                <a:gd name="T22" fmla="*/ 71 w 163"/>
                <a:gd name="T23" fmla="*/ 213 h 225"/>
                <a:gd name="T24" fmla="*/ 62 w 163"/>
                <a:gd name="T25" fmla="*/ 213 h 225"/>
                <a:gd name="T26" fmla="*/ 62 w 163"/>
                <a:gd name="T27" fmla="*/ 225 h 225"/>
                <a:gd name="T28" fmla="*/ 112 w 163"/>
                <a:gd name="T29" fmla="*/ 223 h 225"/>
                <a:gd name="T30" fmla="*/ 162 w 163"/>
                <a:gd name="T31" fmla="*/ 225 h 225"/>
                <a:gd name="T32" fmla="*/ 162 w 163"/>
                <a:gd name="T33" fmla="*/ 213 h 225"/>
                <a:gd name="T34" fmla="*/ 153 w 163"/>
                <a:gd name="T35" fmla="*/ 213 h 225"/>
                <a:gd name="T36" fmla="*/ 126 w 163"/>
                <a:gd name="T37" fmla="*/ 197 h 225"/>
                <a:gd name="T38" fmla="*/ 126 w 163"/>
                <a:gd name="T39" fmla="*/ 170 h 225"/>
                <a:gd name="T40" fmla="*/ 163 w 163"/>
                <a:gd name="T41" fmla="*/ 170 h 225"/>
                <a:gd name="T42" fmla="*/ 100 w 163"/>
                <a:gd name="T43" fmla="*/ 36 h 225"/>
                <a:gd name="T44" fmla="*/ 100 w 163"/>
                <a:gd name="T45" fmla="*/ 36 h 225"/>
                <a:gd name="T46" fmla="*/ 100 w 163"/>
                <a:gd name="T47" fmla="*/ 158 h 225"/>
                <a:gd name="T48" fmla="*/ 12 w 163"/>
                <a:gd name="T49" fmla="*/ 158 h 225"/>
                <a:gd name="T50" fmla="*/ 100 w 163"/>
                <a:gd name="T51" fmla="*/ 36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3" h="225">
                  <a:moveTo>
                    <a:pt x="163" y="170"/>
                  </a:moveTo>
                  <a:lnTo>
                    <a:pt x="163" y="170"/>
                  </a:lnTo>
                  <a:lnTo>
                    <a:pt x="163" y="158"/>
                  </a:lnTo>
                  <a:lnTo>
                    <a:pt x="126" y="158"/>
                  </a:lnTo>
                  <a:lnTo>
                    <a:pt x="126" y="9"/>
                  </a:lnTo>
                  <a:cubicBezTo>
                    <a:pt x="126" y="2"/>
                    <a:pt x="126" y="0"/>
                    <a:pt x="119" y="0"/>
                  </a:cubicBezTo>
                  <a:cubicBezTo>
                    <a:pt x="115" y="0"/>
                    <a:pt x="113" y="0"/>
                    <a:pt x="110" y="4"/>
                  </a:cubicBezTo>
                  <a:lnTo>
                    <a:pt x="0" y="158"/>
                  </a:lnTo>
                  <a:lnTo>
                    <a:pt x="0" y="170"/>
                  </a:lnTo>
                  <a:lnTo>
                    <a:pt x="98" y="170"/>
                  </a:lnTo>
                  <a:lnTo>
                    <a:pt x="98" y="197"/>
                  </a:lnTo>
                  <a:cubicBezTo>
                    <a:pt x="98" y="209"/>
                    <a:pt x="98" y="213"/>
                    <a:pt x="71" y="213"/>
                  </a:cubicBezTo>
                  <a:lnTo>
                    <a:pt x="62" y="213"/>
                  </a:lnTo>
                  <a:lnTo>
                    <a:pt x="62" y="225"/>
                  </a:lnTo>
                  <a:cubicBezTo>
                    <a:pt x="78" y="224"/>
                    <a:pt x="100" y="223"/>
                    <a:pt x="112" y="223"/>
                  </a:cubicBezTo>
                  <a:cubicBezTo>
                    <a:pt x="124" y="223"/>
                    <a:pt x="145" y="224"/>
                    <a:pt x="162" y="225"/>
                  </a:cubicBezTo>
                  <a:lnTo>
                    <a:pt x="162" y="213"/>
                  </a:lnTo>
                  <a:lnTo>
                    <a:pt x="153" y="213"/>
                  </a:lnTo>
                  <a:cubicBezTo>
                    <a:pt x="126" y="213"/>
                    <a:pt x="126" y="209"/>
                    <a:pt x="126" y="197"/>
                  </a:cubicBezTo>
                  <a:lnTo>
                    <a:pt x="126" y="170"/>
                  </a:lnTo>
                  <a:lnTo>
                    <a:pt x="163" y="170"/>
                  </a:lnTo>
                  <a:close/>
                  <a:moveTo>
                    <a:pt x="100" y="36"/>
                  </a:moveTo>
                  <a:lnTo>
                    <a:pt x="100" y="36"/>
                  </a:lnTo>
                  <a:lnTo>
                    <a:pt x="100" y="158"/>
                  </a:lnTo>
                  <a:lnTo>
                    <a:pt x="12" y="158"/>
                  </a:lnTo>
                  <a:lnTo>
                    <a:pt x="100" y="3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301" name="Freeform 126"/>
            <p:cNvSpPr>
              <a:spLocks/>
            </p:cNvSpPr>
            <p:nvPr/>
          </p:nvSpPr>
          <p:spPr bwMode="auto">
            <a:xfrm>
              <a:off x="1943" y="1793"/>
              <a:ext cx="51" cy="76"/>
            </a:xfrm>
            <a:custGeom>
              <a:avLst/>
              <a:gdLst>
                <a:gd name="T0" fmla="*/ 148 w 148"/>
                <a:gd name="T1" fmla="*/ 161 h 222"/>
                <a:gd name="T2" fmla="*/ 148 w 148"/>
                <a:gd name="T3" fmla="*/ 161 h 222"/>
                <a:gd name="T4" fmla="*/ 136 w 148"/>
                <a:gd name="T5" fmla="*/ 161 h 222"/>
                <a:gd name="T6" fmla="*/ 128 w 148"/>
                <a:gd name="T7" fmla="*/ 191 h 222"/>
                <a:gd name="T8" fmla="*/ 95 w 148"/>
                <a:gd name="T9" fmla="*/ 193 h 222"/>
                <a:gd name="T10" fmla="*/ 33 w 148"/>
                <a:gd name="T11" fmla="*/ 193 h 222"/>
                <a:gd name="T12" fmla="*/ 100 w 148"/>
                <a:gd name="T13" fmla="*/ 137 h 222"/>
                <a:gd name="T14" fmla="*/ 148 w 148"/>
                <a:gd name="T15" fmla="*/ 65 h 222"/>
                <a:gd name="T16" fmla="*/ 70 w 148"/>
                <a:gd name="T17" fmla="*/ 0 h 222"/>
                <a:gd name="T18" fmla="*/ 0 w 148"/>
                <a:gd name="T19" fmla="*/ 60 h 222"/>
                <a:gd name="T20" fmla="*/ 18 w 148"/>
                <a:gd name="T21" fmla="*/ 78 h 222"/>
                <a:gd name="T22" fmla="*/ 35 w 148"/>
                <a:gd name="T23" fmla="*/ 61 h 222"/>
                <a:gd name="T24" fmla="*/ 16 w 148"/>
                <a:gd name="T25" fmla="*/ 43 h 222"/>
                <a:gd name="T26" fmla="*/ 65 w 148"/>
                <a:gd name="T27" fmla="*/ 12 h 222"/>
                <a:gd name="T28" fmla="*/ 115 w 148"/>
                <a:gd name="T29" fmla="*/ 65 h 222"/>
                <a:gd name="T30" fmla="*/ 84 w 148"/>
                <a:gd name="T31" fmla="*/ 129 h 222"/>
                <a:gd name="T32" fmla="*/ 3 w 148"/>
                <a:gd name="T33" fmla="*/ 209 h 222"/>
                <a:gd name="T34" fmla="*/ 0 w 148"/>
                <a:gd name="T35" fmla="*/ 222 h 222"/>
                <a:gd name="T36" fmla="*/ 138 w 148"/>
                <a:gd name="T37" fmla="*/ 222 h 222"/>
                <a:gd name="T38" fmla="*/ 148 w 148"/>
                <a:gd name="T39" fmla="*/ 161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222">
                  <a:moveTo>
                    <a:pt x="148" y="161"/>
                  </a:moveTo>
                  <a:lnTo>
                    <a:pt x="148" y="161"/>
                  </a:lnTo>
                  <a:lnTo>
                    <a:pt x="136" y="161"/>
                  </a:lnTo>
                  <a:cubicBezTo>
                    <a:pt x="135" y="168"/>
                    <a:pt x="132" y="188"/>
                    <a:pt x="128" y="191"/>
                  </a:cubicBezTo>
                  <a:cubicBezTo>
                    <a:pt x="125" y="193"/>
                    <a:pt x="99" y="193"/>
                    <a:pt x="95" y="193"/>
                  </a:cubicBezTo>
                  <a:lnTo>
                    <a:pt x="33" y="193"/>
                  </a:lnTo>
                  <a:cubicBezTo>
                    <a:pt x="68" y="162"/>
                    <a:pt x="80" y="153"/>
                    <a:pt x="100" y="137"/>
                  </a:cubicBezTo>
                  <a:cubicBezTo>
                    <a:pt x="125" y="117"/>
                    <a:pt x="148" y="97"/>
                    <a:pt x="148" y="65"/>
                  </a:cubicBezTo>
                  <a:cubicBezTo>
                    <a:pt x="148" y="25"/>
                    <a:pt x="112" y="0"/>
                    <a:pt x="70" y="0"/>
                  </a:cubicBezTo>
                  <a:cubicBezTo>
                    <a:pt x="28" y="0"/>
                    <a:pt x="0" y="29"/>
                    <a:pt x="0" y="60"/>
                  </a:cubicBezTo>
                  <a:cubicBezTo>
                    <a:pt x="0" y="77"/>
                    <a:pt x="14" y="78"/>
                    <a:pt x="18" y="78"/>
                  </a:cubicBezTo>
                  <a:cubicBezTo>
                    <a:pt x="26" y="78"/>
                    <a:pt x="35" y="73"/>
                    <a:pt x="35" y="61"/>
                  </a:cubicBezTo>
                  <a:cubicBezTo>
                    <a:pt x="35" y="55"/>
                    <a:pt x="33" y="43"/>
                    <a:pt x="16" y="43"/>
                  </a:cubicBezTo>
                  <a:cubicBezTo>
                    <a:pt x="26" y="19"/>
                    <a:pt x="49" y="12"/>
                    <a:pt x="65" y="12"/>
                  </a:cubicBezTo>
                  <a:cubicBezTo>
                    <a:pt x="98" y="12"/>
                    <a:pt x="115" y="38"/>
                    <a:pt x="115" y="65"/>
                  </a:cubicBezTo>
                  <a:cubicBezTo>
                    <a:pt x="115" y="94"/>
                    <a:pt x="95" y="117"/>
                    <a:pt x="84" y="129"/>
                  </a:cubicBezTo>
                  <a:lnTo>
                    <a:pt x="3" y="209"/>
                  </a:lnTo>
                  <a:cubicBezTo>
                    <a:pt x="0" y="212"/>
                    <a:pt x="0" y="212"/>
                    <a:pt x="0" y="222"/>
                  </a:cubicBezTo>
                  <a:lnTo>
                    <a:pt x="138" y="222"/>
                  </a:lnTo>
                  <a:lnTo>
                    <a:pt x="148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302" name="Freeform 127"/>
            <p:cNvSpPr>
              <a:spLocks/>
            </p:cNvSpPr>
            <p:nvPr/>
          </p:nvSpPr>
          <p:spPr bwMode="auto">
            <a:xfrm>
              <a:off x="2014" y="1772"/>
              <a:ext cx="82" cy="74"/>
            </a:xfrm>
            <a:custGeom>
              <a:avLst/>
              <a:gdLst>
                <a:gd name="T0" fmla="*/ 145 w 238"/>
                <a:gd name="T1" fmla="*/ 67 h 216"/>
                <a:gd name="T2" fmla="*/ 145 w 238"/>
                <a:gd name="T3" fmla="*/ 67 h 216"/>
                <a:gd name="T4" fmla="*/ 193 w 238"/>
                <a:gd name="T5" fmla="*/ 10 h 216"/>
                <a:gd name="T6" fmla="*/ 217 w 238"/>
                <a:gd name="T7" fmla="*/ 16 h 216"/>
                <a:gd name="T8" fmla="*/ 194 w 238"/>
                <a:gd name="T9" fmla="*/ 42 h 216"/>
                <a:gd name="T10" fmla="*/ 212 w 238"/>
                <a:gd name="T11" fmla="*/ 59 h 216"/>
                <a:gd name="T12" fmla="*/ 238 w 238"/>
                <a:gd name="T13" fmla="*/ 31 h 216"/>
                <a:gd name="T14" fmla="*/ 193 w 238"/>
                <a:gd name="T15" fmla="*/ 0 h 216"/>
                <a:gd name="T16" fmla="*/ 143 w 238"/>
                <a:gd name="T17" fmla="*/ 36 h 216"/>
                <a:gd name="T18" fmla="*/ 91 w 238"/>
                <a:gd name="T19" fmla="*/ 0 h 216"/>
                <a:gd name="T20" fmla="*/ 14 w 238"/>
                <a:gd name="T21" fmla="*/ 73 h 216"/>
                <a:gd name="T22" fmla="*/ 20 w 238"/>
                <a:gd name="T23" fmla="*/ 78 h 216"/>
                <a:gd name="T24" fmla="*/ 26 w 238"/>
                <a:gd name="T25" fmla="*/ 73 h 216"/>
                <a:gd name="T26" fmla="*/ 90 w 238"/>
                <a:gd name="T27" fmla="*/ 10 h 216"/>
                <a:gd name="T28" fmla="*/ 116 w 238"/>
                <a:gd name="T29" fmla="*/ 42 h 216"/>
                <a:gd name="T30" fmla="*/ 90 w 238"/>
                <a:gd name="T31" fmla="*/ 156 h 216"/>
                <a:gd name="T32" fmla="*/ 45 w 238"/>
                <a:gd name="T33" fmla="*/ 206 h 216"/>
                <a:gd name="T34" fmla="*/ 21 w 238"/>
                <a:gd name="T35" fmla="*/ 199 h 216"/>
                <a:gd name="T36" fmla="*/ 44 w 238"/>
                <a:gd name="T37" fmla="*/ 174 h 216"/>
                <a:gd name="T38" fmla="*/ 26 w 238"/>
                <a:gd name="T39" fmla="*/ 157 h 216"/>
                <a:gd name="T40" fmla="*/ 0 w 238"/>
                <a:gd name="T41" fmla="*/ 185 h 216"/>
                <a:gd name="T42" fmla="*/ 45 w 238"/>
                <a:gd name="T43" fmla="*/ 216 h 216"/>
                <a:gd name="T44" fmla="*/ 95 w 238"/>
                <a:gd name="T45" fmla="*/ 180 h 216"/>
                <a:gd name="T46" fmla="*/ 146 w 238"/>
                <a:gd name="T47" fmla="*/ 216 h 216"/>
                <a:gd name="T48" fmla="*/ 223 w 238"/>
                <a:gd name="T49" fmla="*/ 143 h 216"/>
                <a:gd name="T50" fmla="*/ 217 w 238"/>
                <a:gd name="T51" fmla="*/ 138 h 216"/>
                <a:gd name="T52" fmla="*/ 211 w 238"/>
                <a:gd name="T53" fmla="*/ 143 h 216"/>
                <a:gd name="T54" fmla="*/ 147 w 238"/>
                <a:gd name="T55" fmla="*/ 206 h 216"/>
                <a:gd name="T56" fmla="*/ 121 w 238"/>
                <a:gd name="T57" fmla="*/ 174 h 216"/>
                <a:gd name="T58" fmla="*/ 129 w 238"/>
                <a:gd name="T59" fmla="*/ 132 h 216"/>
                <a:gd name="T60" fmla="*/ 145 w 238"/>
                <a:gd name="T61" fmla="*/ 67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8" h="216">
                  <a:moveTo>
                    <a:pt x="145" y="67"/>
                  </a:moveTo>
                  <a:lnTo>
                    <a:pt x="145" y="67"/>
                  </a:lnTo>
                  <a:cubicBezTo>
                    <a:pt x="148" y="54"/>
                    <a:pt x="159" y="10"/>
                    <a:pt x="193" y="10"/>
                  </a:cubicBezTo>
                  <a:cubicBezTo>
                    <a:pt x="195" y="10"/>
                    <a:pt x="207" y="10"/>
                    <a:pt x="217" y="16"/>
                  </a:cubicBezTo>
                  <a:cubicBezTo>
                    <a:pt x="203" y="19"/>
                    <a:pt x="194" y="31"/>
                    <a:pt x="194" y="42"/>
                  </a:cubicBezTo>
                  <a:cubicBezTo>
                    <a:pt x="194" y="50"/>
                    <a:pt x="199" y="59"/>
                    <a:pt x="212" y="59"/>
                  </a:cubicBezTo>
                  <a:cubicBezTo>
                    <a:pt x="222" y="59"/>
                    <a:pt x="238" y="50"/>
                    <a:pt x="238" y="31"/>
                  </a:cubicBezTo>
                  <a:cubicBezTo>
                    <a:pt x="238" y="6"/>
                    <a:pt x="209" y="0"/>
                    <a:pt x="193" y="0"/>
                  </a:cubicBezTo>
                  <a:cubicBezTo>
                    <a:pt x="165" y="0"/>
                    <a:pt x="149" y="25"/>
                    <a:pt x="143" y="36"/>
                  </a:cubicBezTo>
                  <a:cubicBezTo>
                    <a:pt x="131" y="4"/>
                    <a:pt x="105" y="0"/>
                    <a:pt x="91" y="0"/>
                  </a:cubicBezTo>
                  <a:cubicBezTo>
                    <a:pt x="42" y="0"/>
                    <a:pt x="14" y="61"/>
                    <a:pt x="14" y="73"/>
                  </a:cubicBezTo>
                  <a:cubicBezTo>
                    <a:pt x="14" y="78"/>
                    <a:pt x="19" y="78"/>
                    <a:pt x="20" y="78"/>
                  </a:cubicBezTo>
                  <a:cubicBezTo>
                    <a:pt x="24" y="78"/>
                    <a:pt x="25" y="77"/>
                    <a:pt x="26" y="73"/>
                  </a:cubicBezTo>
                  <a:cubicBezTo>
                    <a:pt x="43" y="22"/>
                    <a:pt x="74" y="10"/>
                    <a:pt x="90" y="10"/>
                  </a:cubicBezTo>
                  <a:cubicBezTo>
                    <a:pt x="99" y="10"/>
                    <a:pt x="116" y="14"/>
                    <a:pt x="116" y="42"/>
                  </a:cubicBezTo>
                  <a:cubicBezTo>
                    <a:pt x="116" y="57"/>
                    <a:pt x="108" y="89"/>
                    <a:pt x="90" y="156"/>
                  </a:cubicBezTo>
                  <a:cubicBezTo>
                    <a:pt x="83" y="186"/>
                    <a:pt x="66" y="206"/>
                    <a:pt x="45" y="206"/>
                  </a:cubicBezTo>
                  <a:cubicBezTo>
                    <a:pt x="42" y="206"/>
                    <a:pt x="31" y="206"/>
                    <a:pt x="21" y="199"/>
                  </a:cubicBezTo>
                  <a:cubicBezTo>
                    <a:pt x="33" y="197"/>
                    <a:pt x="44" y="187"/>
                    <a:pt x="44" y="174"/>
                  </a:cubicBezTo>
                  <a:cubicBezTo>
                    <a:pt x="44" y="161"/>
                    <a:pt x="33" y="157"/>
                    <a:pt x="26" y="157"/>
                  </a:cubicBezTo>
                  <a:cubicBezTo>
                    <a:pt x="12" y="157"/>
                    <a:pt x="0" y="169"/>
                    <a:pt x="0" y="185"/>
                  </a:cubicBezTo>
                  <a:cubicBezTo>
                    <a:pt x="0" y="207"/>
                    <a:pt x="23" y="216"/>
                    <a:pt x="45" y="216"/>
                  </a:cubicBezTo>
                  <a:cubicBezTo>
                    <a:pt x="76" y="216"/>
                    <a:pt x="93" y="183"/>
                    <a:pt x="95" y="180"/>
                  </a:cubicBezTo>
                  <a:cubicBezTo>
                    <a:pt x="100" y="198"/>
                    <a:pt x="118" y="216"/>
                    <a:pt x="146" y="216"/>
                  </a:cubicBezTo>
                  <a:cubicBezTo>
                    <a:pt x="196" y="216"/>
                    <a:pt x="223" y="155"/>
                    <a:pt x="223" y="143"/>
                  </a:cubicBezTo>
                  <a:cubicBezTo>
                    <a:pt x="223" y="138"/>
                    <a:pt x="218" y="138"/>
                    <a:pt x="217" y="138"/>
                  </a:cubicBezTo>
                  <a:cubicBezTo>
                    <a:pt x="213" y="138"/>
                    <a:pt x="212" y="140"/>
                    <a:pt x="211" y="143"/>
                  </a:cubicBezTo>
                  <a:cubicBezTo>
                    <a:pt x="195" y="194"/>
                    <a:pt x="163" y="206"/>
                    <a:pt x="147" y="206"/>
                  </a:cubicBezTo>
                  <a:cubicBezTo>
                    <a:pt x="129" y="206"/>
                    <a:pt x="121" y="190"/>
                    <a:pt x="121" y="174"/>
                  </a:cubicBezTo>
                  <a:cubicBezTo>
                    <a:pt x="121" y="164"/>
                    <a:pt x="124" y="153"/>
                    <a:pt x="129" y="132"/>
                  </a:cubicBezTo>
                  <a:lnTo>
                    <a:pt x="145" y="6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303" name="Freeform 128"/>
            <p:cNvSpPr>
              <a:spLocks/>
            </p:cNvSpPr>
            <p:nvPr/>
          </p:nvSpPr>
          <p:spPr bwMode="auto">
            <a:xfrm>
              <a:off x="2111" y="1793"/>
              <a:ext cx="51" cy="76"/>
            </a:xfrm>
            <a:custGeom>
              <a:avLst/>
              <a:gdLst>
                <a:gd name="T0" fmla="*/ 148 w 148"/>
                <a:gd name="T1" fmla="*/ 161 h 222"/>
                <a:gd name="T2" fmla="*/ 148 w 148"/>
                <a:gd name="T3" fmla="*/ 161 h 222"/>
                <a:gd name="T4" fmla="*/ 136 w 148"/>
                <a:gd name="T5" fmla="*/ 161 h 222"/>
                <a:gd name="T6" fmla="*/ 128 w 148"/>
                <a:gd name="T7" fmla="*/ 191 h 222"/>
                <a:gd name="T8" fmla="*/ 95 w 148"/>
                <a:gd name="T9" fmla="*/ 193 h 222"/>
                <a:gd name="T10" fmla="*/ 33 w 148"/>
                <a:gd name="T11" fmla="*/ 193 h 222"/>
                <a:gd name="T12" fmla="*/ 100 w 148"/>
                <a:gd name="T13" fmla="*/ 137 h 222"/>
                <a:gd name="T14" fmla="*/ 148 w 148"/>
                <a:gd name="T15" fmla="*/ 65 h 222"/>
                <a:gd name="T16" fmla="*/ 70 w 148"/>
                <a:gd name="T17" fmla="*/ 0 h 222"/>
                <a:gd name="T18" fmla="*/ 0 w 148"/>
                <a:gd name="T19" fmla="*/ 60 h 222"/>
                <a:gd name="T20" fmla="*/ 18 w 148"/>
                <a:gd name="T21" fmla="*/ 78 h 222"/>
                <a:gd name="T22" fmla="*/ 36 w 148"/>
                <a:gd name="T23" fmla="*/ 61 h 222"/>
                <a:gd name="T24" fmla="*/ 16 w 148"/>
                <a:gd name="T25" fmla="*/ 43 h 222"/>
                <a:gd name="T26" fmla="*/ 65 w 148"/>
                <a:gd name="T27" fmla="*/ 12 h 222"/>
                <a:gd name="T28" fmla="*/ 115 w 148"/>
                <a:gd name="T29" fmla="*/ 65 h 222"/>
                <a:gd name="T30" fmla="*/ 84 w 148"/>
                <a:gd name="T31" fmla="*/ 129 h 222"/>
                <a:gd name="T32" fmla="*/ 4 w 148"/>
                <a:gd name="T33" fmla="*/ 209 h 222"/>
                <a:gd name="T34" fmla="*/ 0 w 148"/>
                <a:gd name="T35" fmla="*/ 222 h 222"/>
                <a:gd name="T36" fmla="*/ 138 w 148"/>
                <a:gd name="T37" fmla="*/ 222 h 222"/>
                <a:gd name="T38" fmla="*/ 148 w 148"/>
                <a:gd name="T39" fmla="*/ 161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222">
                  <a:moveTo>
                    <a:pt x="148" y="161"/>
                  </a:moveTo>
                  <a:lnTo>
                    <a:pt x="148" y="161"/>
                  </a:lnTo>
                  <a:lnTo>
                    <a:pt x="136" y="161"/>
                  </a:lnTo>
                  <a:cubicBezTo>
                    <a:pt x="135" y="168"/>
                    <a:pt x="132" y="188"/>
                    <a:pt x="128" y="191"/>
                  </a:cubicBezTo>
                  <a:cubicBezTo>
                    <a:pt x="125" y="193"/>
                    <a:pt x="99" y="193"/>
                    <a:pt x="95" y="193"/>
                  </a:cubicBezTo>
                  <a:lnTo>
                    <a:pt x="33" y="193"/>
                  </a:lnTo>
                  <a:cubicBezTo>
                    <a:pt x="68" y="162"/>
                    <a:pt x="80" y="153"/>
                    <a:pt x="100" y="137"/>
                  </a:cubicBezTo>
                  <a:cubicBezTo>
                    <a:pt x="125" y="117"/>
                    <a:pt x="148" y="97"/>
                    <a:pt x="148" y="65"/>
                  </a:cubicBezTo>
                  <a:cubicBezTo>
                    <a:pt x="148" y="25"/>
                    <a:pt x="112" y="0"/>
                    <a:pt x="70" y="0"/>
                  </a:cubicBezTo>
                  <a:cubicBezTo>
                    <a:pt x="28" y="0"/>
                    <a:pt x="0" y="29"/>
                    <a:pt x="0" y="60"/>
                  </a:cubicBezTo>
                  <a:cubicBezTo>
                    <a:pt x="0" y="77"/>
                    <a:pt x="15" y="78"/>
                    <a:pt x="18" y="78"/>
                  </a:cubicBezTo>
                  <a:cubicBezTo>
                    <a:pt x="26" y="78"/>
                    <a:pt x="36" y="73"/>
                    <a:pt x="36" y="61"/>
                  </a:cubicBezTo>
                  <a:cubicBezTo>
                    <a:pt x="36" y="55"/>
                    <a:pt x="33" y="43"/>
                    <a:pt x="16" y="43"/>
                  </a:cubicBezTo>
                  <a:cubicBezTo>
                    <a:pt x="26" y="19"/>
                    <a:pt x="49" y="12"/>
                    <a:pt x="65" y="12"/>
                  </a:cubicBezTo>
                  <a:cubicBezTo>
                    <a:pt x="98" y="12"/>
                    <a:pt x="115" y="38"/>
                    <a:pt x="115" y="65"/>
                  </a:cubicBezTo>
                  <a:cubicBezTo>
                    <a:pt x="115" y="94"/>
                    <a:pt x="95" y="117"/>
                    <a:pt x="84" y="129"/>
                  </a:cubicBezTo>
                  <a:lnTo>
                    <a:pt x="4" y="209"/>
                  </a:lnTo>
                  <a:cubicBezTo>
                    <a:pt x="0" y="212"/>
                    <a:pt x="0" y="212"/>
                    <a:pt x="0" y="222"/>
                  </a:cubicBezTo>
                  <a:lnTo>
                    <a:pt x="138" y="222"/>
                  </a:lnTo>
                  <a:lnTo>
                    <a:pt x="148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304" name="Freeform 129"/>
            <p:cNvSpPr>
              <a:spLocks/>
            </p:cNvSpPr>
            <p:nvPr/>
          </p:nvSpPr>
          <p:spPr bwMode="auto">
            <a:xfrm>
              <a:off x="2223" y="1748"/>
              <a:ext cx="109" cy="110"/>
            </a:xfrm>
            <a:custGeom>
              <a:avLst/>
              <a:gdLst>
                <a:gd name="T0" fmla="*/ 169 w 318"/>
                <a:gd name="T1" fmla="*/ 169 h 319"/>
                <a:gd name="T2" fmla="*/ 169 w 318"/>
                <a:gd name="T3" fmla="*/ 169 h 319"/>
                <a:gd name="T4" fmla="*/ 303 w 318"/>
                <a:gd name="T5" fmla="*/ 169 h 319"/>
                <a:gd name="T6" fmla="*/ 318 w 318"/>
                <a:gd name="T7" fmla="*/ 159 h 319"/>
                <a:gd name="T8" fmla="*/ 303 w 318"/>
                <a:gd name="T9" fmla="*/ 150 h 319"/>
                <a:gd name="T10" fmla="*/ 169 w 318"/>
                <a:gd name="T11" fmla="*/ 150 h 319"/>
                <a:gd name="T12" fmla="*/ 169 w 318"/>
                <a:gd name="T13" fmla="*/ 16 h 319"/>
                <a:gd name="T14" fmla="*/ 160 w 318"/>
                <a:gd name="T15" fmla="*/ 0 h 319"/>
                <a:gd name="T16" fmla="*/ 150 w 318"/>
                <a:gd name="T17" fmla="*/ 16 h 319"/>
                <a:gd name="T18" fmla="*/ 150 w 318"/>
                <a:gd name="T19" fmla="*/ 150 h 319"/>
                <a:gd name="T20" fmla="*/ 16 w 318"/>
                <a:gd name="T21" fmla="*/ 150 h 319"/>
                <a:gd name="T22" fmla="*/ 0 w 318"/>
                <a:gd name="T23" fmla="*/ 159 h 319"/>
                <a:gd name="T24" fmla="*/ 16 w 318"/>
                <a:gd name="T25" fmla="*/ 169 h 319"/>
                <a:gd name="T26" fmla="*/ 150 w 318"/>
                <a:gd name="T27" fmla="*/ 169 h 319"/>
                <a:gd name="T28" fmla="*/ 150 w 318"/>
                <a:gd name="T29" fmla="*/ 303 h 319"/>
                <a:gd name="T30" fmla="*/ 160 w 318"/>
                <a:gd name="T31" fmla="*/ 319 h 319"/>
                <a:gd name="T32" fmla="*/ 169 w 318"/>
                <a:gd name="T33" fmla="*/ 303 h 319"/>
                <a:gd name="T34" fmla="*/ 169 w 318"/>
                <a:gd name="T35" fmla="*/ 169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8" h="319">
                  <a:moveTo>
                    <a:pt x="169" y="169"/>
                  </a:moveTo>
                  <a:lnTo>
                    <a:pt x="169" y="169"/>
                  </a:lnTo>
                  <a:lnTo>
                    <a:pt x="303" y="169"/>
                  </a:lnTo>
                  <a:cubicBezTo>
                    <a:pt x="309" y="169"/>
                    <a:pt x="318" y="169"/>
                    <a:pt x="318" y="159"/>
                  </a:cubicBezTo>
                  <a:cubicBezTo>
                    <a:pt x="318" y="150"/>
                    <a:pt x="309" y="150"/>
                    <a:pt x="303" y="150"/>
                  </a:cubicBezTo>
                  <a:lnTo>
                    <a:pt x="169" y="150"/>
                  </a:lnTo>
                  <a:lnTo>
                    <a:pt x="169" y="16"/>
                  </a:lnTo>
                  <a:cubicBezTo>
                    <a:pt x="169" y="9"/>
                    <a:pt x="169" y="0"/>
                    <a:pt x="160" y="0"/>
                  </a:cubicBezTo>
                  <a:cubicBezTo>
                    <a:pt x="150" y="0"/>
                    <a:pt x="150" y="9"/>
                    <a:pt x="150" y="16"/>
                  </a:cubicBezTo>
                  <a:lnTo>
                    <a:pt x="150" y="150"/>
                  </a:lnTo>
                  <a:lnTo>
                    <a:pt x="16" y="150"/>
                  </a:lnTo>
                  <a:cubicBezTo>
                    <a:pt x="10" y="150"/>
                    <a:pt x="0" y="150"/>
                    <a:pt x="0" y="159"/>
                  </a:cubicBezTo>
                  <a:cubicBezTo>
                    <a:pt x="0" y="169"/>
                    <a:pt x="10" y="169"/>
                    <a:pt x="16" y="169"/>
                  </a:cubicBezTo>
                  <a:lnTo>
                    <a:pt x="150" y="169"/>
                  </a:lnTo>
                  <a:lnTo>
                    <a:pt x="150" y="303"/>
                  </a:lnTo>
                  <a:cubicBezTo>
                    <a:pt x="150" y="310"/>
                    <a:pt x="150" y="319"/>
                    <a:pt x="160" y="319"/>
                  </a:cubicBezTo>
                  <a:cubicBezTo>
                    <a:pt x="169" y="319"/>
                    <a:pt x="169" y="310"/>
                    <a:pt x="169" y="303"/>
                  </a:cubicBezTo>
                  <a:lnTo>
                    <a:pt x="169" y="16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305" name="Freeform 130"/>
            <p:cNvSpPr>
              <a:spLocks noEditPoints="1"/>
            </p:cNvSpPr>
            <p:nvPr/>
          </p:nvSpPr>
          <p:spPr bwMode="auto">
            <a:xfrm>
              <a:off x="2385" y="1772"/>
              <a:ext cx="75" cy="74"/>
            </a:xfrm>
            <a:custGeom>
              <a:avLst/>
              <a:gdLst>
                <a:gd name="T0" fmla="*/ 159 w 219"/>
                <a:gd name="T1" fmla="*/ 30 h 216"/>
                <a:gd name="T2" fmla="*/ 159 w 219"/>
                <a:gd name="T3" fmla="*/ 30 h 216"/>
                <a:gd name="T4" fmla="*/ 115 w 219"/>
                <a:gd name="T5" fmla="*/ 0 h 216"/>
                <a:gd name="T6" fmla="*/ 0 w 219"/>
                <a:gd name="T7" fmla="*/ 140 h 216"/>
                <a:gd name="T8" fmla="*/ 64 w 219"/>
                <a:gd name="T9" fmla="*/ 216 h 216"/>
                <a:gd name="T10" fmla="*/ 126 w 219"/>
                <a:gd name="T11" fmla="*/ 180 h 216"/>
                <a:gd name="T12" fmla="*/ 169 w 219"/>
                <a:gd name="T13" fmla="*/ 216 h 216"/>
                <a:gd name="T14" fmla="*/ 205 w 219"/>
                <a:gd name="T15" fmla="*/ 190 h 216"/>
                <a:gd name="T16" fmla="*/ 219 w 219"/>
                <a:gd name="T17" fmla="*/ 143 h 216"/>
                <a:gd name="T18" fmla="*/ 213 w 219"/>
                <a:gd name="T19" fmla="*/ 138 h 216"/>
                <a:gd name="T20" fmla="*/ 207 w 219"/>
                <a:gd name="T21" fmla="*/ 146 h 216"/>
                <a:gd name="T22" fmla="*/ 170 w 219"/>
                <a:gd name="T23" fmla="*/ 206 h 216"/>
                <a:gd name="T24" fmla="*/ 156 w 219"/>
                <a:gd name="T25" fmla="*/ 184 h 216"/>
                <a:gd name="T26" fmla="*/ 162 w 219"/>
                <a:gd name="T27" fmla="*/ 148 h 216"/>
                <a:gd name="T28" fmla="*/ 173 w 219"/>
                <a:gd name="T29" fmla="*/ 105 h 216"/>
                <a:gd name="T30" fmla="*/ 190 w 219"/>
                <a:gd name="T31" fmla="*/ 38 h 216"/>
                <a:gd name="T32" fmla="*/ 193 w 219"/>
                <a:gd name="T33" fmla="*/ 22 h 216"/>
                <a:gd name="T34" fmla="*/ 179 w 219"/>
                <a:gd name="T35" fmla="*/ 9 h 216"/>
                <a:gd name="T36" fmla="*/ 159 w 219"/>
                <a:gd name="T37" fmla="*/ 30 h 216"/>
                <a:gd name="T38" fmla="*/ 128 w 219"/>
                <a:gd name="T39" fmla="*/ 154 h 216"/>
                <a:gd name="T40" fmla="*/ 128 w 219"/>
                <a:gd name="T41" fmla="*/ 154 h 216"/>
                <a:gd name="T42" fmla="*/ 119 w 219"/>
                <a:gd name="T43" fmla="*/ 172 h 216"/>
                <a:gd name="T44" fmla="*/ 65 w 219"/>
                <a:gd name="T45" fmla="*/ 206 h 216"/>
                <a:gd name="T46" fmla="*/ 34 w 219"/>
                <a:gd name="T47" fmla="*/ 161 h 216"/>
                <a:gd name="T48" fmla="*/ 60 w 219"/>
                <a:gd name="T49" fmla="*/ 56 h 216"/>
                <a:gd name="T50" fmla="*/ 116 w 219"/>
                <a:gd name="T51" fmla="*/ 10 h 216"/>
                <a:gd name="T52" fmla="*/ 153 w 219"/>
                <a:gd name="T53" fmla="*/ 52 h 216"/>
                <a:gd name="T54" fmla="*/ 152 w 219"/>
                <a:gd name="T55" fmla="*/ 60 h 216"/>
                <a:gd name="T56" fmla="*/ 128 w 219"/>
                <a:gd name="T57" fmla="*/ 154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9" h="216">
                  <a:moveTo>
                    <a:pt x="159" y="30"/>
                  </a:moveTo>
                  <a:lnTo>
                    <a:pt x="159" y="30"/>
                  </a:lnTo>
                  <a:cubicBezTo>
                    <a:pt x="151" y="13"/>
                    <a:pt x="137" y="0"/>
                    <a:pt x="115" y="0"/>
                  </a:cubicBezTo>
                  <a:cubicBezTo>
                    <a:pt x="59" y="0"/>
                    <a:pt x="0" y="70"/>
                    <a:pt x="0" y="140"/>
                  </a:cubicBezTo>
                  <a:cubicBezTo>
                    <a:pt x="0" y="185"/>
                    <a:pt x="26" y="216"/>
                    <a:pt x="64" y="216"/>
                  </a:cubicBezTo>
                  <a:cubicBezTo>
                    <a:pt x="73" y="216"/>
                    <a:pt x="97" y="214"/>
                    <a:pt x="126" y="180"/>
                  </a:cubicBezTo>
                  <a:cubicBezTo>
                    <a:pt x="130" y="200"/>
                    <a:pt x="146" y="216"/>
                    <a:pt x="169" y="216"/>
                  </a:cubicBezTo>
                  <a:cubicBezTo>
                    <a:pt x="186" y="216"/>
                    <a:pt x="197" y="205"/>
                    <a:pt x="205" y="190"/>
                  </a:cubicBezTo>
                  <a:cubicBezTo>
                    <a:pt x="213" y="173"/>
                    <a:pt x="219" y="144"/>
                    <a:pt x="219" y="143"/>
                  </a:cubicBezTo>
                  <a:cubicBezTo>
                    <a:pt x="219" y="138"/>
                    <a:pt x="215" y="138"/>
                    <a:pt x="213" y="138"/>
                  </a:cubicBezTo>
                  <a:cubicBezTo>
                    <a:pt x="208" y="138"/>
                    <a:pt x="208" y="140"/>
                    <a:pt x="207" y="146"/>
                  </a:cubicBezTo>
                  <a:cubicBezTo>
                    <a:pt x="198" y="177"/>
                    <a:pt x="190" y="206"/>
                    <a:pt x="170" y="206"/>
                  </a:cubicBezTo>
                  <a:cubicBezTo>
                    <a:pt x="157" y="206"/>
                    <a:pt x="156" y="193"/>
                    <a:pt x="156" y="184"/>
                  </a:cubicBezTo>
                  <a:cubicBezTo>
                    <a:pt x="156" y="173"/>
                    <a:pt x="157" y="169"/>
                    <a:pt x="162" y="148"/>
                  </a:cubicBezTo>
                  <a:cubicBezTo>
                    <a:pt x="167" y="128"/>
                    <a:pt x="168" y="123"/>
                    <a:pt x="173" y="105"/>
                  </a:cubicBezTo>
                  <a:lnTo>
                    <a:pt x="190" y="38"/>
                  </a:lnTo>
                  <a:cubicBezTo>
                    <a:pt x="193" y="25"/>
                    <a:pt x="193" y="24"/>
                    <a:pt x="193" y="22"/>
                  </a:cubicBezTo>
                  <a:cubicBezTo>
                    <a:pt x="193" y="14"/>
                    <a:pt x="187" y="9"/>
                    <a:pt x="179" y="9"/>
                  </a:cubicBezTo>
                  <a:cubicBezTo>
                    <a:pt x="168" y="9"/>
                    <a:pt x="161" y="20"/>
                    <a:pt x="159" y="30"/>
                  </a:cubicBezTo>
                  <a:close/>
                  <a:moveTo>
                    <a:pt x="128" y="154"/>
                  </a:moveTo>
                  <a:lnTo>
                    <a:pt x="128" y="154"/>
                  </a:lnTo>
                  <a:cubicBezTo>
                    <a:pt x="126" y="163"/>
                    <a:pt x="126" y="164"/>
                    <a:pt x="119" y="172"/>
                  </a:cubicBezTo>
                  <a:cubicBezTo>
                    <a:pt x="98" y="198"/>
                    <a:pt x="78" y="206"/>
                    <a:pt x="65" y="206"/>
                  </a:cubicBezTo>
                  <a:cubicBezTo>
                    <a:pt x="41" y="206"/>
                    <a:pt x="34" y="179"/>
                    <a:pt x="34" y="161"/>
                  </a:cubicBezTo>
                  <a:cubicBezTo>
                    <a:pt x="34" y="137"/>
                    <a:pt x="49" y="78"/>
                    <a:pt x="60" y="56"/>
                  </a:cubicBezTo>
                  <a:cubicBezTo>
                    <a:pt x="75" y="28"/>
                    <a:pt x="97" y="10"/>
                    <a:pt x="116" y="10"/>
                  </a:cubicBezTo>
                  <a:cubicBezTo>
                    <a:pt x="147" y="10"/>
                    <a:pt x="153" y="49"/>
                    <a:pt x="153" y="52"/>
                  </a:cubicBezTo>
                  <a:cubicBezTo>
                    <a:pt x="153" y="55"/>
                    <a:pt x="153" y="58"/>
                    <a:pt x="152" y="60"/>
                  </a:cubicBezTo>
                  <a:lnTo>
                    <a:pt x="128" y="15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306" name="Freeform 131"/>
            <p:cNvSpPr>
              <a:spLocks noEditPoints="1"/>
            </p:cNvSpPr>
            <p:nvPr/>
          </p:nvSpPr>
          <p:spPr bwMode="auto">
            <a:xfrm>
              <a:off x="2470" y="1792"/>
              <a:ext cx="56" cy="77"/>
            </a:xfrm>
            <a:custGeom>
              <a:avLst/>
              <a:gdLst>
                <a:gd name="T0" fmla="*/ 163 w 163"/>
                <a:gd name="T1" fmla="*/ 170 h 225"/>
                <a:gd name="T2" fmla="*/ 163 w 163"/>
                <a:gd name="T3" fmla="*/ 170 h 225"/>
                <a:gd name="T4" fmla="*/ 163 w 163"/>
                <a:gd name="T5" fmla="*/ 158 h 225"/>
                <a:gd name="T6" fmla="*/ 126 w 163"/>
                <a:gd name="T7" fmla="*/ 158 h 225"/>
                <a:gd name="T8" fmla="*/ 126 w 163"/>
                <a:gd name="T9" fmla="*/ 9 h 225"/>
                <a:gd name="T10" fmla="*/ 119 w 163"/>
                <a:gd name="T11" fmla="*/ 0 h 225"/>
                <a:gd name="T12" fmla="*/ 110 w 163"/>
                <a:gd name="T13" fmla="*/ 4 h 225"/>
                <a:gd name="T14" fmla="*/ 0 w 163"/>
                <a:gd name="T15" fmla="*/ 158 h 225"/>
                <a:gd name="T16" fmla="*/ 0 w 163"/>
                <a:gd name="T17" fmla="*/ 170 h 225"/>
                <a:gd name="T18" fmla="*/ 98 w 163"/>
                <a:gd name="T19" fmla="*/ 170 h 225"/>
                <a:gd name="T20" fmla="*/ 98 w 163"/>
                <a:gd name="T21" fmla="*/ 197 h 225"/>
                <a:gd name="T22" fmla="*/ 71 w 163"/>
                <a:gd name="T23" fmla="*/ 213 h 225"/>
                <a:gd name="T24" fmla="*/ 62 w 163"/>
                <a:gd name="T25" fmla="*/ 213 h 225"/>
                <a:gd name="T26" fmla="*/ 62 w 163"/>
                <a:gd name="T27" fmla="*/ 225 h 225"/>
                <a:gd name="T28" fmla="*/ 112 w 163"/>
                <a:gd name="T29" fmla="*/ 223 h 225"/>
                <a:gd name="T30" fmla="*/ 162 w 163"/>
                <a:gd name="T31" fmla="*/ 225 h 225"/>
                <a:gd name="T32" fmla="*/ 162 w 163"/>
                <a:gd name="T33" fmla="*/ 213 h 225"/>
                <a:gd name="T34" fmla="*/ 153 w 163"/>
                <a:gd name="T35" fmla="*/ 213 h 225"/>
                <a:gd name="T36" fmla="*/ 126 w 163"/>
                <a:gd name="T37" fmla="*/ 197 h 225"/>
                <a:gd name="T38" fmla="*/ 126 w 163"/>
                <a:gd name="T39" fmla="*/ 170 h 225"/>
                <a:gd name="T40" fmla="*/ 163 w 163"/>
                <a:gd name="T41" fmla="*/ 170 h 225"/>
                <a:gd name="T42" fmla="*/ 100 w 163"/>
                <a:gd name="T43" fmla="*/ 36 h 225"/>
                <a:gd name="T44" fmla="*/ 100 w 163"/>
                <a:gd name="T45" fmla="*/ 36 h 225"/>
                <a:gd name="T46" fmla="*/ 100 w 163"/>
                <a:gd name="T47" fmla="*/ 158 h 225"/>
                <a:gd name="T48" fmla="*/ 12 w 163"/>
                <a:gd name="T49" fmla="*/ 158 h 225"/>
                <a:gd name="T50" fmla="*/ 100 w 163"/>
                <a:gd name="T51" fmla="*/ 36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3" h="225">
                  <a:moveTo>
                    <a:pt x="163" y="170"/>
                  </a:moveTo>
                  <a:lnTo>
                    <a:pt x="163" y="170"/>
                  </a:lnTo>
                  <a:lnTo>
                    <a:pt x="163" y="158"/>
                  </a:lnTo>
                  <a:lnTo>
                    <a:pt x="126" y="158"/>
                  </a:lnTo>
                  <a:lnTo>
                    <a:pt x="126" y="9"/>
                  </a:lnTo>
                  <a:cubicBezTo>
                    <a:pt x="126" y="2"/>
                    <a:pt x="126" y="0"/>
                    <a:pt x="119" y="0"/>
                  </a:cubicBezTo>
                  <a:cubicBezTo>
                    <a:pt x="115" y="0"/>
                    <a:pt x="114" y="0"/>
                    <a:pt x="110" y="4"/>
                  </a:cubicBezTo>
                  <a:lnTo>
                    <a:pt x="0" y="158"/>
                  </a:lnTo>
                  <a:lnTo>
                    <a:pt x="0" y="170"/>
                  </a:lnTo>
                  <a:lnTo>
                    <a:pt x="98" y="170"/>
                  </a:lnTo>
                  <a:lnTo>
                    <a:pt x="98" y="197"/>
                  </a:lnTo>
                  <a:cubicBezTo>
                    <a:pt x="98" y="209"/>
                    <a:pt x="98" y="213"/>
                    <a:pt x="71" y="213"/>
                  </a:cubicBezTo>
                  <a:lnTo>
                    <a:pt x="62" y="213"/>
                  </a:lnTo>
                  <a:lnTo>
                    <a:pt x="62" y="225"/>
                  </a:lnTo>
                  <a:cubicBezTo>
                    <a:pt x="79" y="224"/>
                    <a:pt x="100" y="223"/>
                    <a:pt x="112" y="223"/>
                  </a:cubicBezTo>
                  <a:cubicBezTo>
                    <a:pt x="124" y="223"/>
                    <a:pt x="146" y="224"/>
                    <a:pt x="162" y="225"/>
                  </a:cubicBezTo>
                  <a:lnTo>
                    <a:pt x="162" y="213"/>
                  </a:lnTo>
                  <a:lnTo>
                    <a:pt x="153" y="213"/>
                  </a:lnTo>
                  <a:cubicBezTo>
                    <a:pt x="126" y="213"/>
                    <a:pt x="126" y="209"/>
                    <a:pt x="126" y="197"/>
                  </a:cubicBezTo>
                  <a:lnTo>
                    <a:pt x="126" y="170"/>
                  </a:lnTo>
                  <a:lnTo>
                    <a:pt x="163" y="170"/>
                  </a:lnTo>
                  <a:close/>
                  <a:moveTo>
                    <a:pt x="100" y="36"/>
                  </a:moveTo>
                  <a:lnTo>
                    <a:pt x="100" y="36"/>
                  </a:lnTo>
                  <a:lnTo>
                    <a:pt x="100" y="158"/>
                  </a:lnTo>
                  <a:lnTo>
                    <a:pt x="12" y="158"/>
                  </a:lnTo>
                  <a:lnTo>
                    <a:pt x="100" y="3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307" name="Freeform 132"/>
            <p:cNvSpPr>
              <a:spLocks/>
            </p:cNvSpPr>
            <p:nvPr/>
          </p:nvSpPr>
          <p:spPr bwMode="auto">
            <a:xfrm>
              <a:off x="2537" y="1793"/>
              <a:ext cx="53" cy="78"/>
            </a:xfrm>
            <a:custGeom>
              <a:avLst/>
              <a:gdLst>
                <a:gd name="T0" fmla="*/ 73 w 154"/>
                <a:gd name="T1" fmla="*/ 110 h 228"/>
                <a:gd name="T2" fmla="*/ 73 w 154"/>
                <a:gd name="T3" fmla="*/ 110 h 228"/>
                <a:gd name="T4" fmla="*/ 118 w 154"/>
                <a:gd name="T5" fmla="*/ 164 h 228"/>
                <a:gd name="T6" fmla="*/ 75 w 154"/>
                <a:gd name="T7" fmla="*/ 218 h 228"/>
                <a:gd name="T8" fmla="*/ 18 w 154"/>
                <a:gd name="T9" fmla="*/ 194 h 228"/>
                <a:gd name="T10" fmla="*/ 37 w 154"/>
                <a:gd name="T11" fmla="*/ 176 h 228"/>
                <a:gd name="T12" fmla="*/ 19 w 154"/>
                <a:gd name="T13" fmla="*/ 157 h 228"/>
                <a:gd name="T14" fmla="*/ 0 w 154"/>
                <a:gd name="T15" fmla="*/ 177 h 228"/>
                <a:gd name="T16" fmla="*/ 75 w 154"/>
                <a:gd name="T17" fmla="*/ 228 h 228"/>
                <a:gd name="T18" fmla="*/ 154 w 154"/>
                <a:gd name="T19" fmla="*/ 164 h 228"/>
                <a:gd name="T20" fmla="*/ 96 w 154"/>
                <a:gd name="T21" fmla="*/ 104 h 228"/>
                <a:gd name="T22" fmla="*/ 143 w 154"/>
                <a:gd name="T23" fmla="*/ 46 h 228"/>
                <a:gd name="T24" fmla="*/ 76 w 154"/>
                <a:gd name="T25" fmla="*/ 0 h 228"/>
                <a:gd name="T26" fmla="*/ 11 w 154"/>
                <a:gd name="T27" fmla="*/ 45 h 228"/>
                <a:gd name="T28" fmla="*/ 28 w 154"/>
                <a:gd name="T29" fmla="*/ 62 h 228"/>
                <a:gd name="T30" fmla="*/ 45 w 154"/>
                <a:gd name="T31" fmla="*/ 45 h 228"/>
                <a:gd name="T32" fmla="*/ 28 w 154"/>
                <a:gd name="T33" fmla="*/ 28 h 228"/>
                <a:gd name="T34" fmla="*/ 75 w 154"/>
                <a:gd name="T35" fmla="*/ 10 h 228"/>
                <a:gd name="T36" fmla="*/ 111 w 154"/>
                <a:gd name="T37" fmla="*/ 46 h 228"/>
                <a:gd name="T38" fmla="*/ 98 w 154"/>
                <a:gd name="T39" fmla="*/ 86 h 228"/>
                <a:gd name="T40" fmla="*/ 61 w 154"/>
                <a:gd name="T41" fmla="*/ 100 h 228"/>
                <a:gd name="T42" fmla="*/ 50 w 154"/>
                <a:gd name="T43" fmla="*/ 101 h 228"/>
                <a:gd name="T44" fmla="*/ 47 w 154"/>
                <a:gd name="T45" fmla="*/ 105 h 228"/>
                <a:gd name="T46" fmla="*/ 55 w 154"/>
                <a:gd name="T47" fmla="*/ 110 h 228"/>
                <a:gd name="T48" fmla="*/ 73 w 154"/>
                <a:gd name="T49" fmla="*/ 11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4" h="228">
                  <a:moveTo>
                    <a:pt x="73" y="110"/>
                  </a:moveTo>
                  <a:lnTo>
                    <a:pt x="73" y="110"/>
                  </a:lnTo>
                  <a:cubicBezTo>
                    <a:pt x="99" y="110"/>
                    <a:pt x="118" y="128"/>
                    <a:pt x="118" y="164"/>
                  </a:cubicBezTo>
                  <a:cubicBezTo>
                    <a:pt x="118" y="205"/>
                    <a:pt x="94" y="218"/>
                    <a:pt x="75" y="218"/>
                  </a:cubicBezTo>
                  <a:cubicBezTo>
                    <a:pt x="61" y="218"/>
                    <a:pt x="32" y="214"/>
                    <a:pt x="18" y="194"/>
                  </a:cubicBezTo>
                  <a:cubicBezTo>
                    <a:pt x="34" y="194"/>
                    <a:pt x="37" y="183"/>
                    <a:pt x="37" y="176"/>
                  </a:cubicBezTo>
                  <a:cubicBezTo>
                    <a:pt x="37" y="165"/>
                    <a:pt x="29" y="157"/>
                    <a:pt x="19" y="157"/>
                  </a:cubicBezTo>
                  <a:cubicBezTo>
                    <a:pt x="10" y="157"/>
                    <a:pt x="0" y="163"/>
                    <a:pt x="0" y="177"/>
                  </a:cubicBezTo>
                  <a:cubicBezTo>
                    <a:pt x="0" y="208"/>
                    <a:pt x="35" y="228"/>
                    <a:pt x="75" y="228"/>
                  </a:cubicBezTo>
                  <a:cubicBezTo>
                    <a:pt x="122" y="228"/>
                    <a:pt x="154" y="197"/>
                    <a:pt x="154" y="164"/>
                  </a:cubicBezTo>
                  <a:cubicBezTo>
                    <a:pt x="154" y="138"/>
                    <a:pt x="132" y="112"/>
                    <a:pt x="96" y="104"/>
                  </a:cubicBezTo>
                  <a:cubicBezTo>
                    <a:pt x="131" y="91"/>
                    <a:pt x="143" y="66"/>
                    <a:pt x="143" y="46"/>
                  </a:cubicBezTo>
                  <a:cubicBezTo>
                    <a:pt x="143" y="20"/>
                    <a:pt x="113" y="0"/>
                    <a:pt x="76" y="0"/>
                  </a:cubicBezTo>
                  <a:cubicBezTo>
                    <a:pt x="39" y="0"/>
                    <a:pt x="11" y="18"/>
                    <a:pt x="11" y="45"/>
                  </a:cubicBezTo>
                  <a:cubicBezTo>
                    <a:pt x="11" y="56"/>
                    <a:pt x="18" y="62"/>
                    <a:pt x="28" y="62"/>
                  </a:cubicBezTo>
                  <a:cubicBezTo>
                    <a:pt x="38" y="62"/>
                    <a:pt x="45" y="55"/>
                    <a:pt x="45" y="45"/>
                  </a:cubicBezTo>
                  <a:cubicBezTo>
                    <a:pt x="45" y="36"/>
                    <a:pt x="38" y="29"/>
                    <a:pt x="28" y="28"/>
                  </a:cubicBezTo>
                  <a:cubicBezTo>
                    <a:pt x="40" y="13"/>
                    <a:pt x="63" y="10"/>
                    <a:pt x="75" y="10"/>
                  </a:cubicBezTo>
                  <a:cubicBezTo>
                    <a:pt x="90" y="10"/>
                    <a:pt x="111" y="17"/>
                    <a:pt x="111" y="46"/>
                  </a:cubicBezTo>
                  <a:cubicBezTo>
                    <a:pt x="111" y="60"/>
                    <a:pt x="106" y="75"/>
                    <a:pt x="98" y="86"/>
                  </a:cubicBezTo>
                  <a:cubicBezTo>
                    <a:pt x="87" y="98"/>
                    <a:pt x="77" y="99"/>
                    <a:pt x="61" y="100"/>
                  </a:cubicBezTo>
                  <a:cubicBezTo>
                    <a:pt x="52" y="101"/>
                    <a:pt x="52" y="101"/>
                    <a:pt x="50" y="101"/>
                  </a:cubicBezTo>
                  <a:cubicBezTo>
                    <a:pt x="49" y="101"/>
                    <a:pt x="47" y="102"/>
                    <a:pt x="47" y="105"/>
                  </a:cubicBezTo>
                  <a:cubicBezTo>
                    <a:pt x="47" y="110"/>
                    <a:pt x="50" y="110"/>
                    <a:pt x="55" y="110"/>
                  </a:cubicBezTo>
                  <a:lnTo>
                    <a:pt x="73" y="11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308" name="Freeform 133"/>
            <p:cNvSpPr>
              <a:spLocks/>
            </p:cNvSpPr>
            <p:nvPr/>
          </p:nvSpPr>
          <p:spPr bwMode="auto">
            <a:xfrm>
              <a:off x="2610" y="1772"/>
              <a:ext cx="81" cy="74"/>
            </a:xfrm>
            <a:custGeom>
              <a:avLst/>
              <a:gdLst>
                <a:gd name="T0" fmla="*/ 146 w 238"/>
                <a:gd name="T1" fmla="*/ 67 h 216"/>
                <a:gd name="T2" fmla="*/ 146 w 238"/>
                <a:gd name="T3" fmla="*/ 67 h 216"/>
                <a:gd name="T4" fmla="*/ 193 w 238"/>
                <a:gd name="T5" fmla="*/ 10 h 216"/>
                <a:gd name="T6" fmla="*/ 217 w 238"/>
                <a:gd name="T7" fmla="*/ 16 h 216"/>
                <a:gd name="T8" fmla="*/ 194 w 238"/>
                <a:gd name="T9" fmla="*/ 42 h 216"/>
                <a:gd name="T10" fmla="*/ 212 w 238"/>
                <a:gd name="T11" fmla="*/ 59 h 216"/>
                <a:gd name="T12" fmla="*/ 238 w 238"/>
                <a:gd name="T13" fmla="*/ 31 h 216"/>
                <a:gd name="T14" fmla="*/ 193 w 238"/>
                <a:gd name="T15" fmla="*/ 0 h 216"/>
                <a:gd name="T16" fmla="*/ 143 w 238"/>
                <a:gd name="T17" fmla="*/ 36 h 216"/>
                <a:gd name="T18" fmla="*/ 92 w 238"/>
                <a:gd name="T19" fmla="*/ 0 h 216"/>
                <a:gd name="T20" fmla="*/ 15 w 238"/>
                <a:gd name="T21" fmla="*/ 73 h 216"/>
                <a:gd name="T22" fmla="*/ 20 w 238"/>
                <a:gd name="T23" fmla="*/ 78 h 216"/>
                <a:gd name="T24" fmla="*/ 26 w 238"/>
                <a:gd name="T25" fmla="*/ 73 h 216"/>
                <a:gd name="T26" fmla="*/ 91 w 238"/>
                <a:gd name="T27" fmla="*/ 10 h 216"/>
                <a:gd name="T28" fmla="*/ 116 w 238"/>
                <a:gd name="T29" fmla="*/ 42 h 216"/>
                <a:gd name="T30" fmla="*/ 91 w 238"/>
                <a:gd name="T31" fmla="*/ 156 h 216"/>
                <a:gd name="T32" fmla="*/ 45 w 238"/>
                <a:gd name="T33" fmla="*/ 206 h 216"/>
                <a:gd name="T34" fmla="*/ 21 w 238"/>
                <a:gd name="T35" fmla="*/ 199 h 216"/>
                <a:gd name="T36" fmla="*/ 44 w 238"/>
                <a:gd name="T37" fmla="*/ 174 h 216"/>
                <a:gd name="T38" fmla="*/ 26 w 238"/>
                <a:gd name="T39" fmla="*/ 157 h 216"/>
                <a:gd name="T40" fmla="*/ 0 w 238"/>
                <a:gd name="T41" fmla="*/ 185 h 216"/>
                <a:gd name="T42" fmla="*/ 45 w 238"/>
                <a:gd name="T43" fmla="*/ 216 h 216"/>
                <a:gd name="T44" fmla="*/ 95 w 238"/>
                <a:gd name="T45" fmla="*/ 180 h 216"/>
                <a:gd name="T46" fmla="*/ 146 w 238"/>
                <a:gd name="T47" fmla="*/ 216 h 216"/>
                <a:gd name="T48" fmla="*/ 223 w 238"/>
                <a:gd name="T49" fmla="*/ 143 h 216"/>
                <a:gd name="T50" fmla="*/ 217 w 238"/>
                <a:gd name="T51" fmla="*/ 138 h 216"/>
                <a:gd name="T52" fmla="*/ 211 w 238"/>
                <a:gd name="T53" fmla="*/ 143 h 216"/>
                <a:gd name="T54" fmla="*/ 147 w 238"/>
                <a:gd name="T55" fmla="*/ 206 h 216"/>
                <a:gd name="T56" fmla="*/ 121 w 238"/>
                <a:gd name="T57" fmla="*/ 174 h 216"/>
                <a:gd name="T58" fmla="*/ 129 w 238"/>
                <a:gd name="T59" fmla="*/ 132 h 216"/>
                <a:gd name="T60" fmla="*/ 146 w 238"/>
                <a:gd name="T61" fmla="*/ 67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8" h="216">
                  <a:moveTo>
                    <a:pt x="146" y="67"/>
                  </a:moveTo>
                  <a:lnTo>
                    <a:pt x="146" y="67"/>
                  </a:lnTo>
                  <a:cubicBezTo>
                    <a:pt x="148" y="54"/>
                    <a:pt x="159" y="10"/>
                    <a:pt x="193" y="10"/>
                  </a:cubicBezTo>
                  <a:cubicBezTo>
                    <a:pt x="195" y="10"/>
                    <a:pt x="207" y="10"/>
                    <a:pt x="217" y="16"/>
                  </a:cubicBezTo>
                  <a:cubicBezTo>
                    <a:pt x="203" y="19"/>
                    <a:pt x="194" y="31"/>
                    <a:pt x="194" y="42"/>
                  </a:cubicBezTo>
                  <a:cubicBezTo>
                    <a:pt x="194" y="50"/>
                    <a:pt x="199" y="59"/>
                    <a:pt x="212" y="59"/>
                  </a:cubicBezTo>
                  <a:cubicBezTo>
                    <a:pt x="222" y="59"/>
                    <a:pt x="238" y="50"/>
                    <a:pt x="238" y="31"/>
                  </a:cubicBezTo>
                  <a:cubicBezTo>
                    <a:pt x="238" y="6"/>
                    <a:pt x="210" y="0"/>
                    <a:pt x="193" y="0"/>
                  </a:cubicBezTo>
                  <a:cubicBezTo>
                    <a:pt x="166" y="0"/>
                    <a:pt x="149" y="25"/>
                    <a:pt x="143" y="36"/>
                  </a:cubicBezTo>
                  <a:cubicBezTo>
                    <a:pt x="131" y="4"/>
                    <a:pt x="105" y="0"/>
                    <a:pt x="92" y="0"/>
                  </a:cubicBezTo>
                  <a:cubicBezTo>
                    <a:pt x="42" y="0"/>
                    <a:pt x="15" y="61"/>
                    <a:pt x="15" y="73"/>
                  </a:cubicBezTo>
                  <a:cubicBezTo>
                    <a:pt x="15" y="78"/>
                    <a:pt x="19" y="78"/>
                    <a:pt x="20" y="78"/>
                  </a:cubicBezTo>
                  <a:cubicBezTo>
                    <a:pt x="24" y="78"/>
                    <a:pt x="26" y="77"/>
                    <a:pt x="26" y="73"/>
                  </a:cubicBezTo>
                  <a:cubicBezTo>
                    <a:pt x="43" y="22"/>
                    <a:pt x="74" y="10"/>
                    <a:pt x="91" y="10"/>
                  </a:cubicBezTo>
                  <a:cubicBezTo>
                    <a:pt x="100" y="10"/>
                    <a:pt x="116" y="14"/>
                    <a:pt x="116" y="42"/>
                  </a:cubicBezTo>
                  <a:cubicBezTo>
                    <a:pt x="116" y="57"/>
                    <a:pt x="108" y="89"/>
                    <a:pt x="91" y="156"/>
                  </a:cubicBezTo>
                  <a:cubicBezTo>
                    <a:pt x="83" y="186"/>
                    <a:pt x="66" y="206"/>
                    <a:pt x="45" y="206"/>
                  </a:cubicBezTo>
                  <a:cubicBezTo>
                    <a:pt x="42" y="206"/>
                    <a:pt x="31" y="206"/>
                    <a:pt x="21" y="199"/>
                  </a:cubicBezTo>
                  <a:cubicBezTo>
                    <a:pt x="33" y="197"/>
                    <a:pt x="44" y="187"/>
                    <a:pt x="44" y="174"/>
                  </a:cubicBezTo>
                  <a:cubicBezTo>
                    <a:pt x="44" y="161"/>
                    <a:pt x="33" y="157"/>
                    <a:pt x="26" y="157"/>
                  </a:cubicBezTo>
                  <a:cubicBezTo>
                    <a:pt x="12" y="157"/>
                    <a:pt x="0" y="169"/>
                    <a:pt x="0" y="185"/>
                  </a:cubicBezTo>
                  <a:cubicBezTo>
                    <a:pt x="0" y="207"/>
                    <a:pt x="24" y="216"/>
                    <a:pt x="45" y="216"/>
                  </a:cubicBezTo>
                  <a:cubicBezTo>
                    <a:pt x="76" y="216"/>
                    <a:pt x="93" y="183"/>
                    <a:pt x="95" y="180"/>
                  </a:cubicBezTo>
                  <a:cubicBezTo>
                    <a:pt x="101" y="198"/>
                    <a:pt x="118" y="216"/>
                    <a:pt x="146" y="216"/>
                  </a:cubicBezTo>
                  <a:cubicBezTo>
                    <a:pt x="196" y="216"/>
                    <a:pt x="223" y="155"/>
                    <a:pt x="223" y="143"/>
                  </a:cubicBezTo>
                  <a:cubicBezTo>
                    <a:pt x="223" y="138"/>
                    <a:pt x="219" y="138"/>
                    <a:pt x="217" y="138"/>
                  </a:cubicBezTo>
                  <a:cubicBezTo>
                    <a:pt x="213" y="138"/>
                    <a:pt x="212" y="140"/>
                    <a:pt x="211" y="143"/>
                  </a:cubicBezTo>
                  <a:cubicBezTo>
                    <a:pt x="195" y="194"/>
                    <a:pt x="163" y="206"/>
                    <a:pt x="147" y="206"/>
                  </a:cubicBezTo>
                  <a:cubicBezTo>
                    <a:pt x="129" y="206"/>
                    <a:pt x="121" y="190"/>
                    <a:pt x="121" y="174"/>
                  </a:cubicBezTo>
                  <a:cubicBezTo>
                    <a:pt x="121" y="164"/>
                    <a:pt x="124" y="153"/>
                    <a:pt x="129" y="132"/>
                  </a:cubicBezTo>
                  <a:lnTo>
                    <a:pt x="146" y="6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309" name="Freeform 134"/>
            <p:cNvSpPr>
              <a:spLocks/>
            </p:cNvSpPr>
            <p:nvPr/>
          </p:nvSpPr>
          <p:spPr bwMode="auto">
            <a:xfrm>
              <a:off x="2705" y="1793"/>
              <a:ext cx="53" cy="78"/>
            </a:xfrm>
            <a:custGeom>
              <a:avLst/>
              <a:gdLst>
                <a:gd name="T0" fmla="*/ 74 w 154"/>
                <a:gd name="T1" fmla="*/ 110 h 228"/>
                <a:gd name="T2" fmla="*/ 74 w 154"/>
                <a:gd name="T3" fmla="*/ 110 h 228"/>
                <a:gd name="T4" fmla="*/ 118 w 154"/>
                <a:gd name="T5" fmla="*/ 164 h 228"/>
                <a:gd name="T6" fmla="*/ 75 w 154"/>
                <a:gd name="T7" fmla="*/ 218 h 228"/>
                <a:gd name="T8" fmla="*/ 18 w 154"/>
                <a:gd name="T9" fmla="*/ 194 h 228"/>
                <a:gd name="T10" fmla="*/ 37 w 154"/>
                <a:gd name="T11" fmla="*/ 176 h 228"/>
                <a:gd name="T12" fmla="*/ 19 w 154"/>
                <a:gd name="T13" fmla="*/ 157 h 228"/>
                <a:gd name="T14" fmla="*/ 0 w 154"/>
                <a:gd name="T15" fmla="*/ 177 h 228"/>
                <a:gd name="T16" fmla="*/ 76 w 154"/>
                <a:gd name="T17" fmla="*/ 228 h 228"/>
                <a:gd name="T18" fmla="*/ 154 w 154"/>
                <a:gd name="T19" fmla="*/ 164 h 228"/>
                <a:gd name="T20" fmla="*/ 96 w 154"/>
                <a:gd name="T21" fmla="*/ 104 h 228"/>
                <a:gd name="T22" fmla="*/ 144 w 154"/>
                <a:gd name="T23" fmla="*/ 46 h 228"/>
                <a:gd name="T24" fmla="*/ 76 w 154"/>
                <a:gd name="T25" fmla="*/ 0 h 228"/>
                <a:gd name="T26" fmla="*/ 11 w 154"/>
                <a:gd name="T27" fmla="*/ 45 h 228"/>
                <a:gd name="T28" fmla="*/ 28 w 154"/>
                <a:gd name="T29" fmla="*/ 62 h 228"/>
                <a:gd name="T30" fmla="*/ 45 w 154"/>
                <a:gd name="T31" fmla="*/ 45 h 228"/>
                <a:gd name="T32" fmla="*/ 28 w 154"/>
                <a:gd name="T33" fmla="*/ 28 h 228"/>
                <a:gd name="T34" fmla="*/ 75 w 154"/>
                <a:gd name="T35" fmla="*/ 10 h 228"/>
                <a:gd name="T36" fmla="*/ 111 w 154"/>
                <a:gd name="T37" fmla="*/ 46 h 228"/>
                <a:gd name="T38" fmla="*/ 98 w 154"/>
                <a:gd name="T39" fmla="*/ 86 h 228"/>
                <a:gd name="T40" fmla="*/ 61 w 154"/>
                <a:gd name="T41" fmla="*/ 100 h 228"/>
                <a:gd name="T42" fmla="*/ 50 w 154"/>
                <a:gd name="T43" fmla="*/ 101 h 228"/>
                <a:gd name="T44" fmla="*/ 47 w 154"/>
                <a:gd name="T45" fmla="*/ 105 h 228"/>
                <a:gd name="T46" fmla="*/ 55 w 154"/>
                <a:gd name="T47" fmla="*/ 110 h 228"/>
                <a:gd name="T48" fmla="*/ 74 w 154"/>
                <a:gd name="T49" fmla="*/ 11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4" h="228">
                  <a:moveTo>
                    <a:pt x="74" y="110"/>
                  </a:moveTo>
                  <a:lnTo>
                    <a:pt x="74" y="110"/>
                  </a:lnTo>
                  <a:cubicBezTo>
                    <a:pt x="100" y="110"/>
                    <a:pt x="118" y="128"/>
                    <a:pt x="118" y="164"/>
                  </a:cubicBezTo>
                  <a:cubicBezTo>
                    <a:pt x="118" y="205"/>
                    <a:pt x="94" y="218"/>
                    <a:pt x="75" y="218"/>
                  </a:cubicBezTo>
                  <a:cubicBezTo>
                    <a:pt x="61" y="218"/>
                    <a:pt x="32" y="214"/>
                    <a:pt x="18" y="194"/>
                  </a:cubicBezTo>
                  <a:cubicBezTo>
                    <a:pt x="34" y="194"/>
                    <a:pt x="37" y="183"/>
                    <a:pt x="37" y="176"/>
                  </a:cubicBezTo>
                  <a:cubicBezTo>
                    <a:pt x="37" y="165"/>
                    <a:pt x="29" y="157"/>
                    <a:pt x="19" y="157"/>
                  </a:cubicBezTo>
                  <a:cubicBezTo>
                    <a:pt x="10" y="157"/>
                    <a:pt x="0" y="163"/>
                    <a:pt x="0" y="177"/>
                  </a:cubicBezTo>
                  <a:cubicBezTo>
                    <a:pt x="0" y="208"/>
                    <a:pt x="35" y="228"/>
                    <a:pt x="76" y="228"/>
                  </a:cubicBezTo>
                  <a:cubicBezTo>
                    <a:pt x="122" y="228"/>
                    <a:pt x="154" y="197"/>
                    <a:pt x="154" y="164"/>
                  </a:cubicBezTo>
                  <a:cubicBezTo>
                    <a:pt x="154" y="138"/>
                    <a:pt x="133" y="112"/>
                    <a:pt x="96" y="104"/>
                  </a:cubicBezTo>
                  <a:cubicBezTo>
                    <a:pt x="131" y="91"/>
                    <a:pt x="144" y="66"/>
                    <a:pt x="144" y="46"/>
                  </a:cubicBezTo>
                  <a:cubicBezTo>
                    <a:pt x="144" y="20"/>
                    <a:pt x="113" y="0"/>
                    <a:pt x="76" y="0"/>
                  </a:cubicBezTo>
                  <a:cubicBezTo>
                    <a:pt x="39" y="0"/>
                    <a:pt x="11" y="18"/>
                    <a:pt x="11" y="45"/>
                  </a:cubicBezTo>
                  <a:cubicBezTo>
                    <a:pt x="11" y="56"/>
                    <a:pt x="18" y="62"/>
                    <a:pt x="28" y="62"/>
                  </a:cubicBezTo>
                  <a:cubicBezTo>
                    <a:pt x="38" y="62"/>
                    <a:pt x="45" y="55"/>
                    <a:pt x="45" y="45"/>
                  </a:cubicBezTo>
                  <a:cubicBezTo>
                    <a:pt x="45" y="36"/>
                    <a:pt x="38" y="29"/>
                    <a:pt x="28" y="28"/>
                  </a:cubicBezTo>
                  <a:cubicBezTo>
                    <a:pt x="40" y="13"/>
                    <a:pt x="63" y="10"/>
                    <a:pt x="75" y="10"/>
                  </a:cubicBezTo>
                  <a:cubicBezTo>
                    <a:pt x="90" y="10"/>
                    <a:pt x="111" y="17"/>
                    <a:pt x="111" y="46"/>
                  </a:cubicBezTo>
                  <a:cubicBezTo>
                    <a:pt x="111" y="60"/>
                    <a:pt x="107" y="75"/>
                    <a:pt x="98" y="86"/>
                  </a:cubicBezTo>
                  <a:cubicBezTo>
                    <a:pt x="87" y="98"/>
                    <a:pt x="78" y="99"/>
                    <a:pt x="61" y="100"/>
                  </a:cubicBezTo>
                  <a:cubicBezTo>
                    <a:pt x="52" y="101"/>
                    <a:pt x="52" y="101"/>
                    <a:pt x="50" y="101"/>
                  </a:cubicBezTo>
                  <a:cubicBezTo>
                    <a:pt x="49" y="101"/>
                    <a:pt x="47" y="102"/>
                    <a:pt x="47" y="105"/>
                  </a:cubicBezTo>
                  <a:cubicBezTo>
                    <a:pt x="47" y="110"/>
                    <a:pt x="50" y="110"/>
                    <a:pt x="55" y="110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310" name="Freeform 135"/>
            <p:cNvSpPr>
              <a:spLocks/>
            </p:cNvSpPr>
            <p:nvPr/>
          </p:nvSpPr>
          <p:spPr bwMode="auto">
            <a:xfrm>
              <a:off x="2818" y="1748"/>
              <a:ext cx="110" cy="110"/>
            </a:xfrm>
            <a:custGeom>
              <a:avLst/>
              <a:gdLst>
                <a:gd name="T0" fmla="*/ 168 w 318"/>
                <a:gd name="T1" fmla="*/ 169 h 319"/>
                <a:gd name="T2" fmla="*/ 168 w 318"/>
                <a:gd name="T3" fmla="*/ 169 h 319"/>
                <a:gd name="T4" fmla="*/ 302 w 318"/>
                <a:gd name="T5" fmla="*/ 169 h 319"/>
                <a:gd name="T6" fmla="*/ 318 w 318"/>
                <a:gd name="T7" fmla="*/ 159 h 319"/>
                <a:gd name="T8" fmla="*/ 302 w 318"/>
                <a:gd name="T9" fmla="*/ 150 h 319"/>
                <a:gd name="T10" fmla="*/ 168 w 318"/>
                <a:gd name="T11" fmla="*/ 150 h 319"/>
                <a:gd name="T12" fmla="*/ 168 w 318"/>
                <a:gd name="T13" fmla="*/ 16 h 319"/>
                <a:gd name="T14" fmla="*/ 159 w 318"/>
                <a:gd name="T15" fmla="*/ 0 h 319"/>
                <a:gd name="T16" fmla="*/ 149 w 318"/>
                <a:gd name="T17" fmla="*/ 16 h 319"/>
                <a:gd name="T18" fmla="*/ 149 w 318"/>
                <a:gd name="T19" fmla="*/ 150 h 319"/>
                <a:gd name="T20" fmla="*/ 15 w 318"/>
                <a:gd name="T21" fmla="*/ 150 h 319"/>
                <a:gd name="T22" fmla="*/ 0 w 318"/>
                <a:gd name="T23" fmla="*/ 159 h 319"/>
                <a:gd name="T24" fmla="*/ 15 w 318"/>
                <a:gd name="T25" fmla="*/ 169 h 319"/>
                <a:gd name="T26" fmla="*/ 149 w 318"/>
                <a:gd name="T27" fmla="*/ 169 h 319"/>
                <a:gd name="T28" fmla="*/ 149 w 318"/>
                <a:gd name="T29" fmla="*/ 303 h 319"/>
                <a:gd name="T30" fmla="*/ 159 w 318"/>
                <a:gd name="T31" fmla="*/ 319 h 319"/>
                <a:gd name="T32" fmla="*/ 168 w 318"/>
                <a:gd name="T33" fmla="*/ 303 h 319"/>
                <a:gd name="T34" fmla="*/ 168 w 318"/>
                <a:gd name="T35" fmla="*/ 169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8" h="319">
                  <a:moveTo>
                    <a:pt x="168" y="169"/>
                  </a:moveTo>
                  <a:lnTo>
                    <a:pt x="168" y="169"/>
                  </a:lnTo>
                  <a:lnTo>
                    <a:pt x="302" y="169"/>
                  </a:lnTo>
                  <a:cubicBezTo>
                    <a:pt x="308" y="169"/>
                    <a:pt x="318" y="169"/>
                    <a:pt x="318" y="159"/>
                  </a:cubicBezTo>
                  <a:cubicBezTo>
                    <a:pt x="318" y="150"/>
                    <a:pt x="308" y="150"/>
                    <a:pt x="302" y="150"/>
                  </a:cubicBezTo>
                  <a:lnTo>
                    <a:pt x="168" y="150"/>
                  </a:lnTo>
                  <a:lnTo>
                    <a:pt x="168" y="16"/>
                  </a:lnTo>
                  <a:cubicBezTo>
                    <a:pt x="168" y="9"/>
                    <a:pt x="168" y="0"/>
                    <a:pt x="159" y="0"/>
                  </a:cubicBezTo>
                  <a:cubicBezTo>
                    <a:pt x="149" y="0"/>
                    <a:pt x="149" y="9"/>
                    <a:pt x="149" y="16"/>
                  </a:cubicBezTo>
                  <a:lnTo>
                    <a:pt x="149" y="150"/>
                  </a:lnTo>
                  <a:lnTo>
                    <a:pt x="15" y="150"/>
                  </a:lnTo>
                  <a:cubicBezTo>
                    <a:pt x="9" y="150"/>
                    <a:pt x="0" y="150"/>
                    <a:pt x="0" y="159"/>
                  </a:cubicBezTo>
                  <a:cubicBezTo>
                    <a:pt x="0" y="169"/>
                    <a:pt x="9" y="169"/>
                    <a:pt x="15" y="169"/>
                  </a:cubicBezTo>
                  <a:lnTo>
                    <a:pt x="149" y="169"/>
                  </a:lnTo>
                  <a:lnTo>
                    <a:pt x="149" y="303"/>
                  </a:lnTo>
                  <a:cubicBezTo>
                    <a:pt x="149" y="310"/>
                    <a:pt x="149" y="319"/>
                    <a:pt x="159" y="319"/>
                  </a:cubicBezTo>
                  <a:cubicBezTo>
                    <a:pt x="168" y="319"/>
                    <a:pt x="168" y="310"/>
                    <a:pt x="168" y="303"/>
                  </a:cubicBezTo>
                  <a:lnTo>
                    <a:pt x="168" y="16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311" name="Freeform 136"/>
            <p:cNvSpPr>
              <a:spLocks noEditPoints="1"/>
            </p:cNvSpPr>
            <p:nvPr/>
          </p:nvSpPr>
          <p:spPr bwMode="auto">
            <a:xfrm>
              <a:off x="2980" y="1772"/>
              <a:ext cx="75" cy="74"/>
            </a:xfrm>
            <a:custGeom>
              <a:avLst/>
              <a:gdLst>
                <a:gd name="T0" fmla="*/ 159 w 219"/>
                <a:gd name="T1" fmla="*/ 30 h 216"/>
                <a:gd name="T2" fmla="*/ 159 w 219"/>
                <a:gd name="T3" fmla="*/ 30 h 216"/>
                <a:gd name="T4" fmla="*/ 115 w 219"/>
                <a:gd name="T5" fmla="*/ 0 h 216"/>
                <a:gd name="T6" fmla="*/ 0 w 219"/>
                <a:gd name="T7" fmla="*/ 140 h 216"/>
                <a:gd name="T8" fmla="*/ 64 w 219"/>
                <a:gd name="T9" fmla="*/ 216 h 216"/>
                <a:gd name="T10" fmla="*/ 126 w 219"/>
                <a:gd name="T11" fmla="*/ 180 h 216"/>
                <a:gd name="T12" fmla="*/ 169 w 219"/>
                <a:gd name="T13" fmla="*/ 216 h 216"/>
                <a:gd name="T14" fmla="*/ 205 w 219"/>
                <a:gd name="T15" fmla="*/ 190 h 216"/>
                <a:gd name="T16" fmla="*/ 219 w 219"/>
                <a:gd name="T17" fmla="*/ 143 h 216"/>
                <a:gd name="T18" fmla="*/ 213 w 219"/>
                <a:gd name="T19" fmla="*/ 138 h 216"/>
                <a:gd name="T20" fmla="*/ 207 w 219"/>
                <a:gd name="T21" fmla="*/ 146 h 216"/>
                <a:gd name="T22" fmla="*/ 170 w 219"/>
                <a:gd name="T23" fmla="*/ 206 h 216"/>
                <a:gd name="T24" fmla="*/ 156 w 219"/>
                <a:gd name="T25" fmla="*/ 184 h 216"/>
                <a:gd name="T26" fmla="*/ 162 w 219"/>
                <a:gd name="T27" fmla="*/ 148 h 216"/>
                <a:gd name="T28" fmla="*/ 173 w 219"/>
                <a:gd name="T29" fmla="*/ 105 h 216"/>
                <a:gd name="T30" fmla="*/ 190 w 219"/>
                <a:gd name="T31" fmla="*/ 38 h 216"/>
                <a:gd name="T32" fmla="*/ 193 w 219"/>
                <a:gd name="T33" fmla="*/ 22 h 216"/>
                <a:gd name="T34" fmla="*/ 179 w 219"/>
                <a:gd name="T35" fmla="*/ 9 h 216"/>
                <a:gd name="T36" fmla="*/ 159 w 219"/>
                <a:gd name="T37" fmla="*/ 30 h 216"/>
                <a:gd name="T38" fmla="*/ 128 w 219"/>
                <a:gd name="T39" fmla="*/ 154 h 216"/>
                <a:gd name="T40" fmla="*/ 128 w 219"/>
                <a:gd name="T41" fmla="*/ 154 h 216"/>
                <a:gd name="T42" fmla="*/ 119 w 219"/>
                <a:gd name="T43" fmla="*/ 172 h 216"/>
                <a:gd name="T44" fmla="*/ 65 w 219"/>
                <a:gd name="T45" fmla="*/ 206 h 216"/>
                <a:gd name="T46" fmla="*/ 34 w 219"/>
                <a:gd name="T47" fmla="*/ 161 h 216"/>
                <a:gd name="T48" fmla="*/ 60 w 219"/>
                <a:gd name="T49" fmla="*/ 56 h 216"/>
                <a:gd name="T50" fmla="*/ 116 w 219"/>
                <a:gd name="T51" fmla="*/ 10 h 216"/>
                <a:gd name="T52" fmla="*/ 154 w 219"/>
                <a:gd name="T53" fmla="*/ 52 h 216"/>
                <a:gd name="T54" fmla="*/ 152 w 219"/>
                <a:gd name="T55" fmla="*/ 60 h 216"/>
                <a:gd name="T56" fmla="*/ 128 w 219"/>
                <a:gd name="T57" fmla="*/ 154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9" h="216">
                  <a:moveTo>
                    <a:pt x="159" y="30"/>
                  </a:moveTo>
                  <a:lnTo>
                    <a:pt x="159" y="30"/>
                  </a:lnTo>
                  <a:cubicBezTo>
                    <a:pt x="151" y="13"/>
                    <a:pt x="137" y="0"/>
                    <a:pt x="115" y="0"/>
                  </a:cubicBezTo>
                  <a:cubicBezTo>
                    <a:pt x="59" y="0"/>
                    <a:pt x="0" y="70"/>
                    <a:pt x="0" y="140"/>
                  </a:cubicBezTo>
                  <a:cubicBezTo>
                    <a:pt x="0" y="185"/>
                    <a:pt x="26" y="216"/>
                    <a:pt x="64" y="216"/>
                  </a:cubicBezTo>
                  <a:cubicBezTo>
                    <a:pt x="73" y="216"/>
                    <a:pt x="97" y="214"/>
                    <a:pt x="126" y="180"/>
                  </a:cubicBezTo>
                  <a:cubicBezTo>
                    <a:pt x="130" y="200"/>
                    <a:pt x="146" y="216"/>
                    <a:pt x="169" y="216"/>
                  </a:cubicBezTo>
                  <a:cubicBezTo>
                    <a:pt x="186" y="216"/>
                    <a:pt x="197" y="205"/>
                    <a:pt x="205" y="190"/>
                  </a:cubicBezTo>
                  <a:cubicBezTo>
                    <a:pt x="213" y="173"/>
                    <a:pt x="219" y="144"/>
                    <a:pt x="219" y="143"/>
                  </a:cubicBezTo>
                  <a:cubicBezTo>
                    <a:pt x="219" y="138"/>
                    <a:pt x="215" y="138"/>
                    <a:pt x="213" y="138"/>
                  </a:cubicBezTo>
                  <a:cubicBezTo>
                    <a:pt x="209" y="138"/>
                    <a:pt x="208" y="140"/>
                    <a:pt x="207" y="146"/>
                  </a:cubicBezTo>
                  <a:cubicBezTo>
                    <a:pt x="199" y="177"/>
                    <a:pt x="190" y="206"/>
                    <a:pt x="170" y="206"/>
                  </a:cubicBezTo>
                  <a:cubicBezTo>
                    <a:pt x="157" y="206"/>
                    <a:pt x="156" y="193"/>
                    <a:pt x="156" y="184"/>
                  </a:cubicBezTo>
                  <a:cubicBezTo>
                    <a:pt x="156" y="173"/>
                    <a:pt x="157" y="169"/>
                    <a:pt x="162" y="148"/>
                  </a:cubicBezTo>
                  <a:cubicBezTo>
                    <a:pt x="168" y="128"/>
                    <a:pt x="168" y="123"/>
                    <a:pt x="173" y="105"/>
                  </a:cubicBezTo>
                  <a:lnTo>
                    <a:pt x="190" y="38"/>
                  </a:lnTo>
                  <a:cubicBezTo>
                    <a:pt x="193" y="25"/>
                    <a:pt x="193" y="24"/>
                    <a:pt x="193" y="22"/>
                  </a:cubicBezTo>
                  <a:cubicBezTo>
                    <a:pt x="193" y="14"/>
                    <a:pt x="188" y="9"/>
                    <a:pt x="179" y="9"/>
                  </a:cubicBezTo>
                  <a:cubicBezTo>
                    <a:pt x="168" y="9"/>
                    <a:pt x="161" y="20"/>
                    <a:pt x="159" y="30"/>
                  </a:cubicBezTo>
                  <a:close/>
                  <a:moveTo>
                    <a:pt x="128" y="154"/>
                  </a:moveTo>
                  <a:lnTo>
                    <a:pt x="128" y="154"/>
                  </a:lnTo>
                  <a:cubicBezTo>
                    <a:pt x="126" y="163"/>
                    <a:pt x="126" y="164"/>
                    <a:pt x="119" y="172"/>
                  </a:cubicBezTo>
                  <a:cubicBezTo>
                    <a:pt x="98" y="198"/>
                    <a:pt x="78" y="206"/>
                    <a:pt x="65" y="206"/>
                  </a:cubicBezTo>
                  <a:cubicBezTo>
                    <a:pt x="41" y="206"/>
                    <a:pt x="34" y="179"/>
                    <a:pt x="34" y="161"/>
                  </a:cubicBezTo>
                  <a:cubicBezTo>
                    <a:pt x="34" y="137"/>
                    <a:pt x="49" y="78"/>
                    <a:pt x="60" y="56"/>
                  </a:cubicBezTo>
                  <a:cubicBezTo>
                    <a:pt x="75" y="28"/>
                    <a:pt x="97" y="10"/>
                    <a:pt x="116" y="10"/>
                  </a:cubicBezTo>
                  <a:cubicBezTo>
                    <a:pt x="147" y="10"/>
                    <a:pt x="154" y="49"/>
                    <a:pt x="154" y="52"/>
                  </a:cubicBezTo>
                  <a:cubicBezTo>
                    <a:pt x="154" y="55"/>
                    <a:pt x="153" y="58"/>
                    <a:pt x="152" y="60"/>
                  </a:cubicBezTo>
                  <a:lnTo>
                    <a:pt x="128" y="15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312" name="Freeform 137"/>
            <p:cNvSpPr>
              <a:spLocks noEditPoints="1"/>
            </p:cNvSpPr>
            <p:nvPr/>
          </p:nvSpPr>
          <p:spPr bwMode="auto">
            <a:xfrm>
              <a:off x="3065" y="1792"/>
              <a:ext cx="57" cy="77"/>
            </a:xfrm>
            <a:custGeom>
              <a:avLst/>
              <a:gdLst>
                <a:gd name="T0" fmla="*/ 164 w 164"/>
                <a:gd name="T1" fmla="*/ 170 h 225"/>
                <a:gd name="T2" fmla="*/ 164 w 164"/>
                <a:gd name="T3" fmla="*/ 170 h 225"/>
                <a:gd name="T4" fmla="*/ 164 w 164"/>
                <a:gd name="T5" fmla="*/ 158 h 225"/>
                <a:gd name="T6" fmla="*/ 126 w 164"/>
                <a:gd name="T7" fmla="*/ 158 h 225"/>
                <a:gd name="T8" fmla="*/ 126 w 164"/>
                <a:gd name="T9" fmla="*/ 9 h 225"/>
                <a:gd name="T10" fmla="*/ 119 w 164"/>
                <a:gd name="T11" fmla="*/ 0 h 225"/>
                <a:gd name="T12" fmla="*/ 110 w 164"/>
                <a:gd name="T13" fmla="*/ 4 h 225"/>
                <a:gd name="T14" fmla="*/ 0 w 164"/>
                <a:gd name="T15" fmla="*/ 158 h 225"/>
                <a:gd name="T16" fmla="*/ 0 w 164"/>
                <a:gd name="T17" fmla="*/ 170 h 225"/>
                <a:gd name="T18" fmla="*/ 98 w 164"/>
                <a:gd name="T19" fmla="*/ 170 h 225"/>
                <a:gd name="T20" fmla="*/ 98 w 164"/>
                <a:gd name="T21" fmla="*/ 197 h 225"/>
                <a:gd name="T22" fmla="*/ 71 w 164"/>
                <a:gd name="T23" fmla="*/ 213 h 225"/>
                <a:gd name="T24" fmla="*/ 62 w 164"/>
                <a:gd name="T25" fmla="*/ 213 h 225"/>
                <a:gd name="T26" fmla="*/ 62 w 164"/>
                <a:gd name="T27" fmla="*/ 225 h 225"/>
                <a:gd name="T28" fmla="*/ 112 w 164"/>
                <a:gd name="T29" fmla="*/ 223 h 225"/>
                <a:gd name="T30" fmla="*/ 163 w 164"/>
                <a:gd name="T31" fmla="*/ 225 h 225"/>
                <a:gd name="T32" fmla="*/ 163 w 164"/>
                <a:gd name="T33" fmla="*/ 213 h 225"/>
                <a:gd name="T34" fmla="*/ 153 w 164"/>
                <a:gd name="T35" fmla="*/ 213 h 225"/>
                <a:gd name="T36" fmla="*/ 126 w 164"/>
                <a:gd name="T37" fmla="*/ 197 h 225"/>
                <a:gd name="T38" fmla="*/ 126 w 164"/>
                <a:gd name="T39" fmla="*/ 170 h 225"/>
                <a:gd name="T40" fmla="*/ 164 w 164"/>
                <a:gd name="T41" fmla="*/ 170 h 225"/>
                <a:gd name="T42" fmla="*/ 100 w 164"/>
                <a:gd name="T43" fmla="*/ 36 h 225"/>
                <a:gd name="T44" fmla="*/ 100 w 164"/>
                <a:gd name="T45" fmla="*/ 36 h 225"/>
                <a:gd name="T46" fmla="*/ 100 w 164"/>
                <a:gd name="T47" fmla="*/ 158 h 225"/>
                <a:gd name="T48" fmla="*/ 12 w 164"/>
                <a:gd name="T49" fmla="*/ 158 h 225"/>
                <a:gd name="T50" fmla="*/ 100 w 164"/>
                <a:gd name="T51" fmla="*/ 36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4" h="225">
                  <a:moveTo>
                    <a:pt x="164" y="170"/>
                  </a:moveTo>
                  <a:lnTo>
                    <a:pt x="164" y="170"/>
                  </a:lnTo>
                  <a:lnTo>
                    <a:pt x="164" y="158"/>
                  </a:lnTo>
                  <a:lnTo>
                    <a:pt x="126" y="158"/>
                  </a:lnTo>
                  <a:lnTo>
                    <a:pt x="126" y="9"/>
                  </a:lnTo>
                  <a:cubicBezTo>
                    <a:pt x="126" y="2"/>
                    <a:pt x="126" y="0"/>
                    <a:pt x="119" y="0"/>
                  </a:cubicBezTo>
                  <a:cubicBezTo>
                    <a:pt x="115" y="0"/>
                    <a:pt x="114" y="0"/>
                    <a:pt x="110" y="4"/>
                  </a:cubicBezTo>
                  <a:lnTo>
                    <a:pt x="0" y="158"/>
                  </a:lnTo>
                  <a:lnTo>
                    <a:pt x="0" y="170"/>
                  </a:lnTo>
                  <a:lnTo>
                    <a:pt x="98" y="170"/>
                  </a:lnTo>
                  <a:lnTo>
                    <a:pt x="98" y="197"/>
                  </a:lnTo>
                  <a:cubicBezTo>
                    <a:pt x="98" y="209"/>
                    <a:pt x="98" y="213"/>
                    <a:pt x="71" y="213"/>
                  </a:cubicBezTo>
                  <a:lnTo>
                    <a:pt x="62" y="213"/>
                  </a:lnTo>
                  <a:lnTo>
                    <a:pt x="62" y="225"/>
                  </a:lnTo>
                  <a:cubicBezTo>
                    <a:pt x="79" y="224"/>
                    <a:pt x="100" y="223"/>
                    <a:pt x="112" y="223"/>
                  </a:cubicBezTo>
                  <a:cubicBezTo>
                    <a:pt x="124" y="223"/>
                    <a:pt x="146" y="224"/>
                    <a:pt x="163" y="225"/>
                  </a:cubicBezTo>
                  <a:lnTo>
                    <a:pt x="163" y="213"/>
                  </a:lnTo>
                  <a:lnTo>
                    <a:pt x="153" y="213"/>
                  </a:lnTo>
                  <a:cubicBezTo>
                    <a:pt x="126" y="213"/>
                    <a:pt x="126" y="209"/>
                    <a:pt x="126" y="197"/>
                  </a:cubicBezTo>
                  <a:lnTo>
                    <a:pt x="126" y="170"/>
                  </a:lnTo>
                  <a:lnTo>
                    <a:pt x="164" y="170"/>
                  </a:lnTo>
                  <a:close/>
                  <a:moveTo>
                    <a:pt x="100" y="36"/>
                  </a:moveTo>
                  <a:lnTo>
                    <a:pt x="100" y="36"/>
                  </a:lnTo>
                  <a:lnTo>
                    <a:pt x="100" y="158"/>
                  </a:lnTo>
                  <a:lnTo>
                    <a:pt x="12" y="158"/>
                  </a:lnTo>
                  <a:lnTo>
                    <a:pt x="100" y="3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313" name="Freeform 138"/>
            <p:cNvSpPr>
              <a:spLocks noEditPoints="1"/>
            </p:cNvSpPr>
            <p:nvPr/>
          </p:nvSpPr>
          <p:spPr bwMode="auto">
            <a:xfrm>
              <a:off x="3130" y="1792"/>
              <a:ext cx="57" cy="77"/>
            </a:xfrm>
            <a:custGeom>
              <a:avLst/>
              <a:gdLst>
                <a:gd name="T0" fmla="*/ 164 w 164"/>
                <a:gd name="T1" fmla="*/ 170 h 225"/>
                <a:gd name="T2" fmla="*/ 164 w 164"/>
                <a:gd name="T3" fmla="*/ 170 h 225"/>
                <a:gd name="T4" fmla="*/ 164 w 164"/>
                <a:gd name="T5" fmla="*/ 158 h 225"/>
                <a:gd name="T6" fmla="*/ 127 w 164"/>
                <a:gd name="T7" fmla="*/ 158 h 225"/>
                <a:gd name="T8" fmla="*/ 127 w 164"/>
                <a:gd name="T9" fmla="*/ 9 h 225"/>
                <a:gd name="T10" fmla="*/ 120 w 164"/>
                <a:gd name="T11" fmla="*/ 0 h 225"/>
                <a:gd name="T12" fmla="*/ 111 w 164"/>
                <a:gd name="T13" fmla="*/ 4 h 225"/>
                <a:gd name="T14" fmla="*/ 0 w 164"/>
                <a:gd name="T15" fmla="*/ 158 h 225"/>
                <a:gd name="T16" fmla="*/ 0 w 164"/>
                <a:gd name="T17" fmla="*/ 170 h 225"/>
                <a:gd name="T18" fmla="*/ 99 w 164"/>
                <a:gd name="T19" fmla="*/ 170 h 225"/>
                <a:gd name="T20" fmla="*/ 99 w 164"/>
                <a:gd name="T21" fmla="*/ 197 h 225"/>
                <a:gd name="T22" fmla="*/ 71 w 164"/>
                <a:gd name="T23" fmla="*/ 213 h 225"/>
                <a:gd name="T24" fmla="*/ 62 w 164"/>
                <a:gd name="T25" fmla="*/ 213 h 225"/>
                <a:gd name="T26" fmla="*/ 62 w 164"/>
                <a:gd name="T27" fmla="*/ 225 h 225"/>
                <a:gd name="T28" fmla="*/ 113 w 164"/>
                <a:gd name="T29" fmla="*/ 223 h 225"/>
                <a:gd name="T30" fmla="*/ 163 w 164"/>
                <a:gd name="T31" fmla="*/ 225 h 225"/>
                <a:gd name="T32" fmla="*/ 163 w 164"/>
                <a:gd name="T33" fmla="*/ 213 h 225"/>
                <a:gd name="T34" fmla="*/ 154 w 164"/>
                <a:gd name="T35" fmla="*/ 213 h 225"/>
                <a:gd name="T36" fmla="*/ 127 w 164"/>
                <a:gd name="T37" fmla="*/ 197 h 225"/>
                <a:gd name="T38" fmla="*/ 127 w 164"/>
                <a:gd name="T39" fmla="*/ 170 h 225"/>
                <a:gd name="T40" fmla="*/ 164 w 164"/>
                <a:gd name="T41" fmla="*/ 170 h 225"/>
                <a:gd name="T42" fmla="*/ 101 w 164"/>
                <a:gd name="T43" fmla="*/ 36 h 225"/>
                <a:gd name="T44" fmla="*/ 101 w 164"/>
                <a:gd name="T45" fmla="*/ 36 h 225"/>
                <a:gd name="T46" fmla="*/ 101 w 164"/>
                <a:gd name="T47" fmla="*/ 158 h 225"/>
                <a:gd name="T48" fmla="*/ 13 w 164"/>
                <a:gd name="T49" fmla="*/ 158 h 225"/>
                <a:gd name="T50" fmla="*/ 101 w 164"/>
                <a:gd name="T51" fmla="*/ 36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4" h="225">
                  <a:moveTo>
                    <a:pt x="164" y="170"/>
                  </a:moveTo>
                  <a:lnTo>
                    <a:pt x="164" y="170"/>
                  </a:lnTo>
                  <a:lnTo>
                    <a:pt x="164" y="158"/>
                  </a:lnTo>
                  <a:lnTo>
                    <a:pt x="127" y="158"/>
                  </a:lnTo>
                  <a:lnTo>
                    <a:pt x="127" y="9"/>
                  </a:lnTo>
                  <a:cubicBezTo>
                    <a:pt x="127" y="2"/>
                    <a:pt x="127" y="0"/>
                    <a:pt x="120" y="0"/>
                  </a:cubicBezTo>
                  <a:cubicBezTo>
                    <a:pt x="116" y="0"/>
                    <a:pt x="114" y="0"/>
                    <a:pt x="111" y="4"/>
                  </a:cubicBezTo>
                  <a:lnTo>
                    <a:pt x="0" y="158"/>
                  </a:lnTo>
                  <a:lnTo>
                    <a:pt x="0" y="170"/>
                  </a:lnTo>
                  <a:lnTo>
                    <a:pt x="99" y="170"/>
                  </a:lnTo>
                  <a:lnTo>
                    <a:pt x="99" y="197"/>
                  </a:lnTo>
                  <a:cubicBezTo>
                    <a:pt x="99" y="209"/>
                    <a:pt x="99" y="213"/>
                    <a:pt x="71" y="213"/>
                  </a:cubicBezTo>
                  <a:lnTo>
                    <a:pt x="62" y="213"/>
                  </a:lnTo>
                  <a:lnTo>
                    <a:pt x="62" y="225"/>
                  </a:lnTo>
                  <a:cubicBezTo>
                    <a:pt x="79" y="224"/>
                    <a:pt x="101" y="223"/>
                    <a:pt x="113" y="223"/>
                  </a:cubicBezTo>
                  <a:cubicBezTo>
                    <a:pt x="125" y="223"/>
                    <a:pt x="146" y="224"/>
                    <a:pt x="163" y="225"/>
                  </a:cubicBezTo>
                  <a:lnTo>
                    <a:pt x="163" y="213"/>
                  </a:lnTo>
                  <a:lnTo>
                    <a:pt x="154" y="213"/>
                  </a:lnTo>
                  <a:cubicBezTo>
                    <a:pt x="127" y="213"/>
                    <a:pt x="127" y="209"/>
                    <a:pt x="127" y="197"/>
                  </a:cubicBezTo>
                  <a:lnTo>
                    <a:pt x="127" y="170"/>
                  </a:lnTo>
                  <a:lnTo>
                    <a:pt x="164" y="170"/>
                  </a:lnTo>
                  <a:close/>
                  <a:moveTo>
                    <a:pt x="101" y="36"/>
                  </a:moveTo>
                  <a:lnTo>
                    <a:pt x="101" y="36"/>
                  </a:lnTo>
                  <a:lnTo>
                    <a:pt x="101" y="158"/>
                  </a:lnTo>
                  <a:lnTo>
                    <a:pt x="13" y="158"/>
                  </a:lnTo>
                  <a:lnTo>
                    <a:pt x="101" y="3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314" name="Freeform 139"/>
            <p:cNvSpPr>
              <a:spLocks/>
            </p:cNvSpPr>
            <p:nvPr/>
          </p:nvSpPr>
          <p:spPr bwMode="auto">
            <a:xfrm>
              <a:off x="3205" y="1772"/>
              <a:ext cx="82" cy="74"/>
            </a:xfrm>
            <a:custGeom>
              <a:avLst/>
              <a:gdLst>
                <a:gd name="T0" fmla="*/ 146 w 238"/>
                <a:gd name="T1" fmla="*/ 67 h 216"/>
                <a:gd name="T2" fmla="*/ 146 w 238"/>
                <a:gd name="T3" fmla="*/ 67 h 216"/>
                <a:gd name="T4" fmla="*/ 193 w 238"/>
                <a:gd name="T5" fmla="*/ 10 h 216"/>
                <a:gd name="T6" fmla="*/ 217 w 238"/>
                <a:gd name="T7" fmla="*/ 16 h 216"/>
                <a:gd name="T8" fmla="*/ 194 w 238"/>
                <a:gd name="T9" fmla="*/ 42 h 216"/>
                <a:gd name="T10" fmla="*/ 212 w 238"/>
                <a:gd name="T11" fmla="*/ 59 h 216"/>
                <a:gd name="T12" fmla="*/ 238 w 238"/>
                <a:gd name="T13" fmla="*/ 31 h 216"/>
                <a:gd name="T14" fmla="*/ 193 w 238"/>
                <a:gd name="T15" fmla="*/ 0 h 216"/>
                <a:gd name="T16" fmla="*/ 143 w 238"/>
                <a:gd name="T17" fmla="*/ 36 h 216"/>
                <a:gd name="T18" fmla="*/ 92 w 238"/>
                <a:gd name="T19" fmla="*/ 0 h 216"/>
                <a:gd name="T20" fmla="*/ 15 w 238"/>
                <a:gd name="T21" fmla="*/ 73 h 216"/>
                <a:gd name="T22" fmla="*/ 20 w 238"/>
                <a:gd name="T23" fmla="*/ 78 h 216"/>
                <a:gd name="T24" fmla="*/ 27 w 238"/>
                <a:gd name="T25" fmla="*/ 73 h 216"/>
                <a:gd name="T26" fmla="*/ 91 w 238"/>
                <a:gd name="T27" fmla="*/ 10 h 216"/>
                <a:gd name="T28" fmla="*/ 117 w 238"/>
                <a:gd name="T29" fmla="*/ 42 h 216"/>
                <a:gd name="T30" fmla="*/ 91 w 238"/>
                <a:gd name="T31" fmla="*/ 156 h 216"/>
                <a:gd name="T32" fmla="*/ 45 w 238"/>
                <a:gd name="T33" fmla="*/ 206 h 216"/>
                <a:gd name="T34" fmla="*/ 21 w 238"/>
                <a:gd name="T35" fmla="*/ 199 h 216"/>
                <a:gd name="T36" fmla="*/ 44 w 238"/>
                <a:gd name="T37" fmla="*/ 174 h 216"/>
                <a:gd name="T38" fmla="*/ 26 w 238"/>
                <a:gd name="T39" fmla="*/ 157 h 216"/>
                <a:gd name="T40" fmla="*/ 0 w 238"/>
                <a:gd name="T41" fmla="*/ 185 h 216"/>
                <a:gd name="T42" fmla="*/ 45 w 238"/>
                <a:gd name="T43" fmla="*/ 216 h 216"/>
                <a:gd name="T44" fmla="*/ 95 w 238"/>
                <a:gd name="T45" fmla="*/ 180 h 216"/>
                <a:gd name="T46" fmla="*/ 147 w 238"/>
                <a:gd name="T47" fmla="*/ 216 h 216"/>
                <a:gd name="T48" fmla="*/ 223 w 238"/>
                <a:gd name="T49" fmla="*/ 143 h 216"/>
                <a:gd name="T50" fmla="*/ 217 w 238"/>
                <a:gd name="T51" fmla="*/ 138 h 216"/>
                <a:gd name="T52" fmla="*/ 211 w 238"/>
                <a:gd name="T53" fmla="*/ 143 h 216"/>
                <a:gd name="T54" fmla="*/ 148 w 238"/>
                <a:gd name="T55" fmla="*/ 206 h 216"/>
                <a:gd name="T56" fmla="*/ 121 w 238"/>
                <a:gd name="T57" fmla="*/ 174 h 216"/>
                <a:gd name="T58" fmla="*/ 129 w 238"/>
                <a:gd name="T59" fmla="*/ 132 h 216"/>
                <a:gd name="T60" fmla="*/ 146 w 238"/>
                <a:gd name="T61" fmla="*/ 67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8" h="216">
                  <a:moveTo>
                    <a:pt x="146" y="67"/>
                  </a:moveTo>
                  <a:lnTo>
                    <a:pt x="146" y="67"/>
                  </a:lnTo>
                  <a:cubicBezTo>
                    <a:pt x="149" y="54"/>
                    <a:pt x="160" y="10"/>
                    <a:pt x="193" y="10"/>
                  </a:cubicBezTo>
                  <a:cubicBezTo>
                    <a:pt x="195" y="10"/>
                    <a:pt x="207" y="10"/>
                    <a:pt x="217" y="16"/>
                  </a:cubicBezTo>
                  <a:cubicBezTo>
                    <a:pt x="204" y="19"/>
                    <a:pt x="194" y="31"/>
                    <a:pt x="194" y="42"/>
                  </a:cubicBezTo>
                  <a:cubicBezTo>
                    <a:pt x="194" y="50"/>
                    <a:pt x="199" y="59"/>
                    <a:pt x="212" y="59"/>
                  </a:cubicBezTo>
                  <a:cubicBezTo>
                    <a:pt x="223" y="59"/>
                    <a:pt x="238" y="50"/>
                    <a:pt x="238" y="31"/>
                  </a:cubicBezTo>
                  <a:cubicBezTo>
                    <a:pt x="238" y="6"/>
                    <a:pt x="210" y="0"/>
                    <a:pt x="193" y="0"/>
                  </a:cubicBezTo>
                  <a:cubicBezTo>
                    <a:pt x="166" y="0"/>
                    <a:pt x="149" y="25"/>
                    <a:pt x="143" y="36"/>
                  </a:cubicBezTo>
                  <a:cubicBezTo>
                    <a:pt x="131" y="4"/>
                    <a:pt x="106" y="0"/>
                    <a:pt x="92" y="0"/>
                  </a:cubicBezTo>
                  <a:cubicBezTo>
                    <a:pt x="42" y="0"/>
                    <a:pt x="15" y="61"/>
                    <a:pt x="15" y="73"/>
                  </a:cubicBezTo>
                  <a:cubicBezTo>
                    <a:pt x="15" y="78"/>
                    <a:pt x="19" y="78"/>
                    <a:pt x="20" y="78"/>
                  </a:cubicBezTo>
                  <a:cubicBezTo>
                    <a:pt x="24" y="78"/>
                    <a:pt x="26" y="77"/>
                    <a:pt x="27" y="73"/>
                  </a:cubicBezTo>
                  <a:cubicBezTo>
                    <a:pt x="43" y="22"/>
                    <a:pt x="74" y="10"/>
                    <a:pt x="91" y="10"/>
                  </a:cubicBezTo>
                  <a:cubicBezTo>
                    <a:pt x="100" y="10"/>
                    <a:pt x="117" y="14"/>
                    <a:pt x="117" y="42"/>
                  </a:cubicBezTo>
                  <a:cubicBezTo>
                    <a:pt x="117" y="57"/>
                    <a:pt x="108" y="89"/>
                    <a:pt x="91" y="156"/>
                  </a:cubicBezTo>
                  <a:cubicBezTo>
                    <a:pt x="83" y="186"/>
                    <a:pt x="66" y="206"/>
                    <a:pt x="45" y="206"/>
                  </a:cubicBezTo>
                  <a:cubicBezTo>
                    <a:pt x="42" y="206"/>
                    <a:pt x="31" y="206"/>
                    <a:pt x="21" y="199"/>
                  </a:cubicBezTo>
                  <a:cubicBezTo>
                    <a:pt x="33" y="197"/>
                    <a:pt x="44" y="187"/>
                    <a:pt x="44" y="174"/>
                  </a:cubicBezTo>
                  <a:cubicBezTo>
                    <a:pt x="44" y="161"/>
                    <a:pt x="33" y="157"/>
                    <a:pt x="26" y="157"/>
                  </a:cubicBezTo>
                  <a:cubicBezTo>
                    <a:pt x="12" y="157"/>
                    <a:pt x="0" y="169"/>
                    <a:pt x="0" y="185"/>
                  </a:cubicBezTo>
                  <a:cubicBezTo>
                    <a:pt x="0" y="207"/>
                    <a:pt x="24" y="216"/>
                    <a:pt x="45" y="216"/>
                  </a:cubicBezTo>
                  <a:cubicBezTo>
                    <a:pt x="76" y="216"/>
                    <a:pt x="94" y="183"/>
                    <a:pt x="95" y="180"/>
                  </a:cubicBezTo>
                  <a:cubicBezTo>
                    <a:pt x="101" y="198"/>
                    <a:pt x="118" y="216"/>
                    <a:pt x="147" y="216"/>
                  </a:cubicBezTo>
                  <a:cubicBezTo>
                    <a:pt x="196" y="216"/>
                    <a:pt x="223" y="155"/>
                    <a:pt x="223" y="143"/>
                  </a:cubicBezTo>
                  <a:cubicBezTo>
                    <a:pt x="223" y="138"/>
                    <a:pt x="219" y="138"/>
                    <a:pt x="217" y="138"/>
                  </a:cubicBezTo>
                  <a:cubicBezTo>
                    <a:pt x="213" y="138"/>
                    <a:pt x="212" y="140"/>
                    <a:pt x="211" y="143"/>
                  </a:cubicBezTo>
                  <a:cubicBezTo>
                    <a:pt x="195" y="194"/>
                    <a:pt x="163" y="206"/>
                    <a:pt x="148" y="206"/>
                  </a:cubicBezTo>
                  <a:cubicBezTo>
                    <a:pt x="129" y="206"/>
                    <a:pt x="121" y="190"/>
                    <a:pt x="121" y="174"/>
                  </a:cubicBezTo>
                  <a:cubicBezTo>
                    <a:pt x="121" y="164"/>
                    <a:pt x="124" y="153"/>
                    <a:pt x="129" y="132"/>
                  </a:cubicBezTo>
                  <a:lnTo>
                    <a:pt x="146" y="6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315" name="Freeform 140"/>
            <p:cNvSpPr>
              <a:spLocks noEditPoints="1"/>
            </p:cNvSpPr>
            <p:nvPr/>
          </p:nvSpPr>
          <p:spPr bwMode="auto">
            <a:xfrm>
              <a:off x="3299" y="1792"/>
              <a:ext cx="56" cy="77"/>
            </a:xfrm>
            <a:custGeom>
              <a:avLst/>
              <a:gdLst>
                <a:gd name="T0" fmla="*/ 163 w 163"/>
                <a:gd name="T1" fmla="*/ 170 h 225"/>
                <a:gd name="T2" fmla="*/ 163 w 163"/>
                <a:gd name="T3" fmla="*/ 170 h 225"/>
                <a:gd name="T4" fmla="*/ 163 w 163"/>
                <a:gd name="T5" fmla="*/ 158 h 225"/>
                <a:gd name="T6" fmla="*/ 126 w 163"/>
                <a:gd name="T7" fmla="*/ 158 h 225"/>
                <a:gd name="T8" fmla="*/ 126 w 163"/>
                <a:gd name="T9" fmla="*/ 9 h 225"/>
                <a:gd name="T10" fmla="*/ 119 w 163"/>
                <a:gd name="T11" fmla="*/ 0 h 225"/>
                <a:gd name="T12" fmla="*/ 110 w 163"/>
                <a:gd name="T13" fmla="*/ 4 h 225"/>
                <a:gd name="T14" fmla="*/ 0 w 163"/>
                <a:gd name="T15" fmla="*/ 158 h 225"/>
                <a:gd name="T16" fmla="*/ 0 w 163"/>
                <a:gd name="T17" fmla="*/ 170 h 225"/>
                <a:gd name="T18" fmla="*/ 98 w 163"/>
                <a:gd name="T19" fmla="*/ 170 h 225"/>
                <a:gd name="T20" fmla="*/ 98 w 163"/>
                <a:gd name="T21" fmla="*/ 197 h 225"/>
                <a:gd name="T22" fmla="*/ 71 w 163"/>
                <a:gd name="T23" fmla="*/ 213 h 225"/>
                <a:gd name="T24" fmla="*/ 62 w 163"/>
                <a:gd name="T25" fmla="*/ 213 h 225"/>
                <a:gd name="T26" fmla="*/ 62 w 163"/>
                <a:gd name="T27" fmla="*/ 225 h 225"/>
                <a:gd name="T28" fmla="*/ 112 w 163"/>
                <a:gd name="T29" fmla="*/ 223 h 225"/>
                <a:gd name="T30" fmla="*/ 162 w 163"/>
                <a:gd name="T31" fmla="*/ 225 h 225"/>
                <a:gd name="T32" fmla="*/ 162 w 163"/>
                <a:gd name="T33" fmla="*/ 213 h 225"/>
                <a:gd name="T34" fmla="*/ 153 w 163"/>
                <a:gd name="T35" fmla="*/ 213 h 225"/>
                <a:gd name="T36" fmla="*/ 126 w 163"/>
                <a:gd name="T37" fmla="*/ 197 h 225"/>
                <a:gd name="T38" fmla="*/ 126 w 163"/>
                <a:gd name="T39" fmla="*/ 170 h 225"/>
                <a:gd name="T40" fmla="*/ 163 w 163"/>
                <a:gd name="T41" fmla="*/ 170 h 225"/>
                <a:gd name="T42" fmla="*/ 100 w 163"/>
                <a:gd name="T43" fmla="*/ 36 h 225"/>
                <a:gd name="T44" fmla="*/ 100 w 163"/>
                <a:gd name="T45" fmla="*/ 36 h 225"/>
                <a:gd name="T46" fmla="*/ 100 w 163"/>
                <a:gd name="T47" fmla="*/ 158 h 225"/>
                <a:gd name="T48" fmla="*/ 12 w 163"/>
                <a:gd name="T49" fmla="*/ 158 h 225"/>
                <a:gd name="T50" fmla="*/ 100 w 163"/>
                <a:gd name="T51" fmla="*/ 36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3" h="225">
                  <a:moveTo>
                    <a:pt x="163" y="170"/>
                  </a:moveTo>
                  <a:lnTo>
                    <a:pt x="163" y="170"/>
                  </a:lnTo>
                  <a:lnTo>
                    <a:pt x="163" y="158"/>
                  </a:lnTo>
                  <a:lnTo>
                    <a:pt x="126" y="158"/>
                  </a:lnTo>
                  <a:lnTo>
                    <a:pt x="126" y="9"/>
                  </a:lnTo>
                  <a:cubicBezTo>
                    <a:pt x="126" y="2"/>
                    <a:pt x="126" y="0"/>
                    <a:pt x="119" y="0"/>
                  </a:cubicBezTo>
                  <a:cubicBezTo>
                    <a:pt x="115" y="0"/>
                    <a:pt x="113" y="0"/>
                    <a:pt x="110" y="4"/>
                  </a:cubicBezTo>
                  <a:lnTo>
                    <a:pt x="0" y="158"/>
                  </a:lnTo>
                  <a:lnTo>
                    <a:pt x="0" y="170"/>
                  </a:lnTo>
                  <a:lnTo>
                    <a:pt x="98" y="170"/>
                  </a:lnTo>
                  <a:lnTo>
                    <a:pt x="98" y="197"/>
                  </a:lnTo>
                  <a:cubicBezTo>
                    <a:pt x="98" y="209"/>
                    <a:pt x="98" y="213"/>
                    <a:pt x="71" y="213"/>
                  </a:cubicBezTo>
                  <a:lnTo>
                    <a:pt x="62" y="213"/>
                  </a:lnTo>
                  <a:lnTo>
                    <a:pt x="62" y="225"/>
                  </a:lnTo>
                  <a:cubicBezTo>
                    <a:pt x="78" y="224"/>
                    <a:pt x="100" y="223"/>
                    <a:pt x="112" y="223"/>
                  </a:cubicBezTo>
                  <a:cubicBezTo>
                    <a:pt x="124" y="223"/>
                    <a:pt x="145" y="224"/>
                    <a:pt x="162" y="225"/>
                  </a:cubicBezTo>
                  <a:lnTo>
                    <a:pt x="162" y="213"/>
                  </a:lnTo>
                  <a:lnTo>
                    <a:pt x="153" y="213"/>
                  </a:lnTo>
                  <a:cubicBezTo>
                    <a:pt x="126" y="213"/>
                    <a:pt x="126" y="209"/>
                    <a:pt x="126" y="197"/>
                  </a:cubicBezTo>
                  <a:lnTo>
                    <a:pt x="126" y="170"/>
                  </a:lnTo>
                  <a:lnTo>
                    <a:pt x="163" y="170"/>
                  </a:lnTo>
                  <a:close/>
                  <a:moveTo>
                    <a:pt x="100" y="36"/>
                  </a:moveTo>
                  <a:lnTo>
                    <a:pt x="100" y="36"/>
                  </a:lnTo>
                  <a:lnTo>
                    <a:pt x="100" y="158"/>
                  </a:lnTo>
                  <a:lnTo>
                    <a:pt x="12" y="158"/>
                  </a:lnTo>
                  <a:lnTo>
                    <a:pt x="100" y="3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316" name="Freeform 141"/>
            <p:cNvSpPr>
              <a:spLocks noEditPoints="1"/>
            </p:cNvSpPr>
            <p:nvPr/>
          </p:nvSpPr>
          <p:spPr bwMode="auto">
            <a:xfrm>
              <a:off x="3427" y="1740"/>
              <a:ext cx="101" cy="127"/>
            </a:xfrm>
            <a:custGeom>
              <a:avLst/>
              <a:gdLst>
                <a:gd name="T0" fmla="*/ 283 w 293"/>
                <a:gd name="T1" fmla="*/ 20 h 369"/>
                <a:gd name="T2" fmla="*/ 283 w 293"/>
                <a:gd name="T3" fmla="*/ 20 h 369"/>
                <a:gd name="T4" fmla="*/ 293 w 293"/>
                <a:gd name="T5" fmla="*/ 9 h 369"/>
                <a:gd name="T6" fmla="*/ 283 w 293"/>
                <a:gd name="T7" fmla="*/ 0 h 369"/>
                <a:gd name="T8" fmla="*/ 274 w 293"/>
                <a:gd name="T9" fmla="*/ 3 h 369"/>
                <a:gd name="T10" fmla="*/ 10 w 293"/>
                <a:gd name="T11" fmla="*/ 128 h 369"/>
                <a:gd name="T12" fmla="*/ 0 w 293"/>
                <a:gd name="T13" fmla="*/ 139 h 369"/>
                <a:gd name="T14" fmla="*/ 10 w 293"/>
                <a:gd name="T15" fmla="*/ 149 h 369"/>
                <a:gd name="T16" fmla="*/ 274 w 293"/>
                <a:gd name="T17" fmla="*/ 273 h 369"/>
                <a:gd name="T18" fmla="*/ 283 w 293"/>
                <a:gd name="T19" fmla="*/ 277 h 369"/>
                <a:gd name="T20" fmla="*/ 293 w 293"/>
                <a:gd name="T21" fmla="*/ 267 h 369"/>
                <a:gd name="T22" fmla="*/ 283 w 293"/>
                <a:gd name="T23" fmla="*/ 256 h 369"/>
                <a:gd name="T24" fmla="*/ 33 w 293"/>
                <a:gd name="T25" fmla="*/ 139 h 369"/>
                <a:gd name="T26" fmla="*/ 283 w 293"/>
                <a:gd name="T27" fmla="*/ 20 h 369"/>
                <a:gd name="T28" fmla="*/ 276 w 293"/>
                <a:gd name="T29" fmla="*/ 369 h 369"/>
                <a:gd name="T30" fmla="*/ 276 w 293"/>
                <a:gd name="T31" fmla="*/ 369 h 369"/>
                <a:gd name="T32" fmla="*/ 293 w 293"/>
                <a:gd name="T33" fmla="*/ 360 h 369"/>
                <a:gd name="T34" fmla="*/ 275 w 293"/>
                <a:gd name="T35" fmla="*/ 350 h 369"/>
                <a:gd name="T36" fmla="*/ 18 w 293"/>
                <a:gd name="T37" fmla="*/ 350 h 369"/>
                <a:gd name="T38" fmla="*/ 0 w 293"/>
                <a:gd name="T39" fmla="*/ 360 h 369"/>
                <a:gd name="T40" fmla="*/ 17 w 293"/>
                <a:gd name="T41" fmla="*/ 369 h 369"/>
                <a:gd name="T42" fmla="*/ 276 w 293"/>
                <a:gd name="T43" fmla="*/ 369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3" h="369">
                  <a:moveTo>
                    <a:pt x="283" y="20"/>
                  </a:moveTo>
                  <a:lnTo>
                    <a:pt x="283" y="20"/>
                  </a:lnTo>
                  <a:cubicBezTo>
                    <a:pt x="289" y="18"/>
                    <a:pt x="293" y="15"/>
                    <a:pt x="293" y="9"/>
                  </a:cubicBezTo>
                  <a:cubicBezTo>
                    <a:pt x="293" y="4"/>
                    <a:pt x="289" y="0"/>
                    <a:pt x="283" y="0"/>
                  </a:cubicBezTo>
                  <a:cubicBezTo>
                    <a:pt x="281" y="0"/>
                    <a:pt x="276" y="2"/>
                    <a:pt x="274" y="3"/>
                  </a:cubicBezTo>
                  <a:lnTo>
                    <a:pt x="10" y="128"/>
                  </a:lnTo>
                  <a:cubicBezTo>
                    <a:pt x="2" y="131"/>
                    <a:pt x="0" y="135"/>
                    <a:pt x="0" y="139"/>
                  </a:cubicBezTo>
                  <a:cubicBezTo>
                    <a:pt x="0" y="143"/>
                    <a:pt x="3" y="146"/>
                    <a:pt x="10" y="149"/>
                  </a:cubicBezTo>
                  <a:lnTo>
                    <a:pt x="274" y="273"/>
                  </a:lnTo>
                  <a:cubicBezTo>
                    <a:pt x="281" y="277"/>
                    <a:pt x="282" y="277"/>
                    <a:pt x="283" y="277"/>
                  </a:cubicBezTo>
                  <a:cubicBezTo>
                    <a:pt x="288" y="277"/>
                    <a:pt x="293" y="272"/>
                    <a:pt x="293" y="267"/>
                  </a:cubicBezTo>
                  <a:cubicBezTo>
                    <a:pt x="293" y="263"/>
                    <a:pt x="291" y="260"/>
                    <a:pt x="283" y="256"/>
                  </a:cubicBezTo>
                  <a:lnTo>
                    <a:pt x="33" y="139"/>
                  </a:lnTo>
                  <a:lnTo>
                    <a:pt x="283" y="20"/>
                  </a:lnTo>
                  <a:close/>
                  <a:moveTo>
                    <a:pt x="276" y="369"/>
                  </a:moveTo>
                  <a:lnTo>
                    <a:pt x="276" y="369"/>
                  </a:lnTo>
                  <a:cubicBezTo>
                    <a:pt x="284" y="369"/>
                    <a:pt x="293" y="369"/>
                    <a:pt x="293" y="360"/>
                  </a:cubicBezTo>
                  <a:cubicBezTo>
                    <a:pt x="293" y="350"/>
                    <a:pt x="283" y="350"/>
                    <a:pt x="275" y="350"/>
                  </a:cubicBezTo>
                  <a:lnTo>
                    <a:pt x="18" y="350"/>
                  </a:lnTo>
                  <a:cubicBezTo>
                    <a:pt x="11" y="350"/>
                    <a:pt x="0" y="350"/>
                    <a:pt x="0" y="360"/>
                  </a:cubicBezTo>
                  <a:cubicBezTo>
                    <a:pt x="0" y="369"/>
                    <a:pt x="9" y="369"/>
                    <a:pt x="17" y="369"/>
                  </a:cubicBezTo>
                  <a:lnTo>
                    <a:pt x="276" y="36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317" name="Freeform 142"/>
            <p:cNvSpPr>
              <a:spLocks noEditPoints="1"/>
            </p:cNvSpPr>
            <p:nvPr/>
          </p:nvSpPr>
          <p:spPr bwMode="auto">
            <a:xfrm>
              <a:off x="3595" y="1730"/>
              <a:ext cx="61" cy="116"/>
            </a:xfrm>
            <a:custGeom>
              <a:avLst/>
              <a:gdLst>
                <a:gd name="T0" fmla="*/ 92 w 176"/>
                <a:gd name="T1" fmla="*/ 5 h 337"/>
                <a:gd name="T2" fmla="*/ 92 w 176"/>
                <a:gd name="T3" fmla="*/ 5 h 337"/>
                <a:gd name="T4" fmla="*/ 86 w 176"/>
                <a:gd name="T5" fmla="*/ 0 h 337"/>
                <a:gd name="T6" fmla="*/ 28 w 176"/>
                <a:gd name="T7" fmla="*/ 5 h 337"/>
                <a:gd name="T8" fmla="*/ 18 w 176"/>
                <a:gd name="T9" fmla="*/ 15 h 337"/>
                <a:gd name="T10" fmla="*/ 30 w 176"/>
                <a:gd name="T11" fmla="*/ 20 h 337"/>
                <a:gd name="T12" fmla="*/ 54 w 176"/>
                <a:gd name="T13" fmla="*/ 28 h 337"/>
                <a:gd name="T14" fmla="*/ 47 w 176"/>
                <a:gd name="T15" fmla="*/ 58 h 337"/>
                <a:gd name="T16" fmla="*/ 8 w 176"/>
                <a:gd name="T17" fmla="*/ 214 h 337"/>
                <a:gd name="T18" fmla="*/ 0 w 176"/>
                <a:gd name="T19" fmla="*/ 262 h 337"/>
                <a:gd name="T20" fmla="*/ 61 w 176"/>
                <a:gd name="T21" fmla="*/ 337 h 337"/>
                <a:gd name="T22" fmla="*/ 176 w 176"/>
                <a:gd name="T23" fmla="*/ 197 h 337"/>
                <a:gd name="T24" fmla="*/ 113 w 176"/>
                <a:gd name="T25" fmla="*/ 121 h 337"/>
                <a:gd name="T26" fmla="*/ 57 w 176"/>
                <a:gd name="T27" fmla="*/ 149 h 337"/>
                <a:gd name="T28" fmla="*/ 92 w 176"/>
                <a:gd name="T29" fmla="*/ 5 h 337"/>
                <a:gd name="T30" fmla="*/ 47 w 176"/>
                <a:gd name="T31" fmla="*/ 186 h 337"/>
                <a:gd name="T32" fmla="*/ 47 w 176"/>
                <a:gd name="T33" fmla="*/ 186 h 337"/>
                <a:gd name="T34" fmla="*/ 54 w 176"/>
                <a:gd name="T35" fmla="*/ 169 h 337"/>
                <a:gd name="T36" fmla="*/ 112 w 176"/>
                <a:gd name="T37" fmla="*/ 131 h 337"/>
                <a:gd name="T38" fmla="*/ 142 w 176"/>
                <a:gd name="T39" fmla="*/ 176 h 337"/>
                <a:gd name="T40" fmla="*/ 117 w 176"/>
                <a:gd name="T41" fmla="*/ 277 h 337"/>
                <a:gd name="T42" fmla="*/ 61 w 176"/>
                <a:gd name="T43" fmla="*/ 327 h 337"/>
                <a:gd name="T44" fmla="*/ 29 w 176"/>
                <a:gd name="T45" fmla="*/ 278 h 337"/>
                <a:gd name="T46" fmla="*/ 37 w 176"/>
                <a:gd name="T47" fmla="*/ 230 h 337"/>
                <a:gd name="T48" fmla="*/ 47 w 176"/>
                <a:gd name="T49" fmla="*/ 18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6" h="337">
                  <a:moveTo>
                    <a:pt x="92" y="5"/>
                  </a:moveTo>
                  <a:lnTo>
                    <a:pt x="92" y="5"/>
                  </a:lnTo>
                  <a:cubicBezTo>
                    <a:pt x="92" y="5"/>
                    <a:pt x="92" y="0"/>
                    <a:pt x="86" y="0"/>
                  </a:cubicBezTo>
                  <a:cubicBezTo>
                    <a:pt x="75" y="0"/>
                    <a:pt x="40" y="4"/>
                    <a:pt x="28" y="5"/>
                  </a:cubicBezTo>
                  <a:cubicBezTo>
                    <a:pt x="24" y="5"/>
                    <a:pt x="18" y="6"/>
                    <a:pt x="18" y="15"/>
                  </a:cubicBezTo>
                  <a:cubicBezTo>
                    <a:pt x="18" y="20"/>
                    <a:pt x="23" y="20"/>
                    <a:pt x="30" y="20"/>
                  </a:cubicBezTo>
                  <a:cubicBezTo>
                    <a:pt x="53" y="20"/>
                    <a:pt x="54" y="24"/>
                    <a:pt x="54" y="28"/>
                  </a:cubicBezTo>
                  <a:cubicBezTo>
                    <a:pt x="54" y="32"/>
                    <a:pt x="50" y="48"/>
                    <a:pt x="47" y="58"/>
                  </a:cubicBezTo>
                  <a:lnTo>
                    <a:pt x="8" y="214"/>
                  </a:lnTo>
                  <a:cubicBezTo>
                    <a:pt x="2" y="238"/>
                    <a:pt x="0" y="245"/>
                    <a:pt x="0" y="262"/>
                  </a:cubicBezTo>
                  <a:cubicBezTo>
                    <a:pt x="0" y="308"/>
                    <a:pt x="26" y="337"/>
                    <a:pt x="61" y="337"/>
                  </a:cubicBezTo>
                  <a:cubicBezTo>
                    <a:pt x="117" y="337"/>
                    <a:pt x="176" y="266"/>
                    <a:pt x="176" y="197"/>
                  </a:cubicBezTo>
                  <a:cubicBezTo>
                    <a:pt x="176" y="154"/>
                    <a:pt x="151" y="121"/>
                    <a:pt x="113" y="121"/>
                  </a:cubicBezTo>
                  <a:cubicBezTo>
                    <a:pt x="91" y="121"/>
                    <a:pt x="71" y="135"/>
                    <a:pt x="57" y="149"/>
                  </a:cubicBezTo>
                  <a:lnTo>
                    <a:pt x="92" y="5"/>
                  </a:lnTo>
                  <a:close/>
                  <a:moveTo>
                    <a:pt x="47" y="186"/>
                  </a:moveTo>
                  <a:lnTo>
                    <a:pt x="47" y="186"/>
                  </a:lnTo>
                  <a:cubicBezTo>
                    <a:pt x="50" y="176"/>
                    <a:pt x="50" y="175"/>
                    <a:pt x="54" y="169"/>
                  </a:cubicBezTo>
                  <a:cubicBezTo>
                    <a:pt x="78" y="138"/>
                    <a:pt x="99" y="131"/>
                    <a:pt x="112" y="131"/>
                  </a:cubicBezTo>
                  <a:cubicBezTo>
                    <a:pt x="129" y="131"/>
                    <a:pt x="142" y="145"/>
                    <a:pt x="142" y="176"/>
                  </a:cubicBezTo>
                  <a:cubicBezTo>
                    <a:pt x="142" y="204"/>
                    <a:pt x="126" y="259"/>
                    <a:pt x="117" y="277"/>
                  </a:cubicBezTo>
                  <a:cubicBezTo>
                    <a:pt x="102" y="309"/>
                    <a:pt x="80" y="327"/>
                    <a:pt x="61" y="327"/>
                  </a:cubicBezTo>
                  <a:cubicBezTo>
                    <a:pt x="45" y="327"/>
                    <a:pt x="29" y="314"/>
                    <a:pt x="29" y="278"/>
                  </a:cubicBezTo>
                  <a:cubicBezTo>
                    <a:pt x="29" y="269"/>
                    <a:pt x="29" y="260"/>
                    <a:pt x="37" y="230"/>
                  </a:cubicBezTo>
                  <a:lnTo>
                    <a:pt x="47" y="18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318" name="Freeform 143"/>
            <p:cNvSpPr>
              <a:spLocks noEditPoints="1"/>
            </p:cNvSpPr>
            <p:nvPr/>
          </p:nvSpPr>
          <p:spPr bwMode="auto">
            <a:xfrm>
              <a:off x="3662" y="1792"/>
              <a:ext cx="57" cy="77"/>
            </a:xfrm>
            <a:custGeom>
              <a:avLst/>
              <a:gdLst>
                <a:gd name="T0" fmla="*/ 164 w 164"/>
                <a:gd name="T1" fmla="*/ 170 h 225"/>
                <a:gd name="T2" fmla="*/ 164 w 164"/>
                <a:gd name="T3" fmla="*/ 170 h 225"/>
                <a:gd name="T4" fmla="*/ 164 w 164"/>
                <a:gd name="T5" fmla="*/ 158 h 225"/>
                <a:gd name="T6" fmla="*/ 127 w 164"/>
                <a:gd name="T7" fmla="*/ 158 h 225"/>
                <a:gd name="T8" fmla="*/ 127 w 164"/>
                <a:gd name="T9" fmla="*/ 9 h 225"/>
                <a:gd name="T10" fmla="*/ 119 w 164"/>
                <a:gd name="T11" fmla="*/ 0 h 225"/>
                <a:gd name="T12" fmla="*/ 111 w 164"/>
                <a:gd name="T13" fmla="*/ 4 h 225"/>
                <a:gd name="T14" fmla="*/ 0 w 164"/>
                <a:gd name="T15" fmla="*/ 158 h 225"/>
                <a:gd name="T16" fmla="*/ 0 w 164"/>
                <a:gd name="T17" fmla="*/ 170 h 225"/>
                <a:gd name="T18" fmla="*/ 98 w 164"/>
                <a:gd name="T19" fmla="*/ 170 h 225"/>
                <a:gd name="T20" fmla="*/ 98 w 164"/>
                <a:gd name="T21" fmla="*/ 197 h 225"/>
                <a:gd name="T22" fmla="*/ 71 w 164"/>
                <a:gd name="T23" fmla="*/ 213 h 225"/>
                <a:gd name="T24" fmla="*/ 62 w 164"/>
                <a:gd name="T25" fmla="*/ 213 h 225"/>
                <a:gd name="T26" fmla="*/ 62 w 164"/>
                <a:gd name="T27" fmla="*/ 225 h 225"/>
                <a:gd name="T28" fmla="*/ 112 w 164"/>
                <a:gd name="T29" fmla="*/ 223 h 225"/>
                <a:gd name="T30" fmla="*/ 163 w 164"/>
                <a:gd name="T31" fmla="*/ 225 h 225"/>
                <a:gd name="T32" fmla="*/ 163 w 164"/>
                <a:gd name="T33" fmla="*/ 213 h 225"/>
                <a:gd name="T34" fmla="*/ 154 w 164"/>
                <a:gd name="T35" fmla="*/ 213 h 225"/>
                <a:gd name="T36" fmla="*/ 127 w 164"/>
                <a:gd name="T37" fmla="*/ 197 h 225"/>
                <a:gd name="T38" fmla="*/ 127 w 164"/>
                <a:gd name="T39" fmla="*/ 170 h 225"/>
                <a:gd name="T40" fmla="*/ 164 w 164"/>
                <a:gd name="T41" fmla="*/ 170 h 225"/>
                <a:gd name="T42" fmla="*/ 101 w 164"/>
                <a:gd name="T43" fmla="*/ 36 h 225"/>
                <a:gd name="T44" fmla="*/ 101 w 164"/>
                <a:gd name="T45" fmla="*/ 36 h 225"/>
                <a:gd name="T46" fmla="*/ 101 w 164"/>
                <a:gd name="T47" fmla="*/ 158 h 225"/>
                <a:gd name="T48" fmla="*/ 12 w 164"/>
                <a:gd name="T49" fmla="*/ 158 h 225"/>
                <a:gd name="T50" fmla="*/ 101 w 164"/>
                <a:gd name="T51" fmla="*/ 36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4" h="225">
                  <a:moveTo>
                    <a:pt x="164" y="170"/>
                  </a:moveTo>
                  <a:lnTo>
                    <a:pt x="164" y="170"/>
                  </a:lnTo>
                  <a:lnTo>
                    <a:pt x="164" y="158"/>
                  </a:lnTo>
                  <a:lnTo>
                    <a:pt x="127" y="158"/>
                  </a:lnTo>
                  <a:lnTo>
                    <a:pt x="127" y="9"/>
                  </a:lnTo>
                  <a:cubicBezTo>
                    <a:pt x="127" y="2"/>
                    <a:pt x="127" y="0"/>
                    <a:pt x="119" y="0"/>
                  </a:cubicBezTo>
                  <a:cubicBezTo>
                    <a:pt x="115" y="0"/>
                    <a:pt x="114" y="0"/>
                    <a:pt x="111" y="4"/>
                  </a:cubicBezTo>
                  <a:lnTo>
                    <a:pt x="0" y="158"/>
                  </a:lnTo>
                  <a:lnTo>
                    <a:pt x="0" y="170"/>
                  </a:lnTo>
                  <a:lnTo>
                    <a:pt x="98" y="170"/>
                  </a:lnTo>
                  <a:lnTo>
                    <a:pt x="98" y="197"/>
                  </a:lnTo>
                  <a:cubicBezTo>
                    <a:pt x="98" y="209"/>
                    <a:pt x="98" y="213"/>
                    <a:pt x="71" y="213"/>
                  </a:cubicBezTo>
                  <a:lnTo>
                    <a:pt x="62" y="213"/>
                  </a:lnTo>
                  <a:lnTo>
                    <a:pt x="62" y="225"/>
                  </a:lnTo>
                  <a:cubicBezTo>
                    <a:pt x="79" y="224"/>
                    <a:pt x="100" y="223"/>
                    <a:pt x="112" y="223"/>
                  </a:cubicBezTo>
                  <a:cubicBezTo>
                    <a:pt x="125" y="223"/>
                    <a:pt x="146" y="224"/>
                    <a:pt x="163" y="225"/>
                  </a:cubicBezTo>
                  <a:lnTo>
                    <a:pt x="163" y="213"/>
                  </a:lnTo>
                  <a:lnTo>
                    <a:pt x="154" y="213"/>
                  </a:lnTo>
                  <a:cubicBezTo>
                    <a:pt x="127" y="213"/>
                    <a:pt x="127" y="209"/>
                    <a:pt x="127" y="197"/>
                  </a:cubicBezTo>
                  <a:lnTo>
                    <a:pt x="127" y="170"/>
                  </a:lnTo>
                  <a:lnTo>
                    <a:pt x="164" y="170"/>
                  </a:lnTo>
                  <a:close/>
                  <a:moveTo>
                    <a:pt x="101" y="36"/>
                  </a:moveTo>
                  <a:lnTo>
                    <a:pt x="101" y="36"/>
                  </a:lnTo>
                  <a:lnTo>
                    <a:pt x="101" y="158"/>
                  </a:lnTo>
                  <a:lnTo>
                    <a:pt x="12" y="158"/>
                  </a:lnTo>
                  <a:lnTo>
                    <a:pt x="101" y="3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319" name="Freeform 144"/>
            <p:cNvSpPr>
              <a:spLocks noEditPoints="1"/>
            </p:cNvSpPr>
            <p:nvPr/>
          </p:nvSpPr>
          <p:spPr bwMode="auto">
            <a:xfrm>
              <a:off x="3910" y="1773"/>
              <a:ext cx="18" cy="71"/>
            </a:xfrm>
            <a:custGeom>
              <a:avLst/>
              <a:gdLst>
                <a:gd name="T0" fmla="*/ 50 w 50"/>
                <a:gd name="T1" fmla="*/ 25 h 206"/>
                <a:gd name="T2" fmla="*/ 50 w 50"/>
                <a:gd name="T3" fmla="*/ 25 h 206"/>
                <a:gd name="T4" fmla="*/ 25 w 50"/>
                <a:gd name="T5" fmla="*/ 0 h 206"/>
                <a:gd name="T6" fmla="*/ 0 w 50"/>
                <a:gd name="T7" fmla="*/ 25 h 206"/>
                <a:gd name="T8" fmla="*/ 25 w 50"/>
                <a:gd name="T9" fmla="*/ 51 h 206"/>
                <a:gd name="T10" fmla="*/ 50 w 50"/>
                <a:gd name="T11" fmla="*/ 25 h 206"/>
                <a:gd name="T12" fmla="*/ 50 w 50"/>
                <a:gd name="T13" fmla="*/ 181 h 206"/>
                <a:gd name="T14" fmla="*/ 50 w 50"/>
                <a:gd name="T15" fmla="*/ 181 h 206"/>
                <a:gd name="T16" fmla="*/ 25 w 50"/>
                <a:gd name="T17" fmla="*/ 155 h 206"/>
                <a:gd name="T18" fmla="*/ 0 w 50"/>
                <a:gd name="T19" fmla="*/ 181 h 206"/>
                <a:gd name="T20" fmla="*/ 25 w 50"/>
                <a:gd name="T21" fmla="*/ 206 h 206"/>
                <a:gd name="T22" fmla="*/ 50 w 50"/>
                <a:gd name="T23" fmla="*/ 1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" h="206">
                  <a:moveTo>
                    <a:pt x="50" y="25"/>
                  </a:moveTo>
                  <a:lnTo>
                    <a:pt x="50" y="25"/>
                  </a:lnTo>
                  <a:cubicBezTo>
                    <a:pt x="50" y="11"/>
                    <a:pt x="39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9"/>
                    <a:pt x="11" y="51"/>
                    <a:pt x="25" y="51"/>
                  </a:cubicBezTo>
                  <a:cubicBezTo>
                    <a:pt x="39" y="51"/>
                    <a:pt x="50" y="39"/>
                    <a:pt x="50" y="25"/>
                  </a:cubicBezTo>
                  <a:close/>
                  <a:moveTo>
                    <a:pt x="50" y="181"/>
                  </a:moveTo>
                  <a:lnTo>
                    <a:pt x="50" y="181"/>
                  </a:lnTo>
                  <a:cubicBezTo>
                    <a:pt x="50" y="167"/>
                    <a:pt x="39" y="155"/>
                    <a:pt x="25" y="155"/>
                  </a:cubicBezTo>
                  <a:cubicBezTo>
                    <a:pt x="11" y="155"/>
                    <a:pt x="0" y="167"/>
                    <a:pt x="0" y="181"/>
                  </a:cubicBezTo>
                  <a:cubicBezTo>
                    <a:pt x="0" y="194"/>
                    <a:pt x="11" y="206"/>
                    <a:pt x="25" y="206"/>
                  </a:cubicBezTo>
                  <a:cubicBezTo>
                    <a:pt x="39" y="206"/>
                    <a:pt x="50" y="194"/>
                    <a:pt x="50" y="18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320" name="Freeform 145"/>
            <p:cNvSpPr>
              <a:spLocks noEditPoints="1"/>
            </p:cNvSpPr>
            <p:nvPr/>
          </p:nvSpPr>
          <p:spPr bwMode="auto">
            <a:xfrm>
              <a:off x="3982" y="1772"/>
              <a:ext cx="86" cy="104"/>
            </a:xfrm>
            <a:custGeom>
              <a:avLst/>
              <a:gdLst>
                <a:gd name="T0" fmla="*/ 37 w 249"/>
                <a:gd name="T1" fmla="*/ 269 h 304"/>
                <a:gd name="T2" fmla="*/ 37 w 249"/>
                <a:gd name="T3" fmla="*/ 269 h 304"/>
                <a:gd name="T4" fmla="*/ 11 w 249"/>
                <a:gd name="T5" fmla="*/ 289 h 304"/>
                <a:gd name="T6" fmla="*/ 0 w 249"/>
                <a:gd name="T7" fmla="*/ 298 h 304"/>
                <a:gd name="T8" fmla="*/ 6 w 249"/>
                <a:gd name="T9" fmla="*/ 304 h 304"/>
                <a:gd name="T10" fmla="*/ 46 w 249"/>
                <a:gd name="T11" fmla="*/ 302 h 304"/>
                <a:gd name="T12" fmla="*/ 94 w 249"/>
                <a:gd name="T13" fmla="*/ 304 h 304"/>
                <a:gd name="T14" fmla="*/ 102 w 249"/>
                <a:gd name="T15" fmla="*/ 294 h 304"/>
                <a:gd name="T16" fmla="*/ 91 w 249"/>
                <a:gd name="T17" fmla="*/ 289 h 304"/>
                <a:gd name="T18" fmla="*/ 67 w 249"/>
                <a:gd name="T19" fmla="*/ 281 h 304"/>
                <a:gd name="T20" fmla="*/ 90 w 249"/>
                <a:gd name="T21" fmla="*/ 186 h 304"/>
                <a:gd name="T22" fmla="*/ 134 w 249"/>
                <a:gd name="T23" fmla="*/ 216 h 304"/>
                <a:gd name="T24" fmla="*/ 249 w 249"/>
                <a:gd name="T25" fmla="*/ 76 h 304"/>
                <a:gd name="T26" fmla="*/ 186 w 249"/>
                <a:gd name="T27" fmla="*/ 0 h 304"/>
                <a:gd name="T28" fmla="*/ 123 w 249"/>
                <a:gd name="T29" fmla="*/ 35 h 304"/>
                <a:gd name="T30" fmla="*/ 80 w 249"/>
                <a:gd name="T31" fmla="*/ 0 h 304"/>
                <a:gd name="T32" fmla="*/ 45 w 249"/>
                <a:gd name="T33" fmla="*/ 27 h 304"/>
                <a:gd name="T34" fmla="*/ 30 w 249"/>
                <a:gd name="T35" fmla="*/ 73 h 304"/>
                <a:gd name="T36" fmla="*/ 36 w 249"/>
                <a:gd name="T37" fmla="*/ 78 h 304"/>
                <a:gd name="T38" fmla="*/ 44 w 249"/>
                <a:gd name="T39" fmla="*/ 67 h 304"/>
                <a:gd name="T40" fmla="*/ 79 w 249"/>
                <a:gd name="T41" fmla="*/ 10 h 304"/>
                <a:gd name="T42" fmla="*/ 94 w 249"/>
                <a:gd name="T43" fmla="*/ 32 h 304"/>
                <a:gd name="T44" fmla="*/ 90 w 249"/>
                <a:gd name="T45" fmla="*/ 57 h 304"/>
                <a:gd name="T46" fmla="*/ 37 w 249"/>
                <a:gd name="T47" fmla="*/ 269 h 304"/>
                <a:gd name="T48" fmla="*/ 121 w 249"/>
                <a:gd name="T49" fmla="*/ 62 h 304"/>
                <a:gd name="T50" fmla="*/ 121 w 249"/>
                <a:gd name="T51" fmla="*/ 62 h 304"/>
                <a:gd name="T52" fmla="*/ 146 w 249"/>
                <a:gd name="T53" fmla="*/ 28 h 304"/>
                <a:gd name="T54" fmla="*/ 184 w 249"/>
                <a:gd name="T55" fmla="*/ 10 h 304"/>
                <a:gd name="T56" fmla="*/ 215 w 249"/>
                <a:gd name="T57" fmla="*/ 55 h 304"/>
                <a:gd name="T58" fmla="*/ 191 w 249"/>
                <a:gd name="T59" fmla="*/ 156 h 304"/>
                <a:gd name="T60" fmla="*/ 134 w 249"/>
                <a:gd name="T61" fmla="*/ 206 h 304"/>
                <a:gd name="T62" fmla="*/ 96 w 249"/>
                <a:gd name="T63" fmla="*/ 163 h 304"/>
                <a:gd name="T64" fmla="*/ 97 w 249"/>
                <a:gd name="T65" fmla="*/ 155 h 304"/>
                <a:gd name="T66" fmla="*/ 121 w 249"/>
                <a:gd name="T67" fmla="*/ 62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9" h="304">
                  <a:moveTo>
                    <a:pt x="37" y="269"/>
                  </a:moveTo>
                  <a:lnTo>
                    <a:pt x="37" y="269"/>
                  </a:lnTo>
                  <a:cubicBezTo>
                    <a:pt x="33" y="285"/>
                    <a:pt x="32" y="289"/>
                    <a:pt x="11" y="289"/>
                  </a:cubicBezTo>
                  <a:cubicBezTo>
                    <a:pt x="5" y="289"/>
                    <a:pt x="0" y="289"/>
                    <a:pt x="0" y="298"/>
                  </a:cubicBezTo>
                  <a:cubicBezTo>
                    <a:pt x="0" y="302"/>
                    <a:pt x="2" y="304"/>
                    <a:pt x="6" y="304"/>
                  </a:cubicBezTo>
                  <a:cubicBezTo>
                    <a:pt x="19" y="304"/>
                    <a:pt x="33" y="302"/>
                    <a:pt x="46" y="302"/>
                  </a:cubicBezTo>
                  <a:cubicBezTo>
                    <a:pt x="62" y="302"/>
                    <a:pt x="78" y="304"/>
                    <a:pt x="94" y="304"/>
                  </a:cubicBezTo>
                  <a:cubicBezTo>
                    <a:pt x="96" y="304"/>
                    <a:pt x="102" y="304"/>
                    <a:pt x="102" y="294"/>
                  </a:cubicBezTo>
                  <a:cubicBezTo>
                    <a:pt x="102" y="289"/>
                    <a:pt x="97" y="289"/>
                    <a:pt x="91" y="289"/>
                  </a:cubicBezTo>
                  <a:cubicBezTo>
                    <a:pt x="67" y="289"/>
                    <a:pt x="67" y="285"/>
                    <a:pt x="67" y="281"/>
                  </a:cubicBezTo>
                  <a:cubicBezTo>
                    <a:pt x="67" y="275"/>
                    <a:pt x="87" y="198"/>
                    <a:pt x="90" y="186"/>
                  </a:cubicBezTo>
                  <a:cubicBezTo>
                    <a:pt x="96" y="199"/>
                    <a:pt x="110" y="216"/>
                    <a:pt x="134" y="216"/>
                  </a:cubicBezTo>
                  <a:cubicBezTo>
                    <a:pt x="190" y="216"/>
                    <a:pt x="249" y="146"/>
                    <a:pt x="249" y="76"/>
                  </a:cubicBezTo>
                  <a:cubicBezTo>
                    <a:pt x="249" y="31"/>
                    <a:pt x="222" y="0"/>
                    <a:pt x="186" y="0"/>
                  </a:cubicBezTo>
                  <a:cubicBezTo>
                    <a:pt x="162" y="0"/>
                    <a:pt x="139" y="17"/>
                    <a:pt x="123" y="35"/>
                  </a:cubicBezTo>
                  <a:cubicBezTo>
                    <a:pt x="118" y="10"/>
                    <a:pt x="98" y="0"/>
                    <a:pt x="80" y="0"/>
                  </a:cubicBezTo>
                  <a:cubicBezTo>
                    <a:pt x="58" y="0"/>
                    <a:pt x="49" y="18"/>
                    <a:pt x="45" y="27"/>
                  </a:cubicBezTo>
                  <a:cubicBezTo>
                    <a:pt x="36" y="43"/>
                    <a:pt x="30" y="72"/>
                    <a:pt x="30" y="73"/>
                  </a:cubicBezTo>
                  <a:cubicBezTo>
                    <a:pt x="30" y="78"/>
                    <a:pt x="35" y="78"/>
                    <a:pt x="36" y="78"/>
                  </a:cubicBezTo>
                  <a:cubicBezTo>
                    <a:pt x="41" y="78"/>
                    <a:pt x="41" y="78"/>
                    <a:pt x="44" y="67"/>
                  </a:cubicBezTo>
                  <a:cubicBezTo>
                    <a:pt x="52" y="33"/>
                    <a:pt x="62" y="10"/>
                    <a:pt x="79" y="10"/>
                  </a:cubicBezTo>
                  <a:cubicBezTo>
                    <a:pt x="87" y="10"/>
                    <a:pt x="94" y="14"/>
                    <a:pt x="94" y="32"/>
                  </a:cubicBezTo>
                  <a:cubicBezTo>
                    <a:pt x="94" y="43"/>
                    <a:pt x="92" y="48"/>
                    <a:pt x="90" y="57"/>
                  </a:cubicBezTo>
                  <a:lnTo>
                    <a:pt x="37" y="269"/>
                  </a:lnTo>
                  <a:close/>
                  <a:moveTo>
                    <a:pt x="121" y="62"/>
                  </a:moveTo>
                  <a:lnTo>
                    <a:pt x="121" y="62"/>
                  </a:lnTo>
                  <a:cubicBezTo>
                    <a:pt x="124" y="49"/>
                    <a:pt x="137" y="35"/>
                    <a:pt x="146" y="28"/>
                  </a:cubicBezTo>
                  <a:cubicBezTo>
                    <a:pt x="162" y="14"/>
                    <a:pt x="176" y="10"/>
                    <a:pt x="184" y="10"/>
                  </a:cubicBezTo>
                  <a:cubicBezTo>
                    <a:pt x="204" y="10"/>
                    <a:pt x="215" y="27"/>
                    <a:pt x="215" y="55"/>
                  </a:cubicBezTo>
                  <a:cubicBezTo>
                    <a:pt x="215" y="83"/>
                    <a:pt x="199" y="138"/>
                    <a:pt x="191" y="156"/>
                  </a:cubicBezTo>
                  <a:cubicBezTo>
                    <a:pt x="174" y="190"/>
                    <a:pt x="151" y="206"/>
                    <a:pt x="134" y="206"/>
                  </a:cubicBezTo>
                  <a:cubicBezTo>
                    <a:pt x="102" y="206"/>
                    <a:pt x="96" y="166"/>
                    <a:pt x="96" y="163"/>
                  </a:cubicBezTo>
                  <a:cubicBezTo>
                    <a:pt x="96" y="162"/>
                    <a:pt x="96" y="161"/>
                    <a:pt x="97" y="155"/>
                  </a:cubicBezTo>
                  <a:lnTo>
                    <a:pt x="121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321" name="Freeform 146"/>
            <p:cNvSpPr>
              <a:spLocks noEditPoints="1"/>
            </p:cNvSpPr>
            <p:nvPr/>
          </p:nvSpPr>
          <p:spPr bwMode="auto">
            <a:xfrm>
              <a:off x="4075" y="1792"/>
              <a:ext cx="56" cy="77"/>
            </a:xfrm>
            <a:custGeom>
              <a:avLst/>
              <a:gdLst>
                <a:gd name="T0" fmla="*/ 164 w 164"/>
                <a:gd name="T1" fmla="*/ 170 h 225"/>
                <a:gd name="T2" fmla="*/ 164 w 164"/>
                <a:gd name="T3" fmla="*/ 170 h 225"/>
                <a:gd name="T4" fmla="*/ 164 w 164"/>
                <a:gd name="T5" fmla="*/ 158 h 225"/>
                <a:gd name="T6" fmla="*/ 126 w 164"/>
                <a:gd name="T7" fmla="*/ 158 h 225"/>
                <a:gd name="T8" fmla="*/ 126 w 164"/>
                <a:gd name="T9" fmla="*/ 9 h 225"/>
                <a:gd name="T10" fmla="*/ 119 w 164"/>
                <a:gd name="T11" fmla="*/ 0 h 225"/>
                <a:gd name="T12" fmla="*/ 110 w 164"/>
                <a:gd name="T13" fmla="*/ 4 h 225"/>
                <a:gd name="T14" fmla="*/ 0 w 164"/>
                <a:gd name="T15" fmla="*/ 158 h 225"/>
                <a:gd name="T16" fmla="*/ 0 w 164"/>
                <a:gd name="T17" fmla="*/ 170 h 225"/>
                <a:gd name="T18" fmla="*/ 98 w 164"/>
                <a:gd name="T19" fmla="*/ 170 h 225"/>
                <a:gd name="T20" fmla="*/ 98 w 164"/>
                <a:gd name="T21" fmla="*/ 197 h 225"/>
                <a:gd name="T22" fmla="*/ 71 w 164"/>
                <a:gd name="T23" fmla="*/ 213 h 225"/>
                <a:gd name="T24" fmla="*/ 62 w 164"/>
                <a:gd name="T25" fmla="*/ 213 h 225"/>
                <a:gd name="T26" fmla="*/ 62 w 164"/>
                <a:gd name="T27" fmla="*/ 225 h 225"/>
                <a:gd name="T28" fmla="*/ 112 w 164"/>
                <a:gd name="T29" fmla="*/ 223 h 225"/>
                <a:gd name="T30" fmla="*/ 163 w 164"/>
                <a:gd name="T31" fmla="*/ 225 h 225"/>
                <a:gd name="T32" fmla="*/ 163 w 164"/>
                <a:gd name="T33" fmla="*/ 213 h 225"/>
                <a:gd name="T34" fmla="*/ 154 w 164"/>
                <a:gd name="T35" fmla="*/ 213 h 225"/>
                <a:gd name="T36" fmla="*/ 126 w 164"/>
                <a:gd name="T37" fmla="*/ 197 h 225"/>
                <a:gd name="T38" fmla="*/ 126 w 164"/>
                <a:gd name="T39" fmla="*/ 170 h 225"/>
                <a:gd name="T40" fmla="*/ 164 w 164"/>
                <a:gd name="T41" fmla="*/ 170 h 225"/>
                <a:gd name="T42" fmla="*/ 100 w 164"/>
                <a:gd name="T43" fmla="*/ 36 h 225"/>
                <a:gd name="T44" fmla="*/ 100 w 164"/>
                <a:gd name="T45" fmla="*/ 36 h 225"/>
                <a:gd name="T46" fmla="*/ 100 w 164"/>
                <a:gd name="T47" fmla="*/ 158 h 225"/>
                <a:gd name="T48" fmla="*/ 12 w 164"/>
                <a:gd name="T49" fmla="*/ 158 h 225"/>
                <a:gd name="T50" fmla="*/ 100 w 164"/>
                <a:gd name="T51" fmla="*/ 36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4" h="225">
                  <a:moveTo>
                    <a:pt x="164" y="170"/>
                  </a:moveTo>
                  <a:lnTo>
                    <a:pt x="164" y="170"/>
                  </a:lnTo>
                  <a:lnTo>
                    <a:pt x="164" y="158"/>
                  </a:lnTo>
                  <a:lnTo>
                    <a:pt x="126" y="158"/>
                  </a:lnTo>
                  <a:lnTo>
                    <a:pt x="126" y="9"/>
                  </a:lnTo>
                  <a:cubicBezTo>
                    <a:pt x="126" y="2"/>
                    <a:pt x="126" y="0"/>
                    <a:pt x="119" y="0"/>
                  </a:cubicBezTo>
                  <a:cubicBezTo>
                    <a:pt x="115" y="0"/>
                    <a:pt x="114" y="0"/>
                    <a:pt x="110" y="4"/>
                  </a:cubicBezTo>
                  <a:lnTo>
                    <a:pt x="0" y="158"/>
                  </a:lnTo>
                  <a:lnTo>
                    <a:pt x="0" y="170"/>
                  </a:lnTo>
                  <a:lnTo>
                    <a:pt x="98" y="170"/>
                  </a:lnTo>
                  <a:lnTo>
                    <a:pt x="98" y="197"/>
                  </a:lnTo>
                  <a:cubicBezTo>
                    <a:pt x="98" y="209"/>
                    <a:pt x="98" y="213"/>
                    <a:pt x="71" y="213"/>
                  </a:cubicBezTo>
                  <a:lnTo>
                    <a:pt x="62" y="213"/>
                  </a:lnTo>
                  <a:lnTo>
                    <a:pt x="62" y="225"/>
                  </a:lnTo>
                  <a:cubicBezTo>
                    <a:pt x="79" y="224"/>
                    <a:pt x="100" y="223"/>
                    <a:pt x="112" y="223"/>
                  </a:cubicBezTo>
                  <a:cubicBezTo>
                    <a:pt x="124" y="223"/>
                    <a:pt x="146" y="224"/>
                    <a:pt x="163" y="225"/>
                  </a:cubicBezTo>
                  <a:lnTo>
                    <a:pt x="163" y="213"/>
                  </a:lnTo>
                  <a:lnTo>
                    <a:pt x="154" y="213"/>
                  </a:lnTo>
                  <a:cubicBezTo>
                    <a:pt x="126" y="213"/>
                    <a:pt x="126" y="209"/>
                    <a:pt x="126" y="197"/>
                  </a:cubicBezTo>
                  <a:lnTo>
                    <a:pt x="126" y="170"/>
                  </a:lnTo>
                  <a:lnTo>
                    <a:pt x="164" y="170"/>
                  </a:lnTo>
                  <a:close/>
                  <a:moveTo>
                    <a:pt x="100" y="36"/>
                  </a:moveTo>
                  <a:lnTo>
                    <a:pt x="100" y="36"/>
                  </a:lnTo>
                  <a:lnTo>
                    <a:pt x="100" y="158"/>
                  </a:lnTo>
                  <a:lnTo>
                    <a:pt x="12" y="158"/>
                  </a:lnTo>
                  <a:lnTo>
                    <a:pt x="100" y="3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322" name="Freeform 147"/>
            <p:cNvSpPr>
              <a:spLocks/>
            </p:cNvSpPr>
            <p:nvPr/>
          </p:nvSpPr>
          <p:spPr bwMode="auto">
            <a:xfrm>
              <a:off x="1192" y="1969"/>
              <a:ext cx="83" cy="75"/>
            </a:xfrm>
            <a:custGeom>
              <a:avLst/>
              <a:gdLst>
                <a:gd name="T0" fmla="*/ 146 w 239"/>
                <a:gd name="T1" fmla="*/ 67 h 217"/>
                <a:gd name="T2" fmla="*/ 146 w 239"/>
                <a:gd name="T3" fmla="*/ 67 h 217"/>
                <a:gd name="T4" fmla="*/ 194 w 239"/>
                <a:gd name="T5" fmla="*/ 11 h 217"/>
                <a:gd name="T6" fmla="*/ 218 w 239"/>
                <a:gd name="T7" fmla="*/ 17 h 217"/>
                <a:gd name="T8" fmla="*/ 195 w 239"/>
                <a:gd name="T9" fmla="*/ 43 h 217"/>
                <a:gd name="T10" fmla="*/ 213 w 239"/>
                <a:gd name="T11" fmla="*/ 60 h 217"/>
                <a:gd name="T12" fmla="*/ 239 w 239"/>
                <a:gd name="T13" fmla="*/ 32 h 217"/>
                <a:gd name="T14" fmla="*/ 194 w 239"/>
                <a:gd name="T15" fmla="*/ 0 h 217"/>
                <a:gd name="T16" fmla="*/ 144 w 239"/>
                <a:gd name="T17" fmla="*/ 37 h 217"/>
                <a:gd name="T18" fmla="*/ 92 w 239"/>
                <a:gd name="T19" fmla="*/ 0 h 217"/>
                <a:gd name="T20" fmla="*/ 15 w 239"/>
                <a:gd name="T21" fmla="*/ 74 h 217"/>
                <a:gd name="T22" fmla="*/ 21 w 239"/>
                <a:gd name="T23" fmla="*/ 79 h 217"/>
                <a:gd name="T24" fmla="*/ 27 w 239"/>
                <a:gd name="T25" fmla="*/ 73 h 217"/>
                <a:gd name="T26" fmla="*/ 91 w 239"/>
                <a:gd name="T27" fmla="*/ 11 h 217"/>
                <a:gd name="T28" fmla="*/ 117 w 239"/>
                <a:gd name="T29" fmla="*/ 43 h 217"/>
                <a:gd name="T30" fmla="*/ 91 w 239"/>
                <a:gd name="T31" fmla="*/ 157 h 217"/>
                <a:gd name="T32" fmla="*/ 46 w 239"/>
                <a:gd name="T33" fmla="*/ 206 h 217"/>
                <a:gd name="T34" fmla="*/ 22 w 239"/>
                <a:gd name="T35" fmla="*/ 200 h 217"/>
                <a:gd name="T36" fmla="*/ 44 w 239"/>
                <a:gd name="T37" fmla="*/ 174 h 217"/>
                <a:gd name="T38" fmla="*/ 27 w 239"/>
                <a:gd name="T39" fmla="*/ 158 h 217"/>
                <a:gd name="T40" fmla="*/ 0 w 239"/>
                <a:gd name="T41" fmla="*/ 185 h 217"/>
                <a:gd name="T42" fmla="*/ 45 w 239"/>
                <a:gd name="T43" fmla="*/ 217 h 217"/>
                <a:gd name="T44" fmla="*/ 96 w 239"/>
                <a:gd name="T45" fmla="*/ 181 h 217"/>
                <a:gd name="T46" fmla="*/ 147 w 239"/>
                <a:gd name="T47" fmla="*/ 217 h 217"/>
                <a:gd name="T48" fmla="*/ 224 w 239"/>
                <a:gd name="T49" fmla="*/ 143 h 217"/>
                <a:gd name="T50" fmla="*/ 218 w 239"/>
                <a:gd name="T51" fmla="*/ 138 h 217"/>
                <a:gd name="T52" fmla="*/ 212 w 239"/>
                <a:gd name="T53" fmla="*/ 144 h 217"/>
                <a:gd name="T54" fmla="*/ 148 w 239"/>
                <a:gd name="T55" fmla="*/ 206 h 217"/>
                <a:gd name="T56" fmla="*/ 122 w 239"/>
                <a:gd name="T57" fmla="*/ 175 h 217"/>
                <a:gd name="T58" fmla="*/ 130 w 239"/>
                <a:gd name="T59" fmla="*/ 133 h 217"/>
                <a:gd name="T60" fmla="*/ 146 w 239"/>
                <a:gd name="T61" fmla="*/ 6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9" h="217">
                  <a:moveTo>
                    <a:pt x="146" y="67"/>
                  </a:moveTo>
                  <a:lnTo>
                    <a:pt x="146" y="67"/>
                  </a:lnTo>
                  <a:cubicBezTo>
                    <a:pt x="149" y="55"/>
                    <a:pt x="160" y="11"/>
                    <a:pt x="194" y="11"/>
                  </a:cubicBezTo>
                  <a:cubicBezTo>
                    <a:pt x="196" y="11"/>
                    <a:pt x="207" y="11"/>
                    <a:pt x="218" y="17"/>
                  </a:cubicBezTo>
                  <a:cubicBezTo>
                    <a:pt x="204" y="19"/>
                    <a:pt x="195" y="31"/>
                    <a:pt x="195" y="43"/>
                  </a:cubicBezTo>
                  <a:cubicBezTo>
                    <a:pt x="195" y="51"/>
                    <a:pt x="200" y="60"/>
                    <a:pt x="213" y="60"/>
                  </a:cubicBezTo>
                  <a:cubicBezTo>
                    <a:pt x="223" y="60"/>
                    <a:pt x="239" y="51"/>
                    <a:pt x="239" y="32"/>
                  </a:cubicBezTo>
                  <a:cubicBezTo>
                    <a:pt x="239" y="7"/>
                    <a:pt x="210" y="0"/>
                    <a:pt x="194" y="0"/>
                  </a:cubicBezTo>
                  <a:cubicBezTo>
                    <a:pt x="166" y="0"/>
                    <a:pt x="150" y="26"/>
                    <a:pt x="144" y="37"/>
                  </a:cubicBezTo>
                  <a:cubicBezTo>
                    <a:pt x="132" y="5"/>
                    <a:pt x="106" y="0"/>
                    <a:pt x="92" y="0"/>
                  </a:cubicBezTo>
                  <a:cubicBezTo>
                    <a:pt x="43" y="0"/>
                    <a:pt x="15" y="62"/>
                    <a:pt x="15" y="74"/>
                  </a:cubicBezTo>
                  <a:cubicBezTo>
                    <a:pt x="15" y="79"/>
                    <a:pt x="20" y="79"/>
                    <a:pt x="21" y="79"/>
                  </a:cubicBezTo>
                  <a:cubicBezTo>
                    <a:pt x="25" y="79"/>
                    <a:pt x="26" y="78"/>
                    <a:pt x="27" y="73"/>
                  </a:cubicBezTo>
                  <a:cubicBezTo>
                    <a:pt x="44" y="23"/>
                    <a:pt x="75" y="11"/>
                    <a:pt x="91" y="11"/>
                  </a:cubicBezTo>
                  <a:cubicBezTo>
                    <a:pt x="100" y="11"/>
                    <a:pt x="117" y="15"/>
                    <a:pt x="117" y="43"/>
                  </a:cubicBezTo>
                  <a:cubicBezTo>
                    <a:pt x="117" y="58"/>
                    <a:pt x="109" y="90"/>
                    <a:pt x="91" y="157"/>
                  </a:cubicBezTo>
                  <a:cubicBezTo>
                    <a:pt x="84" y="186"/>
                    <a:pt x="67" y="206"/>
                    <a:pt x="46" y="206"/>
                  </a:cubicBezTo>
                  <a:cubicBezTo>
                    <a:pt x="43" y="206"/>
                    <a:pt x="32" y="206"/>
                    <a:pt x="22" y="200"/>
                  </a:cubicBezTo>
                  <a:cubicBezTo>
                    <a:pt x="34" y="198"/>
                    <a:pt x="44" y="188"/>
                    <a:pt x="44" y="174"/>
                  </a:cubicBezTo>
                  <a:cubicBezTo>
                    <a:pt x="44" y="161"/>
                    <a:pt x="34" y="158"/>
                    <a:pt x="27" y="158"/>
                  </a:cubicBezTo>
                  <a:cubicBezTo>
                    <a:pt x="12" y="158"/>
                    <a:pt x="0" y="170"/>
                    <a:pt x="0" y="185"/>
                  </a:cubicBezTo>
                  <a:cubicBezTo>
                    <a:pt x="0" y="207"/>
                    <a:pt x="24" y="217"/>
                    <a:pt x="45" y="217"/>
                  </a:cubicBezTo>
                  <a:cubicBezTo>
                    <a:pt x="77" y="217"/>
                    <a:pt x="94" y="183"/>
                    <a:pt x="96" y="181"/>
                  </a:cubicBezTo>
                  <a:cubicBezTo>
                    <a:pt x="101" y="198"/>
                    <a:pt x="119" y="217"/>
                    <a:pt x="147" y="217"/>
                  </a:cubicBezTo>
                  <a:cubicBezTo>
                    <a:pt x="196" y="217"/>
                    <a:pt x="224" y="155"/>
                    <a:pt x="224" y="143"/>
                  </a:cubicBezTo>
                  <a:cubicBezTo>
                    <a:pt x="224" y="138"/>
                    <a:pt x="219" y="138"/>
                    <a:pt x="218" y="138"/>
                  </a:cubicBezTo>
                  <a:cubicBezTo>
                    <a:pt x="214" y="138"/>
                    <a:pt x="213" y="140"/>
                    <a:pt x="212" y="144"/>
                  </a:cubicBezTo>
                  <a:cubicBezTo>
                    <a:pt x="196" y="195"/>
                    <a:pt x="163" y="206"/>
                    <a:pt x="148" y="206"/>
                  </a:cubicBezTo>
                  <a:cubicBezTo>
                    <a:pt x="130" y="206"/>
                    <a:pt x="122" y="191"/>
                    <a:pt x="122" y="175"/>
                  </a:cubicBezTo>
                  <a:cubicBezTo>
                    <a:pt x="122" y="164"/>
                    <a:pt x="125" y="154"/>
                    <a:pt x="130" y="133"/>
                  </a:cubicBezTo>
                  <a:lnTo>
                    <a:pt x="146" y="6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323" name="Freeform 148"/>
            <p:cNvSpPr>
              <a:spLocks/>
            </p:cNvSpPr>
            <p:nvPr/>
          </p:nvSpPr>
          <p:spPr bwMode="auto">
            <a:xfrm>
              <a:off x="1294" y="1990"/>
              <a:ext cx="42" cy="77"/>
            </a:xfrm>
            <a:custGeom>
              <a:avLst/>
              <a:gdLst>
                <a:gd name="T0" fmla="*/ 76 w 122"/>
                <a:gd name="T1" fmla="*/ 9 h 221"/>
                <a:gd name="T2" fmla="*/ 76 w 122"/>
                <a:gd name="T3" fmla="*/ 9 h 221"/>
                <a:gd name="T4" fmla="*/ 66 w 122"/>
                <a:gd name="T5" fmla="*/ 0 h 221"/>
                <a:gd name="T6" fmla="*/ 0 w 122"/>
                <a:gd name="T7" fmla="*/ 21 h 221"/>
                <a:gd name="T8" fmla="*/ 0 w 122"/>
                <a:gd name="T9" fmla="*/ 33 h 221"/>
                <a:gd name="T10" fmla="*/ 49 w 122"/>
                <a:gd name="T11" fmla="*/ 24 h 221"/>
                <a:gd name="T12" fmla="*/ 49 w 122"/>
                <a:gd name="T13" fmla="*/ 194 h 221"/>
                <a:gd name="T14" fmla="*/ 16 w 122"/>
                <a:gd name="T15" fmla="*/ 209 h 221"/>
                <a:gd name="T16" fmla="*/ 3 w 122"/>
                <a:gd name="T17" fmla="*/ 209 h 221"/>
                <a:gd name="T18" fmla="*/ 3 w 122"/>
                <a:gd name="T19" fmla="*/ 221 h 221"/>
                <a:gd name="T20" fmla="*/ 62 w 122"/>
                <a:gd name="T21" fmla="*/ 220 h 221"/>
                <a:gd name="T22" fmla="*/ 122 w 122"/>
                <a:gd name="T23" fmla="*/ 221 h 221"/>
                <a:gd name="T24" fmla="*/ 122 w 122"/>
                <a:gd name="T25" fmla="*/ 209 h 221"/>
                <a:gd name="T26" fmla="*/ 109 w 122"/>
                <a:gd name="T27" fmla="*/ 209 h 221"/>
                <a:gd name="T28" fmla="*/ 76 w 122"/>
                <a:gd name="T29" fmla="*/ 194 h 221"/>
                <a:gd name="T30" fmla="*/ 76 w 122"/>
                <a:gd name="T31" fmla="*/ 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2" h="221">
                  <a:moveTo>
                    <a:pt x="76" y="9"/>
                  </a:moveTo>
                  <a:lnTo>
                    <a:pt x="76" y="9"/>
                  </a:lnTo>
                  <a:cubicBezTo>
                    <a:pt x="76" y="0"/>
                    <a:pt x="75" y="0"/>
                    <a:pt x="66" y="0"/>
                  </a:cubicBezTo>
                  <a:cubicBezTo>
                    <a:pt x="45" y="21"/>
                    <a:pt x="14" y="21"/>
                    <a:pt x="0" y="21"/>
                  </a:cubicBezTo>
                  <a:lnTo>
                    <a:pt x="0" y="33"/>
                  </a:lnTo>
                  <a:cubicBezTo>
                    <a:pt x="9" y="33"/>
                    <a:pt x="31" y="33"/>
                    <a:pt x="49" y="24"/>
                  </a:cubicBezTo>
                  <a:lnTo>
                    <a:pt x="49" y="194"/>
                  </a:lnTo>
                  <a:cubicBezTo>
                    <a:pt x="49" y="205"/>
                    <a:pt x="49" y="209"/>
                    <a:pt x="16" y="209"/>
                  </a:cubicBezTo>
                  <a:lnTo>
                    <a:pt x="3" y="209"/>
                  </a:lnTo>
                  <a:lnTo>
                    <a:pt x="3" y="221"/>
                  </a:lnTo>
                  <a:cubicBezTo>
                    <a:pt x="9" y="221"/>
                    <a:pt x="50" y="220"/>
                    <a:pt x="62" y="220"/>
                  </a:cubicBezTo>
                  <a:cubicBezTo>
                    <a:pt x="73" y="220"/>
                    <a:pt x="115" y="221"/>
                    <a:pt x="122" y="221"/>
                  </a:cubicBezTo>
                  <a:lnTo>
                    <a:pt x="122" y="209"/>
                  </a:lnTo>
                  <a:lnTo>
                    <a:pt x="109" y="209"/>
                  </a:lnTo>
                  <a:cubicBezTo>
                    <a:pt x="76" y="209"/>
                    <a:pt x="76" y="205"/>
                    <a:pt x="76" y="194"/>
                  </a:cubicBezTo>
                  <a:lnTo>
                    <a:pt x="76" y="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324" name="Freeform 149"/>
            <p:cNvSpPr>
              <a:spLocks/>
            </p:cNvSpPr>
            <p:nvPr/>
          </p:nvSpPr>
          <p:spPr bwMode="auto">
            <a:xfrm>
              <a:off x="1370" y="2025"/>
              <a:ext cx="19" cy="49"/>
            </a:xfrm>
            <a:custGeom>
              <a:avLst/>
              <a:gdLst>
                <a:gd name="T0" fmla="*/ 56 w 56"/>
                <a:gd name="T1" fmla="*/ 50 h 143"/>
                <a:gd name="T2" fmla="*/ 56 w 56"/>
                <a:gd name="T3" fmla="*/ 50 h 143"/>
                <a:gd name="T4" fmla="*/ 26 w 56"/>
                <a:gd name="T5" fmla="*/ 0 h 143"/>
                <a:gd name="T6" fmla="*/ 0 w 56"/>
                <a:gd name="T7" fmla="*/ 25 h 143"/>
                <a:gd name="T8" fmla="*/ 26 w 56"/>
                <a:gd name="T9" fmla="*/ 51 h 143"/>
                <a:gd name="T10" fmla="*/ 43 w 56"/>
                <a:gd name="T11" fmla="*/ 44 h 143"/>
                <a:gd name="T12" fmla="*/ 45 w 56"/>
                <a:gd name="T13" fmla="*/ 43 h 143"/>
                <a:gd name="T14" fmla="*/ 46 w 56"/>
                <a:gd name="T15" fmla="*/ 50 h 143"/>
                <a:gd name="T16" fmla="*/ 13 w 56"/>
                <a:gd name="T17" fmla="*/ 130 h 143"/>
                <a:gd name="T18" fmla="*/ 8 w 56"/>
                <a:gd name="T19" fmla="*/ 138 h 143"/>
                <a:gd name="T20" fmla="*/ 13 w 56"/>
                <a:gd name="T21" fmla="*/ 143 h 143"/>
                <a:gd name="T22" fmla="*/ 56 w 56"/>
                <a:gd name="T23" fmla="*/ 5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143">
                  <a:moveTo>
                    <a:pt x="56" y="50"/>
                  </a:moveTo>
                  <a:lnTo>
                    <a:pt x="56" y="50"/>
                  </a:lnTo>
                  <a:cubicBezTo>
                    <a:pt x="56" y="19"/>
                    <a:pt x="44" y="0"/>
                    <a:pt x="26" y="0"/>
                  </a:cubicBezTo>
                  <a:cubicBezTo>
                    <a:pt x="10" y="0"/>
                    <a:pt x="0" y="12"/>
                    <a:pt x="0" y="25"/>
                  </a:cubicBezTo>
                  <a:cubicBezTo>
                    <a:pt x="0" y="38"/>
                    <a:pt x="10" y="51"/>
                    <a:pt x="26" y="51"/>
                  </a:cubicBezTo>
                  <a:cubicBezTo>
                    <a:pt x="32" y="51"/>
                    <a:pt x="38" y="49"/>
                    <a:pt x="43" y="44"/>
                  </a:cubicBezTo>
                  <a:cubicBezTo>
                    <a:pt x="44" y="43"/>
                    <a:pt x="44" y="43"/>
                    <a:pt x="45" y="43"/>
                  </a:cubicBezTo>
                  <a:cubicBezTo>
                    <a:pt x="45" y="43"/>
                    <a:pt x="46" y="43"/>
                    <a:pt x="46" y="50"/>
                  </a:cubicBezTo>
                  <a:cubicBezTo>
                    <a:pt x="46" y="85"/>
                    <a:pt x="29" y="114"/>
                    <a:pt x="13" y="130"/>
                  </a:cubicBezTo>
                  <a:cubicBezTo>
                    <a:pt x="8" y="135"/>
                    <a:pt x="8" y="136"/>
                    <a:pt x="8" y="138"/>
                  </a:cubicBezTo>
                  <a:cubicBezTo>
                    <a:pt x="8" y="141"/>
                    <a:pt x="10" y="143"/>
                    <a:pt x="13" y="143"/>
                  </a:cubicBezTo>
                  <a:cubicBezTo>
                    <a:pt x="18" y="143"/>
                    <a:pt x="56" y="106"/>
                    <a:pt x="56" y="5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325" name="Freeform 150"/>
            <p:cNvSpPr>
              <a:spLocks/>
            </p:cNvSpPr>
            <p:nvPr/>
          </p:nvSpPr>
          <p:spPr bwMode="auto">
            <a:xfrm>
              <a:off x="1433" y="1969"/>
              <a:ext cx="82" cy="75"/>
            </a:xfrm>
            <a:custGeom>
              <a:avLst/>
              <a:gdLst>
                <a:gd name="T0" fmla="*/ 146 w 238"/>
                <a:gd name="T1" fmla="*/ 67 h 217"/>
                <a:gd name="T2" fmla="*/ 146 w 238"/>
                <a:gd name="T3" fmla="*/ 67 h 217"/>
                <a:gd name="T4" fmla="*/ 193 w 238"/>
                <a:gd name="T5" fmla="*/ 11 h 217"/>
                <a:gd name="T6" fmla="*/ 217 w 238"/>
                <a:gd name="T7" fmla="*/ 17 h 217"/>
                <a:gd name="T8" fmla="*/ 194 w 238"/>
                <a:gd name="T9" fmla="*/ 43 h 217"/>
                <a:gd name="T10" fmla="*/ 213 w 238"/>
                <a:gd name="T11" fmla="*/ 60 h 217"/>
                <a:gd name="T12" fmla="*/ 238 w 238"/>
                <a:gd name="T13" fmla="*/ 32 h 217"/>
                <a:gd name="T14" fmla="*/ 194 w 238"/>
                <a:gd name="T15" fmla="*/ 0 h 217"/>
                <a:gd name="T16" fmla="*/ 144 w 238"/>
                <a:gd name="T17" fmla="*/ 37 h 217"/>
                <a:gd name="T18" fmla="*/ 92 w 238"/>
                <a:gd name="T19" fmla="*/ 0 h 217"/>
                <a:gd name="T20" fmla="*/ 15 w 238"/>
                <a:gd name="T21" fmla="*/ 74 h 217"/>
                <a:gd name="T22" fmla="*/ 21 w 238"/>
                <a:gd name="T23" fmla="*/ 79 h 217"/>
                <a:gd name="T24" fmla="*/ 27 w 238"/>
                <a:gd name="T25" fmla="*/ 73 h 217"/>
                <a:gd name="T26" fmla="*/ 91 w 238"/>
                <a:gd name="T27" fmla="*/ 11 h 217"/>
                <a:gd name="T28" fmla="*/ 117 w 238"/>
                <a:gd name="T29" fmla="*/ 43 h 217"/>
                <a:gd name="T30" fmla="*/ 91 w 238"/>
                <a:gd name="T31" fmla="*/ 157 h 217"/>
                <a:gd name="T32" fmla="*/ 46 w 238"/>
                <a:gd name="T33" fmla="*/ 206 h 217"/>
                <a:gd name="T34" fmla="*/ 22 w 238"/>
                <a:gd name="T35" fmla="*/ 200 h 217"/>
                <a:gd name="T36" fmla="*/ 44 w 238"/>
                <a:gd name="T37" fmla="*/ 174 h 217"/>
                <a:gd name="T38" fmla="*/ 27 w 238"/>
                <a:gd name="T39" fmla="*/ 158 h 217"/>
                <a:gd name="T40" fmla="*/ 0 w 238"/>
                <a:gd name="T41" fmla="*/ 185 h 217"/>
                <a:gd name="T42" fmla="*/ 45 w 238"/>
                <a:gd name="T43" fmla="*/ 217 h 217"/>
                <a:gd name="T44" fmla="*/ 95 w 238"/>
                <a:gd name="T45" fmla="*/ 181 h 217"/>
                <a:gd name="T46" fmla="*/ 147 w 238"/>
                <a:gd name="T47" fmla="*/ 217 h 217"/>
                <a:gd name="T48" fmla="*/ 224 w 238"/>
                <a:gd name="T49" fmla="*/ 143 h 217"/>
                <a:gd name="T50" fmla="*/ 218 w 238"/>
                <a:gd name="T51" fmla="*/ 138 h 217"/>
                <a:gd name="T52" fmla="*/ 212 w 238"/>
                <a:gd name="T53" fmla="*/ 144 h 217"/>
                <a:gd name="T54" fmla="*/ 148 w 238"/>
                <a:gd name="T55" fmla="*/ 206 h 217"/>
                <a:gd name="T56" fmla="*/ 122 w 238"/>
                <a:gd name="T57" fmla="*/ 175 h 217"/>
                <a:gd name="T58" fmla="*/ 130 w 238"/>
                <a:gd name="T59" fmla="*/ 133 h 217"/>
                <a:gd name="T60" fmla="*/ 146 w 238"/>
                <a:gd name="T61" fmla="*/ 6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8" h="217">
                  <a:moveTo>
                    <a:pt x="146" y="67"/>
                  </a:moveTo>
                  <a:lnTo>
                    <a:pt x="146" y="67"/>
                  </a:lnTo>
                  <a:cubicBezTo>
                    <a:pt x="149" y="55"/>
                    <a:pt x="160" y="11"/>
                    <a:pt x="193" y="11"/>
                  </a:cubicBezTo>
                  <a:cubicBezTo>
                    <a:pt x="196" y="11"/>
                    <a:pt x="207" y="11"/>
                    <a:pt x="217" y="17"/>
                  </a:cubicBezTo>
                  <a:cubicBezTo>
                    <a:pt x="204" y="19"/>
                    <a:pt x="194" y="31"/>
                    <a:pt x="194" y="43"/>
                  </a:cubicBezTo>
                  <a:cubicBezTo>
                    <a:pt x="194" y="51"/>
                    <a:pt x="200" y="60"/>
                    <a:pt x="213" y="60"/>
                  </a:cubicBezTo>
                  <a:cubicBezTo>
                    <a:pt x="223" y="60"/>
                    <a:pt x="238" y="51"/>
                    <a:pt x="238" y="32"/>
                  </a:cubicBezTo>
                  <a:cubicBezTo>
                    <a:pt x="238" y="7"/>
                    <a:pt x="210" y="0"/>
                    <a:pt x="194" y="0"/>
                  </a:cubicBezTo>
                  <a:cubicBezTo>
                    <a:pt x="166" y="0"/>
                    <a:pt x="149" y="26"/>
                    <a:pt x="144" y="37"/>
                  </a:cubicBezTo>
                  <a:cubicBezTo>
                    <a:pt x="132" y="5"/>
                    <a:pt x="106" y="0"/>
                    <a:pt x="92" y="0"/>
                  </a:cubicBezTo>
                  <a:cubicBezTo>
                    <a:pt x="42" y="0"/>
                    <a:pt x="15" y="62"/>
                    <a:pt x="15" y="74"/>
                  </a:cubicBezTo>
                  <a:cubicBezTo>
                    <a:pt x="15" y="79"/>
                    <a:pt x="20" y="79"/>
                    <a:pt x="21" y="79"/>
                  </a:cubicBezTo>
                  <a:cubicBezTo>
                    <a:pt x="25" y="79"/>
                    <a:pt x="26" y="78"/>
                    <a:pt x="27" y="73"/>
                  </a:cubicBezTo>
                  <a:cubicBezTo>
                    <a:pt x="43" y="23"/>
                    <a:pt x="75" y="11"/>
                    <a:pt x="91" y="11"/>
                  </a:cubicBezTo>
                  <a:cubicBezTo>
                    <a:pt x="100" y="11"/>
                    <a:pt x="117" y="15"/>
                    <a:pt x="117" y="43"/>
                  </a:cubicBezTo>
                  <a:cubicBezTo>
                    <a:pt x="117" y="58"/>
                    <a:pt x="109" y="90"/>
                    <a:pt x="91" y="157"/>
                  </a:cubicBezTo>
                  <a:cubicBezTo>
                    <a:pt x="84" y="186"/>
                    <a:pt x="67" y="206"/>
                    <a:pt x="46" y="206"/>
                  </a:cubicBezTo>
                  <a:cubicBezTo>
                    <a:pt x="43" y="206"/>
                    <a:pt x="32" y="206"/>
                    <a:pt x="22" y="200"/>
                  </a:cubicBezTo>
                  <a:cubicBezTo>
                    <a:pt x="34" y="198"/>
                    <a:pt x="44" y="188"/>
                    <a:pt x="44" y="174"/>
                  </a:cubicBezTo>
                  <a:cubicBezTo>
                    <a:pt x="44" y="161"/>
                    <a:pt x="34" y="158"/>
                    <a:pt x="27" y="158"/>
                  </a:cubicBezTo>
                  <a:cubicBezTo>
                    <a:pt x="12" y="158"/>
                    <a:pt x="0" y="170"/>
                    <a:pt x="0" y="185"/>
                  </a:cubicBezTo>
                  <a:cubicBezTo>
                    <a:pt x="0" y="207"/>
                    <a:pt x="24" y="217"/>
                    <a:pt x="45" y="217"/>
                  </a:cubicBezTo>
                  <a:cubicBezTo>
                    <a:pt x="77" y="217"/>
                    <a:pt x="94" y="183"/>
                    <a:pt x="95" y="181"/>
                  </a:cubicBezTo>
                  <a:cubicBezTo>
                    <a:pt x="101" y="198"/>
                    <a:pt x="118" y="217"/>
                    <a:pt x="147" y="217"/>
                  </a:cubicBezTo>
                  <a:cubicBezTo>
                    <a:pt x="196" y="217"/>
                    <a:pt x="224" y="155"/>
                    <a:pt x="224" y="143"/>
                  </a:cubicBezTo>
                  <a:cubicBezTo>
                    <a:pt x="224" y="138"/>
                    <a:pt x="219" y="138"/>
                    <a:pt x="218" y="138"/>
                  </a:cubicBezTo>
                  <a:cubicBezTo>
                    <a:pt x="214" y="138"/>
                    <a:pt x="213" y="140"/>
                    <a:pt x="212" y="144"/>
                  </a:cubicBezTo>
                  <a:cubicBezTo>
                    <a:pt x="196" y="195"/>
                    <a:pt x="163" y="206"/>
                    <a:pt x="148" y="206"/>
                  </a:cubicBezTo>
                  <a:cubicBezTo>
                    <a:pt x="129" y="206"/>
                    <a:pt x="122" y="191"/>
                    <a:pt x="122" y="175"/>
                  </a:cubicBezTo>
                  <a:cubicBezTo>
                    <a:pt x="122" y="164"/>
                    <a:pt x="125" y="154"/>
                    <a:pt x="130" y="133"/>
                  </a:cubicBezTo>
                  <a:lnTo>
                    <a:pt x="146" y="6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326" name="Freeform 151"/>
            <p:cNvSpPr>
              <a:spLocks/>
            </p:cNvSpPr>
            <p:nvPr/>
          </p:nvSpPr>
          <p:spPr bwMode="auto">
            <a:xfrm>
              <a:off x="1530" y="1990"/>
              <a:ext cx="51" cy="77"/>
            </a:xfrm>
            <a:custGeom>
              <a:avLst/>
              <a:gdLst>
                <a:gd name="T0" fmla="*/ 148 w 148"/>
                <a:gd name="T1" fmla="*/ 161 h 221"/>
                <a:gd name="T2" fmla="*/ 148 w 148"/>
                <a:gd name="T3" fmla="*/ 161 h 221"/>
                <a:gd name="T4" fmla="*/ 136 w 148"/>
                <a:gd name="T5" fmla="*/ 161 h 221"/>
                <a:gd name="T6" fmla="*/ 128 w 148"/>
                <a:gd name="T7" fmla="*/ 191 h 221"/>
                <a:gd name="T8" fmla="*/ 94 w 148"/>
                <a:gd name="T9" fmla="*/ 193 h 221"/>
                <a:gd name="T10" fmla="*/ 33 w 148"/>
                <a:gd name="T11" fmla="*/ 193 h 221"/>
                <a:gd name="T12" fmla="*/ 100 w 148"/>
                <a:gd name="T13" fmla="*/ 137 h 221"/>
                <a:gd name="T14" fmla="*/ 148 w 148"/>
                <a:gd name="T15" fmla="*/ 65 h 221"/>
                <a:gd name="T16" fmla="*/ 69 w 148"/>
                <a:gd name="T17" fmla="*/ 0 h 221"/>
                <a:gd name="T18" fmla="*/ 0 w 148"/>
                <a:gd name="T19" fmla="*/ 59 h 221"/>
                <a:gd name="T20" fmla="*/ 18 w 148"/>
                <a:gd name="T21" fmla="*/ 78 h 221"/>
                <a:gd name="T22" fmla="*/ 35 w 148"/>
                <a:gd name="T23" fmla="*/ 60 h 221"/>
                <a:gd name="T24" fmla="*/ 16 w 148"/>
                <a:gd name="T25" fmla="*/ 43 h 221"/>
                <a:gd name="T26" fmla="*/ 64 w 148"/>
                <a:gd name="T27" fmla="*/ 12 h 221"/>
                <a:gd name="T28" fmla="*/ 115 w 148"/>
                <a:gd name="T29" fmla="*/ 65 h 221"/>
                <a:gd name="T30" fmla="*/ 84 w 148"/>
                <a:gd name="T31" fmla="*/ 129 h 221"/>
                <a:gd name="T32" fmla="*/ 3 w 148"/>
                <a:gd name="T33" fmla="*/ 208 h 221"/>
                <a:gd name="T34" fmla="*/ 0 w 148"/>
                <a:gd name="T35" fmla="*/ 221 h 221"/>
                <a:gd name="T36" fmla="*/ 138 w 148"/>
                <a:gd name="T37" fmla="*/ 221 h 221"/>
                <a:gd name="T38" fmla="*/ 148 w 148"/>
                <a:gd name="T39" fmla="*/ 16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221">
                  <a:moveTo>
                    <a:pt x="148" y="161"/>
                  </a:moveTo>
                  <a:lnTo>
                    <a:pt x="148" y="161"/>
                  </a:lnTo>
                  <a:lnTo>
                    <a:pt x="136" y="161"/>
                  </a:lnTo>
                  <a:cubicBezTo>
                    <a:pt x="135" y="168"/>
                    <a:pt x="132" y="188"/>
                    <a:pt x="128" y="191"/>
                  </a:cubicBezTo>
                  <a:cubicBezTo>
                    <a:pt x="125" y="193"/>
                    <a:pt x="99" y="193"/>
                    <a:pt x="94" y="193"/>
                  </a:cubicBezTo>
                  <a:lnTo>
                    <a:pt x="33" y="193"/>
                  </a:lnTo>
                  <a:cubicBezTo>
                    <a:pt x="68" y="162"/>
                    <a:pt x="80" y="153"/>
                    <a:pt x="100" y="137"/>
                  </a:cubicBezTo>
                  <a:cubicBezTo>
                    <a:pt x="125" y="117"/>
                    <a:pt x="148" y="96"/>
                    <a:pt x="148" y="65"/>
                  </a:cubicBezTo>
                  <a:cubicBezTo>
                    <a:pt x="148" y="24"/>
                    <a:pt x="112" y="0"/>
                    <a:pt x="69" y="0"/>
                  </a:cubicBezTo>
                  <a:cubicBezTo>
                    <a:pt x="28" y="0"/>
                    <a:pt x="0" y="29"/>
                    <a:pt x="0" y="59"/>
                  </a:cubicBezTo>
                  <a:cubicBezTo>
                    <a:pt x="0" y="76"/>
                    <a:pt x="14" y="78"/>
                    <a:pt x="18" y="78"/>
                  </a:cubicBezTo>
                  <a:cubicBezTo>
                    <a:pt x="26" y="78"/>
                    <a:pt x="35" y="72"/>
                    <a:pt x="35" y="60"/>
                  </a:cubicBezTo>
                  <a:cubicBezTo>
                    <a:pt x="35" y="54"/>
                    <a:pt x="33" y="43"/>
                    <a:pt x="16" y="43"/>
                  </a:cubicBezTo>
                  <a:cubicBezTo>
                    <a:pt x="26" y="19"/>
                    <a:pt x="49" y="12"/>
                    <a:pt x="64" y="12"/>
                  </a:cubicBezTo>
                  <a:cubicBezTo>
                    <a:pt x="98" y="12"/>
                    <a:pt x="115" y="38"/>
                    <a:pt x="115" y="65"/>
                  </a:cubicBezTo>
                  <a:cubicBezTo>
                    <a:pt x="115" y="94"/>
                    <a:pt x="94" y="117"/>
                    <a:pt x="84" y="129"/>
                  </a:cubicBezTo>
                  <a:lnTo>
                    <a:pt x="3" y="208"/>
                  </a:lnTo>
                  <a:cubicBezTo>
                    <a:pt x="0" y="211"/>
                    <a:pt x="0" y="212"/>
                    <a:pt x="0" y="221"/>
                  </a:cubicBezTo>
                  <a:lnTo>
                    <a:pt x="138" y="221"/>
                  </a:lnTo>
                  <a:lnTo>
                    <a:pt x="148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327" name="Freeform 152"/>
            <p:cNvSpPr>
              <a:spLocks/>
            </p:cNvSpPr>
            <p:nvPr/>
          </p:nvSpPr>
          <p:spPr bwMode="auto">
            <a:xfrm>
              <a:off x="1611" y="2025"/>
              <a:ext cx="19" cy="49"/>
            </a:xfrm>
            <a:custGeom>
              <a:avLst/>
              <a:gdLst>
                <a:gd name="T0" fmla="*/ 56 w 56"/>
                <a:gd name="T1" fmla="*/ 50 h 143"/>
                <a:gd name="T2" fmla="*/ 56 w 56"/>
                <a:gd name="T3" fmla="*/ 50 h 143"/>
                <a:gd name="T4" fmla="*/ 25 w 56"/>
                <a:gd name="T5" fmla="*/ 0 h 143"/>
                <a:gd name="T6" fmla="*/ 0 w 56"/>
                <a:gd name="T7" fmla="*/ 25 h 143"/>
                <a:gd name="T8" fmla="*/ 25 w 56"/>
                <a:gd name="T9" fmla="*/ 51 h 143"/>
                <a:gd name="T10" fmla="*/ 42 w 56"/>
                <a:gd name="T11" fmla="*/ 44 h 143"/>
                <a:gd name="T12" fmla="*/ 44 w 56"/>
                <a:gd name="T13" fmla="*/ 43 h 143"/>
                <a:gd name="T14" fmla="*/ 45 w 56"/>
                <a:gd name="T15" fmla="*/ 50 h 143"/>
                <a:gd name="T16" fmla="*/ 13 w 56"/>
                <a:gd name="T17" fmla="*/ 130 h 143"/>
                <a:gd name="T18" fmla="*/ 7 w 56"/>
                <a:gd name="T19" fmla="*/ 138 h 143"/>
                <a:gd name="T20" fmla="*/ 12 w 56"/>
                <a:gd name="T21" fmla="*/ 143 h 143"/>
                <a:gd name="T22" fmla="*/ 56 w 56"/>
                <a:gd name="T23" fmla="*/ 5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143">
                  <a:moveTo>
                    <a:pt x="56" y="50"/>
                  </a:moveTo>
                  <a:lnTo>
                    <a:pt x="56" y="50"/>
                  </a:lnTo>
                  <a:cubicBezTo>
                    <a:pt x="56" y="19"/>
                    <a:pt x="44" y="0"/>
                    <a:pt x="25" y="0"/>
                  </a:cubicBezTo>
                  <a:cubicBezTo>
                    <a:pt x="9" y="0"/>
                    <a:pt x="0" y="12"/>
                    <a:pt x="0" y="25"/>
                  </a:cubicBezTo>
                  <a:cubicBezTo>
                    <a:pt x="0" y="38"/>
                    <a:pt x="9" y="51"/>
                    <a:pt x="25" y="51"/>
                  </a:cubicBezTo>
                  <a:cubicBezTo>
                    <a:pt x="31" y="51"/>
                    <a:pt x="37" y="49"/>
                    <a:pt x="42" y="44"/>
                  </a:cubicBezTo>
                  <a:cubicBezTo>
                    <a:pt x="43" y="43"/>
                    <a:pt x="44" y="43"/>
                    <a:pt x="44" y="43"/>
                  </a:cubicBezTo>
                  <a:cubicBezTo>
                    <a:pt x="45" y="43"/>
                    <a:pt x="45" y="43"/>
                    <a:pt x="45" y="50"/>
                  </a:cubicBezTo>
                  <a:cubicBezTo>
                    <a:pt x="45" y="85"/>
                    <a:pt x="28" y="114"/>
                    <a:pt x="13" y="130"/>
                  </a:cubicBezTo>
                  <a:cubicBezTo>
                    <a:pt x="7" y="135"/>
                    <a:pt x="7" y="136"/>
                    <a:pt x="7" y="138"/>
                  </a:cubicBezTo>
                  <a:cubicBezTo>
                    <a:pt x="7" y="141"/>
                    <a:pt x="10" y="143"/>
                    <a:pt x="12" y="143"/>
                  </a:cubicBezTo>
                  <a:cubicBezTo>
                    <a:pt x="17" y="143"/>
                    <a:pt x="56" y="106"/>
                    <a:pt x="56" y="5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328" name="Freeform 153"/>
            <p:cNvSpPr>
              <a:spLocks/>
            </p:cNvSpPr>
            <p:nvPr/>
          </p:nvSpPr>
          <p:spPr bwMode="auto">
            <a:xfrm>
              <a:off x="1674" y="1969"/>
              <a:ext cx="82" cy="75"/>
            </a:xfrm>
            <a:custGeom>
              <a:avLst/>
              <a:gdLst>
                <a:gd name="T0" fmla="*/ 145 w 238"/>
                <a:gd name="T1" fmla="*/ 67 h 217"/>
                <a:gd name="T2" fmla="*/ 145 w 238"/>
                <a:gd name="T3" fmla="*/ 67 h 217"/>
                <a:gd name="T4" fmla="*/ 193 w 238"/>
                <a:gd name="T5" fmla="*/ 11 h 217"/>
                <a:gd name="T6" fmla="*/ 217 w 238"/>
                <a:gd name="T7" fmla="*/ 17 h 217"/>
                <a:gd name="T8" fmla="*/ 194 w 238"/>
                <a:gd name="T9" fmla="*/ 43 h 217"/>
                <a:gd name="T10" fmla="*/ 212 w 238"/>
                <a:gd name="T11" fmla="*/ 60 h 217"/>
                <a:gd name="T12" fmla="*/ 238 w 238"/>
                <a:gd name="T13" fmla="*/ 32 h 217"/>
                <a:gd name="T14" fmla="*/ 193 w 238"/>
                <a:gd name="T15" fmla="*/ 0 h 217"/>
                <a:gd name="T16" fmla="*/ 143 w 238"/>
                <a:gd name="T17" fmla="*/ 37 h 217"/>
                <a:gd name="T18" fmla="*/ 91 w 238"/>
                <a:gd name="T19" fmla="*/ 0 h 217"/>
                <a:gd name="T20" fmla="*/ 14 w 238"/>
                <a:gd name="T21" fmla="*/ 74 h 217"/>
                <a:gd name="T22" fmla="*/ 20 w 238"/>
                <a:gd name="T23" fmla="*/ 79 h 217"/>
                <a:gd name="T24" fmla="*/ 26 w 238"/>
                <a:gd name="T25" fmla="*/ 73 h 217"/>
                <a:gd name="T26" fmla="*/ 90 w 238"/>
                <a:gd name="T27" fmla="*/ 11 h 217"/>
                <a:gd name="T28" fmla="*/ 116 w 238"/>
                <a:gd name="T29" fmla="*/ 43 h 217"/>
                <a:gd name="T30" fmla="*/ 90 w 238"/>
                <a:gd name="T31" fmla="*/ 157 h 217"/>
                <a:gd name="T32" fmla="*/ 45 w 238"/>
                <a:gd name="T33" fmla="*/ 206 h 217"/>
                <a:gd name="T34" fmla="*/ 21 w 238"/>
                <a:gd name="T35" fmla="*/ 200 h 217"/>
                <a:gd name="T36" fmla="*/ 44 w 238"/>
                <a:gd name="T37" fmla="*/ 174 h 217"/>
                <a:gd name="T38" fmla="*/ 26 w 238"/>
                <a:gd name="T39" fmla="*/ 158 h 217"/>
                <a:gd name="T40" fmla="*/ 0 w 238"/>
                <a:gd name="T41" fmla="*/ 185 h 217"/>
                <a:gd name="T42" fmla="*/ 45 w 238"/>
                <a:gd name="T43" fmla="*/ 217 h 217"/>
                <a:gd name="T44" fmla="*/ 95 w 238"/>
                <a:gd name="T45" fmla="*/ 181 h 217"/>
                <a:gd name="T46" fmla="*/ 146 w 238"/>
                <a:gd name="T47" fmla="*/ 217 h 217"/>
                <a:gd name="T48" fmla="*/ 223 w 238"/>
                <a:gd name="T49" fmla="*/ 143 h 217"/>
                <a:gd name="T50" fmla="*/ 217 w 238"/>
                <a:gd name="T51" fmla="*/ 138 h 217"/>
                <a:gd name="T52" fmla="*/ 211 w 238"/>
                <a:gd name="T53" fmla="*/ 144 h 217"/>
                <a:gd name="T54" fmla="*/ 147 w 238"/>
                <a:gd name="T55" fmla="*/ 206 h 217"/>
                <a:gd name="T56" fmla="*/ 121 w 238"/>
                <a:gd name="T57" fmla="*/ 175 h 217"/>
                <a:gd name="T58" fmla="*/ 129 w 238"/>
                <a:gd name="T59" fmla="*/ 133 h 217"/>
                <a:gd name="T60" fmla="*/ 145 w 238"/>
                <a:gd name="T61" fmla="*/ 6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8" h="217">
                  <a:moveTo>
                    <a:pt x="145" y="67"/>
                  </a:moveTo>
                  <a:lnTo>
                    <a:pt x="145" y="67"/>
                  </a:lnTo>
                  <a:cubicBezTo>
                    <a:pt x="148" y="55"/>
                    <a:pt x="159" y="11"/>
                    <a:pt x="193" y="11"/>
                  </a:cubicBezTo>
                  <a:cubicBezTo>
                    <a:pt x="195" y="11"/>
                    <a:pt x="207" y="11"/>
                    <a:pt x="217" y="17"/>
                  </a:cubicBezTo>
                  <a:cubicBezTo>
                    <a:pt x="203" y="19"/>
                    <a:pt x="194" y="31"/>
                    <a:pt x="194" y="43"/>
                  </a:cubicBezTo>
                  <a:cubicBezTo>
                    <a:pt x="194" y="51"/>
                    <a:pt x="199" y="60"/>
                    <a:pt x="212" y="60"/>
                  </a:cubicBezTo>
                  <a:cubicBezTo>
                    <a:pt x="222" y="60"/>
                    <a:pt x="238" y="51"/>
                    <a:pt x="238" y="32"/>
                  </a:cubicBezTo>
                  <a:cubicBezTo>
                    <a:pt x="238" y="7"/>
                    <a:pt x="209" y="0"/>
                    <a:pt x="193" y="0"/>
                  </a:cubicBezTo>
                  <a:cubicBezTo>
                    <a:pt x="165" y="0"/>
                    <a:pt x="149" y="26"/>
                    <a:pt x="143" y="37"/>
                  </a:cubicBezTo>
                  <a:cubicBezTo>
                    <a:pt x="131" y="5"/>
                    <a:pt x="105" y="0"/>
                    <a:pt x="91" y="0"/>
                  </a:cubicBezTo>
                  <a:cubicBezTo>
                    <a:pt x="42" y="0"/>
                    <a:pt x="14" y="62"/>
                    <a:pt x="14" y="74"/>
                  </a:cubicBezTo>
                  <a:cubicBezTo>
                    <a:pt x="14" y="79"/>
                    <a:pt x="19" y="79"/>
                    <a:pt x="20" y="79"/>
                  </a:cubicBezTo>
                  <a:cubicBezTo>
                    <a:pt x="24" y="79"/>
                    <a:pt x="25" y="78"/>
                    <a:pt x="26" y="73"/>
                  </a:cubicBezTo>
                  <a:cubicBezTo>
                    <a:pt x="43" y="23"/>
                    <a:pt x="74" y="11"/>
                    <a:pt x="90" y="11"/>
                  </a:cubicBezTo>
                  <a:cubicBezTo>
                    <a:pt x="100" y="11"/>
                    <a:pt x="116" y="15"/>
                    <a:pt x="116" y="43"/>
                  </a:cubicBezTo>
                  <a:cubicBezTo>
                    <a:pt x="116" y="58"/>
                    <a:pt x="108" y="90"/>
                    <a:pt x="90" y="157"/>
                  </a:cubicBezTo>
                  <a:cubicBezTo>
                    <a:pt x="83" y="186"/>
                    <a:pt x="66" y="206"/>
                    <a:pt x="45" y="206"/>
                  </a:cubicBezTo>
                  <a:cubicBezTo>
                    <a:pt x="42" y="206"/>
                    <a:pt x="31" y="206"/>
                    <a:pt x="21" y="200"/>
                  </a:cubicBezTo>
                  <a:cubicBezTo>
                    <a:pt x="33" y="198"/>
                    <a:pt x="44" y="188"/>
                    <a:pt x="44" y="174"/>
                  </a:cubicBezTo>
                  <a:cubicBezTo>
                    <a:pt x="44" y="161"/>
                    <a:pt x="33" y="158"/>
                    <a:pt x="26" y="158"/>
                  </a:cubicBezTo>
                  <a:cubicBezTo>
                    <a:pt x="12" y="158"/>
                    <a:pt x="0" y="170"/>
                    <a:pt x="0" y="185"/>
                  </a:cubicBezTo>
                  <a:cubicBezTo>
                    <a:pt x="0" y="207"/>
                    <a:pt x="24" y="217"/>
                    <a:pt x="45" y="217"/>
                  </a:cubicBezTo>
                  <a:cubicBezTo>
                    <a:pt x="76" y="217"/>
                    <a:pt x="93" y="183"/>
                    <a:pt x="95" y="181"/>
                  </a:cubicBezTo>
                  <a:cubicBezTo>
                    <a:pt x="100" y="198"/>
                    <a:pt x="118" y="217"/>
                    <a:pt x="146" y="217"/>
                  </a:cubicBezTo>
                  <a:cubicBezTo>
                    <a:pt x="196" y="217"/>
                    <a:pt x="223" y="155"/>
                    <a:pt x="223" y="143"/>
                  </a:cubicBezTo>
                  <a:cubicBezTo>
                    <a:pt x="223" y="138"/>
                    <a:pt x="219" y="138"/>
                    <a:pt x="217" y="138"/>
                  </a:cubicBezTo>
                  <a:cubicBezTo>
                    <a:pt x="213" y="138"/>
                    <a:pt x="212" y="140"/>
                    <a:pt x="211" y="144"/>
                  </a:cubicBezTo>
                  <a:cubicBezTo>
                    <a:pt x="195" y="195"/>
                    <a:pt x="163" y="206"/>
                    <a:pt x="147" y="206"/>
                  </a:cubicBezTo>
                  <a:cubicBezTo>
                    <a:pt x="129" y="206"/>
                    <a:pt x="121" y="191"/>
                    <a:pt x="121" y="175"/>
                  </a:cubicBezTo>
                  <a:cubicBezTo>
                    <a:pt x="121" y="164"/>
                    <a:pt x="124" y="154"/>
                    <a:pt x="129" y="133"/>
                  </a:cubicBezTo>
                  <a:lnTo>
                    <a:pt x="145" y="6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329" name="Freeform 154"/>
            <p:cNvSpPr>
              <a:spLocks/>
            </p:cNvSpPr>
            <p:nvPr/>
          </p:nvSpPr>
          <p:spPr bwMode="auto">
            <a:xfrm>
              <a:off x="1770" y="1990"/>
              <a:ext cx="53" cy="79"/>
            </a:xfrm>
            <a:custGeom>
              <a:avLst/>
              <a:gdLst>
                <a:gd name="T0" fmla="*/ 73 w 154"/>
                <a:gd name="T1" fmla="*/ 110 h 228"/>
                <a:gd name="T2" fmla="*/ 73 w 154"/>
                <a:gd name="T3" fmla="*/ 110 h 228"/>
                <a:gd name="T4" fmla="*/ 118 w 154"/>
                <a:gd name="T5" fmla="*/ 164 h 228"/>
                <a:gd name="T6" fmla="*/ 75 w 154"/>
                <a:gd name="T7" fmla="*/ 217 h 228"/>
                <a:gd name="T8" fmla="*/ 18 w 154"/>
                <a:gd name="T9" fmla="*/ 194 h 228"/>
                <a:gd name="T10" fmla="*/ 37 w 154"/>
                <a:gd name="T11" fmla="*/ 175 h 228"/>
                <a:gd name="T12" fmla="*/ 19 w 154"/>
                <a:gd name="T13" fmla="*/ 157 h 228"/>
                <a:gd name="T14" fmla="*/ 0 w 154"/>
                <a:gd name="T15" fmla="*/ 176 h 228"/>
                <a:gd name="T16" fmla="*/ 75 w 154"/>
                <a:gd name="T17" fmla="*/ 228 h 228"/>
                <a:gd name="T18" fmla="*/ 154 w 154"/>
                <a:gd name="T19" fmla="*/ 164 h 228"/>
                <a:gd name="T20" fmla="*/ 96 w 154"/>
                <a:gd name="T21" fmla="*/ 104 h 228"/>
                <a:gd name="T22" fmla="*/ 144 w 154"/>
                <a:gd name="T23" fmla="*/ 46 h 228"/>
                <a:gd name="T24" fmla="*/ 76 w 154"/>
                <a:gd name="T25" fmla="*/ 0 h 228"/>
                <a:gd name="T26" fmla="*/ 11 w 154"/>
                <a:gd name="T27" fmla="*/ 44 h 228"/>
                <a:gd name="T28" fmla="*/ 28 w 154"/>
                <a:gd name="T29" fmla="*/ 62 h 228"/>
                <a:gd name="T30" fmla="*/ 45 w 154"/>
                <a:gd name="T31" fmla="*/ 45 h 228"/>
                <a:gd name="T32" fmla="*/ 28 w 154"/>
                <a:gd name="T33" fmla="*/ 28 h 228"/>
                <a:gd name="T34" fmla="*/ 75 w 154"/>
                <a:gd name="T35" fmla="*/ 9 h 228"/>
                <a:gd name="T36" fmla="*/ 111 w 154"/>
                <a:gd name="T37" fmla="*/ 46 h 228"/>
                <a:gd name="T38" fmla="*/ 98 w 154"/>
                <a:gd name="T39" fmla="*/ 85 h 228"/>
                <a:gd name="T40" fmla="*/ 61 w 154"/>
                <a:gd name="T41" fmla="*/ 100 h 228"/>
                <a:gd name="T42" fmla="*/ 50 w 154"/>
                <a:gd name="T43" fmla="*/ 101 h 228"/>
                <a:gd name="T44" fmla="*/ 47 w 154"/>
                <a:gd name="T45" fmla="*/ 105 h 228"/>
                <a:gd name="T46" fmla="*/ 55 w 154"/>
                <a:gd name="T47" fmla="*/ 110 h 228"/>
                <a:gd name="T48" fmla="*/ 73 w 154"/>
                <a:gd name="T49" fmla="*/ 11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4" h="228">
                  <a:moveTo>
                    <a:pt x="73" y="110"/>
                  </a:moveTo>
                  <a:lnTo>
                    <a:pt x="73" y="110"/>
                  </a:lnTo>
                  <a:cubicBezTo>
                    <a:pt x="99" y="110"/>
                    <a:pt x="118" y="128"/>
                    <a:pt x="118" y="164"/>
                  </a:cubicBezTo>
                  <a:cubicBezTo>
                    <a:pt x="118" y="205"/>
                    <a:pt x="94" y="217"/>
                    <a:pt x="75" y="217"/>
                  </a:cubicBezTo>
                  <a:cubicBezTo>
                    <a:pt x="61" y="217"/>
                    <a:pt x="32" y="214"/>
                    <a:pt x="18" y="194"/>
                  </a:cubicBezTo>
                  <a:cubicBezTo>
                    <a:pt x="34" y="193"/>
                    <a:pt x="37" y="182"/>
                    <a:pt x="37" y="175"/>
                  </a:cubicBezTo>
                  <a:cubicBezTo>
                    <a:pt x="37" y="165"/>
                    <a:pt x="29" y="157"/>
                    <a:pt x="19" y="157"/>
                  </a:cubicBezTo>
                  <a:cubicBezTo>
                    <a:pt x="10" y="157"/>
                    <a:pt x="0" y="163"/>
                    <a:pt x="0" y="176"/>
                  </a:cubicBezTo>
                  <a:cubicBezTo>
                    <a:pt x="0" y="208"/>
                    <a:pt x="35" y="228"/>
                    <a:pt x="75" y="228"/>
                  </a:cubicBezTo>
                  <a:cubicBezTo>
                    <a:pt x="122" y="228"/>
                    <a:pt x="154" y="197"/>
                    <a:pt x="154" y="164"/>
                  </a:cubicBezTo>
                  <a:cubicBezTo>
                    <a:pt x="154" y="137"/>
                    <a:pt x="132" y="111"/>
                    <a:pt x="96" y="104"/>
                  </a:cubicBezTo>
                  <a:cubicBezTo>
                    <a:pt x="131" y="91"/>
                    <a:pt x="144" y="66"/>
                    <a:pt x="144" y="46"/>
                  </a:cubicBezTo>
                  <a:cubicBezTo>
                    <a:pt x="144" y="19"/>
                    <a:pt x="113" y="0"/>
                    <a:pt x="76" y="0"/>
                  </a:cubicBezTo>
                  <a:cubicBezTo>
                    <a:pt x="39" y="0"/>
                    <a:pt x="11" y="18"/>
                    <a:pt x="11" y="44"/>
                  </a:cubicBezTo>
                  <a:cubicBezTo>
                    <a:pt x="11" y="56"/>
                    <a:pt x="18" y="62"/>
                    <a:pt x="28" y="62"/>
                  </a:cubicBezTo>
                  <a:cubicBezTo>
                    <a:pt x="38" y="62"/>
                    <a:pt x="45" y="54"/>
                    <a:pt x="45" y="45"/>
                  </a:cubicBezTo>
                  <a:cubicBezTo>
                    <a:pt x="45" y="35"/>
                    <a:pt x="38" y="28"/>
                    <a:pt x="28" y="28"/>
                  </a:cubicBezTo>
                  <a:cubicBezTo>
                    <a:pt x="40" y="13"/>
                    <a:pt x="63" y="9"/>
                    <a:pt x="75" y="9"/>
                  </a:cubicBezTo>
                  <a:cubicBezTo>
                    <a:pt x="90" y="9"/>
                    <a:pt x="111" y="17"/>
                    <a:pt x="111" y="46"/>
                  </a:cubicBezTo>
                  <a:cubicBezTo>
                    <a:pt x="111" y="60"/>
                    <a:pt x="106" y="75"/>
                    <a:pt x="98" y="85"/>
                  </a:cubicBezTo>
                  <a:cubicBezTo>
                    <a:pt x="87" y="98"/>
                    <a:pt x="77" y="99"/>
                    <a:pt x="61" y="100"/>
                  </a:cubicBezTo>
                  <a:cubicBezTo>
                    <a:pt x="52" y="100"/>
                    <a:pt x="52" y="100"/>
                    <a:pt x="50" y="101"/>
                  </a:cubicBezTo>
                  <a:cubicBezTo>
                    <a:pt x="49" y="101"/>
                    <a:pt x="47" y="101"/>
                    <a:pt x="47" y="105"/>
                  </a:cubicBezTo>
                  <a:cubicBezTo>
                    <a:pt x="47" y="110"/>
                    <a:pt x="50" y="110"/>
                    <a:pt x="55" y="110"/>
                  </a:cubicBezTo>
                  <a:lnTo>
                    <a:pt x="73" y="11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330" name="Freeform 155"/>
            <p:cNvSpPr>
              <a:spLocks/>
            </p:cNvSpPr>
            <p:nvPr/>
          </p:nvSpPr>
          <p:spPr bwMode="auto">
            <a:xfrm>
              <a:off x="1852" y="2025"/>
              <a:ext cx="19" cy="49"/>
            </a:xfrm>
            <a:custGeom>
              <a:avLst/>
              <a:gdLst>
                <a:gd name="T0" fmla="*/ 56 w 56"/>
                <a:gd name="T1" fmla="*/ 50 h 143"/>
                <a:gd name="T2" fmla="*/ 56 w 56"/>
                <a:gd name="T3" fmla="*/ 50 h 143"/>
                <a:gd name="T4" fmla="*/ 26 w 56"/>
                <a:gd name="T5" fmla="*/ 0 h 143"/>
                <a:gd name="T6" fmla="*/ 0 w 56"/>
                <a:gd name="T7" fmla="*/ 25 h 143"/>
                <a:gd name="T8" fmla="*/ 26 w 56"/>
                <a:gd name="T9" fmla="*/ 51 h 143"/>
                <a:gd name="T10" fmla="*/ 43 w 56"/>
                <a:gd name="T11" fmla="*/ 44 h 143"/>
                <a:gd name="T12" fmla="*/ 45 w 56"/>
                <a:gd name="T13" fmla="*/ 43 h 143"/>
                <a:gd name="T14" fmla="*/ 46 w 56"/>
                <a:gd name="T15" fmla="*/ 50 h 143"/>
                <a:gd name="T16" fmla="*/ 13 w 56"/>
                <a:gd name="T17" fmla="*/ 130 h 143"/>
                <a:gd name="T18" fmla="*/ 8 w 56"/>
                <a:gd name="T19" fmla="*/ 138 h 143"/>
                <a:gd name="T20" fmla="*/ 13 w 56"/>
                <a:gd name="T21" fmla="*/ 143 h 143"/>
                <a:gd name="T22" fmla="*/ 56 w 56"/>
                <a:gd name="T23" fmla="*/ 5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143">
                  <a:moveTo>
                    <a:pt x="56" y="50"/>
                  </a:moveTo>
                  <a:lnTo>
                    <a:pt x="56" y="50"/>
                  </a:lnTo>
                  <a:cubicBezTo>
                    <a:pt x="56" y="19"/>
                    <a:pt x="44" y="0"/>
                    <a:pt x="26" y="0"/>
                  </a:cubicBezTo>
                  <a:cubicBezTo>
                    <a:pt x="10" y="0"/>
                    <a:pt x="0" y="12"/>
                    <a:pt x="0" y="25"/>
                  </a:cubicBezTo>
                  <a:cubicBezTo>
                    <a:pt x="0" y="38"/>
                    <a:pt x="10" y="51"/>
                    <a:pt x="26" y="51"/>
                  </a:cubicBezTo>
                  <a:cubicBezTo>
                    <a:pt x="32" y="51"/>
                    <a:pt x="38" y="49"/>
                    <a:pt x="43" y="44"/>
                  </a:cubicBezTo>
                  <a:cubicBezTo>
                    <a:pt x="44" y="43"/>
                    <a:pt x="44" y="43"/>
                    <a:pt x="45" y="43"/>
                  </a:cubicBezTo>
                  <a:cubicBezTo>
                    <a:pt x="45" y="43"/>
                    <a:pt x="46" y="43"/>
                    <a:pt x="46" y="50"/>
                  </a:cubicBezTo>
                  <a:cubicBezTo>
                    <a:pt x="46" y="85"/>
                    <a:pt x="29" y="114"/>
                    <a:pt x="13" y="130"/>
                  </a:cubicBezTo>
                  <a:cubicBezTo>
                    <a:pt x="8" y="135"/>
                    <a:pt x="8" y="136"/>
                    <a:pt x="8" y="138"/>
                  </a:cubicBezTo>
                  <a:cubicBezTo>
                    <a:pt x="8" y="141"/>
                    <a:pt x="10" y="143"/>
                    <a:pt x="13" y="143"/>
                  </a:cubicBezTo>
                  <a:cubicBezTo>
                    <a:pt x="18" y="143"/>
                    <a:pt x="56" y="106"/>
                    <a:pt x="56" y="5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331" name="Freeform 156"/>
            <p:cNvSpPr>
              <a:spLocks/>
            </p:cNvSpPr>
            <p:nvPr/>
          </p:nvSpPr>
          <p:spPr bwMode="auto">
            <a:xfrm>
              <a:off x="1915" y="1969"/>
              <a:ext cx="82" cy="75"/>
            </a:xfrm>
            <a:custGeom>
              <a:avLst/>
              <a:gdLst>
                <a:gd name="T0" fmla="*/ 146 w 238"/>
                <a:gd name="T1" fmla="*/ 67 h 217"/>
                <a:gd name="T2" fmla="*/ 146 w 238"/>
                <a:gd name="T3" fmla="*/ 67 h 217"/>
                <a:gd name="T4" fmla="*/ 193 w 238"/>
                <a:gd name="T5" fmla="*/ 11 h 217"/>
                <a:gd name="T6" fmla="*/ 217 w 238"/>
                <a:gd name="T7" fmla="*/ 17 h 217"/>
                <a:gd name="T8" fmla="*/ 194 w 238"/>
                <a:gd name="T9" fmla="*/ 43 h 217"/>
                <a:gd name="T10" fmla="*/ 213 w 238"/>
                <a:gd name="T11" fmla="*/ 60 h 217"/>
                <a:gd name="T12" fmla="*/ 238 w 238"/>
                <a:gd name="T13" fmla="*/ 32 h 217"/>
                <a:gd name="T14" fmla="*/ 194 w 238"/>
                <a:gd name="T15" fmla="*/ 0 h 217"/>
                <a:gd name="T16" fmla="*/ 144 w 238"/>
                <a:gd name="T17" fmla="*/ 37 h 217"/>
                <a:gd name="T18" fmla="*/ 92 w 238"/>
                <a:gd name="T19" fmla="*/ 0 h 217"/>
                <a:gd name="T20" fmla="*/ 15 w 238"/>
                <a:gd name="T21" fmla="*/ 74 h 217"/>
                <a:gd name="T22" fmla="*/ 21 w 238"/>
                <a:gd name="T23" fmla="*/ 79 h 217"/>
                <a:gd name="T24" fmla="*/ 27 w 238"/>
                <a:gd name="T25" fmla="*/ 73 h 217"/>
                <a:gd name="T26" fmla="*/ 91 w 238"/>
                <a:gd name="T27" fmla="*/ 11 h 217"/>
                <a:gd name="T28" fmla="*/ 117 w 238"/>
                <a:gd name="T29" fmla="*/ 43 h 217"/>
                <a:gd name="T30" fmla="*/ 91 w 238"/>
                <a:gd name="T31" fmla="*/ 157 h 217"/>
                <a:gd name="T32" fmla="*/ 46 w 238"/>
                <a:gd name="T33" fmla="*/ 206 h 217"/>
                <a:gd name="T34" fmla="*/ 22 w 238"/>
                <a:gd name="T35" fmla="*/ 200 h 217"/>
                <a:gd name="T36" fmla="*/ 44 w 238"/>
                <a:gd name="T37" fmla="*/ 174 h 217"/>
                <a:gd name="T38" fmla="*/ 27 w 238"/>
                <a:gd name="T39" fmla="*/ 158 h 217"/>
                <a:gd name="T40" fmla="*/ 0 w 238"/>
                <a:gd name="T41" fmla="*/ 185 h 217"/>
                <a:gd name="T42" fmla="*/ 45 w 238"/>
                <a:gd name="T43" fmla="*/ 217 h 217"/>
                <a:gd name="T44" fmla="*/ 95 w 238"/>
                <a:gd name="T45" fmla="*/ 181 h 217"/>
                <a:gd name="T46" fmla="*/ 147 w 238"/>
                <a:gd name="T47" fmla="*/ 217 h 217"/>
                <a:gd name="T48" fmla="*/ 224 w 238"/>
                <a:gd name="T49" fmla="*/ 143 h 217"/>
                <a:gd name="T50" fmla="*/ 218 w 238"/>
                <a:gd name="T51" fmla="*/ 138 h 217"/>
                <a:gd name="T52" fmla="*/ 212 w 238"/>
                <a:gd name="T53" fmla="*/ 144 h 217"/>
                <a:gd name="T54" fmla="*/ 148 w 238"/>
                <a:gd name="T55" fmla="*/ 206 h 217"/>
                <a:gd name="T56" fmla="*/ 122 w 238"/>
                <a:gd name="T57" fmla="*/ 175 h 217"/>
                <a:gd name="T58" fmla="*/ 130 w 238"/>
                <a:gd name="T59" fmla="*/ 133 h 217"/>
                <a:gd name="T60" fmla="*/ 146 w 238"/>
                <a:gd name="T61" fmla="*/ 6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8" h="217">
                  <a:moveTo>
                    <a:pt x="146" y="67"/>
                  </a:moveTo>
                  <a:lnTo>
                    <a:pt x="146" y="67"/>
                  </a:lnTo>
                  <a:cubicBezTo>
                    <a:pt x="149" y="55"/>
                    <a:pt x="160" y="11"/>
                    <a:pt x="193" y="11"/>
                  </a:cubicBezTo>
                  <a:cubicBezTo>
                    <a:pt x="196" y="11"/>
                    <a:pt x="207" y="11"/>
                    <a:pt x="217" y="17"/>
                  </a:cubicBezTo>
                  <a:cubicBezTo>
                    <a:pt x="204" y="19"/>
                    <a:pt x="194" y="31"/>
                    <a:pt x="194" y="43"/>
                  </a:cubicBezTo>
                  <a:cubicBezTo>
                    <a:pt x="194" y="51"/>
                    <a:pt x="200" y="60"/>
                    <a:pt x="213" y="60"/>
                  </a:cubicBezTo>
                  <a:cubicBezTo>
                    <a:pt x="223" y="60"/>
                    <a:pt x="238" y="51"/>
                    <a:pt x="238" y="32"/>
                  </a:cubicBezTo>
                  <a:cubicBezTo>
                    <a:pt x="238" y="7"/>
                    <a:pt x="210" y="0"/>
                    <a:pt x="194" y="0"/>
                  </a:cubicBezTo>
                  <a:cubicBezTo>
                    <a:pt x="166" y="0"/>
                    <a:pt x="149" y="26"/>
                    <a:pt x="144" y="37"/>
                  </a:cubicBezTo>
                  <a:cubicBezTo>
                    <a:pt x="132" y="5"/>
                    <a:pt x="106" y="0"/>
                    <a:pt x="92" y="0"/>
                  </a:cubicBezTo>
                  <a:cubicBezTo>
                    <a:pt x="42" y="0"/>
                    <a:pt x="15" y="62"/>
                    <a:pt x="15" y="74"/>
                  </a:cubicBezTo>
                  <a:cubicBezTo>
                    <a:pt x="15" y="79"/>
                    <a:pt x="20" y="79"/>
                    <a:pt x="21" y="79"/>
                  </a:cubicBezTo>
                  <a:cubicBezTo>
                    <a:pt x="25" y="79"/>
                    <a:pt x="26" y="78"/>
                    <a:pt x="27" y="73"/>
                  </a:cubicBezTo>
                  <a:cubicBezTo>
                    <a:pt x="43" y="23"/>
                    <a:pt x="75" y="11"/>
                    <a:pt x="91" y="11"/>
                  </a:cubicBezTo>
                  <a:cubicBezTo>
                    <a:pt x="100" y="11"/>
                    <a:pt x="117" y="15"/>
                    <a:pt x="117" y="43"/>
                  </a:cubicBezTo>
                  <a:cubicBezTo>
                    <a:pt x="117" y="58"/>
                    <a:pt x="109" y="90"/>
                    <a:pt x="91" y="157"/>
                  </a:cubicBezTo>
                  <a:cubicBezTo>
                    <a:pt x="83" y="186"/>
                    <a:pt x="67" y="206"/>
                    <a:pt x="46" y="206"/>
                  </a:cubicBezTo>
                  <a:cubicBezTo>
                    <a:pt x="43" y="206"/>
                    <a:pt x="32" y="206"/>
                    <a:pt x="22" y="200"/>
                  </a:cubicBezTo>
                  <a:cubicBezTo>
                    <a:pt x="34" y="198"/>
                    <a:pt x="44" y="188"/>
                    <a:pt x="44" y="174"/>
                  </a:cubicBezTo>
                  <a:cubicBezTo>
                    <a:pt x="44" y="161"/>
                    <a:pt x="34" y="158"/>
                    <a:pt x="27" y="158"/>
                  </a:cubicBezTo>
                  <a:cubicBezTo>
                    <a:pt x="12" y="158"/>
                    <a:pt x="0" y="170"/>
                    <a:pt x="0" y="185"/>
                  </a:cubicBezTo>
                  <a:cubicBezTo>
                    <a:pt x="0" y="207"/>
                    <a:pt x="24" y="217"/>
                    <a:pt x="45" y="217"/>
                  </a:cubicBezTo>
                  <a:cubicBezTo>
                    <a:pt x="77" y="217"/>
                    <a:pt x="94" y="183"/>
                    <a:pt x="95" y="181"/>
                  </a:cubicBezTo>
                  <a:cubicBezTo>
                    <a:pt x="101" y="198"/>
                    <a:pt x="118" y="217"/>
                    <a:pt x="147" y="217"/>
                  </a:cubicBezTo>
                  <a:cubicBezTo>
                    <a:pt x="196" y="217"/>
                    <a:pt x="224" y="155"/>
                    <a:pt x="224" y="143"/>
                  </a:cubicBezTo>
                  <a:cubicBezTo>
                    <a:pt x="224" y="138"/>
                    <a:pt x="219" y="138"/>
                    <a:pt x="218" y="138"/>
                  </a:cubicBezTo>
                  <a:cubicBezTo>
                    <a:pt x="214" y="138"/>
                    <a:pt x="213" y="140"/>
                    <a:pt x="212" y="144"/>
                  </a:cubicBezTo>
                  <a:cubicBezTo>
                    <a:pt x="196" y="195"/>
                    <a:pt x="163" y="206"/>
                    <a:pt x="148" y="206"/>
                  </a:cubicBezTo>
                  <a:cubicBezTo>
                    <a:pt x="129" y="206"/>
                    <a:pt x="122" y="191"/>
                    <a:pt x="122" y="175"/>
                  </a:cubicBezTo>
                  <a:cubicBezTo>
                    <a:pt x="122" y="164"/>
                    <a:pt x="125" y="154"/>
                    <a:pt x="130" y="133"/>
                  </a:cubicBezTo>
                  <a:lnTo>
                    <a:pt x="146" y="6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332" name="Freeform 157"/>
            <p:cNvSpPr>
              <a:spLocks noEditPoints="1"/>
            </p:cNvSpPr>
            <p:nvPr/>
          </p:nvSpPr>
          <p:spPr bwMode="auto">
            <a:xfrm>
              <a:off x="2009" y="1989"/>
              <a:ext cx="57" cy="78"/>
            </a:xfrm>
            <a:custGeom>
              <a:avLst/>
              <a:gdLst>
                <a:gd name="T0" fmla="*/ 164 w 164"/>
                <a:gd name="T1" fmla="*/ 171 h 225"/>
                <a:gd name="T2" fmla="*/ 164 w 164"/>
                <a:gd name="T3" fmla="*/ 171 h 225"/>
                <a:gd name="T4" fmla="*/ 164 w 164"/>
                <a:gd name="T5" fmla="*/ 159 h 225"/>
                <a:gd name="T6" fmla="*/ 127 w 164"/>
                <a:gd name="T7" fmla="*/ 159 h 225"/>
                <a:gd name="T8" fmla="*/ 127 w 164"/>
                <a:gd name="T9" fmla="*/ 10 h 225"/>
                <a:gd name="T10" fmla="*/ 119 w 164"/>
                <a:gd name="T11" fmla="*/ 0 h 225"/>
                <a:gd name="T12" fmla="*/ 110 w 164"/>
                <a:gd name="T13" fmla="*/ 5 h 225"/>
                <a:gd name="T14" fmla="*/ 0 w 164"/>
                <a:gd name="T15" fmla="*/ 159 h 225"/>
                <a:gd name="T16" fmla="*/ 0 w 164"/>
                <a:gd name="T17" fmla="*/ 171 h 225"/>
                <a:gd name="T18" fmla="*/ 98 w 164"/>
                <a:gd name="T19" fmla="*/ 171 h 225"/>
                <a:gd name="T20" fmla="*/ 98 w 164"/>
                <a:gd name="T21" fmla="*/ 198 h 225"/>
                <a:gd name="T22" fmla="*/ 71 w 164"/>
                <a:gd name="T23" fmla="*/ 213 h 225"/>
                <a:gd name="T24" fmla="*/ 62 w 164"/>
                <a:gd name="T25" fmla="*/ 213 h 225"/>
                <a:gd name="T26" fmla="*/ 62 w 164"/>
                <a:gd name="T27" fmla="*/ 225 h 225"/>
                <a:gd name="T28" fmla="*/ 112 w 164"/>
                <a:gd name="T29" fmla="*/ 224 h 225"/>
                <a:gd name="T30" fmla="*/ 163 w 164"/>
                <a:gd name="T31" fmla="*/ 225 h 225"/>
                <a:gd name="T32" fmla="*/ 163 w 164"/>
                <a:gd name="T33" fmla="*/ 213 h 225"/>
                <a:gd name="T34" fmla="*/ 154 w 164"/>
                <a:gd name="T35" fmla="*/ 213 h 225"/>
                <a:gd name="T36" fmla="*/ 127 w 164"/>
                <a:gd name="T37" fmla="*/ 198 h 225"/>
                <a:gd name="T38" fmla="*/ 127 w 164"/>
                <a:gd name="T39" fmla="*/ 171 h 225"/>
                <a:gd name="T40" fmla="*/ 164 w 164"/>
                <a:gd name="T41" fmla="*/ 171 h 225"/>
                <a:gd name="T42" fmla="*/ 100 w 164"/>
                <a:gd name="T43" fmla="*/ 36 h 225"/>
                <a:gd name="T44" fmla="*/ 100 w 164"/>
                <a:gd name="T45" fmla="*/ 36 h 225"/>
                <a:gd name="T46" fmla="*/ 100 w 164"/>
                <a:gd name="T47" fmla="*/ 159 h 225"/>
                <a:gd name="T48" fmla="*/ 12 w 164"/>
                <a:gd name="T49" fmla="*/ 159 h 225"/>
                <a:gd name="T50" fmla="*/ 100 w 164"/>
                <a:gd name="T51" fmla="*/ 36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4" h="225">
                  <a:moveTo>
                    <a:pt x="164" y="171"/>
                  </a:moveTo>
                  <a:lnTo>
                    <a:pt x="164" y="171"/>
                  </a:lnTo>
                  <a:lnTo>
                    <a:pt x="164" y="159"/>
                  </a:lnTo>
                  <a:lnTo>
                    <a:pt x="127" y="159"/>
                  </a:lnTo>
                  <a:lnTo>
                    <a:pt x="127" y="10"/>
                  </a:lnTo>
                  <a:cubicBezTo>
                    <a:pt x="127" y="3"/>
                    <a:pt x="127" y="0"/>
                    <a:pt x="119" y="0"/>
                  </a:cubicBezTo>
                  <a:cubicBezTo>
                    <a:pt x="115" y="0"/>
                    <a:pt x="114" y="0"/>
                    <a:pt x="110" y="5"/>
                  </a:cubicBezTo>
                  <a:lnTo>
                    <a:pt x="0" y="159"/>
                  </a:lnTo>
                  <a:lnTo>
                    <a:pt x="0" y="171"/>
                  </a:lnTo>
                  <a:lnTo>
                    <a:pt x="98" y="171"/>
                  </a:lnTo>
                  <a:lnTo>
                    <a:pt x="98" y="198"/>
                  </a:lnTo>
                  <a:cubicBezTo>
                    <a:pt x="98" y="209"/>
                    <a:pt x="98" y="213"/>
                    <a:pt x="71" y="213"/>
                  </a:cubicBezTo>
                  <a:lnTo>
                    <a:pt x="62" y="213"/>
                  </a:lnTo>
                  <a:lnTo>
                    <a:pt x="62" y="225"/>
                  </a:lnTo>
                  <a:cubicBezTo>
                    <a:pt x="79" y="225"/>
                    <a:pt x="100" y="224"/>
                    <a:pt x="112" y="224"/>
                  </a:cubicBezTo>
                  <a:cubicBezTo>
                    <a:pt x="125" y="224"/>
                    <a:pt x="146" y="225"/>
                    <a:pt x="163" y="225"/>
                  </a:cubicBezTo>
                  <a:lnTo>
                    <a:pt x="163" y="213"/>
                  </a:lnTo>
                  <a:lnTo>
                    <a:pt x="154" y="213"/>
                  </a:lnTo>
                  <a:cubicBezTo>
                    <a:pt x="127" y="213"/>
                    <a:pt x="127" y="209"/>
                    <a:pt x="127" y="198"/>
                  </a:cubicBezTo>
                  <a:lnTo>
                    <a:pt x="127" y="171"/>
                  </a:lnTo>
                  <a:lnTo>
                    <a:pt x="164" y="171"/>
                  </a:lnTo>
                  <a:close/>
                  <a:moveTo>
                    <a:pt x="100" y="36"/>
                  </a:moveTo>
                  <a:lnTo>
                    <a:pt x="100" y="36"/>
                  </a:lnTo>
                  <a:lnTo>
                    <a:pt x="100" y="159"/>
                  </a:lnTo>
                  <a:lnTo>
                    <a:pt x="12" y="159"/>
                  </a:lnTo>
                  <a:lnTo>
                    <a:pt x="100" y="3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333" name="Freeform 158"/>
            <p:cNvSpPr>
              <a:spLocks noEditPoints="1"/>
            </p:cNvSpPr>
            <p:nvPr/>
          </p:nvSpPr>
          <p:spPr bwMode="auto">
            <a:xfrm>
              <a:off x="2138" y="1937"/>
              <a:ext cx="100" cy="128"/>
            </a:xfrm>
            <a:custGeom>
              <a:avLst/>
              <a:gdLst>
                <a:gd name="T0" fmla="*/ 282 w 292"/>
                <a:gd name="T1" fmla="*/ 149 h 369"/>
                <a:gd name="T2" fmla="*/ 282 w 292"/>
                <a:gd name="T3" fmla="*/ 149 h 369"/>
                <a:gd name="T4" fmla="*/ 292 w 292"/>
                <a:gd name="T5" fmla="*/ 138 h 369"/>
                <a:gd name="T6" fmla="*/ 282 w 292"/>
                <a:gd name="T7" fmla="*/ 127 h 369"/>
                <a:gd name="T8" fmla="*/ 19 w 292"/>
                <a:gd name="T9" fmla="*/ 3 h 369"/>
                <a:gd name="T10" fmla="*/ 9 w 292"/>
                <a:gd name="T11" fmla="*/ 0 h 369"/>
                <a:gd name="T12" fmla="*/ 0 w 292"/>
                <a:gd name="T13" fmla="*/ 9 h 369"/>
                <a:gd name="T14" fmla="*/ 9 w 292"/>
                <a:gd name="T15" fmla="*/ 20 h 369"/>
                <a:gd name="T16" fmla="*/ 260 w 292"/>
                <a:gd name="T17" fmla="*/ 138 h 369"/>
                <a:gd name="T18" fmla="*/ 10 w 292"/>
                <a:gd name="T19" fmla="*/ 256 h 369"/>
                <a:gd name="T20" fmla="*/ 0 w 292"/>
                <a:gd name="T21" fmla="*/ 267 h 369"/>
                <a:gd name="T22" fmla="*/ 9 w 292"/>
                <a:gd name="T23" fmla="*/ 276 h 369"/>
                <a:gd name="T24" fmla="*/ 18 w 292"/>
                <a:gd name="T25" fmla="*/ 273 h 369"/>
                <a:gd name="T26" fmla="*/ 282 w 292"/>
                <a:gd name="T27" fmla="*/ 149 h 369"/>
                <a:gd name="T28" fmla="*/ 275 w 292"/>
                <a:gd name="T29" fmla="*/ 369 h 369"/>
                <a:gd name="T30" fmla="*/ 275 w 292"/>
                <a:gd name="T31" fmla="*/ 369 h 369"/>
                <a:gd name="T32" fmla="*/ 292 w 292"/>
                <a:gd name="T33" fmla="*/ 360 h 369"/>
                <a:gd name="T34" fmla="*/ 275 w 292"/>
                <a:gd name="T35" fmla="*/ 350 h 369"/>
                <a:gd name="T36" fmla="*/ 17 w 292"/>
                <a:gd name="T37" fmla="*/ 350 h 369"/>
                <a:gd name="T38" fmla="*/ 0 w 292"/>
                <a:gd name="T39" fmla="*/ 360 h 369"/>
                <a:gd name="T40" fmla="*/ 17 w 292"/>
                <a:gd name="T41" fmla="*/ 369 h 369"/>
                <a:gd name="T42" fmla="*/ 275 w 292"/>
                <a:gd name="T43" fmla="*/ 369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2" h="369">
                  <a:moveTo>
                    <a:pt x="282" y="149"/>
                  </a:moveTo>
                  <a:lnTo>
                    <a:pt x="282" y="149"/>
                  </a:lnTo>
                  <a:cubicBezTo>
                    <a:pt x="289" y="146"/>
                    <a:pt x="292" y="143"/>
                    <a:pt x="292" y="138"/>
                  </a:cubicBezTo>
                  <a:cubicBezTo>
                    <a:pt x="292" y="133"/>
                    <a:pt x="290" y="131"/>
                    <a:pt x="282" y="127"/>
                  </a:cubicBezTo>
                  <a:lnTo>
                    <a:pt x="19" y="3"/>
                  </a:lnTo>
                  <a:cubicBezTo>
                    <a:pt x="12" y="0"/>
                    <a:pt x="10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4" y="17"/>
                    <a:pt x="9" y="20"/>
                  </a:cubicBezTo>
                  <a:lnTo>
                    <a:pt x="260" y="138"/>
                  </a:lnTo>
                  <a:lnTo>
                    <a:pt x="10" y="256"/>
                  </a:lnTo>
                  <a:cubicBezTo>
                    <a:pt x="0" y="260"/>
                    <a:pt x="0" y="264"/>
                    <a:pt x="0" y="267"/>
                  </a:cubicBezTo>
                  <a:cubicBezTo>
                    <a:pt x="0" y="272"/>
                    <a:pt x="4" y="276"/>
                    <a:pt x="9" y="276"/>
                  </a:cubicBezTo>
                  <a:cubicBezTo>
                    <a:pt x="11" y="276"/>
                    <a:pt x="12" y="276"/>
                    <a:pt x="18" y="273"/>
                  </a:cubicBezTo>
                  <a:lnTo>
                    <a:pt x="282" y="149"/>
                  </a:lnTo>
                  <a:close/>
                  <a:moveTo>
                    <a:pt x="275" y="369"/>
                  </a:moveTo>
                  <a:lnTo>
                    <a:pt x="275" y="369"/>
                  </a:lnTo>
                  <a:cubicBezTo>
                    <a:pt x="283" y="369"/>
                    <a:pt x="292" y="369"/>
                    <a:pt x="292" y="360"/>
                  </a:cubicBezTo>
                  <a:cubicBezTo>
                    <a:pt x="292" y="350"/>
                    <a:pt x="282" y="350"/>
                    <a:pt x="275" y="350"/>
                  </a:cubicBezTo>
                  <a:lnTo>
                    <a:pt x="17" y="350"/>
                  </a:lnTo>
                  <a:cubicBezTo>
                    <a:pt x="10" y="350"/>
                    <a:pt x="0" y="350"/>
                    <a:pt x="0" y="360"/>
                  </a:cubicBezTo>
                  <a:cubicBezTo>
                    <a:pt x="0" y="369"/>
                    <a:pt x="9" y="369"/>
                    <a:pt x="17" y="369"/>
                  </a:cubicBezTo>
                  <a:lnTo>
                    <a:pt x="275" y="36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334" name="Freeform 159"/>
            <p:cNvSpPr>
              <a:spLocks noEditPoints="1"/>
            </p:cNvSpPr>
            <p:nvPr/>
          </p:nvSpPr>
          <p:spPr bwMode="auto">
            <a:xfrm>
              <a:off x="2304" y="1932"/>
              <a:ext cx="70" cy="114"/>
            </a:xfrm>
            <a:custGeom>
              <a:avLst/>
              <a:gdLst>
                <a:gd name="T0" fmla="*/ 201 w 201"/>
                <a:gd name="T1" fmla="*/ 166 h 329"/>
                <a:gd name="T2" fmla="*/ 201 w 201"/>
                <a:gd name="T3" fmla="*/ 166 h 329"/>
                <a:gd name="T4" fmla="*/ 182 w 201"/>
                <a:gd name="T5" fmla="*/ 54 h 329"/>
                <a:gd name="T6" fmla="*/ 101 w 201"/>
                <a:gd name="T7" fmla="*/ 0 h 329"/>
                <a:gd name="T8" fmla="*/ 18 w 201"/>
                <a:gd name="T9" fmla="*/ 57 h 329"/>
                <a:gd name="T10" fmla="*/ 0 w 201"/>
                <a:gd name="T11" fmla="*/ 166 h 329"/>
                <a:gd name="T12" fmla="*/ 21 w 201"/>
                <a:gd name="T13" fmla="*/ 281 h 329"/>
                <a:gd name="T14" fmla="*/ 100 w 201"/>
                <a:gd name="T15" fmla="*/ 329 h 329"/>
                <a:gd name="T16" fmla="*/ 183 w 201"/>
                <a:gd name="T17" fmla="*/ 274 h 329"/>
                <a:gd name="T18" fmla="*/ 201 w 201"/>
                <a:gd name="T19" fmla="*/ 166 h 329"/>
                <a:gd name="T20" fmla="*/ 100 w 201"/>
                <a:gd name="T21" fmla="*/ 319 h 329"/>
                <a:gd name="T22" fmla="*/ 100 w 201"/>
                <a:gd name="T23" fmla="*/ 319 h 329"/>
                <a:gd name="T24" fmla="*/ 45 w 201"/>
                <a:gd name="T25" fmla="*/ 261 h 329"/>
                <a:gd name="T26" fmla="*/ 40 w 201"/>
                <a:gd name="T27" fmla="*/ 160 h 329"/>
                <a:gd name="T28" fmla="*/ 43 w 201"/>
                <a:gd name="T29" fmla="*/ 72 h 329"/>
                <a:gd name="T30" fmla="*/ 100 w 201"/>
                <a:gd name="T31" fmla="*/ 11 h 329"/>
                <a:gd name="T32" fmla="*/ 157 w 201"/>
                <a:gd name="T33" fmla="*/ 67 h 329"/>
                <a:gd name="T34" fmla="*/ 161 w 201"/>
                <a:gd name="T35" fmla="*/ 160 h 329"/>
                <a:gd name="T36" fmla="*/ 156 w 201"/>
                <a:gd name="T37" fmla="*/ 259 h 329"/>
                <a:gd name="T38" fmla="*/ 100 w 201"/>
                <a:gd name="T39" fmla="*/ 31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1" h="329">
                  <a:moveTo>
                    <a:pt x="201" y="166"/>
                  </a:moveTo>
                  <a:lnTo>
                    <a:pt x="201" y="166"/>
                  </a:lnTo>
                  <a:cubicBezTo>
                    <a:pt x="201" y="127"/>
                    <a:pt x="199" y="89"/>
                    <a:pt x="182" y="54"/>
                  </a:cubicBezTo>
                  <a:cubicBezTo>
                    <a:pt x="160" y="8"/>
                    <a:pt x="121" y="0"/>
                    <a:pt x="101" y="0"/>
                  </a:cubicBezTo>
                  <a:cubicBezTo>
                    <a:pt x="72" y="0"/>
                    <a:pt x="37" y="13"/>
                    <a:pt x="18" y="57"/>
                  </a:cubicBezTo>
                  <a:cubicBezTo>
                    <a:pt x="2" y="90"/>
                    <a:pt x="0" y="127"/>
                    <a:pt x="0" y="166"/>
                  </a:cubicBezTo>
                  <a:cubicBezTo>
                    <a:pt x="0" y="201"/>
                    <a:pt x="2" y="245"/>
                    <a:pt x="21" y="281"/>
                  </a:cubicBezTo>
                  <a:cubicBezTo>
                    <a:pt x="42" y="320"/>
                    <a:pt x="77" y="329"/>
                    <a:pt x="100" y="329"/>
                  </a:cubicBezTo>
                  <a:cubicBezTo>
                    <a:pt x="126" y="329"/>
                    <a:pt x="162" y="319"/>
                    <a:pt x="183" y="274"/>
                  </a:cubicBezTo>
                  <a:cubicBezTo>
                    <a:pt x="199" y="241"/>
                    <a:pt x="201" y="203"/>
                    <a:pt x="201" y="166"/>
                  </a:cubicBezTo>
                  <a:close/>
                  <a:moveTo>
                    <a:pt x="100" y="319"/>
                  </a:moveTo>
                  <a:lnTo>
                    <a:pt x="100" y="319"/>
                  </a:lnTo>
                  <a:cubicBezTo>
                    <a:pt x="82" y="319"/>
                    <a:pt x="53" y="307"/>
                    <a:pt x="45" y="261"/>
                  </a:cubicBezTo>
                  <a:cubicBezTo>
                    <a:pt x="40" y="232"/>
                    <a:pt x="40" y="188"/>
                    <a:pt x="40" y="160"/>
                  </a:cubicBezTo>
                  <a:cubicBezTo>
                    <a:pt x="40" y="129"/>
                    <a:pt x="40" y="98"/>
                    <a:pt x="43" y="72"/>
                  </a:cubicBezTo>
                  <a:cubicBezTo>
                    <a:pt x="52" y="15"/>
                    <a:pt x="88" y="11"/>
                    <a:pt x="100" y="11"/>
                  </a:cubicBezTo>
                  <a:cubicBezTo>
                    <a:pt x="116" y="11"/>
                    <a:pt x="148" y="19"/>
                    <a:pt x="157" y="67"/>
                  </a:cubicBezTo>
                  <a:cubicBezTo>
                    <a:pt x="161" y="93"/>
                    <a:pt x="161" y="130"/>
                    <a:pt x="161" y="160"/>
                  </a:cubicBezTo>
                  <a:cubicBezTo>
                    <a:pt x="161" y="196"/>
                    <a:pt x="161" y="228"/>
                    <a:pt x="156" y="259"/>
                  </a:cubicBezTo>
                  <a:cubicBezTo>
                    <a:pt x="149" y="304"/>
                    <a:pt x="122" y="319"/>
                    <a:pt x="100" y="3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</p:grpSp>
      <p:pic>
        <p:nvPicPr>
          <p:cNvPr id="167" name="Picture 5" descr="latex-image-1.pdf">
            <a:extLst>
              <a:ext uri="{FF2B5EF4-FFF2-40B4-BE49-F238E27FC236}">
                <a16:creationId xmlns:a16="http://schemas.microsoft.com/office/drawing/2014/main" id="{73346F0F-21FC-4260-A789-D4295D0168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355" y="1307082"/>
            <a:ext cx="848359" cy="182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8" name="Picture 6" descr="latex-image-1.pdf">
            <a:extLst>
              <a:ext uri="{FF2B5EF4-FFF2-40B4-BE49-F238E27FC236}">
                <a16:creationId xmlns:a16="http://schemas.microsoft.com/office/drawing/2014/main" id="{A04894A3-5EBF-4B71-B63D-89914A7C9C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285" y="3687657"/>
            <a:ext cx="613410" cy="187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49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01787"/>
            <a:ext cx="5105400" cy="167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3800" dirty="0">
                <a:ea typeface="MS PGothic" charset="-128"/>
              </a:rPr>
              <a:t>Dual with Equality </a:t>
            </a: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5067300" y="2992437"/>
            <a:ext cx="3810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6781800" y="4724400"/>
            <a:ext cx="3810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sp>
        <p:nvSpPr>
          <p:cNvPr id="53253" name="Rectangle 4"/>
          <p:cNvSpPr>
            <a:spLocks noChangeArrowheads="1"/>
          </p:cNvSpPr>
          <p:nvPr/>
        </p:nvSpPr>
        <p:spPr bwMode="auto">
          <a:xfrm>
            <a:off x="1524000" y="5638800"/>
            <a:ext cx="8915400" cy="369888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/>
              <a:t>Primal variable associated with dual equality constraints are unconstrained or free.</a:t>
            </a:r>
          </a:p>
        </p:txBody>
      </p:sp>
      <p:pic>
        <p:nvPicPr>
          <p:cNvPr id="53254" name="Picture 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733801"/>
            <a:ext cx="5486400" cy="18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 descr="latex-image-1.pdf">
            <a:extLst>
              <a:ext uri="{FF2B5EF4-FFF2-40B4-BE49-F238E27FC236}">
                <a16:creationId xmlns:a16="http://schemas.microsoft.com/office/drawing/2014/main" id="{EB9FE93D-BA96-4244-B87E-D2218235B4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590" y="1230882"/>
            <a:ext cx="848359" cy="182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" descr="latex-image-1.pdf">
            <a:extLst>
              <a:ext uri="{FF2B5EF4-FFF2-40B4-BE49-F238E27FC236}">
                <a16:creationId xmlns:a16="http://schemas.microsoft.com/office/drawing/2014/main" id="{0D8D98C1-7B00-4856-A335-F6B156BC0F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520" y="3611457"/>
            <a:ext cx="613410" cy="187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301" name="Picture 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721" y="3957321"/>
            <a:ext cx="5562600" cy="188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0" name="Picture 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721" y="1447800"/>
            <a:ext cx="5884863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3800" dirty="0">
                <a:ea typeface="MS PGothic" charset="-128"/>
              </a:rPr>
              <a:t>Primal Inequality Change</a:t>
            </a: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7287350" y="1736834"/>
            <a:ext cx="3810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035499" y="5499716"/>
            <a:ext cx="838200" cy="457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pic>
        <p:nvPicPr>
          <p:cNvPr id="10" name="Picture 5" descr="latex-image-1.pdf">
            <a:extLst>
              <a:ext uri="{FF2B5EF4-FFF2-40B4-BE49-F238E27FC236}">
                <a16:creationId xmlns:a16="http://schemas.microsoft.com/office/drawing/2014/main" id="{BD10370B-9669-491F-A521-561E5AF894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590" y="1230882"/>
            <a:ext cx="848359" cy="182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 descr="latex-image-1.pdf">
            <a:extLst>
              <a:ext uri="{FF2B5EF4-FFF2-40B4-BE49-F238E27FC236}">
                <a16:creationId xmlns:a16="http://schemas.microsoft.com/office/drawing/2014/main" id="{18B09181-237E-4EB1-8ADA-E34234BA81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520" y="3611457"/>
            <a:ext cx="613410" cy="187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3800" dirty="0">
                <a:ea typeface="MS PGothic" charset="-128"/>
              </a:rPr>
              <a:t>Dual Inequality Change</a:t>
            </a: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5486400" y="2971800"/>
            <a:ext cx="3810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6858000" y="4785360"/>
            <a:ext cx="3810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pic>
        <p:nvPicPr>
          <p:cNvPr id="57348" name="Picture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947160"/>
            <a:ext cx="5105400" cy="173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9" name="Picture 2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524001"/>
            <a:ext cx="5181600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 descr="latex-image-1.pdf">
            <a:extLst>
              <a:ext uri="{FF2B5EF4-FFF2-40B4-BE49-F238E27FC236}">
                <a16:creationId xmlns:a16="http://schemas.microsoft.com/office/drawing/2014/main" id="{BF642AE5-0C30-4636-ADFF-FC03015790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590" y="1230882"/>
            <a:ext cx="848359" cy="182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 descr="latex-image-1.pdf">
            <a:extLst>
              <a:ext uri="{FF2B5EF4-FFF2-40B4-BE49-F238E27FC236}">
                <a16:creationId xmlns:a16="http://schemas.microsoft.com/office/drawing/2014/main" id="{0644DC19-0C7D-4CDA-B6D5-5100738BBB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520" y="3611457"/>
            <a:ext cx="613410" cy="187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2B5-5A6C-476A-8D7A-D1B6DB760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Primal and Dual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F4F67-FFEF-4DB9-B78A-FF9BDE3F0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FF1A25-0CE5-40FA-88BA-E54C8D6C6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977" y="1470420"/>
            <a:ext cx="9396046" cy="477385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D6D99C5-8241-460F-AC26-093A9164D448}"/>
              </a:ext>
            </a:extLst>
          </p:cNvPr>
          <p:cNvSpPr/>
          <p:nvPr/>
        </p:nvSpPr>
        <p:spPr>
          <a:xfrm>
            <a:off x="1479176" y="5768788"/>
            <a:ext cx="1707777" cy="4754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56675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3800">
                <a:ea typeface="MS PGothic" charset="-128"/>
              </a:rPr>
              <a:t>Primal and Dual Problem</a:t>
            </a:r>
          </a:p>
        </p:txBody>
      </p:sp>
      <p:pic>
        <p:nvPicPr>
          <p:cNvPr id="59396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022" y="1230882"/>
            <a:ext cx="4709955" cy="173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latex-image-1.pdf">
            <a:extLst>
              <a:ext uri="{FF2B5EF4-FFF2-40B4-BE49-F238E27FC236}">
                <a16:creationId xmlns:a16="http://schemas.microsoft.com/office/drawing/2014/main" id="{0170F3A1-71C6-43DF-BA63-EE8E385574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590" y="1230882"/>
            <a:ext cx="848359" cy="182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latex-image-1.pdf">
            <a:extLst>
              <a:ext uri="{FF2B5EF4-FFF2-40B4-BE49-F238E27FC236}">
                <a16:creationId xmlns:a16="http://schemas.microsoft.com/office/drawing/2014/main" id="{B59572F2-EB89-4DB6-96A8-48BFDE2D37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520" y="3611457"/>
            <a:ext cx="613410" cy="187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zh-CN" sz="3600" dirty="0">
                <a:ea typeface="宋体" charset="-122"/>
              </a:rPr>
              <a:t>Assessing Dual Model in RSOME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D2C1A7-B8BE-4725-8EC4-5DA21FADB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The dual model can be assessed via method </a:t>
            </a:r>
            <a:r>
              <a:rPr lang="en-SG" dirty="0" err="1">
                <a:solidFill>
                  <a:srgbClr val="D79BFC"/>
                </a:solidFill>
              </a:rPr>
              <a:t>do_math</a:t>
            </a:r>
            <a:r>
              <a:rPr lang="en-SG" dirty="0">
                <a:solidFill>
                  <a:srgbClr val="D79BFC"/>
                </a:solidFill>
              </a:rPr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05551F-21CE-49A9-BD63-9F8834EFDFAF}"/>
              </a:ext>
            </a:extLst>
          </p:cNvPr>
          <p:cNvSpPr txBox="1"/>
          <p:nvPr/>
        </p:nvSpPr>
        <p:spPr>
          <a:xfrm>
            <a:off x="1216025" y="2989025"/>
            <a:ext cx="10137775" cy="715089"/>
          </a:xfrm>
          <a:prstGeom prst="roundRect">
            <a:avLst/>
          </a:prstGeom>
          <a:solidFill>
            <a:srgbClr val="F8F8F8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primal </a:t>
            </a:r>
            <a:r>
              <a:rPr lang="en-SG" dirty="0">
                <a:solidFill>
                  <a:srgbClr val="D79BFC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=</a:t>
            </a:r>
            <a:r>
              <a:rPr lang="en-SG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</a:t>
            </a:r>
            <a:r>
              <a:rPr lang="en-SG" dirty="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model.do_math</a:t>
            </a:r>
            <a:r>
              <a:rPr lang="en-SG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()             </a:t>
            </a:r>
            <a:r>
              <a:rPr lang="en-SG" dirty="0">
                <a:solidFill>
                  <a:schemeClr val="accent5">
                    <a:lumMod val="75000"/>
                  </a:schemeClr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#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standard form of the primal problem</a:t>
            </a:r>
          </a:p>
          <a:p>
            <a:r>
              <a:rPr lang="en-SG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dual </a:t>
            </a:r>
            <a:r>
              <a:rPr lang="en-SG" dirty="0">
                <a:solidFill>
                  <a:srgbClr val="D79BFC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=</a:t>
            </a:r>
            <a:r>
              <a:rPr lang="en-SG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</a:t>
            </a:r>
            <a:r>
              <a:rPr lang="en-SG" dirty="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model.do_math</a:t>
            </a:r>
            <a:r>
              <a:rPr lang="en-SG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(primal </a:t>
            </a:r>
            <a:r>
              <a:rPr lang="en-SG" dirty="0">
                <a:solidFill>
                  <a:srgbClr val="D79BFC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=</a:t>
            </a:r>
            <a:r>
              <a:rPr lang="en-SG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False) </a:t>
            </a:r>
            <a:r>
              <a:rPr lang="en-SG" dirty="0">
                <a:solidFill>
                  <a:schemeClr val="accent5">
                    <a:lumMod val="75000"/>
                  </a:schemeClr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#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standard form of the dual problem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B50771-A550-4E07-A231-D984E511B8DD}"/>
              </a:ext>
            </a:extLst>
          </p:cNvPr>
          <p:cNvSpPr txBox="1"/>
          <p:nvPr/>
        </p:nvSpPr>
        <p:spPr>
          <a:xfrm>
            <a:off x="1216025" y="4503500"/>
            <a:ext cx="10137775" cy="715089"/>
          </a:xfrm>
          <a:prstGeom prst="roundRect">
            <a:avLst/>
          </a:prstGeom>
          <a:solidFill>
            <a:srgbClr val="F8F8F8"/>
          </a:solidFill>
        </p:spPr>
        <p:txBody>
          <a:bodyPr wrap="square" rtlCol="0">
            <a:spAutoFit/>
          </a:bodyPr>
          <a:lstStyle/>
          <a:p>
            <a:r>
              <a:rPr lang="en-SG" dirty="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primal.show</a:t>
            </a:r>
            <a:r>
              <a:rPr lang="en-SG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()</a:t>
            </a:r>
            <a:endParaRPr lang="en-US" i="1" dirty="0">
              <a:solidFill>
                <a:schemeClr val="accent5">
                  <a:lumMod val="75000"/>
                </a:schemeClr>
              </a:solidFill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  <a:p>
            <a:r>
              <a:rPr lang="en-SG" dirty="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Dual.show</a:t>
            </a:r>
            <a:r>
              <a:rPr lang="en-SG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()</a:t>
            </a:r>
            <a:endParaRPr lang="en-US" i="1" dirty="0">
              <a:solidFill>
                <a:schemeClr val="accent5">
                  <a:lumMod val="75000"/>
                </a:schemeClr>
              </a:solidFill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054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1597C3A-7B14-4613-AD9C-8C4E817865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8302" y="1947980"/>
            <a:ext cx="4472940" cy="17602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9A2182-A269-4A72-ABF1-AAEF2BBDF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Schedule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9B8BDE4-64CF-49FE-8214-E92063A02ACD}"/>
              </a:ext>
            </a:extLst>
          </p:cNvPr>
          <p:cNvCxnSpPr>
            <a:cxnSpLocks/>
          </p:cNvCxnSpPr>
          <p:nvPr/>
        </p:nvCxnSpPr>
        <p:spPr>
          <a:xfrm>
            <a:off x="6868819" y="3568323"/>
            <a:ext cx="2075889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004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>
                <a:ea typeface="MS PGothic" charset="-128"/>
              </a:rPr>
              <a:t>	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 bwMode="auto">
          <a:xfrm>
            <a:off x="838200" y="1313894"/>
            <a:ext cx="10825480" cy="508690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latin typeface="Cambria" charset="0"/>
                <a:ea typeface="MS PGothic" charset="-128"/>
              </a:rPr>
              <a:t>In real applications, you may not be very certain about the data used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Cambria" charset="0"/>
                <a:ea typeface="MS PGothic" charset="-128"/>
              </a:rPr>
              <a:t>Sensitivity Analysis studies the effect of parameter changes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latin typeface="Cambria" charset="0"/>
              </a:rPr>
              <a:t>How does the </a:t>
            </a:r>
            <a:r>
              <a:rPr lang="en-US" altLang="en-US" sz="2000" b="1" dirty="0">
                <a:latin typeface="Cambria" charset="0"/>
              </a:rPr>
              <a:t>optimal solution</a:t>
            </a:r>
            <a:r>
              <a:rPr lang="en-US" altLang="en-US" sz="2000" dirty="0">
                <a:latin typeface="Cambria" charset="0"/>
              </a:rPr>
              <a:t> change with respect to changes in </a:t>
            </a:r>
            <a:r>
              <a:rPr lang="en-US" altLang="en-US" sz="2000" i="1" dirty="0">
                <a:latin typeface="Cambria" charset="0"/>
              </a:rPr>
              <a:t>b</a:t>
            </a:r>
            <a:r>
              <a:rPr lang="en-US" altLang="en-US" sz="2000" i="1" baseline="-25000" dirty="0">
                <a:latin typeface="Cambria" charset="0"/>
              </a:rPr>
              <a:t>i</a:t>
            </a:r>
            <a:r>
              <a:rPr lang="en-US" altLang="en-US" sz="2000" i="1" dirty="0">
                <a:latin typeface="Cambria" charset="0"/>
              </a:rPr>
              <a:t> </a:t>
            </a:r>
            <a:r>
              <a:rPr lang="en-US" altLang="en-US" sz="2000" dirty="0">
                <a:latin typeface="Cambria" charset="0"/>
              </a:rPr>
              <a:t>and</a:t>
            </a:r>
            <a:r>
              <a:rPr lang="en-US" altLang="en-US" sz="2000" i="1" dirty="0">
                <a:latin typeface="Cambria" charset="0"/>
              </a:rPr>
              <a:t> </a:t>
            </a:r>
            <a:r>
              <a:rPr lang="en-US" altLang="en-US" sz="2000" i="1" dirty="0" err="1">
                <a:latin typeface="Cambria" charset="0"/>
              </a:rPr>
              <a:t>c</a:t>
            </a:r>
            <a:r>
              <a:rPr lang="en-US" altLang="en-US" sz="2000" i="1" baseline="-25000" dirty="0" err="1">
                <a:latin typeface="Cambria" charset="0"/>
              </a:rPr>
              <a:t>j</a:t>
            </a:r>
            <a:r>
              <a:rPr lang="en-US" altLang="en-US" sz="2000" dirty="0">
                <a:latin typeface="Cambria" charset="0"/>
              </a:rPr>
              <a:t>?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latin typeface="Cambria" charset="0"/>
              </a:rPr>
              <a:t>How does the </a:t>
            </a:r>
            <a:r>
              <a:rPr lang="en-US" altLang="en-US" sz="2000" b="1" dirty="0">
                <a:latin typeface="Cambria" charset="0"/>
              </a:rPr>
              <a:t>optimal objective value</a:t>
            </a:r>
            <a:r>
              <a:rPr lang="en-US" altLang="en-US" sz="2000" dirty="0">
                <a:latin typeface="Cambria" charset="0"/>
              </a:rPr>
              <a:t> change with respect to changes in </a:t>
            </a:r>
            <a:r>
              <a:rPr lang="en-US" altLang="en-US" sz="2000" i="1" dirty="0">
                <a:latin typeface="Cambria" charset="0"/>
              </a:rPr>
              <a:t>b</a:t>
            </a:r>
            <a:r>
              <a:rPr lang="en-US" altLang="en-US" sz="2000" i="1" baseline="-25000" dirty="0">
                <a:latin typeface="Cambria" charset="0"/>
              </a:rPr>
              <a:t>i</a:t>
            </a:r>
            <a:r>
              <a:rPr lang="en-US" altLang="en-US" sz="2000" i="1" dirty="0">
                <a:latin typeface="Cambria" charset="0"/>
              </a:rPr>
              <a:t> </a:t>
            </a:r>
            <a:r>
              <a:rPr lang="en-US" altLang="en-US" sz="2000" dirty="0">
                <a:latin typeface="Cambria" charset="0"/>
              </a:rPr>
              <a:t>and </a:t>
            </a:r>
            <a:r>
              <a:rPr lang="en-US" altLang="en-US" sz="2000" i="1" dirty="0" err="1">
                <a:latin typeface="Cambria" charset="0"/>
              </a:rPr>
              <a:t>c</a:t>
            </a:r>
            <a:r>
              <a:rPr lang="en-US" altLang="en-US" sz="2000" i="1" baseline="-25000" dirty="0" err="1">
                <a:latin typeface="Cambria" charset="0"/>
              </a:rPr>
              <a:t>j</a:t>
            </a:r>
            <a:r>
              <a:rPr lang="en-US" altLang="en-US" sz="2000" dirty="0">
                <a:latin typeface="Cambria" charset="0"/>
              </a:rPr>
              <a:t>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2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343651" y="3509963"/>
              <a:ext cx="22225" cy="12700"/>
            </p14:xfrm>
          </p:contentPart>
        </mc:Choice>
        <mc:Fallback xmlns="">
          <p:pic>
            <p:nvPicPr>
              <p:cNvPr id="102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34178" y="3500529"/>
                <a:ext cx="41171" cy="31569"/>
              </a:xfrm>
              <a:prstGeom prst="rect">
                <a:avLst/>
              </a:prstGeom>
            </p:spPr>
          </p:pic>
        </mc:Fallback>
      </mc:AlternateContent>
      <p:pic>
        <p:nvPicPr>
          <p:cNvPr id="8197" name="Picture 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753" y="3646949"/>
            <a:ext cx="5620493" cy="197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A3D6A56-B18E-45DB-AB1E-49234249D6E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824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solidFill>
                  <a:srgbClr val="000000"/>
                </a:solidFill>
              </a:rPr>
              <a:t>Sensitivity analysis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2400" dirty="0">
                <a:latin typeface="Cambria" charset="0"/>
                <a:ea typeface="MS PGothic" charset="-128"/>
              </a:rPr>
              <a:t>Products: Bowls ($40) and Mugs ($50)</a:t>
            </a:r>
          </a:p>
          <a:p>
            <a:endParaRPr lang="en-US" altLang="en-US" sz="2000" dirty="0">
              <a:latin typeface="Cambria" charset="0"/>
              <a:ea typeface="MS PGothic" charset="-128"/>
            </a:endParaRPr>
          </a:p>
          <a:p>
            <a:endParaRPr lang="en-US" altLang="en-US" sz="2000" dirty="0">
              <a:latin typeface="Cambria" charset="0"/>
              <a:ea typeface="MS PGothic" charset="-128"/>
            </a:endParaRPr>
          </a:p>
          <a:p>
            <a:endParaRPr lang="en-US" altLang="en-US" sz="2000" dirty="0">
              <a:latin typeface="Cambria" charset="0"/>
              <a:ea typeface="MS PGothic" charset="-128"/>
            </a:endParaRPr>
          </a:p>
        </p:txBody>
      </p:sp>
      <p:graphicFrame>
        <p:nvGraphicFramePr>
          <p:cNvPr id="8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498991"/>
              </p:ext>
            </p:extLst>
          </p:nvPr>
        </p:nvGraphicFramePr>
        <p:xfrm>
          <a:off x="4089400" y="2128521"/>
          <a:ext cx="4191000" cy="1511401"/>
        </p:xfrm>
        <a:graphic>
          <a:graphicData uri="http://schemas.openxmlformats.org/drawingml/2006/table">
            <a:tbl>
              <a:tblPr/>
              <a:tblGrid>
                <a:gridCol w="104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6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6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99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-128"/>
                      </a:endParaRPr>
                    </a:p>
                  </a:txBody>
                  <a:tcPr marT="45691" marB="456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Bowl (</a:t>
                      </a:r>
                      <a:r>
                        <a:rPr kumimoji="0" lang="en-US" alt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B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)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Mug (</a:t>
                      </a:r>
                      <a:r>
                        <a:rPr kumimoji="0" lang="en-US" alt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M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)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Capacity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4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Labour</a:t>
                      </a:r>
                    </a:p>
                  </a:txBody>
                  <a:tcPr marT="45691" marB="456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1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2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40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8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Clay</a:t>
                      </a:r>
                    </a:p>
                  </a:txBody>
                  <a:tcPr marT="45691" marB="456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4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3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120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Picture 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200" y="4144646"/>
            <a:ext cx="4343400" cy="164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8280400" y="4947920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7899400" y="4566920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994400" y="3816034"/>
            <a:ext cx="457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985000" y="3816034"/>
            <a:ext cx="457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918200" y="4490720"/>
            <a:ext cx="53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604000" y="4490720"/>
            <a:ext cx="53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US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918200" y="4871720"/>
            <a:ext cx="53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6604000" y="4882834"/>
            <a:ext cx="533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en-US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B295E47-2AB1-4364-99C4-B1A197083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4483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0000"/>
                </a:solidFill>
              </a:rPr>
              <a:t>Example: A pottery company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4114800" y="4343400"/>
            <a:ext cx="2438400" cy="1447800"/>
            <a:chOff x="2590800" y="4343400"/>
            <a:chExt cx="2438400" cy="1447800"/>
          </a:xfrm>
          <a:solidFill>
            <a:srgbClr val="FF6600">
              <a:alpha val="35000"/>
            </a:srgbClr>
          </a:solidFill>
        </p:grpSpPr>
        <p:sp>
          <p:nvSpPr>
            <p:cNvPr id="30" name="Right Triangle 29"/>
            <p:cNvSpPr/>
            <p:nvPr/>
          </p:nvSpPr>
          <p:spPr>
            <a:xfrm>
              <a:off x="2590800" y="4343400"/>
              <a:ext cx="1905000" cy="8382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1" name="Right Triangle 30"/>
            <p:cNvSpPr/>
            <p:nvPr/>
          </p:nvSpPr>
          <p:spPr>
            <a:xfrm>
              <a:off x="4495800" y="5181600"/>
              <a:ext cx="533400" cy="6096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590800" y="5181600"/>
              <a:ext cx="1905000" cy="609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8F801C1-9C2E-4536-ADF3-C33C10BBB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400" dirty="0">
                <a:solidFill>
                  <a:srgbClr val="000000"/>
                </a:solidFill>
              </a:rPr>
              <a:t>Changes in Objective Function Coefficients (</a:t>
            </a:r>
            <a:r>
              <a:rPr lang="en-US" altLang="en-US" sz="44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440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4400" dirty="0">
                <a:solidFill>
                  <a:srgbClr val="000000"/>
                </a:solidFill>
              </a:rPr>
              <a:t>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2400" dirty="0">
                <a:latin typeface="Cambria" charset="0"/>
                <a:ea typeface="MS PGothic" charset="-128"/>
              </a:rPr>
              <a:t>Suppose </a:t>
            </a:r>
            <a:r>
              <a:rPr lang="en-US" altLang="en-US" sz="2400" i="1" dirty="0">
                <a:latin typeface="Cambria" charset="0"/>
                <a:ea typeface="MS PGothic" charset="-128"/>
              </a:rPr>
              <a:t>c</a:t>
            </a:r>
            <a:r>
              <a:rPr lang="en-US" altLang="en-US" sz="2400" baseline="-25000" dirty="0">
                <a:latin typeface="Cambria" charset="0"/>
                <a:ea typeface="MS PGothic" charset="-128"/>
              </a:rPr>
              <a:t>1</a:t>
            </a:r>
            <a:r>
              <a:rPr lang="en-US" altLang="en-US" sz="2400" dirty="0">
                <a:latin typeface="Cambria" charset="0"/>
                <a:ea typeface="MS PGothic" charset="-128"/>
              </a:rPr>
              <a:t> changes, how would the optimal solution change?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8382000" y="5786438"/>
            <a:ext cx="762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 i="1" dirty="0">
                <a:latin typeface="Times New Roman" charset="0"/>
              </a:rPr>
              <a:t>B</a:t>
            </a:r>
            <a:endParaRPr lang="en-US" altLang="en-US" sz="2400" i="1" baseline="-25000" dirty="0">
              <a:latin typeface="Times New Roman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581400" y="2433639"/>
            <a:ext cx="762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 i="1">
                <a:latin typeface="Times New Roman" charset="0"/>
              </a:rPr>
              <a:t>M</a:t>
            </a:r>
            <a:endParaRPr lang="en-US" altLang="en-US" sz="2400" i="1" baseline="-25000">
              <a:latin typeface="Times New Roman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810000" y="5791201"/>
            <a:ext cx="457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>
                <a:latin typeface="Times New Roman" charset="0"/>
              </a:rPr>
              <a:t>0</a:t>
            </a:r>
          </a:p>
        </p:txBody>
      </p:sp>
      <p:cxnSp>
        <p:nvCxnSpPr>
          <p:cNvPr id="17" name="Straight Connector 16"/>
          <p:cNvCxnSpPr>
            <a:cxnSpLocks noChangeShapeType="1"/>
          </p:cNvCxnSpPr>
          <p:nvPr/>
        </p:nvCxnSpPr>
        <p:spPr bwMode="auto">
          <a:xfrm>
            <a:off x="3581400" y="4114800"/>
            <a:ext cx="4267200" cy="1905000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18" name="Straight Connector 17"/>
          <p:cNvCxnSpPr>
            <a:cxnSpLocks noChangeShapeType="1"/>
          </p:cNvCxnSpPr>
          <p:nvPr/>
        </p:nvCxnSpPr>
        <p:spPr bwMode="auto">
          <a:xfrm rot="16200000" flipH="1">
            <a:off x="3810000" y="3124200"/>
            <a:ext cx="3200400" cy="2743200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 rot="5400000" flipH="1" flipV="1">
            <a:off x="2095501" y="4532313"/>
            <a:ext cx="4038600" cy="3175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>
            <a:off x="3276600" y="5789614"/>
            <a:ext cx="5410200" cy="3175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5562600" y="5791201"/>
            <a:ext cx="381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>
                <a:latin typeface="Times New Roman" charset="0"/>
              </a:rPr>
              <a:t>20</a:t>
            </a:r>
            <a:endParaRPr lang="en-US" altLang="en-US" sz="1400" baseline="-25000">
              <a:latin typeface="Times New Roman" charset="0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7162800" y="5791201"/>
            <a:ext cx="381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>
                <a:latin typeface="Times New Roman" charset="0"/>
              </a:rPr>
              <a:t>40</a:t>
            </a:r>
            <a:endParaRPr lang="en-US" altLang="en-US" sz="1400" baseline="-25000">
              <a:latin typeface="Times New Roman" charset="0"/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6324600" y="5791201"/>
            <a:ext cx="381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>
                <a:latin typeface="Times New Roman" charset="0"/>
              </a:rPr>
              <a:t>30</a:t>
            </a:r>
            <a:endParaRPr lang="en-US" altLang="en-US" sz="1400" baseline="-25000">
              <a:latin typeface="Times New Roman" charset="0"/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3810000" y="4267201"/>
            <a:ext cx="381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>
                <a:latin typeface="Times New Roman" charset="0"/>
              </a:rPr>
              <a:t>20</a:t>
            </a:r>
            <a:endParaRPr lang="en-US" altLang="en-US" sz="1400" baseline="-25000">
              <a:latin typeface="Times New Roman" charset="0"/>
            </a:endParaRP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3810000" y="2895601"/>
            <a:ext cx="381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>
                <a:latin typeface="Times New Roman" charset="0"/>
              </a:rPr>
              <a:t>40</a:t>
            </a:r>
            <a:endParaRPr lang="en-US" altLang="en-US" sz="1400" baseline="-25000">
              <a:latin typeface="Times New Roman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rot="5400000" flipH="1" flipV="1">
            <a:off x="4191000" y="43434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1676400" y="3744914"/>
            <a:ext cx="2133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r" eaLnBrk="1" hangingPunct="1"/>
            <a:r>
              <a:rPr lang="en-US" altLang="zh-CN" dirty="0"/>
              <a:t>m</a:t>
            </a:r>
            <a:r>
              <a:rPr lang="en-US" altLang="en-US" dirty="0"/>
              <a:t>ax 40</a:t>
            </a:r>
            <a:r>
              <a:rPr lang="en-US" altLang="en-US" i="1" dirty="0"/>
              <a:t>B</a:t>
            </a:r>
            <a:r>
              <a:rPr lang="en-US" altLang="en-US" dirty="0"/>
              <a:t> + 50</a:t>
            </a:r>
            <a:r>
              <a:rPr lang="en-US" altLang="en-US" i="1" dirty="0"/>
              <a:t>M</a:t>
            </a:r>
          </a:p>
        </p:txBody>
      </p:sp>
      <p:cxnSp>
        <p:nvCxnSpPr>
          <p:cNvPr id="44" name="Straight Connector 43"/>
          <p:cNvCxnSpPr>
            <a:cxnSpLocks noChangeShapeType="1"/>
          </p:cNvCxnSpPr>
          <p:nvPr/>
        </p:nvCxnSpPr>
        <p:spPr bwMode="auto">
          <a:xfrm>
            <a:off x="3276600" y="4114800"/>
            <a:ext cx="3124200" cy="2133600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55" name="Straight Connector 54"/>
          <p:cNvCxnSpPr>
            <a:cxnSpLocks noChangeShapeType="1"/>
          </p:cNvCxnSpPr>
          <p:nvPr/>
        </p:nvCxnSpPr>
        <p:spPr bwMode="auto">
          <a:xfrm>
            <a:off x="3886200" y="3733800"/>
            <a:ext cx="3124200" cy="2133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pic>
        <p:nvPicPr>
          <p:cNvPr id="10259" name="Picture 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133600"/>
            <a:ext cx="2895600" cy="12192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5943600" y="4949826"/>
            <a:ext cx="685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>
                <a:latin typeface="Times New Roman" charset="0"/>
              </a:rPr>
              <a:t>(24, 8)</a:t>
            </a:r>
            <a:endParaRPr lang="en-US" altLang="en-US" sz="1400" baseline="-25000">
              <a:latin typeface="Times New Roman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8686800" y="2057400"/>
            <a:ext cx="304800" cy="3048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3810000" y="4645026"/>
            <a:ext cx="381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>
                <a:latin typeface="Times New Roman" charset="0"/>
              </a:rPr>
              <a:t>16</a:t>
            </a:r>
            <a:endParaRPr lang="en-US" altLang="en-US" sz="1400" baseline="-250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36" grpId="0"/>
      <p:bldP spid="37" grpId="0"/>
      <p:bldP spid="38" grpId="0"/>
      <p:bldP spid="39" grpId="0"/>
      <p:bldP spid="40" grpId="0"/>
      <p:bldP spid="43" grpId="0"/>
      <p:bldP spid="60" grpId="0"/>
      <p:bldP spid="29" grpId="0" animBg="1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114800" y="4343400"/>
            <a:ext cx="2438400" cy="1447800"/>
            <a:chOff x="2590800" y="4343400"/>
            <a:chExt cx="2438400" cy="1447800"/>
          </a:xfrm>
          <a:solidFill>
            <a:srgbClr val="FF6600">
              <a:alpha val="35000"/>
            </a:srgbClr>
          </a:solidFill>
        </p:grpSpPr>
        <p:sp>
          <p:nvSpPr>
            <p:cNvPr id="31" name="Right Triangle 30"/>
            <p:cNvSpPr/>
            <p:nvPr/>
          </p:nvSpPr>
          <p:spPr>
            <a:xfrm>
              <a:off x="2590800" y="4343400"/>
              <a:ext cx="1905000" cy="8382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2" name="Right Triangle 31"/>
            <p:cNvSpPr/>
            <p:nvPr/>
          </p:nvSpPr>
          <p:spPr>
            <a:xfrm>
              <a:off x="4495800" y="5181600"/>
              <a:ext cx="533400" cy="6096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590800" y="5181600"/>
              <a:ext cx="1905000" cy="609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C3E5D0-AC92-4AEF-9CBD-2583B3891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400" dirty="0">
                <a:solidFill>
                  <a:srgbClr val="000000"/>
                </a:solidFill>
              </a:rPr>
              <a:t>Changes in Objective Function Coefficients (</a:t>
            </a:r>
            <a:r>
              <a:rPr lang="en-US" altLang="en-US" sz="44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440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4400" dirty="0">
                <a:solidFill>
                  <a:srgbClr val="000000"/>
                </a:solidFill>
              </a:rPr>
              <a:t>)</a:t>
            </a:r>
            <a:endParaRPr lang="en-SG" dirty="0"/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2400" dirty="0">
                <a:latin typeface="Cambria" charset="0"/>
                <a:ea typeface="MS PGothic" charset="-128"/>
              </a:rPr>
              <a:t>Say </a:t>
            </a:r>
            <a:r>
              <a:rPr lang="en-US" altLang="en-US" sz="2400" i="1" dirty="0">
                <a:latin typeface="Cambria" charset="0"/>
                <a:ea typeface="MS PGothic" charset="-128"/>
              </a:rPr>
              <a:t>c</a:t>
            </a:r>
            <a:r>
              <a:rPr lang="en-US" altLang="en-US" sz="2400" baseline="-25000" dirty="0">
                <a:latin typeface="Cambria" charset="0"/>
                <a:ea typeface="MS PGothic" charset="-128"/>
              </a:rPr>
              <a:t>1</a:t>
            </a:r>
            <a:r>
              <a:rPr lang="en-US" altLang="en-US" sz="2400" i="1" baseline="-25000" dirty="0">
                <a:latin typeface="Cambria" charset="0"/>
                <a:ea typeface="MS PGothic" charset="-128"/>
              </a:rPr>
              <a:t> </a:t>
            </a:r>
            <a:r>
              <a:rPr lang="en-US" altLang="en-US" sz="2400" dirty="0">
                <a:latin typeface="Cambria" charset="0"/>
                <a:ea typeface="MS PGothic" charset="-128"/>
              </a:rPr>
              <a:t>increases to 50?</a:t>
            </a:r>
          </a:p>
        </p:txBody>
      </p:sp>
      <p:sp>
        <p:nvSpPr>
          <p:cNvPr id="11267" name="TextBox 10"/>
          <p:cNvSpPr txBox="1">
            <a:spLocks noChangeArrowheads="1"/>
          </p:cNvSpPr>
          <p:nvPr/>
        </p:nvSpPr>
        <p:spPr bwMode="auto">
          <a:xfrm>
            <a:off x="8382000" y="5786438"/>
            <a:ext cx="762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 i="1">
                <a:latin typeface="Times New Roman" charset="0"/>
              </a:rPr>
              <a:t>B</a:t>
            </a:r>
            <a:endParaRPr lang="en-US" altLang="en-US" sz="2400" i="1" baseline="-25000">
              <a:latin typeface="Times New Roman" charset="0"/>
            </a:endParaRPr>
          </a:p>
        </p:txBody>
      </p:sp>
      <p:sp>
        <p:nvSpPr>
          <p:cNvPr id="11268" name="TextBox 11"/>
          <p:cNvSpPr txBox="1">
            <a:spLocks noChangeArrowheads="1"/>
          </p:cNvSpPr>
          <p:nvPr/>
        </p:nvSpPr>
        <p:spPr bwMode="auto">
          <a:xfrm>
            <a:off x="3581400" y="2433639"/>
            <a:ext cx="762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 i="1" dirty="0">
                <a:latin typeface="Times New Roman" charset="0"/>
              </a:rPr>
              <a:t>M</a:t>
            </a:r>
            <a:endParaRPr lang="en-US" altLang="en-US" sz="2400" i="1" baseline="-25000" dirty="0">
              <a:latin typeface="Times New Roman" charset="0"/>
            </a:endParaRPr>
          </a:p>
        </p:txBody>
      </p:sp>
      <p:sp>
        <p:nvSpPr>
          <p:cNvPr id="11269" name="TextBox 12"/>
          <p:cNvSpPr txBox="1">
            <a:spLocks noChangeArrowheads="1"/>
          </p:cNvSpPr>
          <p:nvPr/>
        </p:nvSpPr>
        <p:spPr bwMode="auto">
          <a:xfrm>
            <a:off x="3810000" y="5791201"/>
            <a:ext cx="457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>
                <a:latin typeface="Times New Roman" charset="0"/>
              </a:rPr>
              <a:t>0</a:t>
            </a:r>
          </a:p>
        </p:txBody>
      </p:sp>
      <p:cxnSp>
        <p:nvCxnSpPr>
          <p:cNvPr id="17" name="Straight Connector 16"/>
          <p:cNvCxnSpPr>
            <a:cxnSpLocks noChangeShapeType="1"/>
          </p:cNvCxnSpPr>
          <p:nvPr/>
        </p:nvCxnSpPr>
        <p:spPr bwMode="auto">
          <a:xfrm>
            <a:off x="3581400" y="4114800"/>
            <a:ext cx="4267200" cy="1905000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18" name="Straight Connector 17"/>
          <p:cNvCxnSpPr>
            <a:cxnSpLocks noChangeShapeType="1"/>
          </p:cNvCxnSpPr>
          <p:nvPr/>
        </p:nvCxnSpPr>
        <p:spPr bwMode="auto">
          <a:xfrm rot="16200000" flipH="1">
            <a:off x="3810000" y="3124200"/>
            <a:ext cx="3200400" cy="2743200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 rot="5400000" flipH="1" flipV="1">
            <a:off x="2095501" y="4532313"/>
            <a:ext cx="4038600" cy="3175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>
            <a:off x="3276600" y="5789614"/>
            <a:ext cx="5410200" cy="3175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22" name="Straight Connector 21"/>
          <p:cNvCxnSpPr>
            <a:cxnSpLocks noChangeShapeType="1"/>
          </p:cNvCxnSpPr>
          <p:nvPr/>
        </p:nvCxnSpPr>
        <p:spPr bwMode="auto">
          <a:xfrm>
            <a:off x="4038600" y="4343400"/>
            <a:ext cx="1524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24" name="Straight Connector 23"/>
          <p:cNvCxnSpPr>
            <a:cxnSpLocks noChangeShapeType="1"/>
          </p:cNvCxnSpPr>
          <p:nvPr/>
        </p:nvCxnSpPr>
        <p:spPr bwMode="auto">
          <a:xfrm>
            <a:off x="4038600" y="2971800"/>
            <a:ext cx="1524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25" name="Straight Connector 24"/>
          <p:cNvCxnSpPr>
            <a:cxnSpLocks noChangeShapeType="1"/>
          </p:cNvCxnSpPr>
          <p:nvPr/>
        </p:nvCxnSpPr>
        <p:spPr bwMode="auto">
          <a:xfrm rot="5400000">
            <a:off x="5638800" y="5791200"/>
            <a:ext cx="1524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27" name="Straight Connector 26"/>
          <p:cNvCxnSpPr>
            <a:cxnSpLocks noChangeShapeType="1"/>
          </p:cNvCxnSpPr>
          <p:nvPr/>
        </p:nvCxnSpPr>
        <p:spPr bwMode="auto">
          <a:xfrm rot="5400000">
            <a:off x="7239000" y="5791200"/>
            <a:ext cx="1524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sp>
        <p:nvSpPr>
          <p:cNvPr id="11278" name="TextBox 35"/>
          <p:cNvSpPr txBox="1">
            <a:spLocks noChangeArrowheads="1"/>
          </p:cNvSpPr>
          <p:nvPr/>
        </p:nvSpPr>
        <p:spPr bwMode="auto">
          <a:xfrm>
            <a:off x="5562600" y="5791201"/>
            <a:ext cx="381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>
                <a:latin typeface="Times New Roman" charset="0"/>
              </a:rPr>
              <a:t>20</a:t>
            </a:r>
            <a:endParaRPr lang="en-US" altLang="en-US" sz="1400" baseline="-25000">
              <a:latin typeface="Times New Roman" charset="0"/>
            </a:endParaRPr>
          </a:p>
        </p:txBody>
      </p:sp>
      <p:sp>
        <p:nvSpPr>
          <p:cNvPr id="11279" name="TextBox 36"/>
          <p:cNvSpPr txBox="1">
            <a:spLocks noChangeArrowheads="1"/>
          </p:cNvSpPr>
          <p:nvPr/>
        </p:nvSpPr>
        <p:spPr bwMode="auto">
          <a:xfrm>
            <a:off x="7162800" y="5791201"/>
            <a:ext cx="381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>
                <a:latin typeface="Times New Roman" charset="0"/>
              </a:rPr>
              <a:t>40</a:t>
            </a:r>
            <a:endParaRPr lang="en-US" altLang="en-US" sz="1400" baseline="-25000">
              <a:latin typeface="Times New Roman" charset="0"/>
            </a:endParaRPr>
          </a:p>
        </p:txBody>
      </p:sp>
      <p:sp>
        <p:nvSpPr>
          <p:cNvPr id="11280" name="TextBox 37"/>
          <p:cNvSpPr txBox="1">
            <a:spLocks noChangeArrowheads="1"/>
          </p:cNvSpPr>
          <p:nvPr/>
        </p:nvSpPr>
        <p:spPr bwMode="auto">
          <a:xfrm>
            <a:off x="6324600" y="5791201"/>
            <a:ext cx="381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>
                <a:latin typeface="Times New Roman" charset="0"/>
              </a:rPr>
              <a:t>30</a:t>
            </a:r>
            <a:endParaRPr lang="en-US" altLang="en-US" sz="1400" baseline="-25000">
              <a:latin typeface="Times New Roman" charset="0"/>
            </a:endParaRPr>
          </a:p>
        </p:txBody>
      </p:sp>
      <p:sp>
        <p:nvSpPr>
          <p:cNvPr id="11281" name="TextBox 38"/>
          <p:cNvSpPr txBox="1">
            <a:spLocks noChangeArrowheads="1"/>
          </p:cNvSpPr>
          <p:nvPr/>
        </p:nvSpPr>
        <p:spPr bwMode="auto">
          <a:xfrm>
            <a:off x="3810000" y="4267201"/>
            <a:ext cx="381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>
                <a:latin typeface="Times New Roman" charset="0"/>
              </a:rPr>
              <a:t>20</a:t>
            </a:r>
            <a:endParaRPr lang="en-US" altLang="en-US" sz="1400" baseline="-25000">
              <a:latin typeface="Times New Roman" charset="0"/>
            </a:endParaRPr>
          </a:p>
        </p:txBody>
      </p:sp>
      <p:sp>
        <p:nvSpPr>
          <p:cNvPr id="11282" name="TextBox 39"/>
          <p:cNvSpPr txBox="1">
            <a:spLocks noChangeArrowheads="1"/>
          </p:cNvSpPr>
          <p:nvPr/>
        </p:nvSpPr>
        <p:spPr bwMode="auto">
          <a:xfrm>
            <a:off x="3810000" y="2895601"/>
            <a:ext cx="381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>
                <a:latin typeface="Times New Roman" charset="0"/>
              </a:rPr>
              <a:t>40</a:t>
            </a:r>
            <a:endParaRPr lang="en-US" altLang="en-US" sz="1400" baseline="-25000">
              <a:latin typeface="Times New Roman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rot="5400000" flipH="1" flipV="1">
            <a:off x="4305300" y="41529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1752600" y="3581400"/>
            <a:ext cx="213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r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+ 50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cxnSp>
        <p:nvCxnSpPr>
          <p:cNvPr id="44" name="Straight Connector 43"/>
          <p:cNvCxnSpPr>
            <a:cxnSpLocks noChangeShapeType="1"/>
          </p:cNvCxnSpPr>
          <p:nvPr/>
        </p:nvCxnSpPr>
        <p:spPr bwMode="auto">
          <a:xfrm>
            <a:off x="3581400" y="3886200"/>
            <a:ext cx="2603643" cy="2362200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55" name="Straight Connector 54"/>
          <p:cNvCxnSpPr>
            <a:cxnSpLocks noChangeShapeType="1"/>
          </p:cNvCxnSpPr>
          <p:nvPr/>
        </p:nvCxnSpPr>
        <p:spPr bwMode="auto">
          <a:xfrm>
            <a:off x="4267200" y="3657601"/>
            <a:ext cx="2438400" cy="21637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pic>
        <p:nvPicPr>
          <p:cNvPr id="11287" name="Picture 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133600"/>
            <a:ext cx="2895600" cy="12192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5943600" y="4949826"/>
            <a:ext cx="685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>
                <a:latin typeface="Times New Roman" charset="0"/>
              </a:rPr>
              <a:t>(24, 8)</a:t>
            </a:r>
            <a:endParaRPr lang="en-US" altLang="en-US" sz="1400" baseline="-25000">
              <a:latin typeface="Times New Roman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8686800" y="2057400"/>
            <a:ext cx="304800" cy="3048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4114800" y="4343400"/>
            <a:ext cx="2438400" cy="1447800"/>
            <a:chOff x="2590800" y="4343400"/>
            <a:chExt cx="2438400" cy="1447800"/>
          </a:xfrm>
          <a:solidFill>
            <a:srgbClr val="FF6600">
              <a:alpha val="35000"/>
            </a:srgbClr>
          </a:solidFill>
        </p:grpSpPr>
        <p:sp>
          <p:nvSpPr>
            <p:cNvPr id="32" name="Right Triangle 31"/>
            <p:cNvSpPr/>
            <p:nvPr/>
          </p:nvSpPr>
          <p:spPr>
            <a:xfrm>
              <a:off x="2590800" y="4343400"/>
              <a:ext cx="1905000" cy="8382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3" name="Right Triangle 32"/>
            <p:cNvSpPr/>
            <p:nvPr/>
          </p:nvSpPr>
          <p:spPr>
            <a:xfrm>
              <a:off x="4495800" y="5181600"/>
              <a:ext cx="533400" cy="6096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590800" y="5181600"/>
              <a:ext cx="1905000" cy="609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BF93874F-68D9-4B78-993E-19B27F478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400" dirty="0">
                <a:solidFill>
                  <a:srgbClr val="000000"/>
                </a:solidFill>
              </a:rPr>
              <a:t>Changes in Objective Function Coefficients (</a:t>
            </a:r>
            <a:r>
              <a:rPr lang="en-US" altLang="en-US" sz="44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440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4400" dirty="0">
                <a:solidFill>
                  <a:srgbClr val="000000"/>
                </a:solidFill>
              </a:rPr>
              <a:t>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2400" dirty="0">
                <a:latin typeface="Cambria" charset="0"/>
                <a:ea typeface="MS PGothic" charset="-128"/>
              </a:rPr>
              <a:t>How about </a:t>
            </a:r>
            <a:r>
              <a:rPr lang="en-US" altLang="en-US" sz="2400" i="1" dirty="0">
                <a:latin typeface="Cambria" charset="0"/>
                <a:ea typeface="MS PGothic" charset="-128"/>
              </a:rPr>
              <a:t>c</a:t>
            </a:r>
            <a:r>
              <a:rPr lang="en-US" altLang="en-US" sz="2400" baseline="-25000" dirty="0">
                <a:latin typeface="Cambria" charset="0"/>
                <a:ea typeface="MS PGothic" charset="-128"/>
              </a:rPr>
              <a:t>1</a:t>
            </a:r>
            <a:r>
              <a:rPr lang="en-US" altLang="en-US" sz="2400" i="1" baseline="-25000" dirty="0">
                <a:latin typeface="Cambria" charset="0"/>
                <a:ea typeface="MS PGothic" charset="-128"/>
              </a:rPr>
              <a:t> </a:t>
            </a:r>
            <a:r>
              <a:rPr lang="en-US" altLang="en-US" sz="2400" dirty="0">
                <a:latin typeface="Cambria" charset="0"/>
                <a:ea typeface="MS PGothic" charset="-128"/>
              </a:rPr>
              <a:t>increases to 67?</a:t>
            </a:r>
          </a:p>
          <a:p>
            <a:r>
              <a:rPr lang="en-US" altLang="en-US" sz="2400" dirty="0">
                <a:latin typeface="Cambria" charset="0"/>
                <a:ea typeface="MS PGothic" charset="-128"/>
              </a:rPr>
              <a:t>What if </a:t>
            </a:r>
            <a:r>
              <a:rPr lang="en-US" altLang="en-US" sz="2400" i="1" dirty="0">
                <a:latin typeface="Cambria" charset="0"/>
                <a:ea typeface="MS PGothic" charset="-128"/>
              </a:rPr>
              <a:t>c</a:t>
            </a:r>
            <a:r>
              <a:rPr lang="en-US" altLang="en-US" sz="2400" baseline="-25000" dirty="0">
                <a:latin typeface="Cambria" charset="0"/>
                <a:ea typeface="MS PGothic" charset="-128"/>
              </a:rPr>
              <a:t>1</a:t>
            </a:r>
            <a:r>
              <a:rPr lang="en-US" altLang="en-US" sz="2400" i="1" baseline="-25000" dirty="0">
                <a:latin typeface="Cambria" charset="0"/>
                <a:ea typeface="MS PGothic" charset="-128"/>
              </a:rPr>
              <a:t> </a:t>
            </a:r>
            <a:r>
              <a:rPr lang="en-US" altLang="en-US" sz="2400" dirty="0">
                <a:latin typeface="Cambria" charset="0"/>
                <a:ea typeface="MS PGothic" charset="-128"/>
              </a:rPr>
              <a:t>is larger than 67?</a:t>
            </a:r>
          </a:p>
        </p:txBody>
      </p:sp>
      <p:sp>
        <p:nvSpPr>
          <p:cNvPr id="12291" name="TextBox 10"/>
          <p:cNvSpPr txBox="1">
            <a:spLocks noChangeArrowheads="1"/>
          </p:cNvSpPr>
          <p:nvPr/>
        </p:nvSpPr>
        <p:spPr bwMode="auto">
          <a:xfrm>
            <a:off x="8382000" y="5786438"/>
            <a:ext cx="762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 i="1">
                <a:latin typeface="Times New Roman" charset="0"/>
              </a:rPr>
              <a:t>B</a:t>
            </a:r>
            <a:endParaRPr lang="en-US" altLang="en-US" sz="2400" i="1" baseline="-25000">
              <a:latin typeface="Times New Roman" charset="0"/>
            </a:endParaRPr>
          </a:p>
        </p:txBody>
      </p:sp>
      <p:sp>
        <p:nvSpPr>
          <p:cNvPr id="12292" name="TextBox 11"/>
          <p:cNvSpPr txBox="1">
            <a:spLocks noChangeArrowheads="1"/>
          </p:cNvSpPr>
          <p:nvPr/>
        </p:nvSpPr>
        <p:spPr bwMode="auto">
          <a:xfrm>
            <a:off x="3581400" y="2433639"/>
            <a:ext cx="762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 i="1" dirty="0">
                <a:latin typeface="Times New Roman" charset="0"/>
              </a:rPr>
              <a:t>M</a:t>
            </a:r>
            <a:endParaRPr lang="en-US" altLang="en-US" sz="2400" i="1" baseline="-25000" dirty="0">
              <a:latin typeface="Times New Roman" charset="0"/>
            </a:endParaRPr>
          </a:p>
        </p:txBody>
      </p:sp>
      <p:sp>
        <p:nvSpPr>
          <p:cNvPr id="12293" name="TextBox 12"/>
          <p:cNvSpPr txBox="1">
            <a:spLocks noChangeArrowheads="1"/>
          </p:cNvSpPr>
          <p:nvPr/>
        </p:nvSpPr>
        <p:spPr bwMode="auto">
          <a:xfrm>
            <a:off x="3810000" y="5791201"/>
            <a:ext cx="457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>
                <a:latin typeface="Times New Roman" charset="0"/>
              </a:rPr>
              <a:t>0</a:t>
            </a:r>
          </a:p>
        </p:txBody>
      </p:sp>
      <p:cxnSp>
        <p:nvCxnSpPr>
          <p:cNvPr id="17" name="Straight Connector 16"/>
          <p:cNvCxnSpPr>
            <a:cxnSpLocks noChangeShapeType="1"/>
          </p:cNvCxnSpPr>
          <p:nvPr/>
        </p:nvCxnSpPr>
        <p:spPr bwMode="auto">
          <a:xfrm>
            <a:off x="3581400" y="4114800"/>
            <a:ext cx="4267200" cy="1905000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18" name="Straight Connector 17"/>
          <p:cNvCxnSpPr>
            <a:cxnSpLocks noChangeShapeType="1"/>
          </p:cNvCxnSpPr>
          <p:nvPr/>
        </p:nvCxnSpPr>
        <p:spPr bwMode="auto">
          <a:xfrm rot="16200000" flipH="1">
            <a:off x="3810000" y="3124200"/>
            <a:ext cx="3200400" cy="2743200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 rot="5400000" flipH="1" flipV="1">
            <a:off x="2095501" y="4532313"/>
            <a:ext cx="4038600" cy="3175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>
            <a:off x="3276600" y="5789614"/>
            <a:ext cx="5410200" cy="3175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22" name="Straight Connector 21"/>
          <p:cNvCxnSpPr>
            <a:cxnSpLocks noChangeShapeType="1"/>
          </p:cNvCxnSpPr>
          <p:nvPr/>
        </p:nvCxnSpPr>
        <p:spPr bwMode="auto">
          <a:xfrm>
            <a:off x="4038600" y="4343400"/>
            <a:ext cx="1524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24" name="Straight Connector 23"/>
          <p:cNvCxnSpPr>
            <a:cxnSpLocks noChangeShapeType="1"/>
          </p:cNvCxnSpPr>
          <p:nvPr/>
        </p:nvCxnSpPr>
        <p:spPr bwMode="auto">
          <a:xfrm>
            <a:off x="4038600" y="2971800"/>
            <a:ext cx="1524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25" name="Straight Connector 24"/>
          <p:cNvCxnSpPr>
            <a:cxnSpLocks noChangeShapeType="1"/>
          </p:cNvCxnSpPr>
          <p:nvPr/>
        </p:nvCxnSpPr>
        <p:spPr bwMode="auto">
          <a:xfrm rot="5400000">
            <a:off x="5638800" y="5791200"/>
            <a:ext cx="1524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27" name="Straight Connector 26"/>
          <p:cNvCxnSpPr>
            <a:cxnSpLocks noChangeShapeType="1"/>
          </p:cNvCxnSpPr>
          <p:nvPr/>
        </p:nvCxnSpPr>
        <p:spPr bwMode="auto">
          <a:xfrm rot="5400000">
            <a:off x="7239000" y="5791200"/>
            <a:ext cx="1524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sp>
        <p:nvSpPr>
          <p:cNvPr id="12302" name="TextBox 35"/>
          <p:cNvSpPr txBox="1">
            <a:spLocks noChangeArrowheads="1"/>
          </p:cNvSpPr>
          <p:nvPr/>
        </p:nvSpPr>
        <p:spPr bwMode="auto">
          <a:xfrm>
            <a:off x="5562600" y="5791201"/>
            <a:ext cx="381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>
                <a:latin typeface="Times New Roman" charset="0"/>
              </a:rPr>
              <a:t>20</a:t>
            </a:r>
            <a:endParaRPr lang="en-US" altLang="en-US" sz="1400" baseline="-25000">
              <a:latin typeface="Times New Roman" charset="0"/>
            </a:endParaRPr>
          </a:p>
        </p:txBody>
      </p:sp>
      <p:sp>
        <p:nvSpPr>
          <p:cNvPr id="12303" name="TextBox 36"/>
          <p:cNvSpPr txBox="1">
            <a:spLocks noChangeArrowheads="1"/>
          </p:cNvSpPr>
          <p:nvPr/>
        </p:nvSpPr>
        <p:spPr bwMode="auto">
          <a:xfrm>
            <a:off x="7162800" y="5791201"/>
            <a:ext cx="381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>
                <a:latin typeface="Times New Roman" charset="0"/>
              </a:rPr>
              <a:t>40</a:t>
            </a:r>
            <a:endParaRPr lang="en-US" altLang="en-US" sz="1400" baseline="-25000">
              <a:latin typeface="Times New Roman" charset="0"/>
            </a:endParaRPr>
          </a:p>
        </p:txBody>
      </p:sp>
      <p:sp>
        <p:nvSpPr>
          <p:cNvPr id="12304" name="TextBox 37"/>
          <p:cNvSpPr txBox="1">
            <a:spLocks noChangeArrowheads="1"/>
          </p:cNvSpPr>
          <p:nvPr/>
        </p:nvSpPr>
        <p:spPr bwMode="auto">
          <a:xfrm>
            <a:off x="6324600" y="5791201"/>
            <a:ext cx="381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>
                <a:latin typeface="Times New Roman" charset="0"/>
              </a:rPr>
              <a:t>30</a:t>
            </a:r>
            <a:endParaRPr lang="en-US" altLang="en-US" sz="1400" baseline="-25000">
              <a:latin typeface="Times New Roman" charset="0"/>
            </a:endParaRPr>
          </a:p>
        </p:txBody>
      </p:sp>
      <p:sp>
        <p:nvSpPr>
          <p:cNvPr id="12305" name="TextBox 38"/>
          <p:cNvSpPr txBox="1">
            <a:spLocks noChangeArrowheads="1"/>
          </p:cNvSpPr>
          <p:nvPr/>
        </p:nvSpPr>
        <p:spPr bwMode="auto">
          <a:xfrm>
            <a:off x="3810000" y="4267201"/>
            <a:ext cx="381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>
                <a:latin typeface="Times New Roman" charset="0"/>
              </a:rPr>
              <a:t>20</a:t>
            </a:r>
            <a:endParaRPr lang="en-US" altLang="en-US" sz="1400" baseline="-25000">
              <a:latin typeface="Times New Roman" charset="0"/>
            </a:endParaRPr>
          </a:p>
        </p:txBody>
      </p:sp>
      <p:sp>
        <p:nvSpPr>
          <p:cNvPr id="12306" name="TextBox 39"/>
          <p:cNvSpPr txBox="1">
            <a:spLocks noChangeArrowheads="1"/>
          </p:cNvSpPr>
          <p:nvPr/>
        </p:nvSpPr>
        <p:spPr bwMode="auto">
          <a:xfrm>
            <a:off x="3810000" y="2895601"/>
            <a:ext cx="381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>
                <a:latin typeface="Times New Roman" charset="0"/>
              </a:rPr>
              <a:t>40</a:t>
            </a:r>
            <a:endParaRPr lang="en-US" altLang="en-US" sz="1400" baseline="-25000">
              <a:latin typeface="Times New Roman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4419600" y="38862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1752600" y="3581400"/>
            <a:ext cx="213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r" eaLnBrk="1" hangingPunct="1"/>
            <a:r>
              <a:rPr lang="en-US" altLang="zh-CN" dirty="0"/>
              <a:t>m</a:t>
            </a:r>
            <a:r>
              <a:rPr lang="en-US" altLang="en-US" dirty="0"/>
              <a:t>ax </a:t>
            </a:r>
            <a:r>
              <a:rPr lang="en-US" altLang="en-US" dirty="0">
                <a:solidFill>
                  <a:srgbClr val="FF0000"/>
                </a:solidFill>
              </a:rPr>
              <a:t>67</a:t>
            </a:r>
            <a:r>
              <a:rPr lang="en-US" altLang="en-US" i="1" dirty="0"/>
              <a:t>B</a:t>
            </a:r>
            <a:r>
              <a:rPr lang="en-US" altLang="en-US" dirty="0"/>
              <a:t> + 50</a:t>
            </a:r>
            <a:r>
              <a:rPr lang="en-US" altLang="en-US" i="1" dirty="0"/>
              <a:t>M</a:t>
            </a:r>
          </a:p>
        </p:txBody>
      </p:sp>
      <p:cxnSp>
        <p:nvCxnSpPr>
          <p:cNvPr id="44" name="Straight Connector 43"/>
          <p:cNvCxnSpPr>
            <a:cxnSpLocks noChangeShapeType="1"/>
          </p:cNvCxnSpPr>
          <p:nvPr/>
        </p:nvCxnSpPr>
        <p:spPr bwMode="auto">
          <a:xfrm rot="16200000" flipH="1">
            <a:off x="3502204" y="3619500"/>
            <a:ext cx="2667000" cy="2286000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55" name="Straight Connector 54"/>
          <p:cNvCxnSpPr>
            <a:cxnSpLocks noChangeShapeType="1"/>
          </p:cNvCxnSpPr>
          <p:nvPr/>
        </p:nvCxnSpPr>
        <p:spPr bwMode="auto">
          <a:xfrm rot="16200000" flipH="1">
            <a:off x="4305300" y="3619500"/>
            <a:ext cx="2590800" cy="2209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pic>
        <p:nvPicPr>
          <p:cNvPr id="12311" name="Picture 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133600"/>
            <a:ext cx="2895600" cy="12192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820274" y="3846815"/>
            <a:ext cx="381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>
                <a:latin typeface="Times New Roman" charset="0"/>
              </a:rPr>
              <a:t>27</a:t>
            </a:r>
            <a:endParaRPr lang="en-US" altLang="en-US" sz="1400" baseline="-25000">
              <a:latin typeface="Times New Roman" charset="0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943600" y="4949826"/>
            <a:ext cx="685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400">
                <a:latin typeface="Times New Roman" charset="0"/>
              </a:rPr>
              <a:t>(24, 8)</a:t>
            </a:r>
            <a:endParaRPr lang="en-US" altLang="en-US" sz="1400" baseline="-25000">
              <a:latin typeface="Times New Roman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86800" y="2057400"/>
            <a:ext cx="304800" cy="3048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2902BD0-FD57-4842-9B68-32EA6889180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47164" y="3925581"/>
            <a:ext cx="1524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35" grpId="0"/>
      <p:bldP spid="4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$$&#10;\begin{array}{rlll}&#10;  &amp;  {\rm Maximize} &amp; \displaystyle 40 B +50M\\&#10;    &amp;\mbox{Subject to}\\&#10;&amp; \mbox{Labour:} &amp;   B +2M \leq 40 \\&#10;&amp; \mbox{Clay:} &amp; 4B + 3M \leq 120 \\&#10;&amp;  \mbox{Nonnegative:} &amp; B,M \geq 0 &#10;\end{array}&#10;$$&#10;\end{document}&#10;"/>
  <p:tag name="FILENAME" val="txp_fig"/>
  <p:tag name="FORMAT" val="png16m"/>
  <p:tag name="RES" val="300"/>
  <p:tag name="BLEND" val="0"/>
  <p:tag name="TRANSPARENT" val="1"/>
  <p:tag name="TBUG" val="0"/>
  <p:tag name="ALLOWFS" val="0"/>
  <p:tag name="ORIGWIDTH" val="304"/>
  <p:tag name="PICTUREFILESIZE" val="1436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$$&#10;\begin{array}{rlll}&#10;  &amp;  {\rm Maximize} &amp; \displaystyle 40 B +50M\\&#10;    &amp;\mbox{Subject to}\\&#10;&amp; \mbox{Labour:} &amp;   B +2M \leq 40 \\&#10;&amp; \mbox{Clay:} &amp; 4B + 3M \leq 120 \\&#10;&amp;  \mbox{Nonnegative:} &amp; B,M \geq 0 &#10;\end{array}&#10;$$&#10;\end{document}&#10;"/>
  <p:tag name="FILENAME" val="txp_fig"/>
  <p:tag name="FORMAT" val="png16m"/>
  <p:tag name="RES" val="300"/>
  <p:tag name="BLEND" val="0"/>
  <p:tag name="TRANSPARENT" val="1"/>
  <p:tag name="TBUG" val="0"/>
  <p:tag name="ALLOWFS" val="0"/>
  <p:tag name="ORIGWIDTH" val="304"/>
  <p:tag name="PICTUREFILESIZE" val="1436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$$&#10;\begin{array}{rlll}&#10;    {\rm max} &amp; \displaystyle 40x_1&#10;+50x_2&#10;\vspace{3pt} \\&#10;    \vspace{3pt} {\rm s.t.} &#10;&amp;   x_1 +2x_2 \leq 40 &amp; \mbox{Labour, hrs}\\&#10;&amp;  4x_1 + 3x_2 \leq 120 &amp; \mbox{Clay, lb}\\&#10;&amp;  x_1,x_2 \geq 0 &#10;\end{array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(none)"/>
  <p:tag name="BOXWIDTH" val="440"/>
  <p:tag name="BOXHEIGHT" val="400"/>
  <p:tag name="BOXFONT" val="10"/>
  <p:tag name="BOXWRAP" val="False"/>
  <p:tag name="WORKAROUNDTRANSPARENCYBUG" val="False"/>
  <p:tag name="ALLOWFONTSUBSTITUTION" val="False"/>
  <p:tag name="BITMAPFORMAT" val="png16m"/>
  <p:tag name="ORIGWIDTH" val="352.75"/>
  <p:tag name="PICTUREFILESIZE" val="1147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$$&#10;\begin{array}{rlll}&#10;  &amp;  {\rm Maximize} &amp; \displaystyle 40 B +50M\\&#10;    &amp;\mbox{Subject to}\\&#10;&amp; \mbox{Labour:} &amp;   B +2M \leq 40 \\&#10;&amp; \mbox{Clay:} &amp; 4B + 3M \leq 120 \\&#10;&amp;  \mbox{Nonnegative:} &amp; B,M \geq 0 &#10;\end{array}&#10;$$&#10;\end{document}&#10;"/>
  <p:tag name="FILENAME" val="txp_fig"/>
  <p:tag name="FORMAT" val="png16m"/>
  <p:tag name="RES" val="300"/>
  <p:tag name="BLEND" val="0"/>
  <p:tag name="TRANSPARENT" val="1"/>
  <p:tag name="TBUG" val="0"/>
  <p:tag name="ALLOWFS" val="0"/>
  <p:tag name="ORIGWIDTH" val="304"/>
  <p:tag name="PICTUREFILESIZE" val="1436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$$&#10;\begin{array}{rlll}&#10;  &amp;  {\rm Maximize} &amp; \displaystyle 40 B +50M\\&#10;    &amp;\mbox{Subject to}\\&#10;&amp; \mbox{Labour:} &amp;   B +2M \leq 40 \\&#10;&amp; \mbox{Clay:} &amp; 4B + 3M \leq 120 \\&#10;&amp;  \mbox{Nonnegative:} &amp; B,M \geq 0 &#10;\end{array}&#10;$$&#10;\end{document}&#10;"/>
  <p:tag name="FILENAME" val="txp_fig"/>
  <p:tag name="FORMAT" val="png16m"/>
  <p:tag name="RES" val="300"/>
  <p:tag name="BLEND" val="0"/>
  <p:tag name="TRANSPARENT" val="1"/>
  <p:tag name="TBUG" val="0"/>
  <p:tag name="ALLOWFS" val="0"/>
  <p:tag name="ORIGWIDTH" val="304"/>
  <p:tag name="PICTUREFILESIZE" val="1436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$$&#10;\begin{array}{rlll}&#10;  &amp;  {\rm Maximize} &amp; \displaystyle 40 B +50M\\&#10;    &amp;\mbox{Subject to}\\&#10;&amp; \mbox{Labour:} &amp;   B +2M \leq 40 \\&#10;&amp; \mbox{Clay:} &amp; 4B + 3M \leq 120 \\&#10;&amp;  \mbox{Nonnegative:} &amp; B,M \geq 0 &#10;\end{array}&#10;$$&#10;\end{document}&#10;"/>
  <p:tag name="FILENAME" val="txp_fig"/>
  <p:tag name="FORMAT" val="png16m"/>
  <p:tag name="RES" val="300"/>
  <p:tag name="BLEND" val="0"/>
  <p:tag name="TRANSPARENT" val="1"/>
  <p:tag name="TBUG" val="0"/>
  <p:tag name="ALLOWFS" val="0"/>
  <p:tag name="ORIGWIDTH" val="304"/>
  <p:tag name="PICTUREFILESIZE" val="1436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$$&#10;\begin{array}{rlll}&#10;  &amp;  {\rm Maximize} &amp; \displaystyle 40 B +50M\\&#10;    &amp;\mbox{Subject to}\\&#10;&amp; \mbox{Labour:} &amp;   B +2M \leq 40 \\&#10;&amp; \mbox{Clay:} &amp; 4B + 3M \leq 120 \\&#10;&amp;  \mbox{Nonnegative:} &amp; B,M \geq 0 &#10;\end{array}&#10;$$&#10;\end{document}&#10;"/>
  <p:tag name="FILENAME" val="txp_fig"/>
  <p:tag name="FORMAT" val="png16m"/>
  <p:tag name="RES" val="300"/>
  <p:tag name="BLEND" val="0"/>
  <p:tag name="TRANSPARENT" val="1"/>
  <p:tag name="TBUG" val="0"/>
  <p:tag name="ALLOWFS" val="0"/>
  <p:tag name="ORIGWIDTH" val="304"/>
  <p:tag name="PICTUREFILESIZE" val="1436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$$&#10;\begin{array}{rlll}&#10;  &amp;  {\rm Maximize} &amp; \displaystyle 40 B +50M\\&#10;    &amp;\mbox{Subject to}\\&#10;&amp; \mbox{Labour:} &amp;   B +2M \leq 40 \\&#10;&amp; \mbox{Clay:} &amp; 4B + 3M \leq 120 \\&#10;&amp;  \mbox{Nonnegative:} &amp; B,M \geq 0 &#10;\end{array}&#10;$$&#10;\end{document}&#10;"/>
  <p:tag name="FILENAME" val="txp_fig"/>
  <p:tag name="FORMAT" val="png16m"/>
  <p:tag name="RES" val="300"/>
  <p:tag name="BLEND" val="0"/>
  <p:tag name="TRANSPARENT" val="1"/>
  <p:tag name="TBUG" val="0"/>
  <p:tag name="ALLOWFS" val="0"/>
  <p:tag name="ORIGWIDTH" val="304"/>
  <p:tag name="PICTUREFILESIZE" val="1436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$$&#10;\begin{array}{rlll}&#10;  &amp;  {\rm Maximize} &amp; \displaystyle 40 B +50M\\&#10;    &amp;\mbox{Subject to}\\&#10;&amp; \mbox{Labour:} &amp;   B +2M \leq 40 \\&#10;&amp; \mbox{Clay:} &amp; 4B + 3M \leq 120 \\&#10;&amp;  \mbox{Nonnegative:} &amp; B,M \geq 0 &#10;\end{array}&#10;$$&#10;\end{document}&#10;"/>
  <p:tag name="FILENAME" val="txp_fig"/>
  <p:tag name="FORMAT" val="png16m"/>
  <p:tag name="RES" val="300"/>
  <p:tag name="BLEND" val="0"/>
  <p:tag name="TRANSPARENT" val="1"/>
  <p:tag name="TBUG" val="0"/>
  <p:tag name="ALLOWFS" val="0"/>
  <p:tag name="ORIGWIDTH" val="304"/>
  <p:tag name="PICTUREFILESIZE" val="1436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$$&#10;\begin{array}{rlll}&#10;  &amp;  {\rm Maximize} &amp; \displaystyle 40 B +50M\\&#10;    &amp;\mbox{Subject to}\\&#10;&amp; \mbox{Labour:} &amp;   B +2M \leq 40 \\&#10;&amp; \mbox{Clay:} &amp; 4B + 3M \leq 120 \\&#10;&amp;  \mbox{Nonnegative:} &amp; B,M \geq 0 &#10;\end{array}&#10;$$&#10;\end{document}&#10;"/>
  <p:tag name="FILENAME" val="txp_fig"/>
  <p:tag name="FORMAT" val="png16m"/>
  <p:tag name="RES" val="300"/>
  <p:tag name="BLEND" val="0"/>
  <p:tag name="TRANSPARENT" val="1"/>
  <p:tag name="TBUG" val="0"/>
  <p:tag name="ALLOWFS" val="0"/>
  <p:tag name="ORIGWIDTH" val="304"/>
  <p:tag name="PICTUREFILESIZE" val="1436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$$&#10;\begin{array}{rlll}&#10;  &amp;  {\rm Maximize} &amp; \displaystyle 40 B +50M\\&#10;    &amp;\mbox{Subject to}\\&#10;&amp; \mbox{Labour:} &amp;   B +2M \leq 40 \\&#10;&amp; \mbox{Clay:} &amp; 4B + 3M \leq 120 \\&#10;&amp;  \mbox{Nonnegative:} &amp; B,M \geq 0 &#10;\end{array}&#10;$$&#10;\end{document}&#10;"/>
  <p:tag name="FILENAME" val="txp_fig"/>
  <p:tag name="FORMAT" val="png16m"/>
  <p:tag name="RES" val="300"/>
  <p:tag name="BLEND" val="0"/>
  <p:tag name="TRANSPARENT" val="1"/>
  <p:tag name="TBUG" val="0"/>
  <p:tag name="ALLOWFS" val="0"/>
  <p:tag name="ORIGWIDTH" val="304"/>
  <p:tag name="PICTUREFILESIZE" val="1436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$$&#10;\begin{array}{rlll}&#10;  &amp;  {\rm Maximize} &amp; \displaystyle 40 B +50M\\&#10;    &amp;\mbox{Subject to}\\&#10;&amp; \mbox{Labour:} &amp;   B +2M \leq 40 \\&#10;&amp; \mbox{Clay:} &amp; 4B + 3M \leq 120 \\&#10;&amp;  \mbox{Nonnegative:} &amp; B,M \geq 0 &#10;\end{array}&#10;$$&#10;\end{document}&#10;"/>
  <p:tag name="FILENAME" val="txp_fig"/>
  <p:tag name="FORMAT" val="png16m"/>
  <p:tag name="RES" val="300"/>
  <p:tag name="BLEND" val="0"/>
  <p:tag name="TRANSPARENT" val="1"/>
  <p:tag name="TBUG" val="0"/>
  <p:tag name="ALLOWFS" val="0"/>
  <p:tag name="ORIGWIDTH" val="304"/>
  <p:tag name="PICTUREFILESIZE" val="1436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1191</Words>
  <Application>Microsoft Office PowerPoint</Application>
  <PresentationFormat>Widescreen</PresentationFormat>
  <Paragraphs>309</Paragraphs>
  <Slides>39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Calibri Light</vt:lpstr>
      <vt:lpstr>Cambria</vt:lpstr>
      <vt:lpstr>Cascadia Code SemiLight</vt:lpstr>
      <vt:lpstr>Times New Roman</vt:lpstr>
      <vt:lpstr>Wingdings</vt:lpstr>
      <vt:lpstr>Office Theme</vt:lpstr>
      <vt:lpstr>BC2410, Prescriptive Analytics  From Data to Decisions</vt:lpstr>
      <vt:lpstr>On Group Project</vt:lpstr>
      <vt:lpstr>Schedule</vt:lpstr>
      <vt:lpstr>Schedule</vt:lpstr>
      <vt:lpstr> </vt:lpstr>
      <vt:lpstr>Example: A pottery company</vt:lpstr>
      <vt:lpstr>Changes in Objective Function Coefficients (cj)</vt:lpstr>
      <vt:lpstr>Changes in Objective Function Coefficients (cj)</vt:lpstr>
      <vt:lpstr>Changes in Objective Function Coefficients (cj)</vt:lpstr>
      <vt:lpstr>Changes in Objective Function Coefficients (cj)</vt:lpstr>
      <vt:lpstr>Changes in Objective Function Coefficients (cj)</vt:lpstr>
      <vt:lpstr>Changes in Constraint Quantity (bi)</vt:lpstr>
      <vt:lpstr>Changes in Constraint Quantity (bi)</vt:lpstr>
      <vt:lpstr>Changes in Constraint Quantity (bi)</vt:lpstr>
      <vt:lpstr>Changes in Constraint Quantity (bi)</vt:lpstr>
      <vt:lpstr>Changes in Constraint Quantity (bi)</vt:lpstr>
      <vt:lpstr>Excel Sensitivity Analysis Report</vt:lpstr>
      <vt:lpstr>Sensitivity Analysis</vt:lpstr>
      <vt:lpstr>Excel Sensitivity Analysis Report</vt:lpstr>
      <vt:lpstr>On Shadow Price</vt:lpstr>
      <vt:lpstr>Economic Interpretation</vt:lpstr>
      <vt:lpstr>Primal and Dual Problems</vt:lpstr>
      <vt:lpstr>Primal and Dual Problem</vt:lpstr>
      <vt:lpstr>Matrix view</vt:lpstr>
      <vt:lpstr>Weak Duality</vt:lpstr>
      <vt:lpstr>Weak Duality</vt:lpstr>
      <vt:lpstr>Weak Duality</vt:lpstr>
      <vt:lpstr>Strong Duality</vt:lpstr>
      <vt:lpstr>Strong Duality</vt:lpstr>
      <vt:lpstr>Complementary Slackness</vt:lpstr>
      <vt:lpstr>Implication of Strong Duality</vt:lpstr>
      <vt:lpstr>Primal/Dual Generalization</vt:lpstr>
      <vt:lpstr>Primal with Equality </vt:lpstr>
      <vt:lpstr>Dual with Equality </vt:lpstr>
      <vt:lpstr>Primal Inequality Change</vt:lpstr>
      <vt:lpstr>Dual Inequality Change</vt:lpstr>
      <vt:lpstr>Primal and Dual Problem</vt:lpstr>
      <vt:lpstr>Primal and Dual Problem</vt:lpstr>
      <vt:lpstr>Assessing Dual Model in RSOME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2022-02-04T01:32:54Z</dcterms:created>
  <dcterms:modified xsi:type="dcterms:W3CDTF">2022-02-04T01:35:01Z</dcterms:modified>
</cp:coreProperties>
</file>