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681" r:id="rId3"/>
    <p:sldId id="682" r:id="rId4"/>
    <p:sldId id="417" r:id="rId5"/>
    <p:sldId id="464" r:id="rId6"/>
    <p:sldId id="426" r:id="rId7"/>
    <p:sldId id="427" r:id="rId8"/>
    <p:sldId id="683" r:id="rId9"/>
    <p:sldId id="429" r:id="rId10"/>
    <p:sldId id="430" r:id="rId11"/>
    <p:sldId id="431" r:id="rId12"/>
    <p:sldId id="432" r:id="rId13"/>
    <p:sldId id="433" r:id="rId14"/>
    <p:sldId id="434" r:id="rId15"/>
    <p:sldId id="437" r:id="rId16"/>
    <p:sldId id="438" r:id="rId17"/>
    <p:sldId id="439" r:id="rId18"/>
    <p:sldId id="440" r:id="rId19"/>
    <p:sldId id="441" r:id="rId20"/>
    <p:sldId id="442" r:id="rId21"/>
    <p:sldId id="459" r:id="rId22"/>
    <p:sldId id="460" r:id="rId23"/>
    <p:sldId id="461" r:id="rId24"/>
    <p:sldId id="462" r:id="rId25"/>
    <p:sldId id="463" r:id="rId26"/>
    <p:sldId id="687" r:id="rId27"/>
    <p:sldId id="684" r:id="rId28"/>
    <p:sldId id="686" r:id="rId29"/>
    <p:sldId id="685" r:id="rId30"/>
    <p:sldId id="443" r:id="rId31"/>
    <p:sldId id="444" r:id="rId32"/>
    <p:sldId id="445" r:id="rId33"/>
    <p:sldId id="446" r:id="rId34"/>
    <p:sldId id="447" r:id="rId35"/>
    <p:sldId id="448" r:id="rId36"/>
    <p:sldId id="450" r:id="rId37"/>
    <p:sldId id="4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246"/>
    <a:srgbClr val="2E2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6"/>
    <p:restoredTop sz="90223" autoAdjust="0"/>
  </p:normalViewPr>
  <p:slideViewPr>
    <p:cSldViewPr snapToGrid="0" showGuides="1">
      <p:cViewPr varScale="1">
        <p:scale>
          <a:sx n="93" d="100"/>
          <a:sy n="93" d="100"/>
        </p:scale>
        <p:origin x="23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B78E9-11FC-4346-B7C1-C567B560904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2DAD-986B-489D-8D39-D1E6082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2DAD-986B-489D-8D39-D1E6082C13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4F69772-ED01-0546-965B-B242FB80475E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47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8401D70-AC29-A440-9D19-D72D33FF626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30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B5B06E7-4C09-5944-B3EE-8196B92E928E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1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D3C83CE-373C-F444-A9FC-AFB62A5747A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3738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D0E5074-673E-9E49-9801-CC1622A40F7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393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6454AB8-484C-F340-8158-A3C5DCB97500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532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C5209B-4EAC-8045-9D0F-9FAB66A84002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207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3773818-9AA9-8340-8C88-E4AB932699C3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84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DD8A51A-C62E-1F4A-A4F9-F6A9B5378275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089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BB66BCC-DEBF-E846-8D67-4CD3DBE82050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0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879EF23-8999-FD45-8A6D-F390044A160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688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D89294E-6B38-8A41-A886-61D63DFFDF57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47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77957B8-CA50-3B4B-9D84-2229450A62F2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092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685588-5D7E-F340-916F-CA4F933F1FAF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3685588-5D7E-F340-916F-CA4F933F1FAF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73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70BF7DD-6635-E341-B345-55C4543EF08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4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70BF7DD-6635-E341-B345-55C4543EF08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DE9F6C4-B8B2-2644-809B-F233E89A6D7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19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189EE94-AD1A-604A-A53E-DEEA00308C6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31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52FA3A1-529E-2B4A-8E06-D18B8FF4EA0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566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9F4415C-FA9A-4E42-8A34-89D23DD370C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18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087F7A5-1113-7847-A735-67B0DD1E6DC0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67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FE48-795D-4363-9C51-742658DE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96FB-8BBC-480F-A2DE-256DD239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3555-08C8-4DE2-8AC3-8CDA59EB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5725-1B96-4545-BE6A-5523D004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E28-2870-4DE6-8655-7BA5F1B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721-89D1-4383-B6AC-16F4B5A8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9FF1C-1386-4EF4-83CE-9CE250C9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9F64-5629-4E1B-923A-A3E335D7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9FB3-6092-4779-BDB4-163DAF6D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F62-54CE-4A00-A3D2-B531E42E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F516-3DD2-421B-A7AE-72FA27B8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9F7CE-7B0F-415C-8773-32759033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9E83-6C17-4773-AD7A-B2FA97D8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1769-10EF-4C1D-9FBA-370A9429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82B7-25E9-4DFE-B1B9-67953733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8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90E6DAD-7247-FA44-A7E4-FE4A13362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9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9812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4114800"/>
            <a:ext cx="49276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D0CB186-34F9-9841-AD4A-0FF5CA057B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9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85D-1030-40A7-B0A0-E08A96E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A3BA-E638-4582-9574-9680C9C2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5943-0724-4EC0-8486-E0934FB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101A-1A16-4DD6-A6FF-7F998DF6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07D9-83E9-41A6-915E-A2B62A0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8CE-3857-4141-AF5F-997697C7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D544F-D5F5-407A-B3E0-A8216CD2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84FC-C210-48A3-850E-016729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4D1B-3D2A-46F2-B3A5-7C7BAEB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1068-E2E5-4C91-AE02-50D7F5E3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0F8C-E4A0-48F9-9FDA-528ECB51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CC5C-9479-4FF2-97BD-96A7B7B6E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14B7B-61A5-4AEE-9900-DD6FB9E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843E-7683-40F4-9FA8-E169142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ACB0-0842-4EB5-9385-0CC6E03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466-59C9-43A9-8D00-A874F970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9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F957-F013-4078-9044-B3D8CABF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9923-C4E3-439A-8463-5B7E7D26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7E22-74E6-4601-B425-7702A2EC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D448-3170-4EDD-B0D6-11833647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AEFC0-45D0-4A28-8EDF-9046D136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147D3-E51D-4CB6-B825-D04C31EA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33EDA-DAAB-4D91-90E1-70A07B6D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38141-A84C-4FEF-B4D1-265C9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443-7318-442C-9111-2AB2BFC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614E-BAA2-4BBF-865A-A91D3AFC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1A3B-617F-45A4-B0B1-64F0BBAF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B1461-C783-4687-B5C5-60324058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A8F5-3283-413C-9AB7-DCA81771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C3FB-F865-46DE-B8B2-34CD2ED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C6F98-61E4-48C0-AB32-FEF9AC9D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B16-85A6-41DE-AE28-A84B10D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D4E-7D4C-4420-BB8E-D6D2BD21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F9A2-320B-44C4-A66B-2BC4434D3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18E5-3F91-41FD-94C4-FE809944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B8B4-880B-4FDA-BE75-3FCE7EE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8777-980F-4F2A-B37B-EB70836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F5FF-ADF4-4605-AD4B-E3D2A753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33D-903F-47F2-9189-9739EA33A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705C-8731-4308-B2D8-881ADA8E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76BC4-25E4-483C-814B-145D15F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AD3B-C345-4B31-A3BB-CEF4CCE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F9DC2-B768-4848-97B9-4C27656E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298A-14A0-46A2-AFDC-CC7C862A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9737-CF31-4450-BD0A-BBC5D143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3894"/>
            <a:ext cx="10515600" cy="508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EA13-0C00-4FD7-A6B1-E8336DAEB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7BA4-E8BE-4C43-936E-FD6F2CB69CF1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E133-AA47-4558-9404-3482CFB90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95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A75-6152-44C0-8972-E560BEA7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95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AEC6-5B05-4EEF-87C4-DD627FB3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nbs.ntu.edu.sg/undergrad/common/contents/courselist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1.xml"/><Relationship Id="rId7" Type="http://schemas.openxmlformats.org/officeDocument/2006/relationships/image" Target="../media/image2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4.xml"/><Relationship Id="rId7" Type="http://schemas.openxmlformats.org/officeDocument/2006/relationships/image" Target="../media/image2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7.xml"/><Relationship Id="rId7" Type="http://schemas.openxmlformats.org/officeDocument/2006/relationships/image" Target="../media/image2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aymath.org/millennium/P_vs_NP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00DE-9DDC-47AD-BEC1-C05220FAA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4263"/>
            <a:ext cx="9144000" cy="2056809"/>
          </a:xfrm>
        </p:spPr>
        <p:txBody>
          <a:bodyPr>
            <a:normAutofit/>
          </a:bodyPr>
          <a:lstStyle/>
          <a:p>
            <a:r>
              <a:rPr lang="en-US" sz="4800" b="1" dirty="0"/>
              <a:t>BC2410, Prescriptive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000" b="1" dirty="0"/>
              <a:t>From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2E2D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sz="4000" dirty="0"/>
              <a:t> </a:t>
            </a:r>
            <a:r>
              <a:rPr lang="en-US" sz="4000" b="1" dirty="0"/>
              <a:t>to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altLang="zh-CN" sz="4000" b="1" dirty="0">
                <a:solidFill>
                  <a:srgbClr val="E022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sz="4800" b="1" dirty="0">
              <a:solidFill>
                <a:srgbClr val="E022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7BC5-342E-4647-BDE7-94F09576A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879" cy="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8C2FD-94C1-4A36-845C-DF9600E9B520}"/>
              </a:ext>
            </a:extLst>
          </p:cNvPr>
          <p:cNvSpPr txBox="1"/>
          <p:nvPr/>
        </p:nvSpPr>
        <p:spPr>
          <a:xfrm>
            <a:off x="3048000" y="47371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a typeface="Verdana" panose="020B0604030504040204" pitchFamily="34" charset="0"/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255142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Project Selection Problem</a:t>
            </a:r>
          </a:p>
        </p:txBody>
      </p:sp>
      <p:pic>
        <p:nvPicPr>
          <p:cNvPr id="1945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95" y="5018105"/>
            <a:ext cx="56070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Group 30"/>
          <p:cNvGrpSpPr>
            <a:grpSpLocks/>
          </p:cNvGrpSpPr>
          <p:nvPr/>
        </p:nvGrpSpPr>
        <p:grpSpPr bwMode="auto">
          <a:xfrm>
            <a:off x="3009900" y="1884656"/>
            <a:ext cx="6172200" cy="2438400"/>
            <a:chOff x="-3" y="-3"/>
            <a:chExt cx="2453" cy="1112"/>
          </a:xfrm>
        </p:grpSpPr>
        <p:grpSp>
          <p:nvGrpSpPr>
            <p:cNvPr id="19460" name="Group 31"/>
            <p:cNvGrpSpPr>
              <a:grpSpLocks/>
            </p:cNvGrpSpPr>
            <p:nvPr/>
          </p:nvGrpSpPr>
          <p:grpSpPr bwMode="auto">
            <a:xfrm>
              <a:off x="0" y="0"/>
              <a:ext cx="2447" cy="1106"/>
              <a:chOff x="0" y="0"/>
              <a:chExt cx="2447" cy="1106"/>
            </a:xfrm>
          </p:grpSpPr>
          <p:grpSp>
            <p:nvGrpSpPr>
              <p:cNvPr id="19462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777" cy="394"/>
                <a:chOff x="0" y="0"/>
                <a:chExt cx="777" cy="394"/>
              </a:xfrm>
            </p:grpSpPr>
            <p:sp>
              <p:nvSpPr>
                <p:cNvPr id="19478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Project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9479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3" name="Group 35"/>
              <p:cNvGrpSpPr>
                <a:grpSpLocks/>
              </p:cNvGrpSpPr>
              <p:nvPr/>
            </p:nvGrpSpPr>
            <p:grpSpPr bwMode="auto">
              <a:xfrm>
                <a:off x="777" y="0"/>
                <a:ext cx="835" cy="394"/>
                <a:chOff x="777" y="0"/>
                <a:chExt cx="835" cy="394"/>
              </a:xfrm>
            </p:grpSpPr>
            <p:sp>
              <p:nvSpPr>
                <p:cNvPr id="19476" name="Rectangle 36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Decision Variable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9477" name="Rectangle 37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4" name="Group 38"/>
              <p:cNvGrpSpPr>
                <a:grpSpLocks/>
              </p:cNvGrpSpPr>
              <p:nvPr/>
            </p:nvGrpSpPr>
            <p:grpSpPr bwMode="auto">
              <a:xfrm>
                <a:off x="1612" y="0"/>
                <a:ext cx="835" cy="394"/>
                <a:chOff x="1612" y="0"/>
                <a:chExt cx="835" cy="394"/>
              </a:xfrm>
            </p:grpSpPr>
            <p:sp>
              <p:nvSpPr>
                <p:cNvPr id="19474" name="Rectangle 39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Optimal Value</a:t>
                  </a:r>
                </a:p>
              </p:txBody>
            </p:sp>
            <p:sp>
              <p:nvSpPr>
                <p:cNvPr id="19475" name="Rectangle 40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5" name="Group 41"/>
              <p:cNvGrpSpPr>
                <a:grpSpLocks/>
              </p:cNvGrpSpPr>
              <p:nvPr/>
            </p:nvGrpSpPr>
            <p:grpSpPr bwMode="auto">
              <a:xfrm>
                <a:off x="0" y="394"/>
                <a:ext cx="777" cy="712"/>
                <a:chOff x="0" y="394"/>
                <a:chExt cx="777" cy="712"/>
              </a:xfrm>
            </p:grpSpPr>
            <p:sp>
              <p:nvSpPr>
                <p:cNvPr id="1947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91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2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947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77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6" name="Group 44"/>
              <p:cNvGrpSpPr>
                <a:grpSpLocks/>
              </p:cNvGrpSpPr>
              <p:nvPr/>
            </p:nvGrpSpPr>
            <p:grpSpPr bwMode="auto">
              <a:xfrm>
                <a:off x="777" y="394"/>
                <a:ext cx="835" cy="712"/>
                <a:chOff x="777" y="394"/>
                <a:chExt cx="835" cy="712"/>
              </a:xfrm>
            </p:grpSpPr>
            <p:sp>
              <p:nvSpPr>
                <p:cNvPr id="19470" name="Rectangle 45"/>
                <p:cNvSpPr>
                  <a:spLocks noChangeArrowheads="1"/>
                </p:cNvSpPr>
                <p:nvPr/>
              </p:nvSpPr>
              <p:spPr bwMode="auto">
                <a:xfrm>
                  <a:off x="820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6 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9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9471" name="Rectangle 46"/>
                <p:cNvSpPr>
                  <a:spLocks noChangeArrowheads="1"/>
                </p:cNvSpPr>
                <p:nvPr/>
              </p:nvSpPr>
              <p:spPr bwMode="auto">
                <a:xfrm>
                  <a:off x="777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9467" name="Group 47"/>
              <p:cNvGrpSpPr>
                <a:grpSpLocks/>
              </p:cNvGrpSpPr>
              <p:nvPr/>
            </p:nvGrpSpPr>
            <p:grpSpPr bwMode="auto">
              <a:xfrm>
                <a:off x="1612" y="394"/>
                <a:ext cx="835" cy="712"/>
                <a:chOff x="1612" y="394"/>
                <a:chExt cx="835" cy="712"/>
              </a:xfrm>
            </p:grpSpPr>
            <p:sp>
              <p:nvSpPr>
                <p:cNvPr id="194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655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0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0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9469" name="Rectangle 49"/>
                <p:cNvSpPr>
                  <a:spLocks noChangeArrowheads="1"/>
                </p:cNvSpPr>
                <p:nvPr/>
              </p:nvSpPr>
              <p:spPr bwMode="auto">
                <a:xfrm>
                  <a:off x="1612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9461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2453" cy="11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32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1506" name="Rectangle 25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At most one event can occur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Example: Suppose we can only choose project 1 or project 3 but not both. </a:t>
            </a:r>
          </a:p>
        </p:txBody>
      </p:sp>
      <p:pic>
        <p:nvPicPr>
          <p:cNvPr id="21507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4495800"/>
            <a:ext cx="636111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9" y="2019300"/>
            <a:ext cx="2613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Neither event occurs or both events occur.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Example: Project 4 and 5 must be invested together or left out together. </a:t>
            </a:r>
          </a:p>
        </p:txBody>
      </p:sp>
      <p:pic>
        <p:nvPicPr>
          <p:cNvPr id="23555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4162425"/>
            <a:ext cx="6361112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085975"/>
            <a:ext cx="19748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If event 2 occurs, then event 1 must occur. Note that event 1 can occur without event 2.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Example: If Project 4 is chosen, then Project 5 must also be chosen.</a:t>
            </a:r>
          </a:p>
        </p:txBody>
      </p:sp>
      <p:pic>
        <p:nvPicPr>
          <p:cNvPr id="2560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4343400"/>
            <a:ext cx="6361113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1"/>
            <a:ext cx="19748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Common Relations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Limit range of variable, y. If event does not occur, then y=0. Otherwise, 0 </a:t>
            </a:r>
            <a:r>
              <a:rPr lang="en-US" altLang="en-US" dirty="0">
                <a:latin typeface="cmsy10" charset="0"/>
                <a:ea typeface="ＭＳ Ｐゴシック" charset="-128"/>
              </a:rPr>
              <a:t>≤ </a:t>
            </a:r>
            <a:r>
              <a:rPr lang="en-US" altLang="en-US" dirty="0">
                <a:ea typeface="ＭＳ Ｐゴシック" charset="-128"/>
              </a:rPr>
              <a:t>y</a:t>
            </a:r>
            <a:r>
              <a:rPr lang="en-US" altLang="en-US" dirty="0">
                <a:latin typeface="cmsy10" charset="0"/>
                <a:ea typeface="ＭＳ Ｐゴシック" charset="-128"/>
              </a:rPr>
              <a:t> ≤ </a:t>
            </a:r>
            <a:r>
              <a:rPr lang="en-US" altLang="en-US" dirty="0">
                <a:ea typeface="ＭＳ Ｐゴシック" charset="-128"/>
              </a:rPr>
              <a:t>M if event occurs.</a:t>
            </a: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M is a large number that variable y can never attain</a:t>
            </a:r>
          </a:p>
          <a:p>
            <a:r>
              <a:rPr lang="en-US" altLang="en-US" dirty="0">
                <a:ea typeface="ＭＳ Ｐゴシック" charset="-128"/>
              </a:rPr>
              <a:t>Usage Examples:</a:t>
            </a:r>
          </a:p>
          <a:p>
            <a:pPr lvl="1"/>
            <a:r>
              <a:rPr lang="en-US" altLang="en-US" dirty="0"/>
              <a:t> Stopping production flow if one decides to close down a production plant.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pic>
        <p:nvPicPr>
          <p:cNvPr id="2765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1"/>
            <a:ext cx="18176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Cost of producing a product follows the following function</a:t>
            </a: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2969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667000"/>
            <a:ext cx="422592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 company is considering making 3 different products. Let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ea typeface="ＭＳ Ｐゴシック" charset="-128"/>
              </a:rPr>
              <a:t>denote the quantity of each product to be produced. 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2200" dirty="0">
                <a:ea typeface="ＭＳ Ｐゴシック" charset="-128"/>
              </a:rPr>
              <a:t> </a:t>
            </a: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2743200" y="3352801"/>
            <a:ext cx="7467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	           Fixed Cost 		        Unit Profit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           	$ 100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          	$ 5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$ 0 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     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            	$ 150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            	$ 7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$ 0 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             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            	$ 75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            	$ 4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	$ 0     	if 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The production constraints are :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Formulate a model for determining the maximum profit production policy.</a:t>
            </a:r>
          </a:p>
        </p:txBody>
      </p:sp>
      <p:pic>
        <p:nvPicPr>
          <p:cNvPr id="33795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5038"/>
            <a:ext cx="38862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Is this ok? </a:t>
            </a:r>
          </a:p>
        </p:txBody>
      </p:sp>
      <p:pic>
        <p:nvPicPr>
          <p:cNvPr id="3584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352676"/>
            <a:ext cx="7302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How about this? </a:t>
            </a:r>
          </a:p>
        </p:txBody>
      </p:sp>
      <p:pic>
        <p:nvPicPr>
          <p:cNvPr id="37891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352675"/>
            <a:ext cx="83407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227FAA-8729-4F1F-ABBE-0D3749846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12127068" cy="6172200"/>
          </a:xfrm>
        </p:spPr>
      </p:pic>
    </p:spTree>
    <p:extLst>
      <p:ext uri="{BB962C8B-B14F-4D97-AF65-F5344CB8AC3E}">
        <p14:creationId xmlns:p14="http://schemas.microsoft.com/office/powerpoint/2010/main" val="356629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Fixed cost problem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How about this?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How should be choose M?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pic>
        <p:nvPicPr>
          <p:cNvPr id="3993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73025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>
                <a:ea typeface="ＭＳ Ｐゴシック" charset="-128"/>
              </a:rPr>
              <a:t>Developed by Howard Garns and first published in 1979</a:t>
            </a:r>
          </a:p>
          <a:p>
            <a:r>
              <a:rPr lang="en-US" altLang="en-US" sz="2400">
                <a:ea typeface="ＭＳ Ｐゴシック" charset="-128"/>
              </a:rPr>
              <a:t>Popularized in Japan since 1980’s</a:t>
            </a:r>
          </a:p>
          <a:p>
            <a:r>
              <a:rPr lang="en-US" altLang="en-US" sz="2400">
                <a:ea typeface="ＭＳ Ｐゴシック" charset="-128"/>
              </a:rPr>
              <a:t>Rules: to fill a 9x9 grid with digits so that</a:t>
            </a:r>
          </a:p>
          <a:p>
            <a:pPr lvl="1"/>
            <a:r>
              <a:rPr lang="en-US" altLang="en-US" sz="2000"/>
              <a:t>Each column contains all the digits from 1 to 9</a:t>
            </a:r>
          </a:p>
          <a:p>
            <a:pPr lvl="1"/>
            <a:r>
              <a:rPr lang="en-US" altLang="en-US" sz="2000"/>
              <a:t>Each row contains all the digits from 1 to 9</a:t>
            </a:r>
          </a:p>
          <a:p>
            <a:pPr lvl="1"/>
            <a:r>
              <a:rPr lang="en-US" altLang="en-US" sz="2000"/>
              <a:t>Each 3x3 block contains all the digits from 1 to 9</a:t>
            </a:r>
          </a:p>
          <a:p>
            <a:pPr lvl="1"/>
            <a:endParaRPr lang="en-US" altLang="en-US" sz="2000"/>
          </a:p>
          <a:p>
            <a:r>
              <a:rPr lang="en-US" altLang="en-US" sz="2400">
                <a:ea typeface="ＭＳ Ｐゴシック" charset="-128"/>
              </a:rPr>
              <a:t>Many algorithms available</a:t>
            </a:r>
          </a:p>
          <a:p>
            <a:pPr lvl="1"/>
            <a:r>
              <a:rPr lang="en-US" altLang="en-US" sz="2000"/>
              <a:t>One by PM Lee</a:t>
            </a:r>
          </a:p>
        </p:txBody>
      </p:sp>
      <p:pic>
        <p:nvPicPr>
          <p:cNvPr id="41987" name="Picture 6" descr="250px-Sudoku-by-L2G-20050714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657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Sudoku</a:t>
            </a:r>
          </a:p>
        </p:txBody>
      </p:sp>
      <p:pic>
        <p:nvPicPr>
          <p:cNvPr id="430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87" y="778663"/>
            <a:ext cx="311308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4" descr="Screen Shot 2015-10-06 at 8.2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143001"/>
            <a:ext cx="4240213" cy="497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>
                <a:ea typeface="ＭＳ Ｐゴシック" charset="-128"/>
              </a:rPr>
              <a:t>Sudoku – IP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Constraints:</a:t>
            </a:r>
          </a:p>
          <a:p>
            <a:pPr lvl="1"/>
            <a:r>
              <a:rPr lang="en-US" altLang="en-US" dirty="0"/>
              <a:t>Only one </a:t>
            </a:r>
            <a:r>
              <a:rPr lang="en-US" altLang="en-US" i="1" dirty="0"/>
              <a:t>k</a:t>
            </a:r>
            <a:r>
              <a:rPr lang="en-US" altLang="en-US" dirty="0"/>
              <a:t> in each column</a:t>
            </a:r>
          </a:p>
          <a:p>
            <a:pPr lvl="1"/>
            <a:r>
              <a:rPr lang="en-US" altLang="en-US" dirty="0"/>
              <a:t>Only one </a:t>
            </a:r>
            <a:r>
              <a:rPr lang="en-US" altLang="en-US" i="1" dirty="0"/>
              <a:t>k</a:t>
            </a:r>
            <a:r>
              <a:rPr lang="en-US" altLang="en-US" dirty="0"/>
              <a:t> in each row</a:t>
            </a:r>
          </a:p>
          <a:p>
            <a:pPr lvl="1"/>
            <a:r>
              <a:rPr lang="en-US" altLang="en-US" dirty="0"/>
              <a:t>Only one </a:t>
            </a:r>
            <a:r>
              <a:rPr lang="en-US" altLang="en-US" i="1" dirty="0"/>
              <a:t>k</a:t>
            </a:r>
            <a:r>
              <a:rPr lang="en-US" altLang="en-US" dirty="0"/>
              <a:t> in each 3x3 block</a:t>
            </a:r>
          </a:p>
          <a:p>
            <a:pPr lvl="1"/>
            <a:r>
              <a:rPr lang="en-US" altLang="en-US" dirty="0"/>
              <a:t>All cells must be filled</a:t>
            </a:r>
          </a:p>
          <a:p>
            <a:pPr lvl="1"/>
            <a:r>
              <a:rPr lang="en-US" altLang="en-US" dirty="0"/>
              <a:t>The set of initially given numbers cannot be changed</a:t>
            </a:r>
          </a:p>
          <a:p>
            <a:pPr lvl="1"/>
            <a:r>
              <a:rPr lang="en-US" altLang="en-US" dirty="0"/>
              <a:t>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>
                <a:ea typeface="ＭＳ Ｐゴシック" charset="-128"/>
              </a:rPr>
              <a:t>Sudoku – IP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Objective ???</a:t>
            </a:r>
          </a:p>
          <a:p>
            <a:pPr lvl="1"/>
            <a:r>
              <a:rPr lang="en-US" altLang="en-US" dirty="0"/>
              <a:t>Nothing to maximize or minimize</a:t>
            </a:r>
          </a:p>
          <a:p>
            <a:pPr lvl="1"/>
            <a:r>
              <a:rPr lang="en-US" altLang="en-US" dirty="0"/>
              <a:t>Just looking for a feasible solution =&gt; </a:t>
            </a:r>
            <a:r>
              <a:rPr lang="en-US" altLang="en-US" b="1" u="sng" dirty="0"/>
              <a:t>Feasibility Problems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Decision variables: </a:t>
            </a:r>
            <a:r>
              <a:rPr lang="en-US" altLang="en-US" sz="2000" i="1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ijk</a:t>
            </a:r>
            <a:r>
              <a:rPr lang="en-US" altLang="en-US" dirty="0">
                <a:ea typeface="ＭＳ Ｐゴシック" charset="-128"/>
              </a:rPr>
              <a:t> --- whether cell (</a:t>
            </a:r>
            <a:r>
              <a:rPr lang="en-US" altLang="en-US" i="1" dirty="0" err="1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j</a:t>
            </a:r>
            <a:r>
              <a:rPr lang="en-US" altLang="en-US" dirty="0">
                <a:ea typeface="ＭＳ Ｐゴシック" charset="-128"/>
              </a:rPr>
              <a:t>) contains digit </a:t>
            </a:r>
            <a:r>
              <a:rPr lang="en-US" altLang="en-US" i="1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k</a:t>
            </a:r>
            <a:r>
              <a:rPr lang="en-US" altLang="en-US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(binary)</a:t>
            </a:r>
            <a:endParaRPr lang="en-US" altLang="en-US" i="1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>
                <a:ea typeface="ＭＳ Ｐゴシック" charset="-128"/>
              </a:rPr>
              <a:t>Applications: Sudoku – IP Formulation</a:t>
            </a:r>
          </a:p>
        </p:txBody>
      </p:sp>
      <p:pic>
        <p:nvPicPr>
          <p:cNvPr id="460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2589"/>
            <a:ext cx="9144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52BA-3021-47AE-9819-AEAEC363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Formulation of Some Conditions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330F-2384-4083-A73B-0E5DF35E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7" name="Picture 6" descr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Let $x_1,x_2,\dots,x_n$ be $ n $ binary variables and let $ z $ be some other binary variable. Formulate the logical operator by using integer linear programming, i.e., write linear constraints so that&#10;\begin{enumerate}&#10; \item&#10; $ z $ takes the value of $ 1 $ if at least one of the $ x_i$'s takes the value of $ 1 $.&#10; \item&#10; If all the $ x_i$'s take the value of zero, then $ z $ takes a value of $ 0 $.&#10; \item&#10; $z$ takes the value of $1$ if all the $ x_i$'s take the value of $1$.&#10; \item&#10; If any $ x_i $ takes the value of zero, then $ z $ takes a value of $ 0 $.&#10; \item &#10; If $x_1+x_2+\cdots+x_n\ge 5$, then $ z $ takes a value of $1$.&#10; &#10;\end{enumerate}&#10;&#10;&#10;\end{document}" title="IguanaTex Bitmap Display">
            <a:extLst>
              <a:ext uri="{FF2B5EF4-FFF2-40B4-BE49-F238E27FC236}">
                <a16:creationId xmlns:a16="http://schemas.microsoft.com/office/drawing/2014/main" id="{AB6CF87D-9482-4F0A-B2E4-0A3F15A2C8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12" y="1625599"/>
            <a:ext cx="8752985" cy="41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8A97-26B9-4C4D-8C39-AF82EC18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FCF7-3CD4-41F1-AF7B-84615BBF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Linda Lee, a second year BCG student, would like to determine her course schedule for her two semesters. Linda has created a list of twenty potential courses that most interest her, shown in table below. Linda has ranked her interest in each of these courses as a number between 3 and 5. The course data is extracted from </a:t>
            </a:r>
            <a:r>
              <a:rPr lang="en-US" dirty="0">
                <a:hlinkClick r:id="rId2"/>
              </a:rPr>
              <a:t>http://web.nbs.ntu.edu.sg/undergrad/common/contents/courselist.asp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06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8A97-26B9-4C4D-8C39-AF82EC18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FE339-5CFC-4B99-A6E0-345FA4CC67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0027" y="1035495"/>
          <a:ext cx="8640566" cy="5592833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116827">
                  <a:extLst>
                    <a:ext uri="{9D8B030D-6E8A-4147-A177-3AD203B41FA5}">
                      <a16:colId xmlns:a16="http://schemas.microsoft.com/office/drawing/2014/main" val="3625449633"/>
                    </a:ext>
                  </a:extLst>
                </a:gridCol>
                <a:gridCol w="1001846">
                  <a:extLst>
                    <a:ext uri="{9D8B030D-6E8A-4147-A177-3AD203B41FA5}">
                      <a16:colId xmlns:a16="http://schemas.microsoft.com/office/drawing/2014/main" val="1552203212"/>
                    </a:ext>
                  </a:extLst>
                </a:gridCol>
                <a:gridCol w="3131421">
                  <a:extLst>
                    <a:ext uri="{9D8B030D-6E8A-4147-A177-3AD203B41FA5}">
                      <a16:colId xmlns:a16="http://schemas.microsoft.com/office/drawing/2014/main" val="328298129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926694446"/>
                    </a:ext>
                  </a:extLst>
                </a:gridCol>
                <a:gridCol w="1239656">
                  <a:extLst>
                    <a:ext uri="{9D8B030D-6E8A-4147-A177-3AD203B41FA5}">
                      <a16:colId xmlns:a16="http://schemas.microsoft.com/office/drawing/2014/main" val="1557181677"/>
                    </a:ext>
                  </a:extLst>
                </a:gridCol>
                <a:gridCol w="1328883">
                  <a:extLst>
                    <a:ext uri="{9D8B030D-6E8A-4147-A177-3AD203B41FA5}">
                      <a16:colId xmlns:a16="http://schemas.microsoft.com/office/drawing/2014/main" val="2569392153"/>
                    </a:ext>
                  </a:extLst>
                </a:gridCol>
              </a:tblGrid>
              <a:tr h="519336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Course Number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Course Code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Course Title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Semester offered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Prerequisites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indent="82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Interest Level</a:t>
                      </a:r>
                      <a:endParaRPr lang="en-SG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67567767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AB0403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Decision Making with Programming &amp;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930266955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BA2201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Actuarial Economics	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298565869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BU5201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Business Finance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057235086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BE1401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Business Operations &amp; Process	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33666888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BT2403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Service Operations Management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4237845099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BC3406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Business Analytics Consulting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10, 13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39380765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AB0602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Communication Management Strategies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2349445487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AB5103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Audit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762712564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9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BF3224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Equity Investing with Big Data	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450250218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BC2406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Analytics I: Visual &amp; Predictive Techniques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319142942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11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BC2407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Analytics II: Visual &amp; Predictive Techniques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1,10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054047121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12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BM2507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Marketing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436786044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13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AB1202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Statistics &amp; Analysis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3258051492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14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9100" algn="l"/>
                        </a:tabLst>
                      </a:pPr>
                      <a:r>
                        <a:rPr lang="en-GB" sz="1000">
                          <a:effectLst/>
                        </a:rPr>
                        <a:t>BC2408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Supply Chain Analytics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813995464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BC2410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Prescriptive Analytics: From Data to Decision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2044650176"/>
                  </a:ext>
                </a:extLst>
              </a:tr>
              <a:tr h="424869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16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BU5644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Smarter Brain? The Science of Decision Making Management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805951530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17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AB0502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Managing Sustainability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367781683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BM2501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Market Behaviour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2077886991"/>
                  </a:ext>
                </a:extLst>
              </a:tr>
              <a:tr h="279300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19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BM2504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Integrated Marketing Communications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794433656"/>
                  </a:ext>
                </a:extLst>
              </a:tr>
              <a:tr h="133731"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</a:t>
                      </a:r>
                      <a:endParaRPr lang="en-SG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AB1501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Marketing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1,2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SG" sz="10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tc>
                  <a:txBody>
                    <a:bodyPr/>
                    <a:lstStyle/>
                    <a:p>
                      <a:pPr marL="0" marR="9144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4</a:t>
                      </a:r>
                      <a:endParaRPr lang="en-SG" sz="10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3291" marR="63291" marT="0" marB="0"/>
                </a:tc>
                <a:extLst>
                  <a:ext uri="{0D108BD9-81ED-4DB2-BD59-A6C34878D82A}">
                    <a16:rowId xmlns:a16="http://schemas.microsoft.com/office/drawing/2014/main" val="184568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6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C08C-8389-4EB7-B42F-416858D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217C8-9E96-487B-9E78-05ABB107A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Linda is allowed to take at most </a:t>
                </a:r>
                <a:r>
                  <a:rPr lang="en-US" sz="1800" b="1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five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courses in each semester. In determining her course schedule, she needs to consider the following:</a:t>
                </a: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Linda can only take a course if she has completed or is currently taking all courses that are prerequisites for the course. 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In Semester 1, Linda must take at least three of the following five courses: course 1, course 3, course 4, course 5, and course 20.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If Linda takes course 12, she will not be allowed to take course 18, because these two courses cover fairly similar materials.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800100" marR="91440" lvl="1" indent="-342900" algn="just">
                  <a:lnSpc>
                    <a:spcPct val="115000"/>
                  </a:lnSpc>
                  <a:spcBef>
                    <a:spcPts val="0"/>
                  </a:spcBef>
                  <a:buFont typeface="Symbol" panose="05050102010706020507" pitchFamily="18" charset="2"/>
                  <a:buChar char="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Linda would like to take at least two courses in Marketing (course 12, 18, and 20) and at least two courses in Analytics (course 1, 8, 10, 11, 14, 15).</a:t>
                </a:r>
                <a:endParaRPr lang="en-SG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Help Linda to maximize her total interest level.</a:t>
                </a: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(Hint: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course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is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selected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at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semester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 where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=1,2,…,20</m:t>
                    </m:r>
                  </m:oMath>
                </a14:m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SG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if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course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is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offered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at</m:t>
                              </m:r>
                              <m: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semester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   where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=1,2,…,20</m:t>
                    </m:r>
                  </m:oMath>
                </a14:m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1,6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=0, </m:t>
                    </m:r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1,17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.</a:t>
                </a: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9144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be the interest level of course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𝑓𝑜𝑟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=1,2,…,20</m:t>
                    </m:r>
                  </m:oMath>
                </a14:m>
                <a:r>
                  <a:rPr lang="en-GB" sz="1800" dirty="0">
                    <a:effectLst/>
                    <a:latin typeface="Cambria" panose="020405030504060302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.)</a:t>
                </a:r>
                <a:endParaRPr lang="en-US" sz="1800" dirty="0">
                  <a:effectLst/>
                  <a:latin typeface="Cambria" panose="02040503050406030204" pitchFamily="18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mbria" panose="02040503050406030204" pitchFamily="18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9144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SG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217C8-9E96-487B-9E78-05ABB107A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182-A269-4A72-ABF1-AAEF2BB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Schedule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E7C9CC-A9C0-4C4D-A0DD-5A975B9CF935}"/>
              </a:ext>
            </a:extLst>
          </p:cNvPr>
          <p:cNvCxnSpPr>
            <a:cxnSpLocks/>
          </p:cNvCxnSpPr>
          <p:nvPr/>
        </p:nvCxnSpPr>
        <p:spPr>
          <a:xfrm>
            <a:off x="6293466" y="3599569"/>
            <a:ext cx="2521761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25B46BA-D9AD-4F3C-84B2-469624D0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7" t="56804" r="24987" b="29838"/>
          <a:stretch/>
        </p:blipFill>
        <p:spPr>
          <a:xfrm>
            <a:off x="5825447" y="2985937"/>
            <a:ext cx="3256908" cy="824482"/>
          </a:xfrm>
        </p:spPr>
      </p:pic>
    </p:spTree>
    <p:extLst>
      <p:ext uri="{BB962C8B-B14F-4D97-AF65-F5344CB8AC3E}">
        <p14:creationId xmlns:p14="http://schemas.microsoft.com/office/powerpoint/2010/main" val="262282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/>
            <a:r>
              <a:rPr lang="en-GB" altLang="en-US">
                <a:ea typeface="ＭＳ Ｐゴシック" charset="-128"/>
              </a:rPr>
              <a:t>Solution Approach in Discrete Optimization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4EF1E2-10C0-4DB1-8996-3C1B4BA4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Mixed Integer Programming</a:t>
            </a:r>
          </a:p>
          <a:p>
            <a:endParaRPr lang="en-SG" dirty="0"/>
          </a:p>
        </p:txBody>
      </p:sp>
      <p:pic>
        <p:nvPicPr>
          <p:cNvPr id="47106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860425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Geometric Interpretation</a:t>
            </a:r>
          </a:p>
        </p:txBody>
      </p:sp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2209800" y="1219201"/>
            <a:ext cx="7721600" cy="5243513"/>
            <a:chOff x="432" y="768"/>
            <a:chExt cx="4864" cy="3303"/>
          </a:xfrm>
        </p:grpSpPr>
        <p:sp>
          <p:nvSpPr>
            <p:cNvPr id="49161" name="Line 5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24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9162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63" name="Group 7"/>
            <p:cNvGrpSpPr>
              <a:grpSpLocks/>
            </p:cNvGrpSpPr>
            <p:nvPr/>
          </p:nvGrpSpPr>
          <p:grpSpPr bwMode="auto">
            <a:xfrm>
              <a:off x="672" y="960"/>
              <a:ext cx="4608" cy="2880"/>
              <a:chOff x="1344" y="720"/>
              <a:chExt cx="4608" cy="2880"/>
            </a:xfrm>
          </p:grpSpPr>
          <p:grpSp>
            <p:nvGrpSpPr>
              <p:cNvPr id="49192" name="Group 8"/>
              <p:cNvGrpSpPr>
                <a:grpSpLocks/>
              </p:cNvGrpSpPr>
              <p:nvPr/>
            </p:nvGrpSpPr>
            <p:grpSpPr bwMode="auto">
              <a:xfrm>
                <a:off x="1344" y="1296"/>
                <a:ext cx="2304" cy="2304"/>
                <a:chOff x="1344" y="1296"/>
                <a:chExt cx="2304" cy="2304"/>
              </a:xfrm>
            </p:grpSpPr>
            <p:grpSp>
              <p:nvGrpSpPr>
                <p:cNvPr id="49373" name="Group 9"/>
                <p:cNvGrpSpPr>
                  <a:grpSpLocks/>
                </p:cNvGrpSpPr>
                <p:nvPr/>
              </p:nvGrpSpPr>
              <p:grpSpPr bwMode="auto">
                <a:xfrm>
                  <a:off x="1344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79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87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91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92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88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89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9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80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81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8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86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82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83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84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4" name="Group 24"/>
                <p:cNvGrpSpPr>
                  <a:grpSpLocks/>
                </p:cNvGrpSpPr>
                <p:nvPr/>
              </p:nvGrpSpPr>
              <p:grpSpPr bwMode="auto">
                <a:xfrm>
                  <a:off x="1344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6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73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77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8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74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75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6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66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67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71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2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68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6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70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5" name="Group 39"/>
                <p:cNvGrpSpPr>
                  <a:grpSpLocks/>
                </p:cNvGrpSpPr>
                <p:nvPr/>
              </p:nvGrpSpPr>
              <p:grpSpPr bwMode="auto">
                <a:xfrm>
                  <a:off x="2496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5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59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63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64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6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61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62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52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53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57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58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54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55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56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6" name="Group 54"/>
                <p:cNvGrpSpPr>
                  <a:grpSpLocks/>
                </p:cNvGrpSpPr>
                <p:nvPr/>
              </p:nvGrpSpPr>
              <p:grpSpPr bwMode="auto">
                <a:xfrm>
                  <a:off x="2496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37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45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9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50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46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7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48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3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39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3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44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40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41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42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7" name="Group 69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23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31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35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36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32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33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34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2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2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29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30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2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27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28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8" name="Group 84"/>
                <p:cNvGrpSpPr>
                  <a:grpSpLocks/>
                </p:cNvGrpSpPr>
                <p:nvPr/>
              </p:nvGrpSpPr>
              <p:grpSpPr bwMode="auto">
                <a:xfrm>
                  <a:off x="1344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40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17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21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22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18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19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20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410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11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15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16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12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13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14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79" name="Group 99"/>
                <p:cNvGrpSpPr>
                  <a:grpSpLocks/>
                </p:cNvGrpSpPr>
                <p:nvPr/>
              </p:nvGrpSpPr>
              <p:grpSpPr bwMode="auto">
                <a:xfrm>
                  <a:off x="2496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39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403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07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8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404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05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6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396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397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401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2" name="Rectangl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398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99" name="Rectangle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400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49380" name="Group 114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4938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389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93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94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390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91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92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49382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49383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87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88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49384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49385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49386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49193" name="Group 129"/>
              <p:cNvGrpSpPr>
                <a:grpSpLocks/>
              </p:cNvGrpSpPr>
              <p:nvPr/>
            </p:nvGrpSpPr>
            <p:grpSpPr bwMode="auto">
              <a:xfrm>
                <a:off x="3648" y="1296"/>
                <a:ext cx="1152" cy="576"/>
                <a:chOff x="1344" y="2448"/>
                <a:chExt cx="1152" cy="576"/>
              </a:xfrm>
            </p:grpSpPr>
            <p:grpSp>
              <p:nvGrpSpPr>
                <p:cNvPr id="49359" name="Group 13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67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71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72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6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69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70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60" name="Group 13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61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65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66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6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63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64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4" name="Group 144"/>
              <p:cNvGrpSpPr>
                <a:grpSpLocks/>
              </p:cNvGrpSpPr>
              <p:nvPr/>
            </p:nvGrpSpPr>
            <p:grpSpPr bwMode="auto">
              <a:xfrm>
                <a:off x="3648" y="1872"/>
                <a:ext cx="1152" cy="576"/>
                <a:chOff x="1344" y="2448"/>
                <a:chExt cx="1152" cy="576"/>
              </a:xfrm>
            </p:grpSpPr>
            <p:grpSp>
              <p:nvGrpSpPr>
                <p:cNvPr id="49345" name="Group 14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53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57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8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54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55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6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46" name="Group 15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47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51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2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4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49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50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5" name="Group 159"/>
              <p:cNvGrpSpPr>
                <a:grpSpLocks/>
              </p:cNvGrpSpPr>
              <p:nvPr/>
            </p:nvGrpSpPr>
            <p:grpSpPr bwMode="auto">
              <a:xfrm>
                <a:off x="4800" y="1296"/>
                <a:ext cx="1152" cy="576"/>
                <a:chOff x="1344" y="2448"/>
                <a:chExt cx="1152" cy="576"/>
              </a:xfrm>
            </p:grpSpPr>
            <p:grpSp>
              <p:nvGrpSpPr>
                <p:cNvPr id="49331" name="Group 16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39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43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44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40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41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42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32" name="Group 16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33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37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38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34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35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36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6" name="Group 174"/>
              <p:cNvGrpSpPr>
                <a:grpSpLocks/>
              </p:cNvGrpSpPr>
              <p:nvPr/>
            </p:nvGrpSpPr>
            <p:grpSpPr bwMode="auto">
              <a:xfrm>
                <a:off x="4800" y="1872"/>
                <a:ext cx="1152" cy="576"/>
                <a:chOff x="1344" y="2448"/>
                <a:chExt cx="1152" cy="576"/>
              </a:xfrm>
            </p:grpSpPr>
            <p:grpSp>
              <p:nvGrpSpPr>
                <p:cNvPr id="49317" name="Group 17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25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9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30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26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7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28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18" name="Group 18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19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3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24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20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21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2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7" name="Group 189"/>
              <p:cNvGrpSpPr>
                <a:grpSpLocks/>
              </p:cNvGrpSpPr>
              <p:nvPr/>
            </p:nvGrpSpPr>
            <p:grpSpPr bwMode="auto">
              <a:xfrm>
                <a:off x="3648" y="2448"/>
                <a:ext cx="1152" cy="576"/>
                <a:chOff x="1344" y="2448"/>
                <a:chExt cx="1152" cy="576"/>
              </a:xfrm>
            </p:grpSpPr>
            <p:grpSp>
              <p:nvGrpSpPr>
                <p:cNvPr id="49303" name="Group 19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11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15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16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12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13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14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304" name="Group 19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305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09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10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306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07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08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8" name="Group 204"/>
              <p:cNvGrpSpPr>
                <a:grpSpLocks/>
              </p:cNvGrpSpPr>
              <p:nvPr/>
            </p:nvGrpSpPr>
            <p:grpSpPr bwMode="auto">
              <a:xfrm>
                <a:off x="3648" y="3024"/>
                <a:ext cx="1152" cy="576"/>
                <a:chOff x="1344" y="2448"/>
                <a:chExt cx="1152" cy="576"/>
              </a:xfrm>
            </p:grpSpPr>
            <p:grpSp>
              <p:nvGrpSpPr>
                <p:cNvPr id="49289" name="Group 20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97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301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02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98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99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300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90" name="Group 21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91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95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96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92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93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94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199" name="Group 219"/>
              <p:cNvGrpSpPr>
                <a:grpSpLocks/>
              </p:cNvGrpSpPr>
              <p:nvPr/>
            </p:nvGrpSpPr>
            <p:grpSpPr bwMode="auto">
              <a:xfrm>
                <a:off x="4800" y="2448"/>
                <a:ext cx="1152" cy="576"/>
                <a:chOff x="1344" y="2448"/>
                <a:chExt cx="1152" cy="576"/>
              </a:xfrm>
            </p:grpSpPr>
            <p:grpSp>
              <p:nvGrpSpPr>
                <p:cNvPr id="49275" name="Group 22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83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87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8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84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85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6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76" name="Group 22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77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81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2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78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79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80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0" name="Group 234"/>
              <p:cNvGrpSpPr>
                <a:grpSpLocks/>
              </p:cNvGrpSpPr>
              <p:nvPr/>
            </p:nvGrpSpPr>
            <p:grpSpPr bwMode="auto">
              <a:xfrm>
                <a:off x="4800" y="3024"/>
                <a:ext cx="1152" cy="576"/>
                <a:chOff x="1344" y="2448"/>
                <a:chExt cx="1152" cy="576"/>
              </a:xfrm>
            </p:grpSpPr>
            <p:grpSp>
              <p:nvGrpSpPr>
                <p:cNvPr id="49261" name="Group 23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69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73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74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70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71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72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62" name="Group 24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63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67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68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64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65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66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1" name="Group 249"/>
              <p:cNvGrpSpPr>
                <a:grpSpLocks/>
              </p:cNvGrpSpPr>
              <p:nvPr/>
            </p:nvGrpSpPr>
            <p:grpSpPr bwMode="auto">
              <a:xfrm>
                <a:off x="1344" y="720"/>
                <a:ext cx="1152" cy="576"/>
                <a:chOff x="1344" y="2448"/>
                <a:chExt cx="1152" cy="576"/>
              </a:xfrm>
            </p:grpSpPr>
            <p:grpSp>
              <p:nvGrpSpPr>
                <p:cNvPr id="49247" name="Group 25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55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9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60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56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7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58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48" name="Group 25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49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3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54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50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51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52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2" name="Group 264"/>
              <p:cNvGrpSpPr>
                <a:grpSpLocks/>
              </p:cNvGrpSpPr>
              <p:nvPr/>
            </p:nvGrpSpPr>
            <p:grpSpPr bwMode="auto">
              <a:xfrm>
                <a:off x="2496" y="720"/>
                <a:ext cx="1152" cy="576"/>
                <a:chOff x="1344" y="2448"/>
                <a:chExt cx="1152" cy="576"/>
              </a:xfrm>
            </p:grpSpPr>
            <p:grpSp>
              <p:nvGrpSpPr>
                <p:cNvPr id="49233" name="Group 26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4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45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46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42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43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44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34" name="Group 27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35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39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40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36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37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38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3" name="Group 279"/>
              <p:cNvGrpSpPr>
                <a:grpSpLocks/>
              </p:cNvGrpSpPr>
              <p:nvPr/>
            </p:nvGrpSpPr>
            <p:grpSpPr bwMode="auto">
              <a:xfrm>
                <a:off x="3648" y="720"/>
                <a:ext cx="1152" cy="576"/>
                <a:chOff x="1344" y="2448"/>
                <a:chExt cx="1152" cy="576"/>
              </a:xfrm>
            </p:grpSpPr>
            <p:grpSp>
              <p:nvGrpSpPr>
                <p:cNvPr id="49219" name="Group 28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27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31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32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28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29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30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20" name="Group 28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21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25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26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22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23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24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49204" name="Group 294"/>
              <p:cNvGrpSpPr>
                <a:grpSpLocks/>
              </p:cNvGrpSpPr>
              <p:nvPr/>
            </p:nvGrpSpPr>
            <p:grpSpPr bwMode="auto">
              <a:xfrm>
                <a:off x="4800" y="720"/>
                <a:ext cx="1152" cy="576"/>
                <a:chOff x="1344" y="2448"/>
                <a:chExt cx="1152" cy="576"/>
              </a:xfrm>
            </p:grpSpPr>
            <p:grpSp>
              <p:nvGrpSpPr>
                <p:cNvPr id="49205" name="Group 29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13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17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8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14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15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6" name="Rectangle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49206" name="Group 30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49207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11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2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49208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49209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49210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  <p:sp>
          <p:nvSpPr>
            <p:cNvPr id="49164" name="Line 309"/>
            <p:cNvSpPr>
              <a:spLocks noChangeShapeType="1"/>
            </p:cNvSpPr>
            <p:nvPr/>
          </p:nvSpPr>
          <p:spPr bwMode="auto">
            <a:xfrm flipV="1">
              <a:off x="912" y="3552"/>
              <a:ext cx="40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Text Box 310"/>
            <p:cNvSpPr txBox="1">
              <a:spLocks noChangeArrowheads="1"/>
            </p:cNvSpPr>
            <p:nvPr/>
          </p:nvSpPr>
          <p:spPr bwMode="auto">
            <a:xfrm>
              <a:off x="201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9166" name="Text Box 311"/>
            <p:cNvSpPr txBox="1">
              <a:spLocks noChangeArrowheads="1"/>
            </p:cNvSpPr>
            <p:nvPr/>
          </p:nvSpPr>
          <p:spPr bwMode="auto">
            <a:xfrm>
              <a:off x="230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Text Box 312"/>
            <p:cNvSpPr txBox="1">
              <a:spLocks noChangeArrowheads="1"/>
            </p:cNvSpPr>
            <p:nvPr/>
          </p:nvSpPr>
          <p:spPr bwMode="auto">
            <a:xfrm>
              <a:off x="2588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49168" name="Text Box 313"/>
            <p:cNvSpPr txBox="1">
              <a:spLocks noChangeArrowheads="1"/>
            </p:cNvSpPr>
            <p:nvPr/>
          </p:nvSpPr>
          <p:spPr bwMode="auto">
            <a:xfrm>
              <a:off x="2876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Text Box 314"/>
            <p:cNvSpPr txBox="1">
              <a:spLocks noChangeArrowheads="1"/>
            </p:cNvSpPr>
            <p:nvPr/>
          </p:nvSpPr>
          <p:spPr bwMode="auto">
            <a:xfrm>
              <a:off x="8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49170" name="Text Box 315"/>
            <p:cNvSpPr txBox="1">
              <a:spLocks noChangeArrowheads="1"/>
            </p:cNvSpPr>
            <p:nvPr/>
          </p:nvSpPr>
          <p:spPr bwMode="auto">
            <a:xfrm>
              <a:off x="11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Text Box 316"/>
            <p:cNvSpPr txBox="1">
              <a:spLocks noChangeArrowheads="1"/>
            </p:cNvSpPr>
            <p:nvPr/>
          </p:nvSpPr>
          <p:spPr bwMode="auto">
            <a:xfrm>
              <a:off x="14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9172" name="Text Box 317"/>
            <p:cNvSpPr txBox="1">
              <a:spLocks noChangeArrowheads="1"/>
            </p:cNvSpPr>
            <p:nvPr/>
          </p:nvSpPr>
          <p:spPr bwMode="auto">
            <a:xfrm>
              <a:off x="17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Text Box 318"/>
            <p:cNvSpPr txBox="1">
              <a:spLocks noChangeArrowheads="1"/>
            </p:cNvSpPr>
            <p:nvPr/>
          </p:nvSpPr>
          <p:spPr bwMode="auto">
            <a:xfrm>
              <a:off x="31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49174" name="Text Box 319"/>
            <p:cNvSpPr txBox="1">
              <a:spLocks noChangeArrowheads="1"/>
            </p:cNvSpPr>
            <p:nvPr/>
          </p:nvSpPr>
          <p:spPr bwMode="auto">
            <a:xfrm>
              <a:off x="34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Text Box 320"/>
            <p:cNvSpPr txBox="1">
              <a:spLocks noChangeArrowheads="1"/>
            </p:cNvSpPr>
            <p:nvPr/>
          </p:nvSpPr>
          <p:spPr bwMode="auto">
            <a:xfrm>
              <a:off x="37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49176" name="Text Box 321"/>
            <p:cNvSpPr txBox="1">
              <a:spLocks noChangeArrowheads="1"/>
            </p:cNvSpPr>
            <p:nvPr/>
          </p:nvSpPr>
          <p:spPr bwMode="auto">
            <a:xfrm>
              <a:off x="40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Text Box 322"/>
            <p:cNvSpPr txBox="1">
              <a:spLocks noChangeArrowheads="1"/>
            </p:cNvSpPr>
            <p:nvPr/>
          </p:nvSpPr>
          <p:spPr bwMode="auto">
            <a:xfrm>
              <a:off x="4316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49178" name="Text Box 323"/>
            <p:cNvSpPr txBox="1">
              <a:spLocks noChangeArrowheads="1"/>
            </p:cNvSpPr>
            <p:nvPr/>
          </p:nvSpPr>
          <p:spPr bwMode="auto">
            <a:xfrm>
              <a:off x="4604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Text Box 324"/>
            <p:cNvSpPr txBox="1">
              <a:spLocks noChangeArrowheads="1"/>
            </p:cNvSpPr>
            <p:nvPr/>
          </p:nvSpPr>
          <p:spPr bwMode="auto">
            <a:xfrm>
              <a:off x="489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49180" name="Text Box 325"/>
            <p:cNvSpPr txBox="1">
              <a:spLocks noChangeArrowheads="1"/>
            </p:cNvSpPr>
            <p:nvPr/>
          </p:nvSpPr>
          <p:spPr bwMode="auto">
            <a:xfrm>
              <a:off x="518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49181" name="Picture 3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3361"/>
              <a:ext cx="2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2" name="Text Box 327"/>
            <p:cNvSpPr txBox="1">
              <a:spLocks noChangeArrowheads="1"/>
            </p:cNvSpPr>
            <p:nvPr/>
          </p:nvSpPr>
          <p:spPr bwMode="auto">
            <a:xfrm>
              <a:off x="432" y="3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49183" name="Text Box 328"/>
            <p:cNvSpPr txBox="1">
              <a:spLocks noChangeArrowheads="1"/>
            </p:cNvSpPr>
            <p:nvPr/>
          </p:nvSpPr>
          <p:spPr bwMode="auto">
            <a:xfrm>
              <a:off x="432" y="31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4" name="Text Box 329"/>
            <p:cNvSpPr txBox="1">
              <a:spLocks noChangeArrowheads="1"/>
            </p:cNvSpPr>
            <p:nvPr/>
          </p:nvSpPr>
          <p:spPr bwMode="auto">
            <a:xfrm>
              <a:off x="43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9185" name="Text Box 330"/>
            <p:cNvSpPr txBox="1">
              <a:spLocks noChangeArrowheads="1"/>
            </p:cNvSpPr>
            <p:nvPr/>
          </p:nvSpPr>
          <p:spPr bwMode="auto">
            <a:xfrm>
              <a:off x="432" y="254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6" name="Text Box 331"/>
            <p:cNvSpPr txBox="1">
              <a:spLocks noChangeArrowheads="1"/>
            </p:cNvSpPr>
            <p:nvPr/>
          </p:nvSpPr>
          <p:spPr bwMode="auto">
            <a:xfrm>
              <a:off x="432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9187" name="Text Box 332"/>
            <p:cNvSpPr txBox="1">
              <a:spLocks noChangeArrowheads="1"/>
            </p:cNvSpPr>
            <p:nvPr/>
          </p:nvSpPr>
          <p:spPr bwMode="auto">
            <a:xfrm>
              <a:off x="432" y="19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8" name="Text Box 333"/>
            <p:cNvSpPr txBox="1">
              <a:spLocks noChangeArrowheads="1"/>
            </p:cNvSpPr>
            <p:nvPr/>
          </p:nvSpPr>
          <p:spPr bwMode="auto">
            <a:xfrm>
              <a:off x="432" y="16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49189" name="Text Box 334"/>
            <p:cNvSpPr txBox="1">
              <a:spLocks noChangeArrowheads="1"/>
            </p:cNvSpPr>
            <p:nvPr/>
          </p:nvSpPr>
          <p:spPr bwMode="auto">
            <a:xfrm>
              <a:off x="432" y="13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0" name="Text Box 335"/>
            <p:cNvSpPr txBox="1">
              <a:spLocks noChangeArrowheads="1"/>
            </p:cNvSpPr>
            <p:nvPr/>
          </p:nvSpPr>
          <p:spPr bwMode="auto">
            <a:xfrm>
              <a:off x="432" y="11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49191" name="Text Box 336"/>
            <p:cNvSpPr txBox="1">
              <a:spLocks noChangeArrowheads="1"/>
            </p:cNvSpPr>
            <p:nvPr/>
          </p:nvSpPr>
          <p:spPr bwMode="auto">
            <a:xfrm>
              <a:off x="432" y="8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5" name="Line 337"/>
          <p:cNvSpPr>
            <a:spLocks noChangeShapeType="1"/>
          </p:cNvSpPr>
          <p:nvPr/>
        </p:nvSpPr>
        <p:spPr bwMode="auto">
          <a:xfrm>
            <a:off x="3048000" y="1981200"/>
            <a:ext cx="2743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338"/>
          <p:cNvSpPr>
            <a:spLocks noChangeShapeType="1"/>
          </p:cNvSpPr>
          <p:nvPr/>
        </p:nvSpPr>
        <p:spPr bwMode="auto">
          <a:xfrm>
            <a:off x="30480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9157" name="Picture 33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054226"/>
            <a:ext cx="244633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533325-DD16-472A-A866-59AE97E5EF7E}"/>
              </a:ext>
            </a:extLst>
          </p:cNvPr>
          <p:cNvSpPr/>
          <p:nvPr/>
        </p:nvSpPr>
        <p:spPr>
          <a:xfrm>
            <a:off x="3060732" y="3806440"/>
            <a:ext cx="2711024" cy="1816316"/>
          </a:xfrm>
          <a:custGeom>
            <a:avLst/>
            <a:gdLst>
              <a:gd name="connsiteX0" fmla="*/ 0 w 2682203"/>
              <a:gd name="connsiteY0" fmla="*/ 0 h 1803215"/>
              <a:gd name="connsiteX1" fmla="*/ 2682203 w 2682203"/>
              <a:gd name="connsiteY1" fmla="*/ 0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1998071 w 2682203"/>
              <a:gd name="connsiteY1" fmla="*/ 987819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8257 w 2682203"/>
              <a:gd name="connsiteY1" fmla="*/ 1101284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47777 w 2682203"/>
              <a:gd name="connsiteY1" fmla="*/ 107770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3018 w 2682203"/>
              <a:gd name="connsiteY1" fmla="*/ 106984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4823"/>
              <a:gd name="connsiteY0" fmla="*/ 0 h 1803215"/>
              <a:gd name="connsiteX1" fmla="*/ 2153018 w 2684823"/>
              <a:gd name="connsiteY1" fmla="*/ 1069843 h 1803215"/>
              <a:gd name="connsiteX2" fmla="*/ 2684823 w 2684823"/>
              <a:gd name="connsiteY2" fmla="*/ 1787495 h 1803215"/>
              <a:gd name="connsiteX3" fmla="*/ 0 w 2684823"/>
              <a:gd name="connsiteY3" fmla="*/ 1803215 h 1803215"/>
              <a:gd name="connsiteX4" fmla="*/ 0 w 2684823"/>
              <a:gd name="connsiteY4" fmla="*/ 0 h 1803215"/>
              <a:gd name="connsiteX0" fmla="*/ 18341 w 2703164"/>
              <a:gd name="connsiteY0" fmla="*/ 0 h 1792735"/>
              <a:gd name="connsiteX1" fmla="*/ 2171359 w 2703164"/>
              <a:gd name="connsiteY1" fmla="*/ 1069843 h 1792735"/>
              <a:gd name="connsiteX2" fmla="*/ 2703164 w 2703164"/>
              <a:gd name="connsiteY2" fmla="*/ 1787495 h 1792735"/>
              <a:gd name="connsiteX3" fmla="*/ 0 w 2703164"/>
              <a:gd name="connsiteY3" fmla="*/ 1792735 h 1792735"/>
              <a:gd name="connsiteX4" fmla="*/ 18341 w 2703164"/>
              <a:gd name="connsiteY4" fmla="*/ 0 h 1792735"/>
              <a:gd name="connsiteX0" fmla="*/ 0 w 2711024"/>
              <a:gd name="connsiteY0" fmla="*/ 0 h 1816316"/>
              <a:gd name="connsiteX1" fmla="*/ 2179219 w 2711024"/>
              <a:gd name="connsiteY1" fmla="*/ 1093424 h 1816316"/>
              <a:gd name="connsiteX2" fmla="*/ 2711024 w 2711024"/>
              <a:gd name="connsiteY2" fmla="*/ 1811076 h 1816316"/>
              <a:gd name="connsiteX3" fmla="*/ 7860 w 2711024"/>
              <a:gd name="connsiteY3" fmla="*/ 1816316 h 1816316"/>
              <a:gd name="connsiteX4" fmla="*/ 0 w 2711024"/>
              <a:gd name="connsiteY4" fmla="*/ 0 h 181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24" h="1816316">
                <a:moveTo>
                  <a:pt x="0" y="0"/>
                </a:moveTo>
                <a:lnTo>
                  <a:pt x="2179219" y="1093424"/>
                </a:lnTo>
                <a:lnTo>
                  <a:pt x="2711024" y="1811076"/>
                </a:lnTo>
                <a:lnTo>
                  <a:pt x="7860" y="18163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Rectangle 1">
            <a:extLst>
              <a:ext uri="{FF2B5EF4-FFF2-40B4-BE49-F238E27FC236}">
                <a16:creationId xmlns:a16="http://schemas.microsoft.com/office/drawing/2014/main" id="{DC24C3B1-EED8-421C-9A49-D0B27E734F5F}"/>
              </a:ext>
            </a:extLst>
          </p:cNvPr>
          <p:cNvSpPr/>
          <p:nvPr/>
        </p:nvSpPr>
        <p:spPr>
          <a:xfrm>
            <a:off x="3060732" y="3806440"/>
            <a:ext cx="2711024" cy="1816316"/>
          </a:xfrm>
          <a:custGeom>
            <a:avLst/>
            <a:gdLst>
              <a:gd name="connsiteX0" fmla="*/ 0 w 2682203"/>
              <a:gd name="connsiteY0" fmla="*/ 0 h 1803215"/>
              <a:gd name="connsiteX1" fmla="*/ 2682203 w 2682203"/>
              <a:gd name="connsiteY1" fmla="*/ 0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1998071 w 2682203"/>
              <a:gd name="connsiteY1" fmla="*/ 987819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8257 w 2682203"/>
              <a:gd name="connsiteY1" fmla="*/ 1101284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47777 w 2682203"/>
              <a:gd name="connsiteY1" fmla="*/ 107770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3018 w 2682203"/>
              <a:gd name="connsiteY1" fmla="*/ 106984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4823"/>
              <a:gd name="connsiteY0" fmla="*/ 0 h 1803215"/>
              <a:gd name="connsiteX1" fmla="*/ 2153018 w 2684823"/>
              <a:gd name="connsiteY1" fmla="*/ 1069843 h 1803215"/>
              <a:gd name="connsiteX2" fmla="*/ 2684823 w 2684823"/>
              <a:gd name="connsiteY2" fmla="*/ 1787495 h 1803215"/>
              <a:gd name="connsiteX3" fmla="*/ 0 w 2684823"/>
              <a:gd name="connsiteY3" fmla="*/ 1803215 h 1803215"/>
              <a:gd name="connsiteX4" fmla="*/ 0 w 2684823"/>
              <a:gd name="connsiteY4" fmla="*/ 0 h 1803215"/>
              <a:gd name="connsiteX0" fmla="*/ 18341 w 2703164"/>
              <a:gd name="connsiteY0" fmla="*/ 0 h 1792735"/>
              <a:gd name="connsiteX1" fmla="*/ 2171359 w 2703164"/>
              <a:gd name="connsiteY1" fmla="*/ 1069843 h 1792735"/>
              <a:gd name="connsiteX2" fmla="*/ 2703164 w 2703164"/>
              <a:gd name="connsiteY2" fmla="*/ 1787495 h 1792735"/>
              <a:gd name="connsiteX3" fmla="*/ 0 w 2703164"/>
              <a:gd name="connsiteY3" fmla="*/ 1792735 h 1792735"/>
              <a:gd name="connsiteX4" fmla="*/ 18341 w 2703164"/>
              <a:gd name="connsiteY4" fmla="*/ 0 h 1792735"/>
              <a:gd name="connsiteX0" fmla="*/ 0 w 2711024"/>
              <a:gd name="connsiteY0" fmla="*/ 0 h 1816316"/>
              <a:gd name="connsiteX1" fmla="*/ 2179219 w 2711024"/>
              <a:gd name="connsiteY1" fmla="*/ 1093424 h 1816316"/>
              <a:gd name="connsiteX2" fmla="*/ 2711024 w 2711024"/>
              <a:gd name="connsiteY2" fmla="*/ 1811076 h 1816316"/>
              <a:gd name="connsiteX3" fmla="*/ 7860 w 2711024"/>
              <a:gd name="connsiteY3" fmla="*/ 1816316 h 1816316"/>
              <a:gd name="connsiteX4" fmla="*/ 0 w 2711024"/>
              <a:gd name="connsiteY4" fmla="*/ 0 h 181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24" h="1816316">
                <a:moveTo>
                  <a:pt x="0" y="0"/>
                </a:moveTo>
                <a:lnTo>
                  <a:pt x="2179219" y="1093424"/>
                </a:lnTo>
                <a:lnTo>
                  <a:pt x="2711024" y="1811076"/>
                </a:lnTo>
                <a:lnTo>
                  <a:pt x="7860" y="18163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Geometric Interpretation</a:t>
            </a:r>
          </a:p>
        </p:txBody>
      </p:sp>
      <p:grpSp>
        <p:nvGrpSpPr>
          <p:cNvPr id="51202" name="Group 4"/>
          <p:cNvGrpSpPr>
            <a:grpSpLocks/>
          </p:cNvGrpSpPr>
          <p:nvPr/>
        </p:nvGrpSpPr>
        <p:grpSpPr bwMode="auto">
          <a:xfrm>
            <a:off x="2209800" y="1219201"/>
            <a:ext cx="7721600" cy="5243513"/>
            <a:chOff x="432" y="768"/>
            <a:chExt cx="4864" cy="3303"/>
          </a:xfrm>
        </p:grpSpPr>
        <p:sp>
          <p:nvSpPr>
            <p:cNvPr id="51214" name="Line 5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24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1215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6" name="Group 7"/>
            <p:cNvGrpSpPr>
              <a:grpSpLocks/>
            </p:cNvGrpSpPr>
            <p:nvPr/>
          </p:nvGrpSpPr>
          <p:grpSpPr bwMode="auto">
            <a:xfrm>
              <a:off x="672" y="960"/>
              <a:ext cx="4608" cy="2880"/>
              <a:chOff x="1344" y="720"/>
              <a:chExt cx="4608" cy="2880"/>
            </a:xfrm>
          </p:grpSpPr>
          <p:grpSp>
            <p:nvGrpSpPr>
              <p:cNvPr id="51245" name="Group 8"/>
              <p:cNvGrpSpPr>
                <a:grpSpLocks/>
              </p:cNvGrpSpPr>
              <p:nvPr/>
            </p:nvGrpSpPr>
            <p:grpSpPr bwMode="auto">
              <a:xfrm>
                <a:off x="1344" y="1296"/>
                <a:ext cx="2304" cy="2304"/>
                <a:chOff x="1344" y="1296"/>
                <a:chExt cx="2304" cy="2304"/>
              </a:xfrm>
            </p:grpSpPr>
            <p:grpSp>
              <p:nvGrpSpPr>
                <p:cNvPr id="51426" name="Group 9"/>
                <p:cNvGrpSpPr>
                  <a:grpSpLocks/>
                </p:cNvGrpSpPr>
                <p:nvPr/>
              </p:nvGrpSpPr>
              <p:grpSpPr bwMode="auto">
                <a:xfrm>
                  <a:off x="1344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532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40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44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45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4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42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4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53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34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38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39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3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36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37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27" name="Group 24"/>
                <p:cNvGrpSpPr>
                  <a:grpSpLocks/>
                </p:cNvGrpSpPr>
                <p:nvPr/>
              </p:nvGrpSpPr>
              <p:grpSpPr bwMode="auto">
                <a:xfrm>
                  <a:off x="1344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51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26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30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31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27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28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29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51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20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24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25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21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22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23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28" name="Group 39"/>
                <p:cNvGrpSpPr>
                  <a:grpSpLocks/>
                </p:cNvGrpSpPr>
                <p:nvPr/>
              </p:nvGrpSpPr>
              <p:grpSpPr bwMode="auto">
                <a:xfrm>
                  <a:off x="2496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504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12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16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17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13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14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15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50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50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10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11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507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08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09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29" name="Group 54"/>
                <p:cNvGrpSpPr>
                  <a:grpSpLocks/>
                </p:cNvGrpSpPr>
                <p:nvPr/>
              </p:nvGrpSpPr>
              <p:grpSpPr bwMode="auto">
                <a:xfrm>
                  <a:off x="2496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90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98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02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03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99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500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501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91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92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96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97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93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94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95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0" name="Group 69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7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8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8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9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85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7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77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78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2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3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79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80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81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1" name="Group 84"/>
                <p:cNvGrpSpPr>
                  <a:grpSpLocks/>
                </p:cNvGrpSpPr>
                <p:nvPr/>
              </p:nvGrpSpPr>
              <p:grpSpPr bwMode="auto">
                <a:xfrm>
                  <a:off x="1344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62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70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74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75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71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72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73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63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64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68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69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65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66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67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2" name="Group 99"/>
                <p:cNvGrpSpPr>
                  <a:grpSpLocks/>
                </p:cNvGrpSpPr>
                <p:nvPr/>
              </p:nvGrpSpPr>
              <p:grpSpPr bwMode="auto">
                <a:xfrm>
                  <a:off x="2496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48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56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60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61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57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58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59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49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50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54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55" name="Rectangl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51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52" name="Rectangle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53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1433" name="Group 114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14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42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46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47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43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44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45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143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1436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40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41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1437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1438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1439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51246" name="Group 129"/>
              <p:cNvGrpSpPr>
                <a:grpSpLocks/>
              </p:cNvGrpSpPr>
              <p:nvPr/>
            </p:nvGrpSpPr>
            <p:grpSpPr bwMode="auto">
              <a:xfrm>
                <a:off x="3648" y="1296"/>
                <a:ext cx="1152" cy="576"/>
                <a:chOff x="1344" y="2448"/>
                <a:chExt cx="1152" cy="576"/>
              </a:xfrm>
            </p:grpSpPr>
            <p:grpSp>
              <p:nvGrpSpPr>
                <p:cNvPr id="51412" name="Group 13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20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24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25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21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22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23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413" name="Group 13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1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18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19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15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16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17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47" name="Group 144"/>
              <p:cNvGrpSpPr>
                <a:grpSpLocks/>
              </p:cNvGrpSpPr>
              <p:nvPr/>
            </p:nvGrpSpPr>
            <p:grpSpPr bwMode="auto">
              <a:xfrm>
                <a:off x="3648" y="1872"/>
                <a:ext cx="1152" cy="576"/>
                <a:chOff x="1344" y="2448"/>
                <a:chExt cx="1152" cy="576"/>
              </a:xfrm>
            </p:grpSpPr>
            <p:grpSp>
              <p:nvGrpSpPr>
                <p:cNvPr id="51398" name="Group 14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06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10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11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07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08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09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99" name="Group 15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400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04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05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401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402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403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48" name="Group 159"/>
              <p:cNvGrpSpPr>
                <a:grpSpLocks/>
              </p:cNvGrpSpPr>
              <p:nvPr/>
            </p:nvGrpSpPr>
            <p:grpSpPr bwMode="auto">
              <a:xfrm>
                <a:off x="4800" y="1296"/>
                <a:ext cx="1152" cy="576"/>
                <a:chOff x="1344" y="2448"/>
                <a:chExt cx="1152" cy="576"/>
              </a:xfrm>
            </p:grpSpPr>
            <p:grpSp>
              <p:nvGrpSpPr>
                <p:cNvPr id="51384" name="Group 16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92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96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97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93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94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95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85" name="Group 16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86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90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91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8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88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89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49" name="Group 174"/>
              <p:cNvGrpSpPr>
                <a:grpSpLocks/>
              </p:cNvGrpSpPr>
              <p:nvPr/>
            </p:nvGrpSpPr>
            <p:grpSpPr bwMode="auto">
              <a:xfrm>
                <a:off x="4800" y="1872"/>
                <a:ext cx="1152" cy="576"/>
                <a:chOff x="1344" y="2448"/>
                <a:chExt cx="1152" cy="576"/>
              </a:xfrm>
            </p:grpSpPr>
            <p:grpSp>
              <p:nvGrpSpPr>
                <p:cNvPr id="51370" name="Group 17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7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82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83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7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80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81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71" name="Group 18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72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76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77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73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74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7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0" name="Group 189"/>
              <p:cNvGrpSpPr>
                <a:grpSpLocks/>
              </p:cNvGrpSpPr>
              <p:nvPr/>
            </p:nvGrpSpPr>
            <p:grpSpPr bwMode="auto">
              <a:xfrm>
                <a:off x="3648" y="2448"/>
                <a:ext cx="1152" cy="576"/>
                <a:chOff x="1344" y="2448"/>
                <a:chExt cx="1152" cy="576"/>
              </a:xfrm>
            </p:grpSpPr>
            <p:grpSp>
              <p:nvGrpSpPr>
                <p:cNvPr id="51356" name="Group 19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64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8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9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65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6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7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57" name="Group 19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58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2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3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5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60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61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1" name="Group 204"/>
              <p:cNvGrpSpPr>
                <a:grpSpLocks/>
              </p:cNvGrpSpPr>
              <p:nvPr/>
            </p:nvGrpSpPr>
            <p:grpSpPr bwMode="auto">
              <a:xfrm>
                <a:off x="3648" y="3024"/>
                <a:ext cx="1152" cy="576"/>
                <a:chOff x="1344" y="2448"/>
                <a:chExt cx="1152" cy="576"/>
              </a:xfrm>
            </p:grpSpPr>
            <p:grpSp>
              <p:nvGrpSpPr>
                <p:cNvPr id="51342" name="Group 20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50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54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55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51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52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53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43" name="Group 21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44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48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49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45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46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47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2" name="Group 219"/>
              <p:cNvGrpSpPr>
                <a:grpSpLocks/>
              </p:cNvGrpSpPr>
              <p:nvPr/>
            </p:nvGrpSpPr>
            <p:grpSpPr bwMode="auto">
              <a:xfrm>
                <a:off x="4800" y="2448"/>
                <a:ext cx="1152" cy="576"/>
                <a:chOff x="1344" y="2448"/>
                <a:chExt cx="1152" cy="576"/>
              </a:xfrm>
            </p:grpSpPr>
            <p:grpSp>
              <p:nvGrpSpPr>
                <p:cNvPr id="51328" name="Group 22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36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40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41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3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38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39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29" name="Group 22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30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34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35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31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32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33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3" name="Group 234"/>
              <p:cNvGrpSpPr>
                <a:grpSpLocks/>
              </p:cNvGrpSpPr>
              <p:nvPr/>
            </p:nvGrpSpPr>
            <p:grpSpPr bwMode="auto">
              <a:xfrm>
                <a:off x="4800" y="3024"/>
                <a:ext cx="1152" cy="576"/>
                <a:chOff x="1344" y="2448"/>
                <a:chExt cx="1152" cy="576"/>
              </a:xfrm>
            </p:grpSpPr>
            <p:grpSp>
              <p:nvGrpSpPr>
                <p:cNvPr id="51314" name="Group 23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22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26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27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23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24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25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15" name="Group 24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16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20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21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17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18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19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4" name="Group 249"/>
              <p:cNvGrpSpPr>
                <a:grpSpLocks/>
              </p:cNvGrpSpPr>
              <p:nvPr/>
            </p:nvGrpSpPr>
            <p:grpSpPr bwMode="auto">
              <a:xfrm>
                <a:off x="1344" y="720"/>
                <a:ext cx="1152" cy="576"/>
                <a:chOff x="1344" y="2448"/>
                <a:chExt cx="1152" cy="576"/>
              </a:xfrm>
            </p:grpSpPr>
            <p:grpSp>
              <p:nvGrpSpPr>
                <p:cNvPr id="51300" name="Group 25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08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12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13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09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10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11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301" name="Group 25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302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06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07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303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304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305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5" name="Group 264"/>
              <p:cNvGrpSpPr>
                <a:grpSpLocks/>
              </p:cNvGrpSpPr>
              <p:nvPr/>
            </p:nvGrpSpPr>
            <p:grpSpPr bwMode="auto">
              <a:xfrm>
                <a:off x="2496" y="720"/>
                <a:ext cx="1152" cy="576"/>
                <a:chOff x="1344" y="2448"/>
                <a:chExt cx="1152" cy="576"/>
              </a:xfrm>
            </p:grpSpPr>
            <p:grpSp>
              <p:nvGrpSpPr>
                <p:cNvPr id="51286" name="Group 26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9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8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9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95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6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7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287" name="Group 27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88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2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3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89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90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91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6" name="Group 279"/>
              <p:cNvGrpSpPr>
                <a:grpSpLocks/>
              </p:cNvGrpSpPr>
              <p:nvPr/>
            </p:nvGrpSpPr>
            <p:grpSpPr bwMode="auto">
              <a:xfrm>
                <a:off x="3648" y="720"/>
                <a:ext cx="1152" cy="576"/>
                <a:chOff x="1344" y="2448"/>
                <a:chExt cx="1152" cy="576"/>
              </a:xfrm>
            </p:grpSpPr>
            <p:grpSp>
              <p:nvGrpSpPr>
                <p:cNvPr id="51272" name="Group 28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80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84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85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81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82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83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273" name="Group 28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74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78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79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75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76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77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1257" name="Group 294"/>
              <p:cNvGrpSpPr>
                <a:grpSpLocks/>
              </p:cNvGrpSpPr>
              <p:nvPr/>
            </p:nvGrpSpPr>
            <p:grpSpPr bwMode="auto">
              <a:xfrm>
                <a:off x="4800" y="720"/>
                <a:ext cx="1152" cy="576"/>
                <a:chOff x="1344" y="2448"/>
                <a:chExt cx="1152" cy="576"/>
              </a:xfrm>
            </p:grpSpPr>
            <p:grpSp>
              <p:nvGrpSpPr>
                <p:cNvPr id="51258" name="Group 29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66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70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71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6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68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69" name="Rectangle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1259" name="Group 30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1260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64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65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1261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1262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1263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  <p:sp>
          <p:nvSpPr>
            <p:cNvPr id="51217" name="Line 309"/>
            <p:cNvSpPr>
              <a:spLocks noChangeShapeType="1"/>
            </p:cNvSpPr>
            <p:nvPr/>
          </p:nvSpPr>
          <p:spPr bwMode="auto">
            <a:xfrm flipV="1">
              <a:off x="912" y="3552"/>
              <a:ext cx="40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Text Box 310"/>
            <p:cNvSpPr txBox="1">
              <a:spLocks noChangeArrowheads="1"/>
            </p:cNvSpPr>
            <p:nvPr/>
          </p:nvSpPr>
          <p:spPr bwMode="auto">
            <a:xfrm>
              <a:off x="201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1219" name="Text Box 311"/>
            <p:cNvSpPr txBox="1">
              <a:spLocks noChangeArrowheads="1"/>
            </p:cNvSpPr>
            <p:nvPr/>
          </p:nvSpPr>
          <p:spPr bwMode="auto">
            <a:xfrm>
              <a:off x="230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0" name="Text Box 312"/>
            <p:cNvSpPr txBox="1">
              <a:spLocks noChangeArrowheads="1"/>
            </p:cNvSpPr>
            <p:nvPr/>
          </p:nvSpPr>
          <p:spPr bwMode="auto">
            <a:xfrm>
              <a:off x="2588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1221" name="Text Box 313"/>
            <p:cNvSpPr txBox="1">
              <a:spLocks noChangeArrowheads="1"/>
            </p:cNvSpPr>
            <p:nvPr/>
          </p:nvSpPr>
          <p:spPr bwMode="auto">
            <a:xfrm>
              <a:off x="2876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2" name="Text Box 314"/>
            <p:cNvSpPr txBox="1">
              <a:spLocks noChangeArrowheads="1"/>
            </p:cNvSpPr>
            <p:nvPr/>
          </p:nvSpPr>
          <p:spPr bwMode="auto">
            <a:xfrm>
              <a:off x="8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1223" name="Text Box 315"/>
            <p:cNvSpPr txBox="1">
              <a:spLocks noChangeArrowheads="1"/>
            </p:cNvSpPr>
            <p:nvPr/>
          </p:nvSpPr>
          <p:spPr bwMode="auto">
            <a:xfrm>
              <a:off x="11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4" name="Text Box 316"/>
            <p:cNvSpPr txBox="1">
              <a:spLocks noChangeArrowheads="1"/>
            </p:cNvSpPr>
            <p:nvPr/>
          </p:nvSpPr>
          <p:spPr bwMode="auto">
            <a:xfrm>
              <a:off x="14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1225" name="Text Box 317"/>
            <p:cNvSpPr txBox="1">
              <a:spLocks noChangeArrowheads="1"/>
            </p:cNvSpPr>
            <p:nvPr/>
          </p:nvSpPr>
          <p:spPr bwMode="auto">
            <a:xfrm>
              <a:off x="17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6" name="Text Box 318"/>
            <p:cNvSpPr txBox="1">
              <a:spLocks noChangeArrowheads="1"/>
            </p:cNvSpPr>
            <p:nvPr/>
          </p:nvSpPr>
          <p:spPr bwMode="auto">
            <a:xfrm>
              <a:off x="31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1227" name="Text Box 319"/>
            <p:cNvSpPr txBox="1">
              <a:spLocks noChangeArrowheads="1"/>
            </p:cNvSpPr>
            <p:nvPr/>
          </p:nvSpPr>
          <p:spPr bwMode="auto">
            <a:xfrm>
              <a:off x="34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8" name="Text Box 320"/>
            <p:cNvSpPr txBox="1">
              <a:spLocks noChangeArrowheads="1"/>
            </p:cNvSpPr>
            <p:nvPr/>
          </p:nvSpPr>
          <p:spPr bwMode="auto">
            <a:xfrm>
              <a:off x="37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51229" name="Text Box 321"/>
            <p:cNvSpPr txBox="1">
              <a:spLocks noChangeArrowheads="1"/>
            </p:cNvSpPr>
            <p:nvPr/>
          </p:nvSpPr>
          <p:spPr bwMode="auto">
            <a:xfrm>
              <a:off x="40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0" name="Text Box 322"/>
            <p:cNvSpPr txBox="1">
              <a:spLocks noChangeArrowheads="1"/>
            </p:cNvSpPr>
            <p:nvPr/>
          </p:nvSpPr>
          <p:spPr bwMode="auto">
            <a:xfrm>
              <a:off x="4316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51231" name="Text Box 323"/>
            <p:cNvSpPr txBox="1">
              <a:spLocks noChangeArrowheads="1"/>
            </p:cNvSpPr>
            <p:nvPr/>
          </p:nvSpPr>
          <p:spPr bwMode="auto">
            <a:xfrm>
              <a:off x="4604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2" name="Text Box 324"/>
            <p:cNvSpPr txBox="1">
              <a:spLocks noChangeArrowheads="1"/>
            </p:cNvSpPr>
            <p:nvPr/>
          </p:nvSpPr>
          <p:spPr bwMode="auto">
            <a:xfrm>
              <a:off x="489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51233" name="Text Box 325"/>
            <p:cNvSpPr txBox="1">
              <a:spLocks noChangeArrowheads="1"/>
            </p:cNvSpPr>
            <p:nvPr/>
          </p:nvSpPr>
          <p:spPr bwMode="auto">
            <a:xfrm>
              <a:off x="518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51234" name="Picture 3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3361"/>
              <a:ext cx="2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35" name="Text Box 327"/>
            <p:cNvSpPr txBox="1">
              <a:spLocks noChangeArrowheads="1"/>
            </p:cNvSpPr>
            <p:nvPr/>
          </p:nvSpPr>
          <p:spPr bwMode="auto">
            <a:xfrm>
              <a:off x="432" y="3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1236" name="Text Box 328"/>
            <p:cNvSpPr txBox="1">
              <a:spLocks noChangeArrowheads="1"/>
            </p:cNvSpPr>
            <p:nvPr/>
          </p:nvSpPr>
          <p:spPr bwMode="auto">
            <a:xfrm>
              <a:off x="432" y="31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7" name="Text Box 329"/>
            <p:cNvSpPr txBox="1">
              <a:spLocks noChangeArrowheads="1"/>
            </p:cNvSpPr>
            <p:nvPr/>
          </p:nvSpPr>
          <p:spPr bwMode="auto">
            <a:xfrm>
              <a:off x="43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1238" name="Text Box 330"/>
            <p:cNvSpPr txBox="1">
              <a:spLocks noChangeArrowheads="1"/>
            </p:cNvSpPr>
            <p:nvPr/>
          </p:nvSpPr>
          <p:spPr bwMode="auto">
            <a:xfrm>
              <a:off x="432" y="254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9" name="Text Box 331"/>
            <p:cNvSpPr txBox="1">
              <a:spLocks noChangeArrowheads="1"/>
            </p:cNvSpPr>
            <p:nvPr/>
          </p:nvSpPr>
          <p:spPr bwMode="auto">
            <a:xfrm>
              <a:off x="432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1240" name="Text Box 332"/>
            <p:cNvSpPr txBox="1">
              <a:spLocks noChangeArrowheads="1"/>
            </p:cNvSpPr>
            <p:nvPr/>
          </p:nvSpPr>
          <p:spPr bwMode="auto">
            <a:xfrm>
              <a:off x="432" y="19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1" name="Text Box 333"/>
            <p:cNvSpPr txBox="1">
              <a:spLocks noChangeArrowheads="1"/>
            </p:cNvSpPr>
            <p:nvPr/>
          </p:nvSpPr>
          <p:spPr bwMode="auto">
            <a:xfrm>
              <a:off x="432" y="16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1242" name="Text Box 334"/>
            <p:cNvSpPr txBox="1">
              <a:spLocks noChangeArrowheads="1"/>
            </p:cNvSpPr>
            <p:nvPr/>
          </p:nvSpPr>
          <p:spPr bwMode="auto">
            <a:xfrm>
              <a:off x="432" y="13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3" name="Text Box 335"/>
            <p:cNvSpPr txBox="1">
              <a:spLocks noChangeArrowheads="1"/>
            </p:cNvSpPr>
            <p:nvPr/>
          </p:nvSpPr>
          <p:spPr bwMode="auto">
            <a:xfrm>
              <a:off x="432" y="11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1244" name="Text Box 336"/>
            <p:cNvSpPr txBox="1">
              <a:spLocks noChangeArrowheads="1"/>
            </p:cNvSpPr>
            <p:nvPr/>
          </p:nvSpPr>
          <p:spPr bwMode="auto">
            <a:xfrm>
              <a:off x="432" y="8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203" name="Line 337"/>
          <p:cNvSpPr>
            <a:spLocks noChangeShapeType="1"/>
          </p:cNvSpPr>
          <p:nvPr/>
        </p:nvSpPr>
        <p:spPr bwMode="auto">
          <a:xfrm>
            <a:off x="3048000" y="1981200"/>
            <a:ext cx="2743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Line 338"/>
          <p:cNvSpPr>
            <a:spLocks noChangeShapeType="1"/>
          </p:cNvSpPr>
          <p:nvPr/>
        </p:nvSpPr>
        <p:spPr bwMode="auto">
          <a:xfrm>
            <a:off x="30480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05" name="Picture 34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2054225"/>
            <a:ext cx="244316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0" name="Straight Connector 349"/>
          <p:cNvCxnSpPr>
            <a:cxnSpLocks/>
            <a:endCxn id="51204" idx="0"/>
          </p:cNvCxnSpPr>
          <p:nvPr/>
        </p:nvCxnSpPr>
        <p:spPr>
          <a:xfrm flipV="1">
            <a:off x="3048000" y="3810000"/>
            <a:ext cx="0" cy="1828800"/>
          </a:xfrm>
          <a:prstGeom prst="line">
            <a:avLst/>
          </a:prstGeom>
          <a:ln w="3810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 flipH="1" flipV="1">
            <a:off x="3276600" y="4953000"/>
            <a:ext cx="1371600" cy="0"/>
          </a:xfrm>
          <a:prstGeom prst="line">
            <a:avLst/>
          </a:prstGeom>
          <a:ln w="3810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 rot="5400000" flipH="1" flipV="1">
            <a:off x="4419600" y="5181600"/>
            <a:ext cx="914400" cy="0"/>
          </a:xfrm>
          <a:prstGeom prst="line">
            <a:avLst/>
          </a:prstGeom>
          <a:ln w="38100">
            <a:solidFill>
              <a:srgbClr val="E02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endCxn id="51203" idx="1"/>
          </p:cNvCxnSpPr>
          <p:nvPr/>
        </p:nvCxnSpPr>
        <p:spPr>
          <a:xfrm rot="5400000" flipH="1" flipV="1">
            <a:off x="5791200" y="5638800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1">
            <a:extLst>
              <a:ext uri="{FF2B5EF4-FFF2-40B4-BE49-F238E27FC236}">
                <a16:creationId xmlns:a16="http://schemas.microsoft.com/office/drawing/2014/main" id="{203DF1FD-E48A-4C6B-8643-739DF9554A61}"/>
              </a:ext>
            </a:extLst>
          </p:cNvPr>
          <p:cNvSpPr/>
          <p:nvPr/>
        </p:nvSpPr>
        <p:spPr>
          <a:xfrm>
            <a:off x="3060732" y="3806440"/>
            <a:ext cx="2711024" cy="1816316"/>
          </a:xfrm>
          <a:custGeom>
            <a:avLst/>
            <a:gdLst>
              <a:gd name="connsiteX0" fmla="*/ 0 w 2682203"/>
              <a:gd name="connsiteY0" fmla="*/ 0 h 1803215"/>
              <a:gd name="connsiteX1" fmla="*/ 2682203 w 2682203"/>
              <a:gd name="connsiteY1" fmla="*/ 0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1998071 w 2682203"/>
              <a:gd name="connsiteY1" fmla="*/ 987819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8257 w 2682203"/>
              <a:gd name="connsiteY1" fmla="*/ 1101284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47777 w 2682203"/>
              <a:gd name="connsiteY1" fmla="*/ 107770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2203"/>
              <a:gd name="connsiteY0" fmla="*/ 0 h 1803215"/>
              <a:gd name="connsiteX1" fmla="*/ 2153018 w 2682203"/>
              <a:gd name="connsiteY1" fmla="*/ 1069843 h 1803215"/>
              <a:gd name="connsiteX2" fmla="*/ 2682203 w 2682203"/>
              <a:gd name="connsiteY2" fmla="*/ 1803215 h 1803215"/>
              <a:gd name="connsiteX3" fmla="*/ 0 w 2682203"/>
              <a:gd name="connsiteY3" fmla="*/ 1803215 h 1803215"/>
              <a:gd name="connsiteX4" fmla="*/ 0 w 2682203"/>
              <a:gd name="connsiteY4" fmla="*/ 0 h 1803215"/>
              <a:gd name="connsiteX0" fmla="*/ 0 w 2684823"/>
              <a:gd name="connsiteY0" fmla="*/ 0 h 1803215"/>
              <a:gd name="connsiteX1" fmla="*/ 2153018 w 2684823"/>
              <a:gd name="connsiteY1" fmla="*/ 1069843 h 1803215"/>
              <a:gd name="connsiteX2" fmla="*/ 2684823 w 2684823"/>
              <a:gd name="connsiteY2" fmla="*/ 1787495 h 1803215"/>
              <a:gd name="connsiteX3" fmla="*/ 0 w 2684823"/>
              <a:gd name="connsiteY3" fmla="*/ 1803215 h 1803215"/>
              <a:gd name="connsiteX4" fmla="*/ 0 w 2684823"/>
              <a:gd name="connsiteY4" fmla="*/ 0 h 1803215"/>
              <a:gd name="connsiteX0" fmla="*/ 18341 w 2703164"/>
              <a:gd name="connsiteY0" fmla="*/ 0 h 1792735"/>
              <a:gd name="connsiteX1" fmla="*/ 2171359 w 2703164"/>
              <a:gd name="connsiteY1" fmla="*/ 1069843 h 1792735"/>
              <a:gd name="connsiteX2" fmla="*/ 2703164 w 2703164"/>
              <a:gd name="connsiteY2" fmla="*/ 1787495 h 1792735"/>
              <a:gd name="connsiteX3" fmla="*/ 0 w 2703164"/>
              <a:gd name="connsiteY3" fmla="*/ 1792735 h 1792735"/>
              <a:gd name="connsiteX4" fmla="*/ 18341 w 2703164"/>
              <a:gd name="connsiteY4" fmla="*/ 0 h 1792735"/>
              <a:gd name="connsiteX0" fmla="*/ 0 w 2711024"/>
              <a:gd name="connsiteY0" fmla="*/ 0 h 1816316"/>
              <a:gd name="connsiteX1" fmla="*/ 2179219 w 2711024"/>
              <a:gd name="connsiteY1" fmla="*/ 1093424 h 1816316"/>
              <a:gd name="connsiteX2" fmla="*/ 2711024 w 2711024"/>
              <a:gd name="connsiteY2" fmla="*/ 1811076 h 1816316"/>
              <a:gd name="connsiteX3" fmla="*/ 7860 w 2711024"/>
              <a:gd name="connsiteY3" fmla="*/ 1816316 h 1816316"/>
              <a:gd name="connsiteX4" fmla="*/ 0 w 2711024"/>
              <a:gd name="connsiteY4" fmla="*/ 0 h 181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24" h="1816316">
                <a:moveTo>
                  <a:pt x="0" y="0"/>
                </a:moveTo>
                <a:lnTo>
                  <a:pt x="2179219" y="1093424"/>
                </a:lnTo>
                <a:lnTo>
                  <a:pt x="2711024" y="1811076"/>
                </a:lnTo>
                <a:lnTo>
                  <a:pt x="7860" y="18163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Geometric Interpretation</a:t>
            </a:r>
          </a:p>
        </p:txBody>
      </p:sp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2209800" y="1219201"/>
            <a:ext cx="7721600" cy="5243513"/>
            <a:chOff x="432" y="768"/>
            <a:chExt cx="4864" cy="3303"/>
          </a:xfrm>
        </p:grpSpPr>
        <p:sp>
          <p:nvSpPr>
            <p:cNvPr id="53265" name="Line 5"/>
            <p:cNvSpPr>
              <a:spLocks noChangeShapeType="1"/>
            </p:cNvSpPr>
            <p:nvPr/>
          </p:nvSpPr>
          <p:spPr bwMode="auto">
            <a:xfrm flipV="1">
              <a:off x="960" y="1056"/>
              <a:ext cx="0" cy="24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3266" name="Picture 6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76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67" name="Group 7"/>
            <p:cNvGrpSpPr>
              <a:grpSpLocks/>
            </p:cNvGrpSpPr>
            <p:nvPr/>
          </p:nvGrpSpPr>
          <p:grpSpPr bwMode="auto">
            <a:xfrm>
              <a:off x="672" y="960"/>
              <a:ext cx="4608" cy="2880"/>
              <a:chOff x="1344" y="720"/>
              <a:chExt cx="4608" cy="2880"/>
            </a:xfrm>
          </p:grpSpPr>
          <p:grpSp>
            <p:nvGrpSpPr>
              <p:cNvPr id="53296" name="Group 8"/>
              <p:cNvGrpSpPr>
                <a:grpSpLocks/>
              </p:cNvGrpSpPr>
              <p:nvPr/>
            </p:nvGrpSpPr>
            <p:grpSpPr bwMode="auto">
              <a:xfrm>
                <a:off x="1344" y="1296"/>
                <a:ext cx="2304" cy="2304"/>
                <a:chOff x="1344" y="1296"/>
                <a:chExt cx="2304" cy="2304"/>
              </a:xfrm>
            </p:grpSpPr>
            <p:grpSp>
              <p:nvGrpSpPr>
                <p:cNvPr id="53477" name="Group 9"/>
                <p:cNvGrpSpPr>
                  <a:grpSpLocks/>
                </p:cNvGrpSpPr>
                <p:nvPr/>
              </p:nvGrpSpPr>
              <p:grpSpPr bwMode="auto">
                <a:xfrm>
                  <a:off x="1344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8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9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95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96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9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9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94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8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85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89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9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8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87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88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78" name="Group 24"/>
                <p:cNvGrpSpPr>
                  <a:grpSpLocks/>
                </p:cNvGrpSpPr>
                <p:nvPr/>
              </p:nvGrpSpPr>
              <p:grpSpPr bwMode="auto">
                <a:xfrm>
                  <a:off x="1344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6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77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81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82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7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79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80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7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71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75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76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72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73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74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79" name="Group 39"/>
                <p:cNvGrpSpPr>
                  <a:grpSpLocks/>
                </p:cNvGrpSpPr>
                <p:nvPr/>
              </p:nvGrpSpPr>
              <p:grpSpPr bwMode="auto">
                <a:xfrm>
                  <a:off x="2496" y="1296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55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63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67" name="Rectangle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8" name="Rectangl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64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65" name="Rectangl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6" name="Rectangle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56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57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61" name="Rectangle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2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58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59" name="Rectangle 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60" name="Rectangle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0" name="Group 54"/>
                <p:cNvGrpSpPr>
                  <a:grpSpLocks/>
                </p:cNvGrpSpPr>
                <p:nvPr/>
              </p:nvGrpSpPr>
              <p:grpSpPr bwMode="auto">
                <a:xfrm>
                  <a:off x="2496" y="1872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41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49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53" name="Rectangle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54" name="Rectangle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50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51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52" name="Rectangle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42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43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47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48" name="Rectangle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44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45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46" name="Rectangl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1" name="Group 69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2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35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9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40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36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7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38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2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29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3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34" name="Rectangle 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30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31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32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2" name="Group 84"/>
                <p:cNvGrpSpPr>
                  <a:grpSpLocks/>
                </p:cNvGrpSpPr>
                <p:nvPr/>
              </p:nvGrpSpPr>
              <p:grpSpPr bwMode="auto">
                <a:xfrm>
                  <a:off x="1344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513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21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25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26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22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23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24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1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15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19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20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16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17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18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3" name="Group 99"/>
                <p:cNvGrpSpPr>
                  <a:grpSpLocks/>
                </p:cNvGrpSpPr>
                <p:nvPr/>
              </p:nvGrpSpPr>
              <p:grpSpPr bwMode="auto">
                <a:xfrm>
                  <a:off x="2496" y="2448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499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07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11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12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08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09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10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500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501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05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06" name="Rectangle 1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502" name="Group 1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503" name="Rectangle 1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504" name="Rectangle 1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  <p:grpSp>
              <p:nvGrpSpPr>
                <p:cNvPr id="53484" name="Group 114"/>
                <p:cNvGrpSpPr>
                  <a:grpSpLocks/>
                </p:cNvGrpSpPr>
                <p:nvPr/>
              </p:nvGrpSpPr>
              <p:grpSpPr bwMode="auto">
                <a:xfrm>
                  <a:off x="2496" y="3024"/>
                  <a:ext cx="1152" cy="576"/>
                  <a:chOff x="1344" y="2448"/>
                  <a:chExt cx="1152" cy="576"/>
                </a:xfrm>
              </p:grpSpPr>
              <p:grpSp>
                <p:nvGrpSpPr>
                  <p:cNvPr id="53485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493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97" name="Rectangle 1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8" name="Rectangle 1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494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95" name="Rectangl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6" name="Rectangle 1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  <p:grpSp>
                <p:nvGrpSpPr>
                  <p:cNvPr id="534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920" y="2448"/>
                    <a:ext cx="576" cy="576"/>
                    <a:chOff x="1344" y="2448"/>
                    <a:chExt cx="576" cy="576"/>
                  </a:xfrm>
                </p:grpSpPr>
                <p:grpSp>
                  <p:nvGrpSpPr>
                    <p:cNvPr id="53487" name="Group 1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448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91" name="Rectangle 1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2" name="Rectangle 1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  <p:grpSp>
                  <p:nvGrpSpPr>
                    <p:cNvPr id="53488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44" y="2736"/>
                      <a:ext cx="576" cy="288"/>
                      <a:chOff x="1344" y="2448"/>
                      <a:chExt cx="576" cy="288"/>
                    </a:xfrm>
                  </p:grpSpPr>
                  <p:sp>
                    <p:nvSpPr>
                      <p:cNvPr id="53489" name="Rectangle 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  <p:sp>
                    <p:nvSpPr>
                      <p:cNvPr id="53490" name="Rectangle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2448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-128"/>
                          </a:defRPr>
                        </a:lvl9pPr>
                      </a:lstStyle>
                      <a:p>
                        <a:pPr eaLnBrk="1" hangingPunct="1"/>
                        <a:endParaRPr lang="en-US" altLang="en-US"/>
                      </a:p>
                    </p:txBody>
                  </p:sp>
                </p:grpSp>
              </p:grpSp>
            </p:grpSp>
          </p:grpSp>
          <p:grpSp>
            <p:nvGrpSpPr>
              <p:cNvPr id="53297" name="Group 129"/>
              <p:cNvGrpSpPr>
                <a:grpSpLocks/>
              </p:cNvGrpSpPr>
              <p:nvPr/>
            </p:nvGrpSpPr>
            <p:grpSpPr bwMode="auto">
              <a:xfrm>
                <a:off x="3648" y="1296"/>
                <a:ext cx="1152" cy="576"/>
                <a:chOff x="1344" y="2448"/>
                <a:chExt cx="1152" cy="576"/>
              </a:xfrm>
            </p:grpSpPr>
            <p:grpSp>
              <p:nvGrpSpPr>
                <p:cNvPr id="53463" name="Group 13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71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7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76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7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73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7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64" name="Group 13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65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6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7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66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67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68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298" name="Group 144"/>
              <p:cNvGrpSpPr>
                <a:grpSpLocks/>
              </p:cNvGrpSpPr>
              <p:nvPr/>
            </p:nvGrpSpPr>
            <p:grpSpPr bwMode="auto">
              <a:xfrm>
                <a:off x="3648" y="1872"/>
                <a:ext cx="1152" cy="576"/>
                <a:chOff x="1344" y="2448"/>
                <a:chExt cx="1152" cy="576"/>
              </a:xfrm>
            </p:grpSpPr>
            <p:grpSp>
              <p:nvGrpSpPr>
                <p:cNvPr id="53449" name="Group 14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57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61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62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58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59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60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50" name="Group 15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51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55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56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52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53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54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299" name="Group 159"/>
              <p:cNvGrpSpPr>
                <a:grpSpLocks/>
              </p:cNvGrpSpPr>
              <p:nvPr/>
            </p:nvGrpSpPr>
            <p:grpSpPr bwMode="auto">
              <a:xfrm>
                <a:off x="4800" y="1296"/>
                <a:ext cx="1152" cy="576"/>
                <a:chOff x="1344" y="2448"/>
                <a:chExt cx="1152" cy="576"/>
              </a:xfrm>
            </p:grpSpPr>
            <p:grpSp>
              <p:nvGrpSpPr>
                <p:cNvPr id="53435" name="Group 16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4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47" name="Rectangle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8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44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45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36" name="Group 16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37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41" name="Rectangle 1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2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38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39" name="Rectangle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40" name="Rectangle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0" name="Group 174"/>
              <p:cNvGrpSpPr>
                <a:grpSpLocks/>
              </p:cNvGrpSpPr>
              <p:nvPr/>
            </p:nvGrpSpPr>
            <p:grpSpPr bwMode="auto">
              <a:xfrm>
                <a:off x="4800" y="1872"/>
                <a:ext cx="1152" cy="576"/>
                <a:chOff x="1344" y="2448"/>
                <a:chExt cx="1152" cy="576"/>
              </a:xfrm>
            </p:grpSpPr>
            <p:grpSp>
              <p:nvGrpSpPr>
                <p:cNvPr id="53421" name="Group 17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29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33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34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30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31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32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22" name="Group 18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2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27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28" name="Rectangle 1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24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25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1" name="Group 189"/>
              <p:cNvGrpSpPr>
                <a:grpSpLocks/>
              </p:cNvGrpSpPr>
              <p:nvPr/>
            </p:nvGrpSpPr>
            <p:grpSpPr bwMode="auto">
              <a:xfrm>
                <a:off x="3648" y="2448"/>
                <a:ext cx="1152" cy="576"/>
                <a:chOff x="1344" y="2448"/>
                <a:chExt cx="1152" cy="576"/>
              </a:xfrm>
            </p:grpSpPr>
            <p:grpSp>
              <p:nvGrpSpPr>
                <p:cNvPr id="53407" name="Group 19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15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9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20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16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7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18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408" name="Group 19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09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3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14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10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11" name="Rectangle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12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2" name="Group 204"/>
              <p:cNvGrpSpPr>
                <a:grpSpLocks/>
              </p:cNvGrpSpPr>
              <p:nvPr/>
            </p:nvGrpSpPr>
            <p:grpSpPr bwMode="auto">
              <a:xfrm>
                <a:off x="3648" y="3024"/>
                <a:ext cx="1152" cy="576"/>
                <a:chOff x="1344" y="2448"/>
                <a:chExt cx="1152" cy="576"/>
              </a:xfrm>
            </p:grpSpPr>
            <p:grpSp>
              <p:nvGrpSpPr>
                <p:cNvPr id="53393" name="Group 20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401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05" name="Rectangle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06" name="Rectangle 2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402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403" name="Rectangle 2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04" name="Rectangle 2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94" name="Group 21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95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99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400" name="Rectangle 2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97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98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3" name="Group 219"/>
              <p:cNvGrpSpPr>
                <a:grpSpLocks/>
              </p:cNvGrpSpPr>
              <p:nvPr/>
            </p:nvGrpSpPr>
            <p:grpSpPr bwMode="auto">
              <a:xfrm>
                <a:off x="4800" y="2448"/>
                <a:ext cx="1152" cy="576"/>
                <a:chOff x="1344" y="2448"/>
                <a:chExt cx="1152" cy="576"/>
              </a:xfrm>
            </p:grpSpPr>
            <p:grpSp>
              <p:nvGrpSpPr>
                <p:cNvPr id="53379" name="Group 22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87" name="Group 22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91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92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88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89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90" name="Rectangle 2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80" name="Group 22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81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85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86" name="Rectangle 2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82" name="Group 23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83" name="Rectangle 2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84" name="Rectangle 2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4" name="Group 234"/>
              <p:cNvGrpSpPr>
                <a:grpSpLocks/>
              </p:cNvGrpSpPr>
              <p:nvPr/>
            </p:nvGrpSpPr>
            <p:grpSpPr bwMode="auto">
              <a:xfrm>
                <a:off x="4800" y="3024"/>
                <a:ext cx="1152" cy="576"/>
                <a:chOff x="1344" y="2448"/>
                <a:chExt cx="1152" cy="576"/>
              </a:xfrm>
            </p:grpSpPr>
            <p:grpSp>
              <p:nvGrpSpPr>
                <p:cNvPr id="53365" name="Group 23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73" name="Group 23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77" name="Rectangle 2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8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74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75" name="Rectangle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6" name="Rectangle 2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66" name="Group 24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67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71" name="Rectangle 2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2" name="Rectangle 2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68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69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70" name="Rectangl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5" name="Group 249"/>
              <p:cNvGrpSpPr>
                <a:grpSpLocks/>
              </p:cNvGrpSpPr>
              <p:nvPr/>
            </p:nvGrpSpPr>
            <p:grpSpPr bwMode="auto">
              <a:xfrm>
                <a:off x="1344" y="720"/>
                <a:ext cx="1152" cy="576"/>
                <a:chOff x="1344" y="2448"/>
                <a:chExt cx="1152" cy="576"/>
              </a:xfrm>
            </p:grpSpPr>
            <p:grpSp>
              <p:nvGrpSpPr>
                <p:cNvPr id="53351" name="Group 25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59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63" name="Rectangle 2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64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60" name="Group 25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61" name="Rectangle 2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62" name="Rectangle 2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52" name="Group 25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53" name="Group 25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57" name="Rectangle 2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58" name="Rectangle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54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55" name="Rectangle 2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56" name="Rectangle 2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6" name="Group 264"/>
              <p:cNvGrpSpPr>
                <a:grpSpLocks/>
              </p:cNvGrpSpPr>
              <p:nvPr/>
            </p:nvGrpSpPr>
            <p:grpSpPr bwMode="auto">
              <a:xfrm>
                <a:off x="2496" y="720"/>
                <a:ext cx="1152" cy="576"/>
                <a:chOff x="1344" y="2448"/>
                <a:chExt cx="1152" cy="576"/>
              </a:xfrm>
            </p:grpSpPr>
            <p:grpSp>
              <p:nvGrpSpPr>
                <p:cNvPr id="53337" name="Group 26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45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9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50" name="Rectangle 2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46" name="Group 26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7" name="Rectangle 2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48" name="Rectangle 2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38" name="Group 27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39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3" name="Rectangle 2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44" name="Rectangle 2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40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41" name="Rectangle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42" name="Rectangle 2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7" name="Group 279"/>
              <p:cNvGrpSpPr>
                <a:grpSpLocks/>
              </p:cNvGrpSpPr>
              <p:nvPr/>
            </p:nvGrpSpPr>
            <p:grpSpPr bwMode="auto">
              <a:xfrm>
                <a:off x="3648" y="720"/>
                <a:ext cx="1152" cy="576"/>
                <a:chOff x="1344" y="2448"/>
                <a:chExt cx="1152" cy="576"/>
              </a:xfrm>
            </p:grpSpPr>
            <p:grpSp>
              <p:nvGrpSpPr>
                <p:cNvPr id="53323" name="Group 280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31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35" name="Rectangle 2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36" name="Rectangl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32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33" name="Rectangle 2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34" name="Rectangle 2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24" name="Group 287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25" name="Group 288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29" name="Rectangle 2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30" name="Rectangle 2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26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27" name="Rectangle 2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28" name="Rectangle 2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53308" name="Group 294"/>
              <p:cNvGrpSpPr>
                <a:grpSpLocks/>
              </p:cNvGrpSpPr>
              <p:nvPr/>
            </p:nvGrpSpPr>
            <p:grpSpPr bwMode="auto">
              <a:xfrm>
                <a:off x="4800" y="720"/>
                <a:ext cx="1152" cy="576"/>
                <a:chOff x="1344" y="2448"/>
                <a:chExt cx="1152" cy="576"/>
              </a:xfrm>
            </p:grpSpPr>
            <p:grpSp>
              <p:nvGrpSpPr>
                <p:cNvPr id="53309" name="Group 295"/>
                <p:cNvGrpSpPr>
                  <a:grpSpLocks/>
                </p:cNvGrpSpPr>
                <p:nvPr/>
              </p:nvGrpSpPr>
              <p:grpSpPr bwMode="auto">
                <a:xfrm>
                  <a:off x="1344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17" name="Group 296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21" name="Rectangle 2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22" name="Rectangle 2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1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19" name="Rectangle 3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20" name="Rectangle 3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53310" name="Group 302"/>
                <p:cNvGrpSpPr>
                  <a:grpSpLocks/>
                </p:cNvGrpSpPr>
                <p:nvPr/>
              </p:nvGrpSpPr>
              <p:grpSpPr bwMode="auto">
                <a:xfrm>
                  <a:off x="1920" y="2448"/>
                  <a:ext cx="576" cy="576"/>
                  <a:chOff x="1344" y="2448"/>
                  <a:chExt cx="576" cy="576"/>
                </a:xfrm>
              </p:grpSpPr>
              <p:grpSp>
                <p:nvGrpSpPr>
                  <p:cNvPr id="53311" name="Group 303"/>
                  <p:cNvGrpSpPr>
                    <a:grpSpLocks/>
                  </p:cNvGrpSpPr>
                  <p:nvPr/>
                </p:nvGrpSpPr>
                <p:grpSpPr bwMode="auto">
                  <a:xfrm>
                    <a:off x="1344" y="2448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15" name="Rectangle 3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16" name="Rectangle 3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grpSp>
                <p:nvGrpSpPr>
                  <p:cNvPr id="53312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1344" y="2736"/>
                    <a:ext cx="576" cy="288"/>
                    <a:chOff x="1344" y="2448"/>
                    <a:chExt cx="576" cy="288"/>
                  </a:xfrm>
                </p:grpSpPr>
                <p:sp>
                  <p:nvSpPr>
                    <p:cNvPr id="53313" name="Rectangle 3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3314" name="Rectangle 3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448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prstDash val="sysDot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  <p:sp>
          <p:nvSpPr>
            <p:cNvPr id="53268" name="Line 309"/>
            <p:cNvSpPr>
              <a:spLocks noChangeShapeType="1"/>
            </p:cNvSpPr>
            <p:nvPr/>
          </p:nvSpPr>
          <p:spPr bwMode="auto">
            <a:xfrm flipV="1">
              <a:off x="912" y="3552"/>
              <a:ext cx="40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Text Box 310"/>
            <p:cNvSpPr txBox="1">
              <a:spLocks noChangeArrowheads="1"/>
            </p:cNvSpPr>
            <p:nvPr/>
          </p:nvSpPr>
          <p:spPr bwMode="auto">
            <a:xfrm>
              <a:off x="201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3270" name="Text Box 311"/>
            <p:cNvSpPr txBox="1">
              <a:spLocks noChangeArrowheads="1"/>
            </p:cNvSpPr>
            <p:nvPr/>
          </p:nvSpPr>
          <p:spPr bwMode="auto">
            <a:xfrm>
              <a:off x="230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1" name="Text Box 312"/>
            <p:cNvSpPr txBox="1">
              <a:spLocks noChangeArrowheads="1"/>
            </p:cNvSpPr>
            <p:nvPr/>
          </p:nvSpPr>
          <p:spPr bwMode="auto">
            <a:xfrm>
              <a:off x="2588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3272" name="Text Box 313"/>
            <p:cNvSpPr txBox="1">
              <a:spLocks noChangeArrowheads="1"/>
            </p:cNvSpPr>
            <p:nvPr/>
          </p:nvSpPr>
          <p:spPr bwMode="auto">
            <a:xfrm>
              <a:off x="2876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3" name="Text Box 314"/>
            <p:cNvSpPr txBox="1">
              <a:spLocks noChangeArrowheads="1"/>
            </p:cNvSpPr>
            <p:nvPr/>
          </p:nvSpPr>
          <p:spPr bwMode="auto">
            <a:xfrm>
              <a:off x="8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3274" name="Text Box 315"/>
            <p:cNvSpPr txBox="1">
              <a:spLocks noChangeArrowheads="1"/>
            </p:cNvSpPr>
            <p:nvPr/>
          </p:nvSpPr>
          <p:spPr bwMode="auto">
            <a:xfrm>
              <a:off x="11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5" name="Text Box 316"/>
            <p:cNvSpPr txBox="1">
              <a:spLocks noChangeArrowheads="1"/>
            </p:cNvSpPr>
            <p:nvPr/>
          </p:nvSpPr>
          <p:spPr bwMode="auto">
            <a:xfrm>
              <a:off x="14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3276" name="Text Box 317"/>
            <p:cNvSpPr txBox="1">
              <a:spLocks noChangeArrowheads="1"/>
            </p:cNvSpPr>
            <p:nvPr/>
          </p:nvSpPr>
          <p:spPr bwMode="auto">
            <a:xfrm>
              <a:off x="17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7" name="Text Box 318"/>
            <p:cNvSpPr txBox="1">
              <a:spLocks noChangeArrowheads="1"/>
            </p:cNvSpPr>
            <p:nvPr/>
          </p:nvSpPr>
          <p:spPr bwMode="auto">
            <a:xfrm>
              <a:off x="3164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3278" name="Text Box 319"/>
            <p:cNvSpPr txBox="1">
              <a:spLocks noChangeArrowheads="1"/>
            </p:cNvSpPr>
            <p:nvPr/>
          </p:nvSpPr>
          <p:spPr bwMode="auto">
            <a:xfrm>
              <a:off x="3452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79" name="Text Box 320"/>
            <p:cNvSpPr txBox="1">
              <a:spLocks noChangeArrowheads="1"/>
            </p:cNvSpPr>
            <p:nvPr/>
          </p:nvSpPr>
          <p:spPr bwMode="auto">
            <a:xfrm>
              <a:off x="3740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53280" name="Text Box 321"/>
            <p:cNvSpPr txBox="1">
              <a:spLocks noChangeArrowheads="1"/>
            </p:cNvSpPr>
            <p:nvPr/>
          </p:nvSpPr>
          <p:spPr bwMode="auto">
            <a:xfrm>
              <a:off x="4028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1" name="Text Box 322"/>
            <p:cNvSpPr txBox="1">
              <a:spLocks noChangeArrowheads="1"/>
            </p:cNvSpPr>
            <p:nvPr/>
          </p:nvSpPr>
          <p:spPr bwMode="auto">
            <a:xfrm>
              <a:off x="4316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53282" name="Text Box 323"/>
            <p:cNvSpPr txBox="1">
              <a:spLocks noChangeArrowheads="1"/>
            </p:cNvSpPr>
            <p:nvPr/>
          </p:nvSpPr>
          <p:spPr bwMode="auto">
            <a:xfrm>
              <a:off x="4604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3" name="Text Box 324"/>
            <p:cNvSpPr txBox="1">
              <a:spLocks noChangeArrowheads="1"/>
            </p:cNvSpPr>
            <p:nvPr/>
          </p:nvSpPr>
          <p:spPr bwMode="auto">
            <a:xfrm>
              <a:off x="4892" y="38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53284" name="Text Box 325"/>
            <p:cNvSpPr txBox="1">
              <a:spLocks noChangeArrowheads="1"/>
            </p:cNvSpPr>
            <p:nvPr/>
          </p:nvSpPr>
          <p:spPr bwMode="auto">
            <a:xfrm>
              <a:off x="5180" y="384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53285" name="Picture 32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3361"/>
              <a:ext cx="2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6" name="Text Box 327"/>
            <p:cNvSpPr txBox="1">
              <a:spLocks noChangeArrowheads="1"/>
            </p:cNvSpPr>
            <p:nvPr/>
          </p:nvSpPr>
          <p:spPr bwMode="auto">
            <a:xfrm>
              <a:off x="432" y="3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53287" name="Text Box 328"/>
            <p:cNvSpPr txBox="1">
              <a:spLocks noChangeArrowheads="1"/>
            </p:cNvSpPr>
            <p:nvPr/>
          </p:nvSpPr>
          <p:spPr bwMode="auto">
            <a:xfrm>
              <a:off x="432" y="312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88" name="Text Box 329"/>
            <p:cNvSpPr txBox="1">
              <a:spLocks noChangeArrowheads="1"/>
            </p:cNvSpPr>
            <p:nvPr/>
          </p:nvSpPr>
          <p:spPr bwMode="auto">
            <a:xfrm>
              <a:off x="43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53289" name="Text Box 330"/>
            <p:cNvSpPr txBox="1">
              <a:spLocks noChangeArrowheads="1"/>
            </p:cNvSpPr>
            <p:nvPr/>
          </p:nvSpPr>
          <p:spPr bwMode="auto">
            <a:xfrm>
              <a:off x="432" y="2544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0" name="Text Box 331"/>
            <p:cNvSpPr txBox="1">
              <a:spLocks noChangeArrowheads="1"/>
            </p:cNvSpPr>
            <p:nvPr/>
          </p:nvSpPr>
          <p:spPr bwMode="auto">
            <a:xfrm>
              <a:off x="432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53291" name="Text Box 332"/>
            <p:cNvSpPr txBox="1">
              <a:spLocks noChangeArrowheads="1"/>
            </p:cNvSpPr>
            <p:nvPr/>
          </p:nvSpPr>
          <p:spPr bwMode="auto">
            <a:xfrm>
              <a:off x="432" y="196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2" name="Text Box 333"/>
            <p:cNvSpPr txBox="1">
              <a:spLocks noChangeArrowheads="1"/>
            </p:cNvSpPr>
            <p:nvPr/>
          </p:nvSpPr>
          <p:spPr bwMode="auto">
            <a:xfrm>
              <a:off x="432" y="16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53293" name="Text Box 334"/>
            <p:cNvSpPr txBox="1">
              <a:spLocks noChangeArrowheads="1"/>
            </p:cNvSpPr>
            <p:nvPr/>
          </p:nvSpPr>
          <p:spPr bwMode="auto">
            <a:xfrm>
              <a:off x="432" y="1353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4" name="Text Box 335"/>
            <p:cNvSpPr txBox="1">
              <a:spLocks noChangeArrowheads="1"/>
            </p:cNvSpPr>
            <p:nvPr/>
          </p:nvSpPr>
          <p:spPr bwMode="auto">
            <a:xfrm>
              <a:off x="432" y="11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53295" name="Text Box 336"/>
            <p:cNvSpPr txBox="1">
              <a:spLocks noChangeArrowheads="1"/>
            </p:cNvSpPr>
            <p:nvPr/>
          </p:nvSpPr>
          <p:spPr bwMode="auto">
            <a:xfrm>
              <a:off x="432" y="8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3251" name="Line 337"/>
          <p:cNvSpPr>
            <a:spLocks noChangeShapeType="1"/>
          </p:cNvSpPr>
          <p:nvPr/>
        </p:nvSpPr>
        <p:spPr bwMode="auto">
          <a:xfrm>
            <a:off x="3048000" y="1981200"/>
            <a:ext cx="2743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338"/>
          <p:cNvSpPr>
            <a:spLocks noChangeShapeType="1"/>
          </p:cNvSpPr>
          <p:nvPr/>
        </p:nvSpPr>
        <p:spPr bwMode="auto">
          <a:xfrm>
            <a:off x="30480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3" name="Picture 36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054225"/>
            <a:ext cx="24463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D71F14-C49F-46D9-A066-DC558CB6279A}"/>
              </a:ext>
            </a:extLst>
          </p:cNvPr>
          <p:cNvSpPr/>
          <p:nvPr/>
        </p:nvSpPr>
        <p:spPr>
          <a:xfrm>
            <a:off x="3014446" y="377154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B8205D6A-7DFB-4995-82C1-DCDB39F30B74}"/>
              </a:ext>
            </a:extLst>
          </p:cNvPr>
          <p:cNvSpPr/>
          <p:nvPr/>
        </p:nvSpPr>
        <p:spPr>
          <a:xfrm>
            <a:off x="3014446" y="468736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7A21FBF5-06BF-4965-A6D3-980893D1B279}"/>
              </a:ext>
            </a:extLst>
          </p:cNvPr>
          <p:cNvSpPr/>
          <p:nvPr/>
        </p:nvSpPr>
        <p:spPr>
          <a:xfrm>
            <a:off x="3014446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71E4570-88F9-4A70-9E7B-279EE1667451}"/>
              </a:ext>
            </a:extLst>
          </p:cNvPr>
          <p:cNvSpPr/>
          <p:nvPr/>
        </p:nvSpPr>
        <p:spPr>
          <a:xfrm>
            <a:off x="3926372" y="468736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ABB76DE9-8EA8-47F2-B2EE-129624CECF3D}"/>
              </a:ext>
            </a:extLst>
          </p:cNvPr>
          <p:cNvSpPr/>
          <p:nvPr/>
        </p:nvSpPr>
        <p:spPr>
          <a:xfrm>
            <a:off x="3926372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369BB638-B55F-4B5B-8231-494A9C5C0CD1}"/>
              </a:ext>
            </a:extLst>
          </p:cNvPr>
          <p:cNvSpPr/>
          <p:nvPr/>
        </p:nvSpPr>
        <p:spPr>
          <a:xfrm>
            <a:off x="4837907" y="4687369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41C4319-3DE9-47A4-8B96-A3197CE2E0D3}"/>
              </a:ext>
            </a:extLst>
          </p:cNvPr>
          <p:cNvSpPr/>
          <p:nvPr/>
        </p:nvSpPr>
        <p:spPr>
          <a:xfrm>
            <a:off x="4837907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AC3D05F7-84C4-4E58-AD5B-D0786FB34EE7}"/>
              </a:ext>
            </a:extLst>
          </p:cNvPr>
          <p:cNvSpPr/>
          <p:nvPr/>
        </p:nvSpPr>
        <p:spPr>
          <a:xfrm>
            <a:off x="5741539" y="5590211"/>
            <a:ext cx="69912" cy="76903"/>
          </a:xfrm>
          <a:prstGeom prst="ellipse">
            <a:avLst/>
          </a:prstGeom>
          <a:solidFill>
            <a:srgbClr val="E02246"/>
          </a:solidFill>
          <a:ln>
            <a:solidFill>
              <a:srgbClr val="E022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524000" y="0"/>
            <a:ext cx="9144000" cy="6172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28054" name="Freeform 54"/>
          <p:cNvSpPr>
            <a:spLocks/>
          </p:cNvSpPr>
          <p:nvPr/>
        </p:nvSpPr>
        <p:spPr bwMode="auto">
          <a:xfrm>
            <a:off x="6640514" y="1862138"/>
            <a:ext cx="1004887" cy="3054350"/>
          </a:xfrm>
          <a:custGeom>
            <a:avLst/>
            <a:gdLst>
              <a:gd name="T0" fmla="*/ 2147483646 w 633"/>
              <a:gd name="T1" fmla="*/ 2147483646 h 1924"/>
              <a:gd name="T2" fmla="*/ 2147483646 w 633"/>
              <a:gd name="T3" fmla="*/ 2147483646 h 1924"/>
              <a:gd name="T4" fmla="*/ 2147483646 w 633"/>
              <a:gd name="T5" fmla="*/ 2147483646 h 1924"/>
              <a:gd name="T6" fmla="*/ 2147483646 w 633"/>
              <a:gd name="T7" fmla="*/ 2147483646 h 1924"/>
              <a:gd name="T8" fmla="*/ 2147483646 w 633"/>
              <a:gd name="T9" fmla="*/ 2147483646 h 1924"/>
              <a:gd name="T10" fmla="*/ 2147483646 w 633"/>
              <a:gd name="T11" fmla="*/ 2147483646 h 1924"/>
              <a:gd name="T12" fmla="*/ 2147483646 w 633"/>
              <a:gd name="T13" fmla="*/ 2147483646 h 1924"/>
              <a:gd name="T14" fmla="*/ 2147483646 w 633"/>
              <a:gd name="T15" fmla="*/ 2147483646 h 1924"/>
              <a:gd name="T16" fmla="*/ 2147483646 w 633"/>
              <a:gd name="T17" fmla="*/ 2147483646 h 1924"/>
              <a:gd name="T18" fmla="*/ 2147483646 w 633"/>
              <a:gd name="T19" fmla="*/ 2147483646 h 1924"/>
              <a:gd name="T20" fmla="*/ 2147483646 w 633"/>
              <a:gd name="T21" fmla="*/ 2147483646 h 1924"/>
              <a:gd name="T22" fmla="*/ 2147483646 w 633"/>
              <a:gd name="T23" fmla="*/ 2147483646 h 1924"/>
              <a:gd name="T24" fmla="*/ 2147483646 w 633"/>
              <a:gd name="T25" fmla="*/ 2147483646 h 1924"/>
              <a:gd name="T26" fmla="*/ 2147483646 w 633"/>
              <a:gd name="T27" fmla="*/ 2147483646 h 1924"/>
              <a:gd name="T28" fmla="*/ 2147483646 w 633"/>
              <a:gd name="T29" fmla="*/ 2147483646 h 1924"/>
              <a:gd name="T30" fmla="*/ 2147483646 w 633"/>
              <a:gd name="T31" fmla="*/ 2147483646 h 1924"/>
              <a:gd name="T32" fmla="*/ 2147483646 w 633"/>
              <a:gd name="T33" fmla="*/ 2147483646 h 1924"/>
              <a:gd name="T34" fmla="*/ 2147483646 w 633"/>
              <a:gd name="T35" fmla="*/ 2147483646 h 1924"/>
              <a:gd name="T36" fmla="*/ 2147483646 w 633"/>
              <a:gd name="T37" fmla="*/ 2147483646 h 1924"/>
              <a:gd name="T38" fmla="*/ 2147483646 w 633"/>
              <a:gd name="T39" fmla="*/ 2147483646 h 1924"/>
              <a:gd name="T40" fmla="*/ 2147483646 w 633"/>
              <a:gd name="T41" fmla="*/ 2147483646 h 19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33"/>
              <a:gd name="T64" fmla="*/ 0 h 1924"/>
              <a:gd name="T65" fmla="*/ 633 w 633"/>
              <a:gd name="T66" fmla="*/ 1924 h 19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33" h="1924">
                <a:moveTo>
                  <a:pt x="43" y="8"/>
                </a:moveTo>
                <a:cubicBezTo>
                  <a:pt x="56" y="139"/>
                  <a:pt x="43" y="268"/>
                  <a:pt x="28" y="398"/>
                </a:cubicBezTo>
                <a:cubicBezTo>
                  <a:pt x="32" y="553"/>
                  <a:pt x="37" y="685"/>
                  <a:pt x="51" y="834"/>
                </a:cubicBezTo>
                <a:cubicBezTo>
                  <a:pt x="51" y="843"/>
                  <a:pt x="0" y="1653"/>
                  <a:pt x="67" y="1847"/>
                </a:cubicBezTo>
                <a:cubicBezTo>
                  <a:pt x="69" y="1868"/>
                  <a:pt x="57" y="1898"/>
                  <a:pt x="74" y="1910"/>
                </a:cubicBezTo>
                <a:cubicBezTo>
                  <a:pt x="93" y="1924"/>
                  <a:pt x="121" y="1903"/>
                  <a:pt x="145" y="1902"/>
                </a:cubicBezTo>
                <a:cubicBezTo>
                  <a:pt x="296" y="1897"/>
                  <a:pt x="446" y="1897"/>
                  <a:pt x="597" y="1894"/>
                </a:cubicBezTo>
                <a:cubicBezTo>
                  <a:pt x="633" y="1840"/>
                  <a:pt x="596" y="1766"/>
                  <a:pt x="581" y="1707"/>
                </a:cubicBezTo>
                <a:cubicBezTo>
                  <a:pt x="567" y="1567"/>
                  <a:pt x="582" y="1428"/>
                  <a:pt x="573" y="1286"/>
                </a:cubicBezTo>
                <a:cubicBezTo>
                  <a:pt x="571" y="1260"/>
                  <a:pt x="550" y="1215"/>
                  <a:pt x="542" y="1193"/>
                </a:cubicBezTo>
                <a:cubicBezTo>
                  <a:pt x="533" y="1166"/>
                  <a:pt x="528" y="1093"/>
                  <a:pt x="526" y="1076"/>
                </a:cubicBezTo>
                <a:cubicBezTo>
                  <a:pt x="524" y="998"/>
                  <a:pt x="523" y="920"/>
                  <a:pt x="519" y="842"/>
                </a:cubicBezTo>
                <a:cubicBezTo>
                  <a:pt x="517" y="805"/>
                  <a:pt x="495" y="733"/>
                  <a:pt x="495" y="733"/>
                </a:cubicBezTo>
                <a:cubicBezTo>
                  <a:pt x="478" y="600"/>
                  <a:pt x="453" y="468"/>
                  <a:pt x="441" y="335"/>
                </a:cubicBezTo>
                <a:cubicBezTo>
                  <a:pt x="435" y="273"/>
                  <a:pt x="487" y="159"/>
                  <a:pt x="425" y="148"/>
                </a:cubicBezTo>
                <a:cubicBezTo>
                  <a:pt x="396" y="143"/>
                  <a:pt x="339" y="133"/>
                  <a:pt x="339" y="133"/>
                </a:cubicBezTo>
                <a:cubicBezTo>
                  <a:pt x="312" y="124"/>
                  <a:pt x="295" y="105"/>
                  <a:pt x="269" y="94"/>
                </a:cubicBezTo>
                <a:cubicBezTo>
                  <a:pt x="222" y="73"/>
                  <a:pt x="170" y="55"/>
                  <a:pt x="121" y="39"/>
                </a:cubicBezTo>
                <a:cubicBezTo>
                  <a:pt x="95" y="31"/>
                  <a:pt x="69" y="24"/>
                  <a:pt x="43" y="16"/>
                </a:cubicBezTo>
                <a:cubicBezTo>
                  <a:pt x="35" y="14"/>
                  <a:pt x="20" y="16"/>
                  <a:pt x="20" y="8"/>
                </a:cubicBezTo>
                <a:cubicBezTo>
                  <a:pt x="20" y="0"/>
                  <a:pt x="35" y="8"/>
                  <a:pt x="43" y="8"/>
                </a:cubicBezTo>
                <a:close/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55" name="Freeform 55"/>
          <p:cNvSpPr>
            <a:spLocks/>
          </p:cNvSpPr>
          <p:nvPr/>
        </p:nvSpPr>
        <p:spPr bwMode="auto">
          <a:xfrm>
            <a:off x="4865688" y="1825626"/>
            <a:ext cx="1103312" cy="3122613"/>
          </a:xfrm>
          <a:custGeom>
            <a:avLst/>
            <a:gdLst>
              <a:gd name="T0" fmla="*/ 2147483646 w 695"/>
              <a:gd name="T1" fmla="*/ 2147483646 h 1967"/>
              <a:gd name="T2" fmla="*/ 2147483646 w 695"/>
              <a:gd name="T3" fmla="*/ 2147483646 h 1967"/>
              <a:gd name="T4" fmla="*/ 2147483646 w 695"/>
              <a:gd name="T5" fmla="*/ 2147483646 h 1967"/>
              <a:gd name="T6" fmla="*/ 2147483646 w 695"/>
              <a:gd name="T7" fmla="*/ 2147483646 h 1967"/>
              <a:gd name="T8" fmla="*/ 2147483646 w 695"/>
              <a:gd name="T9" fmla="*/ 2147483646 h 1967"/>
              <a:gd name="T10" fmla="*/ 2147483646 w 695"/>
              <a:gd name="T11" fmla="*/ 2147483646 h 1967"/>
              <a:gd name="T12" fmla="*/ 2147483646 w 695"/>
              <a:gd name="T13" fmla="*/ 2147483646 h 1967"/>
              <a:gd name="T14" fmla="*/ 2147483646 w 695"/>
              <a:gd name="T15" fmla="*/ 2147483646 h 1967"/>
              <a:gd name="T16" fmla="*/ 2147483646 w 695"/>
              <a:gd name="T17" fmla="*/ 2147483646 h 1967"/>
              <a:gd name="T18" fmla="*/ 2147483646 w 695"/>
              <a:gd name="T19" fmla="*/ 2147483646 h 1967"/>
              <a:gd name="T20" fmla="*/ 2147483646 w 695"/>
              <a:gd name="T21" fmla="*/ 2147483646 h 1967"/>
              <a:gd name="T22" fmla="*/ 2147483646 w 695"/>
              <a:gd name="T23" fmla="*/ 2147483646 h 1967"/>
              <a:gd name="T24" fmla="*/ 2147483646 w 695"/>
              <a:gd name="T25" fmla="*/ 0 h 1967"/>
              <a:gd name="T26" fmla="*/ 2147483646 w 695"/>
              <a:gd name="T27" fmla="*/ 2147483646 h 1967"/>
              <a:gd name="T28" fmla="*/ 2147483646 w 695"/>
              <a:gd name="T29" fmla="*/ 2147483646 h 1967"/>
              <a:gd name="T30" fmla="*/ 2147483646 w 695"/>
              <a:gd name="T31" fmla="*/ 2147483646 h 1967"/>
              <a:gd name="T32" fmla="*/ 2147483646 w 695"/>
              <a:gd name="T33" fmla="*/ 2147483646 h 1967"/>
              <a:gd name="T34" fmla="*/ 2147483646 w 695"/>
              <a:gd name="T35" fmla="*/ 2147483646 h 1967"/>
              <a:gd name="T36" fmla="*/ 2147483646 w 695"/>
              <a:gd name="T37" fmla="*/ 2147483646 h 1967"/>
              <a:gd name="T38" fmla="*/ 2147483646 w 695"/>
              <a:gd name="T39" fmla="*/ 2147483646 h 1967"/>
              <a:gd name="T40" fmla="*/ 0 w 695"/>
              <a:gd name="T41" fmla="*/ 2147483646 h 196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95"/>
              <a:gd name="T64" fmla="*/ 0 h 1967"/>
              <a:gd name="T65" fmla="*/ 695 w 695"/>
              <a:gd name="T66" fmla="*/ 1967 h 196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95" h="1967">
                <a:moveTo>
                  <a:pt x="16" y="421"/>
                </a:moveTo>
                <a:cubicBezTo>
                  <a:pt x="41" y="637"/>
                  <a:pt x="9" y="857"/>
                  <a:pt x="31" y="1075"/>
                </a:cubicBezTo>
                <a:cubicBezTo>
                  <a:pt x="18" y="1297"/>
                  <a:pt x="17" y="1329"/>
                  <a:pt x="24" y="1629"/>
                </a:cubicBezTo>
                <a:cubicBezTo>
                  <a:pt x="27" y="1730"/>
                  <a:pt x="11" y="1836"/>
                  <a:pt x="39" y="1933"/>
                </a:cubicBezTo>
                <a:cubicBezTo>
                  <a:pt x="41" y="1941"/>
                  <a:pt x="55" y="1940"/>
                  <a:pt x="63" y="1941"/>
                </a:cubicBezTo>
                <a:cubicBezTo>
                  <a:pt x="107" y="1945"/>
                  <a:pt x="151" y="1946"/>
                  <a:pt x="195" y="1948"/>
                </a:cubicBezTo>
                <a:cubicBezTo>
                  <a:pt x="308" y="1967"/>
                  <a:pt x="450" y="1945"/>
                  <a:pt x="561" y="1941"/>
                </a:cubicBezTo>
                <a:cubicBezTo>
                  <a:pt x="695" y="1918"/>
                  <a:pt x="615" y="1792"/>
                  <a:pt x="639" y="1676"/>
                </a:cubicBezTo>
                <a:cubicBezTo>
                  <a:pt x="633" y="1551"/>
                  <a:pt x="630" y="1518"/>
                  <a:pt x="616" y="1418"/>
                </a:cubicBezTo>
                <a:cubicBezTo>
                  <a:pt x="621" y="1302"/>
                  <a:pt x="631" y="1190"/>
                  <a:pt x="639" y="1075"/>
                </a:cubicBezTo>
                <a:cubicBezTo>
                  <a:pt x="633" y="948"/>
                  <a:pt x="622" y="828"/>
                  <a:pt x="616" y="701"/>
                </a:cubicBezTo>
                <a:cubicBezTo>
                  <a:pt x="627" y="557"/>
                  <a:pt x="634" y="418"/>
                  <a:pt x="639" y="273"/>
                </a:cubicBezTo>
                <a:cubicBezTo>
                  <a:pt x="631" y="182"/>
                  <a:pt x="628" y="91"/>
                  <a:pt x="616" y="0"/>
                </a:cubicBezTo>
                <a:cubicBezTo>
                  <a:pt x="595" y="30"/>
                  <a:pt x="561" y="42"/>
                  <a:pt x="530" y="62"/>
                </a:cubicBezTo>
                <a:cubicBezTo>
                  <a:pt x="514" y="72"/>
                  <a:pt x="483" y="94"/>
                  <a:pt x="483" y="94"/>
                </a:cubicBezTo>
                <a:cubicBezTo>
                  <a:pt x="458" y="133"/>
                  <a:pt x="413" y="154"/>
                  <a:pt x="374" y="179"/>
                </a:cubicBezTo>
                <a:cubicBezTo>
                  <a:pt x="312" y="220"/>
                  <a:pt x="249" y="255"/>
                  <a:pt x="187" y="296"/>
                </a:cubicBezTo>
                <a:cubicBezTo>
                  <a:pt x="154" y="318"/>
                  <a:pt x="125" y="334"/>
                  <a:pt x="94" y="358"/>
                </a:cubicBezTo>
                <a:cubicBezTo>
                  <a:pt x="79" y="370"/>
                  <a:pt x="63" y="379"/>
                  <a:pt x="47" y="390"/>
                </a:cubicBezTo>
                <a:cubicBezTo>
                  <a:pt x="39" y="395"/>
                  <a:pt x="24" y="405"/>
                  <a:pt x="24" y="405"/>
                </a:cubicBezTo>
                <a:cubicBezTo>
                  <a:pt x="10" y="447"/>
                  <a:pt x="0" y="475"/>
                  <a:pt x="0" y="522"/>
                </a:cubicBezTo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343400" y="533401"/>
            <a:ext cx="4102100" cy="4938713"/>
            <a:chOff x="3044" y="877"/>
            <a:chExt cx="2584" cy="3111"/>
          </a:xfrm>
        </p:grpSpPr>
        <p:sp>
          <p:nvSpPr>
            <p:cNvPr id="55322" name="Line 57"/>
            <p:cNvSpPr>
              <a:spLocks noChangeShapeType="1"/>
            </p:cNvSpPr>
            <p:nvPr/>
          </p:nvSpPr>
          <p:spPr bwMode="auto">
            <a:xfrm>
              <a:off x="3395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58"/>
            <p:cNvSpPr>
              <a:spLocks noChangeShapeType="1"/>
            </p:cNvSpPr>
            <p:nvPr/>
          </p:nvSpPr>
          <p:spPr bwMode="auto">
            <a:xfrm>
              <a:off x="3391" y="1338"/>
              <a:ext cx="1825" cy="6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59"/>
            <p:cNvSpPr>
              <a:spLocks noChangeShapeType="1"/>
            </p:cNvSpPr>
            <p:nvPr/>
          </p:nvSpPr>
          <p:spPr bwMode="auto">
            <a:xfrm flipH="1">
              <a:off x="3182" y="1320"/>
              <a:ext cx="1371" cy="92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60"/>
            <p:cNvSpPr>
              <a:spLocks noChangeShapeType="1"/>
            </p:cNvSpPr>
            <p:nvPr/>
          </p:nvSpPr>
          <p:spPr bwMode="auto">
            <a:xfrm flipH="1">
              <a:off x="4666" y="1788"/>
              <a:ext cx="66" cy="254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61"/>
            <p:cNvSpPr>
              <a:spLocks noChangeShapeType="1"/>
            </p:cNvSpPr>
            <p:nvPr/>
          </p:nvSpPr>
          <p:spPr bwMode="auto">
            <a:xfrm flipH="1">
              <a:off x="4787" y="2759"/>
              <a:ext cx="221" cy="0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62"/>
            <p:cNvSpPr>
              <a:spLocks noChangeShapeType="1"/>
            </p:cNvSpPr>
            <p:nvPr/>
          </p:nvSpPr>
          <p:spPr bwMode="auto">
            <a:xfrm flipH="1" flipV="1">
              <a:off x="3555" y="2002"/>
              <a:ext cx="164" cy="141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63"/>
            <p:cNvSpPr>
              <a:spLocks noChangeShapeType="1"/>
            </p:cNvSpPr>
            <p:nvPr/>
          </p:nvSpPr>
          <p:spPr bwMode="auto">
            <a:xfrm>
              <a:off x="4870" y="1436"/>
              <a:ext cx="239" cy="220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64"/>
            <p:cNvSpPr>
              <a:spLocks noChangeShapeType="1"/>
            </p:cNvSpPr>
            <p:nvPr/>
          </p:nvSpPr>
          <p:spPr bwMode="auto">
            <a:xfrm flipV="1">
              <a:off x="3395" y="3615"/>
              <a:ext cx="2065" cy="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Text Box 65"/>
            <p:cNvSpPr txBox="1">
              <a:spLocks noChangeArrowheads="1"/>
            </p:cNvSpPr>
            <p:nvPr/>
          </p:nvSpPr>
          <p:spPr bwMode="auto">
            <a:xfrm>
              <a:off x="5431" y="36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5331" name="Line 66"/>
            <p:cNvSpPr>
              <a:spLocks noChangeShapeType="1"/>
            </p:cNvSpPr>
            <p:nvPr/>
          </p:nvSpPr>
          <p:spPr bwMode="auto">
            <a:xfrm>
              <a:off x="5111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67"/>
            <p:cNvSpPr txBox="1">
              <a:spLocks noChangeArrowheads="1"/>
            </p:cNvSpPr>
            <p:nvPr/>
          </p:nvSpPr>
          <p:spPr bwMode="auto">
            <a:xfrm>
              <a:off x="3251" y="8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5333" name="Line 68"/>
            <p:cNvSpPr>
              <a:spLocks noChangeShapeType="1"/>
            </p:cNvSpPr>
            <p:nvPr/>
          </p:nvSpPr>
          <p:spPr bwMode="auto">
            <a:xfrm>
              <a:off x="3395" y="1213"/>
              <a:ext cx="0" cy="24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4" name="Line 69"/>
            <p:cNvSpPr>
              <a:spLocks noChangeShapeType="1"/>
            </p:cNvSpPr>
            <p:nvPr/>
          </p:nvSpPr>
          <p:spPr bwMode="auto">
            <a:xfrm>
              <a:off x="3967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70"/>
            <p:cNvSpPr>
              <a:spLocks noChangeShapeType="1"/>
            </p:cNvSpPr>
            <p:nvPr/>
          </p:nvSpPr>
          <p:spPr bwMode="auto">
            <a:xfrm>
              <a:off x="4539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71"/>
            <p:cNvSpPr>
              <a:spLocks noChangeShapeType="1"/>
            </p:cNvSpPr>
            <p:nvPr/>
          </p:nvSpPr>
          <p:spPr bwMode="auto">
            <a:xfrm rot="-5400000">
              <a:off x="3337" y="356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Line 72"/>
            <p:cNvSpPr>
              <a:spLocks noChangeShapeType="1"/>
            </p:cNvSpPr>
            <p:nvPr/>
          </p:nvSpPr>
          <p:spPr bwMode="auto">
            <a:xfrm rot="-5400000">
              <a:off x="3337" y="299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8" name="Line 73"/>
            <p:cNvSpPr>
              <a:spLocks noChangeShapeType="1"/>
            </p:cNvSpPr>
            <p:nvPr/>
          </p:nvSpPr>
          <p:spPr bwMode="auto">
            <a:xfrm rot="-5400000">
              <a:off x="3337" y="185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9" name="Line 74"/>
            <p:cNvSpPr>
              <a:spLocks noChangeShapeType="1"/>
            </p:cNvSpPr>
            <p:nvPr/>
          </p:nvSpPr>
          <p:spPr bwMode="auto">
            <a:xfrm rot="-5400000">
              <a:off x="3337" y="242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Line 75"/>
            <p:cNvSpPr>
              <a:spLocks noChangeShapeType="1"/>
            </p:cNvSpPr>
            <p:nvPr/>
          </p:nvSpPr>
          <p:spPr bwMode="auto">
            <a:xfrm rot="-5400000">
              <a:off x="3337" y="128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Text Box 76"/>
            <p:cNvSpPr txBox="1">
              <a:spLocks noChangeArrowheads="1"/>
            </p:cNvSpPr>
            <p:nvPr/>
          </p:nvSpPr>
          <p:spPr bwMode="auto">
            <a:xfrm>
              <a:off x="3062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342" name="Text Box 77"/>
            <p:cNvSpPr txBox="1">
              <a:spLocks noChangeArrowheads="1"/>
            </p:cNvSpPr>
            <p:nvPr/>
          </p:nvSpPr>
          <p:spPr bwMode="auto">
            <a:xfrm>
              <a:off x="3061" y="29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343" name="Text Box 78"/>
            <p:cNvSpPr txBox="1">
              <a:spLocks noChangeArrowheads="1"/>
            </p:cNvSpPr>
            <p:nvPr/>
          </p:nvSpPr>
          <p:spPr bwMode="auto">
            <a:xfrm>
              <a:off x="3069" y="2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344" name="Text Box 79"/>
            <p:cNvSpPr txBox="1">
              <a:spLocks noChangeArrowheads="1"/>
            </p:cNvSpPr>
            <p:nvPr/>
          </p:nvSpPr>
          <p:spPr bwMode="auto">
            <a:xfrm>
              <a:off x="5017" y="37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345" name="Text Box 80"/>
            <p:cNvSpPr txBox="1">
              <a:spLocks noChangeArrowheads="1"/>
            </p:cNvSpPr>
            <p:nvPr/>
          </p:nvSpPr>
          <p:spPr bwMode="auto">
            <a:xfrm>
              <a:off x="3044" y="12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5346" name="Text Box 81"/>
            <p:cNvSpPr txBox="1">
              <a:spLocks noChangeArrowheads="1"/>
            </p:cNvSpPr>
            <p:nvPr/>
          </p:nvSpPr>
          <p:spPr bwMode="auto">
            <a:xfrm>
              <a:off x="3297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347" name="Text Box 82"/>
            <p:cNvSpPr txBox="1">
              <a:spLocks noChangeArrowheads="1"/>
            </p:cNvSpPr>
            <p:nvPr/>
          </p:nvSpPr>
          <p:spPr bwMode="auto">
            <a:xfrm>
              <a:off x="3870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348" name="Text Box 83"/>
            <p:cNvSpPr txBox="1">
              <a:spLocks noChangeArrowheads="1"/>
            </p:cNvSpPr>
            <p:nvPr/>
          </p:nvSpPr>
          <p:spPr bwMode="auto">
            <a:xfrm>
              <a:off x="4444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349" name="Text Box 84"/>
            <p:cNvSpPr txBox="1">
              <a:spLocks noChangeArrowheads="1"/>
            </p:cNvSpPr>
            <p:nvPr/>
          </p:nvSpPr>
          <p:spPr bwMode="auto">
            <a:xfrm>
              <a:off x="3067" y="17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818064" y="2125664"/>
            <a:ext cx="2871787" cy="2852737"/>
            <a:chOff x="3343" y="1880"/>
            <a:chExt cx="1809" cy="1797"/>
          </a:xfrm>
        </p:grpSpPr>
        <p:sp>
          <p:nvSpPr>
            <p:cNvPr id="55310" name="Oval 86"/>
            <p:cNvSpPr>
              <a:spLocks noChangeAspect="1" noChangeArrowheads="1"/>
            </p:cNvSpPr>
            <p:nvPr/>
          </p:nvSpPr>
          <p:spPr bwMode="auto">
            <a:xfrm>
              <a:off x="3945" y="189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1" name="Oval 87"/>
            <p:cNvSpPr>
              <a:spLocks noChangeAspect="1" noChangeArrowheads="1"/>
            </p:cNvSpPr>
            <p:nvPr/>
          </p:nvSpPr>
          <p:spPr bwMode="auto">
            <a:xfrm>
              <a:off x="4509" y="1880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2" name="Oval 88"/>
            <p:cNvSpPr>
              <a:spLocks noChangeAspect="1" noChangeArrowheads="1"/>
            </p:cNvSpPr>
            <p:nvPr/>
          </p:nvSpPr>
          <p:spPr bwMode="auto">
            <a:xfrm>
              <a:off x="4507" y="2444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3" name="Oval 89"/>
            <p:cNvSpPr>
              <a:spLocks noChangeAspect="1" noChangeArrowheads="1"/>
            </p:cNvSpPr>
            <p:nvPr/>
          </p:nvSpPr>
          <p:spPr bwMode="auto">
            <a:xfrm>
              <a:off x="4513" y="302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4" name="Oval 90"/>
            <p:cNvSpPr>
              <a:spLocks noChangeAspect="1" noChangeArrowheads="1"/>
            </p:cNvSpPr>
            <p:nvPr/>
          </p:nvSpPr>
          <p:spPr bwMode="auto">
            <a:xfrm>
              <a:off x="3951" y="358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5" name="Oval 91"/>
            <p:cNvSpPr>
              <a:spLocks noChangeAspect="1" noChangeArrowheads="1"/>
            </p:cNvSpPr>
            <p:nvPr/>
          </p:nvSpPr>
          <p:spPr bwMode="auto">
            <a:xfrm>
              <a:off x="3941" y="242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6" name="Oval 92"/>
            <p:cNvSpPr>
              <a:spLocks noChangeAspect="1" noChangeArrowheads="1"/>
            </p:cNvSpPr>
            <p:nvPr/>
          </p:nvSpPr>
          <p:spPr bwMode="auto">
            <a:xfrm>
              <a:off x="3946" y="300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7" name="Oval 93"/>
            <p:cNvSpPr>
              <a:spLocks noChangeAspect="1" noChangeArrowheads="1"/>
            </p:cNvSpPr>
            <p:nvPr/>
          </p:nvSpPr>
          <p:spPr bwMode="auto">
            <a:xfrm>
              <a:off x="3343" y="3565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8" name="Oval 94"/>
            <p:cNvSpPr>
              <a:spLocks noChangeAspect="1" noChangeArrowheads="1"/>
            </p:cNvSpPr>
            <p:nvPr/>
          </p:nvSpPr>
          <p:spPr bwMode="auto">
            <a:xfrm>
              <a:off x="3356" y="244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9" name="Oval 95"/>
            <p:cNvSpPr>
              <a:spLocks noChangeAspect="1" noChangeArrowheads="1"/>
            </p:cNvSpPr>
            <p:nvPr/>
          </p:nvSpPr>
          <p:spPr bwMode="auto">
            <a:xfrm>
              <a:off x="3354" y="300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0" name="Oval 96"/>
            <p:cNvSpPr>
              <a:spLocks noChangeAspect="1" noChangeArrowheads="1"/>
            </p:cNvSpPr>
            <p:nvPr/>
          </p:nvSpPr>
          <p:spPr bwMode="auto">
            <a:xfrm>
              <a:off x="5077" y="3598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1" name="Oval 97"/>
            <p:cNvSpPr>
              <a:spLocks noChangeAspect="1" noChangeArrowheads="1"/>
            </p:cNvSpPr>
            <p:nvPr/>
          </p:nvSpPr>
          <p:spPr bwMode="auto">
            <a:xfrm>
              <a:off x="4516" y="357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8098" name="Oval 98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099" name="Line 99"/>
          <p:cNvSpPr>
            <a:spLocks noChangeShapeType="1"/>
          </p:cNvSpPr>
          <p:nvPr/>
        </p:nvSpPr>
        <p:spPr bwMode="auto">
          <a:xfrm>
            <a:off x="5867400" y="1752600"/>
            <a:ext cx="0" cy="3276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0" name="Line 100"/>
          <p:cNvSpPr>
            <a:spLocks noChangeShapeType="1"/>
          </p:cNvSpPr>
          <p:nvPr/>
        </p:nvSpPr>
        <p:spPr bwMode="auto">
          <a:xfrm>
            <a:off x="6705600" y="1752600"/>
            <a:ext cx="0" cy="3276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1" name="Line 101"/>
          <p:cNvSpPr>
            <a:spLocks noChangeShapeType="1"/>
          </p:cNvSpPr>
          <p:nvPr/>
        </p:nvSpPr>
        <p:spPr bwMode="auto">
          <a:xfrm>
            <a:off x="3581400" y="1295400"/>
            <a:ext cx="4648200" cy="609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2" name="Line 102"/>
          <p:cNvSpPr>
            <a:spLocks noChangeShapeType="1"/>
          </p:cNvSpPr>
          <p:nvPr/>
        </p:nvSpPr>
        <p:spPr bwMode="auto">
          <a:xfrm>
            <a:off x="4038600" y="3276600"/>
            <a:ext cx="4648200" cy="7620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3" name="Line 103"/>
          <p:cNvSpPr>
            <a:spLocks noChangeShapeType="1"/>
          </p:cNvSpPr>
          <p:nvPr/>
        </p:nvSpPr>
        <p:spPr bwMode="auto">
          <a:xfrm>
            <a:off x="3886200" y="4724400"/>
            <a:ext cx="2362200" cy="3810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04" name="Rectangle 104"/>
          <p:cNvSpPr>
            <a:spLocks noChangeArrowheads="1"/>
          </p:cNvSpPr>
          <p:nvPr/>
        </p:nvSpPr>
        <p:spPr bwMode="auto">
          <a:xfrm>
            <a:off x="3810000" y="5410201"/>
            <a:ext cx="662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00"/>
                </a:solidFill>
              </a:rPr>
              <a:t>Solving the linear relaxation</a:t>
            </a:r>
          </a:p>
          <a:p>
            <a:pPr eaLnBrk="1" hangingPunct="1"/>
            <a:r>
              <a:rPr lang="en-US" altLang="en-US" b="1">
                <a:solidFill>
                  <a:srgbClr val="FFFF00"/>
                </a:solidFill>
              </a:rPr>
              <a:t>problem provides a bound. Also...</a:t>
            </a:r>
            <a:endParaRPr lang="en-US" altLang="en-US" b="1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19050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54" grpId="0" animBg="1"/>
      <p:bldP spid="128055" grpId="0" animBg="1"/>
      <p:bldP spid="128098" grpId="0" animBg="1"/>
      <p:bldP spid="128099" grpId="0" animBg="1"/>
      <p:bldP spid="128100" grpId="0" animBg="1"/>
      <p:bldP spid="128101" grpId="0" animBg="1"/>
      <p:bldP spid="128102" grpId="0" animBg="1"/>
      <p:bldP spid="128103" grpId="0" animBg="1"/>
      <p:bldP spid="12810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524000" y="0"/>
            <a:ext cx="9144000" cy="6172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7346" name="Freeform 3"/>
          <p:cNvSpPr>
            <a:spLocks/>
          </p:cNvSpPr>
          <p:nvPr/>
        </p:nvSpPr>
        <p:spPr bwMode="auto">
          <a:xfrm>
            <a:off x="6488114" y="3081338"/>
            <a:ext cx="1004887" cy="3054350"/>
          </a:xfrm>
          <a:custGeom>
            <a:avLst/>
            <a:gdLst>
              <a:gd name="T0" fmla="*/ 2147483646 w 633"/>
              <a:gd name="T1" fmla="*/ 2147483646 h 1924"/>
              <a:gd name="T2" fmla="*/ 2147483646 w 633"/>
              <a:gd name="T3" fmla="*/ 2147483646 h 1924"/>
              <a:gd name="T4" fmla="*/ 2147483646 w 633"/>
              <a:gd name="T5" fmla="*/ 2147483646 h 1924"/>
              <a:gd name="T6" fmla="*/ 2147483646 w 633"/>
              <a:gd name="T7" fmla="*/ 2147483646 h 1924"/>
              <a:gd name="T8" fmla="*/ 2147483646 w 633"/>
              <a:gd name="T9" fmla="*/ 2147483646 h 1924"/>
              <a:gd name="T10" fmla="*/ 2147483646 w 633"/>
              <a:gd name="T11" fmla="*/ 2147483646 h 1924"/>
              <a:gd name="T12" fmla="*/ 2147483646 w 633"/>
              <a:gd name="T13" fmla="*/ 2147483646 h 1924"/>
              <a:gd name="T14" fmla="*/ 2147483646 w 633"/>
              <a:gd name="T15" fmla="*/ 2147483646 h 1924"/>
              <a:gd name="T16" fmla="*/ 2147483646 w 633"/>
              <a:gd name="T17" fmla="*/ 2147483646 h 1924"/>
              <a:gd name="T18" fmla="*/ 2147483646 w 633"/>
              <a:gd name="T19" fmla="*/ 2147483646 h 1924"/>
              <a:gd name="T20" fmla="*/ 2147483646 w 633"/>
              <a:gd name="T21" fmla="*/ 2147483646 h 1924"/>
              <a:gd name="T22" fmla="*/ 2147483646 w 633"/>
              <a:gd name="T23" fmla="*/ 2147483646 h 1924"/>
              <a:gd name="T24" fmla="*/ 2147483646 w 633"/>
              <a:gd name="T25" fmla="*/ 2147483646 h 1924"/>
              <a:gd name="T26" fmla="*/ 2147483646 w 633"/>
              <a:gd name="T27" fmla="*/ 2147483646 h 1924"/>
              <a:gd name="T28" fmla="*/ 2147483646 w 633"/>
              <a:gd name="T29" fmla="*/ 2147483646 h 1924"/>
              <a:gd name="T30" fmla="*/ 2147483646 w 633"/>
              <a:gd name="T31" fmla="*/ 2147483646 h 1924"/>
              <a:gd name="T32" fmla="*/ 2147483646 w 633"/>
              <a:gd name="T33" fmla="*/ 2147483646 h 1924"/>
              <a:gd name="T34" fmla="*/ 2147483646 w 633"/>
              <a:gd name="T35" fmla="*/ 2147483646 h 1924"/>
              <a:gd name="T36" fmla="*/ 2147483646 w 633"/>
              <a:gd name="T37" fmla="*/ 2147483646 h 1924"/>
              <a:gd name="T38" fmla="*/ 2147483646 w 633"/>
              <a:gd name="T39" fmla="*/ 2147483646 h 1924"/>
              <a:gd name="T40" fmla="*/ 2147483646 w 633"/>
              <a:gd name="T41" fmla="*/ 2147483646 h 19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33"/>
              <a:gd name="T64" fmla="*/ 0 h 1924"/>
              <a:gd name="T65" fmla="*/ 633 w 633"/>
              <a:gd name="T66" fmla="*/ 1924 h 19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33" h="1924">
                <a:moveTo>
                  <a:pt x="43" y="8"/>
                </a:moveTo>
                <a:cubicBezTo>
                  <a:pt x="56" y="139"/>
                  <a:pt x="43" y="268"/>
                  <a:pt x="28" y="398"/>
                </a:cubicBezTo>
                <a:cubicBezTo>
                  <a:pt x="32" y="553"/>
                  <a:pt x="37" y="685"/>
                  <a:pt x="51" y="834"/>
                </a:cubicBezTo>
                <a:cubicBezTo>
                  <a:pt x="51" y="843"/>
                  <a:pt x="0" y="1653"/>
                  <a:pt x="67" y="1847"/>
                </a:cubicBezTo>
                <a:cubicBezTo>
                  <a:pt x="69" y="1868"/>
                  <a:pt x="57" y="1898"/>
                  <a:pt x="74" y="1910"/>
                </a:cubicBezTo>
                <a:cubicBezTo>
                  <a:pt x="93" y="1924"/>
                  <a:pt x="121" y="1903"/>
                  <a:pt x="145" y="1902"/>
                </a:cubicBezTo>
                <a:cubicBezTo>
                  <a:pt x="296" y="1897"/>
                  <a:pt x="446" y="1897"/>
                  <a:pt x="597" y="1894"/>
                </a:cubicBezTo>
                <a:cubicBezTo>
                  <a:pt x="633" y="1840"/>
                  <a:pt x="596" y="1766"/>
                  <a:pt x="581" y="1707"/>
                </a:cubicBezTo>
                <a:cubicBezTo>
                  <a:pt x="567" y="1567"/>
                  <a:pt x="582" y="1428"/>
                  <a:pt x="573" y="1286"/>
                </a:cubicBezTo>
                <a:cubicBezTo>
                  <a:pt x="571" y="1260"/>
                  <a:pt x="550" y="1215"/>
                  <a:pt x="542" y="1193"/>
                </a:cubicBezTo>
                <a:cubicBezTo>
                  <a:pt x="533" y="1166"/>
                  <a:pt x="528" y="1093"/>
                  <a:pt x="526" y="1076"/>
                </a:cubicBezTo>
                <a:cubicBezTo>
                  <a:pt x="524" y="998"/>
                  <a:pt x="523" y="920"/>
                  <a:pt x="519" y="842"/>
                </a:cubicBezTo>
                <a:cubicBezTo>
                  <a:pt x="517" y="805"/>
                  <a:pt x="495" y="733"/>
                  <a:pt x="495" y="733"/>
                </a:cubicBezTo>
                <a:cubicBezTo>
                  <a:pt x="478" y="600"/>
                  <a:pt x="453" y="468"/>
                  <a:pt x="441" y="335"/>
                </a:cubicBezTo>
                <a:cubicBezTo>
                  <a:pt x="435" y="273"/>
                  <a:pt x="487" y="159"/>
                  <a:pt x="425" y="148"/>
                </a:cubicBezTo>
                <a:cubicBezTo>
                  <a:pt x="396" y="143"/>
                  <a:pt x="339" y="133"/>
                  <a:pt x="339" y="133"/>
                </a:cubicBezTo>
                <a:cubicBezTo>
                  <a:pt x="312" y="124"/>
                  <a:pt x="295" y="105"/>
                  <a:pt x="269" y="94"/>
                </a:cubicBezTo>
                <a:cubicBezTo>
                  <a:pt x="222" y="73"/>
                  <a:pt x="170" y="55"/>
                  <a:pt x="121" y="39"/>
                </a:cubicBezTo>
                <a:cubicBezTo>
                  <a:pt x="95" y="31"/>
                  <a:pt x="69" y="24"/>
                  <a:pt x="43" y="16"/>
                </a:cubicBezTo>
                <a:cubicBezTo>
                  <a:pt x="35" y="14"/>
                  <a:pt x="20" y="16"/>
                  <a:pt x="20" y="8"/>
                </a:cubicBezTo>
                <a:cubicBezTo>
                  <a:pt x="20" y="0"/>
                  <a:pt x="35" y="8"/>
                  <a:pt x="43" y="8"/>
                </a:cubicBezTo>
                <a:close/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Freeform 4"/>
          <p:cNvSpPr>
            <a:spLocks/>
          </p:cNvSpPr>
          <p:nvPr/>
        </p:nvSpPr>
        <p:spPr bwMode="auto">
          <a:xfrm>
            <a:off x="4713288" y="3044826"/>
            <a:ext cx="1103312" cy="3122613"/>
          </a:xfrm>
          <a:custGeom>
            <a:avLst/>
            <a:gdLst>
              <a:gd name="T0" fmla="*/ 2147483646 w 695"/>
              <a:gd name="T1" fmla="*/ 2147483646 h 1967"/>
              <a:gd name="T2" fmla="*/ 2147483646 w 695"/>
              <a:gd name="T3" fmla="*/ 2147483646 h 1967"/>
              <a:gd name="T4" fmla="*/ 2147483646 w 695"/>
              <a:gd name="T5" fmla="*/ 2147483646 h 1967"/>
              <a:gd name="T6" fmla="*/ 2147483646 w 695"/>
              <a:gd name="T7" fmla="*/ 2147483646 h 1967"/>
              <a:gd name="T8" fmla="*/ 2147483646 w 695"/>
              <a:gd name="T9" fmla="*/ 2147483646 h 1967"/>
              <a:gd name="T10" fmla="*/ 2147483646 w 695"/>
              <a:gd name="T11" fmla="*/ 2147483646 h 1967"/>
              <a:gd name="T12" fmla="*/ 2147483646 w 695"/>
              <a:gd name="T13" fmla="*/ 2147483646 h 1967"/>
              <a:gd name="T14" fmla="*/ 2147483646 w 695"/>
              <a:gd name="T15" fmla="*/ 2147483646 h 1967"/>
              <a:gd name="T16" fmla="*/ 2147483646 w 695"/>
              <a:gd name="T17" fmla="*/ 2147483646 h 1967"/>
              <a:gd name="T18" fmla="*/ 2147483646 w 695"/>
              <a:gd name="T19" fmla="*/ 2147483646 h 1967"/>
              <a:gd name="T20" fmla="*/ 2147483646 w 695"/>
              <a:gd name="T21" fmla="*/ 2147483646 h 1967"/>
              <a:gd name="T22" fmla="*/ 2147483646 w 695"/>
              <a:gd name="T23" fmla="*/ 2147483646 h 1967"/>
              <a:gd name="T24" fmla="*/ 2147483646 w 695"/>
              <a:gd name="T25" fmla="*/ 0 h 1967"/>
              <a:gd name="T26" fmla="*/ 2147483646 w 695"/>
              <a:gd name="T27" fmla="*/ 2147483646 h 1967"/>
              <a:gd name="T28" fmla="*/ 2147483646 w 695"/>
              <a:gd name="T29" fmla="*/ 2147483646 h 1967"/>
              <a:gd name="T30" fmla="*/ 2147483646 w 695"/>
              <a:gd name="T31" fmla="*/ 2147483646 h 1967"/>
              <a:gd name="T32" fmla="*/ 2147483646 w 695"/>
              <a:gd name="T33" fmla="*/ 2147483646 h 1967"/>
              <a:gd name="T34" fmla="*/ 2147483646 w 695"/>
              <a:gd name="T35" fmla="*/ 2147483646 h 1967"/>
              <a:gd name="T36" fmla="*/ 2147483646 w 695"/>
              <a:gd name="T37" fmla="*/ 2147483646 h 1967"/>
              <a:gd name="T38" fmla="*/ 2147483646 w 695"/>
              <a:gd name="T39" fmla="*/ 2147483646 h 1967"/>
              <a:gd name="T40" fmla="*/ 0 w 695"/>
              <a:gd name="T41" fmla="*/ 2147483646 h 196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95"/>
              <a:gd name="T64" fmla="*/ 0 h 1967"/>
              <a:gd name="T65" fmla="*/ 695 w 695"/>
              <a:gd name="T66" fmla="*/ 1967 h 196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95" h="1967">
                <a:moveTo>
                  <a:pt x="16" y="421"/>
                </a:moveTo>
                <a:cubicBezTo>
                  <a:pt x="41" y="637"/>
                  <a:pt x="9" y="857"/>
                  <a:pt x="31" y="1075"/>
                </a:cubicBezTo>
                <a:cubicBezTo>
                  <a:pt x="18" y="1297"/>
                  <a:pt x="17" y="1329"/>
                  <a:pt x="24" y="1629"/>
                </a:cubicBezTo>
                <a:cubicBezTo>
                  <a:pt x="27" y="1730"/>
                  <a:pt x="11" y="1836"/>
                  <a:pt x="39" y="1933"/>
                </a:cubicBezTo>
                <a:cubicBezTo>
                  <a:pt x="41" y="1941"/>
                  <a:pt x="55" y="1940"/>
                  <a:pt x="63" y="1941"/>
                </a:cubicBezTo>
                <a:cubicBezTo>
                  <a:pt x="107" y="1945"/>
                  <a:pt x="151" y="1946"/>
                  <a:pt x="195" y="1948"/>
                </a:cubicBezTo>
                <a:cubicBezTo>
                  <a:pt x="308" y="1967"/>
                  <a:pt x="450" y="1945"/>
                  <a:pt x="561" y="1941"/>
                </a:cubicBezTo>
                <a:cubicBezTo>
                  <a:pt x="695" y="1918"/>
                  <a:pt x="615" y="1792"/>
                  <a:pt x="639" y="1676"/>
                </a:cubicBezTo>
                <a:cubicBezTo>
                  <a:pt x="633" y="1551"/>
                  <a:pt x="630" y="1518"/>
                  <a:pt x="616" y="1418"/>
                </a:cubicBezTo>
                <a:cubicBezTo>
                  <a:pt x="621" y="1302"/>
                  <a:pt x="631" y="1190"/>
                  <a:pt x="639" y="1075"/>
                </a:cubicBezTo>
                <a:cubicBezTo>
                  <a:pt x="633" y="948"/>
                  <a:pt x="622" y="828"/>
                  <a:pt x="616" y="701"/>
                </a:cubicBezTo>
                <a:cubicBezTo>
                  <a:pt x="627" y="557"/>
                  <a:pt x="634" y="418"/>
                  <a:pt x="639" y="273"/>
                </a:cubicBezTo>
                <a:cubicBezTo>
                  <a:pt x="631" y="182"/>
                  <a:pt x="628" y="91"/>
                  <a:pt x="616" y="0"/>
                </a:cubicBezTo>
                <a:cubicBezTo>
                  <a:pt x="595" y="30"/>
                  <a:pt x="561" y="42"/>
                  <a:pt x="530" y="62"/>
                </a:cubicBezTo>
                <a:cubicBezTo>
                  <a:pt x="514" y="72"/>
                  <a:pt x="483" y="94"/>
                  <a:pt x="483" y="94"/>
                </a:cubicBezTo>
                <a:cubicBezTo>
                  <a:pt x="458" y="133"/>
                  <a:pt x="413" y="154"/>
                  <a:pt x="374" y="179"/>
                </a:cubicBezTo>
                <a:cubicBezTo>
                  <a:pt x="312" y="220"/>
                  <a:pt x="249" y="255"/>
                  <a:pt x="187" y="296"/>
                </a:cubicBezTo>
                <a:cubicBezTo>
                  <a:pt x="154" y="318"/>
                  <a:pt x="125" y="334"/>
                  <a:pt x="94" y="358"/>
                </a:cubicBezTo>
                <a:cubicBezTo>
                  <a:pt x="79" y="370"/>
                  <a:pt x="63" y="379"/>
                  <a:pt x="47" y="390"/>
                </a:cubicBezTo>
                <a:cubicBezTo>
                  <a:pt x="39" y="395"/>
                  <a:pt x="24" y="405"/>
                  <a:pt x="24" y="405"/>
                </a:cubicBezTo>
                <a:cubicBezTo>
                  <a:pt x="10" y="447"/>
                  <a:pt x="0" y="475"/>
                  <a:pt x="0" y="522"/>
                </a:cubicBezTo>
              </a:path>
            </a:pathLst>
          </a:cu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4191000" y="1752601"/>
            <a:ext cx="4102100" cy="4938713"/>
            <a:chOff x="3044" y="877"/>
            <a:chExt cx="2584" cy="3111"/>
          </a:xfrm>
        </p:grpSpPr>
        <p:sp>
          <p:nvSpPr>
            <p:cNvPr id="57393" name="Line 6"/>
            <p:cNvSpPr>
              <a:spLocks noChangeShapeType="1"/>
            </p:cNvSpPr>
            <p:nvPr/>
          </p:nvSpPr>
          <p:spPr bwMode="auto">
            <a:xfrm>
              <a:off x="3395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Line 7"/>
            <p:cNvSpPr>
              <a:spLocks noChangeShapeType="1"/>
            </p:cNvSpPr>
            <p:nvPr/>
          </p:nvSpPr>
          <p:spPr bwMode="auto">
            <a:xfrm>
              <a:off x="3391" y="1338"/>
              <a:ext cx="1825" cy="6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Line 8"/>
            <p:cNvSpPr>
              <a:spLocks noChangeShapeType="1"/>
            </p:cNvSpPr>
            <p:nvPr/>
          </p:nvSpPr>
          <p:spPr bwMode="auto">
            <a:xfrm flipH="1">
              <a:off x="3182" y="1320"/>
              <a:ext cx="1371" cy="92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Line 9"/>
            <p:cNvSpPr>
              <a:spLocks noChangeShapeType="1"/>
            </p:cNvSpPr>
            <p:nvPr/>
          </p:nvSpPr>
          <p:spPr bwMode="auto">
            <a:xfrm flipH="1">
              <a:off x="4666" y="1788"/>
              <a:ext cx="66" cy="254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10"/>
            <p:cNvSpPr>
              <a:spLocks noChangeShapeType="1"/>
            </p:cNvSpPr>
            <p:nvPr/>
          </p:nvSpPr>
          <p:spPr bwMode="auto">
            <a:xfrm flipH="1">
              <a:off x="4787" y="2759"/>
              <a:ext cx="221" cy="0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8" name="Line 11"/>
            <p:cNvSpPr>
              <a:spLocks noChangeShapeType="1"/>
            </p:cNvSpPr>
            <p:nvPr/>
          </p:nvSpPr>
          <p:spPr bwMode="auto">
            <a:xfrm flipH="1" flipV="1">
              <a:off x="3555" y="2002"/>
              <a:ext cx="164" cy="141"/>
            </a:xfrm>
            <a:prstGeom prst="line">
              <a:avLst/>
            </a:prstGeom>
            <a:noFill/>
            <a:ln w="9525">
              <a:solidFill>
                <a:srgbClr val="FFFE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9" name="Line 12"/>
            <p:cNvSpPr>
              <a:spLocks noChangeShapeType="1"/>
            </p:cNvSpPr>
            <p:nvPr/>
          </p:nvSpPr>
          <p:spPr bwMode="auto">
            <a:xfrm>
              <a:off x="4870" y="1436"/>
              <a:ext cx="239" cy="220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0" name="Line 13"/>
            <p:cNvSpPr>
              <a:spLocks noChangeShapeType="1"/>
            </p:cNvSpPr>
            <p:nvPr/>
          </p:nvSpPr>
          <p:spPr bwMode="auto">
            <a:xfrm flipV="1">
              <a:off x="3395" y="3615"/>
              <a:ext cx="2065" cy="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1" name="Text Box 14"/>
            <p:cNvSpPr txBox="1">
              <a:spLocks noChangeArrowheads="1"/>
            </p:cNvSpPr>
            <p:nvPr/>
          </p:nvSpPr>
          <p:spPr bwMode="auto">
            <a:xfrm>
              <a:off x="5431" y="3611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7402" name="Line 15"/>
            <p:cNvSpPr>
              <a:spLocks noChangeShapeType="1"/>
            </p:cNvSpPr>
            <p:nvPr/>
          </p:nvSpPr>
          <p:spPr bwMode="auto">
            <a:xfrm>
              <a:off x="5111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Text Box 16"/>
            <p:cNvSpPr txBox="1">
              <a:spLocks noChangeArrowheads="1"/>
            </p:cNvSpPr>
            <p:nvPr/>
          </p:nvSpPr>
          <p:spPr bwMode="auto">
            <a:xfrm>
              <a:off x="3251" y="8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57404" name="Line 17"/>
            <p:cNvSpPr>
              <a:spLocks noChangeShapeType="1"/>
            </p:cNvSpPr>
            <p:nvPr/>
          </p:nvSpPr>
          <p:spPr bwMode="auto">
            <a:xfrm>
              <a:off x="3395" y="1213"/>
              <a:ext cx="0" cy="241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Line 18"/>
            <p:cNvSpPr>
              <a:spLocks noChangeShapeType="1"/>
            </p:cNvSpPr>
            <p:nvPr/>
          </p:nvSpPr>
          <p:spPr bwMode="auto">
            <a:xfrm>
              <a:off x="3967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Line 19"/>
            <p:cNvSpPr>
              <a:spLocks noChangeShapeType="1"/>
            </p:cNvSpPr>
            <p:nvPr/>
          </p:nvSpPr>
          <p:spPr bwMode="auto">
            <a:xfrm>
              <a:off x="4539" y="3623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Line 20"/>
            <p:cNvSpPr>
              <a:spLocks noChangeShapeType="1"/>
            </p:cNvSpPr>
            <p:nvPr/>
          </p:nvSpPr>
          <p:spPr bwMode="auto">
            <a:xfrm rot="-5400000">
              <a:off x="3337" y="356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8" name="Line 21"/>
            <p:cNvSpPr>
              <a:spLocks noChangeShapeType="1"/>
            </p:cNvSpPr>
            <p:nvPr/>
          </p:nvSpPr>
          <p:spPr bwMode="auto">
            <a:xfrm rot="-5400000">
              <a:off x="3337" y="299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9" name="Line 22"/>
            <p:cNvSpPr>
              <a:spLocks noChangeShapeType="1"/>
            </p:cNvSpPr>
            <p:nvPr/>
          </p:nvSpPr>
          <p:spPr bwMode="auto">
            <a:xfrm rot="-5400000">
              <a:off x="3337" y="185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0" name="Line 23"/>
            <p:cNvSpPr>
              <a:spLocks noChangeShapeType="1"/>
            </p:cNvSpPr>
            <p:nvPr/>
          </p:nvSpPr>
          <p:spPr bwMode="auto">
            <a:xfrm rot="-5400000">
              <a:off x="3337" y="2427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1" name="Line 24"/>
            <p:cNvSpPr>
              <a:spLocks noChangeShapeType="1"/>
            </p:cNvSpPr>
            <p:nvPr/>
          </p:nvSpPr>
          <p:spPr bwMode="auto">
            <a:xfrm rot="-5400000">
              <a:off x="3337" y="128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2" name="Text Box 25"/>
            <p:cNvSpPr txBox="1">
              <a:spLocks noChangeArrowheads="1"/>
            </p:cNvSpPr>
            <p:nvPr/>
          </p:nvSpPr>
          <p:spPr bwMode="auto">
            <a:xfrm>
              <a:off x="3062" y="3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7413" name="Text Box 26"/>
            <p:cNvSpPr txBox="1">
              <a:spLocks noChangeArrowheads="1"/>
            </p:cNvSpPr>
            <p:nvPr/>
          </p:nvSpPr>
          <p:spPr bwMode="auto">
            <a:xfrm>
              <a:off x="3061" y="29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7414" name="Text Box 27"/>
            <p:cNvSpPr txBox="1">
              <a:spLocks noChangeArrowheads="1"/>
            </p:cNvSpPr>
            <p:nvPr/>
          </p:nvSpPr>
          <p:spPr bwMode="auto">
            <a:xfrm>
              <a:off x="3069" y="23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7415" name="Text Box 28"/>
            <p:cNvSpPr txBox="1">
              <a:spLocks noChangeArrowheads="1"/>
            </p:cNvSpPr>
            <p:nvPr/>
          </p:nvSpPr>
          <p:spPr bwMode="auto">
            <a:xfrm>
              <a:off x="5017" y="37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416" name="Text Box 29"/>
            <p:cNvSpPr txBox="1">
              <a:spLocks noChangeArrowheads="1"/>
            </p:cNvSpPr>
            <p:nvPr/>
          </p:nvSpPr>
          <p:spPr bwMode="auto">
            <a:xfrm>
              <a:off x="3044" y="12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417" name="Text Box 30"/>
            <p:cNvSpPr txBox="1">
              <a:spLocks noChangeArrowheads="1"/>
            </p:cNvSpPr>
            <p:nvPr/>
          </p:nvSpPr>
          <p:spPr bwMode="auto">
            <a:xfrm>
              <a:off x="3297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7418" name="Text Box 31"/>
            <p:cNvSpPr txBox="1">
              <a:spLocks noChangeArrowheads="1"/>
            </p:cNvSpPr>
            <p:nvPr/>
          </p:nvSpPr>
          <p:spPr bwMode="auto">
            <a:xfrm>
              <a:off x="3870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7419" name="Text Box 32"/>
            <p:cNvSpPr txBox="1">
              <a:spLocks noChangeArrowheads="1"/>
            </p:cNvSpPr>
            <p:nvPr/>
          </p:nvSpPr>
          <p:spPr bwMode="auto">
            <a:xfrm>
              <a:off x="4444" y="37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7420" name="Text Box 33"/>
            <p:cNvSpPr txBox="1">
              <a:spLocks noChangeArrowheads="1"/>
            </p:cNvSpPr>
            <p:nvPr/>
          </p:nvSpPr>
          <p:spPr bwMode="auto">
            <a:xfrm>
              <a:off x="3067" y="17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57349" name="Oval 34"/>
          <p:cNvSpPr>
            <a:spLocks noChangeArrowheads="1"/>
          </p:cNvSpPr>
          <p:nvPr/>
        </p:nvSpPr>
        <p:spPr bwMode="auto">
          <a:xfrm>
            <a:off x="58674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Line 35"/>
          <p:cNvSpPr>
            <a:spLocks noChangeShapeType="1"/>
          </p:cNvSpPr>
          <p:nvPr/>
        </p:nvSpPr>
        <p:spPr bwMode="auto">
          <a:xfrm>
            <a:off x="5715000" y="2971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0" name="Line 36"/>
          <p:cNvSpPr>
            <a:spLocks noChangeShapeType="1"/>
          </p:cNvSpPr>
          <p:nvPr/>
        </p:nvSpPr>
        <p:spPr bwMode="auto">
          <a:xfrm>
            <a:off x="6553200" y="2971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>
            <a:off x="3429000" y="2514600"/>
            <a:ext cx="4648200" cy="6858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4114800" y="2819400"/>
            <a:ext cx="1981200" cy="3048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Line 39"/>
          <p:cNvSpPr>
            <a:spLocks noChangeShapeType="1"/>
          </p:cNvSpPr>
          <p:nvPr/>
        </p:nvSpPr>
        <p:spPr bwMode="auto">
          <a:xfrm>
            <a:off x="6096000" y="3048000"/>
            <a:ext cx="1371600" cy="228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64" name="Oval 40"/>
          <p:cNvSpPr>
            <a:spLocks noChangeArrowheads="1"/>
          </p:cNvSpPr>
          <p:nvPr/>
        </p:nvSpPr>
        <p:spPr bwMode="auto">
          <a:xfrm>
            <a:off x="56388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65" name="Oval 41"/>
          <p:cNvSpPr>
            <a:spLocks noChangeArrowheads="1"/>
          </p:cNvSpPr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4343400" y="3429000"/>
            <a:ext cx="1676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7" name="Line 43"/>
          <p:cNvSpPr>
            <a:spLocks noChangeShapeType="1"/>
          </p:cNvSpPr>
          <p:nvPr/>
        </p:nvSpPr>
        <p:spPr bwMode="auto">
          <a:xfrm>
            <a:off x="6324600" y="3429000"/>
            <a:ext cx="152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68" name="Freeform 44"/>
          <p:cNvSpPr>
            <a:spLocks/>
          </p:cNvSpPr>
          <p:nvPr/>
        </p:nvSpPr>
        <p:spPr bwMode="auto">
          <a:xfrm>
            <a:off x="4724400" y="3352800"/>
            <a:ext cx="1143000" cy="2819400"/>
          </a:xfrm>
          <a:custGeom>
            <a:avLst/>
            <a:gdLst>
              <a:gd name="T0" fmla="*/ 2147483646 w 725"/>
              <a:gd name="T1" fmla="*/ 2147483646 h 1742"/>
              <a:gd name="T2" fmla="*/ 2147483646 w 725"/>
              <a:gd name="T3" fmla="*/ 2147483646 h 1742"/>
              <a:gd name="T4" fmla="*/ 2147483646 w 725"/>
              <a:gd name="T5" fmla="*/ 2147483646 h 1742"/>
              <a:gd name="T6" fmla="*/ 2147483646 w 725"/>
              <a:gd name="T7" fmla="*/ 2147483646 h 1742"/>
              <a:gd name="T8" fmla="*/ 2147483646 w 725"/>
              <a:gd name="T9" fmla="*/ 2147483646 h 1742"/>
              <a:gd name="T10" fmla="*/ 2147483646 w 725"/>
              <a:gd name="T11" fmla="*/ 2147483646 h 1742"/>
              <a:gd name="T12" fmla="*/ 2147483646 w 725"/>
              <a:gd name="T13" fmla="*/ 2147483646 h 1742"/>
              <a:gd name="T14" fmla="*/ 2147483646 w 725"/>
              <a:gd name="T15" fmla="*/ 2147483646 h 1742"/>
              <a:gd name="T16" fmla="*/ 2147483646 w 725"/>
              <a:gd name="T17" fmla="*/ 2147483646 h 1742"/>
              <a:gd name="T18" fmla="*/ 2147483646 w 725"/>
              <a:gd name="T19" fmla="*/ 2147483646 h 17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5"/>
              <a:gd name="T31" fmla="*/ 0 h 1742"/>
              <a:gd name="T32" fmla="*/ 725 w 725"/>
              <a:gd name="T33" fmla="*/ 1742 h 174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5" h="1742">
                <a:moveTo>
                  <a:pt x="14" y="203"/>
                </a:moveTo>
                <a:cubicBezTo>
                  <a:pt x="4" y="923"/>
                  <a:pt x="0" y="670"/>
                  <a:pt x="14" y="1319"/>
                </a:cubicBezTo>
                <a:cubicBezTo>
                  <a:pt x="22" y="1697"/>
                  <a:pt x="3" y="1568"/>
                  <a:pt x="32" y="1742"/>
                </a:cubicBezTo>
                <a:cubicBezTo>
                  <a:pt x="214" y="1681"/>
                  <a:pt x="498" y="1701"/>
                  <a:pt x="662" y="1697"/>
                </a:cubicBezTo>
                <a:cubicBezTo>
                  <a:pt x="648" y="1281"/>
                  <a:pt x="658" y="860"/>
                  <a:pt x="626" y="446"/>
                </a:cubicBezTo>
                <a:cubicBezTo>
                  <a:pt x="615" y="0"/>
                  <a:pt x="725" y="65"/>
                  <a:pt x="374" y="50"/>
                </a:cubicBezTo>
                <a:cubicBezTo>
                  <a:pt x="317" y="53"/>
                  <a:pt x="260" y="52"/>
                  <a:pt x="203" y="59"/>
                </a:cubicBezTo>
                <a:cubicBezTo>
                  <a:pt x="194" y="60"/>
                  <a:pt x="231" y="59"/>
                  <a:pt x="230" y="68"/>
                </a:cubicBezTo>
                <a:cubicBezTo>
                  <a:pt x="224" y="107"/>
                  <a:pt x="194" y="122"/>
                  <a:pt x="167" y="140"/>
                </a:cubicBezTo>
                <a:cubicBezTo>
                  <a:pt x="118" y="214"/>
                  <a:pt x="56" y="206"/>
                  <a:pt x="5" y="25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069" name="Freeform 45"/>
          <p:cNvSpPr>
            <a:spLocks/>
          </p:cNvSpPr>
          <p:nvPr/>
        </p:nvSpPr>
        <p:spPr bwMode="auto">
          <a:xfrm>
            <a:off x="6519864" y="3278189"/>
            <a:ext cx="985837" cy="2841625"/>
          </a:xfrm>
          <a:custGeom>
            <a:avLst/>
            <a:gdLst>
              <a:gd name="T0" fmla="*/ 2147483646 w 621"/>
              <a:gd name="T1" fmla="*/ 2147483646 h 1790"/>
              <a:gd name="T2" fmla="*/ 0 w 621"/>
              <a:gd name="T3" fmla="*/ 2147483646 h 1790"/>
              <a:gd name="T4" fmla="*/ 2147483646 w 621"/>
              <a:gd name="T5" fmla="*/ 2147483646 h 1790"/>
              <a:gd name="T6" fmla="*/ 2147483646 w 621"/>
              <a:gd name="T7" fmla="*/ 2147483646 h 1790"/>
              <a:gd name="T8" fmla="*/ 2147483646 w 621"/>
              <a:gd name="T9" fmla="*/ 2147483646 h 1790"/>
              <a:gd name="T10" fmla="*/ 2147483646 w 621"/>
              <a:gd name="T11" fmla="*/ 2147483646 h 1790"/>
              <a:gd name="T12" fmla="*/ 2147483646 w 621"/>
              <a:gd name="T13" fmla="*/ 2147483646 h 1790"/>
              <a:gd name="T14" fmla="*/ 2147483646 w 621"/>
              <a:gd name="T15" fmla="*/ 2147483646 h 1790"/>
              <a:gd name="T16" fmla="*/ 2147483646 w 621"/>
              <a:gd name="T17" fmla="*/ 2147483646 h 1790"/>
              <a:gd name="T18" fmla="*/ 2147483646 w 621"/>
              <a:gd name="T19" fmla="*/ 2147483646 h 17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21"/>
              <a:gd name="T31" fmla="*/ 0 h 1790"/>
              <a:gd name="T32" fmla="*/ 621 w 621"/>
              <a:gd name="T33" fmla="*/ 1790 h 17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21" h="1790">
                <a:moveTo>
                  <a:pt x="27" y="134"/>
                </a:moveTo>
                <a:cubicBezTo>
                  <a:pt x="18" y="405"/>
                  <a:pt x="6" y="673"/>
                  <a:pt x="0" y="944"/>
                </a:cubicBezTo>
                <a:cubicBezTo>
                  <a:pt x="7" y="1333"/>
                  <a:pt x="15" y="1461"/>
                  <a:pt x="54" y="1790"/>
                </a:cubicBezTo>
                <a:cubicBezTo>
                  <a:pt x="244" y="1771"/>
                  <a:pt x="429" y="1768"/>
                  <a:pt x="621" y="1763"/>
                </a:cubicBezTo>
                <a:cubicBezTo>
                  <a:pt x="554" y="1719"/>
                  <a:pt x="581" y="1649"/>
                  <a:pt x="576" y="1565"/>
                </a:cubicBezTo>
                <a:cubicBezTo>
                  <a:pt x="565" y="1400"/>
                  <a:pt x="554" y="1234"/>
                  <a:pt x="540" y="1070"/>
                </a:cubicBezTo>
                <a:cubicBezTo>
                  <a:pt x="536" y="1028"/>
                  <a:pt x="514" y="985"/>
                  <a:pt x="504" y="944"/>
                </a:cubicBezTo>
                <a:cubicBezTo>
                  <a:pt x="491" y="747"/>
                  <a:pt x="471" y="542"/>
                  <a:pt x="423" y="350"/>
                </a:cubicBezTo>
                <a:cubicBezTo>
                  <a:pt x="410" y="0"/>
                  <a:pt x="460" y="96"/>
                  <a:pt x="72" y="107"/>
                </a:cubicBezTo>
                <a:cubicBezTo>
                  <a:pt x="37" y="119"/>
                  <a:pt x="52" y="109"/>
                  <a:pt x="27" y="13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648200" y="3352800"/>
            <a:ext cx="2871788" cy="2852738"/>
            <a:chOff x="3343" y="1880"/>
            <a:chExt cx="1809" cy="1797"/>
          </a:xfrm>
        </p:grpSpPr>
        <p:sp>
          <p:nvSpPr>
            <p:cNvPr id="57381" name="Oval 47"/>
            <p:cNvSpPr>
              <a:spLocks noChangeAspect="1" noChangeArrowheads="1"/>
            </p:cNvSpPr>
            <p:nvPr/>
          </p:nvSpPr>
          <p:spPr bwMode="auto">
            <a:xfrm>
              <a:off x="3945" y="189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2" name="Oval 48"/>
            <p:cNvSpPr>
              <a:spLocks noChangeAspect="1" noChangeArrowheads="1"/>
            </p:cNvSpPr>
            <p:nvPr/>
          </p:nvSpPr>
          <p:spPr bwMode="auto">
            <a:xfrm>
              <a:off x="4509" y="1880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3" name="Oval 49"/>
            <p:cNvSpPr>
              <a:spLocks noChangeAspect="1" noChangeArrowheads="1"/>
            </p:cNvSpPr>
            <p:nvPr/>
          </p:nvSpPr>
          <p:spPr bwMode="auto">
            <a:xfrm>
              <a:off x="4507" y="2444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4" name="Oval 50"/>
            <p:cNvSpPr>
              <a:spLocks noChangeAspect="1" noChangeArrowheads="1"/>
            </p:cNvSpPr>
            <p:nvPr/>
          </p:nvSpPr>
          <p:spPr bwMode="auto">
            <a:xfrm>
              <a:off x="4513" y="302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5" name="Oval 51"/>
            <p:cNvSpPr>
              <a:spLocks noChangeAspect="1" noChangeArrowheads="1"/>
            </p:cNvSpPr>
            <p:nvPr/>
          </p:nvSpPr>
          <p:spPr bwMode="auto">
            <a:xfrm>
              <a:off x="3951" y="358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6" name="Oval 52"/>
            <p:cNvSpPr>
              <a:spLocks noChangeAspect="1" noChangeArrowheads="1"/>
            </p:cNvSpPr>
            <p:nvPr/>
          </p:nvSpPr>
          <p:spPr bwMode="auto">
            <a:xfrm>
              <a:off x="3941" y="242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7" name="Oval 53"/>
            <p:cNvSpPr>
              <a:spLocks noChangeAspect="1" noChangeArrowheads="1"/>
            </p:cNvSpPr>
            <p:nvPr/>
          </p:nvSpPr>
          <p:spPr bwMode="auto">
            <a:xfrm>
              <a:off x="3946" y="3001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8" name="Oval 54"/>
            <p:cNvSpPr>
              <a:spLocks noChangeAspect="1" noChangeArrowheads="1"/>
            </p:cNvSpPr>
            <p:nvPr/>
          </p:nvSpPr>
          <p:spPr bwMode="auto">
            <a:xfrm>
              <a:off x="3343" y="3565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89" name="Oval 55"/>
            <p:cNvSpPr>
              <a:spLocks noChangeAspect="1" noChangeArrowheads="1"/>
            </p:cNvSpPr>
            <p:nvPr/>
          </p:nvSpPr>
          <p:spPr bwMode="auto">
            <a:xfrm>
              <a:off x="3356" y="2446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90" name="Oval 56"/>
            <p:cNvSpPr>
              <a:spLocks noChangeAspect="1" noChangeArrowheads="1"/>
            </p:cNvSpPr>
            <p:nvPr/>
          </p:nvSpPr>
          <p:spPr bwMode="auto">
            <a:xfrm>
              <a:off x="3354" y="300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91" name="Oval 57"/>
            <p:cNvSpPr>
              <a:spLocks noChangeAspect="1" noChangeArrowheads="1"/>
            </p:cNvSpPr>
            <p:nvPr/>
          </p:nvSpPr>
          <p:spPr bwMode="auto">
            <a:xfrm>
              <a:off x="5077" y="3598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92" name="Oval 58"/>
            <p:cNvSpPr>
              <a:spLocks noChangeAspect="1" noChangeArrowheads="1"/>
            </p:cNvSpPr>
            <p:nvPr/>
          </p:nvSpPr>
          <p:spPr bwMode="auto">
            <a:xfrm>
              <a:off x="4516" y="3579"/>
              <a:ext cx="75" cy="7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9083" name="Oval 59"/>
          <p:cNvSpPr>
            <a:spLocks noChangeArrowheads="1"/>
          </p:cNvSpPr>
          <p:nvPr/>
        </p:nvSpPr>
        <p:spPr bwMode="auto">
          <a:xfrm>
            <a:off x="6477000" y="3352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84" name="Oval 60"/>
          <p:cNvSpPr>
            <a:spLocks noChangeArrowheads="1"/>
          </p:cNvSpPr>
          <p:nvPr/>
        </p:nvSpPr>
        <p:spPr bwMode="auto">
          <a:xfrm>
            <a:off x="5638800" y="3352800"/>
            <a:ext cx="152400" cy="152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733800" y="2209800"/>
            <a:ext cx="2286000" cy="304800"/>
            <a:chOff x="1440" y="1056"/>
            <a:chExt cx="1440" cy="192"/>
          </a:xfrm>
        </p:grpSpPr>
        <p:sp>
          <p:nvSpPr>
            <p:cNvPr id="57379" name="Line 62"/>
            <p:cNvSpPr>
              <a:spLocks noChangeShapeType="1"/>
            </p:cNvSpPr>
            <p:nvPr/>
          </p:nvSpPr>
          <p:spPr bwMode="auto">
            <a:xfrm>
              <a:off x="1440" y="1248"/>
              <a:ext cx="144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63"/>
            <p:cNvSpPr>
              <a:spLocks noChangeShapeType="1"/>
            </p:cNvSpPr>
            <p:nvPr/>
          </p:nvSpPr>
          <p:spPr bwMode="auto">
            <a:xfrm flipV="1">
              <a:off x="2496" y="1056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248400" y="2209800"/>
            <a:ext cx="2057400" cy="304800"/>
            <a:chOff x="3024" y="1056"/>
            <a:chExt cx="1296" cy="192"/>
          </a:xfrm>
        </p:grpSpPr>
        <p:sp>
          <p:nvSpPr>
            <p:cNvPr id="57377" name="Line 65"/>
            <p:cNvSpPr>
              <a:spLocks noChangeShapeType="1"/>
            </p:cNvSpPr>
            <p:nvPr/>
          </p:nvSpPr>
          <p:spPr bwMode="auto">
            <a:xfrm>
              <a:off x="3024" y="1248"/>
              <a:ext cx="12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66"/>
            <p:cNvSpPr>
              <a:spLocks noChangeShapeType="1"/>
            </p:cNvSpPr>
            <p:nvPr/>
          </p:nvSpPr>
          <p:spPr bwMode="auto">
            <a:xfrm flipV="1">
              <a:off x="3600" y="1056"/>
              <a:ext cx="0" cy="1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91" name="Line 67"/>
          <p:cNvSpPr>
            <a:spLocks noChangeShapeType="1"/>
          </p:cNvSpPr>
          <p:nvPr/>
        </p:nvSpPr>
        <p:spPr bwMode="auto">
          <a:xfrm>
            <a:off x="4267200" y="3200400"/>
            <a:ext cx="1752600" cy="3048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2" name="Line 68"/>
          <p:cNvSpPr>
            <a:spLocks noChangeShapeType="1"/>
          </p:cNvSpPr>
          <p:nvPr/>
        </p:nvSpPr>
        <p:spPr bwMode="auto">
          <a:xfrm>
            <a:off x="5715000" y="3276600"/>
            <a:ext cx="1371600" cy="22860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2514600" y="1828801"/>
            <a:ext cx="169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66CC"/>
                </a:solidFill>
              </a:rPr>
              <a:t>infeasible</a:t>
            </a:r>
          </a:p>
        </p:txBody>
      </p:sp>
      <p:sp>
        <p:nvSpPr>
          <p:cNvPr id="129094" name="Text Box 70"/>
          <p:cNvSpPr txBox="1">
            <a:spLocks noChangeArrowheads="1"/>
          </p:cNvSpPr>
          <p:nvPr/>
        </p:nvSpPr>
        <p:spPr bwMode="auto">
          <a:xfrm>
            <a:off x="7696200" y="1828801"/>
            <a:ext cx="169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66CC"/>
                </a:solidFill>
              </a:rPr>
              <a:t>infeasible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6629401" y="3581401"/>
            <a:ext cx="2809875" cy="823913"/>
            <a:chOff x="3264" y="1920"/>
            <a:chExt cx="1770" cy="519"/>
          </a:xfrm>
        </p:grpSpPr>
        <p:sp>
          <p:nvSpPr>
            <p:cNvPr id="57375" name="Text Box 72"/>
            <p:cNvSpPr txBox="1">
              <a:spLocks noChangeArrowheads="1"/>
            </p:cNvSpPr>
            <p:nvPr/>
          </p:nvSpPr>
          <p:spPr bwMode="auto">
            <a:xfrm>
              <a:off x="4194" y="2112"/>
              <a:ext cx="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66CC"/>
                  </a:solidFill>
                </a:rPr>
                <a:t>optimal</a:t>
              </a:r>
            </a:p>
          </p:txBody>
        </p:sp>
        <p:sp>
          <p:nvSpPr>
            <p:cNvPr id="57376" name="Line 73"/>
            <p:cNvSpPr>
              <a:spLocks noChangeShapeType="1"/>
            </p:cNvSpPr>
            <p:nvPr/>
          </p:nvSpPr>
          <p:spPr bwMode="auto">
            <a:xfrm flipH="1" flipV="1">
              <a:off x="3264" y="1920"/>
              <a:ext cx="9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2590800" y="3581401"/>
            <a:ext cx="2895600" cy="823913"/>
            <a:chOff x="672" y="2256"/>
            <a:chExt cx="1824" cy="519"/>
          </a:xfrm>
        </p:grpSpPr>
        <p:sp>
          <p:nvSpPr>
            <p:cNvPr id="57373" name="Text Box 74"/>
            <p:cNvSpPr txBox="1">
              <a:spLocks noChangeArrowheads="1"/>
            </p:cNvSpPr>
            <p:nvPr/>
          </p:nvSpPr>
          <p:spPr bwMode="auto">
            <a:xfrm>
              <a:off x="672" y="2448"/>
              <a:ext cx="7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FF66CC"/>
                  </a:solidFill>
                </a:rPr>
                <a:t>bound</a:t>
              </a:r>
            </a:p>
          </p:txBody>
        </p:sp>
        <p:sp>
          <p:nvSpPr>
            <p:cNvPr id="57374" name="Line 75"/>
            <p:cNvSpPr>
              <a:spLocks noChangeShapeType="1"/>
            </p:cNvSpPr>
            <p:nvPr/>
          </p:nvSpPr>
          <p:spPr bwMode="auto">
            <a:xfrm flipV="1">
              <a:off x="1392" y="2256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Rectangle 2"/>
          <p:cNvSpPr txBox="1">
            <a:spLocks noChangeArrowheads="1"/>
          </p:cNvSpPr>
          <p:nvPr/>
        </p:nvSpPr>
        <p:spPr bwMode="auto">
          <a:xfrm>
            <a:off x="19050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Branch and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60" grpId="0" animBg="1"/>
      <p:bldP spid="129061" grpId="0" animBg="1"/>
      <p:bldP spid="129062" grpId="0" animBg="1"/>
      <p:bldP spid="129063" grpId="0" animBg="1"/>
      <p:bldP spid="129064" grpId="0" animBg="1"/>
      <p:bldP spid="129065" grpId="0" animBg="1"/>
      <p:bldP spid="129066" grpId="0" animBg="1"/>
      <p:bldP spid="129067" grpId="0" animBg="1"/>
      <p:bldP spid="129068" grpId="0" animBg="1"/>
      <p:bldP spid="129069" grpId="0" animBg="1"/>
      <p:bldP spid="129083" grpId="0" animBg="1"/>
      <p:bldP spid="129084" grpId="0" animBg="1"/>
      <p:bldP spid="129091" grpId="0" animBg="1"/>
      <p:bldP spid="129092" grpId="0" animBg="1"/>
      <p:bldP spid="129093" grpId="0" autoUpdateAnimBg="0"/>
      <p:bldP spid="12909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ＭＳ Ｐゴシック" charset="-128"/>
              </a:rPr>
              <a:t>Computational Issues in Discrete Optimization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Bad news: Integer programming are generally hard to solve. </a:t>
            </a:r>
          </a:p>
          <a:p>
            <a:r>
              <a:rPr lang="en-US" altLang="en-US" dirty="0">
                <a:ea typeface="ＭＳ Ｐゴシック" charset="-128"/>
              </a:rPr>
              <a:t>How hard is hard? Generally very hard!!!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Clay Millennium Challenge</a:t>
            </a:r>
          </a:p>
          <a:p>
            <a:pPr lvl="1"/>
            <a:r>
              <a:rPr lang="en-US" altLang="en-US" dirty="0">
                <a:ea typeface="ＭＳ Ｐゴシック" charset="-128"/>
                <a:hlinkClick r:id="rId3"/>
              </a:rPr>
              <a:t>http://www.claymath.org/millennium/P_vs_NP/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800">
                <a:ea typeface="ＭＳ Ｐゴシック" charset="-128"/>
              </a:rPr>
              <a:t>Computational Issues in Discrete Optimization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Good news: </a:t>
            </a:r>
          </a:p>
          <a:p>
            <a:pPr lvl="1"/>
            <a:r>
              <a:rPr lang="en-US" altLang="en-US" dirty="0"/>
              <a:t>State of the art solvers such as </a:t>
            </a:r>
            <a:r>
              <a:rPr lang="en-US" altLang="en-US" dirty="0" err="1"/>
              <a:t>Gurobi</a:t>
            </a:r>
            <a:r>
              <a:rPr lang="en-US" altLang="en-US" dirty="0"/>
              <a:t> are able to solve many reasonable sized problem of practical importance.</a:t>
            </a:r>
          </a:p>
          <a:p>
            <a:r>
              <a:rPr lang="en-US" altLang="en-US" dirty="0">
                <a:ea typeface="ＭＳ Ｐゴシック" charset="-128"/>
              </a:rPr>
              <a:t>Why do we need to discrete optimization?</a:t>
            </a:r>
          </a:p>
          <a:p>
            <a:pPr lvl="1"/>
            <a:r>
              <a:rPr lang="en-US" altLang="en-US" dirty="0"/>
              <a:t>Very powerful modeling methods!!</a:t>
            </a:r>
          </a:p>
          <a:p>
            <a:pPr lvl="1"/>
            <a:r>
              <a:rPr lang="en-US" altLang="en-US" dirty="0" err="1"/>
              <a:t>Gurobi</a:t>
            </a:r>
            <a:r>
              <a:rPr lang="en-US" altLang="en-US" dirty="0"/>
              <a:t> report that more than 90% of their clients’ problems are MIP</a:t>
            </a:r>
          </a:p>
          <a:p>
            <a:pPr lvl="1"/>
            <a:r>
              <a:rPr lang="en-US" altLang="en-US" dirty="0"/>
              <a:t>Sudoku  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299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Discrete Optimization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ea typeface="ＭＳ Ｐゴシック" charset="-128"/>
              </a:rPr>
              <a:t>Discrete optimization is a generalization in which some or all the decision variables must take integer values. </a:t>
            </a:r>
          </a:p>
          <a:p>
            <a:r>
              <a:rPr lang="en-GB" altLang="en-US" dirty="0">
                <a:ea typeface="ＭＳ Ｐゴシック" charset="-128"/>
              </a:rPr>
              <a:t>Examples:</a:t>
            </a:r>
          </a:p>
          <a:p>
            <a:pPr lvl="1"/>
            <a:r>
              <a:rPr lang="en-GB" altLang="en-US" dirty="0"/>
              <a:t>Number of people, items, etc</a:t>
            </a:r>
          </a:p>
          <a:p>
            <a:pPr lvl="1"/>
            <a:r>
              <a:rPr lang="en-GB" altLang="en-US" dirty="0"/>
              <a:t>YES/NO decisions (binary)</a:t>
            </a:r>
            <a:br>
              <a:rPr lang="en-GB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Types of Discrete Optimization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Integer optimization: all the decision variables are integers and all the constraints and the objective functions are linear.</a:t>
            </a:r>
          </a:p>
          <a:p>
            <a:r>
              <a:rPr lang="en-US" altLang="en-US" dirty="0">
                <a:ea typeface="ＭＳ Ｐゴシック" charset="-128"/>
              </a:rPr>
              <a:t>Binary optimization: all the decision variables are binary and all of the constraints and the objective are linear</a:t>
            </a:r>
          </a:p>
          <a:p>
            <a:r>
              <a:rPr lang="en-US" altLang="en-US" dirty="0">
                <a:ea typeface="ＭＳ Ｐゴシック" charset="-128"/>
              </a:rPr>
              <a:t>Mixed-integer optimization: only some of the decision variables are integer or binary, and all the constraints and the objective function are linear.</a:t>
            </a:r>
            <a:br>
              <a:rPr lang="en-GB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ea typeface="ＭＳ Ｐゴシック" charset="-128"/>
              </a:rPr>
              <a:t> 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25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Power of Binary Variables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One of the most powerful modeling framework for modeling Yes/No typed decisions. </a:t>
            </a:r>
          </a:p>
          <a:p>
            <a:pPr lvl="1"/>
            <a:r>
              <a:rPr lang="en-US" altLang="en-US" dirty="0"/>
              <a:t>Usually 1 denotes YES and 0 denotes NO.</a:t>
            </a:r>
          </a:p>
          <a:p>
            <a:r>
              <a:rPr lang="en-US" altLang="en-US" dirty="0">
                <a:ea typeface="ＭＳ Ｐゴシック" charset="-128"/>
              </a:rPr>
              <a:t>Focus on:</a:t>
            </a:r>
          </a:p>
          <a:p>
            <a:pPr lvl="1"/>
            <a:r>
              <a:rPr lang="en-US" altLang="en-US" dirty="0"/>
              <a:t>Project Selection</a:t>
            </a:r>
          </a:p>
          <a:p>
            <a:pPr lvl="1"/>
            <a:r>
              <a:rPr lang="en-US" altLang="en-US" dirty="0"/>
              <a:t>Common relations</a:t>
            </a:r>
          </a:p>
          <a:p>
            <a:pPr lvl="1"/>
            <a:r>
              <a:rPr lang="en-US" altLang="en-US" dirty="0"/>
              <a:t>Fixed cost problems</a:t>
            </a:r>
          </a:p>
          <a:p>
            <a:pPr lvl="1"/>
            <a:r>
              <a:rPr lang="en-US" altLang="en-US" dirty="0"/>
              <a:t>Sudoku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Project Selection Problem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Stockco has $14,000,000 available for investment and is considering five projects. Find the solution which maximizes the total return subject to the budget constraint</a:t>
            </a:r>
          </a:p>
        </p:txBody>
      </p:sp>
      <p:grpSp>
        <p:nvGrpSpPr>
          <p:cNvPr id="13315" name="Group 8"/>
          <p:cNvGrpSpPr>
            <a:grpSpLocks/>
          </p:cNvGrpSpPr>
          <p:nvPr/>
        </p:nvGrpSpPr>
        <p:grpSpPr bwMode="auto">
          <a:xfrm>
            <a:off x="3048000" y="3581400"/>
            <a:ext cx="6172200" cy="2438400"/>
            <a:chOff x="-3" y="-3"/>
            <a:chExt cx="2453" cy="1112"/>
          </a:xfrm>
        </p:grpSpPr>
        <p:grpSp>
          <p:nvGrpSpPr>
            <p:cNvPr id="13316" name="Group 9"/>
            <p:cNvGrpSpPr>
              <a:grpSpLocks/>
            </p:cNvGrpSpPr>
            <p:nvPr/>
          </p:nvGrpSpPr>
          <p:grpSpPr bwMode="auto">
            <a:xfrm>
              <a:off x="0" y="0"/>
              <a:ext cx="2447" cy="1106"/>
              <a:chOff x="0" y="0"/>
              <a:chExt cx="2447" cy="1106"/>
            </a:xfrm>
          </p:grpSpPr>
          <p:grpSp>
            <p:nvGrpSpPr>
              <p:cNvPr id="13318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777" cy="394"/>
                <a:chOff x="0" y="0"/>
                <a:chExt cx="777" cy="394"/>
              </a:xfrm>
            </p:grpSpPr>
            <p:sp>
              <p:nvSpPr>
                <p:cNvPr id="1333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Project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19" name="Group 13"/>
              <p:cNvGrpSpPr>
                <a:grpSpLocks/>
              </p:cNvGrpSpPr>
              <p:nvPr/>
            </p:nvGrpSpPr>
            <p:grpSpPr bwMode="auto">
              <a:xfrm>
                <a:off x="777" y="0"/>
                <a:ext cx="835" cy="394"/>
                <a:chOff x="777" y="0"/>
                <a:chExt cx="835" cy="394"/>
              </a:xfrm>
            </p:grpSpPr>
            <p:sp>
              <p:nvSpPr>
                <p:cNvPr id="13332" name="Rectangle 14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Return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3" name="Rectangle 15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0" name="Group 16"/>
              <p:cNvGrpSpPr>
                <a:grpSpLocks/>
              </p:cNvGrpSpPr>
              <p:nvPr/>
            </p:nvGrpSpPr>
            <p:grpSpPr bwMode="auto">
              <a:xfrm>
                <a:off x="1612" y="0"/>
                <a:ext cx="835" cy="394"/>
                <a:chOff x="1612" y="0"/>
                <a:chExt cx="835" cy="394"/>
              </a:xfrm>
            </p:grpSpPr>
            <p:sp>
              <p:nvSpPr>
                <p:cNvPr id="13330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Unit Price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</p:txBody>
            </p:sp>
            <p:sp>
              <p:nvSpPr>
                <p:cNvPr id="13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1" name="Group 19"/>
              <p:cNvGrpSpPr>
                <a:grpSpLocks/>
              </p:cNvGrpSpPr>
              <p:nvPr/>
            </p:nvGrpSpPr>
            <p:grpSpPr bwMode="auto">
              <a:xfrm>
                <a:off x="0" y="394"/>
                <a:ext cx="777" cy="712"/>
                <a:chOff x="0" y="394"/>
                <a:chExt cx="777" cy="712"/>
              </a:xfrm>
            </p:grpSpPr>
            <p:sp>
              <p:nvSpPr>
                <p:cNvPr id="133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91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2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2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77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2" name="Group 22"/>
              <p:cNvGrpSpPr>
                <a:grpSpLocks/>
              </p:cNvGrpSpPr>
              <p:nvPr/>
            </p:nvGrpSpPr>
            <p:grpSpPr bwMode="auto">
              <a:xfrm>
                <a:off x="777" y="394"/>
                <a:ext cx="835" cy="712"/>
                <a:chOff x="777" y="394"/>
                <a:chExt cx="835" cy="712"/>
              </a:xfrm>
            </p:grpSpPr>
            <p:sp>
              <p:nvSpPr>
                <p:cNvPr id="13326" name="Rectangle 23"/>
                <p:cNvSpPr>
                  <a:spLocks noChangeArrowheads="1"/>
                </p:cNvSpPr>
                <p:nvPr/>
              </p:nvSpPr>
              <p:spPr bwMode="auto">
                <a:xfrm>
                  <a:off x="820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6 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9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7" name="Rectangle 24"/>
                <p:cNvSpPr>
                  <a:spLocks noChangeArrowheads="1"/>
                </p:cNvSpPr>
                <p:nvPr/>
              </p:nvSpPr>
              <p:spPr bwMode="auto">
                <a:xfrm>
                  <a:off x="777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3" name="Group 25"/>
              <p:cNvGrpSpPr>
                <a:grpSpLocks/>
              </p:cNvGrpSpPr>
              <p:nvPr/>
            </p:nvGrpSpPr>
            <p:grpSpPr bwMode="auto">
              <a:xfrm>
                <a:off x="1612" y="394"/>
                <a:ext cx="835" cy="712"/>
                <a:chOff x="1612" y="394"/>
                <a:chExt cx="835" cy="712"/>
              </a:xfrm>
            </p:grpSpPr>
            <p:sp>
              <p:nvSpPr>
                <p:cNvPr id="1332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55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12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317" name="Rectangle 28"/>
            <p:cNvSpPr>
              <a:spLocks noChangeArrowheads="1"/>
            </p:cNvSpPr>
            <p:nvPr/>
          </p:nvSpPr>
          <p:spPr bwMode="auto">
            <a:xfrm>
              <a:off x="-3" y="-3"/>
              <a:ext cx="2453" cy="11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3200"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charset="-128"/>
              </a:rPr>
              <a:t>Project Selection Problem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313895"/>
            <a:ext cx="10515600" cy="2115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  <p:grpSp>
        <p:nvGrpSpPr>
          <p:cNvPr id="13315" name="Group 8"/>
          <p:cNvGrpSpPr>
            <a:grpSpLocks/>
          </p:cNvGrpSpPr>
          <p:nvPr/>
        </p:nvGrpSpPr>
        <p:grpSpPr bwMode="auto">
          <a:xfrm>
            <a:off x="3140467" y="1313895"/>
            <a:ext cx="6172200" cy="2438400"/>
            <a:chOff x="-3" y="-3"/>
            <a:chExt cx="2453" cy="1112"/>
          </a:xfrm>
        </p:grpSpPr>
        <p:grpSp>
          <p:nvGrpSpPr>
            <p:cNvPr id="13316" name="Group 9"/>
            <p:cNvGrpSpPr>
              <a:grpSpLocks/>
            </p:cNvGrpSpPr>
            <p:nvPr/>
          </p:nvGrpSpPr>
          <p:grpSpPr bwMode="auto">
            <a:xfrm>
              <a:off x="0" y="0"/>
              <a:ext cx="2447" cy="1106"/>
              <a:chOff x="0" y="0"/>
              <a:chExt cx="2447" cy="1106"/>
            </a:xfrm>
          </p:grpSpPr>
          <p:grpSp>
            <p:nvGrpSpPr>
              <p:cNvPr id="13318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777" cy="394"/>
                <a:chOff x="0" y="0"/>
                <a:chExt cx="777" cy="394"/>
              </a:xfrm>
            </p:grpSpPr>
            <p:sp>
              <p:nvSpPr>
                <p:cNvPr id="13334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91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Project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5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7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19" name="Group 13"/>
              <p:cNvGrpSpPr>
                <a:grpSpLocks/>
              </p:cNvGrpSpPr>
              <p:nvPr/>
            </p:nvGrpSpPr>
            <p:grpSpPr bwMode="auto">
              <a:xfrm>
                <a:off x="777" y="0"/>
                <a:ext cx="835" cy="394"/>
                <a:chOff x="777" y="0"/>
                <a:chExt cx="835" cy="394"/>
              </a:xfrm>
            </p:grpSpPr>
            <p:sp>
              <p:nvSpPr>
                <p:cNvPr id="13332" name="Rectangle 14"/>
                <p:cNvSpPr>
                  <a:spLocks noChangeArrowheads="1"/>
                </p:cNvSpPr>
                <p:nvPr/>
              </p:nvSpPr>
              <p:spPr bwMode="auto">
                <a:xfrm>
                  <a:off x="820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Return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33" name="Rectangle 15"/>
                <p:cNvSpPr>
                  <a:spLocks noChangeArrowheads="1"/>
                </p:cNvSpPr>
                <p:nvPr/>
              </p:nvSpPr>
              <p:spPr bwMode="auto">
                <a:xfrm>
                  <a:off x="777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0" name="Group 16"/>
              <p:cNvGrpSpPr>
                <a:grpSpLocks/>
              </p:cNvGrpSpPr>
              <p:nvPr/>
            </p:nvGrpSpPr>
            <p:grpSpPr bwMode="auto">
              <a:xfrm>
                <a:off x="1612" y="0"/>
                <a:ext cx="835" cy="394"/>
                <a:chOff x="1612" y="0"/>
                <a:chExt cx="835" cy="394"/>
              </a:xfrm>
            </p:grpSpPr>
            <p:sp>
              <p:nvSpPr>
                <p:cNvPr id="13330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0"/>
                  <a:ext cx="74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Unit Price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$ million</a:t>
                  </a:r>
                </a:p>
              </p:txBody>
            </p:sp>
            <p:sp>
              <p:nvSpPr>
                <p:cNvPr id="13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1612" y="0"/>
                  <a:ext cx="835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1" name="Group 19"/>
              <p:cNvGrpSpPr>
                <a:grpSpLocks/>
              </p:cNvGrpSpPr>
              <p:nvPr/>
            </p:nvGrpSpPr>
            <p:grpSpPr bwMode="auto">
              <a:xfrm>
                <a:off x="0" y="394"/>
                <a:ext cx="777" cy="712"/>
                <a:chOff x="0" y="394"/>
                <a:chExt cx="777" cy="712"/>
              </a:xfrm>
            </p:grpSpPr>
            <p:sp>
              <p:nvSpPr>
                <p:cNvPr id="13328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394"/>
                  <a:ext cx="691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1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2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endParaRPr lang="en-US" altLang="en-US" sz="2000" b="1">
                    <a:latin typeface="Times New Roman" charset="0"/>
                  </a:endParaRPr>
                </a:p>
              </p:txBody>
            </p:sp>
            <p:sp>
              <p:nvSpPr>
                <p:cNvPr id="13329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777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2" name="Group 22"/>
              <p:cNvGrpSpPr>
                <a:grpSpLocks/>
              </p:cNvGrpSpPr>
              <p:nvPr/>
            </p:nvGrpSpPr>
            <p:grpSpPr bwMode="auto">
              <a:xfrm>
                <a:off x="777" y="394"/>
                <a:ext cx="835" cy="712"/>
                <a:chOff x="777" y="394"/>
                <a:chExt cx="835" cy="712"/>
              </a:xfrm>
            </p:grpSpPr>
            <p:sp>
              <p:nvSpPr>
                <p:cNvPr id="13326" name="Rectangle 23"/>
                <p:cNvSpPr>
                  <a:spLocks noChangeArrowheads="1"/>
                </p:cNvSpPr>
                <p:nvPr/>
              </p:nvSpPr>
              <p:spPr bwMode="auto">
                <a:xfrm>
                  <a:off x="820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6 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9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7" name="Rectangle 24"/>
                <p:cNvSpPr>
                  <a:spLocks noChangeArrowheads="1"/>
                </p:cNvSpPr>
                <p:nvPr/>
              </p:nvSpPr>
              <p:spPr bwMode="auto">
                <a:xfrm>
                  <a:off x="777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3323" name="Group 25"/>
              <p:cNvGrpSpPr>
                <a:grpSpLocks/>
              </p:cNvGrpSpPr>
              <p:nvPr/>
            </p:nvGrpSpPr>
            <p:grpSpPr bwMode="auto">
              <a:xfrm>
                <a:off x="1612" y="394"/>
                <a:ext cx="835" cy="712"/>
                <a:chOff x="1612" y="394"/>
                <a:chExt cx="835" cy="712"/>
              </a:xfrm>
            </p:grpSpPr>
            <p:sp>
              <p:nvSpPr>
                <p:cNvPr id="1332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55" y="394"/>
                  <a:ext cx="749" cy="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-731838" algn="l"/>
                      <a:tab pos="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5</a:t>
                  </a:r>
                </a:p>
                <a:p>
                  <a:pPr algn="ctr" eaLnBrk="1" hangingPunct="1"/>
                  <a:r>
                    <a:rPr lang="en-US" altLang="en-US" sz="2000" b="1">
                      <a:latin typeface="Times New Roman" charset="0"/>
                    </a:rPr>
                    <a:t>7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3</a:t>
                  </a:r>
                </a:p>
                <a:p>
                  <a:pPr algn="ctr"/>
                  <a:r>
                    <a:rPr lang="en-US" altLang="en-US" sz="2000" b="1">
                      <a:latin typeface="Times New Roman" charset="0"/>
                    </a:rPr>
                    <a:t>4</a:t>
                  </a:r>
                </a:p>
                <a:p>
                  <a:pPr algn="ctr"/>
                  <a:endParaRPr lang="en-US" altLang="en-US" sz="3200" b="1">
                    <a:latin typeface="Times New Roman" charset="0"/>
                  </a:endParaRPr>
                </a:p>
              </p:txBody>
            </p:sp>
            <p:sp>
              <p:nvSpPr>
                <p:cNvPr id="1332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12" y="394"/>
                  <a:ext cx="835" cy="71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3317" name="Rectangle 28"/>
            <p:cNvSpPr>
              <a:spLocks noChangeArrowheads="1"/>
            </p:cNvSpPr>
            <p:nvPr/>
          </p:nvSpPr>
          <p:spPr bwMode="auto">
            <a:xfrm>
              <a:off x="-3" y="-3"/>
              <a:ext cx="2453" cy="11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3200" b="1"/>
            </a:p>
          </p:txBody>
        </p:sp>
      </p:grpSp>
      <p:pic>
        <p:nvPicPr>
          <p:cNvPr id="25" name="Picture 29" descr="txp_fig">
            <a:extLst>
              <a:ext uri="{FF2B5EF4-FFF2-40B4-BE49-F238E27FC236}">
                <a16:creationId xmlns:a16="http://schemas.microsoft.com/office/drawing/2014/main" id="{DFA817E6-B21B-4530-B657-7031CB6B760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12" y="5211566"/>
            <a:ext cx="63611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txp_fig">
            <a:extLst>
              <a:ext uri="{FF2B5EF4-FFF2-40B4-BE49-F238E27FC236}">
                <a16:creationId xmlns:a16="http://schemas.microsoft.com/office/drawing/2014/main" id="{357A2AAB-7D89-4891-9686-8291FDBB0F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11" y="4068567"/>
            <a:ext cx="52085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06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Project Selection Problem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600">
                <a:ea typeface="ＭＳ Ｐゴシック" charset="-128"/>
              </a:rPr>
              <a:t>A typical projection problem (or Knapsack Problem)</a:t>
            </a:r>
          </a:p>
        </p:txBody>
      </p:sp>
      <p:pic>
        <p:nvPicPr>
          <p:cNvPr id="17411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52639"/>
            <a:ext cx="581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66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x_2 \leq x_1\\&#10;x_1,x_2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23.875"/>
  <p:tag name="PICTUREFILESIZE" val="17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0\leq y\leq Mx\\&#10;x ~\mbox{binary} 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1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f(x)=\left\{\begin{array}{ll} 10+ 5x &amp;\mbox{if $x&gt;0$}\\&#10;0 &amp; \mbox{if $x=0$}&#10;\end{array}\right.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25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l}&#10;4x_1 + 6x_2 + x_3 \leq 2000\\&#10;2x_1 + 2x_2 + 3x_3\leq 1500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40"/>
  <p:tag name="PICTUREFILESIZE" val="56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5x_1 - 100y_1 + 7x_2 - 150y_2 + 4x_3 - 75y_3 &#10;\vspace{3pt} \\&#10;    \vspace{3pt} {\rm s.t.} &#10;&amp;   4x_1 + 6x_2 + x_3 \leq 2000\\&#10;&amp;   2x_1 + 2x_2 + 3x_3\leq 1500\\&#10;&amp;  x_1,x_2,x_3\geq 0\\&#10;&amp;  y_1,y_2,y_3~\mbox{binaries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457.875"/>
  <p:tag name="PICTUREFILESIZE" val="9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$&#10;\begin{array}{rlll}&#10;    {\rm max} &amp; 5x_1y_1 - 100y_1 + 7x_2y_2 - 150y_2 + 4x_3y_3 - 75y_3 &#10;\vspace{3pt} \\&#10;    \vspace{3pt} {\rm s.t.} &#10;&amp;   4x_1y_1 + 6x_2y_2 + x_3y_3 \leq 2000\\&#10;&amp;   2x_1y_1 + 2x_2y_2 + 3x_3y_3\leq 1500\\&#10;&amp;  x_1,x_2,x_3\geq 0\\&#10;&amp;  y_1,y_2,y_3~\mbox{binaries}&#10;\end{array}&#10;$$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522"/>
  <p:tag name="PICTUREFILESIZE" val="119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5x_1 - 100y_1 + 7x_2 - 150y_2 + 4x_3 - 75y_3 &#10;\vspace{3pt} \\&#10;    \vspace{3pt} {\rm s.t.} &#10;&amp;   4x_1 + 6x_2 + x_3 \leq 2000\\&#10;&amp;   2x_1 + 2x_2 + 3x_3\leq 1500\\&#10;&amp;   x_1 \leq My_1\\&#10;&amp;   x_2 \leq My_2\\&#10;&amp;   x_3 \leq My_3\\&#10;&amp;  x_1,x_2,x_3\geq 0\\&#10;&amp;  y_1,y_2,y_3~\mbox{binaries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457.875"/>
  <p:tag name="PICTUREFILESIZE" val="125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46.494"/>
  <p:tag name="ORIGINALWIDTH" val="4284.214"/>
  <p:tag name="LATEXADDIN" val="\documentclass{article}&#10;\usepackage{amsmath}&#10;\usepackage{graphicx} % Allows including images&#10;\usepackage{booktabs} % Allows the use of \toprule, \midrule and \bottomrule in tables&#10;\usepackage{ctex}&#10;\usepackage{amsmath,amssymb,mathrsfs,dsfont,color,bm}&#10;\definecolor{rc}{RGB}{226, 25, 50}&#10;\newcommand{\dvr}[1]{{\color{rc} #1}}&#10;\newcommand{\rw}{{\color{rc} \bm w}}&#10;\newcommand{\ry}{{\color{rc} \bm y}}&#10;\newcommand{\rp}{{\color{rc} \bm p}}&#10;\newcommand{\ryn}{{\color{rc} \bm y_n}}&#10;&#10;\newcommand{\mb}[1]{\mbox{\boldmath $#1$}}&#10;\newcommand{\mbt}[1]{\mbox{\boldmath $\tilde{#1}$}}&#10;\newcommand{\mbb}[1]{\mbox{\boldmath $\bar{#1}$}}&#10;\newcommand{\mbst}[1]{{\mbox{\boldmath \scriptsize{$\tilde{#1}$}}}}&#10;\newcommand{\mbs}[1]{{\mbox{\boldmath \scriptsize{$#1$}}}}&#10;\newcommand{\mbss}[1]{{\mbox{\boldmath \tiny{$#1$}}}}&#10;\def\ev{\mathbb{E}_\mathbb{P}}&#10;\newcommand{\E}{\mathbb{E}}&#10;&#10;\newcommand{\mbc}[1]{\mbox{\boldmath $\check{#1}$}}&#10;&#10;%%%%%%%% usage of the package {bm} %%%%%%%%&#10;\newcommand{\bmu}[1]{\bm{\underline{#1}}}&#10;\newcommand{\bmb}[1]{\bm{\bar{#1}}}&#10;\newcommand{\bmc}[1]{\bm{\check{#1}}}&#10;\newcommand{\bmh}[1]{\bm{\hat{#1}}}&#10;\newcommand{\bmbh}[1]{\bm{\hat{\bar{#1}}}}&#10;\newcommand{\bmt}[1]{\bm{\tilde{#1}}}&#10;\newcommand{\bmo}[1]{\overline{\overline{#1}}}&#10;\newcommand{\nmbs}[1]{{\mbox{\scriptsize{$#1$}}}}&#10;\newcommand{\nmbst}[1]{{\mbox{\scriptsize{$\tilde{#1}$}}}}&#10;\newcommand{\nmbss}[1]{{\mbox{\tiny{$#1$}}}}&#10;\def\n{\tilde{n}}&#10;\def\s{\tilde{s}}&#10;&#10;%%%%%%%% expectation and probability %%%%%%%%&#10;\newcommand{\ep}[1]{\mathbb{E}_{\mathbb{P}}\left[#1\right]}&#10;\newcommand{\ehp}[1]{\mathbb{E}_{\hat{\mathbb{P}}}\left[#1\right]}&#10;\newcommand{\epstar}[1]{\mathbb{E}_{\mathbb{P}^*}\left[#1\right]}&#10;\newcommand{\eq}[1]{\mathbb{E}_{\mathbb{Q}}\left[#1\right]}&#10;\newcommand{\eqs}[1]{\mathbb{E}_{\mathbb{Q}_s}\left[#1\right]}&#10;\newcommand{\maxp}[1] {\max\limits_ {\mathbb{P} \in #1}}&#10;\newcommand{\maxq}[1] {\max\limits_ {\mathbb{Q} \in #1}}&#10;\newcommand{\minp}[1] {\min\limits_ {\mathbb{P} \in #1}}&#10;\newcommand{\minq}[1] {\min\limits_ {\mathbb{Q} \in #1}}&#10;\newcommand{\epbar}[1]{\mathbb{E}_{\bar{\mathbb{P}}}\left[#1\right]}&#10;\newcommand{\epo}[1]{\mathbb{E}_{\mathbb{P}_0}\left[#1\right]}&#10;\newcommand{\epl}[1]{\mathbb{E}_{\mathbb{P}_l}\left[#1\right]}&#10;\newcommand{\epn}[1]{\mathbb{E}_{\mathbb{P}_n}\left[#1\right]}&#10;\newcommand{\eps}[1]{\mathbb{E}_{\mathbb{P}_s}\left[#1\right]}&#10;\newcommand{\epv}[1]{\mathbb{E}_{\mathbb{P}_v}\left[#1\right]}&#10;\newcommand{\pp}[1]{\mathbb{P}\left[#1\right]}&#10;\newcommand{\ppo}[1]{\mathbb{P}_0\left[#1\right]}&#10;\newcommand{\ppl}[1]{\mathbb{P}_l\left[#1\right]}&#10;\newcommand{\ppn}[1]{\mathbb{P}_n\left[#1\right]}&#10;\newcommand{\pps}[1]{\mathbb{P}_s\left[#1\right]}&#10;\newcommand{\ppv}[1]{\mathbb{P}_v\left[#1\right]}&#10;\newcommand{\ppdag}[1]{\mathbb{P}^\dag\left[#1\right]}&#10;\newcommand{\pphat}[1]{\hat{\mathbb{P}}\left[#1\right]}&#10;\newcommand{\pq}[1]{\mathbb{Q}\left[#1\right]}&#10;\newcommand{\ppbar}[1]{\bar{\mathbb{P}}\left[#1\right]}&#10;&#10;\newcommand{\ca}{\mathcal{A}}&#10;\newcommand{\cb}{\mathcal{B}}&#10;\newcommand{\cc}{\mathcal{C}}&#10;\newcommand{\cd}{\mathcal{D}}&#10;\newcommand{\cf}{\mathcal{F}}&#10;\newcommand{\cg}{\mathcal{G}}&#10;\newcommand{\ck}{\mathcal{K}}&#10;\newcommand{\cl}{\mathcal{L}}&#10;\newcommand{\cp}{\mathcal{P}}&#10;\newcommand{\cq}{\mathcal{Q}}&#10;\newcommand{\cu}{\mathcal{U}}&#10;\newcommand{\cv}{\mathcal{V}}&#10;\newcommand{\cw}{\mathcal{W}}&#10;\newcommand{\cx}{\mathcal{X}}&#10;\newcommand{\cy}{\mathcal{Y}}&#10;\newcommand{\cz}{\mathcal{Z}}&#10;&#10;\newcommand{\bbq}{\mathbb{Q}}&#10;\newcommand{\bbp}{\mathbb{P}}&#10;\newcommand{\bbr}{\mathbb{R}}&#10;\newcommand{\bbphat}{\hat{\mathbb{P}}}&#10;\newcommand{\bbqhat}{\hat{\mathbb{Q}}}&#10;\newcommand{\ephat}[1]{\mathbb{E}_{\hat{\mathbb{P}}}\left[#1\right]}&#10;\newcommand{\eqhat}[1]{\mathbb{E}_{\hat{\mathbb{Q}}}\left[#1\right]}&#10;&#10;%%%%%%%% indicator function, need the package ''dsfont'' %%%%%%%%&#10;\newcommand{\1}[1]{\mathds{1}{\left(#1\right)}}&#10;\DeclareMathOperator*{\argmin}{\arg\!\min}&#10;&#10;\pagestyle{empty}&#10;\begin{document}&#10;&#10;\noindent Let $x_1,x_2,\dots,x_n$ be $ n $ binary variables and let $ z $ be some other binary variable. Formulate the logical operator by using integer linear programming, i.e., write linear constraints so that&#10;\begin{enumerate}&#10; \item&#10; $ z $ takes the value of $ 1 $ if at least one of the $ x_i$'s takes the value of $ 1 $.&#10; \item&#10; If all the $ x_i$'s take the value of zero, then $ z $ takes a value of $ 0 $.&#10; \item&#10; $z$ takes the value of $1$ if all the $ x_i$'s take the value of $1$.&#10; \item&#10; If any $ x_i $ takes the value of zero, then $ z $ takes a value of $ 0 $.&#10; \item &#10; If $x_1+x_2+\cdots+x_n\ge 5$, then $ z $ takes a value of $1$.&#10; &#10;\end{enumerate}&#10;&#10;&#10;\end{document}"/>
  <p:tag name="IGUANATEXSIZE" val="28"/>
  <p:tag name="IGUANATEXCURSOR" val="3902"/>
  <p:tag name="TRANSPARENCY" val="True"/>
  <p:tag name="LATEXENGINEID" val="0"/>
  <p:tag name="TEMPFOLDER" val="c:\temp\"/>
  <p:tag name="LATEXFORMHEIGHT" val="404"/>
  <p:tag name="LATEXFORMWIDTH" val="697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    {\rm min(max)} &amp; \displaystyle c_1x_1+\dots+ c_nx_n  \vspace{3pt} \\&#10;    \vspace{3pt} {\rm s.t.} &#10;&amp;a_{11}x_1 +\dots+ a_{1n}x_n = b_1 &amp; \mbox{Equality constraints}\\&#10;&amp;\vdots \\&#10;&amp;a_{41}x_1 +\dots+ a_{4n}x_n \leq b_4 &amp; \mbox{Inequality constraints}\\&#10;&amp;\vdots \\&#10;&amp;a_{81}x_1 +\dots + a_{8n}x_n \geq b_8 &amp; \mbox{Inequality constraints}\\&#10;&amp; \vdots \\&#10; &amp; x_1,\dots,x_n \geq 0, &amp;\mbox{Nonnegative constriants}\\&#10;&amp;x_1,..,x_k ~\mbox{integer}&amp;\mbox{Integer constriants}&#10;\end{array}&#10;$$&#10;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616"/>
  <p:tag name="PICTUREFILESIZE" val="315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&amp;   x_1 +2x_2 \leq 4\\&#10;&amp;  4x_1 + 3x_2 \leq 12\\&#10;&amp;  x_1,x_2 \geq 0 \\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151"/>
  <p:tag name="PICTUREFILESIZE" val="53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&#10;x_j=\left\{\begin{array}{ll}&#10;1, &amp;\mbox{if project $j$ is selected}\\&#10;0,&amp;\mbox{otherwise}\end{array}\right.&#10;$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326"/>
  <p:tag name="PICTUREFILESIZE" val="38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0.875"/>
  <p:tag name="PICTUREFILESIZE" val="67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9.875"/>
  <p:tag name="PICTUREFILESIZE" val="5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&amp;   x_1 +2x_2 \leq 4\\&#10;&amp;  4x_1 + 3x_2 \leq 12\\&#10;&amp;  x_1,x_2 \geq 0 \\&#10;&amp; x_1 \mbox{ integers}&#10;\end{array}&#10;$$&#10;\end{document}&#10;"/>
  <p:tag name="FILENAME" val="txp_fig"/>
  <p:tag name="FORMAT" val="png16m"/>
  <p:tag name="RES" val="300"/>
  <p:tag name="BLEND" val="0"/>
  <p:tag name="TRANSPARENT" val="1"/>
  <p:tag name="TBUG" val="0"/>
  <p:tag name="ALLOWFS" val="0"/>
  <p:tag name="ORIGWIDTH" val="151"/>
  <p:tag name="PICTUREFILESIZE" val="707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0.875"/>
  <p:tag name="PICTUREFILESIZE" val="67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9.875"/>
  <p:tag name="PICTUREFILESIZE" val="5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$&#10;\begin{array}{rlll}&#10;&amp;   x_1 +2x_2 \leq 4\\&#10;&amp;  4x_1 + 3x_2 \leq 12\\&#10;&amp;  x_1,x_2 \geq 0 \\&#10;&amp; x_1,x_2 ~\mbox{integers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51"/>
  <p:tag name="PICTUREFILESIZE" val="74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2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20.875"/>
  <p:tag name="PICTUREFILESIZE" val="67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newcommand{\mb}[1]{\mbox{\boldmath $#1$}}&#10;\newcommand{\mbs}[1]{{\mbox{\boldmath \scriptsize{$#1$}}}}&#10;\newcommand{\mbt}[1]{\mbox{\boldmath $\tilde{#1}$}}&#10;\newcommand{\mbst}[1]{{\mbox{\boldmath \scriptsize{$\tilde{#1}$}}}}&#10;\newcommand{\mbss}[1]{{\mbox{\boldmath \tiny{$#1$}}}}&#10;\newcommand{\defi}{\stackrel{\Delta}{=}}&#10;\begin{document}&#10;$x_1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16m"/>
  <p:tag name="ORIGWIDTH" val="19.875"/>
  <p:tag name="PICTUREFILESIZE" val="5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n$: projects, total budget $b$\\&#10;$a_j$: returns of projects $j$\\&#10;$c_j$: cost of projects $j$\\&#10;$&#10;x_j=\left\{\begin{array}{ll}&#10;1, &amp;\mbox{if project $j$ is selected}\\&#10;0,&amp;\mbox{otherwise}\end{array}\right.&#10;$&#10;$$&#10;\begin{array}{rlll}&#10;    {\rm max} &amp; a_1x_1 + \dots +a_nx_n&#10;\vspace{3pt} \\&#10;    \vspace{3pt} {\rm s.t.} &#10;&amp;   c_1x_1 + \dots +c_nx_n \leq b\\&#10;&amp;  x_j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64.75"/>
  <p:tag name="PICTUREFILESIZE" val="138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Earnings:&#10;$$&#10; 9 + 4 + 7 = \$20 \mbox{millions}&#10;$$&#10;\end{document}&#10;"/>
  <p:tag name="FILENAME" val="txp_fig"/>
  <p:tag name="FORMAT" val="pngmono"/>
  <p:tag name="RES" val="300"/>
  <p:tag name="BLEND" val="0"/>
  <p:tag name="TRANSPARENT" val="1"/>
  <p:tag name="TBUG" val="0"/>
  <p:tag name="ALLOWFS" val="0"/>
  <p:tag name="ORIGWIDTH" val="351"/>
  <p:tag name="PICTUREFILESIZE" val="26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 x_1 + x_3 \leq 1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77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x_1 + x_2 + x_3 \leq 1\\&#10;x_1,x_2,x_3~ 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63.875"/>
  <p:tag name="PICTUREFILESIZE" val="22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 x_4 = x_5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7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l}&#10;x_2 = x_1\\&#10;x_1,x_2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123.875"/>
  <p:tag name="PICTUREFILESIZE" val="15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&#10;\begin{array}{rlll}&#10;    {\rm max} &amp; 6x_1 + 9x_2 + 5x_3 +4x_4 +7x_5&#10;\vspace{3pt} \\&#10;    \vspace{3pt} {\rm s.t.} &#10;&amp;   5x_1 + 7x_2 + 4x_3 + 3 x_4 +4x_5  \leq 14\\&#10;&amp;   x_4 \leq x_5\\&#10;&amp;  x_1,x_2,x_3,x_4,x_5 ~\mbox{binary}&#10;\end{array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(none)"/>
  <p:tag name="BOXWIDTH" val="440"/>
  <p:tag name="BOXHEIGHT" val="400"/>
  <p:tag name="BOXFONT" val="10"/>
  <p:tag name="BOXWRAP" val="False"/>
  <p:tag name="WORKAROUNDTRANSPARENCYBUG" val="False"/>
  <p:tag name="ALLOWFONTSUBSTITUTION" val="False"/>
  <p:tag name="BITMAPFORMAT" val="pngmono"/>
  <p:tag name="ORIGWIDTH" val="398.875"/>
  <p:tag name="PICTUREFILESIZE" val="77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1456</Words>
  <Application>Microsoft Office PowerPoint</Application>
  <PresentationFormat>Widescreen</PresentationFormat>
  <Paragraphs>433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cmsy10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Wingdings</vt:lpstr>
      <vt:lpstr>Office Theme</vt:lpstr>
      <vt:lpstr>BC2410, Prescriptive Analytics  From Data to Decisions</vt:lpstr>
      <vt:lpstr>Schedule</vt:lpstr>
      <vt:lpstr>Schedule</vt:lpstr>
      <vt:lpstr>Discrete Optimization</vt:lpstr>
      <vt:lpstr>Types of Discrete Optimization</vt:lpstr>
      <vt:lpstr>Power of Binary Variables</vt:lpstr>
      <vt:lpstr>Project Selection Problem</vt:lpstr>
      <vt:lpstr>Project Selection Problem</vt:lpstr>
      <vt:lpstr>Project Selection Problem</vt:lpstr>
      <vt:lpstr>Project Selection Problem</vt:lpstr>
      <vt:lpstr>Common Relations</vt:lpstr>
      <vt:lpstr>Common Relations</vt:lpstr>
      <vt:lpstr>Common Relations</vt:lpstr>
      <vt:lpstr>Common Relations</vt:lpstr>
      <vt:lpstr>Fixed cost problem</vt:lpstr>
      <vt:lpstr>Fixed cost problem</vt:lpstr>
      <vt:lpstr>Fixed cost problem</vt:lpstr>
      <vt:lpstr>Fixed cost problem</vt:lpstr>
      <vt:lpstr>Fixed cost problem</vt:lpstr>
      <vt:lpstr>Fixed cost problem</vt:lpstr>
      <vt:lpstr>Sudoku</vt:lpstr>
      <vt:lpstr>Sudoku</vt:lpstr>
      <vt:lpstr>Sudoku – IP Formulation</vt:lpstr>
      <vt:lpstr>Sudoku – IP Formulation</vt:lpstr>
      <vt:lpstr>Applications: Sudoku – IP Formulation</vt:lpstr>
      <vt:lpstr>Formulation of Some Conditions</vt:lpstr>
      <vt:lpstr>Course Selection</vt:lpstr>
      <vt:lpstr>Course Selection</vt:lpstr>
      <vt:lpstr>Course Selection</vt:lpstr>
      <vt:lpstr>Solution Approach in Discrete Optimization</vt:lpstr>
      <vt:lpstr>Geometric Interpretation</vt:lpstr>
      <vt:lpstr>Geometric Interpretation</vt:lpstr>
      <vt:lpstr>Geometric Interpretation</vt:lpstr>
      <vt:lpstr>PowerPoint Presentation</vt:lpstr>
      <vt:lpstr>PowerPoint Presentation</vt:lpstr>
      <vt:lpstr>Computational Issues in Discrete Optimization</vt:lpstr>
      <vt:lpstr>Computational Issues in Discrete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XXXX, Prescriptive Analytics</dc:title>
  <dc:creator>Qinshen Tang</dc:creator>
  <cp:lastModifiedBy>kingsen tang</cp:lastModifiedBy>
  <cp:revision>91</cp:revision>
  <dcterms:created xsi:type="dcterms:W3CDTF">2021-02-26T06:07:53Z</dcterms:created>
  <dcterms:modified xsi:type="dcterms:W3CDTF">2022-02-10T02:36:39Z</dcterms:modified>
</cp:coreProperties>
</file>