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689" r:id="rId3"/>
    <p:sldId id="692" r:id="rId4"/>
    <p:sldId id="693" r:id="rId5"/>
    <p:sldId id="690" r:id="rId6"/>
    <p:sldId id="691" r:id="rId7"/>
    <p:sldId id="695" r:id="rId8"/>
    <p:sldId id="6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72125" autoAdjust="0"/>
  </p:normalViewPr>
  <p:slideViewPr>
    <p:cSldViewPr snapToGrid="0" showGuides="1">
      <p:cViewPr varScale="1">
        <p:scale>
          <a:sx n="73" d="100"/>
          <a:sy n="73" d="100"/>
        </p:scale>
        <p:origin x="31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6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3A0C-5609-4174-A0AA-51E14909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Assignment 2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BC03-D317-41F0-9B81-7E340D81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Question 1: A</a:t>
            </a:r>
            <a:r>
              <a:rPr lang="en-US" altLang="zh-CN" dirty="0"/>
              <a:t>x &lt;= b</a:t>
            </a:r>
          </a:p>
          <a:p>
            <a:r>
              <a:rPr lang="en-US" dirty="0"/>
              <a:t>Question 2: </a:t>
            </a:r>
          </a:p>
          <a:p>
            <a:pPr lvl="1"/>
            <a:r>
              <a:rPr lang="en-US" dirty="0"/>
              <a:t>Two ways of interpretation </a:t>
            </a:r>
          </a:p>
          <a:p>
            <a:pPr lvl="1"/>
            <a:r>
              <a:rPr lang="en-US" dirty="0"/>
              <a:t>In = out</a:t>
            </a:r>
          </a:p>
          <a:p>
            <a:pPr lvl="1"/>
            <a:r>
              <a:rPr lang="en-US" dirty="0"/>
              <a:t>Surplus </a:t>
            </a:r>
            <a:endParaRPr lang="en-SG" dirty="0"/>
          </a:p>
          <a:p>
            <a:pPr marL="228600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SG" sz="2800" dirty="0"/>
              <a:t>Question 3</a:t>
            </a:r>
          </a:p>
          <a:p>
            <a:pPr marL="685800" lvl="2">
              <a:spcBef>
                <a:spcPts val="1000"/>
              </a:spcBef>
              <a:buFont typeface="Wingdings" pitchFamily="2" charset="2"/>
              <a:buChar char="§"/>
            </a:pPr>
            <a:r>
              <a:rPr lang="en-SG" sz="2400" dirty="0"/>
              <a:t>In = out</a:t>
            </a:r>
          </a:p>
          <a:p>
            <a:pPr marL="685800" lvl="2">
              <a:spcBef>
                <a:spcPts val="1000"/>
              </a:spcBef>
              <a:buFont typeface="Wingdings" pitchFamily="2" charset="2"/>
              <a:buChar char="§"/>
            </a:pPr>
            <a:r>
              <a:rPr lang="en-SG" sz="2400" dirty="0"/>
              <a:t>Switching cost</a:t>
            </a:r>
          </a:p>
          <a:p>
            <a:pPr marL="685800" lvl="2">
              <a:spcBef>
                <a:spcPts val="1000"/>
              </a:spcBef>
              <a:buFont typeface="Wingdings" pitchFamily="2" charset="2"/>
              <a:buChar char="§"/>
            </a:pPr>
            <a:r>
              <a:rPr lang="en-SG" sz="2400" dirty="0"/>
              <a:t>Total cost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23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52BA-3021-47AE-9819-AEAEC36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Some Conditions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330F-2384-4083-A73B-0E5DF35E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5" name="Picture 4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&#10; \item $z$ should be greater or equal than the minimum of $x_1$ and $x_2$. What if $z, x_1, x_2$ are continuous variables?&#10;\end{enumerate}&#10;&#10;&#10;\end{document}" title="IguanaTex Bitmap Display">
            <a:extLst>
              <a:ext uri="{FF2B5EF4-FFF2-40B4-BE49-F238E27FC236}">
                <a16:creationId xmlns:a16="http://schemas.microsoft.com/office/drawing/2014/main" id="{5FF18BE9-9F00-4AE5-BEB1-1C52FD9FF9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7" y="1313894"/>
            <a:ext cx="8782096" cy="52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6744-72D8-405F-9B95-86CEAC7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Some Conditions</a:t>
            </a:r>
            <a:endParaRPr lang="en-SG" dirty="0"/>
          </a:p>
        </p:txBody>
      </p:sp>
      <p:pic>
        <p:nvPicPr>
          <p:cNvPr id="4" name="Picture 3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 \item&#10;  $ z \geq x_i, i = 1,2,\dots,n. $&#10;  \item&#10;  $ \sum_{i = 1}^n x_i \geq z. $&#10;  \item&#10;  $ \sum_{i = 1}^n (1-x_i) \geq (1-z). $&#10;  \item&#10;  $ z \leq x_i, i = 1,2,\dots,n. $&#10;  \item &#10;  $Mz \ge (\sum_{i=1}^{n}x_i)-4$, for a large number $M$, which can be set as $n$.&#10;  \item &#10;  $z \geq x_1 + x_2 - 1$; If $z,x_1,x_2$ are continuous variables, $z \geq x_1 - My, z \geq x_2 - M(1 - y), x_1 - x_2 \leq M y, x_2 - x_1 \leq M (1 - y)$&#10; \end{enumerate}&#10;&#10;\end{document}" title="IguanaTex Bitmap Display">
            <a:extLst>
              <a:ext uri="{FF2B5EF4-FFF2-40B4-BE49-F238E27FC236}">
                <a16:creationId xmlns:a16="http://schemas.microsoft.com/office/drawing/2014/main" id="{26FF1023-5DCB-4C53-8A05-13308F2F5B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7" y="1371229"/>
            <a:ext cx="10080913" cy="45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7F2-D64E-4A2E-B9BD-E98FA124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of the Quarantine Hotels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5E87-4525-498D-B06A-4205F5DC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3894"/>
            <a:ext cx="10794167" cy="5086905"/>
          </a:xfrm>
        </p:spPr>
        <p:txBody>
          <a:bodyPr/>
          <a:lstStyle/>
          <a:p>
            <a:r>
              <a:rPr lang="en-US" dirty="0"/>
              <a:t>Select at most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hotels for quarantine from a list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potential hotels, denoted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 … 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districts in a country labelled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{1,2,…,n}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: predicted number of </a:t>
            </a:r>
            <a:r>
              <a:rPr lang="en-US" dirty="0" err="1"/>
              <a:t>travellers</a:t>
            </a:r>
            <a:r>
              <a:rPr lang="en-US" dirty="0"/>
              <a:t> that need to be quarantined in district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/>
              <a:t>: transportation cost of allocating a </a:t>
            </a:r>
            <a:r>
              <a:rPr lang="en-US" dirty="0" err="1"/>
              <a:t>traveller</a:t>
            </a:r>
            <a:r>
              <a:rPr lang="en-US" dirty="0"/>
              <a:t> from district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to selected hotel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SG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SG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SG" dirty="0"/>
              <a:t>: capacity of hotel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SG" dirty="0"/>
              <a:t> </a:t>
            </a:r>
          </a:p>
          <a:p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SG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SG" dirty="0"/>
              <a:t>: a one-time cost of transforming hotel </a:t>
            </a:r>
            <a:r>
              <a:rPr lang="en-SG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SG" dirty="0"/>
              <a:t> into a quarantine hotel </a:t>
            </a:r>
          </a:p>
          <a:p>
            <a:pPr marL="0" indent="0">
              <a:buNone/>
            </a:pPr>
            <a:r>
              <a:rPr lang="en-SG" dirty="0"/>
              <a:t>Please formulate a LOP to determine </a:t>
            </a:r>
            <a:r>
              <a:rPr lang="en-US" dirty="0"/>
              <a:t>which</a:t>
            </a:r>
            <a:r>
              <a:rPr lang="en-SG" dirty="0"/>
              <a:t> hotel to choose and how to allocate the travellers. </a:t>
            </a:r>
          </a:p>
        </p:txBody>
      </p:sp>
    </p:spTree>
    <p:extLst>
      <p:ext uri="{BB962C8B-B14F-4D97-AF65-F5344CB8AC3E}">
        <p14:creationId xmlns:p14="http://schemas.microsoft.com/office/powerpoint/2010/main" val="312214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7F2-D64E-4A2E-B9BD-E98FA124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of the Quarantine Hotels</a:t>
            </a:r>
          </a:p>
        </p:txBody>
      </p:sp>
      <p:pic>
        <p:nvPicPr>
          <p:cNvPr id="21" name="Picture 20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\quad &amp; \forall j \in H \\&#10;&amp; x_{ij} \leq u_j y_j \quad &amp; \forall i \in N, j \in H\\&#10;&amp; x_{ij} \geq 0 \quad &amp; \forall i \in N, j \in H \\&#10;&amp; \displaystyle \sum_{j \in H} y_j \leq B \\&#10;&amp; y_j \in \{0,1\} \quad &amp; \forall j \in H&#10;\end{array}&#10;$$&#10;\end{document}" title="IguanaTex Bitmap Display">
            <a:extLst>
              <a:ext uri="{FF2B5EF4-FFF2-40B4-BE49-F238E27FC236}">
                <a16:creationId xmlns:a16="http://schemas.microsoft.com/office/drawing/2014/main" id="{262DBA56-1F02-427E-8BD9-A2A94279A5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3" y="1401664"/>
            <a:ext cx="6153619" cy="43330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55C1D4-CABC-46D7-9F56-84D0210A196D}"/>
              </a:ext>
            </a:extLst>
          </p:cNvPr>
          <p:cNvSpPr/>
          <p:nvPr/>
        </p:nvSpPr>
        <p:spPr>
          <a:xfrm>
            <a:off x="1815737" y="2906484"/>
            <a:ext cx="5447212" cy="1103812"/>
          </a:xfrm>
          <a:prstGeom prst="rect">
            <a:avLst/>
          </a:prstGeom>
          <a:noFill/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7E74912-7D83-4CA2-8266-48967D85235D}"/>
              </a:ext>
            </a:extLst>
          </p:cNvPr>
          <p:cNvSpPr/>
          <p:nvPr/>
        </p:nvSpPr>
        <p:spPr>
          <a:xfrm>
            <a:off x="7563394" y="3317966"/>
            <a:ext cx="480969" cy="111034"/>
          </a:xfrm>
          <a:prstGeom prst="leftRightArrow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N} x_{ij} \leq u_j y_j \quad \forall j \in H&#10;\end{align*}&#10;&#10;\end{document}" title="IguanaTex Bitmap Display">
            <a:extLst>
              <a:ext uri="{FF2B5EF4-FFF2-40B4-BE49-F238E27FC236}">
                <a16:creationId xmlns:a16="http://schemas.microsoft.com/office/drawing/2014/main" id="{D93D8E74-2FDB-43B3-A68D-B21330423F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31" y="3086485"/>
            <a:ext cx="3788799" cy="8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7F2-D64E-4A2E-B9BD-E98FA124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of the Quarantine Hotels</a:t>
            </a:r>
          </a:p>
        </p:txBody>
      </p:sp>
      <p:pic>
        <p:nvPicPr>
          <p:cNvPr id="21" name="Picture 20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\quad &amp; \forall j \in H \\&#10;&amp; x_{ij} \leq u_j y_j \quad &amp; \forall i \in N, j \in H\\&#10;&amp; x_{ij} \geq 0 \quad &amp; \forall i \in N, j \in H \\&#10;&amp; \displaystyle \sum_{j \in H} y_j \leq B \\&#10;&amp; y_j \in \{0,1\} \quad &amp; \forall j \in H&#10;\end{array}&#10;$$&#10;\end{document}" title="IguanaTex Bitmap Display">
            <a:extLst>
              <a:ext uri="{FF2B5EF4-FFF2-40B4-BE49-F238E27FC236}">
                <a16:creationId xmlns:a16="http://schemas.microsoft.com/office/drawing/2014/main" id="{262DBA56-1F02-427E-8BD9-A2A94279A5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3" y="1401664"/>
            <a:ext cx="6153619" cy="4333092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N} x_{ij} \leq u_j y_j \quad \forall j \in H&#10;\end{align*}&#10;&#10;\end{document}" title="IguanaTex Bitmap Display">
            <a:extLst>
              <a:ext uri="{FF2B5EF4-FFF2-40B4-BE49-F238E27FC236}">
                <a16:creationId xmlns:a16="http://schemas.microsoft.com/office/drawing/2014/main" id="{D93D8E74-2FDB-43B3-A68D-B21330423F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31" y="3086485"/>
            <a:ext cx="3788799" cy="8085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E9831A-AD8B-4BAE-84A9-F685A6EB4386}"/>
              </a:ext>
            </a:extLst>
          </p:cNvPr>
          <p:cNvSpPr/>
          <p:nvPr/>
        </p:nvSpPr>
        <p:spPr>
          <a:xfrm>
            <a:off x="1815737" y="2142309"/>
            <a:ext cx="5447212" cy="718456"/>
          </a:xfrm>
          <a:prstGeom prst="rect">
            <a:avLst/>
          </a:prstGeom>
          <a:noFill/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44729-7B57-4D3B-A8F4-ABEF4D67F6E8}"/>
              </a:ext>
            </a:extLst>
          </p:cNvPr>
          <p:cNvSpPr/>
          <p:nvPr/>
        </p:nvSpPr>
        <p:spPr>
          <a:xfrm>
            <a:off x="8166131" y="3076304"/>
            <a:ext cx="3910567" cy="818713"/>
          </a:xfrm>
          <a:prstGeom prst="rect">
            <a:avLst/>
          </a:prstGeom>
          <a:noFill/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518E4-5D7C-4BE3-BBB9-B20AF636E8E9}"/>
              </a:ext>
            </a:extLst>
          </p:cNvPr>
          <p:cNvSpPr txBox="1"/>
          <p:nvPr/>
        </p:nvSpPr>
        <p:spPr>
          <a:xfrm>
            <a:off x="9479234" y="1983154"/>
            <a:ext cx="58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  <a:endParaRPr lang="en-SG" sz="54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17A10B5-3B4D-42F3-9E0F-2DD91FAC89C8}"/>
              </a:ext>
            </a:extLst>
          </p:cNvPr>
          <p:cNvSpPr/>
          <p:nvPr/>
        </p:nvSpPr>
        <p:spPr>
          <a:xfrm>
            <a:off x="9769882" y="4258491"/>
            <a:ext cx="144827" cy="365760"/>
          </a:xfrm>
          <a:prstGeom prst="downArrow">
            <a:avLst/>
          </a:prstGeom>
          <a:solidFill>
            <a:srgbClr val="2E2D67"/>
          </a:solidFill>
          <a:ln>
            <a:solidFill>
              <a:srgbClr val="2E2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j \in H} u_jy_j \geq \sum_{i \in N} I_i&#10;\end{align*}&#10;&#10;\end{document}" title="IguanaTex Bitmap Display">
            <a:extLst>
              <a:ext uri="{FF2B5EF4-FFF2-40B4-BE49-F238E27FC236}">
                <a16:creationId xmlns:a16="http://schemas.microsoft.com/office/drawing/2014/main" id="{5670A1A4-A2B3-44E7-8D46-2A3B97F987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28" y="4852289"/>
            <a:ext cx="2683733" cy="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7F2-D64E-4A2E-B9BD-E98FA124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of the Quarantine Hotels</a:t>
            </a:r>
          </a:p>
        </p:txBody>
      </p:sp>
      <p:pic>
        <p:nvPicPr>
          <p:cNvPr id="4" name="Picture 3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y_j \quad &amp; \forall j \in H \\&#10;&amp; x_{ij} \geq 0 \quad &amp; \forall i \in N, j \in H \\&#10;&amp; \displaystyle \sum_{j \in H} y_j \leq B \\&#10;&amp; y_j \in \{0,1\} \quad &amp; \forall j \in H&#10;\end{array}&#10;$$&#10;\end{document}" title="IguanaTex Bitmap Display">
            <a:extLst>
              <a:ext uri="{FF2B5EF4-FFF2-40B4-BE49-F238E27FC236}">
                <a16:creationId xmlns:a16="http://schemas.microsoft.com/office/drawing/2014/main" id="{2392BA34-3A28-4BB8-A774-48D013D0C2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" y="1401664"/>
            <a:ext cx="6153619" cy="38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2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5.681"/>
  <p:tag name="ORIGINALWIDTH" val="4298.46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&#10; \item $z$ should be greater or equal than the minimum of $x_1$ and $x_2$. What if $z, x_1, x_2$ are continuous variables?&#10;\end{enumerate}&#10;&#10;&#10;\end{document}"/>
  <p:tag name="IGUANATEXSIZE" val="28"/>
  <p:tag name="IGUANATEXCURSOR" val="466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5.519"/>
  <p:tag name="ORIGINALWIDTH" val="4134.23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enumerate}&#10;  \item&#10;  $ z \geq x_i, i = 1,2,\dots,n. $&#10;  \item&#10;  $ \sum_{i = 1}^n x_i \geq z. $&#10;  \item&#10;  $ \sum_{i = 1}^n (1-x_i) \geq (1-z). $&#10;  \item&#10;  $ z \leq x_i, i = 1,2,\dots,n. $&#10;  \item &#10;  $Mz \ge (\sum_{i=1}^{n}x_i)-4$, for a large number $M$, which can be set as $n$.&#10;  \item &#10;  $z \geq x_1 + x_2 - 1$; If $z,x_1,x_2$ are continuous variables, $z \geq x_1 - My, z \geq x_2 - M(1 - y), x_1 - x_2 \leq M y, x_2 - x_1 \leq M (1 - y)$&#10; \end{enumerate}&#10;&#10;\end{document}"/>
  <p:tag name="IGUANATEXSIZE" val="24"/>
  <p:tag name="IGUANATEXCURSOR" val="4261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8.766"/>
  <p:tag name="ORIGINALWIDTH" val="2653.918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\quad &amp; \forall j \in H \\&#10;&amp; x_{ij} \leq u_j y_j \quad &amp; \forall i \in N, j \in H\\&#10;&amp; x_{ij} \geq 0 \quad &amp; \forall i \in N, j \in H \\&#10;&amp; \displaystyle \sum_{j \in H} y_j \leq B \\&#10;&amp; y_j \in \{0,1\} \quad &amp; \forall j \in H&#10;\end{array}&#10;$$&#10;\end{document}"/>
  <p:tag name="IGUANATEXSIZE" val="28"/>
  <p:tag name="IGUANATEXCURSOR" val="4343"/>
  <p:tag name="TRANSPARENCY" val="True"/>
  <p:tag name="LATEXENGINEID" val="0"/>
  <p:tag name="TEMPFOLDER" val="c:\temp\"/>
  <p:tag name="LATEXFORMHEIGHT" val="387.75"/>
  <p:tag name="LATEXFORMWIDTH" val="697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331.83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N} x_{ij} \leq u_j y_j \quad \forall j \in H&#10;\end{align*}&#10;&#10;\end{document}"/>
  <p:tag name="IGUANATEXSIZE" val="28"/>
  <p:tag name="IGUANATEXCURSOR" val="397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68.766"/>
  <p:tag name="ORIGINALWIDTH" val="2653.918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\quad &amp; \forall j \in H \\&#10;&amp; x_{ij} \leq u_j y_j \quad &amp; \forall i \in N, j \in H\\&#10;&amp; x_{ij} \geq 0 \quad &amp; \forall i \in N, j \in H \\&#10;&amp; \displaystyle \sum_{j \in H} y_j \leq B \\&#10;&amp; y_j \in \{0,1\} \quad &amp; \forall j \in H&#10;\end{array}&#10;$$&#10;\end{document}"/>
  <p:tag name="IGUANATEXSIZE" val="28"/>
  <p:tag name="IGUANATEXCURSOR" val="4343"/>
  <p:tag name="TRANSPARENCY" val="True"/>
  <p:tag name="LATEXENGINEID" val="0"/>
  <p:tag name="TEMPFOLDER" val="c:\temp\"/>
  <p:tag name="LATEXFORMHEIGHT" val="387.75"/>
  <p:tag name="LATEXFORMWIDTH" val="697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331.833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i \in N} x_{ij} \leq u_j y_j \quad \forall j \in H&#10;\end{align*}&#10;&#10;\end{document}"/>
  <p:tag name="IGUANATEXSIZE" val="28"/>
  <p:tag name="IGUANATEXCURSOR" val="3970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943.382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sum_{j \in H} u_jy_j \geq \sum_{i \in N} I_i&#10;\end{align*}&#10;&#10;\end{document}"/>
  <p:tag name="IGUANATEXSIZE" val="28"/>
  <p:tag name="IGUANATEXCURSOR" val="3959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4.042"/>
  <p:tag name="ORIGINALWIDTH" val="2653.918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$$&#10;\begin{array}{rll}&#10;\min\ &amp; \displaystyle \sum_{i \in N} \sum_{j \in H} c_{ij}x_{ij}  + \displaystyle \sum_{j \in H} f_j y_j &amp;\\&#10;\mbox{s.t.}\ &amp; \displaystyle\sum_{j \in H} x_{ij} \geq I_i \quad &amp; \forall i \in N \\&#10;&amp; \displaystyle\sum_{i \in N } x_{ij} \leq u_j y_j \quad &amp; \forall j \in H \\&#10;&amp; x_{ij} \geq 0 \quad &amp; \forall i \in N, j \in H \\&#10;&amp; \displaystyle \sum_{j \in H} y_j \leq B \\&#10;&amp; y_j \in \{0,1\} \quad &amp; \forall j \in H&#10;\end{array}&#10;$$&#10;\end{document}"/>
  <p:tag name="IGUANATEXSIZE" val="28"/>
  <p:tag name="IGUANATEXCURSOR" val="4193"/>
  <p:tag name="TRANSPARENCY" val="True"/>
  <p:tag name="LATEXENGINEID" val="0"/>
  <p:tag name="TEMPFOLDER" val="c:\temp\"/>
  <p:tag name="LATEXFORMHEIGHT" val="387.75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181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BC2410, Prescriptive Analytics  From Data to Decisions</vt:lpstr>
      <vt:lpstr>Assignment 2</vt:lpstr>
      <vt:lpstr>Formulation of Some Conditions</vt:lpstr>
      <vt:lpstr>Formulation of Some Conditions</vt:lpstr>
      <vt:lpstr>Selection of the Quarantine Hotels</vt:lpstr>
      <vt:lpstr>Selection of the Quarantine Hotels</vt:lpstr>
      <vt:lpstr>Selection of the Quarantine Hotels</vt:lpstr>
      <vt:lpstr>Selection of the Quarantine Hotels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184</cp:revision>
  <dcterms:created xsi:type="dcterms:W3CDTF">2021-02-26T06:07:53Z</dcterms:created>
  <dcterms:modified xsi:type="dcterms:W3CDTF">2022-02-23T02:08:48Z</dcterms:modified>
</cp:coreProperties>
</file>