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5.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16.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22.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31.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482" r:id="rId2"/>
    <p:sldId id="681" r:id="rId3"/>
    <p:sldId id="682" r:id="rId4"/>
    <p:sldId id="422" r:id="rId5"/>
    <p:sldId id="423" r:id="rId6"/>
    <p:sldId id="459" r:id="rId7"/>
    <p:sldId id="424" r:id="rId8"/>
    <p:sldId id="464" r:id="rId9"/>
    <p:sldId id="467" r:id="rId10"/>
    <p:sldId id="425" r:id="rId11"/>
    <p:sldId id="465" r:id="rId12"/>
    <p:sldId id="426" r:id="rId13"/>
    <p:sldId id="427" r:id="rId14"/>
    <p:sldId id="484" r:id="rId15"/>
    <p:sldId id="429" r:id="rId16"/>
    <p:sldId id="430" r:id="rId17"/>
    <p:sldId id="431" r:id="rId18"/>
    <p:sldId id="485" r:id="rId19"/>
    <p:sldId id="470" r:id="rId20"/>
    <p:sldId id="471" r:id="rId21"/>
    <p:sldId id="432" r:id="rId22"/>
    <p:sldId id="454" r:id="rId23"/>
    <p:sldId id="455" r:id="rId24"/>
    <p:sldId id="472" r:id="rId25"/>
    <p:sldId id="486" r:id="rId26"/>
    <p:sldId id="487" r:id="rId27"/>
    <p:sldId id="488" r:id="rId28"/>
    <p:sldId id="489" r:id="rId29"/>
    <p:sldId id="490" r:id="rId30"/>
    <p:sldId id="438" r:id="rId31"/>
    <p:sldId id="440" r:id="rId32"/>
    <p:sldId id="477" r:id="rId33"/>
    <p:sldId id="441" r:id="rId34"/>
    <p:sldId id="480" r:id="rId35"/>
    <p:sldId id="479" r:id="rId36"/>
    <p:sldId id="448" r:id="rId37"/>
    <p:sldId id="491" r:id="rId38"/>
    <p:sldId id="474" r:id="rId39"/>
    <p:sldId id="450" r:id="rId40"/>
    <p:sldId id="473" r:id="rId41"/>
    <p:sldId id="475" r:id="rId42"/>
    <p:sldId id="476" r:id="rId43"/>
    <p:sldId id="48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2246"/>
    <a:srgbClr val="2E2D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63" autoAdjust="0"/>
    <p:restoredTop sz="90223" autoAdjust="0"/>
  </p:normalViewPr>
  <p:slideViewPr>
    <p:cSldViewPr snapToGrid="0" showGuides="1">
      <p:cViewPr varScale="1">
        <p:scale>
          <a:sx n="77" d="100"/>
          <a:sy n="77" d="100"/>
        </p:scale>
        <p:origin x="114" y="17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2B78E9-11FC-4346-B7C1-C567B5609049}" type="datetimeFigureOut">
              <a:rPr lang="en-US" smtClean="0"/>
              <a:t>2/17/2022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A72DAD-986B-489D-8D39-D1E6082C1340}" type="slidenum">
              <a:rPr lang="en-US" smtClean="0"/>
              <a:t>‹#›</a:t>
            </a:fld>
            <a:endParaRPr lang="en-US"/>
          </a:p>
        </p:txBody>
      </p:sp>
    </p:spTree>
    <p:extLst>
      <p:ext uri="{BB962C8B-B14F-4D97-AF65-F5344CB8AC3E}">
        <p14:creationId xmlns:p14="http://schemas.microsoft.com/office/powerpoint/2010/main" val="156491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CA72DAD-986B-489D-8D39-D1E6082C1340}" type="slidenum">
              <a:rPr lang="en-US" smtClean="0"/>
              <a:t>3</a:t>
            </a:fld>
            <a:endParaRPr lang="en-US"/>
          </a:p>
        </p:txBody>
      </p:sp>
    </p:spTree>
    <p:extLst>
      <p:ext uri="{BB962C8B-B14F-4D97-AF65-F5344CB8AC3E}">
        <p14:creationId xmlns:p14="http://schemas.microsoft.com/office/powerpoint/2010/main" val="3476763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D2193865-24E7-E54A-8F8E-7B22BA104F58}" type="slidenum">
              <a:rPr lang="en-US" altLang="en-US"/>
              <a:pPr>
                <a:spcBef>
                  <a:spcPct val="0"/>
                </a:spcBef>
              </a:pPr>
              <a:t>12</a:t>
            </a:fld>
            <a:endParaRPr lang="en-US" alt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2014223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3ED14431-5423-9649-9547-A17F2D3899B4}" type="slidenum">
              <a:rPr lang="en-US" altLang="en-US"/>
              <a:pPr>
                <a:spcBef>
                  <a:spcPct val="0"/>
                </a:spcBef>
              </a:pPr>
              <a:t>13</a:t>
            </a:fld>
            <a:endParaRPr lang="en-US" altLang="en-US"/>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25464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6D7D2D0F-9A71-4542-9F11-706A8DEA5661}" type="slidenum">
              <a:rPr lang="en-US" altLang="en-US"/>
              <a:pPr>
                <a:spcBef>
                  <a:spcPct val="0"/>
                </a:spcBef>
              </a:pPr>
              <a:t>14</a:t>
            </a:fld>
            <a:endParaRPr lang="en-US" alt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903567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9307113B-9372-8F48-B514-2814DD8F6D3D}" type="slidenum">
              <a:rPr lang="en-US" altLang="en-US"/>
              <a:pPr>
                <a:spcBef>
                  <a:spcPct val="0"/>
                </a:spcBef>
              </a:pPr>
              <a:t>15</a:t>
            </a:fld>
            <a:endParaRPr lang="en-US" altLang="en-US"/>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169425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26164B6D-6582-9D48-AE5D-7DF910467CE4}" type="slidenum">
              <a:rPr lang="en-US" altLang="en-US"/>
              <a:pPr>
                <a:spcBef>
                  <a:spcPct val="0"/>
                </a:spcBef>
              </a:pPr>
              <a:t>16</a:t>
            </a:fld>
            <a:endParaRPr lang="en-US" altLang="en-US"/>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756746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CD6CC85B-BF4F-2B4B-8E23-12474FD1E063}" type="slidenum">
              <a:rPr lang="en-US" altLang="en-US"/>
              <a:pPr>
                <a:spcBef>
                  <a:spcPct val="0"/>
                </a:spcBef>
              </a:pPr>
              <a:t>17</a:t>
            </a:fld>
            <a:endParaRPr lang="en-US" altLang="en-US"/>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247293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44143C71-CE59-164E-A3F0-86B4FB3BE9E0}" type="slidenum">
              <a:rPr lang="en-US" altLang="en-US"/>
              <a:pPr>
                <a:spcBef>
                  <a:spcPct val="0"/>
                </a:spcBef>
              </a:pPr>
              <a:t>19</a:t>
            </a:fld>
            <a:endParaRPr lang="en-US" alt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708298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F41748DD-6BB0-F742-B932-4983A88DF0F1}" type="slidenum">
              <a:rPr lang="en-US" altLang="en-US"/>
              <a:pPr>
                <a:spcBef>
                  <a:spcPct val="0"/>
                </a:spcBef>
              </a:pPr>
              <a:t>20</a:t>
            </a:fld>
            <a:endParaRPr lang="en-US" alt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6607858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604486C6-CD18-864F-97E5-09BA4F798EA1}" type="slidenum">
              <a:rPr lang="en-US" altLang="en-US"/>
              <a:pPr>
                <a:spcBef>
                  <a:spcPct val="0"/>
                </a:spcBef>
              </a:pPr>
              <a:t>21</a:t>
            </a:fld>
            <a:endParaRPr lang="en-US" alt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9821990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BEA2D81C-1942-E848-8913-D05BD1AA0CCF}" type="slidenum">
              <a:rPr lang="en-US" altLang="en-US"/>
              <a:pPr>
                <a:spcBef>
                  <a:spcPct val="0"/>
                </a:spcBef>
              </a:pPr>
              <a:t>22</a:t>
            </a:fld>
            <a:endParaRPr lang="en-US" alt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905314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F7F553AC-FB84-0948-BBD7-645103591A70}" type="slidenum">
              <a:rPr lang="en-US" altLang="en-US"/>
              <a:pPr>
                <a:spcBef>
                  <a:spcPct val="0"/>
                </a:spcBef>
              </a:pPr>
              <a:t>4</a:t>
            </a:fld>
            <a:endParaRPr lang="en-US" alt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7959367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9587C514-44CB-164E-A84F-AA3AC777F962}" type="slidenum">
              <a:rPr lang="en-US" altLang="en-US"/>
              <a:pPr>
                <a:spcBef>
                  <a:spcPct val="0"/>
                </a:spcBef>
              </a:pPr>
              <a:t>23</a:t>
            </a:fld>
            <a:endParaRPr lang="en-US" alt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7061037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C9605328-E8C4-C54A-BF3E-0451E50CA381}" type="slidenum">
              <a:rPr lang="en-US" altLang="en-US"/>
              <a:pPr>
                <a:spcBef>
                  <a:spcPct val="0"/>
                </a:spcBef>
              </a:pPr>
              <a:t>24</a:t>
            </a:fld>
            <a:endParaRPr lang="en-US" alt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4918660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32F3F252-9844-FA4D-A37E-2850596C9A4F}" type="slidenum">
              <a:rPr lang="en-US" altLang="en-US"/>
              <a:pPr>
                <a:spcBef>
                  <a:spcPct val="0"/>
                </a:spcBef>
              </a:pPr>
              <a:t>30</a:t>
            </a:fld>
            <a:endParaRPr lang="en-US" alt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941578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F3CBA665-DD0F-8144-A50C-AF9831ECBD20}" type="slidenum">
              <a:rPr lang="en-US" altLang="en-US"/>
              <a:pPr>
                <a:spcBef>
                  <a:spcPct val="0"/>
                </a:spcBef>
              </a:pPr>
              <a:t>31</a:t>
            </a:fld>
            <a:endParaRPr lang="en-US" alt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1836612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58796543-1F81-0E4F-8549-F69E6E50A208}" type="slidenum">
              <a:rPr lang="en-US" altLang="en-US"/>
              <a:pPr>
                <a:spcBef>
                  <a:spcPct val="0"/>
                </a:spcBef>
              </a:pPr>
              <a:t>32</a:t>
            </a:fld>
            <a:endParaRPr lang="en-US" altLang="en-US"/>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6543965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1F68F2A0-825C-554C-BC6B-65B9B40D161D}" type="slidenum">
              <a:rPr lang="en-US" altLang="en-US"/>
              <a:pPr>
                <a:spcBef>
                  <a:spcPct val="0"/>
                </a:spcBef>
              </a:pPr>
              <a:t>33</a:t>
            </a:fld>
            <a:endParaRPr lang="en-US" alt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9715003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931AA172-CED4-AE49-B9D9-83476B48E5C9}" type="slidenum">
              <a:rPr lang="en-US" altLang="en-US"/>
              <a:pPr>
                <a:spcBef>
                  <a:spcPct val="0"/>
                </a:spcBef>
              </a:pPr>
              <a:t>34</a:t>
            </a:fld>
            <a:endParaRPr lang="en-US" alt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4806382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F4224202-63EB-3949-8C91-FB80F877C60D}" type="slidenum">
              <a:rPr lang="en-US" altLang="en-US"/>
              <a:pPr>
                <a:spcBef>
                  <a:spcPct val="0"/>
                </a:spcBef>
              </a:pPr>
              <a:t>35</a:t>
            </a:fld>
            <a:endParaRPr lang="en-US" alt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466671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82411DFC-46F8-0E4C-AABC-2BBF15F5BB9F}" type="slidenum">
              <a:rPr lang="en-US" altLang="en-US"/>
              <a:pPr>
                <a:spcBef>
                  <a:spcPct val="0"/>
                </a:spcBef>
              </a:pPr>
              <a:t>36</a:t>
            </a:fld>
            <a:endParaRPr lang="en-US" altLang="en-US"/>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5033597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82411DFC-46F8-0E4C-AABC-2BBF15F5BB9F}" type="slidenum">
              <a:rPr lang="en-US" altLang="en-US"/>
              <a:pPr>
                <a:spcBef>
                  <a:spcPct val="0"/>
                </a:spcBef>
              </a:pPr>
              <a:t>37</a:t>
            </a:fld>
            <a:endParaRPr lang="en-US" altLang="en-US"/>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64305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BA723525-C260-A64B-AD33-F6FD0315B14C}" type="slidenum">
              <a:rPr lang="en-US" altLang="en-US"/>
              <a:pPr>
                <a:spcBef>
                  <a:spcPct val="0"/>
                </a:spcBef>
              </a:pPr>
              <a:t>5</a:t>
            </a:fld>
            <a:endParaRPr lang="en-US" alt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6335553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E516920E-E7D0-7B42-8CAB-708E3F3D14A1}" type="slidenum">
              <a:rPr lang="en-US" altLang="en-US"/>
              <a:pPr>
                <a:spcBef>
                  <a:spcPct val="0"/>
                </a:spcBef>
              </a:pPr>
              <a:t>38</a:t>
            </a:fld>
            <a:endParaRPr lang="en-US" alt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9562870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48C8E8A9-C342-7942-9C2A-33ED38864E08}" type="slidenum">
              <a:rPr lang="en-US" altLang="en-US"/>
              <a:pPr>
                <a:spcBef>
                  <a:spcPct val="0"/>
                </a:spcBef>
              </a:pPr>
              <a:t>39</a:t>
            </a:fld>
            <a:endParaRPr lang="en-US" altLang="en-U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5495242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43FD1D38-F233-834A-976E-2D483B4E09C2}" type="slidenum">
              <a:rPr lang="en-US" altLang="en-US"/>
              <a:pPr>
                <a:spcBef>
                  <a:spcPct val="0"/>
                </a:spcBef>
              </a:pPr>
              <a:t>40</a:t>
            </a:fld>
            <a:endParaRPr lang="en-US" alt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6750431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3CAC1479-A705-DB48-BBE3-84374C731D7D}" type="slidenum">
              <a:rPr lang="en-US" altLang="en-US"/>
              <a:pPr>
                <a:spcBef>
                  <a:spcPct val="0"/>
                </a:spcBef>
              </a:pPr>
              <a:t>41</a:t>
            </a:fld>
            <a:endParaRPr lang="en-US" alt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0866397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F73AD30D-0B64-9345-8377-6957202BDFC7}" type="slidenum">
              <a:rPr lang="en-US" altLang="en-US"/>
              <a:pPr>
                <a:spcBef>
                  <a:spcPct val="0"/>
                </a:spcBef>
              </a:pPr>
              <a:t>42</a:t>
            </a:fld>
            <a:endParaRPr lang="en-US" alt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9531424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4799F807-DDD8-7549-9D59-FEC5D3CD8C22}" type="slidenum">
              <a:rPr lang="en-US" altLang="en-US"/>
              <a:pPr>
                <a:spcBef>
                  <a:spcPct val="0"/>
                </a:spcBef>
              </a:pPr>
              <a:t>43</a:t>
            </a:fld>
            <a:endParaRPr lang="en-US" alt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385104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A1260172-38F3-FD4C-B71B-88A73B5A8A0F}" type="slidenum">
              <a:rPr lang="en-US" altLang="en-US"/>
              <a:pPr>
                <a:spcBef>
                  <a:spcPct val="0"/>
                </a:spcBef>
              </a:pPr>
              <a:t>6</a:t>
            </a:fld>
            <a:endParaRPr lang="en-US" altLang="en-US"/>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941433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06FD1C4A-A061-C442-8508-F37D964F56C6}" type="slidenum">
              <a:rPr lang="en-US" altLang="en-US"/>
              <a:pPr>
                <a:spcBef>
                  <a:spcPct val="0"/>
                </a:spcBef>
              </a:pPr>
              <a:t>7</a:t>
            </a:fld>
            <a:endParaRPr lang="en-US" altLang="en-US"/>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9525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B270FD20-6E20-EC49-A63B-E25DC4AAB04B}" type="slidenum">
              <a:rPr lang="en-US" altLang="en-US"/>
              <a:pPr>
                <a:spcBef>
                  <a:spcPct val="0"/>
                </a:spcBef>
              </a:pPr>
              <a:t>8</a:t>
            </a:fld>
            <a:endParaRPr lang="en-US" altLang="en-US"/>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742303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3F1F660F-B6B2-4848-B69C-229E121CE38C}" type="slidenum">
              <a:rPr lang="en-US" altLang="en-US"/>
              <a:pPr>
                <a:spcBef>
                  <a:spcPct val="0"/>
                </a:spcBef>
              </a:pPr>
              <a:t>9</a:t>
            </a:fld>
            <a:endParaRPr lang="en-US" altLang="en-US"/>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956490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4FB443E5-627E-874A-9753-E503D93EF978}" type="slidenum">
              <a:rPr lang="en-US" altLang="en-US"/>
              <a:pPr>
                <a:spcBef>
                  <a:spcPct val="0"/>
                </a:spcBef>
              </a:pPr>
              <a:t>10</a:t>
            </a:fld>
            <a:endParaRPr lang="en-US" altLang="en-US"/>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459675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CC52D087-1F97-5F48-B51F-E4919C7B39DF}" type="slidenum">
              <a:rPr lang="en-US" altLang="en-US"/>
              <a:pPr>
                <a:spcBef>
                  <a:spcPct val="0"/>
                </a:spcBef>
              </a:pPr>
              <a:t>11</a:t>
            </a:fld>
            <a:endParaRPr lang="en-US" altLang="en-US"/>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274273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3FE48-795D-4363-9C51-742658DE72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2D96FB-8BBC-480F-A2DE-256DD23930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613555-08C8-4DE2-8AC3-8CDA59EBB316}"/>
              </a:ext>
            </a:extLst>
          </p:cNvPr>
          <p:cNvSpPr>
            <a:spLocks noGrp="1"/>
          </p:cNvSpPr>
          <p:nvPr>
            <p:ph type="dt" sz="half" idx="10"/>
          </p:nvPr>
        </p:nvSpPr>
        <p:spPr/>
        <p:txBody>
          <a:bodyPr/>
          <a:lstStyle/>
          <a:p>
            <a:fld id="{C6787BA4-E8BE-4C43-936E-FD6F2CB69CF1}" type="datetimeFigureOut">
              <a:rPr lang="en-US" smtClean="0"/>
              <a:t>2/17/2022</a:t>
            </a:fld>
            <a:endParaRPr lang="en-US"/>
          </a:p>
        </p:txBody>
      </p:sp>
      <p:sp>
        <p:nvSpPr>
          <p:cNvPr id="5" name="Footer Placeholder 4">
            <a:extLst>
              <a:ext uri="{FF2B5EF4-FFF2-40B4-BE49-F238E27FC236}">
                <a16:creationId xmlns:a16="http://schemas.microsoft.com/office/drawing/2014/main" id="{A3145725-1B96-4545-BE6A-5523D00471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7B1E28-2870-4DE6-8655-7BA5F1B4B3D0}"/>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8040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DD721-89D1-4383-B6AC-16F4B5A87D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B9FF1C-1386-4EF4-83CE-9CE250C98F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9E9F64-5629-4E1B-923A-A3E335D797B0}"/>
              </a:ext>
            </a:extLst>
          </p:cNvPr>
          <p:cNvSpPr>
            <a:spLocks noGrp="1"/>
          </p:cNvSpPr>
          <p:nvPr>
            <p:ph type="dt" sz="half" idx="10"/>
          </p:nvPr>
        </p:nvSpPr>
        <p:spPr/>
        <p:txBody>
          <a:bodyPr/>
          <a:lstStyle/>
          <a:p>
            <a:fld id="{C6787BA4-E8BE-4C43-936E-FD6F2CB69CF1}" type="datetimeFigureOut">
              <a:rPr lang="en-US" smtClean="0"/>
              <a:t>2/17/2022</a:t>
            </a:fld>
            <a:endParaRPr lang="en-US"/>
          </a:p>
        </p:txBody>
      </p:sp>
      <p:sp>
        <p:nvSpPr>
          <p:cNvPr id="5" name="Footer Placeholder 4">
            <a:extLst>
              <a:ext uri="{FF2B5EF4-FFF2-40B4-BE49-F238E27FC236}">
                <a16:creationId xmlns:a16="http://schemas.microsoft.com/office/drawing/2014/main" id="{621F9FB3-6092-4779-BDB4-163DAF6DA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354F62-54CE-4A00-A3D2-B531E42E3FF6}"/>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3368302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D1F516-3DD2-421B-A7AE-72FA27B8C6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19F7CE-7B0F-415C-8773-3275903309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349E83-6C17-4773-AD7A-B2FA97D82F09}"/>
              </a:ext>
            </a:extLst>
          </p:cNvPr>
          <p:cNvSpPr>
            <a:spLocks noGrp="1"/>
          </p:cNvSpPr>
          <p:nvPr>
            <p:ph type="dt" sz="half" idx="10"/>
          </p:nvPr>
        </p:nvSpPr>
        <p:spPr/>
        <p:txBody>
          <a:bodyPr/>
          <a:lstStyle/>
          <a:p>
            <a:fld id="{C6787BA4-E8BE-4C43-936E-FD6F2CB69CF1}" type="datetimeFigureOut">
              <a:rPr lang="en-US" smtClean="0"/>
              <a:t>2/17/2022</a:t>
            </a:fld>
            <a:endParaRPr lang="en-US"/>
          </a:p>
        </p:txBody>
      </p:sp>
      <p:sp>
        <p:nvSpPr>
          <p:cNvPr id="5" name="Footer Placeholder 4">
            <a:extLst>
              <a:ext uri="{FF2B5EF4-FFF2-40B4-BE49-F238E27FC236}">
                <a16:creationId xmlns:a16="http://schemas.microsoft.com/office/drawing/2014/main" id="{22AC1769-10EF-4C1D-9FBA-370A9429DE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BF82B7-25E9-4DFE-B1B9-67953733DE2D}"/>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4129878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30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3638"/>
            <a:ext cx="2844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ＭＳ Ｐゴシック" charset="0"/>
                <a:cs typeface="ＭＳ Ｐゴシック" charset="0"/>
              </a:defRPr>
            </a:lvl1pPr>
          </a:lstStyle>
          <a:p>
            <a:pPr>
              <a:defRPr/>
            </a:pPr>
            <a:endParaRPr lang="zh-CN" altLang="en-US"/>
          </a:p>
        </p:txBody>
      </p:sp>
      <p:sp>
        <p:nvSpPr>
          <p:cNvPr id="6" name="Footer Placeholder 5"/>
          <p:cNvSpPr>
            <a:spLocks noGrp="1"/>
          </p:cNvSpPr>
          <p:nvPr>
            <p:ph type="ftr" sz="quarter" idx="11"/>
          </p:nvPr>
        </p:nvSpPr>
        <p:spPr>
          <a:xfrm>
            <a:off x="4165600" y="6248400"/>
            <a:ext cx="3860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ＭＳ Ｐゴシック" charset="0"/>
                <a:cs typeface="ＭＳ Ｐゴシック" charset="0"/>
              </a:defRPr>
            </a:lvl1pPr>
          </a:lstStyle>
          <a:p>
            <a:pPr>
              <a:defRPr/>
            </a:pPr>
            <a:endParaRPr lang="zh-CN" altLang="en-US"/>
          </a:p>
        </p:txBody>
      </p:sp>
      <p:sp>
        <p:nvSpPr>
          <p:cNvPr id="7" name="Slide Number Placeholder 6"/>
          <p:cNvSpPr>
            <a:spLocks noGrp="1"/>
          </p:cNvSpPr>
          <p:nvPr>
            <p:ph type="sldNum" sz="quarter" idx="12"/>
          </p:nvPr>
        </p:nvSpPr>
        <p:spPr>
          <a:xfrm>
            <a:off x="8737600" y="6243638"/>
            <a:ext cx="2844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390E6DAD-7247-FA44-A7E4-FE4A13362E7C}" type="slidenum">
              <a:rPr lang="en-US" altLang="en-US"/>
              <a:pPr>
                <a:defRPr/>
              </a:pPr>
              <a:t>‹#›</a:t>
            </a:fld>
            <a:endParaRPr lang="en-US" altLang="en-US"/>
          </a:p>
        </p:txBody>
      </p:sp>
    </p:spTree>
    <p:extLst>
      <p:ext uri="{BB962C8B-B14F-4D97-AF65-F5344CB8AC3E}">
        <p14:creationId xmlns:p14="http://schemas.microsoft.com/office/powerpoint/2010/main" val="3230993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422400" y="304801"/>
            <a:ext cx="10058400" cy="1431925"/>
          </a:xfrm>
          <a:prstGeom prst="rect">
            <a:avLst/>
          </a:prstGeom>
        </p:spPr>
        <p:txBody>
          <a:bodyPr/>
          <a:lstStyle/>
          <a:p>
            <a:r>
              <a:rPr lang="it-IT"/>
              <a:t>Click to edit Master title style</a:t>
            </a:r>
            <a:endParaRPr lang="en-US"/>
          </a:p>
        </p:txBody>
      </p:sp>
      <p:sp>
        <p:nvSpPr>
          <p:cNvPr id="3" name="Text Placeholder 2"/>
          <p:cNvSpPr>
            <a:spLocks noGrp="1"/>
          </p:cNvSpPr>
          <p:nvPr>
            <p:ph type="body" sz="half" idx="1"/>
          </p:nvPr>
        </p:nvSpPr>
        <p:spPr>
          <a:xfrm>
            <a:off x="1422400" y="1981200"/>
            <a:ext cx="4927600" cy="4114800"/>
          </a:xfrm>
          <a:prstGeom prst="rect">
            <a:avLst/>
          </a:prstGeom>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quarter" idx="2"/>
          </p:nvPr>
        </p:nvSpPr>
        <p:spPr>
          <a:xfrm>
            <a:off x="6553200" y="1981200"/>
            <a:ext cx="4927600" cy="1981200"/>
          </a:xfrm>
          <a:prstGeom prst="rect">
            <a:avLst/>
          </a:prstGeom>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Content Placeholder 4"/>
          <p:cNvSpPr>
            <a:spLocks noGrp="1"/>
          </p:cNvSpPr>
          <p:nvPr>
            <p:ph sz="quarter" idx="3"/>
          </p:nvPr>
        </p:nvSpPr>
        <p:spPr>
          <a:xfrm>
            <a:off x="6553200" y="4114800"/>
            <a:ext cx="4927600" cy="1981200"/>
          </a:xfrm>
          <a:prstGeom prst="rect">
            <a:avLst/>
          </a:prstGeom>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Date Placeholder 3"/>
          <p:cNvSpPr>
            <a:spLocks noGrp="1"/>
          </p:cNvSpPr>
          <p:nvPr>
            <p:ph type="dt" sz="half" idx="10"/>
          </p:nvPr>
        </p:nvSpPr>
        <p:spPr>
          <a:xfrm>
            <a:off x="609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ＭＳ Ｐゴシック" charset="0"/>
                <a:cs typeface="ＭＳ Ｐゴシック" charset="0"/>
              </a:defRPr>
            </a:lvl1pPr>
          </a:lstStyle>
          <a:p>
            <a:pPr>
              <a:defRPr/>
            </a:pPr>
            <a:endParaRPr lang="zh-CN" altLang="en-US"/>
          </a:p>
        </p:txBody>
      </p:sp>
      <p:sp>
        <p:nvSpPr>
          <p:cNvPr id="7" name="Footer Placeholder 4"/>
          <p:cNvSpPr>
            <a:spLocks noGrp="1"/>
          </p:cNvSpPr>
          <p:nvPr>
            <p:ph type="ftr" sz="quarter" idx="11"/>
          </p:nvPr>
        </p:nvSpPr>
        <p:spPr>
          <a:xfrm>
            <a:off x="4165600" y="6356351"/>
            <a:ext cx="3860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ＭＳ Ｐゴシック" charset="0"/>
                <a:cs typeface="ＭＳ Ｐゴシック" charset="0"/>
              </a:defRPr>
            </a:lvl1pPr>
          </a:lstStyle>
          <a:p>
            <a:pPr>
              <a:defRPr/>
            </a:pPr>
            <a:endParaRPr lang="zh-CN" altLang="en-US"/>
          </a:p>
        </p:txBody>
      </p:sp>
      <p:sp>
        <p:nvSpPr>
          <p:cNvPr id="8" name="Slide Number Placeholder 5"/>
          <p:cNvSpPr>
            <a:spLocks noGrp="1"/>
          </p:cNvSpPr>
          <p:nvPr>
            <p:ph type="sldNum" sz="quarter" idx="12"/>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FD0CB186-34F9-9841-AD4A-0FF5CA057BB5}" type="slidenum">
              <a:rPr lang="en-GB" altLang="en-US"/>
              <a:pPr>
                <a:defRPr/>
              </a:pPr>
              <a:t>‹#›</a:t>
            </a:fld>
            <a:endParaRPr lang="en-GB" altLang="en-US"/>
          </a:p>
        </p:txBody>
      </p:sp>
    </p:spTree>
    <p:extLst>
      <p:ext uri="{BB962C8B-B14F-4D97-AF65-F5344CB8AC3E}">
        <p14:creationId xmlns:p14="http://schemas.microsoft.com/office/powerpoint/2010/main" val="3352291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a:prstGeom prst="rect">
            <a:avLst/>
          </a:prstGeom>
        </p:spPr>
        <p:txBody>
          <a:bodyPr/>
          <a:lstStyle/>
          <a:p>
            <a:r>
              <a:rPr lang="en-US"/>
              <a:t>Click to edit Master title style</a:t>
            </a:r>
            <a:endParaRPr lang="en-SG"/>
          </a:p>
        </p:txBody>
      </p:sp>
      <p:sp>
        <p:nvSpPr>
          <p:cNvPr id="3" name="Table Placeholder 2"/>
          <p:cNvSpPr>
            <a:spLocks noGrp="1"/>
          </p:cNvSpPr>
          <p:nvPr>
            <p:ph type="tbl" idx="1"/>
          </p:nvPr>
        </p:nvSpPr>
        <p:spPr>
          <a:xfrm>
            <a:off x="609600" y="1600201"/>
            <a:ext cx="10972800" cy="4530725"/>
          </a:xfrm>
          <a:prstGeom prst="rect">
            <a:avLst/>
          </a:prstGeom>
        </p:spPr>
        <p:txBody>
          <a:bodyPr/>
          <a:lstStyle/>
          <a:p>
            <a:pPr lvl="0"/>
            <a:endParaRPr lang="en-SG" noProof="0"/>
          </a:p>
        </p:txBody>
      </p:sp>
      <p:sp>
        <p:nvSpPr>
          <p:cNvPr id="4" name="Date Placeholder 3"/>
          <p:cNvSpPr>
            <a:spLocks noGrp="1"/>
          </p:cNvSpPr>
          <p:nvPr>
            <p:ph type="dt" sz="half" idx="10"/>
          </p:nvPr>
        </p:nvSpPr>
        <p:spPr>
          <a:xfrm>
            <a:off x="609600" y="6243638"/>
            <a:ext cx="2844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itchFamily="34" charset="0"/>
                <a:ea typeface="+mn-ea"/>
                <a:cs typeface="Arial" pitchFamily="34" charset="0"/>
              </a:defRPr>
            </a:lvl1pPr>
          </a:lstStyle>
          <a:p>
            <a:pPr>
              <a:defRPr/>
            </a:pPr>
            <a:endParaRPr lang="en-US" altLang="en-US"/>
          </a:p>
        </p:txBody>
      </p:sp>
      <p:sp>
        <p:nvSpPr>
          <p:cNvPr id="5" name="Footer Placeholder 4"/>
          <p:cNvSpPr>
            <a:spLocks noGrp="1"/>
          </p:cNvSpPr>
          <p:nvPr>
            <p:ph type="ftr" sz="quarter" idx="11"/>
          </p:nvPr>
        </p:nvSpPr>
        <p:spPr>
          <a:xfrm>
            <a:off x="4165600" y="6248400"/>
            <a:ext cx="3860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pitchFamily="34" charset="0"/>
                <a:ea typeface="+mn-ea"/>
                <a:cs typeface="Arial" pitchFamily="34" charset="0"/>
              </a:defRPr>
            </a:lvl1pPr>
          </a:lstStyle>
          <a:p>
            <a:pPr>
              <a:defRPr/>
            </a:pPr>
            <a:endParaRPr lang="en-US" altLang="en-US"/>
          </a:p>
        </p:txBody>
      </p:sp>
      <p:sp>
        <p:nvSpPr>
          <p:cNvPr id="6" name="Slide Number Placeholder 5"/>
          <p:cNvSpPr>
            <a:spLocks noGrp="1"/>
          </p:cNvSpPr>
          <p:nvPr>
            <p:ph type="sldNum" sz="quarter" idx="12"/>
          </p:nvPr>
        </p:nvSpPr>
        <p:spPr>
          <a:xfrm>
            <a:off x="8737600" y="6243638"/>
            <a:ext cx="2844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F7E9209D-C32F-E342-A271-FA872B669408}" type="slidenum">
              <a:rPr lang="en-US" altLang="en-US"/>
              <a:pPr>
                <a:defRPr/>
              </a:pPr>
              <a:t>‹#›</a:t>
            </a:fld>
            <a:endParaRPr lang="en-US" altLang="en-US"/>
          </a:p>
        </p:txBody>
      </p:sp>
    </p:spTree>
    <p:extLst>
      <p:ext uri="{BB962C8B-B14F-4D97-AF65-F5344CB8AC3E}">
        <p14:creationId xmlns:p14="http://schemas.microsoft.com/office/powerpoint/2010/main" val="746913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7685D-1030-40A7-B0A0-E08A96E278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79A3BA-E638-4582-9574-9680C9C2DF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795943-0724-4EC0-8486-E0934FB0CEDA}"/>
              </a:ext>
            </a:extLst>
          </p:cNvPr>
          <p:cNvSpPr>
            <a:spLocks noGrp="1"/>
          </p:cNvSpPr>
          <p:nvPr>
            <p:ph type="dt" sz="half" idx="10"/>
          </p:nvPr>
        </p:nvSpPr>
        <p:spPr/>
        <p:txBody>
          <a:bodyPr/>
          <a:lstStyle/>
          <a:p>
            <a:fld id="{C6787BA4-E8BE-4C43-936E-FD6F2CB69CF1}" type="datetimeFigureOut">
              <a:rPr lang="en-US" smtClean="0"/>
              <a:t>2/17/2022</a:t>
            </a:fld>
            <a:endParaRPr lang="en-US"/>
          </a:p>
        </p:txBody>
      </p:sp>
      <p:sp>
        <p:nvSpPr>
          <p:cNvPr id="5" name="Footer Placeholder 4">
            <a:extLst>
              <a:ext uri="{FF2B5EF4-FFF2-40B4-BE49-F238E27FC236}">
                <a16:creationId xmlns:a16="http://schemas.microsoft.com/office/drawing/2014/main" id="{D660101A-1A16-4DD6-A6FF-7F998DF66B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1107D9-83E9-41A6-915E-A2B62A0B9E56}"/>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41175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9C8CE-3857-4141-AF5F-997697C795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AD544F-D5F5-407A-B3E0-A8216CD2C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4B84FC-C210-48A3-850E-0167295D479D}"/>
              </a:ext>
            </a:extLst>
          </p:cNvPr>
          <p:cNvSpPr>
            <a:spLocks noGrp="1"/>
          </p:cNvSpPr>
          <p:nvPr>
            <p:ph type="dt" sz="half" idx="10"/>
          </p:nvPr>
        </p:nvSpPr>
        <p:spPr/>
        <p:txBody>
          <a:bodyPr/>
          <a:lstStyle/>
          <a:p>
            <a:fld id="{C6787BA4-E8BE-4C43-936E-FD6F2CB69CF1}" type="datetimeFigureOut">
              <a:rPr lang="en-US" smtClean="0"/>
              <a:t>2/17/2022</a:t>
            </a:fld>
            <a:endParaRPr lang="en-US"/>
          </a:p>
        </p:txBody>
      </p:sp>
      <p:sp>
        <p:nvSpPr>
          <p:cNvPr id="5" name="Footer Placeholder 4">
            <a:extLst>
              <a:ext uri="{FF2B5EF4-FFF2-40B4-BE49-F238E27FC236}">
                <a16:creationId xmlns:a16="http://schemas.microsoft.com/office/drawing/2014/main" id="{D7FB4D1B-3D2A-46F2-B3A5-7C7BAEB2E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9D1068-E2E5-4C91-AE02-50D7F5E3B6BC}"/>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623655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A0F8C-E4A0-48F9-9FDA-528ECB51B0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BECC5C-9479-4FF2-97BD-96A7B7B6E6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714B7B-61A5-4AEE-9900-DD6FB9ED57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50843E-7683-40F4-9FA8-E1691421A1B0}"/>
              </a:ext>
            </a:extLst>
          </p:cNvPr>
          <p:cNvSpPr>
            <a:spLocks noGrp="1"/>
          </p:cNvSpPr>
          <p:nvPr>
            <p:ph type="dt" sz="half" idx="10"/>
          </p:nvPr>
        </p:nvSpPr>
        <p:spPr/>
        <p:txBody>
          <a:bodyPr/>
          <a:lstStyle/>
          <a:p>
            <a:fld id="{C6787BA4-E8BE-4C43-936E-FD6F2CB69CF1}" type="datetimeFigureOut">
              <a:rPr lang="en-US" smtClean="0"/>
              <a:t>2/17/2022</a:t>
            </a:fld>
            <a:endParaRPr lang="en-US"/>
          </a:p>
        </p:txBody>
      </p:sp>
      <p:sp>
        <p:nvSpPr>
          <p:cNvPr id="6" name="Footer Placeholder 5">
            <a:extLst>
              <a:ext uri="{FF2B5EF4-FFF2-40B4-BE49-F238E27FC236}">
                <a16:creationId xmlns:a16="http://schemas.microsoft.com/office/drawing/2014/main" id="{D665ACB0-0842-4EB5-9385-0CC6E03E01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A6F466-59C9-43A9-8D00-A874F9709492}"/>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4149291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4F957-F013-4078-9044-B3D8CABFF4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429923-C4E3-439A-8463-5B7E7D26C3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917E22-74E6-4601-B425-7702A2EC0E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ACD448-3170-4EDD-B0D6-1183364754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BAEFC0-45D0-4A28-8EDF-9046D13660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A147D3-E51D-4CB6-B825-D04C31EA6BB3}"/>
              </a:ext>
            </a:extLst>
          </p:cNvPr>
          <p:cNvSpPr>
            <a:spLocks noGrp="1"/>
          </p:cNvSpPr>
          <p:nvPr>
            <p:ph type="dt" sz="half" idx="10"/>
          </p:nvPr>
        </p:nvSpPr>
        <p:spPr/>
        <p:txBody>
          <a:bodyPr/>
          <a:lstStyle/>
          <a:p>
            <a:fld id="{C6787BA4-E8BE-4C43-936E-FD6F2CB69CF1}" type="datetimeFigureOut">
              <a:rPr lang="en-US" smtClean="0"/>
              <a:t>2/17/2022</a:t>
            </a:fld>
            <a:endParaRPr lang="en-US"/>
          </a:p>
        </p:txBody>
      </p:sp>
      <p:sp>
        <p:nvSpPr>
          <p:cNvPr id="8" name="Footer Placeholder 7">
            <a:extLst>
              <a:ext uri="{FF2B5EF4-FFF2-40B4-BE49-F238E27FC236}">
                <a16:creationId xmlns:a16="http://schemas.microsoft.com/office/drawing/2014/main" id="{A4833EDA-DAAB-4D91-90E1-70A07B6D04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C38141-A84C-4FEF-B4D1-265C96E9CC5D}"/>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2861820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33443-7318-442C-9111-2AB2BFCF6C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7A614E-BAA2-4BBF-865A-A91D3AFC98AF}"/>
              </a:ext>
            </a:extLst>
          </p:cNvPr>
          <p:cNvSpPr>
            <a:spLocks noGrp="1"/>
          </p:cNvSpPr>
          <p:nvPr>
            <p:ph type="dt" sz="half" idx="10"/>
          </p:nvPr>
        </p:nvSpPr>
        <p:spPr/>
        <p:txBody>
          <a:bodyPr/>
          <a:lstStyle/>
          <a:p>
            <a:fld id="{C6787BA4-E8BE-4C43-936E-FD6F2CB69CF1}" type="datetimeFigureOut">
              <a:rPr lang="en-US" smtClean="0"/>
              <a:t>2/17/2022</a:t>
            </a:fld>
            <a:endParaRPr lang="en-US"/>
          </a:p>
        </p:txBody>
      </p:sp>
      <p:sp>
        <p:nvSpPr>
          <p:cNvPr id="4" name="Footer Placeholder 3">
            <a:extLst>
              <a:ext uri="{FF2B5EF4-FFF2-40B4-BE49-F238E27FC236}">
                <a16:creationId xmlns:a16="http://schemas.microsoft.com/office/drawing/2014/main" id="{1CB11A3B-617F-45A4-B0B1-64F0BBAFE6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1B1461-C783-4687-B5C5-60324058E4B5}"/>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4141399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30A8F5-3283-413C-9AB7-DCA81771EB43}"/>
              </a:ext>
            </a:extLst>
          </p:cNvPr>
          <p:cNvSpPr>
            <a:spLocks noGrp="1"/>
          </p:cNvSpPr>
          <p:nvPr>
            <p:ph type="dt" sz="half" idx="10"/>
          </p:nvPr>
        </p:nvSpPr>
        <p:spPr/>
        <p:txBody>
          <a:bodyPr/>
          <a:lstStyle/>
          <a:p>
            <a:fld id="{C6787BA4-E8BE-4C43-936E-FD6F2CB69CF1}" type="datetimeFigureOut">
              <a:rPr lang="en-US" smtClean="0"/>
              <a:t>2/17/2022</a:t>
            </a:fld>
            <a:endParaRPr lang="en-US"/>
          </a:p>
        </p:txBody>
      </p:sp>
      <p:sp>
        <p:nvSpPr>
          <p:cNvPr id="3" name="Footer Placeholder 2">
            <a:extLst>
              <a:ext uri="{FF2B5EF4-FFF2-40B4-BE49-F238E27FC236}">
                <a16:creationId xmlns:a16="http://schemas.microsoft.com/office/drawing/2014/main" id="{F1F3C3FB-F865-46DE-B8B2-34CD2ED683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4C6F98-61E4-48C0-AB32-FEF9AC9D3A59}"/>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3473593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CEB16-85A6-41DE-AE28-A84B10D6B8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57AD4E-7D4C-4420-BB8E-D6D2BD219F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B6F9A2-320B-44C4-A66B-2BC4434D3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8618E5-3F91-41FD-94C4-FE80994446E9}"/>
              </a:ext>
            </a:extLst>
          </p:cNvPr>
          <p:cNvSpPr>
            <a:spLocks noGrp="1"/>
          </p:cNvSpPr>
          <p:nvPr>
            <p:ph type="dt" sz="half" idx="10"/>
          </p:nvPr>
        </p:nvSpPr>
        <p:spPr/>
        <p:txBody>
          <a:bodyPr/>
          <a:lstStyle/>
          <a:p>
            <a:fld id="{C6787BA4-E8BE-4C43-936E-FD6F2CB69CF1}" type="datetimeFigureOut">
              <a:rPr lang="en-US" smtClean="0"/>
              <a:t>2/17/2022</a:t>
            </a:fld>
            <a:endParaRPr lang="en-US"/>
          </a:p>
        </p:txBody>
      </p:sp>
      <p:sp>
        <p:nvSpPr>
          <p:cNvPr id="6" name="Footer Placeholder 5">
            <a:extLst>
              <a:ext uri="{FF2B5EF4-FFF2-40B4-BE49-F238E27FC236}">
                <a16:creationId xmlns:a16="http://schemas.microsoft.com/office/drawing/2014/main" id="{35C1B8B4-880B-4FDA-BE75-3FCE7EE46B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5D8777-980F-4F2A-B37B-EB70836D5BAB}"/>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490975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F5FF-ADF4-4605-AD4B-E3D2A75388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21D33D-903F-47F2-9189-9739EA33A1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62705C-8731-4308-B2D8-881ADA8EB1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B76BC4-25E4-483C-814B-145D15F882D8}"/>
              </a:ext>
            </a:extLst>
          </p:cNvPr>
          <p:cNvSpPr>
            <a:spLocks noGrp="1"/>
          </p:cNvSpPr>
          <p:nvPr>
            <p:ph type="dt" sz="half" idx="10"/>
          </p:nvPr>
        </p:nvSpPr>
        <p:spPr/>
        <p:txBody>
          <a:bodyPr/>
          <a:lstStyle/>
          <a:p>
            <a:fld id="{C6787BA4-E8BE-4C43-936E-FD6F2CB69CF1}" type="datetimeFigureOut">
              <a:rPr lang="en-US" smtClean="0"/>
              <a:t>2/17/2022</a:t>
            </a:fld>
            <a:endParaRPr lang="en-US"/>
          </a:p>
        </p:txBody>
      </p:sp>
      <p:sp>
        <p:nvSpPr>
          <p:cNvPr id="6" name="Footer Placeholder 5">
            <a:extLst>
              <a:ext uri="{FF2B5EF4-FFF2-40B4-BE49-F238E27FC236}">
                <a16:creationId xmlns:a16="http://schemas.microsoft.com/office/drawing/2014/main" id="{C339AD3B-C345-4B31-A3BB-CEF4CCEABA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F9DC2-B768-4848-97B9-4C27656E04F7}"/>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394495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AF298A-14A0-46A2-AFDC-CC7C862A02AA}"/>
              </a:ext>
            </a:extLst>
          </p:cNvPr>
          <p:cNvSpPr>
            <a:spLocks noGrp="1"/>
          </p:cNvSpPr>
          <p:nvPr>
            <p:ph type="title"/>
          </p:nvPr>
        </p:nvSpPr>
        <p:spPr>
          <a:xfrm>
            <a:off x="838200" y="365125"/>
            <a:ext cx="10515600" cy="82448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DF79737-CF31-4450-BD0A-BBC5D1438499}"/>
              </a:ext>
            </a:extLst>
          </p:cNvPr>
          <p:cNvSpPr>
            <a:spLocks noGrp="1"/>
          </p:cNvSpPr>
          <p:nvPr>
            <p:ph type="body" idx="1"/>
          </p:nvPr>
        </p:nvSpPr>
        <p:spPr>
          <a:xfrm>
            <a:off x="838200" y="1313894"/>
            <a:ext cx="10515600" cy="508690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07CEA13-0C00-4FD7-A6B1-E8336DAEBE51}"/>
              </a:ext>
            </a:extLst>
          </p:cNvPr>
          <p:cNvSpPr>
            <a:spLocks noGrp="1"/>
          </p:cNvSpPr>
          <p:nvPr>
            <p:ph type="dt" sz="half" idx="2"/>
          </p:nvPr>
        </p:nvSpPr>
        <p:spPr>
          <a:xfrm>
            <a:off x="838200" y="648952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787BA4-E8BE-4C43-936E-FD6F2CB69CF1}" type="datetimeFigureOut">
              <a:rPr lang="en-US" smtClean="0"/>
              <a:t>2/17/2022</a:t>
            </a:fld>
            <a:endParaRPr lang="en-US"/>
          </a:p>
        </p:txBody>
      </p:sp>
      <p:sp>
        <p:nvSpPr>
          <p:cNvPr id="5" name="Footer Placeholder 4">
            <a:extLst>
              <a:ext uri="{FF2B5EF4-FFF2-40B4-BE49-F238E27FC236}">
                <a16:creationId xmlns:a16="http://schemas.microsoft.com/office/drawing/2014/main" id="{74F9E133-AA47-4558-9404-3482CFB9034D}"/>
              </a:ext>
            </a:extLst>
          </p:cNvPr>
          <p:cNvSpPr>
            <a:spLocks noGrp="1"/>
          </p:cNvSpPr>
          <p:nvPr>
            <p:ph type="ftr" sz="quarter" idx="3"/>
          </p:nvPr>
        </p:nvSpPr>
        <p:spPr>
          <a:xfrm>
            <a:off x="4038600" y="648952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0491A75-6152-44C0-8972-E560BEA7F0B4}"/>
              </a:ext>
            </a:extLst>
          </p:cNvPr>
          <p:cNvSpPr>
            <a:spLocks noGrp="1"/>
          </p:cNvSpPr>
          <p:nvPr>
            <p:ph type="sldNum" sz="quarter" idx="4"/>
          </p:nvPr>
        </p:nvSpPr>
        <p:spPr>
          <a:xfrm>
            <a:off x="8610600" y="648952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76AEC6-5B05-4EEF-87C4-DD627FB32886}" type="slidenum">
              <a:rPr lang="en-US" smtClean="0"/>
              <a:t>‹#›</a:t>
            </a:fld>
            <a:endParaRPr lang="en-US"/>
          </a:p>
        </p:txBody>
      </p:sp>
    </p:spTree>
    <p:extLst>
      <p:ext uri="{BB962C8B-B14F-4D97-AF65-F5344CB8AC3E}">
        <p14:creationId xmlns:p14="http://schemas.microsoft.com/office/powerpoint/2010/main" val="3564859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image" Target="../media/image15.emf"/></Relationships>
</file>

<file path=ppt/slides/_rels/slide1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notesSlide" Target="../notesSlides/notesSlide13.xml"/><Relationship Id="rId18" Type="http://schemas.openxmlformats.org/officeDocument/2006/relationships/image" Target="../media/image23.png"/><Relationship Id="rId3" Type="http://schemas.openxmlformats.org/officeDocument/2006/relationships/tags" Target="../tags/tag3.xml"/><Relationship Id="rId21" Type="http://schemas.openxmlformats.org/officeDocument/2006/relationships/image" Target="../media/image26.png"/><Relationship Id="rId7" Type="http://schemas.openxmlformats.org/officeDocument/2006/relationships/tags" Target="../tags/tag7.xml"/><Relationship Id="rId12" Type="http://schemas.openxmlformats.org/officeDocument/2006/relationships/slideLayout" Target="../slideLayouts/slideLayout2.xml"/><Relationship Id="rId17" Type="http://schemas.openxmlformats.org/officeDocument/2006/relationships/image" Target="../media/image22.png"/><Relationship Id="rId2" Type="http://schemas.openxmlformats.org/officeDocument/2006/relationships/tags" Target="../tags/tag2.xml"/><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20.png"/><Relationship Id="rId23" Type="http://schemas.openxmlformats.org/officeDocument/2006/relationships/image" Target="../media/image28.png"/><Relationship Id="rId10" Type="http://schemas.openxmlformats.org/officeDocument/2006/relationships/tags" Target="../tags/tag10.xml"/><Relationship Id="rId19" Type="http://schemas.openxmlformats.org/officeDocument/2006/relationships/image" Target="../media/image24.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19.png"/><Relationship Id="rId22" Type="http://schemas.openxmlformats.org/officeDocument/2006/relationships/image" Target="../media/image27.png"/></Relationships>
</file>

<file path=ppt/slides/_rels/slide16.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slideLayout" Target="../slideLayouts/slideLayout2.xml"/><Relationship Id="rId18" Type="http://schemas.openxmlformats.org/officeDocument/2006/relationships/image" Target="../media/image32.png"/><Relationship Id="rId3" Type="http://schemas.openxmlformats.org/officeDocument/2006/relationships/tags" Target="../tags/tag14.xml"/><Relationship Id="rId21" Type="http://schemas.openxmlformats.org/officeDocument/2006/relationships/image" Target="../media/image35.png"/><Relationship Id="rId7" Type="http://schemas.openxmlformats.org/officeDocument/2006/relationships/tags" Target="../tags/tag18.xml"/><Relationship Id="rId12" Type="http://schemas.openxmlformats.org/officeDocument/2006/relationships/tags" Target="../tags/tag23.xml"/><Relationship Id="rId17" Type="http://schemas.openxmlformats.org/officeDocument/2006/relationships/image" Target="../media/image31.png"/><Relationship Id="rId25" Type="http://schemas.openxmlformats.org/officeDocument/2006/relationships/image" Target="../media/image39.png"/><Relationship Id="rId2" Type="http://schemas.openxmlformats.org/officeDocument/2006/relationships/tags" Target="../tags/tag13.xml"/><Relationship Id="rId16" Type="http://schemas.openxmlformats.org/officeDocument/2006/relationships/image" Target="../media/image30.png"/><Relationship Id="rId20" Type="http://schemas.openxmlformats.org/officeDocument/2006/relationships/image" Target="../media/image34.png"/><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tags" Target="../tags/tag22.xml"/><Relationship Id="rId24" Type="http://schemas.openxmlformats.org/officeDocument/2006/relationships/image" Target="../media/image38.png"/><Relationship Id="rId5" Type="http://schemas.openxmlformats.org/officeDocument/2006/relationships/tags" Target="../tags/tag16.xml"/><Relationship Id="rId15" Type="http://schemas.openxmlformats.org/officeDocument/2006/relationships/image" Target="../media/image29.png"/><Relationship Id="rId23" Type="http://schemas.openxmlformats.org/officeDocument/2006/relationships/image" Target="../media/image37.png"/><Relationship Id="rId10" Type="http://schemas.openxmlformats.org/officeDocument/2006/relationships/tags" Target="../tags/tag21.xml"/><Relationship Id="rId19" Type="http://schemas.openxmlformats.org/officeDocument/2006/relationships/image" Target="../media/image33.png"/><Relationship Id="rId4" Type="http://schemas.openxmlformats.org/officeDocument/2006/relationships/tags" Target="../tags/tag15.xml"/><Relationship Id="rId9" Type="http://schemas.openxmlformats.org/officeDocument/2006/relationships/tags" Target="../tags/tag20.xml"/><Relationship Id="rId14" Type="http://schemas.openxmlformats.org/officeDocument/2006/relationships/notesSlide" Target="../notesSlides/notesSlide14.xml"/><Relationship Id="rId22" Type="http://schemas.openxmlformats.org/officeDocument/2006/relationships/image" Target="../media/image36.png"/></Relationships>
</file>

<file path=ppt/slides/_rels/slide17.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slideLayout" Target="../slideLayouts/slideLayout2.xml"/><Relationship Id="rId18" Type="http://schemas.openxmlformats.org/officeDocument/2006/relationships/image" Target="../media/image32.png"/><Relationship Id="rId3" Type="http://schemas.openxmlformats.org/officeDocument/2006/relationships/tags" Target="../tags/tag26.xml"/><Relationship Id="rId21" Type="http://schemas.openxmlformats.org/officeDocument/2006/relationships/image" Target="../media/image35.png"/><Relationship Id="rId7" Type="http://schemas.openxmlformats.org/officeDocument/2006/relationships/tags" Target="../tags/tag30.xml"/><Relationship Id="rId12" Type="http://schemas.openxmlformats.org/officeDocument/2006/relationships/tags" Target="../tags/tag35.xml"/><Relationship Id="rId17" Type="http://schemas.openxmlformats.org/officeDocument/2006/relationships/image" Target="../media/image31.png"/><Relationship Id="rId25" Type="http://schemas.openxmlformats.org/officeDocument/2006/relationships/image" Target="../media/image40.png"/><Relationship Id="rId2" Type="http://schemas.openxmlformats.org/officeDocument/2006/relationships/tags" Target="../tags/tag25.xml"/><Relationship Id="rId16" Type="http://schemas.openxmlformats.org/officeDocument/2006/relationships/image" Target="../media/image30.png"/><Relationship Id="rId20" Type="http://schemas.openxmlformats.org/officeDocument/2006/relationships/image" Target="../media/image34.png"/><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tags" Target="../tags/tag34.xml"/><Relationship Id="rId24" Type="http://schemas.openxmlformats.org/officeDocument/2006/relationships/image" Target="../media/image38.png"/><Relationship Id="rId5" Type="http://schemas.openxmlformats.org/officeDocument/2006/relationships/tags" Target="../tags/tag28.xml"/><Relationship Id="rId15" Type="http://schemas.openxmlformats.org/officeDocument/2006/relationships/image" Target="../media/image29.png"/><Relationship Id="rId23" Type="http://schemas.openxmlformats.org/officeDocument/2006/relationships/image" Target="../media/image37.png"/><Relationship Id="rId10" Type="http://schemas.openxmlformats.org/officeDocument/2006/relationships/tags" Target="../tags/tag33.xml"/><Relationship Id="rId19" Type="http://schemas.openxmlformats.org/officeDocument/2006/relationships/image" Target="../media/image33.png"/><Relationship Id="rId4" Type="http://schemas.openxmlformats.org/officeDocument/2006/relationships/tags" Target="../tags/tag27.xml"/><Relationship Id="rId9" Type="http://schemas.openxmlformats.org/officeDocument/2006/relationships/tags" Target="../tags/tag32.xml"/><Relationship Id="rId14" Type="http://schemas.openxmlformats.org/officeDocument/2006/relationships/notesSlide" Target="../notesSlides/notesSlide15.xml"/><Relationship Id="rId22" Type="http://schemas.openxmlformats.org/officeDocument/2006/relationships/image" Target="../media/image3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image" Target="../media/image42.png"/><Relationship Id="rId18" Type="http://schemas.openxmlformats.org/officeDocument/2006/relationships/image" Target="../media/image47.png"/><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image" Target="../media/image41.png"/><Relationship Id="rId17" Type="http://schemas.openxmlformats.org/officeDocument/2006/relationships/image" Target="../media/image46.png"/><Relationship Id="rId2" Type="http://schemas.openxmlformats.org/officeDocument/2006/relationships/tags" Target="../tags/tag37.xml"/><Relationship Id="rId16" Type="http://schemas.openxmlformats.org/officeDocument/2006/relationships/image" Target="../media/image45.png"/><Relationship Id="rId20" Type="http://schemas.openxmlformats.org/officeDocument/2006/relationships/image" Target="../media/image49.png"/><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notesSlide" Target="../notesSlides/notesSlide16.xml"/><Relationship Id="rId5" Type="http://schemas.openxmlformats.org/officeDocument/2006/relationships/tags" Target="../tags/tag40.xml"/><Relationship Id="rId15" Type="http://schemas.openxmlformats.org/officeDocument/2006/relationships/image" Target="../media/image44.png"/><Relationship Id="rId10" Type="http://schemas.openxmlformats.org/officeDocument/2006/relationships/slideLayout" Target="../slideLayouts/slideLayout14.xml"/><Relationship Id="rId19" Type="http://schemas.openxmlformats.org/officeDocument/2006/relationships/image" Target="../media/image48.png"/><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image" Target="../media/image43.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emf"/><Relationship Id="rId3" Type="http://schemas.openxmlformats.org/officeDocument/2006/relationships/tags" Target="../tags/tag47.xml"/><Relationship Id="rId7" Type="http://schemas.openxmlformats.org/officeDocument/2006/relationships/notesSlide" Target="../notesSlides/notesSlide17.xml"/><Relationship Id="rId12" Type="http://schemas.openxmlformats.org/officeDocument/2006/relationships/image" Target="../media/image19.png"/><Relationship Id="rId2" Type="http://schemas.openxmlformats.org/officeDocument/2006/relationships/tags" Target="../tags/tag46.xml"/><Relationship Id="rId16" Type="http://schemas.openxmlformats.org/officeDocument/2006/relationships/image" Target="../media/image53.emf"/><Relationship Id="rId1" Type="http://schemas.openxmlformats.org/officeDocument/2006/relationships/tags" Target="../tags/tag45.xml"/><Relationship Id="rId6" Type="http://schemas.openxmlformats.org/officeDocument/2006/relationships/slideLayout" Target="../slideLayouts/slideLayout14.xml"/><Relationship Id="rId11" Type="http://schemas.openxmlformats.org/officeDocument/2006/relationships/image" Target="../media/image49.png"/><Relationship Id="rId5" Type="http://schemas.openxmlformats.org/officeDocument/2006/relationships/tags" Target="../tags/tag49.xml"/><Relationship Id="rId15" Type="http://schemas.openxmlformats.org/officeDocument/2006/relationships/image" Target="../media/image52.emf"/><Relationship Id="rId10" Type="http://schemas.openxmlformats.org/officeDocument/2006/relationships/image" Target="../media/image47.png"/><Relationship Id="rId4" Type="http://schemas.openxmlformats.org/officeDocument/2006/relationships/tags" Target="../tags/tag48.xml"/><Relationship Id="rId9" Type="http://schemas.openxmlformats.org/officeDocument/2006/relationships/image" Target="../media/image46.png"/><Relationship Id="rId14" Type="http://schemas.openxmlformats.org/officeDocument/2006/relationships/image" Target="../media/image51.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29.xml.rels><?xml version="1.0" encoding="UTF-8" standalone="yes"?>
<Relationships xmlns="http://schemas.openxmlformats.org/package/2006/relationships"><Relationship Id="rId8" Type="http://schemas.openxmlformats.org/officeDocument/2006/relationships/tags" Target="../tags/tag60.xml"/><Relationship Id="rId13" Type="http://schemas.openxmlformats.org/officeDocument/2006/relationships/image" Target="../media/image58.png"/><Relationship Id="rId3" Type="http://schemas.openxmlformats.org/officeDocument/2006/relationships/tags" Target="../tags/tag55.xml"/><Relationship Id="rId7" Type="http://schemas.openxmlformats.org/officeDocument/2006/relationships/tags" Target="../tags/tag59.xml"/><Relationship Id="rId12" Type="http://schemas.openxmlformats.org/officeDocument/2006/relationships/image" Target="../media/image57.png"/><Relationship Id="rId2" Type="http://schemas.openxmlformats.org/officeDocument/2006/relationships/tags" Target="../tags/tag54.xml"/><Relationship Id="rId16" Type="http://schemas.openxmlformats.org/officeDocument/2006/relationships/image" Target="../media/image61.png"/><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slideLayout" Target="../slideLayouts/slideLayout2.xml"/><Relationship Id="rId5" Type="http://schemas.openxmlformats.org/officeDocument/2006/relationships/tags" Target="../tags/tag57.xml"/><Relationship Id="rId15" Type="http://schemas.openxmlformats.org/officeDocument/2006/relationships/image" Target="../media/image60.png"/><Relationship Id="rId10" Type="http://schemas.openxmlformats.org/officeDocument/2006/relationships/tags" Target="../tags/tag62.xml"/><Relationship Id="rId4" Type="http://schemas.openxmlformats.org/officeDocument/2006/relationships/tags" Target="../tags/tag56.xml"/><Relationship Id="rId9" Type="http://schemas.openxmlformats.org/officeDocument/2006/relationships/tags" Target="../tags/tag61.xml"/><Relationship Id="rId14" Type="http://schemas.openxmlformats.org/officeDocument/2006/relationships/image" Target="../media/image5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tags" Target="../tags/tag70.xml"/><Relationship Id="rId13" Type="http://schemas.openxmlformats.org/officeDocument/2006/relationships/image" Target="../media/image63.png"/><Relationship Id="rId3" Type="http://schemas.openxmlformats.org/officeDocument/2006/relationships/tags" Target="../tags/tag65.xml"/><Relationship Id="rId7" Type="http://schemas.openxmlformats.org/officeDocument/2006/relationships/tags" Target="../tags/tag69.xml"/><Relationship Id="rId12" Type="http://schemas.openxmlformats.org/officeDocument/2006/relationships/image" Target="../media/image62.pn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11" Type="http://schemas.openxmlformats.org/officeDocument/2006/relationships/notesSlide" Target="../notesSlides/notesSlide22.xml"/><Relationship Id="rId5" Type="http://schemas.openxmlformats.org/officeDocument/2006/relationships/tags" Target="../tags/tag67.xml"/><Relationship Id="rId15" Type="http://schemas.openxmlformats.org/officeDocument/2006/relationships/image" Target="../media/image60.png"/><Relationship Id="rId10" Type="http://schemas.openxmlformats.org/officeDocument/2006/relationships/slideLayout" Target="../slideLayouts/slideLayout2.xml"/><Relationship Id="rId4" Type="http://schemas.openxmlformats.org/officeDocument/2006/relationships/tags" Target="../tags/tag66.xml"/><Relationship Id="rId9" Type="http://schemas.openxmlformats.org/officeDocument/2006/relationships/tags" Target="../tags/tag71.xml"/><Relationship Id="rId14" Type="http://schemas.openxmlformats.org/officeDocument/2006/relationships/image" Target="../media/image64.png"/></Relationships>
</file>

<file path=ppt/slides/_rels/slide31.xml.rels><?xml version="1.0" encoding="UTF-8" standalone="yes"?>
<Relationships xmlns="http://schemas.openxmlformats.org/package/2006/relationships"><Relationship Id="rId8" Type="http://schemas.openxmlformats.org/officeDocument/2006/relationships/tags" Target="../tags/tag79.xml"/><Relationship Id="rId13" Type="http://schemas.openxmlformats.org/officeDocument/2006/relationships/image" Target="../media/image65.png"/><Relationship Id="rId18" Type="http://schemas.openxmlformats.org/officeDocument/2006/relationships/image" Target="../media/image70.png"/><Relationship Id="rId3" Type="http://schemas.openxmlformats.org/officeDocument/2006/relationships/tags" Target="../tags/tag74.xml"/><Relationship Id="rId7" Type="http://schemas.openxmlformats.org/officeDocument/2006/relationships/tags" Target="../tags/tag78.xml"/><Relationship Id="rId12" Type="http://schemas.openxmlformats.org/officeDocument/2006/relationships/notesSlide" Target="../notesSlides/notesSlide23.xml"/><Relationship Id="rId17" Type="http://schemas.openxmlformats.org/officeDocument/2006/relationships/image" Target="../media/image69.png"/><Relationship Id="rId2" Type="http://schemas.openxmlformats.org/officeDocument/2006/relationships/tags" Target="../tags/tag73.xml"/><Relationship Id="rId16" Type="http://schemas.openxmlformats.org/officeDocument/2006/relationships/image" Target="../media/image68.png"/><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slideLayout" Target="../slideLayouts/slideLayout2.xml"/><Relationship Id="rId5" Type="http://schemas.openxmlformats.org/officeDocument/2006/relationships/tags" Target="../tags/tag76.xml"/><Relationship Id="rId15" Type="http://schemas.openxmlformats.org/officeDocument/2006/relationships/image" Target="../media/image67.png"/><Relationship Id="rId10" Type="http://schemas.openxmlformats.org/officeDocument/2006/relationships/tags" Target="../tags/tag81.xml"/><Relationship Id="rId19" Type="http://schemas.openxmlformats.org/officeDocument/2006/relationships/image" Target="../media/image71.png"/><Relationship Id="rId4" Type="http://schemas.openxmlformats.org/officeDocument/2006/relationships/tags" Target="../tags/tag75.xml"/><Relationship Id="rId9" Type="http://schemas.openxmlformats.org/officeDocument/2006/relationships/tags" Target="../tags/tag80.xml"/><Relationship Id="rId14" Type="http://schemas.openxmlformats.org/officeDocument/2006/relationships/image" Target="../media/image66.png"/></Relationships>
</file>

<file path=ppt/slides/_rels/slide32.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image" Target="../media/image65.png"/><Relationship Id="rId18" Type="http://schemas.openxmlformats.org/officeDocument/2006/relationships/image" Target="../media/image70.png"/><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notesSlide" Target="../notesSlides/notesSlide25.xml"/><Relationship Id="rId17" Type="http://schemas.openxmlformats.org/officeDocument/2006/relationships/image" Target="../media/image69.png"/><Relationship Id="rId2" Type="http://schemas.openxmlformats.org/officeDocument/2006/relationships/tags" Target="../tags/tag83.xml"/><Relationship Id="rId16" Type="http://schemas.openxmlformats.org/officeDocument/2006/relationships/image" Target="../media/image68.png"/><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slideLayout" Target="../slideLayouts/slideLayout2.xml"/><Relationship Id="rId5" Type="http://schemas.openxmlformats.org/officeDocument/2006/relationships/tags" Target="../tags/tag86.xml"/><Relationship Id="rId15" Type="http://schemas.openxmlformats.org/officeDocument/2006/relationships/image" Target="../media/image67.png"/><Relationship Id="rId10" Type="http://schemas.openxmlformats.org/officeDocument/2006/relationships/tags" Target="../tags/tag91.xml"/><Relationship Id="rId19" Type="http://schemas.openxmlformats.org/officeDocument/2006/relationships/image" Target="../media/image71.png"/><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image" Target="../media/image66.png"/></Relationships>
</file>

<file path=ppt/slides/_rels/slide34.x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youtube.com/watch?v=a3ww0gwEszo"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tags" Target="../tags/tag99.xml"/><Relationship Id="rId13" Type="http://schemas.openxmlformats.org/officeDocument/2006/relationships/image" Target="../media/image75.png"/><Relationship Id="rId18" Type="http://schemas.openxmlformats.org/officeDocument/2006/relationships/image" Target="../media/image80.png"/><Relationship Id="rId3" Type="http://schemas.openxmlformats.org/officeDocument/2006/relationships/tags" Target="../tags/tag94.xml"/><Relationship Id="rId7" Type="http://schemas.openxmlformats.org/officeDocument/2006/relationships/tags" Target="../tags/tag98.xml"/><Relationship Id="rId12" Type="http://schemas.openxmlformats.org/officeDocument/2006/relationships/notesSlide" Target="../notesSlides/notesSlide31.xml"/><Relationship Id="rId17" Type="http://schemas.openxmlformats.org/officeDocument/2006/relationships/image" Target="../media/image79.png"/><Relationship Id="rId2" Type="http://schemas.openxmlformats.org/officeDocument/2006/relationships/tags" Target="../tags/tag93.xml"/><Relationship Id="rId16" Type="http://schemas.openxmlformats.org/officeDocument/2006/relationships/image" Target="../media/image78.png"/><Relationship Id="rId20" Type="http://schemas.openxmlformats.org/officeDocument/2006/relationships/image" Target="../media/image82.png"/><Relationship Id="rId1" Type="http://schemas.openxmlformats.org/officeDocument/2006/relationships/tags" Target="../tags/tag92.xml"/><Relationship Id="rId6" Type="http://schemas.openxmlformats.org/officeDocument/2006/relationships/tags" Target="../tags/tag97.xml"/><Relationship Id="rId11" Type="http://schemas.openxmlformats.org/officeDocument/2006/relationships/slideLayout" Target="../slideLayouts/slideLayout2.xml"/><Relationship Id="rId5" Type="http://schemas.openxmlformats.org/officeDocument/2006/relationships/tags" Target="../tags/tag96.xml"/><Relationship Id="rId15" Type="http://schemas.openxmlformats.org/officeDocument/2006/relationships/image" Target="../media/image77.png"/><Relationship Id="rId10" Type="http://schemas.openxmlformats.org/officeDocument/2006/relationships/tags" Target="../tags/tag101.xml"/><Relationship Id="rId19" Type="http://schemas.openxmlformats.org/officeDocument/2006/relationships/image" Target="../media/image81.png"/><Relationship Id="rId4" Type="http://schemas.openxmlformats.org/officeDocument/2006/relationships/tags" Target="../tags/tag95.xml"/><Relationship Id="rId9" Type="http://schemas.openxmlformats.org/officeDocument/2006/relationships/tags" Target="../tags/tag100.xml"/><Relationship Id="rId14" Type="http://schemas.openxmlformats.org/officeDocument/2006/relationships/image" Target="../media/image7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tags" Target="../tags/tag109.xml"/><Relationship Id="rId13" Type="http://schemas.openxmlformats.org/officeDocument/2006/relationships/image" Target="../media/image78.png"/><Relationship Id="rId3" Type="http://schemas.openxmlformats.org/officeDocument/2006/relationships/tags" Target="../tags/tag104.xml"/><Relationship Id="rId7" Type="http://schemas.openxmlformats.org/officeDocument/2006/relationships/tags" Target="../tags/tag108.xml"/><Relationship Id="rId12" Type="http://schemas.openxmlformats.org/officeDocument/2006/relationships/image" Target="../media/image77.png"/><Relationship Id="rId17" Type="http://schemas.openxmlformats.org/officeDocument/2006/relationships/image" Target="../media/image74.emf"/><Relationship Id="rId2" Type="http://schemas.openxmlformats.org/officeDocument/2006/relationships/tags" Target="../tags/tag103.xml"/><Relationship Id="rId16" Type="http://schemas.openxmlformats.org/officeDocument/2006/relationships/image" Target="../media/image82.png"/><Relationship Id="rId1" Type="http://schemas.openxmlformats.org/officeDocument/2006/relationships/tags" Target="../tags/tag102.xml"/><Relationship Id="rId6" Type="http://schemas.openxmlformats.org/officeDocument/2006/relationships/tags" Target="../tags/tag107.xml"/><Relationship Id="rId11" Type="http://schemas.openxmlformats.org/officeDocument/2006/relationships/image" Target="../media/image76.png"/><Relationship Id="rId5" Type="http://schemas.openxmlformats.org/officeDocument/2006/relationships/tags" Target="../tags/tag106.xml"/><Relationship Id="rId15" Type="http://schemas.openxmlformats.org/officeDocument/2006/relationships/image" Target="../media/image80.png"/><Relationship Id="rId10" Type="http://schemas.openxmlformats.org/officeDocument/2006/relationships/notesSlide" Target="../notesSlides/notesSlide32.xml"/><Relationship Id="rId4" Type="http://schemas.openxmlformats.org/officeDocument/2006/relationships/tags" Target="../tags/tag105.xml"/><Relationship Id="rId9" Type="http://schemas.openxmlformats.org/officeDocument/2006/relationships/slideLayout" Target="../slideLayouts/slideLayout2.xml"/><Relationship Id="rId14" Type="http://schemas.openxmlformats.org/officeDocument/2006/relationships/image" Target="../media/image79.png"/></Relationships>
</file>

<file path=ppt/slides/_rels/slide41.x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83.emf"/></Relationships>
</file>

<file path=ppt/slides/_rels/slide42.x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00DE-9DDC-47AD-BEC1-C05220FAA5EC}"/>
              </a:ext>
            </a:extLst>
          </p:cNvPr>
          <p:cNvSpPr>
            <a:spLocks noGrp="1"/>
          </p:cNvSpPr>
          <p:nvPr>
            <p:ph type="ctrTitle"/>
          </p:nvPr>
        </p:nvSpPr>
        <p:spPr>
          <a:xfrm>
            <a:off x="1524000" y="1754263"/>
            <a:ext cx="9144000" cy="2056809"/>
          </a:xfrm>
        </p:spPr>
        <p:txBody>
          <a:bodyPr>
            <a:normAutofit/>
          </a:bodyPr>
          <a:lstStyle/>
          <a:p>
            <a:r>
              <a:rPr lang="en-US" sz="4800" b="1" dirty="0"/>
              <a:t>BC2410, Prescriptive Analytics</a:t>
            </a:r>
            <a:br>
              <a:rPr lang="en-US" sz="4800" dirty="0"/>
            </a:br>
            <a:br>
              <a:rPr lang="en-US" sz="4800" dirty="0"/>
            </a:br>
            <a:r>
              <a:rPr lang="en-US" sz="4000" b="1" dirty="0"/>
              <a:t>From</a:t>
            </a:r>
            <a:r>
              <a:rPr lang="en-US" sz="4000" dirty="0"/>
              <a:t> </a:t>
            </a:r>
            <a:r>
              <a:rPr lang="en-US" sz="4000" b="1" dirty="0">
                <a:solidFill>
                  <a:srgbClr val="2E2D67"/>
                </a:solidFill>
                <a:effectLst>
                  <a:outerShdw blurRad="38100" dist="38100" dir="2700000" algn="tl">
                    <a:srgbClr val="000000">
                      <a:alpha val="43137"/>
                    </a:srgbClr>
                  </a:outerShdw>
                </a:effectLst>
              </a:rPr>
              <a:t>Data</a:t>
            </a:r>
            <a:r>
              <a:rPr lang="en-US" sz="4000" dirty="0"/>
              <a:t> </a:t>
            </a:r>
            <a:r>
              <a:rPr lang="en-US" sz="4000" b="1" dirty="0"/>
              <a:t>to</a:t>
            </a:r>
            <a:r>
              <a:rPr lang="en-US" sz="4000" dirty="0"/>
              <a:t> </a:t>
            </a:r>
            <a:r>
              <a:rPr lang="en-US" sz="4000" b="1" dirty="0">
                <a:solidFill>
                  <a:srgbClr val="E02246"/>
                </a:solidFill>
                <a:effectLst>
                  <a:outerShdw blurRad="38100" dist="38100" dir="2700000" algn="tl">
                    <a:srgbClr val="000000">
                      <a:alpha val="43137"/>
                    </a:srgbClr>
                  </a:outerShdw>
                </a:effectLst>
              </a:rPr>
              <a:t>Decisions</a:t>
            </a:r>
            <a:endParaRPr lang="en-US" sz="4800" b="1" dirty="0">
              <a:solidFill>
                <a:srgbClr val="E02246"/>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128F7BC5-342E-4647-BDE7-94F09576A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584879" cy="964020"/>
          </a:xfrm>
          <a:prstGeom prst="rect">
            <a:avLst/>
          </a:prstGeom>
        </p:spPr>
      </p:pic>
      <p:sp>
        <p:nvSpPr>
          <p:cNvPr id="7" name="TextBox 6">
            <a:extLst>
              <a:ext uri="{FF2B5EF4-FFF2-40B4-BE49-F238E27FC236}">
                <a16:creationId xmlns:a16="http://schemas.microsoft.com/office/drawing/2014/main" id="{1C38C2FD-94C1-4A36-845C-DF9600E9B520}"/>
              </a:ext>
            </a:extLst>
          </p:cNvPr>
          <p:cNvSpPr txBox="1"/>
          <p:nvPr/>
        </p:nvSpPr>
        <p:spPr>
          <a:xfrm>
            <a:off x="3048000" y="4737114"/>
            <a:ext cx="6096000" cy="646331"/>
          </a:xfrm>
          <a:prstGeom prst="rect">
            <a:avLst/>
          </a:prstGeom>
          <a:noFill/>
        </p:spPr>
        <p:txBody>
          <a:bodyPr wrap="square">
            <a:spAutoFit/>
          </a:bodyPr>
          <a:lstStyle/>
          <a:p>
            <a:pPr algn="ctr"/>
            <a:r>
              <a:rPr lang="en-US" sz="3600" b="1" dirty="0">
                <a:ea typeface="Verdana" panose="020B0604030504040204" pitchFamily="34" charset="0"/>
              </a:rPr>
              <a:t>Lecture 7</a:t>
            </a:r>
          </a:p>
        </p:txBody>
      </p:sp>
    </p:spTree>
    <p:extLst>
      <p:ext uri="{BB962C8B-B14F-4D97-AF65-F5344CB8AC3E}">
        <p14:creationId xmlns:p14="http://schemas.microsoft.com/office/powerpoint/2010/main" val="1823368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ea typeface="ＭＳ Ｐゴシック" charset="-128"/>
              </a:rPr>
              <a:t>Flow Conservation</a:t>
            </a:r>
          </a:p>
        </p:txBody>
      </p:sp>
      <p:sp>
        <p:nvSpPr>
          <p:cNvPr id="22530" name="Rectangle 3"/>
          <p:cNvSpPr>
            <a:spLocks noGrp="1" noChangeArrowheads="1"/>
          </p:cNvSpPr>
          <p:nvPr>
            <p:ph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GB" altLang="en-US" dirty="0">
                <a:ea typeface="ＭＳ Ｐゴシック" charset="-128"/>
              </a:rPr>
              <a:t>Three types of nodes:</a:t>
            </a:r>
          </a:p>
          <a:p>
            <a:pPr lvl="1"/>
            <a:r>
              <a:rPr lang="en-GB" altLang="en-US" dirty="0"/>
              <a:t>Transhipment node</a:t>
            </a:r>
          </a:p>
          <a:p>
            <a:pPr lvl="2"/>
            <a:r>
              <a:rPr lang="en-GB" altLang="en-US" dirty="0"/>
              <a:t>Flow conservation. Net flow is zero.</a:t>
            </a:r>
          </a:p>
          <a:p>
            <a:pPr marL="914400" lvl="2" indent="0">
              <a:buNone/>
            </a:pPr>
            <a:r>
              <a:rPr lang="en-GB" altLang="en-US" dirty="0"/>
              <a:t> </a:t>
            </a:r>
          </a:p>
          <a:p>
            <a:pPr lvl="1"/>
            <a:r>
              <a:rPr lang="en-GB" altLang="en-US" dirty="0"/>
              <a:t>Sink node</a:t>
            </a:r>
          </a:p>
          <a:p>
            <a:pPr lvl="2"/>
            <a:r>
              <a:rPr lang="en-GB" altLang="en-US" dirty="0"/>
              <a:t>Positive flow out of a sink node</a:t>
            </a:r>
          </a:p>
          <a:p>
            <a:pPr lvl="2"/>
            <a:endParaRPr lang="en-GB" altLang="en-US" dirty="0"/>
          </a:p>
          <a:p>
            <a:pPr lvl="1"/>
            <a:r>
              <a:rPr lang="en-GB" altLang="en-US" dirty="0"/>
              <a:t>Source node</a:t>
            </a:r>
          </a:p>
          <a:p>
            <a:pPr lvl="2"/>
            <a:r>
              <a:rPr lang="en-GB" altLang="en-US" dirty="0"/>
              <a:t>Positive flow into a source node</a:t>
            </a:r>
          </a:p>
          <a:p>
            <a:pPr>
              <a:buFont typeface="Wingdings" charset="2"/>
              <a:buNone/>
            </a:pPr>
            <a:endParaRPr lang="en-US" altLang="en-US" dirty="0">
              <a:ea typeface="ＭＳ Ｐゴシック" charset="-128"/>
            </a:endParaRPr>
          </a:p>
        </p:txBody>
      </p:sp>
      <p:pic>
        <p:nvPicPr>
          <p:cNvPr id="22531" name="Picture 1"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37550" y="2107922"/>
            <a:ext cx="1155700" cy="393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532" name="Picture 2" descr="latex-image-1.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37550" y="3098800"/>
            <a:ext cx="1155700" cy="393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533" name="Picture 3" descr="latex-image-1.pd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337550" y="4138912"/>
            <a:ext cx="1155700" cy="393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ea typeface="ＭＳ Ｐゴシック" charset="-128"/>
              </a:rPr>
              <a:t>Flow Conservation</a:t>
            </a:r>
          </a:p>
        </p:txBody>
      </p:sp>
      <p:sp>
        <p:nvSpPr>
          <p:cNvPr id="24578" name="Rectangle 3"/>
          <p:cNvSpPr>
            <a:spLocks noGrp="1" noChangeArrowheads="1"/>
          </p:cNvSpPr>
          <p:nvPr>
            <p:ph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GB" altLang="en-US">
                <a:ea typeface="ＭＳ Ｐゴシック" charset="-128"/>
              </a:rPr>
              <a:t>Transhipment node</a:t>
            </a:r>
          </a:p>
        </p:txBody>
      </p:sp>
      <p:sp>
        <p:nvSpPr>
          <p:cNvPr id="24579" name="Oval 4"/>
          <p:cNvSpPr>
            <a:spLocks noChangeArrowheads="1"/>
          </p:cNvSpPr>
          <p:nvPr/>
        </p:nvSpPr>
        <p:spPr bwMode="auto">
          <a:xfrm>
            <a:off x="4343400" y="2133600"/>
            <a:ext cx="533400" cy="533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1</a:t>
            </a:r>
          </a:p>
        </p:txBody>
      </p:sp>
      <p:sp>
        <p:nvSpPr>
          <p:cNvPr id="24580" name="Line 5"/>
          <p:cNvSpPr>
            <a:spLocks noChangeShapeType="1"/>
          </p:cNvSpPr>
          <p:nvPr/>
        </p:nvSpPr>
        <p:spPr bwMode="auto">
          <a:xfrm>
            <a:off x="6400800" y="3352800"/>
            <a:ext cx="609600" cy="457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4581" name="Oval 6"/>
          <p:cNvSpPr>
            <a:spLocks noChangeArrowheads="1"/>
          </p:cNvSpPr>
          <p:nvPr/>
        </p:nvSpPr>
        <p:spPr bwMode="auto">
          <a:xfrm>
            <a:off x="5867400" y="2971800"/>
            <a:ext cx="533400" cy="533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4</a:t>
            </a:r>
          </a:p>
        </p:txBody>
      </p:sp>
      <p:sp>
        <p:nvSpPr>
          <p:cNvPr id="24582" name="Oval 7"/>
          <p:cNvSpPr>
            <a:spLocks noChangeArrowheads="1"/>
          </p:cNvSpPr>
          <p:nvPr/>
        </p:nvSpPr>
        <p:spPr bwMode="auto">
          <a:xfrm>
            <a:off x="4343400" y="3048000"/>
            <a:ext cx="533400" cy="533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2</a:t>
            </a:r>
          </a:p>
        </p:txBody>
      </p:sp>
      <p:sp>
        <p:nvSpPr>
          <p:cNvPr id="24583" name="Oval 8"/>
          <p:cNvSpPr>
            <a:spLocks noChangeArrowheads="1"/>
          </p:cNvSpPr>
          <p:nvPr/>
        </p:nvSpPr>
        <p:spPr bwMode="auto">
          <a:xfrm>
            <a:off x="4343400" y="3886200"/>
            <a:ext cx="533400" cy="533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3</a:t>
            </a:r>
          </a:p>
        </p:txBody>
      </p:sp>
      <p:sp>
        <p:nvSpPr>
          <p:cNvPr id="24584" name="Line 9"/>
          <p:cNvSpPr>
            <a:spLocks noChangeShapeType="1"/>
          </p:cNvSpPr>
          <p:nvPr/>
        </p:nvSpPr>
        <p:spPr bwMode="auto">
          <a:xfrm flipV="1">
            <a:off x="4876800" y="3200400"/>
            <a:ext cx="914400" cy="152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4585" name="Line 10"/>
          <p:cNvSpPr>
            <a:spLocks noChangeShapeType="1"/>
          </p:cNvSpPr>
          <p:nvPr/>
        </p:nvSpPr>
        <p:spPr bwMode="auto">
          <a:xfrm flipV="1">
            <a:off x="4876800" y="3200400"/>
            <a:ext cx="99060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4586" name="Oval 11"/>
          <p:cNvSpPr>
            <a:spLocks noChangeArrowheads="1"/>
          </p:cNvSpPr>
          <p:nvPr/>
        </p:nvSpPr>
        <p:spPr bwMode="auto">
          <a:xfrm>
            <a:off x="6934200" y="2209800"/>
            <a:ext cx="533400" cy="533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5</a:t>
            </a:r>
          </a:p>
        </p:txBody>
      </p:sp>
      <p:sp>
        <p:nvSpPr>
          <p:cNvPr id="24587" name="Oval 12"/>
          <p:cNvSpPr>
            <a:spLocks noChangeArrowheads="1"/>
          </p:cNvSpPr>
          <p:nvPr/>
        </p:nvSpPr>
        <p:spPr bwMode="auto">
          <a:xfrm>
            <a:off x="6934200" y="3733800"/>
            <a:ext cx="533400" cy="533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6</a:t>
            </a:r>
          </a:p>
        </p:txBody>
      </p:sp>
      <p:sp>
        <p:nvSpPr>
          <p:cNvPr id="24588" name="Line 13"/>
          <p:cNvSpPr>
            <a:spLocks noChangeShapeType="1"/>
          </p:cNvSpPr>
          <p:nvPr/>
        </p:nvSpPr>
        <p:spPr bwMode="auto">
          <a:xfrm flipV="1">
            <a:off x="6400800" y="2667000"/>
            <a:ext cx="533400" cy="457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4589" name="Line 14"/>
          <p:cNvSpPr>
            <a:spLocks noChangeShapeType="1"/>
          </p:cNvSpPr>
          <p:nvPr/>
        </p:nvSpPr>
        <p:spPr bwMode="auto">
          <a:xfrm>
            <a:off x="4876800" y="2514600"/>
            <a:ext cx="990600" cy="533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pic>
        <p:nvPicPr>
          <p:cNvPr id="24590" name="Picture 1"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5499100"/>
            <a:ext cx="8077200" cy="40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ea typeface="ＭＳ Ｐゴシック" charset="-128"/>
              </a:rPr>
              <a:t>Flow Conservation</a:t>
            </a:r>
          </a:p>
        </p:txBody>
      </p:sp>
      <p:sp>
        <p:nvSpPr>
          <p:cNvPr id="26626" name="Rectangle 3"/>
          <p:cNvSpPr>
            <a:spLocks noGrp="1" noChangeArrowheads="1"/>
          </p:cNvSpPr>
          <p:nvPr>
            <p:ph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GB" altLang="en-US">
                <a:ea typeface="ＭＳ Ｐゴシック" charset="-128"/>
              </a:rPr>
              <a:t>Source nodes</a:t>
            </a:r>
            <a:endParaRPr lang="en-US" altLang="en-US">
              <a:ea typeface="ＭＳ Ｐゴシック" charset="-128"/>
            </a:endParaRPr>
          </a:p>
        </p:txBody>
      </p:sp>
      <p:sp>
        <p:nvSpPr>
          <p:cNvPr id="26627" name="Line 4"/>
          <p:cNvSpPr>
            <a:spLocks noChangeShapeType="1"/>
          </p:cNvSpPr>
          <p:nvPr/>
        </p:nvSpPr>
        <p:spPr bwMode="auto">
          <a:xfrm>
            <a:off x="6553200" y="3124200"/>
            <a:ext cx="609600" cy="457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6628" name="Oval 5"/>
          <p:cNvSpPr>
            <a:spLocks noChangeArrowheads="1"/>
          </p:cNvSpPr>
          <p:nvPr/>
        </p:nvSpPr>
        <p:spPr bwMode="auto">
          <a:xfrm>
            <a:off x="6019800" y="2743200"/>
            <a:ext cx="533400" cy="533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1</a:t>
            </a:r>
          </a:p>
        </p:txBody>
      </p:sp>
      <p:sp>
        <p:nvSpPr>
          <p:cNvPr id="26629" name="Oval 6"/>
          <p:cNvSpPr>
            <a:spLocks noChangeArrowheads="1"/>
          </p:cNvSpPr>
          <p:nvPr/>
        </p:nvSpPr>
        <p:spPr bwMode="auto">
          <a:xfrm>
            <a:off x="7086600" y="1981200"/>
            <a:ext cx="533400" cy="533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2</a:t>
            </a:r>
          </a:p>
        </p:txBody>
      </p:sp>
      <p:sp>
        <p:nvSpPr>
          <p:cNvPr id="26630" name="Oval 7"/>
          <p:cNvSpPr>
            <a:spLocks noChangeArrowheads="1"/>
          </p:cNvSpPr>
          <p:nvPr/>
        </p:nvSpPr>
        <p:spPr bwMode="auto">
          <a:xfrm>
            <a:off x="7086600" y="3505200"/>
            <a:ext cx="533400" cy="533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3</a:t>
            </a:r>
          </a:p>
        </p:txBody>
      </p:sp>
      <p:sp>
        <p:nvSpPr>
          <p:cNvPr id="26631" name="Line 8"/>
          <p:cNvSpPr>
            <a:spLocks noChangeShapeType="1"/>
          </p:cNvSpPr>
          <p:nvPr/>
        </p:nvSpPr>
        <p:spPr bwMode="auto">
          <a:xfrm flipV="1">
            <a:off x="6553200" y="2438400"/>
            <a:ext cx="533400" cy="457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6632" name="Line 9"/>
          <p:cNvSpPr>
            <a:spLocks noChangeShapeType="1"/>
          </p:cNvSpPr>
          <p:nvPr/>
        </p:nvSpPr>
        <p:spPr bwMode="auto">
          <a:xfrm>
            <a:off x="4876800" y="2971800"/>
            <a:ext cx="11430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6633" name="Oval 8"/>
          <p:cNvSpPr>
            <a:spLocks noChangeArrowheads="1"/>
          </p:cNvSpPr>
          <p:nvPr/>
        </p:nvSpPr>
        <p:spPr bwMode="auto">
          <a:xfrm>
            <a:off x="4495800" y="3810000"/>
            <a:ext cx="533400" cy="533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4</a:t>
            </a:r>
          </a:p>
        </p:txBody>
      </p:sp>
      <p:sp>
        <p:nvSpPr>
          <p:cNvPr id="26634" name="Line 10"/>
          <p:cNvSpPr>
            <a:spLocks noChangeShapeType="1"/>
          </p:cNvSpPr>
          <p:nvPr/>
        </p:nvSpPr>
        <p:spPr bwMode="auto">
          <a:xfrm flipV="1">
            <a:off x="5029200" y="3124200"/>
            <a:ext cx="99060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pic>
        <p:nvPicPr>
          <p:cNvPr id="26635" name="Picture 1"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02100" y="2528888"/>
            <a:ext cx="774700" cy="284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6636" name="Picture 4" descr="latex-image-1.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62300" y="5549900"/>
            <a:ext cx="6680200" cy="40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6637" name="Picture 5" descr="latex-image-1.pd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70200" y="4686300"/>
            <a:ext cx="7086600" cy="40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ea typeface="ＭＳ Ｐゴシック" charset="-128"/>
              </a:rPr>
              <a:t>Flow Conservation</a:t>
            </a:r>
          </a:p>
        </p:txBody>
      </p:sp>
      <p:sp>
        <p:nvSpPr>
          <p:cNvPr id="28674" name="Rectangle 3"/>
          <p:cNvSpPr>
            <a:spLocks noGrp="1" noChangeArrowheads="1"/>
          </p:cNvSpPr>
          <p:nvPr>
            <p:ph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GB" altLang="en-US">
                <a:ea typeface="ＭＳ Ｐゴシック" charset="-128"/>
              </a:rPr>
              <a:t>Sink nodes</a:t>
            </a:r>
            <a:endParaRPr lang="en-US" altLang="en-US">
              <a:ea typeface="ＭＳ Ｐゴシック" charset="-128"/>
            </a:endParaRPr>
          </a:p>
        </p:txBody>
      </p:sp>
      <p:sp>
        <p:nvSpPr>
          <p:cNvPr id="28675" name="Line 5"/>
          <p:cNvSpPr>
            <a:spLocks noChangeShapeType="1"/>
          </p:cNvSpPr>
          <p:nvPr/>
        </p:nvSpPr>
        <p:spPr bwMode="auto">
          <a:xfrm flipV="1">
            <a:off x="4876800" y="3352800"/>
            <a:ext cx="1066800" cy="762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8676" name="Oval 6"/>
          <p:cNvSpPr>
            <a:spLocks noChangeArrowheads="1"/>
          </p:cNvSpPr>
          <p:nvPr/>
        </p:nvSpPr>
        <p:spPr bwMode="auto">
          <a:xfrm>
            <a:off x="5943600" y="2971800"/>
            <a:ext cx="533400" cy="533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9</a:t>
            </a:r>
          </a:p>
        </p:txBody>
      </p:sp>
      <p:sp>
        <p:nvSpPr>
          <p:cNvPr id="28677" name="Oval 11"/>
          <p:cNvSpPr>
            <a:spLocks noChangeArrowheads="1"/>
          </p:cNvSpPr>
          <p:nvPr/>
        </p:nvSpPr>
        <p:spPr bwMode="auto">
          <a:xfrm>
            <a:off x="4267200" y="2057400"/>
            <a:ext cx="533400" cy="533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2</a:t>
            </a:r>
          </a:p>
        </p:txBody>
      </p:sp>
      <p:sp>
        <p:nvSpPr>
          <p:cNvPr id="28678" name="Oval 12"/>
          <p:cNvSpPr>
            <a:spLocks noChangeArrowheads="1"/>
          </p:cNvSpPr>
          <p:nvPr/>
        </p:nvSpPr>
        <p:spPr bwMode="auto">
          <a:xfrm>
            <a:off x="4343400" y="3810000"/>
            <a:ext cx="533400" cy="533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3</a:t>
            </a:r>
          </a:p>
        </p:txBody>
      </p:sp>
      <p:sp>
        <p:nvSpPr>
          <p:cNvPr id="28679" name="Line 13"/>
          <p:cNvSpPr>
            <a:spLocks noChangeShapeType="1"/>
          </p:cNvSpPr>
          <p:nvPr/>
        </p:nvSpPr>
        <p:spPr bwMode="auto">
          <a:xfrm>
            <a:off x="4800600" y="2362200"/>
            <a:ext cx="1143000" cy="762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8680" name="Line 14"/>
          <p:cNvSpPr>
            <a:spLocks noChangeShapeType="1"/>
          </p:cNvSpPr>
          <p:nvPr/>
        </p:nvSpPr>
        <p:spPr bwMode="auto">
          <a:xfrm>
            <a:off x="6477000" y="3200400"/>
            <a:ext cx="11430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pic>
        <p:nvPicPr>
          <p:cNvPr id="28681" name="Picture 1"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4419600"/>
            <a:ext cx="5473700" cy="40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8682" name="Picture 2" descr="latex-image-1.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00450" y="5232400"/>
            <a:ext cx="4686300" cy="40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8683" name="Picture 3" descr="latex-image-1.pd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366000" y="2730500"/>
            <a:ext cx="431800" cy="33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7207B3-6E21-46B4-B042-576DF3E4646C}"/>
              </a:ext>
            </a:extLst>
          </p:cNvPr>
          <p:cNvSpPr>
            <a:spLocks noGrp="1"/>
          </p:cNvSpPr>
          <p:nvPr>
            <p:ph idx="1"/>
          </p:nvPr>
        </p:nvSpPr>
        <p:spPr/>
        <p:txBody>
          <a:bodyPr/>
          <a:lstStyle/>
          <a:p>
            <a:r>
              <a:rPr lang="en-US" dirty="0"/>
              <a:t>A network flow model that minimizes the total costs can be converted to a LOP</a:t>
            </a:r>
          </a:p>
          <a:p>
            <a:pPr lvl="1"/>
            <a:r>
              <a:rPr lang="en-US" dirty="0"/>
              <a:t>Accounting for all flow conservations at the nodes.</a:t>
            </a:r>
          </a:p>
          <a:p>
            <a:endParaRPr lang="en-SG" dirty="0"/>
          </a:p>
        </p:txBody>
      </p:sp>
      <p:sp>
        <p:nvSpPr>
          <p:cNvPr id="30722"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ea typeface="ＭＳ Ｐゴシック" charset="-128"/>
              </a:rPr>
              <a:t>LOP of Network Flows</a:t>
            </a:r>
          </a:p>
        </p:txBody>
      </p:sp>
      <p:pic>
        <p:nvPicPr>
          <p:cNvPr id="30724" name="Picture 2"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80361" y="2940723"/>
            <a:ext cx="7142163" cy="2117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 name="图片 1"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0361" y="5574334"/>
            <a:ext cx="5461000" cy="473364"/>
          </a:xfrm>
          <a:prstGeom prst="rect">
            <a:avLst/>
          </a:prstGeom>
        </p:spPr>
      </p:pic>
    </p:spTree>
    <p:extLst>
      <p:ext uri="{BB962C8B-B14F-4D97-AF65-F5344CB8AC3E}">
        <p14:creationId xmlns:p14="http://schemas.microsoft.com/office/powerpoint/2010/main" val="2130516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ea typeface="ＭＳ Ｐゴシック" charset="-128"/>
              </a:rPr>
              <a:t>Example</a:t>
            </a:r>
          </a:p>
        </p:txBody>
      </p:sp>
      <p:sp>
        <p:nvSpPr>
          <p:cNvPr id="32770" name="Oval 18"/>
          <p:cNvSpPr>
            <a:spLocks noChangeArrowheads="1"/>
          </p:cNvSpPr>
          <p:nvPr/>
        </p:nvSpPr>
        <p:spPr bwMode="auto">
          <a:xfrm>
            <a:off x="5265738" y="1755775"/>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3</a:t>
            </a:r>
          </a:p>
        </p:txBody>
      </p:sp>
      <p:sp>
        <p:nvSpPr>
          <p:cNvPr id="32771" name="Oval 19"/>
          <p:cNvSpPr>
            <a:spLocks noChangeArrowheads="1"/>
          </p:cNvSpPr>
          <p:nvPr/>
        </p:nvSpPr>
        <p:spPr bwMode="auto">
          <a:xfrm>
            <a:off x="6713538" y="1755775"/>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4</a:t>
            </a:r>
          </a:p>
        </p:txBody>
      </p:sp>
      <p:sp>
        <p:nvSpPr>
          <p:cNvPr id="32772" name="Oval 20"/>
          <p:cNvSpPr>
            <a:spLocks noChangeArrowheads="1"/>
          </p:cNvSpPr>
          <p:nvPr/>
        </p:nvSpPr>
        <p:spPr bwMode="auto">
          <a:xfrm>
            <a:off x="7551738" y="2289175"/>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6</a:t>
            </a:r>
          </a:p>
        </p:txBody>
      </p:sp>
      <p:sp>
        <p:nvSpPr>
          <p:cNvPr id="32773" name="Oval 21"/>
          <p:cNvSpPr>
            <a:spLocks noChangeArrowheads="1"/>
          </p:cNvSpPr>
          <p:nvPr/>
        </p:nvSpPr>
        <p:spPr bwMode="auto">
          <a:xfrm>
            <a:off x="6789738" y="2974975"/>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5</a:t>
            </a:r>
          </a:p>
        </p:txBody>
      </p:sp>
      <p:sp>
        <p:nvSpPr>
          <p:cNvPr id="32774" name="Oval 22"/>
          <p:cNvSpPr>
            <a:spLocks noChangeArrowheads="1"/>
          </p:cNvSpPr>
          <p:nvPr/>
        </p:nvSpPr>
        <p:spPr bwMode="auto">
          <a:xfrm>
            <a:off x="5265738" y="2974975"/>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2</a:t>
            </a:r>
          </a:p>
        </p:txBody>
      </p:sp>
      <p:sp>
        <p:nvSpPr>
          <p:cNvPr id="32775" name="Oval 23"/>
          <p:cNvSpPr>
            <a:spLocks noChangeArrowheads="1"/>
          </p:cNvSpPr>
          <p:nvPr/>
        </p:nvSpPr>
        <p:spPr bwMode="auto">
          <a:xfrm>
            <a:off x="4198938" y="2365375"/>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1</a:t>
            </a:r>
          </a:p>
        </p:txBody>
      </p:sp>
      <p:sp>
        <p:nvSpPr>
          <p:cNvPr id="32776" name="Line 24"/>
          <p:cNvSpPr>
            <a:spLocks noChangeShapeType="1"/>
          </p:cNvSpPr>
          <p:nvPr/>
        </p:nvSpPr>
        <p:spPr bwMode="auto">
          <a:xfrm flipV="1">
            <a:off x="4503738" y="1984375"/>
            <a:ext cx="762000" cy="457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2777" name="Line 25"/>
          <p:cNvSpPr>
            <a:spLocks noChangeShapeType="1"/>
          </p:cNvSpPr>
          <p:nvPr/>
        </p:nvSpPr>
        <p:spPr bwMode="auto">
          <a:xfrm>
            <a:off x="5570538" y="2060575"/>
            <a:ext cx="1219200" cy="990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2778" name="Line 26"/>
          <p:cNvSpPr>
            <a:spLocks noChangeShapeType="1"/>
          </p:cNvSpPr>
          <p:nvPr/>
        </p:nvSpPr>
        <p:spPr bwMode="auto">
          <a:xfrm flipV="1">
            <a:off x="5646738" y="1908175"/>
            <a:ext cx="10668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2779" name="Line 27"/>
          <p:cNvSpPr>
            <a:spLocks noChangeShapeType="1"/>
          </p:cNvSpPr>
          <p:nvPr/>
        </p:nvSpPr>
        <p:spPr bwMode="auto">
          <a:xfrm>
            <a:off x="3284538" y="2593975"/>
            <a:ext cx="9144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2780" name="Line 28"/>
          <p:cNvSpPr>
            <a:spLocks noChangeShapeType="1"/>
          </p:cNvSpPr>
          <p:nvPr/>
        </p:nvSpPr>
        <p:spPr bwMode="auto">
          <a:xfrm>
            <a:off x="4503738" y="2670175"/>
            <a:ext cx="7620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2781" name="Line 29"/>
          <p:cNvSpPr>
            <a:spLocks noChangeShapeType="1"/>
          </p:cNvSpPr>
          <p:nvPr/>
        </p:nvSpPr>
        <p:spPr bwMode="auto">
          <a:xfrm>
            <a:off x="5646738" y="3203575"/>
            <a:ext cx="11430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2782" name="Line 30"/>
          <p:cNvSpPr>
            <a:spLocks noChangeShapeType="1"/>
          </p:cNvSpPr>
          <p:nvPr/>
        </p:nvSpPr>
        <p:spPr bwMode="auto">
          <a:xfrm>
            <a:off x="7094538" y="1908175"/>
            <a:ext cx="4572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2783" name="Line 31"/>
          <p:cNvSpPr>
            <a:spLocks noChangeShapeType="1"/>
          </p:cNvSpPr>
          <p:nvPr/>
        </p:nvSpPr>
        <p:spPr bwMode="auto">
          <a:xfrm flipV="1">
            <a:off x="7094538" y="2670175"/>
            <a:ext cx="4572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2784" name="Line 32"/>
          <p:cNvSpPr>
            <a:spLocks noChangeShapeType="1"/>
          </p:cNvSpPr>
          <p:nvPr/>
        </p:nvSpPr>
        <p:spPr bwMode="auto">
          <a:xfrm>
            <a:off x="8008938" y="2441575"/>
            <a:ext cx="9144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2785" name="Line 33"/>
          <p:cNvSpPr>
            <a:spLocks noChangeShapeType="1"/>
          </p:cNvSpPr>
          <p:nvPr/>
        </p:nvSpPr>
        <p:spPr bwMode="auto">
          <a:xfrm>
            <a:off x="2827338" y="4117975"/>
            <a:ext cx="9144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pic>
        <p:nvPicPr>
          <p:cNvPr id="32786" name="Picture 35" descr="txp_fig"/>
          <p:cNvPicPr>
            <a:picLocks noChangeAspect="1" noChangeArrowheads="1"/>
          </p:cNvPicPr>
          <p:nvPr>
            <p:custDataLst>
              <p:tags r:id="rId1"/>
            </p:custDataLst>
          </p:nvPr>
        </p:nvPicPr>
        <p:blipFill>
          <a:blip r:embed="rId14"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74938" y="3813175"/>
            <a:ext cx="1143000" cy="211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2787" name="Picture 37" descr="txp_fig"/>
          <p:cNvPicPr>
            <a:picLocks noChangeAspect="1" noChangeArrowheads="1"/>
          </p:cNvPicPr>
          <p:nvPr>
            <p:custDataLst>
              <p:tags r:id="rId2"/>
            </p:custDataLst>
          </p:nvPr>
        </p:nvPicPr>
        <p:blipFill>
          <a:blip r:embed="rId15"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22538" y="2441576"/>
            <a:ext cx="646112" cy="157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2788" name="Line 38"/>
          <p:cNvSpPr>
            <a:spLocks noChangeShapeType="1"/>
          </p:cNvSpPr>
          <p:nvPr/>
        </p:nvSpPr>
        <p:spPr bwMode="auto">
          <a:xfrm>
            <a:off x="7246938" y="3203575"/>
            <a:ext cx="9144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pic>
        <p:nvPicPr>
          <p:cNvPr id="32789" name="Picture 40" descr="txp_fig"/>
          <p:cNvPicPr>
            <a:picLocks noChangeAspect="1" noChangeArrowheads="1"/>
          </p:cNvPicPr>
          <p:nvPr>
            <p:custDataLst>
              <p:tags r:id="rId3"/>
            </p:custDataLst>
          </p:nvPr>
        </p:nvPicPr>
        <p:blipFill>
          <a:blip r:embed="rId16"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7176" y="2363788"/>
            <a:ext cx="646113" cy="157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2790" name="Picture 42" descr="txp_fig"/>
          <p:cNvPicPr>
            <a:picLocks noChangeAspect="1" noChangeArrowheads="1"/>
          </p:cNvPicPr>
          <p:nvPr>
            <p:custDataLst>
              <p:tags r:id="rId4"/>
            </p:custDataLst>
          </p:nvPr>
        </p:nvPicPr>
        <p:blipFill>
          <a:blip r:embed="rId17"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66139" y="3127376"/>
            <a:ext cx="104775" cy="157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2791" name="Picture 46" descr="txp_fig"/>
          <p:cNvPicPr>
            <a:picLocks noChangeAspect="1" noChangeArrowheads="1"/>
          </p:cNvPicPr>
          <p:nvPr>
            <p:custDataLst>
              <p:tags r:id="rId5"/>
            </p:custDataLst>
          </p:nvPr>
        </p:nvPicPr>
        <p:blipFill>
          <a:blip r:embed="rId18"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41788" y="3048000"/>
            <a:ext cx="622300" cy="211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2792" name="Picture 48" descr="txp_fig"/>
          <p:cNvPicPr>
            <a:picLocks noChangeAspect="1" noChangeArrowheads="1"/>
          </p:cNvPicPr>
          <p:nvPr>
            <p:custDataLst>
              <p:tags r:id="rId6"/>
            </p:custDataLst>
          </p:nvPr>
        </p:nvPicPr>
        <p:blipFill>
          <a:blip r:embed="rId19"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38801" y="1524000"/>
            <a:ext cx="930275" cy="211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2793" name="Picture 50" descr="txp_fig"/>
          <p:cNvPicPr>
            <a:picLocks noChangeAspect="1" noChangeArrowheads="1"/>
          </p:cNvPicPr>
          <p:nvPr>
            <p:custDataLst>
              <p:tags r:id="rId7"/>
            </p:custDataLst>
          </p:nvPr>
        </p:nvPicPr>
        <p:blipFill>
          <a:blip r:embed="rId20"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40163" y="1901825"/>
            <a:ext cx="792162" cy="209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2794" name="Picture 51" descr="txp_fig"/>
          <p:cNvPicPr>
            <a:picLocks noChangeAspect="1" noChangeArrowheads="1"/>
          </p:cNvPicPr>
          <p:nvPr>
            <p:custDataLst>
              <p:tags r:id="rId8"/>
            </p:custDataLst>
          </p:nvPr>
        </p:nvPicPr>
        <p:blipFill>
          <a:blip r:embed="rId21"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38751" y="2438400"/>
            <a:ext cx="665163" cy="209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2795" name="Picture 53" descr="txp_fig"/>
          <p:cNvPicPr>
            <a:picLocks noChangeAspect="1" noChangeArrowheads="1"/>
          </p:cNvPicPr>
          <p:nvPr>
            <p:custDataLst>
              <p:tags r:id="rId9"/>
            </p:custDataLst>
          </p:nvPr>
        </p:nvPicPr>
        <p:blipFill>
          <a:blip r:embed="rId22"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22938" y="2974975"/>
            <a:ext cx="792162" cy="209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2796" name="Picture 56" descr="txp_fig"/>
          <p:cNvPicPr>
            <a:picLocks noChangeAspect="1" noChangeArrowheads="1"/>
          </p:cNvPicPr>
          <p:nvPr>
            <p:custDataLst>
              <p:tags r:id="rId10"/>
            </p:custDataLst>
          </p:nvPr>
        </p:nvPicPr>
        <p:blipFill>
          <a:blip r:embed="rId23"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35751" y="2514600"/>
            <a:ext cx="792163" cy="209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2797" name="Picture 57" descr="txp_fig"/>
          <p:cNvPicPr>
            <a:picLocks noChangeAspect="1" noChangeArrowheads="1"/>
          </p:cNvPicPr>
          <p:nvPr>
            <p:custDataLst>
              <p:tags r:id="rId11"/>
            </p:custDataLst>
          </p:nvPr>
        </p:nvPicPr>
        <p:blipFill>
          <a:blip r:embed="rId18"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05688" y="1828800"/>
            <a:ext cx="622300" cy="211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Oval 28"/>
          <p:cNvSpPr>
            <a:spLocks noChangeArrowheads="1"/>
          </p:cNvSpPr>
          <p:nvPr/>
        </p:nvSpPr>
        <p:spPr bwMode="auto">
          <a:xfrm>
            <a:off x="5683250" y="46355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3</a:t>
            </a:r>
          </a:p>
        </p:txBody>
      </p:sp>
      <p:sp>
        <p:nvSpPr>
          <p:cNvPr id="34818" name="Oval 29"/>
          <p:cNvSpPr>
            <a:spLocks noChangeArrowheads="1"/>
          </p:cNvSpPr>
          <p:nvPr/>
        </p:nvSpPr>
        <p:spPr bwMode="auto">
          <a:xfrm>
            <a:off x="7131050" y="46355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4</a:t>
            </a:r>
          </a:p>
        </p:txBody>
      </p:sp>
      <p:sp>
        <p:nvSpPr>
          <p:cNvPr id="34819" name="Oval 30"/>
          <p:cNvSpPr>
            <a:spLocks noChangeArrowheads="1"/>
          </p:cNvSpPr>
          <p:nvPr/>
        </p:nvSpPr>
        <p:spPr bwMode="auto">
          <a:xfrm>
            <a:off x="7969250" y="99695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6</a:t>
            </a:r>
          </a:p>
        </p:txBody>
      </p:sp>
      <p:sp>
        <p:nvSpPr>
          <p:cNvPr id="34820" name="Oval 31"/>
          <p:cNvSpPr>
            <a:spLocks noChangeArrowheads="1"/>
          </p:cNvSpPr>
          <p:nvPr/>
        </p:nvSpPr>
        <p:spPr bwMode="auto">
          <a:xfrm>
            <a:off x="7207250" y="168275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5</a:t>
            </a:r>
          </a:p>
        </p:txBody>
      </p:sp>
      <p:sp>
        <p:nvSpPr>
          <p:cNvPr id="34821" name="Oval 32"/>
          <p:cNvSpPr>
            <a:spLocks noChangeArrowheads="1"/>
          </p:cNvSpPr>
          <p:nvPr/>
        </p:nvSpPr>
        <p:spPr bwMode="auto">
          <a:xfrm>
            <a:off x="5683250" y="168275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2</a:t>
            </a:r>
          </a:p>
        </p:txBody>
      </p:sp>
      <p:sp>
        <p:nvSpPr>
          <p:cNvPr id="34822" name="Oval 33"/>
          <p:cNvSpPr>
            <a:spLocks noChangeArrowheads="1"/>
          </p:cNvSpPr>
          <p:nvPr/>
        </p:nvSpPr>
        <p:spPr bwMode="auto">
          <a:xfrm>
            <a:off x="4616450" y="107315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1</a:t>
            </a:r>
          </a:p>
        </p:txBody>
      </p:sp>
      <p:sp>
        <p:nvSpPr>
          <p:cNvPr id="34823" name="Line 34"/>
          <p:cNvSpPr>
            <a:spLocks noChangeShapeType="1"/>
          </p:cNvSpPr>
          <p:nvPr/>
        </p:nvSpPr>
        <p:spPr bwMode="auto">
          <a:xfrm flipV="1">
            <a:off x="4921250" y="692150"/>
            <a:ext cx="762000" cy="457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4824" name="Line 35"/>
          <p:cNvSpPr>
            <a:spLocks noChangeShapeType="1"/>
          </p:cNvSpPr>
          <p:nvPr/>
        </p:nvSpPr>
        <p:spPr bwMode="auto">
          <a:xfrm>
            <a:off x="5988050" y="768350"/>
            <a:ext cx="1219200" cy="990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4825" name="Line 36"/>
          <p:cNvSpPr>
            <a:spLocks noChangeShapeType="1"/>
          </p:cNvSpPr>
          <p:nvPr/>
        </p:nvSpPr>
        <p:spPr bwMode="auto">
          <a:xfrm flipV="1">
            <a:off x="6064250" y="615950"/>
            <a:ext cx="10668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4826" name="Line 37"/>
          <p:cNvSpPr>
            <a:spLocks noChangeShapeType="1"/>
          </p:cNvSpPr>
          <p:nvPr/>
        </p:nvSpPr>
        <p:spPr bwMode="auto">
          <a:xfrm>
            <a:off x="3702050" y="1301750"/>
            <a:ext cx="9144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4827" name="Line 38"/>
          <p:cNvSpPr>
            <a:spLocks noChangeShapeType="1"/>
          </p:cNvSpPr>
          <p:nvPr/>
        </p:nvSpPr>
        <p:spPr bwMode="auto">
          <a:xfrm>
            <a:off x="4921250" y="1377950"/>
            <a:ext cx="7620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4828" name="Line 39"/>
          <p:cNvSpPr>
            <a:spLocks noChangeShapeType="1"/>
          </p:cNvSpPr>
          <p:nvPr/>
        </p:nvSpPr>
        <p:spPr bwMode="auto">
          <a:xfrm>
            <a:off x="6064250" y="1911350"/>
            <a:ext cx="11430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4829" name="Line 40"/>
          <p:cNvSpPr>
            <a:spLocks noChangeShapeType="1"/>
          </p:cNvSpPr>
          <p:nvPr/>
        </p:nvSpPr>
        <p:spPr bwMode="auto">
          <a:xfrm>
            <a:off x="7512050" y="615950"/>
            <a:ext cx="4572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4830" name="Line 41"/>
          <p:cNvSpPr>
            <a:spLocks noChangeShapeType="1"/>
          </p:cNvSpPr>
          <p:nvPr/>
        </p:nvSpPr>
        <p:spPr bwMode="auto">
          <a:xfrm flipV="1">
            <a:off x="7512050" y="1377950"/>
            <a:ext cx="4572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4831" name="Line 42"/>
          <p:cNvSpPr>
            <a:spLocks noChangeShapeType="1"/>
          </p:cNvSpPr>
          <p:nvPr/>
        </p:nvSpPr>
        <p:spPr bwMode="auto">
          <a:xfrm>
            <a:off x="8426450" y="1149350"/>
            <a:ext cx="9144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pic>
        <p:nvPicPr>
          <p:cNvPr id="34832" name="Picture 43" descr="txp_fig"/>
          <p:cNvPicPr>
            <a:picLocks noChangeAspect="1" noChangeArrowheads="1"/>
          </p:cNvPicPr>
          <p:nvPr>
            <p:custDataLst>
              <p:tags r:id="rId1"/>
            </p:custDataLst>
          </p:nvPr>
        </p:nvPicPr>
        <p:blipFill>
          <a:blip r:embed="rId15"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40051" y="1149351"/>
            <a:ext cx="646113" cy="157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4833" name="Line 44"/>
          <p:cNvSpPr>
            <a:spLocks noChangeShapeType="1"/>
          </p:cNvSpPr>
          <p:nvPr/>
        </p:nvSpPr>
        <p:spPr bwMode="auto">
          <a:xfrm>
            <a:off x="7664450" y="1911350"/>
            <a:ext cx="9144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pic>
        <p:nvPicPr>
          <p:cNvPr id="34834" name="Picture 45" descr="txp_fig"/>
          <p:cNvPicPr>
            <a:picLocks noChangeAspect="1" noChangeArrowheads="1"/>
          </p:cNvPicPr>
          <p:nvPr>
            <p:custDataLst>
              <p:tags r:id="rId2"/>
            </p:custDataLst>
          </p:nvPr>
        </p:nvPicPr>
        <p:blipFill>
          <a:blip r:embed="rId16"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64688" y="1071563"/>
            <a:ext cx="646112" cy="157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4835" name="Picture 46" descr="txp_fig"/>
          <p:cNvPicPr>
            <a:picLocks noChangeAspect="1" noChangeArrowheads="1"/>
          </p:cNvPicPr>
          <p:nvPr>
            <p:custDataLst>
              <p:tags r:id="rId3"/>
            </p:custDataLst>
          </p:nvPr>
        </p:nvPicPr>
        <p:blipFill>
          <a:blip r:embed="rId17"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83651" y="1835151"/>
            <a:ext cx="104775" cy="157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4836" name="Picture 47" descr="txp_fig"/>
          <p:cNvPicPr>
            <a:picLocks noChangeAspect="1" noChangeArrowheads="1"/>
          </p:cNvPicPr>
          <p:nvPr>
            <p:custDataLst>
              <p:tags r:id="rId4"/>
            </p:custDataLst>
          </p:nvPr>
        </p:nvPicPr>
        <p:blipFill>
          <a:blip r:embed="rId18"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59300" y="1755775"/>
            <a:ext cx="622300" cy="211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4837" name="Picture 48" descr="txp_fig"/>
          <p:cNvPicPr>
            <a:picLocks noChangeAspect="1" noChangeArrowheads="1"/>
          </p:cNvPicPr>
          <p:nvPr>
            <p:custDataLst>
              <p:tags r:id="rId5"/>
            </p:custDataLst>
          </p:nvPr>
        </p:nvPicPr>
        <p:blipFill>
          <a:blip r:embed="rId19"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56314" y="231775"/>
            <a:ext cx="930275" cy="211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4838" name="Picture 49" descr="txp_fig"/>
          <p:cNvPicPr>
            <a:picLocks noChangeAspect="1" noChangeArrowheads="1"/>
          </p:cNvPicPr>
          <p:nvPr>
            <p:custDataLst>
              <p:tags r:id="rId6"/>
            </p:custDataLst>
          </p:nvPr>
        </p:nvPicPr>
        <p:blipFill>
          <a:blip r:embed="rId20"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57676" y="609600"/>
            <a:ext cx="792163" cy="209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4839" name="Picture 50" descr="txp_fig"/>
          <p:cNvPicPr>
            <a:picLocks noChangeAspect="1" noChangeArrowheads="1"/>
          </p:cNvPicPr>
          <p:nvPr>
            <p:custDataLst>
              <p:tags r:id="rId7"/>
            </p:custDataLst>
          </p:nvPr>
        </p:nvPicPr>
        <p:blipFill>
          <a:blip r:embed="rId21"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6263" y="1146175"/>
            <a:ext cx="665162" cy="209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4840" name="Picture 51" descr="txp_fig"/>
          <p:cNvPicPr>
            <a:picLocks noChangeAspect="1" noChangeArrowheads="1"/>
          </p:cNvPicPr>
          <p:nvPr>
            <p:custDataLst>
              <p:tags r:id="rId8"/>
            </p:custDataLst>
          </p:nvPr>
        </p:nvPicPr>
        <p:blipFill>
          <a:blip r:embed="rId22"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40451" y="1682750"/>
            <a:ext cx="792163" cy="209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4841" name="Picture 52" descr="txp_fig"/>
          <p:cNvPicPr>
            <a:picLocks noChangeAspect="1" noChangeArrowheads="1"/>
          </p:cNvPicPr>
          <p:nvPr>
            <p:custDataLst>
              <p:tags r:id="rId9"/>
            </p:custDataLst>
          </p:nvPr>
        </p:nvPicPr>
        <p:blipFill>
          <a:blip r:embed="rId23"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53263" y="1222375"/>
            <a:ext cx="792162" cy="209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4842" name="Picture 53" descr="txp_fig"/>
          <p:cNvPicPr>
            <a:picLocks noChangeAspect="1" noChangeArrowheads="1"/>
          </p:cNvPicPr>
          <p:nvPr>
            <p:custDataLst>
              <p:tags r:id="rId10"/>
            </p:custDataLst>
          </p:nvPr>
        </p:nvPicPr>
        <p:blipFill>
          <a:blip r:embed="rId18"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23200" y="536575"/>
            <a:ext cx="622300" cy="211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4843" name="Line 54"/>
          <p:cNvSpPr>
            <a:spLocks noChangeShapeType="1"/>
          </p:cNvSpPr>
          <p:nvPr/>
        </p:nvSpPr>
        <p:spPr bwMode="auto">
          <a:xfrm>
            <a:off x="2514600" y="2209800"/>
            <a:ext cx="9144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pic>
        <p:nvPicPr>
          <p:cNvPr id="34844" name="Picture 55" descr="txp_fig"/>
          <p:cNvPicPr>
            <a:picLocks noChangeAspect="1" noChangeArrowheads="1"/>
          </p:cNvPicPr>
          <p:nvPr>
            <p:custDataLst>
              <p:tags r:id="rId11"/>
            </p:custDataLst>
          </p:nvPr>
        </p:nvPicPr>
        <p:blipFill>
          <a:blip r:embed="rId24"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62200" y="1905000"/>
            <a:ext cx="1143000" cy="211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4845" name="Picture 62" descr="txp_fig"/>
          <p:cNvPicPr>
            <a:picLocks noChangeAspect="1" noChangeArrowheads="1"/>
          </p:cNvPicPr>
          <p:nvPr>
            <p:custDataLst>
              <p:tags r:id="rId12"/>
            </p:custDataLst>
          </p:nvPr>
        </p:nvPicPr>
        <p:blipFill>
          <a:blip r:embed="rId2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11514" y="3517900"/>
            <a:ext cx="5584825" cy="1892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Oval 2"/>
          <p:cNvSpPr>
            <a:spLocks noChangeArrowheads="1"/>
          </p:cNvSpPr>
          <p:nvPr/>
        </p:nvSpPr>
        <p:spPr bwMode="auto">
          <a:xfrm>
            <a:off x="5683250" y="46355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3</a:t>
            </a:r>
          </a:p>
        </p:txBody>
      </p:sp>
      <p:sp>
        <p:nvSpPr>
          <p:cNvPr id="36866" name="Oval 3"/>
          <p:cNvSpPr>
            <a:spLocks noChangeArrowheads="1"/>
          </p:cNvSpPr>
          <p:nvPr/>
        </p:nvSpPr>
        <p:spPr bwMode="auto">
          <a:xfrm>
            <a:off x="7131050" y="46355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4</a:t>
            </a:r>
          </a:p>
        </p:txBody>
      </p:sp>
      <p:sp>
        <p:nvSpPr>
          <p:cNvPr id="36867" name="Oval 4"/>
          <p:cNvSpPr>
            <a:spLocks noChangeArrowheads="1"/>
          </p:cNvSpPr>
          <p:nvPr/>
        </p:nvSpPr>
        <p:spPr bwMode="auto">
          <a:xfrm>
            <a:off x="7969250" y="99695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6</a:t>
            </a:r>
          </a:p>
        </p:txBody>
      </p:sp>
      <p:sp>
        <p:nvSpPr>
          <p:cNvPr id="36868" name="Oval 5"/>
          <p:cNvSpPr>
            <a:spLocks noChangeArrowheads="1"/>
          </p:cNvSpPr>
          <p:nvPr/>
        </p:nvSpPr>
        <p:spPr bwMode="auto">
          <a:xfrm>
            <a:off x="7207250" y="168275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5</a:t>
            </a:r>
          </a:p>
        </p:txBody>
      </p:sp>
      <p:sp>
        <p:nvSpPr>
          <p:cNvPr id="36869" name="Oval 6"/>
          <p:cNvSpPr>
            <a:spLocks noChangeArrowheads="1"/>
          </p:cNvSpPr>
          <p:nvPr/>
        </p:nvSpPr>
        <p:spPr bwMode="auto">
          <a:xfrm>
            <a:off x="5683250" y="168275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2</a:t>
            </a:r>
          </a:p>
        </p:txBody>
      </p:sp>
      <p:sp>
        <p:nvSpPr>
          <p:cNvPr id="36870" name="Oval 7"/>
          <p:cNvSpPr>
            <a:spLocks noChangeArrowheads="1"/>
          </p:cNvSpPr>
          <p:nvPr/>
        </p:nvSpPr>
        <p:spPr bwMode="auto">
          <a:xfrm>
            <a:off x="4616450" y="107315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1</a:t>
            </a:r>
          </a:p>
        </p:txBody>
      </p:sp>
      <p:sp>
        <p:nvSpPr>
          <p:cNvPr id="36871" name="Line 8"/>
          <p:cNvSpPr>
            <a:spLocks noChangeShapeType="1"/>
          </p:cNvSpPr>
          <p:nvPr/>
        </p:nvSpPr>
        <p:spPr bwMode="auto">
          <a:xfrm flipV="1">
            <a:off x="4921250" y="692150"/>
            <a:ext cx="762000" cy="457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6872" name="Line 9"/>
          <p:cNvSpPr>
            <a:spLocks noChangeShapeType="1"/>
          </p:cNvSpPr>
          <p:nvPr/>
        </p:nvSpPr>
        <p:spPr bwMode="auto">
          <a:xfrm>
            <a:off x="5988050" y="768350"/>
            <a:ext cx="1219200" cy="990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6873" name="Line 10"/>
          <p:cNvSpPr>
            <a:spLocks noChangeShapeType="1"/>
          </p:cNvSpPr>
          <p:nvPr/>
        </p:nvSpPr>
        <p:spPr bwMode="auto">
          <a:xfrm flipV="1">
            <a:off x="6064250" y="615950"/>
            <a:ext cx="10668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6874" name="Line 11"/>
          <p:cNvSpPr>
            <a:spLocks noChangeShapeType="1"/>
          </p:cNvSpPr>
          <p:nvPr/>
        </p:nvSpPr>
        <p:spPr bwMode="auto">
          <a:xfrm>
            <a:off x="3702050" y="1301750"/>
            <a:ext cx="9144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6875" name="Line 12"/>
          <p:cNvSpPr>
            <a:spLocks noChangeShapeType="1"/>
          </p:cNvSpPr>
          <p:nvPr/>
        </p:nvSpPr>
        <p:spPr bwMode="auto">
          <a:xfrm>
            <a:off x="4921250" y="1377950"/>
            <a:ext cx="7620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6876" name="Line 13"/>
          <p:cNvSpPr>
            <a:spLocks noChangeShapeType="1"/>
          </p:cNvSpPr>
          <p:nvPr/>
        </p:nvSpPr>
        <p:spPr bwMode="auto">
          <a:xfrm>
            <a:off x="6064250" y="1911350"/>
            <a:ext cx="11430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6877" name="Line 14"/>
          <p:cNvSpPr>
            <a:spLocks noChangeShapeType="1"/>
          </p:cNvSpPr>
          <p:nvPr/>
        </p:nvSpPr>
        <p:spPr bwMode="auto">
          <a:xfrm>
            <a:off x="7512050" y="615950"/>
            <a:ext cx="4572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6878" name="Line 15"/>
          <p:cNvSpPr>
            <a:spLocks noChangeShapeType="1"/>
          </p:cNvSpPr>
          <p:nvPr/>
        </p:nvSpPr>
        <p:spPr bwMode="auto">
          <a:xfrm flipV="1">
            <a:off x="7512050" y="1377950"/>
            <a:ext cx="4572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6879" name="Line 16"/>
          <p:cNvSpPr>
            <a:spLocks noChangeShapeType="1"/>
          </p:cNvSpPr>
          <p:nvPr/>
        </p:nvSpPr>
        <p:spPr bwMode="auto">
          <a:xfrm>
            <a:off x="8426450" y="1149350"/>
            <a:ext cx="9144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pic>
        <p:nvPicPr>
          <p:cNvPr id="36880" name="Picture 17" descr="txp_fig"/>
          <p:cNvPicPr>
            <a:picLocks noChangeAspect="1" noChangeArrowheads="1"/>
          </p:cNvPicPr>
          <p:nvPr>
            <p:custDataLst>
              <p:tags r:id="rId1"/>
            </p:custDataLst>
          </p:nvPr>
        </p:nvPicPr>
        <p:blipFill>
          <a:blip r:embed="rId15"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40051" y="1149351"/>
            <a:ext cx="646113" cy="157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881" name="Line 18"/>
          <p:cNvSpPr>
            <a:spLocks noChangeShapeType="1"/>
          </p:cNvSpPr>
          <p:nvPr/>
        </p:nvSpPr>
        <p:spPr bwMode="auto">
          <a:xfrm>
            <a:off x="7664450" y="1911350"/>
            <a:ext cx="9144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pic>
        <p:nvPicPr>
          <p:cNvPr id="36882" name="Picture 19" descr="txp_fig"/>
          <p:cNvPicPr>
            <a:picLocks noChangeAspect="1" noChangeArrowheads="1"/>
          </p:cNvPicPr>
          <p:nvPr>
            <p:custDataLst>
              <p:tags r:id="rId2"/>
            </p:custDataLst>
          </p:nvPr>
        </p:nvPicPr>
        <p:blipFill>
          <a:blip r:embed="rId16"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64688" y="1071563"/>
            <a:ext cx="646112" cy="157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6883" name="Picture 20" descr="txp_fig"/>
          <p:cNvPicPr>
            <a:picLocks noChangeAspect="1" noChangeArrowheads="1"/>
          </p:cNvPicPr>
          <p:nvPr>
            <p:custDataLst>
              <p:tags r:id="rId3"/>
            </p:custDataLst>
          </p:nvPr>
        </p:nvPicPr>
        <p:blipFill>
          <a:blip r:embed="rId17"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83651" y="1835151"/>
            <a:ext cx="104775" cy="157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6884" name="Picture 21" descr="txp_fig"/>
          <p:cNvPicPr>
            <a:picLocks noChangeAspect="1" noChangeArrowheads="1"/>
          </p:cNvPicPr>
          <p:nvPr>
            <p:custDataLst>
              <p:tags r:id="rId4"/>
            </p:custDataLst>
          </p:nvPr>
        </p:nvPicPr>
        <p:blipFill>
          <a:blip r:embed="rId18"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59300" y="1755775"/>
            <a:ext cx="622300" cy="211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6885" name="Picture 22" descr="txp_fig"/>
          <p:cNvPicPr>
            <a:picLocks noChangeAspect="1" noChangeArrowheads="1"/>
          </p:cNvPicPr>
          <p:nvPr>
            <p:custDataLst>
              <p:tags r:id="rId5"/>
            </p:custDataLst>
          </p:nvPr>
        </p:nvPicPr>
        <p:blipFill>
          <a:blip r:embed="rId19"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56314" y="231775"/>
            <a:ext cx="930275" cy="211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6886" name="Picture 23" descr="txp_fig"/>
          <p:cNvPicPr>
            <a:picLocks noChangeAspect="1" noChangeArrowheads="1"/>
          </p:cNvPicPr>
          <p:nvPr>
            <p:custDataLst>
              <p:tags r:id="rId6"/>
            </p:custDataLst>
          </p:nvPr>
        </p:nvPicPr>
        <p:blipFill>
          <a:blip r:embed="rId20"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57676" y="609600"/>
            <a:ext cx="792163" cy="209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6887" name="Picture 24" descr="txp_fig"/>
          <p:cNvPicPr>
            <a:picLocks noChangeAspect="1" noChangeArrowheads="1"/>
          </p:cNvPicPr>
          <p:nvPr>
            <p:custDataLst>
              <p:tags r:id="rId7"/>
            </p:custDataLst>
          </p:nvPr>
        </p:nvPicPr>
        <p:blipFill>
          <a:blip r:embed="rId21"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6263" y="1146175"/>
            <a:ext cx="665162" cy="209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6888" name="Picture 25" descr="txp_fig"/>
          <p:cNvPicPr>
            <a:picLocks noChangeAspect="1" noChangeArrowheads="1"/>
          </p:cNvPicPr>
          <p:nvPr>
            <p:custDataLst>
              <p:tags r:id="rId8"/>
            </p:custDataLst>
          </p:nvPr>
        </p:nvPicPr>
        <p:blipFill>
          <a:blip r:embed="rId22"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40451" y="1682750"/>
            <a:ext cx="792163" cy="209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6889" name="Picture 26" descr="txp_fig"/>
          <p:cNvPicPr>
            <a:picLocks noChangeAspect="1" noChangeArrowheads="1"/>
          </p:cNvPicPr>
          <p:nvPr>
            <p:custDataLst>
              <p:tags r:id="rId9"/>
            </p:custDataLst>
          </p:nvPr>
        </p:nvPicPr>
        <p:blipFill>
          <a:blip r:embed="rId23"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53263" y="1222375"/>
            <a:ext cx="792162" cy="209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6890" name="Picture 27" descr="txp_fig"/>
          <p:cNvPicPr>
            <a:picLocks noChangeAspect="1" noChangeArrowheads="1"/>
          </p:cNvPicPr>
          <p:nvPr>
            <p:custDataLst>
              <p:tags r:id="rId10"/>
            </p:custDataLst>
          </p:nvPr>
        </p:nvPicPr>
        <p:blipFill>
          <a:blip r:embed="rId18"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23200" y="536575"/>
            <a:ext cx="622300" cy="211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891" name="Line 28"/>
          <p:cNvSpPr>
            <a:spLocks noChangeShapeType="1"/>
          </p:cNvSpPr>
          <p:nvPr/>
        </p:nvSpPr>
        <p:spPr bwMode="auto">
          <a:xfrm>
            <a:off x="2514600" y="2209800"/>
            <a:ext cx="9144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pic>
        <p:nvPicPr>
          <p:cNvPr id="36892" name="Picture 29" descr="txp_fig"/>
          <p:cNvPicPr>
            <a:picLocks noChangeAspect="1" noChangeArrowheads="1"/>
          </p:cNvPicPr>
          <p:nvPr>
            <p:custDataLst>
              <p:tags r:id="rId11"/>
            </p:custDataLst>
          </p:nvPr>
        </p:nvPicPr>
        <p:blipFill>
          <a:blip r:embed="rId24"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62200" y="1905000"/>
            <a:ext cx="1143000" cy="211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6893" name="Picture 33" descr="txp_fig"/>
          <p:cNvPicPr>
            <a:picLocks noChangeAspect="1" noChangeArrowheads="1"/>
          </p:cNvPicPr>
          <p:nvPr>
            <p:custDataLst>
              <p:tags r:id="rId12"/>
            </p:custDataLst>
          </p:nvPr>
        </p:nvPicPr>
        <p:blipFill>
          <a:blip r:embed="rId2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90851" y="3363914"/>
            <a:ext cx="6003925" cy="2168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3FF55-B733-42F7-AA0C-87F68D635788}"/>
              </a:ext>
            </a:extLst>
          </p:cNvPr>
          <p:cNvSpPr>
            <a:spLocks noGrp="1"/>
          </p:cNvSpPr>
          <p:nvPr>
            <p:ph type="title"/>
          </p:nvPr>
        </p:nvSpPr>
        <p:spPr/>
        <p:txBody>
          <a:bodyPr>
            <a:normAutofit/>
          </a:bodyPr>
          <a:lstStyle/>
          <a:p>
            <a:r>
              <a:rPr lang="en-SG" dirty="0"/>
              <a:t>Recall: Transportation Problem</a:t>
            </a:r>
          </a:p>
        </p:txBody>
      </p:sp>
      <p:sp>
        <p:nvSpPr>
          <p:cNvPr id="3" name="Content Placeholder 2">
            <a:extLst>
              <a:ext uri="{FF2B5EF4-FFF2-40B4-BE49-F238E27FC236}">
                <a16:creationId xmlns:a16="http://schemas.microsoft.com/office/drawing/2014/main" id="{36843167-0024-4FB9-9FCB-7C23A1C2DE82}"/>
              </a:ext>
            </a:extLst>
          </p:cNvPr>
          <p:cNvSpPr>
            <a:spLocks noGrp="1"/>
          </p:cNvSpPr>
          <p:nvPr>
            <p:ph idx="1"/>
          </p:nvPr>
        </p:nvSpPr>
        <p:spPr/>
        <p:txBody>
          <a:bodyPr/>
          <a:lstStyle/>
          <a:p>
            <a:r>
              <a:rPr lang="en-US" dirty="0"/>
              <a:t>A company has three PC assembly plants at locations, 1, 2 and 3, with monthly production capacity of 1700 units, 2000 units, and 1700 units, respectively. Their PC’s are sold through four retail outlets in locations A, B, C,D, with monthly orders of 1700 units, 1000 units, 1500 units, and 1200 units respectively.</a:t>
            </a:r>
            <a:endParaRPr lang="en-SG" dirty="0"/>
          </a:p>
        </p:txBody>
      </p:sp>
      <p:graphicFrame>
        <p:nvGraphicFramePr>
          <p:cNvPr id="4" name="Group 45">
            <a:extLst>
              <a:ext uri="{FF2B5EF4-FFF2-40B4-BE49-F238E27FC236}">
                <a16:creationId xmlns:a16="http://schemas.microsoft.com/office/drawing/2014/main" id="{08DF9365-FD41-404E-9484-E4E122FD2C01}"/>
              </a:ext>
            </a:extLst>
          </p:cNvPr>
          <p:cNvGraphicFramePr>
            <a:graphicFrameLocks/>
          </p:cNvGraphicFramePr>
          <p:nvPr>
            <p:extLst>
              <p:ext uri="{D42A27DB-BD31-4B8C-83A1-F6EECF244321}">
                <p14:modId xmlns:p14="http://schemas.microsoft.com/office/powerpoint/2010/main" val="2681456619"/>
              </p:ext>
            </p:extLst>
          </p:nvPr>
        </p:nvGraphicFramePr>
        <p:xfrm>
          <a:off x="1981200" y="3505200"/>
          <a:ext cx="8077200" cy="2560640"/>
        </p:xfrm>
        <a:graphic>
          <a:graphicData uri="http://schemas.openxmlformats.org/drawingml/2006/table">
            <a:tbl>
              <a:tblPr/>
              <a:tblGrid>
                <a:gridCol w="1614488">
                  <a:extLst>
                    <a:ext uri="{9D8B030D-6E8A-4147-A177-3AD203B41FA5}">
                      <a16:colId xmlns:a16="http://schemas.microsoft.com/office/drawing/2014/main" val="20000"/>
                    </a:ext>
                  </a:extLst>
                </a:gridCol>
                <a:gridCol w="1616075">
                  <a:extLst>
                    <a:ext uri="{9D8B030D-6E8A-4147-A177-3AD203B41FA5}">
                      <a16:colId xmlns:a16="http://schemas.microsoft.com/office/drawing/2014/main" val="20001"/>
                    </a:ext>
                  </a:extLst>
                </a:gridCol>
                <a:gridCol w="1616075">
                  <a:extLst>
                    <a:ext uri="{9D8B030D-6E8A-4147-A177-3AD203B41FA5}">
                      <a16:colId xmlns:a16="http://schemas.microsoft.com/office/drawing/2014/main" val="20002"/>
                    </a:ext>
                  </a:extLst>
                </a:gridCol>
                <a:gridCol w="1616075">
                  <a:extLst>
                    <a:ext uri="{9D8B030D-6E8A-4147-A177-3AD203B41FA5}">
                      <a16:colId xmlns:a16="http://schemas.microsoft.com/office/drawing/2014/main" val="20003"/>
                    </a:ext>
                  </a:extLst>
                </a:gridCol>
                <a:gridCol w="1614487">
                  <a:extLst>
                    <a:ext uri="{9D8B030D-6E8A-4147-A177-3AD203B41FA5}">
                      <a16:colId xmlns:a16="http://schemas.microsoft.com/office/drawing/2014/main" val="20004"/>
                    </a:ext>
                  </a:extLst>
                </a:gridCol>
              </a:tblGrid>
              <a:tr h="640160">
                <a:tc>
                  <a:txBody>
                    <a:bodyPr/>
                    <a:lstStyle>
                      <a:lvl1pPr eaLnBrk="0" hangingPunct="0">
                        <a:spcBef>
                          <a:spcPct val="20000"/>
                        </a:spcBef>
                        <a:defRPr sz="2800">
                          <a:solidFill>
                            <a:schemeClr val="tx1"/>
                          </a:solidFill>
                          <a:latin typeface="Arial" charset="0"/>
                          <a:ea typeface="ＭＳ Ｐゴシック" charset="-128"/>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en-US" sz="1800" b="1" i="0" u="none" strike="noStrike" cap="none" normalizeH="0" baseline="0">
                          <a:ln>
                            <a:noFill/>
                          </a:ln>
                          <a:solidFill>
                            <a:schemeClr val="tx1"/>
                          </a:solidFill>
                          <a:effectLst/>
                          <a:latin typeface="Arial" charset="0"/>
                          <a:ea typeface="ＭＳ Ｐゴシック" charset="-128"/>
                        </a:rPr>
                        <a:t>Shipping costs ($/unit)</a:t>
                      </a:r>
                      <a:endParaRPr kumimoji="0" lang="en-US" altLang="en-US" sz="1800" b="1" i="0" u="none" strike="noStrike" cap="none" normalizeH="0" baseline="0">
                        <a:ln>
                          <a:noFill/>
                        </a:ln>
                        <a:solidFill>
                          <a:schemeClr val="tx1"/>
                        </a:solidFill>
                        <a:effectLst/>
                        <a:latin typeface="Arial" charset="0"/>
                        <a:ea typeface="ＭＳ Ｐゴシック" charset="-128"/>
                      </a:endParaRP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ＭＳ Ｐゴシック" charset="-128"/>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en-US" sz="1800" b="1" i="0" u="none" strike="noStrike" cap="none" normalizeH="0" baseline="0">
                          <a:ln>
                            <a:noFill/>
                          </a:ln>
                          <a:solidFill>
                            <a:schemeClr val="tx1"/>
                          </a:solidFill>
                          <a:effectLst/>
                          <a:latin typeface="Arial" charset="0"/>
                          <a:ea typeface="ＭＳ Ｐゴシック" charset="-128"/>
                        </a:rPr>
                        <a:t>A</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ＭＳ Ｐゴシック" charset="-128"/>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en-US" sz="1800" b="1" i="0" u="none" strike="noStrike" cap="none" normalizeH="0" baseline="0">
                          <a:ln>
                            <a:noFill/>
                          </a:ln>
                          <a:solidFill>
                            <a:schemeClr val="tx1"/>
                          </a:solidFill>
                          <a:effectLst/>
                          <a:latin typeface="Arial" charset="0"/>
                          <a:ea typeface="ＭＳ Ｐゴシック" charset="-128"/>
                        </a:rPr>
                        <a:t>B</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ＭＳ Ｐゴシック" charset="-128"/>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en-US" sz="1800" b="1" i="0" u="none" strike="noStrike" cap="none" normalizeH="0" baseline="0">
                          <a:ln>
                            <a:noFill/>
                          </a:ln>
                          <a:solidFill>
                            <a:schemeClr val="tx1"/>
                          </a:solidFill>
                          <a:effectLst/>
                          <a:latin typeface="Arial" charset="0"/>
                          <a:ea typeface="ＭＳ Ｐゴシック" charset="-128"/>
                        </a:rPr>
                        <a:t>C</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ＭＳ Ｐゴシック" charset="-128"/>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en-US" sz="1800" b="1" i="0" u="none" strike="noStrike" cap="none" normalizeH="0" baseline="0">
                          <a:ln>
                            <a:noFill/>
                          </a:ln>
                          <a:solidFill>
                            <a:schemeClr val="tx1"/>
                          </a:solidFill>
                          <a:effectLst/>
                          <a:latin typeface="Arial" charset="0"/>
                          <a:ea typeface="ＭＳ Ｐゴシック" charset="-128"/>
                        </a:rPr>
                        <a:t>D</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0160">
                <a:tc>
                  <a:txBody>
                    <a:bodyPr/>
                    <a:lstStyle>
                      <a:lvl1pPr eaLnBrk="0" hangingPunct="0">
                        <a:spcBef>
                          <a:spcPct val="20000"/>
                        </a:spcBef>
                        <a:defRPr sz="2800">
                          <a:solidFill>
                            <a:schemeClr val="tx1"/>
                          </a:solidFill>
                          <a:latin typeface="Arial" charset="0"/>
                          <a:ea typeface="ＭＳ Ｐゴシック" charset="-128"/>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en-US" sz="1800" b="1" i="0" u="none" strike="noStrike" cap="none" normalizeH="0" baseline="0">
                          <a:ln>
                            <a:noFill/>
                          </a:ln>
                          <a:solidFill>
                            <a:schemeClr val="tx1"/>
                          </a:solidFill>
                          <a:effectLst/>
                          <a:latin typeface="Arial" charset="0"/>
                          <a:ea typeface="ＭＳ Ｐゴシック" charset="-128"/>
                        </a:rPr>
                        <a:t>1</a:t>
                      </a:r>
                      <a:endParaRPr kumimoji="0" lang="en-US" altLang="en-US" sz="1800" b="1" i="0" u="none" strike="noStrike" cap="none" normalizeH="0" baseline="0">
                        <a:ln>
                          <a:noFill/>
                        </a:ln>
                        <a:solidFill>
                          <a:schemeClr val="tx1"/>
                        </a:solidFill>
                        <a:effectLst/>
                        <a:latin typeface="Arial" charset="0"/>
                        <a:ea typeface="ＭＳ Ｐゴシック" charset="-128"/>
                      </a:endParaRP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ＭＳ Ｐゴシック" charset="-128"/>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en-US" sz="1800" b="1" i="0" u="none" strike="noStrike" cap="none" normalizeH="0" baseline="0">
                          <a:ln>
                            <a:noFill/>
                          </a:ln>
                          <a:solidFill>
                            <a:schemeClr val="tx1"/>
                          </a:solidFill>
                          <a:effectLst/>
                          <a:latin typeface="Arial" charset="0"/>
                          <a:ea typeface="ＭＳ Ｐゴシック" charset="-128"/>
                        </a:rPr>
                        <a:t>5</a:t>
                      </a:r>
                      <a:endParaRPr kumimoji="0" lang="en-US" altLang="en-US" sz="1800" b="1" i="0" u="none" strike="noStrike" cap="none" normalizeH="0" baseline="0">
                        <a:ln>
                          <a:noFill/>
                        </a:ln>
                        <a:solidFill>
                          <a:schemeClr val="tx1"/>
                        </a:solidFill>
                        <a:effectLst/>
                        <a:latin typeface="Arial" charset="0"/>
                        <a:ea typeface="ＭＳ Ｐゴシック" charset="-128"/>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ＭＳ Ｐゴシック" charset="-128"/>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en-US" sz="1800" b="1" i="0" u="none" strike="noStrike" cap="none" normalizeH="0" baseline="0">
                          <a:ln>
                            <a:noFill/>
                          </a:ln>
                          <a:solidFill>
                            <a:schemeClr val="tx1"/>
                          </a:solidFill>
                          <a:effectLst/>
                          <a:latin typeface="Arial" charset="0"/>
                          <a:ea typeface="ＭＳ Ｐゴシック" charset="-128"/>
                        </a:rPr>
                        <a:t>3</a:t>
                      </a:r>
                      <a:endParaRPr kumimoji="0" lang="en-US" altLang="en-US" sz="1800" b="1" i="0" u="none" strike="noStrike" cap="none" normalizeH="0" baseline="0">
                        <a:ln>
                          <a:noFill/>
                        </a:ln>
                        <a:solidFill>
                          <a:schemeClr val="tx1"/>
                        </a:solidFill>
                        <a:effectLst/>
                        <a:latin typeface="Arial" charset="0"/>
                        <a:ea typeface="ＭＳ Ｐゴシック" charset="-128"/>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ＭＳ Ｐゴシック" charset="-128"/>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en-US" sz="1800" b="1" i="0" u="none" strike="noStrike" cap="none" normalizeH="0" baseline="0">
                          <a:ln>
                            <a:noFill/>
                          </a:ln>
                          <a:solidFill>
                            <a:schemeClr val="tx1"/>
                          </a:solidFill>
                          <a:effectLst/>
                          <a:latin typeface="Arial" charset="0"/>
                          <a:ea typeface="ＭＳ Ｐゴシック" charset="-128"/>
                        </a:rPr>
                        <a:t>2</a:t>
                      </a:r>
                      <a:endParaRPr kumimoji="0" lang="en-US" altLang="en-US" sz="1800" b="1" i="0" u="none" strike="noStrike" cap="none" normalizeH="0" baseline="0">
                        <a:ln>
                          <a:noFill/>
                        </a:ln>
                        <a:solidFill>
                          <a:schemeClr val="tx1"/>
                        </a:solidFill>
                        <a:effectLst/>
                        <a:latin typeface="Arial" charset="0"/>
                        <a:ea typeface="ＭＳ Ｐゴシック" charset="-128"/>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ＭＳ Ｐゴシック" charset="-128"/>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en-US" sz="1800" b="1" i="0" u="none" strike="noStrike" cap="none" normalizeH="0" baseline="0">
                          <a:ln>
                            <a:noFill/>
                          </a:ln>
                          <a:solidFill>
                            <a:schemeClr val="tx1"/>
                          </a:solidFill>
                          <a:effectLst/>
                          <a:latin typeface="Arial" charset="0"/>
                          <a:ea typeface="ＭＳ Ｐゴシック" charset="-128"/>
                        </a:rPr>
                        <a:t>  6</a:t>
                      </a:r>
                      <a:br>
                        <a:rPr kumimoji="0" lang="en-GB" altLang="en-US" sz="1800" b="1" i="0" u="none" strike="noStrike" cap="none" normalizeH="0" baseline="0">
                          <a:ln>
                            <a:noFill/>
                          </a:ln>
                          <a:solidFill>
                            <a:schemeClr val="tx1"/>
                          </a:solidFill>
                          <a:effectLst/>
                          <a:latin typeface="Arial" charset="0"/>
                          <a:ea typeface="ＭＳ Ｐゴシック" charset="-128"/>
                        </a:rPr>
                      </a:br>
                      <a:endParaRPr kumimoji="0" lang="en-US" altLang="en-US" sz="1800" b="1" i="0" u="none" strike="noStrike" cap="none" normalizeH="0" baseline="0">
                        <a:ln>
                          <a:noFill/>
                        </a:ln>
                        <a:solidFill>
                          <a:schemeClr val="tx1"/>
                        </a:solidFill>
                        <a:effectLst/>
                        <a:latin typeface="Arial" charset="0"/>
                        <a:ea typeface="ＭＳ Ｐゴシック" charset="-128"/>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0160">
                <a:tc>
                  <a:txBody>
                    <a:bodyPr/>
                    <a:lstStyle>
                      <a:lvl1pPr eaLnBrk="0" hangingPunct="0">
                        <a:spcBef>
                          <a:spcPct val="20000"/>
                        </a:spcBef>
                        <a:defRPr sz="2800">
                          <a:solidFill>
                            <a:schemeClr val="tx1"/>
                          </a:solidFill>
                          <a:latin typeface="Arial" charset="0"/>
                          <a:ea typeface="ＭＳ Ｐゴシック" charset="-128"/>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en-US" sz="1800" b="1" i="0" u="none" strike="noStrike" cap="none" normalizeH="0" baseline="0">
                          <a:ln>
                            <a:noFill/>
                          </a:ln>
                          <a:solidFill>
                            <a:schemeClr val="tx1"/>
                          </a:solidFill>
                          <a:effectLst/>
                          <a:latin typeface="Arial" charset="0"/>
                          <a:ea typeface="ＭＳ Ｐゴシック" charset="-128"/>
                        </a:rPr>
                        <a:t>2</a:t>
                      </a:r>
                      <a:endParaRPr kumimoji="0" lang="en-US" altLang="en-US" sz="1800" b="1" i="0" u="none" strike="noStrike" cap="none" normalizeH="0" baseline="0">
                        <a:ln>
                          <a:noFill/>
                        </a:ln>
                        <a:solidFill>
                          <a:schemeClr val="tx1"/>
                        </a:solidFill>
                        <a:effectLst/>
                        <a:latin typeface="Arial" charset="0"/>
                        <a:ea typeface="ＭＳ Ｐゴシック" charset="-128"/>
                      </a:endParaRP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ＭＳ Ｐゴシック" charset="-128"/>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en-US" sz="1800" b="1" i="0" u="none" strike="noStrike" cap="none" normalizeH="0" baseline="0">
                          <a:ln>
                            <a:noFill/>
                          </a:ln>
                          <a:solidFill>
                            <a:schemeClr val="tx1"/>
                          </a:solidFill>
                          <a:effectLst/>
                          <a:latin typeface="Arial" charset="0"/>
                          <a:ea typeface="ＭＳ Ｐゴシック" charset="-128"/>
                        </a:rPr>
                        <a:t>7</a:t>
                      </a:r>
                      <a:endParaRPr kumimoji="0" lang="en-US" altLang="en-US" sz="1800" b="1" i="0" u="none" strike="noStrike" cap="none" normalizeH="0" baseline="0">
                        <a:ln>
                          <a:noFill/>
                        </a:ln>
                        <a:solidFill>
                          <a:schemeClr val="tx1"/>
                        </a:solidFill>
                        <a:effectLst/>
                        <a:latin typeface="Arial" charset="0"/>
                        <a:ea typeface="ＭＳ Ｐゴシック" charset="-128"/>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ＭＳ Ｐゴシック" charset="-128"/>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en-US" sz="1800" b="1" i="0" u="none" strike="noStrike" cap="none" normalizeH="0" baseline="0">
                          <a:ln>
                            <a:noFill/>
                          </a:ln>
                          <a:solidFill>
                            <a:schemeClr val="tx1"/>
                          </a:solidFill>
                          <a:effectLst/>
                          <a:latin typeface="Arial" charset="0"/>
                          <a:ea typeface="ＭＳ Ｐゴシック" charset="-128"/>
                        </a:rPr>
                        <a:t>7</a:t>
                      </a:r>
                      <a:endParaRPr kumimoji="0" lang="en-US" altLang="en-US" sz="1800" b="1" i="0" u="none" strike="noStrike" cap="none" normalizeH="0" baseline="0">
                        <a:ln>
                          <a:noFill/>
                        </a:ln>
                        <a:solidFill>
                          <a:schemeClr val="tx1"/>
                        </a:solidFill>
                        <a:effectLst/>
                        <a:latin typeface="Arial" charset="0"/>
                        <a:ea typeface="ＭＳ Ｐゴシック" charset="-128"/>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ＭＳ Ｐゴシック" charset="-128"/>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en-US" sz="1800" b="1" i="0" u="none" strike="noStrike" cap="none" normalizeH="0" baseline="0">
                          <a:ln>
                            <a:noFill/>
                          </a:ln>
                          <a:solidFill>
                            <a:schemeClr val="tx1"/>
                          </a:solidFill>
                          <a:effectLst/>
                          <a:latin typeface="Arial" charset="0"/>
                          <a:ea typeface="ＭＳ Ｐゴシック" charset="-128"/>
                        </a:rPr>
                        <a:t>8</a:t>
                      </a:r>
                      <a:endParaRPr kumimoji="0" lang="en-US" altLang="en-US" sz="1800" b="1" i="0" u="none" strike="noStrike" cap="none" normalizeH="0" baseline="0">
                        <a:ln>
                          <a:noFill/>
                        </a:ln>
                        <a:solidFill>
                          <a:schemeClr val="tx1"/>
                        </a:solidFill>
                        <a:effectLst/>
                        <a:latin typeface="Arial" charset="0"/>
                        <a:ea typeface="ＭＳ Ｐゴシック" charset="-128"/>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ＭＳ Ｐゴシック" charset="-128"/>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en-US" sz="1800" b="1" i="0" u="none" strike="noStrike" cap="none" normalizeH="0" baseline="0" dirty="0">
                          <a:ln>
                            <a:noFill/>
                          </a:ln>
                          <a:solidFill>
                            <a:schemeClr val="tx1"/>
                          </a:solidFill>
                          <a:effectLst/>
                          <a:latin typeface="Arial" charset="0"/>
                          <a:ea typeface="ＭＳ Ｐゴシック" charset="-128"/>
                        </a:rPr>
                        <a:t>10</a:t>
                      </a:r>
                      <a:br>
                        <a:rPr kumimoji="0" lang="en-GB" altLang="en-US" sz="1800" b="1" i="0" u="none" strike="noStrike" cap="none" normalizeH="0" baseline="0" dirty="0">
                          <a:ln>
                            <a:noFill/>
                          </a:ln>
                          <a:solidFill>
                            <a:schemeClr val="tx1"/>
                          </a:solidFill>
                          <a:effectLst/>
                          <a:latin typeface="Arial" charset="0"/>
                          <a:ea typeface="ＭＳ Ｐゴシック" charset="-128"/>
                        </a:rPr>
                      </a:br>
                      <a:endParaRPr kumimoji="0" lang="en-US" altLang="en-US" sz="1800" b="1" i="0" u="none" strike="noStrike" cap="none" normalizeH="0" baseline="0" dirty="0">
                        <a:ln>
                          <a:noFill/>
                        </a:ln>
                        <a:solidFill>
                          <a:schemeClr val="tx1"/>
                        </a:solidFill>
                        <a:effectLst/>
                        <a:latin typeface="Arial" charset="0"/>
                        <a:ea typeface="ＭＳ Ｐゴシック" charset="-128"/>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0160">
                <a:tc>
                  <a:txBody>
                    <a:bodyPr/>
                    <a:lstStyle>
                      <a:lvl1pPr eaLnBrk="0" hangingPunct="0">
                        <a:spcBef>
                          <a:spcPct val="20000"/>
                        </a:spcBef>
                        <a:defRPr sz="2800">
                          <a:solidFill>
                            <a:schemeClr val="tx1"/>
                          </a:solidFill>
                          <a:latin typeface="Arial" charset="0"/>
                          <a:ea typeface="ＭＳ Ｐゴシック" charset="-128"/>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en-US" sz="1800" b="1" i="0" u="none" strike="noStrike" cap="none" normalizeH="0" baseline="0">
                          <a:ln>
                            <a:noFill/>
                          </a:ln>
                          <a:solidFill>
                            <a:schemeClr val="tx1"/>
                          </a:solidFill>
                          <a:effectLst/>
                          <a:latin typeface="Arial" charset="0"/>
                          <a:ea typeface="ＭＳ Ｐゴシック" charset="-128"/>
                        </a:rPr>
                        <a:t>3</a:t>
                      </a:r>
                      <a:endParaRPr kumimoji="0" lang="en-US" altLang="en-US" sz="1800" b="1" i="0" u="none" strike="noStrike" cap="none" normalizeH="0" baseline="0">
                        <a:ln>
                          <a:noFill/>
                        </a:ln>
                        <a:solidFill>
                          <a:schemeClr val="tx1"/>
                        </a:solidFill>
                        <a:effectLst/>
                        <a:latin typeface="Arial" charset="0"/>
                        <a:ea typeface="ＭＳ Ｐゴシック" charset="-128"/>
                      </a:endParaRP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ＭＳ Ｐゴシック" charset="-128"/>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en-US" sz="1800" b="1" i="0" u="none" strike="noStrike" cap="none" normalizeH="0" baseline="0">
                          <a:ln>
                            <a:noFill/>
                          </a:ln>
                          <a:solidFill>
                            <a:schemeClr val="tx1"/>
                          </a:solidFill>
                          <a:effectLst/>
                          <a:latin typeface="Arial" charset="0"/>
                          <a:ea typeface="ＭＳ Ｐゴシック" charset="-128"/>
                        </a:rPr>
                        <a:t>6</a:t>
                      </a:r>
                      <a:endParaRPr kumimoji="0" lang="en-US" altLang="en-US" sz="1800" b="1" i="0" u="none" strike="noStrike" cap="none" normalizeH="0" baseline="0">
                        <a:ln>
                          <a:noFill/>
                        </a:ln>
                        <a:solidFill>
                          <a:schemeClr val="tx1"/>
                        </a:solidFill>
                        <a:effectLst/>
                        <a:latin typeface="Arial" charset="0"/>
                        <a:ea typeface="ＭＳ Ｐゴシック" charset="-128"/>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ＭＳ Ｐゴシック" charset="-128"/>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en-US" sz="1800" b="1" i="0" u="none" strike="noStrike" cap="none" normalizeH="0" baseline="0">
                          <a:ln>
                            <a:noFill/>
                          </a:ln>
                          <a:solidFill>
                            <a:schemeClr val="tx1"/>
                          </a:solidFill>
                          <a:effectLst/>
                          <a:latin typeface="Arial" charset="0"/>
                          <a:ea typeface="ＭＳ Ｐゴシック" charset="-128"/>
                        </a:rPr>
                        <a:t>5</a:t>
                      </a:r>
                      <a:endParaRPr kumimoji="0" lang="en-US" altLang="en-US" sz="1800" b="1" i="0" u="none" strike="noStrike" cap="none" normalizeH="0" baseline="0">
                        <a:ln>
                          <a:noFill/>
                        </a:ln>
                        <a:solidFill>
                          <a:schemeClr val="tx1"/>
                        </a:solidFill>
                        <a:effectLst/>
                        <a:latin typeface="Arial" charset="0"/>
                        <a:ea typeface="ＭＳ Ｐゴシック" charset="-128"/>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ＭＳ Ｐゴシック" charset="-128"/>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en-US" sz="1800" b="1" i="0" u="none" strike="noStrike" cap="none" normalizeH="0" baseline="0">
                          <a:ln>
                            <a:noFill/>
                          </a:ln>
                          <a:solidFill>
                            <a:schemeClr val="tx1"/>
                          </a:solidFill>
                          <a:effectLst/>
                          <a:latin typeface="Arial" charset="0"/>
                          <a:ea typeface="ＭＳ Ｐゴシック" charset="-128"/>
                        </a:rPr>
                        <a:t>3</a:t>
                      </a:r>
                      <a:endParaRPr kumimoji="0" lang="en-US" altLang="en-US" sz="1800" b="1" i="0" u="none" strike="noStrike" cap="none" normalizeH="0" baseline="0">
                        <a:ln>
                          <a:noFill/>
                        </a:ln>
                        <a:solidFill>
                          <a:schemeClr val="tx1"/>
                        </a:solidFill>
                        <a:effectLst/>
                        <a:latin typeface="Arial" charset="0"/>
                        <a:ea typeface="ＭＳ Ｐゴシック" charset="-128"/>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ＭＳ Ｐゴシック" charset="-128"/>
                        </a:defRPr>
                      </a:lvl1pPr>
                      <a:lvl2pPr marL="742950" indent="-285750" eaLnBrk="0" hangingPunct="0">
                        <a:spcBef>
                          <a:spcPct val="20000"/>
                        </a:spcBef>
                        <a:defRPr sz="2400">
                          <a:solidFill>
                            <a:schemeClr val="tx1"/>
                          </a:solidFill>
                          <a:latin typeface="Arial" charset="0"/>
                          <a:ea typeface="Arial" charset="0"/>
                          <a:cs typeface="Arial" charset="0"/>
                        </a:defRPr>
                      </a:lvl2pPr>
                      <a:lvl3pPr marL="1143000" indent="-228600" eaLnBrk="0" hangingPunct="0">
                        <a:spcBef>
                          <a:spcPct val="20000"/>
                        </a:spcBef>
                        <a:defRPr sz="2000">
                          <a:solidFill>
                            <a:schemeClr val="tx1"/>
                          </a:solidFill>
                          <a:latin typeface="Arial" charset="0"/>
                          <a:ea typeface="Arial" charset="0"/>
                          <a:cs typeface="Arial" charset="0"/>
                        </a:defRPr>
                      </a:lvl3pPr>
                      <a:lvl4pPr marL="1600200" indent="-228600" eaLnBrk="0" hangingPunct="0">
                        <a:spcBef>
                          <a:spcPct val="20000"/>
                        </a:spcBef>
                        <a:defRPr>
                          <a:solidFill>
                            <a:schemeClr val="tx1"/>
                          </a:solidFill>
                          <a:latin typeface="Arial" charset="0"/>
                          <a:ea typeface="Arial" charset="0"/>
                          <a:cs typeface="Arial" charset="0"/>
                        </a:defRPr>
                      </a:lvl4pPr>
                      <a:lvl5pPr marL="2057400" indent="-228600" eaLnBrk="0" hangingPunct="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en-US" sz="1800" b="1" i="0" u="none" strike="noStrike" cap="none" normalizeH="0" baseline="0" dirty="0">
                          <a:ln>
                            <a:noFill/>
                          </a:ln>
                          <a:solidFill>
                            <a:schemeClr val="tx1"/>
                          </a:solidFill>
                          <a:effectLst/>
                          <a:latin typeface="Arial" charset="0"/>
                          <a:ea typeface="ＭＳ Ｐゴシック" charset="-128"/>
                        </a:rPr>
                        <a:t> 8</a:t>
                      </a:r>
                      <a:br>
                        <a:rPr kumimoji="0" lang="en-GB" altLang="en-US" sz="1800" b="1" i="0" u="none" strike="noStrike" cap="none" normalizeH="0" baseline="0" dirty="0">
                          <a:ln>
                            <a:noFill/>
                          </a:ln>
                          <a:solidFill>
                            <a:schemeClr val="tx1"/>
                          </a:solidFill>
                          <a:effectLst/>
                          <a:latin typeface="Arial" charset="0"/>
                          <a:ea typeface="ＭＳ Ｐゴシック" charset="-128"/>
                        </a:rPr>
                      </a:br>
                      <a:endParaRPr kumimoji="0" lang="en-US" altLang="en-US" sz="1800" b="1" i="0" u="none" strike="noStrike" cap="none" normalizeH="0" baseline="0" dirty="0">
                        <a:ln>
                          <a:noFill/>
                        </a:ln>
                        <a:solidFill>
                          <a:schemeClr val="tx1"/>
                        </a:solidFill>
                        <a:effectLst/>
                        <a:latin typeface="Arial" charset="0"/>
                        <a:ea typeface="ＭＳ Ｐゴシック" charset="-128"/>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11600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bwMode="auto">
          <a:xfrm>
            <a:off x="2057400" y="1143001"/>
            <a:ext cx="8229600" cy="11398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GB" altLang="en-US" sz="2100" b="1">
                <a:ea typeface="ＭＳ Ｐゴシック" charset="-128"/>
              </a:rPr>
              <a:t> </a:t>
            </a:r>
            <a:br>
              <a:rPr lang="en-GB" altLang="en-US" sz="2100" b="1">
                <a:ea typeface="ＭＳ Ｐゴシック" charset="-128"/>
              </a:rPr>
            </a:br>
            <a:br>
              <a:rPr lang="en-GB" altLang="en-US" sz="1900" b="1">
                <a:ea typeface="ＭＳ Ｐゴシック" charset="-128"/>
              </a:rPr>
            </a:br>
            <a:endParaRPr lang="en-US" altLang="en-US" sz="1500">
              <a:ea typeface="ＭＳ Ｐゴシック" charset="-128"/>
            </a:endParaRPr>
          </a:p>
        </p:txBody>
      </p:sp>
      <p:sp>
        <p:nvSpPr>
          <p:cNvPr id="40962" name="Oval 4"/>
          <p:cNvSpPr>
            <a:spLocks noChangeArrowheads="1"/>
          </p:cNvSpPr>
          <p:nvPr/>
        </p:nvSpPr>
        <p:spPr bwMode="auto">
          <a:xfrm>
            <a:off x="4800600" y="1981200"/>
            <a:ext cx="685800" cy="685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1</a:t>
            </a:r>
          </a:p>
        </p:txBody>
      </p:sp>
      <p:sp>
        <p:nvSpPr>
          <p:cNvPr id="40963" name="Oval 5"/>
          <p:cNvSpPr>
            <a:spLocks noChangeArrowheads="1"/>
          </p:cNvSpPr>
          <p:nvPr/>
        </p:nvSpPr>
        <p:spPr bwMode="auto">
          <a:xfrm>
            <a:off x="4800600" y="3276600"/>
            <a:ext cx="685800" cy="685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2</a:t>
            </a:r>
          </a:p>
        </p:txBody>
      </p:sp>
      <p:sp>
        <p:nvSpPr>
          <p:cNvPr id="40964" name="Oval 6"/>
          <p:cNvSpPr>
            <a:spLocks noChangeArrowheads="1"/>
          </p:cNvSpPr>
          <p:nvPr/>
        </p:nvSpPr>
        <p:spPr bwMode="auto">
          <a:xfrm>
            <a:off x="4800600" y="4648200"/>
            <a:ext cx="685800" cy="685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3</a:t>
            </a:r>
          </a:p>
        </p:txBody>
      </p:sp>
      <p:sp>
        <p:nvSpPr>
          <p:cNvPr id="40965" name="Oval 7"/>
          <p:cNvSpPr>
            <a:spLocks noChangeArrowheads="1"/>
          </p:cNvSpPr>
          <p:nvPr/>
        </p:nvSpPr>
        <p:spPr bwMode="auto">
          <a:xfrm>
            <a:off x="7086600" y="1524000"/>
            <a:ext cx="533400" cy="533400"/>
          </a:xfrm>
          <a:prstGeom prst="ellipse">
            <a:avLst/>
          </a:prstGeom>
          <a:solidFill>
            <a:schemeClr val="folHlink"/>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A</a:t>
            </a:r>
          </a:p>
        </p:txBody>
      </p:sp>
      <p:sp>
        <p:nvSpPr>
          <p:cNvPr id="40966" name="Oval 8"/>
          <p:cNvSpPr>
            <a:spLocks noChangeArrowheads="1"/>
          </p:cNvSpPr>
          <p:nvPr/>
        </p:nvSpPr>
        <p:spPr bwMode="auto">
          <a:xfrm>
            <a:off x="7086600" y="2590800"/>
            <a:ext cx="533400" cy="533400"/>
          </a:xfrm>
          <a:prstGeom prst="ellipse">
            <a:avLst/>
          </a:prstGeom>
          <a:solidFill>
            <a:schemeClr val="folHlink"/>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B</a:t>
            </a:r>
          </a:p>
        </p:txBody>
      </p:sp>
      <p:sp>
        <p:nvSpPr>
          <p:cNvPr id="40967" name="Oval 9"/>
          <p:cNvSpPr>
            <a:spLocks noChangeArrowheads="1"/>
          </p:cNvSpPr>
          <p:nvPr/>
        </p:nvSpPr>
        <p:spPr bwMode="auto">
          <a:xfrm>
            <a:off x="7086600" y="3733800"/>
            <a:ext cx="533400" cy="533400"/>
          </a:xfrm>
          <a:prstGeom prst="ellipse">
            <a:avLst/>
          </a:prstGeom>
          <a:solidFill>
            <a:schemeClr val="folHlink"/>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C</a:t>
            </a:r>
          </a:p>
        </p:txBody>
      </p:sp>
      <p:sp>
        <p:nvSpPr>
          <p:cNvPr id="40968" name="Oval 10"/>
          <p:cNvSpPr>
            <a:spLocks noChangeArrowheads="1"/>
          </p:cNvSpPr>
          <p:nvPr/>
        </p:nvSpPr>
        <p:spPr bwMode="auto">
          <a:xfrm>
            <a:off x="7086600" y="5029200"/>
            <a:ext cx="533400" cy="533400"/>
          </a:xfrm>
          <a:prstGeom prst="ellipse">
            <a:avLst/>
          </a:prstGeom>
          <a:solidFill>
            <a:schemeClr val="folHlink"/>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D</a:t>
            </a:r>
          </a:p>
        </p:txBody>
      </p:sp>
      <p:sp>
        <p:nvSpPr>
          <p:cNvPr id="40969" name="Line 11"/>
          <p:cNvSpPr>
            <a:spLocks noChangeShapeType="1"/>
          </p:cNvSpPr>
          <p:nvPr/>
        </p:nvSpPr>
        <p:spPr bwMode="auto">
          <a:xfrm flipV="1">
            <a:off x="5486400" y="1905000"/>
            <a:ext cx="15240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0970" name="Line 12"/>
          <p:cNvSpPr>
            <a:spLocks noChangeShapeType="1"/>
          </p:cNvSpPr>
          <p:nvPr/>
        </p:nvSpPr>
        <p:spPr bwMode="auto">
          <a:xfrm flipV="1">
            <a:off x="5486400" y="2971800"/>
            <a:ext cx="1524000" cy="609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0971" name="Line 13"/>
          <p:cNvSpPr>
            <a:spLocks noChangeShapeType="1"/>
          </p:cNvSpPr>
          <p:nvPr/>
        </p:nvSpPr>
        <p:spPr bwMode="auto">
          <a:xfrm>
            <a:off x="5486400" y="2362200"/>
            <a:ext cx="16002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0972" name="Line 14"/>
          <p:cNvSpPr>
            <a:spLocks noChangeShapeType="1"/>
          </p:cNvSpPr>
          <p:nvPr/>
        </p:nvSpPr>
        <p:spPr bwMode="auto">
          <a:xfrm>
            <a:off x="5486400" y="2438400"/>
            <a:ext cx="1524000" cy="1524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0973" name="Line 15"/>
          <p:cNvSpPr>
            <a:spLocks noChangeShapeType="1"/>
          </p:cNvSpPr>
          <p:nvPr/>
        </p:nvSpPr>
        <p:spPr bwMode="auto">
          <a:xfrm>
            <a:off x="5486400" y="2514600"/>
            <a:ext cx="1600200" cy="2590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0974" name="Line 16"/>
          <p:cNvSpPr>
            <a:spLocks noChangeShapeType="1"/>
          </p:cNvSpPr>
          <p:nvPr/>
        </p:nvSpPr>
        <p:spPr bwMode="auto">
          <a:xfrm flipV="1">
            <a:off x="5486400" y="2057400"/>
            <a:ext cx="1447800" cy="1524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0975" name="Line 17"/>
          <p:cNvSpPr>
            <a:spLocks noChangeShapeType="1"/>
          </p:cNvSpPr>
          <p:nvPr/>
        </p:nvSpPr>
        <p:spPr bwMode="auto">
          <a:xfrm flipV="1">
            <a:off x="5562600" y="3048000"/>
            <a:ext cx="1524000" cy="1905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0976" name="Line 18"/>
          <p:cNvSpPr>
            <a:spLocks noChangeShapeType="1"/>
          </p:cNvSpPr>
          <p:nvPr/>
        </p:nvSpPr>
        <p:spPr bwMode="auto">
          <a:xfrm>
            <a:off x="5486400" y="3733800"/>
            <a:ext cx="1447800" cy="228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0977" name="Line 19"/>
          <p:cNvSpPr>
            <a:spLocks noChangeShapeType="1"/>
          </p:cNvSpPr>
          <p:nvPr/>
        </p:nvSpPr>
        <p:spPr bwMode="auto">
          <a:xfrm>
            <a:off x="5486400" y="3886200"/>
            <a:ext cx="1600200" cy="1143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0978" name="Line 20"/>
          <p:cNvSpPr>
            <a:spLocks noChangeShapeType="1"/>
          </p:cNvSpPr>
          <p:nvPr/>
        </p:nvSpPr>
        <p:spPr bwMode="auto">
          <a:xfrm flipV="1">
            <a:off x="5562600" y="2057400"/>
            <a:ext cx="1524000" cy="2895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0979" name="Line 21"/>
          <p:cNvSpPr>
            <a:spLocks noChangeShapeType="1"/>
          </p:cNvSpPr>
          <p:nvPr/>
        </p:nvSpPr>
        <p:spPr bwMode="auto">
          <a:xfrm flipV="1">
            <a:off x="5562600" y="4038600"/>
            <a:ext cx="1447800" cy="990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0980" name="Line 22"/>
          <p:cNvSpPr>
            <a:spLocks noChangeShapeType="1"/>
          </p:cNvSpPr>
          <p:nvPr/>
        </p:nvSpPr>
        <p:spPr bwMode="auto">
          <a:xfrm>
            <a:off x="5638800" y="5105400"/>
            <a:ext cx="1371600" cy="228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0981" name="Line 23"/>
          <p:cNvSpPr>
            <a:spLocks noChangeShapeType="1"/>
          </p:cNvSpPr>
          <p:nvPr/>
        </p:nvSpPr>
        <p:spPr bwMode="auto">
          <a:xfrm>
            <a:off x="7620000" y="2895600"/>
            <a:ext cx="3810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0982" name="Line 24"/>
          <p:cNvSpPr>
            <a:spLocks noChangeShapeType="1"/>
          </p:cNvSpPr>
          <p:nvPr/>
        </p:nvSpPr>
        <p:spPr bwMode="auto">
          <a:xfrm>
            <a:off x="7620000" y="1828800"/>
            <a:ext cx="3810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0983" name="Line 25"/>
          <p:cNvSpPr>
            <a:spLocks noChangeShapeType="1"/>
          </p:cNvSpPr>
          <p:nvPr/>
        </p:nvSpPr>
        <p:spPr bwMode="auto">
          <a:xfrm>
            <a:off x="7620000" y="3962400"/>
            <a:ext cx="3810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0984" name="Line 26"/>
          <p:cNvSpPr>
            <a:spLocks noChangeShapeType="1"/>
          </p:cNvSpPr>
          <p:nvPr/>
        </p:nvSpPr>
        <p:spPr bwMode="auto">
          <a:xfrm>
            <a:off x="7620000" y="5257800"/>
            <a:ext cx="3810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pic>
        <p:nvPicPr>
          <p:cNvPr id="40985" name="Picture 27" descr="txp_fig"/>
          <p:cNvPicPr>
            <a:picLocks noChangeAspect="1" noChangeArrowheads="1"/>
          </p:cNvPicPr>
          <p:nvPr>
            <p:custDataLst>
              <p:tags r:id="rId1"/>
            </p:custDataLst>
          </p:nvPr>
        </p:nvPicPr>
        <p:blipFill>
          <a:blip r:embed="rId12">
            <a:extLst>
              <a:ext uri="{28A0092B-C50C-407E-A947-70E740481C1C}">
                <a14:useLocalDpi xmlns:a14="http://schemas.microsoft.com/office/drawing/2010/main" val="0"/>
              </a:ext>
            </a:extLst>
          </a:blip>
          <a:srcRect/>
          <a:stretch>
            <a:fillRect/>
          </a:stretch>
        </p:blipFill>
        <p:spPr bwMode="auto">
          <a:xfrm>
            <a:off x="2922589" y="2025651"/>
            <a:ext cx="1609725" cy="385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0986" name="Picture 28" descr="txp_fig"/>
          <p:cNvPicPr>
            <a:picLocks noChangeAspect="1" noChangeArrowheads="1"/>
          </p:cNvPicPr>
          <p:nvPr>
            <p:custDataLst>
              <p:tags r:id="rId2"/>
            </p:custDataLst>
          </p:nvPr>
        </p:nvPicPr>
        <p:blipFill>
          <a:blip r:embed="rId13" cstate="hqprint">
            <a:extLst>
              <a:ext uri="{28A0092B-C50C-407E-A947-70E740481C1C}">
                <a14:useLocalDpi xmlns:a14="http://schemas.microsoft.com/office/drawing/2010/main" val="0"/>
              </a:ext>
            </a:extLst>
          </a:blip>
          <a:srcRect/>
          <a:stretch>
            <a:fillRect/>
          </a:stretch>
        </p:blipFill>
        <p:spPr bwMode="auto">
          <a:xfrm>
            <a:off x="2965450" y="4797425"/>
            <a:ext cx="1612900" cy="388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0987" name="Picture 29" descr="txp_fig"/>
          <p:cNvPicPr>
            <a:picLocks noChangeAspect="1" noChangeArrowheads="1"/>
          </p:cNvPicPr>
          <p:nvPr>
            <p:custDataLst>
              <p:tags r:id="rId3"/>
            </p:custDataLst>
          </p:nvPr>
        </p:nvPicPr>
        <p:blipFill>
          <a:blip r:embed="rId14">
            <a:extLst>
              <a:ext uri="{28A0092B-C50C-407E-A947-70E740481C1C}">
                <a14:useLocalDpi xmlns:a14="http://schemas.microsoft.com/office/drawing/2010/main" val="0"/>
              </a:ext>
            </a:extLst>
          </a:blip>
          <a:srcRect/>
          <a:stretch>
            <a:fillRect/>
          </a:stretch>
        </p:blipFill>
        <p:spPr bwMode="auto">
          <a:xfrm>
            <a:off x="2890839" y="3351213"/>
            <a:ext cx="1609725" cy="385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0988" name="Picture 30" descr="txp_fig"/>
          <p:cNvPicPr>
            <a:picLocks noChangeAspect="1" noChangeArrowheads="1"/>
          </p:cNvPicPr>
          <p:nvPr>
            <p:custDataLst>
              <p:tags r:id="rId4"/>
            </p:custDataLst>
          </p:nvPr>
        </p:nvPicPr>
        <p:blipFill>
          <a:blip r:embed="rId15" cstate="hqprint">
            <a:extLst>
              <a:ext uri="{28A0092B-C50C-407E-A947-70E740481C1C}">
                <a14:useLocalDpi xmlns:a14="http://schemas.microsoft.com/office/drawing/2010/main" val="0"/>
              </a:ext>
            </a:extLst>
          </a:blip>
          <a:srcRect/>
          <a:stretch>
            <a:fillRect/>
          </a:stretch>
        </p:blipFill>
        <p:spPr bwMode="auto">
          <a:xfrm>
            <a:off x="5716589" y="1627189"/>
            <a:ext cx="733425" cy="319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0989" name="Picture 31" descr="txp_fig"/>
          <p:cNvPicPr>
            <a:picLocks noChangeAspect="1" noChangeArrowheads="1"/>
          </p:cNvPicPr>
          <p:nvPr>
            <p:custDataLst>
              <p:tags r:id="rId5"/>
            </p:custDataLst>
          </p:nvPr>
        </p:nvPicPr>
        <p:blipFill>
          <a:blip r:embed="rId16">
            <a:extLst>
              <a:ext uri="{28A0092B-C50C-407E-A947-70E740481C1C}">
                <a14:useLocalDpi xmlns:a14="http://schemas.microsoft.com/office/drawing/2010/main" val="0"/>
              </a:ext>
            </a:extLst>
          </a:blip>
          <a:srcRect/>
          <a:stretch>
            <a:fillRect/>
          </a:stretch>
        </p:blipFill>
        <p:spPr bwMode="auto">
          <a:xfrm>
            <a:off x="8148639" y="1593850"/>
            <a:ext cx="1076325"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0990" name="Picture 32" descr="txp_fig"/>
          <p:cNvPicPr>
            <a:picLocks noChangeAspect="1" noChangeArrowheads="1"/>
          </p:cNvPicPr>
          <p:nvPr>
            <p:custDataLst>
              <p:tags r:id="rId6"/>
            </p:custDataLst>
          </p:nvPr>
        </p:nvPicPr>
        <p:blipFill>
          <a:blip r:embed="rId17">
            <a:extLst>
              <a:ext uri="{28A0092B-C50C-407E-A947-70E740481C1C}">
                <a14:useLocalDpi xmlns:a14="http://schemas.microsoft.com/office/drawing/2010/main" val="0"/>
              </a:ext>
            </a:extLst>
          </a:blip>
          <a:srcRect/>
          <a:stretch>
            <a:fillRect/>
          </a:stretch>
        </p:blipFill>
        <p:spPr bwMode="auto">
          <a:xfrm>
            <a:off x="8064501" y="3719513"/>
            <a:ext cx="1076325"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0991" name="Picture 33" descr="txp_fig"/>
          <p:cNvPicPr>
            <a:picLocks noChangeAspect="1" noChangeArrowheads="1"/>
          </p:cNvPicPr>
          <p:nvPr>
            <p:custDataLst>
              <p:tags r:id="rId7"/>
            </p:custDataLst>
          </p:nvPr>
        </p:nvPicPr>
        <p:blipFill>
          <a:blip r:embed="rId18">
            <a:extLst>
              <a:ext uri="{28A0092B-C50C-407E-A947-70E740481C1C}">
                <a14:useLocalDpi xmlns:a14="http://schemas.microsoft.com/office/drawing/2010/main" val="0"/>
              </a:ext>
            </a:extLst>
          </a:blip>
          <a:srcRect/>
          <a:stretch>
            <a:fillRect/>
          </a:stretch>
        </p:blipFill>
        <p:spPr bwMode="auto">
          <a:xfrm>
            <a:off x="7988301" y="5014913"/>
            <a:ext cx="1076325"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0992" name="Picture 34" descr="txp_fig"/>
          <p:cNvPicPr>
            <a:picLocks noChangeAspect="1" noChangeArrowheads="1"/>
          </p:cNvPicPr>
          <p:nvPr>
            <p:custDataLst>
              <p:tags r:id="rId8"/>
            </p:custDataLst>
          </p:nvPr>
        </p:nvPicPr>
        <p:blipFill>
          <a:blip r:embed="rId19" cstate="hqprint">
            <a:extLst>
              <a:ext uri="{28A0092B-C50C-407E-A947-70E740481C1C}">
                <a14:useLocalDpi xmlns:a14="http://schemas.microsoft.com/office/drawing/2010/main" val="0"/>
              </a:ext>
            </a:extLst>
          </a:blip>
          <a:srcRect/>
          <a:stretch>
            <a:fillRect/>
          </a:stretch>
        </p:blipFill>
        <p:spPr bwMode="auto">
          <a:xfrm>
            <a:off x="3048001" y="5629155"/>
            <a:ext cx="6657975" cy="9178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0993" name="Picture 35" descr="txp_fig"/>
          <p:cNvPicPr>
            <a:picLocks noChangeAspect="1" noChangeArrowheads="1"/>
          </p:cNvPicPr>
          <p:nvPr>
            <p:custDataLst>
              <p:tags r:id="rId9"/>
            </p:custDataLst>
          </p:nvPr>
        </p:nvPicPr>
        <p:blipFill>
          <a:blip r:embed="rId20">
            <a:extLst>
              <a:ext uri="{28A0092B-C50C-407E-A947-70E740481C1C}">
                <a14:useLocalDpi xmlns:a14="http://schemas.microsoft.com/office/drawing/2010/main" val="0"/>
              </a:ext>
            </a:extLst>
          </a:blip>
          <a:srcRect/>
          <a:stretch>
            <a:fillRect/>
          </a:stretch>
        </p:blipFill>
        <p:spPr bwMode="auto">
          <a:xfrm>
            <a:off x="8069264" y="2646363"/>
            <a:ext cx="1076325"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 name="Title 1">
            <a:extLst>
              <a:ext uri="{FF2B5EF4-FFF2-40B4-BE49-F238E27FC236}">
                <a16:creationId xmlns:a16="http://schemas.microsoft.com/office/drawing/2014/main" id="{D393BAC0-6505-49D6-993C-DCDBD8E242C1}"/>
              </a:ext>
            </a:extLst>
          </p:cNvPr>
          <p:cNvSpPr txBox="1">
            <a:spLocks/>
          </p:cNvSpPr>
          <p:nvPr/>
        </p:nvSpPr>
        <p:spPr>
          <a:xfrm>
            <a:off x="838200" y="365125"/>
            <a:ext cx="10515600" cy="824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dirty="0"/>
              <a:t>Recall: Transportation Problem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2182-A269-4A72-ABF1-AAEF2BBDF137}"/>
              </a:ext>
            </a:extLst>
          </p:cNvPr>
          <p:cNvSpPr>
            <a:spLocks noGrp="1"/>
          </p:cNvSpPr>
          <p:nvPr>
            <p:ph type="title"/>
          </p:nvPr>
        </p:nvSpPr>
        <p:spPr/>
        <p:txBody>
          <a:bodyPr/>
          <a:lstStyle/>
          <a:p>
            <a:r>
              <a:rPr lang="en-SG" dirty="0"/>
              <a:t>Schedule</a:t>
            </a:r>
          </a:p>
        </p:txBody>
      </p:sp>
      <p:pic>
        <p:nvPicPr>
          <p:cNvPr id="6" name="Content Placeholder 4" descr="Diagram&#10;&#10;Description automatically generated">
            <a:extLst>
              <a:ext uri="{FF2B5EF4-FFF2-40B4-BE49-F238E27FC236}">
                <a16:creationId xmlns:a16="http://schemas.microsoft.com/office/drawing/2014/main" id="{BD227FAA-8729-4F1F-ABBE-0D3749846C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685800"/>
            <a:ext cx="12127068" cy="6172200"/>
          </a:xfrm>
        </p:spPr>
      </p:pic>
    </p:spTree>
    <p:extLst>
      <p:ext uri="{BB962C8B-B14F-4D97-AF65-F5344CB8AC3E}">
        <p14:creationId xmlns:p14="http://schemas.microsoft.com/office/powerpoint/2010/main" val="3566292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bwMode="auto">
          <a:xfrm>
            <a:off x="2057400" y="1143001"/>
            <a:ext cx="8229600" cy="11398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GB" altLang="en-US" sz="2100" b="1">
                <a:ea typeface="ＭＳ Ｐゴシック" charset="-128"/>
              </a:rPr>
              <a:t> </a:t>
            </a:r>
            <a:br>
              <a:rPr lang="en-GB" altLang="en-US" sz="2100" b="1">
                <a:ea typeface="ＭＳ Ｐゴシック" charset="-128"/>
              </a:rPr>
            </a:br>
            <a:br>
              <a:rPr lang="en-GB" altLang="en-US" sz="1900" b="1">
                <a:ea typeface="ＭＳ Ｐゴシック" charset="-128"/>
              </a:rPr>
            </a:br>
            <a:endParaRPr lang="en-US" altLang="en-US" sz="1500">
              <a:ea typeface="ＭＳ Ｐゴシック" charset="-128"/>
            </a:endParaRPr>
          </a:p>
        </p:txBody>
      </p:sp>
      <p:sp>
        <p:nvSpPr>
          <p:cNvPr id="43010" name="Oval 4"/>
          <p:cNvSpPr>
            <a:spLocks noChangeArrowheads="1"/>
          </p:cNvSpPr>
          <p:nvPr/>
        </p:nvSpPr>
        <p:spPr bwMode="auto">
          <a:xfrm>
            <a:off x="4800600" y="1981200"/>
            <a:ext cx="685800" cy="685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1</a:t>
            </a:r>
          </a:p>
        </p:txBody>
      </p:sp>
      <p:sp>
        <p:nvSpPr>
          <p:cNvPr id="43011" name="Oval 5"/>
          <p:cNvSpPr>
            <a:spLocks noChangeArrowheads="1"/>
          </p:cNvSpPr>
          <p:nvPr/>
        </p:nvSpPr>
        <p:spPr bwMode="auto">
          <a:xfrm>
            <a:off x="4800600" y="3276600"/>
            <a:ext cx="685800" cy="685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2</a:t>
            </a:r>
          </a:p>
        </p:txBody>
      </p:sp>
      <p:sp>
        <p:nvSpPr>
          <p:cNvPr id="43012" name="Oval 6"/>
          <p:cNvSpPr>
            <a:spLocks noChangeArrowheads="1"/>
          </p:cNvSpPr>
          <p:nvPr/>
        </p:nvSpPr>
        <p:spPr bwMode="auto">
          <a:xfrm>
            <a:off x="4800600" y="4648200"/>
            <a:ext cx="685800" cy="685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3</a:t>
            </a:r>
          </a:p>
        </p:txBody>
      </p:sp>
      <p:sp>
        <p:nvSpPr>
          <p:cNvPr id="43013" name="Oval 7"/>
          <p:cNvSpPr>
            <a:spLocks noChangeArrowheads="1"/>
          </p:cNvSpPr>
          <p:nvPr/>
        </p:nvSpPr>
        <p:spPr bwMode="auto">
          <a:xfrm>
            <a:off x="7086600" y="1524000"/>
            <a:ext cx="533400" cy="533400"/>
          </a:xfrm>
          <a:prstGeom prst="ellipse">
            <a:avLst/>
          </a:prstGeom>
          <a:solidFill>
            <a:schemeClr val="folHlink"/>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A</a:t>
            </a:r>
          </a:p>
        </p:txBody>
      </p:sp>
      <p:sp>
        <p:nvSpPr>
          <p:cNvPr id="43014" name="Oval 8"/>
          <p:cNvSpPr>
            <a:spLocks noChangeArrowheads="1"/>
          </p:cNvSpPr>
          <p:nvPr/>
        </p:nvSpPr>
        <p:spPr bwMode="auto">
          <a:xfrm>
            <a:off x="7086600" y="2590800"/>
            <a:ext cx="533400" cy="533400"/>
          </a:xfrm>
          <a:prstGeom prst="ellipse">
            <a:avLst/>
          </a:prstGeom>
          <a:solidFill>
            <a:schemeClr val="folHlink"/>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B</a:t>
            </a:r>
          </a:p>
        </p:txBody>
      </p:sp>
      <p:sp>
        <p:nvSpPr>
          <p:cNvPr id="43015" name="Oval 9"/>
          <p:cNvSpPr>
            <a:spLocks noChangeArrowheads="1"/>
          </p:cNvSpPr>
          <p:nvPr/>
        </p:nvSpPr>
        <p:spPr bwMode="auto">
          <a:xfrm>
            <a:off x="7086600" y="3733800"/>
            <a:ext cx="533400" cy="533400"/>
          </a:xfrm>
          <a:prstGeom prst="ellipse">
            <a:avLst/>
          </a:prstGeom>
          <a:solidFill>
            <a:schemeClr val="folHlink"/>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C</a:t>
            </a:r>
          </a:p>
        </p:txBody>
      </p:sp>
      <p:sp>
        <p:nvSpPr>
          <p:cNvPr id="43016" name="Oval 10"/>
          <p:cNvSpPr>
            <a:spLocks noChangeArrowheads="1"/>
          </p:cNvSpPr>
          <p:nvPr/>
        </p:nvSpPr>
        <p:spPr bwMode="auto">
          <a:xfrm>
            <a:off x="7086600" y="5029200"/>
            <a:ext cx="533400" cy="533400"/>
          </a:xfrm>
          <a:prstGeom prst="ellipse">
            <a:avLst/>
          </a:prstGeom>
          <a:solidFill>
            <a:schemeClr val="folHlink"/>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D</a:t>
            </a:r>
          </a:p>
        </p:txBody>
      </p:sp>
      <p:sp>
        <p:nvSpPr>
          <p:cNvPr id="43017" name="Line 11"/>
          <p:cNvSpPr>
            <a:spLocks noChangeShapeType="1"/>
          </p:cNvSpPr>
          <p:nvPr/>
        </p:nvSpPr>
        <p:spPr bwMode="auto">
          <a:xfrm flipV="1">
            <a:off x="5486400" y="1905000"/>
            <a:ext cx="15240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3018" name="Line 12"/>
          <p:cNvSpPr>
            <a:spLocks noChangeShapeType="1"/>
          </p:cNvSpPr>
          <p:nvPr/>
        </p:nvSpPr>
        <p:spPr bwMode="auto">
          <a:xfrm flipV="1">
            <a:off x="5486400" y="2971800"/>
            <a:ext cx="1524000" cy="609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3019" name="Line 13"/>
          <p:cNvSpPr>
            <a:spLocks noChangeShapeType="1"/>
          </p:cNvSpPr>
          <p:nvPr/>
        </p:nvSpPr>
        <p:spPr bwMode="auto">
          <a:xfrm>
            <a:off x="5486400" y="2362200"/>
            <a:ext cx="16002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3020" name="Line 14"/>
          <p:cNvSpPr>
            <a:spLocks noChangeShapeType="1"/>
          </p:cNvSpPr>
          <p:nvPr/>
        </p:nvSpPr>
        <p:spPr bwMode="auto">
          <a:xfrm>
            <a:off x="5486400" y="2438400"/>
            <a:ext cx="1524000" cy="1524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3021" name="Line 15"/>
          <p:cNvSpPr>
            <a:spLocks noChangeShapeType="1"/>
          </p:cNvSpPr>
          <p:nvPr/>
        </p:nvSpPr>
        <p:spPr bwMode="auto">
          <a:xfrm>
            <a:off x="5486400" y="2514600"/>
            <a:ext cx="1600200" cy="2590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3022" name="Line 16"/>
          <p:cNvSpPr>
            <a:spLocks noChangeShapeType="1"/>
          </p:cNvSpPr>
          <p:nvPr/>
        </p:nvSpPr>
        <p:spPr bwMode="auto">
          <a:xfrm flipV="1">
            <a:off x="5486400" y="2057400"/>
            <a:ext cx="1447800" cy="1524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3023" name="Line 17"/>
          <p:cNvSpPr>
            <a:spLocks noChangeShapeType="1"/>
          </p:cNvSpPr>
          <p:nvPr/>
        </p:nvSpPr>
        <p:spPr bwMode="auto">
          <a:xfrm flipV="1">
            <a:off x="5562600" y="3048000"/>
            <a:ext cx="1524000" cy="1905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3024" name="Line 18"/>
          <p:cNvSpPr>
            <a:spLocks noChangeShapeType="1"/>
          </p:cNvSpPr>
          <p:nvPr/>
        </p:nvSpPr>
        <p:spPr bwMode="auto">
          <a:xfrm>
            <a:off x="5486400" y="3733800"/>
            <a:ext cx="1447800" cy="228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3025" name="Line 19"/>
          <p:cNvSpPr>
            <a:spLocks noChangeShapeType="1"/>
          </p:cNvSpPr>
          <p:nvPr/>
        </p:nvSpPr>
        <p:spPr bwMode="auto">
          <a:xfrm>
            <a:off x="5486400" y="3886200"/>
            <a:ext cx="1600200" cy="1143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3026" name="Line 20"/>
          <p:cNvSpPr>
            <a:spLocks noChangeShapeType="1"/>
          </p:cNvSpPr>
          <p:nvPr/>
        </p:nvSpPr>
        <p:spPr bwMode="auto">
          <a:xfrm flipV="1">
            <a:off x="5562600" y="2057400"/>
            <a:ext cx="1524000" cy="2895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3027" name="Line 21"/>
          <p:cNvSpPr>
            <a:spLocks noChangeShapeType="1"/>
          </p:cNvSpPr>
          <p:nvPr/>
        </p:nvSpPr>
        <p:spPr bwMode="auto">
          <a:xfrm flipV="1">
            <a:off x="5562600" y="4038600"/>
            <a:ext cx="1447800" cy="990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3028" name="Line 22"/>
          <p:cNvSpPr>
            <a:spLocks noChangeShapeType="1"/>
          </p:cNvSpPr>
          <p:nvPr/>
        </p:nvSpPr>
        <p:spPr bwMode="auto">
          <a:xfrm>
            <a:off x="5562600" y="5029200"/>
            <a:ext cx="1524000" cy="152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3029" name="Line 23"/>
          <p:cNvSpPr>
            <a:spLocks noChangeShapeType="1"/>
          </p:cNvSpPr>
          <p:nvPr/>
        </p:nvSpPr>
        <p:spPr bwMode="auto">
          <a:xfrm>
            <a:off x="7620000" y="2895600"/>
            <a:ext cx="3810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3030" name="Line 24"/>
          <p:cNvSpPr>
            <a:spLocks noChangeShapeType="1"/>
          </p:cNvSpPr>
          <p:nvPr/>
        </p:nvSpPr>
        <p:spPr bwMode="auto">
          <a:xfrm>
            <a:off x="7620000" y="1828800"/>
            <a:ext cx="3810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3031" name="Line 25"/>
          <p:cNvSpPr>
            <a:spLocks noChangeShapeType="1"/>
          </p:cNvSpPr>
          <p:nvPr/>
        </p:nvSpPr>
        <p:spPr bwMode="auto">
          <a:xfrm>
            <a:off x="7620000" y="3962400"/>
            <a:ext cx="3810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3032" name="Line 26"/>
          <p:cNvSpPr>
            <a:spLocks noChangeShapeType="1"/>
          </p:cNvSpPr>
          <p:nvPr/>
        </p:nvSpPr>
        <p:spPr bwMode="auto">
          <a:xfrm>
            <a:off x="7620000" y="5257800"/>
            <a:ext cx="3810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pic>
        <p:nvPicPr>
          <p:cNvPr id="43033" name="Picture 31" descr="txp_fig"/>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8148639" y="1593850"/>
            <a:ext cx="1076325"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3034" name="Picture 32" descr="txp_fig"/>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8064501" y="3719513"/>
            <a:ext cx="1076325"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3035" name="Picture 33" descr="txp_fig"/>
          <p:cNvPicPr>
            <a:picLocks noChangeAspect="1" noChangeArrowheads="1"/>
          </p:cNvPicPr>
          <p:nvPr>
            <p:custDataLst>
              <p:tags r:id="rId3"/>
            </p:custDataLst>
          </p:nvPr>
        </p:nvPicPr>
        <p:blipFill>
          <a:blip r:embed="rId10">
            <a:extLst>
              <a:ext uri="{28A0092B-C50C-407E-A947-70E740481C1C}">
                <a14:useLocalDpi xmlns:a14="http://schemas.microsoft.com/office/drawing/2010/main" val="0"/>
              </a:ext>
            </a:extLst>
          </a:blip>
          <a:srcRect/>
          <a:stretch>
            <a:fillRect/>
          </a:stretch>
        </p:blipFill>
        <p:spPr bwMode="auto">
          <a:xfrm>
            <a:off x="7988301" y="5014913"/>
            <a:ext cx="1076325"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3036" name="Picture 35" descr="txp_fig"/>
          <p:cNvPicPr>
            <a:picLocks noChangeAspect="1" noChangeArrowheads="1"/>
          </p:cNvPicPr>
          <p:nvPr>
            <p:custDataLst>
              <p:tags r:id="rId4"/>
            </p:custDataLst>
          </p:nvPr>
        </p:nvPicPr>
        <p:blipFill>
          <a:blip r:embed="rId11">
            <a:extLst>
              <a:ext uri="{28A0092B-C50C-407E-A947-70E740481C1C}">
                <a14:useLocalDpi xmlns:a14="http://schemas.microsoft.com/office/drawing/2010/main" val="0"/>
              </a:ext>
            </a:extLst>
          </a:blip>
          <a:srcRect/>
          <a:stretch>
            <a:fillRect/>
          </a:stretch>
        </p:blipFill>
        <p:spPr bwMode="auto">
          <a:xfrm>
            <a:off x="8069264" y="2646363"/>
            <a:ext cx="1076325"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3038" name="Oval 5"/>
          <p:cNvSpPr>
            <a:spLocks noChangeArrowheads="1"/>
          </p:cNvSpPr>
          <p:nvPr/>
        </p:nvSpPr>
        <p:spPr bwMode="auto">
          <a:xfrm>
            <a:off x="2438400" y="3276600"/>
            <a:ext cx="685800" cy="685800"/>
          </a:xfrm>
          <a:prstGeom prst="ellipse">
            <a:avLst/>
          </a:prstGeom>
          <a:solidFill>
            <a:srgbClr val="FF6600"/>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0</a:t>
            </a:r>
          </a:p>
        </p:txBody>
      </p:sp>
      <p:sp>
        <p:nvSpPr>
          <p:cNvPr id="43039" name="Line 22"/>
          <p:cNvSpPr>
            <a:spLocks noChangeShapeType="1"/>
          </p:cNvSpPr>
          <p:nvPr/>
        </p:nvSpPr>
        <p:spPr bwMode="auto">
          <a:xfrm flipV="1">
            <a:off x="2971800" y="2362200"/>
            <a:ext cx="1828800" cy="1066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3040" name="Line 22"/>
          <p:cNvSpPr>
            <a:spLocks noChangeShapeType="1"/>
          </p:cNvSpPr>
          <p:nvPr/>
        </p:nvSpPr>
        <p:spPr bwMode="auto">
          <a:xfrm>
            <a:off x="3048000" y="3581400"/>
            <a:ext cx="1676400" cy="76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3041" name="Line 22"/>
          <p:cNvSpPr>
            <a:spLocks noChangeShapeType="1"/>
          </p:cNvSpPr>
          <p:nvPr/>
        </p:nvSpPr>
        <p:spPr bwMode="auto">
          <a:xfrm>
            <a:off x="3048000" y="3733800"/>
            <a:ext cx="1752600" cy="1143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pic>
        <p:nvPicPr>
          <p:cNvPr id="43042" name="Picture 35" descr="txp_fig"/>
          <p:cNvPicPr>
            <a:picLocks noChangeAspect="1" noChangeArrowheads="1"/>
          </p:cNvPicPr>
          <p:nvPr>
            <p:custDataLst>
              <p:tags r:id="rId5"/>
            </p:custDataLst>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09801" y="5715000"/>
            <a:ext cx="2062163"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3043" name="Picture 1" descr="latex-image-1.pdf"/>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971800" y="2209801"/>
            <a:ext cx="1524000" cy="423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3044" name="Picture 2" descr="latex-image-1.pdf"/>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3276600" y="3124200"/>
            <a:ext cx="1392238" cy="387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3045" name="Picture 42" descr="latex-image-1.pdf"/>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819400" y="4572001"/>
            <a:ext cx="1524000" cy="423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3046" name="Picture 3" descr="latex-image-1.pdf"/>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5251450" y="1466850"/>
            <a:ext cx="1612900" cy="469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3047" name="Line 26"/>
          <p:cNvSpPr>
            <a:spLocks noChangeShapeType="1"/>
          </p:cNvSpPr>
          <p:nvPr/>
        </p:nvSpPr>
        <p:spPr bwMode="auto">
          <a:xfrm flipV="1">
            <a:off x="1828800" y="3581400"/>
            <a:ext cx="596900" cy="1428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pic>
        <p:nvPicPr>
          <p:cNvPr id="43048" name="Picture 5" descr="latex-image-1.pdf"/>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816100" y="3060700"/>
            <a:ext cx="177800" cy="33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2" name="Title 1">
            <a:extLst>
              <a:ext uri="{FF2B5EF4-FFF2-40B4-BE49-F238E27FC236}">
                <a16:creationId xmlns:a16="http://schemas.microsoft.com/office/drawing/2014/main" id="{00343062-B4E0-4724-99DF-A8999EEBDCC9}"/>
              </a:ext>
            </a:extLst>
          </p:cNvPr>
          <p:cNvSpPr txBox="1">
            <a:spLocks/>
          </p:cNvSpPr>
          <p:nvPr/>
        </p:nvSpPr>
        <p:spPr>
          <a:xfrm>
            <a:off x="838200" y="365125"/>
            <a:ext cx="10515600" cy="8244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dirty="0"/>
              <a:t>Recall: Transportation Problem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ea typeface="ＭＳ Ｐゴシック" charset="-128"/>
              </a:rPr>
              <a:t>Integral Solutions in Network Flows Models </a:t>
            </a:r>
          </a:p>
        </p:txBody>
      </p:sp>
      <p:sp>
        <p:nvSpPr>
          <p:cNvPr id="45058" name="Rectangle 3"/>
          <p:cNvSpPr>
            <a:spLocks noGrp="1" noChangeArrowheads="1"/>
          </p:cNvSpPr>
          <p:nvPr>
            <p:ph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600" b="1">
                <a:ea typeface="ＭＳ Ｐゴシック" charset="-128"/>
              </a:rPr>
              <a:t>Theorem:</a:t>
            </a:r>
            <a:r>
              <a:rPr lang="en-US" altLang="en-US" sz="2600">
                <a:ea typeface="ＭＳ Ｐゴシック" charset="-128"/>
              </a:rPr>
              <a:t> Suppose the RHS values of the network LPs are integers, then there exists an optimal solution whose values are all integers.</a:t>
            </a:r>
          </a:p>
          <a:p>
            <a:pPr lvl="1"/>
            <a:r>
              <a:rPr lang="en-US" altLang="en-US" sz="2200"/>
              <a:t>Not necessary to enforce integrality constraints as it comes for free!!</a:t>
            </a:r>
          </a:p>
          <a:p>
            <a:pPr lvl="1"/>
            <a:r>
              <a:rPr lang="en-US" altLang="en-US" sz="2200" b="1"/>
              <a:t>Implication:</a:t>
            </a:r>
            <a:r>
              <a:rPr lang="en-US" altLang="en-US" sz="2200"/>
              <a:t> Network flows are special integer programs (IP) that are easy to solve. </a:t>
            </a:r>
          </a:p>
          <a:p>
            <a:pPr>
              <a:buFont typeface="Wingdings" charset="2"/>
              <a:buNone/>
            </a:pPr>
            <a:endParaRPr lang="en-US" altLang="en-US" sz="2600">
              <a:ea typeface="ＭＳ Ｐゴシック" charset="-128"/>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ea typeface="ＭＳ Ｐゴシック" charset="-128"/>
              </a:rPr>
              <a:t>Example: Passenger Routing</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20CBCA4-39EE-4C89-B2CD-682CEEA245BB}"/>
                  </a:ext>
                </a:extLst>
              </p:cNvPr>
              <p:cNvSpPr>
                <a:spLocks noGrp="1"/>
              </p:cNvSpPr>
              <p:nvPr>
                <p:ph idx="1"/>
              </p:nvPr>
            </p:nvSpPr>
            <p:spPr/>
            <p:txBody>
              <a:bodyPr/>
              <a:lstStyle/>
              <a:p>
                <a:r>
                  <a:rPr lang="en-SG" dirty="0"/>
                  <a:t>United Airlines has seven daily flights from BOS to SFO, every two hours, staring at 7am. </a:t>
                </a:r>
              </a:p>
              <a:p>
                <a:r>
                  <a:rPr lang="en-SG" dirty="0"/>
                  <a:t>Capacities are 100, 100, 100, 150, 150, 150, and </a:t>
                </a:r>
                <a14:m>
                  <m:oMath xmlns:m="http://schemas.openxmlformats.org/officeDocument/2006/math">
                    <m:r>
                      <a:rPr lang="en-SG" i="1" smtClean="0">
                        <a:latin typeface="Cambria Math" panose="02040503050406030204" pitchFamily="18" charset="0"/>
                        <a:ea typeface="Cambria Math" panose="02040503050406030204" pitchFamily="18" charset="0"/>
                      </a:rPr>
                      <m:t>∞</m:t>
                    </m:r>
                  </m:oMath>
                </a14:m>
                <a:endParaRPr lang="en-SG" dirty="0"/>
              </a:p>
              <a:p>
                <a:r>
                  <a:rPr lang="en-SG" dirty="0"/>
                  <a:t>Passengers suffering from over booking are diverted to later flights. </a:t>
                </a:r>
              </a:p>
              <a:p>
                <a:r>
                  <a:rPr lang="en-SG" dirty="0"/>
                  <a:t>Delayed passengers get $200 plus $20 for every hour of delay. </a:t>
                </a:r>
              </a:p>
              <a:p>
                <a:r>
                  <a:rPr lang="en-SG" dirty="0"/>
                  <a:t>Suppose that today the first six flights have 110, 160, 103, 149, 175, and 140 confirmed reservations. </a:t>
                </a:r>
              </a:p>
              <a:p>
                <a:endParaRPr lang="en-SG" dirty="0"/>
              </a:p>
              <a:p>
                <a:pPr marL="0" indent="0">
                  <a:buNone/>
                </a:pPr>
                <a:r>
                  <a:rPr lang="en-SG" dirty="0"/>
                  <a:t>Determine the most economical passenger routing strategy.  </a:t>
                </a:r>
              </a:p>
            </p:txBody>
          </p:sp>
        </mc:Choice>
        <mc:Fallback xmlns="">
          <p:sp>
            <p:nvSpPr>
              <p:cNvPr id="2" name="Content Placeholder 1">
                <a:extLst>
                  <a:ext uri="{FF2B5EF4-FFF2-40B4-BE49-F238E27FC236}">
                    <a16:creationId xmlns:a16="http://schemas.microsoft.com/office/drawing/2014/main" id="{B20CBCA4-39EE-4C89-B2CD-682CEEA245BB}"/>
                  </a:ext>
                </a:extLst>
              </p:cNvPr>
              <p:cNvSpPr>
                <a:spLocks noGrp="1" noRot="1" noChangeAspect="1" noMove="1" noResize="1" noEditPoints="1" noAdjustHandles="1" noChangeArrowheads="1" noChangeShapeType="1" noTextEdit="1"/>
              </p:cNvSpPr>
              <p:nvPr>
                <p:ph idx="1"/>
              </p:nvPr>
            </p:nvSpPr>
            <p:spPr>
              <a:blipFill>
                <a:blip r:embed="rId3"/>
                <a:stretch>
                  <a:fillRect l="-1217" t="-2038"/>
                </a:stretch>
              </a:blipFill>
            </p:spPr>
            <p:txBody>
              <a:bodyPr/>
              <a:lstStyle/>
              <a:p>
                <a:r>
                  <a:rPr lang="en-SG">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ea typeface="ＭＳ Ｐゴシック" charset="-128"/>
              </a:rPr>
              <a:t>Example: Passenger Routing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ea typeface="ＭＳ Ｐゴシック" charset="-128"/>
              </a:rPr>
              <a:t>Example: Passenger Routing</a:t>
            </a:r>
          </a:p>
        </p:txBody>
      </p:sp>
      <p:sp>
        <p:nvSpPr>
          <p:cNvPr id="2" name="Content Placeholder 1">
            <a:extLst>
              <a:ext uri="{FF2B5EF4-FFF2-40B4-BE49-F238E27FC236}">
                <a16:creationId xmlns:a16="http://schemas.microsoft.com/office/drawing/2014/main" id="{548E14AE-D383-4A1B-9C15-4B4DF62BF92B}"/>
              </a:ext>
            </a:extLst>
          </p:cNvPr>
          <p:cNvSpPr>
            <a:spLocks noGrp="1"/>
          </p:cNvSpPr>
          <p:nvPr>
            <p:ph idx="1"/>
          </p:nvPr>
        </p:nvSpPr>
        <p:spPr/>
        <p:txBody>
          <a:bodyPr/>
          <a:lstStyle/>
          <a:p>
            <a:endParaRPr lang="en-SG"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7C48-4F6D-4B3B-8832-BF1163954443}"/>
              </a:ext>
            </a:extLst>
          </p:cNvPr>
          <p:cNvSpPr>
            <a:spLocks noGrp="1"/>
          </p:cNvSpPr>
          <p:nvPr>
            <p:ph type="title"/>
          </p:nvPr>
        </p:nvSpPr>
        <p:spPr/>
        <p:txBody>
          <a:bodyPr/>
          <a:lstStyle/>
          <a:p>
            <a:r>
              <a:rPr lang="en-SG" dirty="0"/>
              <a:t>Assignment Problems</a:t>
            </a:r>
          </a:p>
        </p:txBody>
      </p:sp>
      <p:sp>
        <p:nvSpPr>
          <p:cNvPr id="3" name="Content Placeholder 2">
            <a:extLst>
              <a:ext uri="{FF2B5EF4-FFF2-40B4-BE49-F238E27FC236}">
                <a16:creationId xmlns:a16="http://schemas.microsoft.com/office/drawing/2014/main" id="{4A246A97-38E5-4F86-8547-82298A1FF723}"/>
              </a:ext>
            </a:extLst>
          </p:cNvPr>
          <p:cNvSpPr>
            <a:spLocks noGrp="1"/>
          </p:cNvSpPr>
          <p:nvPr>
            <p:ph idx="1"/>
          </p:nvPr>
        </p:nvSpPr>
        <p:spPr/>
        <p:txBody>
          <a:bodyPr/>
          <a:lstStyle/>
          <a:p>
            <a:r>
              <a:rPr lang="en-US" dirty="0"/>
              <a:t>A computer </a:t>
            </a:r>
            <a:r>
              <a:rPr lang="en-US" dirty="0" err="1"/>
              <a:t>centre</a:t>
            </a:r>
            <a:r>
              <a:rPr lang="en-US" dirty="0"/>
              <a:t> must process 3 jobs (1,2 or 3) and can process on any of the firm's 3 computers. The cost of processing a job depends upon the computer (1,2 or 3) used, as shown below. Formulate a model for scheduling one job on each computer to minimize the total cost of processing.</a:t>
            </a:r>
          </a:p>
          <a:p>
            <a:endParaRPr lang="en-SG" dirty="0"/>
          </a:p>
        </p:txBody>
      </p:sp>
      <p:graphicFrame>
        <p:nvGraphicFramePr>
          <p:cNvPr id="4" name="Group 52">
            <a:extLst>
              <a:ext uri="{FF2B5EF4-FFF2-40B4-BE49-F238E27FC236}">
                <a16:creationId xmlns:a16="http://schemas.microsoft.com/office/drawing/2014/main" id="{32E3C192-9E7D-4442-B82C-2713B12CFBD2}"/>
              </a:ext>
            </a:extLst>
          </p:cNvPr>
          <p:cNvGraphicFramePr>
            <a:graphicFrameLocks/>
          </p:cNvGraphicFramePr>
          <p:nvPr>
            <p:extLst>
              <p:ext uri="{D42A27DB-BD31-4B8C-83A1-F6EECF244321}">
                <p14:modId xmlns:p14="http://schemas.microsoft.com/office/powerpoint/2010/main" val="3512540923"/>
              </p:ext>
            </p:extLst>
          </p:nvPr>
        </p:nvGraphicFramePr>
        <p:xfrm>
          <a:off x="838200" y="3895090"/>
          <a:ext cx="10515600" cy="2244726"/>
        </p:xfrm>
        <a:graphic>
          <a:graphicData uri="http://schemas.openxmlformats.org/drawingml/2006/table">
            <a:tbl>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5619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0"/>
                        <a:buNone/>
                        <a:tabLst/>
                      </a:pPr>
                      <a:r>
                        <a:rPr kumimoji="0" lang="en-US" sz="1800" b="1" i="0" u="none" strike="noStrike" cap="none" normalizeH="0" baseline="0">
                          <a:ln>
                            <a:noFill/>
                          </a:ln>
                          <a:solidFill>
                            <a:schemeClr val="tx1"/>
                          </a:solidFill>
                          <a:effectLst/>
                          <a:latin typeface="Arial" charset="0"/>
                          <a:ea typeface="ＭＳ Ｐゴシック" charset="0"/>
                        </a:rPr>
                        <a:t>Computer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0"/>
                        <a:buNone/>
                        <a:tabLst/>
                      </a:pPr>
                      <a:r>
                        <a:rPr kumimoji="0" lang="en-US" sz="1800" b="1" i="0" u="none" strike="noStrike" cap="none" normalizeH="0" baseline="0">
                          <a:ln>
                            <a:noFill/>
                          </a:ln>
                          <a:solidFill>
                            <a:schemeClr val="tx1"/>
                          </a:solidFill>
                          <a:effectLst/>
                          <a:latin typeface="Arial" charset="0"/>
                          <a:ea typeface="ＭＳ Ｐゴシック" charset="0"/>
                        </a:rPr>
                        <a:t>  1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0"/>
                        <a:buNone/>
                        <a:tabLst/>
                      </a:pPr>
                      <a:r>
                        <a:rPr kumimoji="0" lang="en-US" sz="1800" b="1" i="0" u="none" strike="noStrike" cap="none" normalizeH="0" baseline="0">
                          <a:ln>
                            <a:noFill/>
                          </a:ln>
                          <a:solidFill>
                            <a:schemeClr val="tx1"/>
                          </a:solidFill>
                          <a:effectLst/>
                          <a:latin typeface="Arial" charset="0"/>
                          <a:ea typeface="ＭＳ Ｐゴシック" charset="0"/>
                        </a:rPr>
                        <a:t>  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0"/>
                        <a:buNone/>
                        <a:tabLst/>
                      </a:pPr>
                      <a:r>
                        <a:rPr kumimoji="0" lang="en-US" sz="1800" b="1" i="0" u="none" strike="noStrike" cap="none" normalizeH="0" baseline="0">
                          <a:ln>
                            <a:noFill/>
                          </a:ln>
                          <a:solidFill>
                            <a:schemeClr val="tx1"/>
                          </a:solidFill>
                          <a:effectLst/>
                          <a:latin typeface="Arial" charset="0"/>
                          <a:ea typeface="ＭＳ Ｐゴシック"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03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0"/>
                        <a:buNone/>
                        <a:tabLst/>
                      </a:pPr>
                      <a:r>
                        <a:rPr kumimoji="0" lang="en-US" sz="1800" b="1" i="0" u="none" strike="noStrike" cap="none" normalizeH="0" baseline="0">
                          <a:ln>
                            <a:noFill/>
                          </a:ln>
                          <a:solidFill>
                            <a:schemeClr val="tx1"/>
                          </a:solidFill>
                          <a:effectLst/>
                          <a:latin typeface="Arial" charset="0"/>
                          <a:ea typeface="ＭＳ Ｐゴシック" charset="0"/>
                          <a:cs typeface="Times New Roman" charset="0"/>
                        </a:rPr>
                        <a:t>Job 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0"/>
                        <a:buNone/>
                        <a:tabLst/>
                      </a:pPr>
                      <a:r>
                        <a:rPr kumimoji="0" lang="en-US" sz="1800" b="1" i="0" u="none" strike="noStrike" cap="none" normalizeH="0" baseline="0">
                          <a:ln>
                            <a:noFill/>
                          </a:ln>
                          <a:solidFill>
                            <a:schemeClr val="tx1"/>
                          </a:solidFill>
                          <a:effectLst/>
                          <a:latin typeface="Arial" charset="0"/>
                          <a:ea typeface="ＭＳ Ｐゴシック" charset="0"/>
                          <a:cs typeface="Times New Roman" charset="0"/>
                        </a:rPr>
                        <a:t>$ 10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0"/>
                        <a:buNone/>
                        <a:tabLst/>
                      </a:pPr>
                      <a:r>
                        <a:rPr kumimoji="0" lang="en-US" sz="1800" b="1" i="0" u="none" strike="noStrike" cap="none" normalizeH="0" baseline="0">
                          <a:ln>
                            <a:noFill/>
                          </a:ln>
                          <a:solidFill>
                            <a:schemeClr val="tx1"/>
                          </a:solidFill>
                          <a:effectLst/>
                          <a:latin typeface="Arial" charset="0"/>
                          <a:ea typeface="ＭＳ Ｐゴシック" charset="0"/>
                          <a:cs typeface="Times New Roman" charset="0"/>
                        </a:rPr>
                        <a:t>$ 12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0"/>
                        <a:buNone/>
                        <a:tabLst/>
                      </a:pPr>
                      <a:r>
                        <a:rPr kumimoji="0" lang="en-US" sz="1800" b="1" i="0" u="none" strike="noStrike" cap="none" normalizeH="0" baseline="0">
                          <a:ln>
                            <a:noFill/>
                          </a:ln>
                          <a:solidFill>
                            <a:schemeClr val="tx1"/>
                          </a:solidFill>
                          <a:effectLst/>
                          <a:latin typeface="Arial" charset="0"/>
                          <a:ea typeface="ＭＳ Ｐゴシック" charset="0"/>
                          <a:cs typeface="Times New Roman" charset="0"/>
                        </a:rPr>
                        <a:t>$ 15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19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0"/>
                        <a:buNone/>
                        <a:tabLst/>
                      </a:pPr>
                      <a:r>
                        <a:rPr kumimoji="0" lang="en-US" sz="1800" b="1" i="0" u="none" strike="noStrike" cap="none" normalizeH="0" baseline="0">
                          <a:ln>
                            <a:noFill/>
                          </a:ln>
                          <a:solidFill>
                            <a:schemeClr val="tx1"/>
                          </a:solidFill>
                          <a:effectLst/>
                          <a:latin typeface="Arial" charset="0"/>
                          <a:ea typeface="ＭＳ Ｐゴシック" charset="0"/>
                          <a:cs typeface="Times New Roman" charset="0"/>
                        </a:rPr>
                        <a:t>Job 2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0"/>
                        <a:buNone/>
                        <a:tabLst/>
                      </a:pPr>
                      <a:r>
                        <a:rPr kumimoji="0" lang="en-US" sz="1800" b="1" i="0" u="none" strike="noStrike" cap="none" normalizeH="0" baseline="0">
                          <a:ln>
                            <a:noFill/>
                          </a:ln>
                          <a:solidFill>
                            <a:schemeClr val="tx1"/>
                          </a:solidFill>
                          <a:effectLst/>
                          <a:latin typeface="Arial" charset="0"/>
                          <a:ea typeface="ＭＳ Ｐゴシック" charset="0"/>
                          <a:cs typeface="Times New Roman" charset="0"/>
                        </a:rPr>
                        <a:t>$  6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0"/>
                        <a:buNone/>
                        <a:tabLst/>
                      </a:pPr>
                      <a:r>
                        <a:rPr kumimoji="0" lang="en-US" sz="1800" b="1" i="0" u="none" strike="noStrike" cap="none" normalizeH="0" baseline="0">
                          <a:ln>
                            <a:noFill/>
                          </a:ln>
                          <a:solidFill>
                            <a:schemeClr val="tx1"/>
                          </a:solidFill>
                          <a:effectLst/>
                          <a:latin typeface="Arial" charset="0"/>
                          <a:ea typeface="ＭＳ Ｐゴシック" charset="0"/>
                          <a:cs typeface="Times New Roman" charset="0"/>
                        </a:rPr>
                        <a:t>$  5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0"/>
                        <a:buNone/>
                        <a:tabLst/>
                      </a:pPr>
                      <a:r>
                        <a:rPr kumimoji="0" lang="en-US" sz="1800" b="1" i="0" u="none" strike="noStrike" cap="none" normalizeH="0" baseline="0">
                          <a:ln>
                            <a:noFill/>
                          </a:ln>
                          <a:solidFill>
                            <a:schemeClr val="tx1"/>
                          </a:solidFill>
                          <a:effectLst/>
                          <a:latin typeface="Arial" charset="0"/>
                          <a:ea typeface="ＭＳ Ｐゴシック" charset="0"/>
                          <a:cs typeface="Times New Roman" charset="0"/>
                        </a:rPr>
                        <a:t>$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03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0"/>
                        <a:buNone/>
                        <a:tabLst/>
                      </a:pPr>
                      <a:r>
                        <a:rPr kumimoji="0" lang="en-US" sz="1800" b="1" i="0" u="none" strike="noStrike" cap="none" normalizeH="0" baseline="0">
                          <a:ln>
                            <a:noFill/>
                          </a:ln>
                          <a:solidFill>
                            <a:schemeClr val="tx1"/>
                          </a:solidFill>
                          <a:effectLst/>
                          <a:latin typeface="Arial" charset="0"/>
                          <a:ea typeface="ＭＳ Ｐゴシック" charset="0"/>
                          <a:cs typeface="Times New Roman" charset="0"/>
                        </a:rPr>
                        <a:t>Job 3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0"/>
                        <a:buNone/>
                        <a:tabLst/>
                      </a:pPr>
                      <a:r>
                        <a:rPr kumimoji="0" lang="en-US" sz="1800" b="1" i="0" u="none" strike="noStrike" cap="none" normalizeH="0" baseline="0">
                          <a:ln>
                            <a:noFill/>
                          </a:ln>
                          <a:solidFill>
                            <a:schemeClr val="tx1"/>
                          </a:solidFill>
                          <a:effectLst/>
                          <a:latin typeface="Arial" charset="0"/>
                          <a:ea typeface="ＭＳ Ｐゴシック" charset="0"/>
                          <a:cs typeface="Times New Roman" charset="0"/>
                        </a:rPr>
                        <a:t>$  4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0"/>
                        <a:buNone/>
                        <a:tabLst/>
                      </a:pPr>
                      <a:r>
                        <a:rPr kumimoji="0" lang="en-US" sz="1800" b="1" i="0" u="none" strike="noStrike" cap="none" normalizeH="0" baseline="0">
                          <a:ln>
                            <a:noFill/>
                          </a:ln>
                          <a:solidFill>
                            <a:schemeClr val="tx1"/>
                          </a:solidFill>
                          <a:effectLst/>
                          <a:latin typeface="Arial" charset="0"/>
                          <a:ea typeface="ＭＳ Ｐゴシック" charset="0"/>
                          <a:cs typeface="Times New Roman" charset="0"/>
                        </a:rPr>
                        <a:t>$  8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0"/>
                        <a:buNone/>
                        <a:tabLst/>
                      </a:pPr>
                      <a:r>
                        <a:rPr kumimoji="0" lang="en-US" sz="1800" b="1" i="0" u="none" strike="noStrike" cap="none" normalizeH="0" baseline="0" dirty="0">
                          <a:ln>
                            <a:noFill/>
                          </a:ln>
                          <a:solidFill>
                            <a:schemeClr val="tx1"/>
                          </a:solidFill>
                          <a:effectLst/>
                          <a:latin typeface="Arial" charset="0"/>
                          <a:ea typeface="ＭＳ Ｐゴシック" charset="0"/>
                          <a:cs typeface="Times New Roman" charset="0"/>
                        </a:rPr>
                        <a:t>$  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30915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7C48-4F6D-4B3B-8832-BF1163954443}"/>
              </a:ext>
            </a:extLst>
          </p:cNvPr>
          <p:cNvSpPr>
            <a:spLocks noGrp="1"/>
          </p:cNvSpPr>
          <p:nvPr>
            <p:ph type="title"/>
          </p:nvPr>
        </p:nvSpPr>
        <p:spPr/>
        <p:txBody>
          <a:bodyPr/>
          <a:lstStyle/>
          <a:p>
            <a:r>
              <a:rPr lang="en-SG" dirty="0"/>
              <a:t>Assignment Problems</a:t>
            </a:r>
          </a:p>
        </p:txBody>
      </p:sp>
      <p:sp>
        <p:nvSpPr>
          <p:cNvPr id="3" name="Content Placeholder 2">
            <a:extLst>
              <a:ext uri="{FF2B5EF4-FFF2-40B4-BE49-F238E27FC236}">
                <a16:creationId xmlns:a16="http://schemas.microsoft.com/office/drawing/2014/main" id="{4A246A97-38E5-4F86-8547-82298A1FF723}"/>
              </a:ext>
            </a:extLst>
          </p:cNvPr>
          <p:cNvSpPr>
            <a:spLocks noGrp="1"/>
          </p:cNvSpPr>
          <p:nvPr>
            <p:ph idx="1"/>
          </p:nvPr>
        </p:nvSpPr>
        <p:spPr/>
        <p:txBody>
          <a:bodyPr/>
          <a:lstStyle/>
          <a:p>
            <a:r>
              <a:rPr lang="en-US" dirty="0"/>
              <a:t>An Integer Programming Approach</a:t>
            </a:r>
            <a:endParaRPr lang="en-SG" dirty="0"/>
          </a:p>
        </p:txBody>
      </p:sp>
      <p:pic>
        <p:nvPicPr>
          <p:cNvPr id="5" name="Picture 9" descr="txp_fig">
            <a:extLst>
              <a:ext uri="{FF2B5EF4-FFF2-40B4-BE49-F238E27FC236}">
                <a16:creationId xmlns:a16="http://schemas.microsoft.com/office/drawing/2014/main" id="{3233F16E-6DC4-4D50-BF7B-DBABF1BE20BC}"/>
              </a:ext>
            </a:extLst>
          </p:cNvPr>
          <p:cNvPicPr>
            <a:picLocks noChangeAspect="1" noChangeArrowheads="1"/>
          </p:cNvPicPr>
          <p:nvPr>
            <p:custDataLst>
              <p:tags r:id="rId1"/>
            </p:custDataLst>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84450" y="2508250"/>
            <a:ext cx="7429500" cy="2503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1556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7C48-4F6D-4B3B-8832-BF1163954443}"/>
              </a:ext>
            </a:extLst>
          </p:cNvPr>
          <p:cNvSpPr>
            <a:spLocks noGrp="1"/>
          </p:cNvSpPr>
          <p:nvPr>
            <p:ph type="title"/>
          </p:nvPr>
        </p:nvSpPr>
        <p:spPr/>
        <p:txBody>
          <a:bodyPr/>
          <a:lstStyle/>
          <a:p>
            <a:r>
              <a:rPr lang="en-SG" dirty="0"/>
              <a:t>Assignment Problems</a:t>
            </a:r>
          </a:p>
        </p:txBody>
      </p:sp>
      <p:sp>
        <p:nvSpPr>
          <p:cNvPr id="3" name="Content Placeholder 2">
            <a:extLst>
              <a:ext uri="{FF2B5EF4-FFF2-40B4-BE49-F238E27FC236}">
                <a16:creationId xmlns:a16="http://schemas.microsoft.com/office/drawing/2014/main" id="{4A246A97-38E5-4F86-8547-82298A1FF723}"/>
              </a:ext>
            </a:extLst>
          </p:cNvPr>
          <p:cNvSpPr>
            <a:spLocks noGrp="1"/>
          </p:cNvSpPr>
          <p:nvPr>
            <p:ph idx="1"/>
          </p:nvPr>
        </p:nvSpPr>
        <p:spPr/>
        <p:txBody>
          <a:bodyPr/>
          <a:lstStyle/>
          <a:p>
            <a:r>
              <a:rPr lang="en-US" dirty="0"/>
              <a:t>An Integer Programming Approach</a:t>
            </a:r>
            <a:endParaRPr lang="en-SG" dirty="0"/>
          </a:p>
        </p:txBody>
      </p:sp>
      <p:pic>
        <p:nvPicPr>
          <p:cNvPr id="6" name="Picture 6" descr="txp_fig">
            <a:extLst>
              <a:ext uri="{FF2B5EF4-FFF2-40B4-BE49-F238E27FC236}">
                <a16:creationId xmlns:a16="http://schemas.microsoft.com/office/drawing/2014/main" id="{C0F4046B-3DCD-48A6-9CED-F603AABEDE9A}"/>
              </a:ext>
            </a:extLst>
          </p:cNvPr>
          <p:cNvPicPr>
            <a:picLocks noChangeAspect="1" noChangeArrowheads="1"/>
          </p:cNvPicPr>
          <p:nvPr>
            <p:custDataLst>
              <p:tags r:id="rId1"/>
            </p:custDataLst>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28801" y="2209801"/>
            <a:ext cx="8435975" cy="2246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6662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7C48-4F6D-4B3B-8832-BF1163954443}"/>
              </a:ext>
            </a:extLst>
          </p:cNvPr>
          <p:cNvSpPr>
            <a:spLocks noGrp="1"/>
          </p:cNvSpPr>
          <p:nvPr>
            <p:ph type="title"/>
          </p:nvPr>
        </p:nvSpPr>
        <p:spPr/>
        <p:txBody>
          <a:bodyPr/>
          <a:lstStyle/>
          <a:p>
            <a:r>
              <a:rPr lang="en-SG" dirty="0"/>
              <a:t>Assignment Problems</a:t>
            </a:r>
          </a:p>
        </p:txBody>
      </p:sp>
      <p:sp>
        <p:nvSpPr>
          <p:cNvPr id="3" name="Content Placeholder 2">
            <a:extLst>
              <a:ext uri="{FF2B5EF4-FFF2-40B4-BE49-F238E27FC236}">
                <a16:creationId xmlns:a16="http://schemas.microsoft.com/office/drawing/2014/main" id="{4A246A97-38E5-4F86-8547-82298A1FF723}"/>
              </a:ext>
            </a:extLst>
          </p:cNvPr>
          <p:cNvSpPr>
            <a:spLocks noGrp="1"/>
          </p:cNvSpPr>
          <p:nvPr>
            <p:ph idx="1"/>
          </p:nvPr>
        </p:nvSpPr>
        <p:spPr/>
        <p:txBody>
          <a:bodyPr/>
          <a:lstStyle/>
          <a:p>
            <a:r>
              <a:rPr lang="en-US" dirty="0"/>
              <a:t>An Integer Programming Approach</a:t>
            </a:r>
            <a:endParaRPr lang="en-SG" dirty="0"/>
          </a:p>
        </p:txBody>
      </p:sp>
      <p:pic>
        <p:nvPicPr>
          <p:cNvPr id="4" name="Picture 4" descr="txp_fig">
            <a:extLst>
              <a:ext uri="{FF2B5EF4-FFF2-40B4-BE49-F238E27FC236}">
                <a16:creationId xmlns:a16="http://schemas.microsoft.com/office/drawing/2014/main" id="{F667FF7B-69D4-460E-A001-CDE38BD8DC0F}"/>
              </a:ext>
            </a:extLst>
          </p:cNvPr>
          <p:cNvPicPr>
            <a:picLocks noChangeAspect="1" noChangeArrowheads="1"/>
          </p:cNvPicPr>
          <p:nvPr>
            <p:custDataLst>
              <p:tags r:id="rId1"/>
            </p:custDataLst>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43101" y="1968500"/>
            <a:ext cx="8435975" cy="3238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58752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7C48-4F6D-4B3B-8832-BF1163954443}"/>
              </a:ext>
            </a:extLst>
          </p:cNvPr>
          <p:cNvSpPr>
            <a:spLocks noGrp="1"/>
          </p:cNvSpPr>
          <p:nvPr>
            <p:ph type="title"/>
          </p:nvPr>
        </p:nvSpPr>
        <p:spPr/>
        <p:txBody>
          <a:bodyPr/>
          <a:lstStyle/>
          <a:p>
            <a:r>
              <a:rPr lang="en-SG" dirty="0"/>
              <a:t>Assignment Problems</a:t>
            </a:r>
          </a:p>
        </p:txBody>
      </p:sp>
      <p:sp>
        <p:nvSpPr>
          <p:cNvPr id="3" name="Content Placeholder 2">
            <a:extLst>
              <a:ext uri="{FF2B5EF4-FFF2-40B4-BE49-F238E27FC236}">
                <a16:creationId xmlns:a16="http://schemas.microsoft.com/office/drawing/2014/main" id="{4A246A97-38E5-4F86-8547-82298A1FF723}"/>
              </a:ext>
            </a:extLst>
          </p:cNvPr>
          <p:cNvSpPr>
            <a:spLocks noGrp="1"/>
          </p:cNvSpPr>
          <p:nvPr>
            <p:ph idx="1"/>
          </p:nvPr>
        </p:nvSpPr>
        <p:spPr/>
        <p:txBody>
          <a:bodyPr/>
          <a:lstStyle/>
          <a:p>
            <a:r>
              <a:rPr lang="en-US" dirty="0"/>
              <a:t>A Network Flow Approach</a:t>
            </a:r>
            <a:endParaRPr lang="en-SG" dirty="0"/>
          </a:p>
        </p:txBody>
      </p:sp>
      <p:sp>
        <p:nvSpPr>
          <p:cNvPr id="5" name="Oval 7">
            <a:extLst>
              <a:ext uri="{FF2B5EF4-FFF2-40B4-BE49-F238E27FC236}">
                <a16:creationId xmlns:a16="http://schemas.microsoft.com/office/drawing/2014/main" id="{D7ED438A-6B45-45D9-8E5D-75A566C9E456}"/>
              </a:ext>
            </a:extLst>
          </p:cNvPr>
          <p:cNvSpPr>
            <a:spLocks noChangeArrowheads="1"/>
          </p:cNvSpPr>
          <p:nvPr/>
        </p:nvSpPr>
        <p:spPr bwMode="auto">
          <a:xfrm>
            <a:off x="4800600" y="1981200"/>
            <a:ext cx="685800" cy="685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1</a:t>
            </a:r>
          </a:p>
        </p:txBody>
      </p:sp>
      <p:sp>
        <p:nvSpPr>
          <p:cNvPr id="6" name="Oval 8">
            <a:extLst>
              <a:ext uri="{FF2B5EF4-FFF2-40B4-BE49-F238E27FC236}">
                <a16:creationId xmlns:a16="http://schemas.microsoft.com/office/drawing/2014/main" id="{FB4193CF-03CD-4D04-B128-8DF27A825622}"/>
              </a:ext>
            </a:extLst>
          </p:cNvPr>
          <p:cNvSpPr>
            <a:spLocks noChangeArrowheads="1"/>
          </p:cNvSpPr>
          <p:nvPr/>
        </p:nvSpPr>
        <p:spPr bwMode="auto">
          <a:xfrm>
            <a:off x="4800600" y="3276600"/>
            <a:ext cx="685800" cy="685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2</a:t>
            </a:r>
          </a:p>
        </p:txBody>
      </p:sp>
      <p:sp>
        <p:nvSpPr>
          <p:cNvPr id="7" name="Oval 9">
            <a:extLst>
              <a:ext uri="{FF2B5EF4-FFF2-40B4-BE49-F238E27FC236}">
                <a16:creationId xmlns:a16="http://schemas.microsoft.com/office/drawing/2014/main" id="{E1FD0D9D-512F-4F9E-A220-380A76A836C8}"/>
              </a:ext>
            </a:extLst>
          </p:cNvPr>
          <p:cNvSpPr>
            <a:spLocks noChangeArrowheads="1"/>
          </p:cNvSpPr>
          <p:nvPr/>
        </p:nvSpPr>
        <p:spPr bwMode="auto">
          <a:xfrm>
            <a:off x="4800600" y="4648200"/>
            <a:ext cx="685800" cy="685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3</a:t>
            </a:r>
          </a:p>
        </p:txBody>
      </p:sp>
      <p:sp>
        <p:nvSpPr>
          <p:cNvPr id="8" name="Oval 10">
            <a:extLst>
              <a:ext uri="{FF2B5EF4-FFF2-40B4-BE49-F238E27FC236}">
                <a16:creationId xmlns:a16="http://schemas.microsoft.com/office/drawing/2014/main" id="{3C0023F1-8D4A-4170-9C3F-32EA65AE4815}"/>
              </a:ext>
            </a:extLst>
          </p:cNvPr>
          <p:cNvSpPr>
            <a:spLocks noChangeArrowheads="1"/>
          </p:cNvSpPr>
          <p:nvPr/>
        </p:nvSpPr>
        <p:spPr bwMode="auto">
          <a:xfrm>
            <a:off x="7162800" y="2209800"/>
            <a:ext cx="533400" cy="533400"/>
          </a:xfrm>
          <a:prstGeom prst="ellipse">
            <a:avLst/>
          </a:prstGeom>
          <a:solidFill>
            <a:schemeClr val="folHlink"/>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1</a:t>
            </a:r>
          </a:p>
        </p:txBody>
      </p:sp>
      <p:sp>
        <p:nvSpPr>
          <p:cNvPr id="9" name="Oval 11">
            <a:extLst>
              <a:ext uri="{FF2B5EF4-FFF2-40B4-BE49-F238E27FC236}">
                <a16:creationId xmlns:a16="http://schemas.microsoft.com/office/drawing/2014/main" id="{ADA79C01-42CE-446C-B655-A91CD3D641A9}"/>
              </a:ext>
            </a:extLst>
          </p:cNvPr>
          <p:cNvSpPr>
            <a:spLocks noChangeArrowheads="1"/>
          </p:cNvSpPr>
          <p:nvPr/>
        </p:nvSpPr>
        <p:spPr bwMode="auto">
          <a:xfrm>
            <a:off x="7162800" y="3276600"/>
            <a:ext cx="533400" cy="533400"/>
          </a:xfrm>
          <a:prstGeom prst="ellipse">
            <a:avLst/>
          </a:prstGeom>
          <a:solidFill>
            <a:schemeClr val="folHlink"/>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2</a:t>
            </a:r>
          </a:p>
        </p:txBody>
      </p:sp>
      <p:sp>
        <p:nvSpPr>
          <p:cNvPr id="10" name="Oval 12">
            <a:extLst>
              <a:ext uri="{FF2B5EF4-FFF2-40B4-BE49-F238E27FC236}">
                <a16:creationId xmlns:a16="http://schemas.microsoft.com/office/drawing/2014/main" id="{1F7C9218-6CAE-4A30-A04F-686E22D26CC1}"/>
              </a:ext>
            </a:extLst>
          </p:cNvPr>
          <p:cNvSpPr>
            <a:spLocks noChangeArrowheads="1"/>
          </p:cNvSpPr>
          <p:nvPr/>
        </p:nvSpPr>
        <p:spPr bwMode="auto">
          <a:xfrm>
            <a:off x="7162800" y="4419600"/>
            <a:ext cx="533400" cy="533400"/>
          </a:xfrm>
          <a:prstGeom prst="ellipse">
            <a:avLst/>
          </a:prstGeom>
          <a:solidFill>
            <a:schemeClr val="folHlink"/>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3</a:t>
            </a:r>
          </a:p>
        </p:txBody>
      </p:sp>
      <p:sp>
        <p:nvSpPr>
          <p:cNvPr id="11" name="Line 14">
            <a:extLst>
              <a:ext uri="{FF2B5EF4-FFF2-40B4-BE49-F238E27FC236}">
                <a16:creationId xmlns:a16="http://schemas.microsoft.com/office/drawing/2014/main" id="{1624B6A5-977D-4F7C-861C-AC22AE5ED7A3}"/>
              </a:ext>
            </a:extLst>
          </p:cNvPr>
          <p:cNvSpPr>
            <a:spLocks noChangeShapeType="1"/>
          </p:cNvSpPr>
          <p:nvPr/>
        </p:nvSpPr>
        <p:spPr bwMode="auto">
          <a:xfrm>
            <a:off x="5486400" y="2286000"/>
            <a:ext cx="1600200" cy="228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2" name="Line 15">
            <a:extLst>
              <a:ext uri="{FF2B5EF4-FFF2-40B4-BE49-F238E27FC236}">
                <a16:creationId xmlns:a16="http://schemas.microsoft.com/office/drawing/2014/main" id="{CCB28117-4798-42CA-A4C1-D87337AC3E69}"/>
              </a:ext>
            </a:extLst>
          </p:cNvPr>
          <p:cNvSpPr>
            <a:spLocks noChangeShapeType="1"/>
          </p:cNvSpPr>
          <p:nvPr/>
        </p:nvSpPr>
        <p:spPr bwMode="auto">
          <a:xfrm flipV="1">
            <a:off x="5486400" y="3505200"/>
            <a:ext cx="1676400" cy="76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3" name="Line 16">
            <a:extLst>
              <a:ext uri="{FF2B5EF4-FFF2-40B4-BE49-F238E27FC236}">
                <a16:creationId xmlns:a16="http://schemas.microsoft.com/office/drawing/2014/main" id="{3BD7C917-B387-4713-BF80-AFDB6A27E194}"/>
              </a:ext>
            </a:extLst>
          </p:cNvPr>
          <p:cNvSpPr>
            <a:spLocks noChangeShapeType="1"/>
          </p:cNvSpPr>
          <p:nvPr/>
        </p:nvSpPr>
        <p:spPr bwMode="auto">
          <a:xfrm>
            <a:off x="5486400" y="2362200"/>
            <a:ext cx="1600200" cy="1066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4" name="Line 17">
            <a:extLst>
              <a:ext uri="{FF2B5EF4-FFF2-40B4-BE49-F238E27FC236}">
                <a16:creationId xmlns:a16="http://schemas.microsoft.com/office/drawing/2014/main" id="{83531D75-9621-4325-B8C4-4E1BDACED47B}"/>
              </a:ext>
            </a:extLst>
          </p:cNvPr>
          <p:cNvSpPr>
            <a:spLocks noChangeShapeType="1"/>
          </p:cNvSpPr>
          <p:nvPr/>
        </p:nvSpPr>
        <p:spPr bwMode="auto">
          <a:xfrm>
            <a:off x="5486400" y="2438400"/>
            <a:ext cx="1676400" cy="2209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5" name="Line 19">
            <a:extLst>
              <a:ext uri="{FF2B5EF4-FFF2-40B4-BE49-F238E27FC236}">
                <a16:creationId xmlns:a16="http://schemas.microsoft.com/office/drawing/2014/main" id="{01B8CE35-CEEE-4EF5-87C3-9B9FAB7DB99A}"/>
              </a:ext>
            </a:extLst>
          </p:cNvPr>
          <p:cNvSpPr>
            <a:spLocks noChangeShapeType="1"/>
          </p:cNvSpPr>
          <p:nvPr/>
        </p:nvSpPr>
        <p:spPr bwMode="auto">
          <a:xfrm flipV="1">
            <a:off x="5486400" y="2514600"/>
            <a:ext cx="1600200" cy="1066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6" name="Line 20">
            <a:extLst>
              <a:ext uri="{FF2B5EF4-FFF2-40B4-BE49-F238E27FC236}">
                <a16:creationId xmlns:a16="http://schemas.microsoft.com/office/drawing/2014/main" id="{78E32ACB-BFF5-4384-ABCE-29B2AEE3C3FC}"/>
              </a:ext>
            </a:extLst>
          </p:cNvPr>
          <p:cNvSpPr>
            <a:spLocks noChangeShapeType="1"/>
          </p:cNvSpPr>
          <p:nvPr/>
        </p:nvSpPr>
        <p:spPr bwMode="auto">
          <a:xfrm flipV="1">
            <a:off x="5486400" y="3657600"/>
            <a:ext cx="1600200" cy="1295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7" name="Line 21">
            <a:extLst>
              <a:ext uri="{FF2B5EF4-FFF2-40B4-BE49-F238E27FC236}">
                <a16:creationId xmlns:a16="http://schemas.microsoft.com/office/drawing/2014/main" id="{8148C099-DE89-4E6B-B18F-7189DAE3166F}"/>
              </a:ext>
            </a:extLst>
          </p:cNvPr>
          <p:cNvSpPr>
            <a:spLocks noChangeShapeType="1"/>
          </p:cNvSpPr>
          <p:nvPr/>
        </p:nvSpPr>
        <p:spPr bwMode="auto">
          <a:xfrm>
            <a:off x="5486400" y="3733800"/>
            <a:ext cx="152400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8" name="Line 23">
            <a:extLst>
              <a:ext uri="{FF2B5EF4-FFF2-40B4-BE49-F238E27FC236}">
                <a16:creationId xmlns:a16="http://schemas.microsoft.com/office/drawing/2014/main" id="{377BC73B-85EF-4E92-91F0-E4B9D4E0B0FC}"/>
              </a:ext>
            </a:extLst>
          </p:cNvPr>
          <p:cNvSpPr>
            <a:spLocks noChangeShapeType="1"/>
          </p:cNvSpPr>
          <p:nvPr/>
        </p:nvSpPr>
        <p:spPr bwMode="auto">
          <a:xfrm flipV="1">
            <a:off x="5562600" y="2590800"/>
            <a:ext cx="1600200" cy="2362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9" name="Line 24">
            <a:extLst>
              <a:ext uri="{FF2B5EF4-FFF2-40B4-BE49-F238E27FC236}">
                <a16:creationId xmlns:a16="http://schemas.microsoft.com/office/drawing/2014/main" id="{D8432705-E044-45A0-8630-7C95BF09DDC1}"/>
              </a:ext>
            </a:extLst>
          </p:cNvPr>
          <p:cNvSpPr>
            <a:spLocks noChangeShapeType="1"/>
          </p:cNvSpPr>
          <p:nvPr/>
        </p:nvSpPr>
        <p:spPr bwMode="auto">
          <a:xfrm flipV="1">
            <a:off x="5562600" y="4724400"/>
            <a:ext cx="1524000" cy="304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0" name="Line 26">
            <a:extLst>
              <a:ext uri="{FF2B5EF4-FFF2-40B4-BE49-F238E27FC236}">
                <a16:creationId xmlns:a16="http://schemas.microsoft.com/office/drawing/2014/main" id="{43AACBEB-8948-468D-93D4-05EC05FA9755}"/>
              </a:ext>
            </a:extLst>
          </p:cNvPr>
          <p:cNvSpPr>
            <a:spLocks noChangeShapeType="1"/>
          </p:cNvSpPr>
          <p:nvPr/>
        </p:nvSpPr>
        <p:spPr bwMode="auto">
          <a:xfrm>
            <a:off x="7696200" y="3581400"/>
            <a:ext cx="3810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1" name="Line 27">
            <a:extLst>
              <a:ext uri="{FF2B5EF4-FFF2-40B4-BE49-F238E27FC236}">
                <a16:creationId xmlns:a16="http://schemas.microsoft.com/office/drawing/2014/main" id="{3124D38D-287A-4E77-BF30-7B3E2DC5482C}"/>
              </a:ext>
            </a:extLst>
          </p:cNvPr>
          <p:cNvSpPr>
            <a:spLocks noChangeShapeType="1"/>
          </p:cNvSpPr>
          <p:nvPr/>
        </p:nvSpPr>
        <p:spPr bwMode="auto">
          <a:xfrm>
            <a:off x="7696200" y="2514600"/>
            <a:ext cx="3810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2" name="Line 28">
            <a:extLst>
              <a:ext uri="{FF2B5EF4-FFF2-40B4-BE49-F238E27FC236}">
                <a16:creationId xmlns:a16="http://schemas.microsoft.com/office/drawing/2014/main" id="{8CD70055-510A-4D54-999B-9991A85F2D0C}"/>
              </a:ext>
            </a:extLst>
          </p:cNvPr>
          <p:cNvSpPr>
            <a:spLocks noChangeShapeType="1"/>
          </p:cNvSpPr>
          <p:nvPr/>
        </p:nvSpPr>
        <p:spPr bwMode="auto">
          <a:xfrm>
            <a:off x="7696200" y="4648200"/>
            <a:ext cx="3810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pic>
        <p:nvPicPr>
          <p:cNvPr id="23" name="Picture 41" descr="txp_fig">
            <a:extLst>
              <a:ext uri="{FF2B5EF4-FFF2-40B4-BE49-F238E27FC236}">
                <a16:creationId xmlns:a16="http://schemas.microsoft.com/office/drawing/2014/main" id="{6A933273-02A2-4867-8E44-F3BC2D767290}"/>
              </a:ext>
            </a:extLst>
          </p:cNvPr>
          <p:cNvPicPr>
            <a:picLocks noChangeAspect="1" noChangeArrowheads="1"/>
          </p:cNvPicPr>
          <p:nvPr>
            <p:custDataLst>
              <p:tags r:id="rId1"/>
            </p:custDataLst>
          </p:nvPr>
        </p:nvPicPr>
        <p:blipFill>
          <a:blip r:embed="rId12" cstate="hqprint">
            <a:extLst>
              <a:ext uri="{28A0092B-C50C-407E-A947-70E740481C1C}">
                <a14:useLocalDpi xmlns:a14="http://schemas.microsoft.com/office/drawing/2010/main" val="0"/>
              </a:ext>
            </a:extLst>
          </a:blip>
          <a:srcRect/>
          <a:stretch>
            <a:fillRect/>
          </a:stretch>
        </p:blipFill>
        <p:spPr bwMode="auto">
          <a:xfrm>
            <a:off x="6172201" y="2133601"/>
            <a:ext cx="265113" cy="180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 name="Picture 44" descr="txp_fig">
            <a:extLst>
              <a:ext uri="{FF2B5EF4-FFF2-40B4-BE49-F238E27FC236}">
                <a16:creationId xmlns:a16="http://schemas.microsoft.com/office/drawing/2014/main" id="{47798F33-0332-4C9C-9D85-F85AA01AB236}"/>
              </a:ext>
            </a:extLst>
          </p:cNvPr>
          <p:cNvPicPr>
            <a:picLocks noChangeAspect="1" noChangeArrowheads="1"/>
          </p:cNvPicPr>
          <p:nvPr>
            <p:custDataLst>
              <p:tags r:id="rId2"/>
            </p:custDataLst>
          </p:nvPr>
        </p:nvPicPr>
        <p:blipFill>
          <a:blip r:embed="rId13" cstate="hqprint">
            <a:extLst>
              <a:ext uri="{28A0092B-C50C-407E-A947-70E740481C1C}">
                <a14:useLocalDpi xmlns:a14="http://schemas.microsoft.com/office/drawing/2010/main" val="0"/>
              </a:ext>
            </a:extLst>
          </a:blip>
          <a:srcRect/>
          <a:stretch>
            <a:fillRect/>
          </a:stretch>
        </p:blipFill>
        <p:spPr bwMode="auto">
          <a:xfrm>
            <a:off x="5938838" y="2597150"/>
            <a:ext cx="265112" cy="166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 name="Picture 45" descr="txp_fig">
            <a:extLst>
              <a:ext uri="{FF2B5EF4-FFF2-40B4-BE49-F238E27FC236}">
                <a16:creationId xmlns:a16="http://schemas.microsoft.com/office/drawing/2014/main" id="{0DABC878-80B2-438B-BE27-71D9CF3E382E}"/>
              </a:ext>
            </a:extLst>
          </p:cNvPr>
          <p:cNvPicPr>
            <a:picLocks noChangeAspect="1" noChangeArrowheads="1"/>
          </p:cNvPicPr>
          <p:nvPr>
            <p:custDataLst>
              <p:tags r:id="rId3"/>
            </p:custDataLst>
          </p:nvPr>
        </p:nvPicPr>
        <p:blipFill>
          <a:blip r:embed="rId14" cstate="hqprint">
            <a:extLst>
              <a:ext uri="{28A0092B-C50C-407E-A947-70E740481C1C}">
                <a14:useLocalDpi xmlns:a14="http://schemas.microsoft.com/office/drawing/2010/main" val="0"/>
              </a:ext>
            </a:extLst>
          </a:blip>
          <a:srcRect/>
          <a:stretch>
            <a:fillRect/>
          </a:stretch>
        </p:blipFill>
        <p:spPr bwMode="auto">
          <a:xfrm>
            <a:off x="5557838" y="2817814"/>
            <a:ext cx="265112" cy="180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6" name="Picture 46" descr="txp_fig">
            <a:extLst>
              <a:ext uri="{FF2B5EF4-FFF2-40B4-BE49-F238E27FC236}">
                <a16:creationId xmlns:a16="http://schemas.microsoft.com/office/drawing/2014/main" id="{C0E20891-7D31-4BEF-A639-CDA66E32ACF9}"/>
              </a:ext>
            </a:extLst>
          </p:cNvPr>
          <p:cNvPicPr>
            <a:picLocks noChangeAspect="1" noChangeArrowheads="1"/>
          </p:cNvPicPr>
          <p:nvPr>
            <p:custDataLst>
              <p:tags r:id="rId4"/>
            </p:custDataLst>
          </p:nvPr>
        </p:nvPicPr>
        <p:blipFill>
          <a:blip r:embed="rId15">
            <a:extLst>
              <a:ext uri="{28A0092B-C50C-407E-A947-70E740481C1C}">
                <a14:useLocalDpi xmlns:a14="http://schemas.microsoft.com/office/drawing/2010/main" val="0"/>
              </a:ext>
            </a:extLst>
          </a:blip>
          <a:srcRect/>
          <a:stretch>
            <a:fillRect/>
          </a:stretch>
        </p:blipFill>
        <p:spPr bwMode="auto">
          <a:xfrm>
            <a:off x="8342314" y="2286001"/>
            <a:ext cx="801687"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 name="Picture 47" descr="txp_fig">
            <a:extLst>
              <a:ext uri="{FF2B5EF4-FFF2-40B4-BE49-F238E27FC236}">
                <a16:creationId xmlns:a16="http://schemas.microsoft.com/office/drawing/2014/main" id="{E3E6D6BF-6748-4952-A21D-6800D987E227}"/>
              </a:ext>
            </a:extLst>
          </p:cNvPr>
          <p:cNvPicPr>
            <a:picLocks noChangeAspect="1" noChangeArrowheads="1"/>
          </p:cNvPicPr>
          <p:nvPr>
            <p:custDataLst>
              <p:tags r:id="rId5"/>
            </p:custDataLst>
          </p:nvPr>
        </p:nvPicPr>
        <p:blipFill>
          <a:blip r:embed="rId15">
            <a:extLst>
              <a:ext uri="{28A0092B-C50C-407E-A947-70E740481C1C}">
                <a14:useLocalDpi xmlns:a14="http://schemas.microsoft.com/office/drawing/2010/main" val="0"/>
              </a:ext>
            </a:extLst>
          </a:blip>
          <a:srcRect/>
          <a:stretch>
            <a:fillRect/>
          </a:stretch>
        </p:blipFill>
        <p:spPr bwMode="auto">
          <a:xfrm>
            <a:off x="8382000" y="3352801"/>
            <a:ext cx="801688"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8" name="Picture 48" descr="txp_fig">
            <a:extLst>
              <a:ext uri="{FF2B5EF4-FFF2-40B4-BE49-F238E27FC236}">
                <a16:creationId xmlns:a16="http://schemas.microsoft.com/office/drawing/2014/main" id="{0C3FA532-FED9-4109-BF69-AA6B9760A93B}"/>
              </a:ext>
            </a:extLst>
          </p:cNvPr>
          <p:cNvPicPr>
            <a:picLocks noChangeAspect="1" noChangeArrowheads="1"/>
          </p:cNvPicPr>
          <p:nvPr>
            <p:custDataLst>
              <p:tags r:id="rId6"/>
            </p:custDataLst>
          </p:nvPr>
        </p:nvPicPr>
        <p:blipFill>
          <a:blip r:embed="rId15">
            <a:extLst>
              <a:ext uri="{28A0092B-C50C-407E-A947-70E740481C1C}">
                <a14:useLocalDpi xmlns:a14="http://schemas.microsoft.com/office/drawing/2010/main" val="0"/>
              </a:ext>
            </a:extLst>
          </a:blip>
          <a:srcRect/>
          <a:stretch>
            <a:fillRect/>
          </a:stretch>
        </p:blipFill>
        <p:spPr bwMode="auto">
          <a:xfrm>
            <a:off x="8382000" y="4419601"/>
            <a:ext cx="801688"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 name="Text Box 49">
            <a:extLst>
              <a:ext uri="{FF2B5EF4-FFF2-40B4-BE49-F238E27FC236}">
                <a16:creationId xmlns:a16="http://schemas.microsoft.com/office/drawing/2014/main" id="{B01C8AEE-5E76-4478-BBC3-D66F39544240}"/>
              </a:ext>
            </a:extLst>
          </p:cNvPr>
          <p:cNvSpPr txBox="1">
            <a:spLocks noChangeArrowheads="1"/>
          </p:cNvSpPr>
          <p:nvPr/>
        </p:nvSpPr>
        <p:spPr bwMode="auto">
          <a:xfrm>
            <a:off x="4800600" y="5562601"/>
            <a:ext cx="6667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en-US"/>
              <a:t>Jobs</a:t>
            </a:r>
          </a:p>
        </p:txBody>
      </p:sp>
      <p:sp>
        <p:nvSpPr>
          <p:cNvPr id="30" name="Text Box 50">
            <a:extLst>
              <a:ext uri="{FF2B5EF4-FFF2-40B4-BE49-F238E27FC236}">
                <a16:creationId xmlns:a16="http://schemas.microsoft.com/office/drawing/2014/main" id="{3643FB67-64EF-4720-B7B5-A11F4807B98D}"/>
              </a:ext>
            </a:extLst>
          </p:cNvPr>
          <p:cNvSpPr txBox="1">
            <a:spLocks noChangeArrowheads="1"/>
          </p:cNvSpPr>
          <p:nvPr/>
        </p:nvSpPr>
        <p:spPr bwMode="auto">
          <a:xfrm>
            <a:off x="6858000" y="5562601"/>
            <a:ext cx="14478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en-US"/>
              <a:t>Computers</a:t>
            </a:r>
          </a:p>
        </p:txBody>
      </p:sp>
      <p:sp>
        <p:nvSpPr>
          <p:cNvPr id="31" name="Line 51">
            <a:extLst>
              <a:ext uri="{FF2B5EF4-FFF2-40B4-BE49-F238E27FC236}">
                <a16:creationId xmlns:a16="http://schemas.microsoft.com/office/drawing/2014/main" id="{B2113ECD-314B-49C4-A28B-21B502501DA4}"/>
              </a:ext>
            </a:extLst>
          </p:cNvPr>
          <p:cNvSpPr>
            <a:spLocks noChangeShapeType="1"/>
          </p:cNvSpPr>
          <p:nvPr/>
        </p:nvSpPr>
        <p:spPr bwMode="auto">
          <a:xfrm>
            <a:off x="4191000" y="2286000"/>
            <a:ext cx="6096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2" name="Line 52">
            <a:extLst>
              <a:ext uri="{FF2B5EF4-FFF2-40B4-BE49-F238E27FC236}">
                <a16:creationId xmlns:a16="http://schemas.microsoft.com/office/drawing/2014/main" id="{8E5755C6-AF63-4B60-A79A-9A3807AEB5E2}"/>
              </a:ext>
            </a:extLst>
          </p:cNvPr>
          <p:cNvSpPr>
            <a:spLocks noChangeShapeType="1"/>
          </p:cNvSpPr>
          <p:nvPr/>
        </p:nvSpPr>
        <p:spPr bwMode="auto">
          <a:xfrm>
            <a:off x="4114800" y="3657600"/>
            <a:ext cx="6096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3" name="Line 53">
            <a:extLst>
              <a:ext uri="{FF2B5EF4-FFF2-40B4-BE49-F238E27FC236}">
                <a16:creationId xmlns:a16="http://schemas.microsoft.com/office/drawing/2014/main" id="{DF6AB0A5-8E2E-457D-B7B9-7FD7857FE0DE}"/>
              </a:ext>
            </a:extLst>
          </p:cNvPr>
          <p:cNvSpPr>
            <a:spLocks noChangeShapeType="1"/>
          </p:cNvSpPr>
          <p:nvPr/>
        </p:nvSpPr>
        <p:spPr bwMode="auto">
          <a:xfrm>
            <a:off x="4191000" y="5029200"/>
            <a:ext cx="6096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pic>
        <p:nvPicPr>
          <p:cNvPr id="34" name="Picture 54" descr="txp_fig">
            <a:extLst>
              <a:ext uri="{FF2B5EF4-FFF2-40B4-BE49-F238E27FC236}">
                <a16:creationId xmlns:a16="http://schemas.microsoft.com/office/drawing/2014/main" id="{3BF1A485-05F3-4F22-BECB-723DB0A10B8A}"/>
              </a:ext>
            </a:extLst>
          </p:cNvPr>
          <p:cNvPicPr>
            <a:picLocks noChangeAspect="1" noChangeArrowheads="1"/>
          </p:cNvPicPr>
          <p:nvPr>
            <p:custDataLst>
              <p:tags r:id="rId7"/>
            </p:custDataLst>
          </p:nvPr>
        </p:nvPicPr>
        <p:blipFill>
          <a:blip r:embed="rId15">
            <a:extLst>
              <a:ext uri="{28A0092B-C50C-407E-A947-70E740481C1C}">
                <a14:useLocalDpi xmlns:a14="http://schemas.microsoft.com/office/drawing/2010/main" val="0"/>
              </a:ext>
            </a:extLst>
          </a:blip>
          <a:srcRect/>
          <a:stretch>
            <a:fillRect/>
          </a:stretch>
        </p:blipFill>
        <p:spPr bwMode="auto">
          <a:xfrm>
            <a:off x="3200400" y="2133601"/>
            <a:ext cx="801688"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5" name="Picture 55" descr="txp_fig">
            <a:extLst>
              <a:ext uri="{FF2B5EF4-FFF2-40B4-BE49-F238E27FC236}">
                <a16:creationId xmlns:a16="http://schemas.microsoft.com/office/drawing/2014/main" id="{BF21A662-E5CA-4F63-B5A8-2F12C6B54201}"/>
              </a:ext>
            </a:extLst>
          </p:cNvPr>
          <p:cNvPicPr>
            <a:picLocks noChangeAspect="1" noChangeArrowheads="1"/>
          </p:cNvPicPr>
          <p:nvPr>
            <p:custDataLst>
              <p:tags r:id="rId8"/>
            </p:custDataLst>
          </p:nvPr>
        </p:nvPicPr>
        <p:blipFill>
          <a:blip r:embed="rId15">
            <a:extLst>
              <a:ext uri="{28A0092B-C50C-407E-A947-70E740481C1C}">
                <a14:useLocalDpi xmlns:a14="http://schemas.microsoft.com/office/drawing/2010/main" val="0"/>
              </a:ext>
            </a:extLst>
          </a:blip>
          <a:srcRect/>
          <a:stretch>
            <a:fillRect/>
          </a:stretch>
        </p:blipFill>
        <p:spPr bwMode="auto">
          <a:xfrm>
            <a:off x="3200400" y="3413126"/>
            <a:ext cx="801688"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6" name="Picture 56" descr="txp_fig">
            <a:extLst>
              <a:ext uri="{FF2B5EF4-FFF2-40B4-BE49-F238E27FC236}">
                <a16:creationId xmlns:a16="http://schemas.microsoft.com/office/drawing/2014/main" id="{09A68603-FF60-45E6-96CD-12FE9A220C9B}"/>
              </a:ext>
            </a:extLst>
          </p:cNvPr>
          <p:cNvPicPr>
            <a:picLocks noChangeAspect="1" noChangeArrowheads="1"/>
          </p:cNvPicPr>
          <p:nvPr>
            <p:custDataLst>
              <p:tags r:id="rId9"/>
            </p:custDataLst>
          </p:nvPr>
        </p:nvPicPr>
        <p:blipFill>
          <a:blip r:embed="rId15">
            <a:extLst>
              <a:ext uri="{28A0092B-C50C-407E-A947-70E740481C1C}">
                <a14:useLocalDpi xmlns:a14="http://schemas.microsoft.com/office/drawing/2010/main" val="0"/>
              </a:ext>
            </a:extLst>
          </a:blip>
          <a:srcRect/>
          <a:stretch>
            <a:fillRect/>
          </a:stretch>
        </p:blipFill>
        <p:spPr bwMode="auto">
          <a:xfrm>
            <a:off x="3200400" y="4708526"/>
            <a:ext cx="801688"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7" name="Line 57">
            <a:extLst>
              <a:ext uri="{FF2B5EF4-FFF2-40B4-BE49-F238E27FC236}">
                <a16:creationId xmlns:a16="http://schemas.microsoft.com/office/drawing/2014/main" id="{9BA1B533-7427-4860-9E67-4B301D121586}"/>
              </a:ext>
            </a:extLst>
          </p:cNvPr>
          <p:cNvSpPr>
            <a:spLocks noChangeShapeType="1"/>
          </p:cNvSpPr>
          <p:nvPr/>
        </p:nvSpPr>
        <p:spPr bwMode="auto">
          <a:xfrm>
            <a:off x="2514600" y="6096000"/>
            <a:ext cx="9144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pic>
        <p:nvPicPr>
          <p:cNvPr id="38" name="Picture 59" descr="txp_fig">
            <a:extLst>
              <a:ext uri="{FF2B5EF4-FFF2-40B4-BE49-F238E27FC236}">
                <a16:creationId xmlns:a16="http://schemas.microsoft.com/office/drawing/2014/main" id="{4E730499-DCD8-4A8F-A44F-73BC56F28445}"/>
              </a:ext>
            </a:extLst>
          </p:cNvPr>
          <p:cNvPicPr>
            <a:picLocks noChangeAspect="1" noChangeArrowheads="1"/>
          </p:cNvPicPr>
          <p:nvPr>
            <p:custDataLst>
              <p:tags r:id="rId10"/>
            </p:custDataLst>
          </p:nvPr>
        </p:nvPicPr>
        <p:blipFill>
          <a:blip r:embed="rId16"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06688" y="5808664"/>
            <a:ext cx="455612"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5574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descr="Diagram&#10;&#10;Description automatically generated">
            <a:extLst>
              <a:ext uri="{FF2B5EF4-FFF2-40B4-BE49-F238E27FC236}">
                <a16:creationId xmlns:a16="http://schemas.microsoft.com/office/drawing/2014/main" id="{725B46BA-D9AD-4F3C-84B2-469624D0BC7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48759" t="66744" r="15183" b="655"/>
          <a:stretch/>
        </p:blipFill>
        <p:spPr>
          <a:xfrm>
            <a:off x="4934029" y="2290417"/>
            <a:ext cx="4372807" cy="2012091"/>
          </a:xfrm>
        </p:spPr>
      </p:pic>
      <p:sp>
        <p:nvSpPr>
          <p:cNvPr id="2" name="Title 1">
            <a:extLst>
              <a:ext uri="{FF2B5EF4-FFF2-40B4-BE49-F238E27FC236}">
                <a16:creationId xmlns:a16="http://schemas.microsoft.com/office/drawing/2014/main" id="{C49A2182-A269-4A72-ABF1-AAEF2BBDF137}"/>
              </a:ext>
            </a:extLst>
          </p:cNvPr>
          <p:cNvSpPr>
            <a:spLocks noGrp="1"/>
          </p:cNvSpPr>
          <p:nvPr>
            <p:ph type="title"/>
          </p:nvPr>
        </p:nvSpPr>
        <p:spPr/>
        <p:txBody>
          <a:bodyPr/>
          <a:lstStyle/>
          <a:p>
            <a:r>
              <a:rPr lang="en-SG" dirty="0"/>
              <a:t>Schedule</a:t>
            </a:r>
          </a:p>
        </p:txBody>
      </p:sp>
      <p:cxnSp>
        <p:nvCxnSpPr>
          <p:cNvPr id="5" name="Straight Connector 4">
            <a:extLst>
              <a:ext uri="{FF2B5EF4-FFF2-40B4-BE49-F238E27FC236}">
                <a16:creationId xmlns:a16="http://schemas.microsoft.com/office/drawing/2014/main" id="{0CE7C9CC-A9C0-4C4D-A0DD-5A975B9CF935}"/>
              </a:ext>
            </a:extLst>
          </p:cNvPr>
          <p:cNvCxnSpPr>
            <a:cxnSpLocks/>
          </p:cNvCxnSpPr>
          <p:nvPr/>
        </p:nvCxnSpPr>
        <p:spPr>
          <a:xfrm>
            <a:off x="5341488" y="3649673"/>
            <a:ext cx="1936134" cy="0"/>
          </a:xfrm>
          <a:prstGeom prst="line">
            <a:avLst/>
          </a:prstGeom>
          <a:ln w="38100"/>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228215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489" name="Group 36"/>
          <p:cNvGrpSpPr>
            <a:grpSpLocks/>
          </p:cNvGrpSpPr>
          <p:nvPr/>
        </p:nvGrpSpPr>
        <p:grpSpPr bwMode="auto">
          <a:xfrm>
            <a:off x="1981200" y="381000"/>
            <a:ext cx="3048000" cy="1828800"/>
            <a:chOff x="1056" y="1248"/>
            <a:chExt cx="3769" cy="2112"/>
          </a:xfrm>
        </p:grpSpPr>
        <p:sp>
          <p:nvSpPr>
            <p:cNvPr id="63490" name="Oval 4"/>
            <p:cNvSpPr>
              <a:spLocks noChangeArrowheads="1"/>
            </p:cNvSpPr>
            <p:nvPr/>
          </p:nvSpPr>
          <p:spPr bwMode="auto">
            <a:xfrm>
              <a:off x="2063" y="1248"/>
              <a:ext cx="434" cy="433"/>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1</a:t>
              </a:r>
            </a:p>
          </p:txBody>
        </p:sp>
        <p:sp>
          <p:nvSpPr>
            <p:cNvPr id="63491" name="Oval 5"/>
            <p:cNvSpPr>
              <a:spLocks noChangeArrowheads="1"/>
            </p:cNvSpPr>
            <p:nvPr/>
          </p:nvSpPr>
          <p:spPr bwMode="auto">
            <a:xfrm>
              <a:off x="2063" y="2064"/>
              <a:ext cx="434" cy="433"/>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2</a:t>
              </a:r>
            </a:p>
          </p:txBody>
        </p:sp>
        <p:sp>
          <p:nvSpPr>
            <p:cNvPr id="63492" name="Oval 6"/>
            <p:cNvSpPr>
              <a:spLocks noChangeArrowheads="1"/>
            </p:cNvSpPr>
            <p:nvPr/>
          </p:nvSpPr>
          <p:spPr bwMode="auto">
            <a:xfrm>
              <a:off x="2063" y="2927"/>
              <a:ext cx="434" cy="433"/>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3</a:t>
              </a:r>
            </a:p>
          </p:txBody>
        </p:sp>
        <p:sp>
          <p:nvSpPr>
            <p:cNvPr id="63493" name="Oval 7"/>
            <p:cNvSpPr>
              <a:spLocks noChangeArrowheads="1"/>
            </p:cNvSpPr>
            <p:nvPr/>
          </p:nvSpPr>
          <p:spPr bwMode="auto">
            <a:xfrm>
              <a:off x="3553" y="1393"/>
              <a:ext cx="336" cy="335"/>
            </a:xfrm>
            <a:prstGeom prst="ellipse">
              <a:avLst/>
            </a:prstGeom>
            <a:solidFill>
              <a:schemeClr val="folHlink"/>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1</a:t>
              </a:r>
            </a:p>
          </p:txBody>
        </p:sp>
        <p:sp>
          <p:nvSpPr>
            <p:cNvPr id="63494" name="Oval 8"/>
            <p:cNvSpPr>
              <a:spLocks noChangeArrowheads="1"/>
            </p:cNvSpPr>
            <p:nvPr/>
          </p:nvSpPr>
          <p:spPr bwMode="auto">
            <a:xfrm>
              <a:off x="3553" y="2064"/>
              <a:ext cx="336" cy="335"/>
            </a:xfrm>
            <a:prstGeom prst="ellipse">
              <a:avLst/>
            </a:prstGeom>
            <a:solidFill>
              <a:schemeClr val="folHlink"/>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2</a:t>
              </a:r>
            </a:p>
          </p:txBody>
        </p:sp>
        <p:sp>
          <p:nvSpPr>
            <p:cNvPr id="63495" name="Oval 9"/>
            <p:cNvSpPr>
              <a:spLocks noChangeArrowheads="1"/>
            </p:cNvSpPr>
            <p:nvPr/>
          </p:nvSpPr>
          <p:spPr bwMode="auto">
            <a:xfrm>
              <a:off x="3553" y="2784"/>
              <a:ext cx="336" cy="336"/>
            </a:xfrm>
            <a:prstGeom prst="ellipse">
              <a:avLst/>
            </a:prstGeom>
            <a:solidFill>
              <a:schemeClr val="folHlink"/>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3</a:t>
              </a:r>
            </a:p>
          </p:txBody>
        </p:sp>
        <p:sp>
          <p:nvSpPr>
            <p:cNvPr id="63496" name="Line 10"/>
            <p:cNvSpPr>
              <a:spLocks noChangeShapeType="1"/>
            </p:cNvSpPr>
            <p:nvPr/>
          </p:nvSpPr>
          <p:spPr bwMode="auto">
            <a:xfrm>
              <a:off x="2497" y="1441"/>
              <a:ext cx="1007" cy="143"/>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3497" name="Line 11"/>
            <p:cNvSpPr>
              <a:spLocks noChangeShapeType="1"/>
            </p:cNvSpPr>
            <p:nvPr/>
          </p:nvSpPr>
          <p:spPr bwMode="auto">
            <a:xfrm flipV="1">
              <a:off x="2497" y="2209"/>
              <a:ext cx="1056" cy="4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3498" name="Line 12"/>
            <p:cNvSpPr>
              <a:spLocks noChangeShapeType="1"/>
            </p:cNvSpPr>
            <p:nvPr/>
          </p:nvSpPr>
          <p:spPr bwMode="auto">
            <a:xfrm>
              <a:off x="2497" y="1488"/>
              <a:ext cx="1007" cy="671"/>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3499" name="Line 13"/>
            <p:cNvSpPr>
              <a:spLocks noChangeShapeType="1"/>
            </p:cNvSpPr>
            <p:nvPr/>
          </p:nvSpPr>
          <p:spPr bwMode="auto">
            <a:xfrm>
              <a:off x="2497" y="1536"/>
              <a:ext cx="1056" cy="1391"/>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3500" name="Line 14"/>
            <p:cNvSpPr>
              <a:spLocks noChangeShapeType="1"/>
            </p:cNvSpPr>
            <p:nvPr/>
          </p:nvSpPr>
          <p:spPr bwMode="auto">
            <a:xfrm flipV="1">
              <a:off x="2497" y="1584"/>
              <a:ext cx="1007" cy="673"/>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3501" name="Line 15"/>
            <p:cNvSpPr>
              <a:spLocks noChangeShapeType="1"/>
            </p:cNvSpPr>
            <p:nvPr/>
          </p:nvSpPr>
          <p:spPr bwMode="auto">
            <a:xfrm flipV="1">
              <a:off x="2497" y="2304"/>
              <a:ext cx="1007" cy="816"/>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3502" name="Line 16"/>
            <p:cNvSpPr>
              <a:spLocks noChangeShapeType="1"/>
            </p:cNvSpPr>
            <p:nvPr/>
          </p:nvSpPr>
          <p:spPr bwMode="auto">
            <a:xfrm>
              <a:off x="2497" y="2352"/>
              <a:ext cx="960" cy="576"/>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3503" name="Line 17"/>
            <p:cNvSpPr>
              <a:spLocks noChangeShapeType="1"/>
            </p:cNvSpPr>
            <p:nvPr/>
          </p:nvSpPr>
          <p:spPr bwMode="auto">
            <a:xfrm flipV="1">
              <a:off x="2544" y="1631"/>
              <a:ext cx="1009" cy="1489"/>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3504" name="Line 18"/>
            <p:cNvSpPr>
              <a:spLocks noChangeShapeType="1"/>
            </p:cNvSpPr>
            <p:nvPr/>
          </p:nvSpPr>
          <p:spPr bwMode="auto">
            <a:xfrm flipV="1">
              <a:off x="2544" y="2977"/>
              <a:ext cx="960" cy="191"/>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3505" name="Line 19"/>
            <p:cNvSpPr>
              <a:spLocks noChangeShapeType="1"/>
            </p:cNvSpPr>
            <p:nvPr/>
          </p:nvSpPr>
          <p:spPr bwMode="auto">
            <a:xfrm>
              <a:off x="3889" y="2256"/>
              <a:ext cx="239"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3506" name="Line 20"/>
            <p:cNvSpPr>
              <a:spLocks noChangeShapeType="1"/>
            </p:cNvSpPr>
            <p:nvPr/>
          </p:nvSpPr>
          <p:spPr bwMode="auto">
            <a:xfrm>
              <a:off x="3889" y="1584"/>
              <a:ext cx="239"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3507" name="Line 21"/>
            <p:cNvSpPr>
              <a:spLocks noChangeShapeType="1"/>
            </p:cNvSpPr>
            <p:nvPr/>
          </p:nvSpPr>
          <p:spPr bwMode="auto">
            <a:xfrm>
              <a:off x="3889" y="2927"/>
              <a:ext cx="239"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pic>
          <p:nvPicPr>
            <p:cNvPr id="63508" name="Picture 22" descr="txp_fig"/>
            <p:cNvPicPr>
              <a:picLocks noChangeAspect="1" noChangeArrowheads="1"/>
            </p:cNvPicPr>
            <p:nvPr>
              <p:custDataLst>
                <p:tags r:id="rId1"/>
              </p:custDataLst>
            </p:nvPr>
          </p:nvPicPr>
          <p:blipFill>
            <a:blip r:embed="rId12" cstate="hqprint">
              <a:extLst>
                <a:ext uri="{28A0092B-C50C-407E-A947-70E740481C1C}">
                  <a14:useLocalDpi xmlns:a14="http://schemas.microsoft.com/office/drawing/2010/main" val="0"/>
                </a:ext>
              </a:extLst>
            </a:blip>
            <a:srcRect/>
            <a:stretch>
              <a:fillRect/>
            </a:stretch>
          </p:blipFill>
          <p:spPr bwMode="auto">
            <a:xfrm>
              <a:off x="2929" y="1343"/>
              <a:ext cx="167" cy="1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3509" name="Picture 23" descr="txp_fig"/>
            <p:cNvPicPr>
              <a:picLocks noChangeAspect="1" noChangeArrowheads="1"/>
            </p:cNvPicPr>
            <p:nvPr>
              <p:custDataLst>
                <p:tags r:id="rId2"/>
              </p:custDataLst>
            </p:nvPr>
          </p:nvPicPr>
          <p:blipFill>
            <a:blip r:embed="rId13" cstate="hqprint">
              <a:extLst>
                <a:ext uri="{28A0092B-C50C-407E-A947-70E740481C1C}">
                  <a14:useLocalDpi xmlns:a14="http://schemas.microsoft.com/office/drawing/2010/main" val="0"/>
                </a:ext>
              </a:extLst>
            </a:blip>
            <a:srcRect/>
            <a:stretch>
              <a:fillRect/>
            </a:stretch>
          </p:blipFill>
          <p:spPr bwMode="auto">
            <a:xfrm>
              <a:off x="2781" y="1637"/>
              <a:ext cx="167"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3510" name="Picture 24" descr="txp_fig"/>
            <p:cNvPicPr>
              <a:picLocks noChangeAspect="1" noChangeArrowheads="1"/>
            </p:cNvPicPr>
            <p:nvPr>
              <p:custDataLst>
                <p:tags r:id="rId3"/>
              </p:custDataLst>
            </p:nvPr>
          </p:nvPicPr>
          <p:blipFill>
            <a:blip r:embed="rId14" cstate="hqprint">
              <a:extLst>
                <a:ext uri="{28A0092B-C50C-407E-A947-70E740481C1C}">
                  <a14:useLocalDpi xmlns:a14="http://schemas.microsoft.com/office/drawing/2010/main" val="0"/>
                </a:ext>
              </a:extLst>
            </a:blip>
            <a:srcRect/>
            <a:stretch>
              <a:fillRect/>
            </a:stretch>
          </p:blipFill>
          <p:spPr bwMode="auto">
            <a:xfrm>
              <a:off x="2540" y="1774"/>
              <a:ext cx="169"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3511" name="Picture 25" descr="txp_fig"/>
            <p:cNvPicPr>
              <a:picLocks noChangeAspect="1" noChangeArrowheads="1"/>
            </p:cNvPicPr>
            <p:nvPr>
              <p:custDataLst>
                <p:tags r:id="rId4"/>
              </p:custDataLst>
            </p:nvPr>
          </p:nvPicPr>
          <p:blipFill>
            <a:blip r:embed="rId15">
              <a:extLst>
                <a:ext uri="{28A0092B-C50C-407E-A947-70E740481C1C}">
                  <a14:useLocalDpi xmlns:a14="http://schemas.microsoft.com/office/drawing/2010/main" val="0"/>
                </a:ext>
              </a:extLst>
            </a:blip>
            <a:srcRect/>
            <a:stretch>
              <a:fillRect/>
            </a:stretch>
          </p:blipFill>
          <p:spPr bwMode="auto">
            <a:xfrm>
              <a:off x="4295" y="1441"/>
              <a:ext cx="504"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3512" name="Picture 26" descr="txp_fig"/>
            <p:cNvPicPr>
              <a:picLocks noChangeAspect="1" noChangeArrowheads="1"/>
            </p:cNvPicPr>
            <p:nvPr>
              <p:custDataLst>
                <p:tags r:id="rId5"/>
              </p:custDataLst>
            </p:nvPr>
          </p:nvPicPr>
          <p:blipFill>
            <a:blip r:embed="rId15">
              <a:extLst>
                <a:ext uri="{28A0092B-C50C-407E-A947-70E740481C1C}">
                  <a14:useLocalDpi xmlns:a14="http://schemas.microsoft.com/office/drawing/2010/main" val="0"/>
                </a:ext>
              </a:extLst>
            </a:blip>
            <a:srcRect/>
            <a:stretch>
              <a:fillRect/>
            </a:stretch>
          </p:blipFill>
          <p:spPr bwMode="auto">
            <a:xfrm>
              <a:off x="4321" y="2112"/>
              <a:ext cx="504"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3513" name="Picture 27" descr="txp_fig"/>
            <p:cNvPicPr>
              <a:picLocks noChangeAspect="1" noChangeArrowheads="1"/>
            </p:cNvPicPr>
            <p:nvPr>
              <p:custDataLst>
                <p:tags r:id="rId6"/>
              </p:custDataLst>
            </p:nvPr>
          </p:nvPicPr>
          <p:blipFill>
            <a:blip r:embed="rId15">
              <a:extLst>
                <a:ext uri="{28A0092B-C50C-407E-A947-70E740481C1C}">
                  <a14:useLocalDpi xmlns:a14="http://schemas.microsoft.com/office/drawing/2010/main" val="0"/>
                </a:ext>
              </a:extLst>
            </a:blip>
            <a:srcRect/>
            <a:stretch>
              <a:fillRect/>
            </a:stretch>
          </p:blipFill>
          <p:spPr bwMode="auto">
            <a:xfrm>
              <a:off x="4321" y="2784"/>
              <a:ext cx="504"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3514" name="Line 30"/>
            <p:cNvSpPr>
              <a:spLocks noChangeShapeType="1"/>
            </p:cNvSpPr>
            <p:nvPr/>
          </p:nvSpPr>
          <p:spPr bwMode="auto">
            <a:xfrm>
              <a:off x="1680" y="1441"/>
              <a:ext cx="383"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3515" name="Line 31"/>
            <p:cNvSpPr>
              <a:spLocks noChangeShapeType="1"/>
            </p:cNvSpPr>
            <p:nvPr/>
          </p:nvSpPr>
          <p:spPr bwMode="auto">
            <a:xfrm>
              <a:off x="1631" y="2304"/>
              <a:ext cx="385"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3516" name="Line 32"/>
            <p:cNvSpPr>
              <a:spLocks noChangeShapeType="1"/>
            </p:cNvSpPr>
            <p:nvPr/>
          </p:nvSpPr>
          <p:spPr bwMode="auto">
            <a:xfrm>
              <a:off x="1680" y="3168"/>
              <a:ext cx="383"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pic>
          <p:nvPicPr>
            <p:cNvPr id="63517" name="Picture 33" descr="txp_fig"/>
            <p:cNvPicPr>
              <a:picLocks noChangeAspect="1" noChangeArrowheads="1"/>
            </p:cNvPicPr>
            <p:nvPr>
              <p:custDataLst>
                <p:tags r:id="rId7"/>
              </p:custDataLst>
            </p:nvPr>
          </p:nvPicPr>
          <p:blipFill>
            <a:blip r:embed="rId15">
              <a:extLst>
                <a:ext uri="{28A0092B-C50C-407E-A947-70E740481C1C}">
                  <a14:useLocalDpi xmlns:a14="http://schemas.microsoft.com/office/drawing/2010/main" val="0"/>
                </a:ext>
              </a:extLst>
            </a:blip>
            <a:srcRect/>
            <a:stretch>
              <a:fillRect/>
            </a:stretch>
          </p:blipFill>
          <p:spPr bwMode="auto">
            <a:xfrm>
              <a:off x="1056" y="1343"/>
              <a:ext cx="504" cy="2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3518" name="Picture 34" descr="txp_fig"/>
            <p:cNvPicPr>
              <a:picLocks noChangeAspect="1" noChangeArrowheads="1"/>
            </p:cNvPicPr>
            <p:nvPr>
              <p:custDataLst>
                <p:tags r:id="rId8"/>
              </p:custDataLst>
            </p:nvPr>
          </p:nvPicPr>
          <p:blipFill>
            <a:blip r:embed="rId15">
              <a:extLst>
                <a:ext uri="{28A0092B-C50C-407E-A947-70E740481C1C}">
                  <a14:useLocalDpi xmlns:a14="http://schemas.microsoft.com/office/drawing/2010/main" val="0"/>
                </a:ext>
              </a:extLst>
            </a:blip>
            <a:srcRect/>
            <a:stretch>
              <a:fillRect/>
            </a:stretch>
          </p:blipFill>
          <p:spPr bwMode="auto">
            <a:xfrm>
              <a:off x="1056" y="2150"/>
              <a:ext cx="504"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3519" name="Picture 35" descr="txp_fig"/>
            <p:cNvPicPr>
              <a:picLocks noChangeAspect="1" noChangeArrowheads="1"/>
            </p:cNvPicPr>
            <p:nvPr>
              <p:custDataLst>
                <p:tags r:id="rId9"/>
              </p:custDataLst>
            </p:nvPr>
          </p:nvPicPr>
          <p:blipFill>
            <a:blip r:embed="rId15">
              <a:extLst>
                <a:ext uri="{28A0092B-C50C-407E-A947-70E740481C1C}">
                  <a14:useLocalDpi xmlns:a14="http://schemas.microsoft.com/office/drawing/2010/main" val="0"/>
                </a:ext>
              </a:extLst>
            </a:blip>
            <a:srcRect/>
            <a:stretch>
              <a:fillRect/>
            </a:stretch>
          </p:blipFill>
          <p:spPr bwMode="auto">
            <a:xfrm>
              <a:off x="1056" y="2966"/>
              <a:ext cx="504"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ea typeface="ＭＳ Ｐゴシック" charset="-128"/>
              </a:rPr>
              <a:t>Shortest Path Problem</a:t>
            </a:r>
          </a:p>
        </p:txBody>
      </p:sp>
      <p:sp>
        <p:nvSpPr>
          <p:cNvPr id="65538" name="Rectangle 25"/>
          <p:cNvSpPr>
            <a:spLocks noGrp="1" noChangeArrowheads="1"/>
          </p:cNvSpPr>
          <p:nvPr>
            <p:ph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ea typeface="ＭＳ Ｐゴシック" charset="-128"/>
              </a:rPr>
              <a:t>Shortest path problem can be formulated as a network flow problem</a:t>
            </a:r>
          </a:p>
          <a:p>
            <a:pPr lvl="1"/>
            <a:r>
              <a:rPr lang="en-US" altLang="en-US"/>
              <a:t>Source node: Start of City. 1 unit of in flow</a:t>
            </a:r>
          </a:p>
          <a:p>
            <a:pPr lvl="1"/>
            <a:r>
              <a:rPr lang="en-US" altLang="en-US"/>
              <a:t>Sink node: End of City. 1 unit of out flow</a:t>
            </a:r>
          </a:p>
          <a:p>
            <a:pPr lvl="1"/>
            <a:r>
              <a:rPr lang="en-US" altLang="en-US"/>
              <a:t>Cost of Arc: distance of arc linking the cities</a:t>
            </a:r>
          </a:p>
          <a:p>
            <a:pPr>
              <a:buFont typeface="Wingdings" charset="2"/>
              <a:buNone/>
            </a:pPr>
            <a:endParaRPr lang="en-US" altLang="en-US">
              <a:ea typeface="ＭＳ Ｐゴシック" charset="-128"/>
            </a:endParaRPr>
          </a:p>
          <a:p>
            <a:pPr>
              <a:buFont typeface="Wingdings" charset="2"/>
              <a:buNone/>
            </a:pPr>
            <a:endParaRPr lang="en-US" altLang="en-US">
              <a:ea typeface="ＭＳ Ｐゴシック" charset="-128"/>
            </a:endParaRPr>
          </a:p>
          <a:p>
            <a:pPr>
              <a:buFont typeface="Wingdings" charset="2"/>
              <a:buNone/>
            </a:pPr>
            <a:endParaRPr lang="en-US" altLang="en-US">
              <a:ea typeface="ＭＳ Ｐゴシック" charset="-128"/>
            </a:endParaRPr>
          </a:p>
        </p:txBody>
      </p:sp>
      <p:sp>
        <p:nvSpPr>
          <p:cNvPr id="65539" name="Oval 33"/>
          <p:cNvSpPr>
            <a:spLocks noChangeArrowheads="1"/>
          </p:cNvSpPr>
          <p:nvPr/>
        </p:nvSpPr>
        <p:spPr bwMode="auto">
          <a:xfrm>
            <a:off x="5257800" y="43434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3</a:t>
            </a:r>
          </a:p>
        </p:txBody>
      </p:sp>
      <p:sp>
        <p:nvSpPr>
          <p:cNvPr id="65540" name="Oval 34"/>
          <p:cNvSpPr>
            <a:spLocks noChangeArrowheads="1"/>
          </p:cNvSpPr>
          <p:nvPr/>
        </p:nvSpPr>
        <p:spPr bwMode="auto">
          <a:xfrm>
            <a:off x="6705600" y="43434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4</a:t>
            </a:r>
          </a:p>
        </p:txBody>
      </p:sp>
      <p:sp>
        <p:nvSpPr>
          <p:cNvPr id="65541" name="Oval 35"/>
          <p:cNvSpPr>
            <a:spLocks noChangeArrowheads="1"/>
          </p:cNvSpPr>
          <p:nvPr/>
        </p:nvSpPr>
        <p:spPr bwMode="auto">
          <a:xfrm>
            <a:off x="7543800" y="48768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6</a:t>
            </a:r>
          </a:p>
        </p:txBody>
      </p:sp>
      <p:sp>
        <p:nvSpPr>
          <p:cNvPr id="65542" name="Oval 36"/>
          <p:cNvSpPr>
            <a:spLocks noChangeArrowheads="1"/>
          </p:cNvSpPr>
          <p:nvPr/>
        </p:nvSpPr>
        <p:spPr bwMode="auto">
          <a:xfrm>
            <a:off x="6781800" y="55626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5</a:t>
            </a:r>
          </a:p>
        </p:txBody>
      </p:sp>
      <p:sp>
        <p:nvSpPr>
          <p:cNvPr id="65543" name="Oval 37"/>
          <p:cNvSpPr>
            <a:spLocks noChangeArrowheads="1"/>
          </p:cNvSpPr>
          <p:nvPr/>
        </p:nvSpPr>
        <p:spPr bwMode="auto">
          <a:xfrm>
            <a:off x="5257800" y="55626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2</a:t>
            </a:r>
          </a:p>
        </p:txBody>
      </p:sp>
      <p:sp>
        <p:nvSpPr>
          <p:cNvPr id="65544" name="Oval 38"/>
          <p:cNvSpPr>
            <a:spLocks noChangeArrowheads="1"/>
          </p:cNvSpPr>
          <p:nvPr/>
        </p:nvSpPr>
        <p:spPr bwMode="auto">
          <a:xfrm>
            <a:off x="4191000" y="49530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1</a:t>
            </a:r>
          </a:p>
        </p:txBody>
      </p:sp>
      <p:sp>
        <p:nvSpPr>
          <p:cNvPr id="65545" name="Line 39"/>
          <p:cNvSpPr>
            <a:spLocks noChangeShapeType="1"/>
          </p:cNvSpPr>
          <p:nvPr/>
        </p:nvSpPr>
        <p:spPr bwMode="auto">
          <a:xfrm flipV="1">
            <a:off x="4495800" y="4572000"/>
            <a:ext cx="762000" cy="457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5546" name="Line 40"/>
          <p:cNvSpPr>
            <a:spLocks noChangeShapeType="1"/>
          </p:cNvSpPr>
          <p:nvPr/>
        </p:nvSpPr>
        <p:spPr bwMode="auto">
          <a:xfrm>
            <a:off x="5562600" y="4724400"/>
            <a:ext cx="121920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5547" name="Line 41"/>
          <p:cNvSpPr>
            <a:spLocks noChangeShapeType="1"/>
          </p:cNvSpPr>
          <p:nvPr/>
        </p:nvSpPr>
        <p:spPr bwMode="auto">
          <a:xfrm flipV="1">
            <a:off x="5638800" y="4495800"/>
            <a:ext cx="10668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5548" name="Line 42"/>
          <p:cNvSpPr>
            <a:spLocks noChangeShapeType="1"/>
          </p:cNvSpPr>
          <p:nvPr/>
        </p:nvSpPr>
        <p:spPr bwMode="auto">
          <a:xfrm>
            <a:off x="3276600" y="5181600"/>
            <a:ext cx="9144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5549" name="Line 43"/>
          <p:cNvSpPr>
            <a:spLocks noChangeShapeType="1"/>
          </p:cNvSpPr>
          <p:nvPr/>
        </p:nvSpPr>
        <p:spPr bwMode="auto">
          <a:xfrm>
            <a:off x="4495800" y="5257800"/>
            <a:ext cx="7620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5550" name="Line 44"/>
          <p:cNvSpPr>
            <a:spLocks noChangeShapeType="1"/>
          </p:cNvSpPr>
          <p:nvPr/>
        </p:nvSpPr>
        <p:spPr bwMode="auto">
          <a:xfrm>
            <a:off x="5638800" y="5791200"/>
            <a:ext cx="11430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5551" name="Line 45"/>
          <p:cNvSpPr>
            <a:spLocks noChangeShapeType="1"/>
          </p:cNvSpPr>
          <p:nvPr/>
        </p:nvSpPr>
        <p:spPr bwMode="auto">
          <a:xfrm>
            <a:off x="7086600" y="4495800"/>
            <a:ext cx="4572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5552" name="Line 46"/>
          <p:cNvSpPr>
            <a:spLocks noChangeShapeType="1"/>
          </p:cNvSpPr>
          <p:nvPr/>
        </p:nvSpPr>
        <p:spPr bwMode="auto">
          <a:xfrm flipV="1">
            <a:off x="7086600" y="5257800"/>
            <a:ext cx="4572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5553" name="Line 47"/>
          <p:cNvSpPr>
            <a:spLocks noChangeShapeType="1"/>
          </p:cNvSpPr>
          <p:nvPr/>
        </p:nvSpPr>
        <p:spPr bwMode="auto">
          <a:xfrm>
            <a:off x="8001000" y="5029200"/>
            <a:ext cx="9144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pic>
        <p:nvPicPr>
          <p:cNvPr id="65554" name="Picture 59" descr="txp_fig"/>
          <p:cNvPicPr>
            <a:picLocks noChangeAspect="1" noChangeArrowheads="1"/>
          </p:cNvPicPr>
          <p:nvPr>
            <p:custDataLst>
              <p:tags r:id="rId1"/>
            </p:custDataLst>
          </p:nvPr>
        </p:nvPicPr>
        <p:blipFill>
          <a:blip r:embed="rId13"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47950" y="5032375"/>
            <a:ext cx="368300" cy="147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5555" name="Picture 60" descr="txp_fig"/>
          <p:cNvPicPr>
            <a:picLocks noChangeAspect="1" noChangeArrowheads="1"/>
          </p:cNvPicPr>
          <p:nvPr>
            <p:custDataLst>
              <p:tags r:id="rId2"/>
            </p:custDataLst>
          </p:nvPr>
        </p:nvPicPr>
        <p:blipFill>
          <a:blip r:embed="rId13"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272588" y="4954589"/>
            <a:ext cx="368300" cy="147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5556" name="Picture 61" descr="txp_fig"/>
          <p:cNvPicPr>
            <a:picLocks noChangeAspect="1" noChangeArrowheads="1"/>
          </p:cNvPicPr>
          <p:nvPr>
            <p:custDataLst>
              <p:tags r:id="rId3"/>
            </p:custDataLst>
          </p:nvPr>
        </p:nvPicPr>
        <p:blipFill>
          <a:blip r:embed="rId14"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57900" y="4138613"/>
            <a:ext cx="254000" cy="157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5557" name="Picture 62" descr="txp_fig"/>
          <p:cNvPicPr>
            <a:picLocks noChangeAspect="1" noChangeArrowheads="1"/>
          </p:cNvPicPr>
          <p:nvPr>
            <p:custDataLst>
              <p:tags r:id="rId4"/>
            </p:custDataLst>
          </p:nvPr>
        </p:nvPicPr>
        <p:blipFill>
          <a:blip r:embed="rId15"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39050" y="4445000"/>
            <a:ext cx="127000" cy="147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5558" name="Picture 63" descr="txp_fig"/>
          <p:cNvPicPr>
            <a:picLocks noChangeAspect="1" noChangeArrowheads="1"/>
          </p:cNvPicPr>
          <p:nvPr>
            <p:custDataLst>
              <p:tags r:id="rId5"/>
            </p:custDataLst>
          </p:nvPr>
        </p:nvPicPr>
        <p:blipFill>
          <a:blip r:embed="rId16"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68850" y="4594225"/>
            <a:ext cx="114300" cy="158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5559" name="Picture 64" descr="txp_fig"/>
          <p:cNvPicPr>
            <a:picLocks noChangeAspect="1" noChangeArrowheads="1"/>
          </p:cNvPicPr>
          <p:nvPr>
            <p:custDataLst>
              <p:tags r:id="rId6"/>
            </p:custDataLst>
          </p:nvPr>
        </p:nvPicPr>
        <p:blipFill>
          <a:blip r:embed="rId17"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32350" y="5210175"/>
            <a:ext cx="241300" cy="147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5560" name="Picture 65" descr="txp_fig"/>
          <p:cNvPicPr>
            <a:picLocks noChangeAspect="1" noChangeArrowheads="1"/>
          </p:cNvPicPr>
          <p:nvPr>
            <p:custDataLst>
              <p:tags r:id="rId7"/>
            </p:custDataLst>
          </p:nvPr>
        </p:nvPicPr>
        <p:blipFill>
          <a:blip r:embed="rId17"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88050" y="5591175"/>
            <a:ext cx="241300" cy="147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5561" name="Picture 66" descr="txp_fig"/>
          <p:cNvPicPr>
            <a:picLocks noChangeAspect="1" noChangeArrowheads="1"/>
          </p:cNvPicPr>
          <p:nvPr>
            <p:custDataLst>
              <p:tags r:id="rId8"/>
            </p:custDataLst>
          </p:nvPr>
        </p:nvPicPr>
        <p:blipFill>
          <a:blip r:embed="rId18"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62800" y="5181600"/>
            <a:ext cx="114300" cy="158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5562" name="Picture 67" descr="txp_fig"/>
          <p:cNvPicPr>
            <a:picLocks noChangeAspect="1" noChangeArrowheads="1"/>
          </p:cNvPicPr>
          <p:nvPr>
            <p:custDataLst>
              <p:tags r:id="rId9"/>
            </p:custDataLst>
          </p:nvPr>
        </p:nvPicPr>
        <p:blipFill>
          <a:blip r:embed="rId18"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48400" y="5029200"/>
            <a:ext cx="114300" cy="158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5563" name="Line 68"/>
          <p:cNvSpPr>
            <a:spLocks noChangeShapeType="1"/>
          </p:cNvSpPr>
          <p:nvPr/>
        </p:nvSpPr>
        <p:spPr bwMode="auto">
          <a:xfrm>
            <a:off x="2514600" y="5791200"/>
            <a:ext cx="9144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pic>
        <p:nvPicPr>
          <p:cNvPr id="65564" name="Picture 70" descr="txp_fig"/>
          <p:cNvPicPr>
            <a:picLocks noChangeAspect="1" noChangeArrowheads="1"/>
          </p:cNvPicPr>
          <p:nvPr>
            <p:custDataLst>
              <p:tags r:id="rId10"/>
            </p:custDataLst>
          </p:nvPr>
        </p:nvPicPr>
        <p:blipFill>
          <a:blip r:embed="rId19"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22539" y="5502276"/>
            <a:ext cx="827087" cy="157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ea typeface="ＭＳ Ｐゴシック" charset="-128"/>
              </a:rPr>
              <a:t>Shortest Path Problem</a:t>
            </a:r>
          </a:p>
        </p:txBody>
      </p:sp>
      <p:sp>
        <p:nvSpPr>
          <p:cNvPr id="67586" name="Rectangle 25"/>
          <p:cNvSpPr>
            <a:spLocks noGrp="1" noChangeArrowheads="1"/>
          </p:cNvSpPr>
          <p:nvPr>
            <p:ph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ea typeface="ＭＳ Ｐゴシック" charset="-128"/>
              </a:rPr>
              <a:t>Network flow formation</a:t>
            </a:r>
          </a:p>
          <a:p>
            <a:pPr lvl="1"/>
            <a:r>
              <a:rPr lang="en-US" altLang="en-US"/>
              <a:t>Costs must be positive</a:t>
            </a:r>
          </a:p>
          <a:p>
            <a:pPr>
              <a:buFont typeface="Wingdings" charset="2"/>
              <a:buNone/>
            </a:pPr>
            <a:endParaRPr lang="en-US" altLang="en-US">
              <a:ea typeface="ＭＳ Ｐゴシック" charset="-128"/>
            </a:endParaRPr>
          </a:p>
          <a:p>
            <a:pPr>
              <a:buFont typeface="Wingdings" charset="2"/>
              <a:buNone/>
            </a:pPr>
            <a:endParaRPr lang="en-US" altLang="en-US">
              <a:ea typeface="ＭＳ Ｐゴシック" charset="-128"/>
            </a:endParaRPr>
          </a:p>
          <a:p>
            <a:pPr>
              <a:buFont typeface="Wingdings" charset="2"/>
              <a:buNone/>
            </a:pPr>
            <a:endParaRPr lang="en-US" altLang="en-US">
              <a:ea typeface="ＭＳ Ｐゴシック" charset="-128"/>
            </a:endParaRPr>
          </a:p>
        </p:txBody>
      </p:sp>
      <p:pic>
        <p:nvPicPr>
          <p:cNvPr id="67587" name="Picture 2"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971800"/>
            <a:ext cx="7196138" cy="1828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Oval 4"/>
          <p:cNvSpPr>
            <a:spLocks noChangeArrowheads="1"/>
          </p:cNvSpPr>
          <p:nvPr/>
        </p:nvSpPr>
        <p:spPr bwMode="auto">
          <a:xfrm>
            <a:off x="5218112" y="3810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3</a:t>
            </a:r>
          </a:p>
        </p:txBody>
      </p:sp>
      <p:sp>
        <p:nvSpPr>
          <p:cNvPr id="69634" name="Oval 5"/>
          <p:cNvSpPr>
            <a:spLocks noChangeArrowheads="1"/>
          </p:cNvSpPr>
          <p:nvPr/>
        </p:nvSpPr>
        <p:spPr bwMode="auto">
          <a:xfrm>
            <a:off x="6665912" y="3810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4</a:t>
            </a:r>
          </a:p>
        </p:txBody>
      </p:sp>
      <p:sp>
        <p:nvSpPr>
          <p:cNvPr id="69635" name="Oval 6"/>
          <p:cNvSpPr>
            <a:spLocks noChangeArrowheads="1"/>
          </p:cNvSpPr>
          <p:nvPr/>
        </p:nvSpPr>
        <p:spPr bwMode="auto">
          <a:xfrm>
            <a:off x="7504112" y="9144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6</a:t>
            </a:r>
          </a:p>
        </p:txBody>
      </p:sp>
      <p:sp>
        <p:nvSpPr>
          <p:cNvPr id="69636" name="Oval 7"/>
          <p:cNvSpPr>
            <a:spLocks noChangeArrowheads="1"/>
          </p:cNvSpPr>
          <p:nvPr/>
        </p:nvSpPr>
        <p:spPr bwMode="auto">
          <a:xfrm>
            <a:off x="6742112" y="16002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5</a:t>
            </a:r>
          </a:p>
        </p:txBody>
      </p:sp>
      <p:sp>
        <p:nvSpPr>
          <p:cNvPr id="69637" name="Oval 8"/>
          <p:cNvSpPr>
            <a:spLocks noChangeArrowheads="1"/>
          </p:cNvSpPr>
          <p:nvPr/>
        </p:nvSpPr>
        <p:spPr bwMode="auto">
          <a:xfrm>
            <a:off x="5218112" y="16002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2</a:t>
            </a:r>
          </a:p>
        </p:txBody>
      </p:sp>
      <p:sp>
        <p:nvSpPr>
          <p:cNvPr id="69638" name="Oval 9"/>
          <p:cNvSpPr>
            <a:spLocks noChangeArrowheads="1"/>
          </p:cNvSpPr>
          <p:nvPr/>
        </p:nvSpPr>
        <p:spPr bwMode="auto">
          <a:xfrm>
            <a:off x="4151312" y="9906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1</a:t>
            </a:r>
          </a:p>
        </p:txBody>
      </p:sp>
      <p:sp>
        <p:nvSpPr>
          <p:cNvPr id="69639" name="Line 10"/>
          <p:cNvSpPr>
            <a:spLocks noChangeShapeType="1"/>
          </p:cNvSpPr>
          <p:nvPr/>
        </p:nvSpPr>
        <p:spPr bwMode="auto">
          <a:xfrm flipV="1">
            <a:off x="4456112" y="609600"/>
            <a:ext cx="762000" cy="457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9640" name="Line 11"/>
          <p:cNvSpPr>
            <a:spLocks noChangeShapeType="1"/>
          </p:cNvSpPr>
          <p:nvPr/>
        </p:nvSpPr>
        <p:spPr bwMode="auto">
          <a:xfrm>
            <a:off x="5522912" y="762000"/>
            <a:ext cx="121920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9641" name="Line 12"/>
          <p:cNvSpPr>
            <a:spLocks noChangeShapeType="1"/>
          </p:cNvSpPr>
          <p:nvPr/>
        </p:nvSpPr>
        <p:spPr bwMode="auto">
          <a:xfrm flipV="1">
            <a:off x="5599112" y="533400"/>
            <a:ext cx="10668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9642" name="Line 13"/>
          <p:cNvSpPr>
            <a:spLocks noChangeShapeType="1"/>
          </p:cNvSpPr>
          <p:nvPr/>
        </p:nvSpPr>
        <p:spPr bwMode="auto">
          <a:xfrm>
            <a:off x="3236912" y="1219200"/>
            <a:ext cx="9144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9643" name="Line 14"/>
          <p:cNvSpPr>
            <a:spLocks noChangeShapeType="1"/>
          </p:cNvSpPr>
          <p:nvPr/>
        </p:nvSpPr>
        <p:spPr bwMode="auto">
          <a:xfrm>
            <a:off x="4456112" y="1295400"/>
            <a:ext cx="7620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9644" name="Line 15"/>
          <p:cNvSpPr>
            <a:spLocks noChangeShapeType="1"/>
          </p:cNvSpPr>
          <p:nvPr/>
        </p:nvSpPr>
        <p:spPr bwMode="auto">
          <a:xfrm>
            <a:off x="5599112" y="1828800"/>
            <a:ext cx="11430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9645" name="Line 16"/>
          <p:cNvSpPr>
            <a:spLocks noChangeShapeType="1"/>
          </p:cNvSpPr>
          <p:nvPr/>
        </p:nvSpPr>
        <p:spPr bwMode="auto">
          <a:xfrm>
            <a:off x="7046912" y="533400"/>
            <a:ext cx="4572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9646" name="Line 17"/>
          <p:cNvSpPr>
            <a:spLocks noChangeShapeType="1"/>
          </p:cNvSpPr>
          <p:nvPr/>
        </p:nvSpPr>
        <p:spPr bwMode="auto">
          <a:xfrm flipV="1">
            <a:off x="7046912" y="1295400"/>
            <a:ext cx="4572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9647" name="Line 18"/>
          <p:cNvSpPr>
            <a:spLocks noChangeShapeType="1"/>
          </p:cNvSpPr>
          <p:nvPr/>
        </p:nvSpPr>
        <p:spPr bwMode="auto">
          <a:xfrm>
            <a:off x="7961312" y="1066800"/>
            <a:ext cx="9144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pic>
        <p:nvPicPr>
          <p:cNvPr id="69648" name="Picture 19" descr="txp_fig"/>
          <p:cNvPicPr>
            <a:picLocks noChangeAspect="1" noChangeArrowheads="1"/>
          </p:cNvPicPr>
          <p:nvPr>
            <p:custDataLst>
              <p:tags r:id="rId1"/>
            </p:custDataLst>
          </p:nvPr>
        </p:nvPicPr>
        <p:blipFill>
          <a:blip r:embed="rId13"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08262" y="1069976"/>
            <a:ext cx="368300" cy="147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9649" name="Picture 20" descr="txp_fig"/>
          <p:cNvPicPr>
            <a:picLocks noChangeAspect="1" noChangeArrowheads="1"/>
          </p:cNvPicPr>
          <p:nvPr>
            <p:custDataLst>
              <p:tags r:id="rId2"/>
            </p:custDataLst>
          </p:nvPr>
        </p:nvPicPr>
        <p:blipFill>
          <a:blip r:embed="rId13"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232900" y="992187"/>
            <a:ext cx="368300" cy="147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9650" name="Picture 21" descr="txp_fig"/>
          <p:cNvPicPr>
            <a:picLocks noChangeAspect="1" noChangeArrowheads="1"/>
          </p:cNvPicPr>
          <p:nvPr>
            <p:custDataLst>
              <p:tags r:id="rId3"/>
            </p:custDataLst>
          </p:nvPr>
        </p:nvPicPr>
        <p:blipFill>
          <a:blip r:embed="rId14"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18212" y="176213"/>
            <a:ext cx="254000" cy="157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9651" name="Picture 22" descr="txp_fig"/>
          <p:cNvPicPr>
            <a:picLocks noChangeAspect="1" noChangeArrowheads="1"/>
          </p:cNvPicPr>
          <p:nvPr>
            <p:custDataLst>
              <p:tags r:id="rId4"/>
            </p:custDataLst>
          </p:nvPr>
        </p:nvPicPr>
        <p:blipFill>
          <a:blip r:embed="rId15"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99362" y="482601"/>
            <a:ext cx="127000" cy="147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9652" name="Picture 23" descr="txp_fig"/>
          <p:cNvPicPr>
            <a:picLocks noChangeAspect="1" noChangeArrowheads="1"/>
          </p:cNvPicPr>
          <p:nvPr>
            <p:custDataLst>
              <p:tags r:id="rId5"/>
            </p:custDataLst>
          </p:nvPr>
        </p:nvPicPr>
        <p:blipFill>
          <a:blip r:embed="rId16"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29162" y="631825"/>
            <a:ext cx="114300" cy="158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9653" name="Picture 24" descr="txp_fig"/>
          <p:cNvPicPr>
            <a:picLocks noChangeAspect="1" noChangeArrowheads="1"/>
          </p:cNvPicPr>
          <p:nvPr>
            <p:custDataLst>
              <p:tags r:id="rId6"/>
            </p:custDataLst>
          </p:nvPr>
        </p:nvPicPr>
        <p:blipFill>
          <a:blip r:embed="rId17"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92662" y="1247776"/>
            <a:ext cx="241300" cy="147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9654" name="Picture 25" descr="txp_fig"/>
          <p:cNvPicPr>
            <a:picLocks noChangeAspect="1" noChangeArrowheads="1"/>
          </p:cNvPicPr>
          <p:nvPr>
            <p:custDataLst>
              <p:tags r:id="rId7"/>
            </p:custDataLst>
          </p:nvPr>
        </p:nvPicPr>
        <p:blipFill>
          <a:blip r:embed="rId17"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48362" y="1628776"/>
            <a:ext cx="241300" cy="147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9655" name="Picture 26" descr="txp_fig"/>
          <p:cNvPicPr>
            <a:picLocks noChangeAspect="1" noChangeArrowheads="1"/>
          </p:cNvPicPr>
          <p:nvPr>
            <p:custDataLst>
              <p:tags r:id="rId8"/>
            </p:custDataLst>
          </p:nvPr>
        </p:nvPicPr>
        <p:blipFill>
          <a:blip r:embed="rId18"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23112" y="1219200"/>
            <a:ext cx="114300" cy="158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9656" name="Picture 27" descr="txp_fig"/>
          <p:cNvPicPr>
            <a:picLocks noChangeAspect="1" noChangeArrowheads="1"/>
          </p:cNvPicPr>
          <p:nvPr>
            <p:custDataLst>
              <p:tags r:id="rId9"/>
            </p:custDataLst>
          </p:nvPr>
        </p:nvPicPr>
        <p:blipFill>
          <a:blip r:embed="rId18"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08712" y="1066800"/>
            <a:ext cx="114300" cy="158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9657" name="Line 28"/>
          <p:cNvSpPr>
            <a:spLocks noChangeShapeType="1"/>
          </p:cNvSpPr>
          <p:nvPr/>
        </p:nvSpPr>
        <p:spPr bwMode="auto">
          <a:xfrm>
            <a:off x="2474912" y="1828800"/>
            <a:ext cx="9144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pic>
        <p:nvPicPr>
          <p:cNvPr id="69658" name="Picture 29" descr="txp_fig"/>
          <p:cNvPicPr>
            <a:picLocks noChangeAspect="1" noChangeArrowheads="1"/>
          </p:cNvPicPr>
          <p:nvPr>
            <p:custDataLst>
              <p:tags r:id="rId10"/>
            </p:custDataLst>
          </p:nvPr>
        </p:nvPicPr>
        <p:blipFill>
          <a:blip r:embed="rId19"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82851" y="1539875"/>
            <a:ext cx="827087" cy="157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ea typeface="ＭＳ Ｐゴシック" charset="-128"/>
              </a:rPr>
              <a:t>Longest Path Problem?</a:t>
            </a:r>
          </a:p>
        </p:txBody>
      </p:sp>
      <p:sp>
        <p:nvSpPr>
          <p:cNvPr id="71682" name="Rectangle 25"/>
          <p:cNvSpPr>
            <a:spLocks noGrp="1" noChangeArrowheads="1"/>
          </p:cNvSpPr>
          <p:nvPr>
            <p:ph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ea typeface="ＭＳ Ｐゴシック" charset="-128"/>
              </a:rPr>
              <a:t>Can this be used to find the longest path?</a:t>
            </a:r>
          </a:p>
          <a:p>
            <a:pPr lvl="1"/>
            <a:r>
              <a:rPr lang="en-US" altLang="en-US"/>
              <a:t>Generally no. If the network contains a cycle, the objective will be infinite!</a:t>
            </a:r>
          </a:p>
          <a:p>
            <a:pPr lvl="1"/>
            <a:endParaRPr lang="en-US" altLang="en-US"/>
          </a:p>
          <a:p>
            <a:pPr lvl="1"/>
            <a:endParaRPr lang="en-US" altLang="en-US"/>
          </a:p>
          <a:p>
            <a:pPr>
              <a:buFont typeface="Wingdings" charset="2"/>
              <a:buNone/>
            </a:pPr>
            <a:endParaRPr lang="en-US" altLang="en-US">
              <a:ea typeface="ＭＳ Ｐゴシック" charset="-128"/>
            </a:endParaRPr>
          </a:p>
          <a:p>
            <a:pPr>
              <a:buFont typeface="Wingdings" charset="2"/>
              <a:buNone/>
            </a:pPr>
            <a:endParaRPr lang="en-US" altLang="en-US">
              <a:ea typeface="ＭＳ Ｐゴシック" charset="-128"/>
            </a:endParaRPr>
          </a:p>
          <a:p>
            <a:pPr>
              <a:buFont typeface="Wingdings" charset="2"/>
              <a:buNone/>
            </a:pPr>
            <a:endParaRPr lang="en-US" altLang="en-US">
              <a:ea typeface="ＭＳ Ｐゴシック" charset="-128"/>
            </a:endParaRPr>
          </a:p>
        </p:txBody>
      </p:sp>
      <p:pic>
        <p:nvPicPr>
          <p:cNvPr id="71683" name="Picture 1"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3201" y="3505201"/>
            <a:ext cx="7288213" cy="1839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ea typeface="ＭＳ Ｐゴシック" charset="-128"/>
              </a:rPr>
              <a:t>Longest Path ?</a:t>
            </a:r>
          </a:p>
        </p:txBody>
      </p:sp>
      <p:sp>
        <p:nvSpPr>
          <p:cNvPr id="73730" name="Rectangle 3"/>
          <p:cNvSpPr>
            <a:spLocks noGrp="1" noChangeArrowheads="1"/>
          </p:cNvSpPr>
          <p:nvPr>
            <p:ph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ea typeface="ＭＳ Ｐゴシック" charset="-128"/>
                <a:hlinkClick r:id="rId3"/>
              </a:rPr>
              <a:t>The longest Time – Dan </a:t>
            </a:r>
            <a:r>
              <a:rPr lang="en-US" altLang="en-US" dirty="0" err="1">
                <a:ea typeface="ＭＳ Ｐゴシック" charset="-128"/>
                <a:hlinkClick r:id="rId3"/>
              </a:rPr>
              <a:t>Barett</a:t>
            </a:r>
            <a:endParaRPr lang="en-US" altLang="en-US" dirty="0">
              <a:ea typeface="ＭＳ Ｐゴシック" charset="-128"/>
            </a:endParaRPr>
          </a:p>
          <a:p>
            <a:pPr>
              <a:buFont typeface="Wingdings" charset="2"/>
              <a:buNone/>
            </a:pPr>
            <a:endParaRPr lang="en-US" altLang="en-US" dirty="0">
              <a:ea typeface="ＭＳ Ｐゴシック" charset="-128"/>
            </a:endParaRPr>
          </a:p>
        </p:txBody>
      </p:sp>
      <p:sp>
        <p:nvSpPr>
          <p:cNvPr id="73731" name="Rectangle 6"/>
          <p:cNvSpPr>
            <a:spLocks noChangeArrowheads="1"/>
          </p:cNvSpPr>
          <p:nvPr/>
        </p:nvSpPr>
        <p:spPr bwMode="auto">
          <a:xfrm>
            <a:off x="1767840" y="1865883"/>
            <a:ext cx="9144000" cy="48628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2">
            <a:spAutoFit/>
          </a:bodyPr>
          <a:lstStyle>
            <a:lvl1pPr marL="342900" indent="-342900">
              <a:defRPr>
                <a:solidFill>
                  <a:schemeClr val="tx1"/>
                </a:solidFill>
                <a:latin typeface="Arial" charset="0"/>
                <a:ea typeface="ＭＳ Ｐゴシック" charset="-128"/>
              </a:defRPr>
            </a:lvl1pPr>
            <a:lvl2pPr>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lvl="1" eaLnBrk="1" hangingPunct="1"/>
            <a:r>
              <a:rPr lang="en-US" altLang="en-US" sz="1600" dirty="0">
                <a:latin typeface="+mn-lt"/>
              </a:rPr>
              <a:t>Woh, oh-oh-oh </a:t>
            </a:r>
          </a:p>
          <a:p>
            <a:pPr lvl="1" eaLnBrk="1" hangingPunct="1"/>
            <a:r>
              <a:rPr lang="en-US" altLang="en-US" sz="1600" dirty="0">
                <a:latin typeface="+mn-lt"/>
              </a:rPr>
              <a:t>Find the Longest Path</a:t>
            </a:r>
          </a:p>
          <a:p>
            <a:pPr lvl="1" eaLnBrk="1" hangingPunct="1"/>
            <a:r>
              <a:rPr lang="en-US" altLang="en-US" sz="1600" dirty="0">
                <a:latin typeface="+mn-lt"/>
              </a:rPr>
              <a:t>Woh oh-oh </a:t>
            </a:r>
          </a:p>
          <a:p>
            <a:pPr lvl="1" eaLnBrk="1" hangingPunct="1"/>
            <a:r>
              <a:rPr lang="en-US" altLang="en-US" sz="1600" dirty="0">
                <a:latin typeface="+mn-lt"/>
              </a:rPr>
              <a:t>Find the Longest Path </a:t>
            </a:r>
          </a:p>
          <a:p>
            <a:pPr lvl="1" eaLnBrk="1" hangingPunct="1"/>
            <a:r>
              <a:rPr lang="en-US" altLang="en-US" sz="1600" dirty="0">
                <a:latin typeface="+mn-lt"/>
              </a:rPr>
              <a:t>If you said P is NP tonight </a:t>
            </a:r>
          </a:p>
          <a:p>
            <a:pPr lvl="1" eaLnBrk="1" hangingPunct="1"/>
            <a:r>
              <a:rPr lang="en-US" altLang="en-US" sz="1600" dirty="0">
                <a:latin typeface="+mn-lt"/>
              </a:rPr>
              <a:t>There would still be papers left to write </a:t>
            </a:r>
          </a:p>
          <a:p>
            <a:pPr lvl="1" eaLnBrk="1" hangingPunct="1"/>
            <a:r>
              <a:rPr lang="en-US" altLang="en-US" sz="1600" dirty="0">
                <a:latin typeface="+mn-lt"/>
              </a:rPr>
              <a:t>I have a weakness I'm addicted to completeness </a:t>
            </a:r>
          </a:p>
          <a:p>
            <a:pPr lvl="1" eaLnBrk="1" hangingPunct="1"/>
            <a:r>
              <a:rPr lang="en-US" altLang="en-US" sz="1600" dirty="0">
                <a:latin typeface="+mn-lt"/>
              </a:rPr>
              <a:t>And I keep searching for the longest Path </a:t>
            </a:r>
          </a:p>
          <a:p>
            <a:pPr lvl="1" eaLnBrk="1" hangingPunct="1"/>
            <a:r>
              <a:rPr lang="en-US" altLang="en-US" sz="1600" dirty="0">
                <a:latin typeface="+mn-lt"/>
              </a:rPr>
              <a:t>The algorithm I would like to see </a:t>
            </a:r>
          </a:p>
          <a:p>
            <a:pPr lvl="1" eaLnBrk="1" hangingPunct="1"/>
            <a:r>
              <a:rPr lang="en-US" altLang="en-US" sz="1600" dirty="0">
                <a:latin typeface="+mn-lt"/>
              </a:rPr>
              <a:t>Is of </a:t>
            </a:r>
            <a:r>
              <a:rPr lang="en-US" altLang="en-US" sz="1600" dirty="0" err="1">
                <a:latin typeface="+mn-lt"/>
              </a:rPr>
              <a:t>Polynoimal</a:t>
            </a:r>
            <a:r>
              <a:rPr lang="en-US" altLang="en-US" sz="1600" dirty="0">
                <a:latin typeface="+mn-lt"/>
              </a:rPr>
              <a:t> Degree </a:t>
            </a:r>
          </a:p>
          <a:p>
            <a:pPr lvl="1" eaLnBrk="1" hangingPunct="1"/>
            <a:r>
              <a:rPr lang="en-US" altLang="en-US" sz="1600" dirty="0">
                <a:latin typeface="+mn-lt"/>
              </a:rPr>
              <a:t>Buts its elusive, </a:t>
            </a:r>
          </a:p>
          <a:p>
            <a:pPr lvl="1" eaLnBrk="1" hangingPunct="1"/>
            <a:r>
              <a:rPr lang="en-US" altLang="en-US" sz="1600" dirty="0">
                <a:latin typeface="+mn-lt"/>
              </a:rPr>
              <a:t>Nobody has found conclusive </a:t>
            </a:r>
          </a:p>
          <a:p>
            <a:pPr lvl="1" eaLnBrk="1" hangingPunct="1"/>
            <a:r>
              <a:rPr lang="en-US" altLang="en-US" sz="1600" dirty="0">
                <a:latin typeface="+mn-lt"/>
              </a:rPr>
              <a:t>Evidence that we can find the Longest Path </a:t>
            </a:r>
          </a:p>
          <a:p>
            <a:pPr lvl="1" eaLnBrk="1" hangingPunct="1"/>
            <a:r>
              <a:rPr lang="en-US" altLang="en-US" sz="1600" dirty="0">
                <a:latin typeface="+mn-lt"/>
              </a:rPr>
              <a:t>I have been hard Working for so long I swear its right, </a:t>
            </a:r>
          </a:p>
          <a:p>
            <a:pPr lvl="1" eaLnBrk="1" hangingPunct="1"/>
            <a:r>
              <a:rPr lang="en-US" altLang="en-US" sz="1600" dirty="0">
                <a:latin typeface="+mn-lt"/>
              </a:rPr>
              <a:t>But he marks it wrong </a:t>
            </a:r>
          </a:p>
          <a:p>
            <a:pPr lvl="1" eaLnBrk="1" hangingPunct="1"/>
            <a:r>
              <a:rPr lang="en-US" altLang="en-US" sz="1600" dirty="0">
                <a:latin typeface="+mn-lt"/>
              </a:rPr>
              <a:t>Somehow I'll feel sorry when its done GPA 2.1, </a:t>
            </a:r>
          </a:p>
          <a:p>
            <a:pPr lvl="1" eaLnBrk="1" hangingPunct="1"/>
            <a:r>
              <a:rPr lang="en-US" altLang="en-US" sz="1600" dirty="0">
                <a:latin typeface="+mn-lt"/>
              </a:rPr>
              <a:t>Is more than I hoped for </a:t>
            </a:r>
          </a:p>
          <a:p>
            <a:pPr lvl="1" eaLnBrk="1" hangingPunct="1"/>
            <a:r>
              <a:rPr lang="en-US" altLang="en-US" sz="1600" dirty="0" err="1">
                <a:latin typeface="+mn-lt"/>
              </a:rPr>
              <a:t>Garey</a:t>
            </a:r>
            <a:r>
              <a:rPr lang="en-US" altLang="en-US" sz="1600" dirty="0">
                <a:latin typeface="+mn-lt"/>
              </a:rPr>
              <a:t>, Johnson, Karp and other Men (and Women) </a:t>
            </a:r>
          </a:p>
          <a:p>
            <a:pPr lvl="1" eaLnBrk="1" hangingPunct="1"/>
            <a:r>
              <a:rPr lang="en-US" altLang="en-US" sz="1600" dirty="0">
                <a:latin typeface="+mn-lt"/>
              </a:rPr>
              <a:t>Try to make it Order n log n. </a:t>
            </a:r>
          </a:p>
          <a:p>
            <a:pPr lvl="1" eaLnBrk="1" hangingPunct="1"/>
            <a:r>
              <a:rPr lang="en-US" altLang="en-US" sz="1600" dirty="0">
                <a:latin typeface="+mn-lt"/>
              </a:rPr>
              <a:t>Am I a math fool </a:t>
            </a:r>
          </a:p>
          <a:p>
            <a:pPr lvl="1" eaLnBrk="1" hangingPunct="1"/>
            <a:r>
              <a:rPr lang="en-US" altLang="en-US" sz="1600" dirty="0">
                <a:latin typeface="+mn-lt"/>
              </a:rPr>
              <a:t>If I spend my life in Grad School </a:t>
            </a:r>
          </a:p>
          <a:p>
            <a:pPr lvl="1" eaLnBrk="1" hangingPunct="1"/>
            <a:r>
              <a:rPr lang="en-US" altLang="en-US" sz="1600" dirty="0">
                <a:latin typeface="+mn-lt"/>
              </a:rPr>
              <a:t>Forever following the Longest Path. </a:t>
            </a:r>
          </a:p>
          <a:p>
            <a:pPr lvl="1" eaLnBrk="1" hangingPunct="1"/>
            <a:r>
              <a:rPr lang="en-US" altLang="en-US" sz="1600" dirty="0">
                <a:latin typeface="+mn-lt"/>
              </a:rPr>
              <a:t>Woh oh-oh-oh Find the longest path </a:t>
            </a:r>
          </a:p>
          <a:p>
            <a:pPr lvl="1" eaLnBrk="1" hangingPunct="1"/>
            <a:r>
              <a:rPr lang="en-US" altLang="en-US" sz="1600" dirty="0">
                <a:latin typeface="+mn-lt"/>
              </a:rPr>
              <a:t>Woh oh-oh-oh Find the longest path</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ea typeface="ＭＳ Ｐゴシック" charset="-128"/>
              </a:rPr>
              <a:t>Project Management</a:t>
            </a:r>
          </a:p>
        </p:txBody>
      </p:sp>
      <p:sp>
        <p:nvSpPr>
          <p:cNvPr id="2" name="Content Placeholder 1">
            <a:extLst>
              <a:ext uri="{FF2B5EF4-FFF2-40B4-BE49-F238E27FC236}">
                <a16:creationId xmlns:a16="http://schemas.microsoft.com/office/drawing/2014/main" id="{3C40821F-C6D7-4F56-BCB2-2080FB5704A9}"/>
              </a:ext>
            </a:extLst>
          </p:cNvPr>
          <p:cNvSpPr>
            <a:spLocks noGrp="1"/>
          </p:cNvSpPr>
          <p:nvPr>
            <p:ph idx="1"/>
          </p:nvPr>
        </p:nvSpPr>
        <p:spPr/>
        <p:txBody>
          <a:bodyPr/>
          <a:lstStyle/>
          <a:p>
            <a:r>
              <a:rPr lang="en-SG" dirty="0"/>
              <a:t>A project consists of a set of jobs and a set of precedence relations</a:t>
            </a:r>
          </a:p>
          <a:p>
            <a:r>
              <a:rPr lang="en-SG" dirty="0"/>
              <a:t>Given a set </a:t>
            </a:r>
            <a:r>
              <a:rPr lang="en-SG" i="1" dirty="0">
                <a:latin typeface="Times New Roman" panose="02020603050405020304" pitchFamily="18" charset="0"/>
                <a:cs typeface="Times New Roman" panose="02020603050405020304" pitchFamily="18" charset="0"/>
              </a:rPr>
              <a:t>A</a:t>
            </a:r>
            <a:r>
              <a:rPr lang="en-SG" dirty="0"/>
              <a:t> of job pairs </a:t>
            </a:r>
            <a:r>
              <a:rPr lang="en-SG" dirty="0">
                <a:latin typeface="Times New Roman" panose="02020603050405020304" pitchFamily="18" charset="0"/>
                <a:cs typeface="Times New Roman" panose="02020603050405020304" pitchFamily="18" charset="0"/>
              </a:rPr>
              <a:t>(</a:t>
            </a:r>
            <a:r>
              <a:rPr lang="en-SG" i="1" dirty="0" err="1">
                <a:latin typeface="Times New Roman" panose="02020603050405020304" pitchFamily="18" charset="0"/>
                <a:cs typeface="Times New Roman" panose="02020603050405020304" pitchFamily="18" charset="0"/>
              </a:rPr>
              <a:t>i</a:t>
            </a:r>
            <a:r>
              <a:rPr lang="en-SG" dirty="0" err="1">
                <a:latin typeface="Times New Roman" panose="02020603050405020304" pitchFamily="18" charset="0"/>
                <a:cs typeface="Times New Roman" panose="02020603050405020304" pitchFamily="18" charset="0"/>
              </a:rPr>
              <a:t>,</a:t>
            </a:r>
            <a:r>
              <a:rPr lang="en-SG" i="1" dirty="0" err="1">
                <a:latin typeface="Times New Roman" panose="02020603050405020304" pitchFamily="18" charset="0"/>
                <a:cs typeface="Times New Roman" panose="02020603050405020304" pitchFamily="18" charset="0"/>
              </a:rPr>
              <a:t>j</a:t>
            </a:r>
            <a:r>
              <a:rPr lang="en-SG" dirty="0">
                <a:latin typeface="Times New Roman" panose="02020603050405020304" pitchFamily="18" charset="0"/>
                <a:cs typeface="Times New Roman" panose="02020603050405020304" pitchFamily="18" charset="0"/>
              </a:rPr>
              <a:t>)</a:t>
            </a:r>
            <a:r>
              <a:rPr lang="en-SG" dirty="0"/>
              <a:t> indicating that job </a:t>
            </a:r>
            <a:r>
              <a:rPr lang="en-SG" i="1" dirty="0">
                <a:latin typeface="Times New Roman" panose="02020603050405020304" pitchFamily="18" charset="0"/>
                <a:cs typeface="Times New Roman" panose="02020603050405020304" pitchFamily="18" charset="0"/>
              </a:rPr>
              <a:t>j</a:t>
            </a:r>
            <a:r>
              <a:rPr lang="en-SG" dirty="0"/>
              <a:t> cannot start before job </a:t>
            </a:r>
            <a:r>
              <a:rPr lang="en-SG" i="1" dirty="0" err="1">
                <a:latin typeface="Times New Roman" panose="02020603050405020304" pitchFamily="18" charset="0"/>
                <a:cs typeface="Times New Roman" panose="02020603050405020304" pitchFamily="18" charset="0"/>
              </a:rPr>
              <a:t>i</a:t>
            </a:r>
            <a:r>
              <a:rPr lang="en-SG" dirty="0"/>
              <a:t> is completed. </a:t>
            </a:r>
          </a:p>
          <a:p>
            <a:r>
              <a:rPr lang="en-SG" i="1" dirty="0">
                <a:latin typeface="Times New Roman" panose="02020603050405020304" pitchFamily="18" charset="0"/>
                <a:cs typeface="Times New Roman" panose="02020603050405020304" pitchFamily="18" charset="0"/>
              </a:rPr>
              <a:t>c</a:t>
            </a:r>
            <a:r>
              <a:rPr lang="en-SG" i="1" baseline="-25000" dirty="0">
                <a:latin typeface="Times New Roman" panose="02020603050405020304" pitchFamily="18" charset="0"/>
                <a:cs typeface="Times New Roman" panose="02020603050405020304" pitchFamily="18" charset="0"/>
              </a:rPr>
              <a:t>i</a:t>
            </a:r>
            <a:r>
              <a:rPr lang="en-SG" dirty="0"/>
              <a:t> duration of job </a:t>
            </a:r>
            <a:r>
              <a:rPr lang="en-SG" i="1" dirty="0" err="1">
                <a:latin typeface="Times New Roman" panose="02020603050405020304" pitchFamily="18" charset="0"/>
                <a:cs typeface="Times New Roman" panose="02020603050405020304" pitchFamily="18" charset="0"/>
              </a:rPr>
              <a:t>i</a:t>
            </a:r>
            <a:endParaRPr lang="en-SG" i="1" dirty="0">
              <a:latin typeface="Times New Roman" panose="02020603050405020304" pitchFamily="18" charset="0"/>
              <a:cs typeface="Times New Roman" panose="02020603050405020304" pitchFamily="18" charset="0"/>
            </a:endParaRPr>
          </a:p>
          <a:p>
            <a:r>
              <a:rPr lang="en-SG" dirty="0"/>
              <a:t>Find the least possible duration of the project.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ea typeface="ＭＳ Ｐゴシック" charset="-128"/>
              </a:rPr>
              <a:t>Project Management</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C40821F-C6D7-4F56-BCB2-2080FB5704A9}"/>
                  </a:ext>
                </a:extLst>
              </p:cNvPr>
              <p:cNvSpPr>
                <a:spLocks noGrp="1"/>
              </p:cNvSpPr>
              <p:nvPr>
                <p:ph idx="1"/>
              </p:nvPr>
            </p:nvSpPr>
            <p:spPr/>
            <p:txBody>
              <a:bodyPr/>
              <a:lstStyle/>
              <a:p>
                <a:r>
                  <a:rPr lang="en-SG" dirty="0"/>
                  <a:t>Introduce two artificial job </a:t>
                </a:r>
                <a:r>
                  <a:rPr lang="en-SG" i="1" dirty="0">
                    <a:latin typeface="Times New Roman" panose="02020603050405020304" pitchFamily="18" charset="0"/>
                    <a:cs typeface="Times New Roman" panose="02020603050405020304" pitchFamily="18" charset="0"/>
                  </a:rPr>
                  <a:t>s</a:t>
                </a:r>
                <a:r>
                  <a:rPr lang="en-SG" dirty="0"/>
                  <a:t> and </a:t>
                </a:r>
                <a:r>
                  <a:rPr lang="en-SG" i="1" dirty="0">
                    <a:latin typeface="Times New Roman" panose="02020603050405020304" pitchFamily="18" charset="0"/>
                    <a:cs typeface="Times New Roman" panose="02020603050405020304" pitchFamily="18" charset="0"/>
                  </a:rPr>
                  <a:t>t</a:t>
                </a:r>
                <a:r>
                  <a:rPr lang="en-SG" dirty="0"/>
                  <a:t>, of zero duration, that signify the beginning and completion of the project. Add </a:t>
                </a:r>
                <a:r>
                  <a:rPr lang="en-SG" dirty="0">
                    <a:latin typeface="Times New Roman" panose="02020603050405020304" pitchFamily="18" charset="0"/>
                    <a:cs typeface="Times New Roman" panose="02020603050405020304" pitchFamily="18" charset="0"/>
                  </a:rPr>
                  <a:t>(</a:t>
                </a:r>
                <a:r>
                  <a:rPr lang="en-SG" i="1" dirty="0">
                    <a:latin typeface="Times New Roman" panose="02020603050405020304" pitchFamily="18" charset="0"/>
                    <a:cs typeface="Times New Roman" panose="02020603050405020304" pitchFamily="18" charset="0"/>
                  </a:rPr>
                  <a:t>s</a:t>
                </a:r>
                <a:r>
                  <a:rPr lang="en-SG"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i</a:t>
                </a:r>
                <a:r>
                  <a:rPr lang="en-SG" dirty="0">
                    <a:latin typeface="Times New Roman" panose="02020603050405020304" pitchFamily="18" charset="0"/>
                    <a:cs typeface="Times New Roman" panose="02020603050405020304" pitchFamily="18" charset="0"/>
                  </a:rPr>
                  <a:t>) </a:t>
                </a:r>
                <a:r>
                  <a:rPr lang="en-SG" dirty="0"/>
                  <a:t>and </a:t>
                </a:r>
                <a:r>
                  <a:rPr lang="en-SG" dirty="0">
                    <a:latin typeface="Times New Roman" panose="02020603050405020304" pitchFamily="18" charset="0"/>
                    <a:cs typeface="Times New Roman" panose="02020603050405020304" pitchFamily="18" charset="0"/>
                  </a:rPr>
                  <a:t>(</a:t>
                </a:r>
                <a:r>
                  <a:rPr lang="en-SG" i="1" dirty="0" err="1">
                    <a:latin typeface="Times New Roman" panose="02020603050405020304" pitchFamily="18" charset="0"/>
                    <a:cs typeface="Times New Roman" panose="02020603050405020304" pitchFamily="18" charset="0"/>
                  </a:rPr>
                  <a:t>i</a:t>
                </a:r>
                <a:r>
                  <a:rPr lang="en-SG" dirty="0">
                    <a:latin typeface="Times New Roman" panose="02020603050405020304" pitchFamily="18" charset="0"/>
                    <a:cs typeface="Times New Roman" panose="02020603050405020304" pitchFamily="18" charset="0"/>
                  </a:rPr>
                  <a:t>, </a:t>
                </a:r>
                <a:r>
                  <a:rPr lang="en-SG" i="1" dirty="0">
                    <a:latin typeface="Times New Roman" panose="02020603050405020304" pitchFamily="18" charset="0"/>
                    <a:cs typeface="Times New Roman" panose="02020603050405020304" pitchFamily="18" charset="0"/>
                  </a:rPr>
                  <a:t>t</a:t>
                </a:r>
                <a:r>
                  <a:rPr lang="en-SG" dirty="0">
                    <a:latin typeface="Times New Roman" panose="02020603050405020304" pitchFamily="18" charset="0"/>
                    <a:cs typeface="Times New Roman" panose="02020603050405020304" pitchFamily="18" charset="0"/>
                  </a:rPr>
                  <a:t>) </a:t>
                </a:r>
                <a:r>
                  <a:rPr lang="en-SG" dirty="0"/>
                  <a:t>to </a:t>
                </a:r>
                <a:r>
                  <a:rPr lang="en-SG" i="1" dirty="0">
                    <a:latin typeface="Times New Roman" panose="02020603050405020304" pitchFamily="18" charset="0"/>
                    <a:cs typeface="Times New Roman" panose="02020603050405020304" pitchFamily="18" charset="0"/>
                  </a:rPr>
                  <a:t>A</a:t>
                </a:r>
              </a:p>
              <a:p>
                <a14:m>
                  <m:oMath xmlns:m="http://schemas.openxmlformats.org/officeDocument/2006/math">
                    <m:sSub>
                      <m:sSubPr>
                        <m:ctrlPr>
                          <a:rPr lang="en-SG" b="0" i="1" smtClean="0">
                            <a:latin typeface="Cambria Math" panose="02040503050406030204" pitchFamily="18" charset="0"/>
                            <a:ea typeface="Cambria Math" panose="02040503050406030204" pitchFamily="18" charset="0"/>
                          </a:rPr>
                        </m:ctrlPr>
                      </m:sSubPr>
                      <m:e>
                        <m:r>
                          <a:rPr lang="en-SG" b="0" i="1" smtClean="0">
                            <a:latin typeface="Cambria Math" panose="02040503050406030204" pitchFamily="18" charset="0"/>
                            <a:ea typeface="Cambria Math" panose="02040503050406030204" pitchFamily="18" charset="0"/>
                          </a:rPr>
                          <m:t>𝑝</m:t>
                        </m:r>
                      </m:e>
                      <m:sub>
                        <m:r>
                          <a:rPr lang="en-SG" b="0" i="1" smtClean="0">
                            <a:latin typeface="Cambria Math" panose="02040503050406030204" pitchFamily="18" charset="0"/>
                            <a:ea typeface="Cambria Math" panose="02040503050406030204" pitchFamily="18" charset="0"/>
                          </a:rPr>
                          <m:t>𝑖</m:t>
                        </m:r>
                      </m:sub>
                    </m:sSub>
                  </m:oMath>
                </a14:m>
                <a:r>
                  <a:rPr lang="en-SG" dirty="0"/>
                  <a:t> time at job </a:t>
                </a:r>
                <a:r>
                  <a:rPr lang="en-SG" i="1" dirty="0" err="1">
                    <a:latin typeface="Times New Roman" panose="02020603050405020304" pitchFamily="18" charset="0"/>
                    <a:cs typeface="Times New Roman" panose="02020603050405020304" pitchFamily="18" charset="0"/>
                  </a:rPr>
                  <a:t>i</a:t>
                </a:r>
                <a:r>
                  <a:rPr lang="en-SG" dirty="0"/>
                  <a:t> begins</a:t>
                </a:r>
              </a:p>
              <a:p>
                <a14:m>
                  <m:oMath xmlns:m="http://schemas.openxmlformats.org/officeDocument/2006/math">
                    <m:d>
                      <m:dPr>
                        <m:ctrlPr>
                          <a:rPr lang="en-SG" i="1" smtClean="0">
                            <a:latin typeface="Cambria Math" panose="02040503050406030204" pitchFamily="18" charset="0"/>
                          </a:rPr>
                        </m:ctrlPr>
                      </m:dPr>
                      <m:e>
                        <m:r>
                          <a:rPr lang="en-SG" b="0" i="1" smtClean="0">
                            <a:latin typeface="Cambria Math" panose="02040503050406030204" pitchFamily="18" charset="0"/>
                          </a:rPr>
                          <m:t>𝑖</m:t>
                        </m:r>
                        <m:r>
                          <a:rPr lang="en-SG" b="0" i="1" smtClean="0">
                            <a:latin typeface="Cambria Math" panose="02040503050406030204" pitchFamily="18" charset="0"/>
                          </a:rPr>
                          <m:t>, </m:t>
                        </m:r>
                        <m:r>
                          <a:rPr lang="en-SG" b="0" i="1" smtClean="0">
                            <a:latin typeface="Cambria Math" panose="02040503050406030204" pitchFamily="18" charset="0"/>
                          </a:rPr>
                          <m:t>𝑗</m:t>
                        </m:r>
                      </m:e>
                    </m:d>
                    <m:r>
                      <a:rPr lang="en-SG"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𝐴</m:t>
                    </m:r>
                    <m:r>
                      <a:rPr lang="en-SG" b="0" i="1" smtClean="0">
                        <a:latin typeface="Cambria Math" panose="02040503050406030204" pitchFamily="18" charset="0"/>
                        <a:ea typeface="Cambria Math" panose="02040503050406030204" pitchFamily="18" charset="0"/>
                      </a:rPr>
                      <m:t>:</m:t>
                    </m:r>
                    <m:sSub>
                      <m:sSubPr>
                        <m:ctrlPr>
                          <a:rPr lang="en-SG" b="0" i="1" smtClean="0">
                            <a:latin typeface="Cambria Math" panose="02040503050406030204" pitchFamily="18" charset="0"/>
                            <a:ea typeface="Cambria Math" panose="02040503050406030204" pitchFamily="18" charset="0"/>
                          </a:rPr>
                        </m:ctrlPr>
                      </m:sSubPr>
                      <m:e>
                        <m:r>
                          <a:rPr lang="en-SG" b="0" i="1" smtClean="0">
                            <a:latin typeface="Cambria Math" panose="02040503050406030204" pitchFamily="18" charset="0"/>
                            <a:ea typeface="Cambria Math" panose="02040503050406030204" pitchFamily="18" charset="0"/>
                          </a:rPr>
                          <m:t>𝑝</m:t>
                        </m:r>
                      </m:e>
                      <m:sub>
                        <m:r>
                          <a:rPr lang="en-SG" b="0" i="1" smtClean="0">
                            <a:latin typeface="Cambria Math" panose="02040503050406030204" pitchFamily="18" charset="0"/>
                            <a:ea typeface="Cambria Math" panose="02040503050406030204" pitchFamily="18" charset="0"/>
                          </a:rPr>
                          <m:t>𝑗</m:t>
                        </m:r>
                      </m:sub>
                    </m:sSub>
                    <m:r>
                      <a:rPr lang="en-SG" b="0" i="1" smtClean="0">
                        <a:latin typeface="Cambria Math" panose="02040503050406030204" pitchFamily="18" charset="0"/>
                        <a:ea typeface="Cambria Math" panose="02040503050406030204" pitchFamily="18" charset="0"/>
                      </a:rPr>
                      <m:t>≥</m:t>
                    </m:r>
                    <m:sSub>
                      <m:sSubPr>
                        <m:ctrlPr>
                          <a:rPr lang="en-SG" b="0" i="1" smtClean="0">
                            <a:latin typeface="Cambria Math" panose="02040503050406030204" pitchFamily="18" charset="0"/>
                            <a:ea typeface="Cambria Math" panose="02040503050406030204" pitchFamily="18" charset="0"/>
                          </a:rPr>
                        </m:ctrlPr>
                      </m:sSubPr>
                      <m:e>
                        <m:r>
                          <a:rPr lang="en-SG" b="0" i="1" smtClean="0">
                            <a:latin typeface="Cambria Math" panose="02040503050406030204" pitchFamily="18" charset="0"/>
                            <a:ea typeface="Cambria Math" panose="02040503050406030204" pitchFamily="18" charset="0"/>
                          </a:rPr>
                          <m:t>𝑝</m:t>
                        </m:r>
                      </m:e>
                      <m:sub>
                        <m:r>
                          <a:rPr lang="en-SG" b="0" i="1" smtClean="0">
                            <a:latin typeface="Cambria Math" panose="02040503050406030204" pitchFamily="18" charset="0"/>
                            <a:ea typeface="Cambria Math" panose="02040503050406030204" pitchFamily="18" charset="0"/>
                          </a:rPr>
                          <m:t>𝑖</m:t>
                        </m:r>
                      </m:sub>
                    </m:sSub>
                    <m:r>
                      <a:rPr lang="en-SG" b="0" i="1" smtClean="0">
                        <a:latin typeface="Cambria Math" panose="02040503050406030204" pitchFamily="18" charset="0"/>
                        <a:ea typeface="Cambria Math" panose="02040503050406030204" pitchFamily="18" charset="0"/>
                      </a:rPr>
                      <m:t>+ </m:t>
                    </m:r>
                    <m:sSub>
                      <m:sSubPr>
                        <m:ctrlPr>
                          <a:rPr lang="en-SG" b="0" i="1" smtClean="0">
                            <a:latin typeface="Cambria Math" panose="02040503050406030204" pitchFamily="18" charset="0"/>
                            <a:ea typeface="Cambria Math" panose="02040503050406030204" pitchFamily="18" charset="0"/>
                          </a:rPr>
                        </m:ctrlPr>
                      </m:sSubPr>
                      <m:e>
                        <m:r>
                          <a:rPr lang="en-SG" b="0" i="1" smtClean="0">
                            <a:latin typeface="Cambria Math" panose="02040503050406030204" pitchFamily="18" charset="0"/>
                            <a:ea typeface="Cambria Math" panose="02040503050406030204" pitchFamily="18" charset="0"/>
                          </a:rPr>
                          <m:t>𝑐</m:t>
                        </m:r>
                      </m:e>
                      <m:sub>
                        <m:r>
                          <a:rPr lang="en-SG" b="0" i="1" smtClean="0">
                            <a:latin typeface="Cambria Math" panose="02040503050406030204" pitchFamily="18" charset="0"/>
                            <a:ea typeface="Cambria Math" panose="02040503050406030204" pitchFamily="18" charset="0"/>
                          </a:rPr>
                          <m:t>𝑖</m:t>
                        </m:r>
                      </m:sub>
                    </m:sSub>
                    <m:r>
                      <a:rPr lang="en-SG" b="0" i="1" smtClean="0">
                        <a:latin typeface="Cambria Math" panose="02040503050406030204" pitchFamily="18" charset="0"/>
                        <a:ea typeface="Cambria Math" panose="02040503050406030204" pitchFamily="18" charset="0"/>
                      </a:rPr>
                      <m:t> </m:t>
                    </m:r>
                  </m:oMath>
                </a14:m>
                <a:endParaRPr lang="en-SG" dirty="0"/>
              </a:p>
              <a:p>
                <a:r>
                  <a:rPr lang="en-SG" dirty="0"/>
                  <a:t>Project duration: </a:t>
                </a:r>
                <a14:m>
                  <m:oMath xmlns:m="http://schemas.openxmlformats.org/officeDocument/2006/math">
                    <m:sSub>
                      <m:sSubPr>
                        <m:ctrlPr>
                          <a:rPr lang="en-SG" i="1" smtClean="0">
                            <a:latin typeface="Cambria Math" panose="02040503050406030204" pitchFamily="18" charset="0"/>
                          </a:rPr>
                        </m:ctrlPr>
                      </m:sSubPr>
                      <m:e>
                        <m:r>
                          <a:rPr lang="en-SG" b="0" i="1" smtClean="0">
                            <a:latin typeface="Cambria Math" panose="02040503050406030204" pitchFamily="18" charset="0"/>
                          </a:rPr>
                          <m:t>𝑝</m:t>
                        </m:r>
                      </m:e>
                      <m:sub>
                        <m:r>
                          <a:rPr lang="en-SG" b="0" i="1" smtClean="0">
                            <a:latin typeface="Cambria Math" panose="02040503050406030204" pitchFamily="18" charset="0"/>
                          </a:rPr>
                          <m:t>𝑡</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𝑝</m:t>
                        </m:r>
                      </m:e>
                      <m:sub>
                        <m:r>
                          <a:rPr lang="en-SG" b="0" i="1" smtClean="0">
                            <a:latin typeface="Cambria Math" panose="02040503050406030204" pitchFamily="18" charset="0"/>
                          </a:rPr>
                          <m:t>𝑠</m:t>
                        </m:r>
                      </m:sub>
                    </m:sSub>
                  </m:oMath>
                </a14:m>
                <a:endParaRPr lang="en-SG" dirty="0"/>
              </a:p>
            </p:txBody>
          </p:sp>
        </mc:Choice>
        <mc:Fallback xmlns="">
          <p:sp>
            <p:nvSpPr>
              <p:cNvPr id="2" name="Content Placeholder 1">
                <a:extLst>
                  <a:ext uri="{FF2B5EF4-FFF2-40B4-BE49-F238E27FC236}">
                    <a16:creationId xmlns:a16="http://schemas.microsoft.com/office/drawing/2014/main" id="{3C40821F-C6D7-4F56-BCB2-2080FB5704A9}"/>
                  </a:ext>
                </a:extLst>
              </p:cNvPr>
              <p:cNvSpPr>
                <a:spLocks noGrp="1" noRot="1" noChangeAspect="1" noMove="1" noResize="1" noEditPoints="1" noAdjustHandles="1" noChangeArrowheads="1" noChangeShapeType="1" noTextEdit="1"/>
              </p:cNvSpPr>
              <p:nvPr>
                <p:ph idx="1"/>
              </p:nvPr>
            </p:nvSpPr>
            <p:spPr>
              <a:blipFill>
                <a:blip r:embed="rId3"/>
                <a:stretch>
                  <a:fillRect l="-1043" t="-2278"/>
                </a:stretch>
              </a:blipFill>
            </p:spPr>
            <p:txBody>
              <a:bodyPr/>
              <a:lstStyle/>
              <a:p>
                <a:r>
                  <a:rPr lang="en-SG">
                    <a:noFill/>
                  </a:rPr>
                  <a:t> </a:t>
                </a:r>
              </a:p>
            </p:txBody>
          </p:sp>
        </mc:Fallback>
      </mc:AlternateContent>
    </p:spTree>
    <p:extLst>
      <p:ext uri="{BB962C8B-B14F-4D97-AF65-F5344CB8AC3E}">
        <p14:creationId xmlns:p14="http://schemas.microsoft.com/office/powerpoint/2010/main" val="20577340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ea typeface="ＭＳ Ｐゴシック" charset="-128"/>
              </a:rPr>
              <a:t>Project Management</a:t>
            </a:r>
          </a:p>
        </p:txBody>
      </p:sp>
      <p:sp>
        <p:nvSpPr>
          <p:cNvPr id="2" name="Content Placeholder 1">
            <a:extLst>
              <a:ext uri="{FF2B5EF4-FFF2-40B4-BE49-F238E27FC236}">
                <a16:creationId xmlns:a16="http://schemas.microsoft.com/office/drawing/2014/main" id="{24697912-2D3C-4D97-9406-256E7D8D719D}"/>
              </a:ext>
            </a:extLst>
          </p:cNvPr>
          <p:cNvSpPr>
            <a:spLocks noGrp="1"/>
          </p:cNvSpPr>
          <p:nvPr>
            <p:ph idx="1"/>
          </p:nvPr>
        </p:nvSpPr>
        <p:spPr>
          <a:xfrm>
            <a:off x="838200" y="1313895"/>
            <a:ext cx="10515600" cy="990600"/>
          </a:xfrm>
        </p:spPr>
        <p:txBody>
          <a:bodyPr/>
          <a:lstStyle/>
          <a:p>
            <a:r>
              <a:rPr lang="en-SG" dirty="0"/>
              <a:t>Completion time of project</a:t>
            </a:r>
          </a:p>
          <a:p>
            <a:endParaRPr lang="en-SG" dirty="0"/>
          </a:p>
        </p:txBody>
      </p:sp>
      <p:pic>
        <p:nvPicPr>
          <p:cNvPr id="79875" name="Picture 2"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743200"/>
            <a:ext cx="6045200"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ea typeface="ＭＳ Ｐゴシック" charset="-128"/>
              </a:rPr>
              <a:t>Example: Project Management</a:t>
            </a:r>
          </a:p>
        </p:txBody>
      </p:sp>
      <p:pic>
        <p:nvPicPr>
          <p:cNvPr id="81922" name="Picture 8" descr="txp_fig"/>
          <p:cNvPicPr>
            <a:picLocks noChangeAspect="1" noChangeArrowheads="1"/>
          </p:cNvPicPr>
          <p:nvPr>
            <p:custDataLst>
              <p:tags r:id="rId1"/>
            </p:custDataLst>
          </p:nvPr>
        </p:nvPicPr>
        <p:blipFill>
          <a:blip r:embed="rId13"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48000" y="1600201"/>
            <a:ext cx="5708650" cy="2366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1923" name="Oval 9"/>
          <p:cNvSpPr>
            <a:spLocks noChangeArrowheads="1"/>
          </p:cNvSpPr>
          <p:nvPr/>
        </p:nvSpPr>
        <p:spPr bwMode="auto">
          <a:xfrm>
            <a:off x="5105400" y="43434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A</a:t>
            </a:r>
          </a:p>
        </p:txBody>
      </p:sp>
      <p:sp>
        <p:nvSpPr>
          <p:cNvPr id="81924" name="Oval 10"/>
          <p:cNvSpPr>
            <a:spLocks noChangeArrowheads="1"/>
          </p:cNvSpPr>
          <p:nvPr/>
        </p:nvSpPr>
        <p:spPr bwMode="auto">
          <a:xfrm>
            <a:off x="6553200" y="43434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D</a:t>
            </a:r>
          </a:p>
        </p:txBody>
      </p:sp>
      <p:sp>
        <p:nvSpPr>
          <p:cNvPr id="81925" name="Oval 11"/>
          <p:cNvSpPr>
            <a:spLocks noChangeArrowheads="1"/>
          </p:cNvSpPr>
          <p:nvPr/>
        </p:nvSpPr>
        <p:spPr bwMode="auto">
          <a:xfrm>
            <a:off x="7391400" y="48768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E</a:t>
            </a:r>
          </a:p>
        </p:txBody>
      </p:sp>
      <p:sp>
        <p:nvSpPr>
          <p:cNvPr id="81926" name="Oval 12"/>
          <p:cNvSpPr>
            <a:spLocks noChangeArrowheads="1"/>
          </p:cNvSpPr>
          <p:nvPr/>
        </p:nvSpPr>
        <p:spPr bwMode="auto">
          <a:xfrm>
            <a:off x="6629400" y="55626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C</a:t>
            </a:r>
          </a:p>
        </p:txBody>
      </p:sp>
      <p:sp>
        <p:nvSpPr>
          <p:cNvPr id="81927" name="Oval 13"/>
          <p:cNvSpPr>
            <a:spLocks noChangeArrowheads="1"/>
          </p:cNvSpPr>
          <p:nvPr/>
        </p:nvSpPr>
        <p:spPr bwMode="auto">
          <a:xfrm>
            <a:off x="5105400" y="55626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B</a:t>
            </a:r>
          </a:p>
        </p:txBody>
      </p:sp>
      <p:sp>
        <p:nvSpPr>
          <p:cNvPr id="81928" name="Oval 14"/>
          <p:cNvSpPr>
            <a:spLocks noChangeArrowheads="1"/>
          </p:cNvSpPr>
          <p:nvPr/>
        </p:nvSpPr>
        <p:spPr bwMode="auto">
          <a:xfrm>
            <a:off x="4038600" y="49530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s</a:t>
            </a:r>
          </a:p>
        </p:txBody>
      </p:sp>
      <p:sp>
        <p:nvSpPr>
          <p:cNvPr id="81929" name="Line 15"/>
          <p:cNvSpPr>
            <a:spLocks noChangeShapeType="1"/>
          </p:cNvSpPr>
          <p:nvPr/>
        </p:nvSpPr>
        <p:spPr bwMode="auto">
          <a:xfrm flipV="1">
            <a:off x="4343400" y="4572000"/>
            <a:ext cx="762000" cy="457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81930" name="Line 16"/>
          <p:cNvSpPr>
            <a:spLocks noChangeShapeType="1"/>
          </p:cNvSpPr>
          <p:nvPr/>
        </p:nvSpPr>
        <p:spPr bwMode="auto">
          <a:xfrm>
            <a:off x="5410200" y="4724400"/>
            <a:ext cx="121920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81931" name="Line 17"/>
          <p:cNvSpPr>
            <a:spLocks noChangeShapeType="1"/>
          </p:cNvSpPr>
          <p:nvPr/>
        </p:nvSpPr>
        <p:spPr bwMode="auto">
          <a:xfrm flipV="1">
            <a:off x="5486400" y="4495800"/>
            <a:ext cx="10668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81932" name="Line 19"/>
          <p:cNvSpPr>
            <a:spLocks noChangeShapeType="1"/>
          </p:cNvSpPr>
          <p:nvPr/>
        </p:nvSpPr>
        <p:spPr bwMode="auto">
          <a:xfrm>
            <a:off x="4343400" y="5257800"/>
            <a:ext cx="7620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81933" name="Line 20"/>
          <p:cNvSpPr>
            <a:spLocks noChangeShapeType="1"/>
          </p:cNvSpPr>
          <p:nvPr/>
        </p:nvSpPr>
        <p:spPr bwMode="auto">
          <a:xfrm>
            <a:off x="5486400" y="5791200"/>
            <a:ext cx="11430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81934" name="Line 21"/>
          <p:cNvSpPr>
            <a:spLocks noChangeShapeType="1"/>
          </p:cNvSpPr>
          <p:nvPr/>
        </p:nvSpPr>
        <p:spPr bwMode="auto">
          <a:xfrm>
            <a:off x="6934200" y="4495800"/>
            <a:ext cx="4572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81935" name="Line 22"/>
          <p:cNvSpPr>
            <a:spLocks noChangeShapeType="1"/>
          </p:cNvSpPr>
          <p:nvPr/>
        </p:nvSpPr>
        <p:spPr bwMode="auto">
          <a:xfrm flipV="1">
            <a:off x="6934200" y="5257800"/>
            <a:ext cx="4572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81936" name="Line 23"/>
          <p:cNvSpPr>
            <a:spLocks noChangeShapeType="1"/>
          </p:cNvSpPr>
          <p:nvPr/>
        </p:nvSpPr>
        <p:spPr bwMode="auto">
          <a:xfrm>
            <a:off x="7848600" y="5029200"/>
            <a:ext cx="9144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pic>
        <p:nvPicPr>
          <p:cNvPr id="81937" name="Picture 38" descr="txp_fig"/>
          <p:cNvPicPr>
            <a:picLocks noChangeAspect="1" noChangeArrowheads="1"/>
          </p:cNvPicPr>
          <p:nvPr>
            <p:custDataLst>
              <p:tags r:id="rId2"/>
            </p:custDataLst>
          </p:nvPr>
        </p:nvPicPr>
        <p:blipFill>
          <a:blip r:embed="rId14"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67400" y="4267200"/>
            <a:ext cx="242888" cy="146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1938" name="Picture 42" descr="txp_fig"/>
          <p:cNvPicPr>
            <a:picLocks noChangeAspect="1" noChangeArrowheads="1"/>
          </p:cNvPicPr>
          <p:nvPr>
            <p:custDataLst>
              <p:tags r:id="rId3"/>
            </p:custDataLst>
          </p:nvPr>
        </p:nvPicPr>
        <p:blipFill>
          <a:blip r:embed="rId15"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45350" y="4495800"/>
            <a:ext cx="115888" cy="146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1939" name="Picture 36" descr="txp_fig"/>
          <p:cNvPicPr>
            <a:picLocks noChangeAspect="1" noChangeArrowheads="1"/>
          </p:cNvPicPr>
          <p:nvPr>
            <p:custDataLst>
              <p:tags r:id="rId4"/>
            </p:custDataLst>
          </p:nvPr>
        </p:nvPicPr>
        <p:blipFill>
          <a:blip r:embed="rId16"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16450" y="4594225"/>
            <a:ext cx="114300" cy="153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1940" name="Picture 37" descr="txp_fig"/>
          <p:cNvPicPr>
            <a:picLocks noChangeAspect="1" noChangeArrowheads="1"/>
          </p:cNvPicPr>
          <p:nvPr>
            <p:custDataLst>
              <p:tags r:id="rId5"/>
            </p:custDataLst>
          </p:nvPr>
        </p:nvPicPr>
        <p:blipFill>
          <a:blip r:embed="rId16"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43450" y="5210176"/>
            <a:ext cx="115888" cy="157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1941" name="Picture 40" descr="txp_fig"/>
          <p:cNvPicPr>
            <a:picLocks noChangeAspect="1" noChangeArrowheads="1"/>
          </p:cNvPicPr>
          <p:nvPr>
            <p:custDataLst>
              <p:tags r:id="rId6"/>
            </p:custDataLst>
          </p:nvPr>
        </p:nvPicPr>
        <p:blipFill>
          <a:blip r:embed="rId17"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99150" y="5591176"/>
            <a:ext cx="115888" cy="157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1942" name="Picture 43" descr="txp_fig"/>
          <p:cNvPicPr>
            <a:picLocks noChangeAspect="1" noChangeArrowheads="1"/>
          </p:cNvPicPr>
          <p:nvPr>
            <p:custDataLst>
              <p:tags r:id="rId7"/>
            </p:custDataLst>
          </p:nvPr>
        </p:nvPicPr>
        <p:blipFill>
          <a:blip r:embed="rId18"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10400" y="5181600"/>
            <a:ext cx="114300" cy="153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1943" name="Line 33"/>
          <p:cNvSpPr>
            <a:spLocks noChangeShapeType="1"/>
          </p:cNvSpPr>
          <p:nvPr/>
        </p:nvSpPr>
        <p:spPr bwMode="auto">
          <a:xfrm>
            <a:off x="2362200" y="5791200"/>
            <a:ext cx="9144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pic>
        <p:nvPicPr>
          <p:cNvPr id="81944" name="Picture 35" descr="txp_fig"/>
          <p:cNvPicPr>
            <a:picLocks noChangeAspect="1" noChangeArrowheads="1"/>
          </p:cNvPicPr>
          <p:nvPr>
            <p:custDataLst>
              <p:tags r:id="rId8"/>
            </p:custDataLst>
          </p:nvPr>
        </p:nvPicPr>
        <p:blipFill>
          <a:blip r:embed="rId19"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44764" y="5502276"/>
            <a:ext cx="477837" cy="157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1945" name="Picture 39" descr="txp_fig"/>
          <p:cNvPicPr>
            <a:picLocks noChangeAspect="1" noChangeArrowheads="1"/>
          </p:cNvPicPr>
          <p:nvPr>
            <p:custDataLst>
              <p:tags r:id="rId9"/>
            </p:custDataLst>
          </p:nvPr>
        </p:nvPicPr>
        <p:blipFill>
          <a:blip r:embed="rId14"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67400" y="4953000"/>
            <a:ext cx="242888" cy="146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1946" name="Oval 41"/>
          <p:cNvSpPr>
            <a:spLocks noChangeArrowheads="1"/>
          </p:cNvSpPr>
          <p:nvPr/>
        </p:nvSpPr>
        <p:spPr bwMode="auto">
          <a:xfrm>
            <a:off x="8763000" y="48768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t</a:t>
            </a:r>
          </a:p>
        </p:txBody>
      </p:sp>
      <p:pic>
        <p:nvPicPr>
          <p:cNvPr id="81947" name="Picture 45" descr="txp_fig"/>
          <p:cNvPicPr>
            <a:picLocks noChangeAspect="1" noChangeArrowheads="1"/>
          </p:cNvPicPr>
          <p:nvPr>
            <p:custDataLst>
              <p:tags r:id="rId10"/>
            </p:custDataLst>
          </p:nvPr>
        </p:nvPicPr>
        <p:blipFill>
          <a:blip r:embed="rId20"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53400" y="4800601"/>
            <a:ext cx="242888" cy="157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ea typeface="ＭＳ Ｐゴシック" charset="-128"/>
              </a:rPr>
              <a:t>Network </a:t>
            </a:r>
            <a:r>
              <a:rPr lang="en-US" altLang="zh-CN" dirty="0">
                <a:ea typeface="ＭＳ Ｐゴシック" charset="-128"/>
              </a:rPr>
              <a:t>F</a:t>
            </a:r>
            <a:r>
              <a:rPr lang="en-US" altLang="en-US" dirty="0">
                <a:ea typeface="ＭＳ Ｐゴシック" charset="-128"/>
              </a:rPr>
              <a:t>low Models</a:t>
            </a:r>
          </a:p>
        </p:txBody>
      </p:sp>
      <p:sp>
        <p:nvSpPr>
          <p:cNvPr id="10242" name="Rectangle 11"/>
          <p:cNvSpPr>
            <a:spLocks noGrp="1" noChangeArrowheads="1"/>
          </p:cNvSpPr>
          <p:nvPr>
            <p:ph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GB" altLang="en-US" sz="2600">
                <a:ea typeface="ＭＳ Ｐゴシック" charset="-128"/>
              </a:rPr>
              <a:t>A network comprises of Nodes representing junction points which are linked together by Arcs.</a:t>
            </a:r>
          </a:p>
          <a:p>
            <a:r>
              <a:rPr lang="en-GB" altLang="en-US" sz="2600">
                <a:ea typeface="ＭＳ Ｐゴシック" charset="-128"/>
              </a:rPr>
              <a:t>The arcs represents the direction of flow (cf. non negative constraints) across two nodes.  </a:t>
            </a:r>
          </a:p>
          <a:p>
            <a:pPr lvl="1"/>
            <a:endParaRPr lang="en-GB" altLang="en-US" sz="2200"/>
          </a:p>
          <a:p>
            <a:endParaRPr lang="en-GB" altLang="en-US" sz="2600">
              <a:ea typeface="ＭＳ Ｐゴシック" charset="-128"/>
            </a:endParaRPr>
          </a:p>
          <a:p>
            <a:pPr lvl="1"/>
            <a:endParaRPr lang="en-GB" altLang="en-US" sz="2200"/>
          </a:p>
          <a:p>
            <a:pPr>
              <a:buFont typeface="Wingdings" charset="2"/>
              <a:buNone/>
            </a:pPr>
            <a:endParaRPr lang="en-US" altLang="en-US" sz="2600">
              <a:ea typeface="ＭＳ Ｐゴシック" charset="-128"/>
            </a:endParaRPr>
          </a:p>
        </p:txBody>
      </p:sp>
      <p:sp>
        <p:nvSpPr>
          <p:cNvPr id="10243" name="Oval 26"/>
          <p:cNvSpPr>
            <a:spLocks noChangeArrowheads="1"/>
          </p:cNvSpPr>
          <p:nvPr/>
        </p:nvSpPr>
        <p:spPr bwMode="auto">
          <a:xfrm>
            <a:off x="4191000" y="3276600"/>
            <a:ext cx="533400" cy="533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1</a:t>
            </a:r>
          </a:p>
        </p:txBody>
      </p:sp>
      <p:sp>
        <p:nvSpPr>
          <p:cNvPr id="10244" name="Line 27"/>
          <p:cNvSpPr>
            <a:spLocks noChangeShapeType="1"/>
          </p:cNvSpPr>
          <p:nvPr/>
        </p:nvSpPr>
        <p:spPr bwMode="auto">
          <a:xfrm>
            <a:off x="4724400" y="3581400"/>
            <a:ext cx="23622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0245" name="Oval 29"/>
          <p:cNvSpPr>
            <a:spLocks noChangeArrowheads="1"/>
          </p:cNvSpPr>
          <p:nvPr/>
        </p:nvSpPr>
        <p:spPr bwMode="auto">
          <a:xfrm>
            <a:off x="7086600" y="3276600"/>
            <a:ext cx="533400" cy="533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2</a:t>
            </a:r>
          </a:p>
        </p:txBody>
      </p:sp>
      <p:sp>
        <p:nvSpPr>
          <p:cNvPr id="10246" name="Text Box 33"/>
          <p:cNvSpPr txBox="1">
            <a:spLocks noChangeArrowheads="1"/>
          </p:cNvSpPr>
          <p:nvPr/>
        </p:nvSpPr>
        <p:spPr bwMode="auto">
          <a:xfrm>
            <a:off x="5257800" y="4038601"/>
            <a:ext cx="184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endParaRPr lang="en-US" altLang="en-US"/>
          </a:p>
        </p:txBody>
      </p:sp>
      <p:sp>
        <p:nvSpPr>
          <p:cNvPr id="10247" name="Text Box 34"/>
          <p:cNvSpPr txBox="1">
            <a:spLocks noChangeArrowheads="1"/>
          </p:cNvSpPr>
          <p:nvPr/>
        </p:nvSpPr>
        <p:spPr bwMode="auto">
          <a:xfrm>
            <a:off x="5257801" y="3657600"/>
            <a:ext cx="114617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en-US"/>
              <a:t>Arc, (1,2)</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ea typeface="ＭＳ Ｐゴシック" charset="-128"/>
              </a:rPr>
              <a:t>Example: Project Management</a:t>
            </a:r>
          </a:p>
        </p:txBody>
      </p:sp>
      <p:sp>
        <p:nvSpPr>
          <p:cNvPr id="83970" name="Oval 9"/>
          <p:cNvSpPr>
            <a:spLocks noChangeArrowheads="1"/>
          </p:cNvSpPr>
          <p:nvPr/>
        </p:nvSpPr>
        <p:spPr bwMode="auto">
          <a:xfrm>
            <a:off x="5181600" y="10668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A</a:t>
            </a:r>
          </a:p>
        </p:txBody>
      </p:sp>
      <p:sp>
        <p:nvSpPr>
          <p:cNvPr id="83971" name="Oval 10"/>
          <p:cNvSpPr>
            <a:spLocks noChangeArrowheads="1"/>
          </p:cNvSpPr>
          <p:nvPr/>
        </p:nvSpPr>
        <p:spPr bwMode="auto">
          <a:xfrm>
            <a:off x="6629400" y="10668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D</a:t>
            </a:r>
          </a:p>
        </p:txBody>
      </p:sp>
      <p:sp>
        <p:nvSpPr>
          <p:cNvPr id="83972" name="Oval 11"/>
          <p:cNvSpPr>
            <a:spLocks noChangeArrowheads="1"/>
          </p:cNvSpPr>
          <p:nvPr/>
        </p:nvSpPr>
        <p:spPr bwMode="auto">
          <a:xfrm>
            <a:off x="7467600" y="16002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E</a:t>
            </a:r>
          </a:p>
        </p:txBody>
      </p:sp>
      <p:sp>
        <p:nvSpPr>
          <p:cNvPr id="83973" name="Oval 12"/>
          <p:cNvSpPr>
            <a:spLocks noChangeArrowheads="1"/>
          </p:cNvSpPr>
          <p:nvPr/>
        </p:nvSpPr>
        <p:spPr bwMode="auto">
          <a:xfrm>
            <a:off x="6705600" y="22860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C</a:t>
            </a:r>
          </a:p>
        </p:txBody>
      </p:sp>
      <p:sp>
        <p:nvSpPr>
          <p:cNvPr id="83974" name="Oval 13"/>
          <p:cNvSpPr>
            <a:spLocks noChangeArrowheads="1"/>
          </p:cNvSpPr>
          <p:nvPr/>
        </p:nvSpPr>
        <p:spPr bwMode="auto">
          <a:xfrm>
            <a:off x="5181600" y="22860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B</a:t>
            </a:r>
          </a:p>
        </p:txBody>
      </p:sp>
      <p:sp>
        <p:nvSpPr>
          <p:cNvPr id="83975" name="Oval 14"/>
          <p:cNvSpPr>
            <a:spLocks noChangeArrowheads="1"/>
          </p:cNvSpPr>
          <p:nvPr/>
        </p:nvSpPr>
        <p:spPr bwMode="auto">
          <a:xfrm>
            <a:off x="4114800" y="16764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s</a:t>
            </a:r>
          </a:p>
        </p:txBody>
      </p:sp>
      <p:sp>
        <p:nvSpPr>
          <p:cNvPr id="83976" name="Line 15"/>
          <p:cNvSpPr>
            <a:spLocks noChangeShapeType="1"/>
          </p:cNvSpPr>
          <p:nvPr/>
        </p:nvSpPr>
        <p:spPr bwMode="auto">
          <a:xfrm flipV="1">
            <a:off x="4419600" y="1295400"/>
            <a:ext cx="762000" cy="457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83977" name="Line 16"/>
          <p:cNvSpPr>
            <a:spLocks noChangeShapeType="1"/>
          </p:cNvSpPr>
          <p:nvPr/>
        </p:nvSpPr>
        <p:spPr bwMode="auto">
          <a:xfrm>
            <a:off x="5486400" y="1447800"/>
            <a:ext cx="121920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83978" name="Line 17"/>
          <p:cNvSpPr>
            <a:spLocks noChangeShapeType="1"/>
          </p:cNvSpPr>
          <p:nvPr/>
        </p:nvSpPr>
        <p:spPr bwMode="auto">
          <a:xfrm flipV="1">
            <a:off x="5562600" y="1219200"/>
            <a:ext cx="10668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83979" name="Line 19"/>
          <p:cNvSpPr>
            <a:spLocks noChangeShapeType="1"/>
          </p:cNvSpPr>
          <p:nvPr/>
        </p:nvSpPr>
        <p:spPr bwMode="auto">
          <a:xfrm>
            <a:off x="4419600" y="1981200"/>
            <a:ext cx="7620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83980" name="Line 20"/>
          <p:cNvSpPr>
            <a:spLocks noChangeShapeType="1"/>
          </p:cNvSpPr>
          <p:nvPr/>
        </p:nvSpPr>
        <p:spPr bwMode="auto">
          <a:xfrm>
            <a:off x="5562600" y="2514600"/>
            <a:ext cx="11430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83981" name="Line 21"/>
          <p:cNvSpPr>
            <a:spLocks noChangeShapeType="1"/>
          </p:cNvSpPr>
          <p:nvPr/>
        </p:nvSpPr>
        <p:spPr bwMode="auto">
          <a:xfrm>
            <a:off x="7010400" y="1219200"/>
            <a:ext cx="4572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83982" name="Line 22"/>
          <p:cNvSpPr>
            <a:spLocks noChangeShapeType="1"/>
          </p:cNvSpPr>
          <p:nvPr/>
        </p:nvSpPr>
        <p:spPr bwMode="auto">
          <a:xfrm flipV="1">
            <a:off x="7010400" y="1981200"/>
            <a:ext cx="4572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83983" name="Line 23"/>
          <p:cNvSpPr>
            <a:spLocks noChangeShapeType="1"/>
          </p:cNvSpPr>
          <p:nvPr/>
        </p:nvSpPr>
        <p:spPr bwMode="auto">
          <a:xfrm>
            <a:off x="7924800" y="1752600"/>
            <a:ext cx="9144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pic>
        <p:nvPicPr>
          <p:cNvPr id="83984" name="Picture 38" descr="txp_fig"/>
          <p:cNvPicPr>
            <a:picLocks noChangeAspect="1" noChangeArrowheads="1"/>
          </p:cNvPicPr>
          <p:nvPr>
            <p:custDataLst>
              <p:tags r:id="rId1"/>
            </p:custDataLst>
          </p:nvPr>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43600" y="990600"/>
            <a:ext cx="242888" cy="146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3985" name="Picture 42" descr="txp_fig"/>
          <p:cNvPicPr>
            <a:picLocks noChangeAspect="1" noChangeArrowheads="1"/>
          </p:cNvPicPr>
          <p:nvPr>
            <p:custDataLst>
              <p:tags r:id="rId2"/>
            </p:custDataLst>
          </p:nvPr>
        </p:nvPicPr>
        <p:blipFill>
          <a:blip r:embed="rId12"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21550" y="1219200"/>
            <a:ext cx="115888" cy="146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3986" name="Picture 36" descr="txp_fig"/>
          <p:cNvPicPr>
            <a:picLocks noChangeAspect="1" noChangeArrowheads="1"/>
          </p:cNvPicPr>
          <p:nvPr>
            <p:custDataLst>
              <p:tags r:id="rId3"/>
            </p:custDataLst>
          </p:nvPr>
        </p:nvPicPr>
        <p:blipFill>
          <a:blip r:embed="rId13"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92650" y="1317625"/>
            <a:ext cx="114300" cy="153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3987" name="Picture 37" descr="txp_fig"/>
          <p:cNvPicPr>
            <a:picLocks noChangeAspect="1" noChangeArrowheads="1"/>
          </p:cNvPicPr>
          <p:nvPr>
            <p:custDataLst>
              <p:tags r:id="rId4"/>
            </p:custDataLst>
          </p:nvPr>
        </p:nvPicPr>
        <p:blipFill>
          <a:blip r:embed="rId13"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19650" y="1933576"/>
            <a:ext cx="115888" cy="157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3988" name="Picture 40" descr="txp_fig"/>
          <p:cNvPicPr>
            <a:picLocks noChangeAspect="1" noChangeArrowheads="1"/>
          </p:cNvPicPr>
          <p:nvPr>
            <p:custDataLst>
              <p:tags r:id="rId5"/>
            </p:custDataLst>
          </p:nvPr>
        </p:nvPicPr>
        <p:blipFill>
          <a:blip r:embed="rId14"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75350" y="2314576"/>
            <a:ext cx="115888" cy="157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3989" name="Picture 43" descr="txp_fig"/>
          <p:cNvPicPr>
            <a:picLocks noChangeAspect="1" noChangeArrowheads="1"/>
          </p:cNvPicPr>
          <p:nvPr>
            <p:custDataLst>
              <p:tags r:id="rId6"/>
            </p:custDataLst>
          </p:nvPr>
        </p:nvPicPr>
        <p:blipFill>
          <a:blip r:embed="rId15"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6600" y="1905000"/>
            <a:ext cx="114300" cy="153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3990" name="Picture 39" descr="txp_fig"/>
          <p:cNvPicPr>
            <a:picLocks noChangeAspect="1" noChangeArrowheads="1"/>
          </p:cNvPicPr>
          <p:nvPr>
            <p:custDataLst>
              <p:tags r:id="rId7"/>
            </p:custDataLst>
          </p:nvPr>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43600" y="1676400"/>
            <a:ext cx="242888" cy="146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3991" name="Oval 41"/>
          <p:cNvSpPr>
            <a:spLocks noChangeArrowheads="1"/>
          </p:cNvSpPr>
          <p:nvPr/>
        </p:nvSpPr>
        <p:spPr bwMode="auto">
          <a:xfrm>
            <a:off x="8839200" y="16002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t</a:t>
            </a:r>
          </a:p>
        </p:txBody>
      </p:sp>
      <p:pic>
        <p:nvPicPr>
          <p:cNvPr id="83992" name="Picture 45" descr="txp_fig"/>
          <p:cNvPicPr>
            <a:picLocks noChangeAspect="1" noChangeArrowheads="1"/>
          </p:cNvPicPr>
          <p:nvPr>
            <p:custDataLst>
              <p:tags r:id="rId8"/>
            </p:custDataLst>
          </p:nvPr>
        </p:nvPicPr>
        <p:blipFill>
          <a:blip r:embed="rId16"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29600" y="1524001"/>
            <a:ext cx="242888" cy="157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3993" name="Picture 29" descr="latex-image-1.pdf"/>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6553200" y="6157914"/>
            <a:ext cx="4114800" cy="674687"/>
          </a:xfrm>
          <a:prstGeom prst="rect">
            <a:avLst/>
          </a:prstGeom>
          <a:solidFill>
            <a:srgbClr val="FFFF00"/>
          </a:solidFill>
          <a:ln>
            <a:noFill/>
          </a:ln>
          <a:extLs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ea typeface="ＭＳ Ｐゴシック" charset="-128"/>
              </a:rPr>
              <a:t>Project Management</a:t>
            </a:r>
          </a:p>
        </p:txBody>
      </p:sp>
      <p:sp>
        <p:nvSpPr>
          <p:cNvPr id="3" name="Content Placeholder 2">
            <a:extLst>
              <a:ext uri="{FF2B5EF4-FFF2-40B4-BE49-F238E27FC236}">
                <a16:creationId xmlns:a16="http://schemas.microsoft.com/office/drawing/2014/main" id="{24ECDFE6-6A8B-4F53-BA30-8C53FE476D17}"/>
              </a:ext>
            </a:extLst>
          </p:cNvPr>
          <p:cNvSpPr>
            <a:spLocks noGrp="1"/>
          </p:cNvSpPr>
          <p:nvPr>
            <p:ph idx="1"/>
          </p:nvPr>
        </p:nvSpPr>
        <p:spPr/>
        <p:txBody>
          <a:bodyPr/>
          <a:lstStyle/>
          <a:p>
            <a:r>
              <a:rPr lang="en-SG" dirty="0"/>
              <a:t>Completion time of project</a:t>
            </a:r>
          </a:p>
          <a:p>
            <a:pPr lvl="1"/>
            <a:r>
              <a:rPr lang="en-SG" dirty="0"/>
              <a:t>Primal formulation</a:t>
            </a:r>
          </a:p>
          <a:p>
            <a:pPr lvl="1"/>
            <a:endParaRPr lang="en-SG" dirty="0"/>
          </a:p>
          <a:p>
            <a:pPr lvl="1"/>
            <a:endParaRPr lang="en-SG" dirty="0"/>
          </a:p>
          <a:p>
            <a:pPr lvl="1"/>
            <a:endParaRPr lang="en-SG" dirty="0"/>
          </a:p>
          <a:p>
            <a:pPr lvl="1"/>
            <a:r>
              <a:rPr lang="en-SG" dirty="0"/>
              <a:t>Dual formulation</a:t>
            </a:r>
          </a:p>
        </p:txBody>
      </p:sp>
      <p:pic>
        <p:nvPicPr>
          <p:cNvPr id="86019" name="Picture 2"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362200"/>
            <a:ext cx="4800600" cy="78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6020" name="Picture 3" descr="latex-image-1.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962401"/>
            <a:ext cx="7086600" cy="178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ea typeface="ＭＳ Ｐゴシック" charset="-128"/>
              </a:rPr>
              <a:t>Project Management</a:t>
            </a:r>
          </a:p>
        </p:txBody>
      </p:sp>
      <p:sp>
        <p:nvSpPr>
          <p:cNvPr id="3" name="Content Placeholder 2">
            <a:extLst>
              <a:ext uri="{FF2B5EF4-FFF2-40B4-BE49-F238E27FC236}">
                <a16:creationId xmlns:a16="http://schemas.microsoft.com/office/drawing/2014/main" id="{E7E89655-7C36-4835-81C7-D48C250B35D4}"/>
              </a:ext>
            </a:extLst>
          </p:cNvPr>
          <p:cNvSpPr>
            <a:spLocks noGrp="1"/>
          </p:cNvSpPr>
          <p:nvPr>
            <p:ph idx="1"/>
          </p:nvPr>
        </p:nvSpPr>
        <p:spPr/>
        <p:txBody>
          <a:bodyPr/>
          <a:lstStyle/>
          <a:p>
            <a:r>
              <a:rPr lang="en-US" dirty="0"/>
              <a:t>The dual problem corresponds to a longest path problem</a:t>
            </a:r>
          </a:p>
          <a:p>
            <a:pPr lvl="1"/>
            <a:r>
              <a:rPr lang="en-US" dirty="0"/>
              <a:t>It works here because the network is acyclic!! Why?</a:t>
            </a:r>
          </a:p>
        </p:txBody>
      </p:sp>
      <p:pic>
        <p:nvPicPr>
          <p:cNvPr id="88067" name="Picture 5"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72361" y="2727960"/>
            <a:ext cx="8150225" cy="205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1905000" y="1143001"/>
            <a:ext cx="8229600" cy="4530725"/>
          </a:xfrm>
          <a:prstGeom prst="rect">
            <a:avLst/>
          </a:prstGeom>
          <a:noFill/>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4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a:defRPr/>
            </a:pPr>
            <a:endParaRPr lang="en-US" dirty="0"/>
          </a:p>
          <a:p>
            <a:pPr marL="0" indent="0">
              <a:buNone/>
              <a:defRPr/>
            </a:pPr>
            <a:endParaRPr lang="en-US" dirty="0"/>
          </a:p>
          <a:p>
            <a:pPr marL="0" indent="0">
              <a:buNone/>
              <a:defRPr/>
            </a:pPr>
            <a:endParaRPr lang="en-US" dirty="0"/>
          </a:p>
          <a:p>
            <a:pPr>
              <a:buFont typeface="Wingdings" charset="0"/>
              <a:buNone/>
              <a:defRPr/>
            </a:pPr>
            <a:endParaRPr lang="en-US" dirty="0"/>
          </a:p>
        </p:txBody>
      </p:sp>
      <p:sp>
        <p:nvSpPr>
          <p:cNvPr id="90114"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ea typeface="ＭＳ Ｐゴシック" charset="-128"/>
              </a:rPr>
              <a:t>Project Management</a:t>
            </a:r>
          </a:p>
        </p:txBody>
      </p:sp>
      <p:sp>
        <p:nvSpPr>
          <p:cNvPr id="3" name="Content Placeholder 2">
            <a:extLst>
              <a:ext uri="{FF2B5EF4-FFF2-40B4-BE49-F238E27FC236}">
                <a16:creationId xmlns:a16="http://schemas.microsoft.com/office/drawing/2014/main" id="{EE965EFC-CE6A-4FAF-8337-C9CC72A6A1BE}"/>
              </a:ext>
            </a:extLst>
          </p:cNvPr>
          <p:cNvSpPr>
            <a:spLocks noGrp="1"/>
          </p:cNvSpPr>
          <p:nvPr>
            <p:ph idx="1"/>
          </p:nvPr>
        </p:nvSpPr>
        <p:spPr/>
        <p:txBody>
          <a:bodyPr/>
          <a:lstStyle/>
          <a:p>
            <a:r>
              <a:rPr lang="en-US" dirty="0"/>
              <a:t>The longest path is important because it reveals the set of activities that are critical to project. </a:t>
            </a:r>
          </a:p>
          <a:p>
            <a:pPr lvl="1"/>
            <a:r>
              <a:rPr lang="en-US" dirty="0"/>
              <a:t>Any delay to an activity in the critical path may increase the completion time of the project. </a:t>
            </a:r>
            <a:endParaRPr lang="en-S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ea typeface="ＭＳ Ｐゴシック" charset="-128"/>
              </a:rPr>
              <a:t>Network Flow Models</a:t>
            </a:r>
          </a:p>
        </p:txBody>
      </p:sp>
      <p:sp>
        <p:nvSpPr>
          <p:cNvPr id="12290" name="Rectangle 3"/>
          <p:cNvSpPr>
            <a:spLocks noGrp="1" noChangeArrowheads="1"/>
          </p:cNvSpPr>
          <p:nvPr>
            <p:ph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GB" altLang="en-US">
                <a:ea typeface="ＭＳ Ｐゴシック" charset="-128"/>
              </a:rPr>
              <a:t>Arcs on network usually represents decision variables. Common network decision variables:</a:t>
            </a:r>
          </a:p>
          <a:p>
            <a:pPr lvl="1"/>
            <a:r>
              <a:rPr lang="en-GB" altLang="en-US"/>
              <a:t>Quantity of goods through the transportation network</a:t>
            </a:r>
          </a:p>
          <a:p>
            <a:pPr lvl="1"/>
            <a:r>
              <a:rPr lang="en-GB" altLang="en-US"/>
              <a:t>Information (voice, video, data) through information network (cable, wireless).</a:t>
            </a:r>
          </a:p>
          <a:p>
            <a:pPr lvl="1"/>
            <a:r>
              <a:rPr lang="en-GB" altLang="en-US"/>
              <a:t>Binary decisions (as in Assignment and Shortest Path Problems)</a:t>
            </a: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ea typeface="ＭＳ Ｐゴシック" charset="-128"/>
              </a:rPr>
              <a:t>Notations</a:t>
            </a:r>
          </a:p>
        </p:txBody>
      </p:sp>
      <p:sp>
        <p:nvSpPr>
          <p:cNvPr id="14338" name="Text Box 38"/>
          <p:cNvSpPr txBox="1">
            <a:spLocks noChangeArrowheads="1"/>
          </p:cNvSpPr>
          <p:nvPr/>
        </p:nvSpPr>
        <p:spPr bwMode="auto">
          <a:xfrm>
            <a:off x="5105400" y="5943601"/>
            <a:ext cx="184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endParaRPr lang="en-US" altLang="en-US"/>
          </a:p>
        </p:txBody>
      </p:sp>
      <p:sp>
        <p:nvSpPr>
          <p:cNvPr id="14339" name="Oval 18"/>
          <p:cNvSpPr>
            <a:spLocks noChangeArrowheads="1"/>
          </p:cNvSpPr>
          <p:nvPr/>
        </p:nvSpPr>
        <p:spPr bwMode="auto">
          <a:xfrm>
            <a:off x="5181600" y="11430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3</a:t>
            </a:r>
          </a:p>
        </p:txBody>
      </p:sp>
      <p:sp>
        <p:nvSpPr>
          <p:cNvPr id="14340" name="Oval 19"/>
          <p:cNvSpPr>
            <a:spLocks noChangeArrowheads="1"/>
          </p:cNvSpPr>
          <p:nvPr/>
        </p:nvSpPr>
        <p:spPr bwMode="auto">
          <a:xfrm>
            <a:off x="6629400" y="11430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4</a:t>
            </a:r>
          </a:p>
        </p:txBody>
      </p:sp>
      <p:sp>
        <p:nvSpPr>
          <p:cNvPr id="14341" name="Oval 20"/>
          <p:cNvSpPr>
            <a:spLocks noChangeArrowheads="1"/>
          </p:cNvSpPr>
          <p:nvPr/>
        </p:nvSpPr>
        <p:spPr bwMode="auto">
          <a:xfrm>
            <a:off x="7467600" y="16764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6</a:t>
            </a:r>
          </a:p>
        </p:txBody>
      </p:sp>
      <p:sp>
        <p:nvSpPr>
          <p:cNvPr id="14342" name="Oval 21"/>
          <p:cNvSpPr>
            <a:spLocks noChangeArrowheads="1"/>
          </p:cNvSpPr>
          <p:nvPr/>
        </p:nvSpPr>
        <p:spPr bwMode="auto">
          <a:xfrm>
            <a:off x="6705600" y="23622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5</a:t>
            </a:r>
          </a:p>
        </p:txBody>
      </p:sp>
      <p:sp>
        <p:nvSpPr>
          <p:cNvPr id="14343" name="Oval 22"/>
          <p:cNvSpPr>
            <a:spLocks noChangeArrowheads="1"/>
          </p:cNvSpPr>
          <p:nvPr/>
        </p:nvSpPr>
        <p:spPr bwMode="auto">
          <a:xfrm>
            <a:off x="5181600" y="23622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2</a:t>
            </a:r>
          </a:p>
        </p:txBody>
      </p:sp>
      <p:sp>
        <p:nvSpPr>
          <p:cNvPr id="14344" name="Oval 23"/>
          <p:cNvSpPr>
            <a:spLocks noChangeArrowheads="1"/>
          </p:cNvSpPr>
          <p:nvPr/>
        </p:nvSpPr>
        <p:spPr bwMode="auto">
          <a:xfrm>
            <a:off x="4114800" y="175260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1</a:t>
            </a:r>
          </a:p>
        </p:txBody>
      </p:sp>
      <p:sp>
        <p:nvSpPr>
          <p:cNvPr id="14345" name="Line 24"/>
          <p:cNvSpPr>
            <a:spLocks noChangeShapeType="1"/>
          </p:cNvSpPr>
          <p:nvPr/>
        </p:nvSpPr>
        <p:spPr bwMode="auto">
          <a:xfrm flipV="1">
            <a:off x="4419600" y="1371600"/>
            <a:ext cx="762000" cy="457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4346" name="Line 25"/>
          <p:cNvSpPr>
            <a:spLocks noChangeShapeType="1"/>
          </p:cNvSpPr>
          <p:nvPr/>
        </p:nvSpPr>
        <p:spPr bwMode="auto">
          <a:xfrm>
            <a:off x="5486400" y="1447800"/>
            <a:ext cx="1219200" cy="990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4347" name="Line 26"/>
          <p:cNvSpPr>
            <a:spLocks noChangeShapeType="1"/>
          </p:cNvSpPr>
          <p:nvPr/>
        </p:nvSpPr>
        <p:spPr bwMode="auto">
          <a:xfrm flipV="1">
            <a:off x="5562600" y="1295400"/>
            <a:ext cx="10668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4348" name="Line 28"/>
          <p:cNvSpPr>
            <a:spLocks noChangeShapeType="1"/>
          </p:cNvSpPr>
          <p:nvPr/>
        </p:nvSpPr>
        <p:spPr bwMode="auto">
          <a:xfrm>
            <a:off x="4419600" y="2057400"/>
            <a:ext cx="7620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4349" name="Line 29"/>
          <p:cNvSpPr>
            <a:spLocks noChangeShapeType="1"/>
          </p:cNvSpPr>
          <p:nvPr/>
        </p:nvSpPr>
        <p:spPr bwMode="auto">
          <a:xfrm>
            <a:off x="5562600" y="2590800"/>
            <a:ext cx="11430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4350" name="Line 30"/>
          <p:cNvSpPr>
            <a:spLocks noChangeShapeType="1"/>
          </p:cNvSpPr>
          <p:nvPr/>
        </p:nvSpPr>
        <p:spPr bwMode="auto">
          <a:xfrm>
            <a:off x="7010400" y="1295400"/>
            <a:ext cx="4572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4351" name="Line 31"/>
          <p:cNvSpPr>
            <a:spLocks noChangeShapeType="1"/>
          </p:cNvSpPr>
          <p:nvPr/>
        </p:nvSpPr>
        <p:spPr bwMode="auto">
          <a:xfrm flipV="1">
            <a:off x="7010400" y="2057400"/>
            <a:ext cx="4572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pic>
        <p:nvPicPr>
          <p:cNvPr id="2" name="Picture 1">
            <a:extLst>
              <a:ext uri="{FF2B5EF4-FFF2-40B4-BE49-F238E27FC236}">
                <a16:creationId xmlns:a16="http://schemas.microsoft.com/office/drawing/2014/main" id="{B0AEBDFC-A16C-6442-84C7-8CF555993682}"/>
              </a:ext>
            </a:extLst>
          </p:cNvPr>
          <p:cNvPicPr>
            <a:picLocks noChangeAspect="1"/>
          </p:cNvPicPr>
          <p:nvPr/>
        </p:nvPicPr>
        <p:blipFill>
          <a:blip r:embed="rId3"/>
          <a:stretch>
            <a:fillRect/>
          </a:stretch>
        </p:blipFill>
        <p:spPr>
          <a:xfrm>
            <a:off x="2514600" y="3533501"/>
            <a:ext cx="7543800" cy="17037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ea typeface="ＭＳ Ｐゴシック" charset="-128"/>
              </a:rPr>
              <a:t>Network </a:t>
            </a:r>
            <a:r>
              <a:rPr lang="en-US" altLang="zh-CN" dirty="0">
                <a:ea typeface="ＭＳ Ｐゴシック" charset="-128"/>
              </a:rPr>
              <a:t>C</a:t>
            </a:r>
            <a:r>
              <a:rPr lang="en-US" altLang="en-US" dirty="0">
                <a:ea typeface="ＭＳ Ｐゴシック" charset="-128"/>
              </a:rPr>
              <a:t>osts and Capacities</a:t>
            </a:r>
          </a:p>
        </p:txBody>
      </p:sp>
      <p:sp>
        <p:nvSpPr>
          <p:cNvPr id="16386" name="Rectangle 3"/>
          <p:cNvSpPr>
            <a:spLocks noGrp="1" noChangeArrowheads="1"/>
          </p:cNvSpPr>
          <p:nvPr>
            <p:ph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GB" altLang="en-US">
                <a:ea typeface="ＭＳ Ｐゴシック" charset="-128"/>
              </a:rPr>
              <a:t>Arcs are characterized by the Capacity and/or Costs. Eg:</a:t>
            </a:r>
          </a:p>
          <a:p>
            <a:pPr lvl="1"/>
            <a:r>
              <a:rPr lang="en-GB" altLang="en-US"/>
              <a:t>Arcs 12: Cost =$2, Capacity =10. That is, each unit of flow through node 1 to node 2 costs  $2, and the maximum flow is 10 units.</a:t>
            </a:r>
          </a:p>
          <a:p>
            <a:pPr>
              <a:buFont typeface="Wingdings" charset="2"/>
              <a:buNone/>
            </a:pPr>
            <a:endParaRPr lang="en-US" altLang="en-US">
              <a:ea typeface="ＭＳ Ｐゴシック" charset="-128"/>
            </a:endParaRPr>
          </a:p>
        </p:txBody>
      </p:sp>
      <p:sp>
        <p:nvSpPr>
          <p:cNvPr id="16387" name="Oval 4"/>
          <p:cNvSpPr>
            <a:spLocks noChangeArrowheads="1"/>
          </p:cNvSpPr>
          <p:nvPr/>
        </p:nvSpPr>
        <p:spPr bwMode="auto">
          <a:xfrm>
            <a:off x="2514600" y="4495800"/>
            <a:ext cx="533400" cy="533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1</a:t>
            </a:r>
          </a:p>
        </p:txBody>
      </p:sp>
      <p:sp>
        <p:nvSpPr>
          <p:cNvPr id="16388" name="Line 5"/>
          <p:cNvSpPr>
            <a:spLocks noChangeShapeType="1"/>
          </p:cNvSpPr>
          <p:nvPr/>
        </p:nvSpPr>
        <p:spPr bwMode="auto">
          <a:xfrm>
            <a:off x="3048000" y="4800600"/>
            <a:ext cx="23622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6389" name="Oval 6"/>
          <p:cNvSpPr>
            <a:spLocks noChangeArrowheads="1"/>
          </p:cNvSpPr>
          <p:nvPr/>
        </p:nvSpPr>
        <p:spPr bwMode="auto">
          <a:xfrm>
            <a:off x="5410200" y="4495800"/>
            <a:ext cx="533400" cy="533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en-US" altLang="en-US"/>
              <a:t>2</a:t>
            </a:r>
          </a:p>
        </p:txBody>
      </p:sp>
      <p:sp>
        <p:nvSpPr>
          <p:cNvPr id="16390" name="Text Box 7"/>
          <p:cNvSpPr txBox="1">
            <a:spLocks noChangeArrowheads="1"/>
          </p:cNvSpPr>
          <p:nvPr/>
        </p:nvSpPr>
        <p:spPr bwMode="auto">
          <a:xfrm>
            <a:off x="3108325" y="4303713"/>
            <a:ext cx="1835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en-US"/>
              <a:t>Cost: 2, Cap: 10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ea typeface="ＭＳ Ｐゴシック" charset="-128"/>
              </a:rPr>
              <a:t>Network Costs and Capacities</a:t>
            </a:r>
          </a:p>
        </p:txBody>
      </p:sp>
      <p:sp>
        <p:nvSpPr>
          <p:cNvPr id="18434" name="Rectangle 3"/>
          <p:cNvSpPr>
            <a:spLocks noGrp="1" noChangeArrowheads="1"/>
          </p:cNvSpPr>
          <p:nvPr>
            <p:ph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GB" altLang="en-US">
                <a:ea typeface="ＭＳ Ｐゴシック" charset="-128"/>
              </a:rPr>
              <a:t>Total cost of flows:</a:t>
            </a:r>
          </a:p>
          <a:p>
            <a:endParaRPr lang="en-GB" altLang="en-US">
              <a:ea typeface="ＭＳ Ｐゴシック" charset="-128"/>
            </a:endParaRPr>
          </a:p>
          <a:p>
            <a:endParaRPr lang="en-GB" altLang="en-US">
              <a:ea typeface="ＭＳ Ｐゴシック" charset="-128"/>
            </a:endParaRPr>
          </a:p>
          <a:p>
            <a:r>
              <a:rPr lang="en-GB" altLang="en-US">
                <a:ea typeface="ＭＳ Ｐゴシック" charset="-128"/>
              </a:rPr>
              <a:t>Capacity constraints: </a:t>
            </a:r>
          </a:p>
          <a:p>
            <a:pPr>
              <a:buFont typeface="Wingdings" charset="2"/>
              <a:buNone/>
            </a:pPr>
            <a:endParaRPr lang="en-US" altLang="en-US">
              <a:ea typeface="ＭＳ Ｐゴシック" charset="-128"/>
            </a:endParaRPr>
          </a:p>
        </p:txBody>
      </p:sp>
      <p:pic>
        <p:nvPicPr>
          <p:cNvPr id="18435" name="Picture 1" descr="latex-image-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981200"/>
            <a:ext cx="1989138" cy="939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436" name="Picture 2" descr="latex-image-1.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4191000"/>
            <a:ext cx="4965700" cy="48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ea typeface="ＭＳ Ｐゴシック" charset="-128"/>
              </a:rPr>
              <a:t>Flow Conservation</a:t>
            </a:r>
          </a:p>
        </p:txBody>
      </p:sp>
      <p:sp>
        <p:nvSpPr>
          <p:cNvPr id="2" name="Content Placeholder 1">
            <a:extLst>
              <a:ext uri="{FF2B5EF4-FFF2-40B4-BE49-F238E27FC236}">
                <a16:creationId xmlns:a16="http://schemas.microsoft.com/office/drawing/2014/main" id="{138EE8A4-F2E3-474F-A998-46024008B568}"/>
              </a:ext>
            </a:extLst>
          </p:cNvPr>
          <p:cNvSpPr>
            <a:spLocks noGrp="1"/>
          </p:cNvSpPr>
          <p:nvPr>
            <p:ph idx="1"/>
          </p:nvPr>
        </p:nvSpPr>
        <p:spPr/>
        <p:txBody>
          <a:bodyPr/>
          <a:lstStyle/>
          <a:p>
            <a:r>
              <a:rPr lang="en-US" altLang="zh-CN" dirty="0"/>
              <a:t>Flow going in from other nodes to node i: </a:t>
            </a:r>
          </a:p>
          <a:p>
            <a:endParaRPr lang="en-US" dirty="0"/>
          </a:p>
          <a:p>
            <a:endParaRPr lang="en-US" dirty="0"/>
          </a:p>
          <a:p>
            <a:r>
              <a:rPr lang="en-US" dirty="0"/>
              <a:t>Flow going out from node I to other nodes:</a:t>
            </a:r>
          </a:p>
          <a:p>
            <a:endParaRPr lang="en-US" dirty="0"/>
          </a:p>
          <a:p>
            <a:endParaRPr lang="en-US" dirty="0"/>
          </a:p>
          <a:p>
            <a:r>
              <a:rPr lang="en-US" dirty="0"/>
              <a:t>Net flow conservation:</a:t>
            </a:r>
            <a:endParaRPr lang="en-SG" dirty="0"/>
          </a:p>
        </p:txBody>
      </p:sp>
      <p:pic>
        <p:nvPicPr>
          <p:cNvPr id="20482" name="Picture 2" descr="latex-image-1.pdf"/>
          <p:cNvPicPr>
            <a:picLocks noChangeAspect="1"/>
          </p:cNvPicPr>
          <p:nvPr/>
        </p:nvPicPr>
        <p:blipFill rotWithShape="1">
          <a:blip r:embed="rId3">
            <a:extLst>
              <a:ext uri="{28A0092B-C50C-407E-A947-70E740481C1C}">
                <a14:useLocalDpi xmlns:a14="http://schemas.microsoft.com/office/drawing/2010/main" val="0"/>
              </a:ext>
            </a:extLst>
          </a:blip>
          <a:srcRect l="33273" t="74449"/>
          <a:stretch/>
        </p:blipFill>
        <p:spPr bwMode="auto">
          <a:xfrm>
            <a:off x="4409440" y="4291277"/>
            <a:ext cx="5032694" cy="8566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2" descr="latex-image-1.pdf">
            <a:extLst>
              <a:ext uri="{FF2B5EF4-FFF2-40B4-BE49-F238E27FC236}">
                <a16:creationId xmlns:a16="http://schemas.microsoft.com/office/drawing/2014/main" id="{DA8B3273-D432-4157-87BE-EB6580ABB3E3}"/>
              </a:ext>
            </a:extLst>
          </p:cNvPr>
          <p:cNvPicPr>
            <a:picLocks noChangeAspect="1"/>
          </p:cNvPicPr>
          <p:nvPr/>
        </p:nvPicPr>
        <p:blipFill rotWithShape="1">
          <a:blip r:embed="rId3">
            <a:extLst>
              <a:ext uri="{28A0092B-C50C-407E-A947-70E740481C1C}">
                <a14:useLocalDpi xmlns:a14="http://schemas.microsoft.com/office/drawing/2010/main" val="0"/>
              </a:ext>
            </a:extLst>
          </a:blip>
          <a:srcRect l="77727" b="75409"/>
          <a:stretch/>
        </p:blipFill>
        <p:spPr bwMode="auto">
          <a:xfrm>
            <a:off x="7132320" y="1313894"/>
            <a:ext cx="1679894" cy="8244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2" descr="latex-image-1.pdf">
            <a:extLst>
              <a:ext uri="{FF2B5EF4-FFF2-40B4-BE49-F238E27FC236}">
                <a16:creationId xmlns:a16="http://schemas.microsoft.com/office/drawing/2014/main" id="{9B90E59B-95AB-48EF-9BFF-2E30661405FC}"/>
              </a:ext>
            </a:extLst>
          </p:cNvPr>
          <p:cNvPicPr>
            <a:picLocks noChangeAspect="1"/>
          </p:cNvPicPr>
          <p:nvPr/>
        </p:nvPicPr>
        <p:blipFill rotWithShape="1">
          <a:blip r:embed="rId3">
            <a:extLst>
              <a:ext uri="{28A0092B-C50C-407E-A947-70E740481C1C}">
                <a14:useLocalDpi xmlns:a14="http://schemas.microsoft.com/office/drawing/2010/main" val="0"/>
              </a:ext>
            </a:extLst>
          </a:blip>
          <a:srcRect l="79177" t="27273" b="45151"/>
          <a:stretch/>
        </p:blipFill>
        <p:spPr bwMode="auto">
          <a:xfrm>
            <a:off x="7241701" y="2734178"/>
            <a:ext cx="1570513" cy="9245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Cost,Cap)$&#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108"/>
  <p:tag name="PICTUREFILESIZE" val="2086"/>
</p:tagLst>
</file>

<file path=ppt/tags/tag10.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9,90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74.875"/>
  <p:tag name="PICTUREFILESIZE" val="1469"/>
</p:tagLst>
</file>

<file path=ppt/tags/tag10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4$&#10;\end{document}&#10;"/>
  <p:tag name="FILENAME" val="txp_fig"/>
  <p:tag name="FORMAT" val="png16m"/>
  <p:tag name="RES" val="300"/>
  <p:tag name="BLEND" val="0"/>
  <p:tag name="TRANSPARENT" val="1"/>
  <p:tag name="TBUG" val="0"/>
  <p:tag name="ALLOWFS" val="0"/>
  <p:tag name="MAGNIFICATION" val="833"/>
  <p:tag name="ORIGWIDTH" val="23"/>
  <p:tag name="PICTUREFILESIZE" val="490"/>
</p:tagLst>
</file>

<file path=ppt/tags/tag10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10;\end{document}&#10;"/>
  <p:tag name="FILENAME" val="txp_fig"/>
  <p:tag name="FORMAT" val="png16m"/>
  <p:tag name="RES" val="300"/>
  <p:tag name="BLEND" val="0"/>
  <p:tag name="TRANSPARENT" val="1"/>
  <p:tag name="TBUG" val="0"/>
  <p:tag name="ALLOWFS" val="0"/>
  <p:tag name="MAGNIFICATION" val="832"/>
  <p:tag name="ORIGWIDTH" val="23"/>
  <p:tag name="PICTUREFILESIZE" val="542"/>
</p:tagLst>
</file>

<file path=ppt/tags/tag10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4$&#10;\end{document}&#10;"/>
  <p:tag name="FILENAME" val="txp_fig"/>
  <p:tag name="FORMAT" val="png16m"/>
  <p:tag name="RES" val="300"/>
  <p:tag name="BLEND" val="0"/>
  <p:tag name="TRANSPARENT" val="1"/>
  <p:tag name="TBUG" val="0"/>
  <p:tag name="ALLOWFS" val="0"/>
  <p:tag name="MAGNIFICATION" val="833"/>
  <p:tag name="ORIGWIDTH" val="23"/>
  <p:tag name="PICTUREFILESIZE" val="490"/>
</p:tagLst>
</file>

<file path=ppt/tags/tag10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7$&#10;\end{document}&#10;"/>
  <p:tag name="FILENAME" val="txp_fig"/>
  <p:tag name="FORMAT" val="png16m"/>
  <p:tag name="RES" val="300"/>
  <p:tag name="BLEND" val="0"/>
  <p:tag name="TRANSPARENT" val="1"/>
  <p:tag name="TBUG" val="0"/>
  <p:tag name="ALLOWFS" val="0"/>
  <p:tag name="MAGNIFICATION" val="833"/>
  <p:tag name="ORIGWIDTH" val="11"/>
  <p:tag name="PICTUREFILESIZE" val="373"/>
</p:tagLst>
</file>

<file path=ppt/tags/tag10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0$&#10;\end{document}&#10;"/>
  <p:tag name="FILENAME" val="txp_fig"/>
  <p:tag name="FORMAT" val="png16m"/>
  <p:tag name="RES" val="300"/>
  <p:tag name="BLEND" val="0"/>
  <p:tag name="TRANSPARENT" val="1"/>
  <p:tag name="TBUG" val="0"/>
  <p:tag name="ALLOWFS" val="0"/>
  <p:tag name="MAGNIFICATION" val="818"/>
  <p:tag name="ORIGWIDTH" val="11"/>
  <p:tag name="PICTUREFILESIZE" val="412"/>
</p:tagLst>
</file>

<file path=ppt/tags/tag10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0$&#10;\end{document}&#10;"/>
  <p:tag name="FILENAME" val="txp_fig"/>
  <p:tag name="FORMAT" val="png16m"/>
  <p:tag name="RES" val="300"/>
  <p:tag name="BLEND" val="0"/>
  <p:tag name="TRANSPARENT" val="1"/>
  <p:tag name="TBUG" val="0"/>
  <p:tag name="ALLOWFS" val="0"/>
  <p:tag name="MAGNIFICATION" val="826"/>
  <p:tag name="ORIGWIDTH" val="11"/>
  <p:tag name="PICTUREFILESIZE" val="412"/>
</p:tagLst>
</file>

<file path=ppt/tags/tag10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3$&#10;\end{document}&#10;"/>
  <p:tag name="FILENAME" val="txp_fig"/>
  <p:tag name="FORMAT" val="png16m"/>
  <p:tag name="RES" val="300"/>
  <p:tag name="BLEND" val="0"/>
  <p:tag name="TRANSPARENT" val="1"/>
  <p:tag name="TBUG" val="0"/>
  <p:tag name="ALLOWFS" val="0"/>
  <p:tag name="MAGNIFICATION" val="826"/>
  <p:tag name="ORIGWIDTH" val="11"/>
  <p:tag name="PICTUREFILESIZE" val="488"/>
</p:tagLst>
</file>

<file path=ppt/tags/tag10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5$&#10;\end{document}&#10;"/>
  <p:tag name="FILENAME" val="txp_fig"/>
  <p:tag name="FORMAT" val="png16m"/>
  <p:tag name="RES" val="300"/>
  <p:tag name="BLEND" val="0"/>
  <p:tag name="TRANSPARENT" val="1"/>
  <p:tag name="TBUG" val="0"/>
  <p:tag name="ALLOWFS" val="0"/>
  <p:tag name="MAGNIFICATION" val="818"/>
  <p:tag name="ORIGWIDTH" val="11"/>
  <p:tag name="PICTUREFILESIZE" val="415"/>
</p:tagLst>
</file>

<file path=ppt/tags/tag10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4$&#10;\end{document}&#10;"/>
  <p:tag name="FILENAME" val="txp_fig"/>
  <p:tag name="FORMAT" val="png16m"/>
  <p:tag name="RES" val="300"/>
  <p:tag name="BLEND" val="0"/>
  <p:tag name="TRANSPARENT" val="1"/>
  <p:tag name="TBUG" val="0"/>
  <p:tag name="ALLOWFS" val="0"/>
  <p:tag name="MAGNIFICATION" val="833"/>
  <p:tag name="ORIGWIDTH" val="23"/>
  <p:tag name="PICTUREFILESIZE" val="490"/>
</p:tagLst>
</file>

<file path=ppt/tags/tag10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10;\end{document}&#10;"/>
  <p:tag name="FILENAME" val="txp_fig"/>
  <p:tag name="FORMAT" val="png16m"/>
  <p:tag name="RES" val="300"/>
  <p:tag name="BLEND" val="0"/>
  <p:tag name="TRANSPARENT" val="1"/>
  <p:tag name="TBUG" val="0"/>
  <p:tag name="ALLOWFS" val="0"/>
  <p:tag name="MAGNIFICATION" val="832"/>
  <p:tag name="ORIGWIDTH" val="23"/>
  <p:tag name="PICTUREFILESIZE" val="542"/>
</p:tagLst>
</file>

<file path=ppt/tags/tag11.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4,\infty)$&#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58.75"/>
  <p:tag name="PICTUREFILESIZE" val="1308"/>
</p:tagLst>
</file>

<file path=ppt/tags/tag12.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40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61"/>
  <p:tag name="PICTUREFILESIZE" val="783"/>
</p:tagLst>
</file>

<file path=ppt/tags/tag13.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20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61"/>
  <p:tag name="PICTUREFILESIZE" val="826"/>
</p:tagLst>
</file>

<file path=ppt/tags/tag14.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9.875"/>
  <p:tag name="PICTUREFILESIZE" val="377"/>
</p:tagLst>
</file>

<file path=ppt/tags/tag15.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4,\infty)$&#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58.75"/>
  <p:tag name="PICTUREFILESIZE" val="1308"/>
</p:tagLst>
</file>

<file path=ppt/tags/tag16.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20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87.875"/>
  <p:tag name="PICTUREFILESIZE" val="1479"/>
</p:tagLst>
</file>

<file path=ppt/tags/tag17.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4,50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74.875"/>
  <p:tag name="PICTUREFILESIZE" val="1415"/>
</p:tagLst>
</file>

<file path=ppt/tags/tag18.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8,2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62.875"/>
  <p:tag name="PICTUREFILESIZE" val="1432"/>
</p:tagLst>
</file>

<file path=ppt/tags/tag19.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4,20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74.875"/>
  <p:tag name="PICTUREFILESIZE" val="1431"/>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40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61"/>
  <p:tag name="PICTUREFILESIZE" val="783"/>
</p:tagLst>
</file>

<file path=ppt/tags/tag20.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9,90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74.875"/>
  <p:tag name="PICTUREFILESIZE" val="1469"/>
</p:tagLst>
</file>

<file path=ppt/tags/tag21.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4,\infty)$&#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58.75"/>
  <p:tag name="PICTUREFILESIZE" val="1308"/>
</p:tagLst>
</file>

<file path=ppt/tags/tag22.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Cost,Cap)$&#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108"/>
  <p:tag name="PICTUREFILESIZE" val="2086"/>
</p:tagLst>
</file>

<file path=ppt/tags/tag23.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begin{array}{rlll}&#10;    {\rm min} &amp; \qquad \qquad \qquad \qquad&#10;\vspace{3pt} \\&#10;    \vspace{3pt} {\rm s.t.} &#10;&amp;   &amp;\mbox{:Node 1}\\&#10;&amp;   &amp;\mbox{:Node 2}\\&#10;&amp;   &amp;\mbox{:Node 3}\\&#10;&amp; ...&#10;\end{array}&#1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344.875"/>
  <p:tag name="PICTUREFILESIZE" val="7140"/>
</p:tagLst>
</file>

<file path=ppt/tags/tag24.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40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61"/>
  <p:tag name="PICTUREFILESIZE" val="783"/>
</p:tagLst>
</file>

<file path=ppt/tags/tag25.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20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61"/>
  <p:tag name="PICTUREFILESIZE" val="826"/>
</p:tagLst>
</file>

<file path=ppt/tags/tag26.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9.875"/>
  <p:tag name="PICTUREFILESIZE" val="377"/>
</p:tagLst>
</file>

<file path=ppt/tags/tag27.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4,\infty)$&#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58.75"/>
  <p:tag name="PICTUREFILESIZE" val="1308"/>
</p:tagLst>
</file>

<file path=ppt/tags/tag28.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20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87.875"/>
  <p:tag name="PICTUREFILESIZE" val="1479"/>
</p:tagLst>
</file>

<file path=ppt/tags/tag29.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4,50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74.875"/>
  <p:tag name="PICTUREFILESIZE" val="1415"/>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20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61"/>
  <p:tag name="PICTUREFILESIZE" val="826"/>
</p:tagLst>
</file>

<file path=ppt/tags/tag30.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8,2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62.875"/>
  <p:tag name="PICTUREFILESIZE" val="1432"/>
</p:tagLst>
</file>

<file path=ppt/tags/tag31.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4,20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74.875"/>
  <p:tag name="PICTUREFILESIZE" val="1431"/>
</p:tagLst>
</file>

<file path=ppt/tags/tag32.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9,90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74.875"/>
  <p:tag name="PICTUREFILESIZE" val="1469"/>
</p:tagLst>
</file>

<file path=ppt/tags/tag33.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4,\infty)$&#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58.75"/>
  <p:tag name="PICTUREFILESIZE" val="1308"/>
</p:tagLst>
</file>

<file path=ppt/tags/tag34.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Cost,Cap)$&#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108"/>
  <p:tag name="PICTUREFILESIZE" val="2086"/>
</p:tagLst>
</file>

<file path=ppt/tags/tag35.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begin{array}{rlll}&#10; &amp; \qquad \qquad \qquad \qquad&#10;    &amp;\mbox{:Node 4}\\&#10;&amp;   &amp;\mbox{:Node 5}\\&#10;&amp;   &amp;\mbox{:Node 6}\\&#10;&amp;   &amp;\mbox{:Arcs capacities}\\&#10;&amp;   &amp;\mbox{:Non negativity}\\&#10;&amp; ...&#10;\end{array}&#1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370.75"/>
  <p:tag name="PICTUREFILESIZE" val="10709"/>
</p:tagLst>
</file>

<file path=ppt/tags/tag3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leq 1700&#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69.875"/>
  <p:tag name="PICTUREFILESIZE" val="615"/>
</p:tagLst>
</file>

<file path=ppt/tags/tag3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leq 1700&#10;$$&#10;\end{document}&#10;"/>
  <p:tag name="EXTERNALNAME" val="txp_fig"/>
  <p:tag name="BLEND" val="False"/>
  <p:tag name="TRANSPARENT" val="False"/>
  <p:tag name="KEEPFILES" val="False"/>
  <p:tag name="DEBUGPAUSE" val="False"/>
  <p:tag name="RESOLUTION" val="600"/>
  <p:tag name="TIMEOUT" val="(none)"/>
  <p:tag name="BOXWIDTH" val="440"/>
  <p:tag name="BOXHEIGHT" val="400"/>
  <p:tag name="BOXFONT" val="10"/>
  <p:tag name="BOXWRAP" val="False"/>
  <p:tag name="WORKAROUNDTRANSPARENCYBUG" val="False"/>
  <p:tag name="ALLOWFONTSUBSTITUTION" val="False"/>
  <p:tag name="BITMAPFORMAT" val="pngmono"/>
  <p:tag name="ORIGWIDTH" val="70"/>
  <p:tag name="PICTUREFILESIZE" val="1274"/>
</p:tagLst>
</file>

<file path=ppt/tags/tag3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leq 2000&#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69.875"/>
  <p:tag name="PICTUREFILESIZE" val="625"/>
</p:tagLst>
</file>

<file path=ppt/tags/tag3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c_{1A}&#10;$$&#10;\end{document}&#10;"/>
  <p:tag name="EXTERNALNAME" val="txp_fig"/>
  <p:tag name="BLEND" val="False"/>
  <p:tag name="TRANSPARENT" val="False"/>
  <p:tag name="KEEPFILES" val="False"/>
  <p:tag name="DEBUGPAUSE" val="False"/>
  <p:tag name="RESOLUTION" val="600"/>
  <p:tag name="TIMEOUT" val="(none)"/>
  <p:tag name="BOXWIDTH" val="440"/>
  <p:tag name="BOXHEIGHT" val="400"/>
  <p:tag name="BOXFONT" val="10"/>
  <p:tag name="BOXWRAP" val="False"/>
  <p:tag name="WORKAROUNDTRANSPARENCYBUG" val="False"/>
  <p:tag name="ALLOWFONTSUBSTITUTION" val="False"/>
  <p:tag name="BITMAPFORMAT" val="pngmono"/>
  <p:tag name="ORIGWIDTH" val="31.875"/>
  <p:tag name="PICTUREFILESIZE" val="737"/>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9.875"/>
  <p:tag name="PICTUREFILESIZE" val="377"/>
</p:tagLst>
</file>

<file path=ppt/tags/tag4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700&#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46.75"/>
  <p:tag name="PICTUREFILESIZE" val="452"/>
</p:tagLst>
</file>

<file path=ppt/tags/tag4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500&#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46.75"/>
  <p:tag name="PICTUREFILESIZE" val="452"/>
</p:tagLst>
</file>

<file path=ppt/tags/tag4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200&#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46.75"/>
  <p:tag name="PICTUREFILESIZE" val="497"/>
</p:tagLst>
</file>

<file path=ppt/tags/tag4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cision Variables\\&#10;$x_{ij}=$ number of units to send $i\rightarrow j$&#10;\end{document}&#10;"/>
  <p:tag name="EXTERNALNAME" val="txp_fig"/>
  <p:tag name="BLEND" val="False"/>
  <p:tag name="TRANSPARENT" val="False"/>
  <p:tag name="KEEPFILES" val="False"/>
  <p:tag name="DEBUGPAUSE" val="False"/>
  <p:tag name="RESOLUTION" val="600"/>
  <p:tag name="TIMEOUT" val="(none)"/>
  <p:tag name="BOXWIDTH" val="440"/>
  <p:tag name="BOXHEIGHT" val="400"/>
  <p:tag name="BOXFONT" val="10"/>
  <p:tag name="BOXWRAP" val="False"/>
  <p:tag name="WORKAROUNDTRANSPARENCYBUG" val="False"/>
  <p:tag name="ALLOWFONTSUBSTITUTION" val="False"/>
  <p:tag name="BITMAPFORMAT" val="pngmono"/>
  <p:tag name="ORIGWIDTH" val="361.875"/>
  <p:tag name="PICTUREFILESIZE" val="10440"/>
</p:tagLst>
</file>

<file path=ppt/tags/tag4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000&#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46.75"/>
  <p:tag name="PICTUREFILESIZE" val="393"/>
</p:tagLst>
</file>

<file path=ppt/tags/tag4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700&#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46.75"/>
  <p:tag name="PICTUREFILESIZE" val="452"/>
</p:tagLst>
</file>

<file path=ppt/tags/tag4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500&#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46.75"/>
  <p:tag name="PICTUREFILESIZE" val="452"/>
</p:tagLst>
</file>

<file path=ppt/tags/tag4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200&#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46.75"/>
  <p:tag name="PICTUREFILESIZE" val="497"/>
</p:tagLst>
</file>

<file path=ppt/tags/tag4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000&#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46.75"/>
  <p:tag name="PICTUREFILESIZE" val="393"/>
</p:tagLst>
</file>

<file path=ppt/tags/tag49.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Cost,Cap)$&#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108"/>
  <p:tag name="PICTUREFILESIZE" val="2086"/>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4,\infty)$&#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58.75"/>
  <p:tag name="PICTUREFILESIZE" val="1308"/>
</p:tagLst>
</file>

<file path=ppt/tags/tag5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Variables: $x_{ij}$, $i=1,2,3$ and $j=1,2,3$\\&#10;$x_{ij}=1$ denotes job $i$ assigned to computer $j$\\&#10;$x_{ij}=0$ means otherwise\\&#10;Objective: Minimize total cost\\&#10;Constraint: Each job gets one and each computer is assigned to a job.\\&#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465.875"/>
  <p:tag name="PICTUREFILESIZE" val="15976"/>
</p:tagLst>
</file>

<file path=ppt/tags/tag5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Any problem with this model?&#10;$$&#10;\begin{array}{rlll}&#10;    {\rm min} &amp; 10x_{11} + 12x_{12}+\dots +6x_{33}&#10;\vspace{3pt} \\&#10;    \vspace{3pt} {\rm s.t.} &#10;&amp;   x_{11} + x_{12} + x_{13} =1 &amp; \mbox{: Job 1 assigned a comp.}\\&#10;&amp;   x_{21} + x_{22} + x_{23} =1 &amp; \mbox{: Job 2 assigned a comp.}\\&#10;&amp;   x_{31} + x_{32} + x_{33} =1 &amp; \mbox{: Job 3 assigned a comp.}\\&#10;&amp;  x_{ij} ~\mbox{binary}&#10;\end{array}&#1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603.875"/>
  <p:tag name="PICTUREFILESIZE" val="14106"/>
</p:tagLst>
</file>

<file path=ppt/tags/tag5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Assignment Problem.&#10;$$&#10;\begin{array}{rlll}&#10;    {\rm min} &amp; 10x_{11} + 12x_{12}+\dots +6x_{33}&#10;\vspace{3pt} \\&#10;    \vspace{3pt} {\rm s.t.} &#10;&amp;   x_{11} + x_{12} + x_{13} =1 &amp; \mbox{: Job 1 assigned a comp.}\\&#10;&amp;   x_{21} + x_{22} + x_{23} =1 &amp; \mbox{: Job 2 assigned a comp.}\\&#10;&amp;   x_{31} + x_{32} + x_{33} =1 &amp; \mbox{: Job 3 assigned a comp.}\\&#10;&amp;   x_{11} + x_{21} + x_{31} =1 &amp; \mbox{: Comp 1 assigned a job.}\\&#10;&amp;   x_{12} + x_{22} + x_{32} =1 &amp; \mbox{: Comp 2 assigned a job.}\\&#10;&amp;   x_{13} + x_{23} + x_{33} =1 &amp; \mbox{: Comp 3 assigned a job.}\\&#10;&amp;  x_{ij} ~\mbox{binary}&#10;\end{array}&#1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603.875"/>
  <p:tag name="PICTUREFILESIZE" val="19292"/>
</p:tagLst>
</file>

<file path=ppt/tags/tag5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0&#10;$$&#10;\end{document}&#10;"/>
  <p:tag name="EXTERNALNAME" val="txp_fig"/>
  <p:tag name="BLEND" val="False"/>
  <p:tag name="TRANSPARENT" val="False"/>
  <p:tag name="KEEPFILES" val="False"/>
  <p:tag name="DEBUGPAUSE" val="False"/>
  <p:tag name="RESOLUTION" val="600"/>
  <p:tag name="TIMEOUT" val="(none)"/>
  <p:tag name="BOXWIDTH" val="440"/>
  <p:tag name="BOXHEIGHT" val="400"/>
  <p:tag name="BOXFONT" val="10"/>
  <p:tag name="BOXWRAP" val="False"/>
  <p:tag name="WORKAROUNDTRANSPARENCYBUG" val="False"/>
  <p:tag name="ALLOWFONTSUBSTITUTION" val="False"/>
  <p:tag name="BITMAPFORMAT" val="pngmono"/>
  <p:tag name="ORIGWIDTH" val="22"/>
  <p:tag name="PICTUREFILESIZE" val="489"/>
</p:tagLst>
</file>

<file path=ppt/tags/tag5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2&#10;$$&#10;\end{document}&#10;"/>
  <p:tag name="EXTERNALNAME" val="txp_fig"/>
  <p:tag name="BLEND" val="False"/>
  <p:tag name="TRANSPARENT" val="False"/>
  <p:tag name="KEEPFILES" val="False"/>
  <p:tag name="DEBUGPAUSE" val="False"/>
  <p:tag name="RESOLUTION" val="600"/>
  <p:tag name="TIMEOUT" val="(none)"/>
  <p:tag name="BOXWIDTH" val="440"/>
  <p:tag name="BOXHEIGHT" val="400"/>
  <p:tag name="BOXFONT" val="10"/>
  <p:tag name="BOXWRAP" val="False"/>
  <p:tag name="WORKAROUNDTRANSPARENCYBUG" val="False"/>
  <p:tag name="ALLOWFONTSUBSTITUTION" val="False"/>
  <p:tag name="BITMAPFORMAT" val="pngmono"/>
  <p:tag name="ORIGWIDTH" val="22"/>
  <p:tag name="PICTUREFILESIZE" val="600"/>
</p:tagLst>
</file>

<file path=ppt/tags/tag5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5&#10;$$&#10;\end{document}&#10;"/>
  <p:tag name="EXTERNALNAME" val="txp_fig"/>
  <p:tag name="BLEND" val="False"/>
  <p:tag name="TRANSPARENT" val="False"/>
  <p:tag name="KEEPFILES" val="False"/>
  <p:tag name="DEBUGPAUSE" val="False"/>
  <p:tag name="RESOLUTION" val="600"/>
  <p:tag name="TIMEOUT" val="(none)"/>
  <p:tag name="BOXWIDTH" val="440"/>
  <p:tag name="BOXHEIGHT" val="400"/>
  <p:tag name="BOXFONT" val="10"/>
  <p:tag name="BOXWRAP" val="False"/>
  <p:tag name="WORKAROUNDTRANSPARENCYBUG" val="False"/>
  <p:tag name="ALLOWFONTSUBSTITUTION" val="False"/>
  <p:tag name="BITMAPFORMAT" val="pngmono"/>
  <p:tag name="ORIGWIDTH" val="22"/>
  <p:tag name="PICTUREFILESIZE" val="510"/>
</p:tagLst>
</file>

<file path=ppt/tags/tag5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34.75"/>
  <p:tag name="PICTUREFILESIZE" val="205"/>
</p:tagLst>
</file>

<file path=ppt/tags/tag5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34.75"/>
  <p:tag name="PICTUREFILESIZE" val="205"/>
</p:tagLst>
</file>

<file path=ppt/tags/tag5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34.75"/>
  <p:tag name="PICTUREFILESIZE" val="205"/>
</p:tagLst>
</file>

<file path=ppt/tags/tag5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34.75"/>
  <p:tag name="PICTUREFILESIZE" val="205"/>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20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87.875"/>
  <p:tag name="PICTUREFILESIZE" val="1479"/>
</p:tagLst>
</file>

<file path=ppt/tags/tag6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34.75"/>
  <p:tag name="PICTUREFILESIZE" val="205"/>
</p:tagLst>
</file>

<file path=ppt/tags/tag6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34.75"/>
  <p:tag name="PICTUREFILESIZE" val="205"/>
</p:tagLst>
</file>

<file path=ppt/tags/tag62.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Cost$&#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43"/>
  <p:tag name="PICTUREFILESIZE" val="1030"/>
</p:tagLst>
</file>

<file path=ppt/tags/tag6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0&#10;$$&#10;\end{document}&#10;"/>
  <p:tag name="EXTERNALNAME" val="txp_fig"/>
  <p:tag name="BLEND" val="False"/>
  <p:tag name="TRANSPARENT" val="False"/>
  <p:tag name="KEEPFILES" val="False"/>
  <p:tag name="DEBUGPAUSE" val="False"/>
  <p:tag name="RESOLUTION" val="600"/>
  <p:tag name="TIMEOUT" val="(none)"/>
  <p:tag name="BOXWIDTH" val="440"/>
  <p:tag name="BOXHEIGHT" val="400"/>
  <p:tag name="BOXFONT" val="10"/>
  <p:tag name="BOXWRAP" val="False"/>
  <p:tag name="WORKAROUNDTRANSPARENCYBUG" val="False"/>
  <p:tag name="ALLOWFONTSUBSTITUTION" val="False"/>
  <p:tag name="BITMAPFORMAT" val="pngmono"/>
  <p:tag name="ORIGWIDTH" val="22"/>
  <p:tag name="PICTUREFILESIZE" val="489"/>
</p:tagLst>
</file>

<file path=ppt/tags/tag6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2&#10;$$&#10;\end{document}&#10;"/>
  <p:tag name="EXTERNALNAME" val="txp_fig"/>
  <p:tag name="BLEND" val="False"/>
  <p:tag name="TRANSPARENT" val="False"/>
  <p:tag name="KEEPFILES" val="False"/>
  <p:tag name="DEBUGPAUSE" val="False"/>
  <p:tag name="RESOLUTION" val="600"/>
  <p:tag name="TIMEOUT" val="(none)"/>
  <p:tag name="BOXWIDTH" val="440"/>
  <p:tag name="BOXHEIGHT" val="400"/>
  <p:tag name="BOXFONT" val="10"/>
  <p:tag name="BOXWRAP" val="False"/>
  <p:tag name="WORKAROUNDTRANSPARENCYBUG" val="False"/>
  <p:tag name="ALLOWFONTSUBSTITUTION" val="False"/>
  <p:tag name="BITMAPFORMAT" val="pngmono"/>
  <p:tag name="ORIGWIDTH" val="22"/>
  <p:tag name="PICTUREFILESIZE" val="600"/>
</p:tagLst>
</file>

<file path=ppt/tags/tag6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5&#10;$$&#10;\end{document}&#10;"/>
  <p:tag name="EXTERNALNAME" val="txp_fig"/>
  <p:tag name="BLEND" val="False"/>
  <p:tag name="TRANSPARENT" val="False"/>
  <p:tag name="KEEPFILES" val="False"/>
  <p:tag name="DEBUGPAUSE" val="False"/>
  <p:tag name="RESOLUTION" val="600"/>
  <p:tag name="TIMEOUT" val="(none)"/>
  <p:tag name="BOXWIDTH" val="440"/>
  <p:tag name="BOXHEIGHT" val="400"/>
  <p:tag name="BOXFONT" val="10"/>
  <p:tag name="BOXWRAP" val="False"/>
  <p:tag name="WORKAROUNDTRANSPARENCYBUG" val="False"/>
  <p:tag name="ALLOWFONTSUBSTITUTION" val="False"/>
  <p:tag name="BITMAPFORMAT" val="pngmono"/>
  <p:tag name="ORIGWIDTH" val="22"/>
  <p:tag name="PICTUREFILESIZE" val="510"/>
</p:tagLst>
</file>

<file path=ppt/tags/tag6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34.75"/>
  <p:tag name="PICTUREFILESIZE" val="205"/>
</p:tagLst>
</file>

<file path=ppt/tags/tag6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34.75"/>
  <p:tag name="PICTUREFILESIZE" val="205"/>
</p:tagLst>
</file>

<file path=ppt/tags/tag6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34.75"/>
  <p:tag name="PICTUREFILESIZE" val="205"/>
</p:tagLst>
</file>

<file path=ppt/tags/tag6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34.75"/>
  <p:tag name="PICTUREFILESIZE" val="205"/>
</p:tagLst>
</file>

<file path=ppt/tags/tag7.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4,50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74.875"/>
  <p:tag name="PICTUREFILESIZE" val="1415"/>
</p:tagLst>
</file>

<file path=ppt/tags/tag7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34.75"/>
  <p:tag name="PICTUREFILESIZE" val="205"/>
</p:tagLst>
</file>

<file path=ppt/tags/tag7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1&#10;$$&#10;\end{document}&#10;"/>
  <p:tag name="EXTERNALNAME" val="txp_fig"/>
  <p:tag name="BLEND" val="False"/>
  <p:tag name="TRANSPARENT" val="Fals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mono"/>
  <p:tag name="ORIGWIDTH" val="34.75"/>
  <p:tag name="PICTUREFILESIZE" val="205"/>
</p:tagLst>
</file>

<file path=ppt/tags/tag72.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34.75"/>
  <p:tag name="PICTUREFILESIZE" val="392"/>
</p:tagLst>
</file>

<file path=ppt/tags/tag73.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34.75"/>
  <p:tag name="PICTUREFILESIZE" val="392"/>
</p:tagLst>
</file>

<file path=ppt/tags/tag74.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2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24"/>
  <p:tag name="PICTUREFILESIZE" val="662"/>
</p:tagLst>
</file>

<file path=ppt/tags/tag75.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4$&#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12"/>
  <p:tag name="PICTUREFILESIZE" val="401"/>
</p:tagLst>
</file>

<file path=ppt/tags/tag76.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8$&#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10.75"/>
  <p:tag name="PICTUREFILESIZE" val="475"/>
</p:tagLst>
</file>

<file path=ppt/tags/tag77.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2$&#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22.75"/>
  <p:tag name="PICTUREFILESIZE" val="568"/>
</p:tagLst>
</file>

<file path=ppt/tags/tag78.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2$&#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22.75"/>
  <p:tag name="PICTUREFILESIZE" val="568"/>
</p:tagLst>
</file>

<file path=ppt/tags/tag79.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9$&#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10.75"/>
  <p:tag name="PICTUREFILESIZE" val="494"/>
</p:tagLst>
</file>

<file path=ppt/tags/tag8.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8,2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62.875"/>
  <p:tag name="PICTUREFILESIZE" val="1432"/>
</p:tagLst>
</file>

<file path=ppt/tags/tag80.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9$&#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10.75"/>
  <p:tag name="PICTUREFILESIZE" val="494"/>
</p:tagLst>
</file>

<file path=ppt/tags/tag81.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distance$&#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78"/>
  <p:tag name="PICTUREFILESIZE" val="1522"/>
</p:tagLst>
</file>

<file path=ppt/tags/tag82.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34.75"/>
  <p:tag name="PICTUREFILESIZE" val="392"/>
</p:tagLst>
</file>

<file path=ppt/tags/tag83.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34.75"/>
  <p:tag name="PICTUREFILESIZE" val="392"/>
</p:tagLst>
</file>

<file path=ppt/tags/tag84.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2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24"/>
  <p:tag name="PICTUREFILESIZE" val="662"/>
</p:tagLst>
</file>

<file path=ppt/tags/tag85.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4$&#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12"/>
  <p:tag name="PICTUREFILESIZE" val="401"/>
</p:tagLst>
</file>

<file path=ppt/tags/tag86.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8$&#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10.75"/>
  <p:tag name="PICTUREFILESIZE" val="475"/>
</p:tagLst>
</file>

<file path=ppt/tags/tag87.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2$&#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22.75"/>
  <p:tag name="PICTUREFILESIZE" val="568"/>
</p:tagLst>
</file>

<file path=ppt/tags/tag88.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2$&#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22.75"/>
  <p:tag name="PICTUREFILESIZE" val="568"/>
</p:tagLst>
</file>

<file path=ppt/tags/tag89.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9$&#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10.75"/>
  <p:tag name="PICTUREFILESIZE" val="494"/>
</p:tagLst>
</file>

<file path=ppt/tags/tag9.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4,20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74.875"/>
  <p:tag name="PICTUREFILESIZE" val="1431"/>
</p:tagLst>
</file>

<file path=ppt/tags/tag90.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9$&#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10.75"/>
  <p:tag name="PICTUREFILESIZE" val="494"/>
</p:tagLst>
</file>

<file path=ppt/tags/tag91.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distance$&#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78"/>
  <p:tag name="PICTUREFILESIZE" val="1522"/>
</p:tagLst>
</file>

<file path=ppt/tags/tag9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amsmath,amssymb,amsbsy}&#10;\usepackage{color}&#10;\newcommand{\mb}[1]{\mbox{\boldmath $#1$}}&#10;\newcommand{\mbs}[1]{{\mbox{\boldmath \scriptsize{$#1$}}}}&#10;\newcommand{\mbt}[1]{\mbox{\boldmath $\tilde{#1}$}}&#10;\newcommand{\mbst}[1]{{\mbox{\boldmath \scriptsize{$\tilde{#1}$}}}}&#10;\newcommand{\mbss}[1]{{\mbox{\boldmath \tiny{$#1$}}}}&#10;\newcommand{\defi}{\stackrel{\Delta}{=}}&#10;\newtheorem{theorem}{Theorem}&#10;\begin{document}&#10;\begin{tabular}{|c|c|c|}&#10;\hline&#10;Activity &amp; Immediate Predecessor &amp; Time ($c_i$)  \\ \hline&#10;s &amp; &amp; 0\\&#10;A&amp;s&amp;14\\&#10;B&amp;s&amp;3\\&#10;C&amp;A,B&amp;5\\&#10;D&amp;A&amp;7\\&#10;E&amp;C,D&amp;10\\&#10;t&amp;E&amp;0 \\&#10;\hline&#10;\end{tabular}&#10;\end{document}&#10;"/>
  <p:tag name="FILENAME" val="txp_fig"/>
  <p:tag name="FORMAT" val="png16m"/>
  <p:tag name="RES" val="600"/>
  <p:tag name="BLEND" val="0"/>
  <p:tag name="TRANSPARENT" val="1"/>
  <p:tag name="TBUG" val="0"/>
  <p:tag name="ALLOWFS" val="0"/>
  <p:tag name="MAGNIFICATION" val="960"/>
  <p:tag name="ORIGWIDTH" val="468"/>
  <p:tag name="PICTUREFILESIZE" val="43143"/>
</p:tagLst>
</file>

<file path=ppt/tags/tag9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4$&#10;\end{document}&#10;"/>
  <p:tag name="FILENAME" val="txp_fig"/>
  <p:tag name="FORMAT" val="png16m"/>
  <p:tag name="RES" val="300"/>
  <p:tag name="BLEND" val="0"/>
  <p:tag name="TRANSPARENT" val="1"/>
  <p:tag name="TBUG" val="0"/>
  <p:tag name="ALLOWFS" val="0"/>
  <p:tag name="MAGNIFICATION" val="833"/>
  <p:tag name="ORIGWIDTH" val="23"/>
  <p:tag name="PICTUREFILESIZE" val="490"/>
</p:tagLst>
</file>

<file path=ppt/tags/tag9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7$&#10;\end{document}&#10;"/>
  <p:tag name="FILENAME" val="txp_fig"/>
  <p:tag name="FORMAT" val="png16m"/>
  <p:tag name="RES" val="300"/>
  <p:tag name="BLEND" val="0"/>
  <p:tag name="TRANSPARENT" val="1"/>
  <p:tag name="TBUG" val="0"/>
  <p:tag name="ALLOWFS" val="0"/>
  <p:tag name="MAGNIFICATION" val="833"/>
  <p:tag name="ORIGWIDTH" val="11"/>
  <p:tag name="PICTUREFILESIZE" val="373"/>
</p:tagLst>
</file>

<file path=ppt/tags/tag9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0$&#10;\end{document}&#10;"/>
  <p:tag name="FILENAME" val="txp_fig"/>
  <p:tag name="FORMAT" val="png16m"/>
  <p:tag name="RES" val="300"/>
  <p:tag name="BLEND" val="0"/>
  <p:tag name="TRANSPARENT" val="1"/>
  <p:tag name="TBUG" val="0"/>
  <p:tag name="ALLOWFS" val="0"/>
  <p:tag name="MAGNIFICATION" val="818"/>
  <p:tag name="ORIGWIDTH" val="11"/>
  <p:tag name="PICTUREFILESIZE" val="412"/>
</p:tagLst>
</file>

<file path=ppt/tags/tag9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0$&#10;\end{document}&#10;"/>
  <p:tag name="FILENAME" val="txp_fig"/>
  <p:tag name="FORMAT" val="png16m"/>
  <p:tag name="RES" val="300"/>
  <p:tag name="BLEND" val="0"/>
  <p:tag name="TRANSPARENT" val="1"/>
  <p:tag name="TBUG" val="0"/>
  <p:tag name="ALLOWFS" val="0"/>
  <p:tag name="MAGNIFICATION" val="826"/>
  <p:tag name="ORIGWIDTH" val="11"/>
  <p:tag name="PICTUREFILESIZE" val="412"/>
</p:tagLst>
</file>

<file path=ppt/tags/tag9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3$&#10;\end{document}&#10;"/>
  <p:tag name="FILENAME" val="txp_fig"/>
  <p:tag name="FORMAT" val="png16m"/>
  <p:tag name="RES" val="300"/>
  <p:tag name="BLEND" val="0"/>
  <p:tag name="TRANSPARENT" val="1"/>
  <p:tag name="TBUG" val="0"/>
  <p:tag name="ALLOWFS" val="0"/>
  <p:tag name="MAGNIFICATION" val="826"/>
  <p:tag name="ORIGWIDTH" val="11"/>
  <p:tag name="PICTUREFILESIZE" val="488"/>
</p:tagLst>
</file>

<file path=ppt/tags/tag9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5$&#10;\end{document}&#10;"/>
  <p:tag name="FILENAME" val="txp_fig"/>
  <p:tag name="FORMAT" val="png16m"/>
  <p:tag name="RES" val="300"/>
  <p:tag name="BLEND" val="0"/>
  <p:tag name="TRANSPARENT" val="1"/>
  <p:tag name="TBUG" val="0"/>
  <p:tag name="ALLOWFS" val="0"/>
  <p:tag name="MAGNIFICATION" val="818"/>
  <p:tag name="ORIGWIDTH" val="11"/>
  <p:tag name="PICTUREFILESIZE" val="415"/>
</p:tagLst>
</file>

<file path=ppt/tags/tag9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time&#10;\end{document}&#10;"/>
  <p:tag name="FILENAME" val="txp_fig"/>
  <p:tag name="FORMAT" val="png16m"/>
  <p:tag name="RES" val="300"/>
  <p:tag name="BLEND" val="0"/>
  <p:tag name="TRANSPARENT" val="1"/>
  <p:tag name="TBUG" val="0"/>
  <p:tag name="ALLOWFS" val="0"/>
  <p:tag name="MAGNIFICATION" val="835"/>
  <p:tag name="ORIGWIDTH" val="45"/>
  <p:tag name="PICTUREFILESIZE" val="78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1826</TotalTime>
  <Words>1259</Words>
  <Application>Microsoft Office PowerPoint</Application>
  <PresentationFormat>Widescreen</PresentationFormat>
  <Paragraphs>321</Paragraphs>
  <Slides>43</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Calibri Light</vt:lpstr>
      <vt:lpstr>Cambria Math</vt:lpstr>
      <vt:lpstr>Times New Roman</vt:lpstr>
      <vt:lpstr>Wingdings</vt:lpstr>
      <vt:lpstr>Office Theme</vt:lpstr>
      <vt:lpstr>BC2410, Prescriptive Analytics  From Data to Decisions</vt:lpstr>
      <vt:lpstr>Schedule</vt:lpstr>
      <vt:lpstr>Schedule</vt:lpstr>
      <vt:lpstr>Network Flow Models</vt:lpstr>
      <vt:lpstr>Network Flow Models</vt:lpstr>
      <vt:lpstr>Notations</vt:lpstr>
      <vt:lpstr>Network Costs and Capacities</vt:lpstr>
      <vt:lpstr>Network Costs and Capacities</vt:lpstr>
      <vt:lpstr>Flow Conservation</vt:lpstr>
      <vt:lpstr>Flow Conservation</vt:lpstr>
      <vt:lpstr>Flow Conservation</vt:lpstr>
      <vt:lpstr>Flow Conservation</vt:lpstr>
      <vt:lpstr>Flow Conservation</vt:lpstr>
      <vt:lpstr>LOP of Network Flows</vt:lpstr>
      <vt:lpstr>Example</vt:lpstr>
      <vt:lpstr>PowerPoint Presentation</vt:lpstr>
      <vt:lpstr>PowerPoint Presentation</vt:lpstr>
      <vt:lpstr>Recall: Transportation Problem</vt:lpstr>
      <vt:lpstr>   </vt:lpstr>
      <vt:lpstr>   </vt:lpstr>
      <vt:lpstr>Integral Solutions in Network Flows Models </vt:lpstr>
      <vt:lpstr>Example: Passenger Routing</vt:lpstr>
      <vt:lpstr>Example: Passenger Routing</vt:lpstr>
      <vt:lpstr>Example: Passenger Routing</vt:lpstr>
      <vt:lpstr>Assignment Problems</vt:lpstr>
      <vt:lpstr>Assignment Problems</vt:lpstr>
      <vt:lpstr>Assignment Problems</vt:lpstr>
      <vt:lpstr>Assignment Problems</vt:lpstr>
      <vt:lpstr>Assignment Problems</vt:lpstr>
      <vt:lpstr>PowerPoint Presentation</vt:lpstr>
      <vt:lpstr>Shortest Path Problem</vt:lpstr>
      <vt:lpstr>Shortest Path Problem</vt:lpstr>
      <vt:lpstr>PowerPoint Presentation</vt:lpstr>
      <vt:lpstr>Longest Path Problem?</vt:lpstr>
      <vt:lpstr>Longest Path ?</vt:lpstr>
      <vt:lpstr>Project Management</vt:lpstr>
      <vt:lpstr>Project Management</vt:lpstr>
      <vt:lpstr>Project Management</vt:lpstr>
      <vt:lpstr>Example: Project Management</vt:lpstr>
      <vt:lpstr>Example: Project Management</vt:lpstr>
      <vt:lpstr>Project Management</vt:lpstr>
      <vt:lpstr>Project Management</vt:lpstr>
      <vt:lpstr>Project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XXXX, Prescriptive Analytics</dc:title>
  <dc:creator>Qinshen Tang</dc:creator>
  <cp:lastModifiedBy>kingsen tang</cp:lastModifiedBy>
  <cp:revision>86</cp:revision>
  <dcterms:created xsi:type="dcterms:W3CDTF">2021-02-26T06:07:53Z</dcterms:created>
  <dcterms:modified xsi:type="dcterms:W3CDTF">2022-02-17T04:16:36Z</dcterms:modified>
</cp:coreProperties>
</file>