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81" r:id="rId3"/>
    <p:sldId id="682" r:id="rId4"/>
    <p:sldId id="683" r:id="rId5"/>
    <p:sldId id="482" r:id="rId6"/>
    <p:sldId id="387" r:id="rId7"/>
    <p:sldId id="485" r:id="rId8"/>
    <p:sldId id="477" r:id="rId9"/>
    <p:sldId id="479" r:id="rId10"/>
    <p:sldId id="489" r:id="rId11"/>
    <p:sldId id="491" r:id="rId12"/>
    <p:sldId id="685" r:id="rId13"/>
    <p:sldId id="481" r:id="rId14"/>
    <p:sldId id="492" r:id="rId15"/>
    <p:sldId id="493" r:id="rId16"/>
    <p:sldId id="494" r:id="rId17"/>
    <p:sldId id="6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90256" autoAdjust="0"/>
  </p:normalViewPr>
  <p:slideViewPr>
    <p:cSldViewPr snapToGrid="0" showGuides="1">
      <p:cViewPr varScale="1">
        <p:scale>
          <a:sx n="72" d="100"/>
          <a:sy n="72" d="100"/>
        </p:scale>
        <p:origin x="78" y="264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https://www.math.uwaterloo.ca/tsp/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https://www.math.uwaterloo.ca/tsp/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0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https://www.math.uwaterloo.ca/tsp/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8796543-1F81-0E4F-8549-F69E6E50A20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39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88854/cartoon-truck-by-cyberscooty-18885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emf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2608779" y="4767936"/>
            <a:ext cx="6974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CN" sz="3600" b="1" dirty="0">
                <a:ea typeface="Verdana" panose="020B0604030504040204" pitchFamily="34" charset="0"/>
              </a:rPr>
              <a:t>Lecture 8</a:t>
            </a:r>
            <a:endParaRPr lang="en-US" sz="3600" b="1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2738-27D1-4BF1-B24E-2D76B82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Traveling Salesman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AD3F-89BA-491F-A7A4-9F24CC6F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integer programming approach</a:t>
            </a:r>
          </a:p>
          <a:p>
            <a:pPr lvl="1"/>
            <a:r>
              <a:rPr lang="en-SG" dirty="0"/>
              <a:t>How about this model?</a:t>
            </a:r>
          </a:p>
        </p:txBody>
      </p:sp>
      <p:pic>
        <p:nvPicPr>
          <p:cNvPr id="8" name="Picture 7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\ne i,j=1}^N c_{ij}x_{ij} &amp;&amp;  \\&#10;     &amp; \sum_{i=1,i\ne j}^N x_{ij} = 1 &amp;&amp; j=1, \ldots, N; \\&#10;     &amp; \sum_{j=1,j\ne i}^N x_{ij} = 1 &amp;&amp; i=1, \ldots, N; \\&#10;     &amp; \sum_{i \in Q}{\sum_{j \ne i, j \in Q}{x_{ij}}} \leq |Q|-1 &amp;&amp; \forall Q \subsetneq \{1, \ldots, N\}, |Q| \geq 2; \\&#10;     &amp; x_{i,j} \in \{0,1\} &amp;&amp; i,j = 1,...,N. &#10;\end{align*}&#10;&#10;&#10;\end{document}" title="IguanaTex Bitmap Display">
            <a:extLst>
              <a:ext uri="{FF2B5EF4-FFF2-40B4-BE49-F238E27FC236}">
                <a16:creationId xmlns:a16="http://schemas.microsoft.com/office/drawing/2014/main" id="{79D8CFA5-655D-48EE-AC0B-4A7E4B89B5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70" y="2442218"/>
            <a:ext cx="7407727" cy="41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9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2738-27D1-4BF1-B24E-2D76B82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Traveling Salesman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AD3F-89BA-491F-A7A4-9F24CC6F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integer programming approach</a:t>
            </a:r>
          </a:p>
          <a:p>
            <a:pPr lvl="1"/>
            <a:r>
              <a:rPr lang="en-SG" dirty="0"/>
              <a:t>How about this model?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5654BC-9C6C-48DA-885F-63136D0051DC}"/>
              </a:ext>
            </a:extLst>
          </p:cNvPr>
          <p:cNvSpPr/>
          <p:nvPr/>
        </p:nvSpPr>
        <p:spPr>
          <a:xfrm>
            <a:off x="9010306" y="2989780"/>
            <a:ext cx="2445379" cy="312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2E2D67"/>
                </a:solidFill>
              </a:rPr>
              <a:t>Miller–Tucker–</a:t>
            </a:r>
            <a:r>
              <a:rPr lang="en-SG" dirty="0" err="1">
                <a:solidFill>
                  <a:srgbClr val="2E2D67"/>
                </a:solidFill>
              </a:rPr>
              <a:t>Zemlin</a:t>
            </a:r>
            <a:r>
              <a:rPr lang="en-SG" dirty="0">
                <a:solidFill>
                  <a:srgbClr val="2E2D67"/>
                </a:solidFill>
              </a:rPr>
              <a:t>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rgbClr val="2E2D6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E02246"/>
                </a:solidFill>
              </a:rPr>
              <a:t>Number of constraints vs. </a:t>
            </a:r>
            <a:r>
              <a:rPr lang="en-SG" i="1" dirty="0">
                <a:solidFill>
                  <a:srgbClr val="E02246"/>
                </a:solidFill>
              </a:rPr>
              <a:t>N</a:t>
            </a:r>
            <a:r>
              <a:rPr lang="en-SG" dirty="0">
                <a:solidFill>
                  <a:srgbClr val="E02246"/>
                </a:solidFill>
              </a:rPr>
              <a:t>?</a:t>
            </a:r>
          </a:p>
        </p:txBody>
      </p:sp>
      <p:pic>
        <p:nvPicPr>
          <p:cNvPr id="12" name="Picture 11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\ne i,j=1}^N c_{ij}x_{ij} &amp;&amp;  \\&#10;     &amp; \sum_{i=1,i\ne j}^N x_{ij} = 1 &amp;&amp; j=1, \ldots, N; \\&#10;     &amp; \sum_{j=1,j\ne i}^N x_{ij} = 1 &amp;&amp; i=1, \ldots, N; \\&#10;     &amp; u_i-u_j +N x_{ij} \leq N-1 &amp;&amp; 2 \le i \ne j \le N;  \\&#10;     &amp; 1 \le u_i \le N-1 &amp;&amp; 2 \le i \leq N;\\&#10;     &amp; x_{ij} \in \{0,1\}  &amp;&amp; i,j=1, \ldots, N; \\&#10;     &amp; u_{i} \in \mathcal{Z} &amp;&amp; i=2, \ldots, N.&#10;\end{align*}&#10;&#10;\end{document}" title="IguanaTex Bitmap Display">
            <a:extLst>
              <a:ext uri="{FF2B5EF4-FFF2-40B4-BE49-F238E27FC236}">
                <a16:creationId xmlns:a16="http://schemas.microsoft.com/office/drawing/2014/main" id="{A3D30C14-CCC6-4D0A-A6A2-7221330D70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2" y="2325232"/>
            <a:ext cx="5902784" cy="44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9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B778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662B6-1933-4698-B4D8-2CC9D4DC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Milk Delivery for Hawker Centers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36117-0819-429D-A62F-75455CAF5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r="1089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01FE668-93C5-4033-9338-B6B66F59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Jack is a driver of ABC Milk Company.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He is assigned to deliver fresh milk for 20 hawker centers.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Visit each center only once with least amount of time (distance)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4AA-56AC-4973-9CD6-E35E1D3B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Geolocation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F840B8-8B5E-4B64-B14B-0DF4A98BD69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323774"/>
              </p:ext>
            </p:extLst>
          </p:nvPr>
        </p:nvGraphicFramePr>
        <p:xfrm>
          <a:off x="2124130" y="1263080"/>
          <a:ext cx="7551737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Worksheet" r:id="rId3" imgW="7934272" imgH="5343388" progId="Excel.Sheet.12">
                  <p:embed/>
                </p:oleObj>
              </mc:Choice>
              <mc:Fallback>
                <p:oleObj name="Worksheet" r:id="rId3" imgW="7934272" imgH="53433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130" y="1263080"/>
                        <a:ext cx="7551737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0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4AA-56AC-4973-9CD6-E35E1D3B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7716-E937-4F35-97B7-C8609EA2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obtain the distance between any two centers?</a:t>
            </a:r>
          </a:p>
          <a:p>
            <a:r>
              <a:rPr lang="en-US" dirty="0"/>
              <a:t>Which model to use? </a:t>
            </a:r>
          </a:p>
          <a:p>
            <a:r>
              <a:rPr lang="en-SG" dirty="0"/>
              <a:t>How to obtain the real-time routes? </a:t>
            </a:r>
          </a:p>
          <a:p>
            <a:r>
              <a:rPr lang="en-US" dirty="0"/>
              <a:t>What if Jack can only deliver milk to some of the centers each time (you need to schedule three routes) 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79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4AA-56AC-4973-9CD6-E35E1D3B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Vehicle Routing Problem (VRP)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7716-E937-4F35-97B7-C8609EA2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Each vehicle starts from same origin</a:t>
            </a:r>
          </a:p>
          <a:p>
            <a:r>
              <a:rPr lang="en-SG" dirty="0"/>
              <a:t>Each node will be visited once by one vehicle </a:t>
            </a:r>
          </a:p>
          <a:p>
            <a:r>
              <a:rPr lang="en-SG" dirty="0"/>
              <a:t>Each vehicle must return to the origin </a:t>
            </a:r>
          </a:p>
          <a:p>
            <a:r>
              <a:rPr lang="en-SG" dirty="0"/>
              <a:t>Identify the paths with the least cost (distance) for each vehicle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251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44AA-56AC-4973-9CD6-E35E1D3B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Vehicle Routing Problem (VRP)</a:t>
            </a:r>
          </a:p>
        </p:txBody>
      </p:sp>
      <p:pic>
        <p:nvPicPr>
          <p:cNvPr id="62" name="Content Placeholder 61" descr="A picture containing yellow&#10;&#10;Description automatically generated">
            <a:extLst>
              <a:ext uri="{FF2B5EF4-FFF2-40B4-BE49-F238E27FC236}">
                <a16:creationId xmlns:a16="http://schemas.microsoft.com/office/drawing/2014/main" id="{883E7B91-ADBD-4664-A6F3-353045E71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860876" y="4629987"/>
            <a:ext cx="694071" cy="490477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70B250-398F-43DB-9DC1-2A37C53A2FAF}"/>
              </a:ext>
            </a:extLst>
          </p:cNvPr>
          <p:cNvSpPr/>
          <p:nvPr/>
        </p:nvSpPr>
        <p:spPr>
          <a:xfrm>
            <a:off x="4715216" y="5514760"/>
            <a:ext cx="452063" cy="236306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1CAA7B-CBE9-4DC5-8776-2F981BBD2197}"/>
              </a:ext>
            </a:extLst>
          </p:cNvPr>
          <p:cNvSpPr/>
          <p:nvPr/>
        </p:nvSpPr>
        <p:spPr>
          <a:xfrm>
            <a:off x="3172154" y="4101535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233B67-C4A8-4BAD-8778-B467AC853F77}"/>
              </a:ext>
            </a:extLst>
          </p:cNvPr>
          <p:cNvSpPr/>
          <p:nvPr/>
        </p:nvSpPr>
        <p:spPr>
          <a:xfrm>
            <a:off x="3205114" y="2595465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05D3F-6023-403E-A628-24B4A8C51CF2}"/>
              </a:ext>
            </a:extLst>
          </p:cNvPr>
          <p:cNvSpPr/>
          <p:nvPr/>
        </p:nvSpPr>
        <p:spPr>
          <a:xfrm>
            <a:off x="4520007" y="2875249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8ABA0-1757-4317-8E8A-8E4056697F95}"/>
              </a:ext>
            </a:extLst>
          </p:cNvPr>
          <p:cNvSpPr/>
          <p:nvPr/>
        </p:nvSpPr>
        <p:spPr>
          <a:xfrm>
            <a:off x="5432476" y="1994663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43C25-A708-4D0A-A8F4-561E4FDA274C}"/>
              </a:ext>
            </a:extLst>
          </p:cNvPr>
          <p:cNvSpPr/>
          <p:nvPr/>
        </p:nvSpPr>
        <p:spPr>
          <a:xfrm>
            <a:off x="7142894" y="5555857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3E3037-957F-41A3-BCD6-94A03DB2332A}"/>
              </a:ext>
            </a:extLst>
          </p:cNvPr>
          <p:cNvSpPr/>
          <p:nvPr/>
        </p:nvSpPr>
        <p:spPr>
          <a:xfrm>
            <a:off x="7754424" y="4618049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410817-3B28-4302-9A68-932060C898E2}"/>
              </a:ext>
            </a:extLst>
          </p:cNvPr>
          <p:cNvSpPr/>
          <p:nvPr/>
        </p:nvSpPr>
        <p:spPr>
          <a:xfrm>
            <a:off x="6752476" y="3475859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55EA9D-58AF-4763-A30D-91A727AFD24D}"/>
              </a:ext>
            </a:extLst>
          </p:cNvPr>
          <p:cNvSpPr/>
          <p:nvPr/>
        </p:nvSpPr>
        <p:spPr>
          <a:xfrm>
            <a:off x="6947685" y="23850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AA0D7F-EC31-4509-A89E-344625236AA3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flipH="1" flipV="1">
            <a:off x="3505397" y="4434778"/>
            <a:ext cx="1435851" cy="1079982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47D9E9-3458-4151-9A0E-70CB9C79ED6F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3367363" y="2985883"/>
            <a:ext cx="32960" cy="1115652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3FBA3A-1E92-4B8B-B70B-43D98DF5C54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595532" y="2790674"/>
            <a:ext cx="924475" cy="279784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D83CC4-6A2C-44D8-9BB4-E62E835CCE7A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4853250" y="3208492"/>
            <a:ext cx="87998" cy="2306268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AFECAD-6A09-41DE-8D70-47E1607BF81E}"/>
              </a:ext>
            </a:extLst>
          </p:cNvPr>
          <p:cNvCxnSpPr>
            <a:cxnSpLocks/>
            <a:stCxn id="7" idx="0"/>
            <a:endCxn id="13" idx="4"/>
          </p:cNvCxnSpPr>
          <p:nvPr/>
        </p:nvCxnSpPr>
        <p:spPr>
          <a:xfrm flipV="1">
            <a:off x="4941248" y="2385081"/>
            <a:ext cx="686437" cy="3129679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F61B98-1832-44F0-8371-DB52199F77D3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5822894" y="2189872"/>
            <a:ext cx="1124791" cy="390418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51503D-BF7D-4151-AD89-358D5C318D78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4941248" y="4813258"/>
            <a:ext cx="2813176" cy="701502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B3DEF4-B792-4FA2-86C7-1421FB41B8DC}"/>
              </a:ext>
            </a:extLst>
          </p:cNvPr>
          <p:cNvCxnSpPr>
            <a:stCxn id="15" idx="3"/>
            <a:endCxn id="14" idx="7"/>
          </p:cNvCxnSpPr>
          <p:nvPr/>
        </p:nvCxnSpPr>
        <p:spPr>
          <a:xfrm flipH="1">
            <a:off x="7476137" y="4951292"/>
            <a:ext cx="335462" cy="661740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B435DD-0951-4836-B3EF-7C164E089A18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 flipV="1">
            <a:off x="4941248" y="5514760"/>
            <a:ext cx="2201646" cy="236306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3AF5FB-8097-43AB-999A-D5CD02EE912D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 flipH="1">
            <a:off x="6947685" y="2775499"/>
            <a:ext cx="195209" cy="700360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9929E7-4F7D-4DE6-8FF1-09BA14846048}"/>
              </a:ext>
            </a:extLst>
          </p:cNvPr>
          <p:cNvCxnSpPr>
            <a:cxnSpLocks/>
            <a:stCxn id="16" idx="3"/>
            <a:endCxn id="7" idx="0"/>
          </p:cNvCxnSpPr>
          <p:nvPr/>
        </p:nvCxnSpPr>
        <p:spPr>
          <a:xfrm flipH="1">
            <a:off x="4941248" y="3809102"/>
            <a:ext cx="1868403" cy="1705658"/>
          </a:xfrm>
          <a:prstGeom prst="straightConnector1">
            <a:avLst/>
          </a:prstGeom>
          <a:ln>
            <a:solidFill>
              <a:srgbClr val="2E2D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Content Placeholder 61" descr="A picture containing yellow&#10;&#10;Description automatically generated">
            <a:extLst>
              <a:ext uri="{FF2B5EF4-FFF2-40B4-BE49-F238E27FC236}">
                <a16:creationId xmlns:a16="http://schemas.microsoft.com/office/drawing/2014/main" id="{7DE1F242-EC30-4E80-83C5-977BA6953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76274" y="3671068"/>
            <a:ext cx="694071" cy="490477"/>
          </a:xfrm>
          <a:prstGeom prst="rect">
            <a:avLst/>
          </a:prstGeom>
        </p:spPr>
      </p:pic>
      <p:pic>
        <p:nvPicPr>
          <p:cNvPr id="65" name="Content Placeholder 61" descr="A picture containing yellow&#10;&#10;Description automatically generated">
            <a:extLst>
              <a:ext uri="{FF2B5EF4-FFF2-40B4-BE49-F238E27FC236}">
                <a16:creationId xmlns:a16="http://schemas.microsoft.com/office/drawing/2014/main" id="{4F937120-282C-4068-8991-25AC421A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4167" y="4870433"/>
            <a:ext cx="694071" cy="4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2738-27D1-4BF1-B24E-2D76B82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Vehicle Routing Problem 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AD3F-89BA-491F-A7A4-9F24CC6F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integer programming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E5654BC-9C6C-48DA-885F-63136D0051DC}"/>
                  </a:ext>
                </a:extLst>
              </p:cNvPr>
              <p:cNvSpPr/>
              <p:nvPr/>
            </p:nvSpPr>
            <p:spPr>
              <a:xfrm>
                <a:off x="9496002" y="1445194"/>
                <a:ext cx="2695998" cy="459105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E2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2E2D6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SG" b="0" i="1" dirty="0" smtClean="0">
                        <a:solidFill>
                          <a:srgbClr val="2E2D6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b="0" i="1" dirty="0" smtClean="0">
                            <a:solidFill>
                              <a:srgbClr val="2E2D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solidFill>
                              <a:srgbClr val="2E2D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…, </m:t>
                        </m:r>
                        <m:r>
                          <a:rPr lang="en-SG" b="0" i="1" dirty="0" smtClean="0">
                            <a:solidFill>
                              <a:srgbClr val="2E2D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SG" dirty="0">
                  <a:solidFill>
                    <a:srgbClr val="2E2D67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i="1" dirty="0" err="1">
                    <a:solidFill>
                      <a:srgbClr val="2E2D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SG" i="1" baseline="-25000" dirty="0" err="1">
                    <a:solidFill>
                      <a:srgbClr val="2E2D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SG" dirty="0">
                    <a:solidFill>
                      <a:srgbClr val="2E2D67"/>
                    </a:solidFill>
                  </a:rPr>
                  <a:t>: </a:t>
                </a:r>
                <a:r>
                  <a:rPr lang="en-US" dirty="0">
                    <a:solidFill>
                      <a:srgbClr val="2E2D67"/>
                    </a:solidFill>
                  </a:rPr>
                  <a:t>The load left in the vehicle after visiting customer </a:t>
                </a:r>
                <a:r>
                  <a:rPr lang="en-US" i="1" dirty="0" err="1">
                    <a:solidFill>
                      <a:srgbClr val="2E2D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dirty="0">
                  <a:solidFill>
                    <a:srgbClr val="2E2D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2E2D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solidFill>
                      <a:srgbClr val="2E2D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2E2D67"/>
                    </a:solidFill>
                  </a:rPr>
                  <a:t>: the demand of customer </a:t>
                </a:r>
                <a:r>
                  <a:rPr lang="en-US" i="1" dirty="0" err="1">
                    <a:solidFill>
                      <a:srgbClr val="2E2D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2E2D67"/>
                    </a:solidFill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2E2D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2E2D67"/>
                    </a:solidFill>
                  </a:rPr>
                  <a:t>: capacity of each vehicle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2E2D67"/>
                    </a:solidFill>
                  </a:rPr>
                  <a:t>Many other </a:t>
                </a:r>
                <a:r>
                  <a:rPr lang="en-US" altLang="zh-CN" b="1" dirty="0">
                    <a:solidFill>
                      <a:srgbClr val="2E2D67"/>
                    </a:solidFill>
                  </a:rPr>
                  <a:t>better</a:t>
                </a:r>
                <a:r>
                  <a:rPr lang="en-US" b="1" dirty="0">
                    <a:solidFill>
                      <a:srgbClr val="2E2D67"/>
                    </a:solidFill>
                  </a:rPr>
                  <a:t> formulations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2E2D67"/>
                    </a:solidFill>
                  </a:rPr>
                  <a:t>The problem can be efficiently solved by many heuristics</a:t>
                </a:r>
                <a:endParaRPr lang="en-SG" b="1" dirty="0">
                  <a:solidFill>
                    <a:srgbClr val="2E2D67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E5654BC-9C6C-48DA-885F-63136D005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002" y="1445194"/>
                <a:ext cx="2695998" cy="459105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2E2D67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 \in \mathcal{V}} \sum_{j \in \mathcal{V}} c_{ij}x_{ij} &amp;&amp;  \\&#10;     &amp; \sum_{i \in \mathcal{V} } x_{ij} = 1 &amp;&amp; \forall j \in \mathcal{V}\backslash \{0\}; \\&#10;     &amp; \sum_{j \in \mathcal{V} } x_{ij} = 1 &amp;&amp; \forall i \in \mathcal{V}\backslash \{0\}; \\&#10;     &amp; \sum_{i \in \mathcal{V} } x_{i0} = K; \sum_{j \in \mathcal{V} } x_{0j} = K; \\&#10;     &amp; u_j - u_i \geq d_j - C(1 - x_{ij} )&amp;&amp; \forall i,j \in \mathcal{V}\backslash \{0\}, i \neq j \mbox{ s.t. } d_i + d_j \leq C;\\&#10;     &amp; 0 \leq u_i \leq C - d_i &amp;&amp; \forall i \in \mathcal{V}\backslash \{0\};\\&#10;     &amp; x_{ij} \in \{0,1\}  &amp;&amp; i,j \in \mathcal{V};\\&#10;     &amp; x_{ii} = 0  &amp;&amp; i \in \mathcal{V}.&#10;\end{align*}&#10;&#10;\end{document}" title="IguanaTex Bitmap Display">
            <a:extLst>
              <a:ext uri="{FF2B5EF4-FFF2-40B4-BE49-F238E27FC236}">
                <a16:creationId xmlns:a16="http://schemas.microsoft.com/office/drawing/2014/main" id="{F29489FB-E18A-4D69-A551-383779506D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28" y="1991524"/>
            <a:ext cx="7618788" cy="45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1CE2BA3-7190-4548-87A9-DA17C527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65"/>
            <a:ext cx="12192000" cy="61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4CE118-EDA5-4177-A5B8-964C32A22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8" t="86036"/>
          <a:stretch/>
        </p:blipFill>
        <p:spPr>
          <a:xfrm>
            <a:off x="4643918" y="2604517"/>
            <a:ext cx="4860533" cy="824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E7C9CC-A9C0-4C4D-A0DD-5A975B9CF935}"/>
              </a:ext>
            </a:extLst>
          </p:cNvPr>
          <p:cNvCxnSpPr>
            <a:cxnSpLocks/>
          </p:cNvCxnSpPr>
          <p:nvPr/>
        </p:nvCxnSpPr>
        <p:spPr>
          <a:xfrm>
            <a:off x="5279844" y="3300357"/>
            <a:ext cx="167576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2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8825-DAB0-4C22-BC1E-31AACC9B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Arbitrage Detection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BD6C-383C-4B3B-836C-246B954E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dirty="0"/>
              <a:t> = </a:t>
            </a:r>
            <a:r>
              <a:rPr lang="en-SG" b="0" i="0" dirty="0">
                <a:solidFill>
                  <a:srgbClr val="202124"/>
                </a:solidFill>
                <a:effectLst/>
              </a:rPr>
              <a:t> € </a:t>
            </a:r>
            <a:r>
              <a:rPr lang="en-US" i="1" dirty="0"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cs typeface="Times New Roman" panose="02020603050405020304" pitchFamily="18" charset="0"/>
              </a:rPr>
              <a:t>1, </a:t>
            </a:r>
            <a:r>
              <a:rPr lang="en-SG" b="0" i="0" dirty="0">
                <a:solidFill>
                  <a:srgbClr val="202124"/>
                </a:solidFill>
                <a:effectLst/>
              </a:rPr>
              <a:t>€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dirty="0"/>
              <a:t> = </a:t>
            </a:r>
            <a:r>
              <a:rPr lang="en-SG" b="0" i="0" dirty="0">
                <a:solidFill>
                  <a:srgbClr val="202124"/>
                </a:solidFill>
                <a:effectLst/>
              </a:rPr>
              <a:t> $ </a:t>
            </a:r>
            <a:r>
              <a:rPr lang="en-US" i="1" dirty="0"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endParaRPr lang="en-US" dirty="0"/>
          </a:p>
          <a:p>
            <a:r>
              <a:rPr lang="en-US" dirty="0"/>
              <a:t>What happen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1? </a:t>
            </a:r>
            <a:endParaRPr lang="en-US" dirty="0"/>
          </a:p>
          <a:p>
            <a:r>
              <a:rPr lang="en-US" dirty="0"/>
              <a:t>No suppose you can exchange among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currencies, how can you detect whether there exists arbitrage opportunities?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6215B2-F09A-49B1-95A6-78A91E75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70306"/>
              </p:ext>
            </p:extLst>
          </p:nvPr>
        </p:nvGraphicFramePr>
        <p:xfrm>
          <a:off x="2739948" y="3857346"/>
          <a:ext cx="6712104" cy="209753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18684">
                  <a:extLst>
                    <a:ext uri="{9D8B030D-6E8A-4147-A177-3AD203B41FA5}">
                      <a16:colId xmlns:a16="http://schemas.microsoft.com/office/drawing/2014/main" val="1570428445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2858212659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3600844630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4001925423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1029767793"/>
                    </a:ext>
                  </a:extLst>
                </a:gridCol>
                <a:gridCol w="1118684">
                  <a:extLst>
                    <a:ext uri="{9D8B030D-6E8A-4147-A177-3AD203B41FA5}">
                      <a16:colId xmlns:a16="http://schemas.microsoft.com/office/drawing/2014/main" val="504775554"/>
                    </a:ext>
                  </a:extLst>
                </a:gridCol>
              </a:tblGrid>
              <a:tr h="349589"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USD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EUR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GBP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AUD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JPY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2407955848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USD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1.0835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98.89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666703485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EUR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1.564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1.6958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154.773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1786823604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GBP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1.856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1.186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2.014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184.122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3278289103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AUD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0.9223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91.263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290714012"/>
                  </a:ext>
                </a:extLst>
              </a:tr>
              <a:tr h="3495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JPY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0.00645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0.00543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0.01095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9" marR="17479" marT="17479" marB="0" anchor="b"/>
                </a:tc>
                <a:extLst>
                  <a:ext uri="{0D108BD9-81ED-4DB2-BD59-A6C34878D82A}">
                    <a16:rowId xmlns:a16="http://schemas.microsoft.com/office/drawing/2014/main" val="284793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7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8C2-2183-442E-8788-AA4834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Traveling Salesman Problem--Applications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C8F3-B840-4038-A058-6634C999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SG" dirty="0"/>
              <a:t>delivery</a:t>
            </a:r>
          </a:p>
          <a:p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endParaRPr lang="en-SG" altLang="zh-CN" dirty="0"/>
          </a:p>
          <a:p>
            <a:r>
              <a:rPr lang="en-US" altLang="zh-CN" dirty="0"/>
              <a:t>Drilling</a:t>
            </a:r>
            <a:r>
              <a:rPr lang="zh-CN" altLang="en-US" dirty="0"/>
              <a:t> </a:t>
            </a:r>
            <a:r>
              <a:rPr lang="en-US" altLang="zh-CN" dirty="0"/>
              <a:t>holes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boards</a:t>
            </a:r>
          </a:p>
          <a:p>
            <a:r>
              <a:rPr lang="en-US" altLang="zh-CN" dirty="0"/>
              <a:t>Drone</a:t>
            </a:r>
            <a:r>
              <a:rPr lang="zh-CN" altLang="en-US" dirty="0"/>
              <a:t> </a:t>
            </a:r>
            <a:r>
              <a:rPr lang="en-US" altLang="zh-CN" dirty="0"/>
              <a:t>flight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</a:p>
          <a:p>
            <a:r>
              <a:rPr lang="en-US" altLang="zh-CN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68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8C2-2183-442E-8788-AA4834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Traveling Salesman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C8F3-B840-4038-A058-6634C999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Start from one node</a:t>
            </a:r>
          </a:p>
          <a:p>
            <a:r>
              <a:rPr lang="en-SG" dirty="0"/>
              <a:t>Visit each node only once</a:t>
            </a:r>
          </a:p>
          <a:p>
            <a:r>
              <a:rPr lang="en-SG" dirty="0"/>
              <a:t>Come back to the starting node</a:t>
            </a:r>
          </a:p>
          <a:p>
            <a:r>
              <a:rPr lang="en-SG" dirty="0"/>
              <a:t>Identify the path with the least cost (distance)</a:t>
            </a:r>
          </a:p>
        </p:txBody>
      </p:sp>
    </p:spTree>
    <p:extLst>
      <p:ext uri="{BB962C8B-B14F-4D97-AF65-F5344CB8AC3E}">
        <p14:creationId xmlns:p14="http://schemas.microsoft.com/office/powerpoint/2010/main" val="203805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89BEE7-EB98-4B3E-B85B-4985CF0CE4E4}"/>
              </a:ext>
            </a:extLst>
          </p:cNvPr>
          <p:cNvSpPr/>
          <p:nvPr/>
        </p:nvSpPr>
        <p:spPr>
          <a:xfrm>
            <a:off x="8192510" y="1429751"/>
            <a:ext cx="2677822" cy="17770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23A955-FC30-4A3D-B318-E29AD1C90DC8}"/>
              </a:ext>
            </a:extLst>
          </p:cNvPr>
          <p:cNvSpPr/>
          <p:nvPr/>
        </p:nvSpPr>
        <p:spPr>
          <a:xfrm>
            <a:off x="5484983" y="1429751"/>
            <a:ext cx="1652140" cy="17772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F0470D-E649-4736-91F2-3829FD96890A}"/>
              </a:ext>
            </a:extLst>
          </p:cNvPr>
          <p:cNvSpPr/>
          <p:nvPr/>
        </p:nvSpPr>
        <p:spPr>
          <a:xfrm>
            <a:off x="3360949" y="1429751"/>
            <a:ext cx="1652140" cy="17772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A52E56-05B5-46D3-B21B-416C5CE80143}"/>
              </a:ext>
            </a:extLst>
          </p:cNvPr>
          <p:cNvSpPr/>
          <p:nvPr/>
        </p:nvSpPr>
        <p:spPr>
          <a:xfrm>
            <a:off x="1286991" y="1429751"/>
            <a:ext cx="1652140" cy="17772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588C2-2183-442E-8788-AA4834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of Routes</a:t>
            </a:r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58E91-EFA9-4C81-B343-DC99013283B6}"/>
              </a:ext>
            </a:extLst>
          </p:cNvPr>
          <p:cNvSpPr/>
          <p:nvPr/>
        </p:nvSpPr>
        <p:spPr>
          <a:xfrm>
            <a:off x="1346641" y="23171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3177AC-7B2B-4687-AB92-D2723578BA32}"/>
              </a:ext>
            </a:extLst>
          </p:cNvPr>
          <p:cNvSpPr/>
          <p:nvPr/>
        </p:nvSpPr>
        <p:spPr>
          <a:xfrm>
            <a:off x="2494494" y="23171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7AB83-CF44-43A4-81A9-4F6F9C85A4D8}"/>
              </a:ext>
            </a:extLst>
          </p:cNvPr>
          <p:cNvSpPr/>
          <p:nvPr/>
        </p:nvSpPr>
        <p:spPr>
          <a:xfrm>
            <a:off x="3436863" y="23171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10C4A7-F80B-4825-BBFA-2F53F9353E69}"/>
              </a:ext>
            </a:extLst>
          </p:cNvPr>
          <p:cNvSpPr/>
          <p:nvPr/>
        </p:nvSpPr>
        <p:spPr>
          <a:xfrm>
            <a:off x="4037899" y="171376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55D523-F4A3-4733-9E93-3024E90A6A56}"/>
              </a:ext>
            </a:extLst>
          </p:cNvPr>
          <p:cNvSpPr/>
          <p:nvPr/>
        </p:nvSpPr>
        <p:spPr>
          <a:xfrm>
            <a:off x="4584716" y="23171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5CD76F-1F31-4870-B8B9-E450AF9417EC}"/>
              </a:ext>
            </a:extLst>
          </p:cNvPr>
          <p:cNvSpPr/>
          <p:nvPr/>
        </p:nvSpPr>
        <p:spPr>
          <a:xfrm>
            <a:off x="5537361" y="23171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2E4068-A8F0-4818-AF62-0B91749963FF}"/>
              </a:ext>
            </a:extLst>
          </p:cNvPr>
          <p:cNvSpPr/>
          <p:nvPr/>
        </p:nvSpPr>
        <p:spPr>
          <a:xfrm>
            <a:off x="5537361" y="171376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D45B33-3EF1-48A7-9A96-B767B01E750C}"/>
              </a:ext>
            </a:extLst>
          </p:cNvPr>
          <p:cNvSpPr/>
          <p:nvPr/>
        </p:nvSpPr>
        <p:spPr>
          <a:xfrm>
            <a:off x="6685213" y="171376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95366E-FF1C-40E6-89C0-501A7240E996}"/>
              </a:ext>
            </a:extLst>
          </p:cNvPr>
          <p:cNvSpPr/>
          <p:nvPr/>
        </p:nvSpPr>
        <p:spPr>
          <a:xfrm>
            <a:off x="6685213" y="23171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35A739-F385-4BA4-A337-2625DCD4D92D}"/>
              </a:ext>
            </a:extLst>
          </p:cNvPr>
          <p:cNvSpPr/>
          <p:nvPr/>
        </p:nvSpPr>
        <p:spPr>
          <a:xfrm>
            <a:off x="8281985" y="24695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878F47-8AEC-405A-A73E-5254D52D51D5}"/>
              </a:ext>
            </a:extLst>
          </p:cNvPr>
          <p:cNvSpPr/>
          <p:nvPr/>
        </p:nvSpPr>
        <p:spPr>
          <a:xfrm>
            <a:off x="8484330" y="186616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450FD9-CD61-4635-ADD3-2299EB84BAE5}"/>
              </a:ext>
            </a:extLst>
          </p:cNvPr>
          <p:cNvSpPr/>
          <p:nvPr/>
        </p:nvSpPr>
        <p:spPr>
          <a:xfrm>
            <a:off x="9005459" y="1518552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FD90E3-0471-4AEA-9045-FF7D657762D9}"/>
              </a:ext>
            </a:extLst>
          </p:cNvPr>
          <p:cNvSpPr/>
          <p:nvPr/>
        </p:nvSpPr>
        <p:spPr>
          <a:xfrm>
            <a:off x="10454114" y="2469581"/>
            <a:ext cx="390418" cy="390418"/>
          </a:xfrm>
          <a:prstGeom prst="ellipse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1BB7E1-B4A7-4AC5-AB25-40B1A714FC7B}"/>
              </a:ext>
            </a:extLst>
          </p:cNvPr>
          <p:cNvSpPr txBox="1"/>
          <p:nvPr/>
        </p:nvSpPr>
        <p:spPr>
          <a:xfrm rot="2577051">
            <a:off x="9886304" y="1420424"/>
            <a:ext cx="653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E2D67"/>
                </a:solidFill>
              </a:rPr>
              <a:t>…</a:t>
            </a:r>
            <a:endParaRPr lang="en-SG" sz="6000" dirty="0">
              <a:solidFill>
                <a:srgbClr val="2E2D6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B1C98B-3620-45A0-B048-B4C388298D58}"/>
              </a:ext>
            </a:extLst>
          </p:cNvPr>
          <p:cNvSpPr txBox="1"/>
          <p:nvPr/>
        </p:nvSpPr>
        <p:spPr>
          <a:xfrm>
            <a:off x="7314071" y="2004558"/>
            <a:ext cx="653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E2D67"/>
                </a:solidFill>
              </a:rPr>
              <a:t>…</a:t>
            </a:r>
            <a:endParaRPr lang="en-SG" sz="6000" dirty="0">
              <a:solidFill>
                <a:srgbClr val="2E2D6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23BE0D-BF10-43BA-A77F-866B8D927D2C}"/>
              </a:ext>
            </a:extLst>
          </p:cNvPr>
          <p:cNvSpPr/>
          <p:nvPr/>
        </p:nvSpPr>
        <p:spPr>
          <a:xfrm>
            <a:off x="8192510" y="4220768"/>
            <a:ext cx="2677822" cy="24452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E02246"/>
                </a:solidFill>
              </a:rPr>
              <a:t>?</a:t>
            </a:r>
            <a:endParaRPr lang="en-SG" dirty="0">
              <a:solidFill>
                <a:srgbClr val="E02246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716FEE-25D4-4422-A886-8116BF289FD1}"/>
              </a:ext>
            </a:extLst>
          </p:cNvPr>
          <p:cNvSpPr/>
          <p:nvPr/>
        </p:nvSpPr>
        <p:spPr>
          <a:xfrm>
            <a:off x="5484983" y="4220768"/>
            <a:ext cx="1652140" cy="24452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02246"/>
                </a:solidFill>
              </a:rPr>
              <a:t>?</a:t>
            </a:r>
            <a:endParaRPr lang="en-US" sz="3600" dirty="0">
              <a:solidFill>
                <a:srgbClr val="E02246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444AAD9-79B9-4977-B9B5-2B7AF82491D5}"/>
              </a:ext>
            </a:extLst>
          </p:cNvPr>
          <p:cNvSpPr/>
          <p:nvPr/>
        </p:nvSpPr>
        <p:spPr>
          <a:xfrm>
            <a:off x="3360949" y="4220768"/>
            <a:ext cx="1652140" cy="24452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02246"/>
                </a:solidFill>
              </a:rPr>
              <a:t>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437D86-3CB2-4CAB-9699-280B59872994}"/>
              </a:ext>
            </a:extLst>
          </p:cNvPr>
          <p:cNvSpPr/>
          <p:nvPr/>
        </p:nvSpPr>
        <p:spPr>
          <a:xfrm>
            <a:off x="1286991" y="4220768"/>
            <a:ext cx="1652140" cy="24452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02246"/>
                </a:solidFill>
              </a:rPr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C1F7FD-58A6-4085-8246-EF5766DF7806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2113061" y="3207025"/>
            <a:ext cx="0" cy="1013743"/>
          </a:xfrm>
          <a:prstGeom prst="line">
            <a:avLst/>
          </a:prstGeom>
          <a:ln>
            <a:solidFill>
              <a:srgbClr val="2E2D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E2ED32-1A48-4BB1-9903-5A19FB13FF3E}"/>
              </a:ext>
            </a:extLst>
          </p:cNvPr>
          <p:cNvCxnSpPr>
            <a:stCxn id="21" idx="2"/>
            <a:endCxn id="36" idx="0"/>
          </p:cNvCxnSpPr>
          <p:nvPr/>
        </p:nvCxnSpPr>
        <p:spPr>
          <a:xfrm>
            <a:off x="4187019" y="3207025"/>
            <a:ext cx="0" cy="1013743"/>
          </a:xfrm>
          <a:prstGeom prst="line">
            <a:avLst/>
          </a:prstGeom>
          <a:ln>
            <a:solidFill>
              <a:srgbClr val="2E2D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287476-BA2C-4EF4-8CB6-9DE873208DA9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>
            <a:off x="6311053" y="3207025"/>
            <a:ext cx="0" cy="1013743"/>
          </a:xfrm>
          <a:prstGeom prst="line">
            <a:avLst/>
          </a:prstGeom>
          <a:ln>
            <a:solidFill>
              <a:srgbClr val="2E2D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0694A4-FF96-4162-B9AC-B797EDCA5874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9531421" y="3206805"/>
            <a:ext cx="0" cy="1013963"/>
          </a:xfrm>
          <a:prstGeom prst="line">
            <a:avLst/>
          </a:prstGeom>
          <a:ln>
            <a:solidFill>
              <a:srgbClr val="2E2D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8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SG" dirty="0"/>
              <a:t>Is This a Shortest Path Problem?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67586" name="Rectangle 25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Network flow formation</a:t>
            </a: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67587" name="Picture 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41" y="4605826"/>
            <a:ext cx="71961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F1D82BF-EB0A-4319-93A2-204A63A3D7D7}"/>
              </a:ext>
            </a:extLst>
          </p:cNvPr>
          <p:cNvGrpSpPr/>
          <p:nvPr/>
        </p:nvGrpSpPr>
        <p:grpSpPr>
          <a:xfrm>
            <a:off x="2326891" y="1382807"/>
            <a:ext cx="7126288" cy="1804987"/>
            <a:chOff x="2474912" y="176213"/>
            <a:chExt cx="7126288" cy="180498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76CE41-B224-43C2-BA74-EA3E23A3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2" y="38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1D5BAC-E2B9-447C-A698-CF1C0E00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912" y="38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31E338-4D05-4DBE-BEC8-F61EAEEF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112" y="914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CA6732-4BF5-4ED4-917E-E68BC9C8B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2112" y="1600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841093-227C-4060-925D-91803D32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2" y="1600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253E54-31E9-437C-BD5F-F0BAB58F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2" y="990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A2D6FCCE-AFD4-4D18-92D2-2C28F7E0A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6112" y="609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1E90E64-FD3F-4A57-AEAB-031CB7ABF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2912" y="762000"/>
              <a:ext cx="1219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F2770D69-EAF6-4E99-B719-B4D8DECA9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9112" y="533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5EFC750-B776-4E2C-81C1-13ABAC498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912" y="1219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7C785A1-2F25-4559-813D-881FCEC53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2" y="12954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CA5BC91F-D82B-4BF4-8216-1B738FFAF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9112" y="1828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617B63E-9B1F-4B53-B4E5-977D0B3C6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6912" y="533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FE0A500-22B1-49B4-9184-BD28281DC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6912" y="1295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C7CF2AB-1902-4F15-84CE-19A334447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1312" y="1066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0" name="Picture 19" descr="txp_fig">
              <a:extLst>
                <a:ext uri="{FF2B5EF4-FFF2-40B4-BE49-F238E27FC236}">
                  <a16:creationId xmlns:a16="http://schemas.microsoft.com/office/drawing/2014/main" id="{1CC7E4AE-6960-4536-8B61-0EE3AA5BD67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262" y="1069976"/>
              <a:ext cx="368300" cy="14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txp_fig">
              <a:extLst>
                <a:ext uri="{FF2B5EF4-FFF2-40B4-BE49-F238E27FC236}">
                  <a16:creationId xmlns:a16="http://schemas.microsoft.com/office/drawing/2014/main" id="{D4C66CCF-34E9-4039-A09B-46B5AFB85CB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2900" y="992187"/>
              <a:ext cx="368300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 descr="txp_fig">
              <a:extLst>
                <a:ext uri="{FF2B5EF4-FFF2-40B4-BE49-F238E27FC236}">
                  <a16:creationId xmlns:a16="http://schemas.microsoft.com/office/drawing/2014/main" id="{8036AF61-2C26-4CCE-8AC5-9D5407628D1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5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212" y="176213"/>
              <a:ext cx="254000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2" descr="txp_fig">
              <a:extLst>
                <a:ext uri="{FF2B5EF4-FFF2-40B4-BE49-F238E27FC236}">
                  <a16:creationId xmlns:a16="http://schemas.microsoft.com/office/drawing/2014/main" id="{F8A9AC88-810E-44AB-AA4C-60D1F321737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6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362" y="482601"/>
              <a:ext cx="127000" cy="14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 descr="txp_fig">
              <a:extLst>
                <a:ext uri="{FF2B5EF4-FFF2-40B4-BE49-F238E27FC236}">
                  <a16:creationId xmlns:a16="http://schemas.microsoft.com/office/drawing/2014/main" id="{63CDCF78-C137-446B-8B16-55668797F830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7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162" y="631825"/>
              <a:ext cx="114300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 descr="txp_fig">
              <a:extLst>
                <a:ext uri="{FF2B5EF4-FFF2-40B4-BE49-F238E27FC236}">
                  <a16:creationId xmlns:a16="http://schemas.microsoft.com/office/drawing/2014/main" id="{ABFFAAFD-C3E2-413A-A549-C0567C88CA90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8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662" y="1247776"/>
              <a:ext cx="241300" cy="14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txp_fig">
              <a:extLst>
                <a:ext uri="{FF2B5EF4-FFF2-40B4-BE49-F238E27FC236}">
                  <a16:creationId xmlns:a16="http://schemas.microsoft.com/office/drawing/2014/main" id="{CB915F29-D7FE-429C-8C0D-05FE798106A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8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2" y="1628776"/>
              <a:ext cx="241300" cy="14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6" descr="txp_fig">
              <a:extLst>
                <a:ext uri="{FF2B5EF4-FFF2-40B4-BE49-F238E27FC236}">
                  <a16:creationId xmlns:a16="http://schemas.microsoft.com/office/drawing/2014/main" id="{85825FD1-9A0D-42A4-BA7A-443DA071127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9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112" y="1219200"/>
              <a:ext cx="114300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7" descr="txp_fig">
              <a:extLst>
                <a:ext uri="{FF2B5EF4-FFF2-40B4-BE49-F238E27FC236}">
                  <a16:creationId xmlns:a16="http://schemas.microsoft.com/office/drawing/2014/main" id="{F6765219-01AE-4680-8D1F-DD448D9A870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712" y="1066800"/>
              <a:ext cx="114300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6EB6E29C-A239-477B-BD0A-D483CACD5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4912" y="1828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0" name="Picture 29" descr="txp_fig">
              <a:extLst>
                <a:ext uri="{FF2B5EF4-FFF2-40B4-BE49-F238E27FC236}">
                  <a16:creationId xmlns:a16="http://schemas.microsoft.com/office/drawing/2014/main" id="{8AE450F3-21D7-4CE4-8607-2DF01DBED4B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851" y="1539875"/>
              <a:ext cx="827087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2738-27D1-4BF1-B24E-2D76B82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Traveling Salesman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AD3F-89BA-491F-A7A4-9F24CC6F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integer programming approach</a:t>
            </a:r>
          </a:p>
          <a:p>
            <a:pPr lvl="1"/>
            <a:r>
              <a:rPr lang="en-SG" dirty="0"/>
              <a:t>Any problem with this model?</a:t>
            </a:r>
          </a:p>
        </p:txBody>
      </p:sp>
      <p:pic>
        <p:nvPicPr>
          <p:cNvPr id="5" name="Picture 4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\ne i,j=1}^N c_{ij}x_{ij} &amp;&amp;  \\&#10;     &amp; \sum_{i=1,i\ne j}^N x_{ij} = 1 &amp;&amp; j=1, \ldots, N; \\&#10;     &amp; \sum_{j=1,j\ne i}^N x_{ij} = 1 &amp;&amp; i=1, \ldots, N; \\&#10;     &amp; x_{i,j} \in \{0,1\} &amp;&amp; i,j = 1,...,N&#10;\end{align*}&#10;&#10;&#10;\end{document}" title="IguanaTex Bitmap Display">
            <a:extLst>
              <a:ext uri="{FF2B5EF4-FFF2-40B4-BE49-F238E27FC236}">
                <a16:creationId xmlns:a16="http://schemas.microsoft.com/office/drawing/2014/main" id="{11DE0936-CD35-4CCC-9155-9842249795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70" y="2442217"/>
            <a:ext cx="5747652" cy="33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6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=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34.75"/>
  <p:tag name="PICTUREFILESIZE" val="39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distance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78"/>
  <p:tag name="PICTUREFILESIZE" val="15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0.802"/>
  <p:tag name="ORIGINALWIDTH" val="2684.665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\ne i,j=1}^N c_{ij}x_{ij} &amp;&amp;  \\&#10;     &amp; \sum_{i=1,i\ne j}^N x_{ij} = 1 &amp;&amp; j=1, \ldots, N; \\&#10;     &amp; \sum_{j=1,j\ne i}^N x_{ij} = 1 &amp;&amp; i=1, \ldots, N; \\&#10;     &amp; x_{i,j} \in \{0,1\} &amp;&amp; i,j = 1,...,N&#10;\end{align*}&#10;&#10;&#10;\end{document}"/>
  <p:tag name="IGUANATEXSIZE" val="44"/>
  <p:tag name="IGUANATEXCURSOR" val="409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58.755"/>
  <p:tag name="ORIGINALWIDTH" val="3460.067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\ne i,j=1}^N c_{ij}x_{ij} &amp;&amp;  \\&#10;     &amp; \sum_{i=1,i\ne j}^N x_{ij} = 1 &amp;&amp; j=1, \ldots, N; \\&#10;     &amp; \sum_{j=1,j\ne i}^N x_{ij} = 1 &amp;&amp; i=1, \ldots, N; \\&#10;     &amp; \sum_{i \in Q}{\sum_{j \ne i, j \in Q}{x_{ij}}} \leq |Q|-1 &amp;&amp; \forall Q \subsetneq \{1, \ldots, N\}, |Q| \geq 2; \\&#10;     &amp; x_{i,j} \in \{0,1\} &amp;&amp; i,j = 1,...,N. &#10;\end{align*}&#10;&#10;&#10;\end{document}"/>
  <p:tag name="IGUANATEXSIZE" val="44"/>
  <p:tag name="IGUANATEXCURSOR" val="4261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4.713"/>
  <p:tag name="ORIGINALWIDTH" val="3043.87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=1}^N \sum_{j\ne i,j=1}^N c_{ij}x_{ij} &amp;&amp;  \\&#10;     &amp; \sum_{i=1,i\ne j}^N x_{ij} = 1 &amp;&amp; j=1, \ldots, N; \\&#10;     &amp; \sum_{j=1,j\ne i}^N x_{ij} = 1 &amp;&amp; i=1, \ldots, N; \\&#10;     &amp; u_i-u_j +N x_{ij} \leq N-1 &amp;&amp; 2 \le i \ne j \le N;  \\&#10;     &amp; 1 \le u_i \le N-1 &amp;&amp; 2 \le i \leq N;\\&#10;     &amp; x_{ij} \in \{0,1\}  &amp;&amp; i,j=1, \ldots, N; \\&#10;     &amp; u_{i} \in \mathcal{Z} &amp;&amp; i=2, \ldots, N.&#10;\end{align*}&#10;&#10;\end{document}"/>
  <p:tag name="IGUANATEXSIZE" val="44"/>
  <p:tag name="IGUANATEXCURSOR" val="3953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7.454"/>
  <p:tag name="ORIGINALWIDTH" val="3928.759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\begin{align*}&#10;\min &amp;\sum_{i \in \mathcal{V}} \sum_{j \in \mathcal{V}} c_{ij}x_{ij} &amp;&amp;  \\&#10;     &amp; \sum_{i \in \mathcal{V} } x_{ij} = 1 &amp;&amp; \forall j \in \mathcal{V}\backslash \{0\}; \\&#10;     &amp; \sum_{j \in \mathcal{V} } x_{ij} = 1 &amp;&amp; \forall i \in \mathcal{V}\backslash \{0\}; \\&#10;     &amp; \sum_{i \in \mathcal{V} } x_{i0} = K; \sum_{j \in \mathcal{V} } x_{0j} = K; \\&#10;     &amp; u_j - u_i \geq d_j - C(1 - x_{ij} )&amp;&amp; \forall i,j \in \mathcal{V}\backslash \{0\}, i \neq j \mbox{ s.t. } d_i + d_j \leq C;\\&#10;     &amp; 0 \leq u_i \leq C - d_i &amp;&amp; \forall i \in \mathcal{V}\backslash \{0\};\\&#10;     &amp; x_{ij} \in \{0,1\}  &amp;&amp; i,j \in \mathcal{V};\\&#10;     &amp; x_{ii} = 0  &amp;&amp; i \in \mathcal{V}.&#10;\end{align*}&#10;&#10;\end{document}"/>
  <p:tag name="IGUANATEXSIZE" val="44"/>
  <p:tag name="IGUANATEXCURSOR" val="4568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=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34.75"/>
  <p:tag name="PICTUREFILESIZE" val="3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20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4"/>
  <p:tag name="PICTUREFILESIZE" val="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4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2"/>
  <p:tag name="PICTUREFILESIZE" val="4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8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0.75"/>
  <p:tag name="PICTUREFILESIZE" val="4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1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2.75"/>
  <p:tag name="PICTUREFILESIZE" val="5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1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2.75"/>
  <p:tag name="PICTUREFILESIZE" val="5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9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0.75"/>
  <p:tag name="PICTUREFILESIZE" val="4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9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0.75"/>
  <p:tag name="PICTUREFILESIZE" val="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461</Words>
  <Application>Microsoft Office PowerPoint</Application>
  <PresentationFormat>Widescreen</PresentationFormat>
  <Paragraphs>141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Worksheet</vt:lpstr>
      <vt:lpstr>BC2410, Prescriptive Analytics  From Data to Decision</vt:lpstr>
      <vt:lpstr>Schedule</vt:lpstr>
      <vt:lpstr>Schedule</vt:lpstr>
      <vt:lpstr>Arbitrage Detection</vt:lpstr>
      <vt:lpstr>Traveling Salesman Problem--Applications</vt:lpstr>
      <vt:lpstr>Traveling Salesman Problem</vt:lpstr>
      <vt:lpstr>Number of Routes</vt:lpstr>
      <vt:lpstr>Is This a Shortest Path Problem? </vt:lpstr>
      <vt:lpstr>Traveling Salesman Problem</vt:lpstr>
      <vt:lpstr>Traveling Salesman Problem</vt:lpstr>
      <vt:lpstr>Traveling Salesman Problem</vt:lpstr>
      <vt:lpstr>Milk Delivery for Hawker Centers</vt:lpstr>
      <vt:lpstr>Geolocation Data</vt:lpstr>
      <vt:lpstr>Some Questions</vt:lpstr>
      <vt:lpstr>Vehicle Routing Problem (VRP)</vt:lpstr>
      <vt:lpstr>Vehicle Routing Problem (VRP)</vt:lpstr>
      <vt:lpstr>Vehicle Routing Problem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183</cp:revision>
  <dcterms:created xsi:type="dcterms:W3CDTF">2021-02-26T06:07:53Z</dcterms:created>
  <dcterms:modified xsi:type="dcterms:W3CDTF">2022-03-01T03:33:34Z</dcterms:modified>
</cp:coreProperties>
</file>