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681" r:id="rId3"/>
    <p:sldId id="682" r:id="rId4"/>
    <p:sldId id="457" r:id="rId5"/>
    <p:sldId id="458" r:id="rId6"/>
    <p:sldId id="300" r:id="rId7"/>
    <p:sldId id="691" r:id="rId8"/>
    <p:sldId id="301" r:id="rId9"/>
    <p:sldId id="308" r:id="rId10"/>
    <p:sldId id="704" r:id="rId11"/>
    <p:sldId id="309" r:id="rId12"/>
    <p:sldId id="311" r:id="rId13"/>
    <p:sldId id="312" r:id="rId14"/>
    <p:sldId id="314" r:id="rId15"/>
    <p:sldId id="686" r:id="rId16"/>
    <p:sldId id="685" r:id="rId17"/>
    <p:sldId id="290" r:id="rId18"/>
    <p:sldId id="291" r:id="rId19"/>
    <p:sldId id="292" r:id="rId20"/>
    <p:sldId id="293" r:id="rId21"/>
    <p:sldId id="688" r:id="rId22"/>
    <p:sldId id="295" r:id="rId23"/>
    <p:sldId id="296" r:id="rId24"/>
    <p:sldId id="689" r:id="rId25"/>
    <p:sldId id="690" r:id="rId26"/>
    <p:sldId id="713" r:id="rId27"/>
    <p:sldId id="262" r:id="rId28"/>
    <p:sldId id="705" r:id="rId29"/>
    <p:sldId id="694" r:id="rId30"/>
    <p:sldId id="263" r:id="rId31"/>
    <p:sldId id="707" r:id="rId32"/>
    <p:sldId id="708" r:id="rId33"/>
    <p:sldId id="267" r:id="rId34"/>
    <p:sldId id="268" r:id="rId35"/>
    <p:sldId id="269" r:id="rId36"/>
    <p:sldId id="270" r:id="rId37"/>
    <p:sldId id="706" r:id="rId38"/>
    <p:sldId id="714" r:id="rId39"/>
    <p:sldId id="272" r:id="rId40"/>
    <p:sldId id="696" r:id="rId41"/>
    <p:sldId id="695" r:id="rId42"/>
    <p:sldId id="697" r:id="rId43"/>
    <p:sldId id="698" r:id="rId44"/>
    <p:sldId id="699" r:id="rId45"/>
    <p:sldId id="700" r:id="rId46"/>
    <p:sldId id="709" r:id="rId47"/>
    <p:sldId id="277" r:id="rId48"/>
    <p:sldId id="278" r:id="rId49"/>
    <p:sldId id="721" r:id="rId50"/>
    <p:sldId id="712" r:id="rId51"/>
    <p:sldId id="701" r:id="rId52"/>
    <p:sldId id="702" r:id="rId53"/>
    <p:sldId id="703" r:id="rId54"/>
    <p:sldId id="710" r:id="rId55"/>
    <p:sldId id="422" r:id="rId56"/>
    <p:sldId id="421" r:id="rId57"/>
    <p:sldId id="402" r:id="rId58"/>
    <p:sldId id="403" r:id="rId59"/>
    <p:sldId id="404" r:id="rId60"/>
    <p:sldId id="405" r:id="rId61"/>
    <p:sldId id="407" r:id="rId62"/>
    <p:sldId id="408" r:id="rId63"/>
    <p:sldId id="409" r:id="rId64"/>
    <p:sldId id="693" r:id="rId65"/>
    <p:sldId id="711" r:id="rId66"/>
    <p:sldId id="423" r:id="rId67"/>
    <p:sldId id="427" r:id="rId68"/>
    <p:sldId id="411" r:id="rId69"/>
    <p:sldId id="412" r:id="rId70"/>
    <p:sldId id="413" r:id="rId71"/>
    <p:sldId id="414" r:id="rId72"/>
    <p:sldId id="726" r:id="rId73"/>
    <p:sldId id="727" r:id="rId74"/>
    <p:sldId id="728" r:id="rId75"/>
    <p:sldId id="418" r:id="rId76"/>
    <p:sldId id="419" r:id="rId77"/>
    <p:sldId id="431" r:id="rId78"/>
    <p:sldId id="432" r:id="rId79"/>
    <p:sldId id="433" r:id="rId80"/>
    <p:sldId id="434" r:id="rId81"/>
    <p:sldId id="435" r:id="rId82"/>
    <p:sldId id="441" r:id="rId83"/>
    <p:sldId id="442" r:id="rId84"/>
    <p:sldId id="72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D67"/>
    <a:srgbClr val="E0224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01"/>
    <p:restoredTop sz="86455" autoAdjust="0"/>
  </p:normalViewPr>
  <p:slideViewPr>
    <p:cSldViewPr snapToGrid="0" showGuides="1">
      <p:cViewPr varScale="1">
        <p:scale>
          <a:sx n="89" d="100"/>
          <a:sy n="89" d="100"/>
        </p:scale>
        <p:origin x="1980" y="84"/>
      </p:cViewPr>
      <p:guideLst>
        <p:guide orient="horz" pos="374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ngs\Dropbox\2Teaching\Prescriptive%20analytics\Course_materials\Slides\Lecture%2010,%20Stochastic%20Opt%201\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Sheet1!$C$3</c:f>
              <c:strCache>
                <c:ptCount val="1"/>
                <c:pt idx="0">
                  <c:v>Hot Coffees</c:v>
                </c:pt>
              </c:strCache>
            </c:strRef>
          </c:tx>
          <c:spPr>
            <a:ln w="28575" cap="rnd">
              <a:solidFill>
                <a:schemeClr val="accent1"/>
              </a:solidFill>
              <a:round/>
            </a:ln>
            <a:effectLst/>
          </c:spPr>
          <c:marker>
            <c:symbol val="none"/>
          </c:marker>
          <c:val>
            <c:numRef>
              <c:f>Sheet1!$C$4:$C$13</c:f>
              <c:numCache>
                <c:formatCode>General</c:formatCode>
                <c:ptCount val="10"/>
                <c:pt idx="0">
                  <c:v>360</c:v>
                </c:pt>
                <c:pt idx="1">
                  <c:v>790</c:v>
                </c:pt>
                <c:pt idx="2">
                  <c:v>840</c:v>
                </c:pt>
                <c:pt idx="3">
                  <c:v>260</c:v>
                </c:pt>
                <c:pt idx="4">
                  <c:v>190</c:v>
                </c:pt>
                <c:pt idx="5">
                  <c:v>300</c:v>
                </c:pt>
                <c:pt idx="6">
                  <c:v>490</c:v>
                </c:pt>
                <c:pt idx="7">
                  <c:v>150</c:v>
                </c:pt>
                <c:pt idx="8">
                  <c:v>550</c:v>
                </c:pt>
                <c:pt idx="9">
                  <c:v>510</c:v>
                </c:pt>
              </c:numCache>
            </c:numRef>
          </c:val>
          <c:smooth val="0"/>
          <c:extLst>
            <c:ext xmlns:c16="http://schemas.microsoft.com/office/drawing/2014/chart" uri="{C3380CC4-5D6E-409C-BE32-E72D297353CC}">
              <c16:uniqueId val="{00000000-6D9D-4CD3-A2EA-ACDCA167E2E0}"/>
            </c:ext>
          </c:extLst>
        </c:ser>
        <c:ser>
          <c:idx val="1"/>
          <c:order val="1"/>
          <c:tx>
            <c:strRef>
              <c:f>Sheet1!$D$3</c:f>
              <c:strCache>
                <c:ptCount val="1"/>
                <c:pt idx="0">
                  <c:v>Cold Drinks</c:v>
                </c:pt>
              </c:strCache>
            </c:strRef>
          </c:tx>
          <c:spPr>
            <a:ln w="28575" cap="rnd">
              <a:solidFill>
                <a:schemeClr val="accent2"/>
              </a:solidFill>
              <a:round/>
            </a:ln>
            <a:effectLst/>
          </c:spPr>
          <c:marker>
            <c:symbol val="none"/>
          </c:marker>
          <c:val>
            <c:numRef>
              <c:f>Sheet1!$D$4:$D$13</c:f>
              <c:numCache>
                <c:formatCode>General</c:formatCode>
                <c:ptCount val="10"/>
                <c:pt idx="0">
                  <c:v>360</c:v>
                </c:pt>
                <c:pt idx="1">
                  <c:v>110</c:v>
                </c:pt>
                <c:pt idx="2">
                  <c:v>30</c:v>
                </c:pt>
                <c:pt idx="3">
                  <c:v>90</c:v>
                </c:pt>
                <c:pt idx="4">
                  <c:v>450</c:v>
                </c:pt>
                <c:pt idx="5">
                  <c:v>230</c:v>
                </c:pt>
                <c:pt idx="6">
                  <c:v>60</c:v>
                </c:pt>
                <c:pt idx="7">
                  <c:v>290</c:v>
                </c:pt>
                <c:pt idx="8">
                  <c:v>140</c:v>
                </c:pt>
                <c:pt idx="9">
                  <c:v>290</c:v>
                </c:pt>
              </c:numCache>
            </c:numRef>
          </c:val>
          <c:smooth val="0"/>
          <c:extLst>
            <c:ext xmlns:c16="http://schemas.microsoft.com/office/drawing/2014/chart" uri="{C3380CC4-5D6E-409C-BE32-E72D297353CC}">
              <c16:uniqueId val="{00000001-6D9D-4CD3-A2EA-ACDCA167E2E0}"/>
            </c:ext>
          </c:extLst>
        </c:ser>
        <c:dLbls>
          <c:showLegendKey val="0"/>
          <c:showVal val="0"/>
          <c:showCatName val="0"/>
          <c:showSerName val="0"/>
          <c:showPercent val="0"/>
          <c:showBubbleSize val="0"/>
        </c:dLbls>
        <c:smooth val="0"/>
        <c:axId val="742792544"/>
        <c:axId val="742792960"/>
      </c:lineChart>
      <c:catAx>
        <c:axId val="7427925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42792960"/>
        <c:crosses val="autoZero"/>
        <c:auto val="1"/>
        <c:lblAlgn val="ctr"/>
        <c:lblOffset val="100"/>
        <c:noMultiLvlLbl val="0"/>
      </c:catAx>
      <c:valAx>
        <c:axId val="74279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42792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2E2D67"/>
      </a:solidFill>
    </a:ln>
    <a:effectLst/>
  </c:spPr>
  <c:txPr>
    <a:bodyPr/>
    <a:lstStyle/>
    <a:p>
      <a:pPr>
        <a:defRPr sz="11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B78E9-11FC-4346-B7C1-C567B5609049}" type="datetimeFigureOut">
              <a:rPr lang="en-US" smtClean="0"/>
              <a:t>3/13/2022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DAD-986B-489D-8D39-D1E6082C1340}" type="slidenum">
              <a:rPr lang="en-US" smtClean="0"/>
              <a:t>‹#›</a:t>
            </a:fld>
            <a:endParaRPr lang="en-US"/>
          </a:p>
        </p:txBody>
      </p:sp>
    </p:spTree>
    <p:extLst>
      <p:ext uri="{BB962C8B-B14F-4D97-AF65-F5344CB8AC3E}">
        <p14:creationId xmlns:p14="http://schemas.microsoft.com/office/powerpoint/2010/main" val="15649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a:t>
            </a:fld>
            <a:endParaRPr lang="en-US"/>
          </a:p>
        </p:txBody>
      </p:sp>
    </p:spTree>
    <p:extLst>
      <p:ext uri="{BB962C8B-B14F-4D97-AF65-F5344CB8AC3E}">
        <p14:creationId xmlns:p14="http://schemas.microsoft.com/office/powerpoint/2010/main" val="281161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 factorial</a:t>
            </a:r>
          </a:p>
          <a:p>
            <a:r>
              <a:rPr lang="en-SG" dirty="0"/>
              <a:t>Some common distributions</a:t>
            </a:r>
          </a:p>
        </p:txBody>
      </p:sp>
      <p:sp>
        <p:nvSpPr>
          <p:cNvPr id="4" name="Slide Number Placeholder 3"/>
          <p:cNvSpPr>
            <a:spLocks noGrp="1"/>
          </p:cNvSpPr>
          <p:nvPr>
            <p:ph type="sldNum" sz="quarter" idx="5"/>
          </p:nvPr>
        </p:nvSpPr>
        <p:spPr/>
        <p:txBody>
          <a:bodyPr/>
          <a:lstStyle/>
          <a:p>
            <a:fld id="{DCA72DAD-986B-489D-8D39-D1E6082C1340}" type="slidenum">
              <a:rPr lang="en-US" smtClean="0"/>
              <a:t>27</a:t>
            </a:fld>
            <a:endParaRPr lang="en-US"/>
          </a:p>
        </p:txBody>
      </p:sp>
    </p:spTree>
    <p:extLst>
      <p:ext uri="{BB962C8B-B14F-4D97-AF65-F5344CB8AC3E}">
        <p14:creationId xmlns:p14="http://schemas.microsoft.com/office/powerpoint/2010/main" val="1294067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 factorial</a:t>
            </a:r>
          </a:p>
          <a:p>
            <a:r>
              <a:rPr lang="en-SG" dirty="0"/>
              <a:t>Some common distributions</a:t>
            </a:r>
          </a:p>
        </p:txBody>
      </p:sp>
      <p:sp>
        <p:nvSpPr>
          <p:cNvPr id="4" name="Slide Number Placeholder 3"/>
          <p:cNvSpPr>
            <a:spLocks noGrp="1"/>
          </p:cNvSpPr>
          <p:nvPr>
            <p:ph type="sldNum" sz="quarter" idx="5"/>
          </p:nvPr>
        </p:nvSpPr>
        <p:spPr/>
        <p:txBody>
          <a:bodyPr/>
          <a:lstStyle/>
          <a:p>
            <a:fld id="{DCA72DAD-986B-489D-8D39-D1E6082C1340}" type="slidenum">
              <a:rPr lang="en-US" smtClean="0"/>
              <a:t>28</a:t>
            </a:fld>
            <a:endParaRPr lang="en-US"/>
          </a:p>
        </p:txBody>
      </p:sp>
    </p:spTree>
    <p:extLst>
      <p:ext uri="{BB962C8B-B14F-4D97-AF65-F5344CB8AC3E}">
        <p14:creationId xmlns:p14="http://schemas.microsoft.com/office/powerpoint/2010/main" val="3435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combinations</a:t>
            </a:r>
          </a:p>
        </p:txBody>
      </p:sp>
      <p:sp>
        <p:nvSpPr>
          <p:cNvPr id="4" name="Slide Number Placeholder 3"/>
          <p:cNvSpPr>
            <a:spLocks noGrp="1"/>
          </p:cNvSpPr>
          <p:nvPr>
            <p:ph type="sldNum" sz="quarter" idx="5"/>
          </p:nvPr>
        </p:nvSpPr>
        <p:spPr/>
        <p:txBody>
          <a:bodyPr/>
          <a:lstStyle/>
          <a:p>
            <a:fld id="{DCA72DAD-986B-489D-8D39-D1E6082C1340}" type="slidenum">
              <a:rPr lang="en-US" smtClean="0"/>
              <a:t>30</a:t>
            </a:fld>
            <a:endParaRPr lang="en-US"/>
          </a:p>
        </p:txBody>
      </p:sp>
    </p:spTree>
    <p:extLst>
      <p:ext uri="{BB962C8B-B14F-4D97-AF65-F5344CB8AC3E}">
        <p14:creationId xmlns:p14="http://schemas.microsoft.com/office/powerpoint/2010/main" val="3479655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35</a:t>
            </a:fld>
            <a:endParaRPr lang="en-US"/>
          </a:p>
        </p:txBody>
      </p:sp>
    </p:spTree>
    <p:extLst>
      <p:ext uri="{BB962C8B-B14F-4D97-AF65-F5344CB8AC3E}">
        <p14:creationId xmlns:p14="http://schemas.microsoft.com/office/powerpoint/2010/main" val="23222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36</a:t>
            </a:fld>
            <a:endParaRPr lang="en-US"/>
          </a:p>
        </p:txBody>
      </p:sp>
    </p:spTree>
    <p:extLst>
      <p:ext uri="{BB962C8B-B14F-4D97-AF65-F5344CB8AC3E}">
        <p14:creationId xmlns:p14="http://schemas.microsoft.com/office/powerpoint/2010/main" val="2907958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37</a:t>
            </a:fld>
            <a:endParaRPr lang="en-US"/>
          </a:p>
        </p:txBody>
      </p:sp>
    </p:spTree>
    <p:extLst>
      <p:ext uri="{BB962C8B-B14F-4D97-AF65-F5344CB8AC3E}">
        <p14:creationId xmlns:p14="http://schemas.microsoft.com/office/powerpoint/2010/main" val="2553001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52</a:t>
            </a:fld>
            <a:endParaRPr lang="en-US"/>
          </a:p>
        </p:txBody>
      </p:sp>
    </p:spTree>
    <p:extLst>
      <p:ext uri="{BB962C8B-B14F-4D97-AF65-F5344CB8AC3E}">
        <p14:creationId xmlns:p14="http://schemas.microsoft.com/office/powerpoint/2010/main" val="196911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the Poisson Process (https://en.wikipedia.org/wiki/Poisson_point_process) </a:t>
            </a:r>
          </a:p>
        </p:txBody>
      </p:sp>
      <p:sp>
        <p:nvSpPr>
          <p:cNvPr id="4" name="Slide Number Placeholder 3"/>
          <p:cNvSpPr>
            <a:spLocks noGrp="1"/>
          </p:cNvSpPr>
          <p:nvPr>
            <p:ph type="sldNum" sz="quarter" idx="5"/>
          </p:nvPr>
        </p:nvSpPr>
        <p:spPr/>
        <p:txBody>
          <a:bodyPr/>
          <a:lstStyle/>
          <a:p>
            <a:fld id="{DCA72DAD-986B-489D-8D39-D1E6082C1340}" type="slidenum">
              <a:rPr lang="en-US" smtClean="0"/>
              <a:t>53</a:t>
            </a:fld>
            <a:endParaRPr lang="en-US"/>
          </a:p>
        </p:txBody>
      </p:sp>
    </p:spTree>
    <p:extLst>
      <p:ext uri="{BB962C8B-B14F-4D97-AF65-F5344CB8AC3E}">
        <p14:creationId xmlns:p14="http://schemas.microsoft.com/office/powerpoint/2010/main" val="284789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a:t>
            </a:fld>
            <a:endParaRPr lang="en-US"/>
          </a:p>
        </p:txBody>
      </p:sp>
    </p:spTree>
    <p:extLst>
      <p:ext uri="{BB962C8B-B14F-4D97-AF65-F5344CB8AC3E}">
        <p14:creationId xmlns:p14="http://schemas.microsoft.com/office/powerpoint/2010/main" val="347676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6</a:t>
            </a:fld>
            <a:endParaRPr lang="en-US"/>
          </a:p>
        </p:txBody>
      </p:sp>
    </p:spTree>
    <p:extLst>
      <p:ext uri="{BB962C8B-B14F-4D97-AF65-F5344CB8AC3E}">
        <p14:creationId xmlns:p14="http://schemas.microsoft.com/office/powerpoint/2010/main" val="23380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9</a:t>
            </a:fld>
            <a:endParaRPr lang="en-US"/>
          </a:p>
        </p:txBody>
      </p:sp>
    </p:spTree>
    <p:extLst>
      <p:ext uri="{BB962C8B-B14F-4D97-AF65-F5344CB8AC3E}">
        <p14:creationId xmlns:p14="http://schemas.microsoft.com/office/powerpoint/2010/main" val="245980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10</a:t>
            </a:fld>
            <a:endParaRPr lang="en-US"/>
          </a:p>
        </p:txBody>
      </p:sp>
    </p:spTree>
    <p:extLst>
      <p:ext uri="{BB962C8B-B14F-4D97-AF65-F5344CB8AC3E}">
        <p14:creationId xmlns:p14="http://schemas.microsoft.com/office/powerpoint/2010/main" val="77548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13</a:t>
            </a:fld>
            <a:endParaRPr lang="en-US"/>
          </a:p>
        </p:txBody>
      </p:sp>
    </p:spTree>
    <p:extLst>
      <p:ext uri="{BB962C8B-B14F-4D97-AF65-F5344CB8AC3E}">
        <p14:creationId xmlns:p14="http://schemas.microsoft.com/office/powerpoint/2010/main" val="249749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Central value of a finite set of values</a:t>
            </a:r>
          </a:p>
        </p:txBody>
      </p:sp>
      <p:sp>
        <p:nvSpPr>
          <p:cNvPr id="4" name="Slide Number Placeholder 3"/>
          <p:cNvSpPr>
            <a:spLocks noGrp="1"/>
          </p:cNvSpPr>
          <p:nvPr>
            <p:ph type="sldNum" sz="quarter" idx="5"/>
          </p:nvPr>
        </p:nvSpPr>
        <p:spPr/>
        <p:txBody>
          <a:bodyPr/>
          <a:lstStyle/>
          <a:p>
            <a:fld id="{DCA72DAD-986B-489D-8D39-D1E6082C1340}" type="slidenum">
              <a:rPr lang="en-US" smtClean="0"/>
              <a:t>14</a:t>
            </a:fld>
            <a:endParaRPr lang="en-US"/>
          </a:p>
        </p:txBody>
      </p:sp>
    </p:spTree>
    <p:extLst>
      <p:ext uri="{BB962C8B-B14F-4D97-AF65-F5344CB8AC3E}">
        <p14:creationId xmlns:p14="http://schemas.microsoft.com/office/powerpoint/2010/main" val="255616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15</a:t>
            </a:fld>
            <a:endParaRPr lang="en-US"/>
          </a:p>
        </p:txBody>
      </p:sp>
    </p:spTree>
    <p:extLst>
      <p:ext uri="{BB962C8B-B14F-4D97-AF65-F5344CB8AC3E}">
        <p14:creationId xmlns:p14="http://schemas.microsoft.com/office/powerpoint/2010/main" val="2944643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property can be proved by using Cauchy–Schwarz inequality</a:t>
            </a:r>
          </a:p>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23</a:t>
            </a:fld>
            <a:endParaRPr lang="en-US"/>
          </a:p>
        </p:txBody>
      </p:sp>
    </p:spTree>
    <p:extLst>
      <p:ext uri="{BB962C8B-B14F-4D97-AF65-F5344CB8AC3E}">
        <p14:creationId xmlns:p14="http://schemas.microsoft.com/office/powerpoint/2010/main" val="19255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E48-795D-4363-9C51-742658DE7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D96FB-8BBC-480F-A2DE-256DD2393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3555-08C8-4DE2-8AC3-8CDA59EBB316}"/>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5" name="Footer Placeholder 4">
            <a:extLst>
              <a:ext uri="{FF2B5EF4-FFF2-40B4-BE49-F238E27FC236}">
                <a16:creationId xmlns:a16="http://schemas.microsoft.com/office/drawing/2014/main" id="{A3145725-1B96-4545-BE6A-5523D004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1E28-2870-4DE6-8655-7BA5F1B4B3D0}"/>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80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721-89D1-4383-B6AC-16F4B5A87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9FF1C-1386-4EF4-83CE-9CE250C98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9F64-5629-4E1B-923A-A3E335D797B0}"/>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5" name="Footer Placeholder 4">
            <a:extLst>
              <a:ext uri="{FF2B5EF4-FFF2-40B4-BE49-F238E27FC236}">
                <a16:creationId xmlns:a16="http://schemas.microsoft.com/office/drawing/2014/main" id="{621F9FB3-6092-4779-BDB4-163DAF6D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54F62-54CE-4A00-A3D2-B531E42E3FF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3683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1F516-3DD2-421B-A7AE-72FA27B8C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9F7CE-7B0F-415C-8773-327590330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49E83-6C17-4773-AD7A-B2FA97D82F09}"/>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5" name="Footer Placeholder 4">
            <a:extLst>
              <a:ext uri="{FF2B5EF4-FFF2-40B4-BE49-F238E27FC236}">
                <a16:creationId xmlns:a16="http://schemas.microsoft.com/office/drawing/2014/main" id="{22AC1769-10EF-4C1D-9FBA-370A9429D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82B7-25E9-4DFE-B1B9-67953733DE2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2987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6" name="Footer Placeholder 5"/>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Slide Number Placeholder 6"/>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0E6DAD-7247-FA44-A7E4-FE4A13362E7C}" type="slidenum">
              <a:rPr lang="en-US" altLang="en-US"/>
              <a:pPr>
                <a:defRPr/>
              </a:pPr>
              <a:t>‹#›</a:t>
            </a:fld>
            <a:endParaRPr lang="en-US" altLang="en-US"/>
          </a:p>
        </p:txBody>
      </p:sp>
    </p:spTree>
    <p:extLst>
      <p:ext uri="{BB962C8B-B14F-4D97-AF65-F5344CB8AC3E}">
        <p14:creationId xmlns:p14="http://schemas.microsoft.com/office/powerpoint/2010/main" val="32309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a:prstGeom prst="rect">
            <a:avLst/>
          </a:prstGeom>
        </p:spPr>
        <p:txBody>
          <a:bodyPr/>
          <a:lstStyle/>
          <a:p>
            <a:r>
              <a:rPr lang="it-IT"/>
              <a:t>Click to edit Master title style</a:t>
            </a:r>
            <a:endParaRPr lang="en-US"/>
          </a:p>
        </p:txBody>
      </p:sp>
      <p:sp>
        <p:nvSpPr>
          <p:cNvPr id="3" name="Text Placeholder 2"/>
          <p:cNvSpPr>
            <a:spLocks noGrp="1"/>
          </p:cNvSpPr>
          <p:nvPr>
            <p:ph type="body" sz="half" idx="1"/>
          </p:nvPr>
        </p:nvSpPr>
        <p:spPr>
          <a:xfrm>
            <a:off x="1422400" y="1981200"/>
            <a:ext cx="4927600" cy="41148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6553200" y="19812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6553200" y="41148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8"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0CB186-34F9-9841-AD4A-0FF5CA057BB5}" type="slidenum">
              <a:rPr lang="en-GB" altLang="en-US"/>
              <a:pPr>
                <a:defRPr/>
              </a:pPr>
              <a:t>‹#›</a:t>
            </a:fld>
            <a:endParaRPr lang="en-GB" altLang="en-US"/>
          </a:p>
        </p:txBody>
      </p:sp>
    </p:spTree>
    <p:extLst>
      <p:ext uri="{BB962C8B-B14F-4D97-AF65-F5344CB8AC3E}">
        <p14:creationId xmlns:p14="http://schemas.microsoft.com/office/powerpoint/2010/main" val="335229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85D-1030-40A7-B0A0-E08A96E2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9A3BA-E638-4582-9574-9680C9C2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95943-0724-4EC0-8486-E0934FB0CEDA}"/>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5" name="Footer Placeholder 4">
            <a:extLst>
              <a:ext uri="{FF2B5EF4-FFF2-40B4-BE49-F238E27FC236}">
                <a16:creationId xmlns:a16="http://schemas.microsoft.com/office/drawing/2014/main" id="{D660101A-1A16-4DD6-A6FF-7F998DF6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07D9-83E9-41A6-915E-A2B62A0B9E5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1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8CE-3857-4141-AF5F-997697C79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D544F-D5F5-407A-B3E0-A8216CD2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84FC-C210-48A3-850E-0167295D479D}"/>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5" name="Footer Placeholder 4">
            <a:extLst>
              <a:ext uri="{FF2B5EF4-FFF2-40B4-BE49-F238E27FC236}">
                <a16:creationId xmlns:a16="http://schemas.microsoft.com/office/drawing/2014/main" id="{D7FB4D1B-3D2A-46F2-B3A5-7C7BAEB2E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D1068-E2E5-4C91-AE02-50D7F5E3B6BC}"/>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6236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F8C-E4A0-48F9-9FDA-528ECB51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ECC5C-9479-4FF2-97BD-96A7B7B6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14B7B-61A5-4AEE-9900-DD6FB9ED5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0843E-7683-40F4-9FA8-E1691421A1B0}"/>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6" name="Footer Placeholder 5">
            <a:extLst>
              <a:ext uri="{FF2B5EF4-FFF2-40B4-BE49-F238E27FC236}">
                <a16:creationId xmlns:a16="http://schemas.microsoft.com/office/drawing/2014/main" id="{D665ACB0-0842-4EB5-9385-0CC6E03E0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F466-59C9-43A9-8D00-A874F9709492}"/>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92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F957-F013-4078-9044-B3D8CABF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29923-C4E3-439A-8463-5B7E7D26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7E22-74E6-4601-B425-7702A2EC0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D448-3170-4EDD-B0D6-11833647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AEFC0-45D0-4A28-8EDF-9046D1366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47D3-E51D-4CB6-B825-D04C31EA6BB3}"/>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8" name="Footer Placeholder 7">
            <a:extLst>
              <a:ext uri="{FF2B5EF4-FFF2-40B4-BE49-F238E27FC236}">
                <a16:creationId xmlns:a16="http://schemas.microsoft.com/office/drawing/2014/main" id="{A4833EDA-DAAB-4D91-90E1-70A07B6D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38141-A84C-4FEF-B4D1-265C96E9CC5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28618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443-7318-442C-9111-2AB2BFCF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A614E-BAA2-4BBF-865A-A91D3AFC98AF}"/>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4" name="Footer Placeholder 3">
            <a:extLst>
              <a:ext uri="{FF2B5EF4-FFF2-40B4-BE49-F238E27FC236}">
                <a16:creationId xmlns:a16="http://schemas.microsoft.com/office/drawing/2014/main" id="{1CB11A3B-617F-45A4-B0B1-64F0BBAFE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B1461-C783-4687-B5C5-60324058E4B5}"/>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13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A8F5-3283-413C-9AB7-DCA81771EB43}"/>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3" name="Footer Placeholder 2">
            <a:extLst>
              <a:ext uri="{FF2B5EF4-FFF2-40B4-BE49-F238E27FC236}">
                <a16:creationId xmlns:a16="http://schemas.microsoft.com/office/drawing/2014/main" id="{F1F3C3FB-F865-46DE-B8B2-34CD2ED68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C6F98-61E4-48C0-AB32-FEF9AC9D3A59}"/>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4735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B16-85A6-41DE-AE28-A84B10D6B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7AD4E-7D4C-4420-BB8E-D6D2BD21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6F9A2-320B-44C4-A66B-2BC4434D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618E5-3F91-41FD-94C4-FE80994446E9}"/>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6" name="Footer Placeholder 5">
            <a:extLst>
              <a:ext uri="{FF2B5EF4-FFF2-40B4-BE49-F238E27FC236}">
                <a16:creationId xmlns:a16="http://schemas.microsoft.com/office/drawing/2014/main" id="{35C1B8B4-880B-4FDA-BE75-3FCE7EE46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8777-980F-4F2A-B37B-EB70836D5BAB}"/>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909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5FF-ADF4-4605-AD4B-E3D2A753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D33D-903F-47F2-9189-9739EA33A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2705C-8731-4308-B2D8-881ADA8E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6BC4-25E4-483C-814B-145D15F882D8}"/>
              </a:ext>
            </a:extLst>
          </p:cNvPr>
          <p:cNvSpPr>
            <a:spLocks noGrp="1"/>
          </p:cNvSpPr>
          <p:nvPr>
            <p:ph type="dt" sz="half" idx="10"/>
          </p:nvPr>
        </p:nvSpPr>
        <p:spPr/>
        <p:txBody>
          <a:bodyPr/>
          <a:lstStyle/>
          <a:p>
            <a:fld id="{C6787BA4-E8BE-4C43-936E-FD6F2CB69CF1}" type="datetimeFigureOut">
              <a:rPr lang="en-US" smtClean="0"/>
              <a:t>3/13/2022</a:t>
            </a:fld>
            <a:endParaRPr lang="en-US"/>
          </a:p>
        </p:txBody>
      </p:sp>
      <p:sp>
        <p:nvSpPr>
          <p:cNvPr id="6" name="Footer Placeholder 5">
            <a:extLst>
              <a:ext uri="{FF2B5EF4-FFF2-40B4-BE49-F238E27FC236}">
                <a16:creationId xmlns:a16="http://schemas.microsoft.com/office/drawing/2014/main" id="{C339AD3B-C345-4B31-A3BB-CEF4CCEA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F9DC2-B768-4848-97B9-4C27656E04F7}"/>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9449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F298A-14A0-46A2-AFDC-CC7C862A02AA}"/>
              </a:ext>
            </a:extLst>
          </p:cNvPr>
          <p:cNvSpPr>
            <a:spLocks noGrp="1"/>
          </p:cNvSpPr>
          <p:nvPr>
            <p:ph type="title"/>
          </p:nvPr>
        </p:nvSpPr>
        <p:spPr>
          <a:xfrm>
            <a:off x="838200" y="365125"/>
            <a:ext cx="10515600" cy="824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F79737-CF31-4450-BD0A-BBC5D1438499}"/>
              </a:ext>
            </a:extLst>
          </p:cNvPr>
          <p:cNvSpPr>
            <a:spLocks noGrp="1"/>
          </p:cNvSpPr>
          <p:nvPr>
            <p:ph type="body" idx="1"/>
          </p:nvPr>
        </p:nvSpPr>
        <p:spPr>
          <a:xfrm>
            <a:off x="838200" y="1313894"/>
            <a:ext cx="10515600" cy="50869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7CEA13-0C00-4FD7-A6B1-E8336DAEBE51}"/>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7BA4-E8BE-4C43-936E-FD6F2CB69CF1}" type="datetimeFigureOut">
              <a:rPr lang="en-US" smtClean="0"/>
              <a:t>3/13/2022</a:t>
            </a:fld>
            <a:endParaRPr lang="en-US"/>
          </a:p>
        </p:txBody>
      </p:sp>
      <p:sp>
        <p:nvSpPr>
          <p:cNvPr id="5" name="Footer Placeholder 4">
            <a:extLst>
              <a:ext uri="{FF2B5EF4-FFF2-40B4-BE49-F238E27FC236}">
                <a16:creationId xmlns:a16="http://schemas.microsoft.com/office/drawing/2014/main" id="{74F9E133-AA47-4558-9404-3482CFB9034D}"/>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91A75-6152-44C0-8972-E560BEA7F0B4}"/>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EC6-5B05-4EEF-87C4-DD627FB32886}" type="slidenum">
              <a:rPr lang="en-US" smtClean="0"/>
              <a:t>‹#›</a:t>
            </a:fld>
            <a:endParaRPr lang="en-US"/>
          </a:p>
        </p:txBody>
      </p:sp>
    </p:spTree>
    <p:extLst>
      <p:ext uri="{BB962C8B-B14F-4D97-AF65-F5344CB8AC3E}">
        <p14:creationId xmlns:p14="http://schemas.microsoft.com/office/powerpoint/2010/main" val="356485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4.xml"/><Relationship Id="rId7" Type="http://schemas.openxmlformats.org/officeDocument/2006/relationships/image" Target="../media/image2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90.png"/><Relationship Id="rId5" Type="http://schemas.openxmlformats.org/officeDocument/2006/relationships/notesSlide" Target="../notesSlides/notesSlide12.xml"/><Relationship Id="rId4" Type="http://schemas.openxmlformats.org/officeDocument/2006/relationships/slideLayout" Target="../slideLayouts/slideLayout2.xml"/><Relationship Id="rId9"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20.xml"/><Relationship Id="rId7" Type="http://schemas.openxmlformats.org/officeDocument/2006/relationships/image" Target="../media/image31.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0.png"/><Relationship Id="rId5" Type="http://schemas.openxmlformats.org/officeDocument/2006/relationships/image" Target="../media/image28.jpeg"/><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7.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38.png"/><Relationship Id="rId4" Type="http://schemas.openxmlformats.org/officeDocument/2006/relationships/image" Target="../media/image28.jpeg"/></Relationships>
</file>

<file path=ppt/slides/_rels/slide5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tags" Target="../tags/tag28.xml"/><Relationship Id="rId16" Type="http://schemas.openxmlformats.org/officeDocument/2006/relationships/image" Target="../media/image44.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39.png"/><Relationship Id="rId5" Type="http://schemas.openxmlformats.org/officeDocument/2006/relationships/tags" Target="../tags/tag31.xml"/><Relationship Id="rId15" Type="http://schemas.openxmlformats.org/officeDocument/2006/relationships/image" Target="../media/image43.png"/><Relationship Id="rId10" Type="http://schemas.openxmlformats.org/officeDocument/2006/relationships/notesSlide" Target="../notesSlides/notesSlide17.xml"/><Relationship Id="rId4" Type="http://schemas.openxmlformats.org/officeDocument/2006/relationships/tags" Target="../tags/tag30.xml"/><Relationship Id="rId9" Type="http://schemas.openxmlformats.org/officeDocument/2006/relationships/slideLayout" Target="../slideLayouts/slideLayout2.xml"/><Relationship Id="rId1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2.xml"/><Relationship Id="rId5" Type="http://schemas.openxmlformats.org/officeDocument/2006/relationships/image" Target="../media/image51.jpg"/><Relationship Id="rId4" Type="http://schemas.openxmlformats.org/officeDocument/2006/relationships/image" Target="../media/image50.jpg"/></Relationships>
</file>

<file path=ppt/slides/_rels/slide5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6.xml"/><Relationship Id="rId5" Type="http://schemas.openxmlformats.org/officeDocument/2006/relationships/image" Target="../media/image55.jpg"/><Relationship Id="rId4" Type="http://schemas.openxmlformats.org/officeDocument/2006/relationships/image" Target="../media/image5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6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tags" Target="../tags/tag38.xml"/><Relationship Id="rId7" Type="http://schemas.openxmlformats.org/officeDocument/2006/relationships/slideLayout" Target="../slideLayouts/slideLayout2.xml"/><Relationship Id="rId12" Type="http://schemas.openxmlformats.org/officeDocument/2006/relationships/image" Target="../media/image61.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60.png"/><Relationship Id="rId5" Type="http://schemas.openxmlformats.org/officeDocument/2006/relationships/tags" Target="../tags/tag40.xml"/><Relationship Id="rId10" Type="http://schemas.openxmlformats.org/officeDocument/2006/relationships/image" Target="../media/image59.png"/><Relationship Id="rId4" Type="http://schemas.openxmlformats.org/officeDocument/2006/relationships/tags" Target="../tags/tag39.xml"/><Relationship Id="rId9"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6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68.png"/><Relationship Id="rId4" Type="http://schemas.openxmlformats.org/officeDocument/2006/relationships/image" Target="../media/image67.png"/></Relationships>
</file>

<file path=ppt/slides/_rels/slide75.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jpg"/><Relationship Id="rId1" Type="http://schemas.openxmlformats.org/officeDocument/2006/relationships/slideLayout" Target="../slideLayouts/slideLayout2.xml"/><Relationship Id="rId4" Type="http://schemas.openxmlformats.org/officeDocument/2006/relationships/image" Target="../media/image7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73.png"/></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83.xml.rels><?xml version="1.0" encoding="UTF-8" standalone="yes"?>
<Relationships xmlns="http://schemas.openxmlformats.org/package/2006/relationships"><Relationship Id="rId3" Type="http://schemas.openxmlformats.org/officeDocument/2006/relationships/hyperlink" Target="http://www.kids-iq-tests.com/famous2.html" TargetMode="External"/><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0DE-9DDC-47AD-BEC1-C05220FAA5EC}"/>
              </a:ext>
            </a:extLst>
          </p:cNvPr>
          <p:cNvSpPr>
            <a:spLocks noGrp="1"/>
          </p:cNvSpPr>
          <p:nvPr>
            <p:ph type="ctrTitle"/>
          </p:nvPr>
        </p:nvSpPr>
        <p:spPr>
          <a:xfrm>
            <a:off x="1524000" y="1754263"/>
            <a:ext cx="9144000" cy="2056809"/>
          </a:xfrm>
        </p:spPr>
        <p:txBody>
          <a:bodyPr>
            <a:normAutofit/>
          </a:bodyPr>
          <a:lstStyle/>
          <a:p>
            <a:r>
              <a:rPr lang="en-US" sz="4800" b="1" dirty="0"/>
              <a:t>BC2410, Prescriptive Analytics</a:t>
            </a:r>
            <a:br>
              <a:rPr lang="en-US" sz="4800" dirty="0"/>
            </a:br>
            <a:br>
              <a:rPr lang="en-US" sz="4800" dirty="0"/>
            </a:br>
            <a:r>
              <a:rPr lang="en-US" sz="4000" b="1" dirty="0"/>
              <a:t>From</a:t>
            </a:r>
            <a:r>
              <a:rPr lang="en-US" sz="4000" dirty="0"/>
              <a:t> </a:t>
            </a:r>
            <a:r>
              <a:rPr lang="en-US" sz="4000" b="1" dirty="0">
                <a:solidFill>
                  <a:srgbClr val="2E2D67"/>
                </a:solidFill>
                <a:effectLst>
                  <a:outerShdw blurRad="38100" dist="38100" dir="2700000" algn="tl">
                    <a:srgbClr val="000000">
                      <a:alpha val="43137"/>
                    </a:srgbClr>
                  </a:outerShdw>
                </a:effectLst>
              </a:rPr>
              <a:t>Data</a:t>
            </a:r>
            <a:r>
              <a:rPr lang="en-US" sz="4000" dirty="0"/>
              <a:t> </a:t>
            </a:r>
            <a:r>
              <a:rPr lang="en-US" sz="4000" b="1" dirty="0"/>
              <a:t>to</a:t>
            </a:r>
            <a:r>
              <a:rPr lang="en-US" sz="4000" dirty="0"/>
              <a:t> </a:t>
            </a:r>
            <a:r>
              <a:rPr lang="en-US" sz="4000" b="1" dirty="0">
                <a:solidFill>
                  <a:srgbClr val="E02246"/>
                </a:solidFill>
                <a:effectLst>
                  <a:outerShdw blurRad="38100" dist="38100" dir="2700000" algn="tl">
                    <a:srgbClr val="000000">
                      <a:alpha val="43137"/>
                    </a:srgbClr>
                  </a:outerShdw>
                </a:effectLst>
              </a:rPr>
              <a:t>Decision</a:t>
            </a:r>
            <a:r>
              <a:rPr lang="en-US" altLang="zh-CN" sz="4000" b="1" dirty="0">
                <a:solidFill>
                  <a:srgbClr val="E02246"/>
                </a:solidFill>
                <a:effectLst>
                  <a:outerShdw blurRad="38100" dist="38100" dir="2700000" algn="tl">
                    <a:srgbClr val="000000">
                      <a:alpha val="43137"/>
                    </a:srgbClr>
                  </a:outerShdw>
                </a:effectLst>
              </a:rPr>
              <a:t>s</a:t>
            </a:r>
            <a:endParaRPr lang="en-US" sz="4800" b="1" dirty="0">
              <a:solidFill>
                <a:srgbClr val="E02246"/>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8F7BC5-342E-4647-BDE7-94F09576A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84879" cy="964020"/>
          </a:xfrm>
          <a:prstGeom prst="rect">
            <a:avLst/>
          </a:prstGeom>
        </p:spPr>
      </p:pic>
      <p:sp>
        <p:nvSpPr>
          <p:cNvPr id="7" name="TextBox 6">
            <a:extLst>
              <a:ext uri="{FF2B5EF4-FFF2-40B4-BE49-F238E27FC236}">
                <a16:creationId xmlns:a16="http://schemas.microsoft.com/office/drawing/2014/main" id="{1C38C2FD-94C1-4A36-845C-DF9600E9B520}"/>
              </a:ext>
            </a:extLst>
          </p:cNvPr>
          <p:cNvSpPr txBox="1"/>
          <p:nvPr/>
        </p:nvSpPr>
        <p:spPr>
          <a:xfrm>
            <a:off x="3048000" y="4737114"/>
            <a:ext cx="6096000" cy="646331"/>
          </a:xfrm>
          <a:prstGeom prst="rect">
            <a:avLst/>
          </a:prstGeom>
          <a:noFill/>
        </p:spPr>
        <p:txBody>
          <a:bodyPr wrap="square">
            <a:spAutoFit/>
          </a:bodyPr>
          <a:lstStyle/>
          <a:p>
            <a:pPr algn="ctr"/>
            <a:r>
              <a:rPr lang="en-US" sz="3600" b="1" dirty="0">
                <a:ea typeface="Verdana" panose="020B0604030504040204" pitchFamily="34" charset="0"/>
              </a:rPr>
              <a:t>Lecture 9</a:t>
            </a:r>
          </a:p>
        </p:txBody>
      </p:sp>
    </p:spTree>
    <p:extLst>
      <p:ext uri="{BB962C8B-B14F-4D97-AF65-F5344CB8AC3E}">
        <p14:creationId xmlns:p14="http://schemas.microsoft.com/office/powerpoint/2010/main" val="255142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492E3922-7B50-4B0D-962C-93B9402E69F4}"/>
              </a:ext>
            </a:extLst>
          </p:cNvPr>
          <p:cNvSpPr>
            <a:spLocks noGrp="1"/>
          </p:cNvSpPr>
          <p:nvPr>
            <p:ph type="title"/>
          </p:nvPr>
        </p:nvSpPr>
        <p:spPr/>
        <p:txBody>
          <a:bodyPr>
            <a:normAutofit fontScale="90000"/>
          </a:bodyPr>
          <a:lstStyle/>
          <a:p>
            <a:r>
              <a:rPr lang="en-US" dirty="0">
                <a:solidFill>
                  <a:srgbClr val="2E2D67"/>
                </a:solidFill>
              </a:rPr>
              <a:t>Where do probability distributions come from?</a:t>
            </a:r>
            <a:endParaRPr lang="en-SG" dirty="0">
              <a:solidFill>
                <a:srgbClr val="2E2D67"/>
              </a:solidFill>
            </a:endParaRPr>
          </a:p>
        </p:txBody>
      </p:sp>
      <p:sp>
        <p:nvSpPr>
          <p:cNvPr id="3" name="object 3"/>
          <p:cNvSpPr txBox="1"/>
          <p:nvPr/>
        </p:nvSpPr>
        <p:spPr>
          <a:xfrm>
            <a:off x="2206936" y="5607319"/>
            <a:ext cx="6150429" cy="935413"/>
          </a:xfrm>
          <a:prstGeom prst="rect">
            <a:avLst/>
          </a:prstGeom>
        </p:spPr>
        <p:txBody>
          <a:bodyPr vert="horz" wrap="square" lIns="0" tIns="10886" rIns="0" bIns="0" rtlCol="0">
            <a:spAutoFit/>
          </a:bodyPr>
          <a:lstStyle/>
          <a:p>
            <a:pPr marL="11459" marR="4584">
              <a:lnSpc>
                <a:spcPct val="130600"/>
              </a:lnSpc>
              <a:spcBef>
                <a:spcPts val="86"/>
              </a:spcBef>
            </a:pPr>
            <a:r>
              <a:rPr sz="2391" dirty="0">
                <a:cs typeface="Cambria"/>
              </a:rPr>
              <a:t>Let</a:t>
            </a:r>
            <a:r>
              <a:rPr sz="2391" spc="5" dirty="0">
                <a:cs typeface="Cambria"/>
              </a:rPr>
              <a:t> </a:t>
            </a:r>
            <a:r>
              <a:rPr sz="2391" b="1" dirty="0">
                <a:solidFill>
                  <a:srgbClr val="2E2D67"/>
                </a:solidFill>
                <a:cs typeface="Cambria"/>
              </a:rPr>
              <a:t>X</a:t>
            </a:r>
            <a:r>
              <a:rPr sz="2391" b="1" dirty="0">
                <a:solidFill>
                  <a:srgbClr val="000099"/>
                </a:solidFill>
                <a:cs typeface="Cambria"/>
              </a:rPr>
              <a:t> </a:t>
            </a:r>
            <a:r>
              <a:rPr sz="2391" dirty="0">
                <a:cs typeface="Cambria"/>
              </a:rPr>
              <a:t>=</a:t>
            </a:r>
            <a:r>
              <a:rPr sz="2391" spc="5" dirty="0">
                <a:cs typeface="Cambria"/>
              </a:rPr>
              <a:t> </a:t>
            </a:r>
            <a:r>
              <a:rPr sz="2391" spc="-5" dirty="0">
                <a:cs typeface="Cambria"/>
              </a:rPr>
              <a:t>number</a:t>
            </a:r>
            <a:r>
              <a:rPr sz="2391" spc="14" dirty="0">
                <a:cs typeface="Cambria"/>
              </a:rPr>
              <a:t> </a:t>
            </a:r>
            <a:r>
              <a:rPr sz="2391" dirty="0">
                <a:cs typeface="Cambria"/>
              </a:rPr>
              <a:t>of</a:t>
            </a:r>
            <a:r>
              <a:rPr sz="2391" spc="9" dirty="0">
                <a:cs typeface="Cambria"/>
              </a:rPr>
              <a:t> </a:t>
            </a:r>
            <a:r>
              <a:rPr sz="2391" spc="-5" dirty="0">
                <a:cs typeface="Cambria"/>
              </a:rPr>
              <a:t>pieces</a:t>
            </a:r>
            <a:r>
              <a:rPr sz="2391" dirty="0">
                <a:cs typeface="Cambria"/>
              </a:rPr>
              <a:t> of</a:t>
            </a:r>
            <a:r>
              <a:rPr sz="2391" spc="9" dirty="0">
                <a:cs typeface="Cambria"/>
              </a:rPr>
              <a:t> </a:t>
            </a:r>
            <a:r>
              <a:rPr sz="2391" spc="-9" dirty="0">
                <a:cs typeface="Cambria"/>
              </a:rPr>
              <a:t>chicken</a:t>
            </a:r>
            <a:r>
              <a:rPr sz="2391" spc="36" dirty="0">
                <a:cs typeface="Cambria"/>
              </a:rPr>
              <a:t> </a:t>
            </a:r>
            <a:r>
              <a:rPr sz="2391" dirty="0">
                <a:cs typeface="Cambria"/>
              </a:rPr>
              <a:t>in </a:t>
            </a:r>
            <a:r>
              <a:rPr sz="2391" spc="-5" dirty="0">
                <a:cs typeface="Cambria"/>
              </a:rPr>
              <a:t>an</a:t>
            </a:r>
            <a:r>
              <a:rPr sz="2391" spc="18" dirty="0">
                <a:cs typeface="Cambria"/>
              </a:rPr>
              <a:t> </a:t>
            </a:r>
            <a:r>
              <a:rPr sz="2391" spc="-50" dirty="0">
                <a:cs typeface="Cambria"/>
              </a:rPr>
              <a:t>order. </a:t>
            </a:r>
            <a:r>
              <a:rPr sz="2391" spc="-514" dirty="0">
                <a:cs typeface="Cambria"/>
              </a:rPr>
              <a:t> </a:t>
            </a:r>
            <a:r>
              <a:rPr sz="2391" spc="-9" dirty="0">
                <a:cs typeface="Cambria"/>
              </a:rPr>
              <a:t>Develop</a:t>
            </a:r>
            <a:r>
              <a:rPr sz="2391" spc="14" dirty="0">
                <a:cs typeface="Cambria"/>
              </a:rPr>
              <a:t> </a:t>
            </a:r>
            <a:r>
              <a:rPr sz="2391" dirty="0">
                <a:cs typeface="Cambria"/>
              </a:rPr>
              <a:t>a</a:t>
            </a:r>
            <a:r>
              <a:rPr sz="2391" spc="9" dirty="0">
                <a:cs typeface="Cambria"/>
              </a:rPr>
              <a:t> </a:t>
            </a:r>
            <a:r>
              <a:rPr sz="2391" b="1" spc="-9" dirty="0">
                <a:solidFill>
                  <a:srgbClr val="E02246"/>
                </a:solidFill>
                <a:cs typeface="Cambria"/>
              </a:rPr>
              <a:t>probability</a:t>
            </a:r>
            <a:r>
              <a:rPr sz="2391" b="1" spc="41" dirty="0">
                <a:solidFill>
                  <a:srgbClr val="E02246"/>
                </a:solidFill>
                <a:cs typeface="Cambria"/>
              </a:rPr>
              <a:t> </a:t>
            </a:r>
            <a:r>
              <a:rPr sz="2391" b="1" spc="-5" dirty="0">
                <a:solidFill>
                  <a:srgbClr val="E02246"/>
                </a:solidFill>
                <a:cs typeface="Cambria"/>
              </a:rPr>
              <a:t>distribution</a:t>
            </a:r>
            <a:r>
              <a:rPr sz="2391" b="1" spc="63" dirty="0">
                <a:solidFill>
                  <a:srgbClr val="E02246"/>
                </a:solidFill>
                <a:cs typeface="Cambria"/>
              </a:rPr>
              <a:t> </a:t>
            </a:r>
            <a:r>
              <a:rPr sz="2391" spc="-14" dirty="0">
                <a:cs typeface="Cambria"/>
              </a:rPr>
              <a:t>for</a:t>
            </a:r>
            <a:r>
              <a:rPr sz="2391" spc="5" dirty="0">
                <a:cs typeface="Cambria"/>
              </a:rPr>
              <a:t> </a:t>
            </a:r>
            <a:r>
              <a:rPr sz="2391" b="1" dirty="0">
                <a:solidFill>
                  <a:srgbClr val="2E2D67"/>
                </a:solidFill>
                <a:cs typeface="Cambria"/>
              </a:rPr>
              <a:t>X</a:t>
            </a:r>
            <a:r>
              <a:rPr sz="2391" dirty="0">
                <a:cs typeface="Cambria"/>
              </a:rPr>
              <a:t>.</a:t>
            </a:r>
          </a:p>
        </p:txBody>
      </p:sp>
      <p:grpSp>
        <p:nvGrpSpPr>
          <p:cNvPr id="4" name="object 4"/>
          <p:cNvGrpSpPr/>
          <p:nvPr/>
        </p:nvGrpSpPr>
        <p:grpSpPr>
          <a:xfrm>
            <a:off x="9781388" y="3429000"/>
            <a:ext cx="1082842" cy="1503374"/>
            <a:chOff x="9969817" y="3029521"/>
            <a:chExt cx="1200150" cy="1666239"/>
          </a:xfrm>
        </p:grpSpPr>
        <p:pic>
          <p:nvPicPr>
            <p:cNvPr id="5" name="object 5"/>
            <p:cNvPicPr/>
            <p:nvPr/>
          </p:nvPicPr>
          <p:blipFill>
            <a:blip r:embed="rId3" cstate="print"/>
            <a:stretch>
              <a:fillRect/>
            </a:stretch>
          </p:blipFill>
          <p:spPr>
            <a:xfrm>
              <a:off x="9979152" y="3038856"/>
              <a:ext cx="1181100" cy="1647444"/>
            </a:xfrm>
            <a:prstGeom prst="rect">
              <a:avLst/>
            </a:prstGeom>
          </p:spPr>
        </p:pic>
        <p:sp>
          <p:nvSpPr>
            <p:cNvPr id="6" name="object 6"/>
            <p:cNvSpPr/>
            <p:nvPr/>
          </p:nvSpPr>
          <p:spPr>
            <a:xfrm>
              <a:off x="9974580" y="3034284"/>
              <a:ext cx="1190625" cy="1656714"/>
            </a:xfrm>
            <a:custGeom>
              <a:avLst/>
              <a:gdLst/>
              <a:ahLst/>
              <a:cxnLst/>
              <a:rect l="l" t="t" r="r" b="b"/>
              <a:pathLst>
                <a:path w="1190625" h="1656714">
                  <a:moveTo>
                    <a:pt x="0" y="1656587"/>
                  </a:moveTo>
                  <a:lnTo>
                    <a:pt x="1190244" y="1656587"/>
                  </a:lnTo>
                  <a:lnTo>
                    <a:pt x="1190244" y="0"/>
                  </a:lnTo>
                  <a:lnTo>
                    <a:pt x="0" y="0"/>
                  </a:lnTo>
                  <a:lnTo>
                    <a:pt x="0" y="1656587"/>
                  </a:lnTo>
                  <a:close/>
                </a:path>
              </a:pathLst>
            </a:custGeom>
            <a:ln w="9144">
              <a:solidFill>
                <a:srgbClr val="000000"/>
              </a:solidFill>
            </a:ln>
          </p:spPr>
          <p:txBody>
            <a:bodyPr wrap="square" lIns="0" tIns="0" rIns="0" bIns="0" rtlCol="0"/>
            <a:lstStyle/>
            <a:p>
              <a:endParaRPr sz="1624"/>
            </a:p>
          </p:txBody>
        </p:sp>
      </p:grpSp>
      <p:graphicFrame>
        <p:nvGraphicFramePr>
          <p:cNvPr id="7" name="object 7"/>
          <p:cNvGraphicFramePr>
            <a:graphicFrameLocks noGrp="1"/>
          </p:cNvGraphicFramePr>
          <p:nvPr/>
        </p:nvGraphicFramePr>
        <p:xfrm>
          <a:off x="2869118" y="3047000"/>
          <a:ext cx="3051436" cy="2431814"/>
        </p:xfrm>
        <a:graphic>
          <a:graphicData uri="http://schemas.openxmlformats.org/drawingml/2006/table">
            <a:tbl>
              <a:tblPr firstRow="1" bandRow="1">
                <a:tableStyleId>{2D5ABB26-0587-4C30-8999-92F81FD0307C}</a:tableStyleId>
              </a:tblPr>
              <a:tblGrid>
                <a:gridCol w="1706765">
                  <a:extLst>
                    <a:ext uri="{9D8B030D-6E8A-4147-A177-3AD203B41FA5}">
                      <a16:colId xmlns:a16="http://schemas.microsoft.com/office/drawing/2014/main" val="20000"/>
                    </a:ext>
                  </a:extLst>
                </a:gridCol>
                <a:gridCol w="1344671">
                  <a:extLst>
                    <a:ext uri="{9D8B030D-6E8A-4147-A177-3AD203B41FA5}">
                      <a16:colId xmlns:a16="http://schemas.microsoft.com/office/drawing/2014/main" val="20001"/>
                    </a:ext>
                  </a:extLst>
                </a:gridCol>
              </a:tblGrid>
              <a:tr h="276759">
                <a:tc>
                  <a:txBody>
                    <a:bodyPr/>
                    <a:lstStyle/>
                    <a:p>
                      <a:pPr marL="373380">
                        <a:lnSpc>
                          <a:spcPts val="2240"/>
                        </a:lnSpc>
                      </a:pPr>
                      <a:r>
                        <a:rPr sz="1700" spc="-5" dirty="0">
                          <a:latin typeface="Calibri"/>
                          <a:cs typeface="Calibri"/>
                        </a:rPr>
                        <a:t>pieces</a:t>
                      </a:r>
                      <a:r>
                        <a:rPr sz="1700" spc="-25" dirty="0">
                          <a:latin typeface="Calibri"/>
                          <a:cs typeface="Calibri"/>
                        </a:rPr>
                        <a:t> </a:t>
                      </a:r>
                      <a:r>
                        <a:rPr sz="1700" dirty="0">
                          <a:latin typeface="Calibri"/>
                          <a:cs typeface="Calibri"/>
                        </a:rPr>
                        <a:t>in</a:t>
                      </a:r>
                      <a:r>
                        <a:rPr sz="1700" spc="-15" dirty="0">
                          <a:latin typeface="Calibri"/>
                          <a:cs typeface="Calibri"/>
                        </a:rPr>
                        <a:t> </a:t>
                      </a:r>
                      <a:r>
                        <a:rPr sz="1700" spc="-10" dirty="0">
                          <a:latin typeface="Calibri"/>
                          <a:cs typeface="Calibri"/>
                        </a:rPr>
                        <a:t>order</a:t>
                      </a:r>
                      <a:endParaRPr sz="1700">
                        <a:latin typeface="Calibri"/>
                        <a:cs typeface="Calibri"/>
                      </a:endParaRPr>
                    </a:p>
                  </a:txBody>
                  <a:tcPr marL="0" marR="0" marT="0" marB="0">
                    <a:lnT w="12700">
                      <a:solidFill>
                        <a:srgbClr val="000000"/>
                      </a:solidFill>
                      <a:prstDash val="solid"/>
                    </a:lnT>
                    <a:lnB w="12700">
                      <a:solidFill>
                        <a:srgbClr val="000000"/>
                      </a:solidFill>
                      <a:prstDash val="solid"/>
                    </a:lnB>
                    <a:solidFill>
                      <a:schemeClr val="bg1">
                        <a:lumMod val="95000"/>
                      </a:schemeClr>
                    </a:solidFill>
                  </a:tcPr>
                </a:tc>
                <a:tc>
                  <a:txBody>
                    <a:bodyPr/>
                    <a:lstStyle/>
                    <a:p>
                      <a:pPr marL="483234" marR="3175">
                        <a:lnSpc>
                          <a:spcPts val="2240"/>
                        </a:lnSpc>
                      </a:pPr>
                      <a:r>
                        <a:rPr sz="1700" spc="-10" dirty="0">
                          <a:latin typeface="Calibri"/>
                          <a:cs typeface="Calibri"/>
                        </a:rPr>
                        <a:t>orders</a:t>
                      </a:r>
                      <a:endParaRPr sz="1700">
                        <a:latin typeface="Calibri"/>
                        <a:cs typeface="Calibri"/>
                      </a:endParaRPr>
                    </a:p>
                  </a:txBody>
                  <a:tcPr marL="0" marR="0" marT="0" marB="0">
                    <a:lnT w="12700">
                      <a:solidFill>
                        <a:srgbClr val="000000"/>
                      </a:solidFill>
                      <a:prstDash val="solid"/>
                    </a:lnT>
                    <a:lnB w="12700">
                      <a:solidFill>
                        <a:srgbClr val="000000"/>
                      </a:solidFill>
                      <a:prstDash val="solid"/>
                    </a:lnB>
                    <a:solidFill>
                      <a:schemeClr val="bg1">
                        <a:lumMod val="95000"/>
                      </a:schemeClr>
                    </a:solidFill>
                  </a:tcPr>
                </a:tc>
                <a:extLst>
                  <a:ext uri="{0D108BD9-81ED-4DB2-BD59-A6C34878D82A}">
                    <a16:rowId xmlns:a16="http://schemas.microsoft.com/office/drawing/2014/main" val="10000"/>
                  </a:ext>
                </a:extLst>
              </a:tr>
              <a:tr h="291742">
                <a:tc>
                  <a:txBody>
                    <a:bodyPr/>
                    <a:lstStyle/>
                    <a:p>
                      <a:pPr marL="68580" algn="ctr">
                        <a:lnSpc>
                          <a:spcPts val="2235"/>
                        </a:lnSpc>
                      </a:pPr>
                      <a:r>
                        <a:rPr sz="1700" dirty="0">
                          <a:latin typeface="Calibri"/>
                          <a:cs typeface="Calibri"/>
                        </a:rPr>
                        <a:t>2</a:t>
                      </a:r>
                      <a:endParaRPr sz="1700">
                        <a:latin typeface="Calibri"/>
                        <a:cs typeface="Calibri"/>
                      </a:endParaRPr>
                    </a:p>
                  </a:txBody>
                  <a:tcPr marL="0" marR="0" marT="0" marB="0">
                    <a:lnT w="12700">
                      <a:solidFill>
                        <a:srgbClr val="000000"/>
                      </a:solidFill>
                      <a:prstDash val="solid"/>
                    </a:lnT>
                    <a:solidFill>
                      <a:schemeClr val="bg1">
                        <a:lumMod val="95000"/>
                      </a:schemeClr>
                    </a:solidFill>
                  </a:tcPr>
                </a:tc>
                <a:tc>
                  <a:txBody>
                    <a:bodyPr/>
                    <a:lstStyle/>
                    <a:p>
                      <a:pPr marL="677545" marR="3175">
                        <a:lnSpc>
                          <a:spcPts val="2235"/>
                        </a:lnSpc>
                      </a:pPr>
                      <a:r>
                        <a:rPr sz="1700" spc="-10" dirty="0">
                          <a:latin typeface="Calibri"/>
                          <a:cs typeface="Calibri"/>
                        </a:rPr>
                        <a:t>170</a:t>
                      </a:r>
                      <a:endParaRPr sz="1700">
                        <a:latin typeface="Calibri"/>
                        <a:cs typeface="Calibri"/>
                      </a:endParaRPr>
                    </a:p>
                  </a:txBody>
                  <a:tcPr marL="0" marR="0" marT="0" marB="0">
                    <a:lnT w="12700">
                      <a:solidFill>
                        <a:srgbClr val="000000"/>
                      </a:solidFill>
                      <a:prstDash val="solid"/>
                    </a:lnT>
                    <a:solidFill>
                      <a:schemeClr val="bg1">
                        <a:lumMod val="95000"/>
                      </a:schemeClr>
                    </a:solidFill>
                  </a:tcPr>
                </a:tc>
                <a:extLst>
                  <a:ext uri="{0D108BD9-81ED-4DB2-BD59-A6C34878D82A}">
                    <a16:rowId xmlns:a16="http://schemas.microsoft.com/office/drawing/2014/main" val="10001"/>
                  </a:ext>
                </a:extLst>
              </a:tr>
              <a:tr h="267011">
                <a:tc>
                  <a:txBody>
                    <a:bodyPr/>
                    <a:lstStyle/>
                    <a:p>
                      <a:pPr marL="68580" algn="ctr">
                        <a:lnSpc>
                          <a:spcPts val="2020"/>
                        </a:lnSpc>
                      </a:pPr>
                      <a:r>
                        <a:rPr sz="1700" dirty="0">
                          <a:latin typeface="Calibri"/>
                          <a:cs typeface="Calibri"/>
                        </a:rPr>
                        <a:t>3</a:t>
                      </a:r>
                      <a:endParaRPr sz="1700">
                        <a:latin typeface="Calibri"/>
                        <a:cs typeface="Calibri"/>
                      </a:endParaRPr>
                    </a:p>
                  </a:txBody>
                  <a:tcPr marL="0" marR="0" marT="0" marB="0">
                    <a:solidFill>
                      <a:schemeClr val="bg1">
                        <a:lumMod val="95000"/>
                      </a:schemeClr>
                    </a:solidFill>
                  </a:tcPr>
                </a:tc>
                <a:tc>
                  <a:txBody>
                    <a:bodyPr/>
                    <a:lstStyle/>
                    <a:p>
                      <a:pPr marL="677545" marR="3175">
                        <a:lnSpc>
                          <a:spcPts val="2020"/>
                        </a:lnSpc>
                      </a:pPr>
                      <a:r>
                        <a:rPr sz="1700" spc="-10" dirty="0">
                          <a:latin typeface="Calibri"/>
                          <a:cs typeface="Calibri"/>
                        </a:rPr>
                        <a:t>200</a:t>
                      </a:r>
                      <a:endParaRPr sz="1700">
                        <a:latin typeface="Calibri"/>
                        <a:cs typeface="Calibri"/>
                      </a:endParaRPr>
                    </a:p>
                  </a:txBody>
                  <a:tcPr marL="0" marR="0" marT="0" marB="0">
                    <a:solidFill>
                      <a:schemeClr val="bg1">
                        <a:lumMod val="95000"/>
                      </a:schemeClr>
                    </a:solidFill>
                  </a:tcPr>
                </a:tc>
                <a:extLst>
                  <a:ext uri="{0D108BD9-81ED-4DB2-BD59-A6C34878D82A}">
                    <a16:rowId xmlns:a16="http://schemas.microsoft.com/office/drawing/2014/main" val="10002"/>
                  </a:ext>
                </a:extLst>
              </a:tr>
              <a:tr h="266875">
                <a:tc>
                  <a:txBody>
                    <a:bodyPr/>
                    <a:lstStyle/>
                    <a:p>
                      <a:pPr marL="68580" algn="ctr">
                        <a:lnSpc>
                          <a:spcPts val="2020"/>
                        </a:lnSpc>
                      </a:pPr>
                      <a:r>
                        <a:rPr sz="1700" dirty="0">
                          <a:latin typeface="Calibri"/>
                          <a:cs typeface="Calibri"/>
                        </a:rPr>
                        <a:t>4</a:t>
                      </a:r>
                      <a:endParaRPr sz="1700">
                        <a:latin typeface="Calibri"/>
                        <a:cs typeface="Calibri"/>
                      </a:endParaRPr>
                    </a:p>
                  </a:txBody>
                  <a:tcPr marL="0" marR="0" marT="0" marB="0">
                    <a:solidFill>
                      <a:schemeClr val="bg1">
                        <a:lumMod val="95000"/>
                      </a:schemeClr>
                    </a:solidFill>
                  </a:tcPr>
                </a:tc>
                <a:tc>
                  <a:txBody>
                    <a:bodyPr/>
                    <a:lstStyle/>
                    <a:p>
                      <a:pPr marL="677545" marR="3175">
                        <a:lnSpc>
                          <a:spcPts val="2020"/>
                        </a:lnSpc>
                      </a:pPr>
                      <a:r>
                        <a:rPr sz="1700" spc="-10" dirty="0">
                          <a:latin typeface="Calibri"/>
                          <a:cs typeface="Calibri"/>
                        </a:rPr>
                        <a:t>260</a:t>
                      </a:r>
                      <a:endParaRPr sz="1700">
                        <a:latin typeface="Calibri"/>
                        <a:cs typeface="Calibri"/>
                      </a:endParaRPr>
                    </a:p>
                  </a:txBody>
                  <a:tcPr marL="0" marR="0" marT="0" marB="0">
                    <a:solidFill>
                      <a:schemeClr val="bg1">
                        <a:lumMod val="95000"/>
                      </a:schemeClr>
                    </a:solidFill>
                  </a:tcPr>
                </a:tc>
                <a:extLst>
                  <a:ext uri="{0D108BD9-81ED-4DB2-BD59-A6C34878D82A}">
                    <a16:rowId xmlns:a16="http://schemas.microsoft.com/office/drawing/2014/main" val="10003"/>
                  </a:ext>
                </a:extLst>
              </a:tr>
              <a:tr h="266820">
                <a:tc>
                  <a:txBody>
                    <a:bodyPr/>
                    <a:lstStyle/>
                    <a:p>
                      <a:pPr marL="68580" algn="ctr">
                        <a:lnSpc>
                          <a:spcPts val="2020"/>
                        </a:lnSpc>
                      </a:pPr>
                      <a:r>
                        <a:rPr sz="1700" dirty="0">
                          <a:latin typeface="Calibri"/>
                          <a:cs typeface="Calibri"/>
                        </a:rPr>
                        <a:t>8</a:t>
                      </a:r>
                      <a:endParaRPr sz="1700">
                        <a:latin typeface="Calibri"/>
                        <a:cs typeface="Calibri"/>
                      </a:endParaRPr>
                    </a:p>
                  </a:txBody>
                  <a:tcPr marL="0" marR="0" marT="0" marB="0">
                    <a:solidFill>
                      <a:schemeClr val="bg1">
                        <a:lumMod val="95000"/>
                      </a:schemeClr>
                    </a:solidFill>
                  </a:tcPr>
                </a:tc>
                <a:tc>
                  <a:txBody>
                    <a:bodyPr/>
                    <a:lstStyle/>
                    <a:p>
                      <a:pPr marL="677545" marR="3175">
                        <a:lnSpc>
                          <a:spcPts val="2020"/>
                        </a:lnSpc>
                      </a:pPr>
                      <a:r>
                        <a:rPr sz="1700" spc="-10" dirty="0">
                          <a:latin typeface="Calibri"/>
                          <a:cs typeface="Calibri"/>
                        </a:rPr>
                        <a:t>165</a:t>
                      </a:r>
                      <a:endParaRPr sz="1700">
                        <a:latin typeface="Calibri"/>
                        <a:cs typeface="Calibri"/>
                      </a:endParaRPr>
                    </a:p>
                  </a:txBody>
                  <a:tcPr marL="0" marR="0" marT="0" marB="0">
                    <a:solidFill>
                      <a:schemeClr val="bg1">
                        <a:lumMod val="95000"/>
                      </a:schemeClr>
                    </a:solidFill>
                  </a:tcPr>
                </a:tc>
                <a:extLst>
                  <a:ext uri="{0D108BD9-81ED-4DB2-BD59-A6C34878D82A}">
                    <a16:rowId xmlns:a16="http://schemas.microsoft.com/office/drawing/2014/main" val="10004"/>
                  </a:ext>
                </a:extLst>
              </a:tr>
              <a:tr h="266984">
                <a:tc>
                  <a:txBody>
                    <a:bodyPr/>
                    <a:lstStyle/>
                    <a:p>
                      <a:pPr marL="66040" algn="ctr">
                        <a:lnSpc>
                          <a:spcPts val="2020"/>
                        </a:lnSpc>
                      </a:pPr>
                      <a:r>
                        <a:rPr sz="1700" spc="-10" dirty="0">
                          <a:latin typeface="Calibri"/>
                          <a:cs typeface="Calibri"/>
                        </a:rPr>
                        <a:t>12</a:t>
                      </a:r>
                      <a:endParaRPr sz="1700">
                        <a:latin typeface="Calibri"/>
                        <a:cs typeface="Calibri"/>
                      </a:endParaRPr>
                    </a:p>
                  </a:txBody>
                  <a:tcPr marL="0" marR="0" marT="0" marB="0">
                    <a:solidFill>
                      <a:schemeClr val="bg1">
                        <a:lumMod val="95000"/>
                      </a:schemeClr>
                    </a:solidFill>
                  </a:tcPr>
                </a:tc>
                <a:tc>
                  <a:txBody>
                    <a:bodyPr/>
                    <a:lstStyle/>
                    <a:p>
                      <a:pPr marL="677545" marR="3175">
                        <a:lnSpc>
                          <a:spcPts val="2020"/>
                        </a:lnSpc>
                      </a:pPr>
                      <a:r>
                        <a:rPr sz="1700" spc="-10" dirty="0">
                          <a:latin typeface="Calibri"/>
                          <a:cs typeface="Calibri"/>
                        </a:rPr>
                        <a:t>120</a:t>
                      </a:r>
                      <a:endParaRPr sz="1700">
                        <a:latin typeface="Calibri"/>
                        <a:cs typeface="Calibri"/>
                      </a:endParaRPr>
                    </a:p>
                  </a:txBody>
                  <a:tcPr marL="0" marR="0" marT="0" marB="0">
                    <a:solidFill>
                      <a:schemeClr val="bg1">
                        <a:lumMod val="95000"/>
                      </a:schemeClr>
                    </a:solidFill>
                  </a:tcPr>
                </a:tc>
                <a:extLst>
                  <a:ext uri="{0D108BD9-81ED-4DB2-BD59-A6C34878D82A}">
                    <a16:rowId xmlns:a16="http://schemas.microsoft.com/office/drawing/2014/main" val="10005"/>
                  </a:ext>
                </a:extLst>
              </a:tr>
              <a:tr h="266834">
                <a:tc>
                  <a:txBody>
                    <a:bodyPr/>
                    <a:lstStyle/>
                    <a:p>
                      <a:pPr marL="66040" algn="ctr">
                        <a:lnSpc>
                          <a:spcPts val="2020"/>
                        </a:lnSpc>
                      </a:pPr>
                      <a:r>
                        <a:rPr sz="1700" spc="-10" dirty="0">
                          <a:latin typeface="Calibri"/>
                          <a:cs typeface="Calibri"/>
                        </a:rPr>
                        <a:t>16</a:t>
                      </a:r>
                      <a:endParaRPr sz="1700">
                        <a:latin typeface="Calibri"/>
                        <a:cs typeface="Calibri"/>
                      </a:endParaRPr>
                    </a:p>
                  </a:txBody>
                  <a:tcPr marL="0" marR="0" marT="0" marB="0">
                    <a:solidFill>
                      <a:schemeClr val="bg1">
                        <a:lumMod val="95000"/>
                      </a:schemeClr>
                    </a:solidFill>
                  </a:tcPr>
                </a:tc>
                <a:tc>
                  <a:txBody>
                    <a:bodyPr/>
                    <a:lstStyle/>
                    <a:p>
                      <a:pPr marL="798830" marR="3175">
                        <a:lnSpc>
                          <a:spcPts val="2020"/>
                        </a:lnSpc>
                      </a:pPr>
                      <a:r>
                        <a:rPr sz="1700" spc="-10" dirty="0">
                          <a:latin typeface="Calibri"/>
                          <a:cs typeface="Calibri"/>
                        </a:rPr>
                        <a:t>50</a:t>
                      </a:r>
                      <a:endParaRPr sz="1700">
                        <a:latin typeface="Calibri"/>
                        <a:cs typeface="Calibri"/>
                      </a:endParaRPr>
                    </a:p>
                  </a:txBody>
                  <a:tcPr marL="0" marR="0" marT="0" marB="0">
                    <a:solidFill>
                      <a:schemeClr val="bg1">
                        <a:lumMod val="95000"/>
                      </a:schemeClr>
                    </a:solidFill>
                  </a:tcPr>
                </a:tc>
                <a:extLst>
                  <a:ext uri="{0D108BD9-81ED-4DB2-BD59-A6C34878D82A}">
                    <a16:rowId xmlns:a16="http://schemas.microsoft.com/office/drawing/2014/main" val="10006"/>
                  </a:ext>
                </a:extLst>
              </a:tr>
              <a:tr h="271741">
                <a:tc>
                  <a:txBody>
                    <a:bodyPr/>
                    <a:lstStyle/>
                    <a:p>
                      <a:pPr marL="113030" algn="ctr">
                        <a:lnSpc>
                          <a:spcPts val="2020"/>
                        </a:lnSpc>
                      </a:pPr>
                      <a:r>
                        <a:rPr sz="1700" spc="-10" dirty="0">
                          <a:latin typeface="Calibri"/>
                          <a:cs typeface="Calibri"/>
                        </a:rPr>
                        <a:t>20</a:t>
                      </a:r>
                      <a:endParaRPr sz="1700">
                        <a:latin typeface="Calibri"/>
                        <a:cs typeface="Calibri"/>
                      </a:endParaRPr>
                    </a:p>
                  </a:txBody>
                  <a:tcPr marL="0" marR="0" marT="0" marB="0">
                    <a:solidFill>
                      <a:schemeClr val="bg1">
                        <a:lumMod val="95000"/>
                      </a:schemeClr>
                    </a:solidFill>
                  </a:tcPr>
                </a:tc>
                <a:tc>
                  <a:txBody>
                    <a:bodyPr/>
                    <a:lstStyle/>
                    <a:p>
                      <a:pPr marL="66675">
                        <a:lnSpc>
                          <a:spcPts val="2020"/>
                        </a:lnSpc>
                        <a:tabLst>
                          <a:tab pos="798830" algn="l"/>
                          <a:tab pos="1480820" algn="l"/>
                        </a:tabLst>
                      </a:pPr>
                      <a:r>
                        <a:rPr lang="en-SG" sz="1700" u="none" dirty="0">
                          <a:uFill>
                            <a:solidFill>
                              <a:srgbClr val="000000"/>
                            </a:solidFill>
                          </a:uFill>
                          <a:latin typeface="Calibri"/>
                          <a:cs typeface="Calibri"/>
                        </a:rPr>
                        <a:t>         </a:t>
                      </a:r>
                      <a:r>
                        <a:rPr lang="en-SG" sz="1700" u="sng" dirty="0">
                          <a:uFill>
                            <a:solidFill>
                              <a:srgbClr val="000000"/>
                            </a:solidFill>
                          </a:uFill>
                          <a:latin typeface="Calibri"/>
                          <a:cs typeface="Calibri"/>
                        </a:rPr>
                        <a:t>      35</a:t>
                      </a:r>
                      <a:endParaRPr sz="1700" dirty="0">
                        <a:latin typeface="Calibri"/>
                        <a:cs typeface="Calibri"/>
                      </a:endParaRPr>
                    </a:p>
                  </a:txBody>
                  <a:tcPr marL="0" marR="0" marT="0" marB="0">
                    <a:solidFill>
                      <a:schemeClr val="bg1">
                        <a:lumMod val="95000"/>
                      </a:schemeClr>
                    </a:solidFill>
                  </a:tcPr>
                </a:tc>
                <a:extLst>
                  <a:ext uri="{0D108BD9-81ED-4DB2-BD59-A6C34878D82A}">
                    <a16:rowId xmlns:a16="http://schemas.microsoft.com/office/drawing/2014/main" val="10007"/>
                  </a:ext>
                </a:extLst>
              </a:tr>
              <a:tr h="251783">
                <a:tc>
                  <a:txBody>
                    <a:bodyPr/>
                    <a:lstStyle/>
                    <a:p>
                      <a:pPr>
                        <a:lnSpc>
                          <a:spcPct val="100000"/>
                        </a:lnSpc>
                      </a:pPr>
                      <a:endParaRPr sz="1500">
                        <a:latin typeface="Times New Roman"/>
                        <a:cs typeface="Times New Roman"/>
                      </a:endParaRPr>
                    </a:p>
                  </a:txBody>
                  <a:tcPr marL="0" marR="0" marT="0" marB="0">
                    <a:solidFill>
                      <a:schemeClr val="bg1">
                        <a:lumMod val="95000"/>
                      </a:schemeClr>
                    </a:solidFill>
                  </a:tcPr>
                </a:tc>
                <a:tc>
                  <a:txBody>
                    <a:bodyPr/>
                    <a:lstStyle/>
                    <a:p>
                      <a:pPr marL="495934" marR="3175">
                        <a:lnSpc>
                          <a:spcPts val="2065"/>
                        </a:lnSpc>
                      </a:pPr>
                      <a:r>
                        <a:rPr lang="en-SG" sz="1700" spc="-10" dirty="0">
                          <a:latin typeface="Calibri"/>
                          <a:cs typeface="Calibri"/>
                        </a:rPr>
                        <a:t> </a:t>
                      </a:r>
                      <a:r>
                        <a:rPr sz="1700" spc="-10" dirty="0">
                          <a:latin typeface="Calibri"/>
                          <a:cs typeface="Calibri"/>
                        </a:rPr>
                        <a:t>1,000</a:t>
                      </a:r>
                      <a:endParaRPr sz="1700" dirty="0">
                        <a:latin typeface="Calibri"/>
                        <a:cs typeface="Calibri"/>
                      </a:endParaRPr>
                    </a:p>
                  </a:txBody>
                  <a:tcPr marL="0" marR="0" marT="0" marB="0">
                    <a:solidFill>
                      <a:schemeClr val="bg1">
                        <a:lumMod val="95000"/>
                      </a:schemeClr>
                    </a:solidFill>
                  </a:tcPr>
                </a:tc>
                <a:extLst>
                  <a:ext uri="{0D108BD9-81ED-4DB2-BD59-A6C34878D82A}">
                    <a16:rowId xmlns:a16="http://schemas.microsoft.com/office/drawing/2014/main" val="10008"/>
                  </a:ext>
                </a:extLst>
              </a:tr>
            </a:tbl>
          </a:graphicData>
        </a:graphic>
      </p:graphicFrame>
      <p:sp>
        <p:nvSpPr>
          <p:cNvPr id="17" name="Content Placeholder 16">
            <a:extLst>
              <a:ext uri="{FF2B5EF4-FFF2-40B4-BE49-F238E27FC236}">
                <a16:creationId xmlns:a16="http://schemas.microsoft.com/office/drawing/2014/main" id="{CA9F85A7-F824-4B04-A5CB-4712AB0EC81C}"/>
              </a:ext>
            </a:extLst>
          </p:cNvPr>
          <p:cNvSpPr>
            <a:spLocks noGrp="1"/>
          </p:cNvSpPr>
          <p:nvPr>
            <p:ph idx="1"/>
          </p:nvPr>
        </p:nvSpPr>
        <p:spPr>
          <a:xfrm>
            <a:off x="838200" y="1313894"/>
            <a:ext cx="10515600" cy="4293425"/>
          </a:xfrm>
        </p:spPr>
        <p:txBody>
          <a:bodyPr/>
          <a:lstStyle/>
          <a:p>
            <a:pPr marL="0" indent="0">
              <a:buNone/>
            </a:pPr>
            <a:r>
              <a:rPr lang="en-US" b="1" dirty="0">
                <a:solidFill>
                  <a:srgbClr val="E02246"/>
                </a:solidFill>
              </a:rPr>
              <a:t>Empirically</a:t>
            </a:r>
            <a:r>
              <a:rPr lang="en-US" dirty="0"/>
              <a:t> (from data)</a:t>
            </a:r>
          </a:p>
          <a:p>
            <a:r>
              <a:rPr lang="en-US" dirty="0"/>
              <a:t>Example: KFC sells chicken in “buckets” of 2, 3, 4, 8, 12, 16 or 20 pieces. Over the last week, orders for fried chicken had the following data:</a:t>
            </a:r>
          </a:p>
          <a:p>
            <a:endParaRPr lang="en-SG" dirty="0"/>
          </a:p>
        </p:txBody>
      </p:sp>
    </p:spTree>
    <p:extLst>
      <p:ext uri="{BB962C8B-B14F-4D97-AF65-F5344CB8AC3E}">
        <p14:creationId xmlns:p14="http://schemas.microsoft.com/office/powerpoint/2010/main" val="890271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52642" y="1339124"/>
            <a:ext cx="7087176" cy="4809237"/>
          </a:xfrm>
          <a:custGeom>
            <a:avLst/>
            <a:gdLst/>
            <a:ahLst/>
            <a:cxnLst/>
            <a:rect l="l" t="t" r="r" b="b"/>
            <a:pathLst>
              <a:path w="7815580" h="5303520">
                <a:moveTo>
                  <a:pt x="7815072" y="0"/>
                </a:moveTo>
                <a:lnTo>
                  <a:pt x="0" y="0"/>
                </a:lnTo>
                <a:lnTo>
                  <a:pt x="0" y="5303520"/>
                </a:lnTo>
                <a:lnTo>
                  <a:pt x="7815072" y="5303520"/>
                </a:lnTo>
                <a:lnTo>
                  <a:pt x="7815072" y="0"/>
                </a:lnTo>
                <a:close/>
              </a:path>
            </a:pathLst>
          </a:custGeom>
          <a:solidFill>
            <a:srgbClr val="FFFFFF"/>
          </a:solidFill>
        </p:spPr>
        <p:txBody>
          <a:bodyPr wrap="square" lIns="0" tIns="0" rIns="0" bIns="0" rtlCol="0"/>
          <a:lstStyle/>
          <a:p>
            <a:endParaRPr sz="1632" dirty="0"/>
          </a:p>
        </p:txBody>
      </p:sp>
      <p:sp>
        <p:nvSpPr>
          <p:cNvPr id="4" name="object 4"/>
          <p:cNvSpPr/>
          <p:nvPr/>
        </p:nvSpPr>
        <p:spPr>
          <a:xfrm>
            <a:off x="3595793" y="3497415"/>
            <a:ext cx="5273347" cy="1930144"/>
          </a:xfrm>
          <a:custGeom>
            <a:avLst/>
            <a:gdLst/>
            <a:ahLst/>
            <a:cxnLst/>
            <a:rect l="l" t="t" r="r" b="b"/>
            <a:pathLst>
              <a:path w="5815330" h="2128520">
                <a:moveTo>
                  <a:pt x="5814973" y="0"/>
                </a:moveTo>
                <a:lnTo>
                  <a:pt x="0" y="0"/>
                </a:lnTo>
                <a:lnTo>
                  <a:pt x="0" y="2128282"/>
                </a:lnTo>
                <a:lnTo>
                  <a:pt x="5814973" y="2128282"/>
                </a:lnTo>
                <a:lnTo>
                  <a:pt x="5814973" y="0"/>
                </a:lnTo>
                <a:close/>
              </a:path>
            </a:pathLst>
          </a:custGeom>
          <a:solidFill>
            <a:srgbClr val="E2E2E2"/>
          </a:solidFill>
        </p:spPr>
        <p:txBody>
          <a:bodyPr wrap="square" lIns="0" tIns="0" rIns="0" bIns="0" rtlCol="0"/>
          <a:lstStyle/>
          <a:p>
            <a:endParaRPr sz="1632"/>
          </a:p>
        </p:txBody>
      </p:sp>
      <p:sp>
        <p:nvSpPr>
          <p:cNvPr id="5" name="object 5"/>
          <p:cNvSpPr/>
          <p:nvPr/>
        </p:nvSpPr>
        <p:spPr>
          <a:xfrm>
            <a:off x="3597780" y="4877206"/>
            <a:ext cx="5270468" cy="276393"/>
          </a:xfrm>
          <a:custGeom>
            <a:avLst/>
            <a:gdLst/>
            <a:ahLst/>
            <a:cxnLst/>
            <a:rect l="l" t="t" r="r" b="b"/>
            <a:pathLst>
              <a:path w="5812155" h="304800">
                <a:moveTo>
                  <a:pt x="0" y="304424"/>
                </a:moveTo>
                <a:lnTo>
                  <a:pt x="288819" y="304424"/>
                </a:lnTo>
              </a:path>
              <a:path w="5812155" h="304800">
                <a:moveTo>
                  <a:pt x="675827" y="304424"/>
                </a:moveTo>
                <a:lnTo>
                  <a:pt x="1257903" y="304424"/>
                </a:lnTo>
              </a:path>
              <a:path w="5812155" h="304800">
                <a:moveTo>
                  <a:pt x="1644911" y="304424"/>
                </a:moveTo>
                <a:lnTo>
                  <a:pt x="2227249" y="304424"/>
                </a:lnTo>
              </a:path>
              <a:path w="5812155" h="304800">
                <a:moveTo>
                  <a:pt x="2614257" y="304424"/>
                </a:moveTo>
                <a:lnTo>
                  <a:pt x="3196319" y="304424"/>
                </a:lnTo>
              </a:path>
              <a:path w="5812155" h="304800">
                <a:moveTo>
                  <a:pt x="3583328" y="304424"/>
                </a:moveTo>
                <a:lnTo>
                  <a:pt x="4165665" y="304424"/>
                </a:lnTo>
              </a:path>
              <a:path w="5812155" h="304800">
                <a:moveTo>
                  <a:pt x="4552673" y="304424"/>
                </a:moveTo>
                <a:lnTo>
                  <a:pt x="5134736" y="304424"/>
                </a:lnTo>
              </a:path>
              <a:path w="5812155" h="304800">
                <a:moveTo>
                  <a:pt x="5521744" y="304424"/>
                </a:moveTo>
                <a:lnTo>
                  <a:pt x="5811555" y="304424"/>
                </a:lnTo>
              </a:path>
              <a:path w="5812155" h="304800">
                <a:moveTo>
                  <a:pt x="0" y="0"/>
                </a:moveTo>
                <a:lnTo>
                  <a:pt x="288819" y="0"/>
                </a:lnTo>
              </a:path>
              <a:path w="5812155" h="304800">
                <a:moveTo>
                  <a:pt x="675827" y="0"/>
                </a:moveTo>
                <a:lnTo>
                  <a:pt x="1257903" y="0"/>
                </a:lnTo>
              </a:path>
              <a:path w="5812155" h="304800">
                <a:moveTo>
                  <a:pt x="1644911" y="0"/>
                </a:moveTo>
                <a:lnTo>
                  <a:pt x="2227249" y="0"/>
                </a:lnTo>
              </a:path>
              <a:path w="5812155" h="304800">
                <a:moveTo>
                  <a:pt x="2614257" y="0"/>
                </a:moveTo>
                <a:lnTo>
                  <a:pt x="3196319" y="0"/>
                </a:lnTo>
              </a:path>
              <a:path w="5812155" h="304800">
                <a:moveTo>
                  <a:pt x="3583328" y="0"/>
                </a:moveTo>
                <a:lnTo>
                  <a:pt x="4165665" y="0"/>
                </a:lnTo>
              </a:path>
              <a:path w="5812155" h="304800">
                <a:moveTo>
                  <a:pt x="4552673" y="0"/>
                </a:moveTo>
                <a:lnTo>
                  <a:pt x="5134736" y="0"/>
                </a:lnTo>
              </a:path>
              <a:path w="5812155" h="304800">
                <a:moveTo>
                  <a:pt x="5521744" y="0"/>
                </a:moveTo>
                <a:lnTo>
                  <a:pt x="5811555" y="0"/>
                </a:lnTo>
              </a:path>
            </a:pathLst>
          </a:custGeom>
          <a:ln w="3322">
            <a:solidFill>
              <a:srgbClr val="000000"/>
            </a:solidFill>
          </a:ln>
        </p:spPr>
        <p:txBody>
          <a:bodyPr wrap="square" lIns="0" tIns="0" rIns="0" bIns="0" rtlCol="0"/>
          <a:lstStyle/>
          <a:p>
            <a:endParaRPr sz="1632"/>
          </a:p>
        </p:txBody>
      </p:sp>
      <p:sp>
        <p:nvSpPr>
          <p:cNvPr id="6" name="object 6"/>
          <p:cNvSpPr/>
          <p:nvPr/>
        </p:nvSpPr>
        <p:spPr>
          <a:xfrm>
            <a:off x="3597780" y="4601104"/>
            <a:ext cx="1140697" cy="0"/>
          </a:xfrm>
          <a:custGeom>
            <a:avLst/>
            <a:gdLst/>
            <a:ahLst/>
            <a:cxnLst/>
            <a:rect l="l" t="t" r="r" b="b"/>
            <a:pathLst>
              <a:path w="1257935">
                <a:moveTo>
                  <a:pt x="0" y="0"/>
                </a:moveTo>
                <a:lnTo>
                  <a:pt x="1257903" y="0"/>
                </a:lnTo>
              </a:path>
            </a:pathLst>
          </a:custGeom>
          <a:ln w="3322">
            <a:solidFill>
              <a:srgbClr val="000000"/>
            </a:solidFill>
          </a:ln>
        </p:spPr>
        <p:txBody>
          <a:bodyPr wrap="square" lIns="0" tIns="0" rIns="0" bIns="0" rtlCol="0"/>
          <a:lstStyle/>
          <a:p>
            <a:endParaRPr sz="1632"/>
          </a:p>
        </p:txBody>
      </p:sp>
      <p:sp>
        <p:nvSpPr>
          <p:cNvPr id="7" name="object 7"/>
          <p:cNvSpPr/>
          <p:nvPr/>
        </p:nvSpPr>
        <p:spPr>
          <a:xfrm>
            <a:off x="5089387" y="4601104"/>
            <a:ext cx="3778522" cy="0"/>
          </a:xfrm>
          <a:custGeom>
            <a:avLst/>
            <a:gdLst/>
            <a:ahLst/>
            <a:cxnLst/>
            <a:rect l="l" t="t" r="r" b="b"/>
            <a:pathLst>
              <a:path w="4166870">
                <a:moveTo>
                  <a:pt x="0" y="0"/>
                </a:moveTo>
                <a:lnTo>
                  <a:pt x="582337" y="0"/>
                </a:lnTo>
              </a:path>
              <a:path w="4166870">
                <a:moveTo>
                  <a:pt x="969345" y="0"/>
                </a:moveTo>
                <a:lnTo>
                  <a:pt x="1551408" y="0"/>
                </a:lnTo>
              </a:path>
              <a:path w="4166870">
                <a:moveTo>
                  <a:pt x="1938416" y="0"/>
                </a:moveTo>
                <a:lnTo>
                  <a:pt x="2520753" y="0"/>
                </a:lnTo>
              </a:path>
              <a:path w="4166870">
                <a:moveTo>
                  <a:pt x="2907762" y="0"/>
                </a:moveTo>
                <a:lnTo>
                  <a:pt x="4166644" y="0"/>
                </a:lnTo>
              </a:path>
            </a:pathLst>
          </a:custGeom>
          <a:ln w="3322">
            <a:solidFill>
              <a:srgbClr val="000000"/>
            </a:solidFill>
          </a:ln>
        </p:spPr>
        <p:txBody>
          <a:bodyPr wrap="square" lIns="0" tIns="0" rIns="0" bIns="0" rtlCol="0"/>
          <a:lstStyle/>
          <a:p>
            <a:endParaRPr sz="1632"/>
          </a:p>
        </p:txBody>
      </p:sp>
      <p:sp>
        <p:nvSpPr>
          <p:cNvPr id="8" name="object 8"/>
          <p:cNvSpPr/>
          <p:nvPr/>
        </p:nvSpPr>
        <p:spPr>
          <a:xfrm>
            <a:off x="3597780" y="4327785"/>
            <a:ext cx="2019972" cy="0"/>
          </a:xfrm>
          <a:custGeom>
            <a:avLst/>
            <a:gdLst/>
            <a:ahLst/>
            <a:cxnLst/>
            <a:rect l="l" t="t" r="r" b="b"/>
            <a:pathLst>
              <a:path w="2227579">
                <a:moveTo>
                  <a:pt x="0" y="0"/>
                </a:moveTo>
                <a:lnTo>
                  <a:pt x="2227249" y="0"/>
                </a:lnTo>
              </a:path>
            </a:pathLst>
          </a:custGeom>
          <a:ln w="3322">
            <a:solidFill>
              <a:srgbClr val="000000"/>
            </a:solidFill>
          </a:ln>
        </p:spPr>
        <p:txBody>
          <a:bodyPr wrap="square" lIns="0" tIns="0" rIns="0" bIns="0" rtlCol="0"/>
          <a:lstStyle/>
          <a:p>
            <a:endParaRPr sz="1632"/>
          </a:p>
        </p:txBody>
      </p:sp>
      <p:sp>
        <p:nvSpPr>
          <p:cNvPr id="9" name="object 9"/>
          <p:cNvSpPr/>
          <p:nvPr/>
        </p:nvSpPr>
        <p:spPr>
          <a:xfrm>
            <a:off x="3597780" y="4051745"/>
            <a:ext cx="5270468" cy="276393"/>
          </a:xfrm>
          <a:custGeom>
            <a:avLst/>
            <a:gdLst/>
            <a:ahLst/>
            <a:cxnLst/>
            <a:rect l="l" t="t" r="r" b="b"/>
            <a:pathLst>
              <a:path w="5812155" h="304800">
                <a:moveTo>
                  <a:pt x="2614257" y="304410"/>
                </a:moveTo>
                <a:lnTo>
                  <a:pt x="3196319" y="304410"/>
                </a:lnTo>
              </a:path>
              <a:path w="5812155" h="304800">
                <a:moveTo>
                  <a:pt x="3583328" y="304410"/>
                </a:moveTo>
                <a:lnTo>
                  <a:pt x="5811555" y="304410"/>
                </a:lnTo>
              </a:path>
              <a:path w="5812155" h="304800">
                <a:moveTo>
                  <a:pt x="0" y="0"/>
                </a:moveTo>
                <a:lnTo>
                  <a:pt x="3196319" y="0"/>
                </a:lnTo>
              </a:path>
              <a:path w="5812155" h="304800">
                <a:moveTo>
                  <a:pt x="3583328" y="0"/>
                </a:moveTo>
                <a:lnTo>
                  <a:pt x="5811555" y="0"/>
                </a:lnTo>
              </a:path>
            </a:pathLst>
          </a:custGeom>
          <a:ln w="3322">
            <a:solidFill>
              <a:srgbClr val="000000"/>
            </a:solidFill>
          </a:ln>
        </p:spPr>
        <p:txBody>
          <a:bodyPr wrap="square" lIns="0" tIns="0" rIns="0" bIns="0" rtlCol="0"/>
          <a:lstStyle/>
          <a:p>
            <a:endParaRPr sz="1632"/>
          </a:p>
        </p:txBody>
      </p:sp>
      <p:sp>
        <p:nvSpPr>
          <p:cNvPr id="10" name="object 10"/>
          <p:cNvSpPr/>
          <p:nvPr/>
        </p:nvSpPr>
        <p:spPr>
          <a:xfrm>
            <a:off x="3597780" y="3499418"/>
            <a:ext cx="5270468" cy="276393"/>
          </a:xfrm>
          <a:custGeom>
            <a:avLst/>
            <a:gdLst/>
            <a:ahLst/>
            <a:cxnLst/>
            <a:rect l="l" t="t" r="r" b="b"/>
            <a:pathLst>
              <a:path w="5812155" h="304800">
                <a:moveTo>
                  <a:pt x="0" y="304683"/>
                </a:moveTo>
                <a:lnTo>
                  <a:pt x="5811555" y="304683"/>
                </a:lnTo>
              </a:path>
              <a:path w="5812155" h="304800">
                <a:moveTo>
                  <a:pt x="0" y="0"/>
                </a:moveTo>
                <a:lnTo>
                  <a:pt x="5811555" y="0"/>
                </a:lnTo>
              </a:path>
            </a:pathLst>
          </a:custGeom>
          <a:ln w="3339">
            <a:solidFill>
              <a:srgbClr val="000000"/>
            </a:solidFill>
          </a:ln>
        </p:spPr>
        <p:txBody>
          <a:bodyPr wrap="square" lIns="0" tIns="0" rIns="0" bIns="0" rtlCol="0"/>
          <a:lstStyle/>
          <a:p>
            <a:endParaRPr sz="1632"/>
          </a:p>
        </p:txBody>
      </p:sp>
      <p:sp>
        <p:nvSpPr>
          <p:cNvPr id="11" name="object 11"/>
          <p:cNvSpPr/>
          <p:nvPr/>
        </p:nvSpPr>
        <p:spPr>
          <a:xfrm>
            <a:off x="3595793" y="3497439"/>
            <a:ext cx="5273347" cy="1930144"/>
          </a:xfrm>
          <a:custGeom>
            <a:avLst/>
            <a:gdLst/>
            <a:ahLst/>
            <a:cxnLst/>
            <a:rect l="l" t="t" r="r" b="b"/>
            <a:pathLst>
              <a:path w="5815330" h="2128520">
                <a:moveTo>
                  <a:pt x="0" y="0"/>
                </a:moveTo>
                <a:lnTo>
                  <a:pt x="5814986" y="0"/>
                </a:lnTo>
                <a:lnTo>
                  <a:pt x="5814986" y="2128255"/>
                </a:lnTo>
                <a:lnTo>
                  <a:pt x="0" y="2128255"/>
                </a:lnTo>
                <a:lnTo>
                  <a:pt x="0" y="0"/>
                </a:lnTo>
              </a:path>
            </a:pathLst>
          </a:custGeom>
          <a:ln w="12972">
            <a:solidFill>
              <a:srgbClr val="808080"/>
            </a:solidFill>
          </a:ln>
        </p:spPr>
        <p:txBody>
          <a:bodyPr wrap="square" lIns="0" tIns="0" rIns="0" bIns="0" rtlCol="0"/>
          <a:lstStyle/>
          <a:p>
            <a:endParaRPr sz="1632"/>
          </a:p>
        </p:txBody>
      </p:sp>
      <p:sp>
        <p:nvSpPr>
          <p:cNvPr id="12" name="object 12"/>
          <p:cNvSpPr/>
          <p:nvPr/>
        </p:nvSpPr>
        <p:spPr>
          <a:xfrm>
            <a:off x="3859682" y="4875239"/>
            <a:ext cx="351249" cy="552210"/>
          </a:xfrm>
          <a:custGeom>
            <a:avLst/>
            <a:gdLst/>
            <a:ahLst/>
            <a:cxnLst/>
            <a:rect l="l" t="t" r="r" b="b"/>
            <a:pathLst>
              <a:path w="387350" h="608964">
                <a:moveTo>
                  <a:pt x="387008" y="0"/>
                </a:moveTo>
                <a:lnTo>
                  <a:pt x="0" y="0"/>
                </a:lnTo>
                <a:lnTo>
                  <a:pt x="0" y="608848"/>
                </a:lnTo>
                <a:lnTo>
                  <a:pt x="387008" y="608848"/>
                </a:lnTo>
                <a:lnTo>
                  <a:pt x="387008" y="0"/>
                </a:lnTo>
                <a:close/>
              </a:path>
            </a:pathLst>
          </a:custGeom>
          <a:solidFill>
            <a:srgbClr val="8080FF"/>
          </a:solidFill>
        </p:spPr>
        <p:txBody>
          <a:bodyPr wrap="square" lIns="0" tIns="0" rIns="0" bIns="0" rtlCol="0"/>
          <a:lstStyle/>
          <a:p>
            <a:endParaRPr sz="1632"/>
          </a:p>
        </p:txBody>
      </p:sp>
      <p:sp>
        <p:nvSpPr>
          <p:cNvPr id="13" name="object 13"/>
          <p:cNvSpPr/>
          <p:nvPr/>
        </p:nvSpPr>
        <p:spPr>
          <a:xfrm>
            <a:off x="3859682" y="4875239"/>
            <a:ext cx="351249" cy="552210"/>
          </a:xfrm>
          <a:custGeom>
            <a:avLst/>
            <a:gdLst/>
            <a:ahLst/>
            <a:cxnLst/>
            <a:rect l="l" t="t" r="r" b="b"/>
            <a:pathLst>
              <a:path w="387350" h="608964">
                <a:moveTo>
                  <a:pt x="0" y="608848"/>
                </a:moveTo>
                <a:lnTo>
                  <a:pt x="387008" y="608848"/>
                </a:lnTo>
                <a:lnTo>
                  <a:pt x="387008" y="0"/>
                </a:lnTo>
                <a:lnTo>
                  <a:pt x="0" y="0"/>
                </a:lnTo>
                <a:lnTo>
                  <a:pt x="0" y="608848"/>
                </a:lnTo>
                <a:close/>
              </a:path>
            </a:pathLst>
          </a:custGeom>
          <a:ln w="13052">
            <a:solidFill>
              <a:srgbClr val="000000"/>
            </a:solidFill>
          </a:ln>
        </p:spPr>
        <p:txBody>
          <a:bodyPr wrap="square" lIns="0" tIns="0" rIns="0" bIns="0" rtlCol="0"/>
          <a:lstStyle/>
          <a:p>
            <a:endParaRPr sz="1632"/>
          </a:p>
        </p:txBody>
      </p:sp>
      <p:sp>
        <p:nvSpPr>
          <p:cNvPr id="14" name="object 14"/>
          <p:cNvSpPr/>
          <p:nvPr/>
        </p:nvSpPr>
        <p:spPr>
          <a:xfrm>
            <a:off x="4738448" y="4599200"/>
            <a:ext cx="351249" cy="828603"/>
          </a:xfrm>
          <a:custGeom>
            <a:avLst/>
            <a:gdLst/>
            <a:ahLst/>
            <a:cxnLst/>
            <a:rect l="l" t="t" r="r" b="b"/>
            <a:pathLst>
              <a:path w="387350" h="913764">
                <a:moveTo>
                  <a:pt x="387008" y="0"/>
                </a:moveTo>
                <a:lnTo>
                  <a:pt x="0" y="0"/>
                </a:lnTo>
                <a:lnTo>
                  <a:pt x="0" y="913258"/>
                </a:lnTo>
                <a:lnTo>
                  <a:pt x="387008" y="913258"/>
                </a:lnTo>
                <a:lnTo>
                  <a:pt x="387008" y="0"/>
                </a:lnTo>
                <a:close/>
              </a:path>
            </a:pathLst>
          </a:custGeom>
          <a:solidFill>
            <a:srgbClr val="8080FF"/>
          </a:solidFill>
        </p:spPr>
        <p:txBody>
          <a:bodyPr wrap="square" lIns="0" tIns="0" rIns="0" bIns="0" rtlCol="0"/>
          <a:lstStyle/>
          <a:p>
            <a:endParaRPr sz="1632"/>
          </a:p>
        </p:txBody>
      </p:sp>
      <p:sp>
        <p:nvSpPr>
          <p:cNvPr id="15" name="object 15"/>
          <p:cNvSpPr/>
          <p:nvPr/>
        </p:nvSpPr>
        <p:spPr>
          <a:xfrm>
            <a:off x="4738448" y="4599200"/>
            <a:ext cx="351249" cy="828603"/>
          </a:xfrm>
          <a:custGeom>
            <a:avLst/>
            <a:gdLst/>
            <a:ahLst/>
            <a:cxnLst/>
            <a:rect l="l" t="t" r="r" b="b"/>
            <a:pathLst>
              <a:path w="387350" h="913764">
                <a:moveTo>
                  <a:pt x="0" y="913258"/>
                </a:moveTo>
                <a:lnTo>
                  <a:pt x="387008" y="913258"/>
                </a:lnTo>
                <a:lnTo>
                  <a:pt x="387008" y="0"/>
                </a:lnTo>
                <a:lnTo>
                  <a:pt x="0" y="0"/>
                </a:lnTo>
                <a:lnTo>
                  <a:pt x="0" y="913258"/>
                </a:lnTo>
                <a:close/>
              </a:path>
            </a:pathLst>
          </a:custGeom>
          <a:ln w="13070">
            <a:solidFill>
              <a:srgbClr val="000000"/>
            </a:solidFill>
          </a:ln>
        </p:spPr>
        <p:txBody>
          <a:bodyPr wrap="square" lIns="0" tIns="0" rIns="0" bIns="0" rtlCol="0"/>
          <a:lstStyle/>
          <a:p>
            <a:endParaRPr sz="1632"/>
          </a:p>
        </p:txBody>
      </p:sp>
      <p:sp>
        <p:nvSpPr>
          <p:cNvPr id="16" name="object 16"/>
          <p:cNvSpPr/>
          <p:nvPr/>
        </p:nvSpPr>
        <p:spPr>
          <a:xfrm>
            <a:off x="5617451" y="4325855"/>
            <a:ext cx="351249" cy="1101541"/>
          </a:xfrm>
          <a:custGeom>
            <a:avLst/>
            <a:gdLst/>
            <a:ahLst/>
            <a:cxnLst/>
            <a:rect l="l" t="t" r="r" b="b"/>
            <a:pathLst>
              <a:path w="387350" h="1214754">
                <a:moveTo>
                  <a:pt x="387008" y="0"/>
                </a:moveTo>
                <a:lnTo>
                  <a:pt x="0" y="0"/>
                </a:lnTo>
                <a:lnTo>
                  <a:pt x="0" y="1214696"/>
                </a:lnTo>
                <a:lnTo>
                  <a:pt x="387008" y="1214696"/>
                </a:lnTo>
                <a:lnTo>
                  <a:pt x="387008" y="0"/>
                </a:lnTo>
                <a:close/>
              </a:path>
            </a:pathLst>
          </a:custGeom>
          <a:solidFill>
            <a:srgbClr val="8080FF"/>
          </a:solidFill>
        </p:spPr>
        <p:txBody>
          <a:bodyPr wrap="square" lIns="0" tIns="0" rIns="0" bIns="0" rtlCol="0"/>
          <a:lstStyle/>
          <a:p>
            <a:endParaRPr sz="1632"/>
          </a:p>
        </p:txBody>
      </p:sp>
      <p:sp>
        <p:nvSpPr>
          <p:cNvPr id="17" name="object 17"/>
          <p:cNvSpPr/>
          <p:nvPr/>
        </p:nvSpPr>
        <p:spPr>
          <a:xfrm>
            <a:off x="5617451" y="4325855"/>
            <a:ext cx="351249" cy="1101541"/>
          </a:xfrm>
          <a:custGeom>
            <a:avLst/>
            <a:gdLst/>
            <a:ahLst/>
            <a:cxnLst/>
            <a:rect l="l" t="t" r="r" b="b"/>
            <a:pathLst>
              <a:path w="387350" h="1214754">
                <a:moveTo>
                  <a:pt x="0" y="1214696"/>
                </a:moveTo>
                <a:lnTo>
                  <a:pt x="387008" y="1214696"/>
                </a:lnTo>
                <a:lnTo>
                  <a:pt x="387008" y="0"/>
                </a:lnTo>
                <a:lnTo>
                  <a:pt x="0" y="0"/>
                </a:lnTo>
                <a:lnTo>
                  <a:pt x="0" y="1214696"/>
                </a:lnTo>
                <a:close/>
              </a:path>
            </a:pathLst>
          </a:custGeom>
          <a:ln w="13078">
            <a:solidFill>
              <a:srgbClr val="000000"/>
            </a:solidFill>
          </a:ln>
        </p:spPr>
        <p:txBody>
          <a:bodyPr wrap="square" lIns="0" tIns="0" rIns="0" bIns="0" rtlCol="0"/>
          <a:lstStyle/>
          <a:p>
            <a:endParaRPr sz="1632"/>
          </a:p>
        </p:txBody>
      </p:sp>
      <p:sp>
        <p:nvSpPr>
          <p:cNvPr id="18" name="object 18"/>
          <p:cNvSpPr/>
          <p:nvPr/>
        </p:nvSpPr>
        <p:spPr>
          <a:xfrm>
            <a:off x="6496206" y="4049865"/>
            <a:ext cx="351249" cy="1377934"/>
          </a:xfrm>
          <a:custGeom>
            <a:avLst/>
            <a:gdLst/>
            <a:ahLst/>
            <a:cxnLst/>
            <a:rect l="l" t="t" r="r" b="b"/>
            <a:pathLst>
              <a:path w="387350" h="1519554">
                <a:moveTo>
                  <a:pt x="387008" y="0"/>
                </a:moveTo>
                <a:lnTo>
                  <a:pt x="0" y="0"/>
                </a:lnTo>
                <a:lnTo>
                  <a:pt x="0" y="1519052"/>
                </a:lnTo>
                <a:lnTo>
                  <a:pt x="387008" y="1519052"/>
                </a:lnTo>
                <a:lnTo>
                  <a:pt x="387008" y="0"/>
                </a:lnTo>
                <a:close/>
              </a:path>
            </a:pathLst>
          </a:custGeom>
          <a:solidFill>
            <a:srgbClr val="8080FF"/>
          </a:solidFill>
        </p:spPr>
        <p:txBody>
          <a:bodyPr wrap="square" lIns="0" tIns="0" rIns="0" bIns="0" rtlCol="0"/>
          <a:lstStyle/>
          <a:p>
            <a:endParaRPr sz="1632"/>
          </a:p>
        </p:txBody>
      </p:sp>
      <p:sp>
        <p:nvSpPr>
          <p:cNvPr id="19" name="object 19"/>
          <p:cNvSpPr/>
          <p:nvPr/>
        </p:nvSpPr>
        <p:spPr>
          <a:xfrm>
            <a:off x="6496206" y="4049865"/>
            <a:ext cx="351249" cy="1377934"/>
          </a:xfrm>
          <a:custGeom>
            <a:avLst/>
            <a:gdLst/>
            <a:ahLst/>
            <a:cxnLst/>
            <a:rect l="l" t="t" r="r" b="b"/>
            <a:pathLst>
              <a:path w="387350" h="1519554">
                <a:moveTo>
                  <a:pt x="0" y="1519052"/>
                </a:moveTo>
                <a:lnTo>
                  <a:pt x="387008" y="1519052"/>
                </a:lnTo>
                <a:lnTo>
                  <a:pt x="387008" y="0"/>
                </a:lnTo>
                <a:lnTo>
                  <a:pt x="0" y="0"/>
                </a:lnTo>
                <a:lnTo>
                  <a:pt x="0" y="1519052"/>
                </a:lnTo>
                <a:close/>
              </a:path>
            </a:pathLst>
          </a:custGeom>
          <a:ln w="13082">
            <a:solidFill>
              <a:srgbClr val="000000"/>
            </a:solidFill>
          </a:ln>
        </p:spPr>
        <p:txBody>
          <a:bodyPr wrap="square" lIns="0" tIns="0" rIns="0" bIns="0" rtlCol="0"/>
          <a:lstStyle/>
          <a:p>
            <a:endParaRPr sz="1632"/>
          </a:p>
        </p:txBody>
      </p:sp>
      <p:sp>
        <p:nvSpPr>
          <p:cNvPr id="20" name="object 20"/>
          <p:cNvSpPr/>
          <p:nvPr/>
        </p:nvSpPr>
        <p:spPr>
          <a:xfrm>
            <a:off x="7375210" y="4599199"/>
            <a:ext cx="351249" cy="828603"/>
          </a:xfrm>
          <a:custGeom>
            <a:avLst/>
            <a:gdLst/>
            <a:ahLst/>
            <a:cxnLst/>
            <a:rect l="l" t="t" r="r" b="b"/>
            <a:pathLst>
              <a:path w="387350" h="913764">
                <a:moveTo>
                  <a:pt x="387008" y="0"/>
                </a:moveTo>
                <a:lnTo>
                  <a:pt x="0" y="0"/>
                </a:lnTo>
                <a:lnTo>
                  <a:pt x="0" y="913258"/>
                </a:lnTo>
                <a:lnTo>
                  <a:pt x="387008" y="913258"/>
                </a:lnTo>
                <a:lnTo>
                  <a:pt x="387008" y="0"/>
                </a:lnTo>
                <a:close/>
              </a:path>
            </a:pathLst>
          </a:custGeom>
          <a:solidFill>
            <a:srgbClr val="8080FF"/>
          </a:solidFill>
        </p:spPr>
        <p:txBody>
          <a:bodyPr wrap="square" lIns="0" tIns="0" rIns="0" bIns="0" rtlCol="0"/>
          <a:lstStyle/>
          <a:p>
            <a:endParaRPr sz="1632"/>
          </a:p>
        </p:txBody>
      </p:sp>
      <p:sp>
        <p:nvSpPr>
          <p:cNvPr id="21" name="object 21"/>
          <p:cNvSpPr/>
          <p:nvPr/>
        </p:nvSpPr>
        <p:spPr>
          <a:xfrm>
            <a:off x="7375210" y="4599199"/>
            <a:ext cx="351249" cy="828603"/>
          </a:xfrm>
          <a:custGeom>
            <a:avLst/>
            <a:gdLst/>
            <a:ahLst/>
            <a:cxnLst/>
            <a:rect l="l" t="t" r="r" b="b"/>
            <a:pathLst>
              <a:path w="387350" h="913764">
                <a:moveTo>
                  <a:pt x="0" y="913258"/>
                </a:moveTo>
                <a:lnTo>
                  <a:pt x="387008" y="913258"/>
                </a:lnTo>
                <a:lnTo>
                  <a:pt x="387008" y="0"/>
                </a:lnTo>
                <a:lnTo>
                  <a:pt x="0" y="0"/>
                </a:lnTo>
                <a:lnTo>
                  <a:pt x="0" y="913258"/>
                </a:lnTo>
                <a:close/>
              </a:path>
            </a:pathLst>
          </a:custGeom>
          <a:ln w="13070">
            <a:solidFill>
              <a:srgbClr val="000000"/>
            </a:solidFill>
          </a:ln>
        </p:spPr>
        <p:txBody>
          <a:bodyPr wrap="square" lIns="0" tIns="0" rIns="0" bIns="0" rtlCol="0"/>
          <a:lstStyle/>
          <a:p>
            <a:endParaRPr sz="1632"/>
          </a:p>
        </p:txBody>
      </p:sp>
      <p:sp>
        <p:nvSpPr>
          <p:cNvPr id="22" name="object 22"/>
          <p:cNvSpPr/>
          <p:nvPr/>
        </p:nvSpPr>
        <p:spPr>
          <a:xfrm>
            <a:off x="8253963" y="4875239"/>
            <a:ext cx="351249" cy="552210"/>
          </a:xfrm>
          <a:custGeom>
            <a:avLst/>
            <a:gdLst/>
            <a:ahLst/>
            <a:cxnLst/>
            <a:rect l="l" t="t" r="r" b="b"/>
            <a:pathLst>
              <a:path w="387350" h="608964">
                <a:moveTo>
                  <a:pt x="387008" y="0"/>
                </a:moveTo>
                <a:lnTo>
                  <a:pt x="0" y="0"/>
                </a:lnTo>
                <a:lnTo>
                  <a:pt x="0" y="608848"/>
                </a:lnTo>
                <a:lnTo>
                  <a:pt x="387008" y="608848"/>
                </a:lnTo>
                <a:lnTo>
                  <a:pt x="387008" y="0"/>
                </a:lnTo>
                <a:close/>
              </a:path>
            </a:pathLst>
          </a:custGeom>
          <a:solidFill>
            <a:srgbClr val="8080FF"/>
          </a:solidFill>
        </p:spPr>
        <p:txBody>
          <a:bodyPr wrap="square" lIns="0" tIns="0" rIns="0" bIns="0" rtlCol="0"/>
          <a:lstStyle/>
          <a:p>
            <a:endParaRPr sz="1632"/>
          </a:p>
        </p:txBody>
      </p:sp>
      <p:sp>
        <p:nvSpPr>
          <p:cNvPr id="23" name="object 23"/>
          <p:cNvSpPr/>
          <p:nvPr/>
        </p:nvSpPr>
        <p:spPr>
          <a:xfrm>
            <a:off x="8253963" y="4875239"/>
            <a:ext cx="351249" cy="552210"/>
          </a:xfrm>
          <a:custGeom>
            <a:avLst/>
            <a:gdLst/>
            <a:ahLst/>
            <a:cxnLst/>
            <a:rect l="l" t="t" r="r" b="b"/>
            <a:pathLst>
              <a:path w="387350" h="608964">
                <a:moveTo>
                  <a:pt x="0" y="608848"/>
                </a:moveTo>
                <a:lnTo>
                  <a:pt x="387008" y="608848"/>
                </a:lnTo>
                <a:lnTo>
                  <a:pt x="387008" y="0"/>
                </a:lnTo>
                <a:lnTo>
                  <a:pt x="0" y="0"/>
                </a:lnTo>
                <a:lnTo>
                  <a:pt x="0" y="608848"/>
                </a:lnTo>
                <a:close/>
              </a:path>
            </a:pathLst>
          </a:custGeom>
          <a:ln w="13052">
            <a:solidFill>
              <a:srgbClr val="000000"/>
            </a:solidFill>
          </a:ln>
        </p:spPr>
        <p:txBody>
          <a:bodyPr wrap="square" lIns="0" tIns="0" rIns="0" bIns="0" rtlCol="0"/>
          <a:lstStyle/>
          <a:p>
            <a:endParaRPr sz="1632"/>
          </a:p>
        </p:txBody>
      </p:sp>
      <p:sp>
        <p:nvSpPr>
          <p:cNvPr id="24" name="object 24"/>
          <p:cNvSpPr/>
          <p:nvPr/>
        </p:nvSpPr>
        <p:spPr>
          <a:xfrm>
            <a:off x="3558804" y="3497913"/>
            <a:ext cx="5313654" cy="1933023"/>
          </a:xfrm>
          <a:custGeom>
            <a:avLst/>
            <a:gdLst/>
            <a:ahLst/>
            <a:cxnLst/>
            <a:rect l="l" t="t" r="r" b="b"/>
            <a:pathLst>
              <a:path w="5859780" h="2131695">
                <a:moveTo>
                  <a:pt x="39611" y="2128240"/>
                </a:moveTo>
                <a:lnTo>
                  <a:pt x="0" y="2128240"/>
                </a:lnTo>
                <a:lnTo>
                  <a:pt x="0" y="2131568"/>
                </a:lnTo>
                <a:lnTo>
                  <a:pt x="39611" y="2131568"/>
                </a:lnTo>
                <a:lnTo>
                  <a:pt x="39611" y="2128240"/>
                </a:lnTo>
                <a:close/>
              </a:path>
              <a:path w="5859780" h="2131695">
                <a:moveTo>
                  <a:pt x="39611" y="1823821"/>
                </a:moveTo>
                <a:lnTo>
                  <a:pt x="0" y="1823821"/>
                </a:lnTo>
                <a:lnTo>
                  <a:pt x="0" y="1827149"/>
                </a:lnTo>
                <a:lnTo>
                  <a:pt x="39611" y="1827149"/>
                </a:lnTo>
                <a:lnTo>
                  <a:pt x="39611" y="1823821"/>
                </a:lnTo>
                <a:close/>
              </a:path>
              <a:path w="5859780" h="2131695">
                <a:moveTo>
                  <a:pt x="39611" y="1519402"/>
                </a:moveTo>
                <a:lnTo>
                  <a:pt x="0" y="1519402"/>
                </a:lnTo>
                <a:lnTo>
                  <a:pt x="0" y="1522717"/>
                </a:lnTo>
                <a:lnTo>
                  <a:pt x="39611" y="1522717"/>
                </a:lnTo>
                <a:lnTo>
                  <a:pt x="39611" y="1519402"/>
                </a:lnTo>
                <a:close/>
              </a:path>
              <a:path w="5859780" h="2131695">
                <a:moveTo>
                  <a:pt x="39611" y="1214920"/>
                </a:moveTo>
                <a:lnTo>
                  <a:pt x="0" y="1214920"/>
                </a:lnTo>
                <a:lnTo>
                  <a:pt x="0" y="1218234"/>
                </a:lnTo>
                <a:lnTo>
                  <a:pt x="39611" y="1218234"/>
                </a:lnTo>
                <a:lnTo>
                  <a:pt x="39611" y="1214920"/>
                </a:lnTo>
                <a:close/>
              </a:path>
              <a:path w="5859780" h="2131695">
                <a:moveTo>
                  <a:pt x="39611" y="913511"/>
                </a:moveTo>
                <a:lnTo>
                  <a:pt x="0" y="913511"/>
                </a:lnTo>
                <a:lnTo>
                  <a:pt x="0" y="916825"/>
                </a:lnTo>
                <a:lnTo>
                  <a:pt x="39611" y="916825"/>
                </a:lnTo>
                <a:lnTo>
                  <a:pt x="39611" y="913511"/>
                </a:lnTo>
                <a:close/>
              </a:path>
              <a:path w="5859780" h="2131695">
                <a:moveTo>
                  <a:pt x="39611" y="609092"/>
                </a:moveTo>
                <a:lnTo>
                  <a:pt x="0" y="609092"/>
                </a:lnTo>
                <a:lnTo>
                  <a:pt x="0" y="612419"/>
                </a:lnTo>
                <a:lnTo>
                  <a:pt x="39611" y="612419"/>
                </a:lnTo>
                <a:lnTo>
                  <a:pt x="39611" y="609092"/>
                </a:lnTo>
                <a:close/>
              </a:path>
              <a:path w="5859780" h="2131695">
                <a:moveTo>
                  <a:pt x="39611" y="304685"/>
                </a:moveTo>
                <a:lnTo>
                  <a:pt x="0" y="304685"/>
                </a:lnTo>
                <a:lnTo>
                  <a:pt x="0" y="308013"/>
                </a:lnTo>
                <a:lnTo>
                  <a:pt x="39611" y="308013"/>
                </a:lnTo>
                <a:lnTo>
                  <a:pt x="39611" y="304685"/>
                </a:lnTo>
                <a:close/>
              </a:path>
              <a:path w="5859780" h="2131695">
                <a:moveTo>
                  <a:pt x="39611" y="0"/>
                </a:moveTo>
                <a:lnTo>
                  <a:pt x="0" y="0"/>
                </a:lnTo>
                <a:lnTo>
                  <a:pt x="0" y="3327"/>
                </a:lnTo>
                <a:lnTo>
                  <a:pt x="39611" y="3327"/>
                </a:lnTo>
                <a:lnTo>
                  <a:pt x="39611" y="0"/>
                </a:lnTo>
                <a:close/>
              </a:path>
              <a:path w="5859780" h="2131695">
                <a:moveTo>
                  <a:pt x="5854535" y="2128240"/>
                </a:moveTo>
                <a:lnTo>
                  <a:pt x="4890579" y="2128240"/>
                </a:lnTo>
                <a:lnTo>
                  <a:pt x="4890579" y="2090635"/>
                </a:lnTo>
                <a:lnTo>
                  <a:pt x="4887226" y="2090635"/>
                </a:lnTo>
                <a:lnTo>
                  <a:pt x="4887226" y="2128240"/>
                </a:lnTo>
                <a:lnTo>
                  <a:pt x="3921099" y="2128240"/>
                </a:lnTo>
                <a:lnTo>
                  <a:pt x="3921099" y="2090635"/>
                </a:lnTo>
                <a:lnTo>
                  <a:pt x="3917746" y="2090635"/>
                </a:lnTo>
                <a:lnTo>
                  <a:pt x="3917746" y="2128240"/>
                </a:lnTo>
                <a:lnTo>
                  <a:pt x="2952165" y="2128240"/>
                </a:lnTo>
                <a:lnTo>
                  <a:pt x="2952165" y="2090635"/>
                </a:lnTo>
                <a:lnTo>
                  <a:pt x="2948813" y="2090635"/>
                </a:lnTo>
                <a:lnTo>
                  <a:pt x="2948813" y="2128240"/>
                </a:lnTo>
                <a:lnTo>
                  <a:pt x="1983092" y="2128240"/>
                </a:lnTo>
                <a:lnTo>
                  <a:pt x="1983092" y="2090635"/>
                </a:lnTo>
                <a:lnTo>
                  <a:pt x="1979739" y="2090635"/>
                </a:lnTo>
                <a:lnTo>
                  <a:pt x="1979739" y="2128240"/>
                </a:lnTo>
                <a:lnTo>
                  <a:pt x="1013752" y="2128240"/>
                </a:lnTo>
                <a:lnTo>
                  <a:pt x="1013752" y="2090635"/>
                </a:lnTo>
                <a:lnTo>
                  <a:pt x="1010399" y="2090635"/>
                </a:lnTo>
                <a:lnTo>
                  <a:pt x="1010399" y="2128240"/>
                </a:lnTo>
                <a:lnTo>
                  <a:pt x="44653" y="2128240"/>
                </a:lnTo>
                <a:lnTo>
                  <a:pt x="44653" y="2126907"/>
                </a:lnTo>
                <a:lnTo>
                  <a:pt x="44653" y="2090635"/>
                </a:lnTo>
                <a:lnTo>
                  <a:pt x="44653" y="1663"/>
                </a:lnTo>
                <a:lnTo>
                  <a:pt x="41300" y="1663"/>
                </a:lnTo>
                <a:lnTo>
                  <a:pt x="41300" y="2090635"/>
                </a:lnTo>
                <a:lnTo>
                  <a:pt x="41300" y="2126907"/>
                </a:lnTo>
                <a:lnTo>
                  <a:pt x="41300" y="2129904"/>
                </a:lnTo>
                <a:lnTo>
                  <a:pt x="42976" y="2129904"/>
                </a:lnTo>
                <a:lnTo>
                  <a:pt x="42976" y="2131568"/>
                </a:lnTo>
                <a:lnTo>
                  <a:pt x="5854535" y="2131568"/>
                </a:lnTo>
                <a:lnTo>
                  <a:pt x="5854535" y="2128240"/>
                </a:lnTo>
                <a:close/>
              </a:path>
              <a:path w="5859780" h="2131695">
                <a:moveTo>
                  <a:pt x="5859513" y="2090635"/>
                </a:moveTo>
                <a:lnTo>
                  <a:pt x="5856160" y="2090635"/>
                </a:lnTo>
                <a:lnTo>
                  <a:pt x="5856160" y="2129904"/>
                </a:lnTo>
                <a:lnTo>
                  <a:pt x="5859513" y="2129904"/>
                </a:lnTo>
                <a:lnTo>
                  <a:pt x="5859513" y="2090635"/>
                </a:lnTo>
                <a:close/>
              </a:path>
            </a:pathLst>
          </a:custGeom>
          <a:solidFill>
            <a:srgbClr val="000000"/>
          </a:solidFill>
        </p:spPr>
        <p:txBody>
          <a:bodyPr wrap="square" lIns="0" tIns="0" rIns="0" bIns="0" rtlCol="0"/>
          <a:lstStyle/>
          <a:p>
            <a:endParaRPr sz="1632"/>
          </a:p>
        </p:txBody>
      </p:sp>
      <p:sp>
        <p:nvSpPr>
          <p:cNvPr id="25" name="object 25"/>
          <p:cNvSpPr txBox="1"/>
          <p:nvPr/>
        </p:nvSpPr>
        <p:spPr>
          <a:xfrm>
            <a:off x="4352215" y="2966209"/>
            <a:ext cx="3643779" cy="405534"/>
          </a:xfrm>
          <a:prstGeom prst="rect">
            <a:avLst/>
          </a:prstGeom>
        </p:spPr>
        <p:txBody>
          <a:bodyPr vert="horz" wrap="square" lIns="0" tIns="30518" rIns="0" bIns="0" rtlCol="0">
            <a:spAutoFit/>
          </a:bodyPr>
          <a:lstStyle/>
          <a:p>
            <a:pPr marL="2303" algn="ctr">
              <a:spcBef>
                <a:spcPts val="240"/>
              </a:spcBef>
            </a:pPr>
            <a:r>
              <a:rPr sz="1134" b="1" spc="23" dirty="0">
                <a:latin typeface="Arial"/>
                <a:cs typeface="Arial"/>
              </a:rPr>
              <a:t>Probability</a:t>
            </a:r>
            <a:r>
              <a:rPr sz="1134" b="1" spc="-14" dirty="0">
                <a:latin typeface="Arial"/>
                <a:cs typeface="Arial"/>
              </a:rPr>
              <a:t> </a:t>
            </a:r>
            <a:r>
              <a:rPr sz="1134" b="1" spc="18" dirty="0">
                <a:latin typeface="Arial"/>
                <a:cs typeface="Arial"/>
              </a:rPr>
              <a:t>Distribution</a:t>
            </a:r>
            <a:r>
              <a:rPr sz="1134" b="1" spc="-5" dirty="0">
                <a:latin typeface="Arial"/>
                <a:cs typeface="Arial"/>
              </a:rPr>
              <a:t> </a:t>
            </a:r>
            <a:r>
              <a:rPr sz="1134" b="1" spc="23" dirty="0">
                <a:latin typeface="Arial"/>
                <a:cs typeface="Arial"/>
              </a:rPr>
              <a:t>of</a:t>
            </a:r>
            <a:r>
              <a:rPr sz="1134" b="1" spc="18" dirty="0">
                <a:latin typeface="Arial"/>
                <a:cs typeface="Arial"/>
              </a:rPr>
              <a:t> the</a:t>
            </a:r>
            <a:endParaRPr sz="1134">
              <a:latin typeface="Arial"/>
              <a:cs typeface="Arial"/>
            </a:endParaRPr>
          </a:p>
          <a:p>
            <a:pPr algn="ctr">
              <a:spcBef>
                <a:spcPts val="163"/>
              </a:spcBef>
            </a:pPr>
            <a:r>
              <a:rPr sz="1134" b="1" spc="27" dirty="0">
                <a:latin typeface="Arial"/>
                <a:cs typeface="Arial"/>
              </a:rPr>
              <a:t>Number</a:t>
            </a:r>
            <a:r>
              <a:rPr sz="1134" b="1" spc="-5" dirty="0">
                <a:latin typeface="Arial"/>
                <a:cs typeface="Arial"/>
              </a:rPr>
              <a:t> </a:t>
            </a:r>
            <a:r>
              <a:rPr sz="1134" b="1" spc="23" dirty="0">
                <a:latin typeface="Arial"/>
                <a:cs typeface="Arial"/>
              </a:rPr>
              <a:t>of</a:t>
            </a:r>
            <a:r>
              <a:rPr sz="1134" b="1" spc="18" dirty="0">
                <a:latin typeface="Arial"/>
                <a:cs typeface="Arial"/>
              </a:rPr>
              <a:t> </a:t>
            </a:r>
            <a:r>
              <a:rPr sz="1134" b="1" spc="23" dirty="0">
                <a:latin typeface="Arial"/>
                <a:cs typeface="Arial"/>
              </a:rPr>
              <a:t>Orders</a:t>
            </a:r>
            <a:r>
              <a:rPr sz="1134" b="1" spc="14" dirty="0">
                <a:latin typeface="Arial"/>
                <a:cs typeface="Arial"/>
              </a:rPr>
              <a:t> </a:t>
            </a:r>
            <a:r>
              <a:rPr sz="1134" b="1" spc="23" dirty="0">
                <a:latin typeface="Arial"/>
                <a:cs typeface="Arial"/>
              </a:rPr>
              <a:t>of</a:t>
            </a:r>
            <a:r>
              <a:rPr sz="1134" b="1" spc="18" dirty="0">
                <a:latin typeface="Arial"/>
                <a:cs typeface="Arial"/>
              </a:rPr>
              <a:t> </a:t>
            </a:r>
            <a:r>
              <a:rPr sz="1134" b="1" spc="23" dirty="0">
                <a:latin typeface="Arial"/>
                <a:cs typeface="Arial"/>
              </a:rPr>
              <a:t>Boeing</a:t>
            </a:r>
            <a:r>
              <a:rPr sz="1134" b="1" spc="18" dirty="0">
                <a:latin typeface="Arial"/>
                <a:cs typeface="Arial"/>
              </a:rPr>
              <a:t> </a:t>
            </a:r>
            <a:r>
              <a:rPr sz="1134" b="1" spc="27" dirty="0">
                <a:latin typeface="Arial"/>
                <a:cs typeface="Arial"/>
              </a:rPr>
              <a:t>767</a:t>
            </a:r>
            <a:r>
              <a:rPr sz="1134" b="1" spc="14" dirty="0">
                <a:latin typeface="Arial"/>
                <a:cs typeface="Arial"/>
              </a:rPr>
              <a:t> Aircraft</a:t>
            </a:r>
            <a:r>
              <a:rPr sz="1134" b="1" spc="18" dirty="0">
                <a:latin typeface="Arial"/>
                <a:cs typeface="Arial"/>
              </a:rPr>
              <a:t> </a:t>
            </a:r>
            <a:r>
              <a:rPr sz="1134" b="1" spc="23" dirty="0">
                <a:latin typeface="Arial"/>
                <a:cs typeface="Arial"/>
              </a:rPr>
              <a:t>Next</a:t>
            </a:r>
            <a:r>
              <a:rPr sz="1134" b="1" spc="18" dirty="0">
                <a:latin typeface="Arial"/>
                <a:cs typeface="Arial"/>
              </a:rPr>
              <a:t> </a:t>
            </a:r>
            <a:r>
              <a:rPr sz="1134" b="1" spc="23" dirty="0">
                <a:latin typeface="Arial"/>
                <a:cs typeface="Arial"/>
              </a:rPr>
              <a:t>Year</a:t>
            </a:r>
            <a:endParaRPr sz="1134">
              <a:latin typeface="Arial"/>
              <a:cs typeface="Arial"/>
            </a:endParaRPr>
          </a:p>
        </p:txBody>
      </p:sp>
      <p:sp>
        <p:nvSpPr>
          <p:cNvPr id="26" name="object 26"/>
          <p:cNvSpPr txBox="1"/>
          <p:nvPr/>
        </p:nvSpPr>
        <p:spPr>
          <a:xfrm>
            <a:off x="3245207" y="3400081"/>
            <a:ext cx="267180" cy="2114538"/>
          </a:xfrm>
          <a:prstGeom prst="rect">
            <a:avLst/>
          </a:prstGeom>
        </p:spPr>
        <p:txBody>
          <a:bodyPr vert="horz" wrap="square" lIns="0" tIns="14971" rIns="0" bIns="0" rtlCol="0">
            <a:spAutoFit/>
          </a:bodyPr>
          <a:lstStyle/>
          <a:p>
            <a:pPr marL="11516">
              <a:spcBef>
                <a:spcPts val="118"/>
              </a:spcBef>
            </a:pPr>
            <a:r>
              <a:rPr sz="952" spc="9" dirty="0">
                <a:latin typeface="Arial"/>
                <a:cs typeface="Arial"/>
              </a:rPr>
              <a:t>0</a:t>
            </a:r>
            <a:r>
              <a:rPr sz="952" spc="14" dirty="0">
                <a:latin typeface="Arial"/>
                <a:cs typeface="Arial"/>
              </a:rPr>
              <a:t>.</a:t>
            </a:r>
            <a:r>
              <a:rPr sz="952" spc="9" dirty="0">
                <a:latin typeface="Arial"/>
                <a:cs typeface="Arial"/>
              </a:rPr>
              <a:t>3</a:t>
            </a:r>
            <a:r>
              <a:rPr sz="952" spc="18" dirty="0">
                <a:latin typeface="Arial"/>
                <a:cs typeface="Arial"/>
              </a:rPr>
              <a:t>5</a:t>
            </a:r>
            <a:endParaRPr sz="952">
              <a:latin typeface="Arial"/>
              <a:cs typeface="Arial"/>
            </a:endParaRPr>
          </a:p>
          <a:p>
            <a:pPr>
              <a:spcBef>
                <a:spcPts val="41"/>
              </a:spcBef>
            </a:pPr>
            <a:endParaRPr sz="861">
              <a:latin typeface="Arial"/>
              <a:cs typeface="Arial"/>
            </a:endParaRPr>
          </a:p>
          <a:p>
            <a:pPr marL="11516"/>
            <a:r>
              <a:rPr sz="952" spc="9" dirty="0">
                <a:latin typeface="Arial"/>
                <a:cs typeface="Arial"/>
              </a:rPr>
              <a:t>0</a:t>
            </a:r>
            <a:r>
              <a:rPr sz="952" spc="14" dirty="0">
                <a:latin typeface="Arial"/>
                <a:cs typeface="Arial"/>
              </a:rPr>
              <a:t>.</a:t>
            </a:r>
            <a:r>
              <a:rPr sz="952" spc="9" dirty="0">
                <a:latin typeface="Arial"/>
                <a:cs typeface="Arial"/>
              </a:rPr>
              <a:t>3</a:t>
            </a:r>
            <a:r>
              <a:rPr sz="952" spc="18" dirty="0">
                <a:latin typeface="Arial"/>
                <a:cs typeface="Arial"/>
              </a:rPr>
              <a:t>0</a:t>
            </a:r>
            <a:endParaRPr sz="952">
              <a:latin typeface="Arial"/>
              <a:cs typeface="Arial"/>
            </a:endParaRPr>
          </a:p>
          <a:p>
            <a:pPr>
              <a:spcBef>
                <a:spcPts val="41"/>
              </a:spcBef>
            </a:pPr>
            <a:endParaRPr sz="861">
              <a:latin typeface="Arial"/>
              <a:cs typeface="Arial"/>
            </a:endParaRPr>
          </a:p>
          <a:p>
            <a:pPr marL="11516"/>
            <a:r>
              <a:rPr sz="952" spc="9" dirty="0">
                <a:latin typeface="Arial"/>
                <a:cs typeface="Arial"/>
              </a:rPr>
              <a:t>0</a:t>
            </a:r>
            <a:r>
              <a:rPr sz="952" spc="14" dirty="0">
                <a:latin typeface="Arial"/>
                <a:cs typeface="Arial"/>
              </a:rPr>
              <a:t>.</a:t>
            </a:r>
            <a:r>
              <a:rPr sz="952" spc="9" dirty="0">
                <a:latin typeface="Arial"/>
                <a:cs typeface="Arial"/>
              </a:rPr>
              <a:t>2</a:t>
            </a:r>
            <a:r>
              <a:rPr sz="952" spc="18" dirty="0">
                <a:latin typeface="Arial"/>
                <a:cs typeface="Arial"/>
              </a:rPr>
              <a:t>5</a:t>
            </a:r>
            <a:endParaRPr sz="952">
              <a:latin typeface="Arial"/>
              <a:cs typeface="Arial"/>
            </a:endParaRPr>
          </a:p>
          <a:p>
            <a:pPr>
              <a:spcBef>
                <a:spcPts val="41"/>
              </a:spcBef>
            </a:pPr>
            <a:endParaRPr sz="861">
              <a:latin typeface="Arial"/>
              <a:cs typeface="Arial"/>
            </a:endParaRPr>
          </a:p>
          <a:p>
            <a:pPr marL="11516"/>
            <a:r>
              <a:rPr sz="952" spc="9" dirty="0">
                <a:latin typeface="Arial"/>
                <a:cs typeface="Arial"/>
              </a:rPr>
              <a:t>0</a:t>
            </a:r>
            <a:r>
              <a:rPr sz="952" spc="14" dirty="0">
                <a:latin typeface="Arial"/>
                <a:cs typeface="Arial"/>
              </a:rPr>
              <a:t>.</a:t>
            </a:r>
            <a:r>
              <a:rPr sz="952" spc="9" dirty="0">
                <a:latin typeface="Arial"/>
                <a:cs typeface="Arial"/>
              </a:rPr>
              <a:t>2</a:t>
            </a:r>
            <a:r>
              <a:rPr sz="952" spc="18" dirty="0">
                <a:latin typeface="Arial"/>
                <a:cs typeface="Arial"/>
              </a:rPr>
              <a:t>0</a:t>
            </a:r>
            <a:endParaRPr sz="952">
              <a:latin typeface="Arial"/>
              <a:cs typeface="Arial"/>
            </a:endParaRPr>
          </a:p>
          <a:p>
            <a:pPr>
              <a:spcBef>
                <a:spcPts val="18"/>
              </a:spcBef>
            </a:pPr>
            <a:endParaRPr sz="861">
              <a:latin typeface="Arial"/>
              <a:cs typeface="Arial"/>
            </a:endParaRPr>
          </a:p>
          <a:p>
            <a:pPr marL="11516"/>
            <a:r>
              <a:rPr sz="952" spc="9" dirty="0">
                <a:latin typeface="Arial"/>
                <a:cs typeface="Arial"/>
              </a:rPr>
              <a:t>0</a:t>
            </a:r>
            <a:r>
              <a:rPr sz="952" spc="14" dirty="0">
                <a:latin typeface="Arial"/>
                <a:cs typeface="Arial"/>
              </a:rPr>
              <a:t>.</a:t>
            </a:r>
            <a:r>
              <a:rPr sz="952" spc="9" dirty="0">
                <a:latin typeface="Arial"/>
                <a:cs typeface="Arial"/>
              </a:rPr>
              <a:t>1</a:t>
            </a:r>
            <a:r>
              <a:rPr sz="952" spc="18" dirty="0">
                <a:latin typeface="Arial"/>
                <a:cs typeface="Arial"/>
              </a:rPr>
              <a:t>5</a:t>
            </a:r>
            <a:endParaRPr sz="952">
              <a:latin typeface="Arial"/>
              <a:cs typeface="Arial"/>
            </a:endParaRPr>
          </a:p>
          <a:p>
            <a:pPr>
              <a:spcBef>
                <a:spcPts val="41"/>
              </a:spcBef>
            </a:pPr>
            <a:endParaRPr sz="861">
              <a:latin typeface="Arial"/>
              <a:cs typeface="Arial"/>
            </a:endParaRPr>
          </a:p>
          <a:p>
            <a:pPr marL="11516"/>
            <a:r>
              <a:rPr sz="952" spc="9" dirty="0">
                <a:latin typeface="Arial"/>
                <a:cs typeface="Arial"/>
              </a:rPr>
              <a:t>0</a:t>
            </a:r>
            <a:r>
              <a:rPr sz="952" spc="14" dirty="0">
                <a:latin typeface="Arial"/>
                <a:cs typeface="Arial"/>
              </a:rPr>
              <a:t>.</a:t>
            </a:r>
            <a:r>
              <a:rPr sz="952" spc="9" dirty="0">
                <a:latin typeface="Arial"/>
                <a:cs typeface="Arial"/>
              </a:rPr>
              <a:t>1</a:t>
            </a:r>
            <a:r>
              <a:rPr sz="952" spc="18" dirty="0">
                <a:latin typeface="Arial"/>
                <a:cs typeface="Arial"/>
              </a:rPr>
              <a:t>0</a:t>
            </a:r>
            <a:endParaRPr sz="952">
              <a:latin typeface="Arial"/>
              <a:cs typeface="Arial"/>
            </a:endParaRPr>
          </a:p>
          <a:p>
            <a:pPr>
              <a:spcBef>
                <a:spcPts val="41"/>
              </a:spcBef>
            </a:pPr>
            <a:endParaRPr sz="861">
              <a:latin typeface="Arial"/>
              <a:cs typeface="Arial"/>
            </a:endParaRPr>
          </a:p>
          <a:p>
            <a:pPr marL="11516"/>
            <a:r>
              <a:rPr sz="952" spc="9" dirty="0">
                <a:latin typeface="Arial"/>
                <a:cs typeface="Arial"/>
              </a:rPr>
              <a:t>0</a:t>
            </a:r>
            <a:r>
              <a:rPr sz="952" spc="14" dirty="0">
                <a:latin typeface="Arial"/>
                <a:cs typeface="Arial"/>
              </a:rPr>
              <a:t>.</a:t>
            </a:r>
            <a:r>
              <a:rPr sz="952" spc="9" dirty="0">
                <a:latin typeface="Arial"/>
                <a:cs typeface="Arial"/>
              </a:rPr>
              <a:t>0</a:t>
            </a:r>
            <a:r>
              <a:rPr sz="952" spc="18" dirty="0">
                <a:latin typeface="Arial"/>
                <a:cs typeface="Arial"/>
              </a:rPr>
              <a:t>5</a:t>
            </a:r>
            <a:endParaRPr sz="952">
              <a:latin typeface="Arial"/>
              <a:cs typeface="Arial"/>
            </a:endParaRPr>
          </a:p>
          <a:p>
            <a:pPr>
              <a:spcBef>
                <a:spcPts val="41"/>
              </a:spcBef>
            </a:pPr>
            <a:endParaRPr sz="861">
              <a:latin typeface="Arial"/>
              <a:cs typeface="Arial"/>
            </a:endParaRPr>
          </a:p>
          <a:p>
            <a:pPr marL="11516"/>
            <a:r>
              <a:rPr sz="952" spc="9" dirty="0">
                <a:latin typeface="Arial"/>
                <a:cs typeface="Arial"/>
              </a:rPr>
              <a:t>0</a:t>
            </a:r>
            <a:r>
              <a:rPr sz="952" spc="14" dirty="0">
                <a:latin typeface="Arial"/>
                <a:cs typeface="Arial"/>
              </a:rPr>
              <a:t>.</a:t>
            </a:r>
            <a:r>
              <a:rPr sz="952" spc="9" dirty="0">
                <a:latin typeface="Arial"/>
                <a:cs typeface="Arial"/>
              </a:rPr>
              <a:t>0</a:t>
            </a:r>
            <a:r>
              <a:rPr sz="952" spc="18" dirty="0">
                <a:latin typeface="Arial"/>
                <a:cs typeface="Arial"/>
              </a:rPr>
              <a:t>0</a:t>
            </a:r>
            <a:endParaRPr sz="952">
              <a:latin typeface="Arial"/>
              <a:cs typeface="Arial"/>
            </a:endParaRPr>
          </a:p>
        </p:txBody>
      </p:sp>
      <p:sp>
        <p:nvSpPr>
          <p:cNvPr id="27" name="object 27"/>
          <p:cNvSpPr txBox="1"/>
          <p:nvPr/>
        </p:nvSpPr>
        <p:spPr>
          <a:xfrm>
            <a:off x="3956219" y="5511340"/>
            <a:ext cx="161229" cy="161632"/>
          </a:xfrm>
          <a:prstGeom prst="rect">
            <a:avLst/>
          </a:prstGeom>
        </p:spPr>
        <p:txBody>
          <a:bodyPr vert="horz" wrap="square" lIns="0" tIns="14971" rIns="0" bIns="0" rtlCol="0">
            <a:spAutoFit/>
          </a:bodyPr>
          <a:lstStyle/>
          <a:p>
            <a:pPr marL="11516">
              <a:spcBef>
                <a:spcPts val="118"/>
              </a:spcBef>
            </a:pPr>
            <a:r>
              <a:rPr sz="952" spc="9" dirty="0">
                <a:latin typeface="Arial"/>
                <a:cs typeface="Arial"/>
              </a:rPr>
              <a:t>43</a:t>
            </a:r>
            <a:endParaRPr sz="952">
              <a:latin typeface="Arial"/>
              <a:cs typeface="Arial"/>
            </a:endParaRPr>
          </a:p>
        </p:txBody>
      </p:sp>
      <p:sp>
        <p:nvSpPr>
          <p:cNvPr id="28" name="object 28"/>
          <p:cNvSpPr txBox="1"/>
          <p:nvPr/>
        </p:nvSpPr>
        <p:spPr>
          <a:xfrm>
            <a:off x="4835011" y="5511340"/>
            <a:ext cx="161229" cy="161632"/>
          </a:xfrm>
          <a:prstGeom prst="rect">
            <a:avLst/>
          </a:prstGeom>
        </p:spPr>
        <p:txBody>
          <a:bodyPr vert="horz" wrap="square" lIns="0" tIns="14971" rIns="0" bIns="0" rtlCol="0">
            <a:spAutoFit/>
          </a:bodyPr>
          <a:lstStyle/>
          <a:p>
            <a:pPr marL="11516">
              <a:spcBef>
                <a:spcPts val="118"/>
              </a:spcBef>
            </a:pPr>
            <a:r>
              <a:rPr sz="952" spc="9" dirty="0">
                <a:latin typeface="Arial"/>
                <a:cs typeface="Arial"/>
              </a:rPr>
              <a:t>44</a:t>
            </a:r>
            <a:endParaRPr sz="952">
              <a:latin typeface="Arial"/>
              <a:cs typeface="Arial"/>
            </a:endParaRPr>
          </a:p>
        </p:txBody>
      </p:sp>
      <p:sp>
        <p:nvSpPr>
          <p:cNvPr id="29" name="object 29"/>
          <p:cNvSpPr txBox="1"/>
          <p:nvPr/>
        </p:nvSpPr>
        <p:spPr>
          <a:xfrm>
            <a:off x="7471398" y="5511340"/>
            <a:ext cx="161229" cy="161632"/>
          </a:xfrm>
          <a:prstGeom prst="rect">
            <a:avLst/>
          </a:prstGeom>
        </p:spPr>
        <p:txBody>
          <a:bodyPr vert="horz" wrap="square" lIns="0" tIns="14971" rIns="0" bIns="0" rtlCol="0">
            <a:spAutoFit/>
          </a:bodyPr>
          <a:lstStyle/>
          <a:p>
            <a:pPr marL="11516">
              <a:spcBef>
                <a:spcPts val="118"/>
              </a:spcBef>
            </a:pPr>
            <a:r>
              <a:rPr sz="952" spc="9" dirty="0">
                <a:latin typeface="Arial"/>
                <a:cs typeface="Arial"/>
              </a:rPr>
              <a:t>47</a:t>
            </a:r>
            <a:endParaRPr sz="952">
              <a:latin typeface="Arial"/>
              <a:cs typeface="Arial"/>
            </a:endParaRPr>
          </a:p>
        </p:txBody>
      </p:sp>
      <p:sp>
        <p:nvSpPr>
          <p:cNvPr id="30" name="object 30"/>
          <p:cNvSpPr txBox="1"/>
          <p:nvPr/>
        </p:nvSpPr>
        <p:spPr>
          <a:xfrm>
            <a:off x="8350527" y="5511340"/>
            <a:ext cx="161229" cy="161632"/>
          </a:xfrm>
          <a:prstGeom prst="rect">
            <a:avLst/>
          </a:prstGeom>
        </p:spPr>
        <p:txBody>
          <a:bodyPr vert="horz" wrap="square" lIns="0" tIns="14971" rIns="0" bIns="0" rtlCol="0">
            <a:spAutoFit/>
          </a:bodyPr>
          <a:lstStyle/>
          <a:p>
            <a:pPr marL="11516">
              <a:spcBef>
                <a:spcPts val="118"/>
              </a:spcBef>
            </a:pPr>
            <a:r>
              <a:rPr sz="952" spc="9" dirty="0">
                <a:latin typeface="Arial"/>
                <a:cs typeface="Arial"/>
              </a:rPr>
              <a:t>48</a:t>
            </a:r>
            <a:endParaRPr sz="952">
              <a:latin typeface="Arial"/>
              <a:cs typeface="Arial"/>
            </a:endParaRPr>
          </a:p>
        </p:txBody>
      </p:sp>
      <p:sp>
        <p:nvSpPr>
          <p:cNvPr id="31" name="object 31"/>
          <p:cNvSpPr txBox="1"/>
          <p:nvPr/>
        </p:nvSpPr>
        <p:spPr>
          <a:xfrm>
            <a:off x="5683903" y="5447057"/>
            <a:ext cx="1100965" cy="436806"/>
          </a:xfrm>
          <a:prstGeom prst="rect">
            <a:avLst/>
          </a:prstGeom>
        </p:spPr>
        <p:txBody>
          <a:bodyPr vert="horz" wrap="square" lIns="0" tIns="78887" rIns="0" bIns="0" rtlCol="0">
            <a:spAutoFit/>
          </a:bodyPr>
          <a:lstStyle/>
          <a:p>
            <a:pPr marL="41459">
              <a:spcBef>
                <a:spcPts val="621"/>
              </a:spcBef>
              <a:tabLst>
                <a:tab pos="920157" algn="l"/>
              </a:tabLst>
            </a:pPr>
            <a:r>
              <a:rPr sz="952" spc="14" dirty="0">
                <a:latin typeface="Arial"/>
                <a:cs typeface="Arial"/>
              </a:rPr>
              <a:t>45	</a:t>
            </a:r>
            <a:r>
              <a:rPr sz="952" spc="9" dirty="0">
                <a:latin typeface="Arial"/>
                <a:cs typeface="Arial"/>
              </a:rPr>
              <a:t>46</a:t>
            </a:r>
            <a:endParaRPr sz="952">
              <a:latin typeface="Arial"/>
              <a:cs typeface="Arial"/>
            </a:endParaRPr>
          </a:p>
          <a:p>
            <a:pPr marL="11516">
              <a:spcBef>
                <a:spcPts val="540"/>
              </a:spcBef>
            </a:pPr>
            <a:r>
              <a:rPr sz="952" b="1" spc="18" dirty="0">
                <a:latin typeface="Arial"/>
                <a:cs typeface="Arial"/>
              </a:rPr>
              <a:t>Number</a:t>
            </a:r>
            <a:r>
              <a:rPr sz="952" b="1" spc="-14" dirty="0">
                <a:latin typeface="Arial"/>
                <a:cs typeface="Arial"/>
              </a:rPr>
              <a:t> </a:t>
            </a:r>
            <a:r>
              <a:rPr sz="952" b="1" spc="18" dirty="0">
                <a:latin typeface="Arial"/>
                <a:cs typeface="Arial"/>
              </a:rPr>
              <a:t>of</a:t>
            </a:r>
            <a:r>
              <a:rPr sz="952" b="1" dirty="0">
                <a:latin typeface="Arial"/>
                <a:cs typeface="Arial"/>
              </a:rPr>
              <a:t> </a:t>
            </a:r>
            <a:r>
              <a:rPr sz="952" b="1" spc="14" dirty="0">
                <a:latin typeface="Arial"/>
                <a:cs typeface="Arial"/>
              </a:rPr>
              <a:t>Orders</a:t>
            </a:r>
            <a:endParaRPr sz="952">
              <a:latin typeface="Arial"/>
              <a:cs typeface="Arial"/>
            </a:endParaRPr>
          </a:p>
        </p:txBody>
      </p:sp>
      <p:sp>
        <p:nvSpPr>
          <p:cNvPr id="32" name="object 32"/>
          <p:cNvSpPr txBox="1"/>
          <p:nvPr/>
        </p:nvSpPr>
        <p:spPr>
          <a:xfrm>
            <a:off x="3038570" y="4133051"/>
            <a:ext cx="144527" cy="665071"/>
          </a:xfrm>
          <a:prstGeom prst="rect">
            <a:avLst/>
          </a:prstGeom>
        </p:spPr>
        <p:txBody>
          <a:bodyPr vert="vert270" wrap="square" lIns="0" tIns="0" rIns="0" bIns="0" rtlCol="0">
            <a:spAutoFit/>
          </a:bodyPr>
          <a:lstStyle/>
          <a:p>
            <a:pPr marL="11516">
              <a:lnSpc>
                <a:spcPts val="1188"/>
              </a:lnSpc>
            </a:pPr>
            <a:r>
              <a:rPr sz="997" b="1" spc="-14" dirty="0">
                <a:latin typeface="Arial"/>
                <a:cs typeface="Arial"/>
              </a:rPr>
              <a:t>Probability</a:t>
            </a:r>
            <a:endParaRPr sz="997">
              <a:latin typeface="Arial"/>
              <a:cs typeface="Arial"/>
            </a:endParaRPr>
          </a:p>
        </p:txBody>
      </p:sp>
      <p:sp>
        <p:nvSpPr>
          <p:cNvPr id="35" name="object 35"/>
          <p:cNvSpPr txBox="1"/>
          <p:nvPr/>
        </p:nvSpPr>
        <p:spPr>
          <a:xfrm>
            <a:off x="2900782" y="1863840"/>
            <a:ext cx="6390435" cy="452368"/>
          </a:xfrm>
          <a:prstGeom prst="rect">
            <a:avLst/>
          </a:prstGeom>
          <a:noFill/>
          <a:ln w="28575">
            <a:solidFill>
              <a:srgbClr val="2E2D67"/>
            </a:solidFill>
          </a:ln>
        </p:spPr>
        <p:txBody>
          <a:bodyPr vert="horz" wrap="square" lIns="0" tIns="143955" rIns="0" bIns="0" rtlCol="0">
            <a:spAutoFit/>
          </a:bodyPr>
          <a:lstStyle/>
          <a:p>
            <a:pPr marL="226872">
              <a:spcBef>
                <a:spcPts val="1134"/>
              </a:spcBef>
            </a:pPr>
            <a:r>
              <a:rPr sz="1995" spc="-5" dirty="0">
                <a:cs typeface="Cambria"/>
              </a:rPr>
              <a:t>A</a:t>
            </a:r>
            <a:r>
              <a:rPr sz="1995" spc="5" dirty="0">
                <a:cs typeface="Cambria"/>
              </a:rPr>
              <a:t> </a:t>
            </a:r>
            <a:r>
              <a:rPr sz="1995" b="1" spc="-14" dirty="0">
                <a:solidFill>
                  <a:srgbClr val="C00000"/>
                </a:solidFill>
                <a:cs typeface="Cambria"/>
              </a:rPr>
              <a:t>histogram</a:t>
            </a:r>
            <a:r>
              <a:rPr sz="1995" b="1" spc="-9" dirty="0">
                <a:solidFill>
                  <a:srgbClr val="C00000"/>
                </a:solidFill>
                <a:cs typeface="Cambria"/>
              </a:rPr>
              <a:t> </a:t>
            </a:r>
            <a:r>
              <a:rPr sz="1995" spc="-5" dirty="0">
                <a:cs typeface="Cambria"/>
              </a:rPr>
              <a:t>is</a:t>
            </a:r>
            <a:r>
              <a:rPr sz="1995" spc="14" dirty="0">
                <a:cs typeface="Cambria"/>
              </a:rPr>
              <a:t> </a:t>
            </a:r>
            <a:r>
              <a:rPr sz="1995" spc="-5" dirty="0">
                <a:cs typeface="Cambria"/>
              </a:rPr>
              <a:t>a </a:t>
            </a:r>
            <a:r>
              <a:rPr sz="1995" spc="-9" dirty="0">
                <a:cs typeface="Cambria"/>
              </a:rPr>
              <a:t>display</a:t>
            </a:r>
            <a:r>
              <a:rPr sz="1995" dirty="0">
                <a:cs typeface="Cambria"/>
              </a:rPr>
              <a:t> </a:t>
            </a:r>
            <a:r>
              <a:rPr sz="1995" spc="-5" dirty="0">
                <a:cs typeface="Cambria"/>
              </a:rPr>
              <a:t>of</a:t>
            </a:r>
            <a:r>
              <a:rPr sz="1995" dirty="0">
                <a:cs typeface="Cambria"/>
              </a:rPr>
              <a:t> </a:t>
            </a:r>
            <a:r>
              <a:rPr sz="1995" spc="-9" dirty="0">
                <a:cs typeface="Cambria"/>
              </a:rPr>
              <a:t>probabilities</a:t>
            </a:r>
            <a:r>
              <a:rPr sz="1995" spc="14" dirty="0">
                <a:cs typeface="Cambria"/>
              </a:rPr>
              <a:t> </a:t>
            </a:r>
            <a:r>
              <a:rPr sz="1995" spc="-5" dirty="0">
                <a:cs typeface="Cambria"/>
              </a:rPr>
              <a:t>as</a:t>
            </a:r>
            <a:r>
              <a:rPr sz="1995" spc="5" dirty="0">
                <a:cs typeface="Cambria"/>
              </a:rPr>
              <a:t> </a:t>
            </a:r>
            <a:r>
              <a:rPr sz="1995" spc="-5" dirty="0">
                <a:cs typeface="Cambria"/>
              </a:rPr>
              <a:t>a</a:t>
            </a:r>
            <a:r>
              <a:rPr sz="1995" spc="9" dirty="0">
                <a:cs typeface="Cambria"/>
              </a:rPr>
              <a:t> </a:t>
            </a:r>
            <a:r>
              <a:rPr sz="1995" spc="-9" dirty="0">
                <a:cs typeface="Cambria"/>
              </a:rPr>
              <a:t>bar</a:t>
            </a:r>
            <a:r>
              <a:rPr sz="1995" spc="5" dirty="0">
                <a:cs typeface="Cambria"/>
              </a:rPr>
              <a:t> </a:t>
            </a:r>
            <a:r>
              <a:rPr sz="1995" spc="-5" dirty="0">
                <a:cs typeface="Cambria"/>
              </a:rPr>
              <a:t>chart</a:t>
            </a:r>
            <a:endParaRPr sz="1995" dirty="0">
              <a:cs typeface="Cambria"/>
            </a:endParaRPr>
          </a:p>
        </p:txBody>
      </p:sp>
      <p:sp>
        <p:nvSpPr>
          <p:cNvPr id="41" name="Title 9">
            <a:extLst>
              <a:ext uri="{FF2B5EF4-FFF2-40B4-BE49-F238E27FC236}">
                <a16:creationId xmlns:a16="http://schemas.microsoft.com/office/drawing/2014/main" id="{76317CE1-696E-4E60-A6EF-EBE8D053760F}"/>
              </a:ext>
            </a:extLst>
          </p:cNvPr>
          <p:cNvSpPr>
            <a:spLocks noGrp="1"/>
          </p:cNvSpPr>
          <p:nvPr>
            <p:ph type="title"/>
          </p:nvPr>
        </p:nvSpPr>
        <p:spPr>
          <a:xfrm>
            <a:off x="838200" y="365125"/>
            <a:ext cx="10515600" cy="824483"/>
          </a:xfrm>
        </p:spPr>
        <p:txBody>
          <a:bodyPr/>
          <a:lstStyle/>
          <a:p>
            <a:r>
              <a:rPr lang="en-US" dirty="0">
                <a:solidFill>
                  <a:srgbClr val="2E2D67"/>
                </a:solidFill>
              </a:rPr>
              <a:t>Visualization of Probability Distributions</a:t>
            </a:r>
            <a:endParaRPr lang="en-SG" dirty="0">
              <a:solidFill>
                <a:srgbClr val="2E2D67"/>
              </a:solidFill>
            </a:endParaRPr>
          </a:p>
        </p:txBody>
      </p:sp>
    </p:spTree>
    <p:extLst>
      <p:ext uri="{BB962C8B-B14F-4D97-AF65-F5344CB8AC3E}">
        <p14:creationId xmlns:p14="http://schemas.microsoft.com/office/powerpoint/2010/main" val="211829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65">
            <a:extLst>
              <a:ext uri="{FF2B5EF4-FFF2-40B4-BE49-F238E27FC236}">
                <a16:creationId xmlns:a16="http://schemas.microsoft.com/office/drawing/2014/main" id="{46C9453D-CA28-4D9B-8DB0-941FCECEAECF}"/>
              </a:ext>
            </a:extLst>
          </p:cNvPr>
          <p:cNvSpPr>
            <a:spLocks noGrp="1"/>
          </p:cNvSpPr>
          <p:nvPr>
            <p:ph idx="1"/>
          </p:nvPr>
        </p:nvSpPr>
        <p:spPr/>
        <p:txBody>
          <a:bodyPr/>
          <a:lstStyle/>
          <a:p>
            <a:r>
              <a:rPr lang="en-US" sz="2800" b="1" spc="5" dirty="0">
                <a:solidFill>
                  <a:srgbClr val="2E2D67"/>
                </a:solidFill>
                <a:cs typeface="Cambria"/>
              </a:rPr>
              <a:t>X</a:t>
            </a:r>
            <a:r>
              <a:rPr lang="en-US" sz="2800" b="1" spc="5" dirty="0">
                <a:solidFill>
                  <a:srgbClr val="000099"/>
                </a:solidFill>
                <a:cs typeface="Cambria"/>
              </a:rPr>
              <a:t> </a:t>
            </a:r>
            <a:r>
              <a:rPr lang="en-US" sz="2800" spc="5" dirty="0">
                <a:cs typeface="Cambria"/>
              </a:rPr>
              <a:t>and </a:t>
            </a:r>
            <a:r>
              <a:rPr lang="en-US" sz="2800" b="1" spc="5" dirty="0">
                <a:solidFill>
                  <a:srgbClr val="E02246"/>
                </a:solidFill>
                <a:cs typeface="Cambria"/>
              </a:rPr>
              <a:t>Y</a:t>
            </a:r>
            <a:r>
              <a:rPr lang="en-US" sz="2800" b="1" spc="5" dirty="0">
                <a:solidFill>
                  <a:srgbClr val="006600"/>
                </a:solidFill>
                <a:cs typeface="Cambria"/>
              </a:rPr>
              <a:t> </a:t>
            </a:r>
            <a:r>
              <a:rPr lang="en-US" sz="2800" spc="5" dirty="0">
                <a:cs typeface="Cambria"/>
              </a:rPr>
              <a:t>denote the sales </a:t>
            </a:r>
            <a:r>
              <a:rPr lang="en-US" sz="2800" spc="-5" dirty="0">
                <a:cs typeface="Cambria"/>
              </a:rPr>
              <a:t>next year </a:t>
            </a:r>
            <a:r>
              <a:rPr lang="en-US" sz="2800" spc="5" dirty="0">
                <a:cs typeface="Cambria"/>
              </a:rPr>
              <a:t>in </a:t>
            </a:r>
            <a:r>
              <a:rPr lang="en-US" sz="2800" dirty="0">
                <a:cs typeface="Cambria"/>
              </a:rPr>
              <a:t>the </a:t>
            </a:r>
            <a:r>
              <a:rPr lang="en-US" sz="2800" dirty="0">
                <a:solidFill>
                  <a:srgbClr val="2E2D67"/>
                </a:solidFill>
                <a:cs typeface="Cambria"/>
              </a:rPr>
              <a:t>eastern</a:t>
            </a:r>
            <a:r>
              <a:rPr lang="en-US" sz="2800" dirty="0">
                <a:solidFill>
                  <a:srgbClr val="000099"/>
                </a:solidFill>
                <a:cs typeface="Cambria"/>
              </a:rPr>
              <a:t> </a:t>
            </a:r>
            <a:r>
              <a:rPr lang="en-US" sz="2800" dirty="0">
                <a:cs typeface="Cambria"/>
              </a:rPr>
              <a:t>division and </a:t>
            </a:r>
            <a:r>
              <a:rPr lang="en-US" sz="2800" spc="-390" dirty="0">
                <a:cs typeface="Cambria"/>
              </a:rPr>
              <a:t> </a:t>
            </a:r>
            <a:r>
              <a:rPr lang="en-US" sz="2800" dirty="0">
                <a:cs typeface="Cambria"/>
              </a:rPr>
              <a:t>the</a:t>
            </a:r>
            <a:r>
              <a:rPr lang="en-US" sz="2800" spc="9" dirty="0">
                <a:cs typeface="Cambria"/>
              </a:rPr>
              <a:t> </a:t>
            </a:r>
            <a:r>
              <a:rPr lang="en-US" sz="2800" dirty="0">
                <a:solidFill>
                  <a:srgbClr val="E02246"/>
                </a:solidFill>
                <a:cs typeface="Cambria"/>
              </a:rPr>
              <a:t>western</a:t>
            </a:r>
            <a:r>
              <a:rPr lang="en-US" sz="2800" spc="5" dirty="0">
                <a:solidFill>
                  <a:srgbClr val="006600"/>
                </a:solidFill>
                <a:cs typeface="Cambria"/>
              </a:rPr>
              <a:t> </a:t>
            </a:r>
            <a:r>
              <a:rPr lang="en-US" sz="2800" dirty="0">
                <a:cs typeface="Cambria"/>
              </a:rPr>
              <a:t>division</a:t>
            </a:r>
            <a:r>
              <a:rPr lang="en-US" sz="2800" spc="-18" dirty="0">
                <a:cs typeface="Cambria"/>
              </a:rPr>
              <a:t> </a:t>
            </a:r>
            <a:r>
              <a:rPr lang="en-US" sz="2800" spc="5" dirty="0">
                <a:cs typeface="Cambria"/>
              </a:rPr>
              <a:t>of</a:t>
            </a:r>
            <a:r>
              <a:rPr lang="en-US" sz="2800" dirty="0">
                <a:cs typeface="Cambria"/>
              </a:rPr>
              <a:t> </a:t>
            </a:r>
            <a:r>
              <a:rPr lang="en-US" sz="2800" spc="5" dirty="0">
                <a:cs typeface="Cambria"/>
              </a:rPr>
              <a:t>a</a:t>
            </a:r>
            <a:r>
              <a:rPr lang="en-US" sz="2800" dirty="0">
                <a:cs typeface="Cambria"/>
              </a:rPr>
              <a:t> </a:t>
            </a:r>
            <a:r>
              <a:rPr lang="en-US" sz="2800" spc="-18" dirty="0">
                <a:cs typeface="Cambria"/>
              </a:rPr>
              <a:t>company,</a:t>
            </a:r>
            <a:r>
              <a:rPr lang="en-US" sz="2800" dirty="0">
                <a:cs typeface="Cambria"/>
              </a:rPr>
              <a:t> </a:t>
            </a:r>
            <a:r>
              <a:rPr lang="en-US" sz="2800" spc="-18" dirty="0">
                <a:cs typeface="Cambria"/>
              </a:rPr>
              <a:t>respectively.</a:t>
            </a:r>
            <a:endParaRPr lang="en-US" sz="2800" dirty="0">
              <a:cs typeface="Cambria"/>
            </a:endParaRPr>
          </a:p>
          <a:p>
            <a:endParaRPr lang="en-SG" dirty="0"/>
          </a:p>
        </p:txBody>
      </p:sp>
      <p:sp>
        <p:nvSpPr>
          <p:cNvPr id="3" name="object 3"/>
          <p:cNvSpPr txBox="1"/>
          <p:nvPr/>
        </p:nvSpPr>
        <p:spPr>
          <a:xfrm>
            <a:off x="4031460" y="2517579"/>
            <a:ext cx="1476398" cy="262787"/>
          </a:xfrm>
          <a:prstGeom prst="rect">
            <a:avLst/>
          </a:prstGeom>
        </p:spPr>
        <p:txBody>
          <a:bodyPr vert="horz" wrap="square" lIns="0" tIns="11516" rIns="0" bIns="0" rtlCol="0">
            <a:spAutoFit/>
          </a:bodyPr>
          <a:lstStyle/>
          <a:p>
            <a:pPr marL="11516">
              <a:spcBef>
                <a:spcPts val="91"/>
              </a:spcBef>
            </a:pPr>
            <a:r>
              <a:rPr sz="1632" spc="-5" dirty="0">
                <a:solidFill>
                  <a:srgbClr val="2E2D67"/>
                </a:solidFill>
                <a:latin typeface="Cambria"/>
                <a:cs typeface="Cambria"/>
              </a:rPr>
              <a:t>Eastern</a:t>
            </a:r>
            <a:r>
              <a:rPr sz="1632" spc="-54" dirty="0">
                <a:solidFill>
                  <a:srgbClr val="000099"/>
                </a:solidFill>
                <a:latin typeface="Cambria"/>
                <a:cs typeface="Cambria"/>
              </a:rPr>
              <a:t> </a:t>
            </a:r>
            <a:r>
              <a:rPr sz="1632" spc="-5" dirty="0">
                <a:latin typeface="Cambria"/>
                <a:cs typeface="Cambria"/>
              </a:rPr>
              <a:t>Division</a:t>
            </a:r>
            <a:endParaRPr sz="1632" dirty="0">
              <a:latin typeface="Cambria"/>
              <a:cs typeface="Cambria"/>
            </a:endParaRPr>
          </a:p>
        </p:txBody>
      </p:sp>
      <p:grpSp>
        <p:nvGrpSpPr>
          <p:cNvPr id="70" name="Group 69">
            <a:extLst>
              <a:ext uri="{FF2B5EF4-FFF2-40B4-BE49-F238E27FC236}">
                <a16:creationId xmlns:a16="http://schemas.microsoft.com/office/drawing/2014/main" id="{155B52C7-F70B-45D7-867C-C2948C56F314}"/>
              </a:ext>
            </a:extLst>
          </p:cNvPr>
          <p:cNvGrpSpPr/>
          <p:nvPr/>
        </p:nvGrpSpPr>
        <p:grpSpPr>
          <a:xfrm>
            <a:off x="6472316" y="4507957"/>
            <a:ext cx="2518543" cy="1830065"/>
            <a:chOff x="6472316" y="4507957"/>
            <a:chExt cx="2518543" cy="1830065"/>
          </a:xfrm>
        </p:grpSpPr>
        <p:grpSp>
          <p:nvGrpSpPr>
            <p:cNvPr id="5" name="object 5"/>
            <p:cNvGrpSpPr/>
            <p:nvPr/>
          </p:nvGrpSpPr>
          <p:grpSpPr>
            <a:xfrm>
              <a:off x="6814840" y="4951231"/>
              <a:ext cx="2176019" cy="1095207"/>
              <a:chOff x="6888720" y="5245647"/>
              <a:chExt cx="2399665" cy="1207770"/>
            </a:xfrm>
          </p:grpSpPr>
          <p:sp>
            <p:nvSpPr>
              <p:cNvPr id="6" name="object 6"/>
              <p:cNvSpPr/>
              <p:nvPr/>
            </p:nvSpPr>
            <p:spPr>
              <a:xfrm>
                <a:off x="6920108" y="5253669"/>
                <a:ext cx="2360295" cy="1176655"/>
              </a:xfrm>
              <a:custGeom>
                <a:avLst/>
                <a:gdLst/>
                <a:ahLst/>
                <a:cxnLst/>
                <a:rect l="l" t="t" r="r" b="b"/>
                <a:pathLst>
                  <a:path w="2360295" h="1176654">
                    <a:moveTo>
                      <a:pt x="2360010" y="0"/>
                    </a:moveTo>
                    <a:lnTo>
                      <a:pt x="0" y="0"/>
                    </a:lnTo>
                    <a:lnTo>
                      <a:pt x="0" y="1176117"/>
                    </a:lnTo>
                    <a:lnTo>
                      <a:pt x="2360010" y="1176117"/>
                    </a:lnTo>
                    <a:lnTo>
                      <a:pt x="2360010" y="0"/>
                    </a:lnTo>
                    <a:close/>
                  </a:path>
                </a:pathLst>
              </a:custGeom>
              <a:solidFill>
                <a:srgbClr val="C0C0C0"/>
              </a:solidFill>
            </p:spPr>
            <p:txBody>
              <a:bodyPr wrap="square" lIns="0" tIns="0" rIns="0" bIns="0" rtlCol="0"/>
              <a:lstStyle/>
              <a:p>
                <a:endParaRPr sz="1632"/>
              </a:p>
            </p:txBody>
          </p:sp>
          <p:sp>
            <p:nvSpPr>
              <p:cNvPr id="7" name="object 7"/>
              <p:cNvSpPr/>
              <p:nvPr/>
            </p:nvSpPr>
            <p:spPr>
              <a:xfrm>
                <a:off x="6916214" y="6129915"/>
                <a:ext cx="2367915" cy="148590"/>
              </a:xfrm>
              <a:custGeom>
                <a:avLst/>
                <a:gdLst/>
                <a:ahLst/>
                <a:cxnLst/>
                <a:rect l="l" t="t" r="r" b="b"/>
                <a:pathLst>
                  <a:path w="2367915" h="148589">
                    <a:moveTo>
                      <a:pt x="0" y="147988"/>
                    </a:moveTo>
                    <a:lnTo>
                      <a:pt x="116832" y="147988"/>
                    </a:lnTo>
                  </a:path>
                  <a:path w="2367915" h="148589">
                    <a:moveTo>
                      <a:pt x="280397" y="147988"/>
                    </a:moveTo>
                    <a:lnTo>
                      <a:pt x="514009" y="147988"/>
                    </a:lnTo>
                  </a:path>
                  <a:path w="2367915" h="148589">
                    <a:moveTo>
                      <a:pt x="669785" y="147988"/>
                    </a:moveTo>
                    <a:lnTo>
                      <a:pt x="903554" y="147988"/>
                    </a:lnTo>
                  </a:path>
                  <a:path w="2367915" h="148589">
                    <a:moveTo>
                      <a:pt x="1067119" y="147988"/>
                    </a:moveTo>
                    <a:lnTo>
                      <a:pt x="1300783" y="147988"/>
                    </a:lnTo>
                  </a:path>
                  <a:path w="2367915" h="148589">
                    <a:moveTo>
                      <a:pt x="1456559" y="147988"/>
                    </a:moveTo>
                    <a:lnTo>
                      <a:pt x="1698013" y="147988"/>
                    </a:lnTo>
                  </a:path>
                  <a:path w="2367915" h="148589">
                    <a:moveTo>
                      <a:pt x="1853789" y="147988"/>
                    </a:moveTo>
                    <a:lnTo>
                      <a:pt x="2087453" y="147988"/>
                    </a:lnTo>
                  </a:path>
                  <a:path w="2367915" h="148589">
                    <a:moveTo>
                      <a:pt x="2251018" y="147988"/>
                    </a:moveTo>
                    <a:lnTo>
                      <a:pt x="2367850" y="147988"/>
                    </a:lnTo>
                  </a:path>
                  <a:path w="2367915" h="148589">
                    <a:moveTo>
                      <a:pt x="0" y="0"/>
                    </a:moveTo>
                    <a:lnTo>
                      <a:pt x="116832" y="0"/>
                    </a:lnTo>
                  </a:path>
                  <a:path w="2367915" h="148589">
                    <a:moveTo>
                      <a:pt x="280397" y="0"/>
                    </a:moveTo>
                    <a:lnTo>
                      <a:pt x="514009" y="0"/>
                    </a:lnTo>
                  </a:path>
                  <a:path w="2367915" h="148589">
                    <a:moveTo>
                      <a:pt x="669785" y="0"/>
                    </a:moveTo>
                    <a:lnTo>
                      <a:pt x="903554" y="0"/>
                    </a:lnTo>
                  </a:path>
                  <a:path w="2367915" h="148589">
                    <a:moveTo>
                      <a:pt x="1067119" y="0"/>
                    </a:moveTo>
                    <a:lnTo>
                      <a:pt x="1300783" y="0"/>
                    </a:lnTo>
                  </a:path>
                  <a:path w="2367915" h="148589">
                    <a:moveTo>
                      <a:pt x="1456559" y="0"/>
                    </a:moveTo>
                    <a:lnTo>
                      <a:pt x="1698013" y="0"/>
                    </a:lnTo>
                  </a:path>
                </a:pathLst>
              </a:custGeom>
              <a:ln w="7788">
                <a:solidFill>
                  <a:srgbClr val="000000"/>
                </a:solidFill>
              </a:ln>
            </p:spPr>
            <p:txBody>
              <a:bodyPr wrap="square" lIns="0" tIns="0" rIns="0" bIns="0" rtlCol="0"/>
              <a:lstStyle/>
              <a:p>
                <a:endParaRPr sz="1632"/>
              </a:p>
            </p:txBody>
          </p:sp>
          <p:sp>
            <p:nvSpPr>
              <p:cNvPr id="8" name="object 8"/>
              <p:cNvSpPr/>
              <p:nvPr/>
            </p:nvSpPr>
            <p:spPr>
              <a:xfrm>
                <a:off x="6916214" y="5987768"/>
                <a:ext cx="2367915" cy="144145"/>
              </a:xfrm>
              <a:custGeom>
                <a:avLst/>
                <a:gdLst/>
                <a:ahLst/>
                <a:cxnLst/>
                <a:rect l="l" t="t" r="r" b="b"/>
                <a:pathLst>
                  <a:path w="2367915" h="144145">
                    <a:moveTo>
                      <a:pt x="1853789" y="144093"/>
                    </a:moveTo>
                    <a:lnTo>
                      <a:pt x="2367850" y="144093"/>
                    </a:lnTo>
                  </a:path>
                  <a:path w="2367915" h="144145">
                    <a:moveTo>
                      <a:pt x="1853789" y="140199"/>
                    </a:moveTo>
                    <a:lnTo>
                      <a:pt x="2367850" y="140199"/>
                    </a:lnTo>
                  </a:path>
                  <a:path w="2367915" h="144145">
                    <a:moveTo>
                      <a:pt x="0" y="3894"/>
                    </a:moveTo>
                    <a:lnTo>
                      <a:pt x="514009" y="3894"/>
                    </a:lnTo>
                  </a:path>
                  <a:path w="2367915" h="144145">
                    <a:moveTo>
                      <a:pt x="669785" y="3894"/>
                    </a:moveTo>
                    <a:lnTo>
                      <a:pt x="903554" y="3894"/>
                    </a:lnTo>
                  </a:path>
                  <a:path w="2367915" h="144145">
                    <a:moveTo>
                      <a:pt x="1067119" y="3894"/>
                    </a:moveTo>
                    <a:lnTo>
                      <a:pt x="1300783" y="3894"/>
                    </a:lnTo>
                  </a:path>
                  <a:path w="2367915" h="144145">
                    <a:moveTo>
                      <a:pt x="1456559" y="3894"/>
                    </a:moveTo>
                    <a:lnTo>
                      <a:pt x="1698013" y="3894"/>
                    </a:lnTo>
                  </a:path>
                  <a:path w="2367915" h="144145">
                    <a:moveTo>
                      <a:pt x="1853789" y="3894"/>
                    </a:moveTo>
                    <a:lnTo>
                      <a:pt x="2367850" y="3894"/>
                    </a:lnTo>
                  </a:path>
                  <a:path w="2367915" h="144145">
                    <a:moveTo>
                      <a:pt x="0" y="0"/>
                    </a:moveTo>
                    <a:lnTo>
                      <a:pt x="514009" y="0"/>
                    </a:lnTo>
                  </a:path>
                  <a:path w="2367915" h="144145">
                    <a:moveTo>
                      <a:pt x="669785" y="0"/>
                    </a:moveTo>
                    <a:lnTo>
                      <a:pt x="903554" y="0"/>
                    </a:lnTo>
                  </a:path>
                  <a:path w="2367915" h="144145">
                    <a:moveTo>
                      <a:pt x="1067119" y="0"/>
                    </a:moveTo>
                    <a:lnTo>
                      <a:pt x="2367850" y="0"/>
                    </a:lnTo>
                  </a:path>
                </a:pathLst>
              </a:custGeom>
              <a:ln w="3894">
                <a:solidFill>
                  <a:srgbClr val="000000"/>
                </a:solidFill>
              </a:ln>
            </p:spPr>
            <p:txBody>
              <a:bodyPr wrap="square" lIns="0" tIns="0" rIns="0" bIns="0" rtlCol="0"/>
              <a:lstStyle/>
              <a:p>
                <a:endParaRPr sz="1632"/>
              </a:p>
            </p:txBody>
          </p:sp>
          <p:sp>
            <p:nvSpPr>
              <p:cNvPr id="9" name="object 9"/>
              <p:cNvSpPr/>
              <p:nvPr/>
            </p:nvSpPr>
            <p:spPr>
              <a:xfrm>
                <a:off x="6916214" y="5691818"/>
                <a:ext cx="2367915" cy="152400"/>
              </a:xfrm>
              <a:custGeom>
                <a:avLst/>
                <a:gdLst/>
                <a:ahLst/>
                <a:cxnLst/>
                <a:rect l="l" t="t" r="r" b="b"/>
                <a:pathLst>
                  <a:path w="2367915" h="152400">
                    <a:moveTo>
                      <a:pt x="0" y="151882"/>
                    </a:moveTo>
                    <a:lnTo>
                      <a:pt x="903554" y="151882"/>
                    </a:lnTo>
                  </a:path>
                  <a:path w="2367915" h="152400">
                    <a:moveTo>
                      <a:pt x="1067119" y="151882"/>
                    </a:moveTo>
                    <a:lnTo>
                      <a:pt x="2367850" y="151882"/>
                    </a:lnTo>
                  </a:path>
                  <a:path w="2367915" h="152400">
                    <a:moveTo>
                      <a:pt x="0" y="147988"/>
                    </a:moveTo>
                    <a:lnTo>
                      <a:pt x="903554" y="147988"/>
                    </a:lnTo>
                  </a:path>
                  <a:path w="2367915" h="152400">
                    <a:moveTo>
                      <a:pt x="1067119" y="147988"/>
                    </a:moveTo>
                    <a:lnTo>
                      <a:pt x="2367850" y="147988"/>
                    </a:lnTo>
                  </a:path>
                  <a:path w="2367915" h="152400">
                    <a:moveTo>
                      <a:pt x="0" y="3894"/>
                    </a:moveTo>
                    <a:lnTo>
                      <a:pt x="2367850" y="3894"/>
                    </a:lnTo>
                  </a:path>
                  <a:path w="2367915" h="152400">
                    <a:moveTo>
                      <a:pt x="0" y="0"/>
                    </a:moveTo>
                    <a:lnTo>
                      <a:pt x="2367850" y="0"/>
                    </a:lnTo>
                  </a:path>
                </a:pathLst>
              </a:custGeom>
              <a:ln w="3946">
                <a:solidFill>
                  <a:srgbClr val="000000"/>
                </a:solidFill>
              </a:ln>
            </p:spPr>
            <p:txBody>
              <a:bodyPr wrap="square" lIns="0" tIns="0" rIns="0" bIns="0" rtlCol="0"/>
              <a:lstStyle/>
              <a:p>
                <a:endParaRPr sz="1632"/>
              </a:p>
            </p:txBody>
          </p:sp>
          <p:sp>
            <p:nvSpPr>
              <p:cNvPr id="10" name="object 10"/>
              <p:cNvSpPr/>
              <p:nvPr/>
            </p:nvSpPr>
            <p:spPr>
              <a:xfrm>
                <a:off x="6916214" y="5249826"/>
                <a:ext cx="2367915" cy="296545"/>
              </a:xfrm>
              <a:custGeom>
                <a:avLst/>
                <a:gdLst/>
                <a:ahLst/>
                <a:cxnLst/>
                <a:rect l="l" t="t" r="r" b="b"/>
                <a:pathLst>
                  <a:path w="2367915" h="296545">
                    <a:moveTo>
                      <a:pt x="0" y="295976"/>
                    </a:moveTo>
                    <a:lnTo>
                      <a:pt x="2367850" y="295976"/>
                    </a:lnTo>
                  </a:path>
                  <a:path w="2367915" h="296545">
                    <a:moveTo>
                      <a:pt x="0" y="147988"/>
                    </a:moveTo>
                    <a:lnTo>
                      <a:pt x="2367850" y="147988"/>
                    </a:lnTo>
                  </a:path>
                  <a:path w="2367915" h="296545">
                    <a:moveTo>
                      <a:pt x="0" y="0"/>
                    </a:moveTo>
                    <a:lnTo>
                      <a:pt x="2367850" y="0"/>
                    </a:lnTo>
                  </a:path>
                </a:pathLst>
              </a:custGeom>
              <a:ln w="7788">
                <a:solidFill>
                  <a:srgbClr val="000000"/>
                </a:solidFill>
              </a:ln>
            </p:spPr>
            <p:txBody>
              <a:bodyPr wrap="square" lIns="0" tIns="0" rIns="0" bIns="0" rtlCol="0"/>
              <a:lstStyle/>
              <a:p>
                <a:endParaRPr sz="1632"/>
              </a:p>
            </p:txBody>
          </p:sp>
          <p:sp>
            <p:nvSpPr>
              <p:cNvPr id="11" name="object 11"/>
              <p:cNvSpPr/>
              <p:nvPr/>
            </p:nvSpPr>
            <p:spPr>
              <a:xfrm>
                <a:off x="6916214" y="5249774"/>
                <a:ext cx="2367915" cy="1176655"/>
              </a:xfrm>
              <a:custGeom>
                <a:avLst/>
                <a:gdLst/>
                <a:ahLst/>
                <a:cxnLst/>
                <a:rect l="l" t="t" r="r" b="b"/>
                <a:pathLst>
                  <a:path w="2367915" h="1176654">
                    <a:moveTo>
                      <a:pt x="0" y="1176117"/>
                    </a:moveTo>
                    <a:lnTo>
                      <a:pt x="2367798" y="1176117"/>
                    </a:lnTo>
                    <a:lnTo>
                      <a:pt x="2367798" y="0"/>
                    </a:lnTo>
                    <a:lnTo>
                      <a:pt x="0" y="0"/>
                    </a:lnTo>
                    <a:lnTo>
                      <a:pt x="0" y="1176117"/>
                    </a:lnTo>
                    <a:close/>
                  </a:path>
                </a:pathLst>
              </a:custGeom>
              <a:ln w="7788">
                <a:solidFill>
                  <a:srgbClr val="808080"/>
                </a:solidFill>
              </a:ln>
            </p:spPr>
            <p:txBody>
              <a:bodyPr wrap="square" lIns="0" tIns="0" rIns="0" bIns="0" rtlCol="0"/>
              <a:lstStyle/>
              <a:p>
                <a:endParaRPr sz="1632"/>
              </a:p>
            </p:txBody>
          </p:sp>
          <p:sp>
            <p:nvSpPr>
              <p:cNvPr id="12" name="object 12"/>
              <p:cNvSpPr/>
              <p:nvPr/>
            </p:nvSpPr>
            <p:spPr>
              <a:xfrm>
                <a:off x="7033046" y="5989715"/>
                <a:ext cx="163830" cy="436245"/>
              </a:xfrm>
              <a:custGeom>
                <a:avLst/>
                <a:gdLst/>
                <a:ahLst/>
                <a:cxnLst/>
                <a:rect l="l" t="t" r="r" b="b"/>
                <a:pathLst>
                  <a:path w="163829" h="436245">
                    <a:moveTo>
                      <a:pt x="163565" y="0"/>
                    </a:moveTo>
                    <a:lnTo>
                      <a:pt x="0" y="0"/>
                    </a:lnTo>
                    <a:lnTo>
                      <a:pt x="0" y="436175"/>
                    </a:lnTo>
                    <a:lnTo>
                      <a:pt x="163565" y="436175"/>
                    </a:lnTo>
                    <a:lnTo>
                      <a:pt x="163565" y="0"/>
                    </a:lnTo>
                    <a:close/>
                  </a:path>
                </a:pathLst>
              </a:custGeom>
              <a:solidFill>
                <a:srgbClr val="993366"/>
              </a:solidFill>
            </p:spPr>
            <p:txBody>
              <a:bodyPr wrap="square" lIns="0" tIns="0" rIns="0" bIns="0" rtlCol="0"/>
              <a:lstStyle/>
              <a:p>
                <a:endParaRPr sz="1632"/>
              </a:p>
            </p:txBody>
          </p:sp>
          <p:sp>
            <p:nvSpPr>
              <p:cNvPr id="13" name="object 13"/>
              <p:cNvSpPr/>
              <p:nvPr/>
            </p:nvSpPr>
            <p:spPr>
              <a:xfrm>
                <a:off x="7033046" y="5989715"/>
                <a:ext cx="163830" cy="436245"/>
              </a:xfrm>
              <a:custGeom>
                <a:avLst/>
                <a:gdLst/>
                <a:ahLst/>
                <a:cxnLst/>
                <a:rect l="l" t="t" r="r" b="b"/>
                <a:pathLst>
                  <a:path w="163829" h="436245">
                    <a:moveTo>
                      <a:pt x="0" y="436175"/>
                    </a:moveTo>
                    <a:lnTo>
                      <a:pt x="163565" y="436175"/>
                    </a:lnTo>
                    <a:lnTo>
                      <a:pt x="163565" y="0"/>
                    </a:lnTo>
                    <a:lnTo>
                      <a:pt x="0" y="0"/>
                    </a:lnTo>
                    <a:lnTo>
                      <a:pt x="0" y="436175"/>
                    </a:lnTo>
                    <a:close/>
                  </a:path>
                </a:pathLst>
              </a:custGeom>
              <a:ln w="7788">
                <a:solidFill>
                  <a:srgbClr val="000000"/>
                </a:solidFill>
              </a:ln>
            </p:spPr>
            <p:txBody>
              <a:bodyPr wrap="square" lIns="0" tIns="0" rIns="0" bIns="0" rtlCol="0"/>
              <a:lstStyle/>
              <a:p>
                <a:endParaRPr sz="1632"/>
              </a:p>
            </p:txBody>
          </p:sp>
          <p:sp>
            <p:nvSpPr>
              <p:cNvPr id="14" name="object 14"/>
              <p:cNvSpPr/>
              <p:nvPr/>
            </p:nvSpPr>
            <p:spPr>
              <a:xfrm>
                <a:off x="7430224" y="5841727"/>
                <a:ext cx="156210" cy="584200"/>
              </a:xfrm>
              <a:custGeom>
                <a:avLst/>
                <a:gdLst/>
                <a:ahLst/>
                <a:cxnLst/>
                <a:rect l="l" t="t" r="r" b="b"/>
                <a:pathLst>
                  <a:path w="156209" h="584200">
                    <a:moveTo>
                      <a:pt x="155776" y="0"/>
                    </a:moveTo>
                    <a:lnTo>
                      <a:pt x="0" y="0"/>
                    </a:lnTo>
                    <a:lnTo>
                      <a:pt x="0" y="584164"/>
                    </a:lnTo>
                    <a:lnTo>
                      <a:pt x="155776" y="584164"/>
                    </a:lnTo>
                    <a:lnTo>
                      <a:pt x="155776" y="0"/>
                    </a:lnTo>
                    <a:close/>
                  </a:path>
                </a:pathLst>
              </a:custGeom>
              <a:solidFill>
                <a:srgbClr val="993366"/>
              </a:solidFill>
            </p:spPr>
            <p:txBody>
              <a:bodyPr wrap="square" lIns="0" tIns="0" rIns="0" bIns="0" rtlCol="0"/>
              <a:lstStyle/>
              <a:p>
                <a:endParaRPr sz="1632"/>
              </a:p>
            </p:txBody>
          </p:sp>
          <p:sp>
            <p:nvSpPr>
              <p:cNvPr id="15" name="object 15"/>
              <p:cNvSpPr/>
              <p:nvPr/>
            </p:nvSpPr>
            <p:spPr>
              <a:xfrm>
                <a:off x="7430224" y="5841727"/>
                <a:ext cx="156210" cy="584200"/>
              </a:xfrm>
              <a:custGeom>
                <a:avLst/>
                <a:gdLst/>
                <a:ahLst/>
                <a:cxnLst/>
                <a:rect l="l" t="t" r="r" b="b"/>
                <a:pathLst>
                  <a:path w="156209" h="584200">
                    <a:moveTo>
                      <a:pt x="0" y="584164"/>
                    </a:moveTo>
                    <a:lnTo>
                      <a:pt x="155776" y="584164"/>
                    </a:lnTo>
                    <a:lnTo>
                      <a:pt x="155776" y="0"/>
                    </a:lnTo>
                    <a:lnTo>
                      <a:pt x="0" y="0"/>
                    </a:lnTo>
                    <a:lnTo>
                      <a:pt x="0" y="584164"/>
                    </a:lnTo>
                    <a:close/>
                  </a:path>
                </a:pathLst>
              </a:custGeom>
              <a:ln w="7788">
                <a:solidFill>
                  <a:srgbClr val="000000"/>
                </a:solidFill>
              </a:ln>
            </p:spPr>
            <p:txBody>
              <a:bodyPr wrap="square" lIns="0" tIns="0" rIns="0" bIns="0" rtlCol="0"/>
              <a:lstStyle/>
              <a:p>
                <a:endParaRPr sz="1632"/>
              </a:p>
            </p:txBody>
          </p:sp>
          <p:sp>
            <p:nvSpPr>
              <p:cNvPr id="16" name="object 16"/>
              <p:cNvSpPr/>
              <p:nvPr/>
            </p:nvSpPr>
            <p:spPr>
              <a:xfrm>
                <a:off x="7819768" y="5693739"/>
                <a:ext cx="163830" cy="732155"/>
              </a:xfrm>
              <a:custGeom>
                <a:avLst/>
                <a:gdLst/>
                <a:ahLst/>
                <a:cxnLst/>
                <a:rect l="l" t="t" r="r" b="b"/>
                <a:pathLst>
                  <a:path w="163829" h="732154">
                    <a:moveTo>
                      <a:pt x="163565" y="0"/>
                    </a:moveTo>
                    <a:lnTo>
                      <a:pt x="0" y="0"/>
                    </a:lnTo>
                    <a:lnTo>
                      <a:pt x="0" y="732152"/>
                    </a:lnTo>
                    <a:lnTo>
                      <a:pt x="163565" y="732152"/>
                    </a:lnTo>
                    <a:lnTo>
                      <a:pt x="163565" y="0"/>
                    </a:lnTo>
                    <a:close/>
                  </a:path>
                </a:pathLst>
              </a:custGeom>
              <a:solidFill>
                <a:srgbClr val="993366"/>
              </a:solidFill>
            </p:spPr>
            <p:txBody>
              <a:bodyPr wrap="square" lIns="0" tIns="0" rIns="0" bIns="0" rtlCol="0"/>
              <a:lstStyle/>
              <a:p>
                <a:endParaRPr sz="1632"/>
              </a:p>
            </p:txBody>
          </p:sp>
          <p:sp>
            <p:nvSpPr>
              <p:cNvPr id="17" name="object 17"/>
              <p:cNvSpPr/>
              <p:nvPr/>
            </p:nvSpPr>
            <p:spPr>
              <a:xfrm>
                <a:off x="7819768" y="5693739"/>
                <a:ext cx="163830" cy="732155"/>
              </a:xfrm>
              <a:custGeom>
                <a:avLst/>
                <a:gdLst/>
                <a:ahLst/>
                <a:cxnLst/>
                <a:rect l="l" t="t" r="r" b="b"/>
                <a:pathLst>
                  <a:path w="163829" h="732154">
                    <a:moveTo>
                      <a:pt x="0" y="732152"/>
                    </a:moveTo>
                    <a:lnTo>
                      <a:pt x="163565" y="732152"/>
                    </a:lnTo>
                    <a:lnTo>
                      <a:pt x="163565" y="0"/>
                    </a:lnTo>
                    <a:lnTo>
                      <a:pt x="0" y="0"/>
                    </a:lnTo>
                    <a:lnTo>
                      <a:pt x="0" y="732152"/>
                    </a:lnTo>
                    <a:close/>
                  </a:path>
                </a:pathLst>
              </a:custGeom>
              <a:ln w="7788">
                <a:solidFill>
                  <a:srgbClr val="000000"/>
                </a:solidFill>
              </a:ln>
            </p:spPr>
            <p:txBody>
              <a:bodyPr wrap="square" lIns="0" tIns="0" rIns="0" bIns="0" rtlCol="0"/>
              <a:lstStyle/>
              <a:p>
                <a:endParaRPr sz="1632"/>
              </a:p>
            </p:txBody>
          </p:sp>
          <p:sp>
            <p:nvSpPr>
              <p:cNvPr id="18" name="object 18"/>
              <p:cNvSpPr/>
              <p:nvPr/>
            </p:nvSpPr>
            <p:spPr>
              <a:xfrm>
                <a:off x="8216998" y="5989715"/>
                <a:ext cx="156210" cy="436245"/>
              </a:xfrm>
              <a:custGeom>
                <a:avLst/>
                <a:gdLst/>
                <a:ahLst/>
                <a:cxnLst/>
                <a:rect l="l" t="t" r="r" b="b"/>
                <a:pathLst>
                  <a:path w="156209" h="436245">
                    <a:moveTo>
                      <a:pt x="155776" y="0"/>
                    </a:moveTo>
                    <a:lnTo>
                      <a:pt x="0" y="0"/>
                    </a:lnTo>
                    <a:lnTo>
                      <a:pt x="0" y="436175"/>
                    </a:lnTo>
                    <a:lnTo>
                      <a:pt x="155776" y="436175"/>
                    </a:lnTo>
                    <a:lnTo>
                      <a:pt x="155776" y="0"/>
                    </a:lnTo>
                    <a:close/>
                  </a:path>
                </a:pathLst>
              </a:custGeom>
              <a:solidFill>
                <a:srgbClr val="993366"/>
              </a:solidFill>
            </p:spPr>
            <p:txBody>
              <a:bodyPr wrap="square" lIns="0" tIns="0" rIns="0" bIns="0" rtlCol="0"/>
              <a:lstStyle/>
              <a:p>
                <a:endParaRPr sz="1632"/>
              </a:p>
            </p:txBody>
          </p:sp>
          <p:sp>
            <p:nvSpPr>
              <p:cNvPr id="19" name="object 19"/>
              <p:cNvSpPr/>
              <p:nvPr/>
            </p:nvSpPr>
            <p:spPr>
              <a:xfrm>
                <a:off x="8216998" y="5989715"/>
                <a:ext cx="156210" cy="436245"/>
              </a:xfrm>
              <a:custGeom>
                <a:avLst/>
                <a:gdLst/>
                <a:ahLst/>
                <a:cxnLst/>
                <a:rect l="l" t="t" r="r" b="b"/>
                <a:pathLst>
                  <a:path w="156209" h="436245">
                    <a:moveTo>
                      <a:pt x="0" y="436175"/>
                    </a:moveTo>
                    <a:lnTo>
                      <a:pt x="155776" y="436175"/>
                    </a:lnTo>
                    <a:lnTo>
                      <a:pt x="155776" y="0"/>
                    </a:lnTo>
                    <a:lnTo>
                      <a:pt x="0" y="0"/>
                    </a:lnTo>
                    <a:lnTo>
                      <a:pt x="0" y="436175"/>
                    </a:lnTo>
                    <a:close/>
                  </a:path>
                </a:pathLst>
              </a:custGeom>
              <a:ln w="7788">
                <a:solidFill>
                  <a:srgbClr val="000000"/>
                </a:solidFill>
              </a:ln>
            </p:spPr>
            <p:txBody>
              <a:bodyPr wrap="square" lIns="0" tIns="0" rIns="0" bIns="0" rtlCol="0"/>
              <a:lstStyle/>
              <a:p>
                <a:endParaRPr sz="1632"/>
              </a:p>
            </p:txBody>
          </p:sp>
          <p:sp>
            <p:nvSpPr>
              <p:cNvPr id="20" name="object 20"/>
              <p:cNvSpPr/>
              <p:nvPr/>
            </p:nvSpPr>
            <p:spPr>
              <a:xfrm>
                <a:off x="8614227" y="5989715"/>
                <a:ext cx="156210" cy="436245"/>
              </a:xfrm>
              <a:custGeom>
                <a:avLst/>
                <a:gdLst/>
                <a:ahLst/>
                <a:cxnLst/>
                <a:rect l="l" t="t" r="r" b="b"/>
                <a:pathLst>
                  <a:path w="156209" h="436245">
                    <a:moveTo>
                      <a:pt x="155776" y="0"/>
                    </a:moveTo>
                    <a:lnTo>
                      <a:pt x="0" y="0"/>
                    </a:lnTo>
                    <a:lnTo>
                      <a:pt x="0" y="436175"/>
                    </a:lnTo>
                    <a:lnTo>
                      <a:pt x="155776" y="436175"/>
                    </a:lnTo>
                    <a:lnTo>
                      <a:pt x="155776" y="0"/>
                    </a:lnTo>
                    <a:close/>
                  </a:path>
                </a:pathLst>
              </a:custGeom>
              <a:solidFill>
                <a:srgbClr val="993366"/>
              </a:solidFill>
            </p:spPr>
            <p:txBody>
              <a:bodyPr wrap="square" lIns="0" tIns="0" rIns="0" bIns="0" rtlCol="0"/>
              <a:lstStyle/>
              <a:p>
                <a:endParaRPr sz="1632"/>
              </a:p>
            </p:txBody>
          </p:sp>
          <p:sp>
            <p:nvSpPr>
              <p:cNvPr id="21" name="object 21"/>
              <p:cNvSpPr/>
              <p:nvPr/>
            </p:nvSpPr>
            <p:spPr>
              <a:xfrm>
                <a:off x="8614227" y="5989715"/>
                <a:ext cx="156210" cy="436245"/>
              </a:xfrm>
              <a:custGeom>
                <a:avLst/>
                <a:gdLst/>
                <a:ahLst/>
                <a:cxnLst/>
                <a:rect l="l" t="t" r="r" b="b"/>
                <a:pathLst>
                  <a:path w="156209" h="436245">
                    <a:moveTo>
                      <a:pt x="0" y="436175"/>
                    </a:moveTo>
                    <a:lnTo>
                      <a:pt x="155776" y="436175"/>
                    </a:lnTo>
                    <a:lnTo>
                      <a:pt x="155776" y="0"/>
                    </a:lnTo>
                    <a:lnTo>
                      <a:pt x="0" y="0"/>
                    </a:lnTo>
                    <a:lnTo>
                      <a:pt x="0" y="436175"/>
                    </a:lnTo>
                    <a:close/>
                  </a:path>
                </a:pathLst>
              </a:custGeom>
              <a:ln w="7788">
                <a:solidFill>
                  <a:srgbClr val="000000"/>
                </a:solidFill>
              </a:ln>
            </p:spPr>
            <p:txBody>
              <a:bodyPr wrap="square" lIns="0" tIns="0" rIns="0" bIns="0" rtlCol="0"/>
              <a:lstStyle/>
              <a:p>
                <a:endParaRPr sz="1632"/>
              </a:p>
            </p:txBody>
          </p:sp>
          <p:sp>
            <p:nvSpPr>
              <p:cNvPr id="22" name="object 22"/>
              <p:cNvSpPr/>
              <p:nvPr/>
            </p:nvSpPr>
            <p:spPr>
              <a:xfrm>
                <a:off x="9003668" y="6129915"/>
                <a:ext cx="163830" cy="296545"/>
              </a:xfrm>
              <a:custGeom>
                <a:avLst/>
                <a:gdLst/>
                <a:ahLst/>
                <a:cxnLst/>
                <a:rect l="l" t="t" r="r" b="b"/>
                <a:pathLst>
                  <a:path w="163829" h="296545">
                    <a:moveTo>
                      <a:pt x="163565" y="0"/>
                    </a:moveTo>
                    <a:lnTo>
                      <a:pt x="0" y="0"/>
                    </a:lnTo>
                    <a:lnTo>
                      <a:pt x="0" y="295976"/>
                    </a:lnTo>
                    <a:lnTo>
                      <a:pt x="163565" y="295976"/>
                    </a:lnTo>
                    <a:lnTo>
                      <a:pt x="163565" y="0"/>
                    </a:lnTo>
                    <a:close/>
                  </a:path>
                </a:pathLst>
              </a:custGeom>
              <a:solidFill>
                <a:srgbClr val="993366"/>
              </a:solidFill>
            </p:spPr>
            <p:txBody>
              <a:bodyPr wrap="square" lIns="0" tIns="0" rIns="0" bIns="0" rtlCol="0"/>
              <a:lstStyle/>
              <a:p>
                <a:endParaRPr sz="1632"/>
              </a:p>
            </p:txBody>
          </p:sp>
          <p:sp>
            <p:nvSpPr>
              <p:cNvPr id="23" name="object 23"/>
              <p:cNvSpPr/>
              <p:nvPr/>
            </p:nvSpPr>
            <p:spPr>
              <a:xfrm>
                <a:off x="6892848" y="5249826"/>
                <a:ext cx="2391410" cy="1199515"/>
              </a:xfrm>
              <a:custGeom>
                <a:avLst/>
                <a:gdLst/>
                <a:ahLst/>
                <a:cxnLst/>
                <a:rect l="l" t="t" r="r" b="b"/>
                <a:pathLst>
                  <a:path w="2391409" h="1199514">
                    <a:moveTo>
                      <a:pt x="2110820" y="1176065"/>
                    </a:moveTo>
                    <a:lnTo>
                      <a:pt x="2274385" y="1176065"/>
                    </a:lnTo>
                    <a:lnTo>
                      <a:pt x="2274385" y="880088"/>
                    </a:lnTo>
                    <a:lnTo>
                      <a:pt x="2110820" y="880088"/>
                    </a:lnTo>
                    <a:lnTo>
                      <a:pt x="2110820" y="1176065"/>
                    </a:lnTo>
                    <a:close/>
                  </a:path>
                  <a:path w="2391409" h="1199514">
                    <a:moveTo>
                      <a:pt x="23366" y="1176065"/>
                    </a:moveTo>
                    <a:lnTo>
                      <a:pt x="23366" y="0"/>
                    </a:lnTo>
                  </a:path>
                  <a:path w="2391409" h="1199514">
                    <a:moveTo>
                      <a:pt x="0" y="1176065"/>
                    </a:moveTo>
                    <a:lnTo>
                      <a:pt x="23366" y="1176065"/>
                    </a:lnTo>
                  </a:path>
                  <a:path w="2391409" h="1199514">
                    <a:moveTo>
                      <a:pt x="0" y="1028076"/>
                    </a:moveTo>
                    <a:lnTo>
                      <a:pt x="23366" y="1028076"/>
                    </a:lnTo>
                  </a:path>
                  <a:path w="2391409" h="1199514">
                    <a:moveTo>
                      <a:pt x="0" y="880088"/>
                    </a:moveTo>
                    <a:lnTo>
                      <a:pt x="23366" y="880088"/>
                    </a:lnTo>
                  </a:path>
                  <a:path w="2391409" h="1199514">
                    <a:moveTo>
                      <a:pt x="0" y="739889"/>
                    </a:moveTo>
                    <a:lnTo>
                      <a:pt x="23366" y="739889"/>
                    </a:lnTo>
                  </a:path>
                  <a:path w="2391409" h="1199514">
                    <a:moveTo>
                      <a:pt x="0" y="591952"/>
                    </a:moveTo>
                    <a:lnTo>
                      <a:pt x="23366" y="591952"/>
                    </a:lnTo>
                  </a:path>
                  <a:path w="2391409" h="1199514">
                    <a:moveTo>
                      <a:pt x="0" y="443964"/>
                    </a:moveTo>
                    <a:lnTo>
                      <a:pt x="23366" y="443964"/>
                    </a:lnTo>
                  </a:path>
                  <a:path w="2391409" h="1199514">
                    <a:moveTo>
                      <a:pt x="0" y="295976"/>
                    </a:moveTo>
                    <a:lnTo>
                      <a:pt x="23366" y="295976"/>
                    </a:lnTo>
                  </a:path>
                  <a:path w="2391409" h="1199514">
                    <a:moveTo>
                      <a:pt x="0" y="147988"/>
                    </a:moveTo>
                    <a:lnTo>
                      <a:pt x="23366" y="147988"/>
                    </a:lnTo>
                  </a:path>
                  <a:path w="2391409" h="1199514">
                    <a:moveTo>
                      <a:pt x="0" y="0"/>
                    </a:moveTo>
                    <a:lnTo>
                      <a:pt x="23366" y="0"/>
                    </a:lnTo>
                  </a:path>
                  <a:path w="2391409" h="1199514">
                    <a:moveTo>
                      <a:pt x="23366" y="1176065"/>
                    </a:moveTo>
                    <a:lnTo>
                      <a:pt x="2391217" y="1176065"/>
                    </a:lnTo>
                  </a:path>
                  <a:path w="2391409" h="1199514">
                    <a:moveTo>
                      <a:pt x="23366" y="1176065"/>
                    </a:moveTo>
                    <a:lnTo>
                      <a:pt x="23366" y="1199431"/>
                    </a:lnTo>
                  </a:path>
                  <a:path w="2391409" h="1199514">
                    <a:moveTo>
                      <a:pt x="420595" y="1176065"/>
                    </a:moveTo>
                    <a:lnTo>
                      <a:pt x="420595" y="1199431"/>
                    </a:lnTo>
                  </a:path>
                  <a:path w="2391409" h="1199514">
                    <a:moveTo>
                      <a:pt x="809984" y="1176065"/>
                    </a:moveTo>
                    <a:lnTo>
                      <a:pt x="809984" y="1199431"/>
                    </a:lnTo>
                  </a:path>
                  <a:path w="2391409" h="1199514">
                    <a:moveTo>
                      <a:pt x="1207317" y="1176065"/>
                    </a:moveTo>
                    <a:lnTo>
                      <a:pt x="1207317" y="1199431"/>
                    </a:lnTo>
                  </a:path>
                  <a:path w="2391409" h="1199514">
                    <a:moveTo>
                      <a:pt x="1604547" y="1176065"/>
                    </a:moveTo>
                    <a:lnTo>
                      <a:pt x="1604547" y="1199431"/>
                    </a:lnTo>
                  </a:path>
                  <a:path w="2391409" h="1199514">
                    <a:moveTo>
                      <a:pt x="1993987" y="1176065"/>
                    </a:moveTo>
                    <a:lnTo>
                      <a:pt x="1993987" y="1199431"/>
                    </a:lnTo>
                  </a:path>
                  <a:path w="2391409" h="1199514">
                    <a:moveTo>
                      <a:pt x="2391217" y="1176065"/>
                    </a:moveTo>
                    <a:lnTo>
                      <a:pt x="2391217" y="1199431"/>
                    </a:lnTo>
                  </a:path>
                </a:pathLst>
              </a:custGeom>
              <a:ln w="7788">
                <a:solidFill>
                  <a:srgbClr val="000000"/>
                </a:solidFill>
              </a:ln>
            </p:spPr>
            <p:txBody>
              <a:bodyPr wrap="square" lIns="0" tIns="0" rIns="0" bIns="0" rtlCol="0"/>
              <a:lstStyle/>
              <a:p>
                <a:endParaRPr sz="1632"/>
              </a:p>
            </p:txBody>
          </p:sp>
        </p:grpSp>
        <p:sp>
          <p:nvSpPr>
            <p:cNvPr id="24" name="object 24"/>
            <p:cNvSpPr txBox="1"/>
            <p:nvPr/>
          </p:nvSpPr>
          <p:spPr>
            <a:xfrm>
              <a:off x="6603890" y="4855547"/>
              <a:ext cx="173321" cy="1179588"/>
            </a:xfrm>
            <a:prstGeom prst="rect">
              <a:avLst/>
            </a:prstGeom>
          </p:spPr>
          <p:txBody>
            <a:bodyPr vert="horz" wrap="square" lIns="0" tIns="55279" rIns="0" bIns="0" rtlCol="0">
              <a:spAutoFit/>
            </a:bodyPr>
            <a:lstStyle/>
            <a:p>
              <a:pPr marL="11516">
                <a:spcBef>
                  <a:spcPts val="435"/>
                </a:spcBef>
              </a:pPr>
              <a:r>
                <a:rPr sz="589" spc="5" dirty="0">
                  <a:latin typeface="Arial"/>
                  <a:cs typeface="Arial"/>
                </a:rPr>
                <a:t>0</a:t>
              </a:r>
              <a:r>
                <a:rPr sz="589" dirty="0">
                  <a:latin typeface="Arial"/>
                  <a:cs typeface="Arial"/>
                </a:rPr>
                <a:t>.</a:t>
              </a:r>
              <a:r>
                <a:rPr sz="589" spc="5" dirty="0">
                  <a:latin typeface="Arial"/>
                  <a:cs typeface="Arial"/>
                </a:rPr>
                <a:t>4</a:t>
              </a:r>
              <a:r>
                <a:rPr sz="589" spc="14" dirty="0">
                  <a:latin typeface="Arial"/>
                  <a:cs typeface="Arial"/>
                </a:rPr>
                <a:t>0</a:t>
              </a:r>
              <a:endParaRPr sz="589">
                <a:latin typeface="Arial"/>
                <a:cs typeface="Arial"/>
              </a:endParaRPr>
            </a:p>
            <a:p>
              <a:pPr marL="11516">
                <a:spcBef>
                  <a:spcPts val="348"/>
                </a:spcBef>
              </a:pPr>
              <a:r>
                <a:rPr sz="589" spc="5" dirty="0">
                  <a:latin typeface="Arial"/>
                  <a:cs typeface="Arial"/>
                </a:rPr>
                <a:t>0</a:t>
              </a:r>
              <a:r>
                <a:rPr sz="589" dirty="0">
                  <a:latin typeface="Arial"/>
                  <a:cs typeface="Arial"/>
                </a:rPr>
                <a:t>.</a:t>
              </a:r>
              <a:r>
                <a:rPr sz="589" spc="5" dirty="0">
                  <a:latin typeface="Arial"/>
                  <a:cs typeface="Arial"/>
                </a:rPr>
                <a:t>3</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3</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2</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2</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1</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1</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0</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0</a:t>
              </a:r>
              <a:r>
                <a:rPr sz="589" spc="14" dirty="0">
                  <a:latin typeface="Arial"/>
                  <a:cs typeface="Arial"/>
                </a:rPr>
                <a:t>0</a:t>
              </a:r>
              <a:endParaRPr sz="589">
                <a:latin typeface="Arial"/>
                <a:cs typeface="Arial"/>
              </a:endParaRPr>
            </a:p>
          </p:txBody>
        </p:sp>
        <p:sp>
          <p:nvSpPr>
            <p:cNvPr id="25" name="object 25"/>
            <p:cNvSpPr txBox="1"/>
            <p:nvPr/>
          </p:nvSpPr>
          <p:spPr>
            <a:xfrm>
              <a:off x="6959625" y="6094717"/>
              <a:ext cx="130711" cy="105783"/>
            </a:xfrm>
            <a:prstGeom prst="rect">
              <a:avLst/>
            </a:prstGeom>
          </p:spPr>
          <p:txBody>
            <a:bodyPr vert="horz" wrap="square" lIns="0" tIns="14971" rIns="0" bIns="0" rtlCol="0">
              <a:spAutoFit/>
            </a:bodyPr>
            <a:lstStyle/>
            <a:p>
              <a:pPr marL="11516">
                <a:spcBef>
                  <a:spcPts val="118"/>
                </a:spcBef>
              </a:pPr>
              <a:r>
                <a:rPr sz="589" dirty="0">
                  <a:latin typeface="Arial"/>
                  <a:cs typeface="Arial"/>
                </a:rPr>
                <a:t>3</a:t>
              </a:r>
              <a:r>
                <a:rPr sz="589" spc="-5" dirty="0">
                  <a:latin typeface="Arial"/>
                  <a:cs typeface="Arial"/>
                </a:rPr>
                <a:t>.</a:t>
              </a:r>
              <a:r>
                <a:rPr sz="589" spc="14" dirty="0">
                  <a:latin typeface="Arial"/>
                  <a:cs typeface="Arial"/>
                </a:rPr>
                <a:t>0</a:t>
              </a:r>
              <a:endParaRPr sz="589">
                <a:latin typeface="Arial"/>
                <a:cs typeface="Arial"/>
              </a:endParaRPr>
            </a:p>
          </p:txBody>
        </p:sp>
        <p:sp>
          <p:nvSpPr>
            <p:cNvPr id="26" name="object 26"/>
            <p:cNvSpPr txBox="1"/>
            <p:nvPr/>
          </p:nvSpPr>
          <p:spPr>
            <a:xfrm>
              <a:off x="8755438" y="6094717"/>
              <a:ext cx="130711" cy="105783"/>
            </a:xfrm>
            <a:prstGeom prst="rect">
              <a:avLst/>
            </a:prstGeom>
          </p:spPr>
          <p:txBody>
            <a:bodyPr vert="horz" wrap="square" lIns="0" tIns="14971" rIns="0" bIns="0" rtlCol="0">
              <a:spAutoFit/>
            </a:bodyPr>
            <a:lstStyle/>
            <a:p>
              <a:pPr marL="11516">
                <a:spcBef>
                  <a:spcPts val="118"/>
                </a:spcBef>
              </a:pPr>
              <a:r>
                <a:rPr sz="589" spc="5" dirty="0">
                  <a:latin typeface="Arial"/>
                  <a:cs typeface="Arial"/>
                </a:rPr>
                <a:t>8</a:t>
              </a:r>
              <a:r>
                <a:rPr sz="589" dirty="0">
                  <a:latin typeface="Arial"/>
                  <a:cs typeface="Arial"/>
                </a:rPr>
                <a:t>.</a:t>
              </a:r>
              <a:r>
                <a:rPr sz="589" spc="14" dirty="0">
                  <a:latin typeface="Arial"/>
                  <a:cs typeface="Arial"/>
                </a:rPr>
                <a:t>0</a:t>
              </a:r>
              <a:endParaRPr sz="589">
                <a:latin typeface="Arial"/>
                <a:cs typeface="Arial"/>
              </a:endParaRPr>
            </a:p>
          </p:txBody>
        </p:sp>
        <p:sp>
          <p:nvSpPr>
            <p:cNvPr id="27" name="object 27"/>
            <p:cNvSpPr txBox="1"/>
            <p:nvPr/>
          </p:nvSpPr>
          <p:spPr>
            <a:xfrm>
              <a:off x="6472316" y="5265916"/>
              <a:ext cx="111569" cy="508448"/>
            </a:xfrm>
            <a:prstGeom prst="rect">
              <a:avLst/>
            </a:prstGeom>
          </p:spPr>
          <p:txBody>
            <a:bodyPr vert="vert270" wrap="square" lIns="0" tIns="2879" rIns="0" bIns="0" rtlCol="0">
              <a:spAutoFit/>
            </a:bodyPr>
            <a:lstStyle/>
            <a:p>
              <a:pPr marL="11516">
                <a:spcBef>
                  <a:spcPts val="23"/>
                </a:spcBef>
              </a:pPr>
              <a:r>
                <a:rPr sz="725" b="1" dirty="0">
                  <a:latin typeface="Arial"/>
                  <a:cs typeface="Arial"/>
                </a:rPr>
                <a:t>Probability</a:t>
              </a:r>
              <a:endParaRPr sz="725">
                <a:latin typeface="Arial"/>
                <a:cs typeface="Arial"/>
              </a:endParaRPr>
            </a:p>
          </p:txBody>
        </p:sp>
        <p:sp>
          <p:nvSpPr>
            <p:cNvPr id="28" name="object 28"/>
            <p:cNvSpPr txBox="1"/>
            <p:nvPr/>
          </p:nvSpPr>
          <p:spPr>
            <a:xfrm>
              <a:off x="7318938" y="6074090"/>
              <a:ext cx="1208068" cy="263932"/>
            </a:xfrm>
            <a:prstGeom prst="rect">
              <a:avLst/>
            </a:prstGeom>
          </p:spPr>
          <p:txBody>
            <a:bodyPr vert="horz" wrap="square" lIns="0" tIns="35700" rIns="0" bIns="0" rtlCol="0">
              <a:spAutoFit/>
            </a:bodyPr>
            <a:lstStyle/>
            <a:p>
              <a:pPr algn="ctr">
                <a:spcBef>
                  <a:spcPts val="280"/>
                </a:spcBef>
                <a:tabLst>
                  <a:tab pos="358735" algn="l"/>
                  <a:tab pos="718045" algn="l"/>
                  <a:tab pos="1077355" algn="l"/>
                </a:tabLst>
              </a:pPr>
              <a:r>
                <a:rPr sz="589" spc="5" dirty="0">
                  <a:latin typeface="Arial"/>
                  <a:cs typeface="Arial"/>
                </a:rPr>
                <a:t>4.0	5.0	6.0	7.0</a:t>
              </a:r>
              <a:endParaRPr sz="589">
                <a:latin typeface="Arial"/>
                <a:cs typeface="Arial"/>
              </a:endParaRPr>
            </a:p>
            <a:p>
              <a:pPr marL="20729" algn="ctr">
                <a:spcBef>
                  <a:spcPts val="199"/>
                </a:spcBef>
              </a:pPr>
              <a:r>
                <a:rPr sz="725" b="1" dirty="0">
                  <a:latin typeface="Arial"/>
                  <a:cs typeface="Arial"/>
                </a:rPr>
                <a:t>Sales </a:t>
              </a:r>
              <a:r>
                <a:rPr sz="725" b="1" spc="-14" dirty="0">
                  <a:latin typeface="Arial"/>
                  <a:cs typeface="Arial"/>
                </a:rPr>
                <a:t>($</a:t>
              </a:r>
              <a:r>
                <a:rPr sz="725" b="1" dirty="0">
                  <a:latin typeface="Arial"/>
                  <a:cs typeface="Arial"/>
                </a:rPr>
                <a:t> </a:t>
              </a:r>
              <a:r>
                <a:rPr sz="725" b="1" spc="9" dirty="0">
                  <a:latin typeface="Arial"/>
                  <a:cs typeface="Arial"/>
                </a:rPr>
                <a:t>million)</a:t>
              </a:r>
              <a:endParaRPr sz="725">
                <a:latin typeface="Arial"/>
                <a:cs typeface="Arial"/>
              </a:endParaRPr>
            </a:p>
          </p:txBody>
        </p:sp>
        <p:sp>
          <p:nvSpPr>
            <p:cNvPr id="29" name="object 29"/>
            <p:cNvSpPr txBox="1"/>
            <p:nvPr/>
          </p:nvSpPr>
          <p:spPr>
            <a:xfrm>
              <a:off x="6778814" y="4507957"/>
              <a:ext cx="1981392" cy="223209"/>
            </a:xfrm>
            <a:prstGeom prst="rect">
              <a:avLst/>
            </a:prstGeom>
          </p:spPr>
          <p:txBody>
            <a:bodyPr vert="horz" wrap="square" lIns="0" tIns="17850" rIns="0" bIns="0" rtlCol="0">
              <a:spAutoFit/>
            </a:bodyPr>
            <a:lstStyle/>
            <a:p>
              <a:pPr marL="671404" marR="4607" indent="-660463">
                <a:lnSpc>
                  <a:spcPts val="843"/>
                </a:lnSpc>
                <a:spcBef>
                  <a:spcPts val="141"/>
                </a:spcBef>
              </a:pPr>
              <a:r>
                <a:rPr sz="725" b="1" dirty="0">
                  <a:latin typeface="Arial"/>
                  <a:cs typeface="Arial"/>
                </a:rPr>
                <a:t>Probability</a:t>
              </a:r>
              <a:r>
                <a:rPr sz="725" b="1" spc="14" dirty="0">
                  <a:latin typeface="Arial"/>
                  <a:cs typeface="Arial"/>
                </a:rPr>
                <a:t> </a:t>
              </a:r>
              <a:r>
                <a:rPr sz="725" b="1" spc="-5" dirty="0">
                  <a:latin typeface="Arial"/>
                  <a:cs typeface="Arial"/>
                </a:rPr>
                <a:t>Distribution</a:t>
              </a:r>
              <a:r>
                <a:rPr sz="725" b="1" spc="91" dirty="0">
                  <a:latin typeface="Arial"/>
                  <a:cs typeface="Arial"/>
                </a:rPr>
                <a:t> </a:t>
              </a:r>
              <a:r>
                <a:rPr sz="725" b="1" spc="-5" dirty="0">
                  <a:latin typeface="Arial"/>
                  <a:cs typeface="Arial"/>
                </a:rPr>
                <a:t>Function</a:t>
              </a:r>
              <a:r>
                <a:rPr sz="725" b="1" spc="86" dirty="0">
                  <a:latin typeface="Arial"/>
                  <a:cs typeface="Arial"/>
                </a:rPr>
                <a:t> </a:t>
              </a:r>
              <a:r>
                <a:rPr sz="725" b="1" dirty="0">
                  <a:latin typeface="Arial"/>
                  <a:cs typeface="Arial"/>
                </a:rPr>
                <a:t>of</a:t>
              </a:r>
              <a:r>
                <a:rPr sz="725" b="1" spc="14" dirty="0">
                  <a:latin typeface="Arial"/>
                  <a:cs typeface="Arial"/>
                </a:rPr>
                <a:t> </a:t>
              </a:r>
              <a:r>
                <a:rPr sz="725" b="1" spc="-14" dirty="0">
                  <a:latin typeface="Arial"/>
                  <a:cs typeface="Arial"/>
                </a:rPr>
                <a:t>Western </a:t>
              </a:r>
              <a:r>
                <a:rPr sz="725" b="1" spc="-190" dirty="0">
                  <a:latin typeface="Arial"/>
                  <a:cs typeface="Arial"/>
                </a:rPr>
                <a:t> </a:t>
              </a:r>
              <a:r>
                <a:rPr sz="725" b="1" dirty="0">
                  <a:latin typeface="Arial"/>
                  <a:cs typeface="Arial"/>
                </a:rPr>
                <a:t>Division</a:t>
              </a:r>
              <a:r>
                <a:rPr sz="725" b="1" spc="18" dirty="0">
                  <a:latin typeface="Arial"/>
                  <a:cs typeface="Arial"/>
                </a:rPr>
                <a:t> </a:t>
              </a:r>
              <a:r>
                <a:rPr sz="725" b="1" dirty="0">
                  <a:latin typeface="Arial"/>
                  <a:cs typeface="Arial"/>
                </a:rPr>
                <a:t>Sales</a:t>
              </a:r>
              <a:endParaRPr sz="725">
                <a:latin typeface="Arial"/>
                <a:cs typeface="Arial"/>
              </a:endParaRPr>
            </a:p>
          </p:txBody>
        </p:sp>
      </p:grpSp>
      <p:grpSp>
        <p:nvGrpSpPr>
          <p:cNvPr id="71" name="Group 70">
            <a:extLst>
              <a:ext uri="{FF2B5EF4-FFF2-40B4-BE49-F238E27FC236}">
                <a16:creationId xmlns:a16="http://schemas.microsoft.com/office/drawing/2014/main" id="{4C1C50A5-6EE9-42AE-87E1-94162C8B4EA5}"/>
              </a:ext>
            </a:extLst>
          </p:cNvPr>
          <p:cNvGrpSpPr/>
          <p:nvPr/>
        </p:nvGrpSpPr>
        <p:grpSpPr>
          <a:xfrm>
            <a:off x="6345244" y="2498580"/>
            <a:ext cx="2519866" cy="1830065"/>
            <a:chOff x="6345244" y="2498580"/>
            <a:chExt cx="2519866" cy="1830065"/>
          </a:xfrm>
        </p:grpSpPr>
        <p:grpSp>
          <p:nvGrpSpPr>
            <p:cNvPr id="30" name="object 30"/>
            <p:cNvGrpSpPr/>
            <p:nvPr/>
          </p:nvGrpSpPr>
          <p:grpSpPr>
            <a:xfrm>
              <a:off x="6687940" y="2941854"/>
              <a:ext cx="2177170" cy="1095207"/>
              <a:chOff x="6748778" y="3029751"/>
              <a:chExt cx="2400935" cy="1207770"/>
            </a:xfrm>
          </p:grpSpPr>
          <p:sp>
            <p:nvSpPr>
              <p:cNvPr id="31" name="object 31"/>
              <p:cNvSpPr/>
              <p:nvPr/>
            </p:nvSpPr>
            <p:spPr>
              <a:xfrm>
                <a:off x="6780181" y="3037773"/>
                <a:ext cx="2361565" cy="1176655"/>
              </a:xfrm>
              <a:custGeom>
                <a:avLst/>
                <a:gdLst/>
                <a:ahLst/>
                <a:cxnLst/>
                <a:rect l="l" t="t" r="r" b="b"/>
                <a:pathLst>
                  <a:path w="2361565" h="1176654">
                    <a:moveTo>
                      <a:pt x="2361224" y="0"/>
                    </a:moveTo>
                    <a:lnTo>
                      <a:pt x="0" y="0"/>
                    </a:lnTo>
                    <a:lnTo>
                      <a:pt x="0" y="1176117"/>
                    </a:lnTo>
                    <a:lnTo>
                      <a:pt x="2361224" y="1176117"/>
                    </a:lnTo>
                    <a:lnTo>
                      <a:pt x="2361224" y="0"/>
                    </a:lnTo>
                    <a:close/>
                  </a:path>
                </a:pathLst>
              </a:custGeom>
              <a:solidFill>
                <a:srgbClr val="C0C0C0"/>
              </a:solidFill>
            </p:spPr>
            <p:txBody>
              <a:bodyPr wrap="square" lIns="0" tIns="0" rIns="0" bIns="0" rtlCol="0"/>
              <a:lstStyle/>
              <a:p>
                <a:endParaRPr sz="1632"/>
              </a:p>
            </p:txBody>
          </p:sp>
          <p:sp>
            <p:nvSpPr>
              <p:cNvPr id="32" name="object 32"/>
              <p:cNvSpPr/>
              <p:nvPr/>
            </p:nvSpPr>
            <p:spPr>
              <a:xfrm>
                <a:off x="6776285" y="4060060"/>
                <a:ext cx="2369185" cy="4445"/>
              </a:xfrm>
              <a:custGeom>
                <a:avLst/>
                <a:gdLst/>
                <a:ahLst/>
                <a:cxnLst/>
                <a:rect l="l" t="t" r="r" b="b"/>
                <a:pathLst>
                  <a:path w="2369184" h="4445">
                    <a:moveTo>
                      <a:pt x="0" y="3894"/>
                    </a:moveTo>
                    <a:lnTo>
                      <a:pt x="514273" y="3894"/>
                    </a:lnTo>
                  </a:path>
                  <a:path w="2369184" h="4445">
                    <a:moveTo>
                      <a:pt x="670130" y="3894"/>
                    </a:moveTo>
                    <a:lnTo>
                      <a:pt x="904018" y="3894"/>
                    </a:lnTo>
                  </a:path>
                  <a:path w="2369184" h="4445">
                    <a:moveTo>
                      <a:pt x="1067668" y="3894"/>
                    </a:moveTo>
                    <a:lnTo>
                      <a:pt x="1301452" y="3894"/>
                    </a:lnTo>
                  </a:path>
                  <a:path w="2369184" h="4445">
                    <a:moveTo>
                      <a:pt x="1457309" y="3894"/>
                    </a:moveTo>
                    <a:lnTo>
                      <a:pt x="1698886" y="3894"/>
                    </a:lnTo>
                  </a:path>
                  <a:path w="2369184" h="4445">
                    <a:moveTo>
                      <a:pt x="1854742" y="3894"/>
                    </a:moveTo>
                    <a:lnTo>
                      <a:pt x="2369068" y="3894"/>
                    </a:lnTo>
                  </a:path>
                  <a:path w="2369184" h="4445">
                    <a:moveTo>
                      <a:pt x="0" y="0"/>
                    </a:moveTo>
                    <a:lnTo>
                      <a:pt x="514273" y="0"/>
                    </a:lnTo>
                  </a:path>
                  <a:path w="2369184" h="4445">
                    <a:moveTo>
                      <a:pt x="670130" y="0"/>
                    </a:moveTo>
                    <a:lnTo>
                      <a:pt x="904018" y="0"/>
                    </a:lnTo>
                  </a:path>
                  <a:path w="2369184" h="4445">
                    <a:moveTo>
                      <a:pt x="1067668" y="0"/>
                    </a:moveTo>
                    <a:lnTo>
                      <a:pt x="1301452" y="0"/>
                    </a:lnTo>
                  </a:path>
                  <a:path w="2369184" h="4445">
                    <a:moveTo>
                      <a:pt x="1457309" y="0"/>
                    </a:moveTo>
                    <a:lnTo>
                      <a:pt x="1698886" y="0"/>
                    </a:lnTo>
                  </a:path>
                  <a:path w="2369184" h="4445">
                    <a:moveTo>
                      <a:pt x="1854742" y="0"/>
                    </a:moveTo>
                    <a:lnTo>
                      <a:pt x="2369068" y="0"/>
                    </a:lnTo>
                  </a:path>
                </a:pathLst>
              </a:custGeom>
              <a:ln w="3894">
                <a:solidFill>
                  <a:srgbClr val="000000"/>
                </a:solidFill>
              </a:ln>
            </p:spPr>
            <p:txBody>
              <a:bodyPr wrap="square" lIns="0" tIns="0" rIns="0" bIns="0" rtlCol="0"/>
              <a:lstStyle/>
              <a:p>
                <a:endParaRPr sz="1632"/>
              </a:p>
            </p:txBody>
          </p:sp>
          <p:sp>
            <p:nvSpPr>
              <p:cNvPr id="33" name="object 33"/>
              <p:cNvSpPr/>
              <p:nvPr/>
            </p:nvSpPr>
            <p:spPr>
              <a:xfrm>
                <a:off x="6776284" y="3914019"/>
                <a:ext cx="1301750" cy="0"/>
              </a:xfrm>
              <a:custGeom>
                <a:avLst/>
                <a:gdLst/>
                <a:ahLst/>
                <a:cxnLst/>
                <a:rect l="l" t="t" r="r" b="b"/>
                <a:pathLst>
                  <a:path w="1301750">
                    <a:moveTo>
                      <a:pt x="0" y="0"/>
                    </a:moveTo>
                    <a:lnTo>
                      <a:pt x="514274" y="0"/>
                    </a:lnTo>
                  </a:path>
                  <a:path w="1301750">
                    <a:moveTo>
                      <a:pt x="670130" y="0"/>
                    </a:moveTo>
                    <a:lnTo>
                      <a:pt x="904018" y="0"/>
                    </a:lnTo>
                  </a:path>
                  <a:path w="1301750">
                    <a:moveTo>
                      <a:pt x="1067668" y="0"/>
                    </a:moveTo>
                    <a:lnTo>
                      <a:pt x="1301452" y="0"/>
                    </a:lnTo>
                  </a:path>
                </a:pathLst>
              </a:custGeom>
              <a:ln w="7788">
                <a:solidFill>
                  <a:srgbClr val="000000"/>
                </a:solidFill>
              </a:ln>
            </p:spPr>
            <p:txBody>
              <a:bodyPr wrap="square" lIns="0" tIns="0" rIns="0" bIns="0" rtlCol="0"/>
              <a:lstStyle/>
              <a:p>
                <a:endParaRPr sz="1632"/>
              </a:p>
            </p:txBody>
          </p:sp>
          <p:sp>
            <p:nvSpPr>
              <p:cNvPr id="34" name="object 34"/>
              <p:cNvSpPr/>
              <p:nvPr/>
            </p:nvSpPr>
            <p:spPr>
              <a:xfrm>
                <a:off x="8233594" y="3912072"/>
                <a:ext cx="911860" cy="4445"/>
              </a:xfrm>
              <a:custGeom>
                <a:avLst/>
                <a:gdLst/>
                <a:ahLst/>
                <a:cxnLst/>
                <a:rect l="l" t="t" r="r" b="b"/>
                <a:pathLst>
                  <a:path w="911859" h="4445">
                    <a:moveTo>
                      <a:pt x="0" y="3894"/>
                    </a:moveTo>
                    <a:lnTo>
                      <a:pt x="911759" y="3894"/>
                    </a:lnTo>
                  </a:path>
                  <a:path w="911859" h="4445">
                    <a:moveTo>
                      <a:pt x="0" y="0"/>
                    </a:moveTo>
                    <a:lnTo>
                      <a:pt x="911759" y="0"/>
                    </a:lnTo>
                  </a:path>
                </a:pathLst>
              </a:custGeom>
              <a:ln w="3894">
                <a:solidFill>
                  <a:srgbClr val="000000"/>
                </a:solidFill>
              </a:ln>
            </p:spPr>
            <p:txBody>
              <a:bodyPr wrap="square" lIns="0" tIns="0" rIns="0" bIns="0" rtlCol="0"/>
              <a:lstStyle/>
              <a:p>
                <a:endParaRPr sz="1632"/>
              </a:p>
            </p:txBody>
          </p:sp>
          <p:sp>
            <p:nvSpPr>
              <p:cNvPr id="35" name="object 35"/>
              <p:cNvSpPr/>
              <p:nvPr/>
            </p:nvSpPr>
            <p:spPr>
              <a:xfrm>
                <a:off x="6776284" y="3773820"/>
                <a:ext cx="2369185" cy="0"/>
              </a:xfrm>
              <a:custGeom>
                <a:avLst/>
                <a:gdLst/>
                <a:ahLst/>
                <a:cxnLst/>
                <a:rect l="l" t="t" r="r" b="b"/>
                <a:pathLst>
                  <a:path w="2369184">
                    <a:moveTo>
                      <a:pt x="0" y="0"/>
                    </a:moveTo>
                    <a:lnTo>
                      <a:pt x="514274" y="0"/>
                    </a:lnTo>
                  </a:path>
                  <a:path w="2369184">
                    <a:moveTo>
                      <a:pt x="670130" y="0"/>
                    </a:moveTo>
                    <a:lnTo>
                      <a:pt x="904018" y="0"/>
                    </a:lnTo>
                  </a:path>
                  <a:path w="2369184">
                    <a:moveTo>
                      <a:pt x="1067668" y="0"/>
                    </a:moveTo>
                    <a:lnTo>
                      <a:pt x="1301452" y="0"/>
                    </a:lnTo>
                  </a:path>
                  <a:path w="2369184">
                    <a:moveTo>
                      <a:pt x="1457309" y="0"/>
                    </a:moveTo>
                    <a:lnTo>
                      <a:pt x="2369068" y="0"/>
                    </a:lnTo>
                  </a:path>
                </a:pathLst>
              </a:custGeom>
              <a:ln w="7788">
                <a:solidFill>
                  <a:srgbClr val="000000"/>
                </a:solidFill>
              </a:ln>
            </p:spPr>
            <p:txBody>
              <a:bodyPr wrap="square" lIns="0" tIns="0" rIns="0" bIns="0" rtlCol="0"/>
              <a:lstStyle/>
              <a:p>
                <a:endParaRPr sz="1632"/>
              </a:p>
            </p:txBody>
          </p:sp>
          <p:sp>
            <p:nvSpPr>
              <p:cNvPr id="36" name="object 36"/>
              <p:cNvSpPr/>
              <p:nvPr/>
            </p:nvSpPr>
            <p:spPr>
              <a:xfrm>
                <a:off x="6776284" y="3623910"/>
                <a:ext cx="2369185" cy="4445"/>
              </a:xfrm>
              <a:custGeom>
                <a:avLst/>
                <a:gdLst/>
                <a:ahLst/>
                <a:cxnLst/>
                <a:rect l="l" t="t" r="r" b="b"/>
                <a:pathLst>
                  <a:path w="2369184" h="4445">
                    <a:moveTo>
                      <a:pt x="0" y="3894"/>
                    </a:moveTo>
                    <a:lnTo>
                      <a:pt x="904018" y="3894"/>
                    </a:lnTo>
                  </a:path>
                  <a:path w="2369184" h="4445">
                    <a:moveTo>
                      <a:pt x="1067668" y="3894"/>
                    </a:moveTo>
                    <a:lnTo>
                      <a:pt x="1301452" y="3894"/>
                    </a:lnTo>
                  </a:path>
                  <a:path w="2369184" h="4445">
                    <a:moveTo>
                      <a:pt x="1457309" y="3894"/>
                    </a:moveTo>
                    <a:lnTo>
                      <a:pt x="2369068" y="3894"/>
                    </a:lnTo>
                  </a:path>
                  <a:path w="2369184" h="4445">
                    <a:moveTo>
                      <a:pt x="0" y="0"/>
                    </a:moveTo>
                    <a:lnTo>
                      <a:pt x="904018" y="0"/>
                    </a:lnTo>
                  </a:path>
                  <a:path w="2369184" h="4445">
                    <a:moveTo>
                      <a:pt x="1067668" y="0"/>
                    </a:moveTo>
                    <a:lnTo>
                      <a:pt x="1301452" y="0"/>
                    </a:lnTo>
                  </a:path>
                  <a:path w="2369184" h="4445">
                    <a:moveTo>
                      <a:pt x="1457309" y="0"/>
                    </a:moveTo>
                    <a:lnTo>
                      <a:pt x="2369068" y="0"/>
                    </a:lnTo>
                  </a:path>
                </a:pathLst>
              </a:custGeom>
              <a:ln w="3946">
                <a:solidFill>
                  <a:srgbClr val="000000"/>
                </a:solidFill>
              </a:ln>
            </p:spPr>
            <p:txBody>
              <a:bodyPr wrap="square" lIns="0" tIns="0" rIns="0" bIns="0" rtlCol="0"/>
              <a:lstStyle/>
              <a:p>
                <a:endParaRPr sz="1632"/>
              </a:p>
            </p:txBody>
          </p:sp>
          <p:sp>
            <p:nvSpPr>
              <p:cNvPr id="37" name="object 37"/>
              <p:cNvSpPr/>
              <p:nvPr/>
            </p:nvSpPr>
            <p:spPr>
              <a:xfrm>
                <a:off x="6776284" y="3329907"/>
                <a:ext cx="2369185" cy="148590"/>
              </a:xfrm>
              <a:custGeom>
                <a:avLst/>
                <a:gdLst/>
                <a:ahLst/>
                <a:cxnLst/>
                <a:rect l="l" t="t" r="r" b="b"/>
                <a:pathLst>
                  <a:path w="2369184" h="148589">
                    <a:moveTo>
                      <a:pt x="0" y="147988"/>
                    </a:moveTo>
                    <a:lnTo>
                      <a:pt x="904018" y="147988"/>
                    </a:lnTo>
                  </a:path>
                  <a:path w="2369184" h="148589">
                    <a:moveTo>
                      <a:pt x="1067668" y="147988"/>
                    </a:moveTo>
                    <a:lnTo>
                      <a:pt x="1301452" y="147988"/>
                    </a:lnTo>
                  </a:path>
                  <a:path w="2369184" h="148589">
                    <a:moveTo>
                      <a:pt x="1457309" y="147988"/>
                    </a:moveTo>
                    <a:lnTo>
                      <a:pt x="2369068" y="147988"/>
                    </a:lnTo>
                  </a:path>
                  <a:path w="2369184" h="148589">
                    <a:moveTo>
                      <a:pt x="0" y="0"/>
                    </a:moveTo>
                    <a:lnTo>
                      <a:pt x="904018" y="0"/>
                    </a:lnTo>
                  </a:path>
                </a:pathLst>
              </a:custGeom>
              <a:ln w="7788">
                <a:solidFill>
                  <a:srgbClr val="000000"/>
                </a:solidFill>
              </a:ln>
            </p:spPr>
            <p:txBody>
              <a:bodyPr wrap="square" lIns="0" tIns="0" rIns="0" bIns="0" rtlCol="0"/>
              <a:lstStyle/>
              <a:p>
                <a:endParaRPr sz="1632"/>
              </a:p>
            </p:txBody>
          </p:sp>
          <p:sp>
            <p:nvSpPr>
              <p:cNvPr id="38" name="object 38"/>
              <p:cNvSpPr/>
              <p:nvPr/>
            </p:nvSpPr>
            <p:spPr>
              <a:xfrm>
                <a:off x="7843953" y="3327934"/>
                <a:ext cx="1301750" cy="4445"/>
              </a:xfrm>
              <a:custGeom>
                <a:avLst/>
                <a:gdLst/>
                <a:ahLst/>
                <a:cxnLst/>
                <a:rect l="l" t="t" r="r" b="b"/>
                <a:pathLst>
                  <a:path w="1301750" h="4445">
                    <a:moveTo>
                      <a:pt x="0" y="3894"/>
                    </a:moveTo>
                    <a:lnTo>
                      <a:pt x="1301400" y="3894"/>
                    </a:lnTo>
                  </a:path>
                  <a:path w="1301750" h="4445">
                    <a:moveTo>
                      <a:pt x="0" y="0"/>
                    </a:moveTo>
                    <a:lnTo>
                      <a:pt x="1301400" y="0"/>
                    </a:lnTo>
                  </a:path>
                </a:pathLst>
              </a:custGeom>
              <a:ln w="3946">
                <a:solidFill>
                  <a:srgbClr val="000000"/>
                </a:solidFill>
              </a:ln>
            </p:spPr>
            <p:txBody>
              <a:bodyPr wrap="square" lIns="0" tIns="0" rIns="0" bIns="0" rtlCol="0"/>
              <a:lstStyle/>
              <a:p>
                <a:endParaRPr sz="1632"/>
              </a:p>
            </p:txBody>
          </p:sp>
          <p:sp>
            <p:nvSpPr>
              <p:cNvPr id="39" name="object 39"/>
              <p:cNvSpPr/>
              <p:nvPr/>
            </p:nvSpPr>
            <p:spPr>
              <a:xfrm>
                <a:off x="6776284" y="3179945"/>
                <a:ext cx="2369185" cy="4445"/>
              </a:xfrm>
              <a:custGeom>
                <a:avLst/>
                <a:gdLst/>
                <a:ahLst/>
                <a:cxnLst/>
                <a:rect l="l" t="t" r="r" b="b"/>
                <a:pathLst>
                  <a:path w="2369184" h="4444">
                    <a:moveTo>
                      <a:pt x="0" y="3894"/>
                    </a:moveTo>
                    <a:lnTo>
                      <a:pt x="2369068" y="3894"/>
                    </a:lnTo>
                  </a:path>
                  <a:path w="2369184" h="4444">
                    <a:moveTo>
                      <a:pt x="0" y="0"/>
                    </a:moveTo>
                    <a:lnTo>
                      <a:pt x="2369068" y="0"/>
                    </a:lnTo>
                  </a:path>
                </a:pathLst>
              </a:custGeom>
              <a:ln w="3946">
                <a:solidFill>
                  <a:srgbClr val="000000"/>
                </a:solidFill>
              </a:ln>
            </p:spPr>
            <p:txBody>
              <a:bodyPr wrap="square" lIns="0" tIns="0" rIns="0" bIns="0" rtlCol="0"/>
              <a:lstStyle/>
              <a:p>
                <a:endParaRPr sz="1632"/>
              </a:p>
            </p:txBody>
          </p:sp>
          <p:sp>
            <p:nvSpPr>
              <p:cNvPr id="40" name="object 40"/>
              <p:cNvSpPr/>
              <p:nvPr/>
            </p:nvSpPr>
            <p:spPr>
              <a:xfrm>
                <a:off x="6776284" y="3033930"/>
                <a:ext cx="2369185" cy="0"/>
              </a:xfrm>
              <a:custGeom>
                <a:avLst/>
                <a:gdLst/>
                <a:ahLst/>
                <a:cxnLst/>
                <a:rect l="l" t="t" r="r" b="b"/>
                <a:pathLst>
                  <a:path w="2369184">
                    <a:moveTo>
                      <a:pt x="0" y="0"/>
                    </a:moveTo>
                    <a:lnTo>
                      <a:pt x="2369068" y="0"/>
                    </a:lnTo>
                  </a:path>
                </a:pathLst>
              </a:custGeom>
              <a:ln w="7788">
                <a:solidFill>
                  <a:srgbClr val="000000"/>
                </a:solidFill>
              </a:ln>
            </p:spPr>
            <p:txBody>
              <a:bodyPr wrap="square" lIns="0" tIns="0" rIns="0" bIns="0" rtlCol="0"/>
              <a:lstStyle/>
              <a:p>
                <a:endParaRPr sz="1632"/>
              </a:p>
            </p:txBody>
          </p:sp>
          <p:sp>
            <p:nvSpPr>
              <p:cNvPr id="41" name="object 41"/>
              <p:cNvSpPr/>
              <p:nvPr/>
            </p:nvSpPr>
            <p:spPr>
              <a:xfrm>
                <a:off x="6776284" y="3033878"/>
                <a:ext cx="2369185" cy="1176655"/>
              </a:xfrm>
              <a:custGeom>
                <a:avLst/>
                <a:gdLst/>
                <a:ahLst/>
                <a:cxnLst/>
                <a:rect l="l" t="t" r="r" b="b"/>
                <a:pathLst>
                  <a:path w="2369184" h="1176654">
                    <a:moveTo>
                      <a:pt x="0" y="1176117"/>
                    </a:moveTo>
                    <a:lnTo>
                      <a:pt x="2369017" y="1176117"/>
                    </a:lnTo>
                    <a:lnTo>
                      <a:pt x="2369016" y="0"/>
                    </a:lnTo>
                    <a:lnTo>
                      <a:pt x="0" y="0"/>
                    </a:lnTo>
                    <a:lnTo>
                      <a:pt x="0" y="1176117"/>
                    </a:lnTo>
                    <a:close/>
                  </a:path>
                </a:pathLst>
              </a:custGeom>
              <a:ln w="7789">
                <a:solidFill>
                  <a:srgbClr val="808080"/>
                </a:solidFill>
              </a:ln>
            </p:spPr>
            <p:txBody>
              <a:bodyPr wrap="square" lIns="0" tIns="0" rIns="0" bIns="0" rtlCol="0"/>
              <a:lstStyle/>
              <a:p>
                <a:endParaRPr sz="1632"/>
              </a:p>
            </p:txBody>
          </p:sp>
          <p:sp>
            <p:nvSpPr>
              <p:cNvPr id="42" name="object 42"/>
              <p:cNvSpPr/>
              <p:nvPr/>
            </p:nvSpPr>
            <p:spPr>
              <a:xfrm>
                <a:off x="6893177" y="4062007"/>
                <a:ext cx="163830" cy="148590"/>
              </a:xfrm>
              <a:custGeom>
                <a:avLst/>
                <a:gdLst/>
                <a:ahLst/>
                <a:cxnLst/>
                <a:rect l="l" t="t" r="r" b="b"/>
                <a:pathLst>
                  <a:path w="163829" h="148589">
                    <a:moveTo>
                      <a:pt x="163649" y="0"/>
                    </a:moveTo>
                    <a:lnTo>
                      <a:pt x="0" y="0"/>
                    </a:lnTo>
                    <a:lnTo>
                      <a:pt x="0" y="147988"/>
                    </a:lnTo>
                    <a:lnTo>
                      <a:pt x="163649" y="147988"/>
                    </a:lnTo>
                    <a:lnTo>
                      <a:pt x="163649" y="0"/>
                    </a:lnTo>
                    <a:close/>
                  </a:path>
                </a:pathLst>
              </a:custGeom>
              <a:solidFill>
                <a:srgbClr val="993366"/>
              </a:solidFill>
            </p:spPr>
            <p:txBody>
              <a:bodyPr wrap="square" lIns="0" tIns="0" rIns="0" bIns="0" rtlCol="0"/>
              <a:lstStyle/>
              <a:p>
                <a:endParaRPr sz="1632"/>
              </a:p>
            </p:txBody>
          </p:sp>
          <p:sp>
            <p:nvSpPr>
              <p:cNvPr id="43" name="object 43"/>
              <p:cNvSpPr/>
              <p:nvPr/>
            </p:nvSpPr>
            <p:spPr>
              <a:xfrm>
                <a:off x="6893177" y="4062007"/>
                <a:ext cx="163830" cy="148590"/>
              </a:xfrm>
              <a:custGeom>
                <a:avLst/>
                <a:gdLst/>
                <a:ahLst/>
                <a:cxnLst/>
                <a:rect l="l" t="t" r="r" b="b"/>
                <a:pathLst>
                  <a:path w="163829" h="148589">
                    <a:moveTo>
                      <a:pt x="0" y="147988"/>
                    </a:moveTo>
                    <a:lnTo>
                      <a:pt x="163649" y="147988"/>
                    </a:lnTo>
                    <a:lnTo>
                      <a:pt x="163649" y="0"/>
                    </a:lnTo>
                    <a:lnTo>
                      <a:pt x="0" y="0"/>
                    </a:lnTo>
                    <a:lnTo>
                      <a:pt x="0" y="147988"/>
                    </a:lnTo>
                    <a:close/>
                  </a:path>
                </a:pathLst>
              </a:custGeom>
              <a:ln w="7790">
                <a:solidFill>
                  <a:srgbClr val="000000"/>
                </a:solidFill>
              </a:ln>
            </p:spPr>
            <p:txBody>
              <a:bodyPr wrap="square" lIns="0" tIns="0" rIns="0" bIns="0" rtlCol="0"/>
              <a:lstStyle/>
              <a:p>
                <a:endParaRPr sz="1632"/>
              </a:p>
            </p:txBody>
          </p:sp>
          <p:sp>
            <p:nvSpPr>
              <p:cNvPr id="44" name="object 44"/>
              <p:cNvSpPr/>
              <p:nvPr/>
            </p:nvSpPr>
            <p:spPr>
              <a:xfrm>
                <a:off x="7290559" y="3625831"/>
                <a:ext cx="156210" cy="584200"/>
              </a:xfrm>
              <a:custGeom>
                <a:avLst/>
                <a:gdLst/>
                <a:ahLst/>
                <a:cxnLst/>
                <a:rect l="l" t="t" r="r" b="b"/>
                <a:pathLst>
                  <a:path w="156209" h="584200">
                    <a:moveTo>
                      <a:pt x="155856" y="0"/>
                    </a:moveTo>
                    <a:lnTo>
                      <a:pt x="0" y="0"/>
                    </a:lnTo>
                    <a:lnTo>
                      <a:pt x="0" y="584164"/>
                    </a:lnTo>
                    <a:lnTo>
                      <a:pt x="155856" y="584164"/>
                    </a:lnTo>
                    <a:lnTo>
                      <a:pt x="155856" y="0"/>
                    </a:lnTo>
                    <a:close/>
                  </a:path>
                </a:pathLst>
              </a:custGeom>
              <a:solidFill>
                <a:srgbClr val="993366"/>
              </a:solidFill>
            </p:spPr>
            <p:txBody>
              <a:bodyPr wrap="square" lIns="0" tIns="0" rIns="0" bIns="0" rtlCol="0"/>
              <a:lstStyle/>
              <a:p>
                <a:endParaRPr sz="1632"/>
              </a:p>
            </p:txBody>
          </p:sp>
          <p:sp>
            <p:nvSpPr>
              <p:cNvPr id="45" name="object 45"/>
              <p:cNvSpPr/>
              <p:nvPr/>
            </p:nvSpPr>
            <p:spPr>
              <a:xfrm>
                <a:off x="7290559" y="3625831"/>
                <a:ext cx="156210" cy="584200"/>
              </a:xfrm>
              <a:custGeom>
                <a:avLst/>
                <a:gdLst/>
                <a:ahLst/>
                <a:cxnLst/>
                <a:rect l="l" t="t" r="r" b="b"/>
                <a:pathLst>
                  <a:path w="156209" h="584200">
                    <a:moveTo>
                      <a:pt x="0" y="584164"/>
                    </a:moveTo>
                    <a:lnTo>
                      <a:pt x="155856" y="584164"/>
                    </a:lnTo>
                    <a:lnTo>
                      <a:pt x="155856" y="0"/>
                    </a:lnTo>
                    <a:lnTo>
                      <a:pt x="0" y="0"/>
                    </a:lnTo>
                    <a:lnTo>
                      <a:pt x="0" y="584164"/>
                    </a:lnTo>
                    <a:close/>
                  </a:path>
                </a:pathLst>
              </a:custGeom>
              <a:ln w="7792">
                <a:solidFill>
                  <a:srgbClr val="000000"/>
                </a:solidFill>
              </a:ln>
            </p:spPr>
            <p:txBody>
              <a:bodyPr wrap="square" lIns="0" tIns="0" rIns="0" bIns="0" rtlCol="0"/>
              <a:lstStyle/>
              <a:p>
                <a:endParaRPr sz="1632"/>
              </a:p>
            </p:txBody>
          </p:sp>
          <p:sp>
            <p:nvSpPr>
              <p:cNvPr id="46" name="object 46"/>
              <p:cNvSpPr/>
              <p:nvPr/>
            </p:nvSpPr>
            <p:spPr>
              <a:xfrm>
                <a:off x="7680303" y="3181867"/>
                <a:ext cx="163830" cy="1028700"/>
              </a:xfrm>
              <a:custGeom>
                <a:avLst/>
                <a:gdLst/>
                <a:ahLst/>
                <a:cxnLst/>
                <a:rect l="l" t="t" r="r" b="b"/>
                <a:pathLst>
                  <a:path w="163829" h="1028700">
                    <a:moveTo>
                      <a:pt x="163649" y="0"/>
                    </a:moveTo>
                    <a:lnTo>
                      <a:pt x="0" y="0"/>
                    </a:lnTo>
                    <a:lnTo>
                      <a:pt x="0" y="1028128"/>
                    </a:lnTo>
                    <a:lnTo>
                      <a:pt x="163649" y="1028128"/>
                    </a:lnTo>
                    <a:lnTo>
                      <a:pt x="163649" y="0"/>
                    </a:lnTo>
                    <a:close/>
                  </a:path>
                </a:pathLst>
              </a:custGeom>
              <a:solidFill>
                <a:srgbClr val="993366"/>
              </a:solidFill>
            </p:spPr>
            <p:txBody>
              <a:bodyPr wrap="square" lIns="0" tIns="0" rIns="0" bIns="0" rtlCol="0"/>
              <a:lstStyle/>
              <a:p>
                <a:endParaRPr sz="1632"/>
              </a:p>
            </p:txBody>
          </p:sp>
          <p:sp>
            <p:nvSpPr>
              <p:cNvPr id="47" name="object 47"/>
              <p:cNvSpPr/>
              <p:nvPr/>
            </p:nvSpPr>
            <p:spPr>
              <a:xfrm>
                <a:off x="7680303" y="3181867"/>
                <a:ext cx="163830" cy="1028700"/>
              </a:xfrm>
              <a:custGeom>
                <a:avLst/>
                <a:gdLst/>
                <a:ahLst/>
                <a:cxnLst/>
                <a:rect l="l" t="t" r="r" b="b"/>
                <a:pathLst>
                  <a:path w="163829" h="1028700">
                    <a:moveTo>
                      <a:pt x="0" y="1028128"/>
                    </a:moveTo>
                    <a:lnTo>
                      <a:pt x="163649" y="1028128"/>
                    </a:lnTo>
                    <a:lnTo>
                      <a:pt x="163649" y="0"/>
                    </a:lnTo>
                    <a:lnTo>
                      <a:pt x="0" y="0"/>
                    </a:lnTo>
                    <a:lnTo>
                      <a:pt x="0" y="1028128"/>
                    </a:lnTo>
                    <a:close/>
                  </a:path>
                </a:pathLst>
              </a:custGeom>
              <a:ln w="7792">
                <a:solidFill>
                  <a:srgbClr val="000000"/>
                </a:solidFill>
              </a:ln>
            </p:spPr>
            <p:txBody>
              <a:bodyPr wrap="square" lIns="0" tIns="0" rIns="0" bIns="0" rtlCol="0"/>
              <a:lstStyle/>
              <a:p>
                <a:endParaRPr sz="1632"/>
              </a:p>
            </p:txBody>
          </p:sp>
          <p:sp>
            <p:nvSpPr>
              <p:cNvPr id="48" name="object 48"/>
              <p:cNvSpPr/>
              <p:nvPr/>
            </p:nvSpPr>
            <p:spPr>
              <a:xfrm>
                <a:off x="8077737" y="3329855"/>
                <a:ext cx="156210" cy="880744"/>
              </a:xfrm>
              <a:custGeom>
                <a:avLst/>
                <a:gdLst/>
                <a:ahLst/>
                <a:cxnLst/>
                <a:rect l="l" t="t" r="r" b="b"/>
                <a:pathLst>
                  <a:path w="156209" h="880745">
                    <a:moveTo>
                      <a:pt x="155856" y="0"/>
                    </a:moveTo>
                    <a:lnTo>
                      <a:pt x="0" y="0"/>
                    </a:lnTo>
                    <a:lnTo>
                      <a:pt x="0" y="880140"/>
                    </a:lnTo>
                    <a:lnTo>
                      <a:pt x="155856" y="880140"/>
                    </a:lnTo>
                    <a:lnTo>
                      <a:pt x="155856" y="0"/>
                    </a:lnTo>
                    <a:close/>
                  </a:path>
                </a:pathLst>
              </a:custGeom>
              <a:solidFill>
                <a:srgbClr val="993366"/>
              </a:solidFill>
            </p:spPr>
            <p:txBody>
              <a:bodyPr wrap="square" lIns="0" tIns="0" rIns="0" bIns="0" rtlCol="0"/>
              <a:lstStyle/>
              <a:p>
                <a:endParaRPr sz="1632"/>
              </a:p>
            </p:txBody>
          </p:sp>
          <p:sp>
            <p:nvSpPr>
              <p:cNvPr id="49" name="object 49"/>
              <p:cNvSpPr/>
              <p:nvPr/>
            </p:nvSpPr>
            <p:spPr>
              <a:xfrm>
                <a:off x="8077737" y="3329855"/>
                <a:ext cx="156210" cy="880744"/>
              </a:xfrm>
              <a:custGeom>
                <a:avLst/>
                <a:gdLst/>
                <a:ahLst/>
                <a:cxnLst/>
                <a:rect l="l" t="t" r="r" b="b"/>
                <a:pathLst>
                  <a:path w="156209" h="880745">
                    <a:moveTo>
                      <a:pt x="0" y="880140"/>
                    </a:moveTo>
                    <a:lnTo>
                      <a:pt x="155856" y="880140"/>
                    </a:lnTo>
                    <a:lnTo>
                      <a:pt x="155856" y="0"/>
                    </a:lnTo>
                    <a:lnTo>
                      <a:pt x="0" y="0"/>
                    </a:lnTo>
                    <a:lnTo>
                      <a:pt x="0" y="880140"/>
                    </a:lnTo>
                    <a:close/>
                  </a:path>
                </a:pathLst>
              </a:custGeom>
              <a:ln w="7792">
                <a:solidFill>
                  <a:srgbClr val="000000"/>
                </a:solidFill>
              </a:ln>
            </p:spPr>
            <p:txBody>
              <a:bodyPr wrap="square" lIns="0" tIns="0" rIns="0" bIns="0" rtlCol="0"/>
              <a:lstStyle/>
              <a:p>
                <a:endParaRPr sz="1632"/>
              </a:p>
            </p:txBody>
          </p:sp>
          <p:sp>
            <p:nvSpPr>
              <p:cNvPr id="50" name="object 50"/>
              <p:cNvSpPr/>
              <p:nvPr/>
            </p:nvSpPr>
            <p:spPr>
              <a:xfrm>
                <a:off x="8475171" y="3914019"/>
                <a:ext cx="156210" cy="296545"/>
              </a:xfrm>
              <a:custGeom>
                <a:avLst/>
                <a:gdLst/>
                <a:ahLst/>
                <a:cxnLst/>
                <a:rect l="l" t="t" r="r" b="b"/>
                <a:pathLst>
                  <a:path w="156209" h="296545">
                    <a:moveTo>
                      <a:pt x="155856" y="0"/>
                    </a:moveTo>
                    <a:lnTo>
                      <a:pt x="0" y="0"/>
                    </a:lnTo>
                    <a:lnTo>
                      <a:pt x="0" y="295976"/>
                    </a:lnTo>
                    <a:lnTo>
                      <a:pt x="155856" y="295976"/>
                    </a:lnTo>
                    <a:lnTo>
                      <a:pt x="155856" y="0"/>
                    </a:lnTo>
                    <a:close/>
                  </a:path>
                </a:pathLst>
              </a:custGeom>
              <a:solidFill>
                <a:srgbClr val="993366"/>
              </a:solidFill>
            </p:spPr>
            <p:txBody>
              <a:bodyPr wrap="square" lIns="0" tIns="0" rIns="0" bIns="0" rtlCol="0"/>
              <a:lstStyle/>
              <a:p>
                <a:endParaRPr sz="1632"/>
              </a:p>
            </p:txBody>
          </p:sp>
          <p:sp>
            <p:nvSpPr>
              <p:cNvPr id="51" name="object 51"/>
              <p:cNvSpPr/>
              <p:nvPr/>
            </p:nvSpPr>
            <p:spPr>
              <a:xfrm>
                <a:off x="6752906" y="3033930"/>
                <a:ext cx="2392680" cy="1199515"/>
              </a:xfrm>
              <a:custGeom>
                <a:avLst/>
                <a:gdLst/>
                <a:ahLst/>
                <a:cxnLst/>
                <a:rect l="l" t="t" r="r" b="b"/>
                <a:pathLst>
                  <a:path w="2392679" h="1199514">
                    <a:moveTo>
                      <a:pt x="1722265" y="1176065"/>
                    </a:moveTo>
                    <a:lnTo>
                      <a:pt x="1878121" y="1176065"/>
                    </a:lnTo>
                    <a:lnTo>
                      <a:pt x="1878121" y="880088"/>
                    </a:lnTo>
                    <a:lnTo>
                      <a:pt x="1722265" y="880088"/>
                    </a:lnTo>
                    <a:lnTo>
                      <a:pt x="1722265" y="1176065"/>
                    </a:lnTo>
                    <a:close/>
                  </a:path>
                  <a:path w="2392679" h="1199514">
                    <a:moveTo>
                      <a:pt x="23378" y="1176065"/>
                    </a:moveTo>
                    <a:lnTo>
                      <a:pt x="23378" y="0"/>
                    </a:lnTo>
                  </a:path>
                  <a:path w="2392679" h="1199514">
                    <a:moveTo>
                      <a:pt x="0" y="1176065"/>
                    </a:moveTo>
                    <a:lnTo>
                      <a:pt x="23378" y="1176065"/>
                    </a:lnTo>
                  </a:path>
                  <a:path w="2392679" h="1199514">
                    <a:moveTo>
                      <a:pt x="0" y="1028076"/>
                    </a:moveTo>
                    <a:lnTo>
                      <a:pt x="23378" y="1028076"/>
                    </a:lnTo>
                  </a:path>
                  <a:path w="2392679" h="1199514">
                    <a:moveTo>
                      <a:pt x="0" y="880088"/>
                    </a:moveTo>
                    <a:lnTo>
                      <a:pt x="23378" y="880088"/>
                    </a:lnTo>
                  </a:path>
                  <a:path w="2392679" h="1199514">
                    <a:moveTo>
                      <a:pt x="0" y="739889"/>
                    </a:moveTo>
                    <a:lnTo>
                      <a:pt x="23378" y="739889"/>
                    </a:lnTo>
                  </a:path>
                  <a:path w="2392679" h="1199514">
                    <a:moveTo>
                      <a:pt x="0" y="591952"/>
                    </a:moveTo>
                    <a:lnTo>
                      <a:pt x="23378" y="591952"/>
                    </a:lnTo>
                  </a:path>
                  <a:path w="2392679" h="1199514">
                    <a:moveTo>
                      <a:pt x="0" y="443964"/>
                    </a:moveTo>
                    <a:lnTo>
                      <a:pt x="23378" y="443964"/>
                    </a:lnTo>
                  </a:path>
                  <a:path w="2392679" h="1199514">
                    <a:moveTo>
                      <a:pt x="0" y="295976"/>
                    </a:moveTo>
                    <a:lnTo>
                      <a:pt x="23378" y="295976"/>
                    </a:lnTo>
                  </a:path>
                  <a:path w="2392679" h="1199514">
                    <a:moveTo>
                      <a:pt x="0" y="147988"/>
                    </a:moveTo>
                    <a:lnTo>
                      <a:pt x="23378" y="147988"/>
                    </a:lnTo>
                  </a:path>
                  <a:path w="2392679" h="1199514">
                    <a:moveTo>
                      <a:pt x="0" y="0"/>
                    </a:moveTo>
                    <a:lnTo>
                      <a:pt x="23378" y="0"/>
                    </a:lnTo>
                  </a:path>
                  <a:path w="2392679" h="1199514">
                    <a:moveTo>
                      <a:pt x="23378" y="1176065"/>
                    </a:moveTo>
                    <a:lnTo>
                      <a:pt x="2392447" y="1176065"/>
                    </a:lnTo>
                  </a:path>
                  <a:path w="2392679" h="1199514">
                    <a:moveTo>
                      <a:pt x="23378" y="1176065"/>
                    </a:moveTo>
                    <a:lnTo>
                      <a:pt x="23378" y="1199431"/>
                    </a:lnTo>
                  </a:path>
                  <a:path w="2392679" h="1199514">
                    <a:moveTo>
                      <a:pt x="420812" y="1176065"/>
                    </a:moveTo>
                    <a:lnTo>
                      <a:pt x="420812" y="1199431"/>
                    </a:lnTo>
                  </a:path>
                  <a:path w="2392679" h="1199514">
                    <a:moveTo>
                      <a:pt x="810401" y="1176065"/>
                    </a:moveTo>
                    <a:lnTo>
                      <a:pt x="810401" y="1199431"/>
                    </a:lnTo>
                  </a:path>
                  <a:path w="2392679" h="1199514">
                    <a:moveTo>
                      <a:pt x="1207939" y="1176065"/>
                    </a:moveTo>
                    <a:lnTo>
                      <a:pt x="1207939" y="1199431"/>
                    </a:lnTo>
                  </a:path>
                  <a:path w="2392679" h="1199514">
                    <a:moveTo>
                      <a:pt x="1605373" y="1176065"/>
                    </a:moveTo>
                    <a:lnTo>
                      <a:pt x="1605373" y="1199431"/>
                    </a:lnTo>
                  </a:path>
                  <a:path w="2392679" h="1199514">
                    <a:moveTo>
                      <a:pt x="1995013" y="1176065"/>
                    </a:moveTo>
                    <a:lnTo>
                      <a:pt x="1995013" y="1199431"/>
                    </a:lnTo>
                  </a:path>
                  <a:path w="2392679" h="1199514">
                    <a:moveTo>
                      <a:pt x="2392447" y="1176065"/>
                    </a:moveTo>
                    <a:lnTo>
                      <a:pt x="2392447" y="1199431"/>
                    </a:lnTo>
                  </a:path>
                </a:pathLst>
              </a:custGeom>
              <a:ln w="7790">
                <a:solidFill>
                  <a:srgbClr val="000000"/>
                </a:solidFill>
              </a:ln>
            </p:spPr>
            <p:txBody>
              <a:bodyPr wrap="square" lIns="0" tIns="0" rIns="0" bIns="0" rtlCol="0"/>
              <a:lstStyle/>
              <a:p>
                <a:endParaRPr sz="1632"/>
              </a:p>
            </p:txBody>
          </p:sp>
        </p:grpSp>
        <p:sp>
          <p:nvSpPr>
            <p:cNvPr id="52" name="object 52"/>
            <p:cNvSpPr txBox="1"/>
            <p:nvPr/>
          </p:nvSpPr>
          <p:spPr>
            <a:xfrm>
              <a:off x="6476886" y="2846170"/>
              <a:ext cx="173321" cy="1179588"/>
            </a:xfrm>
            <a:prstGeom prst="rect">
              <a:avLst/>
            </a:prstGeom>
          </p:spPr>
          <p:txBody>
            <a:bodyPr vert="horz" wrap="square" lIns="0" tIns="55279" rIns="0" bIns="0" rtlCol="0">
              <a:spAutoFit/>
            </a:bodyPr>
            <a:lstStyle/>
            <a:p>
              <a:pPr marL="11516">
                <a:spcBef>
                  <a:spcPts val="435"/>
                </a:spcBef>
              </a:pPr>
              <a:r>
                <a:rPr sz="589" spc="5" dirty="0">
                  <a:latin typeface="Arial"/>
                  <a:cs typeface="Arial"/>
                </a:rPr>
                <a:t>0</a:t>
              </a:r>
              <a:r>
                <a:rPr sz="589" dirty="0">
                  <a:latin typeface="Arial"/>
                  <a:cs typeface="Arial"/>
                </a:rPr>
                <a:t>.</a:t>
              </a:r>
              <a:r>
                <a:rPr sz="589" spc="5" dirty="0">
                  <a:latin typeface="Arial"/>
                  <a:cs typeface="Arial"/>
                </a:rPr>
                <a:t>4</a:t>
              </a:r>
              <a:r>
                <a:rPr sz="589" spc="14" dirty="0">
                  <a:latin typeface="Arial"/>
                  <a:cs typeface="Arial"/>
                </a:rPr>
                <a:t>0</a:t>
              </a:r>
              <a:endParaRPr sz="589">
                <a:latin typeface="Arial"/>
                <a:cs typeface="Arial"/>
              </a:endParaRPr>
            </a:p>
            <a:p>
              <a:pPr marL="11516">
                <a:spcBef>
                  <a:spcPts val="348"/>
                </a:spcBef>
              </a:pPr>
              <a:r>
                <a:rPr sz="589" spc="5" dirty="0">
                  <a:latin typeface="Arial"/>
                  <a:cs typeface="Arial"/>
                </a:rPr>
                <a:t>0</a:t>
              </a:r>
              <a:r>
                <a:rPr sz="589" dirty="0">
                  <a:latin typeface="Arial"/>
                  <a:cs typeface="Arial"/>
                </a:rPr>
                <a:t>.</a:t>
              </a:r>
              <a:r>
                <a:rPr sz="589" spc="5" dirty="0">
                  <a:latin typeface="Arial"/>
                  <a:cs typeface="Arial"/>
                </a:rPr>
                <a:t>3</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3</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2</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2</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1</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1</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0</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0</a:t>
              </a:r>
              <a:r>
                <a:rPr sz="589" spc="14" dirty="0">
                  <a:latin typeface="Arial"/>
                  <a:cs typeface="Arial"/>
                </a:rPr>
                <a:t>0</a:t>
              </a:r>
              <a:endParaRPr sz="589">
                <a:latin typeface="Arial"/>
                <a:cs typeface="Arial"/>
              </a:endParaRPr>
            </a:p>
          </p:txBody>
        </p:sp>
        <p:sp>
          <p:nvSpPr>
            <p:cNvPr id="53" name="object 53"/>
            <p:cNvSpPr txBox="1"/>
            <p:nvPr/>
          </p:nvSpPr>
          <p:spPr>
            <a:xfrm>
              <a:off x="6832804" y="4085341"/>
              <a:ext cx="130711" cy="105783"/>
            </a:xfrm>
            <a:prstGeom prst="rect">
              <a:avLst/>
            </a:prstGeom>
          </p:spPr>
          <p:txBody>
            <a:bodyPr vert="horz" wrap="square" lIns="0" tIns="14971" rIns="0" bIns="0" rtlCol="0">
              <a:spAutoFit/>
            </a:bodyPr>
            <a:lstStyle/>
            <a:p>
              <a:pPr marL="11516">
                <a:spcBef>
                  <a:spcPts val="118"/>
                </a:spcBef>
              </a:pPr>
              <a:r>
                <a:rPr sz="589" dirty="0">
                  <a:latin typeface="Arial"/>
                  <a:cs typeface="Arial"/>
                </a:rPr>
                <a:t>3</a:t>
              </a:r>
              <a:r>
                <a:rPr sz="589" spc="-5" dirty="0">
                  <a:latin typeface="Arial"/>
                  <a:cs typeface="Arial"/>
                </a:rPr>
                <a:t>.</a:t>
              </a:r>
              <a:r>
                <a:rPr sz="589" spc="14" dirty="0">
                  <a:latin typeface="Arial"/>
                  <a:cs typeface="Arial"/>
                </a:rPr>
                <a:t>0</a:t>
              </a:r>
              <a:endParaRPr sz="589">
                <a:latin typeface="Arial"/>
                <a:cs typeface="Arial"/>
              </a:endParaRPr>
            </a:p>
          </p:txBody>
        </p:sp>
        <p:sp>
          <p:nvSpPr>
            <p:cNvPr id="54" name="object 54"/>
            <p:cNvSpPr txBox="1"/>
            <p:nvPr/>
          </p:nvSpPr>
          <p:spPr>
            <a:xfrm>
              <a:off x="8629541" y="4085341"/>
              <a:ext cx="131287" cy="105783"/>
            </a:xfrm>
            <a:prstGeom prst="rect">
              <a:avLst/>
            </a:prstGeom>
          </p:spPr>
          <p:txBody>
            <a:bodyPr vert="horz" wrap="square" lIns="0" tIns="14971" rIns="0" bIns="0" rtlCol="0">
              <a:spAutoFit/>
            </a:bodyPr>
            <a:lstStyle/>
            <a:p>
              <a:pPr marL="11516">
                <a:spcBef>
                  <a:spcPts val="118"/>
                </a:spcBef>
              </a:pPr>
              <a:r>
                <a:rPr sz="589" spc="5" dirty="0">
                  <a:latin typeface="Arial"/>
                  <a:cs typeface="Arial"/>
                </a:rPr>
                <a:t>8</a:t>
              </a:r>
              <a:r>
                <a:rPr sz="589" dirty="0">
                  <a:latin typeface="Arial"/>
                  <a:cs typeface="Arial"/>
                </a:rPr>
                <a:t>.</a:t>
              </a:r>
              <a:r>
                <a:rPr sz="589" spc="14" dirty="0">
                  <a:latin typeface="Arial"/>
                  <a:cs typeface="Arial"/>
                </a:rPr>
                <a:t>0</a:t>
              </a:r>
              <a:endParaRPr sz="589">
                <a:latin typeface="Arial"/>
                <a:cs typeface="Arial"/>
              </a:endParaRPr>
            </a:p>
          </p:txBody>
        </p:sp>
        <p:sp>
          <p:nvSpPr>
            <p:cNvPr id="55" name="object 55"/>
            <p:cNvSpPr txBox="1"/>
            <p:nvPr/>
          </p:nvSpPr>
          <p:spPr>
            <a:xfrm>
              <a:off x="6345244" y="3256539"/>
              <a:ext cx="111569" cy="508448"/>
            </a:xfrm>
            <a:prstGeom prst="rect">
              <a:avLst/>
            </a:prstGeom>
          </p:spPr>
          <p:txBody>
            <a:bodyPr vert="vert270" wrap="square" lIns="0" tIns="2879" rIns="0" bIns="0" rtlCol="0">
              <a:spAutoFit/>
            </a:bodyPr>
            <a:lstStyle/>
            <a:p>
              <a:pPr marL="11516">
                <a:spcBef>
                  <a:spcPts val="23"/>
                </a:spcBef>
              </a:pPr>
              <a:r>
                <a:rPr sz="725" b="1" dirty="0">
                  <a:latin typeface="Arial"/>
                  <a:cs typeface="Arial"/>
                </a:rPr>
                <a:t>Probability</a:t>
              </a:r>
              <a:endParaRPr sz="725">
                <a:latin typeface="Arial"/>
                <a:cs typeface="Arial"/>
              </a:endParaRPr>
            </a:p>
          </p:txBody>
        </p:sp>
        <p:sp>
          <p:nvSpPr>
            <p:cNvPr id="56" name="object 56"/>
            <p:cNvSpPr txBox="1"/>
            <p:nvPr/>
          </p:nvSpPr>
          <p:spPr>
            <a:xfrm>
              <a:off x="7192303" y="4064713"/>
              <a:ext cx="1208643" cy="263932"/>
            </a:xfrm>
            <a:prstGeom prst="rect">
              <a:avLst/>
            </a:prstGeom>
          </p:spPr>
          <p:txBody>
            <a:bodyPr vert="horz" wrap="square" lIns="0" tIns="35700" rIns="0" bIns="0" rtlCol="0">
              <a:spAutoFit/>
            </a:bodyPr>
            <a:lstStyle/>
            <a:p>
              <a:pPr algn="ctr">
                <a:spcBef>
                  <a:spcPts val="280"/>
                </a:spcBef>
                <a:tabLst>
                  <a:tab pos="359310" algn="l"/>
                  <a:tab pos="718045" algn="l"/>
                  <a:tab pos="1077931" algn="l"/>
                </a:tabLst>
              </a:pPr>
              <a:r>
                <a:rPr sz="589" spc="5" dirty="0">
                  <a:latin typeface="Arial"/>
                  <a:cs typeface="Arial"/>
                </a:rPr>
                <a:t>4.0	5.0	6.0	7.0</a:t>
              </a:r>
              <a:endParaRPr sz="589">
                <a:latin typeface="Arial"/>
                <a:cs typeface="Arial"/>
              </a:endParaRPr>
            </a:p>
            <a:p>
              <a:pPr marL="21305" algn="ctr">
                <a:spcBef>
                  <a:spcPts val="199"/>
                </a:spcBef>
              </a:pPr>
              <a:r>
                <a:rPr sz="725" b="1" dirty="0">
                  <a:latin typeface="Arial"/>
                  <a:cs typeface="Arial"/>
                </a:rPr>
                <a:t>Sales </a:t>
              </a:r>
              <a:r>
                <a:rPr sz="725" b="1" spc="-14" dirty="0">
                  <a:latin typeface="Arial"/>
                  <a:cs typeface="Arial"/>
                </a:rPr>
                <a:t>($</a:t>
              </a:r>
              <a:r>
                <a:rPr sz="725" b="1" dirty="0">
                  <a:latin typeface="Arial"/>
                  <a:cs typeface="Arial"/>
                </a:rPr>
                <a:t> </a:t>
              </a:r>
              <a:r>
                <a:rPr sz="725" b="1" spc="9" dirty="0">
                  <a:latin typeface="Arial"/>
                  <a:cs typeface="Arial"/>
                </a:rPr>
                <a:t>million)</a:t>
              </a:r>
              <a:endParaRPr sz="725">
                <a:latin typeface="Arial"/>
                <a:cs typeface="Arial"/>
              </a:endParaRPr>
            </a:p>
          </p:txBody>
        </p:sp>
        <p:sp>
          <p:nvSpPr>
            <p:cNvPr id="57" name="object 57"/>
            <p:cNvSpPr txBox="1"/>
            <p:nvPr/>
          </p:nvSpPr>
          <p:spPr>
            <a:xfrm>
              <a:off x="6666740" y="2498580"/>
              <a:ext cx="1960662" cy="223209"/>
            </a:xfrm>
            <a:prstGeom prst="rect">
              <a:avLst/>
            </a:prstGeom>
          </p:spPr>
          <p:txBody>
            <a:bodyPr vert="horz" wrap="square" lIns="0" tIns="17850" rIns="0" bIns="0" rtlCol="0">
              <a:spAutoFit/>
            </a:bodyPr>
            <a:lstStyle/>
            <a:p>
              <a:pPr marL="664494" marR="4607" indent="-653553">
                <a:lnSpc>
                  <a:spcPts val="843"/>
                </a:lnSpc>
                <a:spcBef>
                  <a:spcPts val="141"/>
                </a:spcBef>
              </a:pPr>
              <a:r>
                <a:rPr sz="725" b="1" dirty="0">
                  <a:latin typeface="Arial"/>
                  <a:cs typeface="Arial"/>
                </a:rPr>
                <a:t>Probability</a:t>
              </a:r>
              <a:r>
                <a:rPr sz="725" b="1" spc="14" dirty="0">
                  <a:latin typeface="Arial"/>
                  <a:cs typeface="Arial"/>
                </a:rPr>
                <a:t> </a:t>
              </a:r>
              <a:r>
                <a:rPr sz="725" b="1" spc="-5" dirty="0">
                  <a:latin typeface="Arial"/>
                  <a:cs typeface="Arial"/>
                </a:rPr>
                <a:t>Distribution</a:t>
              </a:r>
              <a:r>
                <a:rPr sz="725" b="1" spc="91" dirty="0">
                  <a:latin typeface="Arial"/>
                  <a:cs typeface="Arial"/>
                </a:rPr>
                <a:t> </a:t>
              </a:r>
              <a:r>
                <a:rPr sz="725" b="1" spc="-5" dirty="0">
                  <a:latin typeface="Arial"/>
                  <a:cs typeface="Arial"/>
                </a:rPr>
                <a:t>Function</a:t>
              </a:r>
              <a:r>
                <a:rPr sz="725" b="1" spc="86" dirty="0">
                  <a:latin typeface="Arial"/>
                  <a:cs typeface="Arial"/>
                </a:rPr>
                <a:t> </a:t>
              </a:r>
              <a:r>
                <a:rPr sz="725" b="1" dirty="0">
                  <a:latin typeface="Arial"/>
                  <a:cs typeface="Arial"/>
                </a:rPr>
                <a:t>of</a:t>
              </a:r>
              <a:r>
                <a:rPr sz="725" b="1" spc="14" dirty="0">
                  <a:latin typeface="Arial"/>
                  <a:cs typeface="Arial"/>
                </a:rPr>
                <a:t> </a:t>
              </a:r>
              <a:r>
                <a:rPr sz="725" b="1" spc="-9" dirty="0">
                  <a:latin typeface="Arial"/>
                  <a:cs typeface="Arial"/>
                </a:rPr>
                <a:t>Eastern </a:t>
              </a:r>
              <a:r>
                <a:rPr sz="725" b="1" spc="-185" dirty="0">
                  <a:latin typeface="Arial"/>
                  <a:cs typeface="Arial"/>
                </a:rPr>
                <a:t> </a:t>
              </a:r>
              <a:r>
                <a:rPr sz="725" b="1" dirty="0">
                  <a:latin typeface="Arial"/>
                  <a:cs typeface="Arial"/>
                </a:rPr>
                <a:t>Division</a:t>
              </a:r>
              <a:r>
                <a:rPr sz="725" b="1" spc="18" dirty="0">
                  <a:latin typeface="Arial"/>
                  <a:cs typeface="Arial"/>
                </a:rPr>
                <a:t> </a:t>
              </a:r>
              <a:r>
                <a:rPr sz="725" b="1" dirty="0">
                  <a:latin typeface="Arial"/>
                  <a:cs typeface="Arial"/>
                </a:rPr>
                <a:t>Sales</a:t>
              </a:r>
              <a:endParaRPr sz="725">
                <a:latin typeface="Arial"/>
                <a:cs typeface="Arial"/>
              </a:endParaRPr>
            </a:p>
          </p:txBody>
        </p:sp>
      </p:grpSp>
      <p:graphicFrame>
        <p:nvGraphicFramePr>
          <p:cNvPr id="58" name="object 58"/>
          <p:cNvGraphicFramePr>
            <a:graphicFrameLocks noGrp="1"/>
          </p:cNvGraphicFramePr>
          <p:nvPr/>
        </p:nvGraphicFramePr>
        <p:xfrm>
          <a:off x="3718388" y="4835044"/>
          <a:ext cx="1959510" cy="1272404"/>
        </p:xfrm>
        <a:graphic>
          <a:graphicData uri="http://schemas.openxmlformats.org/drawingml/2006/table">
            <a:tbl>
              <a:tblPr firstRow="1" bandRow="1">
                <a:tableStyleId>{2D5ABB26-0587-4C30-8999-92F81FD0307C}</a:tableStyleId>
              </a:tblPr>
              <a:tblGrid>
                <a:gridCol w="1201158">
                  <a:extLst>
                    <a:ext uri="{9D8B030D-6E8A-4147-A177-3AD203B41FA5}">
                      <a16:colId xmlns:a16="http://schemas.microsoft.com/office/drawing/2014/main" val="20000"/>
                    </a:ext>
                  </a:extLst>
                </a:gridCol>
                <a:gridCol w="758352">
                  <a:extLst>
                    <a:ext uri="{9D8B030D-6E8A-4147-A177-3AD203B41FA5}">
                      <a16:colId xmlns:a16="http://schemas.microsoft.com/office/drawing/2014/main" val="20001"/>
                    </a:ext>
                  </a:extLst>
                </a:gridCol>
              </a:tblGrid>
              <a:tr h="262462">
                <a:tc>
                  <a:txBody>
                    <a:bodyPr/>
                    <a:lstStyle/>
                    <a:p>
                      <a:pPr marL="0" marR="374015" indent="0" algn="ctr">
                        <a:lnSpc>
                          <a:spcPct val="101200"/>
                        </a:lnSpc>
                        <a:spcBef>
                          <a:spcPts val="10"/>
                        </a:spcBef>
                      </a:pPr>
                      <a:r>
                        <a:rPr sz="800" b="1" spc="15" dirty="0">
                          <a:latin typeface="Arial"/>
                          <a:cs typeface="Arial"/>
                        </a:rPr>
                        <a:t>Sales</a:t>
                      </a:r>
                      <a:r>
                        <a:rPr sz="800" b="1" spc="10" dirty="0">
                          <a:latin typeface="Arial"/>
                          <a:cs typeface="Arial"/>
                        </a:rPr>
                        <a:t>($million)</a:t>
                      </a:r>
                      <a:endParaRPr sz="800" dirty="0">
                        <a:latin typeface="Arial"/>
                        <a:cs typeface="Arial"/>
                      </a:endParaRPr>
                    </a:p>
                  </a:txBody>
                  <a:tcPr marL="0" marR="0" marT="1152" marB="0" anchor="ctr">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BEBEBE"/>
                    </a:solidFill>
                  </a:tcPr>
                </a:tc>
                <a:tc>
                  <a:txBody>
                    <a:bodyPr/>
                    <a:lstStyle/>
                    <a:p>
                      <a:pPr algn="ctr">
                        <a:lnSpc>
                          <a:spcPct val="100000"/>
                        </a:lnSpc>
                        <a:spcBef>
                          <a:spcPts val="40"/>
                        </a:spcBef>
                      </a:pPr>
                      <a:endParaRPr sz="900">
                        <a:latin typeface="Times New Roman"/>
                        <a:cs typeface="Times New Roman"/>
                      </a:endParaRPr>
                    </a:p>
                    <a:p>
                      <a:pPr algn="ctr">
                        <a:lnSpc>
                          <a:spcPts val="1045"/>
                        </a:lnSpc>
                      </a:pPr>
                      <a:r>
                        <a:rPr sz="800" b="1" spc="15" dirty="0">
                          <a:latin typeface="Arial"/>
                          <a:cs typeface="Arial"/>
                        </a:rPr>
                        <a:t>Probability</a:t>
                      </a:r>
                      <a:endParaRPr sz="800">
                        <a:latin typeface="Arial"/>
                        <a:cs typeface="Arial"/>
                      </a:endParaRPr>
                    </a:p>
                  </a:txBody>
                  <a:tcPr marL="0" marR="0" marT="4607" marB="0" anchor="ctr">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solidFill>
                      <a:srgbClr val="BEBEBE"/>
                    </a:solidFill>
                  </a:tcPr>
                </a:tc>
                <a:extLst>
                  <a:ext uri="{0D108BD9-81ED-4DB2-BD59-A6C34878D82A}">
                    <a16:rowId xmlns:a16="http://schemas.microsoft.com/office/drawing/2014/main" val="10000"/>
                  </a:ext>
                </a:extLst>
              </a:tr>
              <a:tr h="167784">
                <a:tc>
                  <a:txBody>
                    <a:bodyPr/>
                    <a:lstStyle/>
                    <a:p>
                      <a:pPr marL="579120" algn="ctr">
                        <a:lnSpc>
                          <a:spcPts val="1070"/>
                        </a:lnSpc>
                        <a:spcBef>
                          <a:spcPts val="285"/>
                        </a:spcBef>
                      </a:pPr>
                      <a:r>
                        <a:rPr sz="800" spc="15" dirty="0">
                          <a:latin typeface="Arial"/>
                          <a:cs typeface="Arial"/>
                        </a:rPr>
                        <a:t>3.0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0.15</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67775">
                <a:tc>
                  <a:txBody>
                    <a:bodyPr/>
                    <a:lstStyle/>
                    <a:p>
                      <a:pPr marL="579120" algn="ctr">
                        <a:lnSpc>
                          <a:spcPts val="1070"/>
                        </a:lnSpc>
                        <a:spcBef>
                          <a:spcPts val="285"/>
                        </a:spcBef>
                      </a:pPr>
                      <a:r>
                        <a:rPr sz="800" spc="15" dirty="0">
                          <a:latin typeface="Arial"/>
                          <a:cs typeface="Arial"/>
                        </a:rPr>
                        <a:t>4.0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0.20</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167775">
                <a:tc>
                  <a:txBody>
                    <a:bodyPr/>
                    <a:lstStyle/>
                    <a:p>
                      <a:pPr marL="579120" algn="ctr">
                        <a:lnSpc>
                          <a:spcPts val="1070"/>
                        </a:lnSpc>
                        <a:spcBef>
                          <a:spcPts val="285"/>
                        </a:spcBef>
                      </a:pPr>
                      <a:r>
                        <a:rPr sz="800" spc="15" dirty="0">
                          <a:latin typeface="Arial"/>
                          <a:cs typeface="Arial"/>
                        </a:rPr>
                        <a:t>5.0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0.25</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167784">
                <a:tc>
                  <a:txBody>
                    <a:bodyPr/>
                    <a:lstStyle/>
                    <a:p>
                      <a:pPr marL="579120" algn="ctr">
                        <a:lnSpc>
                          <a:spcPts val="1070"/>
                        </a:lnSpc>
                        <a:spcBef>
                          <a:spcPts val="285"/>
                        </a:spcBef>
                      </a:pPr>
                      <a:r>
                        <a:rPr sz="800" spc="15" dirty="0">
                          <a:latin typeface="Arial"/>
                          <a:cs typeface="Arial"/>
                        </a:rPr>
                        <a:t>6.0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0.15</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167775">
                <a:tc>
                  <a:txBody>
                    <a:bodyPr/>
                    <a:lstStyle/>
                    <a:p>
                      <a:pPr marL="579120" algn="ctr">
                        <a:lnSpc>
                          <a:spcPts val="1070"/>
                        </a:lnSpc>
                        <a:spcBef>
                          <a:spcPts val="285"/>
                        </a:spcBef>
                      </a:pPr>
                      <a:r>
                        <a:rPr sz="800" spc="15" dirty="0">
                          <a:latin typeface="Arial"/>
                          <a:cs typeface="Arial"/>
                        </a:rPr>
                        <a:t>7.0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0.15</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171049">
                <a:tc>
                  <a:txBody>
                    <a:bodyPr/>
                    <a:lstStyle/>
                    <a:p>
                      <a:pPr marL="579120" algn="ctr">
                        <a:lnSpc>
                          <a:spcPct val="100000"/>
                        </a:lnSpc>
                        <a:spcBef>
                          <a:spcPts val="285"/>
                        </a:spcBef>
                      </a:pPr>
                      <a:r>
                        <a:rPr sz="800" spc="15" dirty="0">
                          <a:latin typeface="Arial"/>
                          <a:cs typeface="Arial"/>
                        </a:rPr>
                        <a:t>8.0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algn="ctr">
                        <a:lnSpc>
                          <a:spcPct val="100000"/>
                        </a:lnSpc>
                        <a:spcBef>
                          <a:spcPts val="285"/>
                        </a:spcBef>
                      </a:pPr>
                      <a:r>
                        <a:rPr sz="800" spc="15" dirty="0">
                          <a:latin typeface="Arial"/>
                          <a:cs typeface="Arial"/>
                        </a:rPr>
                        <a:t>0.10</a:t>
                      </a:r>
                      <a:endParaRPr sz="800" dirty="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bl>
          </a:graphicData>
        </a:graphic>
      </p:graphicFrame>
      <p:graphicFrame>
        <p:nvGraphicFramePr>
          <p:cNvPr id="59" name="object 59"/>
          <p:cNvGraphicFramePr>
            <a:graphicFrameLocks noGrp="1"/>
          </p:cNvGraphicFramePr>
          <p:nvPr/>
        </p:nvGraphicFramePr>
        <p:xfrm>
          <a:off x="3718539" y="2809021"/>
          <a:ext cx="1961238" cy="1272790"/>
        </p:xfrm>
        <a:graphic>
          <a:graphicData uri="http://schemas.openxmlformats.org/drawingml/2006/table">
            <a:tbl>
              <a:tblPr firstRow="1" bandRow="1">
                <a:tableStyleId>{2D5ABB26-0587-4C30-8999-92F81FD0307C}</a:tableStyleId>
              </a:tblPr>
              <a:tblGrid>
                <a:gridCol w="1202309">
                  <a:extLst>
                    <a:ext uri="{9D8B030D-6E8A-4147-A177-3AD203B41FA5}">
                      <a16:colId xmlns:a16="http://schemas.microsoft.com/office/drawing/2014/main" val="20000"/>
                    </a:ext>
                  </a:extLst>
                </a:gridCol>
                <a:gridCol w="758929">
                  <a:extLst>
                    <a:ext uri="{9D8B030D-6E8A-4147-A177-3AD203B41FA5}">
                      <a16:colId xmlns:a16="http://schemas.microsoft.com/office/drawing/2014/main" val="20001"/>
                    </a:ext>
                  </a:extLst>
                </a:gridCol>
              </a:tblGrid>
              <a:tr h="262584">
                <a:tc>
                  <a:txBody>
                    <a:bodyPr/>
                    <a:lstStyle/>
                    <a:p>
                      <a:pPr marL="0" marR="375920" indent="0" algn="ctr">
                        <a:lnSpc>
                          <a:spcPct val="101200"/>
                        </a:lnSpc>
                        <a:spcBef>
                          <a:spcPts val="10"/>
                        </a:spcBef>
                      </a:pPr>
                      <a:r>
                        <a:rPr sz="800" b="1" spc="15" dirty="0">
                          <a:latin typeface="Arial"/>
                          <a:cs typeface="Arial"/>
                        </a:rPr>
                        <a:t>Sales </a:t>
                      </a:r>
                      <a:r>
                        <a:rPr sz="800" b="1" spc="20" dirty="0">
                          <a:latin typeface="Arial"/>
                          <a:cs typeface="Arial"/>
                        </a:rPr>
                        <a:t> </a:t>
                      </a:r>
                      <a:r>
                        <a:rPr sz="800" b="1" spc="10" dirty="0">
                          <a:latin typeface="Arial"/>
                          <a:cs typeface="Arial"/>
                        </a:rPr>
                        <a:t>($million)</a:t>
                      </a:r>
                      <a:endParaRPr sz="800" dirty="0">
                        <a:latin typeface="Arial"/>
                        <a:cs typeface="Arial"/>
                      </a:endParaRPr>
                    </a:p>
                  </a:txBody>
                  <a:tcPr marL="0" marR="0" marT="1152" marB="0" anchor="ctr">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BEBEBE"/>
                    </a:solidFill>
                  </a:tcPr>
                </a:tc>
                <a:tc>
                  <a:txBody>
                    <a:bodyPr/>
                    <a:lstStyle/>
                    <a:p>
                      <a:pPr>
                        <a:lnSpc>
                          <a:spcPct val="100000"/>
                        </a:lnSpc>
                        <a:spcBef>
                          <a:spcPts val="45"/>
                        </a:spcBef>
                      </a:pPr>
                      <a:endParaRPr sz="900" dirty="0">
                        <a:latin typeface="Times New Roman"/>
                        <a:cs typeface="Times New Roman"/>
                      </a:endParaRPr>
                    </a:p>
                    <a:p>
                      <a:pPr algn="ctr">
                        <a:lnSpc>
                          <a:spcPts val="1040"/>
                        </a:lnSpc>
                      </a:pPr>
                      <a:r>
                        <a:rPr sz="800" b="1" spc="15" dirty="0">
                          <a:latin typeface="Arial"/>
                          <a:cs typeface="Arial"/>
                        </a:rPr>
                        <a:t>Probability</a:t>
                      </a:r>
                      <a:endParaRPr sz="800" dirty="0">
                        <a:latin typeface="Arial"/>
                        <a:cs typeface="Arial"/>
                      </a:endParaRPr>
                    </a:p>
                  </a:txBody>
                  <a:tcPr marL="0" marR="0" marT="5182" marB="0" anchor="ctr">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solidFill>
                      <a:srgbClr val="BEBEBE"/>
                    </a:solidFill>
                  </a:tcPr>
                </a:tc>
                <a:extLst>
                  <a:ext uri="{0D108BD9-81ED-4DB2-BD59-A6C34878D82A}">
                    <a16:rowId xmlns:a16="http://schemas.microsoft.com/office/drawing/2014/main" val="10000"/>
                  </a:ext>
                </a:extLst>
              </a:tr>
              <a:tr h="167823">
                <a:tc>
                  <a:txBody>
                    <a:bodyPr/>
                    <a:lstStyle/>
                    <a:p>
                      <a:pPr marL="579755">
                        <a:lnSpc>
                          <a:spcPts val="1070"/>
                        </a:lnSpc>
                        <a:spcBef>
                          <a:spcPts val="285"/>
                        </a:spcBef>
                      </a:pPr>
                      <a:r>
                        <a:rPr sz="800" spc="10" dirty="0">
                          <a:latin typeface="Arial"/>
                          <a:cs typeface="Arial"/>
                        </a:rPr>
                        <a:t>3.0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0.05</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67867">
                <a:tc>
                  <a:txBody>
                    <a:bodyPr/>
                    <a:lstStyle/>
                    <a:p>
                      <a:pPr marL="579755">
                        <a:lnSpc>
                          <a:spcPts val="1070"/>
                        </a:lnSpc>
                        <a:spcBef>
                          <a:spcPts val="285"/>
                        </a:spcBef>
                      </a:pPr>
                      <a:r>
                        <a:rPr sz="800" spc="10" dirty="0">
                          <a:latin typeface="Arial"/>
                          <a:cs typeface="Arial"/>
                        </a:rPr>
                        <a:t>4.0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0.20</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167867">
                <a:tc>
                  <a:txBody>
                    <a:bodyPr/>
                    <a:lstStyle/>
                    <a:p>
                      <a:pPr marL="579755">
                        <a:lnSpc>
                          <a:spcPts val="1070"/>
                        </a:lnSpc>
                        <a:spcBef>
                          <a:spcPts val="285"/>
                        </a:spcBef>
                      </a:pPr>
                      <a:r>
                        <a:rPr sz="800" spc="10" dirty="0">
                          <a:latin typeface="Arial"/>
                          <a:cs typeface="Arial"/>
                        </a:rPr>
                        <a:t>5.0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0.35</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167749">
                <a:tc>
                  <a:txBody>
                    <a:bodyPr/>
                    <a:lstStyle/>
                    <a:p>
                      <a:pPr marL="579755">
                        <a:lnSpc>
                          <a:spcPts val="1070"/>
                        </a:lnSpc>
                        <a:spcBef>
                          <a:spcPts val="285"/>
                        </a:spcBef>
                      </a:pPr>
                      <a:r>
                        <a:rPr sz="800" spc="10" dirty="0">
                          <a:latin typeface="Arial"/>
                          <a:cs typeface="Arial"/>
                        </a:rPr>
                        <a:t>6.0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0.30</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167867">
                <a:tc>
                  <a:txBody>
                    <a:bodyPr/>
                    <a:lstStyle/>
                    <a:p>
                      <a:pPr marL="579755">
                        <a:lnSpc>
                          <a:spcPts val="1070"/>
                        </a:lnSpc>
                        <a:spcBef>
                          <a:spcPts val="285"/>
                        </a:spcBef>
                      </a:pPr>
                      <a:r>
                        <a:rPr sz="800" spc="10" dirty="0">
                          <a:latin typeface="Arial"/>
                          <a:cs typeface="Arial"/>
                        </a:rPr>
                        <a:t>7.0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0.10</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171033">
                <a:tc>
                  <a:txBody>
                    <a:bodyPr/>
                    <a:lstStyle/>
                    <a:p>
                      <a:pPr marL="579755">
                        <a:lnSpc>
                          <a:spcPct val="100000"/>
                        </a:lnSpc>
                        <a:spcBef>
                          <a:spcPts val="285"/>
                        </a:spcBef>
                      </a:pPr>
                      <a:r>
                        <a:rPr sz="800" spc="10" dirty="0">
                          <a:latin typeface="Arial"/>
                          <a:cs typeface="Arial"/>
                        </a:rPr>
                        <a:t>8.0</a:t>
                      </a:r>
                      <a:endParaRPr sz="800" dirty="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algn="ctr">
                        <a:lnSpc>
                          <a:spcPct val="100000"/>
                        </a:lnSpc>
                        <a:spcBef>
                          <a:spcPts val="285"/>
                        </a:spcBef>
                      </a:pPr>
                      <a:r>
                        <a:rPr sz="800" spc="15" dirty="0">
                          <a:latin typeface="Arial"/>
                          <a:cs typeface="Arial"/>
                        </a:rPr>
                        <a:t>0.00</a:t>
                      </a:r>
                      <a:endParaRPr sz="800" dirty="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bl>
          </a:graphicData>
        </a:graphic>
      </p:graphicFrame>
      <p:sp>
        <p:nvSpPr>
          <p:cNvPr id="61" name="object 61"/>
          <p:cNvSpPr txBox="1"/>
          <p:nvPr/>
        </p:nvSpPr>
        <p:spPr>
          <a:xfrm>
            <a:off x="4079253" y="4543540"/>
            <a:ext cx="1535708" cy="262787"/>
          </a:xfrm>
          <a:prstGeom prst="rect">
            <a:avLst/>
          </a:prstGeom>
        </p:spPr>
        <p:txBody>
          <a:bodyPr vert="horz" wrap="square" lIns="0" tIns="11516" rIns="0" bIns="0" rtlCol="0">
            <a:spAutoFit/>
          </a:bodyPr>
          <a:lstStyle/>
          <a:p>
            <a:pPr marL="11516">
              <a:spcBef>
                <a:spcPts val="91"/>
              </a:spcBef>
            </a:pPr>
            <a:r>
              <a:rPr sz="1632" spc="-18" dirty="0">
                <a:solidFill>
                  <a:srgbClr val="E02246"/>
                </a:solidFill>
                <a:latin typeface="Cambria"/>
                <a:cs typeface="Cambria"/>
              </a:rPr>
              <a:t>Western</a:t>
            </a:r>
            <a:r>
              <a:rPr sz="1632" spc="-54" dirty="0">
                <a:solidFill>
                  <a:srgbClr val="006600"/>
                </a:solidFill>
                <a:latin typeface="Cambria"/>
                <a:cs typeface="Cambria"/>
              </a:rPr>
              <a:t> </a:t>
            </a:r>
            <a:r>
              <a:rPr sz="1632" spc="-5" dirty="0">
                <a:latin typeface="Cambria"/>
                <a:cs typeface="Cambria"/>
              </a:rPr>
              <a:t>Division</a:t>
            </a:r>
            <a:endParaRPr sz="1632" dirty="0">
              <a:latin typeface="Cambria"/>
              <a:cs typeface="Cambria"/>
            </a:endParaRPr>
          </a:p>
        </p:txBody>
      </p:sp>
      <p:sp>
        <p:nvSpPr>
          <p:cNvPr id="69" name="Title 9">
            <a:extLst>
              <a:ext uri="{FF2B5EF4-FFF2-40B4-BE49-F238E27FC236}">
                <a16:creationId xmlns:a16="http://schemas.microsoft.com/office/drawing/2014/main" id="{513EB136-0765-4B0F-87BB-80D07E238E92}"/>
              </a:ext>
            </a:extLst>
          </p:cNvPr>
          <p:cNvSpPr>
            <a:spLocks noGrp="1"/>
          </p:cNvSpPr>
          <p:nvPr>
            <p:ph type="title"/>
          </p:nvPr>
        </p:nvSpPr>
        <p:spPr>
          <a:xfrm>
            <a:off x="838200" y="365125"/>
            <a:ext cx="10515600" cy="824483"/>
          </a:xfrm>
        </p:spPr>
        <p:txBody>
          <a:bodyPr/>
          <a:lstStyle/>
          <a:p>
            <a:r>
              <a:rPr lang="en-US" dirty="0">
                <a:solidFill>
                  <a:srgbClr val="2E2D67"/>
                </a:solidFill>
              </a:rPr>
              <a:t>Measures of Probability Distributions</a:t>
            </a:r>
            <a:endParaRPr lang="en-SG" dirty="0">
              <a:solidFill>
                <a:srgbClr val="2E2D67"/>
              </a:solidFill>
            </a:endParaRPr>
          </a:p>
        </p:txBody>
      </p:sp>
    </p:spTree>
    <p:extLst>
      <p:ext uri="{BB962C8B-B14F-4D97-AF65-F5344CB8AC3E}">
        <p14:creationId xmlns:p14="http://schemas.microsoft.com/office/powerpoint/2010/main" val="222780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7F82C5-3143-421C-BEFB-8B2906EF3695}"/>
              </a:ext>
            </a:extLst>
          </p:cNvPr>
          <p:cNvSpPr>
            <a:spLocks noGrp="1"/>
          </p:cNvSpPr>
          <p:nvPr>
            <p:ph type="title"/>
          </p:nvPr>
        </p:nvSpPr>
        <p:spPr/>
        <p:txBody>
          <a:bodyPr>
            <a:normAutofit/>
          </a:bodyPr>
          <a:lstStyle/>
          <a:p>
            <a:r>
              <a:rPr lang="en-US" dirty="0">
                <a:solidFill>
                  <a:srgbClr val="2E2D67"/>
                </a:solidFill>
              </a:rPr>
              <a:t>Measures of Probability Distributions</a:t>
            </a:r>
            <a:endParaRPr lang="en-SG" dirty="0">
              <a:solidFill>
                <a:srgbClr val="2E2D67"/>
              </a:solidFill>
            </a:endParaRPr>
          </a:p>
        </p:txBody>
      </p:sp>
      <p:sp>
        <p:nvSpPr>
          <p:cNvPr id="4" name="Content Placeholder 3">
            <a:extLst>
              <a:ext uri="{FF2B5EF4-FFF2-40B4-BE49-F238E27FC236}">
                <a16:creationId xmlns:a16="http://schemas.microsoft.com/office/drawing/2014/main" id="{62CDEBDF-7A05-4762-955A-F7D1EDF0AB8D}"/>
              </a:ext>
            </a:extLst>
          </p:cNvPr>
          <p:cNvSpPr>
            <a:spLocks noGrp="1"/>
          </p:cNvSpPr>
          <p:nvPr>
            <p:ph idx="1"/>
          </p:nvPr>
        </p:nvSpPr>
        <p:spPr/>
        <p:txBody>
          <a:bodyPr/>
          <a:lstStyle/>
          <a:p>
            <a:pPr marL="258542" marR="4607" indent="-247602">
              <a:lnSpc>
                <a:spcPct val="100699"/>
              </a:lnSpc>
              <a:spcBef>
                <a:spcPts val="91"/>
              </a:spcBef>
            </a:pPr>
            <a:r>
              <a:rPr lang="en-US" sz="2800" b="1" spc="5" dirty="0">
                <a:solidFill>
                  <a:srgbClr val="2E2D67"/>
                </a:solidFill>
                <a:cs typeface="Cambria"/>
              </a:rPr>
              <a:t>Summary </a:t>
            </a:r>
            <a:r>
              <a:rPr lang="en-US" sz="2800" b="1" dirty="0">
                <a:solidFill>
                  <a:srgbClr val="2E2D67"/>
                </a:solidFill>
                <a:cs typeface="Cambria"/>
              </a:rPr>
              <a:t>statistics </a:t>
            </a:r>
            <a:r>
              <a:rPr lang="en-US" sz="2800" spc="-9" dirty="0">
                <a:cs typeface="Cambria"/>
              </a:rPr>
              <a:t>are </a:t>
            </a:r>
            <a:r>
              <a:rPr lang="en-US" sz="2800" dirty="0">
                <a:cs typeface="Cambria"/>
              </a:rPr>
              <a:t>used </a:t>
            </a:r>
            <a:r>
              <a:rPr lang="en-US" sz="2800" spc="-5" dirty="0">
                <a:cs typeface="Cambria"/>
              </a:rPr>
              <a:t>to </a:t>
            </a:r>
            <a:r>
              <a:rPr lang="en-US" sz="2800" spc="5" dirty="0">
                <a:cs typeface="Cambria"/>
              </a:rPr>
              <a:t>summarize a set of </a:t>
            </a:r>
            <a:r>
              <a:rPr lang="en-US" sz="2800" spc="9" dirty="0">
                <a:cs typeface="Cambria"/>
              </a:rPr>
              <a:t> </a:t>
            </a:r>
            <a:r>
              <a:rPr lang="en-US" sz="2800" dirty="0">
                <a:cs typeface="Cambria"/>
              </a:rPr>
              <a:t>observations, </a:t>
            </a:r>
            <a:r>
              <a:rPr lang="en-US" sz="2800" spc="5" dirty="0">
                <a:cs typeface="Cambria"/>
              </a:rPr>
              <a:t>in </a:t>
            </a:r>
            <a:r>
              <a:rPr lang="en-US" sz="2800" dirty="0">
                <a:cs typeface="Cambria"/>
              </a:rPr>
              <a:t>order </a:t>
            </a:r>
            <a:r>
              <a:rPr lang="en-US" sz="2800" spc="-5" dirty="0">
                <a:cs typeface="Cambria"/>
              </a:rPr>
              <a:t>to </a:t>
            </a:r>
            <a:r>
              <a:rPr lang="en-US" sz="2800" spc="5" dirty="0">
                <a:cs typeface="Cambria"/>
              </a:rPr>
              <a:t>communicate </a:t>
            </a:r>
            <a:r>
              <a:rPr lang="en-US" sz="2800" dirty="0">
                <a:cs typeface="Cambria"/>
              </a:rPr>
              <a:t>the largest </a:t>
            </a:r>
            <a:r>
              <a:rPr lang="en-US" sz="2800" spc="5" dirty="0">
                <a:cs typeface="Cambria"/>
              </a:rPr>
              <a:t>amount </a:t>
            </a:r>
            <a:r>
              <a:rPr lang="en-US" sz="2800" dirty="0">
                <a:cs typeface="Cambria"/>
              </a:rPr>
              <a:t>as </a:t>
            </a:r>
            <a:r>
              <a:rPr lang="en-US" sz="2800" spc="-390" dirty="0">
                <a:cs typeface="Cambria"/>
              </a:rPr>
              <a:t> </a:t>
            </a:r>
            <a:r>
              <a:rPr lang="en-US" sz="2800" dirty="0">
                <a:cs typeface="Cambria"/>
              </a:rPr>
              <a:t>simply</a:t>
            </a:r>
            <a:r>
              <a:rPr lang="en-US" sz="2800" spc="-23" dirty="0">
                <a:cs typeface="Cambria"/>
              </a:rPr>
              <a:t> </a:t>
            </a:r>
            <a:r>
              <a:rPr lang="en-US" sz="2800" dirty="0">
                <a:cs typeface="Cambria"/>
              </a:rPr>
              <a:t>as </a:t>
            </a:r>
            <a:r>
              <a:rPr lang="en-US" sz="2800" spc="5" dirty="0">
                <a:cs typeface="Cambria"/>
              </a:rPr>
              <a:t>possible.</a:t>
            </a:r>
            <a:endParaRPr lang="en-US" sz="2800" dirty="0">
              <a:cs typeface="Cambria"/>
            </a:endParaRPr>
          </a:p>
          <a:p>
            <a:pPr>
              <a:spcBef>
                <a:spcPts val="27"/>
              </a:spcBef>
            </a:pPr>
            <a:endParaRPr lang="en-US" sz="2800" dirty="0">
              <a:cs typeface="Cambria"/>
            </a:endParaRPr>
          </a:p>
          <a:p>
            <a:pPr marL="11516"/>
            <a:r>
              <a:rPr lang="en-US" sz="2800" dirty="0">
                <a:cs typeface="Cambria"/>
              </a:rPr>
              <a:t>Statisticians </a:t>
            </a:r>
            <a:r>
              <a:rPr lang="en-US" sz="2800" spc="5" dirty="0">
                <a:cs typeface="Cambria"/>
              </a:rPr>
              <a:t>commonly</a:t>
            </a:r>
            <a:r>
              <a:rPr lang="en-US" sz="2800" dirty="0">
                <a:cs typeface="Cambria"/>
              </a:rPr>
              <a:t> try</a:t>
            </a:r>
            <a:r>
              <a:rPr lang="en-US" sz="2800" spc="5" dirty="0">
                <a:cs typeface="Cambria"/>
              </a:rPr>
              <a:t> </a:t>
            </a:r>
            <a:r>
              <a:rPr lang="en-US" sz="2800" dirty="0">
                <a:cs typeface="Cambria"/>
              </a:rPr>
              <a:t>to</a:t>
            </a:r>
            <a:r>
              <a:rPr lang="en-US" sz="2800" spc="-9" dirty="0">
                <a:cs typeface="Cambria"/>
              </a:rPr>
              <a:t> </a:t>
            </a:r>
            <a:r>
              <a:rPr lang="en-US" sz="2800" dirty="0">
                <a:cs typeface="Cambria"/>
              </a:rPr>
              <a:t>describe</a:t>
            </a:r>
            <a:r>
              <a:rPr lang="en-US" sz="2800" spc="5" dirty="0">
                <a:cs typeface="Cambria"/>
              </a:rPr>
              <a:t> the </a:t>
            </a:r>
            <a:r>
              <a:rPr lang="en-US" sz="2800" dirty="0">
                <a:cs typeface="Cambria"/>
              </a:rPr>
              <a:t>observations</a:t>
            </a:r>
            <a:r>
              <a:rPr lang="en-US" sz="2800" spc="14" dirty="0">
                <a:cs typeface="Cambria"/>
              </a:rPr>
              <a:t> </a:t>
            </a:r>
            <a:r>
              <a:rPr lang="en-US" sz="2800" spc="5" dirty="0">
                <a:cs typeface="Cambria"/>
              </a:rPr>
              <a:t>in</a:t>
            </a:r>
            <a:endParaRPr lang="en-US" sz="2800" dirty="0">
              <a:cs typeface="Cambria"/>
            </a:endParaRPr>
          </a:p>
          <a:p>
            <a:pPr marL="811040" marR="47793" lvl="1" indent="-342900">
              <a:lnSpc>
                <a:spcPct val="101000"/>
              </a:lnSpc>
              <a:spcBef>
                <a:spcPts val="1451"/>
              </a:spcBef>
              <a:buFont typeface="Wingdings" panose="05000000000000000000" pitchFamily="2" charset="2"/>
              <a:buChar char="ü"/>
              <a:tabLst>
                <a:tab pos="258542" algn="l"/>
                <a:tab pos="259118" algn="l"/>
              </a:tabLst>
            </a:pPr>
            <a:r>
              <a:rPr lang="en-US" spc="5" dirty="0">
                <a:cs typeface="Cambria"/>
              </a:rPr>
              <a:t>a</a:t>
            </a:r>
            <a:r>
              <a:rPr lang="en-US" dirty="0">
                <a:cs typeface="Cambria"/>
              </a:rPr>
              <a:t> measure </a:t>
            </a:r>
            <a:r>
              <a:rPr lang="en-US" spc="5" dirty="0">
                <a:cs typeface="Cambria"/>
              </a:rPr>
              <a:t>of </a:t>
            </a:r>
            <a:r>
              <a:rPr lang="en-US" dirty="0">
                <a:cs typeface="Cambria"/>
              </a:rPr>
              <a:t>location,</a:t>
            </a:r>
            <a:r>
              <a:rPr lang="en-US" spc="9" dirty="0">
                <a:cs typeface="Cambria"/>
              </a:rPr>
              <a:t> </a:t>
            </a:r>
            <a:r>
              <a:rPr lang="en-US" spc="5" dirty="0">
                <a:cs typeface="Cambria"/>
              </a:rPr>
              <a:t>or</a:t>
            </a:r>
            <a:r>
              <a:rPr lang="en-US" spc="18" dirty="0">
                <a:cs typeface="Cambria"/>
              </a:rPr>
              <a:t> </a:t>
            </a:r>
            <a:r>
              <a:rPr lang="en-US" dirty="0">
                <a:solidFill>
                  <a:srgbClr val="E02246"/>
                </a:solidFill>
                <a:cs typeface="Cambria"/>
              </a:rPr>
              <a:t>central</a:t>
            </a:r>
            <a:r>
              <a:rPr lang="en-US" spc="5" dirty="0">
                <a:solidFill>
                  <a:srgbClr val="E02246"/>
                </a:solidFill>
                <a:cs typeface="Cambria"/>
              </a:rPr>
              <a:t> </a:t>
            </a:r>
            <a:r>
              <a:rPr lang="en-US" spc="-14" dirty="0">
                <a:solidFill>
                  <a:srgbClr val="E02246"/>
                </a:solidFill>
                <a:cs typeface="Cambria"/>
              </a:rPr>
              <a:t>tendency</a:t>
            </a:r>
            <a:r>
              <a:rPr lang="en-US" spc="-14" dirty="0">
                <a:cs typeface="Cambria"/>
              </a:rPr>
              <a:t>,</a:t>
            </a:r>
            <a:r>
              <a:rPr lang="en-US" spc="-9" dirty="0">
                <a:cs typeface="Cambria"/>
              </a:rPr>
              <a:t> </a:t>
            </a:r>
            <a:r>
              <a:rPr lang="en-US" spc="5" dirty="0">
                <a:cs typeface="Cambria"/>
              </a:rPr>
              <a:t>such</a:t>
            </a:r>
            <a:r>
              <a:rPr lang="en-US" spc="-9" dirty="0">
                <a:cs typeface="Cambria"/>
              </a:rPr>
              <a:t> </a:t>
            </a:r>
            <a:r>
              <a:rPr lang="en-US" dirty="0">
                <a:cs typeface="Cambria"/>
              </a:rPr>
              <a:t>as</a:t>
            </a:r>
            <a:r>
              <a:rPr lang="en-US" spc="-14" dirty="0">
                <a:cs typeface="Cambria"/>
              </a:rPr>
              <a:t> </a:t>
            </a:r>
            <a:r>
              <a:rPr lang="en-US" dirty="0">
                <a:cs typeface="Cambria"/>
              </a:rPr>
              <a:t>the</a:t>
            </a:r>
            <a:r>
              <a:rPr lang="en-US" spc="14" dirty="0">
                <a:cs typeface="Cambria"/>
              </a:rPr>
              <a:t> </a:t>
            </a:r>
            <a:r>
              <a:rPr lang="en-US" spc="5" dirty="0">
                <a:solidFill>
                  <a:srgbClr val="2E2D67"/>
                </a:solidFill>
                <a:cs typeface="Cambria"/>
              </a:rPr>
              <a:t>mean</a:t>
            </a:r>
            <a:r>
              <a:rPr lang="en-US" spc="5" dirty="0">
                <a:cs typeface="Cambria"/>
              </a:rPr>
              <a:t>, </a:t>
            </a:r>
            <a:r>
              <a:rPr lang="en-US" spc="-385" dirty="0">
                <a:cs typeface="Cambria"/>
              </a:rPr>
              <a:t> </a:t>
            </a:r>
            <a:r>
              <a:rPr lang="en-US" dirty="0">
                <a:solidFill>
                  <a:srgbClr val="2E2D67"/>
                </a:solidFill>
                <a:cs typeface="Cambria"/>
              </a:rPr>
              <a:t>median</a:t>
            </a:r>
            <a:r>
              <a:rPr lang="en-US" dirty="0">
                <a:cs typeface="Cambria"/>
              </a:rPr>
              <a:t>,</a:t>
            </a:r>
            <a:r>
              <a:rPr lang="en-US" spc="-18" dirty="0">
                <a:cs typeface="Cambria"/>
              </a:rPr>
              <a:t> </a:t>
            </a:r>
            <a:r>
              <a:rPr lang="en-US" spc="5" dirty="0">
                <a:solidFill>
                  <a:srgbClr val="2E2D67"/>
                </a:solidFill>
                <a:cs typeface="Cambria"/>
              </a:rPr>
              <a:t>mode</a:t>
            </a:r>
            <a:r>
              <a:rPr lang="en-US" dirty="0">
                <a:solidFill>
                  <a:srgbClr val="000099"/>
                </a:solidFill>
                <a:cs typeface="Cambria"/>
              </a:rPr>
              <a:t> </a:t>
            </a:r>
            <a:r>
              <a:rPr lang="en-US" dirty="0" err="1">
                <a:cs typeface="Cambria"/>
              </a:rPr>
              <a:t>etc</a:t>
            </a:r>
            <a:endParaRPr lang="en-US" dirty="0">
              <a:cs typeface="Cambria"/>
            </a:endParaRPr>
          </a:p>
          <a:p>
            <a:pPr marL="811040" marR="914399" lvl="1" indent="-342900">
              <a:lnSpc>
                <a:spcPct val="100600"/>
              </a:lnSpc>
              <a:spcBef>
                <a:spcPts val="1455"/>
              </a:spcBef>
              <a:buFont typeface="Wingdings" panose="05000000000000000000" pitchFamily="2" charset="2"/>
              <a:buChar char="ü"/>
              <a:tabLst>
                <a:tab pos="258542" algn="l"/>
                <a:tab pos="259118" algn="l"/>
              </a:tabLst>
            </a:pPr>
            <a:r>
              <a:rPr lang="en-US" spc="5" dirty="0">
                <a:cs typeface="Cambria"/>
              </a:rPr>
              <a:t>a </a:t>
            </a:r>
            <a:r>
              <a:rPr lang="en-US" dirty="0">
                <a:cs typeface="Cambria"/>
              </a:rPr>
              <a:t>measure </a:t>
            </a:r>
            <a:r>
              <a:rPr lang="en-US" spc="5" dirty="0">
                <a:cs typeface="Cambria"/>
              </a:rPr>
              <a:t>of statistical </a:t>
            </a:r>
            <a:r>
              <a:rPr lang="en-US" spc="5" dirty="0">
                <a:solidFill>
                  <a:srgbClr val="E02246"/>
                </a:solidFill>
                <a:cs typeface="Cambria"/>
              </a:rPr>
              <a:t>dispersion</a:t>
            </a:r>
            <a:r>
              <a:rPr lang="en-US" spc="5" dirty="0">
                <a:solidFill>
                  <a:srgbClr val="C00000"/>
                </a:solidFill>
                <a:cs typeface="Cambria"/>
              </a:rPr>
              <a:t> </a:t>
            </a:r>
            <a:r>
              <a:rPr lang="en-US" spc="-5" dirty="0">
                <a:cs typeface="Cambria"/>
              </a:rPr>
              <a:t>like </a:t>
            </a:r>
            <a:r>
              <a:rPr lang="en-US" spc="5" dirty="0">
                <a:cs typeface="Cambria"/>
              </a:rPr>
              <a:t>the </a:t>
            </a:r>
            <a:r>
              <a:rPr lang="en-US" dirty="0">
                <a:solidFill>
                  <a:srgbClr val="2E2D67"/>
                </a:solidFill>
                <a:cs typeface="Cambria"/>
              </a:rPr>
              <a:t>standard deviation</a:t>
            </a:r>
            <a:r>
              <a:rPr lang="en-US" dirty="0">
                <a:cs typeface="Cambria"/>
              </a:rPr>
              <a:t>,</a:t>
            </a:r>
            <a:r>
              <a:rPr lang="en-US" spc="-9" dirty="0">
                <a:cs typeface="Cambria"/>
              </a:rPr>
              <a:t> </a:t>
            </a:r>
            <a:r>
              <a:rPr lang="en-US" dirty="0">
                <a:solidFill>
                  <a:srgbClr val="2E2D67"/>
                </a:solidFill>
                <a:cs typeface="Cambria"/>
              </a:rPr>
              <a:t>variance</a:t>
            </a:r>
            <a:r>
              <a:rPr lang="en-US" dirty="0">
                <a:cs typeface="Cambria"/>
              </a:rPr>
              <a:t>,</a:t>
            </a:r>
            <a:r>
              <a:rPr lang="en-US" spc="9" dirty="0">
                <a:cs typeface="Cambria"/>
              </a:rPr>
              <a:t> </a:t>
            </a:r>
            <a:r>
              <a:rPr lang="en-US" spc="-5" dirty="0">
                <a:solidFill>
                  <a:srgbClr val="2E2D67"/>
                </a:solidFill>
                <a:cs typeface="Cambria"/>
              </a:rPr>
              <a:t>range</a:t>
            </a:r>
            <a:r>
              <a:rPr lang="en-US" spc="14" dirty="0">
                <a:solidFill>
                  <a:srgbClr val="000099"/>
                </a:solidFill>
                <a:cs typeface="Cambria"/>
              </a:rPr>
              <a:t> </a:t>
            </a:r>
            <a:r>
              <a:rPr lang="en-US" dirty="0" err="1">
                <a:cs typeface="Cambria"/>
              </a:rPr>
              <a:t>etc</a:t>
            </a:r>
            <a:endParaRPr lang="en-US" dirty="0">
              <a:cs typeface="Cambria"/>
            </a:endParaRPr>
          </a:p>
          <a:p>
            <a:pPr marL="811040" marR="199809" lvl="1" indent="-342900">
              <a:lnSpc>
                <a:spcPct val="100499"/>
              </a:lnSpc>
              <a:spcBef>
                <a:spcPts val="1455"/>
              </a:spcBef>
              <a:buFont typeface="Wingdings" panose="05000000000000000000" pitchFamily="2" charset="2"/>
              <a:buChar char="ü"/>
              <a:tabLst>
                <a:tab pos="258542" algn="l"/>
                <a:tab pos="259118" algn="l"/>
              </a:tabLst>
            </a:pPr>
            <a:r>
              <a:rPr lang="en-US" spc="5" dirty="0">
                <a:cs typeface="Cambria"/>
              </a:rPr>
              <a:t>a </a:t>
            </a:r>
            <a:r>
              <a:rPr lang="en-US" dirty="0">
                <a:cs typeface="Cambria"/>
              </a:rPr>
              <a:t>measure </a:t>
            </a:r>
            <a:r>
              <a:rPr lang="en-US" spc="5" dirty="0">
                <a:cs typeface="Cambria"/>
              </a:rPr>
              <a:t>of </a:t>
            </a:r>
            <a:r>
              <a:rPr lang="en-US" dirty="0">
                <a:cs typeface="Cambria"/>
              </a:rPr>
              <a:t>the </a:t>
            </a:r>
            <a:r>
              <a:rPr lang="en-US" spc="5" dirty="0">
                <a:solidFill>
                  <a:srgbClr val="E02246"/>
                </a:solidFill>
                <a:cs typeface="Cambria"/>
              </a:rPr>
              <a:t>shape</a:t>
            </a:r>
            <a:r>
              <a:rPr lang="en-US" spc="5" dirty="0">
                <a:solidFill>
                  <a:srgbClr val="C00000"/>
                </a:solidFill>
                <a:cs typeface="Cambria"/>
              </a:rPr>
              <a:t> </a:t>
            </a:r>
            <a:r>
              <a:rPr lang="en-US" spc="5" dirty="0">
                <a:cs typeface="Cambria"/>
              </a:rPr>
              <a:t>of </a:t>
            </a:r>
            <a:r>
              <a:rPr lang="en-US" dirty="0">
                <a:cs typeface="Cambria"/>
              </a:rPr>
              <a:t>the </a:t>
            </a:r>
            <a:r>
              <a:rPr lang="en-US" spc="5" dirty="0">
                <a:cs typeface="Cambria"/>
              </a:rPr>
              <a:t>distribution </a:t>
            </a:r>
            <a:r>
              <a:rPr lang="en-US" spc="-5" dirty="0">
                <a:cs typeface="Cambria"/>
              </a:rPr>
              <a:t>like </a:t>
            </a:r>
            <a:r>
              <a:rPr lang="en-US" dirty="0">
                <a:solidFill>
                  <a:srgbClr val="2E2D67"/>
                </a:solidFill>
                <a:cs typeface="Cambria"/>
              </a:rPr>
              <a:t>skewness</a:t>
            </a:r>
            <a:r>
              <a:rPr lang="en-US" dirty="0">
                <a:solidFill>
                  <a:srgbClr val="000099"/>
                </a:solidFill>
                <a:cs typeface="Cambria"/>
              </a:rPr>
              <a:t> </a:t>
            </a:r>
            <a:r>
              <a:rPr lang="en-US" spc="5" dirty="0">
                <a:cs typeface="Cambria"/>
              </a:rPr>
              <a:t>or </a:t>
            </a:r>
            <a:r>
              <a:rPr lang="en-US" spc="-390" dirty="0">
                <a:cs typeface="Cambria"/>
              </a:rPr>
              <a:t> </a:t>
            </a:r>
            <a:r>
              <a:rPr lang="en-US" dirty="0">
                <a:solidFill>
                  <a:srgbClr val="2E2D67"/>
                </a:solidFill>
                <a:cs typeface="Cambria"/>
              </a:rPr>
              <a:t>kurtosis</a:t>
            </a:r>
          </a:p>
          <a:p>
            <a:endParaRPr lang="en-SG" dirty="0"/>
          </a:p>
        </p:txBody>
      </p:sp>
    </p:spTree>
    <p:extLst>
      <p:ext uri="{BB962C8B-B14F-4D97-AF65-F5344CB8AC3E}">
        <p14:creationId xmlns:p14="http://schemas.microsoft.com/office/powerpoint/2010/main" val="24398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6942" y="3900684"/>
            <a:ext cx="6455502" cy="1791286"/>
          </a:xfrm>
          <a:prstGeom prst="rect">
            <a:avLst/>
          </a:prstGeom>
          <a:noFill/>
          <a:ln w="28575">
            <a:solidFill>
              <a:srgbClr val="2E2D67"/>
            </a:solidFill>
          </a:ln>
        </p:spPr>
        <p:txBody>
          <a:bodyPr vert="horz" wrap="square" lIns="0" tIns="172746" rIns="0" bIns="0" rtlCol="0">
            <a:spAutoFit/>
          </a:bodyPr>
          <a:lstStyle/>
          <a:p>
            <a:pPr marL="393284">
              <a:spcBef>
                <a:spcPts val="1360"/>
              </a:spcBef>
            </a:pPr>
            <a:r>
              <a:rPr sz="2400" spc="-5" dirty="0">
                <a:cs typeface="Cambria"/>
              </a:rPr>
              <a:t>The</a:t>
            </a:r>
            <a:r>
              <a:rPr sz="2400" dirty="0">
                <a:cs typeface="Cambria"/>
              </a:rPr>
              <a:t> </a:t>
            </a:r>
            <a:r>
              <a:rPr sz="2400" b="1" spc="-9" dirty="0">
                <a:solidFill>
                  <a:srgbClr val="2E2D67"/>
                </a:solidFill>
                <a:cs typeface="Cambria"/>
              </a:rPr>
              <a:t>mean</a:t>
            </a:r>
            <a:r>
              <a:rPr sz="2400" b="1" spc="-14" dirty="0">
                <a:solidFill>
                  <a:srgbClr val="000099"/>
                </a:solidFill>
                <a:cs typeface="Cambria"/>
              </a:rPr>
              <a:t> </a:t>
            </a:r>
            <a:r>
              <a:rPr sz="2400" spc="-5" dirty="0">
                <a:cs typeface="Cambria"/>
              </a:rPr>
              <a:t>(or </a:t>
            </a:r>
            <a:r>
              <a:rPr sz="2400" b="1" spc="-14" dirty="0">
                <a:solidFill>
                  <a:srgbClr val="2E2D67"/>
                </a:solidFill>
                <a:cs typeface="Cambria"/>
              </a:rPr>
              <a:t>expected</a:t>
            </a:r>
            <a:r>
              <a:rPr sz="2400" b="1" spc="-14" dirty="0">
                <a:solidFill>
                  <a:srgbClr val="000099"/>
                </a:solidFill>
                <a:cs typeface="Cambria"/>
              </a:rPr>
              <a:t> </a:t>
            </a:r>
            <a:r>
              <a:rPr sz="2400" b="1" spc="-14" dirty="0">
                <a:solidFill>
                  <a:srgbClr val="2E2D67"/>
                </a:solidFill>
                <a:cs typeface="Cambria"/>
              </a:rPr>
              <a:t>value</a:t>
            </a:r>
            <a:r>
              <a:rPr sz="2400" spc="-14" dirty="0">
                <a:cs typeface="Cambria"/>
              </a:rPr>
              <a:t>)</a:t>
            </a:r>
            <a:r>
              <a:rPr sz="2400" dirty="0">
                <a:cs typeface="Cambria"/>
              </a:rPr>
              <a:t> </a:t>
            </a:r>
            <a:r>
              <a:rPr sz="2400" spc="-5" dirty="0">
                <a:cs typeface="Cambria"/>
              </a:rPr>
              <a:t>of</a:t>
            </a:r>
            <a:r>
              <a:rPr sz="2400" spc="5" dirty="0">
                <a:cs typeface="Cambria"/>
              </a:rPr>
              <a:t> </a:t>
            </a:r>
            <a:r>
              <a:rPr sz="2400" b="1" i="1" spc="-5" dirty="0">
                <a:solidFill>
                  <a:srgbClr val="2E2D67"/>
                </a:solidFill>
                <a:cs typeface="Cambria"/>
              </a:rPr>
              <a:t>X</a:t>
            </a:r>
            <a:r>
              <a:rPr sz="2400" b="1" i="1" dirty="0">
                <a:solidFill>
                  <a:srgbClr val="000099"/>
                </a:solidFill>
                <a:cs typeface="Cambria"/>
              </a:rPr>
              <a:t> </a:t>
            </a:r>
            <a:r>
              <a:rPr sz="2400" spc="-5" dirty="0">
                <a:cs typeface="Cambria"/>
              </a:rPr>
              <a:t>is</a:t>
            </a:r>
            <a:endParaRPr sz="2400" dirty="0">
              <a:cs typeface="Cambria"/>
            </a:endParaRPr>
          </a:p>
          <a:p>
            <a:pPr marL="318427" algn="ctr">
              <a:spcBef>
                <a:spcPts val="839"/>
              </a:spcBef>
            </a:pPr>
            <a:endParaRPr lang="en-SG" sz="1360" dirty="0">
              <a:latin typeface="Cambria Math"/>
              <a:cs typeface="Cambria Math"/>
            </a:endParaRPr>
          </a:p>
          <a:p>
            <a:pPr marL="318427" algn="ctr">
              <a:spcBef>
                <a:spcPts val="839"/>
              </a:spcBef>
            </a:pPr>
            <a:endParaRPr lang="en-US" sz="1360" dirty="0">
              <a:latin typeface="Cambria Math"/>
              <a:cs typeface="Cambria Math"/>
            </a:endParaRPr>
          </a:p>
          <a:p>
            <a:pPr marL="318427" algn="ctr">
              <a:spcBef>
                <a:spcPts val="839"/>
              </a:spcBef>
            </a:pPr>
            <a:endParaRPr lang="en-US" sz="1360" dirty="0">
              <a:latin typeface="Cambria Math"/>
              <a:cs typeface="Cambria Math"/>
            </a:endParaRPr>
          </a:p>
          <a:p>
            <a:pPr marL="318427" algn="ctr">
              <a:spcBef>
                <a:spcPts val="839"/>
              </a:spcBef>
            </a:pPr>
            <a:endParaRPr sz="1360" dirty="0">
              <a:latin typeface="Cambria Math"/>
              <a:cs typeface="Cambria Math"/>
            </a:endParaRPr>
          </a:p>
        </p:txBody>
      </p:sp>
      <p:sp>
        <p:nvSpPr>
          <p:cNvPr id="4" name="object 4"/>
          <p:cNvSpPr txBox="1"/>
          <p:nvPr/>
        </p:nvSpPr>
        <p:spPr>
          <a:xfrm>
            <a:off x="2876942" y="1489067"/>
            <a:ext cx="8187297" cy="382704"/>
          </a:xfrm>
          <a:prstGeom prst="rect">
            <a:avLst/>
          </a:prstGeom>
        </p:spPr>
        <p:txBody>
          <a:bodyPr vert="horz" wrap="square" lIns="0" tIns="13243" rIns="0" bIns="0" rtlCol="0">
            <a:spAutoFit/>
          </a:bodyPr>
          <a:lstStyle/>
          <a:p>
            <a:pPr marL="11516">
              <a:spcBef>
                <a:spcPts val="103"/>
              </a:spcBef>
            </a:pPr>
            <a:r>
              <a:rPr sz="2400" dirty="0">
                <a:cs typeface="Cambria"/>
              </a:rPr>
              <a:t>Suppose</a:t>
            </a:r>
            <a:r>
              <a:rPr sz="2400" spc="18" dirty="0">
                <a:cs typeface="Cambria"/>
              </a:rPr>
              <a:t> </a:t>
            </a:r>
            <a:r>
              <a:rPr sz="2400" dirty="0">
                <a:cs typeface="Cambria"/>
              </a:rPr>
              <a:t>the discrete</a:t>
            </a:r>
            <a:r>
              <a:rPr sz="2400" spc="5" dirty="0">
                <a:cs typeface="Cambria"/>
              </a:rPr>
              <a:t> </a:t>
            </a:r>
            <a:r>
              <a:rPr sz="2400" spc="-82" dirty="0">
                <a:cs typeface="Cambria"/>
              </a:rPr>
              <a:t>r.v.</a:t>
            </a:r>
            <a:r>
              <a:rPr sz="2400" dirty="0">
                <a:cs typeface="Cambria"/>
              </a:rPr>
              <a:t> </a:t>
            </a:r>
            <a:r>
              <a:rPr sz="2400" b="1" i="1" spc="5" dirty="0">
                <a:solidFill>
                  <a:srgbClr val="2E2D67"/>
                </a:solidFill>
                <a:cs typeface="Cambria"/>
              </a:rPr>
              <a:t>X</a:t>
            </a:r>
            <a:r>
              <a:rPr sz="2400" b="1" i="1" dirty="0">
                <a:solidFill>
                  <a:srgbClr val="000099"/>
                </a:solidFill>
                <a:cs typeface="Cambria"/>
              </a:rPr>
              <a:t> </a:t>
            </a:r>
            <a:r>
              <a:rPr sz="2400" spc="5" dirty="0">
                <a:cs typeface="Cambria"/>
              </a:rPr>
              <a:t>has</a:t>
            </a:r>
            <a:r>
              <a:rPr sz="2400" spc="-9" dirty="0">
                <a:cs typeface="Cambria"/>
              </a:rPr>
              <a:t> </a:t>
            </a:r>
            <a:r>
              <a:rPr sz="2400" dirty="0">
                <a:cs typeface="Cambria"/>
              </a:rPr>
              <a:t>probability</a:t>
            </a:r>
            <a:r>
              <a:rPr sz="2400" spc="5" dirty="0">
                <a:cs typeface="Cambria"/>
              </a:rPr>
              <a:t> distribution</a:t>
            </a:r>
            <a:endParaRPr sz="2400" dirty="0">
              <a:cs typeface="Cambria"/>
            </a:endParaRPr>
          </a:p>
        </p:txBody>
      </p:sp>
      <p:graphicFrame>
        <p:nvGraphicFramePr>
          <p:cNvPr id="5" name="object 5"/>
          <p:cNvGraphicFramePr>
            <a:graphicFrameLocks noGrp="1"/>
          </p:cNvGraphicFramePr>
          <p:nvPr/>
        </p:nvGraphicFramePr>
        <p:xfrm>
          <a:off x="3468252" y="2357403"/>
          <a:ext cx="5255496" cy="713629"/>
        </p:xfrm>
        <a:graphic>
          <a:graphicData uri="http://schemas.openxmlformats.org/drawingml/2006/table">
            <a:tbl>
              <a:tblPr firstRow="1" bandRow="1">
                <a:tableStyleId>{2D5ABB26-0587-4C30-8999-92F81FD0307C}</a:tableStyleId>
              </a:tblPr>
              <a:tblGrid>
                <a:gridCol w="582728">
                  <a:extLst>
                    <a:ext uri="{9D8B030D-6E8A-4147-A177-3AD203B41FA5}">
                      <a16:colId xmlns:a16="http://schemas.microsoft.com/office/drawing/2014/main" val="20000"/>
                    </a:ext>
                  </a:extLst>
                </a:gridCol>
                <a:gridCol w="4042247">
                  <a:extLst>
                    <a:ext uri="{9D8B030D-6E8A-4147-A177-3AD203B41FA5}">
                      <a16:colId xmlns:a16="http://schemas.microsoft.com/office/drawing/2014/main" val="20001"/>
                    </a:ext>
                  </a:extLst>
                </a:gridCol>
                <a:gridCol w="630521">
                  <a:extLst>
                    <a:ext uri="{9D8B030D-6E8A-4147-A177-3AD203B41FA5}">
                      <a16:colId xmlns:a16="http://schemas.microsoft.com/office/drawing/2014/main" val="20002"/>
                    </a:ext>
                  </a:extLst>
                </a:gridCol>
              </a:tblGrid>
              <a:tr h="355788">
                <a:tc>
                  <a:txBody>
                    <a:bodyPr/>
                    <a:lstStyle/>
                    <a:p>
                      <a:pPr marL="31750">
                        <a:lnSpc>
                          <a:spcPts val="2470"/>
                        </a:lnSpc>
                      </a:pPr>
                      <a:r>
                        <a:rPr sz="2000" i="1" spc="-5" dirty="0">
                          <a:latin typeface="Calisto MT"/>
                          <a:cs typeface="Calisto MT"/>
                        </a:rPr>
                        <a:t>x</a:t>
                      </a:r>
                      <a:r>
                        <a:rPr sz="2000" spc="-7" baseline="-21072" dirty="0">
                          <a:latin typeface="Calisto MT"/>
                          <a:cs typeface="Calisto MT"/>
                        </a:rPr>
                        <a:t>1</a:t>
                      </a:r>
                      <a:r>
                        <a:rPr sz="2000" spc="-5" dirty="0">
                          <a:latin typeface="Calisto MT"/>
                          <a:cs typeface="Calisto MT"/>
                        </a:rPr>
                        <a:t>,</a:t>
                      </a:r>
                      <a:endParaRPr sz="2000" dirty="0">
                        <a:latin typeface="Calisto MT"/>
                        <a:cs typeface="Calisto MT"/>
                      </a:endParaRPr>
                    </a:p>
                  </a:txBody>
                  <a:tcPr marL="0" marR="0" marT="0" marB="0"/>
                </a:tc>
                <a:tc>
                  <a:txBody>
                    <a:bodyPr/>
                    <a:lstStyle/>
                    <a:p>
                      <a:pPr marL="303530">
                        <a:lnSpc>
                          <a:spcPts val="2470"/>
                        </a:lnSpc>
                        <a:tabLst>
                          <a:tab pos="1217930" algn="l"/>
                          <a:tab pos="2132330" algn="l"/>
                          <a:tab pos="3046730" algn="l"/>
                          <a:tab pos="3961129" algn="l"/>
                        </a:tabLst>
                      </a:pPr>
                      <a:r>
                        <a:rPr sz="2000" i="1" spc="-5" dirty="0">
                          <a:latin typeface="Calisto MT"/>
                          <a:cs typeface="Calisto MT"/>
                        </a:rPr>
                        <a:t>x</a:t>
                      </a:r>
                      <a:r>
                        <a:rPr sz="2000" spc="-7" baseline="-21072" dirty="0">
                          <a:latin typeface="Calisto MT"/>
                          <a:cs typeface="Calisto MT"/>
                        </a:rPr>
                        <a:t>2</a:t>
                      </a:r>
                      <a:r>
                        <a:rPr sz="2000" spc="-5" dirty="0">
                          <a:latin typeface="Calisto MT"/>
                          <a:cs typeface="Calisto MT"/>
                        </a:rPr>
                        <a:t>,	.	.	.	,</a:t>
                      </a:r>
                      <a:endParaRPr sz="2000">
                        <a:latin typeface="Calisto MT"/>
                        <a:cs typeface="Calisto MT"/>
                      </a:endParaRPr>
                    </a:p>
                  </a:txBody>
                  <a:tcPr marL="0" marR="0" marT="0" marB="0"/>
                </a:tc>
                <a:tc>
                  <a:txBody>
                    <a:bodyPr/>
                    <a:lstStyle/>
                    <a:p>
                      <a:pPr marR="50165" algn="r">
                        <a:lnSpc>
                          <a:spcPts val="2470"/>
                        </a:lnSpc>
                      </a:pPr>
                      <a:r>
                        <a:rPr sz="2000" i="1" dirty="0">
                          <a:latin typeface="Calisto MT"/>
                          <a:cs typeface="Calisto MT"/>
                        </a:rPr>
                        <a:t>x</a:t>
                      </a:r>
                      <a:r>
                        <a:rPr sz="2000" i="1" baseline="-21072" dirty="0">
                          <a:latin typeface="Calisto MT"/>
                          <a:cs typeface="Calisto MT"/>
                        </a:rPr>
                        <a:t>n</a:t>
                      </a:r>
                      <a:endParaRPr sz="2000" baseline="-21072">
                        <a:latin typeface="Calisto MT"/>
                        <a:cs typeface="Calisto MT"/>
                      </a:endParaRPr>
                    </a:p>
                  </a:txBody>
                  <a:tcPr marL="0" marR="0" marT="0" marB="0"/>
                </a:tc>
                <a:extLst>
                  <a:ext uri="{0D108BD9-81ED-4DB2-BD59-A6C34878D82A}">
                    <a16:rowId xmlns:a16="http://schemas.microsoft.com/office/drawing/2014/main" val="10000"/>
                  </a:ext>
                </a:extLst>
              </a:tr>
              <a:tr h="357841">
                <a:tc>
                  <a:txBody>
                    <a:bodyPr/>
                    <a:lstStyle/>
                    <a:p>
                      <a:pPr marL="31750">
                        <a:lnSpc>
                          <a:spcPct val="100000"/>
                        </a:lnSpc>
                        <a:spcBef>
                          <a:spcPts val="40"/>
                        </a:spcBef>
                      </a:pPr>
                      <a:r>
                        <a:rPr sz="2000" i="1" spc="-5" dirty="0">
                          <a:latin typeface="Cambria"/>
                          <a:cs typeface="Cambria"/>
                        </a:rPr>
                        <a:t>p</a:t>
                      </a:r>
                      <a:r>
                        <a:rPr sz="2000" spc="-7" baseline="-21072" dirty="0">
                          <a:latin typeface="Cambria"/>
                          <a:cs typeface="Cambria"/>
                        </a:rPr>
                        <a:t>1</a:t>
                      </a:r>
                      <a:r>
                        <a:rPr sz="2000" spc="-5" dirty="0">
                          <a:latin typeface="Cambria"/>
                          <a:cs typeface="Cambria"/>
                        </a:rPr>
                        <a:t>,</a:t>
                      </a:r>
                      <a:endParaRPr sz="2000">
                        <a:latin typeface="Cambria"/>
                        <a:cs typeface="Cambria"/>
                      </a:endParaRPr>
                    </a:p>
                  </a:txBody>
                  <a:tcPr marL="0" marR="0" marT="4607" marB="0"/>
                </a:tc>
                <a:tc>
                  <a:txBody>
                    <a:bodyPr/>
                    <a:lstStyle/>
                    <a:p>
                      <a:pPr marL="303530">
                        <a:lnSpc>
                          <a:spcPct val="100000"/>
                        </a:lnSpc>
                        <a:spcBef>
                          <a:spcPts val="40"/>
                        </a:spcBef>
                        <a:tabLst>
                          <a:tab pos="1217930" algn="l"/>
                          <a:tab pos="2132330" algn="l"/>
                          <a:tab pos="3046730" algn="l"/>
                          <a:tab pos="3961129" algn="l"/>
                        </a:tabLst>
                      </a:pPr>
                      <a:r>
                        <a:rPr sz="2000" i="1" spc="-5" dirty="0">
                          <a:latin typeface="Cambria"/>
                          <a:cs typeface="Cambria"/>
                        </a:rPr>
                        <a:t>p</a:t>
                      </a:r>
                      <a:r>
                        <a:rPr sz="2000" spc="-7" baseline="-21072" dirty="0">
                          <a:latin typeface="Cambria"/>
                          <a:cs typeface="Cambria"/>
                        </a:rPr>
                        <a:t>2</a:t>
                      </a:r>
                      <a:r>
                        <a:rPr sz="2000" spc="-5" dirty="0">
                          <a:latin typeface="Cambria"/>
                          <a:cs typeface="Cambria"/>
                        </a:rPr>
                        <a:t>,	.	.	.	,</a:t>
                      </a:r>
                      <a:endParaRPr sz="2000" dirty="0">
                        <a:latin typeface="Cambria"/>
                        <a:cs typeface="Cambria"/>
                      </a:endParaRPr>
                    </a:p>
                  </a:txBody>
                  <a:tcPr marL="0" marR="0" marT="4607" marB="0"/>
                </a:tc>
                <a:tc>
                  <a:txBody>
                    <a:bodyPr/>
                    <a:lstStyle/>
                    <a:p>
                      <a:pPr marR="24130" algn="r">
                        <a:lnSpc>
                          <a:spcPct val="100000"/>
                        </a:lnSpc>
                        <a:spcBef>
                          <a:spcPts val="40"/>
                        </a:spcBef>
                      </a:pPr>
                      <a:r>
                        <a:rPr sz="2000" i="1" spc="-5" dirty="0">
                          <a:latin typeface="Cambria"/>
                          <a:cs typeface="Cambria"/>
                        </a:rPr>
                        <a:t>p</a:t>
                      </a:r>
                      <a:r>
                        <a:rPr sz="2000" i="1" spc="-7" baseline="-21072" dirty="0">
                          <a:latin typeface="Cambria"/>
                          <a:cs typeface="Cambria"/>
                        </a:rPr>
                        <a:t>n</a:t>
                      </a:r>
                      <a:endParaRPr sz="2000" baseline="-21072" dirty="0">
                        <a:latin typeface="Cambria"/>
                        <a:cs typeface="Cambria"/>
                      </a:endParaRPr>
                    </a:p>
                  </a:txBody>
                  <a:tcPr marL="0" marR="0" marT="4607" marB="0"/>
                </a:tc>
                <a:extLst>
                  <a:ext uri="{0D108BD9-81ED-4DB2-BD59-A6C34878D82A}">
                    <a16:rowId xmlns:a16="http://schemas.microsoft.com/office/drawing/2014/main" val="10001"/>
                  </a:ext>
                </a:extLst>
              </a:tr>
            </a:tbl>
          </a:graphicData>
        </a:graphic>
      </p:graphicFrame>
      <p:sp>
        <p:nvSpPr>
          <p:cNvPr id="8" name="Title 4">
            <a:extLst>
              <a:ext uri="{FF2B5EF4-FFF2-40B4-BE49-F238E27FC236}">
                <a16:creationId xmlns:a16="http://schemas.microsoft.com/office/drawing/2014/main" id="{0DADCD42-4950-4E52-8207-285B495346B1}"/>
              </a:ext>
            </a:extLst>
          </p:cNvPr>
          <p:cNvSpPr>
            <a:spLocks noGrp="1"/>
          </p:cNvSpPr>
          <p:nvPr>
            <p:ph type="title"/>
          </p:nvPr>
        </p:nvSpPr>
        <p:spPr>
          <a:xfrm>
            <a:off x="838200" y="365125"/>
            <a:ext cx="10515600" cy="824483"/>
          </a:xfrm>
        </p:spPr>
        <p:txBody>
          <a:bodyPr>
            <a:normAutofit/>
          </a:bodyPr>
          <a:lstStyle/>
          <a:p>
            <a:r>
              <a:rPr lang="en-US" dirty="0">
                <a:solidFill>
                  <a:srgbClr val="2E2D67"/>
                </a:solidFill>
              </a:rPr>
              <a:t>Mean of Probability Distributions</a:t>
            </a:r>
            <a:endParaRPr lang="en-SG" dirty="0">
              <a:solidFill>
                <a:srgbClr val="2E2D67"/>
              </a:solidFill>
            </a:endParaRPr>
          </a:p>
        </p:txBody>
      </p:sp>
      <p:pic>
        <p:nvPicPr>
          <p:cNvPr id="13" name="Picture 12"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mu_X = \sum_{i = 1}^n x_i p_i&#10;\end{align*}&#10;&#10;\end{document}" title="IguanaTex Bitmap Display">
            <a:extLst>
              <a:ext uri="{FF2B5EF4-FFF2-40B4-BE49-F238E27FC236}">
                <a16:creationId xmlns:a16="http://schemas.microsoft.com/office/drawing/2014/main" id="{EC0AD2C6-221E-4528-A981-642D3EBC92C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368167" y="4739564"/>
            <a:ext cx="2491428" cy="720762"/>
          </a:xfrm>
          <a:prstGeom prst="rect">
            <a:avLst/>
          </a:prstGeom>
        </p:spPr>
      </p:pic>
    </p:spTree>
    <p:extLst>
      <p:ext uri="{BB962C8B-B14F-4D97-AF65-F5344CB8AC3E}">
        <p14:creationId xmlns:p14="http://schemas.microsoft.com/office/powerpoint/2010/main" val="95867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98862" y="3585724"/>
            <a:ext cx="6185778" cy="2415046"/>
          </a:xfrm>
          <a:prstGeom prst="rect">
            <a:avLst/>
          </a:prstGeom>
          <a:noFill/>
          <a:ln w="28575">
            <a:solidFill>
              <a:srgbClr val="2E2D67"/>
            </a:solidFill>
          </a:ln>
        </p:spPr>
        <p:txBody>
          <a:bodyPr vert="horz" wrap="square" lIns="0" tIns="172746" rIns="0" bIns="0" rtlCol="0">
            <a:spAutoFit/>
          </a:bodyPr>
          <a:lstStyle/>
          <a:p>
            <a:pPr marL="393284">
              <a:spcBef>
                <a:spcPts val="1360"/>
              </a:spcBef>
            </a:pPr>
            <a:r>
              <a:rPr sz="2400" spc="-5" dirty="0">
                <a:cs typeface="Cambria"/>
              </a:rPr>
              <a:t>The</a:t>
            </a:r>
            <a:r>
              <a:rPr sz="2400" dirty="0">
                <a:cs typeface="Cambria"/>
              </a:rPr>
              <a:t> </a:t>
            </a:r>
            <a:r>
              <a:rPr lang="en-SG" sz="2400" b="1" spc="-9" dirty="0">
                <a:solidFill>
                  <a:srgbClr val="2E2D67"/>
                </a:solidFill>
                <a:cs typeface="Cambria"/>
              </a:rPr>
              <a:t>variance</a:t>
            </a:r>
            <a:r>
              <a:rPr sz="2400" dirty="0">
                <a:cs typeface="Cambria"/>
              </a:rPr>
              <a:t> </a:t>
            </a:r>
            <a:r>
              <a:rPr sz="2400" spc="-5" dirty="0">
                <a:cs typeface="Cambria"/>
              </a:rPr>
              <a:t>of</a:t>
            </a:r>
            <a:r>
              <a:rPr sz="2400" spc="5" dirty="0">
                <a:cs typeface="Cambria"/>
              </a:rPr>
              <a:t> </a:t>
            </a:r>
            <a:r>
              <a:rPr sz="2400" b="1" i="1" spc="-5" dirty="0">
                <a:solidFill>
                  <a:srgbClr val="2E2D67"/>
                </a:solidFill>
                <a:cs typeface="Cambria"/>
              </a:rPr>
              <a:t>X</a:t>
            </a:r>
            <a:r>
              <a:rPr sz="2400" b="1" i="1" dirty="0">
                <a:solidFill>
                  <a:srgbClr val="000099"/>
                </a:solidFill>
                <a:cs typeface="Cambria"/>
              </a:rPr>
              <a:t> </a:t>
            </a:r>
            <a:r>
              <a:rPr sz="2400" spc="-5" dirty="0">
                <a:cs typeface="Cambria"/>
              </a:rPr>
              <a:t>is</a:t>
            </a:r>
            <a:r>
              <a:rPr lang="en-SG" sz="2400" spc="-5" dirty="0">
                <a:cs typeface="Cambria"/>
              </a:rPr>
              <a:t> </a:t>
            </a:r>
            <a:endParaRPr sz="2400" dirty="0">
              <a:cs typeface="Cambria"/>
            </a:endParaRPr>
          </a:p>
          <a:p>
            <a:pPr marL="318427" algn="ctr">
              <a:spcBef>
                <a:spcPts val="839"/>
              </a:spcBef>
            </a:pPr>
            <a:endParaRPr lang="en-SG" sz="1360" dirty="0">
              <a:latin typeface="Cambria Math"/>
              <a:cs typeface="Cambria Math"/>
            </a:endParaRPr>
          </a:p>
          <a:p>
            <a:pPr marL="318427" algn="ctr">
              <a:spcBef>
                <a:spcPts val="839"/>
              </a:spcBef>
            </a:pPr>
            <a:endParaRPr lang="en-US" sz="1360" dirty="0">
              <a:latin typeface="Cambria Math"/>
              <a:cs typeface="Cambria Math"/>
            </a:endParaRPr>
          </a:p>
          <a:p>
            <a:pPr marL="318427" algn="ctr">
              <a:spcBef>
                <a:spcPts val="839"/>
              </a:spcBef>
            </a:pPr>
            <a:endParaRPr lang="en-US" sz="1360" dirty="0">
              <a:latin typeface="Cambria Math"/>
              <a:cs typeface="Cambria Math"/>
            </a:endParaRPr>
          </a:p>
          <a:p>
            <a:pPr marL="318427" algn="ctr">
              <a:spcBef>
                <a:spcPts val="839"/>
              </a:spcBef>
            </a:pPr>
            <a:endParaRPr lang="en-US" sz="1360" dirty="0">
              <a:latin typeface="Cambria Math"/>
              <a:cs typeface="Cambria Math"/>
            </a:endParaRPr>
          </a:p>
          <a:p>
            <a:pPr marL="318427" algn="ctr">
              <a:spcBef>
                <a:spcPts val="839"/>
              </a:spcBef>
            </a:pPr>
            <a:endParaRPr lang="en-US" sz="1360" dirty="0">
              <a:latin typeface="Cambria Math"/>
              <a:cs typeface="Cambria Math"/>
            </a:endParaRPr>
          </a:p>
          <a:p>
            <a:pPr marL="318427" algn="ctr">
              <a:spcBef>
                <a:spcPts val="839"/>
              </a:spcBef>
            </a:pPr>
            <a:endParaRPr sz="1360" dirty="0">
              <a:latin typeface="Cambria Math"/>
              <a:cs typeface="Cambria Math"/>
            </a:endParaRPr>
          </a:p>
        </p:txBody>
      </p:sp>
      <p:sp>
        <p:nvSpPr>
          <p:cNvPr id="4" name="object 4"/>
          <p:cNvSpPr txBox="1"/>
          <p:nvPr/>
        </p:nvSpPr>
        <p:spPr>
          <a:xfrm>
            <a:off x="2876942" y="1489067"/>
            <a:ext cx="8187297" cy="382704"/>
          </a:xfrm>
          <a:prstGeom prst="rect">
            <a:avLst/>
          </a:prstGeom>
        </p:spPr>
        <p:txBody>
          <a:bodyPr vert="horz" wrap="square" lIns="0" tIns="13243" rIns="0" bIns="0" rtlCol="0">
            <a:spAutoFit/>
          </a:bodyPr>
          <a:lstStyle/>
          <a:p>
            <a:pPr marL="11516">
              <a:spcBef>
                <a:spcPts val="103"/>
              </a:spcBef>
            </a:pPr>
            <a:r>
              <a:rPr sz="2400" dirty="0">
                <a:cs typeface="Cambria"/>
              </a:rPr>
              <a:t>Suppose</a:t>
            </a:r>
            <a:r>
              <a:rPr sz="2400" spc="18" dirty="0">
                <a:cs typeface="Cambria"/>
              </a:rPr>
              <a:t> </a:t>
            </a:r>
            <a:r>
              <a:rPr sz="2400" dirty="0">
                <a:cs typeface="Cambria"/>
              </a:rPr>
              <a:t>the discrete</a:t>
            </a:r>
            <a:r>
              <a:rPr sz="2400" spc="5" dirty="0">
                <a:cs typeface="Cambria"/>
              </a:rPr>
              <a:t> </a:t>
            </a:r>
            <a:r>
              <a:rPr sz="2400" spc="-82" dirty="0">
                <a:cs typeface="Cambria"/>
              </a:rPr>
              <a:t>r.v.</a:t>
            </a:r>
            <a:r>
              <a:rPr sz="2400" dirty="0">
                <a:cs typeface="Cambria"/>
              </a:rPr>
              <a:t> </a:t>
            </a:r>
            <a:r>
              <a:rPr sz="2400" b="1" i="1" spc="5" dirty="0">
                <a:solidFill>
                  <a:srgbClr val="2E2D67"/>
                </a:solidFill>
                <a:cs typeface="Cambria"/>
              </a:rPr>
              <a:t>X</a:t>
            </a:r>
            <a:r>
              <a:rPr sz="2400" b="1" i="1" dirty="0">
                <a:solidFill>
                  <a:srgbClr val="000099"/>
                </a:solidFill>
                <a:cs typeface="Cambria"/>
              </a:rPr>
              <a:t> </a:t>
            </a:r>
            <a:r>
              <a:rPr sz="2400" spc="5" dirty="0">
                <a:cs typeface="Cambria"/>
              </a:rPr>
              <a:t>has</a:t>
            </a:r>
            <a:r>
              <a:rPr sz="2400" spc="-9" dirty="0">
                <a:cs typeface="Cambria"/>
              </a:rPr>
              <a:t> </a:t>
            </a:r>
            <a:r>
              <a:rPr sz="2400" dirty="0">
                <a:cs typeface="Cambria"/>
              </a:rPr>
              <a:t>probability</a:t>
            </a:r>
            <a:r>
              <a:rPr sz="2400" spc="5" dirty="0">
                <a:cs typeface="Cambria"/>
              </a:rPr>
              <a:t> distribution</a:t>
            </a:r>
            <a:endParaRPr sz="2400" dirty="0">
              <a:cs typeface="Cambria"/>
            </a:endParaRPr>
          </a:p>
        </p:txBody>
      </p:sp>
      <p:graphicFrame>
        <p:nvGraphicFramePr>
          <p:cNvPr id="5" name="object 5"/>
          <p:cNvGraphicFramePr>
            <a:graphicFrameLocks noGrp="1"/>
          </p:cNvGraphicFramePr>
          <p:nvPr/>
        </p:nvGraphicFramePr>
        <p:xfrm>
          <a:off x="3468252" y="2357403"/>
          <a:ext cx="5255496" cy="713629"/>
        </p:xfrm>
        <a:graphic>
          <a:graphicData uri="http://schemas.openxmlformats.org/drawingml/2006/table">
            <a:tbl>
              <a:tblPr firstRow="1" bandRow="1">
                <a:tableStyleId>{2D5ABB26-0587-4C30-8999-92F81FD0307C}</a:tableStyleId>
              </a:tblPr>
              <a:tblGrid>
                <a:gridCol w="582728">
                  <a:extLst>
                    <a:ext uri="{9D8B030D-6E8A-4147-A177-3AD203B41FA5}">
                      <a16:colId xmlns:a16="http://schemas.microsoft.com/office/drawing/2014/main" val="20000"/>
                    </a:ext>
                  </a:extLst>
                </a:gridCol>
                <a:gridCol w="4042247">
                  <a:extLst>
                    <a:ext uri="{9D8B030D-6E8A-4147-A177-3AD203B41FA5}">
                      <a16:colId xmlns:a16="http://schemas.microsoft.com/office/drawing/2014/main" val="20001"/>
                    </a:ext>
                  </a:extLst>
                </a:gridCol>
                <a:gridCol w="630521">
                  <a:extLst>
                    <a:ext uri="{9D8B030D-6E8A-4147-A177-3AD203B41FA5}">
                      <a16:colId xmlns:a16="http://schemas.microsoft.com/office/drawing/2014/main" val="20002"/>
                    </a:ext>
                  </a:extLst>
                </a:gridCol>
              </a:tblGrid>
              <a:tr h="355788">
                <a:tc>
                  <a:txBody>
                    <a:bodyPr/>
                    <a:lstStyle/>
                    <a:p>
                      <a:pPr marL="31750">
                        <a:lnSpc>
                          <a:spcPts val="2470"/>
                        </a:lnSpc>
                      </a:pPr>
                      <a:r>
                        <a:rPr sz="2000" i="1" spc="-5" dirty="0">
                          <a:latin typeface="Calisto MT"/>
                          <a:cs typeface="Calisto MT"/>
                        </a:rPr>
                        <a:t>x</a:t>
                      </a:r>
                      <a:r>
                        <a:rPr sz="2000" spc="-7" baseline="-21072" dirty="0">
                          <a:latin typeface="Calisto MT"/>
                          <a:cs typeface="Calisto MT"/>
                        </a:rPr>
                        <a:t>1</a:t>
                      </a:r>
                      <a:r>
                        <a:rPr sz="2000" spc="-5" dirty="0">
                          <a:latin typeface="Calisto MT"/>
                          <a:cs typeface="Calisto MT"/>
                        </a:rPr>
                        <a:t>,</a:t>
                      </a:r>
                      <a:endParaRPr sz="2000" dirty="0">
                        <a:latin typeface="Calisto MT"/>
                        <a:cs typeface="Calisto MT"/>
                      </a:endParaRPr>
                    </a:p>
                  </a:txBody>
                  <a:tcPr marL="0" marR="0" marT="0" marB="0"/>
                </a:tc>
                <a:tc>
                  <a:txBody>
                    <a:bodyPr/>
                    <a:lstStyle/>
                    <a:p>
                      <a:pPr marL="303530">
                        <a:lnSpc>
                          <a:spcPts val="2470"/>
                        </a:lnSpc>
                        <a:tabLst>
                          <a:tab pos="1217930" algn="l"/>
                          <a:tab pos="2132330" algn="l"/>
                          <a:tab pos="3046730" algn="l"/>
                          <a:tab pos="3961129" algn="l"/>
                        </a:tabLst>
                      </a:pPr>
                      <a:r>
                        <a:rPr sz="2000" i="1" spc="-5" dirty="0">
                          <a:latin typeface="Calisto MT"/>
                          <a:cs typeface="Calisto MT"/>
                        </a:rPr>
                        <a:t>x</a:t>
                      </a:r>
                      <a:r>
                        <a:rPr sz="2000" spc="-7" baseline="-21072" dirty="0">
                          <a:latin typeface="Calisto MT"/>
                          <a:cs typeface="Calisto MT"/>
                        </a:rPr>
                        <a:t>2</a:t>
                      </a:r>
                      <a:r>
                        <a:rPr sz="2000" spc="-5" dirty="0">
                          <a:latin typeface="Calisto MT"/>
                          <a:cs typeface="Calisto MT"/>
                        </a:rPr>
                        <a:t>,	.	.	.	,</a:t>
                      </a:r>
                      <a:endParaRPr sz="2000">
                        <a:latin typeface="Calisto MT"/>
                        <a:cs typeface="Calisto MT"/>
                      </a:endParaRPr>
                    </a:p>
                  </a:txBody>
                  <a:tcPr marL="0" marR="0" marT="0" marB="0"/>
                </a:tc>
                <a:tc>
                  <a:txBody>
                    <a:bodyPr/>
                    <a:lstStyle/>
                    <a:p>
                      <a:pPr marR="50165" algn="r">
                        <a:lnSpc>
                          <a:spcPts val="2470"/>
                        </a:lnSpc>
                      </a:pPr>
                      <a:r>
                        <a:rPr sz="2000" i="1" dirty="0">
                          <a:latin typeface="Calisto MT"/>
                          <a:cs typeface="Calisto MT"/>
                        </a:rPr>
                        <a:t>x</a:t>
                      </a:r>
                      <a:r>
                        <a:rPr sz="2000" i="1" baseline="-21072" dirty="0">
                          <a:latin typeface="Calisto MT"/>
                          <a:cs typeface="Calisto MT"/>
                        </a:rPr>
                        <a:t>n</a:t>
                      </a:r>
                      <a:endParaRPr sz="2000" baseline="-21072">
                        <a:latin typeface="Calisto MT"/>
                        <a:cs typeface="Calisto MT"/>
                      </a:endParaRPr>
                    </a:p>
                  </a:txBody>
                  <a:tcPr marL="0" marR="0" marT="0" marB="0"/>
                </a:tc>
                <a:extLst>
                  <a:ext uri="{0D108BD9-81ED-4DB2-BD59-A6C34878D82A}">
                    <a16:rowId xmlns:a16="http://schemas.microsoft.com/office/drawing/2014/main" val="10000"/>
                  </a:ext>
                </a:extLst>
              </a:tr>
              <a:tr h="357841">
                <a:tc>
                  <a:txBody>
                    <a:bodyPr/>
                    <a:lstStyle/>
                    <a:p>
                      <a:pPr marL="31750">
                        <a:lnSpc>
                          <a:spcPct val="100000"/>
                        </a:lnSpc>
                        <a:spcBef>
                          <a:spcPts val="40"/>
                        </a:spcBef>
                      </a:pPr>
                      <a:r>
                        <a:rPr sz="2000" i="1" spc="-5" dirty="0">
                          <a:latin typeface="Cambria"/>
                          <a:cs typeface="Cambria"/>
                        </a:rPr>
                        <a:t>p</a:t>
                      </a:r>
                      <a:r>
                        <a:rPr sz="2000" spc="-7" baseline="-21072" dirty="0">
                          <a:latin typeface="Cambria"/>
                          <a:cs typeface="Cambria"/>
                        </a:rPr>
                        <a:t>1</a:t>
                      </a:r>
                      <a:r>
                        <a:rPr sz="2000" spc="-5" dirty="0">
                          <a:latin typeface="Cambria"/>
                          <a:cs typeface="Cambria"/>
                        </a:rPr>
                        <a:t>,</a:t>
                      </a:r>
                      <a:endParaRPr sz="2000">
                        <a:latin typeface="Cambria"/>
                        <a:cs typeface="Cambria"/>
                      </a:endParaRPr>
                    </a:p>
                  </a:txBody>
                  <a:tcPr marL="0" marR="0" marT="4607" marB="0"/>
                </a:tc>
                <a:tc>
                  <a:txBody>
                    <a:bodyPr/>
                    <a:lstStyle/>
                    <a:p>
                      <a:pPr marL="303530">
                        <a:lnSpc>
                          <a:spcPct val="100000"/>
                        </a:lnSpc>
                        <a:spcBef>
                          <a:spcPts val="40"/>
                        </a:spcBef>
                        <a:tabLst>
                          <a:tab pos="1217930" algn="l"/>
                          <a:tab pos="2132330" algn="l"/>
                          <a:tab pos="3046730" algn="l"/>
                          <a:tab pos="3961129" algn="l"/>
                        </a:tabLst>
                      </a:pPr>
                      <a:r>
                        <a:rPr sz="2000" i="1" spc="-5" dirty="0">
                          <a:latin typeface="Cambria"/>
                          <a:cs typeface="Cambria"/>
                        </a:rPr>
                        <a:t>p</a:t>
                      </a:r>
                      <a:r>
                        <a:rPr sz="2000" spc="-7" baseline="-21072" dirty="0">
                          <a:latin typeface="Cambria"/>
                          <a:cs typeface="Cambria"/>
                        </a:rPr>
                        <a:t>2</a:t>
                      </a:r>
                      <a:r>
                        <a:rPr sz="2000" spc="-5" dirty="0">
                          <a:latin typeface="Cambria"/>
                          <a:cs typeface="Cambria"/>
                        </a:rPr>
                        <a:t>,	.	.	.	,</a:t>
                      </a:r>
                      <a:endParaRPr sz="2000" dirty="0">
                        <a:latin typeface="Cambria"/>
                        <a:cs typeface="Cambria"/>
                      </a:endParaRPr>
                    </a:p>
                  </a:txBody>
                  <a:tcPr marL="0" marR="0" marT="4607" marB="0"/>
                </a:tc>
                <a:tc>
                  <a:txBody>
                    <a:bodyPr/>
                    <a:lstStyle/>
                    <a:p>
                      <a:pPr marR="24130" algn="r">
                        <a:lnSpc>
                          <a:spcPct val="100000"/>
                        </a:lnSpc>
                        <a:spcBef>
                          <a:spcPts val="40"/>
                        </a:spcBef>
                      </a:pPr>
                      <a:r>
                        <a:rPr sz="2000" i="1" spc="-5" dirty="0">
                          <a:latin typeface="Cambria"/>
                          <a:cs typeface="Cambria"/>
                        </a:rPr>
                        <a:t>p</a:t>
                      </a:r>
                      <a:r>
                        <a:rPr sz="2000" i="1" spc="-7" baseline="-21072" dirty="0">
                          <a:latin typeface="Cambria"/>
                          <a:cs typeface="Cambria"/>
                        </a:rPr>
                        <a:t>n</a:t>
                      </a:r>
                      <a:endParaRPr sz="2000" baseline="-21072" dirty="0">
                        <a:latin typeface="Cambria"/>
                        <a:cs typeface="Cambria"/>
                      </a:endParaRPr>
                    </a:p>
                  </a:txBody>
                  <a:tcPr marL="0" marR="0" marT="4607" marB="0"/>
                </a:tc>
                <a:extLst>
                  <a:ext uri="{0D108BD9-81ED-4DB2-BD59-A6C34878D82A}">
                    <a16:rowId xmlns:a16="http://schemas.microsoft.com/office/drawing/2014/main" val="10001"/>
                  </a:ext>
                </a:extLst>
              </a:tr>
            </a:tbl>
          </a:graphicData>
        </a:graphic>
      </p:graphicFrame>
      <p:sp>
        <p:nvSpPr>
          <p:cNvPr id="8" name="Title 4">
            <a:extLst>
              <a:ext uri="{FF2B5EF4-FFF2-40B4-BE49-F238E27FC236}">
                <a16:creationId xmlns:a16="http://schemas.microsoft.com/office/drawing/2014/main" id="{0DADCD42-4950-4E52-8207-285B495346B1}"/>
              </a:ext>
            </a:extLst>
          </p:cNvPr>
          <p:cNvSpPr>
            <a:spLocks noGrp="1"/>
          </p:cNvSpPr>
          <p:nvPr>
            <p:ph type="title"/>
          </p:nvPr>
        </p:nvSpPr>
        <p:spPr>
          <a:xfrm>
            <a:off x="838200" y="365125"/>
            <a:ext cx="10515600" cy="824483"/>
          </a:xfrm>
        </p:spPr>
        <p:txBody>
          <a:bodyPr>
            <a:normAutofit/>
          </a:bodyPr>
          <a:lstStyle/>
          <a:p>
            <a:r>
              <a:rPr lang="en-US" altLang="zh-CN" dirty="0">
                <a:solidFill>
                  <a:srgbClr val="2E2D67"/>
                </a:solidFill>
              </a:rPr>
              <a:t>Variance</a:t>
            </a:r>
            <a:r>
              <a:rPr lang="en-US" dirty="0">
                <a:solidFill>
                  <a:srgbClr val="2E2D67"/>
                </a:solidFill>
              </a:rPr>
              <a:t> of Probability Distributions</a:t>
            </a:r>
            <a:endParaRPr lang="en-SG" dirty="0">
              <a:solidFill>
                <a:srgbClr val="2E2D67"/>
              </a:solidFill>
            </a:endParaRPr>
          </a:p>
        </p:txBody>
      </p:sp>
      <p:pic>
        <p:nvPicPr>
          <p:cNvPr id="14" name="Picture 13"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sigma_X^2 &amp; = \sum_{i = 1}^n p_i (x_i - \mu_X)^2 \\&#10;&amp;= \sum_{i = 1}^n p_i x_i^2 - \mu_X^2 &#10;\end{align*}&#10;&#10;\end{document}" title="IguanaTex Bitmap Display">
            <a:extLst>
              <a:ext uri="{FF2B5EF4-FFF2-40B4-BE49-F238E27FC236}">
                <a16:creationId xmlns:a16="http://schemas.microsoft.com/office/drawing/2014/main" id="{2B2DBC92-4DCD-4B65-9226-18D4B5AC66AE}"/>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866058" y="4277219"/>
            <a:ext cx="3716571" cy="1592381"/>
          </a:xfrm>
          <a:prstGeom prst="rect">
            <a:avLst/>
          </a:prstGeom>
        </p:spPr>
      </p:pic>
    </p:spTree>
    <p:extLst>
      <p:ext uri="{BB962C8B-B14F-4D97-AF65-F5344CB8AC3E}">
        <p14:creationId xmlns:p14="http://schemas.microsoft.com/office/powerpoint/2010/main" val="393947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65">
            <a:extLst>
              <a:ext uri="{FF2B5EF4-FFF2-40B4-BE49-F238E27FC236}">
                <a16:creationId xmlns:a16="http://schemas.microsoft.com/office/drawing/2014/main" id="{46C9453D-CA28-4D9B-8DB0-941FCECEAECF}"/>
              </a:ext>
            </a:extLst>
          </p:cNvPr>
          <p:cNvSpPr>
            <a:spLocks noGrp="1"/>
          </p:cNvSpPr>
          <p:nvPr>
            <p:ph idx="1"/>
          </p:nvPr>
        </p:nvSpPr>
        <p:spPr/>
        <p:txBody>
          <a:bodyPr/>
          <a:lstStyle/>
          <a:p>
            <a:r>
              <a:rPr lang="en-US" sz="2800" b="1" spc="5" dirty="0">
                <a:solidFill>
                  <a:srgbClr val="2E2D67"/>
                </a:solidFill>
                <a:cs typeface="Cambria"/>
              </a:rPr>
              <a:t>X</a:t>
            </a:r>
            <a:r>
              <a:rPr lang="en-US" sz="2800" b="1" spc="5" dirty="0">
                <a:solidFill>
                  <a:srgbClr val="000099"/>
                </a:solidFill>
                <a:cs typeface="Cambria"/>
              </a:rPr>
              <a:t> </a:t>
            </a:r>
            <a:r>
              <a:rPr lang="en-US" sz="2800" spc="5" dirty="0">
                <a:cs typeface="Cambria"/>
              </a:rPr>
              <a:t>and </a:t>
            </a:r>
            <a:r>
              <a:rPr lang="en-US" sz="2800" b="1" spc="5" dirty="0">
                <a:solidFill>
                  <a:srgbClr val="E02246"/>
                </a:solidFill>
                <a:cs typeface="Cambria"/>
              </a:rPr>
              <a:t>Y</a:t>
            </a:r>
            <a:r>
              <a:rPr lang="en-US" sz="2800" b="1" spc="5" dirty="0">
                <a:solidFill>
                  <a:srgbClr val="006600"/>
                </a:solidFill>
                <a:cs typeface="Cambria"/>
              </a:rPr>
              <a:t> </a:t>
            </a:r>
            <a:r>
              <a:rPr lang="en-US" sz="2800" spc="5" dirty="0">
                <a:cs typeface="Cambria"/>
              </a:rPr>
              <a:t>denote the sales </a:t>
            </a:r>
            <a:r>
              <a:rPr lang="en-US" sz="2800" spc="-5" dirty="0">
                <a:cs typeface="Cambria"/>
              </a:rPr>
              <a:t>next year </a:t>
            </a:r>
            <a:r>
              <a:rPr lang="en-US" sz="2800" spc="5" dirty="0">
                <a:cs typeface="Cambria"/>
              </a:rPr>
              <a:t>in </a:t>
            </a:r>
            <a:r>
              <a:rPr lang="en-US" sz="2800" dirty="0">
                <a:cs typeface="Cambria"/>
              </a:rPr>
              <a:t>the </a:t>
            </a:r>
            <a:r>
              <a:rPr lang="en-US" sz="2800" dirty="0">
                <a:solidFill>
                  <a:srgbClr val="2E2D67"/>
                </a:solidFill>
                <a:cs typeface="Cambria"/>
              </a:rPr>
              <a:t>eastern</a:t>
            </a:r>
            <a:r>
              <a:rPr lang="en-US" sz="2800" dirty="0">
                <a:solidFill>
                  <a:srgbClr val="000099"/>
                </a:solidFill>
                <a:cs typeface="Cambria"/>
              </a:rPr>
              <a:t> </a:t>
            </a:r>
            <a:r>
              <a:rPr lang="en-US" sz="2800" dirty="0">
                <a:cs typeface="Cambria"/>
              </a:rPr>
              <a:t>division and </a:t>
            </a:r>
            <a:r>
              <a:rPr lang="en-US" sz="2800" spc="-390" dirty="0">
                <a:cs typeface="Cambria"/>
              </a:rPr>
              <a:t> </a:t>
            </a:r>
            <a:r>
              <a:rPr lang="en-US" sz="2800" dirty="0">
                <a:cs typeface="Cambria"/>
              </a:rPr>
              <a:t>the</a:t>
            </a:r>
            <a:r>
              <a:rPr lang="en-US" sz="2800" spc="9" dirty="0">
                <a:cs typeface="Cambria"/>
              </a:rPr>
              <a:t> </a:t>
            </a:r>
            <a:r>
              <a:rPr lang="en-US" sz="2800" dirty="0">
                <a:solidFill>
                  <a:srgbClr val="E02246"/>
                </a:solidFill>
                <a:cs typeface="Cambria"/>
              </a:rPr>
              <a:t>western</a:t>
            </a:r>
            <a:r>
              <a:rPr lang="en-US" sz="2800" spc="5" dirty="0">
                <a:solidFill>
                  <a:srgbClr val="006600"/>
                </a:solidFill>
                <a:cs typeface="Cambria"/>
              </a:rPr>
              <a:t> </a:t>
            </a:r>
            <a:r>
              <a:rPr lang="en-US" sz="2800" dirty="0">
                <a:cs typeface="Cambria"/>
              </a:rPr>
              <a:t>division</a:t>
            </a:r>
            <a:r>
              <a:rPr lang="en-US" sz="2800" spc="-18" dirty="0">
                <a:cs typeface="Cambria"/>
              </a:rPr>
              <a:t> </a:t>
            </a:r>
            <a:r>
              <a:rPr lang="en-US" sz="2800" spc="5" dirty="0">
                <a:cs typeface="Cambria"/>
              </a:rPr>
              <a:t>of</a:t>
            </a:r>
            <a:r>
              <a:rPr lang="en-US" sz="2800" dirty="0">
                <a:cs typeface="Cambria"/>
              </a:rPr>
              <a:t> </a:t>
            </a:r>
            <a:r>
              <a:rPr lang="en-US" sz="2800" spc="5" dirty="0">
                <a:cs typeface="Cambria"/>
              </a:rPr>
              <a:t>a</a:t>
            </a:r>
            <a:r>
              <a:rPr lang="en-US" sz="2800" dirty="0">
                <a:cs typeface="Cambria"/>
              </a:rPr>
              <a:t> </a:t>
            </a:r>
            <a:r>
              <a:rPr lang="en-US" sz="2800" spc="-18" dirty="0">
                <a:cs typeface="Cambria"/>
              </a:rPr>
              <a:t>company,</a:t>
            </a:r>
            <a:r>
              <a:rPr lang="en-US" sz="2800" dirty="0">
                <a:cs typeface="Cambria"/>
              </a:rPr>
              <a:t> </a:t>
            </a:r>
            <a:r>
              <a:rPr lang="en-US" sz="2800" spc="-18" dirty="0">
                <a:cs typeface="Cambria"/>
              </a:rPr>
              <a:t>respectively.</a:t>
            </a:r>
            <a:endParaRPr lang="en-US" sz="2800" dirty="0">
              <a:cs typeface="Cambria"/>
            </a:endParaRPr>
          </a:p>
          <a:p>
            <a:endParaRPr lang="en-SG" dirty="0"/>
          </a:p>
        </p:txBody>
      </p:sp>
      <p:sp>
        <p:nvSpPr>
          <p:cNvPr id="3" name="object 3"/>
          <p:cNvSpPr txBox="1"/>
          <p:nvPr/>
        </p:nvSpPr>
        <p:spPr>
          <a:xfrm>
            <a:off x="4031460" y="2517579"/>
            <a:ext cx="1476398" cy="262787"/>
          </a:xfrm>
          <a:prstGeom prst="rect">
            <a:avLst/>
          </a:prstGeom>
        </p:spPr>
        <p:txBody>
          <a:bodyPr vert="horz" wrap="square" lIns="0" tIns="11516" rIns="0" bIns="0" rtlCol="0">
            <a:spAutoFit/>
          </a:bodyPr>
          <a:lstStyle/>
          <a:p>
            <a:pPr marL="11516">
              <a:spcBef>
                <a:spcPts val="91"/>
              </a:spcBef>
            </a:pPr>
            <a:r>
              <a:rPr sz="1632" spc="-5" dirty="0">
                <a:solidFill>
                  <a:srgbClr val="2E2D67"/>
                </a:solidFill>
                <a:latin typeface="Cambria"/>
                <a:cs typeface="Cambria"/>
              </a:rPr>
              <a:t>Eastern</a:t>
            </a:r>
            <a:r>
              <a:rPr sz="1632" spc="-54" dirty="0">
                <a:solidFill>
                  <a:srgbClr val="000099"/>
                </a:solidFill>
                <a:latin typeface="Cambria"/>
                <a:cs typeface="Cambria"/>
              </a:rPr>
              <a:t> </a:t>
            </a:r>
            <a:r>
              <a:rPr sz="1632" spc="-5" dirty="0">
                <a:latin typeface="Cambria"/>
                <a:cs typeface="Cambria"/>
              </a:rPr>
              <a:t>Division</a:t>
            </a:r>
            <a:endParaRPr sz="1632" dirty="0">
              <a:latin typeface="Cambria"/>
              <a:cs typeface="Cambria"/>
            </a:endParaRPr>
          </a:p>
        </p:txBody>
      </p:sp>
      <p:grpSp>
        <p:nvGrpSpPr>
          <p:cNvPr id="70" name="Group 69">
            <a:extLst>
              <a:ext uri="{FF2B5EF4-FFF2-40B4-BE49-F238E27FC236}">
                <a16:creationId xmlns:a16="http://schemas.microsoft.com/office/drawing/2014/main" id="{155B52C7-F70B-45D7-867C-C2948C56F314}"/>
              </a:ext>
            </a:extLst>
          </p:cNvPr>
          <p:cNvGrpSpPr/>
          <p:nvPr/>
        </p:nvGrpSpPr>
        <p:grpSpPr>
          <a:xfrm>
            <a:off x="6472316" y="4507957"/>
            <a:ext cx="2518543" cy="1830065"/>
            <a:chOff x="6472316" y="4507957"/>
            <a:chExt cx="2518543" cy="1830065"/>
          </a:xfrm>
        </p:grpSpPr>
        <p:grpSp>
          <p:nvGrpSpPr>
            <p:cNvPr id="5" name="object 5"/>
            <p:cNvGrpSpPr/>
            <p:nvPr/>
          </p:nvGrpSpPr>
          <p:grpSpPr>
            <a:xfrm>
              <a:off x="6814840" y="4951231"/>
              <a:ext cx="2176019" cy="1095207"/>
              <a:chOff x="6888720" y="5245647"/>
              <a:chExt cx="2399665" cy="1207770"/>
            </a:xfrm>
          </p:grpSpPr>
          <p:sp>
            <p:nvSpPr>
              <p:cNvPr id="6" name="object 6"/>
              <p:cNvSpPr/>
              <p:nvPr/>
            </p:nvSpPr>
            <p:spPr>
              <a:xfrm>
                <a:off x="6920108" y="5253669"/>
                <a:ext cx="2360295" cy="1176655"/>
              </a:xfrm>
              <a:custGeom>
                <a:avLst/>
                <a:gdLst/>
                <a:ahLst/>
                <a:cxnLst/>
                <a:rect l="l" t="t" r="r" b="b"/>
                <a:pathLst>
                  <a:path w="2360295" h="1176654">
                    <a:moveTo>
                      <a:pt x="2360010" y="0"/>
                    </a:moveTo>
                    <a:lnTo>
                      <a:pt x="0" y="0"/>
                    </a:lnTo>
                    <a:lnTo>
                      <a:pt x="0" y="1176117"/>
                    </a:lnTo>
                    <a:lnTo>
                      <a:pt x="2360010" y="1176117"/>
                    </a:lnTo>
                    <a:lnTo>
                      <a:pt x="2360010" y="0"/>
                    </a:lnTo>
                    <a:close/>
                  </a:path>
                </a:pathLst>
              </a:custGeom>
              <a:solidFill>
                <a:srgbClr val="C0C0C0"/>
              </a:solidFill>
            </p:spPr>
            <p:txBody>
              <a:bodyPr wrap="square" lIns="0" tIns="0" rIns="0" bIns="0" rtlCol="0"/>
              <a:lstStyle/>
              <a:p>
                <a:endParaRPr sz="1632"/>
              </a:p>
            </p:txBody>
          </p:sp>
          <p:sp>
            <p:nvSpPr>
              <p:cNvPr id="7" name="object 7"/>
              <p:cNvSpPr/>
              <p:nvPr/>
            </p:nvSpPr>
            <p:spPr>
              <a:xfrm>
                <a:off x="6916214" y="6129915"/>
                <a:ext cx="2367915" cy="148590"/>
              </a:xfrm>
              <a:custGeom>
                <a:avLst/>
                <a:gdLst/>
                <a:ahLst/>
                <a:cxnLst/>
                <a:rect l="l" t="t" r="r" b="b"/>
                <a:pathLst>
                  <a:path w="2367915" h="148589">
                    <a:moveTo>
                      <a:pt x="0" y="147988"/>
                    </a:moveTo>
                    <a:lnTo>
                      <a:pt x="116832" y="147988"/>
                    </a:lnTo>
                  </a:path>
                  <a:path w="2367915" h="148589">
                    <a:moveTo>
                      <a:pt x="280397" y="147988"/>
                    </a:moveTo>
                    <a:lnTo>
                      <a:pt x="514009" y="147988"/>
                    </a:lnTo>
                  </a:path>
                  <a:path w="2367915" h="148589">
                    <a:moveTo>
                      <a:pt x="669785" y="147988"/>
                    </a:moveTo>
                    <a:lnTo>
                      <a:pt x="903554" y="147988"/>
                    </a:lnTo>
                  </a:path>
                  <a:path w="2367915" h="148589">
                    <a:moveTo>
                      <a:pt x="1067119" y="147988"/>
                    </a:moveTo>
                    <a:lnTo>
                      <a:pt x="1300783" y="147988"/>
                    </a:lnTo>
                  </a:path>
                  <a:path w="2367915" h="148589">
                    <a:moveTo>
                      <a:pt x="1456559" y="147988"/>
                    </a:moveTo>
                    <a:lnTo>
                      <a:pt x="1698013" y="147988"/>
                    </a:lnTo>
                  </a:path>
                  <a:path w="2367915" h="148589">
                    <a:moveTo>
                      <a:pt x="1853789" y="147988"/>
                    </a:moveTo>
                    <a:lnTo>
                      <a:pt x="2087453" y="147988"/>
                    </a:lnTo>
                  </a:path>
                  <a:path w="2367915" h="148589">
                    <a:moveTo>
                      <a:pt x="2251018" y="147988"/>
                    </a:moveTo>
                    <a:lnTo>
                      <a:pt x="2367850" y="147988"/>
                    </a:lnTo>
                  </a:path>
                  <a:path w="2367915" h="148589">
                    <a:moveTo>
                      <a:pt x="0" y="0"/>
                    </a:moveTo>
                    <a:lnTo>
                      <a:pt x="116832" y="0"/>
                    </a:lnTo>
                  </a:path>
                  <a:path w="2367915" h="148589">
                    <a:moveTo>
                      <a:pt x="280397" y="0"/>
                    </a:moveTo>
                    <a:lnTo>
                      <a:pt x="514009" y="0"/>
                    </a:lnTo>
                  </a:path>
                  <a:path w="2367915" h="148589">
                    <a:moveTo>
                      <a:pt x="669785" y="0"/>
                    </a:moveTo>
                    <a:lnTo>
                      <a:pt x="903554" y="0"/>
                    </a:lnTo>
                  </a:path>
                  <a:path w="2367915" h="148589">
                    <a:moveTo>
                      <a:pt x="1067119" y="0"/>
                    </a:moveTo>
                    <a:lnTo>
                      <a:pt x="1300783" y="0"/>
                    </a:lnTo>
                  </a:path>
                  <a:path w="2367915" h="148589">
                    <a:moveTo>
                      <a:pt x="1456559" y="0"/>
                    </a:moveTo>
                    <a:lnTo>
                      <a:pt x="1698013" y="0"/>
                    </a:lnTo>
                  </a:path>
                </a:pathLst>
              </a:custGeom>
              <a:ln w="7788">
                <a:solidFill>
                  <a:srgbClr val="000000"/>
                </a:solidFill>
              </a:ln>
            </p:spPr>
            <p:txBody>
              <a:bodyPr wrap="square" lIns="0" tIns="0" rIns="0" bIns="0" rtlCol="0"/>
              <a:lstStyle/>
              <a:p>
                <a:endParaRPr sz="1632"/>
              </a:p>
            </p:txBody>
          </p:sp>
          <p:sp>
            <p:nvSpPr>
              <p:cNvPr id="8" name="object 8"/>
              <p:cNvSpPr/>
              <p:nvPr/>
            </p:nvSpPr>
            <p:spPr>
              <a:xfrm>
                <a:off x="6916214" y="5987768"/>
                <a:ext cx="2367915" cy="144145"/>
              </a:xfrm>
              <a:custGeom>
                <a:avLst/>
                <a:gdLst/>
                <a:ahLst/>
                <a:cxnLst/>
                <a:rect l="l" t="t" r="r" b="b"/>
                <a:pathLst>
                  <a:path w="2367915" h="144145">
                    <a:moveTo>
                      <a:pt x="1853789" y="144093"/>
                    </a:moveTo>
                    <a:lnTo>
                      <a:pt x="2367850" y="144093"/>
                    </a:lnTo>
                  </a:path>
                  <a:path w="2367915" h="144145">
                    <a:moveTo>
                      <a:pt x="1853789" y="140199"/>
                    </a:moveTo>
                    <a:lnTo>
                      <a:pt x="2367850" y="140199"/>
                    </a:lnTo>
                  </a:path>
                  <a:path w="2367915" h="144145">
                    <a:moveTo>
                      <a:pt x="0" y="3894"/>
                    </a:moveTo>
                    <a:lnTo>
                      <a:pt x="514009" y="3894"/>
                    </a:lnTo>
                  </a:path>
                  <a:path w="2367915" h="144145">
                    <a:moveTo>
                      <a:pt x="669785" y="3894"/>
                    </a:moveTo>
                    <a:lnTo>
                      <a:pt x="903554" y="3894"/>
                    </a:lnTo>
                  </a:path>
                  <a:path w="2367915" h="144145">
                    <a:moveTo>
                      <a:pt x="1067119" y="3894"/>
                    </a:moveTo>
                    <a:lnTo>
                      <a:pt x="1300783" y="3894"/>
                    </a:lnTo>
                  </a:path>
                  <a:path w="2367915" h="144145">
                    <a:moveTo>
                      <a:pt x="1456559" y="3894"/>
                    </a:moveTo>
                    <a:lnTo>
                      <a:pt x="1698013" y="3894"/>
                    </a:lnTo>
                  </a:path>
                  <a:path w="2367915" h="144145">
                    <a:moveTo>
                      <a:pt x="1853789" y="3894"/>
                    </a:moveTo>
                    <a:lnTo>
                      <a:pt x="2367850" y="3894"/>
                    </a:lnTo>
                  </a:path>
                  <a:path w="2367915" h="144145">
                    <a:moveTo>
                      <a:pt x="0" y="0"/>
                    </a:moveTo>
                    <a:lnTo>
                      <a:pt x="514009" y="0"/>
                    </a:lnTo>
                  </a:path>
                  <a:path w="2367915" h="144145">
                    <a:moveTo>
                      <a:pt x="669785" y="0"/>
                    </a:moveTo>
                    <a:lnTo>
                      <a:pt x="903554" y="0"/>
                    </a:lnTo>
                  </a:path>
                  <a:path w="2367915" h="144145">
                    <a:moveTo>
                      <a:pt x="1067119" y="0"/>
                    </a:moveTo>
                    <a:lnTo>
                      <a:pt x="2367850" y="0"/>
                    </a:lnTo>
                  </a:path>
                </a:pathLst>
              </a:custGeom>
              <a:ln w="3894">
                <a:solidFill>
                  <a:srgbClr val="000000"/>
                </a:solidFill>
              </a:ln>
            </p:spPr>
            <p:txBody>
              <a:bodyPr wrap="square" lIns="0" tIns="0" rIns="0" bIns="0" rtlCol="0"/>
              <a:lstStyle/>
              <a:p>
                <a:endParaRPr sz="1632"/>
              </a:p>
            </p:txBody>
          </p:sp>
          <p:sp>
            <p:nvSpPr>
              <p:cNvPr id="9" name="object 9"/>
              <p:cNvSpPr/>
              <p:nvPr/>
            </p:nvSpPr>
            <p:spPr>
              <a:xfrm>
                <a:off x="6916214" y="5691818"/>
                <a:ext cx="2367915" cy="152400"/>
              </a:xfrm>
              <a:custGeom>
                <a:avLst/>
                <a:gdLst/>
                <a:ahLst/>
                <a:cxnLst/>
                <a:rect l="l" t="t" r="r" b="b"/>
                <a:pathLst>
                  <a:path w="2367915" h="152400">
                    <a:moveTo>
                      <a:pt x="0" y="151882"/>
                    </a:moveTo>
                    <a:lnTo>
                      <a:pt x="903554" y="151882"/>
                    </a:lnTo>
                  </a:path>
                  <a:path w="2367915" h="152400">
                    <a:moveTo>
                      <a:pt x="1067119" y="151882"/>
                    </a:moveTo>
                    <a:lnTo>
                      <a:pt x="2367850" y="151882"/>
                    </a:lnTo>
                  </a:path>
                  <a:path w="2367915" h="152400">
                    <a:moveTo>
                      <a:pt x="0" y="147988"/>
                    </a:moveTo>
                    <a:lnTo>
                      <a:pt x="903554" y="147988"/>
                    </a:lnTo>
                  </a:path>
                  <a:path w="2367915" h="152400">
                    <a:moveTo>
                      <a:pt x="1067119" y="147988"/>
                    </a:moveTo>
                    <a:lnTo>
                      <a:pt x="2367850" y="147988"/>
                    </a:lnTo>
                  </a:path>
                  <a:path w="2367915" h="152400">
                    <a:moveTo>
                      <a:pt x="0" y="3894"/>
                    </a:moveTo>
                    <a:lnTo>
                      <a:pt x="2367850" y="3894"/>
                    </a:lnTo>
                  </a:path>
                  <a:path w="2367915" h="152400">
                    <a:moveTo>
                      <a:pt x="0" y="0"/>
                    </a:moveTo>
                    <a:lnTo>
                      <a:pt x="2367850" y="0"/>
                    </a:lnTo>
                  </a:path>
                </a:pathLst>
              </a:custGeom>
              <a:ln w="3946">
                <a:solidFill>
                  <a:srgbClr val="000000"/>
                </a:solidFill>
              </a:ln>
            </p:spPr>
            <p:txBody>
              <a:bodyPr wrap="square" lIns="0" tIns="0" rIns="0" bIns="0" rtlCol="0"/>
              <a:lstStyle/>
              <a:p>
                <a:endParaRPr sz="1632"/>
              </a:p>
            </p:txBody>
          </p:sp>
          <p:sp>
            <p:nvSpPr>
              <p:cNvPr id="10" name="object 10"/>
              <p:cNvSpPr/>
              <p:nvPr/>
            </p:nvSpPr>
            <p:spPr>
              <a:xfrm>
                <a:off x="6916214" y="5249826"/>
                <a:ext cx="2367915" cy="296545"/>
              </a:xfrm>
              <a:custGeom>
                <a:avLst/>
                <a:gdLst/>
                <a:ahLst/>
                <a:cxnLst/>
                <a:rect l="l" t="t" r="r" b="b"/>
                <a:pathLst>
                  <a:path w="2367915" h="296545">
                    <a:moveTo>
                      <a:pt x="0" y="295976"/>
                    </a:moveTo>
                    <a:lnTo>
                      <a:pt x="2367850" y="295976"/>
                    </a:lnTo>
                  </a:path>
                  <a:path w="2367915" h="296545">
                    <a:moveTo>
                      <a:pt x="0" y="147988"/>
                    </a:moveTo>
                    <a:lnTo>
                      <a:pt x="2367850" y="147988"/>
                    </a:lnTo>
                  </a:path>
                  <a:path w="2367915" h="296545">
                    <a:moveTo>
                      <a:pt x="0" y="0"/>
                    </a:moveTo>
                    <a:lnTo>
                      <a:pt x="2367850" y="0"/>
                    </a:lnTo>
                  </a:path>
                </a:pathLst>
              </a:custGeom>
              <a:ln w="7788">
                <a:solidFill>
                  <a:srgbClr val="000000"/>
                </a:solidFill>
              </a:ln>
            </p:spPr>
            <p:txBody>
              <a:bodyPr wrap="square" lIns="0" tIns="0" rIns="0" bIns="0" rtlCol="0"/>
              <a:lstStyle/>
              <a:p>
                <a:endParaRPr sz="1632"/>
              </a:p>
            </p:txBody>
          </p:sp>
          <p:sp>
            <p:nvSpPr>
              <p:cNvPr id="11" name="object 11"/>
              <p:cNvSpPr/>
              <p:nvPr/>
            </p:nvSpPr>
            <p:spPr>
              <a:xfrm>
                <a:off x="6916214" y="5249774"/>
                <a:ext cx="2367915" cy="1176655"/>
              </a:xfrm>
              <a:custGeom>
                <a:avLst/>
                <a:gdLst/>
                <a:ahLst/>
                <a:cxnLst/>
                <a:rect l="l" t="t" r="r" b="b"/>
                <a:pathLst>
                  <a:path w="2367915" h="1176654">
                    <a:moveTo>
                      <a:pt x="0" y="1176117"/>
                    </a:moveTo>
                    <a:lnTo>
                      <a:pt x="2367798" y="1176117"/>
                    </a:lnTo>
                    <a:lnTo>
                      <a:pt x="2367798" y="0"/>
                    </a:lnTo>
                    <a:lnTo>
                      <a:pt x="0" y="0"/>
                    </a:lnTo>
                    <a:lnTo>
                      <a:pt x="0" y="1176117"/>
                    </a:lnTo>
                    <a:close/>
                  </a:path>
                </a:pathLst>
              </a:custGeom>
              <a:ln w="7788">
                <a:solidFill>
                  <a:srgbClr val="808080"/>
                </a:solidFill>
              </a:ln>
            </p:spPr>
            <p:txBody>
              <a:bodyPr wrap="square" lIns="0" tIns="0" rIns="0" bIns="0" rtlCol="0"/>
              <a:lstStyle/>
              <a:p>
                <a:endParaRPr sz="1632"/>
              </a:p>
            </p:txBody>
          </p:sp>
          <p:sp>
            <p:nvSpPr>
              <p:cNvPr id="12" name="object 12"/>
              <p:cNvSpPr/>
              <p:nvPr/>
            </p:nvSpPr>
            <p:spPr>
              <a:xfrm>
                <a:off x="7033046" y="5989715"/>
                <a:ext cx="163830" cy="436245"/>
              </a:xfrm>
              <a:custGeom>
                <a:avLst/>
                <a:gdLst/>
                <a:ahLst/>
                <a:cxnLst/>
                <a:rect l="l" t="t" r="r" b="b"/>
                <a:pathLst>
                  <a:path w="163829" h="436245">
                    <a:moveTo>
                      <a:pt x="163565" y="0"/>
                    </a:moveTo>
                    <a:lnTo>
                      <a:pt x="0" y="0"/>
                    </a:lnTo>
                    <a:lnTo>
                      <a:pt x="0" y="436175"/>
                    </a:lnTo>
                    <a:lnTo>
                      <a:pt x="163565" y="436175"/>
                    </a:lnTo>
                    <a:lnTo>
                      <a:pt x="163565" y="0"/>
                    </a:lnTo>
                    <a:close/>
                  </a:path>
                </a:pathLst>
              </a:custGeom>
              <a:solidFill>
                <a:srgbClr val="993366"/>
              </a:solidFill>
            </p:spPr>
            <p:txBody>
              <a:bodyPr wrap="square" lIns="0" tIns="0" rIns="0" bIns="0" rtlCol="0"/>
              <a:lstStyle/>
              <a:p>
                <a:endParaRPr sz="1632"/>
              </a:p>
            </p:txBody>
          </p:sp>
          <p:sp>
            <p:nvSpPr>
              <p:cNvPr id="13" name="object 13"/>
              <p:cNvSpPr/>
              <p:nvPr/>
            </p:nvSpPr>
            <p:spPr>
              <a:xfrm>
                <a:off x="7033046" y="5989715"/>
                <a:ext cx="163830" cy="436245"/>
              </a:xfrm>
              <a:custGeom>
                <a:avLst/>
                <a:gdLst/>
                <a:ahLst/>
                <a:cxnLst/>
                <a:rect l="l" t="t" r="r" b="b"/>
                <a:pathLst>
                  <a:path w="163829" h="436245">
                    <a:moveTo>
                      <a:pt x="0" y="436175"/>
                    </a:moveTo>
                    <a:lnTo>
                      <a:pt x="163565" y="436175"/>
                    </a:lnTo>
                    <a:lnTo>
                      <a:pt x="163565" y="0"/>
                    </a:lnTo>
                    <a:lnTo>
                      <a:pt x="0" y="0"/>
                    </a:lnTo>
                    <a:lnTo>
                      <a:pt x="0" y="436175"/>
                    </a:lnTo>
                    <a:close/>
                  </a:path>
                </a:pathLst>
              </a:custGeom>
              <a:ln w="7788">
                <a:solidFill>
                  <a:srgbClr val="000000"/>
                </a:solidFill>
              </a:ln>
            </p:spPr>
            <p:txBody>
              <a:bodyPr wrap="square" lIns="0" tIns="0" rIns="0" bIns="0" rtlCol="0"/>
              <a:lstStyle/>
              <a:p>
                <a:endParaRPr sz="1632"/>
              </a:p>
            </p:txBody>
          </p:sp>
          <p:sp>
            <p:nvSpPr>
              <p:cNvPr id="14" name="object 14"/>
              <p:cNvSpPr/>
              <p:nvPr/>
            </p:nvSpPr>
            <p:spPr>
              <a:xfrm>
                <a:off x="7430224" y="5841727"/>
                <a:ext cx="156210" cy="584200"/>
              </a:xfrm>
              <a:custGeom>
                <a:avLst/>
                <a:gdLst/>
                <a:ahLst/>
                <a:cxnLst/>
                <a:rect l="l" t="t" r="r" b="b"/>
                <a:pathLst>
                  <a:path w="156209" h="584200">
                    <a:moveTo>
                      <a:pt x="155776" y="0"/>
                    </a:moveTo>
                    <a:lnTo>
                      <a:pt x="0" y="0"/>
                    </a:lnTo>
                    <a:lnTo>
                      <a:pt x="0" y="584164"/>
                    </a:lnTo>
                    <a:lnTo>
                      <a:pt x="155776" y="584164"/>
                    </a:lnTo>
                    <a:lnTo>
                      <a:pt x="155776" y="0"/>
                    </a:lnTo>
                    <a:close/>
                  </a:path>
                </a:pathLst>
              </a:custGeom>
              <a:solidFill>
                <a:srgbClr val="993366"/>
              </a:solidFill>
            </p:spPr>
            <p:txBody>
              <a:bodyPr wrap="square" lIns="0" tIns="0" rIns="0" bIns="0" rtlCol="0"/>
              <a:lstStyle/>
              <a:p>
                <a:endParaRPr sz="1632"/>
              </a:p>
            </p:txBody>
          </p:sp>
          <p:sp>
            <p:nvSpPr>
              <p:cNvPr id="15" name="object 15"/>
              <p:cNvSpPr/>
              <p:nvPr/>
            </p:nvSpPr>
            <p:spPr>
              <a:xfrm>
                <a:off x="7430224" y="5841727"/>
                <a:ext cx="156210" cy="584200"/>
              </a:xfrm>
              <a:custGeom>
                <a:avLst/>
                <a:gdLst/>
                <a:ahLst/>
                <a:cxnLst/>
                <a:rect l="l" t="t" r="r" b="b"/>
                <a:pathLst>
                  <a:path w="156209" h="584200">
                    <a:moveTo>
                      <a:pt x="0" y="584164"/>
                    </a:moveTo>
                    <a:lnTo>
                      <a:pt x="155776" y="584164"/>
                    </a:lnTo>
                    <a:lnTo>
                      <a:pt x="155776" y="0"/>
                    </a:lnTo>
                    <a:lnTo>
                      <a:pt x="0" y="0"/>
                    </a:lnTo>
                    <a:lnTo>
                      <a:pt x="0" y="584164"/>
                    </a:lnTo>
                    <a:close/>
                  </a:path>
                </a:pathLst>
              </a:custGeom>
              <a:ln w="7788">
                <a:solidFill>
                  <a:srgbClr val="000000"/>
                </a:solidFill>
              </a:ln>
            </p:spPr>
            <p:txBody>
              <a:bodyPr wrap="square" lIns="0" tIns="0" rIns="0" bIns="0" rtlCol="0"/>
              <a:lstStyle/>
              <a:p>
                <a:endParaRPr sz="1632"/>
              </a:p>
            </p:txBody>
          </p:sp>
          <p:sp>
            <p:nvSpPr>
              <p:cNvPr id="16" name="object 16"/>
              <p:cNvSpPr/>
              <p:nvPr/>
            </p:nvSpPr>
            <p:spPr>
              <a:xfrm>
                <a:off x="7819768" y="5693739"/>
                <a:ext cx="163830" cy="732155"/>
              </a:xfrm>
              <a:custGeom>
                <a:avLst/>
                <a:gdLst/>
                <a:ahLst/>
                <a:cxnLst/>
                <a:rect l="l" t="t" r="r" b="b"/>
                <a:pathLst>
                  <a:path w="163829" h="732154">
                    <a:moveTo>
                      <a:pt x="163565" y="0"/>
                    </a:moveTo>
                    <a:lnTo>
                      <a:pt x="0" y="0"/>
                    </a:lnTo>
                    <a:lnTo>
                      <a:pt x="0" y="732152"/>
                    </a:lnTo>
                    <a:lnTo>
                      <a:pt x="163565" y="732152"/>
                    </a:lnTo>
                    <a:lnTo>
                      <a:pt x="163565" y="0"/>
                    </a:lnTo>
                    <a:close/>
                  </a:path>
                </a:pathLst>
              </a:custGeom>
              <a:solidFill>
                <a:srgbClr val="993366"/>
              </a:solidFill>
            </p:spPr>
            <p:txBody>
              <a:bodyPr wrap="square" lIns="0" tIns="0" rIns="0" bIns="0" rtlCol="0"/>
              <a:lstStyle/>
              <a:p>
                <a:endParaRPr sz="1632"/>
              </a:p>
            </p:txBody>
          </p:sp>
          <p:sp>
            <p:nvSpPr>
              <p:cNvPr id="17" name="object 17"/>
              <p:cNvSpPr/>
              <p:nvPr/>
            </p:nvSpPr>
            <p:spPr>
              <a:xfrm>
                <a:off x="7819768" y="5693739"/>
                <a:ext cx="163830" cy="732155"/>
              </a:xfrm>
              <a:custGeom>
                <a:avLst/>
                <a:gdLst/>
                <a:ahLst/>
                <a:cxnLst/>
                <a:rect l="l" t="t" r="r" b="b"/>
                <a:pathLst>
                  <a:path w="163829" h="732154">
                    <a:moveTo>
                      <a:pt x="0" y="732152"/>
                    </a:moveTo>
                    <a:lnTo>
                      <a:pt x="163565" y="732152"/>
                    </a:lnTo>
                    <a:lnTo>
                      <a:pt x="163565" y="0"/>
                    </a:lnTo>
                    <a:lnTo>
                      <a:pt x="0" y="0"/>
                    </a:lnTo>
                    <a:lnTo>
                      <a:pt x="0" y="732152"/>
                    </a:lnTo>
                    <a:close/>
                  </a:path>
                </a:pathLst>
              </a:custGeom>
              <a:ln w="7788">
                <a:solidFill>
                  <a:srgbClr val="000000"/>
                </a:solidFill>
              </a:ln>
            </p:spPr>
            <p:txBody>
              <a:bodyPr wrap="square" lIns="0" tIns="0" rIns="0" bIns="0" rtlCol="0"/>
              <a:lstStyle/>
              <a:p>
                <a:endParaRPr sz="1632"/>
              </a:p>
            </p:txBody>
          </p:sp>
          <p:sp>
            <p:nvSpPr>
              <p:cNvPr id="18" name="object 18"/>
              <p:cNvSpPr/>
              <p:nvPr/>
            </p:nvSpPr>
            <p:spPr>
              <a:xfrm>
                <a:off x="8216998" y="5989715"/>
                <a:ext cx="156210" cy="436245"/>
              </a:xfrm>
              <a:custGeom>
                <a:avLst/>
                <a:gdLst/>
                <a:ahLst/>
                <a:cxnLst/>
                <a:rect l="l" t="t" r="r" b="b"/>
                <a:pathLst>
                  <a:path w="156209" h="436245">
                    <a:moveTo>
                      <a:pt x="155776" y="0"/>
                    </a:moveTo>
                    <a:lnTo>
                      <a:pt x="0" y="0"/>
                    </a:lnTo>
                    <a:lnTo>
                      <a:pt x="0" y="436175"/>
                    </a:lnTo>
                    <a:lnTo>
                      <a:pt x="155776" y="436175"/>
                    </a:lnTo>
                    <a:lnTo>
                      <a:pt x="155776" y="0"/>
                    </a:lnTo>
                    <a:close/>
                  </a:path>
                </a:pathLst>
              </a:custGeom>
              <a:solidFill>
                <a:srgbClr val="993366"/>
              </a:solidFill>
            </p:spPr>
            <p:txBody>
              <a:bodyPr wrap="square" lIns="0" tIns="0" rIns="0" bIns="0" rtlCol="0"/>
              <a:lstStyle/>
              <a:p>
                <a:endParaRPr sz="1632"/>
              </a:p>
            </p:txBody>
          </p:sp>
          <p:sp>
            <p:nvSpPr>
              <p:cNvPr id="19" name="object 19"/>
              <p:cNvSpPr/>
              <p:nvPr/>
            </p:nvSpPr>
            <p:spPr>
              <a:xfrm>
                <a:off x="8216998" y="5989715"/>
                <a:ext cx="156210" cy="436245"/>
              </a:xfrm>
              <a:custGeom>
                <a:avLst/>
                <a:gdLst/>
                <a:ahLst/>
                <a:cxnLst/>
                <a:rect l="l" t="t" r="r" b="b"/>
                <a:pathLst>
                  <a:path w="156209" h="436245">
                    <a:moveTo>
                      <a:pt x="0" y="436175"/>
                    </a:moveTo>
                    <a:lnTo>
                      <a:pt x="155776" y="436175"/>
                    </a:lnTo>
                    <a:lnTo>
                      <a:pt x="155776" y="0"/>
                    </a:lnTo>
                    <a:lnTo>
                      <a:pt x="0" y="0"/>
                    </a:lnTo>
                    <a:lnTo>
                      <a:pt x="0" y="436175"/>
                    </a:lnTo>
                    <a:close/>
                  </a:path>
                </a:pathLst>
              </a:custGeom>
              <a:ln w="7788">
                <a:solidFill>
                  <a:srgbClr val="000000"/>
                </a:solidFill>
              </a:ln>
            </p:spPr>
            <p:txBody>
              <a:bodyPr wrap="square" lIns="0" tIns="0" rIns="0" bIns="0" rtlCol="0"/>
              <a:lstStyle/>
              <a:p>
                <a:endParaRPr sz="1632"/>
              </a:p>
            </p:txBody>
          </p:sp>
          <p:sp>
            <p:nvSpPr>
              <p:cNvPr id="20" name="object 20"/>
              <p:cNvSpPr/>
              <p:nvPr/>
            </p:nvSpPr>
            <p:spPr>
              <a:xfrm>
                <a:off x="8614227" y="5989715"/>
                <a:ext cx="156210" cy="436245"/>
              </a:xfrm>
              <a:custGeom>
                <a:avLst/>
                <a:gdLst/>
                <a:ahLst/>
                <a:cxnLst/>
                <a:rect l="l" t="t" r="r" b="b"/>
                <a:pathLst>
                  <a:path w="156209" h="436245">
                    <a:moveTo>
                      <a:pt x="155776" y="0"/>
                    </a:moveTo>
                    <a:lnTo>
                      <a:pt x="0" y="0"/>
                    </a:lnTo>
                    <a:lnTo>
                      <a:pt x="0" y="436175"/>
                    </a:lnTo>
                    <a:lnTo>
                      <a:pt x="155776" y="436175"/>
                    </a:lnTo>
                    <a:lnTo>
                      <a:pt x="155776" y="0"/>
                    </a:lnTo>
                    <a:close/>
                  </a:path>
                </a:pathLst>
              </a:custGeom>
              <a:solidFill>
                <a:srgbClr val="993366"/>
              </a:solidFill>
            </p:spPr>
            <p:txBody>
              <a:bodyPr wrap="square" lIns="0" tIns="0" rIns="0" bIns="0" rtlCol="0"/>
              <a:lstStyle/>
              <a:p>
                <a:endParaRPr sz="1632"/>
              </a:p>
            </p:txBody>
          </p:sp>
          <p:sp>
            <p:nvSpPr>
              <p:cNvPr id="21" name="object 21"/>
              <p:cNvSpPr/>
              <p:nvPr/>
            </p:nvSpPr>
            <p:spPr>
              <a:xfrm>
                <a:off x="8614227" y="5989715"/>
                <a:ext cx="156210" cy="436245"/>
              </a:xfrm>
              <a:custGeom>
                <a:avLst/>
                <a:gdLst/>
                <a:ahLst/>
                <a:cxnLst/>
                <a:rect l="l" t="t" r="r" b="b"/>
                <a:pathLst>
                  <a:path w="156209" h="436245">
                    <a:moveTo>
                      <a:pt x="0" y="436175"/>
                    </a:moveTo>
                    <a:lnTo>
                      <a:pt x="155776" y="436175"/>
                    </a:lnTo>
                    <a:lnTo>
                      <a:pt x="155776" y="0"/>
                    </a:lnTo>
                    <a:lnTo>
                      <a:pt x="0" y="0"/>
                    </a:lnTo>
                    <a:lnTo>
                      <a:pt x="0" y="436175"/>
                    </a:lnTo>
                    <a:close/>
                  </a:path>
                </a:pathLst>
              </a:custGeom>
              <a:ln w="7788">
                <a:solidFill>
                  <a:srgbClr val="000000"/>
                </a:solidFill>
              </a:ln>
            </p:spPr>
            <p:txBody>
              <a:bodyPr wrap="square" lIns="0" tIns="0" rIns="0" bIns="0" rtlCol="0"/>
              <a:lstStyle/>
              <a:p>
                <a:endParaRPr sz="1632"/>
              </a:p>
            </p:txBody>
          </p:sp>
          <p:sp>
            <p:nvSpPr>
              <p:cNvPr id="22" name="object 22"/>
              <p:cNvSpPr/>
              <p:nvPr/>
            </p:nvSpPr>
            <p:spPr>
              <a:xfrm>
                <a:off x="9003668" y="6129915"/>
                <a:ext cx="163830" cy="296545"/>
              </a:xfrm>
              <a:custGeom>
                <a:avLst/>
                <a:gdLst/>
                <a:ahLst/>
                <a:cxnLst/>
                <a:rect l="l" t="t" r="r" b="b"/>
                <a:pathLst>
                  <a:path w="163829" h="296545">
                    <a:moveTo>
                      <a:pt x="163565" y="0"/>
                    </a:moveTo>
                    <a:lnTo>
                      <a:pt x="0" y="0"/>
                    </a:lnTo>
                    <a:lnTo>
                      <a:pt x="0" y="295976"/>
                    </a:lnTo>
                    <a:lnTo>
                      <a:pt x="163565" y="295976"/>
                    </a:lnTo>
                    <a:lnTo>
                      <a:pt x="163565" y="0"/>
                    </a:lnTo>
                    <a:close/>
                  </a:path>
                </a:pathLst>
              </a:custGeom>
              <a:solidFill>
                <a:srgbClr val="993366"/>
              </a:solidFill>
            </p:spPr>
            <p:txBody>
              <a:bodyPr wrap="square" lIns="0" tIns="0" rIns="0" bIns="0" rtlCol="0"/>
              <a:lstStyle/>
              <a:p>
                <a:endParaRPr sz="1632"/>
              </a:p>
            </p:txBody>
          </p:sp>
          <p:sp>
            <p:nvSpPr>
              <p:cNvPr id="23" name="object 23"/>
              <p:cNvSpPr/>
              <p:nvPr/>
            </p:nvSpPr>
            <p:spPr>
              <a:xfrm>
                <a:off x="6892848" y="5249826"/>
                <a:ext cx="2391410" cy="1199515"/>
              </a:xfrm>
              <a:custGeom>
                <a:avLst/>
                <a:gdLst/>
                <a:ahLst/>
                <a:cxnLst/>
                <a:rect l="l" t="t" r="r" b="b"/>
                <a:pathLst>
                  <a:path w="2391409" h="1199514">
                    <a:moveTo>
                      <a:pt x="2110820" y="1176065"/>
                    </a:moveTo>
                    <a:lnTo>
                      <a:pt x="2274385" y="1176065"/>
                    </a:lnTo>
                    <a:lnTo>
                      <a:pt x="2274385" y="880088"/>
                    </a:lnTo>
                    <a:lnTo>
                      <a:pt x="2110820" y="880088"/>
                    </a:lnTo>
                    <a:lnTo>
                      <a:pt x="2110820" y="1176065"/>
                    </a:lnTo>
                    <a:close/>
                  </a:path>
                  <a:path w="2391409" h="1199514">
                    <a:moveTo>
                      <a:pt x="23366" y="1176065"/>
                    </a:moveTo>
                    <a:lnTo>
                      <a:pt x="23366" y="0"/>
                    </a:lnTo>
                  </a:path>
                  <a:path w="2391409" h="1199514">
                    <a:moveTo>
                      <a:pt x="0" y="1176065"/>
                    </a:moveTo>
                    <a:lnTo>
                      <a:pt x="23366" y="1176065"/>
                    </a:lnTo>
                  </a:path>
                  <a:path w="2391409" h="1199514">
                    <a:moveTo>
                      <a:pt x="0" y="1028076"/>
                    </a:moveTo>
                    <a:lnTo>
                      <a:pt x="23366" y="1028076"/>
                    </a:lnTo>
                  </a:path>
                  <a:path w="2391409" h="1199514">
                    <a:moveTo>
                      <a:pt x="0" y="880088"/>
                    </a:moveTo>
                    <a:lnTo>
                      <a:pt x="23366" y="880088"/>
                    </a:lnTo>
                  </a:path>
                  <a:path w="2391409" h="1199514">
                    <a:moveTo>
                      <a:pt x="0" y="739889"/>
                    </a:moveTo>
                    <a:lnTo>
                      <a:pt x="23366" y="739889"/>
                    </a:lnTo>
                  </a:path>
                  <a:path w="2391409" h="1199514">
                    <a:moveTo>
                      <a:pt x="0" y="591952"/>
                    </a:moveTo>
                    <a:lnTo>
                      <a:pt x="23366" y="591952"/>
                    </a:lnTo>
                  </a:path>
                  <a:path w="2391409" h="1199514">
                    <a:moveTo>
                      <a:pt x="0" y="443964"/>
                    </a:moveTo>
                    <a:lnTo>
                      <a:pt x="23366" y="443964"/>
                    </a:lnTo>
                  </a:path>
                  <a:path w="2391409" h="1199514">
                    <a:moveTo>
                      <a:pt x="0" y="295976"/>
                    </a:moveTo>
                    <a:lnTo>
                      <a:pt x="23366" y="295976"/>
                    </a:lnTo>
                  </a:path>
                  <a:path w="2391409" h="1199514">
                    <a:moveTo>
                      <a:pt x="0" y="147988"/>
                    </a:moveTo>
                    <a:lnTo>
                      <a:pt x="23366" y="147988"/>
                    </a:lnTo>
                  </a:path>
                  <a:path w="2391409" h="1199514">
                    <a:moveTo>
                      <a:pt x="0" y="0"/>
                    </a:moveTo>
                    <a:lnTo>
                      <a:pt x="23366" y="0"/>
                    </a:lnTo>
                  </a:path>
                  <a:path w="2391409" h="1199514">
                    <a:moveTo>
                      <a:pt x="23366" y="1176065"/>
                    </a:moveTo>
                    <a:lnTo>
                      <a:pt x="2391217" y="1176065"/>
                    </a:lnTo>
                  </a:path>
                  <a:path w="2391409" h="1199514">
                    <a:moveTo>
                      <a:pt x="23366" y="1176065"/>
                    </a:moveTo>
                    <a:lnTo>
                      <a:pt x="23366" y="1199431"/>
                    </a:lnTo>
                  </a:path>
                  <a:path w="2391409" h="1199514">
                    <a:moveTo>
                      <a:pt x="420595" y="1176065"/>
                    </a:moveTo>
                    <a:lnTo>
                      <a:pt x="420595" y="1199431"/>
                    </a:lnTo>
                  </a:path>
                  <a:path w="2391409" h="1199514">
                    <a:moveTo>
                      <a:pt x="809984" y="1176065"/>
                    </a:moveTo>
                    <a:lnTo>
                      <a:pt x="809984" y="1199431"/>
                    </a:lnTo>
                  </a:path>
                  <a:path w="2391409" h="1199514">
                    <a:moveTo>
                      <a:pt x="1207317" y="1176065"/>
                    </a:moveTo>
                    <a:lnTo>
                      <a:pt x="1207317" y="1199431"/>
                    </a:lnTo>
                  </a:path>
                  <a:path w="2391409" h="1199514">
                    <a:moveTo>
                      <a:pt x="1604547" y="1176065"/>
                    </a:moveTo>
                    <a:lnTo>
                      <a:pt x="1604547" y="1199431"/>
                    </a:lnTo>
                  </a:path>
                  <a:path w="2391409" h="1199514">
                    <a:moveTo>
                      <a:pt x="1993987" y="1176065"/>
                    </a:moveTo>
                    <a:lnTo>
                      <a:pt x="1993987" y="1199431"/>
                    </a:lnTo>
                  </a:path>
                  <a:path w="2391409" h="1199514">
                    <a:moveTo>
                      <a:pt x="2391217" y="1176065"/>
                    </a:moveTo>
                    <a:lnTo>
                      <a:pt x="2391217" y="1199431"/>
                    </a:lnTo>
                  </a:path>
                </a:pathLst>
              </a:custGeom>
              <a:ln w="7788">
                <a:solidFill>
                  <a:srgbClr val="000000"/>
                </a:solidFill>
              </a:ln>
            </p:spPr>
            <p:txBody>
              <a:bodyPr wrap="square" lIns="0" tIns="0" rIns="0" bIns="0" rtlCol="0"/>
              <a:lstStyle/>
              <a:p>
                <a:endParaRPr sz="1632"/>
              </a:p>
            </p:txBody>
          </p:sp>
        </p:grpSp>
        <p:sp>
          <p:nvSpPr>
            <p:cNvPr id="24" name="object 24"/>
            <p:cNvSpPr txBox="1"/>
            <p:nvPr/>
          </p:nvSpPr>
          <p:spPr>
            <a:xfrm>
              <a:off x="6603890" y="4855547"/>
              <a:ext cx="173321" cy="1179588"/>
            </a:xfrm>
            <a:prstGeom prst="rect">
              <a:avLst/>
            </a:prstGeom>
          </p:spPr>
          <p:txBody>
            <a:bodyPr vert="horz" wrap="square" lIns="0" tIns="55279" rIns="0" bIns="0" rtlCol="0">
              <a:spAutoFit/>
            </a:bodyPr>
            <a:lstStyle/>
            <a:p>
              <a:pPr marL="11516">
                <a:spcBef>
                  <a:spcPts val="435"/>
                </a:spcBef>
              </a:pPr>
              <a:r>
                <a:rPr sz="589" spc="5" dirty="0">
                  <a:latin typeface="Arial"/>
                  <a:cs typeface="Arial"/>
                </a:rPr>
                <a:t>0</a:t>
              </a:r>
              <a:r>
                <a:rPr sz="589" dirty="0">
                  <a:latin typeface="Arial"/>
                  <a:cs typeface="Arial"/>
                </a:rPr>
                <a:t>.</a:t>
              </a:r>
              <a:r>
                <a:rPr sz="589" spc="5" dirty="0">
                  <a:latin typeface="Arial"/>
                  <a:cs typeface="Arial"/>
                </a:rPr>
                <a:t>4</a:t>
              </a:r>
              <a:r>
                <a:rPr sz="589" spc="14" dirty="0">
                  <a:latin typeface="Arial"/>
                  <a:cs typeface="Arial"/>
                </a:rPr>
                <a:t>0</a:t>
              </a:r>
              <a:endParaRPr sz="589">
                <a:latin typeface="Arial"/>
                <a:cs typeface="Arial"/>
              </a:endParaRPr>
            </a:p>
            <a:p>
              <a:pPr marL="11516">
                <a:spcBef>
                  <a:spcPts val="348"/>
                </a:spcBef>
              </a:pPr>
              <a:r>
                <a:rPr sz="589" spc="5" dirty="0">
                  <a:latin typeface="Arial"/>
                  <a:cs typeface="Arial"/>
                </a:rPr>
                <a:t>0</a:t>
              </a:r>
              <a:r>
                <a:rPr sz="589" dirty="0">
                  <a:latin typeface="Arial"/>
                  <a:cs typeface="Arial"/>
                </a:rPr>
                <a:t>.</a:t>
              </a:r>
              <a:r>
                <a:rPr sz="589" spc="5" dirty="0">
                  <a:latin typeface="Arial"/>
                  <a:cs typeface="Arial"/>
                </a:rPr>
                <a:t>3</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3</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2</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2</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1</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1</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0</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0</a:t>
              </a:r>
              <a:r>
                <a:rPr sz="589" spc="14" dirty="0">
                  <a:latin typeface="Arial"/>
                  <a:cs typeface="Arial"/>
                </a:rPr>
                <a:t>0</a:t>
              </a:r>
              <a:endParaRPr sz="589">
                <a:latin typeface="Arial"/>
                <a:cs typeface="Arial"/>
              </a:endParaRPr>
            </a:p>
          </p:txBody>
        </p:sp>
        <p:sp>
          <p:nvSpPr>
            <p:cNvPr id="25" name="object 25"/>
            <p:cNvSpPr txBox="1"/>
            <p:nvPr/>
          </p:nvSpPr>
          <p:spPr>
            <a:xfrm>
              <a:off x="6959625" y="6094717"/>
              <a:ext cx="130711" cy="105783"/>
            </a:xfrm>
            <a:prstGeom prst="rect">
              <a:avLst/>
            </a:prstGeom>
          </p:spPr>
          <p:txBody>
            <a:bodyPr vert="horz" wrap="square" lIns="0" tIns="14971" rIns="0" bIns="0" rtlCol="0">
              <a:spAutoFit/>
            </a:bodyPr>
            <a:lstStyle/>
            <a:p>
              <a:pPr marL="11516">
                <a:spcBef>
                  <a:spcPts val="118"/>
                </a:spcBef>
              </a:pPr>
              <a:r>
                <a:rPr sz="589" dirty="0">
                  <a:latin typeface="Arial"/>
                  <a:cs typeface="Arial"/>
                </a:rPr>
                <a:t>3</a:t>
              </a:r>
              <a:r>
                <a:rPr sz="589" spc="-5" dirty="0">
                  <a:latin typeface="Arial"/>
                  <a:cs typeface="Arial"/>
                </a:rPr>
                <a:t>.</a:t>
              </a:r>
              <a:r>
                <a:rPr sz="589" spc="14" dirty="0">
                  <a:latin typeface="Arial"/>
                  <a:cs typeface="Arial"/>
                </a:rPr>
                <a:t>0</a:t>
              </a:r>
              <a:endParaRPr sz="589">
                <a:latin typeface="Arial"/>
                <a:cs typeface="Arial"/>
              </a:endParaRPr>
            </a:p>
          </p:txBody>
        </p:sp>
        <p:sp>
          <p:nvSpPr>
            <p:cNvPr id="26" name="object 26"/>
            <p:cNvSpPr txBox="1"/>
            <p:nvPr/>
          </p:nvSpPr>
          <p:spPr>
            <a:xfrm>
              <a:off x="8755438" y="6094717"/>
              <a:ext cx="130711" cy="105783"/>
            </a:xfrm>
            <a:prstGeom prst="rect">
              <a:avLst/>
            </a:prstGeom>
          </p:spPr>
          <p:txBody>
            <a:bodyPr vert="horz" wrap="square" lIns="0" tIns="14971" rIns="0" bIns="0" rtlCol="0">
              <a:spAutoFit/>
            </a:bodyPr>
            <a:lstStyle/>
            <a:p>
              <a:pPr marL="11516">
                <a:spcBef>
                  <a:spcPts val="118"/>
                </a:spcBef>
              </a:pPr>
              <a:r>
                <a:rPr sz="589" spc="5" dirty="0">
                  <a:latin typeface="Arial"/>
                  <a:cs typeface="Arial"/>
                </a:rPr>
                <a:t>8</a:t>
              </a:r>
              <a:r>
                <a:rPr sz="589" dirty="0">
                  <a:latin typeface="Arial"/>
                  <a:cs typeface="Arial"/>
                </a:rPr>
                <a:t>.</a:t>
              </a:r>
              <a:r>
                <a:rPr sz="589" spc="14" dirty="0">
                  <a:latin typeface="Arial"/>
                  <a:cs typeface="Arial"/>
                </a:rPr>
                <a:t>0</a:t>
              </a:r>
              <a:endParaRPr sz="589">
                <a:latin typeface="Arial"/>
                <a:cs typeface="Arial"/>
              </a:endParaRPr>
            </a:p>
          </p:txBody>
        </p:sp>
        <p:sp>
          <p:nvSpPr>
            <p:cNvPr id="27" name="object 27"/>
            <p:cNvSpPr txBox="1"/>
            <p:nvPr/>
          </p:nvSpPr>
          <p:spPr>
            <a:xfrm>
              <a:off x="6472316" y="5265916"/>
              <a:ext cx="111569" cy="508448"/>
            </a:xfrm>
            <a:prstGeom prst="rect">
              <a:avLst/>
            </a:prstGeom>
          </p:spPr>
          <p:txBody>
            <a:bodyPr vert="vert270" wrap="square" lIns="0" tIns="2879" rIns="0" bIns="0" rtlCol="0">
              <a:spAutoFit/>
            </a:bodyPr>
            <a:lstStyle/>
            <a:p>
              <a:pPr marL="11516">
                <a:spcBef>
                  <a:spcPts val="23"/>
                </a:spcBef>
              </a:pPr>
              <a:r>
                <a:rPr sz="725" b="1" dirty="0">
                  <a:latin typeface="Arial"/>
                  <a:cs typeface="Arial"/>
                </a:rPr>
                <a:t>Probability</a:t>
              </a:r>
              <a:endParaRPr sz="725">
                <a:latin typeface="Arial"/>
                <a:cs typeface="Arial"/>
              </a:endParaRPr>
            </a:p>
          </p:txBody>
        </p:sp>
        <p:sp>
          <p:nvSpPr>
            <p:cNvPr id="28" name="object 28"/>
            <p:cNvSpPr txBox="1"/>
            <p:nvPr/>
          </p:nvSpPr>
          <p:spPr>
            <a:xfrm>
              <a:off x="7318938" y="6074090"/>
              <a:ext cx="1208068" cy="263932"/>
            </a:xfrm>
            <a:prstGeom prst="rect">
              <a:avLst/>
            </a:prstGeom>
          </p:spPr>
          <p:txBody>
            <a:bodyPr vert="horz" wrap="square" lIns="0" tIns="35700" rIns="0" bIns="0" rtlCol="0">
              <a:spAutoFit/>
            </a:bodyPr>
            <a:lstStyle/>
            <a:p>
              <a:pPr algn="ctr">
                <a:spcBef>
                  <a:spcPts val="280"/>
                </a:spcBef>
                <a:tabLst>
                  <a:tab pos="358735" algn="l"/>
                  <a:tab pos="718045" algn="l"/>
                  <a:tab pos="1077355" algn="l"/>
                </a:tabLst>
              </a:pPr>
              <a:r>
                <a:rPr sz="589" spc="5" dirty="0">
                  <a:latin typeface="Arial"/>
                  <a:cs typeface="Arial"/>
                </a:rPr>
                <a:t>4.0	5.0	6.0	7.0</a:t>
              </a:r>
              <a:endParaRPr sz="589">
                <a:latin typeface="Arial"/>
                <a:cs typeface="Arial"/>
              </a:endParaRPr>
            </a:p>
            <a:p>
              <a:pPr marL="20729" algn="ctr">
                <a:spcBef>
                  <a:spcPts val="199"/>
                </a:spcBef>
              </a:pPr>
              <a:r>
                <a:rPr sz="725" b="1" dirty="0">
                  <a:latin typeface="Arial"/>
                  <a:cs typeface="Arial"/>
                </a:rPr>
                <a:t>Sales </a:t>
              </a:r>
              <a:r>
                <a:rPr sz="725" b="1" spc="-14" dirty="0">
                  <a:latin typeface="Arial"/>
                  <a:cs typeface="Arial"/>
                </a:rPr>
                <a:t>($</a:t>
              </a:r>
              <a:r>
                <a:rPr sz="725" b="1" dirty="0">
                  <a:latin typeface="Arial"/>
                  <a:cs typeface="Arial"/>
                </a:rPr>
                <a:t> </a:t>
              </a:r>
              <a:r>
                <a:rPr sz="725" b="1" spc="9" dirty="0">
                  <a:latin typeface="Arial"/>
                  <a:cs typeface="Arial"/>
                </a:rPr>
                <a:t>million)</a:t>
              </a:r>
              <a:endParaRPr sz="725">
                <a:latin typeface="Arial"/>
                <a:cs typeface="Arial"/>
              </a:endParaRPr>
            </a:p>
          </p:txBody>
        </p:sp>
        <p:sp>
          <p:nvSpPr>
            <p:cNvPr id="29" name="object 29"/>
            <p:cNvSpPr txBox="1"/>
            <p:nvPr/>
          </p:nvSpPr>
          <p:spPr>
            <a:xfrm>
              <a:off x="6778814" y="4507957"/>
              <a:ext cx="1981392" cy="223209"/>
            </a:xfrm>
            <a:prstGeom prst="rect">
              <a:avLst/>
            </a:prstGeom>
          </p:spPr>
          <p:txBody>
            <a:bodyPr vert="horz" wrap="square" lIns="0" tIns="17850" rIns="0" bIns="0" rtlCol="0">
              <a:spAutoFit/>
            </a:bodyPr>
            <a:lstStyle/>
            <a:p>
              <a:pPr marL="671404" marR="4607" indent="-660463">
                <a:lnSpc>
                  <a:spcPts val="843"/>
                </a:lnSpc>
                <a:spcBef>
                  <a:spcPts val="141"/>
                </a:spcBef>
              </a:pPr>
              <a:r>
                <a:rPr sz="725" b="1" dirty="0">
                  <a:latin typeface="Arial"/>
                  <a:cs typeface="Arial"/>
                </a:rPr>
                <a:t>Probability</a:t>
              </a:r>
              <a:r>
                <a:rPr sz="725" b="1" spc="14" dirty="0">
                  <a:latin typeface="Arial"/>
                  <a:cs typeface="Arial"/>
                </a:rPr>
                <a:t> </a:t>
              </a:r>
              <a:r>
                <a:rPr sz="725" b="1" spc="-5" dirty="0">
                  <a:latin typeface="Arial"/>
                  <a:cs typeface="Arial"/>
                </a:rPr>
                <a:t>Distribution</a:t>
              </a:r>
              <a:r>
                <a:rPr sz="725" b="1" spc="91" dirty="0">
                  <a:latin typeface="Arial"/>
                  <a:cs typeface="Arial"/>
                </a:rPr>
                <a:t> </a:t>
              </a:r>
              <a:r>
                <a:rPr sz="725" b="1" spc="-5" dirty="0">
                  <a:latin typeface="Arial"/>
                  <a:cs typeface="Arial"/>
                </a:rPr>
                <a:t>Function</a:t>
              </a:r>
              <a:r>
                <a:rPr sz="725" b="1" spc="86" dirty="0">
                  <a:latin typeface="Arial"/>
                  <a:cs typeface="Arial"/>
                </a:rPr>
                <a:t> </a:t>
              </a:r>
              <a:r>
                <a:rPr sz="725" b="1" dirty="0">
                  <a:latin typeface="Arial"/>
                  <a:cs typeface="Arial"/>
                </a:rPr>
                <a:t>of</a:t>
              </a:r>
              <a:r>
                <a:rPr sz="725" b="1" spc="14" dirty="0">
                  <a:latin typeface="Arial"/>
                  <a:cs typeface="Arial"/>
                </a:rPr>
                <a:t> </a:t>
              </a:r>
              <a:r>
                <a:rPr sz="725" b="1" spc="-14" dirty="0">
                  <a:latin typeface="Arial"/>
                  <a:cs typeface="Arial"/>
                </a:rPr>
                <a:t>Western </a:t>
              </a:r>
              <a:r>
                <a:rPr sz="725" b="1" spc="-190" dirty="0">
                  <a:latin typeface="Arial"/>
                  <a:cs typeface="Arial"/>
                </a:rPr>
                <a:t> </a:t>
              </a:r>
              <a:r>
                <a:rPr sz="725" b="1" dirty="0">
                  <a:latin typeface="Arial"/>
                  <a:cs typeface="Arial"/>
                </a:rPr>
                <a:t>Division</a:t>
              </a:r>
              <a:r>
                <a:rPr sz="725" b="1" spc="18" dirty="0">
                  <a:latin typeface="Arial"/>
                  <a:cs typeface="Arial"/>
                </a:rPr>
                <a:t> </a:t>
              </a:r>
              <a:r>
                <a:rPr sz="725" b="1" dirty="0">
                  <a:latin typeface="Arial"/>
                  <a:cs typeface="Arial"/>
                </a:rPr>
                <a:t>Sales</a:t>
              </a:r>
              <a:endParaRPr sz="725">
                <a:latin typeface="Arial"/>
                <a:cs typeface="Arial"/>
              </a:endParaRPr>
            </a:p>
          </p:txBody>
        </p:sp>
      </p:grpSp>
      <p:grpSp>
        <p:nvGrpSpPr>
          <p:cNvPr id="71" name="Group 70">
            <a:extLst>
              <a:ext uri="{FF2B5EF4-FFF2-40B4-BE49-F238E27FC236}">
                <a16:creationId xmlns:a16="http://schemas.microsoft.com/office/drawing/2014/main" id="{4C1C50A5-6EE9-42AE-87E1-94162C8B4EA5}"/>
              </a:ext>
            </a:extLst>
          </p:cNvPr>
          <p:cNvGrpSpPr/>
          <p:nvPr/>
        </p:nvGrpSpPr>
        <p:grpSpPr>
          <a:xfrm>
            <a:off x="6345244" y="2498580"/>
            <a:ext cx="2519866" cy="1830065"/>
            <a:chOff x="6345244" y="2498580"/>
            <a:chExt cx="2519866" cy="1830065"/>
          </a:xfrm>
        </p:grpSpPr>
        <p:grpSp>
          <p:nvGrpSpPr>
            <p:cNvPr id="30" name="object 30"/>
            <p:cNvGrpSpPr/>
            <p:nvPr/>
          </p:nvGrpSpPr>
          <p:grpSpPr>
            <a:xfrm>
              <a:off x="6687940" y="2941854"/>
              <a:ext cx="2177170" cy="1095207"/>
              <a:chOff x="6748778" y="3029751"/>
              <a:chExt cx="2400935" cy="1207770"/>
            </a:xfrm>
          </p:grpSpPr>
          <p:sp>
            <p:nvSpPr>
              <p:cNvPr id="31" name="object 31"/>
              <p:cNvSpPr/>
              <p:nvPr/>
            </p:nvSpPr>
            <p:spPr>
              <a:xfrm>
                <a:off x="6780181" y="3037773"/>
                <a:ext cx="2361565" cy="1176655"/>
              </a:xfrm>
              <a:custGeom>
                <a:avLst/>
                <a:gdLst/>
                <a:ahLst/>
                <a:cxnLst/>
                <a:rect l="l" t="t" r="r" b="b"/>
                <a:pathLst>
                  <a:path w="2361565" h="1176654">
                    <a:moveTo>
                      <a:pt x="2361224" y="0"/>
                    </a:moveTo>
                    <a:lnTo>
                      <a:pt x="0" y="0"/>
                    </a:lnTo>
                    <a:lnTo>
                      <a:pt x="0" y="1176117"/>
                    </a:lnTo>
                    <a:lnTo>
                      <a:pt x="2361224" y="1176117"/>
                    </a:lnTo>
                    <a:lnTo>
                      <a:pt x="2361224" y="0"/>
                    </a:lnTo>
                    <a:close/>
                  </a:path>
                </a:pathLst>
              </a:custGeom>
              <a:solidFill>
                <a:srgbClr val="C0C0C0"/>
              </a:solidFill>
            </p:spPr>
            <p:txBody>
              <a:bodyPr wrap="square" lIns="0" tIns="0" rIns="0" bIns="0" rtlCol="0"/>
              <a:lstStyle/>
              <a:p>
                <a:endParaRPr sz="1632"/>
              </a:p>
            </p:txBody>
          </p:sp>
          <p:sp>
            <p:nvSpPr>
              <p:cNvPr id="32" name="object 32"/>
              <p:cNvSpPr/>
              <p:nvPr/>
            </p:nvSpPr>
            <p:spPr>
              <a:xfrm>
                <a:off x="6776285" y="4060060"/>
                <a:ext cx="2369185" cy="4445"/>
              </a:xfrm>
              <a:custGeom>
                <a:avLst/>
                <a:gdLst/>
                <a:ahLst/>
                <a:cxnLst/>
                <a:rect l="l" t="t" r="r" b="b"/>
                <a:pathLst>
                  <a:path w="2369184" h="4445">
                    <a:moveTo>
                      <a:pt x="0" y="3894"/>
                    </a:moveTo>
                    <a:lnTo>
                      <a:pt x="514273" y="3894"/>
                    </a:lnTo>
                  </a:path>
                  <a:path w="2369184" h="4445">
                    <a:moveTo>
                      <a:pt x="670130" y="3894"/>
                    </a:moveTo>
                    <a:lnTo>
                      <a:pt x="904018" y="3894"/>
                    </a:lnTo>
                  </a:path>
                  <a:path w="2369184" h="4445">
                    <a:moveTo>
                      <a:pt x="1067668" y="3894"/>
                    </a:moveTo>
                    <a:lnTo>
                      <a:pt x="1301452" y="3894"/>
                    </a:lnTo>
                  </a:path>
                  <a:path w="2369184" h="4445">
                    <a:moveTo>
                      <a:pt x="1457309" y="3894"/>
                    </a:moveTo>
                    <a:lnTo>
                      <a:pt x="1698886" y="3894"/>
                    </a:lnTo>
                  </a:path>
                  <a:path w="2369184" h="4445">
                    <a:moveTo>
                      <a:pt x="1854742" y="3894"/>
                    </a:moveTo>
                    <a:lnTo>
                      <a:pt x="2369068" y="3894"/>
                    </a:lnTo>
                  </a:path>
                  <a:path w="2369184" h="4445">
                    <a:moveTo>
                      <a:pt x="0" y="0"/>
                    </a:moveTo>
                    <a:lnTo>
                      <a:pt x="514273" y="0"/>
                    </a:lnTo>
                  </a:path>
                  <a:path w="2369184" h="4445">
                    <a:moveTo>
                      <a:pt x="670130" y="0"/>
                    </a:moveTo>
                    <a:lnTo>
                      <a:pt x="904018" y="0"/>
                    </a:lnTo>
                  </a:path>
                  <a:path w="2369184" h="4445">
                    <a:moveTo>
                      <a:pt x="1067668" y="0"/>
                    </a:moveTo>
                    <a:lnTo>
                      <a:pt x="1301452" y="0"/>
                    </a:lnTo>
                  </a:path>
                  <a:path w="2369184" h="4445">
                    <a:moveTo>
                      <a:pt x="1457309" y="0"/>
                    </a:moveTo>
                    <a:lnTo>
                      <a:pt x="1698886" y="0"/>
                    </a:lnTo>
                  </a:path>
                  <a:path w="2369184" h="4445">
                    <a:moveTo>
                      <a:pt x="1854742" y="0"/>
                    </a:moveTo>
                    <a:lnTo>
                      <a:pt x="2369068" y="0"/>
                    </a:lnTo>
                  </a:path>
                </a:pathLst>
              </a:custGeom>
              <a:ln w="3894">
                <a:solidFill>
                  <a:srgbClr val="000000"/>
                </a:solidFill>
              </a:ln>
            </p:spPr>
            <p:txBody>
              <a:bodyPr wrap="square" lIns="0" tIns="0" rIns="0" bIns="0" rtlCol="0"/>
              <a:lstStyle/>
              <a:p>
                <a:endParaRPr sz="1632"/>
              </a:p>
            </p:txBody>
          </p:sp>
          <p:sp>
            <p:nvSpPr>
              <p:cNvPr id="33" name="object 33"/>
              <p:cNvSpPr/>
              <p:nvPr/>
            </p:nvSpPr>
            <p:spPr>
              <a:xfrm>
                <a:off x="6776284" y="3914019"/>
                <a:ext cx="1301750" cy="0"/>
              </a:xfrm>
              <a:custGeom>
                <a:avLst/>
                <a:gdLst/>
                <a:ahLst/>
                <a:cxnLst/>
                <a:rect l="l" t="t" r="r" b="b"/>
                <a:pathLst>
                  <a:path w="1301750">
                    <a:moveTo>
                      <a:pt x="0" y="0"/>
                    </a:moveTo>
                    <a:lnTo>
                      <a:pt x="514274" y="0"/>
                    </a:lnTo>
                  </a:path>
                  <a:path w="1301750">
                    <a:moveTo>
                      <a:pt x="670130" y="0"/>
                    </a:moveTo>
                    <a:lnTo>
                      <a:pt x="904018" y="0"/>
                    </a:lnTo>
                  </a:path>
                  <a:path w="1301750">
                    <a:moveTo>
                      <a:pt x="1067668" y="0"/>
                    </a:moveTo>
                    <a:lnTo>
                      <a:pt x="1301452" y="0"/>
                    </a:lnTo>
                  </a:path>
                </a:pathLst>
              </a:custGeom>
              <a:ln w="7788">
                <a:solidFill>
                  <a:srgbClr val="000000"/>
                </a:solidFill>
              </a:ln>
            </p:spPr>
            <p:txBody>
              <a:bodyPr wrap="square" lIns="0" tIns="0" rIns="0" bIns="0" rtlCol="0"/>
              <a:lstStyle/>
              <a:p>
                <a:endParaRPr sz="1632"/>
              </a:p>
            </p:txBody>
          </p:sp>
          <p:sp>
            <p:nvSpPr>
              <p:cNvPr id="34" name="object 34"/>
              <p:cNvSpPr/>
              <p:nvPr/>
            </p:nvSpPr>
            <p:spPr>
              <a:xfrm>
                <a:off x="8233594" y="3912072"/>
                <a:ext cx="911860" cy="4445"/>
              </a:xfrm>
              <a:custGeom>
                <a:avLst/>
                <a:gdLst/>
                <a:ahLst/>
                <a:cxnLst/>
                <a:rect l="l" t="t" r="r" b="b"/>
                <a:pathLst>
                  <a:path w="911859" h="4445">
                    <a:moveTo>
                      <a:pt x="0" y="3894"/>
                    </a:moveTo>
                    <a:lnTo>
                      <a:pt x="911759" y="3894"/>
                    </a:lnTo>
                  </a:path>
                  <a:path w="911859" h="4445">
                    <a:moveTo>
                      <a:pt x="0" y="0"/>
                    </a:moveTo>
                    <a:lnTo>
                      <a:pt x="911759" y="0"/>
                    </a:lnTo>
                  </a:path>
                </a:pathLst>
              </a:custGeom>
              <a:ln w="3894">
                <a:solidFill>
                  <a:srgbClr val="000000"/>
                </a:solidFill>
              </a:ln>
            </p:spPr>
            <p:txBody>
              <a:bodyPr wrap="square" lIns="0" tIns="0" rIns="0" bIns="0" rtlCol="0"/>
              <a:lstStyle/>
              <a:p>
                <a:endParaRPr sz="1632"/>
              </a:p>
            </p:txBody>
          </p:sp>
          <p:sp>
            <p:nvSpPr>
              <p:cNvPr id="35" name="object 35"/>
              <p:cNvSpPr/>
              <p:nvPr/>
            </p:nvSpPr>
            <p:spPr>
              <a:xfrm>
                <a:off x="6776284" y="3773820"/>
                <a:ext cx="2369185" cy="0"/>
              </a:xfrm>
              <a:custGeom>
                <a:avLst/>
                <a:gdLst/>
                <a:ahLst/>
                <a:cxnLst/>
                <a:rect l="l" t="t" r="r" b="b"/>
                <a:pathLst>
                  <a:path w="2369184">
                    <a:moveTo>
                      <a:pt x="0" y="0"/>
                    </a:moveTo>
                    <a:lnTo>
                      <a:pt x="514274" y="0"/>
                    </a:lnTo>
                  </a:path>
                  <a:path w="2369184">
                    <a:moveTo>
                      <a:pt x="670130" y="0"/>
                    </a:moveTo>
                    <a:lnTo>
                      <a:pt x="904018" y="0"/>
                    </a:lnTo>
                  </a:path>
                  <a:path w="2369184">
                    <a:moveTo>
                      <a:pt x="1067668" y="0"/>
                    </a:moveTo>
                    <a:lnTo>
                      <a:pt x="1301452" y="0"/>
                    </a:lnTo>
                  </a:path>
                  <a:path w="2369184">
                    <a:moveTo>
                      <a:pt x="1457309" y="0"/>
                    </a:moveTo>
                    <a:lnTo>
                      <a:pt x="2369068" y="0"/>
                    </a:lnTo>
                  </a:path>
                </a:pathLst>
              </a:custGeom>
              <a:ln w="7788">
                <a:solidFill>
                  <a:srgbClr val="000000"/>
                </a:solidFill>
              </a:ln>
            </p:spPr>
            <p:txBody>
              <a:bodyPr wrap="square" lIns="0" tIns="0" rIns="0" bIns="0" rtlCol="0"/>
              <a:lstStyle/>
              <a:p>
                <a:endParaRPr sz="1632"/>
              </a:p>
            </p:txBody>
          </p:sp>
          <p:sp>
            <p:nvSpPr>
              <p:cNvPr id="36" name="object 36"/>
              <p:cNvSpPr/>
              <p:nvPr/>
            </p:nvSpPr>
            <p:spPr>
              <a:xfrm>
                <a:off x="6776284" y="3623910"/>
                <a:ext cx="2369185" cy="4445"/>
              </a:xfrm>
              <a:custGeom>
                <a:avLst/>
                <a:gdLst/>
                <a:ahLst/>
                <a:cxnLst/>
                <a:rect l="l" t="t" r="r" b="b"/>
                <a:pathLst>
                  <a:path w="2369184" h="4445">
                    <a:moveTo>
                      <a:pt x="0" y="3894"/>
                    </a:moveTo>
                    <a:lnTo>
                      <a:pt x="904018" y="3894"/>
                    </a:lnTo>
                  </a:path>
                  <a:path w="2369184" h="4445">
                    <a:moveTo>
                      <a:pt x="1067668" y="3894"/>
                    </a:moveTo>
                    <a:lnTo>
                      <a:pt x="1301452" y="3894"/>
                    </a:lnTo>
                  </a:path>
                  <a:path w="2369184" h="4445">
                    <a:moveTo>
                      <a:pt x="1457309" y="3894"/>
                    </a:moveTo>
                    <a:lnTo>
                      <a:pt x="2369068" y="3894"/>
                    </a:lnTo>
                  </a:path>
                  <a:path w="2369184" h="4445">
                    <a:moveTo>
                      <a:pt x="0" y="0"/>
                    </a:moveTo>
                    <a:lnTo>
                      <a:pt x="904018" y="0"/>
                    </a:lnTo>
                  </a:path>
                  <a:path w="2369184" h="4445">
                    <a:moveTo>
                      <a:pt x="1067668" y="0"/>
                    </a:moveTo>
                    <a:lnTo>
                      <a:pt x="1301452" y="0"/>
                    </a:lnTo>
                  </a:path>
                  <a:path w="2369184" h="4445">
                    <a:moveTo>
                      <a:pt x="1457309" y="0"/>
                    </a:moveTo>
                    <a:lnTo>
                      <a:pt x="2369068" y="0"/>
                    </a:lnTo>
                  </a:path>
                </a:pathLst>
              </a:custGeom>
              <a:ln w="3946">
                <a:solidFill>
                  <a:srgbClr val="000000"/>
                </a:solidFill>
              </a:ln>
            </p:spPr>
            <p:txBody>
              <a:bodyPr wrap="square" lIns="0" tIns="0" rIns="0" bIns="0" rtlCol="0"/>
              <a:lstStyle/>
              <a:p>
                <a:endParaRPr sz="1632"/>
              </a:p>
            </p:txBody>
          </p:sp>
          <p:sp>
            <p:nvSpPr>
              <p:cNvPr id="37" name="object 37"/>
              <p:cNvSpPr/>
              <p:nvPr/>
            </p:nvSpPr>
            <p:spPr>
              <a:xfrm>
                <a:off x="6776284" y="3329907"/>
                <a:ext cx="2369185" cy="148590"/>
              </a:xfrm>
              <a:custGeom>
                <a:avLst/>
                <a:gdLst/>
                <a:ahLst/>
                <a:cxnLst/>
                <a:rect l="l" t="t" r="r" b="b"/>
                <a:pathLst>
                  <a:path w="2369184" h="148589">
                    <a:moveTo>
                      <a:pt x="0" y="147988"/>
                    </a:moveTo>
                    <a:lnTo>
                      <a:pt x="904018" y="147988"/>
                    </a:lnTo>
                  </a:path>
                  <a:path w="2369184" h="148589">
                    <a:moveTo>
                      <a:pt x="1067668" y="147988"/>
                    </a:moveTo>
                    <a:lnTo>
                      <a:pt x="1301452" y="147988"/>
                    </a:lnTo>
                  </a:path>
                  <a:path w="2369184" h="148589">
                    <a:moveTo>
                      <a:pt x="1457309" y="147988"/>
                    </a:moveTo>
                    <a:lnTo>
                      <a:pt x="2369068" y="147988"/>
                    </a:lnTo>
                  </a:path>
                  <a:path w="2369184" h="148589">
                    <a:moveTo>
                      <a:pt x="0" y="0"/>
                    </a:moveTo>
                    <a:lnTo>
                      <a:pt x="904018" y="0"/>
                    </a:lnTo>
                  </a:path>
                </a:pathLst>
              </a:custGeom>
              <a:ln w="7788">
                <a:solidFill>
                  <a:srgbClr val="000000"/>
                </a:solidFill>
              </a:ln>
            </p:spPr>
            <p:txBody>
              <a:bodyPr wrap="square" lIns="0" tIns="0" rIns="0" bIns="0" rtlCol="0"/>
              <a:lstStyle/>
              <a:p>
                <a:endParaRPr sz="1632"/>
              </a:p>
            </p:txBody>
          </p:sp>
          <p:sp>
            <p:nvSpPr>
              <p:cNvPr id="38" name="object 38"/>
              <p:cNvSpPr/>
              <p:nvPr/>
            </p:nvSpPr>
            <p:spPr>
              <a:xfrm>
                <a:off x="7843953" y="3327934"/>
                <a:ext cx="1301750" cy="4445"/>
              </a:xfrm>
              <a:custGeom>
                <a:avLst/>
                <a:gdLst/>
                <a:ahLst/>
                <a:cxnLst/>
                <a:rect l="l" t="t" r="r" b="b"/>
                <a:pathLst>
                  <a:path w="1301750" h="4445">
                    <a:moveTo>
                      <a:pt x="0" y="3894"/>
                    </a:moveTo>
                    <a:lnTo>
                      <a:pt x="1301400" y="3894"/>
                    </a:lnTo>
                  </a:path>
                  <a:path w="1301750" h="4445">
                    <a:moveTo>
                      <a:pt x="0" y="0"/>
                    </a:moveTo>
                    <a:lnTo>
                      <a:pt x="1301400" y="0"/>
                    </a:lnTo>
                  </a:path>
                </a:pathLst>
              </a:custGeom>
              <a:ln w="3946">
                <a:solidFill>
                  <a:srgbClr val="000000"/>
                </a:solidFill>
              </a:ln>
            </p:spPr>
            <p:txBody>
              <a:bodyPr wrap="square" lIns="0" tIns="0" rIns="0" bIns="0" rtlCol="0"/>
              <a:lstStyle/>
              <a:p>
                <a:endParaRPr sz="1632"/>
              </a:p>
            </p:txBody>
          </p:sp>
          <p:sp>
            <p:nvSpPr>
              <p:cNvPr id="39" name="object 39"/>
              <p:cNvSpPr/>
              <p:nvPr/>
            </p:nvSpPr>
            <p:spPr>
              <a:xfrm>
                <a:off x="6776284" y="3179945"/>
                <a:ext cx="2369185" cy="4445"/>
              </a:xfrm>
              <a:custGeom>
                <a:avLst/>
                <a:gdLst/>
                <a:ahLst/>
                <a:cxnLst/>
                <a:rect l="l" t="t" r="r" b="b"/>
                <a:pathLst>
                  <a:path w="2369184" h="4444">
                    <a:moveTo>
                      <a:pt x="0" y="3894"/>
                    </a:moveTo>
                    <a:lnTo>
                      <a:pt x="2369068" y="3894"/>
                    </a:lnTo>
                  </a:path>
                  <a:path w="2369184" h="4444">
                    <a:moveTo>
                      <a:pt x="0" y="0"/>
                    </a:moveTo>
                    <a:lnTo>
                      <a:pt x="2369068" y="0"/>
                    </a:lnTo>
                  </a:path>
                </a:pathLst>
              </a:custGeom>
              <a:ln w="3946">
                <a:solidFill>
                  <a:srgbClr val="000000"/>
                </a:solidFill>
              </a:ln>
            </p:spPr>
            <p:txBody>
              <a:bodyPr wrap="square" lIns="0" tIns="0" rIns="0" bIns="0" rtlCol="0"/>
              <a:lstStyle/>
              <a:p>
                <a:endParaRPr sz="1632"/>
              </a:p>
            </p:txBody>
          </p:sp>
          <p:sp>
            <p:nvSpPr>
              <p:cNvPr id="40" name="object 40"/>
              <p:cNvSpPr/>
              <p:nvPr/>
            </p:nvSpPr>
            <p:spPr>
              <a:xfrm>
                <a:off x="6776284" y="3033930"/>
                <a:ext cx="2369185" cy="0"/>
              </a:xfrm>
              <a:custGeom>
                <a:avLst/>
                <a:gdLst/>
                <a:ahLst/>
                <a:cxnLst/>
                <a:rect l="l" t="t" r="r" b="b"/>
                <a:pathLst>
                  <a:path w="2369184">
                    <a:moveTo>
                      <a:pt x="0" y="0"/>
                    </a:moveTo>
                    <a:lnTo>
                      <a:pt x="2369068" y="0"/>
                    </a:lnTo>
                  </a:path>
                </a:pathLst>
              </a:custGeom>
              <a:ln w="7788">
                <a:solidFill>
                  <a:srgbClr val="000000"/>
                </a:solidFill>
              </a:ln>
            </p:spPr>
            <p:txBody>
              <a:bodyPr wrap="square" lIns="0" tIns="0" rIns="0" bIns="0" rtlCol="0"/>
              <a:lstStyle/>
              <a:p>
                <a:endParaRPr sz="1632"/>
              </a:p>
            </p:txBody>
          </p:sp>
          <p:sp>
            <p:nvSpPr>
              <p:cNvPr id="41" name="object 41"/>
              <p:cNvSpPr/>
              <p:nvPr/>
            </p:nvSpPr>
            <p:spPr>
              <a:xfrm>
                <a:off x="6776284" y="3033878"/>
                <a:ext cx="2369185" cy="1176655"/>
              </a:xfrm>
              <a:custGeom>
                <a:avLst/>
                <a:gdLst/>
                <a:ahLst/>
                <a:cxnLst/>
                <a:rect l="l" t="t" r="r" b="b"/>
                <a:pathLst>
                  <a:path w="2369184" h="1176654">
                    <a:moveTo>
                      <a:pt x="0" y="1176117"/>
                    </a:moveTo>
                    <a:lnTo>
                      <a:pt x="2369017" y="1176117"/>
                    </a:lnTo>
                    <a:lnTo>
                      <a:pt x="2369016" y="0"/>
                    </a:lnTo>
                    <a:lnTo>
                      <a:pt x="0" y="0"/>
                    </a:lnTo>
                    <a:lnTo>
                      <a:pt x="0" y="1176117"/>
                    </a:lnTo>
                    <a:close/>
                  </a:path>
                </a:pathLst>
              </a:custGeom>
              <a:ln w="7789">
                <a:solidFill>
                  <a:srgbClr val="808080"/>
                </a:solidFill>
              </a:ln>
            </p:spPr>
            <p:txBody>
              <a:bodyPr wrap="square" lIns="0" tIns="0" rIns="0" bIns="0" rtlCol="0"/>
              <a:lstStyle/>
              <a:p>
                <a:endParaRPr sz="1632"/>
              </a:p>
            </p:txBody>
          </p:sp>
          <p:sp>
            <p:nvSpPr>
              <p:cNvPr id="42" name="object 42"/>
              <p:cNvSpPr/>
              <p:nvPr/>
            </p:nvSpPr>
            <p:spPr>
              <a:xfrm>
                <a:off x="6893177" y="4062007"/>
                <a:ext cx="163830" cy="148590"/>
              </a:xfrm>
              <a:custGeom>
                <a:avLst/>
                <a:gdLst/>
                <a:ahLst/>
                <a:cxnLst/>
                <a:rect l="l" t="t" r="r" b="b"/>
                <a:pathLst>
                  <a:path w="163829" h="148589">
                    <a:moveTo>
                      <a:pt x="163649" y="0"/>
                    </a:moveTo>
                    <a:lnTo>
                      <a:pt x="0" y="0"/>
                    </a:lnTo>
                    <a:lnTo>
                      <a:pt x="0" y="147988"/>
                    </a:lnTo>
                    <a:lnTo>
                      <a:pt x="163649" y="147988"/>
                    </a:lnTo>
                    <a:lnTo>
                      <a:pt x="163649" y="0"/>
                    </a:lnTo>
                    <a:close/>
                  </a:path>
                </a:pathLst>
              </a:custGeom>
              <a:solidFill>
                <a:srgbClr val="993366"/>
              </a:solidFill>
            </p:spPr>
            <p:txBody>
              <a:bodyPr wrap="square" lIns="0" tIns="0" rIns="0" bIns="0" rtlCol="0"/>
              <a:lstStyle/>
              <a:p>
                <a:endParaRPr sz="1632"/>
              </a:p>
            </p:txBody>
          </p:sp>
          <p:sp>
            <p:nvSpPr>
              <p:cNvPr id="43" name="object 43"/>
              <p:cNvSpPr/>
              <p:nvPr/>
            </p:nvSpPr>
            <p:spPr>
              <a:xfrm>
                <a:off x="6893177" y="4062007"/>
                <a:ext cx="163830" cy="148590"/>
              </a:xfrm>
              <a:custGeom>
                <a:avLst/>
                <a:gdLst/>
                <a:ahLst/>
                <a:cxnLst/>
                <a:rect l="l" t="t" r="r" b="b"/>
                <a:pathLst>
                  <a:path w="163829" h="148589">
                    <a:moveTo>
                      <a:pt x="0" y="147988"/>
                    </a:moveTo>
                    <a:lnTo>
                      <a:pt x="163649" y="147988"/>
                    </a:lnTo>
                    <a:lnTo>
                      <a:pt x="163649" y="0"/>
                    </a:lnTo>
                    <a:lnTo>
                      <a:pt x="0" y="0"/>
                    </a:lnTo>
                    <a:lnTo>
                      <a:pt x="0" y="147988"/>
                    </a:lnTo>
                    <a:close/>
                  </a:path>
                </a:pathLst>
              </a:custGeom>
              <a:ln w="7790">
                <a:solidFill>
                  <a:srgbClr val="000000"/>
                </a:solidFill>
              </a:ln>
            </p:spPr>
            <p:txBody>
              <a:bodyPr wrap="square" lIns="0" tIns="0" rIns="0" bIns="0" rtlCol="0"/>
              <a:lstStyle/>
              <a:p>
                <a:endParaRPr sz="1632"/>
              </a:p>
            </p:txBody>
          </p:sp>
          <p:sp>
            <p:nvSpPr>
              <p:cNvPr id="44" name="object 44"/>
              <p:cNvSpPr/>
              <p:nvPr/>
            </p:nvSpPr>
            <p:spPr>
              <a:xfrm>
                <a:off x="7290559" y="3625831"/>
                <a:ext cx="156210" cy="584200"/>
              </a:xfrm>
              <a:custGeom>
                <a:avLst/>
                <a:gdLst/>
                <a:ahLst/>
                <a:cxnLst/>
                <a:rect l="l" t="t" r="r" b="b"/>
                <a:pathLst>
                  <a:path w="156209" h="584200">
                    <a:moveTo>
                      <a:pt x="155856" y="0"/>
                    </a:moveTo>
                    <a:lnTo>
                      <a:pt x="0" y="0"/>
                    </a:lnTo>
                    <a:lnTo>
                      <a:pt x="0" y="584164"/>
                    </a:lnTo>
                    <a:lnTo>
                      <a:pt x="155856" y="584164"/>
                    </a:lnTo>
                    <a:lnTo>
                      <a:pt x="155856" y="0"/>
                    </a:lnTo>
                    <a:close/>
                  </a:path>
                </a:pathLst>
              </a:custGeom>
              <a:solidFill>
                <a:srgbClr val="993366"/>
              </a:solidFill>
            </p:spPr>
            <p:txBody>
              <a:bodyPr wrap="square" lIns="0" tIns="0" rIns="0" bIns="0" rtlCol="0"/>
              <a:lstStyle/>
              <a:p>
                <a:endParaRPr sz="1632"/>
              </a:p>
            </p:txBody>
          </p:sp>
          <p:sp>
            <p:nvSpPr>
              <p:cNvPr id="45" name="object 45"/>
              <p:cNvSpPr/>
              <p:nvPr/>
            </p:nvSpPr>
            <p:spPr>
              <a:xfrm>
                <a:off x="7290559" y="3625831"/>
                <a:ext cx="156210" cy="584200"/>
              </a:xfrm>
              <a:custGeom>
                <a:avLst/>
                <a:gdLst/>
                <a:ahLst/>
                <a:cxnLst/>
                <a:rect l="l" t="t" r="r" b="b"/>
                <a:pathLst>
                  <a:path w="156209" h="584200">
                    <a:moveTo>
                      <a:pt x="0" y="584164"/>
                    </a:moveTo>
                    <a:lnTo>
                      <a:pt x="155856" y="584164"/>
                    </a:lnTo>
                    <a:lnTo>
                      <a:pt x="155856" y="0"/>
                    </a:lnTo>
                    <a:lnTo>
                      <a:pt x="0" y="0"/>
                    </a:lnTo>
                    <a:lnTo>
                      <a:pt x="0" y="584164"/>
                    </a:lnTo>
                    <a:close/>
                  </a:path>
                </a:pathLst>
              </a:custGeom>
              <a:ln w="7792">
                <a:solidFill>
                  <a:srgbClr val="000000"/>
                </a:solidFill>
              </a:ln>
            </p:spPr>
            <p:txBody>
              <a:bodyPr wrap="square" lIns="0" tIns="0" rIns="0" bIns="0" rtlCol="0"/>
              <a:lstStyle/>
              <a:p>
                <a:endParaRPr sz="1632"/>
              </a:p>
            </p:txBody>
          </p:sp>
          <p:sp>
            <p:nvSpPr>
              <p:cNvPr id="46" name="object 46"/>
              <p:cNvSpPr/>
              <p:nvPr/>
            </p:nvSpPr>
            <p:spPr>
              <a:xfrm>
                <a:off x="7680303" y="3181867"/>
                <a:ext cx="163830" cy="1028700"/>
              </a:xfrm>
              <a:custGeom>
                <a:avLst/>
                <a:gdLst/>
                <a:ahLst/>
                <a:cxnLst/>
                <a:rect l="l" t="t" r="r" b="b"/>
                <a:pathLst>
                  <a:path w="163829" h="1028700">
                    <a:moveTo>
                      <a:pt x="163649" y="0"/>
                    </a:moveTo>
                    <a:lnTo>
                      <a:pt x="0" y="0"/>
                    </a:lnTo>
                    <a:lnTo>
                      <a:pt x="0" y="1028128"/>
                    </a:lnTo>
                    <a:lnTo>
                      <a:pt x="163649" y="1028128"/>
                    </a:lnTo>
                    <a:lnTo>
                      <a:pt x="163649" y="0"/>
                    </a:lnTo>
                    <a:close/>
                  </a:path>
                </a:pathLst>
              </a:custGeom>
              <a:solidFill>
                <a:srgbClr val="993366"/>
              </a:solidFill>
            </p:spPr>
            <p:txBody>
              <a:bodyPr wrap="square" lIns="0" tIns="0" rIns="0" bIns="0" rtlCol="0"/>
              <a:lstStyle/>
              <a:p>
                <a:endParaRPr sz="1632"/>
              </a:p>
            </p:txBody>
          </p:sp>
          <p:sp>
            <p:nvSpPr>
              <p:cNvPr id="47" name="object 47"/>
              <p:cNvSpPr/>
              <p:nvPr/>
            </p:nvSpPr>
            <p:spPr>
              <a:xfrm>
                <a:off x="7680303" y="3181867"/>
                <a:ext cx="163830" cy="1028700"/>
              </a:xfrm>
              <a:custGeom>
                <a:avLst/>
                <a:gdLst/>
                <a:ahLst/>
                <a:cxnLst/>
                <a:rect l="l" t="t" r="r" b="b"/>
                <a:pathLst>
                  <a:path w="163829" h="1028700">
                    <a:moveTo>
                      <a:pt x="0" y="1028128"/>
                    </a:moveTo>
                    <a:lnTo>
                      <a:pt x="163649" y="1028128"/>
                    </a:lnTo>
                    <a:lnTo>
                      <a:pt x="163649" y="0"/>
                    </a:lnTo>
                    <a:lnTo>
                      <a:pt x="0" y="0"/>
                    </a:lnTo>
                    <a:lnTo>
                      <a:pt x="0" y="1028128"/>
                    </a:lnTo>
                    <a:close/>
                  </a:path>
                </a:pathLst>
              </a:custGeom>
              <a:ln w="7792">
                <a:solidFill>
                  <a:srgbClr val="000000"/>
                </a:solidFill>
              </a:ln>
            </p:spPr>
            <p:txBody>
              <a:bodyPr wrap="square" lIns="0" tIns="0" rIns="0" bIns="0" rtlCol="0"/>
              <a:lstStyle/>
              <a:p>
                <a:endParaRPr sz="1632"/>
              </a:p>
            </p:txBody>
          </p:sp>
          <p:sp>
            <p:nvSpPr>
              <p:cNvPr id="48" name="object 48"/>
              <p:cNvSpPr/>
              <p:nvPr/>
            </p:nvSpPr>
            <p:spPr>
              <a:xfrm>
                <a:off x="8077737" y="3329855"/>
                <a:ext cx="156210" cy="880744"/>
              </a:xfrm>
              <a:custGeom>
                <a:avLst/>
                <a:gdLst/>
                <a:ahLst/>
                <a:cxnLst/>
                <a:rect l="l" t="t" r="r" b="b"/>
                <a:pathLst>
                  <a:path w="156209" h="880745">
                    <a:moveTo>
                      <a:pt x="155856" y="0"/>
                    </a:moveTo>
                    <a:lnTo>
                      <a:pt x="0" y="0"/>
                    </a:lnTo>
                    <a:lnTo>
                      <a:pt x="0" y="880140"/>
                    </a:lnTo>
                    <a:lnTo>
                      <a:pt x="155856" y="880140"/>
                    </a:lnTo>
                    <a:lnTo>
                      <a:pt x="155856" y="0"/>
                    </a:lnTo>
                    <a:close/>
                  </a:path>
                </a:pathLst>
              </a:custGeom>
              <a:solidFill>
                <a:srgbClr val="993366"/>
              </a:solidFill>
            </p:spPr>
            <p:txBody>
              <a:bodyPr wrap="square" lIns="0" tIns="0" rIns="0" bIns="0" rtlCol="0"/>
              <a:lstStyle/>
              <a:p>
                <a:endParaRPr sz="1632"/>
              </a:p>
            </p:txBody>
          </p:sp>
          <p:sp>
            <p:nvSpPr>
              <p:cNvPr id="49" name="object 49"/>
              <p:cNvSpPr/>
              <p:nvPr/>
            </p:nvSpPr>
            <p:spPr>
              <a:xfrm>
                <a:off x="8077737" y="3329855"/>
                <a:ext cx="156210" cy="880744"/>
              </a:xfrm>
              <a:custGeom>
                <a:avLst/>
                <a:gdLst/>
                <a:ahLst/>
                <a:cxnLst/>
                <a:rect l="l" t="t" r="r" b="b"/>
                <a:pathLst>
                  <a:path w="156209" h="880745">
                    <a:moveTo>
                      <a:pt x="0" y="880140"/>
                    </a:moveTo>
                    <a:lnTo>
                      <a:pt x="155856" y="880140"/>
                    </a:lnTo>
                    <a:lnTo>
                      <a:pt x="155856" y="0"/>
                    </a:lnTo>
                    <a:lnTo>
                      <a:pt x="0" y="0"/>
                    </a:lnTo>
                    <a:lnTo>
                      <a:pt x="0" y="880140"/>
                    </a:lnTo>
                    <a:close/>
                  </a:path>
                </a:pathLst>
              </a:custGeom>
              <a:ln w="7792">
                <a:solidFill>
                  <a:srgbClr val="000000"/>
                </a:solidFill>
              </a:ln>
            </p:spPr>
            <p:txBody>
              <a:bodyPr wrap="square" lIns="0" tIns="0" rIns="0" bIns="0" rtlCol="0"/>
              <a:lstStyle/>
              <a:p>
                <a:endParaRPr sz="1632"/>
              </a:p>
            </p:txBody>
          </p:sp>
          <p:sp>
            <p:nvSpPr>
              <p:cNvPr id="50" name="object 50"/>
              <p:cNvSpPr/>
              <p:nvPr/>
            </p:nvSpPr>
            <p:spPr>
              <a:xfrm>
                <a:off x="8475171" y="3914019"/>
                <a:ext cx="156210" cy="296545"/>
              </a:xfrm>
              <a:custGeom>
                <a:avLst/>
                <a:gdLst/>
                <a:ahLst/>
                <a:cxnLst/>
                <a:rect l="l" t="t" r="r" b="b"/>
                <a:pathLst>
                  <a:path w="156209" h="296545">
                    <a:moveTo>
                      <a:pt x="155856" y="0"/>
                    </a:moveTo>
                    <a:lnTo>
                      <a:pt x="0" y="0"/>
                    </a:lnTo>
                    <a:lnTo>
                      <a:pt x="0" y="295976"/>
                    </a:lnTo>
                    <a:lnTo>
                      <a:pt x="155856" y="295976"/>
                    </a:lnTo>
                    <a:lnTo>
                      <a:pt x="155856" y="0"/>
                    </a:lnTo>
                    <a:close/>
                  </a:path>
                </a:pathLst>
              </a:custGeom>
              <a:solidFill>
                <a:srgbClr val="993366"/>
              </a:solidFill>
            </p:spPr>
            <p:txBody>
              <a:bodyPr wrap="square" lIns="0" tIns="0" rIns="0" bIns="0" rtlCol="0"/>
              <a:lstStyle/>
              <a:p>
                <a:endParaRPr sz="1632"/>
              </a:p>
            </p:txBody>
          </p:sp>
          <p:sp>
            <p:nvSpPr>
              <p:cNvPr id="51" name="object 51"/>
              <p:cNvSpPr/>
              <p:nvPr/>
            </p:nvSpPr>
            <p:spPr>
              <a:xfrm>
                <a:off x="6752906" y="3033930"/>
                <a:ext cx="2392680" cy="1199515"/>
              </a:xfrm>
              <a:custGeom>
                <a:avLst/>
                <a:gdLst/>
                <a:ahLst/>
                <a:cxnLst/>
                <a:rect l="l" t="t" r="r" b="b"/>
                <a:pathLst>
                  <a:path w="2392679" h="1199514">
                    <a:moveTo>
                      <a:pt x="1722265" y="1176065"/>
                    </a:moveTo>
                    <a:lnTo>
                      <a:pt x="1878121" y="1176065"/>
                    </a:lnTo>
                    <a:lnTo>
                      <a:pt x="1878121" y="880088"/>
                    </a:lnTo>
                    <a:lnTo>
                      <a:pt x="1722265" y="880088"/>
                    </a:lnTo>
                    <a:lnTo>
                      <a:pt x="1722265" y="1176065"/>
                    </a:lnTo>
                    <a:close/>
                  </a:path>
                  <a:path w="2392679" h="1199514">
                    <a:moveTo>
                      <a:pt x="23378" y="1176065"/>
                    </a:moveTo>
                    <a:lnTo>
                      <a:pt x="23378" y="0"/>
                    </a:lnTo>
                  </a:path>
                  <a:path w="2392679" h="1199514">
                    <a:moveTo>
                      <a:pt x="0" y="1176065"/>
                    </a:moveTo>
                    <a:lnTo>
                      <a:pt x="23378" y="1176065"/>
                    </a:lnTo>
                  </a:path>
                  <a:path w="2392679" h="1199514">
                    <a:moveTo>
                      <a:pt x="0" y="1028076"/>
                    </a:moveTo>
                    <a:lnTo>
                      <a:pt x="23378" y="1028076"/>
                    </a:lnTo>
                  </a:path>
                  <a:path w="2392679" h="1199514">
                    <a:moveTo>
                      <a:pt x="0" y="880088"/>
                    </a:moveTo>
                    <a:lnTo>
                      <a:pt x="23378" y="880088"/>
                    </a:lnTo>
                  </a:path>
                  <a:path w="2392679" h="1199514">
                    <a:moveTo>
                      <a:pt x="0" y="739889"/>
                    </a:moveTo>
                    <a:lnTo>
                      <a:pt x="23378" y="739889"/>
                    </a:lnTo>
                  </a:path>
                  <a:path w="2392679" h="1199514">
                    <a:moveTo>
                      <a:pt x="0" y="591952"/>
                    </a:moveTo>
                    <a:lnTo>
                      <a:pt x="23378" y="591952"/>
                    </a:lnTo>
                  </a:path>
                  <a:path w="2392679" h="1199514">
                    <a:moveTo>
                      <a:pt x="0" y="443964"/>
                    </a:moveTo>
                    <a:lnTo>
                      <a:pt x="23378" y="443964"/>
                    </a:lnTo>
                  </a:path>
                  <a:path w="2392679" h="1199514">
                    <a:moveTo>
                      <a:pt x="0" y="295976"/>
                    </a:moveTo>
                    <a:lnTo>
                      <a:pt x="23378" y="295976"/>
                    </a:lnTo>
                  </a:path>
                  <a:path w="2392679" h="1199514">
                    <a:moveTo>
                      <a:pt x="0" y="147988"/>
                    </a:moveTo>
                    <a:lnTo>
                      <a:pt x="23378" y="147988"/>
                    </a:lnTo>
                  </a:path>
                  <a:path w="2392679" h="1199514">
                    <a:moveTo>
                      <a:pt x="0" y="0"/>
                    </a:moveTo>
                    <a:lnTo>
                      <a:pt x="23378" y="0"/>
                    </a:lnTo>
                  </a:path>
                  <a:path w="2392679" h="1199514">
                    <a:moveTo>
                      <a:pt x="23378" y="1176065"/>
                    </a:moveTo>
                    <a:lnTo>
                      <a:pt x="2392447" y="1176065"/>
                    </a:lnTo>
                  </a:path>
                  <a:path w="2392679" h="1199514">
                    <a:moveTo>
                      <a:pt x="23378" y="1176065"/>
                    </a:moveTo>
                    <a:lnTo>
                      <a:pt x="23378" y="1199431"/>
                    </a:lnTo>
                  </a:path>
                  <a:path w="2392679" h="1199514">
                    <a:moveTo>
                      <a:pt x="420812" y="1176065"/>
                    </a:moveTo>
                    <a:lnTo>
                      <a:pt x="420812" y="1199431"/>
                    </a:lnTo>
                  </a:path>
                  <a:path w="2392679" h="1199514">
                    <a:moveTo>
                      <a:pt x="810401" y="1176065"/>
                    </a:moveTo>
                    <a:lnTo>
                      <a:pt x="810401" y="1199431"/>
                    </a:lnTo>
                  </a:path>
                  <a:path w="2392679" h="1199514">
                    <a:moveTo>
                      <a:pt x="1207939" y="1176065"/>
                    </a:moveTo>
                    <a:lnTo>
                      <a:pt x="1207939" y="1199431"/>
                    </a:lnTo>
                  </a:path>
                  <a:path w="2392679" h="1199514">
                    <a:moveTo>
                      <a:pt x="1605373" y="1176065"/>
                    </a:moveTo>
                    <a:lnTo>
                      <a:pt x="1605373" y="1199431"/>
                    </a:lnTo>
                  </a:path>
                  <a:path w="2392679" h="1199514">
                    <a:moveTo>
                      <a:pt x="1995013" y="1176065"/>
                    </a:moveTo>
                    <a:lnTo>
                      <a:pt x="1995013" y="1199431"/>
                    </a:lnTo>
                  </a:path>
                  <a:path w="2392679" h="1199514">
                    <a:moveTo>
                      <a:pt x="2392447" y="1176065"/>
                    </a:moveTo>
                    <a:lnTo>
                      <a:pt x="2392447" y="1199431"/>
                    </a:lnTo>
                  </a:path>
                </a:pathLst>
              </a:custGeom>
              <a:ln w="7790">
                <a:solidFill>
                  <a:srgbClr val="000000"/>
                </a:solidFill>
              </a:ln>
            </p:spPr>
            <p:txBody>
              <a:bodyPr wrap="square" lIns="0" tIns="0" rIns="0" bIns="0" rtlCol="0"/>
              <a:lstStyle/>
              <a:p>
                <a:endParaRPr sz="1632"/>
              </a:p>
            </p:txBody>
          </p:sp>
        </p:grpSp>
        <p:sp>
          <p:nvSpPr>
            <p:cNvPr id="52" name="object 52"/>
            <p:cNvSpPr txBox="1"/>
            <p:nvPr/>
          </p:nvSpPr>
          <p:spPr>
            <a:xfrm>
              <a:off x="6476886" y="2846170"/>
              <a:ext cx="173321" cy="1179588"/>
            </a:xfrm>
            <a:prstGeom prst="rect">
              <a:avLst/>
            </a:prstGeom>
          </p:spPr>
          <p:txBody>
            <a:bodyPr vert="horz" wrap="square" lIns="0" tIns="55279" rIns="0" bIns="0" rtlCol="0">
              <a:spAutoFit/>
            </a:bodyPr>
            <a:lstStyle/>
            <a:p>
              <a:pPr marL="11516">
                <a:spcBef>
                  <a:spcPts val="435"/>
                </a:spcBef>
              </a:pPr>
              <a:r>
                <a:rPr sz="589" spc="5" dirty="0">
                  <a:latin typeface="Arial"/>
                  <a:cs typeface="Arial"/>
                </a:rPr>
                <a:t>0</a:t>
              </a:r>
              <a:r>
                <a:rPr sz="589" dirty="0">
                  <a:latin typeface="Arial"/>
                  <a:cs typeface="Arial"/>
                </a:rPr>
                <a:t>.</a:t>
              </a:r>
              <a:r>
                <a:rPr sz="589" spc="5" dirty="0">
                  <a:latin typeface="Arial"/>
                  <a:cs typeface="Arial"/>
                </a:rPr>
                <a:t>4</a:t>
              </a:r>
              <a:r>
                <a:rPr sz="589" spc="14" dirty="0">
                  <a:latin typeface="Arial"/>
                  <a:cs typeface="Arial"/>
                </a:rPr>
                <a:t>0</a:t>
              </a:r>
              <a:endParaRPr sz="589">
                <a:latin typeface="Arial"/>
                <a:cs typeface="Arial"/>
              </a:endParaRPr>
            </a:p>
            <a:p>
              <a:pPr marL="11516">
                <a:spcBef>
                  <a:spcPts val="348"/>
                </a:spcBef>
              </a:pPr>
              <a:r>
                <a:rPr sz="589" spc="5" dirty="0">
                  <a:latin typeface="Arial"/>
                  <a:cs typeface="Arial"/>
                </a:rPr>
                <a:t>0</a:t>
              </a:r>
              <a:r>
                <a:rPr sz="589" dirty="0">
                  <a:latin typeface="Arial"/>
                  <a:cs typeface="Arial"/>
                </a:rPr>
                <a:t>.</a:t>
              </a:r>
              <a:r>
                <a:rPr sz="589" spc="5" dirty="0">
                  <a:latin typeface="Arial"/>
                  <a:cs typeface="Arial"/>
                </a:rPr>
                <a:t>3</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3</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2</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2</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1</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1</a:t>
              </a:r>
              <a:r>
                <a:rPr sz="589" spc="14" dirty="0">
                  <a:latin typeface="Arial"/>
                  <a:cs typeface="Arial"/>
                </a:rPr>
                <a:t>0</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0</a:t>
              </a:r>
              <a:r>
                <a:rPr sz="589" spc="14" dirty="0">
                  <a:latin typeface="Arial"/>
                  <a:cs typeface="Arial"/>
                </a:rPr>
                <a:t>5</a:t>
              </a:r>
              <a:endParaRPr sz="589">
                <a:latin typeface="Arial"/>
                <a:cs typeface="Arial"/>
              </a:endParaRPr>
            </a:p>
            <a:p>
              <a:pPr marL="11516">
                <a:spcBef>
                  <a:spcPts val="349"/>
                </a:spcBef>
              </a:pPr>
              <a:r>
                <a:rPr sz="589" spc="5" dirty="0">
                  <a:latin typeface="Arial"/>
                  <a:cs typeface="Arial"/>
                </a:rPr>
                <a:t>0</a:t>
              </a:r>
              <a:r>
                <a:rPr sz="589" dirty="0">
                  <a:latin typeface="Arial"/>
                  <a:cs typeface="Arial"/>
                </a:rPr>
                <a:t>.</a:t>
              </a:r>
              <a:r>
                <a:rPr sz="589" spc="5" dirty="0">
                  <a:latin typeface="Arial"/>
                  <a:cs typeface="Arial"/>
                </a:rPr>
                <a:t>0</a:t>
              </a:r>
              <a:r>
                <a:rPr sz="589" spc="14" dirty="0">
                  <a:latin typeface="Arial"/>
                  <a:cs typeface="Arial"/>
                </a:rPr>
                <a:t>0</a:t>
              </a:r>
              <a:endParaRPr sz="589">
                <a:latin typeface="Arial"/>
                <a:cs typeface="Arial"/>
              </a:endParaRPr>
            </a:p>
          </p:txBody>
        </p:sp>
        <p:sp>
          <p:nvSpPr>
            <p:cNvPr id="53" name="object 53"/>
            <p:cNvSpPr txBox="1"/>
            <p:nvPr/>
          </p:nvSpPr>
          <p:spPr>
            <a:xfrm>
              <a:off x="6832804" y="4085341"/>
              <a:ext cx="130711" cy="105783"/>
            </a:xfrm>
            <a:prstGeom prst="rect">
              <a:avLst/>
            </a:prstGeom>
          </p:spPr>
          <p:txBody>
            <a:bodyPr vert="horz" wrap="square" lIns="0" tIns="14971" rIns="0" bIns="0" rtlCol="0">
              <a:spAutoFit/>
            </a:bodyPr>
            <a:lstStyle/>
            <a:p>
              <a:pPr marL="11516">
                <a:spcBef>
                  <a:spcPts val="118"/>
                </a:spcBef>
              </a:pPr>
              <a:r>
                <a:rPr sz="589" dirty="0">
                  <a:latin typeface="Arial"/>
                  <a:cs typeface="Arial"/>
                </a:rPr>
                <a:t>3</a:t>
              </a:r>
              <a:r>
                <a:rPr sz="589" spc="-5" dirty="0">
                  <a:latin typeface="Arial"/>
                  <a:cs typeface="Arial"/>
                </a:rPr>
                <a:t>.</a:t>
              </a:r>
              <a:r>
                <a:rPr sz="589" spc="14" dirty="0">
                  <a:latin typeface="Arial"/>
                  <a:cs typeface="Arial"/>
                </a:rPr>
                <a:t>0</a:t>
              </a:r>
              <a:endParaRPr sz="589">
                <a:latin typeface="Arial"/>
                <a:cs typeface="Arial"/>
              </a:endParaRPr>
            </a:p>
          </p:txBody>
        </p:sp>
        <p:sp>
          <p:nvSpPr>
            <p:cNvPr id="54" name="object 54"/>
            <p:cNvSpPr txBox="1"/>
            <p:nvPr/>
          </p:nvSpPr>
          <p:spPr>
            <a:xfrm>
              <a:off x="8629541" y="4085341"/>
              <a:ext cx="131287" cy="105783"/>
            </a:xfrm>
            <a:prstGeom prst="rect">
              <a:avLst/>
            </a:prstGeom>
          </p:spPr>
          <p:txBody>
            <a:bodyPr vert="horz" wrap="square" lIns="0" tIns="14971" rIns="0" bIns="0" rtlCol="0">
              <a:spAutoFit/>
            </a:bodyPr>
            <a:lstStyle/>
            <a:p>
              <a:pPr marL="11516">
                <a:spcBef>
                  <a:spcPts val="118"/>
                </a:spcBef>
              </a:pPr>
              <a:r>
                <a:rPr sz="589" spc="5" dirty="0">
                  <a:latin typeface="Arial"/>
                  <a:cs typeface="Arial"/>
                </a:rPr>
                <a:t>8</a:t>
              </a:r>
              <a:r>
                <a:rPr sz="589" dirty="0">
                  <a:latin typeface="Arial"/>
                  <a:cs typeface="Arial"/>
                </a:rPr>
                <a:t>.</a:t>
              </a:r>
              <a:r>
                <a:rPr sz="589" spc="14" dirty="0">
                  <a:latin typeface="Arial"/>
                  <a:cs typeface="Arial"/>
                </a:rPr>
                <a:t>0</a:t>
              </a:r>
              <a:endParaRPr sz="589">
                <a:latin typeface="Arial"/>
                <a:cs typeface="Arial"/>
              </a:endParaRPr>
            </a:p>
          </p:txBody>
        </p:sp>
        <p:sp>
          <p:nvSpPr>
            <p:cNvPr id="55" name="object 55"/>
            <p:cNvSpPr txBox="1"/>
            <p:nvPr/>
          </p:nvSpPr>
          <p:spPr>
            <a:xfrm>
              <a:off x="6345244" y="3256539"/>
              <a:ext cx="111569" cy="508448"/>
            </a:xfrm>
            <a:prstGeom prst="rect">
              <a:avLst/>
            </a:prstGeom>
          </p:spPr>
          <p:txBody>
            <a:bodyPr vert="vert270" wrap="square" lIns="0" tIns="2879" rIns="0" bIns="0" rtlCol="0">
              <a:spAutoFit/>
            </a:bodyPr>
            <a:lstStyle/>
            <a:p>
              <a:pPr marL="11516">
                <a:spcBef>
                  <a:spcPts val="23"/>
                </a:spcBef>
              </a:pPr>
              <a:r>
                <a:rPr sz="725" b="1" dirty="0">
                  <a:latin typeface="Arial"/>
                  <a:cs typeface="Arial"/>
                </a:rPr>
                <a:t>Probability</a:t>
              </a:r>
              <a:endParaRPr sz="725">
                <a:latin typeface="Arial"/>
                <a:cs typeface="Arial"/>
              </a:endParaRPr>
            </a:p>
          </p:txBody>
        </p:sp>
        <p:sp>
          <p:nvSpPr>
            <p:cNvPr id="56" name="object 56"/>
            <p:cNvSpPr txBox="1"/>
            <p:nvPr/>
          </p:nvSpPr>
          <p:spPr>
            <a:xfrm>
              <a:off x="7192303" y="4064713"/>
              <a:ext cx="1208643" cy="263932"/>
            </a:xfrm>
            <a:prstGeom prst="rect">
              <a:avLst/>
            </a:prstGeom>
          </p:spPr>
          <p:txBody>
            <a:bodyPr vert="horz" wrap="square" lIns="0" tIns="35700" rIns="0" bIns="0" rtlCol="0">
              <a:spAutoFit/>
            </a:bodyPr>
            <a:lstStyle/>
            <a:p>
              <a:pPr algn="ctr">
                <a:spcBef>
                  <a:spcPts val="280"/>
                </a:spcBef>
                <a:tabLst>
                  <a:tab pos="359310" algn="l"/>
                  <a:tab pos="718045" algn="l"/>
                  <a:tab pos="1077931" algn="l"/>
                </a:tabLst>
              </a:pPr>
              <a:r>
                <a:rPr sz="589" spc="5" dirty="0">
                  <a:latin typeface="Arial"/>
                  <a:cs typeface="Arial"/>
                </a:rPr>
                <a:t>4.0	5.0	6.0	7.0</a:t>
              </a:r>
              <a:endParaRPr sz="589">
                <a:latin typeface="Arial"/>
                <a:cs typeface="Arial"/>
              </a:endParaRPr>
            </a:p>
            <a:p>
              <a:pPr marL="21305" algn="ctr">
                <a:spcBef>
                  <a:spcPts val="199"/>
                </a:spcBef>
              </a:pPr>
              <a:r>
                <a:rPr sz="725" b="1" dirty="0">
                  <a:latin typeface="Arial"/>
                  <a:cs typeface="Arial"/>
                </a:rPr>
                <a:t>Sales </a:t>
              </a:r>
              <a:r>
                <a:rPr sz="725" b="1" spc="-14" dirty="0">
                  <a:latin typeface="Arial"/>
                  <a:cs typeface="Arial"/>
                </a:rPr>
                <a:t>($</a:t>
              </a:r>
              <a:r>
                <a:rPr sz="725" b="1" dirty="0">
                  <a:latin typeface="Arial"/>
                  <a:cs typeface="Arial"/>
                </a:rPr>
                <a:t> </a:t>
              </a:r>
              <a:r>
                <a:rPr sz="725" b="1" spc="9" dirty="0">
                  <a:latin typeface="Arial"/>
                  <a:cs typeface="Arial"/>
                </a:rPr>
                <a:t>million)</a:t>
              </a:r>
              <a:endParaRPr sz="725">
                <a:latin typeface="Arial"/>
                <a:cs typeface="Arial"/>
              </a:endParaRPr>
            </a:p>
          </p:txBody>
        </p:sp>
        <p:sp>
          <p:nvSpPr>
            <p:cNvPr id="57" name="object 57"/>
            <p:cNvSpPr txBox="1"/>
            <p:nvPr/>
          </p:nvSpPr>
          <p:spPr>
            <a:xfrm>
              <a:off x="6666740" y="2498580"/>
              <a:ext cx="1960662" cy="223209"/>
            </a:xfrm>
            <a:prstGeom prst="rect">
              <a:avLst/>
            </a:prstGeom>
          </p:spPr>
          <p:txBody>
            <a:bodyPr vert="horz" wrap="square" lIns="0" tIns="17850" rIns="0" bIns="0" rtlCol="0">
              <a:spAutoFit/>
            </a:bodyPr>
            <a:lstStyle/>
            <a:p>
              <a:pPr marL="664494" marR="4607" indent="-653553">
                <a:lnSpc>
                  <a:spcPts val="843"/>
                </a:lnSpc>
                <a:spcBef>
                  <a:spcPts val="141"/>
                </a:spcBef>
              </a:pPr>
              <a:r>
                <a:rPr sz="725" b="1" dirty="0">
                  <a:latin typeface="Arial"/>
                  <a:cs typeface="Arial"/>
                </a:rPr>
                <a:t>Probability</a:t>
              </a:r>
              <a:r>
                <a:rPr sz="725" b="1" spc="14" dirty="0">
                  <a:latin typeface="Arial"/>
                  <a:cs typeface="Arial"/>
                </a:rPr>
                <a:t> </a:t>
              </a:r>
              <a:r>
                <a:rPr sz="725" b="1" spc="-5" dirty="0">
                  <a:latin typeface="Arial"/>
                  <a:cs typeface="Arial"/>
                </a:rPr>
                <a:t>Distribution</a:t>
              </a:r>
              <a:r>
                <a:rPr sz="725" b="1" spc="91" dirty="0">
                  <a:latin typeface="Arial"/>
                  <a:cs typeface="Arial"/>
                </a:rPr>
                <a:t> </a:t>
              </a:r>
              <a:r>
                <a:rPr sz="725" b="1" spc="-5" dirty="0">
                  <a:latin typeface="Arial"/>
                  <a:cs typeface="Arial"/>
                </a:rPr>
                <a:t>Function</a:t>
              </a:r>
              <a:r>
                <a:rPr sz="725" b="1" spc="86" dirty="0">
                  <a:latin typeface="Arial"/>
                  <a:cs typeface="Arial"/>
                </a:rPr>
                <a:t> </a:t>
              </a:r>
              <a:r>
                <a:rPr sz="725" b="1" dirty="0">
                  <a:latin typeface="Arial"/>
                  <a:cs typeface="Arial"/>
                </a:rPr>
                <a:t>of</a:t>
              </a:r>
              <a:r>
                <a:rPr sz="725" b="1" spc="14" dirty="0">
                  <a:latin typeface="Arial"/>
                  <a:cs typeface="Arial"/>
                </a:rPr>
                <a:t> </a:t>
              </a:r>
              <a:r>
                <a:rPr sz="725" b="1" spc="-9" dirty="0">
                  <a:latin typeface="Arial"/>
                  <a:cs typeface="Arial"/>
                </a:rPr>
                <a:t>Eastern </a:t>
              </a:r>
              <a:r>
                <a:rPr sz="725" b="1" spc="-185" dirty="0">
                  <a:latin typeface="Arial"/>
                  <a:cs typeface="Arial"/>
                </a:rPr>
                <a:t> </a:t>
              </a:r>
              <a:r>
                <a:rPr sz="725" b="1" dirty="0">
                  <a:latin typeface="Arial"/>
                  <a:cs typeface="Arial"/>
                </a:rPr>
                <a:t>Division</a:t>
              </a:r>
              <a:r>
                <a:rPr sz="725" b="1" spc="18" dirty="0">
                  <a:latin typeface="Arial"/>
                  <a:cs typeface="Arial"/>
                </a:rPr>
                <a:t> </a:t>
              </a:r>
              <a:r>
                <a:rPr sz="725" b="1" dirty="0">
                  <a:latin typeface="Arial"/>
                  <a:cs typeface="Arial"/>
                </a:rPr>
                <a:t>Sales</a:t>
              </a:r>
              <a:endParaRPr sz="725">
                <a:latin typeface="Arial"/>
                <a:cs typeface="Arial"/>
              </a:endParaRPr>
            </a:p>
          </p:txBody>
        </p:sp>
      </p:grpSp>
      <p:graphicFrame>
        <p:nvGraphicFramePr>
          <p:cNvPr id="58" name="object 58"/>
          <p:cNvGraphicFramePr>
            <a:graphicFrameLocks noGrp="1"/>
          </p:cNvGraphicFramePr>
          <p:nvPr/>
        </p:nvGraphicFramePr>
        <p:xfrm>
          <a:off x="3718388" y="4835044"/>
          <a:ext cx="1959510" cy="1272404"/>
        </p:xfrm>
        <a:graphic>
          <a:graphicData uri="http://schemas.openxmlformats.org/drawingml/2006/table">
            <a:tbl>
              <a:tblPr firstRow="1" bandRow="1">
                <a:tableStyleId>{2D5ABB26-0587-4C30-8999-92F81FD0307C}</a:tableStyleId>
              </a:tblPr>
              <a:tblGrid>
                <a:gridCol w="1201158">
                  <a:extLst>
                    <a:ext uri="{9D8B030D-6E8A-4147-A177-3AD203B41FA5}">
                      <a16:colId xmlns:a16="http://schemas.microsoft.com/office/drawing/2014/main" val="20000"/>
                    </a:ext>
                  </a:extLst>
                </a:gridCol>
                <a:gridCol w="758352">
                  <a:extLst>
                    <a:ext uri="{9D8B030D-6E8A-4147-A177-3AD203B41FA5}">
                      <a16:colId xmlns:a16="http://schemas.microsoft.com/office/drawing/2014/main" val="20001"/>
                    </a:ext>
                  </a:extLst>
                </a:gridCol>
              </a:tblGrid>
              <a:tr h="262462">
                <a:tc>
                  <a:txBody>
                    <a:bodyPr/>
                    <a:lstStyle/>
                    <a:p>
                      <a:pPr marL="0" marR="374015" indent="0" algn="ctr">
                        <a:lnSpc>
                          <a:spcPct val="101200"/>
                        </a:lnSpc>
                        <a:spcBef>
                          <a:spcPts val="10"/>
                        </a:spcBef>
                      </a:pPr>
                      <a:r>
                        <a:rPr sz="800" b="1" spc="15" dirty="0">
                          <a:latin typeface="Arial"/>
                          <a:cs typeface="Arial"/>
                        </a:rPr>
                        <a:t>Sales</a:t>
                      </a:r>
                      <a:r>
                        <a:rPr sz="800" b="1" spc="10" dirty="0">
                          <a:latin typeface="Arial"/>
                          <a:cs typeface="Arial"/>
                        </a:rPr>
                        <a:t>($million)</a:t>
                      </a:r>
                      <a:endParaRPr sz="800" dirty="0">
                        <a:latin typeface="Arial"/>
                        <a:cs typeface="Arial"/>
                      </a:endParaRPr>
                    </a:p>
                  </a:txBody>
                  <a:tcPr marL="0" marR="0" marT="1152" marB="0" anchor="ctr">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BEBEBE"/>
                    </a:solidFill>
                  </a:tcPr>
                </a:tc>
                <a:tc>
                  <a:txBody>
                    <a:bodyPr/>
                    <a:lstStyle/>
                    <a:p>
                      <a:pPr algn="ctr">
                        <a:lnSpc>
                          <a:spcPct val="100000"/>
                        </a:lnSpc>
                        <a:spcBef>
                          <a:spcPts val="40"/>
                        </a:spcBef>
                      </a:pPr>
                      <a:endParaRPr sz="900">
                        <a:latin typeface="Times New Roman"/>
                        <a:cs typeface="Times New Roman"/>
                      </a:endParaRPr>
                    </a:p>
                    <a:p>
                      <a:pPr algn="ctr">
                        <a:lnSpc>
                          <a:spcPts val="1045"/>
                        </a:lnSpc>
                      </a:pPr>
                      <a:r>
                        <a:rPr sz="800" b="1" spc="15" dirty="0">
                          <a:latin typeface="Arial"/>
                          <a:cs typeface="Arial"/>
                        </a:rPr>
                        <a:t>Probability</a:t>
                      </a:r>
                      <a:endParaRPr sz="800">
                        <a:latin typeface="Arial"/>
                        <a:cs typeface="Arial"/>
                      </a:endParaRPr>
                    </a:p>
                  </a:txBody>
                  <a:tcPr marL="0" marR="0" marT="4607" marB="0" anchor="ctr">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solidFill>
                      <a:srgbClr val="BEBEBE"/>
                    </a:solidFill>
                  </a:tcPr>
                </a:tc>
                <a:extLst>
                  <a:ext uri="{0D108BD9-81ED-4DB2-BD59-A6C34878D82A}">
                    <a16:rowId xmlns:a16="http://schemas.microsoft.com/office/drawing/2014/main" val="10000"/>
                  </a:ext>
                </a:extLst>
              </a:tr>
              <a:tr h="167784">
                <a:tc>
                  <a:txBody>
                    <a:bodyPr/>
                    <a:lstStyle/>
                    <a:p>
                      <a:pPr marL="579120" algn="ctr">
                        <a:lnSpc>
                          <a:spcPts val="1070"/>
                        </a:lnSpc>
                        <a:spcBef>
                          <a:spcPts val="285"/>
                        </a:spcBef>
                      </a:pPr>
                      <a:r>
                        <a:rPr sz="800" spc="15" dirty="0">
                          <a:latin typeface="Arial"/>
                          <a:cs typeface="Arial"/>
                        </a:rPr>
                        <a:t>3.0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0.15</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67775">
                <a:tc>
                  <a:txBody>
                    <a:bodyPr/>
                    <a:lstStyle/>
                    <a:p>
                      <a:pPr marL="579120" algn="ctr">
                        <a:lnSpc>
                          <a:spcPts val="1070"/>
                        </a:lnSpc>
                        <a:spcBef>
                          <a:spcPts val="285"/>
                        </a:spcBef>
                      </a:pPr>
                      <a:r>
                        <a:rPr sz="800" spc="15" dirty="0">
                          <a:latin typeface="Arial"/>
                          <a:cs typeface="Arial"/>
                        </a:rPr>
                        <a:t>4.0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0.20</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167775">
                <a:tc>
                  <a:txBody>
                    <a:bodyPr/>
                    <a:lstStyle/>
                    <a:p>
                      <a:pPr marL="579120" algn="ctr">
                        <a:lnSpc>
                          <a:spcPts val="1070"/>
                        </a:lnSpc>
                        <a:spcBef>
                          <a:spcPts val="285"/>
                        </a:spcBef>
                      </a:pPr>
                      <a:r>
                        <a:rPr sz="800" spc="15" dirty="0">
                          <a:latin typeface="Arial"/>
                          <a:cs typeface="Arial"/>
                        </a:rPr>
                        <a:t>5.0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0.25</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167784">
                <a:tc>
                  <a:txBody>
                    <a:bodyPr/>
                    <a:lstStyle/>
                    <a:p>
                      <a:pPr marL="579120" algn="ctr">
                        <a:lnSpc>
                          <a:spcPts val="1070"/>
                        </a:lnSpc>
                        <a:spcBef>
                          <a:spcPts val="285"/>
                        </a:spcBef>
                      </a:pPr>
                      <a:r>
                        <a:rPr sz="800" spc="15" dirty="0">
                          <a:latin typeface="Arial"/>
                          <a:cs typeface="Arial"/>
                        </a:rPr>
                        <a:t>6.0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0.15</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167775">
                <a:tc>
                  <a:txBody>
                    <a:bodyPr/>
                    <a:lstStyle/>
                    <a:p>
                      <a:pPr marL="579120" algn="ctr">
                        <a:lnSpc>
                          <a:spcPts val="1070"/>
                        </a:lnSpc>
                        <a:spcBef>
                          <a:spcPts val="285"/>
                        </a:spcBef>
                      </a:pPr>
                      <a:r>
                        <a:rPr sz="800" spc="15" dirty="0">
                          <a:latin typeface="Arial"/>
                          <a:cs typeface="Arial"/>
                        </a:rPr>
                        <a:t>7.0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0.15</a:t>
                      </a:r>
                      <a:endParaRPr sz="80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171049">
                <a:tc>
                  <a:txBody>
                    <a:bodyPr/>
                    <a:lstStyle/>
                    <a:p>
                      <a:pPr marL="579120" algn="ctr">
                        <a:lnSpc>
                          <a:spcPct val="100000"/>
                        </a:lnSpc>
                        <a:spcBef>
                          <a:spcPts val="285"/>
                        </a:spcBef>
                      </a:pPr>
                      <a:r>
                        <a:rPr sz="800" spc="15" dirty="0">
                          <a:latin typeface="Arial"/>
                          <a:cs typeface="Arial"/>
                        </a:rPr>
                        <a:t>8.0</a:t>
                      </a:r>
                      <a:endParaRPr sz="800">
                        <a:latin typeface="Arial"/>
                        <a:cs typeface="Arial"/>
                      </a:endParaRPr>
                    </a:p>
                  </a:txBody>
                  <a:tcPr marL="0" marR="0" marT="32822" marB="0" anchor="ctr">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algn="ctr">
                        <a:lnSpc>
                          <a:spcPct val="100000"/>
                        </a:lnSpc>
                        <a:spcBef>
                          <a:spcPts val="285"/>
                        </a:spcBef>
                      </a:pPr>
                      <a:r>
                        <a:rPr sz="800" spc="15" dirty="0">
                          <a:latin typeface="Arial"/>
                          <a:cs typeface="Arial"/>
                        </a:rPr>
                        <a:t>0.10</a:t>
                      </a:r>
                      <a:endParaRPr sz="800" dirty="0">
                        <a:latin typeface="Arial"/>
                        <a:cs typeface="Arial"/>
                      </a:endParaRPr>
                    </a:p>
                  </a:txBody>
                  <a:tcPr marL="0" marR="0" marT="32822" marB="0" anchor="ctr">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bl>
          </a:graphicData>
        </a:graphic>
      </p:graphicFrame>
      <p:graphicFrame>
        <p:nvGraphicFramePr>
          <p:cNvPr id="59" name="object 59"/>
          <p:cNvGraphicFramePr>
            <a:graphicFrameLocks noGrp="1"/>
          </p:cNvGraphicFramePr>
          <p:nvPr/>
        </p:nvGraphicFramePr>
        <p:xfrm>
          <a:off x="3718539" y="2809021"/>
          <a:ext cx="1961238" cy="1272790"/>
        </p:xfrm>
        <a:graphic>
          <a:graphicData uri="http://schemas.openxmlformats.org/drawingml/2006/table">
            <a:tbl>
              <a:tblPr firstRow="1" bandRow="1">
                <a:tableStyleId>{2D5ABB26-0587-4C30-8999-92F81FD0307C}</a:tableStyleId>
              </a:tblPr>
              <a:tblGrid>
                <a:gridCol w="1202309">
                  <a:extLst>
                    <a:ext uri="{9D8B030D-6E8A-4147-A177-3AD203B41FA5}">
                      <a16:colId xmlns:a16="http://schemas.microsoft.com/office/drawing/2014/main" val="20000"/>
                    </a:ext>
                  </a:extLst>
                </a:gridCol>
                <a:gridCol w="758929">
                  <a:extLst>
                    <a:ext uri="{9D8B030D-6E8A-4147-A177-3AD203B41FA5}">
                      <a16:colId xmlns:a16="http://schemas.microsoft.com/office/drawing/2014/main" val="20001"/>
                    </a:ext>
                  </a:extLst>
                </a:gridCol>
              </a:tblGrid>
              <a:tr h="262584">
                <a:tc>
                  <a:txBody>
                    <a:bodyPr/>
                    <a:lstStyle/>
                    <a:p>
                      <a:pPr marL="0" marR="375920" indent="0" algn="ctr">
                        <a:lnSpc>
                          <a:spcPct val="101200"/>
                        </a:lnSpc>
                        <a:spcBef>
                          <a:spcPts val="10"/>
                        </a:spcBef>
                      </a:pPr>
                      <a:r>
                        <a:rPr sz="800" b="1" spc="15" dirty="0">
                          <a:latin typeface="Arial"/>
                          <a:cs typeface="Arial"/>
                        </a:rPr>
                        <a:t>Sales </a:t>
                      </a:r>
                      <a:r>
                        <a:rPr sz="800" b="1" spc="20" dirty="0">
                          <a:latin typeface="Arial"/>
                          <a:cs typeface="Arial"/>
                        </a:rPr>
                        <a:t> </a:t>
                      </a:r>
                      <a:r>
                        <a:rPr sz="800" b="1" spc="10" dirty="0">
                          <a:latin typeface="Arial"/>
                          <a:cs typeface="Arial"/>
                        </a:rPr>
                        <a:t>($million)</a:t>
                      </a:r>
                      <a:endParaRPr sz="800" dirty="0">
                        <a:latin typeface="Arial"/>
                        <a:cs typeface="Arial"/>
                      </a:endParaRPr>
                    </a:p>
                  </a:txBody>
                  <a:tcPr marL="0" marR="0" marT="1152" marB="0" anchor="ctr">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BEBEBE"/>
                    </a:solidFill>
                  </a:tcPr>
                </a:tc>
                <a:tc>
                  <a:txBody>
                    <a:bodyPr/>
                    <a:lstStyle/>
                    <a:p>
                      <a:pPr>
                        <a:lnSpc>
                          <a:spcPct val="100000"/>
                        </a:lnSpc>
                        <a:spcBef>
                          <a:spcPts val="45"/>
                        </a:spcBef>
                      </a:pPr>
                      <a:endParaRPr sz="900" dirty="0">
                        <a:latin typeface="Times New Roman"/>
                        <a:cs typeface="Times New Roman"/>
                      </a:endParaRPr>
                    </a:p>
                    <a:p>
                      <a:pPr algn="ctr">
                        <a:lnSpc>
                          <a:spcPts val="1040"/>
                        </a:lnSpc>
                      </a:pPr>
                      <a:r>
                        <a:rPr sz="800" b="1" spc="15" dirty="0">
                          <a:latin typeface="Arial"/>
                          <a:cs typeface="Arial"/>
                        </a:rPr>
                        <a:t>Probability</a:t>
                      </a:r>
                      <a:endParaRPr sz="800" dirty="0">
                        <a:latin typeface="Arial"/>
                        <a:cs typeface="Arial"/>
                      </a:endParaRPr>
                    </a:p>
                  </a:txBody>
                  <a:tcPr marL="0" marR="0" marT="5182" marB="0" anchor="ctr">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solidFill>
                      <a:srgbClr val="BEBEBE"/>
                    </a:solidFill>
                  </a:tcPr>
                </a:tc>
                <a:extLst>
                  <a:ext uri="{0D108BD9-81ED-4DB2-BD59-A6C34878D82A}">
                    <a16:rowId xmlns:a16="http://schemas.microsoft.com/office/drawing/2014/main" val="10000"/>
                  </a:ext>
                </a:extLst>
              </a:tr>
              <a:tr h="167823">
                <a:tc>
                  <a:txBody>
                    <a:bodyPr/>
                    <a:lstStyle/>
                    <a:p>
                      <a:pPr marL="579755">
                        <a:lnSpc>
                          <a:spcPts val="1070"/>
                        </a:lnSpc>
                        <a:spcBef>
                          <a:spcPts val="285"/>
                        </a:spcBef>
                      </a:pPr>
                      <a:r>
                        <a:rPr sz="800" spc="10" dirty="0">
                          <a:latin typeface="Arial"/>
                          <a:cs typeface="Arial"/>
                        </a:rPr>
                        <a:t>3.0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0.05</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67867">
                <a:tc>
                  <a:txBody>
                    <a:bodyPr/>
                    <a:lstStyle/>
                    <a:p>
                      <a:pPr marL="579755">
                        <a:lnSpc>
                          <a:spcPts val="1070"/>
                        </a:lnSpc>
                        <a:spcBef>
                          <a:spcPts val="285"/>
                        </a:spcBef>
                      </a:pPr>
                      <a:r>
                        <a:rPr sz="800" spc="10" dirty="0">
                          <a:latin typeface="Arial"/>
                          <a:cs typeface="Arial"/>
                        </a:rPr>
                        <a:t>4.0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0.20</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167867">
                <a:tc>
                  <a:txBody>
                    <a:bodyPr/>
                    <a:lstStyle/>
                    <a:p>
                      <a:pPr marL="579755">
                        <a:lnSpc>
                          <a:spcPts val="1070"/>
                        </a:lnSpc>
                        <a:spcBef>
                          <a:spcPts val="285"/>
                        </a:spcBef>
                      </a:pPr>
                      <a:r>
                        <a:rPr sz="800" spc="10" dirty="0">
                          <a:latin typeface="Arial"/>
                          <a:cs typeface="Arial"/>
                        </a:rPr>
                        <a:t>5.0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0.35</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167749">
                <a:tc>
                  <a:txBody>
                    <a:bodyPr/>
                    <a:lstStyle/>
                    <a:p>
                      <a:pPr marL="579755">
                        <a:lnSpc>
                          <a:spcPts val="1070"/>
                        </a:lnSpc>
                        <a:spcBef>
                          <a:spcPts val="285"/>
                        </a:spcBef>
                      </a:pPr>
                      <a:r>
                        <a:rPr sz="800" spc="10" dirty="0">
                          <a:latin typeface="Arial"/>
                          <a:cs typeface="Arial"/>
                        </a:rPr>
                        <a:t>6.0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0.30</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167867">
                <a:tc>
                  <a:txBody>
                    <a:bodyPr/>
                    <a:lstStyle/>
                    <a:p>
                      <a:pPr marL="579755">
                        <a:lnSpc>
                          <a:spcPts val="1070"/>
                        </a:lnSpc>
                        <a:spcBef>
                          <a:spcPts val="285"/>
                        </a:spcBef>
                      </a:pPr>
                      <a:r>
                        <a:rPr sz="800" spc="10" dirty="0">
                          <a:latin typeface="Arial"/>
                          <a:cs typeface="Arial"/>
                        </a:rPr>
                        <a:t>7.0</a:t>
                      </a:r>
                      <a:endParaRPr sz="80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ts val="1070"/>
                        </a:lnSpc>
                        <a:spcBef>
                          <a:spcPts val="285"/>
                        </a:spcBef>
                      </a:pPr>
                      <a:r>
                        <a:rPr sz="800" spc="15" dirty="0">
                          <a:latin typeface="Arial"/>
                          <a:cs typeface="Arial"/>
                        </a:rPr>
                        <a:t>0.10</a:t>
                      </a:r>
                      <a:endParaRPr sz="80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171033">
                <a:tc>
                  <a:txBody>
                    <a:bodyPr/>
                    <a:lstStyle/>
                    <a:p>
                      <a:pPr marL="579755">
                        <a:lnSpc>
                          <a:spcPct val="100000"/>
                        </a:lnSpc>
                        <a:spcBef>
                          <a:spcPts val="285"/>
                        </a:spcBef>
                      </a:pPr>
                      <a:r>
                        <a:rPr sz="800" spc="10" dirty="0">
                          <a:latin typeface="Arial"/>
                          <a:cs typeface="Arial"/>
                        </a:rPr>
                        <a:t>8.0</a:t>
                      </a:r>
                      <a:endParaRPr sz="800" dirty="0">
                        <a:latin typeface="Arial"/>
                        <a:cs typeface="Arial"/>
                      </a:endParaRPr>
                    </a:p>
                  </a:txBody>
                  <a:tcPr marL="0" marR="0" marT="32822"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algn="ctr">
                        <a:lnSpc>
                          <a:spcPct val="100000"/>
                        </a:lnSpc>
                        <a:spcBef>
                          <a:spcPts val="285"/>
                        </a:spcBef>
                      </a:pPr>
                      <a:r>
                        <a:rPr sz="800" spc="15" dirty="0">
                          <a:latin typeface="Arial"/>
                          <a:cs typeface="Arial"/>
                        </a:rPr>
                        <a:t>0.00</a:t>
                      </a:r>
                      <a:endParaRPr sz="800" dirty="0">
                        <a:latin typeface="Arial"/>
                        <a:cs typeface="Arial"/>
                      </a:endParaRPr>
                    </a:p>
                  </a:txBody>
                  <a:tcPr marL="0" marR="0" marT="32822"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bl>
          </a:graphicData>
        </a:graphic>
      </p:graphicFrame>
      <p:sp>
        <p:nvSpPr>
          <p:cNvPr id="61" name="object 61"/>
          <p:cNvSpPr txBox="1"/>
          <p:nvPr/>
        </p:nvSpPr>
        <p:spPr>
          <a:xfrm>
            <a:off x="4079253" y="4543540"/>
            <a:ext cx="1535708" cy="262787"/>
          </a:xfrm>
          <a:prstGeom prst="rect">
            <a:avLst/>
          </a:prstGeom>
        </p:spPr>
        <p:txBody>
          <a:bodyPr vert="horz" wrap="square" lIns="0" tIns="11516" rIns="0" bIns="0" rtlCol="0">
            <a:spAutoFit/>
          </a:bodyPr>
          <a:lstStyle/>
          <a:p>
            <a:pPr marL="11516">
              <a:spcBef>
                <a:spcPts val="91"/>
              </a:spcBef>
            </a:pPr>
            <a:r>
              <a:rPr sz="1632" spc="-18" dirty="0">
                <a:solidFill>
                  <a:srgbClr val="E02246"/>
                </a:solidFill>
                <a:latin typeface="Cambria"/>
                <a:cs typeface="Cambria"/>
              </a:rPr>
              <a:t>Western</a:t>
            </a:r>
            <a:r>
              <a:rPr sz="1632" spc="-54" dirty="0">
                <a:solidFill>
                  <a:srgbClr val="006600"/>
                </a:solidFill>
                <a:latin typeface="Cambria"/>
                <a:cs typeface="Cambria"/>
              </a:rPr>
              <a:t> </a:t>
            </a:r>
            <a:r>
              <a:rPr sz="1632" spc="-5" dirty="0">
                <a:latin typeface="Cambria"/>
                <a:cs typeface="Cambria"/>
              </a:rPr>
              <a:t>Division</a:t>
            </a:r>
            <a:endParaRPr sz="1632" dirty="0">
              <a:latin typeface="Cambria"/>
              <a:cs typeface="Cambria"/>
            </a:endParaRPr>
          </a:p>
        </p:txBody>
      </p:sp>
      <p:sp>
        <p:nvSpPr>
          <p:cNvPr id="69" name="Title 9">
            <a:extLst>
              <a:ext uri="{FF2B5EF4-FFF2-40B4-BE49-F238E27FC236}">
                <a16:creationId xmlns:a16="http://schemas.microsoft.com/office/drawing/2014/main" id="{513EB136-0765-4B0F-87BB-80D07E238E92}"/>
              </a:ext>
            </a:extLst>
          </p:cNvPr>
          <p:cNvSpPr>
            <a:spLocks noGrp="1"/>
          </p:cNvSpPr>
          <p:nvPr>
            <p:ph type="title"/>
          </p:nvPr>
        </p:nvSpPr>
        <p:spPr>
          <a:xfrm>
            <a:off x="838200" y="365125"/>
            <a:ext cx="10515600" cy="824483"/>
          </a:xfrm>
        </p:spPr>
        <p:txBody>
          <a:bodyPr/>
          <a:lstStyle/>
          <a:p>
            <a:r>
              <a:rPr lang="en-SG" dirty="0">
                <a:solidFill>
                  <a:srgbClr val="2E2D67"/>
                </a:solidFill>
              </a:rPr>
              <a:t>Discrete Probability Distribution</a:t>
            </a:r>
          </a:p>
        </p:txBody>
      </p:sp>
    </p:spTree>
    <p:extLst>
      <p:ext uri="{BB962C8B-B14F-4D97-AF65-F5344CB8AC3E}">
        <p14:creationId xmlns:p14="http://schemas.microsoft.com/office/powerpoint/2010/main" val="214661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2CADC49-6CD8-46BC-9FE0-A1F5EB816294}"/>
              </a:ext>
            </a:extLst>
          </p:cNvPr>
          <p:cNvSpPr>
            <a:spLocks noGrp="1"/>
          </p:cNvSpPr>
          <p:nvPr>
            <p:ph idx="1"/>
          </p:nvPr>
        </p:nvSpPr>
        <p:spPr/>
        <p:txBody>
          <a:bodyPr>
            <a:normAutofit/>
          </a:bodyPr>
          <a:lstStyle/>
          <a:p>
            <a:r>
              <a:rPr lang="en-US" sz="2400" dirty="0"/>
              <a:t>How do we summarize the relationship between two variables? Specifically : how do we summarize what we observe in a scatter plot?</a:t>
            </a:r>
          </a:p>
          <a:p>
            <a:r>
              <a:rPr lang="en-US" sz="2400" dirty="0"/>
              <a:t>Examples:</a:t>
            </a:r>
          </a:p>
          <a:p>
            <a:endParaRPr lang="en-SG" sz="2400" dirty="0"/>
          </a:p>
        </p:txBody>
      </p:sp>
      <p:graphicFrame>
        <p:nvGraphicFramePr>
          <p:cNvPr id="4" name="object 4"/>
          <p:cNvGraphicFramePr>
            <a:graphicFrameLocks noGrp="1"/>
          </p:cNvGraphicFramePr>
          <p:nvPr/>
        </p:nvGraphicFramePr>
        <p:xfrm>
          <a:off x="2191102" y="3103880"/>
          <a:ext cx="7809795" cy="1763230"/>
        </p:xfrm>
        <a:graphic>
          <a:graphicData uri="http://schemas.openxmlformats.org/drawingml/2006/table">
            <a:tbl>
              <a:tblPr firstRow="1" bandRow="1">
                <a:tableStyleId>{2D5ABB26-0587-4C30-8999-92F81FD0307C}</a:tableStyleId>
              </a:tblPr>
              <a:tblGrid>
                <a:gridCol w="3229187">
                  <a:extLst>
                    <a:ext uri="{9D8B030D-6E8A-4147-A177-3AD203B41FA5}">
                      <a16:colId xmlns:a16="http://schemas.microsoft.com/office/drawing/2014/main" val="20000"/>
                    </a:ext>
                  </a:extLst>
                </a:gridCol>
                <a:gridCol w="1423297">
                  <a:extLst>
                    <a:ext uri="{9D8B030D-6E8A-4147-A177-3AD203B41FA5}">
                      <a16:colId xmlns:a16="http://schemas.microsoft.com/office/drawing/2014/main" val="20001"/>
                    </a:ext>
                  </a:extLst>
                </a:gridCol>
                <a:gridCol w="3157311">
                  <a:extLst>
                    <a:ext uri="{9D8B030D-6E8A-4147-A177-3AD203B41FA5}">
                      <a16:colId xmlns:a16="http://schemas.microsoft.com/office/drawing/2014/main" val="20002"/>
                    </a:ext>
                  </a:extLst>
                </a:gridCol>
              </a:tblGrid>
              <a:tr h="365941">
                <a:tc>
                  <a:txBody>
                    <a:bodyPr/>
                    <a:lstStyle/>
                    <a:p>
                      <a:pPr marL="31750">
                        <a:lnSpc>
                          <a:spcPts val="2430"/>
                        </a:lnSpc>
                      </a:pPr>
                      <a:r>
                        <a:rPr sz="2000" spc="-5" dirty="0">
                          <a:latin typeface="Arial"/>
                          <a:cs typeface="Arial"/>
                        </a:rPr>
                        <a:t>Unemployment</a:t>
                      </a:r>
                      <a:r>
                        <a:rPr sz="2000" spc="15" dirty="0">
                          <a:latin typeface="Arial"/>
                          <a:cs typeface="Arial"/>
                        </a:rPr>
                        <a:t> </a:t>
                      </a:r>
                      <a:r>
                        <a:rPr sz="2000" spc="-5" dirty="0">
                          <a:latin typeface="Arial"/>
                          <a:cs typeface="Arial"/>
                        </a:rPr>
                        <a:t>rate</a:t>
                      </a:r>
                      <a:endParaRPr sz="2000">
                        <a:latin typeface="Arial"/>
                        <a:cs typeface="Arial"/>
                      </a:endParaRPr>
                    </a:p>
                  </a:txBody>
                  <a:tcPr marL="0" marR="0" marT="0" marB="0"/>
                </a:tc>
                <a:tc>
                  <a:txBody>
                    <a:bodyPr/>
                    <a:lstStyle/>
                    <a:p>
                      <a:pPr marL="269240">
                        <a:lnSpc>
                          <a:spcPts val="2430"/>
                        </a:lnSpc>
                      </a:pPr>
                      <a:r>
                        <a:rPr lang="en-SG" sz="2000" i="1" dirty="0">
                          <a:solidFill>
                            <a:srgbClr val="E02246"/>
                          </a:solidFill>
                          <a:latin typeface="Arial"/>
                          <a:cs typeface="Arial"/>
                        </a:rPr>
                        <a:t>v</a:t>
                      </a:r>
                      <a:r>
                        <a:rPr sz="2000" i="1" dirty="0">
                          <a:solidFill>
                            <a:srgbClr val="E02246"/>
                          </a:solidFill>
                          <a:latin typeface="Arial"/>
                          <a:cs typeface="Arial"/>
                        </a:rPr>
                        <a:t>s</a:t>
                      </a:r>
                      <a:r>
                        <a:rPr lang="en-SG" sz="2000" i="1" dirty="0">
                          <a:solidFill>
                            <a:srgbClr val="E02246"/>
                          </a:solidFill>
                          <a:latin typeface="Arial"/>
                          <a:cs typeface="Arial"/>
                        </a:rPr>
                        <a:t>.</a:t>
                      </a:r>
                      <a:endParaRPr sz="2000" dirty="0">
                        <a:solidFill>
                          <a:srgbClr val="E02246"/>
                        </a:solidFill>
                        <a:latin typeface="Arial"/>
                        <a:cs typeface="Arial"/>
                      </a:endParaRPr>
                    </a:p>
                  </a:txBody>
                  <a:tcPr marL="0" marR="0" marT="0" marB="0"/>
                </a:tc>
                <a:tc>
                  <a:txBody>
                    <a:bodyPr/>
                    <a:lstStyle/>
                    <a:p>
                      <a:pPr marL="657225">
                        <a:lnSpc>
                          <a:spcPts val="2430"/>
                        </a:lnSpc>
                      </a:pPr>
                      <a:r>
                        <a:rPr sz="2000" spc="-5" dirty="0">
                          <a:latin typeface="Arial"/>
                          <a:cs typeface="Arial"/>
                        </a:rPr>
                        <a:t>Crime</a:t>
                      </a:r>
                      <a:r>
                        <a:rPr sz="2000" dirty="0">
                          <a:latin typeface="Arial"/>
                          <a:cs typeface="Arial"/>
                        </a:rPr>
                        <a:t> </a:t>
                      </a:r>
                      <a:r>
                        <a:rPr sz="2000" spc="-5" dirty="0">
                          <a:latin typeface="Arial"/>
                          <a:cs typeface="Arial"/>
                        </a:rPr>
                        <a:t>rate</a:t>
                      </a:r>
                      <a:endParaRPr lang="en-SG" sz="2000" spc="-5" dirty="0">
                        <a:latin typeface="Arial"/>
                        <a:cs typeface="Arial"/>
                      </a:endParaRPr>
                    </a:p>
                    <a:p>
                      <a:pPr marL="657225">
                        <a:lnSpc>
                          <a:spcPts val="2430"/>
                        </a:lnSpc>
                      </a:pPr>
                      <a:endParaRPr sz="2000" dirty="0">
                        <a:latin typeface="Arial"/>
                        <a:cs typeface="Arial"/>
                      </a:endParaRPr>
                    </a:p>
                  </a:txBody>
                  <a:tcPr marL="0" marR="0" marT="0" marB="0"/>
                </a:tc>
                <a:extLst>
                  <a:ext uri="{0D108BD9-81ED-4DB2-BD59-A6C34878D82A}">
                    <a16:rowId xmlns:a16="http://schemas.microsoft.com/office/drawing/2014/main" val="10000"/>
                  </a:ext>
                </a:extLst>
              </a:tr>
              <a:tr h="366248">
                <a:tc>
                  <a:txBody>
                    <a:bodyPr/>
                    <a:lstStyle/>
                    <a:p>
                      <a:pPr marL="31750">
                        <a:lnSpc>
                          <a:spcPts val="2565"/>
                        </a:lnSpc>
                        <a:spcBef>
                          <a:spcPts val="530"/>
                        </a:spcBef>
                      </a:pPr>
                      <a:r>
                        <a:rPr sz="2000" spc="-5" dirty="0">
                          <a:latin typeface="Arial"/>
                          <a:cs typeface="Arial"/>
                        </a:rPr>
                        <a:t>Stock</a:t>
                      </a:r>
                      <a:r>
                        <a:rPr sz="2000" spc="-20" dirty="0">
                          <a:latin typeface="Arial"/>
                          <a:cs typeface="Arial"/>
                        </a:rPr>
                        <a:t> </a:t>
                      </a:r>
                      <a:r>
                        <a:rPr sz="2000" spc="-5" dirty="0">
                          <a:latin typeface="Arial"/>
                          <a:cs typeface="Arial"/>
                        </a:rPr>
                        <a:t>market</a:t>
                      </a:r>
                      <a:endParaRPr lang="en-SG" sz="2000" spc="-5" dirty="0">
                        <a:latin typeface="Arial"/>
                        <a:cs typeface="Arial"/>
                      </a:endParaRPr>
                    </a:p>
                    <a:p>
                      <a:pPr marL="31750">
                        <a:lnSpc>
                          <a:spcPts val="2565"/>
                        </a:lnSpc>
                        <a:spcBef>
                          <a:spcPts val="530"/>
                        </a:spcBef>
                      </a:pPr>
                      <a:endParaRPr lang="en-SG" sz="2000" spc="-5" dirty="0">
                        <a:latin typeface="Arial"/>
                        <a:cs typeface="Arial"/>
                      </a:endParaRPr>
                    </a:p>
                    <a:p>
                      <a:pPr marL="31750" marR="0" lvl="0" indent="0" algn="l" defTabSz="914400" rtl="0" eaLnBrk="1" fontAlgn="auto" latinLnBrk="0" hangingPunct="1">
                        <a:lnSpc>
                          <a:spcPts val="2565"/>
                        </a:lnSpc>
                        <a:spcBef>
                          <a:spcPts val="530"/>
                        </a:spcBef>
                        <a:spcAft>
                          <a:spcPts val="0"/>
                        </a:spcAft>
                        <a:buClrTx/>
                        <a:buSzTx/>
                        <a:buFontTx/>
                        <a:buNone/>
                        <a:tabLst/>
                        <a:defRPr/>
                      </a:pPr>
                      <a:r>
                        <a:rPr lang="en-SG" sz="2000" spc="-23" dirty="0">
                          <a:latin typeface="Arial"/>
                          <a:cs typeface="Arial"/>
                        </a:rPr>
                        <a:t>Time</a:t>
                      </a:r>
                      <a:r>
                        <a:rPr lang="en-SG" sz="2000" spc="5" dirty="0">
                          <a:latin typeface="Arial"/>
                          <a:cs typeface="Arial"/>
                        </a:rPr>
                        <a:t> </a:t>
                      </a:r>
                      <a:r>
                        <a:rPr lang="en-SG" sz="2000" spc="-5" dirty="0">
                          <a:latin typeface="Arial"/>
                          <a:cs typeface="Arial"/>
                        </a:rPr>
                        <a:t>spent</a:t>
                      </a:r>
                      <a:r>
                        <a:rPr lang="en-SG" sz="2000" spc="-14" dirty="0">
                          <a:latin typeface="Arial"/>
                          <a:cs typeface="Arial"/>
                        </a:rPr>
                        <a:t> </a:t>
                      </a:r>
                      <a:r>
                        <a:rPr lang="en-SG" sz="2000" spc="-5" dirty="0">
                          <a:latin typeface="Arial"/>
                          <a:cs typeface="Arial"/>
                        </a:rPr>
                        <a:t>on</a:t>
                      </a:r>
                      <a:r>
                        <a:rPr lang="en-SG" sz="2000" spc="-18" dirty="0">
                          <a:latin typeface="Arial"/>
                          <a:cs typeface="Arial"/>
                        </a:rPr>
                        <a:t> </a:t>
                      </a:r>
                      <a:r>
                        <a:rPr lang="en-SG" sz="2000" spc="-5" dirty="0">
                          <a:latin typeface="Arial"/>
                          <a:cs typeface="Arial"/>
                        </a:rPr>
                        <a:t>BC2410</a:t>
                      </a:r>
                      <a:endParaRPr lang="en-SG" sz="2000" dirty="0">
                        <a:latin typeface="Arial"/>
                        <a:cs typeface="Arial"/>
                      </a:endParaRPr>
                    </a:p>
                  </a:txBody>
                  <a:tcPr marL="0" marR="0" marT="60731" marB="0"/>
                </a:tc>
                <a:tc>
                  <a:txBody>
                    <a:bodyPr/>
                    <a:lstStyle/>
                    <a:p>
                      <a:pPr marL="269240">
                        <a:lnSpc>
                          <a:spcPts val="2565"/>
                        </a:lnSpc>
                        <a:spcBef>
                          <a:spcPts val="530"/>
                        </a:spcBef>
                      </a:pPr>
                      <a:r>
                        <a:rPr lang="en-SG" sz="2000" i="1" spc="-5" dirty="0">
                          <a:solidFill>
                            <a:srgbClr val="E02246"/>
                          </a:solidFill>
                          <a:latin typeface="Arial"/>
                          <a:cs typeface="Arial"/>
                        </a:rPr>
                        <a:t>v</a:t>
                      </a:r>
                      <a:r>
                        <a:rPr sz="2000" i="1" spc="-5" dirty="0">
                          <a:solidFill>
                            <a:srgbClr val="E02246"/>
                          </a:solidFill>
                          <a:latin typeface="Arial"/>
                          <a:cs typeface="Arial"/>
                        </a:rPr>
                        <a:t>s</a:t>
                      </a:r>
                      <a:r>
                        <a:rPr lang="en-SG" sz="2000" i="1" spc="-5" dirty="0">
                          <a:solidFill>
                            <a:srgbClr val="E02246"/>
                          </a:solidFill>
                          <a:latin typeface="Arial"/>
                          <a:cs typeface="Arial"/>
                        </a:rPr>
                        <a:t>.</a:t>
                      </a:r>
                    </a:p>
                    <a:p>
                      <a:pPr marL="269240">
                        <a:lnSpc>
                          <a:spcPts val="2565"/>
                        </a:lnSpc>
                        <a:spcBef>
                          <a:spcPts val="530"/>
                        </a:spcBef>
                      </a:pPr>
                      <a:endParaRPr lang="en-SG" sz="2000" i="1" spc="-5" dirty="0">
                        <a:solidFill>
                          <a:srgbClr val="E02246"/>
                        </a:solidFill>
                        <a:latin typeface="Arial"/>
                        <a:cs typeface="Arial"/>
                      </a:endParaRPr>
                    </a:p>
                    <a:p>
                      <a:pPr marL="269240">
                        <a:lnSpc>
                          <a:spcPts val="2565"/>
                        </a:lnSpc>
                        <a:spcBef>
                          <a:spcPts val="530"/>
                        </a:spcBef>
                      </a:pPr>
                      <a:r>
                        <a:rPr lang="en-US" sz="2000" i="1" spc="-5" dirty="0">
                          <a:solidFill>
                            <a:srgbClr val="E02246"/>
                          </a:solidFill>
                          <a:latin typeface="Arial"/>
                          <a:cs typeface="Arial"/>
                        </a:rPr>
                        <a:t>vs.</a:t>
                      </a:r>
                      <a:endParaRPr sz="2000" dirty="0">
                        <a:solidFill>
                          <a:srgbClr val="E02246"/>
                        </a:solidFill>
                        <a:latin typeface="Arial"/>
                        <a:cs typeface="Arial"/>
                      </a:endParaRPr>
                    </a:p>
                  </a:txBody>
                  <a:tcPr marL="0" marR="0" marT="60731" marB="0"/>
                </a:tc>
                <a:tc>
                  <a:txBody>
                    <a:bodyPr/>
                    <a:lstStyle/>
                    <a:p>
                      <a:pPr marL="657225">
                        <a:lnSpc>
                          <a:spcPts val="2565"/>
                        </a:lnSpc>
                        <a:spcBef>
                          <a:spcPts val="530"/>
                        </a:spcBef>
                      </a:pPr>
                      <a:r>
                        <a:rPr sz="2000" spc="-5" dirty="0">
                          <a:latin typeface="Arial"/>
                          <a:cs typeface="Arial"/>
                        </a:rPr>
                        <a:t>Property</a:t>
                      </a:r>
                      <a:r>
                        <a:rPr sz="2000" spc="-20" dirty="0">
                          <a:latin typeface="Arial"/>
                          <a:cs typeface="Arial"/>
                        </a:rPr>
                        <a:t> </a:t>
                      </a:r>
                      <a:r>
                        <a:rPr sz="2000" spc="-5" dirty="0">
                          <a:latin typeface="Arial"/>
                          <a:cs typeface="Arial"/>
                        </a:rPr>
                        <a:t>market</a:t>
                      </a:r>
                      <a:endParaRPr lang="en-SG" sz="2000" spc="-5" dirty="0">
                        <a:latin typeface="Arial"/>
                        <a:cs typeface="Arial"/>
                      </a:endParaRPr>
                    </a:p>
                    <a:p>
                      <a:pPr marL="657225">
                        <a:lnSpc>
                          <a:spcPts val="2565"/>
                        </a:lnSpc>
                        <a:spcBef>
                          <a:spcPts val="530"/>
                        </a:spcBef>
                      </a:pPr>
                      <a:endParaRPr lang="en-SG" sz="2000" spc="-5" dirty="0">
                        <a:latin typeface="Arial"/>
                        <a:cs typeface="Arial"/>
                      </a:endParaRPr>
                    </a:p>
                    <a:p>
                      <a:pPr marL="657225">
                        <a:lnSpc>
                          <a:spcPts val="2565"/>
                        </a:lnSpc>
                        <a:spcBef>
                          <a:spcPts val="530"/>
                        </a:spcBef>
                        <a:tabLst>
                          <a:tab pos="3027363" algn="l"/>
                        </a:tabLst>
                      </a:pPr>
                      <a:r>
                        <a:rPr lang="en-SG" sz="2000" dirty="0">
                          <a:latin typeface="Arial"/>
                          <a:cs typeface="Arial"/>
                        </a:rPr>
                        <a:t>BC2410 </a:t>
                      </a:r>
                      <a:r>
                        <a:rPr lang="en-US" altLang="zh-CN" sz="2000" dirty="0">
                          <a:latin typeface="Arial"/>
                          <a:cs typeface="Arial"/>
                        </a:rPr>
                        <a:t>exam marks</a:t>
                      </a:r>
                      <a:endParaRPr sz="2000" dirty="0">
                        <a:latin typeface="Arial"/>
                        <a:cs typeface="Arial"/>
                      </a:endParaRPr>
                    </a:p>
                  </a:txBody>
                  <a:tcPr marL="0" marR="0" marT="60731" marB="0"/>
                </a:tc>
                <a:extLst>
                  <a:ext uri="{0D108BD9-81ED-4DB2-BD59-A6C34878D82A}">
                    <a16:rowId xmlns:a16="http://schemas.microsoft.com/office/drawing/2014/main" val="10001"/>
                  </a:ext>
                </a:extLst>
              </a:tr>
            </a:tbl>
          </a:graphicData>
        </a:graphic>
      </p:graphicFrame>
      <p:sp>
        <p:nvSpPr>
          <p:cNvPr id="9" name="Title 8">
            <a:extLst>
              <a:ext uri="{FF2B5EF4-FFF2-40B4-BE49-F238E27FC236}">
                <a16:creationId xmlns:a16="http://schemas.microsoft.com/office/drawing/2014/main" id="{ABDC0CC6-95BF-4C3B-9E5D-6E999DAE4EFF}"/>
              </a:ext>
            </a:extLst>
          </p:cNvPr>
          <p:cNvSpPr>
            <a:spLocks noGrp="1"/>
          </p:cNvSpPr>
          <p:nvPr>
            <p:ph type="title"/>
          </p:nvPr>
        </p:nvSpPr>
        <p:spPr/>
        <p:txBody>
          <a:bodyPr/>
          <a:lstStyle/>
          <a:p>
            <a:r>
              <a:rPr lang="en-SG" dirty="0">
                <a:solidFill>
                  <a:srgbClr val="2E2D67"/>
                </a:solidFill>
              </a:rPr>
              <a:t>Covariance and Correlation</a:t>
            </a:r>
          </a:p>
        </p:txBody>
      </p:sp>
    </p:spTree>
    <p:extLst>
      <p:ext uri="{BB962C8B-B14F-4D97-AF65-F5344CB8AC3E}">
        <p14:creationId xmlns:p14="http://schemas.microsoft.com/office/powerpoint/2010/main" val="252471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2008" y="914400"/>
            <a:ext cx="8528098" cy="5787762"/>
          </a:xfrm>
          <a:custGeom>
            <a:avLst/>
            <a:gdLst/>
            <a:ahLst/>
            <a:cxnLst/>
            <a:rect l="l" t="t" r="r" b="b"/>
            <a:pathLst>
              <a:path w="9451975" h="6414770">
                <a:moveTo>
                  <a:pt x="9451848" y="0"/>
                </a:moveTo>
                <a:lnTo>
                  <a:pt x="0" y="0"/>
                </a:lnTo>
                <a:lnTo>
                  <a:pt x="0" y="6414516"/>
                </a:lnTo>
                <a:lnTo>
                  <a:pt x="9451848" y="6414516"/>
                </a:lnTo>
                <a:lnTo>
                  <a:pt x="9451848" y="0"/>
                </a:lnTo>
                <a:close/>
              </a:path>
            </a:pathLst>
          </a:custGeom>
          <a:solidFill>
            <a:srgbClr val="FFFFFF"/>
          </a:solidFill>
        </p:spPr>
        <p:txBody>
          <a:bodyPr wrap="square" lIns="0" tIns="0" rIns="0" bIns="0" rtlCol="0"/>
          <a:lstStyle/>
          <a:p>
            <a:endParaRPr sz="1624"/>
          </a:p>
        </p:txBody>
      </p:sp>
      <p:pic>
        <p:nvPicPr>
          <p:cNvPr id="5" name="object 5"/>
          <p:cNvPicPr/>
          <p:nvPr/>
        </p:nvPicPr>
        <p:blipFill>
          <a:blip r:embed="rId2" cstate="print"/>
          <a:stretch>
            <a:fillRect/>
          </a:stretch>
        </p:blipFill>
        <p:spPr>
          <a:xfrm>
            <a:off x="9143082" y="3047083"/>
            <a:ext cx="1167407" cy="1182532"/>
          </a:xfrm>
          <a:prstGeom prst="rect">
            <a:avLst/>
          </a:prstGeom>
        </p:spPr>
      </p:pic>
      <p:sp>
        <p:nvSpPr>
          <p:cNvPr id="9" name="Title 8">
            <a:extLst>
              <a:ext uri="{FF2B5EF4-FFF2-40B4-BE49-F238E27FC236}">
                <a16:creationId xmlns:a16="http://schemas.microsoft.com/office/drawing/2014/main" id="{A381B220-A8E2-47D2-8130-D8B5F2E2468F}"/>
              </a:ext>
            </a:extLst>
          </p:cNvPr>
          <p:cNvSpPr>
            <a:spLocks noGrp="1"/>
          </p:cNvSpPr>
          <p:nvPr>
            <p:ph type="title"/>
          </p:nvPr>
        </p:nvSpPr>
        <p:spPr/>
        <p:txBody>
          <a:bodyPr/>
          <a:lstStyle/>
          <a:p>
            <a:r>
              <a:rPr lang="en-SG" dirty="0">
                <a:solidFill>
                  <a:srgbClr val="2E2D67"/>
                </a:solidFill>
              </a:rPr>
              <a:t>Covariance and Correlation</a:t>
            </a:r>
          </a:p>
        </p:txBody>
      </p:sp>
      <p:sp>
        <p:nvSpPr>
          <p:cNvPr id="4" name="Content Placeholder 3">
            <a:extLst>
              <a:ext uri="{FF2B5EF4-FFF2-40B4-BE49-F238E27FC236}">
                <a16:creationId xmlns:a16="http://schemas.microsoft.com/office/drawing/2014/main" id="{98CF0E71-AC57-4284-8EA0-234EC58D3DA3}"/>
              </a:ext>
            </a:extLst>
          </p:cNvPr>
          <p:cNvSpPr>
            <a:spLocks noGrp="1"/>
          </p:cNvSpPr>
          <p:nvPr>
            <p:ph idx="1"/>
          </p:nvPr>
        </p:nvSpPr>
        <p:spPr>
          <a:xfrm>
            <a:off x="838199" y="1313895"/>
            <a:ext cx="10703011" cy="1418419"/>
          </a:xfrm>
        </p:spPr>
        <p:txBody>
          <a:bodyPr>
            <a:normAutofit/>
          </a:bodyPr>
          <a:lstStyle/>
          <a:p>
            <a:r>
              <a:rPr lang="en-US" sz="2400" dirty="0"/>
              <a:t>Example: Starbucks sells gourmet </a:t>
            </a:r>
            <a:r>
              <a:rPr lang="en-US" sz="2400" dirty="0">
                <a:solidFill>
                  <a:srgbClr val="2E2D67"/>
                </a:solidFill>
              </a:rPr>
              <a:t>hot</a:t>
            </a:r>
            <a:r>
              <a:rPr lang="en-US" sz="2400" dirty="0"/>
              <a:t> coffees and </a:t>
            </a:r>
            <a:r>
              <a:rPr lang="en-US" sz="2400" dirty="0">
                <a:solidFill>
                  <a:srgbClr val="E02246"/>
                </a:solidFill>
              </a:rPr>
              <a:t>cold</a:t>
            </a:r>
            <a:r>
              <a:rPr lang="en-US" sz="2400" dirty="0"/>
              <a:t> beverages. From past sales data, daily sales at North Spine obey the following probability distribution for (</a:t>
            </a:r>
            <a:r>
              <a:rPr lang="en-US" sz="2400" dirty="0">
                <a:solidFill>
                  <a:srgbClr val="2E2D67"/>
                </a:solidFill>
              </a:rPr>
              <a:t>X</a:t>
            </a:r>
            <a:r>
              <a:rPr lang="en-US" sz="2400" dirty="0"/>
              <a:t>, </a:t>
            </a:r>
            <a:r>
              <a:rPr lang="en-US" sz="2400" dirty="0">
                <a:solidFill>
                  <a:srgbClr val="E02246"/>
                </a:solidFill>
              </a:rPr>
              <a:t>Y</a:t>
            </a:r>
            <a:r>
              <a:rPr lang="en-US" sz="2400" dirty="0"/>
              <a:t>),</a:t>
            </a:r>
          </a:p>
          <a:p>
            <a:pPr marL="0" indent="0">
              <a:buNone/>
            </a:pPr>
            <a:r>
              <a:rPr lang="en-US" sz="2400" dirty="0"/>
              <a:t>   </a:t>
            </a:r>
            <a:r>
              <a:rPr lang="en-US" sz="2400" dirty="0">
                <a:solidFill>
                  <a:srgbClr val="2E2D67"/>
                </a:solidFill>
              </a:rPr>
              <a:t>X</a:t>
            </a:r>
            <a:r>
              <a:rPr lang="en-US" sz="2400" dirty="0"/>
              <a:t> = # </a:t>
            </a:r>
            <a:r>
              <a:rPr lang="en-US" sz="2400" dirty="0">
                <a:solidFill>
                  <a:srgbClr val="2E2D67"/>
                </a:solidFill>
              </a:rPr>
              <a:t>hot</a:t>
            </a:r>
            <a:r>
              <a:rPr lang="en-US" sz="2400" dirty="0"/>
              <a:t> coffees,	</a:t>
            </a:r>
            <a:r>
              <a:rPr lang="en-US" sz="2400" dirty="0">
                <a:solidFill>
                  <a:srgbClr val="E02246"/>
                </a:solidFill>
              </a:rPr>
              <a:t>Y</a:t>
            </a:r>
            <a:r>
              <a:rPr lang="en-US" sz="2400" dirty="0"/>
              <a:t> = # </a:t>
            </a:r>
            <a:r>
              <a:rPr lang="en-US" sz="2400" dirty="0">
                <a:solidFill>
                  <a:srgbClr val="E02246"/>
                </a:solidFill>
              </a:rPr>
              <a:t>cold</a:t>
            </a:r>
            <a:r>
              <a:rPr lang="en-US" sz="2400" dirty="0"/>
              <a:t> beverages	sold per day</a:t>
            </a:r>
          </a:p>
          <a:p>
            <a:endParaRPr lang="en-SG" sz="2400" dirty="0"/>
          </a:p>
        </p:txBody>
      </p:sp>
      <p:graphicFrame>
        <p:nvGraphicFramePr>
          <p:cNvPr id="7" name="object 6">
            <a:extLst>
              <a:ext uri="{FF2B5EF4-FFF2-40B4-BE49-F238E27FC236}">
                <a16:creationId xmlns:a16="http://schemas.microsoft.com/office/drawing/2014/main" id="{3B7BBE62-089D-4BB6-B5CE-81737C29A4ED}"/>
              </a:ext>
            </a:extLst>
          </p:cNvPr>
          <p:cNvGraphicFramePr>
            <a:graphicFrameLocks noGrp="1"/>
          </p:cNvGraphicFramePr>
          <p:nvPr>
            <p:extLst>
              <p:ext uri="{D42A27DB-BD31-4B8C-83A1-F6EECF244321}">
                <p14:modId xmlns:p14="http://schemas.microsoft.com/office/powerpoint/2010/main" val="2237977494"/>
              </p:ext>
            </p:extLst>
          </p:nvPr>
        </p:nvGraphicFramePr>
        <p:xfrm>
          <a:off x="2433113" y="3049721"/>
          <a:ext cx="6500489" cy="3607934"/>
        </p:xfrm>
        <a:graphic>
          <a:graphicData uri="http://schemas.openxmlformats.org/drawingml/2006/table">
            <a:tbl>
              <a:tblPr firstRow="1" bandRow="1">
                <a:tableStyleId>{2D5ABB26-0587-4C30-8999-92F81FD0307C}</a:tableStyleId>
              </a:tblPr>
              <a:tblGrid>
                <a:gridCol w="1899844">
                  <a:extLst>
                    <a:ext uri="{9D8B030D-6E8A-4147-A177-3AD203B41FA5}">
                      <a16:colId xmlns:a16="http://schemas.microsoft.com/office/drawing/2014/main" val="20000"/>
                    </a:ext>
                  </a:extLst>
                </a:gridCol>
                <a:gridCol w="2300323">
                  <a:extLst>
                    <a:ext uri="{9D8B030D-6E8A-4147-A177-3AD203B41FA5}">
                      <a16:colId xmlns:a16="http://schemas.microsoft.com/office/drawing/2014/main" val="20001"/>
                    </a:ext>
                  </a:extLst>
                </a:gridCol>
                <a:gridCol w="2300322">
                  <a:extLst>
                    <a:ext uri="{9D8B030D-6E8A-4147-A177-3AD203B41FA5}">
                      <a16:colId xmlns:a16="http://schemas.microsoft.com/office/drawing/2014/main" val="20002"/>
                    </a:ext>
                  </a:extLst>
                </a:gridCol>
              </a:tblGrid>
              <a:tr h="656711">
                <a:tc>
                  <a:txBody>
                    <a:bodyPr/>
                    <a:lstStyle/>
                    <a:p>
                      <a:pPr marL="635" algn="ctr">
                        <a:lnSpc>
                          <a:spcPct val="100000"/>
                        </a:lnSpc>
                        <a:spcBef>
                          <a:spcPts val="285"/>
                        </a:spcBef>
                      </a:pPr>
                      <a:r>
                        <a:rPr sz="1500" b="1" spc="-5" dirty="0">
                          <a:latin typeface="Cambria"/>
                          <a:cs typeface="Cambria"/>
                        </a:rPr>
                        <a:t>Probability</a:t>
                      </a:r>
                      <a:endParaRPr sz="1500" dirty="0">
                        <a:latin typeface="Cambria"/>
                        <a:cs typeface="Cambria"/>
                      </a:endParaRPr>
                    </a:p>
                    <a:p>
                      <a:pPr marR="7620" algn="ctr">
                        <a:lnSpc>
                          <a:spcPct val="100000"/>
                        </a:lnSpc>
                        <a:spcBef>
                          <a:spcPts val="695"/>
                        </a:spcBef>
                      </a:pPr>
                      <a:r>
                        <a:rPr sz="1700" i="1" spc="65" dirty="0">
                          <a:solidFill>
                            <a:schemeClr val="tx1"/>
                          </a:solidFill>
                          <a:latin typeface="Cambria"/>
                          <a:cs typeface="Cambria"/>
                        </a:rPr>
                        <a:t>p</a:t>
                      </a:r>
                      <a:r>
                        <a:rPr sz="2100" i="1" spc="97" baseline="-7168" dirty="0">
                          <a:solidFill>
                            <a:schemeClr val="tx1"/>
                          </a:solidFill>
                          <a:latin typeface="Cambria"/>
                          <a:cs typeface="Cambria"/>
                        </a:rPr>
                        <a:t>i</a:t>
                      </a:r>
                      <a:endParaRPr sz="2100" baseline="-7168" dirty="0">
                        <a:solidFill>
                          <a:schemeClr val="tx1"/>
                        </a:solidFill>
                        <a:latin typeface="Cambria"/>
                        <a:cs typeface="Cambria"/>
                      </a:endParaRPr>
                    </a:p>
                  </a:txBody>
                  <a:tcPr marL="0" marR="0" marT="32657"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solidFill>
                      <a:schemeClr val="bg1">
                        <a:lumMod val="95000"/>
                      </a:schemeClr>
                    </a:solidFill>
                  </a:tcPr>
                </a:tc>
                <a:tc>
                  <a:txBody>
                    <a:bodyPr/>
                    <a:lstStyle/>
                    <a:p>
                      <a:pPr algn="ctr">
                        <a:lnSpc>
                          <a:spcPct val="100000"/>
                        </a:lnSpc>
                        <a:spcBef>
                          <a:spcPts val="285"/>
                        </a:spcBef>
                      </a:pPr>
                      <a:r>
                        <a:rPr sz="1500" b="1" spc="-5" dirty="0">
                          <a:latin typeface="Cambria"/>
                          <a:cs typeface="Cambria"/>
                        </a:rPr>
                        <a:t>No. </a:t>
                      </a:r>
                      <a:r>
                        <a:rPr sz="1500" b="1" dirty="0">
                          <a:latin typeface="Cambria"/>
                          <a:cs typeface="Cambria"/>
                        </a:rPr>
                        <a:t>of</a:t>
                      </a:r>
                      <a:r>
                        <a:rPr sz="1500" b="1" spc="-5" dirty="0">
                          <a:latin typeface="Cambria"/>
                          <a:cs typeface="Cambria"/>
                        </a:rPr>
                        <a:t> </a:t>
                      </a:r>
                      <a:r>
                        <a:rPr sz="1500" b="1" spc="-10" dirty="0">
                          <a:solidFill>
                            <a:srgbClr val="2E2D67"/>
                          </a:solidFill>
                          <a:latin typeface="Cambria"/>
                          <a:cs typeface="Cambria"/>
                        </a:rPr>
                        <a:t>Hot</a:t>
                      </a:r>
                      <a:r>
                        <a:rPr sz="1500" b="1" spc="-15" dirty="0">
                          <a:solidFill>
                            <a:srgbClr val="FF0066"/>
                          </a:solidFill>
                          <a:latin typeface="Cambria"/>
                          <a:cs typeface="Cambria"/>
                        </a:rPr>
                        <a:t> </a:t>
                      </a:r>
                      <a:r>
                        <a:rPr sz="1500" b="1" spc="-10" dirty="0">
                          <a:latin typeface="Cambria"/>
                          <a:cs typeface="Cambria"/>
                        </a:rPr>
                        <a:t>Coffees</a:t>
                      </a:r>
                      <a:r>
                        <a:rPr sz="1500" b="1" dirty="0">
                          <a:latin typeface="Cambria"/>
                          <a:cs typeface="Cambria"/>
                        </a:rPr>
                        <a:t> </a:t>
                      </a:r>
                      <a:r>
                        <a:rPr sz="1500" b="1" spc="-10" dirty="0">
                          <a:latin typeface="Cambria"/>
                          <a:cs typeface="Cambria"/>
                        </a:rPr>
                        <a:t>Sold</a:t>
                      </a:r>
                      <a:endParaRPr sz="1500" dirty="0">
                        <a:latin typeface="Cambria"/>
                        <a:cs typeface="Cambria"/>
                      </a:endParaRPr>
                    </a:p>
                    <a:p>
                      <a:pPr marR="7620" algn="ctr">
                        <a:lnSpc>
                          <a:spcPct val="100000"/>
                        </a:lnSpc>
                        <a:spcBef>
                          <a:spcPts val="695"/>
                        </a:spcBef>
                      </a:pPr>
                      <a:r>
                        <a:rPr sz="1700" i="1" spc="70" dirty="0">
                          <a:solidFill>
                            <a:srgbClr val="001F5F"/>
                          </a:solidFill>
                          <a:latin typeface="Cambria"/>
                          <a:cs typeface="Cambria"/>
                        </a:rPr>
                        <a:t>x</a:t>
                      </a:r>
                      <a:r>
                        <a:rPr sz="2100" i="1" spc="104" baseline="-7168" dirty="0">
                          <a:solidFill>
                            <a:srgbClr val="001F5F"/>
                          </a:solidFill>
                          <a:latin typeface="Cambria"/>
                          <a:cs typeface="Cambria"/>
                        </a:rPr>
                        <a:t>i</a:t>
                      </a:r>
                      <a:endParaRPr sz="2100" baseline="-7168" dirty="0">
                        <a:latin typeface="Cambria"/>
                        <a:cs typeface="Cambria"/>
                      </a:endParaRPr>
                    </a:p>
                  </a:txBody>
                  <a:tcPr marL="0" marR="0" marT="32657"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solidFill>
                      <a:schemeClr val="bg1">
                        <a:lumMod val="95000"/>
                      </a:schemeClr>
                    </a:solidFill>
                  </a:tcPr>
                </a:tc>
                <a:tc>
                  <a:txBody>
                    <a:bodyPr/>
                    <a:lstStyle/>
                    <a:p>
                      <a:pPr algn="ctr">
                        <a:lnSpc>
                          <a:spcPct val="100000"/>
                        </a:lnSpc>
                        <a:spcBef>
                          <a:spcPts val="285"/>
                        </a:spcBef>
                      </a:pPr>
                      <a:r>
                        <a:rPr sz="1500" b="1" spc="-5" dirty="0">
                          <a:latin typeface="Cambria"/>
                          <a:cs typeface="Cambria"/>
                        </a:rPr>
                        <a:t>No.</a:t>
                      </a:r>
                      <a:r>
                        <a:rPr sz="1500" b="1" spc="-10" dirty="0">
                          <a:latin typeface="Cambria"/>
                          <a:cs typeface="Cambria"/>
                        </a:rPr>
                        <a:t> </a:t>
                      </a:r>
                      <a:r>
                        <a:rPr sz="1500" b="1" dirty="0">
                          <a:latin typeface="Cambria"/>
                          <a:cs typeface="Cambria"/>
                        </a:rPr>
                        <a:t>of</a:t>
                      </a:r>
                      <a:r>
                        <a:rPr sz="1500" b="1" spc="-15" dirty="0">
                          <a:latin typeface="Cambria"/>
                          <a:cs typeface="Cambria"/>
                        </a:rPr>
                        <a:t> </a:t>
                      </a:r>
                      <a:r>
                        <a:rPr sz="1500" b="1" spc="-5" dirty="0">
                          <a:solidFill>
                            <a:srgbClr val="E02246"/>
                          </a:solidFill>
                          <a:latin typeface="Cambria"/>
                          <a:cs typeface="Cambria"/>
                        </a:rPr>
                        <a:t>Cold</a:t>
                      </a:r>
                      <a:r>
                        <a:rPr sz="1500" b="1" spc="-20" dirty="0">
                          <a:solidFill>
                            <a:srgbClr val="0066CC"/>
                          </a:solidFill>
                          <a:latin typeface="Cambria"/>
                          <a:cs typeface="Cambria"/>
                        </a:rPr>
                        <a:t> </a:t>
                      </a:r>
                      <a:r>
                        <a:rPr sz="1500" b="1" spc="-5" dirty="0">
                          <a:latin typeface="Cambria"/>
                          <a:cs typeface="Cambria"/>
                        </a:rPr>
                        <a:t>Drinks</a:t>
                      </a:r>
                      <a:r>
                        <a:rPr sz="1500" b="1" spc="-15" dirty="0">
                          <a:latin typeface="Cambria"/>
                          <a:cs typeface="Cambria"/>
                        </a:rPr>
                        <a:t> </a:t>
                      </a:r>
                      <a:r>
                        <a:rPr sz="1500" b="1" spc="-5" dirty="0">
                          <a:latin typeface="Cambria"/>
                          <a:cs typeface="Cambria"/>
                        </a:rPr>
                        <a:t>Sold</a:t>
                      </a:r>
                      <a:endParaRPr sz="1500" dirty="0">
                        <a:latin typeface="Cambria"/>
                        <a:cs typeface="Cambria"/>
                      </a:endParaRPr>
                    </a:p>
                    <a:p>
                      <a:pPr marR="9525" algn="ctr">
                        <a:lnSpc>
                          <a:spcPct val="100000"/>
                        </a:lnSpc>
                        <a:spcBef>
                          <a:spcPts val="695"/>
                        </a:spcBef>
                      </a:pPr>
                      <a:r>
                        <a:rPr sz="1700" i="1" spc="65" dirty="0">
                          <a:solidFill>
                            <a:srgbClr val="E02246"/>
                          </a:solidFill>
                          <a:latin typeface="Cambria"/>
                          <a:cs typeface="Cambria"/>
                        </a:rPr>
                        <a:t>y</a:t>
                      </a:r>
                      <a:r>
                        <a:rPr sz="2100" i="1" spc="97" baseline="-7168" dirty="0">
                          <a:solidFill>
                            <a:srgbClr val="E02246"/>
                          </a:solidFill>
                          <a:latin typeface="Cambria"/>
                          <a:cs typeface="Cambria"/>
                        </a:rPr>
                        <a:t>i</a:t>
                      </a:r>
                      <a:endParaRPr sz="2100" baseline="-7168" dirty="0">
                        <a:solidFill>
                          <a:srgbClr val="E02246"/>
                        </a:solidFill>
                        <a:latin typeface="Cambria"/>
                        <a:cs typeface="Cambria"/>
                      </a:endParaRPr>
                    </a:p>
                  </a:txBody>
                  <a:tcPr marL="0" marR="0" marT="32657"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solidFill>
                      <a:schemeClr val="bg1">
                        <a:lumMod val="95000"/>
                      </a:schemeClr>
                    </a:solidFill>
                  </a:tcPr>
                </a:tc>
                <a:extLst>
                  <a:ext uri="{0D108BD9-81ED-4DB2-BD59-A6C34878D82A}">
                    <a16:rowId xmlns:a16="http://schemas.microsoft.com/office/drawing/2014/main" val="10000"/>
                  </a:ext>
                </a:extLst>
              </a:tr>
              <a:tr h="257380">
                <a:tc>
                  <a:txBody>
                    <a:bodyPr/>
                    <a:lstStyle/>
                    <a:p>
                      <a:pPr algn="ctr">
                        <a:lnSpc>
                          <a:spcPts val="1980"/>
                        </a:lnSpc>
                      </a:pPr>
                      <a:r>
                        <a:rPr sz="1500" dirty="0">
                          <a:latin typeface="Calibri"/>
                          <a:cs typeface="Calibri"/>
                        </a:rPr>
                        <a:t>0.10</a:t>
                      </a:r>
                      <a:endParaRPr sz="1500">
                        <a:latin typeface="Calibri"/>
                        <a:cs typeface="Calibri"/>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solidFill>
                      <a:schemeClr val="bg1">
                        <a:lumMod val="95000"/>
                      </a:schemeClr>
                    </a:solidFill>
                  </a:tcPr>
                </a:tc>
                <a:tc>
                  <a:txBody>
                    <a:bodyPr/>
                    <a:lstStyle/>
                    <a:p>
                      <a:pPr marL="1109980">
                        <a:lnSpc>
                          <a:spcPts val="1980"/>
                        </a:lnSpc>
                      </a:pPr>
                      <a:r>
                        <a:rPr sz="1500" spc="-5" dirty="0">
                          <a:latin typeface="Calibri"/>
                          <a:cs typeface="Calibri"/>
                        </a:rPr>
                        <a:t>360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solidFill>
                      <a:schemeClr val="bg1">
                        <a:lumMod val="95000"/>
                      </a:schemeClr>
                    </a:solidFill>
                  </a:tcPr>
                </a:tc>
                <a:tc>
                  <a:txBody>
                    <a:bodyPr/>
                    <a:lstStyle/>
                    <a:p>
                      <a:pPr algn="ctr">
                        <a:lnSpc>
                          <a:spcPts val="1980"/>
                        </a:lnSpc>
                      </a:pPr>
                      <a:r>
                        <a:rPr sz="1500" spc="-5" dirty="0">
                          <a:latin typeface="Calibri"/>
                          <a:cs typeface="Calibri"/>
                        </a:rPr>
                        <a:t>360</a:t>
                      </a:r>
                      <a:endParaRPr sz="1500">
                        <a:latin typeface="Calibri"/>
                        <a:cs typeface="Calibri"/>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solidFill>
                      <a:schemeClr val="bg1">
                        <a:lumMod val="95000"/>
                      </a:schemeClr>
                    </a:solidFill>
                  </a:tcPr>
                </a:tc>
                <a:extLst>
                  <a:ext uri="{0D108BD9-81ED-4DB2-BD59-A6C34878D82A}">
                    <a16:rowId xmlns:a16="http://schemas.microsoft.com/office/drawing/2014/main" val="10001"/>
                  </a:ext>
                </a:extLst>
              </a:tr>
              <a:tr h="236953">
                <a:tc>
                  <a:txBody>
                    <a:bodyPr/>
                    <a:lstStyle/>
                    <a:p>
                      <a:pPr algn="ctr">
                        <a:lnSpc>
                          <a:spcPts val="1795"/>
                        </a:lnSpc>
                      </a:pPr>
                      <a:r>
                        <a:rPr sz="1500" dirty="0">
                          <a:latin typeface="Calibri"/>
                          <a:cs typeface="Calibri"/>
                        </a:rPr>
                        <a:t>0.10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marL="1109980">
                        <a:lnSpc>
                          <a:spcPts val="1795"/>
                        </a:lnSpc>
                      </a:pPr>
                      <a:r>
                        <a:rPr sz="1500" spc="-5" dirty="0">
                          <a:latin typeface="Calibri"/>
                          <a:cs typeface="Calibri"/>
                        </a:rPr>
                        <a:t>790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algn="ctr">
                        <a:lnSpc>
                          <a:spcPts val="1795"/>
                        </a:lnSpc>
                      </a:pPr>
                      <a:r>
                        <a:rPr sz="1500" spc="-5" dirty="0">
                          <a:latin typeface="Calibri"/>
                          <a:cs typeface="Calibri"/>
                        </a:rPr>
                        <a:t>110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extLst>
                  <a:ext uri="{0D108BD9-81ED-4DB2-BD59-A6C34878D82A}">
                    <a16:rowId xmlns:a16="http://schemas.microsoft.com/office/drawing/2014/main" val="10002"/>
                  </a:ext>
                </a:extLst>
              </a:tr>
              <a:tr h="237023">
                <a:tc>
                  <a:txBody>
                    <a:bodyPr/>
                    <a:lstStyle/>
                    <a:p>
                      <a:pPr algn="ctr">
                        <a:lnSpc>
                          <a:spcPts val="1800"/>
                        </a:lnSpc>
                      </a:pPr>
                      <a:r>
                        <a:rPr sz="1500" dirty="0">
                          <a:latin typeface="Calibri"/>
                          <a:cs typeface="Calibri"/>
                        </a:rPr>
                        <a:t>0.15</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marL="1109980">
                        <a:lnSpc>
                          <a:spcPts val="1800"/>
                        </a:lnSpc>
                      </a:pPr>
                      <a:r>
                        <a:rPr sz="1500" spc="-5" dirty="0">
                          <a:latin typeface="Calibri"/>
                          <a:cs typeface="Calibri"/>
                        </a:rPr>
                        <a:t>840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algn="ctr">
                        <a:lnSpc>
                          <a:spcPts val="1800"/>
                        </a:lnSpc>
                      </a:pPr>
                      <a:r>
                        <a:rPr sz="1500" spc="-5" dirty="0">
                          <a:latin typeface="Calibri"/>
                          <a:cs typeface="Calibri"/>
                        </a:rPr>
                        <a:t>30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extLst>
                  <a:ext uri="{0D108BD9-81ED-4DB2-BD59-A6C34878D82A}">
                    <a16:rowId xmlns:a16="http://schemas.microsoft.com/office/drawing/2014/main" val="10003"/>
                  </a:ext>
                </a:extLst>
              </a:tr>
              <a:tr h="236192">
                <a:tc>
                  <a:txBody>
                    <a:bodyPr/>
                    <a:lstStyle/>
                    <a:p>
                      <a:pPr algn="ctr">
                        <a:lnSpc>
                          <a:spcPts val="1795"/>
                        </a:lnSpc>
                      </a:pPr>
                      <a:r>
                        <a:rPr sz="1500" dirty="0">
                          <a:latin typeface="Calibri"/>
                          <a:cs typeface="Calibri"/>
                        </a:rPr>
                        <a:t>0.05</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marL="1109980">
                        <a:lnSpc>
                          <a:spcPts val="1795"/>
                        </a:lnSpc>
                      </a:pPr>
                      <a:r>
                        <a:rPr sz="1500" spc="-5" dirty="0">
                          <a:latin typeface="Calibri"/>
                          <a:cs typeface="Calibri"/>
                        </a:rPr>
                        <a:t>260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algn="ctr">
                        <a:lnSpc>
                          <a:spcPts val="1795"/>
                        </a:lnSpc>
                      </a:pPr>
                      <a:r>
                        <a:rPr sz="1500" spc="-5" dirty="0">
                          <a:latin typeface="Calibri"/>
                          <a:cs typeface="Calibri"/>
                        </a:rPr>
                        <a:t>90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extLst>
                  <a:ext uri="{0D108BD9-81ED-4DB2-BD59-A6C34878D82A}">
                    <a16:rowId xmlns:a16="http://schemas.microsoft.com/office/drawing/2014/main" val="10004"/>
                  </a:ext>
                </a:extLst>
              </a:tr>
              <a:tr h="236815">
                <a:tc>
                  <a:txBody>
                    <a:bodyPr/>
                    <a:lstStyle/>
                    <a:p>
                      <a:pPr algn="ctr">
                        <a:lnSpc>
                          <a:spcPts val="1795"/>
                        </a:lnSpc>
                      </a:pPr>
                      <a:r>
                        <a:rPr sz="1500" dirty="0">
                          <a:latin typeface="Calibri"/>
                          <a:cs typeface="Calibri"/>
                        </a:rPr>
                        <a:t>0.15</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marL="1109980">
                        <a:lnSpc>
                          <a:spcPts val="1795"/>
                        </a:lnSpc>
                      </a:pPr>
                      <a:r>
                        <a:rPr sz="1500" spc="-5" dirty="0">
                          <a:latin typeface="Calibri"/>
                          <a:cs typeface="Calibri"/>
                        </a:rPr>
                        <a:t>190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algn="ctr">
                        <a:lnSpc>
                          <a:spcPts val="1795"/>
                        </a:lnSpc>
                      </a:pPr>
                      <a:r>
                        <a:rPr sz="1500" spc="-5" dirty="0">
                          <a:latin typeface="Calibri"/>
                          <a:cs typeface="Calibri"/>
                        </a:rPr>
                        <a:t>450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extLst>
                  <a:ext uri="{0D108BD9-81ED-4DB2-BD59-A6C34878D82A}">
                    <a16:rowId xmlns:a16="http://schemas.microsoft.com/office/drawing/2014/main" val="10005"/>
                  </a:ext>
                </a:extLst>
              </a:tr>
              <a:tr h="236953">
                <a:tc>
                  <a:txBody>
                    <a:bodyPr/>
                    <a:lstStyle/>
                    <a:p>
                      <a:pPr algn="ctr">
                        <a:lnSpc>
                          <a:spcPts val="1800"/>
                        </a:lnSpc>
                      </a:pPr>
                      <a:r>
                        <a:rPr sz="1500" dirty="0">
                          <a:latin typeface="Calibri"/>
                          <a:cs typeface="Calibri"/>
                        </a:rPr>
                        <a:t>0.10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marL="1109980">
                        <a:lnSpc>
                          <a:spcPts val="1800"/>
                        </a:lnSpc>
                      </a:pPr>
                      <a:r>
                        <a:rPr sz="1500" spc="-5" dirty="0">
                          <a:latin typeface="Calibri"/>
                          <a:cs typeface="Calibri"/>
                        </a:rPr>
                        <a:t>300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algn="ctr">
                        <a:lnSpc>
                          <a:spcPts val="1800"/>
                        </a:lnSpc>
                      </a:pPr>
                      <a:r>
                        <a:rPr sz="1500" spc="-5" dirty="0">
                          <a:latin typeface="Calibri"/>
                          <a:cs typeface="Calibri"/>
                        </a:rPr>
                        <a:t>230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extLst>
                  <a:ext uri="{0D108BD9-81ED-4DB2-BD59-A6C34878D82A}">
                    <a16:rowId xmlns:a16="http://schemas.microsoft.com/office/drawing/2014/main" val="10006"/>
                  </a:ext>
                </a:extLst>
              </a:tr>
              <a:tr h="236974">
                <a:tc>
                  <a:txBody>
                    <a:bodyPr/>
                    <a:lstStyle/>
                    <a:p>
                      <a:pPr algn="ctr">
                        <a:lnSpc>
                          <a:spcPts val="1795"/>
                        </a:lnSpc>
                      </a:pPr>
                      <a:r>
                        <a:rPr sz="1500" dirty="0">
                          <a:latin typeface="Calibri"/>
                          <a:cs typeface="Calibri"/>
                        </a:rPr>
                        <a:t>0.10</a:t>
                      </a: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marL="1109980">
                        <a:lnSpc>
                          <a:spcPts val="1795"/>
                        </a:lnSpc>
                      </a:pPr>
                      <a:r>
                        <a:rPr sz="1500" spc="-5" dirty="0">
                          <a:latin typeface="Calibri"/>
                          <a:cs typeface="Calibri"/>
                        </a:rPr>
                        <a:t>490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algn="ctr">
                        <a:lnSpc>
                          <a:spcPts val="1795"/>
                        </a:lnSpc>
                      </a:pPr>
                      <a:r>
                        <a:rPr sz="1500" spc="-5" dirty="0">
                          <a:latin typeface="Calibri"/>
                          <a:cs typeface="Calibri"/>
                        </a:rPr>
                        <a:t>60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extLst>
                  <a:ext uri="{0D108BD9-81ED-4DB2-BD59-A6C34878D82A}">
                    <a16:rowId xmlns:a16="http://schemas.microsoft.com/office/drawing/2014/main" val="10007"/>
                  </a:ext>
                </a:extLst>
              </a:tr>
              <a:tr h="237002">
                <a:tc>
                  <a:txBody>
                    <a:bodyPr/>
                    <a:lstStyle/>
                    <a:p>
                      <a:pPr algn="ctr">
                        <a:lnSpc>
                          <a:spcPts val="1800"/>
                        </a:lnSpc>
                      </a:pPr>
                      <a:r>
                        <a:rPr sz="1500" dirty="0">
                          <a:latin typeface="Calibri"/>
                          <a:cs typeface="Calibri"/>
                        </a:rPr>
                        <a:t>0.10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marL="1109980">
                        <a:lnSpc>
                          <a:spcPts val="1800"/>
                        </a:lnSpc>
                      </a:pPr>
                      <a:r>
                        <a:rPr sz="1500" spc="-5" dirty="0">
                          <a:latin typeface="Calibri"/>
                          <a:cs typeface="Calibri"/>
                        </a:rPr>
                        <a:t>150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algn="ctr">
                        <a:lnSpc>
                          <a:spcPts val="1800"/>
                        </a:lnSpc>
                      </a:pPr>
                      <a:r>
                        <a:rPr sz="1500" spc="-5" dirty="0">
                          <a:latin typeface="Calibri"/>
                          <a:cs typeface="Calibri"/>
                        </a:rPr>
                        <a:t>290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extLst>
                  <a:ext uri="{0D108BD9-81ED-4DB2-BD59-A6C34878D82A}">
                    <a16:rowId xmlns:a16="http://schemas.microsoft.com/office/drawing/2014/main" val="10008"/>
                  </a:ext>
                </a:extLst>
              </a:tr>
              <a:tr h="236981">
                <a:tc>
                  <a:txBody>
                    <a:bodyPr/>
                    <a:lstStyle/>
                    <a:p>
                      <a:pPr algn="ctr">
                        <a:lnSpc>
                          <a:spcPts val="1795"/>
                        </a:lnSpc>
                      </a:pPr>
                      <a:r>
                        <a:rPr sz="1500" dirty="0">
                          <a:latin typeface="Calibri"/>
                          <a:cs typeface="Calibri"/>
                        </a:rPr>
                        <a:t>0.10</a:t>
                      </a:r>
                      <a:endParaRPr sz="150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marL="1109980">
                        <a:lnSpc>
                          <a:spcPts val="1795"/>
                        </a:lnSpc>
                      </a:pPr>
                      <a:r>
                        <a:rPr sz="1500" spc="-5" dirty="0">
                          <a:latin typeface="Calibri"/>
                          <a:cs typeface="Calibri"/>
                        </a:rPr>
                        <a:t>550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tc>
                  <a:txBody>
                    <a:bodyPr/>
                    <a:lstStyle/>
                    <a:p>
                      <a:pPr algn="ctr">
                        <a:lnSpc>
                          <a:spcPts val="1795"/>
                        </a:lnSpc>
                      </a:pPr>
                      <a:r>
                        <a:rPr sz="1500" spc="-5" dirty="0">
                          <a:latin typeface="Calibri"/>
                          <a:cs typeface="Calibri"/>
                        </a:rPr>
                        <a:t>140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solidFill>
                      <a:schemeClr val="bg1">
                        <a:lumMod val="95000"/>
                      </a:schemeClr>
                    </a:solidFill>
                  </a:tcPr>
                </a:tc>
                <a:extLst>
                  <a:ext uri="{0D108BD9-81ED-4DB2-BD59-A6C34878D82A}">
                    <a16:rowId xmlns:a16="http://schemas.microsoft.com/office/drawing/2014/main" val="10009"/>
                  </a:ext>
                </a:extLst>
              </a:tr>
              <a:tr h="222204">
                <a:tc>
                  <a:txBody>
                    <a:bodyPr/>
                    <a:lstStyle/>
                    <a:p>
                      <a:pPr algn="ctr">
                        <a:lnSpc>
                          <a:spcPts val="1800"/>
                        </a:lnSpc>
                      </a:pPr>
                      <a:r>
                        <a:rPr sz="1500" dirty="0">
                          <a:latin typeface="Calibri"/>
                          <a:cs typeface="Calibri"/>
                        </a:rPr>
                        <a:t>0.05</a:t>
                      </a:r>
                      <a:endParaRPr sz="1500">
                        <a:latin typeface="Calibri"/>
                        <a:cs typeface="Calibri"/>
                      </a:endParaRPr>
                    </a:p>
                  </a:txBody>
                  <a:tcPr marL="0" marR="0" marT="0" marB="0">
                    <a:lnL w="9525">
                      <a:solidFill>
                        <a:srgbClr val="7E7E7E"/>
                      </a:solidFill>
                      <a:prstDash val="solid"/>
                    </a:lnL>
                    <a:lnR w="9525">
                      <a:solidFill>
                        <a:srgbClr val="7E7E7E"/>
                      </a:solidFill>
                      <a:prstDash val="solid"/>
                    </a:lnR>
                    <a:lnB w="9525">
                      <a:solidFill>
                        <a:srgbClr val="7E7E7E"/>
                      </a:solidFill>
                      <a:prstDash val="solid"/>
                    </a:lnB>
                    <a:solidFill>
                      <a:schemeClr val="bg1">
                        <a:lumMod val="95000"/>
                      </a:schemeClr>
                    </a:solidFill>
                  </a:tcPr>
                </a:tc>
                <a:tc>
                  <a:txBody>
                    <a:bodyPr/>
                    <a:lstStyle/>
                    <a:p>
                      <a:pPr marL="1109980">
                        <a:lnSpc>
                          <a:spcPts val="1800"/>
                        </a:lnSpc>
                      </a:pPr>
                      <a:r>
                        <a:rPr sz="1500" spc="-5" dirty="0">
                          <a:latin typeface="Calibri"/>
                          <a:cs typeface="Calibri"/>
                        </a:rPr>
                        <a:t>510</a:t>
                      </a:r>
                      <a:endParaRPr sz="1500">
                        <a:latin typeface="Calibri"/>
                        <a:cs typeface="Calibri"/>
                      </a:endParaRPr>
                    </a:p>
                  </a:txBody>
                  <a:tcPr marL="0" marR="0" marT="0" marB="0">
                    <a:lnL w="9525">
                      <a:solidFill>
                        <a:srgbClr val="7E7E7E"/>
                      </a:solidFill>
                      <a:prstDash val="solid"/>
                    </a:lnL>
                    <a:lnR w="9525">
                      <a:solidFill>
                        <a:srgbClr val="7E7E7E"/>
                      </a:solidFill>
                      <a:prstDash val="solid"/>
                    </a:lnR>
                    <a:lnB w="9525" cap="flat" cmpd="sng" algn="ctr">
                      <a:solidFill>
                        <a:srgbClr val="7E7E7E"/>
                      </a:solidFill>
                      <a:prstDash val="solid"/>
                      <a:round/>
                      <a:headEnd type="none" w="med" len="med"/>
                      <a:tailEnd type="none" w="med" len="med"/>
                    </a:lnB>
                    <a:solidFill>
                      <a:schemeClr val="bg1">
                        <a:lumMod val="95000"/>
                      </a:schemeClr>
                    </a:solidFill>
                  </a:tcPr>
                </a:tc>
                <a:tc>
                  <a:txBody>
                    <a:bodyPr/>
                    <a:lstStyle/>
                    <a:p>
                      <a:pPr algn="ctr">
                        <a:lnSpc>
                          <a:spcPts val="1800"/>
                        </a:lnSpc>
                      </a:pPr>
                      <a:r>
                        <a:rPr sz="1500" spc="-5" dirty="0">
                          <a:latin typeface="Calibri"/>
                          <a:cs typeface="Calibri"/>
                        </a:rPr>
                        <a:t>290</a:t>
                      </a:r>
                      <a:endParaRPr sz="1500" dirty="0">
                        <a:latin typeface="Calibri"/>
                        <a:cs typeface="Calibri"/>
                      </a:endParaRPr>
                    </a:p>
                  </a:txBody>
                  <a:tcPr marL="0" marR="0" marT="0" marB="0">
                    <a:lnL w="9525">
                      <a:solidFill>
                        <a:srgbClr val="7E7E7E"/>
                      </a:solidFill>
                      <a:prstDash val="solid"/>
                    </a:lnL>
                    <a:lnR w="9525">
                      <a:solidFill>
                        <a:srgbClr val="7E7E7E"/>
                      </a:solidFill>
                      <a:prstDash val="solid"/>
                    </a:lnR>
                    <a:lnB w="9525" cap="flat" cmpd="sng" algn="ctr">
                      <a:solidFill>
                        <a:srgbClr val="7E7E7E"/>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286172">
                <a:tc>
                  <a:txBody>
                    <a:bodyPr/>
                    <a:lstStyle/>
                    <a:p>
                      <a:pPr marL="193675">
                        <a:lnSpc>
                          <a:spcPct val="100000"/>
                        </a:lnSpc>
                        <a:spcBef>
                          <a:spcPts val="305"/>
                        </a:spcBef>
                      </a:pPr>
                      <a:r>
                        <a:rPr sz="1500" b="1" dirty="0">
                          <a:solidFill>
                            <a:schemeClr val="tx1"/>
                          </a:solidFill>
                          <a:latin typeface="Calibri"/>
                          <a:cs typeface="Calibri"/>
                        </a:rPr>
                        <a:t>Mean</a:t>
                      </a:r>
                      <a:endParaRPr sz="1500" dirty="0">
                        <a:solidFill>
                          <a:schemeClr val="tx1"/>
                        </a:solidFill>
                        <a:latin typeface="Calibri"/>
                        <a:cs typeface="Calibri"/>
                      </a:endParaRPr>
                    </a:p>
                  </a:txBody>
                  <a:tcPr marL="0" marR="0" marT="34949" marB="0">
                    <a:lnL w="9525">
                      <a:solidFill>
                        <a:srgbClr val="7E7E7E"/>
                      </a:solidFill>
                      <a:prstDash val="solid"/>
                    </a:lnL>
                    <a:lnR w="9525" cap="flat" cmpd="sng" algn="ctr">
                      <a:solidFill>
                        <a:srgbClr val="7E7E7E"/>
                      </a:solidFill>
                      <a:prstDash val="solid"/>
                      <a:round/>
                      <a:headEnd type="none" w="med" len="med"/>
                      <a:tailEnd type="none" w="med" len="med"/>
                    </a:lnR>
                    <a:lnT w="9525">
                      <a:solidFill>
                        <a:srgbClr val="7E7E7E"/>
                      </a:solidFill>
                      <a:prstDash val="solid"/>
                    </a:lnT>
                    <a:lnB w="9525">
                      <a:solidFill>
                        <a:srgbClr val="7E7E7E"/>
                      </a:solidFill>
                      <a:prstDash val="solid"/>
                    </a:lnB>
                    <a:solidFill>
                      <a:schemeClr val="bg1">
                        <a:lumMod val="95000"/>
                      </a:schemeClr>
                    </a:solidFill>
                  </a:tcPr>
                </a:tc>
                <a:tc>
                  <a:txBody>
                    <a:bodyPr/>
                    <a:lstStyle/>
                    <a:p>
                      <a:pPr algn="ctr" fontAlgn="b"/>
                      <a:r>
                        <a:rPr lang="en-SG" sz="1800" b="0" i="0" u="none" strike="noStrike" dirty="0">
                          <a:solidFill>
                            <a:srgbClr val="2E2D67"/>
                          </a:solidFill>
                          <a:effectLst/>
                          <a:latin typeface="Calibri" panose="020F0502020204030204" pitchFamily="34" charset="0"/>
                        </a:rPr>
                        <a:t>    444</a:t>
                      </a:r>
                    </a:p>
                  </a:txBody>
                  <a:tcPr marL="9525" marR="9525" marT="9525" marB="0" anchor="b">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solidFill>
                      <a:schemeClr val="bg1">
                        <a:lumMod val="95000"/>
                      </a:schemeClr>
                    </a:solidFill>
                  </a:tcPr>
                </a:tc>
                <a:tc>
                  <a:txBody>
                    <a:bodyPr/>
                    <a:lstStyle/>
                    <a:p>
                      <a:pPr algn="ctr" fontAlgn="b"/>
                      <a:r>
                        <a:rPr lang="en-SG" sz="1800" b="0" i="0" u="none" strike="noStrike">
                          <a:solidFill>
                            <a:srgbClr val="E02246"/>
                          </a:solidFill>
                          <a:effectLst/>
                          <a:latin typeface="Calibri" panose="020F0502020204030204" pitchFamily="34" charset="0"/>
                        </a:rPr>
                        <a:t>205</a:t>
                      </a:r>
                    </a:p>
                  </a:txBody>
                  <a:tcPr marL="9525" marR="9525" marT="9525" marB="0" anchor="b">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solidFill>
                      <a:schemeClr val="bg1">
                        <a:lumMod val="95000"/>
                      </a:schemeClr>
                    </a:solidFill>
                  </a:tcPr>
                </a:tc>
                <a:extLst>
                  <a:ext uri="{0D108BD9-81ED-4DB2-BD59-A6C34878D82A}">
                    <a16:rowId xmlns:a16="http://schemas.microsoft.com/office/drawing/2014/main" val="10011"/>
                  </a:ext>
                </a:extLst>
              </a:tr>
              <a:tr h="284178">
                <a:tc>
                  <a:txBody>
                    <a:bodyPr/>
                    <a:lstStyle/>
                    <a:p>
                      <a:pPr marL="193675">
                        <a:lnSpc>
                          <a:spcPct val="100000"/>
                        </a:lnSpc>
                        <a:spcBef>
                          <a:spcPts val="300"/>
                        </a:spcBef>
                      </a:pPr>
                      <a:r>
                        <a:rPr sz="1500" b="1" spc="-5" dirty="0">
                          <a:solidFill>
                            <a:schemeClr val="tx1"/>
                          </a:solidFill>
                          <a:latin typeface="Calibri"/>
                          <a:cs typeface="Calibri"/>
                        </a:rPr>
                        <a:t>Standard</a:t>
                      </a:r>
                      <a:r>
                        <a:rPr sz="1500" b="1" spc="-15" dirty="0">
                          <a:solidFill>
                            <a:schemeClr val="tx1"/>
                          </a:solidFill>
                          <a:latin typeface="Calibri"/>
                          <a:cs typeface="Calibri"/>
                        </a:rPr>
                        <a:t> </a:t>
                      </a:r>
                      <a:r>
                        <a:rPr sz="1500" b="1" spc="-5" dirty="0">
                          <a:solidFill>
                            <a:schemeClr val="tx1"/>
                          </a:solidFill>
                          <a:latin typeface="Calibri"/>
                          <a:cs typeface="Calibri"/>
                        </a:rPr>
                        <a:t>Deviation</a:t>
                      </a:r>
                      <a:endParaRPr sz="1500" dirty="0">
                        <a:solidFill>
                          <a:schemeClr val="tx1"/>
                        </a:solidFill>
                        <a:latin typeface="Calibri"/>
                        <a:cs typeface="Calibri"/>
                      </a:endParaRPr>
                    </a:p>
                  </a:txBody>
                  <a:tcPr marL="0" marR="0" marT="34376" marB="0">
                    <a:lnL w="9525">
                      <a:solidFill>
                        <a:srgbClr val="7E7E7E"/>
                      </a:solidFill>
                      <a:prstDash val="solid"/>
                    </a:lnL>
                    <a:lnR w="9525" cap="flat" cmpd="sng" algn="ctr">
                      <a:solidFill>
                        <a:srgbClr val="7E7E7E"/>
                      </a:solidFill>
                      <a:prstDash val="solid"/>
                      <a:round/>
                      <a:headEnd type="none" w="med" len="med"/>
                      <a:tailEnd type="none" w="med" len="med"/>
                    </a:lnR>
                    <a:lnT w="9525">
                      <a:solidFill>
                        <a:srgbClr val="7E7E7E"/>
                      </a:solidFill>
                      <a:prstDash val="solid"/>
                    </a:lnT>
                    <a:lnB w="9525">
                      <a:solidFill>
                        <a:srgbClr val="7E7E7E"/>
                      </a:solidFill>
                      <a:prstDash val="solid"/>
                    </a:lnB>
                    <a:solidFill>
                      <a:schemeClr val="bg1">
                        <a:lumMod val="95000"/>
                      </a:schemeClr>
                    </a:solidFill>
                  </a:tcPr>
                </a:tc>
                <a:tc>
                  <a:txBody>
                    <a:bodyPr/>
                    <a:lstStyle/>
                    <a:p>
                      <a:pPr algn="ctr" fontAlgn="b"/>
                      <a:r>
                        <a:rPr lang="en-SG" sz="1800" b="0" i="0" u="none" strike="noStrike" dirty="0">
                          <a:solidFill>
                            <a:srgbClr val="2E2D67"/>
                          </a:solidFill>
                          <a:effectLst/>
                          <a:latin typeface="Calibri" panose="020F0502020204030204" pitchFamily="34" charset="0"/>
                        </a:rPr>
                        <a:t>       244.62</a:t>
                      </a:r>
                    </a:p>
                  </a:txBody>
                  <a:tcPr marL="9525" marR="9525" marT="9525" marB="0" anchor="b">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solidFill>
                      <a:schemeClr val="bg1">
                        <a:lumMod val="95000"/>
                      </a:schemeClr>
                    </a:solidFill>
                  </a:tcPr>
                </a:tc>
                <a:tc>
                  <a:txBody>
                    <a:bodyPr/>
                    <a:lstStyle/>
                    <a:p>
                      <a:pPr algn="ctr" fontAlgn="b"/>
                      <a:r>
                        <a:rPr lang="en-SG" sz="1800" b="0" i="0" u="none" strike="noStrike" dirty="0">
                          <a:solidFill>
                            <a:srgbClr val="E02246"/>
                          </a:solidFill>
                          <a:effectLst/>
                          <a:latin typeface="Calibri" panose="020F0502020204030204" pitchFamily="34" charset="0"/>
                        </a:rPr>
                        <a:t>145.72</a:t>
                      </a:r>
                    </a:p>
                  </a:txBody>
                  <a:tcPr marL="9525" marR="9525" marT="9525" marB="0" anchor="b">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solidFill>
                      <a:schemeClr val="bg1">
                        <a:lumMod val="95000"/>
                      </a:scheme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816628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43816" y="2233405"/>
            <a:ext cx="4891544" cy="1858230"/>
          </a:xfrm>
          <a:prstGeom prst="rect">
            <a:avLst/>
          </a:prstGeom>
        </p:spPr>
        <p:txBody>
          <a:bodyPr vert="horz" wrap="square" lIns="0" tIns="11459" rIns="0" bIns="0" rtlCol="0">
            <a:spAutoFit/>
          </a:bodyPr>
          <a:lstStyle/>
          <a:p>
            <a:pPr marL="11459" marR="4584">
              <a:spcBef>
                <a:spcPts val="90"/>
              </a:spcBef>
            </a:pPr>
            <a:r>
              <a:rPr sz="2400" dirty="0">
                <a:cs typeface="Arial"/>
              </a:rPr>
              <a:t>From</a:t>
            </a:r>
            <a:r>
              <a:rPr sz="2400" spc="-5" dirty="0">
                <a:cs typeface="Arial"/>
              </a:rPr>
              <a:t> </a:t>
            </a:r>
            <a:r>
              <a:rPr sz="2400" dirty="0">
                <a:cs typeface="Arial"/>
              </a:rPr>
              <a:t>the</a:t>
            </a:r>
            <a:r>
              <a:rPr sz="2400" spc="-14" dirty="0">
                <a:cs typeface="Arial"/>
              </a:rPr>
              <a:t> </a:t>
            </a:r>
            <a:r>
              <a:rPr sz="2400" spc="-5" dirty="0">
                <a:cs typeface="Arial"/>
              </a:rPr>
              <a:t>plot, </a:t>
            </a:r>
            <a:r>
              <a:rPr sz="2400" spc="-23" dirty="0">
                <a:cs typeface="Arial"/>
              </a:rPr>
              <a:t>we</a:t>
            </a:r>
            <a:r>
              <a:rPr sz="2400" spc="41" dirty="0">
                <a:cs typeface="Arial"/>
              </a:rPr>
              <a:t> </a:t>
            </a:r>
            <a:r>
              <a:rPr sz="2400" spc="-5" dirty="0">
                <a:cs typeface="Arial"/>
              </a:rPr>
              <a:t>can</a:t>
            </a:r>
            <a:r>
              <a:rPr sz="2400" spc="-14" dirty="0">
                <a:cs typeface="Arial"/>
              </a:rPr>
              <a:t> </a:t>
            </a:r>
            <a:r>
              <a:rPr sz="2400" spc="-5" dirty="0">
                <a:cs typeface="Arial"/>
              </a:rPr>
              <a:t>conclude</a:t>
            </a:r>
            <a:r>
              <a:rPr sz="2400" spc="9" dirty="0">
                <a:cs typeface="Arial"/>
              </a:rPr>
              <a:t> </a:t>
            </a:r>
            <a:r>
              <a:rPr sz="2400" spc="-5" dirty="0">
                <a:cs typeface="Arial"/>
              </a:rPr>
              <a:t>that </a:t>
            </a:r>
            <a:r>
              <a:rPr sz="2400" spc="-437" dirty="0">
                <a:cs typeface="Arial"/>
              </a:rPr>
              <a:t> </a:t>
            </a:r>
            <a:r>
              <a:rPr sz="2400" spc="-5" dirty="0">
                <a:cs typeface="Arial"/>
              </a:rPr>
              <a:t>the</a:t>
            </a:r>
            <a:r>
              <a:rPr sz="2400" spc="-14" dirty="0">
                <a:cs typeface="Arial"/>
              </a:rPr>
              <a:t> </a:t>
            </a:r>
            <a:r>
              <a:rPr sz="2400" spc="-5" dirty="0">
                <a:cs typeface="Arial"/>
              </a:rPr>
              <a:t>sales</a:t>
            </a:r>
            <a:r>
              <a:rPr sz="2400" spc="9" dirty="0">
                <a:cs typeface="Arial"/>
              </a:rPr>
              <a:t> </a:t>
            </a:r>
            <a:r>
              <a:rPr sz="2400" dirty="0">
                <a:cs typeface="Arial"/>
              </a:rPr>
              <a:t>of</a:t>
            </a:r>
            <a:r>
              <a:rPr sz="2400" spc="-14" dirty="0">
                <a:cs typeface="Arial"/>
              </a:rPr>
              <a:t> </a:t>
            </a:r>
            <a:r>
              <a:rPr sz="2400" spc="-5" dirty="0">
                <a:cs typeface="Arial"/>
              </a:rPr>
              <a:t>hot</a:t>
            </a:r>
            <a:r>
              <a:rPr sz="2400" spc="5" dirty="0">
                <a:cs typeface="Arial"/>
              </a:rPr>
              <a:t> </a:t>
            </a:r>
            <a:r>
              <a:rPr sz="2400" spc="-9" dirty="0">
                <a:cs typeface="Arial"/>
              </a:rPr>
              <a:t>coffees</a:t>
            </a:r>
            <a:r>
              <a:rPr sz="2400" spc="5" dirty="0">
                <a:cs typeface="Arial"/>
              </a:rPr>
              <a:t> </a:t>
            </a:r>
            <a:r>
              <a:rPr sz="2400" spc="-5" dirty="0">
                <a:cs typeface="Arial"/>
              </a:rPr>
              <a:t>and</a:t>
            </a:r>
            <a:r>
              <a:rPr sz="2400" dirty="0">
                <a:cs typeface="Arial"/>
              </a:rPr>
              <a:t> the</a:t>
            </a:r>
            <a:r>
              <a:rPr sz="2400" spc="-9" dirty="0">
                <a:cs typeface="Arial"/>
              </a:rPr>
              <a:t> </a:t>
            </a:r>
            <a:r>
              <a:rPr sz="2400" spc="-5" dirty="0">
                <a:cs typeface="Arial"/>
              </a:rPr>
              <a:t>sales</a:t>
            </a:r>
            <a:r>
              <a:rPr sz="2400" spc="5" dirty="0">
                <a:cs typeface="Arial"/>
              </a:rPr>
              <a:t> </a:t>
            </a:r>
            <a:r>
              <a:rPr sz="2400" dirty="0">
                <a:cs typeface="Arial"/>
              </a:rPr>
              <a:t>of </a:t>
            </a:r>
            <a:r>
              <a:rPr sz="2400" spc="5" dirty="0">
                <a:cs typeface="Arial"/>
              </a:rPr>
              <a:t> </a:t>
            </a:r>
            <a:r>
              <a:rPr sz="2400" spc="-5" dirty="0">
                <a:cs typeface="Arial"/>
              </a:rPr>
              <a:t>cold </a:t>
            </a:r>
            <a:r>
              <a:rPr sz="2400" spc="-9" dirty="0">
                <a:cs typeface="Arial"/>
              </a:rPr>
              <a:t>beverage</a:t>
            </a:r>
            <a:r>
              <a:rPr sz="2400" spc="5" dirty="0">
                <a:cs typeface="Arial"/>
              </a:rPr>
              <a:t> </a:t>
            </a:r>
            <a:r>
              <a:rPr sz="2400" spc="-5" dirty="0">
                <a:cs typeface="Arial"/>
              </a:rPr>
              <a:t>are</a:t>
            </a:r>
            <a:r>
              <a:rPr sz="2400" spc="5" dirty="0">
                <a:cs typeface="Arial"/>
              </a:rPr>
              <a:t> </a:t>
            </a:r>
            <a:r>
              <a:rPr sz="2400" spc="-5" dirty="0">
                <a:cs typeface="Arial"/>
              </a:rPr>
              <a:t>negatively</a:t>
            </a:r>
            <a:r>
              <a:rPr sz="2400" spc="5" dirty="0">
                <a:cs typeface="Arial"/>
              </a:rPr>
              <a:t> </a:t>
            </a:r>
            <a:r>
              <a:rPr sz="2400" spc="-5" dirty="0">
                <a:cs typeface="Arial"/>
              </a:rPr>
              <a:t>related.</a:t>
            </a:r>
            <a:endParaRPr sz="2400" dirty="0">
              <a:cs typeface="Arial"/>
            </a:endParaRPr>
          </a:p>
          <a:p>
            <a:pPr>
              <a:spcBef>
                <a:spcPts val="32"/>
              </a:spcBef>
            </a:pPr>
            <a:endParaRPr sz="2400" dirty="0">
              <a:cs typeface="Arial"/>
            </a:endParaRPr>
          </a:p>
          <a:p>
            <a:pPr marL="11459"/>
            <a:r>
              <a:rPr sz="2400" dirty="0">
                <a:cs typeface="Arial"/>
              </a:rPr>
              <a:t>Is</a:t>
            </a:r>
            <a:r>
              <a:rPr sz="2400" spc="-14" dirty="0">
                <a:cs typeface="Arial"/>
              </a:rPr>
              <a:t> </a:t>
            </a:r>
            <a:r>
              <a:rPr sz="2400" spc="-5" dirty="0">
                <a:cs typeface="Arial"/>
              </a:rPr>
              <a:t>it</a:t>
            </a:r>
            <a:r>
              <a:rPr sz="2400" spc="-9" dirty="0">
                <a:cs typeface="Arial"/>
              </a:rPr>
              <a:t> </a:t>
            </a:r>
            <a:r>
              <a:rPr sz="2400" spc="-5" dirty="0">
                <a:cs typeface="Arial"/>
              </a:rPr>
              <a:t>correct?</a:t>
            </a:r>
            <a:endParaRPr sz="2400" dirty="0">
              <a:cs typeface="Arial"/>
            </a:endParaRPr>
          </a:p>
        </p:txBody>
      </p:sp>
      <p:graphicFrame>
        <p:nvGraphicFramePr>
          <p:cNvPr id="4" name="Chart 3">
            <a:extLst>
              <a:ext uri="{FF2B5EF4-FFF2-40B4-BE49-F238E27FC236}">
                <a16:creationId xmlns:a16="http://schemas.microsoft.com/office/drawing/2014/main" id="{33E58382-971B-439A-85C5-E7BB863652A4}"/>
              </a:ext>
            </a:extLst>
          </p:cNvPr>
          <p:cNvGraphicFramePr>
            <a:graphicFrameLocks/>
          </p:cNvGraphicFramePr>
          <p:nvPr/>
        </p:nvGraphicFramePr>
        <p:xfrm>
          <a:off x="650240" y="197760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8">
            <a:extLst>
              <a:ext uri="{FF2B5EF4-FFF2-40B4-BE49-F238E27FC236}">
                <a16:creationId xmlns:a16="http://schemas.microsoft.com/office/drawing/2014/main" id="{84AE0581-F45F-42F1-9634-AB5E7B25E91C}"/>
              </a:ext>
            </a:extLst>
          </p:cNvPr>
          <p:cNvSpPr txBox="1">
            <a:spLocks/>
          </p:cNvSpPr>
          <p:nvPr/>
        </p:nvSpPr>
        <p:spPr>
          <a:xfrm>
            <a:off x="838200" y="365125"/>
            <a:ext cx="10515600" cy="8244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solidFill>
                  <a:srgbClr val="2E2D67"/>
                </a:solidFill>
              </a:rPr>
              <a:t>Covariance and Correlation</a:t>
            </a:r>
          </a:p>
        </p:txBody>
      </p:sp>
    </p:spTree>
    <p:extLst>
      <p:ext uri="{BB962C8B-B14F-4D97-AF65-F5344CB8AC3E}">
        <p14:creationId xmlns:p14="http://schemas.microsoft.com/office/powerpoint/2010/main" val="309434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424E54CB-9023-48EA-9DDA-F82AF487C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30" y="304278"/>
            <a:ext cx="11703075" cy="6553722"/>
          </a:xfrm>
          <a:prstGeom prst="rect">
            <a:avLst/>
          </a:prstGeom>
        </p:spPr>
      </p:pic>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spTree>
    <p:extLst>
      <p:ext uri="{BB962C8B-B14F-4D97-AF65-F5344CB8AC3E}">
        <p14:creationId xmlns:p14="http://schemas.microsoft.com/office/powerpoint/2010/main" val="35662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83262" y="4611649"/>
            <a:ext cx="7985531" cy="1903281"/>
          </a:xfrm>
          <a:custGeom>
            <a:avLst/>
            <a:gdLst/>
            <a:ahLst/>
            <a:cxnLst/>
            <a:rect l="l" t="t" r="r" b="b"/>
            <a:pathLst>
              <a:path w="8609330" h="2109470">
                <a:moveTo>
                  <a:pt x="0" y="2109216"/>
                </a:moveTo>
                <a:lnTo>
                  <a:pt x="8609076" y="2109216"/>
                </a:lnTo>
                <a:lnTo>
                  <a:pt x="8609076" y="0"/>
                </a:lnTo>
                <a:lnTo>
                  <a:pt x="0" y="0"/>
                </a:lnTo>
                <a:lnTo>
                  <a:pt x="0" y="2109216"/>
                </a:lnTo>
                <a:close/>
              </a:path>
            </a:pathLst>
          </a:custGeom>
          <a:noFill/>
          <a:ln w="28575">
            <a:solidFill>
              <a:srgbClr val="2E2D67"/>
            </a:solidFill>
          </a:ln>
        </p:spPr>
        <p:txBody>
          <a:bodyPr wrap="square" lIns="0" tIns="0" rIns="0" bIns="0" rtlCol="0"/>
          <a:lstStyle/>
          <a:p>
            <a:endParaRPr sz="1624"/>
          </a:p>
        </p:txBody>
      </p:sp>
      <p:sp>
        <p:nvSpPr>
          <p:cNvPr id="5" name="object 5"/>
          <p:cNvSpPr txBox="1"/>
          <p:nvPr/>
        </p:nvSpPr>
        <p:spPr>
          <a:xfrm>
            <a:off x="2222520" y="4589189"/>
            <a:ext cx="1650618" cy="379492"/>
          </a:xfrm>
          <a:prstGeom prst="rect">
            <a:avLst/>
          </a:prstGeom>
        </p:spPr>
        <p:txBody>
          <a:bodyPr vert="horz" wrap="square" lIns="0" tIns="11459" rIns="0" bIns="0" rtlCol="0">
            <a:spAutoFit/>
          </a:bodyPr>
          <a:lstStyle/>
          <a:p>
            <a:pPr>
              <a:spcBef>
                <a:spcPts val="90"/>
              </a:spcBef>
            </a:pPr>
            <a:r>
              <a:rPr sz="2391" b="1" dirty="0">
                <a:solidFill>
                  <a:srgbClr val="2E2D67"/>
                </a:solidFill>
                <a:latin typeface="Arial"/>
                <a:cs typeface="Arial"/>
              </a:rPr>
              <a:t>Cova</a:t>
            </a:r>
            <a:r>
              <a:rPr sz="2391" b="1" spc="5" dirty="0">
                <a:solidFill>
                  <a:srgbClr val="2E2D67"/>
                </a:solidFill>
                <a:latin typeface="Arial"/>
                <a:cs typeface="Arial"/>
              </a:rPr>
              <a:t>r</a:t>
            </a:r>
            <a:r>
              <a:rPr sz="2391" b="1" dirty="0">
                <a:solidFill>
                  <a:srgbClr val="2E2D67"/>
                </a:solidFill>
                <a:latin typeface="Arial"/>
                <a:cs typeface="Arial"/>
              </a:rPr>
              <a:t>iance</a:t>
            </a:r>
            <a:endParaRPr sz="2391" dirty="0">
              <a:solidFill>
                <a:srgbClr val="2E2D67"/>
              </a:solidFill>
              <a:latin typeface="Arial"/>
              <a:cs typeface="Arial"/>
            </a:endParaRPr>
          </a:p>
        </p:txBody>
      </p:sp>
      <p:sp>
        <p:nvSpPr>
          <p:cNvPr id="9" name="object 9"/>
          <p:cNvSpPr txBox="1"/>
          <p:nvPr/>
        </p:nvSpPr>
        <p:spPr>
          <a:xfrm>
            <a:off x="1765549" y="1337895"/>
            <a:ext cx="7985531" cy="691244"/>
          </a:xfrm>
          <a:prstGeom prst="rect">
            <a:avLst/>
          </a:prstGeom>
        </p:spPr>
        <p:txBody>
          <a:bodyPr vert="horz" wrap="square" lIns="0" tIns="11459" rIns="0" bIns="0" rtlCol="0">
            <a:spAutoFit/>
          </a:bodyPr>
          <a:lstStyle/>
          <a:p>
            <a:pPr marL="34378">
              <a:lnSpc>
                <a:spcPts val="2554"/>
              </a:lnSpc>
              <a:spcBef>
                <a:spcPts val="90"/>
              </a:spcBef>
              <a:tabLst>
                <a:tab pos="594733" algn="l"/>
              </a:tabLst>
            </a:pPr>
            <a:r>
              <a:rPr sz="2400" spc="-23" dirty="0">
                <a:cs typeface="Arial"/>
              </a:rPr>
              <a:t>We	</a:t>
            </a:r>
            <a:r>
              <a:rPr sz="2400" spc="-5" dirty="0">
                <a:cs typeface="Arial"/>
              </a:rPr>
              <a:t>now</a:t>
            </a:r>
            <a:r>
              <a:rPr sz="2400" spc="9" dirty="0">
                <a:cs typeface="Arial"/>
              </a:rPr>
              <a:t> </a:t>
            </a:r>
            <a:r>
              <a:rPr sz="2400" spc="-5" dirty="0">
                <a:cs typeface="Arial"/>
              </a:rPr>
              <a:t>define</a:t>
            </a:r>
            <a:r>
              <a:rPr sz="2400" spc="14" dirty="0">
                <a:cs typeface="Arial"/>
              </a:rPr>
              <a:t> </a:t>
            </a:r>
            <a:r>
              <a:rPr sz="2400" dirty="0">
                <a:cs typeface="Arial"/>
              </a:rPr>
              <a:t>the</a:t>
            </a:r>
            <a:r>
              <a:rPr sz="2400" spc="-14" dirty="0">
                <a:cs typeface="Arial"/>
              </a:rPr>
              <a:t> </a:t>
            </a:r>
            <a:r>
              <a:rPr sz="2400" b="1" i="1" spc="-5" dirty="0">
                <a:solidFill>
                  <a:srgbClr val="2E2D67"/>
                </a:solidFill>
                <a:cs typeface="Arial"/>
              </a:rPr>
              <a:t>covariance</a:t>
            </a:r>
            <a:r>
              <a:rPr sz="2400" b="1" i="1" spc="9" dirty="0">
                <a:solidFill>
                  <a:srgbClr val="0000CC"/>
                </a:solidFill>
                <a:cs typeface="Arial"/>
              </a:rPr>
              <a:t> </a:t>
            </a:r>
            <a:r>
              <a:rPr sz="2400" dirty="0">
                <a:cs typeface="Arial"/>
              </a:rPr>
              <a:t>of</a:t>
            </a:r>
            <a:r>
              <a:rPr sz="2400" spc="5" dirty="0">
                <a:cs typeface="Arial"/>
              </a:rPr>
              <a:t> </a:t>
            </a:r>
            <a:r>
              <a:rPr sz="2400" dirty="0">
                <a:cs typeface="Arial"/>
              </a:rPr>
              <a:t>two</a:t>
            </a:r>
            <a:r>
              <a:rPr sz="2400" spc="-5" dirty="0">
                <a:cs typeface="Arial"/>
              </a:rPr>
              <a:t> random</a:t>
            </a:r>
            <a:r>
              <a:rPr sz="2400" spc="5" dirty="0">
                <a:cs typeface="Arial"/>
              </a:rPr>
              <a:t> </a:t>
            </a:r>
            <a:r>
              <a:rPr sz="2400" spc="-5" dirty="0">
                <a:cs typeface="Arial"/>
              </a:rPr>
              <a:t>variables</a:t>
            </a:r>
            <a:r>
              <a:rPr sz="2400" spc="36" dirty="0">
                <a:cs typeface="Arial"/>
              </a:rPr>
              <a:t> </a:t>
            </a:r>
            <a:r>
              <a:rPr sz="2400" b="1" i="1" dirty="0">
                <a:solidFill>
                  <a:srgbClr val="2E2D67"/>
                </a:solidFill>
                <a:cs typeface="Arial"/>
              </a:rPr>
              <a:t>X</a:t>
            </a:r>
            <a:r>
              <a:rPr sz="2400" b="1" i="1" spc="5" dirty="0">
                <a:solidFill>
                  <a:srgbClr val="000066"/>
                </a:solidFill>
                <a:cs typeface="Arial"/>
              </a:rPr>
              <a:t> </a:t>
            </a:r>
            <a:r>
              <a:rPr sz="2400" spc="-5" dirty="0">
                <a:cs typeface="Arial"/>
              </a:rPr>
              <a:t>and</a:t>
            </a:r>
            <a:r>
              <a:rPr sz="2400" dirty="0">
                <a:cs typeface="Arial"/>
              </a:rPr>
              <a:t> </a:t>
            </a:r>
            <a:r>
              <a:rPr sz="2400" b="1" i="1" dirty="0">
                <a:solidFill>
                  <a:srgbClr val="E02246"/>
                </a:solidFill>
                <a:cs typeface="Arial"/>
              </a:rPr>
              <a:t>Y</a:t>
            </a:r>
            <a:r>
              <a:rPr lang="en-SG" sz="2400" b="1" i="1" dirty="0">
                <a:solidFill>
                  <a:srgbClr val="C00000"/>
                </a:solidFill>
                <a:cs typeface="Arial"/>
              </a:rPr>
              <a:t> </a:t>
            </a:r>
            <a:r>
              <a:rPr sz="2400" spc="-5" dirty="0">
                <a:cs typeface="Arial"/>
              </a:rPr>
              <a:t>with means</a:t>
            </a:r>
            <a:r>
              <a:rPr sz="2400" spc="5" dirty="0">
                <a:cs typeface="Arial"/>
              </a:rPr>
              <a:t> </a:t>
            </a:r>
            <a:r>
              <a:rPr lang="el-GR" sz="2400" i="1" spc="-32" dirty="0">
                <a:solidFill>
                  <a:srgbClr val="000066"/>
                </a:solidFill>
                <a:cs typeface="Arial"/>
              </a:rPr>
              <a:t>μ</a:t>
            </a:r>
            <a:r>
              <a:rPr sz="2400" i="1" spc="-47" baseline="-20833" dirty="0">
                <a:solidFill>
                  <a:srgbClr val="000066"/>
                </a:solidFill>
                <a:cs typeface="Arial"/>
              </a:rPr>
              <a:t>X</a:t>
            </a:r>
            <a:r>
              <a:rPr sz="2400" i="1" spc="284" baseline="-20833" dirty="0">
                <a:solidFill>
                  <a:srgbClr val="000066"/>
                </a:solidFill>
                <a:cs typeface="Arial"/>
              </a:rPr>
              <a:t> </a:t>
            </a:r>
            <a:r>
              <a:rPr sz="2400" spc="-5" dirty="0">
                <a:cs typeface="Arial"/>
              </a:rPr>
              <a:t>and</a:t>
            </a:r>
            <a:r>
              <a:rPr sz="2400" spc="9" dirty="0">
                <a:cs typeface="Arial"/>
              </a:rPr>
              <a:t> </a:t>
            </a:r>
            <a:r>
              <a:rPr lang="el-GR" sz="2400" i="1" spc="-32" dirty="0">
                <a:solidFill>
                  <a:srgbClr val="E02246"/>
                </a:solidFill>
                <a:cs typeface="Arial"/>
              </a:rPr>
              <a:t>μ</a:t>
            </a:r>
            <a:r>
              <a:rPr sz="2400" i="1" spc="-47" baseline="-20833" dirty="0">
                <a:solidFill>
                  <a:srgbClr val="E02246"/>
                </a:solidFill>
                <a:cs typeface="Arial"/>
              </a:rPr>
              <a:t>Y</a:t>
            </a:r>
            <a:r>
              <a:rPr sz="2400" i="1" spc="277" baseline="-20833" dirty="0">
                <a:solidFill>
                  <a:srgbClr val="A40020"/>
                </a:solidFill>
                <a:cs typeface="Arial"/>
              </a:rPr>
              <a:t> </a:t>
            </a:r>
            <a:r>
              <a:rPr sz="2400" dirty="0">
                <a:cs typeface="Arial"/>
              </a:rPr>
              <a:t>:</a:t>
            </a:r>
          </a:p>
        </p:txBody>
      </p:sp>
      <p:graphicFrame>
        <p:nvGraphicFramePr>
          <p:cNvPr id="10" name="object 10"/>
          <p:cNvGraphicFramePr>
            <a:graphicFrameLocks noGrp="1"/>
          </p:cNvGraphicFramePr>
          <p:nvPr>
            <p:extLst>
              <p:ext uri="{D42A27DB-BD31-4B8C-83A1-F6EECF244321}">
                <p14:modId xmlns:p14="http://schemas.microsoft.com/office/powerpoint/2010/main" val="1955394285"/>
              </p:ext>
            </p:extLst>
          </p:nvPr>
        </p:nvGraphicFramePr>
        <p:xfrm>
          <a:off x="3416739" y="2190764"/>
          <a:ext cx="4900863" cy="2230384"/>
        </p:xfrm>
        <a:graphic>
          <a:graphicData uri="http://schemas.openxmlformats.org/drawingml/2006/table">
            <a:tbl>
              <a:tblPr firstRow="1" bandRow="1">
                <a:tableStyleId>{2D5ABB26-0587-4C30-8999-92F81FD0307C}</a:tableStyleId>
              </a:tblPr>
              <a:tblGrid>
                <a:gridCol w="2658406">
                  <a:extLst>
                    <a:ext uri="{9D8B030D-6E8A-4147-A177-3AD203B41FA5}">
                      <a16:colId xmlns:a16="http://schemas.microsoft.com/office/drawing/2014/main" val="20000"/>
                    </a:ext>
                  </a:extLst>
                </a:gridCol>
                <a:gridCol w="1134979">
                  <a:extLst>
                    <a:ext uri="{9D8B030D-6E8A-4147-A177-3AD203B41FA5}">
                      <a16:colId xmlns:a16="http://schemas.microsoft.com/office/drawing/2014/main" val="20001"/>
                    </a:ext>
                  </a:extLst>
                </a:gridCol>
                <a:gridCol w="1107478">
                  <a:extLst>
                    <a:ext uri="{9D8B030D-6E8A-4147-A177-3AD203B41FA5}">
                      <a16:colId xmlns:a16="http://schemas.microsoft.com/office/drawing/2014/main" val="20002"/>
                    </a:ext>
                  </a:extLst>
                </a:gridCol>
              </a:tblGrid>
              <a:tr h="472476">
                <a:tc>
                  <a:txBody>
                    <a:bodyPr/>
                    <a:lstStyle/>
                    <a:p>
                      <a:pPr marL="10795" algn="ctr">
                        <a:lnSpc>
                          <a:spcPct val="100000"/>
                        </a:lnSpc>
                        <a:spcBef>
                          <a:spcPts val="585"/>
                        </a:spcBef>
                      </a:pPr>
                      <a:r>
                        <a:rPr sz="2100" spc="-5" dirty="0">
                          <a:latin typeface="Cambria"/>
                          <a:cs typeface="Cambria"/>
                        </a:rPr>
                        <a:t>Probability</a:t>
                      </a:r>
                      <a:endParaRPr sz="2100">
                        <a:latin typeface="Cambria"/>
                        <a:cs typeface="Cambria"/>
                      </a:endParaRPr>
                    </a:p>
                  </a:txBody>
                  <a:tcPr marL="0" marR="0" marT="67033" marB="0">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R="535305" algn="r">
                        <a:lnSpc>
                          <a:spcPct val="100000"/>
                        </a:lnSpc>
                        <a:spcBef>
                          <a:spcPts val="585"/>
                        </a:spcBef>
                      </a:pPr>
                      <a:r>
                        <a:rPr sz="2100" b="1" i="1" dirty="0">
                          <a:solidFill>
                            <a:srgbClr val="2E2D67"/>
                          </a:solidFill>
                          <a:latin typeface="Cambria"/>
                          <a:cs typeface="Cambria"/>
                        </a:rPr>
                        <a:t>X</a:t>
                      </a:r>
                      <a:endParaRPr sz="2100" dirty="0">
                        <a:solidFill>
                          <a:srgbClr val="2E2D67"/>
                        </a:solidFill>
                        <a:latin typeface="Cambria"/>
                        <a:cs typeface="Cambria"/>
                      </a:endParaRPr>
                    </a:p>
                  </a:txBody>
                  <a:tcPr marL="0" marR="0" marT="67033"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L="31115" algn="ctr">
                        <a:lnSpc>
                          <a:spcPct val="100000"/>
                        </a:lnSpc>
                        <a:spcBef>
                          <a:spcPts val="585"/>
                        </a:spcBef>
                      </a:pPr>
                      <a:r>
                        <a:rPr sz="2100" b="1" i="1" dirty="0">
                          <a:solidFill>
                            <a:srgbClr val="E02246"/>
                          </a:solidFill>
                          <a:latin typeface="Cambria"/>
                          <a:cs typeface="Cambria"/>
                        </a:rPr>
                        <a:t>Y</a:t>
                      </a:r>
                      <a:endParaRPr sz="2100" dirty="0">
                        <a:solidFill>
                          <a:srgbClr val="E02246"/>
                        </a:solidFill>
                        <a:latin typeface="Cambria"/>
                        <a:cs typeface="Cambria"/>
                      </a:endParaRPr>
                    </a:p>
                  </a:txBody>
                  <a:tcPr marL="0" marR="0" marT="67033" marB="0">
                    <a:lnL w="9525">
                      <a:solidFill>
                        <a:srgbClr val="7E7E7E"/>
                      </a:solidFill>
                      <a:prstDash val="solid"/>
                    </a:lnL>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0"/>
                  </a:ext>
                </a:extLst>
              </a:tr>
              <a:tr h="489791">
                <a:tc>
                  <a:txBody>
                    <a:bodyPr/>
                    <a:lstStyle/>
                    <a:p>
                      <a:pPr marL="10160" algn="ctr">
                        <a:lnSpc>
                          <a:spcPct val="100000"/>
                        </a:lnSpc>
                        <a:spcBef>
                          <a:spcPts val="615"/>
                        </a:spcBef>
                      </a:pPr>
                      <a:r>
                        <a:rPr lang="en-SG" sz="2400" spc="5" dirty="0">
                          <a:latin typeface="Cambria Math" panose="02040503050406030204" pitchFamily="18" charset="0"/>
                          <a:ea typeface="Cambria Math" panose="02040503050406030204" pitchFamily="18" charset="0"/>
                          <a:cs typeface="Cambria"/>
                        </a:rPr>
                        <a:t>ℙ</a:t>
                      </a:r>
                      <a:r>
                        <a:rPr lang="en-SG" sz="2400" spc="5" dirty="0">
                          <a:ea typeface="Cambria" panose="02040503050406030204" pitchFamily="18" charset="0"/>
                          <a:cs typeface="Cambria"/>
                        </a:rPr>
                        <a:t>[</a:t>
                      </a:r>
                      <a:r>
                        <a:rPr sz="2100" b="1" i="1" dirty="0">
                          <a:solidFill>
                            <a:srgbClr val="2E2D67"/>
                          </a:solidFill>
                          <a:latin typeface="Cambria"/>
                          <a:cs typeface="Cambria"/>
                        </a:rPr>
                        <a:t>X</a:t>
                      </a:r>
                      <a:r>
                        <a:rPr sz="2100" b="1" i="1" spc="-5" dirty="0">
                          <a:solidFill>
                            <a:srgbClr val="000066"/>
                          </a:solidFill>
                          <a:latin typeface="Cambria"/>
                          <a:cs typeface="Cambria"/>
                        </a:rPr>
                        <a:t> </a:t>
                      </a:r>
                      <a:r>
                        <a:rPr sz="2100" dirty="0">
                          <a:latin typeface="Cambria"/>
                          <a:cs typeface="Cambria"/>
                        </a:rPr>
                        <a:t>=</a:t>
                      </a:r>
                      <a:r>
                        <a:rPr sz="2100" spc="40" dirty="0">
                          <a:latin typeface="Cambria"/>
                          <a:cs typeface="Cambria"/>
                        </a:rPr>
                        <a:t> </a:t>
                      </a:r>
                      <a:r>
                        <a:rPr sz="2100" i="1" spc="5" dirty="0">
                          <a:latin typeface="Book Antiqua"/>
                          <a:cs typeface="Book Antiqua"/>
                        </a:rPr>
                        <a:t>x</a:t>
                      </a:r>
                      <a:r>
                        <a:rPr sz="2000" spc="7" baseline="-9578" dirty="0">
                          <a:latin typeface="Book Antiqua"/>
                          <a:cs typeface="Book Antiqua"/>
                        </a:rPr>
                        <a:t>1</a:t>
                      </a:r>
                      <a:r>
                        <a:rPr sz="2100" spc="5" dirty="0">
                          <a:latin typeface="Book Antiqua"/>
                          <a:cs typeface="Book Antiqua"/>
                        </a:rPr>
                        <a:t>,</a:t>
                      </a:r>
                      <a:r>
                        <a:rPr sz="2100" dirty="0">
                          <a:latin typeface="Book Antiqua"/>
                          <a:cs typeface="Book Antiqua"/>
                        </a:rPr>
                        <a:t> </a:t>
                      </a:r>
                      <a:r>
                        <a:rPr sz="2100" b="1" i="1" dirty="0">
                          <a:solidFill>
                            <a:srgbClr val="E02246"/>
                          </a:solidFill>
                          <a:latin typeface="Cambria"/>
                          <a:cs typeface="Cambria"/>
                        </a:rPr>
                        <a:t>Y</a:t>
                      </a:r>
                      <a:r>
                        <a:rPr sz="2100" b="1" i="1" spc="-10" dirty="0">
                          <a:solidFill>
                            <a:srgbClr val="A40020"/>
                          </a:solidFill>
                          <a:latin typeface="Cambria"/>
                          <a:cs typeface="Cambria"/>
                        </a:rPr>
                        <a:t> </a:t>
                      </a:r>
                      <a:r>
                        <a:rPr sz="2100" dirty="0">
                          <a:latin typeface="Cambria"/>
                          <a:cs typeface="Cambria"/>
                        </a:rPr>
                        <a:t>=</a:t>
                      </a:r>
                      <a:r>
                        <a:rPr sz="2100" spc="-30" dirty="0">
                          <a:latin typeface="Cambria"/>
                          <a:cs typeface="Cambria"/>
                        </a:rPr>
                        <a:t> </a:t>
                      </a:r>
                      <a:r>
                        <a:rPr sz="2100" i="1" spc="5" dirty="0">
                          <a:latin typeface="Cambria"/>
                          <a:cs typeface="Cambria"/>
                        </a:rPr>
                        <a:t>y</a:t>
                      </a:r>
                      <a:r>
                        <a:rPr sz="2000" spc="7" baseline="-7662" dirty="0">
                          <a:latin typeface="Cambria"/>
                          <a:cs typeface="Cambria"/>
                        </a:rPr>
                        <a:t>1</a:t>
                      </a:r>
                      <a:r>
                        <a:rPr sz="2000" spc="15" baseline="-7662" dirty="0">
                          <a:latin typeface="Cambria"/>
                          <a:cs typeface="Cambria"/>
                        </a:rPr>
                        <a:t> </a:t>
                      </a:r>
                      <a:r>
                        <a:rPr lang="en-SG" sz="2100" dirty="0">
                          <a:latin typeface="Cambria"/>
                          <a:cs typeface="Cambria"/>
                        </a:rPr>
                        <a:t>]</a:t>
                      </a:r>
                      <a:endParaRPr sz="2100" dirty="0">
                        <a:latin typeface="Cambria"/>
                        <a:cs typeface="Cambria"/>
                      </a:endParaRPr>
                    </a:p>
                  </a:txBody>
                  <a:tcPr marL="0" marR="0" marT="70471" marB="0">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R="500380" algn="r">
                        <a:lnSpc>
                          <a:spcPct val="100000"/>
                        </a:lnSpc>
                        <a:spcBef>
                          <a:spcPts val="615"/>
                        </a:spcBef>
                      </a:pPr>
                      <a:r>
                        <a:rPr sz="2100" i="1" spc="10" dirty="0">
                          <a:latin typeface="Book Antiqua"/>
                          <a:cs typeface="Book Antiqua"/>
                        </a:rPr>
                        <a:t>x</a:t>
                      </a:r>
                      <a:r>
                        <a:rPr sz="2000" spc="15" baseline="-9578" dirty="0">
                          <a:latin typeface="Book Antiqua"/>
                          <a:cs typeface="Book Antiqua"/>
                        </a:rPr>
                        <a:t>1</a:t>
                      </a:r>
                      <a:endParaRPr sz="2000" baseline="-9578">
                        <a:latin typeface="Book Antiqua"/>
                        <a:cs typeface="Book Antiqua"/>
                      </a:endParaRPr>
                    </a:p>
                  </a:txBody>
                  <a:tcPr marL="0" marR="0" marT="70471"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L="28575" algn="ctr">
                        <a:lnSpc>
                          <a:spcPct val="100000"/>
                        </a:lnSpc>
                        <a:spcBef>
                          <a:spcPts val="735"/>
                        </a:spcBef>
                      </a:pPr>
                      <a:r>
                        <a:rPr sz="2100" i="1" spc="5" dirty="0">
                          <a:latin typeface="Cambria"/>
                          <a:cs typeface="Cambria"/>
                        </a:rPr>
                        <a:t>y</a:t>
                      </a:r>
                      <a:r>
                        <a:rPr sz="2000" spc="7" baseline="-7662" dirty="0">
                          <a:latin typeface="Cambria"/>
                          <a:cs typeface="Cambria"/>
                        </a:rPr>
                        <a:t>1</a:t>
                      </a:r>
                      <a:endParaRPr sz="2000" baseline="-7662">
                        <a:latin typeface="Cambria"/>
                        <a:cs typeface="Cambria"/>
                      </a:endParaRPr>
                    </a:p>
                  </a:txBody>
                  <a:tcPr marL="0" marR="0" marT="84221" marB="0">
                    <a:lnL w="9525">
                      <a:solidFill>
                        <a:srgbClr val="7E7E7E"/>
                      </a:solidFill>
                      <a:prstDash val="solid"/>
                    </a:lnL>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1"/>
                  </a:ext>
                </a:extLst>
              </a:tr>
              <a:tr h="489909">
                <a:tc>
                  <a:txBody>
                    <a:bodyPr/>
                    <a:lstStyle/>
                    <a:p>
                      <a:pPr marL="10160" algn="ctr">
                        <a:lnSpc>
                          <a:spcPct val="100000"/>
                        </a:lnSpc>
                        <a:spcBef>
                          <a:spcPts val="600"/>
                        </a:spcBef>
                      </a:pPr>
                      <a:r>
                        <a:rPr lang="en-SG" sz="2400" spc="5" dirty="0">
                          <a:latin typeface="Cambria Math" panose="02040503050406030204" pitchFamily="18" charset="0"/>
                          <a:ea typeface="Cambria Math" panose="02040503050406030204" pitchFamily="18" charset="0"/>
                          <a:cs typeface="Cambria"/>
                        </a:rPr>
                        <a:t>ℙ</a:t>
                      </a:r>
                      <a:r>
                        <a:rPr lang="en-SG" sz="2400" spc="5" dirty="0">
                          <a:ea typeface="Cambria" panose="02040503050406030204" pitchFamily="18" charset="0"/>
                          <a:cs typeface="Cambria"/>
                        </a:rPr>
                        <a:t>[</a:t>
                      </a:r>
                      <a:r>
                        <a:rPr sz="2100" b="1" i="1" dirty="0">
                          <a:solidFill>
                            <a:srgbClr val="2E2D67"/>
                          </a:solidFill>
                          <a:latin typeface="Cambria"/>
                          <a:cs typeface="Cambria"/>
                        </a:rPr>
                        <a:t>X</a:t>
                      </a:r>
                      <a:r>
                        <a:rPr sz="2100" b="1" i="1" spc="-5" dirty="0">
                          <a:solidFill>
                            <a:srgbClr val="000066"/>
                          </a:solidFill>
                          <a:latin typeface="Cambria"/>
                          <a:cs typeface="Cambria"/>
                        </a:rPr>
                        <a:t> </a:t>
                      </a:r>
                      <a:r>
                        <a:rPr sz="2100" dirty="0">
                          <a:latin typeface="Cambria"/>
                          <a:cs typeface="Cambria"/>
                        </a:rPr>
                        <a:t>=</a:t>
                      </a:r>
                      <a:r>
                        <a:rPr sz="2100" spc="-25" dirty="0">
                          <a:latin typeface="Cambria"/>
                          <a:cs typeface="Cambria"/>
                        </a:rPr>
                        <a:t> </a:t>
                      </a:r>
                      <a:r>
                        <a:rPr sz="2100" i="1" spc="5" dirty="0">
                          <a:latin typeface="Book Antiqua"/>
                          <a:cs typeface="Book Antiqua"/>
                        </a:rPr>
                        <a:t>x</a:t>
                      </a:r>
                      <a:r>
                        <a:rPr sz="2000" spc="7" baseline="-7662" dirty="0">
                          <a:latin typeface="Cambria"/>
                          <a:cs typeface="Cambria"/>
                        </a:rPr>
                        <a:t>2</a:t>
                      </a:r>
                      <a:r>
                        <a:rPr sz="2100" spc="5" dirty="0">
                          <a:latin typeface="Cambria"/>
                          <a:cs typeface="Cambria"/>
                        </a:rPr>
                        <a:t>,</a:t>
                      </a:r>
                      <a:r>
                        <a:rPr sz="2100" spc="-15" dirty="0">
                          <a:latin typeface="Cambria"/>
                          <a:cs typeface="Cambria"/>
                        </a:rPr>
                        <a:t> </a:t>
                      </a:r>
                      <a:r>
                        <a:rPr sz="2100" b="1" i="1" dirty="0">
                          <a:solidFill>
                            <a:srgbClr val="E02246"/>
                          </a:solidFill>
                          <a:latin typeface="Cambria"/>
                          <a:cs typeface="Cambria"/>
                        </a:rPr>
                        <a:t>Y</a:t>
                      </a:r>
                      <a:r>
                        <a:rPr sz="2100" b="1" i="1" spc="-10" dirty="0">
                          <a:solidFill>
                            <a:srgbClr val="A40020"/>
                          </a:solidFill>
                          <a:latin typeface="Cambria"/>
                          <a:cs typeface="Cambria"/>
                        </a:rPr>
                        <a:t> </a:t>
                      </a:r>
                      <a:r>
                        <a:rPr sz="2100" dirty="0">
                          <a:latin typeface="Cambria"/>
                          <a:cs typeface="Cambria"/>
                        </a:rPr>
                        <a:t>=</a:t>
                      </a:r>
                      <a:r>
                        <a:rPr sz="2100" spc="-25" dirty="0">
                          <a:latin typeface="Cambria"/>
                          <a:cs typeface="Cambria"/>
                        </a:rPr>
                        <a:t> </a:t>
                      </a:r>
                      <a:r>
                        <a:rPr sz="2100" i="1" spc="5" dirty="0">
                          <a:latin typeface="Cambria"/>
                          <a:cs typeface="Cambria"/>
                        </a:rPr>
                        <a:t>y</a:t>
                      </a:r>
                      <a:r>
                        <a:rPr sz="2000" spc="7" baseline="-7662" dirty="0">
                          <a:latin typeface="Cambria"/>
                          <a:cs typeface="Cambria"/>
                        </a:rPr>
                        <a:t>2 </a:t>
                      </a:r>
                      <a:r>
                        <a:rPr lang="en-SG" sz="2100" dirty="0">
                          <a:latin typeface="Cambria"/>
                          <a:cs typeface="Cambria"/>
                        </a:rPr>
                        <a:t>]</a:t>
                      </a:r>
                      <a:endParaRPr sz="2100" dirty="0">
                        <a:latin typeface="Cambria"/>
                        <a:cs typeface="Cambria"/>
                      </a:endParaRPr>
                    </a:p>
                  </a:txBody>
                  <a:tcPr marL="0" marR="0" marT="68752" marB="0">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R="500380" algn="r">
                        <a:lnSpc>
                          <a:spcPct val="100000"/>
                        </a:lnSpc>
                        <a:spcBef>
                          <a:spcPts val="615"/>
                        </a:spcBef>
                      </a:pPr>
                      <a:r>
                        <a:rPr sz="2100" i="1" spc="10" dirty="0">
                          <a:latin typeface="Book Antiqua"/>
                          <a:cs typeface="Book Antiqua"/>
                        </a:rPr>
                        <a:t>x</a:t>
                      </a:r>
                      <a:r>
                        <a:rPr sz="2000" spc="15" baseline="-9578" dirty="0">
                          <a:latin typeface="Book Antiqua"/>
                          <a:cs typeface="Book Antiqua"/>
                        </a:rPr>
                        <a:t>2</a:t>
                      </a:r>
                      <a:endParaRPr sz="2000" baseline="-9578">
                        <a:latin typeface="Book Antiqua"/>
                        <a:cs typeface="Book Antiqua"/>
                      </a:endParaRPr>
                    </a:p>
                  </a:txBody>
                  <a:tcPr marL="0" marR="0" marT="70471"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L="28575" algn="ctr">
                        <a:lnSpc>
                          <a:spcPct val="100000"/>
                        </a:lnSpc>
                        <a:spcBef>
                          <a:spcPts val="750"/>
                        </a:spcBef>
                      </a:pPr>
                      <a:r>
                        <a:rPr sz="2100" i="1" spc="5" dirty="0">
                          <a:latin typeface="Cambria"/>
                          <a:cs typeface="Cambria"/>
                        </a:rPr>
                        <a:t>y</a:t>
                      </a:r>
                      <a:r>
                        <a:rPr sz="2000" spc="7" baseline="-7662" dirty="0">
                          <a:latin typeface="Cambria"/>
                          <a:cs typeface="Cambria"/>
                        </a:rPr>
                        <a:t>2</a:t>
                      </a:r>
                      <a:endParaRPr sz="2000" baseline="-7662" dirty="0">
                        <a:latin typeface="Cambria"/>
                        <a:cs typeface="Cambria"/>
                      </a:endParaRPr>
                    </a:p>
                  </a:txBody>
                  <a:tcPr marL="0" marR="0" marT="85940" marB="0">
                    <a:lnL w="9525">
                      <a:solidFill>
                        <a:srgbClr val="7E7E7E"/>
                      </a:solidFill>
                      <a:prstDash val="solid"/>
                    </a:lnL>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2"/>
                  </a:ext>
                </a:extLst>
              </a:tr>
              <a:tr h="289939">
                <a:tc>
                  <a:txBody>
                    <a:bodyPr/>
                    <a:lstStyle/>
                    <a:p>
                      <a:pPr>
                        <a:lnSpc>
                          <a:spcPct val="100000"/>
                        </a:lnSpc>
                      </a:pPr>
                      <a:r>
                        <a:rPr lang="en-SG" sz="1800" dirty="0">
                          <a:latin typeface="Times New Roman"/>
                          <a:cs typeface="Times New Roman"/>
                        </a:rPr>
                        <a:t>                       …</a:t>
                      </a:r>
                      <a:endParaRPr sz="1800" dirty="0">
                        <a:latin typeface="Times New Roman"/>
                        <a:cs typeface="Times New Roman"/>
                      </a:endParaRPr>
                    </a:p>
                  </a:txBody>
                  <a:tcPr marL="0" marR="0" marT="0" marB="0">
                    <a:lnR w="9525">
                      <a:solidFill>
                        <a:srgbClr val="7E7E7E"/>
                      </a:solidFill>
                      <a:prstDash val="solid"/>
                    </a:lnR>
                    <a:lnT w="9525">
                      <a:solidFill>
                        <a:srgbClr val="7E7E7E"/>
                      </a:solidFill>
                      <a:prstDash val="solid"/>
                    </a:lnT>
                    <a:lnB w="9525">
                      <a:solidFill>
                        <a:srgbClr val="7E7E7E"/>
                      </a:solidFill>
                      <a:prstDash val="solid"/>
                    </a:lnB>
                  </a:tcPr>
                </a:tc>
                <a:tc>
                  <a:txBody>
                    <a:bodyPr/>
                    <a:lstStyle/>
                    <a:p>
                      <a:pPr>
                        <a:lnSpc>
                          <a:spcPct val="100000"/>
                        </a:lnSpc>
                      </a:pPr>
                      <a:r>
                        <a:rPr lang="en-SG" sz="1800" dirty="0">
                          <a:latin typeface="Times New Roman"/>
                          <a:cs typeface="Times New Roman"/>
                        </a:rPr>
                        <a:t>       …</a:t>
                      </a:r>
                      <a:endParaRPr sz="1800" dirty="0">
                        <a:latin typeface="Times New Roman"/>
                        <a:cs typeface="Times New Roman"/>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a:lnSpc>
                          <a:spcPct val="100000"/>
                        </a:lnSpc>
                      </a:pPr>
                      <a:r>
                        <a:rPr lang="en-SG" sz="1800" dirty="0">
                          <a:latin typeface="Times New Roman"/>
                          <a:cs typeface="Times New Roman"/>
                        </a:rPr>
                        <a:t>       … </a:t>
                      </a:r>
                      <a:endParaRPr sz="1800" dirty="0">
                        <a:latin typeface="Times New Roman"/>
                        <a:cs typeface="Times New Roman"/>
                      </a:endParaRPr>
                    </a:p>
                  </a:txBody>
                  <a:tcPr marL="0" marR="0" marT="0" marB="0">
                    <a:lnL w="9525">
                      <a:solidFill>
                        <a:srgbClr val="7E7E7E"/>
                      </a:solidFill>
                      <a:prstDash val="solid"/>
                    </a:lnL>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3"/>
                  </a:ext>
                </a:extLst>
              </a:tr>
              <a:tr h="488269">
                <a:tc>
                  <a:txBody>
                    <a:bodyPr/>
                    <a:lstStyle/>
                    <a:p>
                      <a:pPr marL="8255" algn="ctr">
                        <a:lnSpc>
                          <a:spcPct val="100000"/>
                        </a:lnSpc>
                        <a:spcBef>
                          <a:spcPts val="575"/>
                        </a:spcBef>
                      </a:pPr>
                      <a:r>
                        <a:rPr lang="en-SG" sz="2400" spc="5" dirty="0">
                          <a:latin typeface="Cambria Math" panose="02040503050406030204" pitchFamily="18" charset="0"/>
                          <a:ea typeface="Cambria Math" panose="02040503050406030204" pitchFamily="18" charset="0"/>
                          <a:cs typeface="Cambria"/>
                        </a:rPr>
                        <a:t>ℙ</a:t>
                      </a:r>
                      <a:r>
                        <a:rPr lang="en-SG" sz="2400" spc="5" dirty="0">
                          <a:ea typeface="Cambria" panose="02040503050406030204" pitchFamily="18" charset="0"/>
                          <a:cs typeface="Cambria"/>
                        </a:rPr>
                        <a:t>[</a:t>
                      </a:r>
                      <a:r>
                        <a:rPr sz="2100" b="1" i="1" dirty="0">
                          <a:solidFill>
                            <a:srgbClr val="2E2D67"/>
                          </a:solidFill>
                          <a:latin typeface="Cambria"/>
                          <a:cs typeface="Cambria"/>
                        </a:rPr>
                        <a:t>X</a:t>
                      </a:r>
                      <a:r>
                        <a:rPr sz="2100" b="1" i="1" spc="-10" dirty="0">
                          <a:solidFill>
                            <a:srgbClr val="000066"/>
                          </a:solidFill>
                          <a:latin typeface="Cambria"/>
                          <a:cs typeface="Cambria"/>
                        </a:rPr>
                        <a:t> </a:t>
                      </a:r>
                      <a:r>
                        <a:rPr sz="2100" dirty="0">
                          <a:latin typeface="Cambria"/>
                          <a:cs typeface="Cambria"/>
                        </a:rPr>
                        <a:t>=</a:t>
                      </a:r>
                      <a:r>
                        <a:rPr sz="2100" spc="-25" dirty="0">
                          <a:latin typeface="Cambria"/>
                          <a:cs typeface="Cambria"/>
                        </a:rPr>
                        <a:t> </a:t>
                      </a:r>
                      <a:r>
                        <a:rPr sz="2100" i="1" spc="5" dirty="0">
                          <a:latin typeface="Book Antiqua"/>
                          <a:cs typeface="Book Antiqua"/>
                        </a:rPr>
                        <a:t>x</a:t>
                      </a:r>
                      <a:r>
                        <a:rPr sz="2000" i="1" spc="7" baseline="-7662" dirty="0">
                          <a:latin typeface="Cambria"/>
                          <a:cs typeface="Cambria"/>
                        </a:rPr>
                        <a:t>N</a:t>
                      </a:r>
                      <a:r>
                        <a:rPr sz="2100" spc="5" dirty="0">
                          <a:latin typeface="Cambria"/>
                          <a:cs typeface="Cambria"/>
                        </a:rPr>
                        <a:t>,</a:t>
                      </a:r>
                      <a:r>
                        <a:rPr sz="2100" spc="-15" dirty="0">
                          <a:latin typeface="Cambria"/>
                          <a:cs typeface="Cambria"/>
                        </a:rPr>
                        <a:t> </a:t>
                      </a:r>
                      <a:r>
                        <a:rPr sz="2100" b="1" i="1" dirty="0">
                          <a:solidFill>
                            <a:srgbClr val="E02246"/>
                          </a:solidFill>
                          <a:latin typeface="Cambria"/>
                          <a:cs typeface="Cambria"/>
                        </a:rPr>
                        <a:t>Y</a:t>
                      </a:r>
                      <a:r>
                        <a:rPr sz="2100" b="1" i="1" spc="-10" dirty="0">
                          <a:solidFill>
                            <a:srgbClr val="A40020"/>
                          </a:solidFill>
                          <a:latin typeface="Cambria"/>
                          <a:cs typeface="Cambria"/>
                        </a:rPr>
                        <a:t> </a:t>
                      </a:r>
                      <a:r>
                        <a:rPr sz="2100" dirty="0">
                          <a:latin typeface="Cambria"/>
                          <a:cs typeface="Cambria"/>
                        </a:rPr>
                        <a:t>=</a:t>
                      </a:r>
                      <a:r>
                        <a:rPr sz="2100" spc="-15" dirty="0">
                          <a:latin typeface="Cambria"/>
                          <a:cs typeface="Cambria"/>
                        </a:rPr>
                        <a:t> </a:t>
                      </a:r>
                      <a:r>
                        <a:rPr sz="2100" i="1" spc="10" dirty="0" err="1">
                          <a:latin typeface="Cambria"/>
                          <a:cs typeface="Cambria"/>
                        </a:rPr>
                        <a:t>y</a:t>
                      </a:r>
                      <a:r>
                        <a:rPr sz="2000" i="1" spc="15" baseline="-7662" dirty="0" err="1">
                          <a:latin typeface="Cambria"/>
                          <a:cs typeface="Cambria"/>
                        </a:rPr>
                        <a:t>N</a:t>
                      </a:r>
                      <a:r>
                        <a:rPr sz="2000" i="1" baseline="-7662" dirty="0">
                          <a:latin typeface="Cambria"/>
                          <a:cs typeface="Cambria"/>
                        </a:rPr>
                        <a:t> </a:t>
                      </a:r>
                      <a:r>
                        <a:rPr lang="en-SG" sz="2100" dirty="0">
                          <a:latin typeface="Cambria"/>
                          <a:cs typeface="Cambria"/>
                        </a:rPr>
                        <a:t>]</a:t>
                      </a:r>
                      <a:endParaRPr sz="2100" dirty="0">
                        <a:latin typeface="Cambria"/>
                        <a:cs typeface="Cambria"/>
                      </a:endParaRPr>
                    </a:p>
                  </a:txBody>
                  <a:tcPr marL="0" marR="0" marT="65887" marB="0">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R="474345" algn="r">
                        <a:lnSpc>
                          <a:spcPct val="100000"/>
                        </a:lnSpc>
                        <a:spcBef>
                          <a:spcPts val="585"/>
                        </a:spcBef>
                      </a:pPr>
                      <a:r>
                        <a:rPr sz="2100" i="1" spc="15" dirty="0">
                          <a:latin typeface="Book Antiqua"/>
                          <a:cs typeface="Book Antiqua"/>
                        </a:rPr>
                        <a:t>x</a:t>
                      </a:r>
                      <a:r>
                        <a:rPr sz="2000" i="1" spc="22" baseline="-9578" dirty="0">
                          <a:latin typeface="Book Antiqua"/>
                          <a:cs typeface="Book Antiqua"/>
                        </a:rPr>
                        <a:t>N</a:t>
                      </a:r>
                      <a:endParaRPr sz="2000" baseline="-9578">
                        <a:latin typeface="Book Antiqua"/>
                        <a:cs typeface="Book Antiqua"/>
                      </a:endParaRPr>
                    </a:p>
                  </a:txBody>
                  <a:tcPr marL="0" marR="0" marT="67033"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L="29845" algn="ctr">
                        <a:lnSpc>
                          <a:spcPct val="100000"/>
                        </a:lnSpc>
                        <a:spcBef>
                          <a:spcPts val="725"/>
                        </a:spcBef>
                      </a:pPr>
                      <a:r>
                        <a:rPr sz="2100" i="1" spc="10" dirty="0">
                          <a:latin typeface="Cambria"/>
                          <a:cs typeface="Cambria"/>
                        </a:rPr>
                        <a:t>y</a:t>
                      </a:r>
                      <a:r>
                        <a:rPr sz="2000" i="1" spc="15" baseline="-7662" dirty="0">
                          <a:latin typeface="Cambria"/>
                          <a:cs typeface="Cambria"/>
                        </a:rPr>
                        <a:t>N</a:t>
                      </a:r>
                      <a:endParaRPr sz="2000" baseline="-7662" dirty="0">
                        <a:latin typeface="Cambria"/>
                        <a:cs typeface="Cambria"/>
                      </a:endParaRPr>
                    </a:p>
                  </a:txBody>
                  <a:tcPr marL="0" marR="0" marT="83075" marB="0">
                    <a:lnL w="9525">
                      <a:solidFill>
                        <a:srgbClr val="7E7E7E"/>
                      </a:solidFill>
                      <a:prstDash val="solid"/>
                    </a:lnL>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4"/>
                  </a:ext>
                </a:extLst>
              </a:tr>
            </a:tbl>
          </a:graphicData>
        </a:graphic>
      </p:graphicFrame>
      <p:sp>
        <p:nvSpPr>
          <p:cNvPr id="13" name="Title 8">
            <a:extLst>
              <a:ext uri="{FF2B5EF4-FFF2-40B4-BE49-F238E27FC236}">
                <a16:creationId xmlns:a16="http://schemas.microsoft.com/office/drawing/2014/main" id="{77F5CB6D-A55E-423D-A508-B59213AACDF3}"/>
              </a:ext>
            </a:extLst>
          </p:cNvPr>
          <p:cNvSpPr txBox="1">
            <a:spLocks/>
          </p:cNvSpPr>
          <p:nvPr/>
        </p:nvSpPr>
        <p:spPr>
          <a:xfrm>
            <a:off x="838200" y="365125"/>
            <a:ext cx="10515600" cy="8244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solidFill>
                  <a:srgbClr val="2E2D67"/>
                </a:solidFill>
              </a:rPr>
              <a:t>Covariance and Correlation</a:t>
            </a:r>
          </a:p>
        </p:txBody>
      </p:sp>
      <p:pic>
        <p:nvPicPr>
          <p:cNvPr id="22" name="Picture 21"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 Y] &amp; = \E[(X - \mu_X)(Y - \mu_Y)] \\&#10;&amp;\sum_{i = 1}^N \mathbb{P}(X = x_i, Y = y_i) (x_i - \mu_X)(y_i - \mu_i)&#10;\end{align*}&#10;&#10;\end{document}" title="IguanaTex Bitmap Display">
            <a:extLst>
              <a:ext uri="{FF2B5EF4-FFF2-40B4-BE49-F238E27FC236}">
                <a16:creationId xmlns:a16="http://schemas.microsoft.com/office/drawing/2014/main" id="{24F08CF7-6231-440C-8476-E083985FF8C2}"/>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182674" y="5067488"/>
            <a:ext cx="5827047" cy="1216000"/>
          </a:xfrm>
          <a:prstGeom prst="rect">
            <a:avLst/>
          </a:prstGeom>
        </p:spPr>
      </p:pic>
    </p:spTree>
    <p:extLst>
      <p:ext uri="{BB962C8B-B14F-4D97-AF65-F5344CB8AC3E}">
        <p14:creationId xmlns:p14="http://schemas.microsoft.com/office/powerpoint/2010/main" val="3602912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77F5CB6D-A55E-423D-A508-B59213AACDF3}"/>
              </a:ext>
            </a:extLst>
          </p:cNvPr>
          <p:cNvSpPr txBox="1">
            <a:spLocks/>
          </p:cNvSpPr>
          <p:nvPr/>
        </p:nvSpPr>
        <p:spPr>
          <a:xfrm>
            <a:off x="838200" y="365125"/>
            <a:ext cx="10515600" cy="8244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solidFill>
                  <a:srgbClr val="2E2D67"/>
                </a:solidFill>
              </a:rPr>
              <a:t>Covariance and Correlation</a:t>
            </a:r>
          </a:p>
        </p:txBody>
      </p:sp>
      <p:grpSp>
        <p:nvGrpSpPr>
          <p:cNvPr id="29" name="Group 28">
            <a:extLst>
              <a:ext uri="{FF2B5EF4-FFF2-40B4-BE49-F238E27FC236}">
                <a16:creationId xmlns:a16="http://schemas.microsoft.com/office/drawing/2014/main" id="{09C298F0-6E32-4733-8835-A2FC4CF66E2F}"/>
              </a:ext>
            </a:extLst>
          </p:cNvPr>
          <p:cNvGrpSpPr/>
          <p:nvPr/>
        </p:nvGrpSpPr>
        <p:grpSpPr>
          <a:xfrm>
            <a:off x="2103234" y="1281048"/>
            <a:ext cx="7985531" cy="1925741"/>
            <a:chOff x="2103234" y="1281048"/>
            <a:chExt cx="7985531" cy="1925741"/>
          </a:xfrm>
        </p:grpSpPr>
        <p:sp>
          <p:nvSpPr>
            <p:cNvPr id="4" name="object 4"/>
            <p:cNvSpPr/>
            <p:nvPr/>
          </p:nvSpPr>
          <p:spPr>
            <a:xfrm>
              <a:off x="2103234" y="1303508"/>
              <a:ext cx="7985531" cy="1903281"/>
            </a:xfrm>
            <a:custGeom>
              <a:avLst/>
              <a:gdLst/>
              <a:ahLst/>
              <a:cxnLst/>
              <a:rect l="l" t="t" r="r" b="b"/>
              <a:pathLst>
                <a:path w="8609330" h="2109470">
                  <a:moveTo>
                    <a:pt x="0" y="2109216"/>
                  </a:moveTo>
                  <a:lnTo>
                    <a:pt x="8609076" y="2109216"/>
                  </a:lnTo>
                  <a:lnTo>
                    <a:pt x="8609076" y="0"/>
                  </a:lnTo>
                  <a:lnTo>
                    <a:pt x="0" y="0"/>
                  </a:lnTo>
                  <a:lnTo>
                    <a:pt x="0" y="2109216"/>
                  </a:lnTo>
                  <a:close/>
                </a:path>
              </a:pathLst>
            </a:custGeom>
            <a:noFill/>
            <a:ln w="28575">
              <a:solidFill>
                <a:srgbClr val="2E2D67"/>
              </a:solidFill>
            </a:ln>
          </p:spPr>
          <p:txBody>
            <a:bodyPr wrap="square" lIns="0" tIns="0" rIns="0" bIns="0" rtlCol="0"/>
            <a:lstStyle/>
            <a:p>
              <a:endParaRPr sz="1624" dirty="0"/>
            </a:p>
          </p:txBody>
        </p:sp>
        <p:sp>
          <p:nvSpPr>
            <p:cNvPr id="5" name="object 5"/>
            <p:cNvSpPr txBox="1"/>
            <p:nvPr/>
          </p:nvSpPr>
          <p:spPr>
            <a:xfrm>
              <a:off x="2342492" y="1281048"/>
              <a:ext cx="1650618" cy="379492"/>
            </a:xfrm>
            <a:prstGeom prst="rect">
              <a:avLst/>
            </a:prstGeom>
          </p:spPr>
          <p:txBody>
            <a:bodyPr vert="horz" wrap="square" lIns="0" tIns="11459" rIns="0" bIns="0" rtlCol="0">
              <a:spAutoFit/>
            </a:bodyPr>
            <a:lstStyle/>
            <a:p>
              <a:pPr>
                <a:spcBef>
                  <a:spcPts val="90"/>
                </a:spcBef>
              </a:pPr>
              <a:r>
                <a:rPr sz="2391" b="1" dirty="0">
                  <a:solidFill>
                    <a:srgbClr val="2E2D67"/>
                  </a:solidFill>
                  <a:latin typeface="Arial"/>
                  <a:cs typeface="Arial"/>
                </a:rPr>
                <a:t>Cova</a:t>
              </a:r>
              <a:r>
                <a:rPr sz="2391" b="1" spc="5" dirty="0">
                  <a:solidFill>
                    <a:srgbClr val="2E2D67"/>
                  </a:solidFill>
                  <a:latin typeface="Arial"/>
                  <a:cs typeface="Arial"/>
                </a:rPr>
                <a:t>r</a:t>
              </a:r>
              <a:r>
                <a:rPr sz="2391" b="1" dirty="0">
                  <a:solidFill>
                    <a:srgbClr val="2E2D67"/>
                  </a:solidFill>
                  <a:latin typeface="Arial"/>
                  <a:cs typeface="Arial"/>
                </a:rPr>
                <a:t>iance</a:t>
              </a:r>
              <a:endParaRPr sz="2391" dirty="0">
                <a:solidFill>
                  <a:srgbClr val="2E2D67"/>
                </a:solidFill>
                <a:latin typeface="Arial"/>
                <a:cs typeface="Arial"/>
              </a:endParaRPr>
            </a:p>
          </p:txBody>
        </p:sp>
        <p:pic>
          <p:nvPicPr>
            <p:cNvPr id="28" name="Picture 27"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 Y] &amp; = \E[(X - \mu_X)(Y - \mu_Y)] \\&#10;&amp;\sum_{i = 1}^N \mathbb{P}(X = x_i, Y = y_i) (x_i - \mu_X)(y_i - \mu_Y)&#10;\end{align*}&#10;&#10;\end{document}" title="IguanaTex Bitmap Display">
              <a:extLst>
                <a:ext uri="{FF2B5EF4-FFF2-40B4-BE49-F238E27FC236}">
                  <a16:creationId xmlns:a16="http://schemas.microsoft.com/office/drawing/2014/main" id="{1D28F53F-6D09-4CF8-B02E-758B7AAFE0FE}"/>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3182674" y="1806127"/>
              <a:ext cx="5918474" cy="1216000"/>
            </a:xfrm>
            <a:prstGeom prst="rect">
              <a:avLst/>
            </a:prstGeom>
          </p:spPr>
        </p:pic>
      </p:grpSp>
      <p:sp>
        <p:nvSpPr>
          <p:cNvPr id="11" name="object 6">
            <a:extLst>
              <a:ext uri="{FF2B5EF4-FFF2-40B4-BE49-F238E27FC236}">
                <a16:creationId xmlns:a16="http://schemas.microsoft.com/office/drawing/2014/main" id="{5ACA8C7C-A603-4337-A54C-EB6CEFA64151}"/>
              </a:ext>
            </a:extLst>
          </p:cNvPr>
          <p:cNvSpPr txBox="1"/>
          <p:nvPr/>
        </p:nvSpPr>
        <p:spPr>
          <a:xfrm>
            <a:off x="2206936" y="3603286"/>
            <a:ext cx="4488504" cy="384952"/>
          </a:xfrm>
          <a:prstGeom prst="rect">
            <a:avLst/>
          </a:prstGeom>
        </p:spPr>
        <p:txBody>
          <a:bodyPr vert="horz" wrap="square" lIns="0" tIns="15469" rIns="0" bIns="0" rtlCol="0">
            <a:spAutoFit/>
          </a:bodyPr>
          <a:lstStyle/>
          <a:p>
            <a:pPr marL="11459">
              <a:spcBef>
                <a:spcPts val="122"/>
              </a:spcBef>
            </a:pPr>
            <a:r>
              <a:rPr sz="2400" spc="5" dirty="0">
                <a:cs typeface="Cambria"/>
              </a:rPr>
              <a:t>Observe</a:t>
            </a:r>
            <a:r>
              <a:rPr sz="2400" dirty="0">
                <a:cs typeface="Cambria"/>
              </a:rPr>
              <a:t> </a:t>
            </a:r>
            <a:r>
              <a:rPr sz="2400" spc="5" dirty="0">
                <a:cs typeface="Cambria"/>
              </a:rPr>
              <a:t>from </a:t>
            </a:r>
            <a:r>
              <a:rPr sz="2400" spc="9" dirty="0">
                <a:cs typeface="Cambria"/>
              </a:rPr>
              <a:t>the</a:t>
            </a:r>
            <a:r>
              <a:rPr sz="2400" dirty="0">
                <a:cs typeface="Cambria"/>
              </a:rPr>
              <a:t> </a:t>
            </a:r>
            <a:r>
              <a:rPr sz="2400" spc="-5" dirty="0">
                <a:cs typeface="Cambria"/>
              </a:rPr>
              <a:t>above</a:t>
            </a:r>
            <a:r>
              <a:rPr sz="2400" dirty="0">
                <a:cs typeface="Cambria"/>
              </a:rPr>
              <a:t> </a:t>
            </a:r>
            <a:r>
              <a:rPr sz="2400" spc="9" dirty="0">
                <a:cs typeface="Cambria"/>
              </a:rPr>
              <a:t>that:</a:t>
            </a:r>
            <a:endParaRPr sz="2400" dirty="0">
              <a:cs typeface="Cambria"/>
            </a:endParaRPr>
          </a:p>
        </p:txBody>
      </p:sp>
      <p:sp>
        <p:nvSpPr>
          <p:cNvPr id="12" name="object 7">
            <a:extLst>
              <a:ext uri="{FF2B5EF4-FFF2-40B4-BE49-F238E27FC236}">
                <a16:creationId xmlns:a16="http://schemas.microsoft.com/office/drawing/2014/main" id="{8E929A82-FC6A-41DD-B8A3-5CA3ADE5606B}"/>
              </a:ext>
            </a:extLst>
          </p:cNvPr>
          <p:cNvSpPr txBox="1"/>
          <p:nvPr/>
        </p:nvSpPr>
        <p:spPr>
          <a:xfrm>
            <a:off x="2767721" y="5822825"/>
            <a:ext cx="5567756" cy="506855"/>
          </a:xfrm>
          <a:prstGeom prst="rect">
            <a:avLst/>
          </a:prstGeom>
          <a:ln w="28575">
            <a:solidFill>
              <a:srgbClr val="2E2D67"/>
            </a:solidFill>
          </a:ln>
        </p:spPr>
        <p:txBody>
          <a:bodyPr vert="horz" wrap="square" lIns="0" tIns="171880" rIns="0" bIns="0" rtlCol="0">
            <a:spAutoFit/>
          </a:bodyPr>
          <a:lstStyle/>
          <a:p>
            <a:pPr marL="515664">
              <a:spcBef>
                <a:spcPts val="1353"/>
              </a:spcBef>
              <a:tabLst>
                <a:tab pos="2144018" algn="l"/>
                <a:tab pos="3925352" algn="l"/>
                <a:tab pos="4337311" algn="l"/>
              </a:tabLst>
            </a:pPr>
            <a:endParaRPr sz="3248" baseline="2314" dirty="0">
              <a:latin typeface="Cambria Math"/>
              <a:cs typeface="Cambria Math"/>
            </a:endParaRPr>
          </a:p>
        </p:txBody>
      </p:sp>
      <p:sp>
        <p:nvSpPr>
          <p:cNvPr id="15" name="object 12">
            <a:extLst>
              <a:ext uri="{FF2B5EF4-FFF2-40B4-BE49-F238E27FC236}">
                <a16:creationId xmlns:a16="http://schemas.microsoft.com/office/drawing/2014/main" id="{5E11B23C-2EA3-4046-9237-2ABE5C43C093}"/>
              </a:ext>
            </a:extLst>
          </p:cNvPr>
          <p:cNvSpPr/>
          <p:nvPr/>
        </p:nvSpPr>
        <p:spPr>
          <a:xfrm>
            <a:off x="2767721" y="4253165"/>
            <a:ext cx="5567756" cy="1156750"/>
          </a:xfrm>
          <a:custGeom>
            <a:avLst/>
            <a:gdLst/>
            <a:ahLst/>
            <a:cxnLst/>
            <a:rect l="l" t="t" r="r" b="b"/>
            <a:pathLst>
              <a:path w="6475730" h="1282065">
                <a:moveTo>
                  <a:pt x="0" y="1281683"/>
                </a:moveTo>
                <a:lnTo>
                  <a:pt x="6475476" y="1281683"/>
                </a:lnTo>
                <a:lnTo>
                  <a:pt x="6475476" y="0"/>
                </a:lnTo>
                <a:lnTo>
                  <a:pt x="0" y="0"/>
                </a:lnTo>
                <a:lnTo>
                  <a:pt x="0" y="1281683"/>
                </a:lnTo>
                <a:close/>
              </a:path>
            </a:pathLst>
          </a:custGeom>
          <a:ln w="28575">
            <a:solidFill>
              <a:srgbClr val="2E2D67"/>
            </a:solidFill>
          </a:ln>
        </p:spPr>
        <p:txBody>
          <a:bodyPr wrap="square" lIns="0" tIns="0" rIns="0" bIns="0" rtlCol="0"/>
          <a:lstStyle/>
          <a:p>
            <a:endParaRPr sz="1624"/>
          </a:p>
        </p:txBody>
      </p:sp>
      <p:pic>
        <p:nvPicPr>
          <p:cNvPr id="8" name="Picture 7"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X] = \E[X^2] - \mu_X^2 = {\rm Var}[X]&#10;\end{align*}&#10;&#10;\end{document}" title="IguanaTex Bitmap Display">
            <a:extLst>
              <a:ext uri="{FF2B5EF4-FFF2-40B4-BE49-F238E27FC236}">
                <a16:creationId xmlns:a16="http://schemas.microsoft.com/office/drawing/2014/main" id="{4A57E8C3-B967-42A1-AA9C-4FC92A84D937}"/>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294434" y="5928442"/>
            <a:ext cx="4028952" cy="295619"/>
          </a:xfrm>
          <a:prstGeom prst="rect">
            <a:avLst/>
          </a:prstGeom>
        </p:spPr>
      </p:pic>
      <p:pic>
        <p:nvPicPr>
          <p:cNvPr id="20" name="Picture 1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Y] &amp; = \E[XY] - \E[X]\E[Y] \\&#10;&amp;=\E[XY] - \mu_X\mu_Y&#10;\end{align*}&#10;&#10;\end{document}" title="IguanaTex Bitmap Display">
            <a:extLst>
              <a:ext uri="{FF2B5EF4-FFF2-40B4-BE49-F238E27FC236}">
                <a16:creationId xmlns:a16="http://schemas.microsoft.com/office/drawing/2014/main" id="{249C5D35-2F62-4B7C-A6FF-844C6A824D5A}"/>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261434" y="4526833"/>
            <a:ext cx="3696761" cy="757333"/>
          </a:xfrm>
          <a:prstGeom prst="rect">
            <a:avLst/>
          </a:prstGeom>
        </p:spPr>
      </p:pic>
    </p:spTree>
    <p:extLst>
      <p:ext uri="{BB962C8B-B14F-4D97-AF65-F5344CB8AC3E}">
        <p14:creationId xmlns:p14="http://schemas.microsoft.com/office/powerpoint/2010/main" val="322503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33246" y="675637"/>
            <a:ext cx="2256673" cy="4854208"/>
          </a:xfrm>
          <a:prstGeom prst="rect">
            <a:avLst/>
          </a:prstGeom>
        </p:spPr>
      </p:pic>
      <p:sp>
        <p:nvSpPr>
          <p:cNvPr id="3" name="object 3"/>
          <p:cNvSpPr txBox="1"/>
          <p:nvPr/>
        </p:nvSpPr>
        <p:spPr>
          <a:xfrm>
            <a:off x="6243816" y="2233405"/>
            <a:ext cx="4058424" cy="1488898"/>
          </a:xfrm>
          <a:prstGeom prst="rect">
            <a:avLst/>
          </a:prstGeom>
        </p:spPr>
        <p:txBody>
          <a:bodyPr vert="horz" wrap="square" lIns="0" tIns="11459" rIns="0" bIns="0" rtlCol="0">
            <a:spAutoFit/>
          </a:bodyPr>
          <a:lstStyle/>
          <a:p>
            <a:pPr marL="11459" marR="4584">
              <a:spcBef>
                <a:spcPts val="90"/>
              </a:spcBef>
            </a:pPr>
            <a:r>
              <a:rPr sz="2400" dirty="0">
                <a:cs typeface="Arial"/>
              </a:rPr>
              <a:t>The</a:t>
            </a:r>
            <a:r>
              <a:rPr sz="2400" spc="-23" dirty="0">
                <a:cs typeface="Arial"/>
              </a:rPr>
              <a:t> </a:t>
            </a:r>
            <a:r>
              <a:rPr sz="2400" spc="-5" dirty="0">
                <a:cs typeface="Arial"/>
              </a:rPr>
              <a:t>bigger</a:t>
            </a:r>
            <a:r>
              <a:rPr sz="2400" dirty="0">
                <a:cs typeface="Arial"/>
              </a:rPr>
              <a:t> the</a:t>
            </a:r>
            <a:r>
              <a:rPr sz="2400" spc="-14" dirty="0">
                <a:cs typeface="Arial"/>
              </a:rPr>
              <a:t> </a:t>
            </a:r>
            <a:r>
              <a:rPr sz="2400" spc="-5" dirty="0">
                <a:cs typeface="Arial"/>
              </a:rPr>
              <a:t>covariance</a:t>
            </a:r>
            <a:r>
              <a:rPr sz="2400" spc="9" dirty="0">
                <a:cs typeface="Arial"/>
              </a:rPr>
              <a:t> </a:t>
            </a:r>
            <a:r>
              <a:rPr sz="2400" dirty="0">
                <a:cs typeface="Arial"/>
              </a:rPr>
              <a:t>is,</a:t>
            </a:r>
            <a:r>
              <a:rPr sz="2400" spc="-5" dirty="0">
                <a:cs typeface="Arial"/>
              </a:rPr>
              <a:t> </a:t>
            </a:r>
            <a:r>
              <a:rPr sz="2400" dirty="0">
                <a:cs typeface="Arial"/>
              </a:rPr>
              <a:t>the</a:t>
            </a:r>
            <a:r>
              <a:rPr sz="2400" spc="-9" dirty="0">
                <a:cs typeface="Arial"/>
              </a:rPr>
              <a:t> </a:t>
            </a:r>
            <a:r>
              <a:rPr sz="2400" spc="-5" dirty="0">
                <a:cs typeface="Arial"/>
              </a:rPr>
              <a:t>stronger </a:t>
            </a:r>
            <a:r>
              <a:rPr sz="2400" spc="-437" dirty="0">
                <a:cs typeface="Arial"/>
              </a:rPr>
              <a:t> </a:t>
            </a:r>
            <a:r>
              <a:rPr sz="2400" dirty="0">
                <a:cs typeface="Arial"/>
              </a:rPr>
              <a:t>the</a:t>
            </a:r>
            <a:r>
              <a:rPr sz="2400" spc="-14" dirty="0">
                <a:cs typeface="Arial"/>
              </a:rPr>
              <a:t> </a:t>
            </a:r>
            <a:r>
              <a:rPr sz="2400" spc="-5" dirty="0">
                <a:cs typeface="Arial"/>
              </a:rPr>
              <a:t>relationship</a:t>
            </a:r>
            <a:r>
              <a:rPr sz="2400" spc="18" dirty="0">
                <a:cs typeface="Arial"/>
              </a:rPr>
              <a:t> </a:t>
            </a:r>
            <a:r>
              <a:rPr sz="2400" dirty="0">
                <a:cs typeface="Arial"/>
              </a:rPr>
              <a:t>is.</a:t>
            </a:r>
          </a:p>
          <a:p>
            <a:pPr>
              <a:spcBef>
                <a:spcPts val="32"/>
              </a:spcBef>
            </a:pPr>
            <a:endParaRPr sz="2400" dirty="0">
              <a:cs typeface="Arial"/>
            </a:endParaRPr>
          </a:p>
          <a:p>
            <a:pPr marL="11459"/>
            <a:r>
              <a:rPr sz="2400" dirty="0">
                <a:cs typeface="Arial"/>
              </a:rPr>
              <a:t>Is</a:t>
            </a:r>
            <a:r>
              <a:rPr sz="2400" spc="-18" dirty="0">
                <a:cs typeface="Arial"/>
              </a:rPr>
              <a:t> </a:t>
            </a:r>
            <a:r>
              <a:rPr sz="2400" spc="-5" dirty="0">
                <a:cs typeface="Arial"/>
              </a:rPr>
              <a:t>it</a:t>
            </a:r>
            <a:r>
              <a:rPr sz="2400" spc="-9" dirty="0">
                <a:cs typeface="Arial"/>
              </a:rPr>
              <a:t> </a:t>
            </a:r>
            <a:r>
              <a:rPr sz="2400" spc="-5" dirty="0">
                <a:cs typeface="Arial"/>
              </a:rPr>
              <a:t>true?</a:t>
            </a:r>
            <a:endParaRPr sz="2400" dirty="0">
              <a:cs typeface="Arial"/>
            </a:endParaRPr>
          </a:p>
        </p:txBody>
      </p:sp>
    </p:spTree>
    <p:extLst>
      <p:ext uri="{BB962C8B-B14F-4D97-AF65-F5344CB8AC3E}">
        <p14:creationId xmlns:p14="http://schemas.microsoft.com/office/powerpoint/2010/main" val="225067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1"/>
          <p:cNvSpPr/>
          <p:nvPr/>
        </p:nvSpPr>
        <p:spPr>
          <a:xfrm>
            <a:off x="2135891" y="4035736"/>
            <a:ext cx="7843444" cy="1371027"/>
          </a:xfrm>
          <a:custGeom>
            <a:avLst/>
            <a:gdLst/>
            <a:ahLst/>
            <a:cxnLst/>
            <a:rect l="l" t="t" r="r" b="b"/>
            <a:pathLst>
              <a:path w="8693150" h="1519554">
                <a:moveTo>
                  <a:pt x="0" y="1519428"/>
                </a:moveTo>
                <a:lnTo>
                  <a:pt x="8692896" y="1519428"/>
                </a:lnTo>
                <a:lnTo>
                  <a:pt x="8692896" y="0"/>
                </a:lnTo>
                <a:lnTo>
                  <a:pt x="0" y="0"/>
                </a:lnTo>
                <a:lnTo>
                  <a:pt x="0" y="1519428"/>
                </a:lnTo>
                <a:close/>
              </a:path>
            </a:pathLst>
          </a:custGeom>
          <a:noFill/>
          <a:ln w="28575">
            <a:solidFill>
              <a:srgbClr val="2E2D67"/>
            </a:solidFill>
          </a:ln>
        </p:spPr>
        <p:txBody>
          <a:bodyPr wrap="square" lIns="0" tIns="0" rIns="0" bIns="0" rtlCol="0"/>
          <a:lstStyle/>
          <a:p>
            <a:endParaRPr sz="1624"/>
          </a:p>
        </p:txBody>
      </p:sp>
      <p:sp>
        <p:nvSpPr>
          <p:cNvPr id="6" name="object 6"/>
          <p:cNvSpPr txBox="1"/>
          <p:nvPr/>
        </p:nvSpPr>
        <p:spPr>
          <a:xfrm>
            <a:off x="2342492" y="4058085"/>
            <a:ext cx="1903281" cy="441431"/>
          </a:xfrm>
          <a:prstGeom prst="rect">
            <a:avLst/>
          </a:prstGeom>
        </p:spPr>
        <p:txBody>
          <a:bodyPr vert="horz" wrap="square" lIns="0" tIns="10886" rIns="0" bIns="0" rtlCol="0">
            <a:spAutoFit/>
          </a:bodyPr>
          <a:lstStyle/>
          <a:p>
            <a:pPr>
              <a:spcBef>
                <a:spcPts val="86"/>
              </a:spcBef>
            </a:pPr>
            <a:r>
              <a:rPr sz="2797" b="1" spc="-5" dirty="0">
                <a:solidFill>
                  <a:srgbClr val="2E2D67"/>
                </a:solidFill>
                <a:latin typeface="Arial"/>
                <a:cs typeface="Arial"/>
              </a:rPr>
              <a:t>Cor</a:t>
            </a:r>
            <a:r>
              <a:rPr sz="2797" b="1" spc="-18" dirty="0">
                <a:solidFill>
                  <a:srgbClr val="2E2D67"/>
                </a:solidFill>
                <a:latin typeface="Arial"/>
                <a:cs typeface="Arial"/>
              </a:rPr>
              <a:t>r</a:t>
            </a:r>
            <a:r>
              <a:rPr sz="2797" b="1" spc="-5" dirty="0">
                <a:solidFill>
                  <a:srgbClr val="2E2D67"/>
                </a:solidFill>
                <a:latin typeface="Arial"/>
                <a:cs typeface="Arial"/>
              </a:rPr>
              <a:t>el</a:t>
            </a:r>
            <a:r>
              <a:rPr sz="2797" b="1" spc="-14" dirty="0">
                <a:solidFill>
                  <a:srgbClr val="2E2D67"/>
                </a:solidFill>
                <a:latin typeface="Arial"/>
                <a:cs typeface="Arial"/>
              </a:rPr>
              <a:t>a</a:t>
            </a:r>
            <a:r>
              <a:rPr sz="2797" b="1" spc="-5" dirty="0">
                <a:solidFill>
                  <a:srgbClr val="2E2D67"/>
                </a:solidFill>
                <a:latin typeface="Arial"/>
                <a:cs typeface="Arial"/>
              </a:rPr>
              <a:t>tion</a:t>
            </a:r>
            <a:endParaRPr sz="2797" dirty="0">
              <a:solidFill>
                <a:srgbClr val="2E2D67"/>
              </a:solidFill>
              <a:latin typeface="Arial"/>
              <a:cs typeface="Arial"/>
            </a:endParaRPr>
          </a:p>
        </p:txBody>
      </p:sp>
      <p:sp>
        <p:nvSpPr>
          <p:cNvPr id="7" name="object 7"/>
          <p:cNvSpPr txBox="1"/>
          <p:nvPr/>
        </p:nvSpPr>
        <p:spPr>
          <a:xfrm>
            <a:off x="2342492" y="5406763"/>
            <a:ext cx="7919108" cy="1384146"/>
          </a:xfrm>
          <a:prstGeom prst="rect">
            <a:avLst/>
          </a:prstGeom>
        </p:spPr>
        <p:txBody>
          <a:bodyPr vert="horz" wrap="square" lIns="0" tIns="95680" rIns="0" bIns="0" rtlCol="0">
            <a:spAutoFit/>
          </a:bodyPr>
          <a:lstStyle/>
          <a:p>
            <a:pPr marL="11459">
              <a:spcBef>
                <a:spcPts val="753"/>
              </a:spcBef>
            </a:pPr>
            <a:r>
              <a:rPr lang="en-SG" sz="2400" b="1" spc="14" dirty="0">
                <a:solidFill>
                  <a:srgbClr val="E02246"/>
                </a:solidFill>
                <a:cs typeface="Cambria"/>
              </a:rPr>
              <a:t>Properties</a:t>
            </a:r>
            <a:r>
              <a:rPr sz="2400" b="1" spc="-23" dirty="0">
                <a:solidFill>
                  <a:srgbClr val="E02246"/>
                </a:solidFill>
                <a:cs typeface="Cambria"/>
              </a:rPr>
              <a:t> </a:t>
            </a:r>
            <a:r>
              <a:rPr sz="2400" b="1" spc="9" dirty="0">
                <a:solidFill>
                  <a:srgbClr val="E02246"/>
                </a:solidFill>
                <a:cs typeface="Cambria"/>
              </a:rPr>
              <a:t>:</a:t>
            </a:r>
            <a:endParaRPr sz="2400" dirty="0">
              <a:solidFill>
                <a:srgbClr val="E02246"/>
              </a:solidFill>
              <a:cs typeface="Cambria"/>
            </a:endParaRPr>
          </a:p>
          <a:p>
            <a:pPr marL="533999" indent="-247519">
              <a:spcBef>
                <a:spcPts val="672"/>
              </a:spcBef>
              <a:buChar char="•"/>
              <a:tabLst>
                <a:tab pos="533426" algn="l"/>
                <a:tab pos="533999" algn="l"/>
              </a:tabLst>
            </a:pPr>
            <a:r>
              <a:rPr sz="2400" spc="14" dirty="0">
                <a:cs typeface="Cambria"/>
              </a:rPr>
              <a:t>The </a:t>
            </a:r>
            <a:r>
              <a:rPr sz="2400" spc="5" dirty="0">
                <a:cs typeface="Cambria"/>
              </a:rPr>
              <a:t>measure</a:t>
            </a:r>
            <a:r>
              <a:rPr sz="2400" spc="18" dirty="0">
                <a:cs typeface="Cambria"/>
              </a:rPr>
              <a:t> </a:t>
            </a:r>
            <a:r>
              <a:rPr sz="2400" spc="14" dirty="0">
                <a:cs typeface="Cambria"/>
              </a:rPr>
              <a:t>of</a:t>
            </a:r>
            <a:r>
              <a:rPr sz="2400" spc="-5" dirty="0">
                <a:cs typeface="Cambria"/>
              </a:rPr>
              <a:t> </a:t>
            </a:r>
            <a:r>
              <a:rPr sz="2400" spc="9" dirty="0">
                <a:cs typeface="Cambria"/>
              </a:rPr>
              <a:t>correlation</a:t>
            </a:r>
            <a:r>
              <a:rPr sz="2400" spc="-5" dirty="0">
                <a:cs typeface="Cambria"/>
              </a:rPr>
              <a:t> </a:t>
            </a:r>
            <a:r>
              <a:rPr sz="2400" spc="9" dirty="0">
                <a:cs typeface="Cambria"/>
              </a:rPr>
              <a:t>is </a:t>
            </a:r>
            <a:r>
              <a:rPr sz="2400" spc="5" dirty="0">
                <a:cs typeface="Cambria"/>
              </a:rPr>
              <a:t>unit-free.</a:t>
            </a:r>
            <a:endParaRPr sz="2400" dirty="0">
              <a:cs typeface="Cambria"/>
            </a:endParaRPr>
          </a:p>
          <a:p>
            <a:pPr marL="533999" indent="-247519">
              <a:spcBef>
                <a:spcPts val="672"/>
              </a:spcBef>
              <a:buFont typeface="Cambria"/>
              <a:buChar char="•"/>
              <a:tabLst>
                <a:tab pos="533426" algn="l"/>
                <a:tab pos="533999" algn="l"/>
              </a:tabLst>
            </a:pPr>
            <a:r>
              <a:rPr lang="en-SG" sz="2400" spc="5" dirty="0" err="1">
                <a:cs typeface="Cambria"/>
              </a:rPr>
              <a:t>Corr</a:t>
            </a:r>
            <a:r>
              <a:rPr lang="en-SG" sz="2400" spc="9" dirty="0">
                <a:cs typeface="Cambria"/>
              </a:rPr>
              <a:t>[</a:t>
            </a:r>
            <a:r>
              <a:rPr sz="2400" i="1" spc="9" dirty="0">
                <a:cs typeface="Cambria"/>
              </a:rPr>
              <a:t>X</a:t>
            </a:r>
            <a:r>
              <a:rPr sz="2400" spc="9" dirty="0">
                <a:cs typeface="Cambria"/>
              </a:rPr>
              <a:t>,</a:t>
            </a:r>
            <a:r>
              <a:rPr sz="2400" spc="-9" dirty="0">
                <a:cs typeface="Cambria"/>
              </a:rPr>
              <a:t> </a:t>
            </a:r>
            <a:r>
              <a:rPr sz="2400" i="1" spc="14" dirty="0">
                <a:cs typeface="Cambria"/>
              </a:rPr>
              <a:t>Y</a:t>
            </a:r>
            <a:r>
              <a:rPr lang="en-SG" sz="2400" spc="14" dirty="0">
                <a:cs typeface="Cambria"/>
              </a:rPr>
              <a:t>]</a:t>
            </a:r>
            <a:r>
              <a:rPr sz="2400" spc="9" dirty="0">
                <a:cs typeface="Cambria"/>
              </a:rPr>
              <a:t> is</a:t>
            </a:r>
            <a:r>
              <a:rPr sz="2400" spc="-5" dirty="0">
                <a:cs typeface="Cambria"/>
              </a:rPr>
              <a:t> </a:t>
            </a:r>
            <a:r>
              <a:rPr sz="2400" spc="-14" dirty="0">
                <a:cs typeface="Cambria"/>
              </a:rPr>
              <a:t>always</a:t>
            </a:r>
            <a:r>
              <a:rPr sz="2400" spc="14" dirty="0">
                <a:cs typeface="Cambria"/>
              </a:rPr>
              <a:t> </a:t>
            </a:r>
            <a:r>
              <a:rPr sz="2400" spc="9" dirty="0">
                <a:cs typeface="Cambria"/>
              </a:rPr>
              <a:t>between</a:t>
            </a:r>
            <a:r>
              <a:rPr sz="2400" spc="14" dirty="0">
                <a:cs typeface="Cambria"/>
              </a:rPr>
              <a:t> 0</a:t>
            </a:r>
            <a:r>
              <a:rPr sz="2400" spc="9" dirty="0">
                <a:cs typeface="Cambria"/>
              </a:rPr>
              <a:t> </a:t>
            </a:r>
            <a:r>
              <a:rPr sz="2400" spc="14" dirty="0">
                <a:cs typeface="Cambria"/>
              </a:rPr>
              <a:t>and</a:t>
            </a:r>
            <a:r>
              <a:rPr sz="2400" spc="5" dirty="0">
                <a:cs typeface="Cambria"/>
              </a:rPr>
              <a:t> </a:t>
            </a:r>
            <a:r>
              <a:rPr sz="2400" spc="14" dirty="0">
                <a:cs typeface="Cambria"/>
              </a:rPr>
              <a:t>1</a:t>
            </a:r>
            <a:endParaRPr sz="2400" dirty="0">
              <a:cs typeface="Cambria"/>
            </a:endParaRPr>
          </a:p>
        </p:txBody>
      </p:sp>
      <p:sp>
        <p:nvSpPr>
          <p:cNvPr id="15" name="object 15"/>
          <p:cNvSpPr txBox="1"/>
          <p:nvPr/>
        </p:nvSpPr>
        <p:spPr>
          <a:xfrm>
            <a:off x="1277639" y="3474734"/>
            <a:ext cx="10792441" cy="355248"/>
          </a:xfrm>
          <a:prstGeom prst="rect">
            <a:avLst/>
          </a:prstGeom>
        </p:spPr>
        <p:txBody>
          <a:bodyPr vert="horz" wrap="square" lIns="0" tIns="8594" rIns="0" bIns="0" rtlCol="0">
            <a:spAutoFit/>
          </a:bodyPr>
          <a:lstStyle/>
          <a:p>
            <a:pPr marL="11459" marR="4584">
              <a:lnSpc>
                <a:spcPct val="100800"/>
              </a:lnSpc>
              <a:spcBef>
                <a:spcPts val="68"/>
              </a:spcBef>
            </a:pPr>
            <a:r>
              <a:rPr sz="2400" spc="-23" dirty="0">
                <a:latin typeface="Arial"/>
                <a:cs typeface="Arial"/>
              </a:rPr>
              <a:t>We</a:t>
            </a:r>
            <a:r>
              <a:rPr sz="2400" spc="9" dirty="0">
                <a:latin typeface="Arial"/>
                <a:cs typeface="Arial"/>
              </a:rPr>
              <a:t> </a:t>
            </a:r>
            <a:r>
              <a:rPr sz="2400" spc="-5" dirty="0">
                <a:latin typeface="Arial"/>
                <a:cs typeface="Arial"/>
              </a:rPr>
              <a:t>introduce</a:t>
            </a:r>
            <a:r>
              <a:rPr sz="2400" spc="18" dirty="0">
                <a:latin typeface="Arial"/>
                <a:cs typeface="Arial"/>
              </a:rPr>
              <a:t> </a:t>
            </a:r>
            <a:r>
              <a:rPr sz="2400" spc="-5" dirty="0">
                <a:latin typeface="Arial"/>
                <a:cs typeface="Arial"/>
              </a:rPr>
              <a:t>a</a:t>
            </a:r>
            <a:r>
              <a:rPr sz="2400" spc="5" dirty="0">
                <a:latin typeface="Arial"/>
                <a:cs typeface="Arial"/>
              </a:rPr>
              <a:t> </a:t>
            </a:r>
            <a:r>
              <a:rPr sz="2400" spc="-5" dirty="0">
                <a:latin typeface="Arial"/>
                <a:cs typeface="Arial"/>
              </a:rPr>
              <a:t>standardized</a:t>
            </a:r>
            <a:r>
              <a:rPr sz="2400" spc="41" dirty="0">
                <a:latin typeface="Arial"/>
                <a:cs typeface="Arial"/>
              </a:rPr>
              <a:t> </a:t>
            </a:r>
            <a:r>
              <a:rPr sz="2400" spc="-5" dirty="0">
                <a:latin typeface="Arial"/>
                <a:cs typeface="Arial"/>
              </a:rPr>
              <a:t>measure</a:t>
            </a:r>
            <a:r>
              <a:rPr sz="2400" spc="14" dirty="0">
                <a:latin typeface="Arial"/>
                <a:cs typeface="Arial"/>
              </a:rPr>
              <a:t> </a:t>
            </a:r>
            <a:r>
              <a:rPr sz="2400" dirty="0">
                <a:latin typeface="Arial"/>
                <a:cs typeface="Arial"/>
              </a:rPr>
              <a:t>of</a:t>
            </a:r>
            <a:r>
              <a:rPr sz="2400" spc="14" dirty="0">
                <a:latin typeface="Arial"/>
                <a:cs typeface="Arial"/>
              </a:rPr>
              <a:t> </a:t>
            </a:r>
            <a:r>
              <a:rPr sz="2400" spc="-5" dirty="0">
                <a:latin typeface="Arial"/>
                <a:cs typeface="Arial"/>
              </a:rPr>
              <a:t>interdependence </a:t>
            </a:r>
            <a:r>
              <a:rPr sz="2400" spc="-586" dirty="0">
                <a:latin typeface="Arial"/>
                <a:cs typeface="Arial"/>
              </a:rPr>
              <a:t> </a:t>
            </a:r>
            <a:r>
              <a:rPr sz="2400" spc="-5" dirty="0">
                <a:latin typeface="Arial"/>
                <a:cs typeface="Arial"/>
              </a:rPr>
              <a:t>between</a:t>
            </a:r>
            <a:r>
              <a:rPr sz="2400" spc="5" dirty="0">
                <a:latin typeface="Arial"/>
                <a:cs typeface="Arial"/>
              </a:rPr>
              <a:t> </a:t>
            </a:r>
            <a:r>
              <a:rPr sz="2400" dirty="0">
                <a:latin typeface="Arial"/>
                <a:cs typeface="Arial"/>
              </a:rPr>
              <a:t>two rv</a:t>
            </a:r>
            <a:r>
              <a:rPr sz="2400" dirty="0">
                <a:latin typeface="MS PGothic"/>
                <a:cs typeface="MS PGothic"/>
              </a:rPr>
              <a:t>’</a:t>
            </a:r>
            <a:r>
              <a:rPr sz="2400" dirty="0">
                <a:latin typeface="Arial"/>
                <a:cs typeface="Arial"/>
              </a:rPr>
              <a:t>s</a:t>
            </a:r>
            <a:r>
              <a:rPr sz="2400" spc="-9" dirty="0">
                <a:latin typeface="Arial"/>
                <a:cs typeface="Arial"/>
              </a:rPr>
              <a:t> </a:t>
            </a:r>
            <a:r>
              <a:rPr sz="2400" dirty="0">
                <a:latin typeface="Arial"/>
                <a:cs typeface="Arial"/>
              </a:rPr>
              <a:t>:</a:t>
            </a:r>
          </a:p>
        </p:txBody>
      </p:sp>
      <p:sp>
        <p:nvSpPr>
          <p:cNvPr id="21" name="Title 8">
            <a:extLst>
              <a:ext uri="{FF2B5EF4-FFF2-40B4-BE49-F238E27FC236}">
                <a16:creationId xmlns:a16="http://schemas.microsoft.com/office/drawing/2014/main" id="{E6B56EF9-53C8-453C-99D3-E2FB1CDA4254}"/>
              </a:ext>
            </a:extLst>
          </p:cNvPr>
          <p:cNvSpPr txBox="1">
            <a:spLocks/>
          </p:cNvSpPr>
          <p:nvPr/>
        </p:nvSpPr>
        <p:spPr>
          <a:xfrm>
            <a:off x="838200" y="365125"/>
            <a:ext cx="10515600" cy="8244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solidFill>
                  <a:srgbClr val="2E2D67"/>
                </a:solidFill>
              </a:rPr>
              <a:t>Covariance and Correlation</a:t>
            </a:r>
          </a:p>
        </p:txBody>
      </p:sp>
      <p:grpSp>
        <p:nvGrpSpPr>
          <p:cNvPr id="23" name="Group 22">
            <a:extLst>
              <a:ext uri="{FF2B5EF4-FFF2-40B4-BE49-F238E27FC236}">
                <a16:creationId xmlns:a16="http://schemas.microsoft.com/office/drawing/2014/main" id="{D92FC2C4-256A-48B5-8E2B-2FA78408054F}"/>
              </a:ext>
            </a:extLst>
          </p:cNvPr>
          <p:cNvGrpSpPr/>
          <p:nvPr/>
        </p:nvGrpSpPr>
        <p:grpSpPr>
          <a:xfrm>
            <a:off x="2103234" y="1281048"/>
            <a:ext cx="7985531" cy="1925741"/>
            <a:chOff x="2103234" y="1281048"/>
            <a:chExt cx="7985531" cy="1925741"/>
          </a:xfrm>
        </p:grpSpPr>
        <p:sp>
          <p:nvSpPr>
            <p:cNvPr id="24" name="object 4 2">
              <a:extLst>
                <a:ext uri="{FF2B5EF4-FFF2-40B4-BE49-F238E27FC236}">
                  <a16:creationId xmlns:a16="http://schemas.microsoft.com/office/drawing/2014/main" id="{6EB9E3A5-5B84-43F1-B288-6CFA9CBEEB8A}"/>
                </a:ext>
              </a:extLst>
            </p:cNvPr>
            <p:cNvSpPr/>
            <p:nvPr/>
          </p:nvSpPr>
          <p:spPr>
            <a:xfrm>
              <a:off x="2103234" y="1303508"/>
              <a:ext cx="7985531" cy="1903281"/>
            </a:xfrm>
            <a:custGeom>
              <a:avLst/>
              <a:gdLst/>
              <a:ahLst/>
              <a:cxnLst/>
              <a:rect l="l" t="t" r="r" b="b"/>
              <a:pathLst>
                <a:path w="8609330" h="2109470">
                  <a:moveTo>
                    <a:pt x="0" y="2109216"/>
                  </a:moveTo>
                  <a:lnTo>
                    <a:pt x="8609076" y="2109216"/>
                  </a:lnTo>
                  <a:lnTo>
                    <a:pt x="8609076" y="0"/>
                  </a:lnTo>
                  <a:lnTo>
                    <a:pt x="0" y="0"/>
                  </a:lnTo>
                  <a:lnTo>
                    <a:pt x="0" y="2109216"/>
                  </a:lnTo>
                  <a:close/>
                </a:path>
              </a:pathLst>
            </a:custGeom>
            <a:noFill/>
            <a:ln w="28575">
              <a:solidFill>
                <a:srgbClr val="2E2D67"/>
              </a:solidFill>
            </a:ln>
          </p:spPr>
          <p:txBody>
            <a:bodyPr wrap="square" lIns="0" tIns="0" rIns="0" bIns="0" rtlCol="0"/>
            <a:lstStyle/>
            <a:p>
              <a:endParaRPr sz="1624"/>
            </a:p>
          </p:txBody>
        </p:sp>
        <p:sp>
          <p:nvSpPr>
            <p:cNvPr id="25" name="object 5 2">
              <a:extLst>
                <a:ext uri="{FF2B5EF4-FFF2-40B4-BE49-F238E27FC236}">
                  <a16:creationId xmlns:a16="http://schemas.microsoft.com/office/drawing/2014/main" id="{13ED99CA-B2AE-4936-A07F-990BB273608F}"/>
                </a:ext>
              </a:extLst>
            </p:cNvPr>
            <p:cNvSpPr txBox="1"/>
            <p:nvPr/>
          </p:nvSpPr>
          <p:spPr>
            <a:xfrm>
              <a:off x="2342492" y="1281048"/>
              <a:ext cx="1650618" cy="379492"/>
            </a:xfrm>
            <a:prstGeom prst="rect">
              <a:avLst/>
            </a:prstGeom>
          </p:spPr>
          <p:txBody>
            <a:bodyPr vert="horz" wrap="square" lIns="0" tIns="11459" rIns="0" bIns="0" rtlCol="0">
              <a:spAutoFit/>
            </a:bodyPr>
            <a:lstStyle/>
            <a:p>
              <a:pPr>
                <a:spcBef>
                  <a:spcPts val="90"/>
                </a:spcBef>
              </a:pPr>
              <a:r>
                <a:rPr sz="2391" b="1" dirty="0">
                  <a:solidFill>
                    <a:srgbClr val="2E2D67"/>
                  </a:solidFill>
                  <a:latin typeface="Arial"/>
                  <a:cs typeface="Arial"/>
                </a:rPr>
                <a:t>Cova</a:t>
              </a:r>
              <a:r>
                <a:rPr sz="2391" b="1" spc="5" dirty="0">
                  <a:solidFill>
                    <a:srgbClr val="2E2D67"/>
                  </a:solidFill>
                  <a:latin typeface="Arial"/>
                  <a:cs typeface="Arial"/>
                </a:rPr>
                <a:t>r</a:t>
              </a:r>
              <a:r>
                <a:rPr sz="2391" b="1" dirty="0">
                  <a:solidFill>
                    <a:srgbClr val="2E2D67"/>
                  </a:solidFill>
                  <a:latin typeface="Arial"/>
                  <a:cs typeface="Arial"/>
                </a:rPr>
                <a:t>iance</a:t>
              </a:r>
              <a:endParaRPr sz="2391" dirty="0">
                <a:solidFill>
                  <a:srgbClr val="2E2D67"/>
                </a:solidFill>
                <a:latin typeface="Arial"/>
                <a:cs typeface="Arial"/>
              </a:endParaRPr>
            </a:p>
          </p:txBody>
        </p:sp>
        <p:pic>
          <p:nvPicPr>
            <p:cNvPr id="26" name="Picture 25"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 Y] &amp; = \E[(X - \mu_X)(Y - \mu_Y)] \\&#10;&amp;\sum_{i = 1}^N \mathbb{P}(X = x_i, Y = y_i) (x_i - \mu_X)(y_i - \mu_Y)&#10;\end{align*}&#10;&#10;\end{document}" title="IguanaTex Bitmap Display">
              <a:extLst>
                <a:ext uri="{FF2B5EF4-FFF2-40B4-BE49-F238E27FC236}">
                  <a16:creationId xmlns:a16="http://schemas.microsoft.com/office/drawing/2014/main" id="{3A60B28F-C4A1-45D6-9AF9-3554A652BEBB}"/>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3182674" y="1806127"/>
              <a:ext cx="5918474" cy="1216000"/>
            </a:xfrm>
            <a:prstGeom prst="rect">
              <a:avLst/>
            </a:prstGeom>
          </p:spPr>
        </p:pic>
      </p:grpSp>
      <p:pic>
        <p:nvPicPr>
          <p:cNvPr id="30" name="Picture 2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rr}[X,Y] = \frac{{\rm Cov}[X,Y]}{\sigma_X \sigma_Y}&#10;\end{align*}&#10;&#10;\end{document}" title="IguanaTex Bitmap Display">
            <a:extLst>
              <a:ext uri="{FF2B5EF4-FFF2-40B4-BE49-F238E27FC236}">
                <a16:creationId xmlns:a16="http://schemas.microsoft.com/office/drawing/2014/main" id="{76C3EC68-0A46-443F-B14B-D0FD086A8F39}"/>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702475" y="4499516"/>
            <a:ext cx="2787047" cy="603429"/>
          </a:xfrm>
          <a:prstGeom prst="rect">
            <a:avLst/>
          </a:prstGeom>
        </p:spPr>
      </p:pic>
    </p:spTree>
    <p:extLst>
      <p:ext uri="{BB962C8B-B14F-4D97-AF65-F5344CB8AC3E}">
        <p14:creationId xmlns:p14="http://schemas.microsoft.com/office/powerpoint/2010/main" val="2230172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8">
            <a:extLst>
              <a:ext uri="{FF2B5EF4-FFF2-40B4-BE49-F238E27FC236}">
                <a16:creationId xmlns:a16="http://schemas.microsoft.com/office/drawing/2014/main" id="{E6B56EF9-53C8-453C-99D3-E2FB1CDA4254}"/>
              </a:ext>
            </a:extLst>
          </p:cNvPr>
          <p:cNvSpPr txBox="1">
            <a:spLocks/>
          </p:cNvSpPr>
          <p:nvPr/>
        </p:nvSpPr>
        <p:spPr>
          <a:xfrm>
            <a:off x="838200" y="365125"/>
            <a:ext cx="10515600" cy="8244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solidFill>
                  <a:srgbClr val="2E2D67"/>
                </a:solidFill>
              </a:rPr>
              <a:t>Covariance and Correlation</a:t>
            </a:r>
          </a:p>
        </p:txBody>
      </p:sp>
      <p:grpSp>
        <p:nvGrpSpPr>
          <p:cNvPr id="2" name="Group 1">
            <a:extLst>
              <a:ext uri="{FF2B5EF4-FFF2-40B4-BE49-F238E27FC236}">
                <a16:creationId xmlns:a16="http://schemas.microsoft.com/office/drawing/2014/main" id="{B19653A4-7393-4CCA-B19E-5E8EDCBB0F1C}"/>
              </a:ext>
            </a:extLst>
          </p:cNvPr>
          <p:cNvGrpSpPr/>
          <p:nvPr/>
        </p:nvGrpSpPr>
        <p:grpSpPr>
          <a:xfrm>
            <a:off x="2164118" y="2010845"/>
            <a:ext cx="7843444" cy="1371027"/>
            <a:chOff x="2135891" y="4035736"/>
            <a:chExt cx="7843444" cy="1371027"/>
          </a:xfrm>
        </p:grpSpPr>
        <p:sp>
          <p:nvSpPr>
            <p:cNvPr id="5" name="object 5 1"/>
            <p:cNvSpPr/>
            <p:nvPr/>
          </p:nvSpPr>
          <p:spPr>
            <a:xfrm>
              <a:off x="2135891" y="4035736"/>
              <a:ext cx="7843444" cy="1371027"/>
            </a:xfrm>
            <a:custGeom>
              <a:avLst/>
              <a:gdLst/>
              <a:ahLst/>
              <a:cxnLst/>
              <a:rect l="l" t="t" r="r" b="b"/>
              <a:pathLst>
                <a:path w="8693150" h="1519554">
                  <a:moveTo>
                    <a:pt x="0" y="1519428"/>
                  </a:moveTo>
                  <a:lnTo>
                    <a:pt x="8692896" y="1519428"/>
                  </a:lnTo>
                  <a:lnTo>
                    <a:pt x="8692896" y="0"/>
                  </a:lnTo>
                  <a:lnTo>
                    <a:pt x="0" y="0"/>
                  </a:lnTo>
                  <a:lnTo>
                    <a:pt x="0" y="1519428"/>
                  </a:lnTo>
                  <a:close/>
                </a:path>
              </a:pathLst>
            </a:custGeom>
            <a:noFill/>
            <a:ln w="28575">
              <a:solidFill>
                <a:srgbClr val="2E2D67"/>
              </a:solidFill>
            </a:ln>
          </p:spPr>
          <p:txBody>
            <a:bodyPr wrap="square" lIns="0" tIns="0" rIns="0" bIns="0" rtlCol="0"/>
            <a:lstStyle/>
            <a:p>
              <a:endParaRPr sz="1624"/>
            </a:p>
          </p:txBody>
        </p:sp>
        <p:sp>
          <p:nvSpPr>
            <p:cNvPr id="6" name="object 6"/>
            <p:cNvSpPr txBox="1"/>
            <p:nvPr/>
          </p:nvSpPr>
          <p:spPr>
            <a:xfrm>
              <a:off x="2342492" y="4058085"/>
              <a:ext cx="1903281" cy="441431"/>
            </a:xfrm>
            <a:prstGeom prst="rect">
              <a:avLst/>
            </a:prstGeom>
            <a:ln w="28575">
              <a:noFill/>
            </a:ln>
          </p:spPr>
          <p:txBody>
            <a:bodyPr vert="horz" wrap="square" lIns="0" tIns="10886" rIns="0" bIns="0" rtlCol="0">
              <a:spAutoFit/>
            </a:bodyPr>
            <a:lstStyle/>
            <a:p>
              <a:pPr>
                <a:spcBef>
                  <a:spcPts val="86"/>
                </a:spcBef>
              </a:pPr>
              <a:r>
                <a:rPr sz="2797" b="1" spc="-5" dirty="0">
                  <a:solidFill>
                    <a:srgbClr val="2E2D67"/>
                  </a:solidFill>
                  <a:latin typeface="Arial"/>
                  <a:cs typeface="Arial"/>
                </a:rPr>
                <a:t>Cor</a:t>
              </a:r>
              <a:r>
                <a:rPr sz="2797" b="1" spc="-18" dirty="0">
                  <a:solidFill>
                    <a:srgbClr val="2E2D67"/>
                  </a:solidFill>
                  <a:latin typeface="Arial"/>
                  <a:cs typeface="Arial"/>
                </a:rPr>
                <a:t>r</a:t>
              </a:r>
              <a:r>
                <a:rPr sz="2797" b="1" spc="-5" dirty="0">
                  <a:solidFill>
                    <a:srgbClr val="2E2D67"/>
                  </a:solidFill>
                  <a:latin typeface="Arial"/>
                  <a:cs typeface="Arial"/>
                </a:rPr>
                <a:t>el</a:t>
              </a:r>
              <a:r>
                <a:rPr sz="2797" b="1" spc="-14" dirty="0">
                  <a:solidFill>
                    <a:srgbClr val="2E2D67"/>
                  </a:solidFill>
                  <a:latin typeface="Arial"/>
                  <a:cs typeface="Arial"/>
                </a:rPr>
                <a:t>a</a:t>
              </a:r>
              <a:r>
                <a:rPr sz="2797" b="1" spc="-5" dirty="0">
                  <a:solidFill>
                    <a:srgbClr val="2E2D67"/>
                  </a:solidFill>
                  <a:latin typeface="Arial"/>
                  <a:cs typeface="Arial"/>
                </a:rPr>
                <a:t>tion</a:t>
              </a:r>
              <a:endParaRPr sz="2797" dirty="0">
                <a:solidFill>
                  <a:srgbClr val="2E2D67"/>
                </a:solidFill>
                <a:latin typeface="Arial"/>
                <a:cs typeface="Arial"/>
              </a:endParaRPr>
            </a:p>
          </p:txBody>
        </p:sp>
        <p:pic>
          <p:nvPicPr>
            <p:cNvPr id="30" name="Picture 2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rr}[X,Y] = \frac{{\rm Cov}[X,Y]}{\sigma_X \sigma_Y}&#10;\end{align*}&#10;&#10;\end{document}" title="IguanaTex Bitmap Display">
              <a:extLst>
                <a:ext uri="{FF2B5EF4-FFF2-40B4-BE49-F238E27FC236}">
                  <a16:creationId xmlns:a16="http://schemas.microsoft.com/office/drawing/2014/main" id="{76C3EC68-0A46-443F-B14B-D0FD086A8F39}"/>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702475" y="4499516"/>
              <a:ext cx="2787047" cy="603429"/>
            </a:xfrm>
            <a:prstGeom prst="rect">
              <a:avLst/>
            </a:prstGeom>
            <a:ln w="28575">
              <a:noFill/>
            </a:ln>
          </p:spPr>
        </p:pic>
      </p:grpSp>
      <p:sp>
        <p:nvSpPr>
          <p:cNvPr id="13" name="object 10">
            <a:extLst>
              <a:ext uri="{FF2B5EF4-FFF2-40B4-BE49-F238E27FC236}">
                <a16:creationId xmlns:a16="http://schemas.microsoft.com/office/drawing/2014/main" id="{36385DAC-43C5-4613-8D10-5775689A21BB}"/>
              </a:ext>
            </a:extLst>
          </p:cNvPr>
          <p:cNvSpPr txBox="1"/>
          <p:nvPr/>
        </p:nvSpPr>
        <p:spPr>
          <a:xfrm>
            <a:off x="2350399" y="4023000"/>
            <a:ext cx="8294838" cy="1502822"/>
          </a:xfrm>
          <a:prstGeom prst="rect">
            <a:avLst/>
          </a:prstGeom>
        </p:spPr>
        <p:txBody>
          <a:bodyPr vert="horz" wrap="square" lIns="0" tIns="15469" rIns="0" bIns="0" rtlCol="0">
            <a:spAutoFit/>
          </a:bodyPr>
          <a:lstStyle/>
          <a:p>
            <a:pPr marL="11459">
              <a:spcBef>
                <a:spcPts val="122"/>
              </a:spcBef>
              <a:tabLst>
                <a:tab pos="1575068" algn="l"/>
                <a:tab pos="2016248" algn="l"/>
              </a:tabLst>
            </a:pPr>
            <a:r>
              <a:rPr sz="2166" spc="113" dirty="0" err="1">
                <a:latin typeface="Arial"/>
                <a:cs typeface="Arial"/>
              </a:rPr>
              <a:t>Co</a:t>
            </a:r>
            <a:r>
              <a:rPr sz="2166" spc="103" dirty="0" err="1">
                <a:latin typeface="Arial"/>
                <a:cs typeface="Arial"/>
              </a:rPr>
              <a:t>r</a:t>
            </a:r>
            <a:r>
              <a:rPr sz="2166" spc="9" dirty="0" err="1">
                <a:latin typeface="Arial"/>
                <a:cs typeface="Arial"/>
              </a:rPr>
              <a:t>r</a:t>
            </a:r>
            <a:r>
              <a:rPr lang="en-SG" sz="2166" spc="212" dirty="0">
                <a:latin typeface="Arial"/>
                <a:cs typeface="Arial"/>
              </a:rPr>
              <a:t>[</a:t>
            </a:r>
            <a:r>
              <a:rPr sz="2166" b="1" i="1" spc="108" dirty="0">
                <a:solidFill>
                  <a:srgbClr val="2E2D67"/>
                </a:solidFill>
                <a:latin typeface="Arial"/>
                <a:cs typeface="Arial"/>
              </a:rPr>
              <a:t>X</a:t>
            </a:r>
            <a:r>
              <a:rPr sz="2166" spc="99" dirty="0">
                <a:latin typeface="Arial"/>
                <a:cs typeface="Arial"/>
              </a:rPr>
              <a:t>,</a:t>
            </a:r>
            <a:r>
              <a:rPr sz="2166" b="1" i="1" spc="108" dirty="0">
                <a:solidFill>
                  <a:srgbClr val="E02246"/>
                </a:solidFill>
                <a:latin typeface="Arial"/>
                <a:cs typeface="Arial"/>
              </a:rPr>
              <a:t>Y</a:t>
            </a:r>
            <a:r>
              <a:rPr lang="en-SG" sz="2166" b="1" spc="9" dirty="0">
                <a:latin typeface="Arial"/>
                <a:cs typeface="Arial"/>
              </a:rPr>
              <a:t>]</a:t>
            </a:r>
            <a:r>
              <a:rPr sz="2166" dirty="0">
                <a:latin typeface="Arial"/>
                <a:cs typeface="Arial"/>
              </a:rPr>
              <a:t>	</a:t>
            </a:r>
            <a:r>
              <a:rPr sz="2166" spc="18" dirty="0">
                <a:latin typeface="Arial"/>
                <a:cs typeface="Arial"/>
              </a:rPr>
              <a:t>=</a:t>
            </a:r>
            <a:r>
              <a:rPr sz="2166" dirty="0">
                <a:latin typeface="Arial"/>
                <a:cs typeface="Arial"/>
              </a:rPr>
              <a:t>	</a:t>
            </a:r>
            <a:r>
              <a:rPr sz="2166" spc="63" dirty="0">
                <a:latin typeface="Arial"/>
                <a:cs typeface="Arial"/>
              </a:rPr>
              <a:t>1</a:t>
            </a:r>
            <a:r>
              <a:rPr sz="2166" spc="54" dirty="0">
                <a:latin typeface="Arial"/>
                <a:cs typeface="Arial"/>
              </a:rPr>
              <a:t>.</a:t>
            </a:r>
            <a:r>
              <a:rPr sz="2166" spc="14" dirty="0">
                <a:latin typeface="Arial"/>
                <a:cs typeface="Arial"/>
              </a:rPr>
              <a:t>0</a:t>
            </a:r>
            <a:r>
              <a:rPr lang="en-SG" sz="2166" spc="14" dirty="0">
                <a:latin typeface="Arial"/>
                <a:cs typeface="Arial"/>
              </a:rPr>
              <a:t>      </a:t>
            </a:r>
            <a:r>
              <a:rPr lang="en-SG" sz="2166" spc="54" dirty="0">
                <a:latin typeface="Arial"/>
                <a:cs typeface="Arial"/>
              </a:rPr>
              <a:t>perfect</a:t>
            </a:r>
            <a:r>
              <a:rPr lang="en-SG" sz="2166" spc="59" dirty="0">
                <a:latin typeface="Arial"/>
                <a:cs typeface="Arial"/>
              </a:rPr>
              <a:t> </a:t>
            </a:r>
            <a:r>
              <a:rPr lang="en-SG" sz="2166" spc="50" dirty="0">
                <a:latin typeface="Arial"/>
                <a:cs typeface="Arial"/>
              </a:rPr>
              <a:t>positive</a:t>
            </a:r>
            <a:r>
              <a:rPr lang="en-SG" sz="2166" spc="59" dirty="0">
                <a:latin typeface="Arial"/>
                <a:cs typeface="Arial"/>
              </a:rPr>
              <a:t> </a:t>
            </a:r>
            <a:r>
              <a:rPr lang="en-SG" sz="2166" spc="50" dirty="0">
                <a:latin typeface="Arial"/>
                <a:cs typeface="Arial"/>
              </a:rPr>
              <a:t>linear</a:t>
            </a:r>
            <a:r>
              <a:rPr lang="en-SG" sz="2166" spc="63" dirty="0">
                <a:latin typeface="Arial"/>
                <a:cs typeface="Arial"/>
              </a:rPr>
              <a:t> </a:t>
            </a:r>
            <a:r>
              <a:rPr lang="en-SG" sz="2166" spc="54" dirty="0">
                <a:latin typeface="Arial"/>
                <a:cs typeface="Arial"/>
              </a:rPr>
              <a:t>relationship</a:t>
            </a:r>
            <a:endParaRPr sz="2166" dirty="0">
              <a:latin typeface="Arial"/>
              <a:cs typeface="Arial"/>
            </a:endParaRPr>
          </a:p>
          <a:p>
            <a:pPr marL="1469070">
              <a:spcBef>
                <a:spcPts val="1850"/>
              </a:spcBef>
              <a:tabLst>
                <a:tab pos="2016248" algn="l"/>
              </a:tabLst>
            </a:pPr>
            <a:r>
              <a:rPr lang="en-SG" sz="2166" spc="18" dirty="0">
                <a:latin typeface="Arial"/>
                <a:cs typeface="Arial"/>
              </a:rPr>
              <a:t> </a:t>
            </a:r>
            <a:r>
              <a:rPr sz="2166" spc="18" dirty="0">
                <a:latin typeface="Arial"/>
                <a:cs typeface="Arial"/>
              </a:rPr>
              <a:t>=	</a:t>
            </a:r>
            <a:r>
              <a:rPr sz="2166" spc="14" dirty="0">
                <a:latin typeface="Arial"/>
                <a:cs typeface="Arial"/>
              </a:rPr>
              <a:t>0</a:t>
            </a:r>
            <a:r>
              <a:rPr lang="en-SG" sz="2166" spc="14" dirty="0">
                <a:latin typeface="Arial"/>
                <a:cs typeface="Arial"/>
              </a:rPr>
              <a:t>         </a:t>
            </a:r>
            <a:r>
              <a:rPr lang="en-US" sz="2166" spc="41" dirty="0">
                <a:latin typeface="Arial"/>
                <a:cs typeface="Arial"/>
              </a:rPr>
              <a:t>no</a:t>
            </a:r>
            <a:r>
              <a:rPr lang="en-US" sz="2166" spc="77" dirty="0">
                <a:latin typeface="Arial"/>
                <a:cs typeface="Arial"/>
              </a:rPr>
              <a:t> </a:t>
            </a:r>
            <a:r>
              <a:rPr lang="en-US" sz="2166" spc="50" dirty="0">
                <a:latin typeface="Arial"/>
                <a:cs typeface="Arial"/>
              </a:rPr>
              <a:t>linear</a:t>
            </a:r>
            <a:r>
              <a:rPr lang="en-US" sz="2166" spc="63" dirty="0">
                <a:latin typeface="Arial"/>
                <a:cs typeface="Arial"/>
              </a:rPr>
              <a:t> </a:t>
            </a:r>
            <a:r>
              <a:rPr lang="en-US" sz="2166" spc="54" dirty="0">
                <a:latin typeface="Arial"/>
                <a:cs typeface="Arial"/>
              </a:rPr>
              <a:t>relationship </a:t>
            </a:r>
            <a:r>
              <a:rPr lang="en-US" sz="2166" spc="59" dirty="0">
                <a:latin typeface="Arial"/>
                <a:cs typeface="Arial"/>
              </a:rPr>
              <a:t>between</a:t>
            </a:r>
            <a:r>
              <a:rPr lang="en-US" sz="2166" spc="140" dirty="0">
                <a:latin typeface="Arial"/>
                <a:cs typeface="Arial"/>
              </a:rPr>
              <a:t> </a:t>
            </a:r>
            <a:r>
              <a:rPr lang="en-US" sz="2166" b="1" i="1" spc="18" dirty="0">
                <a:solidFill>
                  <a:srgbClr val="2E2D67"/>
                </a:solidFill>
                <a:latin typeface="Arial"/>
                <a:cs typeface="Arial"/>
              </a:rPr>
              <a:t>X</a:t>
            </a:r>
            <a:r>
              <a:rPr lang="en-US" sz="2166" b="1" i="1" spc="103" dirty="0">
                <a:solidFill>
                  <a:srgbClr val="0000CC"/>
                </a:solidFill>
                <a:latin typeface="Arial"/>
                <a:cs typeface="Arial"/>
              </a:rPr>
              <a:t> </a:t>
            </a:r>
            <a:r>
              <a:rPr lang="en-US" sz="2166" spc="50" dirty="0">
                <a:latin typeface="Arial"/>
                <a:cs typeface="Arial"/>
              </a:rPr>
              <a:t>and</a:t>
            </a:r>
            <a:r>
              <a:rPr lang="en-US" sz="2166" spc="72" dirty="0">
                <a:latin typeface="Arial"/>
                <a:cs typeface="Arial"/>
              </a:rPr>
              <a:t> </a:t>
            </a:r>
            <a:r>
              <a:rPr lang="en-US" sz="2166" b="1" i="1" spc="18" dirty="0">
                <a:solidFill>
                  <a:srgbClr val="E02246"/>
                </a:solidFill>
                <a:latin typeface="Arial"/>
                <a:cs typeface="Arial"/>
              </a:rPr>
              <a:t>Y</a:t>
            </a:r>
            <a:endParaRPr lang="en-SG" sz="2166" spc="14" dirty="0">
              <a:solidFill>
                <a:srgbClr val="E02246"/>
              </a:solidFill>
              <a:latin typeface="Arial"/>
              <a:cs typeface="Arial"/>
            </a:endParaRPr>
          </a:p>
          <a:p>
            <a:pPr marL="1469070">
              <a:spcBef>
                <a:spcPts val="1850"/>
              </a:spcBef>
              <a:tabLst>
                <a:tab pos="2016248" algn="l"/>
              </a:tabLst>
            </a:pPr>
            <a:r>
              <a:rPr lang="en-US" sz="2166" spc="14" dirty="0">
                <a:latin typeface="Arial"/>
                <a:cs typeface="Arial"/>
              </a:rPr>
              <a:t> = - 1.0       </a:t>
            </a:r>
            <a:r>
              <a:rPr lang="en-SG" sz="2166" spc="54" dirty="0">
                <a:latin typeface="Arial"/>
                <a:cs typeface="Arial"/>
              </a:rPr>
              <a:t>perfect</a:t>
            </a:r>
            <a:r>
              <a:rPr lang="en-SG" sz="2166" spc="59" dirty="0">
                <a:latin typeface="Arial"/>
                <a:cs typeface="Arial"/>
              </a:rPr>
              <a:t> </a:t>
            </a:r>
            <a:r>
              <a:rPr lang="en-SG" sz="2166" spc="54" dirty="0">
                <a:latin typeface="Arial"/>
                <a:cs typeface="Arial"/>
              </a:rPr>
              <a:t>negative</a:t>
            </a:r>
            <a:r>
              <a:rPr lang="en-SG" sz="2166" spc="59" dirty="0">
                <a:latin typeface="Arial"/>
                <a:cs typeface="Arial"/>
              </a:rPr>
              <a:t> </a:t>
            </a:r>
            <a:r>
              <a:rPr lang="en-SG" sz="2166" spc="50" dirty="0">
                <a:latin typeface="Arial"/>
                <a:cs typeface="Arial"/>
              </a:rPr>
              <a:t>linear</a:t>
            </a:r>
            <a:r>
              <a:rPr lang="en-SG" sz="2166" spc="59" dirty="0">
                <a:latin typeface="Arial"/>
                <a:cs typeface="Arial"/>
              </a:rPr>
              <a:t> </a:t>
            </a:r>
            <a:r>
              <a:rPr lang="en-SG" sz="2166" spc="54" dirty="0">
                <a:latin typeface="Arial"/>
                <a:cs typeface="Arial"/>
              </a:rPr>
              <a:t>relationship</a:t>
            </a:r>
          </a:p>
        </p:txBody>
      </p:sp>
    </p:spTree>
    <p:extLst>
      <p:ext uri="{BB962C8B-B14F-4D97-AF65-F5344CB8AC3E}">
        <p14:creationId xmlns:p14="http://schemas.microsoft.com/office/powerpoint/2010/main" val="1364817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8">
            <a:extLst>
              <a:ext uri="{FF2B5EF4-FFF2-40B4-BE49-F238E27FC236}">
                <a16:creationId xmlns:a16="http://schemas.microsoft.com/office/drawing/2014/main" id="{E6B56EF9-53C8-453C-99D3-E2FB1CDA4254}"/>
              </a:ext>
            </a:extLst>
          </p:cNvPr>
          <p:cNvSpPr txBox="1">
            <a:spLocks/>
          </p:cNvSpPr>
          <p:nvPr/>
        </p:nvSpPr>
        <p:spPr>
          <a:xfrm>
            <a:off x="838200" y="365125"/>
            <a:ext cx="10515600" cy="8244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solidFill>
                  <a:srgbClr val="2E2D67"/>
                </a:solidFill>
              </a:rPr>
              <a:t>Covariance and Correlation</a:t>
            </a:r>
          </a:p>
        </p:txBody>
      </p:sp>
      <p:sp>
        <p:nvSpPr>
          <p:cNvPr id="8" name="object 2">
            <a:extLst>
              <a:ext uri="{FF2B5EF4-FFF2-40B4-BE49-F238E27FC236}">
                <a16:creationId xmlns:a16="http://schemas.microsoft.com/office/drawing/2014/main" id="{C842D229-C18A-4011-8F4D-640C0C5CC5C0}"/>
              </a:ext>
            </a:extLst>
          </p:cNvPr>
          <p:cNvSpPr txBox="1"/>
          <p:nvPr/>
        </p:nvSpPr>
        <p:spPr>
          <a:xfrm>
            <a:off x="2466054" y="2120385"/>
            <a:ext cx="8791226" cy="1280314"/>
          </a:xfrm>
          <a:prstGeom prst="rect">
            <a:avLst/>
          </a:prstGeom>
        </p:spPr>
        <p:txBody>
          <a:bodyPr vert="horz" wrap="square" lIns="0" tIns="10886" rIns="0" bIns="0" rtlCol="0">
            <a:spAutoFit/>
          </a:bodyPr>
          <a:lstStyle/>
          <a:p>
            <a:pPr marL="11459" marR="4584">
              <a:lnSpc>
                <a:spcPct val="101299"/>
              </a:lnSpc>
              <a:spcBef>
                <a:spcPts val="86"/>
              </a:spcBef>
              <a:tabLst>
                <a:tab pos="3051588" algn="l"/>
              </a:tabLst>
            </a:pPr>
            <a:r>
              <a:rPr sz="2400" spc="5" dirty="0">
                <a:cs typeface="Cambria"/>
              </a:rPr>
              <a:t>If </a:t>
            </a:r>
            <a:r>
              <a:rPr sz="2400" spc="9" dirty="0">
                <a:solidFill>
                  <a:srgbClr val="2E2D67"/>
                </a:solidFill>
                <a:cs typeface="Cambria"/>
              </a:rPr>
              <a:t>higher</a:t>
            </a:r>
            <a:r>
              <a:rPr sz="2400" spc="23" dirty="0">
                <a:solidFill>
                  <a:srgbClr val="000099"/>
                </a:solidFill>
                <a:cs typeface="Cambria"/>
              </a:rPr>
              <a:t> </a:t>
            </a:r>
            <a:r>
              <a:rPr sz="2400" spc="9" dirty="0">
                <a:cs typeface="Cambria"/>
              </a:rPr>
              <a:t>than</a:t>
            </a:r>
            <a:r>
              <a:rPr sz="2400" spc="5" dirty="0">
                <a:cs typeface="Cambria"/>
              </a:rPr>
              <a:t> </a:t>
            </a:r>
            <a:r>
              <a:rPr sz="2400" spc="-5" dirty="0">
                <a:cs typeface="Cambria"/>
              </a:rPr>
              <a:t>average</a:t>
            </a:r>
            <a:r>
              <a:rPr sz="2400" spc="9" dirty="0">
                <a:cs typeface="Cambria"/>
              </a:rPr>
              <a:t> </a:t>
            </a:r>
            <a:r>
              <a:rPr sz="2400" dirty="0">
                <a:cs typeface="Cambria"/>
              </a:rPr>
              <a:t>values</a:t>
            </a:r>
            <a:r>
              <a:rPr sz="2400" spc="9" dirty="0">
                <a:cs typeface="Cambria"/>
              </a:rPr>
              <a:t> </a:t>
            </a:r>
            <a:r>
              <a:rPr sz="2400" spc="14" dirty="0">
                <a:cs typeface="Cambria"/>
              </a:rPr>
              <a:t>of</a:t>
            </a:r>
            <a:r>
              <a:rPr sz="2400" spc="18" dirty="0">
                <a:cs typeface="Cambria"/>
              </a:rPr>
              <a:t> </a:t>
            </a:r>
            <a:r>
              <a:rPr sz="2400" b="1" i="1" spc="18" dirty="0">
                <a:solidFill>
                  <a:srgbClr val="2E2D67"/>
                </a:solidFill>
                <a:cs typeface="Cambria"/>
              </a:rPr>
              <a:t>X</a:t>
            </a:r>
            <a:r>
              <a:rPr sz="2400" b="1" i="1" spc="14" dirty="0">
                <a:solidFill>
                  <a:srgbClr val="2E2D67"/>
                </a:solidFill>
                <a:cs typeface="Cambria"/>
              </a:rPr>
              <a:t> </a:t>
            </a:r>
            <a:r>
              <a:rPr sz="2400" dirty="0">
                <a:cs typeface="Cambria"/>
              </a:rPr>
              <a:t>are</a:t>
            </a:r>
            <a:r>
              <a:rPr sz="2400" spc="5" dirty="0">
                <a:cs typeface="Cambria"/>
              </a:rPr>
              <a:t> </a:t>
            </a:r>
            <a:r>
              <a:rPr sz="2400" spc="9" dirty="0">
                <a:cs typeface="Cambria"/>
              </a:rPr>
              <a:t>apt </a:t>
            </a:r>
            <a:r>
              <a:rPr sz="2400" dirty="0">
                <a:cs typeface="Cambria"/>
              </a:rPr>
              <a:t>to</a:t>
            </a:r>
            <a:r>
              <a:rPr sz="2400" spc="5" dirty="0">
                <a:cs typeface="Cambria"/>
              </a:rPr>
              <a:t> </a:t>
            </a:r>
            <a:r>
              <a:rPr sz="2400" spc="14" dirty="0">
                <a:cs typeface="Cambria"/>
              </a:rPr>
              <a:t>occur</a:t>
            </a:r>
            <a:r>
              <a:rPr sz="2400" spc="5" dirty="0">
                <a:cs typeface="Cambria"/>
              </a:rPr>
              <a:t> </a:t>
            </a:r>
            <a:r>
              <a:rPr sz="2400" spc="9" dirty="0">
                <a:cs typeface="Cambria"/>
              </a:rPr>
              <a:t>with</a:t>
            </a:r>
            <a:r>
              <a:rPr sz="2400" spc="23" dirty="0">
                <a:cs typeface="Cambria"/>
              </a:rPr>
              <a:t> </a:t>
            </a:r>
            <a:r>
              <a:rPr sz="2400" spc="9" dirty="0">
                <a:solidFill>
                  <a:srgbClr val="E02246"/>
                </a:solidFill>
                <a:cs typeface="Cambria"/>
              </a:rPr>
              <a:t>higher</a:t>
            </a:r>
            <a:r>
              <a:rPr sz="2400" spc="9" dirty="0">
                <a:solidFill>
                  <a:srgbClr val="006600"/>
                </a:solidFill>
                <a:cs typeface="Cambria"/>
              </a:rPr>
              <a:t> </a:t>
            </a:r>
            <a:r>
              <a:rPr sz="2400" spc="9" dirty="0">
                <a:cs typeface="Cambria"/>
              </a:rPr>
              <a:t>than</a:t>
            </a:r>
            <a:r>
              <a:rPr sz="2400" spc="23" dirty="0">
                <a:cs typeface="Cambria"/>
              </a:rPr>
              <a:t> </a:t>
            </a:r>
            <a:r>
              <a:rPr sz="2400" spc="-5" dirty="0">
                <a:cs typeface="Cambria"/>
              </a:rPr>
              <a:t>average </a:t>
            </a:r>
            <a:r>
              <a:rPr sz="2400" dirty="0">
                <a:cs typeface="Cambria"/>
              </a:rPr>
              <a:t>values</a:t>
            </a:r>
            <a:r>
              <a:rPr sz="2400" spc="18" dirty="0">
                <a:cs typeface="Cambria"/>
              </a:rPr>
              <a:t> </a:t>
            </a:r>
            <a:r>
              <a:rPr sz="2400" spc="14" dirty="0">
                <a:cs typeface="Cambria"/>
              </a:rPr>
              <a:t>of</a:t>
            </a:r>
            <a:r>
              <a:rPr sz="2400" spc="18" dirty="0">
                <a:cs typeface="Cambria"/>
              </a:rPr>
              <a:t> </a:t>
            </a:r>
            <a:r>
              <a:rPr sz="2400" b="1" i="1" spc="9" dirty="0">
                <a:solidFill>
                  <a:srgbClr val="E02246"/>
                </a:solidFill>
                <a:cs typeface="Cambria"/>
              </a:rPr>
              <a:t>Y</a:t>
            </a:r>
            <a:r>
              <a:rPr sz="2400" spc="9" dirty="0">
                <a:cs typeface="Cambria"/>
              </a:rPr>
              <a:t>,</a:t>
            </a:r>
            <a:r>
              <a:rPr lang="en-SG" sz="2400" spc="9" dirty="0">
                <a:cs typeface="Cambria"/>
              </a:rPr>
              <a:t> </a:t>
            </a:r>
            <a:r>
              <a:rPr sz="2400" spc="9" dirty="0">
                <a:cs typeface="Cambria"/>
              </a:rPr>
              <a:t>then</a:t>
            </a:r>
            <a:r>
              <a:rPr sz="2400" spc="18" dirty="0">
                <a:cs typeface="Cambria"/>
              </a:rPr>
              <a:t> </a:t>
            </a:r>
            <a:r>
              <a:rPr sz="2400" spc="5" dirty="0" err="1">
                <a:cs typeface="Cambria"/>
              </a:rPr>
              <a:t>Cov</a:t>
            </a:r>
            <a:r>
              <a:rPr lang="en-SG" sz="2400" spc="5" dirty="0">
                <a:cs typeface="Cambria"/>
              </a:rPr>
              <a:t>[</a:t>
            </a:r>
            <a:r>
              <a:rPr sz="2400" b="1" i="1" spc="5" dirty="0">
                <a:solidFill>
                  <a:srgbClr val="2E2D67"/>
                </a:solidFill>
                <a:cs typeface="Cambria"/>
              </a:rPr>
              <a:t>X</a:t>
            </a:r>
            <a:r>
              <a:rPr sz="2400" spc="5" dirty="0">
                <a:cs typeface="Cambria"/>
              </a:rPr>
              <a:t>,</a:t>
            </a:r>
            <a:r>
              <a:rPr sz="2400" dirty="0">
                <a:cs typeface="Cambria"/>
              </a:rPr>
              <a:t> </a:t>
            </a:r>
            <a:r>
              <a:rPr sz="2400" b="1" i="1" spc="9" dirty="0">
                <a:solidFill>
                  <a:srgbClr val="E02246"/>
                </a:solidFill>
                <a:cs typeface="Cambria"/>
              </a:rPr>
              <a:t>Y</a:t>
            </a:r>
            <a:r>
              <a:rPr lang="en-SG" sz="2400" spc="14" dirty="0">
                <a:cs typeface="Cambria"/>
              </a:rPr>
              <a:t> ]</a:t>
            </a:r>
            <a:r>
              <a:rPr sz="2400" spc="-14" dirty="0">
                <a:cs typeface="Cambria"/>
              </a:rPr>
              <a:t> </a:t>
            </a:r>
            <a:r>
              <a:rPr sz="2400" spc="14" dirty="0">
                <a:cs typeface="Cambria"/>
              </a:rPr>
              <a:t>&gt; 0</a:t>
            </a:r>
            <a:r>
              <a:rPr sz="2400" dirty="0">
                <a:cs typeface="Cambria"/>
              </a:rPr>
              <a:t> </a:t>
            </a:r>
            <a:r>
              <a:rPr sz="2400" spc="14" dirty="0">
                <a:cs typeface="Cambria"/>
              </a:rPr>
              <a:t>and</a:t>
            </a:r>
            <a:r>
              <a:rPr sz="2400" spc="9" dirty="0">
                <a:cs typeface="Cambria"/>
              </a:rPr>
              <a:t> </a:t>
            </a:r>
            <a:r>
              <a:rPr sz="2400" spc="9" dirty="0" err="1">
                <a:cs typeface="Cambria"/>
              </a:rPr>
              <a:t>Corr</a:t>
            </a:r>
            <a:r>
              <a:rPr lang="en-SG" sz="2400" spc="9" dirty="0">
                <a:cs typeface="Cambria"/>
              </a:rPr>
              <a:t>[</a:t>
            </a:r>
            <a:r>
              <a:rPr sz="2400" b="1" i="1" spc="9" dirty="0">
                <a:solidFill>
                  <a:srgbClr val="2E2D67"/>
                </a:solidFill>
                <a:cs typeface="Cambria"/>
              </a:rPr>
              <a:t>X</a:t>
            </a:r>
            <a:r>
              <a:rPr sz="2400" spc="9" dirty="0">
                <a:cs typeface="Cambria"/>
              </a:rPr>
              <a:t>,</a:t>
            </a:r>
            <a:r>
              <a:rPr sz="2400" spc="-36" dirty="0">
                <a:cs typeface="Cambria"/>
              </a:rPr>
              <a:t> </a:t>
            </a:r>
            <a:r>
              <a:rPr sz="2400" b="1" i="1" spc="9" dirty="0">
                <a:solidFill>
                  <a:srgbClr val="E02246"/>
                </a:solidFill>
                <a:cs typeface="Cambria"/>
              </a:rPr>
              <a:t>Y</a:t>
            </a:r>
            <a:r>
              <a:rPr lang="en-SG" sz="2400" spc="14" dirty="0">
                <a:cs typeface="Cambria"/>
              </a:rPr>
              <a:t> ]</a:t>
            </a:r>
            <a:r>
              <a:rPr sz="2400" spc="5" dirty="0">
                <a:cs typeface="Cambria"/>
              </a:rPr>
              <a:t> </a:t>
            </a:r>
            <a:r>
              <a:rPr sz="2400" spc="14" dirty="0">
                <a:cs typeface="Cambria"/>
              </a:rPr>
              <a:t>&gt;</a:t>
            </a:r>
            <a:r>
              <a:rPr sz="2400" spc="-5" dirty="0">
                <a:cs typeface="Cambria"/>
              </a:rPr>
              <a:t> </a:t>
            </a:r>
            <a:r>
              <a:rPr sz="2400" spc="9" dirty="0">
                <a:cs typeface="Cambria"/>
              </a:rPr>
              <a:t>0.</a:t>
            </a:r>
            <a:endParaRPr sz="2400" dirty="0">
              <a:cs typeface="Cambria"/>
            </a:endParaRPr>
          </a:p>
          <a:p>
            <a:pPr marL="11459">
              <a:spcBef>
                <a:spcPts val="1218"/>
              </a:spcBef>
            </a:pPr>
            <a:r>
              <a:rPr sz="2400" b="1" i="1" spc="18" dirty="0">
                <a:solidFill>
                  <a:srgbClr val="2E2D67"/>
                </a:solidFill>
                <a:cs typeface="Cambria"/>
              </a:rPr>
              <a:t>X</a:t>
            </a:r>
            <a:r>
              <a:rPr sz="2400" b="1" i="1" spc="5" dirty="0">
                <a:solidFill>
                  <a:srgbClr val="000099"/>
                </a:solidFill>
                <a:cs typeface="Cambria"/>
              </a:rPr>
              <a:t> </a:t>
            </a:r>
            <a:r>
              <a:rPr sz="2400" spc="14" dirty="0">
                <a:cs typeface="Cambria"/>
              </a:rPr>
              <a:t>and</a:t>
            </a:r>
            <a:r>
              <a:rPr sz="2400" dirty="0">
                <a:cs typeface="Cambria"/>
              </a:rPr>
              <a:t> </a:t>
            </a:r>
            <a:r>
              <a:rPr sz="2400" b="1" i="1" spc="18" dirty="0">
                <a:solidFill>
                  <a:srgbClr val="E02246"/>
                </a:solidFill>
                <a:cs typeface="Cambria"/>
              </a:rPr>
              <a:t>Y</a:t>
            </a:r>
            <a:r>
              <a:rPr sz="2400" b="1" i="1" spc="5" dirty="0">
                <a:solidFill>
                  <a:srgbClr val="006600"/>
                </a:solidFill>
                <a:cs typeface="Cambria"/>
              </a:rPr>
              <a:t> </a:t>
            </a:r>
            <a:r>
              <a:rPr sz="2400" dirty="0">
                <a:cs typeface="Cambria"/>
              </a:rPr>
              <a:t>are</a:t>
            </a:r>
            <a:r>
              <a:rPr sz="2400" spc="9" dirty="0">
                <a:cs typeface="Cambria"/>
              </a:rPr>
              <a:t> </a:t>
            </a:r>
            <a:r>
              <a:rPr sz="2400" b="1" i="1" spc="9" dirty="0">
                <a:solidFill>
                  <a:srgbClr val="00B050"/>
                </a:solidFill>
                <a:cs typeface="Cambria"/>
              </a:rPr>
              <a:t>positively</a:t>
            </a:r>
            <a:r>
              <a:rPr sz="2400" i="1" dirty="0">
                <a:solidFill>
                  <a:srgbClr val="FF0000"/>
                </a:solidFill>
                <a:cs typeface="Cambria"/>
              </a:rPr>
              <a:t> </a:t>
            </a:r>
            <a:r>
              <a:rPr sz="2400" spc="5" dirty="0">
                <a:cs typeface="Cambria"/>
              </a:rPr>
              <a:t>correlated.</a:t>
            </a:r>
            <a:endParaRPr sz="2400" dirty="0">
              <a:cs typeface="Cambria"/>
            </a:endParaRPr>
          </a:p>
        </p:txBody>
      </p:sp>
      <p:sp>
        <p:nvSpPr>
          <p:cNvPr id="9" name="object 4">
            <a:extLst>
              <a:ext uri="{FF2B5EF4-FFF2-40B4-BE49-F238E27FC236}">
                <a16:creationId xmlns:a16="http://schemas.microsoft.com/office/drawing/2014/main" id="{B3DC1285-053E-4E73-B01A-7A9148AE7901}"/>
              </a:ext>
            </a:extLst>
          </p:cNvPr>
          <p:cNvSpPr txBox="1"/>
          <p:nvPr/>
        </p:nvSpPr>
        <p:spPr>
          <a:xfrm>
            <a:off x="2466054" y="4218310"/>
            <a:ext cx="8887746" cy="1280314"/>
          </a:xfrm>
          <a:prstGeom prst="rect">
            <a:avLst/>
          </a:prstGeom>
        </p:spPr>
        <p:txBody>
          <a:bodyPr vert="horz" wrap="square" lIns="0" tIns="10886" rIns="0" bIns="0" rtlCol="0">
            <a:spAutoFit/>
          </a:bodyPr>
          <a:lstStyle/>
          <a:p>
            <a:pPr marL="11459" marR="4584">
              <a:lnSpc>
                <a:spcPct val="101299"/>
              </a:lnSpc>
              <a:spcBef>
                <a:spcPts val="86"/>
              </a:spcBef>
              <a:tabLst>
                <a:tab pos="2449406" algn="l"/>
              </a:tabLst>
            </a:pPr>
            <a:r>
              <a:rPr sz="2400" spc="5" dirty="0">
                <a:cs typeface="Cambria"/>
              </a:rPr>
              <a:t>If </a:t>
            </a:r>
            <a:r>
              <a:rPr sz="2400" spc="9" dirty="0">
                <a:solidFill>
                  <a:srgbClr val="2E2D67"/>
                </a:solidFill>
                <a:cs typeface="Cambria"/>
              </a:rPr>
              <a:t>higher</a:t>
            </a:r>
            <a:r>
              <a:rPr sz="2400" spc="18" dirty="0">
                <a:solidFill>
                  <a:srgbClr val="000099"/>
                </a:solidFill>
                <a:cs typeface="Cambria"/>
              </a:rPr>
              <a:t> </a:t>
            </a:r>
            <a:r>
              <a:rPr sz="2400" spc="9" dirty="0">
                <a:cs typeface="Cambria"/>
              </a:rPr>
              <a:t>than </a:t>
            </a:r>
            <a:r>
              <a:rPr sz="2400" spc="-5" dirty="0">
                <a:cs typeface="Cambria"/>
              </a:rPr>
              <a:t>average</a:t>
            </a:r>
            <a:r>
              <a:rPr sz="2400" spc="5" dirty="0">
                <a:cs typeface="Cambria"/>
              </a:rPr>
              <a:t> </a:t>
            </a:r>
            <a:r>
              <a:rPr sz="2400" dirty="0">
                <a:cs typeface="Cambria"/>
              </a:rPr>
              <a:t>values</a:t>
            </a:r>
            <a:r>
              <a:rPr sz="2400" spc="14" dirty="0">
                <a:cs typeface="Cambria"/>
              </a:rPr>
              <a:t> of </a:t>
            </a:r>
            <a:r>
              <a:rPr sz="2400" b="1" i="1" spc="18" dirty="0">
                <a:solidFill>
                  <a:srgbClr val="2E2D67"/>
                </a:solidFill>
                <a:cs typeface="Cambria"/>
              </a:rPr>
              <a:t>X</a:t>
            </a:r>
            <a:r>
              <a:rPr sz="2400" b="1" i="1" spc="18" dirty="0">
                <a:solidFill>
                  <a:srgbClr val="000099"/>
                </a:solidFill>
                <a:cs typeface="Cambria"/>
              </a:rPr>
              <a:t> </a:t>
            </a:r>
            <a:r>
              <a:rPr sz="2400" dirty="0">
                <a:cs typeface="Cambria"/>
              </a:rPr>
              <a:t>are</a:t>
            </a:r>
            <a:r>
              <a:rPr sz="2400" spc="5" dirty="0">
                <a:cs typeface="Cambria"/>
              </a:rPr>
              <a:t> </a:t>
            </a:r>
            <a:r>
              <a:rPr sz="2400" spc="9" dirty="0">
                <a:cs typeface="Cambria"/>
              </a:rPr>
              <a:t>apt</a:t>
            </a:r>
            <a:r>
              <a:rPr sz="2400" spc="5" dirty="0">
                <a:cs typeface="Cambria"/>
              </a:rPr>
              <a:t> </a:t>
            </a:r>
            <a:r>
              <a:rPr sz="2400" dirty="0">
                <a:cs typeface="Cambria"/>
              </a:rPr>
              <a:t>to</a:t>
            </a:r>
            <a:r>
              <a:rPr sz="2400" spc="9" dirty="0">
                <a:cs typeface="Cambria"/>
              </a:rPr>
              <a:t> </a:t>
            </a:r>
            <a:r>
              <a:rPr sz="2400" spc="14" dirty="0">
                <a:cs typeface="Cambria"/>
              </a:rPr>
              <a:t>occur</a:t>
            </a:r>
            <a:r>
              <a:rPr sz="2400" spc="-5" dirty="0">
                <a:cs typeface="Cambria"/>
              </a:rPr>
              <a:t> </a:t>
            </a:r>
            <a:r>
              <a:rPr sz="2400" spc="9" dirty="0">
                <a:cs typeface="Cambria"/>
              </a:rPr>
              <a:t>with</a:t>
            </a:r>
            <a:r>
              <a:rPr sz="2400" spc="36" dirty="0">
                <a:cs typeface="Cambria"/>
              </a:rPr>
              <a:t> </a:t>
            </a:r>
            <a:r>
              <a:rPr sz="2400" spc="5" dirty="0">
                <a:solidFill>
                  <a:srgbClr val="E02246"/>
                </a:solidFill>
                <a:cs typeface="Cambria"/>
              </a:rPr>
              <a:t>lower</a:t>
            </a:r>
            <a:r>
              <a:rPr sz="2400" spc="9" dirty="0">
                <a:solidFill>
                  <a:srgbClr val="006600"/>
                </a:solidFill>
                <a:cs typeface="Cambria"/>
              </a:rPr>
              <a:t> </a:t>
            </a:r>
            <a:r>
              <a:rPr sz="2400" spc="9" dirty="0">
                <a:cs typeface="Cambria"/>
              </a:rPr>
              <a:t>than </a:t>
            </a:r>
            <a:r>
              <a:rPr sz="2400" spc="-465" dirty="0">
                <a:cs typeface="Cambria"/>
              </a:rPr>
              <a:t> </a:t>
            </a:r>
            <a:r>
              <a:rPr sz="2400" spc="-5" dirty="0">
                <a:cs typeface="Cambria"/>
              </a:rPr>
              <a:t>average</a:t>
            </a:r>
            <a:r>
              <a:rPr sz="2400" spc="9" dirty="0">
                <a:cs typeface="Cambria"/>
              </a:rPr>
              <a:t> </a:t>
            </a:r>
            <a:r>
              <a:rPr sz="2400" dirty="0">
                <a:cs typeface="Cambria"/>
              </a:rPr>
              <a:t>values</a:t>
            </a:r>
            <a:r>
              <a:rPr sz="2400" spc="9" dirty="0">
                <a:cs typeface="Cambria"/>
              </a:rPr>
              <a:t> </a:t>
            </a:r>
            <a:r>
              <a:rPr sz="2400" spc="14" dirty="0">
                <a:cs typeface="Cambria"/>
              </a:rPr>
              <a:t>of</a:t>
            </a:r>
            <a:r>
              <a:rPr sz="2400" spc="18" dirty="0">
                <a:cs typeface="Cambria"/>
              </a:rPr>
              <a:t> </a:t>
            </a:r>
            <a:r>
              <a:rPr sz="2400" b="1" i="1" spc="9" dirty="0">
                <a:solidFill>
                  <a:srgbClr val="E02246"/>
                </a:solidFill>
                <a:cs typeface="Cambria"/>
              </a:rPr>
              <a:t>Y</a:t>
            </a:r>
            <a:r>
              <a:rPr sz="2400" spc="9" dirty="0">
                <a:cs typeface="Cambria"/>
              </a:rPr>
              <a:t>,</a:t>
            </a:r>
            <a:r>
              <a:rPr lang="en-SG" sz="2400" spc="9" dirty="0">
                <a:cs typeface="Cambria"/>
              </a:rPr>
              <a:t> </a:t>
            </a:r>
            <a:r>
              <a:rPr sz="2400" spc="9" dirty="0">
                <a:cs typeface="Cambria"/>
              </a:rPr>
              <a:t>then</a:t>
            </a:r>
            <a:r>
              <a:rPr sz="2400" spc="14" dirty="0">
                <a:cs typeface="Cambria"/>
              </a:rPr>
              <a:t> </a:t>
            </a:r>
            <a:r>
              <a:rPr sz="2400" spc="5" dirty="0" err="1">
                <a:cs typeface="Cambria"/>
              </a:rPr>
              <a:t>Cov</a:t>
            </a:r>
            <a:r>
              <a:rPr lang="en-SG" sz="2400" spc="5" dirty="0">
                <a:cs typeface="Cambria"/>
              </a:rPr>
              <a:t>[</a:t>
            </a:r>
            <a:r>
              <a:rPr sz="2400" b="1" i="1" spc="5" dirty="0">
                <a:solidFill>
                  <a:srgbClr val="2E2D67"/>
                </a:solidFill>
                <a:cs typeface="Cambria"/>
              </a:rPr>
              <a:t>X</a:t>
            </a:r>
            <a:r>
              <a:rPr sz="2400" spc="5" dirty="0">
                <a:cs typeface="Cambria"/>
              </a:rPr>
              <a:t>,</a:t>
            </a:r>
            <a:r>
              <a:rPr sz="2400" spc="-5" dirty="0">
                <a:cs typeface="Cambria"/>
              </a:rPr>
              <a:t> </a:t>
            </a:r>
            <a:r>
              <a:rPr sz="2400" b="1" i="1" spc="14" dirty="0">
                <a:solidFill>
                  <a:srgbClr val="E02246"/>
                </a:solidFill>
                <a:cs typeface="Cambria"/>
              </a:rPr>
              <a:t>Y</a:t>
            </a:r>
            <a:r>
              <a:rPr lang="en-SG" sz="2400" spc="14" dirty="0">
                <a:cs typeface="Cambria"/>
              </a:rPr>
              <a:t> ]</a:t>
            </a:r>
            <a:r>
              <a:rPr sz="2400" spc="5" dirty="0">
                <a:cs typeface="Cambria"/>
              </a:rPr>
              <a:t> </a:t>
            </a:r>
            <a:r>
              <a:rPr sz="2400" spc="14" dirty="0">
                <a:cs typeface="Cambria"/>
              </a:rPr>
              <a:t>&lt;</a:t>
            </a:r>
            <a:r>
              <a:rPr sz="2400" dirty="0">
                <a:cs typeface="Cambria"/>
              </a:rPr>
              <a:t> </a:t>
            </a:r>
            <a:r>
              <a:rPr sz="2400" spc="14" dirty="0">
                <a:cs typeface="Cambria"/>
              </a:rPr>
              <a:t>0</a:t>
            </a:r>
            <a:r>
              <a:rPr sz="2400" spc="5" dirty="0">
                <a:cs typeface="Cambria"/>
              </a:rPr>
              <a:t> </a:t>
            </a:r>
            <a:r>
              <a:rPr sz="2400" spc="14" dirty="0">
                <a:cs typeface="Cambria"/>
              </a:rPr>
              <a:t>and</a:t>
            </a:r>
            <a:r>
              <a:rPr sz="2400" spc="5" dirty="0">
                <a:cs typeface="Cambria"/>
              </a:rPr>
              <a:t> </a:t>
            </a:r>
            <a:r>
              <a:rPr sz="2400" spc="9" dirty="0" err="1">
                <a:cs typeface="Cambria"/>
              </a:rPr>
              <a:t>Corr</a:t>
            </a:r>
            <a:r>
              <a:rPr lang="en-SG" sz="2400" spc="9" dirty="0">
                <a:cs typeface="Cambria"/>
              </a:rPr>
              <a:t>[</a:t>
            </a:r>
            <a:r>
              <a:rPr sz="2400" b="1" i="1" spc="9" dirty="0">
                <a:solidFill>
                  <a:srgbClr val="2E2D67"/>
                </a:solidFill>
                <a:cs typeface="Cambria"/>
              </a:rPr>
              <a:t>X</a:t>
            </a:r>
            <a:r>
              <a:rPr sz="2400" spc="9" dirty="0">
                <a:cs typeface="Cambria"/>
              </a:rPr>
              <a:t>,</a:t>
            </a:r>
            <a:r>
              <a:rPr sz="2400" spc="-32" dirty="0">
                <a:cs typeface="Cambria"/>
              </a:rPr>
              <a:t> </a:t>
            </a:r>
            <a:r>
              <a:rPr sz="2400" b="1" i="1" spc="9" dirty="0">
                <a:solidFill>
                  <a:srgbClr val="E02246"/>
                </a:solidFill>
                <a:cs typeface="Cambria"/>
              </a:rPr>
              <a:t>Y</a:t>
            </a:r>
            <a:r>
              <a:rPr lang="en-SG" sz="2400" spc="14" dirty="0">
                <a:cs typeface="Cambria"/>
              </a:rPr>
              <a:t> ]</a:t>
            </a:r>
            <a:r>
              <a:rPr sz="2400" spc="5" dirty="0">
                <a:cs typeface="Cambria"/>
              </a:rPr>
              <a:t> </a:t>
            </a:r>
            <a:r>
              <a:rPr sz="2400" spc="14" dirty="0">
                <a:cs typeface="Cambria"/>
              </a:rPr>
              <a:t>&lt;</a:t>
            </a:r>
            <a:r>
              <a:rPr sz="2400" spc="5" dirty="0">
                <a:cs typeface="Cambria"/>
              </a:rPr>
              <a:t> </a:t>
            </a:r>
            <a:r>
              <a:rPr sz="2400" spc="9" dirty="0">
                <a:cs typeface="Cambria"/>
              </a:rPr>
              <a:t>0.</a:t>
            </a:r>
            <a:endParaRPr sz="2400" dirty="0">
              <a:cs typeface="Cambria"/>
            </a:endParaRPr>
          </a:p>
          <a:p>
            <a:pPr marL="11459">
              <a:spcBef>
                <a:spcPts val="1214"/>
              </a:spcBef>
            </a:pPr>
            <a:r>
              <a:rPr sz="2400" b="1" i="1" spc="18" dirty="0">
                <a:solidFill>
                  <a:srgbClr val="2E2D67"/>
                </a:solidFill>
                <a:cs typeface="Cambria"/>
              </a:rPr>
              <a:t>X</a:t>
            </a:r>
            <a:r>
              <a:rPr sz="2400" b="1" i="1" spc="5" dirty="0">
                <a:solidFill>
                  <a:srgbClr val="000099"/>
                </a:solidFill>
                <a:cs typeface="Cambria"/>
              </a:rPr>
              <a:t> </a:t>
            </a:r>
            <a:r>
              <a:rPr sz="2400" spc="14" dirty="0">
                <a:cs typeface="Cambria"/>
              </a:rPr>
              <a:t>and</a:t>
            </a:r>
            <a:r>
              <a:rPr sz="2400" spc="-5" dirty="0">
                <a:cs typeface="Cambria"/>
              </a:rPr>
              <a:t> </a:t>
            </a:r>
            <a:r>
              <a:rPr sz="2400" b="1" i="1" spc="18" dirty="0">
                <a:solidFill>
                  <a:srgbClr val="E02246"/>
                </a:solidFill>
                <a:cs typeface="Cambria"/>
              </a:rPr>
              <a:t>Y</a:t>
            </a:r>
            <a:r>
              <a:rPr sz="2400" b="1" i="1" spc="9" dirty="0">
                <a:solidFill>
                  <a:srgbClr val="006600"/>
                </a:solidFill>
                <a:cs typeface="Cambria"/>
              </a:rPr>
              <a:t> </a:t>
            </a:r>
            <a:r>
              <a:rPr sz="2400" dirty="0">
                <a:cs typeface="Cambria"/>
              </a:rPr>
              <a:t>are</a:t>
            </a:r>
            <a:r>
              <a:rPr sz="2400" spc="5" dirty="0">
                <a:cs typeface="Cambria"/>
              </a:rPr>
              <a:t> </a:t>
            </a:r>
            <a:r>
              <a:rPr sz="2400" b="1" i="1" spc="9" dirty="0">
                <a:solidFill>
                  <a:srgbClr val="00B050"/>
                </a:solidFill>
                <a:cs typeface="Cambria"/>
              </a:rPr>
              <a:t>negatively</a:t>
            </a:r>
            <a:r>
              <a:rPr sz="2400" i="1" dirty="0">
                <a:solidFill>
                  <a:srgbClr val="FF0000"/>
                </a:solidFill>
                <a:cs typeface="Cambria"/>
              </a:rPr>
              <a:t> </a:t>
            </a:r>
            <a:r>
              <a:rPr sz="2400" spc="5" dirty="0">
                <a:cs typeface="Cambria"/>
              </a:rPr>
              <a:t>correlated.</a:t>
            </a:r>
            <a:endParaRPr sz="2400" dirty="0">
              <a:cs typeface="Cambria"/>
            </a:endParaRPr>
          </a:p>
        </p:txBody>
      </p:sp>
    </p:spTree>
    <p:extLst>
      <p:ext uri="{BB962C8B-B14F-4D97-AF65-F5344CB8AC3E}">
        <p14:creationId xmlns:p14="http://schemas.microsoft.com/office/powerpoint/2010/main" val="367441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7069-2FDC-48DD-8368-1148B05CA8B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896A67F-7C31-4B8A-B2C6-B8134190A136}"/>
              </a:ext>
            </a:extLst>
          </p:cNvPr>
          <p:cNvSpPr>
            <a:spLocks noGrp="1"/>
          </p:cNvSpPr>
          <p:nvPr>
            <p:ph idx="1"/>
          </p:nvPr>
        </p:nvSpPr>
        <p:spPr/>
        <p:txBody>
          <a:bodyPr/>
          <a:lstStyle/>
          <a:p>
            <a:endParaRPr lang="en-SG"/>
          </a:p>
        </p:txBody>
      </p:sp>
      <p:sp>
        <p:nvSpPr>
          <p:cNvPr id="4" name="object 2">
            <a:extLst>
              <a:ext uri="{FF2B5EF4-FFF2-40B4-BE49-F238E27FC236}">
                <a16:creationId xmlns:a16="http://schemas.microsoft.com/office/drawing/2014/main" id="{50256AA7-6E8E-45C2-BEB4-4949309F77BD}"/>
              </a:ext>
            </a:extLst>
          </p:cNvPr>
          <p:cNvSpPr txBox="1">
            <a:spLocks/>
          </p:cNvSpPr>
          <p:nvPr/>
        </p:nvSpPr>
        <p:spPr>
          <a:xfrm>
            <a:off x="3316063" y="2739132"/>
            <a:ext cx="5559874" cy="689868"/>
          </a:xfrm>
          <a:prstGeom prst="rect">
            <a:avLst/>
          </a:prstGeom>
        </p:spPr>
        <p:txBody>
          <a:bodyPr vert="horz" wrap="square" lIns="0" tIns="1263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487">
              <a:lnSpc>
                <a:spcPct val="100000"/>
              </a:lnSpc>
              <a:spcBef>
                <a:spcPts val="99"/>
              </a:spcBef>
            </a:pPr>
            <a:r>
              <a:rPr lang="en-US" dirty="0">
                <a:solidFill>
                  <a:srgbClr val="2E2D67"/>
                </a:solidFill>
              </a:rPr>
              <a:t>Bernoulli</a:t>
            </a:r>
            <a:r>
              <a:rPr lang="en-US" spc="-23" dirty="0">
                <a:solidFill>
                  <a:srgbClr val="2E2D67"/>
                </a:solidFill>
              </a:rPr>
              <a:t> </a:t>
            </a:r>
            <a:r>
              <a:rPr lang="en-US" dirty="0">
                <a:solidFill>
                  <a:srgbClr val="2E2D67"/>
                </a:solidFill>
              </a:rPr>
              <a:t>Distribution</a:t>
            </a:r>
          </a:p>
        </p:txBody>
      </p:sp>
    </p:spTree>
    <p:extLst>
      <p:ext uri="{BB962C8B-B14F-4D97-AF65-F5344CB8AC3E}">
        <p14:creationId xmlns:p14="http://schemas.microsoft.com/office/powerpoint/2010/main" val="414830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lang="en-SG" sz="4331" spc="-5" dirty="0">
                <a:solidFill>
                  <a:srgbClr val="2E2D67"/>
                </a:solidFill>
              </a:rPr>
              <a:t>Bernoulli</a:t>
            </a:r>
            <a:r>
              <a:rPr sz="4331" dirty="0">
                <a:solidFill>
                  <a:srgbClr val="2E2D67"/>
                </a:solidFill>
              </a:rPr>
              <a:t> </a:t>
            </a:r>
            <a:r>
              <a:rPr sz="4331" spc="-5" dirty="0">
                <a:solidFill>
                  <a:srgbClr val="2E2D67"/>
                </a:solidFill>
              </a:rPr>
              <a:t>Distribution</a:t>
            </a:r>
            <a:endParaRPr sz="4331" dirty="0">
              <a:solidFill>
                <a:srgbClr val="2E2D67"/>
              </a:solidFill>
            </a:endParaRPr>
          </a:p>
        </p:txBody>
      </p:sp>
      <p:sp>
        <p:nvSpPr>
          <p:cNvPr id="5" name="Content Placeholder 4">
            <a:extLst>
              <a:ext uri="{FF2B5EF4-FFF2-40B4-BE49-F238E27FC236}">
                <a16:creationId xmlns:a16="http://schemas.microsoft.com/office/drawing/2014/main" id="{9D9DC530-999A-4003-A021-53F21D146CA1}"/>
              </a:ext>
            </a:extLst>
          </p:cNvPr>
          <p:cNvSpPr>
            <a:spLocks noGrp="1"/>
          </p:cNvSpPr>
          <p:nvPr>
            <p:ph idx="1"/>
          </p:nvPr>
        </p:nvSpPr>
        <p:spPr/>
        <p:txBody>
          <a:bodyPr/>
          <a:lstStyle/>
          <a:p>
            <a:r>
              <a:rPr lang="en-US" dirty="0"/>
              <a:t>1 trial</a:t>
            </a:r>
          </a:p>
          <a:p>
            <a:endParaRPr lang="en-US" dirty="0"/>
          </a:p>
          <a:p>
            <a:r>
              <a:rPr lang="en-US" dirty="0"/>
              <a:t>Has exactly two outcomes :  “success” or “failure”</a:t>
            </a:r>
          </a:p>
          <a:p>
            <a:endParaRPr lang="en-US" dirty="0"/>
          </a:p>
          <a:p>
            <a:r>
              <a:rPr lang="en-US" dirty="0"/>
              <a:t>Success </a:t>
            </a:r>
            <a:r>
              <a:rPr lang="en-US" i="1" dirty="0"/>
              <a:t>p</a:t>
            </a:r>
            <a:r>
              <a:rPr lang="en-US" dirty="0"/>
              <a:t>,	failure 1 – </a:t>
            </a:r>
            <a:r>
              <a:rPr lang="en-US" i="1" dirty="0"/>
              <a:t>p</a:t>
            </a:r>
            <a:r>
              <a:rPr lang="en-US" dirty="0"/>
              <a:t>  </a:t>
            </a:r>
          </a:p>
          <a:p>
            <a:endParaRPr lang="en-SG" dirty="0"/>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664889DF-E216-4727-BB06-280BC47366D2}"/>
                  </a:ext>
                </a:extLst>
              </p:cNvPr>
              <p:cNvSpPr txBox="1"/>
              <p:nvPr/>
            </p:nvSpPr>
            <p:spPr>
              <a:xfrm>
                <a:off x="2787157" y="4690334"/>
                <a:ext cx="6631163" cy="1526213"/>
              </a:xfrm>
              <a:prstGeom prst="rect">
                <a:avLst/>
              </a:prstGeom>
              <a:ln w="28575">
                <a:solidFill>
                  <a:srgbClr val="2E2D67"/>
                </a:solidFill>
              </a:ln>
            </p:spPr>
            <p:txBody>
              <a:bodyPr vert="horz" wrap="square" lIns="0" tIns="10313" rIns="0" bIns="0" rtlCol="0">
                <a:spAutoFit/>
              </a:bodyPr>
              <a:lstStyle/>
              <a:p>
                <a:pPr marL="11459">
                  <a:spcBef>
                    <a:spcPts val="81"/>
                  </a:spcBef>
                </a:pPr>
                <a14:m>
                  <m:oMath xmlns:m="http://schemas.openxmlformats.org/officeDocument/2006/math">
                    <m:r>
                      <m:rPr>
                        <m:nor/>
                      </m:rPr>
                      <a:rPr lang="en-SG" sz="2400" b="0" i="0" spc="5" dirty="0" smtClean="0">
                        <a:latin typeface="Cambria Math" panose="02040503050406030204" pitchFamily="18" charset="0"/>
                        <a:ea typeface="Cambria Math" panose="02040503050406030204" pitchFamily="18" charset="0"/>
                        <a:cs typeface="Cambria"/>
                      </a:rPr>
                      <m:t> </m:t>
                    </m:r>
                    <m:r>
                      <m:rPr>
                        <m:nor/>
                      </m:rPr>
                      <a:rPr lang="en-SG" sz="2400" spc="5" dirty="0">
                        <a:latin typeface="Cambria Math" panose="02040503050406030204" pitchFamily="18" charset="0"/>
                        <a:ea typeface="Cambria Math" panose="02040503050406030204" pitchFamily="18" charset="0"/>
                        <a:cs typeface="Cambria"/>
                      </a:rPr>
                      <m:t>ℙ</m:t>
                    </m:r>
                    <m:r>
                      <m:rPr>
                        <m:nor/>
                      </m:rPr>
                      <a:rPr lang="en-SG" sz="2400" b="0" i="0" spc="5" dirty="0" smtClean="0">
                        <a:latin typeface="Cambria Math" panose="02040503050406030204" pitchFamily="18" charset="0"/>
                        <a:ea typeface="Cambria Math" panose="02040503050406030204" pitchFamily="18" charset="0"/>
                        <a:cs typeface="Cambria"/>
                      </a:rPr>
                      <m:t>[</m:t>
                    </m:r>
                  </m:oMath>
                </a14:m>
                <a:r>
                  <a:rPr sz="2400" spc="5" dirty="0">
                    <a:solidFill>
                      <a:srgbClr val="2E2D67"/>
                    </a:solidFill>
                    <a:latin typeface="Cambria Math"/>
                    <a:cs typeface="Cambria Math"/>
                  </a:rPr>
                  <a:t>𝑿</a:t>
                </a:r>
                <a:r>
                  <a:rPr sz="2400" spc="126" dirty="0">
                    <a:solidFill>
                      <a:srgbClr val="000099"/>
                    </a:solidFill>
                    <a:latin typeface="Cambria Math"/>
                    <a:cs typeface="Cambria Math"/>
                  </a:rPr>
                  <a:t> </a:t>
                </a:r>
                <a:r>
                  <a:rPr sz="2400" spc="5" dirty="0">
                    <a:latin typeface="Cambria Math"/>
                    <a:cs typeface="Cambria Math"/>
                  </a:rPr>
                  <a:t>=</a:t>
                </a:r>
                <a:r>
                  <a:rPr sz="2400" spc="131" dirty="0">
                    <a:latin typeface="Cambria Math"/>
                    <a:cs typeface="Cambria Math"/>
                  </a:rPr>
                  <a:t> </a:t>
                </a:r>
                <a:r>
                  <a:rPr lang="en-SG" sz="2400" spc="72" dirty="0">
                    <a:latin typeface="Cambria Math"/>
                    <a:cs typeface="Cambria Math"/>
                  </a:rPr>
                  <a:t>1]</a:t>
                </a:r>
                <a:r>
                  <a:rPr sz="2400" spc="812" baseline="2020" dirty="0">
                    <a:latin typeface="Cambria Math"/>
                    <a:cs typeface="Cambria Math"/>
                  </a:rPr>
                  <a:t> </a:t>
                </a:r>
                <a:r>
                  <a:rPr sz="2400" spc="5" dirty="0">
                    <a:latin typeface="Cambria Math"/>
                    <a:cs typeface="Cambria Math"/>
                  </a:rPr>
                  <a:t>=</a:t>
                </a:r>
                <a:r>
                  <a:rPr lang="en-SG" sz="2400" spc="5" dirty="0">
                    <a:latin typeface="Cambria Math"/>
                    <a:cs typeface="Cambria Math"/>
                  </a:rPr>
                  <a:t> </a:t>
                </a:r>
                <a:r>
                  <a:rPr lang="en-SG" sz="2400" i="1" spc="5" dirty="0">
                    <a:latin typeface="Cambria Math"/>
                    <a:cs typeface="Cambria Math"/>
                  </a:rPr>
                  <a:t>p </a:t>
                </a:r>
                <a:endParaRPr lang="en-SG" sz="2400" spc="5" dirty="0">
                  <a:latin typeface="Cambria Math" panose="02040503050406030204" pitchFamily="18" charset="0"/>
                  <a:ea typeface="Cambria Math" panose="02040503050406030204" pitchFamily="18" charset="0"/>
                  <a:cs typeface="Cambria"/>
                </a:endParaRPr>
              </a:p>
              <a:p>
                <a:pPr marL="11459">
                  <a:spcBef>
                    <a:spcPts val="81"/>
                  </a:spcBef>
                </a:pPr>
                <a14:m>
                  <m:oMath xmlns:m="http://schemas.openxmlformats.org/officeDocument/2006/math">
                    <m:r>
                      <m:rPr>
                        <m:nor/>
                      </m:rPr>
                      <a:rPr lang="en-SG" sz="2400" b="0" i="0" spc="5" dirty="0" smtClean="0">
                        <a:latin typeface="Cambria Math" panose="02040503050406030204" pitchFamily="18" charset="0"/>
                        <a:ea typeface="Cambria Math" panose="02040503050406030204" pitchFamily="18" charset="0"/>
                        <a:cs typeface="Cambria"/>
                      </a:rPr>
                      <m:t> </m:t>
                    </m:r>
                    <m:r>
                      <m:rPr>
                        <m:nor/>
                      </m:rPr>
                      <a:rPr lang="en-SG" sz="2400" spc="5" dirty="0">
                        <a:latin typeface="Cambria Math" panose="02040503050406030204" pitchFamily="18" charset="0"/>
                        <a:ea typeface="Cambria Math" panose="02040503050406030204" pitchFamily="18" charset="0"/>
                        <a:cs typeface="Cambria"/>
                      </a:rPr>
                      <m:t>ℙ</m:t>
                    </m:r>
                    <m:r>
                      <m:rPr>
                        <m:nor/>
                      </m:rPr>
                      <a:rPr lang="en-SG" sz="2400" b="0" i="0" spc="5" dirty="0" smtClean="0">
                        <a:latin typeface="Cambria Math" panose="02040503050406030204" pitchFamily="18" charset="0"/>
                        <a:ea typeface="Cambria Math" panose="02040503050406030204" pitchFamily="18" charset="0"/>
                        <a:cs typeface="Cambria"/>
                      </a:rPr>
                      <m:t>[</m:t>
                    </m:r>
                  </m:oMath>
                </a14:m>
                <a:r>
                  <a:rPr lang="en-SG" sz="2400" spc="5" dirty="0">
                    <a:solidFill>
                      <a:srgbClr val="2E2D67"/>
                    </a:solidFill>
                    <a:latin typeface="Cambria Math"/>
                    <a:cs typeface="Cambria Math"/>
                  </a:rPr>
                  <a:t>𝑿</a:t>
                </a:r>
                <a:r>
                  <a:rPr lang="en-SG" sz="2400" spc="126" dirty="0">
                    <a:solidFill>
                      <a:srgbClr val="000099"/>
                    </a:solidFill>
                    <a:latin typeface="Cambria Math"/>
                    <a:cs typeface="Cambria Math"/>
                  </a:rPr>
                  <a:t> </a:t>
                </a:r>
                <a:r>
                  <a:rPr lang="en-SG" sz="2400" spc="5" dirty="0">
                    <a:latin typeface="Cambria Math"/>
                    <a:cs typeface="Cambria Math"/>
                  </a:rPr>
                  <a:t>=</a:t>
                </a:r>
                <a:r>
                  <a:rPr lang="en-SG" sz="2400" spc="131" dirty="0">
                    <a:latin typeface="Cambria Math"/>
                    <a:cs typeface="Cambria Math"/>
                  </a:rPr>
                  <a:t> </a:t>
                </a:r>
                <a:r>
                  <a:rPr lang="en-SG" sz="2400" spc="72" dirty="0">
                    <a:latin typeface="Cambria Math"/>
                    <a:cs typeface="Cambria Math"/>
                  </a:rPr>
                  <a:t>0]</a:t>
                </a:r>
                <a:r>
                  <a:rPr lang="en-SG" sz="2400" spc="812" baseline="2020" dirty="0">
                    <a:latin typeface="Cambria Math"/>
                    <a:cs typeface="Cambria Math"/>
                  </a:rPr>
                  <a:t> </a:t>
                </a:r>
                <a:r>
                  <a:rPr lang="en-SG" sz="2400" spc="5" dirty="0">
                    <a:latin typeface="Cambria Math"/>
                    <a:cs typeface="Cambria Math"/>
                  </a:rPr>
                  <a:t>= 1 – </a:t>
                </a:r>
                <a:r>
                  <a:rPr lang="en-SG" sz="2400" i="1" spc="5" dirty="0">
                    <a:latin typeface="Cambria Math"/>
                    <a:cs typeface="Cambria Math"/>
                  </a:rPr>
                  <a:t>p</a:t>
                </a:r>
              </a:p>
              <a:p>
                <a:pPr marL="11459">
                  <a:spcBef>
                    <a:spcPts val="81"/>
                  </a:spcBef>
                </a:pPr>
                <a:endParaRPr lang="en-SG" sz="2400" i="1" spc="5" dirty="0">
                  <a:latin typeface="Cambria Math"/>
                  <a:cs typeface="Cambria Math"/>
                </a:endParaRPr>
              </a:p>
              <a:p>
                <a:pPr marL="11459">
                  <a:spcBef>
                    <a:spcPts val="81"/>
                  </a:spcBef>
                </a:pPr>
                <a14:m>
                  <m:oMath xmlns:m="http://schemas.openxmlformats.org/officeDocument/2006/math">
                    <m:r>
                      <m:rPr>
                        <m:nor/>
                      </m:rPr>
                      <a:rPr lang="en-SG" sz="2400" b="0" i="0" spc="5" dirty="0" smtClean="0">
                        <a:latin typeface="Cambria Math" panose="02040503050406030204" pitchFamily="18" charset="0"/>
                        <a:ea typeface="Cambria Math" panose="02040503050406030204" pitchFamily="18" charset="0"/>
                        <a:cs typeface="Cambria"/>
                      </a:rPr>
                      <m:t> </m:t>
                    </m:r>
                    <m:r>
                      <m:rPr>
                        <m:nor/>
                      </m:rPr>
                      <a:rPr lang="en-SG" sz="2400" spc="5" dirty="0">
                        <a:latin typeface="Cambria Math" panose="02040503050406030204" pitchFamily="18" charset="0"/>
                        <a:ea typeface="Cambria Math" panose="02040503050406030204" pitchFamily="18" charset="0"/>
                        <a:cs typeface="Cambria"/>
                      </a:rPr>
                      <m:t>ℙ</m:t>
                    </m:r>
                    <m:r>
                      <m:rPr>
                        <m:nor/>
                      </m:rPr>
                      <a:rPr lang="en-SG" sz="2400" spc="5" dirty="0">
                        <a:latin typeface="Cambria Math" panose="02040503050406030204" pitchFamily="18" charset="0"/>
                        <a:ea typeface="Cambria Math" panose="02040503050406030204" pitchFamily="18" charset="0"/>
                        <a:cs typeface="Cambria"/>
                      </a:rPr>
                      <m:t>[</m:t>
                    </m:r>
                  </m:oMath>
                </a14:m>
                <a:r>
                  <a:rPr lang="en-SG" sz="2400" spc="5" dirty="0">
                    <a:solidFill>
                      <a:srgbClr val="2E2D67"/>
                    </a:solidFill>
                    <a:latin typeface="Cambria Math"/>
                    <a:cs typeface="Cambria Math"/>
                  </a:rPr>
                  <a:t>𝑿</a:t>
                </a:r>
                <a:r>
                  <a:rPr lang="en-SG" sz="2400" spc="126" dirty="0">
                    <a:solidFill>
                      <a:srgbClr val="000099"/>
                    </a:solidFill>
                    <a:latin typeface="Cambria Math"/>
                    <a:cs typeface="Cambria Math"/>
                  </a:rPr>
                  <a:t> </a:t>
                </a:r>
                <a:r>
                  <a:rPr lang="en-SG" sz="2400" spc="5" dirty="0">
                    <a:latin typeface="Cambria Math"/>
                    <a:cs typeface="Cambria Math"/>
                  </a:rPr>
                  <a:t>=</a:t>
                </a:r>
                <a:r>
                  <a:rPr lang="en-SG" sz="2400" spc="131" dirty="0">
                    <a:latin typeface="Cambria Math"/>
                    <a:cs typeface="Cambria Math"/>
                  </a:rPr>
                  <a:t> </a:t>
                </a:r>
                <a:r>
                  <a:rPr lang="en-SG" sz="2400" i="1" spc="72" dirty="0">
                    <a:latin typeface="Times New Roman" panose="02020603050405020304" pitchFamily="18" charset="0"/>
                    <a:cs typeface="Times New Roman" panose="02020603050405020304" pitchFamily="18" charset="0"/>
                  </a:rPr>
                  <a:t>x</a:t>
                </a:r>
                <a:r>
                  <a:rPr lang="en-SG" sz="2400" spc="72" dirty="0">
                    <a:latin typeface="Cambria Math"/>
                    <a:cs typeface="Cambria Math"/>
                  </a:rPr>
                  <a:t>]</a:t>
                </a:r>
                <a:r>
                  <a:rPr lang="en-SG" sz="2400" spc="812" baseline="2020" dirty="0">
                    <a:latin typeface="Cambria Math"/>
                    <a:cs typeface="Cambria Math"/>
                  </a:rPr>
                  <a:t> </a:t>
                </a:r>
                <a:r>
                  <a:rPr lang="en-SG" sz="2400" spc="5" dirty="0">
                    <a:latin typeface="Cambria Math"/>
                    <a:cs typeface="Cambria Math"/>
                  </a:rPr>
                  <a:t>= </a:t>
                </a:r>
                <a:r>
                  <a:rPr lang="en-SG" sz="2400" i="1" spc="5" dirty="0" err="1">
                    <a:latin typeface="Times New Roman" panose="02020603050405020304" pitchFamily="18" charset="0"/>
                    <a:cs typeface="Times New Roman" panose="02020603050405020304" pitchFamily="18" charset="0"/>
                  </a:rPr>
                  <a:t>p</a:t>
                </a:r>
                <a:r>
                  <a:rPr lang="en-SG" sz="2400" i="1" spc="5" baseline="30000" dirty="0" err="1">
                    <a:latin typeface="Times New Roman" panose="02020603050405020304" pitchFamily="18" charset="0"/>
                    <a:cs typeface="Times New Roman" panose="02020603050405020304" pitchFamily="18" charset="0"/>
                  </a:rPr>
                  <a:t>x</a:t>
                </a:r>
                <a:r>
                  <a:rPr lang="en-SG" sz="2400" spc="5" dirty="0">
                    <a:latin typeface="Times New Roman" panose="02020603050405020304" pitchFamily="18" charset="0"/>
                    <a:cs typeface="Times New Roman" panose="02020603050405020304" pitchFamily="18" charset="0"/>
                  </a:rPr>
                  <a:t>(1– </a:t>
                </a:r>
                <a:r>
                  <a:rPr lang="en-SG" sz="2400" i="1" spc="5" dirty="0">
                    <a:latin typeface="Times New Roman" panose="02020603050405020304" pitchFamily="18" charset="0"/>
                    <a:cs typeface="Times New Roman" panose="02020603050405020304" pitchFamily="18" charset="0"/>
                  </a:rPr>
                  <a:t>p</a:t>
                </a:r>
                <a:r>
                  <a:rPr lang="en-SG" sz="2400" spc="5" dirty="0">
                    <a:latin typeface="Times New Roman" panose="02020603050405020304" pitchFamily="18" charset="0"/>
                    <a:cs typeface="Times New Roman" panose="02020603050405020304" pitchFamily="18" charset="0"/>
                  </a:rPr>
                  <a:t>)</a:t>
                </a:r>
                <a:r>
                  <a:rPr lang="en-SG" sz="2400" spc="5" baseline="30000" dirty="0">
                    <a:latin typeface="Times New Roman" panose="02020603050405020304" pitchFamily="18" charset="0"/>
                    <a:cs typeface="Times New Roman" panose="02020603050405020304" pitchFamily="18" charset="0"/>
                  </a:rPr>
                  <a:t>1-</a:t>
                </a:r>
                <a:r>
                  <a:rPr lang="en-SG" sz="2400" i="1" spc="5" baseline="30000" dirty="0">
                    <a:latin typeface="Times New Roman" panose="02020603050405020304" pitchFamily="18" charset="0"/>
                    <a:cs typeface="Times New Roman" panose="02020603050405020304" pitchFamily="18" charset="0"/>
                  </a:rPr>
                  <a:t>x</a:t>
                </a:r>
                <a:r>
                  <a:rPr lang="en-SG" sz="2400" spc="5" baseline="30000" dirty="0">
                    <a:latin typeface="Times New Roman" panose="02020603050405020304" pitchFamily="18" charset="0"/>
                    <a:cs typeface="Times New Roman" panose="02020603050405020304" pitchFamily="18" charset="0"/>
                  </a:rPr>
                  <a:t>   </a:t>
                </a:r>
                <a:r>
                  <a:rPr lang="en-SG" sz="2400" spc="5" dirty="0">
                    <a:latin typeface="Times New Roman" panose="02020603050405020304" pitchFamily="18" charset="0"/>
                    <a:cs typeface="Times New Roman" panose="02020603050405020304" pitchFamily="18" charset="0"/>
                  </a:rPr>
                  <a:t>for </a:t>
                </a:r>
                <a:r>
                  <a:rPr lang="en-SG" sz="2400" i="1" spc="5" dirty="0">
                    <a:latin typeface="Times New Roman" panose="02020603050405020304" pitchFamily="18" charset="0"/>
                    <a:cs typeface="Times New Roman" panose="02020603050405020304" pitchFamily="18" charset="0"/>
                  </a:rPr>
                  <a:t>x</a:t>
                </a:r>
                <a:r>
                  <a:rPr lang="en-SG" sz="2400" spc="5" dirty="0">
                    <a:latin typeface="Times New Roman" panose="02020603050405020304" pitchFamily="18" charset="0"/>
                    <a:cs typeface="Times New Roman" panose="02020603050405020304" pitchFamily="18" charset="0"/>
                  </a:rPr>
                  <a:t> = 0,1 </a:t>
                </a:r>
                <a:endParaRPr lang="en-SG" sz="2400" spc="5" baseline="30000" dirty="0">
                  <a:latin typeface="Times New Roman" panose="02020603050405020304" pitchFamily="18" charset="0"/>
                  <a:cs typeface="Times New Roman" panose="02020603050405020304" pitchFamily="18" charset="0"/>
                </a:endParaRPr>
              </a:p>
            </p:txBody>
          </p:sp>
        </mc:Choice>
        <mc:Fallback xmlns="">
          <p:sp>
            <p:nvSpPr>
              <p:cNvPr id="6" name="object 5">
                <a:extLst>
                  <a:ext uri="{FF2B5EF4-FFF2-40B4-BE49-F238E27FC236}">
                    <a16:creationId xmlns:a16="http://schemas.microsoft.com/office/drawing/2014/main" id="{664889DF-E216-4727-BB06-280BC47366D2}"/>
                  </a:ext>
                </a:extLst>
              </p:cNvPr>
              <p:cNvSpPr txBox="1">
                <a:spLocks noRot="1" noChangeAspect="1" noMove="1" noResize="1" noEditPoints="1" noAdjustHandles="1" noChangeArrowheads="1" noChangeShapeType="1" noTextEdit="1"/>
              </p:cNvSpPr>
              <p:nvPr/>
            </p:nvSpPr>
            <p:spPr>
              <a:xfrm>
                <a:off x="2787157" y="4690334"/>
                <a:ext cx="6631163" cy="1526213"/>
              </a:xfrm>
              <a:prstGeom prst="rect">
                <a:avLst/>
              </a:prstGeom>
              <a:blipFill>
                <a:blip r:embed="rId3"/>
                <a:stretch>
                  <a:fillRect l="-732" t="-4297" b="-10156"/>
                </a:stretch>
              </a:blipFill>
              <a:ln w="28575">
                <a:solidFill>
                  <a:srgbClr val="2E2D67"/>
                </a:solidFill>
              </a:ln>
            </p:spPr>
            <p:txBody>
              <a:bodyPr/>
              <a:lstStyle/>
              <a:p>
                <a:r>
                  <a:rPr lang="en-SG">
                    <a:noFill/>
                  </a:rPr>
                  <a:t> </a:t>
                </a:r>
              </a:p>
            </p:txBody>
          </p:sp>
        </mc:Fallback>
      </mc:AlternateContent>
      <p:sp>
        <p:nvSpPr>
          <p:cNvPr id="2" name="Arrow: Up-Down 1">
            <a:extLst>
              <a:ext uri="{FF2B5EF4-FFF2-40B4-BE49-F238E27FC236}">
                <a16:creationId xmlns:a16="http://schemas.microsoft.com/office/drawing/2014/main" id="{A45FA72F-970B-4E85-BEE4-A68956E3B2EA}"/>
              </a:ext>
            </a:extLst>
          </p:cNvPr>
          <p:cNvSpPr/>
          <p:nvPr/>
        </p:nvSpPr>
        <p:spPr>
          <a:xfrm>
            <a:off x="4023360" y="5544106"/>
            <a:ext cx="150607" cy="308054"/>
          </a:xfrm>
          <a:prstGeom prst="upDownArrow">
            <a:avLst/>
          </a:prstGeom>
          <a:solidFill>
            <a:srgbClr val="2E2D67"/>
          </a:solidFill>
          <a:ln>
            <a:solidFill>
              <a:srgbClr val="2E2D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27975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lang="en-SG" sz="4331" spc="-5" dirty="0">
                <a:solidFill>
                  <a:srgbClr val="2E2D67"/>
                </a:solidFill>
              </a:rPr>
              <a:t>Bernoulli</a:t>
            </a:r>
            <a:r>
              <a:rPr sz="4331" dirty="0">
                <a:solidFill>
                  <a:srgbClr val="2E2D67"/>
                </a:solidFill>
              </a:rPr>
              <a:t> </a:t>
            </a:r>
            <a:r>
              <a:rPr sz="4331" spc="-5" dirty="0">
                <a:solidFill>
                  <a:srgbClr val="2E2D67"/>
                </a:solidFill>
              </a:rPr>
              <a:t>Distribution</a:t>
            </a:r>
            <a:endParaRPr sz="4331" dirty="0">
              <a:solidFill>
                <a:srgbClr val="2E2D67"/>
              </a:solidFill>
            </a:endParaRPr>
          </a:p>
        </p:txBody>
      </p:sp>
      <p:sp>
        <p:nvSpPr>
          <p:cNvPr id="5" name="Content Placeholder 4">
            <a:extLst>
              <a:ext uri="{FF2B5EF4-FFF2-40B4-BE49-F238E27FC236}">
                <a16:creationId xmlns:a16="http://schemas.microsoft.com/office/drawing/2014/main" id="{9D9DC530-999A-4003-A021-53F21D146CA1}"/>
              </a:ext>
            </a:extLst>
          </p:cNvPr>
          <p:cNvSpPr>
            <a:spLocks noGrp="1"/>
          </p:cNvSpPr>
          <p:nvPr>
            <p:ph idx="1"/>
          </p:nvPr>
        </p:nvSpPr>
        <p:spPr/>
        <p:txBody>
          <a:bodyPr/>
          <a:lstStyle/>
          <a:p>
            <a:r>
              <a:rPr lang="en-US" dirty="0"/>
              <a:t>1 trial</a:t>
            </a:r>
          </a:p>
          <a:p>
            <a:endParaRPr lang="en-US" dirty="0"/>
          </a:p>
          <a:p>
            <a:r>
              <a:rPr lang="en-US" dirty="0"/>
              <a:t>Has exactly two outcomes :  “success” or “failure”</a:t>
            </a:r>
          </a:p>
          <a:p>
            <a:endParaRPr lang="en-US" dirty="0"/>
          </a:p>
          <a:p>
            <a:r>
              <a:rPr lang="en-US" dirty="0"/>
              <a:t>Success </a:t>
            </a:r>
            <a:r>
              <a:rPr lang="en-US" i="1" dirty="0"/>
              <a:t>p</a:t>
            </a:r>
            <a:r>
              <a:rPr lang="en-US" dirty="0"/>
              <a:t>,	failure 1 – </a:t>
            </a:r>
            <a:r>
              <a:rPr lang="en-US" i="1" dirty="0"/>
              <a:t>p</a:t>
            </a:r>
            <a:r>
              <a:rPr lang="en-US" dirty="0"/>
              <a:t>  </a:t>
            </a:r>
          </a:p>
          <a:p>
            <a:endParaRPr lang="en-SG" dirty="0"/>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664889DF-E216-4727-BB06-280BC47366D2}"/>
                  </a:ext>
                </a:extLst>
              </p:cNvPr>
              <p:cNvSpPr txBox="1"/>
              <p:nvPr/>
            </p:nvSpPr>
            <p:spPr>
              <a:xfrm>
                <a:off x="2787157" y="4690334"/>
                <a:ext cx="6631163" cy="441301"/>
              </a:xfrm>
              <a:prstGeom prst="rect">
                <a:avLst/>
              </a:prstGeom>
              <a:ln w="28575">
                <a:solidFill>
                  <a:srgbClr val="2E2D67"/>
                </a:solidFill>
              </a:ln>
            </p:spPr>
            <p:txBody>
              <a:bodyPr vert="horz" wrap="square" lIns="0" tIns="10313" rIns="0" bIns="0" rtlCol="0">
                <a:spAutoFit/>
              </a:bodyPr>
              <a:lstStyle/>
              <a:p>
                <a:pPr marL="11459">
                  <a:spcBef>
                    <a:spcPts val="81"/>
                  </a:spcBef>
                </a:pPr>
                <a:r>
                  <a:rPr lang="en-SG" sz="2800" i="1" spc="5" dirty="0">
                    <a:latin typeface="Cambria Math"/>
                    <a:cs typeface="Cambria Math"/>
                  </a:rPr>
                  <a:t> </a:t>
                </a:r>
                <a14:m>
                  <m:oMath xmlns:m="http://schemas.openxmlformats.org/officeDocument/2006/math">
                    <m:r>
                      <m:rPr>
                        <m:nor/>
                      </m:rPr>
                      <a:rPr lang="en-SG" sz="2800" spc="5" dirty="0">
                        <a:latin typeface="Cambria Math" panose="02040503050406030204" pitchFamily="18" charset="0"/>
                        <a:ea typeface="Cambria Math" panose="02040503050406030204" pitchFamily="18" charset="0"/>
                        <a:cs typeface="Cambria"/>
                      </a:rPr>
                      <m:t>ℙ</m:t>
                    </m:r>
                    <m:r>
                      <m:rPr>
                        <m:nor/>
                      </m:rPr>
                      <a:rPr lang="en-SG" sz="2800" spc="5" dirty="0">
                        <a:latin typeface="Cambria Math" panose="02040503050406030204" pitchFamily="18" charset="0"/>
                        <a:ea typeface="Cambria Math" panose="02040503050406030204" pitchFamily="18" charset="0"/>
                        <a:cs typeface="Cambria"/>
                      </a:rPr>
                      <m:t>[</m:t>
                    </m:r>
                  </m:oMath>
                </a14:m>
                <a:r>
                  <a:rPr lang="en-SG" sz="2800" spc="5" dirty="0">
                    <a:solidFill>
                      <a:srgbClr val="2E2D67"/>
                    </a:solidFill>
                    <a:latin typeface="Cambria Math"/>
                    <a:cs typeface="Cambria Math"/>
                  </a:rPr>
                  <a:t>𝑿</a:t>
                </a:r>
                <a:r>
                  <a:rPr lang="en-SG" sz="2800" spc="126" dirty="0">
                    <a:solidFill>
                      <a:srgbClr val="000099"/>
                    </a:solidFill>
                    <a:latin typeface="Cambria Math"/>
                    <a:cs typeface="Cambria Math"/>
                  </a:rPr>
                  <a:t> </a:t>
                </a:r>
                <a:r>
                  <a:rPr lang="en-SG" sz="2800" spc="5" dirty="0">
                    <a:latin typeface="Cambria Math"/>
                    <a:cs typeface="Cambria Math"/>
                  </a:rPr>
                  <a:t>=</a:t>
                </a:r>
                <a:r>
                  <a:rPr lang="en-SG" sz="2800" spc="131" dirty="0">
                    <a:latin typeface="Cambria Math"/>
                    <a:cs typeface="Cambria Math"/>
                  </a:rPr>
                  <a:t> </a:t>
                </a:r>
                <a:r>
                  <a:rPr lang="en-SG" sz="2800" i="1" spc="72" dirty="0">
                    <a:latin typeface="Times New Roman" panose="02020603050405020304" pitchFamily="18" charset="0"/>
                    <a:cs typeface="Times New Roman" panose="02020603050405020304" pitchFamily="18" charset="0"/>
                  </a:rPr>
                  <a:t>x</a:t>
                </a:r>
                <a:r>
                  <a:rPr lang="en-SG" sz="2800" spc="72" dirty="0">
                    <a:latin typeface="Cambria Math"/>
                    <a:cs typeface="Cambria Math"/>
                  </a:rPr>
                  <a:t>]</a:t>
                </a:r>
                <a:r>
                  <a:rPr lang="en-SG" sz="2800" spc="812" baseline="2020" dirty="0">
                    <a:latin typeface="Cambria Math"/>
                    <a:cs typeface="Cambria Math"/>
                  </a:rPr>
                  <a:t> </a:t>
                </a:r>
                <a:r>
                  <a:rPr lang="en-SG" sz="2800" spc="5" dirty="0">
                    <a:latin typeface="Cambria Math"/>
                    <a:cs typeface="Cambria Math"/>
                  </a:rPr>
                  <a:t>= </a:t>
                </a:r>
                <a:r>
                  <a:rPr lang="en-SG" sz="2800" i="1" spc="5" dirty="0" err="1">
                    <a:latin typeface="Times New Roman" panose="02020603050405020304" pitchFamily="18" charset="0"/>
                    <a:cs typeface="Times New Roman" panose="02020603050405020304" pitchFamily="18" charset="0"/>
                  </a:rPr>
                  <a:t>p</a:t>
                </a:r>
                <a:r>
                  <a:rPr lang="en-SG" sz="2800" i="1" spc="5" baseline="30000" dirty="0" err="1">
                    <a:latin typeface="Times New Roman" panose="02020603050405020304" pitchFamily="18" charset="0"/>
                    <a:cs typeface="Times New Roman" panose="02020603050405020304" pitchFamily="18" charset="0"/>
                  </a:rPr>
                  <a:t>x</a:t>
                </a:r>
                <a:r>
                  <a:rPr lang="en-SG" sz="2800" spc="5" dirty="0">
                    <a:latin typeface="Times New Roman" panose="02020603050405020304" pitchFamily="18" charset="0"/>
                    <a:cs typeface="Times New Roman" panose="02020603050405020304" pitchFamily="18" charset="0"/>
                  </a:rPr>
                  <a:t>(1– </a:t>
                </a:r>
                <a:r>
                  <a:rPr lang="en-SG" sz="2800" i="1" spc="5" dirty="0">
                    <a:latin typeface="Times New Roman" panose="02020603050405020304" pitchFamily="18" charset="0"/>
                    <a:cs typeface="Times New Roman" panose="02020603050405020304" pitchFamily="18" charset="0"/>
                  </a:rPr>
                  <a:t>p</a:t>
                </a:r>
                <a:r>
                  <a:rPr lang="en-SG" sz="2800" spc="5" dirty="0">
                    <a:latin typeface="Times New Roman" panose="02020603050405020304" pitchFamily="18" charset="0"/>
                    <a:cs typeface="Times New Roman" panose="02020603050405020304" pitchFamily="18" charset="0"/>
                  </a:rPr>
                  <a:t>)</a:t>
                </a:r>
                <a:r>
                  <a:rPr lang="en-SG" sz="2800" spc="5" baseline="30000" dirty="0">
                    <a:latin typeface="Times New Roman" panose="02020603050405020304" pitchFamily="18" charset="0"/>
                    <a:cs typeface="Times New Roman" panose="02020603050405020304" pitchFamily="18" charset="0"/>
                  </a:rPr>
                  <a:t>1-</a:t>
                </a:r>
                <a:r>
                  <a:rPr lang="en-SG" sz="2800" i="1" spc="5" baseline="30000" dirty="0">
                    <a:latin typeface="Times New Roman" panose="02020603050405020304" pitchFamily="18" charset="0"/>
                    <a:cs typeface="Times New Roman" panose="02020603050405020304" pitchFamily="18" charset="0"/>
                  </a:rPr>
                  <a:t>x</a:t>
                </a:r>
                <a:r>
                  <a:rPr lang="en-SG" sz="2800" spc="5" baseline="30000" dirty="0">
                    <a:latin typeface="Times New Roman" panose="02020603050405020304" pitchFamily="18" charset="0"/>
                    <a:cs typeface="Times New Roman" panose="02020603050405020304" pitchFamily="18" charset="0"/>
                  </a:rPr>
                  <a:t>   </a:t>
                </a:r>
                <a:r>
                  <a:rPr lang="en-SG" sz="2800" spc="5" dirty="0">
                    <a:latin typeface="Times New Roman" panose="02020603050405020304" pitchFamily="18" charset="0"/>
                    <a:cs typeface="Times New Roman" panose="02020603050405020304" pitchFamily="18" charset="0"/>
                  </a:rPr>
                  <a:t>for </a:t>
                </a:r>
                <a:r>
                  <a:rPr lang="en-SG" sz="2800" i="1" spc="5" dirty="0">
                    <a:latin typeface="Times New Roman" panose="02020603050405020304" pitchFamily="18" charset="0"/>
                    <a:cs typeface="Times New Roman" panose="02020603050405020304" pitchFamily="18" charset="0"/>
                  </a:rPr>
                  <a:t>x</a:t>
                </a:r>
                <a:r>
                  <a:rPr lang="en-SG" sz="2800" spc="5" dirty="0">
                    <a:latin typeface="Times New Roman" panose="02020603050405020304" pitchFamily="18" charset="0"/>
                    <a:cs typeface="Times New Roman" panose="02020603050405020304" pitchFamily="18" charset="0"/>
                  </a:rPr>
                  <a:t> = 0,1 </a:t>
                </a:r>
                <a:endParaRPr lang="en-SG" sz="2800" spc="5" baseline="30000" dirty="0">
                  <a:latin typeface="Times New Roman" panose="02020603050405020304" pitchFamily="18" charset="0"/>
                  <a:cs typeface="Times New Roman" panose="02020603050405020304" pitchFamily="18" charset="0"/>
                </a:endParaRPr>
              </a:p>
            </p:txBody>
          </p:sp>
        </mc:Choice>
        <mc:Fallback xmlns="">
          <p:sp>
            <p:nvSpPr>
              <p:cNvPr id="6" name="object 5">
                <a:extLst>
                  <a:ext uri="{FF2B5EF4-FFF2-40B4-BE49-F238E27FC236}">
                    <a16:creationId xmlns:a16="http://schemas.microsoft.com/office/drawing/2014/main" id="{664889DF-E216-4727-BB06-280BC47366D2}"/>
                  </a:ext>
                </a:extLst>
              </p:cNvPr>
              <p:cNvSpPr txBox="1">
                <a:spLocks noRot="1" noChangeAspect="1" noMove="1" noResize="1" noEditPoints="1" noAdjustHandles="1" noChangeArrowheads="1" noChangeShapeType="1" noTextEdit="1"/>
              </p:cNvSpPr>
              <p:nvPr/>
            </p:nvSpPr>
            <p:spPr>
              <a:xfrm>
                <a:off x="2787157" y="4690334"/>
                <a:ext cx="6631163" cy="441301"/>
              </a:xfrm>
              <a:prstGeom prst="rect">
                <a:avLst/>
              </a:prstGeom>
              <a:blipFill>
                <a:blip r:embed="rId5"/>
                <a:stretch>
                  <a:fillRect t="-19231" b="-41026"/>
                </a:stretch>
              </a:blipFill>
              <a:ln w="28575">
                <a:solidFill>
                  <a:srgbClr val="2E2D67"/>
                </a:solidFill>
              </a:ln>
            </p:spPr>
            <p:txBody>
              <a:bodyPr/>
              <a:lstStyle/>
              <a:p>
                <a:r>
                  <a:rPr lang="en-SG">
                    <a:noFill/>
                  </a:rPr>
                  <a:t> </a:t>
                </a:r>
              </a:p>
            </p:txBody>
          </p:sp>
        </mc:Fallback>
      </mc:AlternateContent>
      <p:sp>
        <p:nvSpPr>
          <p:cNvPr id="2" name="TextBox 1">
            <a:extLst>
              <a:ext uri="{FF2B5EF4-FFF2-40B4-BE49-F238E27FC236}">
                <a16:creationId xmlns:a16="http://schemas.microsoft.com/office/drawing/2014/main" id="{34399241-F533-4A81-9BDC-516D0CC7A614}"/>
              </a:ext>
            </a:extLst>
          </p:cNvPr>
          <p:cNvSpPr txBox="1"/>
          <p:nvPr/>
        </p:nvSpPr>
        <p:spPr>
          <a:xfrm>
            <a:off x="2152727" y="5432757"/>
            <a:ext cx="1452282" cy="1200329"/>
          </a:xfrm>
          <a:prstGeom prst="rect">
            <a:avLst/>
          </a:prstGeom>
          <a:noFill/>
        </p:spPr>
        <p:txBody>
          <a:bodyPr wrap="square" rtlCol="0">
            <a:spAutoFit/>
          </a:bodyPr>
          <a:lstStyle/>
          <a:p>
            <a:r>
              <a:rPr lang="en-SG" sz="2400" b="1" dirty="0">
                <a:solidFill>
                  <a:srgbClr val="2E2D67"/>
                </a:solidFill>
              </a:rPr>
              <a:t>Mean</a:t>
            </a:r>
            <a:r>
              <a:rPr lang="en-SG" sz="2400" b="1" dirty="0"/>
              <a:t>:</a:t>
            </a:r>
          </a:p>
          <a:p>
            <a:endParaRPr lang="en-SG" sz="2400" b="1" dirty="0"/>
          </a:p>
          <a:p>
            <a:r>
              <a:rPr lang="en-SG" sz="2400" b="1" dirty="0">
                <a:solidFill>
                  <a:srgbClr val="2E2D67"/>
                </a:solidFill>
              </a:rPr>
              <a:t>Variance</a:t>
            </a:r>
            <a:r>
              <a:rPr lang="en-SG" sz="2400" b="1" dirty="0"/>
              <a:t>:</a:t>
            </a:r>
          </a:p>
        </p:txBody>
      </p:sp>
      <p:pic>
        <p:nvPicPr>
          <p:cNvPr id="14" name="Picture 13"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1\times p + 0\times (1 - p) = p&#10;\end{align*}&#10;&#10;\end{document}" title="IguanaTex Bitmap Display">
            <a:extLst>
              <a:ext uri="{FF2B5EF4-FFF2-40B4-BE49-F238E27FC236}">
                <a16:creationId xmlns:a16="http://schemas.microsoft.com/office/drawing/2014/main" id="{12019354-3A7F-4A89-89D9-F13144FE109B}"/>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605009" y="5566701"/>
            <a:ext cx="4302628" cy="320000"/>
          </a:xfrm>
          <a:prstGeom prst="rect">
            <a:avLst/>
          </a:prstGeom>
        </p:spPr>
      </p:pic>
      <p:pic>
        <p:nvPicPr>
          <p:cNvPr id="16" name="Picture 15"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p\times (1 - p)^2 + (1 - p)\times (0 - p)^2 = p(1-p)&#10;\end{align*}&#10;&#10;\end{document}" title="IguanaTex Bitmap Display">
            <a:extLst>
              <a:ext uri="{FF2B5EF4-FFF2-40B4-BE49-F238E27FC236}">
                <a16:creationId xmlns:a16="http://schemas.microsoft.com/office/drawing/2014/main" id="{B55F4E01-5DA4-46E5-9CCA-75CCA65DB0CD}"/>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605009" y="6235216"/>
            <a:ext cx="7392913" cy="354743"/>
          </a:xfrm>
          <a:prstGeom prst="rect">
            <a:avLst/>
          </a:prstGeom>
        </p:spPr>
      </p:pic>
    </p:spTree>
    <p:extLst>
      <p:ext uri="{BB962C8B-B14F-4D97-AF65-F5344CB8AC3E}">
        <p14:creationId xmlns:p14="http://schemas.microsoft.com/office/powerpoint/2010/main" val="3472870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Binomial</a:t>
            </a:r>
            <a:r>
              <a:rPr sz="4331" dirty="0">
                <a:solidFill>
                  <a:srgbClr val="2E2D67"/>
                </a:solidFill>
              </a:rPr>
              <a:t> </a:t>
            </a:r>
            <a:r>
              <a:rPr sz="4331" spc="-5" dirty="0">
                <a:solidFill>
                  <a:srgbClr val="2E2D67"/>
                </a:solidFill>
              </a:rPr>
              <a:t>Distribution</a:t>
            </a:r>
            <a:endParaRPr sz="4331" dirty="0">
              <a:solidFill>
                <a:srgbClr val="2E2D67"/>
              </a:solidFill>
            </a:endParaRPr>
          </a:p>
        </p:txBody>
      </p:sp>
      <p:sp>
        <p:nvSpPr>
          <p:cNvPr id="5" name="Content Placeholder 4">
            <a:extLst>
              <a:ext uri="{FF2B5EF4-FFF2-40B4-BE49-F238E27FC236}">
                <a16:creationId xmlns:a16="http://schemas.microsoft.com/office/drawing/2014/main" id="{9D9DC530-999A-4003-A021-53F21D146CA1}"/>
              </a:ext>
            </a:extLst>
          </p:cNvPr>
          <p:cNvSpPr>
            <a:spLocks noGrp="1"/>
          </p:cNvSpPr>
          <p:nvPr>
            <p:ph idx="1"/>
          </p:nvPr>
        </p:nvSpPr>
        <p:spPr/>
        <p:txBody>
          <a:bodyPr/>
          <a:lstStyle/>
          <a:p>
            <a:r>
              <a:rPr lang="en-US" i="1" dirty="0"/>
              <a:t>n</a:t>
            </a:r>
            <a:r>
              <a:rPr lang="en-US" dirty="0"/>
              <a:t> independent trials</a:t>
            </a:r>
          </a:p>
          <a:p>
            <a:endParaRPr lang="en-US" dirty="0"/>
          </a:p>
          <a:p>
            <a:r>
              <a:rPr lang="en-US" dirty="0"/>
              <a:t>Each trial has exactly two outcomes :  “success” or “failure”</a:t>
            </a:r>
          </a:p>
          <a:p>
            <a:endParaRPr lang="en-US" dirty="0"/>
          </a:p>
          <a:p>
            <a:r>
              <a:rPr lang="en-US" dirty="0"/>
              <a:t>Each trial has same probability:  success </a:t>
            </a:r>
            <a:r>
              <a:rPr lang="en-US" i="1" dirty="0"/>
              <a:t>p</a:t>
            </a:r>
            <a:r>
              <a:rPr lang="en-US" dirty="0"/>
              <a:t>,	failure 1 – </a:t>
            </a:r>
            <a:r>
              <a:rPr lang="en-US" i="1" dirty="0"/>
              <a:t>p</a:t>
            </a:r>
            <a:r>
              <a:rPr lang="en-US" dirty="0"/>
              <a:t>  </a:t>
            </a:r>
          </a:p>
          <a:p>
            <a:endParaRPr lang="en-SG" dirty="0"/>
          </a:p>
        </p:txBody>
      </p:sp>
    </p:spTree>
    <p:extLst>
      <p:ext uri="{BB962C8B-B14F-4D97-AF65-F5344CB8AC3E}">
        <p14:creationId xmlns:p14="http://schemas.microsoft.com/office/powerpoint/2010/main" val="113809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01688E81-DEC4-4CE3-8563-EECCBFF40BF4}"/>
              </a:ext>
            </a:extLst>
          </p:cNvPr>
          <p:cNvPicPr>
            <a:picLocks noChangeAspect="1"/>
          </p:cNvPicPr>
          <p:nvPr/>
        </p:nvPicPr>
        <p:blipFill rotWithShape="1">
          <a:blip r:embed="rId3">
            <a:extLst>
              <a:ext uri="{28A0092B-C50C-407E-A947-70E740481C1C}">
                <a14:useLocalDpi xmlns:a14="http://schemas.microsoft.com/office/drawing/2010/main" val="0"/>
              </a:ext>
            </a:extLst>
          </a:blip>
          <a:srcRect l="4875" t="8799" r="54740" b="75206"/>
          <a:stretch/>
        </p:blipFill>
        <p:spPr>
          <a:xfrm>
            <a:off x="3358375" y="2252143"/>
            <a:ext cx="4726259" cy="1048214"/>
          </a:xfrm>
          <a:prstGeom prst="rect">
            <a:avLst/>
          </a:prstGeom>
        </p:spPr>
      </p:pic>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cxnSp>
        <p:nvCxnSpPr>
          <p:cNvPr id="5" name="Straight Connector 4">
            <a:extLst>
              <a:ext uri="{FF2B5EF4-FFF2-40B4-BE49-F238E27FC236}">
                <a16:creationId xmlns:a16="http://schemas.microsoft.com/office/drawing/2014/main" id="{0CE7C9CC-A9C0-4C4D-A0DD-5A975B9CF935}"/>
              </a:ext>
            </a:extLst>
          </p:cNvPr>
          <p:cNvCxnSpPr>
            <a:cxnSpLocks/>
          </p:cNvCxnSpPr>
          <p:nvPr/>
        </p:nvCxnSpPr>
        <p:spPr>
          <a:xfrm>
            <a:off x="5279844" y="3199998"/>
            <a:ext cx="2091112"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2821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13580" y="1533014"/>
            <a:ext cx="7615417" cy="1153226"/>
          </a:xfrm>
          <a:prstGeom prst="rect">
            <a:avLst/>
          </a:prstGeom>
          <a:noFill/>
          <a:ln w="28575">
            <a:solidFill>
              <a:srgbClr val="2E2D67"/>
            </a:solidFill>
          </a:ln>
        </p:spPr>
        <p:txBody>
          <a:bodyPr vert="horz" wrap="square" lIns="0" tIns="136931" rIns="0" bIns="0" rtlCol="0">
            <a:spAutoFit/>
          </a:bodyPr>
          <a:lstStyle/>
          <a:p>
            <a:pPr marL="438315" marR="966584">
              <a:lnSpc>
                <a:spcPct val="120600"/>
              </a:lnSpc>
              <a:spcBef>
                <a:spcPts val="1078"/>
              </a:spcBef>
              <a:tabLst>
                <a:tab pos="2958194" algn="l"/>
                <a:tab pos="4972724" algn="l"/>
                <a:tab pos="5352024" algn="l"/>
              </a:tabLst>
            </a:pPr>
            <a:r>
              <a:rPr sz="2166" spc="-68" dirty="0">
                <a:latin typeface="Cambria"/>
                <a:cs typeface="Cambria"/>
              </a:rPr>
              <a:t>We</a:t>
            </a:r>
            <a:r>
              <a:rPr sz="2166" spc="-5" dirty="0">
                <a:latin typeface="Cambria"/>
                <a:cs typeface="Cambria"/>
              </a:rPr>
              <a:t> also </a:t>
            </a:r>
            <a:r>
              <a:rPr sz="2166" spc="-14" dirty="0">
                <a:latin typeface="Cambria"/>
                <a:cs typeface="Cambria"/>
              </a:rPr>
              <a:t>say</a:t>
            </a:r>
            <a:r>
              <a:rPr sz="2166" spc="-5" dirty="0">
                <a:latin typeface="Cambria"/>
                <a:cs typeface="Cambria"/>
              </a:rPr>
              <a:t> that</a:t>
            </a:r>
            <a:r>
              <a:rPr sz="2166" spc="14" dirty="0">
                <a:latin typeface="Cambria"/>
                <a:cs typeface="Cambria"/>
              </a:rPr>
              <a:t> </a:t>
            </a:r>
            <a:r>
              <a:rPr sz="2166" b="1" i="1" dirty="0">
                <a:solidFill>
                  <a:srgbClr val="2E2D67"/>
                </a:solidFill>
                <a:latin typeface="Cambria"/>
                <a:cs typeface="Cambria"/>
              </a:rPr>
              <a:t>X</a:t>
            </a:r>
            <a:r>
              <a:rPr sz="2166" b="1" i="1" spc="-9" dirty="0">
                <a:solidFill>
                  <a:srgbClr val="000099"/>
                </a:solidFill>
                <a:latin typeface="Cambria"/>
                <a:cs typeface="Cambria"/>
              </a:rPr>
              <a:t> </a:t>
            </a:r>
            <a:r>
              <a:rPr sz="2166" spc="-14" dirty="0">
                <a:latin typeface="Cambria"/>
                <a:cs typeface="Cambria"/>
              </a:rPr>
              <a:t>obeys</a:t>
            </a:r>
            <a:r>
              <a:rPr sz="2166" spc="9" dirty="0">
                <a:latin typeface="Cambria"/>
                <a:cs typeface="Cambria"/>
              </a:rPr>
              <a:t> </a:t>
            </a:r>
            <a:r>
              <a:rPr sz="2166" dirty="0">
                <a:latin typeface="Cambria"/>
                <a:cs typeface="Cambria"/>
              </a:rPr>
              <a:t>a</a:t>
            </a:r>
            <a:r>
              <a:rPr sz="2166" spc="-14" dirty="0">
                <a:latin typeface="Cambria"/>
                <a:cs typeface="Cambria"/>
              </a:rPr>
              <a:t> </a:t>
            </a:r>
            <a:r>
              <a:rPr sz="2166" spc="-5" dirty="0">
                <a:latin typeface="Cambria"/>
                <a:cs typeface="Cambria"/>
              </a:rPr>
              <a:t>binomial</a:t>
            </a:r>
            <a:r>
              <a:rPr sz="2166" spc="-14" dirty="0">
                <a:latin typeface="Cambria"/>
                <a:cs typeface="Cambria"/>
              </a:rPr>
              <a:t> </a:t>
            </a:r>
            <a:r>
              <a:rPr sz="2166" dirty="0">
                <a:latin typeface="Cambria"/>
                <a:cs typeface="Cambria"/>
              </a:rPr>
              <a:t>distribution</a:t>
            </a:r>
            <a:r>
              <a:rPr sz="2166" spc="-18" dirty="0">
                <a:latin typeface="Cambria"/>
                <a:cs typeface="Cambria"/>
              </a:rPr>
              <a:t> </a:t>
            </a:r>
            <a:r>
              <a:rPr sz="2166" spc="-5" dirty="0">
                <a:latin typeface="Cambria"/>
                <a:cs typeface="Cambria"/>
              </a:rPr>
              <a:t>with </a:t>
            </a:r>
            <a:r>
              <a:rPr sz="2166" spc="-465" dirty="0">
                <a:latin typeface="Cambria"/>
                <a:cs typeface="Cambria"/>
              </a:rPr>
              <a:t> </a:t>
            </a:r>
            <a:r>
              <a:rPr sz="2166" spc="-9" dirty="0">
                <a:latin typeface="Cambria"/>
                <a:cs typeface="Cambria"/>
              </a:rPr>
              <a:t>parameters</a:t>
            </a:r>
            <a:r>
              <a:rPr sz="2166" dirty="0">
                <a:latin typeface="Cambria"/>
                <a:cs typeface="Cambria"/>
              </a:rPr>
              <a:t> </a:t>
            </a:r>
            <a:r>
              <a:rPr sz="2166" i="1" dirty="0">
                <a:solidFill>
                  <a:srgbClr val="2E2D67"/>
                </a:solidFill>
                <a:latin typeface="Cambria"/>
                <a:cs typeface="Cambria"/>
              </a:rPr>
              <a:t>n</a:t>
            </a:r>
            <a:r>
              <a:rPr sz="2166" i="1" dirty="0">
                <a:solidFill>
                  <a:srgbClr val="000099"/>
                </a:solidFill>
                <a:latin typeface="Cambria"/>
                <a:cs typeface="Cambria"/>
              </a:rPr>
              <a:t> </a:t>
            </a:r>
            <a:r>
              <a:rPr sz="2166" dirty="0">
                <a:latin typeface="Cambria"/>
                <a:cs typeface="Cambria"/>
              </a:rPr>
              <a:t>and </a:t>
            </a:r>
            <a:r>
              <a:rPr sz="2166" i="1" dirty="0">
                <a:solidFill>
                  <a:srgbClr val="E02246"/>
                </a:solidFill>
                <a:latin typeface="Cambria"/>
                <a:cs typeface="Cambria"/>
              </a:rPr>
              <a:t>p</a:t>
            </a:r>
            <a:r>
              <a:rPr sz="2166" i="1" dirty="0">
                <a:solidFill>
                  <a:srgbClr val="C00000"/>
                </a:solidFill>
                <a:latin typeface="Cambria"/>
                <a:cs typeface="Cambria"/>
              </a:rPr>
              <a:t> </a:t>
            </a:r>
            <a:r>
              <a:rPr sz="2166" dirty="0">
                <a:latin typeface="Cambria"/>
                <a:cs typeface="Cambria"/>
              </a:rPr>
              <a:t>:	</a:t>
            </a:r>
            <a:r>
              <a:rPr sz="2346" spc="-5" dirty="0">
                <a:solidFill>
                  <a:srgbClr val="2E2D67"/>
                </a:solidFill>
                <a:latin typeface="Cambria"/>
                <a:cs typeface="Cambria"/>
              </a:rPr>
              <a:t>Binomial</a:t>
            </a:r>
            <a:r>
              <a:rPr sz="2346" spc="9" dirty="0">
                <a:solidFill>
                  <a:srgbClr val="2E2D67"/>
                </a:solidFill>
                <a:latin typeface="Cambria"/>
                <a:cs typeface="Cambria"/>
              </a:rPr>
              <a:t> </a:t>
            </a:r>
            <a:r>
              <a:rPr sz="2346" spc="-5" dirty="0">
                <a:solidFill>
                  <a:srgbClr val="2E2D67"/>
                </a:solidFill>
                <a:latin typeface="Cambria"/>
                <a:cs typeface="Cambria"/>
              </a:rPr>
              <a:t>(</a:t>
            </a:r>
            <a:r>
              <a:rPr sz="2346" i="1" spc="-5" dirty="0">
                <a:solidFill>
                  <a:srgbClr val="2E2D67"/>
                </a:solidFill>
                <a:latin typeface="Cambria"/>
                <a:cs typeface="Cambria"/>
              </a:rPr>
              <a:t>n</a:t>
            </a:r>
            <a:r>
              <a:rPr sz="2346" spc="-5" dirty="0">
                <a:solidFill>
                  <a:srgbClr val="000099"/>
                </a:solidFill>
                <a:latin typeface="Cambria"/>
                <a:cs typeface="Cambria"/>
              </a:rPr>
              <a:t>, </a:t>
            </a:r>
            <a:r>
              <a:rPr sz="2346" i="1" spc="-5" dirty="0">
                <a:solidFill>
                  <a:srgbClr val="E02246"/>
                </a:solidFill>
                <a:latin typeface="Cambria"/>
                <a:cs typeface="Cambria"/>
              </a:rPr>
              <a:t>p</a:t>
            </a:r>
            <a:r>
              <a:rPr sz="2346" spc="-5" dirty="0">
                <a:solidFill>
                  <a:srgbClr val="2E2D67"/>
                </a:solidFill>
                <a:latin typeface="Cambria"/>
                <a:cs typeface="Cambria"/>
              </a:rPr>
              <a:t>)</a:t>
            </a:r>
            <a:r>
              <a:rPr sz="2346" spc="-5" dirty="0">
                <a:solidFill>
                  <a:srgbClr val="000099"/>
                </a:solidFill>
                <a:latin typeface="Cambria"/>
                <a:cs typeface="Cambria"/>
              </a:rPr>
              <a:t>	</a:t>
            </a:r>
            <a:r>
              <a:rPr sz="2166" dirty="0">
                <a:latin typeface="Cambria"/>
                <a:cs typeface="Cambria"/>
              </a:rPr>
              <a:t>or	</a:t>
            </a:r>
            <a:r>
              <a:rPr sz="2346" dirty="0">
                <a:solidFill>
                  <a:srgbClr val="2E2D67"/>
                </a:solidFill>
                <a:latin typeface="Cambria"/>
                <a:cs typeface="Cambria"/>
              </a:rPr>
              <a:t>B(</a:t>
            </a:r>
            <a:r>
              <a:rPr sz="2346" i="1" dirty="0" err="1">
                <a:solidFill>
                  <a:srgbClr val="2E2D67"/>
                </a:solidFill>
                <a:latin typeface="Cambria"/>
                <a:cs typeface="Cambria"/>
              </a:rPr>
              <a:t>n</a:t>
            </a:r>
            <a:r>
              <a:rPr sz="2346" dirty="0" err="1">
                <a:solidFill>
                  <a:srgbClr val="2E2D67"/>
                </a:solidFill>
                <a:latin typeface="Cambria"/>
                <a:cs typeface="Cambria"/>
              </a:rPr>
              <a:t>,</a:t>
            </a:r>
            <a:r>
              <a:rPr sz="2346" i="1" dirty="0" err="1">
                <a:solidFill>
                  <a:srgbClr val="E02246"/>
                </a:solidFill>
                <a:latin typeface="Cambria"/>
                <a:cs typeface="Cambria"/>
              </a:rPr>
              <a:t>p</a:t>
            </a:r>
            <a:r>
              <a:rPr sz="2346" dirty="0">
                <a:solidFill>
                  <a:srgbClr val="2E2D67"/>
                </a:solidFill>
                <a:latin typeface="Cambria"/>
                <a:cs typeface="Cambria"/>
              </a:rPr>
              <a:t>)</a:t>
            </a:r>
            <a:endParaRPr lang="en-SG" sz="2346" dirty="0">
              <a:solidFill>
                <a:srgbClr val="2E2D67"/>
              </a:solidFill>
              <a:latin typeface="Cambria"/>
              <a:cs typeface="Cambria"/>
            </a:endParaRPr>
          </a:p>
          <a:p>
            <a:pPr marL="438315" marR="966584">
              <a:lnSpc>
                <a:spcPct val="120600"/>
              </a:lnSpc>
              <a:spcBef>
                <a:spcPts val="1078"/>
              </a:spcBef>
              <a:tabLst>
                <a:tab pos="2958194" algn="l"/>
                <a:tab pos="4972724" algn="l"/>
                <a:tab pos="5352024" algn="l"/>
              </a:tabLst>
            </a:pPr>
            <a:endParaRPr sz="100" dirty="0">
              <a:solidFill>
                <a:srgbClr val="2E2D67"/>
              </a:solidFill>
              <a:latin typeface="Cambria"/>
              <a:cs typeface="Cambria"/>
            </a:endParaRPr>
          </a:p>
        </p:txBody>
      </p:sp>
      <p:sp>
        <p:nvSpPr>
          <p:cNvPr id="4" name="object 4"/>
          <p:cNvSpPr txBox="1"/>
          <p:nvPr/>
        </p:nvSpPr>
        <p:spPr>
          <a:xfrm>
            <a:off x="1896176" y="3362384"/>
            <a:ext cx="2708251" cy="359874"/>
          </a:xfrm>
          <a:prstGeom prst="rect">
            <a:avLst/>
          </a:prstGeom>
        </p:spPr>
        <p:txBody>
          <a:bodyPr vert="horz" wrap="square" lIns="0" tIns="12605" rIns="0" bIns="0" rtlCol="0">
            <a:spAutoFit/>
          </a:bodyPr>
          <a:lstStyle/>
          <a:p>
            <a:pPr marL="11459">
              <a:spcBef>
                <a:spcPts val="99"/>
              </a:spcBef>
            </a:pPr>
            <a:r>
              <a:rPr sz="2256" spc="5" dirty="0">
                <a:solidFill>
                  <a:srgbClr val="2E2D67"/>
                </a:solidFill>
                <a:latin typeface="Cambria"/>
                <a:cs typeface="Cambria"/>
              </a:rPr>
              <a:t>Binomial</a:t>
            </a:r>
            <a:r>
              <a:rPr sz="2256" spc="-14" dirty="0">
                <a:solidFill>
                  <a:srgbClr val="2E2D67"/>
                </a:solidFill>
                <a:latin typeface="Cambria"/>
                <a:cs typeface="Cambria"/>
              </a:rPr>
              <a:t> </a:t>
            </a:r>
            <a:r>
              <a:rPr sz="2256" spc="5" dirty="0">
                <a:solidFill>
                  <a:srgbClr val="2E2D67"/>
                </a:solidFill>
                <a:latin typeface="Cambria"/>
                <a:cs typeface="Cambria"/>
              </a:rPr>
              <a:t>Distribution</a:t>
            </a:r>
            <a:endParaRPr sz="2256" dirty="0">
              <a:solidFill>
                <a:srgbClr val="2E2D67"/>
              </a:solidFill>
              <a:latin typeface="Cambria"/>
              <a:cs typeface="Cambria"/>
            </a:endParaRPr>
          </a:p>
        </p:txBody>
      </p:sp>
      <p:grpSp>
        <p:nvGrpSpPr>
          <p:cNvPr id="14" name="Group 13">
            <a:extLst>
              <a:ext uri="{FF2B5EF4-FFF2-40B4-BE49-F238E27FC236}">
                <a16:creationId xmlns:a16="http://schemas.microsoft.com/office/drawing/2014/main" id="{E6B08DAB-BD75-49E8-B315-8E43B51CFDC8}"/>
              </a:ext>
            </a:extLst>
          </p:cNvPr>
          <p:cNvGrpSpPr/>
          <p:nvPr/>
        </p:nvGrpSpPr>
        <p:grpSpPr>
          <a:xfrm>
            <a:off x="2546248" y="-779725"/>
            <a:ext cx="7911211" cy="631960"/>
            <a:chOff x="2035317" y="4022136"/>
            <a:chExt cx="7911211" cy="631960"/>
          </a:xfrm>
        </p:grpSpPr>
        <mc:AlternateContent xmlns:mc="http://schemas.openxmlformats.org/markup-compatibility/2006" xmlns:a14="http://schemas.microsoft.com/office/drawing/2010/main">
          <mc:Choice Requires="a14">
            <p:sp>
              <p:nvSpPr>
                <p:cNvPr id="5" name="object 5"/>
                <p:cNvSpPr txBox="1"/>
                <p:nvPr/>
              </p:nvSpPr>
              <p:spPr>
                <a:xfrm>
                  <a:off x="2035317" y="4121374"/>
                  <a:ext cx="2211563" cy="392313"/>
                </a:xfrm>
                <a:prstGeom prst="rect">
                  <a:avLst/>
                </a:prstGeom>
              </p:spPr>
              <p:txBody>
                <a:bodyPr vert="horz" wrap="square" lIns="0" tIns="10313" rIns="0" bIns="0" rtlCol="0">
                  <a:spAutoFit/>
                </a:bodyPr>
                <a:lstStyle/>
                <a:p>
                  <a:pPr marL="11459">
                    <a:spcBef>
                      <a:spcPts val="81"/>
                    </a:spcBef>
                  </a:pPr>
                  <a14:m>
                    <m:oMath xmlns:m="http://schemas.openxmlformats.org/officeDocument/2006/math">
                      <m:r>
                        <a:rPr lang="en-SG" sz="2481" i="1" spc="63" dirty="0" smtClean="0">
                          <a:latin typeface="Cambria Math" panose="02040503050406030204" pitchFamily="18" charset="0"/>
                          <a:cs typeface="Cambria Math"/>
                        </a:rPr>
                        <m:t>𝑃</m:t>
                      </m:r>
                    </m:oMath>
                  </a14:m>
                  <a:r>
                    <a:rPr lang="en-SG" sz="3722" spc="697" baseline="2020" dirty="0">
                      <a:latin typeface="Cambria Math"/>
                      <a:cs typeface="Cambria Math"/>
                    </a:rPr>
                    <a:t>[</a:t>
                  </a:r>
                  <a:r>
                    <a:rPr sz="2481" spc="5" dirty="0">
                      <a:solidFill>
                        <a:srgbClr val="2E2D67"/>
                      </a:solidFill>
                      <a:latin typeface="Cambria Math"/>
                      <a:cs typeface="Cambria Math"/>
                    </a:rPr>
                    <a:t>𝑿</a:t>
                  </a:r>
                  <a:r>
                    <a:rPr sz="2481" spc="126" dirty="0">
                      <a:solidFill>
                        <a:srgbClr val="000099"/>
                      </a:solidFill>
                      <a:latin typeface="Cambria Math"/>
                      <a:cs typeface="Cambria Math"/>
                    </a:rPr>
                    <a:t> </a:t>
                  </a:r>
                  <a:r>
                    <a:rPr sz="2481" spc="5" dirty="0">
                      <a:latin typeface="Cambria Math"/>
                      <a:cs typeface="Cambria Math"/>
                    </a:rPr>
                    <a:t>=</a:t>
                  </a:r>
                  <a:r>
                    <a:rPr sz="2481" spc="131" dirty="0">
                      <a:latin typeface="Cambria Math"/>
                      <a:cs typeface="Cambria Math"/>
                    </a:rPr>
                    <a:t> </a:t>
                  </a:r>
                  <a:r>
                    <a:rPr sz="2481" spc="72" dirty="0">
                      <a:latin typeface="Cambria Math"/>
                      <a:cs typeface="Cambria Math"/>
                    </a:rPr>
                    <a:t>𝑥</a:t>
                  </a:r>
                  <a:r>
                    <a:rPr lang="en-SG" sz="2481" spc="72" dirty="0">
                      <a:latin typeface="Cambria Math"/>
                      <a:cs typeface="Cambria Math"/>
                    </a:rPr>
                    <a:t>]</a:t>
                  </a:r>
                  <a:r>
                    <a:rPr sz="3722" spc="812" baseline="2020" dirty="0">
                      <a:latin typeface="Cambria Math"/>
                      <a:cs typeface="Cambria Math"/>
                    </a:rPr>
                    <a:t> </a:t>
                  </a:r>
                  <a:r>
                    <a:rPr sz="2481" spc="5" dirty="0">
                      <a:latin typeface="Cambria Math"/>
                      <a:cs typeface="Cambria Math"/>
                    </a:rPr>
                    <a:t>=</a:t>
                  </a:r>
                  <a:endParaRPr sz="2481" dirty="0">
                    <a:latin typeface="Cambria Math"/>
                    <a:cs typeface="Cambria Math"/>
                  </a:endParaRPr>
                </a:p>
              </p:txBody>
            </p:sp>
          </mc:Choice>
          <mc:Fallback xmlns="">
            <p:sp>
              <p:nvSpPr>
                <p:cNvPr id="5" name="object 5"/>
                <p:cNvSpPr txBox="1">
                  <a:spLocks noRot="1" noChangeAspect="1" noMove="1" noResize="1" noEditPoints="1" noAdjustHandles="1" noChangeArrowheads="1" noChangeShapeType="1" noTextEdit="1"/>
                </p:cNvSpPr>
                <p:nvPr/>
              </p:nvSpPr>
              <p:spPr>
                <a:xfrm>
                  <a:off x="2035317" y="4121374"/>
                  <a:ext cx="2211563" cy="392313"/>
                </a:xfrm>
                <a:prstGeom prst="rect">
                  <a:avLst/>
                </a:prstGeom>
                <a:blipFill>
                  <a:blip r:embed="rId6"/>
                  <a:stretch>
                    <a:fillRect t="-24615" b="-47692"/>
                  </a:stretch>
                </a:blipFill>
              </p:spPr>
              <p:txBody>
                <a:bodyPr/>
                <a:lstStyle/>
                <a:p>
                  <a:r>
                    <a:rPr lang="en-SG">
                      <a:noFill/>
                    </a:rPr>
                    <a:t> </a:t>
                  </a:r>
                </a:p>
              </p:txBody>
            </p:sp>
          </mc:Fallback>
        </mc:AlternateContent>
        <p:sp>
          <p:nvSpPr>
            <p:cNvPr id="6" name="object 6"/>
            <p:cNvSpPr txBox="1"/>
            <p:nvPr/>
          </p:nvSpPr>
          <p:spPr>
            <a:xfrm>
              <a:off x="4146397" y="4022136"/>
              <a:ext cx="244069" cy="289339"/>
            </a:xfrm>
            <a:prstGeom prst="rect">
              <a:avLst/>
            </a:prstGeom>
          </p:spPr>
          <p:txBody>
            <a:bodyPr vert="horz" wrap="square" lIns="0" tIns="11459" rIns="0" bIns="0" rtlCol="0">
              <a:spAutoFit/>
            </a:bodyPr>
            <a:lstStyle/>
            <a:p>
              <a:pPr marL="11459">
                <a:spcBef>
                  <a:spcPts val="90"/>
                </a:spcBef>
              </a:pPr>
              <a:r>
                <a:rPr sz="1805" spc="14" dirty="0">
                  <a:solidFill>
                    <a:srgbClr val="000099"/>
                  </a:solidFill>
                  <a:latin typeface="Cambria Math"/>
                  <a:cs typeface="Cambria Math"/>
                </a:rPr>
                <a:t>𝑛</a:t>
              </a:r>
              <a:r>
                <a:rPr sz="1805" spc="-226" dirty="0">
                  <a:solidFill>
                    <a:srgbClr val="000099"/>
                  </a:solidFill>
                  <a:latin typeface="Cambria Math"/>
                  <a:cs typeface="Cambria Math"/>
                </a:rPr>
                <a:t> </a:t>
              </a:r>
              <a:r>
                <a:rPr sz="1805" spc="5" dirty="0">
                  <a:latin typeface="Cambria Math"/>
                  <a:cs typeface="Cambria Math"/>
                </a:rPr>
                <a:t>!</a:t>
              </a:r>
              <a:endParaRPr sz="1805">
                <a:latin typeface="Cambria Math"/>
                <a:cs typeface="Cambria Math"/>
              </a:endParaRPr>
            </a:p>
          </p:txBody>
        </p:sp>
        <p:sp>
          <p:nvSpPr>
            <p:cNvPr id="7" name="object 7"/>
            <p:cNvSpPr txBox="1"/>
            <p:nvPr/>
          </p:nvSpPr>
          <p:spPr>
            <a:xfrm>
              <a:off x="3792223" y="4364757"/>
              <a:ext cx="953932" cy="289339"/>
            </a:xfrm>
            <a:prstGeom prst="rect">
              <a:avLst/>
            </a:prstGeom>
          </p:spPr>
          <p:txBody>
            <a:bodyPr vert="horz" wrap="square" lIns="0" tIns="11459" rIns="0" bIns="0" rtlCol="0">
              <a:spAutoFit/>
            </a:bodyPr>
            <a:lstStyle/>
            <a:p>
              <a:pPr marL="11459">
                <a:spcBef>
                  <a:spcPts val="90"/>
                </a:spcBef>
              </a:pPr>
              <a:r>
                <a:rPr sz="1805" spc="77" dirty="0">
                  <a:latin typeface="Cambria Math"/>
                  <a:cs typeface="Cambria Math"/>
                </a:rPr>
                <a:t>𝑥!</a:t>
              </a:r>
              <a:r>
                <a:rPr sz="2707" spc="480" baseline="2777" dirty="0">
                  <a:latin typeface="Cambria Math"/>
                  <a:cs typeface="Cambria Math"/>
                </a:rPr>
                <a:t> </a:t>
              </a:r>
              <a:r>
                <a:rPr sz="1805" spc="99" dirty="0">
                  <a:solidFill>
                    <a:srgbClr val="000099"/>
                  </a:solidFill>
                  <a:latin typeface="Cambria Math"/>
                  <a:cs typeface="Cambria Math"/>
                </a:rPr>
                <a:t>𝑛</a:t>
              </a:r>
              <a:r>
                <a:rPr sz="1805" spc="99" dirty="0">
                  <a:latin typeface="Cambria Math"/>
                  <a:cs typeface="Cambria Math"/>
                </a:rPr>
                <a:t>−𝑥</a:t>
              </a:r>
              <a:r>
                <a:rPr sz="2707" spc="480" baseline="2777" dirty="0">
                  <a:latin typeface="Cambria Math"/>
                  <a:cs typeface="Cambria Math"/>
                </a:rPr>
                <a:t> </a:t>
              </a:r>
              <a:r>
                <a:rPr sz="1805" spc="5" dirty="0">
                  <a:latin typeface="Cambria Math"/>
                  <a:cs typeface="Cambria Math"/>
                </a:rPr>
                <a:t>!</a:t>
              </a:r>
              <a:endParaRPr sz="1805" dirty="0">
                <a:latin typeface="Cambria Math"/>
                <a:cs typeface="Cambria Math"/>
              </a:endParaRPr>
            </a:p>
          </p:txBody>
        </p:sp>
        <p:sp>
          <p:nvSpPr>
            <p:cNvPr id="8" name="object 8"/>
            <p:cNvSpPr/>
            <p:nvPr/>
          </p:nvSpPr>
          <p:spPr>
            <a:xfrm>
              <a:off x="3803682" y="4348266"/>
              <a:ext cx="929869" cy="20626"/>
            </a:xfrm>
            <a:custGeom>
              <a:avLst/>
              <a:gdLst/>
              <a:ahLst/>
              <a:cxnLst/>
              <a:rect l="l" t="t" r="r" b="b"/>
              <a:pathLst>
                <a:path w="1030604" h="22860">
                  <a:moveTo>
                    <a:pt x="1030426" y="0"/>
                  </a:moveTo>
                  <a:lnTo>
                    <a:pt x="0" y="0"/>
                  </a:lnTo>
                  <a:lnTo>
                    <a:pt x="0" y="22624"/>
                  </a:lnTo>
                  <a:lnTo>
                    <a:pt x="1030426" y="22624"/>
                  </a:lnTo>
                  <a:lnTo>
                    <a:pt x="1030426" y="0"/>
                  </a:lnTo>
                  <a:close/>
                </a:path>
              </a:pathLst>
            </a:custGeom>
            <a:solidFill>
              <a:srgbClr val="000000"/>
            </a:solidFill>
          </p:spPr>
          <p:txBody>
            <a:bodyPr wrap="square" lIns="0" tIns="0" rIns="0" bIns="0" rtlCol="0"/>
            <a:lstStyle/>
            <a:p>
              <a:endParaRPr sz="1624"/>
            </a:p>
          </p:txBody>
        </p:sp>
        <p:sp>
          <p:nvSpPr>
            <p:cNvPr id="9" name="object 9"/>
            <p:cNvSpPr txBox="1"/>
            <p:nvPr/>
          </p:nvSpPr>
          <p:spPr>
            <a:xfrm>
              <a:off x="4821157" y="4121374"/>
              <a:ext cx="1925053" cy="392185"/>
            </a:xfrm>
            <a:prstGeom prst="rect">
              <a:avLst/>
            </a:prstGeom>
          </p:spPr>
          <p:txBody>
            <a:bodyPr vert="horz" wrap="square" lIns="0" tIns="10313" rIns="0" bIns="0" rtlCol="0">
              <a:spAutoFit/>
            </a:bodyPr>
            <a:lstStyle/>
            <a:p>
              <a:pPr marL="34378">
                <a:spcBef>
                  <a:spcPts val="81"/>
                </a:spcBef>
              </a:pPr>
              <a:r>
                <a:rPr sz="2481" spc="63" dirty="0">
                  <a:solidFill>
                    <a:srgbClr val="C00000"/>
                  </a:solidFill>
                  <a:latin typeface="Cambria Math"/>
                  <a:cs typeface="Cambria Math"/>
                </a:rPr>
                <a:t>𝑝</a:t>
              </a:r>
              <a:r>
                <a:rPr sz="2707" spc="94" baseline="27777" dirty="0">
                  <a:latin typeface="Cambria Math"/>
                  <a:cs typeface="Cambria Math"/>
                </a:rPr>
                <a:t>𝑥</a:t>
              </a:r>
              <a:r>
                <a:rPr sz="2707" spc="555" baseline="27777" dirty="0">
                  <a:latin typeface="Cambria Math"/>
                  <a:cs typeface="Cambria Math"/>
                </a:rPr>
                <a:t> </a:t>
              </a:r>
              <a:r>
                <a:rPr sz="2481" dirty="0">
                  <a:latin typeface="Cambria Math"/>
                  <a:cs typeface="Cambria Math"/>
                </a:rPr>
                <a:t>(1</a:t>
              </a:r>
              <a:r>
                <a:rPr sz="2481" spc="-14" dirty="0">
                  <a:latin typeface="Cambria Math"/>
                  <a:cs typeface="Cambria Math"/>
                </a:rPr>
                <a:t> </a:t>
              </a:r>
              <a:r>
                <a:rPr sz="2481" spc="5" dirty="0">
                  <a:latin typeface="Cambria Math"/>
                  <a:cs typeface="Cambria Math"/>
                </a:rPr>
                <a:t>−</a:t>
              </a:r>
              <a:r>
                <a:rPr sz="2481" spc="-14" dirty="0">
                  <a:latin typeface="Cambria Math"/>
                  <a:cs typeface="Cambria Math"/>
                </a:rPr>
                <a:t> </a:t>
              </a:r>
              <a:r>
                <a:rPr sz="2481" spc="36" dirty="0">
                  <a:solidFill>
                    <a:srgbClr val="C00000"/>
                  </a:solidFill>
                  <a:latin typeface="Cambria Math"/>
                  <a:cs typeface="Cambria Math"/>
                </a:rPr>
                <a:t>𝑝</a:t>
              </a:r>
              <a:r>
                <a:rPr sz="2481" spc="36" dirty="0">
                  <a:latin typeface="Cambria Math"/>
                  <a:cs typeface="Cambria Math"/>
                </a:rPr>
                <a:t>)</a:t>
              </a:r>
              <a:r>
                <a:rPr sz="2707" spc="54" baseline="27777" dirty="0">
                  <a:solidFill>
                    <a:srgbClr val="000099"/>
                  </a:solidFill>
                  <a:latin typeface="Cambria Math"/>
                  <a:cs typeface="Cambria Math"/>
                </a:rPr>
                <a:t>𝑛</a:t>
              </a:r>
              <a:r>
                <a:rPr sz="2707" spc="54" baseline="27777" dirty="0">
                  <a:latin typeface="Cambria Math"/>
                  <a:cs typeface="Cambria Math"/>
                </a:rPr>
                <a:t>−𝑥</a:t>
              </a:r>
              <a:endParaRPr sz="2707" baseline="27777">
                <a:latin typeface="Cambria Math"/>
                <a:cs typeface="Cambria Math"/>
              </a:endParaRPr>
            </a:p>
          </p:txBody>
        </p:sp>
        <p:sp>
          <p:nvSpPr>
            <p:cNvPr id="10" name="object 10"/>
            <p:cNvSpPr txBox="1"/>
            <p:nvPr/>
          </p:nvSpPr>
          <p:spPr>
            <a:xfrm>
              <a:off x="6940925" y="4121374"/>
              <a:ext cx="3005603" cy="392185"/>
            </a:xfrm>
            <a:prstGeom prst="rect">
              <a:avLst/>
            </a:prstGeom>
          </p:spPr>
          <p:txBody>
            <a:bodyPr vert="horz" wrap="square" lIns="0" tIns="10313" rIns="0" bIns="0" rtlCol="0">
              <a:spAutoFit/>
            </a:bodyPr>
            <a:lstStyle/>
            <a:p>
              <a:pPr marL="11459">
                <a:spcBef>
                  <a:spcPts val="81"/>
                </a:spcBef>
                <a:tabLst>
                  <a:tab pos="542594" algn="l"/>
                  <a:tab pos="1872435" algn="l"/>
                  <a:tab pos="2146310" algn="l"/>
                  <a:tab pos="2419612" algn="l"/>
                  <a:tab pos="2694633" algn="l"/>
                </a:tabLst>
              </a:pPr>
              <a:r>
                <a:rPr sz="2481" spc="5" dirty="0">
                  <a:latin typeface="Cambria Math"/>
                  <a:cs typeface="Cambria Math"/>
                </a:rPr>
                <a:t>for	</a:t>
              </a:r>
              <a:r>
                <a:rPr sz="2481" spc="9" dirty="0">
                  <a:solidFill>
                    <a:srgbClr val="2E2D67"/>
                  </a:solidFill>
                  <a:latin typeface="Cambria Math"/>
                  <a:cs typeface="Cambria Math"/>
                </a:rPr>
                <a:t>𝑥</a:t>
              </a:r>
              <a:r>
                <a:rPr sz="2481" spc="203" dirty="0">
                  <a:solidFill>
                    <a:srgbClr val="2E2D67"/>
                  </a:solidFill>
                  <a:latin typeface="Cambria Math"/>
                  <a:cs typeface="Cambria Math"/>
                </a:rPr>
                <a:t> </a:t>
              </a:r>
              <a:r>
                <a:rPr sz="2481" spc="5" dirty="0">
                  <a:solidFill>
                    <a:srgbClr val="2E2D67"/>
                  </a:solidFill>
                  <a:latin typeface="Cambria Math"/>
                  <a:cs typeface="Cambria Math"/>
                </a:rPr>
                <a:t>=</a:t>
              </a:r>
              <a:r>
                <a:rPr sz="2481" spc="140" dirty="0">
                  <a:solidFill>
                    <a:srgbClr val="2E2D67"/>
                  </a:solidFill>
                  <a:latin typeface="Cambria Math"/>
                  <a:cs typeface="Cambria Math"/>
                </a:rPr>
                <a:t> </a:t>
              </a:r>
              <a:r>
                <a:rPr sz="2481" dirty="0">
                  <a:solidFill>
                    <a:srgbClr val="2E2D67"/>
                  </a:solidFill>
                  <a:latin typeface="Cambria Math"/>
                  <a:cs typeface="Cambria Math"/>
                </a:rPr>
                <a:t>0,</a:t>
              </a:r>
              <a:r>
                <a:rPr sz="2481" spc="-140" dirty="0">
                  <a:solidFill>
                    <a:srgbClr val="2E2D67"/>
                  </a:solidFill>
                  <a:latin typeface="Cambria Math"/>
                  <a:cs typeface="Cambria Math"/>
                </a:rPr>
                <a:t> </a:t>
              </a:r>
              <a:r>
                <a:rPr sz="2481" dirty="0">
                  <a:solidFill>
                    <a:srgbClr val="2E2D67"/>
                  </a:solidFill>
                  <a:latin typeface="Cambria Math"/>
                  <a:cs typeface="Cambria Math"/>
                </a:rPr>
                <a:t>1,	.	.	.	,</a:t>
              </a:r>
              <a:r>
                <a:rPr sz="2481" spc="-140" dirty="0">
                  <a:solidFill>
                    <a:srgbClr val="2E2D67"/>
                  </a:solidFill>
                  <a:latin typeface="Cambria Math"/>
                  <a:cs typeface="Cambria Math"/>
                </a:rPr>
                <a:t> </a:t>
              </a:r>
              <a:r>
                <a:rPr sz="2481" spc="9" dirty="0">
                  <a:solidFill>
                    <a:srgbClr val="2E2D67"/>
                  </a:solidFill>
                  <a:latin typeface="Cambria Math"/>
                  <a:cs typeface="Cambria Math"/>
                </a:rPr>
                <a:t>𝑛</a:t>
              </a:r>
              <a:endParaRPr sz="2481" dirty="0">
                <a:solidFill>
                  <a:srgbClr val="2E2D67"/>
                </a:solidFill>
                <a:latin typeface="Cambria Math"/>
                <a:cs typeface="Cambria Math"/>
              </a:endParaRPr>
            </a:p>
          </p:txBody>
        </p:sp>
      </p:grpSp>
      <p:sp>
        <p:nvSpPr>
          <p:cNvPr id="13" name="object 3">
            <a:extLst>
              <a:ext uri="{FF2B5EF4-FFF2-40B4-BE49-F238E27FC236}">
                <a16:creationId xmlns:a16="http://schemas.microsoft.com/office/drawing/2014/main" id="{C3E1B20F-88F1-4CB7-BE1F-7D6CA2CE4769}"/>
              </a:ext>
            </a:extLst>
          </p:cNvPr>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Binomial</a:t>
            </a:r>
            <a:r>
              <a:rPr sz="4331" dirty="0">
                <a:solidFill>
                  <a:srgbClr val="2E2D67"/>
                </a:solidFill>
              </a:rPr>
              <a:t> </a:t>
            </a:r>
            <a:r>
              <a:rPr sz="4331" spc="-5" dirty="0">
                <a:solidFill>
                  <a:srgbClr val="2E2D67"/>
                </a:solidFill>
              </a:rPr>
              <a:t>Distribution</a:t>
            </a:r>
            <a:endParaRPr sz="4331" dirty="0">
              <a:solidFill>
                <a:srgbClr val="2E2D67"/>
              </a:solidFill>
            </a:endParaRPr>
          </a:p>
        </p:txBody>
      </p:sp>
      <p:sp>
        <p:nvSpPr>
          <p:cNvPr id="12" name="TextBox 11">
            <a:extLst>
              <a:ext uri="{FF2B5EF4-FFF2-40B4-BE49-F238E27FC236}">
                <a16:creationId xmlns:a16="http://schemas.microsoft.com/office/drawing/2014/main" id="{4C344D46-9DD6-4312-81E9-1882C329107E}"/>
              </a:ext>
            </a:extLst>
          </p:cNvPr>
          <p:cNvSpPr txBox="1"/>
          <p:nvPr/>
        </p:nvSpPr>
        <p:spPr>
          <a:xfrm>
            <a:off x="178582" y="2505670"/>
            <a:ext cx="1534390" cy="923330"/>
          </a:xfrm>
          <a:prstGeom prst="rect">
            <a:avLst/>
          </a:prstGeom>
          <a:noFill/>
        </p:spPr>
        <p:txBody>
          <a:bodyPr wrap="square" rtlCol="0">
            <a:spAutoFit/>
          </a:bodyPr>
          <a:lstStyle/>
          <a:p>
            <a:r>
              <a:rPr lang="en-SG" dirty="0">
                <a:solidFill>
                  <a:srgbClr val="E02246"/>
                </a:solidFill>
              </a:rPr>
              <a:t>Probability mass function (</a:t>
            </a:r>
            <a:r>
              <a:rPr lang="en-SG" dirty="0" err="1">
                <a:solidFill>
                  <a:srgbClr val="E02246"/>
                </a:solidFill>
              </a:rPr>
              <a:t>pmf</a:t>
            </a:r>
            <a:r>
              <a:rPr lang="en-SG" dirty="0">
                <a:solidFill>
                  <a:srgbClr val="E02246"/>
                </a:solidFill>
              </a:rPr>
              <a:t>)</a:t>
            </a:r>
          </a:p>
        </p:txBody>
      </p:sp>
      <p:pic>
        <p:nvPicPr>
          <p:cNvPr id="19" name="Picture 18"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x] = \frac{n!}{x!(n - x)!} p^x (1 - p)^{n - x} \quad \mbox{ for } x = 0,1, \ldots, n&#10;\end{align*}&#10;&#10;\end{document}" title="IguanaTex Bitmap Display">
            <a:extLst>
              <a:ext uri="{FF2B5EF4-FFF2-40B4-BE49-F238E27FC236}">
                <a16:creationId xmlns:a16="http://schemas.microsoft.com/office/drawing/2014/main" id="{1D0999E4-0DCF-40AC-862A-A4D475DE0276}"/>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896176" y="3904314"/>
            <a:ext cx="7793371" cy="746057"/>
          </a:xfrm>
          <a:prstGeom prst="rect">
            <a:avLst/>
          </a:prstGeom>
        </p:spPr>
      </p:pic>
      <p:sp>
        <p:nvSpPr>
          <p:cNvPr id="20" name="TextBox 19">
            <a:extLst>
              <a:ext uri="{FF2B5EF4-FFF2-40B4-BE49-F238E27FC236}">
                <a16:creationId xmlns:a16="http://schemas.microsoft.com/office/drawing/2014/main" id="{344E5FE2-842E-4859-9DBE-9482FE15D1E9}"/>
              </a:ext>
            </a:extLst>
          </p:cNvPr>
          <p:cNvSpPr txBox="1"/>
          <p:nvPr/>
        </p:nvSpPr>
        <p:spPr>
          <a:xfrm>
            <a:off x="2061016" y="5496321"/>
            <a:ext cx="1452282" cy="1200329"/>
          </a:xfrm>
          <a:prstGeom prst="rect">
            <a:avLst/>
          </a:prstGeom>
          <a:noFill/>
        </p:spPr>
        <p:txBody>
          <a:bodyPr wrap="square" rtlCol="0">
            <a:spAutoFit/>
          </a:bodyPr>
          <a:lstStyle/>
          <a:p>
            <a:r>
              <a:rPr lang="en-SG" sz="2400" b="1" dirty="0">
                <a:solidFill>
                  <a:srgbClr val="2E2D67"/>
                </a:solidFill>
              </a:rPr>
              <a:t>Mean</a:t>
            </a:r>
            <a:r>
              <a:rPr lang="en-SG" sz="2400" b="1" dirty="0"/>
              <a:t>:</a:t>
            </a:r>
          </a:p>
          <a:p>
            <a:endParaRPr lang="en-SG" sz="2400" b="1" dirty="0"/>
          </a:p>
          <a:p>
            <a:r>
              <a:rPr lang="en-SG" sz="2400" b="1" dirty="0">
                <a:solidFill>
                  <a:srgbClr val="2E2D67"/>
                </a:solidFill>
              </a:rPr>
              <a:t>Variance</a:t>
            </a:r>
            <a:r>
              <a:rPr lang="en-SG" sz="2400" b="1" dirty="0"/>
              <a:t>:</a:t>
            </a:r>
          </a:p>
        </p:txBody>
      </p:sp>
      <p:pic>
        <p:nvPicPr>
          <p:cNvPr id="31" name="Picture 30"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n p&#10;\end{align*}&#10;&#10;\end{document}" title="IguanaTex Bitmap Display">
            <a:extLst>
              <a:ext uri="{FF2B5EF4-FFF2-40B4-BE49-F238E27FC236}">
                <a16:creationId xmlns:a16="http://schemas.microsoft.com/office/drawing/2014/main" id="{1611F8D7-78A4-4395-BC0A-36659433468B}"/>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3605009" y="5620491"/>
            <a:ext cx="1453714" cy="320000"/>
          </a:xfrm>
          <a:prstGeom prst="rect">
            <a:avLst/>
          </a:prstGeom>
        </p:spPr>
      </p:pic>
      <p:pic>
        <p:nvPicPr>
          <p:cNvPr id="33" name="Picture 32"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np(1-p)&#10;\end{align*}&#10;&#10;\end{document}" title="IguanaTex Bitmap Display">
            <a:extLst>
              <a:ext uri="{FF2B5EF4-FFF2-40B4-BE49-F238E27FC236}">
                <a16:creationId xmlns:a16="http://schemas.microsoft.com/office/drawing/2014/main" id="{76B8E183-90F0-4285-881A-B07D1131E3B9}"/>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3605009" y="6321274"/>
            <a:ext cx="2669714" cy="320000"/>
          </a:xfrm>
          <a:prstGeom prst="rect">
            <a:avLst/>
          </a:prstGeom>
        </p:spPr>
      </p:pic>
      <p:cxnSp>
        <p:nvCxnSpPr>
          <p:cNvPr id="29" name="Connector: Curved 28">
            <a:extLst>
              <a:ext uri="{FF2B5EF4-FFF2-40B4-BE49-F238E27FC236}">
                <a16:creationId xmlns:a16="http://schemas.microsoft.com/office/drawing/2014/main" id="{A310B69A-F37C-4BAA-9F6D-87C7E743EF5F}"/>
              </a:ext>
            </a:extLst>
          </p:cNvPr>
          <p:cNvCxnSpPr>
            <a:cxnSpLocks/>
          </p:cNvCxnSpPr>
          <p:nvPr/>
        </p:nvCxnSpPr>
        <p:spPr>
          <a:xfrm>
            <a:off x="971024" y="3265058"/>
            <a:ext cx="914400" cy="914400"/>
          </a:xfrm>
          <a:prstGeom prst="curvedConnector3">
            <a:avLst/>
          </a:prstGeom>
          <a:ln>
            <a:solidFill>
              <a:srgbClr val="E0224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895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F558-7430-4C24-999C-50CBC8095E55}"/>
              </a:ext>
            </a:extLst>
          </p:cNvPr>
          <p:cNvSpPr>
            <a:spLocks noGrp="1"/>
          </p:cNvSpPr>
          <p:nvPr>
            <p:ph type="title"/>
          </p:nvPr>
        </p:nvSpPr>
        <p:spPr/>
        <p:txBody>
          <a:bodyPr/>
          <a:lstStyle/>
          <a:p>
            <a:r>
              <a:rPr lang="en-SG" dirty="0">
                <a:solidFill>
                  <a:srgbClr val="2E2D67"/>
                </a:solidFill>
              </a:rPr>
              <a:t>Probability Mass Function (</a:t>
            </a:r>
            <a:r>
              <a:rPr lang="en-SG" dirty="0" err="1">
                <a:solidFill>
                  <a:srgbClr val="2E2D67"/>
                </a:solidFill>
              </a:rPr>
              <a:t>pmf</a:t>
            </a:r>
            <a:r>
              <a:rPr lang="en-SG" dirty="0">
                <a:solidFill>
                  <a:srgbClr val="2E2D67"/>
                </a:solidFill>
              </a:rPr>
              <a:t>)</a:t>
            </a:r>
          </a:p>
        </p:txBody>
      </p:sp>
      <p:pic>
        <p:nvPicPr>
          <p:cNvPr id="1028" name="Picture 4">
            <a:extLst>
              <a:ext uri="{FF2B5EF4-FFF2-40B4-BE49-F238E27FC236}">
                <a16:creationId xmlns:a16="http://schemas.microsoft.com/office/drawing/2014/main" id="{1F556035-C4B3-4994-B009-20160FD38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40" y="2558138"/>
            <a:ext cx="5724525" cy="39147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x] = \frac{n!}{x!(n - x)!} p^x (1 - p)^{n - x} \quad \mbox{ for } x = 0,1, \ldots, n&#10;\end{align*}&#10;&#10;\end{document}" title="IguanaTex Bitmap Display">
            <a:extLst>
              <a:ext uri="{FF2B5EF4-FFF2-40B4-BE49-F238E27FC236}">
                <a16:creationId xmlns:a16="http://schemas.microsoft.com/office/drawing/2014/main" id="{47495202-C7D9-4280-9324-003E6C21D63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199314" y="1404762"/>
            <a:ext cx="7793371" cy="746057"/>
          </a:xfrm>
          <a:prstGeom prst="rect">
            <a:avLst/>
          </a:prstGeom>
        </p:spPr>
      </p:pic>
    </p:spTree>
    <p:extLst>
      <p:ext uri="{BB962C8B-B14F-4D97-AF65-F5344CB8AC3E}">
        <p14:creationId xmlns:p14="http://schemas.microsoft.com/office/powerpoint/2010/main" val="1504407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F558-7430-4C24-999C-50CBC8095E55}"/>
              </a:ext>
            </a:extLst>
          </p:cNvPr>
          <p:cNvSpPr>
            <a:spLocks noGrp="1"/>
          </p:cNvSpPr>
          <p:nvPr>
            <p:ph type="title"/>
          </p:nvPr>
        </p:nvSpPr>
        <p:spPr/>
        <p:txBody>
          <a:bodyPr/>
          <a:lstStyle/>
          <a:p>
            <a:r>
              <a:rPr lang="en-SG" dirty="0">
                <a:solidFill>
                  <a:srgbClr val="2E2D67"/>
                </a:solidFill>
              </a:rPr>
              <a:t>Cumulative Distribution Function (</a:t>
            </a:r>
            <a:r>
              <a:rPr lang="en-SG" dirty="0" err="1">
                <a:solidFill>
                  <a:srgbClr val="2E2D67"/>
                </a:solidFill>
              </a:rPr>
              <a:t>cdf</a:t>
            </a:r>
            <a:r>
              <a:rPr lang="en-SG" dirty="0">
                <a:solidFill>
                  <a:srgbClr val="2E2D67"/>
                </a:solidFill>
              </a:rPr>
              <a:t>)</a:t>
            </a:r>
          </a:p>
        </p:txBody>
      </p:sp>
      <p:pic>
        <p:nvPicPr>
          <p:cNvPr id="5" name="Picture 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leq x] = \sum_{i = 1}^x \frac{n!}{i!(n - i)!} p^i (1 - p)^{n - i} \quad \mbox{ for } x = 0,1, \ldots, n&#10;\end{align*}&#10;&#10;\end{document}" title="IguanaTex Bitmap Display">
            <a:extLst>
              <a:ext uri="{FF2B5EF4-FFF2-40B4-BE49-F238E27FC236}">
                <a16:creationId xmlns:a16="http://schemas.microsoft.com/office/drawing/2014/main" id="{7BFEAF87-0803-485F-A78B-A385708F887F}"/>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080974" y="1480060"/>
            <a:ext cx="8058512" cy="864914"/>
          </a:xfrm>
          <a:prstGeom prst="rect">
            <a:avLst/>
          </a:prstGeom>
        </p:spPr>
      </p:pic>
      <p:pic>
        <p:nvPicPr>
          <p:cNvPr id="2050" name="Picture 2">
            <a:extLst>
              <a:ext uri="{FF2B5EF4-FFF2-40B4-BE49-F238E27FC236}">
                <a16:creationId xmlns:a16="http://schemas.microsoft.com/office/drawing/2014/main" id="{B0D830F4-25C1-4CE7-B218-A7A948494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313" y="2611918"/>
            <a:ext cx="56673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442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9196" y="2150603"/>
            <a:ext cx="8493722"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t>Application</a:t>
            </a:r>
            <a:r>
              <a:rPr sz="4331" spc="27" dirty="0"/>
              <a:t> </a:t>
            </a:r>
            <a:r>
              <a:rPr sz="4331" dirty="0"/>
              <a:t>of</a:t>
            </a:r>
            <a:r>
              <a:rPr sz="4331" spc="23" dirty="0"/>
              <a:t> </a:t>
            </a:r>
            <a:r>
              <a:rPr sz="4331" spc="-5" dirty="0"/>
              <a:t>Binomial</a:t>
            </a:r>
            <a:r>
              <a:rPr sz="4331" spc="9" dirty="0"/>
              <a:t> </a:t>
            </a:r>
            <a:r>
              <a:rPr sz="4331" spc="-5" dirty="0"/>
              <a:t>Distribution</a:t>
            </a:r>
            <a:endParaRPr sz="4331"/>
          </a:p>
        </p:txBody>
      </p:sp>
    </p:spTree>
    <p:extLst>
      <p:ext uri="{BB962C8B-B14F-4D97-AF65-F5344CB8AC3E}">
        <p14:creationId xmlns:p14="http://schemas.microsoft.com/office/powerpoint/2010/main" val="148475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2996" y="127878"/>
            <a:ext cx="3117950" cy="1973179"/>
          </a:xfrm>
          <a:prstGeom prst="rect">
            <a:avLst/>
          </a:prstGeom>
        </p:spPr>
      </p:pic>
      <p:sp>
        <p:nvSpPr>
          <p:cNvPr id="3" name="object 3"/>
          <p:cNvSpPr txBox="1">
            <a:spLocks noGrp="1"/>
          </p:cNvSpPr>
          <p:nvPr>
            <p:ph type="title"/>
          </p:nvPr>
        </p:nvSpPr>
        <p:spPr>
          <a:xfrm>
            <a:off x="4998834" y="835060"/>
            <a:ext cx="5684635" cy="1011204"/>
          </a:xfrm>
          <a:prstGeom prst="rect">
            <a:avLst/>
          </a:prstGeom>
        </p:spPr>
        <p:txBody>
          <a:bodyPr vert="horz" wrap="square" lIns="0" tIns="11459" rIns="0" bIns="0" rtlCol="0" anchor="ctr">
            <a:spAutoFit/>
          </a:bodyPr>
          <a:lstStyle/>
          <a:p>
            <a:pPr marL="11459" marR="4584">
              <a:lnSpc>
                <a:spcPct val="100000"/>
              </a:lnSpc>
              <a:spcBef>
                <a:spcPts val="90"/>
              </a:spcBef>
            </a:pPr>
            <a:r>
              <a:rPr sz="3248" b="1" dirty="0">
                <a:latin typeface="Arial"/>
                <a:cs typeface="Arial"/>
              </a:rPr>
              <a:t>It</a:t>
            </a:r>
            <a:r>
              <a:rPr sz="3248" b="1" spc="-5" dirty="0">
                <a:latin typeface="Arial"/>
                <a:cs typeface="Arial"/>
              </a:rPr>
              <a:t> </a:t>
            </a:r>
            <a:r>
              <a:rPr sz="3248" b="1" dirty="0">
                <a:latin typeface="Arial"/>
                <a:cs typeface="Arial"/>
              </a:rPr>
              <a:t>all</a:t>
            </a:r>
            <a:r>
              <a:rPr sz="3248" b="1" spc="-5" dirty="0">
                <a:latin typeface="Arial"/>
                <a:cs typeface="Arial"/>
              </a:rPr>
              <a:t> starts</a:t>
            </a:r>
            <a:r>
              <a:rPr sz="3248" b="1" spc="-18" dirty="0">
                <a:latin typeface="Arial"/>
                <a:cs typeface="Arial"/>
              </a:rPr>
              <a:t> </a:t>
            </a:r>
            <a:r>
              <a:rPr sz="3248" b="1" dirty="0">
                <a:latin typeface="Arial"/>
                <a:cs typeface="Arial"/>
              </a:rPr>
              <a:t>with</a:t>
            </a:r>
            <a:r>
              <a:rPr sz="3248" b="1" spc="-5" dirty="0">
                <a:latin typeface="Arial"/>
                <a:cs typeface="Arial"/>
              </a:rPr>
              <a:t> a mysterious </a:t>
            </a:r>
            <a:r>
              <a:rPr sz="3248" b="1" spc="-889" dirty="0">
                <a:latin typeface="Arial"/>
                <a:cs typeface="Arial"/>
              </a:rPr>
              <a:t> </a:t>
            </a:r>
            <a:r>
              <a:rPr sz="3248" b="1" spc="-5" dirty="0">
                <a:latin typeface="Arial"/>
                <a:cs typeface="Arial"/>
              </a:rPr>
              <a:t>phone</a:t>
            </a:r>
            <a:r>
              <a:rPr sz="3248" b="1" spc="-9" dirty="0">
                <a:latin typeface="Arial"/>
                <a:cs typeface="Arial"/>
              </a:rPr>
              <a:t> </a:t>
            </a:r>
            <a:r>
              <a:rPr sz="3248" b="1" spc="-5" dirty="0">
                <a:latin typeface="Arial"/>
                <a:cs typeface="Arial"/>
              </a:rPr>
              <a:t>call…</a:t>
            </a:r>
            <a:endParaRPr sz="3248">
              <a:latin typeface="Arial"/>
              <a:cs typeface="Arial"/>
            </a:endParaRPr>
          </a:p>
        </p:txBody>
      </p:sp>
      <p:sp>
        <p:nvSpPr>
          <p:cNvPr id="4" name="object 4"/>
          <p:cNvSpPr txBox="1"/>
          <p:nvPr/>
        </p:nvSpPr>
        <p:spPr>
          <a:xfrm>
            <a:off x="1560667" y="2218082"/>
            <a:ext cx="8818002" cy="3812254"/>
          </a:xfrm>
          <a:prstGeom prst="rect">
            <a:avLst/>
          </a:prstGeom>
        </p:spPr>
        <p:txBody>
          <a:bodyPr vert="horz" wrap="square" lIns="0" tIns="98544" rIns="0" bIns="0" rtlCol="0">
            <a:spAutoFit/>
          </a:bodyPr>
          <a:lstStyle/>
          <a:p>
            <a:pPr marL="80214">
              <a:spcBef>
                <a:spcPts val="776"/>
              </a:spcBef>
            </a:pPr>
            <a:r>
              <a:rPr sz="2887" i="1" dirty="0">
                <a:solidFill>
                  <a:srgbClr val="2E2D67"/>
                </a:solidFill>
                <a:latin typeface="Bodoni MT"/>
                <a:cs typeface="Bodoni MT"/>
              </a:rPr>
              <a:t>Hi</a:t>
            </a:r>
            <a:r>
              <a:rPr sz="2887" i="1" spc="-5" dirty="0">
                <a:solidFill>
                  <a:srgbClr val="2E2D67"/>
                </a:solidFill>
                <a:latin typeface="Bodoni MT"/>
                <a:cs typeface="Bodoni MT"/>
              </a:rPr>
              <a:t> </a:t>
            </a:r>
            <a:r>
              <a:rPr sz="2887" i="1" dirty="0">
                <a:solidFill>
                  <a:srgbClr val="2E2D67"/>
                </a:solidFill>
                <a:latin typeface="Bodoni MT"/>
                <a:cs typeface="Bodoni MT"/>
              </a:rPr>
              <a:t>Dear</a:t>
            </a:r>
            <a:r>
              <a:rPr sz="2887" i="1" spc="5" dirty="0">
                <a:solidFill>
                  <a:srgbClr val="2E2D67"/>
                </a:solidFill>
                <a:latin typeface="Bodoni MT"/>
                <a:cs typeface="Bodoni MT"/>
              </a:rPr>
              <a:t> </a:t>
            </a:r>
            <a:r>
              <a:rPr sz="2887" i="1" spc="-5" dirty="0">
                <a:solidFill>
                  <a:srgbClr val="2E2D67"/>
                </a:solidFill>
                <a:latin typeface="Bodoni MT"/>
                <a:cs typeface="Bodoni MT"/>
              </a:rPr>
              <a:t>friend.</a:t>
            </a:r>
            <a:r>
              <a:rPr sz="2887" i="1" spc="5" dirty="0">
                <a:solidFill>
                  <a:srgbClr val="2E2D67"/>
                </a:solidFill>
                <a:latin typeface="Bodoni MT"/>
                <a:cs typeface="Bodoni MT"/>
              </a:rPr>
              <a:t> </a:t>
            </a:r>
            <a:r>
              <a:rPr sz="2887" i="1" spc="9" dirty="0">
                <a:solidFill>
                  <a:srgbClr val="2E2D67"/>
                </a:solidFill>
                <a:latin typeface="Bodoni MT"/>
                <a:cs typeface="Bodoni MT"/>
              </a:rPr>
              <a:t>This</a:t>
            </a:r>
            <a:r>
              <a:rPr sz="2887" i="1" spc="5" dirty="0">
                <a:solidFill>
                  <a:srgbClr val="2E2D67"/>
                </a:solidFill>
                <a:latin typeface="Bodoni MT"/>
                <a:cs typeface="Bodoni MT"/>
              </a:rPr>
              <a:t> </a:t>
            </a:r>
            <a:r>
              <a:rPr sz="2887" i="1" spc="-5" dirty="0">
                <a:solidFill>
                  <a:srgbClr val="2E2D67"/>
                </a:solidFill>
                <a:latin typeface="Bodoni MT"/>
                <a:cs typeface="Bodoni MT"/>
              </a:rPr>
              <a:t>is </a:t>
            </a:r>
            <a:r>
              <a:rPr sz="2887" i="1" spc="-9" dirty="0">
                <a:solidFill>
                  <a:srgbClr val="2E2D67"/>
                </a:solidFill>
                <a:latin typeface="Bodoni MT"/>
                <a:cs typeface="Bodoni MT"/>
              </a:rPr>
              <a:t>Mike.</a:t>
            </a:r>
            <a:endParaRPr sz="2887" dirty="0">
              <a:solidFill>
                <a:srgbClr val="2E2D67"/>
              </a:solidFill>
              <a:latin typeface="Bodoni MT"/>
              <a:cs typeface="Bodoni MT"/>
            </a:endParaRPr>
          </a:p>
          <a:p>
            <a:pPr marL="69901">
              <a:spcBef>
                <a:spcPts val="686"/>
              </a:spcBef>
            </a:pPr>
            <a:r>
              <a:rPr sz="2887" i="1" dirty="0">
                <a:solidFill>
                  <a:srgbClr val="2E2D67"/>
                </a:solidFill>
                <a:latin typeface="Bodoni MT"/>
                <a:cs typeface="Bodoni MT"/>
              </a:rPr>
              <a:t>I</a:t>
            </a:r>
            <a:r>
              <a:rPr sz="2887" i="1" spc="-9" dirty="0">
                <a:solidFill>
                  <a:srgbClr val="2E2D67"/>
                </a:solidFill>
                <a:latin typeface="Bodoni MT"/>
                <a:cs typeface="Bodoni MT"/>
              </a:rPr>
              <a:t> </a:t>
            </a:r>
            <a:r>
              <a:rPr sz="2887" i="1" dirty="0">
                <a:solidFill>
                  <a:srgbClr val="2E2D67"/>
                </a:solidFill>
                <a:latin typeface="Bodoni MT"/>
                <a:cs typeface="Bodoni MT"/>
              </a:rPr>
              <a:t>am</a:t>
            </a:r>
            <a:r>
              <a:rPr sz="2887" i="1" spc="5" dirty="0">
                <a:solidFill>
                  <a:srgbClr val="2E2D67"/>
                </a:solidFill>
                <a:latin typeface="Bodoni MT"/>
                <a:cs typeface="Bodoni MT"/>
              </a:rPr>
              <a:t> </a:t>
            </a:r>
            <a:r>
              <a:rPr sz="2887" i="1" dirty="0">
                <a:solidFill>
                  <a:srgbClr val="2E2D67"/>
                </a:solidFill>
                <a:latin typeface="Bodoni MT"/>
                <a:cs typeface="Bodoni MT"/>
              </a:rPr>
              <a:t>an</a:t>
            </a:r>
            <a:r>
              <a:rPr sz="2887" i="1" spc="-9" dirty="0">
                <a:solidFill>
                  <a:srgbClr val="2E2D67"/>
                </a:solidFill>
                <a:latin typeface="Bodoni MT"/>
                <a:cs typeface="Bodoni MT"/>
              </a:rPr>
              <a:t> </a:t>
            </a:r>
            <a:r>
              <a:rPr sz="2887" i="1" spc="9" dirty="0">
                <a:solidFill>
                  <a:srgbClr val="2E2D67"/>
                </a:solidFill>
                <a:latin typeface="Bodoni MT"/>
                <a:cs typeface="Bodoni MT"/>
              </a:rPr>
              <a:t>investment</a:t>
            </a:r>
            <a:r>
              <a:rPr sz="2887" i="1" spc="-18" dirty="0">
                <a:solidFill>
                  <a:srgbClr val="2E2D67"/>
                </a:solidFill>
                <a:latin typeface="Bodoni MT"/>
                <a:cs typeface="Bodoni MT"/>
              </a:rPr>
              <a:t> </a:t>
            </a:r>
            <a:r>
              <a:rPr sz="2887" i="1" dirty="0">
                <a:solidFill>
                  <a:srgbClr val="2E2D67"/>
                </a:solidFill>
                <a:latin typeface="Bodoni MT"/>
                <a:cs typeface="Bodoni MT"/>
              </a:rPr>
              <a:t>broker</a:t>
            </a:r>
            <a:r>
              <a:rPr sz="2887" i="1" spc="-5" dirty="0">
                <a:solidFill>
                  <a:srgbClr val="2E2D67"/>
                </a:solidFill>
                <a:latin typeface="Bodoni MT"/>
                <a:cs typeface="Bodoni MT"/>
              </a:rPr>
              <a:t> </a:t>
            </a:r>
            <a:r>
              <a:rPr sz="2887" i="1" spc="-9" dirty="0">
                <a:solidFill>
                  <a:srgbClr val="2E2D67"/>
                </a:solidFill>
                <a:latin typeface="Bodoni MT"/>
                <a:cs typeface="Bodoni MT"/>
              </a:rPr>
              <a:t>from</a:t>
            </a:r>
            <a:r>
              <a:rPr sz="2887" i="1" dirty="0">
                <a:solidFill>
                  <a:srgbClr val="2E2D67"/>
                </a:solidFill>
                <a:latin typeface="Bodoni MT"/>
                <a:cs typeface="Bodoni MT"/>
              </a:rPr>
              <a:t> the</a:t>
            </a:r>
            <a:r>
              <a:rPr sz="2887" i="1" spc="-5" dirty="0">
                <a:solidFill>
                  <a:srgbClr val="2E2D67"/>
                </a:solidFill>
                <a:latin typeface="Bodoni MT"/>
                <a:cs typeface="Bodoni MT"/>
              </a:rPr>
              <a:t> </a:t>
            </a:r>
            <a:r>
              <a:rPr lang="en-SG" sz="2887" i="1" spc="-36" dirty="0">
                <a:solidFill>
                  <a:srgbClr val="2E2D67"/>
                </a:solidFill>
                <a:latin typeface="Bodoni MT"/>
                <a:cs typeface="Bodoni MT"/>
              </a:rPr>
              <a:t>T</a:t>
            </a:r>
            <a:r>
              <a:rPr sz="2887" i="1" spc="-36" dirty="0">
                <a:solidFill>
                  <a:srgbClr val="2E2D67"/>
                </a:solidFill>
                <a:latin typeface="Bodoni MT"/>
                <a:cs typeface="Bodoni MT"/>
              </a:rPr>
              <a:t>.Q.</a:t>
            </a:r>
            <a:r>
              <a:rPr lang="en-SG" sz="2887" i="1" spc="-36" dirty="0">
                <a:solidFill>
                  <a:srgbClr val="2E2D67"/>
                </a:solidFill>
                <a:latin typeface="Bodoni MT"/>
                <a:cs typeface="Bodoni MT"/>
              </a:rPr>
              <a:t>S</a:t>
            </a:r>
            <a:r>
              <a:rPr sz="2887" i="1" spc="-36" dirty="0">
                <a:solidFill>
                  <a:srgbClr val="2E2D67"/>
                </a:solidFill>
                <a:latin typeface="Bodoni MT"/>
                <a:cs typeface="Bodoni MT"/>
              </a:rPr>
              <a:t>.</a:t>
            </a:r>
            <a:r>
              <a:rPr sz="2887" i="1" spc="9" dirty="0">
                <a:solidFill>
                  <a:srgbClr val="2E2D67"/>
                </a:solidFill>
                <a:latin typeface="Bodoni MT"/>
                <a:cs typeface="Bodoni MT"/>
              </a:rPr>
              <a:t> </a:t>
            </a:r>
            <a:r>
              <a:rPr sz="2887" i="1" spc="-41" dirty="0">
                <a:solidFill>
                  <a:srgbClr val="2E2D67"/>
                </a:solidFill>
                <a:latin typeface="Bodoni MT"/>
                <a:cs typeface="Bodoni MT"/>
              </a:rPr>
              <a:t>Company.</a:t>
            </a:r>
            <a:endParaRPr sz="2887" dirty="0">
              <a:solidFill>
                <a:srgbClr val="2E2D67"/>
              </a:solidFill>
              <a:latin typeface="Bodoni MT"/>
              <a:cs typeface="Bodoni MT"/>
            </a:endParaRPr>
          </a:p>
          <a:p>
            <a:pPr marL="69901">
              <a:spcBef>
                <a:spcPts val="857"/>
              </a:spcBef>
            </a:pPr>
            <a:r>
              <a:rPr sz="2887" i="1" dirty="0">
                <a:solidFill>
                  <a:srgbClr val="2E2D67"/>
                </a:solidFill>
                <a:latin typeface="Bodoni MT"/>
                <a:cs typeface="Bodoni MT"/>
              </a:rPr>
              <a:t>…</a:t>
            </a:r>
            <a:r>
              <a:rPr sz="2887" i="1" spc="-5" dirty="0">
                <a:solidFill>
                  <a:srgbClr val="2E2D67"/>
                </a:solidFill>
                <a:latin typeface="Bodoni MT"/>
                <a:cs typeface="Bodoni MT"/>
              </a:rPr>
              <a:t> </a:t>
            </a:r>
            <a:r>
              <a:rPr sz="2887" i="1" spc="-103" dirty="0">
                <a:solidFill>
                  <a:srgbClr val="2E2D67"/>
                </a:solidFill>
                <a:latin typeface="Bodoni MT"/>
                <a:cs typeface="Bodoni MT"/>
              </a:rPr>
              <a:t>Yes!</a:t>
            </a:r>
            <a:r>
              <a:rPr sz="2887" i="1" dirty="0">
                <a:solidFill>
                  <a:srgbClr val="2E2D67"/>
                </a:solidFill>
                <a:latin typeface="Bodoni MT"/>
                <a:cs typeface="Bodoni MT"/>
              </a:rPr>
              <a:t> </a:t>
            </a:r>
            <a:r>
              <a:rPr lang="en-SG" sz="2887" i="1" spc="-32" dirty="0">
                <a:solidFill>
                  <a:srgbClr val="2E2D67"/>
                </a:solidFill>
                <a:latin typeface="Bodoni MT"/>
                <a:cs typeface="Bodoni MT"/>
              </a:rPr>
              <a:t>T</a:t>
            </a:r>
            <a:r>
              <a:rPr sz="2887" i="1" spc="-32" dirty="0">
                <a:solidFill>
                  <a:srgbClr val="2E2D67"/>
                </a:solidFill>
                <a:latin typeface="Bodoni MT"/>
                <a:cs typeface="Bodoni MT"/>
              </a:rPr>
              <a:t>.Q.</a:t>
            </a:r>
            <a:r>
              <a:rPr lang="en-SG" sz="2887" i="1" spc="-32" dirty="0">
                <a:solidFill>
                  <a:srgbClr val="2E2D67"/>
                </a:solidFill>
                <a:latin typeface="Bodoni MT"/>
                <a:cs typeface="Bodoni MT"/>
              </a:rPr>
              <a:t>S</a:t>
            </a:r>
            <a:r>
              <a:rPr sz="2887" i="1" spc="-32" dirty="0">
                <a:solidFill>
                  <a:srgbClr val="2E2D67"/>
                </a:solidFill>
                <a:latin typeface="Bodoni MT"/>
                <a:cs typeface="Bodoni MT"/>
              </a:rPr>
              <a:t>.</a:t>
            </a:r>
            <a:r>
              <a:rPr sz="2887" i="1" dirty="0">
                <a:solidFill>
                  <a:srgbClr val="2E2D67"/>
                </a:solidFill>
                <a:latin typeface="Bodoni MT"/>
                <a:cs typeface="Bodoni MT"/>
              </a:rPr>
              <a:t> </a:t>
            </a:r>
            <a:r>
              <a:rPr sz="2887" i="1" spc="36" dirty="0">
                <a:solidFill>
                  <a:srgbClr val="2E2D67"/>
                </a:solidFill>
                <a:latin typeface="Bodoni MT"/>
                <a:cs typeface="Bodoni MT"/>
              </a:rPr>
              <a:t>Now</a:t>
            </a:r>
            <a:r>
              <a:rPr sz="2887" i="1" spc="-23" dirty="0">
                <a:solidFill>
                  <a:srgbClr val="2E2D67"/>
                </a:solidFill>
                <a:latin typeface="Bodoni MT"/>
                <a:cs typeface="Bodoni MT"/>
              </a:rPr>
              <a:t> </a:t>
            </a:r>
            <a:r>
              <a:rPr sz="2887" i="1" spc="9" dirty="0">
                <a:solidFill>
                  <a:srgbClr val="2E2D67"/>
                </a:solidFill>
                <a:latin typeface="Bodoni MT"/>
                <a:cs typeface="Bodoni MT"/>
              </a:rPr>
              <a:t>you</a:t>
            </a:r>
            <a:r>
              <a:rPr sz="2887" i="1" spc="-14" dirty="0">
                <a:solidFill>
                  <a:srgbClr val="2E2D67"/>
                </a:solidFill>
                <a:latin typeface="Bodoni MT"/>
                <a:cs typeface="Bodoni MT"/>
              </a:rPr>
              <a:t> </a:t>
            </a:r>
            <a:r>
              <a:rPr sz="2887" i="1" spc="-5" dirty="0">
                <a:solidFill>
                  <a:srgbClr val="2E2D67"/>
                </a:solidFill>
                <a:latin typeface="Bodoni MT"/>
                <a:cs typeface="Bodoni MT"/>
              </a:rPr>
              <a:t>remember</a:t>
            </a:r>
            <a:r>
              <a:rPr sz="2887" i="1" spc="5" dirty="0">
                <a:solidFill>
                  <a:srgbClr val="2E2D67"/>
                </a:solidFill>
                <a:latin typeface="Bodoni MT"/>
                <a:cs typeface="Bodoni MT"/>
              </a:rPr>
              <a:t> </a:t>
            </a:r>
            <a:r>
              <a:rPr sz="2887" i="1" spc="-5" dirty="0">
                <a:solidFill>
                  <a:srgbClr val="2E2D67"/>
                </a:solidFill>
                <a:latin typeface="Bodoni MT"/>
                <a:cs typeface="Bodoni MT"/>
              </a:rPr>
              <a:t>ah. </a:t>
            </a:r>
            <a:r>
              <a:rPr sz="2887" i="1" spc="18" dirty="0">
                <a:solidFill>
                  <a:srgbClr val="2E2D67"/>
                </a:solidFill>
                <a:latin typeface="Bodoni MT"/>
                <a:cs typeface="Bodoni MT"/>
              </a:rPr>
              <a:t>The</a:t>
            </a:r>
            <a:r>
              <a:rPr sz="2887" i="1" spc="14" dirty="0">
                <a:solidFill>
                  <a:srgbClr val="2E2D67"/>
                </a:solidFill>
                <a:latin typeface="Bodoni MT"/>
                <a:cs typeface="Bodoni MT"/>
              </a:rPr>
              <a:t> </a:t>
            </a:r>
            <a:r>
              <a:rPr lang="en-SG" sz="2887" i="1" spc="-32" dirty="0">
                <a:solidFill>
                  <a:srgbClr val="2E2D67"/>
                </a:solidFill>
                <a:latin typeface="Bodoni MT"/>
                <a:cs typeface="Bodoni MT"/>
              </a:rPr>
              <a:t>T</a:t>
            </a:r>
            <a:r>
              <a:rPr sz="2887" i="1" spc="-32" dirty="0">
                <a:solidFill>
                  <a:srgbClr val="2E2D67"/>
                </a:solidFill>
                <a:latin typeface="Bodoni MT"/>
                <a:cs typeface="Bodoni MT"/>
              </a:rPr>
              <a:t>.Q.</a:t>
            </a:r>
            <a:r>
              <a:rPr lang="en-SG" sz="2887" i="1" spc="-32" dirty="0">
                <a:solidFill>
                  <a:srgbClr val="2E2D67"/>
                </a:solidFill>
                <a:latin typeface="Bodoni MT"/>
                <a:cs typeface="Bodoni MT"/>
              </a:rPr>
              <a:t>S</a:t>
            </a:r>
            <a:r>
              <a:rPr sz="2887" i="1" spc="-32" dirty="0">
                <a:solidFill>
                  <a:srgbClr val="2E2D67"/>
                </a:solidFill>
                <a:latin typeface="Bodoni MT"/>
                <a:cs typeface="Bodoni MT"/>
              </a:rPr>
              <a:t>.</a:t>
            </a:r>
            <a:r>
              <a:rPr sz="2887" i="1" spc="23" dirty="0">
                <a:solidFill>
                  <a:srgbClr val="2E2D67"/>
                </a:solidFill>
                <a:latin typeface="Bodoni MT"/>
                <a:cs typeface="Bodoni MT"/>
              </a:rPr>
              <a:t> </a:t>
            </a:r>
            <a:r>
              <a:rPr sz="2887" i="1" dirty="0">
                <a:solidFill>
                  <a:srgbClr val="2E2D67"/>
                </a:solidFill>
                <a:latin typeface="Bodoni MT"/>
                <a:cs typeface="Bodoni MT"/>
              </a:rPr>
              <a:t>loh.</a:t>
            </a:r>
            <a:endParaRPr sz="2887" dirty="0">
              <a:solidFill>
                <a:srgbClr val="2E2D67"/>
              </a:solidFill>
              <a:latin typeface="Bodoni MT"/>
              <a:cs typeface="Bodoni MT"/>
            </a:endParaRPr>
          </a:p>
          <a:p>
            <a:pPr marL="69901">
              <a:spcBef>
                <a:spcPts val="1236"/>
              </a:spcBef>
            </a:pPr>
            <a:r>
              <a:rPr sz="2887" i="1" dirty="0">
                <a:solidFill>
                  <a:srgbClr val="2E2D67"/>
                </a:solidFill>
                <a:latin typeface="Bodoni MT"/>
                <a:cs typeface="Bodoni MT"/>
              </a:rPr>
              <a:t>I</a:t>
            </a:r>
            <a:r>
              <a:rPr sz="2887" i="1" spc="-9" dirty="0">
                <a:solidFill>
                  <a:srgbClr val="2E2D67"/>
                </a:solidFill>
                <a:latin typeface="Bodoni MT"/>
                <a:cs typeface="Bodoni MT"/>
              </a:rPr>
              <a:t> </a:t>
            </a:r>
            <a:r>
              <a:rPr sz="2887" i="1" spc="18" dirty="0">
                <a:solidFill>
                  <a:srgbClr val="2E2D67"/>
                </a:solidFill>
                <a:latin typeface="Bodoni MT"/>
                <a:cs typeface="Bodoni MT"/>
              </a:rPr>
              <a:t>have</a:t>
            </a:r>
            <a:r>
              <a:rPr sz="2887" i="1" spc="-5" dirty="0">
                <a:solidFill>
                  <a:srgbClr val="2E2D67"/>
                </a:solidFill>
                <a:latin typeface="Bodoni MT"/>
                <a:cs typeface="Bodoni MT"/>
              </a:rPr>
              <a:t> </a:t>
            </a:r>
            <a:r>
              <a:rPr sz="2887" i="1" dirty="0">
                <a:solidFill>
                  <a:srgbClr val="2E2D67"/>
                </a:solidFill>
                <a:latin typeface="Bodoni MT"/>
                <a:cs typeface="Bodoni MT"/>
              </a:rPr>
              <a:t>a</a:t>
            </a:r>
            <a:r>
              <a:rPr sz="2887" i="1" spc="-5" dirty="0">
                <a:solidFill>
                  <a:srgbClr val="2E2D67"/>
                </a:solidFill>
                <a:latin typeface="Bodoni MT"/>
                <a:cs typeface="Bodoni MT"/>
              </a:rPr>
              <a:t> </a:t>
            </a:r>
            <a:r>
              <a:rPr sz="2887" i="1" spc="36" dirty="0">
                <a:solidFill>
                  <a:srgbClr val="2E2D67"/>
                </a:solidFill>
                <a:latin typeface="Bodoni MT"/>
                <a:cs typeface="Bodoni MT"/>
              </a:rPr>
              <a:t>very</a:t>
            </a:r>
            <a:r>
              <a:rPr sz="2887" i="1" spc="-23" dirty="0">
                <a:solidFill>
                  <a:srgbClr val="2E2D67"/>
                </a:solidFill>
                <a:latin typeface="Bodoni MT"/>
                <a:cs typeface="Bodoni MT"/>
              </a:rPr>
              <a:t> </a:t>
            </a:r>
            <a:r>
              <a:rPr sz="2887" i="1" spc="-14" dirty="0">
                <a:solidFill>
                  <a:srgbClr val="2E2D67"/>
                </a:solidFill>
                <a:latin typeface="Bodoni MT"/>
                <a:cs typeface="Bodoni MT"/>
              </a:rPr>
              <a:t>good </a:t>
            </a:r>
            <a:r>
              <a:rPr sz="2887" i="1" spc="36" dirty="0">
                <a:solidFill>
                  <a:srgbClr val="2E2D67"/>
                </a:solidFill>
                <a:latin typeface="Bodoni MT"/>
                <a:cs typeface="Bodoni MT"/>
              </a:rPr>
              <a:t>news</a:t>
            </a:r>
            <a:r>
              <a:rPr sz="2887" i="1" spc="-5" dirty="0">
                <a:solidFill>
                  <a:srgbClr val="2E2D67"/>
                </a:solidFill>
                <a:latin typeface="Bodoni MT"/>
                <a:cs typeface="Bodoni MT"/>
              </a:rPr>
              <a:t> </a:t>
            </a:r>
            <a:r>
              <a:rPr sz="2887" i="1" dirty="0">
                <a:solidFill>
                  <a:srgbClr val="2E2D67"/>
                </a:solidFill>
                <a:latin typeface="Bodoni MT"/>
                <a:cs typeface="Bodoni MT"/>
              </a:rPr>
              <a:t>to</a:t>
            </a:r>
            <a:r>
              <a:rPr sz="2887" i="1" spc="-14" dirty="0">
                <a:solidFill>
                  <a:srgbClr val="2E2D67"/>
                </a:solidFill>
                <a:latin typeface="Bodoni MT"/>
                <a:cs typeface="Bodoni MT"/>
              </a:rPr>
              <a:t> </a:t>
            </a:r>
            <a:r>
              <a:rPr sz="2887" i="1" spc="-5" dirty="0">
                <a:solidFill>
                  <a:srgbClr val="2E2D67"/>
                </a:solidFill>
                <a:latin typeface="Bodoni MT"/>
                <a:cs typeface="Bodoni MT"/>
              </a:rPr>
              <a:t>share</a:t>
            </a:r>
            <a:r>
              <a:rPr sz="2887" i="1" spc="9" dirty="0">
                <a:solidFill>
                  <a:srgbClr val="2E2D67"/>
                </a:solidFill>
                <a:latin typeface="Bodoni MT"/>
                <a:cs typeface="Bodoni MT"/>
              </a:rPr>
              <a:t> </a:t>
            </a:r>
            <a:r>
              <a:rPr sz="2887" i="1" spc="-5" dirty="0">
                <a:solidFill>
                  <a:srgbClr val="2E2D67"/>
                </a:solidFill>
                <a:latin typeface="Bodoni MT"/>
                <a:cs typeface="Bodoni MT"/>
              </a:rPr>
              <a:t>with</a:t>
            </a:r>
            <a:r>
              <a:rPr sz="2887" i="1" spc="-9" dirty="0">
                <a:solidFill>
                  <a:srgbClr val="2E2D67"/>
                </a:solidFill>
                <a:latin typeface="Bodoni MT"/>
                <a:cs typeface="Bodoni MT"/>
              </a:rPr>
              <a:t> </a:t>
            </a:r>
            <a:r>
              <a:rPr sz="2887" i="1" spc="9" dirty="0">
                <a:solidFill>
                  <a:srgbClr val="2E2D67"/>
                </a:solidFill>
                <a:latin typeface="Bodoni MT"/>
                <a:cs typeface="Bodoni MT"/>
              </a:rPr>
              <a:t>you.</a:t>
            </a:r>
            <a:endParaRPr sz="2887" dirty="0">
              <a:solidFill>
                <a:srgbClr val="2E2D67"/>
              </a:solidFill>
              <a:latin typeface="Bodoni MT"/>
              <a:cs typeface="Bodoni MT"/>
            </a:endParaRPr>
          </a:p>
          <a:p>
            <a:pPr marL="11459">
              <a:spcBef>
                <a:spcPts val="893"/>
              </a:spcBef>
            </a:pPr>
            <a:r>
              <a:rPr sz="2887" i="1" spc="-171" dirty="0">
                <a:solidFill>
                  <a:srgbClr val="2E2D67"/>
                </a:solidFill>
                <a:latin typeface="Bodoni MT"/>
                <a:cs typeface="Bodoni MT"/>
              </a:rPr>
              <a:t>We</a:t>
            </a:r>
            <a:r>
              <a:rPr sz="2887" i="1" dirty="0">
                <a:solidFill>
                  <a:srgbClr val="2E2D67"/>
                </a:solidFill>
                <a:latin typeface="Bodoni MT"/>
                <a:cs typeface="Bodoni MT"/>
              </a:rPr>
              <a:t> </a:t>
            </a:r>
            <a:r>
              <a:rPr sz="2887" i="1" spc="18" dirty="0">
                <a:solidFill>
                  <a:srgbClr val="2E2D67"/>
                </a:solidFill>
                <a:latin typeface="Bodoni MT"/>
                <a:cs typeface="Bodoni MT"/>
              </a:rPr>
              <a:t>have</a:t>
            </a:r>
            <a:r>
              <a:rPr sz="2887" i="1" spc="5" dirty="0">
                <a:solidFill>
                  <a:srgbClr val="2E2D67"/>
                </a:solidFill>
                <a:latin typeface="Bodoni MT"/>
                <a:cs typeface="Bodoni MT"/>
              </a:rPr>
              <a:t> </a:t>
            </a:r>
            <a:r>
              <a:rPr sz="2887" i="1" spc="-5" dirty="0">
                <a:solidFill>
                  <a:srgbClr val="2E2D67"/>
                </a:solidFill>
                <a:latin typeface="Bodoni MT"/>
                <a:cs typeface="Bodoni MT"/>
              </a:rPr>
              <a:t>done</a:t>
            </a:r>
            <a:r>
              <a:rPr sz="2887" i="1" dirty="0">
                <a:solidFill>
                  <a:srgbClr val="2E2D67"/>
                </a:solidFill>
                <a:latin typeface="Bodoni MT"/>
                <a:cs typeface="Bodoni MT"/>
              </a:rPr>
              <a:t> a</a:t>
            </a:r>
            <a:r>
              <a:rPr sz="2887" i="1" spc="5" dirty="0">
                <a:solidFill>
                  <a:srgbClr val="2E2D67"/>
                </a:solidFill>
                <a:latin typeface="Bodoni MT"/>
                <a:cs typeface="Bodoni MT"/>
              </a:rPr>
              <a:t> </a:t>
            </a:r>
            <a:r>
              <a:rPr sz="2887" i="1" spc="36" dirty="0">
                <a:solidFill>
                  <a:srgbClr val="2E2D67"/>
                </a:solidFill>
                <a:latin typeface="Bodoni MT"/>
                <a:cs typeface="Bodoni MT"/>
              </a:rPr>
              <a:t>very</a:t>
            </a:r>
            <a:r>
              <a:rPr sz="2887" i="1" spc="-9" dirty="0">
                <a:solidFill>
                  <a:srgbClr val="2E2D67"/>
                </a:solidFill>
                <a:latin typeface="Bodoni MT"/>
                <a:cs typeface="Bodoni MT"/>
              </a:rPr>
              <a:t> </a:t>
            </a:r>
            <a:r>
              <a:rPr sz="2887" i="1" spc="-5" dirty="0">
                <a:solidFill>
                  <a:srgbClr val="2E2D67"/>
                </a:solidFill>
                <a:latin typeface="Bodoni MT"/>
                <a:cs typeface="Bodoni MT"/>
              </a:rPr>
              <a:t>thorough</a:t>
            </a:r>
            <a:r>
              <a:rPr sz="2887" i="1" dirty="0">
                <a:solidFill>
                  <a:srgbClr val="2E2D67"/>
                </a:solidFill>
                <a:latin typeface="Bodoni MT"/>
                <a:cs typeface="Bodoni MT"/>
              </a:rPr>
              <a:t> </a:t>
            </a:r>
            <a:r>
              <a:rPr sz="2887" i="1" spc="-9" dirty="0">
                <a:solidFill>
                  <a:srgbClr val="2E2D67"/>
                </a:solidFill>
                <a:latin typeface="Bodoni MT"/>
                <a:cs typeface="Bodoni MT"/>
              </a:rPr>
              <a:t>research</a:t>
            </a:r>
            <a:r>
              <a:rPr sz="2887" i="1" spc="5" dirty="0">
                <a:solidFill>
                  <a:srgbClr val="2E2D67"/>
                </a:solidFill>
                <a:latin typeface="Bodoni MT"/>
                <a:cs typeface="Bodoni MT"/>
              </a:rPr>
              <a:t> </a:t>
            </a:r>
            <a:r>
              <a:rPr sz="2887" i="1" dirty="0">
                <a:solidFill>
                  <a:srgbClr val="2E2D67"/>
                </a:solidFill>
                <a:latin typeface="Bodoni MT"/>
                <a:cs typeface="Bodoni MT"/>
              </a:rPr>
              <a:t>on</a:t>
            </a:r>
            <a:r>
              <a:rPr sz="2887" i="1" spc="5" dirty="0">
                <a:solidFill>
                  <a:srgbClr val="2E2D67"/>
                </a:solidFill>
                <a:latin typeface="Bodoni MT"/>
                <a:cs typeface="Bodoni MT"/>
              </a:rPr>
              <a:t> </a:t>
            </a:r>
            <a:r>
              <a:rPr sz="2887" i="1" dirty="0">
                <a:solidFill>
                  <a:srgbClr val="2E2D67"/>
                </a:solidFill>
                <a:latin typeface="Bodoni MT"/>
                <a:cs typeface="Bodoni MT"/>
              </a:rPr>
              <a:t>400</a:t>
            </a:r>
            <a:r>
              <a:rPr sz="2887" i="1" spc="9" dirty="0">
                <a:solidFill>
                  <a:srgbClr val="2E2D67"/>
                </a:solidFill>
                <a:latin typeface="Bodoni MT"/>
                <a:cs typeface="Bodoni MT"/>
              </a:rPr>
              <a:t> </a:t>
            </a:r>
            <a:r>
              <a:rPr sz="2887" i="1" spc="-5" dirty="0">
                <a:solidFill>
                  <a:srgbClr val="2E2D67"/>
                </a:solidFill>
                <a:latin typeface="Bodoni MT"/>
                <a:cs typeface="Bodoni MT"/>
              </a:rPr>
              <a:t>mutual</a:t>
            </a:r>
            <a:r>
              <a:rPr sz="2887" i="1" spc="5" dirty="0">
                <a:solidFill>
                  <a:srgbClr val="2E2D67"/>
                </a:solidFill>
                <a:latin typeface="Bodoni MT"/>
                <a:cs typeface="Bodoni MT"/>
              </a:rPr>
              <a:t> </a:t>
            </a:r>
            <a:r>
              <a:rPr sz="2887" i="1" spc="-5" dirty="0">
                <a:solidFill>
                  <a:srgbClr val="2E2D67"/>
                </a:solidFill>
                <a:latin typeface="Bodoni MT"/>
                <a:cs typeface="Bodoni MT"/>
              </a:rPr>
              <a:t>funds.</a:t>
            </a:r>
            <a:endParaRPr sz="2887" dirty="0">
              <a:solidFill>
                <a:srgbClr val="2E2D67"/>
              </a:solidFill>
              <a:latin typeface="Bodoni MT"/>
              <a:cs typeface="Bodoni MT"/>
            </a:endParaRPr>
          </a:p>
          <a:p>
            <a:pPr marL="11459" marR="684115">
              <a:spcBef>
                <a:spcPts val="1011"/>
              </a:spcBef>
              <a:tabLst>
                <a:tab pos="5229983" algn="l"/>
              </a:tabLst>
            </a:pPr>
            <a:r>
              <a:rPr sz="2887" i="1" spc="-140" dirty="0">
                <a:solidFill>
                  <a:srgbClr val="2E2D67"/>
                </a:solidFill>
                <a:latin typeface="Bodoni MT"/>
                <a:cs typeface="Bodoni MT"/>
              </a:rPr>
              <a:t>You</a:t>
            </a:r>
            <a:r>
              <a:rPr sz="2887" i="1" dirty="0">
                <a:solidFill>
                  <a:srgbClr val="2E2D67"/>
                </a:solidFill>
                <a:latin typeface="Bodoni MT"/>
                <a:cs typeface="Bodoni MT"/>
              </a:rPr>
              <a:t> </a:t>
            </a:r>
            <a:r>
              <a:rPr sz="2887" i="1" spc="23" dirty="0">
                <a:solidFill>
                  <a:srgbClr val="2E2D67"/>
                </a:solidFill>
                <a:latin typeface="Bodoni MT"/>
                <a:cs typeface="Bodoni MT"/>
              </a:rPr>
              <a:t>know</a:t>
            </a:r>
            <a:r>
              <a:rPr sz="2887" i="1" dirty="0">
                <a:solidFill>
                  <a:srgbClr val="2E2D67"/>
                </a:solidFill>
                <a:latin typeface="Bodoni MT"/>
                <a:cs typeface="Bodoni MT"/>
              </a:rPr>
              <a:t> </a:t>
            </a:r>
            <a:r>
              <a:rPr sz="2887" i="1" spc="9" dirty="0">
                <a:solidFill>
                  <a:srgbClr val="2E2D67"/>
                </a:solidFill>
                <a:latin typeface="Bodoni MT"/>
                <a:cs typeface="Bodoni MT"/>
              </a:rPr>
              <a:t>what?</a:t>
            </a:r>
            <a:r>
              <a:rPr sz="2887" i="1" spc="5" dirty="0">
                <a:solidFill>
                  <a:srgbClr val="2E2D67"/>
                </a:solidFill>
                <a:latin typeface="Bodoni MT"/>
                <a:cs typeface="Bodoni MT"/>
              </a:rPr>
              <a:t> </a:t>
            </a:r>
            <a:r>
              <a:rPr sz="2887" i="1" spc="-171" dirty="0">
                <a:solidFill>
                  <a:srgbClr val="2E2D67"/>
                </a:solidFill>
                <a:latin typeface="Bodoni MT"/>
                <a:cs typeface="Bodoni MT"/>
              </a:rPr>
              <a:t>We</a:t>
            </a:r>
            <a:r>
              <a:rPr sz="2887" i="1" dirty="0">
                <a:solidFill>
                  <a:srgbClr val="2E2D67"/>
                </a:solidFill>
                <a:latin typeface="Bodoni MT"/>
                <a:cs typeface="Bodoni MT"/>
              </a:rPr>
              <a:t> </a:t>
            </a:r>
            <a:r>
              <a:rPr sz="2887" i="1" spc="-9" dirty="0">
                <a:solidFill>
                  <a:srgbClr val="2E2D67"/>
                </a:solidFill>
                <a:latin typeface="Bodoni MT"/>
                <a:cs typeface="Bodoni MT"/>
              </a:rPr>
              <a:t>found</a:t>
            </a:r>
            <a:r>
              <a:rPr sz="2887" i="1" dirty="0">
                <a:solidFill>
                  <a:srgbClr val="2E2D67"/>
                </a:solidFill>
                <a:latin typeface="Bodoni MT"/>
                <a:cs typeface="Bodoni MT"/>
              </a:rPr>
              <a:t> a</a:t>
            </a:r>
            <a:r>
              <a:rPr sz="2887" i="1" spc="5" dirty="0">
                <a:solidFill>
                  <a:srgbClr val="2E2D67"/>
                </a:solidFill>
                <a:latin typeface="Bodoni MT"/>
                <a:cs typeface="Bodoni MT"/>
              </a:rPr>
              <a:t> </a:t>
            </a:r>
            <a:r>
              <a:rPr sz="2887" i="1" dirty="0">
                <a:solidFill>
                  <a:srgbClr val="2E2D67"/>
                </a:solidFill>
                <a:latin typeface="Bodoni MT"/>
                <a:cs typeface="Bodoni MT"/>
              </a:rPr>
              <a:t>star</a:t>
            </a:r>
            <a:r>
              <a:rPr sz="2887" i="1" spc="9" dirty="0">
                <a:solidFill>
                  <a:srgbClr val="2E2D67"/>
                </a:solidFill>
                <a:latin typeface="Bodoni MT"/>
                <a:cs typeface="Bodoni MT"/>
              </a:rPr>
              <a:t> </a:t>
            </a:r>
            <a:r>
              <a:rPr sz="2887" i="1" spc="-5" dirty="0">
                <a:solidFill>
                  <a:srgbClr val="2E2D67"/>
                </a:solidFill>
                <a:latin typeface="Bodoni MT"/>
                <a:cs typeface="Bodoni MT"/>
              </a:rPr>
              <a:t>fund</a:t>
            </a:r>
            <a:r>
              <a:rPr sz="2887" i="1" spc="9" dirty="0">
                <a:solidFill>
                  <a:srgbClr val="2E2D67"/>
                </a:solidFill>
                <a:latin typeface="Bodoni MT"/>
                <a:cs typeface="Bodoni MT"/>
              </a:rPr>
              <a:t> </a:t>
            </a:r>
            <a:r>
              <a:rPr sz="2887" i="1" spc="18" dirty="0">
                <a:solidFill>
                  <a:srgbClr val="2E2D67"/>
                </a:solidFill>
                <a:latin typeface="Bodoni MT"/>
                <a:cs typeface="Bodoni MT"/>
              </a:rPr>
              <a:t>that</a:t>
            </a:r>
            <a:r>
              <a:rPr sz="2887" i="1" dirty="0">
                <a:solidFill>
                  <a:srgbClr val="2E2D67"/>
                </a:solidFill>
                <a:latin typeface="Bodoni MT"/>
                <a:cs typeface="Bodoni MT"/>
              </a:rPr>
              <a:t> has</a:t>
            </a:r>
            <a:r>
              <a:rPr sz="2887" i="1" spc="5" dirty="0">
                <a:solidFill>
                  <a:srgbClr val="2E2D67"/>
                </a:solidFill>
                <a:latin typeface="Bodoni MT"/>
                <a:cs typeface="Bodoni MT"/>
              </a:rPr>
              <a:t> </a:t>
            </a:r>
            <a:r>
              <a:rPr sz="2887" i="1" spc="14" dirty="0">
                <a:solidFill>
                  <a:srgbClr val="2E2D67"/>
                </a:solidFill>
                <a:latin typeface="Bodoni MT"/>
                <a:cs typeface="Bodoni MT"/>
              </a:rPr>
              <a:t>beaten</a:t>
            </a:r>
            <a:r>
              <a:rPr sz="2887" i="1" dirty="0">
                <a:solidFill>
                  <a:srgbClr val="2E2D67"/>
                </a:solidFill>
                <a:latin typeface="Bodoni MT"/>
                <a:cs typeface="Bodoni MT"/>
              </a:rPr>
              <a:t> a </a:t>
            </a:r>
            <a:r>
              <a:rPr sz="2887" i="1" spc="-695" dirty="0">
                <a:solidFill>
                  <a:srgbClr val="2E2D67"/>
                </a:solidFill>
                <a:latin typeface="Bodoni MT"/>
                <a:cs typeface="Bodoni MT"/>
              </a:rPr>
              <a:t> </a:t>
            </a:r>
            <a:r>
              <a:rPr sz="2887" i="1" spc="-5" dirty="0">
                <a:solidFill>
                  <a:srgbClr val="2E2D67"/>
                </a:solidFill>
                <a:latin typeface="Bodoni MT"/>
                <a:cs typeface="Bodoni MT"/>
              </a:rPr>
              <a:t>standard</a:t>
            </a:r>
            <a:r>
              <a:rPr sz="2887" i="1" spc="14" dirty="0">
                <a:solidFill>
                  <a:srgbClr val="2E2D67"/>
                </a:solidFill>
                <a:latin typeface="Bodoni MT"/>
                <a:cs typeface="Bodoni MT"/>
              </a:rPr>
              <a:t> </a:t>
            </a:r>
            <a:r>
              <a:rPr sz="2887" i="1" dirty="0">
                <a:solidFill>
                  <a:srgbClr val="2E2D67"/>
                </a:solidFill>
                <a:latin typeface="Bodoni MT"/>
                <a:cs typeface="Bodoni MT"/>
              </a:rPr>
              <a:t>market</a:t>
            </a:r>
            <a:r>
              <a:rPr sz="2887" i="1" spc="9" dirty="0">
                <a:solidFill>
                  <a:srgbClr val="2E2D67"/>
                </a:solidFill>
                <a:latin typeface="Bodoni MT"/>
                <a:cs typeface="Bodoni MT"/>
              </a:rPr>
              <a:t> </a:t>
            </a:r>
            <a:r>
              <a:rPr sz="2887" i="1" spc="5" dirty="0">
                <a:solidFill>
                  <a:srgbClr val="2E2D67"/>
                </a:solidFill>
                <a:latin typeface="Bodoni MT"/>
                <a:cs typeface="Bodoni MT"/>
              </a:rPr>
              <a:t>index</a:t>
            </a:r>
            <a:r>
              <a:rPr sz="2887" i="1" spc="14" dirty="0">
                <a:solidFill>
                  <a:srgbClr val="2E2D67"/>
                </a:solidFill>
                <a:latin typeface="Bodoni MT"/>
                <a:cs typeface="Bodoni MT"/>
              </a:rPr>
              <a:t> </a:t>
            </a:r>
            <a:r>
              <a:rPr sz="2887" i="1" spc="-5" dirty="0">
                <a:solidFill>
                  <a:srgbClr val="2E2D67"/>
                </a:solidFill>
                <a:latin typeface="Bodoni MT"/>
                <a:cs typeface="Bodoni MT"/>
              </a:rPr>
              <a:t>in</a:t>
            </a:r>
            <a:r>
              <a:rPr sz="2887" i="1" spc="14" dirty="0">
                <a:solidFill>
                  <a:srgbClr val="2E2D67"/>
                </a:solidFill>
                <a:latin typeface="Bodoni MT"/>
                <a:cs typeface="Bodoni MT"/>
              </a:rPr>
              <a:t> </a:t>
            </a:r>
            <a:r>
              <a:rPr sz="2887" i="1" spc="-5" dirty="0">
                <a:solidFill>
                  <a:srgbClr val="2E2D67"/>
                </a:solidFill>
                <a:latin typeface="Bodoni MT"/>
                <a:cs typeface="Bodoni MT"/>
              </a:rPr>
              <a:t>37</a:t>
            </a:r>
            <a:r>
              <a:rPr sz="2887" i="1" spc="18" dirty="0">
                <a:solidFill>
                  <a:srgbClr val="2E2D67"/>
                </a:solidFill>
                <a:latin typeface="Bodoni MT"/>
                <a:cs typeface="Bodoni MT"/>
              </a:rPr>
              <a:t> </a:t>
            </a:r>
            <a:r>
              <a:rPr sz="2887" i="1" dirty="0">
                <a:solidFill>
                  <a:srgbClr val="2E2D67"/>
                </a:solidFill>
                <a:latin typeface="Bodoni MT"/>
                <a:cs typeface="Bodoni MT"/>
              </a:rPr>
              <a:t>out</a:t>
            </a:r>
            <a:r>
              <a:rPr sz="2887" i="1" spc="9" dirty="0">
                <a:solidFill>
                  <a:srgbClr val="2E2D67"/>
                </a:solidFill>
                <a:latin typeface="Bodoni MT"/>
                <a:cs typeface="Bodoni MT"/>
              </a:rPr>
              <a:t> </a:t>
            </a:r>
            <a:r>
              <a:rPr sz="2887" i="1" dirty="0">
                <a:solidFill>
                  <a:srgbClr val="2E2D67"/>
                </a:solidFill>
                <a:latin typeface="Bodoni MT"/>
                <a:cs typeface="Bodoni MT"/>
              </a:rPr>
              <a:t>of	52 </a:t>
            </a:r>
            <a:r>
              <a:rPr sz="2887" i="1" spc="5" dirty="0">
                <a:solidFill>
                  <a:srgbClr val="2E2D67"/>
                </a:solidFill>
                <a:latin typeface="Bodoni MT"/>
                <a:cs typeface="Bodoni MT"/>
              </a:rPr>
              <a:t>weeks.</a:t>
            </a:r>
            <a:endParaRPr sz="2887" dirty="0">
              <a:solidFill>
                <a:srgbClr val="2E2D67"/>
              </a:solidFill>
              <a:latin typeface="Bodoni MT"/>
              <a:cs typeface="Bodoni MT"/>
            </a:endParaRPr>
          </a:p>
        </p:txBody>
      </p:sp>
    </p:spTree>
    <p:extLst>
      <p:ext uri="{BB962C8B-B14F-4D97-AF65-F5344CB8AC3E}">
        <p14:creationId xmlns:p14="http://schemas.microsoft.com/office/powerpoint/2010/main" val="2985193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52996" y="127878"/>
            <a:ext cx="3117950" cy="1973179"/>
          </a:xfrm>
          <a:prstGeom prst="rect">
            <a:avLst/>
          </a:prstGeom>
        </p:spPr>
      </p:pic>
      <p:sp>
        <p:nvSpPr>
          <p:cNvPr id="3" name="object 3"/>
          <p:cNvSpPr txBox="1">
            <a:spLocks noGrp="1"/>
          </p:cNvSpPr>
          <p:nvPr>
            <p:ph type="title"/>
          </p:nvPr>
        </p:nvSpPr>
        <p:spPr>
          <a:xfrm>
            <a:off x="4998834" y="835060"/>
            <a:ext cx="5684635" cy="1011204"/>
          </a:xfrm>
          <a:prstGeom prst="rect">
            <a:avLst/>
          </a:prstGeom>
        </p:spPr>
        <p:txBody>
          <a:bodyPr vert="horz" wrap="square" lIns="0" tIns="11459" rIns="0" bIns="0" rtlCol="0" anchor="ctr">
            <a:spAutoFit/>
          </a:bodyPr>
          <a:lstStyle/>
          <a:p>
            <a:pPr marL="11459" marR="4584">
              <a:lnSpc>
                <a:spcPct val="100000"/>
              </a:lnSpc>
              <a:spcBef>
                <a:spcPts val="90"/>
              </a:spcBef>
            </a:pPr>
            <a:r>
              <a:rPr sz="3248" b="1" dirty="0">
                <a:latin typeface="Arial"/>
                <a:cs typeface="Arial"/>
              </a:rPr>
              <a:t>It</a:t>
            </a:r>
            <a:r>
              <a:rPr sz="3248" b="1" spc="-5" dirty="0">
                <a:latin typeface="Arial"/>
                <a:cs typeface="Arial"/>
              </a:rPr>
              <a:t> </a:t>
            </a:r>
            <a:r>
              <a:rPr sz="3248" b="1" dirty="0">
                <a:latin typeface="Arial"/>
                <a:cs typeface="Arial"/>
              </a:rPr>
              <a:t>all</a:t>
            </a:r>
            <a:r>
              <a:rPr sz="3248" b="1" spc="-5" dirty="0">
                <a:latin typeface="Arial"/>
                <a:cs typeface="Arial"/>
              </a:rPr>
              <a:t> starts</a:t>
            </a:r>
            <a:r>
              <a:rPr sz="3248" b="1" spc="-18" dirty="0">
                <a:latin typeface="Arial"/>
                <a:cs typeface="Arial"/>
              </a:rPr>
              <a:t> </a:t>
            </a:r>
            <a:r>
              <a:rPr sz="3248" b="1" dirty="0">
                <a:latin typeface="Arial"/>
                <a:cs typeface="Arial"/>
              </a:rPr>
              <a:t>with</a:t>
            </a:r>
            <a:r>
              <a:rPr sz="3248" b="1" spc="-5" dirty="0">
                <a:latin typeface="Arial"/>
                <a:cs typeface="Arial"/>
              </a:rPr>
              <a:t> a mysterious </a:t>
            </a:r>
            <a:r>
              <a:rPr sz="3248" b="1" spc="-889" dirty="0">
                <a:latin typeface="Arial"/>
                <a:cs typeface="Arial"/>
              </a:rPr>
              <a:t> </a:t>
            </a:r>
            <a:r>
              <a:rPr sz="3248" b="1" spc="-5" dirty="0">
                <a:latin typeface="Arial"/>
                <a:cs typeface="Arial"/>
              </a:rPr>
              <a:t>phone</a:t>
            </a:r>
            <a:r>
              <a:rPr sz="3248" b="1" spc="-9" dirty="0">
                <a:latin typeface="Arial"/>
                <a:cs typeface="Arial"/>
              </a:rPr>
              <a:t> </a:t>
            </a:r>
            <a:r>
              <a:rPr sz="3248" b="1" spc="-5" dirty="0">
                <a:latin typeface="Arial"/>
                <a:cs typeface="Arial"/>
              </a:rPr>
              <a:t>call…</a:t>
            </a:r>
            <a:endParaRPr sz="3248">
              <a:latin typeface="Arial"/>
              <a:cs typeface="Arial"/>
            </a:endParaRPr>
          </a:p>
        </p:txBody>
      </p:sp>
      <p:sp>
        <p:nvSpPr>
          <p:cNvPr id="4" name="object 4"/>
          <p:cNvSpPr txBox="1"/>
          <p:nvPr/>
        </p:nvSpPr>
        <p:spPr>
          <a:xfrm>
            <a:off x="1560667" y="2181735"/>
            <a:ext cx="8817429" cy="3503286"/>
          </a:xfrm>
          <a:prstGeom prst="rect">
            <a:avLst/>
          </a:prstGeom>
        </p:spPr>
        <p:txBody>
          <a:bodyPr vert="horz" wrap="square" lIns="0" tIns="134639" rIns="0" bIns="0" rtlCol="0">
            <a:spAutoFit/>
          </a:bodyPr>
          <a:lstStyle/>
          <a:p>
            <a:pPr marL="80214">
              <a:spcBef>
                <a:spcPts val="1060"/>
              </a:spcBef>
              <a:tabLst>
                <a:tab pos="2490659" algn="l"/>
              </a:tabLst>
            </a:pPr>
            <a:r>
              <a:rPr sz="2887" i="1" dirty="0">
                <a:solidFill>
                  <a:srgbClr val="2E2D67"/>
                </a:solidFill>
                <a:latin typeface="Bodoni MT"/>
                <a:cs typeface="Bodoni MT"/>
              </a:rPr>
              <a:t>YES!</a:t>
            </a:r>
            <a:r>
              <a:rPr sz="2887" i="1" spc="5" dirty="0">
                <a:solidFill>
                  <a:srgbClr val="2E2D67"/>
                </a:solidFill>
                <a:latin typeface="Bodoni MT"/>
                <a:cs typeface="Bodoni MT"/>
              </a:rPr>
              <a:t> </a:t>
            </a:r>
            <a:r>
              <a:rPr sz="2887" i="1" dirty="0">
                <a:solidFill>
                  <a:srgbClr val="2E2D67"/>
                </a:solidFill>
                <a:latin typeface="Bodoni MT"/>
                <a:cs typeface="Bodoni MT"/>
              </a:rPr>
              <a:t>37</a:t>
            </a:r>
            <a:r>
              <a:rPr sz="2887" i="1" spc="9" dirty="0">
                <a:solidFill>
                  <a:srgbClr val="2E2D67"/>
                </a:solidFill>
                <a:latin typeface="Bodoni MT"/>
                <a:cs typeface="Bodoni MT"/>
              </a:rPr>
              <a:t> </a:t>
            </a:r>
            <a:r>
              <a:rPr sz="2887" i="1" spc="5" dirty="0">
                <a:solidFill>
                  <a:srgbClr val="2E2D67"/>
                </a:solidFill>
                <a:latin typeface="Bodoni MT"/>
                <a:cs typeface="Bodoni MT"/>
              </a:rPr>
              <a:t>out</a:t>
            </a:r>
            <a:r>
              <a:rPr sz="2887" i="1" spc="-5" dirty="0">
                <a:solidFill>
                  <a:srgbClr val="2E2D67"/>
                </a:solidFill>
                <a:latin typeface="Bodoni MT"/>
                <a:cs typeface="Bodoni MT"/>
              </a:rPr>
              <a:t> </a:t>
            </a:r>
            <a:r>
              <a:rPr sz="2887" i="1" dirty="0">
                <a:solidFill>
                  <a:srgbClr val="2E2D67"/>
                </a:solidFill>
                <a:latin typeface="Bodoni MT"/>
                <a:cs typeface="Bodoni MT"/>
              </a:rPr>
              <a:t>of	52</a:t>
            </a:r>
            <a:r>
              <a:rPr sz="2887" i="1" spc="-5" dirty="0">
                <a:solidFill>
                  <a:srgbClr val="2E2D67"/>
                </a:solidFill>
                <a:latin typeface="Bodoni MT"/>
                <a:cs typeface="Bodoni MT"/>
              </a:rPr>
              <a:t> </a:t>
            </a:r>
            <a:r>
              <a:rPr sz="2887" i="1" spc="5" dirty="0">
                <a:solidFill>
                  <a:srgbClr val="2E2D67"/>
                </a:solidFill>
                <a:latin typeface="Bodoni MT"/>
                <a:cs typeface="Bodoni MT"/>
              </a:rPr>
              <a:t>weeks!</a:t>
            </a:r>
            <a:endParaRPr sz="2887" dirty="0">
              <a:solidFill>
                <a:srgbClr val="2E2D67"/>
              </a:solidFill>
              <a:latin typeface="Bodoni MT"/>
              <a:cs typeface="Bodoni MT"/>
            </a:endParaRPr>
          </a:p>
          <a:p>
            <a:pPr marL="69901" marR="4584">
              <a:spcBef>
                <a:spcPts val="970"/>
              </a:spcBef>
              <a:tabLst>
                <a:tab pos="525978" algn="l"/>
              </a:tabLst>
            </a:pPr>
            <a:r>
              <a:rPr sz="2887" i="1" spc="-5" dirty="0">
                <a:solidFill>
                  <a:srgbClr val="2E2D67"/>
                </a:solidFill>
                <a:latin typeface="Bodoni MT"/>
                <a:cs typeface="Bodoni MT"/>
              </a:rPr>
              <a:t>If	</a:t>
            </a:r>
            <a:r>
              <a:rPr sz="2887" i="1" spc="9" dirty="0">
                <a:solidFill>
                  <a:srgbClr val="2E2D67"/>
                </a:solidFill>
                <a:latin typeface="Bodoni MT"/>
                <a:cs typeface="Bodoni MT"/>
              </a:rPr>
              <a:t>you invested </a:t>
            </a:r>
            <a:r>
              <a:rPr sz="2887" i="1" spc="-5" dirty="0">
                <a:solidFill>
                  <a:srgbClr val="2E2D67"/>
                </a:solidFill>
                <a:latin typeface="Bodoni MT"/>
                <a:cs typeface="Bodoni MT"/>
              </a:rPr>
              <a:t>in </a:t>
            </a:r>
            <a:r>
              <a:rPr sz="2887" i="1" dirty="0">
                <a:solidFill>
                  <a:srgbClr val="2E2D67"/>
                </a:solidFill>
                <a:latin typeface="Bodoni MT"/>
                <a:cs typeface="Bodoni MT"/>
              </a:rPr>
              <a:t>this </a:t>
            </a:r>
            <a:r>
              <a:rPr sz="2887" i="1" spc="-5" dirty="0">
                <a:solidFill>
                  <a:srgbClr val="2E2D67"/>
                </a:solidFill>
                <a:latin typeface="Bodoni MT"/>
                <a:cs typeface="Bodoni MT"/>
              </a:rPr>
              <a:t>fund, </a:t>
            </a:r>
            <a:r>
              <a:rPr sz="2887" i="1" dirty="0">
                <a:solidFill>
                  <a:srgbClr val="2E2D67"/>
                </a:solidFill>
                <a:latin typeface="Bodoni MT"/>
                <a:cs typeface="Bodoni MT"/>
              </a:rPr>
              <a:t>a </a:t>
            </a:r>
            <a:r>
              <a:rPr sz="2887" i="1" spc="-5" dirty="0">
                <a:solidFill>
                  <a:srgbClr val="2E2D67"/>
                </a:solidFill>
                <a:latin typeface="Bodoni MT"/>
                <a:cs typeface="Bodoni MT"/>
              </a:rPr>
              <a:t>simple </a:t>
            </a:r>
            <a:r>
              <a:rPr sz="2887" i="1" spc="18" dirty="0">
                <a:solidFill>
                  <a:srgbClr val="2E2D67"/>
                </a:solidFill>
                <a:latin typeface="Bodoni MT"/>
                <a:cs typeface="Bodoni MT"/>
              </a:rPr>
              <a:t>math </a:t>
            </a:r>
            <a:r>
              <a:rPr sz="2887" i="1" dirty="0">
                <a:solidFill>
                  <a:srgbClr val="2E2D67"/>
                </a:solidFill>
                <a:latin typeface="Bodoni MT"/>
                <a:cs typeface="Bodoni MT"/>
              </a:rPr>
              <a:t>can </a:t>
            </a:r>
            <a:r>
              <a:rPr sz="2887" i="1" spc="-5" dirty="0">
                <a:solidFill>
                  <a:srgbClr val="2E2D67"/>
                </a:solidFill>
                <a:latin typeface="Bodoni MT"/>
                <a:cs typeface="Bodoni MT"/>
              </a:rPr>
              <a:t>tell </a:t>
            </a:r>
            <a:r>
              <a:rPr sz="2887" i="1" spc="9" dirty="0">
                <a:solidFill>
                  <a:srgbClr val="2E2D67"/>
                </a:solidFill>
                <a:latin typeface="Bodoni MT"/>
                <a:cs typeface="Bodoni MT"/>
              </a:rPr>
              <a:t>you </a:t>
            </a:r>
            <a:r>
              <a:rPr sz="2887" i="1" spc="32" dirty="0">
                <a:solidFill>
                  <a:srgbClr val="2E2D67"/>
                </a:solidFill>
                <a:latin typeface="Bodoni MT"/>
                <a:cs typeface="Bodoni MT"/>
              </a:rPr>
              <a:t>how </a:t>
            </a:r>
            <a:r>
              <a:rPr sz="2887" i="1" spc="-695" dirty="0">
                <a:solidFill>
                  <a:srgbClr val="2E2D67"/>
                </a:solidFill>
                <a:latin typeface="Bodoni MT"/>
                <a:cs typeface="Bodoni MT"/>
              </a:rPr>
              <a:t> </a:t>
            </a:r>
            <a:r>
              <a:rPr sz="2887" i="1" spc="-9" dirty="0">
                <a:solidFill>
                  <a:srgbClr val="2E2D67"/>
                </a:solidFill>
                <a:latin typeface="Bodoni MT"/>
                <a:cs typeface="Bodoni MT"/>
              </a:rPr>
              <a:t>much</a:t>
            </a:r>
            <a:r>
              <a:rPr sz="2887" i="1" dirty="0">
                <a:solidFill>
                  <a:srgbClr val="2E2D67"/>
                </a:solidFill>
                <a:latin typeface="Bodoni MT"/>
                <a:cs typeface="Bodoni MT"/>
              </a:rPr>
              <a:t> </a:t>
            </a:r>
            <a:r>
              <a:rPr sz="2887" i="1" spc="9" dirty="0">
                <a:solidFill>
                  <a:srgbClr val="2E2D67"/>
                </a:solidFill>
                <a:latin typeface="Bodoni MT"/>
                <a:cs typeface="Bodoni MT"/>
              </a:rPr>
              <a:t>you</a:t>
            </a:r>
            <a:r>
              <a:rPr sz="2887" i="1" spc="-14" dirty="0">
                <a:solidFill>
                  <a:srgbClr val="2E2D67"/>
                </a:solidFill>
                <a:latin typeface="Bodoni MT"/>
                <a:cs typeface="Bodoni MT"/>
              </a:rPr>
              <a:t> </a:t>
            </a:r>
            <a:r>
              <a:rPr sz="2887" i="1" dirty="0">
                <a:solidFill>
                  <a:srgbClr val="2E2D67"/>
                </a:solidFill>
                <a:latin typeface="Bodoni MT"/>
                <a:cs typeface="Bodoni MT"/>
              </a:rPr>
              <a:t>can</a:t>
            </a:r>
            <a:r>
              <a:rPr sz="2887" i="1" spc="5" dirty="0">
                <a:solidFill>
                  <a:srgbClr val="2E2D67"/>
                </a:solidFill>
                <a:latin typeface="Bodoni MT"/>
                <a:cs typeface="Bodoni MT"/>
              </a:rPr>
              <a:t> </a:t>
            </a:r>
            <a:r>
              <a:rPr sz="2887" i="1" spc="14" dirty="0">
                <a:solidFill>
                  <a:srgbClr val="2E2D67"/>
                </a:solidFill>
                <a:latin typeface="Bodoni MT"/>
                <a:cs typeface="Bodoni MT"/>
              </a:rPr>
              <a:t>earn.</a:t>
            </a:r>
            <a:endParaRPr sz="2887" dirty="0">
              <a:solidFill>
                <a:srgbClr val="2E2D67"/>
              </a:solidFill>
              <a:latin typeface="Bodoni MT"/>
              <a:cs typeface="Bodoni MT"/>
            </a:endParaRPr>
          </a:p>
          <a:p>
            <a:pPr marL="69901" marR="2573166" indent="-59015">
              <a:lnSpc>
                <a:spcPts val="5044"/>
              </a:lnSpc>
              <a:spcBef>
                <a:spcPts val="122"/>
              </a:spcBef>
            </a:pPr>
            <a:r>
              <a:rPr sz="2887" i="1" spc="-108" dirty="0">
                <a:solidFill>
                  <a:srgbClr val="2E2D67"/>
                </a:solidFill>
                <a:latin typeface="Bodoni MT"/>
                <a:cs typeface="Bodoni MT"/>
              </a:rPr>
              <a:t>Your</a:t>
            </a:r>
            <a:r>
              <a:rPr sz="2887" i="1" spc="-9" dirty="0">
                <a:solidFill>
                  <a:srgbClr val="2E2D67"/>
                </a:solidFill>
                <a:latin typeface="Bodoni MT"/>
                <a:cs typeface="Bodoni MT"/>
              </a:rPr>
              <a:t> </a:t>
            </a:r>
            <a:r>
              <a:rPr sz="2887" i="1" spc="18" dirty="0">
                <a:solidFill>
                  <a:srgbClr val="2E2D67"/>
                </a:solidFill>
                <a:latin typeface="Bodoni MT"/>
                <a:cs typeface="Bodoni MT"/>
              </a:rPr>
              <a:t>math</a:t>
            </a:r>
            <a:r>
              <a:rPr sz="2887" i="1" spc="-5" dirty="0">
                <a:solidFill>
                  <a:srgbClr val="2E2D67"/>
                </a:solidFill>
                <a:latin typeface="Bodoni MT"/>
                <a:cs typeface="Bodoni MT"/>
              </a:rPr>
              <a:t> must</a:t>
            </a:r>
            <a:r>
              <a:rPr sz="2887" i="1" dirty="0">
                <a:solidFill>
                  <a:srgbClr val="2E2D67"/>
                </a:solidFill>
                <a:latin typeface="Bodoni MT"/>
                <a:cs typeface="Bodoni MT"/>
              </a:rPr>
              <a:t> be</a:t>
            </a:r>
            <a:r>
              <a:rPr sz="2887" i="1" spc="-5" dirty="0">
                <a:solidFill>
                  <a:srgbClr val="2E2D67"/>
                </a:solidFill>
                <a:latin typeface="Bodoni MT"/>
                <a:cs typeface="Bodoni MT"/>
              </a:rPr>
              <a:t> </a:t>
            </a:r>
            <a:r>
              <a:rPr sz="2887" i="1" spc="-9" dirty="0">
                <a:solidFill>
                  <a:srgbClr val="2E2D67"/>
                </a:solidFill>
                <a:latin typeface="Bodoni MT"/>
                <a:cs typeface="Bodoni MT"/>
              </a:rPr>
              <a:t>good,</a:t>
            </a:r>
            <a:r>
              <a:rPr sz="2887" i="1" dirty="0">
                <a:solidFill>
                  <a:srgbClr val="2E2D67"/>
                </a:solidFill>
                <a:latin typeface="Bodoni MT"/>
                <a:cs typeface="Bodoni MT"/>
              </a:rPr>
              <a:t> right?</a:t>
            </a:r>
            <a:r>
              <a:rPr sz="2887" i="1" spc="-5" dirty="0">
                <a:solidFill>
                  <a:srgbClr val="2E2D67"/>
                </a:solidFill>
                <a:latin typeface="Bodoni MT"/>
                <a:cs typeface="Bodoni MT"/>
              </a:rPr>
              <a:t> </a:t>
            </a:r>
            <a:r>
              <a:rPr sz="2887" i="1" spc="-9" dirty="0">
                <a:solidFill>
                  <a:srgbClr val="2E2D67"/>
                </a:solidFill>
                <a:latin typeface="Bodoni MT"/>
                <a:cs typeface="Bodoni MT"/>
              </a:rPr>
              <a:t>Sure</a:t>
            </a:r>
            <a:r>
              <a:rPr sz="2887" i="1" dirty="0">
                <a:solidFill>
                  <a:srgbClr val="2E2D67"/>
                </a:solidFill>
                <a:latin typeface="Bodoni MT"/>
                <a:cs typeface="Bodoni MT"/>
              </a:rPr>
              <a:t> one… </a:t>
            </a:r>
            <a:r>
              <a:rPr sz="2887" i="1" spc="-695" dirty="0">
                <a:solidFill>
                  <a:srgbClr val="2E2D67"/>
                </a:solidFill>
                <a:latin typeface="Bodoni MT"/>
                <a:cs typeface="Bodoni MT"/>
              </a:rPr>
              <a:t> </a:t>
            </a:r>
            <a:r>
              <a:rPr sz="2887" i="1" dirty="0">
                <a:solidFill>
                  <a:srgbClr val="2E2D67"/>
                </a:solidFill>
                <a:latin typeface="Bodoni MT"/>
                <a:cs typeface="Bodoni MT"/>
              </a:rPr>
              <a:t>So…</a:t>
            </a:r>
            <a:r>
              <a:rPr sz="2887" i="1" spc="-23" dirty="0">
                <a:solidFill>
                  <a:srgbClr val="2E2D67"/>
                </a:solidFill>
                <a:latin typeface="Bodoni MT"/>
                <a:cs typeface="Bodoni MT"/>
              </a:rPr>
              <a:t> </a:t>
            </a:r>
            <a:r>
              <a:rPr sz="2887" i="1" spc="18" dirty="0">
                <a:solidFill>
                  <a:srgbClr val="2E2D67"/>
                </a:solidFill>
                <a:latin typeface="Bodoni MT"/>
                <a:cs typeface="Bodoni MT"/>
              </a:rPr>
              <a:t>why</a:t>
            </a:r>
            <a:r>
              <a:rPr sz="2887" i="1" spc="-5" dirty="0">
                <a:solidFill>
                  <a:srgbClr val="2E2D67"/>
                </a:solidFill>
                <a:latin typeface="Bodoni MT"/>
                <a:cs typeface="Bodoni MT"/>
              </a:rPr>
              <a:t> bother </a:t>
            </a:r>
            <a:r>
              <a:rPr sz="2887" i="1" spc="9" dirty="0">
                <a:solidFill>
                  <a:srgbClr val="2E2D67"/>
                </a:solidFill>
                <a:latin typeface="Bodoni MT"/>
                <a:cs typeface="Bodoni MT"/>
              </a:rPr>
              <a:t>studying</a:t>
            </a:r>
            <a:r>
              <a:rPr sz="2887" i="1" spc="-5" dirty="0">
                <a:solidFill>
                  <a:srgbClr val="2E2D67"/>
                </a:solidFill>
                <a:latin typeface="Bodoni MT"/>
                <a:cs typeface="Bodoni MT"/>
              </a:rPr>
              <a:t> so </a:t>
            </a:r>
            <a:r>
              <a:rPr sz="2887" i="1" spc="-9" dirty="0">
                <a:solidFill>
                  <a:srgbClr val="2E2D67"/>
                </a:solidFill>
                <a:latin typeface="Bodoni MT"/>
                <a:cs typeface="Bodoni MT"/>
              </a:rPr>
              <a:t>hard?</a:t>
            </a:r>
            <a:endParaRPr sz="2887" dirty="0">
              <a:solidFill>
                <a:srgbClr val="2E2D67"/>
              </a:solidFill>
              <a:latin typeface="Bodoni MT"/>
              <a:cs typeface="Bodoni MT"/>
            </a:endParaRPr>
          </a:p>
          <a:p>
            <a:pPr marL="11459">
              <a:spcBef>
                <a:spcPts val="1349"/>
              </a:spcBef>
            </a:pPr>
            <a:r>
              <a:rPr sz="2887" i="1" spc="14" dirty="0">
                <a:solidFill>
                  <a:srgbClr val="2E2D67"/>
                </a:solidFill>
                <a:latin typeface="Bodoni MT"/>
                <a:cs typeface="Bodoni MT"/>
              </a:rPr>
              <a:t>Invest</a:t>
            </a:r>
            <a:r>
              <a:rPr sz="2887" i="1" spc="-18" dirty="0">
                <a:solidFill>
                  <a:srgbClr val="2E2D67"/>
                </a:solidFill>
                <a:latin typeface="Bodoni MT"/>
                <a:cs typeface="Bodoni MT"/>
              </a:rPr>
              <a:t> </a:t>
            </a:r>
            <a:r>
              <a:rPr sz="2887" i="1" spc="-5" dirty="0">
                <a:solidFill>
                  <a:srgbClr val="2E2D67"/>
                </a:solidFill>
                <a:latin typeface="Bodoni MT"/>
                <a:cs typeface="Bodoni MT"/>
              </a:rPr>
              <a:t>with</a:t>
            </a:r>
            <a:r>
              <a:rPr sz="2887" i="1" spc="5" dirty="0">
                <a:solidFill>
                  <a:srgbClr val="2E2D67"/>
                </a:solidFill>
                <a:latin typeface="Bodoni MT"/>
                <a:cs typeface="Bodoni MT"/>
              </a:rPr>
              <a:t> </a:t>
            </a:r>
            <a:r>
              <a:rPr sz="2887" i="1" dirty="0">
                <a:solidFill>
                  <a:srgbClr val="2E2D67"/>
                </a:solidFill>
                <a:latin typeface="Bodoni MT"/>
                <a:cs typeface="Bodoni MT"/>
              </a:rPr>
              <a:t>me</a:t>
            </a:r>
            <a:r>
              <a:rPr sz="2887" i="1" spc="-5" dirty="0">
                <a:solidFill>
                  <a:srgbClr val="2E2D67"/>
                </a:solidFill>
                <a:latin typeface="Bodoni MT"/>
                <a:cs typeface="Bodoni MT"/>
              </a:rPr>
              <a:t> and</a:t>
            </a:r>
            <a:r>
              <a:rPr sz="2887" i="1" spc="5" dirty="0">
                <a:solidFill>
                  <a:srgbClr val="2E2D67"/>
                </a:solidFill>
                <a:latin typeface="Bodoni MT"/>
                <a:cs typeface="Bodoni MT"/>
              </a:rPr>
              <a:t> </a:t>
            </a:r>
            <a:r>
              <a:rPr sz="2887" i="1" spc="14" dirty="0">
                <a:solidFill>
                  <a:srgbClr val="2E2D67"/>
                </a:solidFill>
                <a:latin typeface="Bodoni MT"/>
                <a:cs typeface="Bodoni MT"/>
              </a:rPr>
              <a:t>you</a:t>
            </a:r>
            <a:r>
              <a:rPr sz="2887" i="1" spc="-5" dirty="0">
                <a:solidFill>
                  <a:srgbClr val="2E2D67"/>
                </a:solidFill>
                <a:latin typeface="Bodoni MT"/>
                <a:cs typeface="Bodoni MT"/>
              </a:rPr>
              <a:t> </a:t>
            </a:r>
            <a:r>
              <a:rPr sz="2887" i="1" dirty="0">
                <a:solidFill>
                  <a:srgbClr val="2E2D67"/>
                </a:solidFill>
                <a:latin typeface="Bodoni MT"/>
                <a:cs typeface="Bodoni MT"/>
              </a:rPr>
              <a:t>will</a:t>
            </a:r>
            <a:r>
              <a:rPr sz="2887" i="1" spc="-14" dirty="0">
                <a:solidFill>
                  <a:srgbClr val="2E2D67"/>
                </a:solidFill>
                <a:latin typeface="Bodoni MT"/>
                <a:cs typeface="Bodoni MT"/>
              </a:rPr>
              <a:t> </a:t>
            </a:r>
            <a:r>
              <a:rPr sz="2887" i="1" dirty="0">
                <a:solidFill>
                  <a:srgbClr val="2E2D67"/>
                </a:solidFill>
                <a:latin typeface="Bodoni MT"/>
                <a:cs typeface="Bodoni MT"/>
              </a:rPr>
              <a:t>be</a:t>
            </a:r>
            <a:r>
              <a:rPr sz="2887" i="1" spc="-5" dirty="0">
                <a:solidFill>
                  <a:srgbClr val="2E2D67"/>
                </a:solidFill>
                <a:latin typeface="Bodoni MT"/>
                <a:cs typeface="Bodoni MT"/>
              </a:rPr>
              <a:t> </a:t>
            </a:r>
            <a:r>
              <a:rPr sz="2887" i="1" dirty="0">
                <a:solidFill>
                  <a:srgbClr val="2E2D67"/>
                </a:solidFill>
                <a:latin typeface="Bodoni MT"/>
                <a:cs typeface="Bodoni MT"/>
              </a:rPr>
              <a:t>rich</a:t>
            </a:r>
            <a:r>
              <a:rPr sz="2887" i="1" spc="9" dirty="0">
                <a:solidFill>
                  <a:srgbClr val="2E2D67"/>
                </a:solidFill>
                <a:latin typeface="Bodoni MT"/>
                <a:cs typeface="Bodoni MT"/>
              </a:rPr>
              <a:t> </a:t>
            </a:r>
            <a:r>
              <a:rPr sz="2887" i="1" dirty="0">
                <a:solidFill>
                  <a:srgbClr val="2E2D67"/>
                </a:solidFill>
                <a:latin typeface="Bodoni MT"/>
                <a:cs typeface="Bodoni MT"/>
              </a:rPr>
              <a:t>soon.</a:t>
            </a:r>
            <a:endParaRPr sz="2887" dirty="0">
              <a:solidFill>
                <a:srgbClr val="2E2D67"/>
              </a:solidFill>
              <a:latin typeface="Bodoni MT"/>
              <a:cs typeface="Bodoni MT"/>
            </a:endParaRPr>
          </a:p>
        </p:txBody>
      </p:sp>
    </p:spTree>
    <p:extLst>
      <p:ext uri="{BB962C8B-B14F-4D97-AF65-F5344CB8AC3E}">
        <p14:creationId xmlns:p14="http://schemas.microsoft.com/office/powerpoint/2010/main" val="957911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1870"/>
            <a:ext cx="10515600" cy="690993"/>
          </a:xfrm>
          <a:prstGeom prst="rect">
            <a:avLst/>
          </a:prstGeom>
        </p:spPr>
        <p:txBody>
          <a:bodyPr vert="horz" wrap="square" lIns="0" tIns="13750" rIns="0" bIns="0" rtlCol="0" anchor="ctr">
            <a:spAutoFit/>
          </a:bodyPr>
          <a:lstStyle/>
          <a:p>
            <a:pPr marL="11459">
              <a:lnSpc>
                <a:spcPct val="100000"/>
              </a:lnSpc>
              <a:spcBef>
                <a:spcPts val="108"/>
              </a:spcBef>
            </a:pPr>
            <a:r>
              <a:rPr spc="9" dirty="0"/>
              <a:t>Question</a:t>
            </a:r>
            <a:r>
              <a:rPr lang="en-SG" spc="9" dirty="0"/>
              <a:t> 1</a:t>
            </a:r>
            <a:endParaRPr spc="9" dirty="0"/>
          </a:p>
        </p:txBody>
      </p:sp>
      <p:sp>
        <p:nvSpPr>
          <p:cNvPr id="4" name="Content Placeholder 3">
            <a:extLst>
              <a:ext uri="{FF2B5EF4-FFF2-40B4-BE49-F238E27FC236}">
                <a16:creationId xmlns:a16="http://schemas.microsoft.com/office/drawing/2014/main" id="{672D2A90-3ACE-4010-9E79-3E89F711AFEE}"/>
              </a:ext>
            </a:extLst>
          </p:cNvPr>
          <p:cNvSpPr>
            <a:spLocks noGrp="1"/>
          </p:cNvSpPr>
          <p:nvPr>
            <p:ph idx="1"/>
          </p:nvPr>
        </p:nvSpPr>
        <p:spPr/>
        <p:txBody>
          <a:bodyPr/>
          <a:lstStyle/>
          <a:p>
            <a:r>
              <a:rPr lang="en-US" dirty="0"/>
              <a:t>We say a fund beats the market purely by chance if each week the fund has a fifty-fifty chance of beating the market index, independently of its performance in other weeks.</a:t>
            </a:r>
          </a:p>
          <a:p>
            <a:r>
              <a:rPr lang="en-US" dirty="0"/>
              <a:t>What is the probability for such fund to beat the market at least 37 out of 52 weeks?</a:t>
            </a:r>
          </a:p>
          <a:p>
            <a:endParaRPr lang="en-SG" dirty="0"/>
          </a:p>
        </p:txBody>
      </p:sp>
    </p:spTree>
    <p:extLst>
      <p:ext uri="{BB962C8B-B14F-4D97-AF65-F5344CB8AC3E}">
        <p14:creationId xmlns:p14="http://schemas.microsoft.com/office/powerpoint/2010/main" val="2366448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1870"/>
            <a:ext cx="10515600" cy="690993"/>
          </a:xfrm>
          <a:prstGeom prst="rect">
            <a:avLst/>
          </a:prstGeom>
        </p:spPr>
        <p:txBody>
          <a:bodyPr vert="horz" wrap="square" lIns="0" tIns="13750" rIns="0" bIns="0" rtlCol="0" anchor="ctr">
            <a:spAutoFit/>
          </a:bodyPr>
          <a:lstStyle/>
          <a:p>
            <a:pPr marL="11459">
              <a:lnSpc>
                <a:spcPct val="100000"/>
              </a:lnSpc>
              <a:spcBef>
                <a:spcPts val="108"/>
              </a:spcBef>
            </a:pPr>
            <a:r>
              <a:rPr spc="9" dirty="0"/>
              <a:t>Question</a:t>
            </a:r>
            <a:r>
              <a:rPr lang="en-SG" spc="9" dirty="0"/>
              <a:t> 2</a:t>
            </a:r>
            <a:endParaRPr spc="9" dirty="0"/>
          </a:p>
        </p:txBody>
      </p:sp>
      <p:sp>
        <p:nvSpPr>
          <p:cNvPr id="4" name="Content Placeholder 3">
            <a:extLst>
              <a:ext uri="{FF2B5EF4-FFF2-40B4-BE49-F238E27FC236}">
                <a16:creationId xmlns:a16="http://schemas.microsoft.com/office/drawing/2014/main" id="{672D2A90-3ACE-4010-9E79-3E89F711AFEE}"/>
              </a:ext>
            </a:extLst>
          </p:cNvPr>
          <p:cNvSpPr>
            <a:spLocks noGrp="1"/>
          </p:cNvSpPr>
          <p:nvPr>
            <p:ph idx="1"/>
          </p:nvPr>
        </p:nvSpPr>
        <p:spPr/>
        <p:txBody>
          <a:bodyPr>
            <a:normAutofit/>
          </a:bodyPr>
          <a:lstStyle/>
          <a:p>
            <a:r>
              <a:rPr lang="en-US" dirty="0"/>
              <a:t>Suppose that all the 400 funds beat market purely by chance. What is the probability that the best of  them beats the market at least 37 out of 52 weeks?</a:t>
            </a:r>
          </a:p>
          <a:p>
            <a:endParaRPr lang="en-US" dirty="0"/>
          </a:p>
          <a:p>
            <a:endParaRPr lang="en-US" dirty="0"/>
          </a:p>
          <a:p>
            <a:r>
              <a:rPr lang="en-US" dirty="0"/>
              <a:t>Conclusion?</a:t>
            </a:r>
          </a:p>
          <a:p>
            <a:endParaRPr lang="en-SG" dirty="0"/>
          </a:p>
        </p:txBody>
      </p:sp>
    </p:spTree>
    <p:extLst>
      <p:ext uri="{BB962C8B-B14F-4D97-AF65-F5344CB8AC3E}">
        <p14:creationId xmlns:p14="http://schemas.microsoft.com/office/powerpoint/2010/main" val="781498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F62F-6CB0-4227-B55C-CE54BE3CE25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99BC598-AE13-4388-8F5A-D7C64E663F37}"/>
              </a:ext>
            </a:extLst>
          </p:cNvPr>
          <p:cNvSpPr>
            <a:spLocks noGrp="1"/>
          </p:cNvSpPr>
          <p:nvPr>
            <p:ph idx="1"/>
          </p:nvPr>
        </p:nvSpPr>
        <p:spPr/>
        <p:txBody>
          <a:bodyPr/>
          <a:lstStyle/>
          <a:p>
            <a:endParaRPr lang="en-SG"/>
          </a:p>
        </p:txBody>
      </p:sp>
      <p:sp>
        <p:nvSpPr>
          <p:cNvPr id="4" name="object 2">
            <a:extLst>
              <a:ext uri="{FF2B5EF4-FFF2-40B4-BE49-F238E27FC236}">
                <a16:creationId xmlns:a16="http://schemas.microsoft.com/office/drawing/2014/main" id="{33DEDBFA-B5CF-4782-AAC0-955743319B7C}"/>
              </a:ext>
            </a:extLst>
          </p:cNvPr>
          <p:cNvSpPr txBox="1">
            <a:spLocks/>
          </p:cNvSpPr>
          <p:nvPr/>
        </p:nvSpPr>
        <p:spPr>
          <a:xfrm>
            <a:off x="3810916" y="2739132"/>
            <a:ext cx="4580050" cy="689868"/>
          </a:xfrm>
          <a:prstGeom prst="rect">
            <a:avLst/>
          </a:prstGeom>
        </p:spPr>
        <p:txBody>
          <a:bodyPr vert="horz" wrap="square" lIns="0" tIns="1263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487">
              <a:lnSpc>
                <a:spcPct val="100000"/>
              </a:lnSpc>
              <a:spcBef>
                <a:spcPts val="99"/>
              </a:spcBef>
            </a:pPr>
            <a:r>
              <a:rPr lang="en-US" dirty="0">
                <a:solidFill>
                  <a:srgbClr val="2E2D67"/>
                </a:solidFill>
              </a:rPr>
              <a:t>Poisson</a:t>
            </a:r>
            <a:r>
              <a:rPr lang="en-US" spc="-23" dirty="0">
                <a:solidFill>
                  <a:srgbClr val="2E2D67"/>
                </a:solidFill>
              </a:rPr>
              <a:t> </a:t>
            </a:r>
            <a:r>
              <a:rPr lang="en-US" dirty="0">
                <a:solidFill>
                  <a:srgbClr val="2E2D67"/>
                </a:solidFill>
              </a:rPr>
              <a:t>Distribution</a:t>
            </a:r>
          </a:p>
        </p:txBody>
      </p:sp>
    </p:spTree>
    <p:extLst>
      <p:ext uri="{BB962C8B-B14F-4D97-AF65-F5344CB8AC3E}">
        <p14:creationId xmlns:p14="http://schemas.microsoft.com/office/powerpoint/2010/main" val="2029320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3" name="Content Placeholder 2">
            <a:extLst>
              <a:ext uri="{FF2B5EF4-FFF2-40B4-BE49-F238E27FC236}">
                <a16:creationId xmlns:a16="http://schemas.microsoft.com/office/drawing/2014/main" id="{AE0DB7CC-5C51-454F-B22E-033601BAD3D8}"/>
              </a:ext>
            </a:extLst>
          </p:cNvPr>
          <p:cNvSpPr>
            <a:spLocks noGrp="1"/>
          </p:cNvSpPr>
          <p:nvPr>
            <p:ph idx="1"/>
          </p:nvPr>
        </p:nvSpPr>
        <p:spPr/>
        <p:txBody>
          <a:bodyPr/>
          <a:lstStyle/>
          <a:p>
            <a:endParaRPr lang="en-SG" dirty="0"/>
          </a:p>
          <a:p>
            <a:endParaRPr lang="en-SG" dirty="0"/>
          </a:p>
          <a:p>
            <a:endParaRPr lang="en-SG" dirty="0"/>
          </a:p>
          <a:p>
            <a:endParaRPr lang="en-SG" dirty="0"/>
          </a:p>
          <a:p>
            <a:pPr marL="0" indent="0" algn="ctr">
              <a:buNone/>
            </a:pPr>
            <a:r>
              <a:rPr lang="en-SG" dirty="0"/>
              <a:t>It all starts with Mala Beef La Mian … </a:t>
            </a:r>
          </a:p>
        </p:txBody>
      </p:sp>
    </p:spTree>
    <p:extLst>
      <p:ext uri="{BB962C8B-B14F-4D97-AF65-F5344CB8AC3E}">
        <p14:creationId xmlns:p14="http://schemas.microsoft.com/office/powerpoint/2010/main" val="400087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8B4AD7-BB1B-4A4F-8BE7-E4300FA1E2A5}"/>
              </a:ext>
            </a:extLst>
          </p:cNvPr>
          <p:cNvSpPr>
            <a:spLocks noGrp="1"/>
          </p:cNvSpPr>
          <p:nvPr>
            <p:ph type="title"/>
          </p:nvPr>
        </p:nvSpPr>
        <p:spPr/>
        <p:txBody>
          <a:bodyPr/>
          <a:lstStyle/>
          <a:p>
            <a:r>
              <a:rPr lang="en-SG" dirty="0">
                <a:solidFill>
                  <a:srgbClr val="2E2D67"/>
                </a:solidFill>
              </a:rPr>
              <a:t>Random Variables</a:t>
            </a:r>
          </a:p>
        </p:txBody>
      </p:sp>
      <p:sp>
        <p:nvSpPr>
          <p:cNvPr id="11" name="Content Placeholder 10">
            <a:extLst>
              <a:ext uri="{FF2B5EF4-FFF2-40B4-BE49-F238E27FC236}">
                <a16:creationId xmlns:a16="http://schemas.microsoft.com/office/drawing/2014/main" id="{FED7E461-DE0B-48D3-ABEA-B3ADFE595721}"/>
              </a:ext>
            </a:extLst>
          </p:cNvPr>
          <p:cNvSpPr>
            <a:spLocks noGrp="1"/>
          </p:cNvSpPr>
          <p:nvPr>
            <p:ph idx="1"/>
          </p:nvPr>
        </p:nvSpPr>
        <p:spPr/>
        <p:txBody>
          <a:bodyPr/>
          <a:lstStyle/>
          <a:p>
            <a:r>
              <a:rPr lang="en-US" dirty="0"/>
              <a:t>A </a:t>
            </a:r>
            <a:r>
              <a:rPr lang="en-US" b="1" dirty="0">
                <a:solidFill>
                  <a:srgbClr val="E02246"/>
                </a:solidFill>
              </a:rPr>
              <a:t>random variable </a:t>
            </a:r>
            <a:r>
              <a:rPr lang="en-US" dirty="0"/>
              <a:t>is a rule that assigns a numerical value to each possible outcome of a probabilistic experiment.</a:t>
            </a:r>
          </a:p>
          <a:p>
            <a:endParaRPr lang="en-SG" dirty="0"/>
          </a:p>
        </p:txBody>
      </p:sp>
      <p:sp>
        <p:nvSpPr>
          <p:cNvPr id="3" name="object 3"/>
          <p:cNvSpPr txBox="1"/>
          <p:nvPr/>
        </p:nvSpPr>
        <p:spPr>
          <a:xfrm>
            <a:off x="2929598" y="2446734"/>
            <a:ext cx="5580258" cy="292551"/>
          </a:xfrm>
          <a:prstGeom prst="rect">
            <a:avLst/>
          </a:prstGeom>
        </p:spPr>
        <p:txBody>
          <a:bodyPr vert="horz" wrap="square" lIns="0" tIns="13243" rIns="0" bIns="0" rtlCol="0">
            <a:spAutoFit/>
          </a:bodyPr>
          <a:lstStyle/>
          <a:p>
            <a:pPr marL="11516">
              <a:spcBef>
                <a:spcPts val="103"/>
              </a:spcBef>
            </a:pPr>
            <a:r>
              <a:rPr sz="1814" spc="9" dirty="0">
                <a:latin typeface="Cambria"/>
                <a:cs typeface="Cambria"/>
              </a:rPr>
              <a:t>A</a:t>
            </a:r>
            <a:r>
              <a:rPr sz="1814" spc="-9" dirty="0">
                <a:latin typeface="Cambria"/>
                <a:cs typeface="Cambria"/>
              </a:rPr>
              <a:t> </a:t>
            </a:r>
            <a:r>
              <a:rPr sz="1814" spc="-5" dirty="0">
                <a:latin typeface="Cambria"/>
                <a:cs typeface="Cambria"/>
              </a:rPr>
              <a:t>random</a:t>
            </a:r>
            <a:r>
              <a:rPr sz="1814" dirty="0">
                <a:latin typeface="Cambria"/>
                <a:cs typeface="Cambria"/>
              </a:rPr>
              <a:t> variable </a:t>
            </a:r>
            <a:r>
              <a:rPr sz="1814" spc="-54" dirty="0">
                <a:latin typeface="Cambria"/>
                <a:cs typeface="Cambria"/>
              </a:rPr>
              <a:t>(r.v.)</a:t>
            </a:r>
            <a:r>
              <a:rPr sz="1814" dirty="0">
                <a:latin typeface="Cambria"/>
                <a:cs typeface="Cambria"/>
              </a:rPr>
              <a:t> </a:t>
            </a:r>
            <a:r>
              <a:rPr sz="1814" spc="-5" dirty="0">
                <a:latin typeface="Cambria"/>
                <a:cs typeface="Cambria"/>
              </a:rPr>
              <a:t>may </a:t>
            </a:r>
            <a:r>
              <a:rPr sz="1814" spc="5" dirty="0">
                <a:latin typeface="Cambria"/>
                <a:cs typeface="Cambria"/>
              </a:rPr>
              <a:t>be </a:t>
            </a:r>
            <a:r>
              <a:rPr sz="1814" b="1" spc="-5" dirty="0">
                <a:solidFill>
                  <a:srgbClr val="2E2D67"/>
                </a:solidFill>
                <a:latin typeface="Cambria"/>
                <a:cs typeface="Cambria"/>
              </a:rPr>
              <a:t>discrete</a:t>
            </a:r>
            <a:r>
              <a:rPr sz="1814" b="1" dirty="0">
                <a:solidFill>
                  <a:srgbClr val="000099"/>
                </a:solidFill>
                <a:latin typeface="Cambria"/>
                <a:cs typeface="Cambria"/>
              </a:rPr>
              <a:t> </a:t>
            </a:r>
            <a:r>
              <a:rPr sz="1814" spc="5" dirty="0">
                <a:latin typeface="Cambria"/>
                <a:cs typeface="Cambria"/>
              </a:rPr>
              <a:t>or </a:t>
            </a:r>
            <a:r>
              <a:rPr sz="1814" b="1" dirty="0">
                <a:solidFill>
                  <a:srgbClr val="2E2D67"/>
                </a:solidFill>
                <a:latin typeface="Cambria"/>
                <a:cs typeface="Cambria"/>
              </a:rPr>
              <a:t>continuous</a:t>
            </a:r>
            <a:r>
              <a:rPr sz="1814" dirty="0">
                <a:latin typeface="Cambria"/>
                <a:cs typeface="Cambria"/>
              </a:rPr>
              <a:t>.</a:t>
            </a:r>
          </a:p>
        </p:txBody>
      </p:sp>
      <p:sp>
        <p:nvSpPr>
          <p:cNvPr id="5" name="object 5"/>
          <p:cNvSpPr txBox="1"/>
          <p:nvPr/>
        </p:nvSpPr>
        <p:spPr>
          <a:xfrm>
            <a:off x="2813948" y="3469883"/>
            <a:ext cx="908642" cy="292551"/>
          </a:xfrm>
          <a:prstGeom prst="rect">
            <a:avLst/>
          </a:prstGeom>
        </p:spPr>
        <p:txBody>
          <a:bodyPr vert="horz" wrap="square" lIns="0" tIns="13243" rIns="0" bIns="0" rtlCol="0">
            <a:spAutoFit/>
          </a:bodyPr>
          <a:lstStyle/>
          <a:p>
            <a:pPr marL="11516">
              <a:spcBef>
                <a:spcPts val="103"/>
              </a:spcBef>
            </a:pPr>
            <a:r>
              <a:rPr sz="1814" b="1" spc="5" dirty="0">
                <a:solidFill>
                  <a:srgbClr val="2E2D67"/>
                </a:solidFill>
                <a:latin typeface="Cambria"/>
                <a:cs typeface="Cambria"/>
              </a:rPr>
              <a:t>Disc</a:t>
            </a:r>
            <a:r>
              <a:rPr sz="1814" b="1" spc="-14" dirty="0">
                <a:solidFill>
                  <a:srgbClr val="2E2D67"/>
                </a:solidFill>
                <a:latin typeface="Cambria"/>
                <a:cs typeface="Cambria"/>
              </a:rPr>
              <a:t>r</a:t>
            </a:r>
            <a:r>
              <a:rPr sz="1814" b="1" spc="5" dirty="0">
                <a:solidFill>
                  <a:srgbClr val="2E2D67"/>
                </a:solidFill>
                <a:latin typeface="Cambria"/>
                <a:cs typeface="Cambria"/>
              </a:rPr>
              <a:t>e</a:t>
            </a:r>
            <a:r>
              <a:rPr sz="1814" b="1" spc="-23" dirty="0">
                <a:solidFill>
                  <a:srgbClr val="2E2D67"/>
                </a:solidFill>
                <a:latin typeface="Cambria"/>
                <a:cs typeface="Cambria"/>
              </a:rPr>
              <a:t>t</a:t>
            </a:r>
            <a:r>
              <a:rPr sz="1814" b="1" spc="5" dirty="0">
                <a:solidFill>
                  <a:srgbClr val="2E2D67"/>
                </a:solidFill>
                <a:latin typeface="Cambria"/>
                <a:cs typeface="Cambria"/>
              </a:rPr>
              <a:t>e</a:t>
            </a:r>
            <a:endParaRPr sz="1814" dirty="0">
              <a:solidFill>
                <a:srgbClr val="2E2D67"/>
              </a:solidFill>
              <a:latin typeface="Cambria"/>
              <a:cs typeface="Cambria"/>
            </a:endParaRPr>
          </a:p>
        </p:txBody>
      </p:sp>
      <p:sp>
        <p:nvSpPr>
          <p:cNvPr id="6" name="object 6"/>
          <p:cNvSpPr txBox="1"/>
          <p:nvPr/>
        </p:nvSpPr>
        <p:spPr>
          <a:xfrm>
            <a:off x="3952688" y="3469883"/>
            <a:ext cx="5397148" cy="292551"/>
          </a:xfrm>
          <a:prstGeom prst="rect">
            <a:avLst/>
          </a:prstGeom>
        </p:spPr>
        <p:txBody>
          <a:bodyPr vert="horz" wrap="square" lIns="0" tIns="13243" rIns="0" bIns="0" rtlCol="0">
            <a:spAutoFit/>
          </a:bodyPr>
          <a:lstStyle/>
          <a:p>
            <a:pPr marL="11516">
              <a:spcBef>
                <a:spcPts val="103"/>
              </a:spcBef>
              <a:tabLst>
                <a:tab pos="358159" algn="l"/>
              </a:tabLst>
            </a:pPr>
            <a:r>
              <a:rPr sz="1814" dirty="0">
                <a:latin typeface="Cambria"/>
                <a:cs typeface="Cambria"/>
              </a:rPr>
              <a:t>:	</a:t>
            </a:r>
            <a:r>
              <a:rPr sz="1814" i="1" dirty="0">
                <a:latin typeface="Calibri"/>
                <a:cs typeface="Calibri"/>
              </a:rPr>
              <a:t>can</a:t>
            </a:r>
            <a:r>
              <a:rPr sz="1814" i="1" spc="-5" dirty="0">
                <a:latin typeface="Calibri"/>
                <a:cs typeface="Calibri"/>
              </a:rPr>
              <a:t> </a:t>
            </a:r>
            <a:r>
              <a:rPr sz="1814" i="1" dirty="0">
                <a:latin typeface="Calibri"/>
                <a:cs typeface="Calibri"/>
              </a:rPr>
              <a:t>only</a:t>
            </a:r>
            <a:r>
              <a:rPr sz="1814" i="1" spc="5" dirty="0">
                <a:latin typeface="Calibri"/>
                <a:cs typeface="Calibri"/>
              </a:rPr>
              <a:t> </a:t>
            </a:r>
            <a:r>
              <a:rPr sz="1814" i="1" dirty="0">
                <a:latin typeface="Calibri"/>
                <a:cs typeface="Calibri"/>
              </a:rPr>
              <a:t>assume</a:t>
            </a:r>
            <a:r>
              <a:rPr sz="1814" i="1" spc="14" dirty="0">
                <a:latin typeface="Calibri"/>
                <a:cs typeface="Calibri"/>
              </a:rPr>
              <a:t> </a:t>
            </a:r>
            <a:r>
              <a:rPr sz="1814" i="1" spc="5" dirty="0">
                <a:latin typeface="Calibri"/>
                <a:cs typeface="Calibri"/>
              </a:rPr>
              <a:t>values </a:t>
            </a:r>
            <a:r>
              <a:rPr sz="1814" i="1" dirty="0">
                <a:latin typeface="Calibri"/>
                <a:cs typeface="Calibri"/>
              </a:rPr>
              <a:t>that</a:t>
            </a:r>
            <a:r>
              <a:rPr sz="1814" i="1" spc="5" dirty="0">
                <a:latin typeface="Calibri"/>
                <a:cs typeface="Calibri"/>
              </a:rPr>
              <a:t> </a:t>
            </a:r>
            <a:r>
              <a:rPr sz="1814" i="1" dirty="0">
                <a:latin typeface="Calibri"/>
                <a:cs typeface="Calibri"/>
              </a:rPr>
              <a:t>are</a:t>
            </a:r>
            <a:r>
              <a:rPr sz="1814" i="1" spc="-9" dirty="0">
                <a:latin typeface="Calibri"/>
                <a:cs typeface="Calibri"/>
              </a:rPr>
              <a:t> </a:t>
            </a:r>
            <a:r>
              <a:rPr sz="1814" i="1" dirty="0">
                <a:latin typeface="Calibri"/>
                <a:cs typeface="Calibri"/>
              </a:rPr>
              <a:t>distinct</a:t>
            </a:r>
            <a:r>
              <a:rPr sz="1814" i="1" spc="5" dirty="0">
                <a:latin typeface="Calibri"/>
                <a:cs typeface="Calibri"/>
              </a:rPr>
              <a:t> </a:t>
            </a:r>
            <a:r>
              <a:rPr sz="1814" i="1" dirty="0">
                <a:latin typeface="Calibri"/>
                <a:cs typeface="Calibri"/>
              </a:rPr>
              <a:t>and</a:t>
            </a:r>
            <a:r>
              <a:rPr sz="1814" i="1" spc="5" dirty="0">
                <a:latin typeface="Calibri"/>
                <a:cs typeface="Calibri"/>
              </a:rPr>
              <a:t> </a:t>
            </a:r>
            <a:r>
              <a:rPr sz="1814" i="1" spc="-5" dirty="0">
                <a:latin typeface="Calibri"/>
                <a:cs typeface="Calibri"/>
              </a:rPr>
              <a:t>separate</a:t>
            </a:r>
            <a:endParaRPr sz="1814" dirty="0">
              <a:latin typeface="Calibri"/>
              <a:cs typeface="Calibri"/>
            </a:endParaRPr>
          </a:p>
        </p:txBody>
      </p:sp>
      <p:sp>
        <p:nvSpPr>
          <p:cNvPr id="7" name="object 7"/>
          <p:cNvSpPr txBox="1"/>
          <p:nvPr/>
        </p:nvSpPr>
        <p:spPr>
          <a:xfrm>
            <a:off x="2813948" y="4678066"/>
            <a:ext cx="1352022" cy="571730"/>
          </a:xfrm>
          <a:prstGeom prst="rect">
            <a:avLst/>
          </a:prstGeom>
        </p:spPr>
        <p:txBody>
          <a:bodyPr vert="horz" wrap="square" lIns="0" tIns="13243" rIns="0" bIns="0" rtlCol="0">
            <a:spAutoFit/>
          </a:bodyPr>
          <a:lstStyle/>
          <a:p>
            <a:pPr marL="11516">
              <a:spcBef>
                <a:spcPts val="103"/>
              </a:spcBef>
            </a:pPr>
            <a:r>
              <a:rPr sz="1814" b="1" dirty="0">
                <a:solidFill>
                  <a:srgbClr val="2E2D67"/>
                </a:solidFill>
                <a:latin typeface="Cambria"/>
                <a:cs typeface="Cambria"/>
              </a:rPr>
              <a:t>Continuous</a:t>
            </a:r>
            <a:r>
              <a:rPr sz="1814" b="1" spc="-50" dirty="0">
                <a:solidFill>
                  <a:srgbClr val="000066"/>
                </a:solidFill>
                <a:latin typeface="Cambria"/>
                <a:cs typeface="Cambria"/>
              </a:rPr>
              <a:t> </a:t>
            </a:r>
            <a:r>
              <a:rPr sz="1814" dirty="0">
                <a:latin typeface="Cambria"/>
                <a:cs typeface="Cambria"/>
              </a:rPr>
              <a:t>:</a:t>
            </a:r>
          </a:p>
          <a:p>
            <a:pPr marL="11516">
              <a:spcBef>
                <a:spcPts val="9"/>
              </a:spcBef>
            </a:pPr>
            <a:endParaRPr sz="1814" dirty="0">
              <a:latin typeface="Calibri"/>
              <a:cs typeface="Calibri"/>
            </a:endParaRPr>
          </a:p>
        </p:txBody>
      </p:sp>
      <p:sp>
        <p:nvSpPr>
          <p:cNvPr id="8" name="object 8"/>
          <p:cNvSpPr txBox="1"/>
          <p:nvPr/>
        </p:nvSpPr>
        <p:spPr>
          <a:xfrm>
            <a:off x="4332729" y="4664038"/>
            <a:ext cx="5253060" cy="598509"/>
          </a:xfrm>
          <a:prstGeom prst="rect">
            <a:avLst/>
          </a:prstGeom>
        </p:spPr>
        <p:txBody>
          <a:bodyPr vert="horz" wrap="square" lIns="0" tIns="27063" rIns="0" bIns="0" rtlCol="0">
            <a:spAutoFit/>
          </a:bodyPr>
          <a:lstStyle/>
          <a:p>
            <a:pPr marL="35125">
              <a:spcBef>
                <a:spcPts val="213"/>
              </a:spcBef>
            </a:pPr>
            <a:r>
              <a:rPr sz="1814" i="1" dirty="0">
                <a:latin typeface="Calibri"/>
                <a:cs typeface="Calibri"/>
              </a:rPr>
              <a:t>can</a:t>
            </a:r>
            <a:r>
              <a:rPr sz="1814" i="1" spc="-9" dirty="0">
                <a:latin typeface="Calibri"/>
                <a:cs typeface="Calibri"/>
              </a:rPr>
              <a:t> </a:t>
            </a:r>
            <a:r>
              <a:rPr sz="1814" i="1" spc="-23" dirty="0">
                <a:latin typeface="Calibri"/>
                <a:cs typeface="Calibri"/>
              </a:rPr>
              <a:t>take</a:t>
            </a:r>
            <a:r>
              <a:rPr sz="1814" i="1" dirty="0">
                <a:latin typeface="Calibri"/>
                <a:cs typeface="Calibri"/>
              </a:rPr>
              <a:t> </a:t>
            </a:r>
            <a:r>
              <a:rPr sz="1814" i="1" spc="5" dirty="0">
                <a:latin typeface="Calibri"/>
                <a:cs typeface="Calibri"/>
              </a:rPr>
              <a:t>on</a:t>
            </a:r>
            <a:r>
              <a:rPr sz="1814" i="1" spc="-5" dirty="0">
                <a:latin typeface="Calibri"/>
                <a:cs typeface="Calibri"/>
              </a:rPr>
              <a:t> </a:t>
            </a:r>
            <a:r>
              <a:rPr sz="1814" i="1" spc="-9" dirty="0">
                <a:latin typeface="Calibri"/>
                <a:cs typeface="Calibri"/>
              </a:rPr>
              <a:t>any</a:t>
            </a:r>
            <a:r>
              <a:rPr sz="1814" i="1" dirty="0">
                <a:latin typeface="Calibri"/>
                <a:cs typeface="Calibri"/>
              </a:rPr>
              <a:t> </a:t>
            </a:r>
            <a:r>
              <a:rPr sz="1814" i="1" spc="5" dirty="0">
                <a:latin typeface="Calibri"/>
                <a:cs typeface="Calibri"/>
              </a:rPr>
              <a:t>value</a:t>
            </a:r>
            <a:r>
              <a:rPr sz="1814" i="1" spc="-9" dirty="0">
                <a:latin typeface="Calibri"/>
                <a:cs typeface="Calibri"/>
              </a:rPr>
              <a:t> </a:t>
            </a:r>
            <a:r>
              <a:rPr sz="1814" i="1" spc="5" dirty="0">
                <a:latin typeface="Calibri"/>
                <a:cs typeface="Calibri"/>
              </a:rPr>
              <a:t>within</a:t>
            </a:r>
            <a:r>
              <a:rPr sz="1814" i="1" spc="-5" dirty="0">
                <a:latin typeface="Calibri"/>
                <a:cs typeface="Calibri"/>
              </a:rPr>
              <a:t> </a:t>
            </a:r>
            <a:r>
              <a:rPr sz="1814" i="1" dirty="0">
                <a:latin typeface="Calibri"/>
                <a:cs typeface="Calibri"/>
              </a:rPr>
              <a:t>some interval</a:t>
            </a:r>
            <a:r>
              <a:rPr sz="1814" i="1" spc="-9" dirty="0">
                <a:latin typeface="Calibri"/>
                <a:cs typeface="Calibri"/>
              </a:rPr>
              <a:t> </a:t>
            </a:r>
            <a:r>
              <a:rPr sz="1814" i="1" dirty="0">
                <a:latin typeface="Calibri"/>
                <a:cs typeface="Calibri"/>
              </a:rPr>
              <a:t>of</a:t>
            </a:r>
            <a:r>
              <a:rPr lang="en-SG" sz="1814" i="1" dirty="0">
                <a:latin typeface="Calibri"/>
                <a:cs typeface="Calibri"/>
              </a:rPr>
              <a:t> numbers</a:t>
            </a:r>
            <a:endParaRPr sz="1814" dirty="0">
              <a:latin typeface="Calibri"/>
              <a:cs typeface="Calibri"/>
            </a:endParaRPr>
          </a:p>
          <a:p>
            <a:pPr marL="11516">
              <a:spcBef>
                <a:spcPts val="127"/>
              </a:spcBef>
              <a:tabLst>
                <a:tab pos="1171790" algn="l"/>
                <a:tab pos="1504037" algn="l"/>
                <a:tab pos="2664886" algn="l"/>
              </a:tabLst>
            </a:pPr>
            <a:r>
              <a:rPr sz="1814" dirty="0">
                <a:solidFill>
                  <a:srgbClr val="2E2D67"/>
                </a:solidFill>
                <a:latin typeface="Cambria"/>
                <a:cs typeface="Cambria"/>
              </a:rPr>
              <a:t>Examples	:	</a:t>
            </a:r>
            <a:r>
              <a:rPr sz="1814" spc="5" dirty="0">
                <a:solidFill>
                  <a:srgbClr val="2E2D67"/>
                </a:solidFill>
                <a:latin typeface="Cambria"/>
                <a:cs typeface="Cambria"/>
              </a:rPr>
              <a:t>[</a:t>
            </a:r>
            <a:r>
              <a:rPr sz="1814" spc="-9" dirty="0">
                <a:solidFill>
                  <a:srgbClr val="2E2D67"/>
                </a:solidFill>
                <a:latin typeface="Cambria"/>
                <a:cs typeface="Cambria"/>
              </a:rPr>
              <a:t> </a:t>
            </a:r>
            <a:r>
              <a:rPr sz="1814" spc="5" dirty="0">
                <a:solidFill>
                  <a:srgbClr val="2E2D67"/>
                </a:solidFill>
                <a:latin typeface="Cambria"/>
                <a:cs typeface="Cambria"/>
              </a:rPr>
              <a:t>0</a:t>
            </a:r>
            <a:r>
              <a:rPr sz="1814" spc="-9" dirty="0">
                <a:solidFill>
                  <a:srgbClr val="2E2D67"/>
                </a:solidFill>
                <a:latin typeface="Cambria"/>
                <a:cs typeface="Cambria"/>
              </a:rPr>
              <a:t> </a:t>
            </a:r>
            <a:r>
              <a:rPr sz="1814" dirty="0">
                <a:solidFill>
                  <a:srgbClr val="2E2D67"/>
                </a:solidFill>
                <a:latin typeface="Cambria"/>
                <a:cs typeface="Cambria"/>
              </a:rPr>
              <a:t>,</a:t>
            </a:r>
            <a:r>
              <a:rPr sz="1814" spc="5" dirty="0">
                <a:solidFill>
                  <a:srgbClr val="2E2D67"/>
                </a:solidFill>
                <a:latin typeface="Cambria"/>
                <a:cs typeface="Cambria"/>
              </a:rPr>
              <a:t> 100</a:t>
            </a:r>
            <a:r>
              <a:rPr sz="1814" spc="-18" dirty="0">
                <a:solidFill>
                  <a:srgbClr val="2E2D67"/>
                </a:solidFill>
                <a:latin typeface="Cambria"/>
                <a:cs typeface="Cambria"/>
              </a:rPr>
              <a:t> </a:t>
            </a:r>
            <a:r>
              <a:rPr sz="1814" dirty="0">
                <a:solidFill>
                  <a:srgbClr val="2E2D67"/>
                </a:solidFill>
                <a:latin typeface="Cambria"/>
                <a:cs typeface="Cambria"/>
              </a:rPr>
              <a:t>],	</a:t>
            </a:r>
            <a:r>
              <a:rPr sz="1814" spc="5" dirty="0">
                <a:solidFill>
                  <a:srgbClr val="2E2D67"/>
                </a:solidFill>
                <a:latin typeface="Cambria"/>
                <a:cs typeface="Cambria"/>
              </a:rPr>
              <a:t>[</a:t>
            </a:r>
            <a:r>
              <a:rPr sz="1814" spc="-18" dirty="0">
                <a:solidFill>
                  <a:srgbClr val="2E2D67"/>
                </a:solidFill>
                <a:latin typeface="Cambria"/>
                <a:cs typeface="Cambria"/>
              </a:rPr>
              <a:t> </a:t>
            </a:r>
            <a:r>
              <a:rPr sz="1814" spc="5" dirty="0">
                <a:solidFill>
                  <a:srgbClr val="2E2D67"/>
                </a:solidFill>
                <a:latin typeface="Cambria"/>
                <a:cs typeface="Cambria"/>
              </a:rPr>
              <a:t>2</a:t>
            </a:r>
            <a:r>
              <a:rPr sz="1814" spc="-18" dirty="0">
                <a:solidFill>
                  <a:srgbClr val="2E2D67"/>
                </a:solidFill>
                <a:latin typeface="Cambria"/>
                <a:cs typeface="Cambria"/>
              </a:rPr>
              <a:t> </a:t>
            </a:r>
            <a:r>
              <a:rPr sz="1814" dirty="0">
                <a:solidFill>
                  <a:srgbClr val="2E2D67"/>
                </a:solidFill>
                <a:latin typeface="Cambria"/>
                <a:cs typeface="Cambria"/>
              </a:rPr>
              <a:t>,</a:t>
            </a:r>
            <a:r>
              <a:rPr sz="1814" spc="371" dirty="0">
                <a:solidFill>
                  <a:srgbClr val="2E2D67"/>
                </a:solidFill>
                <a:latin typeface="Cambria"/>
                <a:cs typeface="Cambria"/>
              </a:rPr>
              <a:t> </a:t>
            </a:r>
            <a:r>
              <a:rPr sz="1814" spc="5" dirty="0">
                <a:solidFill>
                  <a:srgbClr val="2E2D67"/>
                </a:solidFill>
                <a:latin typeface="Cambria"/>
                <a:cs typeface="Cambria"/>
              </a:rPr>
              <a:t>4</a:t>
            </a:r>
            <a:r>
              <a:rPr sz="1814" spc="-18" dirty="0">
                <a:solidFill>
                  <a:srgbClr val="2E2D67"/>
                </a:solidFill>
                <a:latin typeface="Cambria"/>
                <a:cs typeface="Cambria"/>
              </a:rPr>
              <a:t> </a:t>
            </a:r>
            <a:r>
              <a:rPr sz="1814" spc="5" dirty="0">
                <a:solidFill>
                  <a:srgbClr val="2E2D67"/>
                </a:solidFill>
                <a:latin typeface="Cambria"/>
                <a:cs typeface="Cambria"/>
              </a:rPr>
              <a:t>]</a:t>
            </a:r>
            <a:endParaRPr sz="1814" dirty="0">
              <a:solidFill>
                <a:srgbClr val="2E2D67"/>
              </a:solidFill>
              <a:latin typeface="Cambria"/>
              <a:cs typeface="Cambria"/>
            </a:endParaRPr>
          </a:p>
        </p:txBody>
      </p:sp>
      <p:sp>
        <p:nvSpPr>
          <p:cNvPr id="9" name="object 9"/>
          <p:cNvSpPr txBox="1"/>
          <p:nvPr/>
        </p:nvSpPr>
        <p:spPr>
          <a:xfrm>
            <a:off x="4269734" y="3731262"/>
            <a:ext cx="7708906" cy="775494"/>
          </a:xfrm>
          <a:prstGeom prst="rect">
            <a:avLst/>
          </a:prstGeom>
        </p:spPr>
        <p:txBody>
          <a:bodyPr vert="horz" wrap="square" lIns="0" tIns="113436" rIns="0" bIns="0" rtlCol="0">
            <a:spAutoFit/>
          </a:bodyPr>
          <a:lstStyle/>
          <a:p>
            <a:pPr marL="11516">
              <a:spcBef>
                <a:spcPts val="893"/>
              </a:spcBef>
            </a:pPr>
            <a:r>
              <a:rPr sz="1814" dirty="0">
                <a:solidFill>
                  <a:srgbClr val="2E2D67"/>
                </a:solidFill>
                <a:latin typeface="Cambria"/>
                <a:cs typeface="Cambria"/>
              </a:rPr>
              <a:t>Example</a:t>
            </a:r>
            <a:r>
              <a:rPr sz="1814" spc="313" dirty="0">
                <a:solidFill>
                  <a:srgbClr val="2E2D67"/>
                </a:solidFill>
                <a:latin typeface="Cambria"/>
                <a:cs typeface="Cambria"/>
              </a:rPr>
              <a:t> </a:t>
            </a:r>
            <a:r>
              <a:rPr sz="1814" spc="5" dirty="0">
                <a:solidFill>
                  <a:srgbClr val="2E2D67"/>
                </a:solidFill>
                <a:latin typeface="Cambria"/>
                <a:cs typeface="Cambria"/>
              </a:rPr>
              <a:t>1</a:t>
            </a:r>
            <a:r>
              <a:rPr lang="en-SG" sz="1814" spc="5" dirty="0">
                <a:solidFill>
                  <a:srgbClr val="2E2D67"/>
                </a:solidFill>
                <a:latin typeface="Cambria"/>
                <a:cs typeface="Cambria"/>
              </a:rPr>
              <a:t> </a:t>
            </a:r>
            <a:r>
              <a:rPr lang="en-SG" sz="1814" dirty="0">
                <a:solidFill>
                  <a:srgbClr val="2E2D67"/>
                </a:solidFill>
                <a:latin typeface="Cambria"/>
                <a:cs typeface="Cambria"/>
              </a:rPr>
              <a:t>:	</a:t>
            </a:r>
            <a:r>
              <a:rPr lang="en-SG" sz="1814" spc="5" dirty="0">
                <a:solidFill>
                  <a:srgbClr val="2E2D67"/>
                </a:solidFill>
                <a:latin typeface="Cambria"/>
                <a:cs typeface="Cambria"/>
              </a:rPr>
              <a:t>0, 1, 2, 3, 4, 5,</a:t>
            </a:r>
            <a:r>
              <a:rPr lang="en-SG" sz="1814" spc="358" dirty="0">
                <a:solidFill>
                  <a:srgbClr val="2E2D67"/>
                </a:solidFill>
                <a:latin typeface="Cambria"/>
                <a:cs typeface="Cambria"/>
              </a:rPr>
              <a:t> </a:t>
            </a:r>
            <a:r>
              <a:rPr lang="en-SG" sz="1814" dirty="0">
                <a:solidFill>
                  <a:srgbClr val="2E2D67"/>
                </a:solidFill>
                <a:latin typeface="Cambria"/>
                <a:cs typeface="Cambria"/>
              </a:rPr>
              <a:t>.</a:t>
            </a:r>
            <a:r>
              <a:rPr lang="en-SG" sz="1814" spc="358" dirty="0">
                <a:solidFill>
                  <a:srgbClr val="2E2D67"/>
                </a:solidFill>
                <a:latin typeface="Cambria"/>
                <a:cs typeface="Cambria"/>
              </a:rPr>
              <a:t> </a:t>
            </a:r>
            <a:r>
              <a:rPr lang="en-SG" sz="1814" dirty="0">
                <a:solidFill>
                  <a:srgbClr val="2E2D67"/>
                </a:solidFill>
                <a:latin typeface="Cambria"/>
                <a:cs typeface="Cambria"/>
              </a:rPr>
              <a:t>.</a:t>
            </a:r>
            <a:r>
              <a:rPr lang="en-SG" sz="1814" spc="363" dirty="0">
                <a:solidFill>
                  <a:srgbClr val="2E2D67"/>
                </a:solidFill>
                <a:latin typeface="Cambria"/>
                <a:cs typeface="Cambria"/>
              </a:rPr>
              <a:t> </a:t>
            </a:r>
            <a:r>
              <a:rPr lang="en-SG" sz="1814" dirty="0">
                <a:solidFill>
                  <a:srgbClr val="2E2D67"/>
                </a:solidFill>
                <a:latin typeface="Cambria"/>
                <a:cs typeface="Cambria"/>
              </a:rPr>
              <a:t>.</a:t>
            </a:r>
            <a:endParaRPr sz="1814" dirty="0">
              <a:solidFill>
                <a:srgbClr val="2E2D67"/>
              </a:solidFill>
              <a:latin typeface="Cambria"/>
              <a:cs typeface="Cambria"/>
            </a:endParaRPr>
          </a:p>
          <a:p>
            <a:pPr marL="11516">
              <a:spcBef>
                <a:spcPts val="811"/>
              </a:spcBef>
            </a:pPr>
            <a:r>
              <a:rPr sz="1814" dirty="0">
                <a:solidFill>
                  <a:srgbClr val="E02246"/>
                </a:solidFill>
                <a:latin typeface="Cambria"/>
                <a:cs typeface="Cambria"/>
              </a:rPr>
              <a:t>Example</a:t>
            </a:r>
            <a:r>
              <a:rPr sz="1814" spc="313" dirty="0">
                <a:solidFill>
                  <a:srgbClr val="E02246"/>
                </a:solidFill>
                <a:latin typeface="Cambria"/>
                <a:cs typeface="Cambria"/>
              </a:rPr>
              <a:t> </a:t>
            </a:r>
            <a:r>
              <a:rPr sz="1814" spc="9" dirty="0">
                <a:solidFill>
                  <a:srgbClr val="E02246"/>
                </a:solidFill>
                <a:latin typeface="Cambria"/>
                <a:cs typeface="Cambria"/>
              </a:rPr>
              <a:t>2</a:t>
            </a:r>
            <a:r>
              <a:rPr lang="en-SG" sz="1814" spc="9" dirty="0">
                <a:solidFill>
                  <a:srgbClr val="E02246"/>
                </a:solidFill>
                <a:latin typeface="Cambria"/>
                <a:cs typeface="Cambria"/>
              </a:rPr>
              <a:t> </a:t>
            </a:r>
            <a:r>
              <a:rPr lang="en-SG" sz="1814" dirty="0">
                <a:solidFill>
                  <a:srgbClr val="E02246"/>
                </a:solidFill>
                <a:latin typeface="Cambria"/>
                <a:cs typeface="Cambria"/>
              </a:rPr>
              <a:t>:	2.0,</a:t>
            </a:r>
            <a:r>
              <a:rPr lang="en-SG" sz="1814" spc="376" dirty="0">
                <a:solidFill>
                  <a:srgbClr val="E02246"/>
                </a:solidFill>
                <a:latin typeface="Cambria"/>
                <a:cs typeface="Cambria"/>
              </a:rPr>
              <a:t> </a:t>
            </a:r>
            <a:r>
              <a:rPr lang="en-SG" sz="1814" dirty="0">
                <a:solidFill>
                  <a:srgbClr val="E02246"/>
                </a:solidFill>
                <a:latin typeface="Cambria"/>
                <a:cs typeface="Cambria"/>
              </a:rPr>
              <a:t>2.5,</a:t>
            </a:r>
            <a:r>
              <a:rPr lang="en-SG" sz="1814" spc="381" dirty="0">
                <a:solidFill>
                  <a:srgbClr val="E02246"/>
                </a:solidFill>
                <a:latin typeface="Cambria"/>
                <a:cs typeface="Cambria"/>
              </a:rPr>
              <a:t> </a:t>
            </a:r>
            <a:r>
              <a:rPr lang="en-SG" sz="1814" dirty="0">
                <a:solidFill>
                  <a:srgbClr val="E02246"/>
                </a:solidFill>
                <a:latin typeface="Cambria"/>
                <a:cs typeface="Cambria"/>
              </a:rPr>
              <a:t>3.0,</a:t>
            </a:r>
            <a:r>
              <a:rPr lang="en-SG" sz="1814" spc="381" dirty="0">
                <a:solidFill>
                  <a:srgbClr val="E02246"/>
                </a:solidFill>
                <a:latin typeface="Cambria"/>
                <a:cs typeface="Cambria"/>
              </a:rPr>
              <a:t> </a:t>
            </a:r>
            <a:r>
              <a:rPr lang="en-SG" sz="1814" dirty="0">
                <a:solidFill>
                  <a:srgbClr val="E02246"/>
                </a:solidFill>
                <a:latin typeface="Cambria"/>
                <a:cs typeface="Cambria"/>
              </a:rPr>
              <a:t>3.5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3" name="Content Placeholder 2">
            <a:extLst>
              <a:ext uri="{FF2B5EF4-FFF2-40B4-BE49-F238E27FC236}">
                <a16:creationId xmlns:a16="http://schemas.microsoft.com/office/drawing/2014/main" id="{AE0DB7CC-5C51-454F-B22E-033601BAD3D8}"/>
              </a:ext>
            </a:extLst>
          </p:cNvPr>
          <p:cNvSpPr>
            <a:spLocks noGrp="1"/>
          </p:cNvSpPr>
          <p:nvPr>
            <p:ph idx="1"/>
          </p:nvPr>
        </p:nvSpPr>
        <p:spPr/>
        <p:txBody>
          <a:bodyPr>
            <a:normAutofit lnSpcReduction="10000"/>
          </a:bodyPr>
          <a:lstStyle/>
          <a:p>
            <a:pPr marL="0" indent="0">
              <a:buNone/>
            </a:pPr>
            <a:r>
              <a:rPr lang="en-SG" dirty="0"/>
              <a:t>Due to the outbreak of COVID-19, many students chose not to have their lunch or dinner at South Canteen. The cook of Xiao Long Bao didn’t know how many Mala Beef La Mian to prepare, so he collected some lunch data for the first week:</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What is the probability of selling </a:t>
            </a:r>
            <a:r>
              <a:rPr lang="en-SG" i="1" dirty="0"/>
              <a:t>k</a:t>
            </a:r>
            <a:r>
              <a:rPr lang="en-SG" dirty="0"/>
              <a:t> MBLM during lunch time?</a:t>
            </a:r>
          </a:p>
          <a:p>
            <a:pPr marL="0" indent="0">
              <a:buNone/>
            </a:pPr>
            <a:endParaRPr lang="en-SG" dirty="0"/>
          </a:p>
          <a:p>
            <a:pPr marL="0" indent="0">
              <a:buNone/>
            </a:pPr>
            <a:endParaRPr lang="en-SG" dirty="0"/>
          </a:p>
        </p:txBody>
      </p:sp>
      <p:graphicFrame>
        <p:nvGraphicFramePr>
          <p:cNvPr id="4" name="Table 4">
            <a:extLst>
              <a:ext uri="{FF2B5EF4-FFF2-40B4-BE49-F238E27FC236}">
                <a16:creationId xmlns:a16="http://schemas.microsoft.com/office/drawing/2014/main" id="{E3CFE09D-B34C-4C0A-AD1D-65D8E3591543}"/>
              </a:ext>
            </a:extLst>
          </p:cNvPr>
          <p:cNvGraphicFramePr>
            <a:graphicFrameLocks noGrp="1"/>
          </p:cNvGraphicFramePr>
          <p:nvPr>
            <p:extLst>
              <p:ext uri="{D42A27DB-BD31-4B8C-83A1-F6EECF244321}">
                <p14:modId xmlns:p14="http://schemas.microsoft.com/office/powerpoint/2010/main" val="3582075349"/>
              </p:ext>
            </p:extLst>
          </p:nvPr>
        </p:nvGraphicFramePr>
        <p:xfrm>
          <a:off x="3578091" y="3112641"/>
          <a:ext cx="5046870" cy="2225040"/>
        </p:xfrm>
        <a:graphic>
          <a:graphicData uri="http://schemas.openxmlformats.org/drawingml/2006/table">
            <a:tbl>
              <a:tblPr firstRow="1" bandRow="1">
                <a:tableStyleId>{68D230F3-CF80-4859-8CE7-A43EE81993B5}</a:tableStyleId>
              </a:tblPr>
              <a:tblGrid>
                <a:gridCol w="2523435">
                  <a:extLst>
                    <a:ext uri="{9D8B030D-6E8A-4147-A177-3AD203B41FA5}">
                      <a16:colId xmlns:a16="http://schemas.microsoft.com/office/drawing/2014/main" val="190362733"/>
                    </a:ext>
                  </a:extLst>
                </a:gridCol>
                <a:gridCol w="2523435">
                  <a:extLst>
                    <a:ext uri="{9D8B030D-6E8A-4147-A177-3AD203B41FA5}">
                      <a16:colId xmlns:a16="http://schemas.microsoft.com/office/drawing/2014/main" val="1532254103"/>
                    </a:ext>
                  </a:extLst>
                </a:gridCol>
              </a:tblGrid>
              <a:tr h="370840">
                <a:tc>
                  <a:txBody>
                    <a:bodyPr/>
                    <a:lstStyle/>
                    <a:p>
                      <a:pPr algn="ctr"/>
                      <a:endParaRPr lang="en-SG" dirty="0"/>
                    </a:p>
                  </a:txBody>
                  <a:tcPr/>
                </a:tc>
                <a:tc>
                  <a:txBody>
                    <a:bodyPr/>
                    <a:lstStyle/>
                    <a:p>
                      <a:pPr algn="ctr"/>
                      <a:r>
                        <a:rPr lang="en-SG" dirty="0"/>
                        <a:t> # of MBLM sold</a:t>
                      </a:r>
                    </a:p>
                  </a:txBody>
                  <a:tcPr/>
                </a:tc>
                <a:extLst>
                  <a:ext uri="{0D108BD9-81ED-4DB2-BD59-A6C34878D82A}">
                    <a16:rowId xmlns:a16="http://schemas.microsoft.com/office/drawing/2014/main" val="1787913503"/>
                  </a:ext>
                </a:extLst>
              </a:tr>
              <a:tr h="370840">
                <a:tc>
                  <a:txBody>
                    <a:bodyPr/>
                    <a:lstStyle/>
                    <a:p>
                      <a:pPr algn="ctr"/>
                      <a:r>
                        <a:rPr lang="en-SG" dirty="0"/>
                        <a:t>Mon</a:t>
                      </a:r>
                    </a:p>
                  </a:txBody>
                  <a:tcPr/>
                </a:tc>
                <a:tc>
                  <a:txBody>
                    <a:bodyPr/>
                    <a:lstStyle/>
                    <a:p>
                      <a:pPr algn="ctr"/>
                      <a:r>
                        <a:rPr lang="en-SG" dirty="0"/>
                        <a:t>3</a:t>
                      </a:r>
                    </a:p>
                  </a:txBody>
                  <a:tcPr/>
                </a:tc>
                <a:extLst>
                  <a:ext uri="{0D108BD9-81ED-4DB2-BD59-A6C34878D82A}">
                    <a16:rowId xmlns:a16="http://schemas.microsoft.com/office/drawing/2014/main" val="4044447372"/>
                  </a:ext>
                </a:extLst>
              </a:tr>
              <a:tr h="370840">
                <a:tc>
                  <a:txBody>
                    <a:bodyPr/>
                    <a:lstStyle/>
                    <a:p>
                      <a:pPr algn="ctr"/>
                      <a:r>
                        <a:rPr lang="en-SG" dirty="0"/>
                        <a:t>Tue</a:t>
                      </a:r>
                    </a:p>
                  </a:txBody>
                  <a:tcPr/>
                </a:tc>
                <a:tc>
                  <a:txBody>
                    <a:bodyPr/>
                    <a:lstStyle/>
                    <a:p>
                      <a:pPr algn="ctr"/>
                      <a:r>
                        <a:rPr lang="en-SG" dirty="0"/>
                        <a:t>7</a:t>
                      </a:r>
                    </a:p>
                  </a:txBody>
                  <a:tcPr/>
                </a:tc>
                <a:extLst>
                  <a:ext uri="{0D108BD9-81ED-4DB2-BD59-A6C34878D82A}">
                    <a16:rowId xmlns:a16="http://schemas.microsoft.com/office/drawing/2014/main" val="1219735695"/>
                  </a:ext>
                </a:extLst>
              </a:tr>
              <a:tr h="370840">
                <a:tc>
                  <a:txBody>
                    <a:bodyPr/>
                    <a:lstStyle/>
                    <a:p>
                      <a:pPr algn="ctr"/>
                      <a:r>
                        <a:rPr lang="en-SG" dirty="0"/>
                        <a:t>Wed</a:t>
                      </a:r>
                    </a:p>
                  </a:txBody>
                  <a:tcPr/>
                </a:tc>
                <a:tc>
                  <a:txBody>
                    <a:bodyPr/>
                    <a:lstStyle/>
                    <a:p>
                      <a:pPr algn="ctr"/>
                      <a:r>
                        <a:rPr lang="en-SG" dirty="0"/>
                        <a:t>4</a:t>
                      </a:r>
                    </a:p>
                  </a:txBody>
                  <a:tcPr/>
                </a:tc>
                <a:extLst>
                  <a:ext uri="{0D108BD9-81ED-4DB2-BD59-A6C34878D82A}">
                    <a16:rowId xmlns:a16="http://schemas.microsoft.com/office/drawing/2014/main" val="3241458728"/>
                  </a:ext>
                </a:extLst>
              </a:tr>
              <a:tr h="370840">
                <a:tc>
                  <a:txBody>
                    <a:bodyPr/>
                    <a:lstStyle/>
                    <a:p>
                      <a:pPr algn="ctr"/>
                      <a:r>
                        <a:rPr lang="en-SG" dirty="0"/>
                        <a:t>Thu</a:t>
                      </a:r>
                    </a:p>
                  </a:txBody>
                  <a:tcPr/>
                </a:tc>
                <a:tc>
                  <a:txBody>
                    <a:bodyPr/>
                    <a:lstStyle/>
                    <a:p>
                      <a:pPr algn="ctr"/>
                      <a:r>
                        <a:rPr lang="en-SG" dirty="0"/>
                        <a:t>6</a:t>
                      </a:r>
                    </a:p>
                  </a:txBody>
                  <a:tcPr/>
                </a:tc>
                <a:extLst>
                  <a:ext uri="{0D108BD9-81ED-4DB2-BD59-A6C34878D82A}">
                    <a16:rowId xmlns:a16="http://schemas.microsoft.com/office/drawing/2014/main" val="1249702112"/>
                  </a:ext>
                </a:extLst>
              </a:tr>
              <a:tr h="370840">
                <a:tc>
                  <a:txBody>
                    <a:bodyPr/>
                    <a:lstStyle/>
                    <a:p>
                      <a:pPr algn="ctr"/>
                      <a:r>
                        <a:rPr lang="en-SG" dirty="0"/>
                        <a:t>Fri</a:t>
                      </a:r>
                    </a:p>
                  </a:txBody>
                  <a:tcPr/>
                </a:tc>
                <a:tc>
                  <a:txBody>
                    <a:bodyPr/>
                    <a:lstStyle/>
                    <a:p>
                      <a:pPr algn="ctr"/>
                      <a:r>
                        <a:rPr lang="en-SG" dirty="0"/>
                        <a:t>5</a:t>
                      </a:r>
                    </a:p>
                  </a:txBody>
                  <a:tcPr/>
                </a:tc>
                <a:extLst>
                  <a:ext uri="{0D108BD9-81ED-4DB2-BD59-A6C34878D82A}">
                    <a16:rowId xmlns:a16="http://schemas.microsoft.com/office/drawing/2014/main" val="2818763552"/>
                  </a:ext>
                </a:extLst>
              </a:tr>
            </a:tbl>
          </a:graphicData>
        </a:graphic>
      </p:graphicFrame>
    </p:spTree>
    <p:extLst>
      <p:ext uri="{BB962C8B-B14F-4D97-AF65-F5344CB8AC3E}">
        <p14:creationId xmlns:p14="http://schemas.microsoft.com/office/powerpoint/2010/main" val="1797117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3" name="Content Placeholder 2">
            <a:extLst>
              <a:ext uri="{FF2B5EF4-FFF2-40B4-BE49-F238E27FC236}">
                <a16:creationId xmlns:a16="http://schemas.microsoft.com/office/drawing/2014/main" id="{AE0DB7CC-5C51-454F-B22E-033601BAD3D8}"/>
              </a:ext>
            </a:extLst>
          </p:cNvPr>
          <p:cNvSpPr>
            <a:spLocks noGrp="1"/>
          </p:cNvSpPr>
          <p:nvPr>
            <p:ph idx="1"/>
          </p:nvPr>
        </p:nvSpPr>
        <p:spPr/>
        <p:txBody>
          <a:bodyPr/>
          <a:lstStyle/>
          <a:p>
            <a:endParaRPr lang="en-SG" dirty="0"/>
          </a:p>
          <a:p>
            <a:endParaRPr lang="en-SG" dirty="0"/>
          </a:p>
          <a:p>
            <a:endParaRPr lang="en-SG" dirty="0"/>
          </a:p>
          <a:p>
            <a:endParaRPr lang="en-SG" dirty="0"/>
          </a:p>
        </p:txBody>
      </p:sp>
      <p:cxnSp>
        <p:nvCxnSpPr>
          <p:cNvPr id="5" name="Straight Connector 4">
            <a:extLst>
              <a:ext uri="{FF2B5EF4-FFF2-40B4-BE49-F238E27FC236}">
                <a16:creationId xmlns:a16="http://schemas.microsoft.com/office/drawing/2014/main" id="{E2D76FE4-EE10-4E39-8A9C-1109E3B331C8}"/>
              </a:ext>
            </a:extLst>
          </p:cNvPr>
          <p:cNvCxnSpPr>
            <a:cxnSpLocks/>
          </p:cNvCxnSpPr>
          <p:nvPr/>
        </p:nvCxnSpPr>
        <p:spPr>
          <a:xfrm>
            <a:off x="3017520" y="3637280"/>
            <a:ext cx="6329680" cy="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FFD5714-A9C8-4D43-B357-FF0E7AD69BA1}"/>
              </a:ext>
            </a:extLst>
          </p:cNvPr>
          <p:cNvSpPr txBox="1"/>
          <p:nvPr/>
        </p:nvSpPr>
        <p:spPr>
          <a:xfrm>
            <a:off x="2343151" y="3425362"/>
            <a:ext cx="970280" cy="369332"/>
          </a:xfrm>
          <a:prstGeom prst="rect">
            <a:avLst/>
          </a:prstGeom>
          <a:noFill/>
        </p:spPr>
        <p:txBody>
          <a:bodyPr wrap="square" rtlCol="0">
            <a:spAutoFit/>
          </a:bodyPr>
          <a:lstStyle/>
          <a:p>
            <a:r>
              <a:rPr lang="en-SG" dirty="0"/>
              <a:t>11:00</a:t>
            </a:r>
          </a:p>
        </p:txBody>
      </p:sp>
      <p:sp>
        <p:nvSpPr>
          <p:cNvPr id="7" name="TextBox 6">
            <a:extLst>
              <a:ext uri="{FF2B5EF4-FFF2-40B4-BE49-F238E27FC236}">
                <a16:creationId xmlns:a16="http://schemas.microsoft.com/office/drawing/2014/main" id="{A39B2355-8AEE-4F6F-B7BD-EE0101D3E465}"/>
              </a:ext>
            </a:extLst>
          </p:cNvPr>
          <p:cNvSpPr txBox="1"/>
          <p:nvPr/>
        </p:nvSpPr>
        <p:spPr>
          <a:xfrm>
            <a:off x="9347200" y="3452614"/>
            <a:ext cx="970280" cy="369332"/>
          </a:xfrm>
          <a:prstGeom prst="rect">
            <a:avLst/>
          </a:prstGeom>
          <a:noFill/>
        </p:spPr>
        <p:txBody>
          <a:bodyPr wrap="square" rtlCol="0">
            <a:spAutoFit/>
          </a:bodyPr>
          <a:lstStyle/>
          <a:p>
            <a:r>
              <a:rPr lang="en-SG" dirty="0"/>
              <a:t>14:00</a:t>
            </a:r>
          </a:p>
        </p:txBody>
      </p:sp>
      <p:sp>
        <p:nvSpPr>
          <p:cNvPr id="8" name="Left Brace 7">
            <a:extLst>
              <a:ext uri="{FF2B5EF4-FFF2-40B4-BE49-F238E27FC236}">
                <a16:creationId xmlns:a16="http://schemas.microsoft.com/office/drawing/2014/main" id="{7F9A538C-38B4-4245-B03A-50EC4E36D0EC}"/>
              </a:ext>
            </a:extLst>
          </p:cNvPr>
          <p:cNvSpPr/>
          <p:nvPr/>
        </p:nvSpPr>
        <p:spPr>
          <a:xfrm rot="16200000">
            <a:off x="6081157" y="696355"/>
            <a:ext cx="202408" cy="6329678"/>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3D32818-BC91-4900-8656-11BDCEBAF93C}"/>
              </a:ext>
            </a:extLst>
          </p:cNvPr>
          <p:cNvSpPr txBox="1"/>
          <p:nvPr/>
        </p:nvSpPr>
        <p:spPr>
          <a:xfrm>
            <a:off x="6035040" y="3920760"/>
            <a:ext cx="970280" cy="369332"/>
          </a:xfrm>
          <a:prstGeom prst="rect">
            <a:avLst/>
          </a:prstGeom>
          <a:noFill/>
        </p:spPr>
        <p:txBody>
          <a:bodyPr wrap="square" rtlCol="0">
            <a:spAutoFit/>
          </a:bodyPr>
          <a:lstStyle/>
          <a:p>
            <a:r>
              <a:rPr lang="en-SG" dirty="0"/>
              <a:t>T</a:t>
            </a:r>
          </a:p>
        </p:txBody>
      </p:sp>
      <p:cxnSp>
        <p:nvCxnSpPr>
          <p:cNvPr id="11" name="Straight Connector 10">
            <a:extLst>
              <a:ext uri="{FF2B5EF4-FFF2-40B4-BE49-F238E27FC236}">
                <a16:creationId xmlns:a16="http://schemas.microsoft.com/office/drawing/2014/main" id="{A82F38DB-4185-4D8A-A953-D490761FFBBD}"/>
              </a:ext>
            </a:extLst>
          </p:cNvPr>
          <p:cNvCxnSpPr>
            <a:cxnSpLocks/>
            <a:stCxn id="1026" idx="2"/>
          </p:cNvCxnSpPr>
          <p:nvPr/>
        </p:nvCxnSpPr>
        <p:spPr>
          <a:xfrm>
            <a:off x="3723382"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026" name="Picture 2 1" descr="Menu">
            <a:extLst>
              <a:ext uri="{FF2B5EF4-FFF2-40B4-BE49-F238E27FC236}">
                <a16:creationId xmlns:a16="http://schemas.microsoft.com/office/drawing/2014/main" id="{936C59A9-D3B2-4BEE-B00C-04B9ED9447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3478278"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81D666E-9189-461A-8735-CAF631B6810C}"/>
              </a:ext>
            </a:extLst>
          </p:cNvPr>
          <p:cNvCxnSpPr>
            <a:cxnSpLocks/>
            <a:stCxn id="19" idx="2"/>
          </p:cNvCxnSpPr>
          <p:nvPr/>
        </p:nvCxnSpPr>
        <p:spPr>
          <a:xfrm>
            <a:off x="5155942" y="2335584"/>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9" name="Picture 2 2" descr="Menu">
            <a:extLst>
              <a:ext uri="{FF2B5EF4-FFF2-40B4-BE49-F238E27FC236}">
                <a16:creationId xmlns:a16="http://schemas.microsoft.com/office/drawing/2014/main" id="{EFE440E0-5A7B-46E8-A472-35FC98D72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4910838" y="1847864"/>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056D9125-CBF0-4989-A3FD-5B9CDBEB2D8F}"/>
              </a:ext>
            </a:extLst>
          </p:cNvPr>
          <p:cNvCxnSpPr>
            <a:cxnSpLocks/>
            <a:stCxn id="21" idx="2"/>
          </p:cNvCxnSpPr>
          <p:nvPr/>
        </p:nvCxnSpPr>
        <p:spPr>
          <a:xfrm>
            <a:off x="6894565"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21" name="Picture 2 3" descr="Menu">
            <a:extLst>
              <a:ext uri="{FF2B5EF4-FFF2-40B4-BE49-F238E27FC236}">
                <a16:creationId xmlns:a16="http://schemas.microsoft.com/office/drawing/2014/main" id="{5673A83F-B046-4499-83AB-A636D81A3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6649461"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698D0771-011A-41FC-BF53-7C930B16C46F}"/>
              </a:ext>
            </a:extLst>
          </p:cNvPr>
          <p:cNvCxnSpPr>
            <a:cxnSpLocks/>
          </p:cNvCxnSpPr>
          <p:nvPr/>
        </p:nvCxnSpPr>
        <p:spPr>
          <a:xfrm flipV="1">
            <a:off x="934720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634420-8ED0-4B9A-B254-F94BE7670EDE}"/>
              </a:ext>
            </a:extLst>
          </p:cNvPr>
          <p:cNvCxnSpPr>
            <a:cxnSpLocks/>
          </p:cNvCxnSpPr>
          <p:nvPr/>
        </p:nvCxnSpPr>
        <p:spPr>
          <a:xfrm flipV="1">
            <a:off x="459994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F16552-DD53-43B4-91AB-F1C66A8939A3}"/>
              </a:ext>
            </a:extLst>
          </p:cNvPr>
          <p:cNvCxnSpPr>
            <a:cxnSpLocks/>
          </p:cNvCxnSpPr>
          <p:nvPr/>
        </p:nvCxnSpPr>
        <p:spPr>
          <a:xfrm flipV="1">
            <a:off x="618236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F2630F-1BF9-4060-86FA-76A1C97F271E}"/>
              </a:ext>
            </a:extLst>
          </p:cNvPr>
          <p:cNvCxnSpPr>
            <a:cxnSpLocks/>
          </p:cNvCxnSpPr>
          <p:nvPr/>
        </p:nvCxnSpPr>
        <p:spPr>
          <a:xfrm flipV="1">
            <a:off x="776478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C2FC22-6607-42C6-BFCA-D387C301FCFD}"/>
              </a:ext>
            </a:extLst>
          </p:cNvPr>
          <p:cNvCxnSpPr>
            <a:cxnSpLocks/>
          </p:cNvCxnSpPr>
          <p:nvPr/>
        </p:nvCxnSpPr>
        <p:spPr>
          <a:xfrm flipV="1">
            <a:off x="301752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5420C52-9AF6-4548-90A1-DBACDB03AEDB}"/>
              </a:ext>
            </a:extLst>
          </p:cNvPr>
          <p:cNvSpPr txBox="1"/>
          <p:nvPr/>
        </p:nvSpPr>
        <p:spPr>
          <a:xfrm>
            <a:off x="3840493" y="3321321"/>
            <a:ext cx="559563" cy="369332"/>
          </a:xfrm>
          <a:prstGeom prst="rect">
            <a:avLst/>
          </a:prstGeom>
          <a:noFill/>
        </p:spPr>
        <p:txBody>
          <a:bodyPr wrap="square" rtlCol="0">
            <a:spAutoFit/>
          </a:bodyPr>
          <a:lstStyle/>
          <a:p>
            <a:r>
              <a:rPr lang="en-SG" dirty="0"/>
              <a:t>Yes</a:t>
            </a:r>
          </a:p>
        </p:txBody>
      </p:sp>
      <p:sp>
        <p:nvSpPr>
          <p:cNvPr id="30" name="TextBox 29">
            <a:extLst>
              <a:ext uri="{FF2B5EF4-FFF2-40B4-BE49-F238E27FC236}">
                <a16:creationId xmlns:a16="http://schemas.microsoft.com/office/drawing/2014/main" id="{03524DA8-3BC7-4978-9E2E-FB80EC34C4E4}"/>
              </a:ext>
            </a:extLst>
          </p:cNvPr>
          <p:cNvSpPr txBox="1"/>
          <p:nvPr/>
        </p:nvSpPr>
        <p:spPr>
          <a:xfrm>
            <a:off x="5515216" y="3321321"/>
            <a:ext cx="559563" cy="369332"/>
          </a:xfrm>
          <a:prstGeom prst="rect">
            <a:avLst/>
          </a:prstGeom>
          <a:noFill/>
        </p:spPr>
        <p:txBody>
          <a:bodyPr wrap="square" rtlCol="0">
            <a:spAutoFit/>
          </a:bodyPr>
          <a:lstStyle/>
          <a:p>
            <a:r>
              <a:rPr lang="en-SG" dirty="0"/>
              <a:t>Yes</a:t>
            </a:r>
          </a:p>
        </p:txBody>
      </p:sp>
      <p:sp>
        <p:nvSpPr>
          <p:cNvPr id="31" name="TextBox 30">
            <a:extLst>
              <a:ext uri="{FF2B5EF4-FFF2-40B4-BE49-F238E27FC236}">
                <a16:creationId xmlns:a16="http://schemas.microsoft.com/office/drawing/2014/main" id="{48BB20D9-4D9A-4156-9263-F7A3B580908F}"/>
              </a:ext>
            </a:extLst>
          </p:cNvPr>
          <p:cNvSpPr txBox="1"/>
          <p:nvPr/>
        </p:nvSpPr>
        <p:spPr>
          <a:xfrm>
            <a:off x="7111100" y="3321321"/>
            <a:ext cx="520074" cy="369332"/>
          </a:xfrm>
          <a:prstGeom prst="rect">
            <a:avLst/>
          </a:prstGeom>
          <a:noFill/>
        </p:spPr>
        <p:txBody>
          <a:bodyPr wrap="square" rtlCol="0">
            <a:spAutoFit/>
          </a:bodyPr>
          <a:lstStyle/>
          <a:p>
            <a:r>
              <a:rPr lang="en-SG" dirty="0"/>
              <a:t>Yes</a:t>
            </a:r>
          </a:p>
        </p:txBody>
      </p:sp>
      <p:sp>
        <p:nvSpPr>
          <p:cNvPr id="32" name="TextBox 31">
            <a:extLst>
              <a:ext uri="{FF2B5EF4-FFF2-40B4-BE49-F238E27FC236}">
                <a16:creationId xmlns:a16="http://schemas.microsoft.com/office/drawing/2014/main" id="{AF1FF3ED-A901-4ECC-A7F2-6BAE063BB6F9}"/>
              </a:ext>
            </a:extLst>
          </p:cNvPr>
          <p:cNvSpPr txBox="1"/>
          <p:nvPr/>
        </p:nvSpPr>
        <p:spPr>
          <a:xfrm>
            <a:off x="8588765" y="3321321"/>
            <a:ext cx="705862" cy="369332"/>
          </a:xfrm>
          <a:prstGeom prst="rect">
            <a:avLst/>
          </a:prstGeom>
          <a:noFill/>
        </p:spPr>
        <p:txBody>
          <a:bodyPr wrap="square" rtlCol="0">
            <a:spAutoFit/>
          </a:bodyPr>
          <a:lstStyle/>
          <a:p>
            <a:r>
              <a:rPr lang="en-US" altLang="zh-CN" dirty="0"/>
              <a:t>No</a:t>
            </a:r>
            <a:endParaRPr lang="en-SG" dirty="0"/>
          </a:p>
        </p:txBody>
      </p:sp>
      <p:pic>
        <p:nvPicPr>
          <p:cNvPr id="15" name="Picture 1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mathbb{P}[Y = 3] = \left(\begin{array}{c} 4 \\ 3 \end{array}\right) p^3 (1 - p)^1&#10;$$&#10;&#10;\end{document}" title="IguanaTex Bitmap Display">
            <a:extLst>
              <a:ext uri="{FF2B5EF4-FFF2-40B4-BE49-F238E27FC236}">
                <a16:creationId xmlns:a16="http://schemas.microsoft.com/office/drawing/2014/main" id="{2FF9EF4E-FC96-4EFF-A619-BAF3A199711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083537" y="5384771"/>
            <a:ext cx="4021029" cy="958171"/>
          </a:xfrm>
          <a:prstGeom prst="rect">
            <a:avLst/>
          </a:prstGeom>
        </p:spPr>
      </p:pic>
      <p:sp>
        <p:nvSpPr>
          <p:cNvPr id="4" name="TextBox 3">
            <a:extLst>
              <a:ext uri="{FF2B5EF4-FFF2-40B4-BE49-F238E27FC236}">
                <a16:creationId xmlns:a16="http://schemas.microsoft.com/office/drawing/2014/main" id="{FB2B411A-4848-44C1-9590-EF6811A5A25B}"/>
              </a:ext>
            </a:extLst>
          </p:cNvPr>
          <p:cNvSpPr txBox="1"/>
          <p:nvPr/>
        </p:nvSpPr>
        <p:spPr>
          <a:xfrm>
            <a:off x="1226372" y="4454037"/>
            <a:ext cx="6538408" cy="830997"/>
          </a:xfrm>
          <a:prstGeom prst="rect">
            <a:avLst/>
          </a:prstGeom>
          <a:noFill/>
        </p:spPr>
        <p:txBody>
          <a:bodyPr wrap="square" rtlCol="0">
            <a:spAutoFit/>
          </a:bodyPr>
          <a:lstStyle/>
          <a:p>
            <a:r>
              <a:rPr lang="en-SG" sz="2400" i="1" dirty="0"/>
              <a:t>p</a:t>
            </a:r>
            <a:r>
              <a:rPr lang="en-SG" sz="2400" dirty="0"/>
              <a:t>: probability of selling one MBLM in each interval</a:t>
            </a:r>
          </a:p>
          <a:p>
            <a:r>
              <a:rPr lang="en-SG" sz="2400" i="1" dirty="0"/>
              <a:t>Y</a:t>
            </a:r>
            <a:r>
              <a:rPr lang="en-SG" sz="2400" dirty="0"/>
              <a:t>: number of intervals that have 1 MBLM sold </a:t>
            </a:r>
          </a:p>
        </p:txBody>
      </p:sp>
      <p:graphicFrame>
        <p:nvGraphicFramePr>
          <p:cNvPr id="29" name="Table 4">
            <a:extLst>
              <a:ext uri="{FF2B5EF4-FFF2-40B4-BE49-F238E27FC236}">
                <a16:creationId xmlns:a16="http://schemas.microsoft.com/office/drawing/2014/main" id="{8BB31DC9-AF44-4953-843E-C9484C9D450C}"/>
              </a:ext>
            </a:extLst>
          </p:cNvPr>
          <p:cNvGraphicFramePr>
            <a:graphicFrameLocks noGrp="1"/>
          </p:cNvGraphicFramePr>
          <p:nvPr>
            <p:extLst>
              <p:ext uri="{D42A27DB-BD31-4B8C-83A1-F6EECF244321}">
                <p14:modId xmlns:p14="http://schemas.microsoft.com/office/powerpoint/2010/main" val="3768731284"/>
              </p:ext>
            </p:extLst>
          </p:nvPr>
        </p:nvGraphicFramePr>
        <p:xfrm>
          <a:off x="8941696" y="670673"/>
          <a:ext cx="2740528" cy="1219116"/>
        </p:xfrm>
        <a:graphic>
          <a:graphicData uri="http://schemas.openxmlformats.org/drawingml/2006/table">
            <a:tbl>
              <a:tblPr firstRow="1" bandRow="1">
                <a:tableStyleId>{68D230F3-CF80-4859-8CE7-A43EE81993B5}</a:tableStyleId>
              </a:tblPr>
              <a:tblGrid>
                <a:gridCol w="1370264">
                  <a:extLst>
                    <a:ext uri="{9D8B030D-6E8A-4147-A177-3AD203B41FA5}">
                      <a16:colId xmlns:a16="http://schemas.microsoft.com/office/drawing/2014/main" val="190362733"/>
                    </a:ext>
                  </a:extLst>
                </a:gridCol>
                <a:gridCol w="1370264">
                  <a:extLst>
                    <a:ext uri="{9D8B030D-6E8A-4147-A177-3AD203B41FA5}">
                      <a16:colId xmlns:a16="http://schemas.microsoft.com/office/drawing/2014/main" val="1532254103"/>
                    </a:ext>
                  </a:extLst>
                </a:gridCol>
              </a:tblGrid>
              <a:tr h="201372">
                <a:tc>
                  <a:txBody>
                    <a:bodyPr/>
                    <a:lstStyle/>
                    <a:p>
                      <a:pPr algn="ctr"/>
                      <a:endParaRPr lang="en-SG" sz="1000" dirty="0"/>
                    </a:p>
                  </a:txBody>
                  <a:tcPr marL="49653" marR="49653" marT="24827" marB="24827"/>
                </a:tc>
                <a:tc>
                  <a:txBody>
                    <a:bodyPr/>
                    <a:lstStyle/>
                    <a:p>
                      <a:pPr algn="ctr"/>
                      <a:r>
                        <a:rPr lang="en-SG" sz="1000" dirty="0"/>
                        <a:t> # of MBLM sold</a:t>
                      </a:r>
                    </a:p>
                  </a:txBody>
                  <a:tcPr marL="49653" marR="49653" marT="24827" marB="24827"/>
                </a:tc>
                <a:extLst>
                  <a:ext uri="{0D108BD9-81ED-4DB2-BD59-A6C34878D82A}">
                    <a16:rowId xmlns:a16="http://schemas.microsoft.com/office/drawing/2014/main" val="1787913503"/>
                  </a:ext>
                </a:extLst>
              </a:tr>
              <a:tr h="201372">
                <a:tc>
                  <a:txBody>
                    <a:bodyPr/>
                    <a:lstStyle/>
                    <a:p>
                      <a:pPr algn="ctr"/>
                      <a:r>
                        <a:rPr lang="en-SG" sz="1000" dirty="0"/>
                        <a:t>Mon</a:t>
                      </a:r>
                    </a:p>
                  </a:txBody>
                  <a:tcPr marL="49653" marR="49653" marT="24827" marB="24827"/>
                </a:tc>
                <a:tc>
                  <a:txBody>
                    <a:bodyPr/>
                    <a:lstStyle/>
                    <a:p>
                      <a:pPr algn="ctr"/>
                      <a:r>
                        <a:rPr lang="en-SG" sz="1000" dirty="0"/>
                        <a:t>3</a:t>
                      </a:r>
                    </a:p>
                  </a:txBody>
                  <a:tcPr marL="49653" marR="49653" marT="24827" marB="24827"/>
                </a:tc>
                <a:extLst>
                  <a:ext uri="{0D108BD9-81ED-4DB2-BD59-A6C34878D82A}">
                    <a16:rowId xmlns:a16="http://schemas.microsoft.com/office/drawing/2014/main" val="4044447372"/>
                  </a:ext>
                </a:extLst>
              </a:tr>
              <a:tr h="201372">
                <a:tc>
                  <a:txBody>
                    <a:bodyPr/>
                    <a:lstStyle/>
                    <a:p>
                      <a:pPr algn="ctr"/>
                      <a:r>
                        <a:rPr lang="en-SG" sz="1000" dirty="0"/>
                        <a:t>Tue</a:t>
                      </a:r>
                    </a:p>
                  </a:txBody>
                  <a:tcPr marL="49653" marR="49653" marT="24827" marB="24827"/>
                </a:tc>
                <a:tc>
                  <a:txBody>
                    <a:bodyPr/>
                    <a:lstStyle/>
                    <a:p>
                      <a:pPr algn="ctr"/>
                      <a:r>
                        <a:rPr lang="en-SG" sz="1000" dirty="0"/>
                        <a:t>7</a:t>
                      </a:r>
                    </a:p>
                  </a:txBody>
                  <a:tcPr marL="49653" marR="49653" marT="24827" marB="24827"/>
                </a:tc>
                <a:extLst>
                  <a:ext uri="{0D108BD9-81ED-4DB2-BD59-A6C34878D82A}">
                    <a16:rowId xmlns:a16="http://schemas.microsoft.com/office/drawing/2014/main" val="1219735695"/>
                  </a:ext>
                </a:extLst>
              </a:tr>
              <a:tr h="208846">
                <a:tc>
                  <a:txBody>
                    <a:bodyPr/>
                    <a:lstStyle/>
                    <a:p>
                      <a:pPr algn="ctr"/>
                      <a:r>
                        <a:rPr lang="en-SG" sz="1000" dirty="0"/>
                        <a:t>Wed</a:t>
                      </a:r>
                    </a:p>
                  </a:txBody>
                  <a:tcPr marL="49653" marR="49653" marT="24827" marB="24827"/>
                </a:tc>
                <a:tc>
                  <a:txBody>
                    <a:bodyPr/>
                    <a:lstStyle/>
                    <a:p>
                      <a:pPr algn="ctr"/>
                      <a:r>
                        <a:rPr lang="en-SG" sz="1000" dirty="0"/>
                        <a:t>4</a:t>
                      </a:r>
                    </a:p>
                  </a:txBody>
                  <a:tcPr marL="49653" marR="49653" marT="24827" marB="24827"/>
                </a:tc>
                <a:extLst>
                  <a:ext uri="{0D108BD9-81ED-4DB2-BD59-A6C34878D82A}">
                    <a16:rowId xmlns:a16="http://schemas.microsoft.com/office/drawing/2014/main" val="3241458728"/>
                  </a:ext>
                </a:extLst>
              </a:tr>
              <a:tr h="201372">
                <a:tc>
                  <a:txBody>
                    <a:bodyPr/>
                    <a:lstStyle/>
                    <a:p>
                      <a:pPr algn="ctr"/>
                      <a:r>
                        <a:rPr lang="en-SG" sz="1000" dirty="0"/>
                        <a:t>Thu</a:t>
                      </a:r>
                    </a:p>
                  </a:txBody>
                  <a:tcPr marL="49653" marR="49653" marT="24827" marB="24827"/>
                </a:tc>
                <a:tc>
                  <a:txBody>
                    <a:bodyPr/>
                    <a:lstStyle/>
                    <a:p>
                      <a:pPr algn="ctr"/>
                      <a:r>
                        <a:rPr lang="en-SG" sz="1000" dirty="0"/>
                        <a:t>6</a:t>
                      </a:r>
                    </a:p>
                  </a:txBody>
                  <a:tcPr marL="49653" marR="49653" marT="24827" marB="24827"/>
                </a:tc>
                <a:extLst>
                  <a:ext uri="{0D108BD9-81ED-4DB2-BD59-A6C34878D82A}">
                    <a16:rowId xmlns:a16="http://schemas.microsoft.com/office/drawing/2014/main" val="1249702112"/>
                  </a:ext>
                </a:extLst>
              </a:tr>
              <a:tr h="201372">
                <a:tc>
                  <a:txBody>
                    <a:bodyPr/>
                    <a:lstStyle/>
                    <a:p>
                      <a:pPr algn="ctr"/>
                      <a:r>
                        <a:rPr lang="en-SG" sz="1000" dirty="0"/>
                        <a:t>Fri</a:t>
                      </a:r>
                    </a:p>
                  </a:txBody>
                  <a:tcPr marL="49653" marR="49653" marT="24827" marB="24827"/>
                </a:tc>
                <a:tc>
                  <a:txBody>
                    <a:bodyPr/>
                    <a:lstStyle/>
                    <a:p>
                      <a:pPr algn="ctr"/>
                      <a:r>
                        <a:rPr lang="en-SG" sz="1000" dirty="0"/>
                        <a:t>5</a:t>
                      </a:r>
                    </a:p>
                  </a:txBody>
                  <a:tcPr marL="49653" marR="49653" marT="24827" marB="24827"/>
                </a:tc>
                <a:extLst>
                  <a:ext uri="{0D108BD9-81ED-4DB2-BD59-A6C34878D82A}">
                    <a16:rowId xmlns:a16="http://schemas.microsoft.com/office/drawing/2014/main" val="2818763552"/>
                  </a:ext>
                </a:extLst>
              </a:tr>
            </a:tbl>
          </a:graphicData>
        </a:graphic>
      </p:graphicFrame>
    </p:spTree>
    <p:extLst>
      <p:ext uri="{BB962C8B-B14F-4D97-AF65-F5344CB8AC3E}">
        <p14:creationId xmlns:p14="http://schemas.microsoft.com/office/powerpoint/2010/main" val="34297592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24" grpId="0"/>
      <p:bldP spid="30" grpId="0"/>
      <p:bldP spid="31" grpId="0"/>
      <p:bldP spid="32"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3" name="Content Placeholder 2">
            <a:extLst>
              <a:ext uri="{FF2B5EF4-FFF2-40B4-BE49-F238E27FC236}">
                <a16:creationId xmlns:a16="http://schemas.microsoft.com/office/drawing/2014/main" id="{AE0DB7CC-5C51-454F-B22E-033601BAD3D8}"/>
              </a:ext>
            </a:extLst>
          </p:cNvPr>
          <p:cNvSpPr>
            <a:spLocks noGrp="1"/>
          </p:cNvSpPr>
          <p:nvPr>
            <p:ph idx="1"/>
          </p:nvPr>
        </p:nvSpPr>
        <p:spPr/>
        <p:txBody>
          <a:bodyPr/>
          <a:lstStyle/>
          <a:p>
            <a:endParaRPr lang="en-SG" dirty="0"/>
          </a:p>
          <a:p>
            <a:endParaRPr lang="en-SG" dirty="0"/>
          </a:p>
          <a:p>
            <a:endParaRPr lang="en-SG" dirty="0"/>
          </a:p>
          <a:p>
            <a:endParaRPr lang="en-SG" dirty="0"/>
          </a:p>
        </p:txBody>
      </p:sp>
      <p:cxnSp>
        <p:nvCxnSpPr>
          <p:cNvPr id="5" name="Straight Connector 4">
            <a:extLst>
              <a:ext uri="{FF2B5EF4-FFF2-40B4-BE49-F238E27FC236}">
                <a16:creationId xmlns:a16="http://schemas.microsoft.com/office/drawing/2014/main" id="{E2D76FE4-EE10-4E39-8A9C-1109E3B331C8}"/>
              </a:ext>
            </a:extLst>
          </p:cNvPr>
          <p:cNvCxnSpPr>
            <a:cxnSpLocks/>
          </p:cNvCxnSpPr>
          <p:nvPr/>
        </p:nvCxnSpPr>
        <p:spPr>
          <a:xfrm>
            <a:off x="3017520" y="3637280"/>
            <a:ext cx="6329680" cy="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FFD5714-A9C8-4D43-B357-FF0E7AD69BA1}"/>
              </a:ext>
            </a:extLst>
          </p:cNvPr>
          <p:cNvSpPr txBox="1"/>
          <p:nvPr/>
        </p:nvSpPr>
        <p:spPr>
          <a:xfrm>
            <a:off x="2343151" y="3425362"/>
            <a:ext cx="970280" cy="369332"/>
          </a:xfrm>
          <a:prstGeom prst="rect">
            <a:avLst/>
          </a:prstGeom>
          <a:noFill/>
        </p:spPr>
        <p:txBody>
          <a:bodyPr wrap="square" rtlCol="0">
            <a:spAutoFit/>
          </a:bodyPr>
          <a:lstStyle/>
          <a:p>
            <a:r>
              <a:rPr lang="en-SG" dirty="0"/>
              <a:t>11:00</a:t>
            </a:r>
          </a:p>
        </p:txBody>
      </p:sp>
      <p:sp>
        <p:nvSpPr>
          <p:cNvPr id="7" name="TextBox 6">
            <a:extLst>
              <a:ext uri="{FF2B5EF4-FFF2-40B4-BE49-F238E27FC236}">
                <a16:creationId xmlns:a16="http://schemas.microsoft.com/office/drawing/2014/main" id="{A39B2355-8AEE-4F6F-B7BD-EE0101D3E465}"/>
              </a:ext>
            </a:extLst>
          </p:cNvPr>
          <p:cNvSpPr txBox="1"/>
          <p:nvPr/>
        </p:nvSpPr>
        <p:spPr>
          <a:xfrm>
            <a:off x="9347200" y="3452614"/>
            <a:ext cx="970280" cy="369332"/>
          </a:xfrm>
          <a:prstGeom prst="rect">
            <a:avLst/>
          </a:prstGeom>
          <a:noFill/>
        </p:spPr>
        <p:txBody>
          <a:bodyPr wrap="square" rtlCol="0">
            <a:spAutoFit/>
          </a:bodyPr>
          <a:lstStyle/>
          <a:p>
            <a:r>
              <a:rPr lang="en-SG" dirty="0"/>
              <a:t>14:00</a:t>
            </a:r>
          </a:p>
        </p:txBody>
      </p:sp>
      <p:sp>
        <p:nvSpPr>
          <p:cNvPr id="8" name="Left Brace 7">
            <a:extLst>
              <a:ext uri="{FF2B5EF4-FFF2-40B4-BE49-F238E27FC236}">
                <a16:creationId xmlns:a16="http://schemas.microsoft.com/office/drawing/2014/main" id="{7F9A538C-38B4-4245-B03A-50EC4E36D0EC}"/>
              </a:ext>
            </a:extLst>
          </p:cNvPr>
          <p:cNvSpPr/>
          <p:nvPr/>
        </p:nvSpPr>
        <p:spPr>
          <a:xfrm rot="16200000">
            <a:off x="6081157" y="696355"/>
            <a:ext cx="202408" cy="6329678"/>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3D32818-BC91-4900-8656-11BDCEBAF93C}"/>
              </a:ext>
            </a:extLst>
          </p:cNvPr>
          <p:cNvSpPr txBox="1"/>
          <p:nvPr/>
        </p:nvSpPr>
        <p:spPr>
          <a:xfrm>
            <a:off x="6035040" y="3920760"/>
            <a:ext cx="970280" cy="369332"/>
          </a:xfrm>
          <a:prstGeom prst="rect">
            <a:avLst/>
          </a:prstGeom>
          <a:noFill/>
        </p:spPr>
        <p:txBody>
          <a:bodyPr wrap="square" rtlCol="0">
            <a:spAutoFit/>
          </a:bodyPr>
          <a:lstStyle/>
          <a:p>
            <a:r>
              <a:rPr lang="en-SG" dirty="0"/>
              <a:t>T</a:t>
            </a:r>
          </a:p>
        </p:txBody>
      </p:sp>
      <p:cxnSp>
        <p:nvCxnSpPr>
          <p:cNvPr id="11" name="Straight Connector 10">
            <a:extLst>
              <a:ext uri="{FF2B5EF4-FFF2-40B4-BE49-F238E27FC236}">
                <a16:creationId xmlns:a16="http://schemas.microsoft.com/office/drawing/2014/main" id="{A82F38DB-4185-4D8A-A953-D490761FFBBD}"/>
              </a:ext>
            </a:extLst>
          </p:cNvPr>
          <p:cNvCxnSpPr>
            <a:cxnSpLocks/>
            <a:stCxn id="1026" idx="2"/>
          </p:cNvCxnSpPr>
          <p:nvPr/>
        </p:nvCxnSpPr>
        <p:spPr>
          <a:xfrm>
            <a:off x="3723382"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026" name="Picture 2 1" descr="Menu">
            <a:extLst>
              <a:ext uri="{FF2B5EF4-FFF2-40B4-BE49-F238E27FC236}">
                <a16:creationId xmlns:a16="http://schemas.microsoft.com/office/drawing/2014/main" id="{936C59A9-D3B2-4BEE-B00C-04B9ED9447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3478278"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81D666E-9189-461A-8735-CAF631B6810C}"/>
              </a:ext>
            </a:extLst>
          </p:cNvPr>
          <p:cNvCxnSpPr>
            <a:cxnSpLocks/>
            <a:stCxn id="19" idx="2"/>
          </p:cNvCxnSpPr>
          <p:nvPr/>
        </p:nvCxnSpPr>
        <p:spPr>
          <a:xfrm>
            <a:off x="5085805" y="1949142"/>
            <a:ext cx="0" cy="1685009"/>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9" name="Picture 2 2" descr="Menu">
            <a:extLst>
              <a:ext uri="{FF2B5EF4-FFF2-40B4-BE49-F238E27FC236}">
                <a16:creationId xmlns:a16="http://schemas.microsoft.com/office/drawing/2014/main" id="{EFE440E0-5A7B-46E8-A472-35FC98D726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4840701" y="1461422"/>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056D9125-CBF0-4989-A3FD-5B9CDBEB2D8F}"/>
              </a:ext>
            </a:extLst>
          </p:cNvPr>
          <p:cNvCxnSpPr>
            <a:cxnSpLocks/>
            <a:stCxn id="21" idx="2"/>
          </p:cNvCxnSpPr>
          <p:nvPr/>
        </p:nvCxnSpPr>
        <p:spPr>
          <a:xfrm>
            <a:off x="6894565"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21" name="Picture 2 3" descr="Menu">
            <a:extLst>
              <a:ext uri="{FF2B5EF4-FFF2-40B4-BE49-F238E27FC236}">
                <a16:creationId xmlns:a16="http://schemas.microsoft.com/office/drawing/2014/main" id="{5673A83F-B046-4499-83AB-A636D81A3B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6649461"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698D0771-011A-41FC-BF53-7C930B16C46F}"/>
              </a:ext>
            </a:extLst>
          </p:cNvPr>
          <p:cNvCxnSpPr>
            <a:cxnSpLocks/>
          </p:cNvCxnSpPr>
          <p:nvPr/>
        </p:nvCxnSpPr>
        <p:spPr>
          <a:xfrm flipV="1">
            <a:off x="934720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634420-8ED0-4B9A-B254-F94BE7670EDE}"/>
              </a:ext>
            </a:extLst>
          </p:cNvPr>
          <p:cNvCxnSpPr>
            <a:cxnSpLocks/>
          </p:cNvCxnSpPr>
          <p:nvPr/>
        </p:nvCxnSpPr>
        <p:spPr>
          <a:xfrm flipV="1">
            <a:off x="459994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F16552-DD53-43B4-91AB-F1C66A8939A3}"/>
              </a:ext>
            </a:extLst>
          </p:cNvPr>
          <p:cNvCxnSpPr>
            <a:cxnSpLocks/>
          </p:cNvCxnSpPr>
          <p:nvPr/>
        </p:nvCxnSpPr>
        <p:spPr>
          <a:xfrm flipV="1">
            <a:off x="618236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F2630F-1BF9-4060-86FA-76A1C97F271E}"/>
              </a:ext>
            </a:extLst>
          </p:cNvPr>
          <p:cNvCxnSpPr>
            <a:cxnSpLocks/>
          </p:cNvCxnSpPr>
          <p:nvPr/>
        </p:nvCxnSpPr>
        <p:spPr>
          <a:xfrm flipV="1">
            <a:off x="776478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C2FC22-6607-42C6-BFCA-D387C301FCFD}"/>
              </a:ext>
            </a:extLst>
          </p:cNvPr>
          <p:cNvCxnSpPr>
            <a:cxnSpLocks/>
          </p:cNvCxnSpPr>
          <p:nvPr/>
        </p:nvCxnSpPr>
        <p:spPr>
          <a:xfrm flipV="1">
            <a:off x="3017520" y="343027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B760E-0268-4025-AAF1-9903C0FE6403}"/>
              </a:ext>
            </a:extLst>
          </p:cNvPr>
          <p:cNvCxnSpPr>
            <a:cxnSpLocks/>
            <a:stCxn id="33" idx="2"/>
          </p:cNvCxnSpPr>
          <p:nvPr/>
        </p:nvCxnSpPr>
        <p:spPr>
          <a:xfrm>
            <a:off x="4431783" y="2335584"/>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3" name="Picture 2 2" descr="Menu">
            <a:extLst>
              <a:ext uri="{FF2B5EF4-FFF2-40B4-BE49-F238E27FC236}">
                <a16:creationId xmlns:a16="http://schemas.microsoft.com/office/drawing/2014/main" id="{F1F49DEE-FD4E-4504-969D-5DE5625135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4186679" y="1847864"/>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9F9CC46F-51B3-47AF-A7CA-D457CFE09247}"/>
              </a:ext>
            </a:extLst>
          </p:cNvPr>
          <p:cNvCxnSpPr>
            <a:cxnSpLocks/>
            <a:stCxn id="36" idx="2"/>
          </p:cNvCxnSpPr>
          <p:nvPr/>
        </p:nvCxnSpPr>
        <p:spPr>
          <a:xfrm>
            <a:off x="8499974" y="233563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6" name="Picture 2 2" descr="Menu">
            <a:extLst>
              <a:ext uri="{FF2B5EF4-FFF2-40B4-BE49-F238E27FC236}">
                <a16:creationId xmlns:a16="http://schemas.microsoft.com/office/drawing/2014/main" id="{C3DD8F64-1CCD-435B-A9F7-3553AB315B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8254870" y="1847915"/>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477E08A7-AC40-4207-B05A-16101CD7711B}"/>
              </a:ext>
            </a:extLst>
          </p:cNvPr>
          <p:cNvCxnSpPr>
            <a:cxnSpLocks/>
            <a:stCxn id="38" idx="2"/>
          </p:cNvCxnSpPr>
          <p:nvPr/>
        </p:nvCxnSpPr>
        <p:spPr>
          <a:xfrm>
            <a:off x="6047741" y="2820477"/>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8" name="Picture 2 3" descr="Menu">
            <a:extLst>
              <a:ext uri="{FF2B5EF4-FFF2-40B4-BE49-F238E27FC236}">
                <a16:creationId xmlns:a16="http://schemas.microsoft.com/office/drawing/2014/main" id="{6419C413-5388-42F0-B12B-A4548855FB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5802637" y="2332757"/>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765C19BD-C17F-449C-8499-70CB304A09DF}"/>
              </a:ext>
            </a:extLst>
          </p:cNvPr>
          <p:cNvCxnSpPr>
            <a:cxnSpLocks/>
            <a:stCxn id="40" idx="2"/>
          </p:cNvCxnSpPr>
          <p:nvPr/>
        </p:nvCxnSpPr>
        <p:spPr>
          <a:xfrm>
            <a:off x="5647123" y="233397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40" name="Picture 2 2" descr="Menu">
            <a:extLst>
              <a:ext uri="{FF2B5EF4-FFF2-40B4-BE49-F238E27FC236}">
                <a16:creationId xmlns:a16="http://schemas.microsoft.com/office/drawing/2014/main" id="{0754E9F9-BD68-49E1-A5DB-5937738C12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5402019" y="1846255"/>
            <a:ext cx="490208" cy="48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34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3" name="Content Placeholder 2">
            <a:extLst>
              <a:ext uri="{FF2B5EF4-FFF2-40B4-BE49-F238E27FC236}">
                <a16:creationId xmlns:a16="http://schemas.microsoft.com/office/drawing/2014/main" id="{AE0DB7CC-5C51-454F-B22E-033601BAD3D8}"/>
              </a:ext>
            </a:extLst>
          </p:cNvPr>
          <p:cNvSpPr>
            <a:spLocks noGrp="1"/>
          </p:cNvSpPr>
          <p:nvPr>
            <p:ph idx="1"/>
          </p:nvPr>
        </p:nvSpPr>
        <p:spPr/>
        <p:txBody>
          <a:bodyPr/>
          <a:lstStyle/>
          <a:p>
            <a:endParaRPr lang="en-SG" dirty="0"/>
          </a:p>
          <a:p>
            <a:endParaRPr lang="en-SG" dirty="0"/>
          </a:p>
          <a:p>
            <a:endParaRPr lang="en-SG" dirty="0"/>
          </a:p>
          <a:p>
            <a:endParaRPr lang="en-SG" dirty="0"/>
          </a:p>
        </p:txBody>
      </p:sp>
      <p:cxnSp>
        <p:nvCxnSpPr>
          <p:cNvPr id="5" name="Straight Connector 4">
            <a:extLst>
              <a:ext uri="{FF2B5EF4-FFF2-40B4-BE49-F238E27FC236}">
                <a16:creationId xmlns:a16="http://schemas.microsoft.com/office/drawing/2014/main" id="{E2D76FE4-EE10-4E39-8A9C-1109E3B331C8}"/>
              </a:ext>
            </a:extLst>
          </p:cNvPr>
          <p:cNvCxnSpPr>
            <a:cxnSpLocks/>
          </p:cNvCxnSpPr>
          <p:nvPr/>
        </p:nvCxnSpPr>
        <p:spPr>
          <a:xfrm>
            <a:off x="3017520" y="3637280"/>
            <a:ext cx="6329680" cy="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FFD5714-A9C8-4D43-B357-FF0E7AD69BA1}"/>
              </a:ext>
            </a:extLst>
          </p:cNvPr>
          <p:cNvSpPr txBox="1"/>
          <p:nvPr/>
        </p:nvSpPr>
        <p:spPr>
          <a:xfrm>
            <a:off x="2343151" y="3425362"/>
            <a:ext cx="970280" cy="369332"/>
          </a:xfrm>
          <a:prstGeom prst="rect">
            <a:avLst/>
          </a:prstGeom>
          <a:noFill/>
        </p:spPr>
        <p:txBody>
          <a:bodyPr wrap="square" rtlCol="0">
            <a:spAutoFit/>
          </a:bodyPr>
          <a:lstStyle/>
          <a:p>
            <a:r>
              <a:rPr lang="en-SG" dirty="0"/>
              <a:t>11:00</a:t>
            </a:r>
          </a:p>
        </p:txBody>
      </p:sp>
      <p:sp>
        <p:nvSpPr>
          <p:cNvPr id="7" name="TextBox 6">
            <a:extLst>
              <a:ext uri="{FF2B5EF4-FFF2-40B4-BE49-F238E27FC236}">
                <a16:creationId xmlns:a16="http://schemas.microsoft.com/office/drawing/2014/main" id="{A39B2355-8AEE-4F6F-B7BD-EE0101D3E465}"/>
              </a:ext>
            </a:extLst>
          </p:cNvPr>
          <p:cNvSpPr txBox="1"/>
          <p:nvPr/>
        </p:nvSpPr>
        <p:spPr>
          <a:xfrm>
            <a:off x="9347200" y="3452614"/>
            <a:ext cx="970280" cy="369332"/>
          </a:xfrm>
          <a:prstGeom prst="rect">
            <a:avLst/>
          </a:prstGeom>
          <a:noFill/>
        </p:spPr>
        <p:txBody>
          <a:bodyPr wrap="square" rtlCol="0">
            <a:spAutoFit/>
          </a:bodyPr>
          <a:lstStyle/>
          <a:p>
            <a:r>
              <a:rPr lang="en-SG" dirty="0"/>
              <a:t>14:00</a:t>
            </a:r>
          </a:p>
        </p:txBody>
      </p:sp>
      <p:sp>
        <p:nvSpPr>
          <p:cNvPr id="8" name="Left Brace 7">
            <a:extLst>
              <a:ext uri="{FF2B5EF4-FFF2-40B4-BE49-F238E27FC236}">
                <a16:creationId xmlns:a16="http://schemas.microsoft.com/office/drawing/2014/main" id="{7F9A538C-38B4-4245-B03A-50EC4E36D0EC}"/>
              </a:ext>
            </a:extLst>
          </p:cNvPr>
          <p:cNvSpPr/>
          <p:nvPr/>
        </p:nvSpPr>
        <p:spPr>
          <a:xfrm rot="16200000">
            <a:off x="6081157" y="696355"/>
            <a:ext cx="202408" cy="6329678"/>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3D32818-BC91-4900-8656-11BDCEBAF93C}"/>
              </a:ext>
            </a:extLst>
          </p:cNvPr>
          <p:cNvSpPr txBox="1"/>
          <p:nvPr/>
        </p:nvSpPr>
        <p:spPr>
          <a:xfrm>
            <a:off x="6035040" y="3920760"/>
            <a:ext cx="970280" cy="369332"/>
          </a:xfrm>
          <a:prstGeom prst="rect">
            <a:avLst/>
          </a:prstGeom>
          <a:noFill/>
        </p:spPr>
        <p:txBody>
          <a:bodyPr wrap="square" rtlCol="0">
            <a:spAutoFit/>
          </a:bodyPr>
          <a:lstStyle/>
          <a:p>
            <a:r>
              <a:rPr lang="en-SG" dirty="0"/>
              <a:t>T</a:t>
            </a:r>
          </a:p>
        </p:txBody>
      </p:sp>
      <p:cxnSp>
        <p:nvCxnSpPr>
          <p:cNvPr id="11" name="Straight Connector 10">
            <a:extLst>
              <a:ext uri="{FF2B5EF4-FFF2-40B4-BE49-F238E27FC236}">
                <a16:creationId xmlns:a16="http://schemas.microsoft.com/office/drawing/2014/main" id="{A82F38DB-4185-4D8A-A953-D490761FFBBD}"/>
              </a:ext>
            </a:extLst>
          </p:cNvPr>
          <p:cNvCxnSpPr>
            <a:cxnSpLocks/>
            <a:stCxn id="1026" idx="2"/>
          </p:cNvCxnSpPr>
          <p:nvPr/>
        </p:nvCxnSpPr>
        <p:spPr>
          <a:xfrm>
            <a:off x="3723382"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026" name="Picture 2 1" descr="Menu">
            <a:extLst>
              <a:ext uri="{FF2B5EF4-FFF2-40B4-BE49-F238E27FC236}">
                <a16:creationId xmlns:a16="http://schemas.microsoft.com/office/drawing/2014/main" id="{936C59A9-D3B2-4BEE-B00C-04B9ED9447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62" t="7111" r="5682" b="5778"/>
          <a:stretch/>
        </p:blipFill>
        <p:spPr bwMode="auto">
          <a:xfrm>
            <a:off x="3478278"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81D666E-9189-461A-8735-CAF631B6810C}"/>
              </a:ext>
            </a:extLst>
          </p:cNvPr>
          <p:cNvCxnSpPr>
            <a:cxnSpLocks/>
            <a:stCxn id="19" idx="2"/>
          </p:cNvCxnSpPr>
          <p:nvPr/>
        </p:nvCxnSpPr>
        <p:spPr>
          <a:xfrm>
            <a:off x="5085805" y="1949142"/>
            <a:ext cx="0" cy="1685009"/>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9" name="Picture 2 2 1" descr="Menu">
            <a:extLst>
              <a:ext uri="{FF2B5EF4-FFF2-40B4-BE49-F238E27FC236}">
                <a16:creationId xmlns:a16="http://schemas.microsoft.com/office/drawing/2014/main" id="{EFE440E0-5A7B-46E8-A472-35FC98D726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62" t="7111" r="5682" b="5778"/>
          <a:stretch/>
        </p:blipFill>
        <p:spPr bwMode="auto">
          <a:xfrm>
            <a:off x="4840701" y="1461422"/>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056D9125-CBF0-4989-A3FD-5B9CDBEB2D8F}"/>
              </a:ext>
            </a:extLst>
          </p:cNvPr>
          <p:cNvCxnSpPr>
            <a:cxnSpLocks/>
            <a:stCxn id="21" idx="2"/>
          </p:cNvCxnSpPr>
          <p:nvPr/>
        </p:nvCxnSpPr>
        <p:spPr>
          <a:xfrm>
            <a:off x="6894565"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21" name="Picture 2 3 1" descr="Menu">
            <a:extLst>
              <a:ext uri="{FF2B5EF4-FFF2-40B4-BE49-F238E27FC236}">
                <a16:creationId xmlns:a16="http://schemas.microsoft.com/office/drawing/2014/main" id="{5673A83F-B046-4499-83AB-A636D81A3B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62" t="7111" r="5682" b="5778"/>
          <a:stretch/>
        </p:blipFill>
        <p:spPr bwMode="auto">
          <a:xfrm>
            <a:off x="6649461"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698D0771-011A-41FC-BF53-7C930B16C46F}"/>
              </a:ext>
            </a:extLst>
          </p:cNvPr>
          <p:cNvCxnSpPr>
            <a:cxnSpLocks/>
          </p:cNvCxnSpPr>
          <p:nvPr/>
        </p:nvCxnSpPr>
        <p:spPr>
          <a:xfrm flipV="1">
            <a:off x="934720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634420-8ED0-4B9A-B254-F94BE7670EDE}"/>
              </a:ext>
            </a:extLst>
          </p:cNvPr>
          <p:cNvCxnSpPr>
            <a:cxnSpLocks/>
          </p:cNvCxnSpPr>
          <p:nvPr/>
        </p:nvCxnSpPr>
        <p:spPr>
          <a:xfrm flipV="1">
            <a:off x="428345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F16552-DD53-43B4-91AB-F1C66A8939A3}"/>
              </a:ext>
            </a:extLst>
          </p:cNvPr>
          <p:cNvCxnSpPr>
            <a:cxnSpLocks/>
          </p:cNvCxnSpPr>
          <p:nvPr/>
        </p:nvCxnSpPr>
        <p:spPr>
          <a:xfrm flipV="1">
            <a:off x="649884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F2630F-1BF9-4060-86FA-76A1C97F271E}"/>
              </a:ext>
            </a:extLst>
          </p:cNvPr>
          <p:cNvCxnSpPr>
            <a:cxnSpLocks/>
          </p:cNvCxnSpPr>
          <p:nvPr/>
        </p:nvCxnSpPr>
        <p:spPr>
          <a:xfrm flipV="1">
            <a:off x="839774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C2FC22-6607-42C6-BFCA-D387C301FCFD}"/>
              </a:ext>
            </a:extLst>
          </p:cNvPr>
          <p:cNvCxnSpPr>
            <a:cxnSpLocks/>
          </p:cNvCxnSpPr>
          <p:nvPr/>
        </p:nvCxnSpPr>
        <p:spPr>
          <a:xfrm flipV="1">
            <a:off x="301752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pic>
        <p:nvPicPr>
          <p:cNvPr id="15" name="Picture 1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left(\begin{array}{c} 20 \\ 7 \end{array}\right) p^7 (1 - p)^{13}&#10;$$&#10;&#10;\end{document}" title="IguanaTex Bitmap Display">
            <a:extLst>
              <a:ext uri="{FF2B5EF4-FFF2-40B4-BE49-F238E27FC236}">
                <a16:creationId xmlns:a16="http://schemas.microsoft.com/office/drawing/2014/main" id="{F30C3DC6-F5C6-4ED4-98EB-508B09F2ECF3}"/>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811367" y="4825735"/>
            <a:ext cx="2596571" cy="958171"/>
          </a:xfrm>
          <a:prstGeom prst="rect">
            <a:avLst/>
          </a:prstGeom>
        </p:spPr>
      </p:pic>
      <p:cxnSp>
        <p:nvCxnSpPr>
          <p:cNvPr id="29" name="Straight Connector 28">
            <a:extLst>
              <a:ext uri="{FF2B5EF4-FFF2-40B4-BE49-F238E27FC236}">
                <a16:creationId xmlns:a16="http://schemas.microsoft.com/office/drawing/2014/main" id="{E29B760E-0268-4025-AAF1-9903C0FE6403}"/>
              </a:ext>
            </a:extLst>
          </p:cNvPr>
          <p:cNvCxnSpPr>
            <a:cxnSpLocks/>
            <a:stCxn id="33" idx="2"/>
          </p:cNvCxnSpPr>
          <p:nvPr/>
        </p:nvCxnSpPr>
        <p:spPr>
          <a:xfrm>
            <a:off x="4431783" y="2335584"/>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3" name="Picture 2 2 2" descr="Menu">
            <a:extLst>
              <a:ext uri="{FF2B5EF4-FFF2-40B4-BE49-F238E27FC236}">
                <a16:creationId xmlns:a16="http://schemas.microsoft.com/office/drawing/2014/main" id="{F1F49DEE-FD4E-4504-969D-5DE5625135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62" t="7111" r="5682" b="5778"/>
          <a:stretch/>
        </p:blipFill>
        <p:spPr bwMode="auto">
          <a:xfrm>
            <a:off x="4186679" y="1847864"/>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9F9CC46F-51B3-47AF-A7CA-D457CFE09247}"/>
              </a:ext>
            </a:extLst>
          </p:cNvPr>
          <p:cNvCxnSpPr>
            <a:cxnSpLocks/>
            <a:stCxn id="36" idx="2"/>
          </p:cNvCxnSpPr>
          <p:nvPr/>
        </p:nvCxnSpPr>
        <p:spPr>
          <a:xfrm>
            <a:off x="8499974" y="233563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6" name="Picture 2 2 3" descr="Menu">
            <a:extLst>
              <a:ext uri="{FF2B5EF4-FFF2-40B4-BE49-F238E27FC236}">
                <a16:creationId xmlns:a16="http://schemas.microsoft.com/office/drawing/2014/main" id="{C3DD8F64-1CCD-435B-A9F7-3553AB315B9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62" t="7111" r="5682" b="5778"/>
          <a:stretch/>
        </p:blipFill>
        <p:spPr bwMode="auto">
          <a:xfrm>
            <a:off x="8254870" y="1847915"/>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477E08A7-AC40-4207-B05A-16101CD7711B}"/>
              </a:ext>
            </a:extLst>
          </p:cNvPr>
          <p:cNvCxnSpPr>
            <a:cxnSpLocks/>
            <a:stCxn id="38" idx="2"/>
          </p:cNvCxnSpPr>
          <p:nvPr/>
        </p:nvCxnSpPr>
        <p:spPr>
          <a:xfrm>
            <a:off x="6047741" y="2820477"/>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8" name="Picture 2 3 2" descr="Menu">
            <a:extLst>
              <a:ext uri="{FF2B5EF4-FFF2-40B4-BE49-F238E27FC236}">
                <a16:creationId xmlns:a16="http://schemas.microsoft.com/office/drawing/2014/main" id="{6419C413-5388-42F0-B12B-A4548855FB3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62" t="7111" r="5682" b="5778"/>
          <a:stretch/>
        </p:blipFill>
        <p:spPr bwMode="auto">
          <a:xfrm>
            <a:off x="5802637" y="2332757"/>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765C19BD-C17F-449C-8499-70CB304A09DF}"/>
              </a:ext>
            </a:extLst>
          </p:cNvPr>
          <p:cNvCxnSpPr>
            <a:cxnSpLocks/>
            <a:stCxn id="40" idx="2"/>
          </p:cNvCxnSpPr>
          <p:nvPr/>
        </p:nvCxnSpPr>
        <p:spPr>
          <a:xfrm>
            <a:off x="5647123" y="233397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40" name="Picture 2 2 4" descr="Menu">
            <a:extLst>
              <a:ext uri="{FF2B5EF4-FFF2-40B4-BE49-F238E27FC236}">
                <a16:creationId xmlns:a16="http://schemas.microsoft.com/office/drawing/2014/main" id="{0754E9F9-BD68-49E1-A5DB-5937738C12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62" t="7111" r="5682" b="5778"/>
          <a:stretch/>
        </p:blipFill>
        <p:spPr bwMode="auto">
          <a:xfrm>
            <a:off x="5402019" y="1846255"/>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F1A1FF67-CB9B-49E1-8B98-A98CED3C1B1E}"/>
              </a:ext>
            </a:extLst>
          </p:cNvPr>
          <p:cNvCxnSpPr>
            <a:cxnSpLocks/>
          </p:cNvCxnSpPr>
          <p:nvPr/>
        </p:nvCxnSpPr>
        <p:spPr>
          <a:xfrm flipV="1">
            <a:off x="459994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57D140-EF82-4C06-869D-AB41125034E8}"/>
              </a:ext>
            </a:extLst>
          </p:cNvPr>
          <p:cNvCxnSpPr>
            <a:cxnSpLocks/>
          </p:cNvCxnSpPr>
          <p:nvPr/>
        </p:nvCxnSpPr>
        <p:spPr>
          <a:xfrm flipV="1">
            <a:off x="681532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2E70764-2979-4C0A-A65F-75E88C5DEF77}"/>
              </a:ext>
            </a:extLst>
          </p:cNvPr>
          <p:cNvCxnSpPr>
            <a:cxnSpLocks/>
          </p:cNvCxnSpPr>
          <p:nvPr/>
        </p:nvCxnSpPr>
        <p:spPr>
          <a:xfrm flipV="1">
            <a:off x="871423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3DF4E-3E90-40C6-8B78-5A001815FB73}"/>
              </a:ext>
            </a:extLst>
          </p:cNvPr>
          <p:cNvCxnSpPr>
            <a:cxnSpLocks/>
          </p:cNvCxnSpPr>
          <p:nvPr/>
        </p:nvCxnSpPr>
        <p:spPr>
          <a:xfrm flipV="1">
            <a:off x="365048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755ECE-401A-4789-B08E-DD6E305DEDDD}"/>
              </a:ext>
            </a:extLst>
          </p:cNvPr>
          <p:cNvCxnSpPr>
            <a:cxnSpLocks/>
          </p:cNvCxnSpPr>
          <p:nvPr/>
        </p:nvCxnSpPr>
        <p:spPr>
          <a:xfrm flipV="1">
            <a:off x="586587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B8BFD-4635-44FC-B1D0-5BB1ECD5A3F2}"/>
              </a:ext>
            </a:extLst>
          </p:cNvPr>
          <p:cNvCxnSpPr>
            <a:cxnSpLocks/>
          </p:cNvCxnSpPr>
          <p:nvPr/>
        </p:nvCxnSpPr>
        <p:spPr>
          <a:xfrm flipV="1">
            <a:off x="776478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25BBE7A-0B3B-405A-B773-EB57E30BA612}"/>
              </a:ext>
            </a:extLst>
          </p:cNvPr>
          <p:cNvCxnSpPr>
            <a:cxnSpLocks/>
          </p:cNvCxnSpPr>
          <p:nvPr/>
        </p:nvCxnSpPr>
        <p:spPr>
          <a:xfrm flipV="1">
            <a:off x="491642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D30A0D-86E0-4D2F-8A7C-BB0A0813FD8B}"/>
              </a:ext>
            </a:extLst>
          </p:cNvPr>
          <p:cNvCxnSpPr>
            <a:cxnSpLocks/>
          </p:cNvCxnSpPr>
          <p:nvPr/>
        </p:nvCxnSpPr>
        <p:spPr>
          <a:xfrm flipV="1">
            <a:off x="713181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7E9D7C-F991-4FF6-83F1-F435586D899A}"/>
              </a:ext>
            </a:extLst>
          </p:cNvPr>
          <p:cNvCxnSpPr>
            <a:cxnSpLocks/>
          </p:cNvCxnSpPr>
          <p:nvPr/>
        </p:nvCxnSpPr>
        <p:spPr>
          <a:xfrm flipV="1">
            <a:off x="903071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693B9A-F078-4484-AA08-6B2C4EE768CD}"/>
              </a:ext>
            </a:extLst>
          </p:cNvPr>
          <p:cNvCxnSpPr>
            <a:cxnSpLocks/>
          </p:cNvCxnSpPr>
          <p:nvPr/>
        </p:nvCxnSpPr>
        <p:spPr>
          <a:xfrm flipV="1">
            <a:off x="396697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A019DE-7342-4CF4-9EBC-EE4F84EACF7F}"/>
              </a:ext>
            </a:extLst>
          </p:cNvPr>
          <p:cNvCxnSpPr>
            <a:cxnSpLocks/>
          </p:cNvCxnSpPr>
          <p:nvPr/>
        </p:nvCxnSpPr>
        <p:spPr>
          <a:xfrm flipV="1">
            <a:off x="618236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3906B4B-99F1-4B5E-8CA9-FDF3F4323625}"/>
              </a:ext>
            </a:extLst>
          </p:cNvPr>
          <p:cNvCxnSpPr>
            <a:cxnSpLocks/>
          </p:cNvCxnSpPr>
          <p:nvPr/>
        </p:nvCxnSpPr>
        <p:spPr>
          <a:xfrm flipV="1">
            <a:off x="808126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6AE2FA-14F5-4630-8ABC-DDEE6CAF6223}"/>
              </a:ext>
            </a:extLst>
          </p:cNvPr>
          <p:cNvCxnSpPr>
            <a:cxnSpLocks/>
          </p:cNvCxnSpPr>
          <p:nvPr/>
        </p:nvCxnSpPr>
        <p:spPr>
          <a:xfrm flipV="1">
            <a:off x="333400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2922E8-8888-4460-B992-8CCB695C7678}"/>
              </a:ext>
            </a:extLst>
          </p:cNvPr>
          <p:cNvCxnSpPr>
            <a:cxnSpLocks/>
          </p:cNvCxnSpPr>
          <p:nvPr/>
        </p:nvCxnSpPr>
        <p:spPr>
          <a:xfrm flipV="1">
            <a:off x="554939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807417-743E-429E-BFAB-F16604DF8BD1}"/>
              </a:ext>
            </a:extLst>
          </p:cNvPr>
          <p:cNvCxnSpPr>
            <a:cxnSpLocks/>
          </p:cNvCxnSpPr>
          <p:nvPr/>
        </p:nvCxnSpPr>
        <p:spPr>
          <a:xfrm flipV="1">
            <a:off x="744829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FCCC097-85BC-4147-AD5A-32FEE22C6580}"/>
              </a:ext>
            </a:extLst>
          </p:cNvPr>
          <p:cNvCxnSpPr>
            <a:cxnSpLocks/>
          </p:cNvCxnSpPr>
          <p:nvPr/>
        </p:nvCxnSpPr>
        <p:spPr>
          <a:xfrm flipV="1">
            <a:off x="523290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pic>
        <p:nvPicPr>
          <p:cNvPr id="17" name="Picture 16"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left(\begin{array}{c} n \\ 7 \end{array}\right) p^7 (1 - p)^{13}&#10;$$&#10;&#10;\end{document}" title="IguanaTex Bitmap Display">
            <a:extLst>
              <a:ext uri="{FF2B5EF4-FFF2-40B4-BE49-F238E27FC236}">
                <a16:creationId xmlns:a16="http://schemas.microsoft.com/office/drawing/2014/main" id="{47AFFC33-3B12-482E-8C00-1A1DD575C401}"/>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243068" y="4856215"/>
            <a:ext cx="2450792" cy="958171"/>
          </a:xfrm>
          <a:prstGeom prst="rect">
            <a:avLst/>
          </a:prstGeom>
        </p:spPr>
      </p:pic>
      <p:pic>
        <p:nvPicPr>
          <p:cNvPr id="24" name="Picture 23"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lim_{n \rightarrow \infty}\left(\begin{array}{c} n \\ 7 \end{array}\right) p^7 (1 - p)^{13}&#10;$$&#10;&#10;\end{document}" title="IguanaTex Bitmap Display">
            <a:extLst>
              <a:ext uri="{FF2B5EF4-FFF2-40B4-BE49-F238E27FC236}">
                <a16:creationId xmlns:a16="http://schemas.microsoft.com/office/drawing/2014/main" id="{33348FCD-9D49-4E51-90C3-A67EB21B328B}"/>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8298435" y="4825735"/>
            <a:ext cx="3198739" cy="958171"/>
          </a:xfrm>
          <a:prstGeom prst="rect">
            <a:avLst/>
          </a:prstGeom>
        </p:spPr>
      </p:pic>
    </p:spTree>
    <p:extLst>
      <p:ext uri="{BB962C8B-B14F-4D97-AF65-F5344CB8AC3E}">
        <p14:creationId xmlns:p14="http://schemas.microsoft.com/office/powerpoint/2010/main" val="22722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3" name="Content Placeholder 2">
            <a:extLst>
              <a:ext uri="{FF2B5EF4-FFF2-40B4-BE49-F238E27FC236}">
                <a16:creationId xmlns:a16="http://schemas.microsoft.com/office/drawing/2014/main" id="{AE0DB7CC-5C51-454F-B22E-033601BAD3D8}"/>
              </a:ext>
            </a:extLst>
          </p:cNvPr>
          <p:cNvSpPr>
            <a:spLocks noGrp="1"/>
          </p:cNvSpPr>
          <p:nvPr>
            <p:ph idx="1"/>
          </p:nvPr>
        </p:nvSpPr>
        <p:spPr/>
        <p:txBody>
          <a:bodyPr/>
          <a:lstStyle/>
          <a:p>
            <a:endParaRPr lang="en-SG" dirty="0"/>
          </a:p>
          <a:p>
            <a:endParaRPr lang="en-SG" dirty="0"/>
          </a:p>
          <a:p>
            <a:endParaRPr lang="en-SG" dirty="0"/>
          </a:p>
          <a:p>
            <a:endParaRPr lang="en-SG" dirty="0"/>
          </a:p>
        </p:txBody>
      </p:sp>
      <p:cxnSp>
        <p:nvCxnSpPr>
          <p:cNvPr id="5" name="Straight Connector 4">
            <a:extLst>
              <a:ext uri="{FF2B5EF4-FFF2-40B4-BE49-F238E27FC236}">
                <a16:creationId xmlns:a16="http://schemas.microsoft.com/office/drawing/2014/main" id="{E2D76FE4-EE10-4E39-8A9C-1109E3B331C8}"/>
              </a:ext>
            </a:extLst>
          </p:cNvPr>
          <p:cNvCxnSpPr>
            <a:cxnSpLocks/>
          </p:cNvCxnSpPr>
          <p:nvPr/>
        </p:nvCxnSpPr>
        <p:spPr>
          <a:xfrm>
            <a:off x="3017520" y="3637280"/>
            <a:ext cx="6329680" cy="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FFD5714-A9C8-4D43-B357-FF0E7AD69BA1}"/>
              </a:ext>
            </a:extLst>
          </p:cNvPr>
          <p:cNvSpPr txBox="1"/>
          <p:nvPr/>
        </p:nvSpPr>
        <p:spPr>
          <a:xfrm>
            <a:off x="2343151" y="3425362"/>
            <a:ext cx="970280" cy="369332"/>
          </a:xfrm>
          <a:prstGeom prst="rect">
            <a:avLst/>
          </a:prstGeom>
          <a:noFill/>
        </p:spPr>
        <p:txBody>
          <a:bodyPr wrap="square" rtlCol="0">
            <a:spAutoFit/>
          </a:bodyPr>
          <a:lstStyle/>
          <a:p>
            <a:r>
              <a:rPr lang="en-SG" dirty="0"/>
              <a:t>11:00</a:t>
            </a:r>
          </a:p>
        </p:txBody>
      </p:sp>
      <p:sp>
        <p:nvSpPr>
          <p:cNvPr id="7" name="TextBox 6">
            <a:extLst>
              <a:ext uri="{FF2B5EF4-FFF2-40B4-BE49-F238E27FC236}">
                <a16:creationId xmlns:a16="http://schemas.microsoft.com/office/drawing/2014/main" id="{A39B2355-8AEE-4F6F-B7BD-EE0101D3E465}"/>
              </a:ext>
            </a:extLst>
          </p:cNvPr>
          <p:cNvSpPr txBox="1"/>
          <p:nvPr/>
        </p:nvSpPr>
        <p:spPr>
          <a:xfrm>
            <a:off x="9347200" y="3452614"/>
            <a:ext cx="970280" cy="369332"/>
          </a:xfrm>
          <a:prstGeom prst="rect">
            <a:avLst/>
          </a:prstGeom>
          <a:noFill/>
        </p:spPr>
        <p:txBody>
          <a:bodyPr wrap="square" rtlCol="0">
            <a:spAutoFit/>
          </a:bodyPr>
          <a:lstStyle/>
          <a:p>
            <a:r>
              <a:rPr lang="en-SG" dirty="0"/>
              <a:t>14:00</a:t>
            </a:r>
          </a:p>
        </p:txBody>
      </p:sp>
      <p:sp>
        <p:nvSpPr>
          <p:cNvPr id="8" name="Left Brace 7">
            <a:extLst>
              <a:ext uri="{FF2B5EF4-FFF2-40B4-BE49-F238E27FC236}">
                <a16:creationId xmlns:a16="http://schemas.microsoft.com/office/drawing/2014/main" id="{7F9A538C-38B4-4245-B03A-50EC4E36D0EC}"/>
              </a:ext>
            </a:extLst>
          </p:cNvPr>
          <p:cNvSpPr/>
          <p:nvPr/>
        </p:nvSpPr>
        <p:spPr>
          <a:xfrm rot="16200000">
            <a:off x="6081157" y="696355"/>
            <a:ext cx="202408" cy="6329678"/>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3D32818-BC91-4900-8656-11BDCEBAF93C}"/>
              </a:ext>
            </a:extLst>
          </p:cNvPr>
          <p:cNvSpPr txBox="1"/>
          <p:nvPr/>
        </p:nvSpPr>
        <p:spPr>
          <a:xfrm>
            <a:off x="6035040" y="3920760"/>
            <a:ext cx="970280" cy="369332"/>
          </a:xfrm>
          <a:prstGeom prst="rect">
            <a:avLst/>
          </a:prstGeom>
          <a:noFill/>
        </p:spPr>
        <p:txBody>
          <a:bodyPr wrap="square" rtlCol="0">
            <a:spAutoFit/>
          </a:bodyPr>
          <a:lstStyle/>
          <a:p>
            <a:r>
              <a:rPr lang="en-SG" dirty="0"/>
              <a:t>T</a:t>
            </a:r>
          </a:p>
        </p:txBody>
      </p:sp>
      <p:cxnSp>
        <p:nvCxnSpPr>
          <p:cNvPr id="11" name="Straight Connector 10">
            <a:extLst>
              <a:ext uri="{FF2B5EF4-FFF2-40B4-BE49-F238E27FC236}">
                <a16:creationId xmlns:a16="http://schemas.microsoft.com/office/drawing/2014/main" id="{A82F38DB-4185-4D8A-A953-D490761FFBBD}"/>
              </a:ext>
            </a:extLst>
          </p:cNvPr>
          <p:cNvCxnSpPr>
            <a:cxnSpLocks/>
            <a:stCxn id="1026" idx="2"/>
          </p:cNvCxnSpPr>
          <p:nvPr/>
        </p:nvCxnSpPr>
        <p:spPr>
          <a:xfrm>
            <a:off x="3723382"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026" name="Picture 2 1" descr="Menu">
            <a:extLst>
              <a:ext uri="{FF2B5EF4-FFF2-40B4-BE49-F238E27FC236}">
                <a16:creationId xmlns:a16="http://schemas.microsoft.com/office/drawing/2014/main" id="{936C59A9-D3B2-4BEE-B00C-04B9ED9447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3478278"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81D666E-9189-461A-8735-CAF631B6810C}"/>
              </a:ext>
            </a:extLst>
          </p:cNvPr>
          <p:cNvCxnSpPr>
            <a:cxnSpLocks/>
            <a:stCxn id="19" idx="2"/>
          </p:cNvCxnSpPr>
          <p:nvPr/>
        </p:nvCxnSpPr>
        <p:spPr>
          <a:xfrm>
            <a:off x="5085805" y="1949142"/>
            <a:ext cx="0" cy="1685009"/>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9" name="Picture 2 2 1" descr="Menu">
            <a:extLst>
              <a:ext uri="{FF2B5EF4-FFF2-40B4-BE49-F238E27FC236}">
                <a16:creationId xmlns:a16="http://schemas.microsoft.com/office/drawing/2014/main" id="{EFE440E0-5A7B-46E8-A472-35FC98D72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4840701" y="1461422"/>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056D9125-CBF0-4989-A3FD-5B9CDBEB2D8F}"/>
              </a:ext>
            </a:extLst>
          </p:cNvPr>
          <p:cNvCxnSpPr>
            <a:cxnSpLocks/>
            <a:stCxn id="21" idx="2"/>
          </p:cNvCxnSpPr>
          <p:nvPr/>
        </p:nvCxnSpPr>
        <p:spPr>
          <a:xfrm>
            <a:off x="6894565"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21" name="Picture 2 3 1" descr="Menu">
            <a:extLst>
              <a:ext uri="{FF2B5EF4-FFF2-40B4-BE49-F238E27FC236}">
                <a16:creationId xmlns:a16="http://schemas.microsoft.com/office/drawing/2014/main" id="{5673A83F-B046-4499-83AB-A636D81A3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6649461"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698D0771-011A-41FC-BF53-7C930B16C46F}"/>
              </a:ext>
            </a:extLst>
          </p:cNvPr>
          <p:cNvCxnSpPr>
            <a:cxnSpLocks/>
          </p:cNvCxnSpPr>
          <p:nvPr/>
        </p:nvCxnSpPr>
        <p:spPr>
          <a:xfrm flipV="1">
            <a:off x="934720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634420-8ED0-4B9A-B254-F94BE7670EDE}"/>
              </a:ext>
            </a:extLst>
          </p:cNvPr>
          <p:cNvCxnSpPr>
            <a:cxnSpLocks/>
          </p:cNvCxnSpPr>
          <p:nvPr/>
        </p:nvCxnSpPr>
        <p:spPr>
          <a:xfrm flipV="1">
            <a:off x="428345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F16552-DD53-43B4-91AB-F1C66A8939A3}"/>
              </a:ext>
            </a:extLst>
          </p:cNvPr>
          <p:cNvCxnSpPr>
            <a:cxnSpLocks/>
          </p:cNvCxnSpPr>
          <p:nvPr/>
        </p:nvCxnSpPr>
        <p:spPr>
          <a:xfrm flipV="1">
            <a:off x="649884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F2630F-1BF9-4060-86FA-76A1C97F271E}"/>
              </a:ext>
            </a:extLst>
          </p:cNvPr>
          <p:cNvCxnSpPr>
            <a:cxnSpLocks/>
          </p:cNvCxnSpPr>
          <p:nvPr/>
        </p:nvCxnSpPr>
        <p:spPr>
          <a:xfrm flipV="1">
            <a:off x="839774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C2FC22-6607-42C6-BFCA-D387C301FCFD}"/>
              </a:ext>
            </a:extLst>
          </p:cNvPr>
          <p:cNvCxnSpPr>
            <a:cxnSpLocks/>
          </p:cNvCxnSpPr>
          <p:nvPr/>
        </p:nvCxnSpPr>
        <p:spPr>
          <a:xfrm flipV="1">
            <a:off x="301752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B760E-0268-4025-AAF1-9903C0FE6403}"/>
              </a:ext>
            </a:extLst>
          </p:cNvPr>
          <p:cNvCxnSpPr>
            <a:cxnSpLocks/>
            <a:stCxn id="33" idx="2"/>
          </p:cNvCxnSpPr>
          <p:nvPr/>
        </p:nvCxnSpPr>
        <p:spPr>
          <a:xfrm>
            <a:off x="4431783" y="2335584"/>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3" name="Picture 2 2 2" descr="Menu">
            <a:extLst>
              <a:ext uri="{FF2B5EF4-FFF2-40B4-BE49-F238E27FC236}">
                <a16:creationId xmlns:a16="http://schemas.microsoft.com/office/drawing/2014/main" id="{F1F49DEE-FD4E-4504-969D-5DE5625135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4186679" y="1847864"/>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9F9CC46F-51B3-47AF-A7CA-D457CFE09247}"/>
              </a:ext>
            </a:extLst>
          </p:cNvPr>
          <p:cNvCxnSpPr>
            <a:cxnSpLocks/>
            <a:stCxn id="36" idx="2"/>
          </p:cNvCxnSpPr>
          <p:nvPr/>
        </p:nvCxnSpPr>
        <p:spPr>
          <a:xfrm>
            <a:off x="8499974" y="233563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6" name="Picture 2 2 3" descr="Menu">
            <a:extLst>
              <a:ext uri="{FF2B5EF4-FFF2-40B4-BE49-F238E27FC236}">
                <a16:creationId xmlns:a16="http://schemas.microsoft.com/office/drawing/2014/main" id="{C3DD8F64-1CCD-435B-A9F7-3553AB315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8254870" y="1847915"/>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477E08A7-AC40-4207-B05A-16101CD7711B}"/>
              </a:ext>
            </a:extLst>
          </p:cNvPr>
          <p:cNvCxnSpPr>
            <a:cxnSpLocks/>
            <a:stCxn id="38" idx="2"/>
          </p:cNvCxnSpPr>
          <p:nvPr/>
        </p:nvCxnSpPr>
        <p:spPr>
          <a:xfrm>
            <a:off x="6047741" y="2820477"/>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8" name="Picture 2 3 2" descr="Menu">
            <a:extLst>
              <a:ext uri="{FF2B5EF4-FFF2-40B4-BE49-F238E27FC236}">
                <a16:creationId xmlns:a16="http://schemas.microsoft.com/office/drawing/2014/main" id="{6419C413-5388-42F0-B12B-A4548855FB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5802637" y="2332757"/>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765C19BD-C17F-449C-8499-70CB304A09DF}"/>
              </a:ext>
            </a:extLst>
          </p:cNvPr>
          <p:cNvCxnSpPr>
            <a:cxnSpLocks/>
            <a:stCxn id="40" idx="2"/>
          </p:cNvCxnSpPr>
          <p:nvPr/>
        </p:nvCxnSpPr>
        <p:spPr>
          <a:xfrm>
            <a:off x="5647123" y="233397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40" name="Picture 2 2 4" descr="Menu">
            <a:extLst>
              <a:ext uri="{FF2B5EF4-FFF2-40B4-BE49-F238E27FC236}">
                <a16:creationId xmlns:a16="http://schemas.microsoft.com/office/drawing/2014/main" id="{0754E9F9-BD68-49E1-A5DB-5937738C12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5402019" y="1846255"/>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F1A1FF67-CB9B-49E1-8B98-A98CED3C1B1E}"/>
              </a:ext>
            </a:extLst>
          </p:cNvPr>
          <p:cNvCxnSpPr>
            <a:cxnSpLocks/>
          </p:cNvCxnSpPr>
          <p:nvPr/>
        </p:nvCxnSpPr>
        <p:spPr>
          <a:xfrm flipV="1">
            <a:off x="459994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57D140-EF82-4C06-869D-AB41125034E8}"/>
              </a:ext>
            </a:extLst>
          </p:cNvPr>
          <p:cNvCxnSpPr>
            <a:cxnSpLocks/>
          </p:cNvCxnSpPr>
          <p:nvPr/>
        </p:nvCxnSpPr>
        <p:spPr>
          <a:xfrm flipV="1">
            <a:off x="681532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2E70764-2979-4C0A-A65F-75E88C5DEF77}"/>
              </a:ext>
            </a:extLst>
          </p:cNvPr>
          <p:cNvCxnSpPr>
            <a:cxnSpLocks/>
          </p:cNvCxnSpPr>
          <p:nvPr/>
        </p:nvCxnSpPr>
        <p:spPr>
          <a:xfrm flipV="1">
            <a:off x="871423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3DF4E-3E90-40C6-8B78-5A001815FB73}"/>
              </a:ext>
            </a:extLst>
          </p:cNvPr>
          <p:cNvCxnSpPr>
            <a:cxnSpLocks/>
          </p:cNvCxnSpPr>
          <p:nvPr/>
        </p:nvCxnSpPr>
        <p:spPr>
          <a:xfrm flipV="1">
            <a:off x="365048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755ECE-401A-4789-B08E-DD6E305DEDDD}"/>
              </a:ext>
            </a:extLst>
          </p:cNvPr>
          <p:cNvCxnSpPr>
            <a:cxnSpLocks/>
          </p:cNvCxnSpPr>
          <p:nvPr/>
        </p:nvCxnSpPr>
        <p:spPr>
          <a:xfrm flipV="1">
            <a:off x="586587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B8BFD-4635-44FC-B1D0-5BB1ECD5A3F2}"/>
              </a:ext>
            </a:extLst>
          </p:cNvPr>
          <p:cNvCxnSpPr>
            <a:cxnSpLocks/>
          </p:cNvCxnSpPr>
          <p:nvPr/>
        </p:nvCxnSpPr>
        <p:spPr>
          <a:xfrm flipV="1">
            <a:off x="776478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25BBE7A-0B3B-405A-B773-EB57E30BA612}"/>
              </a:ext>
            </a:extLst>
          </p:cNvPr>
          <p:cNvCxnSpPr>
            <a:cxnSpLocks/>
          </p:cNvCxnSpPr>
          <p:nvPr/>
        </p:nvCxnSpPr>
        <p:spPr>
          <a:xfrm flipV="1">
            <a:off x="491642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D30A0D-86E0-4D2F-8A7C-BB0A0813FD8B}"/>
              </a:ext>
            </a:extLst>
          </p:cNvPr>
          <p:cNvCxnSpPr>
            <a:cxnSpLocks/>
          </p:cNvCxnSpPr>
          <p:nvPr/>
        </p:nvCxnSpPr>
        <p:spPr>
          <a:xfrm flipV="1">
            <a:off x="713181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7E9D7C-F991-4FF6-83F1-F435586D899A}"/>
              </a:ext>
            </a:extLst>
          </p:cNvPr>
          <p:cNvCxnSpPr>
            <a:cxnSpLocks/>
          </p:cNvCxnSpPr>
          <p:nvPr/>
        </p:nvCxnSpPr>
        <p:spPr>
          <a:xfrm flipV="1">
            <a:off x="903071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693B9A-F078-4484-AA08-6B2C4EE768CD}"/>
              </a:ext>
            </a:extLst>
          </p:cNvPr>
          <p:cNvCxnSpPr>
            <a:cxnSpLocks/>
          </p:cNvCxnSpPr>
          <p:nvPr/>
        </p:nvCxnSpPr>
        <p:spPr>
          <a:xfrm flipV="1">
            <a:off x="396697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A019DE-7342-4CF4-9EBC-EE4F84EACF7F}"/>
              </a:ext>
            </a:extLst>
          </p:cNvPr>
          <p:cNvCxnSpPr>
            <a:cxnSpLocks/>
          </p:cNvCxnSpPr>
          <p:nvPr/>
        </p:nvCxnSpPr>
        <p:spPr>
          <a:xfrm flipV="1">
            <a:off x="618236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3906B4B-99F1-4B5E-8CA9-FDF3F4323625}"/>
              </a:ext>
            </a:extLst>
          </p:cNvPr>
          <p:cNvCxnSpPr>
            <a:cxnSpLocks/>
          </p:cNvCxnSpPr>
          <p:nvPr/>
        </p:nvCxnSpPr>
        <p:spPr>
          <a:xfrm flipV="1">
            <a:off x="808126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6AE2FA-14F5-4630-8ABC-DDEE6CAF6223}"/>
              </a:ext>
            </a:extLst>
          </p:cNvPr>
          <p:cNvCxnSpPr>
            <a:cxnSpLocks/>
          </p:cNvCxnSpPr>
          <p:nvPr/>
        </p:nvCxnSpPr>
        <p:spPr>
          <a:xfrm flipV="1">
            <a:off x="333400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2922E8-8888-4460-B992-8CCB695C7678}"/>
              </a:ext>
            </a:extLst>
          </p:cNvPr>
          <p:cNvCxnSpPr>
            <a:cxnSpLocks/>
          </p:cNvCxnSpPr>
          <p:nvPr/>
        </p:nvCxnSpPr>
        <p:spPr>
          <a:xfrm flipV="1">
            <a:off x="554939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807417-743E-429E-BFAB-F16604DF8BD1}"/>
              </a:ext>
            </a:extLst>
          </p:cNvPr>
          <p:cNvCxnSpPr>
            <a:cxnSpLocks/>
          </p:cNvCxnSpPr>
          <p:nvPr/>
        </p:nvCxnSpPr>
        <p:spPr>
          <a:xfrm flipV="1">
            <a:off x="744829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FCCC097-85BC-4147-AD5A-32FEE22C6580}"/>
              </a:ext>
            </a:extLst>
          </p:cNvPr>
          <p:cNvCxnSpPr>
            <a:cxnSpLocks/>
          </p:cNvCxnSpPr>
          <p:nvPr/>
        </p:nvCxnSpPr>
        <p:spPr>
          <a:xfrm flipV="1">
            <a:off x="523290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E233955-539D-4D99-8E95-A7D4BD3A5607}"/>
              </a:ext>
            </a:extLst>
          </p:cNvPr>
          <p:cNvSpPr txBox="1"/>
          <p:nvPr/>
        </p:nvSpPr>
        <p:spPr>
          <a:xfrm>
            <a:off x="1324419" y="5146369"/>
            <a:ext cx="4307718" cy="461665"/>
          </a:xfrm>
          <a:prstGeom prst="rect">
            <a:avLst/>
          </a:prstGeom>
          <a:noFill/>
        </p:spPr>
        <p:txBody>
          <a:bodyPr wrap="none" rtlCol="0">
            <a:spAutoFit/>
          </a:bodyPr>
          <a:lstStyle/>
          <a:p>
            <a:r>
              <a:rPr lang="en-SG" sz="2400" dirty="0"/>
              <a:t>How to obtain the probability </a:t>
            </a:r>
            <a:r>
              <a:rPr lang="en-SG" sz="2400" i="1" dirty="0"/>
              <a:t>p</a:t>
            </a:r>
            <a:r>
              <a:rPr lang="en-SG" sz="2400" dirty="0"/>
              <a:t>? </a:t>
            </a:r>
          </a:p>
        </p:txBody>
      </p:sp>
      <p:pic>
        <p:nvPicPr>
          <p:cNvPr id="13" name="Picture 12"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Y] = np = \lambda \Rightarrow p = \frac{\lambda}{n}&#10;\end{align*}&#10;&#10;\end{document}" title="IguanaTex Bitmap Display">
            <a:extLst>
              <a:ext uri="{FF2B5EF4-FFF2-40B4-BE49-F238E27FC236}">
                <a16:creationId xmlns:a16="http://schemas.microsoft.com/office/drawing/2014/main" id="{4D97A9D2-E200-4F98-AC20-3FAE3EDD120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169389" y="5046230"/>
            <a:ext cx="3351772" cy="661943"/>
          </a:xfrm>
          <a:prstGeom prst="rect">
            <a:avLst/>
          </a:prstGeom>
        </p:spPr>
      </p:pic>
    </p:spTree>
    <p:extLst>
      <p:ext uri="{BB962C8B-B14F-4D97-AF65-F5344CB8AC3E}">
        <p14:creationId xmlns:p14="http://schemas.microsoft.com/office/powerpoint/2010/main" val="3667125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3" name="Content Placeholder 2">
            <a:extLst>
              <a:ext uri="{FF2B5EF4-FFF2-40B4-BE49-F238E27FC236}">
                <a16:creationId xmlns:a16="http://schemas.microsoft.com/office/drawing/2014/main" id="{AE0DB7CC-5C51-454F-B22E-033601BAD3D8}"/>
              </a:ext>
            </a:extLst>
          </p:cNvPr>
          <p:cNvSpPr>
            <a:spLocks noGrp="1"/>
          </p:cNvSpPr>
          <p:nvPr>
            <p:ph idx="1"/>
          </p:nvPr>
        </p:nvSpPr>
        <p:spPr/>
        <p:txBody>
          <a:bodyPr/>
          <a:lstStyle/>
          <a:p>
            <a:endParaRPr lang="en-SG" dirty="0"/>
          </a:p>
          <a:p>
            <a:endParaRPr lang="en-SG" dirty="0"/>
          </a:p>
          <a:p>
            <a:endParaRPr lang="en-SG" dirty="0"/>
          </a:p>
          <a:p>
            <a:endParaRPr lang="en-SG" dirty="0"/>
          </a:p>
        </p:txBody>
      </p:sp>
      <p:cxnSp>
        <p:nvCxnSpPr>
          <p:cNvPr id="5" name="Straight Connector 4">
            <a:extLst>
              <a:ext uri="{FF2B5EF4-FFF2-40B4-BE49-F238E27FC236}">
                <a16:creationId xmlns:a16="http://schemas.microsoft.com/office/drawing/2014/main" id="{E2D76FE4-EE10-4E39-8A9C-1109E3B331C8}"/>
              </a:ext>
            </a:extLst>
          </p:cNvPr>
          <p:cNvCxnSpPr>
            <a:cxnSpLocks/>
          </p:cNvCxnSpPr>
          <p:nvPr/>
        </p:nvCxnSpPr>
        <p:spPr>
          <a:xfrm>
            <a:off x="3017520" y="3637280"/>
            <a:ext cx="6329680" cy="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FFD5714-A9C8-4D43-B357-FF0E7AD69BA1}"/>
              </a:ext>
            </a:extLst>
          </p:cNvPr>
          <p:cNvSpPr txBox="1"/>
          <p:nvPr/>
        </p:nvSpPr>
        <p:spPr>
          <a:xfrm>
            <a:off x="2343151" y="3425362"/>
            <a:ext cx="970280" cy="369332"/>
          </a:xfrm>
          <a:prstGeom prst="rect">
            <a:avLst/>
          </a:prstGeom>
          <a:noFill/>
        </p:spPr>
        <p:txBody>
          <a:bodyPr wrap="square" rtlCol="0">
            <a:spAutoFit/>
          </a:bodyPr>
          <a:lstStyle/>
          <a:p>
            <a:r>
              <a:rPr lang="en-SG" dirty="0"/>
              <a:t>11:00</a:t>
            </a:r>
          </a:p>
        </p:txBody>
      </p:sp>
      <p:sp>
        <p:nvSpPr>
          <p:cNvPr id="7" name="TextBox 6">
            <a:extLst>
              <a:ext uri="{FF2B5EF4-FFF2-40B4-BE49-F238E27FC236}">
                <a16:creationId xmlns:a16="http://schemas.microsoft.com/office/drawing/2014/main" id="{A39B2355-8AEE-4F6F-B7BD-EE0101D3E465}"/>
              </a:ext>
            </a:extLst>
          </p:cNvPr>
          <p:cNvSpPr txBox="1"/>
          <p:nvPr/>
        </p:nvSpPr>
        <p:spPr>
          <a:xfrm>
            <a:off x="9347200" y="3452614"/>
            <a:ext cx="970280" cy="369332"/>
          </a:xfrm>
          <a:prstGeom prst="rect">
            <a:avLst/>
          </a:prstGeom>
          <a:noFill/>
        </p:spPr>
        <p:txBody>
          <a:bodyPr wrap="square" rtlCol="0">
            <a:spAutoFit/>
          </a:bodyPr>
          <a:lstStyle/>
          <a:p>
            <a:r>
              <a:rPr lang="en-SG" dirty="0"/>
              <a:t>14:00</a:t>
            </a:r>
          </a:p>
        </p:txBody>
      </p:sp>
      <p:sp>
        <p:nvSpPr>
          <p:cNvPr id="8" name="Left Brace 7">
            <a:extLst>
              <a:ext uri="{FF2B5EF4-FFF2-40B4-BE49-F238E27FC236}">
                <a16:creationId xmlns:a16="http://schemas.microsoft.com/office/drawing/2014/main" id="{7F9A538C-38B4-4245-B03A-50EC4E36D0EC}"/>
              </a:ext>
            </a:extLst>
          </p:cNvPr>
          <p:cNvSpPr/>
          <p:nvPr/>
        </p:nvSpPr>
        <p:spPr>
          <a:xfrm rot="16200000">
            <a:off x="6081157" y="696355"/>
            <a:ext cx="202408" cy="6329678"/>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3D32818-BC91-4900-8656-11BDCEBAF93C}"/>
              </a:ext>
            </a:extLst>
          </p:cNvPr>
          <p:cNvSpPr txBox="1"/>
          <p:nvPr/>
        </p:nvSpPr>
        <p:spPr>
          <a:xfrm>
            <a:off x="6035040" y="3920760"/>
            <a:ext cx="970280" cy="369332"/>
          </a:xfrm>
          <a:prstGeom prst="rect">
            <a:avLst/>
          </a:prstGeom>
          <a:noFill/>
        </p:spPr>
        <p:txBody>
          <a:bodyPr wrap="square" rtlCol="0">
            <a:spAutoFit/>
          </a:bodyPr>
          <a:lstStyle/>
          <a:p>
            <a:r>
              <a:rPr lang="en-SG" dirty="0"/>
              <a:t>T</a:t>
            </a:r>
          </a:p>
        </p:txBody>
      </p:sp>
      <p:cxnSp>
        <p:nvCxnSpPr>
          <p:cNvPr id="11" name="Straight Connector 10">
            <a:extLst>
              <a:ext uri="{FF2B5EF4-FFF2-40B4-BE49-F238E27FC236}">
                <a16:creationId xmlns:a16="http://schemas.microsoft.com/office/drawing/2014/main" id="{A82F38DB-4185-4D8A-A953-D490761FFBBD}"/>
              </a:ext>
            </a:extLst>
          </p:cNvPr>
          <p:cNvCxnSpPr>
            <a:cxnSpLocks/>
            <a:stCxn id="1026" idx="2"/>
          </p:cNvCxnSpPr>
          <p:nvPr/>
        </p:nvCxnSpPr>
        <p:spPr>
          <a:xfrm>
            <a:off x="3723382"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026" name="Picture 2 1" descr="Menu">
            <a:extLst>
              <a:ext uri="{FF2B5EF4-FFF2-40B4-BE49-F238E27FC236}">
                <a16:creationId xmlns:a16="http://schemas.microsoft.com/office/drawing/2014/main" id="{936C59A9-D3B2-4BEE-B00C-04B9ED9447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3478278"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81D666E-9189-461A-8735-CAF631B6810C}"/>
              </a:ext>
            </a:extLst>
          </p:cNvPr>
          <p:cNvCxnSpPr>
            <a:cxnSpLocks/>
            <a:stCxn id="19" idx="2"/>
          </p:cNvCxnSpPr>
          <p:nvPr/>
        </p:nvCxnSpPr>
        <p:spPr>
          <a:xfrm>
            <a:off x="5085805" y="1949142"/>
            <a:ext cx="0" cy="1685009"/>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9" name="Picture 2 2 1" descr="Menu">
            <a:extLst>
              <a:ext uri="{FF2B5EF4-FFF2-40B4-BE49-F238E27FC236}">
                <a16:creationId xmlns:a16="http://schemas.microsoft.com/office/drawing/2014/main" id="{EFE440E0-5A7B-46E8-A472-35FC98D72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4840701" y="1461422"/>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056D9125-CBF0-4989-A3FD-5B9CDBEB2D8F}"/>
              </a:ext>
            </a:extLst>
          </p:cNvPr>
          <p:cNvCxnSpPr>
            <a:cxnSpLocks/>
            <a:stCxn id="21" idx="2"/>
          </p:cNvCxnSpPr>
          <p:nvPr/>
        </p:nvCxnSpPr>
        <p:spPr>
          <a:xfrm>
            <a:off x="6894565"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21" name="Picture 2 3 1" descr="Menu">
            <a:extLst>
              <a:ext uri="{FF2B5EF4-FFF2-40B4-BE49-F238E27FC236}">
                <a16:creationId xmlns:a16="http://schemas.microsoft.com/office/drawing/2014/main" id="{5673A83F-B046-4499-83AB-A636D81A3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6649461"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698D0771-011A-41FC-BF53-7C930B16C46F}"/>
              </a:ext>
            </a:extLst>
          </p:cNvPr>
          <p:cNvCxnSpPr>
            <a:cxnSpLocks/>
          </p:cNvCxnSpPr>
          <p:nvPr/>
        </p:nvCxnSpPr>
        <p:spPr>
          <a:xfrm flipV="1">
            <a:off x="934720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634420-8ED0-4B9A-B254-F94BE7670EDE}"/>
              </a:ext>
            </a:extLst>
          </p:cNvPr>
          <p:cNvCxnSpPr>
            <a:cxnSpLocks/>
          </p:cNvCxnSpPr>
          <p:nvPr/>
        </p:nvCxnSpPr>
        <p:spPr>
          <a:xfrm flipV="1">
            <a:off x="428345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F16552-DD53-43B4-91AB-F1C66A8939A3}"/>
              </a:ext>
            </a:extLst>
          </p:cNvPr>
          <p:cNvCxnSpPr>
            <a:cxnSpLocks/>
          </p:cNvCxnSpPr>
          <p:nvPr/>
        </p:nvCxnSpPr>
        <p:spPr>
          <a:xfrm flipV="1">
            <a:off x="649884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F2630F-1BF9-4060-86FA-76A1C97F271E}"/>
              </a:ext>
            </a:extLst>
          </p:cNvPr>
          <p:cNvCxnSpPr>
            <a:cxnSpLocks/>
          </p:cNvCxnSpPr>
          <p:nvPr/>
        </p:nvCxnSpPr>
        <p:spPr>
          <a:xfrm flipV="1">
            <a:off x="839774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C2FC22-6607-42C6-BFCA-D387C301FCFD}"/>
              </a:ext>
            </a:extLst>
          </p:cNvPr>
          <p:cNvCxnSpPr>
            <a:cxnSpLocks/>
          </p:cNvCxnSpPr>
          <p:nvPr/>
        </p:nvCxnSpPr>
        <p:spPr>
          <a:xfrm flipV="1">
            <a:off x="301752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B760E-0268-4025-AAF1-9903C0FE6403}"/>
              </a:ext>
            </a:extLst>
          </p:cNvPr>
          <p:cNvCxnSpPr>
            <a:cxnSpLocks/>
            <a:stCxn id="33" idx="2"/>
          </p:cNvCxnSpPr>
          <p:nvPr/>
        </p:nvCxnSpPr>
        <p:spPr>
          <a:xfrm>
            <a:off x="4431783" y="2335584"/>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3" name="Picture 2 2 2" descr="Menu">
            <a:extLst>
              <a:ext uri="{FF2B5EF4-FFF2-40B4-BE49-F238E27FC236}">
                <a16:creationId xmlns:a16="http://schemas.microsoft.com/office/drawing/2014/main" id="{F1F49DEE-FD4E-4504-969D-5DE5625135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4186679" y="1847864"/>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9F9CC46F-51B3-47AF-A7CA-D457CFE09247}"/>
              </a:ext>
            </a:extLst>
          </p:cNvPr>
          <p:cNvCxnSpPr>
            <a:cxnSpLocks/>
            <a:stCxn id="36" idx="2"/>
          </p:cNvCxnSpPr>
          <p:nvPr/>
        </p:nvCxnSpPr>
        <p:spPr>
          <a:xfrm>
            <a:off x="8499974" y="233563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6" name="Picture 2 2 3" descr="Menu">
            <a:extLst>
              <a:ext uri="{FF2B5EF4-FFF2-40B4-BE49-F238E27FC236}">
                <a16:creationId xmlns:a16="http://schemas.microsoft.com/office/drawing/2014/main" id="{C3DD8F64-1CCD-435B-A9F7-3553AB315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8254870" y="1847915"/>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477E08A7-AC40-4207-B05A-16101CD7711B}"/>
              </a:ext>
            </a:extLst>
          </p:cNvPr>
          <p:cNvCxnSpPr>
            <a:cxnSpLocks/>
            <a:stCxn id="38" idx="2"/>
          </p:cNvCxnSpPr>
          <p:nvPr/>
        </p:nvCxnSpPr>
        <p:spPr>
          <a:xfrm>
            <a:off x="6047741" y="2820477"/>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8" name="Picture 2 3 2" descr="Menu">
            <a:extLst>
              <a:ext uri="{FF2B5EF4-FFF2-40B4-BE49-F238E27FC236}">
                <a16:creationId xmlns:a16="http://schemas.microsoft.com/office/drawing/2014/main" id="{6419C413-5388-42F0-B12B-A4548855FB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5802637" y="2332757"/>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765C19BD-C17F-449C-8499-70CB304A09DF}"/>
              </a:ext>
            </a:extLst>
          </p:cNvPr>
          <p:cNvCxnSpPr>
            <a:cxnSpLocks/>
            <a:stCxn id="40" idx="2"/>
          </p:cNvCxnSpPr>
          <p:nvPr/>
        </p:nvCxnSpPr>
        <p:spPr>
          <a:xfrm>
            <a:off x="5647123" y="233397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40" name="Picture 2 2 4" descr="Menu">
            <a:extLst>
              <a:ext uri="{FF2B5EF4-FFF2-40B4-BE49-F238E27FC236}">
                <a16:creationId xmlns:a16="http://schemas.microsoft.com/office/drawing/2014/main" id="{0754E9F9-BD68-49E1-A5DB-5937738C12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7111" r="5682" b="5778"/>
          <a:stretch/>
        </p:blipFill>
        <p:spPr bwMode="auto">
          <a:xfrm>
            <a:off x="5402019" y="1846255"/>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F1A1FF67-CB9B-49E1-8B98-A98CED3C1B1E}"/>
              </a:ext>
            </a:extLst>
          </p:cNvPr>
          <p:cNvCxnSpPr>
            <a:cxnSpLocks/>
          </p:cNvCxnSpPr>
          <p:nvPr/>
        </p:nvCxnSpPr>
        <p:spPr>
          <a:xfrm flipV="1">
            <a:off x="459994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57D140-EF82-4C06-869D-AB41125034E8}"/>
              </a:ext>
            </a:extLst>
          </p:cNvPr>
          <p:cNvCxnSpPr>
            <a:cxnSpLocks/>
          </p:cNvCxnSpPr>
          <p:nvPr/>
        </p:nvCxnSpPr>
        <p:spPr>
          <a:xfrm flipV="1">
            <a:off x="681532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2E70764-2979-4C0A-A65F-75E88C5DEF77}"/>
              </a:ext>
            </a:extLst>
          </p:cNvPr>
          <p:cNvCxnSpPr>
            <a:cxnSpLocks/>
          </p:cNvCxnSpPr>
          <p:nvPr/>
        </p:nvCxnSpPr>
        <p:spPr>
          <a:xfrm flipV="1">
            <a:off x="871423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3DF4E-3E90-40C6-8B78-5A001815FB73}"/>
              </a:ext>
            </a:extLst>
          </p:cNvPr>
          <p:cNvCxnSpPr>
            <a:cxnSpLocks/>
          </p:cNvCxnSpPr>
          <p:nvPr/>
        </p:nvCxnSpPr>
        <p:spPr>
          <a:xfrm flipV="1">
            <a:off x="365048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755ECE-401A-4789-B08E-DD6E305DEDDD}"/>
              </a:ext>
            </a:extLst>
          </p:cNvPr>
          <p:cNvCxnSpPr>
            <a:cxnSpLocks/>
          </p:cNvCxnSpPr>
          <p:nvPr/>
        </p:nvCxnSpPr>
        <p:spPr>
          <a:xfrm flipV="1">
            <a:off x="586587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B8BFD-4635-44FC-B1D0-5BB1ECD5A3F2}"/>
              </a:ext>
            </a:extLst>
          </p:cNvPr>
          <p:cNvCxnSpPr>
            <a:cxnSpLocks/>
          </p:cNvCxnSpPr>
          <p:nvPr/>
        </p:nvCxnSpPr>
        <p:spPr>
          <a:xfrm flipV="1">
            <a:off x="776478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25BBE7A-0B3B-405A-B773-EB57E30BA612}"/>
              </a:ext>
            </a:extLst>
          </p:cNvPr>
          <p:cNvCxnSpPr>
            <a:cxnSpLocks/>
          </p:cNvCxnSpPr>
          <p:nvPr/>
        </p:nvCxnSpPr>
        <p:spPr>
          <a:xfrm flipV="1">
            <a:off x="491642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D30A0D-86E0-4D2F-8A7C-BB0A0813FD8B}"/>
              </a:ext>
            </a:extLst>
          </p:cNvPr>
          <p:cNvCxnSpPr>
            <a:cxnSpLocks/>
          </p:cNvCxnSpPr>
          <p:nvPr/>
        </p:nvCxnSpPr>
        <p:spPr>
          <a:xfrm flipV="1">
            <a:off x="713181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7E9D7C-F991-4FF6-83F1-F435586D899A}"/>
              </a:ext>
            </a:extLst>
          </p:cNvPr>
          <p:cNvCxnSpPr>
            <a:cxnSpLocks/>
          </p:cNvCxnSpPr>
          <p:nvPr/>
        </p:nvCxnSpPr>
        <p:spPr>
          <a:xfrm flipV="1">
            <a:off x="903071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693B9A-F078-4484-AA08-6B2C4EE768CD}"/>
              </a:ext>
            </a:extLst>
          </p:cNvPr>
          <p:cNvCxnSpPr>
            <a:cxnSpLocks/>
          </p:cNvCxnSpPr>
          <p:nvPr/>
        </p:nvCxnSpPr>
        <p:spPr>
          <a:xfrm flipV="1">
            <a:off x="396697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A019DE-7342-4CF4-9EBC-EE4F84EACF7F}"/>
              </a:ext>
            </a:extLst>
          </p:cNvPr>
          <p:cNvCxnSpPr>
            <a:cxnSpLocks/>
          </p:cNvCxnSpPr>
          <p:nvPr/>
        </p:nvCxnSpPr>
        <p:spPr>
          <a:xfrm flipV="1">
            <a:off x="618236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3906B4B-99F1-4B5E-8CA9-FDF3F4323625}"/>
              </a:ext>
            </a:extLst>
          </p:cNvPr>
          <p:cNvCxnSpPr>
            <a:cxnSpLocks/>
          </p:cNvCxnSpPr>
          <p:nvPr/>
        </p:nvCxnSpPr>
        <p:spPr>
          <a:xfrm flipV="1">
            <a:off x="808126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6AE2FA-14F5-4630-8ABC-DDEE6CAF6223}"/>
              </a:ext>
            </a:extLst>
          </p:cNvPr>
          <p:cNvCxnSpPr>
            <a:cxnSpLocks/>
          </p:cNvCxnSpPr>
          <p:nvPr/>
        </p:nvCxnSpPr>
        <p:spPr>
          <a:xfrm flipV="1">
            <a:off x="3334004"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2922E8-8888-4460-B992-8CCB695C7678}"/>
              </a:ext>
            </a:extLst>
          </p:cNvPr>
          <p:cNvCxnSpPr>
            <a:cxnSpLocks/>
          </p:cNvCxnSpPr>
          <p:nvPr/>
        </p:nvCxnSpPr>
        <p:spPr>
          <a:xfrm flipV="1">
            <a:off x="5549392"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807417-743E-429E-BFAB-F16604DF8BD1}"/>
              </a:ext>
            </a:extLst>
          </p:cNvPr>
          <p:cNvCxnSpPr>
            <a:cxnSpLocks/>
          </p:cNvCxnSpPr>
          <p:nvPr/>
        </p:nvCxnSpPr>
        <p:spPr>
          <a:xfrm flipV="1">
            <a:off x="7448296"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FCCC097-85BC-4147-AD5A-32FEE22C6580}"/>
              </a:ext>
            </a:extLst>
          </p:cNvPr>
          <p:cNvCxnSpPr>
            <a:cxnSpLocks/>
          </p:cNvCxnSpPr>
          <p:nvPr/>
        </p:nvCxnSpPr>
        <p:spPr>
          <a:xfrm flipV="1">
            <a:off x="5232908"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pic>
        <p:nvPicPr>
          <p:cNvPr id="14" name="Picture 13"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lim_{n \rightarrow \infty}\left(\begin{array}{c} n \\ k \end{array}\right) \left(\frac{\lambda}{n}\right)^k \left(1 - \frac{\lambda}{n}\right)^{n - k} = \frac{\lambda^k}{k!}e^{-\lambda} = \mathbb{P}[X = k]&#10;$$&#10;&#10;\end{document}" title="IguanaTex Bitmap Display">
            <a:extLst>
              <a:ext uri="{FF2B5EF4-FFF2-40B4-BE49-F238E27FC236}">
                <a16:creationId xmlns:a16="http://schemas.microsoft.com/office/drawing/2014/main" id="{C77A9AA3-A9B8-42F1-9D0A-1E5DBFA1998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343151" y="4743398"/>
            <a:ext cx="7383247" cy="958171"/>
          </a:xfrm>
          <a:prstGeom prst="rect">
            <a:avLst/>
          </a:prstGeom>
        </p:spPr>
      </p:pic>
      <p:sp>
        <p:nvSpPr>
          <p:cNvPr id="55" name="TextBox 54">
            <a:extLst>
              <a:ext uri="{FF2B5EF4-FFF2-40B4-BE49-F238E27FC236}">
                <a16:creationId xmlns:a16="http://schemas.microsoft.com/office/drawing/2014/main" id="{F4D15AC9-3CDF-4991-B96F-C3B9D912B3C2}"/>
              </a:ext>
            </a:extLst>
          </p:cNvPr>
          <p:cNvSpPr txBox="1"/>
          <p:nvPr/>
        </p:nvSpPr>
        <p:spPr>
          <a:xfrm>
            <a:off x="2341743" y="6020900"/>
            <a:ext cx="8628068" cy="461665"/>
          </a:xfrm>
          <a:prstGeom prst="rect">
            <a:avLst/>
          </a:prstGeom>
          <a:noFill/>
        </p:spPr>
        <p:txBody>
          <a:bodyPr wrap="none" rtlCol="0">
            <a:spAutoFit/>
          </a:bodyPr>
          <a:lstStyle/>
          <a:p>
            <a:r>
              <a:rPr lang="en-SG" sz="2400" dirty="0">
                <a:solidFill>
                  <a:srgbClr val="E02246"/>
                </a:solidFill>
              </a:rPr>
              <a:t>This is the probability of selling k Mala Beef La Mian within time T!! </a:t>
            </a:r>
          </a:p>
        </p:txBody>
      </p:sp>
    </p:spTree>
    <p:extLst>
      <p:ext uri="{BB962C8B-B14F-4D97-AF65-F5344CB8AC3E}">
        <p14:creationId xmlns:p14="http://schemas.microsoft.com/office/powerpoint/2010/main" val="1576181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3" name="Content Placeholder 2">
            <a:extLst>
              <a:ext uri="{FF2B5EF4-FFF2-40B4-BE49-F238E27FC236}">
                <a16:creationId xmlns:a16="http://schemas.microsoft.com/office/drawing/2014/main" id="{AE0DB7CC-5C51-454F-B22E-033601BAD3D8}"/>
              </a:ext>
            </a:extLst>
          </p:cNvPr>
          <p:cNvSpPr>
            <a:spLocks noGrp="1"/>
          </p:cNvSpPr>
          <p:nvPr>
            <p:ph idx="1"/>
          </p:nvPr>
        </p:nvSpPr>
        <p:spPr/>
        <p:txBody>
          <a:bodyPr/>
          <a:lstStyle/>
          <a:p>
            <a:endParaRPr lang="en-SG" dirty="0"/>
          </a:p>
          <a:p>
            <a:endParaRPr lang="en-SG" dirty="0"/>
          </a:p>
          <a:p>
            <a:endParaRPr lang="en-SG" dirty="0"/>
          </a:p>
          <a:p>
            <a:endParaRPr lang="en-SG" dirty="0"/>
          </a:p>
        </p:txBody>
      </p:sp>
      <p:pic>
        <p:nvPicPr>
          <p:cNvPr id="10" name="Picture 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mathbb{P}[X = k] = \frac{\lambda^k}{k!}e^{-\lambda}&#10;$$&#10;&#10;\end{document}" title="IguanaTex Bitmap Display">
            <a:extLst>
              <a:ext uri="{FF2B5EF4-FFF2-40B4-BE49-F238E27FC236}">
                <a16:creationId xmlns:a16="http://schemas.microsoft.com/office/drawing/2014/main" id="{557EC51B-9412-406D-B082-76C8DC309E3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820679" y="2674463"/>
            <a:ext cx="2550642" cy="704000"/>
          </a:xfrm>
          <a:prstGeom prst="rect">
            <a:avLst/>
          </a:prstGeom>
        </p:spPr>
      </p:pic>
      <p:sp>
        <p:nvSpPr>
          <p:cNvPr id="54" name="object 26">
            <a:extLst>
              <a:ext uri="{FF2B5EF4-FFF2-40B4-BE49-F238E27FC236}">
                <a16:creationId xmlns:a16="http://schemas.microsoft.com/office/drawing/2014/main" id="{3DD91DFD-DDFC-44B7-BFFD-B71931173432}"/>
              </a:ext>
            </a:extLst>
          </p:cNvPr>
          <p:cNvSpPr txBox="1"/>
          <p:nvPr/>
        </p:nvSpPr>
        <p:spPr>
          <a:xfrm>
            <a:off x="2029460" y="1589859"/>
            <a:ext cx="8133080" cy="2169825"/>
          </a:xfrm>
          <a:prstGeom prst="rect">
            <a:avLst/>
          </a:prstGeom>
          <a:ln w="28575">
            <a:solidFill>
              <a:srgbClr val="2E2D67"/>
            </a:solidFill>
          </a:ln>
        </p:spPr>
        <p:txBody>
          <a:bodyPr vert="horz" wrap="square" lIns="0" tIns="66040" rIns="0" bIns="0" rtlCol="0">
            <a:spAutoFit/>
          </a:bodyPr>
          <a:lstStyle/>
          <a:p>
            <a:pPr>
              <a:lnSpc>
                <a:spcPct val="100000"/>
              </a:lnSpc>
              <a:spcBef>
                <a:spcPts val="520"/>
              </a:spcBef>
              <a:tabLst>
                <a:tab pos="2792095" algn="l"/>
              </a:tabLst>
            </a:pPr>
            <a:r>
              <a:rPr lang="en-US" sz="2400" dirty="0">
                <a:cs typeface="Cambria"/>
              </a:rPr>
              <a:t> A</a:t>
            </a:r>
            <a:r>
              <a:rPr lang="en-US" sz="2400" spc="-5" dirty="0">
                <a:cs typeface="Cambria"/>
              </a:rPr>
              <a:t> random</a:t>
            </a:r>
            <a:r>
              <a:rPr lang="en-US" sz="2400" spc="-20" dirty="0">
                <a:cs typeface="Cambria"/>
              </a:rPr>
              <a:t> </a:t>
            </a:r>
            <a:r>
              <a:rPr lang="en-US" sz="2400" spc="-10" dirty="0">
                <a:cs typeface="Cambria"/>
              </a:rPr>
              <a:t>variable </a:t>
            </a:r>
            <a:r>
              <a:rPr lang="en-US" sz="2400" b="1" dirty="0">
                <a:solidFill>
                  <a:srgbClr val="2E2D67"/>
                </a:solidFill>
                <a:cs typeface="Cambria"/>
              </a:rPr>
              <a:t>X</a:t>
            </a:r>
            <a:r>
              <a:rPr lang="en-US" sz="2400" b="1" dirty="0">
                <a:solidFill>
                  <a:srgbClr val="000099"/>
                </a:solidFill>
                <a:cs typeface="Cambria"/>
              </a:rPr>
              <a:t> </a:t>
            </a:r>
            <a:r>
              <a:rPr lang="en-US" sz="2400" dirty="0">
                <a:cs typeface="Cambria"/>
              </a:rPr>
              <a:t>is</a:t>
            </a:r>
            <a:r>
              <a:rPr lang="en-US" sz="2400" spc="-15" dirty="0">
                <a:cs typeface="Cambria"/>
              </a:rPr>
              <a:t> </a:t>
            </a:r>
            <a:r>
              <a:rPr lang="en-US" sz="2400" dirty="0">
                <a:cs typeface="Cambria"/>
              </a:rPr>
              <a:t>said</a:t>
            </a:r>
            <a:r>
              <a:rPr lang="en-US" sz="2400" spc="-5" dirty="0">
                <a:cs typeface="Cambria"/>
              </a:rPr>
              <a:t> </a:t>
            </a:r>
            <a:r>
              <a:rPr lang="en-US" sz="2400" spc="-15" dirty="0">
                <a:cs typeface="Cambria"/>
              </a:rPr>
              <a:t>to</a:t>
            </a:r>
            <a:r>
              <a:rPr lang="en-US" sz="2400" dirty="0">
                <a:cs typeface="Cambria"/>
              </a:rPr>
              <a:t> </a:t>
            </a:r>
            <a:r>
              <a:rPr lang="en-US" sz="2400" spc="-5" dirty="0">
                <a:cs typeface="Cambria"/>
              </a:rPr>
              <a:t>be </a:t>
            </a:r>
            <a:r>
              <a:rPr lang="en-US" sz="2400" dirty="0">
                <a:cs typeface="Cambria"/>
              </a:rPr>
              <a:t>a </a:t>
            </a:r>
            <a:r>
              <a:rPr lang="en-US" sz="2400" spc="-10" dirty="0">
                <a:solidFill>
                  <a:srgbClr val="2E2D67"/>
                </a:solidFill>
                <a:cs typeface="Cambria"/>
              </a:rPr>
              <a:t>Poisson</a:t>
            </a:r>
            <a:r>
              <a:rPr lang="en-US" sz="2400" spc="-15" dirty="0">
                <a:solidFill>
                  <a:srgbClr val="000099"/>
                </a:solidFill>
                <a:cs typeface="Cambria"/>
              </a:rPr>
              <a:t> </a:t>
            </a:r>
            <a:r>
              <a:rPr lang="en-US" sz="2400" spc="-114" dirty="0" err="1">
                <a:cs typeface="Cambria"/>
              </a:rPr>
              <a:t>r.v.</a:t>
            </a:r>
            <a:r>
              <a:rPr lang="en-US" sz="2400" spc="-5" dirty="0">
                <a:cs typeface="Cambria"/>
              </a:rPr>
              <a:t> with</a:t>
            </a:r>
            <a:r>
              <a:rPr lang="en-US" sz="2400" spc="-25" dirty="0">
                <a:cs typeface="Cambria"/>
              </a:rPr>
              <a:t> </a:t>
            </a:r>
            <a:r>
              <a:rPr lang="en-US" sz="2400" spc="-10" dirty="0">
                <a:cs typeface="Cambria"/>
              </a:rPr>
              <a:t>parameter</a:t>
            </a:r>
            <a:endParaRPr lang="en-US" sz="2400" dirty="0">
              <a:cs typeface="Cambria"/>
            </a:endParaRPr>
          </a:p>
          <a:p>
            <a:pPr>
              <a:lnSpc>
                <a:spcPct val="100000"/>
              </a:lnSpc>
              <a:spcBef>
                <a:spcPts val="475"/>
              </a:spcBef>
            </a:pPr>
            <a:r>
              <a:rPr lang="en-US" sz="2400" dirty="0">
                <a:solidFill>
                  <a:srgbClr val="E02246"/>
                </a:solidFill>
                <a:cs typeface="Cambria"/>
              </a:rPr>
              <a:t> </a:t>
            </a:r>
            <a:r>
              <a:rPr lang="el-GR" sz="2400" dirty="0">
                <a:solidFill>
                  <a:srgbClr val="E02246"/>
                </a:solidFill>
                <a:cs typeface="Cambria"/>
              </a:rPr>
              <a:t>λ</a:t>
            </a:r>
            <a:r>
              <a:rPr lang="en-SG" sz="2400" dirty="0">
                <a:solidFill>
                  <a:srgbClr val="E02246"/>
                </a:solidFill>
                <a:cs typeface="Cambria"/>
              </a:rPr>
              <a:t> </a:t>
            </a:r>
            <a:r>
              <a:rPr lang="en-US" sz="2400" dirty="0">
                <a:cs typeface="Cambria"/>
              </a:rPr>
              <a:t>(&gt;</a:t>
            </a:r>
            <a:r>
              <a:rPr lang="en-US" sz="2400" spc="-20" dirty="0">
                <a:cs typeface="Cambria"/>
              </a:rPr>
              <a:t> </a:t>
            </a:r>
            <a:r>
              <a:rPr lang="en-US" sz="2400" dirty="0">
                <a:cs typeface="Cambria"/>
              </a:rPr>
              <a:t>0)</a:t>
            </a:r>
            <a:r>
              <a:rPr lang="en-US" sz="2400" spc="-10" dirty="0">
                <a:cs typeface="Cambria"/>
              </a:rPr>
              <a:t> </a:t>
            </a:r>
            <a:r>
              <a:rPr lang="en-US" sz="2400" dirty="0">
                <a:cs typeface="Cambria"/>
              </a:rPr>
              <a:t>if</a:t>
            </a:r>
            <a:r>
              <a:rPr lang="en-US" sz="2400" spc="-20" dirty="0">
                <a:cs typeface="Cambria"/>
              </a:rPr>
              <a:t> </a:t>
            </a:r>
            <a:r>
              <a:rPr lang="en-US" sz="2400" dirty="0">
                <a:cs typeface="Cambria"/>
              </a:rPr>
              <a:t>it</a:t>
            </a:r>
            <a:r>
              <a:rPr lang="en-US" sz="2400" spc="-10" dirty="0">
                <a:cs typeface="Cambria"/>
              </a:rPr>
              <a:t> </a:t>
            </a:r>
            <a:r>
              <a:rPr lang="en-US" sz="2400" dirty="0">
                <a:cs typeface="Cambria"/>
              </a:rPr>
              <a:t>has </a:t>
            </a:r>
            <a:r>
              <a:rPr lang="en-US" sz="2400" spc="-5" dirty="0">
                <a:cs typeface="Cambria"/>
              </a:rPr>
              <a:t>th</a:t>
            </a:r>
            <a:r>
              <a:rPr lang="en-US" sz="2400" dirty="0">
                <a:cs typeface="Cambria"/>
              </a:rPr>
              <a:t>e</a:t>
            </a:r>
            <a:r>
              <a:rPr lang="en-US" sz="2400" spc="-5" dirty="0">
                <a:cs typeface="Cambria"/>
              </a:rPr>
              <a:t> p</a:t>
            </a:r>
            <a:r>
              <a:rPr lang="en-US" sz="2400" spc="-45" dirty="0">
                <a:cs typeface="Cambria"/>
              </a:rPr>
              <a:t>r</a:t>
            </a:r>
            <a:r>
              <a:rPr lang="en-US" sz="2400" dirty="0">
                <a:cs typeface="Cambria"/>
              </a:rPr>
              <a:t>o</a:t>
            </a:r>
            <a:r>
              <a:rPr lang="en-US" sz="2400" spc="-10" dirty="0">
                <a:cs typeface="Cambria"/>
              </a:rPr>
              <a:t>b</a:t>
            </a:r>
            <a:r>
              <a:rPr lang="en-US" sz="2400" spc="-5" dirty="0">
                <a:cs typeface="Cambria"/>
              </a:rPr>
              <a:t>abilit</a:t>
            </a:r>
            <a:r>
              <a:rPr lang="en-US" sz="2400" dirty="0">
                <a:cs typeface="Cambria"/>
              </a:rPr>
              <a:t>y</a:t>
            </a:r>
            <a:r>
              <a:rPr lang="en-US" sz="2400" spc="-10" dirty="0">
                <a:cs typeface="Cambria"/>
              </a:rPr>
              <a:t> </a:t>
            </a:r>
            <a:r>
              <a:rPr lang="en-US" sz="2400" dirty="0">
                <a:cs typeface="Cambria"/>
              </a:rPr>
              <a:t>function</a:t>
            </a:r>
          </a:p>
          <a:p>
            <a:pPr marL="342900" indent="-342900">
              <a:lnSpc>
                <a:spcPct val="100000"/>
              </a:lnSpc>
              <a:spcBef>
                <a:spcPts val="475"/>
              </a:spcBef>
              <a:buFont typeface="Symbol" panose="05050102010706020507" pitchFamily="18" charset="2"/>
              <a:buChar char="l"/>
            </a:pPr>
            <a:endParaRPr lang="en-US" sz="2400" dirty="0">
              <a:cs typeface="Cambria"/>
            </a:endParaRPr>
          </a:p>
          <a:p>
            <a:pPr marL="342900" indent="-342900">
              <a:lnSpc>
                <a:spcPct val="100000"/>
              </a:lnSpc>
              <a:spcBef>
                <a:spcPts val="475"/>
              </a:spcBef>
              <a:buFont typeface="Symbol" panose="05050102010706020507" pitchFamily="18" charset="2"/>
              <a:buChar char="l"/>
            </a:pPr>
            <a:endParaRPr lang="en-US" sz="2400" dirty="0">
              <a:cs typeface="Cambria"/>
            </a:endParaRPr>
          </a:p>
          <a:p>
            <a:pPr marL="342900" indent="-342900">
              <a:lnSpc>
                <a:spcPct val="100000"/>
              </a:lnSpc>
              <a:spcBef>
                <a:spcPts val="475"/>
              </a:spcBef>
              <a:buFont typeface="Symbol" panose="05050102010706020507" pitchFamily="18" charset="2"/>
              <a:buChar char="l"/>
            </a:pPr>
            <a:endParaRPr lang="en-US" sz="2400" dirty="0">
              <a:cs typeface="Cambria"/>
            </a:endParaRPr>
          </a:p>
        </p:txBody>
      </p:sp>
      <p:sp>
        <p:nvSpPr>
          <p:cNvPr id="58" name="TextBox 57">
            <a:extLst>
              <a:ext uri="{FF2B5EF4-FFF2-40B4-BE49-F238E27FC236}">
                <a16:creationId xmlns:a16="http://schemas.microsoft.com/office/drawing/2014/main" id="{037385E9-422A-4EA8-938B-645725882E9C}"/>
              </a:ext>
            </a:extLst>
          </p:cNvPr>
          <p:cNvSpPr txBox="1"/>
          <p:nvPr/>
        </p:nvSpPr>
        <p:spPr>
          <a:xfrm>
            <a:off x="2061015" y="4829344"/>
            <a:ext cx="3565233" cy="1107996"/>
          </a:xfrm>
          <a:prstGeom prst="rect">
            <a:avLst/>
          </a:prstGeom>
          <a:noFill/>
          <a:ln w="28575">
            <a:solidFill>
              <a:srgbClr val="2E2D67"/>
            </a:solidFill>
          </a:ln>
        </p:spPr>
        <p:txBody>
          <a:bodyPr wrap="square" rtlCol="0">
            <a:spAutoFit/>
          </a:bodyPr>
          <a:lstStyle/>
          <a:p>
            <a:r>
              <a:rPr lang="en-SG" sz="2400" dirty="0">
                <a:solidFill>
                  <a:srgbClr val="2E2D67"/>
                </a:solidFill>
              </a:rPr>
              <a:t>Mean</a:t>
            </a:r>
            <a:r>
              <a:rPr lang="en-SG" sz="2400" dirty="0"/>
              <a:t>:</a:t>
            </a:r>
          </a:p>
          <a:p>
            <a:endParaRPr lang="en-SG" dirty="0"/>
          </a:p>
          <a:p>
            <a:r>
              <a:rPr lang="en-SG" sz="2400" b="1" dirty="0">
                <a:solidFill>
                  <a:srgbClr val="2E2D67"/>
                </a:solidFill>
              </a:rPr>
              <a:t>Variance</a:t>
            </a:r>
            <a:r>
              <a:rPr lang="en-SG" sz="2400" b="1" dirty="0"/>
              <a:t>:</a:t>
            </a:r>
          </a:p>
        </p:txBody>
      </p:sp>
      <p:pic>
        <p:nvPicPr>
          <p:cNvPr id="13" name="Picture 12"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lambda&#10;\end{align*}&#10;&#10;\end{document}" title="IguanaTex Bitmap Display">
            <a:extLst>
              <a:ext uri="{FF2B5EF4-FFF2-40B4-BE49-F238E27FC236}">
                <a16:creationId xmlns:a16="http://schemas.microsoft.com/office/drawing/2014/main" id="{DCACEBD2-A1D0-4250-8B4C-FF05FE2ABB35}"/>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605009" y="4913137"/>
            <a:ext cx="1280000" cy="320000"/>
          </a:xfrm>
          <a:prstGeom prst="rect">
            <a:avLst/>
          </a:prstGeom>
        </p:spPr>
      </p:pic>
      <p:pic>
        <p:nvPicPr>
          <p:cNvPr id="16" name="Picture 15"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lambda&#10;\end{align*}&#10;&#10;\end{document}" title="IguanaTex Bitmap Display">
            <a:extLst>
              <a:ext uri="{FF2B5EF4-FFF2-40B4-BE49-F238E27FC236}">
                <a16:creationId xmlns:a16="http://schemas.microsoft.com/office/drawing/2014/main" id="{6AE269CE-0213-49B4-AF06-F3FBFB7EF9BB}"/>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3605009" y="5568239"/>
            <a:ext cx="1563429" cy="320000"/>
          </a:xfrm>
          <a:prstGeom prst="rect">
            <a:avLst/>
          </a:prstGeom>
        </p:spPr>
      </p:pic>
    </p:spTree>
    <p:extLst>
      <p:ext uri="{BB962C8B-B14F-4D97-AF65-F5344CB8AC3E}">
        <p14:creationId xmlns:p14="http://schemas.microsoft.com/office/powerpoint/2010/main" val="2410600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01F97F-78A6-4513-B6DD-C4DE682038D4}"/>
              </a:ext>
            </a:extLst>
          </p:cNvPr>
          <p:cNvSpPr>
            <a:spLocks noGrp="1"/>
          </p:cNvSpPr>
          <p:nvPr>
            <p:ph idx="1"/>
          </p:nvPr>
        </p:nvSpPr>
        <p:spPr/>
        <p:txBody>
          <a:bodyPr/>
          <a:lstStyle/>
          <a:p>
            <a:pPr marL="11459" marR="4584" lvl="0" indent="0" algn="l" defTabSz="914400" rtl="0" eaLnBrk="1" fontAlgn="auto" latinLnBrk="0" hangingPunct="1">
              <a:lnSpc>
                <a:spcPct val="120000"/>
              </a:lnSpc>
              <a:spcBef>
                <a:spcPts val="9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a:ea typeface="+mn-ea"/>
                <a:cs typeface="Cambria"/>
              </a:rPr>
              <a:t>Useful</a:t>
            </a:r>
            <a:r>
              <a:rPr kumimoji="0" lang="en-US" sz="2400" b="0" i="0" u="none" strike="noStrike" kern="1200" cap="none" spc="-14" normalizeH="0" baseline="0" noProof="0" dirty="0">
                <a:ln>
                  <a:noFill/>
                </a:ln>
                <a:solidFill>
                  <a:prstClr val="black"/>
                </a:solidFill>
                <a:effectLst/>
                <a:uLnTx/>
                <a:uFillTx/>
                <a:latin typeface="Cambria"/>
                <a:ea typeface="+mn-ea"/>
                <a:cs typeface="Cambria"/>
              </a:rPr>
              <a:t> </a:t>
            </a:r>
            <a:r>
              <a:rPr kumimoji="0" lang="en-US" sz="2400" b="0" i="0" u="none" strike="noStrike" kern="1200" cap="none" spc="-9" normalizeH="0" baseline="0" noProof="0" dirty="0">
                <a:ln>
                  <a:noFill/>
                </a:ln>
                <a:solidFill>
                  <a:prstClr val="black"/>
                </a:solidFill>
                <a:effectLst/>
                <a:uLnTx/>
                <a:uFillTx/>
                <a:latin typeface="Cambria"/>
                <a:ea typeface="+mn-ea"/>
                <a:cs typeface="Cambria"/>
              </a:rPr>
              <a:t>for </a:t>
            </a:r>
            <a:r>
              <a:rPr kumimoji="0" lang="en-US" sz="2400" b="0" i="0" u="none" strike="noStrike" kern="1200" cap="none" spc="-5" normalizeH="0" baseline="0" noProof="0" dirty="0">
                <a:ln>
                  <a:noFill/>
                </a:ln>
                <a:solidFill>
                  <a:prstClr val="black"/>
                </a:solidFill>
                <a:effectLst/>
                <a:uLnTx/>
                <a:uFillTx/>
                <a:latin typeface="Cambria"/>
                <a:ea typeface="+mn-ea"/>
                <a:cs typeface="Cambria"/>
              </a:rPr>
              <a:t>modelling the</a:t>
            </a:r>
            <a:r>
              <a:rPr kumimoji="0" lang="en-US" sz="2400" b="0" i="0" u="none" strike="noStrike" kern="1200" cap="none" spc="-9" normalizeH="0" baseline="0" noProof="0" dirty="0">
                <a:ln>
                  <a:noFill/>
                </a:ln>
                <a:solidFill>
                  <a:prstClr val="black"/>
                </a:solidFill>
                <a:effectLst/>
                <a:uLnTx/>
                <a:uFillTx/>
                <a:latin typeface="Cambria"/>
                <a:ea typeface="+mn-ea"/>
                <a:cs typeface="Cambria"/>
              </a:rPr>
              <a:t> </a:t>
            </a:r>
            <a:r>
              <a:rPr kumimoji="0" lang="en-US" sz="2400" b="0" i="0" u="none" strike="noStrike" kern="1200" cap="none" spc="-5" normalizeH="0" baseline="0" noProof="0" dirty="0">
                <a:ln>
                  <a:noFill/>
                </a:ln>
                <a:solidFill>
                  <a:prstClr val="black"/>
                </a:solidFill>
                <a:effectLst/>
                <a:uLnTx/>
                <a:uFillTx/>
                <a:latin typeface="Cambria"/>
                <a:ea typeface="+mn-ea"/>
                <a:cs typeface="Cambria"/>
              </a:rPr>
              <a:t>number</a:t>
            </a:r>
            <a:r>
              <a:rPr kumimoji="0" lang="en-US" sz="2400" b="0" i="0" u="none" strike="noStrike" kern="1200" cap="none" spc="5"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of </a:t>
            </a:r>
            <a:r>
              <a:rPr kumimoji="0" lang="en-US" sz="2400" b="0" i="0" u="none" strike="noStrike" kern="1200" cap="none" spc="-5" normalizeH="0" baseline="0" noProof="0" dirty="0">
                <a:ln>
                  <a:noFill/>
                </a:ln>
                <a:solidFill>
                  <a:prstClr val="black"/>
                </a:solidFill>
                <a:effectLst/>
                <a:uLnTx/>
                <a:uFillTx/>
                <a:latin typeface="Cambria"/>
                <a:ea typeface="+mn-ea"/>
                <a:cs typeface="Cambria"/>
              </a:rPr>
              <a:t>occurrences </a:t>
            </a:r>
            <a:r>
              <a:rPr kumimoji="0" lang="en-US" sz="2400" b="0" i="0" u="none" strike="noStrike" kern="1200" cap="none" spc="0" normalizeH="0" baseline="0" noProof="0" dirty="0">
                <a:ln>
                  <a:noFill/>
                </a:ln>
                <a:solidFill>
                  <a:prstClr val="black"/>
                </a:solidFill>
                <a:effectLst/>
                <a:uLnTx/>
                <a:uFillTx/>
                <a:latin typeface="Cambria"/>
                <a:ea typeface="+mn-ea"/>
                <a:cs typeface="Cambria"/>
              </a:rPr>
              <a:t>of </a:t>
            </a:r>
            <a:r>
              <a:rPr kumimoji="0" lang="en-US" sz="2400" b="0" i="0" u="none" strike="noStrike" kern="1200" cap="none" spc="-5" normalizeH="0" baseline="0" noProof="0" dirty="0">
                <a:ln>
                  <a:noFill/>
                </a:ln>
                <a:solidFill>
                  <a:prstClr val="black"/>
                </a:solidFill>
                <a:effectLst/>
                <a:uLnTx/>
                <a:uFillTx/>
                <a:latin typeface="Cambria"/>
                <a:ea typeface="+mn-ea"/>
                <a:cs typeface="Cambria"/>
              </a:rPr>
              <a:t>an </a:t>
            </a:r>
            <a:r>
              <a:rPr kumimoji="0" lang="en-US" sz="2400" b="0" i="0" u="none" strike="noStrike" kern="1200" cap="none" spc="-14" normalizeH="0" baseline="0" noProof="0" dirty="0">
                <a:ln>
                  <a:noFill/>
                </a:ln>
                <a:solidFill>
                  <a:prstClr val="black"/>
                </a:solidFill>
                <a:effectLst/>
                <a:uLnTx/>
                <a:uFillTx/>
                <a:latin typeface="Cambria"/>
                <a:ea typeface="+mn-ea"/>
                <a:cs typeface="Cambria"/>
              </a:rPr>
              <a:t>event</a:t>
            </a:r>
            <a:r>
              <a:rPr kumimoji="0" lang="en-US" sz="2400" b="0" i="0" u="none" strike="noStrike" kern="1200" cap="none" spc="-5" normalizeH="0" baseline="0" noProof="0" dirty="0">
                <a:ln>
                  <a:noFill/>
                </a:ln>
                <a:solidFill>
                  <a:prstClr val="black"/>
                </a:solidFill>
                <a:effectLst/>
                <a:uLnTx/>
                <a:uFillTx/>
                <a:latin typeface="Cambria"/>
                <a:ea typeface="+mn-ea"/>
                <a:cs typeface="Cambria"/>
              </a:rPr>
              <a:t> </a:t>
            </a:r>
            <a:r>
              <a:rPr kumimoji="0" lang="en-US" sz="2400" b="0" i="0" u="none" strike="noStrike" kern="1200" cap="none" spc="-23" normalizeH="0" baseline="0" noProof="0" dirty="0">
                <a:ln>
                  <a:noFill/>
                </a:ln>
                <a:solidFill>
                  <a:prstClr val="black"/>
                </a:solidFill>
                <a:effectLst/>
                <a:uLnTx/>
                <a:uFillTx/>
                <a:latin typeface="Cambria"/>
                <a:ea typeface="+mn-ea"/>
                <a:cs typeface="Cambria"/>
              </a:rPr>
              <a:t>over</a:t>
            </a:r>
            <a:r>
              <a:rPr kumimoji="0" lang="en-US" sz="2400" b="0" i="0" u="none" strike="noStrike" kern="1200" cap="none" spc="0" normalizeH="0" baseline="0" noProof="0" dirty="0">
                <a:ln>
                  <a:noFill/>
                </a:ln>
                <a:solidFill>
                  <a:prstClr val="black"/>
                </a:solidFill>
                <a:effectLst/>
                <a:uLnTx/>
                <a:uFillTx/>
                <a:latin typeface="Cambria"/>
                <a:ea typeface="+mn-ea"/>
                <a:cs typeface="Cambria"/>
              </a:rPr>
              <a:t> a </a:t>
            </a:r>
            <a:r>
              <a:rPr kumimoji="0" lang="en-US" sz="2400" b="0" i="0" u="none" strike="noStrike" kern="1200" cap="none" spc="-465"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specified</a:t>
            </a:r>
            <a:r>
              <a:rPr kumimoji="0" lang="en-US" sz="2400" b="0" i="0" u="none" strike="noStrike" kern="1200" cap="none" spc="-14" normalizeH="0" baseline="0" noProof="0" dirty="0">
                <a:ln>
                  <a:noFill/>
                </a:ln>
                <a:solidFill>
                  <a:prstClr val="black"/>
                </a:solidFill>
                <a:effectLst/>
                <a:uLnTx/>
                <a:uFillTx/>
                <a:latin typeface="Cambria"/>
                <a:ea typeface="+mn-ea"/>
                <a:cs typeface="Cambria"/>
              </a:rPr>
              <a:t> </a:t>
            </a:r>
            <a:r>
              <a:rPr kumimoji="0" lang="en-US" sz="2400" b="0" i="0" u="none" strike="noStrike" kern="1200" cap="none" spc="-9" normalizeH="0" baseline="0" noProof="0" dirty="0">
                <a:ln>
                  <a:noFill/>
                </a:ln>
                <a:solidFill>
                  <a:prstClr val="black"/>
                </a:solidFill>
                <a:effectLst/>
                <a:uLnTx/>
                <a:uFillTx/>
                <a:latin typeface="Cambria"/>
                <a:ea typeface="+mn-ea"/>
                <a:cs typeface="Cambria"/>
              </a:rPr>
              <a:t>interval</a:t>
            </a:r>
            <a:r>
              <a:rPr kumimoji="0" lang="en-US" sz="2400" b="0" i="0" u="none" strike="noStrike" kern="1200" cap="none" spc="-23"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of</a:t>
            </a:r>
            <a:r>
              <a:rPr kumimoji="0" lang="en-US" sz="2400" b="0" i="0" u="none" strike="noStrike" kern="1200" cap="none" spc="-9" normalizeH="0" baseline="0" noProof="0" dirty="0">
                <a:ln>
                  <a:noFill/>
                </a:ln>
                <a:solidFill>
                  <a:prstClr val="black"/>
                </a:solidFill>
                <a:effectLst/>
                <a:uLnTx/>
                <a:uFillTx/>
                <a:latin typeface="Cambria"/>
                <a:ea typeface="+mn-ea"/>
                <a:cs typeface="Cambria"/>
              </a:rPr>
              <a:t> </a:t>
            </a:r>
            <a:r>
              <a:rPr kumimoji="0" lang="en-US" sz="2400" b="0" i="0" u="none" strike="noStrike" kern="1200" cap="none" spc="-5" normalizeH="0" baseline="0" noProof="0" dirty="0">
                <a:ln>
                  <a:noFill/>
                </a:ln>
                <a:solidFill>
                  <a:prstClr val="black"/>
                </a:solidFill>
                <a:effectLst/>
                <a:uLnTx/>
                <a:uFillTx/>
                <a:latin typeface="Cambria"/>
                <a:ea typeface="+mn-ea"/>
                <a:cs typeface="Cambria"/>
              </a:rPr>
              <a:t>time</a:t>
            </a:r>
            <a:r>
              <a:rPr kumimoji="0" lang="en-US" sz="2400" b="0" i="0" u="none" strike="noStrike" kern="1200" cap="none" spc="-14"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or space.</a:t>
            </a:r>
          </a:p>
          <a:p>
            <a:pPr marL="11459" marR="0" lvl="0" indent="0" algn="l" defTabSz="914400" rtl="0" eaLnBrk="1" fontAlgn="auto" latinLnBrk="0" hangingPunct="1">
              <a:lnSpc>
                <a:spcPct val="100000"/>
              </a:lnSpc>
              <a:spcBef>
                <a:spcPts val="1692"/>
              </a:spcBef>
              <a:spcAft>
                <a:spcPts val="0"/>
              </a:spcAft>
              <a:buClrTx/>
              <a:buSzTx/>
              <a:buFontTx/>
              <a:buNone/>
              <a:tabLst/>
              <a:defRPr/>
            </a:pPr>
            <a:r>
              <a:rPr kumimoji="0" lang="en-US" sz="2400" b="0" i="0" u="none" strike="noStrike" kern="1200" cap="none" spc="-9" normalizeH="0" baseline="0" noProof="0" dirty="0">
                <a:ln>
                  <a:noFill/>
                </a:ln>
                <a:solidFill>
                  <a:srgbClr val="C00000"/>
                </a:solidFill>
                <a:effectLst/>
                <a:uLnTx/>
                <a:uFillTx/>
                <a:latin typeface="Cambria"/>
                <a:ea typeface="+mn-ea"/>
                <a:cs typeface="Cambria"/>
              </a:rPr>
              <a:t>Examples</a:t>
            </a:r>
            <a:r>
              <a:rPr kumimoji="0" lang="en-US" sz="2400" b="0" i="0" u="none" strike="noStrike" kern="1200" cap="none" spc="-5" normalizeH="0" baseline="0" noProof="0" dirty="0">
                <a:ln>
                  <a:noFill/>
                </a:ln>
                <a:solidFill>
                  <a:srgbClr val="C00000"/>
                </a:solidFill>
                <a:effectLst/>
                <a:uLnTx/>
                <a:uFillTx/>
                <a:latin typeface="Cambria"/>
                <a:ea typeface="+mn-ea"/>
                <a:cs typeface="Cambria"/>
              </a:rPr>
              <a:t> </a:t>
            </a:r>
            <a:r>
              <a:rPr kumimoji="0" lang="en-US" sz="2400" b="0" i="0" u="none" strike="noStrike" kern="1200" cap="none" spc="0" normalizeH="0" baseline="0" noProof="0" dirty="0">
                <a:ln>
                  <a:noFill/>
                </a:ln>
                <a:solidFill>
                  <a:srgbClr val="C00000"/>
                </a:solidFill>
                <a:effectLst/>
                <a:uLnTx/>
                <a:uFillTx/>
                <a:latin typeface="Cambria"/>
                <a:ea typeface="+mn-ea"/>
                <a:cs typeface="Cambria"/>
              </a:rPr>
              <a:t>:</a:t>
            </a:r>
            <a:endParaRPr kumimoji="0" lang="en-US" sz="2400" b="0" i="0" u="none" strike="noStrike" kern="1200" cap="none" spc="0" normalizeH="0" baseline="0" noProof="0" dirty="0">
              <a:ln>
                <a:noFill/>
              </a:ln>
              <a:solidFill>
                <a:prstClr val="black"/>
              </a:solidFill>
              <a:effectLst/>
              <a:uLnTx/>
              <a:uFillTx/>
              <a:latin typeface="Cambria"/>
              <a:ea typeface="+mn-ea"/>
              <a:cs typeface="Cambria"/>
            </a:endParaRPr>
          </a:p>
          <a:p>
            <a:pPr marL="127197" marR="0" lvl="0" indent="-116311" algn="l" defTabSz="914400" rtl="0" eaLnBrk="1" fontAlgn="auto" latinLnBrk="0" hangingPunct="1">
              <a:lnSpc>
                <a:spcPct val="100000"/>
              </a:lnSpc>
              <a:spcBef>
                <a:spcPts val="749"/>
              </a:spcBef>
              <a:spcAft>
                <a:spcPts val="0"/>
              </a:spcAft>
              <a:buClr>
                <a:srgbClr val="2E2D67"/>
              </a:buClr>
              <a:buSzPct val="114583"/>
              <a:buFont typeface="Arial"/>
              <a:buChar char="•"/>
              <a:tabLst>
                <a:tab pos="127770" algn="l"/>
              </a:tabLst>
              <a:defRPr/>
            </a:pPr>
            <a:r>
              <a:rPr kumimoji="0" lang="en-US" sz="2400" b="0" i="0" u="none" strike="noStrike" kern="1200" cap="none" spc="-5" normalizeH="0" baseline="0" noProof="0" dirty="0">
                <a:ln>
                  <a:noFill/>
                </a:ln>
                <a:solidFill>
                  <a:prstClr val="black"/>
                </a:solidFill>
                <a:effectLst/>
                <a:uLnTx/>
                <a:uFillTx/>
                <a:latin typeface="Cambria"/>
                <a:ea typeface="+mn-ea"/>
                <a:cs typeface="Cambria"/>
              </a:rPr>
              <a:t> Number</a:t>
            </a:r>
            <a:r>
              <a:rPr kumimoji="0" lang="en-US" sz="2400" b="0" i="0" u="none" strike="noStrike" kern="1200" cap="none" spc="0" normalizeH="0" baseline="0" noProof="0" dirty="0">
                <a:ln>
                  <a:noFill/>
                </a:ln>
                <a:solidFill>
                  <a:prstClr val="black"/>
                </a:solidFill>
                <a:effectLst/>
                <a:uLnTx/>
                <a:uFillTx/>
                <a:latin typeface="Cambria"/>
                <a:ea typeface="+mn-ea"/>
                <a:cs typeface="Cambria"/>
              </a:rPr>
              <a:t> of</a:t>
            </a:r>
            <a:r>
              <a:rPr kumimoji="0" lang="en-US" sz="2400" b="0" i="0" u="none" strike="noStrike" kern="1200" cap="none" spc="-14" normalizeH="0" baseline="0" noProof="0" dirty="0">
                <a:ln>
                  <a:noFill/>
                </a:ln>
                <a:solidFill>
                  <a:prstClr val="black"/>
                </a:solidFill>
                <a:effectLst/>
                <a:uLnTx/>
                <a:uFillTx/>
                <a:latin typeface="Cambria"/>
                <a:ea typeface="+mn-ea"/>
                <a:cs typeface="Cambria"/>
              </a:rPr>
              <a:t> </a:t>
            </a:r>
            <a:r>
              <a:rPr kumimoji="0" lang="en-US" sz="2400" b="0" i="0" u="none" strike="noStrike" kern="1200" cap="none" spc="-5" normalizeH="0" baseline="0" noProof="0" dirty="0">
                <a:ln>
                  <a:noFill/>
                </a:ln>
                <a:solidFill>
                  <a:prstClr val="black"/>
                </a:solidFill>
                <a:effectLst/>
                <a:uLnTx/>
                <a:uFillTx/>
                <a:latin typeface="Cambria"/>
                <a:ea typeface="+mn-ea"/>
                <a:cs typeface="Cambria"/>
              </a:rPr>
              <a:t>customer</a:t>
            </a:r>
            <a:r>
              <a:rPr kumimoji="0" lang="en-US" sz="2400" b="0" i="0" u="none" strike="noStrike" kern="1200" cap="none" spc="18" normalizeH="0" baseline="0" noProof="0" dirty="0">
                <a:ln>
                  <a:noFill/>
                </a:ln>
                <a:solidFill>
                  <a:prstClr val="black"/>
                </a:solidFill>
                <a:effectLst/>
                <a:uLnTx/>
                <a:uFillTx/>
                <a:latin typeface="Cambria"/>
                <a:ea typeface="+mn-ea"/>
                <a:cs typeface="Cambria"/>
              </a:rPr>
              <a:t> </a:t>
            </a:r>
            <a:r>
              <a:rPr kumimoji="0" lang="en-US" sz="2400" b="0" i="0" u="none" strike="noStrike" kern="1200" cap="none" spc="-9" normalizeH="0" baseline="0" noProof="0" dirty="0">
                <a:ln>
                  <a:noFill/>
                </a:ln>
                <a:solidFill>
                  <a:prstClr val="black"/>
                </a:solidFill>
                <a:effectLst/>
                <a:uLnTx/>
                <a:uFillTx/>
                <a:latin typeface="Cambria"/>
                <a:ea typeface="+mn-ea"/>
                <a:cs typeface="Cambria"/>
              </a:rPr>
              <a:t>orders</a:t>
            </a:r>
            <a:r>
              <a:rPr kumimoji="0" lang="en-US" sz="2400" b="0" i="0" u="none" strike="noStrike" kern="1200" cap="none" spc="-5" normalizeH="0" baseline="0" noProof="0" dirty="0">
                <a:ln>
                  <a:noFill/>
                </a:ln>
                <a:solidFill>
                  <a:prstClr val="black"/>
                </a:solidFill>
                <a:effectLst/>
                <a:uLnTx/>
                <a:uFillTx/>
                <a:latin typeface="Cambria"/>
                <a:ea typeface="+mn-ea"/>
                <a:cs typeface="Cambria"/>
              </a:rPr>
              <a:t> </a:t>
            </a:r>
            <a:r>
              <a:rPr kumimoji="0" lang="en-US" sz="2400" b="0" i="0" u="none" strike="noStrike" kern="1200" cap="none" spc="-18" normalizeH="0" baseline="0" noProof="0" dirty="0">
                <a:ln>
                  <a:noFill/>
                </a:ln>
                <a:solidFill>
                  <a:prstClr val="black"/>
                </a:solidFill>
                <a:effectLst/>
                <a:uLnTx/>
                <a:uFillTx/>
                <a:latin typeface="Cambria"/>
                <a:ea typeface="+mn-ea"/>
                <a:cs typeface="Cambria"/>
              </a:rPr>
              <a:t>received</a:t>
            </a:r>
            <a:r>
              <a:rPr kumimoji="0" lang="en-US" sz="2400" b="0" i="0" u="none" strike="noStrike" kern="1200" cap="none" spc="-9"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in</a:t>
            </a:r>
            <a:r>
              <a:rPr kumimoji="0" lang="en-US" sz="2400" b="0" i="0" u="none" strike="noStrike" kern="1200" cap="none" spc="-9"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one</a:t>
            </a:r>
            <a:r>
              <a:rPr kumimoji="0" lang="en-US" sz="2400" b="0" i="0" u="none" strike="noStrike" kern="1200" cap="none" spc="-5" normalizeH="0" baseline="0" noProof="0" dirty="0">
                <a:ln>
                  <a:noFill/>
                </a:ln>
                <a:solidFill>
                  <a:prstClr val="black"/>
                </a:solidFill>
                <a:effectLst/>
                <a:uLnTx/>
                <a:uFillTx/>
                <a:latin typeface="Cambria"/>
                <a:ea typeface="+mn-ea"/>
                <a:cs typeface="Cambria"/>
              </a:rPr>
              <a:t> hour</a:t>
            </a:r>
            <a:endParaRPr kumimoji="0" lang="en-US" sz="2400" b="0" i="0" u="none" strike="noStrike" kern="1200" cap="none" spc="0" normalizeH="0" baseline="0" noProof="0" dirty="0">
              <a:ln>
                <a:noFill/>
              </a:ln>
              <a:solidFill>
                <a:prstClr val="black"/>
              </a:solidFill>
              <a:effectLst/>
              <a:uLnTx/>
              <a:uFillTx/>
              <a:latin typeface="Cambria"/>
              <a:ea typeface="+mn-ea"/>
              <a:cs typeface="Cambria"/>
            </a:endParaRPr>
          </a:p>
          <a:p>
            <a:pPr marL="127197" marR="0" lvl="0" indent="-116311" algn="l" defTabSz="914400" rtl="0" eaLnBrk="1" fontAlgn="auto" latinLnBrk="0" hangingPunct="1">
              <a:lnSpc>
                <a:spcPct val="100000"/>
              </a:lnSpc>
              <a:spcBef>
                <a:spcPts val="663"/>
              </a:spcBef>
              <a:spcAft>
                <a:spcPts val="0"/>
              </a:spcAft>
              <a:buClr>
                <a:srgbClr val="2E2D67"/>
              </a:buClr>
              <a:buSzPct val="114583"/>
              <a:buFont typeface="Arial"/>
              <a:buChar char="•"/>
              <a:tabLst>
                <a:tab pos="127770" algn="l"/>
              </a:tabLst>
              <a:defRPr/>
            </a:pPr>
            <a:r>
              <a:rPr kumimoji="0" lang="en-US" sz="2400" b="0" i="0" u="none" strike="noStrike" kern="1200" cap="none" spc="-5" normalizeH="0" baseline="0" noProof="0" dirty="0">
                <a:ln>
                  <a:noFill/>
                </a:ln>
                <a:solidFill>
                  <a:prstClr val="black"/>
                </a:solidFill>
                <a:effectLst/>
                <a:uLnTx/>
                <a:uFillTx/>
                <a:latin typeface="Cambria"/>
                <a:ea typeface="+mn-ea"/>
                <a:cs typeface="Cambria"/>
              </a:rPr>
              <a:t> Number</a:t>
            </a:r>
            <a:r>
              <a:rPr kumimoji="0" lang="en-US" sz="2400" b="0" i="0" u="none" strike="noStrike" kern="1200" cap="none" spc="-9"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of</a:t>
            </a:r>
            <a:r>
              <a:rPr kumimoji="0" lang="en-US" sz="2400" b="0" i="0" u="none" strike="noStrike" kern="1200" cap="none" spc="-14" normalizeH="0" baseline="0" noProof="0" dirty="0">
                <a:ln>
                  <a:noFill/>
                </a:ln>
                <a:solidFill>
                  <a:prstClr val="black"/>
                </a:solidFill>
                <a:effectLst/>
                <a:uLnTx/>
                <a:uFillTx/>
                <a:latin typeface="Cambria"/>
                <a:ea typeface="+mn-ea"/>
                <a:cs typeface="Cambria"/>
              </a:rPr>
              <a:t> </a:t>
            </a:r>
            <a:r>
              <a:rPr kumimoji="0" lang="en-US" sz="2400" b="0" i="0" u="none" strike="noStrike" kern="1200" cap="none" spc="-9" normalizeH="0" baseline="0" noProof="0" dirty="0">
                <a:ln>
                  <a:noFill/>
                </a:ln>
                <a:solidFill>
                  <a:prstClr val="black"/>
                </a:solidFill>
                <a:effectLst/>
                <a:uLnTx/>
                <a:uFillTx/>
                <a:latin typeface="Cambria"/>
                <a:ea typeface="+mn-ea"/>
                <a:cs typeface="Cambria"/>
              </a:rPr>
              <a:t>failures </a:t>
            </a:r>
            <a:r>
              <a:rPr kumimoji="0" lang="en-US" sz="2400" b="0" i="0" u="none" strike="noStrike" kern="1200" cap="none" spc="0" normalizeH="0" baseline="0" noProof="0" dirty="0">
                <a:ln>
                  <a:noFill/>
                </a:ln>
                <a:solidFill>
                  <a:prstClr val="black"/>
                </a:solidFill>
                <a:effectLst/>
                <a:uLnTx/>
                <a:uFillTx/>
                <a:latin typeface="Cambria"/>
                <a:ea typeface="+mn-ea"/>
                <a:cs typeface="Cambria"/>
              </a:rPr>
              <a:t>in</a:t>
            </a:r>
            <a:r>
              <a:rPr kumimoji="0" lang="en-US" sz="2400" b="0" i="0" u="none" strike="noStrike" kern="1200" cap="none" spc="-18"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a</a:t>
            </a:r>
            <a:r>
              <a:rPr kumimoji="0" lang="en-US" sz="2400" b="0" i="0" u="none" strike="noStrike" kern="1200" cap="none" spc="-9" normalizeH="0" baseline="0" noProof="0" dirty="0">
                <a:ln>
                  <a:noFill/>
                </a:ln>
                <a:solidFill>
                  <a:prstClr val="black"/>
                </a:solidFill>
                <a:effectLst/>
                <a:uLnTx/>
                <a:uFillTx/>
                <a:latin typeface="Cambria"/>
                <a:ea typeface="+mn-ea"/>
                <a:cs typeface="Cambria"/>
              </a:rPr>
              <a:t> </a:t>
            </a:r>
            <a:r>
              <a:rPr kumimoji="0" lang="en-US" sz="2400" b="0" i="0" u="none" strike="noStrike" kern="1200" cap="none" spc="-5" normalizeH="0" baseline="0" noProof="0" dirty="0">
                <a:ln>
                  <a:noFill/>
                </a:ln>
                <a:solidFill>
                  <a:prstClr val="black"/>
                </a:solidFill>
                <a:effectLst/>
                <a:uLnTx/>
                <a:uFillTx/>
                <a:latin typeface="Cambria"/>
                <a:ea typeface="+mn-ea"/>
                <a:cs typeface="Cambria"/>
              </a:rPr>
              <a:t>large</a:t>
            </a:r>
            <a:r>
              <a:rPr kumimoji="0" lang="en-US" sz="2400" b="0" i="0" u="none" strike="noStrike" kern="1200" cap="none" spc="-27" normalizeH="0" baseline="0" noProof="0" dirty="0">
                <a:ln>
                  <a:noFill/>
                </a:ln>
                <a:solidFill>
                  <a:prstClr val="black"/>
                </a:solidFill>
                <a:effectLst/>
                <a:uLnTx/>
                <a:uFillTx/>
                <a:latin typeface="Cambria"/>
                <a:ea typeface="+mn-ea"/>
                <a:cs typeface="Cambria"/>
              </a:rPr>
              <a:t> </a:t>
            </a:r>
            <a:r>
              <a:rPr kumimoji="0" lang="en-US" sz="2400" b="0" i="0" u="none" strike="noStrike" kern="1200" cap="none" spc="-9" normalizeH="0" baseline="0" noProof="0" dirty="0">
                <a:ln>
                  <a:noFill/>
                </a:ln>
                <a:solidFill>
                  <a:prstClr val="black"/>
                </a:solidFill>
                <a:effectLst/>
                <a:uLnTx/>
                <a:uFillTx/>
                <a:latin typeface="Cambria"/>
                <a:ea typeface="+mn-ea"/>
                <a:cs typeface="Cambria"/>
              </a:rPr>
              <a:t>computer</a:t>
            </a:r>
            <a:r>
              <a:rPr kumimoji="0" lang="en-US" sz="2400" b="0" i="0" u="none" strike="noStrike" kern="1200" cap="none" spc="23" normalizeH="0" baseline="0" noProof="0" dirty="0">
                <a:ln>
                  <a:noFill/>
                </a:ln>
                <a:solidFill>
                  <a:prstClr val="black"/>
                </a:solidFill>
                <a:effectLst/>
                <a:uLnTx/>
                <a:uFillTx/>
                <a:latin typeface="Cambria"/>
                <a:ea typeface="+mn-ea"/>
                <a:cs typeface="Cambria"/>
              </a:rPr>
              <a:t> </a:t>
            </a:r>
            <a:r>
              <a:rPr kumimoji="0" lang="en-US" sz="2400" b="0" i="0" u="none" strike="noStrike" kern="1200" cap="none" spc="-9" normalizeH="0" baseline="0" noProof="0" dirty="0">
                <a:ln>
                  <a:noFill/>
                </a:ln>
                <a:solidFill>
                  <a:prstClr val="black"/>
                </a:solidFill>
                <a:effectLst/>
                <a:uLnTx/>
                <a:uFillTx/>
                <a:latin typeface="Cambria"/>
                <a:ea typeface="+mn-ea"/>
                <a:cs typeface="Cambria"/>
              </a:rPr>
              <a:t>system</a:t>
            </a:r>
            <a:r>
              <a:rPr kumimoji="0" lang="en-US" sz="2400" b="0" i="0" u="none" strike="noStrike" kern="1200" cap="none" spc="0" normalizeH="0" baseline="0" noProof="0" dirty="0">
                <a:ln>
                  <a:noFill/>
                </a:ln>
                <a:solidFill>
                  <a:prstClr val="black"/>
                </a:solidFill>
                <a:effectLst/>
                <a:uLnTx/>
                <a:uFillTx/>
                <a:latin typeface="Cambria"/>
                <a:ea typeface="+mn-ea"/>
                <a:cs typeface="Cambria"/>
              </a:rPr>
              <a:t> </a:t>
            </a:r>
            <a:r>
              <a:rPr kumimoji="0" lang="en-US" sz="2400" b="0" i="0" u="none" strike="noStrike" kern="1200" cap="none" spc="-5" normalizeH="0" baseline="0" noProof="0" dirty="0">
                <a:ln>
                  <a:noFill/>
                </a:ln>
                <a:solidFill>
                  <a:prstClr val="black"/>
                </a:solidFill>
                <a:effectLst/>
                <a:uLnTx/>
                <a:uFillTx/>
                <a:latin typeface="Cambria"/>
                <a:ea typeface="+mn-ea"/>
                <a:cs typeface="Cambria"/>
              </a:rPr>
              <a:t>per month</a:t>
            </a:r>
            <a:endParaRPr kumimoji="0" lang="en-US" sz="2400" b="0" i="0" u="none" strike="noStrike" kern="1200" cap="none" spc="0" normalizeH="0" baseline="0" noProof="0" dirty="0">
              <a:ln>
                <a:noFill/>
              </a:ln>
              <a:solidFill>
                <a:prstClr val="black"/>
              </a:solidFill>
              <a:effectLst/>
              <a:uLnTx/>
              <a:uFillTx/>
              <a:latin typeface="Cambria"/>
              <a:ea typeface="+mn-ea"/>
              <a:cs typeface="Cambria"/>
            </a:endParaRPr>
          </a:p>
          <a:p>
            <a:pPr marL="0" marR="0" lvl="0" indent="0" algn="l" defTabSz="914400" rtl="0" eaLnBrk="1" fontAlgn="auto" latinLnBrk="0" hangingPunct="1">
              <a:lnSpc>
                <a:spcPct val="100000"/>
              </a:lnSpc>
              <a:spcBef>
                <a:spcPts val="9"/>
              </a:spcBef>
              <a:spcAft>
                <a:spcPts val="0"/>
              </a:spcAft>
              <a:buClrTx/>
              <a:buSzTx/>
              <a:buFontTx/>
              <a:buChar char="•"/>
              <a:tabLst/>
              <a:defRPr/>
            </a:pPr>
            <a:endParaRPr kumimoji="0" lang="en-US" sz="2400" b="0" i="0" u="none" strike="noStrike" kern="1200" cap="none" spc="0" normalizeH="0" baseline="0" noProof="0" dirty="0">
              <a:ln>
                <a:noFill/>
              </a:ln>
              <a:solidFill>
                <a:prstClr val="black"/>
              </a:solidFill>
              <a:effectLst/>
              <a:uLnTx/>
              <a:uFillTx/>
              <a:latin typeface="Cambria"/>
              <a:ea typeface="+mn-ea"/>
              <a:cs typeface="Cambria"/>
            </a:endParaRPr>
          </a:p>
          <a:p>
            <a:pPr marL="11459" marR="0" lvl="0" indent="0" algn="l" defTabSz="914400" rtl="0" eaLnBrk="1" fontAlgn="auto" latinLnBrk="0" hangingPunct="1">
              <a:lnSpc>
                <a:spcPct val="100000"/>
              </a:lnSpc>
              <a:spcBef>
                <a:spcPts val="5"/>
              </a:spcBef>
              <a:spcAft>
                <a:spcPts val="0"/>
              </a:spcAft>
              <a:buClrTx/>
              <a:buSzTx/>
              <a:buFontTx/>
              <a:buNone/>
              <a:tabLst/>
              <a:defRPr/>
            </a:pPr>
            <a:r>
              <a:rPr kumimoji="0" lang="en-US" sz="2400" b="0" i="0" u="none" strike="noStrike" kern="1200" cap="none" spc="-5" normalizeH="0" baseline="0" noProof="0" dirty="0">
                <a:ln>
                  <a:noFill/>
                </a:ln>
                <a:solidFill>
                  <a:srgbClr val="2E2D67"/>
                </a:solidFill>
                <a:effectLst/>
                <a:uLnTx/>
                <a:uFillTx/>
                <a:latin typeface="Cambria"/>
                <a:ea typeface="+mn-ea"/>
                <a:cs typeface="Cambria"/>
              </a:rPr>
              <a:t>Properties:</a:t>
            </a:r>
            <a:endParaRPr kumimoji="0" lang="en-US" sz="2400" b="0" i="0" u="none" strike="noStrike" kern="1200" cap="none" spc="0" normalizeH="0" baseline="0" noProof="0" dirty="0">
              <a:ln>
                <a:noFill/>
              </a:ln>
              <a:solidFill>
                <a:srgbClr val="2E2D67"/>
              </a:solidFill>
              <a:effectLst/>
              <a:uLnTx/>
              <a:uFillTx/>
              <a:latin typeface="Cambria"/>
              <a:ea typeface="+mn-ea"/>
              <a:cs typeface="Cambria"/>
            </a:endParaRPr>
          </a:p>
          <a:p>
            <a:pPr marL="127197" marR="0" lvl="0" indent="-116311" algn="l" defTabSz="914400" rtl="0" eaLnBrk="1" fontAlgn="auto" latinLnBrk="0" hangingPunct="1">
              <a:lnSpc>
                <a:spcPct val="100000"/>
              </a:lnSpc>
              <a:spcBef>
                <a:spcPts val="739"/>
              </a:spcBef>
              <a:spcAft>
                <a:spcPts val="0"/>
              </a:spcAft>
              <a:buClr>
                <a:srgbClr val="C00000"/>
              </a:buClr>
              <a:buSzPct val="114583"/>
              <a:buFont typeface="Arial"/>
              <a:buChar char="•"/>
              <a:tabLst>
                <a:tab pos="127770" algn="l"/>
              </a:tabLst>
              <a:defRPr/>
            </a:pPr>
            <a:r>
              <a:rPr kumimoji="0" lang="en-US" sz="2400" b="0" i="0" u="none" strike="noStrike" kern="1200" cap="none" spc="-9" normalizeH="0" baseline="0" noProof="0" dirty="0">
                <a:ln>
                  <a:noFill/>
                </a:ln>
                <a:solidFill>
                  <a:prstClr val="black"/>
                </a:solidFill>
                <a:effectLst/>
                <a:uLnTx/>
                <a:uFillTx/>
                <a:latin typeface="Cambria"/>
                <a:ea typeface="+mn-ea"/>
                <a:cs typeface="Cambria"/>
              </a:rPr>
              <a:t> Probability</a:t>
            </a:r>
            <a:r>
              <a:rPr kumimoji="0" lang="en-US" sz="2400" b="0" i="0" u="none" strike="noStrike" kern="1200" cap="none" spc="-18"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of</a:t>
            </a:r>
            <a:r>
              <a:rPr kumimoji="0" lang="en-US" sz="2400" b="0" i="0" u="none" strike="noStrike" kern="1200" cap="none" spc="-14" normalizeH="0" baseline="0" noProof="0" dirty="0">
                <a:ln>
                  <a:noFill/>
                </a:ln>
                <a:solidFill>
                  <a:prstClr val="black"/>
                </a:solidFill>
                <a:effectLst/>
                <a:uLnTx/>
                <a:uFillTx/>
                <a:latin typeface="Cambria"/>
                <a:ea typeface="+mn-ea"/>
                <a:cs typeface="Cambria"/>
              </a:rPr>
              <a:t> </a:t>
            </a:r>
            <a:r>
              <a:rPr kumimoji="0" lang="en-US" sz="2400" b="0" i="0" u="none" strike="noStrike" kern="1200" cap="none" spc="-5" normalizeH="0" baseline="0" noProof="0" dirty="0">
                <a:ln>
                  <a:noFill/>
                </a:ln>
                <a:solidFill>
                  <a:prstClr val="black"/>
                </a:solidFill>
                <a:effectLst/>
                <a:uLnTx/>
                <a:uFillTx/>
                <a:latin typeface="Cambria"/>
                <a:ea typeface="+mn-ea"/>
                <a:cs typeface="Cambria"/>
              </a:rPr>
              <a:t>an</a:t>
            </a:r>
            <a:r>
              <a:rPr kumimoji="0" lang="en-US" sz="2400" b="0" i="0" u="none" strike="noStrike" kern="1200" cap="none" spc="0" normalizeH="0" baseline="0" noProof="0" dirty="0">
                <a:ln>
                  <a:noFill/>
                </a:ln>
                <a:solidFill>
                  <a:prstClr val="black"/>
                </a:solidFill>
                <a:effectLst/>
                <a:uLnTx/>
                <a:uFillTx/>
                <a:latin typeface="Cambria"/>
                <a:ea typeface="+mn-ea"/>
                <a:cs typeface="Cambria"/>
              </a:rPr>
              <a:t> </a:t>
            </a:r>
            <a:r>
              <a:rPr kumimoji="0" lang="en-US" sz="2400" b="0" i="0" u="none" strike="noStrike" kern="1200" cap="none" spc="-5" normalizeH="0" baseline="0" noProof="0" dirty="0">
                <a:ln>
                  <a:noFill/>
                </a:ln>
                <a:solidFill>
                  <a:prstClr val="black"/>
                </a:solidFill>
                <a:effectLst/>
                <a:uLnTx/>
                <a:uFillTx/>
                <a:latin typeface="Cambria"/>
                <a:ea typeface="+mn-ea"/>
                <a:cs typeface="Cambria"/>
              </a:rPr>
              <a:t>occurrence</a:t>
            </a:r>
            <a:r>
              <a:rPr kumimoji="0" lang="en-US" sz="2400" b="0" i="0" u="none" strike="noStrike" kern="1200" cap="none" spc="5"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is</a:t>
            </a:r>
            <a:r>
              <a:rPr kumimoji="0" lang="en-US" sz="2400" b="0" i="0" u="none" strike="noStrike" kern="1200" cap="none" spc="5" normalizeH="0" baseline="0" noProof="0" dirty="0">
                <a:ln>
                  <a:noFill/>
                </a:ln>
                <a:solidFill>
                  <a:prstClr val="black"/>
                </a:solidFill>
                <a:effectLst/>
                <a:uLnTx/>
                <a:uFillTx/>
                <a:latin typeface="Cambria"/>
                <a:ea typeface="+mn-ea"/>
                <a:cs typeface="Cambria"/>
              </a:rPr>
              <a:t> </a:t>
            </a:r>
            <a:r>
              <a:rPr kumimoji="0" lang="en-US" sz="2400" b="0" i="0" u="none" strike="noStrike" kern="1200" cap="none" spc="-5" normalizeH="0" baseline="0" noProof="0" dirty="0">
                <a:ln>
                  <a:noFill/>
                </a:ln>
                <a:solidFill>
                  <a:prstClr val="black"/>
                </a:solidFill>
                <a:effectLst/>
                <a:uLnTx/>
                <a:uFillTx/>
                <a:latin typeface="Cambria"/>
                <a:ea typeface="+mn-ea"/>
                <a:cs typeface="Cambria"/>
              </a:rPr>
              <a:t>the</a:t>
            </a:r>
            <a:r>
              <a:rPr kumimoji="0" lang="en-US" sz="2400" b="0" i="0" u="none" strike="noStrike" kern="1200" cap="none" spc="0" normalizeH="0" baseline="0" noProof="0" dirty="0">
                <a:ln>
                  <a:noFill/>
                </a:ln>
                <a:solidFill>
                  <a:prstClr val="black"/>
                </a:solidFill>
                <a:effectLst/>
                <a:uLnTx/>
                <a:uFillTx/>
                <a:latin typeface="Cambria"/>
                <a:ea typeface="+mn-ea"/>
                <a:cs typeface="Cambria"/>
              </a:rPr>
              <a:t> same </a:t>
            </a:r>
            <a:r>
              <a:rPr kumimoji="0" lang="en-US" sz="2400" b="0" i="0" u="none" strike="noStrike" kern="1200" cap="none" spc="-9" normalizeH="0" baseline="0" noProof="0" dirty="0">
                <a:ln>
                  <a:noFill/>
                </a:ln>
                <a:solidFill>
                  <a:prstClr val="black"/>
                </a:solidFill>
                <a:effectLst/>
                <a:uLnTx/>
                <a:uFillTx/>
                <a:latin typeface="Cambria"/>
                <a:ea typeface="+mn-ea"/>
                <a:cs typeface="Cambria"/>
              </a:rPr>
              <a:t>for </a:t>
            </a:r>
            <a:r>
              <a:rPr kumimoji="0" lang="en-US" sz="2400" b="0" i="0" u="none" strike="noStrike" kern="1200" cap="none" spc="-18" normalizeH="0" baseline="0" noProof="0" dirty="0">
                <a:ln>
                  <a:noFill/>
                </a:ln>
                <a:solidFill>
                  <a:prstClr val="black"/>
                </a:solidFill>
                <a:effectLst/>
                <a:uLnTx/>
                <a:uFillTx/>
                <a:latin typeface="Cambria"/>
                <a:ea typeface="+mn-ea"/>
                <a:cs typeface="Cambria"/>
              </a:rPr>
              <a:t>any</a:t>
            </a:r>
            <a:r>
              <a:rPr kumimoji="0" lang="en-US" sz="2400" b="0" i="0" u="none" strike="noStrike" kern="1200" cap="none" spc="-14" normalizeH="0" baseline="0" noProof="0" dirty="0">
                <a:ln>
                  <a:noFill/>
                </a:ln>
                <a:solidFill>
                  <a:prstClr val="black"/>
                </a:solidFill>
                <a:effectLst/>
                <a:uLnTx/>
                <a:uFillTx/>
                <a:latin typeface="Cambria"/>
                <a:ea typeface="+mn-ea"/>
                <a:cs typeface="Cambria"/>
              </a:rPr>
              <a:t> two</a:t>
            </a:r>
            <a:r>
              <a:rPr kumimoji="0" lang="en-US" sz="2400" b="0" i="0" u="none" strike="noStrike" kern="1200" cap="none" spc="5" normalizeH="0" baseline="0" noProof="0" dirty="0">
                <a:ln>
                  <a:noFill/>
                </a:ln>
                <a:solidFill>
                  <a:prstClr val="black"/>
                </a:solidFill>
                <a:effectLst/>
                <a:uLnTx/>
                <a:uFillTx/>
                <a:latin typeface="Cambria"/>
                <a:ea typeface="+mn-ea"/>
                <a:cs typeface="Cambria"/>
              </a:rPr>
              <a:t> </a:t>
            </a:r>
            <a:r>
              <a:rPr kumimoji="0" lang="en-US" sz="2400" b="0" i="0" u="none" strike="noStrike" kern="1200" cap="none" spc="-9" normalizeH="0" baseline="0" noProof="0" dirty="0">
                <a:ln>
                  <a:noFill/>
                </a:ln>
                <a:solidFill>
                  <a:prstClr val="black"/>
                </a:solidFill>
                <a:effectLst/>
                <a:uLnTx/>
                <a:uFillTx/>
                <a:latin typeface="Cambria"/>
                <a:ea typeface="+mn-ea"/>
                <a:cs typeface="Cambria"/>
              </a:rPr>
              <a:t>intervals</a:t>
            </a:r>
            <a:r>
              <a:rPr kumimoji="0" lang="en-US" sz="2400" b="0" i="0" u="none" strike="noStrike" kern="1200" cap="none" spc="-27" normalizeH="0" baseline="0" noProof="0" dirty="0">
                <a:ln>
                  <a:noFill/>
                </a:ln>
                <a:solidFill>
                  <a:prstClr val="black"/>
                </a:solidFill>
                <a:effectLst/>
                <a:uLnTx/>
                <a:uFillTx/>
                <a:latin typeface="Cambria"/>
                <a:ea typeface="+mn-ea"/>
                <a:cs typeface="Cambria"/>
              </a:rPr>
              <a:t> </a:t>
            </a:r>
            <a:r>
              <a:rPr kumimoji="0" lang="en-US" sz="2400" b="0" i="0" u="none" strike="noStrike" kern="1200" cap="none" spc="0" normalizeH="0" baseline="0" noProof="0" dirty="0">
                <a:ln>
                  <a:noFill/>
                </a:ln>
                <a:solidFill>
                  <a:prstClr val="black"/>
                </a:solidFill>
                <a:effectLst/>
                <a:uLnTx/>
                <a:uFillTx/>
                <a:latin typeface="Cambria"/>
                <a:ea typeface="+mn-ea"/>
                <a:cs typeface="Cambria"/>
              </a:rPr>
              <a:t>of equal</a:t>
            </a:r>
            <a:r>
              <a:rPr kumimoji="0" lang="en-US" sz="2400" b="0" i="0" u="none" strike="noStrike" kern="1200" cap="none" spc="-5" normalizeH="0" baseline="0" noProof="0" dirty="0">
                <a:ln>
                  <a:noFill/>
                </a:ln>
                <a:solidFill>
                  <a:prstClr val="black"/>
                </a:solidFill>
                <a:effectLst/>
                <a:uLnTx/>
                <a:uFillTx/>
                <a:latin typeface="Cambria"/>
                <a:ea typeface="+mn-ea"/>
                <a:cs typeface="Cambria"/>
              </a:rPr>
              <a:t> length.</a:t>
            </a:r>
            <a:endParaRPr kumimoji="0" lang="en-US" sz="2400" b="0" i="0" u="none" strike="noStrike" kern="1200" cap="none" spc="0" normalizeH="0" baseline="0" noProof="0" dirty="0">
              <a:ln>
                <a:noFill/>
              </a:ln>
              <a:solidFill>
                <a:prstClr val="black"/>
              </a:solidFill>
              <a:effectLst/>
              <a:uLnTx/>
              <a:uFillTx/>
              <a:latin typeface="Cambria"/>
              <a:ea typeface="+mn-ea"/>
              <a:cs typeface="Cambria"/>
            </a:endParaRPr>
          </a:p>
          <a:p>
            <a:pPr marL="11459" marR="74485" lvl="0" indent="0" algn="l" defTabSz="914400" rtl="0" eaLnBrk="1" fontAlgn="auto" latinLnBrk="0" hangingPunct="1">
              <a:lnSpc>
                <a:spcPct val="114199"/>
              </a:lnSpc>
              <a:spcBef>
                <a:spcPts val="302"/>
              </a:spcBef>
              <a:spcAft>
                <a:spcPts val="0"/>
              </a:spcAft>
              <a:buClr>
                <a:srgbClr val="C00000"/>
              </a:buClr>
              <a:buSzPct val="114583"/>
              <a:buFont typeface="Arial"/>
              <a:buChar char="•"/>
              <a:tabLst>
                <a:tab pos="127770" algn="l"/>
              </a:tabLst>
              <a:defRPr/>
            </a:pPr>
            <a:r>
              <a:rPr kumimoji="0" lang="en-US" sz="2400" b="0" i="0" u="none" strike="noStrike" kern="1200" cap="none" spc="-9" normalizeH="0" baseline="0" noProof="0" dirty="0">
                <a:ln>
                  <a:noFill/>
                </a:ln>
                <a:solidFill>
                  <a:prstClr val="black"/>
                </a:solidFill>
                <a:effectLst/>
                <a:uLnTx/>
                <a:uFillTx/>
                <a:latin typeface="Cambria"/>
                <a:ea typeface="+mn-ea"/>
                <a:cs typeface="Cambria"/>
              </a:rPr>
              <a:t> Occurrences </a:t>
            </a:r>
            <a:r>
              <a:rPr kumimoji="0" lang="en-US" sz="2400" b="0" i="0" u="none" strike="noStrike" kern="1200" cap="none" spc="0" normalizeH="0" baseline="0" noProof="0" dirty="0">
                <a:ln>
                  <a:noFill/>
                </a:ln>
                <a:solidFill>
                  <a:prstClr val="black"/>
                </a:solidFill>
                <a:effectLst/>
                <a:uLnTx/>
                <a:uFillTx/>
                <a:latin typeface="Cambria"/>
                <a:ea typeface="+mn-ea"/>
                <a:cs typeface="Cambria"/>
              </a:rPr>
              <a:t>in </a:t>
            </a:r>
            <a:r>
              <a:rPr kumimoji="0" lang="en-US" sz="2400" b="0" i="0" u="none" strike="noStrike" kern="1200" cap="none" spc="-9" normalizeH="0" baseline="0" noProof="0" dirty="0">
                <a:ln>
                  <a:noFill/>
                </a:ln>
                <a:solidFill>
                  <a:prstClr val="black"/>
                </a:solidFill>
                <a:effectLst/>
                <a:uLnTx/>
                <a:uFillTx/>
                <a:latin typeface="Cambria"/>
                <a:ea typeface="+mn-ea"/>
                <a:cs typeface="Cambria"/>
              </a:rPr>
              <a:t>nonoverlapping intervals </a:t>
            </a:r>
            <a:r>
              <a:rPr kumimoji="0" lang="en-US" sz="2400" b="0" i="0" u="none" strike="noStrike" kern="1200" cap="none" spc="-14" normalizeH="0" baseline="0" noProof="0" dirty="0">
                <a:ln>
                  <a:noFill/>
                </a:ln>
                <a:solidFill>
                  <a:prstClr val="black"/>
                </a:solidFill>
                <a:effectLst/>
                <a:uLnTx/>
                <a:uFillTx/>
                <a:latin typeface="Cambria"/>
                <a:ea typeface="+mn-ea"/>
                <a:cs typeface="Cambria"/>
              </a:rPr>
              <a:t>are </a:t>
            </a:r>
            <a:r>
              <a:rPr kumimoji="0" lang="en-US" sz="2400" b="0" i="0" u="none" strike="noStrike" kern="1200" cap="none" spc="0" normalizeH="0" baseline="0" noProof="0" dirty="0">
                <a:ln>
                  <a:noFill/>
                </a:ln>
                <a:solidFill>
                  <a:prstClr val="black"/>
                </a:solidFill>
                <a:effectLst/>
                <a:uLnTx/>
                <a:uFillTx/>
                <a:latin typeface="Cambria"/>
                <a:ea typeface="+mn-ea"/>
                <a:cs typeface="Cambria"/>
              </a:rPr>
              <a:t>independent of one </a:t>
            </a:r>
            <a:r>
              <a:rPr kumimoji="0" lang="en-US" sz="2400" b="0" i="0" u="none" strike="noStrike" kern="1200" cap="none" spc="-465" normalizeH="0" baseline="0" noProof="0" dirty="0">
                <a:ln>
                  <a:noFill/>
                </a:ln>
                <a:solidFill>
                  <a:prstClr val="black"/>
                </a:solidFill>
                <a:effectLst/>
                <a:uLnTx/>
                <a:uFillTx/>
                <a:latin typeface="Cambria"/>
                <a:ea typeface="+mn-ea"/>
                <a:cs typeface="Cambria"/>
              </a:rPr>
              <a:t> </a:t>
            </a:r>
            <a:r>
              <a:rPr kumimoji="0" lang="en-US" sz="2400" b="0" i="0" u="none" strike="noStrike" kern="1200" cap="none" spc="-27" normalizeH="0" baseline="0" noProof="0" dirty="0">
                <a:ln>
                  <a:noFill/>
                </a:ln>
                <a:solidFill>
                  <a:prstClr val="black"/>
                </a:solidFill>
                <a:effectLst/>
                <a:uLnTx/>
                <a:uFillTx/>
                <a:latin typeface="Cambria"/>
                <a:ea typeface="+mn-ea"/>
                <a:cs typeface="Cambria"/>
              </a:rPr>
              <a:t>another.</a:t>
            </a:r>
            <a:endParaRPr kumimoji="0" lang="en-US" sz="2400" b="0" i="0" u="none" strike="noStrike" kern="1200" cap="none" spc="0" normalizeH="0" baseline="0" noProof="0" dirty="0">
              <a:ln>
                <a:noFill/>
              </a:ln>
              <a:solidFill>
                <a:prstClr val="black"/>
              </a:solidFill>
              <a:effectLst/>
              <a:uLnTx/>
              <a:uFillTx/>
              <a:latin typeface="Cambria"/>
              <a:ea typeface="+mn-ea"/>
              <a:cs typeface="Cambria"/>
            </a:endParaRPr>
          </a:p>
          <a:p>
            <a:endParaRPr lang="en-SG" dirty="0"/>
          </a:p>
        </p:txBody>
      </p:sp>
      <p:sp>
        <p:nvSpPr>
          <p:cNvPr id="6" name="object 2">
            <a:extLst>
              <a:ext uri="{FF2B5EF4-FFF2-40B4-BE49-F238E27FC236}">
                <a16:creationId xmlns:a16="http://schemas.microsoft.com/office/drawing/2014/main" id="{592B6985-F3C6-4F62-AD1E-18B8A9A7EA7C}"/>
              </a:ext>
            </a:extLst>
          </p:cNvPr>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Tree>
    <p:extLst>
      <p:ext uri="{BB962C8B-B14F-4D97-AF65-F5344CB8AC3E}">
        <p14:creationId xmlns:p14="http://schemas.microsoft.com/office/powerpoint/2010/main" val="1755432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165B7382-E60E-47A1-8A18-4EF67F7DED4A}"/>
              </a:ext>
            </a:extLst>
          </p:cNvPr>
          <p:cNvSpPr txBox="1">
            <a:spLocks noGrp="1"/>
          </p:cNvSpPr>
          <p:nvPr>
            <p:ph type="title"/>
          </p:nvPr>
        </p:nvSpPr>
        <p:spPr>
          <a:prstGeom prst="rect">
            <a:avLst/>
          </a:prstGeom>
        </p:spPr>
        <p:txBody>
          <a:bodyPr vert="horz" wrap="square" lIns="0" tIns="11459" rIns="0" bIns="0" rtlCol="0" anchor="ctr">
            <a:spAutoFit/>
          </a:bodyPr>
          <a:lstStyle/>
          <a:p>
            <a:pPr marL="11459">
              <a:lnSpc>
                <a:spcPct val="100000"/>
              </a:lnSpc>
              <a:spcBef>
                <a:spcPts val="90"/>
              </a:spcBef>
            </a:pPr>
            <a:r>
              <a:rPr sz="4331" spc="-5" dirty="0">
                <a:solidFill>
                  <a:srgbClr val="2E2D67"/>
                </a:solidFill>
              </a:rPr>
              <a:t>Poisson</a:t>
            </a:r>
            <a:r>
              <a:rPr sz="4331" spc="-23" dirty="0">
                <a:solidFill>
                  <a:srgbClr val="2E2D67"/>
                </a:solidFill>
              </a:rPr>
              <a:t> </a:t>
            </a:r>
            <a:r>
              <a:rPr sz="4331" spc="-5" dirty="0">
                <a:solidFill>
                  <a:srgbClr val="2E2D67"/>
                </a:solidFill>
              </a:rPr>
              <a:t>Distribution</a:t>
            </a:r>
            <a:endParaRPr sz="4331" dirty="0">
              <a:solidFill>
                <a:srgbClr val="2E2D67"/>
              </a:solidFill>
            </a:endParaRPr>
          </a:p>
        </p:txBody>
      </p:sp>
      <p:sp>
        <p:nvSpPr>
          <p:cNvPr id="4" name="Content Placeholder 3">
            <a:extLst>
              <a:ext uri="{FF2B5EF4-FFF2-40B4-BE49-F238E27FC236}">
                <a16:creationId xmlns:a16="http://schemas.microsoft.com/office/drawing/2014/main" id="{B548B98F-2C46-41AC-A1B9-FA0AB9C9B5F0}"/>
              </a:ext>
            </a:extLst>
          </p:cNvPr>
          <p:cNvSpPr>
            <a:spLocks noGrp="1"/>
          </p:cNvSpPr>
          <p:nvPr>
            <p:ph idx="1"/>
          </p:nvPr>
        </p:nvSpPr>
        <p:spPr/>
        <p:txBody>
          <a:bodyPr>
            <a:normAutofit/>
          </a:bodyPr>
          <a:lstStyle/>
          <a:p>
            <a:pPr marL="353787" marR="0" lvl="0" indent="-342900" algn="l" defTabSz="914400" rtl="0" eaLnBrk="1" fontAlgn="auto" latinLnBrk="0" hangingPunct="1">
              <a:lnSpc>
                <a:spcPct val="100000"/>
              </a:lnSpc>
              <a:spcBef>
                <a:spcPts val="874"/>
              </a:spcBef>
              <a:spcAft>
                <a:spcPts val="0"/>
              </a:spcAft>
              <a:buClrTx/>
              <a:buSzTx/>
              <a:tabLst>
                <a:tab pos="353517" algn="l"/>
                <a:tab pos="354090" algn="l"/>
              </a:tabLst>
              <a:defRPr/>
            </a:pPr>
            <a:r>
              <a:rPr kumimoji="0" lang="en-US" sz="2400" b="0" i="0" u="none" strike="noStrike" kern="1200" cap="none" spc="-5" normalizeH="0" baseline="0" noProof="0" dirty="0">
                <a:ln>
                  <a:noFill/>
                </a:ln>
                <a:solidFill>
                  <a:prstClr val="black"/>
                </a:solidFill>
                <a:effectLst/>
                <a:uLnTx/>
                <a:uFillTx/>
                <a:ea typeface="+mn-ea"/>
                <a:cs typeface="Arial"/>
              </a:rPr>
              <a:t>Examples</a:t>
            </a:r>
            <a:r>
              <a:rPr kumimoji="0" lang="en-US" sz="2400" b="0" i="0" u="none" strike="noStrike" kern="1200" cap="none" spc="0" normalizeH="0" baseline="0" noProof="0" dirty="0">
                <a:ln>
                  <a:noFill/>
                </a:ln>
                <a:solidFill>
                  <a:prstClr val="black"/>
                </a:solidFill>
                <a:effectLst/>
                <a:uLnTx/>
                <a:uFillTx/>
                <a:ea typeface="+mn-ea"/>
                <a:cs typeface="Arial"/>
              </a:rPr>
              <a:t> </a:t>
            </a:r>
            <a:r>
              <a:rPr kumimoji="0" lang="en-US" sz="2400" b="0" i="0" u="none" strike="noStrike" kern="1200" cap="none" spc="-5" normalizeH="0" baseline="0" noProof="0" dirty="0">
                <a:ln>
                  <a:noFill/>
                </a:ln>
                <a:solidFill>
                  <a:prstClr val="black"/>
                </a:solidFill>
                <a:effectLst/>
                <a:uLnTx/>
                <a:uFillTx/>
                <a:ea typeface="+mn-ea"/>
                <a:cs typeface="Arial"/>
              </a:rPr>
              <a:t>and</a:t>
            </a:r>
            <a:r>
              <a:rPr kumimoji="0" lang="en-US" sz="2400" b="0" i="0" u="none" strike="noStrike" kern="1200" cap="none" spc="0" normalizeH="0" baseline="0" noProof="0" dirty="0">
                <a:ln>
                  <a:noFill/>
                </a:ln>
                <a:solidFill>
                  <a:prstClr val="black"/>
                </a:solidFill>
                <a:effectLst/>
                <a:uLnTx/>
                <a:uFillTx/>
                <a:ea typeface="+mn-ea"/>
                <a:cs typeface="Arial"/>
              </a:rPr>
              <a:t> </a:t>
            </a:r>
            <a:r>
              <a:rPr kumimoji="0" lang="en-US" sz="2400" b="0" i="0" u="none" strike="noStrike" kern="1200" cap="none" spc="-5" normalizeH="0" baseline="0" noProof="0" dirty="0">
                <a:ln>
                  <a:noFill/>
                </a:ln>
                <a:solidFill>
                  <a:prstClr val="black"/>
                </a:solidFill>
                <a:effectLst/>
                <a:uLnTx/>
                <a:uFillTx/>
                <a:ea typeface="+mn-ea"/>
                <a:cs typeface="Arial"/>
              </a:rPr>
              <a:t>Applications:</a:t>
            </a:r>
            <a:endParaRPr kumimoji="0" lang="en-US" sz="2400" b="0" i="0" u="none" strike="noStrike" kern="1200" cap="none" spc="0" normalizeH="0" baseline="0" noProof="0" dirty="0">
              <a:ln>
                <a:noFill/>
              </a:ln>
              <a:solidFill>
                <a:prstClr val="black"/>
              </a:solidFill>
              <a:effectLst/>
              <a:uLnTx/>
              <a:uFillTx/>
              <a:ea typeface="+mn-ea"/>
              <a:cs typeface="Arial"/>
            </a:endParaRPr>
          </a:p>
          <a:p>
            <a:pPr marL="753443" marR="44118" lvl="1" indent="-286480" algn="l" defTabSz="914400" rtl="0" eaLnBrk="1" fontAlgn="auto" latinLnBrk="0" hangingPunct="1">
              <a:lnSpc>
                <a:spcPct val="100000"/>
              </a:lnSpc>
              <a:spcBef>
                <a:spcPts val="690"/>
              </a:spcBef>
              <a:spcAft>
                <a:spcPts val="0"/>
              </a:spcAft>
              <a:buClrTx/>
              <a:buSzTx/>
              <a:buFontTx/>
              <a:buChar char="–"/>
              <a:tabLst>
                <a:tab pos="754016" algn="l"/>
              </a:tabLst>
              <a:defRPr/>
            </a:pPr>
            <a:r>
              <a:rPr kumimoji="0" lang="en-US" b="0" i="0" u="none" strike="noStrike" kern="1200" cap="none" spc="-5" normalizeH="0" baseline="0" noProof="0" dirty="0">
                <a:ln>
                  <a:noFill/>
                </a:ln>
                <a:solidFill>
                  <a:prstClr val="black"/>
                </a:solidFill>
                <a:effectLst/>
                <a:uLnTx/>
                <a:uFillTx/>
                <a:ea typeface="+mn-ea"/>
                <a:cs typeface="Arial"/>
              </a:rPr>
              <a:t>The</a:t>
            </a:r>
            <a:r>
              <a:rPr kumimoji="0" lang="en-US" b="0" i="0" u="none" strike="noStrike" kern="1200" cap="none" spc="9"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number</a:t>
            </a:r>
            <a:r>
              <a:rPr kumimoji="0" lang="en-US" b="0" i="0" u="none" strike="noStrike" kern="1200" cap="none" spc="41"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of</a:t>
            </a:r>
            <a:r>
              <a:rPr kumimoji="0" lang="en-US" b="0" i="0" u="none" strike="noStrike" kern="1200" cap="none" spc="-9" normalizeH="0" baseline="0" noProof="0" dirty="0">
                <a:ln>
                  <a:noFill/>
                </a:ln>
                <a:solidFill>
                  <a:prstClr val="black"/>
                </a:solidFill>
                <a:effectLst/>
                <a:uLnTx/>
                <a:uFillTx/>
                <a:ea typeface="+mn-ea"/>
                <a:cs typeface="Arial"/>
              </a:rPr>
              <a:t> phone</a:t>
            </a:r>
            <a:r>
              <a:rPr kumimoji="0" lang="en-US" b="0" i="0" u="none" strike="noStrike" kern="1200" cap="none" spc="36"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calls</a:t>
            </a:r>
            <a:r>
              <a:rPr kumimoji="0" lang="en-US" b="0" i="0" u="none" strike="noStrike" kern="1200" cap="none" spc="5"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arriving</a:t>
            </a:r>
            <a:r>
              <a:rPr kumimoji="0" lang="en-US" b="0" i="0" u="none" strike="noStrike" kern="1200" cap="none" spc="32"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at</a:t>
            </a:r>
            <a:r>
              <a:rPr kumimoji="0" lang="en-US" b="0" i="0" u="none" strike="noStrike" kern="1200" cap="none" spc="0"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a call </a:t>
            </a:r>
            <a:r>
              <a:rPr kumimoji="0" lang="en-US" b="0" i="0" u="none" strike="noStrike" kern="1200" cap="none" spc="-762"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err="1">
                <a:ln>
                  <a:noFill/>
                </a:ln>
                <a:solidFill>
                  <a:prstClr val="black"/>
                </a:solidFill>
                <a:effectLst/>
                <a:uLnTx/>
                <a:uFillTx/>
                <a:ea typeface="+mn-ea"/>
                <a:cs typeface="Arial"/>
              </a:rPr>
              <a:t>centre</a:t>
            </a:r>
            <a:r>
              <a:rPr kumimoji="0" lang="en-US" b="0" i="0" u="none" strike="noStrike" kern="1200" cap="none" spc="23"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per</a:t>
            </a:r>
            <a:r>
              <a:rPr kumimoji="0" lang="en-US" b="0" i="0" u="none" strike="noStrike" kern="1200" cap="none" spc="9"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minute.</a:t>
            </a:r>
            <a:endParaRPr kumimoji="0" lang="en-US" b="0" i="0" u="none" strike="noStrike" kern="1200" cap="none" spc="0" normalizeH="0" baseline="0" noProof="0" dirty="0">
              <a:ln>
                <a:noFill/>
              </a:ln>
              <a:solidFill>
                <a:prstClr val="black"/>
              </a:solidFill>
              <a:effectLst/>
              <a:uLnTx/>
              <a:uFillTx/>
              <a:ea typeface="+mn-ea"/>
              <a:cs typeface="Arial"/>
            </a:endParaRPr>
          </a:p>
          <a:p>
            <a:pPr marL="753443" marR="4584" lvl="1" indent="-286480" algn="l" defTabSz="914400" rtl="0" eaLnBrk="1" fontAlgn="auto" latinLnBrk="0" hangingPunct="1">
              <a:lnSpc>
                <a:spcPct val="100000"/>
              </a:lnSpc>
              <a:spcBef>
                <a:spcPts val="672"/>
              </a:spcBef>
              <a:spcAft>
                <a:spcPts val="0"/>
              </a:spcAft>
              <a:buClrTx/>
              <a:buSzTx/>
              <a:buFontTx/>
              <a:buChar char="–"/>
              <a:tabLst>
                <a:tab pos="754016" algn="l"/>
              </a:tabLst>
              <a:defRPr/>
            </a:pPr>
            <a:r>
              <a:rPr kumimoji="0" lang="en-US" b="0" i="0" u="none" strike="noStrike" kern="1200" cap="none" spc="-5" normalizeH="0" baseline="0" noProof="0" dirty="0">
                <a:ln>
                  <a:noFill/>
                </a:ln>
                <a:solidFill>
                  <a:prstClr val="black"/>
                </a:solidFill>
                <a:effectLst/>
                <a:uLnTx/>
                <a:uFillTx/>
                <a:ea typeface="+mn-ea"/>
                <a:cs typeface="Arial"/>
              </a:rPr>
              <a:t>The</a:t>
            </a:r>
            <a:r>
              <a:rPr kumimoji="0" lang="en-US" b="0" i="0" u="none" strike="noStrike" kern="1200" cap="none" spc="14"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number</a:t>
            </a:r>
            <a:r>
              <a:rPr kumimoji="0" lang="en-US" b="0" i="0" u="none" strike="noStrike" kern="1200" cap="none" spc="45"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of</a:t>
            </a:r>
            <a:r>
              <a:rPr kumimoji="0" lang="en-US" b="0" i="0" u="none" strike="noStrike" kern="1200" cap="none" spc="0"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goals</a:t>
            </a:r>
            <a:r>
              <a:rPr kumimoji="0" lang="en-US" b="0" i="0" u="none" strike="noStrike" kern="1200" cap="none" spc="32"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in</a:t>
            </a:r>
            <a:r>
              <a:rPr kumimoji="0" lang="en-US" b="0" i="0" u="none" strike="noStrike" kern="1200" cap="none" spc="0"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sports</a:t>
            </a:r>
            <a:r>
              <a:rPr kumimoji="0" lang="en-US" b="0" i="0" u="none" strike="noStrike" kern="1200" cap="none" spc="23"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involving</a:t>
            </a:r>
            <a:r>
              <a:rPr kumimoji="0" lang="en-US" b="0" i="0" u="none" strike="noStrike" kern="1200" cap="none" spc="36"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two </a:t>
            </a:r>
            <a:r>
              <a:rPr kumimoji="0" lang="en-US" b="0" i="0" u="none" strike="noStrike" kern="1200" cap="none" spc="-762"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competing</a:t>
            </a:r>
            <a:r>
              <a:rPr kumimoji="0" lang="en-US" b="0" i="0" u="none" strike="noStrike" kern="1200" cap="none" spc="45"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teams.</a:t>
            </a:r>
            <a:endParaRPr kumimoji="0" lang="en-US" b="0" i="0" u="none" strike="noStrike" kern="1200" cap="none" spc="0" normalizeH="0" baseline="0" noProof="0" dirty="0">
              <a:ln>
                <a:noFill/>
              </a:ln>
              <a:solidFill>
                <a:prstClr val="black"/>
              </a:solidFill>
              <a:effectLst/>
              <a:uLnTx/>
              <a:uFillTx/>
              <a:ea typeface="+mn-ea"/>
              <a:cs typeface="Arial"/>
            </a:endParaRPr>
          </a:p>
          <a:p>
            <a:pPr marL="754016" marR="0" lvl="1" indent="-286480" algn="l" defTabSz="914400" rtl="0" eaLnBrk="1" fontAlgn="auto" latinLnBrk="0" hangingPunct="1">
              <a:lnSpc>
                <a:spcPct val="100000"/>
              </a:lnSpc>
              <a:spcBef>
                <a:spcPts val="672"/>
              </a:spcBef>
              <a:spcAft>
                <a:spcPts val="0"/>
              </a:spcAft>
              <a:buClrTx/>
              <a:buSzTx/>
              <a:buFontTx/>
              <a:buChar char="–"/>
              <a:tabLst>
                <a:tab pos="754016" algn="l"/>
              </a:tabLst>
              <a:defRPr/>
            </a:pPr>
            <a:r>
              <a:rPr kumimoji="0" lang="en-US" b="0" i="0" u="none" strike="noStrike" kern="1200" cap="none" spc="-5" normalizeH="0" baseline="0" noProof="0" dirty="0">
                <a:ln>
                  <a:noFill/>
                </a:ln>
                <a:solidFill>
                  <a:prstClr val="black"/>
                </a:solidFill>
                <a:effectLst/>
                <a:uLnTx/>
                <a:uFillTx/>
                <a:ea typeface="+mn-ea"/>
                <a:cs typeface="Arial"/>
              </a:rPr>
              <a:t>The</a:t>
            </a:r>
            <a:r>
              <a:rPr kumimoji="0" lang="en-US" b="0" i="0" u="none" strike="noStrike" kern="1200" cap="none" spc="9"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number</a:t>
            </a:r>
            <a:r>
              <a:rPr kumimoji="0" lang="en-US" b="0" i="0" u="none" strike="noStrike" kern="1200" cap="none" spc="36"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of infant</a:t>
            </a:r>
            <a:r>
              <a:rPr kumimoji="0" lang="en-US" b="0" i="0" u="none" strike="noStrike" kern="1200" cap="none" spc="14"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death</a:t>
            </a:r>
            <a:r>
              <a:rPr kumimoji="0" lang="en-US" b="0" i="0" u="none" strike="noStrike" kern="1200" cap="none" spc="18"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per</a:t>
            </a:r>
            <a:r>
              <a:rPr kumimoji="0" lang="en-US" b="0" i="0" u="none" strike="noStrike" kern="1200" cap="none" spc="18"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year.</a:t>
            </a:r>
            <a:endParaRPr kumimoji="0" lang="en-US" b="0" i="0" u="none" strike="noStrike" kern="1200" cap="none" spc="0" normalizeH="0" baseline="0" noProof="0" dirty="0">
              <a:ln>
                <a:noFill/>
              </a:ln>
              <a:solidFill>
                <a:prstClr val="black"/>
              </a:solidFill>
              <a:effectLst/>
              <a:uLnTx/>
              <a:uFillTx/>
              <a:ea typeface="+mn-ea"/>
              <a:cs typeface="Arial"/>
            </a:endParaRPr>
          </a:p>
          <a:p>
            <a:pPr marL="753443" marR="140948" lvl="1" indent="-286480" algn="l" defTabSz="914400" rtl="0" eaLnBrk="1" fontAlgn="auto" latinLnBrk="0" hangingPunct="1">
              <a:lnSpc>
                <a:spcPct val="100000"/>
              </a:lnSpc>
              <a:spcBef>
                <a:spcPts val="672"/>
              </a:spcBef>
              <a:spcAft>
                <a:spcPts val="0"/>
              </a:spcAft>
              <a:buClrTx/>
              <a:buSzTx/>
              <a:buFontTx/>
              <a:buChar char="–"/>
              <a:tabLst>
                <a:tab pos="754016" algn="l"/>
              </a:tabLst>
              <a:defRPr/>
            </a:pPr>
            <a:r>
              <a:rPr kumimoji="0" lang="en-US" b="0" i="0" u="none" strike="noStrike" kern="1200" cap="none" spc="-5" normalizeH="0" baseline="0" noProof="0" dirty="0">
                <a:ln>
                  <a:noFill/>
                </a:ln>
                <a:solidFill>
                  <a:prstClr val="black"/>
                </a:solidFill>
                <a:effectLst/>
                <a:uLnTx/>
                <a:uFillTx/>
                <a:ea typeface="+mn-ea"/>
                <a:cs typeface="Arial"/>
              </a:rPr>
              <a:t>The</a:t>
            </a:r>
            <a:r>
              <a:rPr kumimoji="0" lang="en-US" b="0" i="0" u="none" strike="noStrike" kern="1200" cap="none" spc="9"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number</a:t>
            </a:r>
            <a:r>
              <a:rPr kumimoji="0" lang="en-US" b="0" i="0" u="none" strike="noStrike" kern="1200" cap="none" spc="36"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defaults</a:t>
            </a:r>
            <a:r>
              <a:rPr kumimoji="0" lang="en-US" b="0" i="0" u="none" strike="noStrike" kern="1200" cap="none" spc="23"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found</a:t>
            </a:r>
            <a:r>
              <a:rPr kumimoji="0" lang="en-US" b="0" i="0" u="none" strike="noStrike" kern="1200" cap="none" spc="14" normalizeH="0" baseline="0" noProof="0" dirty="0">
                <a:ln>
                  <a:noFill/>
                </a:ln>
                <a:solidFill>
                  <a:prstClr val="black"/>
                </a:solidFill>
                <a:effectLst/>
                <a:uLnTx/>
                <a:uFillTx/>
                <a:ea typeface="+mn-ea"/>
                <a:cs typeface="Arial"/>
              </a:rPr>
              <a:t> </a:t>
            </a:r>
            <a:r>
              <a:rPr kumimoji="0" lang="en-US" b="0" i="0" u="none" strike="noStrike" kern="1200" cap="none" spc="-9" normalizeH="0" baseline="0" noProof="0" dirty="0">
                <a:ln>
                  <a:noFill/>
                </a:ln>
                <a:solidFill>
                  <a:prstClr val="black"/>
                </a:solidFill>
                <a:effectLst/>
                <a:uLnTx/>
                <a:uFillTx/>
                <a:ea typeface="+mn-ea"/>
                <a:cs typeface="Arial"/>
              </a:rPr>
              <a:t>per</a:t>
            </a:r>
            <a:r>
              <a:rPr kumimoji="0" lang="en-US" b="0" i="0" u="none" strike="noStrike" kern="1200" cap="none" spc="5"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newly</a:t>
            </a:r>
            <a:r>
              <a:rPr kumimoji="0" lang="en-US" b="0" i="0" u="none" strike="noStrike" kern="1200" cap="none" spc="18"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TOP </a:t>
            </a:r>
            <a:r>
              <a:rPr kumimoji="0" lang="en-US" b="0" i="0" u="none" strike="noStrike" kern="1200" cap="none" spc="-767" normalizeH="0" baseline="0" noProof="0" dirty="0">
                <a:ln>
                  <a:noFill/>
                </a:ln>
                <a:solidFill>
                  <a:prstClr val="black"/>
                </a:solidFill>
                <a:effectLst/>
                <a:uLnTx/>
                <a:uFillTx/>
                <a:ea typeface="+mn-ea"/>
                <a:cs typeface="Arial"/>
              </a:rPr>
              <a:t> </a:t>
            </a:r>
            <a:r>
              <a:rPr kumimoji="0" lang="en-US" b="0" i="0" u="none" strike="noStrike" kern="1200" cap="none" spc="-5" normalizeH="0" baseline="0" noProof="0" dirty="0">
                <a:ln>
                  <a:noFill/>
                </a:ln>
                <a:solidFill>
                  <a:prstClr val="black"/>
                </a:solidFill>
                <a:effectLst/>
                <a:uLnTx/>
                <a:uFillTx/>
                <a:ea typeface="+mn-ea"/>
                <a:cs typeface="Arial"/>
              </a:rPr>
              <a:t>flat.</a:t>
            </a:r>
            <a:endParaRPr kumimoji="0" lang="en-US" b="0" i="0" u="none" strike="noStrike" kern="1200" cap="none" spc="0" normalizeH="0" baseline="0" noProof="0" dirty="0">
              <a:ln>
                <a:noFill/>
              </a:ln>
              <a:solidFill>
                <a:prstClr val="black"/>
              </a:solidFill>
              <a:effectLst/>
              <a:uLnTx/>
              <a:uFillTx/>
              <a:ea typeface="+mn-ea"/>
              <a:cs typeface="Arial"/>
            </a:endParaRPr>
          </a:p>
          <a:p>
            <a:pPr marL="467535" marR="0" lvl="0" indent="0" algn="l" defTabSz="914400" rtl="0" eaLnBrk="1" fontAlgn="auto" latinLnBrk="0" hangingPunct="1">
              <a:lnSpc>
                <a:spcPct val="100000"/>
              </a:lnSpc>
              <a:spcBef>
                <a:spcPts val="672"/>
              </a:spcBef>
              <a:spcAft>
                <a:spcPts val="0"/>
              </a:spcAft>
              <a:buClrTx/>
              <a:buSzTx/>
              <a:buFontTx/>
              <a:buNone/>
              <a:tabLst/>
              <a:defRPr/>
            </a:pPr>
            <a:r>
              <a:rPr kumimoji="0" lang="en-US" sz="2400" b="0" i="0" u="none" strike="noStrike" kern="1200" cap="none" spc="-5" normalizeH="0" baseline="0" noProof="0" dirty="0">
                <a:ln>
                  <a:noFill/>
                </a:ln>
                <a:solidFill>
                  <a:prstClr val="black"/>
                </a:solidFill>
                <a:effectLst/>
                <a:uLnTx/>
                <a:uFillTx/>
                <a:ea typeface="+mn-ea"/>
                <a:cs typeface="Arial"/>
              </a:rPr>
              <a:t>–</a:t>
            </a:r>
            <a:r>
              <a:rPr kumimoji="0" lang="en-US" sz="2400" b="0" i="0" u="none" strike="noStrike" kern="1200" cap="none" spc="-99" normalizeH="0" baseline="0" noProof="0" dirty="0">
                <a:ln>
                  <a:noFill/>
                </a:ln>
                <a:solidFill>
                  <a:prstClr val="black"/>
                </a:solidFill>
                <a:effectLst/>
                <a:uLnTx/>
                <a:uFillTx/>
                <a:ea typeface="+mn-ea"/>
                <a:cs typeface="Arial"/>
              </a:rPr>
              <a:t> </a:t>
            </a:r>
            <a:r>
              <a:rPr kumimoji="0" lang="en-US" sz="2400" b="0" i="0" u="none" strike="noStrike" kern="1200" cap="none" spc="-5" normalizeH="0" baseline="0" noProof="0" dirty="0">
                <a:ln>
                  <a:noFill/>
                </a:ln>
                <a:solidFill>
                  <a:prstClr val="black"/>
                </a:solidFill>
                <a:effectLst/>
                <a:uLnTx/>
                <a:uFillTx/>
                <a:ea typeface="+mn-ea"/>
                <a:cs typeface="Arial"/>
              </a:rPr>
              <a:t>…</a:t>
            </a:r>
            <a:endParaRPr kumimoji="0" lang="en-US" sz="2400" b="0" i="0" u="none" strike="noStrike" kern="1200" cap="none" spc="0" normalizeH="0" baseline="0" noProof="0" dirty="0">
              <a:ln>
                <a:noFill/>
              </a:ln>
              <a:solidFill>
                <a:prstClr val="black"/>
              </a:solidFill>
              <a:effectLst/>
              <a:uLnTx/>
              <a:uFillTx/>
              <a:ea typeface="+mn-ea"/>
              <a:cs typeface="Arial"/>
            </a:endParaRPr>
          </a:p>
          <a:p>
            <a:endParaRPr lang="en-SG" sz="2400" dirty="0"/>
          </a:p>
        </p:txBody>
      </p:sp>
    </p:spTree>
    <p:extLst>
      <p:ext uri="{BB962C8B-B14F-4D97-AF65-F5344CB8AC3E}">
        <p14:creationId xmlns:p14="http://schemas.microsoft.com/office/powerpoint/2010/main" val="3865253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7DA-8249-4736-9F66-D6E152310E4F}"/>
              </a:ext>
            </a:extLst>
          </p:cNvPr>
          <p:cNvSpPr>
            <a:spLocks noGrp="1"/>
          </p:cNvSpPr>
          <p:nvPr>
            <p:ph type="title"/>
          </p:nvPr>
        </p:nvSpPr>
        <p:spPr/>
        <p:txBody>
          <a:bodyPr/>
          <a:lstStyle/>
          <a:p>
            <a:r>
              <a:rPr lang="en-SG" dirty="0">
                <a:solidFill>
                  <a:srgbClr val="2E2D67"/>
                </a:solidFill>
              </a:rPr>
              <a:t>Probability Distribution</a:t>
            </a:r>
            <a:endParaRPr lang="en-SG" dirty="0"/>
          </a:p>
        </p:txBody>
      </p:sp>
      <p:pic>
        <p:nvPicPr>
          <p:cNvPr id="5" name="Content Placeholder 4" descr="Diagram&#10;&#10;Description automatically generated">
            <a:extLst>
              <a:ext uri="{FF2B5EF4-FFF2-40B4-BE49-F238E27FC236}">
                <a16:creationId xmlns:a16="http://schemas.microsoft.com/office/drawing/2014/main" id="{33A645A3-A8DF-423E-B6A2-32E6A962D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15413"/>
            <a:ext cx="10515600" cy="3284423"/>
          </a:xfrm>
        </p:spPr>
      </p:pic>
    </p:spTree>
    <p:extLst>
      <p:ext uri="{BB962C8B-B14F-4D97-AF65-F5344CB8AC3E}">
        <p14:creationId xmlns:p14="http://schemas.microsoft.com/office/powerpoint/2010/main" val="33616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31E85C0-8695-4097-9E22-C79F7229944A}"/>
              </a:ext>
            </a:extLst>
          </p:cNvPr>
          <p:cNvSpPr>
            <a:spLocks noGrp="1"/>
          </p:cNvSpPr>
          <p:nvPr>
            <p:ph idx="1"/>
          </p:nvPr>
        </p:nvSpPr>
        <p:spPr>
          <a:xfrm>
            <a:off x="838200" y="1313894"/>
            <a:ext cx="10515600" cy="5261893"/>
          </a:xfrm>
        </p:spPr>
        <p:txBody>
          <a:bodyPr/>
          <a:lstStyle/>
          <a:p>
            <a:r>
              <a:rPr lang="en-US" dirty="0"/>
              <a:t>A </a:t>
            </a:r>
            <a:r>
              <a:rPr lang="en-US" b="1" dirty="0">
                <a:solidFill>
                  <a:srgbClr val="E02246"/>
                </a:solidFill>
              </a:rPr>
              <a:t>random variable </a:t>
            </a:r>
            <a:r>
              <a:rPr lang="en-US" dirty="0"/>
              <a:t>is a rule that assigns a numerical value to each possible outcome of a probabilistic experiment.</a:t>
            </a:r>
          </a:p>
          <a:p>
            <a:endParaRPr lang="en-SG" dirty="0"/>
          </a:p>
        </p:txBody>
      </p:sp>
      <p:sp>
        <p:nvSpPr>
          <p:cNvPr id="3" name="object 3"/>
          <p:cNvSpPr txBox="1"/>
          <p:nvPr/>
        </p:nvSpPr>
        <p:spPr>
          <a:xfrm>
            <a:off x="2929598" y="2895735"/>
            <a:ext cx="7925971" cy="3094087"/>
          </a:xfrm>
          <a:prstGeom prst="rect">
            <a:avLst/>
          </a:prstGeom>
        </p:spPr>
        <p:txBody>
          <a:bodyPr vert="horz" wrap="square" lIns="0" tIns="13243" rIns="0" bIns="0" rtlCol="0">
            <a:spAutoFit/>
          </a:bodyPr>
          <a:lstStyle/>
          <a:p>
            <a:pPr marL="11516">
              <a:spcBef>
                <a:spcPts val="1460"/>
              </a:spcBef>
            </a:pPr>
            <a:r>
              <a:rPr sz="1814" dirty="0">
                <a:solidFill>
                  <a:srgbClr val="C00000"/>
                </a:solidFill>
                <a:latin typeface="Cambria"/>
                <a:cs typeface="Cambria"/>
              </a:rPr>
              <a:t>Examples</a:t>
            </a:r>
          </a:p>
          <a:p>
            <a:pPr marL="354416" marR="158926" indent="-342900">
              <a:lnSpc>
                <a:spcPts val="3636"/>
              </a:lnSpc>
              <a:spcBef>
                <a:spcPts val="349"/>
              </a:spcBef>
              <a:buFont typeface="Wingdings" panose="05000000000000000000" pitchFamily="2" charset="2"/>
              <a:buChar char="§"/>
            </a:pPr>
            <a:r>
              <a:rPr sz="1814" spc="-18" dirty="0">
                <a:latin typeface="Cambria"/>
                <a:cs typeface="Cambria"/>
              </a:rPr>
              <a:t>Total</a:t>
            </a:r>
            <a:r>
              <a:rPr sz="1814" spc="68" dirty="0">
                <a:latin typeface="Cambria"/>
                <a:cs typeface="Cambria"/>
              </a:rPr>
              <a:t> </a:t>
            </a:r>
            <a:r>
              <a:rPr sz="1814" spc="5" dirty="0">
                <a:latin typeface="Cambria"/>
                <a:cs typeface="Cambria"/>
              </a:rPr>
              <a:t>number</a:t>
            </a:r>
            <a:r>
              <a:rPr sz="1814" spc="36" dirty="0">
                <a:latin typeface="Cambria"/>
                <a:cs typeface="Cambria"/>
              </a:rPr>
              <a:t> </a:t>
            </a:r>
            <a:r>
              <a:rPr sz="1814" spc="5" dirty="0">
                <a:latin typeface="Cambria"/>
                <a:cs typeface="Cambria"/>
              </a:rPr>
              <a:t>of</a:t>
            </a:r>
            <a:r>
              <a:rPr sz="1814" spc="50" dirty="0">
                <a:latin typeface="Cambria"/>
                <a:cs typeface="Cambria"/>
              </a:rPr>
              <a:t> </a:t>
            </a:r>
            <a:r>
              <a:rPr sz="1814" dirty="0">
                <a:latin typeface="Cambria"/>
                <a:cs typeface="Cambria"/>
              </a:rPr>
              <a:t>points</a:t>
            </a:r>
            <a:r>
              <a:rPr sz="1814" spc="59" dirty="0">
                <a:latin typeface="Cambria"/>
                <a:cs typeface="Cambria"/>
              </a:rPr>
              <a:t> </a:t>
            </a:r>
            <a:r>
              <a:rPr sz="1814" spc="5" dirty="0">
                <a:latin typeface="Cambria"/>
                <a:cs typeface="Cambria"/>
              </a:rPr>
              <a:t>in</a:t>
            </a:r>
            <a:r>
              <a:rPr sz="1814" spc="45" dirty="0">
                <a:latin typeface="Cambria"/>
                <a:cs typeface="Cambria"/>
              </a:rPr>
              <a:t> </a:t>
            </a:r>
            <a:r>
              <a:rPr sz="1814" spc="5" dirty="0">
                <a:latin typeface="Cambria"/>
                <a:cs typeface="Cambria"/>
              </a:rPr>
              <a:t>a</a:t>
            </a:r>
            <a:r>
              <a:rPr sz="1814" spc="50" dirty="0">
                <a:latin typeface="Cambria"/>
                <a:cs typeface="Cambria"/>
              </a:rPr>
              <a:t> </a:t>
            </a:r>
            <a:r>
              <a:rPr sz="1814" spc="-5" dirty="0">
                <a:latin typeface="Cambria"/>
                <a:cs typeface="Cambria"/>
              </a:rPr>
              <a:t>throw</a:t>
            </a:r>
            <a:r>
              <a:rPr sz="1814" spc="50" dirty="0">
                <a:latin typeface="Cambria"/>
                <a:cs typeface="Cambria"/>
              </a:rPr>
              <a:t> </a:t>
            </a:r>
            <a:r>
              <a:rPr sz="1814" spc="5" dirty="0">
                <a:latin typeface="Cambria"/>
                <a:cs typeface="Cambria"/>
              </a:rPr>
              <a:t>of</a:t>
            </a:r>
            <a:r>
              <a:rPr sz="1814" spc="50" dirty="0">
                <a:latin typeface="Cambria"/>
                <a:cs typeface="Cambria"/>
              </a:rPr>
              <a:t> </a:t>
            </a:r>
            <a:r>
              <a:rPr sz="1814" spc="5" dirty="0">
                <a:latin typeface="Cambria"/>
                <a:cs typeface="Cambria"/>
              </a:rPr>
              <a:t>2</a:t>
            </a:r>
            <a:r>
              <a:rPr sz="1814" spc="50" dirty="0">
                <a:latin typeface="Cambria"/>
                <a:cs typeface="Cambria"/>
              </a:rPr>
              <a:t> </a:t>
            </a:r>
            <a:r>
              <a:rPr sz="1814" spc="5" dirty="0">
                <a:latin typeface="Cambria"/>
                <a:cs typeface="Cambria"/>
              </a:rPr>
              <a:t>dice</a:t>
            </a:r>
            <a:endParaRPr lang="en-SG" sz="1814" spc="5" dirty="0">
              <a:latin typeface="Cambria"/>
              <a:cs typeface="Cambria"/>
            </a:endParaRPr>
          </a:p>
          <a:p>
            <a:pPr marL="354416" marR="158926" indent="-342900">
              <a:lnSpc>
                <a:spcPts val="3636"/>
              </a:lnSpc>
              <a:spcBef>
                <a:spcPts val="349"/>
              </a:spcBef>
              <a:buFont typeface="Wingdings" panose="05000000000000000000" pitchFamily="2" charset="2"/>
              <a:buChar char="§"/>
            </a:pPr>
            <a:r>
              <a:rPr sz="1814" spc="5" dirty="0">
                <a:latin typeface="Cambria"/>
                <a:cs typeface="Cambria"/>
              </a:rPr>
              <a:t>Number</a:t>
            </a:r>
            <a:r>
              <a:rPr sz="1814" spc="-5" dirty="0">
                <a:latin typeface="Cambria"/>
                <a:cs typeface="Cambria"/>
              </a:rPr>
              <a:t> </a:t>
            </a:r>
            <a:r>
              <a:rPr sz="1814" spc="5" dirty="0">
                <a:latin typeface="Cambria"/>
                <a:cs typeface="Cambria"/>
              </a:rPr>
              <a:t>of</a:t>
            </a:r>
            <a:r>
              <a:rPr sz="1814" dirty="0">
                <a:latin typeface="Cambria"/>
                <a:cs typeface="Cambria"/>
              </a:rPr>
              <a:t> B’s</a:t>
            </a:r>
            <a:r>
              <a:rPr sz="1814" spc="-5" dirty="0">
                <a:latin typeface="Cambria"/>
                <a:cs typeface="Cambria"/>
              </a:rPr>
              <a:t> you</a:t>
            </a:r>
            <a:r>
              <a:rPr sz="1814" spc="-9" dirty="0">
                <a:latin typeface="Cambria"/>
                <a:cs typeface="Cambria"/>
              </a:rPr>
              <a:t> </a:t>
            </a:r>
            <a:r>
              <a:rPr sz="1814" dirty="0">
                <a:latin typeface="Cambria"/>
                <a:cs typeface="Cambria"/>
              </a:rPr>
              <a:t>will</a:t>
            </a:r>
            <a:r>
              <a:rPr sz="1814" spc="-5" dirty="0">
                <a:latin typeface="Cambria"/>
                <a:cs typeface="Cambria"/>
              </a:rPr>
              <a:t> score</a:t>
            </a:r>
            <a:r>
              <a:rPr sz="1814" spc="9" dirty="0">
                <a:latin typeface="Cambria"/>
                <a:cs typeface="Cambria"/>
              </a:rPr>
              <a:t> </a:t>
            </a:r>
            <a:r>
              <a:rPr sz="1814" spc="5" dirty="0">
                <a:latin typeface="Cambria"/>
                <a:cs typeface="Cambria"/>
              </a:rPr>
              <a:t>in</a:t>
            </a:r>
            <a:r>
              <a:rPr sz="1814" spc="-5" dirty="0">
                <a:latin typeface="Cambria"/>
                <a:cs typeface="Cambria"/>
              </a:rPr>
              <a:t> </a:t>
            </a:r>
            <a:r>
              <a:rPr sz="1814" dirty="0">
                <a:latin typeface="Cambria"/>
                <a:cs typeface="Cambria"/>
              </a:rPr>
              <a:t>this</a:t>
            </a:r>
            <a:r>
              <a:rPr sz="1814" spc="-14" dirty="0">
                <a:latin typeface="Cambria"/>
                <a:cs typeface="Cambria"/>
              </a:rPr>
              <a:t> </a:t>
            </a:r>
            <a:r>
              <a:rPr sz="1814" spc="5" dirty="0">
                <a:latin typeface="Cambria"/>
                <a:cs typeface="Cambria"/>
              </a:rPr>
              <a:t>semester</a:t>
            </a:r>
            <a:endParaRPr sz="1814" dirty="0">
              <a:latin typeface="Cambria"/>
              <a:cs typeface="Cambria"/>
            </a:endParaRPr>
          </a:p>
          <a:p>
            <a:pPr marL="354416" marR="1755668" indent="-342900">
              <a:lnSpc>
                <a:spcPct val="166500"/>
              </a:lnSpc>
              <a:spcBef>
                <a:spcPts val="14"/>
              </a:spcBef>
              <a:buSzPct val="95000"/>
              <a:buFont typeface="Wingdings" panose="05000000000000000000" pitchFamily="2" charset="2"/>
              <a:buChar char="§"/>
              <a:tabLst>
                <a:tab pos="188292" algn="l"/>
              </a:tabLst>
            </a:pPr>
            <a:r>
              <a:rPr sz="1814" spc="5" dirty="0">
                <a:latin typeface="Cambria"/>
                <a:cs typeface="Cambria"/>
              </a:rPr>
              <a:t>Time </a:t>
            </a:r>
            <a:r>
              <a:rPr sz="1814" dirty="0">
                <a:latin typeface="Cambria"/>
                <a:cs typeface="Cambria"/>
              </a:rPr>
              <a:t>between </a:t>
            </a:r>
            <a:r>
              <a:rPr sz="1814" spc="5" dirty="0">
                <a:latin typeface="Cambria"/>
                <a:cs typeface="Cambria"/>
              </a:rPr>
              <a:t>this and </a:t>
            </a:r>
            <a:r>
              <a:rPr sz="1814" dirty="0">
                <a:latin typeface="Cambria"/>
                <a:cs typeface="Cambria"/>
              </a:rPr>
              <a:t>the </a:t>
            </a:r>
            <a:r>
              <a:rPr sz="1814" spc="-5" dirty="0">
                <a:latin typeface="Cambria"/>
                <a:cs typeface="Cambria"/>
              </a:rPr>
              <a:t>next </a:t>
            </a:r>
            <a:r>
              <a:rPr sz="1814" spc="5" dirty="0">
                <a:latin typeface="Cambria"/>
                <a:cs typeface="Cambria"/>
              </a:rPr>
              <a:t>slide </a:t>
            </a:r>
            <a:r>
              <a:rPr sz="1814" spc="-390" dirty="0">
                <a:latin typeface="Cambria"/>
                <a:cs typeface="Cambria"/>
              </a:rPr>
              <a:t> </a:t>
            </a:r>
            <a:endParaRPr lang="en-SG" sz="1814" spc="-390" dirty="0">
              <a:latin typeface="Cambria"/>
              <a:cs typeface="Cambria"/>
            </a:endParaRPr>
          </a:p>
          <a:p>
            <a:pPr marL="354416" marR="1755668" indent="-342900">
              <a:lnSpc>
                <a:spcPct val="166500"/>
              </a:lnSpc>
              <a:spcBef>
                <a:spcPts val="14"/>
              </a:spcBef>
              <a:buSzPct val="95000"/>
              <a:buFont typeface="Wingdings" panose="05000000000000000000" pitchFamily="2" charset="2"/>
              <a:buChar char="§"/>
              <a:tabLst>
                <a:tab pos="188292" algn="l"/>
              </a:tabLst>
            </a:pPr>
            <a:r>
              <a:rPr lang="en-SG" sz="1814" spc="-23" dirty="0">
                <a:latin typeface="Cambria"/>
                <a:cs typeface="Cambria"/>
              </a:rPr>
              <a:t>Time that you need to wait for buying Xiao Long Bao</a:t>
            </a:r>
          </a:p>
          <a:p>
            <a:pPr marL="354416" marR="1755668" indent="-342900">
              <a:lnSpc>
                <a:spcPct val="166500"/>
              </a:lnSpc>
              <a:spcBef>
                <a:spcPts val="14"/>
              </a:spcBef>
              <a:buSzPct val="95000"/>
              <a:buFont typeface="Wingdings" panose="05000000000000000000" pitchFamily="2" charset="2"/>
              <a:buChar char="§"/>
              <a:tabLst>
                <a:tab pos="188292" algn="l"/>
              </a:tabLst>
            </a:pPr>
            <a:r>
              <a:rPr lang="en-SG" sz="1814" spc="-23" dirty="0">
                <a:latin typeface="Cambria"/>
                <a:cs typeface="Cambria"/>
              </a:rPr>
              <a:t>Temperature tomorrow</a:t>
            </a:r>
          </a:p>
          <a:p>
            <a:pPr marL="354416" marR="1755668" indent="-342900">
              <a:lnSpc>
                <a:spcPct val="166500"/>
              </a:lnSpc>
              <a:spcBef>
                <a:spcPts val="14"/>
              </a:spcBef>
              <a:buSzPct val="95000"/>
              <a:buFont typeface="Wingdings" panose="05000000000000000000" pitchFamily="2" charset="2"/>
              <a:buChar char="§"/>
              <a:tabLst>
                <a:tab pos="188292" algn="l"/>
              </a:tabLst>
            </a:pPr>
            <a:r>
              <a:rPr lang="en-SG" sz="1814" spc="-23" dirty="0">
                <a:latin typeface="Cambria"/>
                <a:cs typeface="Cambria"/>
              </a:rPr>
              <a:t>Results for 4D/toto</a:t>
            </a:r>
            <a:endParaRPr sz="1814" dirty="0">
              <a:latin typeface="Cambria"/>
              <a:cs typeface="Cambria"/>
            </a:endParaRPr>
          </a:p>
        </p:txBody>
      </p:sp>
      <p:pic>
        <p:nvPicPr>
          <p:cNvPr id="1026" name="Picture 2" descr="Musikalisches Würfelspiel - Wikipedia">
            <a:extLst>
              <a:ext uri="{FF2B5EF4-FFF2-40B4-BE49-F238E27FC236}">
                <a16:creationId xmlns:a16="http://schemas.microsoft.com/office/drawing/2014/main" id="{8AD5C0F7-C515-449D-B799-4829677E4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065" y="2895735"/>
            <a:ext cx="950791" cy="950791"/>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3">
            <a:extLst>
              <a:ext uri="{FF2B5EF4-FFF2-40B4-BE49-F238E27FC236}">
                <a16:creationId xmlns:a16="http://schemas.microsoft.com/office/drawing/2014/main" id="{C6EB7993-DB2E-4C09-9EC6-E4C0F890C706}"/>
              </a:ext>
            </a:extLst>
          </p:cNvPr>
          <p:cNvSpPr txBox="1"/>
          <p:nvPr/>
        </p:nvSpPr>
        <p:spPr>
          <a:xfrm>
            <a:off x="2929598" y="2446734"/>
            <a:ext cx="5580258" cy="292551"/>
          </a:xfrm>
          <a:prstGeom prst="rect">
            <a:avLst/>
          </a:prstGeom>
        </p:spPr>
        <p:txBody>
          <a:bodyPr vert="horz" wrap="square" lIns="0" tIns="13243" rIns="0" bIns="0" rtlCol="0">
            <a:spAutoFit/>
          </a:bodyPr>
          <a:lstStyle/>
          <a:p>
            <a:pPr marL="11516">
              <a:spcBef>
                <a:spcPts val="103"/>
              </a:spcBef>
            </a:pPr>
            <a:r>
              <a:rPr sz="1814" spc="9" dirty="0">
                <a:latin typeface="Cambria"/>
                <a:cs typeface="Cambria"/>
              </a:rPr>
              <a:t>A</a:t>
            </a:r>
            <a:r>
              <a:rPr sz="1814" spc="-9" dirty="0">
                <a:latin typeface="Cambria"/>
                <a:cs typeface="Cambria"/>
              </a:rPr>
              <a:t> </a:t>
            </a:r>
            <a:r>
              <a:rPr sz="1814" spc="-5" dirty="0">
                <a:latin typeface="Cambria"/>
                <a:cs typeface="Cambria"/>
              </a:rPr>
              <a:t>random</a:t>
            </a:r>
            <a:r>
              <a:rPr sz="1814" dirty="0">
                <a:latin typeface="Cambria"/>
                <a:cs typeface="Cambria"/>
              </a:rPr>
              <a:t> variable </a:t>
            </a:r>
            <a:r>
              <a:rPr sz="1814" spc="-54" dirty="0">
                <a:latin typeface="Cambria"/>
                <a:cs typeface="Cambria"/>
              </a:rPr>
              <a:t>(r.v.)</a:t>
            </a:r>
            <a:r>
              <a:rPr sz="1814" dirty="0">
                <a:latin typeface="Cambria"/>
                <a:cs typeface="Cambria"/>
              </a:rPr>
              <a:t> </a:t>
            </a:r>
            <a:r>
              <a:rPr sz="1814" spc="-5" dirty="0">
                <a:latin typeface="Cambria"/>
                <a:cs typeface="Cambria"/>
              </a:rPr>
              <a:t>may </a:t>
            </a:r>
            <a:r>
              <a:rPr sz="1814" spc="5" dirty="0">
                <a:latin typeface="Cambria"/>
                <a:cs typeface="Cambria"/>
              </a:rPr>
              <a:t>be </a:t>
            </a:r>
            <a:r>
              <a:rPr sz="1814" b="1" spc="-5" dirty="0">
                <a:solidFill>
                  <a:srgbClr val="2E2D67"/>
                </a:solidFill>
                <a:latin typeface="Cambria"/>
                <a:cs typeface="Cambria"/>
              </a:rPr>
              <a:t>discrete</a:t>
            </a:r>
            <a:r>
              <a:rPr sz="1814" b="1" dirty="0">
                <a:solidFill>
                  <a:srgbClr val="000099"/>
                </a:solidFill>
                <a:latin typeface="Cambria"/>
                <a:cs typeface="Cambria"/>
              </a:rPr>
              <a:t> </a:t>
            </a:r>
            <a:r>
              <a:rPr sz="1814" spc="5" dirty="0">
                <a:latin typeface="Cambria"/>
                <a:cs typeface="Cambria"/>
              </a:rPr>
              <a:t>or </a:t>
            </a:r>
            <a:r>
              <a:rPr sz="1814" b="1" dirty="0">
                <a:solidFill>
                  <a:srgbClr val="2E2D67"/>
                </a:solidFill>
                <a:latin typeface="Cambria"/>
                <a:cs typeface="Cambria"/>
              </a:rPr>
              <a:t>continuous</a:t>
            </a:r>
            <a:r>
              <a:rPr sz="1814" dirty="0">
                <a:latin typeface="Cambria"/>
                <a:cs typeface="Cambria"/>
              </a:rPr>
              <a:t>.</a:t>
            </a:r>
          </a:p>
        </p:txBody>
      </p:sp>
      <p:pic>
        <p:nvPicPr>
          <p:cNvPr id="1028" name="Picture 4" descr="Radio-controlled wall clock, Ø: 246 mm | Wall clocks | Time-keeping (clocks  and timers) | Measuring Instruments | Labware | Carl Roth - International">
            <a:extLst>
              <a:ext uri="{FF2B5EF4-FFF2-40B4-BE49-F238E27FC236}">
                <a16:creationId xmlns:a16="http://schemas.microsoft.com/office/drawing/2014/main" id="{6767D595-6CB5-49F8-91A2-4D1D0592BC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02" t="5278" r="5458" b="5539"/>
          <a:stretch/>
        </p:blipFill>
        <p:spPr bwMode="auto">
          <a:xfrm>
            <a:off x="8438412" y="4201936"/>
            <a:ext cx="733119" cy="78110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3">
            <a:extLst>
              <a:ext uri="{FF2B5EF4-FFF2-40B4-BE49-F238E27FC236}">
                <a16:creationId xmlns:a16="http://schemas.microsoft.com/office/drawing/2014/main" id="{1530022C-754E-4549-AAF9-4EF895AF5319}"/>
              </a:ext>
            </a:extLst>
          </p:cNvPr>
          <p:cNvSpPr>
            <a:spLocks noGrp="1"/>
          </p:cNvSpPr>
          <p:nvPr>
            <p:ph type="title"/>
          </p:nvPr>
        </p:nvSpPr>
        <p:spPr>
          <a:xfrm>
            <a:off x="838200" y="365125"/>
            <a:ext cx="10515600" cy="824483"/>
          </a:xfrm>
        </p:spPr>
        <p:txBody>
          <a:bodyPr/>
          <a:lstStyle/>
          <a:p>
            <a:r>
              <a:rPr lang="en-SG" dirty="0">
                <a:solidFill>
                  <a:srgbClr val="2E2D67"/>
                </a:solidFill>
              </a:rPr>
              <a:t>Random Variables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6063" y="2739132"/>
            <a:ext cx="5559874" cy="689868"/>
          </a:xfrm>
          <a:prstGeom prst="rect">
            <a:avLst/>
          </a:prstGeom>
        </p:spPr>
        <p:txBody>
          <a:bodyPr vert="horz" wrap="square" lIns="0" tIns="12636" rIns="0" bIns="0" rtlCol="0" anchor="ctr">
            <a:spAutoFit/>
          </a:bodyPr>
          <a:lstStyle/>
          <a:p>
            <a:pPr marL="11487">
              <a:lnSpc>
                <a:spcPct val="100000"/>
              </a:lnSpc>
              <a:spcBef>
                <a:spcPts val="99"/>
              </a:spcBef>
            </a:pPr>
            <a:r>
              <a:rPr lang="en-US" dirty="0">
                <a:solidFill>
                  <a:srgbClr val="2E2D67"/>
                </a:solidFill>
              </a:rPr>
              <a:t>Exponential</a:t>
            </a:r>
            <a:r>
              <a:rPr spc="-23" dirty="0">
                <a:solidFill>
                  <a:srgbClr val="2E2D67"/>
                </a:solidFill>
              </a:rPr>
              <a:t> </a:t>
            </a:r>
            <a:r>
              <a:rPr dirty="0">
                <a:solidFill>
                  <a:srgbClr val="2E2D67"/>
                </a:solidFill>
              </a:rPr>
              <a:t>Distribution</a:t>
            </a:r>
          </a:p>
        </p:txBody>
      </p:sp>
    </p:spTree>
    <p:extLst>
      <p:ext uri="{BB962C8B-B14F-4D97-AF65-F5344CB8AC3E}">
        <p14:creationId xmlns:p14="http://schemas.microsoft.com/office/powerpoint/2010/main" val="1175277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lang="en-SG" sz="4331" spc="-5" dirty="0">
                <a:solidFill>
                  <a:srgbClr val="2E2D67"/>
                </a:solidFill>
              </a:rPr>
              <a:t>Exponential</a:t>
            </a:r>
            <a:r>
              <a:rPr sz="4331" spc="-23" dirty="0">
                <a:solidFill>
                  <a:srgbClr val="2E2D67"/>
                </a:solidFill>
              </a:rPr>
              <a:t> </a:t>
            </a:r>
            <a:r>
              <a:rPr sz="4331" spc="-5" dirty="0">
                <a:solidFill>
                  <a:srgbClr val="2E2D67"/>
                </a:solidFill>
              </a:rPr>
              <a:t>Distribution</a:t>
            </a:r>
            <a:endParaRPr sz="4331" dirty="0">
              <a:solidFill>
                <a:srgbClr val="2E2D67"/>
              </a:solidFill>
            </a:endParaRPr>
          </a:p>
        </p:txBody>
      </p:sp>
      <p:cxnSp>
        <p:nvCxnSpPr>
          <p:cNvPr id="5" name="Straight Connector 4">
            <a:extLst>
              <a:ext uri="{FF2B5EF4-FFF2-40B4-BE49-F238E27FC236}">
                <a16:creationId xmlns:a16="http://schemas.microsoft.com/office/drawing/2014/main" id="{E2D76FE4-EE10-4E39-8A9C-1109E3B331C8}"/>
              </a:ext>
            </a:extLst>
          </p:cNvPr>
          <p:cNvCxnSpPr>
            <a:cxnSpLocks/>
          </p:cNvCxnSpPr>
          <p:nvPr/>
        </p:nvCxnSpPr>
        <p:spPr>
          <a:xfrm>
            <a:off x="3017520" y="3637280"/>
            <a:ext cx="6329680" cy="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7F9A538C-38B4-4245-B03A-50EC4E36D0EC}"/>
              </a:ext>
            </a:extLst>
          </p:cNvPr>
          <p:cNvSpPr/>
          <p:nvPr/>
        </p:nvSpPr>
        <p:spPr>
          <a:xfrm rot="16200000">
            <a:off x="3266312" y="3449417"/>
            <a:ext cx="208280" cy="705859"/>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3D32818-BC91-4900-8656-11BDCEBAF93C}"/>
              </a:ext>
            </a:extLst>
          </p:cNvPr>
          <p:cNvSpPr txBox="1"/>
          <p:nvPr/>
        </p:nvSpPr>
        <p:spPr>
          <a:xfrm>
            <a:off x="3206239" y="3920870"/>
            <a:ext cx="390401" cy="369332"/>
          </a:xfrm>
          <a:prstGeom prst="rect">
            <a:avLst/>
          </a:prstGeom>
          <a:noFill/>
        </p:spPr>
        <p:txBody>
          <a:bodyPr wrap="square" rtlCol="0">
            <a:spAutoFit/>
          </a:bodyPr>
          <a:lstStyle/>
          <a:p>
            <a:r>
              <a:rPr lang="en-SG" dirty="0"/>
              <a:t>T</a:t>
            </a:r>
            <a:r>
              <a:rPr lang="en-SG" baseline="-25000" dirty="0"/>
              <a:t>1</a:t>
            </a:r>
          </a:p>
        </p:txBody>
      </p:sp>
      <p:cxnSp>
        <p:nvCxnSpPr>
          <p:cNvPr id="11" name="Straight Connector 10">
            <a:extLst>
              <a:ext uri="{FF2B5EF4-FFF2-40B4-BE49-F238E27FC236}">
                <a16:creationId xmlns:a16="http://schemas.microsoft.com/office/drawing/2014/main" id="{A82F38DB-4185-4D8A-A953-D490761FFBBD}"/>
              </a:ext>
            </a:extLst>
          </p:cNvPr>
          <p:cNvCxnSpPr>
            <a:cxnSpLocks/>
            <a:stCxn id="1026" idx="2"/>
          </p:cNvCxnSpPr>
          <p:nvPr/>
        </p:nvCxnSpPr>
        <p:spPr>
          <a:xfrm>
            <a:off x="3723382"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026" name="Picture 2 1" descr="Menu">
            <a:extLst>
              <a:ext uri="{FF2B5EF4-FFF2-40B4-BE49-F238E27FC236}">
                <a16:creationId xmlns:a16="http://schemas.microsoft.com/office/drawing/2014/main" id="{936C59A9-D3B2-4BEE-B00C-04B9ED9447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3478278"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81D666E-9189-461A-8735-CAF631B6810C}"/>
              </a:ext>
            </a:extLst>
          </p:cNvPr>
          <p:cNvCxnSpPr>
            <a:cxnSpLocks/>
            <a:stCxn id="19" idx="2"/>
          </p:cNvCxnSpPr>
          <p:nvPr/>
        </p:nvCxnSpPr>
        <p:spPr>
          <a:xfrm>
            <a:off x="5085805" y="1949142"/>
            <a:ext cx="0" cy="1685009"/>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9" name="Picture 2 2 1" descr="Menu">
            <a:extLst>
              <a:ext uri="{FF2B5EF4-FFF2-40B4-BE49-F238E27FC236}">
                <a16:creationId xmlns:a16="http://schemas.microsoft.com/office/drawing/2014/main" id="{EFE440E0-5A7B-46E8-A472-35FC98D726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4840701" y="1461422"/>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056D9125-CBF0-4989-A3FD-5B9CDBEB2D8F}"/>
              </a:ext>
            </a:extLst>
          </p:cNvPr>
          <p:cNvCxnSpPr>
            <a:cxnSpLocks/>
            <a:stCxn id="21" idx="2"/>
          </p:cNvCxnSpPr>
          <p:nvPr/>
        </p:nvCxnSpPr>
        <p:spPr>
          <a:xfrm>
            <a:off x="6894565"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21" name="Picture 2 3 1" descr="Menu">
            <a:extLst>
              <a:ext uri="{FF2B5EF4-FFF2-40B4-BE49-F238E27FC236}">
                <a16:creationId xmlns:a16="http://schemas.microsoft.com/office/drawing/2014/main" id="{5673A83F-B046-4499-83AB-A636D81A3B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6649461"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698D0771-011A-41FC-BF53-7C930B16C46F}"/>
              </a:ext>
            </a:extLst>
          </p:cNvPr>
          <p:cNvCxnSpPr>
            <a:cxnSpLocks/>
          </p:cNvCxnSpPr>
          <p:nvPr/>
        </p:nvCxnSpPr>
        <p:spPr>
          <a:xfrm flipV="1">
            <a:off x="934720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C2FC22-6607-42C6-BFCA-D387C301FCFD}"/>
              </a:ext>
            </a:extLst>
          </p:cNvPr>
          <p:cNvCxnSpPr>
            <a:cxnSpLocks/>
          </p:cNvCxnSpPr>
          <p:nvPr/>
        </p:nvCxnSpPr>
        <p:spPr>
          <a:xfrm flipV="1">
            <a:off x="301752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B760E-0268-4025-AAF1-9903C0FE6403}"/>
              </a:ext>
            </a:extLst>
          </p:cNvPr>
          <p:cNvCxnSpPr>
            <a:cxnSpLocks/>
            <a:stCxn id="33" idx="2"/>
          </p:cNvCxnSpPr>
          <p:nvPr/>
        </p:nvCxnSpPr>
        <p:spPr>
          <a:xfrm>
            <a:off x="4431783" y="2335584"/>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3" name="Picture 2 2 2" descr="Menu">
            <a:extLst>
              <a:ext uri="{FF2B5EF4-FFF2-40B4-BE49-F238E27FC236}">
                <a16:creationId xmlns:a16="http://schemas.microsoft.com/office/drawing/2014/main" id="{F1F49DEE-FD4E-4504-969D-5DE5625135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4186679" y="1847864"/>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9F9CC46F-51B3-47AF-A7CA-D457CFE09247}"/>
              </a:ext>
            </a:extLst>
          </p:cNvPr>
          <p:cNvCxnSpPr>
            <a:cxnSpLocks/>
            <a:stCxn id="36" idx="2"/>
          </p:cNvCxnSpPr>
          <p:nvPr/>
        </p:nvCxnSpPr>
        <p:spPr>
          <a:xfrm>
            <a:off x="8499974" y="233563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6" name="Picture 2 2 3" descr="Menu">
            <a:extLst>
              <a:ext uri="{FF2B5EF4-FFF2-40B4-BE49-F238E27FC236}">
                <a16:creationId xmlns:a16="http://schemas.microsoft.com/office/drawing/2014/main" id="{C3DD8F64-1CCD-435B-A9F7-3553AB315B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8254870" y="1847915"/>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477E08A7-AC40-4207-B05A-16101CD7711B}"/>
              </a:ext>
            </a:extLst>
          </p:cNvPr>
          <p:cNvCxnSpPr>
            <a:cxnSpLocks/>
            <a:stCxn id="38" idx="2"/>
          </p:cNvCxnSpPr>
          <p:nvPr/>
        </p:nvCxnSpPr>
        <p:spPr>
          <a:xfrm>
            <a:off x="6047741" y="2820477"/>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8" name="Picture 2 3 2" descr="Menu">
            <a:extLst>
              <a:ext uri="{FF2B5EF4-FFF2-40B4-BE49-F238E27FC236}">
                <a16:creationId xmlns:a16="http://schemas.microsoft.com/office/drawing/2014/main" id="{6419C413-5388-42F0-B12B-A4548855FB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5802637" y="2332757"/>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765C19BD-C17F-449C-8499-70CB304A09DF}"/>
              </a:ext>
            </a:extLst>
          </p:cNvPr>
          <p:cNvCxnSpPr>
            <a:cxnSpLocks/>
            <a:stCxn id="40" idx="2"/>
          </p:cNvCxnSpPr>
          <p:nvPr/>
        </p:nvCxnSpPr>
        <p:spPr>
          <a:xfrm>
            <a:off x="5647123" y="233397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40" name="Picture 2 2 4" descr="Menu">
            <a:extLst>
              <a:ext uri="{FF2B5EF4-FFF2-40B4-BE49-F238E27FC236}">
                <a16:creationId xmlns:a16="http://schemas.microsoft.com/office/drawing/2014/main" id="{0754E9F9-BD68-49E1-A5DB-5937738C12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2" t="7111" r="5682" b="5778"/>
          <a:stretch/>
        </p:blipFill>
        <p:spPr bwMode="auto">
          <a:xfrm>
            <a:off x="5402019" y="1846255"/>
            <a:ext cx="490208" cy="487720"/>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F4D15AC9-3CDF-4991-B96F-C3B9D912B3C2}"/>
              </a:ext>
            </a:extLst>
          </p:cNvPr>
          <p:cNvSpPr txBox="1"/>
          <p:nvPr/>
        </p:nvSpPr>
        <p:spPr>
          <a:xfrm>
            <a:off x="2580531" y="4573791"/>
            <a:ext cx="7555466" cy="1200329"/>
          </a:xfrm>
          <a:prstGeom prst="rect">
            <a:avLst/>
          </a:prstGeom>
          <a:noFill/>
        </p:spPr>
        <p:txBody>
          <a:bodyPr wrap="none" rtlCol="0">
            <a:spAutoFit/>
          </a:bodyPr>
          <a:lstStyle/>
          <a:p>
            <a:r>
              <a:rPr lang="en-SG" sz="2400" i="1" dirty="0" err="1">
                <a:cs typeface="Times New Roman" panose="02020603050405020304" pitchFamily="18" charset="0"/>
              </a:rPr>
              <a:t>T</a:t>
            </a:r>
            <a:r>
              <a:rPr lang="en-SG" sz="2400" i="1" baseline="-25000" dirty="0" err="1">
                <a:latin typeface="Times New Roman" panose="02020603050405020304" pitchFamily="18" charset="0"/>
                <a:cs typeface="Times New Roman" panose="02020603050405020304" pitchFamily="18" charset="0"/>
              </a:rPr>
              <a:t>i</a:t>
            </a:r>
            <a:r>
              <a:rPr lang="en-SG" sz="2400" dirty="0"/>
              <a:t>: time interval between event </a:t>
            </a:r>
            <a:r>
              <a:rPr lang="en-SG" sz="2400" i="1" dirty="0" err="1">
                <a:latin typeface="Times New Roman" panose="02020603050405020304" pitchFamily="18" charset="0"/>
                <a:cs typeface="Times New Roman" panose="02020603050405020304" pitchFamily="18" charset="0"/>
              </a:rPr>
              <a:t>i</a:t>
            </a:r>
            <a:r>
              <a:rPr lang="en-SG" sz="2400" dirty="0">
                <a:latin typeface="Times New Roman" panose="02020603050405020304" pitchFamily="18" charset="0"/>
                <a:cs typeface="Times New Roman" panose="02020603050405020304" pitchFamily="18" charset="0"/>
              </a:rPr>
              <a:t> – 1 </a:t>
            </a:r>
            <a:r>
              <a:rPr lang="en-SG" sz="2400" dirty="0"/>
              <a:t>and event </a:t>
            </a:r>
            <a:r>
              <a:rPr lang="en-SG" sz="2400" i="1" dirty="0" err="1">
                <a:latin typeface="Times New Roman" panose="02020603050405020304" pitchFamily="18" charset="0"/>
                <a:cs typeface="Times New Roman" panose="02020603050405020304" pitchFamily="18" charset="0"/>
              </a:rPr>
              <a:t>i</a:t>
            </a:r>
            <a:endParaRPr lang="en-SG" sz="2400" i="1" dirty="0">
              <a:latin typeface="Times New Roman" panose="02020603050405020304" pitchFamily="18" charset="0"/>
              <a:cs typeface="Times New Roman" panose="02020603050405020304" pitchFamily="18" charset="0"/>
            </a:endParaRPr>
          </a:p>
          <a:p>
            <a:endParaRPr lang="en-SG" sz="2400" i="1" dirty="0"/>
          </a:p>
          <a:p>
            <a:r>
              <a:rPr lang="en-SG" sz="2400" i="1" dirty="0">
                <a:cs typeface="Times New Roman" panose="02020603050405020304" pitchFamily="18" charset="0"/>
              </a:rPr>
              <a:t>Y</a:t>
            </a:r>
            <a:r>
              <a:rPr lang="en-SG" sz="2400" dirty="0">
                <a:latin typeface="Times New Roman" panose="02020603050405020304" pitchFamily="18" charset="0"/>
                <a:cs typeface="Times New Roman" panose="02020603050405020304" pitchFamily="18" charset="0"/>
              </a:rPr>
              <a:t> </a:t>
            </a:r>
            <a:r>
              <a:rPr lang="en-SG" sz="2400" dirty="0"/>
              <a:t>= time interval between selling two consecutive MBLMs </a:t>
            </a:r>
          </a:p>
        </p:txBody>
      </p:sp>
      <p:sp>
        <p:nvSpPr>
          <p:cNvPr id="54" name="Left Brace 53">
            <a:extLst>
              <a:ext uri="{FF2B5EF4-FFF2-40B4-BE49-F238E27FC236}">
                <a16:creationId xmlns:a16="http://schemas.microsoft.com/office/drawing/2014/main" id="{2A473279-1C0D-4BCF-9614-4B32D7D35A4E}"/>
              </a:ext>
            </a:extLst>
          </p:cNvPr>
          <p:cNvSpPr/>
          <p:nvPr/>
        </p:nvSpPr>
        <p:spPr>
          <a:xfrm rot="16200000">
            <a:off x="4009625" y="3449416"/>
            <a:ext cx="182943" cy="705859"/>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6" name="TextBox 55">
            <a:extLst>
              <a:ext uri="{FF2B5EF4-FFF2-40B4-BE49-F238E27FC236}">
                <a16:creationId xmlns:a16="http://schemas.microsoft.com/office/drawing/2014/main" id="{C7159419-F035-4DC6-BDC8-F98B9CAE37D6}"/>
              </a:ext>
            </a:extLst>
          </p:cNvPr>
          <p:cNvSpPr txBox="1"/>
          <p:nvPr/>
        </p:nvSpPr>
        <p:spPr>
          <a:xfrm>
            <a:off x="3947043" y="3920870"/>
            <a:ext cx="390401" cy="369332"/>
          </a:xfrm>
          <a:prstGeom prst="rect">
            <a:avLst/>
          </a:prstGeom>
          <a:noFill/>
        </p:spPr>
        <p:txBody>
          <a:bodyPr wrap="square" rtlCol="0">
            <a:spAutoFit/>
          </a:bodyPr>
          <a:lstStyle/>
          <a:p>
            <a:r>
              <a:rPr lang="en-SG" dirty="0"/>
              <a:t>T</a:t>
            </a:r>
            <a:r>
              <a:rPr lang="en-SG" baseline="-25000" dirty="0"/>
              <a:t>2</a:t>
            </a:r>
          </a:p>
        </p:txBody>
      </p:sp>
      <p:sp>
        <p:nvSpPr>
          <p:cNvPr id="57" name="Left Brace 56">
            <a:extLst>
              <a:ext uri="{FF2B5EF4-FFF2-40B4-BE49-F238E27FC236}">
                <a16:creationId xmlns:a16="http://schemas.microsoft.com/office/drawing/2014/main" id="{5B691D5C-576D-46F8-B057-949786F111CA}"/>
              </a:ext>
            </a:extLst>
          </p:cNvPr>
          <p:cNvSpPr/>
          <p:nvPr/>
        </p:nvSpPr>
        <p:spPr>
          <a:xfrm rot="16200000">
            <a:off x="4665377" y="3495715"/>
            <a:ext cx="190564" cy="613264"/>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8" name="TextBox 57">
            <a:extLst>
              <a:ext uri="{FF2B5EF4-FFF2-40B4-BE49-F238E27FC236}">
                <a16:creationId xmlns:a16="http://schemas.microsoft.com/office/drawing/2014/main" id="{409B359D-905D-4A1B-A90C-7BAE101DEF92}"/>
              </a:ext>
            </a:extLst>
          </p:cNvPr>
          <p:cNvSpPr txBox="1"/>
          <p:nvPr/>
        </p:nvSpPr>
        <p:spPr>
          <a:xfrm>
            <a:off x="4626087" y="3920870"/>
            <a:ext cx="390401" cy="369332"/>
          </a:xfrm>
          <a:prstGeom prst="rect">
            <a:avLst/>
          </a:prstGeom>
          <a:noFill/>
        </p:spPr>
        <p:txBody>
          <a:bodyPr wrap="square" rtlCol="0">
            <a:spAutoFit/>
          </a:bodyPr>
          <a:lstStyle/>
          <a:p>
            <a:r>
              <a:rPr lang="en-SG" dirty="0"/>
              <a:t>T</a:t>
            </a:r>
            <a:r>
              <a:rPr lang="en-SG" baseline="-25000" dirty="0"/>
              <a:t>3</a:t>
            </a:r>
          </a:p>
        </p:txBody>
      </p:sp>
      <p:sp>
        <p:nvSpPr>
          <p:cNvPr id="59" name="Left Brace 58">
            <a:extLst>
              <a:ext uri="{FF2B5EF4-FFF2-40B4-BE49-F238E27FC236}">
                <a16:creationId xmlns:a16="http://schemas.microsoft.com/office/drawing/2014/main" id="{69A1B4B4-85D5-465F-BF80-E258C6950E0E}"/>
              </a:ext>
            </a:extLst>
          </p:cNvPr>
          <p:cNvSpPr/>
          <p:nvPr/>
        </p:nvSpPr>
        <p:spPr>
          <a:xfrm rot="16200000">
            <a:off x="5270421" y="3529782"/>
            <a:ext cx="208280" cy="545130"/>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0" name="TextBox 59">
            <a:extLst>
              <a:ext uri="{FF2B5EF4-FFF2-40B4-BE49-F238E27FC236}">
                <a16:creationId xmlns:a16="http://schemas.microsoft.com/office/drawing/2014/main" id="{E5E293B7-BC83-4DEB-8629-0CD9C86171DF}"/>
              </a:ext>
            </a:extLst>
          </p:cNvPr>
          <p:cNvSpPr txBox="1"/>
          <p:nvPr/>
        </p:nvSpPr>
        <p:spPr>
          <a:xfrm>
            <a:off x="5239911" y="3920870"/>
            <a:ext cx="390401" cy="369332"/>
          </a:xfrm>
          <a:prstGeom prst="rect">
            <a:avLst/>
          </a:prstGeom>
          <a:noFill/>
        </p:spPr>
        <p:txBody>
          <a:bodyPr wrap="square" rtlCol="0">
            <a:spAutoFit/>
          </a:bodyPr>
          <a:lstStyle/>
          <a:p>
            <a:r>
              <a:rPr lang="en-SG" dirty="0"/>
              <a:t>T</a:t>
            </a:r>
            <a:r>
              <a:rPr lang="en-SG" baseline="-25000" dirty="0"/>
              <a:t>4</a:t>
            </a:r>
          </a:p>
        </p:txBody>
      </p:sp>
      <p:sp>
        <p:nvSpPr>
          <p:cNvPr id="61" name="Left Brace 60">
            <a:extLst>
              <a:ext uri="{FF2B5EF4-FFF2-40B4-BE49-F238E27FC236}">
                <a16:creationId xmlns:a16="http://schemas.microsoft.com/office/drawing/2014/main" id="{D948BB2A-83E1-4893-AF3E-E5B853B79C45}"/>
              </a:ext>
            </a:extLst>
          </p:cNvPr>
          <p:cNvSpPr/>
          <p:nvPr/>
        </p:nvSpPr>
        <p:spPr>
          <a:xfrm rot="16200000">
            <a:off x="5735359" y="3609310"/>
            <a:ext cx="238697" cy="386072"/>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2" name="TextBox 61">
            <a:extLst>
              <a:ext uri="{FF2B5EF4-FFF2-40B4-BE49-F238E27FC236}">
                <a16:creationId xmlns:a16="http://schemas.microsoft.com/office/drawing/2014/main" id="{ABC7F2C5-C183-41DF-858A-76AE7C1D20C4}"/>
              </a:ext>
            </a:extLst>
          </p:cNvPr>
          <p:cNvSpPr txBox="1"/>
          <p:nvPr/>
        </p:nvSpPr>
        <p:spPr>
          <a:xfrm>
            <a:off x="6535270" y="3533167"/>
            <a:ext cx="1216342" cy="369332"/>
          </a:xfrm>
          <a:prstGeom prst="rect">
            <a:avLst/>
          </a:prstGeom>
          <a:noFill/>
        </p:spPr>
        <p:txBody>
          <a:bodyPr wrap="square" rtlCol="0">
            <a:spAutoFit/>
          </a:bodyPr>
          <a:lstStyle/>
          <a:p>
            <a:r>
              <a:rPr lang="en-SG" dirty="0">
                <a:solidFill>
                  <a:srgbClr val="00B050"/>
                </a:solidFill>
              </a:rPr>
              <a:t>…    … </a:t>
            </a:r>
            <a:endParaRPr lang="en-SG" baseline="-25000" dirty="0">
              <a:solidFill>
                <a:srgbClr val="00B050"/>
              </a:solidFill>
            </a:endParaRPr>
          </a:p>
        </p:txBody>
      </p:sp>
      <p:sp>
        <p:nvSpPr>
          <p:cNvPr id="64" name="TextBox 63">
            <a:extLst>
              <a:ext uri="{FF2B5EF4-FFF2-40B4-BE49-F238E27FC236}">
                <a16:creationId xmlns:a16="http://schemas.microsoft.com/office/drawing/2014/main" id="{72F72EDC-3948-44EA-8161-932BC8E9197F}"/>
              </a:ext>
            </a:extLst>
          </p:cNvPr>
          <p:cNvSpPr txBox="1"/>
          <p:nvPr/>
        </p:nvSpPr>
        <p:spPr>
          <a:xfrm>
            <a:off x="5725654" y="3920870"/>
            <a:ext cx="390401" cy="369332"/>
          </a:xfrm>
          <a:prstGeom prst="rect">
            <a:avLst/>
          </a:prstGeom>
          <a:noFill/>
        </p:spPr>
        <p:txBody>
          <a:bodyPr wrap="square" rtlCol="0">
            <a:spAutoFit/>
          </a:bodyPr>
          <a:lstStyle/>
          <a:p>
            <a:r>
              <a:rPr lang="en-SG" dirty="0"/>
              <a:t>T</a:t>
            </a:r>
            <a:r>
              <a:rPr lang="en-SG" baseline="-25000" dirty="0"/>
              <a:t>5</a:t>
            </a:r>
          </a:p>
        </p:txBody>
      </p:sp>
    </p:spTree>
    <p:extLst>
      <p:ext uri="{BB962C8B-B14F-4D97-AF65-F5344CB8AC3E}">
        <p14:creationId xmlns:p14="http://schemas.microsoft.com/office/powerpoint/2010/main" val="6626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lang="en-SG" sz="4331" spc="-5" dirty="0">
                <a:solidFill>
                  <a:srgbClr val="2E2D67"/>
                </a:solidFill>
              </a:rPr>
              <a:t>Exponential</a:t>
            </a:r>
            <a:r>
              <a:rPr sz="4331" spc="-23" dirty="0">
                <a:solidFill>
                  <a:srgbClr val="2E2D67"/>
                </a:solidFill>
              </a:rPr>
              <a:t> </a:t>
            </a:r>
            <a:r>
              <a:rPr sz="4331" spc="-5" dirty="0">
                <a:solidFill>
                  <a:srgbClr val="2E2D67"/>
                </a:solidFill>
              </a:rPr>
              <a:t>Distribution</a:t>
            </a:r>
            <a:endParaRPr sz="4331" dirty="0">
              <a:solidFill>
                <a:srgbClr val="2E2D67"/>
              </a:solidFill>
            </a:endParaRPr>
          </a:p>
        </p:txBody>
      </p:sp>
      <p:cxnSp>
        <p:nvCxnSpPr>
          <p:cNvPr id="5" name="Straight Connector 4">
            <a:extLst>
              <a:ext uri="{FF2B5EF4-FFF2-40B4-BE49-F238E27FC236}">
                <a16:creationId xmlns:a16="http://schemas.microsoft.com/office/drawing/2014/main" id="{E2D76FE4-EE10-4E39-8A9C-1109E3B331C8}"/>
              </a:ext>
            </a:extLst>
          </p:cNvPr>
          <p:cNvCxnSpPr>
            <a:cxnSpLocks/>
          </p:cNvCxnSpPr>
          <p:nvPr/>
        </p:nvCxnSpPr>
        <p:spPr>
          <a:xfrm>
            <a:off x="3017520" y="3637280"/>
            <a:ext cx="6329680" cy="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2F38DB-4185-4D8A-A953-D490761FFBBD}"/>
              </a:ext>
            </a:extLst>
          </p:cNvPr>
          <p:cNvCxnSpPr>
            <a:cxnSpLocks/>
            <a:stCxn id="1026" idx="2"/>
          </p:cNvCxnSpPr>
          <p:nvPr/>
        </p:nvCxnSpPr>
        <p:spPr>
          <a:xfrm>
            <a:off x="3723382" y="2823606"/>
            <a:ext cx="0" cy="813674"/>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026" name="Picture 2 1" descr="Menu">
            <a:extLst>
              <a:ext uri="{FF2B5EF4-FFF2-40B4-BE49-F238E27FC236}">
                <a16:creationId xmlns:a16="http://schemas.microsoft.com/office/drawing/2014/main" id="{936C59A9-D3B2-4BEE-B00C-04B9ED9447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62" t="7111" r="5682" b="5778"/>
          <a:stretch/>
        </p:blipFill>
        <p:spPr bwMode="auto">
          <a:xfrm>
            <a:off x="3478278" y="2335886"/>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81D666E-9189-461A-8735-CAF631B6810C}"/>
              </a:ext>
            </a:extLst>
          </p:cNvPr>
          <p:cNvCxnSpPr>
            <a:cxnSpLocks/>
            <a:stCxn id="19" idx="2"/>
          </p:cNvCxnSpPr>
          <p:nvPr/>
        </p:nvCxnSpPr>
        <p:spPr>
          <a:xfrm>
            <a:off x="5085805" y="1949142"/>
            <a:ext cx="0" cy="1685009"/>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19" name="Picture 2 2 1" descr="Menu">
            <a:extLst>
              <a:ext uri="{FF2B5EF4-FFF2-40B4-BE49-F238E27FC236}">
                <a16:creationId xmlns:a16="http://schemas.microsoft.com/office/drawing/2014/main" id="{EFE440E0-5A7B-46E8-A472-35FC98D726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62" t="7111" r="5682" b="5778"/>
          <a:stretch/>
        </p:blipFill>
        <p:spPr bwMode="auto">
          <a:xfrm>
            <a:off x="4840701" y="1461422"/>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698D0771-011A-41FC-BF53-7C930B16C46F}"/>
              </a:ext>
            </a:extLst>
          </p:cNvPr>
          <p:cNvCxnSpPr>
            <a:cxnSpLocks/>
          </p:cNvCxnSpPr>
          <p:nvPr/>
        </p:nvCxnSpPr>
        <p:spPr>
          <a:xfrm flipV="1">
            <a:off x="934720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C2FC22-6607-42C6-BFCA-D387C301FCFD}"/>
              </a:ext>
            </a:extLst>
          </p:cNvPr>
          <p:cNvCxnSpPr>
            <a:cxnSpLocks/>
          </p:cNvCxnSpPr>
          <p:nvPr/>
        </p:nvCxnSpPr>
        <p:spPr>
          <a:xfrm flipV="1">
            <a:off x="3017520" y="3435350"/>
            <a:ext cx="0" cy="208280"/>
          </a:xfrm>
          <a:prstGeom prst="line">
            <a:avLst/>
          </a:prstGeom>
          <a:ln w="28575">
            <a:solidFill>
              <a:srgbClr val="2E2D67"/>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B760E-0268-4025-AAF1-9903C0FE6403}"/>
              </a:ext>
            </a:extLst>
          </p:cNvPr>
          <p:cNvCxnSpPr>
            <a:cxnSpLocks/>
            <a:stCxn id="33" idx="2"/>
          </p:cNvCxnSpPr>
          <p:nvPr/>
        </p:nvCxnSpPr>
        <p:spPr>
          <a:xfrm>
            <a:off x="4431783" y="2335584"/>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3" name="Picture 2 2 2" descr="Menu">
            <a:extLst>
              <a:ext uri="{FF2B5EF4-FFF2-40B4-BE49-F238E27FC236}">
                <a16:creationId xmlns:a16="http://schemas.microsoft.com/office/drawing/2014/main" id="{F1F49DEE-FD4E-4504-969D-5DE562513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62" t="7111" r="5682" b="5778"/>
          <a:stretch/>
        </p:blipFill>
        <p:spPr bwMode="auto">
          <a:xfrm>
            <a:off x="4186679" y="1847864"/>
            <a:ext cx="490208" cy="48772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9F9CC46F-51B3-47AF-A7CA-D457CFE09247}"/>
              </a:ext>
            </a:extLst>
          </p:cNvPr>
          <p:cNvCxnSpPr>
            <a:cxnSpLocks/>
            <a:stCxn id="36" idx="2"/>
          </p:cNvCxnSpPr>
          <p:nvPr/>
        </p:nvCxnSpPr>
        <p:spPr>
          <a:xfrm>
            <a:off x="8499974" y="2335635"/>
            <a:ext cx="0" cy="1301696"/>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pic>
        <p:nvPicPr>
          <p:cNvPr id="36" name="Picture 2 2 3" descr="Menu">
            <a:extLst>
              <a:ext uri="{FF2B5EF4-FFF2-40B4-BE49-F238E27FC236}">
                <a16:creationId xmlns:a16="http://schemas.microsoft.com/office/drawing/2014/main" id="{C3DD8F64-1CCD-435B-A9F7-3553AB315B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62" t="7111" r="5682" b="5778"/>
          <a:stretch/>
        </p:blipFill>
        <p:spPr bwMode="auto">
          <a:xfrm>
            <a:off x="8254870" y="1847915"/>
            <a:ext cx="490208" cy="487720"/>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F4D15AC9-3CDF-4991-B96F-C3B9D912B3C2}"/>
              </a:ext>
            </a:extLst>
          </p:cNvPr>
          <p:cNvSpPr txBox="1"/>
          <p:nvPr/>
        </p:nvSpPr>
        <p:spPr>
          <a:xfrm>
            <a:off x="2580531" y="4573791"/>
            <a:ext cx="8857361" cy="830997"/>
          </a:xfrm>
          <a:prstGeom prst="rect">
            <a:avLst/>
          </a:prstGeom>
          <a:noFill/>
        </p:spPr>
        <p:txBody>
          <a:bodyPr wrap="none" rtlCol="0">
            <a:spAutoFit/>
          </a:bodyPr>
          <a:lstStyle/>
          <a:p>
            <a:r>
              <a:rPr lang="en-SG" sz="2400" dirty="0"/>
              <a:t>If there is a unit of time that you sell nothing, then your probability is:</a:t>
            </a:r>
          </a:p>
          <a:p>
            <a:endParaRPr lang="en-SG" sz="2400" i="1" dirty="0"/>
          </a:p>
        </p:txBody>
      </p:sp>
      <p:sp>
        <p:nvSpPr>
          <p:cNvPr id="61" name="Left Brace 60">
            <a:extLst>
              <a:ext uri="{FF2B5EF4-FFF2-40B4-BE49-F238E27FC236}">
                <a16:creationId xmlns:a16="http://schemas.microsoft.com/office/drawing/2014/main" id="{D948BB2A-83E1-4893-AF3E-E5B853B79C45}"/>
              </a:ext>
            </a:extLst>
          </p:cNvPr>
          <p:cNvSpPr/>
          <p:nvPr/>
        </p:nvSpPr>
        <p:spPr>
          <a:xfrm rot="16200000">
            <a:off x="5735359" y="3609310"/>
            <a:ext cx="238697" cy="386072"/>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2" name="TextBox 61">
            <a:extLst>
              <a:ext uri="{FF2B5EF4-FFF2-40B4-BE49-F238E27FC236}">
                <a16:creationId xmlns:a16="http://schemas.microsoft.com/office/drawing/2014/main" id="{ABC7F2C5-C183-41DF-858A-76AE7C1D20C4}"/>
              </a:ext>
            </a:extLst>
          </p:cNvPr>
          <p:cNvSpPr txBox="1"/>
          <p:nvPr/>
        </p:nvSpPr>
        <p:spPr>
          <a:xfrm>
            <a:off x="6535270" y="3533167"/>
            <a:ext cx="1216342" cy="369332"/>
          </a:xfrm>
          <a:prstGeom prst="rect">
            <a:avLst/>
          </a:prstGeom>
          <a:noFill/>
        </p:spPr>
        <p:txBody>
          <a:bodyPr wrap="square" rtlCol="0">
            <a:spAutoFit/>
          </a:bodyPr>
          <a:lstStyle/>
          <a:p>
            <a:r>
              <a:rPr lang="en-SG" dirty="0">
                <a:solidFill>
                  <a:srgbClr val="00B050"/>
                </a:solidFill>
              </a:rPr>
              <a:t>…    … </a:t>
            </a:r>
            <a:endParaRPr lang="en-SG" baseline="-25000" dirty="0">
              <a:solidFill>
                <a:srgbClr val="00B050"/>
              </a:solidFill>
            </a:endParaRPr>
          </a:p>
        </p:txBody>
      </p:sp>
      <p:pic>
        <p:nvPicPr>
          <p:cNvPr id="12" name="Picture 11"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0] = \frac{\lambda^0}{0!}e^{-\lambda} = \mathbb{P}[Y &gt; 1]&#10;\end{align*}&#10;&#10;\end{document}" title="IguanaTex Bitmap Display">
            <a:extLst>
              <a:ext uri="{FF2B5EF4-FFF2-40B4-BE49-F238E27FC236}">
                <a16:creationId xmlns:a16="http://schemas.microsoft.com/office/drawing/2014/main" id="{F5FC096A-EFE6-4B3B-B039-661A432F991B}"/>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010514" y="5404788"/>
            <a:ext cx="4170971" cy="700343"/>
          </a:xfrm>
          <a:prstGeom prst="rect">
            <a:avLst/>
          </a:prstGeom>
        </p:spPr>
      </p:pic>
    </p:spTree>
    <p:extLst>
      <p:ext uri="{BB962C8B-B14F-4D97-AF65-F5344CB8AC3E}">
        <p14:creationId xmlns:p14="http://schemas.microsoft.com/office/powerpoint/2010/main" val="3752047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349"/>
            <a:ext cx="10515600" cy="678035"/>
          </a:xfrm>
          <a:prstGeom prst="rect">
            <a:avLst/>
          </a:prstGeom>
        </p:spPr>
        <p:txBody>
          <a:bodyPr vert="horz" wrap="square" lIns="0" tIns="11459" rIns="0" bIns="0" rtlCol="0" anchor="ctr">
            <a:spAutoFit/>
          </a:bodyPr>
          <a:lstStyle/>
          <a:p>
            <a:pPr marL="11459">
              <a:lnSpc>
                <a:spcPct val="100000"/>
              </a:lnSpc>
              <a:spcBef>
                <a:spcPts val="90"/>
              </a:spcBef>
            </a:pPr>
            <a:r>
              <a:rPr lang="en-SG" sz="4331" spc="-5" dirty="0">
                <a:solidFill>
                  <a:srgbClr val="2E2D67"/>
                </a:solidFill>
              </a:rPr>
              <a:t>Exponential</a:t>
            </a:r>
            <a:r>
              <a:rPr sz="4331" spc="-23" dirty="0">
                <a:solidFill>
                  <a:srgbClr val="2E2D67"/>
                </a:solidFill>
              </a:rPr>
              <a:t> </a:t>
            </a:r>
            <a:r>
              <a:rPr sz="4331" spc="-5" dirty="0">
                <a:solidFill>
                  <a:srgbClr val="2E2D67"/>
                </a:solidFill>
              </a:rPr>
              <a:t>Distribution</a:t>
            </a:r>
            <a:r>
              <a:rPr lang="en-SG" sz="4331" spc="-5" dirty="0">
                <a:solidFill>
                  <a:srgbClr val="2E2D67"/>
                </a:solidFill>
              </a:rPr>
              <a:t> (Optional)</a:t>
            </a:r>
            <a:endParaRPr sz="4331" dirty="0">
              <a:solidFill>
                <a:srgbClr val="2E2D67"/>
              </a:solidFill>
            </a:endParaRPr>
          </a:p>
        </p:txBody>
      </p:sp>
      <p:pic>
        <p:nvPicPr>
          <p:cNvPr id="16" name="Picture 15"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k, t] = \frac{(\lambda t)^k}{k!}e^{-\lambda t} &#10;\end{align*}&#10;&#10;\end{document}" title="IguanaTex Bitmap Display">
            <a:extLst>
              <a:ext uri="{FF2B5EF4-FFF2-40B4-BE49-F238E27FC236}">
                <a16:creationId xmlns:a16="http://schemas.microsoft.com/office/drawing/2014/main" id="{F45DCAFE-9265-42C2-A2C8-3756EC8A22CC}"/>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4178093" y="1630440"/>
            <a:ext cx="3284113" cy="704000"/>
          </a:xfrm>
          <a:prstGeom prst="rect">
            <a:avLst/>
          </a:prstGeom>
        </p:spPr>
      </p:pic>
      <p:graphicFrame>
        <p:nvGraphicFramePr>
          <p:cNvPr id="6" name="Table 6">
            <a:extLst>
              <a:ext uri="{FF2B5EF4-FFF2-40B4-BE49-F238E27FC236}">
                <a16:creationId xmlns:a16="http://schemas.microsoft.com/office/drawing/2014/main" id="{9CC5B49D-EF88-4207-A7A1-5BFF5A3349B5}"/>
              </a:ext>
            </a:extLst>
          </p:cNvPr>
          <p:cNvGraphicFramePr>
            <a:graphicFrameLocks noGrp="1"/>
          </p:cNvGraphicFramePr>
          <p:nvPr>
            <p:extLst>
              <p:ext uri="{D42A27DB-BD31-4B8C-83A1-F6EECF244321}">
                <p14:modId xmlns:p14="http://schemas.microsoft.com/office/powerpoint/2010/main" val="2943460395"/>
              </p:ext>
            </p:extLst>
          </p:nvPr>
        </p:nvGraphicFramePr>
        <p:xfrm>
          <a:off x="2774118" y="2610044"/>
          <a:ext cx="7324040" cy="2291080"/>
        </p:xfrm>
        <a:graphic>
          <a:graphicData uri="http://schemas.openxmlformats.org/drawingml/2006/table">
            <a:tbl>
              <a:tblPr firstRow="1" bandRow="1">
                <a:tableStyleId>{93296810-A885-4BE3-A3E7-6D5BEEA58F35}</a:tableStyleId>
              </a:tblPr>
              <a:tblGrid>
                <a:gridCol w="2897773">
                  <a:extLst>
                    <a:ext uri="{9D8B030D-6E8A-4147-A177-3AD203B41FA5}">
                      <a16:colId xmlns:a16="http://schemas.microsoft.com/office/drawing/2014/main" val="3554594771"/>
                    </a:ext>
                  </a:extLst>
                </a:gridCol>
                <a:gridCol w="835895">
                  <a:extLst>
                    <a:ext uri="{9D8B030D-6E8A-4147-A177-3AD203B41FA5}">
                      <a16:colId xmlns:a16="http://schemas.microsoft.com/office/drawing/2014/main" val="59325106"/>
                    </a:ext>
                  </a:extLst>
                </a:gridCol>
                <a:gridCol w="3590372">
                  <a:extLst>
                    <a:ext uri="{9D8B030D-6E8A-4147-A177-3AD203B41FA5}">
                      <a16:colId xmlns:a16="http://schemas.microsoft.com/office/drawing/2014/main" val="1115440271"/>
                    </a:ext>
                  </a:extLst>
                </a:gridCol>
              </a:tblGrid>
              <a:tr h="370840">
                <a:tc>
                  <a:txBody>
                    <a:bodyPr/>
                    <a:lstStyle/>
                    <a:p>
                      <a:endParaRPr lang="en-SG" dirty="0"/>
                    </a:p>
                  </a:txBody>
                  <a:tcPr/>
                </a:tc>
                <a:tc>
                  <a:txBody>
                    <a:bodyPr/>
                    <a:lstStyle/>
                    <a:p>
                      <a:pPr algn="ctr"/>
                      <a:r>
                        <a:rPr lang="en-SG" dirty="0"/>
                        <a:t>t</a:t>
                      </a:r>
                    </a:p>
                  </a:txBody>
                  <a:tcPr anchor="ctr"/>
                </a:tc>
                <a:tc>
                  <a:txBody>
                    <a:bodyPr/>
                    <a:lstStyle/>
                    <a:p>
                      <a:endParaRPr lang="en-SG"/>
                    </a:p>
                  </a:txBody>
                  <a:tcPr/>
                </a:tc>
                <a:extLst>
                  <a:ext uri="{0D108BD9-81ED-4DB2-BD59-A6C34878D82A}">
                    <a16:rowId xmlns:a16="http://schemas.microsoft.com/office/drawing/2014/main" val="365030928"/>
                  </a:ext>
                </a:extLst>
              </a:tr>
              <a:tr h="370840">
                <a:tc>
                  <a:txBody>
                    <a:bodyPr/>
                    <a:lstStyle/>
                    <a:p>
                      <a:r>
                        <a:rPr lang="en-SG" dirty="0"/>
                        <a:t># of item sold every unit of time</a:t>
                      </a:r>
                    </a:p>
                  </a:txBody>
                  <a:tcPr/>
                </a:tc>
                <a:tc>
                  <a:txBody>
                    <a:bodyPr/>
                    <a:lstStyle/>
                    <a:p>
                      <a:pPr algn="ctr"/>
                      <a:r>
                        <a:rPr lang="en-SG" dirty="0"/>
                        <a:t>1</a:t>
                      </a:r>
                    </a:p>
                    <a:p>
                      <a:pPr algn="ctr"/>
                      <a:endParaRPr lang="en-SG" dirty="0"/>
                    </a:p>
                  </a:txBody>
                  <a:tcPr anchor="ctr"/>
                </a:tc>
                <a:tc>
                  <a:txBody>
                    <a:bodyPr/>
                    <a:lstStyle/>
                    <a:p>
                      <a:endParaRPr lang="en-SG"/>
                    </a:p>
                  </a:txBody>
                  <a:tcPr/>
                </a:tc>
                <a:extLst>
                  <a:ext uri="{0D108BD9-81ED-4DB2-BD59-A6C34878D82A}">
                    <a16:rowId xmlns:a16="http://schemas.microsoft.com/office/drawing/2014/main" val="2506784284"/>
                  </a:ext>
                </a:extLst>
              </a:tr>
              <a:tr h="370840">
                <a:tc>
                  <a:txBody>
                    <a:bodyPr/>
                    <a:lstStyle/>
                    <a:p>
                      <a:r>
                        <a:rPr lang="en-SG" dirty="0"/>
                        <a:t># of item sold half unit of time</a:t>
                      </a:r>
                    </a:p>
                  </a:txBody>
                  <a:tcPr/>
                </a:tc>
                <a:tc>
                  <a:txBody>
                    <a:bodyPr/>
                    <a:lstStyle/>
                    <a:p>
                      <a:pPr algn="ctr"/>
                      <a:endParaRPr lang="en-SG" dirty="0"/>
                    </a:p>
                    <a:p>
                      <a:pPr algn="ctr"/>
                      <a:endParaRPr lang="en-SG" dirty="0"/>
                    </a:p>
                  </a:txBody>
                  <a:tcPr anchor="ctr"/>
                </a:tc>
                <a:tc>
                  <a:txBody>
                    <a:bodyPr/>
                    <a:lstStyle/>
                    <a:p>
                      <a:endParaRPr lang="en-SG"/>
                    </a:p>
                  </a:txBody>
                  <a:tcPr/>
                </a:tc>
                <a:extLst>
                  <a:ext uri="{0D108BD9-81ED-4DB2-BD59-A6C34878D82A}">
                    <a16:rowId xmlns:a16="http://schemas.microsoft.com/office/drawing/2014/main" val="1299999206"/>
                  </a:ext>
                </a:extLst>
              </a:tr>
              <a:tr h="370840">
                <a:tc>
                  <a:txBody>
                    <a:bodyPr/>
                    <a:lstStyle/>
                    <a:p>
                      <a:r>
                        <a:rPr lang="en-SG" dirty="0"/>
                        <a:t># of item sold a quarter unit of time</a:t>
                      </a:r>
                    </a:p>
                  </a:txBody>
                  <a:tcPr/>
                </a:tc>
                <a:tc>
                  <a:txBody>
                    <a:bodyPr/>
                    <a:lstStyle/>
                    <a:p>
                      <a:pPr algn="ctr"/>
                      <a:endParaRPr lang="en-SG" dirty="0"/>
                    </a:p>
                    <a:p>
                      <a:pPr algn="ctr"/>
                      <a:endParaRPr lang="en-SG" dirty="0"/>
                    </a:p>
                  </a:txBody>
                  <a:tcPr anchor="ctr"/>
                </a:tc>
                <a:tc>
                  <a:txBody>
                    <a:bodyPr/>
                    <a:lstStyle/>
                    <a:p>
                      <a:endParaRPr lang="en-SG" dirty="0"/>
                    </a:p>
                  </a:txBody>
                  <a:tcPr/>
                </a:tc>
                <a:extLst>
                  <a:ext uri="{0D108BD9-81ED-4DB2-BD59-A6C34878D82A}">
                    <a16:rowId xmlns:a16="http://schemas.microsoft.com/office/drawing/2014/main" val="830672371"/>
                  </a:ext>
                </a:extLst>
              </a:tr>
            </a:tbl>
          </a:graphicData>
        </a:graphic>
      </p:graphicFrame>
      <p:pic>
        <p:nvPicPr>
          <p:cNvPr id="8" name="Picture 7"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rac{1}{2}&#10;\end{align*}&#10;&#10;\end{document}" title="IguanaTex Bitmap Display">
            <a:extLst>
              <a:ext uri="{FF2B5EF4-FFF2-40B4-BE49-F238E27FC236}">
                <a16:creationId xmlns:a16="http://schemas.microsoft.com/office/drawing/2014/main" id="{B1E07E84-9AB2-4EB3-9284-3D542BF41EC7}"/>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6062618" y="3755584"/>
            <a:ext cx="99647" cy="401982"/>
          </a:xfrm>
          <a:prstGeom prst="rect">
            <a:avLst/>
          </a:prstGeom>
        </p:spPr>
      </p:pic>
      <p:pic>
        <p:nvPicPr>
          <p:cNvPr id="10" name="Picture 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rac{1}{4}&#10;\end{align*}&#10;&#10;\end{document}" title="IguanaTex Bitmap Display">
            <a:extLst>
              <a:ext uri="{FF2B5EF4-FFF2-40B4-BE49-F238E27FC236}">
                <a16:creationId xmlns:a16="http://schemas.microsoft.com/office/drawing/2014/main" id="{B9854D28-902F-466B-934B-636A22AFCFA2}"/>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6082496" y="4398318"/>
            <a:ext cx="99647" cy="401982"/>
          </a:xfrm>
          <a:prstGeom prst="rect">
            <a:avLst/>
          </a:prstGeom>
        </p:spPr>
      </p:pic>
      <p:pic>
        <p:nvPicPr>
          <p:cNvPr id="20" name="Picture 1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k, 1] = \frac{(\lambda)^k}{k!}e^{-\lambda} &#10;\end{align*}&#10;&#10;\end{document}" title="IguanaTex Bitmap Display">
            <a:extLst>
              <a:ext uri="{FF2B5EF4-FFF2-40B4-BE49-F238E27FC236}">
                <a16:creationId xmlns:a16="http://schemas.microsoft.com/office/drawing/2014/main" id="{C9609D5D-0042-47E4-B352-51338992B6B1}"/>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6490598" y="2982727"/>
            <a:ext cx="2601142" cy="586667"/>
          </a:xfrm>
          <a:prstGeom prst="rect">
            <a:avLst/>
          </a:prstGeom>
        </p:spPr>
      </p:pic>
      <p:pic>
        <p:nvPicPr>
          <p:cNvPr id="22" name="Picture 21"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k, 1/2] = \frac{(\lambda/2)^k}{k!}e^{-\lambda/2} &#10;\end{align*}&#10;&#10;\end{document}" title="IguanaTex Bitmap Display">
            <a:extLst>
              <a:ext uri="{FF2B5EF4-FFF2-40B4-BE49-F238E27FC236}">
                <a16:creationId xmlns:a16="http://schemas.microsoft.com/office/drawing/2014/main" id="{76220124-49C9-4258-9D00-FAAC46F66406}"/>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6531587" y="3648591"/>
            <a:ext cx="3337142" cy="586667"/>
          </a:xfrm>
          <a:prstGeom prst="rect">
            <a:avLst/>
          </a:prstGeom>
        </p:spPr>
      </p:pic>
      <p:pic>
        <p:nvPicPr>
          <p:cNvPr id="27" name="Picture 26"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k, 1/4] = \frac{(\lambda/4)^k}{k!}e^{-\lambda/4} &#10;\end{align*}&#10;&#10;\end{document}" title="IguanaTex Bitmap Display">
            <a:extLst>
              <a:ext uri="{FF2B5EF4-FFF2-40B4-BE49-F238E27FC236}">
                <a16:creationId xmlns:a16="http://schemas.microsoft.com/office/drawing/2014/main" id="{96B13ED1-C37B-4005-84B4-0CB9391435A9}"/>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6531588" y="4343249"/>
            <a:ext cx="3341713" cy="586667"/>
          </a:xfrm>
          <a:prstGeom prst="rect">
            <a:avLst/>
          </a:prstGeom>
        </p:spPr>
      </p:pic>
      <p:pic>
        <p:nvPicPr>
          <p:cNvPr id="31" name="Picture 30"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Y &gt; t] = \mathbb{P}[X = 0, t] = \frac{\lambda t^0}{0!}e^{-\lambda t} =  e^{-\lambda t}&#10;\end{align*}&#10;&#10;\end{document}" title="IguanaTex Bitmap Display">
            <a:extLst>
              <a:ext uri="{FF2B5EF4-FFF2-40B4-BE49-F238E27FC236}">
                <a16:creationId xmlns:a16="http://schemas.microsoft.com/office/drawing/2014/main" id="{61C4111E-0271-4BB4-8C3C-84A462BE3ED3}"/>
              </a:ext>
            </a:extLst>
          </p:cNvPr>
          <p:cNvPicPr>
            <a:picLocks noChangeAspect="1"/>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3351750" y="5134510"/>
            <a:ext cx="5621029" cy="700343"/>
          </a:xfrm>
          <a:prstGeom prst="rect">
            <a:avLst/>
          </a:prstGeom>
        </p:spPr>
      </p:pic>
      <p:pic>
        <p:nvPicPr>
          <p:cNvPr id="38" name="Picture 37"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Y \leq t] = 1 - \mathbb{P}[Y &gt; t] = 1 - e^{-\lambda t}&#10;\end{align*}&#10;&#10;\end{document}" title="IguanaTex Bitmap Display">
            <a:extLst>
              <a:ext uri="{FF2B5EF4-FFF2-40B4-BE49-F238E27FC236}">
                <a16:creationId xmlns:a16="http://schemas.microsoft.com/office/drawing/2014/main" id="{5FA536C6-1B42-41B9-8892-4B78E3192FE9}"/>
              </a:ext>
            </a:extLst>
          </p:cNvPr>
          <p:cNvPicPr>
            <a:picLocks noChangeAspect="1"/>
          </p:cNvPicPr>
          <p:nvPr>
            <p:custDataLst>
              <p:tags r:id="rId8"/>
            </p:custDataLst>
          </p:nvPr>
        </p:nvPicPr>
        <p:blipFill>
          <a:blip r:embed="rId18">
            <a:extLst>
              <a:ext uri="{28A0092B-C50C-407E-A947-70E740481C1C}">
                <a14:useLocalDpi xmlns:a14="http://schemas.microsoft.com/office/drawing/2010/main" val="0"/>
              </a:ext>
            </a:extLst>
          </a:blip>
          <a:stretch>
            <a:fillRect/>
          </a:stretch>
        </p:blipFill>
        <p:spPr>
          <a:xfrm>
            <a:off x="3632446" y="6227931"/>
            <a:ext cx="4860343" cy="362057"/>
          </a:xfrm>
          <a:prstGeom prst="rect">
            <a:avLst/>
          </a:prstGeom>
        </p:spPr>
      </p:pic>
    </p:spTree>
    <p:extLst>
      <p:ext uri="{BB962C8B-B14F-4D97-AF65-F5344CB8AC3E}">
        <p14:creationId xmlns:p14="http://schemas.microsoft.com/office/powerpoint/2010/main" val="1925112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7DA-8249-4736-9F66-D6E152310E4F}"/>
              </a:ext>
            </a:extLst>
          </p:cNvPr>
          <p:cNvSpPr>
            <a:spLocks noGrp="1"/>
          </p:cNvSpPr>
          <p:nvPr>
            <p:ph type="title"/>
          </p:nvPr>
        </p:nvSpPr>
        <p:spPr/>
        <p:txBody>
          <a:bodyPr/>
          <a:lstStyle/>
          <a:p>
            <a:r>
              <a:rPr lang="en-SG" dirty="0">
                <a:solidFill>
                  <a:srgbClr val="2E2D67"/>
                </a:solidFill>
              </a:rPr>
              <a:t>Probability Distribution</a:t>
            </a:r>
            <a:endParaRPr lang="en-SG" dirty="0"/>
          </a:p>
        </p:txBody>
      </p:sp>
      <p:pic>
        <p:nvPicPr>
          <p:cNvPr id="5" name="Content Placeholder 4" descr="Diagram&#10;&#10;Description automatically generated">
            <a:extLst>
              <a:ext uri="{FF2B5EF4-FFF2-40B4-BE49-F238E27FC236}">
                <a16:creationId xmlns:a16="http://schemas.microsoft.com/office/drawing/2014/main" id="{33A645A3-A8DF-423E-B6A2-32E6A962D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15413"/>
            <a:ext cx="10515600" cy="3284423"/>
          </a:xfrm>
        </p:spPr>
      </p:pic>
    </p:spTree>
    <p:extLst>
      <p:ext uri="{BB962C8B-B14F-4D97-AF65-F5344CB8AC3E}">
        <p14:creationId xmlns:p14="http://schemas.microsoft.com/office/powerpoint/2010/main" val="429664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94A2C1-9787-4DA7-AF50-4694EA93D988}"/>
              </a:ext>
            </a:extLst>
          </p:cNvPr>
          <p:cNvSpPr>
            <a:spLocks noGrp="1"/>
          </p:cNvSpPr>
          <p:nvPr>
            <p:ph idx="1"/>
          </p:nvPr>
        </p:nvSpPr>
        <p:spPr>
          <a:xfrm>
            <a:off x="838199" y="1313894"/>
            <a:ext cx="10898393" cy="1528035"/>
          </a:xfrm>
        </p:spPr>
        <p:txBody>
          <a:bodyPr/>
          <a:lstStyle/>
          <a:p>
            <a:r>
              <a:rPr lang="en-US" dirty="0"/>
              <a:t>Often arises as the distribution of amount of time until an event occurs.</a:t>
            </a:r>
          </a:p>
          <a:p>
            <a:r>
              <a:rPr lang="en-US" dirty="0"/>
              <a:t>Useful for waiting line problems.</a:t>
            </a:r>
          </a:p>
          <a:p>
            <a:endParaRPr lang="en-SG" dirty="0"/>
          </a:p>
        </p:txBody>
      </p:sp>
      <p:sp>
        <p:nvSpPr>
          <p:cNvPr id="4" name="object 4"/>
          <p:cNvSpPr/>
          <p:nvPr/>
        </p:nvSpPr>
        <p:spPr>
          <a:xfrm>
            <a:off x="1984645" y="2701563"/>
            <a:ext cx="8148614" cy="1503339"/>
          </a:xfrm>
          <a:custGeom>
            <a:avLst/>
            <a:gdLst/>
            <a:ahLst/>
            <a:cxnLst/>
            <a:rect l="l" t="t" r="r" b="b"/>
            <a:pathLst>
              <a:path w="9008745" h="2049779">
                <a:moveTo>
                  <a:pt x="0" y="2049779"/>
                </a:moveTo>
                <a:lnTo>
                  <a:pt x="9008364" y="2049779"/>
                </a:lnTo>
                <a:lnTo>
                  <a:pt x="9008364" y="0"/>
                </a:lnTo>
                <a:lnTo>
                  <a:pt x="0" y="0"/>
                </a:lnTo>
                <a:lnTo>
                  <a:pt x="0" y="2049779"/>
                </a:lnTo>
                <a:close/>
              </a:path>
            </a:pathLst>
          </a:custGeom>
          <a:ln w="28575">
            <a:solidFill>
              <a:srgbClr val="2E2D67"/>
            </a:solidFill>
          </a:ln>
        </p:spPr>
        <p:txBody>
          <a:bodyPr wrap="square" lIns="0" tIns="0" rIns="0" bIns="0" rtlCol="0"/>
          <a:lstStyle/>
          <a:p>
            <a:endParaRPr sz="1628"/>
          </a:p>
        </p:txBody>
      </p:sp>
      <p:sp>
        <p:nvSpPr>
          <p:cNvPr id="6" name="object 6"/>
          <p:cNvSpPr txBox="1"/>
          <p:nvPr/>
        </p:nvSpPr>
        <p:spPr>
          <a:xfrm>
            <a:off x="2050470" y="2676868"/>
            <a:ext cx="7702901" cy="911131"/>
          </a:xfrm>
          <a:prstGeom prst="rect">
            <a:avLst/>
          </a:prstGeom>
        </p:spPr>
        <p:txBody>
          <a:bodyPr vert="horz" wrap="square" lIns="0" tIns="72945" rIns="0" bIns="0" rtlCol="0">
            <a:spAutoFit/>
          </a:bodyPr>
          <a:lstStyle/>
          <a:p>
            <a:pPr marL="207343" marR="179200">
              <a:lnSpc>
                <a:spcPct val="116500"/>
              </a:lnSpc>
              <a:spcBef>
                <a:spcPts val="5"/>
              </a:spcBef>
              <a:tabLst>
                <a:tab pos="2766106" algn="l"/>
              </a:tabLst>
            </a:pPr>
            <a:r>
              <a:rPr sz="2400" spc="18" dirty="0">
                <a:cs typeface="Cambria"/>
              </a:rPr>
              <a:t>A</a:t>
            </a:r>
            <a:r>
              <a:rPr sz="2400" spc="9" dirty="0">
                <a:cs typeface="Cambria"/>
              </a:rPr>
              <a:t> random</a:t>
            </a:r>
            <a:r>
              <a:rPr sz="2400" spc="-5" dirty="0">
                <a:cs typeface="Cambria"/>
              </a:rPr>
              <a:t> </a:t>
            </a:r>
            <a:r>
              <a:rPr sz="2400" dirty="0">
                <a:cs typeface="Cambria"/>
              </a:rPr>
              <a:t>variable</a:t>
            </a:r>
            <a:r>
              <a:rPr sz="2400" spc="5" dirty="0">
                <a:cs typeface="Cambria"/>
              </a:rPr>
              <a:t> </a:t>
            </a:r>
            <a:r>
              <a:rPr sz="2400" b="1" spc="18" dirty="0">
                <a:solidFill>
                  <a:srgbClr val="2E2D67"/>
                </a:solidFill>
                <a:cs typeface="Cambria"/>
              </a:rPr>
              <a:t>X</a:t>
            </a:r>
            <a:r>
              <a:rPr sz="2400" b="1" spc="18" dirty="0">
                <a:solidFill>
                  <a:srgbClr val="000099"/>
                </a:solidFill>
                <a:cs typeface="Cambria"/>
              </a:rPr>
              <a:t>	</a:t>
            </a:r>
            <a:r>
              <a:rPr sz="2400" spc="9" dirty="0">
                <a:cs typeface="Cambria"/>
              </a:rPr>
              <a:t>is</a:t>
            </a:r>
            <a:r>
              <a:rPr sz="2400" spc="-9" dirty="0">
                <a:cs typeface="Cambria"/>
              </a:rPr>
              <a:t> </a:t>
            </a:r>
            <a:r>
              <a:rPr sz="2400" spc="14" dirty="0">
                <a:cs typeface="Cambria"/>
              </a:rPr>
              <a:t>said</a:t>
            </a:r>
            <a:r>
              <a:rPr sz="2400" dirty="0">
                <a:cs typeface="Cambria"/>
              </a:rPr>
              <a:t> </a:t>
            </a:r>
            <a:r>
              <a:rPr sz="2400" spc="5" dirty="0">
                <a:cs typeface="Cambria"/>
              </a:rPr>
              <a:t>to</a:t>
            </a:r>
            <a:r>
              <a:rPr sz="2400" spc="-5" dirty="0">
                <a:cs typeface="Cambria"/>
              </a:rPr>
              <a:t> </a:t>
            </a:r>
            <a:r>
              <a:rPr sz="2400" spc="14" dirty="0">
                <a:cs typeface="Cambria"/>
              </a:rPr>
              <a:t>be</a:t>
            </a:r>
            <a:r>
              <a:rPr sz="2400" dirty="0">
                <a:cs typeface="Cambria"/>
              </a:rPr>
              <a:t> </a:t>
            </a:r>
            <a:r>
              <a:rPr sz="2400" spc="14" dirty="0">
                <a:cs typeface="Cambria"/>
              </a:rPr>
              <a:t>an</a:t>
            </a:r>
            <a:r>
              <a:rPr sz="2400" dirty="0">
                <a:cs typeface="Cambria"/>
              </a:rPr>
              <a:t> </a:t>
            </a:r>
            <a:r>
              <a:rPr sz="2400" spc="9" dirty="0">
                <a:solidFill>
                  <a:srgbClr val="2E2D67"/>
                </a:solidFill>
                <a:cs typeface="Cambria"/>
              </a:rPr>
              <a:t>exponential</a:t>
            </a:r>
            <a:r>
              <a:rPr sz="2400" dirty="0">
                <a:solidFill>
                  <a:srgbClr val="000099"/>
                </a:solidFill>
                <a:cs typeface="Cambria"/>
              </a:rPr>
              <a:t> </a:t>
            </a:r>
            <a:r>
              <a:rPr sz="2400" spc="-95" dirty="0" err="1">
                <a:cs typeface="Cambria"/>
              </a:rPr>
              <a:t>r.v.</a:t>
            </a:r>
            <a:r>
              <a:rPr sz="2400" spc="-5" dirty="0">
                <a:cs typeface="Cambria"/>
              </a:rPr>
              <a:t> </a:t>
            </a:r>
            <a:r>
              <a:rPr sz="2400" spc="9" dirty="0">
                <a:cs typeface="Cambria"/>
              </a:rPr>
              <a:t>with</a:t>
            </a:r>
            <a:r>
              <a:rPr lang="en-SG" sz="2400" spc="14" dirty="0">
                <a:cs typeface="Cambria"/>
              </a:rPr>
              <a:t> </a:t>
            </a:r>
            <a:r>
              <a:rPr sz="2400" spc="-5" dirty="0">
                <a:solidFill>
                  <a:srgbClr val="E02246"/>
                </a:solidFill>
                <a:cs typeface="Cambria"/>
              </a:rPr>
              <a:t>rate </a:t>
            </a:r>
            <a:r>
              <a:rPr sz="2400" spc="-466" dirty="0">
                <a:solidFill>
                  <a:srgbClr val="E02246"/>
                </a:solidFill>
                <a:cs typeface="Cambria"/>
              </a:rPr>
              <a:t> </a:t>
            </a:r>
            <a:r>
              <a:rPr sz="2400" spc="9" dirty="0">
                <a:solidFill>
                  <a:srgbClr val="E02246"/>
                </a:solidFill>
                <a:cs typeface="Cambria"/>
              </a:rPr>
              <a:t>pa</a:t>
            </a:r>
            <a:r>
              <a:rPr sz="2400" spc="-27" dirty="0">
                <a:solidFill>
                  <a:srgbClr val="E02246"/>
                </a:solidFill>
                <a:cs typeface="Cambria"/>
              </a:rPr>
              <a:t>r</a:t>
            </a:r>
            <a:r>
              <a:rPr sz="2400" spc="14" dirty="0">
                <a:solidFill>
                  <a:srgbClr val="E02246"/>
                </a:solidFill>
                <a:cs typeface="Cambria"/>
              </a:rPr>
              <a:t>ame</a:t>
            </a:r>
            <a:r>
              <a:rPr sz="2400" spc="-14" dirty="0">
                <a:solidFill>
                  <a:srgbClr val="E02246"/>
                </a:solidFill>
                <a:cs typeface="Cambria"/>
              </a:rPr>
              <a:t>t</a:t>
            </a:r>
            <a:r>
              <a:rPr sz="2400" spc="14" dirty="0">
                <a:solidFill>
                  <a:srgbClr val="E02246"/>
                </a:solidFill>
                <a:cs typeface="Cambria"/>
              </a:rPr>
              <a:t>er</a:t>
            </a:r>
            <a:r>
              <a:rPr sz="2400" spc="-23" dirty="0">
                <a:solidFill>
                  <a:srgbClr val="E02246"/>
                </a:solidFill>
                <a:cs typeface="Cambria"/>
              </a:rPr>
              <a:t> </a:t>
            </a:r>
            <a:r>
              <a:rPr lang="el-GR" sz="2400" dirty="0">
                <a:solidFill>
                  <a:srgbClr val="E02246"/>
                </a:solidFill>
                <a:cs typeface="Cambria"/>
              </a:rPr>
              <a:t>λ</a:t>
            </a:r>
            <a:r>
              <a:rPr lang="en-SG" sz="2400" dirty="0">
                <a:solidFill>
                  <a:srgbClr val="E02246"/>
                </a:solidFill>
                <a:cs typeface="Cambria"/>
              </a:rPr>
              <a:t> </a:t>
            </a:r>
            <a:r>
              <a:rPr sz="2400" spc="9" dirty="0">
                <a:cs typeface="Cambria"/>
              </a:rPr>
              <a:t>(</a:t>
            </a:r>
            <a:r>
              <a:rPr sz="2400" spc="5" dirty="0">
                <a:cs typeface="Cambria"/>
              </a:rPr>
              <a:t> </a:t>
            </a:r>
            <a:r>
              <a:rPr sz="2400" spc="14" dirty="0">
                <a:cs typeface="Cambria"/>
              </a:rPr>
              <a:t>&gt;</a:t>
            </a:r>
            <a:r>
              <a:rPr sz="2400" dirty="0">
                <a:cs typeface="Cambria"/>
              </a:rPr>
              <a:t> </a:t>
            </a:r>
            <a:r>
              <a:rPr sz="2400" spc="14" dirty="0">
                <a:cs typeface="Cambria"/>
              </a:rPr>
              <a:t>0) </a:t>
            </a:r>
            <a:r>
              <a:rPr sz="2400" spc="9" dirty="0">
                <a:cs typeface="Cambria"/>
              </a:rPr>
              <a:t>if</a:t>
            </a:r>
            <a:r>
              <a:rPr sz="2400" spc="-5" dirty="0">
                <a:cs typeface="Cambria"/>
              </a:rPr>
              <a:t> </a:t>
            </a:r>
            <a:r>
              <a:rPr sz="2400" spc="9" dirty="0">
                <a:cs typeface="Cambria"/>
              </a:rPr>
              <a:t>it </a:t>
            </a:r>
            <a:r>
              <a:rPr sz="2400" spc="14" dirty="0">
                <a:cs typeface="Cambria"/>
              </a:rPr>
              <a:t>has</a:t>
            </a:r>
            <a:r>
              <a:rPr sz="2400" spc="5" dirty="0">
                <a:cs typeface="Cambria"/>
              </a:rPr>
              <a:t> </a:t>
            </a:r>
            <a:r>
              <a:rPr sz="2400" spc="9" dirty="0">
                <a:cs typeface="Cambria"/>
              </a:rPr>
              <a:t>th</a:t>
            </a:r>
            <a:r>
              <a:rPr sz="2400" spc="14" dirty="0">
                <a:cs typeface="Cambria"/>
              </a:rPr>
              <a:t>e</a:t>
            </a:r>
            <a:r>
              <a:rPr sz="2400" dirty="0">
                <a:cs typeface="Cambria"/>
              </a:rPr>
              <a:t> </a:t>
            </a:r>
            <a:r>
              <a:rPr sz="2400" b="1" i="1" spc="9" dirty="0">
                <a:cs typeface="Cambria"/>
              </a:rPr>
              <a:t>pdf</a:t>
            </a:r>
            <a:endParaRPr sz="2400" dirty="0">
              <a:cs typeface="Cambria"/>
            </a:endParaRPr>
          </a:p>
        </p:txBody>
      </p:sp>
      <p:sp>
        <p:nvSpPr>
          <p:cNvPr id="8" name="object 8"/>
          <p:cNvSpPr txBox="1"/>
          <p:nvPr/>
        </p:nvSpPr>
        <p:spPr>
          <a:xfrm>
            <a:off x="4716732" y="3634499"/>
            <a:ext cx="2944506" cy="442486"/>
          </a:xfrm>
          <a:prstGeom prst="rect">
            <a:avLst/>
          </a:prstGeom>
        </p:spPr>
        <p:txBody>
          <a:bodyPr vert="horz" wrap="square" lIns="0" tIns="11487" rIns="0" bIns="0" rtlCol="0">
            <a:spAutoFit/>
          </a:bodyPr>
          <a:lstStyle/>
          <a:p>
            <a:pPr>
              <a:spcBef>
                <a:spcPts val="90"/>
              </a:spcBef>
              <a:tabLst>
                <a:tab pos="731157" algn="l"/>
                <a:tab pos="2481224" algn="l"/>
                <a:tab pos="3075684" algn="l"/>
                <a:tab pos="3380094" algn="l"/>
              </a:tabLst>
            </a:pPr>
            <a:r>
              <a:rPr sz="2397" i="1" dirty="0">
                <a:latin typeface="Cambria"/>
                <a:cs typeface="Cambria"/>
              </a:rPr>
              <a:t>f</a:t>
            </a:r>
            <a:r>
              <a:rPr sz="2397" i="1" spc="-222" dirty="0">
                <a:latin typeface="Cambria"/>
                <a:cs typeface="Cambria"/>
              </a:rPr>
              <a:t> </a:t>
            </a:r>
            <a:r>
              <a:rPr sz="2397" dirty="0">
                <a:latin typeface="Cambria"/>
                <a:cs typeface="Cambria"/>
              </a:rPr>
              <a:t>(</a:t>
            </a:r>
            <a:r>
              <a:rPr sz="2397" spc="-230" dirty="0">
                <a:latin typeface="Cambria"/>
                <a:cs typeface="Cambria"/>
              </a:rPr>
              <a:t> </a:t>
            </a:r>
            <a:r>
              <a:rPr sz="2397" b="1" i="1" dirty="0">
                <a:solidFill>
                  <a:srgbClr val="2E2D67"/>
                </a:solidFill>
                <a:latin typeface="Book Antiqua"/>
                <a:cs typeface="Book Antiqua"/>
              </a:rPr>
              <a:t>x</a:t>
            </a:r>
            <a:r>
              <a:rPr sz="2397" b="1" i="1" spc="-294" dirty="0">
                <a:solidFill>
                  <a:srgbClr val="000099"/>
                </a:solidFill>
                <a:latin typeface="Book Antiqua"/>
                <a:cs typeface="Book Antiqua"/>
              </a:rPr>
              <a:t> </a:t>
            </a:r>
            <a:r>
              <a:rPr sz="2397" dirty="0">
                <a:latin typeface="Cambria"/>
                <a:cs typeface="Cambria"/>
              </a:rPr>
              <a:t>)	=</a:t>
            </a:r>
            <a:r>
              <a:rPr lang="en-SG" sz="2400" b="1" i="1" spc="-115" dirty="0">
                <a:solidFill>
                  <a:srgbClr val="E02246"/>
                </a:solidFill>
                <a:latin typeface="Symbol"/>
                <a:cs typeface="Symbol"/>
              </a:rPr>
              <a:t></a:t>
            </a:r>
            <a:r>
              <a:rPr lang="en-SG" sz="2800" i="1" spc="-6" dirty="0">
                <a:latin typeface="Cambria"/>
                <a:cs typeface="Cambria"/>
              </a:rPr>
              <a:t>e</a:t>
            </a:r>
            <a:r>
              <a:rPr lang="en-SG" sz="2800" i="1" spc="-475" dirty="0">
                <a:latin typeface="Cambria"/>
                <a:cs typeface="Cambria"/>
              </a:rPr>
              <a:t> </a:t>
            </a:r>
            <a:r>
              <a:rPr lang="en-SG" sz="2400" spc="5" baseline="30000" dirty="0">
                <a:latin typeface="Symbol"/>
                <a:cs typeface="Symbol"/>
              </a:rPr>
              <a:t></a:t>
            </a:r>
            <a:r>
              <a:rPr lang="en-SG" sz="2400" spc="-276" baseline="30000" dirty="0">
                <a:latin typeface="Times New Roman"/>
                <a:cs typeface="Times New Roman"/>
              </a:rPr>
              <a:t> </a:t>
            </a:r>
            <a:r>
              <a:rPr lang="en-SG" sz="2400" b="1" i="1" spc="-45" baseline="30000" dirty="0">
                <a:solidFill>
                  <a:srgbClr val="E02246"/>
                </a:solidFill>
                <a:latin typeface="Symbol"/>
                <a:cs typeface="Symbol"/>
              </a:rPr>
              <a:t></a:t>
            </a:r>
            <a:r>
              <a:rPr lang="en-SG" sz="2400" spc="-285" baseline="30000" dirty="0">
                <a:solidFill>
                  <a:srgbClr val="C00000"/>
                </a:solidFill>
                <a:latin typeface="Times New Roman"/>
                <a:cs typeface="Times New Roman"/>
              </a:rPr>
              <a:t> </a:t>
            </a:r>
            <a:r>
              <a:rPr lang="en-SG" sz="2400" b="1" i="1" baseline="30000" dirty="0">
                <a:solidFill>
                  <a:srgbClr val="2E2D67"/>
                </a:solidFill>
                <a:latin typeface="Book Antiqua"/>
                <a:cs typeface="Book Antiqua"/>
              </a:rPr>
              <a:t>x</a:t>
            </a:r>
            <a:r>
              <a:rPr lang="en-SG" sz="2400" b="1" baseline="30000" dirty="0">
                <a:solidFill>
                  <a:srgbClr val="000099"/>
                </a:solidFill>
                <a:latin typeface="Book Antiqua"/>
                <a:cs typeface="Book Antiqua"/>
              </a:rPr>
              <a:t>  </a:t>
            </a:r>
            <a:r>
              <a:rPr sz="2397" i="1" spc="-5" dirty="0">
                <a:latin typeface="Cambria"/>
                <a:cs typeface="Cambria"/>
              </a:rPr>
              <a:t>for</a:t>
            </a:r>
            <a:r>
              <a:rPr lang="en-SG" sz="2397" i="1" spc="-5" dirty="0">
                <a:latin typeface="Cambria"/>
                <a:cs typeface="Cambria"/>
              </a:rPr>
              <a:t> </a:t>
            </a:r>
            <a:r>
              <a:rPr sz="2397" b="1" i="1" dirty="0">
                <a:solidFill>
                  <a:srgbClr val="2E2D67"/>
                </a:solidFill>
                <a:latin typeface="Book Antiqua"/>
                <a:cs typeface="Book Antiqua"/>
              </a:rPr>
              <a:t>x</a:t>
            </a:r>
            <a:r>
              <a:rPr lang="en-SG" sz="2397" b="1" i="1" dirty="0">
                <a:solidFill>
                  <a:srgbClr val="000099"/>
                </a:solidFill>
                <a:latin typeface="Book Antiqua"/>
                <a:cs typeface="Book Antiqua"/>
              </a:rPr>
              <a:t> </a:t>
            </a:r>
            <a:r>
              <a:rPr sz="2397" dirty="0">
                <a:latin typeface="Cambria"/>
                <a:cs typeface="Cambria"/>
              </a:rPr>
              <a:t>&gt;</a:t>
            </a:r>
            <a:r>
              <a:rPr sz="2397" spc="-77" dirty="0">
                <a:latin typeface="Cambria"/>
                <a:cs typeface="Cambria"/>
              </a:rPr>
              <a:t> </a:t>
            </a:r>
            <a:r>
              <a:rPr sz="2397" dirty="0">
                <a:latin typeface="Cambria"/>
                <a:cs typeface="Cambria"/>
              </a:rPr>
              <a:t>0</a:t>
            </a:r>
          </a:p>
        </p:txBody>
      </p:sp>
      <p:pic>
        <p:nvPicPr>
          <p:cNvPr id="9" name="object 9"/>
          <p:cNvPicPr/>
          <p:nvPr/>
        </p:nvPicPr>
        <p:blipFill>
          <a:blip r:embed="rId2" cstate="print"/>
          <a:stretch>
            <a:fillRect/>
          </a:stretch>
        </p:blipFill>
        <p:spPr>
          <a:xfrm>
            <a:off x="4549332" y="4354685"/>
            <a:ext cx="3093336" cy="2475772"/>
          </a:xfrm>
          <a:prstGeom prst="rect">
            <a:avLst/>
          </a:prstGeom>
        </p:spPr>
      </p:pic>
      <p:sp>
        <p:nvSpPr>
          <p:cNvPr id="12" name="object 5">
            <a:extLst>
              <a:ext uri="{FF2B5EF4-FFF2-40B4-BE49-F238E27FC236}">
                <a16:creationId xmlns:a16="http://schemas.microsoft.com/office/drawing/2014/main" id="{00E9409D-8A95-4FDD-BC83-27283A8D3495}"/>
              </a:ext>
            </a:extLst>
          </p:cNvPr>
          <p:cNvSpPr txBox="1">
            <a:spLocks noGrp="1"/>
          </p:cNvSpPr>
          <p:nvPr>
            <p:ph type="title"/>
          </p:nvPr>
        </p:nvSpPr>
        <p:spPr>
          <a:prstGeom prst="rect">
            <a:avLst/>
          </a:prstGeom>
          <a:noFill/>
          <a:ln w="38100">
            <a:noFill/>
          </a:ln>
        </p:spPr>
        <p:txBody>
          <a:bodyPr vert="horz" wrap="square" lIns="0" tIns="95920" rIns="0" bIns="0" rtlCol="0" anchor="ctr">
            <a:spAutoFit/>
          </a:bodyPr>
          <a:lstStyle/>
          <a:p>
            <a:pPr>
              <a:lnSpc>
                <a:spcPct val="100000"/>
              </a:lnSpc>
              <a:spcBef>
                <a:spcPts val="755"/>
              </a:spcBef>
            </a:pPr>
            <a:r>
              <a:rPr sz="3573" spc="5" dirty="0">
                <a:solidFill>
                  <a:srgbClr val="001F5F"/>
                </a:solidFill>
                <a:latin typeface="Cambria"/>
                <a:cs typeface="Cambria"/>
              </a:rPr>
              <a:t>Exponential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Tree>
    <p:extLst>
      <p:ext uri="{BB962C8B-B14F-4D97-AF65-F5344CB8AC3E}">
        <p14:creationId xmlns:p14="http://schemas.microsoft.com/office/powerpoint/2010/main" val="1180664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223127" y="4051045"/>
            <a:ext cx="3047847" cy="1892556"/>
          </a:xfrm>
          <a:prstGeom prst="rect">
            <a:avLst/>
          </a:prstGeom>
        </p:spPr>
      </p:pic>
      <p:pic>
        <p:nvPicPr>
          <p:cNvPr id="4" name="object 4"/>
          <p:cNvPicPr/>
          <p:nvPr/>
        </p:nvPicPr>
        <p:blipFill>
          <a:blip r:embed="rId3" cstate="print"/>
          <a:stretch>
            <a:fillRect/>
          </a:stretch>
        </p:blipFill>
        <p:spPr>
          <a:xfrm>
            <a:off x="7035441" y="3871840"/>
            <a:ext cx="2933432" cy="2667382"/>
          </a:xfrm>
          <a:prstGeom prst="rect">
            <a:avLst/>
          </a:prstGeom>
        </p:spPr>
      </p:pic>
      <p:sp>
        <p:nvSpPr>
          <p:cNvPr id="5" name="object 5"/>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a:lnSpc>
                <a:spcPct val="100000"/>
              </a:lnSpc>
              <a:spcBef>
                <a:spcPts val="755"/>
              </a:spcBef>
            </a:pPr>
            <a:r>
              <a:rPr sz="3573" spc="5" dirty="0">
                <a:solidFill>
                  <a:srgbClr val="001F5F"/>
                </a:solidFill>
                <a:latin typeface="Cambria"/>
                <a:cs typeface="Cambria"/>
              </a:rPr>
              <a:t>Exponential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pic>
        <p:nvPicPr>
          <p:cNvPr id="6" name="object 6"/>
          <p:cNvPicPr/>
          <p:nvPr/>
        </p:nvPicPr>
        <p:blipFill>
          <a:blip r:embed="rId4" cstate="print"/>
          <a:stretch>
            <a:fillRect/>
          </a:stretch>
        </p:blipFill>
        <p:spPr>
          <a:xfrm>
            <a:off x="2223127" y="1313894"/>
            <a:ext cx="3047847" cy="2284162"/>
          </a:xfrm>
          <a:prstGeom prst="rect">
            <a:avLst/>
          </a:prstGeom>
        </p:spPr>
      </p:pic>
      <p:pic>
        <p:nvPicPr>
          <p:cNvPr id="7" name="object 7"/>
          <p:cNvPicPr/>
          <p:nvPr/>
        </p:nvPicPr>
        <p:blipFill>
          <a:blip r:embed="rId5" cstate="print"/>
          <a:stretch>
            <a:fillRect/>
          </a:stretch>
        </p:blipFill>
        <p:spPr>
          <a:xfrm>
            <a:off x="6584675" y="1313894"/>
            <a:ext cx="3384198" cy="2208345"/>
          </a:xfrm>
          <a:prstGeom prst="rect">
            <a:avLst/>
          </a:prstGeom>
        </p:spPr>
      </p:pic>
    </p:spTree>
    <p:extLst>
      <p:ext uri="{BB962C8B-B14F-4D97-AF65-F5344CB8AC3E}">
        <p14:creationId xmlns:p14="http://schemas.microsoft.com/office/powerpoint/2010/main" val="2154166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3542" y="295089"/>
            <a:ext cx="2566868" cy="689868"/>
          </a:xfrm>
          <a:prstGeom prst="rect">
            <a:avLst/>
          </a:prstGeom>
        </p:spPr>
        <p:txBody>
          <a:bodyPr vert="horz" wrap="square" lIns="0" tIns="12636" rIns="0" bIns="0" rtlCol="0" anchor="ctr">
            <a:spAutoFit/>
          </a:bodyPr>
          <a:lstStyle/>
          <a:p>
            <a:pPr marL="11487">
              <a:lnSpc>
                <a:spcPct val="100000"/>
              </a:lnSpc>
              <a:spcBef>
                <a:spcPts val="99"/>
              </a:spcBef>
            </a:pPr>
            <a:r>
              <a:rPr dirty="0">
                <a:solidFill>
                  <a:srgbClr val="2E2D67"/>
                </a:solidFill>
              </a:rPr>
              <a:t>Histogram</a:t>
            </a:r>
          </a:p>
        </p:txBody>
      </p:sp>
      <p:pic>
        <p:nvPicPr>
          <p:cNvPr id="3" name="object 3"/>
          <p:cNvPicPr/>
          <p:nvPr/>
        </p:nvPicPr>
        <p:blipFill>
          <a:blip r:embed="rId2" cstate="print"/>
          <a:stretch>
            <a:fillRect/>
          </a:stretch>
        </p:blipFill>
        <p:spPr>
          <a:xfrm>
            <a:off x="2819877" y="1604067"/>
            <a:ext cx="2208503" cy="1904975"/>
          </a:xfrm>
          <a:prstGeom prst="rect">
            <a:avLst/>
          </a:prstGeom>
        </p:spPr>
      </p:pic>
      <p:pic>
        <p:nvPicPr>
          <p:cNvPr id="4" name="object 4"/>
          <p:cNvPicPr/>
          <p:nvPr/>
        </p:nvPicPr>
        <p:blipFill>
          <a:blip r:embed="rId3" cstate="print"/>
          <a:stretch>
            <a:fillRect/>
          </a:stretch>
        </p:blipFill>
        <p:spPr>
          <a:xfrm>
            <a:off x="6844382" y="1622969"/>
            <a:ext cx="2127673" cy="1834422"/>
          </a:xfrm>
          <a:prstGeom prst="rect">
            <a:avLst/>
          </a:prstGeom>
        </p:spPr>
      </p:pic>
      <p:pic>
        <p:nvPicPr>
          <p:cNvPr id="5" name="object 5"/>
          <p:cNvPicPr/>
          <p:nvPr/>
        </p:nvPicPr>
        <p:blipFill>
          <a:blip r:embed="rId4" cstate="print"/>
          <a:stretch>
            <a:fillRect/>
          </a:stretch>
        </p:blipFill>
        <p:spPr>
          <a:xfrm>
            <a:off x="2880845" y="4221069"/>
            <a:ext cx="2097479" cy="1763217"/>
          </a:xfrm>
          <a:prstGeom prst="rect">
            <a:avLst/>
          </a:prstGeom>
        </p:spPr>
      </p:pic>
      <p:pic>
        <p:nvPicPr>
          <p:cNvPr id="6" name="object 6"/>
          <p:cNvPicPr/>
          <p:nvPr/>
        </p:nvPicPr>
        <p:blipFill>
          <a:blip r:embed="rId5" cstate="print"/>
          <a:stretch>
            <a:fillRect/>
          </a:stretch>
        </p:blipFill>
        <p:spPr>
          <a:xfrm>
            <a:off x="6799672" y="4100226"/>
            <a:ext cx="2190943" cy="1873363"/>
          </a:xfrm>
          <a:prstGeom prst="rect">
            <a:avLst/>
          </a:prstGeom>
        </p:spPr>
      </p:pic>
    </p:spTree>
    <p:extLst>
      <p:ext uri="{BB962C8B-B14F-4D97-AF65-F5344CB8AC3E}">
        <p14:creationId xmlns:p14="http://schemas.microsoft.com/office/powerpoint/2010/main" val="28894773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26398" y="1596348"/>
            <a:ext cx="7539204" cy="1913192"/>
          </a:xfrm>
          <a:prstGeom prst="rect">
            <a:avLst/>
          </a:prstGeom>
          <a:ln w="28575">
            <a:solidFill>
              <a:srgbClr val="003366"/>
            </a:solidFill>
          </a:ln>
        </p:spPr>
        <p:txBody>
          <a:bodyPr vert="horz" wrap="square" lIns="0" tIns="134977" rIns="0" bIns="0" rtlCol="0">
            <a:spAutoFit/>
          </a:bodyPr>
          <a:lstStyle/>
          <a:p>
            <a:pPr marL="273394" marR="378502">
              <a:lnSpc>
                <a:spcPct val="120000"/>
              </a:lnSpc>
              <a:spcBef>
                <a:spcPts val="1063"/>
              </a:spcBef>
              <a:tabLst>
                <a:tab pos="1258992" algn="l"/>
                <a:tab pos="3843026" algn="l"/>
              </a:tabLst>
            </a:pPr>
            <a:r>
              <a:rPr sz="2397" spc="-72" dirty="0">
                <a:latin typeface="Cambria"/>
                <a:cs typeface="Cambria"/>
              </a:rPr>
              <a:t>We</a:t>
            </a:r>
            <a:r>
              <a:rPr sz="2397" spc="-18" dirty="0">
                <a:latin typeface="Cambria"/>
                <a:cs typeface="Cambria"/>
              </a:rPr>
              <a:t> </a:t>
            </a:r>
            <a:r>
              <a:rPr sz="2397" dirty="0">
                <a:latin typeface="Cambria"/>
                <a:cs typeface="Cambria"/>
              </a:rPr>
              <a:t>can</a:t>
            </a:r>
            <a:r>
              <a:rPr sz="2397" spc="14" dirty="0">
                <a:latin typeface="Cambria"/>
                <a:cs typeface="Cambria"/>
              </a:rPr>
              <a:t> </a:t>
            </a:r>
            <a:r>
              <a:rPr sz="2397" spc="-5" dirty="0">
                <a:latin typeface="Cambria"/>
                <a:cs typeface="Cambria"/>
              </a:rPr>
              <a:t>describe</a:t>
            </a:r>
            <a:r>
              <a:rPr sz="2397" dirty="0">
                <a:latin typeface="Cambria"/>
                <a:cs typeface="Cambria"/>
              </a:rPr>
              <a:t> the </a:t>
            </a:r>
            <a:r>
              <a:rPr sz="2397" spc="-9" dirty="0">
                <a:latin typeface="Cambria"/>
                <a:cs typeface="Cambria"/>
              </a:rPr>
              <a:t>probability</a:t>
            </a:r>
            <a:r>
              <a:rPr sz="2397" spc="36" dirty="0">
                <a:latin typeface="Cambria"/>
                <a:cs typeface="Cambria"/>
              </a:rPr>
              <a:t> </a:t>
            </a:r>
            <a:r>
              <a:rPr sz="2397" spc="-5" dirty="0">
                <a:latin typeface="Cambria"/>
                <a:cs typeface="Cambria"/>
              </a:rPr>
              <a:t>distribution</a:t>
            </a:r>
            <a:r>
              <a:rPr sz="2397" spc="14" dirty="0">
                <a:latin typeface="Cambria"/>
                <a:cs typeface="Cambria"/>
              </a:rPr>
              <a:t> </a:t>
            </a:r>
            <a:r>
              <a:rPr sz="2397" dirty="0">
                <a:latin typeface="Cambria"/>
                <a:cs typeface="Cambria"/>
              </a:rPr>
              <a:t>of</a:t>
            </a:r>
            <a:r>
              <a:rPr sz="2397" spc="5" dirty="0">
                <a:latin typeface="Cambria"/>
                <a:cs typeface="Cambria"/>
              </a:rPr>
              <a:t> </a:t>
            </a:r>
            <a:r>
              <a:rPr sz="2397" dirty="0">
                <a:latin typeface="Cambria"/>
                <a:cs typeface="Cambria"/>
              </a:rPr>
              <a:t>a </a:t>
            </a:r>
            <a:r>
              <a:rPr sz="2397" spc="5" dirty="0">
                <a:latin typeface="Cambria"/>
                <a:cs typeface="Cambria"/>
              </a:rPr>
              <a:t> </a:t>
            </a:r>
            <a:r>
              <a:rPr sz="2397" spc="-5" dirty="0">
                <a:latin typeface="Cambria"/>
                <a:cs typeface="Cambria"/>
              </a:rPr>
              <a:t>continuous</a:t>
            </a:r>
            <a:r>
              <a:rPr sz="2397" spc="18" dirty="0">
                <a:latin typeface="Cambria"/>
                <a:cs typeface="Cambria"/>
              </a:rPr>
              <a:t> </a:t>
            </a:r>
            <a:r>
              <a:rPr sz="2397" spc="-113" dirty="0">
                <a:latin typeface="Cambria"/>
                <a:cs typeface="Cambria"/>
              </a:rPr>
              <a:t>r.v.</a:t>
            </a:r>
            <a:r>
              <a:rPr sz="2397" spc="27" dirty="0">
                <a:latin typeface="Cambria"/>
                <a:cs typeface="Cambria"/>
              </a:rPr>
              <a:t> </a:t>
            </a:r>
            <a:r>
              <a:rPr sz="2397" b="1" dirty="0">
                <a:solidFill>
                  <a:srgbClr val="2E2D67"/>
                </a:solidFill>
                <a:latin typeface="Cambria"/>
                <a:cs typeface="Cambria"/>
              </a:rPr>
              <a:t>X</a:t>
            </a:r>
            <a:r>
              <a:rPr sz="2397" b="1" spc="-9" dirty="0">
                <a:solidFill>
                  <a:srgbClr val="000099"/>
                </a:solidFill>
                <a:latin typeface="Cambria"/>
                <a:cs typeface="Cambria"/>
              </a:rPr>
              <a:t> </a:t>
            </a:r>
            <a:r>
              <a:rPr sz="2397" spc="-18" dirty="0">
                <a:latin typeface="Cambria"/>
                <a:cs typeface="Cambria"/>
              </a:rPr>
              <a:t>by</a:t>
            </a:r>
            <a:r>
              <a:rPr sz="2397" spc="-5" dirty="0">
                <a:latin typeface="Cambria"/>
                <a:cs typeface="Cambria"/>
              </a:rPr>
              <a:t> </a:t>
            </a:r>
            <a:r>
              <a:rPr sz="2397" dirty="0">
                <a:latin typeface="Cambria"/>
                <a:cs typeface="Cambria"/>
              </a:rPr>
              <a:t>its</a:t>
            </a:r>
            <a:r>
              <a:rPr sz="2397" spc="5" dirty="0">
                <a:latin typeface="Cambria"/>
                <a:cs typeface="Cambria"/>
              </a:rPr>
              <a:t> </a:t>
            </a:r>
            <a:r>
              <a:rPr sz="2397" b="1" spc="-9" dirty="0">
                <a:solidFill>
                  <a:srgbClr val="E02246"/>
                </a:solidFill>
                <a:latin typeface="Cambria"/>
                <a:cs typeface="Cambria"/>
              </a:rPr>
              <a:t>probability </a:t>
            </a:r>
            <a:r>
              <a:rPr sz="2397" b="1" spc="-5" dirty="0">
                <a:solidFill>
                  <a:srgbClr val="E02246"/>
                </a:solidFill>
                <a:latin typeface="Cambria"/>
                <a:cs typeface="Cambria"/>
              </a:rPr>
              <a:t>density</a:t>
            </a:r>
            <a:r>
              <a:rPr sz="2397" b="1" spc="9" dirty="0">
                <a:solidFill>
                  <a:srgbClr val="E02246"/>
                </a:solidFill>
                <a:latin typeface="Cambria"/>
                <a:cs typeface="Cambria"/>
              </a:rPr>
              <a:t> </a:t>
            </a:r>
            <a:r>
              <a:rPr sz="2397" b="1" spc="-5" dirty="0">
                <a:solidFill>
                  <a:srgbClr val="E02246"/>
                </a:solidFill>
                <a:latin typeface="Cambria"/>
                <a:cs typeface="Cambria"/>
              </a:rPr>
              <a:t>function </a:t>
            </a:r>
            <a:r>
              <a:rPr sz="2397" b="1" spc="-511" dirty="0">
                <a:solidFill>
                  <a:srgbClr val="CC0000"/>
                </a:solidFill>
                <a:latin typeface="Cambria"/>
                <a:cs typeface="Cambria"/>
              </a:rPr>
              <a:t> </a:t>
            </a:r>
            <a:r>
              <a:rPr sz="2397" spc="190" dirty="0">
                <a:latin typeface="Cambria"/>
                <a:cs typeface="Cambria"/>
              </a:rPr>
              <a:t>(</a:t>
            </a:r>
            <a:r>
              <a:rPr sz="2397" b="1" i="1" spc="190" dirty="0">
                <a:solidFill>
                  <a:srgbClr val="E02246"/>
                </a:solidFill>
                <a:latin typeface="Cambria"/>
                <a:cs typeface="Cambria"/>
              </a:rPr>
              <a:t>p</a:t>
            </a:r>
            <a:r>
              <a:rPr sz="2397" b="1" i="1" spc="194" dirty="0">
                <a:solidFill>
                  <a:srgbClr val="E02246"/>
                </a:solidFill>
                <a:latin typeface="Cambria"/>
                <a:cs typeface="Cambria"/>
              </a:rPr>
              <a:t>d</a:t>
            </a:r>
            <a:r>
              <a:rPr sz="2397" b="1" i="1" spc="199" dirty="0">
                <a:solidFill>
                  <a:srgbClr val="E02246"/>
                </a:solidFill>
                <a:latin typeface="Cambria"/>
                <a:cs typeface="Cambria"/>
              </a:rPr>
              <a:t>f</a:t>
            </a:r>
            <a:r>
              <a:rPr sz="2397" spc="185" dirty="0">
                <a:latin typeface="Cambria"/>
                <a:cs typeface="Cambria"/>
              </a:rPr>
              <a:t>)</a:t>
            </a:r>
            <a:r>
              <a:rPr sz="2397" dirty="0">
                <a:latin typeface="Cambria"/>
                <a:cs typeface="Cambria"/>
              </a:rPr>
              <a:t>,	</a:t>
            </a:r>
            <a:r>
              <a:rPr sz="2397" spc="-5" dirty="0">
                <a:latin typeface="Cambria"/>
                <a:cs typeface="Cambria"/>
              </a:rPr>
              <a:t>usual</a:t>
            </a:r>
            <a:r>
              <a:rPr sz="2397" spc="-41" dirty="0">
                <a:latin typeface="Cambria"/>
                <a:cs typeface="Cambria"/>
              </a:rPr>
              <a:t>l</a:t>
            </a:r>
            <a:r>
              <a:rPr sz="2397" dirty="0">
                <a:latin typeface="Cambria"/>
                <a:cs typeface="Cambria"/>
              </a:rPr>
              <a:t>y</a:t>
            </a:r>
            <a:r>
              <a:rPr sz="2397" spc="9" dirty="0">
                <a:latin typeface="Cambria"/>
                <a:cs typeface="Cambria"/>
              </a:rPr>
              <a:t> </a:t>
            </a:r>
            <a:r>
              <a:rPr sz="2397" dirty="0">
                <a:latin typeface="Cambria"/>
                <a:cs typeface="Cambria"/>
              </a:rPr>
              <a:t>deno</a:t>
            </a:r>
            <a:r>
              <a:rPr sz="2397" spc="-23" dirty="0">
                <a:latin typeface="Cambria"/>
                <a:cs typeface="Cambria"/>
              </a:rPr>
              <a:t>t</a:t>
            </a:r>
            <a:r>
              <a:rPr sz="2397" dirty="0">
                <a:latin typeface="Cambria"/>
                <a:cs typeface="Cambria"/>
              </a:rPr>
              <a:t>ed </a:t>
            </a:r>
            <a:r>
              <a:rPr sz="2397" spc="-36" dirty="0">
                <a:latin typeface="Cambria"/>
                <a:cs typeface="Cambria"/>
              </a:rPr>
              <a:t>b</a:t>
            </a:r>
            <a:r>
              <a:rPr sz="2397" dirty="0">
                <a:latin typeface="Cambria"/>
                <a:cs typeface="Cambria"/>
              </a:rPr>
              <a:t>y	</a:t>
            </a:r>
            <a:r>
              <a:rPr sz="2397" i="1" dirty="0">
                <a:latin typeface="Cambria"/>
                <a:cs typeface="Cambria"/>
              </a:rPr>
              <a:t>f</a:t>
            </a:r>
            <a:r>
              <a:rPr sz="2397" i="1" spc="-222" dirty="0">
                <a:latin typeface="Cambria"/>
                <a:cs typeface="Cambria"/>
              </a:rPr>
              <a:t> </a:t>
            </a:r>
            <a:r>
              <a:rPr sz="2397" dirty="0">
                <a:latin typeface="Cambria"/>
                <a:cs typeface="Cambria"/>
              </a:rPr>
              <a:t>(</a:t>
            </a:r>
            <a:r>
              <a:rPr sz="2397" spc="-230" dirty="0">
                <a:latin typeface="Cambria"/>
                <a:cs typeface="Cambria"/>
              </a:rPr>
              <a:t> </a:t>
            </a:r>
            <a:r>
              <a:rPr sz="2397" b="1" i="1" dirty="0">
                <a:solidFill>
                  <a:srgbClr val="2E2D67"/>
                </a:solidFill>
                <a:latin typeface="Book Antiqua"/>
                <a:cs typeface="Book Antiqua"/>
              </a:rPr>
              <a:t>x</a:t>
            </a:r>
            <a:r>
              <a:rPr sz="2397" b="1" i="1" spc="-294" dirty="0">
                <a:solidFill>
                  <a:srgbClr val="2E2D67"/>
                </a:solidFill>
                <a:latin typeface="Book Antiqua"/>
                <a:cs typeface="Book Antiqua"/>
              </a:rPr>
              <a:t> </a:t>
            </a:r>
            <a:r>
              <a:rPr sz="2397" dirty="0">
                <a:latin typeface="Cambria"/>
                <a:cs typeface="Cambria"/>
              </a:rPr>
              <a:t>)</a:t>
            </a:r>
            <a:r>
              <a:rPr sz="2397" spc="-230" dirty="0">
                <a:latin typeface="Cambria"/>
                <a:cs typeface="Cambria"/>
              </a:rPr>
              <a:t> </a:t>
            </a:r>
            <a:r>
              <a:rPr sz="2397" dirty="0">
                <a:latin typeface="Cambria"/>
                <a:cs typeface="Cambria"/>
              </a:rPr>
              <a:t>.</a:t>
            </a:r>
            <a:endParaRPr lang="en-SG" sz="2397" dirty="0">
              <a:latin typeface="Cambria"/>
              <a:cs typeface="Cambria"/>
            </a:endParaRPr>
          </a:p>
          <a:p>
            <a:pPr marL="273394" marR="378502">
              <a:spcBef>
                <a:spcPts val="1063"/>
              </a:spcBef>
              <a:tabLst>
                <a:tab pos="1258992" algn="l"/>
                <a:tab pos="3843026" algn="l"/>
              </a:tabLst>
            </a:pPr>
            <a:endParaRPr sz="2000" dirty="0">
              <a:latin typeface="Cambria"/>
              <a:cs typeface="Cambria"/>
            </a:endParaRPr>
          </a:p>
        </p:txBody>
      </p:sp>
      <p:sp>
        <p:nvSpPr>
          <p:cNvPr id="4" name="object 4"/>
          <p:cNvSpPr txBox="1">
            <a:spLocks noGrp="1"/>
          </p:cNvSpPr>
          <p:nvPr>
            <p:ph type="title"/>
          </p:nvPr>
        </p:nvSpPr>
        <p:spPr>
          <a:prstGeom prst="rect">
            <a:avLst/>
          </a:prstGeom>
          <a:noFill/>
          <a:ln w="38100">
            <a:noFill/>
          </a:ln>
        </p:spPr>
        <p:txBody>
          <a:bodyPr vert="horz" wrap="square" lIns="0" tIns="95920" rIns="0" bIns="0" rtlCol="0" anchor="ctr">
            <a:spAutoFit/>
          </a:bodyPr>
          <a:lstStyle/>
          <a:p>
            <a:pPr marL="2872">
              <a:lnSpc>
                <a:spcPct val="100000"/>
              </a:lnSpc>
              <a:spcBef>
                <a:spcPts val="755"/>
              </a:spcBef>
            </a:pPr>
            <a:r>
              <a:rPr sz="3573" spc="5" dirty="0">
                <a:solidFill>
                  <a:srgbClr val="001F5F"/>
                </a:solidFill>
                <a:latin typeface="Cambria"/>
                <a:cs typeface="Cambria"/>
              </a:rPr>
              <a:t>Probability</a:t>
            </a:r>
            <a:r>
              <a:rPr sz="3573" spc="-41" dirty="0">
                <a:solidFill>
                  <a:srgbClr val="001F5F"/>
                </a:solidFill>
                <a:latin typeface="Cambria"/>
                <a:cs typeface="Cambria"/>
              </a:rPr>
              <a:t> </a:t>
            </a:r>
            <a:r>
              <a:rPr sz="3573" spc="14" dirty="0">
                <a:solidFill>
                  <a:srgbClr val="001F5F"/>
                </a:solidFill>
                <a:latin typeface="Cambria"/>
                <a:cs typeface="Cambria"/>
              </a:rPr>
              <a:t>Density</a:t>
            </a:r>
            <a:r>
              <a:rPr sz="3573" spc="-14" dirty="0">
                <a:solidFill>
                  <a:srgbClr val="001F5F"/>
                </a:solidFill>
                <a:latin typeface="Cambria"/>
                <a:cs typeface="Cambria"/>
              </a:rPr>
              <a:t> </a:t>
            </a:r>
            <a:r>
              <a:rPr sz="3573" dirty="0">
                <a:solidFill>
                  <a:srgbClr val="001F5F"/>
                </a:solidFill>
                <a:latin typeface="Cambria"/>
                <a:cs typeface="Cambria"/>
              </a:rPr>
              <a:t>Function</a:t>
            </a:r>
            <a:endParaRPr sz="3573" dirty="0">
              <a:latin typeface="Cambria"/>
              <a:cs typeface="Cambria"/>
            </a:endParaRPr>
          </a:p>
        </p:txBody>
      </p:sp>
      <p:grpSp>
        <p:nvGrpSpPr>
          <p:cNvPr id="5" name="object 5"/>
          <p:cNvGrpSpPr/>
          <p:nvPr/>
        </p:nvGrpSpPr>
        <p:grpSpPr>
          <a:xfrm>
            <a:off x="2793414" y="4114800"/>
            <a:ext cx="6515674" cy="2284851"/>
            <a:chOff x="2444807" y="4549140"/>
            <a:chExt cx="7203440" cy="2526030"/>
          </a:xfrm>
        </p:grpSpPr>
        <p:sp>
          <p:nvSpPr>
            <p:cNvPr id="6" name="object 6"/>
            <p:cNvSpPr/>
            <p:nvPr/>
          </p:nvSpPr>
          <p:spPr>
            <a:xfrm>
              <a:off x="2444807" y="6931699"/>
              <a:ext cx="7203440" cy="36830"/>
            </a:xfrm>
            <a:custGeom>
              <a:avLst/>
              <a:gdLst/>
              <a:ahLst/>
              <a:cxnLst/>
              <a:rect l="l" t="t" r="r" b="b"/>
              <a:pathLst>
                <a:path w="7203440" h="36829">
                  <a:moveTo>
                    <a:pt x="7142234" y="0"/>
                  </a:moveTo>
                  <a:lnTo>
                    <a:pt x="7142234" y="36381"/>
                  </a:lnTo>
                  <a:lnTo>
                    <a:pt x="7187706" y="22738"/>
                  </a:lnTo>
                  <a:lnTo>
                    <a:pt x="7148357" y="22738"/>
                  </a:lnTo>
                  <a:lnTo>
                    <a:pt x="7148357" y="13642"/>
                  </a:lnTo>
                  <a:lnTo>
                    <a:pt x="7187706" y="13642"/>
                  </a:lnTo>
                  <a:lnTo>
                    <a:pt x="7142234" y="0"/>
                  </a:lnTo>
                  <a:close/>
                </a:path>
                <a:path w="7203440" h="36829">
                  <a:moveTo>
                    <a:pt x="7142234" y="13642"/>
                  </a:moveTo>
                  <a:lnTo>
                    <a:pt x="0" y="13642"/>
                  </a:lnTo>
                  <a:lnTo>
                    <a:pt x="0" y="22738"/>
                  </a:lnTo>
                  <a:lnTo>
                    <a:pt x="7142234" y="22738"/>
                  </a:lnTo>
                  <a:lnTo>
                    <a:pt x="7142234" y="13642"/>
                  </a:lnTo>
                  <a:close/>
                </a:path>
                <a:path w="7203440" h="36829">
                  <a:moveTo>
                    <a:pt x="7187706" y="13642"/>
                  </a:moveTo>
                  <a:lnTo>
                    <a:pt x="7148357" y="13642"/>
                  </a:lnTo>
                  <a:lnTo>
                    <a:pt x="7148357" y="22738"/>
                  </a:lnTo>
                  <a:lnTo>
                    <a:pt x="7187706" y="22738"/>
                  </a:lnTo>
                  <a:lnTo>
                    <a:pt x="7202864" y="18190"/>
                  </a:lnTo>
                  <a:lnTo>
                    <a:pt x="7187706" y="13642"/>
                  </a:lnTo>
                  <a:close/>
                </a:path>
              </a:pathLst>
            </a:custGeom>
            <a:solidFill>
              <a:srgbClr val="000000"/>
            </a:solidFill>
            <a:ln>
              <a:solidFill>
                <a:srgbClr val="2E2D67"/>
              </a:solidFill>
            </a:ln>
          </p:spPr>
          <p:txBody>
            <a:bodyPr wrap="square" lIns="0" tIns="0" rIns="0" bIns="0" rtlCol="0"/>
            <a:lstStyle/>
            <a:p>
              <a:endParaRPr sz="1628"/>
            </a:p>
          </p:txBody>
        </p:sp>
        <p:sp>
          <p:nvSpPr>
            <p:cNvPr id="7" name="object 7"/>
            <p:cNvSpPr/>
            <p:nvPr/>
          </p:nvSpPr>
          <p:spPr>
            <a:xfrm>
              <a:off x="3167822" y="4935315"/>
              <a:ext cx="5756910" cy="2014855"/>
            </a:xfrm>
            <a:custGeom>
              <a:avLst/>
              <a:gdLst/>
              <a:ahLst/>
              <a:cxnLst/>
              <a:rect l="l" t="t" r="r" b="b"/>
              <a:pathLst>
                <a:path w="5756909" h="2014854">
                  <a:moveTo>
                    <a:pt x="0" y="2014574"/>
                  </a:moveTo>
                  <a:lnTo>
                    <a:pt x="17997" y="2014496"/>
                  </a:lnTo>
                  <a:lnTo>
                    <a:pt x="35984" y="2014419"/>
                  </a:lnTo>
                  <a:lnTo>
                    <a:pt x="53970" y="2014339"/>
                  </a:lnTo>
                  <a:lnTo>
                    <a:pt x="107929" y="2014034"/>
                  </a:lnTo>
                  <a:lnTo>
                    <a:pt x="161908" y="2013630"/>
                  </a:lnTo>
                  <a:lnTo>
                    <a:pt x="215904" y="2013107"/>
                  </a:lnTo>
                  <a:lnTo>
                    <a:pt x="269865" y="2012429"/>
                  </a:lnTo>
                  <a:lnTo>
                    <a:pt x="323825" y="2011557"/>
                  </a:lnTo>
                  <a:lnTo>
                    <a:pt x="377785" y="2010441"/>
                  </a:lnTo>
                  <a:lnTo>
                    <a:pt x="431747" y="2009026"/>
                  </a:lnTo>
                  <a:lnTo>
                    <a:pt x="485717" y="2007247"/>
                  </a:lnTo>
                  <a:lnTo>
                    <a:pt x="539699" y="2005004"/>
                  </a:lnTo>
                  <a:lnTo>
                    <a:pt x="593681" y="2002206"/>
                  </a:lnTo>
                  <a:lnTo>
                    <a:pt x="647651" y="1998748"/>
                  </a:lnTo>
                  <a:lnTo>
                    <a:pt x="701613" y="1994495"/>
                  </a:lnTo>
                  <a:lnTo>
                    <a:pt x="755580" y="1989276"/>
                  </a:lnTo>
                  <a:lnTo>
                    <a:pt x="809558" y="1982926"/>
                  </a:lnTo>
                  <a:lnTo>
                    <a:pt x="863494" y="1975264"/>
                  </a:lnTo>
                  <a:lnTo>
                    <a:pt x="917490" y="1966072"/>
                  </a:lnTo>
                  <a:lnTo>
                    <a:pt x="971469" y="1955077"/>
                  </a:lnTo>
                  <a:lnTo>
                    <a:pt x="1025428" y="1942042"/>
                  </a:lnTo>
                  <a:lnTo>
                    <a:pt x="1079398" y="1926708"/>
                  </a:lnTo>
                  <a:lnTo>
                    <a:pt x="1133369" y="1908758"/>
                  </a:lnTo>
                  <a:lnTo>
                    <a:pt x="1169364" y="1895155"/>
                  </a:lnTo>
                  <a:lnTo>
                    <a:pt x="1205337" y="1880204"/>
                  </a:lnTo>
                  <a:lnTo>
                    <a:pt x="1241307" y="1863722"/>
                  </a:lnTo>
                  <a:lnTo>
                    <a:pt x="1277296" y="1845706"/>
                  </a:lnTo>
                  <a:lnTo>
                    <a:pt x="1313275" y="1825967"/>
                  </a:lnTo>
                  <a:lnTo>
                    <a:pt x="1349264" y="1804507"/>
                  </a:lnTo>
                  <a:lnTo>
                    <a:pt x="1385243" y="1781143"/>
                  </a:lnTo>
                  <a:lnTo>
                    <a:pt x="1421232" y="1755904"/>
                  </a:lnTo>
                  <a:lnTo>
                    <a:pt x="1457210" y="1728607"/>
                  </a:lnTo>
                  <a:lnTo>
                    <a:pt x="1493175" y="1699264"/>
                  </a:lnTo>
                  <a:lnTo>
                    <a:pt x="1529152" y="1667765"/>
                  </a:lnTo>
                  <a:lnTo>
                    <a:pt x="1565142" y="1634088"/>
                  </a:lnTo>
                  <a:lnTo>
                    <a:pt x="1601120" y="1598197"/>
                  </a:lnTo>
                  <a:lnTo>
                    <a:pt x="1637110" y="1560046"/>
                  </a:lnTo>
                  <a:lnTo>
                    <a:pt x="1673080" y="1519681"/>
                  </a:lnTo>
                  <a:lnTo>
                    <a:pt x="1709052" y="1477056"/>
                  </a:lnTo>
                  <a:lnTo>
                    <a:pt x="1745048" y="1432238"/>
                  </a:lnTo>
                  <a:lnTo>
                    <a:pt x="1781020" y="1385247"/>
                  </a:lnTo>
                  <a:lnTo>
                    <a:pt x="1816990" y="1336225"/>
                  </a:lnTo>
                  <a:lnTo>
                    <a:pt x="1852980" y="1285125"/>
                  </a:lnTo>
                  <a:lnTo>
                    <a:pt x="1888958" y="1232221"/>
                  </a:lnTo>
                  <a:lnTo>
                    <a:pt x="1924948" y="1177490"/>
                  </a:lnTo>
                  <a:lnTo>
                    <a:pt x="1960925" y="1121285"/>
                  </a:lnTo>
                  <a:lnTo>
                    <a:pt x="1996890" y="1063561"/>
                  </a:lnTo>
                  <a:lnTo>
                    <a:pt x="2032868" y="1004791"/>
                  </a:lnTo>
                  <a:lnTo>
                    <a:pt x="2068857" y="944908"/>
                  </a:lnTo>
                  <a:lnTo>
                    <a:pt x="2104836" y="884459"/>
                  </a:lnTo>
                  <a:lnTo>
                    <a:pt x="2140825" y="823443"/>
                  </a:lnTo>
                  <a:lnTo>
                    <a:pt x="2158797" y="792924"/>
                  </a:lnTo>
                  <a:lnTo>
                    <a:pt x="2176795" y="762404"/>
                  </a:lnTo>
                  <a:lnTo>
                    <a:pt x="2212768" y="701389"/>
                  </a:lnTo>
                  <a:lnTo>
                    <a:pt x="2248763" y="640978"/>
                  </a:lnTo>
                  <a:lnTo>
                    <a:pt x="2284736" y="581218"/>
                  </a:lnTo>
                  <a:lnTo>
                    <a:pt x="2320731" y="522790"/>
                  </a:lnTo>
                  <a:lnTo>
                    <a:pt x="2356704" y="465693"/>
                  </a:lnTo>
                  <a:lnTo>
                    <a:pt x="2392673" y="410585"/>
                  </a:lnTo>
                  <a:lnTo>
                    <a:pt x="2428663" y="357489"/>
                  </a:lnTo>
                  <a:lnTo>
                    <a:pt x="2464641" y="307108"/>
                  </a:lnTo>
                  <a:lnTo>
                    <a:pt x="2500631" y="259396"/>
                  </a:lnTo>
                  <a:lnTo>
                    <a:pt x="2536609" y="215002"/>
                  </a:lnTo>
                  <a:lnTo>
                    <a:pt x="2572599" y="173971"/>
                  </a:lnTo>
                  <a:lnTo>
                    <a:pt x="2608577" y="136850"/>
                  </a:lnTo>
                  <a:lnTo>
                    <a:pt x="2644542" y="103616"/>
                  </a:lnTo>
                  <a:lnTo>
                    <a:pt x="2680519" y="74789"/>
                  </a:lnTo>
                  <a:lnTo>
                    <a:pt x="2716509" y="50346"/>
                  </a:lnTo>
                  <a:lnTo>
                    <a:pt x="2752478" y="30639"/>
                  </a:lnTo>
                  <a:lnTo>
                    <a:pt x="2788451" y="15647"/>
                  </a:lnTo>
                  <a:lnTo>
                    <a:pt x="2842433" y="2523"/>
                  </a:lnTo>
                  <a:lnTo>
                    <a:pt x="2878417" y="0"/>
                  </a:lnTo>
                  <a:lnTo>
                    <a:pt x="2896414" y="633"/>
                  </a:lnTo>
                  <a:lnTo>
                    <a:pt x="2950385" y="10004"/>
                  </a:lnTo>
                  <a:lnTo>
                    <a:pt x="3004347" y="30639"/>
                  </a:lnTo>
                  <a:lnTo>
                    <a:pt x="3040325" y="50346"/>
                  </a:lnTo>
                  <a:lnTo>
                    <a:pt x="3076315" y="74789"/>
                  </a:lnTo>
                  <a:lnTo>
                    <a:pt x="3112292" y="103616"/>
                  </a:lnTo>
                  <a:lnTo>
                    <a:pt x="3148257" y="136850"/>
                  </a:lnTo>
                  <a:lnTo>
                    <a:pt x="3184234" y="173971"/>
                  </a:lnTo>
                  <a:lnTo>
                    <a:pt x="3220224" y="215002"/>
                  </a:lnTo>
                  <a:lnTo>
                    <a:pt x="3256202" y="259396"/>
                  </a:lnTo>
                  <a:lnTo>
                    <a:pt x="3292192" y="307108"/>
                  </a:lnTo>
                  <a:lnTo>
                    <a:pt x="3328170" y="357489"/>
                  </a:lnTo>
                  <a:lnTo>
                    <a:pt x="3364160" y="410585"/>
                  </a:lnTo>
                  <a:lnTo>
                    <a:pt x="3400130" y="465693"/>
                  </a:lnTo>
                  <a:lnTo>
                    <a:pt x="3436103" y="522790"/>
                  </a:lnTo>
                  <a:lnTo>
                    <a:pt x="3472098" y="581218"/>
                  </a:lnTo>
                  <a:lnTo>
                    <a:pt x="3508071" y="640978"/>
                  </a:lnTo>
                  <a:lnTo>
                    <a:pt x="3544066" y="701389"/>
                  </a:lnTo>
                  <a:lnTo>
                    <a:pt x="3580039" y="762404"/>
                  </a:lnTo>
                  <a:lnTo>
                    <a:pt x="3598036" y="792924"/>
                  </a:lnTo>
                  <a:lnTo>
                    <a:pt x="3633998" y="853991"/>
                  </a:lnTo>
                  <a:lnTo>
                    <a:pt x="3670004" y="914740"/>
                  </a:lnTo>
                  <a:lnTo>
                    <a:pt x="3705966" y="974958"/>
                  </a:lnTo>
                  <a:lnTo>
                    <a:pt x="3741972" y="1034312"/>
                  </a:lnTo>
                  <a:lnTo>
                    <a:pt x="3777926" y="1092582"/>
                  </a:lnTo>
                  <a:lnTo>
                    <a:pt x="3813880" y="1149579"/>
                  </a:lnTo>
                  <a:lnTo>
                    <a:pt x="3849887" y="1205060"/>
                  </a:lnTo>
                  <a:lnTo>
                    <a:pt x="3885848" y="1258904"/>
                  </a:lnTo>
                  <a:lnTo>
                    <a:pt x="3921832" y="1310914"/>
                  </a:lnTo>
                  <a:lnTo>
                    <a:pt x="3957816" y="1361013"/>
                  </a:lnTo>
                  <a:lnTo>
                    <a:pt x="3993800" y="1408998"/>
                  </a:lnTo>
                  <a:lnTo>
                    <a:pt x="4029784" y="1454937"/>
                  </a:lnTo>
                  <a:lnTo>
                    <a:pt x="4065768" y="1498647"/>
                  </a:lnTo>
                  <a:lnTo>
                    <a:pt x="4101752" y="1540129"/>
                  </a:lnTo>
                  <a:lnTo>
                    <a:pt x="4137713" y="1579406"/>
                  </a:lnTo>
                  <a:lnTo>
                    <a:pt x="4173720" y="1616408"/>
                  </a:lnTo>
                  <a:lnTo>
                    <a:pt x="4209681" y="1651205"/>
                  </a:lnTo>
                  <a:lnTo>
                    <a:pt x="4245688" y="1683774"/>
                  </a:lnTo>
                  <a:lnTo>
                    <a:pt x="4281649" y="1714197"/>
                  </a:lnTo>
                  <a:lnTo>
                    <a:pt x="4317656" y="1742529"/>
                  </a:lnTo>
                  <a:lnTo>
                    <a:pt x="4353610" y="1768765"/>
                  </a:lnTo>
                  <a:lnTo>
                    <a:pt x="4389563" y="1793068"/>
                  </a:lnTo>
                  <a:lnTo>
                    <a:pt x="4425570" y="1815463"/>
                  </a:lnTo>
                  <a:lnTo>
                    <a:pt x="4461531" y="1836052"/>
                  </a:lnTo>
                  <a:lnTo>
                    <a:pt x="4497515" y="1854917"/>
                  </a:lnTo>
                  <a:lnTo>
                    <a:pt x="4533499" y="1872154"/>
                  </a:lnTo>
                  <a:lnTo>
                    <a:pt x="4569483" y="1887859"/>
                  </a:lnTo>
                  <a:lnTo>
                    <a:pt x="4605467" y="1902126"/>
                  </a:lnTo>
                  <a:lnTo>
                    <a:pt x="4641451" y="1915042"/>
                  </a:lnTo>
                  <a:lnTo>
                    <a:pt x="4695407" y="1932109"/>
                  </a:lnTo>
                  <a:lnTo>
                    <a:pt x="4749403" y="1946639"/>
                  </a:lnTo>
                  <a:lnTo>
                    <a:pt x="4803365" y="1958942"/>
                  </a:lnTo>
                  <a:lnTo>
                    <a:pt x="4857325" y="1969317"/>
                  </a:lnTo>
                  <a:lnTo>
                    <a:pt x="4911285" y="1977990"/>
                  </a:lnTo>
                  <a:lnTo>
                    <a:pt x="4965247" y="1985184"/>
                  </a:lnTo>
                  <a:lnTo>
                    <a:pt x="5019243" y="1991124"/>
                  </a:lnTo>
                  <a:lnTo>
                    <a:pt x="5073222" y="1996008"/>
                  </a:lnTo>
                  <a:lnTo>
                    <a:pt x="5127180" y="1999989"/>
                  </a:lnTo>
                  <a:lnTo>
                    <a:pt x="5181151" y="2003211"/>
                  </a:lnTo>
                  <a:lnTo>
                    <a:pt x="5235121" y="2005803"/>
                  </a:lnTo>
                  <a:lnTo>
                    <a:pt x="5289103" y="2007884"/>
                  </a:lnTo>
                  <a:lnTo>
                    <a:pt x="5343059" y="2009539"/>
                  </a:lnTo>
                  <a:lnTo>
                    <a:pt x="5397055" y="2010845"/>
                  </a:lnTo>
                  <a:lnTo>
                    <a:pt x="5450991" y="2011870"/>
                  </a:lnTo>
                  <a:lnTo>
                    <a:pt x="5504969" y="2012672"/>
                  </a:lnTo>
                  <a:lnTo>
                    <a:pt x="5558936" y="2013297"/>
                  </a:lnTo>
                  <a:lnTo>
                    <a:pt x="5612898" y="2013780"/>
                  </a:lnTo>
                  <a:lnTo>
                    <a:pt x="5666894" y="2014144"/>
                  </a:lnTo>
                  <a:lnTo>
                    <a:pt x="5720850" y="2014419"/>
                  </a:lnTo>
                  <a:lnTo>
                    <a:pt x="5738837" y="2014496"/>
                  </a:lnTo>
                  <a:lnTo>
                    <a:pt x="5756834" y="2014574"/>
                  </a:lnTo>
                </a:path>
              </a:pathLst>
            </a:custGeom>
            <a:ln w="18190">
              <a:solidFill>
                <a:srgbClr val="2E2D67"/>
              </a:solidFill>
            </a:ln>
          </p:spPr>
          <p:txBody>
            <a:bodyPr wrap="square" lIns="0" tIns="0" rIns="0" bIns="0" rtlCol="0"/>
            <a:lstStyle/>
            <a:p>
              <a:endParaRPr sz="1628"/>
            </a:p>
          </p:txBody>
        </p:sp>
        <p:sp>
          <p:nvSpPr>
            <p:cNvPr id="8" name="object 8"/>
            <p:cNvSpPr/>
            <p:nvPr/>
          </p:nvSpPr>
          <p:spPr>
            <a:xfrm>
              <a:off x="3028188" y="4549140"/>
              <a:ext cx="76200" cy="2526030"/>
            </a:xfrm>
            <a:custGeom>
              <a:avLst/>
              <a:gdLst/>
              <a:ahLst/>
              <a:cxnLst/>
              <a:rect l="l" t="t" r="r" b="b"/>
              <a:pathLst>
                <a:path w="76200" h="2526029">
                  <a:moveTo>
                    <a:pt x="31852" y="76179"/>
                  </a:moveTo>
                  <a:lnTo>
                    <a:pt x="27178" y="2525699"/>
                  </a:lnTo>
                  <a:lnTo>
                    <a:pt x="39878" y="2525725"/>
                  </a:lnTo>
                  <a:lnTo>
                    <a:pt x="44552" y="76221"/>
                  </a:lnTo>
                  <a:lnTo>
                    <a:pt x="31852" y="76179"/>
                  </a:lnTo>
                  <a:close/>
                </a:path>
                <a:path w="76200" h="2526029">
                  <a:moveTo>
                    <a:pt x="69818" y="63500"/>
                  </a:moveTo>
                  <a:lnTo>
                    <a:pt x="44576" y="63500"/>
                  </a:lnTo>
                  <a:lnTo>
                    <a:pt x="44552" y="76221"/>
                  </a:lnTo>
                  <a:lnTo>
                    <a:pt x="76200" y="76326"/>
                  </a:lnTo>
                  <a:lnTo>
                    <a:pt x="69818" y="63500"/>
                  </a:lnTo>
                  <a:close/>
                </a:path>
                <a:path w="76200" h="2526029">
                  <a:moveTo>
                    <a:pt x="44576" y="63500"/>
                  </a:moveTo>
                  <a:lnTo>
                    <a:pt x="31876" y="63500"/>
                  </a:lnTo>
                  <a:lnTo>
                    <a:pt x="31852" y="76179"/>
                  </a:lnTo>
                  <a:lnTo>
                    <a:pt x="44552" y="76221"/>
                  </a:lnTo>
                  <a:lnTo>
                    <a:pt x="44576" y="63500"/>
                  </a:lnTo>
                  <a:close/>
                </a:path>
                <a:path w="76200" h="2526029">
                  <a:moveTo>
                    <a:pt x="38226" y="0"/>
                  </a:moveTo>
                  <a:lnTo>
                    <a:pt x="0" y="76073"/>
                  </a:lnTo>
                  <a:lnTo>
                    <a:pt x="31852" y="76179"/>
                  </a:lnTo>
                  <a:lnTo>
                    <a:pt x="31876" y="63500"/>
                  </a:lnTo>
                  <a:lnTo>
                    <a:pt x="69818" y="63500"/>
                  </a:lnTo>
                  <a:lnTo>
                    <a:pt x="38226" y="0"/>
                  </a:lnTo>
                  <a:close/>
                </a:path>
              </a:pathLst>
            </a:custGeom>
            <a:solidFill>
              <a:srgbClr val="000000"/>
            </a:solidFill>
            <a:ln>
              <a:solidFill>
                <a:srgbClr val="2E2D67"/>
              </a:solidFill>
            </a:ln>
          </p:spPr>
          <p:txBody>
            <a:bodyPr wrap="square" lIns="0" tIns="0" rIns="0" bIns="0" rtlCol="0"/>
            <a:lstStyle/>
            <a:p>
              <a:endParaRPr sz="1628"/>
            </a:p>
          </p:txBody>
        </p:sp>
      </p:grpSp>
      <p:sp>
        <p:nvSpPr>
          <p:cNvPr id="9" name="object 9"/>
          <p:cNvSpPr txBox="1"/>
          <p:nvPr/>
        </p:nvSpPr>
        <p:spPr>
          <a:xfrm>
            <a:off x="9519715" y="5942498"/>
            <a:ext cx="201030" cy="442548"/>
          </a:xfrm>
          <a:prstGeom prst="rect">
            <a:avLst/>
          </a:prstGeom>
        </p:spPr>
        <p:txBody>
          <a:bodyPr vert="horz" wrap="square" lIns="0" tIns="10913" rIns="0" bIns="0" rtlCol="0">
            <a:spAutoFit/>
          </a:bodyPr>
          <a:lstStyle/>
          <a:p>
            <a:pPr marL="11487">
              <a:spcBef>
                <a:spcPts val="86"/>
              </a:spcBef>
            </a:pPr>
            <a:r>
              <a:rPr sz="2804" b="1" i="1" spc="-5" dirty="0">
                <a:solidFill>
                  <a:srgbClr val="2E2D67"/>
                </a:solidFill>
                <a:latin typeface="Book Antiqua"/>
                <a:cs typeface="Book Antiqua"/>
              </a:rPr>
              <a:t>x</a:t>
            </a:r>
            <a:endParaRPr sz="2804" dirty="0">
              <a:solidFill>
                <a:srgbClr val="2E2D67"/>
              </a:solidFill>
              <a:latin typeface="Book Antiqua"/>
              <a:cs typeface="Book Antiqua"/>
            </a:endParaRPr>
          </a:p>
        </p:txBody>
      </p:sp>
      <p:sp>
        <p:nvSpPr>
          <p:cNvPr id="10" name="object 10"/>
          <p:cNvSpPr txBox="1"/>
          <p:nvPr/>
        </p:nvSpPr>
        <p:spPr>
          <a:xfrm>
            <a:off x="2532163" y="4042457"/>
            <a:ext cx="1577864" cy="384543"/>
          </a:xfrm>
          <a:prstGeom prst="rect">
            <a:avLst/>
          </a:prstGeom>
          <a:noFill/>
          <a:ln w="4552">
            <a:noFill/>
          </a:ln>
        </p:spPr>
        <p:txBody>
          <a:bodyPr vert="horz" wrap="square" lIns="0" tIns="15508" rIns="0" bIns="0" rtlCol="0">
            <a:spAutoFit/>
          </a:bodyPr>
          <a:lstStyle/>
          <a:p>
            <a:pPr marL="990192">
              <a:spcBef>
                <a:spcPts val="122"/>
              </a:spcBef>
            </a:pPr>
            <a:r>
              <a:rPr sz="2397" i="1" dirty="0">
                <a:latin typeface="Cambria"/>
                <a:cs typeface="Cambria"/>
              </a:rPr>
              <a:t>f</a:t>
            </a:r>
            <a:r>
              <a:rPr sz="2397" i="1" spc="-14" dirty="0">
                <a:latin typeface="Cambria"/>
                <a:cs typeface="Cambria"/>
              </a:rPr>
              <a:t> </a:t>
            </a:r>
            <a:r>
              <a:rPr sz="2397" dirty="0">
                <a:latin typeface="Cambria"/>
                <a:cs typeface="Cambria"/>
              </a:rPr>
              <a:t>(</a:t>
            </a:r>
            <a:r>
              <a:rPr sz="2397" b="1" i="1" dirty="0">
                <a:solidFill>
                  <a:srgbClr val="2E2D67"/>
                </a:solidFill>
                <a:latin typeface="Book Antiqua"/>
                <a:cs typeface="Book Antiqua"/>
              </a:rPr>
              <a:t>x</a:t>
            </a:r>
            <a:r>
              <a:rPr sz="2397" dirty="0">
                <a:latin typeface="Cambria"/>
                <a:cs typeface="Cambria"/>
              </a:rPr>
              <a:t>)</a:t>
            </a:r>
          </a:p>
        </p:txBody>
      </p:sp>
    </p:spTree>
    <p:extLst>
      <p:ext uri="{BB962C8B-B14F-4D97-AF65-F5344CB8AC3E}">
        <p14:creationId xmlns:p14="http://schemas.microsoft.com/office/powerpoint/2010/main" val="904600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6F498C78-3E23-44BD-B64A-C8BEC99C18D9}"/>
              </a:ext>
            </a:extLst>
          </p:cNvPr>
          <p:cNvSpPr>
            <a:spLocks noGrp="1"/>
          </p:cNvSpPr>
          <p:nvPr>
            <p:ph idx="1"/>
          </p:nvPr>
        </p:nvSpPr>
        <p:spPr/>
        <p:txBody>
          <a:bodyPr/>
          <a:lstStyle/>
          <a:p>
            <a:r>
              <a:rPr lang="en-US" dirty="0"/>
              <a:t>The probability density function (pdf) of a </a:t>
            </a:r>
            <a:r>
              <a:rPr lang="en-US" dirty="0" err="1"/>
              <a:t>r.v.</a:t>
            </a:r>
            <a:r>
              <a:rPr lang="en-US" dirty="0"/>
              <a:t> X has the  following characteristics:</a:t>
            </a:r>
          </a:p>
          <a:p>
            <a:pPr lvl="1"/>
            <a:r>
              <a:rPr lang="en-US" dirty="0"/>
              <a:t>Area under the pdf curve is equal to 1</a:t>
            </a:r>
          </a:p>
          <a:p>
            <a:pPr lvl="1"/>
            <a:r>
              <a:rPr lang="en-US" dirty="0"/>
              <a:t>Probability that X lies between values </a:t>
            </a:r>
            <a:r>
              <a:rPr lang="en-US" i="1" dirty="0"/>
              <a:t>a</a:t>
            </a:r>
            <a:r>
              <a:rPr lang="en-US" dirty="0"/>
              <a:t> and </a:t>
            </a:r>
            <a:r>
              <a:rPr lang="en-US" i="1" dirty="0"/>
              <a:t>b</a:t>
            </a:r>
            <a:r>
              <a:rPr lang="en-US" dirty="0"/>
              <a:t> is equal to the  area under the curve between </a:t>
            </a:r>
            <a:r>
              <a:rPr lang="en-US" i="1" dirty="0"/>
              <a:t>a</a:t>
            </a:r>
            <a:r>
              <a:rPr lang="en-US" dirty="0"/>
              <a:t> and </a:t>
            </a:r>
            <a:r>
              <a:rPr lang="en-US" i="1" dirty="0"/>
              <a:t>b</a:t>
            </a:r>
          </a:p>
          <a:p>
            <a:endParaRPr lang="en-SG" dirty="0"/>
          </a:p>
        </p:txBody>
      </p:sp>
      <p:grpSp>
        <p:nvGrpSpPr>
          <p:cNvPr id="2" name="object 2"/>
          <p:cNvGrpSpPr/>
          <p:nvPr/>
        </p:nvGrpSpPr>
        <p:grpSpPr>
          <a:xfrm>
            <a:off x="2822610" y="4461258"/>
            <a:ext cx="6473171" cy="1826803"/>
            <a:chOff x="2477085" y="4932168"/>
            <a:chExt cx="7156450" cy="2019632"/>
          </a:xfrm>
        </p:grpSpPr>
        <p:sp>
          <p:nvSpPr>
            <p:cNvPr id="4" name="object 4"/>
            <p:cNvSpPr/>
            <p:nvPr/>
          </p:nvSpPr>
          <p:spPr>
            <a:xfrm>
              <a:off x="2477085" y="6915605"/>
              <a:ext cx="7156450" cy="36195"/>
            </a:xfrm>
            <a:custGeom>
              <a:avLst/>
              <a:gdLst/>
              <a:ahLst/>
              <a:cxnLst/>
              <a:rect l="l" t="t" r="r" b="b"/>
              <a:pathLst>
                <a:path w="7156450" h="36195">
                  <a:moveTo>
                    <a:pt x="7095745" y="0"/>
                  </a:moveTo>
                  <a:lnTo>
                    <a:pt x="7095745" y="36145"/>
                  </a:lnTo>
                  <a:lnTo>
                    <a:pt x="7140922" y="22590"/>
                  </a:lnTo>
                  <a:lnTo>
                    <a:pt x="7101829" y="22590"/>
                  </a:lnTo>
                  <a:lnTo>
                    <a:pt x="7101829" y="13554"/>
                  </a:lnTo>
                  <a:lnTo>
                    <a:pt x="7140922" y="13554"/>
                  </a:lnTo>
                  <a:lnTo>
                    <a:pt x="7095745" y="0"/>
                  </a:lnTo>
                  <a:close/>
                </a:path>
                <a:path w="7156450" h="36195">
                  <a:moveTo>
                    <a:pt x="7095745" y="13554"/>
                  </a:moveTo>
                  <a:lnTo>
                    <a:pt x="0" y="13554"/>
                  </a:lnTo>
                  <a:lnTo>
                    <a:pt x="0" y="22590"/>
                  </a:lnTo>
                  <a:lnTo>
                    <a:pt x="7095745" y="22590"/>
                  </a:lnTo>
                  <a:lnTo>
                    <a:pt x="7095745" y="13554"/>
                  </a:lnTo>
                  <a:close/>
                </a:path>
                <a:path w="7156450" h="36195">
                  <a:moveTo>
                    <a:pt x="7140922" y="13554"/>
                  </a:moveTo>
                  <a:lnTo>
                    <a:pt x="7101829" y="13554"/>
                  </a:lnTo>
                  <a:lnTo>
                    <a:pt x="7101829" y="22590"/>
                  </a:lnTo>
                  <a:lnTo>
                    <a:pt x="7140922" y="22590"/>
                  </a:lnTo>
                  <a:lnTo>
                    <a:pt x="7155981" y="18072"/>
                  </a:lnTo>
                  <a:lnTo>
                    <a:pt x="7140922" y="13554"/>
                  </a:lnTo>
                  <a:close/>
                </a:path>
              </a:pathLst>
            </a:custGeom>
            <a:solidFill>
              <a:srgbClr val="000000"/>
            </a:solidFill>
            <a:ln>
              <a:solidFill>
                <a:srgbClr val="2E2D67"/>
              </a:solidFill>
            </a:ln>
          </p:spPr>
          <p:txBody>
            <a:bodyPr wrap="square" lIns="0" tIns="0" rIns="0" bIns="0" rtlCol="0"/>
            <a:lstStyle/>
            <a:p>
              <a:endParaRPr sz="1628"/>
            </a:p>
          </p:txBody>
        </p:sp>
        <p:sp>
          <p:nvSpPr>
            <p:cNvPr id="5" name="object 5"/>
            <p:cNvSpPr/>
            <p:nvPr/>
          </p:nvSpPr>
          <p:spPr>
            <a:xfrm>
              <a:off x="3195394" y="4932168"/>
              <a:ext cx="5719445" cy="2001520"/>
            </a:xfrm>
            <a:custGeom>
              <a:avLst/>
              <a:gdLst/>
              <a:ahLst/>
              <a:cxnLst/>
              <a:rect l="l" t="t" r="r" b="b"/>
              <a:pathLst>
                <a:path w="5719445" h="2001520">
                  <a:moveTo>
                    <a:pt x="0" y="2001509"/>
                  </a:moveTo>
                  <a:lnTo>
                    <a:pt x="17880" y="2001431"/>
                  </a:lnTo>
                  <a:lnTo>
                    <a:pt x="35749" y="2001356"/>
                  </a:lnTo>
                  <a:lnTo>
                    <a:pt x="53619" y="2001275"/>
                  </a:lnTo>
                  <a:lnTo>
                    <a:pt x="107226" y="2000972"/>
                  </a:lnTo>
                  <a:lnTo>
                    <a:pt x="160854" y="2000571"/>
                  </a:lnTo>
                  <a:lnTo>
                    <a:pt x="214498" y="2000051"/>
                  </a:lnTo>
                  <a:lnTo>
                    <a:pt x="268109" y="1999378"/>
                  </a:lnTo>
                  <a:lnTo>
                    <a:pt x="321717" y="1998512"/>
                  </a:lnTo>
                  <a:lnTo>
                    <a:pt x="375326" y="1997403"/>
                  </a:lnTo>
                  <a:lnTo>
                    <a:pt x="428937" y="1995997"/>
                  </a:lnTo>
                  <a:lnTo>
                    <a:pt x="482556" y="1994230"/>
                  </a:lnTo>
                  <a:lnTo>
                    <a:pt x="536186" y="1992002"/>
                  </a:lnTo>
                  <a:lnTo>
                    <a:pt x="589816" y="1989221"/>
                  </a:lnTo>
                  <a:lnTo>
                    <a:pt x="643435" y="1985786"/>
                  </a:lnTo>
                  <a:lnTo>
                    <a:pt x="697046" y="1981561"/>
                  </a:lnTo>
                  <a:lnTo>
                    <a:pt x="750662" y="1976375"/>
                  </a:lnTo>
                  <a:lnTo>
                    <a:pt x="804289" y="1970066"/>
                  </a:lnTo>
                  <a:lnTo>
                    <a:pt x="857874" y="1962454"/>
                  </a:lnTo>
                  <a:lnTo>
                    <a:pt x="911518" y="1953321"/>
                  </a:lnTo>
                  <a:lnTo>
                    <a:pt x="965146" y="1942398"/>
                  </a:lnTo>
                  <a:lnTo>
                    <a:pt x="1018754" y="1929448"/>
                  </a:lnTo>
                  <a:lnTo>
                    <a:pt x="1072373" y="1914213"/>
                  </a:lnTo>
                  <a:lnTo>
                    <a:pt x="1125992" y="1896379"/>
                  </a:lnTo>
                  <a:lnTo>
                    <a:pt x="1161753" y="1882864"/>
                  </a:lnTo>
                  <a:lnTo>
                    <a:pt x="1197491" y="1868011"/>
                  </a:lnTo>
                  <a:lnTo>
                    <a:pt x="1233227" y="1851635"/>
                  </a:lnTo>
                  <a:lnTo>
                    <a:pt x="1268982" y="1833736"/>
                  </a:lnTo>
                  <a:lnTo>
                    <a:pt x="1304727" y="1814125"/>
                  </a:lnTo>
                  <a:lnTo>
                    <a:pt x="1340482" y="1792805"/>
                  </a:lnTo>
                  <a:lnTo>
                    <a:pt x="1376226" y="1769592"/>
                  </a:lnTo>
                  <a:lnTo>
                    <a:pt x="1411982" y="1744517"/>
                  </a:lnTo>
                  <a:lnTo>
                    <a:pt x="1447725" y="1717397"/>
                  </a:lnTo>
                  <a:lnTo>
                    <a:pt x="1483456" y="1688244"/>
                  </a:lnTo>
                  <a:lnTo>
                    <a:pt x="1519199" y="1656949"/>
                  </a:lnTo>
                  <a:lnTo>
                    <a:pt x="1554954" y="1623491"/>
                  </a:lnTo>
                  <a:lnTo>
                    <a:pt x="1590698" y="1587832"/>
                  </a:lnTo>
                  <a:lnTo>
                    <a:pt x="1626454" y="1549929"/>
                  </a:lnTo>
                  <a:lnTo>
                    <a:pt x="1662190" y="1509826"/>
                  </a:lnTo>
                  <a:lnTo>
                    <a:pt x="1697928" y="1467478"/>
                  </a:lnTo>
                  <a:lnTo>
                    <a:pt x="1733689" y="1422949"/>
                  </a:lnTo>
                  <a:lnTo>
                    <a:pt x="1769428" y="1376264"/>
                  </a:lnTo>
                  <a:lnTo>
                    <a:pt x="1805163" y="1327559"/>
                  </a:lnTo>
                  <a:lnTo>
                    <a:pt x="1840919" y="1276791"/>
                  </a:lnTo>
                  <a:lnTo>
                    <a:pt x="1876663" y="1224230"/>
                  </a:lnTo>
                  <a:lnTo>
                    <a:pt x="1912418" y="1169854"/>
                  </a:lnTo>
                  <a:lnTo>
                    <a:pt x="1948161" y="1114013"/>
                  </a:lnTo>
                  <a:lnTo>
                    <a:pt x="1983892" y="1056663"/>
                  </a:lnTo>
                  <a:lnTo>
                    <a:pt x="2019636" y="998275"/>
                  </a:lnTo>
                  <a:lnTo>
                    <a:pt x="2055391" y="938780"/>
                  </a:lnTo>
                  <a:lnTo>
                    <a:pt x="2091135" y="878723"/>
                  </a:lnTo>
                  <a:lnTo>
                    <a:pt x="2126891" y="818103"/>
                  </a:lnTo>
                  <a:lnTo>
                    <a:pt x="2144746" y="787782"/>
                  </a:lnTo>
                  <a:lnTo>
                    <a:pt x="2162626" y="757460"/>
                  </a:lnTo>
                  <a:lnTo>
                    <a:pt x="2198365" y="696840"/>
                  </a:lnTo>
                  <a:lnTo>
                    <a:pt x="2234126" y="636821"/>
                  </a:lnTo>
                  <a:lnTo>
                    <a:pt x="2269864" y="577449"/>
                  </a:lnTo>
                  <a:lnTo>
                    <a:pt x="2305625" y="519400"/>
                  </a:lnTo>
                  <a:lnTo>
                    <a:pt x="2341364" y="462673"/>
                  </a:lnTo>
                  <a:lnTo>
                    <a:pt x="2377100" y="407922"/>
                  </a:lnTo>
                  <a:lnTo>
                    <a:pt x="2412855" y="355171"/>
                  </a:lnTo>
                  <a:lnTo>
                    <a:pt x="2448599" y="305117"/>
                  </a:lnTo>
                  <a:lnTo>
                    <a:pt x="2484355" y="257714"/>
                  </a:lnTo>
                  <a:lnTo>
                    <a:pt x="2520099" y="213608"/>
                  </a:lnTo>
                  <a:lnTo>
                    <a:pt x="2555854" y="172843"/>
                  </a:lnTo>
                  <a:lnTo>
                    <a:pt x="2591597" y="135962"/>
                  </a:lnTo>
                  <a:lnTo>
                    <a:pt x="2627328" y="102944"/>
                  </a:lnTo>
                  <a:lnTo>
                    <a:pt x="2663072" y="74304"/>
                  </a:lnTo>
                  <a:lnTo>
                    <a:pt x="2698827" y="50019"/>
                  </a:lnTo>
                  <a:lnTo>
                    <a:pt x="2734563" y="30440"/>
                  </a:lnTo>
                  <a:lnTo>
                    <a:pt x="2770301" y="15546"/>
                  </a:lnTo>
                  <a:lnTo>
                    <a:pt x="2823931" y="2507"/>
                  </a:lnTo>
                  <a:lnTo>
                    <a:pt x="2859681" y="0"/>
                  </a:lnTo>
                  <a:lnTo>
                    <a:pt x="2877562" y="629"/>
                  </a:lnTo>
                  <a:lnTo>
                    <a:pt x="2931181" y="9939"/>
                  </a:lnTo>
                  <a:lnTo>
                    <a:pt x="2984791" y="30440"/>
                  </a:lnTo>
                  <a:lnTo>
                    <a:pt x="3020536" y="50019"/>
                  </a:lnTo>
                  <a:lnTo>
                    <a:pt x="3056291" y="74304"/>
                  </a:lnTo>
                  <a:lnTo>
                    <a:pt x="3092034" y="102944"/>
                  </a:lnTo>
                  <a:lnTo>
                    <a:pt x="3127765" y="135962"/>
                  </a:lnTo>
                  <a:lnTo>
                    <a:pt x="3163508" y="172843"/>
                  </a:lnTo>
                  <a:lnTo>
                    <a:pt x="3199264" y="213608"/>
                  </a:lnTo>
                  <a:lnTo>
                    <a:pt x="3235008" y="257714"/>
                  </a:lnTo>
                  <a:lnTo>
                    <a:pt x="3270763" y="305117"/>
                  </a:lnTo>
                  <a:lnTo>
                    <a:pt x="3306508" y="355171"/>
                  </a:lnTo>
                  <a:lnTo>
                    <a:pt x="3342263" y="407922"/>
                  </a:lnTo>
                  <a:lnTo>
                    <a:pt x="3377999" y="462673"/>
                  </a:lnTo>
                  <a:lnTo>
                    <a:pt x="3413737" y="519400"/>
                  </a:lnTo>
                  <a:lnTo>
                    <a:pt x="3449498" y="577449"/>
                  </a:lnTo>
                  <a:lnTo>
                    <a:pt x="3485237" y="636821"/>
                  </a:lnTo>
                  <a:lnTo>
                    <a:pt x="3520998" y="696840"/>
                  </a:lnTo>
                  <a:lnTo>
                    <a:pt x="3556736" y="757460"/>
                  </a:lnTo>
                  <a:lnTo>
                    <a:pt x="3574617" y="787782"/>
                  </a:lnTo>
                  <a:lnTo>
                    <a:pt x="3610344" y="848453"/>
                  </a:lnTo>
                  <a:lnTo>
                    <a:pt x="3646116" y="908807"/>
                  </a:lnTo>
                  <a:lnTo>
                    <a:pt x="3681844" y="968635"/>
                  </a:lnTo>
                  <a:lnTo>
                    <a:pt x="3717616" y="1027604"/>
                  </a:lnTo>
                  <a:lnTo>
                    <a:pt x="3753336" y="1085496"/>
                  </a:lnTo>
                  <a:lnTo>
                    <a:pt x="3789055" y="1142124"/>
                  </a:lnTo>
                  <a:lnTo>
                    <a:pt x="3824828" y="1197245"/>
                  </a:lnTo>
                  <a:lnTo>
                    <a:pt x="3860555" y="1250740"/>
                  </a:lnTo>
                  <a:lnTo>
                    <a:pt x="3896305" y="1302412"/>
                  </a:lnTo>
                  <a:lnTo>
                    <a:pt x="3932055" y="1352187"/>
                  </a:lnTo>
                  <a:lnTo>
                    <a:pt x="3967804" y="1399861"/>
                  </a:lnTo>
                  <a:lnTo>
                    <a:pt x="4003554" y="1445501"/>
                  </a:lnTo>
                  <a:lnTo>
                    <a:pt x="4039304" y="1488928"/>
                  </a:lnTo>
                  <a:lnTo>
                    <a:pt x="4075054" y="1530141"/>
                  </a:lnTo>
                  <a:lnTo>
                    <a:pt x="4110781" y="1569163"/>
                  </a:lnTo>
                  <a:lnTo>
                    <a:pt x="4146553" y="1605925"/>
                  </a:lnTo>
                  <a:lnTo>
                    <a:pt x="4182280" y="1640497"/>
                  </a:lnTo>
                  <a:lnTo>
                    <a:pt x="4218053" y="1672854"/>
                  </a:lnTo>
                  <a:lnTo>
                    <a:pt x="4253780" y="1703080"/>
                  </a:lnTo>
                  <a:lnTo>
                    <a:pt x="4289552" y="1731228"/>
                  </a:lnTo>
                  <a:lnTo>
                    <a:pt x="4325272" y="1757294"/>
                  </a:lnTo>
                  <a:lnTo>
                    <a:pt x="4360992" y="1781440"/>
                  </a:lnTo>
                  <a:lnTo>
                    <a:pt x="4396764" y="1803689"/>
                  </a:lnTo>
                  <a:lnTo>
                    <a:pt x="4432491" y="1824145"/>
                  </a:lnTo>
                  <a:lnTo>
                    <a:pt x="4468241" y="1842888"/>
                  </a:lnTo>
                  <a:lnTo>
                    <a:pt x="4503991" y="1860013"/>
                  </a:lnTo>
                  <a:lnTo>
                    <a:pt x="4539741" y="1875616"/>
                  </a:lnTo>
                  <a:lnTo>
                    <a:pt x="4575490" y="1889791"/>
                  </a:lnTo>
                  <a:lnTo>
                    <a:pt x="4629110" y="1908556"/>
                  </a:lnTo>
                  <a:lnTo>
                    <a:pt x="4682717" y="1924647"/>
                  </a:lnTo>
                  <a:lnTo>
                    <a:pt x="4736345" y="1938333"/>
                  </a:lnTo>
                  <a:lnTo>
                    <a:pt x="4789989" y="1949882"/>
                  </a:lnTo>
                  <a:lnTo>
                    <a:pt x="4843574" y="1959581"/>
                  </a:lnTo>
                  <a:lnTo>
                    <a:pt x="4897201" y="1967692"/>
                  </a:lnTo>
                  <a:lnTo>
                    <a:pt x="4950817" y="1974414"/>
                  </a:lnTo>
                  <a:lnTo>
                    <a:pt x="5004428" y="1979943"/>
                  </a:lnTo>
                  <a:lnTo>
                    <a:pt x="5058072" y="1984466"/>
                  </a:lnTo>
                  <a:lnTo>
                    <a:pt x="5111677" y="1988159"/>
                  </a:lnTo>
                  <a:lnTo>
                    <a:pt x="5165307" y="1991147"/>
                  </a:lnTo>
                  <a:lnTo>
                    <a:pt x="5218926" y="1993539"/>
                  </a:lnTo>
                  <a:lnTo>
                    <a:pt x="5272545" y="1995449"/>
                  </a:lnTo>
                  <a:lnTo>
                    <a:pt x="5326153" y="1996973"/>
                  </a:lnTo>
                  <a:lnTo>
                    <a:pt x="5379780" y="1998175"/>
                  </a:lnTo>
                  <a:lnTo>
                    <a:pt x="5433365" y="1999112"/>
                  </a:lnTo>
                  <a:lnTo>
                    <a:pt x="5487009" y="1999843"/>
                  </a:lnTo>
                  <a:lnTo>
                    <a:pt x="5540637" y="2000413"/>
                  </a:lnTo>
                  <a:lnTo>
                    <a:pt x="5594253" y="2000853"/>
                  </a:lnTo>
                  <a:lnTo>
                    <a:pt x="5647864" y="2001184"/>
                  </a:lnTo>
                  <a:lnTo>
                    <a:pt x="5701483" y="2001431"/>
                  </a:lnTo>
                  <a:lnTo>
                    <a:pt x="5719363" y="2001509"/>
                  </a:lnTo>
                </a:path>
              </a:pathLst>
            </a:custGeom>
            <a:ln w="18072">
              <a:solidFill>
                <a:srgbClr val="2E2D67"/>
              </a:solidFill>
            </a:ln>
          </p:spPr>
          <p:txBody>
            <a:bodyPr wrap="square" lIns="0" tIns="0" rIns="0" bIns="0" rtlCol="0"/>
            <a:lstStyle/>
            <a:p>
              <a:endParaRPr sz="1628"/>
            </a:p>
          </p:txBody>
        </p:sp>
        <p:sp>
          <p:nvSpPr>
            <p:cNvPr id="7" name="object 7"/>
            <p:cNvSpPr/>
            <p:nvPr/>
          </p:nvSpPr>
          <p:spPr>
            <a:xfrm>
              <a:off x="5219001" y="4945164"/>
              <a:ext cx="1304290" cy="1970405"/>
            </a:xfrm>
            <a:custGeom>
              <a:avLst/>
              <a:gdLst/>
              <a:ahLst/>
              <a:cxnLst/>
              <a:rect l="l" t="t" r="r" b="b"/>
              <a:pathLst>
                <a:path w="1304290" h="1970404">
                  <a:moveTo>
                    <a:pt x="1303769" y="399669"/>
                  </a:moveTo>
                  <a:lnTo>
                    <a:pt x="1277962" y="367512"/>
                  </a:lnTo>
                  <a:lnTo>
                    <a:pt x="1251000" y="333057"/>
                  </a:lnTo>
                  <a:lnTo>
                    <a:pt x="1211414" y="273913"/>
                  </a:lnTo>
                  <a:lnTo>
                    <a:pt x="1159802" y="212471"/>
                  </a:lnTo>
                  <a:lnTo>
                    <a:pt x="1098423" y="143560"/>
                  </a:lnTo>
                  <a:lnTo>
                    <a:pt x="1024432" y="82118"/>
                  </a:lnTo>
                  <a:lnTo>
                    <a:pt x="924052" y="22974"/>
                  </a:lnTo>
                  <a:lnTo>
                    <a:pt x="832853" y="0"/>
                  </a:lnTo>
                  <a:lnTo>
                    <a:pt x="778357" y="0"/>
                  </a:lnTo>
                  <a:lnTo>
                    <a:pt x="755421" y="14592"/>
                  </a:lnTo>
                  <a:lnTo>
                    <a:pt x="715264" y="34912"/>
                  </a:lnTo>
                  <a:lnTo>
                    <a:pt x="634961" y="84416"/>
                  </a:lnTo>
                  <a:lnTo>
                    <a:pt x="594804" y="116344"/>
                  </a:lnTo>
                  <a:lnTo>
                    <a:pt x="534581" y="177558"/>
                  </a:lnTo>
                  <a:lnTo>
                    <a:pt x="482955" y="235673"/>
                  </a:lnTo>
                  <a:lnTo>
                    <a:pt x="431342" y="302628"/>
                  </a:lnTo>
                  <a:lnTo>
                    <a:pt x="373976" y="389902"/>
                  </a:lnTo>
                  <a:lnTo>
                    <a:pt x="339559" y="433552"/>
                  </a:lnTo>
                  <a:lnTo>
                    <a:pt x="293674" y="517969"/>
                  </a:lnTo>
                  <a:lnTo>
                    <a:pt x="242049" y="602373"/>
                  </a:lnTo>
                  <a:lnTo>
                    <a:pt x="196164" y="675068"/>
                  </a:lnTo>
                  <a:lnTo>
                    <a:pt x="156019" y="742035"/>
                  </a:lnTo>
                  <a:lnTo>
                    <a:pt x="112991" y="817714"/>
                  </a:lnTo>
                  <a:lnTo>
                    <a:pt x="61366" y="910856"/>
                  </a:lnTo>
                  <a:lnTo>
                    <a:pt x="4572" y="1007770"/>
                  </a:lnTo>
                  <a:lnTo>
                    <a:pt x="0" y="1007770"/>
                  </a:lnTo>
                  <a:lnTo>
                    <a:pt x="0" y="1015593"/>
                  </a:lnTo>
                  <a:lnTo>
                    <a:pt x="0" y="1034770"/>
                  </a:lnTo>
                  <a:lnTo>
                    <a:pt x="0" y="1970189"/>
                  </a:lnTo>
                  <a:lnTo>
                    <a:pt x="832853" y="1970189"/>
                  </a:lnTo>
                  <a:lnTo>
                    <a:pt x="1303769" y="1970189"/>
                  </a:lnTo>
                  <a:lnTo>
                    <a:pt x="1303769" y="1020991"/>
                  </a:lnTo>
                  <a:lnTo>
                    <a:pt x="1303769" y="1007770"/>
                  </a:lnTo>
                  <a:lnTo>
                    <a:pt x="1303769" y="399669"/>
                  </a:lnTo>
                  <a:close/>
                </a:path>
              </a:pathLst>
            </a:custGeom>
            <a:solidFill>
              <a:srgbClr val="92D050"/>
            </a:solidFill>
          </p:spPr>
          <p:txBody>
            <a:bodyPr wrap="square" lIns="0" tIns="0" rIns="0" bIns="0" rtlCol="0"/>
            <a:lstStyle/>
            <a:p>
              <a:endParaRPr sz="1628" dirty="0"/>
            </a:p>
          </p:txBody>
        </p:sp>
      </p:grpSp>
      <p:sp>
        <p:nvSpPr>
          <p:cNvPr id="9" name="object 9"/>
          <p:cNvSpPr txBox="1"/>
          <p:nvPr/>
        </p:nvSpPr>
        <p:spPr>
          <a:xfrm>
            <a:off x="5216293" y="6151752"/>
            <a:ext cx="171737" cy="380483"/>
          </a:xfrm>
          <a:prstGeom prst="rect">
            <a:avLst/>
          </a:prstGeom>
        </p:spPr>
        <p:txBody>
          <a:bodyPr vert="horz" wrap="square" lIns="0" tIns="11487" rIns="0" bIns="0" rtlCol="0">
            <a:spAutoFit/>
          </a:bodyPr>
          <a:lstStyle/>
          <a:p>
            <a:pPr>
              <a:spcBef>
                <a:spcPts val="90"/>
              </a:spcBef>
            </a:pPr>
            <a:r>
              <a:rPr sz="2397" i="1" dirty="0">
                <a:solidFill>
                  <a:srgbClr val="2E2D67"/>
                </a:solidFill>
                <a:latin typeface="Cambria"/>
                <a:cs typeface="Cambria"/>
              </a:rPr>
              <a:t>a</a:t>
            </a:r>
            <a:endParaRPr sz="2397" dirty="0">
              <a:solidFill>
                <a:srgbClr val="2E2D67"/>
              </a:solidFill>
              <a:latin typeface="Cambria"/>
              <a:cs typeface="Cambria"/>
            </a:endParaRPr>
          </a:p>
        </p:txBody>
      </p:sp>
      <p:sp>
        <p:nvSpPr>
          <p:cNvPr id="10" name="object 10"/>
          <p:cNvSpPr txBox="1"/>
          <p:nvPr/>
        </p:nvSpPr>
        <p:spPr>
          <a:xfrm>
            <a:off x="6435684" y="6151752"/>
            <a:ext cx="170588" cy="380483"/>
          </a:xfrm>
          <a:prstGeom prst="rect">
            <a:avLst/>
          </a:prstGeom>
        </p:spPr>
        <p:txBody>
          <a:bodyPr vert="horz" wrap="square" lIns="0" tIns="11487" rIns="0" bIns="0" rtlCol="0">
            <a:spAutoFit/>
          </a:bodyPr>
          <a:lstStyle/>
          <a:p>
            <a:pPr>
              <a:spcBef>
                <a:spcPts val="90"/>
              </a:spcBef>
            </a:pPr>
            <a:r>
              <a:rPr sz="2397" i="1" dirty="0">
                <a:solidFill>
                  <a:srgbClr val="2E2D67"/>
                </a:solidFill>
                <a:latin typeface="Cambria"/>
                <a:cs typeface="Cambria"/>
              </a:rPr>
              <a:t>b</a:t>
            </a:r>
            <a:endParaRPr sz="2397" dirty="0">
              <a:solidFill>
                <a:srgbClr val="2E2D67"/>
              </a:solidFill>
              <a:latin typeface="Cambria"/>
              <a:cs typeface="Cambria"/>
            </a:endParaRPr>
          </a:p>
        </p:txBody>
      </p:sp>
      <p:sp>
        <p:nvSpPr>
          <p:cNvPr id="13" name="object 13"/>
          <p:cNvSpPr txBox="1"/>
          <p:nvPr/>
        </p:nvSpPr>
        <p:spPr>
          <a:xfrm>
            <a:off x="9519715" y="5942498"/>
            <a:ext cx="201030" cy="442548"/>
          </a:xfrm>
          <a:prstGeom prst="rect">
            <a:avLst/>
          </a:prstGeom>
        </p:spPr>
        <p:txBody>
          <a:bodyPr vert="horz" wrap="square" lIns="0" tIns="10913" rIns="0" bIns="0" rtlCol="0">
            <a:spAutoFit/>
          </a:bodyPr>
          <a:lstStyle/>
          <a:p>
            <a:pPr marL="11487">
              <a:spcBef>
                <a:spcPts val="86"/>
              </a:spcBef>
            </a:pPr>
            <a:r>
              <a:rPr sz="2804" b="1" i="1" spc="-5" dirty="0">
                <a:solidFill>
                  <a:srgbClr val="2E2D67"/>
                </a:solidFill>
                <a:latin typeface="Book Antiqua"/>
                <a:cs typeface="Book Antiqua"/>
              </a:rPr>
              <a:t>x</a:t>
            </a:r>
            <a:endParaRPr sz="2804" dirty="0">
              <a:solidFill>
                <a:srgbClr val="2E2D67"/>
              </a:solidFill>
              <a:latin typeface="Book Antiqua"/>
              <a:cs typeface="Book Antiqua"/>
            </a:endParaRPr>
          </a:p>
        </p:txBody>
      </p:sp>
      <p:sp>
        <p:nvSpPr>
          <p:cNvPr id="15" name="object 15"/>
          <p:cNvSpPr/>
          <p:nvPr/>
        </p:nvSpPr>
        <p:spPr>
          <a:xfrm>
            <a:off x="3321094" y="4114800"/>
            <a:ext cx="68925" cy="2284851"/>
          </a:xfrm>
          <a:custGeom>
            <a:avLst/>
            <a:gdLst/>
            <a:ahLst/>
            <a:cxnLst/>
            <a:rect l="l" t="t" r="r" b="b"/>
            <a:pathLst>
              <a:path w="76200" h="2526029">
                <a:moveTo>
                  <a:pt x="31852" y="76179"/>
                </a:moveTo>
                <a:lnTo>
                  <a:pt x="27178" y="2525699"/>
                </a:lnTo>
                <a:lnTo>
                  <a:pt x="39878" y="2525725"/>
                </a:lnTo>
                <a:lnTo>
                  <a:pt x="44552" y="76221"/>
                </a:lnTo>
                <a:lnTo>
                  <a:pt x="31852" y="76179"/>
                </a:lnTo>
                <a:close/>
              </a:path>
              <a:path w="76200" h="2526029">
                <a:moveTo>
                  <a:pt x="69818" y="63500"/>
                </a:moveTo>
                <a:lnTo>
                  <a:pt x="44576" y="63500"/>
                </a:lnTo>
                <a:lnTo>
                  <a:pt x="44552" y="76221"/>
                </a:lnTo>
                <a:lnTo>
                  <a:pt x="76200" y="76326"/>
                </a:lnTo>
                <a:lnTo>
                  <a:pt x="69818" y="63500"/>
                </a:lnTo>
                <a:close/>
              </a:path>
              <a:path w="76200" h="2526029">
                <a:moveTo>
                  <a:pt x="44576" y="63500"/>
                </a:moveTo>
                <a:lnTo>
                  <a:pt x="31876" y="63500"/>
                </a:lnTo>
                <a:lnTo>
                  <a:pt x="31852" y="76179"/>
                </a:lnTo>
                <a:lnTo>
                  <a:pt x="44552" y="76221"/>
                </a:lnTo>
                <a:lnTo>
                  <a:pt x="44576" y="63500"/>
                </a:lnTo>
                <a:close/>
              </a:path>
              <a:path w="76200" h="2526029">
                <a:moveTo>
                  <a:pt x="38226" y="0"/>
                </a:moveTo>
                <a:lnTo>
                  <a:pt x="0" y="76073"/>
                </a:lnTo>
                <a:lnTo>
                  <a:pt x="31852" y="76179"/>
                </a:lnTo>
                <a:lnTo>
                  <a:pt x="31876" y="63500"/>
                </a:lnTo>
                <a:lnTo>
                  <a:pt x="69818" y="63500"/>
                </a:lnTo>
                <a:lnTo>
                  <a:pt x="38226" y="0"/>
                </a:lnTo>
                <a:close/>
              </a:path>
            </a:pathLst>
          </a:custGeom>
          <a:solidFill>
            <a:srgbClr val="000000"/>
          </a:solidFill>
          <a:ln>
            <a:solidFill>
              <a:srgbClr val="2E2D67"/>
            </a:solidFill>
          </a:ln>
        </p:spPr>
        <p:txBody>
          <a:bodyPr wrap="square" lIns="0" tIns="0" rIns="0" bIns="0" rtlCol="0"/>
          <a:lstStyle/>
          <a:p>
            <a:endParaRPr sz="1628"/>
          </a:p>
        </p:txBody>
      </p:sp>
      <p:sp>
        <p:nvSpPr>
          <p:cNvPr id="16" name="object 16"/>
          <p:cNvSpPr txBox="1"/>
          <p:nvPr/>
        </p:nvSpPr>
        <p:spPr>
          <a:xfrm>
            <a:off x="3588751" y="4046564"/>
            <a:ext cx="554269" cy="380483"/>
          </a:xfrm>
          <a:prstGeom prst="rect">
            <a:avLst/>
          </a:prstGeom>
        </p:spPr>
        <p:txBody>
          <a:bodyPr vert="horz" wrap="square" lIns="0" tIns="11487" rIns="0" bIns="0" rtlCol="0">
            <a:spAutoFit/>
          </a:bodyPr>
          <a:lstStyle/>
          <a:p>
            <a:pPr>
              <a:spcBef>
                <a:spcPts val="90"/>
              </a:spcBef>
            </a:pPr>
            <a:r>
              <a:rPr sz="2397" i="1" dirty="0">
                <a:latin typeface="Cambria"/>
                <a:cs typeface="Cambria"/>
              </a:rPr>
              <a:t>f</a:t>
            </a:r>
            <a:r>
              <a:rPr sz="2397" i="1" spc="-72" dirty="0">
                <a:latin typeface="Cambria"/>
                <a:cs typeface="Cambria"/>
              </a:rPr>
              <a:t> </a:t>
            </a:r>
            <a:r>
              <a:rPr sz="2397" dirty="0">
                <a:latin typeface="Cambria"/>
                <a:cs typeface="Cambria"/>
              </a:rPr>
              <a:t>(</a:t>
            </a:r>
            <a:r>
              <a:rPr sz="2397" b="1" i="1" dirty="0">
                <a:solidFill>
                  <a:srgbClr val="2E2D67"/>
                </a:solidFill>
                <a:latin typeface="Book Antiqua"/>
                <a:cs typeface="Book Antiqua"/>
              </a:rPr>
              <a:t>x</a:t>
            </a:r>
            <a:r>
              <a:rPr sz="2397" dirty="0">
                <a:latin typeface="Cambria"/>
                <a:cs typeface="Cambria"/>
              </a:rPr>
              <a:t>)</a:t>
            </a:r>
          </a:p>
        </p:txBody>
      </p:sp>
      <p:sp>
        <p:nvSpPr>
          <p:cNvPr id="19" name="object 4">
            <a:extLst>
              <a:ext uri="{FF2B5EF4-FFF2-40B4-BE49-F238E27FC236}">
                <a16:creationId xmlns:a16="http://schemas.microsoft.com/office/drawing/2014/main" id="{797F485C-D342-4431-A3FE-E6E5B6753150}"/>
              </a:ext>
            </a:extLst>
          </p:cNvPr>
          <p:cNvSpPr txBox="1">
            <a:spLocks noGrp="1"/>
          </p:cNvSpPr>
          <p:nvPr>
            <p:ph type="title"/>
          </p:nvPr>
        </p:nvSpPr>
        <p:spPr>
          <a:prstGeom prst="rect">
            <a:avLst/>
          </a:prstGeom>
          <a:noFill/>
          <a:ln w="38100">
            <a:noFill/>
          </a:ln>
        </p:spPr>
        <p:txBody>
          <a:bodyPr vert="horz" wrap="square" lIns="0" tIns="95920" rIns="0" bIns="0" rtlCol="0" anchor="ctr">
            <a:spAutoFit/>
          </a:bodyPr>
          <a:lstStyle/>
          <a:p>
            <a:pPr marL="2872">
              <a:lnSpc>
                <a:spcPct val="100000"/>
              </a:lnSpc>
              <a:spcBef>
                <a:spcPts val="755"/>
              </a:spcBef>
            </a:pPr>
            <a:r>
              <a:rPr sz="3573" spc="5" dirty="0">
                <a:solidFill>
                  <a:srgbClr val="001F5F"/>
                </a:solidFill>
                <a:latin typeface="Cambria"/>
                <a:cs typeface="Cambria"/>
              </a:rPr>
              <a:t>Probability</a:t>
            </a:r>
            <a:r>
              <a:rPr sz="3573" spc="-41" dirty="0">
                <a:solidFill>
                  <a:srgbClr val="001F5F"/>
                </a:solidFill>
                <a:latin typeface="Cambria"/>
                <a:cs typeface="Cambria"/>
              </a:rPr>
              <a:t> </a:t>
            </a:r>
            <a:r>
              <a:rPr sz="3573" spc="14" dirty="0">
                <a:solidFill>
                  <a:srgbClr val="001F5F"/>
                </a:solidFill>
                <a:latin typeface="Cambria"/>
                <a:cs typeface="Cambria"/>
              </a:rPr>
              <a:t>Density</a:t>
            </a:r>
            <a:r>
              <a:rPr sz="3573" spc="-14" dirty="0">
                <a:solidFill>
                  <a:srgbClr val="001F5F"/>
                </a:solidFill>
                <a:latin typeface="Cambria"/>
                <a:cs typeface="Cambria"/>
              </a:rPr>
              <a:t> </a:t>
            </a:r>
            <a:r>
              <a:rPr sz="3573" dirty="0">
                <a:solidFill>
                  <a:srgbClr val="001F5F"/>
                </a:solidFill>
                <a:latin typeface="Cambria"/>
                <a:cs typeface="Cambria"/>
              </a:rPr>
              <a:t>Function</a:t>
            </a:r>
            <a:endParaRPr sz="3573" dirty="0">
              <a:latin typeface="Cambria"/>
              <a:cs typeface="Cambria"/>
            </a:endParaRPr>
          </a:p>
        </p:txBody>
      </p:sp>
      <p:sp>
        <p:nvSpPr>
          <p:cNvPr id="17" name="TextBox 16">
            <a:extLst>
              <a:ext uri="{FF2B5EF4-FFF2-40B4-BE49-F238E27FC236}">
                <a16:creationId xmlns:a16="http://schemas.microsoft.com/office/drawing/2014/main" id="{D192C839-CA94-4BF9-9E7E-C05B740775CC}"/>
              </a:ext>
            </a:extLst>
          </p:cNvPr>
          <p:cNvSpPr txBox="1"/>
          <p:nvPr/>
        </p:nvSpPr>
        <p:spPr>
          <a:xfrm>
            <a:off x="4991324" y="5257225"/>
            <a:ext cx="2209351" cy="379591"/>
          </a:xfrm>
          <a:prstGeom prst="rect">
            <a:avLst/>
          </a:prstGeom>
          <a:solidFill>
            <a:schemeClr val="bg1">
              <a:lumMod val="75000"/>
            </a:schemeClr>
          </a:solidFill>
        </p:spPr>
        <p:txBody>
          <a:bodyPr wrap="square">
            <a:spAutoFit/>
          </a:bodyPr>
          <a:lstStyle/>
          <a:p>
            <a:pPr>
              <a:spcBef>
                <a:spcPts val="95"/>
              </a:spcBef>
            </a:pPr>
            <a:r>
              <a:rPr lang="en-US" sz="2800" i="1" spc="-14" baseline="5241" dirty="0">
                <a:latin typeface="Cambria"/>
                <a:cs typeface="Cambria"/>
              </a:rPr>
              <a:t>area</a:t>
            </a:r>
            <a:r>
              <a:rPr lang="en-US" sz="2800" i="1" baseline="5241" dirty="0">
                <a:latin typeface="Cambria"/>
                <a:cs typeface="Cambria"/>
              </a:rPr>
              <a:t> </a:t>
            </a:r>
            <a:r>
              <a:rPr lang="en-US" sz="2800" baseline="5241" dirty="0">
                <a:latin typeface="Cambria"/>
                <a:cs typeface="Cambria"/>
              </a:rPr>
              <a:t>=</a:t>
            </a:r>
            <a:r>
              <a:rPr lang="en-US" sz="2800" spc="413" baseline="5241" dirty="0">
                <a:latin typeface="Cambria"/>
                <a:cs typeface="Cambria"/>
              </a:rPr>
              <a:t> </a:t>
            </a:r>
            <a:r>
              <a:rPr lang="en-US" sz="1800" spc="127" dirty="0">
                <a:latin typeface="Cambria Math" panose="02040503050406030204" pitchFamily="18" charset="0"/>
                <a:ea typeface="Cambria Math" panose="02040503050406030204" pitchFamily="18" charset="0"/>
                <a:cs typeface="Cambria"/>
              </a:rPr>
              <a:t>ℙ</a:t>
            </a:r>
            <a:r>
              <a:rPr lang="en-US" sz="1800" spc="127" dirty="0">
                <a:latin typeface="Cambria"/>
                <a:ea typeface="Cambria Math" panose="02040503050406030204" pitchFamily="18" charset="0"/>
                <a:cs typeface="Cambria"/>
              </a:rPr>
              <a:t>[</a:t>
            </a:r>
            <a:r>
              <a:rPr lang="en-US" sz="1800" i="1" spc="127" dirty="0">
                <a:latin typeface="Cambria"/>
                <a:cs typeface="Cambria"/>
              </a:rPr>
              <a:t>a</a:t>
            </a:r>
            <a:r>
              <a:rPr lang="en-US" sz="1800" i="1" spc="207" dirty="0">
                <a:latin typeface="Cambria"/>
                <a:cs typeface="Cambria"/>
              </a:rPr>
              <a:t> </a:t>
            </a:r>
            <a:r>
              <a:rPr lang="en-US" sz="1800" dirty="0">
                <a:latin typeface="Symbol"/>
                <a:cs typeface="Symbol"/>
              </a:rPr>
              <a:t></a:t>
            </a:r>
            <a:r>
              <a:rPr lang="en-US" sz="1800" spc="122" dirty="0">
                <a:latin typeface="Times New Roman"/>
                <a:cs typeface="Times New Roman"/>
              </a:rPr>
              <a:t> </a:t>
            </a:r>
            <a:r>
              <a:rPr lang="en-US" sz="1800" b="1" i="1" dirty="0">
                <a:solidFill>
                  <a:srgbClr val="2E2D67"/>
                </a:solidFill>
                <a:latin typeface="Cambria"/>
                <a:cs typeface="Cambria"/>
              </a:rPr>
              <a:t>X</a:t>
            </a:r>
            <a:r>
              <a:rPr lang="en-US" sz="1800" b="1" i="1" spc="181" dirty="0">
                <a:solidFill>
                  <a:srgbClr val="000099"/>
                </a:solidFill>
                <a:latin typeface="Cambria"/>
                <a:cs typeface="Cambria"/>
              </a:rPr>
              <a:t> </a:t>
            </a:r>
            <a:r>
              <a:rPr lang="en-US" sz="1800" dirty="0">
                <a:latin typeface="Symbol"/>
                <a:cs typeface="Symbol"/>
              </a:rPr>
              <a:t></a:t>
            </a:r>
            <a:r>
              <a:rPr lang="en-US" sz="1800" spc="113" dirty="0">
                <a:latin typeface="Times New Roman"/>
                <a:cs typeface="Times New Roman"/>
              </a:rPr>
              <a:t> </a:t>
            </a:r>
            <a:r>
              <a:rPr lang="en-US" sz="1800" i="1" spc="45" dirty="0">
                <a:latin typeface="Cambria"/>
                <a:cs typeface="Cambria"/>
              </a:rPr>
              <a:t>b</a:t>
            </a:r>
            <a:r>
              <a:rPr lang="en-US" sz="1800" spc="45" dirty="0">
                <a:latin typeface="Cambria"/>
                <a:cs typeface="Cambria"/>
              </a:rPr>
              <a:t>]</a:t>
            </a:r>
            <a:endParaRPr lang="en-US" sz="1800" dirty="0">
              <a:latin typeface="Cambria"/>
              <a:cs typeface="Cambria"/>
            </a:endParaRPr>
          </a:p>
        </p:txBody>
      </p:sp>
    </p:spTree>
    <p:extLst>
      <p:ext uri="{BB962C8B-B14F-4D97-AF65-F5344CB8AC3E}">
        <p14:creationId xmlns:p14="http://schemas.microsoft.com/office/powerpoint/2010/main" val="305638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B3ED6B-A643-4E61-BAE0-FB51B9D0B714}"/>
              </a:ext>
            </a:extLst>
          </p:cNvPr>
          <p:cNvSpPr>
            <a:spLocks noGrp="1"/>
          </p:cNvSpPr>
          <p:nvPr>
            <p:ph type="title"/>
          </p:nvPr>
        </p:nvSpPr>
        <p:spPr/>
        <p:txBody>
          <a:bodyPr/>
          <a:lstStyle/>
          <a:p>
            <a:r>
              <a:rPr lang="en-SG" dirty="0">
                <a:solidFill>
                  <a:srgbClr val="2E2D67"/>
                </a:solidFill>
              </a:rPr>
              <a:t>Probability Distribution</a:t>
            </a:r>
          </a:p>
        </p:txBody>
      </p:sp>
      <p:sp>
        <p:nvSpPr>
          <p:cNvPr id="8" name="Content Placeholder 7">
            <a:extLst>
              <a:ext uri="{FF2B5EF4-FFF2-40B4-BE49-F238E27FC236}">
                <a16:creationId xmlns:a16="http://schemas.microsoft.com/office/drawing/2014/main" id="{CBEFE58C-B0DF-471C-AE7A-AB1226300075}"/>
              </a:ext>
            </a:extLst>
          </p:cNvPr>
          <p:cNvSpPr>
            <a:spLocks noGrp="1"/>
          </p:cNvSpPr>
          <p:nvPr>
            <p:ph idx="1"/>
          </p:nvPr>
        </p:nvSpPr>
        <p:spPr/>
        <p:txBody>
          <a:bodyPr/>
          <a:lstStyle/>
          <a:p>
            <a:r>
              <a:rPr lang="en-US" sz="2800" spc="-5" dirty="0">
                <a:cs typeface="Cambria"/>
              </a:rPr>
              <a:t>A</a:t>
            </a:r>
            <a:r>
              <a:rPr lang="en-US" sz="2800" spc="9" dirty="0">
                <a:cs typeface="Cambria"/>
              </a:rPr>
              <a:t> </a:t>
            </a:r>
            <a:r>
              <a:rPr lang="en-US" sz="2800" spc="-14" dirty="0">
                <a:cs typeface="Cambria"/>
              </a:rPr>
              <a:t>random</a:t>
            </a:r>
            <a:r>
              <a:rPr lang="en-US" sz="2800" spc="5" dirty="0">
                <a:cs typeface="Cambria"/>
              </a:rPr>
              <a:t> </a:t>
            </a:r>
            <a:r>
              <a:rPr lang="en-US" sz="2800" spc="-14" dirty="0">
                <a:cs typeface="Cambria"/>
              </a:rPr>
              <a:t>variable</a:t>
            </a:r>
            <a:r>
              <a:rPr lang="en-US" sz="2800" spc="14" dirty="0">
                <a:cs typeface="Cambria"/>
              </a:rPr>
              <a:t> </a:t>
            </a:r>
            <a:r>
              <a:rPr lang="en-US" sz="2800" spc="-5" dirty="0">
                <a:cs typeface="Cambria"/>
              </a:rPr>
              <a:t>is</a:t>
            </a:r>
            <a:r>
              <a:rPr lang="en-US" sz="2800" spc="14" dirty="0">
                <a:cs typeface="Cambria"/>
              </a:rPr>
              <a:t> </a:t>
            </a:r>
            <a:r>
              <a:rPr lang="en-US" sz="2800" spc="-5" dirty="0">
                <a:cs typeface="Cambria"/>
              </a:rPr>
              <a:t>a</a:t>
            </a:r>
            <a:r>
              <a:rPr lang="en-US" sz="2800" dirty="0">
                <a:cs typeface="Cambria"/>
              </a:rPr>
              <a:t> </a:t>
            </a:r>
            <a:r>
              <a:rPr lang="en-US" sz="2800" spc="-5" dirty="0">
                <a:cs typeface="Cambria"/>
              </a:rPr>
              <a:t>rule</a:t>
            </a:r>
            <a:r>
              <a:rPr lang="en-US" sz="2800" spc="9" dirty="0">
                <a:cs typeface="Cambria"/>
              </a:rPr>
              <a:t> </a:t>
            </a:r>
            <a:r>
              <a:rPr lang="en-US" sz="2800" spc="-9" dirty="0">
                <a:cs typeface="Cambria"/>
              </a:rPr>
              <a:t>that</a:t>
            </a:r>
            <a:r>
              <a:rPr lang="en-US" sz="2800" spc="5" dirty="0">
                <a:cs typeface="Cambria"/>
              </a:rPr>
              <a:t> </a:t>
            </a:r>
            <a:r>
              <a:rPr lang="en-US" sz="2800" spc="-9" dirty="0">
                <a:cs typeface="Cambria"/>
              </a:rPr>
              <a:t>assigns</a:t>
            </a:r>
            <a:r>
              <a:rPr lang="en-US" sz="2800" spc="18" dirty="0">
                <a:cs typeface="Cambria"/>
              </a:rPr>
              <a:t> </a:t>
            </a:r>
            <a:r>
              <a:rPr lang="en-US" sz="2800" spc="-5" dirty="0">
                <a:cs typeface="Cambria"/>
              </a:rPr>
              <a:t>a</a:t>
            </a:r>
            <a:r>
              <a:rPr lang="en-US" sz="2800" dirty="0">
                <a:cs typeface="Cambria"/>
              </a:rPr>
              <a:t> </a:t>
            </a:r>
            <a:r>
              <a:rPr lang="en-US" sz="2800" spc="-9" dirty="0">
                <a:cs typeface="Cambria"/>
              </a:rPr>
              <a:t>numerical</a:t>
            </a:r>
            <a:r>
              <a:rPr lang="en-US" sz="2800" spc="9" dirty="0">
                <a:cs typeface="Cambria"/>
              </a:rPr>
              <a:t> </a:t>
            </a:r>
            <a:r>
              <a:rPr lang="en-US" sz="2800" spc="-18" dirty="0">
                <a:cs typeface="Cambria"/>
              </a:rPr>
              <a:t>value </a:t>
            </a:r>
            <a:r>
              <a:rPr lang="en-US" sz="2800" spc="-426" dirty="0">
                <a:cs typeface="Cambria"/>
              </a:rPr>
              <a:t> </a:t>
            </a:r>
            <a:r>
              <a:rPr lang="en-US" sz="2800" spc="-14" dirty="0">
                <a:cs typeface="Cambria"/>
              </a:rPr>
              <a:t>to</a:t>
            </a:r>
            <a:r>
              <a:rPr lang="en-US" sz="2800" spc="-5" dirty="0">
                <a:cs typeface="Cambria"/>
              </a:rPr>
              <a:t> </a:t>
            </a:r>
            <a:r>
              <a:rPr lang="en-US" sz="2800" spc="-9" dirty="0">
                <a:cs typeface="Cambria"/>
              </a:rPr>
              <a:t>each</a:t>
            </a:r>
            <a:r>
              <a:rPr lang="en-US" sz="2800" spc="5" dirty="0">
                <a:cs typeface="Cambria"/>
              </a:rPr>
              <a:t> </a:t>
            </a:r>
            <a:r>
              <a:rPr lang="en-US" sz="2800" spc="-5" dirty="0">
                <a:cs typeface="Cambria"/>
              </a:rPr>
              <a:t>possible</a:t>
            </a:r>
            <a:r>
              <a:rPr lang="en-US" sz="2800" spc="18" dirty="0">
                <a:cs typeface="Cambria"/>
              </a:rPr>
              <a:t> </a:t>
            </a:r>
            <a:r>
              <a:rPr lang="en-US" sz="2800" spc="-9" dirty="0">
                <a:cs typeface="Cambria"/>
              </a:rPr>
              <a:t>outcome</a:t>
            </a:r>
            <a:r>
              <a:rPr lang="en-US" sz="2800" spc="-5" dirty="0">
                <a:cs typeface="Cambria"/>
              </a:rPr>
              <a:t> of</a:t>
            </a:r>
            <a:r>
              <a:rPr lang="en-US" sz="2800" dirty="0">
                <a:cs typeface="Cambria"/>
              </a:rPr>
              <a:t> </a:t>
            </a:r>
            <a:r>
              <a:rPr lang="en-US" sz="2800" spc="-5" dirty="0">
                <a:cs typeface="Cambria"/>
              </a:rPr>
              <a:t>a</a:t>
            </a:r>
            <a:r>
              <a:rPr lang="en-US" sz="2800" dirty="0">
                <a:cs typeface="Cambria"/>
              </a:rPr>
              <a:t> </a:t>
            </a:r>
            <a:r>
              <a:rPr lang="en-US" sz="2800" spc="-9" dirty="0">
                <a:cs typeface="Cambria"/>
              </a:rPr>
              <a:t>probabilistic</a:t>
            </a:r>
            <a:r>
              <a:rPr lang="en-US" sz="2800" dirty="0">
                <a:cs typeface="Cambria"/>
              </a:rPr>
              <a:t> </a:t>
            </a:r>
            <a:r>
              <a:rPr lang="en-US" sz="2800" spc="-9" dirty="0">
                <a:cs typeface="Cambria"/>
              </a:rPr>
              <a:t>experiment.</a:t>
            </a:r>
            <a:endParaRPr lang="en-US" sz="2800" dirty="0">
              <a:cs typeface="Cambria"/>
            </a:endParaRPr>
          </a:p>
          <a:p>
            <a:endParaRPr lang="en-SG" dirty="0"/>
          </a:p>
        </p:txBody>
      </p:sp>
      <p:sp>
        <p:nvSpPr>
          <p:cNvPr id="3" name="object 3"/>
          <p:cNvSpPr/>
          <p:nvPr/>
        </p:nvSpPr>
        <p:spPr>
          <a:xfrm>
            <a:off x="2234184" y="3124027"/>
            <a:ext cx="7757309" cy="1793660"/>
          </a:xfrm>
          <a:custGeom>
            <a:avLst/>
            <a:gdLst/>
            <a:ahLst/>
            <a:cxnLst/>
            <a:rect l="l" t="t" r="r" b="b"/>
            <a:pathLst>
              <a:path w="7047230" h="1656714">
                <a:moveTo>
                  <a:pt x="0" y="1656587"/>
                </a:moveTo>
                <a:lnTo>
                  <a:pt x="7046976" y="1656587"/>
                </a:lnTo>
                <a:lnTo>
                  <a:pt x="7046976" y="0"/>
                </a:lnTo>
                <a:lnTo>
                  <a:pt x="0" y="0"/>
                </a:lnTo>
                <a:lnTo>
                  <a:pt x="0" y="1656587"/>
                </a:lnTo>
                <a:close/>
              </a:path>
            </a:pathLst>
          </a:custGeom>
          <a:ln w="28575">
            <a:solidFill>
              <a:srgbClr val="2E2D67"/>
            </a:solidFill>
          </a:ln>
        </p:spPr>
        <p:txBody>
          <a:bodyPr wrap="square" lIns="0" tIns="0" rIns="0" bIns="0" rtlCol="0"/>
          <a:lstStyle/>
          <a:p>
            <a:endParaRPr sz="1632"/>
          </a:p>
        </p:txBody>
      </p:sp>
      <p:sp>
        <p:nvSpPr>
          <p:cNvPr id="4" name="object 4"/>
          <p:cNvSpPr txBox="1"/>
          <p:nvPr/>
        </p:nvSpPr>
        <p:spPr>
          <a:xfrm>
            <a:off x="2334619" y="3273676"/>
            <a:ext cx="7534211" cy="1528207"/>
          </a:xfrm>
          <a:prstGeom prst="rect">
            <a:avLst/>
          </a:prstGeom>
        </p:spPr>
        <p:txBody>
          <a:bodyPr vert="horz" wrap="square" lIns="0" tIns="12668" rIns="0" bIns="0" rtlCol="0">
            <a:spAutoFit/>
          </a:bodyPr>
          <a:lstStyle/>
          <a:p>
            <a:pPr marL="11516" marR="4607" algn="just">
              <a:lnSpc>
                <a:spcPct val="120500"/>
              </a:lnSpc>
              <a:spcBef>
                <a:spcPts val="100"/>
              </a:spcBef>
            </a:pPr>
            <a:r>
              <a:rPr sz="2800" spc="9" dirty="0">
                <a:latin typeface="Cambria"/>
                <a:cs typeface="Cambria"/>
              </a:rPr>
              <a:t>A </a:t>
            </a:r>
            <a:r>
              <a:rPr sz="2800" b="1" spc="-9" dirty="0">
                <a:solidFill>
                  <a:srgbClr val="C00000"/>
                </a:solidFill>
                <a:latin typeface="Cambria"/>
                <a:cs typeface="Cambria"/>
              </a:rPr>
              <a:t>probability distribution </a:t>
            </a:r>
            <a:r>
              <a:rPr sz="2800" spc="-5" dirty="0">
                <a:latin typeface="Cambria"/>
                <a:cs typeface="Cambria"/>
              </a:rPr>
              <a:t>for </a:t>
            </a:r>
            <a:r>
              <a:rPr sz="2800" spc="5" dirty="0">
                <a:latin typeface="Cambria"/>
                <a:cs typeface="Cambria"/>
              </a:rPr>
              <a:t>a </a:t>
            </a:r>
            <a:r>
              <a:rPr sz="2800" spc="-5" dirty="0">
                <a:latin typeface="Cambria"/>
                <a:cs typeface="Cambria"/>
              </a:rPr>
              <a:t>random </a:t>
            </a:r>
            <a:r>
              <a:rPr sz="2800" dirty="0">
                <a:latin typeface="Cambria"/>
                <a:cs typeface="Cambria"/>
              </a:rPr>
              <a:t>variable </a:t>
            </a:r>
            <a:r>
              <a:rPr sz="2800" spc="-390" dirty="0">
                <a:latin typeface="Cambria"/>
                <a:cs typeface="Cambria"/>
              </a:rPr>
              <a:t> </a:t>
            </a:r>
            <a:r>
              <a:rPr sz="2800" spc="5" dirty="0">
                <a:latin typeface="Cambria"/>
                <a:cs typeface="Cambria"/>
              </a:rPr>
              <a:t>describes how </a:t>
            </a:r>
            <a:r>
              <a:rPr sz="2800" dirty="0">
                <a:latin typeface="Cambria"/>
                <a:cs typeface="Cambria"/>
              </a:rPr>
              <a:t>probabilities </a:t>
            </a:r>
            <a:r>
              <a:rPr sz="2800" spc="-9" dirty="0">
                <a:latin typeface="Cambria"/>
                <a:cs typeface="Cambria"/>
              </a:rPr>
              <a:t>are </a:t>
            </a:r>
            <a:r>
              <a:rPr sz="2800" spc="5" dirty="0">
                <a:latin typeface="Cambria"/>
                <a:cs typeface="Cambria"/>
              </a:rPr>
              <a:t>distributed </a:t>
            </a:r>
            <a:r>
              <a:rPr sz="2800" spc="-9" dirty="0">
                <a:latin typeface="Cambria"/>
                <a:cs typeface="Cambria"/>
              </a:rPr>
              <a:t>over </a:t>
            </a:r>
            <a:r>
              <a:rPr sz="2800" spc="5" dirty="0">
                <a:latin typeface="Cambria"/>
                <a:cs typeface="Cambria"/>
              </a:rPr>
              <a:t>the </a:t>
            </a:r>
            <a:r>
              <a:rPr sz="2800" spc="-390" dirty="0">
                <a:latin typeface="Cambria"/>
                <a:cs typeface="Cambria"/>
              </a:rPr>
              <a:t> </a:t>
            </a:r>
            <a:r>
              <a:rPr sz="2800" spc="-5" dirty="0">
                <a:latin typeface="Cambria"/>
                <a:cs typeface="Cambria"/>
              </a:rPr>
              <a:t>values</a:t>
            </a:r>
            <a:r>
              <a:rPr sz="2800" spc="-18" dirty="0">
                <a:latin typeface="Cambria"/>
                <a:cs typeface="Cambria"/>
              </a:rPr>
              <a:t> </a:t>
            </a:r>
            <a:r>
              <a:rPr sz="2800" spc="5" dirty="0">
                <a:latin typeface="Cambria"/>
                <a:cs typeface="Cambria"/>
              </a:rPr>
              <a:t>of</a:t>
            </a:r>
            <a:r>
              <a:rPr sz="2800" dirty="0">
                <a:latin typeface="Cambria"/>
                <a:cs typeface="Cambria"/>
              </a:rPr>
              <a:t> the </a:t>
            </a:r>
            <a:r>
              <a:rPr sz="2800" spc="-5" dirty="0">
                <a:latin typeface="Cambria"/>
                <a:cs typeface="Cambria"/>
              </a:rPr>
              <a:t>random</a:t>
            </a:r>
            <a:r>
              <a:rPr sz="2800" dirty="0">
                <a:latin typeface="Cambria"/>
                <a:cs typeface="Cambria"/>
              </a:rPr>
              <a:t> variable</a:t>
            </a:r>
          </a:p>
        </p:txBody>
      </p:sp>
    </p:spTree>
    <p:extLst>
      <p:ext uri="{BB962C8B-B14F-4D97-AF65-F5344CB8AC3E}">
        <p14:creationId xmlns:p14="http://schemas.microsoft.com/office/powerpoint/2010/main" val="242973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22609" y="4461258"/>
            <a:ext cx="6473171" cy="1826803"/>
            <a:chOff x="2477085" y="4932168"/>
            <a:chExt cx="7156450" cy="2019632"/>
          </a:xfrm>
        </p:grpSpPr>
        <p:sp>
          <p:nvSpPr>
            <p:cNvPr id="4" name="object 4"/>
            <p:cNvSpPr/>
            <p:nvPr/>
          </p:nvSpPr>
          <p:spPr>
            <a:xfrm>
              <a:off x="2477085" y="6915605"/>
              <a:ext cx="7156450" cy="36195"/>
            </a:xfrm>
            <a:custGeom>
              <a:avLst/>
              <a:gdLst/>
              <a:ahLst/>
              <a:cxnLst/>
              <a:rect l="l" t="t" r="r" b="b"/>
              <a:pathLst>
                <a:path w="7156450" h="36195">
                  <a:moveTo>
                    <a:pt x="7095745" y="0"/>
                  </a:moveTo>
                  <a:lnTo>
                    <a:pt x="7095745" y="36145"/>
                  </a:lnTo>
                  <a:lnTo>
                    <a:pt x="7140922" y="22590"/>
                  </a:lnTo>
                  <a:lnTo>
                    <a:pt x="7101829" y="22590"/>
                  </a:lnTo>
                  <a:lnTo>
                    <a:pt x="7101829" y="13554"/>
                  </a:lnTo>
                  <a:lnTo>
                    <a:pt x="7140922" y="13554"/>
                  </a:lnTo>
                  <a:lnTo>
                    <a:pt x="7095745" y="0"/>
                  </a:lnTo>
                  <a:close/>
                </a:path>
                <a:path w="7156450" h="36195">
                  <a:moveTo>
                    <a:pt x="7095745" y="13554"/>
                  </a:moveTo>
                  <a:lnTo>
                    <a:pt x="0" y="13554"/>
                  </a:lnTo>
                  <a:lnTo>
                    <a:pt x="0" y="22590"/>
                  </a:lnTo>
                  <a:lnTo>
                    <a:pt x="7095745" y="22590"/>
                  </a:lnTo>
                  <a:lnTo>
                    <a:pt x="7095745" y="13554"/>
                  </a:lnTo>
                  <a:close/>
                </a:path>
                <a:path w="7156450" h="36195">
                  <a:moveTo>
                    <a:pt x="7140922" y="13554"/>
                  </a:moveTo>
                  <a:lnTo>
                    <a:pt x="7101829" y="13554"/>
                  </a:lnTo>
                  <a:lnTo>
                    <a:pt x="7101829" y="22590"/>
                  </a:lnTo>
                  <a:lnTo>
                    <a:pt x="7140922" y="22590"/>
                  </a:lnTo>
                  <a:lnTo>
                    <a:pt x="7155981" y="18072"/>
                  </a:lnTo>
                  <a:lnTo>
                    <a:pt x="7140922" y="13554"/>
                  </a:lnTo>
                  <a:close/>
                </a:path>
              </a:pathLst>
            </a:custGeom>
            <a:solidFill>
              <a:srgbClr val="000000"/>
            </a:solidFill>
            <a:ln>
              <a:solidFill>
                <a:srgbClr val="2E2D67"/>
              </a:solidFill>
            </a:ln>
          </p:spPr>
          <p:txBody>
            <a:bodyPr wrap="square" lIns="0" tIns="0" rIns="0" bIns="0" rtlCol="0"/>
            <a:lstStyle/>
            <a:p>
              <a:endParaRPr sz="1628" dirty="0"/>
            </a:p>
          </p:txBody>
        </p:sp>
        <p:sp>
          <p:nvSpPr>
            <p:cNvPr id="5" name="object 5"/>
            <p:cNvSpPr/>
            <p:nvPr/>
          </p:nvSpPr>
          <p:spPr>
            <a:xfrm>
              <a:off x="3195394" y="4932168"/>
              <a:ext cx="5719445" cy="2001520"/>
            </a:xfrm>
            <a:custGeom>
              <a:avLst/>
              <a:gdLst/>
              <a:ahLst/>
              <a:cxnLst/>
              <a:rect l="l" t="t" r="r" b="b"/>
              <a:pathLst>
                <a:path w="5719445" h="2001520">
                  <a:moveTo>
                    <a:pt x="0" y="2001509"/>
                  </a:moveTo>
                  <a:lnTo>
                    <a:pt x="17880" y="2001431"/>
                  </a:lnTo>
                  <a:lnTo>
                    <a:pt x="35749" y="2001356"/>
                  </a:lnTo>
                  <a:lnTo>
                    <a:pt x="53619" y="2001275"/>
                  </a:lnTo>
                  <a:lnTo>
                    <a:pt x="107226" y="2000972"/>
                  </a:lnTo>
                  <a:lnTo>
                    <a:pt x="160854" y="2000571"/>
                  </a:lnTo>
                  <a:lnTo>
                    <a:pt x="214498" y="2000051"/>
                  </a:lnTo>
                  <a:lnTo>
                    <a:pt x="268109" y="1999378"/>
                  </a:lnTo>
                  <a:lnTo>
                    <a:pt x="321717" y="1998512"/>
                  </a:lnTo>
                  <a:lnTo>
                    <a:pt x="375326" y="1997403"/>
                  </a:lnTo>
                  <a:lnTo>
                    <a:pt x="428937" y="1995997"/>
                  </a:lnTo>
                  <a:lnTo>
                    <a:pt x="482556" y="1994230"/>
                  </a:lnTo>
                  <a:lnTo>
                    <a:pt x="536186" y="1992002"/>
                  </a:lnTo>
                  <a:lnTo>
                    <a:pt x="589816" y="1989221"/>
                  </a:lnTo>
                  <a:lnTo>
                    <a:pt x="643435" y="1985786"/>
                  </a:lnTo>
                  <a:lnTo>
                    <a:pt x="697046" y="1981561"/>
                  </a:lnTo>
                  <a:lnTo>
                    <a:pt x="750662" y="1976375"/>
                  </a:lnTo>
                  <a:lnTo>
                    <a:pt x="804289" y="1970066"/>
                  </a:lnTo>
                  <a:lnTo>
                    <a:pt x="857874" y="1962454"/>
                  </a:lnTo>
                  <a:lnTo>
                    <a:pt x="911518" y="1953321"/>
                  </a:lnTo>
                  <a:lnTo>
                    <a:pt x="965146" y="1942398"/>
                  </a:lnTo>
                  <a:lnTo>
                    <a:pt x="1018754" y="1929448"/>
                  </a:lnTo>
                  <a:lnTo>
                    <a:pt x="1072373" y="1914213"/>
                  </a:lnTo>
                  <a:lnTo>
                    <a:pt x="1125992" y="1896379"/>
                  </a:lnTo>
                  <a:lnTo>
                    <a:pt x="1161753" y="1882864"/>
                  </a:lnTo>
                  <a:lnTo>
                    <a:pt x="1197491" y="1868011"/>
                  </a:lnTo>
                  <a:lnTo>
                    <a:pt x="1233227" y="1851635"/>
                  </a:lnTo>
                  <a:lnTo>
                    <a:pt x="1268982" y="1833736"/>
                  </a:lnTo>
                  <a:lnTo>
                    <a:pt x="1304727" y="1814125"/>
                  </a:lnTo>
                  <a:lnTo>
                    <a:pt x="1340482" y="1792805"/>
                  </a:lnTo>
                  <a:lnTo>
                    <a:pt x="1376226" y="1769592"/>
                  </a:lnTo>
                  <a:lnTo>
                    <a:pt x="1411982" y="1744517"/>
                  </a:lnTo>
                  <a:lnTo>
                    <a:pt x="1447725" y="1717397"/>
                  </a:lnTo>
                  <a:lnTo>
                    <a:pt x="1483456" y="1688244"/>
                  </a:lnTo>
                  <a:lnTo>
                    <a:pt x="1519199" y="1656949"/>
                  </a:lnTo>
                  <a:lnTo>
                    <a:pt x="1554954" y="1623491"/>
                  </a:lnTo>
                  <a:lnTo>
                    <a:pt x="1590698" y="1587832"/>
                  </a:lnTo>
                  <a:lnTo>
                    <a:pt x="1626454" y="1549929"/>
                  </a:lnTo>
                  <a:lnTo>
                    <a:pt x="1662190" y="1509826"/>
                  </a:lnTo>
                  <a:lnTo>
                    <a:pt x="1697928" y="1467478"/>
                  </a:lnTo>
                  <a:lnTo>
                    <a:pt x="1733689" y="1422949"/>
                  </a:lnTo>
                  <a:lnTo>
                    <a:pt x="1769428" y="1376264"/>
                  </a:lnTo>
                  <a:lnTo>
                    <a:pt x="1805163" y="1327559"/>
                  </a:lnTo>
                  <a:lnTo>
                    <a:pt x="1840919" y="1276791"/>
                  </a:lnTo>
                  <a:lnTo>
                    <a:pt x="1876663" y="1224230"/>
                  </a:lnTo>
                  <a:lnTo>
                    <a:pt x="1912418" y="1169854"/>
                  </a:lnTo>
                  <a:lnTo>
                    <a:pt x="1948161" y="1114013"/>
                  </a:lnTo>
                  <a:lnTo>
                    <a:pt x="1983892" y="1056663"/>
                  </a:lnTo>
                  <a:lnTo>
                    <a:pt x="2019636" y="998275"/>
                  </a:lnTo>
                  <a:lnTo>
                    <a:pt x="2055391" y="938780"/>
                  </a:lnTo>
                  <a:lnTo>
                    <a:pt x="2091135" y="878723"/>
                  </a:lnTo>
                  <a:lnTo>
                    <a:pt x="2126891" y="818103"/>
                  </a:lnTo>
                  <a:lnTo>
                    <a:pt x="2144746" y="787782"/>
                  </a:lnTo>
                  <a:lnTo>
                    <a:pt x="2162626" y="757460"/>
                  </a:lnTo>
                  <a:lnTo>
                    <a:pt x="2198365" y="696840"/>
                  </a:lnTo>
                  <a:lnTo>
                    <a:pt x="2234126" y="636821"/>
                  </a:lnTo>
                  <a:lnTo>
                    <a:pt x="2269864" y="577449"/>
                  </a:lnTo>
                  <a:lnTo>
                    <a:pt x="2305625" y="519400"/>
                  </a:lnTo>
                  <a:lnTo>
                    <a:pt x="2341364" y="462673"/>
                  </a:lnTo>
                  <a:lnTo>
                    <a:pt x="2377100" y="407922"/>
                  </a:lnTo>
                  <a:lnTo>
                    <a:pt x="2412855" y="355171"/>
                  </a:lnTo>
                  <a:lnTo>
                    <a:pt x="2448599" y="305117"/>
                  </a:lnTo>
                  <a:lnTo>
                    <a:pt x="2484355" y="257714"/>
                  </a:lnTo>
                  <a:lnTo>
                    <a:pt x="2520099" y="213608"/>
                  </a:lnTo>
                  <a:lnTo>
                    <a:pt x="2555854" y="172843"/>
                  </a:lnTo>
                  <a:lnTo>
                    <a:pt x="2591597" y="135962"/>
                  </a:lnTo>
                  <a:lnTo>
                    <a:pt x="2627328" y="102944"/>
                  </a:lnTo>
                  <a:lnTo>
                    <a:pt x="2663072" y="74304"/>
                  </a:lnTo>
                  <a:lnTo>
                    <a:pt x="2698827" y="50019"/>
                  </a:lnTo>
                  <a:lnTo>
                    <a:pt x="2734563" y="30440"/>
                  </a:lnTo>
                  <a:lnTo>
                    <a:pt x="2770301" y="15546"/>
                  </a:lnTo>
                  <a:lnTo>
                    <a:pt x="2823931" y="2507"/>
                  </a:lnTo>
                  <a:lnTo>
                    <a:pt x="2859681" y="0"/>
                  </a:lnTo>
                  <a:lnTo>
                    <a:pt x="2877562" y="629"/>
                  </a:lnTo>
                  <a:lnTo>
                    <a:pt x="2931181" y="9939"/>
                  </a:lnTo>
                  <a:lnTo>
                    <a:pt x="2984791" y="30440"/>
                  </a:lnTo>
                  <a:lnTo>
                    <a:pt x="3020536" y="50019"/>
                  </a:lnTo>
                  <a:lnTo>
                    <a:pt x="3056291" y="74304"/>
                  </a:lnTo>
                  <a:lnTo>
                    <a:pt x="3092034" y="102944"/>
                  </a:lnTo>
                  <a:lnTo>
                    <a:pt x="3127765" y="135962"/>
                  </a:lnTo>
                  <a:lnTo>
                    <a:pt x="3163508" y="172843"/>
                  </a:lnTo>
                  <a:lnTo>
                    <a:pt x="3199264" y="213608"/>
                  </a:lnTo>
                  <a:lnTo>
                    <a:pt x="3235008" y="257714"/>
                  </a:lnTo>
                  <a:lnTo>
                    <a:pt x="3270763" y="305117"/>
                  </a:lnTo>
                  <a:lnTo>
                    <a:pt x="3306508" y="355171"/>
                  </a:lnTo>
                  <a:lnTo>
                    <a:pt x="3342263" y="407922"/>
                  </a:lnTo>
                  <a:lnTo>
                    <a:pt x="3377999" y="462673"/>
                  </a:lnTo>
                  <a:lnTo>
                    <a:pt x="3413737" y="519400"/>
                  </a:lnTo>
                  <a:lnTo>
                    <a:pt x="3449498" y="577449"/>
                  </a:lnTo>
                  <a:lnTo>
                    <a:pt x="3485237" y="636821"/>
                  </a:lnTo>
                  <a:lnTo>
                    <a:pt x="3520998" y="696840"/>
                  </a:lnTo>
                  <a:lnTo>
                    <a:pt x="3556736" y="757460"/>
                  </a:lnTo>
                  <a:lnTo>
                    <a:pt x="3574617" y="787782"/>
                  </a:lnTo>
                  <a:lnTo>
                    <a:pt x="3610344" y="848453"/>
                  </a:lnTo>
                  <a:lnTo>
                    <a:pt x="3646116" y="908807"/>
                  </a:lnTo>
                  <a:lnTo>
                    <a:pt x="3681844" y="968635"/>
                  </a:lnTo>
                  <a:lnTo>
                    <a:pt x="3717616" y="1027604"/>
                  </a:lnTo>
                  <a:lnTo>
                    <a:pt x="3753336" y="1085496"/>
                  </a:lnTo>
                  <a:lnTo>
                    <a:pt x="3789055" y="1142124"/>
                  </a:lnTo>
                  <a:lnTo>
                    <a:pt x="3824828" y="1197245"/>
                  </a:lnTo>
                  <a:lnTo>
                    <a:pt x="3860555" y="1250740"/>
                  </a:lnTo>
                  <a:lnTo>
                    <a:pt x="3896305" y="1302412"/>
                  </a:lnTo>
                  <a:lnTo>
                    <a:pt x="3932055" y="1352187"/>
                  </a:lnTo>
                  <a:lnTo>
                    <a:pt x="3967804" y="1399861"/>
                  </a:lnTo>
                  <a:lnTo>
                    <a:pt x="4003554" y="1445501"/>
                  </a:lnTo>
                  <a:lnTo>
                    <a:pt x="4039304" y="1488928"/>
                  </a:lnTo>
                  <a:lnTo>
                    <a:pt x="4075054" y="1530141"/>
                  </a:lnTo>
                  <a:lnTo>
                    <a:pt x="4110781" y="1569163"/>
                  </a:lnTo>
                  <a:lnTo>
                    <a:pt x="4146553" y="1605925"/>
                  </a:lnTo>
                  <a:lnTo>
                    <a:pt x="4182280" y="1640497"/>
                  </a:lnTo>
                  <a:lnTo>
                    <a:pt x="4218053" y="1672854"/>
                  </a:lnTo>
                  <a:lnTo>
                    <a:pt x="4253780" y="1703080"/>
                  </a:lnTo>
                  <a:lnTo>
                    <a:pt x="4289552" y="1731228"/>
                  </a:lnTo>
                  <a:lnTo>
                    <a:pt x="4325272" y="1757294"/>
                  </a:lnTo>
                  <a:lnTo>
                    <a:pt x="4360992" y="1781440"/>
                  </a:lnTo>
                  <a:lnTo>
                    <a:pt x="4396764" y="1803689"/>
                  </a:lnTo>
                  <a:lnTo>
                    <a:pt x="4432491" y="1824145"/>
                  </a:lnTo>
                  <a:lnTo>
                    <a:pt x="4468241" y="1842888"/>
                  </a:lnTo>
                  <a:lnTo>
                    <a:pt x="4503991" y="1860013"/>
                  </a:lnTo>
                  <a:lnTo>
                    <a:pt x="4539741" y="1875616"/>
                  </a:lnTo>
                  <a:lnTo>
                    <a:pt x="4575490" y="1889791"/>
                  </a:lnTo>
                  <a:lnTo>
                    <a:pt x="4629110" y="1908556"/>
                  </a:lnTo>
                  <a:lnTo>
                    <a:pt x="4682717" y="1924647"/>
                  </a:lnTo>
                  <a:lnTo>
                    <a:pt x="4736345" y="1938333"/>
                  </a:lnTo>
                  <a:lnTo>
                    <a:pt x="4789989" y="1949882"/>
                  </a:lnTo>
                  <a:lnTo>
                    <a:pt x="4843574" y="1959581"/>
                  </a:lnTo>
                  <a:lnTo>
                    <a:pt x="4897201" y="1967692"/>
                  </a:lnTo>
                  <a:lnTo>
                    <a:pt x="4950817" y="1974414"/>
                  </a:lnTo>
                  <a:lnTo>
                    <a:pt x="5004428" y="1979943"/>
                  </a:lnTo>
                  <a:lnTo>
                    <a:pt x="5058072" y="1984466"/>
                  </a:lnTo>
                  <a:lnTo>
                    <a:pt x="5111677" y="1988159"/>
                  </a:lnTo>
                  <a:lnTo>
                    <a:pt x="5165307" y="1991147"/>
                  </a:lnTo>
                  <a:lnTo>
                    <a:pt x="5218926" y="1993539"/>
                  </a:lnTo>
                  <a:lnTo>
                    <a:pt x="5272545" y="1995449"/>
                  </a:lnTo>
                  <a:lnTo>
                    <a:pt x="5326153" y="1996973"/>
                  </a:lnTo>
                  <a:lnTo>
                    <a:pt x="5379780" y="1998175"/>
                  </a:lnTo>
                  <a:lnTo>
                    <a:pt x="5433365" y="1999112"/>
                  </a:lnTo>
                  <a:lnTo>
                    <a:pt x="5487009" y="1999843"/>
                  </a:lnTo>
                  <a:lnTo>
                    <a:pt x="5540637" y="2000413"/>
                  </a:lnTo>
                  <a:lnTo>
                    <a:pt x="5594253" y="2000853"/>
                  </a:lnTo>
                  <a:lnTo>
                    <a:pt x="5647864" y="2001184"/>
                  </a:lnTo>
                  <a:lnTo>
                    <a:pt x="5701483" y="2001431"/>
                  </a:lnTo>
                  <a:lnTo>
                    <a:pt x="5719363" y="2001509"/>
                  </a:lnTo>
                </a:path>
              </a:pathLst>
            </a:custGeom>
            <a:ln w="18072">
              <a:solidFill>
                <a:srgbClr val="2E2D67"/>
              </a:solidFill>
            </a:ln>
          </p:spPr>
          <p:txBody>
            <a:bodyPr wrap="square" lIns="0" tIns="0" rIns="0" bIns="0" rtlCol="0"/>
            <a:lstStyle/>
            <a:p>
              <a:endParaRPr sz="1628"/>
            </a:p>
          </p:txBody>
        </p:sp>
        <p:sp>
          <p:nvSpPr>
            <p:cNvPr id="7" name="object 7"/>
            <p:cNvSpPr/>
            <p:nvPr/>
          </p:nvSpPr>
          <p:spPr>
            <a:xfrm>
              <a:off x="5219001" y="4945164"/>
              <a:ext cx="1304290" cy="1970405"/>
            </a:xfrm>
            <a:custGeom>
              <a:avLst/>
              <a:gdLst/>
              <a:ahLst/>
              <a:cxnLst/>
              <a:rect l="l" t="t" r="r" b="b"/>
              <a:pathLst>
                <a:path w="1304290" h="1970404">
                  <a:moveTo>
                    <a:pt x="1303769" y="399669"/>
                  </a:moveTo>
                  <a:lnTo>
                    <a:pt x="1277962" y="367512"/>
                  </a:lnTo>
                  <a:lnTo>
                    <a:pt x="1251000" y="333057"/>
                  </a:lnTo>
                  <a:lnTo>
                    <a:pt x="1211414" y="273913"/>
                  </a:lnTo>
                  <a:lnTo>
                    <a:pt x="1159802" y="212471"/>
                  </a:lnTo>
                  <a:lnTo>
                    <a:pt x="1098423" y="143560"/>
                  </a:lnTo>
                  <a:lnTo>
                    <a:pt x="1024432" y="82118"/>
                  </a:lnTo>
                  <a:lnTo>
                    <a:pt x="924052" y="22974"/>
                  </a:lnTo>
                  <a:lnTo>
                    <a:pt x="832853" y="0"/>
                  </a:lnTo>
                  <a:lnTo>
                    <a:pt x="778357" y="0"/>
                  </a:lnTo>
                  <a:lnTo>
                    <a:pt x="755421" y="14592"/>
                  </a:lnTo>
                  <a:lnTo>
                    <a:pt x="715264" y="34912"/>
                  </a:lnTo>
                  <a:lnTo>
                    <a:pt x="634961" y="84416"/>
                  </a:lnTo>
                  <a:lnTo>
                    <a:pt x="594804" y="116344"/>
                  </a:lnTo>
                  <a:lnTo>
                    <a:pt x="534581" y="177558"/>
                  </a:lnTo>
                  <a:lnTo>
                    <a:pt x="482955" y="235673"/>
                  </a:lnTo>
                  <a:lnTo>
                    <a:pt x="431342" y="302628"/>
                  </a:lnTo>
                  <a:lnTo>
                    <a:pt x="373976" y="389902"/>
                  </a:lnTo>
                  <a:lnTo>
                    <a:pt x="339559" y="433552"/>
                  </a:lnTo>
                  <a:lnTo>
                    <a:pt x="293674" y="517969"/>
                  </a:lnTo>
                  <a:lnTo>
                    <a:pt x="242049" y="602373"/>
                  </a:lnTo>
                  <a:lnTo>
                    <a:pt x="196164" y="675068"/>
                  </a:lnTo>
                  <a:lnTo>
                    <a:pt x="156019" y="742035"/>
                  </a:lnTo>
                  <a:lnTo>
                    <a:pt x="112991" y="817714"/>
                  </a:lnTo>
                  <a:lnTo>
                    <a:pt x="61366" y="910856"/>
                  </a:lnTo>
                  <a:lnTo>
                    <a:pt x="4572" y="1007770"/>
                  </a:lnTo>
                  <a:lnTo>
                    <a:pt x="0" y="1007770"/>
                  </a:lnTo>
                  <a:lnTo>
                    <a:pt x="0" y="1015593"/>
                  </a:lnTo>
                  <a:lnTo>
                    <a:pt x="0" y="1034770"/>
                  </a:lnTo>
                  <a:lnTo>
                    <a:pt x="0" y="1970189"/>
                  </a:lnTo>
                  <a:lnTo>
                    <a:pt x="832853" y="1970189"/>
                  </a:lnTo>
                  <a:lnTo>
                    <a:pt x="1303769" y="1970189"/>
                  </a:lnTo>
                  <a:lnTo>
                    <a:pt x="1303769" y="1020991"/>
                  </a:lnTo>
                  <a:lnTo>
                    <a:pt x="1303769" y="1007770"/>
                  </a:lnTo>
                  <a:lnTo>
                    <a:pt x="1303769" y="399669"/>
                  </a:lnTo>
                  <a:close/>
                </a:path>
              </a:pathLst>
            </a:custGeom>
            <a:solidFill>
              <a:srgbClr val="92D050"/>
            </a:solidFill>
          </p:spPr>
          <p:txBody>
            <a:bodyPr wrap="square" lIns="0" tIns="0" rIns="0" bIns="0" rtlCol="0"/>
            <a:lstStyle/>
            <a:p>
              <a:endParaRPr sz="1628" dirty="0"/>
            </a:p>
          </p:txBody>
        </p:sp>
      </p:grpSp>
      <p:sp>
        <p:nvSpPr>
          <p:cNvPr id="9" name="object 9"/>
          <p:cNvSpPr txBox="1"/>
          <p:nvPr/>
        </p:nvSpPr>
        <p:spPr>
          <a:xfrm>
            <a:off x="5216293" y="6151752"/>
            <a:ext cx="171737" cy="380483"/>
          </a:xfrm>
          <a:prstGeom prst="rect">
            <a:avLst/>
          </a:prstGeom>
        </p:spPr>
        <p:txBody>
          <a:bodyPr vert="horz" wrap="square" lIns="0" tIns="11487" rIns="0" bIns="0" rtlCol="0">
            <a:spAutoFit/>
          </a:bodyPr>
          <a:lstStyle/>
          <a:p>
            <a:pPr>
              <a:spcBef>
                <a:spcPts val="90"/>
              </a:spcBef>
            </a:pPr>
            <a:r>
              <a:rPr sz="2397" i="1" dirty="0">
                <a:solidFill>
                  <a:srgbClr val="2E2D67"/>
                </a:solidFill>
                <a:latin typeface="Cambria"/>
                <a:cs typeface="Cambria"/>
              </a:rPr>
              <a:t>a</a:t>
            </a:r>
            <a:endParaRPr sz="2397" dirty="0">
              <a:solidFill>
                <a:srgbClr val="2E2D67"/>
              </a:solidFill>
              <a:latin typeface="Cambria"/>
              <a:cs typeface="Cambria"/>
            </a:endParaRPr>
          </a:p>
        </p:txBody>
      </p:sp>
      <p:sp>
        <p:nvSpPr>
          <p:cNvPr id="10" name="object 10"/>
          <p:cNvSpPr txBox="1"/>
          <p:nvPr/>
        </p:nvSpPr>
        <p:spPr>
          <a:xfrm>
            <a:off x="6435684" y="6151752"/>
            <a:ext cx="170588" cy="380483"/>
          </a:xfrm>
          <a:prstGeom prst="rect">
            <a:avLst/>
          </a:prstGeom>
        </p:spPr>
        <p:txBody>
          <a:bodyPr vert="horz" wrap="square" lIns="0" tIns="11487" rIns="0" bIns="0" rtlCol="0">
            <a:spAutoFit/>
          </a:bodyPr>
          <a:lstStyle/>
          <a:p>
            <a:pPr>
              <a:spcBef>
                <a:spcPts val="90"/>
              </a:spcBef>
            </a:pPr>
            <a:r>
              <a:rPr sz="2397" i="1" dirty="0">
                <a:solidFill>
                  <a:srgbClr val="2E2D67"/>
                </a:solidFill>
                <a:latin typeface="Cambria"/>
                <a:cs typeface="Cambria"/>
              </a:rPr>
              <a:t>b</a:t>
            </a:r>
            <a:endParaRPr sz="2397" dirty="0">
              <a:solidFill>
                <a:srgbClr val="2E2D67"/>
              </a:solidFill>
              <a:latin typeface="Cambria"/>
              <a:cs typeface="Cambria"/>
            </a:endParaRPr>
          </a:p>
        </p:txBody>
      </p:sp>
      <p:sp>
        <p:nvSpPr>
          <p:cNvPr id="11" name="object 11"/>
          <p:cNvSpPr txBox="1"/>
          <p:nvPr/>
        </p:nvSpPr>
        <p:spPr>
          <a:xfrm>
            <a:off x="9519715" y="5942498"/>
            <a:ext cx="201030" cy="442548"/>
          </a:xfrm>
          <a:prstGeom prst="rect">
            <a:avLst/>
          </a:prstGeom>
        </p:spPr>
        <p:txBody>
          <a:bodyPr vert="horz" wrap="square" lIns="0" tIns="10913" rIns="0" bIns="0" rtlCol="0">
            <a:spAutoFit/>
          </a:bodyPr>
          <a:lstStyle/>
          <a:p>
            <a:pPr marL="11487">
              <a:spcBef>
                <a:spcPts val="86"/>
              </a:spcBef>
            </a:pPr>
            <a:r>
              <a:rPr sz="2804" b="1" i="1" spc="-5" dirty="0">
                <a:solidFill>
                  <a:srgbClr val="2E2D67"/>
                </a:solidFill>
                <a:latin typeface="Book Antiqua"/>
                <a:cs typeface="Book Antiqua"/>
              </a:rPr>
              <a:t>x</a:t>
            </a:r>
            <a:endParaRPr sz="2804" dirty="0">
              <a:solidFill>
                <a:srgbClr val="2E2D67"/>
              </a:solidFill>
              <a:latin typeface="Book Antiqua"/>
              <a:cs typeface="Book Antiqua"/>
            </a:endParaRPr>
          </a:p>
        </p:txBody>
      </p:sp>
      <p:sp>
        <p:nvSpPr>
          <p:cNvPr id="12" name="object 12"/>
          <p:cNvSpPr/>
          <p:nvPr/>
        </p:nvSpPr>
        <p:spPr>
          <a:xfrm>
            <a:off x="3321094" y="4114800"/>
            <a:ext cx="68925" cy="2284851"/>
          </a:xfrm>
          <a:custGeom>
            <a:avLst/>
            <a:gdLst/>
            <a:ahLst/>
            <a:cxnLst/>
            <a:rect l="l" t="t" r="r" b="b"/>
            <a:pathLst>
              <a:path w="76200" h="2526029">
                <a:moveTo>
                  <a:pt x="31852" y="76179"/>
                </a:moveTo>
                <a:lnTo>
                  <a:pt x="27178" y="2525699"/>
                </a:lnTo>
                <a:lnTo>
                  <a:pt x="39878" y="2525725"/>
                </a:lnTo>
                <a:lnTo>
                  <a:pt x="44552" y="76221"/>
                </a:lnTo>
                <a:lnTo>
                  <a:pt x="31852" y="76179"/>
                </a:lnTo>
                <a:close/>
              </a:path>
              <a:path w="76200" h="2526029">
                <a:moveTo>
                  <a:pt x="69818" y="63500"/>
                </a:moveTo>
                <a:lnTo>
                  <a:pt x="44576" y="63500"/>
                </a:lnTo>
                <a:lnTo>
                  <a:pt x="44552" y="76221"/>
                </a:lnTo>
                <a:lnTo>
                  <a:pt x="76200" y="76326"/>
                </a:lnTo>
                <a:lnTo>
                  <a:pt x="69818" y="63500"/>
                </a:lnTo>
                <a:close/>
              </a:path>
              <a:path w="76200" h="2526029">
                <a:moveTo>
                  <a:pt x="44576" y="63500"/>
                </a:moveTo>
                <a:lnTo>
                  <a:pt x="31876" y="63500"/>
                </a:lnTo>
                <a:lnTo>
                  <a:pt x="31852" y="76179"/>
                </a:lnTo>
                <a:lnTo>
                  <a:pt x="44552" y="76221"/>
                </a:lnTo>
                <a:lnTo>
                  <a:pt x="44576" y="63500"/>
                </a:lnTo>
                <a:close/>
              </a:path>
              <a:path w="76200" h="2526029">
                <a:moveTo>
                  <a:pt x="38226" y="0"/>
                </a:moveTo>
                <a:lnTo>
                  <a:pt x="0" y="76073"/>
                </a:lnTo>
                <a:lnTo>
                  <a:pt x="31852" y="76179"/>
                </a:lnTo>
                <a:lnTo>
                  <a:pt x="31876" y="63500"/>
                </a:lnTo>
                <a:lnTo>
                  <a:pt x="69818" y="63500"/>
                </a:lnTo>
                <a:lnTo>
                  <a:pt x="38226" y="0"/>
                </a:lnTo>
                <a:close/>
              </a:path>
            </a:pathLst>
          </a:custGeom>
          <a:solidFill>
            <a:srgbClr val="000000"/>
          </a:solidFill>
          <a:ln>
            <a:solidFill>
              <a:srgbClr val="2E2D67"/>
            </a:solidFill>
          </a:ln>
        </p:spPr>
        <p:txBody>
          <a:bodyPr wrap="square" lIns="0" tIns="0" rIns="0" bIns="0" rtlCol="0"/>
          <a:lstStyle/>
          <a:p>
            <a:endParaRPr sz="1628"/>
          </a:p>
        </p:txBody>
      </p:sp>
      <p:sp>
        <p:nvSpPr>
          <p:cNvPr id="20" name="Content Placeholder 19">
            <a:extLst>
              <a:ext uri="{FF2B5EF4-FFF2-40B4-BE49-F238E27FC236}">
                <a16:creationId xmlns:a16="http://schemas.microsoft.com/office/drawing/2014/main" id="{217436D3-3EAC-4370-A9A4-8A27CCA42429}"/>
              </a:ext>
            </a:extLst>
          </p:cNvPr>
          <p:cNvSpPr>
            <a:spLocks noGrp="1"/>
          </p:cNvSpPr>
          <p:nvPr>
            <p:ph idx="1"/>
          </p:nvPr>
        </p:nvSpPr>
        <p:spPr>
          <a:ln>
            <a:noFill/>
          </a:ln>
        </p:spPr>
        <p:txBody>
          <a:bodyPr/>
          <a:lstStyle/>
          <a:p>
            <a:pPr marL="512913" marR="4595" indent="-457200">
              <a:lnSpc>
                <a:spcPct val="118900"/>
              </a:lnSpc>
              <a:spcBef>
                <a:spcPts val="194"/>
              </a:spcBef>
              <a:tabLst>
                <a:tab pos="875321" algn="l"/>
                <a:tab pos="2738537" algn="l"/>
                <a:tab pos="3495540" algn="l"/>
              </a:tabLst>
            </a:pPr>
            <a:r>
              <a:rPr lang="en-US" sz="2800" spc="-18" dirty="0">
                <a:latin typeface="Cambria"/>
                <a:cs typeface="Cambria"/>
              </a:rPr>
              <a:t>Given</a:t>
            </a:r>
            <a:r>
              <a:rPr lang="en-US" sz="2800" spc="5" dirty="0">
                <a:latin typeface="Cambria"/>
                <a:cs typeface="Cambria"/>
              </a:rPr>
              <a:t> </a:t>
            </a:r>
            <a:r>
              <a:rPr lang="en-US" sz="2800" spc="-5" dirty="0">
                <a:latin typeface="Cambria"/>
                <a:cs typeface="Cambria"/>
              </a:rPr>
              <a:t>the</a:t>
            </a:r>
            <a:r>
              <a:rPr lang="en-US" sz="2800" dirty="0">
                <a:latin typeface="Cambria"/>
                <a:cs typeface="Cambria"/>
              </a:rPr>
              <a:t> </a:t>
            </a:r>
            <a:r>
              <a:rPr lang="en-US" sz="2800" i="1" spc="127" dirty="0">
                <a:solidFill>
                  <a:srgbClr val="C00000"/>
                </a:solidFill>
                <a:latin typeface="Cambria"/>
                <a:cs typeface="Cambria"/>
              </a:rPr>
              <a:t>pdf </a:t>
            </a:r>
            <a:r>
              <a:rPr lang="en-US" sz="2800" i="1" spc="154" dirty="0">
                <a:latin typeface="Cambria"/>
                <a:cs typeface="Cambria"/>
              </a:rPr>
              <a:t>f</a:t>
            </a:r>
            <a:r>
              <a:rPr lang="en-US" sz="2800" spc="154" dirty="0">
                <a:latin typeface="Cambria"/>
                <a:cs typeface="Cambria"/>
              </a:rPr>
              <a:t>(</a:t>
            </a:r>
            <a:r>
              <a:rPr lang="en-US" sz="2800" i="1" spc="154" dirty="0">
                <a:solidFill>
                  <a:srgbClr val="2E2D67"/>
                </a:solidFill>
                <a:latin typeface="Book Antiqua"/>
                <a:cs typeface="Book Antiqua"/>
              </a:rPr>
              <a:t>x</a:t>
            </a:r>
            <a:r>
              <a:rPr lang="en-US" sz="2800" spc="154" dirty="0">
                <a:latin typeface="Cambria"/>
                <a:cs typeface="Cambria"/>
              </a:rPr>
              <a:t>), </a:t>
            </a:r>
            <a:r>
              <a:rPr lang="en-US" sz="2800" spc="-5" dirty="0">
                <a:latin typeface="Cambria"/>
                <a:cs typeface="Cambria"/>
              </a:rPr>
              <a:t>how </a:t>
            </a:r>
            <a:r>
              <a:rPr lang="en-US" sz="2800" dirty="0">
                <a:latin typeface="Cambria"/>
                <a:cs typeface="Cambria"/>
              </a:rPr>
              <a:t>do </a:t>
            </a:r>
            <a:r>
              <a:rPr lang="en-US" sz="2800" spc="-18" dirty="0">
                <a:latin typeface="Cambria"/>
                <a:cs typeface="Cambria"/>
              </a:rPr>
              <a:t>we </a:t>
            </a:r>
            <a:r>
              <a:rPr lang="en-US" sz="2800" spc="-5" dirty="0">
                <a:latin typeface="Cambria"/>
                <a:cs typeface="Cambria"/>
              </a:rPr>
              <a:t>compute the </a:t>
            </a:r>
            <a:r>
              <a:rPr lang="en-US" sz="2800" spc="-9" dirty="0">
                <a:latin typeface="Cambria"/>
                <a:cs typeface="Cambria"/>
              </a:rPr>
              <a:t>area </a:t>
            </a:r>
            <a:r>
              <a:rPr lang="en-US" sz="2800" spc="-511" dirty="0">
                <a:latin typeface="Cambria"/>
                <a:cs typeface="Cambria"/>
              </a:rPr>
              <a:t> </a:t>
            </a:r>
            <a:r>
              <a:rPr lang="en-US" sz="2800" spc="-5" dirty="0">
                <a:latin typeface="Cambria"/>
                <a:cs typeface="Cambria"/>
              </a:rPr>
              <a:t>under</a:t>
            </a:r>
            <a:r>
              <a:rPr lang="en-US" sz="2800" spc="-9" dirty="0">
                <a:latin typeface="Cambria"/>
                <a:cs typeface="Cambria"/>
              </a:rPr>
              <a:t> </a:t>
            </a:r>
            <a:r>
              <a:rPr lang="en-US" sz="2800" spc="-5" dirty="0">
                <a:latin typeface="Cambria"/>
                <a:cs typeface="Cambria"/>
              </a:rPr>
              <a:t>the </a:t>
            </a:r>
            <a:r>
              <a:rPr lang="en-US" sz="2800" spc="-14" dirty="0">
                <a:latin typeface="Cambria"/>
                <a:cs typeface="Cambria"/>
              </a:rPr>
              <a:t>curve</a:t>
            </a:r>
            <a:r>
              <a:rPr lang="en-US" sz="2800" spc="14" dirty="0">
                <a:latin typeface="Cambria"/>
                <a:cs typeface="Cambria"/>
              </a:rPr>
              <a:t> </a:t>
            </a:r>
            <a:r>
              <a:rPr lang="en-US" sz="2800" spc="-9" dirty="0">
                <a:latin typeface="Cambria"/>
                <a:cs typeface="Cambria"/>
              </a:rPr>
              <a:t>between</a:t>
            </a:r>
            <a:r>
              <a:rPr lang="en-US" sz="2800" spc="-14" dirty="0">
                <a:latin typeface="Cambria"/>
                <a:cs typeface="Cambria"/>
              </a:rPr>
              <a:t> </a:t>
            </a:r>
            <a:r>
              <a:rPr lang="en-US" sz="2800" i="1" dirty="0">
                <a:latin typeface="Cambria"/>
                <a:cs typeface="Cambria"/>
              </a:rPr>
              <a:t>a</a:t>
            </a:r>
            <a:r>
              <a:rPr lang="en-US" sz="2800" i="1" spc="9" dirty="0">
                <a:latin typeface="Cambria"/>
                <a:cs typeface="Cambria"/>
              </a:rPr>
              <a:t> </a:t>
            </a:r>
            <a:r>
              <a:rPr lang="en-US" sz="2800" spc="-5" dirty="0">
                <a:latin typeface="Cambria"/>
                <a:cs typeface="Cambria"/>
              </a:rPr>
              <a:t>and</a:t>
            </a:r>
            <a:r>
              <a:rPr lang="en-US" sz="2800" dirty="0">
                <a:latin typeface="Cambria"/>
                <a:cs typeface="Cambria"/>
              </a:rPr>
              <a:t> </a:t>
            </a:r>
            <a:r>
              <a:rPr lang="en-US" sz="2800" i="1" spc="-5" dirty="0">
                <a:latin typeface="Cambria"/>
                <a:cs typeface="Cambria"/>
              </a:rPr>
              <a:t>b?</a:t>
            </a:r>
            <a:endParaRPr lang="en-US" i="1" dirty="0">
              <a:latin typeface="Cambria"/>
              <a:cs typeface="Cambria"/>
            </a:endParaRPr>
          </a:p>
          <a:p>
            <a:pPr marL="512913" marR="4595" indent="-457200">
              <a:lnSpc>
                <a:spcPct val="118900"/>
              </a:lnSpc>
              <a:spcBef>
                <a:spcPts val="194"/>
              </a:spcBef>
              <a:tabLst>
                <a:tab pos="875321" algn="l"/>
                <a:tab pos="2738537" algn="l"/>
                <a:tab pos="3495540" algn="l"/>
              </a:tabLst>
            </a:pPr>
            <a:r>
              <a:rPr lang="en-US" sz="2800" spc="-5" dirty="0">
                <a:latin typeface="Cambria"/>
                <a:cs typeface="Cambria"/>
              </a:rPr>
              <a:t>In </a:t>
            </a:r>
            <a:r>
              <a:rPr lang="en-US" sz="2800" spc="-9" dirty="0">
                <a:latin typeface="Cambria"/>
                <a:cs typeface="Cambria"/>
              </a:rPr>
              <a:t>general,</a:t>
            </a:r>
            <a:r>
              <a:rPr lang="en-US" sz="2800" spc="5" dirty="0">
                <a:latin typeface="Cambria"/>
                <a:cs typeface="Cambria"/>
              </a:rPr>
              <a:t> </a:t>
            </a:r>
            <a:r>
              <a:rPr lang="en-US" sz="2800" spc="-18" dirty="0">
                <a:latin typeface="Cambria"/>
                <a:cs typeface="Cambria"/>
              </a:rPr>
              <a:t>we</a:t>
            </a:r>
            <a:r>
              <a:rPr lang="en-US" sz="2800" dirty="0">
                <a:latin typeface="Cambria"/>
                <a:cs typeface="Cambria"/>
              </a:rPr>
              <a:t> </a:t>
            </a:r>
            <a:r>
              <a:rPr lang="en-US" sz="2800" spc="-5" dirty="0">
                <a:latin typeface="Cambria"/>
                <a:cs typeface="Cambria"/>
              </a:rPr>
              <a:t>will</a:t>
            </a:r>
            <a:r>
              <a:rPr lang="en-US" sz="2800" spc="5" dirty="0">
                <a:latin typeface="Cambria"/>
                <a:cs typeface="Cambria"/>
              </a:rPr>
              <a:t> </a:t>
            </a:r>
            <a:r>
              <a:rPr lang="en-US" sz="2800" spc="-23" dirty="0">
                <a:latin typeface="Cambria"/>
                <a:cs typeface="Cambria"/>
              </a:rPr>
              <a:t>have</a:t>
            </a:r>
            <a:r>
              <a:rPr lang="en-US" sz="2800" dirty="0">
                <a:latin typeface="Cambria"/>
                <a:cs typeface="Cambria"/>
              </a:rPr>
              <a:t> </a:t>
            </a:r>
            <a:r>
              <a:rPr lang="en-US" sz="2800" spc="-9" dirty="0">
                <a:latin typeface="Cambria"/>
                <a:cs typeface="Cambria"/>
              </a:rPr>
              <a:t>to</a:t>
            </a:r>
            <a:r>
              <a:rPr lang="en-US" sz="2800" dirty="0">
                <a:latin typeface="Cambria"/>
                <a:cs typeface="Cambria"/>
              </a:rPr>
              <a:t> </a:t>
            </a:r>
            <a:r>
              <a:rPr lang="en-US" sz="2800" spc="-18" dirty="0">
                <a:latin typeface="Cambria"/>
                <a:cs typeface="Cambria"/>
              </a:rPr>
              <a:t>evaluate</a:t>
            </a:r>
            <a:r>
              <a:rPr lang="en-US" sz="2800" dirty="0">
                <a:latin typeface="Cambria"/>
                <a:cs typeface="Cambria"/>
              </a:rPr>
              <a:t> </a:t>
            </a:r>
            <a:r>
              <a:rPr lang="en-US" sz="2800" spc="-5" dirty="0">
                <a:latin typeface="Cambria"/>
                <a:cs typeface="Cambria"/>
              </a:rPr>
              <a:t>the</a:t>
            </a:r>
            <a:r>
              <a:rPr lang="en-US" sz="2800" spc="5" dirty="0">
                <a:latin typeface="Cambria"/>
                <a:cs typeface="Cambria"/>
              </a:rPr>
              <a:t> </a:t>
            </a:r>
            <a:r>
              <a:rPr lang="en-US" sz="2800" spc="-14" dirty="0">
                <a:latin typeface="Cambria"/>
                <a:cs typeface="Cambria"/>
              </a:rPr>
              <a:t>integral</a:t>
            </a:r>
            <a:endParaRPr lang="en-US" sz="2800" dirty="0">
              <a:latin typeface="Cambria"/>
              <a:cs typeface="Cambria"/>
            </a:endParaRPr>
          </a:p>
          <a:p>
            <a:endParaRPr lang="en-SG" dirty="0"/>
          </a:p>
        </p:txBody>
      </p:sp>
      <p:sp>
        <p:nvSpPr>
          <p:cNvPr id="23" name="object 4">
            <a:extLst>
              <a:ext uri="{FF2B5EF4-FFF2-40B4-BE49-F238E27FC236}">
                <a16:creationId xmlns:a16="http://schemas.microsoft.com/office/drawing/2014/main" id="{34CE087C-BC8B-40AF-9F11-81540BF713AD}"/>
              </a:ext>
            </a:extLst>
          </p:cNvPr>
          <p:cNvSpPr txBox="1">
            <a:spLocks noGrp="1"/>
          </p:cNvSpPr>
          <p:nvPr>
            <p:ph type="title"/>
          </p:nvPr>
        </p:nvSpPr>
        <p:spPr>
          <a:xfrm>
            <a:off x="838200" y="365125"/>
            <a:ext cx="10515600" cy="824483"/>
          </a:xfrm>
          <a:prstGeom prst="rect">
            <a:avLst/>
          </a:prstGeom>
          <a:noFill/>
          <a:ln w="38100">
            <a:noFill/>
          </a:ln>
        </p:spPr>
        <p:txBody>
          <a:bodyPr vert="horz" wrap="square" lIns="0" tIns="95920" rIns="0" bIns="0" rtlCol="0" anchor="ctr">
            <a:spAutoFit/>
          </a:bodyPr>
          <a:lstStyle/>
          <a:p>
            <a:pPr marL="2872">
              <a:lnSpc>
                <a:spcPct val="100000"/>
              </a:lnSpc>
              <a:spcBef>
                <a:spcPts val="755"/>
              </a:spcBef>
            </a:pPr>
            <a:r>
              <a:rPr sz="3573" spc="5" dirty="0">
                <a:solidFill>
                  <a:srgbClr val="001F5F"/>
                </a:solidFill>
                <a:latin typeface="Cambria"/>
                <a:cs typeface="Cambria"/>
              </a:rPr>
              <a:t>Probability</a:t>
            </a:r>
            <a:r>
              <a:rPr sz="3573" spc="-41" dirty="0">
                <a:solidFill>
                  <a:srgbClr val="001F5F"/>
                </a:solidFill>
                <a:latin typeface="Cambria"/>
                <a:cs typeface="Cambria"/>
              </a:rPr>
              <a:t> </a:t>
            </a:r>
            <a:r>
              <a:rPr sz="3573" spc="14" dirty="0">
                <a:solidFill>
                  <a:srgbClr val="001F5F"/>
                </a:solidFill>
                <a:latin typeface="Cambria"/>
                <a:cs typeface="Cambria"/>
              </a:rPr>
              <a:t>Density</a:t>
            </a:r>
            <a:r>
              <a:rPr sz="3573" spc="-14" dirty="0">
                <a:solidFill>
                  <a:srgbClr val="001F5F"/>
                </a:solidFill>
                <a:latin typeface="Cambria"/>
                <a:cs typeface="Cambria"/>
              </a:rPr>
              <a:t> </a:t>
            </a:r>
            <a:r>
              <a:rPr sz="3573" dirty="0">
                <a:solidFill>
                  <a:srgbClr val="001F5F"/>
                </a:solidFill>
                <a:latin typeface="Cambria"/>
                <a:cs typeface="Cambria"/>
              </a:rPr>
              <a:t>Function</a:t>
            </a:r>
            <a:endParaRPr sz="3573" dirty="0">
              <a:latin typeface="Cambria"/>
              <a:cs typeface="Cambria"/>
            </a:endParaRPr>
          </a:p>
        </p:txBody>
      </p:sp>
      <p:sp>
        <p:nvSpPr>
          <p:cNvPr id="17" name="object 16">
            <a:extLst>
              <a:ext uri="{FF2B5EF4-FFF2-40B4-BE49-F238E27FC236}">
                <a16:creationId xmlns:a16="http://schemas.microsoft.com/office/drawing/2014/main" id="{85967443-EDED-4C62-9ECF-68CC6E4B62D5}"/>
              </a:ext>
            </a:extLst>
          </p:cNvPr>
          <p:cNvSpPr txBox="1"/>
          <p:nvPr/>
        </p:nvSpPr>
        <p:spPr>
          <a:xfrm>
            <a:off x="3588751" y="4046564"/>
            <a:ext cx="554269" cy="380483"/>
          </a:xfrm>
          <a:prstGeom prst="rect">
            <a:avLst/>
          </a:prstGeom>
        </p:spPr>
        <p:txBody>
          <a:bodyPr vert="horz" wrap="square" lIns="0" tIns="11487" rIns="0" bIns="0" rtlCol="0">
            <a:spAutoFit/>
          </a:bodyPr>
          <a:lstStyle/>
          <a:p>
            <a:pPr>
              <a:spcBef>
                <a:spcPts val="90"/>
              </a:spcBef>
            </a:pPr>
            <a:r>
              <a:rPr sz="2397" i="1" dirty="0">
                <a:latin typeface="Cambria"/>
                <a:cs typeface="Cambria"/>
              </a:rPr>
              <a:t>f</a:t>
            </a:r>
            <a:r>
              <a:rPr sz="2397" i="1" spc="-72" dirty="0">
                <a:latin typeface="Cambria"/>
                <a:cs typeface="Cambria"/>
              </a:rPr>
              <a:t> </a:t>
            </a:r>
            <a:r>
              <a:rPr sz="2397" dirty="0">
                <a:latin typeface="Cambria"/>
                <a:cs typeface="Cambria"/>
              </a:rPr>
              <a:t>(</a:t>
            </a:r>
            <a:r>
              <a:rPr sz="2397" b="1" i="1" dirty="0">
                <a:solidFill>
                  <a:srgbClr val="2E2D67"/>
                </a:solidFill>
                <a:latin typeface="Book Antiqua"/>
                <a:cs typeface="Book Antiqua"/>
              </a:rPr>
              <a:t>x</a:t>
            </a:r>
            <a:r>
              <a:rPr sz="2397" dirty="0">
                <a:latin typeface="Cambria"/>
                <a:cs typeface="Cambria"/>
              </a:rPr>
              <a:t>)</a:t>
            </a:r>
          </a:p>
        </p:txBody>
      </p:sp>
      <p:sp>
        <p:nvSpPr>
          <p:cNvPr id="14" name="TextBox 13">
            <a:extLst>
              <a:ext uri="{FF2B5EF4-FFF2-40B4-BE49-F238E27FC236}">
                <a16:creationId xmlns:a16="http://schemas.microsoft.com/office/drawing/2014/main" id="{53E66E51-7088-41A8-8C28-996A17C1F4AC}"/>
              </a:ext>
            </a:extLst>
          </p:cNvPr>
          <p:cNvSpPr txBox="1"/>
          <p:nvPr/>
        </p:nvSpPr>
        <p:spPr>
          <a:xfrm>
            <a:off x="4991324" y="5257225"/>
            <a:ext cx="2209351" cy="379591"/>
          </a:xfrm>
          <a:prstGeom prst="rect">
            <a:avLst/>
          </a:prstGeom>
          <a:solidFill>
            <a:schemeClr val="bg1">
              <a:lumMod val="75000"/>
            </a:schemeClr>
          </a:solidFill>
        </p:spPr>
        <p:txBody>
          <a:bodyPr wrap="square">
            <a:spAutoFit/>
          </a:bodyPr>
          <a:lstStyle/>
          <a:p>
            <a:pPr>
              <a:spcBef>
                <a:spcPts val="95"/>
              </a:spcBef>
            </a:pPr>
            <a:r>
              <a:rPr lang="en-US" sz="2800" i="1" spc="-14" baseline="5241" dirty="0">
                <a:latin typeface="Cambria"/>
                <a:cs typeface="Cambria"/>
              </a:rPr>
              <a:t>area</a:t>
            </a:r>
            <a:r>
              <a:rPr lang="en-US" sz="2800" i="1" baseline="5241" dirty="0">
                <a:latin typeface="Cambria"/>
                <a:cs typeface="Cambria"/>
              </a:rPr>
              <a:t> </a:t>
            </a:r>
            <a:r>
              <a:rPr lang="en-US" sz="2800" baseline="5241" dirty="0">
                <a:latin typeface="Cambria"/>
                <a:cs typeface="Cambria"/>
              </a:rPr>
              <a:t>=</a:t>
            </a:r>
            <a:r>
              <a:rPr lang="en-US" sz="2800" spc="413" baseline="5241" dirty="0">
                <a:latin typeface="Cambria"/>
                <a:cs typeface="Cambria"/>
              </a:rPr>
              <a:t> </a:t>
            </a:r>
            <a:r>
              <a:rPr lang="en-US" sz="1800" spc="127" dirty="0">
                <a:latin typeface="Cambria Math" panose="02040503050406030204" pitchFamily="18" charset="0"/>
                <a:ea typeface="Cambria Math" panose="02040503050406030204" pitchFamily="18" charset="0"/>
                <a:cs typeface="Cambria"/>
              </a:rPr>
              <a:t>ℙ</a:t>
            </a:r>
            <a:r>
              <a:rPr lang="en-US" sz="1800" spc="127" dirty="0">
                <a:latin typeface="Cambria"/>
                <a:ea typeface="Cambria Math" panose="02040503050406030204" pitchFamily="18" charset="0"/>
                <a:cs typeface="Cambria"/>
              </a:rPr>
              <a:t>[</a:t>
            </a:r>
            <a:r>
              <a:rPr lang="en-US" sz="1800" i="1" spc="127" dirty="0">
                <a:latin typeface="Cambria"/>
                <a:cs typeface="Cambria"/>
              </a:rPr>
              <a:t>a</a:t>
            </a:r>
            <a:r>
              <a:rPr lang="en-US" sz="1800" i="1" spc="207" dirty="0">
                <a:latin typeface="Cambria"/>
                <a:cs typeface="Cambria"/>
              </a:rPr>
              <a:t> </a:t>
            </a:r>
            <a:r>
              <a:rPr lang="en-US" sz="1800" dirty="0">
                <a:latin typeface="Symbol"/>
                <a:cs typeface="Symbol"/>
              </a:rPr>
              <a:t></a:t>
            </a:r>
            <a:r>
              <a:rPr lang="en-US" sz="1800" spc="122" dirty="0">
                <a:latin typeface="Times New Roman"/>
                <a:cs typeface="Times New Roman"/>
              </a:rPr>
              <a:t> </a:t>
            </a:r>
            <a:r>
              <a:rPr lang="en-US" sz="1800" b="1" i="1" dirty="0">
                <a:solidFill>
                  <a:srgbClr val="2E2D67"/>
                </a:solidFill>
                <a:latin typeface="Cambria"/>
                <a:cs typeface="Cambria"/>
              </a:rPr>
              <a:t>X</a:t>
            </a:r>
            <a:r>
              <a:rPr lang="en-US" sz="1800" b="1" i="1" spc="181" dirty="0">
                <a:solidFill>
                  <a:srgbClr val="000099"/>
                </a:solidFill>
                <a:latin typeface="Cambria"/>
                <a:cs typeface="Cambria"/>
              </a:rPr>
              <a:t> </a:t>
            </a:r>
            <a:r>
              <a:rPr lang="en-US" sz="1800" dirty="0">
                <a:latin typeface="Symbol"/>
                <a:cs typeface="Symbol"/>
              </a:rPr>
              <a:t></a:t>
            </a:r>
            <a:r>
              <a:rPr lang="en-US" sz="1800" spc="113" dirty="0">
                <a:latin typeface="Times New Roman"/>
                <a:cs typeface="Times New Roman"/>
              </a:rPr>
              <a:t> </a:t>
            </a:r>
            <a:r>
              <a:rPr lang="en-US" sz="1800" i="1" spc="45" dirty="0">
                <a:latin typeface="Cambria"/>
                <a:cs typeface="Cambria"/>
              </a:rPr>
              <a:t>b</a:t>
            </a:r>
            <a:r>
              <a:rPr lang="en-US" sz="1800" spc="45" dirty="0">
                <a:latin typeface="Cambria"/>
                <a:cs typeface="Cambria"/>
              </a:rPr>
              <a:t>]</a:t>
            </a:r>
            <a:endParaRPr lang="en-US" sz="1800" dirty="0">
              <a:latin typeface="Cambria"/>
              <a:cs typeface="Cambria"/>
            </a:endParaRPr>
          </a:p>
        </p:txBody>
      </p:sp>
    </p:spTree>
    <p:extLst>
      <p:ext uri="{BB962C8B-B14F-4D97-AF65-F5344CB8AC3E}">
        <p14:creationId xmlns:p14="http://schemas.microsoft.com/office/powerpoint/2010/main" val="13308527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1"/>
          <p:cNvSpPr/>
          <p:nvPr/>
        </p:nvSpPr>
        <p:spPr>
          <a:xfrm>
            <a:off x="2822609" y="6255321"/>
            <a:ext cx="6473171" cy="32739"/>
          </a:xfrm>
          <a:custGeom>
            <a:avLst/>
            <a:gdLst/>
            <a:ahLst/>
            <a:cxnLst/>
            <a:rect l="l" t="t" r="r" b="b"/>
            <a:pathLst>
              <a:path w="7156450" h="36195">
                <a:moveTo>
                  <a:pt x="7095745" y="0"/>
                </a:moveTo>
                <a:lnTo>
                  <a:pt x="7095745" y="36145"/>
                </a:lnTo>
                <a:lnTo>
                  <a:pt x="7140922" y="22590"/>
                </a:lnTo>
                <a:lnTo>
                  <a:pt x="7101829" y="22590"/>
                </a:lnTo>
                <a:lnTo>
                  <a:pt x="7101829" y="13554"/>
                </a:lnTo>
                <a:lnTo>
                  <a:pt x="7140922" y="13554"/>
                </a:lnTo>
                <a:lnTo>
                  <a:pt x="7095745" y="0"/>
                </a:lnTo>
                <a:close/>
              </a:path>
              <a:path w="7156450" h="36195">
                <a:moveTo>
                  <a:pt x="7095745" y="13554"/>
                </a:moveTo>
                <a:lnTo>
                  <a:pt x="0" y="13554"/>
                </a:lnTo>
                <a:lnTo>
                  <a:pt x="0" y="22590"/>
                </a:lnTo>
                <a:lnTo>
                  <a:pt x="7095745" y="22590"/>
                </a:lnTo>
                <a:lnTo>
                  <a:pt x="7095745" y="13554"/>
                </a:lnTo>
                <a:close/>
              </a:path>
              <a:path w="7156450" h="36195">
                <a:moveTo>
                  <a:pt x="7140922" y="13554"/>
                </a:moveTo>
                <a:lnTo>
                  <a:pt x="7101829" y="13554"/>
                </a:lnTo>
                <a:lnTo>
                  <a:pt x="7101829" y="22590"/>
                </a:lnTo>
                <a:lnTo>
                  <a:pt x="7140922" y="22590"/>
                </a:lnTo>
                <a:lnTo>
                  <a:pt x="7155981" y="18072"/>
                </a:lnTo>
                <a:lnTo>
                  <a:pt x="7140922" y="13554"/>
                </a:lnTo>
                <a:close/>
              </a:path>
            </a:pathLst>
          </a:custGeom>
          <a:solidFill>
            <a:srgbClr val="000000"/>
          </a:solidFill>
          <a:ln>
            <a:solidFill>
              <a:srgbClr val="2E2D67"/>
            </a:solidFill>
          </a:ln>
        </p:spPr>
        <p:txBody>
          <a:bodyPr wrap="square" lIns="0" tIns="0" rIns="0" bIns="0" rtlCol="0"/>
          <a:lstStyle/>
          <a:p>
            <a:endParaRPr sz="1628"/>
          </a:p>
        </p:txBody>
      </p:sp>
      <p:sp>
        <p:nvSpPr>
          <p:cNvPr id="6" name="object 6"/>
          <p:cNvSpPr/>
          <p:nvPr/>
        </p:nvSpPr>
        <p:spPr>
          <a:xfrm>
            <a:off x="4091269" y="4481846"/>
            <a:ext cx="3886200" cy="1773660"/>
          </a:xfrm>
          <a:custGeom>
            <a:avLst/>
            <a:gdLst/>
            <a:ahLst/>
            <a:cxnLst/>
            <a:rect l="l" t="t" r="r" b="b"/>
            <a:pathLst>
              <a:path w="4296409" h="1960879">
                <a:moveTo>
                  <a:pt x="4296194" y="1960422"/>
                </a:moveTo>
                <a:lnTo>
                  <a:pt x="4173791" y="1938108"/>
                </a:lnTo>
                <a:lnTo>
                  <a:pt x="4061256" y="1922094"/>
                </a:lnTo>
                <a:lnTo>
                  <a:pt x="3992194" y="1905495"/>
                </a:lnTo>
                <a:lnTo>
                  <a:pt x="3917175" y="1892338"/>
                </a:lnTo>
                <a:lnTo>
                  <a:pt x="3888841" y="1875739"/>
                </a:lnTo>
                <a:lnTo>
                  <a:pt x="3823106" y="1855711"/>
                </a:lnTo>
                <a:lnTo>
                  <a:pt x="3732250" y="1813356"/>
                </a:lnTo>
                <a:lnTo>
                  <a:pt x="3653891" y="1770430"/>
                </a:lnTo>
                <a:lnTo>
                  <a:pt x="3588156" y="1720646"/>
                </a:lnTo>
                <a:lnTo>
                  <a:pt x="3513023" y="1661706"/>
                </a:lnTo>
                <a:lnTo>
                  <a:pt x="3462998" y="1615351"/>
                </a:lnTo>
                <a:lnTo>
                  <a:pt x="3362388" y="1503197"/>
                </a:lnTo>
                <a:lnTo>
                  <a:pt x="3299866" y="1433957"/>
                </a:lnTo>
                <a:lnTo>
                  <a:pt x="3268903" y="1387589"/>
                </a:lnTo>
                <a:lnTo>
                  <a:pt x="3224847" y="1328648"/>
                </a:lnTo>
                <a:lnTo>
                  <a:pt x="3187331" y="1269136"/>
                </a:lnTo>
                <a:lnTo>
                  <a:pt x="3118269" y="1170178"/>
                </a:lnTo>
                <a:lnTo>
                  <a:pt x="3087179" y="1114018"/>
                </a:lnTo>
                <a:lnTo>
                  <a:pt x="3036709" y="1031671"/>
                </a:lnTo>
                <a:lnTo>
                  <a:pt x="2995866" y="962418"/>
                </a:lnTo>
                <a:lnTo>
                  <a:pt x="2995866" y="990434"/>
                </a:lnTo>
                <a:lnTo>
                  <a:pt x="2943669" y="902233"/>
                </a:lnTo>
                <a:lnTo>
                  <a:pt x="2892044" y="810018"/>
                </a:lnTo>
                <a:lnTo>
                  <a:pt x="2849029" y="735025"/>
                </a:lnTo>
                <a:lnTo>
                  <a:pt x="2808884" y="668756"/>
                </a:lnTo>
                <a:lnTo>
                  <a:pt x="2762986" y="596633"/>
                </a:lnTo>
                <a:lnTo>
                  <a:pt x="2711373" y="513016"/>
                </a:lnTo>
                <a:lnTo>
                  <a:pt x="2665476" y="429526"/>
                </a:lnTo>
                <a:lnTo>
                  <a:pt x="2631071" y="386232"/>
                </a:lnTo>
                <a:lnTo>
                  <a:pt x="2573705" y="299745"/>
                </a:lnTo>
                <a:lnTo>
                  <a:pt x="2522080" y="233476"/>
                </a:lnTo>
                <a:lnTo>
                  <a:pt x="2470454" y="175831"/>
                </a:lnTo>
                <a:lnTo>
                  <a:pt x="2410231" y="115303"/>
                </a:lnTo>
                <a:lnTo>
                  <a:pt x="2370086" y="83604"/>
                </a:lnTo>
                <a:lnTo>
                  <a:pt x="2324189" y="49034"/>
                </a:lnTo>
                <a:lnTo>
                  <a:pt x="2289784" y="34569"/>
                </a:lnTo>
                <a:lnTo>
                  <a:pt x="2249627" y="14351"/>
                </a:lnTo>
                <a:lnTo>
                  <a:pt x="2226678" y="0"/>
                </a:lnTo>
                <a:lnTo>
                  <a:pt x="2172195" y="0"/>
                </a:lnTo>
                <a:lnTo>
                  <a:pt x="2117699" y="0"/>
                </a:lnTo>
                <a:lnTo>
                  <a:pt x="2094763" y="14351"/>
                </a:lnTo>
                <a:lnTo>
                  <a:pt x="2054606" y="34569"/>
                </a:lnTo>
                <a:lnTo>
                  <a:pt x="2020189" y="49034"/>
                </a:lnTo>
                <a:lnTo>
                  <a:pt x="1974303" y="83604"/>
                </a:lnTo>
                <a:lnTo>
                  <a:pt x="1934146" y="115303"/>
                </a:lnTo>
                <a:lnTo>
                  <a:pt x="1873923" y="175831"/>
                </a:lnTo>
                <a:lnTo>
                  <a:pt x="1822297" y="233476"/>
                </a:lnTo>
                <a:lnTo>
                  <a:pt x="1770684" y="299745"/>
                </a:lnTo>
                <a:lnTo>
                  <a:pt x="1713318" y="386232"/>
                </a:lnTo>
                <a:lnTo>
                  <a:pt x="1678901" y="429526"/>
                </a:lnTo>
                <a:lnTo>
                  <a:pt x="1633016" y="513016"/>
                </a:lnTo>
                <a:lnTo>
                  <a:pt x="1581391" y="596633"/>
                </a:lnTo>
                <a:lnTo>
                  <a:pt x="1535506" y="668756"/>
                </a:lnTo>
                <a:lnTo>
                  <a:pt x="1495361" y="735025"/>
                </a:lnTo>
                <a:lnTo>
                  <a:pt x="1452333" y="810018"/>
                </a:lnTo>
                <a:lnTo>
                  <a:pt x="1400708" y="902233"/>
                </a:lnTo>
                <a:lnTo>
                  <a:pt x="1344028" y="998004"/>
                </a:lnTo>
                <a:lnTo>
                  <a:pt x="1339342" y="998004"/>
                </a:lnTo>
                <a:lnTo>
                  <a:pt x="1339342" y="1005941"/>
                </a:lnTo>
                <a:lnTo>
                  <a:pt x="1339342" y="1025004"/>
                </a:lnTo>
                <a:lnTo>
                  <a:pt x="1297355" y="1089901"/>
                </a:lnTo>
                <a:lnTo>
                  <a:pt x="1245273" y="1167193"/>
                </a:lnTo>
                <a:lnTo>
                  <a:pt x="1213269" y="1219669"/>
                </a:lnTo>
                <a:lnTo>
                  <a:pt x="1142136" y="1312494"/>
                </a:lnTo>
                <a:lnTo>
                  <a:pt x="1103477" y="1368272"/>
                </a:lnTo>
                <a:lnTo>
                  <a:pt x="1058164" y="1423530"/>
                </a:lnTo>
                <a:lnTo>
                  <a:pt x="1026160" y="1466977"/>
                </a:lnTo>
                <a:lnTo>
                  <a:pt x="961796" y="1531874"/>
                </a:lnTo>
                <a:lnTo>
                  <a:pt x="858215" y="1636991"/>
                </a:lnTo>
                <a:lnTo>
                  <a:pt x="806589" y="1680438"/>
                </a:lnTo>
                <a:lnTo>
                  <a:pt x="729386" y="1735696"/>
                </a:lnTo>
                <a:lnTo>
                  <a:pt x="661581" y="1782356"/>
                </a:lnTo>
                <a:lnTo>
                  <a:pt x="580936" y="1822589"/>
                </a:lnTo>
                <a:lnTo>
                  <a:pt x="487324" y="1862277"/>
                </a:lnTo>
                <a:lnTo>
                  <a:pt x="419531" y="1881047"/>
                </a:lnTo>
                <a:lnTo>
                  <a:pt x="390385" y="1896605"/>
                </a:lnTo>
                <a:lnTo>
                  <a:pt x="313182" y="1908937"/>
                </a:lnTo>
                <a:lnTo>
                  <a:pt x="241947" y="1924494"/>
                </a:lnTo>
                <a:lnTo>
                  <a:pt x="126085" y="1939505"/>
                </a:lnTo>
                <a:lnTo>
                  <a:pt x="0" y="1960422"/>
                </a:lnTo>
                <a:lnTo>
                  <a:pt x="1339342" y="1960422"/>
                </a:lnTo>
                <a:lnTo>
                  <a:pt x="2172195" y="1960422"/>
                </a:lnTo>
                <a:lnTo>
                  <a:pt x="2995866" y="1960422"/>
                </a:lnTo>
                <a:lnTo>
                  <a:pt x="3005048" y="1960422"/>
                </a:lnTo>
                <a:lnTo>
                  <a:pt x="4296194" y="1960422"/>
                </a:lnTo>
                <a:close/>
              </a:path>
            </a:pathLst>
          </a:custGeom>
          <a:solidFill>
            <a:srgbClr val="92D050"/>
          </a:solidFill>
        </p:spPr>
        <p:txBody>
          <a:bodyPr wrap="square" lIns="0" tIns="0" rIns="0" bIns="0" rtlCol="0"/>
          <a:lstStyle/>
          <a:p>
            <a:endParaRPr sz="1628"/>
          </a:p>
        </p:txBody>
      </p:sp>
      <p:sp>
        <p:nvSpPr>
          <p:cNvPr id="8" name="object 8"/>
          <p:cNvSpPr txBox="1"/>
          <p:nvPr/>
        </p:nvSpPr>
        <p:spPr>
          <a:xfrm>
            <a:off x="9519715" y="5942498"/>
            <a:ext cx="201030" cy="442548"/>
          </a:xfrm>
          <a:prstGeom prst="rect">
            <a:avLst/>
          </a:prstGeom>
        </p:spPr>
        <p:txBody>
          <a:bodyPr vert="horz" wrap="square" lIns="0" tIns="10913" rIns="0" bIns="0" rtlCol="0">
            <a:spAutoFit/>
          </a:bodyPr>
          <a:lstStyle/>
          <a:p>
            <a:pPr marL="11487">
              <a:spcBef>
                <a:spcPts val="86"/>
              </a:spcBef>
            </a:pPr>
            <a:r>
              <a:rPr sz="2804" b="1" i="1" spc="-5" dirty="0">
                <a:solidFill>
                  <a:srgbClr val="2E2D67"/>
                </a:solidFill>
                <a:latin typeface="Book Antiqua"/>
                <a:cs typeface="Book Antiqua"/>
              </a:rPr>
              <a:t>x</a:t>
            </a:r>
            <a:endParaRPr sz="2804" dirty="0">
              <a:solidFill>
                <a:srgbClr val="2E2D67"/>
              </a:solidFill>
              <a:latin typeface="Book Antiqua"/>
              <a:cs typeface="Book Antiqua"/>
            </a:endParaRPr>
          </a:p>
        </p:txBody>
      </p:sp>
      <p:sp>
        <p:nvSpPr>
          <p:cNvPr id="9" name="object 9"/>
          <p:cNvSpPr/>
          <p:nvPr/>
        </p:nvSpPr>
        <p:spPr>
          <a:xfrm>
            <a:off x="3321094" y="4114800"/>
            <a:ext cx="68925" cy="2284851"/>
          </a:xfrm>
          <a:custGeom>
            <a:avLst/>
            <a:gdLst/>
            <a:ahLst/>
            <a:cxnLst/>
            <a:rect l="l" t="t" r="r" b="b"/>
            <a:pathLst>
              <a:path w="76200" h="2526029">
                <a:moveTo>
                  <a:pt x="31852" y="76179"/>
                </a:moveTo>
                <a:lnTo>
                  <a:pt x="27178" y="2525699"/>
                </a:lnTo>
                <a:lnTo>
                  <a:pt x="39878" y="2525725"/>
                </a:lnTo>
                <a:lnTo>
                  <a:pt x="44552" y="76221"/>
                </a:lnTo>
                <a:lnTo>
                  <a:pt x="31852" y="76179"/>
                </a:lnTo>
                <a:close/>
              </a:path>
              <a:path w="76200" h="2526029">
                <a:moveTo>
                  <a:pt x="69818" y="63500"/>
                </a:moveTo>
                <a:lnTo>
                  <a:pt x="44576" y="63500"/>
                </a:lnTo>
                <a:lnTo>
                  <a:pt x="44552" y="76221"/>
                </a:lnTo>
                <a:lnTo>
                  <a:pt x="76200" y="76326"/>
                </a:lnTo>
                <a:lnTo>
                  <a:pt x="69818" y="63500"/>
                </a:lnTo>
                <a:close/>
              </a:path>
              <a:path w="76200" h="2526029">
                <a:moveTo>
                  <a:pt x="44576" y="63500"/>
                </a:moveTo>
                <a:lnTo>
                  <a:pt x="31876" y="63500"/>
                </a:lnTo>
                <a:lnTo>
                  <a:pt x="31852" y="76179"/>
                </a:lnTo>
                <a:lnTo>
                  <a:pt x="44552" y="76221"/>
                </a:lnTo>
                <a:lnTo>
                  <a:pt x="44576" y="63500"/>
                </a:lnTo>
                <a:close/>
              </a:path>
              <a:path w="76200" h="2526029">
                <a:moveTo>
                  <a:pt x="38226" y="0"/>
                </a:moveTo>
                <a:lnTo>
                  <a:pt x="0" y="76073"/>
                </a:lnTo>
                <a:lnTo>
                  <a:pt x="31852" y="76179"/>
                </a:lnTo>
                <a:lnTo>
                  <a:pt x="31876" y="63500"/>
                </a:lnTo>
                <a:lnTo>
                  <a:pt x="69818" y="63500"/>
                </a:lnTo>
                <a:lnTo>
                  <a:pt x="38226" y="0"/>
                </a:lnTo>
                <a:close/>
              </a:path>
            </a:pathLst>
          </a:custGeom>
          <a:solidFill>
            <a:srgbClr val="000000"/>
          </a:solidFill>
          <a:ln>
            <a:solidFill>
              <a:srgbClr val="2E2D67"/>
            </a:solidFill>
          </a:ln>
        </p:spPr>
        <p:txBody>
          <a:bodyPr wrap="square" lIns="0" tIns="0" rIns="0" bIns="0" rtlCol="0"/>
          <a:lstStyle/>
          <a:p>
            <a:endParaRPr sz="1628"/>
          </a:p>
        </p:txBody>
      </p:sp>
      <p:sp>
        <p:nvSpPr>
          <p:cNvPr id="10" name="object 10"/>
          <p:cNvSpPr txBox="1"/>
          <p:nvPr/>
        </p:nvSpPr>
        <p:spPr>
          <a:xfrm>
            <a:off x="2628509" y="4042345"/>
            <a:ext cx="1740291" cy="384543"/>
          </a:xfrm>
          <a:prstGeom prst="rect">
            <a:avLst/>
          </a:prstGeom>
          <a:noFill/>
          <a:ln w="4522">
            <a:noFill/>
          </a:ln>
        </p:spPr>
        <p:txBody>
          <a:bodyPr vert="horz" wrap="square" lIns="0" tIns="15508" rIns="0" bIns="0" rtlCol="0">
            <a:spAutoFit/>
          </a:bodyPr>
          <a:lstStyle/>
          <a:p>
            <a:pPr marL="959751">
              <a:spcBef>
                <a:spcPts val="122"/>
              </a:spcBef>
            </a:pPr>
            <a:r>
              <a:rPr sz="2397" i="1" dirty="0">
                <a:latin typeface="Cambria"/>
                <a:cs typeface="Cambria"/>
              </a:rPr>
              <a:t>f</a:t>
            </a:r>
            <a:r>
              <a:rPr sz="2397" i="1" spc="-14" dirty="0">
                <a:latin typeface="Cambria"/>
                <a:cs typeface="Cambria"/>
              </a:rPr>
              <a:t> </a:t>
            </a:r>
            <a:r>
              <a:rPr sz="2397" dirty="0">
                <a:latin typeface="Cambria"/>
                <a:cs typeface="Cambria"/>
              </a:rPr>
              <a:t>(</a:t>
            </a:r>
            <a:r>
              <a:rPr sz="2397" b="1" i="1" dirty="0">
                <a:solidFill>
                  <a:srgbClr val="2E2D67"/>
                </a:solidFill>
                <a:latin typeface="Book Antiqua"/>
                <a:cs typeface="Book Antiqua"/>
              </a:rPr>
              <a:t>x</a:t>
            </a:r>
            <a:r>
              <a:rPr sz="2397" dirty="0">
                <a:latin typeface="Cambria"/>
                <a:cs typeface="Cambria"/>
              </a:rPr>
              <a:t>)</a:t>
            </a:r>
          </a:p>
        </p:txBody>
      </p:sp>
      <p:sp>
        <p:nvSpPr>
          <p:cNvPr id="24" name="object 4 2">
            <a:extLst>
              <a:ext uri="{FF2B5EF4-FFF2-40B4-BE49-F238E27FC236}">
                <a16:creationId xmlns:a16="http://schemas.microsoft.com/office/drawing/2014/main" id="{AD85068A-1E40-47C2-A64F-A3B8CA3D5D6B}"/>
              </a:ext>
            </a:extLst>
          </p:cNvPr>
          <p:cNvSpPr txBox="1">
            <a:spLocks noGrp="1"/>
          </p:cNvSpPr>
          <p:nvPr>
            <p:ph type="title"/>
          </p:nvPr>
        </p:nvSpPr>
        <p:spPr>
          <a:prstGeom prst="rect">
            <a:avLst/>
          </a:prstGeom>
          <a:noFill/>
          <a:ln w="38100">
            <a:noFill/>
          </a:ln>
        </p:spPr>
        <p:txBody>
          <a:bodyPr vert="horz" wrap="square" lIns="0" tIns="95920" rIns="0" bIns="0" rtlCol="0" anchor="ctr">
            <a:spAutoFit/>
          </a:bodyPr>
          <a:lstStyle/>
          <a:p>
            <a:pPr marL="2872">
              <a:lnSpc>
                <a:spcPct val="100000"/>
              </a:lnSpc>
              <a:spcBef>
                <a:spcPts val="755"/>
              </a:spcBef>
            </a:pPr>
            <a:r>
              <a:rPr sz="3573" spc="5" dirty="0">
                <a:solidFill>
                  <a:srgbClr val="001F5F"/>
                </a:solidFill>
                <a:latin typeface="Cambria"/>
                <a:cs typeface="Cambria"/>
              </a:rPr>
              <a:t>Probability</a:t>
            </a:r>
            <a:r>
              <a:rPr sz="3573" spc="-41" dirty="0">
                <a:solidFill>
                  <a:srgbClr val="001F5F"/>
                </a:solidFill>
                <a:latin typeface="Cambria"/>
                <a:cs typeface="Cambria"/>
              </a:rPr>
              <a:t> </a:t>
            </a:r>
            <a:r>
              <a:rPr sz="3573" spc="14" dirty="0">
                <a:solidFill>
                  <a:srgbClr val="001F5F"/>
                </a:solidFill>
                <a:latin typeface="Cambria"/>
                <a:cs typeface="Cambria"/>
              </a:rPr>
              <a:t>Density</a:t>
            </a:r>
            <a:r>
              <a:rPr sz="3573" spc="-14" dirty="0">
                <a:solidFill>
                  <a:srgbClr val="001F5F"/>
                </a:solidFill>
                <a:latin typeface="Cambria"/>
                <a:cs typeface="Cambria"/>
              </a:rPr>
              <a:t> </a:t>
            </a:r>
            <a:r>
              <a:rPr sz="3573" dirty="0">
                <a:solidFill>
                  <a:srgbClr val="001F5F"/>
                </a:solidFill>
                <a:latin typeface="Cambria"/>
                <a:cs typeface="Cambria"/>
              </a:rPr>
              <a:t>Function</a:t>
            </a:r>
            <a:endParaRPr sz="3573" dirty="0">
              <a:latin typeface="Cambria"/>
              <a:cs typeface="Cambria"/>
            </a:endParaRPr>
          </a:p>
        </p:txBody>
      </p:sp>
      <p:sp>
        <p:nvSpPr>
          <p:cNvPr id="25" name="Content Placeholder 24">
            <a:extLst>
              <a:ext uri="{FF2B5EF4-FFF2-40B4-BE49-F238E27FC236}">
                <a16:creationId xmlns:a16="http://schemas.microsoft.com/office/drawing/2014/main" id="{0854BC77-9ED4-4A68-9590-EA20A437ACB4}"/>
              </a:ext>
            </a:extLst>
          </p:cNvPr>
          <p:cNvSpPr>
            <a:spLocks noGrp="1"/>
          </p:cNvSpPr>
          <p:nvPr>
            <p:ph idx="1"/>
          </p:nvPr>
        </p:nvSpPr>
        <p:spPr>
          <a:xfrm>
            <a:off x="838199" y="1313894"/>
            <a:ext cx="10859429" cy="5086905"/>
          </a:xfrm>
        </p:spPr>
        <p:txBody>
          <a:bodyPr/>
          <a:lstStyle/>
          <a:p>
            <a:r>
              <a:rPr lang="en-US" sz="2800" spc="-23" dirty="0">
                <a:latin typeface="Cambria"/>
                <a:cs typeface="Cambria"/>
              </a:rPr>
              <a:t>Given</a:t>
            </a:r>
            <a:r>
              <a:rPr lang="en-US" sz="2800" spc="9" dirty="0">
                <a:latin typeface="Cambria"/>
                <a:cs typeface="Cambria"/>
              </a:rPr>
              <a:t> </a:t>
            </a:r>
            <a:r>
              <a:rPr lang="en-US" sz="2800" spc="-5" dirty="0">
                <a:latin typeface="Cambria"/>
                <a:cs typeface="Cambria"/>
              </a:rPr>
              <a:t>the</a:t>
            </a:r>
            <a:r>
              <a:rPr lang="en-US" sz="2800" spc="5" dirty="0">
                <a:latin typeface="Cambria"/>
                <a:cs typeface="Cambria"/>
              </a:rPr>
              <a:t> </a:t>
            </a:r>
            <a:r>
              <a:rPr lang="en-US" sz="2800" i="1" spc="127" dirty="0">
                <a:solidFill>
                  <a:srgbClr val="C00000"/>
                </a:solidFill>
                <a:latin typeface="Cambria"/>
                <a:cs typeface="Cambria"/>
              </a:rPr>
              <a:t>pdf </a:t>
            </a:r>
            <a:r>
              <a:rPr lang="en-US" sz="2800" i="1" spc="154" dirty="0">
                <a:latin typeface="Cambria"/>
                <a:cs typeface="Cambria"/>
              </a:rPr>
              <a:t>f</a:t>
            </a:r>
            <a:r>
              <a:rPr lang="en-US" sz="2800" spc="154" dirty="0">
                <a:latin typeface="Cambria"/>
                <a:cs typeface="Cambria"/>
              </a:rPr>
              <a:t>(</a:t>
            </a:r>
            <a:r>
              <a:rPr lang="en-US" sz="2800" i="1" spc="154" dirty="0">
                <a:solidFill>
                  <a:srgbClr val="000099"/>
                </a:solidFill>
                <a:latin typeface="Book Antiqua"/>
                <a:cs typeface="Book Antiqua"/>
              </a:rPr>
              <a:t>x</a:t>
            </a:r>
            <a:r>
              <a:rPr lang="en-US" sz="2800" spc="154" dirty="0">
                <a:latin typeface="Cambria"/>
                <a:cs typeface="Cambria"/>
              </a:rPr>
              <a:t>), </a:t>
            </a:r>
            <a:r>
              <a:rPr lang="en-US" sz="2800" spc="-5" dirty="0">
                <a:latin typeface="Cambria"/>
                <a:cs typeface="Cambria"/>
              </a:rPr>
              <a:t>how </a:t>
            </a:r>
            <a:r>
              <a:rPr lang="en-US" sz="2800" dirty="0">
                <a:latin typeface="Cambria"/>
                <a:cs typeface="Cambria"/>
              </a:rPr>
              <a:t>do </a:t>
            </a:r>
            <a:r>
              <a:rPr lang="en-US" sz="2800" spc="-18" dirty="0">
                <a:latin typeface="Cambria"/>
                <a:cs typeface="Cambria"/>
              </a:rPr>
              <a:t>we </a:t>
            </a:r>
            <a:r>
              <a:rPr lang="en-US" sz="2800" spc="-5" dirty="0">
                <a:latin typeface="Cambria"/>
                <a:cs typeface="Cambria"/>
              </a:rPr>
              <a:t>compute the </a:t>
            </a:r>
            <a:r>
              <a:rPr lang="en-US" sz="2800" spc="-516" dirty="0">
                <a:latin typeface="Cambria"/>
                <a:cs typeface="Cambria"/>
              </a:rPr>
              <a:t> </a:t>
            </a:r>
            <a:r>
              <a:rPr lang="en-US" sz="2800" spc="-5" dirty="0">
                <a:latin typeface="Cambria"/>
                <a:cs typeface="Cambria"/>
              </a:rPr>
              <a:t>mean</a:t>
            </a:r>
            <a:r>
              <a:rPr lang="en-US" sz="2800" spc="-9" dirty="0">
                <a:latin typeface="Cambria"/>
                <a:cs typeface="Cambria"/>
              </a:rPr>
              <a:t> </a:t>
            </a:r>
            <a:r>
              <a:rPr lang="en-US" sz="2800" spc="-5" dirty="0">
                <a:latin typeface="Cambria"/>
                <a:cs typeface="Cambria"/>
              </a:rPr>
              <a:t>and</a:t>
            </a:r>
            <a:r>
              <a:rPr lang="en-US" sz="2800" dirty="0">
                <a:latin typeface="Cambria"/>
                <a:cs typeface="Cambria"/>
              </a:rPr>
              <a:t> </a:t>
            </a:r>
            <a:r>
              <a:rPr lang="en-US" sz="2800" spc="-14" dirty="0">
                <a:latin typeface="Cambria"/>
                <a:cs typeface="Cambria"/>
              </a:rPr>
              <a:t>variance</a:t>
            </a:r>
            <a:r>
              <a:rPr lang="en-US" sz="2800" spc="27" dirty="0">
                <a:latin typeface="Cambria"/>
                <a:cs typeface="Cambria"/>
              </a:rPr>
              <a:t> </a:t>
            </a:r>
            <a:r>
              <a:rPr lang="en-US" sz="2800" dirty="0">
                <a:latin typeface="Cambria"/>
                <a:cs typeface="Cambria"/>
              </a:rPr>
              <a:t>of</a:t>
            </a:r>
            <a:r>
              <a:rPr lang="en-US" sz="2800" spc="14" dirty="0">
                <a:latin typeface="Cambria"/>
                <a:cs typeface="Cambria"/>
              </a:rPr>
              <a:t> </a:t>
            </a:r>
            <a:r>
              <a:rPr lang="en-US" sz="2800" b="1" dirty="0">
                <a:solidFill>
                  <a:srgbClr val="000099"/>
                </a:solidFill>
                <a:latin typeface="Cambria"/>
                <a:cs typeface="Cambria"/>
              </a:rPr>
              <a:t>X</a:t>
            </a:r>
            <a:r>
              <a:rPr lang="en-US" sz="2800" b="1" spc="-5" dirty="0">
                <a:solidFill>
                  <a:srgbClr val="000099"/>
                </a:solidFill>
                <a:latin typeface="Cambria"/>
                <a:cs typeface="Cambria"/>
              </a:rPr>
              <a:t> </a:t>
            </a:r>
            <a:r>
              <a:rPr lang="en-US" sz="2800" dirty="0">
                <a:latin typeface="Cambria"/>
                <a:cs typeface="Cambria"/>
              </a:rPr>
              <a:t>?</a:t>
            </a:r>
            <a:endParaRPr lang="en-SG" dirty="0"/>
          </a:p>
        </p:txBody>
      </p:sp>
      <p:pic>
        <p:nvPicPr>
          <p:cNvPr id="20" name="Picture 1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Mean} &amp; = \mu_X = \int_{-\infty}^{\infty} x f(x) dx \\&#10;{\rm Variance} &amp; = \sigma_X^2 = \int_{-\infty}^{\infty} (x - \mu_X)^2 f(x) dx&#10;\end{align*}&#10;&#10;\end{document}" title="IguanaTex Bitmap Display">
            <a:extLst>
              <a:ext uri="{FF2B5EF4-FFF2-40B4-BE49-F238E27FC236}">
                <a16:creationId xmlns:a16="http://schemas.microsoft.com/office/drawing/2014/main" id="{EAB552DE-9F88-4C36-95E4-5786C887A8CE}"/>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002770" y="2133750"/>
            <a:ext cx="4530285" cy="1363809"/>
          </a:xfrm>
          <a:prstGeom prst="rect">
            <a:avLst/>
          </a:prstGeom>
        </p:spPr>
      </p:pic>
      <p:sp>
        <p:nvSpPr>
          <p:cNvPr id="5" name="object 5"/>
          <p:cNvSpPr/>
          <p:nvPr/>
        </p:nvSpPr>
        <p:spPr>
          <a:xfrm>
            <a:off x="3472336" y="4461258"/>
            <a:ext cx="5173367" cy="1810420"/>
          </a:xfrm>
          <a:custGeom>
            <a:avLst/>
            <a:gdLst/>
            <a:ahLst/>
            <a:cxnLst/>
            <a:rect l="l" t="t" r="r" b="b"/>
            <a:pathLst>
              <a:path w="5719445" h="2001520">
                <a:moveTo>
                  <a:pt x="0" y="2001509"/>
                </a:moveTo>
                <a:lnTo>
                  <a:pt x="17880" y="2001431"/>
                </a:lnTo>
                <a:lnTo>
                  <a:pt x="35749" y="2001356"/>
                </a:lnTo>
                <a:lnTo>
                  <a:pt x="53619" y="2001275"/>
                </a:lnTo>
                <a:lnTo>
                  <a:pt x="107226" y="2000972"/>
                </a:lnTo>
                <a:lnTo>
                  <a:pt x="160854" y="2000571"/>
                </a:lnTo>
                <a:lnTo>
                  <a:pt x="214498" y="2000051"/>
                </a:lnTo>
                <a:lnTo>
                  <a:pt x="268109" y="1999378"/>
                </a:lnTo>
                <a:lnTo>
                  <a:pt x="321717" y="1998512"/>
                </a:lnTo>
                <a:lnTo>
                  <a:pt x="375326" y="1997403"/>
                </a:lnTo>
                <a:lnTo>
                  <a:pt x="428937" y="1995997"/>
                </a:lnTo>
                <a:lnTo>
                  <a:pt x="482556" y="1994230"/>
                </a:lnTo>
                <a:lnTo>
                  <a:pt x="536186" y="1992002"/>
                </a:lnTo>
                <a:lnTo>
                  <a:pt x="589816" y="1989221"/>
                </a:lnTo>
                <a:lnTo>
                  <a:pt x="643435" y="1985786"/>
                </a:lnTo>
                <a:lnTo>
                  <a:pt x="697046" y="1981561"/>
                </a:lnTo>
                <a:lnTo>
                  <a:pt x="750662" y="1976375"/>
                </a:lnTo>
                <a:lnTo>
                  <a:pt x="804289" y="1970066"/>
                </a:lnTo>
                <a:lnTo>
                  <a:pt x="857874" y="1962454"/>
                </a:lnTo>
                <a:lnTo>
                  <a:pt x="911518" y="1953321"/>
                </a:lnTo>
                <a:lnTo>
                  <a:pt x="965146" y="1942398"/>
                </a:lnTo>
                <a:lnTo>
                  <a:pt x="1018754" y="1929448"/>
                </a:lnTo>
                <a:lnTo>
                  <a:pt x="1072373" y="1914213"/>
                </a:lnTo>
                <a:lnTo>
                  <a:pt x="1125992" y="1896379"/>
                </a:lnTo>
                <a:lnTo>
                  <a:pt x="1161753" y="1882864"/>
                </a:lnTo>
                <a:lnTo>
                  <a:pt x="1197491" y="1868011"/>
                </a:lnTo>
                <a:lnTo>
                  <a:pt x="1233227" y="1851635"/>
                </a:lnTo>
                <a:lnTo>
                  <a:pt x="1268982" y="1833736"/>
                </a:lnTo>
                <a:lnTo>
                  <a:pt x="1304727" y="1814125"/>
                </a:lnTo>
                <a:lnTo>
                  <a:pt x="1340482" y="1792805"/>
                </a:lnTo>
                <a:lnTo>
                  <a:pt x="1376226" y="1769592"/>
                </a:lnTo>
                <a:lnTo>
                  <a:pt x="1411982" y="1744517"/>
                </a:lnTo>
                <a:lnTo>
                  <a:pt x="1447725" y="1717397"/>
                </a:lnTo>
                <a:lnTo>
                  <a:pt x="1483456" y="1688244"/>
                </a:lnTo>
                <a:lnTo>
                  <a:pt x="1519199" y="1656949"/>
                </a:lnTo>
                <a:lnTo>
                  <a:pt x="1554954" y="1623491"/>
                </a:lnTo>
                <a:lnTo>
                  <a:pt x="1590698" y="1587832"/>
                </a:lnTo>
                <a:lnTo>
                  <a:pt x="1626454" y="1549929"/>
                </a:lnTo>
                <a:lnTo>
                  <a:pt x="1662190" y="1509826"/>
                </a:lnTo>
                <a:lnTo>
                  <a:pt x="1697928" y="1467478"/>
                </a:lnTo>
                <a:lnTo>
                  <a:pt x="1733689" y="1422949"/>
                </a:lnTo>
                <a:lnTo>
                  <a:pt x="1769428" y="1376264"/>
                </a:lnTo>
                <a:lnTo>
                  <a:pt x="1805163" y="1327559"/>
                </a:lnTo>
                <a:lnTo>
                  <a:pt x="1840919" y="1276791"/>
                </a:lnTo>
                <a:lnTo>
                  <a:pt x="1876663" y="1224230"/>
                </a:lnTo>
                <a:lnTo>
                  <a:pt x="1912418" y="1169854"/>
                </a:lnTo>
                <a:lnTo>
                  <a:pt x="1948161" y="1114013"/>
                </a:lnTo>
                <a:lnTo>
                  <a:pt x="1983892" y="1056663"/>
                </a:lnTo>
                <a:lnTo>
                  <a:pt x="2019636" y="998275"/>
                </a:lnTo>
                <a:lnTo>
                  <a:pt x="2055391" y="938780"/>
                </a:lnTo>
                <a:lnTo>
                  <a:pt x="2091135" y="878723"/>
                </a:lnTo>
                <a:lnTo>
                  <a:pt x="2126891" y="818103"/>
                </a:lnTo>
                <a:lnTo>
                  <a:pt x="2144746" y="787782"/>
                </a:lnTo>
                <a:lnTo>
                  <a:pt x="2162626" y="757460"/>
                </a:lnTo>
                <a:lnTo>
                  <a:pt x="2198365" y="696840"/>
                </a:lnTo>
                <a:lnTo>
                  <a:pt x="2234126" y="636821"/>
                </a:lnTo>
                <a:lnTo>
                  <a:pt x="2269864" y="577449"/>
                </a:lnTo>
                <a:lnTo>
                  <a:pt x="2305625" y="519400"/>
                </a:lnTo>
                <a:lnTo>
                  <a:pt x="2341364" y="462673"/>
                </a:lnTo>
                <a:lnTo>
                  <a:pt x="2377100" y="407922"/>
                </a:lnTo>
                <a:lnTo>
                  <a:pt x="2412855" y="355171"/>
                </a:lnTo>
                <a:lnTo>
                  <a:pt x="2448599" y="305117"/>
                </a:lnTo>
                <a:lnTo>
                  <a:pt x="2484355" y="257714"/>
                </a:lnTo>
                <a:lnTo>
                  <a:pt x="2520099" y="213608"/>
                </a:lnTo>
                <a:lnTo>
                  <a:pt x="2555854" y="172843"/>
                </a:lnTo>
                <a:lnTo>
                  <a:pt x="2591597" y="135962"/>
                </a:lnTo>
                <a:lnTo>
                  <a:pt x="2627328" y="102944"/>
                </a:lnTo>
                <a:lnTo>
                  <a:pt x="2663072" y="74304"/>
                </a:lnTo>
                <a:lnTo>
                  <a:pt x="2698827" y="50019"/>
                </a:lnTo>
                <a:lnTo>
                  <a:pt x="2734563" y="30440"/>
                </a:lnTo>
                <a:lnTo>
                  <a:pt x="2770301" y="15546"/>
                </a:lnTo>
                <a:lnTo>
                  <a:pt x="2823931" y="2507"/>
                </a:lnTo>
                <a:lnTo>
                  <a:pt x="2859681" y="0"/>
                </a:lnTo>
                <a:lnTo>
                  <a:pt x="2877562" y="629"/>
                </a:lnTo>
                <a:lnTo>
                  <a:pt x="2931181" y="9939"/>
                </a:lnTo>
                <a:lnTo>
                  <a:pt x="2984791" y="30440"/>
                </a:lnTo>
                <a:lnTo>
                  <a:pt x="3020536" y="50019"/>
                </a:lnTo>
                <a:lnTo>
                  <a:pt x="3056291" y="74304"/>
                </a:lnTo>
                <a:lnTo>
                  <a:pt x="3092034" y="102944"/>
                </a:lnTo>
                <a:lnTo>
                  <a:pt x="3127765" y="135962"/>
                </a:lnTo>
                <a:lnTo>
                  <a:pt x="3163508" y="172843"/>
                </a:lnTo>
                <a:lnTo>
                  <a:pt x="3199264" y="213608"/>
                </a:lnTo>
                <a:lnTo>
                  <a:pt x="3235008" y="257714"/>
                </a:lnTo>
                <a:lnTo>
                  <a:pt x="3270763" y="305117"/>
                </a:lnTo>
                <a:lnTo>
                  <a:pt x="3306508" y="355171"/>
                </a:lnTo>
                <a:lnTo>
                  <a:pt x="3342263" y="407922"/>
                </a:lnTo>
                <a:lnTo>
                  <a:pt x="3377999" y="462673"/>
                </a:lnTo>
                <a:lnTo>
                  <a:pt x="3413737" y="519400"/>
                </a:lnTo>
                <a:lnTo>
                  <a:pt x="3449498" y="577449"/>
                </a:lnTo>
                <a:lnTo>
                  <a:pt x="3485237" y="636821"/>
                </a:lnTo>
                <a:lnTo>
                  <a:pt x="3520998" y="696840"/>
                </a:lnTo>
                <a:lnTo>
                  <a:pt x="3556736" y="757460"/>
                </a:lnTo>
                <a:lnTo>
                  <a:pt x="3574617" y="787782"/>
                </a:lnTo>
                <a:lnTo>
                  <a:pt x="3610344" y="848453"/>
                </a:lnTo>
                <a:lnTo>
                  <a:pt x="3646116" y="908807"/>
                </a:lnTo>
                <a:lnTo>
                  <a:pt x="3681844" y="968635"/>
                </a:lnTo>
                <a:lnTo>
                  <a:pt x="3717616" y="1027604"/>
                </a:lnTo>
                <a:lnTo>
                  <a:pt x="3753336" y="1085496"/>
                </a:lnTo>
                <a:lnTo>
                  <a:pt x="3789055" y="1142124"/>
                </a:lnTo>
                <a:lnTo>
                  <a:pt x="3824828" y="1197245"/>
                </a:lnTo>
                <a:lnTo>
                  <a:pt x="3860555" y="1250740"/>
                </a:lnTo>
                <a:lnTo>
                  <a:pt x="3896305" y="1302412"/>
                </a:lnTo>
                <a:lnTo>
                  <a:pt x="3932055" y="1352187"/>
                </a:lnTo>
                <a:lnTo>
                  <a:pt x="3967804" y="1399861"/>
                </a:lnTo>
                <a:lnTo>
                  <a:pt x="4003554" y="1445501"/>
                </a:lnTo>
                <a:lnTo>
                  <a:pt x="4039304" y="1488928"/>
                </a:lnTo>
                <a:lnTo>
                  <a:pt x="4075054" y="1530141"/>
                </a:lnTo>
                <a:lnTo>
                  <a:pt x="4110781" y="1569163"/>
                </a:lnTo>
                <a:lnTo>
                  <a:pt x="4146553" y="1605925"/>
                </a:lnTo>
                <a:lnTo>
                  <a:pt x="4182280" y="1640497"/>
                </a:lnTo>
                <a:lnTo>
                  <a:pt x="4218053" y="1672854"/>
                </a:lnTo>
                <a:lnTo>
                  <a:pt x="4253780" y="1703080"/>
                </a:lnTo>
                <a:lnTo>
                  <a:pt x="4289552" y="1731228"/>
                </a:lnTo>
                <a:lnTo>
                  <a:pt x="4325272" y="1757294"/>
                </a:lnTo>
                <a:lnTo>
                  <a:pt x="4360992" y="1781440"/>
                </a:lnTo>
                <a:lnTo>
                  <a:pt x="4396764" y="1803689"/>
                </a:lnTo>
                <a:lnTo>
                  <a:pt x="4432491" y="1824145"/>
                </a:lnTo>
                <a:lnTo>
                  <a:pt x="4468241" y="1842888"/>
                </a:lnTo>
                <a:lnTo>
                  <a:pt x="4503991" y="1860013"/>
                </a:lnTo>
                <a:lnTo>
                  <a:pt x="4539741" y="1875616"/>
                </a:lnTo>
                <a:lnTo>
                  <a:pt x="4575490" y="1889791"/>
                </a:lnTo>
                <a:lnTo>
                  <a:pt x="4629110" y="1908556"/>
                </a:lnTo>
                <a:lnTo>
                  <a:pt x="4682717" y="1924647"/>
                </a:lnTo>
                <a:lnTo>
                  <a:pt x="4736345" y="1938333"/>
                </a:lnTo>
                <a:lnTo>
                  <a:pt x="4789989" y="1949882"/>
                </a:lnTo>
                <a:lnTo>
                  <a:pt x="4843574" y="1959581"/>
                </a:lnTo>
                <a:lnTo>
                  <a:pt x="4897201" y="1967692"/>
                </a:lnTo>
                <a:lnTo>
                  <a:pt x="4950817" y="1974414"/>
                </a:lnTo>
                <a:lnTo>
                  <a:pt x="5004428" y="1979943"/>
                </a:lnTo>
                <a:lnTo>
                  <a:pt x="5058072" y="1984466"/>
                </a:lnTo>
                <a:lnTo>
                  <a:pt x="5111677" y="1988159"/>
                </a:lnTo>
                <a:lnTo>
                  <a:pt x="5165307" y="1991147"/>
                </a:lnTo>
                <a:lnTo>
                  <a:pt x="5218926" y="1993539"/>
                </a:lnTo>
                <a:lnTo>
                  <a:pt x="5272545" y="1995449"/>
                </a:lnTo>
                <a:lnTo>
                  <a:pt x="5326153" y="1996973"/>
                </a:lnTo>
                <a:lnTo>
                  <a:pt x="5379780" y="1998175"/>
                </a:lnTo>
                <a:lnTo>
                  <a:pt x="5433365" y="1999112"/>
                </a:lnTo>
                <a:lnTo>
                  <a:pt x="5487009" y="1999843"/>
                </a:lnTo>
                <a:lnTo>
                  <a:pt x="5540637" y="2000413"/>
                </a:lnTo>
                <a:lnTo>
                  <a:pt x="5594253" y="2000853"/>
                </a:lnTo>
                <a:lnTo>
                  <a:pt x="5647864" y="2001184"/>
                </a:lnTo>
                <a:lnTo>
                  <a:pt x="5701483" y="2001431"/>
                </a:lnTo>
                <a:lnTo>
                  <a:pt x="5719363" y="2001509"/>
                </a:lnTo>
              </a:path>
            </a:pathLst>
          </a:custGeom>
          <a:ln w="18072">
            <a:solidFill>
              <a:srgbClr val="2E2D67"/>
            </a:solidFill>
          </a:ln>
        </p:spPr>
        <p:txBody>
          <a:bodyPr wrap="square" lIns="0" tIns="0" rIns="0" bIns="0" rtlCol="0"/>
          <a:lstStyle/>
          <a:p>
            <a:endParaRPr sz="1628"/>
          </a:p>
        </p:txBody>
      </p:sp>
    </p:spTree>
    <p:extLst>
      <p:ext uri="{BB962C8B-B14F-4D97-AF65-F5344CB8AC3E}">
        <p14:creationId xmlns:p14="http://schemas.microsoft.com/office/powerpoint/2010/main" val="1049168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p:cNvGraphicFramePr>
            <a:graphicFrameLocks noGrp="1"/>
          </p:cNvGraphicFramePr>
          <p:nvPr>
            <p:extLst>
              <p:ext uri="{D42A27DB-BD31-4B8C-83A1-F6EECF244321}">
                <p14:modId xmlns:p14="http://schemas.microsoft.com/office/powerpoint/2010/main" val="2675650843"/>
              </p:ext>
            </p:extLst>
          </p:nvPr>
        </p:nvGraphicFramePr>
        <p:xfrm>
          <a:off x="2734879" y="1545776"/>
          <a:ext cx="6715983" cy="4728521"/>
        </p:xfrm>
        <a:graphic>
          <a:graphicData uri="http://schemas.openxmlformats.org/drawingml/2006/table">
            <a:tbl>
              <a:tblPr firstRow="1" bandRow="1">
                <a:tableStyleId>{2D5ABB26-0587-4C30-8999-92F81FD0307C}</a:tableStyleId>
              </a:tblPr>
              <a:tblGrid>
                <a:gridCol w="1678865">
                  <a:extLst>
                    <a:ext uri="{9D8B030D-6E8A-4147-A177-3AD203B41FA5}">
                      <a16:colId xmlns:a16="http://schemas.microsoft.com/office/drawing/2014/main" val="20000"/>
                    </a:ext>
                  </a:extLst>
                </a:gridCol>
                <a:gridCol w="2462300">
                  <a:extLst>
                    <a:ext uri="{9D8B030D-6E8A-4147-A177-3AD203B41FA5}">
                      <a16:colId xmlns:a16="http://schemas.microsoft.com/office/drawing/2014/main" val="20001"/>
                    </a:ext>
                  </a:extLst>
                </a:gridCol>
                <a:gridCol w="2574818">
                  <a:extLst>
                    <a:ext uri="{9D8B030D-6E8A-4147-A177-3AD203B41FA5}">
                      <a16:colId xmlns:a16="http://schemas.microsoft.com/office/drawing/2014/main" val="20002"/>
                    </a:ext>
                  </a:extLst>
                </a:gridCol>
              </a:tblGrid>
              <a:tr h="446842">
                <a:tc>
                  <a:txBody>
                    <a:bodyPr/>
                    <a:lstStyle/>
                    <a:p>
                      <a:pPr>
                        <a:lnSpc>
                          <a:spcPct val="100000"/>
                        </a:lnSpc>
                      </a:pP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1065">
                        <a:lnSpc>
                          <a:spcPct val="100000"/>
                        </a:lnSpc>
                        <a:spcBef>
                          <a:spcPts val="635"/>
                        </a:spcBef>
                      </a:pPr>
                      <a:r>
                        <a:rPr sz="2100" spc="5" dirty="0">
                          <a:latin typeface="Cambria"/>
                          <a:cs typeface="Cambria"/>
                        </a:rPr>
                        <a:t>Discrete</a:t>
                      </a:r>
                      <a:endParaRPr sz="2100">
                        <a:latin typeface="Cambria"/>
                        <a:cs typeface="Cambria"/>
                      </a:endParaRPr>
                    </a:p>
                  </a:txBody>
                  <a:tcPr marL="0" marR="0" marT="5984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35"/>
                        </a:spcBef>
                      </a:pPr>
                      <a:r>
                        <a:rPr sz="2100" spc="10" dirty="0">
                          <a:latin typeface="Cambria"/>
                          <a:cs typeface="Cambria"/>
                        </a:rPr>
                        <a:t>Continuous</a:t>
                      </a:r>
                      <a:endParaRPr sz="2100">
                        <a:latin typeface="Cambria"/>
                        <a:cs typeface="Cambria"/>
                      </a:endParaRPr>
                    </a:p>
                  </a:txBody>
                  <a:tcPr marL="0" marR="0" marT="5984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97328">
                <a:tc>
                  <a:txBody>
                    <a:bodyPr/>
                    <a:lstStyle/>
                    <a:p>
                      <a:pPr marL="99695" marR="320040" algn="l">
                        <a:lnSpc>
                          <a:spcPts val="2910"/>
                        </a:lnSpc>
                        <a:spcBef>
                          <a:spcPts val="1805"/>
                        </a:spcBef>
                      </a:pPr>
                      <a:r>
                        <a:rPr sz="1800" spc="10" dirty="0">
                          <a:latin typeface="Cambria"/>
                          <a:cs typeface="Cambria"/>
                        </a:rPr>
                        <a:t>Probability </a:t>
                      </a:r>
                      <a:r>
                        <a:rPr sz="1800" spc="15" dirty="0">
                          <a:latin typeface="Cambria"/>
                          <a:cs typeface="Cambria"/>
                        </a:rPr>
                        <a:t> </a:t>
                      </a:r>
                      <a:r>
                        <a:rPr sz="1800" dirty="0">
                          <a:latin typeface="Cambria"/>
                          <a:cs typeface="Cambria"/>
                        </a:rPr>
                        <a:t>distr</a:t>
                      </a:r>
                      <a:r>
                        <a:rPr sz="1800" spc="-10" dirty="0">
                          <a:latin typeface="Cambria"/>
                          <a:cs typeface="Cambria"/>
                        </a:rPr>
                        <a:t>i</a:t>
                      </a:r>
                      <a:r>
                        <a:rPr sz="1800" spc="-5" dirty="0">
                          <a:latin typeface="Cambria"/>
                          <a:cs typeface="Cambria"/>
                        </a:rPr>
                        <a:t>but</a:t>
                      </a:r>
                      <a:r>
                        <a:rPr sz="1800" spc="-15" dirty="0">
                          <a:latin typeface="Cambria"/>
                          <a:cs typeface="Cambria"/>
                        </a:rPr>
                        <a:t>i</a:t>
                      </a:r>
                      <a:r>
                        <a:rPr sz="1800" dirty="0">
                          <a:latin typeface="Cambria"/>
                          <a:cs typeface="Cambria"/>
                        </a:rPr>
                        <a:t>on</a:t>
                      </a:r>
                    </a:p>
                  </a:txBody>
                  <a:tcPr marL="0" marR="0" marT="1701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5"/>
                        </a:spcBef>
                      </a:pPr>
                      <a:endParaRPr sz="2900" dirty="0">
                        <a:latin typeface="Times New Roman"/>
                        <a:cs typeface="Times New Roman"/>
                      </a:endParaRPr>
                    </a:p>
                    <a:p>
                      <a:pPr marR="27305" algn="ctr">
                        <a:lnSpc>
                          <a:spcPct val="100000"/>
                        </a:lnSpc>
                        <a:tabLst>
                          <a:tab pos="892175" algn="l"/>
                        </a:tabLst>
                      </a:pPr>
                      <a:r>
                        <a:rPr lang="en-SG" sz="2100" i="1" spc="295" dirty="0">
                          <a:solidFill>
                            <a:srgbClr val="E02246"/>
                          </a:solidFill>
                          <a:latin typeface="Cambria"/>
                          <a:cs typeface="Cambria"/>
                        </a:rPr>
                        <a:t>p</a:t>
                      </a:r>
                      <a:r>
                        <a:rPr sz="2100" i="1" spc="305" dirty="0">
                          <a:solidFill>
                            <a:srgbClr val="E02246"/>
                          </a:solidFill>
                          <a:latin typeface="Cambria"/>
                          <a:cs typeface="Cambria"/>
                        </a:rPr>
                        <a:t>d</a:t>
                      </a:r>
                      <a:r>
                        <a:rPr sz="2100" i="1" dirty="0">
                          <a:solidFill>
                            <a:srgbClr val="E02246"/>
                          </a:solidFill>
                          <a:latin typeface="Cambria"/>
                          <a:cs typeface="Cambria"/>
                        </a:rPr>
                        <a:t>f</a:t>
                      </a:r>
                      <a:r>
                        <a:rPr lang="en-US" sz="2100" i="1" dirty="0">
                          <a:solidFill>
                            <a:srgbClr val="E02246"/>
                          </a:solidFill>
                          <a:latin typeface="Cambria"/>
                          <a:cs typeface="Cambria"/>
                        </a:rPr>
                        <a:t>  </a:t>
                      </a:r>
                      <a:r>
                        <a:rPr sz="2100" i="1" dirty="0">
                          <a:latin typeface="Cambria"/>
                          <a:cs typeface="Cambria"/>
                        </a:rPr>
                        <a:t>f</a:t>
                      </a:r>
                      <a:r>
                        <a:rPr sz="2100" i="1" spc="-275" dirty="0">
                          <a:latin typeface="Cambria"/>
                          <a:cs typeface="Cambria"/>
                        </a:rPr>
                        <a:t> </a:t>
                      </a:r>
                      <a:r>
                        <a:rPr sz="2100" dirty="0">
                          <a:latin typeface="Cambria"/>
                          <a:cs typeface="Cambria"/>
                        </a:rPr>
                        <a:t>(</a:t>
                      </a:r>
                      <a:r>
                        <a:rPr sz="2100" spc="-280" dirty="0">
                          <a:latin typeface="Cambria"/>
                          <a:cs typeface="Cambria"/>
                        </a:rPr>
                        <a:t> </a:t>
                      </a:r>
                      <a:r>
                        <a:rPr sz="2100" i="1" dirty="0">
                          <a:solidFill>
                            <a:srgbClr val="2E2D67"/>
                          </a:solidFill>
                          <a:latin typeface="Book Antiqua"/>
                          <a:cs typeface="Book Antiqua"/>
                        </a:rPr>
                        <a:t>x</a:t>
                      </a:r>
                      <a:r>
                        <a:rPr sz="2100" i="1" spc="-355" dirty="0">
                          <a:solidFill>
                            <a:srgbClr val="000099"/>
                          </a:solidFill>
                          <a:latin typeface="Book Antiqua"/>
                          <a:cs typeface="Book Antiqua"/>
                        </a:rPr>
                        <a:t> </a:t>
                      </a:r>
                      <a:r>
                        <a:rPr sz="2100" dirty="0">
                          <a:latin typeface="Cambria"/>
                          <a:cs typeface="Cambria"/>
                        </a:rPr>
                        <a:t>)</a:t>
                      </a:r>
                    </a:p>
                  </a:txBody>
                  <a:tcPr marL="0" marR="0" marT="47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40069">
                <a:tc>
                  <a:txBody>
                    <a:bodyPr/>
                    <a:lstStyle/>
                    <a:p>
                      <a:pPr>
                        <a:lnSpc>
                          <a:spcPct val="100000"/>
                        </a:lnSpc>
                      </a:pP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52145">
                        <a:lnSpc>
                          <a:spcPts val="1960"/>
                        </a:lnSpc>
                        <a:spcBef>
                          <a:spcPts val="1265"/>
                        </a:spcBef>
                      </a:pPr>
                      <a:endParaRPr sz="1300" dirty="0">
                        <a:latin typeface="Cambria Math"/>
                        <a:cs typeface="Cambria Math"/>
                      </a:endParaRPr>
                    </a:p>
                  </a:txBody>
                  <a:tcPr marL="0" marR="0" marT="1192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436495" algn="r">
                        <a:lnSpc>
                          <a:spcPct val="100000"/>
                        </a:lnSpc>
                        <a:spcBef>
                          <a:spcPts val="1230"/>
                        </a:spcBef>
                      </a:pPr>
                      <a:endParaRPr sz="1300" dirty="0">
                        <a:latin typeface="Cambria Math"/>
                        <a:cs typeface="Cambria Math"/>
                      </a:endParaRPr>
                    </a:p>
                  </a:txBody>
                  <a:tcPr marL="0" marR="0" marT="115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41458">
                <a:tc>
                  <a:txBody>
                    <a:bodyPr/>
                    <a:lstStyle/>
                    <a:p>
                      <a:pPr marL="233679" algn="l">
                        <a:lnSpc>
                          <a:spcPct val="100000"/>
                        </a:lnSpc>
                        <a:spcBef>
                          <a:spcPts val="1675"/>
                        </a:spcBef>
                        <a:tabLst>
                          <a:tab pos="1435735" algn="l"/>
                        </a:tabLst>
                      </a:pPr>
                      <a:r>
                        <a:rPr sz="1800" spc="15" dirty="0">
                          <a:latin typeface="Cambria"/>
                          <a:cs typeface="Cambria"/>
                        </a:rPr>
                        <a:t>Mean</a:t>
                      </a:r>
                      <a:r>
                        <a:rPr lang="en-SG" sz="1800" spc="15" dirty="0">
                          <a:latin typeface="Cambria"/>
                          <a:cs typeface="Cambria"/>
                        </a:rPr>
                        <a:t> (</a:t>
                      </a:r>
                      <a:r>
                        <a:rPr sz="2100" i="1" spc="-65" dirty="0">
                          <a:solidFill>
                            <a:srgbClr val="000066"/>
                          </a:solidFill>
                          <a:latin typeface="Symbol"/>
                          <a:cs typeface="Symbol"/>
                        </a:rPr>
                        <a:t></a:t>
                      </a:r>
                      <a:r>
                        <a:rPr lang="en-SG" sz="2100" i="0" spc="-65" dirty="0">
                          <a:solidFill>
                            <a:srgbClr val="000066"/>
                          </a:solidFill>
                          <a:latin typeface="Symbol"/>
                          <a:cs typeface="Symbol"/>
                        </a:rPr>
                        <a:t>)</a:t>
                      </a:r>
                      <a:endParaRPr sz="2100" i="0" dirty="0">
                        <a:latin typeface="Symbol"/>
                        <a:cs typeface="Symbol"/>
                      </a:endParaRPr>
                    </a:p>
                  </a:txBody>
                  <a:tcPr marL="0" marR="0" marT="1578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52145">
                        <a:lnSpc>
                          <a:spcPts val="1960"/>
                        </a:lnSpc>
                        <a:spcBef>
                          <a:spcPts val="1280"/>
                        </a:spcBef>
                      </a:pPr>
                      <a:endParaRPr sz="1300" dirty="0">
                        <a:latin typeface="Cambria Math"/>
                        <a:cs typeface="Cambria Math"/>
                      </a:endParaRPr>
                    </a:p>
                  </a:txBody>
                  <a:tcPr marL="0" marR="0" marT="1206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436495" algn="r">
                        <a:lnSpc>
                          <a:spcPct val="100000"/>
                        </a:lnSpc>
                        <a:spcBef>
                          <a:spcPts val="1245"/>
                        </a:spcBef>
                      </a:pPr>
                      <a:endParaRPr sz="1300" dirty="0">
                        <a:latin typeface="Cambria Math"/>
                        <a:cs typeface="Cambria Math"/>
                      </a:endParaRPr>
                    </a:p>
                  </a:txBody>
                  <a:tcPr marL="0" marR="0" marT="11733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02824">
                <a:tc>
                  <a:txBody>
                    <a:bodyPr/>
                    <a:lstStyle/>
                    <a:p>
                      <a:pPr marL="233679" algn="l">
                        <a:lnSpc>
                          <a:spcPct val="100000"/>
                        </a:lnSpc>
                        <a:spcBef>
                          <a:spcPts val="1810"/>
                        </a:spcBef>
                        <a:tabLst>
                          <a:tab pos="1555750" algn="l"/>
                        </a:tabLst>
                      </a:pPr>
                      <a:r>
                        <a:rPr sz="1800" spc="15" dirty="0">
                          <a:latin typeface="Cambria"/>
                          <a:cs typeface="Cambria"/>
                        </a:rPr>
                        <a:t>Variance</a:t>
                      </a:r>
                      <a:r>
                        <a:rPr lang="en-SG" sz="1800" spc="15" dirty="0">
                          <a:latin typeface="Cambria"/>
                          <a:cs typeface="Cambria"/>
                        </a:rPr>
                        <a:t> (</a:t>
                      </a:r>
                      <a:r>
                        <a:rPr sz="1800" b="1" spc="20" dirty="0">
                          <a:solidFill>
                            <a:srgbClr val="000066"/>
                          </a:solidFill>
                          <a:latin typeface="Symbol"/>
                          <a:cs typeface="Symbol"/>
                        </a:rPr>
                        <a:t></a:t>
                      </a:r>
                      <a:r>
                        <a:rPr sz="1800" b="1" spc="30" baseline="20833" dirty="0">
                          <a:solidFill>
                            <a:srgbClr val="000066"/>
                          </a:solidFill>
                          <a:latin typeface="Cambria"/>
                          <a:cs typeface="Cambria"/>
                        </a:rPr>
                        <a:t>2</a:t>
                      </a:r>
                      <a:r>
                        <a:rPr lang="en-SG" sz="1800" b="1" spc="30" baseline="0" dirty="0">
                          <a:solidFill>
                            <a:srgbClr val="000066"/>
                          </a:solidFill>
                          <a:latin typeface="Cambria"/>
                          <a:cs typeface="Cambria"/>
                        </a:rPr>
                        <a:t>)</a:t>
                      </a:r>
                      <a:endParaRPr sz="1800" baseline="0" dirty="0">
                        <a:latin typeface="Cambria"/>
                        <a:cs typeface="Cambria"/>
                      </a:endParaRPr>
                    </a:p>
                  </a:txBody>
                  <a:tcPr marL="0" marR="0" marT="17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52145">
                        <a:lnSpc>
                          <a:spcPts val="1960"/>
                        </a:lnSpc>
                        <a:spcBef>
                          <a:spcPts val="1265"/>
                        </a:spcBef>
                      </a:pPr>
                      <a:endParaRPr sz="1300" dirty="0">
                        <a:latin typeface="Cambria Math"/>
                        <a:cs typeface="Cambria Math"/>
                      </a:endParaRPr>
                    </a:p>
                  </a:txBody>
                  <a:tcPr marL="0" marR="0" marT="1192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436495" algn="r">
                        <a:lnSpc>
                          <a:spcPct val="100000"/>
                        </a:lnSpc>
                        <a:spcBef>
                          <a:spcPts val="1230"/>
                        </a:spcBef>
                      </a:pPr>
                      <a:endParaRPr sz="1300" dirty="0">
                        <a:latin typeface="Cambria Math"/>
                        <a:cs typeface="Cambria Math"/>
                      </a:endParaRPr>
                    </a:p>
                  </a:txBody>
                  <a:tcPr marL="0" marR="0" marT="115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428367947"/>
              </p:ext>
            </p:extLst>
          </p:nvPr>
        </p:nvGraphicFramePr>
        <p:xfrm>
          <a:off x="4827495" y="1982852"/>
          <a:ext cx="1690950" cy="1494134"/>
        </p:xfrm>
        <a:graphic>
          <a:graphicData uri="http://schemas.openxmlformats.org/drawingml/2006/table">
            <a:tbl>
              <a:tblPr firstRow="1" bandRow="1">
                <a:tableStyleId>{2D5ABB26-0587-4C30-8999-92F81FD0307C}</a:tableStyleId>
              </a:tblPr>
              <a:tblGrid>
                <a:gridCol w="966668">
                  <a:extLst>
                    <a:ext uri="{9D8B030D-6E8A-4147-A177-3AD203B41FA5}">
                      <a16:colId xmlns:a16="http://schemas.microsoft.com/office/drawing/2014/main" val="20000"/>
                    </a:ext>
                  </a:extLst>
                </a:gridCol>
                <a:gridCol w="724282">
                  <a:extLst>
                    <a:ext uri="{9D8B030D-6E8A-4147-A177-3AD203B41FA5}">
                      <a16:colId xmlns:a16="http://schemas.microsoft.com/office/drawing/2014/main" val="20001"/>
                    </a:ext>
                  </a:extLst>
                </a:gridCol>
              </a:tblGrid>
              <a:tr h="362372">
                <a:tc>
                  <a:txBody>
                    <a:bodyPr/>
                    <a:lstStyle/>
                    <a:p>
                      <a:pPr algn="ctr">
                        <a:lnSpc>
                          <a:spcPts val="3055"/>
                        </a:lnSpc>
                      </a:pPr>
                      <a:r>
                        <a:rPr sz="2400" i="1" spc="15" dirty="0">
                          <a:solidFill>
                            <a:srgbClr val="2E2D67"/>
                          </a:solidFill>
                          <a:latin typeface="Book Antiqua"/>
                          <a:cs typeface="Book Antiqua"/>
                        </a:rPr>
                        <a:t>x</a:t>
                      </a:r>
                      <a:r>
                        <a:rPr sz="2200" spc="22" baseline="-8417" dirty="0">
                          <a:solidFill>
                            <a:srgbClr val="2E2D67"/>
                          </a:solidFill>
                          <a:latin typeface="Book Antiqua"/>
                          <a:cs typeface="Book Antiqua"/>
                        </a:rPr>
                        <a:t>1</a:t>
                      </a:r>
                      <a:endParaRPr sz="2200" baseline="-8417" dirty="0">
                        <a:solidFill>
                          <a:srgbClr val="2E2D67"/>
                        </a:solidFill>
                        <a:latin typeface="Book Antiqua"/>
                        <a:cs typeface="Book Antiqua"/>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algn="ctr">
                        <a:lnSpc>
                          <a:spcPts val="3045"/>
                        </a:lnSpc>
                      </a:pPr>
                      <a:r>
                        <a:rPr sz="2400" i="1" spc="10" dirty="0">
                          <a:latin typeface="Cambria"/>
                          <a:cs typeface="Cambria"/>
                        </a:rPr>
                        <a:t>p</a:t>
                      </a:r>
                      <a:r>
                        <a:rPr sz="2200" spc="15" baseline="-8417" dirty="0">
                          <a:latin typeface="Cambria"/>
                          <a:cs typeface="Cambria"/>
                        </a:rPr>
                        <a:t>1</a:t>
                      </a:r>
                      <a:endParaRPr sz="2200" baseline="-8417">
                        <a:latin typeface="Cambria"/>
                        <a:cs typeface="Cambria"/>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0"/>
                  </a:ext>
                </a:extLst>
              </a:tr>
              <a:tr h="362875">
                <a:tc>
                  <a:txBody>
                    <a:bodyPr/>
                    <a:lstStyle/>
                    <a:p>
                      <a:pPr algn="ctr">
                        <a:lnSpc>
                          <a:spcPts val="3060"/>
                        </a:lnSpc>
                      </a:pPr>
                      <a:r>
                        <a:rPr sz="2400" i="1" spc="15" dirty="0">
                          <a:solidFill>
                            <a:srgbClr val="2E2D67"/>
                          </a:solidFill>
                          <a:latin typeface="Book Antiqua"/>
                          <a:cs typeface="Book Antiqua"/>
                        </a:rPr>
                        <a:t>x</a:t>
                      </a:r>
                      <a:r>
                        <a:rPr sz="2200" spc="22" baseline="-8417" dirty="0">
                          <a:solidFill>
                            <a:srgbClr val="2E2D67"/>
                          </a:solidFill>
                          <a:latin typeface="Book Antiqua"/>
                          <a:cs typeface="Book Antiqua"/>
                        </a:rPr>
                        <a:t>2</a:t>
                      </a:r>
                      <a:endParaRPr sz="2200" baseline="-8417" dirty="0">
                        <a:solidFill>
                          <a:srgbClr val="2E2D67"/>
                        </a:solidFill>
                        <a:latin typeface="Book Antiqua"/>
                        <a:cs typeface="Book Antiqua"/>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algn="ctr">
                        <a:lnSpc>
                          <a:spcPts val="3050"/>
                        </a:lnSpc>
                      </a:pPr>
                      <a:r>
                        <a:rPr sz="2400" i="1" spc="10" dirty="0">
                          <a:latin typeface="Cambria"/>
                          <a:cs typeface="Cambria"/>
                        </a:rPr>
                        <a:t>p</a:t>
                      </a:r>
                      <a:r>
                        <a:rPr sz="2200" spc="15" baseline="-8417" dirty="0">
                          <a:latin typeface="Cambria"/>
                          <a:cs typeface="Cambria"/>
                        </a:rPr>
                        <a:t>2</a:t>
                      </a:r>
                      <a:endParaRPr sz="2200" baseline="-8417">
                        <a:latin typeface="Cambria"/>
                        <a:cs typeface="Cambria"/>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1"/>
                  </a:ext>
                </a:extLst>
              </a:tr>
              <a:tr h="362372">
                <a:tc>
                  <a:txBody>
                    <a:bodyPr/>
                    <a:lstStyle/>
                    <a:p>
                      <a:pPr>
                        <a:lnSpc>
                          <a:spcPct val="100000"/>
                        </a:lnSpc>
                      </a:pPr>
                      <a:endParaRPr sz="2300" dirty="0">
                        <a:solidFill>
                          <a:srgbClr val="2E2D67"/>
                        </a:solidFill>
                        <a:latin typeface="Times New Roman"/>
                        <a:cs typeface="Times New Roman"/>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2"/>
                  </a:ext>
                </a:extLst>
              </a:tr>
              <a:tr h="362372">
                <a:tc>
                  <a:txBody>
                    <a:bodyPr/>
                    <a:lstStyle/>
                    <a:p>
                      <a:pPr algn="ctr">
                        <a:lnSpc>
                          <a:spcPts val="2975"/>
                        </a:lnSpc>
                      </a:pPr>
                      <a:r>
                        <a:rPr sz="2400" i="1" spc="15" dirty="0">
                          <a:solidFill>
                            <a:srgbClr val="2E2D67"/>
                          </a:solidFill>
                          <a:latin typeface="Book Antiqua"/>
                          <a:cs typeface="Book Antiqua"/>
                        </a:rPr>
                        <a:t>x</a:t>
                      </a:r>
                      <a:r>
                        <a:rPr sz="2200" i="1" spc="22" baseline="-10101" dirty="0">
                          <a:solidFill>
                            <a:srgbClr val="2E2D67"/>
                          </a:solidFill>
                          <a:latin typeface="Book Antiqua"/>
                          <a:cs typeface="Book Antiqua"/>
                        </a:rPr>
                        <a:t>n</a:t>
                      </a:r>
                      <a:endParaRPr sz="2200" baseline="-10101" dirty="0">
                        <a:solidFill>
                          <a:srgbClr val="2E2D67"/>
                        </a:solidFill>
                        <a:latin typeface="Book Antiqua"/>
                        <a:cs typeface="Book Antiqua"/>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L="635" algn="ctr">
                        <a:lnSpc>
                          <a:spcPts val="3045"/>
                        </a:lnSpc>
                      </a:pPr>
                      <a:r>
                        <a:rPr sz="2400" i="1" spc="10" dirty="0">
                          <a:latin typeface="Cambria"/>
                          <a:cs typeface="Cambria"/>
                        </a:rPr>
                        <a:t>p</a:t>
                      </a:r>
                      <a:r>
                        <a:rPr sz="2200" i="1" spc="15" baseline="-8417" dirty="0">
                          <a:latin typeface="Cambria"/>
                          <a:cs typeface="Cambria"/>
                        </a:rPr>
                        <a:t>n</a:t>
                      </a:r>
                      <a:endParaRPr sz="2200" baseline="-8417" dirty="0">
                        <a:latin typeface="Cambria"/>
                        <a:cs typeface="Cambria"/>
                      </a:endParaRPr>
                    </a:p>
                  </a:txBody>
                  <a:tcPr marL="0" marR="0" marT="0" marB="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extLst>
                  <a:ext uri="{0D108BD9-81ED-4DB2-BD59-A6C34878D82A}">
                    <a16:rowId xmlns:a16="http://schemas.microsoft.com/office/drawing/2014/main" val="10003"/>
                  </a:ext>
                </a:extLst>
              </a:tr>
            </a:tbl>
          </a:graphicData>
        </a:graphic>
      </p:graphicFrame>
      <p:pic>
        <p:nvPicPr>
          <p:cNvPr id="29" name="Picture 28"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sum_{i = 1}^n p_i = 1 &#10;\end{align*}&#10;&#10;\end{document}" title="IguanaTex Bitmap Display">
            <a:extLst>
              <a:ext uri="{FF2B5EF4-FFF2-40B4-BE49-F238E27FC236}">
                <a16:creationId xmlns:a16="http://schemas.microsoft.com/office/drawing/2014/main" id="{50BDB6D8-BE9C-4784-8887-4FE919B6FDF4}"/>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4534126" y="3568902"/>
            <a:ext cx="1213562" cy="792838"/>
          </a:xfrm>
          <a:prstGeom prst="rect">
            <a:avLst/>
          </a:prstGeom>
        </p:spPr>
      </p:pic>
      <p:pic>
        <p:nvPicPr>
          <p:cNvPr id="25" name="Picture 2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int_{-\infty}^\infty f(x) dx = 1 &#10;\end{align*}&#10;&#10;\end{document}" title="IguanaTex Bitmap Display">
            <a:extLst>
              <a:ext uri="{FF2B5EF4-FFF2-40B4-BE49-F238E27FC236}">
                <a16:creationId xmlns:a16="http://schemas.microsoft.com/office/drawing/2014/main" id="{8E29ABFB-2A1D-444B-A0EB-A1126D021FC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961339" y="3640200"/>
            <a:ext cx="1828571" cy="623238"/>
          </a:xfrm>
          <a:prstGeom prst="rect">
            <a:avLst/>
          </a:prstGeom>
        </p:spPr>
      </p:pic>
      <p:pic>
        <p:nvPicPr>
          <p:cNvPr id="23" name="Picture 22"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int_{-\infty}^\infty x f(x) dx&#10;\end{align*}&#10;&#10;\end{document}" title="IguanaTex Bitmap Display">
            <a:extLst>
              <a:ext uri="{FF2B5EF4-FFF2-40B4-BE49-F238E27FC236}">
                <a16:creationId xmlns:a16="http://schemas.microsoft.com/office/drawing/2014/main" id="{1A2BC7E6-C24A-4139-B09A-2CB51BCCED9D}"/>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6961339" y="4596058"/>
            <a:ext cx="1502476" cy="623238"/>
          </a:xfrm>
          <a:prstGeom prst="rect">
            <a:avLst/>
          </a:prstGeom>
        </p:spPr>
      </p:pic>
      <p:pic>
        <p:nvPicPr>
          <p:cNvPr id="27" name="Picture 26"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int_{-\infty}^\infty (x - \mu_X)^2 f(x) dx&#10;\end{align*}&#10;&#10;\end{document}" title="IguanaTex Bitmap Display">
            <a:extLst>
              <a:ext uri="{FF2B5EF4-FFF2-40B4-BE49-F238E27FC236}">
                <a16:creationId xmlns:a16="http://schemas.microsoft.com/office/drawing/2014/main" id="{17DBBCAC-148B-4E6D-898E-9D52F68CBAD2}"/>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6961339" y="5505801"/>
            <a:ext cx="2457905" cy="623238"/>
          </a:xfrm>
          <a:prstGeom prst="rect">
            <a:avLst/>
          </a:prstGeom>
        </p:spPr>
      </p:pic>
      <p:pic>
        <p:nvPicPr>
          <p:cNvPr id="31" name="Picture 30"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sum_{i = 1}^n p_i x_i &#10;\end{align*}&#10;&#10;\end{document}" title="IguanaTex Bitmap Display">
            <a:extLst>
              <a:ext uri="{FF2B5EF4-FFF2-40B4-BE49-F238E27FC236}">
                <a16:creationId xmlns:a16="http://schemas.microsoft.com/office/drawing/2014/main" id="{4EE2A95B-4040-4C2F-8DC0-89D49B7378CC}"/>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4534126" y="4565813"/>
            <a:ext cx="848762" cy="720762"/>
          </a:xfrm>
          <a:prstGeom prst="rect">
            <a:avLst/>
          </a:prstGeom>
        </p:spPr>
      </p:pic>
      <p:pic>
        <p:nvPicPr>
          <p:cNvPr id="33" name="Picture 32"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sum_{i = 1}^n p_i (x_i - \mu_X)^2&#10;\end{align*}&#10;&#10;\end{document}" title="IguanaTex Bitmap Display">
            <a:extLst>
              <a:ext uri="{FF2B5EF4-FFF2-40B4-BE49-F238E27FC236}">
                <a16:creationId xmlns:a16="http://schemas.microsoft.com/office/drawing/2014/main" id="{C7E7ADFD-C144-4017-AE25-98D1CD4A17EF}"/>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4534126" y="5482539"/>
            <a:ext cx="1846857" cy="720762"/>
          </a:xfrm>
          <a:prstGeom prst="rect">
            <a:avLst/>
          </a:prstGeom>
        </p:spPr>
      </p:pic>
      <p:sp>
        <p:nvSpPr>
          <p:cNvPr id="34" name="object 4 2">
            <a:extLst>
              <a:ext uri="{FF2B5EF4-FFF2-40B4-BE49-F238E27FC236}">
                <a16:creationId xmlns:a16="http://schemas.microsoft.com/office/drawing/2014/main" id="{5755D1E1-DE12-47CC-8268-642A2DA64F3D}"/>
              </a:ext>
            </a:extLst>
          </p:cNvPr>
          <p:cNvSpPr txBox="1">
            <a:spLocks/>
          </p:cNvSpPr>
          <p:nvPr/>
        </p:nvSpPr>
        <p:spPr>
          <a:xfrm>
            <a:off x="838200" y="454023"/>
            <a:ext cx="10515600" cy="646687"/>
          </a:xfrm>
          <a:prstGeom prst="rect">
            <a:avLst/>
          </a:prstGeom>
          <a:noFill/>
          <a:ln w="38100">
            <a:noFill/>
          </a:ln>
        </p:spPr>
        <p:txBody>
          <a:bodyPr vert="horz" wrap="square" lIns="0" tIns="9592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72">
              <a:lnSpc>
                <a:spcPct val="100000"/>
              </a:lnSpc>
              <a:spcBef>
                <a:spcPts val="755"/>
              </a:spcBef>
            </a:pPr>
            <a:r>
              <a:rPr lang="en-SG" sz="3573" spc="5" dirty="0">
                <a:solidFill>
                  <a:srgbClr val="001F5F"/>
                </a:solidFill>
                <a:latin typeface="Cambria"/>
                <a:cs typeface="Cambria"/>
              </a:rPr>
              <a:t>Discrete vs. Continuous</a:t>
            </a:r>
            <a:endParaRPr lang="en-SG" sz="3573" dirty="0">
              <a:latin typeface="Cambria"/>
              <a:cs typeface="Cambria"/>
            </a:endParaRPr>
          </a:p>
        </p:txBody>
      </p:sp>
    </p:spTree>
    <p:extLst>
      <p:ext uri="{BB962C8B-B14F-4D97-AF65-F5344CB8AC3E}">
        <p14:creationId xmlns:p14="http://schemas.microsoft.com/office/powerpoint/2010/main" val="34076611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276766" y="4228930"/>
            <a:ext cx="3104450" cy="1991518"/>
          </a:xfrm>
          <a:custGeom>
            <a:avLst/>
            <a:gdLst/>
            <a:ahLst/>
            <a:cxnLst/>
            <a:rect l="l" t="t" r="r" b="b"/>
            <a:pathLst>
              <a:path w="3298190" h="2152015">
                <a:moveTo>
                  <a:pt x="3297809" y="1095298"/>
                </a:moveTo>
                <a:lnTo>
                  <a:pt x="3292602" y="1095298"/>
                </a:lnTo>
                <a:lnTo>
                  <a:pt x="3230461" y="990155"/>
                </a:lnTo>
                <a:lnTo>
                  <a:pt x="3173806" y="888949"/>
                </a:lnTo>
                <a:lnTo>
                  <a:pt x="3126600" y="806640"/>
                </a:lnTo>
                <a:lnTo>
                  <a:pt x="3082531" y="733920"/>
                </a:lnTo>
                <a:lnTo>
                  <a:pt x="3032175" y="654888"/>
                </a:lnTo>
                <a:lnTo>
                  <a:pt x="2975521" y="563143"/>
                </a:lnTo>
                <a:lnTo>
                  <a:pt x="2925165" y="471385"/>
                </a:lnTo>
                <a:lnTo>
                  <a:pt x="2887395" y="423862"/>
                </a:lnTo>
                <a:lnTo>
                  <a:pt x="2824442" y="328955"/>
                </a:lnTo>
                <a:lnTo>
                  <a:pt x="2767800" y="256235"/>
                </a:lnTo>
                <a:lnTo>
                  <a:pt x="2711145" y="192963"/>
                </a:lnTo>
                <a:lnTo>
                  <a:pt x="2645054" y="126542"/>
                </a:lnTo>
                <a:lnTo>
                  <a:pt x="2600985" y="91757"/>
                </a:lnTo>
                <a:lnTo>
                  <a:pt x="2550630" y="53822"/>
                </a:lnTo>
                <a:lnTo>
                  <a:pt x="2512860" y="37934"/>
                </a:lnTo>
                <a:lnTo>
                  <a:pt x="2468791" y="15887"/>
                </a:lnTo>
                <a:lnTo>
                  <a:pt x="2443619" y="0"/>
                </a:lnTo>
                <a:lnTo>
                  <a:pt x="2383815" y="0"/>
                </a:lnTo>
                <a:lnTo>
                  <a:pt x="2383815" y="1362214"/>
                </a:lnTo>
                <a:lnTo>
                  <a:pt x="2383815" y="1974862"/>
                </a:lnTo>
                <a:lnTo>
                  <a:pt x="1469821" y="1974862"/>
                </a:lnTo>
                <a:lnTo>
                  <a:pt x="1469821" y="1362214"/>
                </a:lnTo>
                <a:lnTo>
                  <a:pt x="2383815" y="1362214"/>
                </a:lnTo>
                <a:lnTo>
                  <a:pt x="2383815" y="0"/>
                </a:lnTo>
                <a:lnTo>
                  <a:pt x="2324011" y="0"/>
                </a:lnTo>
                <a:lnTo>
                  <a:pt x="2298839" y="15887"/>
                </a:lnTo>
                <a:lnTo>
                  <a:pt x="2254770" y="37934"/>
                </a:lnTo>
                <a:lnTo>
                  <a:pt x="2217001" y="53822"/>
                </a:lnTo>
                <a:lnTo>
                  <a:pt x="2166645" y="91757"/>
                </a:lnTo>
                <a:lnTo>
                  <a:pt x="2122589" y="126542"/>
                </a:lnTo>
                <a:lnTo>
                  <a:pt x="2056485" y="192963"/>
                </a:lnTo>
                <a:lnTo>
                  <a:pt x="1999843" y="256235"/>
                </a:lnTo>
                <a:lnTo>
                  <a:pt x="1943188" y="328955"/>
                </a:lnTo>
                <a:lnTo>
                  <a:pt x="1880235" y="423862"/>
                </a:lnTo>
                <a:lnTo>
                  <a:pt x="1842465" y="471385"/>
                </a:lnTo>
                <a:lnTo>
                  <a:pt x="1792109" y="563143"/>
                </a:lnTo>
                <a:lnTo>
                  <a:pt x="1735455" y="654888"/>
                </a:lnTo>
                <a:lnTo>
                  <a:pt x="1685099" y="733920"/>
                </a:lnTo>
                <a:lnTo>
                  <a:pt x="1641043" y="806640"/>
                </a:lnTo>
                <a:lnTo>
                  <a:pt x="1593824" y="888949"/>
                </a:lnTo>
                <a:lnTo>
                  <a:pt x="1537169" y="990155"/>
                </a:lnTo>
                <a:lnTo>
                  <a:pt x="1475016" y="1095298"/>
                </a:lnTo>
                <a:lnTo>
                  <a:pt x="1469821" y="1095298"/>
                </a:lnTo>
                <a:lnTo>
                  <a:pt x="1469821" y="1104087"/>
                </a:lnTo>
                <a:lnTo>
                  <a:pt x="1469821" y="1124889"/>
                </a:lnTo>
                <a:lnTo>
                  <a:pt x="1423619" y="1196136"/>
                </a:lnTo>
                <a:lnTo>
                  <a:pt x="1366456" y="1280896"/>
                </a:lnTo>
                <a:lnTo>
                  <a:pt x="1331468" y="1338580"/>
                </a:lnTo>
                <a:lnTo>
                  <a:pt x="1253401" y="1440421"/>
                </a:lnTo>
                <a:lnTo>
                  <a:pt x="1210983" y="1501635"/>
                </a:lnTo>
                <a:lnTo>
                  <a:pt x="1161122" y="1562265"/>
                </a:lnTo>
                <a:lnTo>
                  <a:pt x="1126121" y="1609940"/>
                </a:lnTo>
                <a:lnTo>
                  <a:pt x="1055370" y="1681162"/>
                </a:lnTo>
                <a:lnTo>
                  <a:pt x="941692" y="1796542"/>
                </a:lnTo>
                <a:lnTo>
                  <a:pt x="885164" y="1844217"/>
                </a:lnTo>
                <a:lnTo>
                  <a:pt x="800315" y="1904847"/>
                </a:lnTo>
                <a:lnTo>
                  <a:pt x="725906" y="1956054"/>
                </a:lnTo>
                <a:lnTo>
                  <a:pt x="637400" y="2000199"/>
                </a:lnTo>
                <a:lnTo>
                  <a:pt x="534797" y="2043760"/>
                </a:lnTo>
                <a:lnTo>
                  <a:pt x="460400" y="2064372"/>
                </a:lnTo>
                <a:lnTo>
                  <a:pt x="428421" y="2081441"/>
                </a:lnTo>
                <a:lnTo>
                  <a:pt x="343560" y="2094966"/>
                </a:lnTo>
                <a:lnTo>
                  <a:pt x="265506" y="2112048"/>
                </a:lnTo>
                <a:lnTo>
                  <a:pt x="138226" y="2128520"/>
                </a:lnTo>
                <a:lnTo>
                  <a:pt x="0" y="2151481"/>
                </a:lnTo>
                <a:lnTo>
                  <a:pt x="1469821" y="2151481"/>
                </a:lnTo>
                <a:lnTo>
                  <a:pt x="2383815" y="2151481"/>
                </a:lnTo>
                <a:lnTo>
                  <a:pt x="3297809" y="2151481"/>
                </a:lnTo>
                <a:lnTo>
                  <a:pt x="3297809" y="1124889"/>
                </a:lnTo>
                <a:lnTo>
                  <a:pt x="3297809" y="1104087"/>
                </a:lnTo>
                <a:lnTo>
                  <a:pt x="3297809" y="1095298"/>
                </a:lnTo>
                <a:close/>
              </a:path>
            </a:pathLst>
          </a:custGeom>
          <a:solidFill>
            <a:srgbClr val="92D050"/>
          </a:solidFill>
        </p:spPr>
        <p:txBody>
          <a:bodyPr wrap="square" lIns="0" tIns="0" rIns="0" bIns="0" rtlCol="0"/>
          <a:lstStyle/>
          <a:p>
            <a:endParaRPr sz="1628"/>
          </a:p>
        </p:txBody>
      </p:sp>
      <p:sp>
        <p:nvSpPr>
          <p:cNvPr id="4" name="object 4"/>
          <p:cNvSpPr txBox="1"/>
          <p:nvPr/>
        </p:nvSpPr>
        <p:spPr>
          <a:xfrm>
            <a:off x="2838448" y="1311770"/>
            <a:ext cx="6613318" cy="835929"/>
          </a:xfrm>
          <a:prstGeom prst="rect">
            <a:avLst/>
          </a:prstGeom>
        </p:spPr>
        <p:txBody>
          <a:bodyPr vert="horz" wrap="square" lIns="0" tIns="75243" rIns="0" bIns="0" rtlCol="0">
            <a:spAutoFit/>
          </a:bodyPr>
          <a:lstStyle/>
          <a:p>
            <a:pPr>
              <a:spcBef>
                <a:spcPts val="592"/>
              </a:spcBef>
            </a:pPr>
            <a:r>
              <a:rPr sz="2261" spc="32" dirty="0">
                <a:latin typeface="Cambria"/>
                <a:cs typeface="Cambria"/>
              </a:rPr>
              <a:t>For</a:t>
            </a:r>
            <a:r>
              <a:rPr sz="2261" spc="5" dirty="0">
                <a:latin typeface="Cambria"/>
                <a:cs typeface="Cambria"/>
              </a:rPr>
              <a:t> </a:t>
            </a:r>
            <a:r>
              <a:rPr sz="2261" spc="32" dirty="0">
                <a:latin typeface="Cambria"/>
                <a:cs typeface="Cambria"/>
              </a:rPr>
              <a:t>a</a:t>
            </a:r>
            <a:r>
              <a:rPr sz="2261" spc="14" dirty="0">
                <a:latin typeface="Cambria"/>
                <a:cs typeface="Cambria"/>
              </a:rPr>
              <a:t> </a:t>
            </a:r>
            <a:r>
              <a:rPr sz="2261" spc="32" dirty="0">
                <a:latin typeface="Cambria"/>
                <a:cs typeface="Cambria"/>
              </a:rPr>
              <a:t>given</a:t>
            </a:r>
            <a:r>
              <a:rPr sz="2261" spc="5" dirty="0">
                <a:latin typeface="Cambria"/>
                <a:cs typeface="Cambria"/>
              </a:rPr>
              <a:t> </a:t>
            </a:r>
            <a:r>
              <a:rPr sz="2261" i="1" spc="18" dirty="0">
                <a:latin typeface="Cambria"/>
                <a:cs typeface="Cambria"/>
              </a:rPr>
              <a:t>t</a:t>
            </a:r>
            <a:r>
              <a:rPr sz="2261" spc="18" dirty="0">
                <a:latin typeface="Cambria"/>
                <a:cs typeface="Cambria"/>
              </a:rPr>
              <a:t>,</a:t>
            </a:r>
            <a:r>
              <a:rPr sz="2261" spc="9" dirty="0">
                <a:latin typeface="Cambria"/>
                <a:cs typeface="Cambria"/>
              </a:rPr>
              <a:t> </a:t>
            </a:r>
            <a:r>
              <a:rPr sz="2261" spc="27" dirty="0">
                <a:latin typeface="Cambria"/>
                <a:cs typeface="Cambria"/>
              </a:rPr>
              <a:t>the</a:t>
            </a:r>
            <a:r>
              <a:rPr sz="2261" spc="18" dirty="0">
                <a:latin typeface="Cambria"/>
                <a:cs typeface="Cambria"/>
              </a:rPr>
              <a:t> </a:t>
            </a:r>
            <a:r>
              <a:rPr sz="2261" b="1" spc="32" dirty="0">
                <a:solidFill>
                  <a:srgbClr val="C00000"/>
                </a:solidFill>
                <a:latin typeface="Cambria"/>
                <a:cs typeface="Cambria"/>
              </a:rPr>
              <a:t>cumulative</a:t>
            </a:r>
            <a:r>
              <a:rPr sz="2261" b="1" spc="9" dirty="0">
                <a:solidFill>
                  <a:srgbClr val="C00000"/>
                </a:solidFill>
                <a:latin typeface="Cambria"/>
                <a:cs typeface="Cambria"/>
              </a:rPr>
              <a:t> </a:t>
            </a:r>
            <a:r>
              <a:rPr sz="2261" b="1" spc="27" dirty="0">
                <a:solidFill>
                  <a:srgbClr val="C00000"/>
                </a:solidFill>
                <a:latin typeface="Cambria"/>
                <a:cs typeface="Cambria"/>
              </a:rPr>
              <a:t>distribution</a:t>
            </a:r>
            <a:r>
              <a:rPr sz="2261" b="1" spc="5" dirty="0">
                <a:solidFill>
                  <a:srgbClr val="C00000"/>
                </a:solidFill>
                <a:latin typeface="Cambria"/>
                <a:cs typeface="Cambria"/>
              </a:rPr>
              <a:t> </a:t>
            </a:r>
            <a:r>
              <a:rPr sz="2261" b="1" spc="32" dirty="0">
                <a:solidFill>
                  <a:srgbClr val="C00000"/>
                </a:solidFill>
                <a:latin typeface="Cambria"/>
                <a:cs typeface="Cambria"/>
              </a:rPr>
              <a:t>function</a:t>
            </a:r>
            <a:endParaRPr sz="2261" dirty="0">
              <a:latin typeface="Cambria"/>
              <a:cs typeface="Cambria"/>
            </a:endParaRPr>
          </a:p>
          <a:p>
            <a:pPr>
              <a:spcBef>
                <a:spcPts val="511"/>
              </a:spcBef>
            </a:pPr>
            <a:r>
              <a:rPr sz="2261" spc="103" dirty="0">
                <a:latin typeface="Cambria"/>
                <a:cs typeface="Cambria"/>
              </a:rPr>
              <a:t>(</a:t>
            </a:r>
            <a:r>
              <a:rPr sz="2261" b="1" spc="103" dirty="0">
                <a:solidFill>
                  <a:srgbClr val="C00000"/>
                </a:solidFill>
                <a:latin typeface="Cambria"/>
                <a:cs typeface="Cambria"/>
              </a:rPr>
              <a:t>cdf</a:t>
            </a:r>
            <a:r>
              <a:rPr sz="2261" spc="103" dirty="0">
                <a:latin typeface="Cambria"/>
                <a:cs typeface="Cambria"/>
              </a:rPr>
              <a:t>)</a:t>
            </a:r>
            <a:r>
              <a:rPr sz="2261" spc="204" dirty="0">
                <a:latin typeface="Cambria"/>
                <a:cs typeface="Cambria"/>
              </a:rPr>
              <a:t> </a:t>
            </a:r>
            <a:r>
              <a:rPr sz="2261" i="1" spc="99" dirty="0">
                <a:latin typeface="Cambria"/>
                <a:cs typeface="Cambria"/>
              </a:rPr>
              <a:t>F</a:t>
            </a:r>
            <a:r>
              <a:rPr sz="2261" spc="99" dirty="0">
                <a:latin typeface="Cambria"/>
                <a:cs typeface="Cambria"/>
              </a:rPr>
              <a:t>(</a:t>
            </a:r>
            <a:r>
              <a:rPr sz="2261" i="1" spc="99" dirty="0">
                <a:latin typeface="Cambria"/>
                <a:cs typeface="Cambria"/>
              </a:rPr>
              <a:t>t</a:t>
            </a:r>
            <a:r>
              <a:rPr sz="2261" spc="99" dirty="0">
                <a:latin typeface="Cambria"/>
                <a:cs typeface="Cambria"/>
              </a:rPr>
              <a:t>)</a:t>
            </a:r>
            <a:r>
              <a:rPr sz="2261" spc="109" dirty="0">
                <a:latin typeface="Cambria"/>
                <a:cs typeface="Cambria"/>
              </a:rPr>
              <a:t> </a:t>
            </a:r>
            <a:r>
              <a:rPr sz="2261" spc="27" dirty="0">
                <a:latin typeface="Cambria"/>
                <a:cs typeface="Cambria"/>
              </a:rPr>
              <a:t>of</a:t>
            </a:r>
            <a:r>
              <a:rPr sz="2261" spc="14" dirty="0">
                <a:latin typeface="Cambria"/>
                <a:cs typeface="Cambria"/>
              </a:rPr>
              <a:t> </a:t>
            </a:r>
            <a:r>
              <a:rPr sz="2261" spc="32" dirty="0">
                <a:latin typeface="Cambria"/>
                <a:cs typeface="Cambria"/>
              </a:rPr>
              <a:t>a</a:t>
            </a:r>
            <a:r>
              <a:rPr sz="2261" spc="9" dirty="0">
                <a:latin typeface="Cambria"/>
                <a:cs typeface="Cambria"/>
              </a:rPr>
              <a:t> </a:t>
            </a:r>
            <a:r>
              <a:rPr sz="2261" spc="32" dirty="0">
                <a:latin typeface="Cambria"/>
                <a:cs typeface="Cambria"/>
              </a:rPr>
              <a:t>continuous</a:t>
            </a:r>
            <a:r>
              <a:rPr sz="2261" spc="14" dirty="0">
                <a:latin typeface="Cambria"/>
                <a:cs typeface="Cambria"/>
              </a:rPr>
              <a:t> </a:t>
            </a:r>
            <a:r>
              <a:rPr sz="2261" spc="23" dirty="0">
                <a:latin typeface="Cambria"/>
                <a:cs typeface="Cambria"/>
              </a:rPr>
              <a:t>r.v.</a:t>
            </a:r>
            <a:r>
              <a:rPr sz="2261" spc="9" dirty="0">
                <a:latin typeface="Cambria"/>
                <a:cs typeface="Cambria"/>
              </a:rPr>
              <a:t> </a:t>
            </a:r>
            <a:r>
              <a:rPr sz="2261" b="1" i="1" spc="41" dirty="0">
                <a:solidFill>
                  <a:srgbClr val="2E2D67"/>
                </a:solidFill>
                <a:latin typeface="Cambria"/>
                <a:cs typeface="Cambria"/>
              </a:rPr>
              <a:t>X</a:t>
            </a:r>
            <a:r>
              <a:rPr sz="2261" b="1" i="1" spc="9" dirty="0">
                <a:solidFill>
                  <a:srgbClr val="000099"/>
                </a:solidFill>
                <a:latin typeface="Cambria"/>
                <a:cs typeface="Cambria"/>
              </a:rPr>
              <a:t> </a:t>
            </a:r>
            <a:r>
              <a:rPr sz="2261" spc="23" dirty="0">
                <a:latin typeface="Cambria"/>
                <a:cs typeface="Cambria"/>
              </a:rPr>
              <a:t>is</a:t>
            </a:r>
            <a:r>
              <a:rPr sz="2261" spc="9" dirty="0">
                <a:latin typeface="Cambria"/>
                <a:cs typeface="Cambria"/>
              </a:rPr>
              <a:t> </a:t>
            </a:r>
            <a:r>
              <a:rPr sz="2261" spc="32" dirty="0">
                <a:latin typeface="Cambria"/>
                <a:cs typeface="Cambria"/>
              </a:rPr>
              <a:t>defined</a:t>
            </a:r>
            <a:r>
              <a:rPr sz="2261" spc="9" dirty="0">
                <a:latin typeface="Cambria"/>
                <a:cs typeface="Cambria"/>
              </a:rPr>
              <a:t> </a:t>
            </a:r>
            <a:r>
              <a:rPr sz="2261" spc="32" dirty="0">
                <a:latin typeface="Cambria"/>
                <a:cs typeface="Cambria"/>
              </a:rPr>
              <a:t>by</a:t>
            </a:r>
            <a:endParaRPr sz="2261" dirty="0">
              <a:latin typeface="Cambria"/>
              <a:cs typeface="Cambria"/>
            </a:endParaRPr>
          </a:p>
        </p:txBody>
      </p:sp>
      <p:sp>
        <p:nvSpPr>
          <p:cNvPr id="7" name="object 7"/>
          <p:cNvSpPr/>
          <p:nvPr/>
        </p:nvSpPr>
        <p:spPr>
          <a:xfrm>
            <a:off x="2348339" y="1293098"/>
            <a:ext cx="7510485" cy="1709428"/>
          </a:xfrm>
          <a:custGeom>
            <a:avLst/>
            <a:gdLst/>
            <a:ahLst/>
            <a:cxnLst/>
            <a:rect l="l" t="t" r="r" b="b"/>
            <a:pathLst>
              <a:path w="8303259" h="2438400">
                <a:moveTo>
                  <a:pt x="0" y="2438400"/>
                </a:moveTo>
                <a:lnTo>
                  <a:pt x="8302752" y="2438400"/>
                </a:lnTo>
                <a:lnTo>
                  <a:pt x="8302752" y="0"/>
                </a:lnTo>
                <a:lnTo>
                  <a:pt x="0" y="0"/>
                </a:lnTo>
                <a:lnTo>
                  <a:pt x="0" y="2438400"/>
                </a:lnTo>
                <a:close/>
              </a:path>
            </a:pathLst>
          </a:custGeom>
          <a:noFill/>
          <a:ln w="28575">
            <a:solidFill>
              <a:srgbClr val="2E2D67"/>
            </a:solidFill>
          </a:ln>
        </p:spPr>
        <p:txBody>
          <a:bodyPr wrap="square" lIns="0" tIns="0" rIns="0" bIns="0" rtlCol="0"/>
          <a:lstStyle/>
          <a:p>
            <a:endParaRPr sz="1628"/>
          </a:p>
        </p:txBody>
      </p:sp>
      <p:sp>
        <p:nvSpPr>
          <p:cNvPr id="8" name="object 8"/>
          <p:cNvSpPr/>
          <p:nvPr/>
        </p:nvSpPr>
        <p:spPr>
          <a:xfrm>
            <a:off x="2211408" y="6211258"/>
            <a:ext cx="6474894" cy="9190"/>
          </a:xfrm>
          <a:custGeom>
            <a:avLst/>
            <a:gdLst/>
            <a:ahLst/>
            <a:cxnLst/>
            <a:rect l="l" t="t" r="r" b="b"/>
            <a:pathLst>
              <a:path w="7158355" h="10159">
                <a:moveTo>
                  <a:pt x="0" y="9916"/>
                </a:moveTo>
                <a:lnTo>
                  <a:pt x="0" y="0"/>
                </a:lnTo>
                <a:lnTo>
                  <a:pt x="7158000" y="0"/>
                </a:lnTo>
                <a:lnTo>
                  <a:pt x="7158000" y="9916"/>
                </a:lnTo>
                <a:lnTo>
                  <a:pt x="0" y="9916"/>
                </a:lnTo>
                <a:close/>
              </a:path>
            </a:pathLst>
          </a:custGeom>
          <a:solidFill>
            <a:srgbClr val="000000"/>
          </a:solidFill>
          <a:ln>
            <a:solidFill>
              <a:srgbClr val="2E2D67"/>
            </a:solidFill>
          </a:ln>
        </p:spPr>
        <p:txBody>
          <a:bodyPr wrap="square" lIns="0" tIns="0" rIns="0" bIns="0" rtlCol="0"/>
          <a:lstStyle/>
          <a:p>
            <a:endParaRPr sz="1628"/>
          </a:p>
        </p:txBody>
      </p:sp>
      <p:sp>
        <p:nvSpPr>
          <p:cNvPr id="9" name="object 9"/>
          <p:cNvSpPr/>
          <p:nvPr/>
        </p:nvSpPr>
        <p:spPr>
          <a:xfrm>
            <a:off x="2676547" y="4228930"/>
            <a:ext cx="5677665" cy="1987327"/>
          </a:xfrm>
          <a:custGeom>
            <a:avLst/>
            <a:gdLst/>
            <a:ahLst/>
            <a:cxnLst/>
            <a:rect l="l" t="t" r="r" b="b"/>
            <a:pathLst>
              <a:path w="6276975" h="2197100">
                <a:moveTo>
                  <a:pt x="0" y="2196532"/>
                </a:moveTo>
                <a:lnTo>
                  <a:pt x="19622" y="2196446"/>
                </a:lnTo>
                <a:lnTo>
                  <a:pt x="39232" y="2196363"/>
                </a:lnTo>
                <a:lnTo>
                  <a:pt x="58842" y="2196275"/>
                </a:lnTo>
                <a:lnTo>
                  <a:pt x="98060" y="2196063"/>
                </a:lnTo>
                <a:lnTo>
                  <a:pt x="137299" y="2195811"/>
                </a:lnTo>
                <a:lnTo>
                  <a:pt x="176525" y="2195503"/>
                </a:lnTo>
                <a:lnTo>
                  <a:pt x="215764" y="2195140"/>
                </a:lnTo>
                <a:lnTo>
                  <a:pt x="254991" y="2194703"/>
                </a:lnTo>
                <a:lnTo>
                  <a:pt x="294230" y="2194193"/>
                </a:lnTo>
                <a:lnTo>
                  <a:pt x="333455" y="2193584"/>
                </a:lnTo>
                <a:lnTo>
                  <a:pt x="372667" y="2192872"/>
                </a:lnTo>
                <a:lnTo>
                  <a:pt x="411893" y="2192026"/>
                </a:lnTo>
                <a:lnTo>
                  <a:pt x="451132" y="2191042"/>
                </a:lnTo>
                <a:lnTo>
                  <a:pt x="490349" y="2189881"/>
                </a:lnTo>
                <a:lnTo>
                  <a:pt x="529570" y="2188543"/>
                </a:lnTo>
                <a:lnTo>
                  <a:pt x="568815" y="2186969"/>
                </a:lnTo>
                <a:lnTo>
                  <a:pt x="608035" y="2185160"/>
                </a:lnTo>
                <a:lnTo>
                  <a:pt x="647280" y="2183047"/>
                </a:lnTo>
                <a:lnTo>
                  <a:pt x="686501" y="2180629"/>
                </a:lnTo>
                <a:lnTo>
                  <a:pt x="725718" y="2177829"/>
                </a:lnTo>
                <a:lnTo>
                  <a:pt x="764957" y="2174640"/>
                </a:lnTo>
                <a:lnTo>
                  <a:pt x="804183" y="2170964"/>
                </a:lnTo>
                <a:lnTo>
                  <a:pt x="843422" y="2166797"/>
                </a:lnTo>
                <a:lnTo>
                  <a:pt x="882648" y="2162025"/>
                </a:lnTo>
                <a:lnTo>
                  <a:pt x="921860" y="2156644"/>
                </a:lnTo>
                <a:lnTo>
                  <a:pt x="961086" y="2150518"/>
                </a:lnTo>
                <a:lnTo>
                  <a:pt x="1000324" y="2143649"/>
                </a:lnTo>
                <a:lnTo>
                  <a:pt x="1039551" y="2135875"/>
                </a:lnTo>
                <a:lnTo>
                  <a:pt x="1078790" y="2127200"/>
                </a:lnTo>
                <a:lnTo>
                  <a:pt x="1118007" y="2117449"/>
                </a:lnTo>
                <a:lnTo>
                  <a:pt x="1157228" y="2106619"/>
                </a:lnTo>
                <a:lnTo>
                  <a:pt x="1196473" y="2094522"/>
                </a:lnTo>
                <a:lnTo>
                  <a:pt x="1235693" y="2081159"/>
                </a:lnTo>
                <a:lnTo>
                  <a:pt x="1274938" y="2066327"/>
                </a:lnTo>
                <a:lnTo>
                  <a:pt x="1314159" y="2050026"/>
                </a:lnTo>
                <a:lnTo>
                  <a:pt x="1353376" y="2032055"/>
                </a:lnTo>
                <a:lnTo>
                  <a:pt x="1392615" y="2012412"/>
                </a:lnTo>
                <a:lnTo>
                  <a:pt x="1431841" y="1990890"/>
                </a:lnTo>
                <a:lnTo>
                  <a:pt x="1471080" y="1967492"/>
                </a:lnTo>
                <a:lnTo>
                  <a:pt x="1510307" y="1942017"/>
                </a:lnTo>
                <a:lnTo>
                  <a:pt x="1549546" y="1914499"/>
                </a:lnTo>
                <a:lnTo>
                  <a:pt x="1588772" y="1884737"/>
                </a:lnTo>
                <a:lnTo>
                  <a:pt x="1627984" y="1852743"/>
                </a:lnTo>
                <a:lnTo>
                  <a:pt x="1667209" y="1818399"/>
                </a:lnTo>
                <a:lnTo>
                  <a:pt x="1706448" y="1781680"/>
                </a:lnTo>
                <a:lnTo>
                  <a:pt x="1745675" y="1742547"/>
                </a:lnTo>
                <a:lnTo>
                  <a:pt x="1784914" y="1700951"/>
                </a:lnTo>
                <a:lnTo>
                  <a:pt x="1824131" y="1656940"/>
                </a:lnTo>
                <a:lnTo>
                  <a:pt x="1863351" y="1610465"/>
                </a:lnTo>
                <a:lnTo>
                  <a:pt x="1902596" y="1561599"/>
                </a:lnTo>
                <a:lnTo>
                  <a:pt x="1941817" y="1510364"/>
                </a:lnTo>
                <a:lnTo>
                  <a:pt x="1981034" y="1456914"/>
                </a:lnTo>
                <a:lnTo>
                  <a:pt x="2020273" y="1401198"/>
                </a:lnTo>
                <a:lnTo>
                  <a:pt x="2059500" y="1343516"/>
                </a:lnTo>
                <a:lnTo>
                  <a:pt x="2098739" y="1283842"/>
                </a:lnTo>
                <a:lnTo>
                  <a:pt x="2137964" y="1222561"/>
                </a:lnTo>
                <a:lnTo>
                  <a:pt x="2177176" y="1159622"/>
                </a:lnTo>
                <a:lnTo>
                  <a:pt x="2216402" y="1095545"/>
                </a:lnTo>
                <a:lnTo>
                  <a:pt x="2255641" y="1030253"/>
                </a:lnTo>
                <a:lnTo>
                  <a:pt x="2275235" y="997360"/>
                </a:lnTo>
                <a:lnTo>
                  <a:pt x="2294867" y="964344"/>
                </a:lnTo>
                <a:lnTo>
                  <a:pt x="2314493" y="931124"/>
                </a:lnTo>
                <a:lnTo>
                  <a:pt x="2334106" y="897817"/>
                </a:lnTo>
                <a:lnTo>
                  <a:pt x="2353701" y="864541"/>
                </a:lnTo>
                <a:lnTo>
                  <a:pt x="2373323" y="831265"/>
                </a:lnTo>
                <a:lnTo>
                  <a:pt x="2392934" y="797959"/>
                </a:lnTo>
                <a:lnTo>
                  <a:pt x="2412544" y="764739"/>
                </a:lnTo>
                <a:lnTo>
                  <a:pt x="2432166" y="731723"/>
                </a:lnTo>
                <a:lnTo>
                  <a:pt x="2451789" y="698872"/>
                </a:lnTo>
                <a:lnTo>
                  <a:pt x="2471399" y="666157"/>
                </a:lnTo>
                <a:lnTo>
                  <a:pt x="2510632" y="601681"/>
                </a:lnTo>
                <a:lnTo>
                  <a:pt x="2549865" y="538652"/>
                </a:lnTo>
                <a:lnTo>
                  <a:pt x="2589097" y="477458"/>
                </a:lnTo>
                <a:lnTo>
                  <a:pt x="2628305" y="418395"/>
                </a:lnTo>
                <a:lnTo>
                  <a:pt x="2667563" y="361961"/>
                </a:lnTo>
                <a:lnTo>
                  <a:pt x="2706771" y="308427"/>
                </a:lnTo>
                <a:lnTo>
                  <a:pt x="2746028" y="258165"/>
                </a:lnTo>
                <a:lnTo>
                  <a:pt x="2785236" y="211557"/>
                </a:lnTo>
                <a:lnTo>
                  <a:pt x="2824494" y="168915"/>
                </a:lnTo>
                <a:lnTo>
                  <a:pt x="2863694" y="130529"/>
                </a:lnTo>
                <a:lnTo>
                  <a:pt x="2902893" y="96655"/>
                </a:lnTo>
                <a:lnTo>
                  <a:pt x="2942151" y="67599"/>
                </a:lnTo>
                <a:lnTo>
                  <a:pt x="2981359" y="43501"/>
                </a:lnTo>
                <a:lnTo>
                  <a:pt x="3020592" y="24576"/>
                </a:lnTo>
                <a:lnTo>
                  <a:pt x="3059824" y="10908"/>
                </a:lnTo>
                <a:lnTo>
                  <a:pt x="3099057" y="2751"/>
                </a:lnTo>
                <a:lnTo>
                  <a:pt x="3138290" y="0"/>
                </a:lnTo>
                <a:lnTo>
                  <a:pt x="3157913" y="691"/>
                </a:lnTo>
                <a:lnTo>
                  <a:pt x="3197133" y="6163"/>
                </a:lnTo>
                <a:lnTo>
                  <a:pt x="3236350" y="17060"/>
                </a:lnTo>
                <a:lnTo>
                  <a:pt x="3275589" y="33407"/>
                </a:lnTo>
                <a:lnTo>
                  <a:pt x="3314816" y="54893"/>
                </a:lnTo>
                <a:lnTo>
                  <a:pt x="3354055" y="81544"/>
                </a:lnTo>
                <a:lnTo>
                  <a:pt x="3393280" y="112975"/>
                </a:lnTo>
                <a:lnTo>
                  <a:pt x="3432492" y="149210"/>
                </a:lnTo>
                <a:lnTo>
                  <a:pt x="3471718" y="189684"/>
                </a:lnTo>
                <a:lnTo>
                  <a:pt x="3510957" y="234421"/>
                </a:lnTo>
                <a:lnTo>
                  <a:pt x="3550183" y="282825"/>
                </a:lnTo>
                <a:lnTo>
                  <a:pt x="3589422" y="334847"/>
                </a:lnTo>
                <a:lnTo>
                  <a:pt x="3628649" y="389778"/>
                </a:lnTo>
                <a:lnTo>
                  <a:pt x="3667888" y="447669"/>
                </a:lnTo>
                <a:lnTo>
                  <a:pt x="3707105" y="507754"/>
                </a:lnTo>
                <a:lnTo>
                  <a:pt x="3746326" y="570009"/>
                </a:lnTo>
                <a:lnTo>
                  <a:pt x="3785571" y="633715"/>
                </a:lnTo>
                <a:lnTo>
                  <a:pt x="3824791" y="698872"/>
                </a:lnTo>
                <a:lnTo>
                  <a:pt x="3844414" y="731723"/>
                </a:lnTo>
                <a:lnTo>
                  <a:pt x="3864036" y="764739"/>
                </a:lnTo>
                <a:lnTo>
                  <a:pt x="3883646" y="797959"/>
                </a:lnTo>
                <a:lnTo>
                  <a:pt x="3903257" y="831265"/>
                </a:lnTo>
                <a:lnTo>
                  <a:pt x="3922879" y="864541"/>
                </a:lnTo>
                <a:lnTo>
                  <a:pt x="3942474" y="897817"/>
                </a:lnTo>
                <a:lnTo>
                  <a:pt x="3962087" y="931124"/>
                </a:lnTo>
                <a:lnTo>
                  <a:pt x="3981713" y="964344"/>
                </a:lnTo>
                <a:lnTo>
                  <a:pt x="4001345" y="997360"/>
                </a:lnTo>
                <a:lnTo>
                  <a:pt x="4020939" y="1030253"/>
                </a:lnTo>
                <a:lnTo>
                  <a:pt x="4040553" y="1063017"/>
                </a:lnTo>
                <a:lnTo>
                  <a:pt x="4079810" y="1127732"/>
                </a:lnTo>
                <a:lnTo>
                  <a:pt x="4119010" y="1191265"/>
                </a:lnTo>
                <a:lnTo>
                  <a:pt x="4158210" y="1253410"/>
                </a:lnTo>
                <a:lnTo>
                  <a:pt x="4197467" y="1313902"/>
                </a:lnTo>
                <a:lnTo>
                  <a:pt x="4236675" y="1372609"/>
                </a:lnTo>
                <a:lnTo>
                  <a:pt x="4275908" y="1429316"/>
                </a:lnTo>
                <a:lnTo>
                  <a:pt x="4315141" y="1483941"/>
                </a:lnTo>
                <a:lnTo>
                  <a:pt x="4354374" y="1536260"/>
                </a:lnTo>
                <a:lnTo>
                  <a:pt x="4393606" y="1586348"/>
                </a:lnTo>
                <a:lnTo>
                  <a:pt x="4432839" y="1634006"/>
                </a:lnTo>
                <a:lnTo>
                  <a:pt x="4472072" y="1679235"/>
                </a:lnTo>
                <a:lnTo>
                  <a:pt x="4511280" y="1722059"/>
                </a:lnTo>
                <a:lnTo>
                  <a:pt x="4550537" y="1762403"/>
                </a:lnTo>
                <a:lnTo>
                  <a:pt x="4589745" y="1800343"/>
                </a:lnTo>
                <a:lnTo>
                  <a:pt x="4629003" y="1835853"/>
                </a:lnTo>
                <a:lnTo>
                  <a:pt x="4668211" y="1869025"/>
                </a:lnTo>
                <a:lnTo>
                  <a:pt x="4707468" y="1899916"/>
                </a:lnTo>
                <a:lnTo>
                  <a:pt x="4746668" y="1928521"/>
                </a:lnTo>
                <a:lnTo>
                  <a:pt x="4785868" y="1955020"/>
                </a:lnTo>
                <a:lnTo>
                  <a:pt x="4825125" y="1979437"/>
                </a:lnTo>
                <a:lnTo>
                  <a:pt x="4864333" y="2001886"/>
                </a:lnTo>
                <a:lnTo>
                  <a:pt x="4903566" y="2022455"/>
                </a:lnTo>
                <a:lnTo>
                  <a:pt x="4942799" y="2041249"/>
                </a:lnTo>
                <a:lnTo>
                  <a:pt x="4982032" y="2058372"/>
                </a:lnTo>
                <a:lnTo>
                  <a:pt x="5021265" y="2073928"/>
                </a:lnTo>
                <a:lnTo>
                  <a:pt x="5060497" y="2088011"/>
                </a:lnTo>
                <a:lnTo>
                  <a:pt x="5099730" y="2100730"/>
                </a:lnTo>
                <a:lnTo>
                  <a:pt x="5138938" y="2112180"/>
                </a:lnTo>
                <a:lnTo>
                  <a:pt x="5178196" y="2122461"/>
                </a:lnTo>
                <a:lnTo>
                  <a:pt x="5217404" y="2131661"/>
                </a:lnTo>
                <a:lnTo>
                  <a:pt x="5256661" y="2139874"/>
                </a:lnTo>
                <a:lnTo>
                  <a:pt x="5295861" y="2147187"/>
                </a:lnTo>
                <a:lnTo>
                  <a:pt x="5335061" y="2153672"/>
                </a:lnTo>
                <a:lnTo>
                  <a:pt x="5374318" y="2159419"/>
                </a:lnTo>
                <a:lnTo>
                  <a:pt x="5413526" y="2164488"/>
                </a:lnTo>
                <a:lnTo>
                  <a:pt x="5452784" y="2168949"/>
                </a:lnTo>
                <a:lnTo>
                  <a:pt x="5491992" y="2172864"/>
                </a:lnTo>
                <a:lnTo>
                  <a:pt x="5531249" y="2176289"/>
                </a:lnTo>
                <a:lnTo>
                  <a:pt x="5570457" y="2179277"/>
                </a:lnTo>
                <a:lnTo>
                  <a:pt x="5609690" y="2181881"/>
                </a:lnTo>
                <a:lnTo>
                  <a:pt x="5648923" y="2184143"/>
                </a:lnTo>
                <a:lnTo>
                  <a:pt x="5688155" y="2186098"/>
                </a:lnTo>
                <a:lnTo>
                  <a:pt x="5727388" y="2187785"/>
                </a:lnTo>
                <a:lnTo>
                  <a:pt x="5766621" y="2189238"/>
                </a:lnTo>
                <a:lnTo>
                  <a:pt x="5805854" y="2190483"/>
                </a:lnTo>
                <a:lnTo>
                  <a:pt x="5845062" y="2191554"/>
                </a:lnTo>
                <a:lnTo>
                  <a:pt x="5884319" y="2192466"/>
                </a:lnTo>
                <a:lnTo>
                  <a:pt x="5923519" y="2193243"/>
                </a:lnTo>
                <a:lnTo>
                  <a:pt x="5962719" y="2193901"/>
                </a:lnTo>
                <a:lnTo>
                  <a:pt x="6001976" y="2194459"/>
                </a:lnTo>
                <a:lnTo>
                  <a:pt x="6041184" y="2194932"/>
                </a:lnTo>
                <a:lnTo>
                  <a:pt x="6080442" y="2195329"/>
                </a:lnTo>
                <a:lnTo>
                  <a:pt x="6119650" y="2195666"/>
                </a:lnTo>
                <a:lnTo>
                  <a:pt x="6158907" y="2195943"/>
                </a:lnTo>
                <a:lnTo>
                  <a:pt x="6198115" y="2196175"/>
                </a:lnTo>
                <a:lnTo>
                  <a:pt x="6237348" y="2196363"/>
                </a:lnTo>
                <a:lnTo>
                  <a:pt x="6256958" y="2196446"/>
                </a:lnTo>
                <a:lnTo>
                  <a:pt x="6276581" y="2196532"/>
                </a:lnTo>
              </a:path>
            </a:pathLst>
          </a:custGeom>
          <a:ln w="19833">
            <a:solidFill>
              <a:srgbClr val="2E2D67"/>
            </a:solidFill>
          </a:ln>
        </p:spPr>
        <p:txBody>
          <a:bodyPr wrap="square" lIns="0" tIns="0" rIns="0" bIns="0" rtlCol="0"/>
          <a:lstStyle/>
          <a:p>
            <a:endParaRPr sz="1628"/>
          </a:p>
        </p:txBody>
      </p:sp>
      <p:sp>
        <p:nvSpPr>
          <p:cNvPr id="11" name="object 11"/>
          <p:cNvSpPr/>
          <p:nvPr/>
        </p:nvSpPr>
        <p:spPr>
          <a:xfrm>
            <a:off x="2407154" y="4037603"/>
            <a:ext cx="68925" cy="2210183"/>
          </a:xfrm>
          <a:custGeom>
            <a:avLst/>
            <a:gdLst/>
            <a:ahLst/>
            <a:cxnLst/>
            <a:rect l="l" t="t" r="r" b="b"/>
            <a:pathLst>
              <a:path w="76200" h="2443479">
                <a:moveTo>
                  <a:pt x="44450" y="63499"/>
                </a:moveTo>
                <a:lnTo>
                  <a:pt x="31750" y="63499"/>
                </a:lnTo>
                <a:lnTo>
                  <a:pt x="28701" y="2443149"/>
                </a:lnTo>
                <a:lnTo>
                  <a:pt x="41401" y="2443175"/>
                </a:lnTo>
                <a:lnTo>
                  <a:pt x="44450" y="63499"/>
                </a:lnTo>
                <a:close/>
              </a:path>
              <a:path w="76200" h="2443479">
                <a:moveTo>
                  <a:pt x="38226" y="0"/>
                </a:moveTo>
                <a:lnTo>
                  <a:pt x="0" y="76199"/>
                </a:lnTo>
                <a:lnTo>
                  <a:pt x="31733" y="76199"/>
                </a:lnTo>
                <a:lnTo>
                  <a:pt x="31750" y="63499"/>
                </a:lnTo>
                <a:lnTo>
                  <a:pt x="69871" y="63499"/>
                </a:lnTo>
                <a:lnTo>
                  <a:pt x="38226" y="0"/>
                </a:lnTo>
                <a:close/>
              </a:path>
              <a:path w="76200" h="2443479">
                <a:moveTo>
                  <a:pt x="69871" y="63499"/>
                </a:moveTo>
                <a:lnTo>
                  <a:pt x="44450" y="63499"/>
                </a:lnTo>
                <a:lnTo>
                  <a:pt x="44433" y="76199"/>
                </a:lnTo>
                <a:lnTo>
                  <a:pt x="76200" y="76199"/>
                </a:lnTo>
                <a:lnTo>
                  <a:pt x="69871" y="63499"/>
                </a:lnTo>
                <a:close/>
              </a:path>
            </a:pathLst>
          </a:custGeom>
          <a:solidFill>
            <a:srgbClr val="000000"/>
          </a:solidFill>
          <a:ln>
            <a:solidFill>
              <a:srgbClr val="2E2D67"/>
            </a:solidFill>
          </a:ln>
        </p:spPr>
        <p:txBody>
          <a:bodyPr wrap="square" lIns="0" tIns="0" rIns="0" bIns="0" rtlCol="0"/>
          <a:lstStyle/>
          <a:p>
            <a:endParaRPr sz="1628"/>
          </a:p>
        </p:txBody>
      </p:sp>
      <p:sp>
        <p:nvSpPr>
          <p:cNvPr id="12" name="object 12"/>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a:lnSpc>
                <a:spcPct val="100000"/>
              </a:lnSpc>
              <a:spcBef>
                <a:spcPts val="755"/>
              </a:spcBef>
            </a:pPr>
            <a:r>
              <a:rPr sz="3573" spc="-9" dirty="0">
                <a:solidFill>
                  <a:srgbClr val="001F5F"/>
                </a:solidFill>
                <a:latin typeface="Cambria"/>
                <a:cs typeface="Cambria"/>
              </a:rPr>
              <a:t>Cumulative</a:t>
            </a:r>
            <a:r>
              <a:rPr sz="3573" spc="-23" dirty="0">
                <a:solidFill>
                  <a:srgbClr val="001F5F"/>
                </a:solidFill>
                <a:latin typeface="Cambria"/>
                <a:cs typeface="Cambria"/>
              </a:rPr>
              <a:t> </a:t>
            </a:r>
            <a:r>
              <a:rPr sz="3573" spc="9" dirty="0">
                <a:solidFill>
                  <a:srgbClr val="001F5F"/>
                </a:solidFill>
                <a:latin typeface="Cambria"/>
                <a:cs typeface="Cambria"/>
              </a:rPr>
              <a:t>Distribution</a:t>
            </a:r>
            <a:r>
              <a:rPr sz="3573" spc="5" dirty="0">
                <a:solidFill>
                  <a:srgbClr val="001F5F"/>
                </a:solidFill>
                <a:latin typeface="Cambria"/>
                <a:cs typeface="Cambria"/>
              </a:rPr>
              <a:t> </a:t>
            </a:r>
            <a:r>
              <a:rPr sz="3573" dirty="0">
                <a:solidFill>
                  <a:srgbClr val="001F5F"/>
                </a:solidFill>
                <a:latin typeface="Cambria"/>
                <a:cs typeface="Cambria"/>
              </a:rPr>
              <a:t>Function</a:t>
            </a:r>
            <a:endParaRPr sz="3573" dirty="0">
              <a:latin typeface="Cambria"/>
              <a:cs typeface="Cambria"/>
            </a:endParaRPr>
          </a:p>
        </p:txBody>
      </p:sp>
      <p:sp>
        <p:nvSpPr>
          <p:cNvPr id="13" name="object 13"/>
          <p:cNvSpPr txBox="1"/>
          <p:nvPr/>
        </p:nvSpPr>
        <p:spPr>
          <a:xfrm>
            <a:off x="6244187" y="6115636"/>
            <a:ext cx="145890" cy="380351"/>
          </a:xfrm>
          <a:prstGeom prst="rect">
            <a:avLst/>
          </a:prstGeom>
        </p:spPr>
        <p:txBody>
          <a:bodyPr vert="horz" wrap="square" lIns="0" tIns="10913" rIns="0" bIns="0" rtlCol="0">
            <a:spAutoFit/>
          </a:bodyPr>
          <a:lstStyle/>
          <a:p>
            <a:pPr marL="11487">
              <a:spcBef>
                <a:spcPts val="86"/>
              </a:spcBef>
            </a:pPr>
            <a:r>
              <a:rPr sz="2400" i="1" spc="-5" dirty="0">
                <a:latin typeface="Cambria"/>
                <a:cs typeface="Cambria"/>
              </a:rPr>
              <a:t>t</a:t>
            </a:r>
            <a:endParaRPr sz="2400" dirty="0">
              <a:latin typeface="Cambria"/>
              <a:cs typeface="Cambria"/>
            </a:endParaRPr>
          </a:p>
        </p:txBody>
      </p:sp>
      <p:sp>
        <p:nvSpPr>
          <p:cNvPr id="14" name="object 14"/>
          <p:cNvSpPr txBox="1"/>
          <p:nvPr/>
        </p:nvSpPr>
        <p:spPr>
          <a:xfrm>
            <a:off x="2663898" y="3981430"/>
            <a:ext cx="600219" cy="442548"/>
          </a:xfrm>
          <a:prstGeom prst="rect">
            <a:avLst/>
          </a:prstGeom>
        </p:spPr>
        <p:txBody>
          <a:bodyPr vert="horz" wrap="square" lIns="0" tIns="10913" rIns="0" bIns="0" rtlCol="0">
            <a:spAutoFit/>
          </a:bodyPr>
          <a:lstStyle/>
          <a:p>
            <a:pPr marL="11487">
              <a:spcBef>
                <a:spcPts val="86"/>
              </a:spcBef>
            </a:pPr>
            <a:r>
              <a:rPr sz="2804" i="1" spc="-5" dirty="0">
                <a:solidFill>
                  <a:srgbClr val="2E2D67"/>
                </a:solidFill>
                <a:latin typeface="Cambria"/>
                <a:cs typeface="Cambria"/>
              </a:rPr>
              <a:t>f</a:t>
            </a:r>
            <a:r>
              <a:rPr sz="2804" i="1" spc="-72" dirty="0">
                <a:solidFill>
                  <a:srgbClr val="2E2D67"/>
                </a:solidFill>
                <a:latin typeface="Cambria"/>
                <a:cs typeface="Cambria"/>
              </a:rPr>
              <a:t> </a:t>
            </a:r>
            <a:r>
              <a:rPr sz="2804" spc="-5" dirty="0">
                <a:solidFill>
                  <a:srgbClr val="2E2D67"/>
                </a:solidFill>
                <a:latin typeface="Cambria"/>
                <a:cs typeface="Cambria"/>
              </a:rPr>
              <a:t>(</a:t>
            </a:r>
            <a:r>
              <a:rPr sz="2804" i="1" spc="-5" dirty="0">
                <a:solidFill>
                  <a:srgbClr val="2E2D67"/>
                </a:solidFill>
                <a:latin typeface="Cambria"/>
                <a:cs typeface="Cambria"/>
              </a:rPr>
              <a:t>t</a:t>
            </a:r>
            <a:r>
              <a:rPr sz="2804" spc="-5" dirty="0">
                <a:solidFill>
                  <a:srgbClr val="2E2D67"/>
                </a:solidFill>
                <a:latin typeface="Cambria"/>
                <a:cs typeface="Cambria"/>
              </a:rPr>
              <a:t>)</a:t>
            </a:r>
            <a:endParaRPr sz="2804">
              <a:solidFill>
                <a:srgbClr val="2E2D67"/>
              </a:solidFill>
              <a:latin typeface="Cambria"/>
              <a:cs typeface="Cambria"/>
            </a:endParaRPr>
          </a:p>
        </p:txBody>
      </p:sp>
      <p:sp>
        <p:nvSpPr>
          <p:cNvPr id="15" name="object 15"/>
          <p:cNvSpPr txBox="1"/>
          <p:nvPr/>
        </p:nvSpPr>
        <p:spPr>
          <a:xfrm>
            <a:off x="6768245" y="3947240"/>
            <a:ext cx="3036130" cy="1709428"/>
          </a:xfrm>
          <a:prstGeom prst="rect">
            <a:avLst/>
          </a:prstGeom>
        </p:spPr>
        <p:txBody>
          <a:bodyPr vert="horz" wrap="square" lIns="0" tIns="98792" rIns="0" bIns="0" rtlCol="0">
            <a:spAutoFit/>
          </a:bodyPr>
          <a:lstStyle/>
          <a:p>
            <a:pPr marL="11487">
              <a:spcBef>
                <a:spcPts val="778"/>
              </a:spcBef>
            </a:pPr>
            <a:r>
              <a:rPr sz="1990" b="1" spc="-9" dirty="0">
                <a:solidFill>
                  <a:srgbClr val="E02246"/>
                </a:solidFill>
                <a:latin typeface="Cambria"/>
                <a:cs typeface="Cambria"/>
              </a:rPr>
              <a:t>By</a:t>
            </a:r>
            <a:r>
              <a:rPr sz="1990" b="1" spc="-14" dirty="0">
                <a:solidFill>
                  <a:srgbClr val="E02246"/>
                </a:solidFill>
                <a:latin typeface="Cambria"/>
                <a:cs typeface="Cambria"/>
              </a:rPr>
              <a:t> </a:t>
            </a:r>
            <a:r>
              <a:rPr sz="1990" b="1" dirty="0">
                <a:solidFill>
                  <a:srgbClr val="E02246"/>
                </a:solidFill>
                <a:latin typeface="Cambria"/>
                <a:cs typeface="Cambria"/>
              </a:rPr>
              <a:t>definition</a:t>
            </a:r>
            <a:r>
              <a:rPr sz="1990" b="1" spc="27" dirty="0">
                <a:solidFill>
                  <a:srgbClr val="E02246"/>
                </a:solidFill>
                <a:latin typeface="Cambria"/>
                <a:cs typeface="Cambria"/>
              </a:rPr>
              <a:t> </a:t>
            </a:r>
            <a:r>
              <a:rPr sz="1990" b="1" dirty="0">
                <a:solidFill>
                  <a:srgbClr val="E02246"/>
                </a:solidFill>
                <a:latin typeface="Cambria"/>
                <a:cs typeface="Cambria"/>
              </a:rPr>
              <a:t>:</a:t>
            </a:r>
            <a:endParaRPr sz="1990" dirty="0">
              <a:solidFill>
                <a:srgbClr val="E02246"/>
              </a:solidFill>
              <a:latin typeface="Cambria"/>
              <a:cs typeface="Cambria"/>
            </a:endParaRPr>
          </a:p>
          <a:p>
            <a:pPr marL="294071" indent="-275117">
              <a:spcBef>
                <a:spcPts val="1221"/>
              </a:spcBef>
              <a:buClr>
                <a:srgbClr val="FF0000"/>
              </a:buClr>
              <a:buSzPct val="120454"/>
              <a:buFont typeface="Arial"/>
              <a:buChar char="•"/>
              <a:tabLst>
                <a:tab pos="294071" algn="l"/>
                <a:tab pos="294645" algn="l"/>
              </a:tabLst>
            </a:pPr>
            <a:r>
              <a:rPr sz="1990" dirty="0">
                <a:latin typeface="Cambria"/>
                <a:cs typeface="Cambria"/>
              </a:rPr>
              <a:t>0</a:t>
            </a:r>
            <a:r>
              <a:rPr sz="1990" spc="190" dirty="0">
                <a:latin typeface="Cambria"/>
                <a:cs typeface="Cambria"/>
              </a:rPr>
              <a:t> </a:t>
            </a:r>
            <a:r>
              <a:rPr sz="1990" dirty="0">
                <a:latin typeface="Cambria"/>
                <a:cs typeface="Cambria"/>
              </a:rPr>
              <a:t>≤</a:t>
            </a:r>
            <a:r>
              <a:rPr sz="1990" spc="194" dirty="0">
                <a:latin typeface="Cambria"/>
                <a:cs typeface="Cambria"/>
              </a:rPr>
              <a:t> </a:t>
            </a:r>
            <a:r>
              <a:rPr sz="1990" i="1" spc="72" dirty="0">
                <a:latin typeface="Cambria"/>
                <a:cs typeface="Cambria"/>
              </a:rPr>
              <a:t>F</a:t>
            </a:r>
            <a:r>
              <a:rPr sz="1990" spc="72" dirty="0">
                <a:latin typeface="Cambria"/>
                <a:cs typeface="Cambria"/>
              </a:rPr>
              <a:t>(</a:t>
            </a:r>
            <a:r>
              <a:rPr sz="1990" i="1" spc="72" dirty="0">
                <a:latin typeface="Cambria"/>
                <a:cs typeface="Cambria"/>
              </a:rPr>
              <a:t>t</a:t>
            </a:r>
            <a:r>
              <a:rPr sz="1990" spc="72" dirty="0">
                <a:latin typeface="Cambria"/>
                <a:cs typeface="Cambria"/>
              </a:rPr>
              <a:t>)</a:t>
            </a:r>
            <a:r>
              <a:rPr sz="1990" spc="207" dirty="0">
                <a:latin typeface="Cambria"/>
                <a:cs typeface="Cambria"/>
              </a:rPr>
              <a:t> </a:t>
            </a:r>
            <a:r>
              <a:rPr sz="1990" dirty="0">
                <a:latin typeface="Cambria"/>
                <a:cs typeface="Cambria"/>
              </a:rPr>
              <a:t>≤</a:t>
            </a:r>
            <a:r>
              <a:rPr sz="1990" spc="199" dirty="0">
                <a:latin typeface="Cambria"/>
                <a:cs typeface="Cambria"/>
              </a:rPr>
              <a:t> </a:t>
            </a:r>
            <a:r>
              <a:rPr sz="1990" dirty="0">
                <a:latin typeface="Cambria"/>
                <a:cs typeface="Cambria"/>
              </a:rPr>
              <a:t>1</a:t>
            </a:r>
          </a:p>
          <a:p>
            <a:pPr marL="294071" indent="-275117">
              <a:spcBef>
                <a:spcPts val="1809"/>
              </a:spcBef>
              <a:buClr>
                <a:srgbClr val="FF0000"/>
              </a:buClr>
              <a:buSzPct val="120454"/>
              <a:buFont typeface="Arial"/>
              <a:buChar char="•"/>
              <a:tabLst>
                <a:tab pos="294071" algn="l"/>
                <a:tab pos="294645" algn="l"/>
              </a:tabLst>
            </a:pPr>
            <a:r>
              <a:rPr sz="1990" i="1" spc="72" dirty="0">
                <a:latin typeface="Cambria"/>
                <a:cs typeface="Cambria"/>
              </a:rPr>
              <a:t>F</a:t>
            </a:r>
            <a:r>
              <a:rPr sz="1990" spc="72" dirty="0">
                <a:latin typeface="Cambria"/>
                <a:cs typeface="Cambria"/>
              </a:rPr>
              <a:t>(</a:t>
            </a:r>
            <a:r>
              <a:rPr sz="1990" i="1" spc="72" dirty="0">
                <a:latin typeface="Cambria"/>
                <a:cs typeface="Cambria"/>
              </a:rPr>
              <a:t>t</a:t>
            </a:r>
            <a:r>
              <a:rPr sz="1990" spc="72" dirty="0">
                <a:latin typeface="Cambria"/>
                <a:cs typeface="Cambria"/>
              </a:rPr>
              <a:t>)</a:t>
            </a:r>
            <a:r>
              <a:rPr sz="1990" spc="199" dirty="0">
                <a:latin typeface="Cambria"/>
                <a:cs typeface="Cambria"/>
              </a:rPr>
              <a:t> </a:t>
            </a:r>
            <a:r>
              <a:rPr sz="1990" spc="27" dirty="0">
                <a:latin typeface="Cambria"/>
                <a:cs typeface="Cambria"/>
              </a:rPr>
              <a:t>is</a:t>
            </a:r>
            <a:r>
              <a:rPr sz="1990" spc="86" dirty="0">
                <a:latin typeface="Cambria"/>
                <a:cs typeface="Cambria"/>
              </a:rPr>
              <a:t> </a:t>
            </a:r>
            <a:r>
              <a:rPr sz="1990" spc="5" dirty="0">
                <a:latin typeface="Cambria"/>
                <a:cs typeface="Cambria"/>
              </a:rPr>
              <a:t>a</a:t>
            </a:r>
            <a:r>
              <a:rPr sz="1990" spc="389" dirty="0">
                <a:latin typeface="Cambria"/>
                <a:cs typeface="Cambria"/>
              </a:rPr>
              <a:t> </a:t>
            </a:r>
            <a:r>
              <a:rPr sz="1990" i="1" spc="45" dirty="0">
                <a:latin typeface="Cambria"/>
                <a:cs typeface="Cambria"/>
              </a:rPr>
              <a:t>non-decreasing</a:t>
            </a:r>
            <a:endParaRPr sz="1990" dirty="0">
              <a:latin typeface="Cambria"/>
              <a:cs typeface="Cambria"/>
            </a:endParaRPr>
          </a:p>
          <a:p>
            <a:pPr marL="343466">
              <a:spcBef>
                <a:spcPts val="14"/>
              </a:spcBef>
            </a:pPr>
            <a:r>
              <a:rPr sz="1990" spc="45" dirty="0">
                <a:latin typeface="Cambria"/>
                <a:cs typeface="Cambria"/>
              </a:rPr>
              <a:t>function</a:t>
            </a:r>
            <a:r>
              <a:rPr sz="1990" spc="68" dirty="0">
                <a:latin typeface="Cambria"/>
                <a:cs typeface="Cambria"/>
              </a:rPr>
              <a:t> </a:t>
            </a:r>
            <a:r>
              <a:rPr sz="1990" spc="27" dirty="0">
                <a:latin typeface="Cambria"/>
                <a:cs typeface="Cambria"/>
              </a:rPr>
              <a:t>of</a:t>
            </a:r>
            <a:r>
              <a:rPr sz="1990" spc="118" dirty="0">
                <a:latin typeface="Cambria"/>
                <a:cs typeface="Cambria"/>
              </a:rPr>
              <a:t> </a:t>
            </a:r>
            <a:r>
              <a:rPr sz="1990" i="1" dirty="0">
                <a:latin typeface="Cambria"/>
                <a:cs typeface="Cambria"/>
              </a:rPr>
              <a:t>t</a:t>
            </a:r>
            <a:endParaRPr sz="1990" dirty="0">
              <a:latin typeface="Cambria"/>
              <a:cs typeface="Cambria"/>
            </a:endParaRPr>
          </a:p>
        </p:txBody>
      </p:sp>
      <p:sp>
        <p:nvSpPr>
          <p:cNvPr id="21" name="object 21"/>
          <p:cNvSpPr txBox="1"/>
          <p:nvPr/>
        </p:nvSpPr>
        <p:spPr>
          <a:xfrm>
            <a:off x="2676547" y="3275992"/>
            <a:ext cx="7464536" cy="433842"/>
          </a:xfrm>
          <a:prstGeom prst="rect">
            <a:avLst/>
          </a:prstGeom>
          <a:solidFill>
            <a:schemeClr val="bg1">
              <a:lumMod val="85000"/>
            </a:schemeClr>
          </a:solidFill>
        </p:spPr>
        <p:txBody>
          <a:bodyPr vert="horz" wrap="square" lIns="0" tIns="64330" rIns="0" bIns="0" rtlCol="0">
            <a:spAutoFit/>
          </a:bodyPr>
          <a:lstStyle/>
          <a:p>
            <a:pPr marL="700142">
              <a:spcBef>
                <a:spcPts val="507"/>
              </a:spcBef>
            </a:pPr>
            <a:r>
              <a:rPr sz="2397" i="1" spc="68" dirty="0">
                <a:latin typeface="Cambria"/>
                <a:cs typeface="Cambria"/>
              </a:rPr>
              <a:t>F</a:t>
            </a:r>
            <a:r>
              <a:rPr sz="2397" spc="68" dirty="0">
                <a:latin typeface="Cambria"/>
                <a:cs typeface="Cambria"/>
              </a:rPr>
              <a:t>(</a:t>
            </a:r>
            <a:r>
              <a:rPr sz="2397" i="1" spc="68" dirty="0">
                <a:latin typeface="Cambria"/>
                <a:cs typeface="Cambria"/>
              </a:rPr>
              <a:t>t</a:t>
            </a:r>
            <a:r>
              <a:rPr sz="2397" spc="68" dirty="0">
                <a:latin typeface="Cambria"/>
                <a:cs typeface="Cambria"/>
              </a:rPr>
              <a:t>)</a:t>
            </a:r>
            <a:r>
              <a:rPr sz="2397" spc="217" dirty="0">
                <a:latin typeface="Cambria"/>
                <a:cs typeface="Cambria"/>
              </a:rPr>
              <a:t> </a:t>
            </a:r>
            <a:r>
              <a:rPr sz="2397" dirty="0">
                <a:latin typeface="Cambria"/>
                <a:cs typeface="Cambria"/>
              </a:rPr>
              <a:t>is </a:t>
            </a:r>
            <a:r>
              <a:rPr sz="2397" spc="-5" dirty="0">
                <a:latin typeface="Cambria"/>
                <a:cs typeface="Cambria"/>
              </a:rPr>
              <a:t>the</a:t>
            </a:r>
            <a:r>
              <a:rPr sz="2397" spc="-9" dirty="0">
                <a:latin typeface="Cambria"/>
                <a:cs typeface="Cambria"/>
              </a:rPr>
              <a:t> </a:t>
            </a:r>
            <a:r>
              <a:rPr sz="2397" spc="-5" dirty="0">
                <a:latin typeface="Cambria"/>
                <a:cs typeface="Cambria"/>
              </a:rPr>
              <a:t>probability</a:t>
            </a:r>
            <a:r>
              <a:rPr sz="2397" spc="18" dirty="0">
                <a:latin typeface="Cambria"/>
                <a:cs typeface="Cambria"/>
              </a:rPr>
              <a:t> </a:t>
            </a:r>
            <a:r>
              <a:rPr sz="2397" spc="-5" dirty="0">
                <a:latin typeface="Cambria"/>
                <a:cs typeface="Cambria"/>
              </a:rPr>
              <a:t>that</a:t>
            </a:r>
            <a:r>
              <a:rPr sz="2397" spc="32" dirty="0">
                <a:latin typeface="Cambria"/>
                <a:cs typeface="Cambria"/>
              </a:rPr>
              <a:t> </a:t>
            </a:r>
            <a:r>
              <a:rPr sz="2397" b="1" i="1" dirty="0">
                <a:solidFill>
                  <a:srgbClr val="2E2D67"/>
                </a:solidFill>
                <a:latin typeface="Cambria"/>
                <a:cs typeface="Cambria"/>
              </a:rPr>
              <a:t>X</a:t>
            </a:r>
            <a:r>
              <a:rPr sz="2397" b="1" i="1" spc="-9" dirty="0">
                <a:solidFill>
                  <a:srgbClr val="000099"/>
                </a:solidFill>
                <a:latin typeface="Cambria"/>
                <a:cs typeface="Cambria"/>
              </a:rPr>
              <a:t> </a:t>
            </a:r>
            <a:r>
              <a:rPr sz="2397" dirty="0">
                <a:latin typeface="Cambria"/>
                <a:cs typeface="Cambria"/>
              </a:rPr>
              <a:t>does</a:t>
            </a:r>
            <a:r>
              <a:rPr sz="2397" spc="-5" dirty="0">
                <a:latin typeface="Cambria"/>
                <a:cs typeface="Cambria"/>
              </a:rPr>
              <a:t> not</a:t>
            </a:r>
            <a:r>
              <a:rPr sz="2397" spc="9" dirty="0">
                <a:latin typeface="Cambria"/>
                <a:cs typeface="Cambria"/>
              </a:rPr>
              <a:t> </a:t>
            </a:r>
            <a:r>
              <a:rPr sz="2397" dirty="0">
                <a:latin typeface="Cambria"/>
                <a:cs typeface="Cambria"/>
              </a:rPr>
              <a:t>exceed</a:t>
            </a:r>
            <a:r>
              <a:rPr sz="2397" spc="-5" dirty="0">
                <a:latin typeface="Cambria"/>
                <a:cs typeface="Cambria"/>
              </a:rPr>
              <a:t> </a:t>
            </a:r>
            <a:r>
              <a:rPr sz="2397" i="1" spc="-5" dirty="0">
                <a:latin typeface="Cambria"/>
                <a:cs typeface="Cambria"/>
              </a:rPr>
              <a:t>t</a:t>
            </a:r>
            <a:r>
              <a:rPr sz="2397" spc="-5" dirty="0">
                <a:latin typeface="Cambria"/>
                <a:cs typeface="Cambria"/>
              </a:rPr>
              <a:t>.</a:t>
            </a:r>
            <a:endParaRPr sz="2397" dirty="0">
              <a:latin typeface="Cambria"/>
              <a:cs typeface="Cambria"/>
            </a:endParaRPr>
          </a:p>
        </p:txBody>
      </p:sp>
      <p:pic>
        <p:nvPicPr>
          <p:cNvPr id="25" name="Picture 2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mathbb{P}[X \leq t] = \int_{-\infty}^t f(x) d x&#10;\end{align*}&#10;&#10;\end{document}" title="IguanaTex Bitmap Display">
            <a:extLst>
              <a:ext uri="{FF2B5EF4-FFF2-40B4-BE49-F238E27FC236}">
                <a16:creationId xmlns:a16="http://schemas.microsoft.com/office/drawing/2014/main" id="{224CF7C3-9D5E-490D-93E0-E7B12F1F96BA}"/>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193190" y="2215061"/>
            <a:ext cx="3582476" cy="655238"/>
          </a:xfrm>
          <a:prstGeom prst="rect">
            <a:avLst/>
          </a:prstGeom>
        </p:spPr>
      </p:pic>
      <p:sp>
        <p:nvSpPr>
          <p:cNvPr id="26" name="Rectangle 25">
            <a:extLst>
              <a:ext uri="{FF2B5EF4-FFF2-40B4-BE49-F238E27FC236}">
                <a16:creationId xmlns:a16="http://schemas.microsoft.com/office/drawing/2014/main" id="{3421AC28-B24D-47E2-9426-AC3E1F75626A}"/>
              </a:ext>
            </a:extLst>
          </p:cNvPr>
          <p:cNvSpPr/>
          <p:nvPr/>
        </p:nvSpPr>
        <p:spPr>
          <a:xfrm>
            <a:off x="4621704" y="5385544"/>
            <a:ext cx="1067896" cy="68912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bject 19"/>
          <p:cNvSpPr txBox="1"/>
          <p:nvPr/>
        </p:nvSpPr>
        <p:spPr>
          <a:xfrm>
            <a:off x="4769890" y="5381353"/>
            <a:ext cx="1326110" cy="380483"/>
          </a:xfrm>
          <a:prstGeom prst="rect">
            <a:avLst/>
          </a:prstGeom>
        </p:spPr>
        <p:txBody>
          <a:bodyPr vert="horz" wrap="square" lIns="0" tIns="11487" rIns="0" bIns="0" rtlCol="0">
            <a:spAutoFit/>
          </a:bodyPr>
          <a:lstStyle/>
          <a:p>
            <a:pPr marL="177476">
              <a:spcBef>
                <a:spcPts val="90"/>
              </a:spcBef>
            </a:pPr>
            <a:r>
              <a:rPr lang="en-SG" sz="2397" spc="63" dirty="0">
                <a:latin typeface="Cambria Math" panose="02040503050406030204" pitchFamily="18" charset="0"/>
                <a:ea typeface="Cambria Math" panose="02040503050406030204" pitchFamily="18" charset="0"/>
                <a:cs typeface="Cambria"/>
              </a:rPr>
              <a:t>ℙ</a:t>
            </a:r>
            <a:r>
              <a:rPr lang="en-SG" sz="2397" spc="63" dirty="0">
                <a:latin typeface="Cambria"/>
                <a:cs typeface="Cambria"/>
              </a:rPr>
              <a:t>[</a:t>
            </a:r>
            <a:r>
              <a:rPr sz="2397" b="1" i="1" spc="63" dirty="0">
                <a:solidFill>
                  <a:srgbClr val="2E2D67"/>
                </a:solidFill>
                <a:latin typeface="Cambria"/>
                <a:cs typeface="Cambria"/>
              </a:rPr>
              <a:t>X</a:t>
            </a:r>
            <a:r>
              <a:rPr lang="en-SG" sz="2397" b="1" i="1" spc="63" dirty="0">
                <a:solidFill>
                  <a:srgbClr val="2E2D67"/>
                </a:solidFill>
                <a:latin typeface="Cambria"/>
                <a:cs typeface="Cambria"/>
              </a:rPr>
              <a:t> </a:t>
            </a:r>
            <a:r>
              <a:rPr lang="en-SG" sz="2397" b="1" spc="63" dirty="0">
                <a:solidFill>
                  <a:srgbClr val="2E2D67"/>
                </a:solidFill>
                <a:latin typeface="Cambria"/>
                <a:cs typeface="Cambria"/>
              </a:rPr>
              <a:t>≤</a:t>
            </a:r>
            <a:r>
              <a:rPr lang="en-SG" sz="2397" b="1" i="1" spc="63" dirty="0">
                <a:solidFill>
                  <a:srgbClr val="2E2D67"/>
                </a:solidFill>
                <a:latin typeface="Cambria"/>
                <a:cs typeface="Cambria"/>
              </a:rPr>
              <a:t> t</a:t>
            </a:r>
            <a:r>
              <a:rPr lang="en-SG" sz="2397" dirty="0">
                <a:latin typeface="Symbol"/>
                <a:cs typeface="Symbol"/>
              </a:rPr>
              <a:t>]</a:t>
            </a:r>
            <a:endParaRPr sz="2397" dirty="0">
              <a:latin typeface="Symbol"/>
              <a:cs typeface="Symbol"/>
            </a:endParaRPr>
          </a:p>
        </p:txBody>
      </p:sp>
    </p:spTree>
    <p:extLst>
      <p:ext uri="{BB962C8B-B14F-4D97-AF65-F5344CB8AC3E}">
        <p14:creationId xmlns:p14="http://schemas.microsoft.com/office/powerpoint/2010/main" val="36692238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838448" y="1311770"/>
            <a:ext cx="6613318" cy="835929"/>
          </a:xfrm>
          <a:prstGeom prst="rect">
            <a:avLst/>
          </a:prstGeom>
        </p:spPr>
        <p:txBody>
          <a:bodyPr vert="horz" wrap="square" lIns="0" tIns="75243" rIns="0" bIns="0" rtlCol="0">
            <a:spAutoFit/>
          </a:bodyPr>
          <a:lstStyle/>
          <a:p>
            <a:pPr>
              <a:spcBef>
                <a:spcPts val="592"/>
              </a:spcBef>
            </a:pPr>
            <a:r>
              <a:rPr sz="2261" spc="32" dirty="0">
                <a:latin typeface="Cambria"/>
                <a:cs typeface="Cambria"/>
              </a:rPr>
              <a:t>For</a:t>
            </a:r>
            <a:r>
              <a:rPr sz="2261" spc="5" dirty="0">
                <a:latin typeface="Cambria"/>
                <a:cs typeface="Cambria"/>
              </a:rPr>
              <a:t> </a:t>
            </a:r>
            <a:r>
              <a:rPr sz="2261" spc="32" dirty="0">
                <a:latin typeface="Cambria"/>
                <a:cs typeface="Cambria"/>
              </a:rPr>
              <a:t>a</a:t>
            </a:r>
            <a:r>
              <a:rPr sz="2261" spc="14" dirty="0">
                <a:latin typeface="Cambria"/>
                <a:cs typeface="Cambria"/>
              </a:rPr>
              <a:t> </a:t>
            </a:r>
            <a:r>
              <a:rPr sz="2261" spc="32" dirty="0">
                <a:latin typeface="Cambria"/>
                <a:cs typeface="Cambria"/>
              </a:rPr>
              <a:t>given</a:t>
            </a:r>
            <a:r>
              <a:rPr sz="2261" spc="5" dirty="0">
                <a:latin typeface="Cambria"/>
                <a:cs typeface="Cambria"/>
              </a:rPr>
              <a:t> </a:t>
            </a:r>
            <a:r>
              <a:rPr sz="2261" i="1" spc="18" dirty="0">
                <a:latin typeface="Cambria"/>
                <a:cs typeface="Cambria"/>
              </a:rPr>
              <a:t>t</a:t>
            </a:r>
            <a:r>
              <a:rPr sz="2261" spc="18" dirty="0">
                <a:latin typeface="Cambria"/>
                <a:cs typeface="Cambria"/>
              </a:rPr>
              <a:t>,</a:t>
            </a:r>
            <a:r>
              <a:rPr sz="2261" spc="9" dirty="0">
                <a:latin typeface="Cambria"/>
                <a:cs typeface="Cambria"/>
              </a:rPr>
              <a:t> </a:t>
            </a:r>
            <a:r>
              <a:rPr sz="2261" spc="27" dirty="0">
                <a:latin typeface="Cambria"/>
                <a:cs typeface="Cambria"/>
              </a:rPr>
              <a:t>the</a:t>
            </a:r>
            <a:r>
              <a:rPr sz="2261" spc="18" dirty="0">
                <a:latin typeface="Cambria"/>
                <a:cs typeface="Cambria"/>
              </a:rPr>
              <a:t> </a:t>
            </a:r>
            <a:r>
              <a:rPr sz="2261" b="1" spc="32" dirty="0">
                <a:solidFill>
                  <a:srgbClr val="C00000"/>
                </a:solidFill>
                <a:latin typeface="Cambria"/>
                <a:cs typeface="Cambria"/>
              </a:rPr>
              <a:t>cumulative</a:t>
            </a:r>
            <a:r>
              <a:rPr sz="2261" b="1" spc="9" dirty="0">
                <a:solidFill>
                  <a:srgbClr val="C00000"/>
                </a:solidFill>
                <a:latin typeface="Cambria"/>
                <a:cs typeface="Cambria"/>
              </a:rPr>
              <a:t> </a:t>
            </a:r>
            <a:r>
              <a:rPr sz="2261" b="1" spc="27" dirty="0">
                <a:solidFill>
                  <a:srgbClr val="C00000"/>
                </a:solidFill>
                <a:latin typeface="Cambria"/>
                <a:cs typeface="Cambria"/>
              </a:rPr>
              <a:t>distribution</a:t>
            </a:r>
            <a:r>
              <a:rPr sz="2261" b="1" spc="5" dirty="0">
                <a:solidFill>
                  <a:srgbClr val="C00000"/>
                </a:solidFill>
                <a:latin typeface="Cambria"/>
                <a:cs typeface="Cambria"/>
              </a:rPr>
              <a:t> </a:t>
            </a:r>
            <a:r>
              <a:rPr sz="2261" b="1" spc="32" dirty="0">
                <a:solidFill>
                  <a:srgbClr val="C00000"/>
                </a:solidFill>
                <a:latin typeface="Cambria"/>
                <a:cs typeface="Cambria"/>
              </a:rPr>
              <a:t>function</a:t>
            </a:r>
            <a:endParaRPr sz="2261" dirty="0">
              <a:latin typeface="Cambria"/>
              <a:cs typeface="Cambria"/>
            </a:endParaRPr>
          </a:p>
          <a:p>
            <a:pPr>
              <a:spcBef>
                <a:spcPts val="511"/>
              </a:spcBef>
            </a:pPr>
            <a:r>
              <a:rPr sz="2261" spc="103" dirty="0">
                <a:latin typeface="Cambria"/>
                <a:cs typeface="Cambria"/>
              </a:rPr>
              <a:t>(</a:t>
            </a:r>
            <a:r>
              <a:rPr sz="2261" b="1" spc="103" dirty="0">
                <a:solidFill>
                  <a:srgbClr val="C00000"/>
                </a:solidFill>
                <a:latin typeface="Cambria"/>
                <a:cs typeface="Cambria"/>
              </a:rPr>
              <a:t>cdf</a:t>
            </a:r>
            <a:r>
              <a:rPr sz="2261" spc="103" dirty="0">
                <a:latin typeface="Cambria"/>
                <a:cs typeface="Cambria"/>
              </a:rPr>
              <a:t>)</a:t>
            </a:r>
            <a:r>
              <a:rPr sz="2261" spc="204" dirty="0">
                <a:latin typeface="Cambria"/>
                <a:cs typeface="Cambria"/>
              </a:rPr>
              <a:t> </a:t>
            </a:r>
            <a:r>
              <a:rPr sz="2261" i="1" spc="99" dirty="0">
                <a:latin typeface="Cambria"/>
                <a:cs typeface="Cambria"/>
              </a:rPr>
              <a:t>F</a:t>
            </a:r>
            <a:r>
              <a:rPr sz="2261" spc="99" dirty="0">
                <a:latin typeface="Cambria"/>
                <a:cs typeface="Cambria"/>
              </a:rPr>
              <a:t>(</a:t>
            </a:r>
            <a:r>
              <a:rPr sz="2261" i="1" spc="99" dirty="0">
                <a:latin typeface="Cambria"/>
                <a:cs typeface="Cambria"/>
              </a:rPr>
              <a:t>t</a:t>
            </a:r>
            <a:r>
              <a:rPr sz="2261" spc="99" dirty="0">
                <a:latin typeface="Cambria"/>
                <a:cs typeface="Cambria"/>
              </a:rPr>
              <a:t>)</a:t>
            </a:r>
            <a:r>
              <a:rPr sz="2261" spc="109" dirty="0">
                <a:latin typeface="Cambria"/>
                <a:cs typeface="Cambria"/>
              </a:rPr>
              <a:t> </a:t>
            </a:r>
            <a:r>
              <a:rPr sz="2261" spc="27" dirty="0">
                <a:latin typeface="Cambria"/>
                <a:cs typeface="Cambria"/>
              </a:rPr>
              <a:t>of</a:t>
            </a:r>
            <a:r>
              <a:rPr sz="2261" spc="14" dirty="0">
                <a:latin typeface="Cambria"/>
                <a:cs typeface="Cambria"/>
              </a:rPr>
              <a:t> </a:t>
            </a:r>
            <a:r>
              <a:rPr sz="2261" spc="32" dirty="0">
                <a:latin typeface="Cambria"/>
                <a:cs typeface="Cambria"/>
              </a:rPr>
              <a:t>a</a:t>
            </a:r>
            <a:r>
              <a:rPr sz="2261" spc="9" dirty="0">
                <a:latin typeface="Cambria"/>
                <a:cs typeface="Cambria"/>
              </a:rPr>
              <a:t> </a:t>
            </a:r>
            <a:r>
              <a:rPr sz="2261" spc="32" dirty="0">
                <a:latin typeface="Cambria"/>
                <a:cs typeface="Cambria"/>
              </a:rPr>
              <a:t>continuous</a:t>
            </a:r>
            <a:r>
              <a:rPr sz="2261" spc="14" dirty="0">
                <a:latin typeface="Cambria"/>
                <a:cs typeface="Cambria"/>
              </a:rPr>
              <a:t> </a:t>
            </a:r>
            <a:r>
              <a:rPr sz="2261" spc="23" dirty="0">
                <a:latin typeface="Cambria"/>
                <a:cs typeface="Cambria"/>
              </a:rPr>
              <a:t>r.v.</a:t>
            </a:r>
            <a:r>
              <a:rPr sz="2261" spc="9" dirty="0">
                <a:latin typeface="Cambria"/>
                <a:cs typeface="Cambria"/>
              </a:rPr>
              <a:t> </a:t>
            </a:r>
            <a:r>
              <a:rPr sz="2261" b="1" i="1" spc="41" dirty="0">
                <a:solidFill>
                  <a:srgbClr val="000099"/>
                </a:solidFill>
                <a:latin typeface="Cambria"/>
                <a:cs typeface="Cambria"/>
              </a:rPr>
              <a:t>X</a:t>
            </a:r>
            <a:r>
              <a:rPr sz="2261" b="1" i="1" spc="9" dirty="0">
                <a:solidFill>
                  <a:srgbClr val="000099"/>
                </a:solidFill>
                <a:latin typeface="Cambria"/>
                <a:cs typeface="Cambria"/>
              </a:rPr>
              <a:t> </a:t>
            </a:r>
            <a:r>
              <a:rPr sz="2261" spc="23" dirty="0">
                <a:latin typeface="Cambria"/>
                <a:cs typeface="Cambria"/>
              </a:rPr>
              <a:t>is</a:t>
            </a:r>
            <a:r>
              <a:rPr sz="2261" spc="9" dirty="0">
                <a:latin typeface="Cambria"/>
                <a:cs typeface="Cambria"/>
              </a:rPr>
              <a:t> </a:t>
            </a:r>
            <a:r>
              <a:rPr sz="2261" spc="32" dirty="0">
                <a:latin typeface="Cambria"/>
                <a:cs typeface="Cambria"/>
              </a:rPr>
              <a:t>defined</a:t>
            </a:r>
            <a:r>
              <a:rPr sz="2261" spc="9" dirty="0">
                <a:latin typeface="Cambria"/>
                <a:cs typeface="Cambria"/>
              </a:rPr>
              <a:t> </a:t>
            </a:r>
            <a:r>
              <a:rPr sz="2261" spc="32" dirty="0">
                <a:latin typeface="Cambria"/>
                <a:cs typeface="Cambria"/>
              </a:rPr>
              <a:t>by</a:t>
            </a:r>
            <a:endParaRPr sz="2261" dirty="0">
              <a:latin typeface="Cambria"/>
              <a:cs typeface="Cambria"/>
            </a:endParaRPr>
          </a:p>
        </p:txBody>
      </p:sp>
      <p:sp>
        <p:nvSpPr>
          <p:cNvPr id="7" name="object 7"/>
          <p:cNvSpPr/>
          <p:nvPr/>
        </p:nvSpPr>
        <p:spPr>
          <a:xfrm>
            <a:off x="2348339" y="1293098"/>
            <a:ext cx="7510485" cy="1709428"/>
          </a:xfrm>
          <a:custGeom>
            <a:avLst/>
            <a:gdLst/>
            <a:ahLst/>
            <a:cxnLst/>
            <a:rect l="l" t="t" r="r" b="b"/>
            <a:pathLst>
              <a:path w="8303259" h="2438400">
                <a:moveTo>
                  <a:pt x="0" y="2438400"/>
                </a:moveTo>
                <a:lnTo>
                  <a:pt x="8302752" y="2438400"/>
                </a:lnTo>
                <a:lnTo>
                  <a:pt x="8302752" y="0"/>
                </a:lnTo>
                <a:lnTo>
                  <a:pt x="0" y="0"/>
                </a:lnTo>
                <a:lnTo>
                  <a:pt x="0" y="2438400"/>
                </a:lnTo>
                <a:close/>
              </a:path>
            </a:pathLst>
          </a:custGeom>
          <a:noFill/>
          <a:ln w="28575">
            <a:solidFill>
              <a:srgbClr val="2E2D67"/>
            </a:solidFill>
          </a:ln>
        </p:spPr>
        <p:txBody>
          <a:bodyPr wrap="square" lIns="0" tIns="0" rIns="0" bIns="0" rtlCol="0"/>
          <a:lstStyle/>
          <a:p>
            <a:endParaRPr sz="1628"/>
          </a:p>
        </p:txBody>
      </p:sp>
      <p:sp>
        <p:nvSpPr>
          <p:cNvPr id="12" name="object 12"/>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a:lnSpc>
                <a:spcPct val="100000"/>
              </a:lnSpc>
              <a:spcBef>
                <a:spcPts val="755"/>
              </a:spcBef>
            </a:pPr>
            <a:r>
              <a:rPr sz="3573" spc="-9" dirty="0">
                <a:solidFill>
                  <a:srgbClr val="001F5F"/>
                </a:solidFill>
                <a:latin typeface="Cambria"/>
                <a:cs typeface="Cambria"/>
              </a:rPr>
              <a:t>Cumulative</a:t>
            </a:r>
            <a:r>
              <a:rPr sz="3573" spc="-23" dirty="0">
                <a:solidFill>
                  <a:srgbClr val="001F5F"/>
                </a:solidFill>
                <a:latin typeface="Cambria"/>
                <a:cs typeface="Cambria"/>
              </a:rPr>
              <a:t> </a:t>
            </a:r>
            <a:r>
              <a:rPr sz="3573" spc="9" dirty="0">
                <a:solidFill>
                  <a:srgbClr val="001F5F"/>
                </a:solidFill>
                <a:latin typeface="Cambria"/>
                <a:cs typeface="Cambria"/>
              </a:rPr>
              <a:t>Distribution</a:t>
            </a:r>
            <a:r>
              <a:rPr sz="3573" spc="5" dirty="0">
                <a:solidFill>
                  <a:srgbClr val="001F5F"/>
                </a:solidFill>
                <a:latin typeface="Cambria"/>
                <a:cs typeface="Cambria"/>
              </a:rPr>
              <a:t> </a:t>
            </a:r>
            <a:r>
              <a:rPr sz="3573" dirty="0">
                <a:solidFill>
                  <a:srgbClr val="001F5F"/>
                </a:solidFill>
                <a:latin typeface="Cambria"/>
                <a:cs typeface="Cambria"/>
              </a:rPr>
              <a:t>Function</a:t>
            </a:r>
            <a:endParaRPr sz="3573" dirty="0">
              <a:latin typeface="Cambria"/>
              <a:cs typeface="Cambria"/>
            </a:endParaRPr>
          </a:p>
        </p:txBody>
      </p:sp>
      <p:pic>
        <p:nvPicPr>
          <p:cNvPr id="25" name="Picture 2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mathbb{P}[X \leq t] = \int_{-\infty}^t f(x) d x&#10;\end{align*}&#10;&#10;\end{document}" title="IguanaTex Bitmap Display">
            <a:extLst>
              <a:ext uri="{FF2B5EF4-FFF2-40B4-BE49-F238E27FC236}">
                <a16:creationId xmlns:a16="http://schemas.microsoft.com/office/drawing/2014/main" id="{224CF7C3-9D5E-490D-93E0-E7B12F1F96BA}"/>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193190" y="2215061"/>
            <a:ext cx="3582476" cy="655238"/>
          </a:xfrm>
          <a:prstGeom prst="rect">
            <a:avLst/>
          </a:prstGeom>
        </p:spPr>
      </p:pic>
      <p:sp>
        <p:nvSpPr>
          <p:cNvPr id="16" name="object 4">
            <a:extLst>
              <a:ext uri="{FF2B5EF4-FFF2-40B4-BE49-F238E27FC236}">
                <a16:creationId xmlns:a16="http://schemas.microsoft.com/office/drawing/2014/main" id="{E1CA13D1-E1C1-4177-9571-69967DBE2C94}"/>
              </a:ext>
            </a:extLst>
          </p:cNvPr>
          <p:cNvSpPr txBox="1"/>
          <p:nvPr/>
        </p:nvSpPr>
        <p:spPr>
          <a:xfrm>
            <a:off x="2449428" y="3155283"/>
            <a:ext cx="5455958" cy="1924112"/>
          </a:xfrm>
          <a:prstGeom prst="rect">
            <a:avLst/>
          </a:prstGeom>
        </p:spPr>
        <p:txBody>
          <a:bodyPr vert="horz" wrap="square" lIns="0" tIns="151634" rIns="0" bIns="0" rtlCol="0">
            <a:spAutoFit/>
          </a:bodyPr>
          <a:lstStyle/>
          <a:p>
            <a:pPr marL="11487">
              <a:spcBef>
                <a:spcPts val="1194"/>
              </a:spcBef>
            </a:pPr>
            <a:r>
              <a:rPr sz="2804" spc="-5" dirty="0">
                <a:solidFill>
                  <a:srgbClr val="2E2D67"/>
                </a:solidFill>
                <a:latin typeface="Cambria"/>
                <a:cs typeface="Cambria"/>
              </a:rPr>
              <a:t>It</a:t>
            </a:r>
            <a:r>
              <a:rPr sz="2804" spc="-9" dirty="0">
                <a:solidFill>
                  <a:srgbClr val="2E2D67"/>
                </a:solidFill>
                <a:latin typeface="Cambria"/>
                <a:cs typeface="Cambria"/>
              </a:rPr>
              <a:t> </a:t>
            </a:r>
            <a:r>
              <a:rPr sz="2804" spc="-5" dirty="0">
                <a:solidFill>
                  <a:srgbClr val="2E2D67"/>
                </a:solidFill>
                <a:latin typeface="Cambria"/>
                <a:cs typeface="Cambria"/>
              </a:rPr>
              <a:t>is</a:t>
            </a:r>
            <a:r>
              <a:rPr sz="2804" spc="5" dirty="0">
                <a:solidFill>
                  <a:srgbClr val="2E2D67"/>
                </a:solidFill>
                <a:latin typeface="Cambria"/>
                <a:cs typeface="Cambria"/>
              </a:rPr>
              <a:t> </a:t>
            </a:r>
            <a:r>
              <a:rPr sz="2804" spc="-9" dirty="0">
                <a:solidFill>
                  <a:srgbClr val="2E2D67"/>
                </a:solidFill>
                <a:latin typeface="Cambria"/>
                <a:cs typeface="Cambria"/>
              </a:rPr>
              <a:t>also easy</a:t>
            </a:r>
            <a:r>
              <a:rPr sz="2804" spc="-5" dirty="0">
                <a:solidFill>
                  <a:srgbClr val="2E2D67"/>
                </a:solidFill>
                <a:latin typeface="Cambria"/>
                <a:cs typeface="Cambria"/>
              </a:rPr>
              <a:t> </a:t>
            </a:r>
            <a:r>
              <a:rPr sz="2804" spc="-18" dirty="0">
                <a:solidFill>
                  <a:srgbClr val="2E2D67"/>
                </a:solidFill>
                <a:latin typeface="Cambria"/>
                <a:cs typeface="Cambria"/>
              </a:rPr>
              <a:t>to</a:t>
            </a:r>
            <a:r>
              <a:rPr sz="2804" spc="-9" dirty="0">
                <a:solidFill>
                  <a:srgbClr val="2E2D67"/>
                </a:solidFill>
                <a:latin typeface="Cambria"/>
                <a:cs typeface="Cambria"/>
              </a:rPr>
              <a:t> </a:t>
            </a:r>
            <a:r>
              <a:rPr sz="2804" spc="-5" dirty="0">
                <a:solidFill>
                  <a:srgbClr val="2E2D67"/>
                </a:solidFill>
                <a:latin typeface="Cambria"/>
                <a:cs typeface="Cambria"/>
              </a:rPr>
              <a:t>see</a:t>
            </a:r>
            <a:r>
              <a:rPr sz="2804" dirty="0">
                <a:solidFill>
                  <a:srgbClr val="2E2D67"/>
                </a:solidFill>
                <a:latin typeface="Cambria"/>
                <a:cs typeface="Cambria"/>
              </a:rPr>
              <a:t> </a:t>
            </a:r>
            <a:r>
              <a:rPr sz="2804" spc="-9" dirty="0">
                <a:solidFill>
                  <a:srgbClr val="2E2D67"/>
                </a:solidFill>
                <a:latin typeface="Cambria"/>
                <a:cs typeface="Cambria"/>
              </a:rPr>
              <a:t>that</a:t>
            </a:r>
            <a:r>
              <a:rPr sz="2804" spc="14" dirty="0">
                <a:solidFill>
                  <a:srgbClr val="2E2D67"/>
                </a:solidFill>
                <a:latin typeface="Cambria"/>
                <a:cs typeface="Cambria"/>
              </a:rPr>
              <a:t> </a:t>
            </a:r>
            <a:r>
              <a:rPr sz="2804" spc="-5" dirty="0">
                <a:solidFill>
                  <a:srgbClr val="2E2D67"/>
                </a:solidFill>
                <a:latin typeface="Cambria"/>
                <a:cs typeface="Cambria"/>
              </a:rPr>
              <a:t>:</a:t>
            </a:r>
            <a:endParaRPr sz="2804" dirty="0">
              <a:solidFill>
                <a:srgbClr val="2E2D67"/>
              </a:solidFill>
              <a:latin typeface="Cambria"/>
              <a:cs typeface="Cambria"/>
            </a:endParaRPr>
          </a:p>
          <a:p>
            <a:pPr marL="811002" indent="-342900">
              <a:spcBef>
                <a:spcPts val="1886"/>
              </a:spcBef>
              <a:buClr>
                <a:srgbClr val="2E2D67"/>
              </a:buClr>
              <a:buSzPct val="119354"/>
              <a:buFont typeface="Arial" panose="020B0604020202020204" pitchFamily="34" charset="0"/>
              <a:buChar char="•"/>
              <a:tabLst>
                <a:tab pos="926439" algn="l"/>
                <a:tab pos="927013" algn="l"/>
                <a:tab pos="1648980" algn="l"/>
                <a:tab pos="1974067" algn="l"/>
                <a:tab pos="2490988" algn="l"/>
                <a:tab pos="2921757" algn="l"/>
                <a:tab pos="3250863" algn="l"/>
                <a:tab pos="3558145" algn="l"/>
              </a:tabLst>
            </a:pPr>
            <a:r>
              <a:rPr lang="en-SG" sz="2400" spc="63" dirty="0">
                <a:latin typeface="Cambria Math" panose="02040503050406030204" pitchFamily="18" charset="0"/>
                <a:ea typeface="Cambria Math" panose="02040503050406030204" pitchFamily="18" charset="0"/>
                <a:cs typeface="Cambria"/>
              </a:rPr>
              <a:t>ℙ[</a:t>
            </a:r>
            <a:r>
              <a:rPr sz="2400" b="1" i="1" spc="127" dirty="0">
                <a:solidFill>
                  <a:srgbClr val="2E2D67"/>
                </a:solidFill>
                <a:latin typeface="Cambria Math" panose="02040503050406030204" pitchFamily="18" charset="0"/>
                <a:ea typeface="Cambria Math" panose="02040503050406030204" pitchFamily="18" charset="0"/>
                <a:cs typeface="Cambria"/>
              </a:rPr>
              <a:t>X</a:t>
            </a:r>
            <a:r>
              <a:rPr lang="en-SG" sz="2400" b="1" i="1" spc="127" dirty="0">
                <a:solidFill>
                  <a:srgbClr val="2E2D67"/>
                </a:solidFill>
                <a:latin typeface="Cambria Math" panose="02040503050406030204" pitchFamily="18" charset="0"/>
                <a:ea typeface="Cambria Math" panose="02040503050406030204" pitchFamily="18" charset="0"/>
                <a:cs typeface="Cambria"/>
              </a:rPr>
              <a:t> </a:t>
            </a:r>
            <a:r>
              <a:rPr sz="2400" spc="-5" dirty="0">
                <a:latin typeface="Cambria Math" panose="02040503050406030204" pitchFamily="18" charset="0"/>
                <a:ea typeface="Cambria Math" panose="02040503050406030204" pitchFamily="18" charset="0"/>
                <a:cs typeface="Cambria"/>
              </a:rPr>
              <a:t>&gt;</a:t>
            </a:r>
            <a:r>
              <a:rPr sz="2400" i="1" spc="95" dirty="0">
                <a:latin typeface="Cambria Math" panose="02040503050406030204" pitchFamily="18" charset="0"/>
                <a:ea typeface="Cambria Math" panose="02040503050406030204" pitchFamily="18" charset="0"/>
                <a:cs typeface="Cambria"/>
              </a:rPr>
              <a:t>t</a:t>
            </a:r>
            <a:r>
              <a:rPr lang="en-SG" sz="2400" i="1" spc="95" dirty="0">
                <a:latin typeface="Cambria Math" panose="02040503050406030204" pitchFamily="18" charset="0"/>
                <a:ea typeface="Cambria Math" panose="02040503050406030204" pitchFamily="18" charset="0"/>
                <a:cs typeface="Cambria"/>
              </a:rPr>
              <a:t> </a:t>
            </a:r>
            <a:r>
              <a:rPr lang="en-SG" sz="2400" spc="95" dirty="0">
                <a:latin typeface="Cambria Math" panose="02040503050406030204" pitchFamily="18" charset="0"/>
                <a:ea typeface="Cambria Math" panose="02040503050406030204" pitchFamily="18" charset="0"/>
                <a:cs typeface="Cambria"/>
              </a:rPr>
              <a:t>]</a:t>
            </a:r>
            <a:r>
              <a:rPr sz="2400" spc="95" dirty="0">
                <a:latin typeface="Cambria Math" panose="02040503050406030204" pitchFamily="18" charset="0"/>
                <a:ea typeface="Cambria Math" panose="02040503050406030204" pitchFamily="18" charset="0"/>
                <a:cs typeface="Cambria"/>
              </a:rPr>
              <a:t>	</a:t>
            </a:r>
            <a:r>
              <a:rPr lang="en-SG" sz="2400" spc="95" dirty="0">
                <a:latin typeface="Cambria Math" panose="02040503050406030204" pitchFamily="18" charset="0"/>
                <a:ea typeface="Cambria Math" panose="02040503050406030204" pitchFamily="18" charset="0"/>
                <a:cs typeface="Cambria"/>
              </a:rPr>
              <a:t> </a:t>
            </a:r>
            <a:r>
              <a:rPr sz="2400" spc="-5" dirty="0">
                <a:latin typeface="Cambria Math" panose="02040503050406030204" pitchFamily="18" charset="0"/>
                <a:ea typeface="Cambria Math" panose="02040503050406030204" pitchFamily="18" charset="0"/>
                <a:cs typeface="Cambria"/>
              </a:rPr>
              <a:t>=	1–	</a:t>
            </a:r>
            <a:r>
              <a:rPr sz="2400" i="1" spc="145" dirty="0">
                <a:latin typeface="Cambria Math" panose="02040503050406030204" pitchFamily="18" charset="0"/>
                <a:ea typeface="Cambria Math" panose="02040503050406030204" pitchFamily="18" charset="0"/>
                <a:cs typeface="Cambria"/>
              </a:rPr>
              <a:t>F</a:t>
            </a:r>
            <a:r>
              <a:rPr sz="2400" spc="145" dirty="0">
                <a:latin typeface="Cambria Math" panose="02040503050406030204" pitchFamily="18" charset="0"/>
                <a:ea typeface="Cambria Math" panose="02040503050406030204" pitchFamily="18" charset="0"/>
                <a:cs typeface="Cambria"/>
              </a:rPr>
              <a:t>(</a:t>
            </a:r>
            <a:r>
              <a:rPr sz="2400" i="1" spc="145" dirty="0">
                <a:latin typeface="Cambria Math" panose="02040503050406030204" pitchFamily="18" charset="0"/>
                <a:ea typeface="Cambria Math" panose="02040503050406030204" pitchFamily="18" charset="0"/>
                <a:cs typeface="Cambria"/>
              </a:rPr>
              <a:t>t</a:t>
            </a:r>
            <a:r>
              <a:rPr sz="2400" spc="145" dirty="0">
                <a:latin typeface="Cambria Math" panose="02040503050406030204" pitchFamily="18" charset="0"/>
                <a:ea typeface="Cambria Math" panose="02040503050406030204" pitchFamily="18" charset="0"/>
                <a:cs typeface="Cambria"/>
              </a:rPr>
              <a:t>)</a:t>
            </a:r>
            <a:endParaRPr sz="2400" dirty="0">
              <a:latin typeface="Cambria Math" panose="02040503050406030204" pitchFamily="18" charset="0"/>
              <a:ea typeface="Cambria Math" panose="02040503050406030204" pitchFamily="18" charset="0"/>
              <a:cs typeface="Cambria"/>
            </a:endParaRPr>
          </a:p>
          <a:p>
            <a:pPr marL="811002" indent="-342900">
              <a:spcBef>
                <a:spcPts val="2311"/>
              </a:spcBef>
              <a:buClr>
                <a:srgbClr val="2E2D67"/>
              </a:buClr>
              <a:buSzPct val="119354"/>
              <a:buFont typeface="Arial" panose="020B0604020202020204" pitchFamily="34" charset="0"/>
              <a:buChar char="•"/>
              <a:tabLst>
                <a:tab pos="926439" algn="l"/>
                <a:tab pos="927013" algn="l"/>
                <a:tab pos="1593842" algn="l"/>
                <a:tab pos="2256651" algn="l"/>
                <a:tab pos="3162412" algn="l"/>
                <a:tab pos="3595478" algn="l"/>
                <a:tab pos="4447824" algn="l"/>
                <a:tab pos="4755106" algn="l"/>
              </a:tabLst>
            </a:pPr>
            <a:r>
              <a:rPr lang="en-SG" sz="2400" spc="63" dirty="0">
                <a:latin typeface="Cambria Math" panose="02040503050406030204" pitchFamily="18" charset="0"/>
                <a:ea typeface="Cambria Math" panose="02040503050406030204" pitchFamily="18" charset="0"/>
                <a:cs typeface="Cambria"/>
              </a:rPr>
              <a:t>ℙ[</a:t>
            </a:r>
            <a:r>
              <a:rPr sz="2400" i="1" spc="-5" dirty="0">
                <a:latin typeface="Cambria Math" panose="02040503050406030204" pitchFamily="18" charset="0"/>
                <a:ea typeface="Cambria Math" panose="02040503050406030204" pitchFamily="18" charset="0"/>
                <a:cs typeface="Cambria"/>
              </a:rPr>
              <a:t>c</a:t>
            </a:r>
            <a:r>
              <a:rPr lang="en-SG" sz="2400" i="1" spc="-5" dirty="0">
                <a:latin typeface="Cambria Math" panose="02040503050406030204" pitchFamily="18" charset="0"/>
                <a:ea typeface="Cambria Math" panose="02040503050406030204" pitchFamily="18" charset="0"/>
                <a:cs typeface="Cambria"/>
              </a:rPr>
              <a:t> </a:t>
            </a:r>
            <a:r>
              <a:rPr lang="en-SG" sz="2400" spc="-5" dirty="0">
                <a:latin typeface="Cambria Math" panose="02040503050406030204" pitchFamily="18" charset="0"/>
                <a:ea typeface="Cambria Math" panose="02040503050406030204" pitchFamily="18" charset="0"/>
                <a:cs typeface="Symbol"/>
              </a:rPr>
              <a:t>&lt;</a:t>
            </a:r>
            <a:r>
              <a:rPr sz="2400" b="1" i="1" spc="-5" dirty="0">
                <a:solidFill>
                  <a:srgbClr val="2E2D67"/>
                </a:solidFill>
                <a:latin typeface="Cambria Math" panose="02040503050406030204" pitchFamily="18" charset="0"/>
                <a:ea typeface="Cambria Math" panose="02040503050406030204" pitchFamily="18" charset="0"/>
                <a:cs typeface="Cambria"/>
              </a:rPr>
              <a:t>X</a:t>
            </a:r>
            <a:r>
              <a:rPr lang="en-SG" sz="2400" b="1" i="1" spc="-5" dirty="0">
                <a:solidFill>
                  <a:srgbClr val="2E2D67"/>
                </a:solidFill>
                <a:latin typeface="Cambria Math" panose="02040503050406030204" pitchFamily="18" charset="0"/>
                <a:ea typeface="Cambria Math" panose="02040503050406030204" pitchFamily="18" charset="0"/>
                <a:cs typeface="Cambria"/>
              </a:rPr>
              <a:t> </a:t>
            </a:r>
            <a:r>
              <a:rPr lang="en-SG" sz="2400" spc="-5" dirty="0">
                <a:latin typeface="Cambria Math" panose="02040503050406030204" pitchFamily="18" charset="0"/>
                <a:ea typeface="Cambria Math" panose="02040503050406030204" pitchFamily="18" charset="0"/>
                <a:cs typeface="Symbol"/>
              </a:rPr>
              <a:t>&lt;</a:t>
            </a:r>
            <a:r>
              <a:rPr sz="2400" i="1" spc="185" dirty="0">
                <a:latin typeface="Cambria Math" panose="02040503050406030204" pitchFamily="18" charset="0"/>
                <a:ea typeface="Cambria Math" panose="02040503050406030204" pitchFamily="18" charset="0"/>
                <a:cs typeface="Cambria"/>
              </a:rPr>
              <a:t>d</a:t>
            </a:r>
            <a:r>
              <a:rPr lang="en-SG" sz="2400" i="1" spc="-5" dirty="0">
                <a:latin typeface="Cambria Math" panose="02040503050406030204" pitchFamily="18" charset="0"/>
                <a:ea typeface="Cambria Math" panose="02040503050406030204" pitchFamily="18" charset="0"/>
                <a:cs typeface="Cambria"/>
              </a:rPr>
              <a:t> </a:t>
            </a:r>
            <a:r>
              <a:rPr lang="en-SG" sz="2400" spc="-5" dirty="0">
                <a:latin typeface="Cambria Math" panose="02040503050406030204" pitchFamily="18" charset="0"/>
                <a:ea typeface="Cambria Math" panose="02040503050406030204" pitchFamily="18" charset="0"/>
                <a:cs typeface="Cambria"/>
              </a:rPr>
              <a:t>]</a:t>
            </a:r>
            <a:r>
              <a:rPr sz="2400" spc="-5" dirty="0">
                <a:latin typeface="Cambria Math" panose="02040503050406030204" pitchFamily="18" charset="0"/>
                <a:ea typeface="Cambria Math" panose="02040503050406030204" pitchFamily="18" charset="0"/>
                <a:cs typeface="Cambria"/>
              </a:rPr>
              <a:t>=</a:t>
            </a:r>
            <a:r>
              <a:rPr sz="2400" i="1" spc="190" dirty="0">
                <a:latin typeface="Cambria Math" panose="02040503050406030204" pitchFamily="18" charset="0"/>
                <a:ea typeface="Cambria Math" panose="02040503050406030204" pitchFamily="18" charset="0"/>
                <a:cs typeface="Cambria"/>
              </a:rPr>
              <a:t>F</a:t>
            </a:r>
            <a:r>
              <a:rPr sz="2400" spc="194" dirty="0">
                <a:latin typeface="Cambria Math" panose="02040503050406030204" pitchFamily="18" charset="0"/>
                <a:ea typeface="Cambria Math" panose="02040503050406030204" pitchFamily="18" charset="0"/>
                <a:cs typeface="Cambria"/>
              </a:rPr>
              <a:t>(</a:t>
            </a:r>
            <a:r>
              <a:rPr sz="2400" i="1" spc="185" dirty="0">
                <a:latin typeface="Cambria Math" panose="02040503050406030204" pitchFamily="18" charset="0"/>
                <a:ea typeface="Cambria Math" panose="02040503050406030204" pitchFamily="18" charset="0"/>
                <a:cs typeface="Cambria"/>
              </a:rPr>
              <a:t>d</a:t>
            </a:r>
            <a:r>
              <a:rPr sz="2400" spc="-5" dirty="0">
                <a:latin typeface="Cambria Math" panose="02040503050406030204" pitchFamily="18" charset="0"/>
                <a:ea typeface="Cambria Math" panose="02040503050406030204" pitchFamily="18" charset="0"/>
                <a:cs typeface="Cambria"/>
              </a:rPr>
              <a:t>)–</a:t>
            </a:r>
            <a:r>
              <a:rPr sz="2400" i="1" spc="190" dirty="0">
                <a:latin typeface="Cambria Math" panose="02040503050406030204" pitchFamily="18" charset="0"/>
                <a:ea typeface="Cambria Math" panose="02040503050406030204" pitchFamily="18" charset="0"/>
                <a:cs typeface="Cambria"/>
              </a:rPr>
              <a:t>F</a:t>
            </a:r>
            <a:r>
              <a:rPr sz="2400" spc="194" dirty="0">
                <a:latin typeface="Cambria Math" panose="02040503050406030204" pitchFamily="18" charset="0"/>
                <a:ea typeface="Cambria Math" panose="02040503050406030204" pitchFamily="18" charset="0"/>
                <a:cs typeface="Cambria"/>
              </a:rPr>
              <a:t>(</a:t>
            </a:r>
            <a:r>
              <a:rPr sz="2400" i="1" spc="190" dirty="0">
                <a:latin typeface="Cambria Math" panose="02040503050406030204" pitchFamily="18" charset="0"/>
                <a:ea typeface="Cambria Math" panose="02040503050406030204" pitchFamily="18" charset="0"/>
                <a:cs typeface="Cambria"/>
              </a:rPr>
              <a:t>c</a:t>
            </a:r>
            <a:r>
              <a:rPr sz="2400" spc="-5" dirty="0">
                <a:latin typeface="Cambria Math" panose="02040503050406030204" pitchFamily="18" charset="0"/>
                <a:ea typeface="Cambria Math" panose="02040503050406030204" pitchFamily="18" charset="0"/>
                <a:cs typeface="Cambria"/>
              </a:rPr>
              <a:t>)</a:t>
            </a:r>
            <a:endParaRPr sz="2400" dirty="0">
              <a:latin typeface="Cambria Math" panose="02040503050406030204" pitchFamily="18" charset="0"/>
              <a:ea typeface="Cambria Math" panose="02040503050406030204" pitchFamily="18" charset="0"/>
              <a:cs typeface="Cambria"/>
            </a:endParaRPr>
          </a:p>
        </p:txBody>
      </p:sp>
      <p:sp>
        <p:nvSpPr>
          <p:cNvPr id="17" name="object 9">
            <a:extLst>
              <a:ext uri="{FF2B5EF4-FFF2-40B4-BE49-F238E27FC236}">
                <a16:creationId xmlns:a16="http://schemas.microsoft.com/office/drawing/2014/main" id="{B653F027-EB3C-4232-805E-474100AD6F4D}"/>
              </a:ext>
            </a:extLst>
          </p:cNvPr>
          <p:cNvSpPr txBox="1"/>
          <p:nvPr/>
        </p:nvSpPr>
        <p:spPr>
          <a:xfrm>
            <a:off x="3054618" y="5292827"/>
            <a:ext cx="5484103" cy="1111150"/>
          </a:xfrm>
          <a:prstGeom prst="rect">
            <a:avLst/>
          </a:prstGeom>
          <a:noFill/>
          <a:ln w="28575">
            <a:solidFill>
              <a:srgbClr val="2E2D67"/>
            </a:solidFill>
          </a:ln>
        </p:spPr>
        <p:txBody>
          <a:bodyPr vert="horz" wrap="square" lIns="0" tIns="307289" rIns="0" bIns="0" rtlCol="0">
            <a:spAutoFit/>
          </a:bodyPr>
          <a:lstStyle/>
          <a:p>
            <a:pPr>
              <a:tabLst>
                <a:tab pos="1361802" algn="l"/>
                <a:tab pos="2084343" algn="l"/>
                <a:tab pos="2822393" algn="l"/>
                <a:tab pos="3148628" algn="l"/>
                <a:tab pos="3871170" algn="l"/>
                <a:tab pos="4197405" algn="l"/>
              </a:tabLst>
            </a:pPr>
            <a:r>
              <a:rPr lang="en-SG" sz="2400" b="1" spc="-14" dirty="0">
                <a:solidFill>
                  <a:srgbClr val="C00000"/>
                </a:solidFill>
                <a:latin typeface="Cambria"/>
                <a:cs typeface="Cambria"/>
              </a:rPr>
              <a:t>  </a:t>
            </a:r>
            <a:r>
              <a:rPr sz="2400" b="1" spc="-14" dirty="0">
                <a:solidFill>
                  <a:srgbClr val="C00000"/>
                </a:solidFill>
                <a:latin typeface="Cambria"/>
                <a:cs typeface="Cambria"/>
              </a:rPr>
              <a:t>Note:</a:t>
            </a:r>
            <a:r>
              <a:rPr lang="en-SG" sz="2804" b="1" spc="-14" dirty="0">
                <a:solidFill>
                  <a:srgbClr val="C00000"/>
                </a:solidFill>
                <a:latin typeface="Cambria"/>
                <a:cs typeface="Cambria"/>
              </a:rPr>
              <a:t> </a:t>
            </a:r>
            <a:r>
              <a:rPr lang="en-SG" sz="2400" spc="63" dirty="0">
                <a:latin typeface="Cambria Math" panose="02040503050406030204" pitchFamily="18" charset="0"/>
                <a:ea typeface="Cambria Math" panose="02040503050406030204" pitchFamily="18" charset="0"/>
                <a:cs typeface="Cambria"/>
              </a:rPr>
              <a:t>ℙ[</a:t>
            </a:r>
            <a:r>
              <a:rPr lang="en-SG" sz="2400" b="1" i="1" spc="127" dirty="0">
                <a:solidFill>
                  <a:srgbClr val="2E2D67"/>
                </a:solidFill>
                <a:latin typeface="Cambria Math" panose="02040503050406030204" pitchFamily="18" charset="0"/>
                <a:ea typeface="Cambria Math" panose="02040503050406030204" pitchFamily="18" charset="0"/>
                <a:cs typeface="Cambria"/>
              </a:rPr>
              <a:t>X </a:t>
            </a:r>
            <a:r>
              <a:rPr sz="2400" spc="-5" dirty="0">
                <a:latin typeface="Symbol"/>
                <a:cs typeface="Symbol"/>
              </a:rPr>
              <a:t></a:t>
            </a:r>
            <a:r>
              <a:rPr sz="2400" spc="312" dirty="0">
                <a:latin typeface="Times New Roman"/>
                <a:cs typeface="Times New Roman"/>
              </a:rPr>
              <a:t> </a:t>
            </a:r>
            <a:r>
              <a:rPr sz="2400" i="1" spc="95" dirty="0">
                <a:latin typeface="Cambria"/>
                <a:cs typeface="Cambria"/>
              </a:rPr>
              <a:t>t</a:t>
            </a:r>
            <a:r>
              <a:rPr lang="en-SG" sz="2400" spc="95" dirty="0">
                <a:latin typeface="Cambria"/>
                <a:cs typeface="Cambria"/>
              </a:rPr>
              <a:t>]</a:t>
            </a:r>
            <a:r>
              <a:rPr sz="2400" spc="-5" dirty="0">
                <a:latin typeface="Cambria"/>
                <a:cs typeface="Cambria"/>
              </a:rPr>
              <a:t>=</a:t>
            </a:r>
            <a:r>
              <a:rPr lang="en-SG" sz="2400" spc="63" dirty="0">
                <a:latin typeface="Cambria Math" panose="02040503050406030204" pitchFamily="18" charset="0"/>
                <a:ea typeface="Cambria Math" panose="02040503050406030204" pitchFamily="18" charset="0"/>
                <a:cs typeface="Cambria"/>
              </a:rPr>
              <a:t>ℙ[</a:t>
            </a:r>
            <a:r>
              <a:rPr sz="2400" b="1" i="1" spc="127" dirty="0">
                <a:solidFill>
                  <a:srgbClr val="2E2D67"/>
                </a:solidFill>
                <a:latin typeface="Cambria"/>
                <a:cs typeface="Cambria"/>
              </a:rPr>
              <a:t>X</a:t>
            </a:r>
            <a:r>
              <a:rPr sz="2400" spc="-5" dirty="0">
                <a:latin typeface="Cambria"/>
                <a:cs typeface="Cambria"/>
              </a:rPr>
              <a:t>&lt;</a:t>
            </a:r>
            <a:r>
              <a:rPr sz="2400" i="1" spc="95" dirty="0">
                <a:latin typeface="Cambria"/>
                <a:cs typeface="Cambria"/>
              </a:rPr>
              <a:t>t</a:t>
            </a:r>
            <a:r>
              <a:rPr lang="en-SG" sz="2400" spc="95" dirty="0">
                <a:latin typeface="Cambria"/>
                <a:cs typeface="Cambria"/>
              </a:rPr>
              <a:t>]</a:t>
            </a:r>
          </a:p>
          <a:p>
            <a:pPr>
              <a:tabLst>
                <a:tab pos="1361802" algn="l"/>
                <a:tab pos="2084343" algn="l"/>
                <a:tab pos="2822393" algn="l"/>
                <a:tab pos="3148628" algn="l"/>
                <a:tab pos="3871170" algn="l"/>
                <a:tab pos="4197405" algn="l"/>
              </a:tabLst>
            </a:pPr>
            <a:endParaRPr sz="2400" dirty="0">
              <a:latin typeface="Cambria"/>
              <a:cs typeface="Cambria"/>
            </a:endParaRPr>
          </a:p>
        </p:txBody>
      </p:sp>
    </p:spTree>
    <p:extLst>
      <p:ext uri="{BB962C8B-B14F-4D97-AF65-F5344CB8AC3E}">
        <p14:creationId xmlns:p14="http://schemas.microsoft.com/office/powerpoint/2010/main" val="1331284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94A2C1-9787-4DA7-AF50-4694EA93D988}"/>
              </a:ext>
            </a:extLst>
          </p:cNvPr>
          <p:cNvSpPr>
            <a:spLocks noGrp="1"/>
          </p:cNvSpPr>
          <p:nvPr>
            <p:ph idx="1"/>
          </p:nvPr>
        </p:nvSpPr>
        <p:spPr>
          <a:xfrm>
            <a:off x="838199" y="1313894"/>
            <a:ext cx="10898393" cy="1528035"/>
          </a:xfrm>
        </p:spPr>
        <p:txBody>
          <a:bodyPr/>
          <a:lstStyle/>
          <a:p>
            <a:r>
              <a:rPr lang="en-US" dirty="0"/>
              <a:t>Often arises as the distribution of amount of time until an event occurs.</a:t>
            </a:r>
          </a:p>
          <a:p>
            <a:r>
              <a:rPr lang="en-US" dirty="0"/>
              <a:t>Useful for waiting line problems.</a:t>
            </a:r>
          </a:p>
          <a:p>
            <a:endParaRPr lang="en-SG" dirty="0"/>
          </a:p>
        </p:txBody>
      </p:sp>
      <p:sp>
        <p:nvSpPr>
          <p:cNvPr id="4" name="object 4"/>
          <p:cNvSpPr/>
          <p:nvPr/>
        </p:nvSpPr>
        <p:spPr>
          <a:xfrm>
            <a:off x="1984645" y="2701563"/>
            <a:ext cx="8148614" cy="1503339"/>
          </a:xfrm>
          <a:custGeom>
            <a:avLst/>
            <a:gdLst/>
            <a:ahLst/>
            <a:cxnLst/>
            <a:rect l="l" t="t" r="r" b="b"/>
            <a:pathLst>
              <a:path w="9008745" h="2049779">
                <a:moveTo>
                  <a:pt x="0" y="2049779"/>
                </a:moveTo>
                <a:lnTo>
                  <a:pt x="9008364" y="2049779"/>
                </a:lnTo>
                <a:lnTo>
                  <a:pt x="9008364" y="0"/>
                </a:lnTo>
                <a:lnTo>
                  <a:pt x="0" y="0"/>
                </a:lnTo>
                <a:lnTo>
                  <a:pt x="0" y="2049779"/>
                </a:lnTo>
                <a:close/>
              </a:path>
            </a:pathLst>
          </a:custGeom>
          <a:ln w="28575">
            <a:solidFill>
              <a:srgbClr val="2E2D67"/>
            </a:solidFill>
          </a:ln>
        </p:spPr>
        <p:txBody>
          <a:bodyPr wrap="square" lIns="0" tIns="0" rIns="0" bIns="0" rtlCol="0"/>
          <a:lstStyle/>
          <a:p>
            <a:endParaRPr sz="1628"/>
          </a:p>
        </p:txBody>
      </p:sp>
      <p:sp>
        <p:nvSpPr>
          <p:cNvPr id="6" name="object 6"/>
          <p:cNvSpPr txBox="1"/>
          <p:nvPr/>
        </p:nvSpPr>
        <p:spPr>
          <a:xfrm>
            <a:off x="2050470" y="2676868"/>
            <a:ext cx="7702901" cy="911131"/>
          </a:xfrm>
          <a:prstGeom prst="rect">
            <a:avLst/>
          </a:prstGeom>
        </p:spPr>
        <p:txBody>
          <a:bodyPr vert="horz" wrap="square" lIns="0" tIns="72945" rIns="0" bIns="0" rtlCol="0">
            <a:spAutoFit/>
          </a:bodyPr>
          <a:lstStyle/>
          <a:p>
            <a:pPr marL="207343" marR="179200">
              <a:lnSpc>
                <a:spcPct val="116500"/>
              </a:lnSpc>
              <a:spcBef>
                <a:spcPts val="5"/>
              </a:spcBef>
              <a:tabLst>
                <a:tab pos="2766106" algn="l"/>
              </a:tabLst>
            </a:pPr>
            <a:r>
              <a:rPr sz="2400" spc="18" dirty="0">
                <a:cs typeface="Cambria"/>
              </a:rPr>
              <a:t>A</a:t>
            </a:r>
            <a:r>
              <a:rPr sz="2400" spc="9" dirty="0">
                <a:cs typeface="Cambria"/>
              </a:rPr>
              <a:t> random</a:t>
            </a:r>
            <a:r>
              <a:rPr sz="2400" spc="-5" dirty="0">
                <a:cs typeface="Cambria"/>
              </a:rPr>
              <a:t> </a:t>
            </a:r>
            <a:r>
              <a:rPr sz="2400" dirty="0">
                <a:cs typeface="Cambria"/>
              </a:rPr>
              <a:t>variable</a:t>
            </a:r>
            <a:r>
              <a:rPr sz="2400" spc="5" dirty="0">
                <a:cs typeface="Cambria"/>
              </a:rPr>
              <a:t> </a:t>
            </a:r>
            <a:r>
              <a:rPr sz="2400" b="1" spc="18" dirty="0">
                <a:solidFill>
                  <a:srgbClr val="2E2D67"/>
                </a:solidFill>
                <a:cs typeface="Cambria"/>
              </a:rPr>
              <a:t>X</a:t>
            </a:r>
            <a:r>
              <a:rPr sz="2400" b="1" spc="18" dirty="0">
                <a:solidFill>
                  <a:srgbClr val="000099"/>
                </a:solidFill>
                <a:cs typeface="Cambria"/>
              </a:rPr>
              <a:t>	</a:t>
            </a:r>
            <a:r>
              <a:rPr sz="2400" spc="9" dirty="0">
                <a:cs typeface="Cambria"/>
              </a:rPr>
              <a:t>is</a:t>
            </a:r>
            <a:r>
              <a:rPr sz="2400" spc="-9" dirty="0">
                <a:cs typeface="Cambria"/>
              </a:rPr>
              <a:t> </a:t>
            </a:r>
            <a:r>
              <a:rPr sz="2400" spc="14" dirty="0">
                <a:cs typeface="Cambria"/>
              </a:rPr>
              <a:t>said</a:t>
            </a:r>
            <a:r>
              <a:rPr sz="2400" dirty="0">
                <a:cs typeface="Cambria"/>
              </a:rPr>
              <a:t> </a:t>
            </a:r>
            <a:r>
              <a:rPr sz="2400" spc="5" dirty="0">
                <a:cs typeface="Cambria"/>
              </a:rPr>
              <a:t>to</a:t>
            </a:r>
            <a:r>
              <a:rPr sz="2400" spc="-5" dirty="0">
                <a:cs typeface="Cambria"/>
              </a:rPr>
              <a:t> </a:t>
            </a:r>
            <a:r>
              <a:rPr sz="2400" spc="14" dirty="0">
                <a:cs typeface="Cambria"/>
              </a:rPr>
              <a:t>be</a:t>
            </a:r>
            <a:r>
              <a:rPr sz="2400" dirty="0">
                <a:cs typeface="Cambria"/>
              </a:rPr>
              <a:t> </a:t>
            </a:r>
            <a:r>
              <a:rPr sz="2400" spc="14" dirty="0">
                <a:cs typeface="Cambria"/>
              </a:rPr>
              <a:t>an</a:t>
            </a:r>
            <a:r>
              <a:rPr sz="2400" dirty="0">
                <a:cs typeface="Cambria"/>
              </a:rPr>
              <a:t> </a:t>
            </a:r>
            <a:r>
              <a:rPr sz="2400" spc="9" dirty="0">
                <a:solidFill>
                  <a:srgbClr val="2E2D67"/>
                </a:solidFill>
                <a:cs typeface="Cambria"/>
              </a:rPr>
              <a:t>exponential</a:t>
            </a:r>
            <a:r>
              <a:rPr sz="2400" dirty="0">
                <a:solidFill>
                  <a:srgbClr val="000099"/>
                </a:solidFill>
                <a:cs typeface="Cambria"/>
              </a:rPr>
              <a:t> </a:t>
            </a:r>
            <a:r>
              <a:rPr sz="2400" spc="-95" dirty="0" err="1">
                <a:cs typeface="Cambria"/>
              </a:rPr>
              <a:t>r.v.</a:t>
            </a:r>
            <a:r>
              <a:rPr sz="2400" spc="-5" dirty="0">
                <a:cs typeface="Cambria"/>
              </a:rPr>
              <a:t> </a:t>
            </a:r>
            <a:r>
              <a:rPr sz="2400" spc="9" dirty="0">
                <a:cs typeface="Cambria"/>
              </a:rPr>
              <a:t>with</a:t>
            </a:r>
            <a:r>
              <a:rPr lang="en-SG" sz="2400" spc="14" dirty="0">
                <a:cs typeface="Cambria"/>
              </a:rPr>
              <a:t> </a:t>
            </a:r>
            <a:r>
              <a:rPr sz="2400" spc="-5" dirty="0">
                <a:solidFill>
                  <a:srgbClr val="E02246"/>
                </a:solidFill>
                <a:cs typeface="Cambria"/>
              </a:rPr>
              <a:t>rate </a:t>
            </a:r>
            <a:r>
              <a:rPr sz="2400" spc="-466" dirty="0">
                <a:solidFill>
                  <a:srgbClr val="E02246"/>
                </a:solidFill>
                <a:cs typeface="Cambria"/>
              </a:rPr>
              <a:t> </a:t>
            </a:r>
            <a:r>
              <a:rPr sz="2400" spc="9" dirty="0">
                <a:solidFill>
                  <a:srgbClr val="E02246"/>
                </a:solidFill>
                <a:cs typeface="Cambria"/>
              </a:rPr>
              <a:t>pa</a:t>
            </a:r>
            <a:r>
              <a:rPr sz="2400" spc="-27" dirty="0">
                <a:solidFill>
                  <a:srgbClr val="E02246"/>
                </a:solidFill>
                <a:cs typeface="Cambria"/>
              </a:rPr>
              <a:t>r</a:t>
            </a:r>
            <a:r>
              <a:rPr sz="2400" spc="14" dirty="0">
                <a:solidFill>
                  <a:srgbClr val="E02246"/>
                </a:solidFill>
                <a:cs typeface="Cambria"/>
              </a:rPr>
              <a:t>ame</a:t>
            </a:r>
            <a:r>
              <a:rPr sz="2400" spc="-14" dirty="0">
                <a:solidFill>
                  <a:srgbClr val="E02246"/>
                </a:solidFill>
                <a:cs typeface="Cambria"/>
              </a:rPr>
              <a:t>t</a:t>
            </a:r>
            <a:r>
              <a:rPr sz="2400" spc="14" dirty="0">
                <a:solidFill>
                  <a:srgbClr val="E02246"/>
                </a:solidFill>
                <a:cs typeface="Cambria"/>
              </a:rPr>
              <a:t>er</a:t>
            </a:r>
            <a:r>
              <a:rPr sz="2400" spc="-23" dirty="0">
                <a:solidFill>
                  <a:srgbClr val="E02246"/>
                </a:solidFill>
                <a:cs typeface="Cambria"/>
              </a:rPr>
              <a:t> </a:t>
            </a:r>
            <a:r>
              <a:rPr lang="el-GR" sz="2400" dirty="0">
                <a:solidFill>
                  <a:srgbClr val="E02246"/>
                </a:solidFill>
                <a:cs typeface="Cambria"/>
              </a:rPr>
              <a:t>λ</a:t>
            </a:r>
            <a:r>
              <a:rPr lang="en-SG" sz="2400" dirty="0">
                <a:solidFill>
                  <a:srgbClr val="E02246"/>
                </a:solidFill>
                <a:cs typeface="Cambria"/>
              </a:rPr>
              <a:t> </a:t>
            </a:r>
            <a:r>
              <a:rPr sz="2400" spc="9" dirty="0">
                <a:cs typeface="Cambria"/>
              </a:rPr>
              <a:t>(</a:t>
            </a:r>
            <a:r>
              <a:rPr sz="2400" spc="5" dirty="0">
                <a:cs typeface="Cambria"/>
              </a:rPr>
              <a:t> </a:t>
            </a:r>
            <a:r>
              <a:rPr sz="2400" spc="14" dirty="0">
                <a:cs typeface="Cambria"/>
              </a:rPr>
              <a:t>&gt;</a:t>
            </a:r>
            <a:r>
              <a:rPr sz="2400" dirty="0">
                <a:cs typeface="Cambria"/>
              </a:rPr>
              <a:t> </a:t>
            </a:r>
            <a:r>
              <a:rPr sz="2400" spc="14" dirty="0">
                <a:cs typeface="Cambria"/>
              </a:rPr>
              <a:t>0) </a:t>
            </a:r>
            <a:r>
              <a:rPr sz="2400" spc="9" dirty="0">
                <a:cs typeface="Cambria"/>
              </a:rPr>
              <a:t>if</a:t>
            </a:r>
            <a:r>
              <a:rPr sz="2400" spc="-5" dirty="0">
                <a:cs typeface="Cambria"/>
              </a:rPr>
              <a:t> </a:t>
            </a:r>
            <a:r>
              <a:rPr sz="2400" spc="9" dirty="0">
                <a:cs typeface="Cambria"/>
              </a:rPr>
              <a:t>it </a:t>
            </a:r>
            <a:r>
              <a:rPr sz="2400" spc="14" dirty="0">
                <a:cs typeface="Cambria"/>
              </a:rPr>
              <a:t>has</a:t>
            </a:r>
            <a:r>
              <a:rPr sz="2400" spc="5" dirty="0">
                <a:cs typeface="Cambria"/>
              </a:rPr>
              <a:t> </a:t>
            </a:r>
            <a:r>
              <a:rPr sz="2400" spc="9" dirty="0">
                <a:cs typeface="Cambria"/>
              </a:rPr>
              <a:t>th</a:t>
            </a:r>
            <a:r>
              <a:rPr sz="2400" spc="14" dirty="0">
                <a:cs typeface="Cambria"/>
              </a:rPr>
              <a:t>e</a:t>
            </a:r>
            <a:r>
              <a:rPr sz="2400" dirty="0">
                <a:cs typeface="Cambria"/>
              </a:rPr>
              <a:t> </a:t>
            </a:r>
            <a:r>
              <a:rPr sz="2400" b="1" i="1" spc="9" dirty="0">
                <a:cs typeface="Cambria"/>
              </a:rPr>
              <a:t>pdf</a:t>
            </a:r>
            <a:endParaRPr sz="2400" dirty="0">
              <a:cs typeface="Cambria"/>
            </a:endParaRPr>
          </a:p>
        </p:txBody>
      </p:sp>
      <p:sp>
        <p:nvSpPr>
          <p:cNvPr id="8" name="object 8"/>
          <p:cNvSpPr txBox="1"/>
          <p:nvPr/>
        </p:nvSpPr>
        <p:spPr>
          <a:xfrm>
            <a:off x="4716732" y="3634499"/>
            <a:ext cx="2944506" cy="442486"/>
          </a:xfrm>
          <a:prstGeom prst="rect">
            <a:avLst/>
          </a:prstGeom>
        </p:spPr>
        <p:txBody>
          <a:bodyPr vert="horz" wrap="square" lIns="0" tIns="11487" rIns="0" bIns="0" rtlCol="0">
            <a:spAutoFit/>
          </a:bodyPr>
          <a:lstStyle/>
          <a:p>
            <a:pPr>
              <a:spcBef>
                <a:spcPts val="90"/>
              </a:spcBef>
              <a:tabLst>
                <a:tab pos="731157" algn="l"/>
                <a:tab pos="2481224" algn="l"/>
                <a:tab pos="3075684" algn="l"/>
                <a:tab pos="3380094" algn="l"/>
              </a:tabLst>
            </a:pPr>
            <a:r>
              <a:rPr sz="2397" i="1" dirty="0">
                <a:latin typeface="Cambria"/>
                <a:cs typeface="Cambria"/>
              </a:rPr>
              <a:t>f</a:t>
            </a:r>
            <a:r>
              <a:rPr sz="2397" i="1" spc="-222" dirty="0">
                <a:latin typeface="Cambria"/>
                <a:cs typeface="Cambria"/>
              </a:rPr>
              <a:t> </a:t>
            </a:r>
            <a:r>
              <a:rPr sz="2397" dirty="0">
                <a:latin typeface="Cambria"/>
                <a:cs typeface="Cambria"/>
              </a:rPr>
              <a:t>(</a:t>
            </a:r>
            <a:r>
              <a:rPr sz="2397" spc="-230" dirty="0">
                <a:latin typeface="Cambria"/>
                <a:cs typeface="Cambria"/>
              </a:rPr>
              <a:t> </a:t>
            </a:r>
            <a:r>
              <a:rPr sz="2397" b="1" i="1" dirty="0">
                <a:solidFill>
                  <a:srgbClr val="2E2D67"/>
                </a:solidFill>
                <a:latin typeface="Book Antiqua"/>
                <a:cs typeface="Book Antiqua"/>
              </a:rPr>
              <a:t>x</a:t>
            </a:r>
            <a:r>
              <a:rPr sz="2397" b="1" i="1" spc="-294" dirty="0">
                <a:solidFill>
                  <a:srgbClr val="000099"/>
                </a:solidFill>
                <a:latin typeface="Book Antiqua"/>
                <a:cs typeface="Book Antiqua"/>
              </a:rPr>
              <a:t> </a:t>
            </a:r>
            <a:r>
              <a:rPr sz="2397" dirty="0">
                <a:latin typeface="Cambria"/>
                <a:cs typeface="Cambria"/>
              </a:rPr>
              <a:t>)	=</a:t>
            </a:r>
            <a:r>
              <a:rPr lang="en-SG" sz="2400" b="1" i="1" spc="-115" dirty="0">
                <a:solidFill>
                  <a:srgbClr val="E02246"/>
                </a:solidFill>
                <a:latin typeface="Symbol"/>
                <a:cs typeface="Symbol"/>
              </a:rPr>
              <a:t></a:t>
            </a:r>
            <a:r>
              <a:rPr lang="en-SG" sz="2800" i="1" spc="-6" dirty="0">
                <a:latin typeface="Cambria"/>
                <a:cs typeface="Cambria"/>
              </a:rPr>
              <a:t>e</a:t>
            </a:r>
            <a:r>
              <a:rPr lang="en-SG" sz="2800" i="1" spc="-475" dirty="0">
                <a:latin typeface="Cambria"/>
                <a:cs typeface="Cambria"/>
              </a:rPr>
              <a:t> </a:t>
            </a:r>
            <a:r>
              <a:rPr lang="en-SG" sz="2400" spc="5" baseline="30000" dirty="0">
                <a:latin typeface="Symbol"/>
                <a:cs typeface="Symbol"/>
              </a:rPr>
              <a:t></a:t>
            </a:r>
            <a:r>
              <a:rPr lang="en-SG" sz="2400" spc="-276" baseline="30000" dirty="0">
                <a:latin typeface="Times New Roman"/>
                <a:cs typeface="Times New Roman"/>
              </a:rPr>
              <a:t> </a:t>
            </a:r>
            <a:r>
              <a:rPr lang="en-SG" sz="2400" b="1" i="1" spc="-45" baseline="30000" dirty="0">
                <a:solidFill>
                  <a:srgbClr val="E02246"/>
                </a:solidFill>
                <a:latin typeface="Symbol"/>
                <a:cs typeface="Symbol"/>
              </a:rPr>
              <a:t></a:t>
            </a:r>
            <a:r>
              <a:rPr lang="en-SG" sz="2400" spc="-285" baseline="30000" dirty="0">
                <a:solidFill>
                  <a:srgbClr val="C00000"/>
                </a:solidFill>
                <a:latin typeface="Times New Roman"/>
                <a:cs typeface="Times New Roman"/>
              </a:rPr>
              <a:t> </a:t>
            </a:r>
            <a:r>
              <a:rPr lang="en-SG" sz="2400" b="1" i="1" baseline="30000" dirty="0">
                <a:solidFill>
                  <a:srgbClr val="2E2D67"/>
                </a:solidFill>
                <a:latin typeface="Book Antiqua"/>
                <a:cs typeface="Book Antiqua"/>
              </a:rPr>
              <a:t>x</a:t>
            </a:r>
            <a:r>
              <a:rPr lang="en-SG" sz="2400" b="1" baseline="30000" dirty="0">
                <a:solidFill>
                  <a:srgbClr val="000099"/>
                </a:solidFill>
                <a:latin typeface="Book Antiqua"/>
                <a:cs typeface="Book Antiqua"/>
              </a:rPr>
              <a:t>  </a:t>
            </a:r>
            <a:r>
              <a:rPr sz="2397" i="1" spc="-5" dirty="0">
                <a:latin typeface="Cambria"/>
                <a:cs typeface="Cambria"/>
              </a:rPr>
              <a:t>for</a:t>
            </a:r>
            <a:r>
              <a:rPr lang="en-SG" sz="2397" i="1" spc="-5" dirty="0">
                <a:latin typeface="Cambria"/>
                <a:cs typeface="Cambria"/>
              </a:rPr>
              <a:t> </a:t>
            </a:r>
            <a:r>
              <a:rPr sz="2397" b="1" i="1" dirty="0">
                <a:solidFill>
                  <a:srgbClr val="2E2D67"/>
                </a:solidFill>
                <a:latin typeface="Book Antiqua"/>
                <a:cs typeface="Book Antiqua"/>
              </a:rPr>
              <a:t>x</a:t>
            </a:r>
            <a:r>
              <a:rPr lang="en-SG" sz="2397" b="1" i="1" dirty="0">
                <a:solidFill>
                  <a:srgbClr val="000099"/>
                </a:solidFill>
                <a:latin typeface="Book Antiqua"/>
                <a:cs typeface="Book Antiqua"/>
              </a:rPr>
              <a:t> </a:t>
            </a:r>
            <a:r>
              <a:rPr sz="2397" dirty="0">
                <a:latin typeface="Cambria"/>
                <a:cs typeface="Cambria"/>
              </a:rPr>
              <a:t>&gt;</a:t>
            </a:r>
            <a:r>
              <a:rPr sz="2397" spc="-77" dirty="0">
                <a:latin typeface="Cambria"/>
                <a:cs typeface="Cambria"/>
              </a:rPr>
              <a:t> </a:t>
            </a:r>
            <a:r>
              <a:rPr sz="2397" dirty="0">
                <a:latin typeface="Cambria"/>
                <a:cs typeface="Cambria"/>
              </a:rPr>
              <a:t>0</a:t>
            </a:r>
          </a:p>
        </p:txBody>
      </p:sp>
      <p:pic>
        <p:nvPicPr>
          <p:cNvPr id="9" name="object 9"/>
          <p:cNvPicPr/>
          <p:nvPr/>
        </p:nvPicPr>
        <p:blipFill>
          <a:blip r:embed="rId2" cstate="print"/>
          <a:stretch>
            <a:fillRect/>
          </a:stretch>
        </p:blipFill>
        <p:spPr>
          <a:xfrm>
            <a:off x="4549332" y="4354685"/>
            <a:ext cx="3093336" cy="2475772"/>
          </a:xfrm>
          <a:prstGeom prst="rect">
            <a:avLst/>
          </a:prstGeom>
        </p:spPr>
      </p:pic>
      <p:sp>
        <p:nvSpPr>
          <p:cNvPr id="12" name="object 5">
            <a:extLst>
              <a:ext uri="{FF2B5EF4-FFF2-40B4-BE49-F238E27FC236}">
                <a16:creationId xmlns:a16="http://schemas.microsoft.com/office/drawing/2014/main" id="{00E9409D-8A95-4FDD-BC83-27283A8D3495}"/>
              </a:ext>
            </a:extLst>
          </p:cNvPr>
          <p:cNvSpPr txBox="1">
            <a:spLocks noGrp="1"/>
          </p:cNvSpPr>
          <p:nvPr>
            <p:ph type="title"/>
          </p:nvPr>
        </p:nvSpPr>
        <p:spPr>
          <a:prstGeom prst="rect">
            <a:avLst/>
          </a:prstGeom>
          <a:noFill/>
          <a:ln w="38100">
            <a:noFill/>
          </a:ln>
        </p:spPr>
        <p:txBody>
          <a:bodyPr vert="horz" wrap="square" lIns="0" tIns="95920" rIns="0" bIns="0" rtlCol="0" anchor="ctr">
            <a:spAutoFit/>
          </a:bodyPr>
          <a:lstStyle/>
          <a:p>
            <a:pPr>
              <a:lnSpc>
                <a:spcPct val="100000"/>
              </a:lnSpc>
              <a:spcBef>
                <a:spcPts val="755"/>
              </a:spcBef>
            </a:pPr>
            <a:r>
              <a:rPr sz="3573" spc="5" dirty="0">
                <a:solidFill>
                  <a:srgbClr val="001F5F"/>
                </a:solidFill>
                <a:latin typeface="Cambria"/>
                <a:cs typeface="Cambria"/>
              </a:rPr>
              <a:t>Exponential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Tree>
    <p:extLst>
      <p:ext uri="{BB962C8B-B14F-4D97-AF65-F5344CB8AC3E}">
        <p14:creationId xmlns:p14="http://schemas.microsoft.com/office/powerpoint/2010/main" val="237490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42661" y="3811116"/>
            <a:ext cx="3706677" cy="2965342"/>
          </a:xfrm>
          <a:prstGeom prst="rect">
            <a:avLst/>
          </a:prstGeom>
        </p:spPr>
      </p:pic>
      <p:sp>
        <p:nvSpPr>
          <p:cNvPr id="4" name="object 4"/>
          <p:cNvSpPr/>
          <p:nvPr/>
        </p:nvSpPr>
        <p:spPr>
          <a:xfrm>
            <a:off x="2254408" y="1463897"/>
            <a:ext cx="4175761" cy="2056570"/>
          </a:xfrm>
          <a:custGeom>
            <a:avLst/>
            <a:gdLst/>
            <a:ahLst/>
            <a:cxnLst/>
            <a:rect l="l" t="t" r="r" b="b"/>
            <a:pathLst>
              <a:path w="5219700" h="2833370">
                <a:moveTo>
                  <a:pt x="0" y="2833116"/>
                </a:moveTo>
                <a:lnTo>
                  <a:pt x="5219699" y="2833116"/>
                </a:lnTo>
                <a:lnTo>
                  <a:pt x="5219699" y="0"/>
                </a:lnTo>
                <a:lnTo>
                  <a:pt x="0" y="0"/>
                </a:lnTo>
                <a:lnTo>
                  <a:pt x="0" y="2833116"/>
                </a:lnTo>
                <a:close/>
              </a:path>
            </a:pathLst>
          </a:custGeom>
          <a:ln w="28575">
            <a:solidFill>
              <a:srgbClr val="2E2D67"/>
            </a:solidFill>
          </a:ln>
        </p:spPr>
        <p:txBody>
          <a:bodyPr wrap="square" lIns="0" tIns="0" rIns="0" bIns="0" rtlCol="0"/>
          <a:lstStyle/>
          <a:p>
            <a:endParaRPr sz="1628"/>
          </a:p>
        </p:txBody>
      </p:sp>
      <p:sp>
        <p:nvSpPr>
          <p:cNvPr id="5" name="object 5"/>
          <p:cNvSpPr txBox="1"/>
          <p:nvPr/>
        </p:nvSpPr>
        <p:spPr>
          <a:xfrm>
            <a:off x="2476317" y="1522060"/>
            <a:ext cx="3210739" cy="1747544"/>
          </a:xfrm>
          <a:prstGeom prst="rect">
            <a:avLst/>
          </a:prstGeom>
        </p:spPr>
        <p:txBody>
          <a:bodyPr vert="horz" wrap="square" lIns="0" tIns="15508" rIns="0" bIns="0" rtlCol="0">
            <a:spAutoFit/>
          </a:bodyPr>
          <a:lstStyle/>
          <a:p>
            <a:pPr>
              <a:spcBef>
                <a:spcPts val="122"/>
              </a:spcBef>
            </a:pPr>
            <a:r>
              <a:rPr sz="2171" spc="5" dirty="0">
                <a:latin typeface="Cambria"/>
                <a:cs typeface="Cambria"/>
              </a:rPr>
              <a:t>It</a:t>
            </a:r>
            <a:r>
              <a:rPr sz="2171" spc="-9" dirty="0">
                <a:latin typeface="Cambria"/>
                <a:cs typeface="Cambria"/>
              </a:rPr>
              <a:t> </a:t>
            </a:r>
            <a:r>
              <a:rPr sz="2171" spc="14" dirty="0">
                <a:latin typeface="Cambria"/>
                <a:cs typeface="Cambria"/>
              </a:rPr>
              <a:t>can</a:t>
            </a:r>
            <a:r>
              <a:rPr sz="2171" spc="-5" dirty="0">
                <a:latin typeface="Cambria"/>
                <a:cs typeface="Cambria"/>
              </a:rPr>
              <a:t> </a:t>
            </a:r>
            <a:r>
              <a:rPr sz="2171" spc="14" dirty="0">
                <a:latin typeface="Cambria"/>
                <a:cs typeface="Cambria"/>
              </a:rPr>
              <a:t>be</a:t>
            </a:r>
            <a:r>
              <a:rPr sz="2171" spc="-5" dirty="0">
                <a:latin typeface="Cambria"/>
                <a:cs typeface="Cambria"/>
              </a:rPr>
              <a:t> </a:t>
            </a:r>
            <a:r>
              <a:rPr sz="2171" spc="14" dirty="0">
                <a:latin typeface="Cambria"/>
                <a:cs typeface="Cambria"/>
              </a:rPr>
              <a:t>shown</a:t>
            </a:r>
            <a:r>
              <a:rPr sz="2171" spc="-5" dirty="0">
                <a:latin typeface="Cambria"/>
                <a:cs typeface="Cambria"/>
              </a:rPr>
              <a:t> </a:t>
            </a:r>
            <a:r>
              <a:rPr sz="2171" spc="9" dirty="0">
                <a:latin typeface="Cambria"/>
                <a:cs typeface="Cambria"/>
              </a:rPr>
              <a:t>that</a:t>
            </a:r>
            <a:endParaRPr sz="2171" dirty="0">
              <a:latin typeface="Cambria"/>
              <a:cs typeface="Cambria"/>
            </a:endParaRPr>
          </a:p>
          <a:p>
            <a:pPr marL="506583" algn="ctr">
              <a:spcBef>
                <a:spcPts val="1954"/>
              </a:spcBef>
              <a:tabLst>
                <a:tab pos="1967749" algn="l"/>
                <a:tab pos="2971726" algn="l"/>
              </a:tabLst>
            </a:pPr>
            <a:r>
              <a:rPr sz="2171" spc="14" dirty="0">
                <a:solidFill>
                  <a:srgbClr val="2E2D67"/>
                </a:solidFill>
                <a:latin typeface="Cambria"/>
                <a:cs typeface="Cambria"/>
              </a:rPr>
              <a:t>Mean</a:t>
            </a:r>
            <a:r>
              <a:rPr sz="2171" spc="14" dirty="0">
                <a:solidFill>
                  <a:srgbClr val="000099"/>
                </a:solidFill>
                <a:latin typeface="Cambria"/>
                <a:cs typeface="Cambria"/>
              </a:rPr>
              <a:t>	</a:t>
            </a:r>
            <a:r>
              <a:rPr lang="en-SG" sz="2171" spc="18" dirty="0">
                <a:latin typeface="Cambria Math" panose="02040503050406030204" pitchFamily="18" charset="0"/>
                <a:ea typeface="Cambria Math" panose="02040503050406030204" pitchFamily="18" charset="0"/>
                <a:cs typeface="Cambria"/>
              </a:rPr>
              <a:t>𝔼</a:t>
            </a:r>
            <a:r>
              <a:rPr lang="en-SG" sz="2171" spc="-181" dirty="0">
                <a:latin typeface="Cambria"/>
                <a:cs typeface="Cambria"/>
              </a:rPr>
              <a:t>[</a:t>
            </a:r>
            <a:r>
              <a:rPr sz="2171" spc="-172" dirty="0">
                <a:latin typeface="Cambria"/>
                <a:cs typeface="Cambria"/>
              </a:rPr>
              <a:t> </a:t>
            </a:r>
            <a:r>
              <a:rPr sz="2171" b="1" spc="18" dirty="0">
                <a:solidFill>
                  <a:srgbClr val="2E2D67"/>
                </a:solidFill>
                <a:latin typeface="Cambria"/>
                <a:cs typeface="Cambria"/>
              </a:rPr>
              <a:t>X</a:t>
            </a:r>
            <a:r>
              <a:rPr lang="en-SG" sz="2171" b="1" spc="18" dirty="0">
                <a:solidFill>
                  <a:srgbClr val="2E2D67"/>
                </a:solidFill>
                <a:latin typeface="Cambria"/>
                <a:cs typeface="Cambria"/>
              </a:rPr>
              <a:t>]</a:t>
            </a:r>
            <a:r>
              <a:rPr sz="2171" spc="18" dirty="0">
                <a:latin typeface="Cambria"/>
                <a:cs typeface="Cambria"/>
              </a:rPr>
              <a:t>	</a:t>
            </a:r>
            <a:r>
              <a:rPr sz="2171" spc="14" dirty="0">
                <a:latin typeface="Cambria"/>
                <a:cs typeface="Cambria"/>
              </a:rPr>
              <a:t>=</a:t>
            </a:r>
            <a:endParaRPr sz="2171" dirty="0">
              <a:latin typeface="Cambria"/>
              <a:cs typeface="Cambria"/>
            </a:endParaRPr>
          </a:p>
          <a:p>
            <a:pPr>
              <a:spcBef>
                <a:spcPts val="9"/>
              </a:spcBef>
            </a:pPr>
            <a:endParaRPr sz="3075" dirty="0">
              <a:latin typeface="Cambria"/>
              <a:cs typeface="Cambria"/>
            </a:endParaRPr>
          </a:p>
          <a:p>
            <a:pPr marL="444553" algn="ctr">
              <a:tabLst>
                <a:tab pos="1814970" algn="l"/>
                <a:tab pos="2432404" algn="l"/>
                <a:tab pos="3032033" algn="l"/>
              </a:tabLst>
            </a:pPr>
            <a:r>
              <a:rPr sz="2171" spc="-5" dirty="0">
                <a:solidFill>
                  <a:srgbClr val="2E2D67"/>
                </a:solidFill>
                <a:latin typeface="Cambria"/>
                <a:cs typeface="Cambria"/>
              </a:rPr>
              <a:t>Variance</a:t>
            </a:r>
            <a:r>
              <a:rPr sz="2171" spc="-5" dirty="0">
                <a:solidFill>
                  <a:srgbClr val="000099"/>
                </a:solidFill>
                <a:latin typeface="Cambria"/>
                <a:cs typeface="Cambria"/>
              </a:rPr>
              <a:t>	</a:t>
            </a:r>
            <a:r>
              <a:rPr sz="2171" spc="172" dirty="0">
                <a:latin typeface="Cambria"/>
                <a:cs typeface="Cambria"/>
              </a:rPr>
              <a:t>Var</a:t>
            </a:r>
            <a:r>
              <a:rPr lang="en-SG" sz="2171" spc="172" dirty="0">
                <a:latin typeface="Cambria"/>
                <a:cs typeface="Cambria"/>
              </a:rPr>
              <a:t>[</a:t>
            </a:r>
            <a:r>
              <a:rPr sz="2171" b="1" spc="18" dirty="0">
                <a:solidFill>
                  <a:srgbClr val="2E2D67"/>
                </a:solidFill>
                <a:latin typeface="Cambria"/>
                <a:cs typeface="Cambria"/>
              </a:rPr>
              <a:t>X</a:t>
            </a:r>
            <a:r>
              <a:rPr sz="2171" b="1" spc="-172" dirty="0">
                <a:solidFill>
                  <a:srgbClr val="000099"/>
                </a:solidFill>
                <a:latin typeface="Cambria"/>
                <a:cs typeface="Cambria"/>
              </a:rPr>
              <a:t> </a:t>
            </a:r>
            <a:r>
              <a:rPr lang="en-SG" sz="2171" b="1" spc="9" dirty="0">
                <a:latin typeface="Cambria"/>
                <a:cs typeface="Cambria"/>
              </a:rPr>
              <a:t>]</a:t>
            </a:r>
            <a:r>
              <a:rPr sz="2171" spc="9" dirty="0">
                <a:latin typeface="Cambria"/>
                <a:cs typeface="Cambria"/>
              </a:rPr>
              <a:t>	</a:t>
            </a:r>
            <a:r>
              <a:rPr sz="2171" spc="14" dirty="0">
                <a:latin typeface="Cambria"/>
                <a:cs typeface="Cambria"/>
              </a:rPr>
              <a:t>=</a:t>
            </a:r>
            <a:endParaRPr sz="2171" dirty="0">
              <a:latin typeface="Cambria"/>
              <a:cs typeface="Cambria"/>
            </a:endParaRPr>
          </a:p>
        </p:txBody>
      </p:sp>
      <p:grpSp>
        <p:nvGrpSpPr>
          <p:cNvPr id="3" name="Group 2">
            <a:extLst>
              <a:ext uri="{FF2B5EF4-FFF2-40B4-BE49-F238E27FC236}">
                <a16:creationId xmlns:a16="http://schemas.microsoft.com/office/drawing/2014/main" id="{060F54C1-5DFA-4999-ACB4-78BF1264A9F1}"/>
              </a:ext>
            </a:extLst>
          </p:cNvPr>
          <p:cNvGrpSpPr/>
          <p:nvPr/>
        </p:nvGrpSpPr>
        <p:grpSpPr>
          <a:xfrm>
            <a:off x="5908964" y="1775871"/>
            <a:ext cx="342326" cy="1619621"/>
            <a:chOff x="5908964" y="1463897"/>
            <a:chExt cx="342326" cy="1619621"/>
          </a:xfrm>
        </p:grpSpPr>
        <p:sp>
          <p:nvSpPr>
            <p:cNvPr id="6" name="object 6"/>
            <p:cNvSpPr/>
            <p:nvPr/>
          </p:nvSpPr>
          <p:spPr>
            <a:xfrm>
              <a:off x="5994147" y="1971880"/>
              <a:ext cx="167717" cy="19529"/>
            </a:xfrm>
            <a:custGeom>
              <a:avLst/>
              <a:gdLst/>
              <a:ahLst/>
              <a:cxnLst/>
              <a:rect l="l" t="t" r="r" b="b"/>
              <a:pathLst>
                <a:path w="185420" h="21589">
                  <a:moveTo>
                    <a:pt x="185281" y="0"/>
                  </a:moveTo>
                  <a:lnTo>
                    <a:pt x="0" y="0"/>
                  </a:lnTo>
                  <a:lnTo>
                    <a:pt x="0" y="21392"/>
                  </a:lnTo>
                  <a:lnTo>
                    <a:pt x="185281" y="21392"/>
                  </a:lnTo>
                  <a:lnTo>
                    <a:pt x="185281" y="0"/>
                  </a:lnTo>
                  <a:close/>
                </a:path>
              </a:pathLst>
            </a:custGeom>
            <a:solidFill>
              <a:srgbClr val="000000"/>
            </a:solidFill>
          </p:spPr>
          <p:txBody>
            <a:bodyPr wrap="square" lIns="0" tIns="0" rIns="0" bIns="0" rtlCol="0"/>
            <a:lstStyle/>
            <a:p>
              <a:endParaRPr sz="1628"/>
            </a:p>
          </p:txBody>
        </p:sp>
        <p:sp>
          <p:nvSpPr>
            <p:cNvPr id="7" name="object 7"/>
            <p:cNvSpPr txBox="1"/>
            <p:nvPr/>
          </p:nvSpPr>
          <p:spPr>
            <a:xfrm>
              <a:off x="5908964" y="1463897"/>
              <a:ext cx="342326" cy="1619621"/>
            </a:xfrm>
            <a:prstGeom prst="rect">
              <a:avLst/>
            </a:prstGeom>
          </p:spPr>
          <p:txBody>
            <a:bodyPr vert="horz" wrap="square" lIns="0" tIns="78115" rIns="0" bIns="0" rtlCol="0">
              <a:spAutoFit/>
            </a:bodyPr>
            <a:lstStyle/>
            <a:p>
              <a:pPr marL="86154">
                <a:spcBef>
                  <a:spcPts val="615"/>
                </a:spcBef>
              </a:pPr>
              <a:r>
                <a:rPr sz="2352" spc="-14" dirty="0">
                  <a:latin typeface="Cambria Math"/>
                  <a:cs typeface="Cambria Math"/>
                </a:rPr>
                <a:t>1</a:t>
              </a:r>
              <a:endParaRPr sz="2352" dirty="0">
                <a:latin typeface="Cambria Math"/>
                <a:cs typeface="Cambria Math"/>
              </a:endParaRPr>
            </a:p>
            <a:p>
              <a:pPr marL="91323" marR="80410" indent="-6892">
                <a:lnSpc>
                  <a:spcPct val="115300"/>
                </a:lnSpc>
                <a:spcBef>
                  <a:spcPts val="90"/>
                </a:spcBef>
              </a:pPr>
              <a:r>
                <a:rPr sz="2352" spc="-14" dirty="0">
                  <a:solidFill>
                    <a:srgbClr val="C00000"/>
                  </a:solidFill>
                  <a:latin typeface="Cambria Math"/>
                  <a:cs typeface="Cambria Math"/>
                </a:rPr>
                <a:t>𝝀  </a:t>
              </a:r>
              <a:r>
                <a:rPr sz="2352" spc="-27" dirty="0">
                  <a:latin typeface="Cambria Math"/>
                  <a:cs typeface="Cambria Math"/>
                </a:rPr>
                <a:t>1</a:t>
              </a:r>
              <a:endParaRPr sz="2352" dirty="0">
                <a:latin typeface="Cambria Math"/>
                <a:cs typeface="Cambria Math"/>
              </a:endParaRPr>
            </a:p>
            <a:p>
              <a:pPr marL="22974">
                <a:lnSpc>
                  <a:spcPts val="2641"/>
                </a:lnSpc>
              </a:pPr>
              <a:r>
                <a:rPr sz="3528" spc="-33" baseline="-17094" dirty="0">
                  <a:solidFill>
                    <a:srgbClr val="C00000"/>
                  </a:solidFill>
                  <a:latin typeface="Cambria Math"/>
                  <a:cs typeface="Cambria Math"/>
                </a:rPr>
                <a:t>𝝀</a:t>
              </a:r>
              <a:r>
                <a:rPr sz="1719" spc="-23" dirty="0">
                  <a:latin typeface="Cambria Math"/>
                  <a:cs typeface="Cambria Math"/>
                </a:rPr>
                <a:t>2</a:t>
              </a:r>
              <a:endParaRPr sz="1719" dirty="0">
                <a:latin typeface="Cambria Math"/>
                <a:cs typeface="Cambria Math"/>
              </a:endParaRPr>
            </a:p>
          </p:txBody>
        </p:sp>
        <p:sp>
          <p:nvSpPr>
            <p:cNvPr id="8" name="object 8"/>
            <p:cNvSpPr/>
            <p:nvPr/>
          </p:nvSpPr>
          <p:spPr>
            <a:xfrm>
              <a:off x="5931938" y="2809982"/>
              <a:ext cx="301545" cy="19529"/>
            </a:xfrm>
            <a:custGeom>
              <a:avLst/>
              <a:gdLst/>
              <a:ahLst/>
              <a:cxnLst/>
              <a:rect l="l" t="t" r="r" b="b"/>
              <a:pathLst>
                <a:path w="333375" h="21589">
                  <a:moveTo>
                    <a:pt x="332754" y="0"/>
                  </a:moveTo>
                  <a:lnTo>
                    <a:pt x="0" y="0"/>
                  </a:lnTo>
                  <a:lnTo>
                    <a:pt x="0" y="21392"/>
                  </a:lnTo>
                  <a:lnTo>
                    <a:pt x="332754" y="21392"/>
                  </a:lnTo>
                  <a:lnTo>
                    <a:pt x="332754" y="0"/>
                  </a:lnTo>
                  <a:close/>
                </a:path>
              </a:pathLst>
            </a:custGeom>
            <a:solidFill>
              <a:srgbClr val="000000"/>
            </a:solidFill>
          </p:spPr>
          <p:txBody>
            <a:bodyPr wrap="square" lIns="0" tIns="0" rIns="0" bIns="0" rtlCol="0"/>
            <a:lstStyle/>
            <a:p>
              <a:endParaRPr sz="1628"/>
            </a:p>
          </p:txBody>
        </p:sp>
      </p:grpSp>
      <p:sp>
        <p:nvSpPr>
          <p:cNvPr id="9" name="object 9"/>
          <p:cNvSpPr txBox="1"/>
          <p:nvPr/>
        </p:nvSpPr>
        <p:spPr>
          <a:xfrm>
            <a:off x="7239459" y="1661790"/>
            <a:ext cx="3046468" cy="1691500"/>
          </a:xfrm>
          <a:prstGeom prst="rect">
            <a:avLst/>
          </a:prstGeom>
          <a:ln w="28575">
            <a:solidFill>
              <a:srgbClr val="2E2D67"/>
            </a:solidFill>
          </a:ln>
        </p:spPr>
        <p:txBody>
          <a:bodyPr vert="horz" wrap="square" lIns="0" tIns="116597" rIns="0" bIns="0" rtlCol="0">
            <a:spAutoFit/>
          </a:bodyPr>
          <a:lstStyle/>
          <a:p>
            <a:pPr marL="273969">
              <a:spcBef>
                <a:spcPts val="918"/>
              </a:spcBef>
            </a:pPr>
            <a:r>
              <a:rPr sz="2171" spc="5" dirty="0">
                <a:latin typeface="Cambria"/>
                <a:cs typeface="Cambria"/>
              </a:rPr>
              <a:t>It</a:t>
            </a:r>
            <a:r>
              <a:rPr sz="2171" spc="-9" dirty="0">
                <a:latin typeface="Cambria"/>
                <a:cs typeface="Cambria"/>
              </a:rPr>
              <a:t> </a:t>
            </a:r>
            <a:r>
              <a:rPr sz="2171" spc="14" dirty="0">
                <a:latin typeface="Cambria"/>
                <a:cs typeface="Cambria"/>
              </a:rPr>
              <a:t>can</a:t>
            </a:r>
            <a:r>
              <a:rPr sz="2171" spc="5" dirty="0">
                <a:latin typeface="Cambria"/>
                <a:cs typeface="Cambria"/>
              </a:rPr>
              <a:t> </a:t>
            </a:r>
            <a:r>
              <a:rPr sz="2171" spc="14" dirty="0">
                <a:latin typeface="Cambria"/>
                <a:cs typeface="Cambria"/>
              </a:rPr>
              <a:t>be</a:t>
            </a:r>
            <a:r>
              <a:rPr sz="2171" spc="-5" dirty="0">
                <a:latin typeface="Cambria"/>
                <a:cs typeface="Cambria"/>
              </a:rPr>
              <a:t> </a:t>
            </a:r>
            <a:r>
              <a:rPr sz="2171" spc="14" dirty="0">
                <a:latin typeface="Cambria"/>
                <a:cs typeface="Cambria"/>
              </a:rPr>
              <a:t>shown</a:t>
            </a:r>
            <a:r>
              <a:rPr sz="2171" dirty="0">
                <a:latin typeface="Cambria"/>
                <a:cs typeface="Cambria"/>
              </a:rPr>
              <a:t> </a:t>
            </a:r>
            <a:r>
              <a:rPr sz="2171" spc="9" dirty="0">
                <a:latin typeface="Cambria"/>
                <a:cs typeface="Cambria"/>
              </a:rPr>
              <a:t>that</a:t>
            </a:r>
            <a:endParaRPr sz="2171" dirty="0">
              <a:latin typeface="Cambria"/>
              <a:cs typeface="Cambria"/>
            </a:endParaRPr>
          </a:p>
          <a:p>
            <a:pPr marL="273969">
              <a:spcBef>
                <a:spcPts val="565"/>
              </a:spcBef>
            </a:pPr>
            <a:r>
              <a:rPr sz="2171" b="1" spc="18" dirty="0">
                <a:solidFill>
                  <a:srgbClr val="2E2D67"/>
                </a:solidFill>
                <a:latin typeface="Cambria"/>
                <a:cs typeface="Cambria"/>
              </a:rPr>
              <a:t>X</a:t>
            </a:r>
            <a:r>
              <a:rPr sz="2171" b="1" spc="-5" dirty="0">
                <a:solidFill>
                  <a:srgbClr val="2E2D67"/>
                </a:solidFill>
                <a:latin typeface="Cambria"/>
                <a:cs typeface="Cambria"/>
              </a:rPr>
              <a:t> </a:t>
            </a:r>
            <a:r>
              <a:rPr sz="2171" spc="14" dirty="0">
                <a:latin typeface="Cambria"/>
                <a:cs typeface="Cambria"/>
              </a:rPr>
              <a:t>has</a:t>
            </a:r>
            <a:r>
              <a:rPr sz="2171" spc="-18" dirty="0">
                <a:latin typeface="Cambria"/>
                <a:cs typeface="Cambria"/>
              </a:rPr>
              <a:t> </a:t>
            </a:r>
            <a:r>
              <a:rPr sz="2171" spc="9" dirty="0">
                <a:latin typeface="Cambria"/>
                <a:cs typeface="Cambria"/>
              </a:rPr>
              <a:t>the</a:t>
            </a:r>
            <a:r>
              <a:rPr sz="2171" spc="-14" dirty="0">
                <a:latin typeface="Cambria"/>
                <a:cs typeface="Cambria"/>
              </a:rPr>
              <a:t> </a:t>
            </a:r>
            <a:r>
              <a:rPr sz="2171" b="1" i="1" spc="140" dirty="0">
                <a:solidFill>
                  <a:srgbClr val="C00000"/>
                </a:solidFill>
                <a:latin typeface="Cambria"/>
                <a:cs typeface="Cambria"/>
              </a:rPr>
              <a:t>cdf</a:t>
            </a:r>
            <a:endParaRPr sz="2171" dirty="0">
              <a:latin typeface="Cambria"/>
              <a:cs typeface="Cambria"/>
            </a:endParaRPr>
          </a:p>
          <a:p>
            <a:pPr>
              <a:spcBef>
                <a:spcPts val="23"/>
              </a:spcBef>
            </a:pPr>
            <a:endParaRPr sz="2985" dirty="0">
              <a:latin typeface="Cambria"/>
              <a:cs typeface="Cambria"/>
            </a:endParaRPr>
          </a:p>
          <a:p>
            <a:pPr marL="496819">
              <a:tabLst>
                <a:tab pos="1519750" algn="l"/>
              </a:tabLst>
            </a:pPr>
            <a:r>
              <a:rPr sz="2261" spc="68" dirty="0">
                <a:latin typeface="Cambria Math"/>
                <a:cs typeface="Cambria Math"/>
              </a:rPr>
              <a:t>𝐹</a:t>
            </a:r>
            <a:r>
              <a:rPr lang="en-SG" sz="2400" dirty="0">
                <a:latin typeface="Cambria"/>
                <a:cs typeface="Cambria"/>
              </a:rPr>
              <a:t>(</a:t>
            </a:r>
            <a:r>
              <a:rPr lang="en-SG" sz="2400" spc="-230" dirty="0">
                <a:latin typeface="Cambria"/>
                <a:cs typeface="Cambria"/>
              </a:rPr>
              <a:t> </a:t>
            </a:r>
            <a:r>
              <a:rPr lang="en-SG" sz="2400" b="1" i="1" dirty="0">
                <a:solidFill>
                  <a:srgbClr val="2E2D67"/>
                </a:solidFill>
                <a:latin typeface="Book Antiqua"/>
                <a:cs typeface="Book Antiqua"/>
              </a:rPr>
              <a:t>x</a:t>
            </a:r>
            <a:r>
              <a:rPr lang="en-SG" sz="2400" b="1" i="1" spc="-294" dirty="0">
                <a:solidFill>
                  <a:srgbClr val="000099"/>
                </a:solidFill>
                <a:latin typeface="Book Antiqua"/>
                <a:cs typeface="Book Antiqua"/>
              </a:rPr>
              <a:t> </a:t>
            </a:r>
            <a:r>
              <a:rPr lang="en-SG" sz="2400" dirty="0">
                <a:latin typeface="Cambria"/>
                <a:cs typeface="Cambria"/>
              </a:rPr>
              <a:t>)</a:t>
            </a:r>
            <a:r>
              <a:rPr sz="2261" spc="-5" dirty="0">
                <a:latin typeface="Cambria Math"/>
                <a:cs typeface="Cambria Math"/>
              </a:rPr>
              <a:t>=1 −</a:t>
            </a:r>
            <a:r>
              <a:rPr sz="2261" spc="-23" dirty="0">
                <a:latin typeface="Cambria Math"/>
                <a:cs typeface="Cambria Math"/>
              </a:rPr>
              <a:t> </a:t>
            </a:r>
            <a:r>
              <a:rPr sz="2261" spc="27" dirty="0">
                <a:latin typeface="Cambria Math"/>
                <a:cs typeface="Cambria Math"/>
              </a:rPr>
              <a:t>𝑒</a:t>
            </a:r>
            <a:r>
              <a:rPr sz="2442" spc="40" baseline="27777" dirty="0">
                <a:latin typeface="Cambria Math"/>
                <a:cs typeface="Cambria Math"/>
              </a:rPr>
              <a:t>−</a:t>
            </a:r>
            <a:r>
              <a:rPr sz="2442" spc="40" baseline="27777" dirty="0">
                <a:solidFill>
                  <a:srgbClr val="C00000"/>
                </a:solidFill>
                <a:latin typeface="Cambria Math"/>
                <a:cs typeface="Cambria Math"/>
              </a:rPr>
              <a:t>𝝀</a:t>
            </a:r>
            <a:r>
              <a:rPr sz="2442" spc="40" baseline="27777" dirty="0">
                <a:solidFill>
                  <a:srgbClr val="2E2D67"/>
                </a:solidFill>
                <a:latin typeface="Cambria Math"/>
                <a:cs typeface="Cambria Math"/>
              </a:rPr>
              <a:t>𝒙</a:t>
            </a:r>
            <a:endParaRPr sz="2442" baseline="27777" dirty="0">
              <a:solidFill>
                <a:srgbClr val="2E2D67"/>
              </a:solidFill>
              <a:latin typeface="Cambria Math"/>
              <a:cs typeface="Cambria Math"/>
            </a:endParaRPr>
          </a:p>
        </p:txBody>
      </p:sp>
      <p:sp>
        <p:nvSpPr>
          <p:cNvPr id="12" name="object 5">
            <a:extLst>
              <a:ext uri="{FF2B5EF4-FFF2-40B4-BE49-F238E27FC236}">
                <a16:creationId xmlns:a16="http://schemas.microsoft.com/office/drawing/2014/main" id="{31276A53-8FDB-45E5-AEFE-17FB65889584}"/>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a:lnSpc>
                <a:spcPct val="100000"/>
              </a:lnSpc>
              <a:spcBef>
                <a:spcPts val="755"/>
              </a:spcBef>
            </a:pPr>
            <a:r>
              <a:rPr sz="3573" spc="5" dirty="0">
                <a:solidFill>
                  <a:srgbClr val="001F5F"/>
                </a:solidFill>
                <a:latin typeface="Cambria"/>
                <a:cs typeface="Cambria"/>
              </a:rPr>
              <a:t>Exponential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Tree>
    <p:extLst>
      <p:ext uri="{BB962C8B-B14F-4D97-AF65-F5344CB8AC3E}">
        <p14:creationId xmlns:p14="http://schemas.microsoft.com/office/powerpoint/2010/main" val="25188196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ECDE640-EAD7-40D5-82D4-0E798C5F8FAD}"/>
              </a:ext>
            </a:extLst>
          </p:cNvPr>
          <p:cNvSpPr>
            <a:spLocks noGrp="1"/>
          </p:cNvSpPr>
          <p:nvPr>
            <p:ph idx="1"/>
          </p:nvPr>
        </p:nvSpPr>
        <p:spPr/>
        <p:txBody>
          <a:bodyPr/>
          <a:lstStyle/>
          <a:p>
            <a:r>
              <a:rPr lang="en-US" dirty="0"/>
              <a:t>Suppose the usage duration of a particular ATM is an exponential </a:t>
            </a:r>
            <a:r>
              <a:rPr lang="en-US" dirty="0" err="1"/>
              <a:t>r.v.</a:t>
            </a:r>
            <a:r>
              <a:rPr lang="en-US" dirty="0"/>
              <a:t> with a mean of 3 mins.	If someone arrives	at the ATM immediately  ahead of you, find the probability that you have to wait </a:t>
            </a:r>
          </a:p>
          <a:p>
            <a:pPr marL="0" indent="0">
              <a:buNone/>
            </a:pPr>
            <a:r>
              <a:rPr lang="en-US" dirty="0"/>
              <a:t>        (a) more than 2  minutes, and </a:t>
            </a:r>
          </a:p>
          <a:p>
            <a:pPr marL="0" indent="0">
              <a:buNone/>
            </a:pPr>
            <a:r>
              <a:rPr lang="en-US" dirty="0"/>
              <a:t>        (b) between 2 and 3 minutes</a:t>
            </a:r>
          </a:p>
          <a:p>
            <a:endParaRPr lang="en-SG" dirty="0"/>
          </a:p>
        </p:txBody>
      </p:sp>
      <p:sp>
        <p:nvSpPr>
          <p:cNvPr id="2" name="object 2"/>
          <p:cNvSpPr txBox="1"/>
          <p:nvPr/>
        </p:nvSpPr>
        <p:spPr>
          <a:xfrm>
            <a:off x="2097120" y="4025160"/>
            <a:ext cx="8240979" cy="750844"/>
          </a:xfrm>
          <a:prstGeom prst="rect">
            <a:avLst/>
          </a:prstGeom>
        </p:spPr>
        <p:txBody>
          <a:bodyPr vert="horz" wrap="square" lIns="0" tIns="12062" rIns="0" bIns="0" rtlCol="0">
            <a:spAutoFit/>
          </a:bodyPr>
          <a:lstStyle/>
          <a:p>
            <a:pPr marL="11487">
              <a:tabLst>
                <a:tab pos="285456" algn="l"/>
              </a:tabLst>
            </a:pPr>
            <a:r>
              <a:rPr sz="2400" b="1" dirty="0">
                <a:solidFill>
                  <a:srgbClr val="000066"/>
                </a:solidFill>
                <a:latin typeface="Cambria"/>
                <a:cs typeface="Cambria"/>
              </a:rPr>
              <a:t>X	</a:t>
            </a:r>
            <a:r>
              <a:rPr sz="2400" dirty="0">
                <a:latin typeface="Cambria"/>
                <a:cs typeface="Cambria"/>
              </a:rPr>
              <a:t>=</a:t>
            </a:r>
            <a:r>
              <a:rPr sz="2400" spc="5" dirty="0">
                <a:latin typeface="Cambria"/>
                <a:cs typeface="Cambria"/>
              </a:rPr>
              <a:t> </a:t>
            </a:r>
            <a:r>
              <a:rPr sz="2400" spc="-5" dirty="0">
                <a:latin typeface="Cambria"/>
                <a:cs typeface="Cambria"/>
              </a:rPr>
              <a:t>usage</a:t>
            </a:r>
            <a:r>
              <a:rPr sz="2400" dirty="0">
                <a:latin typeface="Cambria"/>
                <a:cs typeface="Cambria"/>
              </a:rPr>
              <a:t> </a:t>
            </a:r>
            <a:r>
              <a:rPr sz="2400" spc="-9" dirty="0">
                <a:latin typeface="Cambria"/>
                <a:cs typeface="Cambria"/>
              </a:rPr>
              <a:t>duration</a:t>
            </a:r>
            <a:r>
              <a:rPr sz="2400" spc="-5" dirty="0">
                <a:latin typeface="Cambria"/>
                <a:cs typeface="Cambria"/>
              </a:rPr>
              <a:t> </a:t>
            </a:r>
            <a:r>
              <a:rPr sz="2400" dirty="0">
                <a:latin typeface="Cambria"/>
                <a:cs typeface="Cambria"/>
              </a:rPr>
              <a:t>(in</a:t>
            </a:r>
            <a:r>
              <a:rPr sz="2400" spc="14" dirty="0">
                <a:latin typeface="Cambria"/>
                <a:cs typeface="Cambria"/>
              </a:rPr>
              <a:t> </a:t>
            </a:r>
            <a:r>
              <a:rPr sz="2400" spc="-5" dirty="0">
                <a:latin typeface="Cambria"/>
                <a:cs typeface="Cambria"/>
              </a:rPr>
              <a:t>mins)</a:t>
            </a:r>
            <a:r>
              <a:rPr sz="2400" dirty="0">
                <a:latin typeface="Cambria"/>
                <a:cs typeface="Cambria"/>
              </a:rPr>
              <a:t> of</a:t>
            </a:r>
            <a:r>
              <a:rPr sz="2400" spc="-5" dirty="0">
                <a:latin typeface="Cambria"/>
                <a:cs typeface="Cambria"/>
              </a:rPr>
              <a:t> </a:t>
            </a:r>
            <a:r>
              <a:rPr sz="2400" spc="-36" dirty="0">
                <a:latin typeface="Cambria"/>
                <a:cs typeface="Cambria"/>
              </a:rPr>
              <a:t>ATM</a:t>
            </a:r>
            <a:r>
              <a:rPr sz="2400" spc="5" dirty="0">
                <a:latin typeface="Cambria"/>
                <a:cs typeface="Cambria"/>
              </a:rPr>
              <a:t> </a:t>
            </a:r>
            <a:r>
              <a:rPr sz="2400" dirty="0">
                <a:latin typeface="Cambria"/>
                <a:cs typeface="Cambria"/>
              </a:rPr>
              <a:t>is</a:t>
            </a:r>
            <a:r>
              <a:rPr sz="2400" spc="5" dirty="0">
                <a:latin typeface="Cambria"/>
                <a:cs typeface="Cambria"/>
              </a:rPr>
              <a:t> </a:t>
            </a:r>
            <a:r>
              <a:rPr sz="2400" spc="-5" dirty="0">
                <a:latin typeface="Cambria"/>
                <a:cs typeface="Cambria"/>
              </a:rPr>
              <a:t>exponential</a:t>
            </a:r>
            <a:r>
              <a:rPr sz="2400" spc="-23" dirty="0">
                <a:latin typeface="Cambria"/>
                <a:cs typeface="Cambria"/>
              </a:rPr>
              <a:t> </a:t>
            </a:r>
            <a:r>
              <a:rPr sz="2400" spc="-77" dirty="0">
                <a:latin typeface="Cambria"/>
                <a:cs typeface="Cambria"/>
              </a:rPr>
              <a:t>r.v.</a:t>
            </a:r>
            <a:r>
              <a:rPr sz="2400" spc="18" dirty="0">
                <a:latin typeface="Cambria"/>
                <a:cs typeface="Cambria"/>
              </a:rPr>
              <a:t> </a:t>
            </a:r>
            <a:r>
              <a:rPr sz="2400" spc="-5" dirty="0">
                <a:latin typeface="Cambria"/>
                <a:cs typeface="Cambria"/>
              </a:rPr>
              <a:t>with </a:t>
            </a:r>
            <a:r>
              <a:rPr sz="2400" spc="-9" dirty="0">
                <a:latin typeface="Cambria"/>
                <a:cs typeface="Cambria"/>
              </a:rPr>
              <a:t>parameter</a:t>
            </a:r>
            <a:r>
              <a:rPr sz="2400" spc="14" dirty="0">
                <a:latin typeface="Cambria"/>
                <a:cs typeface="Cambria"/>
              </a:rPr>
              <a:t> </a:t>
            </a:r>
            <a:r>
              <a:rPr sz="2400" b="1" i="1" spc="-54" dirty="0">
                <a:solidFill>
                  <a:srgbClr val="C00000"/>
                </a:solidFill>
                <a:latin typeface="Symbol"/>
                <a:cs typeface="Symbol"/>
              </a:rPr>
              <a:t></a:t>
            </a:r>
            <a:r>
              <a:rPr sz="2400" b="1" i="1" spc="294" dirty="0">
                <a:solidFill>
                  <a:srgbClr val="C00000"/>
                </a:solidFill>
                <a:latin typeface="Times New Roman"/>
                <a:cs typeface="Times New Roman"/>
              </a:rPr>
              <a:t> </a:t>
            </a:r>
            <a:r>
              <a:rPr sz="2400" dirty="0">
                <a:latin typeface="Cambria"/>
                <a:cs typeface="Cambria"/>
              </a:rPr>
              <a:t>=</a:t>
            </a:r>
            <a:r>
              <a:rPr sz="2400" spc="9" dirty="0">
                <a:latin typeface="Cambria"/>
                <a:cs typeface="Cambria"/>
              </a:rPr>
              <a:t> </a:t>
            </a:r>
            <a:r>
              <a:rPr sz="2400" dirty="0">
                <a:latin typeface="Cambria"/>
                <a:cs typeface="Cambria"/>
              </a:rPr>
              <a:t>1/3.</a:t>
            </a:r>
          </a:p>
        </p:txBody>
      </p:sp>
      <p:sp>
        <p:nvSpPr>
          <p:cNvPr id="14" name="object 5 2">
            <a:extLst>
              <a:ext uri="{FF2B5EF4-FFF2-40B4-BE49-F238E27FC236}">
                <a16:creationId xmlns:a16="http://schemas.microsoft.com/office/drawing/2014/main" id="{163A04E0-66DC-46D1-9366-19D821B679FC}"/>
              </a:ext>
            </a:extLst>
          </p:cNvPr>
          <p:cNvSpPr txBox="1">
            <a:spLocks noGrp="1"/>
          </p:cNvSpPr>
          <p:nvPr>
            <p:ph type="title"/>
          </p:nvPr>
        </p:nvSpPr>
        <p:spPr>
          <a:prstGeom prst="rect">
            <a:avLst/>
          </a:prstGeom>
          <a:noFill/>
          <a:ln w="38100">
            <a:noFill/>
          </a:ln>
        </p:spPr>
        <p:txBody>
          <a:bodyPr vert="horz" wrap="square" lIns="0" tIns="95920" rIns="0" bIns="0" rtlCol="0" anchor="ctr">
            <a:spAutoFit/>
          </a:bodyPr>
          <a:lstStyle/>
          <a:p>
            <a:pPr>
              <a:lnSpc>
                <a:spcPct val="100000"/>
              </a:lnSpc>
              <a:spcBef>
                <a:spcPts val="755"/>
              </a:spcBef>
            </a:pPr>
            <a:r>
              <a:rPr sz="3573" spc="5" dirty="0">
                <a:solidFill>
                  <a:srgbClr val="001F5F"/>
                </a:solidFill>
                <a:latin typeface="Cambria"/>
                <a:cs typeface="Cambria"/>
              </a:rPr>
              <a:t>Exponential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Tree>
    <p:extLst>
      <p:ext uri="{BB962C8B-B14F-4D97-AF65-F5344CB8AC3E}">
        <p14:creationId xmlns:p14="http://schemas.microsoft.com/office/powerpoint/2010/main" val="268180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3553" y="2150884"/>
            <a:ext cx="4924664" cy="689868"/>
          </a:xfrm>
          <a:prstGeom prst="rect">
            <a:avLst/>
          </a:prstGeom>
        </p:spPr>
        <p:txBody>
          <a:bodyPr vert="horz" wrap="square" lIns="0" tIns="12636" rIns="0" bIns="0" rtlCol="0" anchor="ctr">
            <a:spAutoFit/>
          </a:bodyPr>
          <a:lstStyle/>
          <a:p>
            <a:pPr marL="11487">
              <a:lnSpc>
                <a:spcPct val="100000"/>
              </a:lnSpc>
              <a:spcBef>
                <a:spcPts val="99"/>
              </a:spcBef>
            </a:pPr>
            <a:r>
              <a:rPr dirty="0">
                <a:solidFill>
                  <a:srgbClr val="2E2D67"/>
                </a:solidFill>
              </a:rPr>
              <a:t>Uniform</a:t>
            </a:r>
            <a:r>
              <a:rPr spc="-23" dirty="0">
                <a:solidFill>
                  <a:srgbClr val="2E2D67"/>
                </a:solidFill>
              </a:rPr>
              <a:t> </a:t>
            </a:r>
            <a:r>
              <a:rPr dirty="0">
                <a:solidFill>
                  <a:srgbClr val="2E2D67"/>
                </a:solidFill>
              </a:rPr>
              <a:t>Distribution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3957" y="1660209"/>
            <a:ext cx="8224431" cy="1275974"/>
          </a:xfrm>
          <a:prstGeom prst="rect">
            <a:avLst/>
          </a:prstGeom>
          <a:noFill/>
          <a:ln w="28575">
            <a:solidFill>
              <a:srgbClr val="2E2D67"/>
            </a:solidFill>
          </a:ln>
        </p:spPr>
        <p:txBody>
          <a:bodyPr vert="horz" wrap="square" lIns="0" tIns="174609" rIns="0" bIns="0" rtlCol="0">
            <a:spAutoFit/>
          </a:bodyPr>
          <a:lstStyle/>
          <a:p>
            <a:pPr marL="356676">
              <a:spcBef>
                <a:spcPts val="1375"/>
              </a:spcBef>
            </a:pPr>
            <a:r>
              <a:rPr sz="2397" b="1" spc="-5" dirty="0">
                <a:solidFill>
                  <a:srgbClr val="2E2D67"/>
                </a:solidFill>
                <a:latin typeface="Cambria"/>
                <a:cs typeface="Cambria"/>
              </a:rPr>
              <a:t>Uniform</a:t>
            </a:r>
            <a:r>
              <a:rPr sz="2397" b="1" spc="-9" dirty="0">
                <a:solidFill>
                  <a:srgbClr val="2E2D67"/>
                </a:solidFill>
                <a:latin typeface="Cambria"/>
                <a:cs typeface="Cambria"/>
              </a:rPr>
              <a:t> </a:t>
            </a:r>
            <a:r>
              <a:rPr sz="2397" b="1" dirty="0">
                <a:solidFill>
                  <a:srgbClr val="2E2D67"/>
                </a:solidFill>
                <a:latin typeface="Cambria"/>
                <a:cs typeface="Cambria"/>
              </a:rPr>
              <a:t>Distribution</a:t>
            </a:r>
            <a:endParaRPr sz="2397" dirty="0">
              <a:solidFill>
                <a:srgbClr val="2E2D67"/>
              </a:solidFill>
              <a:latin typeface="Cambria"/>
              <a:cs typeface="Cambria"/>
            </a:endParaRPr>
          </a:p>
          <a:p>
            <a:pPr marL="356676" marR="417558">
              <a:lnSpc>
                <a:spcPct val="101200"/>
              </a:lnSpc>
              <a:spcBef>
                <a:spcPts val="638"/>
              </a:spcBef>
              <a:tabLst>
                <a:tab pos="2250907" algn="l"/>
                <a:tab pos="2520855" algn="l"/>
                <a:tab pos="2887295" algn="l"/>
              </a:tabLst>
            </a:pPr>
            <a:r>
              <a:rPr sz="2171" i="1" spc="14" dirty="0">
                <a:latin typeface="Cambria"/>
                <a:cs typeface="Cambria"/>
              </a:rPr>
              <a:t>X </a:t>
            </a:r>
            <a:r>
              <a:rPr sz="2171" spc="9" dirty="0">
                <a:latin typeface="Cambria"/>
                <a:cs typeface="Cambria"/>
              </a:rPr>
              <a:t>is “</a:t>
            </a:r>
            <a:r>
              <a:rPr sz="2171" spc="9" dirty="0">
                <a:solidFill>
                  <a:srgbClr val="2E2D67"/>
                </a:solidFill>
                <a:latin typeface="Cambria"/>
                <a:cs typeface="Cambria"/>
              </a:rPr>
              <a:t>uniform</a:t>
            </a:r>
            <a:r>
              <a:rPr sz="2171" spc="9" dirty="0">
                <a:latin typeface="Cambria"/>
                <a:cs typeface="Cambria"/>
              </a:rPr>
              <a:t>” </a:t>
            </a:r>
            <a:r>
              <a:rPr sz="2171" spc="14" dirty="0">
                <a:latin typeface="Cambria"/>
                <a:cs typeface="Cambria"/>
              </a:rPr>
              <a:t>on </a:t>
            </a:r>
            <a:r>
              <a:rPr sz="2171" spc="131" dirty="0">
                <a:latin typeface="Cambria"/>
                <a:cs typeface="Cambria"/>
              </a:rPr>
              <a:t>[</a:t>
            </a:r>
            <a:r>
              <a:rPr sz="2171" i="1" spc="131" dirty="0">
                <a:latin typeface="Cambria"/>
                <a:cs typeface="Cambria"/>
              </a:rPr>
              <a:t>a</a:t>
            </a:r>
            <a:r>
              <a:rPr sz="2171" spc="131" dirty="0">
                <a:latin typeface="Cambria"/>
                <a:cs typeface="Cambria"/>
              </a:rPr>
              <a:t>,</a:t>
            </a:r>
            <a:r>
              <a:rPr sz="2171" i="1" spc="131" dirty="0">
                <a:latin typeface="Cambria"/>
                <a:cs typeface="Cambria"/>
              </a:rPr>
              <a:t>b</a:t>
            </a:r>
            <a:r>
              <a:rPr sz="2171" spc="131" dirty="0">
                <a:latin typeface="Cambria"/>
                <a:cs typeface="Cambria"/>
              </a:rPr>
              <a:t>] </a:t>
            </a:r>
            <a:r>
              <a:rPr sz="2171" spc="5" dirty="0">
                <a:latin typeface="Cambria"/>
                <a:cs typeface="Cambria"/>
              </a:rPr>
              <a:t>if </a:t>
            </a:r>
            <a:r>
              <a:rPr sz="2171" i="1" spc="14" dirty="0">
                <a:latin typeface="Cambria"/>
                <a:cs typeface="Cambria"/>
              </a:rPr>
              <a:t>X </a:t>
            </a:r>
            <a:r>
              <a:rPr sz="2171" spc="9" dirty="0">
                <a:latin typeface="Cambria"/>
                <a:cs typeface="Cambria"/>
              </a:rPr>
              <a:t>is </a:t>
            </a:r>
            <a:r>
              <a:rPr sz="2171" spc="14" dirty="0">
                <a:latin typeface="Cambria"/>
                <a:cs typeface="Cambria"/>
              </a:rPr>
              <a:t>equally </a:t>
            </a:r>
            <a:r>
              <a:rPr sz="2171" spc="5" dirty="0">
                <a:latin typeface="Cambria"/>
                <a:cs typeface="Cambria"/>
              </a:rPr>
              <a:t>likely </a:t>
            </a:r>
            <a:r>
              <a:rPr sz="2171" spc="9" dirty="0">
                <a:latin typeface="Cambria"/>
                <a:cs typeface="Cambria"/>
              </a:rPr>
              <a:t>to take </a:t>
            </a:r>
            <a:r>
              <a:rPr sz="2171" spc="14" dirty="0">
                <a:latin typeface="Cambria"/>
                <a:cs typeface="Cambria"/>
              </a:rPr>
              <a:t>any value in </a:t>
            </a:r>
            <a:r>
              <a:rPr sz="2171" spc="-466" dirty="0">
                <a:latin typeface="Cambria"/>
                <a:cs typeface="Cambria"/>
              </a:rPr>
              <a:t> </a:t>
            </a:r>
            <a:r>
              <a:rPr sz="2171" spc="9" dirty="0">
                <a:latin typeface="Cambria"/>
                <a:cs typeface="Cambria"/>
              </a:rPr>
              <a:t>the</a:t>
            </a:r>
            <a:r>
              <a:rPr sz="2171" spc="14" dirty="0">
                <a:latin typeface="Cambria"/>
                <a:cs typeface="Cambria"/>
              </a:rPr>
              <a:t> </a:t>
            </a:r>
            <a:r>
              <a:rPr sz="2171" spc="9" dirty="0">
                <a:latin typeface="Cambria"/>
                <a:cs typeface="Cambria"/>
              </a:rPr>
              <a:t>range</a:t>
            </a:r>
            <a:r>
              <a:rPr sz="2171" spc="14" dirty="0">
                <a:latin typeface="Cambria"/>
                <a:cs typeface="Cambria"/>
              </a:rPr>
              <a:t> from	</a:t>
            </a:r>
            <a:r>
              <a:rPr sz="2171" i="1" spc="14" dirty="0">
                <a:latin typeface="Cambria"/>
                <a:cs typeface="Cambria"/>
              </a:rPr>
              <a:t>a	</a:t>
            </a:r>
            <a:r>
              <a:rPr sz="2171" spc="9" dirty="0">
                <a:latin typeface="Cambria"/>
                <a:cs typeface="Cambria"/>
              </a:rPr>
              <a:t>to	</a:t>
            </a:r>
            <a:r>
              <a:rPr sz="2171" i="1" spc="9" dirty="0">
                <a:latin typeface="Cambria"/>
                <a:cs typeface="Cambria"/>
              </a:rPr>
              <a:t>b</a:t>
            </a:r>
            <a:r>
              <a:rPr sz="2171" spc="9" dirty="0">
                <a:latin typeface="Cambria"/>
                <a:cs typeface="Cambria"/>
              </a:rPr>
              <a:t>.</a:t>
            </a:r>
            <a:endParaRPr sz="2171" dirty="0">
              <a:latin typeface="Cambria"/>
              <a:cs typeface="Cambria"/>
            </a:endParaRPr>
          </a:p>
        </p:txBody>
      </p:sp>
      <p:sp>
        <p:nvSpPr>
          <p:cNvPr id="3" name="object 3"/>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marL="1149">
              <a:lnSpc>
                <a:spcPct val="100000"/>
              </a:lnSpc>
              <a:spcBef>
                <a:spcPts val="755"/>
              </a:spcBef>
            </a:pPr>
            <a:r>
              <a:rPr sz="3573" spc="5" dirty="0">
                <a:solidFill>
                  <a:srgbClr val="001F5F"/>
                </a:solidFill>
                <a:latin typeface="Cambria"/>
                <a:cs typeface="Cambria"/>
              </a:rPr>
              <a:t>Uniform</a:t>
            </a:r>
            <a:r>
              <a:rPr sz="3573" spc="-23"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grpSp>
        <p:nvGrpSpPr>
          <p:cNvPr id="4" name="object 4"/>
          <p:cNvGrpSpPr/>
          <p:nvPr/>
        </p:nvGrpSpPr>
        <p:grpSpPr>
          <a:xfrm>
            <a:off x="4052385" y="3782989"/>
            <a:ext cx="3632328" cy="2787427"/>
            <a:chOff x="3836670" y="3245358"/>
            <a:chExt cx="4015740" cy="3081655"/>
          </a:xfrm>
        </p:grpSpPr>
        <p:sp>
          <p:nvSpPr>
            <p:cNvPr id="5" name="object 5"/>
            <p:cNvSpPr/>
            <p:nvPr/>
          </p:nvSpPr>
          <p:spPr>
            <a:xfrm>
              <a:off x="3836670" y="3245357"/>
              <a:ext cx="4015740" cy="3081655"/>
            </a:xfrm>
            <a:custGeom>
              <a:avLst/>
              <a:gdLst/>
              <a:ahLst/>
              <a:cxnLst/>
              <a:rect l="l" t="t" r="r" b="b"/>
              <a:pathLst>
                <a:path w="4015740" h="3081654">
                  <a:moveTo>
                    <a:pt x="4015740" y="2699016"/>
                  </a:moveTo>
                  <a:lnTo>
                    <a:pt x="3986784" y="2684526"/>
                  </a:lnTo>
                  <a:lnTo>
                    <a:pt x="3928872" y="2655570"/>
                  </a:lnTo>
                  <a:lnTo>
                    <a:pt x="3928872" y="2684526"/>
                  </a:lnTo>
                  <a:lnTo>
                    <a:pt x="494538" y="2684526"/>
                  </a:lnTo>
                  <a:lnTo>
                    <a:pt x="494538" y="86868"/>
                  </a:lnTo>
                  <a:lnTo>
                    <a:pt x="523494" y="86868"/>
                  </a:lnTo>
                  <a:lnTo>
                    <a:pt x="516255" y="72390"/>
                  </a:lnTo>
                  <a:lnTo>
                    <a:pt x="480060" y="0"/>
                  </a:lnTo>
                  <a:lnTo>
                    <a:pt x="436626" y="86868"/>
                  </a:lnTo>
                  <a:lnTo>
                    <a:pt x="465582" y="86868"/>
                  </a:lnTo>
                  <a:lnTo>
                    <a:pt x="465582" y="2684526"/>
                  </a:lnTo>
                  <a:lnTo>
                    <a:pt x="0" y="2684526"/>
                  </a:lnTo>
                  <a:lnTo>
                    <a:pt x="0" y="2713482"/>
                  </a:lnTo>
                  <a:lnTo>
                    <a:pt x="465582" y="2713482"/>
                  </a:lnTo>
                  <a:lnTo>
                    <a:pt x="465582" y="3081528"/>
                  </a:lnTo>
                  <a:lnTo>
                    <a:pt x="494538" y="3081540"/>
                  </a:lnTo>
                  <a:lnTo>
                    <a:pt x="494538" y="2713482"/>
                  </a:lnTo>
                  <a:lnTo>
                    <a:pt x="3928872" y="2713482"/>
                  </a:lnTo>
                  <a:lnTo>
                    <a:pt x="3928872" y="2742438"/>
                  </a:lnTo>
                  <a:lnTo>
                    <a:pt x="3986784" y="2713482"/>
                  </a:lnTo>
                  <a:lnTo>
                    <a:pt x="4015740" y="2699016"/>
                  </a:lnTo>
                  <a:close/>
                </a:path>
              </a:pathLst>
            </a:custGeom>
            <a:solidFill>
              <a:srgbClr val="000000"/>
            </a:solidFill>
          </p:spPr>
          <p:txBody>
            <a:bodyPr wrap="square" lIns="0" tIns="0" rIns="0" bIns="0" rtlCol="0"/>
            <a:lstStyle/>
            <a:p>
              <a:endParaRPr sz="1628"/>
            </a:p>
          </p:txBody>
        </p:sp>
        <p:sp>
          <p:nvSpPr>
            <p:cNvPr id="6" name="object 6"/>
            <p:cNvSpPr/>
            <p:nvPr/>
          </p:nvSpPr>
          <p:spPr>
            <a:xfrm>
              <a:off x="5345430" y="4478274"/>
              <a:ext cx="1458595" cy="0"/>
            </a:xfrm>
            <a:custGeom>
              <a:avLst/>
              <a:gdLst/>
              <a:ahLst/>
              <a:cxnLst/>
              <a:rect l="l" t="t" r="r" b="b"/>
              <a:pathLst>
                <a:path w="1458595">
                  <a:moveTo>
                    <a:pt x="0" y="0"/>
                  </a:moveTo>
                  <a:lnTo>
                    <a:pt x="1458468" y="0"/>
                  </a:lnTo>
                </a:path>
              </a:pathLst>
            </a:custGeom>
            <a:ln w="44196">
              <a:solidFill>
                <a:srgbClr val="FF9900"/>
              </a:solidFill>
            </a:ln>
          </p:spPr>
          <p:txBody>
            <a:bodyPr wrap="square" lIns="0" tIns="0" rIns="0" bIns="0" rtlCol="0"/>
            <a:lstStyle/>
            <a:p>
              <a:endParaRPr sz="1628"/>
            </a:p>
          </p:txBody>
        </p:sp>
        <p:sp>
          <p:nvSpPr>
            <p:cNvPr id="7" name="object 7"/>
            <p:cNvSpPr/>
            <p:nvPr/>
          </p:nvSpPr>
          <p:spPr>
            <a:xfrm>
              <a:off x="5344668" y="4477512"/>
              <a:ext cx="1458595" cy="1539240"/>
            </a:xfrm>
            <a:custGeom>
              <a:avLst/>
              <a:gdLst/>
              <a:ahLst/>
              <a:cxnLst/>
              <a:rect l="l" t="t" r="r" b="b"/>
              <a:pathLst>
                <a:path w="1458595" h="1539239">
                  <a:moveTo>
                    <a:pt x="0" y="0"/>
                  </a:moveTo>
                  <a:lnTo>
                    <a:pt x="0" y="1539239"/>
                  </a:lnTo>
                </a:path>
                <a:path w="1458595" h="1539239">
                  <a:moveTo>
                    <a:pt x="1458467" y="0"/>
                  </a:moveTo>
                  <a:lnTo>
                    <a:pt x="1458467" y="1539239"/>
                  </a:lnTo>
                </a:path>
              </a:pathLst>
            </a:custGeom>
            <a:ln w="9144">
              <a:solidFill>
                <a:srgbClr val="000000"/>
              </a:solidFill>
              <a:prstDash val="sysDash"/>
            </a:ln>
          </p:spPr>
          <p:txBody>
            <a:bodyPr wrap="square" lIns="0" tIns="0" rIns="0" bIns="0" rtlCol="0"/>
            <a:lstStyle/>
            <a:p>
              <a:endParaRPr sz="1628"/>
            </a:p>
          </p:txBody>
        </p:sp>
        <p:sp>
          <p:nvSpPr>
            <p:cNvPr id="8" name="object 8"/>
            <p:cNvSpPr/>
            <p:nvPr/>
          </p:nvSpPr>
          <p:spPr>
            <a:xfrm>
              <a:off x="4363974" y="5942838"/>
              <a:ext cx="3276600" cy="1905"/>
            </a:xfrm>
            <a:custGeom>
              <a:avLst/>
              <a:gdLst/>
              <a:ahLst/>
              <a:cxnLst/>
              <a:rect l="l" t="t" r="r" b="b"/>
              <a:pathLst>
                <a:path w="3276600" h="1904">
                  <a:moveTo>
                    <a:pt x="0" y="1524"/>
                  </a:moveTo>
                  <a:lnTo>
                    <a:pt x="1030224" y="1524"/>
                  </a:lnTo>
                </a:path>
                <a:path w="3276600" h="1904">
                  <a:moveTo>
                    <a:pt x="2439924" y="0"/>
                  </a:moveTo>
                  <a:lnTo>
                    <a:pt x="3276600" y="1524"/>
                  </a:lnTo>
                </a:path>
              </a:pathLst>
            </a:custGeom>
            <a:ln w="44196">
              <a:solidFill>
                <a:srgbClr val="FF9900"/>
              </a:solidFill>
            </a:ln>
          </p:spPr>
          <p:txBody>
            <a:bodyPr wrap="square" lIns="0" tIns="0" rIns="0" bIns="0" rtlCol="0"/>
            <a:lstStyle/>
            <a:p>
              <a:endParaRPr sz="1628"/>
            </a:p>
          </p:txBody>
        </p:sp>
      </p:grpSp>
      <p:sp>
        <p:nvSpPr>
          <p:cNvPr id="9" name="object 9"/>
          <p:cNvSpPr txBox="1"/>
          <p:nvPr/>
        </p:nvSpPr>
        <p:spPr>
          <a:xfrm>
            <a:off x="5256039" y="6174053"/>
            <a:ext cx="183799" cy="381063"/>
          </a:xfrm>
          <a:prstGeom prst="rect">
            <a:avLst/>
          </a:prstGeom>
        </p:spPr>
        <p:txBody>
          <a:bodyPr vert="horz" wrap="square" lIns="0" tIns="12062" rIns="0" bIns="0" rtlCol="0">
            <a:spAutoFit/>
          </a:bodyPr>
          <a:lstStyle/>
          <a:p>
            <a:pPr marL="11487">
              <a:spcBef>
                <a:spcPts val="95"/>
              </a:spcBef>
            </a:pPr>
            <a:r>
              <a:rPr sz="2397" i="1" dirty="0">
                <a:solidFill>
                  <a:srgbClr val="2E2D67"/>
                </a:solidFill>
                <a:latin typeface="Cambria"/>
                <a:cs typeface="Cambria"/>
              </a:rPr>
              <a:t>a</a:t>
            </a:r>
            <a:endParaRPr sz="2397">
              <a:solidFill>
                <a:srgbClr val="2E2D67"/>
              </a:solidFill>
              <a:latin typeface="Cambria"/>
              <a:cs typeface="Cambria"/>
            </a:endParaRPr>
          </a:p>
        </p:txBody>
      </p:sp>
      <p:sp>
        <p:nvSpPr>
          <p:cNvPr id="10" name="object 10"/>
          <p:cNvSpPr txBox="1"/>
          <p:nvPr/>
        </p:nvSpPr>
        <p:spPr>
          <a:xfrm>
            <a:off x="6732404" y="6174053"/>
            <a:ext cx="182076" cy="381063"/>
          </a:xfrm>
          <a:prstGeom prst="rect">
            <a:avLst/>
          </a:prstGeom>
        </p:spPr>
        <p:txBody>
          <a:bodyPr vert="horz" wrap="square" lIns="0" tIns="12062" rIns="0" bIns="0" rtlCol="0">
            <a:spAutoFit/>
          </a:bodyPr>
          <a:lstStyle/>
          <a:p>
            <a:pPr marL="11487">
              <a:spcBef>
                <a:spcPts val="95"/>
              </a:spcBef>
            </a:pPr>
            <a:r>
              <a:rPr sz="2397" i="1" dirty="0">
                <a:solidFill>
                  <a:srgbClr val="2E2D67"/>
                </a:solidFill>
                <a:latin typeface="Cambria"/>
                <a:cs typeface="Cambria"/>
              </a:rPr>
              <a:t>b</a:t>
            </a:r>
            <a:endParaRPr sz="2397">
              <a:solidFill>
                <a:srgbClr val="2E2D67"/>
              </a:solidFill>
              <a:latin typeface="Cambria"/>
              <a:cs typeface="Cambria"/>
            </a:endParaRPr>
          </a:p>
        </p:txBody>
      </p:sp>
      <p:sp>
        <p:nvSpPr>
          <p:cNvPr id="11" name="object 11"/>
          <p:cNvSpPr txBox="1"/>
          <p:nvPr/>
        </p:nvSpPr>
        <p:spPr>
          <a:xfrm>
            <a:off x="4652833" y="3610907"/>
            <a:ext cx="600219" cy="442548"/>
          </a:xfrm>
          <a:prstGeom prst="rect">
            <a:avLst/>
          </a:prstGeom>
        </p:spPr>
        <p:txBody>
          <a:bodyPr vert="horz" wrap="square" lIns="0" tIns="10913" rIns="0" bIns="0" rtlCol="0">
            <a:spAutoFit/>
          </a:bodyPr>
          <a:lstStyle/>
          <a:p>
            <a:pPr marL="11487">
              <a:spcBef>
                <a:spcPts val="86"/>
              </a:spcBef>
            </a:pPr>
            <a:r>
              <a:rPr sz="2804" i="1" spc="-5" dirty="0">
                <a:solidFill>
                  <a:srgbClr val="2E2D67"/>
                </a:solidFill>
                <a:latin typeface="Cambria"/>
                <a:cs typeface="Cambria"/>
              </a:rPr>
              <a:t>f</a:t>
            </a:r>
            <a:r>
              <a:rPr sz="2804" i="1" spc="-72" dirty="0">
                <a:solidFill>
                  <a:srgbClr val="2E2D67"/>
                </a:solidFill>
                <a:latin typeface="Cambria"/>
                <a:cs typeface="Cambria"/>
              </a:rPr>
              <a:t> </a:t>
            </a:r>
            <a:r>
              <a:rPr sz="2804" spc="-5" dirty="0">
                <a:solidFill>
                  <a:srgbClr val="2E2D67"/>
                </a:solidFill>
                <a:latin typeface="Cambria"/>
                <a:cs typeface="Cambria"/>
              </a:rPr>
              <a:t>(</a:t>
            </a:r>
            <a:r>
              <a:rPr sz="2804" i="1" spc="-5" dirty="0">
                <a:solidFill>
                  <a:srgbClr val="2E2D67"/>
                </a:solidFill>
                <a:latin typeface="Cambria"/>
                <a:cs typeface="Cambria"/>
              </a:rPr>
              <a:t>t</a:t>
            </a:r>
            <a:r>
              <a:rPr sz="2804" spc="-5" dirty="0">
                <a:solidFill>
                  <a:srgbClr val="2E2D67"/>
                </a:solidFill>
                <a:latin typeface="Cambria"/>
                <a:cs typeface="Cambria"/>
              </a:rPr>
              <a:t>)</a:t>
            </a:r>
            <a:endParaRPr sz="2804" dirty="0">
              <a:solidFill>
                <a:srgbClr val="2E2D67"/>
              </a:solidFill>
              <a:latin typeface="Cambria"/>
              <a:cs typeface="Cambria"/>
            </a:endParaRPr>
          </a:p>
        </p:txBody>
      </p:sp>
      <p:sp>
        <p:nvSpPr>
          <p:cNvPr id="12" name="object 12"/>
          <p:cNvSpPr txBox="1"/>
          <p:nvPr/>
        </p:nvSpPr>
        <p:spPr>
          <a:xfrm>
            <a:off x="7852543" y="6049459"/>
            <a:ext cx="128659" cy="380483"/>
          </a:xfrm>
          <a:prstGeom prst="rect">
            <a:avLst/>
          </a:prstGeom>
        </p:spPr>
        <p:txBody>
          <a:bodyPr vert="horz" wrap="square" lIns="0" tIns="11487" rIns="0" bIns="0" rtlCol="0">
            <a:spAutoFit/>
          </a:bodyPr>
          <a:lstStyle/>
          <a:p>
            <a:pPr marL="11487">
              <a:spcBef>
                <a:spcPts val="90"/>
              </a:spcBef>
            </a:pPr>
            <a:r>
              <a:rPr sz="2397" i="1" dirty="0">
                <a:latin typeface="Cambria"/>
                <a:cs typeface="Cambria"/>
              </a:rPr>
              <a:t>t</a:t>
            </a:r>
            <a:endParaRPr sz="2397">
              <a:latin typeface="Cambria"/>
              <a:cs typeface="Cambria"/>
            </a:endParaRPr>
          </a:p>
        </p:txBody>
      </p:sp>
      <p:sp>
        <p:nvSpPr>
          <p:cNvPr id="13" name="object 13"/>
          <p:cNvSpPr/>
          <p:nvPr/>
        </p:nvSpPr>
        <p:spPr>
          <a:xfrm>
            <a:off x="4500395" y="4884404"/>
            <a:ext cx="217112" cy="0"/>
          </a:xfrm>
          <a:custGeom>
            <a:avLst/>
            <a:gdLst/>
            <a:ahLst/>
            <a:cxnLst/>
            <a:rect l="l" t="t" r="r" b="b"/>
            <a:pathLst>
              <a:path w="240029">
                <a:moveTo>
                  <a:pt x="239775" y="0"/>
                </a:moveTo>
                <a:lnTo>
                  <a:pt x="0" y="0"/>
                </a:lnTo>
              </a:path>
            </a:pathLst>
          </a:custGeom>
          <a:ln w="19812">
            <a:solidFill>
              <a:srgbClr val="000000"/>
            </a:solidFill>
          </a:ln>
        </p:spPr>
        <p:txBody>
          <a:bodyPr wrap="square" lIns="0" tIns="0" rIns="0" bIns="0" rtlCol="0"/>
          <a:lstStyle/>
          <a:p>
            <a:endParaRPr sz="1628"/>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7DA-8249-4736-9F66-D6E152310E4F}"/>
              </a:ext>
            </a:extLst>
          </p:cNvPr>
          <p:cNvSpPr>
            <a:spLocks noGrp="1"/>
          </p:cNvSpPr>
          <p:nvPr>
            <p:ph type="title"/>
          </p:nvPr>
        </p:nvSpPr>
        <p:spPr/>
        <p:txBody>
          <a:bodyPr/>
          <a:lstStyle/>
          <a:p>
            <a:r>
              <a:rPr lang="en-SG" dirty="0">
                <a:solidFill>
                  <a:srgbClr val="2E2D67"/>
                </a:solidFill>
              </a:rPr>
              <a:t>Probability Distribution</a:t>
            </a:r>
            <a:endParaRPr lang="en-SG" dirty="0"/>
          </a:p>
        </p:txBody>
      </p:sp>
      <p:pic>
        <p:nvPicPr>
          <p:cNvPr id="5" name="Content Placeholder 4" descr="Diagram&#10;&#10;Description automatically generated">
            <a:extLst>
              <a:ext uri="{FF2B5EF4-FFF2-40B4-BE49-F238E27FC236}">
                <a16:creationId xmlns:a16="http://schemas.microsoft.com/office/drawing/2014/main" id="{33A645A3-A8DF-423E-B6A2-32E6A962D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15413"/>
            <a:ext cx="10515600" cy="3284423"/>
          </a:xfrm>
        </p:spPr>
      </p:pic>
    </p:spTree>
    <p:extLst>
      <p:ext uri="{BB962C8B-B14F-4D97-AF65-F5344CB8AC3E}">
        <p14:creationId xmlns:p14="http://schemas.microsoft.com/office/powerpoint/2010/main" val="3496031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636" rIns="0" bIns="0" rtlCol="0" anchor="ctr">
            <a:spAutoFit/>
          </a:bodyPr>
          <a:lstStyle/>
          <a:p>
            <a:pPr marL="13785">
              <a:lnSpc>
                <a:spcPct val="100000"/>
              </a:lnSpc>
              <a:spcBef>
                <a:spcPts val="99"/>
              </a:spcBef>
            </a:pPr>
            <a:r>
              <a:rPr spc="5" dirty="0"/>
              <a:t>Example</a:t>
            </a:r>
          </a:p>
        </p:txBody>
      </p:sp>
      <p:sp>
        <p:nvSpPr>
          <p:cNvPr id="4" name="Content Placeholder 3">
            <a:extLst>
              <a:ext uri="{FF2B5EF4-FFF2-40B4-BE49-F238E27FC236}">
                <a16:creationId xmlns:a16="http://schemas.microsoft.com/office/drawing/2014/main" id="{562E8784-39C2-4FAE-982C-3966446791DD}"/>
              </a:ext>
            </a:extLst>
          </p:cNvPr>
          <p:cNvSpPr>
            <a:spLocks noGrp="1"/>
          </p:cNvSpPr>
          <p:nvPr>
            <p:ph idx="1"/>
          </p:nvPr>
        </p:nvSpPr>
        <p:spPr/>
        <p:txBody>
          <a:bodyPr/>
          <a:lstStyle/>
          <a:p>
            <a:r>
              <a:rPr lang="en-US" dirty="0"/>
              <a:t>Suppose that travel time (by bus) between Pioneer and NBS is uniformly distributed between 12 and 20 minutes.</a:t>
            </a:r>
          </a:p>
          <a:p>
            <a:endParaRPr lang="en-US" dirty="0"/>
          </a:p>
          <a:p>
            <a:r>
              <a:rPr lang="en-US" dirty="0"/>
              <a:t>What is the mean travel time?</a:t>
            </a:r>
          </a:p>
          <a:p>
            <a:endParaRPr lang="en-US" dirty="0"/>
          </a:p>
          <a:p>
            <a:r>
              <a:rPr lang="en-US" dirty="0"/>
              <a:t>What is the probability that the travel time exceeds 14 minutes?</a:t>
            </a:r>
          </a:p>
          <a:p>
            <a:endParaRPr lang="en-US" dirty="0"/>
          </a:p>
          <a:p>
            <a:r>
              <a:rPr lang="en-US" dirty="0"/>
              <a:t>What is the probability that the travel time is between 14 and 18 minutes?</a:t>
            </a:r>
          </a:p>
          <a:p>
            <a:endParaRPr lang="en-SG"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1"/>
          <p:cNvSpPr txBox="1"/>
          <p:nvPr/>
        </p:nvSpPr>
        <p:spPr>
          <a:xfrm>
            <a:off x="2039453" y="1376450"/>
            <a:ext cx="8148614" cy="1420672"/>
          </a:xfrm>
          <a:prstGeom prst="rect">
            <a:avLst/>
          </a:prstGeom>
          <a:ln w="28575">
            <a:solidFill>
              <a:srgbClr val="2E2D67"/>
            </a:solidFill>
          </a:ln>
        </p:spPr>
        <p:txBody>
          <a:bodyPr vert="horz" wrap="square" lIns="0" tIns="132106" rIns="0" bIns="0" rtlCol="0">
            <a:spAutoFit/>
          </a:bodyPr>
          <a:lstStyle/>
          <a:p>
            <a:pPr marL="251569" marR="457763">
              <a:lnSpc>
                <a:spcPct val="120000"/>
              </a:lnSpc>
              <a:spcBef>
                <a:spcPts val="1040"/>
              </a:spcBef>
              <a:tabLst>
                <a:tab pos="1020633" algn="l"/>
                <a:tab pos="1317002" algn="l"/>
                <a:tab pos="1717903" algn="l"/>
                <a:tab pos="2066538" algn="l"/>
              </a:tabLst>
            </a:pPr>
            <a:r>
              <a:rPr sz="2397" spc="-5" dirty="0">
                <a:latin typeface="Cambria"/>
                <a:cs typeface="Cambria"/>
              </a:rPr>
              <a:t>If the</a:t>
            </a:r>
            <a:r>
              <a:rPr sz="2397" spc="14" dirty="0">
                <a:latin typeface="Cambria"/>
                <a:cs typeface="Cambria"/>
              </a:rPr>
              <a:t> </a:t>
            </a:r>
            <a:r>
              <a:rPr sz="2397" spc="-5" dirty="0">
                <a:latin typeface="Cambria"/>
                <a:cs typeface="Cambria"/>
              </a:rPr>
              <a:t>r.v.</a:t>
            </a:r>
            <a:r>
              <a:rPr sz="2397" spc="23" dirty="0">
                <a:latin typeface="Cambria"/>
                <a:cs typeface="Cambria"/>
              </a:rPr>
              <a:t> </a:t>
            </a:r>
            <a:r>
              <a:rPr sz="2397" b="1" i="1" dirty="0">
                <a:solidFill>
                  <a:srgbClr val="2E2D67"/>
                </a:solidFill>
                <a:latin typeface="Cambria"/>
                <a:cs typeface="Cambria"/>
              </a:rPr>
              <a:t>X</a:t>
            </a:r>
            <a:r>
              <a:rPr sz="2397" b="1" i="1" spc="14" dirty="0">
                <a:solidFill>
                  <a:srgbClr val="000099"/>
                </a:solidFill>
                <a:latin typeface="Cambria"/>
                <a:cs typeface="Cambria"/>
              </a:rPr>
              <a:t> </a:t>
            </a:r>
            <a:r>
              <a:rPr sz="2397" dirty="0">
                <a:latin typeface="Cambria"/>
                <a:cs typeface="Cambria"/>
              </a:rPr>
              <a:t>is	equally </a:t>
            </a:r>
            <a:r>
              <a:rPr sz="2397" spc="-5" dirty="0">
                <a:latin typeface="Cambria"/>
                <a:cs typeface="Cambria"/>
              </a:rPr>
              <a:t>likely to take </a:t>
            </a:r>
            <a:r>
              <a:rPr sz="2397" spc="-9" dirty="0">
                <a:latin typeface="Cambria"/>
                <a:cs typeface="Cambria"/>
              </a:rPr>
              <a:t>any </a:t>
            </a:r>
            <a:r>
              <a:rPr sz="2397" dirty="0">
                <a:latin typeface="Cambria"/>
                <a:cs typeface="Cambria"/>
              </a:rPr>
              <a:t>value in the </a:t>
            </a:r>
            <a:r>
              <a:rPr sz="2397" spc="-5" dirty="0">
                <a:latin typeface="Cambria"/>
                <a:cs typeface="Cambria"/>
              </a:rPr>
              <a:t>range </a:t>
            </a:r>
            <a:r>
              <a:rPr sz="2397" spc="-511" dirty="0">
                <a:latin typeface="Cambria"/>
                <a:cs typeface="Cambria"/>
              </a:rPr>
              <a:t> </a:t>
            </a:r>
            <a:r>
              <a:rPr sz="2397" spc="-5" dirty="0">
                <a:latin typeface="Cambria"/>
                <a:cs typeface="Cambria"/>
              </a:rPr>
              <a:t>from	</a:t>
            </a:r>
            <a:r>
              <a:rPr sz="2397" i="1" dirty="0">
                <a:latin typeface="Cambria"/>
                <a:cs typeface="Cambria"/>
              </a:rPr>
              <a:t>a	</a:t>
            </a:r>
            <a:r>
              <a:rPr sz="2397" spc="-5" dirty="0">
                <a:latin typeface="Cambria"/>
                <a:cs typeface="Cambria"/>
              </a:rPr>
              <a:t>to	</a:t>
            </a:r>
            <a:r>
              <a:rPr sz="2397" i="1" dirty="0">
                <a:latin typeface="Cambria"/>
                <a:cs typeface="Cambria"/>
              </a:rPr>
              <a:t>b </a:t>
            </a:r>
            <a:r>
              <a:rPr sz="2397" spc="-5" dirty="0">
                <a:latin typeface="Cambria"/>
                <a:cs typeface="Cambria"/>
              </a:rPr>
              <a:t>(where </a:t>
            </a:r>
            <a:r>
              <a:rPr sz="2397" i="1" dirty="0">
                <a:latin typeface="Cambria"/>
                <a:cs typeface="Cambria"/>
              </a:rPr>
              <a:t>b</a:t>
            </a:r>
            <a:r>
              <a:rPr sz="2397" i="1" spc="9" dirty="0">
                <a:latin typeface="Cambria"/>
                <a:cs typeface="Cambria"/>
              </a:rPr>
              <a:t> </a:t>
            </a:r>
            <a:r>
              <a:rPr sz="2397" dirty="0">
                <a:latin typeface="Cambria"/>
                <a:cs typeface="Cambria"/>
              </a:rPr>
              <a:t>&gt;</a:t>
            </a:r>
            <a:r>
              <a:rPr sz="2397" spc="-5" dirty="0">
                <a:latin typeface="Cambria"/>
                <a:cs typeface="Cambria"/>
              </a:rPr>
              <a:t> </a:t>
            </a:r>
            <a:r>
              <a:rPr sz="2397" i="1" spc="-5" dirty="0">
                <a:latin typeface="Cambria"/>
                <a:cs typeface="Cambria"/>
              </a:rPr>
              <a:t>a</a:t>
            </a:r>
            <a:r>
              <a:rPr sz="2397" spc="-5" dirty="0">
                <a:latin typeface="Cambria"/>
                <a:cs typeface="Cambria"/>
              </a:rPr>
              <a:t>),</a:t>
            </a:r>
            <a:r>
              <a:rPr sz="2397" spc="14" dirty="0">
                <a:latin typeface="Cambria"/>
                <a:cs typeface="Cambria"/>
              </a:rPr>
              <a:t> </a:t>
            </a:r>
            <a:r>
              <a:rPr sz="2397" spc="-5" dirty="0">
                <a:latin typeface="Cambria"/>
                <a:cs typeface="Cambria"/>
              </a:rPr>
              <a:t>then we</a:t>
            </a:r>
            <a:r>
              <a:rPr sz="2397" spc="-23" dirty="0">
                <a:latin typeface="Cambria"/>
                <a:cs typeface="Cambria"/>
              </a:rPr>
              <a:t> </a:t>
            </a:r>
            <a:r>
              <a:rPr sz="2397" dirty="0">
                <a:latin typeface="Cambria"/>
                <a:cs typeface="Cambria"/>
              </a:rPr>
              <a:t>say </a:t>
            </a:r>
            <a:r>
              <a:rPr sz="2397" spc="-5" dirty="0">
                <a:latin typeface="Cambria"/>
                <a:cs typeface="Cambria"/>
              </a:rPr>
              <a:t>that</a:t>
            </a:r>
            <a:r>
              <a:rPr sz="2397" spc="32" dirty="0">
                <a:latin typeface="Cambria"/>
                <a:cs typeface="Cambria"/>
              </a:rPr>
              <a:t> </a:t>
            </a:r>
            <a:r>
              <a:rPr sz="2397" b="1" i="1" dirty="0">
                <a:solidFill>
                  <a:srgbClr val="2E2D67"/>
                </a:solidFill>
                <a:latin typeface="Cambria"/>
                <a:cs typeface="Cambria"/>
              </a:rPr>
              <a:t>X</a:t>
            </a:r>
            <a:r>
              <a:rPr sz="2397" b="1" i="1" spc="-9" dirty="0">
                <a:solidFill>
                  <a:srgbClr val="000099"/>
                </a:solidFill>
                <a:latin typeface="Cambria"/>
                <a:cs typeface="Cambria"/>
              </a:rPr>
              <a:t> </a:t>
            </a:r>
            <a:r>
              <a:rPr sz="2397" dirty="0">
                <a:latin typeface="Cambria"/>
                <a:cs typeface="Cambria"/>
              </a:rPr>
              <a:t>obeys a </a:t>
            </a:r>
            <a:r>
              <a:rPr sz="2397" spc="5" dirty="0">
                <a:latin typeface="Cambria"/>
                <a:cs typeface="Cambria"/>
              </a:rPr>
              <a:t> </a:t>
            </a:r>
            <a:r>
              <a:rPr sz="2397" b="1" spc="-5" dirty="0">
                <a:solidFill>
                  <a:srgbClr val="C00000"/>
                </a:solidFill>
                <a:latin typeface="Cambria"/>
                <a:cs typeface="Cambria"/>
              </a:rPr>
              <a:t>uniform</a:t>
            </a:r>
            <a:r>
              <a:rPr sz="2397" b="1" spc="14" dirty="0">
                <a:solidFill>
                  <a:srgbClr val="C00000"/>
                </a:solidFill>
                <a:latin typeface="Cambria"/>
                <a:cs typeface="Cambria"/>
              </a:rPr>
              <a:t> </a:t>
            </a:r>
            <a:r>
              <a:rPr sz="2397" b="1" spc="-5" dirty="0">
                <a:solidFill>
                  <a:srgbClr val="C00000"/>
                </a:solidFill>
                <a:latin typeface="Cambria"/>
                <a:cs typeface="Cambria"/>
              </a:rPr>
              <a:t>distribution</a:t>
            </a:r>
            <a:r>
              <a:rPr sz="2397" b="1" spc="18" dirty="0">
                <a:solidFill>
                  <a:srgbClr val="C00000"/>
                </a:solidFill>
                <a:latin typeface="Cambria"/>
                <a:cs typeface="Cambria"/>
              </a:rPr>
              <a:t> </a:t>
            </a:r>
            <a:r>
              <a:rPr sz="2397" spc="-5" dirty="0">
                <a:latin typeface="Cambria"/>
                <a:cs typeface="Cambria"/>
              </a:rPr>
              <a:t>over</a:t>
            </a:r>
            <a:r>
              <a:rPr sz="2397" spc="163" dirty="0">
                <a:latin typeface="Cambria"/>
                <a:cs typeface="Cambria"/>
              </a:rPr>
              <a:t> </a:t>
            </a:r>
            <a:r>
              <a:rPr sz="2397" spc="122" dirty="0">
                <a:latin typeface="Cambria"/>
                <a:cs typeface="Cambria"/>
              </a:rPr>
              <a:t>[</a:t>
            </a:r>
            <a:r>
              <a:rPr sz="2397" i="1" spc="122" dirty="0">
                <a:latin typeface="Cambria"/>
                <a:cs typeface="Cambria"/>
              </a:rPr>
              <a:t>a</a:t>
            </a:r>
            <a:r>
              <a:rPr sz="2397" spc="122" dirty="0">
                <a:latin typeface="Cambria"/>
                <a:cs typeface="Cambria"/>
              </a:rPr>
              <a:t>,</a:t>
            </a:r>
            <a:r>
              <a:rPr sz="2397" i="1" spc="122" dirty="0">
                <a:latin typeface="Cambria"/>
                <a:cs typeface="Cambria"/>
              </a:rPr>
              <a:t>b</a:t>
            </a:r>
            <a:r>
              <a:rPr sz="2397" spc="122" dirty="0">
                <a:latin typeface="Cambria"/>
                <a:cs typeface="Cambria"/>
              </a:rPr>
              <a:t>].</a:t>
            </a:r>
            <a:endParaRPr sz="2397" dirty="0">
              <a:latin typeface="Cambria"/>
              <a:cs typeface="Cambria"/>
            </a:endParaRPr>
          </a:p>
        </p:txBody>
      </p:sp>
      <p:grpSp>
        <p:nvGrpSpPr>
          <p:cNvPr id="5" name="object 5"/>
          <p:cNvGrpSpPr/>
          <p:nvPr/>
        </p:nvGrpSpPr>
        <p:grpSpPr>
          <a:xfrm>
            <a:off x="2975783" y="3850819"/>
            <a:ext cx="3635199" cy="2786278"/>
            <a:chOff x="2646426" y="4257294"/>
            <a:chExt cx="4018915" cy="3080385"/>
          </a:xfrm>
        </p:grpSpPr>
        <p:sp>
          <p:nvSpPr>
            <p:cNvPr id="6" name="object 6"/>
            <p:cNvSpPr/>
            <p:nvPr/>
          </p:nvSpPr>
          <p:spPr>
            <a:xfrm>
              <a:off x="2646426" y="4257293"/>
              <a:ext cx="4018915" cy="3080385"/>
            </a:xfrm>
            <a:custGeom>
              <a:avLst/>
              <a:gdLst/>
              <a:ahLst/>
              <a:cxnLst/>
              <a:rect l="l" t="t" r="r" b="b"/>
              <a:pathLst>
                <a:path w="4018915" h="3080384">
                  <a:moveTo>
                    <a:pt x="4018788" y="2699004"/>
                  </a:moveTo>
                  <a:lnTo>
                    <a:pt x="3989832" y="2684526"/>
                  </a:lnTo>
                  <a:lnTo>
                    <a:pt x="3931920" y="2655570"/>
                  </a:lnTo>
                  <a:lnTo>
                    <a:pt x="3931920" y="2684526"/>
                  </a:lnTo>
                  <a:lnTo>
                    <a:pt x="497586" y="2684526"/>
                  </a:lnTo>
                  <a:lnTo>
                    <a:pt x="497586" y="86868"/>
                  </a:lnTo>
                  <a:lnTo>
                    <a:pt x="526542" y="86868"/>
                  </a:lnTo>
                  <a:lnTo>
                    <a:pt x="519290" y="72390"/>
                  </a:lnTo>
                  <a:lnTo>
                    <a:pt x="483108" y="0"/>
                  </a:lnTo>
                  <a:lnTo>
                    <a:pt x="439674" y="86868"/>
                  </a:lnTo>
                  <a:lnTo>
                    <a:pt x="468630" y="86868"/>
                  </a:lnTo>
                  <a:lnTo>
                    <a:pt x="468630" y="2684526"/>
                  </a:lnTo>
                  <a:lnTo>
                    <a:pt x="0" y="2684526"/>
                  </a:lnTo>
                  <a:lnTo>
                    <a:pt x="0" y="2713482"/>
                  </a:lnTo>
                  <a:lnTo>
                    <a:pt x="468630" y="2713482"/>
                  </a:lnTo>
                  <a:lnTo>
                    <a:pt x="468630" y="3080004"/>
                  </a:lnTo>
                  <a:lnTo>
                    <a:pt x="497586" y="3080004"/>
                  </a:lnTo>
                  <a:lnTo>
                    <a:pt x="497586" y="2713482"/>
                  </a:lnTo>
                  <a:lnTo>
                    <a:pt x="3931920" y="2713482"/>
                  </a:lnTo>
                  <a:lnTo>
                    <a:pt x="3931920" y="2742438"/>
                  </a:lnTo>
                  <a:lnTo>
                    <a:pt x="3989832" y="2713482"/>
                  </a:lnTo>
                  <a:lnTo>
                    <a:pt x="4018788" y="2699004"/>
                  </a:lnTo>
                  <a:close/>
                </a:path>
              </a:pathLst>
            </a:custGeom>
            <a:solidFill>
              <a:srgbClr val="000000"/>
            </a:solidFill>
          </p:spPr>
          <p:txBody>
            <a:bodyPr wrap="square" lIns="0" tIns="0" rIns="0" bIns="0" rtlCol="0"/>
            <a:lstStyle/>
            <a:p>
              <a:endParaRPr sz="1628"/>
            </a:p>
          </p:txBody>
        </p:sp>
        <p:sp>
          <p:nvSpPr>
            <p:cNvPr id="7" name="object 7"/>
            <p:cNvSpPr/>
            <p:nvPr/>
          </p:nvSpPr>
          <p:spPr>
            <a:xfrm>
              <a:off x="4158234" y="5488686"/>
              <a:ext cx="1457325" cy="0"/>
            </a:xfrm>
            <a:custGeom>
              <a:avLst/>
              <a:gdLst/>
              <a:ahLst/>
              <a:cxnLst/>
              <a:rect l="l" t="t" r="r" b="b"/>
              <a:pathLst>
                <a:path w="1457325">
                  <a:moveTo>
                    <a:pt x="0" y="0"/>
                  </a:moveTo>
                  <a:lnTo>
                    <a:pt x="1456943" y="0"/>
                  </a:lnTo>
                </a:path>
              </a:pathLst>
            </a:custGeom>
            <a:ln w="44196">
              <a:solidFill>
                <a:srgbClr val="FF9900"/>
              </a:solidFill>
            </a:ln>
          </p:spPr>
          <p:txBody>
            <a:bodyPr wrap="square" lIns="0" tIns="0" rIns="0" bIns="0" rtlCol="0"/>
            <a:lstStyle/>
            <a:p>
              <a:endParaRPr sz="1628"/>
            </a:p>
          </p:txBody>
        </p:sp>
        <p:sp>
          <p:nvSpPr>
            <p:cNvPr id="8" name="object 8"/>
            <p:cNvSpPr/>
            <p:nvPr/>
          </p:nvSpPr>
          <p:spPr>
            <a:xfrm>
              <a:off x="4157472" y="5487924"/>
              <a:ext cx="1457325" cy="1539240"/>
            </a:xfrm>
            <a:custGeom>
              <a:avLst/>
              <a:gdLst/>
              <a:ahLst/>
              <a:cxnLst/>
              <a:rect l="l" t="t" r="r" b="b"/>
              <a:pathLst>
                <a:path w="1457325" h="1539240">
                  <a:moveTo>
                    <a:pt x="0" y="0"/>
                  </a:moveTo>
                  <a:lnTo>
                    <a:pt x="0" y="1539239"/>
                  </a:lnTo>
                </a:path>
                <a:path w="1457325" h="1539240">
                  <a:moveTo>
                    <a:pt x="1456943" y="0"/>
                  </a:moveTo>
                  <a:lnTo>
                    <a:pt x="1456943" y="1539239"/>
                  </a:lnTo>
                </a:path>
              </a:pathLst>
            </a:custGeom>
            <a:ln w="9144">
              <a:solidFill>
                <a:srgbClr val="000000"/>
              </a:solidFill>
              <a:prstDash val="sysDash"/>
            </a:ln>
          </p:spPr>
          <p:txBody>
            <a:bodyPr wrap="square" lIns="0" tIns="0" rIns="0" bIns="0" rtlCol="0"/>
            <a:lstStyle/>
            <a:p>
              <a:endParaRPr sz="1628"/>
            </a:p>
          </p:txBody>
        </p:sp>
        <p:sp>
          <p:nvSpPr>
            <p:cNvPr id="9" name="object 9"/>
            <p:cNvSpPr/>
            <p:nvPr/>
          </p:nvSpPr>
          <p:spPr>
            <a:xfrm>
              <a:off x="3175254" y="6951726"/>
              <a:ext cx="3276600" cy="5080"/>
            </a:xfrm>
            <a:custGeom>
              <a:avLst/>
              <a:gdLst/>
              <a:ahLst/>
              <a:cxnLst/>
              <a:rect l="l" t="t" r="r" b="b"/>
              <a:pathLst>
                <a:path w="3276600" h="5079">
                  <a:moveTo>
                    <a:pt x="0" y="4571"/>
                  </a:moveTo>
                  <a:lnTo>
                    <a:pt x="1030223" y="4571"/>
                  </a:lnTo>
                </a:path>
                <a:path w="3276600" h="5079">
                  <a:moveTo>
                    <a:pt x="2439923" y="0"/>
                  </a:moveTo>
                  <a:lnTo>
                    <a:pt x="3276600" y="4571"/>
                  </a:lnTo>
                </a:path>
              </a:pathLst>
            </a:custGeom>
            <a:ln w="44196">
              <a:solidFill>
                <a:srgbClr val="FF9900"/>
              </a:solidFill>
            </a:ln>
          </p:spPr>
          <p:txBody>
            <a:bodyPr wrap="square" lIns="0" tIns="0" rIns="0" bIns="0" rtlCol="0"/>
            <a:lstStyle/>
            <a:p>
              <a:endParaRPr sz="1628"/>
            </a:p>
          </p:txBody>
        </p:sp>
      </p:grpSp>
      <p:sp>
        <p:nvSpPr>
          <p:cNvPr id="10" name="object 10"/>
          <p:cNvSpPr txBox="1"/>
          <p:nvPr/>
        </p:nvSpPr>
        <p:spPr>
          <a:xfrm>
            <a:off x="4180240" y="6241905"/>
            <a:ext cx="183225"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a</a:t>
            </a:r>
            <a:endParaRPr sz="2397">
              <a:solidFill>
                <a:srgbClr val="2E2D67"/>
              </a:solidFill>
              <a:latin typeface="Cambria"/>
              <a:cs typeface="Cambria"/>
            </a:endParaRPr>
          </a:p>
        </p:txBody>
      </p:sp>
      <p:sp>
        <p:nvSpPr>
          <p:cNvPr id="11" name="object 11"/>
          <p:cNvSpPr txBox="1"/>
          <p:nvPr/>
        </p:nvSpPr>
        <p:spPr>
          <a:xfrm>
            <a:off x="5657984" y="6241905"/>
            <a:ext cx="182076"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b</a:t>
            </a:r>
            <a:endParaRPr sz="2397">
              <a:solidFill>
                <a:srgbClr val="2E2D67"/>
              </a:solidFill>
              <a:latin typeface="Cambria"/>
              <a:cs typeface="Cambria"/>
            </a:endParaRPr>
          </a:p>
        </p:txBody>
      </p:sp>
      <p:sp>
        <p:nvSpPr>
          <p:cNvPr id="12" name="object 12"/>
          <p:cNvSpPr txBox="1"/>
          <p:nvPr/>
        </p:nvSpPr>
        <p:spPr>
          <a:xfrm>
            <a:off x="2283204" y="4776821"/>
            <a:ext cx="1044208" cy="380483"/>
          </a:xfrm>
          <a:prstGeom prst="rect">
            <a:avLst/>
          </a:prstGeom>
        </p:spPr>
        <p:txBody>
          <a:bodyPr vert="horz" wrap="square" lIns="0" tIns="11487" rIns="0" bIns="0" rtlCol="0">
            <a:spAutoFit/>
          </a:bodyPr>
          <a:lstStyle/>
          <a:p>
            <a:pPr marL="11487">
              <a:spcBef>
                <a:spcPts val="90"/>
              </a:spcBef>
            </a:pPr>
            <a:r>
              <a:rPr sz="2397" dirty="0">
                <a:solidFill>
                  <a:srgbClr val="2E2D67"/>
                </a:solidFill>
                <a:latin typeface="Cambria"/>
                <a:cs typeface="Cambria"/>
              </a:rPr>
              <a:t>1</a:t>
            </a:r>
            <a:r>
              <a:rPr sz="2397" spc="-9" dirty="0">
                <a:solidFill>
                  <a:srgbClr val="2E2D67"/>
                </a:solidFill>
                <a:latin typeface="Cambria"/>
                <a:cs typeface="Cambria"/>
              </a:rPr>
              <a:t>/(</a:t>
            </a:r>
            <a:r>
              <a:rPr sz="2397" i="1" dirty="0">
                <a:solidFill>
                  <a:srgbClr val="2E2D67"/>
                </a:solidFill>
                <a:latin typeface="Cambria"/>
                <a:cs typeface="Cambria"/>
              </a:rPr>
              <a:t>b</a:t>
            </a:r>
            <a:r>
              <a:rPr sz="2397" spc="5" dirty="0">
                <a:solidFill>
                  <a:srgbClr val="2E2D67"/>
                </a:solidFill>
                <a:latin typeface="Cambria"/>
                <a:cs typeface="Cambria"/>
              </a:rPr>
              <a:t>–</a:t>
            </a:r>
            <a:r>
              <a:rPr sz="2397" i="1" spc="-5" dirty="0">
                <a:solidFill>
                  <a:srgbClr val="2E2D67"/>
                </a:solidFill>
                <a:latin typeface="Cambria"/>
                <a:cs typeface="Cambria"/>
              </a:rPr>
              <a:t>a</a:t>
            </a:r>
            <a:r>
              <a:rPr sz="2397" dirty="0">
                <a:solidFill>
                  <a:srgbClr val="2E2D67"/>
                </a:solidFill>
                <a:latin typeface="Cambria"/>
                <a:cs typeface="Cambria"/>
              </a:rPr>
              <a:t>)</a:t>
            </a:r>
            <a:endParaRPr sz="2397">
              <a:solidFill>
                <a:srgbClr val="2E2D67"/>
              </a:solidFill>
              <a:latin typeface="Cambria"/>
              <a:cs typeface="Cambria"/>
            </a:endParaRPr>
          </a:p>
        </p:txBody>
      </p:sp>
      <p:sp>
        <p:nvSpPr>
          <p:cNvPr id="13" name="object 13"/>
          <p:cNvSpPr txBox="1"/>
          <p:nvPr/>
        </p:nvSpPr>
        <p:spPr>
          <a:xfrm>
            <a:off x="3577264" y="3676784"/>
            <a:ext cx="600219" cy="442548"/>
          </a:xfrm>
          <a:prstGeom prst="rect">
            <a:avLst/>
          </a:prstGeom>
        </p:spPr>
        <p:txBody>
          <a:bodyPr vert="horz" wrap="square" lIns="0" tIns="10913" rIns="0" bIns="0" rtlCol="0">
            <a:spAutoFit/>
          </a:bodyPr>
          <a:lstStyle/>
          <a:p>
            <a:pPr marL="11487">
              <a:spcBef>
                <a:spcPts val="86"/>
              </a:spcBef>
            </a:pPr>
            <a:r>
              <a:rPr sz="2804" i="1" spc="-5" dirty="0">
                <a:solidFill>
                  <a:srgbClr val="2E2D67"/>
                </a:solidFill>
                <a:latin typeface="Cambria"/>
                <a:cs typeface="Cambria"/>
              </a:rPr>
              <a:t>f</a:t>
            </a:r>
            <a:r>
              <a:rPr sz="2804" i="1" spc="-72" dirty="0">
                <a:solidFill>
                  <a:srgbClr val="2E2D67"/>
                </a:solidFill>
                <a:latin typeface="Cambria"/>
                <a:cs typeface="Cambria"/>
              </a:rPr>
              <a:t> </a:t>
            </a:r>
            <a:r>
              <a:rPr sz="2804" spc="-5" dirty="0">
                <a:solidFill>
                  <a:srgbClr val="2E2D67"/>
                </a:solidFill>
                <a:latin typeface="Cambria"/>
                <a:cs typeface="Cambria"/>
              </a:rPr>
              <a:t>(</a:t>
            </a:r>
            <a:r>
              <a:rPr sz="2804" i="1" spc="-5" dirty="0">
                <a:solidFill>
                  <a:srgbClr val="2E2D67"/>
                </a:solidFill>
                <a:latin typeface="Cambria"/>
                <a:cs typeface="Cambria"/>
              </a:rPr>
              <a:t>t</a:t>
            </a:r>
            <a:r>
              <a:rPr sz="2804" spc="-5" dirty="0">
                <a:solidFill>
                  <a:srgbClr val="2E2D67"/>
                </a:solidFill>
                <a:latin typeface="Cambria"/>
                <a:cs typeface="Cambria"/>
              </a:rPr>
              <a:t>)</a:t>
            </a:r>
            <a:endParaRPr sz="2804">
              <a:solidFill>
                <a:srgbClr val="2E2D67"/>
              </a:solidFill>
              <a:latin typeface="Cambria"/>
              <a:cs typeface="Cambria"/>
            </a:endParaRPr>
          </a:p>
        </p:txBody>
      </p:sp>
      <p:sp>
        <p:nvSpPr>
          <p:cNvPr id="15" name="object 15"/>
          <p:cNvSpPr txBox="1"/>
          <p:nvPr/>
        </p:nvSpPr>
        <p:spPr>
          <a:xfrm>
            <a:off x="6776746" y="6116463"/>
            <a:ext cx="128659" cy="381063"/>
          </a:xfrm>
          <a:prstGeom prst="rect">
            <a:avLst/>
          </a:prstGeom>
        </p:spPr>
        <p:txBody>
          <a:bodyPr vert="horz" wrap="square" lIns="0" tIns="12062" rIns="0" bIns="0" rtlCol="0">
            <a:spAutoFit/>
          </a:bodyPr>
          <a:lstStyle/>
          <a:p>
            <a:pPr marL="11487">
              <a:spcBef>
                <a:spcPts val="95"/>
              </a:spcBef>
            </a:pPr>
            <a:r>
              <a:rPr sz="2397" i="1" dirty="0">
                <a:latin typeface="Cambria"/>
                <a:cs typeface="Cambria"/>
              </a:rPr>
              <a:t>t</a:t>
            </a:r>
            <a:endParaRPr sz="2397">
              <a:latin typeface="Cambria"/>
              <a:cs typeface="Cambria"/>
            </a:endParaRPr>
          </a:p>
        </p:txBody>
      </p:sp>
      <p:sp>
        <p:nvSpPr>
          <p:cNvPr id="25" name="object 25"/>
          <p:cNvSpPr/>
          <p:nvPr/>
        </p:nvSpPr>
        <p:spPr>
          <a:xfrm>
            <a:off x="7392471" y="4366901"/>
            <a:ext cx="3667820" cy="1693249"/>
          </a:xfrm>
          <a:custGeom>
            <a:avLst/>
            <a:gdLst/>
            <a:ahLst/>
            <a:cxnLst/>
            <a:rect l="l" t="t" r="r" b="b"/>
            <a:pathLst>
              <a:path w="4956175" h="1871979">
                <a:moveTo>
                  <a:pt x="0" y="1871472"/>
                </a:moveTo>
                <a:lnTo>
                  <a:pt x="4956048" y="1871472"/>
                </a:lnTo>
                <a:lnTo>
                  <a:pt x="4956048" y="0"/>
                </a:lnTo>
                <a:lnTo>
                  <a:pt x="0" y="0"/>
                </a:lnTo>
                <a:lnTo>
                  <a:pt x="0" y="1871472"/>
                </a:lnTo>
                <a:close/>
              </a:path>
            </a:pathLst>
          </a:custGeom>
          <a:ln w="28575">
            <a:solidFill>
              <a:srgbClr val="003366"/>
            </a:solidFill>
          </a:ln>
        </p:spPr>
        <p:txBody>
          <a:bodyPr wrap="square" lIns="0" tIns="0" rIns="0" bIns="0" rtlCol="0"/>
          <a:lstStyle/>
          <a:p>
            <a:endParaRPr sz="1628"/>
          </a:p>
        </p:txBody>
      </p:sp>
      <p:sp>
        <p:nvSpPr>
          <p:cNvPr id="26" name="object 26"/>
          <p:cNvSpPr/>
          <p:nvPr/>
        </p:nvSpPr>
        <p:spPr>
          <a:xfrm>
            <a:off x="7392471" y="3219854"/>
            <a:ext cx="3578911" cy="615152"/>
          </a:xfrm>
          <a:custGeom>
            <a:avLst/>
            <a:gdLst/>
            <a:ahLst/>
            <a:cxnLst/>
            <a:rect l="l" t="t" r="r" b="b"/>
            <a:pathLst>
              <a:path w="3956684" h="680085">
                <a:moveTo>
                  <a:pt x="0" y="679703"/>
                </a:moveTo>
                <a:lnTo>
                  <a:pt x="3956304" y="679703"/>
                </a:lnTo>
                <a:lnTo>
                  <a:pt x="3956304" y="0"/>
                </a:lnTo>
                <a:lnTo>
                  <a:pt x="0" y="0"/>
                </a:lnTo>
                <a:lnTo>
                  <a:pt x="0" y="679703"/>
                </a:lnTo>
                <a:close/>
              </a:path>
            </a:pathLst>
          </a:custGeom>
          <a:solidFill>
            <a:schemeClr val="bg1">
              <a:lumMod val="75000"/>
            </a:schemeClr>
          </a:solidFill>
          <a:ln w="28575">
            <a:solidFill>
              <a:srgbClr val="CC0000"/>
            </a:solidFill>
          </a:ln>
        </p:spPr>
        <p:txBody>
          <a:bodyPr wrap="square" lIns="0" tIns="0" rIns="0" bIns="0" rtlCol="0"/>
          <a:lstStyle/>
          <a:p>
            <a:endParaRPr sz="1628"/>
          </a:p>
        </p:txBody>
      </p:sp>
      <p:sp>
        <p:nvSpPr>
          <p:cNvPr id="27" name="object 27"/>
          <p:cNvSpPr txBox="1"/>
          <p:nvPr/>
        </p:nvSpPr>
        <p:spPr>
          <a:xfrm>
            <a:off x="7421764" y="3283402"/>
            <a:ext cx="3549618" cy="499387"/>
          </a:xfrm>
          <a:prstGeom prst="rect">
            <a:avLst/>
          </a:prstGeom>
          <a:solidFill>
            <a:schemeClr val="bg1">
              <a:lumMod val="85000"/>
            </a:schemeClr>
          </a:solidFill>
        </p:spPr>
        <p:txBody>
          <a:bodyPr vert="horz" wrap="square" lIns="0" tIns="67202" rIns="0" bIns="0" rtlCol="0">
            <a:spAutoFit/>
          </a:bodyPr>
          <a:lstStyle/>
          <a:p>
            <a:pPr marL="259035">
              <a:spcBef>
                <a:spcPts val="529"/>
              </a:spcBef>
              <a:tabLst>
                <a:tab pos="2164179" algn="l"/>
              </a:tabLst>
            </a:pPr>
            <a:r>
              <a:rPr sz="2804" spc="-9" dirty="0">
                <a:latin typeface="Cambria"/>
                <a:cs typeface="Cambria"/>
              </a:rPr>
              <a:t>Equation</a:t>
            </a:r>
            <a:r>
              <a:rPr sz="2804" spc="14" dirty="0">
                <a:latin typeface="Cambria"/>
                <a:cs typeface="Cambria"/>
              </a:rPr>
              <a:t> </a:t>
            </a:r>
            <a:r>
              <a:rPr sz="2804" spc="-5" dirty="0">
                <a:latin typeface="Cambria"/>
                <a:cs typeface="Cambria"/>
              </a:rPr>
              <a:t>of	</a:t>
            </a:r>
            <a:r>
              <a:rPr sz="2804" i="1" spc="140" dirty="0">
                <a:solidFill>
                  <a:srgbClr val="2E2D67"/>
                </a:solidFill>
                <a:latin typeface="Cambria"/>
                <a:cs typeface="Cambria"/>
              </a:rPr>
              <a:t>f</a:t>
            </a:r>
            <a:r>
              <a:rPr sz="2804" spc="140" dirty="0">
                <a:latin typeface="Cambria"/>
                <a:cs typeface="Cambria"/>
              </a:rPr>
              <a:t>(</a:t>
            </a:r>
            <a:r>
              <a:rPr sz="2804" i="1" spc="140" dirty="0">
                <a:latin typeface="Cambria"/>
                <a:cs typeface="Cambria"/>
              </a:rPr>
              <a:t>t</a:t>
            </a:r>
            <a:r>
              <a:rPr sz="2804" spc="140" dirty="0">
                <a:latin typeface="Cambria"/>
                <a:cs typeface="Cambria"/>
              </a:rPr>
              <a:t>)</a:t>
            </a:r>
            <a:r>
              <a:rPr sz="2804" spc="204" dirty="0">
                <a:latin typeface="Cambria"/>
                <a:cs typeface="Cambria"/>
              </a:rPr>
              <a:t> </a:t>
            </a:r>
            <a:r>
              <a:rPr sz="2804" spc="-5" dirty="0">
                <a:latin typeface="Cambria"/>
                <a:cs typeface="Cambria"/>
              </a:rPr>
              <a:t>?</a:t>
            </a:r>
            <a:endParaRPr sz="2804" dirty="0">
              <a:latin typeface="Cambria"/>
              <a:cs typeface="Cambria"/>
            </a:endParaRPr>
          </a:p>
        </p:txBody>
      </p:sp>
      <p:sp>
        <p:nvSpPr>
          <p:cNvPr id="28" name="object 28"/>
          <p:cNvSpPr txBox="1"/>
          <p:nvPr/>
        </p:nvSpPr>
        <p:spPr>
          <a:xfrm>
            <a:off x="6842490" y="2346830"/>
            <a:ext cx="3351460" cy="452981"/>
          </a:xfrm>
          <a:prstGeom prst="rect">
            <a:avLst/>
          </a:prstGeom>
          <a:solidFill>
            <a:schemeClr val="bg1">
              <a:lumMod val="85000"/>
            </a:schemeClr>
          </a:solidFill>
          <a:ln w="19811">
            <a:solidFill>
              <a:srgbClr val="2E2D67"/>
            </a:solidFill>
          </a:ln>
        </p:spPr>
        <p:txBody>
          <a:bodyPr vert="horz" wrap="square" lIns="0" tIns="83284" rIns="0" bIns="0" rtlCol="0">
            <a:spAutoFit/>
          </a:bodyPr>
          <a:lstStyle/>
          <a:p>
            <a:pPr marL="182071">
              <a:spcBef>
                <a:spcPts val="656"/>
              </a:spcBef>
              <a:tabLst>
                <a:tab pos="1642087" algn="l"/>
                <a:tab pos="1938457" algn="l"/>
                <a:tab pos="2222764" algn="l"/>
              </a:tabLst>
            </a:pPr>
            <a:r>
              <a:rPr sz="2397" spc="-5" dirty="0">
                <a:latin typeface="Cambria"/>
                <a:cs typeface="Cambria"/>
              </a:rPr>
              <a:t>We</a:t>
            </a:r>
            <a:r>
              <a:rPr sz="2397" spc="-14" dirty="0">
                <a:latin typeface="Cambria"/>
                <a:cs typeface="Cambria"/>
              </a:rPr>
              <a:t> </a:t>
            </a:r>
            <a:r>
              <a:rPr sz="2397" spc="-9" dirty="0">
                <a:latin typeface="Cambria"/>
                <a:cs typeface="Cambria"/>
              </a:rPr>
              <a:t>write</a:t>
            </a:r>
            <a:r>
              <a:rPr sz="2397" spc="36" dirty="0">
                <a:latin typeface="Cambria"/>
                <a:cs typeface="Cambria"/>
              </a:rPr>
              <a:t> </a:t>
            </a:r>
            <a:r>
              <a:rPr sz="2397" dirty="0">
                <a:latin typeface="Cambria"/>
                <a:cs typeface="Cambria"/>
              </a:rPr>
              <a:t>:	</a:t>
            </a:r>
            <a:r>
              <a:rPr sz="2397" b="1" i="1" dirty="0">
                <a:solidFill>
                  <a:srgbClr val="2E2D67"/>
                </a:solidFill>
                <a:latin typeface="Cambria"/>
                <a:cs typeface="Cambria"/>
              </a:rPr>
              <a:t>X</a:t>
            </a:r>
            <a:r>
              <a:rPr sz="2397" b="1" i="1" dirty="0">
                <a:solidFill>
                  <a:srgbClr val="000099"/>
                </a:solidFill>
                <a:latin typeface="Cambria"/>
                <a:cs typeface="Cambria"/>
              </a:rPr>
              <a:t>	</a:t>
            </a:r>
            <a:r>
              <a:rPr sz="2397" dirty="0">
                <a:latin typeface="Symbol"/>
                <a:cs typeface="Symbol"/>
              </a:rPr>
              <a:t></a:t>
            </a:r>
            <a:r>
              <a:rPr sz="2397" dirty="0">
                <a:latin typeface="Times New Roman"/>
                <a:cs typeface="Times New Roman"/>
              </a:rPr>
              <a:t>	</a:t>
            </a:r>
            <a:r>
              <a:rPr sz="2397" spc="158" dirty="0">
                <a:latin typeface="Cambria"/>
                <a:cs typeface="Cambria"/>
              </a:rPr>
              <a:t>U[</a:t>
            </a:r>
            <a:r>
              <a:rPr sz="2397" i="1" spc="158" dirty="0">
                <a:latin typeface="Cambria"/>
                <a:cs typeface="Cambria"/>
              </a:rPr>
              <a:t>a</a:t>
            </a:r>
            <a:r>
              <a:rPr sz="2397" spc="158" dirty="0">
                <a:latin typeface="Cambria"/>
                <a:cs typeface="Cambria"/>
              </a:rPr>
              <a:t>,</a:t>
            </a:r>
            <a:r>
              <a:rPr sz="2397" i="1" spc="158" dirty="0">
                <a:latin typeface="Cambria"/>
                <a:cs typeface="Cambria"/>
              </a:rPr>
              <a:t>b</a:t>
            </a:r>
            <a:r>
              <a:rPr sz="2397" spc="158" dirty="0">
                <a:latin typeface="Cambria"/>
                <a:cs typeface="Cambria"/>
              </a:rPr>
              <a:t>]</a:t>
            </a:r>
            <a:endParaRPr sz="2397" dirty="0">
              <a:latin typeface="Cambria"/>
              <a:cs typeface="Cambria"/>
            </a:endParaRPr>
          </a:p>
        </p:txBody>
      </p:sp>
      <p:sp>
        <p:nvSpPr>
          <p:cNvPr id="29" name="object 29"/>
          <p:cNvSpPr txBox="1"/>
          <p:nvPr/>
        </p:nvSpPr>
        <p:spPr>
          <a:xfrm>
            <a:off x="4352708" y="4984330"/>
            <a:ext cx="1294518" cy="1298001"/>
          </a:xfrm>
          <a:prstGeom prst="rect">
            <a:avLst/>
          </a:prstGeom>
          <a:solidFill>
            <a:srgbClr val="92D050"/>
          </a:solidFill>
        </p:spPr>
        <p:txBody>
          <a:bodyPr vert="horz" wrap="square" lIns="0" tIns="3446" rIns="0" bIns="0" rtlCol="0">
            <a:spAutoFit/>
          </a:bodyPr>
          <a:lstStyle/>
          <a:p>
            <a:pPr>
              <a:spcBef>
                <a:spcPts val="27"/>
              </a:spcBef>
            </a:pPr>
            <a:endParaRPr sz="2442" dirty="0">
              <a:solidFill>
                <a:srgbClr val="2E2D67"/>
              </a:solidFill>
              <a:latin typeface="Times New Roman"/>
              <a:cs typeface="Times New Roman"/>
            </a:endParaRPr>
          </a:p>
          <a:p>
            <a:pPr marL="93620"/>
            <a:r>
              <a:rPr sz="1990" i="1" spc="-5" dirty="0">
                <a:solidFill>
                  <a:srgbClr val="2E2D67"/>
                </a:solidFill>
                <a:latin typeface="Cambria"/>
                <a:cs typeface="Cambria"/>
              </a:rPr>
              <a:t>area</a:t>
            </a:r>
            <a:r>
              <a:rPr sz="1990" i="1" spc="-18" dirty="0">
                <a:solidFill>
                  <a:srgbClr val="2E2D67"/>
                </a:solidFill>
                <a:latin typeface="Cambria"/>
                <a:cs typeface="Cambria"/>
              </a:rPr>
              <a:t> </a:t>
            </a:r>
            <a:r>
              <a:rPr sz="1990" dirty="0">
                <a:solidFill>
                  <a:srgbClr val="2E2D67"/>
                </a:solidFill>
                <a:latin typeface="Cambria"/>
                <a:cs typeface="Cambria"/>
              </a:rPr>
              <a:t>=</a:t>
            </a:r>
            <a:r>
              <a:rPr sz="1990" spc="-14" dirty="0">
                <a:solidFill>
                  <a:srgbClr val="2E2D67"/>
                </a:solidFill>
                <a:latin typeface="Cambria"/>
                <a:cs typeface="Cambria"/>
              </a:rPr>
              <a:t> </a:t>
            </a:r>
            <a:r>
              <a:rPr sz="1990" dirty="0">
                <a:solidFill>
                  <a:srgbClr val="2E2D67"/>
                </a:solidFill>
                <a:latin typeface="Cambria"/>
                <a:cs typeface="Cambria"/>
              </a:rPr>
              <a:t>1</a:t>
            </a:r>
            <a:endParaRPr lang="en-SG" sz="1990" dirty="0">
              <a:solidFill>
                <a:srgbClr val="2E2D67"/>
              </a:solidFill>
              <a:latin typeface="Cambria"/>
              <a:cs typeface="Cambria"/>
            </a:endParaRPr>
          </a:p>
          <a:p>
            <a:pPr marL="93620"/>
            <a:endParaRPr lang="en-US" sz="1990" dirty="0">
              <a:solidFill>
                <a:srgbClr val="2E2D67"/>
              </a:solidFill>
              <a:latin typeface="Cambria"/>
              <a:cs typeface="Cambria"/>
            </a:endParaRPr>
          </a:p>
          <a:p>
            <a:pPr marL="93620"/>
            <a:endParaRPr sz="1990" dirty="0">
              <a:solidFill>
                <a:srgbClr val="2E2D67"/>
              </a:solidFill>
              <a:latin typeface="Cambria"/>
              <a:cs typeface="Cambria"/>
            </a:endParaRPr>
          </a:p>
        </p:txBody>
      </p:sp>
      <p:sp>
        <p:nvSpPr>
          <p:cNvPr id="32" name="object 3 2">
            <a:extLst>
              <a:ext uri="{FF2B5EF4-FFF2-40B4-BE49-F238E27FC236}">
                <a16:creationId xmlns:a16="http://schemas.microsoft.com/office/drawing/2014/main" id="{911D96B8-F8B8-4470-A298-652341235E15}"/>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marL="1149">
              <a:lnSpc>
                <a:spcPct val="100000"/>
              </a:lnSpc>
              <a:spcBef>
                <a:spcPts val="755"/>
              </a:spcBef>
            </a:pPr>
            <a:r>
              <a:rPr sz="3573" spc="5" dirty="0">
                <a:solidFill>
                  <a:srgbClr val="001F5F"/>
                </a:solidFill>
                <a:latin typeface="Cambria"/>
                <a:cs typeface="Cambria"/>
              </a:rPr>
              <a:t>Uniform</a:t>
            </a:r>
            <a:r>
              <a:rPr sz="3573" spc="-23"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pic>
        <p:nvPicPr>
          <p:cNvPr id="36" name="Picture 35"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begin{cases}&#10;\frac{1}{b - a} &amp; \mbox{ if } a \leq t \leq b \\&#10;0 &amp; \mbox{ otherwise }&#10;\end{cases}&#10;\end{align*}&#10;&#10;\end{document}" title="IguanaTex Bitmap Display">
            <a:extLst>
              <a:ext uri="{FF2B5EF4-FFF2-40B4-BE49-F238E27FC236}">
                <a16:creationId xmlns:a16="http://schemas.microsoft.com/office/drawing/2014/main" id="{BCFEA3F7-6B7B-4832-8AAC-1C35853C201E}"/>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510673" y="4754412"/>
            <a:ext cx="3117714" cy="958476"/>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1"/>
          <p:cNvSpPr txBox="1"/>
          <p:nvPr/>
        </p:nvSpPr>
        <p:spPr>
          <a:xfrm>
            <a:off x="2039453" y="1376450"/>
            <a:ext cx="8148614" cy="1420672"/>
          </a:xfrm>
          <a:prstGeom prst="rect">
            <a:avLst/>
          </a:prstGeom>
          <a:ln w="28575">
            <a:solidFill>
              <a:srgbClr val="2E2D67"/>
            </a:solidFill>
          </a:ln>
        </p:spPr>
        <p:txBody>
          <a:bodyPr vert="horz" wrap="square" lIns="0" tIns="132106" rIns="0" bIns="0" rtlCol="0">
            <a:spAutoFit/>
          </a:bodyPr>
          <a:lstStyle/>
          <a:p>
            <a:pPr marL="251569" marR="457763">
              <a:lnSpc>
                <a:spcPct val="120000"/>
              </a:lnSpc>
              <a:spcBef>
                <a:spcPts val="1040"/>
              </a:spcBef>
              <a:tabLst>
                <a:tab pos="1020633" algn="l"/>
                <a:tab pos="1317002" algn="l"/>
                <a:tab pos="1717903" algn="l"/>
                <a:tab pos="2066538" algn="l"/>
              </a:tabLst>
            </a:pPr>
            <a:r>
              <a:rPr sz="2397" spc="-5" dirty="0">
                <a:latin typeface="Cambria"/>
                <a:cs typeface="Cambria"/>
              </a:rPr>
              <a:t>If the</a:t>
            </a:r>
            <a:r>
              <a:rPr sz="2397" spc="14" dirty="0">
                <a:latin typeface="Cambria"/>
                <a:cs typeface="Cambria"/>
              </a:rPr>
              <a:t> </a:t>
            </a:r>
            <a:r>
              <a:rPr sz="2397" spc="-5" dirty="0">
                <a:latin typeface="Cambria"/>
                <a:cs typeface="Cambria"/>
              </a:rPr>
              <a:t>r.v.</a:t>
            </a:r>
            <a:r>
              <a:rPr sz="2397" spc="23" dirty="0">
                <a:latin typeface="Cambria"/>
                <a:cs typeface="Cambria"/>
              </a:rPr>
              <a:t> </a:t>
            </a:r>
            <a:r>
              <a:rPr sz="2397" b="1" i="1" dirty="0">
                <a:solidFill>
                  <a:srgbClr val="2E2D67"/>
                </a:solidFill>
                <a:latin typeface="Cambria"/>
                <a:cs typeface="Cambria"/>
              </a:rPr>
              <a:t>X</a:t>
            </a:r>
            <a:r>
              <a:rPr sz="2397" b="1" i="1" spc="14" dirty="0">
                <a:solidFill>
                  <a:srgbClr val="000099"/>
                </a:solidFill>
                <a:latin typeface="Cambria"/>
                <a:cs typeface="Cambria"/>
              </a:rPr>
              <a:t> </a:t>
            </a:r>
            <a:r>
              <a:rPr sz="2397" dirty="0">
                <a:latin typeface="Cambria"/>
                <a:cs typeface="Cambria"/>
              </a:rPr>
              <a:t>is	equally </a:t>
            </a:r>
            <a:r>
              <a:rPr sz="2397" spc="-5" dirty="0">
                <a:latin typeface="Cambria"/>
                <a:cs typeface="Cambria"/>
              </a:rPr>
              <a:t>likely to take </a:t>
            </a:r>
            <a:r>
              <a:rPr sz="2397" spc="-9" dirty="0">
                <a:latin typeface="Cambria"/>
                <a:cs typeface="Cambria"/>
              </a:rPr>
              <a:t>any </a:t>
            </a:r>
            <a:r>
              <a:rPr sz="2397" dirty="0">
                <a:latin typeface="Cambria"/>
                <a:cs typeface="Cambria"/>
              </a:rPr>
              <a:t>value in the </a:t>
            </a:r>
            <a:r>
              <a:rPr sz="2397" spc="-5" dirty="0">
                <a:latin typeface="Cambria"/>
                <a:cs typeface="Cambria"/>
              </a:rPr>
              <a:t>range </a:t>
            </a:r>
            <a:r>
              <a:rPr sz="2397" spc="-511" dirty="0">
                <a:latin typeface="Cambria"/>
                <a:cs typeface="Cambria"/>
              </a:rPr>
              <a:t> </a:t>
            </a:r>
            <a:r>
              <a:rPr sz="2397" spc="-5" dirty="0">
                <a:latin typeface="Cambria"/>
                <a:cs typeface="Cambria"/>
              </a:rPr>
              <a:t>from	</a:t>
            </a:r>
            <a:r>
              <a:rPr sz="2397" i="1" dirty="0">
                <a:latin typeface="Cambria"/>
                <a:cs typeface="Cambria"/>
              </a:rPr>
              <a:t>a	</a:t>
            </a:r>
            <a:r>
              <a:rPr sz="2397" spc="-5" dirty="0">
                <a:latin typeface="Cambria"/>
                <a:cs typeface="Cambria"/>
              </a:rPr>
              <a:t>to	</a:t>
            </a:r>
            <a:r>
              <a:rPr sz="2397" i="1" dirty="0">
                <a:latin typeface="Cambria"/>
                <a:cs typeface="Cambria"/>
              </a:rPr>
              <a:t>b </a:t>
            </a:r>
            <a:r>
              <a:rPr sz="2397" spc="-5" dirty="0">
                <a:latin typeface="Cambria"/>
                <a:cs typeface="Cambria"/>
              </a:rPr>
              <a:t>(where </a:t>
            </a:r>
            <a:r>
              <a:rPr sz="2397" i="1" dirty="0">
                <a:latin typeface="Cambria"/>
                <a:cs typeface="Cambria"/>
              </a:rPr>
              <a:t>b</a:t>
            </a:r>
            <a:r>
              <a:rPr sz="2397" i="1" spc="9" dirty="0">
                <a:latin typeface="Cambria"/>
                <a:cs typeface="Cambria"/>
              </a:rPr>
              <a:t> </a:t>
            </a:r>
            <a:r>
              <a:rPr sz="2397" dirty="0">
                <a:latin typeface="Cambria"/>
                <a:cs typeface="Cambria"/>
              </a:rPr>
              <a:t>&gt;</a:t>
            </a:r>
            <a:r>
              <a:rPr sz="2397" spc="-5" dirty="0">
                <a:latin typeface="Cambria"/>
                <a:cs typeface="Cambria"/>
              </a:rPr>
              <a:t> </a:t>
            </a:r>
            <a:r>
              <a:rPr sz="2397" i="1" spc="-5" dirty="0">
                <a:latin typeface="Cambria"/>
                <a:cs typeface="Cambria"/>
              </a:rPr>
              <a:t>a</a:t>
            </a:r>
            <a:r>
              <a:rPr sz="2397" spc="-5" dirty="0">
                <a:latin typeface="Cambria"/>
                <a:cs typeface="Cambria"/>
              </a:rPr>
              <a:t>),</a:t>
            </a:r>
            <a:r>
              <a:rPr sz="2397" spc="14" dirty="0">
                <a:latin typeface="Cambria"/>
                <a:cs typeface="Cambria"/>
              </a:rPr>
              <a:t> </a:t>
            </a:r>
            <a:r>
              <a:rPr sz="2397" spc="-5" dirty="0">
                <a:latin typeface="Cambria"/>
                <a:cs typeface="Cambria"/>
              </a:rPr>
              <a:t>then we</a:t>
            </a:r>
            <a:r>
              <a:rPr sz="2397" spc="-23" dirty="0">
                <a:latin typeface="Cambria"/>
                <a:cs typeface="Cambria"/>
              </a:rPr>
              <a:t> </a:t>
            </a:r>
            <a:r>
              <a:rPr sz="2397" dirty="0">
                <a:latin typeface="Cambria"/>
                <a:cs typeface="Cambria"/>
              </a:rPr>
              <a:t>say </a:t>
            </a:r>
            <a:r>
              <a:rPr sz="2397" spc="-5" dirty="0">
                <a:latin typeface="Cambria"/>
                <a:cs typeface="Cambria"/>
              </a:rPr>
              <a:t>that</a:t>
            </a:r>
            <a:r>
              <a:rPr sz="2397" spc="32" dirty="0">
                <a:latin typeface="Cambria"/>
                <a:cs typeface="Cambria"/>
              </a:rPr>
              <a:t> </a:t>
            </a:r>
            <a:r>
              <a:rPr sz="2397" b="1" i="1" dirty="0">
                <a:solidFill>
                  <a:srgbClr val="2E2D67"/>
                </a:solidFill>
                <a:latin typeface="Cambria"/>
                <a:cs typeface="Cambria"/>
              </a:rPr>
              <a:t>X</a:t>
            </a:r>
            <a:r>
              <a:rPr sz="2397" b="1" i="1" spc="-9" dirty="0">
                <a:solidFill>
                  <a:srgbClr val="000099"/>
                </a:solidFill>
                <a:latin typeface="Cambria"/>
                <a:cs typeface="Cambria"/>
              </a:rPr>
              <a:t> </a:t>
            </a:r>
            <a:r>
              <a:rPr sz="2397" dirty="0">
                <a:latin typeface="Cambria"/>
                <a:cs typeface="Cambria"/>
              </a:rPr>
              <a:t>obeys a </a:t>
            </a:r>
            <a:r>
              <a:rPr sz="2397" spc="5" dirty="0">
                <a:latin typeface="Cambria"/>
                <a:cs typeface="Cambria"/>
              </a:rPr>
              <a:t> </a:t>
            </a:r>
            <a:r>
              <a:rPr sz="2397" b="1" spc="-5" dirty="0">
                <a:solidFill>
                  <a:srgbClr val="C00000"/>
                </a:solidFill>
                <a:latin typeface="Cambria"/>
                <a:cs typeface="Cambria"/>
              </a:rPr>
              <a:t>uniform</a:t>
            </a:r>
            <a:r>
              <a:rPr sz="2397" b="1" spc="14" dirty="0">
                <a:solidFill>
                  <a:srgbClr val="C00000"/>
                </a:solidFill>
                <a:latin typeface="Cambria"/>
                <a:cs typeface="Cambria"/>
              </a:rPr>
              <a:t> </a:t>
            </a:r>
            <a:r>
              <a:rPr sz="2397" b="1" spc="-5" dirty="0">
                <a:solidFill>
                  <a:srgbClr val="C00000"/>
                </a:solidFill>
                <a:latin typeface="Cambria"/>
                <a:cs typeface="Cambria"/>
              </a:rPr>
              <a:t>distribution</a:t>
            </a:r>
            <a:r>
              <a:rPr sz="2397" b="1" spc="18" dirty="0">
                <a:solidFill>
                  <a:srgbClr val="C00000"/>
                </a:solidFill>
                <a:latin typeface="Cambria"/>
                <a:cs typeface="Cambria"/>
              </a:rPr>
              <a:t> </a:t>
            </a:r>
            <a:r>
              <a:rPr sz="2397" spc="-5" dirty="0">
                <a:latin typeface="Cambria"/>
                <a:cs typeface="Cambria"/>
              </a:rPr>
              <a:t>over</a:t>
            </a:r>
            <a:r>
              <a:rPr sz="2397" spc="163" dirty="0">
                <a:latin typeface="Cambria"/>
                <a:cs typeface="Cambria"/>
              </a:rPr>
              <a:t> </a:t>
            </a:r>
            <a:r>
              <a:rPr sz="2397" spc="122" dirty="0">
                <a:latin typeface="Cambria"/>
                <a:cs typeface="Cambria"/>
              </a:rPr>
              <a:t>[</a:t>
            </a:r>
            <a:r>
              <a:rPr sz="2397" i="1" spc="122" dirty="0">
                <a:latin typeface="Cambria"/>
                <a:cs typeface="Cambria"/>
              </a:rPr>
              <a:t>a</a:t>
            </a:r>
            <a:r>
              <a:rPr sz="2397" spc="122" dirty="0">
                <a:latin typeface="Cambria"/>
                <a:cs typeface="Cambria"/>
              </a:rPr>
              <a:t>,</a:t>
            </a:r>
            <a:r>
              <a:rPr sz="2397" i="1" spc="122" dirty="0">
                <a:latin typeface="Cambria"/>
                <a:cs typeface="Cambria"/>
              </a:rPr>
              <a:t>b</a:t>
            </a:r>
            <a:r>
              <a:rPr sz="2397" spc="122" dirty="0">
                <a:latin typeface="Cambria"/>
                <a:cs typeface="Cambria"/>
              </a:rPr>
              <a:t>].</a:t>
            </a:r>
            <a:endParaRPr sz="2397" dirty="0">
              <a:latin typeface="Cambria"/>
              <a:cs typeface="Cambria"/>
            </a:endParaRPr>
          </a:p>
        </p:txBody>
      </p:sp>
      <p:grpSp>
        <p:nvGrpSpPr>
          <p:cNvPr id="5" name="object 5"/>
          <p:cNvGrpSpPr/>
          <p:nvPr/>
        </p:nvGrpSpPr>
        <p:grpSpPr>
          <a:xfrm>
            <a:off x="2975783" y="3850819"/>
            <a:ext cx="3635199" cy="2786278"/>
            <a:chOff x="2646426" y="4257294"/>
            <a:chExt cx="4018915" cy="3080385"/>
          </a:xfrm>
        </p:grpSpPr>
        <p:sp>
          <p:nvSpPr>
            <p:cNvPr id="6" name="object 6"/>
            <p:cNvSpPr/>
            <p:nvPr/>
          </p:nvSpPr>
          <p:spPr>
            <a:xfrm>
              <a:off x="2646426" y="4257293"/>
              <a:ext cx="4018915" cy="3080385"/>
            </a:xfrm>
            <a:custGeom>
              <a:avLst/>
              <a:gdLst/>
              <a:ahLst/>
              <a:cxnLst/>
              <a:rect l="l" t="t" r="r" b="b"/>
              <a:pathLst>
                <a:path w="4018915" h="3080384">
                  <a:moveTo>
                    <a:pt x="4018788" y="2699004"/>
                  </a:moveTo>
                  <a:lnTo>
                    <a:pt x="3989832" y="2684526"/>
                  </a:lnTo>
                  <a:lnTo>
                    <a:pt x="3931920" y="2655570"/>
                  </a:lnTo>
                  <a:lnTo>
                    <a:pt x="3931920" y="2684526"/>
                  </a:lnTo>
                  <a:lnTo>
                    <a:pt x="497586" y="2684526"/>
                  </a:lnTo>
                  <a:lnTo>
                    <a:pt x="497586" y="86868"/>
                  </a:lnTo>
                  <a:lnTo>
                    <a:pt x="526542" y="86868"/>
                  </a:lnTo>
                  <a:lnTo>
                    <a:pt x="519290" y="72390"/>
                  </a:lnTo>
                  <a:lnTo>
                    <a:pt x="483108" y="0"/>
                  </a:lnTo>
                  <a:lnTo>
                    <a:pt x="439674" y="86868"/>
                  </a:lnTo>
                  <a:lnTo>
                    <a:pt x="468630" y="86868"/>
                  </a:lnTo>
                  <a:lnTo>
                    <a:pt x="468630" y="2684526"/>
                  </a:lnTo>
                  <a:lnTo>
                    <a:pt x="0" y="2684526"/>
                  </a:lnTo>
                  <a:lnTo>
                    <a:pt x="0" y="2713482"/>
                  </a:lnTo>
                  <a:lnTo>
                    <a:pt x="468630" y="2713482"/>
                  </a:lnTo>
                  <a:lnTo>
                    <a:pt x="468630" y="3080004"/>
                  </a:lnTo>
                  <a:lnTo>
                    <a:pt x="497586" y="3080004"/>
                  </a:lnTo>
                  <a:lnTo>
                    <a:pt x="497586" y="2713482"/>
                  </a:lnTo>
                  <a:lnTo>
                    <a:pt x="3931920" y="2713482"/>
                  </a:lnTo>
                  <a:lnTo>
                    <a:pt x="3931920" y="2742438"/>
                  </a:lnTo>
                  <a:lnTo>
                    <a:pt x="3989832" y="2713482"/>
                  </a:lnTo>
                  <a:lnTo>
                    <a:pt x="4018788" y="2699004"/>
                  </a:lnTo>
                  <a:close/>
                </a:path>
              </a:pathLst>
            </a:custGeom>
            <a:solidFill>
              <a:srgbClr val="000000"/>
            </a:solidFill>
          </p:spPr>
          <p:txBody>
            <a:bodyPr wrap="square" lIns="0" tIns="0" rIns="0" bIns="0" rtlCol="0"/>
            <a:lstStyle/>
            <a:p>
              <a:endParaRPr sz="1628"/>
            </a:p>
          </p:txBody>
        </p:sp>
        <p:sp>
          <p:nvSpPr>
            <p:cNvPr id="7" name="object 7"/>
            <p:cNvSpPr/>
            <p:nvPr/>
          </p:nvSpPr>
          <p:spPr>
            <a:xfrm>
              <a:off x="4158234" y="5488686"/>
              <a:ext cx="1457325" cy="0"/>
            </a:xfrm>
            <a:custGeom>
              <a:avLst/>
              <a:gdLst/>
              <a:ahLst/>
              <a:cxnLst/>
              <a:rect l="l" t="t" r="r" b="b"/>
              <a:pathLst>
                <a:path w="1457325">
                  <a:moveTo>
                    <a:pt x="0" y="0"/>
                  </a:moveTo>
                  <a:lnTo>
                    <a:pt x="1456943" y="0"/>
                  </a:lnTo>
                </a:path>
              </a:pathLst>
            </a:custGeom>
            <a:ln w="44196">
              <a:solidFill>
                <a:srgbClr val="FF9900"/>
              </a:solidFill>
            </a:ln>
          </p:spPr>
          <p:txBody>
            <a:bodyPr wrap="square" lIns="0" tIns="0" rIns="0" bIns="0" rtlCol="0"/>
            <a:lstStyle/>
            <a:p>
              <a:endParaRPr sz="1628"/>
            </a:p>
          </p:txBody>
        </p:sp>
        <p:sp>
          <p:nvSpPr>
            <p:cNvPr id="8" name="object 8"/>
            <p:cNvSpPr/>
            <p:nvPr/>
          </p:nvSpPr>
          <p:spPr>
            <a:xfrm>
              <a:off x="4157472" y="5487924"/>
              <a:ext cx="1457325" cy="1539240"/>
            </a:xfrm>
            <a:custGeom>
              <a:avLst/>
              <a:gdLst/>
              <a:ahLst/>
              <a:cxnLst/>
              <a:rect l="l" t="t" r="r" b="b"/>
              <a:pathLst>
                <a:path w="1457325" h="1539240">
                  <a:moveTo>
                    <a:pt x="0" y="0"/>
                  </a:moveTo>
                  <a:lnTo>
                    <a:pt x="0" y="1539239"/>
                  </a:lnTo>
                </a:path>
                <a:path w="1457325" h="1539240">
                  <a:moveTo>
                    <a:pt x="1456943" y="0"/>
                  </a:moveTo>
                  <a:lnTo>
                    <a:pt x="1456943" y="1539239"/>
                  </a:lnTo>
                </a:path>
              </a:pathLst>
            </a:custGeom>
            <a:ln w="9144">
              <a:solidFill>
                <a:srgbClr val="000000"/>
              </a:solidFill>
              <a:prstDash val="sysDash"/>
            </a:ln>
          </p:spPr>
          <p:txBody>
            <a:bodyPr wrap="square" lIns="0" tIns="0" rIns="0" bIns="0" rtlCol="0"/>
            <a:lstStyle/>
            <a:p>
              <a:endParaRPr sz="1628"/>
            </a:p>
          </p:txBody>
        </p:sp>
        <p:sp>
          <p:nvSpPr>
            <p:cNvPr id="9" name="object 9"/>
            <p:cNvSpPr/>
            <p:nvPr/>
          </p:nvSpPr>
          <p:spPr>
            <a:xfrm>
              <a:off x="3175254" y="6951726"/>
              <a:ext cx="3276600" cy="5080"/>
            </a:xfrm>
            <a:custGeom>
              <a:avLst/>
              <a:gdLst/>
              <a:ahLst/>
              <a:cxnLst/>
              <a:rect l="l" t="t" r="r" b="b"/>
              <a:pathLst>
                <a:path w="3276600" h="5079">
                  <a:moveTo>
                    <a:pt x="0" y="4571"/>
                  </a:moveTo>
                  <a:lnTo>
                    <a:pt x="1030223" y="4571"/>
                  </a:lnTo>
                </a:path>
                <a:path w="3276600" h="5079">
                  <a:moveTo>
                    <a:pt x="2439923" y="0"/>
                  </a:moveTo>
                  <a:lnTo>
                    <a:pt x="3276600" y="4571"/>
                  </a:lnTo>
                </a:path>
              </a:pathLst>
            </a:custGeom>
            <a:ln w="44196">
              <a:solidFill>
                <a:srgbClr val="FF9900"/>
              </a:solidFill>
            </a:ln>
          </p:spPr>
          <p:txBody>
            <a:bodyPr wrap="square" lIns="0" tIns="0" rIns="0" bIns="0" rtlCol="0"/>
            <a:lstStyle/>
            <a:p>
              <a:endParaRPr sz="1628"/>
            </a:p>
          </p:txBody>
        </p:sp>
      </p:grpSp>
      <p:sp>
        <p:nvSpPr>
          <p:cNvPr id="10" name="object 10"/>
          <p:cNvSpPr txBox="1"/>
          <p:nvPr/>
        </p:nvSpPr>
        <p:spPr>
          <a:xfrm>
            <a:off x="4180240" y="6241905"/>
            <a:ext cx="183225"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a</a:t>
            </a:r>
            <a:endParaRPr sz="2397">
              <a:solidFill>
                <a:srgbClr val="2E2D67"/>
              </a:solidFill>
              <a:latin typeface="Cambria"/>
              <a:cs typeface="Cambria"/>
            </a:endParaRPr>
          </a:p>
        </p:txBody>
      </p:sp>
      <p:sp>
        <p:nvSpPr>
          <p:cNvPr id="11" name="object 11"/>
          <p:cNvSpPr txBox="1"/>
          <p:nvPr/>
        </p:nvSpPr>
        <p:spPr>
          <a:xfrm>
            <a:off x="5657984" y="6241905"/>
            <a:ext cx="182076"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b</a:t>
            </a:r>
            <a:endParaRPr sz="2397">
              <a:solidFill>
                <a:srgbClr val="2E2D67"/>
              </a:solidFill>
              <a:latin typeface="Cambria"/>
              <a:cs typeface="Cambria"/>
            </a:endParaRPr>
          </a:p>
        </p:txBody>
      </p:sp>
      <p:sp>
        <p:nvSpPr>
          <p:cNvPr id="12" name="object 12"/>
          <p:cNvSpPr txBox="1"/>
          <p:nvPr/>
        </p:nvSpPr>
        <p:spPr>
          <a:xfrm>
            <a:off x="2283204" y="4776821"/>
            <a:ext cx="1044208" cy="380483"/>
          </a:xfrm>
          <a:prstGeom prst="rect">
            <a:avLst/>
          </a:prstGeom>
        </p:spPr>
        <p:txBody>
          <a:bodyPr vert="horz" wrap="square" lIns="0" tIns="11487" rIns="0" bIns="0" rtlCol="0">
            <a:spAutoFit/>
          </a:bodyPr>
          <a:lstStyle/>
          <a:p>
            <a:pPr marL="11487">
              <a:spcBef>
                <a:spcPts val="90"/>
              </a:spcBef>
            </a:pPr>
            <a:r>
              <a:rPr sz="2397" dirty="0">
                <a:solidFill>
                  <a:srgbClr val="2E2D67"/>
                </a:solidFill>
                <a:latin typeface="Cambria"/>
                <a:cs typeface="Cambria"/>
              </a:rPr>
              <a:t>1</a:t>
            </a:r>
            <a:r>
              <a:rPr sz="2397" spc="-9" dirty="0">
                <a:solidFill>
                  <a:srgbClr val="2E2D67"/>
                </a:solidFill>
                <a:latin typeface="Cambria"/>
                <a:cs typeface="Cambria"/>
              </a:rPr>
              <a:t>/(</a:t>
            </a:r>
            <a:r>
              <a:rPr sz="2397" i="1" dirty="0">
                <a:solidFill>
                  <a:srgbClr val="2E2D67"/>
                </a:solidFill>
                <a:latin typeface="Cambria"/>
                <a:cs typeface="Cambria"/>
              </a:rPr>
              <a:t>b</a:t>
            </a:r>
            <a:r>
              <a:rPr sz="2397" spc="5" dirty="0">
                <a:solidFill>
                  <a:srgbClr val="2E2D67"/>
                </a:solidFill>
                <a:latin typeface="Cambria"/>
                <a:cs typeface="Cambria"/>
              </a:rPr>
              <a:t>–</a:t>
            </a:r>
            <a:r>
              <a:rPr sz="2397" i="1" spc="-5" dirty="0">
                <a:solidFill>
                  <a:srgbClr val="2E2D67"/>
                </a:solidFill>
                <a:latin typeface="Cambria"/>
                <a:cs typeface="Cambria"/>
              </a:rPr>
              <a:t>a</a:t>
            </a:r>
            <a:r>
              <a:rPr sz="2397" dirty="0">
                <a:solidFill>
                  <a:srgbClr val="2E2D67"/>
                </a:solidFill>
                <a:latin typeface="Cambria"/>
                <a:cs typeface="Cambria"/>
              </a:rPr>
              <a:t>)</a:t>
            </a:r>
            <a:endParaRPr sz="2397">
              <a:solidFill>
                <a:srgbClr val="2E2D67"/>
              </a:solidFill>
              <a:latin typeface="Cambria"/>
              <a:cs typeface="Cambria"/>
            </a:endParaRPr>
          </a:p>
        </p:txBody>
      </p:sp>
      <p:sp>
        <p:nvSpPr>
          <p:cNvPr id="13" name="object 13"/>
          <p:cNvSpPr txBox="1"/>
          <p:nvPr/>
        </p:nvSpPr>
        <p:spPr>
          <a:xfrm>
            <a:off x="3577264" y="3676784"/>
            <a:ext cx="600219" cy="442548"/>
          </a:xfrm>
          <a:prstGeom prst="rect">
            <a:avLst/>
          </a:prstGeom>
        </p:spPr>
        <p:txBody>
          <a:bodyPr vert="horz" wrap="square" lIns="0" tIns="10913" rIns="0" bIns="0" rtlCol="0">
            <a:spAutoFit/>
          </a:bodyPr>
          <a:lstStyle/>
          <a:p>
            <a:pPr marL="11487">
              <a:spcBef>
                <a:spcPts val="86"/>
              </a:spcBef>
            </a:pPr>
            <a:r>
              <a:rPr sz="2804" i="1" spc="-5" dirty="0">
                <a:solidFill>
                  <a:srgbClr val="2E2D67"/>
                </a:solidFill>
                <a:latin typeface="Cambria"/>
                <a:cs typeface="Cambria"/>
              </a:rPr>
              <a:t>f</a:t>
            </a:r>
            <a:r>
              <a:rPr sz="2804" i="1" spc="-72" dirty="0">
                <a:solidFill>
                  <a:srgbClr val="2E2D67"/>
                </a:solidFill>
                <a:latin typeface="Cambria"/>
                <a:cs typeface="Cambria"/>
              </a:rPr>
              <a:t> </a:t>
            </a:r>
            <a:r>
              <a:rPr sz="2804" spc="-5" dirty="0">
                <a:solidFill>
                  <a:srgbClr val="2E2D67"/>
                </a:solidFill>
                <a:latin typeface="Cambria"/>
                <a:cs typeface="Cambria"/>
              </a:rPr>
              <a:t>(</a:t>
            </a:r>
            <a:r>
              <a:rPr sz="2804" i="1" spc="-5" dirty="0">
                <a:solidFill>
                  <a:srgbClr val="2E2D67"/>
                </a:solidFill>
                <a:latin typeface="Cambria"/>
                <a:cs typeface="Cambria"/>
              </a:rPr>
              <a:t>t</a:t>
            </a:r>
            <a:r>
              <a:rPr sz="2804" spc="-5" dirty="0">
                <a:solidFill>
                  <a:srgbClr val="2E2D67"/>
                </a:solidFill>
                <a:latin typeface="Cambria"/>
                <a:cs typeface="Cambria"/>
              </a:rPr>
              <a:t>)</a:t>
            </a:r>
            <a:endParaRPr sz="2804">
              <a:solidFill>
                <a:srgbClr val="2E2D67"/>
              </a:solidFill>
              <a:latin typeface="Cambria"/>
              <a:cs typeface="Cambria"/>
            </a:endParaRPr>
          </a:p>
        </p:txBody>
      </p:sp>
      <p:sp>
        <p:nvSpPr>
          <p:cNvPr id="15" name="object 15"/>
          <p:cNvSpPr txBox="1"/>
          <p:nvPr/>
        </p:nvSpPr>
        <p:spPr>
          <a:xfrm>
            <a:off x="6776746" y="6116463"/>
            <a:ext cx="128659" cy="381063"/>
          </a:xfrm>
          <a:prstGeom prst="rect">
            <a:avLst/>
          </a:prstGeom>
        </p:spPr>
        <p:txBody>
          <a:bodyPr vert="horz" wrap="square" lIns="0" tIns="12062" rIns="0" bIns="0" rtlCol="0">
            <a:spAutoFit/>
          </a:bodyPr>
          <a:lstStyle/>
          <a:p>
            <a:pPr marL="11487">
              <a:spcBef>
                <a:spcPts val="95"/>
              </a:spcBef>
            </a:pPr>
            <a:r>
              <a:rPr sz="2397" i="1" dirty="0">
                <a:latin typeface="Cambria"/>
                <a:cs typeface="Cambria"/>
              </a:rPr>
              <a:t>t</a:t>
            </a:r>
            <a:endParaRPr sz="2397">
              <a:latin typeface="Cambria"/>
              <a:cs typeface="Cambria"/>
            </a:endParaRPr>
          </a:p>
        </p:txBody>
      </p:sp>
      <p:sp>
        <p:nvSpPr>
          <p:cNvPr id="28" name="object 28"/>
          <p:cNvSpPr txBox="1"/>
          <p:nvPr/>
        </p:nvSpPr>
        <p:spPr>
          <a:xfrm>
            <a:off x="6842490" y="2346830"/>
            <a:ext cx="3351460" cy="452981"/>
          </a:xfrm>
          <a:prstGeom prst="rect">
            <a:avLst/>
          </a:prstGeom>
          <a:solidFill>
            <a:schemeClr val="bg1">
              <a:lumMod val="85000"/>
            </a:schemeClr>
          </a:solidFill>
          <a:ln w="19811">
            <a:solidFill>
              <a:srgbClr val="2E2D67"/>
            </a:solidFill>
          </a:ln>
        </p:spPr>
        <p:txBody>
          <a:bodyPr vert="horz" wrap="square" lIns="0" tIns="83284" rIns="0" bIns="0" rtlCol="0">
            <a:spAutoFit/>
          </a:bodyPr>
          <a:lstStyle/>
          <a:p>
            <a:pPr marL="182071">
              <a:spcBef>
                <a:spcPts val="656"/>
              </a:spcBef>
              <a:tabLst>
                <a:tab pos="1642087" algn="l"/>
                <a:tab pos="1938457" algn="l"/>
                <a:tab pos="2222764" algn="l"/>
              </a:tabLst>
            </a:pPr>
            <a:r>
              <a:rPr sz="2397" spc="-5" dirty="0">
                <a:latin typeface="Cambria"/>
                <a:cs typeface="Cambria"/>
              </a:rPr>
              <a:t>We</a:t>
            </a:r>
            <a:r>
              <a:rPr sz="2397" spc="-14" dirty="0">
                <a:latin typeface="Cambria"/>
                <a:cs typeface="Cambria"/>
              </a:rPr>
              <a:t> </a:t>
            </a:r>
            <a:r>
              <a:rPr sz="2397" spc="-9" dirty="0">
                <a:latin typeface="Cambria"/>
                <a:cs typeface="Cambria"/>
              </a:rPr>
              <a:t>write</a:t>
            </a:r>
            <a:r>
              <a:rPr sz="2397" spc="36" dirty="0">
                <a:latin typeface="Cambria"/>
                <a:cs typeface="Cambria"/>
              </a:rPr>
              <a:t> </a:t>
            </a:r>
            <a:r>
              <a:rPr sz="2397" dirty="0">
                <a:latin typeface="Cambria"/>
                <a:cs typeface="Cambria"/>
              </a:rPr>
              <a:t>:	</a:t>
            </a:r>
            <a:r>
              <a:rPr sz="2397" b="1" i="1" dirty="0">
                <a:solidFill>
                  <a:srgbClr val="2E2D67"/>
                </a:solidFill>
                <a:latin typeface="Cambria"/>
                <a:cs typeface="Cambria"/>
              </a:rPr>
              <a:t>X</a:t>
            </a:r>
            <a:r>
              <a:rPr sz="2397" b="1" i="1" dirty="0">
                <a:solidFill>
                  <a:srgbClr val="000099"/>
                </a:solidFill>
                <a:latin typeface="Cambria"/>
                <a:cs typeface="Cambria"/>
              </a:rPr>
              <a:t>	</a:t>
            </a:r>
            <a:r>
              <a:rPr sz="2397" dirty="0">
                <a:latin typeface="Symbol"/>
                <a:cs typeface="Symbol"/>
              </a:rPr>
              <a:t></a:t>
            </a:r>
            <a:r>
              <a:rPr sz="2397" dirty="0">
                <a:latin typeface="Times New Roman"/>
                <a:cs typeface="Times New Roman"/>
              </a:rPr>
              <a:t>	</a:t>
            </a:r>
            <a:r>
              <a:rPr sz="2397" spc="158" dirty="0">
                <a:latin typeface="Cambria"/>
                <a:cs typeface="Cambria"/>
              </a:rPr>
              <a:t>U[</a:t>
            </a:r>
            <a:r>
              <a:rPr sz="2397" i="1" spc="158" dirty="0">
                <a:latin typeface="Cambria"/>
                <a:cs typeface="Cambria"/>
              </a:rPr>
              <a:t>a</a:t>
            </a:r>
            <a:r>
              <a:rPr sz="2397" spc="158" dirty="0">
                <a:latin typeface="Cambria"/>
                <a:cs typeface="Cambria"/>
              </a:rPr>
              <a:t>,</a:t>
            </a:r>
            <a:r>
              <a:rPr sz="2397" i="1" spc="158" dirty="0">
                <a:latin typeface="Cambria"/>
                <a:cs typeface="Cambria"/>
              </a:rPr>
              <a:t>b</a:t>
            </a:r>
            <a:r>
              <a:rPr sz="2397" spc="158" dirty="0">
                <a:latin typeface="Cambria"/>
                <a:cs typeface="Cambria"/>
              </a:rPr>
              <a:t>]</a:t>
            </a:r>
            <a:endParaRPr sz="2397" dirty="0">
              <a:latin typeface="Cambria"/>
              <a:cs typeface="Cambria"/>
            </a:endParaRPr>
          </a:p>
        </p:txBody>
      </p:sp>
      <p:sp>
        <p:nvSpPr>
          <p:cNvPr id="29" name="object 29"/>
          <p:cNvSpPr txBox="1"/>
          <p:nvPr/>
        </p:nvSpPr>
        <p:spPr>
          <a:xfrm>
            <a:off x="4363466" y="4984330"/>
            <a:ext cx="1294518" cy="1298001"/>
          </a:xfrm>
          <a:prstGeom prst="rect">
            <a:avLst/>
          </a:prstGeom>
          <a:solidFill>
            <a:srgbClr val="92D050"/>
          </a:solidFill>
        </p:spPr>
        <p:txBody>
          <a:bodyPr vert="horz" wrap="square" lIns="0" tIns="3446" rIns="0" bIns="0" rtlCol="0">
            <a:spAutoFit/>
          </a:bodyPr>
          <a:lstStyle/>
          <a:p>
            <a:pPr>
              <a:spcBef>
                <a:spcPts val="27"/>
              </a:spcBef>
            </a:pPr>
            <a:endParaRPr sz="2442" dirty="0">
              <a:solidFill>
                <a:srgbClr val="2E2D67"/>
              </a:solidFill>
              <a:latin typeface="Times New Roman"/>
              <a:cs typeface="Times New Roman"/>
            </a:endParaRPr>
          </a:p>
          <a:p>
            <a:pPr marL="93620"/>
            <a:r>
              <a:rPr sz="1990" i="1" spc="-5" dirty="0">
                <a:solidFill>
                  <a:srgbClr val="2E2D67"/>
                </a:solidFill>
                <a:latin typeface="Cambria"/>
                <a:cs typeface="Cambria"/>
              </a:rPr>
              <a:t>area</a:t>
            </a:r>
            <a:r>
              <a:rPr sz="1990" i="1" spc="-18" dirty="0">
                <a:solidFill>
                  <a:srgbClr val="2E2D67"/>
                </a:solidFill>
                <a:latin typeface="Cambria"/>
                <a:cs typeface="Cambria"/>
              </a:rPr>
              <a:t> </a:t>
            </a:r>
            <a:r>
              <a:rPr sz="1990" dirty="0">
                <a:solidFill>
                  <a:srgbClr val="2E2D67"/>
                </a:solidFill>
                <a:latin typeface="Cambria"/>
                <a:cs typeface="Cambria"/>
              </a:rPr>
              <a:t>=</a:t>
            </a:r>
            <a:r>
              <a:rPr sz="1990" spc="-14" dirty="0">
                <a:solidFill>
                  <a:srgbClr val="2E2D67"/>
                </a:solidFill>
                <a:latin typeface="Cambria"/>
                <a:cs typeface="Cambria"/>
              </a:rPr>
              <a:t> </a:t>
            </a:r>
            <a:r>
              <a:rPr sz="1990" dirty="0">
                <a:solidFill>
                  <a:srgbClr val="2E2D67"/>
                </a:solidFill>
                <a:latin typeface="Cambria"/>
                <a:cs typeface="Cambria"/>
              </a:rPr>
              <a:t>1</a:t>
            </a:r>
            <a:endParaRPr lang="en-SG" sz="1990" dirty="0">
              <a:solidFill>
                <a:srgbClr val="2E2D67"/>
              </a:solidFill>
              <a:latin typeface="Cambria"/>
              <a:cs typeface="Cambria"/>
            </a:endParaRPr>
          </a:p>
          <a:p>
            <a:pPr marL="93620"/>
            <a:endParaRPr lang="en-US" sz="1990" dirty="0">
              <a:solidFill>
                <a:srgbClr val="2E2D67"/>
              </a:solidFill>
              <a:latin typeface="Cambria"/>
              <a:cs typeface="Cambria"/>
            </a:endParaRPr>
          </a:p>
          <a:p>
            <a:pPr marL="93620"/>
            <a:endParaRPr sz="1990" dirty="0">
              <a:solidFill>
                <a:srgbClr val="2E2D67"/>
              </a:solidFill>
              <a:latin typeface="Cambria"/>
              <a:cs typeface="Cambria"/>
            </a:endParaRPr>
          </a:p>
        </p:txBody>
      </p:sp>
      <p:sp>
        <p:nvSpPr>
          <p:cNvPr id="32" name="object 3 2">
            <a:extLst>
              <a:ext uri="{FF2B5EF4-FFF2-40B4-BE49-F238E27FC236}">
                <a16:creationId xmlns:a16="http://schemas.microsoft.com/office/drawing/2014/main" id="{911D96B8-F8B8-4470-A298-652341235E15}"/>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marL="1149">
              <a:lnSpc>
                <a:spcPct val="100000"/>
              </a:lnSpc>
              <a:spcBef>
                <a:spcPts val="755"/>
              </a:spcBef>
            </a:pPr>
            <a:r>
              <a:rPr sz="3573" spc="5" dirty="0">
                <a:solidFill>
                  <a:srgbClr val="001F5F"/>
                </a:solidFill>
                <a:latin typeface="Cambria"/>
                <a:cs typeface="Cambria"/>
              </a:rPr>
              <a:t>Uniform</a:t>
            </a:r>
            <a:r>
              <a:rPr sz="3573" spc="-23"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
        <p:nvSpPr>
          <p:cNvPr id="20" name="object 26">
            <a:extLst>
              <a:ext uri="{FF2B5EF4-FFF2-40B4-BE49-F238E27FC236}">
                <a16:creationId xmlns:a16="http://schemas.microsoft.com/office/drawing/2014/main" id="{F3F6FCEF-C705-4274-A5C9-0CECDEE523A4}"/>
              </a:ext>
            </a:extLst>
          </p:cNvPr>
          <p:cNvSpPr/>
          <p:nvPr/>
        </p:nvSpPr>
        <p:spPr>
          <a:xfrm>
            <a:off x="7392471" y="3219854"/>
            <a:ext cx="3578911" cy="615152"/>
          </a:xfrm>
          <a:custGeom>
            <a:avLst/>
            <a:gdLst/>
            <a:ahLst/>
            <a:cxnLst/>
            <a:rect l="l" t="t" r="r" b="b"/>
            <a:pathLst>
              <a:path w="3956684" h="680085">
                <a:moveTo>
                  <a:pt x="0" y="679703"/>
                </a:moveTo>
                <a:lnTo>
                  <a:pt x="3956304" y="679703"/>
                </a:lnTo>
                <a:lnTo>
                  <a:pt x="3956304" y="0"/>
                </a:lnTo>
                <a:lnTo>
                  <a:pt x="0" y="0"/>
                </a:lnTo>
                <a:lnTo>
                  <a:pt x="0" y="679703"/>
                </a:lnTo>
                <a:close/>
              </a:path>
            </a:pathLst>
          </a:custGeom>
          <a:solidFill>
            <a:schemeClr val="bg1">
              <a:lumMod val="85000"/>
            </a:schemeClr>
          </a:solidFill>
          <a:ln w="32004">
            <a:solidFill>
              <a:srgbClr val="CC0000"/>
            </a:solidFill>
          </a:ln>
        </p:spPr>
        <p:txBody>
          <a:bodyPr wrap="square" lIns="0" tIns="0" rIns="0" bIns="0" rtlCol="0"/>
          <a:lstStyle/>
          <a:p>
            <a:endParaRPr sz="1628"/>
          </a:p>
        </p:txBody>
      </p:sp>
      <p:sp>
        <p:nvSpPr>
          <p:cNvPr id="21" name="object 27">
            <a:extLst>
              <a:ext uri="{FF2B5EF4-FFF2-40B4-BE49-F238E27FC236}">
                <a16:creationId xmlns:a16="http://schemas.microsoft.com/office/drawing/2014/main" id="{2D90ED23-281B-4FDB-BBE2-0126846E5F7D}"/>
              </a:ext>
            </a:extLst>
          </p:cNvPr>
          <p:cNvSpPr txBox="1"/>
          <p:nvPr/>
        </p:nvSpPr>
        <p:spPr>
          <a:xfrm>
            <a:off x="7421764" y="3283402"/>
            <a:ext cx="3549618" cy="499387"/>
          </a:xfrm>
          <a:prstGeom prst="rect">
            <a:avLst/>
          </a:prstGeom>
          <a:solidFill>
            <a:schemeClr val="bg1">
              <a:lumMod val="85000"/>
            </a:schemeClr>
          </a:solidFill>
        </p:spPr>
        <p:txBody>
          <a:bodyPr vert="horz" wrap="square" lIns="0" tIns="67202" rIns="0" bIns="0" rtlCol="0">
            <a:spAutoFit/>
          </a:bodyPr>
          <a:lstStyle/>
          <a:p>
            <a:pPr marL="259035">
              <a:spcBef>
                <a:spcPts val="529"/>
              </a:spcBef>
              <a:tabLst>
                <a:tab pos="2164179" algn="l"/>
              </a:tabLst>
            </a:pPr>
            <a:r>
              <a:rPr lang="en-SG" sz="2804" spc="14" dirty="0">
                <a:latin typeface="Cambria"/>
                <a:cs typeface="Cambria"/>
              </a:rPr>
              <a:t>CDF</a:t>
            </a:r>
            <a:r>
              <a:rPr sz="2804" spc="14" dirty="0">
                <a:latin typeface="Cambria"/>
                <a:cs typeface="Cambria"/>
              </a:rPr>
              <a:t> </a:t>
            </a:r>
            <a:r>
              <a:rPr sz="2804" spc="-5" dirty="0">
                <a:latin typeface="Cambria"/>
                <a:cs typeface="Cambria"/>
              </a:rPr>
              <a:t>of</a:t>
            </a:r>
            <a:r>
              <a:rPr lang="en-SG" sz="2804" spc="-5" dirty="0">
                <a:latin typeface="Cambria"/>
                <a:cs typeface="Cambria"/>
              </a:rPr>
              <a:t> </a:t>
            </a:r>
            <a:r>
              <a:rPr lang="en-SG" sz="2804" i="1" spc="140" dirty="0">
                <a:solidFill>
                  <a:srgbClr val="2E2D67"/>
                </a:solidFill>
                <a:latin typeface="Cambria"/>
                <a:cs typeface="Cambria"/>
              </a:rPr>
              <a:t>X</a:t>
            </a:r>
            <a:r>
              <a:rPr sz="2804" spc="204" dirty="0">
                <a:latin typeface="Cambria"/>
                <a:cs typeface="Cambria"/>
              </a:rPr>
              <a:t> </a:t>
            </a:r>
            <a:r>
              <a:rPr sz="2804" spc="-5" dirty="0">
                <a:latin typeface="Cambria"/>
                <a:cs typeface="Cambria"/>
              </a:rPr>
              <a:t>?</a:t>
            </a:r>
            <a:endParaRPr sz="2804" dirty="0">
              <a:latin typeface="Cambria"/>
              <a:cs typeface="Cambria"/>
            </a:endParaRPr>
          </a:p>
        </p:txBody>
      </p:sp>
    </p:spTree>
    <p:extLst>
      <p:ext uri="{BB962C8B-B14F-4D97-AF65-F5344CB8AC3E}">
        <p14:creationId xmlns:p14="http://schemas.microsoft.com/office/powerpoint/2010/main" val="3817262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1"/>
          <p:cNvSpPr txBox="1"/>
          <p:nvPr/>
        </p:nvSpPr>
        <p:spPr>
          <a:xfrm>
            <a:off x="2039453" y="1376450"/>
            <a:ext cx="8148614" cy="1420672"/>
          </a:xfrm>
          <a:prstGeom prst="rect">
            <a:avLst/>
          </a:prstGeom>
          <a:ln w="28575">
            <a:solidFill>
              <a:srgbClr val="2E2D67"/>
            </a:solidFill>
          </a:ln>
        </p:spPr>
        <p:txBody>
          <a:bodyPr vert="horz" wrap="square" lIns="0" tIns="132106" rIns="0" bIns="0" rtlCol="0">
            <a:spAutoFit/>
          </a:bodyPr>
          <a:lstStyle/>
          <a:p>
            <a:pPr marL="251569" marR="457763">
              <a:lnSpc>
                <a:spcPct val="120000"/>
              </a:lnSpc>
              <a:spcBef>
                <a:spcPts val="1040"/>
              </a:spcBef>
              <a:tabLst>
                <a:tab pos="1020633" algn="l"/>
                <a:tab pos="1317002" algn="l"/>
                <a:tab pos="1717903" algn="l"/>
                <a:tab pos="2066538" algn="l"/>
              </a:tabLst>
            </a:pPr>
            <a:r>
              <a:rPr sz="2397" spc="-5" dirty="0">
                <a:latin typeface="Cambria"/>
                <a:cs typeface="Cambria"/>
              </a:rPr>
              <a:t>If the</a:t>
            </a:r>
            <a:r>
              <a:rPr sz="2397" spc="14" dirty="0">
                <a:latin typeface="Cambria"/>
                <a:cs typeface="Cambria"/>
              </a:rPr>
              <a:t> </a:t>
            </a:r>
            <a:r>
              <a:rPr sz="2397" spc="-5" dirty="0">
                <a:latin typeface="Cambria"/>
                <a:cs typeface="Cambria"/>
              </a:rPr>
              <a:t>r.v.</a:t>
            </a:r>
            <a:r>
              <a:rPr sz="2397" spc="23" dirty="0">
                <a:latin typeface="Cambria"/>
                <a:cs typeface="Cambria"/>
              </a:rPr>
              <a:t> </a:t>
            </a:r>
            <a:r>
              <a:rPr sz="2397" b="1" i="1" dirty="0">
                <a:solidFill>
                  <a:srgbClr val="2E2D67"/>
                </a:solidFill>
                <a:latin typeface="Cambria"/>
                <a:cs typeface="Cambria"/>
              </a:rPr>
              <a:t>X</a:t>
            </a:r>
            <a:r>
              <a:rPr sz="2397" b="1" i="1" spc="14" dirty="0">
                <a:solidFill>
                  <a:srgbClr val="000099"/>
                </a:solidFill>
                <a:latin typeface="Cambria"/>
                <a:cs typeface="Cambria"/>
              </a:rPr>
              <a:t> </a:t>
            </a:r>
            <a:r>
              <a:rPr sz="2397" dirty="0">
                <a:latin typeface="Cambria"/>
                <a:cs typeface="Cambria"/>
              </a:rPr>
              <a:t>is	equally </a:t>
            </a:r>
            <a:r>
              <a:rPr sz="2397" spc="-5" dirty="0">
                <a:latin typeface="Cambria"/>
                <a:cs typeface="Cambria"/>
              </a:rPr>
              <a:t>likely to take </a:t>
            </a:r>
            <a:r>
              <a:rPr sz="2397" spc="-9" dirty="0">
                <a:latin typeface="Cambria"/>
                <a:cs typeface="Cambria"/>
              </a:rPr>
              <a:t>any </a:t>
            </a:r>
            <a:r>
              <a:rPr sz="2397" dirty="0">
                <a:latin typeface="Cambria"/>
                <a:cs typeface="Cambria"/>
              </a:rPr>
              <a:t>value in the </a:t>
            </a:r>
            <a:r>
              <a:rPr sz="2397" spc="-5" dirty="0">
                <a:latin typeface="Cambria"/>
                <a:cs typeface="Cambria"/>
              </a:rPr>
              <a:t>range </a:t>
            </a:r>
            <a:r>
              <a:rPr sz="2397" spc="-511" dirty="0">
                <a:latin typeface="Cambria"/>
                <a:cs typeface="Cambria"/>
              </a:rPr>
              <a:t> </a:t>
            </a:r>
            <a:r>
              <a:rPr sz="2397" spc="-5" dirty="0">
                <a:latin typeface="Cambria"/>
                <a:cs typeface="Cambria"/>
              </a:rPr>
              <a:t>from	</a:t>
            </a:r>
            <a:r>
              <a:rPr sz="2397" i="1" dirty="0">
                <a:latin typeface="Cambria"/>
                <a:cs typeface="Cambria"/>
              </a:rPr>
              <a:t>a	</a:t>
            </a:r>
            <a:r>
              <a:rPr sz="2397" spc="-5" dirty="0">
                <a:latin typeface="Cambria"/>
                <a:cs typeface="Cambria"/>
              </a:rPr>
              <a:t>to	</a:t>
            </a:r>
            <a:r>
              <a:rPr sz="2397" i="1" dirty="0">
                <a:latin typeface="Cambria"/>
                <a:cs typeface="Cambria"/>
              </a:rPr>
              <a:t>b </a:t>
            </a:r>
            <a:r>
              <a:rPr sz="2397" spc="-5" dirty="0">
                <a:latin typeface="Cambria"/>
                <a:cs typeface="Cambria"/>
              </a:rPr>
              <a:t>(where </a:t>
            </a:r>
            <a:r>
              <a:rPr sz="2397" i="1" dirty="0">
                <a:latin typeface="Cambria"/>
                <a:cs typeface="Cambria"/>
              </a:rPr>
              <a:t>b</a:t>
            </a:r>
            <a:r>
              <a:rPr sz="2397" i="1" spc="9" dirty="0">
                <a:latin typeface="Cambria"/>
                <a:cs typeface="Cambria"/>
              </a:rPr>
              <a:t> </a:t>
            </a:r>
            <a:r>
              <a:rPr sz="2397" dirty="0">
                <a:latin typeface="Cambria"/>
                <a:cs typeface="Cambria"/>
              </a:rPr>
              <a:t>&gt;</a:t>
            </a:r>
            <a:r>
              <a:rPr sz="2397" spc="-5" dirty="0">
                <a:latin typeface="Cambria"/>
                <a:cs typeface="Cambria"/>
              </a:rPr>
              <a:t> </a:t>
            </a:r>
            <a:r>
              <a:rPr sz="2397" i="1" spc="-5" dirty="0">
                <a:latin typeface="Cambria"/>
                <a:cs typeface="Cambria"/>
              </a:rPr>
              <a:t>a</a:t>
            </a:r>
            <a:r>
              <a:rPr sz="2397" spc="-5" dirty="0">
                <a:latin typeface="Cambria"/>
                <a:cs typeface="Cambria"/>
              </a:rPr>
              <a:t>),</a:t>
            </a:r>
            <a:r>
              <a:rPr sz="2397" spc="14" dirty="0">
                <a:latin typeface="Cambria"/>
                <a:cs typeface="Cambria"/>
              </a:rPr>
              <a:t> </a:t>
            </a:r>
            <a:r>
              <a:rPr sz="2397" spc="-5" dirty="0">
                <a:latin typeface="Cambria"/>
                <a:cs typeface="Cambria"/>
              </a:rPr>
              <a:t>then we</a:t>
            </a:r>
            <a:r>
              <a:rPr sz="2397" spc="-23" dirty="0">
                <a:latin typeface="Cambria"/>
                <a:cs typeface="Cambria"/>
              </a:rPr>
              <a:t> </a:t>
            </a:r>
            <a:r>
              <a:rPr sz="2397" dirty="0">
                <a:latin typeface="Cambria"/>
                <a:cs typeface="Cambria"/>
              </a:rPr>
              <a:t>say </a:t>
            </a:r>
            <a:r>
              <a:rPr sz="2397" spc="-5" dirty="0">
                <a:latin typeface="Cambria"/>
                <a:cs typeface="Cambria"/>
              </a:rPr>
              <a:t>that</a:t>
            </a:r>
            <a:r>
              <a:rPr sz="2397" spc="32" dirty="0">
                <a:latin typeface="Cambria"/>
                <a:cs typeface="Cambria"/>
              </a:rPr>
              <a:t> </a:t>
            </a:r>
            <a:r>
              <a:rPr sz="2397" b="1" i="1" dirty="0">
                <a:solidFill>
                  <a:srgbClr val="2E2D67"/>
                </a:solidFill>
                <a:latin typeface="Cambria"/>
                <a:cs typeface="Cambria"/>
              </a:rPr>
              <a:t>X</a:t>
            </a:r>
            <a:r>
              <a:rPr sz="2397" b="1" i="1" spc="-9" dirty="0">
                <a:solidFill>
                  <a:srgbClr val="000099"/>
                </a:solidFill>
                <a:latin typeface="Cambria"/>
                <a:cs typeface="Cambria"/>
              </a:rPr>
              <a:t> </a:t>
            </a:r>
            <a:r>
              <a:rPr sz="2397" dirty="0">
                <a:latin typeface="Cambria"/>
                <a:cs typeface="Cambria"/>
              </a:rPr>
              <a:t>obeys a </a:t>
            </a:r>
            <a:r>
              <a:rPr sz="2397" spc="5" dirty="0">
                <a:latin typeface="Cambria"/>
                <a:cs typeface="Cambria"/>
              </a:rPr>
              <a:t> </a:t>
            </a:r>
            <a:r>
              <a:rPr sz="2397" b="1" spc="-5" dirty="0">
                <a:solidFill>
                  <a:srgbClr val="C00000"/>
                </a:solidFill>
                <a:latin typeface="Cambria"/>
                <a:cs typeface="Cambria"/>
              </a:rPr>
              <a:t>uniform</a:t>
            </a:r>
            <a:r>
              <a:rPr sz="2397" b="1" spc="14" dirty="0">
                <a:solidFill>
                  <a:srgbClr val="C00000"/>
                </a:solidFill>
                <a:latin typeface="Cambria"/>
                <a:cs typeface="Cambria"/>
              </a:rPr>
              <a:t> </a:t>
            </a:r>
            <a:r>
              <a:rPr sz="2397" b="1" spc="-5" dirty="0">
                <a:solidFill>
                  <a:srgbClr val="C00000"/>
                </a:solidFill>
                <a:latin typeface="Cambria"/>
                <a:cs typeface="Cambria"/>
              </a:rPr>
              <a:t>distribution</a:t>
            </a:r>
            <a:r>
              <a:rPr sz="2397" b="1" spc="18" dirty="0">
                <a:solidFill>
                  <a:srgbClr val="C00000"/>
                </a:solidFill>
                <a:latin typeface="Cambria"/>
                <a:cs typeface="Cambria"/>
              </a:rPr>
              <a:t> </a:t>
            </a:r>
            <a:r>
              <a:rPr sz="2397" spc="-5" dirty="0">
                <a:latin typeface="Cambria"/>
                <a:cs typeface="Cambria"/>
              </a:rPr>
              <a:t>over</a:t>
            </a:r>
            <a:r>
              <a:rPr sz="2397" spc="163" dirty="0">
                <a:latin typeface="Cambria"/>
                <a:cs typeface="Cambria"/>
              </a:rPr>
              <a:t> </a:t>
            </a:r>
            <a:r>
              <a:rPr sz="2397" spc="122" dirty="0">
                <a:latin typeface="Cambria"/>
                <a:cs typeface="Cambria"/>
              </a:rPr>
              <a:t>[</a:t>
            </a:r>
            <a:r>
              <a:rPr sz="2397" i="1" spc="122" dirty="0">
                <a:latin typeface="Cambria"/>
                <a:cs typeface="Cambria"/>
              </a:rPr>
              <a:t>a</a:t>
            </a:r>
            <a:r>
              <a:rPr sz="2397" spc="122" dirty="0">
                <a:latin typeface="Cambria"/>
                <a:cs typeface="Cambria"/>
              </a:rPr>
              <a:t>,</a:t>
            </a:r>
            <a:r>
              <a:rPr sz="2397" i="1" spc="122" dirty="0">
                <a:latin typeface="Cambria"/>
                <a:cs typeface="Cambria"/>
              </a:rPr>
              <a:t>b</a:t>
            </a:r>
            <a:r>
              <a:rPr sz="2397" spc="122" dirty="0">
                <a:latin typeface="Cambria"/>
                <a:cs typeface="Cambria"/>
              </a:rPr>
              <a:t>].</a:t>
            </a:r>
            <a:endParaRPr sz="2397" dirty="0">
              <a:latin typeface="Cambria"/>
              <a:cs typeface="Cambria"/>
            </a:endParaRPr>
          </a:p>
        </p:txBody>
      </p:sp>
      <p:grpSp>
        <p:nvGrpSpPr>
          <p:cNvPr id="5" name="object 5"/>
          <p:cNvGrpSpPr/>
          <p:nvPr/>
        </p:nvGrpSpPr>
        <p:grpSpPr>
          <a:xfrm>
            <a:off x="2975783" y="3850819"/>
            <a:ext cx="3635199" cy="2786278"/>
            <a:chOff x="2646426" y="4257294"/>
            <a:chExt cx="4018915" cy="3080385"/>
          </a:xfrm>
        </p:grpSpPr>
        <p:sp>
          <p:nvSpPr>
            <p:cNvPr id="6" name="object 6"/>
            <p:cNvSpPr/>
            <p:nvPr/>
          </p:nvSpPr>
          <p:spPr>
            <a:xfrm>
              <a:off x="2646426" y="4257293"/>
              <a:ext cx="4018915" cy="3080385"/>
            </a:xfrm>
            <a:custGeom>
              <a:avLst/>
              <a:gdLst/>
              <a:ahLst/>
              <a:cxnLst/>
              <a:rect l="l" t="t" r="r" b="b"/>
              <a:pathLst>
                <a:path w="4018915" h="3080384">
                  <a:moveTo>
                    <a:pt x="4018788" y="2699004"/>
                  </a:moveTo>
                  <a:lnTo>
                    <a:pt x="3989832" y="2684526"/>
                  </a:lnTo>
                  <a:lnTo>
                    <a:pt x="3931920" y="2655570"/>
                  </a:lnTo>
                  <a:lnTo>
                    <a:pt x="3931920" y="2684526"/>
                  </a:lnTo>
                  <a:lnTo>
                    <a:pt x="497586" y="2684526"/>
                  </a:lnTo>
                  <a:lnTo>
                    <a:pt x="497586" y="86868"/>
                  </a:lnTo>
                  <a:lnTo>
                    <a:pt x="526542" y="86868"/>
                  </a:lnTo>
                  <a:lnTo>
                    <a:pt x="519290" y="72390"/>
                  </a:lnTo>
                  <a:lnTo>
                    <a:pt x="483108" y="0"/>
                  </a:lnTo>
                  <a:lnTo>
                    <a:pt x="439674" y="86868"/>
                  </a:lnTo>
                  <a:lnTo>
                    <a:pt x="468630" y="86868"/>
                  </a:lnTo>
                  <a:lnTo>
                    <a:pt x="468630" y="2684526"/>
                  </a:lnTo>
                  <a:lnTo>
                    <a:pt x="0" y="2684526"/>
                  </a:lnTo>
                  <a:lnTo>
                    <a:pt x="0" y="2713482"/>
                  </a:lnTo>
                  <a:lnTo>
                    <a:pt x="468630" y="2713482"/>
                  </a:lnTo>
                  <a:lnTo>
                    <a:pt x="468630" y="3080004"/>
                  </a:lnTo>
                  <a:lnTo>
                    <a:pt x="497586" y="3080004"/>
                  </a:lnTo>
                  <a:lnTo>
                    <a:pt x="497586" y="2713482"/>
                  </a:lnTo>
                  <a:lnTo>
                    <a:pt x="3931920" y="2713482"/>
                  </a:lnTo>
                  <a:lnTo>
                    <a:pt x="3931920" y="2742438"/>
                  </a:lnTo>
                  <a:lnTo>
                    <a:pt x="3989832" y="2713482"/>
                  </a:lnTo>
                  <a:lnTo>
                    <a:pt x="4018788" y="2699004"/>
                  </a:lnTo>
                  <a:close/>
                </a:path>
              </a:pathLst>
            </a:custGeom>
            <a:solidFill>
              <a:srgbClr val="000000"/>
            </a:solidFill>
          </p:spPr>
          <p:txBody>
            <a:bodyPr wrap="square" lIns="0" tIns="0" rIns="0" bIns="0" rtlCol="0"/>
            <a:lstStyle/>
            <a:p>
              <a:endParaRPr sz="1628"/>
            </a:p>
          </p:txBody>
        </p:sp>
        <p:sp>
          <p:nvSpPr>
            <p:cNvPr id="7" name="object 7"/>
            <p:cNvSpPr/>
            <p:nvPr/>
          </p:nvSpPr>
          <p:spPr>
            <a:xfrm>
              <a:off x="4158234" y="5488686"/>
              <a:ext cx="1457325" cy="0"/>
            </a:xfrm>
            <a:custGeom>
              <a:avLst/>
              <a:gdLst/>
              <a:ahLst/>
              <a:cxnLst/>
              <a:rect l="l" t="t" r="r" b="b"/>
              <a:pathLst>
                <a:path w="1457325">
                  <a:moveTo>
                    <a:pt x="0" y="0"/>
                  </a:moveTo>
                  <a:lnTo>
                    <a:pt x="1456943" y="0"/>
                  </a:lnTo>
                </a:path>
              </a:pathLst>
            </a:custGeom>
            <a:ln w="44196">
              <a:solidFill>
                <a:srgbClr val="FF9900"/>
              </a:solidFill>
            </a:ln>
          </p:spPr>
          <p:txBody>
            <a:bodyPr wrap="square" lIns="0" tIns="0" rIns="0" bIns="0" rtlCol="0"/>
            <a:lstStyle/>
            <a:p>
              <a:endParaRPr sz="1628"/>
            </a:p>
          </p:txBody>
        </p:sp>
        <p:sp>
          <p:nvSpPr>
            <p:cNvPr id="8" name="object 8"/>
            <p:cNvSpPr/>
            <p:nvPr/>
          </p:nvSpPr>
          <p:spPr>
            <a:xfrm>
              <a:off x="4157472" y="5487924"/>
              <a:ext cx="1457325" cy="1539240"/>
            </a:xfrm>
            <a:custGeom>
              <a:avLst/>
              <a:gdLst/>
              <a:ahLst/>
              <a:cxnLst/>
              <a:rect l="l" t="t" r="r" b="b"/>
              <a:pathLst>
                <a:path w="1457325" h="1539240">
                  <a:moveTo>
                    <a:pt x="0" y="0"/>
                  </a:moveTo>
                  <a:lnTo>
                    <a:pt x="0" y="1539239"/>
                  </a:lnTo>
                </a:path>
                <a:path w="1457325" h="1539240">
                  <a:moveTo>
                    <a:pt x="1456943" y="0"/>
                  </a:moveTo>
                  <a:lnTo>
                    <a:pt x="1456943" y="1539239"/>
                  </a:lnTo>
                </a:path>
              </a:pathLst>
            </a:custGeom>
            <a:ln w="9144">
              <a:solidFill>
                <a:srgbClr val="000000"/>
              </a:solidFill>
              <a:prstDash val="sysDash"/>
            </a:ln>
          </p:spPr>
          <p:txBody>
            <a:bodyPr wrap="square" lIns="0" tIns="0" rIns="0" bIns="0" rtlCol="0"/>
            <a:lstStyle/>
            <a:p>
              <a:endParaRPr sz="1628"/>
            </a:p>
          </p:txBody>
        </p:sp>
        <p:sp>
          <p:nvSpPr>
            <p:cNvPr id="9" name="object 9"/>
            <p:cNvSpPr/>
            <p:nvPr/>
          </p:nvSpPr>
          <p:spPr>
            <a:xfrm>
              <a:off x="3175254" y="6951726"/>
              <a:ext cx="3276600" cy="5080"/>
            </a:xfrm>
            <a:custGeom>
              <a:avLst/>
              <a:gdLst/>
              <a:ahLst/>
              <a:cxnLst/>
              <a:rect l="l" t="t" r="r" b="b"/>
              <a:pathLst>
                <a:path w="3276600" h="5079">
                  <a:moveTo>
                    <a:pt x="0" y="4571"/>
                  </a:moveTo>
                  <a:lnTo>
                    <a:pt x="1030223" y="4571"/>
                  </a:lnTo>
                </a:path>
                <a:path w="3276600" h="5079">
                  <a:moveTo>
                    <a:pt x="2439923" y="0"/>
                  </a:moveTo>
                  <a:lnTo>
                    <a:pt x="3276600" y="4571"/>
                  </a:lnTo>
                </a:path>
              </a:pathLst>
            </a:custGeom>
            <a:ln w="44196">
              <a:solidFill>
                <a:srgbClr val="FF9900"/>
              </a:solidFill>
            </a:ln>
          </p:spPr>
          <p:txBody>
            <a:bodyPr wrap="square" lIns="0" tIns="0" rIns="0" bIns="0" rtlCol="0"/>
            <a:lstStyle/>
            <a:p>
              <a:endParaRPr sz="1628"/>
            </a:p>
          </p:txBody>
        </p:sp>
      </p:grpSp>
      <p:sp>
        <p:nvSpPr>
          <p:cNvPr id="10" name="object 10"/>
          <p:cNvSpPr txBox="1"/>
          <p:nvPr/>
        </p:nvSpPr>
        <p:spPr>
          <a:xfrm>
            <a:off x="4180240" y="6241905"/>
            <a:ext cx="183225"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a</a:t>
            </a:r>
            <a:endParaRPr sz="2397">
              <a:solidFill>
                <a:srgbClr val="2E2D67"/>
              </a:solidFill>
              <a:latin typeface="Cambria"/>
              <a:cs typeface="Cambria"/>
            </a:endParaRPr>
          </a:p>
        </p:txBody>
      </p:sp>
      <p:sp>
        <p:nvSpPr>
          <p:cNvPr id="11" name="object 11"/>
          <p:cNvSpPr txBox="1"/>
          <p:nvPr/>
        </p:nvSpPr>
        <p:spPr>
          <a:xfrm>
            <a:off x="5657984" y="6241905"/>
            <a:ext cx="182076"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b</a:t>
            </a:r>
            <a:endParaRPr sz="2397">
              <a:solidFill>
                <a:srgbClr val="2E2D67"/>
              </a:solidFill>
              <a:latin typeface="Cambria"/>
              <a:cs typeface="Cambria"/>
            </a:endParaRPr>
          </a:p>
        </p:txBody>
      </p:sp>
      <p:sp>
        <p:nvSpPr>
          <p:cNvPr id="12" name="object 12"/>
          <p:cNvSpPr txBox="1"/>
          <p:nvPr/>
        </p:nvSpPr>
        <p:spPr>
          <a:xfrm>
            <a:off x="2283204" y="4776821"/>
            <a:ext cx="1044208" cy="380483"/>
          </a:xfrm>
          <a:prstGeom prst="rect">
            <a:avLst/>
          </a:prstGeom>
        </p:spPr>
        <p:txBody>
          <a:bodyPr vert="horz" wrap="square" lIns="0" tIns="11487" rIns="0" bIns="0" rtlCol="0">
            <a:spAutoFit/>
          </a:bodyPr>
          <a:lstStyle/>
          <a:p>
            <a:pPr marL="11487">
              <a:spcBef>
                <a:spcPts val="90"/>
              </a:spcBef>
            </a:pPr>
            <a:r>
              <a:rPr sz="2397" dirty="0">
                <a:solidFill>
                  <a:srgbClr val="2E2D67"/>
                </a:solidFill>
                <a:latin typeface="Cambria"/>
                <a:cs typeface="Cambria"/>
              </a:rPr>
              <a:t>1</a:t>
            </a:r>
            <a:r>
              <a:rPr sz="2397" spc="-9" dirty="0">
                <a:solidFill>
                  <a:srgbClr val="2E2D67"/>
                </a:solidFill>
                <a:latin typeface="Cambria"/>
                <a:cs typeface="Cambria"/>
              </a:rPr>
              <a:t>/(</a:t>
            </a:r>
            <a:r>
              <a:rPr sz="2397" i="1" dirty="0">
                <a:solidFill>
                  <a:srgbClr val="2E2D67"/>
                </a:solidFill>
                <a:latin typeface="Cambria"/>
                <a:cs typeface="Cambria"/>
              </a:rPr>
              <a:t>b</a:t>
            </a:r>
            <a:r>
              <a:rPr sz="2397" spc="5" dirty="0">
                <a:solidFill>
                  <a:srgbClr val="2E2D67"/>
                </a:solidFill>
                <a:latin typeface="Cambria"/>
                <a:cs typeface="Cambria"/>
              </a:rPr>
              <a:t>–</a:t>
            </a:r>
            <a:r>
              <a:rPr sz="2397" i="1" spc="-5" dirty="0">
                <a:solidFill>
                  <a:srgbClr val="2E2D67"/>
                </a:solidFill>
                <a:latin typeface="Cambria"/>
                <a:cs typeface="Cambria"/>
              </a:rPr>
              <a:t>a</a:t>
            </a:r>
            <a:r>
              <a:rPr sz="2397" dirty="0">
                <a:solidFill>
                  <a:srgbClr val="2E2D67"/>
                </a:solidFill>
                <a:latin typeface="Cambria"/>
                <a:cs typeface="Cambria"/>
              </a:rPr>
              <a:t>)</a:t>
            </a:r>
            <a:endParaRPr sz="2397">
              <a:solidFill>
                <a:srgbClr val="2E2D67"/>
              </a:solidFill>
              <a:latin typeface="Cambria"/>
              <a:cs typeface="Cambria"/>
            </a:endParaRPr>
          </a:p>
        </p:txBody>
      </p:sp>
      <p:sp>
        <p:nvSpPr>
          <p:cNvPr id="13" name="object 13"/>
          <p:cNvSpPr txBox="1"/>
          <p:nvPr/>
        </p:nvSpPr>
        <p:spPr>
          <a:xfrm>
            <a:off x="3577264" y="3676784"/>
            <a:ext cx="600219" cy="442548"/>
          </a:xfrm>
          <a:prstGeom prst="rect">
            <a:avLst/>
          </a:prstGeom>
        </p:spPr>
        <p:txBody>
          <a:bodyPr vert="horz" wrap="square" lIns="0" tIns="10913" rIns="0" bIns="0" rtlCol="0">
            <a:spAutoFit/>
          </a:bodyPr>
          <a:lstStyle/>
          <a:p>
            <a:pPr marL="11487">
              <a:spcBef>
                <a:spcPts val="86"/>
              </a:spcBef>
            </a:pPr>
            <a:r>
              <a:rPr sz="2804" i="1" spc="-5" dirty="0">
                <a:solidFill>
                  <a:srgbClr val="2E2D67"/>
                </a:solidFill>
                <a:latin typeface="Cambria"/>
                <a:cs typeface="Cambria"/>
              </a:rPr>
              <a:t>f</a:t>
            </a:r>
            <a:r>
              <a:rPr sz="2804" i="1" spc="-72" dirty="0">
                <a:solidFill>
                  <a:srgbClr val="2E2D67"/>
                </a:solidFill>
                <a:latin typeface="Cambria"/>
                <a:cs typeface="Cambria"/>
              </a:rPr>
              <a:t> </a:t>
            </a:r>
            <a:r>
              <a:rPr sz="2804" spc="-5" dirty="0">
                <a:solidFill>
                  <a:srgbClr val="2E2D67"/>
                </a:solidFill>
                <a:latin typeface="Cambria"/>
                <a:cs typeface="Cambria"/>
              </a:rPr>
              <a:t>(</a:t>
            </a:r>
            <a:r>
              <a:rPr sz="2804" i="1" spc="-5" dirty="0">
                <a:solidFill>
                  <a:srgbClr val="2E2D67"/>
                </a:solidFill>
                <a:latin typeface="Cambria"/>
                <a:cs typeface="Cambria"/>
              </a:rPr>
              <a:t>t</a:t>
            </a:r>
            <a:r>
              <a:rPr sz="2804" spc="-5" dirty="0">
                <a:solidFill>
                  <a:srgbClr val="2E2D67"/>
                </a:solidFill>
                <a:latin typeface="Cambria"/>
                <a:cs typeface="Cambria"/>
              </a:rPr>
              <a:t>)</a:t>
            </a:r>
            <a:endParaRPr sz="2804">
              <a:solidFill>
                <a:srgbClr val="2E2D67"/>
              </a:solidFill>
              <a:latin typeface="Cambria"/>
              <a:cs typeface="Cambria"/>
            </a:endParaRPr>
          </a:p>
        </p:txBody>
      </p:sp>
      <p:sp>
        <p:nvSpPr>
          <p:cNvPr id="15" name="object 15"/>
          <p:cNvSpPr txBox="1"/>
          <p:nvPr/>
        </p:nvSpPr>
        <p:spPr>
          <a:xfrm>
            <a:off x="6776746" y="6116463"/>
            <a:ext cx="128659" cy="381063"/>
          </a:xfrm>
          <a:prstGeom prst="rect">
            <a:avLst/>
          </a:prstGeom>
        </p:spPr>
        <p:txBody>
          <a:bodyPr vert="horz" wrap="square" lIns="0" tIns="12062" rIns="0" bIns="0" rtlCol="0">
            <a:spAutoFit/>
          </a:bodyPr>
          <a:lstStyle/>
          <a:p>
            <a:pPr marL="11487">
              <a:spcBef>
                <a:spcPts val="95"/>
              </a:spcBef>
            </a:pPr>
            <a:r>
              <a:rPr sz="2397" i="1" dirty="0">
                <a:latin typeface="Cambria"/>
                <a:cs typeface="Cambria"/>
              </a:rPr>
              <a:t>t</a:t>
            </a:r>
            <a:endParaRPr sz="2397">
              <a:latin typeface="Cambria"/>
              <a:cs typeface="Cambria"/>
            </a:endParaRPr>
          </a:p>
        </p:txBody>
      </p:sp>
      <p:sp>
        <p:nvSpPr>
          <p:cNvPr id="28" name="object 28"/>
          <p:cNvSpPr txBox="1"/>
          <p:nvPr/>
        </p:nvSpPr>
        <p:spPr>
          <a:xfrm>
            <a:off x="6842490" y="2346830"/>
            <a:ext cx="3351460" cy="452981"/>
          </a:xfrm>
          <a:prstGeom prst="rect">
            <a:avLst/>
          </a:prstGeom>
          <a:solidFill>
            <a:schemeClr val="bg1">
              <a:lumMod val="85000"/>
            </a:schemeClr>
          </a:solidFill>
          <a:ln w="19811">
            <a:solidFill>
              <a:srgbClr val="2E2D67"/>
            </a:solidFill>
          </a:ln>
        </p:spPr>
        <p:txBody>
          <a:bodyPr vert="horz" wrap="square" lIns="0" tIns="83284" rIns="0" bIns="0" rtlCol="0">
            <a:spAutoFit/>
          </a:bodyPr>
          <a:lstStyle/>
          <a:p>
            <a:pPr marL="182071">
              <a:spcBef>
                <a:spcPts val="656"/>
              </a:spcBef>
              <a:tabLst>
                <a:tab pos="1642087" algn="l"/>
                <a:tab pos="1938457" algn="l"/>
                <a:tab pos="2222764" algn="l"/>
              </a:tabLst>
            </a:pPr>
            <a:r>
              <a:rPr sz="2397" spc="-5" dirty="0">
                <a:latin typeface="Cambria"/>
                <a:cs typeface="Cambria"/>
              </a:rPr>
              <a:t>We</a:t>
            </a:r>
            <a:r>
              <a:rPr sz="2397" spc="-14" dirty="0">
                <a:latin typeface="Cambria"/>
                <a:cs typeface="Cambria"/>
              </a:rPr>
              <a:t> </a:t>
            </a:r>
            <a:r>
              <a:rPr sz="2397" spc="-9" dirty="0">
                <a:latin typeface="Cambria"/>
                <a:cs typeface="Cambria"/>
              </a:rPr>
              <a:t>write</a:t>
            </a:r>
            <a:r>
              <a:rPr sz="2397" spc="36" dirty="0">
                <a:latin typeface="Cambria"/>
                <a:cs typeface="Cambria"/>
              </a:rPr>
              <a:t> </a:t>
            </a:r>
            <a:r>
              <a:rPr sz="2397" dirty="0">
                <a:latin typeface="Cambria"/>
                <a:cs typeface="Cambria"/>
              </a:rPr>
              <a:t>:	</a:t>
            </a:r>
            <a:r>
              <a:rPr sz="2397" b="1" i="1" dirty="0">
                <a:solidFill>
                  <a:srgbClr val="2E2D67"/>
                </a:solidFill>
                <a:latin typeface="Cambria"/>
                <a:cs typeface="Cambria"/>
              </a:rPr>
              <a:t>X</a:t>
            </a:r>
            <a:r>
              <a:rPr sz="2397" b="1" i="1" dirty="0">
                <a:solidFill>
                  <a:srgbClr val="000099"/>
                </a:solidFill>
                <a:latin typeface="Cambria"/>
                <a:cs typeface="Cambria"/>
              </a:rPr>
              <a:t>	</a:t>
            </a:r>
            <a:r>
              <a:rPr sz="2397" dirty="0">
                <a:latin typeface="Symbol"/>
                <a:cs typeface="Symbol"/>
              </a:rPr>
              <a:t></a:t>
            </a:r>
            <a:r>
              <a:rPr sz="2397" dirty="0">
                <a:latin typeface="Times New Roman"/>
                <a:cs typeface="Times New Roman"/>
              </a:rPr>
              <a:t>	</a:t>
            </a:r>
            <a:r>
              <a:rPr sz="2397" spc="158" dirty="0">
                <a:latin typeface="Cambria"/>
                <a:cs typeface="Cambria"/>
              </a:rPr>
              <a:t>U[</a:t>
            </a:r>
            <a:r>
              <a:rPr sz="2397" i="1" spc="158" dirty="0">
                <a:latin typeface="Cambria"/>
                <a:cs typeface="Cambria"/>
              </a:rPr>
              <a:t>a</a:t>
            </a:r>
            <a:r>
              <a:rPr sz="2397" spc="158" dirty="0">
                <a:latin typeface="Cambria"/>
                <a:cs typeface="Cambria"/>
              </a:rPr>
              <a:t>,</a:t>
            </a:r>
            <a:r>
              <a:rPr sz="2397" i="1" spc="158" dirty="0">
                <a:latin typeface="Cambria"/>
                <a:cs typeface="Cambria"/>
              </a:rPr>
              <a:t>b</a:t>
            </a:r>
            <a:r>
              <a:rPr sz="2397" spc="158" dirty="0">
                <a:latin typeface="Cambria"/>
                <a:cs typeface="Cambria"/>
              </a:rPr>
              <a:t>]</a:t>
            </a:r>
            <a:endParaRPr sz="2397" dirty="0">
              <a:latin typeface="Cambria"/>
              <a:cs typeface="Cambria"/>
            </a:endParaRPr>
          </a:p>
        </p:txBody>
      </p:sp>
      <p:sp>
        <p:nvSpPr>
          <p:cNvPr id="29" name="object 29"/>
          <p:cNvSpPr txBox="1"/>
          <p:nvPr/>
        </p:nvSpPr>
        <p:spPr>
          <a:xfrm>
            <a:off x="4363466" y="4984330"/>
            <a:ext cx="1294518" cy="1298001"/>
          </a:xfrm>
          <a:prstGeom prst="rect">
            <a:avLst/>
          </a:prstGeom>
          <a:solidFill>
            <a:srgbClr val="92D050"/>
          </a:solidFill>
        </p:spPr>
        <p:txBody>
          <a:bodyPr vert="horz" wrap="square" lIns="0" tIns="3446" rIns="0" bIns="0" rtlCol="0">
            <a:spAutoFit/>
          </a:bodyPr>
          <a:lstStyle/>
          <a:p>
            <a:pPr>
              <a:spcBef>
                <a:spcPts val="27"/>
              </a:spcBef>
            </a:pPr>
            <a:endParaRPr sz="2442" dirty="0">
              <a:solidFill>
                <a:srgbClr val="2E2D67"/>
              </a:solidFill>
              <a:latin typeface="Times New Roman"/>
              <a:cs typeface="Times New Roman"/>
            </a:endParaRPr>
          </a:p>
          <a:p>
            <a:pPr marL="93620"/>
            <a:r>
              <a:rPr sz="1990" i="1" spc="-5" dirty="0">
                <a:solidFill>
                  <a:srgbClr val="2E2D67"/>
                </a:solidFill>
                <a:latin typeface="Cambria"/>
                <a:cs typeface="Cambria"/>
              </a:rPr>
              <a:t>area</a:t>
            </a:r>
            <a:r>
              <a:rPr sz="1990" i="1" spc="-18" dirty="0">
                <a:solidFill>
                  <a:srgbClr val="2E2D67"/>
                </a:solidFill>
                <a:latin typeface="Cambria"/>
                <a:cs typeface="Cambria"/>
              </a:rPr>
              <a:t> </a:t>
            </a:r>
            <a:r>
              <a:rPr sz="1990" dirty="0">
                <a:solidFill>
                  <a:srgbClr val="2E2D67"/>
                </a:solidFill>
                <a:latin typeface="Cambria"/>
                <a:cs typeface="Cambria"/>
              </a:rPr>
              <a:t>=</a:t>
            </a:r>
            <a:r>
              <a:rPr sz="1990" spc="-14" dirty="0">
                <a:solidFill>
                  <a:srgbClr val="2E2D67"/>
                </a:solidFill>
                <a:latin typeface="Cambria"/>
                <a:cs typeface="Cambria"/>
              </a:rPr>
              <a:t> </a:t>
            </a:r>
            <a:r>
              <a:rPr sz="1990" dirty="0">
                <a:solidFill>
                  <a:srgbClr val="2E2D67"/>
                </a:solidFill>
                <a:latin typeface="Cambria"/>
                <a:cs typeface="Cambria"/>
              </a:rPr>
              <a:t>1</a:t>
            </a:r>
            <a:endParaRPr lang="en-SG" sz="1990" dirty="0">
              <a:solidFill>
                <a:srgbClr val="2E2D67"/>
              </a:solidFill>
              <a:latin typeface="Cambria"/>
              <a:cs typeface="Cambria"/>
            </a:endParaRPr>
          </a:p>
          <a:p>
            <a:pPr marL="93620"/>
            <a:endParaRPr lang="en-US" sz="1990" dirty="0">
              <a:solidFill>
                <a:srgbClr val="2E2D67"/>
              </a:solidFill>
              <a:latin typeface="Cambria"/>
              <a:cs typeface="Cambria"/>
            </a:endParaRPr>
          </a:p>
          <a:p>
            <a:pPr marL="93620"/>
            <a:endParaRPr sz="1990" dirty="0">
              <a:solidFill>
                <a:srgbClr val="2E2D67"/>
              </a:solidFill>
              <a:latin typeface="Cambria"/>
              <a:cs typeface="Cambria"/>
            </a:endParaRPr>
          </a:p>
        </p:txBody>
      </p:sp>
      <p:sp>
        <p:nvSpPr>
          <p:cNvPr id="32" name="object 3 2">
            <a:extLst>
              <a:ext uri="{FF2B5EF4-FFF2-40B4-BE49-F238E27FC236}">
                <a16:creationId xmlns:a16="http://schemas.microsoft.com/office/drawing/2014/main" id="{911D96B8-F8B8-4470-A298-652341235E15}"/>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marL="1149">
              <a:lnSpc>
                <a:spcPct val="100000"/>
              </a:lnSpc>
              <a:spcBef>
                <a:spcPts val="755"/>
              </a:spcBef>
            </a:pPr>
            <a:r>
              <a:rPr sz="3573" spc="5" dirty="0">
                <a:solidFill>
                  <a:srgbClr val="001F5F"/>
                </a:solidFill>
                <a:latin typeface="Cambria"/>
                <a:cs typeface="Cambria"/>
              </a:rPr>
              <a:t>Uniform</a:t>
            </a:r>
            <a:r>
              <a:rPr sz="3573" spc="-23"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
        <p:nvSpPr>
          <p:cNvPr id="20" name="object 26">
            <a:extLst>
              <a:ext uri="{FF2B5EF4-FFF2-40B4-BE49-F238E27FC236}">
                <a16:creationId xmlns:a16="http://schemas.microsoft.com/office/drawing/2014/main" id="{F3F6FCEF-C705-4274-A5C9-0CECDEE523A4}"/>
              </a:ext>
            </a:extLst>
          </p:cNvPr>
          <p:cNvSpPr/>
          <p:nvPr/>
        </p:nvSpPr>
        <p:spPr>
          <a:xfrm>
            <a:off x="7392471" y="3219854"/>
            <a:ext cx="3578911" cy="615152"/>
          </a:xfrm>
          <a:custGeom>
            <a:avLst/>
            <a:gdLst/>
            <a:ahLst/>
            <a:cxnLst/>
            <a:rect l="l" t="t" r="r" b="b"/>
            <a:pathLst>
              <a:path w="3956684" h="680085">
                <a:moveTo>
                  <a:pt x="0" y="679703"/>
                </a:moveTo>
                <a:lnTo>
                  <a:pt x="3956304" y="679703"/>
                </a:lnTo>
                <a:lnTo>
                  <a:pt x="3956304" y="0"/>
                </a:lnTo>
                <a:lnTo>
                  <a:pt x="0" y="0"/>
                </a:lnTo>
                <a:lnTo>
                  <a:pt x="0" y="679703"/>
                </a:lnTo>
                <a:close/>
              </a:path>
            </a:pathLst>
          </a:custGeom>
          <a:solidFill>
            <a:schemeClr val="bg1">
              <a:lumMod val="85000"/>
            </a:schemeClr>
          </a:solidFill>
          <a:ln w="32004">
            <a:solidFill>
              <a:srgbClr val="CC0000"/>
            </a:solidFill>
          </a:ln>
        </p:spPr>
        <p:txBody>
          <a:bodyPr wrap="square" lIns="0" tIns="0" rIns="0" bIns="0" rtlCol="0"/>
          <a:lstStyle/>
          <a:p>
            <a:endParaRPr sz="1628"/>
          </a:p>
        </p:txBody>
      </p:sp>
      <p:sp>
        <p:nvSpPr>
          <p:cNvPr id="21" name="object 27">
            <a:extLst>
              <a:ext uri="{FF2B5EF4-FFF2-40B4-BE49-F238E27FC236}">
                <a16:creationId xmlns:a16="http://schemas.microsoft.com/office/drawing/2014/main" id="{2D90ED23-281B-4FDB-BBE2-0126846E5F7D}"/>
              </a:ext>
            </a:extLst>
          </p:cNvPr>
          <p:cNvSpPr txBox="1"/>
          <p:nvPr/>
        </p:nvSpPr>
        <p:spPr>
          <a:xfrm>
            <a:off x="7421764" y="3283402"/>
            <a:ext cx="3549618" cy="499387"/>
          </a:xfrm>
          <a:prstGeom prst="rect">
            <a:avLst/>
          </a:prstGeom>
          <a:solidFill>
            <a:schemeClr val="bg1">
              <a:lumMod val="85000"/>
            </a:schemeClr>
          </a:solidFill>
        </p:spPr>
        <p:txBody>
          <a:bodyPr vert="horz" wrap="square" lIns="0" tIns="67202" rIns="0" bIns="0" rtlCol="0">
            <a:spAutoFit/>
          </a:bodyPr>
          <a:lstStyle/>
          <a:p>
            <a:pPr marL="259035">
              <a:spcBef>
                <a:spcPts val="529"/>
              </a:spcBef>
              <a:tabLst>
                <a:tab pos="2164179" algn="l"/>
              </a:tabLst>
            </a:pPr>
            <a:r>
              <a:rPr lang="en-SG" sz="2804" spc="14" dirty="0">
                <a:latin typeface="Cambria"/>
                <a:cs typeface="Cambria"/>
              </a:rPr>
              <a:t>CDF</a:t>
            </a:r>
            <a:r>
              <a:rPr sz="2804" spc="14" dirty="0">
                <a:latin typeface="Cambria"/>
                <a:cs typeface="Cambria"/>
              </a:rPr>
              <a:t> </a:t>
            </a:r>
            <a:r>
              <a:rPr sz="2804" spc="-5" dirty="0">
                <a:latin typeface="Cambria"/>
                <a:cs typeface="Cambria"/>
              </a:rPr>
              <a:t>of</a:t>
            </a:r>
            <a:r>
              <a:rPr lang="en-SG" sz="2804" spc="-5" dirty="0">
                <a:latin typeface="Cambria"/>
                <a:cs typeface="Cambria"/>
              </a:rPr>
              <a:t> </a:t>
            </a:r>
            <a:r>
              <a:rPr lang="en-SG" sz="2804" i="1" spc="140" dirty="0">
                <a:solidFill>
                  <a:srgbClr val="2E2D67"/>
                </a:solidFill>
                <a:latin typeface="Cambria"/>
                <a:cs typeface="Cambria"/>
              </a:rPr>
              <a:t>X</a:t>
            </a:r>
            <a:r>
              <a:rPr sz="2804" spc="204" dirty="0">
                <a:latin typeface="Cambria"/>
                <a:cs typeface="Cambria"/>
              </a:rPr>
              <a:t> </a:t>
            </a:r>
            <a:r>
              <a:rPr sz="2804" spc="-5" dirty="0">
                <a:latin typeface="Cambria"/>
                <a:cs typeface="Cambria"/>
              </a:rPr>
              <a:t>?</a:t>
            </a:r>
            <a:endParaRPr sz="2804" dirty="0">
              <a:latin typeface="Cambria"/>
              <a:cs typeface="Cambria"/>
            </a:endParaRPr>
          </a:p>
        </p:txBody>
      </p:sp>
      <p:sp>
        <p:nvSpPr>
          <p:cNvPr id="18" name="object 25">
            <a:extLst>
              <a:ext uri="{FF2B5EF4-FFF2-40B4-BE49-F238E27FC236}">
                <a16:creationId xmlns:a16="http://schemas.microsoft.com/office/drawing/2014/main" id="{EA63A318-F280-4E4A-80D5-60E2D53B526E}"/>
              </a:ext>
            </a:extLst>
          </p:cNvPr>
          <p:cNvSpPr/>
          <p:nvPr/>
        </p:nvSpPr>
        <p:spPr>
          <a:xfrm>
            <a:off x="7392471" y="4366901"/>
            <a:ext cx="3945398" cy="1989328"/>
          </a:xfrm>
          <a:custGeom>
            <a:avLst/>
            <a:gdLst/>
            <a:ahLst/>
            <a:cxnLst/>
            <a:rect l="l" t="t" r="r" b="b"/>
            <a:pathLst>
              <a:path w="4956175" h="1871979">
                <a:moveTo>
                  <a:pt x="0" y="1871472"/>
                </a:moveTo>
                <a:lnTo>
                  <a:pt x="4956048" y="1871472"/>
                </a:lnTo>
                <a:lnTo>
                  <a:pt x="4956048" y="0"/>
                </a:lnTo>
                <a:lnTo>
                  <a:pt x="0" y="0"/>
                </a:lnTo>
                <a:lnTo>
                  <a:pt x="0" y="1871472"/>
                </a:lnTo>
                <a:close/>
              </a:path>
            </a:pathLst>
          </a:custGeom>
          <a:ln w="28575">
            <a:solidFill>
              <a:srgbClr val="2E2D67"/>
            </a:solidFill>
          </a:ln>
        </p:spPr>
        <p:txBody>
          <a:bodyPr wrap="square" lIns="0" tIns="0" rIns="0" bIns="0" rtlCol="0"/>
          <a:lstStyle/>
          <a:p>
            <a:endParaRPr sz="1628"/>
          </a:p>
        </p:txBody>
      </p:sp>
      <p:pic>
        <p:nvPicPr>
          <p:cNvPr id="19" name="Picture 18"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begin{cases}&#10;0 &amp; \mbox{ if } t &lt; a \\&#10;\frac{t - a}{b - a} &amp;\mbox{ if } a \leq t \leq b \\&#10;1 &amp; \mbox{otherwise}&#10;\end{cases}&#10;\end{align*}&#10;&#10;\end{document}" title="IguanaTex Bitmap Display">
            <a:extLst>
              <a:ext uri="{FF2B5EF4-FFF2-40B4-BE49-F238E27FC236}">
                <a16:creationId xmlns:a16="http://schemas.microsoft.com/office/drawing/2014/main" id="{1936E3BE-62C3-4389-8FA2-8446446C7D74}"/>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57306" y="4512737"/>
            <a:ext cx="3805257" cy="1728000"/>
          </a:xfrm>
          <a:prstGeom prst="rect">
            <a:avLst/>
          </a:prstGeom>
        </p:spPr>
      </p:pic>
    </p:spTree>
    <p:extLst>
      <p:ext uri="{BB962C8B-B14F-4D97-AF65-F5344CB8AC3E}">
        <p14:creationId xmlns:p14="http://schemas.microsoft.com/office/powerpoint/2010/main" val="41156112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1"/>
          <p:cNvSpPr txBox="1"/>
          <p:nvPr/>
        </p:nvSpPr>
        <p:spPr>
          <a:xfrm>
            <a:off x="2039453" y="1376450"/>
            <a:ext cx="8148614" cy="1420672"/>
          </a:xfrm>
          <a:prstGeom prst="rect">
            <a:avLst/>
          </a:prstGeom>
          <a:ln w="28575">
            <a:solidFill>
              <a:srgbClr val="2E2D67"/>
            </a:solidFill>
          </a:ln>
        </p:spPr>
        <p:txBody>
          <a:bodyPr vert="horz" wrap="square" lIns="0" tIns="132106" rIns="0" bIns="0" rtlCol="0">
            <a:spAutoFit/>
          </a:bodyPr>
          <a:lstStyle/>
          <a:p>
            <a:pPr marL="251569" marR="457763">
              <a:lnSpc>
                <a:spcPct val="120000"/>
              </a:lnSpc>
              <a:spcBef>
                <a:spcPts val="1040"/>
              </a:spcBef>
              <a:tabLst>
                <a:tab pos="1020633" algn="l"/>
                <a:tab pos="1317002" algn="l"/>
                <a:tab pos="1717903" algn="l"/>
                <a:tab pos="2066538" algn="l"/>
              </a:tabLst>
            </a:pPr>
            <a:r>
              <a:rPr sz="2397" spc="-5" dirty="0">
                <a:latin typeface="Cambria"/>
                <a:cs typeface="Cambria"/>
              </a:rPr>
              <a:t>If the</a:t>
            </a:r>
            <a:r>
              <a:rPr sz="2397" spc="14" dirty="0">
                <a:latin typeface="Cambria"/>
                <a:cs typeface="Cambria"/>
              </a:rPr>
              <a:t> </a:t>
            </a:r>
            <a:r>
              <a:rPr sz="2397" spc="-5" dirty="0">
                <a:latin typeface="Cambria"/>
                <a:cs typeface="Cambria"/>
              </a:rPr>
              <a:t>r.v.</a:t>
            </a:r>
            <a:r>
              <a:rPr sz="2397" spc="23" dirty="0">
                <a:latin typeface="Cambria"/>
                <a:cs typeface="Cambria"/>
              </a:rPr>
              <a:t> </a:t>
            </a:r>
            <a:r>
              <a:rPr sz="2397" b="1" i="1" dirty="0">
                <a:solidFill>
                  <a:srgbClr val="2E2D67"/>
                </a:solidFill>
                <a:latin typeface="Cambria"/>
                <a:cs typeface="Cambria"/>
              </a:rPr>
              <a:t>X</a:t>
            </a:r>
            <a:r>
              <a:rPr sz="2397" b="1" i="1" spc="14" dirty="0">
                <a:solidFill>
                  <a:srgbClr val="000099"/>
                </a:solidFill>
                <a:latin typeface="Cambria"/>
                <a:cs typeface="Cambria"/>
              </a:rPr>
              <a:t> </a:t>
            </a:r>
            <a:r>
              <a:rPr sz="2397" dirty="0">
                <a:latin typeface="Cambria"/>
                <a:cs typeface="Cambria"/>
              </a:rPr>
              <a:t>is	equally </a:t>
            </a:r>
            <a:r>
              <a:rPr sz="2397" spc="-5" dirty="0">
                <a:latin typeface="Cambria"/>
                <a:cs typeface="Cambria"/>
              </a:rPr>
              <a:t>likely to take </a:t>
            </a:r>
            <a:r>
              <a:rPr sz="2397" spc="-9" dirty="0">
                <a:latin typeface="Cambria"/>
                <a:cs typeface="Cambria"/>
              </a:rPr>
              <a:t>any </a:t>
            </a:r>
            <a:r>
              <a:rPr sz="2397" dirty="0">
                <a:latin typeface="Cambria"/>
                <a:cs typeface="Cambria"/>
              </a:rPr>
              <a:t>value in the </a:t>
            </a:r>
            <a:r>
              <a:rPr sz="2397" spc="-5" dirty="0">
                <a:latin typeface="Cambria"/>
                <a:cs typeface="Cambria"/>
              </a:rPr>
              <a:t>range </a:t>
            </a:r>
            <a:r>
              <a:rPr sz="2397" spc="-511" dirty="0">
                <a:latin typeface="Cambria"/>
                <a:cs typeface="Cambria"/>
              </a:rPr>
              <a:t> </a:t>
            </a:r>
            <a:r>
              <a:rPr sz="2397" spc="-5" dirty="0">
                <a:latin typeface="Cambria"/>
                <a:cs typeface="Cambria"/>
              </a:rPr>
              <a:t>from	</a:t>
            </a:r>
            <a:r>
              <a:rPr sz="2397" i="1" dirty="0">
                <a:latin typeface="Cambria"/>
                <a:cs typeface="Cambria"/>
              </a:rPr>
              <a:t>a	</a:t>
            </a:r>
            <a:r>
              <a:rPr sz="2397" spc="-5" dirty="0">
                <a:latin typeface="Cambria"/>
                <a:cs typeface="Cambria"/>
              </a:rPr>
              <a:t>to	</a:t>
            </a:r>
            <a:r>
              <a:rPr sz="2397" i="1" dirty="0">
                <a:latin typeface="Cambria"/>
                <a:cs typeface="Cambria"/>
              </a:rPr>
              <a:t>b </a:t>
            </a:r>
            <a:r>
              <a:rPr sz="2397" spc="-5" dirty="0">
                <a:latin typeface="Cambria"/>
                <a:cs typeface="Cambria"/>
              </a:rPr>
              <a:t>(where </a:t>
            </a:r>
            <a:r>
              <a:rPr sz="2397" i="1" dirty="0">
                <a:latin typeface="Cambria"/>
                <a:cs typeface="Cambria"/>
              </a:rPr>
              <a:t>b</a:t>
            </a:r>
            <a:r>
              <a:rPr sz="2397" i="1" spc="9" dirty="0">
                <a:latin typeface="Cambria"/>
                <a:cs typeface="Cambria"/>
              </a:rPr>
              <a:t> </a:t>
            </a:r>
            <a:r>
              <a:rPr sz="2397" dirty="0">
                <a:latin typeface="Cambria"/>
                <a:cs typeface="Cambria"/>
              </a:rPr>
              <a:t>&gt;</a:t>
            </a:r>
            <a:r>
              <a:rPr sz="2397" spc="-5" dirty="0">
                <a:latin typeface="Cambria"/>
                <a:cs typeface="Cambria"/>
              </a:rPr>
              <a:t> </a:t>
            </a:r>
            <a:r>
              <a:rPr sz="2397" i="1" spc="-5" dirty="0">
                <a:latin typeface="Cambria"/>
                <a:cs typeface="Cambria"/>
              </a:rPr>
              <a:t>a</a:t>
            </a:r>
            <a:r>
              <a:rPr sz="2397" spc="-5" dirty="0">
                <a:latin typeface="Cambria"/>
                <a:cs typeface="Cambria"/>
              </a:rPr>
              <a:t>),</a:t>
            </a:r>
            <a:r>
              <a:rPr sz="2397" spc="14" dirty="0">
                <a:latin typeface="Cambria"/>
                <a:cs typeface="Cambria"/>
              </a:rPr>
              <a:t> </a:t>
            </a:r>
            <a:r>
              <a:rPr sz="2397" spc="-5" dirty="0">
                <a:latin typeface="Cambria"/>
                <a:cs typeface="Cambria"/>
              </a:rPr>
              <a:t>then we</a:t>
            </a:r>
            <a:r>
              <a:rPr sz="2397" spc="-23" dirty="0">
                <a:latin typeface="Cambria"/>
                <a:cs typeface="Cambria"/>
              </a:rPr>
              <a:t> </a:t>
            </a:r>
            <a:r>
              <a:rPr sz="2397" dirty="0">
                <a:latin typeface="Cambria"/>
                <a:cs typeface="Cambria"/>
              </a:rPr>
              <a:t>say </a:t>
            </a:r>
            <a:r>
              <a:rPr sz="2397" spc="-5" dirty="0">
                <a:latin typeface="Cambria"/>
                <a:cs typeface="Cambria"/>
              </a:rPr>
              <a:t>that</a:t>
            </a:r>
            <a:r>
              <a:rPr sz="2397" spc="32" dirty="0">
                <a:latin typeface="Cambria"/>
                <a:cs typeface="Cambria"/>
              </a:rPr>
              <a:t> </a:t>
            </a:r>
            <a:r>
              <a:rPr sz="2397" b="1" i="1" dirty="0">
                <a:solidFill>
                  <a:srgbClr val="2E2D67"/>
                </a:solidFill>
                <a:latin typeface="Cambria"/>
                <a:cs typeface="Cambria"/>
              </a:rPr>
              <a:t>X</a:t>
            </a:r>
            <a:r>
              <a:rPr sz="2397" b="1" i="1" spc="-9" dirty="0">
                <a:solidFill>
                  <a:srgbClr val="000099"/>
                </a:solidFill>
                <a:latin typeface="Cambria"/>
                <a:cs typeface="Cambria"/>
              </a:rPr>
              <a:t> </a:t>
            </a:r>
            <a:r>
              <a:rPr sz="2397" dirty="0">
                <a:latin typeface="Cambria"/>
                <a:cs typeface="Cambria"/>
              </a:rPr>
              <a:t>obeys a </a:t>
            </a:r>
            <a:r>
              <a:rPr sz="2397" spc="5" dirty="0">
                <a:latin typeface="Cambria"/>
                <a:cs typeface="Cambria"/>
              </a:rPr>
              <a:t> </a:t>
            </a:r>
            <a:r>
              <a:rPr sz="2397" b="1" spc="-5" dirty="0">
                <a:solidFill>
                  <a:srgbClr val="C00000"/>
                </a:solidFill>
                <a:latin typeface="Cambria"/>
                <a:cs typeface="Cambria"/>
              </a:rPr>
              <a:t>uniform</a:t>
            </a:r>
            <a:r>
              <a:rPr sz="2397" b="1" spc="14" dirty="0">
                <a:solidFill>
                  <a:srgbClr val="C00000"/>
                </a:solidFill>
                <a:latin typeface="Cambria"/>
                <a:cs typeface="Cambria"/>
              </a:rPr>
              <a:t> </a:t>
            </a:r>
            <a:r>
              <a:rPr sz="2397" b="1" spc="-5" dirty="0">
                <a:solidFill>
                  <a:srgbClr val="C00000"/>
                </a:solidFill>
                <a:latin typeface="Cambria"/>
                <a:cs typeface="Cambria"/>
              </a:rPr>
              <a:t>distribution</a:t>
            </a:r>
            <a:r>
              <a:rPr sz="2397" b="1" spc="18" dirty="0">
                <a:solidFill>
                  <a:srgbClr val="C00000"/>
                </a:solidFill>
                <a:latin typeface="Cambria"/>
                <a:cs typeface="Cambria"/>
              </a:rPr>
              <a:t> </a:t>
            </a:r>
            <a:r>
              <a:rPr sz="2397" spc="-5" dirty="0">
                <a:latin typeface="Cambria"/>
                <a:cs typeface="Cambria"/>
              </a:rPr>
              <a:t>over</a:t>
            </a:r>
            <a:r>
              <a:rPr sz="2397" spc="163" dirty="0">
                <a:latin typeface="Cambria"/>
                <a:cs typeface="Cambria"/>
              </a:rPr>
              <a:t> </a:t>
            </a:r>
            <a:r>
              <a:rPr sz="2397" spc="122" dirty="0">
                <a:latin typeface="Cambria"/>
                <a:cs typeface="Cambria"/>
              </a:rPr>
              <a:t>[</a:t>
            </a:r>
            <a:r>
              <a:rPr sz="2397" i="1" spc="122" dirty="0">
                <a:latin typeface="Cambria"/>
                <a:cs typeface="Cambria"/>
              </a:rPr>
              <a:t>a</a:t>
            </a:r>
            <a:r>
              <a:rPr sz="2397" spc="122" dirty="0">
                <a:latin typeface="Cambria"/>
                <a:cs typeface="Cambria"/>
              </a:rPr>
              <a:t>,</a:t>
            </a:r>
            <a:r>
              <a:rPr sz="2397" i="1" spc="122" dirty="0">
                <a:latin typeface="Cambria"/>
                <a:cs typeface="Cambria"/>
              </a:rPr>
              <a:t>b</a:t>
            </a:r>
            <a:r>
              <a:rPr sz="2397" spc="122" dirty="0">
                <a:latin typeface="Cambria"/>
                <a:cs typeface="Cambria"/>
              </a:rPr>
              <a:t>].</a:t>
            </a:r>
            <a:endParaRPr sz="2397" dirty="0">
              <a:latin typeface="Cambria"/>
              <a:cs typeface="Cambria"/>
            </a:endParaRPr>
          </a:p>
        </p:txBody>
      </p:sp>
      <p:grpSp>
        <p:nvGrpSpPr>
          <p:cNvPr id="5" name="object 5"/>
          <p:cNvGrpSpPr/>
          <p:nvPr/>
        </p:nvGrpSpPr>
        <p:grpSpPr>
          <a:xfrm>
            <a:off x="2975783" y="3850819"/>
            <a:ext cx="3635199" cy="2786278"/>
            <a:chOff x="2646426" y="4257294"/>
            <a:chExt cx="4018915" cy="3080385"/>
          </a:xfrm>
        </p:grpSpPr>
        <p:sp>
          <p:nvSpPr>
            <p:cNvPr id="6" name="object 6"/>
            <p:cNvSpPr/>
            <p:nvPr/>
          </p:nvSpPr>
          <p:spPr>
            <a:xfrm>
              <a:off x="2646426" y="4257293"/>
              <a:ext cx="4018915" cy="3080385"/>
            </a:xfrm>
            <a:custGeom>
              <a:avLst/>
              <a:gdLst/>
              <a:ahLst/>
              <a:cxnLst/>
              <a:rect l="l" t="t" r="r" b="b"/>
              <a:pathLst>
                <a:path w="4018915" h="3080384">
                  <a:moveTo>
                    <a:pt x="4018788" y="2699004"/>
                  </a:moveTo>
                  <a:lnTo>
                    <a:pt x="3989832" y="2684526"/>
                  </a:lnTo>
                  <a:lnTo>
                    <a:pt x="3931920" y="2655570"/>
                  </a:lnTo>
                  <a:lnTo>
                    <a:pt x="3931920" y="2684526"/>
                  </a:lnTo>
                  <a:lnTo>
                    <a:pt x="497586" y="2684526"/>
                  </a:lnTo>
                  <a:lnTo>
                    <a:pt x="497586" y="86868"/>
                  </a:lnTo>
                  <a:lnTo>
                    <a:pt x="526542" y="86868"/>
                  </a:lnTo>
                  <a:lnTo>
                    <a:pt x="519290" y="72390"/>
                  </a:lnTo>
                  <a:lnTo>
                    <a:pt x="483108" y="0"/>
                  </a:lnTo>
                  <a:lnTo>
                    <a:pt x="439674" y="86868"/>
                  </a:lnTo>
                  <a:lnTo>
                    <a:pt x="468630" y="86868"/>
                  </a:lnTo>
                  <a:lnTo>
                    <a:pt x="468630" y="2684526"/>
                  </a:lnTo>
                  <a:lnTo>
                    <a:pt x="0" y="2684526"/>
                  </a:lnTo>
                  <a:lnTo>
                    <a:pt x="0" y="2713482"/>
                  </a:lnTo>
                  <a:lnTo>
                    <a:pt x="468630" y="2713482"/>
                  </a:lnTo>
                  <a:lnTo>
                    <a:pt x="468630" y="3080004"/>
                  </a:lnTo>
                  <a:lnTo>
                    <a:pt x="497586" y="3080004"/>
                  </a:lnTo>
                  <a:lnTo>
                    <a:pt x="497586" y="2713482"/>
                  </a:lnTo>
                  <a:lnTo>
                    <a:pt x="3931920" y="2713482"/>
                  </a:lnTo>
                  <a:lnTo>
                    <a:pt x="3931920" y="2742438"/>
                  </a:lnTo>
                  <a:lnTo>
                    <a:pt x="3989832" y="2713482"/>
                  </a:lnTo>
                  <a:lnTo>
                    <a:pt x="4018788" y="2699004"/>
                  </a:lnTo>
                  <a:close/>
                </a:path>
              </a:pathLst>
            </a:custGeom>
            <a:solidFill>
              <a:srgbClr val="000000"/>
            </a:solidFill>
          </p:spPr>
          <p:txBody>
            <a:bodyPr wrap="square" lIns="0" tIns="0" rIns="0" bIns="0" rtlCol="0"/>
            <a:lstStyle/>
            <a:p>
              <a:endParaRPr sz="1628"/>
            </a:p>
          </p:txBody>
        </p:sp>
        <p:sp>
          <p:nvSpPr>
            <p:cNvPr id="7" name="object 7"/>
            <p:cNvSpPr/>
            <p:nvPr/>
          </p:nvSpPr>
          <p:spPr>
            <a:xfrm>
              <a:off x="4158234" y="5488686"/>
              <a:ext cx="1457325" cy="0"/>
            </a:xfrm>
            <a:custGeom>
              <a:avLst/>
              <a:gdLst/>
              <a:ahLst/>
              <a:cxnLst/>
              <a:rect l="l" t="t" r="r" b="b"/>
              <a:pathLst>
                <a:path w="1457325">
                  <a:moveTo>
                    <a:pt x="0" y="0"/>
                  </a:moveTo>
                  <a:lnTo>
                    <a:pt x="1456943" y="0"/>
                  </a:lnTo>
                </a:path>
              </a:pathLst>
            </a:custGeom>
            <a:ln w="44196">
              <a:solidFill>
                <a:srgbClr val="FF9900"/>
              </a:solidFill>
            </a:ln>
          </p:spPr>
          <p:txBody>
            <a:bodyPr wrap="square" lIns="0" tIns="0" rIns="0" bIns="0" rtlCol="0"/>
            <a:lstStyle/>
            <a:p>
              <a:endParaRPr sz="1628"/>
            </a:p>
          </p:txBody>
        </p:sp>
        <p:sp>
          <p:nvSpPr>
            <p:cNvPr id="8" name="object 8"/>
            <p:cNvSpPr/>
            <p:nvPr/>
          </p:nvSpPr>
          <p:spPr>
            <a:xfrm>
              <a:off x="4157472" y="5487924"/>
              <a:ext cx="1457325" cy="1539240"/>
            </a:xfrm>
            <a:custGeom>
              <a:avLst/>
              <a:gdLst/>
              <a:ahLst/>
              <a:cxnLst/>
              <a:rect l="l" t="t" r="r" b="b"/>
              <a:pathLst>
                <a:path w="1457325" h="1539240">
                  <a:moveTo>
                    <a:pt x="0" y="0"/>
                  </a:moveTo>
                  <a:lnTo>
                    <a:pt x="0" y="1539239"/>
                  </a:lnTo>
                </a:path>
                <a:path w="1457325" h="1539240">
                  <a:moveTo>
                    <a:pt x="1456943" y="0"/>
                  </a:moveTo>
                  <a:lnTo>
                    <a:pt x="1456943" y="1539239"/>
                  </a:lnTo>
                </a:path>
              </a:pathLst>
            </a:custGeom>
            <a:ln w="9144">
              <a:solidFill>
                <a:srgbClr val="000000"/>
              </a:solidFill>
              <a:prstDash val="sysDash"/>
            </a:ln>
          </p:spPr>
          <p:txBody>
            <a:bodyPr wrap="square" lIns="0" tIns="0" rIns="0" bIns="0" rtlCol="0"/>
            <a:lstStyle/>
            <a:p>
              <a:endParaRPr sz="1628"/>
            </a:p>
          </p:txBody>
        </p:sp>
        <p:sp>
          <p:nvSpPr>
            <p:cNvPr id="9" name="object 9"/>
            <p:cNvSpPr/>
            <p:nvPr/>
          </p:nvSpPr>
          <p:spPr>
            <a:xfrm>
              <a:off x="3175254" y="6951726"/>
              <a:ext cx="3276600" cy="5080"/>
            </a:xfrm>
            <a:custGeom>
              <a:avLst/>
              <a:gdLst/>
              <a:ahLst/>
              <a:cxnLst/>
              <a:rect l="l" t="t" r="r" b="b"/>
              <a:pathLst>
                <a:path w="3276600" h="5079">
                  <a:moveTo>
                    <a:pt x="0" y="4571"/>
                  </a:moveTo>
                  <a:lnTo>
                    <a:pt x="1030223" y="4571"/>
                  </a:lnTo>
                </a:path>
                <a:path w="3276600" h="5079">
                  <a:moveTo>
                    <a:pt x="2439923" y="0"/>
                  </a:moveTo>
                  <a:lnTo>
                    <a:pt x="3276600" y="4571"/>
                  </a:lnTo>
                </a:path>
              </a:pathLst>
            </a:custGeom>
            <a:ln w="44196">
              <a:solidFill>
                <a:srgbClr val="FF9900"/>
              </a:solidFill>
            </a:ln>
          </p:spPr>
          <p:txBody>
            <a:bodyPr wrap="square" lIns="0" tIns="0" rIns="0" bIns="0" rtlCol="0"/>
            <a:lstStyle/>
            <a:p>
              <a:endParaRPr sz="1628"/>
            </a:p>
          </p:txBody>
        </p:sp>
      </p:grpSp>
      <p:sp>
        <p:nvSpPr>
          <p:cNvPr id="10" name="object 10"/>
          <p:cNvSpPr txBox="1"/>
          <p:nvPr/>
        </p:nvSpPr>
        <p:spPr>
          <a:xfrm>
            <a:off x="4180240" y="6241905"/>
            <a:ext cx="183225"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a</a:t>
            </a:r>
            <a:endParaRPr sz="2397">
              <a:solidFill>
                <a:srgbClr val="2E2D67"/>
              </a:solidFill>
              <a:latin typeface="Cambria"/>
              <a:cs typeface="Cambria"/>
            </a:endParaRPr>
          </a:p>
        </p:txBody>
      </p:sp>
      <p:sp>
        <p:nvSpPr>
          <p:cNvPr id="11" name="object 11"/>
          <p:cNvSpPr txBox="1"/>
          <p:nvPr/>
        </p:nvSpPr>
        <p:spPr>
          <a:xfrm>
            <a:off x="5657984" y="6241905"/>
            <a:ext cx="182076"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b</a:t>
            </a:r>
            <a:endParaRPr sz="2397">
              <a:solidFill>
                <a:srgbClr val="2E2D67"/>
              </a:solidFill>
              <a:latin typeface="Cambria"/>
              <a:cs typeface="Cambria"/>
            </a:endParaRPr>
          </a:p>
        </p:txBody>
      </p:sp>
      <p:sp>
        <p:nvSpPr>
          <p:cNvPr id="12" name="object 12"/>
          <p:cNvSpPr txBox="1"/>
          <p:nvPr/>
        </p:nvSpPr>
        <p:spPr>
          <a:xfrm>
            <a:off x="2283204" y="4776821"/>
            <a:ext cx="1044208" cy="380483"/>
          </a:xfrm>
          <a:prstGeom prst="rect">
            <a:avLst/>
          </a:prstGeom>
        </p:spPr>
        <p:txBody>
          <a:bodyPr vert="horz" wrap="square" lIns="0" tIns="11487" rIns="0" bIns="0" rtlCol="0">
            <a:spAutoFit/>
          </a:bodyPr>
          <a:lstStyle/>
          <a:p>
            <a:pPr marL="11487">
              <a:spcBef>
                <a:spcPts val="90"/>
              </a:spcBef>
            </a:pPr>
            <a:r>
              <a:rPr sz="2397" dirty="0">
                <a:solidFill>
                  <a:srgbClr val="2E2D67"/>
                </a:solidFill>
                <a:latin typeface="Cambria"/>
                <a:cs typeface="Cambria"/>
              </a:rPr>
              <a:t>1</a:t>
            </a:r>
            <a:r>
              <a:rPr sz="2397" spc="-9" dirty="0">
                <a:solidFill>
                  <a:srgbClr val="2E2D67"/>
                </a:solidFill>
                <a:latin typeface="Cambria"/>
                <a:cs typeface="Cambria"/>
              </a:rPr>
              <a:t>/(</a:t>
            </a:r>
            <a:r>
              <a:rPr sz="2397" i="1" dirty="0">
                <a:solidFill>
                  <a:srgbClr val="2E2D67"/>
                </a:solidFill>
                <a:latin typeface="Cambria"/>
                <a:cs typeface="Cambria"/>
              </a:rPr>
              <a:t>b</a:t>
            </a:r>
            <a:r>
              <a:rPr sz="2397" spc="5" dirty="0">
                <a:solidFill>
                  <a:srgbClr val="2E2D67"/>
                </a:solidFill>
                <a:latin typeface="Cambria"/>
                <a:cs typeface="Cambria"/>
              </a:rPr>
              <a:t>–</a:t>
            </a:r>
            <a:r>
              <a:rPr sz="2397" i="1" spc="-5" dirty="0">
                <a:solidFill>
                  <a:srgbClr val="2E2D67"/>
                </a:solidFill>
                <a:latin typeface="Cambria"/>
                <a:cs typeface="Cambria"/>
              </a:rPr>
              <a:t>a</a:t>
            </a:r>
            <a:r>
              <a:rPr sz="2397" dirty="0">
                <a:solidFill>
                  <a:srgbClr val="2E2D67"/>
                </a:solidFill>
                <a:latin typeface="Cambria"/>
                <a:cs typeface="Cambria"/>
              </a:rPr>
              <a:t>)</a:t>
            </a:r>
            <a:endParaRPr sz="2397">
              <a:solidFill>
                <a:srgbClr val="2E2D67"/>
              </a:solidFill>
              <a:latin typeface="Cambria"/>
              <a:cs typeface="Cambria"/>
            </a:endParaRPr>
          </a:p>
        </p:txBody>
      </p:sp>
      <p:sp>
        <p:nvSpPr>
          <p:cNvPr id="13" name="object 13"/>
          <p:cNvSpPr txBox="1"/>
          <p:nvPr/>
        </p:nvSpPr>
        <p:spPr>
          <a:xfrm>
            <a:off x="3577264" y="3676784"/>
            <a:ext cx="600219" cy="442548"/>
          </a:xfrm>
          <a:prstGeom prst="rect">
            <a:avLst/>
          </a:prstGeom>
        </p:spPr>
        <p:txBody>
          <a:bodyPr vert="horz" wrap="square" lIns="0" tIns="10913" rIns="0" bIns="0" rtlCol="0">
            <a:spAutoFit/>
          </a:bodyPr>
          <a:lstStyle/>
          <a:p>
            <a:pPr marL="11487">
              <a:spcBef>
                <a:spcPts val="86"/>
              </a:spcBef>
            </a:pPr>
            <a:r>
              <a:rPr sz="2804" i="1" spc="-5" dirty="0">
                <a:solidFill>
                  <a:srgbClr val="2E2D67"/>
                </a:solidFill>
                <a:latin typeface="Cambria"/>
                <a:cs typeface="Cambria"/>
              </a:rPr>
              <a:t>f</a:t>
            </a:r>
            <a:r>
              <a:rPr sz="2804" i="1" spc="-72" dirty="0">
                <a:solidFill>
                  <a:srgbClr val="2E2D67"/>
                </a:solidFill>
                <a:latin typeface="Cambria"/>
                <a:cs typeface="Cambria"/>
              </a:rPr>
              <a:t> </a:t>
            </a:r>
            <a:r>
              <a:rPr sz="2804" spc="-5" dirty="0">
                <a:solidFill>
                  <a:srgbClr val="2E2D67"/>
                </a:solidFill>
                <a:latin typeface="Cambria"/>
                <a:cs typeface="Cambria"/>
              </a:rPr>
              <a:t>(</a:t>
            </a:r>
            <a:r>
              <a:rPr sz="2804" i="1" spc="-5" dirty="0">
                <a:solidFill>
                  <a:srgbClr val="2E2D67"/>
                </a:solidFill>
                <a:latin typeface="Cambria"/>
                <a:cs typeface="Cambria"/>
              </a:rPr>
              <a:t>t</a:t>
            </a:r>
            <a:r>
              <a:rPr sz="2804" spc="-5" dirty="0">
                <a:solidFill>
                  <a:srgbClr val="2E2D67"/>
                </a:solidFill>
                <a:latin typeface="Cambria"/>
                <a:cs typeface="Cambria"/>
              </a:rPr>
              <a:t>)</a:t>
            </a:r>
            <a:endParaRPr sz="2804">
              <a:solidFill>
                <a:srgbClr val="2E2D67"/>
              </a:solidFill>
              <a:latin typeface="Cambria"/>
              <a:cs typeface="Cambria"/>
            </a:endParaRPr>
          </a:p>
        </p:txBody>
      </p:sp>
      <p:sp>
        <p:nvSpPr>
          <p:cNvPr id="15" name="object 15"/>
          <p:cNvSpPr txBox="1"/>
          <p:nvPr/>
        </p:nvSpPr>
        <p:spPr>
          <a:xfrm>
            <a:off x="6776746" y="6116463"/>
            <a:ext cx="128659" cy="381063"/>
          </a:xfrm>
          <a:prstGeom prst="rect">
            <a:avLst/>
          </a:prstGeom>
        </p:spPr>
        <p:txBody>
          <a:bodyPr vert="horz" wrap="square" lIns="0" tIns="12062" rIns="0" bIns="0" rtlCol="0">
            <a:spAutoFit/>
          </a:bodyPr>
          <a:lstStyle/>
          <a:p>
            <a:pPr marL="11487">
              <a:spcBef>
                <a:spcPts val="95"/>
              </a:spcBef>
            </a:pPr>
            <a:r>
              <a:rPr sz="2397" i="1" dirty="0">
                <a:latin typeface="Cambria"/>
                <a:cs typeface="Cambria"/>
              </a:rPr>
              <a:t>t</a:t>
            </a:r>
            <a:endParaRPr sz="2397">
              <a:latin typeface="Cambria"/>
              <a:cs typeface="Cambria"/>
            </a:endParaRPr>
          </a:p>
        </p:txBody>
      </p:sp>
      <p:sp>
        <p:nvSpPr>
          <p:cNvPr id="28" name="object 28"/>
          <p:cNvSpPr txBox="1"/>
          <p:nvPr/>
        </p:nvSpPr>
        <p:spPr>
          <a:xfrm>
            <a:off x="6842490" y="2346830"/>
            <a:ext cx="3351460" cy="452981"/>
          </a:xfrm>
          <a:prstGeom prst="rect">
            <a:avLst/>
          </a:prstGeom>
          <a:solidFill>
            <a:schemeClr val="bg1">
              <a:lumMod val="85000"/>
            </a:schemeClr>
          </a:solidFill>
          <a:ln w="19811">
            <a:solidFill>
              <a:srgbClr val="2E2D67"/>
            </a:solidFill>
          </a:ln>
        </p:spPr>
        <p:txBody>
          <a:bodyPr vert="horz" wrap="square" lIns="0" tIns="83284" rIns="0" bIns="0" rtlCol="0">
            <a:spAutoFit/>
          </a:bodyPr>
          <a:lstStyle/>
          <a:p>
            <a:pPr marL="182071">
              <a:spcBef>
                <a:spcPts val="656"/>
              </a:spcBef>
              <a:tabLst>
                <a:tab pos="1642087" algn="l"/>
                <a:tab pos="1938457" algn="l"/>
                <a:tab pos="2222764" algn="l"/>
              </a:tabLst>
            </a:pPr>
            <a:r>
              <a:rPr sz="2397" spc="-5" dirty="0">
                <a:latin typeface="Cambria"/>
                <a:cs typeface="Cambria"/>
              </a:rPr>
              <a:t>We</a:t>
            </a:r>
            <a:r>
              <a:rPr sz="2397" spc="-14" dirty="0">
                <a:latin typeface="Cambria"/>
                <a:cs typeface="Cambria"/>
              </a:rPr>
              <a:t> </a:t>
            </a:r>
            <a:r>
              <a:rPr sz="2397" spc="-9" dirty="0">
                <a:latin typeface="Cambria"/>
                <a:cs typeface="Cambria"/>
              </a:rPr>
              <a:t>write</a:t>
            </a:r>
            <a:r>
              <a:rPr sz="2397" spc="36" dirty="0">
                <a:latin typeface="Cambria"/>
                <a:cs typeface="Cambria"/>
              </a:rPr>
              <a:t> </a:t>
            </a:r>
            <a:r>
              <a:rPr sz="2397" dirty="0">
                <a:latin typeface="Cambria"/>
                <a:cs typeface="Cambria"/>
              </a:rPr>
              <a:t>:	</a:t>
            </a:r>
            <a:r>
              <a:rPr sz="2397" b="1" i="1" dirty="0">
                <a:solidFill>
                  <a:srgbClr val="2E2D67"/>
                </a:solidFill>
                <a:latin typeface="Cambria"/>
                <a:cs typeface="Cambria"/>
              </a:rPr>
              <a:t>X</a:t>
            </a:r>
            <a:r>
              <a:rPr sz="2397" b="1" i="1" dirty="0">
                <a:solidFill>
                  <a:srgbClr val="000099"/>
                </a:solidFill>
                <a:latin typeface="Cambria"/>
                <a:cs typeface="Cambria"/>
              </a:rPr>
              <a:t>	</a:t>
            </a:r>
            <a:r>
              <a:rPr sz="2397" dirty="0">
                <a:latin typeface="Symbol"/>
                <a:cs typeface="Symbol"/>
              </a:rPr>
              <a:t></a:t>
            </a:r>
            <a:r>
              <a:rPr sz="2397" dirty="0">
                <a:latin typeface="Times New Roman"/>
                <a:cs typeface="Times New Roman"/>
              </a:rPr>
              <a:t>	</a:t>
            </a:r>
            <a:r>
              <a:rPr sz="2397" spc="158" dirty="0">
                <a:latin typeface="Cambria"/>
                <a:cs typeface="Cambria"/>
              </a:rPr>
              <a:t>U[</a:t>
            </a:r>
            <a:r>
              <a:rPr sz="2397" i="1" spc="158" dirty="0">
                <a:latin typeface="Cambria"/>
                <a:cs typeface="Cambria"/>
              </a:rPr>
              <a:t>a</a:t>
            </a:r>
            <a:r>
              <a:rPr sz="2397" spc="158" dirty="0">
                <a:latin typeface="Cambria"/>
                <a:cs typeface="Cambria"/>
              </a:rPr>
              <a:t>,</a:t>
            </a:r>
            <a:r>
              <a:rPr sz="2397" i="1" spc="158" dirty="0">
                <a:latin typeface="Cambria"/>
                <a:cs typeface="Cambria"/>
              </a:rPr>
              <a:t>b</a:t>
            </a:r>
            <a:r>
              <a:rPr sz="2397" spc="158" dirty="0">
                <a:latin typeface="Cambria"/>
                <a:cs typeface="Cambria"/>
              </a:rPr>
              <a:t>]</a:t>
            </a:r>
            <a:endParaRPr sz="2397" dirty="0">
              <a:latin typeface="Cambria"/>
              <a:cs typeface="Cambria"/>
            </a:endParaRPr>
          </a:p>
        </p:txBody>
      </p:sp>
      <p:sp>
        <p:nvSpPr>
          <p:cNvPr id="29" name="object 29"/>
          <p:cNvSpPr txBox="1"/>
          <p:nvPr/>
        </p:nvSpPr>
        <p:spPr>
          <a:xfrm>
            <a:off x="4363466" y="4984330"/>
            <a:ext cx="1294518" cy="1298001"/>
          </a:xfrm>
          <a:prstGeom prst="rect">
            <a:avLst/>
          </a:prstGeom>
          <a:solidFill>
            <a:srgbClr val="92D050"/>
          </a:solidFill>
        </p:spPr>
        <p:txBody>
          <a:bodyPr vert="horz" wrap="square" lIns="0" tIns="3446" rIns="0" bIns="0" rtlCol="0">
            <a:spAutoFit/>
          </a:bodyPr>
          <a:lstStyle/>
          <a:p>
            <a:pPr>
              <a:spcBef>
                <a:spcPts val="27"/>
              </a:spcBef>
            </a:pPr>
            <a:endParaRPr sz="2442" dirty="0">
              <a:solidFill>
                <a:srgbClr val="2E2D67"/>
              </a:solidFill>
              <a:latin typeface="Times New Roman"/>
              <a:cs typeface="Times New Roman"/>
            </a:endParaRPr>
          </a:p>
          <a:p>
            <a:pPr marL="93620"/>
            <a:r>
              <a:rPr sz="1990" i="1" spc="-5" dirty="0">
                <a:solidFill>
                  <a:srgbClr val="2E2D67"/>
                </a:solidFill>
                <a:latin typeface="Cambria"/>
                <a:cs typeface="Cambria"/>
              </a:rPr>
              <a:t>area</a:t>
            </a:r>
            <a:r>
              <a:rPr sz="1990" i="1" spc="-18" dirty="0">
                <a:solidFill>
                  <a:srgbClr val="2E2D67"/>
                </a:solidFill>
                <a:latin typeface="Cambria"/>
                <a:cs typeface="Cambria"/>
              </a:rPr>
              <a:t> </a:t>
            </a:r>
            <a:r>
              <a:rPr sz="1990" dirty="0">
                <a:solidFill>
                  <a:srgbClr val="2E2D67"/>
                </a:solidFill>
                <a:latin typeface="Cambria"/>
                <a:cs typeface="Cambria"/>
              </a:rPr>
              <a:t>=</a:t>
            </a:r>
            <a:r>
              <a:rPr sz="1990" spc="-14" dirty="0">
                <a:solidFill>
                  <a:srgbClr val="2E2D67"/>
                </a:solidFill>
                <a:latin typeface="Cambria"/>
                <a:cs typeface="Cambria"/>
              </a:rPr>
              <a:t> </a:t>
            </a:r>
            <a:r>
              <a:rPr sz="1990" dirty="0">
                <a:solidFill>
                  <a:srgbClr val="2E2D67"/>
                </a:solidFill>
                <a:latin typeface="Cambria"/>
                <a:cs typeface="Cambria"/>
              </a:rPr>
              <a:t>1</a:t>
            </a:r>
            <a:endParaRPr lang="en-SG" sz="1990" dirty="0">
              <a:solidFill>
                <a:srgbClr val="2E2D67"/>
              </a:solidFill>
              <a:latin typeface="Cambria"/>
              <a:cs typeface="Cambria"/>
            </a:endParaRPr>
          </a:p>
          <a:p>
            <a:pPr marL="93620"/>
            <a:endParaRPr lang="en-US" sz="1990" dirty="0">
              <a:solidFill>
                <a:srgbClr val="2E2D67"/>
              </a:solidFill>
              <a:latin typeface="Cambria"/>
              <a:cs typeface="Cambria"/>
            </a:endParaRPr>
          </a:p>
          <a:p>
            <a:pPr marL="93620"/>
            <a:endParaRPr sz="1990" dirty="0">
              <a:solidFill>
                <a:srgbClr val="2E2D67"/>
              </a:solidFill>
              <a:latin typeface="Cambria"/>
              <a:cs typeface="Cambria"/>
            </a:endParaRPr>
          </a:p>
        </p:txBody>
      </p:sp>
      <p:sp>
        <p:nvSpPr>
          <p:cNvPr id="32" name="object 3 2">
            <a:extLst>
              <a:ext uri="{FF2B5EF4-FFF2-40B4-BE49-F238E27FC236}">
                <a16:creationId xmlns:a16="http://schemas.microsoft.com/office/drawing/2014/main" id="{911D96B8-F8B8-4470-A298-652341235E15}"/>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marL="1149">
              <a:lnSpc>
                <a:spcPct val="100000"/>
              </a:lnSpc>
              <a:spcBef>
                <a:spcPts val="755"/>
              </a:spcBef>
            </a:pPr>
            <a:r>
              <a:rPr sz="3573" spc="5" dirty="0">
                <a:solidFill>
                  <a:srgbClr val="001F5F"/>
                </a:solidFill>
                <a:latin typeface="Cambria"/>
                <a:cs typeface="Cambria"/>
              </a:rPr>
              <a:t>Uniform</a:t>
            </a:r>
            <a:r>
              <a:rPr sz="3573" spc="-23"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
        <p:nvSpPr>
          <p:cNvPr id="22" name="object 26">
            <a:extLst>
              <a:ext uri="{FF2B5EF4-FFF2-40B4-BE49-F238E27FC236}">
                <a16:creationId xmlns:a16="http://schemas.microsoft.com/office/drawing/2014/main" id="{1CDBB467-7262-4FA2-B91C-18338BAC7874}"/>
              </a:ext>
            </a:extLst>
          </p:cNvPr>
          <p:cNvSpPr/>
          <p:nvPr/>
        </p:nvSpPr>
        <p:spPr>
          <a:xfrm>
            <a:off x="7392471" y="3219854"/>
            <a:ext cx="3578911" cy="615152"/>
          </a:xfrm>
          <a:custGeom>
            <a:avLst/>
            <a:gdLst/>
            <a:ahLst/>
            <a:cxnLst/>
            <a:rect l="l" t="t" r="r" b="b"/>
            <a:pathLst>
              <a:path w="3956684" h="680085">
                <a:moveTo>
                  <a:pt x="0" y="679703"/>
                </a:moveTo>
                <a:lnTo>
                  <a:pt x="3956304" y="679703"/>
                </a:lnTo>
                <a:lnTo>
                  <a:pt x="3956304" y="0"/>
                </a:lnTo>
                <a:lnTo>
                  <a:pt x="0" y="0"/>
                </a:lnTo>
                <a:lnTo>
                  <a:pt x="0" y="679703"/>
                </a:lnTo>
                <a:close/>
              </a:path>
            </a:pathLst>
          </a:custGeom>
          <a:solidFill>
            <a:schemeClr val="bg1">
              <a:lumMod val="85000"/>
            </a:schemeClr>
          </a:solidFill>
          <a:ln w="32004">
            <a:solidFill>
              <a:srgbClr val="CC0000"/>
            </a:solidFill>
          </a:ln>
        </p:spPr>
        <p:txBody>
          <a:bodyPr wrap="square" lIns="0" tIns="0" rIns="0" bIns="0" rtlCol="0"/>
          <a:lstStyle/>
          <a:p>
            <a:endParaRPr sz="1628"/>
          </a:p>
        </p:txBody>
      </p:sp>
      <p:sp>
        <p:nvSpPr>
          <p:cNvPr id="23" name="object 27">
            <a:extLst>
              <a:ext uri="{FF2B5EF4-FFF2-40B4-BE49-F238E27FC236}">
                <a16:creationId xmlns:a16="http://schemas.microsoft.com/office/drawing/2014/main" id="{933E9EB2-538A-4BBE-8EE3-265CEEBE2281}"/>
              </a:ext>
            </a:extLst>
          </p:cNvPr>
          <p:cNvSpPr txBox="1"/>
          <p:nvPr/>
        </p:nvSpPr>
        <p:spPr>
          <a:xfrm>
            <a:off x="7421764" y="3283402"/>
            <a:ext cx="3549618" cy="499387"/>
          </a:xfrm>
          <a:prstGeom prst="rect">
            <a:avLst/>
          </a:prstGeom>
          <a:solidFill>
            <a:schemeClr val="bg1">
              <a:lumMod val="85000"/>
            </a:schemeClr>
          </a:solidFill>
        </p:spPr>
        <p:txBody>
          <a:bodyPr vert="horz" wrap="square" lIns="0" tIns="67202" rIns="0" bIns="0" rtlCol="0">
            <a:spAutoFit/>
          </a:bodyPr>
          <a:lstStyle/>
          <a:p>
            <a:pPr marL="259035">
              <a:spcBef>
                <a:spcPts val="529"/>
              </a:spcBef>
              <a:tabLst>
                <a:tab pos="2164179" algn="l"/>
              </a:tabLst>
            </a:pPr>
            <a:r>
              <a:rPr lang="en-SG" sz="2804" spc="14" dirty="0">
                <a:latin typeface="Cambria"/>
                <a:cs typeface="Cambria"/>
              </a:rPr>
              <a:t>Mean and var</a:t>
            </a:r>
            <a:r>
              <a:rPr sz="2804" spc="14" dirty="0">
                <a:latin typeface="Cambria"/>
                <a:cs typeface="Cambria"/>
              </a:rPr>
              <a:t> </a:t>
            </a:r>
            <a:r>
              <a:rPr sz="2804" spc="-5" dirty="0">
                <a:latin typeface="Cambria"/>
                <a:cs typeface="Cambria"/>
              </a:rPr>
              <a:t>of</a:t>
            </a:r>
            <a:r>
              <a:rPr lang="en-SG" sz="2804" spc="-5" dirty="0">
                <a:latin typeface="Cambria"/>
                <a:cs typeface="Cambria"/>
              </a:rPr>
              <a:t> </a:t>
            </a:r>
            <a:r>
              <a:rPr lang="en-SG" sz="2804" i="1" spc="140" dirty="0">
                <a:solidFill>
                  <a:srgbClr val="2E2D67"/>
                </a:solidFill>
                <a:latin typeface="Cambria"/>
                <a:cs typeface="Cambria"/>
              </a:rPr>
              <a:t>X</a:t>
            </a:r>
            <a:r>
              <a:rPr sz="2804" spc="204" dirty="0">
                <a:latin typeface="Cambria"/>
                <a:cs typeface="Cambria"/>
              </a:rPr>
              <a:t> </a:t>
            </a:r>
            <a:r>
              <a:rPr sz="2804" spc="-5" dirty="0">
                <a:latin typeface="Cambria"/>
                <a:cs typeface="Cambria"/>
              </a:rPr>
              <a:t>?</a:t>
            </a:r>
            <a:endParaRPr sz="2804" dirty="0">
              <a:latin typeface="Cambria"/>
              <a:cs typeface="Cambria"/>
            </a:endParaRPr>
          </a:p>
        </p:txBody>
      </p:sp>
      <p:sp>
        <p:nvSpPr>
          <p:cNvPr id="24" name="object 25">
            <a:extLst>
              <a:ext uri="{FF2B5EF4-FFF2-40B4-BE49-F238E27FC236}">
                <a16:creationId xmlns:a16="http://schemas.microsoft.com/office/drawing/2014/main" id="{52A81496-20CE-4D25-9746-EDE16DE31AB2}"/>
              </a:ext>
            </a:extLst>
          </p:cNvPr>
          <p:cNvSpPr/>
          <p:nvPr/>
        </p:nvSpPr>
        <p:spPr>
          <a:xfrm>
            <a:off x="7392471" y="4366901"/>
            <a:ext cx="3945398" cy="1989328"/>
          </a:xfrm>
          <a:custGeom>
            <a:avLst/>
            <a:gdLst/>
            <a:ahLst/>
            <a:cxnLst/>
            <a:rect l="l" t="t" r="r" b="b"/>
            <a:pathLst>
              <a:path w="4956175" h="1871979">
                <a:moveTo>
                  <a:pt x="0" y="1871472"/>
                </a:moveTo>
                <a:lnTo>
                  <a:pt x="4956048" y="1871472"/>
                </a:lnTo>
                <a:lnTo>
                  <a:pt x="4956048" y="0"/>
                </a:lnTo>
                <a:lnTo>
                  <a:pt x="0" y="0"/>
                </a:lnTo>
                <a:lnTo>
                  <a:pt x="0" y="1871472"/>
                </a:lnTo>
                <a:close/>
              </a:path>
            </a:pathLst>
          </a:custGeom>
          <a:ln w="28575">
            <a:solidFill>
              <a:srgbClr val="003366"/>
            </a:solidFill>
          </a:ln>
        </p:spPr>
        <p:txBody>
          <a:bodyPr wrap="square" lIns="0" tIns="0" rIns="0" bIns="0" rtlCol="0"/>
          <a:lstStyle/>
          <a:p>
            <a:endParaRPr sz="1628"/>
          </a:p>
        </p:txBody>
      </p:sp>
      <p:pic>
        <p:nvPicPr>
          <p:cNvPr id="25" name="Picture 2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frac{a + b}{2}&#10;\end{align*}&#10;&#10;\end{document}" title="IguanaTex Bitmap Display">
            <a:extLst>
              <a:ext uri="{FF2B5EF4-FFF2-40B4-BE49-F238E27FC236}">
                <a16:creationId xmlns:a16="http://schemas.microsoft.com/office/drawing/2014/main" id="{AB641F73-5EB7-4F4D-9271-618E17AACC6E}"/>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57307" y="4512737"/>
            <a:ext cx="1839543" cy="658286"/>
          </a:xfrm>
          <a:prstGeom prst="rect">
            <a:avLst/>
          </a:prstGeom>
        </p:spPr>
      </p:pic>
      <p:pic>
        <p:nvPicPr>
          <p:cNvPr id="26" name="Picture 25"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frac{(b - a)^2}{12}&#10;\end{align*}&#10;&#10;\end{document}" title="IguanaTex Bitmap Display">
            <a:extLst>
              <a:ext uri="{FF2B5EF4-FFF2-40B4-BE49-F238E27FC236}">
                <a16:creationId xmlns:a16="http://schemas.microsoft.com/office/drawing/2014/main" id="{DD550849-BB66-4B0F-9790-B78B7315B01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61079" y="5365789"/>
            <a:ext cx="2506972" cy="693029"/>
          </a:xfrm>
          <a:prstGeom prst="rect">
            <a:avLst/>
          </a:prstGeom>
        </p:spPr>
      </p:pic>
    </p:spTree>
    <p:extLst>
      <p:ext uri="{BB962C8B-B14F-4D97-AF65-F5344CB8AC3E}">
        <p14:creationId xmlns:p14="http://schemas.microsoft.com/office/powerpoint/2010/main" val="40975249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636" rIns="0" bIns="0" rtlCol="0" anchor="ctr">
            <a:spAutoFit/>
          </a:bodyPr>
          <a:lstStyle/>
          <a:p>
            <a:pPr marL="13785">
              <a:lnSpc>
                <a:spcPct val="100000"/>
              </a:lnSpc>
              <a:spcBef>
                <a:spcPts val="99"/>
              </a:spcBef>
            </a:pPr>
            <a:r>
              <a:rPr spc="5" dirty="0"/>
              <a:t>Example</a:t>
            </a:r>
          </a:p>
        </p:txBody>
      </p:sp>
      <p:sp>
        <p:nvSpPr>
          <p:cNvPr id="10" name="Content Placeholder 9">
            <a:extLst>
              <a:ext uri="{FF2B5EF4-FFF2-40B4-BE49-F238E27FC236}">
                <a16:creationId xmlns:a16="http://schemas.microsoft.com/office/drawing/2014/main" id="{69DC7C30-222A-4A2D-86FD-A9EB843FCE97}"/>
              </a:ext>
            </a:extLst>
          </p:cNvPr>
          <p:cNvSpPr>
            <a:spLocks noGrp="1"/>
          </p:cNvSpPr>
          <p:nvPr>
            <p:ph idx="1"/>
          </p:nvPr>
        </p:nvSpPr>
        <p:spPr/>
        <p:txBody>
          <a:bodyPr/>
          <a:lstStyle/>
          <a:p>
            <a:r>
              <a:rPr lang="en-US" sz="2400" dirty="0"/>
              <a:t>The men’s 100 meter sprint at the 1996 Olympic Games in Atlanta was a hotly contested event between  three athletes.</a:t>
            </a:r>
          </a:p>
          <a:p>
            <a:endParaRPr lang="en-SG" dirty="0"/>
          </a:p>
        </p:txBody>
      </p:sp>
      <p:pic>
        <p:nvPicPr>
          <p:cNvPr id="4" name="object 4"/>
          <p:cNvPicPr/>
          <p:nvPr/>
        </p:nvPicPr>
        <p:blipFill>
          <a:blip r:embed="rId2" cstate="print"/>
          <a:stretch>
            <a:fillRect/>
          </a:stretch>
        </p:blipFill>
        <p:spPr>
          <a:xfrm>
            <a:off x="2440237" y="2512992"/>
            <a:ext cx="2208345" cy="2977544"/>
          </a:xfrm>
          <a:prstGeom prst="rect">
            <a:avLst/>
          </a:prstGeom>
        </p:spPr>
      </p:pic>
      <p:sp>
        <p:nvSpPr>
          <p:cNvPr id="5" name="object 5"/>
          <p:cNvSpPr txBox="1"/>
          <p:nvPr/>
        </p:nvSpPr>
        <p:spPr>
          <a:xfrm>
            <a:off x="2740060" y="5508824"/>
            <a:ext cx="1469243" cy="512634"/>
          </a:xfrm>
          <a:prstGeom prst="rect">
            <a:avLst/>
          </a:prstGeom>
        </p:spPr>
        <p:txBody>
          <a:bodyPr vert="horz" wrap="square" lIns="0" tIns="11487" rIns="0" bIns="0" rtlCol="0">
            <a:spAutoFit/>
          </a:bodyPr>
          <a:lstStyle/>
          <a:p>
            <a:pPr marL="11487">
              <a:spcBef>
                <a:spcPts val="90"/>
              </a:spcBef>
            </a:pPr>
            <a:r>
              <a:rPr sz="1628" spc="-9" dirty="0">
                <a:latin typeface="Arial"/>
                <a:cs typeface="Arial"/>
              </a:rPr>
              <a:t>Donovan</a:t>
            </a:r>
            <a:r>
              <a:rPr sz="1628" spc="-27" dirty="0">
                <a:latin typeface="Arial"/>
                <a:cs typeface="Arial"/>
              </a:rPr>
              <a:t> </a:t>
            </a:r>
            <a:r>
              <a:rPr sz="1628" spc="-5" dirty="0">
                <a:latin typeface="Arial"/>
                <a:cs typeface="Arial"/>
              </a:rPr>
              <a:t>Bailey</a:t>
            </a:r>
            <a:endParaRPr sz="1628">
              <a:latin typeface="Arial"/>
              <a:cs typeface="Arial"/>
            </a:endParaRPr>
          </a:p>
          <a:p>
            <a:pPr marL="11487">
              <a:spcBef>
                <a:spcPts val="5"/>
              </a:spcBef>
            </a:pPr>
            <a:r>
              <a:rPr sz="1628" spc="-5" dirty="0">
                <a:latin typeface="Arial"/>
                <a:cs typeface="Arial"/>
              </a:rPr>
              <a:t>(Canada)</a:t>
            </a:r>
            <a:endParaRPr sz="1628">
              <a:latin typeface="Arial"/>
              <a:cs typeface="Arial"/>
            </a:endParaRPr>
          </a:p>
        </p:txBody>
      </p:sp>
      <p:pic>
        <p:nvPicPr>
          <p:cNvPr id="6" name="object 6"/>
          <p:cNvPicPr/>
          <p:nvPr/>
        </p:nvPicPr>
        <p:blipFill>
          <a:blip r:embed="rId3" cstate="print"/>
          <a:stretch>
            <a:fillRect/>
          </a:stretch>
        </p:blipFill>
        <p:spPr>
          <a:xfrm>
            <a:off x="5259255" y="2512992"/>
            <a:ext cx="1743793" cy="2970651"/>
          </a:xfrm>
          <a:prstGeom prst="rect">
            <a:avLst/>
          </a:prstGeom>
        </p:spPr>
      </p:pic>
      <p:sp>
        <p:nvSpPr>
          <p:cNvPr id="7" name="object 7"/>
          <p:cNvSpPr txBox="1"/>
          <p:nvPr/>
        </p:nvSpPr>
        <p:spPr>
          <a:xfrm>
            <a:off x="5253051" y="5508824"/>
            <a:ext cx="1734028" cy="512634"/>
          </a:xfrm>
          <a:prstGeom prst="rect">
            <a:avLst/>
          </a:prstGeom>
        </p:spPr>
        <p:txBody>
          <a:bodyPr vert="horz" wrap="square" lIns="0" tIns="11487" rIns="0" bIns="0" rtlCol="0">
            <a:spAutoFit/>
          </a:bodyPr>
          <a:lstStyle/>
          <a:p>
            <a:pPr marL="11487">
              <a:spcBef>
                <a:spcPts val="90"/>
              </a:spcBef>
            </a:pPr>
            <a:r>
              <a:rPr sz="1628" spc="-5" dirty="0">
                <a:latin typeface="Arial"/>
                <a:cs typeface="Arial"/>
              </a:rPr>
              <a:t>Frankie</a:t>
            </a:r>
            <a:r>
              <a:rPr sz="1628" spc="-32" dirty="0">
                <a:latin typeface="Arial"/>
                <a:cs typeface="Arial"/>
              </a:rPr>
              <a:t> </a:t>
            </a:r>
            <a:r>
              <a:rPr sz="1628" spc="-5" dirty="0">
                <a:latin typeface="Arial"/>
                <a:cs typeface="Arial"/>
              </a:rPr>
              <a:t>Fredericks</a:t>
            </a:r>
            <a:endParaRPr sz="1628">
              <a:latin typeface="Arial"/>
              <a:cs typeface="Arial"/>
            </a:endParaRPr>
          </a:p>
          <a:p>
            <a:pPr marL="11487">
              <a:spcBef>
                <a:spcPts val="5"/>
              </a:spcBef>
            </a:pPr>
            <a:r>
              <a:rPr sz="1628" spc="-5" dirty="0">
                <a:latin typeface="Arial"/>
                <a:cs typeface="Arial"/>
              </a:rPr>
              <a:t>(Namibia)</a:t>
            </a:r>
            <a:endParaRPr sz="1628">
              <a:latin typeface="Arial"/>
              <a:cs typeface="Arial"/>
            </a:endParaRPr>
          </a:p>
        </p:txBody>
      </p:sp>
      <p:pic>
        <p:nvPicPr>
          <p:cNvPr id="8" name="object 8"/>
          <p:cNvPicPr/>
          <p:nvPr/>
        </p:nvPicPr>
        <p:blipFill>
          <a:blip r:embed="rId4" cstate="print"/>
          <a:stretch>
            <a:fillRect/>
          </a:stretch>
        </p:blipFill>
        <p:spPr>
          <a:xfrm>
            <a:off x="7772246" y="2512992"/>
            <a:ext cx="2227643" cy="2970651"/>
          </a:xfrm>
          <a:prstGeom prst="rect">
            <a:avLst/>
          </a:prstGeom>
        </p:spPr>
      </p:pic>
      <p:sp>
        <p:nvSpPr>
          <p:cNvPr id="9" name="object 9"/>
          <p:cNvSpPr txBox="1"/>
          <p:nvPr/>
        </p:nvSpPr>
        <p:spPr>
          <a:xfrm>
            <a:off x="7815095" y="5526468"/>
            <a:ext cx="1032721" cy="512634"/>
          </a:xfrm>
          <a:prstGeom prst="rect">
            <a:avLst/>
          </a:prstGeom>
        </p:spPr>
        <p:txBody>
          <a:bodyPr vert="horz" wrap="square" lIns="0" tIns="11487" rIns="0" bIns="0" rtlCol="0">
            <a:spAutoFit/>
          </a:bodyPr>
          <a:lstStyle/>
          <a:p>
            <a:pPr marL="11487" marR="4595">
              <a:spcBef>
                <a:spcPts val="90"/>
              </a:spcBef>
            </a:pPr>
            <a:r>
              <a:rPr sz="1628" dirty="0">
                <a:latin typeface="Arial"/>
                <a:cs typeface="Arial"/>
              </a:rPr>
              <a:t>Ato</a:t>
            </a:r>
            <a:r>
              <a:rPr sz="1628" spc="-81" dirty="0">
                <a:latin typeface="Arial"/>
                <a:cs typeface="Arial"/>
              </a:rPr>
              <a:t> </a:t>
            </a:r>
            <a:r>
              <a:rPr sz="1628" spc="-5" dirty="0">
                <a:latin typeface="Arial"/>
                <a:cs typeface="Arial"/>
              </a:rPr>
              <a:t>Boldon </a:t>
            </a:r>
            <a:r>
              <a:rPr sz="1628" spc="-443" dirty="0">
                <a:latin typeface="Arial"/>
                <a:cs typeface="Arial"/>
              </a:rPr>
              <a:t> </a:t>
            </a:r>
            <a:r>
              <a:rPr sz="1628" spc="-9" dirty="0">
                <a:latin typeface="Arial"/>
                <a:cs typeface="Arial"/>
              </a:rPr>
              <a:t>(Trinidad)</a:t>
            </a:r>
            <a:endParaRPr sz="1628">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636" rIns="0" bIns="0" rtlCol="0" anchor="ctr">
            <a:spAutoFit/>
          </a:bodyPr>
          <a:lstStyle/>
          <a:p>
            <a:pPr marL="13785">
              <a:lnSpc>
                <a:spcPct val="100000"/>
              </a:lnSpc>
              <a:spcBef>
                <a:spcPts val="99"/>
              </a:spcBef>
            </a:pPr>
            <a:r>
              <a:rPr spc="5" dirty="0"/>
              <a:t>Example</a:t>
            </a:r>
          </a:p>
        </p:txBody>
      </p:sp>
      <p:sp>
        <p:nvSpPr>
          <p:cNvPr id="6" name="Content Placeholder 5">
            <a:extLst>
              <a:ext uri="{FF2B5EF4-FFF2-40B4-BE49-F238E27FC236}">
                <a16:creationId xmlns:a16="http://schemas.microsoft.com/office/drawing/2014/main" id="{AAE73C40-A4DE-4923-A12F-A8B5911F348D}"/>
              </a:ext>
            </a:extLst>
          </p:cNvPr>
          <p:cNvSpPr>
            <a:spLocks noGrp="1"/>
          </p:cNvSpPr>
          <p:nvPr>
            <p:ph idx="1"/>
          </p:nvPr>
        </p:nvSpPr>
        <p:spPr/>
        <p:txBody>
          <a:bodyPr/>
          <a:lstStyle/>
          <a:p>
            <a:r>
              <a:rPr lang="en-US" sz="2400" dirty="0"/>
              <a:t>Assume that the probability distribution of the time to run the race is the same for the three, and that this time obeys a uniform distribution between 9.75 seconds and 9.95 seconds.</a:t>
            </a:r>
          </a:p>
          <a:p>
            <a:r>
              <a:rPr lang="en-US" sz="2400" dirty="0"/>
              <a:t>What is the probability that Donovan’s time will beat the previous record of 9.86 seconds?</a:t>
            </a:r>
          </a:p>
          <a:p>
            <a:r>
              <a:rPr lang="en-US" sz="2400" spc="5" dirty="0">
                <a:cs typeface="Arial"/>
              </a:rPr>
              <a:t>What</a:t>
            </a:r>
            <a:r>
              <a:rPr lang="en-US" sz="2400" dirty="0">
                <a:cs typeface="Arial"/>
              </a:rPr>
              <a:t> is</a:t>
            </a:r>
            <a:r>
              <a:rPr lang="en-US" sz="2400" spc="5" dirty="0">
                <a:cs typeface="Arial"/>
              </a:rPr>
              <a:t> the</a:t>
            </a:r>
            <a:r>
              <a:rPr lang="en-US" sz="2400" spc="18" dirty="0">
                <a:cs typeface="Arial"/>
              </a:rPr>
              <a:t> </a:t>
            </a:r>
            <a:r>
              <a:rPr lang="en-US" sz="2400" spc="5" dirty="0">
                <a:cs typeface="Arial"/>
              </a:rPr>
              <a:t>probability</a:t>
            </a:r>
            <a:r>
              <a:rPr lang="en-US" sz="2400" dirty="0">
                <a:cs typeface="Arial"/>
              </a:rPr>
              <a:t> </a:t>
            </a:r>
            <a:r>
              <a:rPr lang="en-US" sz="2400" spc="5" dirty="0">
                <a:cs typeface="Arial"/>
              </a:rPr>
              <a:t>that the</a:t>
            </a:r>
            <a:r>
              <a:rPr lang="en-US" sz="2400" spc="14" dirty="0">
                <a:cs typeface="Arial"/>
              </a:rPr>
              <a:t> </a:t>
            </a:r>
            <a:r>
              <a:rPr lang="en-US" sz="2400" spc="5" dirty="0">
                <a:cs typeface="Arial"/>
              </a:rPr>
              <a:t>winning</a:t>
            </a:r>
            <a:r>
              <a:rPr lang="en-US" sz="2400" spc="27" dirty="0">
                <a:cs typeface="Arial"/>
              </a:rPr>
              <a:t> </a:t>
            </a:r>
            <a:r>
              <a:rPr lang="en-US" sz="2400" dirty="0">
                <a:cs typeface="Arial"/>
              </a:rPr>
              <a:t>time will</a:t>
            </a:r>
            <a:r>
              <a:rPr lang="en-US" sz="2400" spc="5" dirty="0">
                <a:cs typeface="Arial"/>
              </a:rPr>
              <a:t> beat</a:t>
            </a:r>
            <a:r>
              <a:rPr lang="en-US" sz="2400" spc="9" dirty="0">
                <a:cs typeface="Arial"/>
              </a:rPr>
              <a:t> </a:t>
            </a:r>
            <a:r>
              <a:rPr lang="en-US" sz="2400" spc="5" dirty="0">
                <a:cs typeface="Arial"/>
              </a:rPr>
              <a:t>the</a:t>
            </a:r>
            <a:r>
              <a:rPr lang="en-US" sz="2400" spc="18" dirty="0">
                <a:cs typeface="Arial"/>
              </a:rPr>
              <a:t> </a:t>
            </a:r>
            <a:r>
              <a:rPr lang="en-US" sz="2400" spc="5" dirty="0">
                <a:cs typeface="Arial"/>
              </a:rPr>
              <a:t>previous records</a:t>
            </a:r>
            <a:r>
              <a:rPr lang="en-US" sz="2400" spc="9" dirty="0">
                <a:cs typeface="Arial"/>
              </a:rPr>
              <a:t> </a:t>
            </a:r>
            <a:r>
              <a:rPr lang="en-US" sz="2400" spc="5" dirty="0">
                <a:cs typeface="Arial"/>
              </a:rPr>
              <a:t>of</a:t>
            </a:r>
            <a:r>
              <a:rPr lang="en-US" sz="2400" spc="14" dirty="0">
                <a:cs typeface="Arial"/>
              </a:rPr>
              <a:t> </a:t>
            </a:r>
            <a:r>
              <a:rPr lang="en-US" sz="2400" spc="5" dirty="0">
                <a:cs typeface="Arial"/>
              </a:rPr>
              <a:t>9.86</a:t>
            </a:r>
            <a:r>
              <a:rPr lang="en-US" sz="2400" spc="9" dirty="0">
                <a:cs typeface="Arial"/>
              </a:rPr>
              <a:t> </a:t>
            </a:r>
            <a:r>
              <a:rPr lang="en-US" sz="2400" spc="5" dirty="0">
                <a:cs typeface="Arial"/>
              </a:rPr>
              <a:t>seconds?</a:t>
            </a:r>
            <a:endParaRPr lang="en-US" sz="2400" dirty="0"/>
          </a:p>
          <a:p>
            <a:endParaRPr lang="en-SG"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1075" y="2749205"/>
            <a:ext cx="4709849" cy="679795"/>
          </a:xfrm>
          <a:prstGeom prst="rect">
            <a:avLst/>
          </a:prstGeom>
        </p:spPr>
        <p:txBody>
          <a:bodyPr vert="horz" wrap="square" lIns="0" tIns="11487" rIns="0" bIns="0" rtlCol="0" anchor="ctr">
            <a:spAutoFit/>
          </a:bodyPr>
          <a:lstStyle/>
          <a:p>
            <a:pPr marL="11487">
              <a:lnSpc>
                <a:spcPct val="100000"/>
              </a:lnSpc>
              <a:spcBef>
                <a:spcPts val="90"/>
              </a:spcBef>
            </a:pPr>
            <a:r>
              <a:rPr sz="4342" spc="-5" dirty="0">
                <a:solidFill>
                  <a:srgbClr val="2E2D67"/>
                </a:solidFill>
              </a:rPr>
              <a:t>Normal</a:t>
            </a:r>
            <a:r>
              <a:rPr sz="4342" spc="-27" dirty="0">
                <a:solidFill>
                  <a:srgbClr val="2E2D67"/>
                </a:solidFill>
              </a:rPr>
              <a:t> </a:t>
            </a:r>
            <a:r>
              <a:rPr sz="4342" spc="-5" dirty="0">
                <a:solidFill>
                  <a:srgbClr val="2E2D67"/>
                </a:solidFill>
              </a:rPr>
              <a:t>Distribution</a:t>
            </a:r>
            <a:endParaRPr sz="4342" dirty="0">
              <a:solidFill>
                <a:srgbClr val="2E2D67"/>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3" cstate="print"/>
          <a:stretch>
            <a:fillRect/>
          </a:stretch>
        </p:blipFill>
        <p:spPr>
          <a:xfrm>
            <a:off x="2211407" y="1746637"/>
            <a:ext cx="4735195" cy="2124170"/>
          </a:xfrm>
          <a:prstGeom prst="rect">
            <a:avLst/>
          </a:prstGeom>
        </p:spPr>
      </p:pic>
      <p:sp>
        <p:nvSpPr>
          <p:cNvPr id="5" name="object 5"/>
          <p:cNvSpPr/>
          <p:nvPr/>
        </p:nvSpPr>
        <p:spPr>
          <a:xfrm>
            <a:off x="3523732" y="1747928"/>
            <a:ext cx="68925" cy="1911510"/>
          </a:xfrm>
          <a:custGeom>
            <a:avLst/>
            <a:gdLst/>
            <a:ahLst/>
            <a:cxnLst/>
            <a:rect l="l" t="t" r="r" b="b"/>
            <a:pathLst>
              <a:path w="76200" h="2113279">
                <a:moveTo>
                  <a:pt x="45720" y="114300"/>
                </a:moveTo>
                <a:lnTo>
                  <a:pt x="30480" y="114300"/>
                </a:lnTo>
                <a:lnTo>
                  <a:pt x="28956" y="2112899"/>
                </a:lnTo>
                <a:lnTo>
                  <a:pt x="44196" y="2113026"/>
                </a:lnTo>
                <a:lnTo>
                  <a:pt x="45720" y="114300"/>
                </a:lnTo>
                <a:close/>
              </a:path>
              <a:path w="76200" h="2113279">
                <a:moveTo>
                  <a:pt x="38100" y="0"/>
                </a:moveTo>
                <a:lnTo>
                  <a:pt x="0" y="127000"/>
                </a:lnTo>
                <a:lnTo>
                  <a:pt x="30470" y="127000"/>
                </a:lnTo>
                <a:lnTo>
                  <a:pt x="30480" y="114300"/>
                </a:lnTo>
                <a:lnTo>
                  <a:pt x="72389" y="114300"/>
                </a:lnTo>
                <a:lnTo>
                  <a:pt x="38100" y="0"/>
                </a:lnTo>
                <a:close/>
              </a:path>
              <a:path w="76200" h="2113279">
                <a:moveTo>
                  <a:pt x="72389" y="114300"/>
                </a:moveTo>
                <a:lnTo>
                  <a:pt x="45720" y="114300"/>
                </a:lnTo>
                <a:lnTo>
                  <a:pt x="45710" y="127000"/>
                </a:lnTo>
                <a:lnTo>
                  <a:pt x="76200" y="127000"/>
                </a:lnTo>
                <a:lnTo>
                  <a:pt x="72389" y="114300"/>
                </a:lnTo>
                <a:close/>
              </a:path>
            </a:pathLst>
          </a:custGeom>
          <a:solidFill>
            <a:srgbClr val="000000"/>
          </a:solidFill>
        </p:spPr>
        <p:txBody>
          <a:bodyPr wrap="square" lIns="0" tIns="0" rIns="0" bIns="0" rtlCol="0"/>
          <a:lstStyle/>
          <a:p>
            <a:endParaRPr sz="1628"/>
          </a:p>
        </p:txBody>
      </p:sp>
      <p:sp>
        <p:nvSpPr>
          <p:cNvPr id="7" name="object 7"/>
          <p:cNvSpPr txBox="1"/>
          <p:nvPr/>
        </p:nvSpPr>
        <p:spPr>
          <a:xfrm>
            <a:off x="7099887" y="3396720"/>
            <a:ext cx="128659" cy="380483"/>
          </a:xfrm>
          <a:prstGeom prst="rect">
            <a:avLst/>
          </a:prstGeom>
        </p:spPr>
        <p:txBody>
          <a:bodyPr vert="horz" wrap="square" lIns="0" tIns="11487" rIns="0" bIns="0" rtlCol="0">
            <a:spAutoFit/>
          </a:bodyPr>
          <a:lstStyle/>
          <a:p>
            <a:pPr marL="11487">
              <a:spcBef>
                <a:spcPts val="90"/>
              </a:spcBef>
            </a:pPr>
            <a:r>
              <a:rPr sz="2397" i="1" dirty="0">
                <a:solidFill>
                  <a:srgbClr val="2E2D67"/>
                </a:solidFill>
                <a:latin typeface="Cambria"/>
                <a:cs typeface="Cambria"/>
              </a:rPr>
              <a:t>t</a:t>
            </a:r>
            <a:endParaRPr sz="2397" dirty="0">
              <a:solidFill>
                <a:srgbClr val="2E2D67"/>
              </a:solidFill>
              <a:latin typeface="Cambria"/>
              <a:cs typeface="Cambria"/>
            </a:endParaRPr>
          </a:p>
        </p:txBody>
      </p:sp>
      <p:sp>
        <p:nvSpPr>
          <p:cNvPr id="8" name="object 8"/>
          <p:cNvSpPr txBox="1"/>
          <p:nvPr/>
        </p:nvSpPr>
        <p:spPr>
          <a:xfrm>
            <a:off x="2010492" y="1088780"/>
            <a:ext cx="5987252" cy="1000737"/>
          </a:xfrm>
          <a:prstGeom prst="rect">
            <a:avLst/>
          </a:prstGeom>
        </p:spPr>
        <p:txBody>
          <a:bodyPr vert="horz" wrap="square" lIns="0" tIns="15508" rIns="0" bIns="0" rtlCol="0">
            <a:spAutoFit/>
          </a:bodyPr>
          <a:lstStyle/>
          <a:p>
            <a:pPr marL="11487">
              <a:spcBef>
                <a:spcPts val="122"/>
              </a:spcBef>
            </a:pPr>
            <a:r>
              <a:rPr sz="2171" spc="9" dirty="0">
                <a:latin typeface="Cambria"/>
                <a:cs typeface="Cambria"/>
              </a:rPr>
              <a:t>Density</a:t>
            </a:r>
            <a:r>
              <a:rPr sz="2171" spc="14" dirty="0">
                <a:latin typeface="Cambria"/>
                <a:cs typeface="Cambria"/>
              </a:rPr>
              <a:t> function</a:t>
            </a:r>
            <a:r>
              <a:rPr sz="2171" spc="5" dirty="0">
                <a:latin typeface="Cambria"/>
                <a:cs typeface="Cambria"/>
              </a:rPr>
              <a:t> </a:t>
            </a:r>
            <a:r>
              <a:rPr sz="2171" spc="9" dirty="0">
                <a:latin typeface="Cambria"/>
                <a:cs typeface="Cambria"/>
              </a:rPr>
              <a:t>is</a:t>
            </a:r>
            <a:r>
              <a:rPr sz="2171" spc="-5" dirty="0">
                <a:latin typeface="Cambria"/>
                <a:cs typeface="Cambria"/>
              </a:rPr>
              <a:t> </a:t>
            </a:r>
            <a:r>
              <a:rPr sz="2171" spc="14" dirty="0">
                <a:latin typeface="Cambria"/>
                <a:cs typeface="Cambria"/>
              </a:rPr>
              <a:t>the</a:t>
            </a:r>
            <a:r>
              <a:rPr sz="2171" spc="-9" dirty="0">
                <a:latin typeface="Cambria"/>
                <a:cs typeface="Cambria"/>
              </a:rPr>
              <a:t> </a:t>
            </a:r>
            <a:r>
              <a:rPr sz="2171" spc="5" dirty="0">
                <a:latin typeface="Cambria"/>
                <a:cs typeface="Cambria"/>
              </a:rPr>
              <a:t>familiar</a:t>
            </a:r>
            <a:r>
              <a:rPr sz="2171" spc="14" dirty="0">
                <a:latin typeface="Cambria"/>
                <a:cs typeface="Cambria"/>
              </a:rPr>
              <a:t> </a:t>
            </a:r>
            <a:r>
              <a:rPr sz="2171" b="1" spc="14" dirty="0">
                <a:solidFill>
                  <a:srgbClr val="2E2D67"/>
                </a:solidFill>
                <a:latin typeface="Cambria"/>
                <a:cs typeface="Cambria"/>
              </a:rPr>
              <a:t>bell-shaped</a:t>
            </a:r>
            <a:r>
              <a:rPr sz="2171" b="1" spc="-41" dirty="0">
                <a:solidFill>
                  <a:srgbClr val="000099"/>
                </a:solidFill>
                <a:latin typeface="Cambria"/>
                <a:cs typeface="Cambria"/>
              </a:rPr>
              <a:t> </a:t>
            </a:r>
            <a:r>
              <a:rPr sz="2171" spc="5" dirty="0">
                <a:latin typeface="Cambria"/>
                <a:cs typeface="Cambria"/>
              </a:rPr>
              <a:t>curve</a:t>
            </a:r>
            <a:endParaRPr sz="2171" dirty="0">
              <a:latin typeface="Cambria"/>
              <a:cs typeface="Cambria"/>
            </a:endParaRPr>
          </a:p>
          <a:p>
            <a:pPr marL="883936">
              <a:spcBef>
                <a:spcPts val="2157"/>
              </a:spcBef>
            </a:pPr>
            <a:r>
              <a:rPr sz="2397" i="1" spc="109" dirty="0">
                <a:latin typeface="Cambria"/>
                <a:cs typeface="Cambria"/>
              </a:rPr>
              <a:t>f</a:t>
            </a:r>
            <a:r>
              <a:rPr sz="2397" spc="109" dirty="0">
                <a:latin typeface="Cambria"/>
                <a:cs typeface="Cambria"/>
              </a:rPr>
              <a:t>(</a:t>
            </a:r>
            <a:r>
              <a:rPr sz="2397" b="1" i="1" spc="109" dirty="0">
                <a:solidFill>
                  <a:srgbClr val="2E2D67"/>
                </a:solidFill>
                <a:latin typeface="Cambria"/>
                <a:cs typeface="Cambria"/>
              </a:rPr>
              <a:t>t</a:t>
            </a:r>
            <a:r>
              <a:rPr sz="2397" spc="109" dirty="0">
                <a:latin typeface="Cambria"/>
                <a:cs typeface="Cambria"/>
              </a:rPr>
              <a:t>)</a:t>
            </a:r>
            <a:endParaRPr sz="2397" dirty="0">
              <a:latin typeface="Cambria"/>
              <a:cs typeface="Cambria"/>
            </a:endParaRPr>
          </a:p>
        </p:txBody>
      </p:sp>
      <p:sp>
        <p:nvSpPr>
          <p:cNvPr id="9" name="object 9"/>
          <p:cNvSpPr/>
          <p:nvPr/>
        </p:nvSpPr>
        <p:spPr>
          <a:xfrm>
            <a:off x="4549331" y="2029141"/>
            <a:ext cx="0" cy="1558271"/>
          </a:xfrm>
          <a:custGeom>
            <a:avLst/>
            <a:gdLst/>
            <a:ahLst/>
            <a:cxnLst/>
            <a:rect l="l" t="t" r="r" b="b"/>
            <a:pathLst>
              <a:path h="1722754">
                <a:moveTo>
                  <a:pt x="0" y="1722374"/>
                </a:moveTo>
                <a:lnTo>
                  <a:pt x="0" y="0"/>
                </a:lnTo>
              </a:path>
            </a:pathLst>
          </a:custGeom>
          <a:ln w="15240">
            <a:solidFill>
              <a:srgbClr val="000099"/>
            </a:solidFill>
            <a:prstDash val="lgDash"/>
          </a:ln>
        </p:spPr>
        <p:txBody>
          <a:bodyPr wrap="square" lIns="0" tIns="0" rIns="0" bIns="0" rtlCol="0"/>
          <a:lstStyle/>
          <a:p>
            <a:endParaRPr sz="1628"/>
          </a:p>
        </p:txBody>
      </p:sp>
      <p:sp>
        <p:nvSpPr>
          <p:cNvPr id="10" name="object 10"/>
          <p:cNvSpPr txBox="1"/>
          <p:nvPr/>
        </p:nvSpPr>
        <p:spPr>
          <a:xfrm>
            <a:off x="2099521" y="3669669"/>
            <a:ext cx="7963091" cy="1926822"/>
          </a:xfrm>
          <a:prstGeom prst="rect">
            <a:avLst/>
          </a:prstGeom>
        </p:spPr>
        <p:txBody>
          <a:bodyPr vert="horz" wrap="square" lIns="0" tIns="14934" rIns="0" bIns="0" rtlCol="0">
            <a:spAutoFit/>
          </a:bodyPr>
          <a:lstStyle/>
          <a:p>
            <a:pPr marL="2391050">
              <a:spcBef>
                <a:spcPts val="118"/>
              </a:spcBef>
            </a:pPr>
            <a:r>
              <a:rPr sz="2080" i="1" spc="-50" dirty="0">
                <a:latin typeface="Symbol"/>
                <a:cs typeface="Symbol"/>
              </a:rPr>
              <a:t></a:t>
            </a:r>
            <a:endParaRPr sz="2080" dirty="0">
              <a:latin typeface="Symbol"/>
              <a:cs typeface="Symbol"/>
            </a:endParaRPr>
          </a:p>
          <a:p>
            <a:pPr marL="11487">
              <a:spcBef>
                <a:spcPts val="2008"/>
              </a:spcBef>
            </a:pPr>
            <a:r>
              <a:rPr sz="2171" spc="18" dirty="0">
                <a:latin typeface="Cambria"/>
                <a:cs typeface="Cambria"/>
              </a:rPr>
              <a:t>A</a:t>
            </a:r>
            <a:r>
              <a:rPr sz="2171" spc="5" dirty="0">
                <a:latin typeface="Cambria"/>
                <a:cs typeface="Cambria"/>
              </a:rPr>
              <a:t> </a:t>
            </a:r>
            <a:r>
              <a:rPr sz="2171" spc="-95" dirty="0">
                <a:latin typeface="Cambria"/>
                <a:cs typeface="Cambria"/>
              </a:rPr>
              <a:t>r.v.</a:t>
            </a:r>
            <a:r>
              <a:rPr sz="2171" spc="5" dirty="0">
                <a:latin typeface="Cambria"/>
                <a:cs typeface="Cambria"/>
              </a:rPr>
              <a:t> </a:t>
            </a:r>
            <a:r>
              <a:rPr sz="2171" b="1" i="1" spc="18" dirty="0">
                <a:solidFill>
                  <a:srgbClr val="2E2D67"/>
                </a:solidFill>
                <a:latin typeface="Cambria"/>
                <a:cs typeface="Cambria"/>
              </a:rPr>
              <a:t>X</a:t>
            </a:r>
            <a:r>
              <a:rPr sz="2171" b="1" i="1" spc="5" dirty="0">
                <a:solidFill>
                  <a:srgbClr val="000099"/>
                </a:solidFill>
                <a:latin typeface="Cambria"/>
                <a:cs typeface="Cambria"/>
              </a:rPr>
              <a:t> </a:t>
            </a:r>
            <a:r>
              <a:rPr sz="2171" spc="9" dirty="0">
                <a:latin typeface="Cambria"/>
                <a:cs typeface="Cambria"/>
              </a:rPr>
              <a:t>that</a:t>
            </a:r>
            <a:r>
              <a:rPr sz="2171" spc="5" dirty="0">
                <a:latin typeface="Cambria"/>
                <a:cs typeface="Cambria"/>
              </a:rPr>
              <a:t> obeys</a:t>
            </a:r>
            <a:r>
              <a:rPr sz="2171" dirty="0">
                <a:latin typeface="Cambria"/>
                <a:cs typeface="Cambria"/>
              </a:rPr>
              <a:t> </a:t>
            </a:r>
            <a:r>
              <a:rPr sz="2171" spc="14" dirty="0">
                <a:latin typeface="Cambria"/>
                <a:cs typeface="Cambria"/>
              </a:rPr>
              <a:t>a</a:t>
            </a:r>
            <a:r>
              <a:rPr sz="2171" spc="9" dirty="0">
                <a:latin typeface="Cambria"/>
                <a:cs typeface="Cambria"/>
              </a:rPr>
              <a:t> </a:t>
            </a:r>
            <a:r>
              <a:rPr sz="2171" spc="14" dirty="0">
                <a:latin typeface="Cambria"/>
                <a:cs typeface="Cambria"/>
              </a:rPr>
              <a:t>Normal</a:t>
            </a:r>
            <a:r>
              <a:rPr sz="2171" spc="-5" dirty="0">
                <a:latin typeface="Cambria"/>
                <a:cs typeface="Cambria"/>
              </a:rPr>
              <a:t> </a:t>
            </a:r>
            <a:r>
              <a:rPr sz="2171" spc="9" dirty="0">
                <a:latin typeface="Cambria"/>
                <a:cs typeface="Cambria"/>
              </a:rPr>
              <a:t>distribution</a:t>
            </a:r>
            <a:r>
              <a:rPr sz="2171" spc="-9" dirty="0">
                <a:latin typeface="Cambria"/>
                <a:cs typeface="Cambria"/>
              </a:rPr>
              <a:t> </a:t>
            </a:r>
            <a:r>
              <a:rPr sz="2171" spc="9" dirty="0">
                <a:latin typeface="Cambria"/>
                <a:cs typeface="Cambria"/>
              </a:rPr>
              <a:t>is</a:t>
            </a:r>
            <a:r>
              <a:rPr sz="2171" dirty="0">
                <a:latin typeface="Cambria"/>
                <a:cs typeface="Cambria"/>
              </a:rPr>
              <a:t> </a:t>
            </a:r>
            <a:r>
              <a:rPr sz="2171" spc="9" dirty="0">
                <a:latin typeface="Cambria"/>
                <a:cs typeface="Cambria"/>
              </a:rPr>
              <a:t>completely</a:t>
            </a:r>
            <a:r>
              <a:rPr sz="2171" spc="-14" dirty="0">
                <a:latin typeface="Cambria"/>
                <a:cs typeface="Cambria"/>
              </a:rPr>
              <a:t> </a:t>
            </a:r>
            <a:r>
              <a:rPr sz="2171" spc="14" dirty="0">
                <a:latin typeface="Cambria"/>
                <a:cs typeface="Cambria"/>
              </a:rPr>
              <a:t>described</a:t>
            </a:r>
            <a:r>
              <a:rPr sz="2171" spc="-5" dirty="0">
                <a:latin typeface="Cambria"/>
                <a:cs typeface="Cambria"/>
              </a:rPr>
              <a:t> by</a:t>
            </a:r>
            <a:endParaRPr sz="2171" dirty="0">
              <a:latin typeface="Cambria"/>
              <a:cs typeface="Cambria"/>
            </a:endParaRPr>
          </a:p>
          <a:p>
            <a:pPr marL="11487">
              <a:spcBef>
                <a:spcPts val="430"/>
              </a:spcBef>
            </a:pPr>
            <a:r>
              <a:rPr sz="2171" i="1" spc="23" dirty="0">
                <a:latin typeface="Cambria"/>
                <a:cs typeface="Cambria"/>
              </a:rPr>
              <a:t>two</a:t>
            </a:r>
            <a:r>
              <a:rPr sz="2171" i="1" spc="-5" dirty="0">
                <a:latin typeface="Cambria"/>
                <a:cs typeface="Cambria"/>
              </a:rPr>
              <a:t> </a:t>
            </a:r>
            <a:r>
              <a:rPr sz="2171" spc="5" dirty="0">
                <a:latin typeface="Cambria"/>
                <a:cs typeface="Cambria"/>
              </a:rPr>
              <a:t>parameters</a:t>
            </a:r>
            <a:r>
              <a:rPr sz="2171" spc="-27" dirty="0">
                <a:latin typeface="Cambria"/>
                <a:cs typeface="Cambria"/>
              </a:rPr>
              <a:t> </a:t>
            </a:r>
            <a:r>
              <a:rPr sz="2171" spc="5" dirty="0">
                <a:latin typeface="Cambria"/>
                <a:cs typeface="Cambria"/>
              </a:rPr>
              <a:t>:</a:t>
            </a:r>
            <a:r>
              <a:rPr sz="2171" spc="9" dirty="0">
                <a:latin typeface="Cambria"/>
                <a:cs typeface="Cambria"/>
              </a:rPr>
              <a:t> </a:t>
            </a:r>
            <a:r>
              <a:rPr sz="2171" spc="14" dirty="0">
                <a:solidFill>
                  <a:srgbClr val="C00000"/>
                </a:solidFill>
                <a:latin typeface="Cambria"/>
                <a:cs typeface="Cambria"/>
              </a:rPr>
              <a:t>mean</a:t>
            </a:r>
            <a:r>
              <a:rPr sz="2171" dirty="0">
                <a:solidFill>
                  <a:srgbClr val="C00000"/>
                </a:solidFill>
                <a:latin typeface="Cambria"/>
                <a:cs typeface="Cambria"/>
              </a:rPr>
              <a:t> </a:t>
            </a:r>
            <a:r>
              <a:rPr sz="2171" i="1" spc="14" dirty="0">
                <a:latin typeface="Cambria"/>
                <a:cs typeface="Cambria"/>
              </a:rPr>
              <a:t>µ</a:t>
            </a:r>
            <a:r>
              <a:rPr sz="2171" i="1" dirty="0">
                <a:latin typeface="Cambria"/>
                <a:cs typeface="Cambria"/>
              </a:rPr>
              <a:t> </a:t>
            </a:r>
            <a:r>
              <a:rPr sz="2171" spc="14" dirty="0">
                <a:latin typeface="Cambria"/>
                <a:cs typeface="Cambria"/>
              </a:rPr>
              <a:t>and</a:t>
            </a:r>
            <a:r>
              <a:rPr sz="2171" spc="9" dirty="0">
                <a:latin typeface="Cambria"/>
                <a:cs typeface="Cambria"/>
              </a:rPr>
              <a:t> </a:t>
            </a:r>
            <a:r>
              <a:rPr sz="2171" spc="9" dirty="0">
                <a:solidFill>
                  <a:srgbClr val="C00000"/>
                </a:solidFill>
                <a:latin typeface="Cambria"/>
                <a:cs typeface="Cambria"/>
              </a:rPr>
              <a:t>standard</a:t>
            </a:r>
            <a:r>
              <a:rPr sz="2171" spc="5" dirty="0">
                <a:solidFill>
                  <a:srgbClr val="C00000"/>
                </a:solidFill>
                <a:latin typeface="Cambria"/>
                <a:cs typeface="Cambria"/>
              </a:rPr>
              <a:t> </a:t>
            </a:r>
            <a:r>
              <a:rPr sz="2171" spc="9" dirty="0">
                <a:solidFill>
                  <a:srgbClr val="C00000"/>
                </a:solidFill>
                <a:latin typeface="Cambria"/>
                <a:cs typeface="Cambria"/>
              </a:rPr>
              <a:t>deviation</a:t>
            </a:r>
            <a:r>
              <a:rPr sz="2171" spc="-9" dirty="0">
                <a:solidFill>
                  <a:srgbClr val="C00000"/>
                </a:solidFill>
                <a:latin typeface="Cambria"/>
                <a:cs typeface="Cambria"/>
              </a:rPr>
              <a:t> </a:t>
            </a:r>
            <a:r>
              <a:rPr sz="2306" i="1" spc="-32" dirty="0">
                <a:latin typeface="Symbol"/>
                <a:cs typeface="Symbol"/>
              </a:rPr>
              <a:t></a:t>
            </a:r>
            <a:r>
              <a:rPr sz="2171" i="1" spc="-32" dirty="0">
                <a:latin typeface="Cambria"/>
                <a:cs typeface="Cambria"/>
              </a:rPr>
              <a:t>.</a:t>
            </a:r>
            <a:endParaRPr sz="2171" dirty="0">
              <a:latin typeface="Cambria"/>
              <a:cs typeface="Cambria"/>
            </a:endParaRPr>
          </a:p>
          <a:p>
            <a:pPr marL="11487">
              <a:spcBef>
                <a:spcPts val="1565"/>
              </a:spcBef>
              <a:tabLst>
                <a:tab pos="1337104" algn="l"/>
                <a:tab pos="1633472" algn="l"/>
                <a:tab pos="1917780" algn="l"/>
              </a:tabLst>
            </a:pPr>
            <a:r>
              <a:rPr sz="1990" spc="-54" dirty="0">
                <a:latin typeface="Cambria"/>
                <a:cs typeface="Cambria"/>
              </a:rPr>
              <a:t>We</a:t>
            </a:r>
            <a:r>
              <a:rPr sz="1990" spc="5" dirty="0">
                <a:latin typeface="Cambria"/>
                <a:cs typeface="Cambria"/>
              </a:rPr>
              <a:t> </a:t>
            </a:r>
            <a:r>
              <a:rPr sz="1990" spc="-9" dirty="0">
                <a:latin typeface="Cambria"/>
                <a:cs typeface="Cambria"/>
              </a:rPr>
              <a:t>write</a:t>
            </a:r>
            <a:r>
              <a:rPr sz="1990" spc="9" dirty="0">
                <a:latin typeface="Cambria"/>
                <a:cs typeface="Cambria"/>
              </a:rPr>
              <a:t> </a:t>
            </a:r>
            <a:r>
              <a:rPr sz="1990" dirty="0">
                <a:latin typeface="Cambria"/>
                <a:cs typeface="Cambria"/>
              </a:rPr>
              <a:t>:	</a:t>
            </a:r>
            <a:r>
              <a:rPr sz="2397" b="1" i="1" dirty="0">
                <a:solidFill>
                  <a:srgbClr val="2E2D67"/>
                </a:solidFill>
                <a:latin typeface="Cambria"/>
                <a:cs typeface="Cambria"/>
              </a:rPr>
              <a:t>X</a:t>
            </a:r>
            <a:r>
              <a:rPr sz="2397" b="1" i="1" dirty="0">
                <a:solidFill>
                  <a:srgbClr val="000099"/>
                </a:solidFill>
                <a:latin typeface="Cambria"/>
                <a:cs typeface="Cambria"/>
              </a:rPr>
              <a:t>	</a:t>
            </a:r>
            <a:r>
              <a:rPr sz="2397" dirty="0">
                <a:latin typeface="Symbol"/>
                <a:cs typeface="Symbol"/>
              </a:rPr>
              <a:t></a:t>
            </a:r>
            <a:r>
              <a:rPr sz="2397" dirty="0">
                <a:latin typeface="Times New Roman"/>
                <a:cs typeface="Times New Roman"/>
              </a:rPr>
              <a:t>	</a:t>
            </a:r>
            <a:r>
              <a:rPr sz="2397" i="1" spc="181" dirty="0">
                <a:latin typeface="Cambria"/>
                <a:cs typeface="Cambria"/>
              </a:rPr>
              <a:t>N</a:t>
            </a:r>
            <a:r>
              <a:rPr sz="2397" spc="181" dirty="0">
                <a:latin typeface="Cambria"/>
                <a:cs typeface="Cambria"/>
              </a:rPr>
              <a:t>(</a:t>
            </a:r>
            <a:r>
              <a:rPr sz="2397" i="1" spc="181" dirty="0">
                <a:latin typeface="Cambria"/>
                <a:cs typeface="Cambria"/>
              </a:rPr>
              <a:t>µ</a:t>
            </a:r>
            <a:r>
              <a:rPr sz="2397" spc="181" dirty="0">
                <a:latin typeface="Cambria"/>
                <a:cs typeface="Cambria"/>
              </a:rPr>
              <a:t>,</a:t>
            </a:r>
            <a:r>
              <a:rPr sz="2533" i="1" spc="181" dirty="0">
                <a:latin typeface="Symbol"/>
                <a:cs typeface="Symbol"/>
              </a:rPr>
              <a:t></a:t>
            </a:r>
            <a:r>
              <a:rPr sz="2397" spc="181" dirty="0">
                <a:latin typeface="Cambria"/>
                <a:cs typeface="Cambria"/>
              </a:rPr>
              <a:t>).</a:t>
            </a:r>
            <a:endParaRPr sz="2397" dirty="0">
              <a:latin typeface="Cambria"/>
              <a:cs typeface="Cambria"/>
            </a:endParaRPr>
          </a:p>
        </p:txBody>
      </p:sp>
      <p:grpSp>
        <p:nvGrpSpPr>
          <p:cNvPr id="17" name="object 17"/>
          <p:cNvGrpSpPr/>
          <p:nvPr/>
        </p:nvGrpSpPr>
        <p:grpSpPr>
          <a:xfrm>
            <a:off x="1984647" y="1974001"/>
            <a:ext cx="7531736" cy="4744312"/>
            <a:chOff x="1550670" y="2182368"/>
            <a:chExt cx="8326753" cy="5245100"/>
          </a:xfrm>
        </p:grpSpPr>
        <p:sp>
          <p:nvSpPr>
            <p:cNvPr id="19" name="object 19"/>
            <p:cNvSpPr/>
            <p:nvPr/>
          </p:nvSpPr>
          <p:spPr>
            <a:xfrm>
              <a:off x="5836919" y="2182368"/>
              <a:ext cx="4040504" cy="1179830"/>
            </a:xfrm>
            <a:custGeom>
              <a:avLst/>
              <a:gdLst/>
              <a:ahLst/>
              <a:cxnLst/>
              <a:rect l="l" t="t" r="r" b="b"/>
              <a:pathLst>
                <a:path w="4040504" h="1179829">
                  <a:moveTo>
                    <a:pt x="0" y="1179576"/>
                  </a:moveTo>
                  <a:lnTo>
                    <a:pt x="4040124" y="1179576"/>
                  </a:lnTo>
                  <a:lnTo>
                    <a:pt x="4040124" y="0"/>
                  </a:lnTo>
                  <a:lnTo>
                    <a:pt x="0" y="0"/>
                  </a:lnTo>
                  <a:lnTo>
                    <a:pt x="0" y="1179576"/>
                  </a:lnTo>
                  <a:close/>
                </a:path>
              </a:pathLst>
            </a:custGeom>
            <a:ln w="28575">
              <a:solidFill>
                <a:srgbClr val="2E2D67"/>
              </a:solidFill>
            </a:ln>
          </p:spPr>
          <p:txBody>
            <a:bodyPr wrap="square" lIns="0" tIns="0" rIns="0" bIns="0" rtlCol="0"/>
            <a:lstStyle/>
            <a:p>
              <a:endParaRPr sz="1628"/>
            </a:p>
          </p:txBody>
        </p:sp>
        <p:sp>
          <p:nvSpPr>
            <p:cNvPr id="20" name="object 20"/>
            <p:cNvSpPr/>
            <p:nvPr/>
          </p:nvSpPr>
          <p:spPr>
            <a:xfrm>
              <a:off x="1550670" y="6316218"/>
              <a:ext cx="6314440" cy="1111250"/>
            </a:xfrm>
            <a:custGeom>
              <a:avLst/>
              <a:gdLst/>
              <a:ahLst/>
              <a:cxnLst/>
              <a:rect l="l" t="t" r="r" b="b"/>
              <a:pathLst>
                <a:path w="6314440" h="1111250">
                  <a:moveTo>
                    <a:pt x="0" y="1110996"/>
                  </a:moveTo>
                  <a:lnTo>
                    <a:pt x="6313932" y="1110996"/>
                  </a:lnTo>
                  <a:lnTo>
                    <a:pt x="6313932" y="0"/>
                  </a:lnTo>
                  <a:lnTo>
                    <a:pt x="0" y="0"/>
                  </a:lnTo>
                  <a:lnTo>
                    <a:pt x="0" y="1110996"/>
                  </a:lnTo>
                  <a:close/>
                </a:path>
              </a:pathLst>
            </a:custGeom>
            <a:ln w="28575">
              <a:solidFill>
                <a:srgbClr val="2E2D67"/>
              </a:solidFill>
            </a:ln>
          </p:spPr>
          <p:txBody>
            <a:bodyPr wrap="square" lIns="0" tIns="0" rIns="0" bIns="0" rtlCol="0"/>
            <a:lstStyle/>
            <a:p>
              <a:endParaRPr sz="1628"/>
            </a:p>
          </p:txBody>
        </p:sp>
      </p:grpSp>
      <p:sp>
        <p:nvSpPr>
          <p:cNvPr id="21" name="object 21"/>
          <p:cNvSpPr txBox="1"/>
          <p:nvPr/>
        </p:nvSpPr>
        <p:spPr>
          <a:xfrm>
            <a:off x="2257473" y="5813746"/>
            <a:ext cx="592752" cy="318417"/>
          </a:xfrm>
          <a:prstGeom prst="rect">
            <a:avLst/>
          </a:prstGeom>
        </p:spPr>
        <p:txBody>
          <a:bodyPr vert="horz" wrap="square" lIns="0" tIns="12062" rIns="0" bIns="0" rtlCol="0">
            <a:spAutoFit/>
          </a:bodyPr>
          <a:lstStyle/>
          <a:p>
            <a:pPr>
              <a:spcBef>
                <a:spcPts val="95"/>
              </a:spcBef>
            </a:pPr>
            <a:r>
              <a:rPr sz="1990" dirty="0">
                <a:solidFill>
                  <a:srgbClr val="C00000"/>
                </a:solidFill>
                <a:latin typeface="Cambria"/>
                <a:cs typeface="Cambria"/>
              </a:rPr>
              <a:t>No</a:t>
            </a:r>
            <a:r>
              <a:rPr sz="1990" spc="-27" dirty="0">
                <a:solidFill>
                  <a:srgbClr val="C00000"/>
                </a:solidFill>
                <a:latin typeface="Cambria"/>
                <a:cs typeface="Cambria"/>
              </a:rPr>
              <a:t>t</a:t>
            </a:r>
            <a:r>
              <a:rPr sz="1990" dirty="0">
                <a:solidFill>
                  <a:srgbClr val="C00000"/>
                </a:solidFill>
                <a:latin typeface="Cambria"/>
                <a:cs typeface="Cambria"/>
              </a:rPr>
              <a:t>e:</a:t>
            </a:r>
            <a:endParaRPr sz="1990">
              <a:latin typeface="Cambria"/>
              <a:cs typeface="Cambria"/>
            </a:endParaRPr>
          </a:p>
        </p:txBody>
      </p:sp>
      <p:sp>
        <p:nvSpPr>
          <p:cNvPr id="22" name="object 22"/>
          <p:cNvSpPr txBox="1"/>
          <p:nvPr/>
        </p:nvSpPr>
        <p:spPr>
          <a:xfrm>
            <a:off x="3080662" y="5672588"/>
            <a:ext cx="3792003" cy="908394"/>
          </a:xfrm>
          <a:prstGeom prst="rect">
            <a:avLst/>
          </a:prstGeom>
        </p:spPr>
        <p:txBody>
          <a:bodyPr vert="horz" wrap="square" lIns="0" tIns="153357" rIns="0" bIns="0" rtlCol="0">
            <a:spAutoFit/>
          </a:bodyPr>
          <a:lstStyle/>
          <a:p>
            <a:pPr>
              <a:spcBef>
                <a:spcPts val="1208"/>
              </a:spcBef>
            </a:pPr>
            <a:r>
              <a:rPr sz="1990" i="1" spc="113" dirty="0">
                <a:latin typeface="Cambria"/>
                <a:cs typeface="Cambria"/>
              </a:rPr>
              <a:t>f</a:t>
            </a:r>
            <a:r>
              <a:rPr sz="1990" spc="113" dirty="0">
                <a:latin typeface="Cambria"/>
                <a:cs typeface="Cambria"/>
              </a:rPr>
              <a:t>(</a:t>
            </a:r>
            <a:r>
              <a:rPr sz="1990" i="1" spc="113" dirty="0">
                <a:solidFill>
                  <a:srgbClr val="2E2D67"/>
                </a:solidFill>
                <a:latin typeface="Cambria"/>
                <a:cs typeface="Cambria"/>
              </a:rPr>
              <a:t>t</a:t>
            </a:r>
            <a:r>
              <a:rPr sz="1990" spc="113" dirty="0">
                <a:latin typeface="Cambria"/>
                <a:cs typeface="Cambria"/>
              </a:rPr>
              <a:t>)</a:t>
            </a:r>
            <a:r>
              <a:rPr sz="1990" spc="145" dirty="0">
                <a:latin typeface="Cambria"/>
                <a:cs typeface="Cambria"/>
              </a:rPr>
              <a:t> </a:t>
            </a:r>
            <a:r>
              <a:rPr sz="1990" dirty="0">
                <a:latin typeface="Cambria"/>
                <a:cs typeface="Cambria"/>
              </a:rPr>
              <a:t>is</a:t>
            </a:r>
            <a:r>
              <a:rPr sz="1990" spc="-5" dirty="0">
                <a:latin typeface="Cambria"/>
                <a:cs typeface="Cambria"/>
              </a:rPr>
              <a:t> </a:t>
            </a:r>
            <a:r>
              <a:rPr sz="1990" dirty="0">
                <a:solidFill>
                  <a:srgbClr val="C00000"/>
                </a:solidFill>
                <a:latin typeface="Cambria"/>
                <a:cs typeface="Cambria"/>
              </a:rPr>
              <a:t>symmetric</a:t>
            </a:r>
            <a:r>
              <a:rPr sz="1990" spc="-5" dirty="0">
                <a:solidFill>
                  <a:srgbClr val="C00000"/>
                </a:solidFill>
                <a:latin typeface="Cambria"/>
                <a:cs typeface="Cambria"/>
              </a:rPr>
              <a:t> </a:t>
            </a:r>
            <a:r>
              <a:rPr sz="1990" spc="-5" dirty="0">
                <a:latin typeface="Cambria"/>
                <a:cs typeface="Cambria"/>
              </a:rPr>
              <a:t>around</a:t>
            </a:r>
            <a:r>
              <a:rPr sz="1990" dirty="0">
                <a:latin typeface="Cambria"/>
                <a:cs typeface="Cambria"/>
              </a:rPr>
              <a:t> the </a:t>
            </a:r>
            <a:r>
              <a:rPr sz="1990" spc="-5" dirty="0">
                <a:latin typeface="Cambria"/>
                <a:cs typeface="Cambria"/>
              </a:rPr>
              <a:t>mean</a:t>
            </a:r>
            <a:endParaRPr sz="1990" dirty="0">
              <a:latin typeface="Cambria"/>
              <a:cs typeface="Cambria"/>
            </a:endParaRPr>
          </a:p>
          <a:p>
            <a:pPr>
              <a:spcBef>
                <a:spcPts val="1122"/>
              </a:spcBef>
            </a:pPr>
            <a:r>
              <a:rPr sz="1990" i="1" spc="113" dirty="0">
                <a:latin typeface="Cambria"/>
                <a:cs typeface="Cambria"/>
              </a:rPr>
              <a:t>f</a:t>
            </a:r>
            <a:r>
              <a:rPr sz="1990" spc="113" dirty="0">
                <a:latin typeface="Cambria"/>
                <a:cs typeface="Cambria"/>
              </a:rPr>
              <a:t>(</a:t>
            </a:r>
            <a:r>
              <a:rPr sz="1990" i="1" spc="113" dirty="0">
                <a:solidFill>
                  <a:srgbClr val="2E2D67"/>
                </a:solidFill>
                <a:latin typeface="Cambria"/>
                <a:cs typeface="Cambria"/>
              </a:rPr>
              <a:t>t</a:t>
            </a:r>
            <a:r>
              <a:rPr sz="1990" spc="113" dirty="0">
                <a:latin typeface="Cambria"/>
                <a:cs typeface="Cambria"/>
              </a:rPr>
              <a:t>)</a:t>
            </a:r>
            <a:r>
              <a:rPr sz="1990" spc="149" dirty="0">
                <a:latin typeface="Cambria"/>
                <a:cs typeface="Cambria"/>
              </a:rPr>
              <a:t> </a:t>
            </a:r>
            <a:r>
              <a:rPr sz="1990" dirty="0">
                <a:latin typeface="Cambria"/>
                <a:cs typeface="Cambria"/>
              </a:rPr>
              <a:t>is</a:t>
            </a:r>
            <a:r>
              <a:rPr sz="1990" spc="-5" dirty="0">
                <a:latin typeface="Cambria"/>
                <a:cs typeface="Cambria"/>
              </a:rPr>
              <a:t> </a:t>
            </a:r>
            <a:r>
              <a:rPr sz="1990" dirty="0">
                <a:latin typeface="Cambria"/>
                <a:cs typeface="Cambria"/>
              </a:rPr>
              <a:t>highest at</a:t>
            </a:r>
            <a:r>
              <a:rPr sz="1990" spc="-5" dirty="0">
                <a:latin typeface="Cambria"/>
                <a:cs typeface="Cambria"/>
              </a:rPr>
              <a:t> its</a:t>
            </a:r>
            <a:r>
              <a:rPr sz="1990" spc="9" dirty="0">
                <a:latin typeface="Cambria"/>
                <a:cs typeface="Cambria"/>
              </a:rPr>
              <a:t> </a:t>
            </a:r>
            <a:r>
              <a:rPr sz="1990" spc="-5" dirty="0">
                <a:latin typeface="Cambria"/>
                <a:cs typeface="Cambria"/>
              </a:rPr>
              <a:t>mean</a:t>
            </a:r>
            <a:endParaRPr sz="1990" dirty="0">
              <a:latin typeface="Cambria"/>
              <a:cs typeface="Cambria"/>
            </a:endParaRPr>
          </a:p>
        </p:txBody>
      </p:sp>
      <p:sp>
        <p:nvSpPr>
          <p:cNvPr id="25" name="object 5">
            <a:extLst>
              <a:ext uri="{FF2B5EF4-FFF2-40B4-BE49-F238E27FC236}">
                <a16:creationId xmlns:a16="http://schemas.microsoft.com/office/drawing/2014/main" id="{73BD9010-EFF5-463E-B2D9-54F590431D78}"/>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a:lnSpc>
                <a:spcPct val="100000"/>
              </a:lnSpc>
              <a:spcBef>
                <a:spcPts val="755"/>
              </a:spcBef>
            </a:pPr>
            <a:r>
              <a:rPr lang="en-SG" sz="3573" spc="-14" dirty="0">
                <a:solidFill>
                  <a:srgbClr val="001F5F"/>
                </a:solidFill>
                <a:latin typeface="Cambria"/>
                <a:cs typeface="Cambria"/>
              </a:rPr>
              <a:t>Normal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pic>
        <p:nvPicPr>
          <p:cNvPr id="23" name="Picture 22"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frac{1}{\sqrt{2\pi \sigma^2} } e^{-\frac{(t - \mu)^2}{2\sigma^2}}&#10;\end{align*}&#10;&#10;\end{document}" title="IguanaTex Bitmap Display">
            <a:extLst>
              <a:ext uri="{FF2B5EF4-FFF2-40B4-BE49-F238E27FC236}">
                <a16:creationId xmlns:a16="http://schemas.microsoft.com/office/drawing/2014/main" id="{1B73EF8C-83FC-4587-84EF-D66B6396B1CB}"/>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511803" y="2148568"/>
            <a:ext cx="2521905" cy="604952"/>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2030" y="915319"/>
            <a:ext cx="11027940" cy="5940154"/>
            <a:chOff x="0" y="1011936"/>
            <a:chExt cx="12192000" cy="6567170"/>
          </a:xfrm>
        </p:grpSpPr>
        <p:sp>
          <p:nvSpPr>
            <p:cNvPr id="3" name="object 3"/>
            <p:cNvSpPr/>
            <p:nvPr/>
          </p:nvSpPr>
          <p:spPr>
            <a:xfrm>
              <a:off x="1380744" y="1011936"/>
              <a:ext cx="9431020" cy="6399530"/>
            </a:xfrm>
            <a:custGeom>
              <a:avLst/>
              <a:gdLst/>
              <a:ahLst/>
              <a:cxnLst/>
              <a:rect l="l" t="t" r="r" b="b"/>
              <a:pathLst>
                <a:path w="9431020" h="6399530">
                  <a:moveTo>
                    <a:pt x="9430512" y="0"/>
                  </a:moveTo>
                  <a:lnTo>
                    <a:pt x="0" y="0"/>
                  </a:lnTo>
                  <a:lnTo>
                    <a:pt x="0" y="6399276"/>
                  </a:lnTo>
                  <a:lnTo>
                    <a:pt x="9430512" y="6399276"/>
                  </a:lnTo>
                  <a:lnTo>
                    <a:pt x="9430512" y="0"/>
                  </a:lnTo>
                  <a:close/>
                </a:path>
              </a:pathLst>
            </a:custGeom>
            <a:solidFill>
              <a:srgbClr val="FFFFFF"/>
            </a:solidFill>
          </p:spPr>
          <p:txBody>
            <a:bodyPr wrap="square" lIns="0" tIns="0" rIns="0" bIns="0" rtlCol="0"/>
            <a:lstStyle/>
            <a:p>
              <a:endParaRPr sz="1628"/>
            </a:p>
          </p:txBody>
        </p:sp>
        <p:pic>
          <p:nvPicPr>
            <p:cNvPr id="4" name="object 4"/>
            <p:cNvPicPr/>
            <p:nvPr/>
          </p:nvPicPr>
          <p:blipFill>
            <a:blip r:embed="rId2" cstate="print"/>
            <a:stretch>
              <a:fillRect/>
            </a:stretch>
          </p:blipFill>
          <p:spPr>
            <a:xfrm>
              <a:off x="2307335" y="2357628"/>
              <a:ext cx="6705600" cy="4488180"/>
            </a:xfrm>
            <a:prstGeom prst="rect">
              <a:avLst/>
            </a:prstGeom>
          </p:spPr>
        </p:pic>
      </p:grpSp>
      <p:sp>
        <p:nvSpPr>
          <p:cNvPr id="6" name="object 6"/>
          <p:cNvSpPr txBox="1"/>
          <p:nvPr/>
        </p:nvSpPr>
        <p:spPr>
          <a:xfrm>
            <a:off x="2207043" y="1164941"/>
            <a:ext cx="4619673" cy="380483"/>
          </a:xfrm>
          <a:prstGeom prst="rect">
            <a:avLst/>
          </a:prstGeom>
        </p:spPr>
        <p:txBody>
          <a:bodyPr vert="horz" wrap="square" lIns="0" tIns="11487" rIns="0" bIns="0" rtlCol="0">
            <a:spAutoFit/>
          </a:bodyPr>
          <a:lstStyle/>
          <a:p>
            <a:pPr marL="11487">
              <a:spcBef>
                <a:spcPts val="90"/>
              </a:spcBef>
            </a:pPr>
            <a:r>
              <a:rPr sz="2397" spc="-18" dirty="0">
                <a:solidFill>
                  <a:srgbClr val="000066"/>
                </a:solidFill>
                <a:latin typeface="Cambria"/>
                <a:cs typeface="Cambria"/>
              </a:rPr>
              <a:t>PDFs</a:t>
            </a:r>
            <a:r>
              <a:rPr sz="2397" spc="-23" dirty="0">
                <a:solidFill>
                  <a:srgbClr val="000066"/>
                </a:solidFill>
                <a:latin typeface="Cambria"/>
                <a:cs typeface="Cambria"/>
              </a:rPr>
              <a:t> </a:t>
            </a:r>
            <a:r>
              <a:rPr sz="2397" dirty="0">
                <a:solidFill>
                  <a:srgbClr val="000066"/>
                </a:solidFill>
                <a:latin typeface="Cambria"/>
                <a:cs typeface="Cambria"/>
              </a:rPr>
              <a:t>of</a:t>
            </a:r>
            <a:r>
              <a:rPr sz="2397" spc="-5" dirty="0">
                <a:solidFill>
                  <a:srgbClr val="000066"/>
                </a:solidFill>
                <a:latin typeface="Cambria"/>
                <a:cs typeface="Cambria"/>
              </a:rPr>
              <a:t> </a:t>
            </a:r>
            <a:r>
              <a:rPr sz="2397" dirty="0">
                <a:solidFill>
                  <a:srgbClr val="000066"/>
                </a:solidFill>
                <a:latin typeface="Cambria"/>
                <a:cs typeface="Cambria"/>
              </a:rPr>
              <a:t>4 </a:t>
            </a:r>
            <a:r>
              <a:rPr sz="2397" spc="-9" dirty="0">
                <a:solidFill>
                  <a:srgbClr val="000066"/>
                </a:solidFill>
                <a:latin typeface="Cambria"/>
                <a:cs typeface="Cambria"/>
              </a:rPr>
              <a:t>Normally</a:t>
            </a:r>
            <a:r>
              <a:rPr sz="2397" spc="23" dirty="0">
                <a:solidFill>
                  <a:srgbClr val="000066"/>
                </a:solidFill>
                <a:latin typeface="Cambria"/>
                <a:cs typeface="Cambria"/>
              </a:rPr>
              <a:t> </a:t>
            </a:r>
            <a:r>
              <a:rPr sz="2397" spc="-5" dirty="0">
                <a:solidFill>
                  <a:srgbClr val="000066"/>
                </a:solidFill>
                <a:latin typeface="Cambria"/>
                <a:cs typeface="Cambria"/>
              </a:rPr>
              <a:t>distributed</a:t>
            </a:r>
            <a:r>
              <a:rPr sz="2397" dirty="0">
                <a:solidFill>
                  <a:srgbClr val="000066"/>
                </a:solidFill>
                <a:latin typeface="Cambria"/>
                <a:cs typeface="Cambria"/>
              </a:rPr>
              <a:t> </a:t>
            </a:r>
            <a:r>
              <a:rPr sz="2397" spc="-50" dirty="0">
                <a:solidFill>
                  <a:srgbClr val="000066"/>
                </a:solidFill>
                <a:latin typeface="Cambria"/>
                <a:cs typeface="Cambria"/>
              </a:rPr>
              <a:t>r.v’s</a:t>
            </a:r>
            <a:endParaRPr sz="2397">
              <a:latin typeface="Cambria"/>
              <a:cs typeface="Cambria"/>
            </a:endParaRPr>
          </a:p>
        </p:txBody>
      </p:sp>
      <p:sp>
        <p:nvSpPr>
          <p:cNvPr id="9" name="object 5">
            <a:extLst>
              <a:ext uri="{FF2B5EF4-FFF2-40B4-BE49-F238E27FC236}">
                <a16:creationId xmlns:a16="http://schemas.microsoft.com/office/drawing/2014/main" id="{9423F6DA-C244-4677-8A62-B7C0246F0243}"/>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a:lnSpc>
                <a:spcPct val="100000"/>
              </a:lnSpc>
              <a:spcBef>
                <a:spcPts val="755"/>
              </a:spcBef>
            </a:pPr>
            <a:r>
              <a:rPr lang="en-SG" sz="3573" spc="-14" dirty="0">
                <a:solidFill>
                  <a:srgbClr val="001F5F"/>
                </a:solidFill>
                <a:latin typeface="Cambria"/>
                <a:cs typeface="Cambria"/>
              </a:rPr>
              <a:t>Normal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39950" y="1508830"/>
            <a:ext cx="9634654" cy="382704"/>
          </a:xfrm>
          <a:prstGeom prst="rect">
            <a:avLst/>
          </a:prstGeom>
        </p:spPr>
        <p:txBody>
          <a:bodyPr vert="horz" wrap="square" lIns="0" tIns="13243" rIns="0" bIns="0" rtlCol="0">
            <a:spAutoFit/>
          </a:bodyPr>
          <a:lstStyle/>
          <a:p>
            <a:pPr marL="11516">
              <a:spcBef>
                <a:spcPts val="103"/>
              </a:spcBef>
            </a:pPr>
            <a:r>
              <a:rPr sz="2400" spc="9" dirty="0">
                <a:cs typeface="Cambria"/>
              </a:rPr>
              <a:t>A</a:t>
            </a:r>
            <a:r>
              <a:rPr sz="2400" spc="-5" dirty="0">
                <a:cs typeface="Cambria"/>
              </a:rPr>
              <a:t> </a:t>
            </a:r>
            <a:r>
              <a:rPr sz="2400" b="1" dirty="0">
                <a:solidFill>
                  <a:srgbClr val="2E2D67"/>
                </a:solidFill>
                <a:cs typeface="Cambria"/>
              </a:rPr>
              <a:t>probability</a:t>
            </a:r>
            <a:r>
              <a:rPr sz="2400" b="1" spc="-27" dirty="0">
                <a:solidFill>
                  <a:srgbClr val="2E2D67"/>
                </a:solidFill>
                <a:cs typeface="Cambria"/>
              </a:rPr>
              <a:t> </a:t>
            </a:r>
            <a:r>
              <a:rPr sz="2400" b="1" dirty="0">
                <a:solidFill>
                  <a:srgbClr val="2E2D67"/>
                </a:solidFill>
                <a:cs typeface="Cambria"/>
              </a:rPr>
              <a:t>distribution </a:t>
            </a:r>
            <a:r>
              <a:rPr sz="2400" spc="-5" dirty="0">
                <a:cs typeface="Cambria"/>
              </a:rPr>
              <a:t>for</a:t>
            </a:r>
            <a:r>
              <a:rPr sz="2400" dirty="0">
                <a:cs typeface="Cambria"/>
              </a:rPr>
              <a:t> </a:t>
            </a:r>
            <a:r>
              <a:rPr sz="2400" spc="5" dirty="0">
                <a:cs typeface="Cambria"/>
              </a:rPr>
              <a:t>a </a:t>
            </a:r>
            <a:r>
              <a:rPr sz="2400" dirty="0">
                <a:cs typeface="Cambria"/>
              </a:rPr>
              <a:t>discrete</a:t>
            </a:r>
            <a:r>
              <a:rPr sz="2400" spc="-9" dirty="0">
                <a:cs typeface="Cambria"/>
              </a:rPr>
              <a:t> </a:t>
            </a:r>
            <a:r>
              <a:rPr sz="2400" spc="-5" dirty="0">
                <a:cs typeface="Cambria"/>
              </a:rPr>
              <a:t>random</a:t>
            </a:r>
            <a:r>
              <a:rPr sz="2400" spc="9" dirty="0">
                <a:cs typeface="Cambria"/>
              </a:rPr>
              <a:t> </a:t>
            </a:r>
            <a:r>
              <a:rPr sz="2400" dirty="0">
                <a:cs typeface="Cambria"/>
              </a:rPr>
              <a:t>variable</a:t>
            </a:r>
            <a:r>
              <a:rPr sz="2400" spc="18" dirty="0">
                <a:cs typeface="Cambria"/>
              </a:rPr>
              <a:t> </a:t>
            </a:r>
            <a:r>
              <a:rPr sz="2400" b="1" spc="5" dirty="0">
                <a:solidFill>
                  <a:srgbClr val="2E2D67"/>
                </a:solidFill>
                <a:cs typeface="Cambria"/>
              </a:rPr>
              <a:t>X</a:t>
            </a:r>
            <a:r>
              <a:rPr lang="en-SG" sz="2400" b="1" dirty="0">
                <a:solidFill>
                  <a:srgbClr val="000099"/>
                </a:solidFill>
                <a:cs typeface="Cambria"/>
              </a:rPr>
              <a:t> </a:t>
            </a:r>
            <a:r>
              <a:rPr sz="2400" spc="5" dirty="0">
                <a:cs typeface="Cambria"/>
              </a:rPr>
              <a:t>consists</a:t>
            </a:r>
            <a:r>
              <a:rPr sz="2400" spc="-14" dirty="0">
                <a:cs typeface="Cambria"/>
              </a:rPr>
              <a:t> </a:t>
            </a:r>
            <a:r>
              <a:rPr sz="2400" spc="5" dirty="0">
                <a:cs typeface="Cambria"/>
              </a:rPr>
              <a:t>of</a:t>
            </a:r>
            <a:endParaRPr sz="2400" dirty="0">
              <a:cs typeface="Cambria"/>
            </a:endParaRPr>
          </a:p>
        </p:txBody>
      </p:sp>
      <p:sp>
        <p:nvSpPr>
          <p:cNvPr id="6" name="object 6"/>
          <p:cNvSpPr txBox="1"/>
          <p:nvPr/>
        </p:nvSpPr>
        <p:spPr>
          <a:xfrm>
            <a:off x="2174417" y="2017061"/>
            <a:ext cx="8177632" cy="1084460"/>
          </a:xfrm>
          <a:prstGeom prst="rect">
            <a:avLst/>
          </a:prstGeom>
        </p:spPr>
        <p:txBody>
          <a:bodyPr vert="horz" wrap="square" lIns="0" tIns="177352" rIns="0" bIns="0" rtlCol="0">
            <a:spAutoFit/>
          </a:bodyPr>
          <a:lstStyle/>
          <a:p>
            <a:pPr marL="11516">
              <a:spcBef>
                <a:spcPts val="1396"/>
              </a:spcBef>
              <a:tabLst>
                <a:tab pos="506144" algn="l"/>
              </a:tabLst>
            </a:pPr>
            <a:r>
              <a:rPr sz="2400" spc="5" dirty="0">
                <a:cs typeface="Cambria"/>
              </a:rPr>
              <a:t>(</a:t>
            </a:r>
            <a:r>
              <a:rPr sz="2400" spc="5" dirty="0" err="1">
                <a:cs typeface="Cambria"/>
              </a:rPr>
              <a:t>i</a:t>
            </a:r>
            <a:r>
              <a:rPr sz="2400" spc="5" dirty="0">
                <a:cs typeface="Cambria"/>
              </a:rPr>
              <a:t>)</a:t>
            </a:r>
            <a:r>
              <a:rPr lang="en-SG" sz="2400" spc="5" dirty="0">
                <a:cs typeface="Cambria"/>
              </a:rPr>
              <a:t>  </a:t>
            </a:r>
            <a:r>
              <a:rPr sz="2400" spc="5" dirty="0">
                <a:cs typeface="Cambria"/>
              </a:rPr>
              <a:t>possible</a:t>
            </a:r>
            <a:r>
              <a:rPr sz="2400" spc="-45" dirty="0">
                <a:cs typeface="Cambria"/>
              </a:rPr>
              <a:t> </a:t>
            </a:r>
            <a:r>
              <a:rPr sz="2400" spc="-5" dirty="0">
                <a:cs typeface="Cambria"/>
              </a:rPr>
              <a:t>values</a:t>
            </a:r>
            <a:r>
              <a:rPr lang="en-SG" sz="2400" spc="-5" dirty="0">
                <a:cs typeface="Cambria"/>
              </a:rPr>
              <a:t>                               </a:t>
            </a:r>
            <a:r>
              <a:rPr lang="en-SG" sz="2400" i="1" dirty="0">
                <a:cs typeface="Book Antiqua"/>
              </a:rPr>
              <a:t>x</a:t>
            </a:r>
            <a:r>
              <a:rPr lang="en-SG" sz="2400" baseline="-21072" dirty="0">
                <a:cs typeface="Book Antiqua"/>
              </a:rPr>
              <a:t>1</a:t>
            </a:r>
            <a:r>
              <a:rPr lang="en-SG" sz="2400" dirty="0">
                <a:cs typeface="Book Antiqua"/>
              </a:rPr>
              <a:t>,</a:t>
            </a:r>
            <a:r>
              <a:rPr lang="en-SG" sz="2400" spc="-9" dirty="0">
                <a:cs typeface="Book Antiqua"/>
              </a:rPr>
              <a:t> </a:t>
            </a:r>
            <a:r>
              <a:rPr lang="en-SG" sz="2400" i="1" dirty="0">
                <a:cs typeface="Book Antiqua"/>
              </a:rPr>
              <a:t>x</a:t>
            </a:r>
            <a:r>
              <a:rPr lang="en-SG" sz="2400" baseline="-21072" dirty="0">
                <a:cs typeface="Book Antiqua"/>
              </a:rPr>
              <a:t>2</a:t>
            </a:r>
            <a:r>
              <a:rPr lang="en-SG" sz="2400" dirty="0">
                <a:cs typeface="Book Antiqua"/>
              </a:rPr>
              <a:t>, </a:t>
            </a:r>
            <a:r>
              <a:rPr lang="en-SG" sz="2400" spc="-5" dirty="0">
                <a:cs typeface="Book Antiqua"/>
              </a:rPr>
              <a:t>. .</a:t>
            </a:r>
            <a:r>
              <a:rPr lang="en-SG" sz="2400" dirty="0">
                <a:cs typeface="Book Antiqua"/>
              </a:rPr>
              <a:t> </a:t>
            </a:r>
            <a:r>
              <a:rPr lang="en-SG" sz="2400" spc="-5" dirty="0">
                <a:cs typeface="Book Antiqua"/>
              </a:rPr>
              <a:t>.</a:t>
            </a:r>
            <a:r>
              <a:rPr lang="en-SG" sz="2400" dirty="0">
                <a:cs typeface="Book Antiqua"/>
              </a:rPr>
              <a:t> </a:t>
            </a:r>
            <a:r>
              <a:rPr lang="en-SG" sz="2400" spc="-5" dirty="0">
                <a:cs typeface="Book Antiqua"/>
              </a:rPr>
              <a:t>, </a:t>
            </a:r>
            <a:r>
              <a:rPr lang="en-SG" sz="2400" i="1" dirty="0" err="1">
                <a:cs typeface="Book Antiqua"/>
              </a:rPr>
              <a:t>x</a:t>
            </a:r>
            <a:r>
              <a:rPr lang="en-SG" sz="2400" i="1" baseline="-21072" dirty="0" err="1">
                <a:cs typeface="Book Antiqua"/>
              </a:rPr>
              <a:t>n</a:t>
            </a:r>
            <a:endParaRPr sz="2400" dirty="0">
              <a:cs typeface="Cambria"/>
            </a:endParaRPr>
          </a:p>
          <a:p>
            <a:pPr marL="11516">
              <a:spcBef>
                <a:spcPts val="1310"/>
              </a:spcBef>
            </a:pPr>
            <a:r>
              <a:rPr sz="2400" spc="5" dirty="0">
                <a:cs typeface="Cambria"/>
              </a:rPr>
              <a:t>(ii)</a:t>
            </a:r>
            <a:r>
              <a:rPr lang="en-SG" sz="2400" spc="5" dirty="0">
                <a:cs typeface="Cambria"/>
              </a:rPr>
              <a:t> </a:t>
            </a:r>
            <a:r>
              <a:rPr lang="en-SG" sz="2400" dirty="0">
                <a:cs typeface="Cambria"/>
              </a:rPr>
              <a:t>corresponding</a:t>
            </a:r>
            <a:r>
              <a:rPr lang="en-SG" sz="2400" spc="45" dirty="0">
                <a:cs typeface="Cambria"/>
              </a:rPr>
              <a:t> </a:t>
            </a:r>
            <a:r>
              <a:rPr lang="en-SG" sz="2400" dirty="0">
                <a:cs typeface="Cambria"/>
              </a:rPr>
              <a:t>probabilities        </a:t>
            </a:r>
            <a:r>
              <a:rPr lang="en-SG" sz="2400" i="1" dirty="0">
                <a:cs typeface="Cambria"/>
              </a:rPr>
              <a:t>p</a:t>
            </a:r>
            <a:r>
              <a:rPr lang="en-SG" sz="2400" baseline="-21072" dirty="0">
                <a:cs typeface="Cambria"/>
              </a:rPr>
              <a:t>1</a:t>
            </a:r>
            <a:r>
              <a:rPr lang="en-SG" sz="2400" dirty="0">
                <a:cs typeface="Cambria"/>
              </a:rPr>
              <a:t>, </a:t>
            </a:r>
            <a:r>
              <a:rPr lang="en-SG" sz="2400" i="1" dirty="0">
                <a:cs typeface="Cambria"/>
              </a:rPr>
              <a:t>p</a:t>
            </a:r>
            <a:r>
              <a:rPr lang="en-SG" sz="2400" baseline="-21072" dirty="0">
                <a:cs typeface="Cambria"/>
              </a:rPr>
              <a:t>2</a:t>
            </a:r>
            <a:r>
              <a:rPr lang="en-SG" sz="2400" dirty="0">
                <a:cs typeface="Cambria"/>
              </a:rPr>
              <a:t>,</a:t>
            </a:r>
            <a:r>
              <a:rPr lang="en-SG" sz="2400" spc="-5" dirty="0">
                <a:cs typeface="Cambria"/>
              </a:rPr>
              <a:t> .</a:t>
            </a:r>
            <a:r>
              <a:rPr lang="en-SG" sz="2400" spc="-14" dirty="0">
                <a:cs typeface="Cambria"/>
              </a:rPr>
              <a:t> </a:t>
            </a:r>
            <a:r>
              <a:rPr lang="en-SG" sz="2400" spc="-5" dirty="0">
                <a:cs typeface="Cambria"/>
              </a:rPr>
              <a:t>. .</a:t>
            </a:r>
            <a:r>
              <a:rPr lang="en-SG" sz="2400" spc="-14" dirty="0">
                <a:cs typeface="Cambria"/>
              </a:rPr>
              <a:t> </a:t>
            </a:r>
            <a:r>
              <a:rPr lang="en-SG" sz="2400" spc="-5" dirty="0">
                <a:cs typeface="Cambria"/>
              </a:rPr>
              <a:t>, </a:t>
            </a:r>
            <a:r>
              <a:rPr lang="en-SG" sz="2400" i="1" dirty="0" err="1">
                <a:cs typeface="Cambria"/>
              </a:rPr>
              <a:t>p</a:t>
            </a:r>
            <a:r>
              <a:rPr lang="en-SG" sz="2400" i="1" baseline="-21072" dirty="0" err="1">
                <a:cs typeface="Cambria"/>
              </a:rPr>
              <a:t>n</a:t>
            </a:r>
            <a:endParaRPr sz="2400" dirty="0">
              <a:cs typeface="Cambria"/>
            </a:endParaRPr>
          </a:p>
        </p:txBody>
      </p:sp>
      <p:sp>
        <p:nvSpPr>
          <p:cNvPr id="8" name="object 8"/>
          <p:cNvSpPr txBox="1"/>
          <p:nvPr/>
        </p:nvSpPr>
        <p:spPr>
          <a:xfrm>
            <a:off x="1839950" y="3490820"/>
            <a:ext cx="9355874" cy="2100931"/>
          </a:xfrm>
          <a:prstGeom prst="rect">
            <a:avLst/>
          </a:prstGeom>
        </p:spPr>
        <p:txBody>
          <a:bodyPr vert="horz" wrap="square" lIns="0" tIns="13243" rIns="0" bIns="0" rtlCol="0">
            <a:spAutoFit/>
          </a:bodyPr>
          <a:lstStyle/>
          <a:p>
            <a:pPr>
              <a:spcBef>
                <a:spcPts val="103"/>
              </a:spcBef>
            </a:pPr>
            <a:r>
              <a:rPr sz="2400" dirty="0">
                <a:ea typeface="Cambria" panose="02040503050406030204" pitchFamily="18" charset="0"/>
                <a:cs typeface="Cambria"/>
              </a:rPr>
              <a:t>with</a:t>
            </a:r>
            <a:r>
              <a:rPr sz="2400" spc="-5" dirty="0">
                <a:ea typeface="Cambria" panose="02040503050406030204" pitchFamily="18" charset="0"/>
                <a:cs typeface="Cambria"/>
              </a:rPr>
              <a:t> </a:t>
            </a:r>
            <a:r>
              <a:rPr sz="2400" spc="5" dirty="0">
                <a:ea typeface="Cambria" panose="02040503050406030204" pitchFamily="18" charset="0"/>
                <a:cs typeface="Cambria"/>
              </a:rPr>
              <a:t>the</a:t>
            </a:r>
            <a:r>
              <a:rPr sz="2400" spc="-14" dirty="0">
                <a:ea typeface="Cambria" panose="02040503050406030204" pitchFamily="18" charset="0"/>
                <a:cs typeface="Cambria"/>
              </a:rPr>
              <a:t> </a:t>
            </a:r>
            <a:r>
              <a:rPr sz="2400" dirty="0">
                <a:ea typeface="Cambria" panose="02040503050406030204" pitchFamily="18" charset="0"/>
                <a:cs typeface="Cambria"/>
              </a:rPr>
              <a:t>interpretation</a:t>
            </a:r>
            <a:r>
              <a:rPr sz="2400" spc="27" dirty="0">
                <a:ea typeface="Cambria" panose="02040503050406030204" pitchFamily="18" charset="0"/>
                <a:cs typeface="Cambria"/>
              </a:rPr>
              <a:t> </a:t>
            </a:r>
            <a:r>
              <a:rPr sz="2400" dirty="0">
                <a:ea typeface="Cambria" panose="02040503050406030204" pitchFamily="18" charset="0"/>
                <a:cs typeface="Cambria"/>
              </a:rPr>
              <a:t>that</a:t>
            </a:r>
          </a:p>
          <a:p>
            <a:pPr>
              <a:spcBef>
                <a:spcPts val="5"/>
              </a:spcBef>
            </a:pPr>
            <a:endParaRPr sz="1632" dirty="0">
              <a:ea typeface="Cambria" panose="02040503050406030204" pitchFamily="18" charset="0"/>
              <a:cs typeface="Cambria"/>
            </a:endParaRPr>
          </a:p>
          <a:p>
            <a:pPr marL="226296" algn="ctr">
              <a:tabLst>
                <a:tab pos="1772368" algn="l"/>
              </a:tabLst>
            </a:pPr>
            <a:r>
              <a:rPr lang="en-SG" sz="2400" spc="5" dirty="0">
                <a:latin typeface="Cambria Math" panose="02040503050406030204" pitchFamily="18" charset="0"/>
                <a:ea typeface="Cambria Math" panose="02040503050406030204" pitchFamily="18" charset="0"/>
                <a:cs typeface="Cambria"/>
              </a:rPr>
              <a:t>ℙ</a:t>
            </a:r>
            <a:r>
              <a:rPr lang="en-SG" sz="2400" spc="5" dirty="0">
                <a:ea typeface="Cambria" panose="02040503050406030204" pitchFamily="18" charset="0"/>
                <a:cs typeface="Cambria"/>
              </a:rPr>
              <a:t>[</a:t>
            </a:r>
            <a:r>
              <a:rPr sz="2400" b="1" spc="5" dirty="0">
                <a:solidFill>
                  <a:srgbClr val="2E2D67"/>
                </a:solidFill>
                <a:ea typeface="Cambria" panose="02040503050406030204" pitchFamily="18" charset="0"/>
                <a:cs typeface="Cambria"/>
              </a:rPr>
              <a:t>X</a:t>
            </a:r>
            <a:r>
              <a:rPr sz="2400" b="1" dirty="0">
                <a:solidFill>
                  <a:srgbClr val="000099"/>
                </a:solidFill>
                <a:ea typeface="Cambria" panose="02040503050406030204" pitchFamily="18" charset="0"/>
                <a:cs typeface="Cambria"/>
              </a:rPr>
              <a:t> </a:t>
            </a:r>
            <a:r>
              <a:rPr sz="2400" spc="5" dirty="0">
                <a:ea typeface="Cambria" panose="02040503050406030204" pitchFamily="18" charset="0"/>
                <a:cs typeface="Cambria"/>
              </a:rPr>
              <a:t>=</a:t>
            </a:r>
            <a:r>
              <a:rPr sz="2400" spc="-5" dirty="0">
                <a:ea typeface="Cambria" panose="02040503050406030204" pitchFamily="18" charset="0"/>
                <a:cs typeface="Cambria"/>
              </a:rPr>
              <a:t> </a:t>
            </a:r>
            <a:r>
              <a:rPr sz="2400" i="1" spc="5" dirty="0">
                <a:ea typeface="Cambria" panose="02040503050406030204" pitchFamily="18" charset="0"/>
                <a:cs typeface="Book Antiqua"/>
              </a:rPr>
              <a:t>x</a:t>
            </a:r>
            <a:r>
              <a:rPr sz="2400" spc="6" baseline="-21072" dirty="0">
                <a:ea typeface="Cambria" panose="02040503050406030204" pitchFamily="18" charset="0"/>
                <a:cs typeface="Book Antiqua"/>
              </a:rPr>
              <a:t>1</a:t>
            </a:r>
            <a:r>
              <a:rPr lang="en-SG" sz="2400" spc="6" dirty="0">
                <a:ea typeface="Cambria" panose="02040503050406030204" pitchFamily="18" charset="0"/>
                <a:cs typeface="Book Antiqua"/>
              </a:rPr>
              <a:t>]</a:t>
            </a:r>
            <a:r>
              <a:rPr sz="2400" dirty="0">
                <a:ea typeface="Cambria" panose="02040503050406030204" pitchFamily="18" charset="0"/>
                <a:cs typeface="Cambria"/>
              </a:rPr>
              <a:t> </a:t>
            </a:r>
            <a:r>
              <a:rPr sz="2400" spc="5" dirty="0">
                <a:ea typeface="Cambria" panose="02040503050406030204" pitchFamily="18" charset="0"/>
                <a:cs typeface="Cambria"/>
              </a:rPr>
              <a:t>=</a:t>
            </a:r>
            <a:r>
              <a:rPr sz="2400" spc="-9" dirty="0">
                <a:ea typeface="Cambria" panose="02040503050406030204" pitchFamily="18" charset="0"/>
                <a:cs typeface="Cambria"/>
              </a:rPr>
              <a:t> </a:t>
            </a:r>
            <a:r>
              <a:rPr sz="2400" i="1" dirty="0">
                <a:ea typeface="Cambria" panose="02040503050406030204" pitchFamily="18" charset="0"/>
                <a:cs typeface="Cambria"/>
              </a:rPr>
              <a:t>p</a:t>
            </a:r>
            <a:r>
              <a:rPr sz="2400" baseline="-21072" dirty="0">
                <a:ea typeface="Cambria" panose="02040503050406030204" pitchFamily="18" charset="0"/>
                <a:cs typeface="Cambria"/>
              </a:rPr>
              <a:t>1</a:t>
            </a:r>
            <a:r>
              <a:rPr sz="2400" dirty="0">
                <a:ea typeface="Cambria" panose="02040503050406030204" pitchFamily="18" charset="0"/>
                <a:cs typeface="Cambria"/>
              </a:rPr>
              <a:t>,	</a:t>
            </a:r>
            <a:r>
              <a:rPr lang="en-SG" sz="2400" spc="5" dirty="0">
                <a:latin typeface="Cambria Math" panose="02040503050406030204" pitchFamily="18" charset="0"/>
                <a:ea typeface="Cambria Math" panose="02040503050406030204" pitchFamily="18" charset="0"/>
                <a:cs typeface="Cambria"/>
              </a:rPr>
              <a:t> ℙ</a:t>
            </a:r>
            <a:r>
              <a:rPr lang="en-SG" sz="2400" spc="5" dirty="0">
                <a:ea typeface="Cambria" panose="02040503050406030204" pitchFamily="18" charset="0"/>
                <a:cs typeface="Cambria"/>
              </a:rPr>
              <a:t>[</a:t>
            </a:r>
            <a:r>
              <a:rPr sz="2400" b="1" spc="5" dirty="0">
                <a:solidFill>
                  <a:srgbClr val="2E2D67"/>
                </a:solidFill>
                <a:ea typeface="Cambria" panose="02040503050406030204" pitchFamily="18" charset="0"/>
                <a:cs typeface="Cambria"/>
              </a:rPr>
              <a:t>X</a:t>
            </a:r>
            <a:r>
              <a:rPr sz="2400" b="1" spc="-5" dirty="0">
                <a:solidFill>
                  <a:srgbClr val="000099"/>
                </a:solidFill>
                <a:ea typeface="Cambria" panose="02040503050406030204" pitchFamily="18" charset="0"/>
                <a:cs typeface="Cambria"/>
              </a:rPr>
              <a:t> </a:t>
            </a:r>
            <a:r>
              <a:rPr sz="2400" spc="5" dirty="0">
                <a:ea typeface="Cambria" panose="02040503050406030204" pitchFamily="18" charset="0"/>
                <a:cs typeface="Cambria"/>
              </a:rPr>
              <a:t>=</a:t>
            </a:r>
            <a:r>
              <a:rPr sz="2400" spc="-14" dirty="0">
                <a:ea typeface="Cambria" panose="02040503050406030204" pitchFamily="18" charset="0"/>
                <a:cs typeface="Cambria"/>
              </a:rPr>
              <a:t> </a:t>
            </a:r>
            <a:r>
              <a:rPr sz="2400" i="1" spc="5" dirty="0">
                <a:ea typeface="Cambria" panose="02040503050406030204" pitchFamily="18" charset="0"/>
                <a:cs typeface="Book Antiqua"/>
              </a:rPr>
              <a:t>x</a:t>
            </a:r>
            <a:r>
              <a:rPr sz="2400" spc="6" baseline="-21072" dirty="0">
                <a:ea typeface="Cambria" panose="02040503050406030204" pitchFamily="18" charset="0"/>
                <a:cs typeface="Book Antiqua"/>
              </a:rPr>
              <a:t>2</a:t>
            </a:r>
            <a:r>
              <a:rPr lang="en-SG" sz="2400" spc="5" dirty="0">
                <a:ea typeface="Cambria" panose="02040503050406030204" pitchFamily="18" charset="0"/>
                <a:cs typeface="Cambria"/>
              </a:rPr>
              <a:t>]</a:t>
            </a:r>
            <a:r>
              <a:rPr sz="2400" dirty="0">
                <a:ea typeface="Cambria" panose="02040503050406030204" pitchFamily="18" charset="0"/>
                <a:cs typeface="Cambria"/>
              </a:rPr>
              <a:t> </a:t>
            </a:r>
            <a:r>
              <a:rPr sz="2400" spc="5" dirty="0">
                <a:ea typeface="Cambria" panose="02040503050406030204" pitchFamily="18" charset="0"/>
                <a:cs typeface="Cambria"/>
              </a:rPr>
              <a:t>=</a:t>
            </a:r>
            <a:r>
              <a:rPr sz="2400" spc="-18" dirty="0">
                <a:ea typeface="Cambria" panose="02040503050406030204" pitchFamily="18" charset="0"/>
                <a:cs typeface="Cambria"/>
              </a:rPr>
              <a:t> </a:t>
            </a:r>
            <a:r>
              <a:rPr sz="2400" i="1" dirty="0">
                <a:ea typeface="Cambria" panose="02040503050406030204" pitchFamily="18" charset="0"/>
                <a:cs typeface="Cambria"/>
              </a:rPr>
              <a:t>p</a:t>
            </a:r>
            <a:r>
              <a:rPr sz="2400" baseline="-21072" dirty="0">
                <a:ea typeface="Cambria" panose="02040503050406030204" pitchFamily="18" charset="0"/>
                <a:cs typeface="Cambria"/>
              </a:rPr>
              <a:t>2</a:t>
            </a:r>
            <a:r>
              <a:rPr sz="2400" dirty="0">
                <a:ea typeface="Cambria" panose="02040503050406030204" pitchFamily="18" charset="0"/>
                <a:cs typeface="Cambria"/>
              </a:rPr>
              <a:t>,</a:t>
            </a:r>
            <a:r>
              <a:rPr sz="2400" spc="390" dirty="0">
                <a:ea typeface="Cambria" panose="02040503050406030204" pitchFamily="18" charset="0"/>
                <a:cs typeface="Cambria"/>
              </a:rPr>
              <a:t> </a:t>
            </a:r>
            <a:r>
              <a:rPr sz="2400" dirty="0">
                <a:ea typeface="Cambria" panose="02040503050406030204" pitchFamily="18" charset="0"/>
                <a:cs typeface="Cambria"/>
              </a:rPr>
              <a:t>.</a:t>
            </a:r>
            <a:r>
              <a:rPr sz="2400" spc="-5" dirty="0">
                <a:ea typeface="Cambria" panose="02040503050406030204" pitchFamily="18" charset="0"/>
                <a:cs typeface="Cambria"/>
              </a:rPr>
              <a:t> </a:t>
            </a:r>
            <a:r>
              <a:rPr sz="2400" dirty="0">
                <a:ea typeface="Cambria" panose="02040503050406030204" pitchFamily="18" charset="0"/>
                <a:cs typeface="Cambria"/>
              </a:rPr>
              <a:t>.</a:t>
            </a:r>
            <a:r>
              <a:rPr sz="2400" spc="-9" dirty="0">
                <a:ea typeface="Cambria" panose="02040503050406030204" pitchFamily="18" charset="0"/>
                <a:cs typeface="Cambria"/>
              </a:rPr>
              <a:t> </a:t>
            </a:r>
            <a:r>
              <a:rPr sz="2400" dirty="0">
                <a:ea typeface="Cambria" panose="02040503050406030204" pitchFamily="18" charset="0"/>
                <a:cs typeface="Cambria"/>
              </a:rPr>
              <a:t>.</a:t>
            </a:r>
            <a:r>
              <a:rPr sz="2400" spc="-5" dirty="0">
                <a:ea typeface="Cambria" panose="02040503050406030204" pitchFamily="18" charset="0"/>
                <a:cs typeface="Cambria"/>
              </a:rPr>
              <a:t> </a:t>
            </a:r>
            <a:r>
              <a:rPr sz="2400" dirty="0">
                <a:ea typeface="Cambria" panose="02040503050406030204" pitchFamily="18" charset="0"/>
                <a:cs typeface="Cambria"/>
              </a:rPr>
              <a:t>,</a:t>
            </a:r>
            <a:r>
              <a:rPr sz="2400" spc="381" dirty="0">
                <a:ea typeface="Cambria" panose="02040503050406030204" pitchFamily="18" charset="0"/>
                <a:cs typeface="Cambria"/>
              </a:rPr>
              <a:t> </a:t>
            </a:r>
            <a:r>
              <a:rPr lang="en-SG" sz="2400" spc="5" dirty="0">
                <a:latin typeface="Cambria Math" panose="02040503050406030204" pitchFamily="18" charset="0"/>
                <a:ea typeface="Cambria Math" panose="02040503050406030204" pitchFamily="18" charset="0"/>
                <a:cs typeface="Cambria"/>
              </a:rPr>
              <a:t>ℙ</a:t>
            </a:r>
            <a:r>
              <a:rPr lang="en-SG" sz="2400" spc="5" dirty="0">
                <a:ea typeface="Cambria" panose="02040503050406030204" pitchFamily="18" charset="0"/>
                <a:cs typeface="Cambria"/>
              </a:rPr>
              <a:t>[</a:t>
            </a:r>
            <a:r>
              <a:rPr sz="2400" b="1" spc="5" dirty="0">
                <a:solidFill>
                  <a:srgbClr val="2E2D67"/>
                </a:solidFill>
                <a:ea typeface="Cambria" panose="02040503050406030204" pitchFamily="18" charset="0"/>
                <a:cs typeface="Cambria"/>
              </a:rPr>
              <a:t>X</a:t>
            </a:r>
            <a:r>
              <a:rPr sz="2400" b="1" spc="-5" dirty="0">
                <a:solidFill>
                  <a:srgbClr val="000099"/>
                </a:solidFill>
                <a:ea typeface="Cambria" panose="02040503050406030204" pitchFamily="18" charset="0"/>
                <a:cs typeface="Cambria"/>
              </a:rPr>
              <a:t> </a:t>
            </a:r>
            <a:r>
              <a:rPr sz="2400" spc="5" dirty="0">
                <a:ea typeface="Cambria" panose="02040503050406030204" pitchFamily="18" charset="0"/>
                <a:cs typeface="Cambria"/>
              </a:rPr>
              <a:t>=</a:t>
            </a:r>
            <a:r>
              <a:rPr sz="2400" spc="-9" dirty="0">
                <a:ea typeface="Cambria" panose="02040503050406030204" pitchFamily="18" charset="0"/>
                <a:cs typeface="Cambria"/>
              </a:rPr>
              <a:t> </a:t>
            </a:r>
            <a:r>
              <a:rPr sz="2400" i="1" spc="5" dirty="0" err="1">
                <a:ea typeface="Cambria" panose="02040503050406030204" pitchFamily="18" charset="0"/>
                <a:cs typeface="Book Antiqua"/>
              </a:rPr>
              <a:t>x</a:t>
            </a:r>
            <a:r>
              <a:rPr sz="2400" i="1" spc="6" baseline="-21072" dirty="0" err="1">
                <a:ea typeface="Cambria" panose="02040503050406030204" pitchFamily="18" charset="0"/>
                <a:cs typeface="Book Antiqua"/>
              </a:rPr>
              <a:t>n</a:t>
            </a:r>
            <a:r>
              <a:rPr lang="en-SG" sz="2400" spc="5" dirty="0">
                <a:ea typeface="Cambria" panose="02040503050406030204" pitchFamily="18" charset="0"/>
                <a:cs typeface="Cambria"/>
              </a:rPr>
              <a:t>]</a:t>
            </a:r>
            <a:r>
              <a:rPr sz="2400" spc="-18" dirty="0">
                <a:ea typeface="Cambria" panose="02040503050406030204" pitchFamily="18" charset="0"/>
                <a:cs typeface="Cambria"/>
              </a:rPr>
              <a:t> </a:t>
            </a:r>
            <a:r>
              <a:rPr sz="2400" spc="5" dirty="0">
                <a:ea typeface="Cambria" panose="02040503050406030204" pitchFamily="18" charset="0"/>
                <a:cs typeface="Cambria"/>
              </a:rPr>
              <a:t>= </a:t>
            </a:r>
            <a:r>
              <a:rPr sz="2400" i="1" dirty="0">
                <a:ea typeface="Cambria" panose="02040503050406030204" pitchFamily="18" charset="0"/>
                <a:cs typeface="Cambria"/>
              </a:rPr>
              <a:t>p</a:t>
            </a:r>
            <a:r>
              <a:rPr sz="2400" i="1" baseline="-21072" dirty="0">
                <a:ea typeface="Cambria" panose="02040503050406030204" pitchFamily="18" charset="0"/>
                <a:cs typeface="Cambria"/>
              </a:rPr>
              <a:t>n</a:t>
            </a:r>
            <a:endParaRPr sz="2400" baseline="-21072" dirty="0">
              <a:ea typeface="Cambria" panose="02040503050406030204" pitchFamily="18" charset="0"/>
              <a:cs typeface="Cambria"/>
            </a:endParaRPr>
          </a:p>
          <a:p>
            <a:pPr>
              <a:spcBef>
                <a:spcPts val="2140"/>
              </a:spcBef>
            </a:pPr>
            <a:r>
              <a:rPr sz="2400" b="1" spc="9" dirty="0">
                <a:solidFill>
                  <a:srgbClr val="E02246"/>
                </a:solidFill>
                <a:ea typeface="Cambria" panose="02040503050406030204" pitchFamily="18" charset="0"/>
                <a:cs typeface="Cambria"/>
              </a:rPr>
              <a:t>Note:</a:t>
            </a:r>
            <a:endParaRPr lang="en-US" sz="2400" dirty="0">
              <a:solidFill>
                <a:srgbClr val="E02246"/>
              </a:solidFill>
              <a:ea typeface="Cambria" panose="02040503050406030204" pitchFamily="18" charset="0"/>
              <a:cs typeface="Cambria"/>
            </a:endParaRPr>
          </a:p>
          <a:p>
            <a:pPr>
              <a:spcBef>
                <a:spcPts val="748"/>
              </a:spcBef>
              <a:tabLst>
                <a:tab pos="2927459" algn="l"/>
                <a:tab pos="5491000" algn="l"/>
              </a:tabLst>
            </a:pPr>
            <a:r>
              <a:rPr lang="en-US" sz="2400" spc="9" dirty="0">
                <a:ea typeface="Cambria" panose="02040503050406030204" pitchFamily="18" charset="0"/>
                <a:cs typeface="Cambria"/>
              </a:rPr>
              <a:t>Probabilities</a:t>
            </a:r>
            <a:r>
              <a:rPr lang="en-US" sz="2400" spc="-27" dirty="0">
                <a:ea typeface="Cambria" panose="02040503050406030204" pitchFamily="18" charset="0"/>
                <a:cs typeface="Cambria"/>
              </a:rPr>
              <a:t> </a:t>
            </a:r>
            <a:r>
              <a:rPr lang="en-US" sz="2400" spc="14" dirty="0">
                <a:ea typeface="Cambria" panose="02040503050406030204" pitchFamily="18" charset="0"/>
                <a:cs typeface="Cambria"/>
              </a:rPr>
              <a:t>must</a:t>
            </a:r>
            <a:r>
              <a:rPr lang="en-US" sz="2400" spc="9" dirty="0">
                <a:ea typeface="Cambria" panose="02040503050406030204" pitchFamily="18" charset="0"/>
                <a:cs typeface="Cambria"/>
              </a:rPr>
              <a:t> </a:t>
            </a:r>
            <a:r>
              <a:rPr lang="en-US" sz="2400" spc="18" dirty="0">
                <a:ea typeface="Cambria" panose="02040503050406030204" pitchFamily="18" charset="0"/>
                <a:cs typeface="Cambria"/>
              </a:rPr>
              <a:t>sum</a:t>
            </a:r>
            <a:r>
              <a:rPr lang="en-US" sz="2400" spc="-14" dirty="0">
                <a:ea typeface="Cambria" panose="02040503050406030204" pitchFamily="18" charset="0"/>
                <a:cs typeface="Cambria"/>
              </a:rPr>
              <a:t> </a:t>
            </a:r>
            <a:r>
              <a:rPr lang="en-US" sz="2400" spc="9" dirty="0">
                <a:ea typeface="Cambria" panose="02040503050406030204" pitchFamily="18" charset="0"/>
                <a:cs typeface="Cambria"/>
              </a:rPr>
              <a:t>to</a:t>
            </a:r>
            <a:r>
              <a:rPr lang="en-US" sz="2400" dirty="0">
                <a:ea typeface="Cambria" panose="02040503050406030204" pitchFamily="18" charset="0"/>
                <a:cs typeface="Cambria"/>
              </a:rPr>
              <a:t> </a:t>
            </a:r>
            <a:r>
              <a:rPr lang="en-US" sz="2400" spc="14" dirty="0">
                <a:ea typeface="Cambria" panose="02040503050406030204" pitchFamily="18" charset="0"/>
                <a:cs typeface="Cambria"/>
              </a:rPr>
              <a:t>1</a:t>
            </a:r>
            <a:r>
              <a:rPr lang="en-US" sz="2400" spc="227" dirty="0">
                <a:ea typeface="Cambria" panose="02040503050406030204" pitchFamily="18" charset="0"/>
                <a:cs typeface="Cambria"/>
              </a:rPr>
              <a:t> </a:t>
            </a:r>
            <a:r>
              <a:rPr lang="en-US" sz="2400" spc="5" dirty="0">
                <a:ea typeface="Cambria" panose="02040503050406030204" pitchFamily="18" charset="0"/>
                <a:cs typeface="Cambria"/>
              </a:rPr>
              <a:t>: </a:t>
            </a:r>
            <a:r>
              <a:rPr lang="en-US" sz="2400" i="1" dirty="0">
                <a:ea typeface="Cambria" panose="02040503050406030204" pitchFamily="18" charset="0"/>
                <a:cs typeface="Cambria"/>
              </a:rPr>
              <a:t>p</a:t>
            </a:r>
            <a:r>
              <a:rPr lang="en-US" sz="2400" baseline="-21072" dirty="0">
                <a:ea typeface="Cambria" panose="02040503050406030204" pitchFamily="18" charset="0"/>
                <a:cs typeface="Cambria"/>
              </a:rPr>
              <a:t>1</a:t>
            </a:r>
            <a:r>
              <a:rPr lang="en-US" sz="2400" spc="238" baseline="-21072" dirty="0">
                <a:ea typeface="Cambria" panose="02040503050406030204" pitchFamily="18" charset="0"/>
                <a:cs typeface="Cambria"/>
              </a:rPr>
              <a:t> </a:t>
            </a:r>
            <a:r>
              <a:rPr lang="en-US" sz="2400" spc="-5" dirty="0">
                <a:ea typeface="Cambria" panose="02040503050406030204" pitchFamily="18" charset="0"/>
                <a:cs typeface="Cambria"/>
              </a:rPr>
              <a:t>+</a:t>
            </a:r>
            <a:r>
              <a:rPr lang="en-US" sz="2400" spc="5" dirty="0">
                <a:ea typeface="Cambria" panose="02040503050406030204" pitchFamily="18" charset="0"/>
                <a:cs typeface="Cambria"/>
              </a:rPr>
              <a:t> </a:t>
            </a:r>
            <a:r>
              <a:rPr lang="en-US" sz="2400" i="1" dirty="0">
                <a:ea typeface="Cambria" panose="02040503050406030204" pitchFamily="18" charset="0"/>
                <a:cs typeface="Cambria"/>
              </a:rPr>
              <a:t>p</a:t>
            </a:r>
            <a:r>
              <a:rPr lang="en-US" sz="2400" baseline="-21072" dirty="0">
                <a:ea typeface="Cambria" panose="02040503050406030204" pitchFamily="18" charset="0"/>
                <a:cs typeface="Cambria"/>
              </a:rPr>
              <a:t>2</a:t>
            </a:r>
            <a:r>
              <a:rPr lang="en-US" sz="2400" spc="245" baseline="-21072" dirty="0">
                <a:ea typeface="Cambria" panose="02040503050406030204" pitchFamily="18" charset="0"/>
                <a:cs typeface="Cambria"/>
              </a:rPr>
              <a:t> </a:t>
            </a:r>
            <a:r>
              <a:rPr lang="en-US" sz="2400" spc="-5" dirty="0">
                <a:ea typeface="Cambria" panose="02040503050406030204" pitchFamily="18" charset="0"/>
                <a:cs typeface="Cambria"/>
              </a:rPr>
              <a:t>+</a:t>
            </a:r>
            <a:r>
              <a:rPr lang="en-US" sz="2400" dirty="0">
                <a:ea typeface="Cambria" panose="02040503050406030204" pitchFamily="18" charset="0"/>
                <a:cs typeface="Cambria"/>
              </a:rPr>
              <a:t> </a:t>
            </a:r>
            <a:r>
              <a:rPr lang="en-US" sz="2400" spc="-5" dirty="0">
                <a:ea typeface="Cambria" panose="02040503050406030204" pitchFamily="18" charset="0"/>
                <a:cs typeface="Cambria"/>
              </a:rPr>
              <a:t>.</a:t>
            </a:r>
            <a:r>
              <a:rPr lang="en-US" sz="2400" spc="5" dirty="0">
                <a:ea typeface="Cambria" panose="02040503050406030204" pitchFamily="18" charset="0"/>
                <a:cs typeface="Cambria"/>
              </a:rPr>
              <a:t> </a:t>
            </a:r>
            <a:r>
              <a:rPr lang="en-US" sz="2400" spc="-5" dirty="0">
                <a:ea typeface="Cambria" panose="02040503050406030204" pitchFamily="18" charset="0"/>
                <a:cs typeface="Cambria"/>
              </a:rPr>
              <a:t>.</a:t>
            </a:r>
            <a:r>
              <a:rPr lang="en-US" sz="2400" dirty="0">
                <a:ea typeface="Cambria" panose="02040503050406030204" pitchFamily="18" charset="0"/>
                <a:cs typeface="Cambria"/>
              </a:rPr>
              <a:t> </a:t>
            </a:r>
            <a:r>
              <a:rPr lang="en-US" sz="2400" spc="-5" dirty="0">
                <a:ea typeface="Cambria" panose="02040503050406030204" pitchFamily="18" charset="0"/>
                <a:cs typeface="Cambria"/>
              </a:rPr>
              <a:t>. +</a:t>
            </a:r>
            <a:r>
              <a:rPr lang="en-US" sz="2400" spc="9" dirty="0">
                <a:ea typeface="Cambria" panose="02040503050406030204" pitchFamily="18" charset="0"/>
                <a:cs typeface="Cambria"/>
              </a:rPr>
              <a:t> </a:t>
            </a:r>
            <a:r>
              <a:rPr lang="en-US" sz="2400" i="1" dirty="0" err="1">
                <a:ea typeface="Cambria" panose="02040503050406030204" pitchFamily="18" charset="0"/>
                <a:cs typeface="Cambria"/>
              </a:rPr>
              <a:t>p</a:t>
            </a:r>
            <a:r>
              <a:rPr lang="en-US" sz="2400" i="1" baseline="-21072" dirty="0" err="1">
                <a:ea typeface="Cambria" panose="02040503050406030204" pitchFamily="18" charset="0"/>
                <a:cs typeface="Cambria"/>
              </a:rPr>
              <a:t>n</a:t>
            </a:r>
            <a:r>
              <a:rPr lang="en-US" sz="2400" i="1" spc="245" baseline="-21072" dirty="0">
                <a:ea typeface="Cambria" panose="02040503050406030204" pitchFamily="18" charset="0"/>
                <a:cs typeface="Cambria"/>
              </a:rPr>
              <a:t> </a:t>
            </a:r>
            <a:r>
              <a:rPr lang="en-US" sz="2400" spc="-5" dirty="0">
                <a:ea typeface="Cambria" panose="02040503050406030204" pitchFamily="18" charset="0"/>
                <a:cs typeface="Cambria"/>
              </a:rPr>
              <a:t>=</a:t>
            </a:r>
            <a:r>
              <a:rPr lang="en-US" sz="2400" dirty="0">
                <a:ea typeface="Cambria" panose="02040503050406030204" pitchFamily="18" charset="0"/>
                <a:cs typeface="Cambria"/>
              </a:rPr>
              <a:t> </a:t>
            </a:r>
            <a:r>
              <a:rPr lang="en-US" sz="2400" spc="-5" dirty="0">
                <a:ea typeface="Cambria" panose="02040503050406030204" pitchFamily="18" charset="0"/>
                <a:cs typeface="Cambria"/>
              </a:rPr>
              <a:t>1.0 (</a:t>
            </a:r>
            <a:r>
              <a:rPr lang="en-US" sz="2400" i="1" spc="-5" dirty="0">
                <a:ea typeface="Cambria" panose="02040503050406030204" pitchFamily="18" charset="0"/>
                <a:cs typeface="Cambria"/>
              </a:rPr>
              <a:t>p</a:t>
            </a:r>
            <a:r>
              <a:rPr lang="en-US" sz="2400" i="1" spc="-6" baseline="-21072" dirty="0">
                <a:ea typeface="Cambria" panose="02040503050406030204" pitchFamily="18" charset="0"/>
                <a:cs typeface="Cambria"/>
              </a:rPr>
              <a:t>i</a:t>
            </a:r>
            <a:r>
              <a:rPr lang="en-US" sz="2400" i="1" spc="20" baseline="-21072" dirty="0">
                <a:ea typeface="Cambria" panose="02040503050406030204" pitchFamily="18" charset="0"/>
                <a:cs typeface="Cambria"/>
              </a:rPr>
              <a:t> </a:t>
            </a:r>
            <a:r>
              <a:rPr lang="en-US" sz="2400" spc="20" dirty="0">
                <a:ea typeface="Cambria" panose="02040503050406030204" pitchFamily="18" charset="0"/>
                <a:cs typeface="Cambria"/>
              </a:rPr>
              <a:t>≥</a:t>
            </a:r>
            <a:r>
              <a:rPr lang="en-US" sz="2400" spc="-5" dirty="0">
                <a:ea typeface="Cambria" panose="02040503050406030204" pitchFamily="18" charset="0"/>
                <a:cs typeface="Cambria"/>
              </a:rPr>
              <a:t>0)</a:t>
            </a:r>
            <a:endParaRPr lang="en-US" sz="2400" dirty="0">
              <a:ea typeface="Cambria" panose="02040503050406030204" pitchFamily="18" charset="0"/>
              <a:cs typeface="Cambria"/>
            </a:endParaRPr>
          </a:p>
        </p:txBody>
      </p:sp>
      <p:sp>
        <p:nvSpPr>
          <p:cNvPr id="10" name="Title 9">
            <a:extLst>
              <a:ext uri="{FF2B5EF4-FFF2-40B4-BE49-F238E27FC236}">
                <a16:creationId xmlns:a16="http://schemas.microsoft.com/office/drawing/2014/main" id="{84D36BA8-5AE3-4B21-B004-F2DA06C8F92C}"/>
              </a:ext>
            </a:extLst>
          </p:cNvPr>
          <p:cNvSpPr>
            <a:spLocks noGrp="1"/>
          </p:cNvSpPr>
          <p:nvPr>
            <p:ph type="title"/>
          </p:nvPr>
        </p:nvSpPr>
        <p:spPr/>
        <p:txBody>
          <a:bodyPr/>
          <a:lstStyle/>
          <a:p>
            <a:r>
              <a:rPr lang="en-SG" dirty="0">
                <a:solidFill>
                  <a:srgbClr val="2E2D67"/>
                </a:solidFill>
              </a:rPr>
              <a:t>Discrete Probability Distribution</a:t>
            </a:r>
          </a:p>
        </p:txBody>
      </p:sp>
    </p:spTree>
    <p:extLst>
      <p:ext uri="{BB962C8B-B14F-4D97-AF65-F5344CB8AC3E}">
        <p14:creationId xmlns:p14="http://schemas.microsoft.com/office/powerpoint/2010/main" val="2261059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944" y="915319"/>
            <a:ext cx="8530571" cy="5788520"/>
          </a:xfrm>
          <a:custGeom>
            <a:avLst/>
            <a:gdLst/>
            <a:ahLst/>
            <a:cxnLst/>
            <a:rect l="l" t="t" r="r" b="b"/>
            <a:pathLst>
              <a:path w="9431020" h="6399530">
                <a:moveTo>
                  <a:pt x="9430512" y="0"/>
                </a:moveTo>
                <a:lnTo>
                  <a:pt x="0" y="0"/>
                </a:lnTo>
                <a:lnTo>
                  <a:pt x="0" y="6399276"/>
                </a:lnTo>
                <a:lnTo>
                  <a:pt x="9430512" y="6399276"/>
                </a:lnTo>
                <a:lnTo>
                  <a:pt x="9430512" y="0"/>
                </a:lnTo>
                <a:close/>
              </a:path>
            </a:pathLst>
          </a:custGeom>
          <a:solidFill>
            <a:srgbClr val="FFFFFF"/>
          </a:solidFill>
        </p:spPr>
        <p:txBody>
          <a:bodyPr wrap="square" lIns="0" tIns="0" rIns="0" bIns="0" rtlCol="0"/>
          <a:lstStyle/>
          <a:p>
            <a:endParaRPr sz="1628"/>
          </a:p>
        </p:txBody>
      </p:sp>
      <p:sp>
        <p:nvSpPr>
          <p:cNvPr id="3" name="object 3"/>
          <p:cNvSpPr txBox="1"/>
          <p:nvPr/>
        </p:nvSpPr>
        <p:spPr>
          <a:xfrm>
            <a:off x="2149490" y="1222122"/>
            <a:ext cx="7543800" cy="5174914"/>
          </a:xfrm>
          <a:prstGeom prst="rect">
            <a:avLst/>
          </a:prstGeom>
        </p:spPr>
        <p:txBody>
          <a:bodyPr vert="horz" wrap="square" lIns="0" tIns="210220" rIns="0" bIns="0" rtlCol="0">
            <a:spAutoFit/>
          </a:bodyPr>
          <a:lstStyle/>
          <a:p>
            <a:pPr marL="11487">
              <a:spcBef>
                <a:spcPts val="1655"/>
              </a:spcBef>
            </a:pPr>
            <a:r>
              <a:rPr sz="2578" spc="-9" dirty="0">
                <a:solidFill>
                  <a:srgbClr val="2E2D67"/>
                </a:solidFill>
                <a:latin typeface="Cambria"/>
                <a:cs typeface="Cambria"/>
              </a:rPr>
              <a:t>Many</a:t>
            </a:r>
            <a:r>
              <a:rPr sz="2578" spc="5" dirty="0">
                <a:solidFill>
                  <a:srgbClr val="2E2D67"/>
                </a:solidFill>
                <a:latin typeface="Cambria"/>
                <a:cs typeface="Cambria"/>
              </a:rPr>
              <a:t> phenomena</a:t>
            </a:r>
            <a:r>
              <a:rPr sz="2578" spc="14" dirty="0">
                <a:solidFill>
                  <a:srgbClr val="2E2D67"/>
                </a:solidFill>
                <a:latin typeface="Cambria"/>
                <a:cs typeface="Cambria"/>
              </a:rPr>
              <a:t> </a:t>
            </a:r>
            <a:r>
              <a:rPr sz="2578" spc="5" dirty="0">
                <a:solidFill>
                  <a:srgbClr val="2E2D67"/>
                </a:solidFill>
                <a:latin typeface="Cambria"/>
                <a:cs typeface="Cambria"/>
              </a:rPr>
              <a:t>obey</a:t>
            </a:r>
            <a:r>
              <a:rPr sz="2578" spc="-5" dirty="0">
                <a:solidFill>
                  <a:srgbClr val="2E2D67"/>
                </a:solidFill>
                <a:latin typeface="Cambria"/>
                <a:cs typeface="Cambria"/>
              </a:rPr>
              <a:t> </a:t>
            </a:r>
            <a:r>
              <a:rPr sz="2578" dirty="0">
                <a:solidFill>
                  <a:srgbClr val="2E2D67"/>
                </a:solidFill>
                <a:latin typeface="Cambria"/>
                <a:cs typeface="Cambria"/>
              </a:rPr>
              <a:t>the</a:t>
            </a:r>
            <a:r>
              <a:rPr sz="2578" spc="18" dirty="0">
                <a:solidFill>
                  <a:srgbClr val="2E2D67"/>
                </a:solidFill>
                <a:latin typeface="Cambria"/>
                <a:cs typeface="Cambria"/>
              </a:rPr>
              <a:t> </a:t>
            </a:r>
            <a:r>
              <a:rPr sz="2578" spc="9" dirty="0">
                <a:solidFill>
                  <a:srgbClr val="2E2D67"/>
                </a:solidFill>
                <a:latin typeface="Cambria"/>
                <a:cs typeface="Cambria"/>
              </a:rPr>
              <a:t>Normal</a:t>
            </a:r>
            <a:r>
              <a:rPr sz="2578" spc="-23" dirty="0">
                <a:solidFill>
                  <a:srgbClr val="2E2D67"/>
                </a:solidFill>
                <a:latin typeface="Cambria"/>
                <a:cs typeface="Cambria"/>
              </a:rPr>
              <a:t> </a:t>
            </a:r>
            <a:r>
              <a:rPr sz="2578" spc="5" dirty="0">
                <a:solidFill>
                  <a:srgbClr val="2E2D67"/>
                </a:solidFill>
                <a:latin typeface="Cambria"/>
                <a:cs typeface="Cambria"/>
              </a:rPr>
              <a:t>distribution:</a:t>
            </a:r>
            <a:endParaRPr sz="2578" dirty="0">
              <a:solidFill>
                <a:srgbClr val="2E2D67"/>
              </a:solidFill>
              <a:latin typeface="Cambria"/>
              <a:cs typeface="Cambria"/>
            </a:endParaRPr>
          </a:p>
          <a:p>
            <a:pPr marL="591588" indent="-414111">
              <a:spcBef>
                <a:spcPts val="1357"/>
              </a:spcBef>
              <a:buFont typeface="Symbol"/>
              <a:buChar char=""/>
              <a:tabLst>
                <a:tab pos="591588" algn="l"/>
                <a:tab pos="592163" algn="l"/>
              </a:tabLst>
            </a:pPr>
            <a:r>
              <a:rPr sz="2171" spc="14" dirty="0">
                <a:latin typeface="Cambria"/>
                <a:cs typeface="Cambria"/>
              </a:rPr>
              <a:t>PSLE</a:t>
            </a:r>
            <a:r>
              <a:rPr sz="2171" spc="-36" dirty="0">
                <a:latin typeface="Cambria"/>
                <a:cs typeface="Cambria"/>
              </a:rPr>
              <a:t> </a:t>
            </a:r>
            <a:r>
              <a:rPr sz="2171" spc="9" dirty="0">
                <a:latin typeface="Cambria"/>
                <a:cs typeface="Cambria"/>
              </a:rPr>
              <a:t>scores</a:t>
            </a:r>
            <a:endParaRPr sz="2171" dirty="0">
              <a:latin typeface="Cambria"/>
              <a:cs typeface="Cambria"/>
            </a:endParaRPr>
          </a:p>
          <a:p>
            <a:pPr marL="591588" indent="-414111">
              <a:spcBef>
                <a:spcPts val="1348"/>
              </a:spcBef>
              <a:buFont typeface="Symbol"/>
              <a:buChar char=""/>
              <a:tabLst>
                <a:tab pos="591588" algn="l"/>
                <a:tab pos="592163" algn="l"/>
                <a:tab pos="3928605" algn="l"/>
              </a:tabLst>
            </a:pPr>
            <a:r>
              <a:rPr sz="2171" spc="9" dirty="0">
                <a:latin typeface="Cambria"/>
                <a:cs typeface="Cambria"/>
              </a:rPr>
              <a:t>Height</a:t>
            </a:r>
            <a:r>
              <a:rPr sz="2171" spc="14" dirty="0">
                <a:latin typeface="Cambria"/>
                <a:cs typeface="Cambria"/>
              </a:rPr>
              <a:t> of</a:t>
            </a:r>
            <a:r>
              <a:rPr sz="2171" spc="9" dirty="0">
                <a:latin typeface="Cambria"/>
                <a:cs typeface="Cambria"/>
              </a:rPr>
              <a:t> </a:t>
            </a:r>
            <a:r>
              <a:rPr sz="2171" spc="14" dirty="0">
                <a:latin typeface="Cambria"/>
                <a:cs typeface="Cambria"/>
              </a:rPr>
              <a:t>a</a:t>
            </a:r>
            <a:r>
              <a:rPr sz="2171" spc="18" dirty="0">
                <a:latin typeface="Cambria"/>
                <a:cs typeface="Cambria"/>
              </a:rPr>
              <a:t> </a:t>
            </a:r>
            <a:r>
              <a:rPr sz="2171" spc="5" dirty="0">
                <a:latin typeface="Cambria"/>
                <a:cs typeface="Cambria"/>
              </a:rPr>
              <a:t>group</a:t>
            </a:r>
            <a:r>
              <a:rPr sz="2171" spc="-14" dirty="0">
                <a:latin typeface="Cambria"/>
                <a:cs typeface="Cambria"/>
              </a:rPr>
              <a:t> </a:t>
            </a:r>
            <a:r>
              <a:rPr sz="2171" spc="14" dirty="0">
                <a:latin typeface="Cambria"/>
                <a:cs typeface="Cambria"/>
              </a:rPr>
              <a:t>of </a:t>
            </a:r>
            <a:r>
              <a:rPr sz="2171" spc="9" dirty="0">
                <a:latin typeface="Cambria"/>
                <a:cs typeface="Cambria"/>
              </a:rPr>
              <a:t>people	(e.g.,</a:t>
            </a:r>
            <a:r>
              <a:rPr sz="2171" spc="-14" dirty="0">
                <a:latin typeface="Cambria"/>
                <a:cs typeface="Cambria"/>
              </a:rPr>
              <a:t> </a:t>
            </a:r>
            <a:r>
              <a:rPr lang="en-US" altLang="zh-CN" sz="2171" spc="14" dirty="0">
                <a:latin typeface="Cambria"/>
                <a:cs typeface="Cambria"/>
              </a:rPr>
              <a:t>NBS</a:t>
            </a:r>
            <a:r>
              <a:rPr sz="2171" spc="-5" dirty="0">
                <a:latin typeface="Cambria"/>
                <a:cs typeface="Cambria"/>
              </a:rPr>
              <a:t> </a:t>
            </a:r>
            <a:r>
              <a:rPr sz="2171" spc="14" dirty="0">
                <a:latin typeface="Cambria"/>
                <a:cs typeface="Cambria"/>
              </a:rPr>
              <a:t>students)</a:t>
            </a:r>
            <a:endParaRPr sz="2171" dirty="0">
              <a:latin typeface="Cambria"/>
              <a:cs typeface="Cambria"/>
            </a:endParaRPr>
          </a:p>
          <a:p>
            <a:pPr marL="591588" indent="-414111">
              <a:spcBef>
                <a:spcPts val="1357"/>
              </a:spcBef>
              <a:buFont typeface="Symbol"/>
              <a:buChar char=""/>
              <a:tabLst>
                <a:tab pos="591588" algn="l"/>
                <a:tab pos="592163" algn="l"/>
              </a:tabLst>
            </a:pPr>
            <a:r>
              <a:rPr sz="2171" spc="9" dirty="0">
                <a:latin typeface="Cambria"/>
                <a:cs typeface="Cambria"/>
              </a:rPr>
              <a:t>Stock</a:t>
            </a:r>
            <a:r>
              <a:rPr sz="2171" spc="-18" dirty="0">
                <a:latin typeface="Cambria"/>
                <a:cs typeface="Cambria"/>
              </a:rPr>
              <a:t> </a:t>
            </a:r>
            <a:r>
              <a:rPr sz="2171" spc="5" dirty="0">
                <a:latin typeface="Cambria"/>
                <a:cs typeface="Cambria"/>
              </a:rPr>
              <a:t>return</a:t>
            </a:r>
            <a:r>
              <a:rPr sz="2171" spc="-14" dirty="0">
                <a:latin typeface="Cambria"/>
                <a:cs typeface="Cambria"/>
              </a:rPr>
              <a:t> </a:t>
            </a:r>
            <a:r>
              <a:rPr sz="2171" spc="-9" dirty="0">
                <a:latin typeface="Cambria"/>
                <a:cs typeface="Cambria"/>
              </a:rPr>
              <a:t>over</a:t>
            </a:r>
            <a:r>
              <a:rPr sz="2171" spc="-5" dirty="0">
                <a:latin typeface="Cambria"/>
                <a:cs typeface="Cambria"/>
              </a:rPr>
              <a:t> </a:t>
            </a:r>
            <a:r>
              <a:rPr sz="2171" spc="14" dirty="0">
                <a:latin typeface="Cambria"/>
                <a:cs typeface="Cambria"/>
              </a:rPr>
              <a:t>short</a:t>
            </a:r>
            <a:r>
              <a:rPr sz="2171" spc="-9" dirty="0">
                <a:latin typeface="Cambria"/>
                <a:cs typeface="Cambria"/>
              </a:rPr>
              <a:t> </a:t>
            </a:r>
            <a:r>
              <a:rPr sz="2171" spc="9" dirty="0">
                <a:latin typeface="Cambria"/>
                <a:cs typeface="Cambria"/>
              </a:rPr>
              <a:t>periods</a:t>
            </a:r>
            <a:r>
              <a:rPr sz="2171" spc="-18" dirty="0">
                <a:latin typeface="Cambria"/>
                <a:cs typeface="Cambria"/>
              </a:rPr>
              <a:t> </a:t>
            </a:r>
            <a:r>
              <a:rPr sz="2171" spc="14" dirty="0">
                <a:latin typeface="Cambria"/>
                <a:cs typeface="Cambria"/>
              </a:rPr>
              <a:t>of</a:t>
            </a:r>
            <a:r>
              <a:rPr sz="2171" spc="-5" dirty="0">
                <a:latin typeface="Cambria"/>
                <a:cs typeface="Cambria"/>
              </a:rPr>
              <a:t> </a:t>
            </a:r>
            <a:r>
              <a:rPr sz="2171" spc="9" dirty="0">
                <a:latin typeface="Cambria"/>
                <a:cs typeface="Cambria"/>
              </a:rPr>
              <a:t>time</a:t>
            </a:r>
            <a:endParaRPr sz="2171" dirty="0">
              <a:latin typeface="Cambria"/>
              <a:cs typeface="Cambria"/>
            </a:endParaRPr>
          </a:p>
          <a:p>
            <a:pPr marL="591588" indent="-414111">
              <a:spcBef>
                <a:spcPts val="1343"/>
              </a:spcBef>
              <a:buFont typeface="Symbol"/>
              <a:buChar char=""/>
              <a:tabLst>
                <a:tab pos="591588" algn="l"/>
                <a:tab pos="592163" algn="l"/>
              </a:tabLst>
            </a:pPr>
            <a:r>
              <a:rPr sz="2171" spc="14" dirty="0">
                <a:latin typeface="Cambria"/>
                <a:cs typeface="Cambria"/>
              </a:rPr>
              <a:t>Width</a:t>
            </a:r>
            <a:r>
              <a:rPr sz="2171" spc="-14" dirty="0">
                <a:latin typeface="Cambria"/>
                <a:cs typeface="Cambria"/>
              </a:rPr>
              <a:t> </a:t>
            </a:r>
            <a:r>
              <a:rPr sz="2171" spc="14" dirty="0">
                <a:latin typeface="Cambria"/>
                <a:cs typeface="Cambria"/>
              </a:rPr>
              <a:t>of</a:t>
            </a:r>
            <a:r>
              <a:rPr sz="2171" spc="5" dirty="0">
                <a:latin typeface="Cambria"/>
                <a:cs typeface="Cambria"/>
              </a:rPr>
              <a:t> steel plate from</a:t>
            </a:r>
            <a:r>
              <a:rPr sz="2171" spc="-9" dirty="0">
                <a:latin typeface="Cambria"/>
                <a:cs typeface="Cambria"/>
              </a:rPr>
              <a:t> </a:t>
            </a:r>
            <a:r>
              <a:rPr sz="2171" spc="14" dirty="0">
                <a:latin typeface="Cambria"/>
                <a:cs typeface="Cambria"/>
              </a:rPr>
              <a:t>a</a:t>
            </a:r>
            <a:r>
              <a:rPr sz="2171" spc="5" dirty="0">
                <a:latin typeface="Cambria"/>
                <a:cs typeface="Cambria"/>
              </a:rPr>
              <a:t> </a:t>
            </a:r>
            <a:r>
              <a:rPr sz="2171" spc="9" dirty="0">
                <a:latin typeface="Cambria"/>
                <a:cs typeface="Cambria"/>
              </a:rPr>
              <a:t>production</a:t>
            </a:r>
            <a:r>
              <a:rPr sz="2171" spc="-32" dirty="0">
                <a:latin typeface="Cambria"/>
                <a:cs typeface="Cambria"/>
              </a:rPr>
              <a:t> </a:t>
            </a:r>
            <a:r>
              <a:rPr sz="2171" spc="9" dirty="0">
                <a:latin typeface="Cambria"/>
                <a:cs typeface="Cambria"/>
              </a:rPr>
              <a:t>process</a:t>
            </a:r>
            <a:endParaRPr sz="2171" dirty="0">
              <a:latin typeface="Cambria"/>
              <a:cs typeface="Cambria"/>
            </a:endParaRPr>
          </a:p>
          <a:p>
            <a:pPr marL="591588" indent="-414111">
              <a:spcBef>
                <a:spcPts val="1361"/>
              </a:spcBef>
              <a:buFont typeface="Symbol"/>
              <a:buChar char=""/>
              <a:tabLst>
                <a:tab pos="591588" algn="l"/>
                <a:tab pos="592163" algn="l"/>
              </a:tabLst>
            </a:pPr>
            <a:r>
              <a:rPr sz="2171" spc="14" dirty="0">
                <a:latin typeface="Cambria"/>
                <a:cs typeface="Cambria"/>
              </a:rPr>
              <a:t>Consumer</a:t>
            </a:r>
            <a:r>
              <a:rPr sz="2171" spc="-18" dirty="0">
                <a:latin typeface="Cambria"/>
                <a:cs typeface="Cambria"/>
              </a:rPr>
              <a:t> </a:t>
            </a:r>
            <a:r>
              <a:rPr sz="2171" spc="18" dirty="0">
                <a:latin typeface="Cambria"/>
                <a:cs typeface="Cambria"/>
              </a:rPr>
              <a:t>demand</a:t>
            </a:r>
            <a:r>
              <a:rPr sz="2171" spc="5" dirty="0">
                <a:latin typeface="Cambria"/>
                <a:cs typeface="Cambria"/>
              </a:rPr>
              <a:t> </a:t>
            </a:r>
            <a:r>
              <a:rPr sz="2171" dirty="0">
                <a:latin typeface="Cambria"/>
                <a:cs typeface="Cambria"/>
              </a:rPr>
              <a:t>for</a:t>
            </a:r>
            <a:r>
              <a:rPr sz="2171" spc="5" dirty="0">
                <a:latin typeface="Cambria"/>
                <a:cs typeface="Cambria"/>
              </a:rPr>
              <a:t> </a:t>
            </a:r>
            <a:r>
              <a:rPr sz="2171" spc="14" dirty="0">
                <a:latin typeface="Cambria"/>
                <a:cs typeface="Cambria"/>
              </a:rPr>
              <a:t>a</a:t>
            </a:r>
            <a:r>
              <a:rPr sz="2171" spc="-9" dirty="0">
                <a:latin typeface="Cambria"/>
                <a:cs typeface="Cambria"/>
              </a:rPr>
              <a:t> </a:t>
            </a:r>
            <a:r>
              <a:rPr sz="2171" spc="9" dirty="0">
                <a:latin typeface="Cambria"/>
                <a:cs typeface="Cambria"/>
              </a:rPr>
              <a:t>product</a:t>
            </a:r>
            <a:r>
              <a:rPr sz="2171" spc="-23" dirty="0">
                <a:latin typeface="Cambria"/>
                <a:cs typeface="Cambria"/>
              </a:rPr>
              <a:t> </a:t>
            </a:r>
            <a:r>
              <a:rPr sz="2171" spc="14" dirty="0">
                <a:latin typeface="Cambria"/>
                <a:cs typeface="Cambria"/>
              </a:rPr>
              <a:t>on</a:t>
            </a:r>
            <a:r>
              <a:rPr sz="2171" spc="-5" dirty="0">
                <a:latin typeface="Cambria"/>
                <a:cs typeface="Cambria"/>
              </a:rPr>
              <a:t> </a:t>
            </a:r>
            <a:r>
              <a:rPr sz="2171" spc="14" dirty="0">
                <a:latin typeface="Cambria"/>
                <a:cs typeface="Cambria"/>
              </a:rPr>
              <a:t>a</a:t>
            </a:r>
            <a:r>
              <a:rPr sz="2171" spc="5" dirty="0">
                <a:latin typeface="Cambria"/>
                <a:cs typeface="Cambria"/>
              </a:rPr>
              <a:t> </a:t>
            </a:r>
            <a:r>
              <a:rPr sz="2171" spc="-9" dirty="0">
                <a:latin typeface="Cambria"/>
                <a:cs typeface="Cambria"/>
              </a:rPr>
              <a:t>given</a:t>
            </a:r>
            <a:r>
              <a:rPr sz="2171" spc="14" dirty="0">
                <a:latin typeface="Cambria"/>
                <a:cs typeface="Cambria"/>
              </a:rPr>
              <a:t> </a:t>
            </a:r>
            <a:r>
              <a:rPr sz="2171" dirty="0">
                <a:latin typeface="Cambria"/>
                <a:cs typeface="Cambria"/>
              </a:rPr>
              <a:t>day</a:t>
            </a:r>
          </a:p>
          <a:p>
            <a:pPr>
              <a:spcBef>
                <a:spcPts val="41"/>
              </a:spcBef>
              <a:buFont typeface="Symbol"/>
              <a:buChar char=""/>
            </a:pPr>
            <a:endParaRPr sz="3980" dirty="0">
              <a:latin typeface="Cambria"/>
              <a:cs typeface="Cambria"/>
            </a:endParaRPr>
          </a:p>
          <a:p>
            <a:pPr marL="11487">
              <a:spcBef>
                <a:spcPts val="5"/>
              </a:spcBef>
            </a:pPr>
            <a:r>
              <a:rPr sz="2578" spc="5" dirty="0">
                <a:solidFill>
                  <a:srgbClr val="2E2D67"/>
                </a:solidFill>
                <a:latin typeface="Cambria"/>
                <a:cs typeface="Cambria"/>
              </a:rPr>
              <a:t>But</a:t>
            </a:r>
            <a:r>
              <a:rPr sz="2578" spc="18" dirty="0">
                <a:solidFill>
                  <a:srgbClr val="2E2D67"/>
                </a:solidFill>
                <a:latin typeface="Cambria"/>
                <a:cs typeface="Cambria"/>
              </a:rPr>
              <a:t> </a:t>
            </a:r>
            <a:r>
              <a:rPr sz="2578" dirty="0">
                <a:solidFill>
                  <a:srgbClr val="2E2D67"/>
                </a:solidFill>
                <a:latin typeface="Cambria"/>
                <a:cs typeface="Cambria"/>
              </a:rPr>
              <a:t>... </a:t>
            </a:r>
            <a:r>
              <a:rPr sz="2578" spc="9" dirty="0">
                <a:solidFill>
                  <a:srgbClr val="2E2D67"/>
                </a:solidFill>
                <a:latin typeface="Cambria"/>
                <a:cs typeface="Cambria"/>
              </a:rPr>
              <a:t>some</a:t>
            </a:r>
            <a:r>
              <a:rPr sz="2578" spc="5" dirty="0">
                <a:solidFill>
                  <a:srgbClr val="2E2D67"/>
                </a:solidFill>
                <a:latin typeface="Cambria"/>
                <a:cs typeface="Cambria"/>
              </a:rPr>
              <a:t> phenomena</a:t>
            </a:r>
            <a:r>
              <a:rPr sz="2578" dirty="0">
                <a:solidFill>
                  <a:srgbClr val="2E2D67"/>
                </a:solidFill>
                <a:latin typeface="Cambria"/>
                <a:cs typeface="Cambria"/>
              </a:rPr>
              <a:t> </a:t>
            </a:r>
            <a:r>
              <a:rPr sz="2578" spc="-5" dirty="0">
                <a:solidFill>
                  <a:srgbClr val="2E2D67"/>
                </a:solidFill>
                <a:latin typeface="Cambria"/>
                <a:cs typeface="Cambria"/>
              </a:rPr>
              <a:t>are</a:t>
            </a:r>
            <a:r>
              <a:rPr sz="2578" dirty="0">
                <a:solidFill>
                  <a:srgbClr val="2E2D67"/>
                </a:solidFill>
                <a:latin typeface="Cambria"/>
                <a:cs typeface="Cambria"/>
              </a:rPr>
              <a:t> </a:t>
            </a:r>
            <a:r>
              <a:rPr sz="2578" spc="5" dirty="0">
                <a:solidFill>
                  <a:srgbClr val="2E2D67"/>
                </a:solidFill>
                <a:latin typeface="Cambria"/>
                <a:cs typeface="Cambria"/>
              </a:rPr>
              <a:t>not</a:t>
            </a:r>
            <a:r>
              <a:rPr sz="2578" spc="14" dirty="0">
                <a:solidFill>
                  <a:srgbClr val="2E2D67"/>
                </a:solidFill>
                <a:latin typeface="Cambria"/>
                <a:cs typeface="Cambria"/>
              </a:rPr>
              <a:t> </a:t>
            </a:r>
            <a:r>
              <a:rPr sz="2578" dirty="0">
                <a:solidFill>
                  <a:srgbClr val="2E2D67"/>
                </a:solidFill>
                <a:latin typeface="Cambria"/>
                <a:cs typeface="Cambria"/>
              </a:rPr>
              <a:t>Normally</a:t>
            </a:r>
            <a:r>
              <a:rPr sz="2578" spc="-9" dirty="0">
                <a:solidFill>
                  <a:srgbClr val="2E2D67"/>
                </a:solidFill>
                <a:latin typeface="Cambria"/>
                <a:cs typeface="Cambria"/>
              </a:rPr>
              <a:t> </a:t>
            </a:r>
            <a:r>
              <a:rPr sz="2578" spc="5" dirty="0">
                <a:solidFill>
                  <a:srgbClr val="2E2D67"/>
                </a:solidFill>
                <a:latin typeface="Cambria"/>
                <a:cs typeface="Cambria"/>
              </a:rPr>
              <a:t>distributed:</a:t>
            </a:r>
            <a:endParaRPr sz="2578" dirty="0">
              <a:solidFill>
                <a:srgbClr val="2E2D67"/>
              </a:solidFill>
              <a:latin typeface="Cambria"/>
              <a:cs typeface="Cambria"/>
            </a:endParaRPr>
          </a:p>
          <a:p>
            <a:pPr marL="653619" indent="-476142">
              <a:spcBef>
                <a:spcPts val="1352"/>
              </a:spcBef>
              <a:buFont typeface="Symbol"/>
              <a:buChar char=""/>
              <a:tabLst>
                <a:tab pos="653619" algn="l"/>
                <a:tab pos="654193" algn="l"/>
              </a:tabLst>
            </a:pPr>
            <a:r>
              <a:rPr sz="2171" spc="9" dirty="0">
                <a:latin typeface="Cambria"/>
                <a:cs typeface="Cambria"/>
              </a:rPr>
              <a:t>Stock</a:t>
            </a:r>
            <a:r>
              <a:rPr sz="2171" spc="-23" dirty="0">
                <a:latin typeface="Cambria"/>
                <a:cs typeface="Cambria"/>
              </a:rPr>
              <a:t> </a:t>
            </a:r>
            <a:r>
              <a:rPr sz="2171" spc="9" dirty="0">
                <a:latin typeface="Cambria"/>
                <a:cs typeface="Cambria"/>
              </a:rPr>
              <a:t>returns</a:t>
            </a:r>
            <a:r>
              <a:rPr sz="2171" spc="-18" dirty="0">
                <a:latin typeface="Cambria"/>
                <a:cs typeface="Cambria"/>
              </a:rPr>
              <a:t> </a:t>
            </a:r>
            <a:r>
              <a:rPr sz="2171" spc="-9" dirty="0">
                <a:latin typeface="Cambria"/>
                <a:cs typeface="Cambria"/>
              </a:rPr>
              <a:t>over</a:t>
            </a:r>
            <a:r>
              <a:rPr sz="2171" spc="-5" dirty="0">
                <a:latin typeface="Cambria"/>
                <a:cs typeface="Cambria"/>
              </a:rPr>
              <a:t> </a:t>
            </a:r>
            <a:r>
              <a:rPr sz="2171" spc="9" dirty="0">
                <a:latin typeface="Cambria"/>
                <a:cs typeface="Cambria"/>
              </a:rPr>
              <a:t>longer</a:t>
            </a:r>
            <a:r>
              <a:rPr sz="2171" spc="-14" dirty="0">
                <a:latin typeface="Cambria"/>
                <a:cs typeface="Cambria"/>
              </a:rPr>
              <a:t> </a:t>
            </a:r>
            <a:r>
              <a:rPr sz="2171" spc="9" dirty="0">
                <a:latin typeface="Cambria"/>
                <a:cs typeface="Cambria"/>
              </a:rPr>
              <a:t>periods</a:t>
            </a:r>
            <a:r>
              <a:rPr sz="2171" spc="-18" dirty="0">
                <a:latin typeface="Cambria"/>
                <a:cs typeface="Cambria"/>
              </a:rPr>
              <a:t> </a:t>
            </a:r>
            <a:r>
              <a:rPr sz="2171" spc="14" dirty="0">
                <a:latin typeface="Cambria"/>
                <a:cs typeface="Cambria"/>
              </a:rPr>
              <a:t>of</a:t>
            </a:r>
            <a:r>
              <a:rPr sz="2171" spc="5" dirty="0">
                <a:latin typeface="Cambria"/>
                <a:cs typeface="Cambria"/>
              </a:rPr>
              <a:t> </a:t>
            </a:r>
            <a:r>
              <a:rPr sz="2171" spc="9" dirty="0">
                <a:latin typeface="Cambria"/>
                <a:cs typeface="Cambria"/>
              </a:rPr>
              <a:t>time</a:t>
            </a:r>
            <a:endParaRPr sz="2171" dirty="0">
              <a:latin typeface="Cambria"/>
              <a:cs typeface="Cambria"/>
            </a:endParaRPr>
          </a:p>
          <a:p>
            <a:pPr marL="653619" indent="-476142">
              <a:spcBef>
                <a:spcPts val="1348"/>
              </a:spcBef>
              <a:buFont typeface="Symbol"/>
              <a:buChar char=""/>
              <a:tabLst>
                <a:tab pos="653619" algn="l"/>
                <a:tab pos="654193" algn="l"/>
              </a:tabLst>
            </a:pPr>
            <a:r>
              <a:rPr sz="2171" spc="14" dirty="0">
                <a:latin typeface="Cambria"/>
                <a:cs typeface="Cambria"/>
              </a:rPr>
              <a:t>Income</a:t>
            </a:r>
            <a:r>
              <a:rPr sz="2171" spc="-23" dirty="0">
                <a:latin typeface="Cambria"/>
                <a:cs typeface="Cambria"/>
              </a:rPr>
              <a:t> </a:t>
            </a:r>
            <a:r>
              <a:rPr sz="2171" spc="9" dirty="0">
                <a:latin typeface="Cambria"/>
                <a:cs typeface="Cambria"/>
              </a:rPr>
              <a:t>distributions</a:t>
            </a:r>
            <a:endParaRPr sz="2171" dirty="0">
              <a:latin typeface="Cambria"/>
              <a:cs typeface="Cambria"/>
            </a:endParaRPr>
          </a:p>
        </p:txBody>
      </p:sp>
      <p:sp>
        <p:nvSpPr>
          <p:cNvPr id="7" name="object 5">
            <a:extLst>
              <a:ext uri="{FF2B5EF4-FFF2-40B4-BE49-F238E27FC236}">
                <a16:creationId xmlns:a16="http://schemas.microsoft.com/office/drawing/2014/main" id="{57A48720-CD76-4A9A-92C9-B7BB5624F95A}"/>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a:lnSpc>
                <a:spcPct val="100000"/>
              </a:lnSpc>
              <a:spcBef>
                <a:spcPts val="755"/>
              </a:spcBef>
            </a:pPr>
            <a:r>
              <a:rPr lang="en-SG" sz="3573" spc="-14" dirty="0">
                <a:solidFill>
                  <a:srgbClr val="001F5F"/>
                </a:solidFill>
                <a:latin typeface="Cambria"/>
                <a:cs typeface="Cambria"/>
              </a:rPr>
              <a:t>Normal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90846" y="2216758"/>
            <a:ext cx="1269362" cy="380483"/>
          </a:xfrm>
          <a:prstGeom prst="rect">
            <a:avLst/>
          </a:prstGeom>
        </p:spPr>
        <p:txBody>
          <a:bodyPr vert="horz" wrap="square" lIns="0" tIns="11487" rIns="0" bIns="0" rtlCol="0">
            <a:spAutoFit/>
          </a:bodyPr>
          <a:lstStyle/>
          <a:p>
            <a:pPr marL="11487">
              <a:spcBef>
                <a:spcPts val="90"/>
              </a:spcBef>
            </a:pPr>
            <a:r>
              <a:rPr sz="2397" spc="-5" dirty="0">
                <a:latin typeface="Cambria"/>
                <a:cs typeface="Cambria"/>
              </a:rPr>
              <a:t>Suppose</a:t>
            </a:r>
            <a:r>
              <a:rPr sz="2397" spc="-72" dirty="0">
                <a:latin typeface="Cambria"/>
                <a:cs typeface="Cambria"/>
              </a:rPr>
              <a:t> </a:t>
            </a:r>
            <a:r>
              <a:rPr sz="2397" dirty="0">
                <a:latin typeface="Cambria"/>
                <a:cs typeface="Cambria"/>
              </a:rPr>
              <a:t>:</a:t>
            </a:r>
          </a:p>
        </p:txBody>
      </p:sp>
      <p:sp>
        <p:nvSpPr>
          <p:cNvPr id="4" name="object 4"/>
          <p:cNvSpPr txBox="1"/>
          <p:nvPr/>
        </p:nvSpPr>
        <p:spPr>
          <a:xfrm>
            <a:off x="3559656" y="2216758"/>
            <a:ext cx="2833908" cy="465191"/>
          </a:xfrm>
          <a:prstGeom prst="rect">
            <a:avLst/>
          </a:prstGeom>
        </p:spPr>
        <p:txBody>
          <a:bodyPr vert="horz" wrap="square" lIns="0" tIns="12636" rIns="0" bIns="0" rtlCol="0">
            <a:spAutoFit/>
          </a:bodyPr>
          <a:lstStyle/>
          <a:p>
            <a:pPr marL="11487">
              <a:spcBef>
                <a:spcPts val="99"/>
              </a:spcBef>
              <a:tabLst>
                <a:tab pos="348635" algn="l"/>
              </a:tabLst>
            </a:pPr>
            <a:r>
              <a:rPr sz="2804" b="1" i="1" spc="-5" dirty="0">
                <a:solidFill>
                  <a:srgbClr val="2E2D67"/>
                </a:solidFill>
                <a:latin typeface="Cambria"/>
                <a:cs typeface="Cambria"/>
              </a:rPr>
              <a:t>X</a:t>
            </a:r>
            <a:r>
              <a:rPr sz="2804" b="1" i="1" spc="-5" dirty="0">
                <a:solidFill>
                  <a:srgbClr val="000099"/>
                </a:solidFill>
                <a:latin typeface="Cambria"/>
                <a:cs typeface="Cambria"/>
              </a:rPr>
              <a:t>	</a:t>
            </a:r>
            <a:r>
              <a:rPr sz="2804" spc="-5" dirty="0">
                <a:latin typeface="Symbol"/>
                <a:cs typeface="Symbol"/>
              </a:rPr>
              <a:t></a:t>
            </a:r>
            <a:r>
              <a:rPr sz="2804" spc="249" dirty="0">
                <a:latin typeface="Times New Roman"/>
                <a:cs typeface="Times New Roman"/>
              </a:rPr>
              <a:t> </a:t>
            </a:r>
            <a:r>
              <a:rPr sz="2804" i="1" spc="145" dirty="0">
                <a:latin typeface="Cambria"/>
                <a:cs typeface="Cambria"/>
              </a:rPr>
              <a:t>N</a:t>
            </a:r>
            <a:r>
              <a:rPr sz="2804" spc="145" dirty="0">
                <a:latin typeface="Cambria"/>
                <a:cs typeface="Cambria"/>
              </a:rPr>
              <a:t>(</a:t>
            </a:r>
            <a:r>
              <a:rPr lang="en-SG" sz="2804" spc="145" dirty="0">
                <a:latin typeface="Cambria"/>
                <a:cs typeface="Cambria"/>
              </a:rPr>
              <a:t>100</a:t>
            </a:r>
            <a:r>
              <a:rPr sz="2804" spc="145" dirty="0">
                <a:latin typeface="Cambria"/>
                <a:cs typeface="Cambria"/>
              </a:rPr>
              <a:t>,</a:t>
            </a:r>
            <a:r>
              <a:rPr lang="en-SG" sz="2940" spc="145" dirty="0">
                <a:latin typeface="Symbol"/>
                <a:cs typeface="Symbol"/>
              </a:rPr>
              <a:t>25</a:t>
            </a:r>
            <a:r>
              <a:rPr sz="2804" spc="145" dirty="0">
                <a:latin typeface="Cambria"/>
                <a:cs typeface="Cambria"/>
              </a:rPr>
              <a:t>)</a:t>
            </a:r>
            <a:endParaRPr sz="2804" dirty="0">
              <a:latin typeface="Cambria"/>
              <a:cs typeface="Cambria"/>
            </a:endParaRPr>
          </a:p>
        </p:txBody>
      </p:sp>
      <p:sp>
        <p:nvSpPr>
          <p:cNvPr id="5" name="object 5"/>
          <p:cNvSpPr txBox="1"/>
          <p:nvPr/>
        </p:nvSpPr>
        <p:spPr>
          <a:xfrm>
            <a:off x="2190846" y="3039948"/>
            <a:ext cx="8405436" cy="2429898"/>
          </a:xfrm>
          <a:prstGeom prst="rect">
            <a:avLst/>
          </a:prstGeom>
          <a:ln>
            <a:noFill/>
          </a:ln>
        </p:spPr>
        <p:txBody>
          <a:bodyPr vert="horz" wrap="square" lIns="0" tIns="13210" rIns="0" bIns="0" rtlCol="0">
            <a:spAutoFit/>
          </a:bodyPr>
          <a:lstStyle/>
          <a:p>
            <a:pPr marL="11487">
              <a:spcBef>
                <a:spcPts val="103"/>
              </a:spcBef>
              <a:tabLst>
                <a:tab pos="5758508" algn="l"/>
              </a:tabLst>
            </a:pPr>
            <a:r>
              <a:rPr sz="2397" dirty="0">
                <a:latin typeface="Cambria"/>
                <a:cs typeface="Cambria"/>
              </a:rPr>
              <a:t>H</a:t>
            </a:r>
            <a:r>
              <a:rPr sz="2397" spc="-14" dirty="0">
                <a:latin typeface="Cambria"/>
                <a:cs typeface="Cambria"/>
              </a:rPr>
              <a:t>o</a:t>
            </a:r>
            <a:r>
              <a:rPr sz="2397" dirty="0">
                <a:latin typeface="Cambria"/>
                <a:cs typeface="Cambria"/>
              </a:rPr>
              <a:t>w</a:t>
            </a:r>
            <a:r>
              <a:rPr sz="2397" spc="-5" dirty="0">
                <a:latin typeface="Cambria"/>
                <a:cs typeface="Cambria"/>
              </a:rPr>
              <a:t> </a:t>
            </a:r>
            <a:r>
              <a:rPr sz="2397" spc="5" dirty="0">
                <a:latin typeface="Cambria"/>
                <a:cs typeface="Cambria"/>
              </a:rPr>
              <a:t>d</a:t>
            </a:r>
            <a:r>
              <a:rPr sz="2397" dirty="0">
                <a:latin typeface="Cambria"/>
                <a:cs typeface="Cambria"/>
              </a:rPr>
              <a:t>o</a:t>
            </a:r>
            <a:r>
              <a:rPr sz="2397" spc="9" dirty="0">
                <a:latin typeface="Cambria"/>
                <a:cs typeface="Cambria"/>
              </a:rPr>
              <a:t> </a:t>
            </a:r>
            <a:r>
              <a:rPr sz="2397" spc="-36" dirty="0">
                <a:latin typeface="Cambria"/>
                <a:cs typeface="Cambria"/>
              </a:rPr>
              <a:t>w</a:t>
            </a:r>
            <a:r>
              <a:rPr sz="2397" dirty="0">
                <a:latin typeface="Cambria"/>
                <a:cs typeface="Cambria"/>
              </a:rPr>
              <a:t>e </a:t>
            </a:r>
            <a:r>
              <a:rPr sz="2397" spc="-14" dirty="0">
                <a:latin typeface="Cambria"/>
                <a:cs typeface="Cambria"/>
              </a:rPr>
              <a:t>c</a:t>
            </a:r>
            <a:r>
              <a:rPr sz="2397" dirty="0">
                <a:latin typeface="Cambria"/>
                <a:cs typeface="Cambria"/>
              </a:rPr>
              <a:t>ompu</a:t>
            </a:r>
            <a:r>
              <a:rPr sz="2397" spc="-23" dirty="0">
                <a:latin typeface="Cambria"/>
                <a:cs typeface="Cambria"/>
              </a:rPr>
              <a:t>t</a:t>
            </a:r>
            <a:r>
              <a:rPr sz="2397" dirty="0">
                <a:latin typeface="Cambria"/>
                <a:cs typeface="Cambria"/>
              </a:rPr>
              <a:t>e</a:t>
            </a:r>
            <a:r>
              <a:rPr sz="2397" spc="14" dirty="0">
                <a:latin typeface="Cambria"/>
                <a:cs typeface="Cambria"/>
              </a:rPr>
              <a:t> </a:t>
            </a:r>
            <a:r>
              <a:rPr sz="2397" spc="-5" dirty="0">
                <a:latin typeface="Cambria"/>
                <a:cs typeface="Cambria"/>
              </a:rPr>
              <a:t>p</a:t>
            </a:r>
            <a:r>
              <a:rPr sz="2397" spc="-41" dirty="0">
                <a:latin typeface="Cambria"/>
                <a:cs typeface="Cambria"/>
              </a:rPr>
              <a:t>r</a:t>
            </a:r>
            <a:r>
              <a:rPr sz="2397" dirty="0">
                <a:latin typeface="Cambria"/>
                <a:cs typeface="Cambria"/>
              </a:rPr>
              <a:t>obabil</a:t>
            </a:r>
            <a:r>
              <a:rPr sz="2397" spc="-9" dirty="0">
                <a:latin typeface="Cambria"/>
                <a:cs typeface="Cambria"/>
              </a:rPr>
              <a:t>i</a:t>
            </a:r>
            <a:r>
              <a:rPr sz="2397" spc="-5" dirty="0">
                <a:latin typeface="Cambria"/>
                <a:cs typeface="Cambria"/>
              </a:rPr>
              <a:t>tie</a:t>
            </a:r>
            <a:r>
              <a:rPr sz="2397" dirty="0">
                <a:latin typeface="Cambria"/>
                <a:cs typeface="Cambria"/>
              </a:rPr>
              <a:t>s</a:t>
            </a:r>
            <a:r>
              <a:rPr sz="2397" spc="18" dirty="0">
                <a:latin typeface="Cambria"/>
                <a:cs typeface="Cambria"/>
              </a:rPr>
              <a:t> </a:t>
            </a:r>
            <a:r>
              <a:rPr sz="2397" dirty="0">
                <a:latin typeface="Cambria"/>
                <a:cs typeface="Cambria"/>
              </a:rPr>
              <a:t>such</a:t>
            </a:r>
            <a:r>
              <a:rPr sz="2397" spc="5" dirty="0">
                <a:latin typeface="Cambria"/>
                <a:cs typeface="Cambria"/>
              </a:rPr>
              <a:t> </a:t>
            </a:r>
            <a:r>
              <a:rPr sz="2397" spc="-5" dirty="0">
                <a:latin typeface="Cambria"/>
                <a:cs typeface="Cambria"/>
              </a:rPr>
              <a:t>a</a:t>
            </a:r>
            <a:r>
              <a:rPr sz="2397" dirty="0">
                <a:latin typeface="Cambria"/>
                <a:cs typeface="Cambria"/>
              </a:rPr>
              <a:t>s</a:t>
            </a:r>
            <a:r>
              <a:rPr sz="2397" spc="-5" dirty="0">
                <a:latin typeface="Cambria"/>
                <a:cs typeface="Cambria"/>
              </a:rPr>
              <a:t> </a:t>
            </a:r>
            <a:r>
              <a:rPr sz="2397" dirty="0">
                <a:latin typeface="Cambria"/>
                <a:cs typeface="Cambria"/>
              </a:rPr>
              <a:t>:	</a:t>
            </a:r>
            <a:endParaRPr lang="en-SG" sz="2397" dirty="0">
              <a:latin typeface="Cambria"/>
              <a:cs typeface="Cambria"/>
            </a:endParaRPr>
          </a:p>
          <a:p>
            <a:pPr marL="525837" indent="-514350">
              <a:spcBef>
                <a:spcPts val="103"/>
              </a:spcBef>
              <a:buAutoNum type="arabicParenR"/>
              <a:tabLst>
                <a:tab pos="5758508" algn="l"/>
              </a:tabLst>
            </a:pPr>
            <a:r>
              <a:rPr lang="en-SG" sz="2578" spc="9" dirty="0">
                <a:latin typeface="Cambria Math" panose="02040503050406030204" pitchFamily="18" charset="0"/>
                <a:ea typeface="Cambria Math" panose="02040503050406030204" pitchFamily="18" charset="0"/>
                <a:cs typeface="Cambria"/>
              </a:rPr>
              <a:t>ℙ</a:t>
            </a:r>
            <a:r>
              <a:rPr lang="en-SG" sz="2578" spc="-262" dirty="0">
                <a:latin typeface="Cambria"/>
                <a:cs typeface="Cambria"/>
              </a:rPr>
              <a:t>[</a:t>
            </a:r>
            <a:r>
              <a:rPr sz="2578" spc="-267" dirty="0">
                <a:latin typeface="Cambria"/>
                <a:cs typeface="Cambria"/>
              </a:rPr>
              <a:t> </a:t>
            </a:r>
            <a:r>
              <a:rPr lang="en-SG" sz="2578" spc="5" dirty="0">
                <a:latin typeface="Cambria"/>
                <a:cs typeface="Cambria"/>
              </a:rPr>
              <a:t>75</a:t>
            </a:r>
            <a:r>
              <a:rPr sz="2578" i="1" spc="-68" dirty="0">
                <a:latin typeface="Cambria"/>
                <a:cs typeface="Cambria"/>
              </a:rPr>
              <a:t> </a:t>
            </a:r>
            <a:r>
              <a:rPr sz="2578" spc="5" dirty="0">
                <a:latin typeface="Symbol"/>
                <a:cs typeface="Symbol"/>
              </a:rPr>
              <a:t></a:t>
            </a:r>
            <a:r>
              <a:rPr sz="2578" spc="-149" dirty="0">
                <a:latin typeface="Times New Roman"/>
                <a:cs typeface="Times New Roman"/>
              </a:rPr>
              <a:t> </a:t>
            </a:r>
            <a:r>
              <a:rPr sz="2578" b="1" i="1" spc="9" dirty="0">
                <a:solidFill>
                  <a:srgbClr val="2E2D67"/>
                </a:solidFill>
                <a:latin typeface="Cambria"/>
                <a:cs typeface="Cambria"/>
              </a:rPr>
              <a:t>X</a:t>
            </a:r>
            <a:r>
              <a:rPr sz="2578" b="1" i="1" spc="-72" dirty="0">
                <a:solidFill>
                  <a:srgbClr val="000099"/>
                </a:solidFill>
                <a:latin typeface="Cambria"/>
                <a:cs typeface="Cambria"/>
              </a:rPr>
              <a:t> </a:t>
            </a:r>
            <a:r>
              <a:rPr sz="2578" spc="5" dirty="0">
                <a:latin typeface="Symbol"/>
                <a:cs typeface="Symbol"/>
              </a:rPr>
              <a:t></a:t>
            </a:r>
            <a:r>
              <a:rPr sz="2578" spc="-149" dirty="0">
                <a:latin typeface="Times New Roman"/>
                <a:cs typeface="Times New Roman"/>
              </a:rPr>
              <a:t> </a:t>
            </a:r>
            <a:r>
              <a:rPr lang="en-SG" sz="2578" spc="5" dirty="0">
                <a:latin typeface="Cambria"/>
                <a:cs typeface="Cambria"/>
              </a:rPr>
              <a:t>125</a:t>
            </a:r>
            <a:r>
              <a:rPr sz="2578" i="1" spc="-63" dirty="0">
                <a:latin typeface="Cambria"/>
                <a:cs typeface="Cambria"/>
              </a:rPr>
              <a:t> </a:t>
            </a:r>
            <a:r>
              <a:rPr lang="en-SG" sz="2578" spc="303" dirty="0">
                <a:latin typeface="Cambria"/>
                <a:cs typeface="Cambria"/>
              </a:rPr>
              <a:t>]</a:t>
            </a:r>
            <a:endParaRPr lang="en-SG" sz="2578" spc="5" dirty="0">
              <a:latin typeface="Cambria"/>
              <a:cs typeface="Cambria"/>
            </a:endParaRPr>
          </a:p>
          <a:p>
            <a:pPr marL="525837" indent="-514350">
              <a:spcBef>
                <a:spcPts val="103"/>
              </a:spcBef>
              <a:buFontTx/>
              <a:buAutoNum type="arabicParenR"/>
              <a:tabLst>
                <a:tab pos="5758508" algn="l"/>
              </a:tabLst>
            </a:pPr>
            <a:r>
              <a:rPr lang="en-SG" sz="2578" spc="9" dirty="0">
                <a:latin typeface="Cambria Math" panose="02040503050406030204" pitchFamily="18" charset="0"/>
                <a:ea typeface="Cambria Math" panose="02040503050406030204" pitchFamily="18" charset="0"/>
                <a:cs typeface="Cambria"/>
              </a:rPr>
              <a:t>ℙ</a:t>
            </a:r>
            <a:r>
              <a:rPr lang="en-SG" sz="2578" spc="-262" dirty="0">
                <a:latin typeface="Cambria"/>
                <a:cs typeface="Cambria"/>
              </a:rPr>
              <a:t>[</a:t>
            </a:r>
            <a:r>
              <a:rPr lang="en-SG" sz="2578" spc="-267" dirty="0">
                <a:latin typeface="Cambria"/>
                <a:cs typeface="Cambria"/>
              </a:rPr>
              <a:t> </a:t>
            </a:r>
            <a:r>
              <a:rPr lang="en-SG" sz="2578" spc="5" dirty="0">
                <a:latin typeface="Cambria"/>
                <a:cs typeface="Cambria"/>
              </a:rPr>
              <a:t>50</a:t>
            </a:r>
            <a:r>
              <a:rPr lang="en-SG" sz="2578" i="1" spc="-68" dirty="0">
                <a:latin typeface="Cambria"/>
                <a:cs typeface="Cambria"/>
              </a:rPr>
              <a:t> </a:t>
            </a:r>
            <a:r>
              <a:rPr lang="en-SG" sz="2578" spc="5" dirty="0">
                <a:latin typeface="Symbol"/>
                <a:cs typeface="Symbol"/>
              </a:rPr>
              <a:t></a:t>
            </a:r>
            <a:r>
              <a:rPr lang="en-SG" sz="2578" spc="-149" dirty="0">
                <a:latin typeface="Times New Roman"/>
                <a:cs typeface="Times New Roman"/>
              </a:rPr>
              <a:t> </a:t>
            </a:r>
            <a:r>
              <a:rPr lang="en-SG" sz="2578" b="1" i="1" spc="9" dirty="0">
                <a:solidFill>
                  <a:srgbClr val="2E2D67"/>
                </a:solidFill>
                <a:latin typeface="Cambria"/>
                <a:cs typeface="Cambria"/>
              </a:rPr>
              <a:t>X</a:t>
            </a:r>
            <a:r>
              <a:rPr lang="en-SG" sz="2578" b="1" i="1" spc="-72" dirty="0">
                <a:solidFill>
                  <a:srgbClr val="000099"/>
                </a:solidFill>
                <a:latin typeface="Cambria"/>
                <a:cs typeface="Cambria"/>
              </a:rPr>
              <a:t> </a:t>
            </a:r>
            <a:r>
              <a:rPr lang="en-SG" sz="2578" spc="5" dirty="0">
                <a:latin typeface="Symbol"/>
                <a:cs typeface="Symbol"/>
              </a:rPr>
              <a:t></a:t>
            </a:r>
            <a:r>
              <a:rPr lang="en-SG" sz="2578" spc="-149" dirty="0">
                <a:latin typeface="Times New Roman"/>
                <a:cs typeface="Times New Roman"/>
              </a:rPr>
              <a:t> </a:t>
            </a:r>
            <a:r>
              <a:rPr lang="en-SG" sz="2578" spc="5" dirty="0">
                <a:latin typeface="Cambria"/>
                <a:cs typeface="Cambria"/>
              </a:rPr>
              <a:t>150</a:t>
            </a:r>
            <a:r>
              <a:rPr lang="en-SG" sz="2578" i="1" spc="-63" dirty="0">
                <a:latin typeface="Cambria"/>
                <a:cs typeface="Cambria"/>
              </a:rPr>
              <a:t> </a:t>
            </a:r>
            <a:r>
              <a:rPr lang="en-SG" sz="2578" spc="303" dirty="0">
                <a:latin typeface="Cambria"/>
                <a:cs typeface="Cambria"/>
              </a:rPr>
              <a:t>]</a:t>
            </a:r>
          </a:p>
          <a:p>
            <a:pPr marL="525837" indent="-514350">
              <a:spcBef>
                <a:spcPts val="103"/>
              </a:spcBef>
              <a:buFontTx/>
              <a:buAutoNum type="arabicParenR"/>
              <a:tabLst>
                <a:tab pos="5758508" algn="l"/>
              </a:tabLst>
            </a:pPr>
            <a:r>
              <a:rPr lang="en-SG" sz="2578" spc="9" dirty="0">
                <a:latin typeface="Cambria Math" panose="02040503050406030204" pitchFamily="18" charset="0"/>
                <a:ea typeface="Cambria Math" panose="02040503050406030204" pitchFamily="18" charset="0"/>
                <a:cs typeface="Cambria"/>
              </a:rPr>
              <a:t>ℙ</a:t>
            </a:r>
            <a:r>
              <a:rPr lang="en-SG" sz="2578" spc="-262" dirty="0">
                <a:latin typeface="Cambria"/>
                <a:cs typeface="Cambria"/>
              </a:rPr>
              <a:t>[</a:t>
            </a:r>
            <a:r>
              <a:rPr lang="en-SG" sz="2578" spc="-267" dirty="0">
                <a:latin typeface="Cambria"/>
                <a:cs typeface="Cambria"/>
              </a:rPr>
              <a:t> </a:t>
            </a:r>
            <a:r>
              <a:rPr lang="en-SG" sz="2578" spc="5" dirty="0">
                <a:latin typeface="Cambria"/>
                <a:cs typeface="Cambria"/>
              </a:rPr>
              <a:t>25</a:t>
            </a:r>
            <a:r>
              <a:rPr lang="en-SG" sz="2578" i="1" spc="-68" dirty="0">
                <a:latin typeface="Cambria"/>
                <a:cs typeface="Cambria"/>
              </a:rPr>
              <a:t> </a:t>
            </a:r>
            <a:r>
              <a:rPr lang="en-SG" sz="2578" spc="5" dirty="0">
                <a:latin typeface="Symbol"/>
                <a:cs typeface="Symbol"/>
              </a:rPr>
              <a:t></a:t>
            </a:r>
            <a:r>
              <a:rPr lang="en-SG" sz="2578" spc="-149" dirty="0">
                <a:latin typeface="Times New Roman"/>
                <a:cs typeface="Times New Roman"/>
              </a:rPr>
              <a:t> </a:t>
            </a:r>
            <a:r>
              <a:rPr lang="en-SG" sz="2578" b="1" i="1" spc="9" dirty="0">
                <a:solidFill>
                  <a:srgbClr val="2E2D67"/>
                </a:solidFill>
                <a:latin typeface="Cambria"/>
                <a:cs typeface="Cambria"/>
              </a:rPr>
              <a:t>X</a:t>
            </a:r>
            <a:r>
              <a:rPr lang="en-SG" sz="2578" b="1" i="1" spc="-72" dirty="0">
                <a:solidFill>
                  <a:srgbClr val="000099"/>
                </a:solidFill>
                <a:latin typeface="Cambria"/>
                <a:cs typeface="Cambria"/>
              </a:rPr>
              <a:t> </a:t>
            </a:r>
            <a:r>
              <a:rPr lang="en-SG" sz="2578" spc="5" dirty="0">
                <a:latin typeface="Symbol"/>
                <a:cs typeface="Symbol"/>
              </a:rPr>
              <a:t></a:t>
            </a:r>
            <a:r>
              <a:rPr lang="en-SG" sz="2578" spc="-149" dirty="0">
                <a:latin typeface="Times New Roman"/>
                <a:cs typeface="Times New Roman"/>
              </a:rPr>
              <a:t> </a:t>
            </a:r>
            <a:r>
              <a:rPr lang="en-SG" sz="2578" spc="5" dirty="0">
                <a:latin typeface="Cambria"/>
                <a:cs typeface="Cambria"/>
              </a:rPr>
              <a:t>175</a:t>
            </a:r>
            <a:r>
              <a:rPr lang="en-SG" sz="2578" i="1" spc="-63" dirty="0">
                <a:latin typeface="Cambria"/>
                <a:cs typeface="Cambria"/>
              </a:rPr>
              <a:t> </a:t>
            </a:r>
            <a:r>
              <a:rPr lang="en-SG" sz="2578" spc="303" dirty="0">
                <a:latin typeface="Cambria"/>
                <a:cs typeface="Cambria"/>
              </a:rPr>
              <a:t>]</a:t>
            </a:r>
            <a:endParaRPr lang="en-SG" sz="2578" spc="5" dirty="0">
              <a:latin typeface="Cambria"/>
              <a:cs typeface="Cambria"/>
            </a:endParaRPr>
          </a:p>
          <a:p>
            <a:pPr marL="11487">
              <a:spcBef>
                <a:spcPts val="103"/>
              </a:spcBef>
              <a:tabLst>
                <a:tab pos="5758508" algn="l"/>
              </a:tabLst>
            </a:pPr>
            <a:endParaRPr lang="en-US" sz="2578" spc="5" dirty="0">
              <a:latin typeface="Cambria"/>
              <a:cs typeface="Cambria"/>
            </a:endParaRPr>
          </a:p>
          <a:p>
            <a:pPr marL="11487">
              <a:spcBef>
                <a:spcPts val="103"/>
              </a:spcBef>
              <a:tabLst>
                <a:tab pos="5758508" algn="l"/>
              </a:tabLst>
            </a:pPr>
            <a:r>
              <a:rPr lang="en-US" sz="2578" spc="5" dirty="0">
                <a:latin typeface="Cambria"/>
                <a:cs typeface="Cambria"/>
              </a:rPr>
              <a:t>Please use python to obtain the probability.</a:t>
            </a:r>
            <a:endParaRPr sz="2578" dirty="0">
              <a:latin typeface="Cambria"/>
              <a:cs typeface="Cambria"/>
            </a:endParaRPr>
          </a:p>
        </p:txBody>
      </p:sp>
      <p:sp>
        <p:nvSpPr>
          <p:cNvPr id="9" name="object 5">
            <a:extLst>
              <a:ext uri="{FF2B5EF4-FFF2-40B4-BE49-F238E27FC236}">
                <a16:creationId xmlns:a16="http://schemas.microsoft.com/office/drawing/2014/main" id="{6697795F-E56E-44A4-8F5E-B11CA01F2C06}"/>
              </a:ext>
            </a:extLst>
          </p:cNvPr>
          <p:cNvSpPr txBox="1">
            <a:spLocks/>
          </p:cNvSpPr>
          <p:nvPr/>
        </p:nvSpPr>
        <p:spPr>
          <a:xfrm>
            <a:off x="838200" y="454023"/>
            <a:ext cx="10515600" cy="646687"/>
          </a:xfrm>
          <a:prstGeom prst="rect">
            <a:avLst/>
          </a:prstGeom>
          <a:noFill/>
          <a:ln w="38100">
            <a:noFill/>
          </a:ln>
        </p:spPr>
        <p:txBody>
          <a:bodyPr vert="horz" wrap="square" lIns="0" tIns="9592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755"/>
              </a:spcBef>
            </a:pPr>
            <a:r>
              <a:rPr lang="en-SG" sz="3573" spc="-14" dirty="0">
                <a:solidFill>
                  <a:srgbClr val="001F5F"/>
                </a:solidFill>
                <a:latin typeface="Cambria"/>
                <a:cs typeface="Cambria"/>
              </a:rPr>
              <a:t>Computing Probabilities for Normal Distributions</a:t>
            </a:r>
            <a:endParaRPr lang="en-SG" sz="3573" dirty="0">
              <a:latin typeface="Cambria"/>
              <a:cs typeface="Cambri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2030" y="836745"/>
            <a:ext cx="11027940" cy="6018843"/>
            <a:chOff x="0" y="925068"/>
            <a:chExt cx="12192000" cy="6654165"/>
          </a:xfrm>
        </p:grpSpPr>
        <p:sp>
          <p:nvSpPr>
            <p:cNvPr id="3" name="object 3"/>
            <p:cNvSpPr/>
            <p:nvPr/>
          </p:nvSpPr>
          <p:spPr>
            <a:xfrm>
              <a:off x="1380744" y="925068"/>
              <a:ext cx="9431020" cy="6400800"/>
            </a:xfrm>
            <a:custGeom>
              <a:avLst/>
              <a:gdLst/>
              <a:ahLst/>
              <a:cxnLst/>
              <a:rect l="l" t="t" r="r" b="b"/>
              <a:pathLst>
                <a:path w="9431020" h="6400800">
                  <a:moveTo>
                    <a:pt x="9430512" y="0"/>
                  </a:moveTo>
                  <a:lnTo>
                    <a:pt x="0" y="0"/>
                  </a:lnTo>
                  <a:lnTo>
                    <a:pt x="0" y="6400799"/>
                  </a:lnTo>
                  <a:lnTo>
                    <a:pt x="9430512" y="6400799"/>
                  </a:lnTo>
                  <a:lnTo>
                    <a:pt x="9430512" y="0"/>
                  </a:lnTo>
                  <a:close/>
                </a:path>
              </a:pathLst>
            </a:custGeom>
            <a:solidFill>
              <a:srgbClr val="FFFFFF"/>
            </a:solidFill>
          </p:spPr>
          <p:txBody>
            <a:bodyPr wrap="square" lIns="0" tIns="0" rIns="0" bIns="0" rtlCol="0"/>
            <a:lstStyle/>
            <a:p>
              <a:endParaRPr sz="1628"/>
            </a:p>
          </p:txBody>
        </p:sp>
        <p:sp>
          <p:nvSpPr>
            <p:cNvPr id="4" name="object 4"/>
            <p:cNvSpPr/>
            <p:nvPr/>
          </p:nvSpPr>
          <p:spPr>
            <a:xfrm>
              <a:off x="2263139" y="1754124"/>
              <a:ext cx="7945120" cy="5057140"/>
            </a:xfrm>
            <a:custGeom>
              <a:avLst/>
              <a:gdLst/>
              <a:ahLst/>
              <a:cxnLst/>
              <a:rect l="l" t="t" r="r" b="b"/>
              <a:pathLst>
                <a:path w="7945120" h="5057140">
                  <a:moveTo>
                    <a:pt x="7944611" y="0"/>
                  </a:moveTo>
                  <a:lnTo>
                    <a:pt x="0" y="0"/>
                  </a:lnTo>
                  <a:lnTo>
                    <a:pt x="0" y="5056632"/>
                  </a:lnTo>
                  <a:lnTo>
                    <a:pt x="7944611" y="5056632"/>
                  </a:lnTo>
                  <a:lnTo>
                    <a:pt x="7944611" y="0"/>
                  </a:lnTo>
                  <a:close/>
                </a:path>
              </a:pathLst>
            </a:custGeom>
            <a:solidFill>
              <a:srgbClr val="CCEBFF"/>
            </a:solidFill>
          </p:spPr>
          <p:txBody>
            <a:bodyPr wrap="square" lIns="0" tIns="0" rIns="0" bIns="0" rtlCol="0"/>
            <a:lstStyle/>
            <a:p>
              <a:endParaRPr sz="1628"/>
            </a:p>
          </p:txBody>
        </p:sp>
        <p:sp>
          <p:nvSpPr>
            <p:cNvPr id="5" name="object 5"/>
            <p:cNvSpPr/>
            <p:nvPr/>
          </p:nvSpPr>
          <p:spPr>
            <a:xfrm>
              <a:off x="2263139" y="1754124"/>
              <a:ext cx="7945120" cy="5057140"/>
            </a:xfrm>
            <a:custGeom>
              <a:avLst/>
              <a:gdLst/>
              <a:ahLst/>
              <a:cxnLst/>
              <a:rect l="l" t="t" r="r" b="b"/>
              <a:pathLst>
                <a:path w="7945120" h="5057140">
                  <a:moveTo>
                    <a:pt x="0" y="5056632"/>
                  </a:moveTo>
                  <a:lnTo>
                    <a:pt x="7944611" y="5056632"/>
                  </a:lnTo>
                  <a:lnTo>
                    <a:pt x="7944611" y="0"/>
                  </a:lnTo>
                  <a:lnTo>
                    <a:pt x="0" y="0"/>
                  </a:lnTo>
                  <a:lnTo>
                    <a:pt x="0" y="5056632"/>
                  </a:lnTo>
                  <a:close/>
                </a:path>
              </a:pathLst>
            </a:custGeom>
            <a:ln w="6096">
              <a:solidFill>
                <a:srgbClr val="000000"/>
              </a:solidFill>
            </a:ln>
          </p:spPr>
          <p:txBody>
            <a:bodyPr wrap="square" lIns="0" tIns="0" rIns="0" bIns="0" rtlCol="0"/>
            <a:lstStyle/>
            <a:p>
              <a:endParaRPr sz="1628"/>
            </a:p>
          </p:txBody>
        </p:sp>
        <p:sp>
          <p:nvSpPr>
            <p:cNvPr id="6" name="object 6"/>
            <p:cNvSpPr/>
            <p:nvPr/>
          </p:nvSpPr>
          <p:spPr>
            <a:xfrm>
              <a:off x="6271260" y="5798820"/>
              <a:ext cx="0" cy="5080"/>
            </a:xfrm>
            <a:custGeom>
              <a:avLst/>
              <a:gdLst/>
              <a:ahLst/>
              <a:cxnLst/>
              <a:rect l="l" t="t" r="r" b="b"/>
              <a:pathLst>
                <a:path h="5079">
                  <a:moveTo>
                    <a:pt x="-1524" y="2285"/>
                  </a:moveTo>
                  <a:lnTo>
                    <a:pt x="1524" y="2285"/>
                  </a:lnTo>
                </a:path>
              </a:pathLst>
            </a:custGeom>
            <a:ln w="4571">
              <a:solidFill>
                <a:srgbClr val="000000"/>
              </a:solidFill>
            </a:ln>
          </p:spPr>
          <p:txBody>
            <a:bodyPr wrap="square" lIns="0" tIns="0" rIns="0" bIns="0" rtlCol="0"/>
            <a:lstStyle/>
            <a:p>
              <a:endParaRPr sz="1628"/>
            </a:p>
          </p:txBody>
        </p:sp>
        <p:sp>
          <p:nvSpPr>
            <p:cNvPr id="7" name="object 7"/>
            <p:cNvSpPr/>
            <p:nvPr/>
          </p:nvSpPr>
          <p:spPr>
            <a:xfrm>
              <a:off x="6258305" y="5700522"/>
              <a:ext cx="0" cy="160020"/>
            </a:xfrm>
            <a:custGeom>
              <a:avLst/>
              <a:gdLst/>
              <a:ahLst/>
              <a:cxnLst/>
              <a:rect l="l" t="t" r="r" b="b"/>
              <a:pathLst>
                <a:path h="160020">
                  <a:moveTo>
                    <a:pt x="0" y="0"/>
                  </a:moveTo>
                  <a:lnTo>
                    <a:pt x="0" y="160019"/>
                  </a:lnTo>
                </a:path>
              </a:pathLst>
            </a:custGeom>
            <a:ln w="28956">
              <a:solidFill>
                <a:srgbClr val="000000"/>
              </a:solidFill>
            </a:ln>
          </p:spPr>
          <p:txBody>
            <a:bodyPr wrap="square" lIns="0" tIns="0" rIns="0" bIns="0" rtlCol="0"/>
            <a:lstStyle/>
            <a:p>
              <a:endParaRPr sz="1628"/>
            </a:p>
          </p:txBody>
        </p:sp>
        <p:sp>
          <p:nvSpPr>
            <p:cNvPr id="8" name="object 8"/>
            <p:cNvSpPr/>
            <p:nvPr/>
          </p:nvSpPr>
          <p:spPr>
            <a:xfrm>
              <a:off x="3627882" y="3227070"/>
              <a:ext cx="5229225" cy="2624455"/>
            </a:xfrm>
            <a:custGeom>
              <a:avLst/>
              <a:gdLst/>
              <a:ahLst/>
              <a:cxnLst/>
              <a:rect l="l" t="t" r="r" b="b"/>
              <a:pathLst>
                <a:path w="5229225" h="2624454">
                  <a:moveTo>
                    <a:pt x="2636392" y="0"/>
                  </a:moveTo>
                  <a:lnTo>
                    <a:pt x="2585466" y="12319"/>
                  </a:lnTo>
                  <a:lnTo>
                    <a:pt x="2527554" y="26289"/>
                  </a:lnTo>
                  <a:lnTo>
                    <a:pt x="2466213" y="59690"/>
                  </a:lnTo>
                  <a:lnTo>
                    <a:pt x="2415285" y="101727"/>
                  </a:lnTo>
                  <a:lnTo>
                    <a:pt x="2369692" y="147320"/>
                  </a:lnTo>
                  <a:lnTo>
                    <a:pt x="2331084" y="191262"/>
                  </a:lnTo>
                  <a:lnTo>
                    <a:pt x="2299589" y="236855"/>
                  </a:lnTo>
                  <a:lnTo>
                    <a:pt x="2262758" y="294767"/>
                  </a:lnTo>
                  <a:lnTo>
                    <a:pt x="2238120" y="333248"/>
                  </a:lnTo>
                  <a:lnTo>
                    <a:pt x="2206625" y="391160"/>
                  </a:lnTo>
                  <a:lnTo>
                    <a:pt x="2176779" y="442087"/>
                  </a:lnTo>
                  <a:lnTo>
                    <a:pt x="2143505" y="499999"/>
                  </a:lnTo>
                  <a:lnTo>
                    <a:pt x="2124202" y="538607"/>
                  </a:lnTo>
                  <a:lnTo>
                    <a:pt x="2099564" y="585851"/>
                  </a:lnTo>
                  <a:lnTo>
                    <a:pt x="2080259" y="631571"/>
                  </a:lnTo>
                  <a:lnTo>
                    <a:pt x="2060955" y="671830"/>
                  </a:lnTo>
                  <a:lnTo>
                    <a:pt x="2040001" y="715772"/>
                  </a:lnTo>
                  <a:lnTo>
                    <a:pt x="2018918" y="770128"/>
                  </a:lnTo>
                  <a:lnTo>
                    <a:pt x="1992629" y="835025"/>
                  </a:lnTo>
                  <a:lnTo>
                    <a:pt x="1969769" y="885825"/>
                  </a:lnTo>
                  <a:lnTo>
                    <a:pt x="1954021" y="922782"/>
                  </a:lnTo>
                  <a:lnTo>
                    <a:pt x="1927732" y="978916"/>
                  </a:lnTo>
                  <a:lnTo>
                    <a:pt x="1906651" y="1035050"/>
                  </a:lnTo>
                  <a:lnTo>
                    <a:pt x="1889125" y="1073531"/>
                  </a:lnTo>
                  <a:lnTo>
                    <a:pt x="1864614" y="1133221"/>
                  </a:lnTo>
                  <a:lnTo>
                    <a:pt x="1846960" y="1182370"/>
                  </a:lnTo>
                  <a:lnTo>
                    <a:pt x="1829434" y="1229741"/>
                  </a:lnTo>
                  <a:lnTo>
                    <a:pt x="1811908" y="1277112"/>
                  </a:lnTo>
                  <a:lnTo>
                    <a:pt x="1794382" y="1324483"/>
                  </a:lnTo>
                  <a:lnTo>
                    <a:pt x="1776856" y="1370076"/>
                  </a:lnTo>
                  <a:lnTo>
                    <a:pt x="1757552" y="1419225"/>
                  </a:lnTo>
                  <a:lnTo>
                    <a:pt x="1731264" y="1484122"/>
                  </a:lnTo>
                  <a:lnTo>
                    <a:pt x="1704975" y="1545463"/>
                  </a:lnTo>
                  <a:lnTo>
                    <a:pt x="1687448" y="1585849"/>
                  </a:lnTo>
                  <a:lnTo>
                    <a:pt x="1668144" y="1627886"/>
                  </a:lnTo>
                  <a:lnTo>
                    <a:pt x="1650618" y="1671828"/>
                  </a:lnTo>
                  <a:lnTo>
                    <a:pt x="1631314" y="1713865"/>
                  </a:lnTo>
                  <a:lnTo>
                    <a:pt x="1603247" y="1768221"/>
                  </a:lnTo>
                  <a:lnTo>
                    <a:pt x="1575180" y="1824355"/>
                  </a:lnTo>
                  <a:lnTo>
                    <a:pt x="1541779" y="1877060"/>
                  </a:lnTo>
                  <a:lnTo>
                    <a:pt x="1504950" y="1929638"/>
                  </a:lnTo>
                  <a:lnTo>
                    <a:pt x="1466341" y="1982216"/>
                  </a:lnTo>
                  <a:lnTo>
                    <a:pt x="1420748" y="2031365"/>
                  </a:lnTo>
                  <a:lnTo>
                    <a:pt x="1369948" y="2087499"/>
                  </a:lnTo>
                  <a:lnTo>
                    <a:pt x="1334896" y="2120900"/>
                  </a:lnTo>
                  <a:lnTo>
                    <a:pt x="1292732" y="2157730"/>
                  </a:lnTo>
                  <a:lnTo>
                    <a:pt x="1243583" y="2197989"/>
                  </a:lnTo>
                  <a:lnTo>
                    <a:pt x="1203325" y="2226056"/>
                  </a:lnTo>
                  <a:lnTo>
                    <a:pt x="1147190" y="2261235"/>
                  </a:lnTo>
                  <a:lnTo>
                    <a:pt x="1062989" y="2308606"/>
                  </a:lnTo>
                  <a:lnTo>
                    <a:pt x="992758" y="2340102"/>
                  </a:lnTo>
                  <a:lnTo>
                    <a:pt x="940180" y="2359406"/>
                  </a:lnTo>
                  <a:lnTo>
                    <a:pt x="891031" y="2380488"/>
                  </a:lnTo>
                  <a:lnTo>
                    <a:pt x="829690" y="2403348"/>
                  </a:lnTo>
                  <a:lnTo>
                    <a:pt x="766571" y="2422652"/>
                  </a:lnTo>
                  <a:lnTo>
                    <a:pt x="703326" y="2438400"/>
                  </a:lnTo>
                  <a:lnTo>
                    <a:pt x="655954" y="2452370"/>
                  </a:lnTo>
                  <a:lnTo>
                    <a:pt x="598169" y="2468245"/>
                  </a:lnTo>
                  <a:lnTo>
                    <a:pt x="547242" y="2482215"/>
                  </a:lnTo>
                  <a:lnTo>
                    <a:pt x="480567" y="2496312"/>
                  </a:lnTo>
                  <a:lnTo>
                    <a:pt x="403478" y="2513838"/>
                  </a:lnTo>
                  <a:lnTo>
                    <a:pt x="333247" y="2527808"/>
                  </a:lnTo>
                  <a:lnTo>
                    <a:pt x="280669" y="2540127"/>
                  </a:lnTo>
                  <a:lnTo>
                    <a:pt x="229742" y="2550668"/>
                  </a:lnTo>
                  <a:lnTo>
                    <a:pt x="164845" y="2562987"/>
                  </a:lnTo>
                  <a:lnTo>
                    <a:pt x="89407" y="2583942"/>
                  </a:lnTo>
                  <a:lnTo>
                    <a:pt x="0" y="2620772"/>
                  </a:lnTo>
                  <a:lnTo>
                    <a:pt x="5228844" y="2624328"/>
                  </a:lnTo>
                  <a:lnTo>
                    <a:pt x="5144643" y="2592705"/>
                  </a:lnTo>
                  <a:lnTo>
                    <a:pt x="5056886" y="2573401"/>
                  </a:lnTo>
                  <a:lnTo>
                    <a:pt x="4997322" y="2562987"/>
                  </a:lnTo>
                  <a:lnTo>
                    <a:pt x="4927092" y="2548890"/>
                  </a:lnTo>
                  <a:lnTo>
                    <a:pt x="4842891" y="2527808"/>
                  </a:lnTo>
                  <a:lnTo>
                    <a:pt x="4886833" y="2540127"/>
                  </a:lnTo>
                  <a:lnTo>
                    <a:pt x="4790313" y="2513838"/>
                  </a:lnTo>
                  <a:lnTo>
                    <a:pt x="4735957" y="2499741"/>
                  </a:lnTo>
                  <a:lnTo>
                    <a:pt x="4642993" y="2473452"/>
                  </a:lnTo>
                  <a:lnTo>
                    <a:pt x="4558792" y="2445385"/>
                  </a:lnTo>
                  <a:lnTo>
                    <a:pt x="4488688" y="2420874"/>
                  </a:lnTo>
                  <a:lnTo>
                    <a:pt x="4422013" y="2398014"/>
                  </a:lnTo>
                  <a:lnTo>
                    <a:pt x="4346574" y="2371725"/>
                  </a:lnTo>
                  <a:lnTo>
                    <a:pt x="4283456" y="2345436"/>
                  </a:lnTo>
                  <a:lnTo>
                    <a:pt x="4199254" y="2305050"/>
                  </a:lnTo>
                  <a:lnTo>
                    <a:pt x="4164075" y="2283968"/>
                  </a:lnTo>
                  <a:lnTo>
                    <a:pt x="4162424" y="2283968"/>
                  </a:lnTo>
                  <a:lnTo>
                    <a:pt x="4136009" y="2268220"/>
                  </a:lnTo>
                  <a:lnTo>
                    <a:pt x="4088765" y="2241931"/>
                  </a:lnTo>
                  <a:lnTo>
                    <a:pt x="4043044" y="2208530"/>
                  </a:lnTo>
                  <a:lnTo>
                    <a:pt x="3997451" y="2169922"/>
                  </a:lnTo>
                  <a:lnTo>
                    <a:pt x="3964177" y="2138426"/>
                  </a:lnTo>
                  <a:lnTo>
                    <a:pt x="3925569" y="2101596"/>
                  </a:lnTo>
                  <a:lnTo>
                    <a:pt x="3881754" y="2048891"/>
                  </a:lnTo>
                  <a:lnTo>
                    <a:pt x="3837813" y="1994535"/>
                  </a:lnTo>
                  <a:lnTo>
                    <a:pt x="3800983" y="1943735"/>
                  </a:lnTo>
                  <a:lnTo>
                    <a:pt x="3760723" y="1891030"/>
                  </a:lnTo>
                  <a:lnTo>
                    <a:pt x="3734435" y="1847215"/>
                  </a:lnTo>
                  <a:lnTo>
                    <a:pt x="3709796" y="1812163"/>
                  </a:lnTo>
                  <a:lnTo>
                    <a:pt x="3687064" y="1773555"/>
                  </a:lnTo>
                  <a:lnTo>
                    <a:pt x="3664203" y="1729613"/>
                  </a:lnTo>
                  <a:lnTo>
                    <a:pt x="3643121" y="1682369"/>
                  </a:lnTo>
                  <a:lnTo>
                    <a:pt x="3623944" y="1633220"/>
                  </a:lnTo>
                  <a:lnTo>
                    <a:pt x="3604641" y="1582293"/>
                  </a:lnTo>
                  <a:lnTo>
                    <a:pt x="3588766" y="1549019"/>
                  </a:lnTo>
                  <a:lnTo>
                    <a:pt x="3573017" y="1510411"/>
                  </a:lnTo>
                  <a:lnTo>
                    <a:pt x="3557269" y="1471803"/>
                  </a:lnTo>
                  <a:lnTo>
                    <a:pt x="3539743" y="1434973"/>
                  </a:lnTo>
                  <a:lnTo>
                    <a:pt x="3522091" y="1387602"/>
                  </a:lnTo>
                  <a:lnTo>
                    <a:pt x="3501136" y="1338453"/>
                  </a:lnTo>
                  <a:lnTo>
                    <a:pt x="3474846" y="1271778"/>
                  </a:lnTo>
                  <a:lnTo>
                    <a:pt x="3450209" y="1222756"/>
                  </a:lnTo>
                  <a:lnTo>
                    <a:pt x="3423919" y="1170051"/>
                  </a:lnTo>
                  <a:lnTo>
                    <a:pt x="3399409" y="1112139"/>
                  </a:lnTo>
                  <a:lnTo>
                    <a:pt x="3381883" y="1066546"/>
                  </a:lnTo>
                  <a:lnTo>
                    <a:pt x="3357244" y="1012190"/>
                  </a:lnTo>
                  <a:lnTo>
                    <a:pt x="3337941" y="963041"/>
                  </a:lnTo>
                  <a:lnTo>
                    <a:pt x="3301111" y="889381"/>
                  </a:lnTo>
                  <a:lnTo>
                    <a:pt x="3273043" y="820928"/>
                  </a:lnTo>
                  <a:lnTo>
                    <a:pt x="3244976" y="761365"/>
                  </a:lnTo>
                  <a:lnTo>
                    <a:pt x="3223894" y="720979"/>
                  </a:lnTo>
                  <a:lnTo>
                    <a:pt x="3199384" y="668401"/>
                  </a:lnTo>
                  <a:lnTo>
                    <a:pt x="3169539" y="606933"/>
                  </a:lnTo>
                  <a:lnTo>
                    <a:pt x="3146806" y="561340"/>
                  </a:lnTo>
                  <a:lnTo>
                    <a:pt x="3127501" y="528066"/>
                  </a:lnTo>
                  <a:lnTo>
                    <a:pt x="3115183" y="499999"/>
                  </a:lnTo>
                  <a:lnTo>
                    <a:pt x="3090671" y="454406"/>
                  </a:lnTo>
                  <a:lnTo>
                    <a:pt x="3067812" y="410464"/>
                  </a:lnTo>
                  <a:lnTo>
                    <a:pt x="3048508" y="373634"/>
                  </a:lnTo>
                  <a:lnTo>
                    <a:pt x="3029203" y="335026"/>
                  </a:lnTo>
                  <a:lnTo>
                    <a:pt x="3006470" y="301752"/>
                  </a:lnTo>
                  <a:lnTo>
                    <a:pt x="2987166" y="280670"/>
                  </a:lnTo>
                  <a:lnTo>
                    <a:pt x="2974847" y="256159"/>
                  </a:lnTo>
                  <a:lnTo>
                    <a:pt x="2962656" y="238633"/>
                  </a:lnTo>
                  <a:lnTo>
                    <a:pt x="2948559" y="220980"/>
                  </a:lnTo>
                  <a:lnTo>
                    <a:pt x="2939795" y="212217"/>
                  </a:lnTo>
                  <a:lnTo>
                    <a:pt x="2924047" y="192912"/>
                  </a:lnTo>
                  <a:lnTo>
                    <a:pt x="2902966" y="166624"/>
                  </a:lnTo>
                  <a:lnTo>
                    <a:pt x="2880106" y="140335"/>
                  </a:lnTo>
                  <a:lnTo>
                    <a:pt x="2855594" y="110490"/>
                  </a:lnTo>
                  <a:lnTo>
                    <a:pt x="2829305" y="87757"/>
                  </a:lnTo>
                  <a:lnTo>
                    <a:pt x="2803016" y="66675"/>
                  </a:lnTo>
                  <a:lnTo>
                    <a:pt x="2774950" y="43815"/>
                  </a:lnTo>
                  <a:lnTo>
                    <a:pt x="2731007" y="24511"/>
                  </a:lnTo>
                  <a:lnTo>
                    <a:pt x="2688970" y="8762"/>
                  </a:lnTo>
                  <a:lnTo>
                    <a:pt x="2636392" y="0"/>
                  </a:lnTo>
                </a:path>
              </a:pathLst>
            </a:custGeom>
            <a:ln w="38100">
              <a:solidFill>
                <a:srgbClr val="006600"/>
              </a:solidFill>
            </a:ln>
          </p:spPr>
          <p:txBody>
            <a:bodyPr wrap="square" lIns="0" tIns="0" rIns="0" bIns="0" rtlCol="0"/>
            <a:lstStyle/>
            <a:p>
              <a:endParaRPr sz="1628"/>
            </a:p>
          </p:txBody>
        </p:sp>
        <p:sp>
          <p:nvSpPr>
            <p:cNvPr id="9" name="object 9"/>
            <p:cNvSpPr/>
            <p:nvPr/>
          </p:nvSpPr>
          <p:spPr>
            <a:xfrm>
              <a:off x="3182873" y="5849874"/>
              <a:ext cx="6116320" cy="1905"/>
            </a:xfrm>
            <a:custGeom>
              <a:avLst/>
              <a:gdLst/>
              <a:ahLst/>
              <a:cxnLst/>
              <a:rect l="l" t="t" r="r" b="b"/>
              <a:pathLst>
                <a:path w="6116320" h="1904">
                  <a:moveTo>
                    <a:pt x="0" y="0"/>
                  </a:moveTo>
                  <a:lnTo>
                    <a:pt x="6115811" y="1523"/>
                  </a:lnTo>
                </a:path>
              </a:pathLst>
            </a:custGeom>
            <a:ln w="19812">
              <a:solidFill>
                <a:srgbClr val="000000"/>
              </a:solidFill>
            </a:ln>
          </p:spPr>
          <p:txBody>
            <a:bodyPr wrap="square" lIns="0" tIns="0" rIns="0" bIns="0" rtlCol="0"/>
            <a:lstStyle/>
            <a:p>
              <a:endParaRPr sz="1628"/>
            </a:p>
          </p:txBody>
        </p:sp>
      </p:grpSp>
      <p:sp>
        <p:nvSpPr>
          <p:cNvPr id="10" name="object 10"/>
          <p:cNvSpPr txBox="1"/>
          <p:nvPr/>
        </p:nvSpPr>
        <p:spPr>
          <a:xfrm>
            <a:off x="9086525" y="5060560"/>
            <a:ext cx="164270" cy="380483"/>
          </a:xfrm>
          <a:prstGeom prst="rect">
            <a:avLst/>
          </a:prstGeom>
        </p:spPr>
        <p:txBody>
          <a:bodyPr vert="horz" wrap="square" lIns="0" tIns="11487" rIns="0" bIns="0" rtlCol="0">
            <a:spAutoFit/>
          </a:bodyPr>
          <a:lstStyle/>
          <a:p>
            <a:pPr>
              <a:spcBef>
                <a:spcPts val="90"/>
              </a:spcBef>
            </a:pPr>
            <a:r>
              <a:rPr sz="2397" b="1" i="1" dirty="0">
                <a:solidFill>
                  <a:srgbClr val="000099"/>
                </a:solidFill>
                <a:latin typeface="Book Antiqua"/>
                <a:cs typeface="Book Antiqua"/>
              </a:rPr>
              <a:t>x</a:t>
            </a:r>
            <a:endParaRPr sz="2397">
              <a:latin typeface="Book Antiqua"/>
              <a:cs typeface="Book Antiqua"/>
            </a:endParaRPr>
          </a:p>
        </p:txBody>
      </p:sp>
      <p:grpSp>
        <p:nvGrpSpPr>
          <p:cNvPr id="11" name="object 11"/>
          <p:cNvGrpSpPr/>
          <p:nvPr/>
        </p:nvGrpSpPr>
        <p:grpSpPr>
          <a:xfrm>
            <a:off x="5505891" y="1743679"/>
            <a:ext cx="2958589" cy="3963740"/>
            <a:chOff x="5443601" y="1927733"/>
            <a:chExt cx="3270885" cy="4382135"/>
          </a:xfrm>
        </p:grpSpPr>
        <p:sp>
          <p:nvSpPr>
            <p:cNvPr id="12" name="object 12"/>
            <p:cNvSpPr/>
            <p:nvPr/>
          </p:nvSpPr>
          <p:spPr>
            <a:xfrm>
              <a:off x="5459730" y="4401312"/>
              <a:ext cx="0" cy="35560"/>
            </a:xfrm>
            <a:custGeom>
              <a:avLst/>
              <a:gdLst/>
              <a:ahLst/>
              <a:cxnLst/>
              <a:rect l="l" t="t" r="r" b="b"/>
              <a:pathLst>
                <a:path h="35560">
                  <a:moveTo>
                    <a:pt x="0" y="35051"/>
                  </a:moveTo>
                  <a:lnTo>
                    <a:pt x="0" y="0"/>
                  </a:lnTo>
                </a:path>
              </a:pathLst>
            </a:custGeom>
            <a:ln w="4572">
              <a:solidFill>
                <a:srgbClr val="000000"/>
              </a:solidFill>
            </a:ln>
          </p:spPr>
          <p:txBody>
            <a:bodyPr wrap="square" lIns="0" tIns="0" rIns="0" bIns="0" rtlCol="0"/>
            <a:lstStyle/>
            <a:p>
              <a:endParaRPr sz="1628"/>
            </a:p>
          </p:txBody>
        </p:sp>
        <p:sp>
          <p:nvSpPr>
            <p:cNvPr id="13" name="object 13"/>
            <p:cNvSpPr/>
            <p:nvPr/>
          </p:nvSpPr>
          <p:spPr>
            <a:xfrm>
              <a:off x="5458206" y="2836926"/>
              <a:ext cx="3175" cy="3150235"/>
            </a:xfrm>
            <a:custGeom>
              <a:avLst/>
              <a:gdLst/>
              <a:ahLst/>
              <a:cxnLst/>
              <a:rect l="l" t="t" r="r" b="b"/>
              <a:pathLst>
                <a:path w="3175" h="3150235">
                  <a:moveTo>
                    <a:pt x="0" y="0"/>
                  </a:moveTo>
                  <a:lnTo>
                    <a:pt x="3048" y="3150108"/>
                  </a:lnTo>
                </a:path>
              </a:pathLst>
            </a:custGeom>
            <a:ln w="28956">
              <a:solidFill>
                <a:srgbClr val="FF3399"/>
              </a:solidFill>
              <a:prstDash val="lgDash"/>
            </a:ln>
          </p:spPr>
          <p:txBody>
            <a:bodyPr wrap="square" lIns="0" tIns="0" rIns="0" bIns="0" rtlCol="0"/>
            <a:lstStyle/>
            <a:p>
              <a:endParaRPr sz="1628"/>
            </a:p>
          </p:txBody>
        </p:sp>
        <p:sp>
          <p:nvSpPr>
            <p:cNvPr id="14" name="object 14"/>
            <p:cNvSpPr/>
            <p:nvPr/>
          </p:nvSpPr>
          <p:spPr>
            <a:xfrm>
              <a:off x="7058405" y="4390644"/>
              <a:ext cx="0" cy="35560"/>
            </a:xfrm>
            <a:custGeom>
              <a:avLst/>
              <a:gdLst/>
              <a:ahLst/>
              <a:cxnLst/>
              <a:rect l="l" t="t" r="r" b="b"/>
              <a:pathLst>
                <a:path h="35560">
                  <a:moveTo>
                    <a:pt x="0" y="35051"/>
                  </a:moveTo>
                  <a:lnTo>
                    <a:pt x="0" y="0"/>
                  </a:lnTo>
                </a:path>
              </a:pathLst>
            </a:custGeom>
            <a:ln w="4571">
              <a:solidFill>
                <a:srgbClr val="000000"/>
              </a:solidFill>
            </a:ln>
          </p:spPr>
          <p:txBody>
            <a:bodyPr wrap="square" lIns="0" tIns="0" rIns="0" bIns="0" rtlCol="0"/>
            <a:lstStyle/>
            <a:p>
              <a:endParaRPr sz="1628"/>
            </a:p>
          </p:txBody>
        </p:sp>
        <p:sp>
          <p:nvSpPr>
            <p:cNvPr id="15" name="object 15"/>
            <p:cNvSpPr/>
            <p:nvPr/>
          </p:nvSpPr>
          <p:spPr>
            <a:xfrm>
              <a:off x="7058406" y="2836926"/>
              <a:ext cx="0" cy="3129280"/>
            </a:xfrm>
            <a:custGeom>
              <a:avLst/>
              <a:gdLst/>
              <a:ahLst/>
              <a:cxnLst/>
              <a:rect l="l" t="t" r="r" b="b"/>
              <a:pathLst>
                <a:path h="3129279">
                  <a:moveTo>
                    <a:pt x="0" y="0"/>
                  </a:moveTo>
                  <a:lnTo>
                    <a:pt x="0" y="3128772"/>
                  </a:lnTo>
                </a:path>
              </a:pathLst>
            </a:custGeom>
            <a:ln w="28956">
              <a:solidFill>
                <a:srgbClr val="FF3399"/>
              </a:solidFill>
              <a:prstDash val="lgDash"/>
            </a:ln>
          </p:spPr>
          <p:txBody>
            <a:bodyPr wrap="square" lIns="0" tIns="0" rIns="0" bIns="0" rtlCol="0"/>
            <a:lstStyle/>
            <a:p>
              <a:endParaRPr sz="1628"/>
            </a:p>
          </p:txBody>
        </p:sp>
        <p:sp>
          <p:nvSpPr>
            <p:cNvPr id="16" name="object 16"/>
            <p:cNvSpPr/>
            <p:nvPr/>
          </p:nvSpPr>
          <p:spPr>
            <a:xfrm>
              <a:off x="7865364" y="4331208"/>
              <a:ext cx="0" cy="43180"/>
            </a:xfrm>
            <a:custGeom>
              <a:avLst/>
              <a:gdLst/>
              <a:ahLst/>
              <a:cxnLst/>
              <a:rect l="l" t="t" r="r" b="b"/>
              <a:pathLst>
                <a:path h="43179">
                  <a:moveTo>
                    <a:pt x="0" y="42672"/>
                  </a:moveTo>
                  <a:lnTo>
                    <a:pt x="0" y="0"/>
                  </a:lnTo>
                </a:path>
              </a:pathLst>
            </a:custGeom>
            <a:ln w="3175">
              <a:solidFill>
                <a:srgbClr val="000000"/>
              </a:solidFill>
            </a:ln>
          </p:spPr>
          <p:txBody>
            <a:bodyPr wrap="square" lIns="0" tIns="0" rIns="0" bIns="0" rtlCol="0"/>
            <a:lstStyle/>
            <a:p>
              <a:endParaRPr sz="1628"/>
            </a:p>
          </p:txBody>
        </p:sp>
        <p:sp>
          <p:nvSpPr>
            <p:cNvPr id="17" name="object 17"/>
            <p:cNvSpPr/>
            <p:nvPr/>
          </p:nvSpPr>
          <p:spPr>
            <a:xfrm>
              <a:off x="7861554" y="2394966"/>
              <a:ext cx="7620" cy="3900170"/>
            </a:xfrm>
            <a:custGeom>
              <a:avLst/>
              <a:gdLst/>
              <a:ahLst/>
              <a:cxnLst/>
              <a:rect l="l" t="t" r="r" b="b"/>
              <a:pathLst>
                <a:path w="7620" h="3900170">
                  <a:moveTo>
                    <a:pt x="7620" y="0"/>
                  </a:moveTo>
                  <a:lnTo>
                    <a:pt x="0" y="3899916"/>
                  </a:lnTo>
                </a:path>
              </a:pathLst>
            </a:custGeom>
            <a:ln w="28956">
              <a:solidFill>
                <a:srgbClr val="800080"/>
              </a:solidFill>
              <a:prstDash val="lgDash"/>
            </a:ln>
          </p:spPr>
          <p:txBody>
            <a:bodyPr wrap="square" lIns="0" tIns="0" rIns="0" bIns="0" rtlCol="0"/>
            <a:lstStyle/>
            <a:p>
              <a:endParaRPr sz="1628"/>
            </a:p>
          </p:txBody>
        </p:sp>
        <p:sp>
          <p:nvSpPr>
            <p:cNvPr id="18" name="object 18"/>
            <p:cNvSpPr/>
            <p:nvPr/>
          </p:nvSpPr>
          <p:spPr>
            <a:xfrm>
              <a:off x="8699753" y="3965448"/>
              <a:ext cx="0" cy="44450"/>
            </a:xfrm>
            <a:custGeom>
              <a:avLst/>
              <a:gdLst/>
              <a:ahLst/>
              <a:cxnLst/>
              <a:rect l="l" t="t" r="r" b="b"/>
              <a:pathLst>
                <a:path h="44450">
                  <a:moveTo>
                    <a:pt x="0" y="44196"/>
                  </a:moveTo>
                  <a:lnTo>
                    <a:pt x="0" y="0"/>
                  </a:lnTo>
                </a:path>
              </a:pathLst>
            </a:custGeom>
            <a:ln w="4571">
              <a:solidFill>
                <a:srgbClr val="000000"/>
              </a:solidFill>
            </a:ln>
          </p:spPr>
          <p:txBody>
            <a:bodyPr wrap="square" lIns="0" tIns="0" rIns="0" bIns="0" rtlCol="0"/>
            <a:lstStyle/>
            <a:p>
              <a:endParaRPr sz="1628"/>
            </a:p>
          </p:txBody>
        </p:sp>
        <p:sp>
          <p:nvSpPr>
            <p:cNvPr id="19" name="object 19"/>
            <p:cNvSpPr/>
            <p:nvPr/>
          </p:nvSpPr>
          <p:spPr>
            <a:xfrm>
              <a:off x="8699754" y="1942338"/>
              <a:ext cx="0" cy="4075429"/>
            </a:xfrm>
            <a:custGeom>
              <a:avLst/>
              <a:gdLst/>
              <a:ahLst/>
              <a:cxnLst/>
              <a:rect l="l" t="t" r="r" b="b"/>
              <a:pathLst>
                <a:path h="4075429">
                  <a:moveTo>
                    <a:pt x="0" y="0"/>
                  </a:moveTo>
                  <a:lnTo>
                    <a:pt x="0" y="4075176"/>
                  </a:lnTo>
                </a:path>
              </a:pathLst>
            </a:custGeom>
            <a:ln w="28956">
              <a:solidFill>
                <a:srgbClr val="CC0000"/>
              </a:solidFill>
              <a:prstDash val="lgDash"/>
            </a:ln>
          </p:spPr>
          <p:txBody>
            <a:bodyPr wrap="square" lIns="0" tIns="0" rIns="0" bIns="0" rtlCol="0"/>
            <a:lstStyle/>
            <a:p>
              <a:endParaRPr sz="1628"/>
            </a:p>
          </p:txBody>
        </p:sp>
      </p:grpSp>
      <p:sp>
        <p:nvSpPr>
          <p:cNvPr id="20" name="object 20"/>
          <p:cNvSpPr txBox="1"/>
          <p:nvPr/>
        </p:nvSpPr>
        <p:spPr>
          <a:xfrm>
            <a:off x="3646648" y="5396980"/>
            <a:ext cx="691544" cy="334587"/>
          </a:xfrm>
          <a:prstGeom prst="rect">
            <a:avLst/>
          </a:prstGeom>
        </p:spPr>
        <p:txBody>
          <a:bodyPr vert="horz" wrap="square" lIns="0" tIns="14359" rIns="0" bIns="0" rtlCol="0">
            <a:spAutoFit/>
          </a:bodyPr>
          <a:lstStyle/>
          <a:p>
            <a:pPr>
              <a:spcBef>
                <a:spcPts val="113"/>
              </a:spcBef>
            </a:pPr>
            <a:r>
              <a:rPr sz="2080" b="1" i="1" spc="-50" dirty="0">
                <a:solidFill>
                  <a:srgbClr val="000099"/>
                </a:solidFill>
                <a:latin typeface="Symbol"/>
                <a:cs typeface="Symbol"/>
              </a:rPr>
              <a:t></a:t>
            </a:r>
            <a:r>
              <a:rPr sz="2080" b="1" i="1" spc="-59" dirty="0">
                <a:solidFill>
                  <a:srgbClr val="000099"/>
                </a:solidFill>
                <a:latin typeface="Times New Roman"/>
                <a:cs typeface="Times New Roman"/>
              </a:rPr>
              <a:t> </a:t>
            </a:r>
            <a:r>
              <a:rPr sz="1990" dirty="0">
                <a:latin typeface="Book Antiqua"/>
                <a:cs typeface="Book Antiqua"/>
              </a:rPr>
              <a:t>–</a:t>
            </a:r>
            <a:r>
              <a:rPr sz="1990" spc="-36" dirty="0">
                <a:latin typeface="Book Antiqua"/>
                <a:cs typeface="Book Antiqua"/>
              </a:rPr>
              <a:t> </a:t>
            </a:r>
            <a:r>
              <a:rPr sz="1990" spc="-27" dirty="0">
                <a:latin typeface="Book Antiqua"/>
                <a:cs typeface="Book Antiqua"/>
              </a:rPr>
              <a:t>3</a:t>
            </a:r>
            <a:r>
              <a:rPr sz="2080" i="1" spc="-27" dirty="0">
                <a:latin typeface="Symbol"/>
                <a:cs typeface="Symbol"/>
              </a:rPr>
              <a:t></a:t>
            </a:r>
            <a:endParaRPr sz="2080">
              <a:latin typeface="Symbol"/>
              <a:cs typeface="Symbol"/>
            </a:endParaRPr>
          </a:p>
        </p:txBody>
      </p:sp>
      <p:sp>
        <p:nvSpPr>
          <p:cNvPr id="21" name="object 21"/>
          <p:cNvSpPr txBox="1"/>
          <p:nvPr/>
        </p:nvSpPr>
        <p:spPr>
          <a:xfrm>
            <a:off x="5214913" y="5396980"/>
            <a:ext cx="564608" cy="334587"/>
          </a:xfrm>
          <a:prstGeom prst="rect">
            <a:avLst/>
          </a:prstGeom>
        </p:spPr>
        <p:txBody>
          <a:bodyPr vert="horz" wrap="square" lIns="0" tIns="14359" rIns="0" bIns="0" rtlCol="0">
            <a:spAutoFit/>
          </a:bodyPr>
          <a:lstStyle/>
          <a:p>
            <a:pPr>
              <a:spcBef>
                <a:spcPts val="113"/>
              </a:spcBef>
            </a:pPr>
            <a:r>
              <a:rPr sz="2080" b="1" i="1" spc="-50" dirty="0">
                <a:solidFill>
                  <a:srgbClr val="000099"/>
                </a:solidFill>
                <a:latin typeface="Symbol"/>
                <a:cs typeface="Symbol"/>
              </a:rPr>
              <a:t></a:t>
            </a:r>
            <a:r>
              <a:rPr sz="2080" b="1" i="1" spc="-63" dirty="0">
                <a:solidFill>
                  <a:srgbClr val="000099"/>
                </a:solidFill>
                <a:latin typeface="Times New Roman"/>
                <a:cs typeface="Times New Roman"/>
              </a:rPr>
              <a:t> </a:t>
            </a:r>
            <a:r>
              <a:rPr sz="1990" dirty="0">
                <a:latin typeface="Book Antiqua"/>
                <a:cs typeface="Book Antiqua"/>
              </a:rPr>
              <a:t>–</a:t>
            </a:r>
            <a:r>
              <a:rPr sz="1990" spc="-36" dirty="0">
                <a:latin typeface="Book Antiqua"/>
                <a:cs typeface="Book Antiqua"/>
              </a:rPr>
              <a:t> </a:t>
            </a:r>
            <a:r>
              <a:rPr sz="2080" i="1" spc="-54" dirty="0">
                <a:latin typeface="Symbol"/>
                <a:cs typeface="Symbol"/>
              </a:rPr>
              <a:t></a:t>
            </a:r>
            <a:endParaRPr sz="2080">
              <a:latin typeface="Symbol"/>
              <a:cs typeface="Symbol"/>
            </a:endParaRPr>
          </a:p>
        </p:txBody>
      </p:sp>
      <p:sp>
        <p:nvSpPr>
          <p:cNvPr id="22" name="object 22"/>
          <p:cNvSpPr txBox="1"/>
          <p:nvPr/>
        </p:nvSpPr>
        <p:spPr>
          <a:xfrm>
            <a:off x="4370356" y="5701328"/>
            <a:ext cx="691544" cy="334587"/>
          </a:xfrm>
          <a:prstGeom prst="rect">
            <a:avLst/>
          </a:prstGeom>
        </p:spPr>
        <p:txBody>
          <a:bodyPr vert="horz" wrap="square" lIns="0" tIns="14359" rIns="0" bIns="0" rtlCol="0">
            <a:spAutoFit/>
          </a:bodyPr>
          <a:lstStyle/>
          <a:p>
            <a:pPr>
              <a:spcBef>
                <a:spcPts val="113"/>
              </a:spcBef>
            </a:pPr>
            <a:r>
              <a:rPr sz="2080" b="1" i="1" spc="-50" dirty="0">
                <a:solidFill>
                  <a:srgbClr val="000099"/>
                </a:solidFill>
                <a:latin typeface="Symbol"/>
                <a:cs typeface="Symbol"/>
              </a:rPr>
              <a:t></a:t>
            </a:r>
            <a:r>
              <a:rPr sz="2080" b="1" i="1" spc="-59" dirty="0">
                <a:solidFill>
                  <a:srgbClr val="000099"/>
                </a:solidFill>
                <a:latin typeface="Times New Roman"/>
                <a:cs typeface="Times New Roman"/>
              </a:rPr>
              <a:t> </a:t>
            </a:r>
            <a:r>
              <a:rPr sz="1990" dirty="0">
                <a:latin typeface="Book Antiqua"/>
                <a:cs typeface="Book Antiqua"/>
              </a:rPr>
              <a:t>–</a:t>
            </a:r>
            <a:r>
              <a:rPr sz="1990" spc="-36" dirty="0">
                <a:latin typeface="Book Antiqua"/>
                <a:cs typeface="Book Antiqua"/>
              </a:rPr>
              <a:t> </a:t>
            </a:r>
            <a:r>
              <a:rPr sz="1990" spc="-27" dirty="0">
                <a:latin typeface="Book Antiqua"/>
                <a:cs typeface="Book Antiqua"/>
              </a:rPr>
              <a:t>2</a:t>
            </a:r>
            <a:r>
              <a:rPr sz="2080" i="1" spc="-27" dirty="0">
                <a:latin typeface="Symbol"/>
                <a:cs typeface="Symbol"/>
              </a:rPr>
              <a:t></a:t>
            </a:r>
            <a:endParaRPr sz="2080">
              <a:latin typeface="Symbol"/>
              <a:cs typeface="Symbol"/>
            </a:endParaRPr>
          </a:p>
        </p:txBody>
      </p:sp>
      <p:sp>
        <p:nvSpPr>
          <p:cNvPr id="23" name="object 23"/>
          <p:cNvSpPr txBox="1"/>
          <p:nvPr/>
        </p:nvSpPr>
        <p:spPr>
          <a:xfrm>
            <a:off x="6599149" y="5396980"/>
            <a:ext cx="654210" cy="334587"/>
          </a:xfrm>
          <a:prstGeom prst="rect">
            <a:avLst/>
          </a:prstGeom>
        </p:spPr>
        <p:txBody>
          <a:bodyPr vert="horz" wrap="square" lIns="0" tIns="14359" rIns="0" bIns="0" rtlCol="0">
            <a:spAutoFit/>
          </a:bodyPr>
          <a:lstStyle/>
          <a:p>
            <a:pPr>
              <a:spcBef>
                <a:spcPts val="113"/>
              </a:spcBef>
              <a:tabLst>
                <a:tab pos="272820" algn="l"/>
              </a:tabLst>
            </a:pPr>
            <a:r>
              <a:rPr sz="2080" b="1" i="1" spc="-50" dirty="0">
                <a:solidFill>
                  <a:srgbClr val="000099"/>
                </a:solidFill>
                <a:latin typeface="Symbol"/>
                <a:cs typeface="Symbol"/>
              </a:rPr>
              <a:t></a:t>
            </a:r>
            <a:r>
              <a:rPr sz="2080" spc="-50" dirty="0">
                <a:solidFill>
                  <a:srgbClr val="000099"/>
                </a:solidFill>
                <a:latin typeface="Times New Roman"/>
                <a:cs typeface="Times New Roman"/>
              </a:rPr>
              <a:t>	</a:t>
            </a:r>
            <a:r>
              <a:rPr sz="1990" dirty="0">
                <a:latin typeface="Book Antiqua"/>
                <a:cs typeface="Book Antiqua"/>
              </a:rPr>
              <a:t>+</a:t>
            </a:r>
            <a:r>
              <a:rPr sz="1990" spc="-77" dirty="0">
                <a:latin typeface="Book Antiqua"/>
                <a:cs typeface="Book Antiqua"/>
              </a:rPr>
              <a:t> </a:t>
            </a:r>
            <a:r>
              <a:rPr sz="2080" i="1" spc="-54" dirty="0">
                <a:latin typeface="Symbol"/>
                <a:cs typeface="Symbol"/>
              </a:rPr>
              <a:t></a:t>
            </a:r>
            <a:endParaRPr sz="2080">
              <a:latin typeface="Symbol"/>
              <a:cs typeface="Symbol"/>
            </a:endParaRPr>
          </a:p>
        </p:txBody>
      </p:sp>
      <p:sp>
        <p:nvSpPr>
          <p:cNvPr id="24" name="object 24"/>
          <p:cNvSpPr txBox="1"/>
          <p:nvPr/>
        </p:nvSpPr>
        <p:spPr>
          <a:xfrm>
            <a:off x="7291382" y="5701328"/>
            <a:ext cx="717390" cy="334587"/>
          </a:xfrm>
          <a:prstGeom prst="rect">
            <a:avLst/>
          </a:prstGeom>
        </p:spPr>
        <p:txBody>
          <a:bodyPr vert="horz" wrap="square" lIns="0" tIns="14359" rIns="0" bIns="0" rtlCol="0">
            <a:spAutoFit/>
          </a:bodyPr>
          <a:lstStyle/>
          <a:p>
            <a:pPr>
              <a:spcBef>
                <a:spcPts val="113"/>
              </a:spcBef>
            </a:pPr>
            <a:r>
              <a:rPr sz="2080" b="1" i="1" spc="-50" dirty="0">
                <a:solidFill>
                  <a:srgbClr val="000099"/>
                </a:solidFill>
                <a:latin typeface="Symbol"/>
                <a:cs typeface="Symbol"/>
              </a:rPr>
              <a:t></a:t>
            </a:r>
            <a:r>
              <a:rPr sz="2080" b="1" i="1" spc="-59" dirty="0">
                <a:solidFill>
                  <a:srgbClr val="000099"/>
                </a:solidFill>
                <a:latin typeface="Times New Roman"/>
                <a:cs typeface="Times New Roman"/>
              </a:rPr>
              <a:t> </a:t>
            </a:r>
            <a:r>
              <a:rPr sz="1990" dirty="0">
                <a:latin typeface="Book Antiqua"/>
                <a:cs typeface="Book Antiqua"/>
              </a:rPr>
              <a:t>+</a:t>
            </a:r>
            <a:r>
              <a:rPr sz="1990" spc="-36" dirty="0">
                <a:latin typeface="Book Antiqua"/>
                <a:cs typeface="Book Antiqua"/>
              </a:rPr>
              <a:t> </a:t>
            </a:r>
            <a:r>
              <a:rPr sz="1990" spc="-32" dirty="0">
                <a:latin typeface="Book Antiqua"/>
                <a:cs typeface="Book Antiqua"/>
              </a:rPr>
              <a:t>2</a:t>
            </a:r>
            <a:r>
              <a:rPr sz="2080" i="1" spc="-32" dirty="0">
                <a:latin typeface="Symbol"/>
                <a:cs typeface="Symbol"/>
              </a:rPr>
              <a:t></a:t>
            </a:r>
            <a:endParaRPr sz="2080">
              <a:latin typeface="Symbol"/>
              <a:cs typeface="Symbol"/>
            </a:endParaRPr>
          </a:p>
        </p:txBody>
      </p:sp>
      <p:sp>
        <p:nvSpPr>
          <p:cNvPr id="25" name="object 25"/>
          <p:cNvSpPr txBox="1"/>
          <p:nvPr/>
        </p:nvSpPr>
        <p:spPr>
          <a:xfrm>
            <a:off x="8058399" y="5389283"/>
            <a:ext cx="703606" cy="334587"/>
          </a:xfrm>
          <a:prstGeom prst="rect">
            <a:avLst/>
          </a:prstGeom>
        </p:spPr>
        <p:txBody>
          <a:bodyPr vert="horz" wrap="square" lIns="0" tIns="14359" rIns="0" bIns="0" rtlCol="0">
            <a:spAutoFit/>
          </a:bodyPr>
          <a:lstStyle/>
          <a:p>
            <a:pPr>
              <a:spcBef>
                <a:spcPts val="113"/>
              </a:spcBef>
            </a:pPr>
            <a:r>
              <a:rPr sz="2080" b="1" i="1" spc="-50" dirty="0">
                <a:solidFill>
                  <a:srgbClr val="000099"/>
                </a:solidFill>
                <a:latin typeface="Symbol"/>
                <a:cs typeface="Symbol"/>
              </a:rPr>
              <a:t></a:t>
            </a:r>
            <a:r>
              <a:rPr sz="2080" b="1" i="1" spc="-63" dirty="0">
                <a:solidFill>
                  <a:srgbClr val="000099"/>
                </a:solidFill>
                <a:latin typeface="Times New Roman"/>
                <a:cs typeface="Times New Roman"/>
              </a:rPr>
              <a:t> </a:t>
            </a:r>
            <a:r>
              <a:rPr sz="1990" dirty="0">
                <a:latin typeface="Symbol"/>
                <a:cs typeface="Symbol"/>
              </a:rPr>
              <a:t></a:t>
            </a:r>
            <a:r>
              <a:rPr sz="1990" spc="-36" dirty="0">
                <a:latin typeface="Times New Roman"/>
                <a:cs typeface="Times New Roman"/>
              </a:rPr>
              <a:t> </a:t>
            </a:r>
            <a:r>
              <a:rPr sz="1990" spc="-27" dirty="0">
                <a:latin typeface="Symbol"/>
                <a:cs typeface="Symbol"/>
              </a:rPr>
              <a:t></a:t>
            </a:r>
            <a:r>
              <a:rPr sz="2080" i="1" spc="-27" dirty="0">
                <a:latin typeface="Symbol"/>
                <a:cs typeface="Symbol"/>
              </a:rPr>
              <a:t></a:t>
            </a:r>
            <a:endParaRPr sz="2080">
              <a:latin typeface="Symbol"/>
              <a:cs typeface="Symbol"/>
            </a:endParaRPr>
          </a:p>
        </p:txBody>
      </p:sp>
      <p:sp>
        <p:nvSpPr>
          <p:cNvPr id="26" name="object 26"/>
          <p:cNvSpPr txBox="1"/>
          <p:nvPr/>
        </p:nvSpPr>
        <p:spPr>
          <a:xfrm>
            <a:off x="6155504" y="5240882"/>
            <a:ext cx="172886" cy="368760"/>
          </a:xfrm>
          <a:prstGeom prst="rect">
            <a:avLst/>
          </a:prstGeom>
        </p:spPr>
        <p:txBody>
          <a:bodyPr vert="horz" wrap="square" lIns="0" tIns="13785" rIns="0" bIns="0" rtlCol="0">
            <a:spAutoFit/>
          </a:bodyPr>
          <a:lstStyle/>
          <a:p>
            <a:pPr>
              <a:spcBef>
                <a:spcPts val="109"/>
              </a:spcBef>
            </a:pPr>
            <a:r>
              <a:rPr sz="2306" b="1" i="1" spc="-63" dirty="0">
                <a:solidFill>
                  <a:srgbClr val="000099"/>
                </a:solidFill>
                <a:latin typeface="Symbol"/>
                <a:cs typeface="Symbol"/>
              </a:rPr>
              <a:t></a:t>
            </a:r>
            <a:endParaRPr sz="2306">
              <a:latin typeface="Symbol"/>
              <a:cs typeface="Symbol"/>
            </a:endParaRPr>
          </a:p>
        </p:txBody>
      </p:sp>
      <p:grpSp>
        <p:nvGrpSpPr>
          <p:cNvPr id="27" name="object 27"/>
          <p:cNvGrpSpPr/>
          <p:nvPr/>
        </p:nvGrpSpPr>
        <p:grpSpPr>
          <a:xfrm>
            <a:off x="3982771" y="1756888"/>
            <a:ext cx="4436448" cy="3968910"/>
            <a:chOff x="3759708" y="1942338"/>
            <a:chExt cx="4904740" cy="4387850"/>
          </a:xfrm>
        </p:grpSpPr>
        <p:sp>
          <p:nvSpPr>
            <p:cNvPr id="28" name="object 28"/>
            <p:cNvSpPr/>
            <p:nvPr/>
          </p:nvSpPr>
          <p:spPr>
            <a:xfrm>
              <a:off x="3774186" y="3966972"/>
              <a:ext cx="0" cy="44450"/>
            </a:xfrm>
            <a:custGeom>
              <a:avLst/>
              <a:gdLst/>
              <a:ahLst/>
              <a:cxnLst/>
              <a:rect l="l" t="t" r="r" b="b"/>
              <a:pathLst>
                <a:path h="44450">
                  <a:moveTo>
                    <a:pt x="0" y="44196"/>
                  </a:moveTo>
                  <a:lnTo>
                    <a:pt x="0" y="0"/>
                  </a:lnTo>
                </a:path>
              </a:pathLst>
            </a:custGeom>
            <a:ln w="4572">
              <a:solidFill>
                <a:srgbClr val="000000"/>
              </a:solidFill>
            </a:ln>
          </p:spPr>
          <p:txBody>
            <a:bodyPr wrap="square" lIns="0" tIns="0" rIns="0" bIns="0" rtlCol="0"/>
            <a:lstStyle/>
            <a:p>
              <a:endParaRPr sz="1628"/>
            </a:p>
          </p:txBody>
        </p:sp>
        <p:sp>
          <p:nvSpPr>
            <p:cNvPr id="29" name="object 29"/>
            <p:cNvSpPr/>
            <p:nvPr/>
          </p:nvSpPr>
          <p:spPr>
            <a:xfrm>
              <a:off x="3774186" y="1942338"/>
              <a:ext cx="0" cy="4079875"/>
            </a:xfrm>
            <a:custGeom>
              <a:avLst/>
              <a:gdLst/>
              <a:ahLst/>
              <a:cxnLst/>
              <a:rect l="l" t="t" r="r" b="b"/>
              <a:pathLst>
                <a:path h="4079875">
                  <a:moveTo>
                    <a:pt x="0" y="0"/>
                  </a:moveTo>
                  <a:lnTo>
                    <a:pt x="0" y="4079748"/>
                  </a:lnTo>
                </a:path>
              </a:pathLst>
            </a:custGeom>
            <a:ln w="28956">
              <a:solidFill>
                <a:srgbClr val="CC0000"/>
              </a:solidFill>
              <a:prstDash val="lgDash"/>
            </a:ln>
          </p:spPr>
          <p:txBody>
            <a:bodyPr wrap="square" lIns="0" tIns="0" rIns="0" bIns="0" rtlCol="0"/>
            <a:lstStyle/>
            <a:p>
              <a:endParaRPr sz="1628"/>
            </a:p>
          </p:txBody>
        </p:sp>
        <p:sp>
          <p:nvSpPr>
            <p:cNvPr id="30" name="object 30"/>
            <p:cNvSpPr/>
            <p:nvPr/>
          </p:nvSpPr>
          <p:spPr>
            <a:xfrm>
              <a:off x="4615434" y="4351020"/>
              <a:ext cx="0" cy="43180"/>
            </a:xfrm>
            <a:custGeom>
              <a:avLst/>
              <a:gdLst/>
              <a:ahLst/>
              <a:cxnLst/>
              <a:rect l="l" t="t" r="r" b="b"/>
              <a:pathLst>
                <a:path h="43179">
                  <a:moveTo>
                    <a:pt x="0" y="42672"/>
                  </a:moveTo>
                  <a:lnTo>
                    <a:pt x="0" y="0"/>
                  </a:lnTo>
                </a:path>
              </a:pathLst>
            </a:custGeom>
            <a:ln w="4571">
              <a:solidFill>
                <a:srgbClr val="000000"/>
              </a:solidFill>
            </a:ln>
          </p:spPr>
          <p:txBody>
            <a:bodyPr wrap="square" lIns="0" tIns="0" rIns="0" bIns="0" rtlCol="0"/>
            <a:lstStyle/>
            <a:p>
              <a:endParaRPr sz="1628"/>
            </a:p>
          </p:txBody>
        </p:sp>
        <p:sp>
          <p:nvSpPr>
            <p:cNvPr id="31" name="object 31"/>
            <p:cNvSpPr/>
            <p:nvPr/>
          </p:nvSpPr>
          <p:spPr>
            <a:xfrm>
              <a:off x="4615434" y="2399538"/>
              <a:ext cx="0" cy="3930650"/>
            </a:xfrm>
            <a:custGeom>
              <a:avLst/>
              <a:gdLst/>
              <a:ahLst/>
              <a:cxnLst/>
              <a:rect l="l" t="t" r="r" b="b"/>
              <a:pathLst>
                <a:path h="3930650">
                  <a:moveTo>
                    <a:pt x="0" y="0"/>
                  </a:moveTo>
                  <a:lnTo>
                    <a:pt x="0" y="3930396"/>
                  </a:lnTo>
                </a:path>
              </a:pathLst>
            </a:custGeom>
            <a:ln w="28956">
              <a:solidFill>
                <a:srgbClr val="800080"/>
              </a:solidFill>
              <a:prstDash val="lgDash"/>
            </a:ln>
          </p:spPr>
          <p:txBody>
            <a:bodyPr wrap="square" lIns="0" tIns="0" rIns="0" bIns="0" rtlCol="0"/>
            <a:lstStyle/>
            <a:p>
              <a:endParaRPr sz="1628"/>
            </a:p>
          </p:txBody>
        </p:sp>
        <p:sp>
          <p:nvSpPr>
            <p:cNvPr id="32" name="object 32"/>
            <p:cNvSpPr/>
            <p:nvPr/>
          </p:nvSpPr>
          <p:spPr>
            <a:xfrm>
              <a:off x="6954012" y="2897886"/>
              <a:ext cx="6350" cy="0"/>
            </a:xfrm>
            <a:custGeom>
              <a:avLst/>
              <a:gdLst/>
              <a:ahLst/>
              <a:cxnLst/>
              <a:rect l="l" t="t" r="r" b="b"/>
              <a:pathLst>
                <a:path w="6350">
                  <a:moveTo>
                    <a:pt x="0" y="0"/>
                  </a:moveTo>
                  <a:lnTo>
                    <a:pt x="6096" y="0"/>
                  </a:lnTo>
                </a:path>
              </a:pathLst>
            </a:custGeom>
            <a:ln w="4571">
              <a:solidFill>
                <a:srgbClr val="000000"/>
              </a:solidFill>
            </a:ln>
          </p:spPr>
          <p:txBody>
            <a:bodyPr wrap="square" lIns="0" tIns="0" rIns="0" bIns="0" rtlCol="0"/>
            <a:lstStyle/>
            <a:p>
              <a:endParaRPr sz="1628"/>
            </a:p>
          </p:txBody>
        </p:sp>
        <p:sp>
          <p:nvSpPr>
            <p:cNvPr id="33" name="object 33"/>
            <p:cNvSpPr/>
            <p:nvPr/>
          </p:nvSpPr>
          <p:spPr>
            <a:xfrm>
              <a:off x="6771132" y="2846832"/>
              <a:ext cx="269875" cy="76200"/>
            </a:xfrm>
            <a:custGeom>
              <a:avLst/>
              <a:gdLst/>
              <a:ahLst/>
              <a:cxnLst/>
              <a:rect l="l" t="t" r="r" b="b"/>
              <a:pathLst>
                <a:path w="269875" h="76200">
                  <a:moveTo>
                    <a:pt x="193548" y="0"/>
                  </a:moveTo>
                  <a:lnTo>
                    <a:pt x="193548" y="76200"/>
                  </a:lnTo>
                  <a:lnTo>
                    <a:pt x="257048" y="44450"/>
                  </a:lnTo>
                  <a:lnTo>
                    <a:pt x="206248" y="44450"/>
                  </a:lnTo>
                  <a:lnTo>
                    <a:pt x="206248" y="31750"/>
                  </a:lnTo>
                  <a:lnTo>
                    <a:pt x="257048" y="31750"/>
                  </a:lnTo>
                  <a:lnTo>
                    <a:pt x="193548" y="0"/>
                  </a:lnTo>
                  <a:close/>
                </a:path>
                <a:path w="269875" h="76200">
                  <a:moveTo>
                    <a:pt x="193548" y="31750"/>
                  </a:moveTo>
                  <a:lnTo>
                    <a:pt x="0" y="31750"/>
                  </a:lnTo>
                  <a:lnTo>
                    <a:pt x="0" y="44450"/>
                  </a:lnTo>
                  <a:lnTo>
                    <a:pt x="193548" y="44450"/>
                  </a:lnTo>
                  <a:lnTo>
                    <a:pt x="193548" y="31750"/>
                  </a:lnTo>
                  <a:close/>
                </a:path>
                <a:path w="269875" h="76200">
                  <a:moveTo>
                    <a:pt x="257048" y="31750"/>
                  </a:moveTo>
                  <a:lnTo>
                    <a:pt x="206248" y="31750"/>
                  </a:lnTo>
                  <a:lnTo>
                    <a:pt x="206248" y="44450"/>
                  </a:lnTo>
                  <a:lnTo>
                    <a:pt x="257048" y="44450"/>
                  </a:lnTo>
                  <a:lnTo>
                    <a:pt x="269748" y="38100"/>
                  </a:lnTo>
                  <a:lnTo>
                    <a:pt x="257048" y="31750"/>
                  </a:lnTo>
                  <a:close/>
                </a:path>
              </a:pathLst>
            </a:custGeom>
            <a:solidFill>
              <a:srgbClr val="000000"/>
            </a:solidFill>
          </p:spPr>
          <p:txBody>
            <a:bodyPr wrap="square" lIns="0" tIns="0" rIns="0" bIns="0" rtlCol="0"/>
            <a:lstStyle/>
            <a:p>
              <a:endParaRPr sz="1628"/>
            </a:p>
          </p:txBody>
        </p:sp>
        <p:sp>
          <p:nvSpPr>
            <p:cNvPr id="34" name="object 34"/>
            <p:cNvSpPr/>
            <p:nvPr/>
          </p:nvSpPr>
          <p:spPr>
            <a:xfrm>
              <a:off x="5567172" y="2897886"/>
              <a:ext cx="6350" cy="0"/>
            </a:xfrm>
            <a:custGeom>
              <a:avLst/>
              <a:gdLst/>
              <a:ahLst/>
              <a:cxnLst/>
              <a:rect l="l" t="t" r="r" b="b"/>
              <a:pathLst>
                <a:path w="6350">
                  <a:moveTo>
                    <a:pt x="0" y="0"/>
                  </a:moveTo>
                  <a:lnTo>
                    <a:pt x="6095" y="0"/>
                  </a:lnTo>
                </a:path>
              </a:pathLst>
            </a:custGeom>
            <a:ln w="4571">
              <a:solidFill>
                <a:srgbClr val="000000"/>
              </a:solidFill>
            </a:ln>
          </p:spPr>
          <p:txBody>
            <a:bodyPr wrap="square" lIns="0" tIns="0" rIns="0" bIns="0" rtlCol="0"/>
            <a:lstStyle/>
            <a:p>
              <a:endParaRPr sz="1628"/>
            </a:p>
          </p:txBody>
        </p:sp>
        <p:sp>
          <p:nvSpPr>
            <p:cNvPr id="35" name="object 35"/>
            <p:cNvSpPr/>
            <p:nvPr/>
          </p:nvSpPr>
          <p:spPr>
            <a:xfrm>
              <a:off x="5460492" y="2846832"/>
              <a:ext cx="271780" cy="76200"/>
            </a:xfrm>
            <a:custGeom>
              <a:avLst/>
              <a:gdLst/>
              <a:ahLst/>
              <a:cxnLst/>
              <a:rect l="l" t="t" r="r" b="b"/>
              <a:pathLst>
                <a:path w="271779" h="76200">
                  <a:moveTo>
                    <a:pt x="76200" y="0"/>
                  </a:moveTo>
                  <a:lnTo>
                    <a:pt x="0" y="38100"/>
                  </a:lnTo>
                  <a:lnTo>
                    <a:pt x="76200" y="76200"/>
                  </a:lnTo>
                  <a:lnTo>
                    <a:pt x="76200" y="44450"/>
                  </a:lnTo>
                  <a:lnTo>
                    <a:pt x="63500" y="44450"/>
                  </a:lnTo>
                  <a:lnTo>
                    <a:pt x="63500" y="31750"/>
                  </a:lnTo>
                  <a:lnTo>
                    <a:pt x="76200" y="31750"/>
                  </a:lnTo>
                  <a:lnTo>
                    <a:pt x="76200" y="0"/>
                  </a:lnTo>
                  <a:close/>
                </a:path>
                <a:path w="271779" h="76200">
                  <a:moveTo>
                    <a:pt x="76200" y="31750"/>
                  </a:moveTo>
                  <a:lnTo>
                    <a:pt x="63500" y="31750"/>
                  </a:lnTo>
                  <a:lnTo>
                    <a:pt x="63500" y="44450"/>
                  </a:lnTo>
                  <a:lnTo>
                    <a:pt x="76200" y="44450"/>
                  </a:lnTo>
                  <a:lnTo>
                    <a:pt x="76200" y="31750"/>
                  </a:lnTo>
                  <a:close/>
                </a:path>
                <a:path w="271779" h="76200">
                  <a:moveTo>
                    <a:pt x="271272" y="31750"/>
                  </a:moveTo>
                  <a:lnTo>
                    <a:pt x="76200" y="31750"/>
                  </a:lnTo>
                  <a:lnTo>
                    <a:pt x="76200" y="44450"/>
                  </a:lnTo>
                  <a:lnTo>
                    <a:pt x="271272" y="44450"/>
                  </a:lnTo>
                  <a:lnTo>
                    <a:pt x="271272" y="31750"/>
                  </a:lnTo>
                  <a:close/>
                </a:path>
              </a:pathLst>
            </a:custGeom>
            <a:solidFill>
              <a:srgbClr val="000000"/>
            </a:solidFill>
          </p:spPr>
          <p:txBody>
            <a:bodyPr wrap="square" lIns="0" tIns="0" rIns="0" bIns="0" rtlCol="0"/>
            <a:lstStyle/>
            <a:p>
              <a:endParaRPr sz="1628"/>
            </a:p>
          </p:txBody>
        </p:sp>
        <p:pic>
          <p:nvPicPr>
            <p:cNvPr id="36" name="object 36"/>
            <p:cNvPicPr/>
            <p:nvPr/>
          </p:nvPicPr>
          <p:blipFill>
            <a:blip r:embed="rId2" cstate="print"/>
            <a:stretch>
              <a:fillRect/>
            </a:stretch>
          </p:blipFill>
          <p:spPr>
            <a:xfrm>
              <a:off x="5129784" y="2438400"/>
              <a:ext cx="13715" cy="6095"/>
            </a:xfrm>
            <a:prstGeom prst="rect">
              <a:avLst/>
            </a:prstGeom>
          </p:spPr>
        </p:pic>
        <p:sp>
          <p:nvSpPr>
            <p:cNvPr id="37" name="object 37"/>
            <p:cNvSpPr/>
            <p:nvPr/>
          </p:nvSpPr>
          <p:spPr>
            <a:xfrm>
              <a:off x="4632960" y="2403348"/>
              <a:ext cx="1083945" cy="76200"/>
            </a:xfrm>
            <a:custGeom>
              <a:avLst/>
              <a:gdLst/>
              <a:ahLst/>
              <a:cxnLst/>
              <a:rect l="l" t="t" r="r" b="b"/>
              <a:pathLst>
                <a:path w="1083945" h="76200">
                  <a:moveTo>
                    <a:pt x="76200" y="0"/>
                  </a:moveTo>
                  <a:lnTo>
                    <a:pt x="0" y="38100"/>
                  </a:lnTo>
                  <a:lnTo>
                    <a:pt x="76200" y="76200"/>
                  </a:lnTo>
                  <a:lnTo>
                    <a:pt x="76200" y="44450"/>
                  </a:lnTo>
                  <a:lnTo>
                    <a:pt x="63500" y="44450"/>
                  </a:lnTo>
                  <a:lnTo>
                    <a:pt x="63500" y="31750"/>
                  </a:lnTo>
                  <a:lnTo>
                    <a:pt x="76200" y="31750"/>
                  </a:lnTo>
                  <a:lnTo>
                    <a:pt x="76200" y="0"/>
                  </a:lnTo>
                  <a:close/>
                </a:path>
                <a:path w="1083945" h="76200">
                  <a:moveTo>
                    <a:pt x="76200" y="31750"/>
                  </a:moveTo>
                  <a:lnTo>
                    <a:pt x="63500" y="31750"/>
                  </a:lnTo>
                  <a:lnTo>
                    <a:pt x="63500" y="44450"/>
                  </a:lnTo>
                  <a:lnTo>
                    <a:pt x="76200" y="44450"/>
                  </a:lnTo>
                  <a:lnTo>
                    <a:pt x="76200" y="31750"/>
                  </a:lnTo>
                  <a:close/>
                </a:path>
                <a:path w="1083945" h="76200">
                  <a:moveTo>
                    <a:pt x="1083564" y="31750"/>
                  </a:moveTo>
                  <a:lnTo>
                    <a:pt x="76200" y="31750"/>
                  </a:lnTo>
                  <a:lnTo>
                    <a:pt x="76200" y="44450"/>
                  </a:lnTo>
                  <a:lnTo>
                    <a:pt x="1083564" y="44450"/>
                  </a:lnTo>
                  <a:lnTo>
                    <a:pt x="1083564" y="31750"/>
                  </a:lnTo>
                  <a:close/>
                </a:path>
              </a:pathLst>
            </a:custGeom>
            <a:solidFill>
              <a:srgbClr val="000000"/>
            </a:solidFill>
          </p:spPr>
          <p:txBody>
            <a:bodyPr wrap="square" lIns="0" tIns="0" rIns="0" bIns="0" rtlCol="0"/>
            <a:lstStyle/>
            <a:p>
              <a:endParaRPr sz="1628"/>
            </a:p>
          </p:txBody>
        </p:sp>
        <p:pic>
          <p:nvPicPr>
            <p:cNvPr id="38" name="object 38"/>
            <p:cNvPicPr/>
            <p:nvPr/>
          </p:nvPicPr>
          <p:blipFill>
            <a:blip r:embed="rId3" cstate="print"/>
            <a:stretch>
              <a:fillRect/>
            </a:stretch>
          </p:blipFill>
          <p:spPr>
            <a:xfrm>
              <a:off x="7350252" y="2438400"/>
              <a:ext cx="15240" cy="6095"/>
            </a:xfrm>
            <a:prstGeom prst="rect">
              <a:avLst/>
            </a:prstGeom>
          </p:spPr>
        </p:pic>
        <p:sp>
          <p:nvSpPr>
            <p:cNvPr id="39" name="object 39"/>
            <p:cNvSpPr/>
            <p:nvPr/>
          </p:nvSpPr>
          <p:spPr>
            <a:xfrm>
              <a:off x="6769608" y="2403348"/>
              <a:ext cx="1064260" cy="76200"/>
            </a:xfrm>
            <a:custGeom>
              <a:avLst/>
              <a:gdLst/>
              <a:ahLst/>
              <a:cxnLst/>
              <a:rect l="l" t="t" r="r" b="b"/>
              <a:pathLst>
                <a:path w="1064259" h="76200">
                  <a:moveTo>
                    <a:pt x="987551" y="0"/>
                  </a:moveTo>
                  <a:lnTo>
                    <a:pt x="987551" y="76200"/>
                  </a:lnTo>
                  <a:lnTo>
                    <a:pt x="1051052" y="44450"/>
                  </a:lnTo>
                  <a:lnTo>
                    <a:pt x="1000251" y="44450"/>
                  </a:lnTo>
                  <a:lnTo>
                    <a:pt x="1000251" y="31750"/>
                  </a:lnTo>
                  <a:lnTo>
                    <a:pt x="1051052" y="31750"/>
                  </a:lnTo>
                  <a:lnTo>
                    <a:pt x="987551" y="0"/>
                  </a:lnTo>
                  <a:close/>
                </a:path>
                <a:path w="1064259" h="76200">
                  <a:moveTo>
                    <a:pt x="987551" y="31750"/>
                  </a:moveTo>
                  <a:lnTo>
                    <a:pt x="0" y="31750"/>
                  </a:lnTo>
                  <a:lnTo>
                    <a:pt x="0" y="44450"/>
                  </a:lnTo>
                  <a:lnTo>
                    <a:pt x="987551" y="44450"/>
                  </a:lnTo>
                  <a:lnTo>
                    <a:pt x="987551" y="31750"/>
                  </a:lnTo>
                  <a:close/>
                </a:path>
                <a:path w="1064259" h="76200">
                  <a:moveTo>
                    <a:pt x="1051052" y="31750"/>
                  </a:moveTo>
                  <a:lnTo>
                    <a:pt x="1000251" y="31750"/>
                  </a:lnTo>
                  <a:lnTo>
                    <a:pt x="1000251" y="44450"/>
                  </a:lnTo>
                  <a:lnTo>
                    <a:pt x="1051052" y="44450"/>
                  </a:lnTo>
                  <a:lnTo>
                    <a:pt x="1063752" y="38100"/>
                  </a:lnTo>
                  <a:lnTo>
                    <a:pt x="1051052" y="31750"/>
                  </a:lnTo>
                  <a:close/>
                </a:path>
              </a:pathLst>
            </a:custGeom>
            <a:solidFill>
              <a:srgbClr val="000000"/>
            </a:solidFill>
          </p:spPr>
          <p:txBody>
            <a:bodyPr wrap="square" lIns="0" tIns="0" rIns="0" bIns="0" rtlCol="0"/>
            <a:lstStyle/>
            <a:p>
              <a:endParaRPr sz="1628"/>
            </a:p>
          </p:txBody>
        </p:sp>
        <p:pic>
          <p:nvPicPr>
            <p:cNvPr id="40" name="object 40"/>
            <p:cNvPicPr/>
            <p:nvPr/>
          </p:nvPicPr>
          <p:blipFill>
            <a:blip r:embed="rId4" cstate="print"/>
            <a:stretch>
              <a:fillRect/>
            </a:stretch>
          </p:blipFill>
          <p:spPr>
            <a:xfrm>
              <a:off x="7761732" y="1999488"/>
              <a:ext cx="22859" cy="4571"/>
            </a:xfrm>
            <a:prstGeom prst="rect">
              <a:avLst/>
            </a:prstGeom>
          </p:spPr>
        </p:pic>
        <p:sp>
          <p:nvSpPr>
            <p:cNvPr id="41" name="object 41"/>
            <p:cNvSpPr/>
            <p:nvPr/>
          </p:nvSpPr>
          <p:spPr>
            <a:xfrm>
              <a:off x="6780276" y="1950720"/>
              <a:ext cx="1884045" cy="76200"/>
            </a:xfrm>
            <a:custGeom>
              <a:avLst/>
              <a:gdLst/>
              <a:ahLst/>
              <a:cxnLst/>
              <a:rect l="l" t="t" r="r" b="b"/>
              <a:pathLst>
                <a:path w="1884045" h="76200">
                  <a:moveTo>
                    <a:pt x="1807464" y="0"/>
                  </a:moveTo>
                  <a:lnTo>
                    <a:pt x="1807464" y="76200"/>
                  </a:lnTo>
                  <a:lnTo>
                    <a:pt x="1870964" y="44450"/>
                  </a:lnTo>
                  <a:lnTo>
                    <a:pt x="1820164" y="44450"/>
                  </a:lnTo>
                  <a:lnTo>
                    <a:pt x="1820164" y="31750"/>
                  </a:lnTo>
                  <a:lnTo>
                    <a:pt x="1870964" y="31750"/>
                  </a:lnTo>
                  <a:lnTo>
                    <a:pt x="1807464" y="0"/>
                  </a:lnTo>
                  <a:close/>
                </a:path>
                <a:path w="1884045" h="76200">
                  <a:moveTo>
                    <a:pt x="1807464" y="31750"/>
                  </a:moveTo>
                  <a:lnTo>
                    <a:pt x="0" y="31750"/>
                  </a:lnTo>
                  <a:lnTo>
                    <a:pt x="0" y="44450"/>
                  </a:lnTo>
                  <a:lnTo>
                    <a:pt x="1807464" y="44450"/>
                  </a:lnTo>
                  <a:lnTo>
                    <a:pt x="1807464" y="31750"/>
                  </a:lnTo>
                  <a:close/>
                </a:path>
                <a:path w="1884045" h="76200">
                  <a:moveTo>
                    <a:pt x="1870964" y="31750"/>
                  </a:moveTo>
                  <a:lnTo>
                    <a:pt x="1820164" y="31750"/>
                  </a:lnTo>
                  <a:lnTo>
                    <a:pt x="1820164" y="44450"/>
                  </a:lnTo>
                  <a:lnTo>
                    <a:pt x="1870964" y="44450"/>
                  </a:lnTo>
                  <a:lnTo>
                    <a:pt x="1883664" y="38100"/>
                  </a:lnTo>
                  <a:lnTo>
                    <a:pt x="1870964" y="31750"/>
                  </a:lnTo>
                  <a:close/>
                </a:path>
              </a:pathLst>
            </a:custGeom>
            <a:solidFill>
              <a:srgbClr val="000000"/>
            </a:solidFill>
          </p:spPr>
          <p:txBody>
            <a:bodyPr wrap="square" lIns="0" tIns="0" rIns="0" bIns="0" rtlCol="0"/>
            <a:lstStyle/>
            <a:p>
              <a:endParaRPr sz="1628"/>
            </a:p>
          </p:txBody>
        </p:sp>
        <p:pic>
          <p:nvPicPr>
            <p:cNvPr id="42" name="object 42"/>
            <p:cNvPicPr/>
            <p:nvPr/>
          </p:nvPicPr>
          <p:blipFill>
            <a:blip r:embed="rId5" cstate="print"/>
            <a:stretch>
              <a:fillRect/>
            </a:stretch>
          </p:blipFill>
          <p:spPr>
            <a:xfrm>
              <a:off x="4727448" y="1999488"/>
              <a:ext cx="22860" cy="4571"/>
            </a:xfrm>
            <a:prstGeom prst="rect">
              <a:avLst/>
            </a:prstGeom>
          </p:spPr>
        </p:pic>
        <p:sp>
          <p:nvSpPr>
            <p:cNvPr id="43" name="object 43"/>
            <p:cNvSpPr/>
            <p:nvPr/>
          </p:nvSpPr>
          <p:spPr>
            <a:xfrm>
              <a:off x="3822192" y="1950720"/>
              <a:ext cx="1885314" cy="76200"/>
            </a:xfrm>
            <a:custGeom>
              <a:avLst/>
              <a:gdLst/>
              <a:ahLst/>
              <a:cxnLst/>
              <a:rect l="l" t="t" r="r" b="b"/>
              <a:pathLst>
                <a:path w="1885314" h="76200">
                  <a:moveTo>
                    <a:pt x="76200" y="0"/>
                  </a:moveTo>
                  <a:lnTo>
                    <a:pt x="0" y="38100"/>
                  </a:lnTo>
                  <a:lnTo>
                    <a:pt x="76200" y="76200"/>
                  </a:lnTo>
                  <a:lnTo>
                    <a:pt x="76200" y="44450"/>
                  </a:lnTo>
                  <a:lnTo>
                    <a:pt x="63500" y="44450"/>
                  </a:lnTo>
                  <a:lnTo>
                    <a:pt x="63500" y="31750"/>
                  </a:lnTo>
                  <a:lnTo>
                    <a:pt x="76200" y="31750"/>
                  </a:lnTo>
                  <a:lnTo>
                    <a:pt x="76200" y="0"/>
                  </a:lnTo>
                  <a:close/>
                </a:path>
                <a:path w="1885314" h="76200">
                  <a:moveTo>
                    <a:pt x="76200" y="31750"/>
                  </a:moveTo>
                  <a:lnTo>
                    <a:pt x="63500" y="31750"/>
                  </a:lnTo>
                  <a:lnTo>
                    <a:pt x="63500" y="44450"/>
                  </a:lnTo>
                  <a:lnTo>
                    <a:pt x="76200" y="44450"/>
                  </a:lnTo>
                  <a:lnTo>
                    <a:pt x="76200" y="31750"/>
                  </a:lnTo>
                  <a:close/>
                </a:path>
                <a:path w="1885314" h="76200">
                  <a:moveTo>
                    <a:pt x="1885188" y="31750"/>
                  </a:moveTo>
                  <a:lnTo>
                    <a:pt x="76200" y="31750"/>
                  </a:lnTo>
                  <a:lnTo>
                    <a:pt x="76200" y="44450"/>
                  </a:lnTo>
                  <a:lnTo>
                    <a:pt x="1885188" y="44450"/>
                  </a:lnTo>
                  <a:lnTo>
                    <a:pt x="1885188" y="31750"/>
                  </a:lnTo>
                  <a:close/>
                </a:path>
              </a:pathLst>
            </a:custGeom>
            <a:solidFill>
              <a:srgbClr val="000000"/>
            </a:solidFill>
          </p:spPr>
          <p:txBody>
            <a:bodyPr wrap="square" lIns="0" tIns="0" rIns="0" bIns="0" rtlCol="0"/>
            <a:lstStyle/>
            <a:p>
              <a:endParaRPr sz="1628"/>
            </a:p>
          </p:txBody>
        </p:sp>
      </p:grpSp>
      <p:sp>
        <p:nvSpPr>
          <p:cNvPr id="44" name="object 44"/>
          <p:cNvSpPr txBox="1"/>
          <p:nvPr/>
        </p:nvSpPr>
        <p:spPr>
          <a:xfrm>
            <a:off x="5929432" y="1615938"/>
            <a:ext cx="665123" cy="1083752"/>
          </a:xfrm>
          <a:prstGeom prst="rect">
            <a:avLst/>
          </a:prstGeom>
        </p:spPr>
        <p:txBody>
          <a:bodyPr vert="horz" wrap="square" lIns="0" tIns="11487" rIns="0" bIns="0" rtlCol="0">
            <a:spAutoFit/>
          </a:bodyPr>
          <a:lstStyle/>
          <a:p>
            <a:pPr marL="3446">
              <a:spcBef>
                <a:spcPts val="90"/>
              </a:spcBef>
            </a:pPr>
            <a:r>
              <a:rPr sz="1628" b="1" dirty="0">
                <a:solidFill>
                  <a:srgbClr val="CC0000"/>
                </a:solidFill>
                <a:latin typeface="Book Antiqua"/>
                <a:cs typeface="Book Antiqua"/>
              </a:rPr>
              <a:t>99.72%</a:t>
            </a:r>
            <a:endParaRPr sz="1628">
              <a:latin typeface="Book Antiqua"/>
              <a:cs typeface="Book Antiqua"/>
            </a:endParaRPr>
          </a:p>
          <a:p>
            <a:pPr marL="2872">
              <a:spcBef>
                <a:spcPts val="1189"/>
              </a:spcBef>
            </a:pPr>
            <a:r>
              <a:rPr sz="1628" b="1" dirty="0">
                <a:solidFill>
                  <a:srgbClr val="800080"/>
                </a:solidFill>
                <a:latin typeface="Book Antiqua"/>
                <a:cs typeface="Book Antiqua"/>
              </a:rPr>
              <a:t>95.44%</a:t>
            </a:r>
            <a:endParaRPr sz="1628">
              <a:latin typeface="Book Antiqua"/>
              <a:cs typeface="Book Antiqua"/>
            </a:endParaRPr>
          </a:p>
          <a:p>
            <a:pPr>
              <a:spcBef>
                <a:spcPts val="1280"/>
              </a:spcBef>
            </a:pPr>
            <a:r>
              <a:rPr sz="1628" b="1" dirty="0">
                <a:solidFill>
                  <a:srgbClr val="FF3399"/>
                </a:solidFill>
                <a:latin typeface="Book Antiqua"/>
                <a:cs typeface="Book Antiqua"/>
              </a:rPr>
              <a:t>68.26%</a:t>
            </a:r>
            <a:endParaRPr sz="1628">
              <a:latin typeface="Book Antiqua"/>
              <a:cs typeface="Book Antiqua"/>
            </a:endParaRPr>
          </a:p>
        </p:txBody>
      </p:sp>
      <p:sp>
        <p:nvSpPr>
          <p:cNvPr id="48" name="object 5">
            <a:extLst>
              <a:ext uri="{FF2B5EF4-FFF2-40B4-BE49-F238E27FC236}">
                <a16:creationId xmlns:a16="http://schemas.microsoft.com/office/drawing/2014/main" id="{F8FFCA58-E68F-4FB2-8EFF-CABAC14D9C97}"/>
              </a:ext>
            </a:extLst>
          </p:cNvPr>
          <p:cNvSpPr txBox="1">
            <a:spLocks noGrp="1"/>
          </p:cNvSpPr>
          <p:nvPr>
            <p:ph type="title"/>
          </p:nvPr>
        </p:nvSpPr>
        <p:spPr>
          <a:xfrm>
            <a:off x="838200" y="454023"/>
            <a:ext cx="10515600" cy="646687"/>
          </a:xfrm>
          <a:prstGeom prst="rect">
            <a:avLst/>
          </a:prstGeom>
          <a:noFill/>
          <a:ln w="38100">
            <a:noFill/>
          </a:ln>
        </p:spPr>
        <p:txBody>
          <a:bodyPr vert="horz" wrap="square" lIns="0" tIns="95920" rIns="0" bIns="0" rtlCol="0" anchor="ctr">
            <a:spAutoFit/>
          </a:bodyPr>
          <a:lstStyle/>
          <a:p>
            <a:pPr>
              <a:lnSpc>
                <a:spcPct val="100000"/>
              </a:lnSpc>
              <a:spcBef>
                <a:spcPts val="755"/>
              </a:spcBef>
            </a:pPr>
            <a:r>
              <a:rPr lang="en-SG" sz="3573" spc="-14" dirty="0">
                <a:solidFill>
                  <a:srgbClr val="001F5F"/>
                </a:solidFill>
                <a:latin typeface="Cambria"/>
                <a:cs typeface="Cambria"/>
              </a:rPr>
              <a:t>Normal</a:t>
            </a:r>
            <a:r>
              <a:rPr sz="3573" spc="-14" dirty="0">
                <a:solidFill>
                  <a:srgbClr val="001F5F"/>
                </a:solidFill>
                <a:latin typeface="Cambria"/>
                <a:cs typeface="Cambria"/>
              </a:rPr>
              <a:t> </a:t>
            </a:r>
            <a:r>
              <a:rPr sz="3573" spc="9" dirty="0">
                <a:solidFill>
                  <a:srgbClr val="001F5F"/>
                </a:solidFill>
                <a:latin typeface="Cambria"/>
                <a:cs typeface="Cambria"/>
              </a:rPr>
              <a:t>Distribution</a:t>
            </a:r>
            <a:endParaRPr sz="3573" dirty="0">
              <a:latin typeface="Cambria"/>
              <a:cs typeface="Cambri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830" y="295089"/>
            <a:ext cx="4117097" cy="689868"/>
          </a:xfrm>
          <a:prstGeom prst="rect">
            <a:avLst/>
          </a:prstGeom>
        </p:spPr>
        <p:txBody>
          <a:bodyPr vert="horz" wrap="square" lIns="0" tIns="12636" rIns="0" bIns="0" rtlCol="0" anchor="ctr">
            <a:spAutoFit/>
          </a:bodyPr>
          <a:lstStyle/>
          <a:p>
            <a:pPr marL="11487">
              <a:lnSpc>
                <a:spcPct val="100000"/>
              </a:lnSpc>
              <a:spcBef>
                <a:spcPts val="99"/>
              </a:spcBef>
            </a:pPr>
            <a:r>
              <a:rPr dirty="0">
                <a:solidFill>
                  <a:srgbClr val="2E2D67"/>
                </a:solidFill>
              </a:rPr>
              <a:t>Are</a:t>
            </a:r>
            <a:r>
              <a:rPr spc="-18" dirty="0">
                <a:solidFill>
                  <a:srgbClr val="2E2D67"/>
                </a:solidFill>
              </a:rPr>
              <a:t> </a:t>
            </a:r>
            <a:r>
              <a:rPr dirty="0">
                <a:solidFill>
                  <a:srgbClr val="2E2D67"/>
                </a:solidFill>
              </a:rPr>
              <a:t>you</a:t>
            </a:r>
            <a:r>
              <a:rPr spc="-32" dirty="0">
                <a:solidFill>
                  <a:srgbClr val="2E2D67"/>
                </a:solidFill>
              </a:rPr>
              <a:t> </a:t>
            </a:r>
            <a:r>
              <a:rPr dirty="0">
                <a:solidFill>
                  <a:srgbClr val="2E2D67"/>
                </a:solidFill>
              </a:rPr>
              <a:t>normal?</a:t>
            </a:r>
          </a:p>
        </p:txBody>
      </p:sp>
      <p:pic>
        <p:nvPicPr>
          <p:cNvPr id="3" name="object 3"/>
          <p:cNvPicPr/>
          <p:nvPr/>
        </p:nvPicPr>
        <p:blipFill>
          <a:blip r:embed="rId2" cstate="print"/>
          <a:stretch>
            <a:fillRect/>
          </a:stretch>
        </p:blipFill>
        <p:spPr>
          <a:xfrm>
            <a:off x="1791871" y="1472170"/>
            <a:ext cx="4653156" cy="3902652"/>
          </a:xfrm>
          <a:prstGeom prst="rect">
            <a:avLst/>
          </a:prstGeom>
        </p:spPr>
      </p:pic>
      <p:sp>
        <p:nvSpPr>
          <p:cNvPr id="4" name="object 4"/>
          <p:cNvSpPr txBox="1"/>
          <p:nvPr/>
        </p:nvSpPr>
        <p:spPr>
          <a:xfrm>
            <a:off x="2968315" y="5661560"/>
            <a:ext cx="2124027" cy="262117"/>
          </a:xfrm>
          <a:prstGeom prst="rect">
            <a:avLst/>
          </a:prstGeom>
        </p:spPr>
        <p:txBody>
          <a:bodyPr vert="horz" wrap="square" lIns="0" tIns="11487" rIns="0" bIns="0" rtlCol="0">
            <a:spAutoFit/>
          </a:bodyPr>
          <a:lstStyle/>
          <a:p>
            <a:pPr marL="11487">
              <a:spcBef>
                <a:spcPts val="90"/>
              </a:spcBef>
            </a:pPr>
            <a:r>
              <a:rPr sz="1628" spc="-5" dirty="0">
                <a:latin typeface="Arial"/>
                <a:cs typeface="Arial"/>
              </a:rPr>
              <a:t>Mean</a:t>
            </a:r>
            <a:r>
              <a:rPr sz="1628" spc="-9" dirty="0">
                <a:latin typeface="Arial"/>
                <a:cs typeface="Arial"/>
              </a:rPr>
              <a:t> </a:t>
            </a:r>
            <a:r>
              <a:rPr sz="1628" dirty="0">
                <a:latin typeface="Arial"/>
                <a:cs typeface="Arial"/>
              </a:rPr>
              <a:t>=</a:t>
            </a:r>
            <a:r>
              <a:rPr sz="1628" spc="-9" dirty="0">
                <a:latin typeface="Arial"/>
                <a:cs typeface="Arial"/>
              </a:rPr>
              <a:t> </a:t>
            </a:r>
            <a:r>
              <a:rPr sz="1628" spc="-5" dirty="0">
                <a:latin typeface="Arial"/>
                <a:cs typeface="Arial"/>
              </a:rPr>
              <a:t>100</a:t>
            </a:r>
            <a:r>
              <a:rPr sz="1628" spc="-18" dirty="0">
                <a:latin typeface="Arial"/>
                <a:cs typeface="Arial"/>
              </a:rPr>
              <a:t> </a:t>
            </a:r>
            <a:r>
              <a:rPr sz="1628" dirty="0">
                <a:latin typeface="Arial"/>
                <a:cs typeface="Arial"/>
              </a:rPr>
              <a:t>&amp;</a:t>
            </a:r>
            <a:r>
              <a:rPr sz="1628" spc="-5" dirty="0">
                <a:latin typeface="Arial"/>
                <a:cs typeface="Arial"/>
              </a:rPr>
              <a:t> SD</a:t>
            </a:r>
            <a:r>
              <a:rPr sz="1628" spc="-9" dirty="0">
                <a:latin typeface="Arial"/>
                <a:cs typeface="Arial"/>
              </a:rPr>
              <a:t> </a:t>
            </a:r>
            <a:r>
              <a:rPr sz="1628" dirty="0">
                <a:latin typeface="Arial"/>
                <a:cs typeface="Arial"/>
              </a:rPr>
              <a:t>=</a:t>
            </a:r>
            <a:r>
              <a:rPr sz="1628" spc="-14" dirty="0">
                <a:latin typeface="Arial"/>
                <a:cs typeface="Arial"/>
              </a:rPr>
              <a:t> </a:t>
            </a:r>
            <a:r>
              <a:rPr sz="1628" spc="-9" dirty="0">
                <a:latin typeface="Arial"/>
                <a:cs typeface="Arial"/>
              </a:rPr>
              <a:t>15</a:t>
            </a:r>
            <a:endParaRPr sz="1628">
              <a:latin typeface="Arial"/>
              <a:cs typeface="Arial"/>
            </a:endParaRPr>
          </a:p>
        </p:txBody>
      </p:sp>
      <p:sp>
        <p:nvSpPr>
          <p:cNvPr id="5" name="object 5"/>
          <p:cNvSpPr txBox="1"/>
          <p:nvPr/>
        </p:nvSpPr>
        <p:spPr>
          <a:xfrm>
            <a:off x="7311141" y="3071970"/>
            <a:ext cx="2294616" cy="262117"/>
          </a:xfrm>
          <a:prstGeom prst="rect">
            <a:avLst/>
          </a:prstGeom>
        </p:spPr>
        <p:txBody>
          <a:bodyPr vert="horz" wrap="square" lIns="0" tIns="11487" rIns="0" bIns="0" rtlCol="0">
            <a:spAutoFit/>
          </a:bodyPr>
          <a:lstStyle/>
          <a:p>
            <a:pPr marL="11487">
              <a:spcBef>
                <a:spcPts val="90"/>
              </a:spcBef>
            </a:pPr>
            <a:r>
              <a:rPr sz="1628" u="sng" dirty="0">
                <a:solidFill>
                  <a:srgbClr val="2E2D67"/>
                </a:solidFill>
                <a:uFill>
                  <a:solidFill>
                    <a:srgbClr val="009999"/>
                  </a:solidFill>
                </a:uFill>
                <a:latin typeface="Arial"/>
                <a:cs typeface="Arial"/>
                <a:hlinkClick r:id="rId3">
                  <a:extLst>
                    <a:ext uri="{A12FA001-AC4F-418D-AE19-62706E023703}">
                      <ahyp:hlinkClr xmlns:ahyp="http://schemas.microsoft.com/office/drawing/2018/hyperlinkcolor" val="tx"/>
                    </a:ext>
                  </a:extLst>
                </a:hlinkClick>
              </a:rPr>
              <a:t>The</a:t>
            </a:r>
            <a:r>
              <a:rPr sz="1628" u="sng" spc="-27" dirty="0">
                <a:solidFill>
                  <a:srgbClr val="2E2D67"/>
                </a:solidFill>
                <a:uFill>
                  <a:solidFill>
                    <a:srgbClr val="009999"/>
                  </a:solidFill>
                </a:uFill>
                <a:latin typeface="Arial"/>
                <a:cs typeface="Arial"/>
                <a:hlinkClick r:id="rId3">
                  <a:extLst>
                    <a:ext uri="{A12FA001-AC4F-418D-AE19-62706E023703}">
                      <ahyp:hlinkClr xmlns:ahyp="http://schemas.microsoft.com/office/drawing/2018/hyperlinkcolor" val="tx"/>
                    </a:ext>
                  </a:extLst>
                </a:hlinkClick>
              </a:rPr>
              <a:t> </a:t>
            </a:r>
            <a:r>
              <a:rPr sz="1628" u="sng" dirty="0">
                <a:solidFill>
                  <a:srgbClr val="2E2D67"/>
                </a:solidFill>
                <a:uFill>
                  <a:solidFill>
                    <a:srgbClr val="009999"/>
                  </a:solidFill>
                </a:uFill>
                <a:latin typeface="Arial"/>
                <a:cs typeface="Arial"/>
                <a:hlinkClick r:id="rId3">
                  <a:extLst>
                    <a:ext uri="{A12FA001-AC4F-418D-AE19-62706E023703}">
                      <ahyp:hlinkClr xmlns:ahyp="http://schemas.microsoft.com/office/drawing/2018/hyperlinkcolor" val="tx"/>
                    </a:ext>
                  </a:extLst>
                </a:hlinkClick>
              </a:rPr>
              <a:t>IQ</a:t>
            </a:r>
            <a:r>
              <a:rPr sz="1628" u="sng" spc="-14" dirty="0">
                <a:solidFill>
                  <a:srgbClr val="2E2D67"/>
                </a:solidFill>
                <a:uFill>
                  <a:solidFill>
                    <a:srgbClr val="009999"/>
                  </a:solidFill>
                </a:uFill>
                <a:latin typeface="Arial"/>
                <a:cs typeface="Arial"/>
                <a:hlinkClick r:id="rId3">
                  <a:extLst>
                    <a:ext uri="{A12FA001-AC4F-418D-AE19-62706E023703}">
                      <ahyp:hlinkClr xmlns:ahyp="http://schemas.microsoft.com/office/drawing/2018/hyperlinkcolor" val="tx"/>
                    </a:ext>
                  </a:extLst>
                </a:hlinkClick>
              </a:rPr>
              <a:t> </a:t>
            </a:r>
            <a:r>
              <a:rPr sz="1628" u="sng" dirty="0">
                <a:solidFill>
                  <a:srgbClr val="2E2D67"/>
                </a:solidFill>
                <a:uFill>
                  <a:solidFill>
                    <a:srgbClr val="009999"/>
                  </a:solidFill>
                </a:uFill>
                <a:latin typeface="Arial"/>
                <a:cs typeface="Arial"/>
                <a:hlinkClick r:id="rId3">
                  <a:extLst>
                    <a:ext uri="{A12FA001-AC4F-418D-AE19-62706E023703}">
                      <ahyp:hlinkClr xmlns:ahyp="http://schemas.microsoft.com/office/drawing/2018/hyperlinkcolor" val="tx"/>
                    </a:ext>
                  </a:extLst>
                </a:hlinkClick>
              </a:rPr>
              <a:t>of</a:t>
            </a:r>
            <a:r>
              <a:rPr sz="1628" u="sng" spc="-9" dirty="0">
                <a:solidFill>
                  <a:srgbClr val="2E2D67"/>
                </a:solidFill>
                <a:uFill>
                  <a:solidFill>
                    <a:srgbClr val="009999"/>
                  </a:solidFill>
                </a:uFill>
                <a:latin typeface="Arial"/>
                <a:cs typeface="Arial"/>
                <a:hlinkClick r:id="rId3">
                  <a:extLst>
                    <a:ext uri="{A12FA001-AC4F-418D-AE19-62706E023703}">
                      <ahyp:hlinkClr xmlns:ahyp="http://schemas.microsoft.com/office/drawing/2018/hyperlinkcolor" val="tx"/>
                    </a:ext>
                  </a:extLst>
                </a:hlinkClick>
              </a:rPr>
              <a:t> </a:t>
            </a:r>
            <a:r>
              <a:rPr sz="1628" u="sng" spc="-5" dirty="0">
                <a:solidFill>
                  <a:srgbClr val="2E2D67"/>
                </a:solidFill>
                <a:uFill>
                  <a:solidFill>
                    <a:srgbClr val="009999"/>
                  </a:solidFill>
                </a:uFill>
                <a:latin typeface="Arial"/>
                <a:cs typeface="Arial"/>
                <a:hlinkClick r:id="rId3">
                  <a:extLst>
                    <a:ext uri="{A12FA001-AC4F-418D-AE19-62706E023703}">
                      <ahyp:hlinkClr xmlns:ahyp="http://schemas.microsoft.com/office/drawing/2018/hyperlinkcolor" val="tx"/>
                    </a:ext>
                  </a:extLst>
                </a:hlinkClick>
              </a:rPr>
              <a:t>famous</a:t>
            </a:r>
            <a:r>
              <a:rPr sz="1628" u="sng" spc="-9" dirty="0">
                <a:solidFill>
                  <a:srgbClr val="2E2D67"/>
                </a:solidFill>
                <a:uFill>
                  <a:solidFill>
                    <a:srgbClr val="009999"/>
                  </a:solidFill>
                </a:uFill>
                <a:latin typeface="Arial"/>
                <a:cs typeface="Arial"/>
                <a:hlinkClick r:id="rId3">
                  <a:extLst>
                    <a:ext uri="{A12FA001-AC4F-418D-AE19-62706E023703}">
                      <ahyp:hlinkClr xmlns:ahyp="http://schemas.microsoft.com/office/drawing/2018/hyperlinkcolor" val="tx"/>
                    </a:ext>
                  </a:extLst>
                </a:hlinkClick>
              </a:rPr>
              <a:t> people</a:t>
            </a:r>
            <a:endParaRPr sz="1628" dirty="0">
              <a:solidFill>
                <a:srgbClr val="2E2D67"/>
              </a:solidFill>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C0E-698B-490A-892B-6E0FE6339AB8}"/>
              </a:ext>
            </a:extLst>
          </p:cNvPr>
          <p:cNvSpPr>
            <a:spLocks noGrp="1"/>
          </p:cNvSpPr>
          <p:nvPr>
            <p:ph type="title"/>
          </p:nvPr>
        </p:nvSpPr>
        <p:spPr/>
        <p:txBody>
          <a:bodyPr/>
          <a:lstStyle/>
          <a:p>
            <a:r>
              <a:rPr lang="en-SG" dirty="0"/>
              <a:t>Real Data Practice</a:t>
            </a:r>
          </a:p>
        </p:txBody>
      </p:sp>
      <p:sp>
        <p:nvSpPr>
          <p:cNvPr id="3" name="Content Placeholder 2">
            <a:extLst>
              <a:ext uri="{FF2B5EF4-FFF2-40B4-BE49-F238E27FC236}">
                <a16:creationId xmlns:a16="http://schemas.microsoft.com/office/drawing/2014/main" id="{023E7D25-823F-4628-9A10-62AB23810879}"/>
              </a:ext>
            </a:extLst>
          </p:cNvPr>
          <p:cNvSpPr>
            <a:spLocks noGrp="1"/>
          </p:cNvSpPr>
          <p:nvPr>
            <p:ph idx="1"/>
          </p:nvPr>
        </p:nvSpPr>
        <p:spPr/>
        <p:txBody>
          <a:bodyPr/>
          <a:lstStyle/>
          <a:p>
            <a:r>
              <a:rPr lang="en-SG" dirty="0"/>
              <a:t>Please load the data “Waiting_Time.csv” and figure out the best fit distributions</a:t>
            </a:r>
          </a:p>
          <a:p>
            <a:endParaRPr lang="en-SG" dirty="0"/>
          </a:p>
          <a:p>
            <a:r>
              <a:rPr lang="en-SG" dirty="0"/>
              <a:t>Please load the data “Demand_Data.csv” and figure out the best fit distributions</a:t>
            </a:r>
          </a:p>
          <a:p>
            <a:endParaRPr lang="en-SG" dirty="0"/>
          </a:p>
        </p:txBody>
      </p:sp>
    </p:spTree>
    <p:extLst>
      <p:ext uri="{BB962C8B-B14F-4D97-AF65-F5344CB8AC3E}">
        <p14:creationId xmlns:p14="http://schemas.microsoft.com/office/powerpoint/2010/main" val="16096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B68DB32-8D91-4789-B997-7905EC6BD67A}"/>
              </a:ext>
            </a:extLst>
          </p:cNvPr>
          <p:cNvSpPr>
            <a:spLocks noGrp="1"/>
          </p:cNvSpPr>
          <p:nvPr>
            <p:ph idx="1"/>
          </p:nvPr>
        </p:nvSpPr>
        <p:spPr/>
        <p:txBody>
          <a:bodyPr/>
          <a:lstStyle/>
          <a:p>
            <a:pPr marL="322458" marR="4607">
              <a:lnSpc>
                <a:spcPct val="101000"/>
              </a:lnSpc>
              <a:spcBef>
                <a:spcPts val="431"/>
              </a:spcBef>
            </a:pPr>
            <a:r>
              <a:rPr lang="en-US" sz="2800" spc="5" dirty="0">
                <a:cs typeface="Cambria"/>
              </a:rPr>
              <a:t>Let </a:t>
            </a:r>
            <a:r>
              <a:rPr lang="en-US" sz="2800" b="1" spc="5" dirty="0">
                <a:solidFill>
                  <a:srgbClr val="2E2D67"/>
                </a:solidFill>
                <a:cs typeface="Cambria"/>
              </a:rPr>
              <a:t>X</a:t>
            </a:r>
            <a:r>
              <a:rPr lang="en-US" sz="2800" b="1" spc="5" dirty="0">
                <a:solidFill>
                  <a:srgbClr val="000099"/>
                </a:solidFill>
                <a:cs typeface="Cambria"/>
              </a:rPr>
              <a:t> </a:t>
            </a:r>
            <a:r>
              <a:rPr lang="en-US" sz="2800" spc="5" dirty="0">
                <a:cs typeface="Cambria"/>
              </a:rPr>
              <a:t>be the </a:t>
            </a:r>
            <a:r>
              <a:rPr lang="en-US" sz="2800" spc="-5" dirty="0">
                <a:cs typeface="Cambria"/>
              </a:rPr>
              <a:t>random </a:t>
            </a:r>
            <a:r>
              <a:rPr lang="en-US" sz="2800" dirty="0">
                <a:cs typeface="Cambria"/>
              </a:rPr>
              <a:t>variable that </a:t>
            </a:r>
            <a:r>
              <a:rPr lang="en-US" sz="2800" spc="5" dirty="0">
                <a:cs typeface="Cambria"/>
              </a:rPr>
              <a:t>denotes </a:t>
            </a:r>
            <a:r>
              <a:rPr lang="en-US" sz="2800" dirty="0">
                <a:cs typeface="Cambria"/>
              </a:rPr>
              <a:t>the </a:t>
            </a:r>
            <a:r>
              <a:rPr lang="en-US" sz="2800" spc="5" dirty="0">
                <a:cs typeface="Cambria"/>
              </a:rPr>
              <a:t>number of </a:t>
            </a:r>
            <a:r>
              <a:rPr lang="en-US" sz="2800" dirty="0">
                <a:cs typeface="Cambria"/>
              </a:rPr>
              <a:t>orders </a:t>
            </a:r>
            <a:r>
              <a:rPr lang="en-US" sz="2800" spc="-390" dirty="0">
                <a:cs typeface="Cambria"/>
              </a:rPr>
              <a:t> </a:t>
            </a:r>
            <a:r>
              <a:rPr lang="en-US" sz="2800" spc="-5" dirty="0">
                <a:cs typeface="Cambria"/>
              </a:rPr>
              <a:t>for</a:t>
            </a:r>
            <a:r>
              <a:rPr lang="en-US" sz="2800" dirty="0">
                <a:cs typeface="Cambria"/>
              </a:rPr>
              <a:t> </a:t>
            </a:r>
            <a:r>
              <a:rPr lang="en-US" sz="2800" spc="5" dirty="0">
                <a:cs typeface="Cambria"/>
              </a:rPr>
              <a:t>Boeing</a:t>
            </a:r>
            <a:r>
              <a:rPr lang="en-US" sz="2800" dirty="0">
                <a:cs typeface="Cambria"/>
              </a:rPr>
              <a:t> </a:t>
            </a:r>
            <a:r>
              <a:rPr lang="en-US" sz="2800" spc="5" dirty="0">
                <a:cs typeface="Cambria"/>
              </a:rPr>
              <a:t>767</a:t>
            </a:r>
            <a:r>
              <a:rPr lang="en-US" sz="2800" spc="-9" dirty="0">
                <a:cs typeface="Cambria"/>
              </a:rPr>
              <a:t> aircraft</a:t>
            </a:r>
            <a:r>
              <a:rPr lang="en-US" sz="2800" spc="14" dirty="0">
                <a:cs typeface="Cambria"/>
              </a:rPr>
              <a:t> </a:t>
            </a:r>
            <a:r>
              <a:rPr lang="en-US" sz="2800" spc="-5" dirty="0">
                <a:cs typeface="Cambria"/>
              </a:rPr>
              <a:t>for</a:t>
            </a:r>
            <a:r>
              <a:rPr lang="en-US" sz="2800" dirty="0">
                <a:cs typeface="Cambria"/>
              </a:rPr>
              <a:t> </a:t>
            </a:r>
            <a:r>
              <a:rPr lang="en-US" sz="2800" spc="-5" dirty="0">
                <a:cs typeface="Cambria"/>
              </a:rPr>
              <a:t>next</a:t>
            </a:r>
            <a:r>
              <a:rPr lang="en-US" sz="2800" dirty="0">
                <a:cs typeface="Cambria"/>
              </a:rPr>
              <a:t> </a:t>
            </a:r>
            <a:r>
              <a:rPr lang="en-US" sz="2800" spc="-41" dirty="0">
                <a:cs typeface="Cambria"/>
              </a:rPr>
              <a:t>year.</a:t>
            </a:r>
            <a:endParaRPr lang="en-US" sz="2800" dirty="0">
              <a:cs typeface="Cambria"/>
            </a:endParaRPr>
          </a:p>
          <a:p>
            <a:pPr marL="322458" marR="229175">
              <a:lnSpc>
                <a:spcPct val="100600"/>
              </a:lnSpc>
              <a:spcBef>
                <a:spcPts val="443"/>
              </a:spcBef>
            </a:pPr>
            <a:r>
              <a:rPr lang="en-US" sz="2800" dirty="0">
                <a:cs typeface="Cambria"/>
              </a:rPr>
              <a:t>Suppose</a:t>
            </a:r>
            <a:r>
              <a:rPr lang="en-US" sz="2800" spc="18" dirty="0">
                <a:cs typeface="Cambria"/>
              </a:rPr>
              <a:t> </a:t>
            </a:r>
            <a:r>
              <a:rPr lang="en-US" sz="2800" dirty="0">
                <a:cs typeface="Cambria"/>
              </a:rPr>
              <a:t>that</a:t>
            </a:r>
            <a:r>
              <a:rPr lang="en-US" sz="2800" spc="5" dirty="0">
                <a:cs typeface="Cambria"/>
              </a:rPr>
              <a:t> the number</a:t>
            </a:r>
            <a:r>
              <a:rPr lang="en-US" sz="2800" spc="-14" dirty="0">
                <a:cs typeface="Cambria"/>
              </a:rPr>
              <a:t> </a:t>
            </a:r>
            <a:r>
              <a:rPr lang="en-US" sz="2800" spc="5" dirty="0">
                <a:cs typeface="Cambria"/>
              </a:rPr>
              <a:t>of</a:t>
            </a:r>
            <a:r>
              <a:rPr lang="en-US" sz="2800" dirty="0">
                <a:cs typeface="Cambria"/>
              </a:rPr>
              <a:t> orders</a:t>
            </a:r>
            <a:r>
              <a:rPr lang="en-US" sz="2800" spc="14" dirty="0">
                <a:cs typeface="Cambria"/>
              </a:rPr>
              <a:t> </a:t>
            </a:r>
            <a:r>
              <a:rPr lang="en-US" sz="2800" spc="-5" dirty="0">
                <a:cs typeface="Cambria"/>
              </a:rPr>
              <a:t>for</a:t>
            </a:r>
            <a:r>
              <a:rPr lang="en-US" sz="2800" dirty="0">
                <a:cs typeface="Cambria"/>
              </a:rPr>
              <a:t> </a:t>
            </a:r>
            <a:r>
              <a:rPr lang="en-US" sz="2800" spc="5" dirty="0">
                <a:cs typeface="Cambria"/>
              </a:rPr>
              <a:t>Boeing 767</a:t>
            </a:r>
            <a:r>
              <a:rPr lang="en-US" sz="2800" spc="-9" dirty="0">
                <a:cs typeface="Cambria"/>
              </a:rPr>
              <a:t> aircraft</a:t>
            </a:r>
            <a:r>
              <a:rPr lang="en-US" sz="2800" spc="14" dirty="0">
                <a:cs typeface="Cambria"/>
              </a:rPr>
              <a:t> </a:t>
            </a:r>
            <a:r>
              <a:rPr lang="en-US" sz="2800" spc="-5" dirty="0">
                <a:cs typeface="Cambria"/>
              </a:rPr>
              <a:t>for </a:t>
            </a:r>
            <a:r>
              <a:rPr lang="en-US" sz="2800" spc="-385" dirty="0">
                <a:cs typeface="Cambria"/>
              </a:rPr>
              <a:t> </a:t>
            </a:r>
            <a:r>
              <a:rPr lang="en-US" sz="2800" spc="-5" dirty="0">
                <a:cs typeface="Cambria"/>
              </a:rPr>
              <a:t>next year </a:t>
            </a:r>
            <a:r>
              <a:rPr lang="en-US" sz="2800" spc="5" dirty="0">
                <a:cs typeface="Cambria"/>
              </a:rPr>
              <a:t>is</a:t>
            </a:r>
            <a:r>
              <a:rPr lang="en-US" sz="2800" spc="-9" dirty="0">
                <a:cs typeface="Cambria"/>
              </a:rPr>
              <a:t> </a:t>
            </a:r>
            <a:r>
              <a:rPr lang="en-US" sz="2800" spc="5" dirty="0">
                <a:cs typeface="Cambria"/>
              </a:rPr>
              <a:t>estimated</a:t>
            </a:r>
            <a:r>
              <a:rPr lang="en-US" sz="2800" dirty="0">
                <a:cs typeface="Cambria"/>
              </a:rPr>
              <a:t> </a:t>
            </a:r>
            <a:r>
              <a:rPr lang="en-US" sz="2800" spc="-5" dirty="0">
                <a:cs typeface="Cambria"/>
              </a:rPr>
              <a:t>to</a:t>
            </a:r>
            <a:r>
              <a:rPr lang="en-US" sz="2800" dirty="0">
                <a:cs typeface="Cambria"/>
              </a:rPr>
              <a:t> obey</a:t>
            </a:r>
            <a:r>
              <a:rPr lang="en-US" sz="2800" spc="-5" dirty="0">
                <a:cs typeface="Cambria"/>
              </a:rPr>
              <a:t> </a:t>
            </a:r>
            <a:r>
              <a:rPr lang="en-US" sz="2800" dirty="0">
                <a:cs typeface="Cambria"/>
              </a:rPr>
              <a:t>the</a:t>
            </a:r>
            <a:r>
              <a:rPr lang="en-US" sz="2800" spc="5" dirty="0">
                <a:cs typeface="Cambria"/>
              </a:rPr>
              <a:t> </a:t>
            </a:r>
            <a:r>
              <a:rPr lang="en-US" sz="2800" dirty="0">
                <a:cs typeface="Cambria"/>
              </a:rPr>
              <a:t>following</a:t>
            </a:r>
            <a:r>
              <a:rPr lang="en-US" sz="2800" spc="5" dirty="0">
                <a:cs typeface="Cambria"/>
              </a:rPr>
              <a:t> distribution:</a:t>
            </a:r>
            <a:endParaRPr lang="en-US" sz="2800" dirty="0">
              <a:cs typeface="Cambria"/>
            </a:endParaRPr>
          </a:p>
          <a:p>
            <a:endParaRPr lang="en-SG" dirty="0"/>
          </a:p>
        </p:txBody>
      </p:sp>
      <p:graphicFrame>
        <p:nvGraphicFramePr>
          <p:cNvPr id="4" name="object 4"/>
          <p:cNvGraphicFramePr>
            <a:graphicFrameLocks noGrp="1"/>
          </p:cNvGraphicFramePr>
          <p:nvPr>
            <p:extLst>
              <p:ext uri="{D42A27DB-BD31-4B8C-83A1-F6EECF244321}">
                <p14:modId xmlns:p14="http://schemas.microsoft.com/office/powerpoint/2010/main" val="1182413640"/>
              </p:ext>
            </p:extLst>
          </p:nvPr>
        </p:nvGraphicFramePr>
        <p:xfrm>
          <a:off x="3086022" y="3489820"/>
          <a:ext cx="3792341" cy="2910979"/>
        </p:xfrm>
        <a:graphic>
          <a:graphicData uri="http://schemas.openxmlformats.org/drawingml/2006/table">
            <a:tbl>
              <a:tblPr firstRow="1" bandRow="1">
                <a:tableStyleId>{2D5ABB26-0587-4C30-8999-92F81FD0307C}</a:tableStyleId>
              </a:tblPr>
              <a:tblGrid>
                <a:gridCol w="2155289">
                  <a:extLst>
                    <a:ext uri="{9D8B030D-6E8A-4147-A177-3AD203B41FA5}">
                      <a16:colId xmlns:a16="http://schemas.microsoft.com/office/drawing/2014/main" val="20000"/>
                    </a:ext>
                  </a:extLst>
                </a:gridCol>
                <a:gridCol w="1637052">
                  <a:extLst>
                    <a:ext uri="{9D8B030D-6E8A-4147-A177-3AD203B41FA5}">
                      <a16:colId xmlns:a16="http://schemas.microsoft.com/office/drawing/2014/main" val="20001"/>
                    </a:ext>
                  </a:extLst>
                </a:gridCol>
              </a:tblGrid>
              <a:tr h="784902">
                <a:tc>
                  <a:txBody>
                    <a:bodyPr/>
                    <a:lstStyle/>
                    <a:p>
                      <a:pPr marL="115570" marR="110489" algn="ctr">
                        <a:lnSpc>
                          <a:spcPct val="100000"/>
                        </a:lnSpc>
                        <a:spcBef>
                          <a:spcPts val="30"/>
                        </a:spcBef>
                      </a:pPr>
                      <a:r>
                        <a:rPr sz="1600" spc="10" dirty="0">
                          <a:latin typeface="Cambria"/>
                          <a:cs typeface="Cambria"/>
                        </a:rPr>
                        <a:t>Orders</a:t>
                      </a:r>
                      <a:r>
                        <a:rPr sz="1600" spc="-35" dirty="0">
                          <a:latin typeface="Cambria"/>
                          <a:cs typeface="Cambria"/>
                        </a:rPr>
                        <a:t> </a:t>
                      </a:r>
                      <a:r>
                        <a:rPr sz="1600" spc="10" dirty="0">
                          <a:latin typeface="Cambria"/>
                          <a:cs typeface="Cambria"/>
                        </a:rPr>
                        <a:t>for</a:t>
                      </a:r>
                      <a:r>
                        <a:rPr sz="1600" spc="-25" dirty="0">
                          <a:latin typeface="Cambria"/>
                          <a:cs typeface="Cambria"/>
                        </a:rPr>
                        <a:t> </a:t>
                      </a:r>
                      <a:r>
                        <a:rPr sz="1600" spc="15" dirty="0">
                          <a:latin typeface="Cambria"/>
                          <a:cs typeface="Cambria"/>
                        </a:rPr>
                        <a:t>Boeing</a:t>
                      </a:r>
                      <a:r>
                        <a:rPr sz="1600" spc="-25" dirty="0">
                          <a:latin typeface="Cambria"/>
                          <a:cs typeface="Cambria"/>
                        </a:rPr>
                        <a:t> </a:t>
                      </a:r>
                      <a:r>
                        <a:rPr sz="1600" spc="15" dirty="0">
                          <a:latin typeface="Cambria"/>
                          <a:cs typeface="Cambria"/>
                        </a:rPr>
                        <a:t>767 </a:t>
                      </a:r>
                      <a:r>
                        <a:rPr sz="1600" spc="-370" dirty="0">
                          <a:latin typeface="Cambria"/>
                          <a:cs typeface="Cambria"/>
                        </a:rPr>
                        <a:t> </a:t>
                      </a:r>
                      <a:r>
                        <a:rPr sz="1600" spc="5" dirty="0">
                          <a:latin typeface="Cambria"/>
                          <a:cs typeface="Cambria"/>
                        </a:rPr>
                        <a:t>Aircraft</a:t>
                      </a:r>
                      <a:r>
                        <a:rPr sz="1600" spc="-5" dirty="0">
                          <a:latin typeface="Cambria"/>
                          <a:cs typeface="Cambria"/>
                        </a:rPr>
                        <a:t> </a:t>
                      </a:r>
                      <a:r>
                        <a:rPr sz="1600" spc="15" dirty="0">
                          <a:latin typeface="Cambria"/>
                          <a:cs typeface="Cambria"/>
                        </a:rPr>
                        <a:t>next</a:t>
                      </a:r>
                      <a:r>
                        <a:rPr sz="1600" spc="5" dirty="0">
                          <a:latin typeface="Cambria"/>
                          <a:cs typeface="Cambria"/>
                        </a:rPr>
                        <a:t> </a:t>
                      </a:r>
                      <a:r>
                        <a:rPr sz="1600" spc="10" dirty="0">
                          <a:latin typeface="Cambria"/>
                          <a:cs typeface="Cambria"/>
                        </a:rPr>
                        <a:t>year</a:t>
                      </a:r>
                      <a:endParaRPr sz="1600" dirty="0">
                        <a:latin typeface="Cambria"/>
                        <a:cs typeface="Cambria"/>
                      </a:endParaRPr>
                    </a:p>
                    <a:p>
                      <a:pPr algn="ctr">
                        <a:lnSpc>
                          <a:spcPts val="2430"/>
                        </a:lnSpc>
                      </a:pPr>
                      <a:r>
                        <a:rPr sz="1900" i="1" spc="5" dirty="0">
                          <a:latin typeface="Calisto MT"/>
                          <a:cs typeface="Calisto MT"/>
                        </a:rPr>
                        <a:t>x</a:t>
                      </a:r>
                      <a:r>
                        <a:rPr sz="1700" i="1" spc="7" baseline="-13333" dirty="0">
                          <a:latin typeface="Calisto MT"/>
                          <a:cs typeface="Calisto MT"/>
                        </a:rPr>
                        <a:t>i</a:t>
                      </a:r>
                      <a:endParaRPr sz="1700" baseline="-13333" dirty="0">
                        <a:latin typeface="Calisto MT"/>
                        <a:cs typeface="Calisto MT"/>
                      </a:endParaRPr>
                    </a:p>
                  </a:txBody>
                  <a:tcPr marL="0" marR="0" marT="3455" marB="0">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chemeClr val="bg1">
                        <a:lumMod val="95000"/>
                      </a:schemeClr>
                    </a:solidFill>
                  </a:tcPr>
                </a:tc>
                <a:tc>
                  <a:txBody>
                    <a:bodyPr/>
                    <a:lstStyle/>
                    <a:p>
                      <a:pPr>
                        <a:lnSpc>
                          <a:spcPct val="100000"/>
                        </a:lnSpc>
                        <a:spcBef>
                          <a:spcPts val="55"/>
                        </a:spcBef>
                      </a:pPr>
                      <a:endParaRPr sz="1600" dirty="0">
                        <a:latin typeface="Times New Roman"/>
                        <a:cs typeface="Times New Roman"/>
                      </a:endParaRPr>
                    </a:p>
                    <a:p>
                      <a:pPr algn="ctr">
                        <a:lnSpc>
                          <a:spcPts val="2095"/>
                        </a:lnSpc>
                      </a:pPr>
                      <a:r>
                        <a:rPr sz="1600" spc="10" dirty="0">
                          <a:latin typeface="Cambria"/>
                          <a:cs typeface="Cambria"/>
                        </a:rPr>
                        <a:t>Probability</a:t>
                      </a:r>
                      <a:endParaRPr sz="1600" dirty="0">
                        <a:latin typeface="Cambria"/>
                        <a:cs typeface="Cambria"/>
                      </a:endParaRPr>
                    </a:p>
                    <a:p>
                      <a:pPr algn="ctr">
                        <a:lnSpc>
                          <a:spcPts val="2335"/>
                        </a:lnSpc>
                      </a:pPr>
                      <a:r>
                        <a:rPr sz="1800" i="1" spc="10" dirty="0">
                          <a:latin typeface="Cambria"/>
                          <a:cs typeface="Cambria"/>
                        </a:rPr>
                        <a:t>p</a:t>
                      </a:r>
                      <a:r>
                        <a:rPr sz="1700" i="1" spc="15" baseline="-6666" dirty="0">
                          <a:latin typeface="Cambria"/>
                          <a:cs typeface="Cambria"/>
                        </a:rPr>
                        <a:t>i</a:t>
                      </a:r>
                      <a:endParaRPr sz="1700" baseline="-6666" dirty="0">
                        <a:latin typeface="Cambria"/>
                        <a:cs typeface="Cambria"/>
                      </a:endParaRPr>
                    </a:p>
                  </a:txBody>
                  <a:tcPr marL="0" marR="0" marT="6334"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solidFill>
                      <a:schemeClr val="bg1">
                        <a:lumMod val="95000"/>
                      </a:schemeClr>
                    </a:solidFill>
                  </a:tcPr>
                </a:tc>
                <a:extLst>
                  <a:ext uri="{0D108BD9-81ED-4DB2-BD59-A6C34878D82A}">
                    <a16:rowId xmlns:a16="http://schemas.microsoft.com/office/drawing/2014/main" val="10000"/>
                  </a:ext>
                </a:extLst>
              </a:tr>
              <a:tr h="346824">
                <a:tc>
                  <a:txBody>
                    <a:bodyPr/>
                    <a:lstStyle/>
                    <a:p>
                      <a:pPr algn="ctr">
                        <a:lnSpc>
                          <a:spcPct val="100000"/>
                        </a:lnSpc>
                        <a:spcBef>
                          <a:spcPts val="590"/>
                        </a:spcBef>
                      </a:pPr>
                      <a:r>
                        <a:rPr sz="1400" spc="5" dirty="0">
                          <a:latin typeface="Calibri"/>
                          <a:cs typeface="Calibri"/>
                        </a:rPr>
                        <a:t>42</a:t>
                      </a:r>
                      <a:endParaRPr sz="1400">
                        <a:latin typeface="Calibri"/>
                        <a:cs typeface="Calibri"/>
                      </a:endParaRPr>
                    </a:p>
                  </a:txBody>
                  <a:tcPr marL="0" marR="0" marT="67947" marB="0">
                    <a:lnL w="19050">
                      <a:solidFill>
                        <a:srgbClr val="000000"/>
                      </a:solidFill>
                      <a:prstDash val="solid"/>
                    </a:lnL>
                    <a:lnR w="9525">
                      <a:solidFill>
                        <a:srgbClr val="000000"/>
                      </a:solidFill>
                      <a:prstDash val="solid"/>
                    </a:lnR>
                    <a:lnT w="9525">
                      <a:solidFill>
                        <a:srgbClr val="000000"/>
                      </a:solidFill>
                      <a:prstDash val="solid"/>
                    </a:lnT>
                    <a:solidFill>
                      <a:schemeClr val="bg1">
                        <a:lumMod val="95000"/>
                      </a:schemeClr>
                    </a:solidFill>
                  </a:tcPr>
                </a:tc>
                <a:tc>
                  <a:txBody>
                    <a:bodyPr/>
                    <a:lstStyle/>
                    <a:p>
                      <a:pPr marR="717550" algn="r">
                        <a:lnSpc>
                          <a:spcPct val="100000"/>
                        </a:lnSpc>
                        <a:spcBef>
                          <a:spcPts val="590"/>
                        </a:spcBef>
                      </a:pPr>
                      <a:r>
                        <a:rPr sz="1400" spc="5" dirty="0">
                          <a:latin typeface="Calibri"/>
                          <a:cs typeface="Calibri"/>
                        </a:rPr>
                        <a:t>0.05</a:t>
                      </a:r>
                      <a:endParaRPr sz="1400">
                        <a:latin typeface="Calibri"/>
                        <a:cs typeface="Calibri"/>
                      </a:endParaRPr>
                    </a:p>
                  </a:txBody>
                  <a:tcPr marL="0" marR="0" marT="67947" marB="0">
                    <a:lnL w="9525">
                      <a:solidFill>
                        <a:srgbClr val="000000"/>
                      </a:solidFill>
                      <a:prstDash val="solid"/>
                    </a:lnL>
                    <a:lnR w="19050">
                      <a:solidFill>
                        <a:srgbClr val="000000"/>
                      </a:solidFill>
                      <a:prstDash val="solid"/>
                    </a:lnR>
                    <a:lnT w="9525">
                      <a:solidFill>
                        <a:srgbClr val="000000"/>
                      </a:solidFill>
                      <a:prstDash val="solid"/>
                    </a:lnT>
                    <a:solidFill>
                      <a:schemeClr val="bg1">
                        <a:lumMod val="95000"/>
                      </a:schemeClr>
                    </a:solidFill>
                  </a:tcPr>
                </a:tc>
                <a:extLst>
                  <a:ext uri="{0D108BD9-81ED-4DB2-BD59-A6C34878D82A}">
                    <a16:rowId xmlns:a16="http://schemas.microsoft.com/office/drawing/2014/main" val="10001"/>
                  </a:ext>
                </a:extLst>
              </a:tr>
              <a:tr h="291843">
                <a:tc>
                  <a:txBody>
                    <a:bodyPr/>
                    <a:lstStyle/>
                    <a:p>
                      <a:pPr algn="ctr">
                        <a:lnSpc>
                          <a:spcPct val="100000"/>
                        </a:lnSpc>
                        <a:spcBef>
                          <a:spcPts val="110"/>
                        </a:spcBef>
                      </a:pPr>
                      <a:r>
                        <a:rPr sz="1400" spc="5" dirty="0">
                          <a:latin typeface="Calibri"/>
                          <a:cs typeface="Calibri"/>
                        </a:rPr>
                        <a:t>43</a:t>
                      </a:r>
                      <a:endParaRPr sz="1400">
                        <a:latin typeface="Calibri"/>
                        <a:cs typeface="Calibri"/>
                      </a:endParaRPr>
                    </a:p>
                  </a:txBody>
                  <a:tcPr marL="0" marR="0" marT="12668" marB="0">
                    <a:lnL w="19050">
                      <a:solidFill>
                        <a:srgbClr val="000000"/>
                      </a:solidFill>
                      <a:prstDash val="solid"/>
                    </a:lnL>
                    <a:lnR w="9525">
                      <a:solidFill>
                        <a:srgbClr val="000000"/>
                      </a:solidFill>
                      <a:prstDash val="solid"/>
                    </a:lnR>
                    <a:solidFill>
                      <a:schemeClr val="bg1">
                        <a:lumMod val="95000"/>
                      </a:schemeClr>
                    </a:solidFill>
                  </a:tcPr>
                </a:tc>
                <a:tc>
                  <a:txBody>
                    <a:bodyPr/>
                    <a:lstStyle/>
                    <a:p>
                      <a:pPr marR="717550" algn="r">
                        <a:lnSpc>
                          <a:spcPct val="100000"/>
                        </a:lnSpc>
                        <a:spcBef>
                          <a:spcPts val="110"/>
                        </a:spcBef>
                      </a:pPr>
                      <a:r>
                        <a:rPr sz="1400" spc="5" dirty="0">
                          <a:latin typeface="Calibri"/>
                          <a:cs typeface="Calibri"/>
                        </a:rPr>
                        <a:t>0.10</a:t>
                      </a:r>
                      <a:endParaRPr sz="1400">
                        <a:latin typeface="Calibri"/>
                        <a:cs typeface="Calibri"/>
                      </a:endParaRPr>
                    </a:p>
                  </a:txBody>
                  <a:tcPr marL="0" marR="0" marT="12668" marB="0">
                    <a:lnL w="9525">
                      <a:solidFill>
                        <a:srgbClr val="000000"/>
                      </a:solidFill>
                      <a:prstDash val="solid"/>
                    </a:lnL>
                    <a:lnR w="19050">
                      <a:solidFill>
                        <a:srgbClr val="000000"/>
                      </a:solidFill>
                      <a:prstDash val="solid"/>
                    </a:lnR>
                    <a:solidFill>
                      <a:schemeClr val="bg1">
                        <a:lumMod val="95000"/>
                      </a:schemeClr>
                    </a:solidFill>
                  </a:tcPr>
                </a:tc>
                <a:extLst>
                  <a:ext uri="{0D108BD9-81ED-4DB2-BD59-A6C34878D82A}">
                    <a16:rowId xmlns:a16="http://schemas.microsoft.com/office/drawing/2014/main" val="10002"/>
                  </a:ext>
                </a:extLst>
              </a:tr>
              <a:tr h="291729">
                <a:tc>
                  <a:txBody>
                    <a:bodyPr/>
                    <a:lstStyle/>
                    <a:p>
                      <a:pPr algn="ctr">
                        <a:lnSpc>
                          <a:spcPct val="100000"/>
                        </a:lnSpc>
                        <a:spcBef>
                          <a:spcPts val="110"/>
                        </a:spcBef>
                      </a:pPr>
                      <a:r>
                        <a:rPr sz="1400" spc="5" dirty="0">
                          <a:latin typeface="Calibri"/>
                          <a:cs typeface="Calibri"/>
                        </a:rPr>
                        <a:t>44</a:t>
                      </a:r>
                      <a:endParaRPr sz="1400">
                        <a:latin typeface="Calibri"/>
                        <a:cs typeface="Calibri"/>
                      </a:endParaRPr>
                    </a:p>
                  </a:txBody>
                  <a:tcPr marL="0" marR="0" marT="12668" marB="0">
                    <a:lnL w="19050">
                      <a:solidFill>
                        <a:srgbClr val="000000"/>
                      </a:solidFill>
                      <a:prstDash val="solid"/>
                    </a:lnL>
                    <a:lnR w="9525">
                      <a:solidFill>
                        <a:srgbClr val="000000"/>
                      </a:solidFill>
                      <a:prstDash val="solid"/>
                    </a:lnR>
                    <a:solidFill>
                      <a:schemeClr val="bg1">
                        <a:lumMod val="95000"/>
                      </a:schemeClr>
                    </a:solidFill>
                  </a:tcPr>
                </a:tc>
                <a:tc>
                  <a:txBody>
                    <a:bodyPr/>
                    <a:lstStyle/>
                    <a:p>
                      <a:pPr marR="717550" algn="r">
                        <a:lnSpc>
                          <a:spcPct val="100000"/>
                        </a:lnSpc>
                        <a:spcBef>
                          <a:spcPts val="110"/>
                        </a:spcBef>
                      </a:pPr>
                      <a:r>
                        <a:rPr sz="1400" spc="5" dirty="0">
                          <a:latin typeface="Calibri"/>
                          <a:cs typeface="Calibri"/>
                        </a:rPr>
                        <a:t>0.15</a:t>
                      </a:r>
                      <a:endParaRPr sz="1400">
                        <a:latin typeface="Calibri"/>
                        <a:cs typeface="Calibri"/>
                      </a:endParaRPr>
                    </a:p>
                  </a:txBody>
                  <a:tcPr marL="0" marR="0" marT="12668" marB="0">
                    <a:lnL w="9525">
                      <a:solidFill>
                        <a:srgbClr val="000000"/>
                      </a:solidFill>
                      <a:prstDash val="solid"/>
                    </a:lnL>
                    <a:lnR w="19050">
                      <a:solidFill>
                        <a:srgbClr val="000000"/>
                      </a:solidFill>
                      <a:prstDash val="solid"/>
                    </a:lnR>
                    <a:solidFill>
                      <a:schemeClr val="bg1">
                        <a:lumMod val="95000"/>
                      </a:schemeClr>
                    </a:solidFill>
                  </a:tcPr>
                </a:tc>
                <a:extLst>
                  <a:ext uri="{0D108BD9-81ED-4DB2-BD59-A6C34878D82A}">
                    <a16:rowId xmlns:a16="http://schemas.microsoft.com/office/drawing/2014/main" val="10003"/>
                  </a:ext>
                </a:extLst>
              </a:tr>
              <a:tr h="291678">
                <a:tc>
                  <a:txBody>
                    <a:bodyPr/>
                    <a:lstStyle/>
                    <a:p>
                      <a:pPr algn="ctr">
                        <a:lnSpc>
                          <a:spcPct val="100000"/>
                        </a:lnSpc>
                        <a:spcBef>
                          <a:spcPts val="110"/>
                        </a:spcBef>
                      </a:pPr>
                      <a:r>
                        <a:rPr sz="1400" spc="5" dirty="0">
                          <a:latin typeface="Calibri"/>
                          <a:cs typeface="Calibri"/>
                        </a:rPr>
                        <a:t>45</a:t>
                      </a:r>
                      <a:endParaRPr sz="1400">
                        <a:latin typeface="Calibri"/>
                        <a:cs typeface="Calibri"/>
                      </a:endParaRPr>
                    </a:p>
                  </a:txBody>
                  <a:tcPr marL="0" marR="0" marT="12668" marB="0">
                    <a:lnL w="19050">
                      <a:solidFill>
                        <a:srgbClr val="000000"/>
                      </a:solidFill>
                      <a:prstDash val="solid"/>
                    </a:lnL>
                    <a:lnR w="9525">
                      <a:solidFill>
                        <a:srgbClr val="000000"/>
                      </a:solidFill>
                      <a:prstDash val="solid"/>
                    </a:lnR>
                    <a:solidFill>
                      <a:schemeClr val="bg1">
                        <a:lumMod val="95000"/>
                      </a:schemeClr>
                    </a:solidFill>
                  </a:tcPr>
                </a:tc>
                <a:tc>
                  <a:txBody>
                    <a:bodyPr/>
                    <a:lstStyle/>
                    <a:p>
                      <a:pPr marR="717550" algn="r">
                        <a:lnSpc>
                          <a:spcPct val="100000"/>
                        </a:lnSpc>
                        <a:spcBef>
                          <a:spcPts val="110"/>
                        </a:spcBef>
                      </a:pPr>
                      <a:r>
                        <a:rPr sz="1400" spc="5" dirty="0">
                          <a:latin typeface="Calibri"/>
                          <a:cs typeface="Calibri"/>
                        </a:rPr>
                        <a:t>0.20</a:t>
                      </a:r>
                      <a:endParaRPr sz="1400">
                        <a:latin typeface="Calibri"/>
                        <a:cs typeface="Calibri"/>
                      </a:endParaRPr>
                    </a:p>
                  </a:txBody>
                  <a:tcPr marL="0" marR="0" marT="12668" marB="0">
                    <a:lnL w="9525">
                      <a:solidFill>
                        <a:srgbClr val="000000"/>
                      </a:solidFill>
                      <a:prstDash val="solid"/>
                    </a:lnL>
                    <a:lnR w="19050">
                      <a:solidFill>
                        <a:srgbClr val="000000"/>
                      </a:solidFill>
                      <a:prstDash val="solid"/>
                    </a:lnR>
                    <a:solidFill>
                      <a:schemeClr val="bg1">
                        <a:lumMod val="95000"/>
                      </a:schemeClr>
                    </a:solidFill>
                  </a:tcPr>
                </a:tc>
                <a:extLst>
                  <a:ext uri="{0D108BD9-81ED-4DB2-BD59-A6C34878D82A}">
                    <a16:rowId xmlns:a16="http://schemas.microsoft.com/office/drawing/2014/main" val="10004"/>
                  </a:ext>
                </a:extLst>
              </a:tr>
              <a:tr h="291815">
                <a:tc>
                  <a:txBody>
                    <a:bodyPr/>
                    <a:lstStyle/>
                    <a:p>
                      <a:pPr algn="ctr">
                        <a:lnSpc>
                          <a:spcPct val="100000"/>
                        </a:lnSpc>
                        <a:spcBef>
                          <a:spcPts val="110"/>
                        </a:spcBef>
                      </a:pPr>
                      <a:r>
                        <a:rPr sz="1400" spc="5" dirty="0">
                          <a:latin typeface="Calibri"/>
                          <a:cs typeface="Calibri"/>
                        </a:rPr>
                        <a:t>46</a:t>
                      </a:r>
                      <a:endParaRPr sz="1400">
                        <a:latin typeface="Calibri"/>
                        <a:cs typeface="Calibri"/>
                      </a:endParaRPr>
                    </a:p>
                  </a:txBody>
                  <a:tcPr marL="0" marR="0" marT="12668" marB="0">
                    <a:lnL w="19050">
                      <a:solidFill>
                        <a:srgbClr val="000000"/>
                      </a:solidFill>
                      <a:prstDash val="solid"/>
                    </a:lnL>
                    <a:lnR w="9525">
                      <a:solidFill>
                        <a:srgbClr val="000000"/>
                      </a:solidFill>
                      <a:prstDash val="solid"/>
                    </a:lnR>
                    <a:solidFill>
                      <a:schemeClr val="bg1">
                        <a:lumMod val="95000"/>
                      </a:schemeClr>
                    </a:solidFill>
                  </a:tcPr>
                </a:tc>
                <a:tc>
                  <a:txBody>
                    <a:bodyPr/>
                    <a:lstStyle/>
                    <a:p>
                      <a:pPr marR="717550" algn="r">
                        <a:lnSpc>
                          <a:spcPct val="100000"/>
                        </a:lnSpc>
                        <a:spcBef>
                          <a:spcPts val="110"/>
                        </a:spcBef>
                      </a:pPr>
                      <a:r>
                        <a:rPr sz="1400" spc="5" dirty="0">
                          <a:latin typeface="Calibri"/>
                          <a:cs typeface="Calibri"/>
                        </a:rPr>
                        <a:t>0.25</a:t>
                      </a:r>
                      <a:endParaRPr sz="1400">
                        <a:latin typeface="Calibri"/>
                        <a:cs typeface="Calibri"/>
                      </a:endParaRPr>
                    </a:p>
                  </a:txBody>
                  <a:tcPr marL="0" marR="0" marT="12668" marB="0">
                    <a:lnL w="9525">
                      <a:solidFill>
                        <a:srgbClr val="000000"/>
                      </a:solidFill>
                      <a:prstDash val="solid"/>
                    </a:lnL>
                    <a:lnR w="19050">
                      <a:solidFill>
                        <a:srgbClr val="000000"/>
                      </a:solidFill>
                      <a:prstDash val="solid"/>
                    </a:lnR>
                    <a:solidFill>
                      <a:schemeClr val="bg1">
                        <a:lumMod val="95000"/>
                      </a:schemeClr>
                    </a:solidFill>
                  </a:tcPr>
                </a:tc>
                <a:extLst>
                  <a:ext uri="{0D108BD9-81ED-4DB2-BD59-A6C34878D82A}">
                    <a16:rowId xmlns:a16="http://schemas.microsoft.com/office/drawing/2014/main" val="10005"/>
                  </a:ext>
                </a:extLst>
              </a:tr>
              <a:tr h="291694">
                <a:tc>
                  <a:txBody>
                    <a:bodyPr/>
                    <a:lstStyle/>
                    <a:p>
                      <a:pPr algn="ctr">
                        <a:lnSpc>
                          <a:spcPct val="100000"/>
                        </a:lnSpc>
                        <a:spcBef>
                          <a:spcPts val="110"/>
                        </a:spcBef>
                      </a:pPr>
                      <a:r>
                        <a:rPr sz="1400" spc="5" dirty="0">
                          <a:latin typeface="Calibri"/>
                          <a:cs typeface="Calibri"/>
                        </a:rPr>
                        <a:t>47</a:t>
                      </a:r>
                      <a:endParaRPr sz="1400">
                        <a:latin typeface="Calibri"/>
                        <a:cs typeface="Calibri"/>
                      </a:endParaRPr>
                    </a:p>
                  </a:txBody>
                  <a:tcPr marL="0" marR="0" marT="12668" marB="0">
                    <a:lnL w="19050">
                      <a:solidFill>
                        <a:srgbClr val="000000"/>
                      </a:solidFill>
                      <a:prstDash val="solid"/>
                    </a:lnL>
                    <a:lnR w="9525">
                      <a:solidFill>
                        <a:srgbClr val="000000"/>
                      </a:solidFill>
                      <a:prstDash val="solid"/>
                    </a:lnR>
                    <a:solidFill>
                      <a:schemeClr val="bg1">
                        <a:lumMod val="95000"/>
                      </a:schemeClr>
                    </a:solidFill>
                  </a:tcPr>
                </a:tc>
                <a:tc>
                  <a:txBody>
                    <a:bodyPr/>
                    <a:lstStyle/>
                    <a:p>
                      <a:pPr marR="717550" algn="r">
                        <a:lnSpc>
                          <a:spcPct val="100000"/>
                        </a:lnSpc>
                        <a:spcBef>
                          <a:spcPts val="110"/>
                        </a:spcBef>
                      </a:pPr>
                      <a:r>
                        <a:rPr sz="1400" spc="5" dirty="0">
                          <a:latin typeface="Calibri"/>
                          <a:cs typeface="Calibri"/>
                        </a:rPr>
                        <a:t>0.15</a:t>
                      </a:r>
                      <a:endParaRPr sz="1400">
                        <a:latin typeface="Calibri"/>
                        <a:cs typeface="Calibri"/>
                      </a:endParaRPr>
                    </a:p>
                  </a:txBody>
                  <a:tcPr marL="0" marR="0" marT="12668" marB="0">
                    <a:lnL w="9525">
                      <a:solidFill>
                        <a:srgbClr val="000000"/>
                      </a:solidFill>
                      <a:prstDash val="solid"/>
                    </a:lnL>
                    <a:lnR w="19050">
                      <a:solidFill>
                        <a:srgbClr val="000000"/>
                      </a:solidFill>
                      <a:prstDash val="solid"/>
                    </a:lnR>
                    <a:solidFill>
                      <a:schemeClr val="bg1">
                        <a:lumMod val="95000"/>
                      </a:schemeClr>
                    </a:solidFill>
                  </a:tcPr>
                </a:tc>
                <a:extLst>
                  <a:ext uri="{0D108BD9-81ED-4DB2-BD59-A6C34878D82A}">
                    <a16:rowId xmlns:a16="http://schemas.microsoft.com/office/drawing/2014/main" val="10006"/>
                  </a:ext>
                </a:extLst>
              </a:tr>
              <a:tr h="317440">
                <a:tc>
                  <a:txBody>
                    <a:bodyPr/>
                    <a:lstStyle/>
                    <a:p>
                      <a:pPr algn="ctr">
                        <a:lnSpc>
                          <a:spcPct val="100000"/>
                        </a:lnSpc>
                        <a:spcBef>
                          <a:spcPts val="110"/>
                        </a:spcBef>
                      </a:pPr>
                      <a:r>
                        <a:rPr sz="1400" spc="5" dirty="0">
                          <a:latin typeface="Calibri"/>
                          <a:cs typeface="Calibri"/>
                        </a:rPr>
                        <a:t>48</a:t>
                      </a:r>
                      <a:endParaRPr sz="1400">
                        <a:latin typeface="Calibri"/>
                        <a:cs typeface="Calibri"/>
                      </a:endParaRPr>
                    </a:p>
                  </a:txBody>
                  <a:tcPr marL="0" marR="0" marT="12668" marB="0">
                    <a:lnL w="19050">
                      <a:solidFill>
                        <a:srgbClr val="000000"/>
                      </a:solidFill>
                      <a:prstDash val="solid"/>
                    </a:lnL>
                    <a:lnR w="9525">
                      <a:solidFill>
                        <a:srgbClr val="000000"/>
                      </a:solidFill>
                      <a:prstDash val="solid"/>
                    </a:lnR>
                    <a:lnB w="19050">
                      <a:solidFill>
                        <a:srgbClr val="000000"/>
                      </a:solidFill>
                      <a:prstDash val="solid"/>
                    </a:lnB>
                    <a:solidFill>
                      <a:schemeClr val="bg1">
                        <a:lumMod val="95000"/>
                      </a:schemeClr>
                    </a:solidFill>
                  </a:tcPr>
                </a:tc>
                <a:tc>
                  <a:txBody>
                    <a:bodyPr/>
                    <a:lstStyle/>
                    <a:p>
                      <a:pPr marR="717550" algn="r">
                        <a:lnSpc>
                          <a:spcPct val="100000"/>
                        </a:lnSpc>
                        <a:spcBef>
                          <a:spcPts val="110"/>
                        </a:spcBef>
                      </a:pPr>
                      <a:r>
                        <a:rPr sz="1400" spc="5" dirty="0">
                          <a:latin typeface="Calibri"/>
                          <a:cs typeface="Calibri"/>
                        </a:rPr>
                        <a:t>0.10</a:t>
                      </a:r>
                      <a:endParaRPr sz="1400" dirty="0">
                        <a:latin typeface="Calibri"/>
                        <a:cs typeface="Calibri"/>
                      </a:endParaRPr>
                    </a:p>
                  </a:txBody>
                  <a:tcPr marL="0" marR="0" marT="12668" marB="0">
                    <a:lnL w="9525">
                      <a:solidFill>
                        <a:srgbClr val="000000"/>
                      </a:solidFill>
                      <a:prstDash val="solid"/>
                    </a:lnL>
                    <a:lnR w="19050">
                      <a:solidFill>
                        <a:srgbClr val="000000"/>
                      </a:solidFill>
                      <a:prstDash val="solid"/>
                    </a:lnR>
                    <a:lnB w="19050">
                      <a:solidFill>
                        <a:srgbClr val="000000"/>
                      </a:solidFill>
                      <a:prstDash val="solid"/>
                    </a:lnB>
                    <a:solidFill>
                      <a:schemeClr val="bg1">
                        <a:lumMod val="95000"/>
                      </a:schemeClr>
                    </a:solidFill>
                  </a:tcPr>
                </a:tc>
                <a:extLst>
                  <a:ext uri="{0D108BD9-81ED-4DB2-BD59-A6C34878D82A}">
                    <a16:rowId xmlns:a16="http://schemas.microsoft.com/office/drawing/2014/main" val="10007"/>
                  </a:ext>
                </a:extLst>
              </a:tr>
            </a:tbl>
          </a:graphicData>
        </a:graphic>
      </p:graphicFrame>
      <p:pic>
        <p:nvPicPr>
          <p:cNvPr id="2050" name="Picture 2" descr="SIA coy on accelerated retirements amid pandemic hit | News | Flight Global">
            <a:extLst>
              <a:ext uri="{FF2B5EF4-FFF2-40B4-BE49-F238E27FC236}">
                <a16:creationId xmlns:a16="http://schemas.microsoft.com/office/drawing/2014/main" id="{5C61A87D-15F1-4471-8B23-FFC4FE521E9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27" b="89740" l="5469" r="91016">
                        <a14:foregroundMark x1="10645" y1="43786" x2="10645" y2="43786"/>
                        <a14:foregroundMark x1="7898" y1="42247" x2="21094" y2="51156"/>
                        <a14:foregroundMark x1="6257" y1="41139" x2="6554" y2="41339"/>
                        <a14:foregroundMark x1="21094" y1="51156" x2="7598" y2="41733"/>
                        <a14:foregroundMark x1="6076" y1="39918" x2="7715" y2="40029"/>
                        <a14:foregroundMark x1="90820" y1="37717" x2="91016" y2="36850"/>
                        <a14:foregroundMark x1="7617" y1="51156" x2="7813" y2="51156"/>
                        <a14:foregroundMark x1="8691" y1="62717" x2="9277" y2="62861"/>
                        <a14:foregroundMark x1="39160" y1="41474" x2="39355" y2="41329"/>
                        <a14:foregroundMark x1="41309" y1="43497" x2="41406" y2="43497"/>
                        <a14:foregroundMark x1="39258" y1="41329" x2="39355" y2="41618"/>
                        <a14:foregroundMark x1="39453" y1="40896" x2="39355" y2="41185"/>
                        <a14:foregroundMark x1="39160" y1="41618" x2="39453" y2="41329"/>
                        <a14:backgroundMark x1="10254" y1="76301" x2="52148" y2="72254"/>
                        <a14:backgroundMark x1="52148" y1="72254" x2="67383" y2="74422"/>
                        <a14:backgroundMark x1="67383" y1="74422" x2="79785" y2="62861"/>
                        <a14:backgroundMark x1="79785" y1="62861" x2="83203" y2="57081"/>
                        <a14:backgroundMark x1="72656" y1="51590" x2="88379" y2="47399"/>
                        <a14:backgroundMark x1="88379" y1="47399" x2="88867" y2="46965"/>
                        <a14:backgroundMark x1="8789" y1="58960" x2="7422" y2="57081"/>
                        <a14:backgroundMark x1="8691" y1="55491" x2="8008" y2="54335"/>
                        <a14:backgroundMark x1="8594" y1="48844" x2="7813" y2="46676"/>
                        <a14:backgroundMark x1="8211" y1="49776" x2="6836" y2="49133"/>
                        <a14:backgroundMark x1="8691" y1="50000" x2="8373" y2="49852"/>
                        <a14:backgroundMark x1="7422" y1="45954" x2="7617" y2="47832"/>
                        <a14:backgroundMark x1="4492" y1="40896" x2="5176" y2="42197"/>
                        <a14:backgroundMark x1="66992" y1="50723" x2="68359" y2="51590"/>
                        <a14:backgroundMark x1="10028" y1="59936" x2="8301" y2="60838"/>
                        <a14:backgroundMark x1="9082" y1="55058" x2="7813" y2="55491"/>
                        <a14:backgroundMark x1="8301" y1="53324" x2="7520" y2="53324"/>
                        <a14:backgroundMark x1="7715" y1="46387" x2="6836" y2="44509"/>
                        <a14:backgroundMark x1="7813" y1="52457" x2="8301" y2="53179"/>
                        <a14:backgroundMark x1="7715" y1="51879" x2="8496" y2="53179"/>
                        <a14:backgroundMark x1="6738" y1="44653" x2="8008" y2="46532"/>
                        <a14:backgroundMark x1="8749" y1="49083" x2="8984" y2="49566"/>
                        <a14:backgroundMark x1="5469" y1="42341" x2="8725" y2="49034"/>
                        <a14:backgroundMark x1="5957" y1="42197" x2="6641" y2="43931"/>
                        <a14:backgroundMark x1="6738" y1="44075" x2="6934" y2="44653"/>
                        <a14:backgroundMark x1="6348" y1="43064" x2="7031" y2="44220"/>
                        <a14:backgroundMark x1="7129" y1="45376" x2="7715" y2="45665"/>
                        <a14:backgroundMark x1="62695" y1="52457" x2="66895" y2="51590"/>
                        <a14:backgroundMark x1="42969" y1="44220" x2="43555" y2="44075"/>
                        <a14:backgroundMark x1="43457" y1="43642" x2="43848" y2="44364"/>
                        <a14:backgroundMark x1="39351" y1="41344" x2="39453" y2="42052"/>
                        <a14:backgroundMark x1="39160" y1="40029" x2="39306" y2="41035"/>
                        <a14:backgroundMark x1="41113" y1="41618" x2="41504" y2="42197"/>
                        <a14:backgroundMark x1="41406" y1="41618" x2="41895" y2="42052"/>
                        <a14:backgroundMark x1="49121" y1="57370" x2="49316" y2="57370"/>
                        <a14:backgroundMark x1="49512" y1="58092" x2="49609" y2="58092"/>
                        <a14:backgroundMark x1="49121" y1="59971" x2="49316" y2="59971"/>
                      </a14:backgroundRemoval>
                    </a14:imgEffect>
                  </a14:imgLayer>
                </a14:imgProps>
              </a:ext>
              <a:ext uri="{28A0092B-C50C-407E-A947-70E740481C1C}">
                <a14:useLocalDpi xmlns:a14="http://schemas.microsoft.com/office/drawing/2010/main" val="0"/>
              </a:ext>
            </a:extLst>
          </a:blip>
          <a:srcRect l="4950" t="28421" r="7767" b="30332"/>
          <a:stretch/>
        </p:blipFill>
        <p:spPr bwMode="auto">
          <a:xfrm>
            <a:off x="7345156" y="4263946"/>
            <a:ext cx="4008644" cy="1280160"/>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9">
            <a:extLst>
              <a:ext uri="{FF2B5EF4-FFF2-40B4-BE49-F238E27FC236}">
                <a16:creationId xmlns:a16="http://schemas.microsoft.com/office/drawing/2014/main" id="{71F571A3-8F39-427C-9DA2-801741C3D75F}"/>
              </a:ext>
            </a:extLst>
          </p:cNvPr>
          <p:cNvSpPr>
            <a:spLocks noGrp="1"/>
          </p:cNvSpPr>
          <p:nvPr>
            <p:ph type="title"/>
          </p:nvPr>
        </p:nvSpPr>
        <p:spPr>
          <a:xfrm>
            <a:off x="838200" y="365125"/>
            <a:ext cx="10515600" cy="824483"/>
          </a:xfrm>
        </p:spPr>
        <p:txBody>
          <a:bodyPr/>
          <a:lstStyle/>
          <a:p>
            <a:r>
              <a:rPr lang="en-SG" dirty="0">
                <a:solidFill>
                  <a:srgbClr val="2E2D67"/>
                </a:solidFill>
              </a:rPr>
              <a:t>Discrete Probability Distribution</a:t>
            </a:r>
          </a:p>
        </p:txBody>
      </p:sp>
    </p:spTree>
    <p:extLst>
      <p:ext uri="{BB962C8B-B14F-4D97-AF65-F5344CB8AC3E}">
        <p14:creationId xmlns:p14="http://schemas.microsoft.com/office/powerpoint/2010/main" val="5710680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54.7057"/>
  <p:tag name="ORIGINALWIDTH" val="1226.097"/>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mu_X = \sum_{i = 1}^n x_i p_i&#10;\end{align*}&#10;&#10;\end{document}"/>
  <p:tag name="IGUANATEXSIZE" val="20"/>
  <p:tag name="IGUANATEXCURSOR" val="3919"/>
  <p:tag name="TRANSPARENCY" val="True"/>
  <p:tag name="LATEXENGINEID" val="0"/>
  <p:tag name="TEMPFOLDER" val="c:\temp\"/>
  <p:tag name="LATEXFORMHEIGHT" val="404"/>
  <p:tag name="LATEXFORMWIDTH" val="697"/>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1764.529"/>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1\times p + 0\times (1 - p) = p&#10;\end{align*}&#10;&#10;\end{document}"/>
  <p:tag name="IGUANATEXSIZE" val="24"/>
  <p:tag name="IGUANATEXCURSOR" val="3944"/>
  <p:tag name="TRANSPARENCY" val="True"/>
  <p:tag name="LATEXENGINEID" val="0"/>
  <p:tag name="TEMPFOLDER" val="c:\temp\"/>
  <p:tag name="LATEXFORMHEIGHT" val="404"/>
  <p:tag name="LATEXFORMWIDTH" val="697"/>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3031.871"/>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p\times (1 - p)^2 + (1 - p)\times (0 - p)^2 = p(1-p)&#10;\end{align*}&#10;&#10;\end{document}"/>
  <p:tag name="IGUANATEXSIZE" val="24"/>
  <p:tag name="IGUANATEXCURSOR" val="3963"/>
  <p:tag name="TRANSPARENCY" val="True"/>
  <p:tag name="LATEXENGINEID" val="0"/>
  <p:tag name="TEMPFOLDER" val="c:\temp\"/>
  <p:tag name="LATEXFORMHEIGHT" val="404"/>
  <p:tag name="LATEXFORMWIDTH" val="697"/>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05.9617"/>
  <p:tag name="ORIGINALWIDTH" val="3196.101"/>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x] = \frac{n!}{x!(n - x)!} p^x (1 - p)^{n - x} \quad \mbox{ for } x = 0,1, \ldots, n&#10;\end{align*}&#10;&#10;\end{document}"/>
  <p:tag name="IGUANATEXSIZE" val="24"/>
  <p:tag name="IGUANATEXCURSOR" val="4013"/>
  <p:tag name="TRANSPARENCY" val="True"/>
  <p:tag name="LATEXENGINEID" val="0"/>
  <p:tag name="TEMPFOLDER" val="c:\temp\"/>
  <p:tag name="LATEXFORMHEIGHT" val="404"/>
  <p:tag name="LATEXFORMWIDTH" val="697"/>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596.1754"/>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n p&#10;\end{align*}&#10;&#10;\end{document}"/>
  <p:tag name="IGUANATEXSIZE" val="24"/>
  <p:tag name="IGUANATEXCURSOR" val="3925"/>
  <p:tag name="TRANSPARENCY" val="True"/>
  <p:tag name="LATEXENGINEID" val="0"/>
  <p:tag name="TEMPFOLDER" val="c:\temp\"/>
  <p:tag name="LATEXFORMHEIGHT" val="404"/>
  <p:tag name="LATEXFORMWIDTH" val="697"/>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1094.863"/>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np(1-p)&#10;\end{align*}&#10;&#10;\end{document}"/>
  <p:tag name="IGUANATEXSIZE" val="24"/>
  <p:tag name="IGUANATEXCURSOR" val="3930"/>
  <p:tag name="TRANSPARENCY" val="True"/>
  <p:tag name="LATEXENGINEID" val="0"/>
  <p:tag name="TEMPFOLDER" val="c:\temp\"/>
  <p:tag name="LATEXFORMHEIGHT" val="404"/>
  <p:tag name="LATEXFORMWIDTH" val="697"/>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305.9617"/>
  <p:tag name="ORIGINALWIDTH" val="3196.101"/>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x] = \frac{n!}{x!(n - x)!} p^x (1 - p)^{n - x} \quad \mbox{ for } x = 0,1, \ldots, n&#10;\end{align*}&#10;&#10;\end{document}"/>
  <p:tag name="IGUANATEXSIZE" val="24"/>
  <p:tag name="IGUANATEXCURSOR" val="4013"/>
  <p:tag name="TRANSPARENCY" val="True"/>
  <p:tag name="LATEXENGINEID" val="0"/>
  <p:tag name="TEMPFOLDER" val="c:\temp\"/>
  <p:tag name="LATEXFORMHEIGHT" val="404"/>
  <p:tag name="LATEXFORMWIDTH" val="697"/>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354.7057"/>
  <p:tag name="ORIGINALWIDTH" val="3304.837"/>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leq x] = \sum_{i = 1}^x \frac{n!}{i!(n - i)!} p^i (1 - p)^{n - i} \quad \mbox{ for } x = 0,1, \ldots, n&#10;\end{align*}&#10;&#10;\end{document}"/>
  <p:tag name="IGUANATEXSIZE" val="24"/>
  <p:tag name="IGUANATEXCURSOR" val="3992"/>
  <p:tag name="TRANSPARENCY" val="True"/>
  <p:tag name="LATEXENGINEID" val="0"/>
  <p:tag name="TEMPFOLDER" val="c:\temp\"/>
  <p:tag name="LATEXFORMHEIGHT" val="404"/>
  <p:tag name="LATEXFORMWIDTH" val="697"/>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392.9509"/>
  <p:tag name="ORIGINALWIDTH" val="1649.044"/>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mathbb{P}[Y = 3] = \left(\begin{array}{c} 4 \\ 3 \end{array}\right) p^3 (1 - p)^1&#10;$$&#10;&#10;\end{document}"/>
  <p:tag name="IGUANATEXSIZE" val="24"/>
  <p:tag name="IGUANATEXCURSOR" val="3914"/>
  <p:tag name="TRANSPARENCY" val="True"/>
  <p:tag name="LATEXENGINEID" val="0"/>
  <p:tag name="TEMPFOLDER" val="c:\temp\"/>
  <p:tag name="LATEXFORMHEIGHT" val="404"/>
  <p:tag name="LATEXFORMWIDTH" val="697"/>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392.9509"/>
  <p:tag name="ORIGINALWIDTH" val="1064.867"/>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left(\begin{array}{c} 20 \\ 7 \end{array}\right) p^7 (1 - p)^{13}&#10;$$&#10;&#10;\end{document}"/>
  <p:tag name="IGUANATEXSIZE" val="24"/>
  <p:tag name="IGUANATEXCURSOR" val="3968"/>
  <p:tag name="TRANSPARENCY" val="True"/>
  <p:tag name="LATEXENGINEID" val="0"/>
  <p:tag name="TEMPFOLDER" val="c:\temp\"/>
  <p:tag name="LATEXFORMHEIGHT" val="404"/>
  <p:tag name="LATEXFORMWIDTH" val="697"/>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392.9509"/>
  <p:tag name="ORIGINALWIDTH" val="1012.373"/>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left(\begin{array}{c} n \\ 7 \end{array}\right) p^7 (1 - p)^{13}&#10;$$&#10;&#10;\end{document}"/>
  <p:tag name="IGUANATEXSIZE" val="24"/>
  <p:tag name="IGUANATEXCURSOR" val="3926"/>
  <p:tag name="TRANSPARENCY" val="True"/>
  <p:tag name="LATEXENGINEID" val="0"/>
  <p:tag name="TEMPFOLDER" val="c:\temp\"/>
  <p:tag name="LATEXFORMHEIGHT" val="404"/>
  <p:tag name="LATEXFORMWIDTH" val="697"/>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83.652"/>
  <p:tag name="ORIGINALWIDTH" val="1829.021"/>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sigma_X^2 &amp; = \sum_{i = 1}^n p_i (x_i - \mu_X)^2 \\&#10;&amp;= \sum_{i = 1}^n p_i x_i^2 - \mu_X^2 &#10;\end{align*}&#10;&#10;\end{document}"/>
  <p:tag name="IGUANATEXSIZE" val="20"/>
  <p:tag name="IGUANATEXCURSOR" val="3983"/>
  <p:tag name="TRANSPARENCY" val="True"/>
  <p:tag name="LATEXENGINEID" val="0"/>
  <p:tag name="TEMPFOLDER" val="c:\temp\"/>
  <p:tag name="LATEXFORMHEIGHT" val="404"/>
  <p:tag name="LATEXFORMWIDTH" val="697"/>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392.9509"/>
  <p:tag name="ORIGINALWIDTH" val="1321.335"/>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lim_{n \rightarrow \infty}\left(\begin{array}{c} n \\ 7 \end{array}\right) p^7 (1 - p)^{13}&#10;$$&#10;&#10;\end{document}"/>
  <p:tag name="IGUANATEXSIZE" val="24"/>
  <p:tag name="IGUANATEXCURSOR" val="3928"/>
  <p:tag name="TRANSPARENCY" val="True"/>
  <p:tag name="LATEXENGINEID" val="0"/>
  <p:tag name="TEMPFOLDER" val="c:\temp\"/>
  <p:tag name="LATEXFORMHEIGHT" val="404"/>
  <p:tag name="LATEXFORMWIDTH" val="697"/>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71.4661"/>
  <p:tag name="ORIGINALWIDTH" val="1374.57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Y] = np = \lambda \Rightarrow p = \frac{\lambda}{n}&#10;\end{align*}&#10;&#10;\end{document}"/>
  <p:tag name="IGUANATEXSIZE" val="24"/>
  <p:tag name="IGUANATEXCURSOR" val="3918"/>
  <p:tag name="TRANSPARENCY" val="True"/>
  <p:tag name="LATEXENGINEID" val="0"/>
  <p:tag name="TEMPFOLDER" val="c:\temp\"/>
  <p:tag name="LATEXFORMHEIGHT" val="404"/>
  <p:tag name="LATEXFORMWIDTH" val="697"/>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92.9509"/>
  <p:tag name="ORIGINALWIDTH" val="3049.869"/>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lim_{n \rightarrow \infty}\left(\begin{array}{c} n \\ k \end{array}\right) \left(\frac{\lambda}{n}\right)^k \left(1 - \frac{\lambda}{n}\right)^{n - k} = \frac{\lambda^k}{k!}e^{-\lambda} = \mathbb{P}[X = k]&#10;$$&#10;&#10;\end{document}"/>
  <p:tag name="IGUANATEXSIZE" val="24"/>
  <p:tag name="IGUANATEXCURSOR" val="4103"/>
  <p:tag name="TRANSPARENCY" val="True"/>
  <p:tag name="LATEXENGINEID" val="0"/>
  <p:tag name="TEMPFOLDER" val="c:\temp\"/>
  <p:tag name="LATEXFORMHEIGHT" val="404"/>
  <p:tag name="LATEXFORMWIDTH" val="697"/>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88.7139"/>
  <p:tag name="ORIGINALWIDTH" val="1053.61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mathbb{P}[X = k] = \frac{\lambda^k}{k!}e^{-\lambda}&#10;$$&#10;&#10;\end{document}"/>
  <p:tag name="IGUANATEXSIZE" val="24"/>
  <p:tag name="IGUANATEXCURSOR" val="3953"/>
  <p:tag name="TRANSPARENCY" val="True"/>
  <p:tag name="LATEXENGINEID" val="0"/>
  <p:tag name="TEMPFOLDER" val="c:\temp\"/>
  <p:tag name="LATEXFORMHEIGHT" val="404"/>
  <p:tag name="LATEXFORMWIDTH" val="697"/>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524.9344"/>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lambda&#10;\end{align*}&#10;&#10;\end{document}"/>
  <p:tag name="IGUANATEXSIZE" val="24"/>
  <p:tag name="IGUANATEXCURSOR" val="3931"/>
  <p:tag name="TRANSPARENCY" val="True"/>
  <p:tag name="LATEXENGINEID" val="0"/>
  <p:tag name="TEMPFOLDER" val="c:\temp\"/>
  <p:tag name="LATEXFORMHEIGHT" val="404"/>
  <p:tag name="LATEXFORMWIDTH" val="697"/>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641.1699"/>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lambda&#10;\end{align*}&#10;&#10;\end{document}"/>
  <p:tag name="IGUANATEXSIZE" val="24"/>
  <p:tag name="IGUANATEXCURSOR" val="3936"/>
  <p:tag name="TRANSPARENCY" val="True"/>
  <p:tag name="LATEXENGINEID" val="0"/>
  <p:tag name="TEMPFOLDER" val="c:\temp\"/>
  <p:tag name="LATEXFORMHEIGHT" val="404"/>
  <p:tag name="LATEXFORMWIDTH" val="697"/>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87.2141"/>
  <p:tag name="ORIGINALWIDTH" val="1710.536"/>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0] = \frac{\lambda^0}{0!}e^{-\lambda} = \mathbb{P}[Y &gt; 1]&#10;\end{align*}&#10;&#10;\end{document}"/>
  <p:tag name="IGUANATEXSIZE" val="24"/>
  <p:tag name="IGUANATEXCURSOR" val="3985"/>
  <p:tag name="TRANSPARENCY" val="True"/>
  <p:tag name="LATEXENGINEID" val="0"/>
  <p:tag name="TEMPFOLDER" val="c:\temp\"/>
  <p:tag name="LATEXFORMHEIGHT" val="404"/>
  <p:tag name="LATEXFORMWIDTH" val="697"/>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88.7139"/>
  <p:tag name="ORIGINALWIDTH" val="1346.832"/>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k, t] = \frac{(\lambda t)^k}{k!}e^{-\lambda t} &#10;\end{align*}&#10;&#10;\end{document}"/>
  <p:tag name="IGUANATEXSIZE" val="24"/>
  <p:tag name="IGUANATEXCURSOR" val="3930"/>
  <p:tag name="TRANSPARENCY" val="True"/>
  <p:tag name="LATEXENGINEID" val="0"/>
  <p:tag name="TEMPFOLDER" val="c:\temp\"/>
  <p:tag name="LATEXFORMHEIGHT" val="404"/>
  <p:tag name="LATEXFORMWIDTH" val="697"/>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266.2167"/>
  <p:tag name="ORIGINALWIDTH" val="65.99173"/>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rac{1}{2}&#10;\end{align*}&#10;&#10;\end{document}"/>
  <p:tag name="IGUANATEXSIZE" val="18"/>
  <p:tag name="IGUANATEXCURSOR" val="3924"/>
  <p:tag name="TRANSPARENCY" val="True"/>
  <p:tag name="LATEXENGINEID" val="0"/>
  <p:tag name="TEMPFOLDER" val="c:\temp\"/>
  <p:tag name="LATEXFORMHEIGHT" val="404"/>
  <p:tag name="LATEXFORMWIDTH" val="697"/>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66.2167"/>
  <p:tag name="ORIGINALWIDTH" val="65.99173"/>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rac{1}{4}&#10;\end{align*}&#10;&#10;\end{document}"/>
  <p:tag name="IGUANATEXSIZE" val="18"/>
  <p:tag name="IGUANATEXCURSOR" val="3924"/>
  <p:tag name="TRANSPARENCY" val="True"/>
  <p:tag name="LATEXENGINEID" val="0"/>
  <p:tag name="TEMPFOLDER" val="c:\temp\"/>
  <p:tag name="LATEXFORMHEIGHT" val="404"/>
  <p:tag name="LATEXFORMWIDTH" val="697"/>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8.4252"/>
  <p:tag name="ORIGINALWIDTH" val="2867.642"/>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 Y] &amp; = \E[(X - \mu_X)(Y - \mu_Y)] \\&#10;&amp;\sum_{i = 1}^N \mathbb{P}(X = x_i, Y = y_i) (x_i - \mu_X)(y_i - \mu_i)&#10;\end{align*}&#10;&#10;\end{document}"/>
  <p:tag name="IGUANATEXSIZE" val="20"/>
  <p:tag name="IGUANATEXCURSOR" val="4034"/>
  <p:tag name="TRANSPARENCY" val="True"/>
  <p:tag name="LATEXENGINEID" val="0"/>
  <p:tag name="TEMPFOLDER" val="c:\temp\"/>
  <p:tag name="LATEXFORMHEIGHT" val="404"/>
  <p:tag name="LATEXFORMWIDTH" val="697"/>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88.7139"/>
  <p:tag name="ORIGINALWIDTH" val="1280.09"/>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k, 1] = \frac{(\lambda)^k}{k!}e^{-\lambda} &#10;\end{align*}&#10;&#10;\end{document}"/>
  <p:tag name="IGUANATEXSIZE" val="20"/>
  <p:tag name="IGUANATEXCURSOR" val="3970"/>
  <p:tag name="TRANSPARENCY" val="True"/>
  <p:tag name="LATEXENGINEID" val="0"/>
  <p:tag name="TEMPFOLDER" val="c:\temp\"/>
  <p:tag name="LATEXFORMHEIGHT" val="404"/>
  <p:tag name="LATEXFORMWIDTH" val="697"/>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88.7139"/>
  <p:tag name="ORIGINALWIDTH" val="1642.295"/>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k, 1/2] = \frac{(\lambda/2)^k}{k!}e^{-\lambda/2} &#10;\end{align*}&#10;&#10;\end{document}"/>
  <p:tag name="IGUANATEXSIZE" val="20"/>
  <p:tag name="IGUANATEXCURSOR" val="3976"/>
  <p:tag name="TRANSPARENCY" val="True"/>
  <p:tag name="LATEXENGINEID" val="0"/>
  <p:tag name="TEMPFOLDER" val="c:\temp\"/>
  <p:tag name="LATEXFORMHEIGHT" val="404"/>
  <p:tag name="LATEXFORMWIDTH" val="697"/>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288.7139"/>
  <p:tag name="ORIGINALWIDTH" val="1644.544"/>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X = k, 1/4] = \frac{(\lambda/4)^k}{k!}e^{-\lambda/4} &#10;\end{align*}&#10;&#10;\end{document}"/>
  <p:tag name="IGUANATEXSIZE" val="20"/>
  <p:tag name="IGUANATEXCURSOR" val="3976"/>
  <p:tag name="TRANSPARENCY" val="True"/>
  <p:tag name="LATEXENGINEID" val="0"/>
  <p:tag name="TEMPFOLDER" val="c:\temp\"/>
  <p:tag name="LATEXFORMHEIGHT" val="404"/>
  <p:tag name="LATEXFORMWIDTH" val="697"/>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287.2141"/>
  <p:tag name="ORIGINALWIDTH" val="2305.212"/>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Y &gt; t] = \mathbb{P}[X = 0, t] = \frac{\lambda t^0}{0!}e^{-\lambda t} =  e^{-\lambda t}&#10;\end{align*}&#10;&#10;\end{document}"/>
  <p:tag name="IGUANATEXSIZE" val="24"/>
  <p:tag name="IGUANATEXCURSOR" val="4011"/>
  <p:tag name="TRANSPARENCY" val="True"/>
  <p:tag name="LATEXENGINEID" val="0"/>
  <p:tag name="TEMPFOLDER" val="c:\temp\"/>
  <p:tag name="LATEXFORMHEIGHT" val="404"/>
  <p:tag name="LATEXFORMWIDTH" val="697"/>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48.4814"/>
  <p:tag name="ORIGINALWIDTH" val="1993.251"/>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thbb{P}[Y \leq t] = 1 - \mathbb{P}[Y &gt; t] = 1 - e^{-\lambda t}&#10;\end{align*}&#10;&#10;\end{document}"/>
  <p:tag name="IGUANATEXSIZE" val="24"/>
  <p:tag name="IGUANATEXCURSOR" val="3964"/>
  <p:tag name="TRANSPARENCY" val="True"/>
  <p:tag name="LATEXENGINEID" val="0"/>
  <p:tag name="TEMPFOLDER" val="c:\temp\"/>
  <p:tag name="LATEXFORMHEIGHT" val="404"/>
  <p:tag name="LATEXFORMWIDTH" val="697"/>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671.1661"/>
  <p:tag name="ORIGINALWIDTH" val="2229.471"/>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Mean} &amp; = \mu_X = \int_{-\infty}^{\infty} x f(x) dx \\&#10;{\rm Variance} &amp; = \sigma_X^2 = \int_{-\infty}^{\infty} (x - \mu_X)^2 f(x) dx&#10;\end{align*}&#10;&#10;\end{document}"/>
  <p:tag name="IGUANATEXSIZE" val="20"/>
  <p:tag name="IGUANATEXCURSOR" val="4043"/>
  <p:tag name="TRANSPARENCY" val="True"/>
  <p:tag name="LATEXENGINEID" val="0"/>
  <p:tag name="TEMPFOLDER" val="c:\temp\"/>
  <p:tag name="LATEXFORMHEIGHT" val="404"/>
  <p:tag name="LATEXFORMWIDTH" val="697"/>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354.7057"/>
  <p:tag name="ORIGINALWIDTH" val="542.9321"/>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sum_{i = 1}^n p_i = 1 &#10;\end{align*}&#10;&#10;\end{document}"/>
  <p:tag name="IGUANATEXSIZE" val="22"/>
  <p:tag name="IGUANATEXCURSOR" val="3939"/>
  <p:tag name="TRANSPARENCY" val="True"/>
  <p:tag name="LATEXENGINEID" val="0"/>
  <p:tag name="TEMPFOLDER" val="c:\temp\"/>
  <p:tag name="LATEXFORMHEIGHT" val="404"/>
  <p:tag name="LATEXFORMWIDTH" val="697"/>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306.7116"/>
  <p:tag name="ORIGINALWIDTH" val="899.8875"/>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int_{-\infty}^\infty f(x) dx = 1 &#10;\end{align*}&#10;&#10;\end{document}"/>
  <p:tag name="IGUANATEXSIZE" val="20"/>
  <p:tag name="IGUANATEXCURSOR" val="3950"/>
  <p:tag name="TRANSPARENCY" val="True"/>
  <p:tag name="LATEXENGINEID" val="0"/>
  <p:tag name="TEMPFOLDER" val="c:\temp\"/>
  <p:tag name="LATEXFORMHEIGHT" val="404"/>
  <p:tag name="LATEXFORMWIDTH" val="697"/>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306.7116"/>
  <p:tag name="ORIGINALWIDTH" val="739.4075"/>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int_{-\infty}^\infty x f(x) dx&#10;\end{align*}&#10;&#10;\end{document}"/>
  <p:tag name="IGUANATEXSIZE" val="20"/>
  <p:tag name="IGUANATEXCURSOR" val="3947"/>
  <p:tag name="TRANSPARENCY" val="True"/>
  <p:tag name="LATEXENGINEID" val="0"/>
  <p:tag name="TEMPFOLDER" val="c:\temp\"/>
  <p:tag name="LATEXFORMHEIGHT" val="404"/>
  <p:tag name="LATEXFORMWIDTH" val="697"/>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306.7116"/>
  <p:tag name="ORIGINALWIDTH" val="1209.599"/>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int_{-\infty}^\infty (x - \mu_X)^2 f(x) dx&#10;\end{align*}&#10;&#10;\end{document}"/>
  <p:tag name="IGUANATEXSIZE" val="20"/>
  <p:tag name="IGUANATEXCURSOR" val="3959"/>
  <p:tag name="TRANSPARENCY" val="True"/>
  <p:tag name="LATEXENGINEID" val="0"/>
  <p:tag name="TEMPFOLDER" val="c:\temp\"/>
  <p:tag name="LATEXFORMHEIGHT" val="404"/>
  <p:tag name="LATEXFORMWIDTH" val="697"/>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1982.752"/>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X] = \E[X^2] - \mu_X^2 = {\rm Var}[X]&#10;\end{align*}&#10;&#10;\end{document}"/>
  <p:tag name="IGUANATEXSIZE" val="20"/>
  <p:tag name="IGUANATEXCURSOR" val="3962"/>
  <p:tag name="TRANSPARENCY" val="True"/>
  <p:tag name="LATEXENGINEID" val="0"/>
  <p:tag name="TEMPFOLDER" val="c:\temp\"/>
  <p:tag name="LATEXFORMHEIGHT" val="404"/>
  <p:tag name="LATEXFORMWIDTH" val="697"/>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354.7057"/>
  <p:tag name="ORIGINALWIDTH" val="417.697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sum_{i = 1}^n p_i x_i &#10;\end{align*}&#10;&#10;\end{document}"/>
  <p:tag name="IGUANATEXSIZE" val="20"/>
  <p:tag name="IGUANATEXCURSOR" val="3939"/>
  <p:tag name="TRANSPARENCY" val="True"/>
  <p:tag name="LATEXENGINEID" val="0"/>
  <p:tag name="TEMPFOLDER" val="c:\temp\"/>
  <p:tag name="LATEXFORMHEIGHT" val="404"/>
  <p:tag name="LATEXFORMWIDTH" val="697"/>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354.7057"/>
  <p:tag name="ORIGINALWIDTH" val="908.8864"/>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amp; \sum_{i = 1}^n p_i (x_i - \mu_X)^2&#10;\end{align*}&#10;&#10;\end{document}"/>
  <p:tag name="IGUANATEXSIZE" val="20"/>
  <p:tag name="IGUANATEXCURSOR" val="3950"/>
  <p:tag name="TRANSPARENCY" val="True"/>
  <p:tag name="LATEXENGINEID" val="0"/>
  <p:tag name="TEMPFOLDER" val="c:\temp\"/>
  <p:tag name="LATEXFORMHEIGHT" val="404"/>
  <p:tag name="LATEXFORMWIDTH" val="697"/>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322.4597"/>
  <p:tag name="ORIGINALWIDTH" val="1763.03"/>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mathbb{P}[X \leq t] = \int_{-\infty}^t f(x) d x&#10;\end{align*}&#10;&#10;\end{document}"/>
  <p:tag name="IGUANATEXSIZE" val="20"/>
  <p:tag name="IGUANATEXCURSOR" val="3969"/>
  <p:tag name="TRANSPARENCY" val="True"/>
  <p:tag name="LATEXENGINEID" val="0"/>
  <p:tag name="TEMPFOLDER" val="c:\temp\"/>
  <p:tag name="LATEXFORMHEIGHT" val="404"/>
  <p:tag name="LATEXFORMWIDTH" val="697"/>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322.4597"/>
  <p:tag name="ORIGINALWIDTH" val="1763.03"/>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mathbb{P}[X \leq t] = \int_{-\infty}^t f(x) d x&#10;\end{align*}&#10;&#10;\end{document}"/>
  <p:tag name="IGUANATEXSIZE" val="20"/>
  <p:tag name="IGUANATEXCURSOR" val="3969"/>
  <p:tag name="TRANSPARENCY" val="True"/>
  <p:tag name="LATEXENGINEID" val="0"/>
  <p:tag name="TEMPFOLDER" val="c:\temp\"/>
  <p:tag name="LATEXFORMHEIGHT" val="404"/>
  <p:tag name="LATEXFORMWIDTH" val="697"/>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471.691"/>
  <p:tag name="ORIGINALWIDTH" val="1534.30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begin{cases}&#10;\frac{1}{b - a} &amp; \mbox{ if } a \leq t \leq b \\&#10;0 &amp; \mbox{ otherwise }&#10;\end{cases}&#10;\end{align*}&#10;&#10;\end{document}"/>
  <p:tag name="IGUANATEXSIZE" val="20"/>
  <p:tag name="IGUANATEXCURSOR" val="4006"/>
  <p:tag name="TRANSPARENCY" val="True"/>
  <p:tag name="LATEXENGINEID" val="0"/>
  <p:tag name="TEMPFOLDER" val="c:\temp\"/>
  <p:tag name="LATEXFORMHEIGHT" val="404"/>
  <p:tag name="LATEXFORMWIDTH" val="697"/>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708.6614"/>
  <p:tag name="ORIGINALWIDTH" val="1560.555"/>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begin{cases}&#10;0 &amp; \mbox{ if } t &lt; a \\&#10;\frac{t - a}{b - a} &amp;\mbox{ if } a \leq t \leq b \\&#10;1 &amp; \mbox{otherwise}&#10;\end{cases}&#10;\end{align*}&#10;&#10;\end{document}"/>
  <p:tag name="IGUANATEXSIZE" val="24"/>
  <p:tag name="IGUANATEXCURSOR" val="4044"/>
  <p:tag name="TRANSPARENCY" val="True"/>
  <p:tag name="LATEXENGINEID" val="0"/>
  <p:tag name="TEMPFOLDER" val="c:\temp\"/>
  <p:tag name="LATEXFORMHEIGHT" val="404"/>
  <p:tag name="LATEXFORMWIDTH" val="697"/>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69.9662"/>
  <p:tag name="ORIGINALWIDTH" val="754.4056"/>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E[X] = \frac{a + b}{2}&#10;\end{align*}&#10;&#10;\end{document}"/>
  <p:tag name="IGUANATEXSIZE" val="24"/>
  <p:tag name="IGUANATEXCURSOR" val="3936"/>
  <p:tag name="TRANSPARENCY" val="True"/>
  <p:tag name="LATEXENGINEID" val="0"/>
  <p:tag name="TEMPFOLDER" val="c:\temp\"/>
  <p:tag name="LATEXFORMHEIGHT" val="404"/>
  <p:tag name="LATEXFORMWIDTH" val="697"/>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1028.121"/>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Var}[X] = \frac{(b - a)^2}{12}&#10;\end{align*}&#10;&#10;\end{document}"/>
  <p:tag name="IGUANATEXSIZE" val="24"/>
  <p:tag name="IGUANATEXCURSOR" val="3948"/>
  <p:tag name="TRANSPARENCY" val="True"/>
  <p:tag name="LATEXENGINEID" val="0"/>
  <p:tag name="TEMPFOLDER" val="c:\temp\"/>
  <p:tag name="LATEXFORMHEIGHT" val="404"/>
  <p:tag name="LATEXFORMWIDTH" val="697"/>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97.7128"/>
  <p:tag name="ORIGINALWIDTH" val="1241.095"/>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f(t) = \frac{1}{\sqrt{2\pi \sigma^2} } e^{-\frac{(t - \mu)^2}{2\sigma^2}}&#10;\end{align*}&#10;&#10;\end{document}"/>
  <p:tag name="IGUANATEXSIZE" val="20"/>
  <p:tag name="IGUANATEXCURSOR" val="3987"/>
  <p:tag name="TRANSPARENCY" val="True"/>
  <p:tag name="LATEXENGINEID" val="0"/>
  <p:tag name="TEMPFOLDER" val="c:\temp\"/>
  <p:tag name="LATEXFORMHEIGHT" val="404"/>
  <p:tag name="LATEXFORMWIDTH" val="697"/>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72.7034"/>
  <p:tag name="ORIGINALWIDTH" val="1819.273"/>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Y] &amp; = \E[XY] - \E[X]\E[Y] \\&#10;&amp;=\E[XY] - \mu_X\mu_Y&#10;\end{align*}&#10;&#10;\end{document}"/>
  <p:tag name="IGUANATEXSIZE" val="20"/>
  <p:tag name="IGUANATEXCURSOR" val="3958"/>
  <p:tag name="TRANSPARENCY" val="True"/>
  <p:tag name="LATEXENGINEID" val="0"/>
  <p:tag name="TEMPFOLDER" val="c:\temp\"/>
  <p:tag name="LATEXFORMHEIGHT" val="404"/>
  <p:tag name="LATEXFORMWIDTH" val="697"/>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598.4252"/>
  <p:tag name="ORIGINALWIDTH" val="2912.636"/>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 Y] &amp; = \E[(X - \mu_X)(Y - \mu_Y)] \\&#10;&amp;\sum_{i = 1}^N \mathbb{P}(X = x_i, Y = y_i) (x_i - \mu_X)(y_i - \mu_Y)&#10;\end{align*}&#10;&#10;\end{document}"/>
  <p:tag name="IGUANATEXSIZE" val="20"/>
  <p:tag name="IGUANATEXCURSOR" val="4034"/>
  <p:tag name="TRANSPARENCY" val="True"/>
  <p:tag name="LATEXENGINEID" val="0"/>
  <p:tag name="TEMPFOLDER" val="c:\temp\"/>
  <p:tag name="LATEXFORMHEIGHT" val="404"/>
  <p:tag name="LATEXFORMWIDTH" val="697"/>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96.9629"/>
  <p:tag name="ORIGINALWIDTH" val="1371.579"/>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rr}[X,Y] = \frac{{\rm Cov}[X,Y]}{\sigma_X \sigma_Y}&#10;\end{align*}&#10;&#10;\end{document}"/>
  <p:tag name="IGUANATEXSIZE" val="20"/>
  <p:tag name="IGUANATEXCURSOR" val="3951"/>
  <p:tag name="TRANSPARENCY" val="True"/>
  <p:tag name="LATEXENGINEID" val="0"/>
  <p:tag name="TEMPFOLDER" val="c:\temp\"/>
  <p:tag name="LATEXFORMHEIGHT" val="404"/>
  <p:tag name="LATEXFORMWIDTH" val="697"/>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598.4252"/>
  <p:tag name="ORIGINALWIDTH" val="2912.636"/>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v}[X, Y] &amp; = \E[(X - \mu_X)(Y - \mu_Y)] \\&#10;&amp;\sum_{i = 1}^N \mathbb{P}(X = x_i, Y = y_i) (x_i - \mu_X)(y_i - \mu_Y)&#10;\end{align*}&#10;&#10;\end{document}"/>
  <p:tag name="IGUANATEXSIZE" val="20"/>
  <p:tag name="IGUANATEXCURSOR" val="4034"/>
  <p:tag name="TRANSPARENCY" val="True"/>
  <p:tag name="LATEXENGINEID" val="0"/>
  <p:tag name="TEMPFOLDER" val="c:\temp\"/>
  <p:tag name="LATEXFORMHEIGHT" val="404"/>
  <p:tag name="LATEXFORMWIDTH" val="697"/>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96.9629"/>
  <p:tag name="ORIGINALWIDTH" val="1371.579"/>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rm Corr}[X,Y] = \frac{{\rm Cov}[X,Y]}{\sigma_X \sigma_Y}&#10;\end{align*}&#10;&#10;\end{document}"/>
  <p:tag name="IGUANATEXSIZE" val="20"/>
  <p:tag name="IGUANATEXCURSOR" val="3951"/>
  <p:tag name="TRANSPARENCY" val="True"/>
  <p:tag name="LATEXENGINEID" val="0"/>
  <p:tag name="TEMPFOLDER" val="c:\temp\"/>
  <p:tag name="LATEXFORMHEIGHT" val="404"/>
  <p:tag name="LATEXFORMWIDTH" val="697"/>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6259</TotalTime>
  <Words>3906</Words>
  <Application>Microsoft Office PowerPoint</Application>
  <PresentationFormat>Widescreen</PresentationFormat>
  <Paragraphs>790</Paragraphs>
  <Slides>84</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84</vt:i4>
      </vt:variant>
    </vt:vector>
  </HeadingPairs>
  <TitlesOfParts>
    <vt:vector size="97" baseType="lpstr">
      <vt:lpstr>MS PGothic</vt:lpstr>
      <vt:lpstr>Arial</vt:lpstr>
      <vt:lpstr>Bodoni MT</vt:lpstr>
      <vt:lpstr>Book Antiqua</vt:lpstr>
      <vt:lpstr>Calibri</vt:lpstr>
      <vt:lpstr>Calibri Light</vt:lpstr>
      <vt:lpstr>Calisto MT</vt:lpstr>
      <vt:lpstr>Cambria</vt:lpstr>
      <vt:lpstr>Cambria Math</vt:lpstr>
      <vt:lpstr>Symbol</vt:lpstr>
      <vt:lpstr>Times New Roman</vt:lpstr>
      <vt:lpstr>Wingdings</vt:lpstr>
      <vt:lpstr>Office Theme</vt:lpstr>
      <vt:lpstr>BC2410, Prescriptive Analytics  From Data to Decisions</vt:lpstr>
      <vt:lpstr>Schedule</vt:lpstr>
      <vt:lpstr>Schedule</vt:lpstr>
      <vt:lpstr>Random Variables</vt:lpstr>
      <vt:lpstr>Random Variables</vt:lpstr>
      <vt:lpstr>Probability Distribution</vt:lpstr>
      <vt:lpstr>Probability Distribution</vt:lpstr>
      <vt:lpstr>Discrete Probability Distribution</vt:lpstr>
      <vt:lpstr>Discrete Probability Distribution</vt:lpstr>
      <vt:lpstr>Where do probability distributions come from?</vt:lpstr>
      <vt:lpstr>Visualization of Probability Distributions</vt:lpstr>
      <vt:lpstr>Measures of Probability Distributions</vt:lpstr>
      <vt:lpstr>Measures of Probability Distributions</vt:lpstr>
      <vt:lpstr>Mean of Probability Distributions</vt:lpstr>
      <vt:lpstr>Variance of Probability Distributions</vt:lpstr>
      <vt:lpstr>Discrete Probability Distribution</vt:lpstr>
      <vt:lpstr>Covariance and Correlation</vt:lpstr>
      <vt:lpstr>Covariance and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Bernoulli Distribution</vt:lpstr>
      <vt:lpstr>Bernoulli Distribution</vt:lpstr>
      <vt:lpstr>Binomial Distribution</vt:lpstr>
      <vt:lpstr>Binomial Distribution</vt:lpstr>
      <vt:lpstr>Probability Mass Function (pmf)</vt:lpstr>
      <vt:lpstr>Cumulative Distribution Function (cdf)</vt:lpstr>
      <vt:lpstr>Application of Binomial Distribution</vt:lpstr>
      <vt:lpstr>It all starts with a mysterious  phone call…</vt:lpstr>
      <vt:lpstr>It all starts with a mysterious  phone call…</vt:lpstr>
      <vt:lpstr>Question 1</vt:lpstr>
      <vt:lpstr>Question 2</vt:lpstr>
      <vt:lpstr>PowerPoint Presentation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Probability Distribution</vt:lpstr>
      <vt:lpstr>Exponential Distribution</vt:lpstr>
      <vt:lpstr>Exponential Distribution</vt:lpstr>
      <vt:lpstr>Exponential Distribution</vt:lpstr>
      <vt:lpstr>Exponential Distribution (Optional)</vt:lpstr>
      <vt:lpstr>Probability Distribution</vt:lpstr>
      <vt:lpstr>Exponential Distribution</vt:lpstr>
      <vt:lpstr>Exponential Distribution</vt:lpstr>
      <vt:lpstr>Histogram</vt:lpstr>
      <vt:lpstr>Probability Density Function</vt:lpstr>
      <vt:lpstr>Probability Density Function</vt:lpstr>
      <vt:lpstr>Probability Density Function</vt:lpstr>
      <vt:lpstr>Probability Density Function</vt:lpstr>
      <vt:lpstr>PowerPoint Presentation</vt:lpstr>
      <vt:lpstr>Cumulative Distribution Function</vt:lpstr>
      <vt:lpstr>Cumulative Distribution Function</vt:lpstr>
      <vt:lpstr>Exponential Distribution</vt:lpstr>
      <vt:lpstr>Exponential Distribution</vt:lpstr>
      <vt:lpstr>Exponential Distribution</vt:lpstr>
      <vt:lpstr>Uniform Distribution</vt:lpstr>
      <vt:lpstr>Uniform Distribution</vt:lpstr>
      <vt:lpstr>Example</vt:lpstr>
      <vt:lpstr>Uniform Distribution</vt:lpstr>
      <vt:lpstr>Uniform Distribution</vt:lpstr>
      <vt:lpstr>Uniform Distribution</vt:lpstr>
      <vt:lpstr>Uniform Distribution</vt:lpstr>
      <vt:lpstr>Example</vt:lpstr>
      <vt:lpstr>Example</vt:lpstr>
      <vt:lpstr>Normal Distribution</vt:lpstr>
      <vt:lpstr>Normal Distribution</vt:lpstr>
      <vt:lpstr>Normal Distribution</vt:lpstr>
      <vt:lpstr>Normal Distribution</vt:lpstr>
      <vt:lpstr>PowerPoint Presentation</vt:lpstr>
      <vt:lpstr>Normal Distribution</vt:lpstr>
      <vt:lpstr>Are you normal?</vt:lpstr>
      <vt:lpstr>Real Data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 Prescriptive Analytics</dc:title>
  <dc:creator>Qinshen Tang</dc:creator>
  <cp:lastModifiedBy>kingsen tang</cp:lastModifiedBy>
  <cp:revision>417</cp:revision>
  <dcterms:created xsi:type="dcterms:W3CDTF">2021-02-26T06:07:53Z</dcterms:created>
  <dcterms:modified xsi:type="dcterms:W3CDTF">2022-03-13T09:53:05Z</dcterms:modified>
</cp:coreProperties>
</file>