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heme/themeOverride2.xml" ContentType="application/vnd.openxmlformats-officedocument.themeOverr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63" r:id="rId4"/>
    <p:sldId id="264" r:id="rId5"/>
    <p:sldId id="265" r:id="rId6"/>
    <p:sldId id="266" r:id="rId7"/>
    <p:sldId id="259" r:id="rId8"/>
    <p:sldId id="271" r:id="rId9"/>
    <p:sldId id="260" r:id="rId10"/>
    <p:sldId id="261" r:id="rId11"/>
    <p:sldId id="262" r:id="rId12"/>
    <p:sldId id="273" r:id="rId13"/>
    <p:sldId id="267" r:id="rId14"/>
    <p:sldId id="268" r:id="rId15"/>
    <p:sldId id="269" r:id="rId16"/>
    <p:sldId id="274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06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10.9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11871 8484 0,'18'0'156,"-1"0"-109,1 0-47,35 0 15,17 0-15,1 0 32,35 0-32,-18 0 15,53 0-15,-17 0 0,-1 0 0,-35 0 16,0 0-16,1 0 15,-36 0 1,-1 0-16,-16 0 16,-1 0-16,0 0 62,1 0-46,-1 0-1,18 0-15,0 0 16,35 0-16,0 0 16,-17 0-16,17 0 15,0 0-15,-35 0 16,17 0-16,-17 0 16,18 0-16,-36 0 15,-17 0-15,35 0 16,-36 0-16,19 0 15,17 0-15,-18 0 16,-17 0-16,17 0 16,0 0-16,0 0 15,18 0-15,0 0 16,0 0-16,0 0 16,0 0-16,0 0 15,0 0-15,0 0 16,0 0-16,0 0 15,-18 18 1,0-18-16,0 0 16,18 0-16,0 0 15,-18 0-15,1 0 16,-1 0-16,-17 0 16,17 0-16,0 0 15,0 0-15,1 0 16,17 0-16,-18 0 0,18 0 15,-18 0-15,0 0 16,1 0-16,17 0 16,-18 0-16,0 0 15,0 0-15,1 0 16,-1 0-16,-17 0 16,17 0-1,-17 0-15,17 18 16,-18-18-16,19 0 15,-19 0-15,1 0 16,0 0-16,17 0 16,-17 0-1,-1 0 1,1 0 0,0 0-16,-1 0 15,18 0-15,-17 0 16,17 0-16,1 0 15,-1 0-15,0 0 16,-17 0-16,35 0 16,-36 0-16,19 0 15,-19 0-15,1 0 16,0 0 453,-1 0-469,1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1:59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9031 4868 0,'18'0'125,"-1"0"-125,19 0 16,-19 0-1,1 0-15,17 0 16,-17-17-16,0 17 15,17 0-15,0 0 16,18 0-16,0 0 16,-18 0-16,0 0 15,1 0-15,-1 0 16,-17 0-16,35 0 16,-18 0-16,18 0 15,-18 0-15,-17 0 16,17 0-16,-17 0 15,17 0-15,-17 0 16,-1 0 0,1 0-16,17 0 15,0 0-15,18 0 16,-35 0-16,35 0 16,0 0-16,-18 0 15,18 0-15,-18 0 16,18 0-16,0 0 15,-18 0-15,-17 0 16,17 0 0,-17 0-16,17 0 15,-17 0-15,17 0 16,-17 0 0,-1 0-16,1 0 15,0 0-15,-1 0 16,1 0-16,0 0 15,-1 0 1,18 0-16,-17 0 0,0 0 16,-1 0-16,1 0 15,0 0-15,-1 0 16,1 0-16,0 0 16,17 0-16,-18 0 15,1 0-15,0 0 16,-1 0-16,1 0 15,0 0-15,-1 0 63,1 0-47,0 0-1,-1 0-15,1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1.9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8043 5803 0,'18'0'62,"0"0"-62,17 0 16,-17 18 0,17-18-16,0 0 15,0 17 1,18-17-16,-17 0 16,-19 0-16,36 0 15,0 0-15,-18 0 16,-17 0-1,35 0-15,-35 0 16,-1 0-16,1 0 16,17 0-16,-17 0 15,-1 0-15,1 0 16,0 0-16,-1 0 16,19 0-16,-19 0 15,18 0 1,-17 0-16,0 0 15,-1 0-15,19 18 16,-19-18 0,1 0 93,0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3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8026 7655 0,'35'0'156,"36"0"-156,-19 0 16,-16 18-16,-1-18 16,0 0-16,18 0 15,-18 18-15,1-18 16,-1 0-16,0 0 16,-17 0-16,0 0 15,17 0-15,-17 0 16,-1 0-16,18 0 15,-17 0-15,0 0 16,17 0 0,0 0-16,1 0 15,-1 0-15,-18 0 16,1 0-16,0 0 16,-1 0 140,19 0-141,-19 0 1,19 0 0,-19 0-16,1 0 0,-1 0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5.3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6914 10530 0,'36'0'78,"-19"0"-62,1 0-1,0 0 1,-1 18 0,19-18-16,-19 0 15,1 0-15,-1 0 0,19 0 16,-19 0 0,1 0-16,17 0 0,1 0 15,-19 0-15,19 0 16,-19 0-16,18 0 15,-17 0 1,17 0-16,-17 0 16,17 0-16,1 0 15,-1 0-15,-18 0 16,19 0-16,-19 0 16,1 0-16,0 0 15,17 0-15,0 0 16,0 0-16,18 0 15,18 0 1,0 0-16,-19 0 0,19 0 16,-36 0-16,1 0 15,-1 0-15,0 0 16,0 0-16,-17 0 16,0 0-16,-1 0 15,1 0 1,0 0-16,-1 0 31,18 0 0,-17 0-31,0 0 16,17 0-16,0 0 16,18 18-1,0-18-15,-18 0 16,-17 0-1,0 0 173,17 0-188,0 0 16,18 0-16,0 0 15,-18 0-15,18 0 16,-35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8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14058 11606 0,'18'0'187,"-1"0"-171,1 0-16,0 0 16,17 0-16,-17 0 15,-1 0-15,1 0 16,17 0-16,-17 0 16,0 0-1,-1 0-15,1 0 16,-1 0-1,19 0 110,-1 0-125,0 0 16,18 0-16,-18 0 16,18 0-16,0 0 15,0 0-15,-35 0 16,17 0-16,0 0 16,-17 0-16,0 0 15,17 0-15,-17 0 16,-1 0-16,19 0 15,-1-17-15,0 17 16,-17 0-16,-1 0 16,1 0-16,0 0 15,-1 0-15,1 0 16,0 0 0,-1 0-16,1 0 15,-1 0-15,19 0 16,-19 0-16,36 0 15,-17 0-15,-19 0 16,18 0-16,1 0 16,-1 0-16,-17 0 15,-1 0-15,1 0 16,17 0 0,-17 0-1,17 0-15,-17 0 16,-1 0-16,19 0 15,-1 0-15,-17 0 16,-1 0-16,19 0 16,-19 0-16,1 0 31,-1 0-15,1 0-1,0 0 1,-1 0-16,1 0 15,0 0-15,-1 0 16,1 0 0,0 0-16,-1 0 15,1 0 1,-1 0 0,1 0-16,0 0 15,-1 0-15,1 0 16,17 0-16,-17 0 15,0 0 1,17 0-16,-17 0 0,-1 0 31,1 0 110,-1 0-141,19 0 31,-19 0-31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9-08-23T02:15:59.591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1464 5353 13,'-22'-5'28,"7"5"-5,-3 0-3,0 0-5,-2 4-2,-4 1 0,3 4-3,-6-1-3,4 6 1,-3-2-3,5 5-2,-5 1 0,4 4-1,-2 0 0,0 4-1,1-1 0,0 3 0,1 1 0,0 1 0,3 2-1,0 0 1,3 0-1,2 0 0,3 3 0,2-1 0,1 2 1,4 2-1,1 0 1,3 1-1,0 2 1,0 1 0,0 1 0,3 3 0,1-2-1,2 3 1,-1 0-1,2-1 2,2 1-2,0-1 0,1-2 2,3-2-2,1 3 1,2-3 0,1-1 0,3 0 0,0-2 1,3-1-1,1 1-1,3-2 2,0-3-2,5-3 0,2 0-1,1-1 1,1-3-1,1-2 1,1-1-1,3-4 1,5-2 0,-1-4 1,2-3-1,1-5 1,1-2 0,1-4 0,-1-6 0,-2-3-1,-4-2 1,2-7-2,-1-1 1,-4-4-1,0-4 0,-2-2 0,0-2 0,-1-3 0,-1 0 0,-6 0 1,1-3 0,-1-2 0,-1 1-2,-2 0 2,-2-1-1,-1-1 1,-4-1-1,-2-2 1,-2 2-1,-4-2 1,-1 1 0,-2-3 0,-2 0 1,-1 0-1,-2 0 1,-1 0-1,-3 2 0,0 0 1,0-2-1,-4 4 1,-4-1 0,-1 3 0,-4-1 0,-2 1 0,-4-3 0,-1 3-1,-4-1 1,-3 0 0,-4-3-1,-2 1 1,-3-1-1,-4 2 0,-6 0 0,-2-2 1,-5 3-1,-4 2 0,-6 2-1,-9 1 0,-6 6-1,-5 5-2,-3 14-6,-5 3-14,1 22-17,1 14-1,-1 16-1</inkml:trace>
  <inkml:trace contextRef="#ctx0" brushRef="#br0" timeOffset="1.0009">2549 6199 1,'0'0'17,"0"0"1,0 0-3,0 0 0,0 0 0,0 0-1,0 0-2,0 0-1,0 0 1,0 0-4,0 0 1,0 0-4,0 0-2,0 0 0,0 0-1,0 0-1,0 0 0,0 0 1,0 0-1,0 0 0,14 0 0,-5 3 1,0-3-1,3 3 1,0-3-1,1 5 0,0-5 0,2 6-1,0-6 1,1 5-1,-2-5 0,0 5 0,-1-5 0,-2 2 0,-1-2 0,-10 0 1,12 0-1,-12 0 1,0 0-1,0 0 2,0 0-2,0 0-2,0 0-2,0 0-5,0 0-23,0 0-8,0 0-1,0 0-1</inkml:trace>
  <inkml:trace contextRef="#ctx0" brushRef="#br0" timeOffset="2.0013">2212 6826 17,'0'0'18,"0"0"-4,0 0 1,0 0-4,0 0 1,0 0-2,-7-13 0,7 13-1,0 0 0,0 0 0,-12-10-3,12 10 2,0 0-2,-12-10-1,2 2 0,10 8-1,-17-14 0,6 6-1,-3-3 2,0-1-2,-6-1 0,-1-2 1,-2-1-1,1 1-1,0-2 0,1 1 0,-1 0-1,4 2 1,1 0-2,5 2 1,0 3-1,2 1 2,10 8-1,-14-12-1,14 12 1,0 0-1,-10-8 0,10 8 0,0 0 0,0 0 0,0 0-1,0 0-1,0 0-1,0 0-3,0 0-18,3 9-16,-3-9-3,0 0-2,0-10 2</inkml:trace>
  <inkml:trace contextRef="#ctx0" brushRef="#br0" timeOffset="3.0013">2047 5863 27,'0'0'38,"0"0"-6,0 0-8,0 0-4,0 0-4,10-6-5,-10 6-2,0 0-1,0 0-2,0 0-1,0 0 0,0 0-1,0 0 0,0 0 0,0 0-1,0 0-1,0 0 0,0 0 0,0 0-2,0 0-1,0 0-2,0 0-11,0 0-27,0 0-4,8-13-2,1-3-2</inkml:trace>
  <inkml:trace contextRef="#ctx0" brushRef="#br0" timeOffset="4.0013">1889 10793 13,'0'0'14,"0"12"1,6-2 0,-6 2-1,7 6-1,-4 5-4,5 4-1,-4 7 0,5 5-4,-2 3-1,1 5 0,5 6-1,-3 4 1,4 4 0,2 5-2,-3 4 0,2 7 0,-1 4 0,0 5-1,-4 9 1,2 5-2,-3 7 2,-2 7-1,-4 5 1,2 3-1,-5 8 0,0 6 0,0 3 1,-5-1 0,-2 4 0,-2 4 0,-2-4 1,1-1-1,-3-1 1,-2-5 1,-1-6 0,1-4-1,0-12-1,2-11 1,0-13-1,1-10 1,0-16-1,6-12-1,1-14 1,2-12-1,3-11 0,-3-5 1,3-9-1,0 0 0,0 0 0,0 0 0,0 0 1,0 0-1,0 0 1,0 0-1,0 0 0,0 0 1,0 0-1,10-7 0,-10 7 0,13-11 0,3 2-1,4 1 0,5-1 0,4 0 0,8 1 1,2-1-1,6 3 0,4 0 0,-2 0 2,2 2-1,1 1 0,-4 3 0,0 0 0,-4 0 0,-3 5 0,-4 0 0,-4 3-1,-4 4 1,-4 2-1,-3 6 1,-4 3-1,-3 4-1,-6 0 2,-2 2-1,-5 0 1,-3 0-1,-4-2 1,-8-6-1,-4-4 2,-5-2 1,-6-6-1,-6-2 0,-6-7-1,-7 0 1,-5-5-1,-2-2 0,1-2-1,1 0 1,2 0-1,6 0 1,5 2-1,6 0 1,11 3-1,3-2-1,11 3-6,-2-6-7,12-2-23,5-7-2,-1-3 0</inkml:trace>
  <inkml:trace contextRef="#ctx0" brushRef="#br0" timeOffset="5.0013">1354 11438 14,'0'0'16,"0"0"-3,0 0-2,-8 9-3,8-9-4,0 20 0,0-3-1,0 8-2,0 6 1,4 11 1,-4 5-1,0 8 3,-3 6 0,3 6-1,-7 6-1,0 7 2,0 6-2,-3 7 1,-4 7-1,4 5-2,-6 5 1,4 6-1,-4 2 1,4 3 0,-5-2 2,4 1-2,-1 1-1,2-2 0,-1-5 0,3-2 1,-3-5-1,2-6 0,1-4 0,2-2 0,2-7 0,1-4-1,0-2 0,2-6 1,3 0-2,-3-1-1,3-8 2,-4-3-2,4-9 1,-5-3 0,2-8 1,0-5-1,-1-13 1,4-5 1,0-8 0,-3-4 0,3-9-1,0 0 0,0 0 0,0 0 0,3-11 0,-3 0-1,0-1 1,4-3 0,-4 0 0,3-3 0,-3-1-1,3-1 1,-3 2 0,4-6 0,1 1 0,1-2 2,3 3-2,0-3 2,3 2-2,0 0 2,2 0-1,2 5 2,1 2-3,-1 1 1,6 2-2,-1 0 1,3 3 0,1 1-1,2 3 1,0 1-1,1 2 1,3 3-1,-4 0 2,1 6 0,3 2-1,-3 2 0,1 4 1,-1 2-1,0 2 0,-3 2 1,-1 5-1,-5 1-1,-4-2 1,-1 0-2,-7 0 3,-3 0-3,-4-1 2,-7 2-1,-5-7 1,-4 2 1,-6 0-1,-4 0 0,-5-1 1,-4-2-1,-3-1 2,-1-3-2,-8-2 4,4-3-2,-2-3 1,2-2-2,2-3 1,3 0-1,3 0-1,7-5 0,7 2-2,5 0 0,4 3-3,3-7 0,9 7-3,0 0-6,-4-9-6,4 9-17,13-16-1</inkml:trace>
  <inkml:trace contextRef="#ctx0" brushRef="#br0" timeOffset="6.0013">1380 7366 13,'0'0'18,"-16"-6"-2,16 6-2,-12 0-1,12 0-2,-15-4 0,4 4-1,11 0-3,-19-3 1,19 3-1,-20 0 0,20 0-3,-23 0 2,13 6-1,-1-6-2,1 8 0,-3-2 0,1 3-1,-1 0 0,-1 3 0,0 2-1,-2 2 0,0 1 1,-1 4-1,1 2 0,-2 2 0,1 0-1,-2 3 1,1 1-1,0 1 1,0 0-1,2 2 1,1-1-1,1 1 0,0 0 1,3 4-1,-3-1 1,2 2-1,-1-1 0,1 3 0,-1 1 0,0 2 0,-1 4 0,0-1-1,2 1 1,0 2 0,-1 3 0,1 1 0,-1 1 0,0 2 0,-2 0 1,0 1-1,0 3 0,0 0 0,-1 3 0,16-62 3,-13 69-2,13-69 1,-15 76-1,8-33 0,0 3 1,0 0-1,0 5 1,1 1-2,2 6 0,-2-1 0,1 4 0,2 1 0,0 6-1,3-3 1,-4 5 0,4 0 0,0-1 0,3 26-1,6 31 0,4-14 0,6-9-1,3-15 1,2-10 0,4-15 0,2-7 1,-2-11 0,0 0 0,1-2 1,-3-3-1,2-3 0,0-1 1,1-3-1,0-3 0,3-4 0,1-2 1,0-3-1,3-3 0,-1-3 1,0-1-1,-1-4 0,3-2 0,-2-2-1,1-3 0,-1-3 1,1 0-1,-1-6 0,2-1 1,0-1-1,-2-2 2,1-3-1,1-1 0,0-2 0,-2-3 1,2-2-1,-2-4 0,-1-3 0,-3-4 0,-1-4 1,-2-1-2,0-4 2,2-3-2,0-3 0,-1-4 0,0-1-1,-1-4 2,-1-2-1,-1-3 1,1-4-1,-5-4 2,-1-1-1,-2-4 1,1-4-1,0-4 2,-3-2-2,1-4 0,-2-2 1,-2-1-1,-3-4 0,0 1 0,-4-2 0,0 3 0,-4-3 1,-3 0-1,0 2 0,0-1 0,-4 1 0,-5 1 0,0 1 1,-4 2-1,-3 2 0,-3 4 0,-4 3 1,-3 4 0,-4 6 0,-5 2 1,-2 7 0,-6-1 0,0 7 0,-7 2 1,-3 5-2,-9 4 1,-3 7-1,-4 5-1,-11 10 1,-2 11-2,-7 6-2,-4 18-5,-10 8-24,1 12-9,-5 15-2,50-17 0</inkml:trace>
  <inkml:trace contextRef="#ctx0" brushRef="#br0" timeOffset="7.0013">1274 10905 13,'-8'-5'20,"8"5"-5,0 0 0,0 0-4,0 0 0,0 0-3,0 0-1,0 0-1,3 11 0,-3-3-2,0 8-1,0 5 2,-3 8-2,3 7-2,-4 7-2,4 15-4,0 9-6,0 13-15,4 19-7,-1 5 0</inkml:trace>
  <inkml:trace contextRef="#ctx0" brushRef="#br0" timeOffset="8.001">1412 8257 18,'0'14'13,"0"1"-4,0 8-4,6 7 3,-3 9-1,3 12-2,0 9 1,1 11-3,1 11 0,0 11 0,0 5 0,2 6-1,0 1-1,-1-5 0,0-4 2,0-8-2,1-12 1,-1-12 0,2-11-1,2-10 0,-1-11 1,7-8-1,2-8 2,7-11 0,9-9 1,7-14-1,7-10 0,9-13-1,13-12 4,6-14-3,11-9 0,6-12-1,7-6 0,4-2 0,6-2 1,-5-1-1,-1 8 0,-4 6 3,-8 9-3,-11 8 1,-8 12-1,-14 10 0,-9 10 0,-11 8 0,-9 7-1,-10 6 1,-8 6 0,-15 9-1,13-6 1,-13 6 0,0 0 0,0 0 1,0 0-2,0 0 2,-10 6-2,10-6 0,0 0-1,-9 4 1,9-4-1,0 0-1,0 0 1,-9 0-1,9 0 0,0 0-2,0 0 2,0 0-1,0 0 1,0 0 0,0 0 1,0 0 0,0 0-1,0 0 2,0 0-1,0 0 0,0-10 0,0 0 1,3-3-1,5-5-1,2-3 1,3-5 0,4-3-1,5-2 2,3-1-2,6-1 1,0 1 0,4 2 1,2 3-1,1 2 0,1 6 1,1 3-1,-2 6 0,-3 6 0,-3 4 0,-6 5 1,-2 6-1,-4 5 0,-5 4 0,-7 4 1,-5 5-2,-6 4 2,-5 3-1,-8 3 0,-6 1 1,-6 1-2,-6 0 1,-7-2 0,-2-3 0,-4-4 0,1-6 1,1-5-1,1-5 0,3-5 1,3-7-1,7-4 1,5-4-1,6-4-1,3-4-1,9 0-3,3-8-7,13 3-12,5-2-15,2-4 0,7 2-2</inkml:trace>
  <inkml:trace contextRef="#ctx0" brushRef="#br0" timeOffset="9.001">909 7706 10,'-10'8'18,"-10"-2"-2,7-1-2,-5 0-4,-5 3-3,-7 1 1,30-9-3,0 0 1,-63 20-2,63-20-1,-58 19 1,58-19 0,-69 23-1,69-23-1,-76 28-2,76-28 1,-82 33-1,38-15-1,2 0 0,0 6 1,0-8-1,-1 4 1,43-20 1,-72 37 0,72-37 0,-58 32-1,58-32 1,-44 27-1,44-27 1,0 0-1,-44 34 0,44-34 0,0 0 0,0 0 1,-16 49 0,16-49 2,0 0 0,13 65 0,-13-65 0,19 65-1,-19-65 0,24 87 1,-11-35-1,2 7-1,1 5 1,2 4 0,-1 1 0,2 4-1,1 0 0,-1-1 0,0 0 0,2-4 1,-1-2-1,-2-5 0,1-2 0,-1-6 0,-2-4 1,1-6-2,-17-43 1,28 67 0,-28-67 0,22 44 0,-22-44 0,0 0 0,25 42 0,-25-42 0,0 0 0,0 0 0,0 0-1,0 0 1,0 0-1,0 0 1,0 0 0,0 0-1,0 0 1,0 0-1,0 0 1,0 0-1,0 0 1,0 0-1,0 0 0,0 0 0,0 0 0,0 0 0,0 0 0,-4-49 0,4 49 0,0 0 0,0 0 0,-24-42-1,24 42 1,0 0-1,0 0 0,0 0 0,0 0 0,-45-10-1,45 10 1,0 0 0,-22 47 1,22-47-1,-10 55 1,10-55 0,-3 70 0,3-29-1,3 3 1,0 0 1,3 4-2,1 0 1,3-2 0,1 0 0,2-4 0,-13-42 0,33 72 0,-33-72 0,38 53 1,-25-58-2,29 28 0,-2-21 1,-3-20 0,-2-13 0,-7-13 0,-4-7 0,-8-6-1,-9 7 2,-7-2 0,-3 3 0,3 49 1,-7-43 0,7 43-1,-13-45 1,13 45 0,0 0-1,-25-55 0,25 55 0,0 0-3,0 0-4,-38-51-8,38 51-22,0 0 0,0 0-5,-41-18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41.5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12594 15293 0,'18'0'125,"-1"0"-109,1 0-16,17 0 16,18 0-16,0 0 15,0 0-15,18 0 16,17 0-16,-18 0 15,1 0-15,17 0 16,36 0-16,-54 0 16,36 0-16,-53 0 15,0 0-15,0 0 16,0 0-16,-18 0 16,0 0-16,1 0 15,-19 0-15,36 0 16,-18 0-16,-17 0 15,35 0-15,-35 0 16,17 0-16,0 0 16,0 0-1,1 0-15,-19 0 16,1 0-16,35 0 0,-35 0 16,17 0-1,-18 0 1,1 0-16,0 0 15,17 0-15,-17 0 16,-1 0-16,1 0 16,0 0-16,17 0 15,0 0 1,0 0-16,1 0 16,-1 0-1,0 0 1,0 0-16,1 0 15,-19 0-15,19 0 16,-1 0-16,-17 0 16,-1 0 124,1 0 126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44.2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10724 4974 0,'18'0'125,"0"0"-109,-1 0 0,1-17-16,35 17 15,0 0-15,0 0 16,17 0-16,1 0 16,35 0-16,0 0 15,17 0-15,-17 0 16,17 0-16,18 0 15,1 0-15,-37 0 16,-69 0-16,34 0 16,-35 0-16,1 0 15,-1 0-15,0 0 32,1 0-32,-1 0 15,-17 0-15,-1 0 0,1 0 0,17 0 16,18 0-16,-35 0 31,35 0-31,-36 0 16,18 0-16,-17 0 15,17 0-15,1 0 16,-1 0-16,18 0 16,-18 17-16,-17-17 15,17 0-15,18 0 16,-35 0-1,17 0 1,-17 0 0,-1 0 77,1 0 220,-1 0-235,1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30T04:50:03.4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799 67 4,'-41'25'11,"16"-13"0,-1 2 1,-3 1-2,-2-1 0,-2 2 0,-3 1-3,-1 0-1,1 2 0,-1-1-2,1 2-1,-1-2-1,2 4 1,1-2-2,3 1 2,-1 2-1,6-1 0,1 2 1,2 1 0,0 0-1,6 3 0,-1 1 0,5 1 1,-1 1-1,4 0 1,3 1-2,1 2 0,3-1 0,3 4 0,0-2 0,4 3 0,1-1 0,1 2 0,0 3 0,1-1 1,-1-1-1,3 1 1,-3 0-1,2 1 2,0 1-1,-1 0 0,3 0-1,0-1 0,1 4 0,2-1 0,1 1 0,2-1-1,3 1 0,0 2 1,3-1-1,-1 1 0,4 1 0,2 0 1,1 1-1,1 0 1,0 0-1,0-2 0,2 2 1,0 0-1,1-2 0,1 3 0,1 0 0,-2 4 0,2 2 0,0 2 0,2-2 0,0 1 0,-1 1 0,0-1 1,-1-3 0,1 1-1,2-3 0,-1 2 0,0 0 1,0 4 0,-1 2 0,1 2-1,-1 2 1,2 1 0,-2 3 0,1 0 0,-1-1-1,2 2 1,-1-2-1,3 2 1,0-1-1,1 0 0,0-3 0,2-2 1,2 0 0,-1-3 0,2-2-1,0-3 1,2 0 0,2-1-1,-1 0 1,3 2-1,-1-1 0,3 1 1,2 1-1,1-2 0,0 3 0,2-3 0,1-2 0,-2-2 0,3-5 1,-1 0-2,0-4 2,-2-2-1,0-6 0,0-2 1,2-1-1,1-3 0,-1-2 0,3-2 0,-1-4 2,1-1-2,0-2 0,1-2 0,-1-3 0,-1-3 0,-1-1 0,3-5 0,-1-4 0,0 0-2,-2 0 2,-1-8 0,-2 0 0,1-1 0,-4-3 0,1-3 0,-1-2 0,0 0 0,-1-3 0,-1-2 0,0-3 0,-1-2-1,-1-4 1,0-2 0,-4-3 0,1-3 0,-3-3 1,-2-2-1,-3-4 0,-3 0 2,-3-4-2,-2-1 0,-3-3 0,-3-3 0,-2 0 0,-1-3 0,-2-2 0,-3-1 0,1 1 0,-3 1 0,-2 2-2,0-1 2,-3 1 0,-1 0 0,-1 2-1,-2 1 1,-1 1 0,0 1 0,0-1 0,-1 2 0,2 0 0,-2 2 0,5-1 0,-1 1 0,2 0 0,2 4 1,-1 1-1,3 3 0,0 0 0,1 3 0,2 1 0,0 1 0,1-1 0,0-2 0,2 1 0,1 0 2,2 0-2,1-1 1,1 0-1,0-3 1,2 1-1,-1-2 0,0-1 1,1-4-1,-1-1 0,0-4 0,1 0 0,-2 0-1,1 0 2,-1-3-2,-2-2 2,-1-1-1,-3 1 0,-3 1 0,-1-1 1,-5 2-1,-1-1 1,-6 5 0,-3 1-1,0 4 1,-12 0-1,0 0 0,-5 2 0,-5 2 1,-4 0-2,-2 1 1,-4 2 1,-2 1-1,0 3 0,-6 2 0,1 4 0,0 1-1,-2 2 1,-1 2 0,-2 0 0,-1 1 0,0 1 0,-1 1 0,-1 1 1,0 4-1,0 0 1,-2 5-1,-3 4 1,2 3-1,0 3 0,-2 1 0,2 2-1,-3-1 1,-2 2 0,1-1 0,1-1 0,-3 1 0,0 0 0,-1 0 0,-1 3 0,0-5 0,0 2 0,-2 0 0,1-4 0,-3 1 0,1-2 0,-1 0 0,-1-1 0,1-1 0,-1-1 0,-1 1 0,2-3 0,3 1 0,0-3 1,1-1-2,2-1 2,4-1-1,-2-2 0,4-1 0,1-1 0,0 0 0,2-2 0,3 1 0,3 0 0,-2-1 0,3 0 0,2 0 0,2-1 0,1 0 0,-2 0-1,1 1 1,-2 2-1,0 1 2,-2-1-2,-2 3 1,-2 3-1,-2 2 2,-2-1-1,1 3 0,-4 1 0,3 0 0,-4 3 0,0 1 1,-2 1-1,1 2 0,-3 0 0,-1 1 0,1 3 0,-1-5 0,1 5 0,-2-4 1,2 4-1,1 0 0,1 0 0,1 0 0,-2 0 1,-1 5-1,-2-1 0,0 3 0,-4 0 0,-2 3 0,-5 3 0,-5 2 0,-4 9 0,-11 4-3,-5 14-8,-19 7-25,-15 5-6,-24 2-1,-32-9-1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9-03T04:53:36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3763 12129 0,'31'0'312,"17"0"-312,0 0 16,-33 0-16,17 0 16,-16 0-16,0 0 15,0 0-15,0 0 16,15 0-16,1 0 15,0 0-15,-16 0 16,16 0-16,-17 0 16,17 0-16,16 0 15,-16 0-15,31 0 16,-31 0-16,31 0 16,-31 0-16,0 0 15,15 0-15,-15 0 16,16 0-16,-16 0 15,15 0-15,1 0 16,-1 0-16,1 0 16,-32 0-16,32 0 15,-1 0-15,-15 0 16,0 0-16,15 0 16,-31 0-16,32 0 15,-1 0-15,-15 0 16,16 0-1,-1 0-15,-31 0 16,32 0-16,-16 0 16,-1 0-1,1 0-15,0 0 16,0 0 0,-16 0-16,15 0 15,17 0-15,-32 0 16,31 0-16,1 0 15,-16 0-15,0 0 16,-1 0-16,-15 0 16,0 0-16,32 0 15,-1 0-15,-15 0 16,32 0-16,-33 0 16,33 0-16,-32 0 15,15 0-15,1 0 16,-1 0-16,-15 0 15,0 0-15,-16 0 16,16 0-16,-17 0 16,17 0-1,-16 0 17,32 0-32,-32 0 15,31 0-15,1 0 16,15 0-16,-15 0 15,15 0-15,1 0 16,-32 0-16,15 0 16,17 0-16,-32 0 15,-1 0-15,17 0 16,-16 0-16,-1 0 16,33 0-16,-16 0 15,15 0-15,-15 0 16,31 0-16,16 0 15,-47 0-15,31 0 16,-31 0-16,0 0 16,-33 0-16,33 0 15,-32 0-15,16 0 16,-16 0-16,15 0 31,-15 0 188,32-16-203,15 16-16,-15 0 15,15-16-15,-31 16 16,16 0-16,-16 0 15,-17 0-15,1 0 16,0 0-16,0 0 94,0 0-79,0 0-15,0 0 16,15 0 47,-15 0-48,0 0 16,0 0-31,0 0 16,0 0 0,0 0 187,15 0-188,-15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9-03T04:53:36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3762 12102 0,'57'0'312,"29"0"-312,-1 0 16,-57 0-16,29 0 16,-29 0-16,1 0 15,-1 0-15,1 0 16,28 0-16,-1 0 15,1 0-15,-28 0 16,27 0-16,-27 0 16,28 0-16,28 0 15,-28 0-15,57 0 16,-58 0-16,58 0 16,-57 0-16,0 0 15,28 0-15,-28 0 16,28 0-16,-28 0 15,28 0-15,0 0 16,1 0-16,-1 0 16,-57 0-16,58 0 15,-1 0-15,-28 0 16,0 0-16,28 0 16,-57 0-16,58 0 15,-1 0-15,-28 0 16,28 0-1,0 0-15,-56 0 16,56 0-16,-28 0 16,0 0-1,-1 0-15,1 0 16,0 0 0,-29 0-16,29 0 15,29 0-15,-58 0 16,57 0-16,0 0 15,-28 0-15,0 0 16,0 0-16,-29 0 16,1 0-16,56 0 15,0 0-15,-28 0 16,57 0-16,-57 0 16,56 0-16,-56 0 15,29 0-15,-1 0 16,0 0-16,-28 0 15,0 0-15,-29 0 16,29 0-16,-29 0 16,29 0-1,-28 0 17,56 0-32,-57 0 15,58 0-15,-1 0 16,29 0-16,-29 0 15,28 0-15,1 0 16,-57 0-16,28 0 16,29 0-16,-57 0 15,0 0-15,28 0 16,-28 0-16,0 0 16,56 0-16,-27 0 15,27 0-15,-28 0 16,58 0-16,27 0 15,-85 0-15,57 0 16,-56 0-16,-1 0 16,-57 0-16,58 0 15,-58 0-15,29 0 16,-29 0-16,29 0 31,-28 0 188,56 73-203,29-73-16,-29 0 15,28 74-15,-56-74 16,29 0-16,-30 0 15,-27 0-15,-1 0 16,1 0-16,-1 0 94,0 0-79,1 0-15,-1 0 16,29 0 47,-28 0-48,-1 0 16,0 0-31,1 0 16,-1 0 0,1 0 187,28 0-188,-29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9-03T04:59:52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3207 4223 0,'0'-16'125,"16"16"-110,31 0-15,1 0 16,-16 0-16,15 0 15,1 0-15,-16 0 16,15 0-16,1 0 16,-16 0-16,-16 0 15,0 0-15,31 0 16,-15 0-16,16 0 16,-1 0-16,1 0 15,-16 0-15,15 0 16,1 0-16,-32 0 15,31 0-15,-15 0 16,0 0-16,0 0 16,15 0-16,1 0 15,-32 0-15,0 0 16,-1 0 0,1 0-16,0 0 62,16 0-62,0 0 16,15 0-16,1 0 15,-32 0-15,31 0 16,-15 0-16,0 0 16,0 0-16,-16 0 31,-1 0-16,1 0 17,32 0-32,-16 0 15,15 0-15,-31 0 16,0 0-16,16 0 16,0 0-16,-1 0 15,1 0-15,-16 0 16,16 0-16,-16 0 15,15 0 1,-15 0-16,16 0 63,0-16-48,-16 16-15,-1 0 16,1 0-1,0 0-15,0 0 16,16-16 15,-16 16 1,0 0-17,-1 0 1,1 0-1,0-16 1,0 16 31,0 0-16,0 0 110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9-03T04:59:54.8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2127 3508 0,'0'-15'15,"16"15"32,16 0-15,-16 0-17,16 0-15,-16 0 16,31 0-16,-31 0 15,32 0-15,-17 0 16,1 0-16,32 0 16,-17 0-16,1 0 15,-16 0-15,15 0 16,1 0-16,0 0 16,-33 0-16,17 0 15,-16 0-15,0 0 16,16 0-16,-1 0 31,1 0-31,0 0 0,0 0 16,15 0-16,1 0 15,0 0 1,-17 0-16,1 0 16,-16 0-16,0 0 15,0 0 32,0-16-47,15 16 16,17 0-1,15 0-15,-31 0 16,16 0-16,-1 0 16,-31 0-16,16 0 15,-16 0 95,16 0-95,-16 0 1,15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9-03T05:00:00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5572 0,'16'-16'109,"0"16"-109,47-16 16,-15 1-16,-16 15 15,15 0-15,17 0 16,-1 0-16,-15 0 16,16 0-16,-1 0 15,-31 0 1,-16 0-16,0 0 15,15 0-15,1 0 16,-16 0-16,32 0 16,-33 0-16,33 0 15,0 0-15,-32 0 16,15 0 0,-15 0-16,16 0 15,-16 0 16,16 0-15,-1 0-16,1 0 16,-16 0-16,32 0 15,-17 0-15,-15 0 16,32 0 0,-32 0 15,0 0 16,-1 0-32,1 0-15,16 0 16,-16 0 31,16 0-32,-16 0 32,15 0 47,-15 0-31,16 0-63,16 0 15,-33 0-15,1 0 16,0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45A2-C61E-4034-8241-8F3651313D36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280F-B116-4823-AD72-4FCB9D2ED0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5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31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68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95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9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7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EE98-44BB-4649-B511-96C46FE572B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2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1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12.emf"/><Relationship Id="rId4" Type="http://schemas.openxmlformats.org/officeDocument/2006/relationships/customXml" Target="../ink/ink7.xml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5.emf"/><Relationship Id="rId3" Type="http://schemas.openxmlformats.org/officeDocument/2006/relationships/image" Target="../media/image13.png"/><Relationship Id="rId7" Type="http://schemas.openxmlformats.org/officeDocument/2006/relationships/image" Target="../media/image22.emf"/><Relationship Id="rId12" Type="http://schemas.openxmlformats.org/officeDocument/2006/relationships/customXml" Target="../ink/ink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noFill/>
              </a:rPr>
              <a:t>Four </a:t>
            </a:r>
            <a:r>
              <a:rPr lang="en-US" dirty="0" smtClean="0">
                <a:solidFill>
                  <a:srgbClr val="FFFF00"/>
                </a:solidFill>
              </a:rPr>
              <a:t>OOP fundamental concepts: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Encapsulation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277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of the sub class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52651" y="1330738"/>
            <a:ext cx="7994619" cy="4696838"/>
            <a:chOff x="628650" y="1330738"/>
            <a:chExt cx="6857143" cy="40285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0738"/>
              <a:ext cx="6857143" cy="402857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/>
                <p14:cNvContentPartPr/>
                <p14:nvPr/>
              </p14:nvContentPartPr>
              <p14:xfrm flipV="1">
                <a:off x="1353085" y="3198857"/>
                <a:ext cx="2685475" cy="45719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V="1">
                  <a:off x="1339500" y="3144180"/>
                  <a:ext cx="2712645" cy="15476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22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(when no packages)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3915280"/>
            <a:ext cx="7304088" cy="276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64" y="1030778"/>
            <a:ext cx="3728746" cy="28845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678520" y="1497240"/>
              <a:ext cx="783360" cy="23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680" y="1433880"/>
                <a:ext cx="815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289720" y="1251720"/>
              <a:ext cx="554760" cy="11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3880" y="1188360"/>
                <a:ext cx="586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667000" y="1989000"/>
              <a:ext cx="549000" cy="17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1160" y="1925640"/>
                <a:ext cx="5806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82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Object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61" y="2520396"/>
            <a:ext cx="6914286" cy="31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11" t="12223" r="1087" b="14458"/>
          <a:stretch/>
        </p:blipFill>
        <p:spPr>
          <a:xfrm>
            <a:off x="2307262" y="1030779"/>
            <a:ext cx="3969099" cy="82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95" y="1407125"/>
            <a:ext cx="1980952" cy="4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358" y="5782855"/>
            <a:ext cx="1466667" cy="457143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115262" y="2823588"/>
            <a:ext cx="2733987" cy="1231183"/>
          </a:xfrm>
          <a:prstGeom prst="wedgeRoundRectCallout">
            <a:avLst>
              <a:gd name="adj1" fmla="val -61644"/>
              <a:gd name="adj2" fmla="val 60650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Overriding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toString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method inherited from </a:t>
            </a: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class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986687" y="3344360"/>
            <a:ext cx="1204962" cy="520774"/>
          </a:xfrm>
          <a:prstGeom prst="wedgeRoundRectCallout">
            <a:avLst>
              <a:gd name="adj1" fmla="val -52471"/>
              <a:gd name="adj2" fmla="val 83804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845255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noFill/>
              </a:rPr>
              <a:t>Four</a:t>
            </a:r>
            <a:r>
              <a:rPr lang="en-US" dirty="0" smtClean="0">
                <a:solidFill>
                  <a:srgbClr val="FFFF00"/>
                </a:solidFill>
              </a:rPr>
              <a:t> OOP fundamental concepts: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Encapsulation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518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288" y="3726655"/>
            <a:ext cx="5376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Staff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AcademicStaff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287" y="4592991"/>
            <a:ext cx="64756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Staff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 </a:t>
            </a:r>
          </a:p>
          <a:p>
            <a:pPr>
              <a:defRPr/>
            </a:pP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AcademicStaff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academicStaff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staff;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Not OK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770628" y="2944585"/>
            <a:ext cx="2268723" cy="858240"/>
          </a:xfrm>
          <a:prstGeom prst="wedgeRoundRectCallout">
            <a:avLst>
              <a:gd name="adj1" fmla="val -62816"/>
              <a:gd name="adj2" fmla="val 50792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AcademicStaff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2000" i="1" dirty="0">
                <a:solidFill>
                  <a:prstClr val="white"/>
                </a:solidFill>
                <a:latin typeface="Calibri" panose="020F0502020204030204"/>
              </a:rPr>
              <a:t>is a </a:t>
            </a: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Staff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337445" y="4380862"/>
            <a:ext cx="3135086" cy="858240"/>
          </a:xfrm>
          <a:prstGeom prst="wedgeRoundRectCallout">
            <a:avLst>
              <a:gd name="adj1" fmla="val -27560"/>
              <a:gd name="adj2" fmla="val 74208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Staff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may or may not be a</a:t>
            </a:r>
            <a:r>
              <a:rPr lang="en-US" sz="20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AcademicStaff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 sz="20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8120" y="990574"/>
            <a:ext cx="8319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Every instance of a subclass is an instance of the superclass, but not vice-versa.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348120" y="2022803"/>
            <a:ext cx="5012019" cy="1350902"/>
            <a:chOff x="7042024" y="1494811"/>
            <a:chExt cx="5012019" cy="1350902"/>
          </a:xfrm>
        </p:grpSpPr>
        <p:sp>
          <p:nvSpPr>
            <p:cNvPr id="3" name="Rectangle 2"/>
            <p:cNvSpPr/>
            <p:nvPr/>
          </p:nvSpPr>
          <p:spPr>
            <a:xfrm>
              <a:off x="8597774" y="1494811"/>
              <a:ext cx="1900519" cy="4195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Staff</a:t>
              </a:r>
              <a:endParaRPr lang="en-SG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2024" y="2421020"/>
              <a:ext cx="2198796" cy="4195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AcademicStaff</a:t>
              </a:r>
              <a:endParaRPr lang="en-SG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5247" y="2426164"/>
              <a:ext cx="2198796" cy="4195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AdminStaff</a:t>
              </a:r>
              <a:endParaRPr lang="en-SG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9411411" y="1934625"/>
              <a:ext cx="273244" cy="21248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Elbow Connector 13"/>
            <p:cNvCxnSpPr>
              <a:stCxn id="9" idx="3"/>
              <a:endCxn id="10" idx="0"/>
            </p:cNvCxnSpPr>
            <p:nvPr/>
          </p:nvCxnSpPr>
          <p:spPr>
            <a:xfrm rot="5400000">
              <a:off x="8707774" y="1580760"/>
              <a:ext cx="273909" cy="140661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9" idx="3"/>
              <a:endCxn id="12" idx="0"/>
            </p:cNvCxnSpPr>
            <p:nvPr/>
          </p:nvCxnSpPr>
          <p:spPr>
            <a:xfrm rot="16200000" flipH="1">
              <a:off x="10111813" y="1583331"/>
              <a:ext cx="279053" cy="140661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38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6" y="1226542"/>
            <a:ext cx="6940620" cy="41292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07751" y="5064010"/>
            <a:ext cx="2037025" cy="1138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4"/>
          <p:cNvSpPr/>
          <p:nvPr/>
        </p:nvSpPr>
        <p:spPr>
          <a:xfrm rot="5400000">
            <a:off x="7535292" y="4747600"/>
            <a:ext cx="296383" cy="336437"/>
          </a:xfrm>
          <a:prstGeom prst="rightArrow">
            <a:avLst/>
          </a:prstGeom>
          <a:solidFill>
            <a:srgbClr val="93CCF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775160" y="1746360"/>
              <a:ext cx="743400" cy="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9320" y="1683000"/>
                <a:ext cx="775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419480" y="2089080"/>
              <a:ext cx="330840" cy="19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3640" y="2025720"/>
                <a:ext cx="362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13360" y="2755800"/>
              <a:ext cx="36216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7520" y="2692440"/>
                <a:ext cx="393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13040" y="3790800"/>
              <a:ext cx="730800" cy="13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7200" y="3727440"/>
                <a:ext cx="762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584880" y="4131848"/>
              <a:ext cx="806760" cy="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9040" y="4068488"/>
                <a:ext cx="8384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/>
          <p:cNvGrpSpPr/>
          <p:nvPr/>
        </p:nvGrpSpPr>
        <p:grpSpPr>
          <a:xfrm>
            <a:off x="8022450" y="2108520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Animal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Cat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2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7"/>
            <p:cNvCxnSpPr>
              <a:stCxn id="14" idx="3"/>
              <a:endCxn id="13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Content Placeholder 3"/>
          <p:cNvSpPr txBox="1">
            <a:spLocks/>
          </p:cNvSpPr>
          <p:nvPr/>
        </p:nvSpPr>
        <p:spPr>
          <a:xfrm>
            <a:off x="3352801" y="5122413"/>
            <a:ext cx="3294363" cy="1255037"/>
          </a:xfrm>
          <a:prstGeom prst="wedgeRoundRectCallout">
            <a:avLst>
              <a:gd name="adj1" fmla="val 50263"/>
              <a:gd name="adj2" fmla="val -119732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This method is in the Animal class but overridden in the Cat and Dog classes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413360" y="274638"/>
            <a:ext cx="3800760" cy="612648"/>
          </a:xfrm>
          <a:prstGeom prst="wedgeRoundRectCallout">
            <a:avLst>
              <a:gd name="adj1" fmla="val -69420"/>
              <a:gd name="adj2" fmla="val 1333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FF00"/>
                </a:solidFill>
              </a:rPr>
              <a:t>Treat one type as another and still get  the behavior of the actual object</a:t>
            </a:r>
            <a:endParaRPr lang="en-SG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2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919536" y="260648"/>
            <a:ext cx="5256584" cy="833122"/>
            <a:chOff x="930161" y="5509313"/>
            <a:chExt cx="7398727" cy="1144404"/>
          </a:xfrm>
        </p:grpSpPr>
        <p:sp>
          <p:nvSpPr>
            <p:cNvPr id="45" name="TextBox 44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SG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40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Polymorphism</a:t>
              </a:r>
              <a:endParaRPr lang="en-SG" sz="40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pic>
        <p:nvPicPr>
          <p:cNvPr id="19" name="po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7" y="2444752"/>
            <a:ext cx="3109913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9536" y="2200870"/>
            <a:ext cx="265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Ability to treat different types as same type and yet get different behavior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461146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Ability to be accepted as a different type but maintain own behavior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Four OOP fundamental concepts: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Encapsulation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endParaRPr lang="en-US" dirty="0"/>
          </a:p>
          <a:p>
            <a:r>
              <a:rPr lang="en-US" dirty="0" smtClean="0"/>
              <a:t>Polymorphism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71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spect="1"/>
          </p:cNvSpPr>
          <p:nvPr/>
        </p:nvSpPr>
        <p:spPr>
          <a:xfrm>
            <a:off x="8458201" y="5029201"/>
            <a:ext cx="2066529" cy="1725183"/>
          </a:xfrm>
          <a:custGeom>
            <a:avLst/>
            <a:gdLst>
              <a:gd name="connsiteX0" fmla="*/ 1229194 w 4332158"/>
              <a:gd name="connsiteY0" fmla="*/ 4017364 h 4047345"/>
              <a:gd name="connsiteX1" fmla="*/ 1229194 w 4332158"/>
              <a:gd name="connsiteY1" fmla="*/ 4017364 h 4047345"/>
              <a:gd name="connsiteX2" fmla="*/ 1334125 w 4332158"/>
              <a:gd name="connsiteY2" fmla="*/ 3043004 h 4047345"/>
              <a:gd name="connsiteX3" fmla="*/ 1439056 w 4332158"/>
              <a:gd name="connsiteY3" fmla="*/ 2773181 h 4047345"/>
              <a:gd name="connsiteX4" fmla="*/ 1394085 w 4332158"/>
              <a:gd name="connsiteY4" fmla="*/ 2623279 h 4047345"/>
              <a:gd name="connsiteX5" fmla="*/ 554636 w 4332158"/>
              <a:gd name="connsiteY5" fmla="*/ 2758191 h 4047345"/>
              <a:gd name="connsiteX6" fmla="*/ 209862 w 4332158"/>
              <a:gd name="connsiteY6" fmla="*/ 2728210 h 4047345"/>
              <a:gd name="connsiteX7" fmla="*/ 0 w 4332158"/>
              <a:gd name="connsiteY7" fmla="*/ 2503358 h 4047345"/>
              <a:gd name="connsiteX8" fmla="*/ 59961 w 4332158"/>
              <a:gd name="connsiteY8" fmla="*/ 2248525 h 4047345"/>
              <a:gd name="connsiteX9" fmla="*/ 374754 w 4332158"/>
              <a:gd name="connsiteY9" fmla="*/ 1948722 h 4047345"/>
              <a:gd name="connsiteX10" fmla="*/ 554636 w 4332158"/>
              <a:gd name="connsiteY10" fmla="*/ 1888761 h 4047345"/>
              <a:gd name="connsiteX11" fmla="*/ 419725 w 4332158"/>
              <a:gd name="connsiteY11" fmla="*/ 1783830 h 4047345"/>
              <a:gd name="connsiteX12" fmla="*/ 419725 w 4332158"/>
              <a:gd name="connsiteY12" fmla="*/ 1603948 h 4047345"/>
              <a:gd name="connsiteX13" fmla="*/ 194872 w 4332158"/>
              <a:gd name="connsiteY13" fmla="*/ 1558977 h 4047345"/>
              <a:gd name="connsiteX14" fmla="*/ 434715 w 4332158"/>
              <a:gd name="connsiteY14" fmla="*/ 1274164 h 4047345"/>
              <a:gd name="connsiteX15" fmla="*/ 674558 w 4332158"/>
              <a:gd name="connsiteY15" fmla="*/ 1169233 h 4047345"/>
              <a:gd name="connsiteX16" fmla="*/ 584617 w 4332158"/>
              <a:gd name="connsiteY16" fmla="*/ 1094282 h 4047345"/>
              <a:gd name="connsiteX17" fmla="*/ 749508 w 4332158"/>
              <a:gd name="connsiteY17" fmla="*/ 914400 h 4047345"/>
              <a:gd name="connsiteX18" fmla="*/ 1109272 w 4332158"/>
              <a:gd name="connsiteY18" fmla="*/ 899410 h 4047345"/>
              <a:gd name="connsiteX19" fmla="*/ 1034321 w 4332158"/>
              <a:gd name="connsiteY19" fmla="*/ 779489 h 4047345"/>
              <a:gd name="connsiteX20" fmla="*/ 1229194 w 4332158"/>
              <a:gd name="connsiteY20" fmla="*/ 734518 h 4047345"/>
              <a:gd name="connsiteX21" fmla="*/ 1648918 w 4332158"/>
              <a:gd name="connsiteY21" fmla="*/ 749509 h 4047345"/>
              <a:gd name="connsiteX22" fmla="*/ 1753849 w 4332158"/>
              <a:gd name="connsiteY22" fmla="*/ 599607 h 4047345"/>
              <a:gd name="connsiteX23" fmla="*/ 1963712 w 4332158"/>
              <a:gd name="connsiteY23" fmla="*/ 494676 h 4047345"/>
              <a:gd name="connsiteX24" fmla="*/ 2113613 w 4332158"/>
              <a:gd name="connsiteY24" fmla="*/ 479686 h 4047345"/>
              <a:gd name="connsiteX25" fmla="*/ 2443397 w 4332158"/>
              <a:gd name="connsiteY25" fmla="*/ 149902 h 4047345"/>
              <a:gd name="connsiteX26" fmla="*/ 2953062 w 4332158"/>
              <a:gd name="connsiteY26" fmla="*/ 0 h 4047345"/>
              <a:gd name="connsiteX27" fmla="*/ 3582649 w 4332158"/>
              <a:gd name="connsiteY27" fmla="*/ 179882 h 4047345"/>
              <a:gd name="connsiteX28" fmla="*/ 3972394 w 4332158"/>
              <a:gd name="connsiteY28" fmla="*/ 539646 h 4047345"/>
              <a:gd name="connsiteX29" fmla="*/ 4212236 w 4332158"/>
              <a:gd name="connsiteY29" fmla="*/ 884420 h 4047345"/>
              <a:gd name="connsiteX30" fmla="*/ 4332158 w 4332158"/>
              <a:gd name="connsiteY30" fmla="*/ 1424066 h 4047345"/>
              <a:gd name="connsiteX31" fmla="*/ 4242217 w 4332158"/>
              <a:gd name="connsiteY31" fmla="*/ 1993692 h 4047345"/>
              <a:gd name="connsiteX32" fmla="*/ 4017364 w 4332158"/>
              <a:gd name="connsiteY32" fmla="*/ 2368446 h 4047345"/>
              <a:gd name="connsiteX33" fmla="*/ 3732551 w 4332158"/>
              <a:gd name="connsiteY33" fmla="*/ 2623279 h 4047345"/>
              <a:gd name="connsiteX34" fmla="*/ 3402767 w 4332158"/>
              <a:gd name="connsiteY34" fmla="*/ 2773181 h 4047345"/>
              <a:gd name="connsiteX35" fmla="*/ 3177915 w 4332158"/>
              <a:gd name="connsiteY35" fmla="*/ 2818151 h 4047345"/>
              <a:gd name="connsiteX36" fmla="*/ 3372787 w 4332158"/>
              <a:gd name="connsiteY36" fmla="*/ 3297836 h 4047345"/>
              <a:gd name="connsiteX37" fmla="*/ 3447738 w 4332158"/>
              <a:gd name="connsiteY37" fmla="*/ 3717561 h 4047345"/>
              <a:gd name="connsiteX38" fmla="*/ 3477718 w 4332158"/>
              <a:gd name="connsiteY38" fmla="*/ 4047345 h 4047345"/>
              <a:gd name="connsiteX39" fmla="*/ 1229194 w 4332158"/>
              <a:gd name="connsiteY39" fmla="*/ 4017364 h 404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32158" h="4047345">
                <a:moveTo>
                  <a:pt x="1229194" y="4017364"/>
                </a:moveTo>
                <a:lnTo>
                  <a:pt x="1229194" y="4017364"/>
                </a:lnTo>
                <a:lnTo>
                  <a:pt x="1334125" y="3043004"/>
                </a:lnTo>
                <a:lnTo>
                  <a:pt x="1439056" y="2773181"/>
                </a:lnTo>
                <a:lnTo>
                  <a:pt x="1394085" y="2623279"/>
                </a:lnTo>
                <a:lnTo>
                  <a:pt x="554636" y="2758191"/>
                </a:lnTo>
                <a:lnTo>
                  <a:pt x="209862" y="2728210"/>
                </a:lnTo>
                <a:lnTo>
                  <a:pt x="0" y="2503358"/>
                </a:lnTo>
                <a:lnTo>
                  <a:pt x="59961" y="2248525"/>
                </a:lnTo>
                <a:lnTo>
                  <a:pt x="374754" y="1948722"/>
                </a:lnTo>
                <a:lnTo>
                  <a:pt x="554636" y="1888761"/>
                </a:lnTo>
                <a:lnTo>
                  <a:pt x="419725" y="1783830"/>
                </a:lnTo>
                <a:lnTo>
                  <a:pt x="419725" y="1603948"/>
                </a:lnTo>
                <a:lnTo>
                  <a:pt x="194872" y="1558977"/>
                </a:lnTo>
                <a:lnTo>
                  <a:pt x="434715" y="1274164"/>
                </a:lnTo>
                <a:lnTo>
                  <a:pt x="674558" y="1169233"/>
                </a:lnTo>
                <a:lnTo>
                  <a:pt x="584617" y="1094282"/>
                </a:lnTo>
                <a:lnTo>
                  <a:pt x="749508" y="914400"/>
                </a:lnTo>
                <a:lnTo>
                  <a:pt x="1109272" y="899410"/>
                </a:lnTo>
                <a:lnTo>
                  <a:pt x="1034321" y="779489"/>
                </a:lnTo>
                <a:lnTo>
                  <a:pt x="1229194" y="734518"/>
                </a:lnTo>
                <a:lnTo>
                  <a:pt x="1648918" y="749509"/>
                </a:lnTo>
                <a:lnTo>
                  <a:pt x="1753849" y="599607"/>
                </a:lnTo>
                <a:lnTo>
                  <a:pt x="1963712" y="494676"/>
                </a:lnTo>
                <a:lnTo>
                  <a:pt x="2113613" y="479686"/>
                </a:lnTo>
                <a:lnTo>
                  <a:pt x="2443397" y="149902"/>
                </a:lnTo>
                <a:lnTo>
                  <a:pt x="2953062" y="0"/>
                </a:lnTo>
                <a:lnTo>
                  <a:pt x="3582649" y="179882"/>
                </a:lnTo>
                <a:lnTo>
                  <a:pt x="3972394" y="539646"/>
                </a:lnTo>
                <a:lnTo>
                  <a:pt x="4212236" y="884420"/>
                </a:lnTo>
                <a:lnTo>
                  <a:pt x="4332158" y="1424066"/>
                </a:lnTo>
                <a:lnTo>
                  <a:pt x="4242217" y="1993692"/>
                </a:lnTo>
                <a:lnTo>
                  <a:pt x="4017364" y="2368446"/>
                </a:lnTo>
                <a:lnTo>
                  <a:pt x="3732551" y="2623279"/>
                </a:lnTo>
                <a:lnTo>
                  <a:pt x="3402767" y="2773181"/>
                </a:lnTo>
                <a:lnTo>
                  <a:pt x="3177915" y="2818151"/>
                </a:lnTo>
                <a:lnTo>
                  <a:pt x="3372787" y="3297836"/>
                </a:lnTo>
                <a:lnTo>
                  <a:pt x="3447738" y="3717561"/>
                </a:lnTo>
                <a:lnTo>
                  <a:pt x="3477718" y="4047345"/>
                </a:lnTo>
                <a:lnTo>
                  <a:pt x="1229194" y="4017364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2601" y="3151189"/>
              <a:ext cx="1376363" cy="3470275"/>
            </p14:xfrm>
          </p:contentPart>
        </mc:Choice>
        <mc:Fallback xmlns="">
          <p:pic>
            <p:nvPicPr>
              <p:cNvPr id="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885" y="3129230"/>
                <a:ext cx="1419194" cy="3514193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ounded Rectangular Callout 13"/>
          <p:cNvSpPr/>
          <p:nvPr/>
        </p:nvSpPr>
        <p:spPr>
          <a:xfrm>
            <a:off x="2057400" y="1066800"/>
            <a:ext cx="3962400" cy="1371600"/>
          </a:xfrm>
          <a:prstGeom prst="wedgeRoundRectCallout">
            <a:avLst>
              <a:gd name="adj1" fmla="val -37937"/>
              <a:gd name="adj2" fmla="val 9779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My students can be </a:t>
            </a:r>
            <a:r>
              <a:rPr lang="en-SG" sz="2800" u="sng" dirty="0">
                <a:solidFill>
                  <a:schemeClr val="tx1"/>
                </a:solidFill>
              </a:rPr>
              <a:t>only</a:t>
            </a:r>
            <a:r>
              <a:rPr lang="en-SG" sz="2800" dirty="0">
                <a:solidFill>
                  <a:schemeClr val="tx1"/>
                </a:solidFill>
              </a:rPr>
              <a:t> </a:t>
            </a:r>
            <a:r>
              <a:rPr lang="en-SG" sz="2800" dirty="0">
                <a:solidFill>
                  <a:srgbClr val="C00000"/>
                </a:solidFill>
              </a:rPr>
              <a:t>UG, PG, EXCHG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876800" y="3657600"/>
            <a:ext cx="3886200" cy="1371600"/>
          </a:xfrm>
          <a:prstGeom prst="wedgeEllipseCallout">
            <a:avLst>
              <a:gd name="adj1" fmla="val 54798"/>
              <a:gd name="adj2" fmla="val 669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Use a variable </a:t>
            </a:r>
            <a:r>
              <a:rPr lang="en-SG" sz="2800" dirty="0" err="1">
                <a:solidFill>
                  <a:schemeClr val="tx1"/>
                </a:solidFill>
              </a:rPr>
              <a:t>lor</a:t>
            </a:r>
            <a:endParaRPr lang="en-SG" sz="2800" dirty="0">
              <a:solidFill>
                <a:schemeClr val="tx1"/>
              </a:solidFill>
            </a:endParaRPr>
          </a:p>
        </p:txBody>
      </p:sp>
      <p:grpSp>
        <p:nvGrpSpPr>
          <p:cNvPr id="20" name="Enum"/>
          <p:cNvGrpSpPr/>
          <p:nvPr/>
        </p:nvGrpSpPr>
        <p:grpSpPr>
          <a:xfrm>
            <a:off x="3447168" y="5822538"/>
            <a:ext cx="4858632" cy="793546"/>
            <a:chOff x="1786946" y="5525308"/>
            <a:chExt cx="7397447" cy="1064260"/>
          </a:xfrm>
        </p:grpSpPr>
        <p:sp>
          <p:nvSpPr>
            <p:cNvPr id="21" name="TextBox 20"/>
            <p:cNvSpPr txBox="1"/>
            <p:nvPr/>
          </p:nvSpPr>
          <p:spPr>
            <a:xfrm>
              <a:off x="1786946" y="5525308"/>
              <a:ext cx="7397447" cy="1064260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SG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786946" y="5590317"/>
              <a:ext cx="7283671" cy="977464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40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Enumerations</a:t>
              </a:r>
              <a:endParaRPr lang="en-SG" sz="40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39997" y="3261281"/>
            <a:ext cx="34262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S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 err="1">
                <a:latin typeface="Consolas" panose="020B0609020204030204" pitchFamily="49" charset="0"/>
              </a:rPr>
              <a:t>StudentType</a:t>
            </a:r>
            <a:r>
              <a:rPr lang="en-SG" dirty="0">
                <a:latin typeface="Consolas" panose="020B0609020204030204" pitchFamily="49" charset="0"/>
              </a:rPr>
              <a:t> {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UG,</a:t>
            </a:r>
            <a:r>
              <a:rPr lang="en-SG" dirty="0">
                <a:latin typeface="Consolas" panose="020B0609020204030204" pitchFamily="49" charset="0"/>
              </a:rPr>
              <a:t/>
            </a:r>
            <a:br>
              <a:rPr lang="en-SG" dirty="0">
                <a:latin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PG,</a:t>
            </a:r>
          </a:p>
          <a:p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EXCHG</a:t>
            </a:r>
            <a:endParaRPr lang="en-SG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8497" y="3261281"/>
            <a:ext cx="34262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StudentType.</a:t>
            </a:r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UG</a:t>
            </a:r>
            <a:r>
              <a:rPr lang="en-SG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03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5" grpId="0" animBg="1"/>
      <p:bldP spid="15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2229897" y="1884703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9897" y="3378223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60202" y="2304408"/>
            <a:ext cx="396044" cy="1080164"/>
            <a:chOff x="2660202" y="2304408"/>
            <a:chExt cx="396044" cy="1080164"/>
          </a:xfrm>
        </p:grpSpPr>
        <p:sp>
          <p:nvSpPr>
            <p:cNvPr id="14" name="Isosceles Triangle 24"/>
            <p:cNvSpPr/>
            <p:nvPr/>
          </p:nvSpPr>
          <p:spPr>
            <a:xfrm>
              <a:off x="2660202" y="2304408"/>
              <a:ext cx="396044" cy="31821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Elbow Connector 32"/>
            <p:cNvCxnSpPr>
              <a:stCxn id="14" idx="3"/>
              <a:endCxn id="19" idx="0"/>
            </p:cNvCxnSpPr>
            <p:nvPr/>
          </p:nvCxnSpPr>
          <p:spPr>
            <a:xfrm rot="5400000">
              <a:off x="2480423" y="3000421"/>
              <a:ext cx="755603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66292" y="766732"/>
            <a:ext cx="5334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endParaRPr lang="en-SG" dirty="0">
              <a:solidFill>
                <a:prstClr val="black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1618" y="5003541"/>
            <a:ext cx="533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SG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SG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SG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grpSp>
        <p:nvGrpSpPr>
          <p:cNvPr id="34" name="Group 12"/>
          <p:cNvGrpSpPr/>
          <p:nvPr/>
        </p:nvGrpSpPr>
        <p:grpSpPr>
          <a:xfrm>
            <a:off x="7101153" y="-12678"/>
            <a:ext cx="4053826" cy="779410"/>
            <a:chOff x="2961367" y="5509313"/>
            <a:chExt cx="6310989" cy="1144404"/>
          </a:xfrm>
        </p:grpSpPr>
        <p:sp>
          <p:nvSpPr>
            <p:cNvPr id="35" name="TextBox 34"/>
            <p:cNvSpPr txBox="1"/>
            <p:nvPr/>
          </p:nvSpPr>
          <p:spPr>
            <a:xfrm>
              <a:off x="2961369" y="5525308"/>
              <a:ext cx="6310987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  <a:p>
              <a:pPr algn="ctr">
                <a:defRPr/>
              </a:pPr>
              <a:endParaRPr lang="en-SG" sz="20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2961367" y="5509313"/>
              <a:ext cx="6310988" cy="977462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36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Inheritance</a:t>
              </a:r>
              <a:endParaRPr lang="en-SG" sz="3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1618" y="2857082"/>
            <a:ext cx="5334000" cy="2031325"/>
            <a:chOff x="2417618" y="2857081"/>
            <a:chExt cx="5334000" cy="2031325"/>
          </a:xfrm>
        </p:grpSpPr>
        <p:sp>
          <p:nvSpPr>
            <p:cNvPr id="26" name="TextBox 25"/>
            <p:cNvSpPr txBox="1"/>
            <p:nvPr/>
          </p:nvSpPr>
          <p:spPr>
            <a:xfrm>
              <a:off x="2417618" y="2857081"/>
              <a:ext cx="5334000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Student </a:t>
              </a: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extends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Person{</a:t>
              </a:r>
            </a:p>
            <a:p>
              <a:pPr>
                <a:defRPr/>
              </a:pP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SG" dirty="0">
                  <a:solidFill>
                    <a:srgbClr val="000000"/>
                  </a:solidFill>
                  <a:latin typeface="Consolas"/>
                </a:rPr>
                <a:t>String </a:t>
              </a:r>
              <a:r>
                <a:rPr lang="en-SG" dirty="0">
                  <a:solidFill>
                    <a:srgbClr val="0000C0"/>
                  </a:solidFill>
                  <a:latin typeface="Consolas"/>
                </a:rPr>
                <a:t>school</a:t>
              </a:r>
              <a:r>
                <a:rPr lang="en-SG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>
                <a:defRPr/>
              </a:pPr>
              <a:endParaRPr lang="en-SG" b="1" dirty="0">
                <a:solidFill>
                  <a:srgbClr val="7F0055"/>
                </a:solidFill>
                <a:latin typeface="Consolas"/>
              </a:endParaRPr>
            </a:p>
            <a:p>
              <a:pPr lvl="1">
                <a:defRPr/>
              </a:pP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SG" b="1" dirty="0" err="1">
                  <a:solidFill>
                    <a:srgbClr val="000000"/>
                  </a:solidFill>
                  <a:latin typeface="Consolas"/>
                </a:rPr>
                <a:t>getSchool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(){</a:t>
              </a:r>
            </a:p>
            <a:p>
              <a:pPr lvl="1"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SG" b="1" dirty="0">
                  <a:solidFill>
                    <a:srgbClr val="0000C0"/>
                  </a:solidFill>
                  <a:latin typeface="Consolas"/>
                </a:rPr>
                <a:t>school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SG" dirty="0">
                <a:solidFill>
                  <a:prstClr val="black"/>
                </a:solidFill>
                <a:latin typeface="Consolas"/>
              </a:endParaRPr>
            </a:p>
            <a:p>
              <a:pPr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}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/>
                <p14:cNvContentPartPr/>
                <p14:nvPr/>
              </p14:nvContentPartPr>
              <p14:xfrm>
                <a:off x="4273560" y="3054240"/>
                <a:ext cx="1708560" cy="133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57720" y="2990880"/>
                  <a:ext cx="174024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057840" y="5505480"/>
              <a:ext cx="83232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000" y="5442120"/>
                <a:ext cx="864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384640" y="1784520"/>
              <a:ext cx="851400" cy="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8800" y="1721160"/>
                <a:ext cx="883080" cy="133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tent Placeholder 3"/>
          <p:cNvSpPr txBox="1">
            <a:spLocks/>
          </p:cNvSpPr>
          <p:nvPr/>
        </p:nvSpPr>
        <p:spPr>
          <a:xfrm>
            <a:off x="6955134" y="1709083"/>
            <a:ext cx="1974502" cy="858240"/>
          </a:xfrm>
          <a:prstGeom prst="wedgeRoundRectCallout">
            <a:avLst>
              <a:gd name="adj1" fmla="val -30688"/>
              <a:gd name="adj2" fmla="val 89429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Student </a:t>
            </a: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inherits from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Person</a:t>
            </a: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7648459" y="3414525"/>
            <a:ext cx="2082227" cy="1183529"/>
          </a:xfrm>
          <a:prstGeom prst="wedgeRoundRectCallout">
            <a:avLst>
              <a:gd name="adj1" fmla="val -65434"/>
              <a:gd name="adj2" fmla="val 8773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Subclass inherits members of the superclass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9897" y="1475516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superclass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2935" y="3799432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subclass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66292" y="2911756"/>
            <a:ext cx="3682167" cy="1947752"/>
            <a:chOff x="3966292" y="2911756"/>
            <a:chExt cx="3682167" cy="1947752"/>
          </a:xfrm>
        </p:grpSpPr>
        <p:sp>
          <p:nvSpPr>
            <p:cNvPr id="11" name="Rectangle 10"/>
            <p:cNvSpPr/>
            <p:nvPr/>
          </p:nvSpPr>
          <p:spPr>
            <a:xfrm>
              <a:off x="5797560" y="2911756"/>
              <a:ext cx="1850899" cy="358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6292" y="3148691"/>
              <a:ext cx="2923868" cy="17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3842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25" grpId="0" animBg="1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9" name="Rectangle 15"/>
          <p:cNvSpPr/>
          <p:nvPr/>
        </p:nvSpPr>
        <p:spPr>
          <a:xfrm>
            <a:off x="7360470" y="2853147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7360470" y="4346667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latin typeface="Calibri" panose="020F0502020204030204"/>
              </a:rPr>
              <a:t>AdminStaff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7360470" y="3585159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Teacher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14648" y="3046619"/>
            <a:ext cx="2045823" cy="1493520"/>
            <a:chOff x="3963144" y="2449379"/>
            <a:chExt cx="2045823" cy="1493520"/>
          </a:xfrm>
        </p:grpSpPr>
        <p:sp>
          <p:nvSpPr>
            <p:cNvPr id="13" name="Isosceles Triangle 24"/>
            <p:cNvSpPr/>
            <p:nvPr/>
          </p:nvSpPr>
          <p:spPr>
            <a:xfrm rot="16200000">
              <a:off x="3927140" y="2931604"/>
              <a:ext cx="396044" cy="32403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4" name="Elbow Connector 25"/>
            <p:cNvCxnSpPr>
              <a:stCxn id="13" idx="3"/>
              <a:endCxn id="9" idx="1"/>
            </p:cNvCxnSpPr>
            <p:nvPr/>
          </p:nvCxnSpPr>
          <p:spPr>
            <a:xfrm flipV="1">
              <a:off x="4287180" y="2449379"/>
              <a:ext cx="1721787" cy="6442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8"/>
            <p:cNvCxnSpPr>
              <a:stCxn id="13" idx="3"/>
              <a:endCxn id="10" idx="1"/>
            </p:cNvCxnSpPr>
            <p:nvPr/>
          </p:nvCxnSpPr>
          <p:spPr>
            <a:xfrm>
              <a:off x="4287180" y="3093622"/>
              <a:ext cx="1721787" cy="84927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13" idx="3"/>
              <a:endCxn id="11" idx="1"/>
            </p:cNvCxnSpPr>
            <p:nvPr/>
          </p:nvCxnSpPr>
          <p:spPr>
            <a:xfrm>
              <a:off x="4287180" y="3093622"/>
              <a:ext cx="1721787" cy="877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23"/>
          <p:cNvSpPr/>
          <p:nvPr/>
        </p:nvSpPr>
        <p:spPr>
          <a:xfrm>
            <a:off x="4018503" y="3492840"/>
            <a:ext cx="1256654" cy="3869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61242" y="4659230"/>
            <a:ext cx="2415630" cy="680413"/>
            <a:chOff x="3209739" y="4330113"/>
            <a:chExt cx="2415630" cy="680413"/>
          </a:xfrm>
        </p:grpSpPr>
        <p:sp>
          <p:nvSpPr>
            <p:cNvPr id="23" name="TextBox 45"/>
            <p:cNvSpPr txBox="1"/>
            <p:nvPr/>
          </p:nvSpPr>
          <p:spPr>
            <a:xfrm>
              <a:off x="4051058" y="4330113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/>
                </a:rPr>
                <a:t>  is a</a:t>
              </a:r>
              <a:endParaRPr lang="en-SG" sz="32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endParaRPr>
            </a:p>
          </p:txBody>
        </p:sp>
        <p:cxnSp>
          <p:nvCxnSpPr>
            <p:cNvPr id="27" name="Elbow Connector 49"/>
            <p:cNvCxnSpPr/>
            <p:nvPr/>
          </p:nvCxnSpPr>
          <p:spPr>
            <a:xfrm>
              <a:off x="3209739" y="5006676"/>
              <a:ext cx="2415630" cy="3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29"/>
          <p:cNvSpPr txBox="1"/>
          <p:nvPr/>
        </p:nvSpPr>
        <p:spPr>
          <a:xfrm>
            <a:off x="4636612" y="1374151"/>
            <a:ext cx="4944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2400" b="1" dirty="0">
                <a:solidFill>
                  <a:srgbClr val="FFFF00"/>
                </a:solidFill>
                <a:latin typeface="Calibri" panose="020F0502020204030204"/>
              </a:rPr>
              <a:t>super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class :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sub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class</a:t>
            </a:r>
          </a:p>
          <a:p>
            <a:pPr>
              <a:defRPr/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/>
              </a:rPr>
              <a:t>parent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class :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child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class</a:t>
            </a:r>
          </a:p>
          <a:p>
            <a:pPr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alibri" panose="020F0502020204030204"/>
              </a:rPr>
              <a:t>base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class :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derived/extended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class</a:t>
            </a:r>
            <a:endParaRPr lang="en-SG" sz="2400" dirty="0">
              <a:solidFill>
                <a:schemeClr val="bg1">
                  <a:lumMod val="95000"/>
                </a:schemeClr>
              </a:solidFill>
              <a:latin typeface="Calibri" panose="020F050202020403020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00893" y="485625"/>
            <a:ext cx="3696787" cy="886824"/>
            <a:chOff x="2776892" y="485625"/>
            <a:chExt cx="3696787" cy="886824"/>
          </a:xfrm>
        </p:grpSpPr>
        <p:grpSp>
          <p:nvGrpSpPr>
            <p:cNvPr id="5" name="Group 4"/>
            <p:cNvGrpSpPr/>
            <p:nvPr/>
          </p:nvGrpSpPr>
          <p:grpSpPr>
            <a:xfrm>
              <a:off x="2776892" y="485625"/>
              <a:ext cx="3696787" cy="886824"/>
              <a:chOff x="3194799" y="4169456"/>
              <a:chExt cx="3696787" cy="88682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803354" y="4169456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FFFF00"/>
                    </a:solidFill>
                    <a:latin typeface="Calibri" panose="020F0502020204030204"/>
                  </a:rPr>
                  <a:t>specialization</a:t>
                </a:r>
                <a:endParaRPr lang="en-US" sz="2400" dirty="0">
                  <a:solidFill>
                    <a:srgbClr val="FFFF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3194799" y="4594615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  <a:latin typeface="Calibri" panose="020F0502020204030204"/>
                  </a:rPr>
                  <a:t>generalization</a:t>
                </a:r>
                <a:endParaRPr lang="en-SG" sz="2400" dirty="0">
                  <a:solidFill>
                    <a:schemeClr val="bg1">
                      <a:lumMod val="95000"/>
                    </a:schemeClr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100828" y="947290"/>
              <a:ext cx="2372851" cy="170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212212" y="1330570"/>
              <a:ext cx="2372851" cy="1701"/>
            </a:xfrm>
            <a:prstGeom prst="straightConnector1">
              <a:avLst/>
            </a:prstGeom>
            <a:ln w="19050">
              <a:solidFill>
                <a:schemeClr val="bg1">
                  <a:lumMod val="9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356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tree/hierarchy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04062" y="2555814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04062" y="4049334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  <a:latin typeface="Calibri" panose="020F0502020204030204"/>
              </a:rPr>
              <a:t>AdminStaff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04062" y="3287826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Teacher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1814" y="3275894"/>
            <a:ext cx="1256654" cy="773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>
            <a:off x="5531954" y="3311898"/>
            <a:ext cx="396044" cy="324036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Elbow Connector 25"/>
          <p:cNvCxnSpPr>
            <a:stCxn id="25" idx="3"/>
            <a:endCxn id="16" idx="1"/>
          </p:cNvCxnSpPr>
          <p:nvPr/>
        </p:nvCxnSpPr>
        <p:spPr>
          <a:xfrm flipV="1">
            <a:off x="5891994" y="2749286"/>
            <a:ext cx="612068" cy="72463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19" idx="1"/>
          </p:cNvCxnSpPr>
          <p:nvPr/>
        </p:nvCxnSpPr>
        <p:spPr>
          <a:xfrm>
            <a:off x="5891994" y="3473916"/>
            <a:ext cx="612068" cy="76889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3"/>
            <a:endCxn id="22" idx="1"/>
          </p:cNvCxnSpPr>
          <p:nvPr/>
        </p:nvCxnSpPr>
        <p:spPr>
          <a:xfrm>
            <a:off x="5891994" y="3473916"/>
            <a:ext cx="612068" cy="73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36310" y="2555814"/>
            <a:ext cx="1256654" cy="3869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srgbClr val="00B050"/>
                </a:solidFill>
                <a:latin typeface="Calibri" panose="020F0502020204030204"/>
              </a:rPr>
              <a:t>UGStudent</a:t>
            </a:r>
            <a:endParaRPr lang="en-SG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6310" y="4049334"/>
            <a:ext cx="1256654" cy="3869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srgbClr val="00B050"/>
                </a:solidFill>
                <a:latin typeface="Calibri" panose="020F0502020204030204"/>
              </a:rPr>
              <a:t>PGStudent</a:t>
            </a:r>
            <a:endParaRPr lang="en-SG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36310" y="3287826"/>
            <a:ext cx="1256654" cy="3869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srgbClr val="00B050"/>
                </a:solidFill>
                <a:latin typeface="Calibri" panose="020F0502020204030204"/>
              </a:rPr>
              <a:t>NGStudent</a:t>
            </a:r>
            <a:endParaRPr lang="en-SG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5" name="Isosceles Triangle 34"/>
          <p:cNvSpPr/>
          <p:nvPr/>
        </p:nvSpPr>
        <p:spPr>
          <a:xfrm rot="16200000">
            <a:off x="7764202" y="3311898"/>
            <a:ext cx="396044" cy="324036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6" name="Elbow Connector 35"/>
          <p:cNvCxnSpPr>
            <a:stCxn id="44" idx="3"/>
            <a:endCxn id="27" idx="1"/>
          </p:cNvCxnSpPr>
          <p:nvPr/>
        </p:nvCxnSpPr>
        <p:spPr>
          <a:xfrm flipV="1">
            <a:off x="8124242" y="2749286"/>
            <a:ext cx="612068" cy="45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3"/>
            <a:endCxn id="28" idx="1"/>
          </p:cNvCxnSpPr>
          <p:nvPr/>
        </p:nvCxnSpPr>
        <p:spPr>
          <a:xfrm>
            <a:off x="8124242" y="3473916"/>
            <a:ext cx="612068" cy="76889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5" idx="3"/>
            <a:endCxn id="31" idx="1"/>
          </p:cNvCxnSpPr>
          <p:nvPr/>
        </p:nvCxnSpPr>
        <p:spPr>
          <a:xfrm>
            <a:off x="8124242" y="3473916"/>
            <a:ext cx="612068" cy="73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/>
          <p:cNvSpPr/>
          <p:nvPr/>
        </p:nvSpPr>
        <p:spPr>
          <a:xfrm rot="16200000">
            <a:off x="7764202" y="2591818"/>
            <a:ext cx="396044" cy="324036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57568" y="3473916"/>
            <a:ext cx="1256654" cy="386944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Calibri" panose="020F0502020204030204"/>
              </a:rPr>
              <a:t>NGStudent</a:t>
            </a:r>
            <a:endParaRPr lang="en-SG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9" name="Isosceles Triangle 48"/>
          <p:cNvSpPr/>
          <p:nvPr/>
        </p:nvSpPr>
        <p:spPr>
          <a:xfrm rot="16200000">
            <a:off x="3317708" y="3497988"/>
            <a:ext cx="396044" cy="324036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0" name="Elbow Connector 49"/>
          <p:cNvCxnSpPr>
            <a:stCxn id="49" idx="3"/>
          </p:cNvCxnSpPr>
          <p:nvPr/>
        </p:nvCxnSpPr>
        <p:spPr>
          <a:xfrm>
            <a:off x="3677748" y="3660006"/>
            <a:ext cx="612068" cy="73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5" grpId="0" animBg="1"/>
      <p:bldP spid="44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1821" y="578673"/>
            <a:ext cx="3990912" cy="66565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Inheritance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966127" y="1434511"/>
            <a:ext cx="4149971" cy="57606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FF00"/>
                </a:solidFill>
                <a:latin typeface="Calibri" panose="020F0502020204030204"/>
              </a:rPr>
              <a:t>Java: single class hierarchy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3907" y="2071694"/>
            <a:ext cx="4817914" cy="3231931"/>
            <a:chOff x="79907" y="2554014"/>
            <a:chExt cx="4817914" cy="3231931"/>
          </a:xfrm>
        </p:grpSpPr>
        <p:sp>
          <p:nvSpPr>
            <p:cNvPr id="8" name="Rectangle 7"/>
            <p:cNvSpPr/>
            <p:nvPr/>
          </p:nvSpPr>
          <p:spPr>
            <a:xfrm>
              <a:off x="1103586" y="2554014"/>
              <a:ext cx="1213944" cy="53602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Calibri" panose="020F0502020204030204"/>
                </a:rPr>
                <a:t>Object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07" y="3778470"/>
              <a:ext cx="1539765" cy="53602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HelloWorld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75794" y="3762704"/>
              <a:ext cx="1213944" cy="53602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Square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7834" y="5223641"/>
              <a:ext cx="1476704" cy="53602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FilledSquare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0620" y="5249917"/>
              <a:ext cx="977463" cy="53602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0358" y="3746939"/>
              <a:ext cx="977463" cy="53602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4" name="Flowchart: Extract 13"/>
            <p:cNvSpPr/>
            <p:nvPr/>
          </p:nvSpPr>
          <p:spPr>
            <a:xfrm>
              <a:off x="1542659" y="3066431"/>
              <a:ext cx="344605" cy="272956"/>
            </a:xfrm>
            <a:prstGeom prst="flowChartExtra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Elbow Connector 14"/>
            <p:cNvCxnSpPr>
              <a:stCxn id="14" idx="2"/>
              <a:endCxn id="10" idx="0"/>
            </p:cNvCxnSpPr>
            <p:nvPr/>
          </p:nvCxnSpPr>
          <p:spPr>
            <a:xfrm rot="16200000" flipH="1">
              <a:off x="1987206" y="3067143"/>
              <a:ext cx="423317" cy="9678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4" idx="2"/>
              <a:endCxn id="9" idx="0"/>
            </p:cNvCxnSpPr>
            <p:nvPr/>
          </p:nvCxnSpPr>
          <p:spPr>
            <a:xfrm rot="5400000">
              <a:off x="1062835" y="3126342"/>
              <a:ext cx="439083" cy="8651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Elbow Connector 17"/>
            <p:cNvCxnSpPr>
              <a:stCxn id="14" idx="2"/>
              <a:endCxn id="13" idx="0"/>
            </p:cNvCxnSpPr>
            <p:nvPr/>
          </p:nvCxnSpPr>
          <p:spPr>
            <a:xfrm rot="16200000" flipH="1">
              <a:off x="2858250" y="2196099"/>
              <a:ext cx="407552" cy="269412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Extract 18"/>
            <p:cNvSpPr/>
            <p:nvPr/>
          </p:nvSpPr>
          <p:spPr>
            <a:xfrm>
              <a:off x="2520121" y="4280376"/>
              <a:ext cx="344605" cy="272956"/>
            </a:xfrm>
            <a:prstGeom prst="flowChartExtra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0" name="Elbow Connector 19"/>
            <p:cNvCxnSpPr>
              <a:stCxn id="19" idx="2"/>
              <a:endCxn id="11" idx="0"/>
            </p:cNvCxnSpPr>
            <p:nvPr/>
          </p:nvCxnSpPr>
          <p:spPr>
            <a:xfrm rot="16200000" flipH="1">
              <a:off x="2439151" y="4806605"/>
              <a:ext cx="670309" cy="1637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9" idx="2"/>
              <a:endCxn id="12" idx="0"/>
            </p:cNvCxnSpPr>
            <p:nvPr/>
          </p:nvCxnSpPr>
          <p:spPr>
            <a:xfrm rot="5400000">
              <a:off x="1557596" y="4115088"/>
              <a:ext cx="696585" cy="15730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8044149" y="1680504"/>
            <a:ext cx="630621" cy="283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65776" y="2668477"/>
            <a:ext cx="536027" cy="336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68909" y="2799855"/>
            <a:ext cx="520261" cy="373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79873" y="4050586"/>
            <a:ext cx="493987" cy="373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57486" y="4061096"/>
            <a:ext cx="530773" cy="346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78356" y="2831386"/>
            <a:ext cx="425670" cy="3573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28" name="Flowchart: Extract 27"/>
          <p:cNvSpPr/>
          <p:nvPr/>
        </p:nvSpPr>
        <p:spPr>
          <a:xfrm>
            <a:off x="8204698" y="1956438"/>
            <a:ext cx="344605" cy="272956"/>
          </a:xfrm>
          <a:prstGeom prst="flowChartExtra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Elbow Connector 28"/>
          <p:cNvCxnSpPr>
            <a:stCxn id="28" idx="2"/>
            <a:endCxn id="24" idx="0"/>
          </p:cNvCxnSpPr>
          <p:nvPr/>
        </p:nvCxnSpPr>
        <p:spPr>
          <a:xfrm rot="16200000" flipH="1">
            <a:off x="8567790" y="2038605"/>
            <a:ext cx="570461" cy="95203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28" idx="2"/>
            <a:endCxn id="23" idx="0"/>
          </p:cNvCxnSpPr>
          <p:nvPr/>
        </p:nvCxnSpPr>
        <p:spPr>
          <a:xfrm rot="5400000">
            <a:off x="7935855" y="2227331"/>
            <a:ext cx="439083" cy="44321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28" idx="2"/>
            <a:endCxn id="27" idx="0"/>
          </p:cNvCxnSpPr>
          <p:nvPr/>
        </p:nvCxnSpPr>
        <p:spPr>
          <a:xfrm rot="16200000" flipH="1">
            <a:off x="8883101" y="1723294"/>
            <a:ext cx="601991" cy="16141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3" name="Flowchart: Extract 32"/>
          <p:cNvSpPr/>
          <p:nvPr/>
        </p:nvSpPr>
        <p:spPr>
          <a:xfrm>
            <a:off x="9182160" y="3170383"/>
            <a:ext cx="344605" cy="272956"/>
          </a:xfrm>
          <a:prstGeom prst="flowChartExtra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" name="Elbow Connector 34"/>
          <p:cNvCxnSpPr>
            <a:stCxn id="45" idx="2"/>
            <a:endCxn id="25" idx="0"/>
          </p:cNvCxnSpPr>
          <p:nvPr/>
        </p:nvCxnSpPr>
        <p:spPr>
          <a:xfrm rot="16200000" flipH="1">
            <a:off x="8082999" y="3106719"/>
            <a:ext cx="796434" cy="10913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33" idx="2"/>
            <a:endCxn id="26" idx="0"/>
          </p:cNvCxnSpPr>
          <p:nvPr/>
        </p:nvCxnSpPr>
        <p:spPr>
          <a:xfrm rot="16200000" flipH="1">
            <a:off x="9329790" y="3468012"/>
            <a:ext cx="617757" cy="56841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9552384" y="1722544"/>
            <a:ext cx="425670" cy="35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25329" y="3635427"/>
            <a:ext cx="520261" cy="373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6293" y="4638588"/>
            <a:ext cx="493987" cy="373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13906" y="4649098"/>
            <a:ext cx="530773" cy="3468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42" name="Flowchart: Extract 41"/>
          <p:cNvSpPr/>
          <p:nvPr/>
        </p:nvSpPr>
        <p:spPr>
          <a:xfrm>
            <a:off x="7138580" y="4005955"/>
            <a:ext cx="344605" cy="272956"/>
          </a:xfrm>
          <a:prstGeom prst="flowChartExtra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Elbow Connector 42"/>
          <p:cNvCxnSpPr>
            <a:stCxn id="42" idx="2"/>
            <a:endCxn id="40" idx="0"/>
          </p:cNvCxnSpPr>
          <p:nvPr/>
        </p:nvCxnSpPr>
        <p:spPr>
          <a:xfrm rot="5400000">
            <a:off x="6967247" y="4294951"/>
            <a:ext cx="359677" cy="32759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42" idx="2"/>
            <a:endCxn id="41" idx="0"/>
          </p:cNvCxnSpPr>
          <p:nvPr/>
        </p:nvCxnSpPr>
        <p:spPr>
          <a:xfrm rot="16200000" flipH="1">
            <a:off x="7409995" y="4179799"/>
            <a:ext cx="370187" cy="56841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Flowchart: Extract 44"/>
          <p:cNvSpPr/>
          <p:nvPr/>
        </p:nvSpPr>
        <p:spPr>
          <a:xfrm>
            <a:off x="7763264" y="2981196"/>
            <a:ext cx="344605" cy="272956"/>
          </a:xfrm>
          <a:prstGeom prst="flowChartExtra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6" name="Elbow Connector 45"/>
          <p:cNvCxnSpPr>
            <a:stCxn id="33" idx="2"/>
            <a:endCxn id="25" idx="0"/>
          </p:cNvCxnSpPr>
          <p:nvPr/>
        </p:nvCxnSpPr>
        <p:spPr>
          <a:xfrm rot="5400000">
            <a:off x="8887042" y="3583164"/>
            <a:ext cx="607247" cy="32759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735960" y="1362503"/>
            <a:ext cx="1728192" cy="47525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12024" y="5394951"/>
            <a:ext cx="4271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C++: Many class hierarchies </a:t>
            </a:r>
            <a:endParaRPr lang="en-SG" sz="2800" dirty="0">
              <a:solidFill>
                <a:schemeClr val="bg1">
                  <a:lumMod val="95000"/>
                </a:scheme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03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7938" y="2819680"/>
              <a:ext cx="2032000" cy="1901825"/>
            </p14:xfrm>
          </p:contentPart>
        </mc:Choice>
        <mc:Fallback xmlns="">
          <p:pic>
            <p:nvPicPr>
              <p:cNvPr id="4403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5058" y="2806720"/>
                <a:ext cx="2047841" cy="1927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75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735960" y="1844824"/>
            <a:ext cx="1728192" cy="47525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http://cdn0.lostateminor.com/wp-content/uploads/2013/04/Weird-Animals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3346"/>
          <a:stretch/>
        </p:blipFill>
        <p:spPr bwMode="auto">
          <a:xfrm>
            <a:off x="3912084" y="3258463"/>
            <a:ext cx="3647753" cy="3063014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nus-tic2002-2018.github.io/website/book/oop/inheritance/what/images/multipleInheritanceEx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77" y="1478281"/>
            <a:ext cx="6516530" cy="14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itle 3"/>
          <p:cNvSpPr txBox="1">
            <a:spLocks/>
          </p:cNvSpPr>
          <p:nvPr/>
        </p:nvSpPr>
        <p:spPr>
          <a:xfrm>
            <a:off x="6421821" y="578673"/>
            <a:ext cx="3990912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2924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2229897" y="1884703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9897" y="3378223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60202" y="2304408"/>
            <a:ext cx="396044" cy="1080164"/>
            <a:chOff x="1116105" y="1008101"/>
            <a:chExt cx="396044" cy="2384137"/>
          </a:xfrm>
        </p:grpSpPr>
        <p:sp>
          <p:nvSpPr>
            <p:cNvPr id="14" name="Isosceles Triangle 24"/>
            <p:cNvSpPr/>
            <p:nvPr/>
          </p:nvSpPr>
          <p:spPr>
            <a:xfrm>
              <a:off x="1116105" y="1008101"/>
              <a:ext cx="396044" cy="702357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Elbow Connector 32"/>
            <p:cNvCxnSpPr>
              <a:stCxn id="14" idx="3"/>
              <a:endCxn id="19" idx="0"/>
            </p:cNvCxnSpPr>
            <p:nvPr/>
          </p:nvCxnSpPr>
          <p:spPr>
            <a:xfrm rot="5400000">
              <a:off x="480245" y="2552005"/>
              <a:ext cx="1667766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66292" y="766732"/>
            <a:ext cx="5334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endParaRPr lang="en-SG" dirty="0">
              <a:solidFill>
                <a:prstClr val="black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grpSp>
        <p:nvGrpSpPr>
          <p:cNvPr id="34" name="Group 12"/>
          <p:cNvGrpSpPr/>
          <p:nvPr/>
        </p:nvGrpSpPr>
        <p:grpSpPr>
          <a:xfrm>
            <a:off x="7112014" y="0"/>
            <a:ext cx="4053826" cy="766732"/>
            <a:chOff x="2961367" y="5509313"/>
            <a:chExt cx="6310989" cy="1144404"/>
          </a:xfrm>
        </p:grpSpPr>
        <p:sp>
          <p:nvSpPr>
            <p:cNvPr id="35" name="TextBox 34"/>
            <p:cNvSpPr txBox="1"/>
            <p:nvPr/>
          </p:nvSpPr>
          <p:spPr>
            <a:xfrm>
              <a:off x="2961369" y="5525308"/>
              <a:ext cx="6310987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  <a:p>
              <a:pPr algn="ctr">
                <a:defRPr/>
              </a:pPr>
              <a:endParaRPr lang="en-SG" sz="20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2961367" y="5509313"/>
              <a:ext cx="6310988" cy="977462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36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Overriding</a:t>
              </a:r>
              <a:endParaRPr lang="en-SG" sz="3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41618" y="2857081"/>
            <a:ext cx="5334000" cy="341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>
              <a:defRPr/>
            </a:pPr>
            <a:r>
              <a:rPr lang="en-SG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school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en-SG" b="1" dirty="0">
              <a:solidFill>
                <a:srgbClr val="7F0055"/>
              </a:solidFill>
              <a:latin typeface="Consolas"/>
            </a:endParaRP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getSchool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school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defRPr/>
            </a:pPr>
            <a:endParaRPr lang="en-SG" dirty="0">
              <a:solidFill>
                <a:srgbClr val="000000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prstClr val="white">
                    <a:lumMod val="65000"/>
                  </a:prstClr>
                </a:solidFill>
                <a:latin typeface="Consolas"/>
              </a:rPr>
              <a:t>@Override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“student:” + 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  <a:endParaRPr lang="en-SG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2229897" y="1475516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superclass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2202935" y="3799432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subclass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436741" y="4450139"/>
            <a:ext cx="1417713" cy="858240"/>
          </a:xfrm>
          <a:prstGeom prst="wedgeRoundRectCallout">
            <a:avLst>
              <a:gd name="adj1" fmla="val 90532"/>
              <a:gd name="adj2" fmla="val 12741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Optional annotation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7444684" y="3799432"/>
            <a:ext cx="2740995" cy="858240"/>
          </a:xfrm>
          <a:prstGeom prst="wedgeRoundRectCallout">
            <a:avLst>
              <a:gd name="adj1" fmla="val -62816"/>
              <a:gd name="adj2" fmla="val 50792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Subclass can override the superclass behavior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77733" y="4783016"/>
            <a:ext cx="3848519" cy="1276141"/>
          </a:xfrm>
          <a:prstGeom prst="roundRect">
            <a:avLst>
              <a:gd name="adj" fmla="val 9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7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[Group 12]"/>
          <p:cNvGrpSpPr/>
          <p:nvPr/>
        </p:nvGrpSpPr>
        <p:grpSpPr>
          <a:xfrm>
            <a:off x="1270612" y="6091268"/>
            <a:ext cx="4053824" cy="766732"/>
            <a:chOff x="930161" y="5509313"/>
            <a:chExt cx="7398727" cy="1144404"/>
          </a:xfrm>
        </p:grpSpPr>
        <p:sp>
          <p:nvSpPr>
            <p:cNvPr id="8" name="TextBox 7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SG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40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Overloading</a:t>
              </a:r>
              <a:endParaRPr lang="en-SG" sz="40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7112013" y="1255971"/>
            <a:ext cx="4053825" cy="1676400"/>
          </a:xfrm>
          <a:prstGeom prst="wedgeRoundRectCallout">
            <a:avLst>
              <a:gd name="adj1" fmla="val 212"/>
              <a:gd name="adj2" fmla="val -7808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 sub-class changes the behavior inherited from the parent class by re-implementing the method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270612" y="3859143"/>
            <a:ext cx="4025336" cy="1676400"/>
          </a:xfrm>
          <a:prstGeom prst="wedgeRoundRectCallout">
            <a:avLst>
              <a:gd name="adj1" fmla="val -4047"/>
              <a:gd name="adj2" fmla="val 8062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Method with same name but different type signature.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7151" y="4343400"/>
            <a:ext cx="3581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add(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y);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12014" y="0"/>
            <a:ext cx="4053826" cy="766732"/>
            <a:chOff x="2961367" y="5509313"/>
            <a:chExt cx="6310989" cy="1144404"/>
          </a:xfrm>
        </p:grpSpPr>
        <p:sp>
          <p:nvSpPr>
            <p:cNvPr id="14" name="TextBox 13"/>
            <p:cNvSpPr txBox="1"/>
            <p:nvPr/>
          </p:nvSpPr>
          <p:spPr>
            <a:xfrm>
              <a:off x="2961369" y="5525308"/>
              <a:ext cx="6310987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  <a:p>
              <a:pPr algn="ctr">
                <a:defRPr/>
              </a:pPr>
              <a:endParaRPr lang="en-SG" sz="20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961367" y="5509313"/>
              <a:ext cx="6310988" cy="977462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36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Overriding</a:t>
              </a:r>
              <a:endParaRPr lang="en-SG" sz="3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40309" y="1674592"/>
            <a:ext cx="5196842" cy="1184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SG" dirty="0" smtClean="0">
                <a:solidFill>
                  <a:srgbClr val="000000"/>
                </a:solidFill>
                <a:latin typeface="Consolas"/>
              </a:rPr>
              <a:t>String salutation</a:t>
            </a:r>
            <a:r>
              <a:rPr lang="en-SG" b="1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en-SG" b="1" dirty="0">
              <a:solidFill>
                <a:srgbClr val="000000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dirty="0" smtClean="0">
                <a:solidFill>
                  <a:srgbClr val="0000C0"/>
                </a:solidFill>
                <a:latin typeface="Consolas"/>
              </a:rPr>
              <a:t>salutation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+ 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140309" y="515814"/>
            <a:ext cx="5196842" cy="1184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“student:” + 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21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methods of the super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474"/>
          <a:stretch/>
        </p:blipFill>
        <p:spPr>
          <a:xfrm>
            <a:off x="1984699" y="1124085"/>
            <a:ext cx="5504762" cy="524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9" t="86689" r="47058" b="116"/>
          <a:stretch/>
        </p:blipFill>
        <p:spPr>
          <a:xfrm>
            <a:off x="7632351" y="5501951"/>
            <a:ext cx="2895690" cy="8708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878680" y="4354920"/>
              <a:ext cx="1748880" cy="11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2840" y="4291560"/>
                <a:ext cx="178056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55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446</Words>
  <Application>Microsoft Office PowerPoint</Application>
  <PresentationFormat>Widescreen</PresentationFormat>
  <Paragraphs>162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Rockwell Extra Bold</vt:lpstr>
      <vt:lpstr>3_green-UP</vt:lpstr>
      <vt:lpstr>Four OOP fundamental concepts:</vt:lpstr>
      <vt:lpstr>PowerPoint Presentation</vt:lpstr>
      <vt:lpstr>PowerPoint Presentation</vt:lpstr>
      <vt:lpstr>Inheritance tree/hierarchy</vt:lpstr>
      <vt:lpstr>Multiple Inheritance</vt:lpstr>
      <vt:lpstr>PowerPoint Presentation</vt:lpstr>
      <vt:lpstr>PowerPoint Presentation</vt:lpstr>
      <vt:lpstr>PowerPoint Presentation</vt:lpstr>
      <vt:lpstr>Accessing methods of the super class</vt:lpstr>
      <vt:lpstr>Constructor of the sub class</vt:lpstr>
      <vt:lpstr>Access modifiers (when no packages)</vt:lpstr>
      <vt:lpstr>Object class</vt:lpstr>
      <vt:lpstr>Four OOP fundamental concepts:</vt:lpstr>
      <vt:lpstr>Substitutability</vt:lpstr>
      <vt:lpstr>Polymorphism</vt:lpstr>
      <vt:lpstr>PowerPoint Presentation</vt:lpstr>
      <vt:lpstr>Four OOP fundamental concepts: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Practices for better quality code</dc:title>
  <dc:creator>Akshay Narayan</dc:creator>
  <cp:lastModifiedBy>Akshay Narayan</cp:lastModifiedBy>
  <cp:revision>23</cp:revision>
  <dcterms:created xsi:type="dcterms:W3CDTF">2020-08-26T12:09:05Z</dcterms:created>
  <dcterms:modified xsi:type="dcterms:W3CDTF">2020-08-28T14:59:21Z</dcterms:modified>
</cp:coreProperties>
</file>