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4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9" r:id="rId2"/>
    <p:sldId id="275" r:id="rId3"/>
    <p:sldId id="276" r:id="rId4"/>
    <p:sldId id="278" r:id="rId5"/>
    <p:sldId id="283" r:id="rId6"/>
    <p:sldId id="279" r:id="rId7"/>
    <p:sldId id="277" r:id="rId8"/>
    <p:sldId id="284" r:id="rId9"/>
    <p:sldId id="280" r:id="rId10"/>
    <p:sldId id="285" r:id="rId11"/>
    <p:sldId id="28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606" autoAdjust="0"/>
  </p:normalViewPr>
  <p:slideViewPr>
    <p:cSldViewPr snapToGrid="0">
      <p:cViewPr varScale="1">
        <p:scale>
          <a:sx n="100" d="100"/>
          <a:sy n="100" d="100"/>
        </p:scale>
        <p:origin x="3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09-04T05:41:59.6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9031 4868 0,'18'0'125,"-1"0"-125,19 0 16,-19 0-1,1 0-15,17 0 16,-17-17-16,0 17 15,17 0-15,0 0 16,18 0-16,0 0 16,-18 0-16,0 0 15,1 0-15,-1 0 16,-17 0-16,35 0 16,-18 0-16,18 0 15,-18 0-15,-17 0 16,17 0-16,-17 0 15,17 0-15,-17 0 16,-1 0 0,1 0-16,17 0 15,0 0-15,18 0 16,-35 0-16,35 0 16,0 0-16,-18 0 15,18 0-15,-18 0 16,18 0-16,0 0 15,-18 0-15,-17 0 16,17 0 0,-17 0-16,17 0 15,-17 0-15,17 0 16,-17 0 0,-1 0-16,1 0 15,0 0-15,-1 0 16,1 0-16,0 0 15,-1 0 1,18 0-16,-17 0 0,0 0 16,-1 0-16,1 0 15,0 0-15,-1 0 16,1 0-16,0 0 16,17 0-16,-18 0 15,1 0-15,0 0 16,-1 0-16,1 0 15,0 0-15,-1 0 63,1 0-47,0 0-1,-1 0-15,1 0 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09-04T07:16:29.39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9507 11148 0,'18'0'141,"0"0"-126,35 0-15,-1 0 16,-16 0-16,-19 0 16,36 0-16,0 0 15,18 0-15,-18 0 16,0 0-16,0 0 15,-1 0-15,19 0 16,-18 0-16,0 0 16,0 0-16,-36 0 15,19 0-15,-1 0 16,0 0-16,1 0 16,-1 0-16,-18 0 15,1 0-15,35-18 16,-35 18-16,17 0 15,18 0-15,-18 0 16,0 0-16,1 0 16,17 0-16,-18 0 15,-18 0-15,19 0 16,-1 0-16,-17 0 16,35 0-16,0 0 15,-18 0-15,0 0 16,0 0-1,18 0-15,0 0 16,0 0-16,-35 0 16,17 0-16,0 0 15,1 0-15,16 0 16,1 0-16,-17 0 16,-19 0-16,19 0 15,-1 0-15,18 0 16,0 0-16,0 0 15,0 0-15,-18 0 16,-18 0-16,19 0 16,-19 0-16,36 0 15,-35 0 1,0 0-16,-1 0 31,1 0-31,-1 0 16,19 0-1,-19 0 1,1 0 0,0 0-16,-1 0 15,1 0-15,0 0 16,-1 0 78,1 0-94,0 0 15,-1 0 1,1 0 0,-1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09-04T09:47:59.75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4639 5203 0,'35'0'125,"18"0"-125,0 0 15,18 18 1,17-18-16,18 18 16,-18-18-16,-18 0 15,-17 0-15,18 0 16,-18 0-16,0 0 16,-18 0-16,0 0 15,1 0-15,-1 0 16,0 0-16,-17 0 15,17 0-15,0 0 16,1 0-16,-19 0 16,19 0-16,-1 0 15,0 0-15,0 0 16,-17 0-16,0 0 16,35 0-16,-18 0 15,-17 0-15,-1 0 16,18 0-16,-17 0 15,0 0-15,-1 0 16,19 0-16,-19 0 16,1 0-16,0 0 15,-1 0-15,1 0 16,17 0-16,-17 0 31,35 0-31,-36 0 16,19 0-16,-1 0 15,0 0-15,18 0 16,-18 0-16,18 0 16,-17 0-16,-1 0 15,-18 0-15,1 0 16,0 0-16,-1 0 94,1 0-94,35 0 15,-18 0-15,0 0 16,18 0-16,0 0 16,0 0-16,-18 0 15,-17 0-15,0 0 16,17 0-16,-17 0 78,-1 0-47,1 0 0,0 0-15,-1 0 0,1 0-1,0 0 32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09-04T09:48:02.46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12912 6085 0,'17'0'125,"19"0"-125,-19 0 16,36 0-1,-35 0-15,-1 0 16,19 0-16,-19 0 16,19 0-1,-19 0-15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09-04T09:48:04.10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15011 6879 0,'0'18'16,"17"-18"203,36 0-204,-17 0-15,16 0 16,-16 0 0,17 0-16,0 0 15,-1 0-15,-16 0 16,-1 0-16,-17 0 15,-1 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09-04T09:48:06.09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20214 7743 0,'18'0'157,"-1"0"-142,1 0 1,0 0-1,-1 0 1,1 0 0,0 0-1,-1 0 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09-04T05:42:01.91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8043 5803 0,'18'0'62,"0"0"-62,17 0 16,-17 18 0,17-18-16,0 0 15,0 17 1,18-17-16,-17 0 16,-19 0-16,36 0 15,0 0-15,-18 0 16,-17 0-1,35 0-15,-35 0 16,-1 0-16,1 0 16,17 0-16,-17 0 15,-1 0-15,1 0 16,0 0-16,-1 0 16,19 0-16,-19 0 15,18 0 1,-17 0-16,0 0 15,-1 0-15,19 18 16,-19-18 0,1 0 93,0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09-04T05:42:03.83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8026 7655 0,'35'0'156,"36"0"-156,-19 0 16,-16 18-16,-1-18 16,0 0-16,18 0 15,-18 18-15,1-18 16,-1 0-16,0 0 16,-17 0-16,0 0 15,17 0-15,-17 0 16,-1 0-16,18 0 15,-17 0-15,0 0 16,17 0 0,0 0-16,1 0 15,-1 0-15,-18 0 16,1 0-16,0 0 16,-1 0 140,19 0-141,-19 0 1,19 0 0,-19 0-16,1 0 0,-1 0 15,1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09-04T05:42:15.35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6914 10530 0,'36'0'78,"-19"0"-62,1 0-1,0 0 1,-1 18 0,19-18-16,-19 0 15,1 0-15,-1 0 0,19 0 16,-19 0 0,1 0-16,17 0 0,1 0 15,-19 0-15,19 0 16,-19 0-16,18 0 15,-17 0 1,17 0-16,-17 0 16,17 0-16,1 0 15,-1 0-15,-18 0 16,19 0-16,-19 0 16,1 0-16,0 0 15,17 0-15,0 0 16,0 0-16,18 0 15,18 0 1,0 0-16,-19 0 0,19 0 16,-36 0-16,1 0 15,-1 0-15,0 0 16,0 0-16,-17 0 16,0 0-16,-1 0 15,1 0 1,0 0-16,-1 0 31,18 0 0,-17 0-31,0 0 16,17 0-16,0 0 16,18 18-1,0-18-15,-18 0 16,-17 0-1,0 0 173,17 0-188,0 0 16,18 0-16,0 0 15,-18 0-15,18 0 16,-35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09-04T05:42:18.51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14058 11606 0,'18'0'187,"-1"0"-171,1 0-16,0 0 16,17 0-16,-17 0 15,-1 0-15,1 0 16,17 0-16,-17 0 16,0 0-1,-1 0-15,1 0 16,-1 0-1,19 0 110,-1 0-125,0 0 16,18 0-16,-18 0 16,18 0-16,0 0 15,0 0-15,-35 0 16,17 0-16,0 0 16,-17 0-16,0 0 15,17 0-15,-17 0 16,-1 0-16,19 0 15,-1-17-15,0 17 16,-17 0-16,-1 0 16,1 0-16,0 0 15,-1 0-15,1 0 16,0 0 0,-1 0-16,1 0 15,-1 0-15,19 0 16,-19 0-16,36 0 15,-17 0-15,-19 0 16,18 0-16,1 0 16,-1 0-16,-17 0 15,-1 0-15,1 0 16,17 0 0,-17 0-1,17 0-15,-17 0 16,-1 0-16,19 0 15,-1 0-15,-17 0 16,-1 0-16,19 0 16,-19 0-16,1 0 31,-1 0-15,1 0-1,0 0 1,-1 0-16,1 0 15,0 0-15,-1 0 16,1 0 0,0 0-16,-1 0 15,1 0 1,-1 0 0,1 0-16,0 0 15,-1 0-15,1 0 16,17 0-16,-17 0 15,0 0 1,17 0-16,-17 0 0,-1 0 31,1 0 110,-1 0-141,19 0 31,-19 0-31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5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08475" units="1/cm"/>
          <inkml:channelProperty channel="Y" name="resolution" value="36.1204" units="1/cm"/>
          <inkml:channelProperty channel="T" name="resolution" value="1" units="1/dev"/>
        </inkml:channelProperties>
      </inkml:inkSource>
      <inkml:timestamp xml:id="ts0" timeString="2020-09-01T12:29:44.162"/>
    </inkml:context>
    <inkml:brush xml:id="br0">
      <inkml:brushProperty name="width" value="0.26667" units="cm"/>
      <inkml:brushProperty name="height" value="0.53333" units="cm"/>
      <inkml:brushProperty name="color" value="#FFC000"/>
      <inkml:brushProperty name="tip" value="rectangle"/>
      <inkml:brushProperty name="rasterOp" value="maskPen"/>
      <inkml:brushProperty name="fitToCurve" value="1"/>
    </inkml:brush>
  </inkml:definitions>
  <inkml:trace contextRef="#ctx0" brushRef="#br0">0 30 0,'27'0'187,"-1"0"-62,1 0-109,-1 0 0,1 0-1,-1 0 1,1 0-1,-1 0 1,1 0 0,-1 0-1,0 0 32,1 0-47,-1 0 31,1 0 48,-1 0-33,1 0-30,-1 0 15,1 0-15,-1 0 15,1 0-31,-1 0 31,1 0-15,-1 0 15,0 0-15,1 0 0,-1 0 30,1 0-30,-1 0 15,1 0 1,-1 0-1,1 0 16,-1 0-32,1 0 17,-1 0-17,0 0 16,1 0-15,-1 0 0,1 0-1,-1 0 1,1 0 15,-1 0-15,1 0-1,-1 0 32,1 0-31,-1 0 15,1 0 16,-1 0-16,0 0 16,1 0-47,-1 0 63,1 0-32,-1 0 0,1 0 0,-1 0 1,1 0-1,-1 0 0,1 0 0,-1 0 1,0 0 15,1 0-1,-1 0-14,1 0-1,-1 0 31,1 0-15,-1 0 0,1 0-31,-1 0 46,1 0-30,-1 0 14,1 0-14,-1 0-17,-26-27 1,26 27 31,1 0 0,-1 0-16,1 0 0,-1 0 16,1 0-16,-1 0-15,1 0 78,-1 0-47,1 0 15,-1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09-04T06:49:47.33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4180 4145 0,'18'0'62,"0"0"-46,-1-17 0,19 17-1,34 0-15,36 0 16,-18 0-16,18 0 15,-18 0-15,18 0 16,-18 0-16,0 0 16,1 0-1,-1 0-15,0 0 16,18 0-16,-36 0 16,1 0-16,-18 0 15,0 0-15,0 0 16,-18 0-16,18 0 15,0 0-15,0 0 16,0 0-16,0 0 16,0 0-16,-18 0 15,18 0-15,-18 0 16,0 0-16,1 0 16,-19 0-16,18 0 15,1 0-15,17 0 16,-36 0-16,19 0 15,-1 0-15,-18 0 16,19 0-16,-19 0 16,1 0-1,0 0-15,17 0 16,-17 0 0,17 0-16,-17 0 0,17 0 15,0 0 1,-17 0-16,17 0 0,-17 0 15,17 0-15,-17 0 16,-1 0 0,1 0 62,-1 0-63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09-04T06:49:43.21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5539 10689 0,'17'0'78,"19"0"-47,-1 0-31,0 0 16,0 0-16,1 0 15,17 0-15,-1 0 16,37 0-16,17 0 16,-54 0-16,1 0 15,0 0-15,0 0 16,0 0-16,-35 0 16,17 0-16,0 0 15,-17 0-15,35 0 16,-18 0-16,-17 0 15,17 0 1,0 0-16,1 0 16,-1 0-16,0 0 15,0 0-15,-17 0 16,17 0-16,18 0 16,-17 0-16,16 0 15,1 0-15,-17 0 16,-19 0-16,19 0 15,-19 0-15,36 0 16,-35 0-16,17 0 16,-17 0-16,17 0 15,18 0-15,-18 0 16,0 0-16,18 0 16,0 0-16,0 0 15,0 0-15,0 0 16,-18 0-16,1 0 15,-1 0-15,0 0 16,18 0-16,0 0 16,-18 0-16,18 0 15,-18 0-15,1 0 16,-1 0 0,-17 0-1,-1 0 1,1 0 46,0 0-46,-1 0 0,1 0-16,-1 0 15,1 0 1,0 0 62,-1 0-47,1 0-31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7.72549" units="1/cm"/>
          <inkml:channelProperty channel="Y" name="resolution" value="44.5993" units="1/cm"/>
          <inkml:channelProperty channel="T" name="resolution" value="1" units="1/dev"/>
        </inkml:channelProperties>
      </inkml:inkSource>
      <inkml:timestamp xml:id="ts0" timeString="2018-09-04T06:49:44.90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13629 10844 0,'18'0'125,"0"0"-109,-1-18 0,1 18-16,17 0 15,-16 0 1,-2 0-1,1 0-15,0 0 16,-1 0 0,1 0-16,0 0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845A2-C61E-4034-8241-8F3651313D36}" type="datetimeFigureOut">
              <a:rPr lang="en-SG" smtClean="0"/>
              <a:t>1/9/2020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4280F-B116-4823-AD72-4FCB9D2ED0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6565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CEC75-45A9-457B-A138-3C04FEDAA0AC}" type="slidenum">
              <a:rPr lang="en-SG" smtClean="0"/>
              <a:pPr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9413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CEC75-45A9-457B-A138-3C04FEDAA0AC}" type="slidenum">
              <a:rPr lang="en-SG" smtClean="0"/>
              <a:pPr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7320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CEC75-45A9-457B-A138-3C04FEDAA0AC}" type="slidenum">
              <a:rPr lang="en-SG" smtClean="0"/>
              <a:pPr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6293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CEC75-45A9-457B-A138-3C04FEDAA0AC}" type="slidenum">
              <a:rPr lang="en-SG" smtClean="0"/>
              <a:pPr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805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C4B26C-B05C-4612-891A-71FAA72595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929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C4B26C-B05C-4612-891A-71FAA72595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355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effectLst/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1/9/2020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786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1/9/2020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89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1/9/2020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12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>
            <a:lvl1pPr>
              <a:defRPr sz="4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>
            <a:lvl1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1pPr>
            <a:lvl2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2pPr>
            <a:lvl3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3pPr>
            <a:lvl4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4pPr>
            <a:lvl5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1/9/2020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411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1/9/2020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8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1/9/2020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436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1/9/2020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46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 anchor="t">
            <a:normAutofit/>
          </a:bodyPr>
          <a:lstStyle>
            <a:lvl1pPr algn="l">
              <a:defRPr sz="3600">
                <a:solidFill>
                  <a:srgbClr val="FFFF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1/9/2020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87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1/9/2020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96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1/9/2020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8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1/9/2020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1/9/2020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52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5.emf"/><Relationship Id="rId3" Type="http://schemas.openxmlformats.org/officeDocument/2006/relationships/image" Target="../media/image3.png"/><Relationship Id="rId7" Type="http://schemas.openxmlformats.org/officeDocument/2006/relationships/image" Target="../media/image22.emf"/><Relationship Id="rId12" Type="http://schemas.openxmlformats.org/officeDocument/2006/relationships/customXml" Target="../ink/ink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11" Type="http://schemas.openxmlformats.org/officeDocument/2006/relationships/image" Target="../media/image24.emf"/><Relationship Id="rId5" Type="http://schemas.openxmlformats.org/officeDocument/2006/relationships/image" Target="../media/image21.emf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2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5.pn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8.xml"/><Relationship Id="rId5" Type="http://schemas.openxmlformats.org/officeDocument/2006/relationships/image" Target="../media/image6.emf"/><Relationship Id="rId4" Type="http://schemas.openxmlformats.org/officeDocument/2006/relationships/customXml" Target="../ink/ink7.xml"/><Relationship Id="rId9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customXml" Target="../ink/ink14.xml"/><Relationship Id="rId3" Type="http://schemas.openxmlformats.org/officeDocument/2006/relationships/image" Target="../media/image9.png"/><Relationship Id="rId7" Type="http://schemas.openxmlformats.org/officeDocument/2006/relationships/customXml" Target="../ink/ink11.xml"/><Relationship Id="rId12" Type="http://schemas.openxmlformats.org/officeDocument/2006/relationships/image" Target="../media/image1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customXml" Target="../ink/ink13.xml"/><Relationship Id="rId5" Type="http://schemas.openxmlformats.org/officeDocument/2006/relationships/image" Target="../media/image380.emf"/><Relationship Id="rId10" Type="http://schemas.openxmlformats.org/officeDocument/2006/relationships/image" Target="../media/image12.emf"/><Relationship Id="rId4" Type="http://schemas.openxmlformats.org/officeDocument/2006/relationships/customXml" Target="../ink/ink10.xml"/><Relationship Id="rId9" Type="http://schemas.openxmlformats.org/officeDocument/2006/relationships/customXml" Target="../ink/ink12.xml"/><Relationship Id="rId1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656" y="1226542"/>
            <a:ext cx="6940620" cy="4129229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07751" y="5064010"/>
            <a:ext cx="2037025" cy="113898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ight Arrow 4"/>
          <p:cNvSpPr/>
          <p:nvPr/>
        </p:nvSpPr>
        <p:spPr>
          <a:xfrm rot="5400000">
            <a:off x="7535292" y="4747600"/>
            <a:ext cx="296383" cy="336437"/>
          </a:xfrm>
          <a:prstGeom prst="rightArrow">
            <a:avLst/>
          </a:prstGeom>
          <a:solidFill>
            <a:srgbClr val="93CCF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4775160" y="1746360"/>
              <a:ext cx="743400" cy="64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59320" y="1683000"/>
                <a:ext cx="77508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4419480" y="2089080"/>
              <a:ext cx="330840" cy="194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03640" y="2025720"/>
                <a:ext cx="3625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4413360" y="2755800"/>
              <a:ext cx="362160" cy="133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97520" y="2692440"/>
                <a:ext cx="3938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4013040" y="3790800"/>
              <a:ext cx="730800" cy="133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97200" y="3727440"/>
                <a:ext cx="7624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6584880" y="4131848"/>
              <a:ext cx="806760" cy="64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69040" y="4068488"/>
                <a:ext cx="838440" cy="13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/>
          <p:cNvGrpSpPr/>
          <p:nvPr/>
        </p:nvGrpSpPr>
        <p:grpSpPr>
          <a:xfrm>
            <a:off x="8022450" y="2108520"/>
            <a:ext cx="2421653" cy="1818752"/>
            <a:chOff x="6491235" y="2210637"/>
            <a:chExt cx="2421653" cy="181875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2" name="Rectangle 21"/>
            <p:cNvSpPr/>
            <p:nvPr/>
          </p:nvSpPr>
          <p:spPr>
            <a:xfrm>
              <a:off x="6491235" y="2210637"/>
              <a:ext cx="2421653" cy="18187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02262" y="2371411"/>
              <a:ext cx="1337870" cy="39770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Animal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682905" y="3310105"/>
              <a:ext cx="863407" cy="3977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Cat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908428" y="3310104"/>
              <a:ext cx="863407" cy="39770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Dog</a:t>
              </a:r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7546312" y="2779766"/>
              <a:ext cx="271306" cy="166655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6" name="Elbow Connector 15"/>
            <p:cNvCxnSpPr>
              <a:stCxn id="14" idx="3"/>
              <a:endCxn id="12" idx="0"/>
            </p:cNvCxnSpPr>
            <p:nvPr/>
          </p:nvCxnSpPr>
          <p:spPr>
            <a:xfrm rot="5400000">
              <a:off x="7216445" y="2844585"/>
              <a:ext cx="363684" cy="567356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Elbow Connector 17"/>
            <p:cNvCxnSpPr>
              <a:stCxn id="14" idx="3"/>
              <a:endCxn id="13" idx="0"/>
            </p:cNvCxnSpPr>
            <p:nvPr/>
          </p:nvCxnSpPr>
          <p:spPr>
            <a:xfrm rot="16200000" flipH="1">
              <a:off x="7829207" y="2799178"/>
              <a:ext cx="363683" cy="658167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4" name="Content Placeholder 3"/>
          <p:cNvSpPr txBox="1">
            <a:spLocks/>
          </p:cNvSpPr>
          <p:nvPr/>
        </p:nvSpPr>
        <p:spPr>
          <a:xfrm>
            <a:off x="3352801" y="5122413"/>
            <a:ext cx="3294363" cy="1255037"/>
          </a:xfrm>
          <a:prstGeom prst="wedgeRoundRectCallout">
            <a:avLst>
              <a:gd name="adj1" fmla="val 50263"/>
              <a:gd name="adj2" fmla="val -119732"/>
              <a:gd name="adj3" fmla="val 16667"/>
            </a:avLst>
          </a:prstGeom>
          <a:solidFill>
            <a:srgbClr val="C000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This method is in the Animal class but overridden in the Cat and Dog classes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4413360" y="274638"/>
            <a:ext cx="3800760" cy="612648"/>
          </a:xfrm>
          <a:prstGeom prst="wedgeRoundRectCallout">
            <a:avLst>
              <a:gd name="adj1" fmla="val -69420"/>
              <a:gd name="adj2" fmla="val 1333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FF00"/>
                </a:solidFill>
              </a:rPr>
              <a:t>Treat one type as another and still get  the behavior of the actual object</a:t>
            </a:r>
            <a:endParaRPr lang="en-SG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026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1707" y="3333750"/>
            <a:ext cx="1810194" cy="51523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Animal</a:t>
            </a:r>
            <a:endParaRPr lang="en-SG" sz="2400" dirty="0"/>
          </a:p>
        </p:txBody>
      </p:sp>
      <p:sp>
        <p:nvSpPr>
          <p:cNvPr id="5" name="Rectangle 4"/>
          <p:cNvSpPr/>
          <p:nvPr/>
        </p:nvSpPr>
        <p:spPr>
          <a:xfrm>
            <a:off x="7267132" y="3333750"/>
            <a:ext cx="1810194" cy="51523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Vehicle</a:t>
            </a:r>
            <a:endParaRPr lang="en-SG" sz="2400" dirty="0"/>
          </a:p>
        </p:txBody>
      </p:sp>
      <p:sp>
        <p:nvSpPr>
          <p:cNvPr id="6" name="Rectangle 5"/>
          <p:cNvSpPr/>
          <p:nvPr/>
        </p:nvSpPr>
        <p:spPr>
          <a:xfrm>
            <a:off x="1390650" y="4838700"/>
            <a:ext cx="742950" cy="4572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2495329" y="4838700"/>
            <a:ext cx="742950" cy="4572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Dog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3600008" y="4838700"/>
            <a:ext cx="742950" cy="4572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6781800" y="4838700"/>
            <a:ext cx="742950" cy="4572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7886479" y="4838700"/>
            <a:ext cx="742950" cy="4572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Bike</a:t>
            </a:r>
            <a:endParaRPr lang="en-SG" dirty="0"/>
          </a:p>
        </p:txBody>
      </p:sp>
      <p:sp>
        <p:nvSpPr>
          <p:cNvPr id="11" name="Rectangle 10"/>
          <p:cNvSpPr/>
          <p:nvPr/>
        </p:nvSpPr>
        <p:spPr>
          <a:xfrm>
            <a:off x="8991158" y="4838700"/>
            <a:ext cx="742950" cy="4572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SG" dirty="0"/>
          </a:p>
        </p:txBody>
      </p:sp>
      <p:sp>
        <p:nvSpPr>
          <p:cNvPr id="12" name="Isosceles Triangle 11"/>
          <p:cNvSpPr/>
          <p:nvPr/>
        </p:nvSpPr>
        <p:spPr>
          <a:xfrm>
            <a:off x="2719166" y="3839461"/>
            <a:ext cx="295275" cy="2667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Isosceles Triangle 12"/>
          <p:cNvSpPr/>
          <p:nvPr/>
        </p:nvSpPr>
        <p:spPr>
          <a:xfrm>
            <a:off x="8110316" y="3839461"/>
            <a:ext cx="295275" cy="2667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" name="Elbow Connector 14"/>
          <p:cNvCxnSpPr>
            <a:stCxn id="12" idx="3"/>
            <a:endCxn id="6" idx="0"/>
          </p:cNvCxnSpPr>
          <p:nvPr/>
        </p:nvCxnSpPr>
        <p:spPr>
          <a:xfrm rot="5400000">
            <a:off x="1948196" y="3920091"/>
            <a:ext cx="732539" cy="1104679"/>
          </a:xfrm>
          <a:prstGeom prst="bentConnector3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2" idx="3"/>
            <a:endCxn id="7" idx="0"/>
          </p:cNvCxnSpPr>
          <p:nvPr/>
        </p:nvCxnSpPr>
        <p:spPr>
          <a:xfrm rot="5400000">
            <a:off x="2500535" y="4472430"/>
            <a:ext cx="732539" cy="12700"/>
          </a:xfrm>
          <a:prstGeom prst="bentConnector3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2" idx="3"/>
            <a:endCxn id="8" idx="0"/>
          </p:cNvCxnSpPr>
          <p:nvPr/>
        </p:nvCxnSpPr>
        <p:spPr>
          <a:xfrm rot="16200000" flipH="1">
            <a:off x="3052874" y="3920090"/>
            <a:ext cx="732539" cy="1104679"/>
          </a:xfrm>
          <a:prstGeom prst="bentConnector3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3" idx="3"/>
            <a:endCxn id="9" idx="0"/>
          </p:cNvCxnSpPr>
          <p:nvPr/>
        </p:nvCxnSpPr>
        <p:spPr>
          <a:xfrm rot="5400000">
            <a:off x="7339346" y="3920091"/>
            <a:ext cx="732539" cy="1104679"/>
          </a:xfrm>
          <a:prstGeom prst="bentConnector3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3" idx="3"/>
            <a:endCxn id="10" idx="0"/>
          </p:cNvCxnSpPr>
          <p:nvPr/>
        </p:nvCxnSpPr>
        <p:spPr>
          <a:xfrm rot="5400000">
            <a:off x="7891685" y="4472430"/>
            <a:ext cx="732539" cy="12700"/>
          </a:xfrm>
          <a:prstGeom prst="bentConnector3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3" idx="3"/>
            <a:endCxn id="11" idx="0"/>
          </p:cNvCxnSpPr>
          <p:nvPr/>
        </p:nvCxnSpPr>
        <p:spPr>
          <a:xfrm rot="16200000" flipH="1">
            <a:off x="8444024" y="3920090"/>
            <a:ext cx="732539" cy="1104679"/>
          </a:xfrm>
          <a:prstGeom prst="bentConnector3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ular Callout 25"/>
          <p:cNvSpPr/>
          <p:nvPr/>
        </p:nvSpPr>
        <p:spPr>
          <a:xfrm>
            <a:off x="1076325" y="2457450"/>
            <a:ext cx="1219200" cy="552450"/>
          </a:xfrm>
          <a:prstGeom prst="wedgeRoundRectCallout">
            <a:avLst>
              <a:gd name="adj1" fmla="val 37678"/>
              <a:gd name="adj2" fmla="val 102155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eat()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247650" y="5504564"/>
            <a:ext cx="1219200" cy="552450"/>
          </a:xfrm>
          <a:prstGeom prst="wedgeRoundRectCallout">
            <a:avLst>
              <a:gd name="adj1" fmla="val 51964"/>
              <a:gd name="adj2" fmla="val -84052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eat()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8" name="Rounded Rectangular Callout 27"/>
          <p:cNvSpPr/>
          <p:nvPr/>
        </p:nvSpPr>
        <p:spPr>
          <a:xfrm>
            <a:off x="1804656" y="5504564"/>
            <a:ext cx="1219200" cy="552450"/>
          </a:xfrm>
          <a:prstGeom prst="wedgeRoundRectCallout">
            <a:avLst>
              <a:gd name="adj1" fmla="val 33214"/>
              <a:gd name="adj2" fmla="val -87500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eat()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3342943" y="5504564"/>
            <a:ext cx="1219200" cy="552450"/>
          </a:xfrm>
          <a:prstGeom prst="wedgeRoundRectCallout">
            <a:avLst>
              <a:gd name="adj1" fmla="val 1071"/>
              <a:gd name="adj2" fmla="val -82328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eat()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8734093" y="2457450"/>
            <a:ext cx="1219200" cy="552450"/>
          </a:xfrm>
          <a:prstGeom prst="wedgeRoundRectCallout">
            <a:avLst>
              <a:gd name="adj1" fmla="val -36541"/>
              <a:gd name="adj2" fmla="val 10905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sound()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5638800" y="5504564"/>
            <a:ext cx="1219200" cy="552450"/>
          </a:xfrm>
          <a:prstGeom prst="wedgeRoundRectCallout">
            <a:avLst>
              <a:gd name="adj1" fmla="val 51964"/>
              <a:gd name="adj2" fmla="val -8405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sound()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7195806" y="5504564"/>
            <a:ext cx="1219200" cy="552450"/>
          </a:xfrm>
          <a:prstGeom prst="wedgeRoundRectCallout">
            <a:avLst>
              <a:gd name="adj1" fmla="val 33214"/>
              <a:gd name="adj2" fmla="val -8750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sound()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33" name="Rounded Rectangular Callout 32"/>
          <p:cNvSpPr/>
          <p:nvPr/>
        </p:nvSpPr>
        <p:spPr>
          <a:xfrm>
            <a:off x="8734093" y="5504564"/>
            <a:ext cx="1219200" cy="552450"/>
          </a:xfrm>
          <a:prstGeom prst="wedgeRoundRectCallout">
            <a:avLst>
              <a:gd name="adj1" fmla="val 1071"/>
              <a:gd name="adj2" fmla="val -8232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sound()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4928966" y="361064"/>
            <a:ext cx="1123950" cy="505268"/>
          </a:xfrm>
          <a:prstGeom prst="wedgeRoundRectCallout">
            <a:avLst>
              <a:gd name="adj1" fmla="val -22528"/>
              <a:gd name="adj2" fmla="val 8135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m</a:t>
            </a:r>
            <a:r>
              <a:rPr lang="en-US" dirty="0" smtClean="0">
                <a:latin typeface="Consolas" panose="020B0609020204030204" pitchFamily="49" charset="0"/>
              </a:rPr>
              <a:t>ove()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342958" y="1066800"/>
            <a:ext cx="2000692" cy="628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&lt;&lt;interface&gt;&gt;</a:t>
            </a:r>
          </a:p>
          <a:p>
            <a:pPr algn="ctr"/>
            <a:r>
              <a:rPr lang="en-US" dirty="0" smtClean="0"/>
              <a:t>Mobile</a:t>
            </a:r>
            <a:endParaRPr lang="en-SG" dirty="0"/>
          </a:p>
        </p:txBody>
      </p:sp>
      <p:sp>
        <p:nvSpPr>
          <p:cNvPr id="49" name="Isosceles Triangle 48"/>
          <p:cNvSpPr/>
          <p:nvPr/>
        </p:nvSpPr>
        <p:spPr>
          <a:xfrm>
            <a:off x="5195666" y="1695007"/>
            <a:ext cx="295275" cy="2667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1" name="Elbow Connector 50"/>
          <p:cNvCxnSpPr>
            <a:stCxn id="49" idx="3"/>
            <a:endCxn id="6" idx="1"/>
          </p:cNvCxnSpPr>
          <p:nvPr/>
        </p:nvCxnSpPr>
        <p:spPr>
          <a:xfrm rot="5400000">
            <a:off x="1814181" y="1538176"/>
            <a:ext cx="3105593" cy="3952654"/>
          </a:xfrm>
          <a:prstGeom prst="bentConnector4">
            <a:avLst>
              <a:gd name="adj1" fmla="val 38652"/>
              <a:gd name="adj2" fmla="val 105783"/>
            </a:avLst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9" idx="3"/>
            <a:endCxn id="5" idx="0"/>
          </p:cNvCxnSpPr>
          <p:nvPr/>
        </p:nvCxnSpPr>
        <p:spPr>
          <a:xfrm rot="16200000" flipH="1">
            <a:off x="6071745" y="1233265"/>
            <a:ext cx="1372043" cy="2828925"/>
          </a:xfrm>
          <a:prstGeom prst="bentConnector3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590593" y="4838700"/>
            <a:ext cx="742950" cy="457200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Coral</a:t>
            </a:r>
            <a:endParaRPr lang="en-SG" dirty="0"/>
          </a:p>
        </p:txBody>
      </p:sp>
      <p:cxnSp>
        <p:nvCxnSpPr>
          <p:cNvPr id="16" name="Elbow Connector 15"/>
          <p:cNvCxnSpPr>
            <a:stCxn id="49" idx="3"/>
            <a:endCxn id="7" idx="1"/>
          </p:cNvCxnSpPr>
          <p:nvPr/>
        </p:nvCxnSpPr>
        <p:spPr>
          <a:xfrm rot="5400000">
            <a:off x="2366521" y="2090516"/>
            <a:ext cx="3105593" cy="2847975"/>
          </a:xfrm>
          <a:prstGeom prst="bentConnector4">
            <a:avLst>
              <a:gd name="adj1" fmla="val 74537"/>
              <a:gd name="adj2" fmla="val 108027"/>
            </a:avLst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64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15" name="Rectangle 5"/>
          <p:cNvSpPr/>
          <p:nvPr/>
        </p:nvSpPr>
        <p:spPr>
          <a:xfrm>
            <a:off x="2338072" y="1030778"/>
            <a:ext cx="8319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</a:rPr>
              <a:t>Multiple inheritance allowed.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Calibri" panose="020F0502020204030204"/>
            </a:endParaRPr>
          </a:p>
        </p:txBody>
      </p:sp>
      <p:pic>
        <p:nvPicPr>
          <p:cNvPr id="2050" name="Picture 2" descr="https://nus-tic2002-2018.github.io/website/book/oop/inheritance/interfaces/images/studentStaf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352" y="1696430"/>
            <a:ext cx="6624174" cy="43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815480" y="2739032"/>
            <a:ext cx="1135464" cy="6229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Person</a:t>
            </a:r>
            <a:endParaRPr lang="en-US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2066765" y="3386296"/>
            <a:ext cx="271306" cy="166655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0" name="Elbow Connector 9"/>
          <p:cNvCxnSpPr>
            <a:stCxn id="9" idx="3"/>
            <a:endCxn id="8" idx="1"/>
          </p:cNvCxnSpPr>
          <p:nvPr/>
        </p:nvCxnSpPr>
        <p:spPr>
          <a:xfrm rot="16200000" flipH="1">
            <a:off x="1800837" y="3954532"/>
            <a:ext cx="2023885" cy="1220720"/>
          </a:xfrm>
          <a:prstGeom prst="bentConnector2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Rectangle 7"/>
          <p:cNvSpPr/>
          <p:nvPr/>
        </p:nvSpPr>
        <p:spPr>
          <a:xfrm>
            <a:off x="3423138" y="5385916"/>
            <a:ext cx="1256044" cy="381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29518" y="4103227"/>
            <a:ext cx="5017419" cy="923330"/>
          </a:xfrm>
          <a:prstGeom prst="wedgeRectCallout">
            <a:avLst>
              <a:gd name="adj1" fmla="val -32353"/>
              <a:gd name="adj2" fmla="val -119242"/>
            </a:avLst>
          </a:prstGeom>
          <a:solidFill>
            <a:srgbClr val="F3FFE3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interface Staff 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extends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TaxPayer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, Citizen {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   //…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28644" y="5306089"/>
            <a:ext cx="5318292" cy="923330"/>
          </a:xfrm>
          <a:prstGeom prst="wedgeRectCallout">
            <a:avLst>
              <a:gd name="adj1" fmla="val -57865"/>
              <a:gd name="adj2" fmla="val -21298"/>
            </a:avLst>
          </a:prstGeom>
          <a:solidFill>
            <a:srgbClr val="DBF7FF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class TA 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extends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Person 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implements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Student, Staff {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   //…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15481" y="6324285"/>
            <a:ext cx="710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</a:rPr>
              <a:t>A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TA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</a:rPr>
              <a:t> object </a:t>
            </a:r>
            <a:r>
              <a:rPr lang="en-US" sz="2000" i="1" dirty="0">
                <a:solidFill>
                  <a:srgbClr val="FFFF00"/>
                </a:solidFill>
                <a:latin typeface="Calibri" panose="020F0502020204030204"/>
              </a:rPr>
              <a:t>is a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</a:rPr>
              <a:t>,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</a:rPr>
              <a:t>,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Staff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</a:rPr>
              <a:t>,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TaxPayer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</a:rPr>
              <a:t>,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Citizen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67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15" name="Rectangle 5"/>
          <p:cNvSpPr/>
          <p:nvPr/>
        </p:nvSpPr>
        <p:spPr>
          <a:xfrm>
            <a:off x="2338072" y="1030779"/>
            <a:ext cx="83198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</a:rPr>
              <a:t>Can have constants, static methods, </a:t>
            </a:r>
            <a:br>
              <a:rPr lang="en-US" sz="28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</a:rPr>
            </a:b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</a:rPr>
              <a:t>(and default methods, nested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/>
              </a:rPr>
              <a:t>types)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Calibri" panose="020F05020202040302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350" y="2085577"/>
            <a:ext cx="7397300" cy="4345369"/>
          </a:xfrm>
          <a:prstGeom prst="rect">
            <a:avLst/>
          </a:prstGeom>
        </p:spPr>
      </p:pic>
      <p:sp>
        <p:nvSpPr>
          <p:cNvPr id="14" name="Content Placeholder 3"/>
          <p:cNvSpPr txBox="1">
            <a:spLocks/>
          </p:cNvSpPr>
          <p:nvPr/>
        </p:nvSpPr>
        <p:spPr>
          <a:xfrm>
            <a:off x="6049234" y="2650538"/>
            <a:ext cx="1242521" cy="424259"/>
          </a:xfrm>
          <a:prstGeom prst="wedgeRoundRectCallout">
            <a:avLst>
              <a:gd name="adj1" fmla="val -95422"/>
              <a:gd name="adj2" fmla="val -10318"/>
              <a:gd name="adj3" fmla="val 16667"/>
            </a:avLst>
          </a:prstGeom>
          <a:solidFill>
            <a:srgbClr val="C000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Constant</a:t>
            </a: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7929950" y="3834002"/>
            <a:ext cx="1723166" cy="424259"/>
          </a:xfrm>
          <a:prstGeom prst="wedgeRoundRectCallout">
            <a:avLst>
              <a:gd name="adj1" fmla="val -76762"/>
              <a:gd name="adj2" fmla="val -64792"/>
              <a:gd name="adj3" fmla="val 16667"/>
            </a:avLst>
          </a:prstGeom>
          <a:solidFill>
            <a:srgbClr val="C000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Static method</a:t>
            </a: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4277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/>
          <a:srcRect t="46187" b="9524"/>
          <a:stretch/>
        </p:blipFill>
        <p:spPr>
          <a:xfrm>
            <a:off x="2292656" y="3133725"/>
            <a:ext cx="6940620" cy="1828800"/>
          </a:xfrm>
          <a:prstGeom prst="rect">
            <a:avLst/>
          </a:prstGeom>
          <a:effectLst/>
        </p:spPr>
      </p:pic>
      <p:sp>
        <p:nvSpPr>
          <p:cNvPr id="5" name="Rectangle 4"/>
          <p:cNvSpPr/>
          <p:nvPr/>
        </p:nvSpPr>
        <p:spPr>
          <a:xfrm>
            <a:off x="8022450" y="2108520"/>
            <a:ext cx="2421653" cy="18187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33477" y="2269294"/>
            <a:ext cx="1337870" cy="39770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</a:rPr>
              <a:t>Animal</a:t>
            </a:r>
          </a:p>
        </p:txBody>
      </p:sp>
      <p:sp>
        <p:nvSpPr>
          <p:cNvPr id="7" name="Rectangle 6"/>
          <p:cNvSpPr/>
          <p:nvPr/>
        </p:nvSpPr>
        <p:spPr>
          <a:xfrm>
            <a:off x="8214120" y="3207988"/>
            <a:ext cx="863407" cy="3977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</a:rPr>
              <a:t>Cat</a:t>
            </a:r>
          </a:p>
        </p:txBody>
      </p:sp>
      <p:sp>
        <p:nvSpPr>
          <p:cNvPr id="8" name="Rectangle 7"/>
          <p:cNvSpPr/>
          <p:nvPr/>
        </p:nvSpPr>
        <p:spPr>
          <a:xfrm>
            <a:off x="9439643" y="3207987"/>
            <a:ext cx="863407" cy="3977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</a:rPr>
              <a:t>Dog</a:t>
            </a:r>
          </a:p>
        </p:txBody>
      </p:sp>
      <p:sp>
        <p:nvSpPr>
          <p:cNvPr id="9" name="Isosceles Triangle 8"/>
          <p:cNvSpPr/>
          <p:nvPr/>
        </p:nvSpPr>
        <p:spPr>
          <a:xfrm>
            <a:off x="9077527" y="2677649"/>
            <a:ext cx="271306" cy="166655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0" name="Elbow Connector 9"/>
          <p:cNvCxnSpPr>
            <a:stCxn id="9" idx="3"/>
            <a:endCxn id="7" idx="0"/>
          </p:cNvCxnSpPr>
          <p:nvPr/>
        </p:nvCxnSpPr>
        <p:spPr>
          <a:xfrm rot="5400000">
            <a:off x="8747660" y="2742468"/>
            <a:ext cx="363684" cy="56735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Elbow Connector 10"/>
          <p:cNvCxnSpPr>
            <a:stCxn id="9" idx="3"/>
            <a:endCxn id="8" idx="0"/>
          </p:cNvCxnSpPr>
          <p:nvPr/>
        </p:nvCxnSpPr>
        <p:spPr>
          <a:xfrm rot="16200000" flipH="1">
            <a:off x="9360422" y="2697061"/>
            <a:ext cx="363683" cy="658167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9836692" y="1258749"/>
            <a:ext cx="1123582" cy="600075"/>
          </a:xfrm>
          <a:prstGeom prst="wedgeRoundRectCallout">
            <a:avLst>
              <a:gd name="adj1" fmla="val -47960"/>
              <a:gd name="adj2" fmla="val 114881"/>
              <a:gd name="adj3" fmla="val 1666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speak()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10074817" y="4108397"/>
            <a:ext cx="1123582" cy="600075"/>
          </a:xfrm>
          <a:prstGeom prst="wedgeRoundRectCallout">
            <a:avLst>
              <a:gd name="adj1" fmla="val -48808"/>
              <a:gd name="adj2" fmla="val -134325"/>
              <a:gd name="adj3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speak()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6824145" y="2498475"/>
            <a:ext cx="1123582" cy="600075"/>
          </a:xfrm>
          <a:prstGeom prst="wedgeRoundRectCallout">
            <a:avLst>
              <a:gd name="adj1" fmla="val 93611"/>
              <a:gd name="adj2" fmla="val 67262"/>
              <a:gd name="adj3" fmla="val 16667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speak()</a:t>
            </a:r>
            <a:endParaRPr lang="en-SG" dirty="0">
              <a:latin typeface="Consolas" panose="020B0609020204030204" pitchFamily="49" charset="0"/>
            </a:endParaRPr>
          </a:p>
        </p:txBody>
      </p:sp>
      <p:grpSp>
        <p:nvGrpSpPr>
          <p:cNvPr id="16" name="Group 12"/>
          <p:cNvGrpSpPr/>
          <p:nvPr/>
        </p:nvGrpSpPr>
        <p:grpSpPr>
          <a:xfrm>
            <a:off x="1006437" y="425627"/>
            <a:ext cx="5805239" cy="833122"/>
            <a:chOff x="930161" y="5509313"/>
            <a:chExt cx="7398727" cy="1144404"/>
          </a:xfrm>
        </p:grpSpPr>
        <p:sp>
          <p:nvSpPr>
            <p:cNvPr id="17" name="TextBox 16"/>
            <p:cNvSpPr txBox="1"/>
            <p:nvPr/>
          </p:nvSpPr>
          <p:spPr>
            <a:xfrm>
              <a:off x="930161" y="5525308"/>
              <a:ext cx="7346732" cy="1128409"/>
            </a:xfrm>
            <a:prstGeom prst="roundRect">
              <a:avLst/>
            </a:prstGeom>
            <a:solidFill>
              <a:schemeClr val="bg1">
                <a:lumMod val="85000"/>
                <a:alpha val="63000"/>
              </a:schemeClr>
            </a:solidFill>
            <a:effectLst/>
          </p:spPr>
          <p:txBody>
            <a:bodyPr wrap="square" rtlCol="0" anchor="b" anchorCtr="0">
              <a:noAutofit/>
            </a:bodyPr>
            <a:lstStyle/>
            <a:p>
              <a:pPr algn="ctr"/>
              <a:endParaRPr lang="en-US" sz="24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endParaRPr lang="en-SG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1045219" y="5509313"/>
              <a:ext cx="7283669" cy="977463"/>
            </a:xfrm>
            <a:prstGeom prst="rect">
              <a:avLst/>
            </a:prstGeom>
            <a:effectLst/>
          </p:spPr>
          <p:txBody>
            <a:bodyPr vert="horz" lIns="91440" tIns="45720" rIns="91440" bIns="45720" rtlCol="0">
              <a:noAutofit/>
            </a:bodyPr>
            <a:lstStyle/>
            <a:p>
              <a:pPr marL="342900" indent="-342900" algn="ctr">
                <a:spcBef>
                  <a:spcPct val="20000"/>
                </a:spcBef>
                <a:defRPr/>
              </a:pPr>
              <a:r>
                <a:rPr lang="en-US" sz="4000" b="1" dirty="0" smtClean="0">
                  <a:ln w="28575">
                    <a:solidFill>
                      <a:srgbClr val="C00000"/>
                    </a:solidFill>
                  </a:ln>
                  <a:solidFill>
                    <a:srgbClr val="FFFF99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Rockwell Extra Bold" pitchFamily="18" charset="0"/>
                </a:rPr>
                <a:t>Dynamic Binding</a:t>
              </a:r>
              <a:endParaRPr lang="en-SG" sz="4000" b="1" dirty="0">
                <a:ln w="28575">
                  <a:solidFill>
                    <a:srgbClr val="C00000"/>
                  </a:solidFill>
                </a:ln>
                <a:solidFill>
                  <a:srgbClr val="FFFF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ckwell Extra Bold" pitchFamily="18" charset="0"/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8362950" y="5495925"/>
            <a:ext cx="3295650" cy="67627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Determined at runtime</a:t>
            </a:r>
            <a:endParaRPr lang="en-SG" sz="2400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5657295" y="4869898"/>
            <a:ext cx="1752600" cy="718654"/>
          </a:xfrm>
          <a:prstGeom prst="wedgeRoundRectCallout">
            <a:avLst>
              <a:gd name="adj1" fmla="val 8515"/>
              <a:gd name="adj2" fmla="val -1253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Same message</a:t>
            </a:r>
            <a:endParaRPr lang="en-SG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3" name="Ink 22"/>
              <p14:cNvContentPartPr/>
              <p14:nvPr/>
            </p14:nvContentPartPr>
            <p14:xfrm>
              <a:off x="6568354" y="4133398"/>
              <a:ext cx="781560" cy="1116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20474" y="4037638"/>
                <a:ext cx="877320" cy="20304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Left Arrow 25"/>
          <p:cNvSpPr/>
          <p:nvPr/>
        </p:nvSpPr>
        <p:spPr>
          <a:xfrm>
            <a:off x="6901954" y="488569"/>
            <a:ext cx="2686050" cy="71888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Overridden methods</a:t>
            </a:r>
            <a:endParaRPr lang="en-SG" dirty="0"/>
          </a:p>
        </p:txBody>
      </p:sp>
      <p:grpSp>
        <p:nvGrpSpPr>
          <p:cNvPr id="27" name="Group 12"/>
          <p:cNvGrpSpPr/>
          <p:nvPr/>
        </p:nvGrpSpPr>
        <p:grpSpPr>
          <a:xfrm>
            <a:off x="511137" y="5841094"/>
            <a:ext cx="5805239" cy="833122"/>
            <a:chOff x="930161" y="5509313"/>
            <a:chExt cx="7398727" cy="1144404"/>
          </a:xfrm>
        </p:grpSpPr>
        <p:sp>
          <p:nvSpPr>
            <p:cNvPr id="28" name="TextBox 27"/>
            <p:cNvSpPr txBox="1"/>
            <p:nvPr/>
          </p:nvSpPr>
          <p:spPr>
            <a:xfrm>
              <a:off x="930161" y="5525308"/>
              <a:ext cx="7346732" cy="1128409"/>
            </a:xfrm>
            <a:prstGeom prst="roundRect">
              <a:avLst/>
            </a:prstGeom>
            <a:solidFill>
              <a:schemeClr val="bg1">
                <a:lumMod val="85000"/>
                <a:alpha val="63000"/>
              </a:schemeClr>
            </a:solidFill>
            <a:effectLst/>
          </p:spPr>
          <p:txBody>
            <a:bodyPr wrap="square" rtlCol="0" anchor="b" anchorCtr="0">
              <a:noAutofit/>
            </a:bodyPr>
            <a:lstStyle/>
            <a:p>
              <a:pPr algn="ctr"/>
              <a:endParaRPr lang="en-US" sz="24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endParaRPr lang="en-SG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29" name="Content Placeholder 2"/>
            <p:cNvSpPr txBox="1">
              <a:spLocks/>
            </p:cNvSpPr>
            <p:nvPr/>
          </p:nvSpPr>
          <p:spPr>
            <a:xfrm>
              <a:off x="1045219" y="5509313"/>
              <a:ext cx="7283669" cy="977463"/>
            </a:xfrm>
            <a:prstGeom prst="rect">
              <a:avLst/>
            </a:prstGeom>
            <a:effectLst/>
          </p:spPr>
          <p:txBody>
            <a:bodyPr vert="horz" lIns="91440" tIns="45720" rIns="91440" bIns="45720" rtlCol="0">
              <a:noAutofit/>
            </a:bodyPr>
            <a:lstStyle/>
            <a:p>
              <a:pPr marL="342900" indent="-342900" algn="ctr">
                <a:spcBef>
                  <a:spcPct val="20000"/>
                </a:spcBef>
                <a:defRPr/>
              </a:pPr>
              <a:r>
                <a:rPr lang="en-US" sz="4000" b="1" dirty="0" smtClean="0">
                  <a:ln w="28575">
                    <a:solidFill>
                      <a:srgbClr val="C00000"/>
                    </a:solidFill>
                  </a:ln>
                  <a:solidFill>
                    <a:srgbClr val="FFFF99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Rockwell Extra Bold" pitchFamily="18" charset="0"/>
                </a:rPr>
                <a:t>Static Binding</a:t>
              </a:r>
              <a:endParaRPr lang="en-SG" sz="4000" b="1" dirty="0">
                <a:ln w="28575">
                  <a:solidFill>
                    <a:srgbClr val="C00000"/>
                  </a:solidFill>
                </a:ln>
                <a:solidFill>
                  <a:srgbClr val="FFFF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ckwell Extra Bold" pitchFamily="18" charset="0"/>
              </a:endParaRPr>
            </a:p>
          </p:txBody>
        </p:sp>
      </p:grpSp>
      <p:sp>
        <p:nvSpPr>
          <p:cNvPr id="31" name="Down Arrow Callout 30"/>
          <p:cNvSpPr/>
          <p:nvPr/>
        </p:nvSpPr>
        <p:spPr>
          <a:xfrm>
            <a:off x="601415" y="5026671"/>
            <a:ext cx="3287243" cy="802738"/>
          </a:xfrm>
          <a:prstGeom prst="downArrowCallout">
            <a:avLst>
              <a:gd name="adj1" fmla="val 25000"/>
              <a:gd name="adj2" fmla="val 25000"/>
              <a:gd name="adj3" fmla="val 17881"/>
              <a:gd name="adj4" fmla="val 6497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Overloaded methods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592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9" grpId="0" animBg="1"/>
      <p:bldP spid="20" grpId="0" animBg="1"/>
      <p:bldP spid="26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71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8022450" y="259623"/>
            <a:ext cx="2421653" cy="1818752"/>
            <a:chOff x="6491235" y="2210637"/>
            <a:chExt cx="2421653" cy="181875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2" name="Rectangle 21"/>
            <p:cNvSpPr/>
            <p:nvPr/>
          </p:nvSpPr>
          <p:spPr>
            <a:xfrm>
              <a:off x="6491235" y="2210637"/>
              <a:ext cx="2421653" cy="18187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02262" y="2371411"/>
              <a:ext cx="1337870" cy="39770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Animal</a:t>
              </a:r>
              <a:endParaRPr lang="en-US" sz="2000" dirty="0">
                <a:solidFill>
                  <a:prstClr val="white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682905" y="3310105"/>
              <a:ext cx="863407" cy="3977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Cat</a:t>
              </a:r>
              <a:endParaRPr lang="en-US" sz="2000" dirty="0">
                <a:solidFill>
                  <a:prstClr val="white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908428" y="3310104"/>
              <a:ext cx="863407" cy="39770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Dog</a:t>
              </a:r>
              <a:endParaRPr lang="en-US" sz="2000" dirty="0">
                <a:solidFill>
                  <a:prstClr val="white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7546312" y="2779766"/>
              <a:ext cx="271306" cy="166655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6" name="Elbow Connector 15"/>
            <p:cNvCxnSpPr>
              <a:stCxn id="14" idx="3"/>
              <a:endCxn id="12" idx="0"/>
            </p:cNvCxnSpPr>
            <p:nvPr/>
          </p:nvCxnSpPr>
          <p:spPr>
            <a:xfrm rot="5400000">
              <a:off x="7216445" y="2844585"/>
              <a:ext cx="363684" cy="567356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Elbow Connector 17"/>
            <p:cNvCxnSpPr>
              <a:stCxn id="14" idx="3"/>
              <a:endCxn id="13" idx="0"/>
            </p:cNvCxnSpPr>
            <p:nvPr/>
          </p:nvCxnSpPr>
          <p:spPr>
            <a:xfrm rot="16200000" flipH="1">
              <a:off x="7829207" y="2799178"/>
              <a:ext cx="363683" cy="658167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7115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6930" y="1006053"/>
            <a:ext cx="5592726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Consolas" panose="020B0609020204030204" pitchFamily="49" charset="0"/>
              </a:rPr>
              <a:t>public class</a:t>
            </a:r>
            <a:r>
              <a:rPr lang="en-US" dirty="0" smtClean="0">
                <a:latin typeface="Consolas" panose="020B0609020204030204" pitchFamily="49" charset="0"/>
              </a:rPr>
              <a:t> Animal {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2060"/>
                </a:solidFill>
                <a:latin typeface="Consolas" panose="020B0609020204030204" pitchFamily="49" charset="0"/>
              </a:rPr>
              <a:t>protected</a:t>
            </a:r>
            <a:r>
              <a:rPr lang="en-US" dirty="0" smtClean="0">
                <a:latin typeface="Consolas" panose="020B0609020204030204" pitchFamily="49" charset="0"/>
              </a:rPr>
              <a:t> string name;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2060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Animal</a:t>
            </a:r>
            <a:r>
              <a:rPr lang="en-US" dirty="0" smtClean="0">
                <a:latin typeface="Consolas" panose="020B0609020204030204" pitchFamily="49" charset="0"/>
              </a:rPr>
              <a:t>(String name)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2060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>
                <a:latin typeface="Consolas" panose="020B0609020204030204" pitchFamily="49" charset="0"/>
              </a:rPr>
              <a:t>.name = name;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2060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latin typeface="Consolas" panose="020B0609020204030204" pitchFamily="49" charset="0"/>
              </a:rPr>
              <a:t> String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speak</a:t>
            </a:r>
            <a:r>
              <a:rPr lang="en-US" dirty="0" smtClean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Consolas" panose="020B0609020204030204" pitchFamily="49" charset="0"/>
              </a:rPr>
              <a:t>null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classes/methods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8022450" y="259623"/>
            <a:ext cx="2421653" cy="1818752"/>
            <a:chOff x="6491235" y="2210637"/>
            <a:chExt cx="2421653" cy="181875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2" name="Rectangle 21"/>
            <p:cNvSpPr/>
            <p:nvPr/>
          </p:nvSpPr>
          <p:spPr>
            <a:xfrm>
              <a:off x="6491235" y="2210637"/>
              <a:ext cx="2421653" cy="18187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02262" y="2371411"/>
              <a:ext cx="1337870" cy="39770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Animal</a:t>
              </a:r>
              <a:endParaRPr lang="en-US" sz="2000" dirty="0">
                <a:solidFill>
                  <a:prstClr val="white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682905" y="3310105"/>
              <a:ext cx="863407" cy="3977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Cat</a:t>
              </a:r>
              <a:endParaRPr lang="en-US" sz="2000" dirty="0">
                <a:solidFill>
                  <a:prstClr val="white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908428" y="3310104"/>
              <a:ext cx="863407" cy="39770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Dog</a:t>
              </a:r>
              <a:endParaRPr lang="en-US" sz="2000" dirty="0">
                <a:solidFill>
                  <a:prstClr val="white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7546312" y="2779766"/>
              <a:ext cx="271306" cy="166655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6" name="Elbow Connector 15"/>
            <p:cNvCxnSpPr>
              <a:stCxn id="14" idx="3"/>
              <a:endCxn id="12" idx="0"/>
            </p:cNvCxnSpPr>
            <p:nvPr/>
          </p:nvCxnSpPr>
          <p:spPr>
            <a:xfrm rot="5400000">
              <a:off x="7216445" y="2844585"/>
              <a:ext cx="363684" cy="567356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Elbow Connector 17"/>
            <p:cNvCxnSpPr>
              <a:stCxn id="14" idx="3"/>
              <a:endCxn id="13" idx="0"/>
            </p:cNvCxnSpPr>
            <p:nvPr/>
          </p:nvCxnSpPr>
          <p:spPr>
            <a:xfrm rot="16200000" flipH="1">
              <a:off x="7829207" y="2799178"/>
              <a:ext cx="363683" cy="658167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25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298" y="3013284"/>
            <a:ext cx="3819048" cy="3057143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956930" y="3868375"/>
            <a:ext cx="5592726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endParaRPr lang="en-US" sz="2000" dirty="0" smtClean="0">
              <a:solidFill>
                <a:prstClr val="black"/>
              </a:solidFill>
              <a:latin typeface="Calibri" panose="020F0502020204030204"/>
            </a:endParaRPr>
          </a:p>
          <a:p>
            <a:pPr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>
              <a:defRPr/>
            </a:pPr>
            <a:endParaRPr lang="en-US" sz="2000" dirty="0" smtClean="0">
              <a:solidFill>
                <a:prstClr val="black"/>
              </a:solidFill>
              <a:latin typeface="Calibri" panose="020F0502020204030204"/>
            </a:endParaRPr>
          </a:p>
          <a:p>
            <a:pPr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>
              <a:defRPr/>
            </a:pPr>
            <a:endParaRPr lang="en-US" sz="2000" dirty="0" smtClean="0">
              <a:solidFill>
                <a:prstClr val="black"/>
              </a:solidFill>
              <a:latin typeface="Calibri" panose="020F0502020204030204"/>
            </a:endParaRPr>
          </a:p>
          <a:p>
            <a:pPr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91369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956930" y="1006053"/>
            <a:ext cx="5592726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Consolas" panose="020B0609020204030204" pitchFamily="49" charset="0"/>
              </a:rPr>
              <a:t>public abstract class</a:t>
            </a:r>
            <a:r>
              <a:rPr lang="en-US" dirty="0" smtClean="0">
                <a:latin typeface="Consolas" panose="020B0609020204030204" pitchFamily="49" charset="0"/>
              </a:rPr>
              <a:t> Animal {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2060"/>
                </a:solidFill>
                <a:latin typeface="Consolas" panose="020B0609020204030204" pitchFamily="49" charset="0"/>
              </a:rPr>
              <a:t>protected</a:t>
            </a:r>
            <a:r>
              <a:rPr lang="en-US" dirty="0" smtClean="0">
                <a:latin typeface="Consolas" panose="020B0609020204030204" pitchFamily="49" charset="0"/>
              </a:rPr>
              <a:t> string name;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2060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Animal</a:t>
            </a:r>
            <a:r>
              <a:rPr lang="en-US" dirty="0" smtClean="0">
                <a:latin typeface="Consolas" panose="020B0609020204030204" pitchFamily="49" charset="0"/>
              </a:rPr>
              <a:t>(String name)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2060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>
                <a:latin typeface="Consolas" panose="020B0609020204030204" pitchFamily="49" charset="0"/>
              </a:rPr>
              <a:t>.name = name;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2060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speak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Consolas" panose="020B0609020204030204" pitchFamily="49" charset="0"/>
              </a:rPr>
              <a:t>null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classes/methods</a:t>
            </a:r>
            <a:endParaRPr lang="en-US" dirty="0"/>
          </a:p>
        </p:txBody>
      </p:sp>
      <p:grpSp>
        <p:nvGrpSpPr>
          <p:cNvPr id="17" name="Group 22"/>
          <p:cNvGrpSpPr/>
          <p:nvPr/>
        </p:nvGrpSpPr>
        <p:grpSpPr>
          <a:xfrm>
            <a:off x="8022450" y="259623"/>
            <a:ext cx="2421653" cy="1818752"/>
            <a:chOff x="6491235" y="2210637"/>
            <a:chExt cx="2421653" cy="181875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9" name="Rectangle 18"/>
            <p:cNvSpPr/>
            <p:nvPr/>
          </p:nvSpPr>
          <p:spPr>
            <a:xfrm>
              <a:off x="6491235" y="2210637"/>
              <a:ext cx="2421653" cy="18187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02262" y="2371411"/>
              <a:ext cx="1337870" cy="39770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Animal</a:t>
              </a:r>
              <a:endParaRPr lang="en-US" sz="2000" dirty="0">
                <a:solidFill>
                  <a:prstClr val="white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82905" y="3310105"/>
              <a:ext cx="863407" cy="3977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Cat</a:t>
              </a:r>
              <a:endParaRPr lang="en-US" sz="2000" dirty="0">
                <a:solidFill>
                  <a:prstClr val="white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908428" y="3310104"/>
              <a:ext cx="863407" cy="39770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Dog</a:t>
              </a:r>
              <a:endParaRPr lang="en-US" sz="2000" dirty="0">
                <a:solidFill>
                  <a:prstClr val="white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>
              <a:off x="7546312" y="2779766"/>
              <a:ext cx="271306" cy="166655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27" name="Elbow Connector 26"/>
            <p:cNvCxnSpPr>
              <a:stCxn id="26" idx="3"/>
              <a:endCxn id="21" idx="0"/>
            </p:cNvCxnSpPr>
            <p:nvPr/>
          </p:nvCxnSpPr>
          <p:spPr>
            <a:xfrm rot="5400000">
              <a:off x="7216445" y="2844585"/>
              <a:ext cx="363684" cy="567356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Elbow Connector 27"/>
            <p:cNvCxnSpPr>
              <a:stCxn id="26" idx="3"/>
              <a:endCxn id="25" idx="0"/>
            </p:cNvCxnSpPr>
            <p:nvPr/>
          </p:nvCxnSpPr>
          <p:spPr>
            <a:xfrm rot="16200000" flipH="1">
              <a:off x="7829207" y="2799178"/>
              <a:ext cx="363683" cy="658167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2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298" y="3013284"/>
            <a:ext cx="3819048" cy="3057143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933646" y="1224436"/>
              <a:ext cx="984600" cy="64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7806" y="1161076"/>
                <a:ext cx="1016280" cy="1332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/>
          <p:cNvSpPr txBox="1"/>
          <p:nvPr/>
        </p:nvSpPr>
        <p:spPr>
          <a:xfrm>
            <a:off x="956930" y="3868375"/>
            <a:ext cx="5592726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Abstract classes cannot be instantiated but can be used as a type.</a:t>
            </a:r>
          </a:p>
          <a:p>
            <a:pPr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Animal a;  </a:t>
            </a:r>
            <a:r>
              <a:rPr lang="en-US" sz="2000" dirty="0">
                <a:solidFill>
                  <a:srgbClr val="00B050"/>
                </a:solidFill>
                <a:latin typeface="Calibri" panose="020F0502020204030204"/>
              </a:rPr>
              <a:t>//OK</a:t>
            </a:r>
          </a:p>
          <a:p>
            <a:pPr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a = new Cat(“Kitty”);  </a:t>
            </a:r>
            <a:r>
              <a:rPr lang="en-US" sz="2000" dirty="0">
                <a:solidFill>
                  <a:srgbClr val="00B050"/>
                </a:solidFill>
                <a:latin typeface="Calibri" panose="020F0502020204030204"/>
              </a:rPr>
              <a:t>//OK</a:t>
            </a:r>
          </a:p>
          <a:p>
            <a:pPr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a = new Animal(“Foo”);  </a:t>
            </a:r>
            <a:r>
              <a:rPr lang="en-US" sz="2000" dirty="0">
                <a:solidFill>
                  <a:srgbClr val="C00000"/>
                </a:solidFill>
                <a:latin typeface="Calibri" panose="020F0502020204030204"/>
              </a:rPr>
              <a:t>//Not OK</a:t>
            </a:r>
            <a:endParaRPr lang="en-US" sz="2000" dirty="0">
              <a:solidFill>
                <a:srgbClr val="C00000"/>
              </a:solidFill>
              <a:latin typeface="Calibri" panose="020F0502020204030204"/>
            </a:endParaRPr>
          </a:p>
          <a:p>
            <a:pPr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6736298" y="6112430"/>
            <a:ext cx="3707804" cy="444575"/>
          </a:xfrm>
          <a:prstGeom prst="wedgeRoundRectCallout">
            <a:avLst>
              <a:gd name="adj1" fmla="val -18271"/>
              <a:gd name="adj2" fmla="val -174535"/>
              <a:gd name="adj3" fmla="val 16667"/>
            </a:avLst>
          </a:prstGeom>
          <a:solidFill>
            <a:srgbClr val="C000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What if this method is removed?</a:t>
            </a: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abstractMethodSig"/>
          <p:cNvSpPr txBox="1"/>
          <p:nvPr/>
        </p:nvSpPr>
        <p:spPr>
          <a:xfrm>
            <a:off x="1458425" y="2659329"/>
            <a:ext cx="411042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public </a:t>
            </a:r>
            <a:r>
              <a:rPr lang="en-US" dirty="0" smtClean="0">
                <a:solidFill>
                  <a:srgbClr val="002060"/>
                </a:solidFill>
                <a:latin typeface="Consolas" panose="020B0609020204030204" pitchFamily="49" charset="0"/>
              </a:rPr>
              <a:t>abstract</a:t>
            </a:r>
            <a:r>
              <a:rPr lang="en-US" dirty="0" smtClean="0">
                <a:latin typeface="Consolas" panose="020B0609020204030204" pitchFamily="49" charset="0"/>
              </a:rPr>
              <a:t> String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speak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SG" dirty="0"/>
          </a:p>
        </p:txBody>
      </p:sp>
      <p:sp>
        <p:nvSpPr>
          <p:cNvPr id="24" name="Content Placeholder 3"/>
          <p:cNvSpPr txBox="1">
            <a:spLocks/>
          </p:cNvSpPr>
          <p:nvPr/>
        </p:nvSpPr>
        <p:spPr>
          <a:xfrm>
            <a:off x="2539930" y="3423800"/>
            <a:ext cx="3376246" cy="444575"/>
          </a:xfrm>
          <a:prstGeom prst="wedgeRoundRectCallout">
            <a:avLst>
              <a:gd name="adj1" fmla="val -39025"/>
              <a:gd name="adj2" fmla="val -166674"/>
              <a:gd name="adj3" fmla="val 16667"/>
            </a:avLst>
          </a:prstGeom>
          <a:solidFill>
            <a:srgbClr val="C000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It can be declared as abstract</a:t>
            </a: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429186" y="2851390"/>
            <a:ext cx="3006197" cy="23599"/>
            <a:chOff x="2429186" y="2851390"/>
            <a:chExt cx="3006197" cy="2359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/>
                <p14:cNvContentPartPr/>
                <p14:nvPr/>
              </p14:nvContentPartPr>
              <p14:xfrm>
                <a:off x="2429186" y="2851390"/>
                <a:ext cx="978120" cy="360"/>
              </p14:xfrm>
            </p:contentPart>
          </mc:Choice>
          <mc:Fallback>
            <p:pic>
              <p:nvPicPr>
                <p:cNvPr id="3" name="Ink 2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3346" y="2788030"/>
                  <a:ext cx="10098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/>
                <p14:cNvContentPartPr/>
                <p14:nvPr/>
              </p14:nvContentPartPr>
              <p14:xfrm>
                <a:off x="5352223" y="2868509"/>
                <a:ext cx="83160" cy="6480"/>
              </p14:xfrm>
            </p:contentPart>
          </mc:Choice>
          <mc:Fallback>
            <p:pic>
              <p:nvPicPr>
                <p:cNvPr id="4" name="Ink 3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36451" y="2808484"/>
                  <a:ext cx="114703" cy="126531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Content Placeholder 3"/>
          <p:cNvSpPr txBox="1">
            <a:spLocks/>
          </p:cNvSpPr>
          <p:nvPr/>
        </p:nvSpPr>
        <p:spPr>
          <a:xfrm>
            <a:off x="5067623" y="1247764"/>
            <a:ext cx="2930645" cy="1255037"/>
          </a:xfrm>
          <a:prstGeom prst="wedgeRoundRectCallout">
            <a:avLst>
              <a:gd name="adj1" fmla="val -99088"/>
              <a:gd name="adj2" fmla="val 72196"/>
              <a:gd name="adj3" fmla="val 16667"/>
            </a:avLst>
          </a:prstGeom>
          <a:solidFill>
            <a:srgbClr val="C000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This method implementation should always be overridden</a:t>
            </a: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8018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  <p:bldP spid="24" grpId="0" animBg="1"/>
      <p:bldP spid="23" grpId="0" animBg="1"/>
      <p:bldP spid="2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95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1707" y="3333750"/>
            <a:ext cx="1810194" cy="51523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Animal</a:t>
            </a:r>
            <a:endParaRPr lang="en-SG" sz="2400" dirty="0"/>
          </a:p>
        </p:txBody>
      </p:sp>
      <p:sp>
        <p:nvSpPr>
          <p:cNvPr id="5" name="Rectangle 4"/>
          <p:cNvSpPr/>
          <p:nvPr/>
        </p:nvSpPr>
        <p:spPr>
          <a:xfrm>
            <a:off x="7267132" y="3333750"/>
            <a:ext cx="1810194" cy="51523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Vehicle</a:t>
            </a:r>
            <a:endParaRPr lang="en-SG" sz="2400" dirty="0"/>
          </a:p>
        </p:txBody>
      </p:sp>
      <p:sp>
        <p:nvSpPr>
          <p:cNvPr id="6" name="Rectangle 5"/>
          <p:cNvSpPr/>
          <p:nvPr/>
        </p:nvSpPr>
        <p:spPr>
          <a:xfrm>
            <a:off x="1390650" y="4838700"/>
            <a:ext cx="742950" cy="4572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2495329" y="4838700"/>
            <a:ext cx="742950" cy="4572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Dog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3600008" y="4838700"/>
            <a:ext cx="742950" cy="4572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6781800" y="4838700"/>
            <a:ext cx="742950" cy="4572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7886479" y="4838700"/>
            <a:ext cx="742950" cy="4572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Bike</a:t>
            </a:r>
            <a:endParaRPr lang="en-SG" dirty="0"/>
          </a:p>
        </p:txBody>
      </p:sp>
      <p:sp>
        <p:nvSpPr>
          <p:cNvPr id="11" name="Rectangle 10"/>
          <p:cNvSpPr/>
          <p:nvPr/>
        </p:nvSpPr>
        <p:spPr>
          <a:xfrm>
            <a:off x="8991158" y="4838700"/>
            <a:ext cx="742950" cy="4572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SG" dirty="0"/>
          </a:p>
        </p:txBody>
      </p:sp>
      <p:sp>
        <p:nvSpPr>
          <p:cNvPr id="12" name="Isosceles Triangle 11"/>
          <p:cNvSpPr/>
          <p:nvPr/>
        </p:nvSpPr>
        <p:spPr>
          <a:xfrm>
            <a:off x="2719166" y="3839461"/>
            <a:ext cx="295275" cy="2667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Isosceles Triangle 12"/>
          <p:cNvSpPr/>
          <p:nvPr/>
        </p:nvSpPr>
        <p:spPr>
          <a:xfrm>
            <a:off x="8110316" y="3839461"/>
            <a:ext cx="295275" cy="2667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" name="Elbow Connector 14"/>
          <p:cNvCxnSpPr>
            <a:stCxn id="12" idx="3"/>
            <a:endCxn id="6" idx="0"/>
          </p:cNvCxnSpPr>
          <p:nvPr/>
        </p:nvCxnSpPr>
        <p:spPr>
          <a:xfrm rot="5400000">
            <a:off x="1948196" y="3920091"/>
            <a:ext cx="732539" cy="1104679"/>
          </a:xfrm>
          <a:prstGeom prst="bentConnector3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2" idx="3"/>
            <a:endCxn id="7" idx="0"/>
          </p:cNvCxnSpPr>
          <p:nvPr/>
        </p:nvCxnSpPr>
        <p:spPr>
          <a:xfrm rot="5400000">
            <a:off x="2500535" y="4472430"/>
            <a:ext cx="732539" cy="12700"/>
          </a:xfrm>
          <a:prstGeom prst="bentConnector3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2" idx="3"/>
            <a:endCxn id="8" idx="0"/>
          </p:cNvCxnSpPr>
          <p:nvPr/>
        </p:nvCxnSpPr>
        <p:spPr>
          <a:xfrm rot="16200000" flipH="1">
            <a:off x="3052874" y="3920090"/>
            <a:ext cx="732539" cy="1104679"/>
          </a:xfrm>
          <a:prstGeom prst="bentConnector3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3" idx="3"/>
            <a:endCxn id="9" idx="0"/>
          </p:cNvCxnSpPr>
          <p:nvPr/>
        </p:nvCxnSpPr>
        <p:spPr>
          <a:xfrm rot="5400000">
            <a:off x="7339346" y="3920091"/>
            <a:ext cx="732539" cy="1104679"/>
          </a:xfrm>
          <a:prstGeom prst="bentConnector3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3" idx="3"/>
            <a:endCxn id="10" idx="0"/>
          </p:cNvCxnSpPr>
          <p:nvPr/>
        </p:nvCxnSpPr>
        <p:spPr>
          <a:xfrm rot="5400000">
            <a:off x="7891685" y="4472430"/>
            <a:ext cx="732539" cy="12700"/>
          </a:xfrm>
          <a:prstGeom prst="bentConnector3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3" idx="3"/>
            <a:endCxn id="11" idx="0"/>
          </p:cNvCxnSpPr>
          <p:nvPr/>
        </p:nvCxnSpPr>
        <p:spPr>
          <a:xfrm rot="16200000" flipH="1">
            <a:off x="8444024" y="3920090"/>
            <a:ext cx="732539" cy="1104679"/>
          </a:xfrm>
          <a:prstGeom prst="bentConnector3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ular Callout 25"/>
          <p:cNvSpPr/>
          <p:nvPr/>
        </p:nvSpPr>
        <p:spPr>
          <a:xfrm>
            <a:off x="1076325" y="2457450"/>
            <a:ext cx="1219200" cy="552450"/>
          </a:xfrm>
          <a:prstGeom prst="wedgeRoundRectCallout">
            <a:avLst>
              <a:gd name="adj1" fmla="val 37678"/>
              <a:gd name="adj2" fmla="val 102155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eat()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247650" y="5504564"/>
            <a:ext cx="1219200" cy="552450"/>
          </a:xfrm>
          <a:prstGeom prst="wedgeRoundRectCallout">
            <a:avLst>
              <a:gd name="adj1" fmla="val 51964"/>
              <a:gd name="adj2" fmla="val -84052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eat()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8" name="Rounded Rectangular Callout 27"/>
          <p:cNvSpPr/>
          <p:nvPr/>
        </p:nvSpPr>
        <p:spPr>
          <a:xfrm>
            <a:off x="1804656" y="5504564"/>
            <a:ext cx="1219200" cy="552450"/>
          </a:xfrm>
          <a:prstGeom prst="wedgeRoundRectCallout">
            <a:avLst>
              <a:gd name="adj1" fmla="val 33214"/>
              <a:gd name="adj2" fmla="val -87500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eat()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3342943" y="5504564"/>
            <a:ext cx="1219200" cy="552450"/>
          </a:xfrm>
          <a:prstGeom prst="wedgeRoundRectCallout">
            <a:avLst>
              <a:gd name="adj1" fmla="val 1071"/>
              <a:gd name="adj2" fmla="val -82328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eat()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8734093" y="2457450"/>
            <a:ext cx="1219200" cy="552450"/>
          </a:xfrm>
          <a:prstGeom prst="wedgeRoundRectCallout">
            <a:avLst>
              <a:gd name="adj1" fmla="val -36541"/>
              <a:gd name="adj2" fmla="val 10905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sound()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5638800" y="5504564"/>
            <a:ext cx="1219200" cy="552450"/>
          </a:xfrm>
          <a:prstGeom prst="wedgeRoundRectCallout">
            <a:avLst>
              <a:gd name="adj1" fmla="val 51964"/>
              <a:gd name="adj2" fmla="val -8405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sound()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7195806" y="5504564"/>
            <a:ext cx="1219200" cy="552450"/>
          </a:xfrm>
          <a:prstGeom prst="wedgeRoundRectCallout">
            <a:avLst>
              <a:gd name="adj1" fmla="val 33214"/>
              <a:gd name="adj2" fmla="val -8750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sound()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33" name="Rounded Rectangular Callout 32"/>
          <p:cNvSpPr/>
          <p:nvPr/>
        </p:nvSpPr>
        <p:spPr>
          <a:xfrm>
            <a:off x="8734093" y="5504564"/>
            <a:ext cx="1219200" cy="552450"/>
          </a:xfrm>
          <a:prstGeom prst="wedgeRoundRectCallout">
            <a:avLst>
              <a:gd name="adj1" fmla="val 1071"/>
              <a:gd name="adj2" fmla="val -8232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sound()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4876800" y="485775"/>
            <a:ext cx="1123950" cy="505268"/>
          </a:xfrm>
          <a:prstGeom prst="wedgeRoundRectCallout">
            <a:avLst>
              <a:gd name="adj1" fmla="val -22528"/>
              <a:gd name="adj2" fmla="val 8135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m</a:t>
            </a:r>
            <a:r>
              <a:rPr lang="en-US" dirty="0" smtClean="0">
                <a:latin typeface="Consolas" panose="020B0609020204030204" pitchFamily="49" charset="0"/>
              </a:rPr>
              <a:t>ove()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342958" y="1171132"/>
            <a:ext cx="2000692" cy="523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</a:t>
            </a:r>
            <a:endParaRPr lang="en-SG" dirty="0"/>
          </a:p>
        </p:txBody>
      </p:sp>
      <p:sp>
        <p:nvSpPr>
          <p:cNvPr id="49" name="Isosceles Triangle 48"/>
          <p:cNvSpPr/>
          <p:nvPr/>
        </p:nvSpPr>
        <p:spPr>
          <a:xfrm>
            <a:off x="5195666" y="1695007"/>
            <a:ext cx="295275" cy="2667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1" name="Elbow Connector 50"/>
          <p:cNvCxnSpPr>
            <a:stCxn id="49" idx="3"/>
            <a:endCxn id="4" idx="0"/>
          </p:cNvCxnSpPr>
          <p:nvPr/>
        </p:nvCxnSpPr>
        <p:spPr>
          <a:xfrm rot="5400000">
            <a:off x="3419033" y="1409478"/>
            <a:ext cx="1372043" cy="2476500"/>
          </a:xfrm>
          <a:prstGeom prst="bentConnector3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9" idx="3"/>
            <a:endCxn id="5" idx="0"/>
          </p:cNvCxnSpPr>
          <p:nvPr/>
        </p:nvCxnSpPr>
        <p:spPr>
          <a:xfrm rot="16200000" flipH="1">
            <a:off x="6071745" y="1233265"/>
            <a:ext cx="1372043" cy="2828925"/>
          </a:xfrm>
          <a:prstGeom prst="bentConnector3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590593" y="4838700"/>
            <a:ext cx="742950" cy="457200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Coral</a:t>
            </a:r>
            <a:endParaRPr lang="en-SG" dirty="0"/>
          </a:p>
        </p:txBody>
      </p:sp>
      <p:grpSp>
        <p:nvGrpSpPr>
          <p:cNvPr id="70" name="Group 69"/>
          <p:cNvGrpSpPr/>
          <p:nvPr/>
        </p:nvGrpSpPr>
        <p:grpSpPr>
          <a:xfrm>
            <a:off x="1390651" y="1250948"/>
            <a:ext cx="2942892" cy="3816352"/>
            <a:chOff x="1390651" y="1250948"/>
            <a:chExt cx="2942892" cy="3816352"/>
          </a:xfrm>
        </p:grpSpPr>
        <p:sp>
          <p:nvSpPr>
            <p:cNvPr id="55" name="Isosceles Triangle 54"/>
            <p:cNvSpPr/>
            <p:nvPr/>
          </p:nvSpPr>
          <p:spPr>
            <a:xfrm rot="5400000">
              <a:off x="4020140" y="1315371"/>
              <a:ext cx="377825" cy="248980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57" name="Elbow Connector 56"/>
            <p:cNvCxnSpPr>
              <a:stCxn id="55" idx="3"/>
              <a:endCxn id="6" idx="1"/>
            </p:cNvCxnSpPr>
            <p:nvPr/>
          </p:nvCxnSpPr>
          <p:spPr>
            <a:xfrm rot="10800000" flipV="1">
              <a:off x="1390651" y="1439862"/>
              <a:ext cx="2693913" cy="3627438"/>
            </a:xfrm>
            <a:prstGeom prst="bentConnector3">
              <a:avLst>
                <a:gd name="adj1" fmla="val 117679"/>
              </a:avLst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55" idx="3"/>
              <a:endCxn id="7" idx="3"/>
            </p:cNvCxnSpPr>
            <p:nvPr/>
          </p:nvCxnSpPr>
          <p:spPr>
            <a:xfrm rot="10800000" flipV="1">
              <a:off x="3238279" y="1439862"/>
              <a:ext cx="846284" cy="3627438"/>
            </a:xfrm>
            <a:prstGeom prst="bentConnector3">
              <a:avLst>
                <a:gd name="adj1" fmla="val 73636"/>
              </a:avLst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4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48" grpId="0" animBg="1"/>
      <p:bldP spid="49" grpId="0" animBg="1"/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15" name="Rectangle 5"/>
          <p:cNvSpPr/>
          <p:nvPr/>
        </p:nvSpPr>
        <p:spPr>
          <a:xfrm>
            <a:off x="2338072" y="1030778"/>
            <a:ext cx="8319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FFFF00"/>
                </a:solidFill>
                <a:latin typeface="Calibri" panose="020F0502020204030204"/>
              </a:rPr>
              <a:t>A behavior specification.</a:t>
            </a:r>
            <a:endParaRPr lang="en-US" sz="2800" dirty="0">
              <a:solidFill>
                <a:srgbClr val="FFFF00"/>
              </a:solidFill>
              <a:latin typeface="Calibri" panose="020F0502020204030204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348120" y="3821319"/>
            <a:ext cx="5733333" cy="2752381"/>
            <a:chOff x="824119" y="3821318"/>
            <a:chExt cx="5733333" cy="275238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4119" y="3821318"/>
              <a:ext cx="5733333" cy="2752381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/>
                <p14:cNvContentPartPr/>
                <p14:nvPr/>
              </p14:nvContentPartPr>
              <p14:xfrm>
                <a:off x="3422520" y="4006800"/>
                <a:ext cx="1054440" cy="6840"/>
              </p14:xfrm>
            </p:contentPart>
          </mc:Choice>
          <mc:Fallback xmlns="">
            <p:pic>
              <p:nvPicPr>
                <p:cNvPr id="5" name="Ink 4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06680" y="3943440"/>
                  <a:ext cx="1086480" cy="133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8120" y="1741747"/>
            <a:ext cx="6571429" cy="18095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/>
              <p14:cNvContentPartPr/>
              <p14:nvPr/>
            </p14:nvContentPartPr>
            <p14:xfrm>
              <a:off x="3194041" y="1873080"/>
              <a:ext cx="959400" cy="133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78201" y="1809720"/>
                <a:ext cx="9910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/>
              <p14:cNvContentPartPr/>
              <p14:nvPr/>
            </p14:nvContentPartPr>
            <p14:xfrm>
              <a:off x="6172321" y="2190600"/>
              <a:ext cx="95400" cy="36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56481" y="2127240"/>
                <a:ext cx="1270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/>
              <p14:cNvContentPartPr/>
              <p14:nvPr/>
            </p14:nvContentPartPr>
            <p14:xfrm>
              <a:off x="6927961" y="2476440"/>
              <a:ext cx="165240" cy="684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12121" y="2413080"/>
                <a:ext cx="19692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/>
              <p14:cNvContentPartPr/>
              <p14:nvPr/>
            </p14:nvContentPartPr>
            <p14:xfrm>
              <a:off x="8801041" y="2787480"/>
              <a:ext cx="51120" cy="36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785201" y="2724120"/>
                <a:ext cx="82800" cy="1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0729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3_green-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2358</TotalTime>
  <Words>333</Words>
  <Application>Microsoft Office PowerPoint</Application>
  <PresentationFormat>Widescreen</PresentationFormat>
  <Paragraphs>124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Consolas</vt:lpstr>
      <vt:lpstr>Rockwell Extra Bold</vt:lpstr>
      <vt:lpstr>3_green-UP</vt:lpstr>
      <vt:lpstr>Polymorphism</vt:lpstr>
      <vt:lpstr>PowerPoint Presentation</vt:lpstr>
      <vt:lpstr>PowerPoint Presentation</vt:lpstr>
      <vt:lpstr>PowerPoint Presentation</vt:lpstr>
      <vt:lpstr>Abstract classes/methods</vt:lpstr>
      <vt:lpstr>Abstract classes/methods</vt:lpstr>
      <vt:lpstr>PowerPoint Presentation</vt:lpstr>
      <vt:lpstr>PowerPoint Presentation</vt:lpstr>
      <vt:lpstr>Interfaces</vt:lpstr>
      <vt:lpstr>PowerPoint Presentation</vt:lpstr>
      <vt:lpstr>Interfaces</vt:lpstr>
      <vt:lpstr>Interfaces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Practices for better quality code</dc:title>
  <dc:creator>Akshay Narayan</dc:creator>
  <cp:lastModifiedBy>Akshay Narayan</cp:lastModifiedBy>
  <cp:revision>59</cp:revision>
  <dcterms:created xsi:type="dcterms:W3CDTF">2020-08-26T12:09:05Z</dcterms:created>
  <dcterms:modified xsi:type="dcterms:W3CDTF">2020-09-02T16:41:09Z</dcterms:modified>
</cp:coreProperties>
</file>