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7"/>
  </p:notesMasterIdLst>
  <p:sldIdLst>
    <p:sldId id="282" r:id="rId3"/>
    <p:sldId id="256" r:id="rId4"/>
    <p:sldId id="280" r:id="rId5"/>
    <p:sldId id="281" r:id="rId6"/>
    <p:sldId id="283" r:id="rId7"/>
    <p:sldId id="284" r:id="rId8"/>
    <p:sldId id="286" r:id="rId9"/>
    <p:sldId id="291" r:id="rId10"/>
    <p:sldId id="290" r:id="rId11"/>
    <p:sldId id="313" r:id="rId12"/>
    <p:sldId id="295" r:id="rId13"/>
    <p:sldId id="296" r:id="rId14"/>
    <p:sldId id="300" r:id="rId15"/>
    <p:sldId id="289" r:id="rId16"/>
    <p:sldId id="288" r:id="rId17"/>
    <p:sldId id="314" r:id="rId18"/>
    <p:sldId id="309" r:id="rId19"/>
    <p:sldId id="305" r:id="rId20"/>
    <p:sldId id="306" r:id="rId21"/>
    <p:sldId id="307" r:id="rId22"/>
    <p:sldId id="262" r:id="rId23"/>
    <p:sldId id="263" r:id="rId24"/>
    <p:sldId id="264" r:id="rId25"/>
    <p:sldId id="265" r:id="rId26"/>
    <p:sldId id="266" r:id="rId27"/>
    <p:sldId id="308" r:id="rId28"/>
    <p:sldId id="276" r:id="rId29"/>
    <p:sldId id="270" r:id="rId30"/>
    <p:sldId id="271" r:id="rId31"/>
    <p:sldId id="272" r:id="rId32"/>
    <p:sldId id="273" r:id="rId33"/>
    <p:sldId id="310" r:id="rId34"/>
    <p:sldId id="311" r:id="rId35"/>
    <p:sldId id="3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90581" autoAdjust="0"/>
  </p:normalViewPr>
  <p:slideViewPr>
    <p:cSldViewPr snapToGrid="0">
      <p:cViewPr varScale="1">
        <p:scale>
          <a:sx n="104" d="100"/>
          <a:sy n="104" d="100"/>
        </p:scale>
        <p:origin x="5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4283.26807"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2-13T08:50:55.680"/>
    </inkml:context>
    <inkml:brush xml:id="br0">
      <inkml:brushProperty name="width" value="0.06667" units="cm"/>
      <inkml:brushProperty name="height" value="0.06667" units="cm"/>
      <inkml:brushProperty name="color" value="#FFFF00"/>
      <inkml:brushProperty name="fitToCurve" value="1"/>
    </inkml:brush>
  </inkml:definitions>
  <inkml:traceGroup>
    <inkml:annotationXML>
      <emma:emma xmlns:emma="http://www.w3.org/2003/04/emma" version="1.0">
        <emma:interpretation id="{6B01E5A1-D4BB-4935-8DCA-19E69CA66E8C}" emma:medium="tactile" emma:mode="ink">
          <msink:context xmlns:msink="http://schemas.microsoft.com/ink/2010/main" type="writingRegion" rotatedBoundingBox="22053,5228 28427,5494 28262,9461 21888,9195"/>
        </emma:interpretation>
      </emma:emma>
    </inkml:annotationXML>
    <inkml:traceGroup>
      <inkml:annotationXML>
        <emma:emma xmlns:emma="http://www.w3.org/2003/04/emma" version="1.0">
          <emma:interpretation id="{A63F1C02-EDE1-4C68-8B6A-51C75BA0D749}" emma:medium="tactile" emma:mode="ink">
            <msink:context xmlns:msink="http://schemas.microsoft.com/ink/2010/main" type="paragraph" rotatedBoundingBox="23013,5352 26750,5363 26746,6482 23010,6471" alignmentLevel="2"/>
          </emma:interpretation>
        </emma:emma>
      </inkml:annotationXML>
      <inkml:traceGroup>
        <inkml:annotationXML>
          <emma:emma xmlns:emma="http://www.w3.org/2003/04/emma" version="1.0">
            <emma:interpretation id="{F8694614-93B4-4667-A5B9-50624368AE69}" emma:medium="tactile" emma:mode="ink">
              <msink:context xmlns:msink="http://schemas.microsoft.com/ink/2010/main" type="line" rotatedBoundingBox="23013,5352 26750,5363 26746,6482 23010,6471"/>
            </emma:interpretation>
          </emma:emma>
        </inkml:annotationXML>
        <inkml:traceGroup>
          <inkml:annotationXML>
            <emma:emma xmlns:emma="http://www.w3.org/2003/04/emma" version="1.0">
              <emma:interpretation id="{532E6818-2434-4E99-B0A6-7300BC7582D6}" emma:medium="tactile" emma:mode="ink">
                <msink:context xmlns:msink="http://schemas.microsoft.com/ink/2010/main" type="inkWord" rotatedBoundingBox="23011,6070 23026,6071 23026,6367 23010,6366"/>
              </emma:interpretation>
            </emma:emma>
          </inkml:annotationXML>
          <inkml:trace contextRef="#ctx0" brushRef="#br0">0 3 7681 0,'0'0'2337'0,"0"0"-1377"16,0 0 376-16,0 0-480 15,0 0-576-15,0-5-176 16,0 5-104-16,0 0-64 16,0 5-24-16,0 13 40 0,0-1 48 15,0 8 48-15,0 2 32 16,0 6-32-16,0-6-40 15,0 0-8 1,0 2-88-16,0-7-192 0,0-3-288 16,0 5-424-16,0-11-864 15,0-3-2705-15</inkml:trace>
        </inkml:traceGroup>
        <inkml:traceGroup>
          <inkml:annotationXML>
            <emma:emma xmlns:emma="http://www.w3.org/2003/04/emma" version="1.0">
              <emma:interpretation id="{F5BF3982-5677-42DA-AD86-E665D9BDDFF5}" emma:medium="tactile" emma:mode="ink">
                <msink:context xmlns:msink="http://schemas.microsoft.com/ink/2010/main" type="inkWord" rotatedBoundingBox="23211,5383 24544,5387 24543,6028 23209,6024"/>
              </emma:interpretation>
              <emma:one-of disjunction-type="recognition" id="oneOf0">
                <emma:interpretation id="interp0" emma:lang="" emma:confidence="1">
                  <emma:literal/>
                </emma:interpretation>
              </emma:one-of>
            </emma:emma>
          </inkml:annotationXML>
          <inkml:trace contextRef="#ctx0" brushRef="#br0" timeOffset="496.6723">184-62 1328 0,'0'0'7041'0,"0"0"-5504"0,0 0-177 32,0 0-168-32,0 0-552 0,0 0-440 15,0 0-104-15,0 0-88 0,0 0-8 16,13 0 0-1,-2 0 72-15,0 0-64 16,13 5 0-16,12-1-8 0,10 1-608 16,0-5-1064-16,0 0-3161 0</inkml:trace>
          <inkml:trace contextRef="#ctx0" brushRef="#br0" timeOffset="1086.0931">636-85 6425 0,'0'0'3897'0,"0"0"-3097"16,0 0 64-16,0 0-456 16,0 0-296-16,81 0-96 15,-46 0 40-15,0 0-56 16,11 0-8-16,-10 0-104 0,23-5-416 15,-13 0-664-15,0 1-1441 16</inkml:trace>
          <inkml:trace contextRef="#ctx0" brushRef="#br0" timeOffset="2388.7036">1228-667 1408 0,'0'0'4641'0,"0"0"-3297"0,0 0 264 16,0 0-415-16,0 0-409 15,0 0 32-15,0 0 8 16,0-19-184-16,0 19-88 16,0 0-119-16,0 0-97 0,0 0-8 15,0 0 40-15,0 0-152 16,0 0 176-1,0 0-256-15,-10 0-24 16,10 0-112-16,0 0-96 16,-14 0-112-16,3 19 152 0,0-1 56 15,-2 10 8-15,-9-1 0 32,-2 1 0-32,2 5 0 0,9-1 0 0,-9-4 32 0,11-1-40 31,-2-4 0-31,2 1-8 0,0-11-96 15,11 6 24-15,-13-15-16 16,13 6-56-16,0-10 80 16,0 0 72-16,0 0 8 0,0 0-8 15,0 0 88-15,0 0 72 16,0 0-144-16,0 0 64 31,0 0 24-31,24 0-88 0,-13-5 40 16,13 0-48-16,-2 1 40 0,2 4-48 15,11-5-8-15,0 1 8 16,1-1 0-16,10 5 0 16,-11-5-48-16,11 5-456 15,-11 0-448-15,11-4-457 16,-24 4-591-16,2-5-1945 0</inkml:trace>
          <inkml:trace contextRef="#ctx0" brushRef="#br0" timeOffset="3914.623">1204-108 6769 0,'0'0'2657'16,"0"0"-913"-16,0 0-40 15,0 0-816-15,0 0-271 0,0 0 7 16,0 0-112-16,0 0-216 31,14 0-104-31,7 0-88 0,4 0-96 16,-4 0-8-16,14 0-80 16,11 0-960-16,-10-9-1121 15,-1 3-4248-15</inkml:trace>
          <inkml:trace contextRef="#ctx0" brushRef="#br0" timeOffset="3281.3167">1310-298 10114 0,'0'0'2072'0,"0"0"-183"15,0 0-649-15,0 0-864 16,0 0-376-16,0 0-168 15,10 0-120-15,-10 5 144 0,0 10 72 16,0 2 64-16,11 1 16 0,-11 5-16 31,0 1-296-31,0-5-385 0,0 3-127 16,0 7-416 0,0-11-456-16,0 0-961 0</inkml:trace>
          <inkml:trace contextRef="#ctx0" brushRef="#br0" timeOffset="5273.9899">1274-686 1632 0,'0'0'5721'15,"0"0"-4753"-15,0 0 121 0,0 0-649 32,0 0-264-32,0 0-104 15,11 0 96-15,-11 4 8 0,14 6 24 16,-3-1-16-16,-1 0-8 15,1 6-24-15,3-6-48 0,-3 5-16 16,-1 4-40-16,4 1-40 16,-3-1 0-16,0 5 64 15,-11-4-64-15,10 4 0 16,4-5 0-16,-14 5-8 0,0-9 16 31,11 4-16-31,-11-8 80 0,11 4-32 31,2-5 56-31,-13-5-16 0,11 6-8 0,-11-6 48 16,0 1 24-16,11-5-32 0,-11 4 64 16,0-4 40-16,0 5-72 31,11 0-88-31,-11-5-56 0,0 0 0 0,0 0-8 16,0 5 16-16,0-5-16 15,0 0 8 1,0 4 0-16,0-4 8 0,13 0 40 15,-13 0-8-15,0 0 8 16,0 0 24-16,0 0-16 0,0 0-48 16,0 0 0-16,0 0-8 31,0 0-8-31,11 0-112 0,-11 0-1008 16,0 0-2129-16</inkml:trace>
        </inkml:traceGroup>
        <inkml:traceGroup>
          <inkml:annotationXML>
            <emma:emma xmlns:emma="http://www.w3.org/2003/04/emma" version="1.0">
              <emma:interpretation id="{3AFAF2C0-4362-438D-9E02-548ABA864EBC}" emma:medium="tactile" emma:mode="ink">
                <msink:context xmlns:msink="http://schemas.microsoft.com/ink/2010/main" type="inkWord" rotatedBoundingBox="24927,5358 25565,5360 25563,6045 24925,6043"/>
              </emma:interpretation>
              <emma:one-of disjunction-type="recognition" id="oneOf1">
                <emma:interpretation id="interp1" emma:lang="" emma:confidence="1">
                  <emma:literal/>
                </emma:interpretation>
              </emma:one-of>
            </emma:emma>
          </inkml:annotationXML>
          <inkml:trace contextRef="#ctx0" brushRef="#br0" timeOffset="9252.3492">2143-278 1608 0,'0'0'7593'0,"0"0"-6224"15,0 0-105 1,0 0-672-16,0 0-520 0,0 0-72 0,0 0-88 16,0 17 24-1,0 1 64-15,14 5 112 0,-14 1-32 0,0 0 88 31,0-2-40-31,0 2-80 16,0-2-40-16,0-3 0 0,0-1-8 16,0-4-72-1,10-5-552-15,-10 0-784 0,11-3-1385 0</inkml:trace>
          <inkml:trace contextRef="#ctx0" brushRef="#br0" timeOffset="8438.5223">2259-667 5097 0,'0'0'2392'15,"0"0"-760"-15,0 0-207 0,0 0-529 16,0 0 88-16,0 0-192 16,-10-9-296-16,10 9 121 15,0-6-105-15,-11 6-88 0,11 0 0 16,0-4-24-16,-14 4-16 15,14 0 40 1,0-4-96-16,0 4-8 0,0-6-48 16,-11 6-152-1,11 0 8-15,0 0-24 16,0 0 48 0,0 0-32-16,0 0-56 0,0 0-56 0,0 0 64 15,0 0-72 1,0 0 0-16,0 0 0 0,0 0-144 0,0 0-112 15,0 14 144-15,11 10 112 32,3 4 0-32,7 4 0 0,15 0 56 15,-12 6-48-15,8 3 0 16,4-9-8-16,10 6-72 0,-22-16-88 16,11 6-400-16,-13-9-440 15,-9-6-344-15,-13 6-489 16,11-10-703-16,-11 0-3057 0</inkml:trace>
          <inkml:trace contextRef="#ctx0" brushRef="#br0" timeOffset="7763.3276">2157-714 9097 0,'0'0'1649'16,"0"0"-305"-1,0 0-432-15,0 0-520 16,0 0-160-16,0 0-168 0,0 0 0 16,0 0 8-1,0 6-24-15,0-2-48 16,0 4 24-16,-14 12 104 0,-8 2 81 15,-2 11-113-15,2 0-16 16,-2 3-72-16,-11 1 0 16,13 0 8-16,-2 0-8 15,0-4-8-15,2-1 16 0,22-9-16 32,-11 0 8-32,-2-9 0 0,13-5-8 15,0-5 16-15,0 1-16 16,0-5 0-16,0 0 8 15,0 0 56-15,0 0-56 16,0 0 72-16,0 0-64 0,0 0 56 16,13 0-8-16,9 0-16 15,2 0 8 1,-2 0-56-16,24 0 0 16,-11 5 8-16,11-5-8 15,13 0 16-15,-2 0-8 0,-11 0 48 16,3 0-48-16,-3 0-8 15,-14 0-8-15,-7 0-48 16,-14 0-64-16,2 0-8 16,-13 0-8-16,0 0-136 0,0 0-289 31,0 0-407-31,0-5-736 0,0 0-1449 0</inkml:trace>
        </inkml:traceGroup>
        <inkml:traceGroup>
          <inkml:annotationXML>
            <emma:emma xmlns:emma="http://www.w3.org/2003/04/emma" version="1.0">
              <emma:interpretation id="{9BA61289-BF47-4C3E-BA82-BB2F9A590C7C}" emma:medium="tactile" emma:mode="ink">
                <msink:context xmlns:msink="http://schemas.microsoft.com/ink/2010/main" type="inkWord" rotatedBoundingBox="25472,5882 26748,5886 26746,6482 25470,6478"/>
              </emma:interpretation>
              <emma:one-of disjunction-type="recognition" id="oneOf2">
                <emma:interpretation id="interp2" emma:lang="" emma:confidence="0">
                  <emma:literal>--1,</emma:literal>
                </emma:interpretation>
                <emma:interpretation id="interp3" emma:lang="" emma:confidence="0">
                  <emma:literal>"I</emma:literal>
                </emma:interpretation>
                <emma:interpretation id="interp4" emma:lang="" emma:confidence="0">
                  <emma:literal>1-1,</emma:literal>
                </emma:interpretation>
                <emma:interpretation id="interp5" emma:lang="" emma:confidence="0">
                  <emma:literal>i,</emma:literal>
                </emma:interpretation>
                <emma:interpretation id="interp6" emma:lang="" emma:confidence="0">
                  <emma:literal>"-I,</emma:literal>
                </emma:interpretation>
              </emma:one-of>
            </emma:emma>
          </inkml:annotationXML>
          <inkml:trace contextRef="#ctx0" brushRef="#br0" timeOffset="9769.9615">2446-76 7217 0,'0'0'3025'0,"0"0"-1033"15,0 0-408-15,0 0-751 0,0 0-57 16,0 0-160-1,0 0-256-15,0 0-136 0,11-5-112 16,-11 5-56-16,22-4-32 16,2 4-16-1,11-5-8 1,0-4-264-16,22 0-1072 0,-11 0-921 0,-11-6-3040 16</inkml:trace>
          <inkml:trace contextRef="#ctx0" brushRef="#br0" timeOffset="10182.8596">3025-177 7057 0,'0'0'2441'0,"0"0"-801"16,0 0-200-16,0 0-920 0,0 0-216 15,0 0-152 1,0 0-104-16,138-6-48 16,-103 6 0-16,-10 0-72 0,7 0-720 15,-7 0-672-15,-1-4-1249 0</inkml:trace>
          <inkml:trace contextRef="#ctx0" brushRef="#br0" timeOffset="10586.7776">3558-187 8065 0,'0'0'2569'0,"0"0"-321"0,0 0-647 15,0 0-353-15,0 0-472 16,0 0-448-16,0 0-256 16,0 0-72-16,22 15-48 15,-8-7 40-15,-4 11-64 0,-10 3 64 31,11-3-72-31,3 4-648 0,-14 10-488 0,0-5-833 0,0-5-2064 16</inkml:trace>
          <inkml:trace contextRef="#ctx0" brushRef="#br0" timeOffset="10975.7371">3721 155 10418 0,'0'0'4321'16,"0"0"-2777"-16,0 0 136 16,0 0-1160-16,0 0-336 0,0 0-184 15,0 0 0-15,0 60 16 16,0-37 57-16,0 5-1 15,0 0-72-15,0-1-169 16,0 10-1015-16,0-5-1248 16,-14-13-3426-16</inkml:trace>
        </inkml:traceGroup>
      </inkml:traceGroup>
    </inkml:traceGroup>
    <inkml:traceGroup>
      <inkml:annotationXML>
        <emma:emma xmlns:emma="http://www.w3.org/2003/04/emma" version="1.0">
          <emma:interpretation id="{4594E66D-CC5F-4D0F-AA32-A145300771C7}" emma:medium="tactile" emma:mode="ink">
            <msink:context xmlns:msink="http://schemas.microsoft.com/ink/2010/main" type="paragraph" rotatedBoundingBox="21934,8093 28308,8359 28262,9461 21888,9195" alignmentLevel="1"/>
          </emma:interpretation>
        </emma:emma>
      </inkml:annotationXML>
      <inkml:traceGroup>
        <inkml:annotationXML>
          <emma:emma xmlns:emma="http://www.w3.org/2003/04/emma" version="1.0">
            <emma:interpretation id="{876C8F8D-B7D8-473F-8EEB-F77B5A833D80}" emma:medium="tactile" emma:mode="ink">
              <msink:context xmlns:msink="http://schemas.microsoft.com/ink/2010/main" type="line" rotatedBoundingBox="21934,8093 28308,8359 28262,9461 21888,9195"/>
            </emma:interpretation>
          </emma:emma>
        </inkml:annotationXML>
        <inkml:traceGroup>
          <inkml:annotationXML>
            <emma:emma xmlns:emma="http://www.w3.org/2003/04/emma" version="1.0">
              <emma:interpretation id="{77AD1799-AE59-431F-AA0E-FA181C8CFD24}" emma:medium="tactile" emma:mode="ink">
                <msink:context xmlns:msink="http://schemas.microsoft.com/ink/2010/main" type="inkWord" rotatedBoundingBox="22013,8272 22512,8432 22350,8937 21851,8778"/>
              </emma:interpretation>
            </emma:emma>
          </inkml:annotationXML>
          <inkml:trace contextRef="#ctx0" brushRef="#br0" timeOffset="30334.4331">4162 2621 7497 0,'0'0'1840'0,"0"0"-255"0,0 0-193 16,0 0-584-1,0 0-64-15,0 0-239 0,0-4-217 16,0 4 80-16,0 0-8 16,0 0-120-16,0 0-200 0,0 0-40 15,0 0-88-15,0 12 80 16,0 3 8 0,0 3 16-16,0 1-8 15,0-1 72-15,0 1-80 16,0 0-184-16,0-6-680 0,0 2-657 15,0-7-1303 1,0 1-6586-16</inkml:trace>
          <inkml:trace contextRef="#ctx0" brushRef="#br0" timeOffset="32538.5401">5239 3088 1344 0,'0'0'11666'0,"0"0"-9393"0,0 0 247 15,0 0-1367 1,0 0-857-16,0 0-296 16,0 0-168-16,0 0 64 15,0 55 96-15,0-28 0 16,0 6 0-16,0 0-104 16,0 3-553-16,0 10-543 0,-11-4-1056 15,-3-14-2097-15</inkml:trace>
        </inkml:traceGroup>
        <inkml:traceGroup>
          <inkml:annotationXML>
            <emma:emma xmlns:emma="http://www.w3.org/2003/04/emma" version="1.0">
              <emma:interpretation id="{BD0BBF1E-6843-4F13-946E-F3D1A94DD636}" emma:medium="tactile" emma:mode="ink">
                <msink:context xmlns:msink="http://schemas.microsoft.com/ink/2010/main" type="inkWord" rotatedBoundingBox="26888,8300 28308,8359 28262,9461 26842,9402"/>
              </emma:interpretation>
              <emma:one-of disjunction-type="recognition" id="oneOf3">
                <emma:interpretation id="interp7" emma:lang="" emma:confidence="1">
                  <emma:literal/>
                </emma:interpretation>
              </emma:one-of>
            </emma:emma>
          </inkml:annotationXML>
          <inkml:trace contextRef="#ctx0" brushRef="#br0" timeOffset="36879.8055">4113 2238 384 0,'0'0'5561'0,"0"0"-4841"16,0 0-224-16,0 0-232 16,0 0 152-1,0 0-32-15,0 0 136 0,0 0-56 0,0 0 145 32,0 0-41-32,0 0 24 0,0 0 200 15,0 0-120-15,0 0-32 16,0 0-216-16,0 0 16 15,0 0-71 1,0 0-25-16,0 0 200 0,0 0 16 0,0 0-96 16,0 0-120-16,0 0-120 15,0 0-32 1,0 0-128-16,0 0-48 16,0 0-8-16,14 13 64 15,-4 6 72-15,1 4 104 16,14 5-40-16,-4-1-48 0,4 6 0 15,-1-6-112-15,8 6-32 0,-7-9 80 16,10-2 32-16,-13-3-128 31,2-6-272-31,-2 1-824 0,2-5-992 0,-13-4-1953 16</inkml:trace>
          <inkml:trace contextRef="#ctx0" brushRef="#br0" timeOffset="40994.9412">4137 2288 4793 0,'0'0'2056'15,"0"0"-1080"-15,0 0 88 16,0 0-495-16,0 0-201 16,11-18 48-16,-11 18 96 15,0-4 64-15,0 4 264 16,14 0-40-16,-14 0-240 0,0 0-31 16,0 0-89-16,0 0-96 31,0 0 80-31,0 0-112 0,0 0 88 15,0 0-24-15,0 0-168 16,0 0-56-16,0 0-88 16,0 0-64-16,0 0 0 0,0 0-48 15,-14 0 32-15,3 18 16 16,-13-4 0-16,13-1 8 16,-10 11 0-1,-4-1 8-15,-10-5-8 16,13 10 0-16,-2-10 8 0,13 6-8 0,-13-5 0 15,2 3-8 1,-2-3-32-16,13-6 32 16,-2 6 16-1,13-6-16-15,-11-3 16 0,11 0-16 0,0-6 0 32,-11 0 0-32,11-4 0 0,0 5 0 15,0-5-8-15,0 0 8 0,0 0 0 16,0 0 0-1,0 0 56-15,0 0-40 16,0 0 56-16,0 0 32 0,0 0-96 16,0 0 40-16,0 0-32 0,0 0-8 15,11 0-8 1,13 0 64-16,-2 0 24 0,24 0 8 31,2 0-88-31,-2 0 48 0,11-5-56 0,3 1-8 16,-3-5-120-1,-1 4-96-15,-7 0-144 16,-3 0-296-16,-13 1-88 0,2-1-288 16,0 5-505-16,-11-4-1239 0</inkml:trace>
          <inkml:trace contextRef="#ctx0" brushRef="#br0" timeOffset="30840.0803">4300 2857 8849 0,'0'0'4049'0,"0"0"-2808"16,0 0 575-16,0 0-1144 15,0 0-672-15,0 0 0 16,11 5-304-1,24-5-128-15,11 0-408 0,0 0-473 16,-11 0-1631-16</inkml:trace>
          <inkml:trace contextRef="#ctx0" brushRef="#br0" timeOffset="63845.7071">-801 2704 7817 0,'0'0'2057'16,"0"0"-1281"-16,0 0 168 0,0 0-584 15,0 0-232-15,0 0-40 16,0 0-24-16,0 0 48 16,0 0 56-1,0 0 128-15,0 0 0 0,0 0-16 16,0 0-144 0,0 0-136-16,0 0 0 0,0 0-8 15,0 6-8-15,0 7-40 16,0 1 56-16,0 5 8 15,0-7-8-15,0 12-432 16,0-2-720-16,13-7-1609 0</inkml:trace>
          <inkml:trace contextRef="#ctx0" brushRef="#br0" timeOffset="31617.0031">4646 2842 8305 0,'0'0'2697'0,"0"0"-977"16,0 0-215-16,0 0-425 15,0 0-456-15,0 0-216 0,0 0-224 31,60 0-88-31,-39 0-88 0,15 0-8 16,-1 0 0-16,11 0-1056 16,-11 0-737-16,0-4-2071 0</inkml:trace>
          <inkml:trace contextRef="#ctx0" brushRef="#br0" timeOffset="32043.8614">5133 2829 10666 0,'0'0'2304'16,"0"0"-215"-16,0 0-961 16,0 0-816-16,0 0-312 0,0 0-144 15,0 0-40-15,14 28 168 32,-3-15-144-32,-11 6-656 0,0 4-457 15,0 0-711-15,0-9-2745 0</inkml:trace>
          <inkml:trace contextRef="#ctx0" brushRef="#br0" timeOffset="62394.5669">-882 2266 4705 0,'0'0'856'0,"0"0"-288"0,0 0 104 16,0-5 88-16,0 5 48 47,0 0-160-47,0 0-151 0,0-5 223 0,0 5-176 0,0 0-56 16,0 0-24-16,0 0-112 0,0 0-176 15,0 0-40-15,0 0-8 16,-11 0-32-16,11 0-32 15,0 0-48 1,-11 0-8-16,-2 0 0 0,2 10 40 16,0-1-32-16,0 9-16 0,-13-4 8 15,13 5 48 1,-3-1-48-16,-7 9 8 16,-4-8-8-16,15 4-8 15,-1-4 0-15,0-1 0 0,-3-3-8 16,4 2 8-16,10-3-8 15,-11 0-40-15,11-5 48 16,0-5-8-16,0 2 8 16,0-2-16-1,0-4 0-15,0 9 16 16,0-9 0-16,0 5 0 0,0-1 0 16,0-4 8-16,11 0 0 15,-1 5 16-15,4-5 24 16,8 0 0-1,2 0-40-15,-2 0 48 0,2 0-48 0,11 0 0 32,-13 0 0-32,13 0-8 0,0 0 8 15,0 0 0-15,0 0-8 0,-13 0 0 16,13 0 8 0,-10 0 48-16,-4 0-8 15,4 0-40-15,-4-5 40 0,4 1-32 16,-15-1-8-1,1 1 0-15,3-1 8 0,-14 5 32 16,0 0-48-16,0-4 8 0,11 4 224 31,-11 0 240-31,0-6 137 0,0 2-177 16,0 0-248-16,0-5 56 16,0-1-136-16,-11-4-48 15,-14 1-48-15,4-6-8 0,-4 1 0 16,-10-10 48-1,-11-5-40-15,11 0-8 16,-11 2 0-16,22 8 0 0,-9 5 0 16,20 3 0-1,2 6 0-15,11 5-176 0,0 4-688 16,0 0-1401-16,0 0-2704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4283.26807"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2-13T08:51:10.083"/>
    </inkml:context>
    <inkml:brush xml:id="br0">
      <inkml:brushProperty name="width" value="0.06667" units="cm"/>
      <inkml:brushProperty name="height" value="0.06667" units="cm"/>
      <inkml:brushProperty name="color" value="#FFFF00"/>
      <inkml:brushProperty name="fitToCurve" value="1"/>
    </inkml:brush>
  </inkml:definitions>
  <inkml:traceGroup>
    <inkml:annotationXML>
      <emma:emma xmlns:emma="http://www.w3.org/2003/04/emma" version="1.0">
        <emma:interpretation id="{936DCDD5-A97D-47C4-9D60-920363ED7362}" emma:medium="tactile" emma:mode="ink">
          <msink:context xmlns:msink="http://schemas.microsoft.com/ink/2010/main" type="writingRegion" rotatedBoundingBox="30210,5355 30711,5355 30711,6449 30210,6449"/>
        </emma:interpretation>
      </emma:emma>
    </inkml:annotationXML>
    <inkml:traceGroup>
      <inkml:annotationXML>
        <emma:emma xmlns:emma="http://www.w3.org/2003/04/emma" version="1.0">
          <emma:interpretation id="{3B4B4F94-C3BA-40C3-8E71-06B7AE7BA4B9}" emma:medium="tactile" emma:mode="ink">
            <msink:context xmlns:msink="http://schemas.microsoft.com/ink/2010/main" type="paragraph" rotatedBoundingBox="30210,5355 30711,5355 30711,6449 30210,6449" alignmentLevel="1"/>
          </emma:interpretation>
        </emma:emma>
      </inkml:annotationXML>
      <inkml:traceGroup>
        <inkml:annotationXML>
          <emma:emma xmlns:emma="http://www.w3.org/2003/04/emma" version="1.0">
            <emma:interpretation id="{30A7A605-C328-4CAF-8866-98739FA47FE5}" emma:medium="tactile" emma:mode="ink">
              <msink:context xmlns:msink="http://schemas.microsoft.com/ink/2010/main" type="line" rotatedBoundingBox="30210,5355 30711,5355 30711,6449 30210,6449"/>
            </emma:interpretation>
          </emma:emma>
        </inkml:annotationXML>
        <inkml:traceGroup>
          <inkml:annotationXML>
            <emma:emma xmlns:emma="http://www.w3.org/2003/04/emma" version="1.0">
              <emma:interpretation id="{0E34044C-C8FF-4F1B-9D72-5AF7EDFE7EEA}" emma:medium="tactile" emma:mode="ink">
                <msink:context xmlns:msink="http://schemas.microsoft.com/ink/2010/main" type="inkWord" rotatedBoundingBox="30560,5757 30606,5757 30606,6449 30560,6449"/>
              </emma:interpretation>
              <emma:one-of disjunction-type="recognition" id="oneOf0">
                <emma:interpretation id="interp0" emma:lang="" emma:confidence="1">
                  <emma:literal/>
                </emma:interpretation>
              </emma:one-of>
            </emma:emma>
          </inkml:annotationXML>
          <inkml:trace contextRef="#ctx0" brushRef="#br0">1 0 5089 0,'0'0'2128'15,"0"0"-1032"1,0 0 273-16,0 0-305 15,0 0-336-15,0 0-144 0,0 0-64 16,0 0-48-16,0 0-64 16,0 0-48-16,0 0-55 0,0 0-145 31,0 0-96-31,0 0-64 0,0 0-16 0,0 0-56 16,0 9 24-1,0 0 48-15,0 5 0 16,0 5 8-16,0-7-8 0,0 13 8 15,0-7 40-15,0 5-48 16,0 5 8-16,0-1 0 31,0 1-8-31,0 4 8 0,0 1-8 0,0 4 8 0,0 0 0 32,0-1 40-32,0-3-40 0,0 4 0 15,0-5-8-15,10 1 8 16,-10-5 0-16,0-6 8 15,14 1-8-15,-14 2 0 0,0-8 0 16,0-3 0 0,0-5-8-16,0 1 0 0,0-2 8 15,11-3-8-15,-11 4-336 0,0-9-545 32,11 0-663-32,-11 0-2417 0</inkml:trace>
        </inkml:traceGroup>
        <inkml:traceGroup>
          <inkml:annotationXML>
            <emma:emma xmlns:emma="http://www.w3.org/2003/04/emma" version="1.0">
              <emma:interpretation id="{110BD104-041A-4954-A1EF-B4741B08D12E}" emma:medium="tactile" emma:mode="ink">
                <msink:context xmlns:msink="http://schemas.microsoft.com/ink/2010/main" type="inkWord" rotatedBoundingBox="30210,5355 30711,5355 30711,5808 30210,5808"/>
              </emma:interpretation>
              <emma:one-of disjunction-type="recognition" id="oneOf1">
                <emma:interpretation id="interp1" emma:lang="" emma:confidence="0">
                  <emma:literal>o</emma:literal>
                </emma:interpretation>
                <emma:interpretation id="interp2" emma:lang="" emma:confidence="0">
                  <emma:literal>O</emma:literal>
                </emma:interpretation>
                <emma:interpretation id="interp3" emma:lang="" emma:confidence="0">
                  <emma:literal>0</emma:literal>
                </emma:interpretation>
                <emma:interpretation id="interp4" emma:lang="" emma:confidence="0">
                  <emma:literal>1</emma:literal>
                </emma:interpretation>
                <emma:interpretation id="interp5" emma:lang="" emma:confidence="0">
                  <emma:literal>.</emma:literal>
                </emma:interpretation>
              </emma:one-of>
            </emma:emma>
          </inkml:annotationXML>
          <inkml:trace contextRef="#ctx0" brushRef="#br0" timeOffset="66824.0417">-137-366 3624 0,'0'0'1577'0,"0"0"-489"16,0 0-176 0,0 0-208-16,0 0-16 0,0-14-264 15,0 11 121-15,0-2 119 16,0 1-96-16,0 4-144 16,0 0 128-16,0 0 40 15,0 0 184-15,0-6-440 0,0 6 184 16,0-4-127-16,0 4-73 31,0 0 208-31,0 0 24 0,0 0-152 0,0 0-40 16,0 0-112-1,0 0-64-15,0 0-32 0,0 0-144 16,0 0-8-16,0 0 0 16,0 0-64-16,0 0-168 15,0 0 80 1,-14 10-24-16,3 12 176 0,-13 1 24 15,13 1-16 1,-11 3-8-16,-2 1-24 0,0 1 24 0,13 2 0 16,-11-3 56-1,9 0-104-15,-9-1 48 16,8-3 0-16,14-6-8 0,0-5 24 16,0-3-16-1,0-1 0-15,0 0 8 16,0-4-8-16,0 0 8 0,0-1-8 15,0 1 8 1,14-5 72-16,8 4 8 16,2 1 0-16,-2-5-88 15,13 5 88-15,0-1-80 0,11-4-8 16,-22 10 16-16,12-6-8 0,-1 0-8 16,-3 6 8-1,3-5-8-15,-10 5 0 16,-4-7-8-1,4 2 8-15,-1 0 0 0,-13-5 0 16,0 0 16-16,0 0-8 16,-11 0 48-16,13 0 8 0,-13 0-56 15,0 0 112-15,0 0-40 16,0 0-72-16,0 0 80 16,0 0-40-16,0 0 40 15,0 0 80 1,0 0 104-16,0 0 56 15,0-13 56-15,0-2-135 0,0-3-73 16,0-6-56-16,-24-4-48 16,2 1-64-16,-2-6 112 15,-1-8 32-15,-7 4-24 16,8 0-80-16,-12 0 88 0,1 0-64 31,0 10-32-31,13 3-40 0,-2 1 0 16,2 13 0-16,9 2 0 15,2 4-176-15,11-2-560 16,-11 6-817-16,0 0-2288 0,-2 0-2288 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4283.26807"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1-02-13T08:52:00.118"/>
    </inkml:context>
    <inkml:brush xml:id="br0">
      <inkml:brushProperty name="width" value="0.06667" units="cm"/>
      <inkml:brushProperty name="height" value="0.06667" units="cm"/>
      <inkml:brushProperty name="color" value="#FFFF00"/>
      <inkml:brushProperty name="fitToCurve" value="1"/>
    </inkml:brush>
  </inkml:definitions>
  <inkml:traceGroup>
    <inkml:annotationXML>
      <emma:emma xmlns:emma="http://www.w3.org/2003/04/emma" version="1.0">
        <emma:interpretation id="{B607FC3B-D68C-4D3D-A39B-D6EFB1ECB32A}" emma:medium="tactile" emma:mode="ink">
          <msink:context xmlns:msink="http://schemas.microsoft.com/ink/2010/main" type="writingRegion" rotatedBoundingBox="22351,8240 22691,9290 22182,9455 21843,8404"/>
        </emma:interpretation>
      </emma:emma>
    </inkml:annotationXML>
    <inkml:traceGroup>
      <inkml:annotationXML>
        <emma:emma xmlns:emma="http://www.w3.org/2003/04/emma" version="1.0">
          <emma:interpretation id="{6148B481-BEF4-4FB9-8E52-CC52F0FD30D2}" emma:medium="tactile" emma:mode="ink">
            <msink:context xmlns:msink="http://schemas.microsoft.com/ink/2010/main" type="paragraph" rotatedBoundingBox="22351,8240 22691,9290 22182,9455 21843,8404" alignmentLevel="1"/>
          </emma:interpretation>
        </emma:emma>
      </inkml:annotationXML>
      <inkml:traceGroup>
        <inkml:annotationXML>
          <emma:emma xmlns:emma="http://www.w3.org/2003/04/emma" version="1.0">
            <emma:interpretation id="{33D9D866-8604-4876-91E6-BE823E9B3F19}" emma:medium="tactile" emma:mode="ink">
              <msink:context xmlns:msink="http://schemas.microsoft.com/ink/2010/main" type="line" rotatedBoundingBox="22351,8240 22691,9290 22182,9455 21843,8404"/>
            </emma:interpretation>
          </emma:emma>
        </inkml:annotationXML>
        <inkml:traceGroup>
          <inkml:annotationXML>
            <emma:emma xmlns:emma="http://www.w3.org/2003/04/emma" version="1.0">
              <emma:interpretation id="{A4570F08-6AA8-40C9-B27E-DFC1E80AFEBE}" emma:medium="tactile" emma:mode="ink">
                <msink:context xmlns:msink="http://schemas.microsoft.com/ink/2010/main" type="inkWord" rotatedBoundingBox="22320,9045 22320,9216 22305,9216 22305,9045"/>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_</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-706 2972 10362 0,'0'0'1624'15,"0"0"-264"-15,0 0-623 0,0 0-545 16,0 0-16-16,0 0-80 0,0 0-96 31,0 9-64-31,0-4-168 0,0 4 232 16,0 10 0-16,0-6 0 16,0 10 0-16,0 0-152 0,0 5-441 15,0-5-679-15,0-4-1232 16</inkml:trace>
        </inkml:traceGroup>
        <inkml:traceGroup>
          <inkml:annotationXML>
            <emma:emma xmlns:emma="http://www.w3.org/2003/04/emma" version="1.0">
              <emma:interpretation id="{9007A3F0-232A-408D-82CF-B7247174B0B4}" emma:medium="tactile" emma:mode="ink">
                <msink:context xmlns:msink="http://schemas.microsoft.com/ink/2010/main" type="inkWord" rotatedBoundingBox="22353,9312 22367,9395 22356,9397 22342,9314"/>
              </emma:interpretation>
              <emma:one-of disjunction-type="recognition" id="oneOf1">
                <emma:interpretation id="interp5" emma:lang="" emma:confidence="0">
                  <emma:literal>-</emma:literal>
                </emma:interpretation>
                <emma:interpretation id="interp6" emma:lang="" emma:confidence="0">
                  <emma:literal>_</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1003.3172">-674 3263 6913 0,'0'0'1016'0,"0"0"360"31,0 0-527-31,0 0-25 0,0 0 208 0,0 0-160 16,0-19-160-16,0 15 121 0,0 4-41 31,0 0 64-31,0 0-152 15,0 0-160-15,0 0-144 0,0 0-8 0,0 0-216 16,0 0-176 0,0 0 0-16,0 0 0 15,0 0-104-15,0 0-16 0,0 0-24 16,0 0 96 0,0 9 24-16,0 0-72 15,0 5-608-15,0 10-824 0,14-7-1033 0,-14-7-6793 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90A48-B272-4E0C-A034-40051102193A}" type="datetimeFigureOut">
              <a:rPr lang="en-SG" smtClean="0"/>
              <a:t>13/2/2021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9310C-AF0D-4D23-851E-B42A8AC64E9C}" type="slidenum">
              <a:rPr lang="en-SG" smtClean="0"/>
              <a:t>‹#›</a:t>
            </a:fld>
            <a:endParaRPr lang="en-SG"/>
          </a:p>
        </p:txBody>
      </p:sp>
    </p:spTree>
    <p:extLst>
      <p:ext uri="{BB962C8B-B14F-4D97-AF65-F5344CB8AC3E}">
        <p14:creationId xmlns:p14="http://schemas.microsoft.com/office/powerpoint/2010/main" val="45181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959310C-AF0D-4D23-851E-B42A8AC64E9C}" type="slidenum">
              <a:rPr lang="en-SG" smtClean="0"/>
              <a:t>1</a:t>
            </a:fld>
            <a:endParaRPr lang="en-SG"/>
          </a:p>
        </p:txBody>
      </p:sp>
    </p:spTree>
    <p:extLst>
      <p:ext uri="{BB962C8B-B14F-4D97-AF65-F5344CB8AC3E}">
        <p14:creationId xmlns:p14="http://schemas.microsoft.com/office/powerpoint/2010/main" val="1375042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944BD-AC3A-438C-B829-BD02FC802409}" type="slidenum">
              <a:rPr lang="en-US" smtClean="0"/>
              <a:t>26</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308041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944BD-AC3A-438C-B829-BD02FC802409}" type="slidenum">
              <a:rPr lang="en-US" smtClean="0"/>
              <a:t>27</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84658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959310C-AF0D-4D23-851E-B42A8AC64E9C}" type="slidenum">
              <a:rPr lang="en-SG" smtClean="0"/>
              <a:t>33</a:t>
            </a:fld>
            <a:endParaRPr lang="en-SG"/>
          </a:p>
        </p:txBody>
      </p:sp>
    </p:spTree>
    <p:extLst>
      <p:ext uri="{BB962C8B-B14F-4D97-AF65-F5344CB8AC3E}">
        <p14:creationId xmlns:p14="http://schemas.microsoft.com/office/powerpoint/2010/main" val="2326554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959310C-AF0D-4D23-851E-B42A8AC64E9C}" type="slidenum">
              <a:rPr lang="en-SG" smtClean="0"/>
              <a:t>34</a:t>
            </a:fld>
            <a:endParaRPr lang="en-SG"/>
          </a:p>
        </p:txBody>
      </p:sp>
    </p:spTree>
    <p:extLst>
      <p:ext uri="{BB962C8B-B14F-4D97-AF65-F5344CB8AC3E}">
        <p14:creationId xmlns:p14="http://schemas.microsoft.com/office/powerpoint/2010/main" val="363935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959310C-AF0D-4D23-851E-B42A8AC64E9C}" type="slidenum">
              <a:rPr lang="en-SG" smtClean="0"/>
              <a:t>2</a:t>
            </a:fld>
            <a:endParaRPr lang="en-SG"/>
          </a:p>
        </p:txBody>
      </p:sp>
    </p:spTree>
    <p:extLst>
      <p:ext uri="{BB962C8B-B14F-4D97-AF65-F5344CB8AC3E}">
        <p14:creationId xmlns:p14="http://schemas.microsoft.com/office/powerpoint/2010/main" val="293085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959310C-AF0D-4D23-851E-B42A8AC64E9C}" type="slidenum">
              <a:rPr lang="en-SG" smtClean="0"/>
              <a:t>5</a:t>
            </a:fld>
            <a:endParaRPr lang="en-SG"/>
          </a:p>
        </p:txBody>
      </p:sp>
    </p:spTree>
    <p:extLst>
      <p:ext uri="{BB962C8B-B14F-4D97-AF65-F5344CB8AC3E}">
        <p14:creationId xmlns:p14="http://schemas.microsoft.com/office/powerpoint/2010/main" val="53734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2CEC75-45A9-457B-A138-3C04FEDAA0AC}"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963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22CEC75-45A9-457B-A138-3C04FEDAA0AC}" type="slidenum">
              <a:rPr lang="en-SG" smtClean="0"/>
              <a:pPr/>
              <a:t>11</a:t>
            </a:fld>
            <a:endParaRPr lang="en-SG"/>
          </a:p>
        </p:txBody>
      </p:sp>
    </p:spTree>
    <p:extLst>
      <p:ext uri="{BB962C8B-B14F-4D97-AF65-F5344CB8AC3E}">
        <p14:creationId xmlns:p14="http://schemas.microsoft.com/office/powerpoint/2010/main" val="120413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22CEC75-45A9-457B-A138-3C04FEDAA0AC}" type="slidenum">
              <a:rPr lang="en-SG" smtClean="0"/>
              <a:pPr/>
              <a:t>12</a:t>
            </a:fld>
            <a:endParaRPr lang="en-SG"/>
          </a:p>
        </p:txBody>
      </p:sp>
    </p:spTree>
    <p:extLst>
      <p:ext uri="{BB962C8B-B14F-4D97-AF65-F5344CB8AC3E}">
        <p14:creationId xmlns:p14="http://schemas.microsoft.com/office/powerpoint/2010/main" val="290439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2CEC75-45A9-457B-A138-3C04FEDAA0AC}" type="slidenum">
              <a:rPr lang="en-SG" smtClean="0"/>
              <a:pPr/>
              <a:t>13</a:t>
            </a:fld>
            <a:endParaRPr lang="en-SG"/>
          </a:p>
        </p:txBody>
      </p:sp>
    </p:spTree>
    <p:extLst>
      <p:ext uri="{BB962C8B-B14F-4D97-AF65-F5344CB8AC3E}">
        <p14:creationId xmlns:p14="http://schemas.microsoft.com/office/powerpoint/2010/main" val="17884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2CEC75-45A9-457B-A138-3C04FEDAA0AC}" type="slidenum">
              <a:rPr kumimoji="0" lang="en-SG"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SG"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1745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959310C-AF0D-4D23-851E-B42A8AC64E9C}" type="slidenum">
              <a:rPr lang="en-SG" smtClean="0"/>
              <a:t>22</a:t>
            </a:fld>
            <a:endParaRPr lang="en-SG"/>
          </a:p>
        </p:txBody>
      </p:sp>
    </p:spTree>
    <p:extLst>
      <p:ext uri="{BB962C8B-B14F-4D97-AF65-F5344CB8AC3E}">
        <p14:creationId xmlns:p14="http://schemas.microsoft.com/office/powerpoint/2010/main" val="150181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smtClean="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88821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hite Bg">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670889"/>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62368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4787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72824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3899913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effectLst/>
        </p:spPr>
        <p:txBody>
          <a:bodyPr/>
          <a:lstStyle>
            <a:lvl1pPr>
              <a:defRPr>
                <a:effectLst>
                  <a:outerShdw blurRad="50800" dist="38100" dir="2700000" algn="tl" rotWithShape="0">
                    <a:prstClr val="black">
                      <a:alpha val="40000"/>
                    </a:prstClr>
                  </a:outerShdw>
                </a:effectLst>
              </a:defRPr>
            </a:lvl1pPr>
          </a:lstStyle>
          <a:p>
            <a:r>
              <a:rPr lang="en-US" dirty="0" smtClean="0"/>
              <a:t>Click to edit Master title style</a:t>
            </a:r>
            <a:endParaRPr lang="en-SG"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463273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bg1">
                    <a:lumMod val="85000"/>
                  </a:schemeClr>
                </a:solidFill>
              </a:defRPr>
            </a:lvl1p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buNone/>
              <a:defRPr sz="3600">
                <a:solidFill>
                  <a:schemeClr val="bg1">
                    <a:lumMod val="85000"/>
                  </a:schemeClr>
                </a:solidFill>
              </a:defRPr>
            </a:lvl1pPr>
            <a:lvl2pPr>
              <a:buNone/>
              <a:defRPr sz="3600">
                <a:solidFill>
                  <a:schemeClr val="bg1">
                    <a:lumMod val="85000"/>
                  </a:schemeClr>
                </a:solidFill>
              </a:defRPr>
            </a:lvl2pPr>
            <a:lvl3pPr>
              <a:buNone/>
              <a:defRPr sz="3600">
                <a:solidFill>
                  <a:schemeClr val="bg1">
                    <a:lumMod val="85000"/>
                  </a:schemeClr>
                </a:solidFill>
              </a:defRPr>
            </a:lvl3pPr>
            <a:lvl4pPr>
              <a:buNone/>
              <a:defRPr sz="3600">
                <a:solidFill>
                  <a:schemeClr val="bg1">
                    <a:lumMod val="85000"/>
                  </a:schemeClr>
                </a:solidFill>
              </a:defRPr>
            </a:lvl4pPr>
            <a:lvl5pPr>
              <a:buNone/>
              <a:defRPr sz="3600">
                <a:solidFill>
                  <a:schemeClr val="bg1">
                    <a:lumMod val="8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085530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7463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3144058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32728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lvl1pPr>
              <a:defRPr sz="4000" b="1">
                <a:solidFill>
                  <a:srgbClr val="FFFF00"/>
                </a:solidFill>
              </a:defRPr>
            </a:lvl1pPr>
          </a:lstStyle>
          <a:p>
            <a:r>
              <a:rPr lang="en-US" dirty="0" smtClean="0"/>
              <a:t>Click to edit Master title style</a:t>
            </a:r>
            <a:endParaRPr lang="en-SG" dirty="0"/>
          </a:p>
        </p:txBody>
      </p:sp>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400830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37152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721803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113779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110748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1502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10893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hoot">
    <p:bg>
      <p:bgPr>
        <a:solidFill>
          <a:srgbClr val="0070C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effectLst/>
        </p:spPr>
        <p:txBody>
          <a:bodyPr>
            <a:normAutofit/>
          </a:bodyPr>
          <a:lstStyle>
            <a:lvl1pPr>
              <a:buNone/>
              <a:defRPr sz="3600">
                <a:solidFill>
                  <a:schemeClr val="bg1"/>
                </a:solidFill>
              </a:defRPr>
            </a:lvl1pPr>
            <a:lvl2pPr>
              <a:buNone/>
              <a:defRPr sz="3600">
                <a:solidFill>
                  <a:schemeClr val="bg1"/>
                </a:solidFill>
              </a:defRPr>
            </a:lvl2pPr>
            <a:lvl3pPr>
              <a:buNone/>
              <a:defRPr sz="3600">
                <a:solidFill>
                  <a:schemeClr val="bg1"/>
                </a:solidFill>
              </a:defRPr>
            </a:lvl3pPr>
            <a:lvl4pPr>
              <a:buNone/>
              <a:defRPr sz="3600">
                <a:solidFill>
                  <a:schemeClr val="bg1"/>
                </a:solidFill>
              </a:defRPr>
            </a:lvl4pPr>
            <a:lvl5pPr>
              <a:buNone/>
              <a:defRPr sz="3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
        <p:nvSpPr>
          <p:cNvPr id="7" name="TextBox 6"/>
          <p:cNvSpPr txBox="1"/>
          <p:nvPr userDrawn="1"/>
        </p:nvSpPr>
        <p:spPr>
          <a:xfrm>
            <a:off x="508000" y="457201"/>
            <a:ext cx="4978400" cy="769441"/>
          </a:xfrm>
          <a:prstGeom prst="rect">
            <a:avLst/>
          </a:prstGeom>
          <a:noFill/>
        </p:spPr>
        <p:txBody>
          <a:bodyPr wrap="square" rtlCol="0">
            <a:spAutoFit/>
          </a:bodyPr>
          <a:lstStyle/>
          <a:p>
            <a:r>
              <a:rPr lang="en-US" sz="4400" b="1" dirty="0" err="1" smtClean="0">
                <a:solidFill>
                  <a:srgbClr val="FFFF00"/>
                </a:solidFill>
              </a:rPr>
              <a:t>Kahoot</a:t>
            </a:r>
            <a:r>
              <a:rPr lang="en-US" sz="4400" b="1" dirty="0" smtClean="0">
                <a:solidFill>
                  <a:srgbClr val="FFFF00"/>
                </a:solidFill>
              </a:rPr>
              <a:t> Quiz</a:t>
            </a:r>
            <a:endParaRPr lang="en-US" sz="4400" b="1" dirty="0">
              <a:solidFill>
                <a:srgbClr val="FFFF00"/>
              </a:solidFill>
            </a:endParaRPr>
          </a:p>
        </p:txBody>
      </p:sp>
    </p:spTree>
    <p:extLst>
      <p:ext uri="{BB962C8B-B14F-4D97-AF65-F5344CB8AC3E}">
        <p14:creationId xmlns:p14="http://schemas.microsoft.com/office/powerpoint/2010/main" val="351556383"/>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98432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6" name="Footer Placeholder 5"/>
          <p:cNvSpPr>
            <a:spLocks noGrp="1"/>
          </p:cNvSpPr>
          <p:nvPr>
            <p:ph type="ftr" sz="quarter" idx="11"/>
          </p:nvPr>
        </p:nvSpPr>
        <p:spPr/>
        <p:txBody>
          <a:bodyPr/>
          <a:lstStyle/>
          <a:p>
            <a:endParaRPr lang="en-SG">
              <a:solidFill>
                <a:prstClr val="black">
                  <a:tint val="75000"/>
                </a:prstClr>
              </a:solidFill>
            </a:endParaRPr>
          </a:p>
        </p:txBody>
      </p:sp>
      <p:sp>
        <p:nvSpPr>
          <p:cNvPr id="7" name="Slide Number Placeholder 6"/>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1281086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8" name="Footer Placeholder 7"/>
          <p:cNvSpPr>
            <a:spLocks noGrp="1"/>
          </p:cNvSpPr>
          <p:nvPr>
            <p:ph type="ftr" sz="quarter" idx="11"/>
          </p:nvPr>
        </p:nvSpPr>
        <p:spPr/>
        <p:txBody>
          <a:bodyPr/>
          <a:lstStyle/>
          <a:p>
            <a:endParaRPr lang="en-SG">
              <a:solidFill>
                <a:prstClr val="black">
                  <a:tint val="75000"/>
                </a:prstClr>
              </a:solidFill>
            </a:endParaRPr>
          </a:p>
        </p:txBody>
      </p:sp>
      <p:sp>
        <p:nvSpPr>
          <p:cNvPr id="9" name="Slide Number Placeholder 8"/>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0714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lvl1pPr>
              <a:defRPr>
                <a:solidFill>
                  <a:srgbClr val="FFFF00"/>
                </a:solidFill>
              </a:defRPr>
            </a:lvl1p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4" name="Footer Placeholder 3"/>
          <p:cNvSpPr>
            <a:spLocks noGrp="1"/>
          </p:cNvSpPr>
          <p:nvPr>
            <p:ph type="ftr" sz="quarter" idx="11"/>
          </p:nvPr>
        </p:nvSpPr>
        <p:spPr/>
        <p:txBody>
          <a:bodyPr/>
          <a:lstStyle/>
          <a:p>
            <a:endParaRPr lang="en-SG">
              <a:solidFill>
                <a:prstClr val="black">
                  <a:tint val="75000"/>
                </a:prstClr>
              </a:solidFill>
            </a:endParaRPr>
          </a:p>
        </p:txBody>
      </p:sp>
      <p:sp>
        <p:nvSpPr>
          <p:cNvPr id="5" name="Slide Number Placeholder 4"/>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36125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23813658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s">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r="29924"/>
          <a:stretch/>
        </p:blipFill>
        <p:spPr>
          <a:xfrm>
            <a:off x="711200" y="457200"/>
            <a:ext cx="9448800" cy="6200352"/>
          </a:xfrm>
          <a:prstGeom prst="rect">
            <a:avLst/>
          </a:prstGeom>
        </p:spPr>
      </p:pic>
    </p:spTree>
    <p:extLst>
      <p:ext uri="{BB962C8B-B14F-4D97-AF65-F5344CB8AC3E}">
        <p14:creationId xmlns:p14="http://schemas.microsoft.com/office/powerpoint/2010/main" val="2375698048"/>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4217021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ctr" defTabSz="914400" rtl="0" eaLnBrk="1" latinLnBrk="0" hangingPunct="1">
        <a:spcBef>
          <a:spcPct val="0"/>
        </a:spcBef>
        <a:buNone/>
        <a:defRPr sz="4000" b="1" kern="120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609600" y="1600201"/>
            <a:ext cx="10972800" cy="4525963"/>
          </a:xfrm>
          <a:prstGeom prst="rect">
            <a:avLst/>
          </a:prstGeom>
          <a:effectLst/>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BA53-20D2-4194-90F0-2AD1F8C0AAF6}" type="datetimeFigureOut">
              <a:rPr lang="en-SG" smtClean="0">
                <a:solidFill>
                  <a:prstClr val="black">
                    <a:tint val="75000"/>
                  </a:prstClr>
                </a:solidFill>
              </a:rPr>
              <a:pPr/>
              <a:t>13/2/2021</a:t>
            </a:fld>
            <a:endParaRPr lang="en-SG">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EDD9-40A3-4BC1-8486-74AF246E83DB}" type="slidenum">
              <a:rPr lang="en-SG" smtClean="0">
                <a:solidFill>
                  <a:prstClr val="black">
                    <a:tint val="75000"/>
                  </a:prstClr>
                </a:solidFill>
              </a:rPr>
              <a:pPr/>
              <a:t>‹#›</a:t>
            </a:fld>
            <a:endParaRPr lang="en-SG">
              <a:solidFill>
                <a:prstClr val="black">
                  <a:tint val="75000"/>
                </a:prstClr>
              </a:solidFill>
            </a:endParaRPr>
          </a:p>
        </p:txBody>
      </p:sp>
    </p:spTree>
    <p:extLst>
      <p:ext uri="{BB962C8B-B14F-4D97-AF65-F5344CB8AC3E}">
        <p14:creationId xmlns:p14="http://schemas.microsoft.com/office/powerpoint/2010/main" val="322086770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nus-cs2113-AY2021S2/circus.gi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1758743" y="1450155"/>
            <a:ext cx="9491148" cy="609288"/>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itle 1"/>
          <p:cNvSpPr txBox="1">
            <a:spLocks/>
          </p:cNvSpPr>
          <p:nvPr/>
        </p:nvSpPr>
        <p:spPr>
          <a:xfrm>
            <a:off x="2209800" y="140677"/>
            <a:ext cx="7772400" cy="587251"/>
          </a:xfrm>
          <a:prstGeom prst="rect">
            <a:avLst/>
          </a:prstGeom>
        </p:spPr>
        <p:txBody>
          <a:bodyPr>
            <a:normAutofit fontScale="90000" lnSpcReduction="10000"/>
          </a:bodyPr>
          <a:lstStyle>
            <a:lvl1pPr algn="ctr" defTabSz="914400" rtl="0" eaLnBrk="1" latinLnBrk="0" hangingPunct="1">
              <a:spcBef>
                <a:spcPct val="0"/>
              </a:spcBef>
              <a:buNone/>
              <a:defRPr sz="4000" b="1" kern="1200">
                <a:solidFill>
                  <a:schemeClr val="bg1">
                    <a:lumMod val="85000"/>
                  </a:schemeClr>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rgbClr val="FFFF00"/>
                </a:solidFill>
                <a:effectLst/>
                <a:uLnTx/>
                <a:uFillTx/>
                <a:latin typeface="Calibri"/>
                <a:ea typeface="+mj-ea"/>
                <a:cs typeface="+mj-cs"/>
              </a:rPr>
              <a:t>CS2113/T </a:t>
            </a:r>
            <a:r>
              <a:rPr kumimoji="0" lang="en-US" sz="4000" b="1" i="0" u="none" strike="noStrike" kern="1200" cap="none" spc="0" normalizeH="0" baseline="0" noProof="0" dirty="0" smtClean="0">
                <a:ln>
                  <a:noFill/>
                </a:ln>
                <a:solidFill>
                  <a:prstClr val="white"/>
                </a:solidFill>
                <a:effectLst/>
                <a:uLnTx/>
                <a:uFillTx/>
                <a:latin typeface="Calibri"/>
                <a:ea typeface="+mj-ea"/>
                <a:cs typeface="+mj-cs"/>
              </a:rPr>
              <a:t>– Lecture 5</a:t>
            </a:r>
            <a:endParaRPr kumimoji="0" lang="en-US" sz="4000" b="1" i="0" u="none" strike="noStrike" kern="1200" cap="none" spc="0" normalizeH="0" baseline="0" noProof="0" dirty="0">
              <a:ln>
                <a:noFill/>
              </a:ln>
              <a:solidFill>
                <a:prstClr val="white"/>
              </a:solidFill>
              <a:effectLst/>
              <a:uLnTx/>
              <a:uFillTx/>
              <a:latin typeface="Calibri"/>
              <a:ea typeface="+mj-ea"/>
              <a:cs typeface="+mj-cs"/>
            </a:endParaRPr>
          </a:p>
        </p:txBody>
      </p:sp>
      <p:sp>
        <p:nvSpPr>
          <p:cNvPr id="5" name="Content Placeholder 2"/>
          <p:cNvSpPr txBox="1">
            <a:spLocks/>
          </p:cNvSpPr>
          <p:nvPr/>
        </p:nvSpPr>
        <p:spPr>
          <a:xfrm>
            <a:off x="766619" y="843455"/>
            <a:ext cx="10686472" cy="5794737"/>
          </a:xfrm>
          <a:prstGeom prst="rect">
            <a:avLst/>
          </a:prstGeom>
          <a:effectLst/>
        </p:spPr>
        <p:txBody>
          <a:bodyPr>
            <a:normAutofit/>
          </a:bodyPr>
          <a:lstStyle>
            <a:lvl1pPr marL="342900" indent="-3429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3600" kern="1200">
                <a:solidFill>
                  <a:schemeClr val="bg1">
                    <a:lumMod val="85000"/>
                  </a:schemeClr>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en-US" dirty="0" smtClean="0">
                <a:solidFill>
                  <a:prstClr val="white"/>
                </a:solidFill>
                <a:effectLst/>
                <a:latin typeface="Calibri"/>
              </a:rPr>
              <a:t>Setup before continuing the video:</a:t>
            </a:r>
          </a:p>
          <a:p>
            <a:pPr marL="0" lvl="0" indent="0">
              <a:spcBef>
                <a:spcPts val="0"/>
              </a:spcBef>
              <a:buNone/>
              <a:defRPr/>
            </a:pPr>
            <a:r>
              <a:rPr lang="en-US" dirty="0" smtClean="0">
                <a:solidFill>
                  <a:prstClr val="white"/>
                </a:solidFill>
                <a:effectLst/>
                <a:latin typeface="Calibri"/>
              </a:rPr>
              <a:t>Fork </a:t>
            </a:r>
            <a:r>
              <a:rPr lang="en-SG" sz="3200" dirty="0" smtClean="0">
                <a:solidFill>
                  <a:schemeClr val="tx1"/>
                </a:solidFill>
                <a:effectLst/>
                <a:latin typeface="Consolas" panose="020B0609020204030204" pitchFamily="49" charset="0"/>
              </a:rPr>
              <a:t>github.com/nus-cs2113-AY2021S2/mega-circus </a:t>
            </a:r>
          </a:p>
          <a:p>
            <a:pPr marL="0" lvl="0" indent="0">
              <a:spcBef>
                <a:spcPts val="0"/>
              </a:spcBef>
              <a:buNone/>
              <a:defRPr/>
            </a:pPr>
            <a:r>
              <a:rPr lang="en-US" dirty="0" smtClean="0">
                <a:solidFill>
                  <a:prstClr val="white"/>
                </a:solidFill>
                <a:effectLst/>
                <a:latin typeface="Calibri"/>
              </a:rPr>
              <a:t>Clone the fork to your machine</a:t>
            </a:r>
          </a:p>
          <a:p>
            <a:pPr marL="0" lvl="0" indent="0">
              <a:spcBef>
                <a:spcPts val="0"/>
              </a:spcBef>
              <a:buNone/>
              <a:defRPr/>
            </a:pPr>
            <a:r>
              <a:rPr lang="en-US" dirty="0" smtClean="0">
                <a:solidFill>
                  <a:prstClr val="white"/>
                </a:solidFill>
                <a:effectLst/>
                <a:latin typeface="Calibri"/>
              </a:rPr>
              <a:t>Set up the project in the IDE</a:t>
            </a:r>
          </a:p>
          <a:p>
            <a:pPr marL="0" lvl="0" indent="0">
              <a:spcBef>
                <a:spcPts val="0"/>
              </a:spcBef>
              <a:buNone/>
              <a:defRPr/>
            </a:pPr>
            <a:r>
              <a:rPr lang="en-US" dirty="0">
                <a:solidFill>
                  <a:prstClr val="white"/>
                </a:solidFill>
                <a:effectLst/>
                <a:latin typeface="Calibri"/>
              </a:rPr>
              <a:t>	</a:t>
            </a:r>
            <a:r>
              <a:rPr lang="en-US" sz="3200" dirty="0" smtClean="0">
                <a:solidFill>
                  <a:prstClr val="white"/>
                </a:solidFill>
                <a:effectLst/>
                <a:latin typeface="Calibri"/>
              </a:rPr>
              <a:t>Sanity </a:t>
            </a:r>
            <a:r>
              <a:rPr lang="en-US" sz="3200" dirty="0">
                <a:solidFill>
                  <a:prstClr val="white"/>
                </a:solidFill>
                <a:effectLst/>
                <a:latin typeface="Calibri"/>
              </a:rPr>
              <a:t>check: run </a:t>
            </a:r>
            <a:r>
              <a:rPr lang="en-US" sz="2800" dirty="0" err="1">
                <a:solidFill>
                  <a:prstClr val="white"/>
                </a:solidFill>
                <a:effectLst/>
                <a:latin typeface="Consolas" panose="020B0609020204030204" pitchFamily="49" charset="0"/>
              </a:rPr>
              <a:t>Circus.main</a:t>
            </a:r>
            <a:r>
              <a:rPr lang="en-US" sz="2800" dirty="0" smtClean="0">
                <a:solidFill>
                  <a:prstClr val="white"/>
                </a:solidFill>
                <a:effectLst/>
                <a:latin typeface="Consolas" panose="020B0609020204030204" pitchFamily="49" charset="0"/>
              </a:rPr>
              <a:t>()</a:t>
            </a:r>
            <a:endParaRPr lang="en-US" sz="3200" dirty="0" smtClean="0">
              <a:solidFill>
                <a:prstClr val="white"/>
              </a:solidFill>
              <a:effectLst/>
              <a:latin typeface="Consolas" panose="020B0609020204030204" pitchFamily="49" charset="0"/>
            </a:endParaRPr>
          </a:p>
          <a:p>
            <a:pPr marL="0" lvl="0" indent="0">
              <a:spcBef>
                <a:spcPts val="0"/>
              </a:spcBef>
              <a:buNone/>
              <a:defRPr/>
            </a:pPr>
            <a:r>
              <a:rPr lang="en-US" dirty="0" smtClean="0">
                <a:solidFill>
                  <a:prstClr val="white"/>
                </a:solidFill>
                <a:effectLst/>
                <a:latin typeface="+mj-lt"/>
              </a:rPr>
              <a:t>	</a:t>
            </a:r>
            <a:r>
              <a:rPr lang="en-US" sz="3200" dirty="0" smtClean="0">
                <a:solidFill>
                  <a:prstClr val="white"/>
                </a:solidFill>
                <a:effectLst/>
                <a:latin typeface="+mj-lt"/>
              </a:rPr>
              <a:t>Sanity check: run text-</a:t>
            </a:r>
            <a:r>
              <a:rPr lang="en-US" sz="3200" dirty="0" err="1" smtClean="0">
                <a:solidFill>
                  <a:prstClr val="white"/>
                </a:solidFill>
                <a:effectLst/>
                <a:latin typeface="+mj-lt"/>
              </a:rPr>
              <a:t>ui</a:t>
            </a:r>
            <a:r>
              <a:rPr lang="en-US" sz="3200" dirty="0" smtClean="0">
                <a:solidFill>
                  <a:prstClr val="white"/>
                </a:solidFill>
                <a:effectLst/>
                <a:latin typeface="+mj-lt"/>
              </a:rPr>
              <a:t>-tests</a:t>
            </a:r>
          </a:p>
          <a:p>
            <a:pPr marL="0" lvl="0" indent="0">
              <a:spcBef>
                <a:spcPts val="0"/>
              </a:spcBef>
              <a:buNone/>
              <a:defRPr/>
            </a:pPr>
            <a:endParaRPr lang="en-SG" dirty="0">
              <a:solidFill>
                <a:prstClr val="white"/>
              </a:solidFill>
              <a:effectLst/>
              <a:latin typeface="+mj-lt"/>
            </a:endParaRPr>
          </a:p>
        </p:txBody>
      </p:sp>
      <p:sp>
        <p:nvSpPr>
          <p:cNvPr id="6" name="Rounded Rectangle 5"/>
          <p:cNvSpPr/>
          <p:nvPr/>
        </p:nvSpPr>
        <p:spPr>
          <a:xfrm rot="5400000">
            <a:off x="8900833" y="3096176"/>
            <a:ext cx="5916686" cy="6656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black"/>
                </a:solidFill>
                <a:effectLst/>
                <a:uLnTx/>
                <a:uFillTx/>
                <a:latin typeface="Calibri"/>
                <a:ea typeface="+mn-ea"/>
                <a:cs typeface="+mn-cs"/>
              </a:rPr>
              <a:t>This lecture will be recorded</a:t>
            </a:r>
            <a:endParaRPr kumimoji="0" lang="en-SG" sz="3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ounded Rectangle 6"/>
          <p:cNvSpPr/>
          <p:nvPr/>
        </p:nvSpPr>
        <p:spPr>
          <a:xfrm rot="16200000">
            <a:off x="-2625519" y="3096177"/>
            <a:ext cx="5916686" cy="6656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prstClr val="black"/>
                </a:solidFill>
                <a:effectLst/>
                <a:uLnTx/>
                <a:uFillTx/>
                <a:latin typeface="Calibri"/>
                <a:ea typeface="+mn-ea"/>
                <a:cs typeface="+mn-cs"/>
              </a:rPr>
              <a:t>This lecture will be recorded</a:t>
            </a:r>
            <a:endParaRPr kumimoji="0" lang="en-SG" sz="3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9647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Detour – RCS </a:t>
            </a:r>
            <a:endParaRPr lang="en-SG" dirty="0"/>
          </a:p>
        </p:txBody>
      </p:sp>
      <p:sp>
        <p:nvSpPr>
          <p:cNvPr id="3" name="Content Placeholder 2"/>
          <p:cNvSpPr>
            <a:spLocks noGrp="1"/>
          </p:cNvSpPr>
          <p:nvPr>
            <p:ph idx="1"/>
          </p:nvPr>
        </p:nvSpPr>
        <p:spPr/>
        <p:txBody>
          <a:bodyPr/>
          <a:lstStyle/>
          <a:p>
            <a:endParaRPr lang="en-SG" dirty="0"/>
          </a:p>
        </p:txBody>
      </p:sp>
    </p:spTree>
    <p:extLst>
      <p:ext uri="{BB962C8B-B14F-4D97-AF65-F5344CB8AC3E}">
        <p14:creationId xmlns:p14="http://schemas.microsoft.com/office/powerpoint/2010/main" val="3471217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nSlideAnimateShape97e1bc8c-59c3-4c58-8052-1f1bfae5b736"/>
          <p:cNvSpPr txBox="1"/>
          <p:nvPr/>
        </p:nvSpPr>
        <p:spPr>
          <a:xfrm>
            <a:off x="1746956" y="4701102"/>
            <a:ext cx="1074322" cy="369332"/>
          </a:xfrm>
          <a:prstGeom prst="rightArrow">
            <a:avLst>
              <a:gd name="adj1" fmla="val 100000"/>
              <a:gd name="adj2" fmla="val 22939"/>
            </a:avLst>
          </a:prstGeom>
          <a:solidFill>
            <a:schemeClr val="tx1"/>
          </a:solidFill>
        </p:spPr>
        <p:txBody>
          <a:bodyPr wrap="square" rtlCol="0">
            <a:spAutoFit/>
          </a:bodyPr>
          <a:lstStyle/>
          <a:p>
            <a:r>
              <a:rPr lang="en-US" dirty="0">
                <a:solidFill>
                  <a:schemeClr val="accent6">
                    <a:lumMod val="60000"/>
                    <a:lumOff val="40000"/>
                  </a:schemeClr>
                </a:solidFill>
                <a:latin typeface="Consolas" panose="020B0609020204030204" pitchFamily="49" charset="0"/>
              </a:rPr>
              <a:t>master</a:t>
            </a:r>
          </a:p>
        </p:txBody>
      </p:sp>
      <p:grpSp>
        <p:nvGrpSpPr>
          <p:cNvPr id="22" name="Group 21"/>
          <p:cNvGrpSpPr/>
          <p:nvPr/>
        </p:nvGrpSpPr>
        <p:grpSpPr>
          <a:xfrm>
            <a:off x="2862871" y="3326386"/>
            <a:ext cx="1482239" cy="2568778"/>
            <a:chOff x="4338956" y="3483600"/>
            <a:chExt cx="1482239" cy="2568778"/>
          </a:xfrm>
        </p:grpSpPr>
        <p:sp>
          <p:nvSpPr>
            <p:cNvPr id="9" name="Flowchart: Connector 8"/>
            <p:cNvSpPr/>
            <p:nvPr/>
          </p:nvSpPr>
          <p:spPr>
            <a:xfrm>
              <a:off x="4345441" y="4852575"/>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10" name="Flowchart: Connector 9"/>
            <p:cNvSpPr/>
            <p:nvPr/>
          </p:nvSpPr>
          <p:spPr>
            <a:xfrm>
              <a:off x="4338956" y="5593432"/>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11" name="Straight Connector 10"/>
            <p:cNvCxnSpPr>
              <a:stCxn id="10" idx="0"/>
              <a:endCxn id="9" idx="4"/>
            </p:cNvCxnSpPr>
            <p:nvPr/>
          </p:nvCxnSpPr>
          <p:spPr>
            <a:xfrm flipV="1">
              <a:off x="4603627" y="5311521"/>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3" name="branch: commit 3"/>
            <p:cNvGrpSpPr/>
            <p:nvPr/>
          </p:nvGrpSpPr>
          <p:grpSpPr>
            <a:xfrm>
              <a:off x="4874782" y="4177959"/>
              <a:ext cx="946413" cy="904089"/>
              <a:chOff x="2878918" y="4177959"/>
              <a:chExt cx="946413" cy="904089"/>
            </a:xfrm>
          </p:grpSpPr>
          <p:sp>
            <p:nvSpPr>
              <p:cNvPr id="17" name="Flowchart: Connector 16"/>
              <p:cNvSpPr/>
              <p:nvPr/>
            </p:nvSpPr>
            <p:spPr>
              <a:xfrm>
                <a:off x="3295990" y="4177959"/>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18" name="Straight Connector 17"/>
              <p:cNvCxnSpPr>
                <a:stCxn id="9" idx="6"/>
                <a:endCxn id="17" idx="4"/>
              </p:cNvCxnSpPr>
              <p:nvPr/>
            </p:nvCxnSpPr>
            <p:spPr>
              <a:xfrm flipV="1">
                <a:off x="2878918" y="4636905"/>
                <a:ext cx="681743" cy="44514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4" name="branch: commit 4"/>
            <p:cNvGrpSpPr/>
            <p:nvPr/>
          </p:nvGrpSpPr>
          <p:grpSpPr>
            <a:xfrm>
              <a:off x="5291854" y="3483600"/>
              <a:ext cx="529341" cy="694359"/>
              <a:chOff x="3295990" y="3483600"/>
              <a:chExt cx="529341" cy="694359"/>
            </a:xfrm>
          </p:grpSpPr>
          <p:sp>
            <p:nvSpPr>
              <p:cNvPr id="15" name="Flowchart: Connector 14"/>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16" name="Straight Connector 15"/>
              <p:cNvCxnSpPr>
                <a:stCxn id="17" idx="0"/>
                <a:endCxn id="15"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sp>
        <p:nvSpPr>
          <p:cNvPr id="46" name="InSlideAnimateShape1c8bdb14-b8e8-4b8c-82d0-fe0abc6ec350"/>
          <p:cNvSpPr txBox="1"/>
          <p:nvPr/>
        </p:nvSpPr>
        <p:spPr>
          <a:xfrm>
            <a:off x="1881171" y="4248641"/>
            <a:ext cx="842850" cy="375073"/>
          </a:xfrm>
          <a:prstGeom prst="roundRect">
            <a:avLst/>
          </a:prstGeom>
          <a:solidFill>
            <a:schemeClr val="tx1"/>
          </a:solidFill>
        </p:spPr>
        <p:txBody>
          <a:bodyPr wrap="square" lIns="0" tIns="0" rIns="0" bIns="0" rtlCol="0" anchor="ctr">
            <a:noAutofit/>
          </a:bodyPr>
          <a:lstStyle/>
          <a:p>
            <a:pPr algn="ctr"/>
            <a:r>
              <a:rPr lang="en-US" b="1" dirty="0">
                <a:solidFill>
                  <a:srgbClr val="FFFF00"/>
                </a:solidFill>
                <a:latin typeface="Consolas" panose="020B0609020204030204" pitchFamily="49" charset="0"/>
              </a:rPr>
              <a:t>HEAD</a:t>
            </a:r>
          </a:p>
        </p:txBody>
      </p:sp>
      <p:sp>
        <p:nvSpPr>
          <p:cNvPr id="49" name="InSlideAnimateShape0634b10b-73d8-4706-84ee-e311459e2d43"/>
          <p:cNvSpPr txBox="1"/>
          <p:nvPr/>
        </p:nvSpPr>
        <p:spPr>
          <a:xfrm flipH="1">
            <a:off x="4408786" y="3348357"/>
            <a:ext cx="842850" cy="369332"/>
          </a:xfrm>
          <a:prstGeom prst="rightArrow">
            <a:avLst>
              <a:gd name="adj1" fmla="val 100000"/>
              <a:gd name="adj2" fmla="val 22939"/>
            </a:avLst>
          </a:prstGeom>
          <a:solidFill>
            <a:schemeClr val="tx1"/>
          </a:solidFill>
        </p:spPr>
        <p:txBody>
          <a:bodyPr wrap="square" rtlCol="0">
            <a:spAutoFit/>
          </a:bodyPr>
          <a:lstStyle/>
          <a:p>
            <a:r>
              <a:rPr lang="en-US" dirty="0">
                <a:solidFill>
                  <a:srgbClr val="00B0F0"/>
                </a:solidFill>
                <a:latin typeface="Consolas" panose="020B0609020204030204" pitchFamily="49" charset="0"/>
              </a:rPr>
              <a:t>fix1</a:t>
            </a:r>
          </a:p>
        </p:txBody>
      </p:sp>
      <p:sp>
        <p:nvSpPr>
          <p:cNvPr id="24" name="Right Arrow 23"/>
          <p:cNvSpPr/>
          <p:nvPr/>
        </p:nvSpPr>
        <p:spPr>
          <a:xfrm>
            <a:off x="4489134" y="4874875"/>
            <a:ext cx="1756905" cy="790816"/>
          </a:xfrm>
          <a:prstGeom prst="rightArrow">
            <a:avLst>
              <a:gd name="adj1" fmla="val 91580"/>
              <a:gd name="adj2" fmla="val 203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a:latin typeface="Consolas" panose="020B0609020204030204" pitchFamily="49" charset="0"/>
              </a:rPr>
              <a:t>fix1</a:t>
            </a:r>
            <a:r>
              <a:rPr lang="en-US" dirty="0"/>
              <a:t> </a:t>
            </a:r>
            <a:br>
              <a:rPr lang="en-US" dirty="0"/>
            </a:br>
            <a:r>
              <a:rPr lang="en-US" dirty="0"/>
              <a:t>to </a:t>
            </a:r>
            <a:r>
              <a:rPr lang="en-US" dirty="0">
                <a:latin typeface="Consolas" panose="020B0609020204030204" pitchFamily="49" charset="0"/>
              </a:rPr>
              <a:t>master</a:t>
            </a:r>
          </a:p>
        </p:txBody>
      </p:sp>
    </p:spTree>
    <p:extLst>
      <p:ext uri="{BB962C8B-B14F-4D97-AF65-F5344CB8AC3E}">
        <p14:creationId xmlns:p14="http://schemas.microsoft.com/office/powerpoint/2010/main" val="403213057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nSlideAnimateShape97e1bc8c-59c3-4c58-8052-1f1bfae5b736"/>
          <p:cNvSpPr txBox="1"/>
          <p:nvPr/>
        </p:nvSpPr>
        <p:spPr>
          <a:xfrm>
            <a:off x="1746956" y="4701102"/>
            <a:ext cx="1074322" cy="369332"/>
          </a:xfrm>
          <a:prstGeom prst="rightArrow">
            <a:avLst>
              <a:gd name="adj1" fmla="val 100000"/>
              <a:gd name="adj2" fmla="val 22939"/>
            </a:avLst>
          </a:prstGeom>
          <a:solidFill>
            <a:schemeClr val="tx1"/>
          </a:solidFill>
        </p:spPr>
        <p:txBody>
          <a:bodyPr wrap="square" rtlCol="0">
            <a:spAutoFit/>
          </a:bodyPr>
          <a:lstStyle/>
          <a:p>
            <a:r>
              <a:rPr lang="en-US" dirty="0">
                <a:solidFill>
                  <a:schemeClr val="accent6">
                    <a:lumMod val="60000"/>
                    <a:lumOff val="40000"/>
                  </a:schemeClr>
                </a:solidFill>
                <a:latin typeface="Consolas" panose="020B0609020204030204" pitchFamily="49" charset="0"/>
              </a:rPr>
              <a:t>master</a:t>
            </a:r>
          </a:p>
        </p:txBody>
      </p:sp>
      <p:grpSp>
        <p:nvGrpSpPr>
          <p:cNvPr id="22" name="Group 21"/>
          <p:cNvGrpSpPr/>
          <p:nvPr/>
        </p:nvGrpSpPr>
        <p:grpSpPr>
          <a:xfrm>
            <a:off x="2862871" y="3326386"/>
            <a:ext cx="1482239" cy="2568778"/>
            <a:chOff x="4338956" y="3483600"/>
            <a:chExt cx="1482239" cy="2568778"/>
          </a:xfrm>
        </p:grpSpPr>
        <p:sp>
          <p:nvSpPr>
            <p:cNvPr id="9" name="Flowchart: Connector 8"/>
            <p:cNvSpPr/>
            <p:nvPr/>
          </p:nvSpPr>
          <p:spPr>
            <a:xfrm>
              <a:off x="4345441" y="4852575"/>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10" name="Flowchart: Connector 9"/>
            <p:cNvSpPr/>
            <p:nvPr/>
          </p:nvSpPr>
          <p:spPr>
            <a:xfrm>
              <a:off x="4338956" y="5593432"/>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11" name="Straight Connector 10"/>
            <p:cNvCxnSpPr>
              <a:stCxn id="10" idx="0"/>
              <a:endCxn id="9" idx="4"/>
            </p:cNvCxnSpPr>
            <p:nvPr/>
          </p:nvCxnSpPr>
          <p:spPr>
            <a:xfrm flipV="1">
              <a:off x="4603627" y="5311521"/>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3" name="branch: commit 3"/>
            <p:cNvGrpSpPr/>
            <p:nvPr/>
          </p:nvGrpSpPr>
          <p:grpSpPr>
            <a:xfrm>
              <a:off x="4874782" y="4177959"/>
              <a:ext cx="946413" cy="904089"/>
              <a:chOff x="2878918" y="4177959"/>
              <a:chExt cx="946413" cy="904089"/>
            </a:xfrm>
          </p:grpSpPr>
          <p:sp>
            <p:nvSpPr>
              <p:cNvPr id="17" name="Flowchart: Connector 16"/>
              <p:cNvSpPr/>
              <p:nvPr/>
            </p:nvSpPr>
            <p:spPr>
              <a:xfrm>
                <a:off x="3295990" y="4177959"/>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18" name="Straight Connector 17"/>
              <p:cNvCxnSpPr>
                <a:stCxn id="9" idx="6"/>
                <a:endCxn id="17" idx="4"/>
              </p:cNvCxnSpPr>
              <p:nvPr/>
            </p:nvCxnSpPr>
            <p:spPr>
              <a:xfrm flipV="1">
                <a:off x="2878918" y="4636905"/>
                <a:ext cx="681743" cy="44514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4" name="branch: commit 4"/>
            <p:cNvGrpSpPr/>
            <p:nvPr/>
          </p:nvGrpSpPr>
          <p:grpSpPr>
            <a:xfrm>
              <a:off x="5291854" y="3483600"/>
              <a:ext cx="529341" cy="694359"/>
              <a:chOff x="3295990" y="3483600"/>
              <a:chExt cx="529341" cy="694359"/>
            </a:xfrm>
          </p:grpSpPr>
          <p:sp>
            <p:nvSpPr>
              <p:cNvPr id="15" name="Flowchart: Connector 14"/>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16" name="Straight Connector 15"/>
              <p:cNvCxnSpPr>
                <a:stCxn id="17" idx="0"/>
                <a:endCxn id="15"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sp>
        <p:nvSpPr>
          <p:cNvPr id="46" name="InSlideAnimateShape1c8bdb14-b8e8-4b8c-82d0-fe0abc6ec350"/>
          <p:cNvSpPr txBox="1"/>
          <p:nvPr/>
        </p:nvSpPr>
        <p:spPr>
          <a:xfrm>
            <a:off x="1881171" y="4248641"/>
            <a:ext cx="842850" cy="375073"/>
          </a:xfrm>
          <a:prstGeom prst="roundRect">
            <a:avLst/>
          </a:prstGeom>
          <a:solidFill>
            <a:schemeClr val="tx1"/>
          </a:solidFill>
        </p:spPr>
        <p:txBody>
          <a:bodyPr wrap="square" lIns="0" tIns="0" rIns="0" bIns="0" rtlCol="0" anchor="ctr">
            <a:noAutofit/>
          </a:bodyPr>
          <a:lstStyle/>
          <a:p>
            <a:pPr algn="ctr"/>
            <a:r>
              <a:rPr lang="en-US" b="1" dirty="0">
                <a:solidFill>
                  <a:srgbClr val="FFFF00"/>
                </a:solidFill>
                <a:latin typeface="Consolas" panose="020B0609020204030204" pitchFamily="49" charset="0"/>
              </a:rPr>
              <a:t>HEAD</a:t>
            </a:r>
          </a:p>
        </p:txBody>
      </p:sp>
      <p:sp>
        <p:nvSpPr>
          <p:cNvPr id="49" name="InSlideAnimateShape0634b10b-73d8-4706-84ee-e311459e2d43"/>
          <p:cNvSpPr txBox="1"/>
          <p:nvPr/>
        </p:nvSpPr>
        <p:spPr>
          <a:xfrm flipH="1">
            <a:off x="4408786" y="3348357"/>
            <a:ext cx="842850" cy="369332"/>
          </a:xfrm>
          <a:prstGeom prst="rightArrow">
            <a:avLst>
              <a:gd name="adj1" fmla="val 100000"/>
              <a:gd name="adj2" fmla="val 22939"/>
            </a:avLst>
          </a:prstGeom>
          <a:solidFill>
            <a:schemeClr val="tx1"/>
          </a:solidFill>
        </p:spPr>
        <p:txBody>
          <a:bodyPr wrap="square" rtlCol="0">
            <a:spAutoFit/>
          </a:bodyPr>
          <a:lstStyle/>
          <a:p>
            <a:r>
              <a:rPr lang="en-US" dirty="0">
                <a:solidFill>
                  <a:srgbClr val="00B0F0"/>
                </a:solidFill>
                <a:latin typeface="Consolas" panose="020B0609020204030204" pitchFamily="49" charset="0"/>
              </a:rPr>
              <a:t>fix1</a:t>
            </a:r>
          </a:p>
        </p:txBody>
      </p:sp>
      <p:sp>
        <p:nvSpPr>
          <p:cNvPr id="54" name="callout-red (square)"/>
          <p:cNvSpPr/>
          <p:nvPr/>
        </p:nvSpPr>
        <p:spPr>
          <a:xfrm>
            <a:off x="6031746" y="1100691"/>
            <a:ext cx="2134689" cy="846985"/>
          </a:xfrm>
          <a:prstGeom prst="wedgeRoundRectCallout">
            <a:avLst>
              <a:gd name="adj1" fmla="val 14661"/>
              <a:gd name="adj2" fmla="val 157623"/>
              <a:gd name="adj3" fmla="val 16667"/>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rgbClr val="FFFF00"/>
                </a:solidFill>
              </a:rPr>
              <a:t>Fast-forward</a:t>
            </a:r>
            <a:r>
              <a:rPr lang="en-US" sz="2400" dirty="0">
                <a:solidFill>
                  <a:srgbClr val="FFFF00"/>
                </a:solidFill>
              </a:rPr>
              <a:t> </a:t>
            </a:r>
            <a:r>
              <a:rPr lang="en-US" sz="2400" dirty="0">
                <a:solidFill>
                  <a:schemeClr val="bg1"/>
                </a:solidFill>
              </a:rPr>
              <a:t>merge </a:t>
            </a:r>
            <a:endParaRPr lang="en-SG" sz="2400" dirty="0">
              <a:solidFill>
                <a:schemeClr val="bg1"/>
              </a:solidFill>
            </a:endParaRPr>
          </a:p>
        </p:txBody>
      </p:sp>
      <p:sp>
        <p:nvSpPr>
          <p:cNvPr id="24" name="Right Arrow 23"/>
          <p:cNvSpPr/>
          <p:nvPr/>
        </p:nvSpPr>
        <p:spPr>
          <a:xfrm>
            <a:off x="4489134" y="4874875"/>
            <a:ext cx="1756905" cy="790816"/>
          </a:xfrm>
          <a:prstGeom prst="rightArrow">
            <a:avLst>
              <a:gd name="adj1" fmla="val 91580"/>
              <a:gd name="adj2" fmla="val 203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a:latin typeface="Consolas" panose="020B0609020204030204" pitchFamily="49" charset="0"/>
              </a:rPr>
              <a:t>fix1</a:t>
            </a:r>
            <a:r>
              <a:rPr lang="en-US" dirty="0"/>
              <a:t> </a:t>
            </a:r>
            <a:br>
              <a:rPr lang="en-US" dirty="0"/>
            </a:br>
            <a:r>
              <a:rPr lang="en-US" dirty="0"/>
              <a:t>to </a:t>
            </a:r>
            <a:r>
              <a:rPr lang="en-US" dirty="0">
                <a:latin typeface="Consolas" panose="020B0609020204030204" pitchFamily="49" charset="0"/>
              </a:rPr>
              <a:t>master</a:t>
            </a:r>
          </a:p>
        </p:txBody>
      </p:sp>
      <p:sp>
        <p:nvSpPr>
          <p:cNvPr id="89" name="callout-red (square)"/>
          <p:cNvSpPr/>
          <p:nvPr/>
        </p:nvSpPr>
        <p:spPr>
          <a:xfrm>
            <a:off x="8390152" y="1100692"/>
            <a:ext cx="2134689" cy="846985"/>
          </a:xfrm>
          <a:prstGeom prst="wedgeRoundRectCallout">
            <a:avLst>
              <a:gd name="adj1" fmla="val -22491"/>
              <a:gd name="adj2" fmla="val 78811"/>
              <a:gd name="adj3" fmla="val 16667"/>
            </a:avLst>
          </a:prstGeom>
          <a:solidFill>
            <a:schemeClr val="bg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Merge without Fast-forward</a:t>
            </a:r>
            <a:endParaRPr lang="en-SG" sz="2400" dirty="0">
              <a:solidFill>
                <a:srgbClr val="FFFF00"/>
              </a:solidFill>
            </a:endParaRPr>
          </a:p>
        </p:txBody>
      </p:sp>
      <p:grpSp>
        <p:nvGrpSpPr>
          <p:cNvPr id="94" name="Group 93"/>
          <p:cNvGrpSpPr/>
          <p:nvPr/>
        </p:nvGrpSpPr>
        <p:grpSpPr>
          <a:xfrm>
            <a:off x="8481484" y="2209800"/>
            <a:ext cx="2172083" cy="4191000"/>
            <a:chOff x="6957483" y="2209800"/>
            <a:chExt cx="2172083" cy="4191000"/>
          </a:xfrm>
        </p:grpSpPr>
        <p:sp>
          <p:nvSpPr>
            <p:cNvPr id="70" name="Flowchart: Connector 69"/>
            <p:cNvSpPr/>
            <p:nvPr/>
          </p:nvSpPr>
          <p:spPr>
            <a:xfrm>
              <a:off x="7441000" y="4743989"/>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71" name="Flowchart: Connector 70"/>
            <p:cNvSpPr/>
            <p:nvPr/>
          </p:nvSpPr>
          <p:spPr>
            <a:xfrm>
              <a:off x="7434515" y="5484846"/>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72" name="Straight Connector 71"/>
            <p:cNvCxnSpPr>
              <a:stCxn id="71" idx="0"/>
              <a:endCxn id="70" idx="4"/>
            </p:cNvCxnSpPr>
            <p:nvPr/>
          </p:nvCxnSpPr>
          <p:spPr>
            <a:xfrm flipV="1">
              <a:off x="7699186" y="5202935"/>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cxnSp>
          <p:nvCxnSpPr>
            <p:cNvPr id="88" name="Straight Connector 87"/>
            <p:cNvCxnSpPr>
              <a:stCxn id="70" idx="0"/>
              <a:endCxn id="80" idx="4"/>
            </p:cNvCxnSpPr>
            <p:nvPr/>
          </p:nvCxnSpPr>
          <p:spPr>
            <a:xfrm flipV="1">
              <a:off x="7705671" y="3042338"/>
              <a:ext cx="0" cy="1701651"/>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74" name="branch: commit 3"/>
            <p:cNvGrpSpPr/>
            <p:nvPr/>
          </p:nvGrpSpPr>
          <p:grpSpPr>
            <a:xfrm>
              <a:off x="7970341" y="4069373"/>
              <a:ext cx="946413" cy="904089"/>
              <a:chOff x="2878918" y="4177959"/>
              <a:chExt cx="946413" cy="904089"/>
            </a:xfrm>
          </p:grpSpPr>
          <p:sp>
            <p:nvSpPr>
              <p:cNvPr id="85" name="Flowchart: Connector 84"/>
              <p:cNvSpPr/>
              <p:nvPr/>
            </p:nvSpPr>
            <p:spPr>
              <a:xfrm>
                <a:off x="3295990" y="4177959"/>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86" name="Straight Connector 85"/>
              <p:cNvCxnSpPr>
                <a:stCxn id="70" idx="6"/>
                <a:endCxn id="85" idx="4"/>
              </p:cNvCxnSpPr>
              <p:nvPr/>
            </p:nvCxnSpPr>
            <p:spPr>
              <a:xfrm flipV="1">
                <a:off x="2878918" y="4636905"/>
                <a:ext cx="681743" cy="44514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75" name="branch: commit 4"/>
            <p:cNvGrpSpPr/>
            <p:nvPr/>
          </p:nvGrpSpPr>
          <p:grpSpPr>
            <a:xfrm>
              <a:off x="8387413" y="3375014"/>
              <a:ext cx="529341" cy="694359"/>
              <a:chOff x="3295990" y="3483600"/>
              <a:chExt cx="529341" cy="694359"/>
            </a:xfrm>
          </p:grpSpPr>
          <p:sp>
            <p:nvSpPr>
              <p:cNvPr id="83" name="Flowchart: Connector 82"/>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84" name="Straight Connector 83"/>
              <p:cNvCxnSpPr>
                <a:stCxn id="85" idx="0"/>
                <a:endCxn id="83"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sp>
          <p:nvSpPr>
            <p:cNvPr id="80" name="Flowchart: Connector 136"/>
            <p:cNvSpPr/>
            <p:nvPr/>
          </p:nvSpPr>
          <p:spPr>
            <a:xfrm>
              <a:off x="7441000" y="2583392"/>
              <a:ext cx="529341" cy="458946"/>
            </a:xfrm>
            <a:prstGeom prst="flowChartConnector">
              <a:avLst/>
            </a:prstGeom>
            <a:pattFill prst="dkVert">
              <a:fgClr>
                <a:srgbClr val="0070C0"/>
              </a:fgClr>
              <a:bgClr>
                <a:schemeClr val="accent6"/>
              </a:bgClr>
            </a:patt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cxnSp>
          <p:nvCxnSpPr>
            <p:cNvPr id="82" name="Straight Connector 139"/>
            <p:cNvCxnSpPr>
              <a:stCxn id="83" idx="0"/>
              <a:endCxn id="80" idx="5"/>
            </p:cNvCxnSpPr>
            <p:nvPr/>
          </p:nvCxnSpPr>
          <p:spPr>
            <a:xfrm flipH="1" flipV="1">
              <a:off x="7892821" y="2975127"/>
              <a:ext cx="759263" cy="399887"/>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sp>
          <p:nvSpPr>
            <p:cNvPr id="93" name="Rectangle 92"/>
            <p:cNvSpPr/>
            <p:nvPr/>
          </p:nvSpPr>
          <p:spPr>
            <a:xfrm>
              <a:off x="6957483" y="2209800"/>
              <a:ext cx="2172083" cy="4191000"/>
            </a:xfrm>
            <a:prstGeom prst="rect">
              <a:avLst/>
            </a:prstGeom>
            <a:solidFill>
              <a:schemeClr val="bg1">
                <a:alpha val="3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937680" y="2787590"/>
            <a:ext cx="2590731" cy="3127894"/>
            <a:chOff x="4413679" y="2787590"/>
            <a:chExt cx="2590731" cy="3127894"/>
          </a:xfrm>
        </p:grpSpPr>
        <p:grpSp>
          <p:nvGrpSpPr>
            <p:cNvPr id="95" name="Group 94"/>
            <p:cNvGrpSpPr/>
            <p:nvPr/>
          </p:nvGrpSpPr>
          <p:grpSpPr>
            <a:xfrm>
              <a:off x="5575090" y="3145541"/>
              <a:ext cx="535826" cy="2769943"/>
              <a:chOff x="5575090" y="3145541"/>
              <a:chExt cx="535826" cy="2769943"/>
            </a:xfrm>
          </p:grpSpPr>
          <p:sp>
            <p:nvSpPr>
              <p:cNvPr id="44" name="Flowchart: Connector 43"/>
              <p:cNvSpPr/>
              <p:nvPr/>
            </p:nvSpPr>
            <p:spPr>
              <a:xfrm>
                <a:off x="5581575" y="4715681"/>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45" name="Flowchart: Connector 44"/>
              <p:cNvSpPr/>
              <p:nvPr/>
            </p:nvSpPr>
            <p:spPr>
              <a:xfrm>
                <a:off x="5575090" y="5456538"/>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47" name="Straight Connector 46"/>
              <p:cNvCxnSpPr>
                <a:stCxn id="45" idx="0"/>
                <a:endCxn id="44" idx="4"/>
              </p:cNvCxnSpPr>
              <p:nvPr/>
            </p:nvCxnSpPr>
            <p:spPr>
              <a:xfrm flipV="1">
                <a:off x="5839761" y="5174627"/>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sp>
            <p:nvSpPr>
              <p:cNvPr id="65" name="Flowchart: Connector 64"/>
              <p:cNvSpPr/>
              <p:nvPr/>
            </p:nvSpPr>
            <p:spPr>
              <a:xfrm>
                <a:off x="5581575" y="38399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66" name="Straight Connector 65"/>
              <p:cNvCxnSpPr>
                <a:stCxn id="44" idx="0"/>
                <a:endCxn id="65" idx="4"/>
              </p:cNvCxnSpPr>
              <p:nvPr/>
            </p:nvCxnSpPr>
            <p:spPr>
              <a:xfrm flipV="1">
                <a:off x="5846246" y="4298846"/>
                <a:ext cx="0" cy="416835"/>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55" name="branch: commit 4"/>
              <p:cNvGrpSpPr/>
              <p:nvPr/>
            </p:nvGrpSpPr>
            <p:grpSpPr>
              <a:xfrm>
                <a:off x="5581575" y="3145541"/>
                <a:ext cx="529341" cy="694359"/>
                <a:chOff x="3295990" y="3483600"/>
                <a:chExt cx="529341" cy="694359"/>
              </a:xfrm>
            </p:grpSpPr>
            <p:sp>
              <p:nvSpPr>
                <p:cNvPr id="63" name="Flowchart: Connector 62"/>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64" name="Straight Connector 63"/>
                <p:cNvCxnSpPr>
                  <a:stCxn id="65" idx="0"/>
                  <a:endCxn id="63"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sp>
          <p:nvSpPr>
            <p:cNvPr id="96" name="InSlideAnimateShape97e1bc8c-59c3-4c58-8052-1f1bfae5b736"/>
            <p:cNvSpPr txBox="1"/>
            <p:nvPr/>
          </p:nvSpPr>
          <p:spPr>
            <a:xfrm>
              <a:off x="4413679" y="3190348"/>
              <a:ext cx="1074322" cy="369332"/>
            </a:xfrm>
            <a:prstGeom prst="rightArrow">
              <a:avLst>
                <a:gd name="adj1" fmla="val 100000"/>
                <a:gd name="adj2" fmla="val 22939"/>
              </a:avLst>
            </a:prstGeom>
            <a:solidFill>
              <a:schemeClr val="tx1"/>
            </a:solidFill>
          </p:spPr>
          <p:txBody>
            <a:bodyPr wrap="square" rtlCol="0">
              <a:spAutoFit/>
            </a:bodyPr>
            <a:lstStyle/>
            <a:p>
              <a:r>
                <a:rPr lang="en-US" dirty="0">
                  <a:solidFill>
                    <a:schemeClr val="accent6">
                      <a:lumMod val="60000"/>
                      <a:lumOff val="40000"/>
                    </a:schemeClr>
                  </a:solidFill>
                  <a:latin typeface="Consolas" panose="020B0609020204030204" pitchFamily="49" charset="0"/>
                </a:rPr>
                <a:t>master</a:t>
              </a:r>
            </a:p>
          </p:txBody>
        </p:sp>
        <p:sp>
          <p:nvSpPr>
            <p:cNvPr id="97" name="InSlideAnimateShape1c8bdb14-b8e8-4b8c-82d0-fe0abc6ec350"/>
            <p:cNvSpPr txBox="1"/>
            <p:nvPr/>
          </p:nvSpPr>
          <p:spPr>
            <a:xfrm>
              <a:off x="4413679" y="2787590"/>
              <a:ext cx="842850" cy="375073"/>
            </a:xfrm>
            <a:prstGeom prst="roundRect">
              <a:avLst/>
            </a:prstGeom>
            <a:solidFill>
              <a:schemeClr val="tx1"/>
            </a:solidFill>
          </p:spPr>
          <p:txBody>
            <a:bodyPr wrap="square" lIns="0" tIns="0" rIns="0" bIns="0" rtlCol="0" anchor="ctr">
              <a:noAutofit/>
            </a:bodyPr>
            <a:lstStyle/>
            <a:p>
              <a:pPr algn="ctr"/>
              <a:r>
                <a:rPr lang="en-US" b="1" dirty="0">
                  <a:solidFill>
                    <a:srgbClr val="FFFF00"/>
                  </a:solidFill>
                  <a:latin typeface="Consolas" panose="020B0609020204030204" pitchFamily="49" charset="0"/>
                </a:rPr>
                <a:t>HEAD</a:t>
              </a:r>
            </a:p>
          </p:txBody>
        </p:sp>
        <p:sp>
          <p:nvSpPr>
            <p:cNvPr id="98" name="InSlideAnimateShape0634b10b-73d8-4706-84ee-e311459e2d43"/>
            <p:cNvSpPr txBox="1"/>
            <p:nvPr/>
          </p:nvSpPr>
          <p:spPr>
            <a:xfrm flipH="1">
              <a:off x="6161560" y="3175070"/>
              <a:ext cx="842850" cy="369332"/>
            </a:xfrm>
            <a:prstGeom prst="rightArrow">
              <a:avLst>
                <a:gd name="adj1" fmla="val 100000"/>
                <a:gd name="adj2" fmla="val 22939"/>
              </a:avLst>
            </a:prstGeom>
            <a:solidFill>
              <a:schemeClr val="tx1"/>
            </a:solidFill>
          </p:spPr>
          <p:txBody>
            <a:bodyPr wrap="square" rtlCol="0">
              <a:spAutoFit/>
            </a:bodyPr>
            <a:lstStyle/>
            <a:p>
              <a:r>
                <a:rPr lang="en-US" dirty="0">
                  <a:solidFill>
                    <a:srgbClr val="00B0F0"/>
                  </a:solidFill>
                  <a:latin typeface="Consolas" panose="020B0609020204030204" pitchFamily="49" charset="0"/>
                </a:rPr>
                <a:t>fix1</a:t>
              </a:r>
            </a:p>
          </p:txBody>
        </p:sp>
      </p:grpSp>
    </p:spTree>
    <p:extLst>
      <p:ext uri="{BB962C8B-B14F-4D97-AF65-F5344CB8AC3E}">
        <p14:creationId xmlns:p14="http://schemas.microsoft.com/office/powerpoint/2010/main" val="390650601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nSlideAnimateShape97e1bc8c-59c3-4c58-8052-1f1bfae5b736"/>
          <p:cNvSpPr txBox="1"/>
          <p:nvPr/>
        </p:nvSpPr>
        <p:spPr>
          <a:xfrm>
            <a:off x="1746956" y="4701102"/>
            <a:ext cx="1074322" cy="369332"/>
          </a:xfrm>
          <a:prstGeom prst="rightArrow">
            <a:avLst>
              <a:gd name="adj1" fmla="val 100000"/>
              <a:gd name="adj2" fmla="val 22939"/>
            </a:avLst>
          </a:prstGeom>
          <a:solidFill>
            <a:schemeClr val="tx1"/>
          </a:solidFill>
        </p:spPr>
        <p:txBody>
          <a:bodyPr wrap="square" rtlCol="0">
            <a:spAutoFit/>
          </a:bodyPr>
          <a:lstStyle/>
          <a:p>
            <a:r>
              <a:rPr lang="en-US" dirty="0">
                <a:solidFill>
                  <a:schemeClr val="accent6">
                    <a:lumMod val="60000"/>
                    <a:lumOff val="40000"/>
                  </a:schemeClr>
                </a:solidFill>
                <a:latin typeface="Consolas" panose="020B0609020204030204" pitchFamily="49" charset="0"/>
              </a:rPr>
              <a:t>master</a:t>
            </a:r>
          </a:p>
        </p:txBody>
      </p:sp>
      <p:grpSp>
        <p:nvGrpSpPr>
          <p:cNvPr id="22" name="Group 21"/>
          <p:cNvGrpSpPr/>
          <p:nvPr/>
        </p:nvGrpSpPr>
        <p:grpSpPr>
          <a:xfrm>
            <a:off x="2862871" y="3326386"/>
            <a:ext cx="1482239" cy="2568778"/>
            <a:chOff x="4338956" y="3483600"/>
            <a:chExt cx="1482239" cy="2568778"/>
          </a:xfrm>
        </p:grpSpPr>
        <p:sp>
          <p:nvSpPr>
            <p:cNvPr id="9" name="Flowchart: Connector 8"/>
            <p:cNvSpPr/>
            <p:nvPr/>
          </p:nvSpPr>
          <p:spPr>
            <a:xfrm>
              <a:off x="4345441" y="4852575"/>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10" name="Flowchart: Connector 9"/>
            <p:cNvSpPr/>
            <p:nvPr/>
          </p:nvSpPr>
          <p:spPr>
            <a:xfrm>
              <a:off x="4338956" y="5593432"/>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11" name="Straight Connector 10"/>
            <p:cNvCxnSpPr>
              <a:stCxn id="10" idx="0"/>
              <a:endCxn id="9" idx="4"/>
            </p:cNvCxnSpPr>
            <p:nvPr/>
          </p:nvCxnSpPr>
          <p:spPr>
            <a:xfrm flipV="1">
              <a:off x="4603627" y="5311521"/>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3" name="branch: commit 3"/>
            <p:cNvGrpSpPr/>
            <p:nvPr/>
          </p:nvGrpSpPr>
          <p:grpSpPr>
            <a:xfrm>
              <a:off x="4874782" y="4177959"/>
              <a:ext cx="946413" cy="904089"/>
              <a:chOff x="2878918" y="4177959"/>
              <a:chExt cx="946413" cy="904089"/>
            </a:xfrm>
          </p:grpSpPr>
          <p:sp>
            <p:nvSpPr>
              <p:cNvPr id="17" name="Flowchart: Connector 16"/>
              <p:cNvSpPr/>
              <p:nvPr/>
            </p:nvSpPr>
            <p:spPr>
              <a:xfrm>
                <a:off x="3295990" y="4177959"/>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18" name="Straight Connector 17"/>
              <p:cNvCxnSpPr>
                <a:stCxn id="9" idx="6"/>
                <a:endCxn id="17" idx="4"/>
              </p:cNvCxnSpPr>
              <p:nvPr/>
            </p:nvCxnSpPr>
            <p:spPr>
              <a:xfrm flipV="1">
                <a:off x="2878918" y="4636905"/>
                <a:ext cx="681743" cy="44514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4" name="branch: commit 4"/>
            <p:cNvGrpSpPr/>
            <p:nvPr/>
          </p:nvGrpSpPr>
          <p:grpSpPr>
            <a:xfrm>
              <a:off x="5291854" y="3483600"/>
              <a:ext cx="529341" cy="694359"/>
              <a:chOff x="3295990" y="3483600"/>
              <a:chExt cx="529341" cy="694359"/>
            </a:xfrm>
          </p:grpSpPr>
          <p:sp>
            <p:nvSpPr>
              <p:cNvPr id="15" name="Flowchart: Connector 14"/>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16" name="Straight Connector 15"/>
              <p:cNvCxnSpPr>
                <a:stCxn id="17" idx="0"/>
                <a:endCxn id="15"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sp>
        <p:nvSpPr>
          <p:cNvPr id="46" name="InSlideAnimateShape1c8bdb14-b8e8-4b8c-82d0-fe0abc6ec350"/>
          <p:cNvSpPr txBox="1"/>
          <p:nvPr/>
        </p:nvSpPr>
        <p:spPr>
          <a:xfrm>
            <a:off x="1881171" y="4248641"/>
            <a:ext cx="842850" cy="375073"/>
          </a:xfrm>
          <a:prstGeom prst="roundRect">
            <a:avLst/>
          </a:prstGeom>
          <a:solidFill>
            <a:schemeClr val="tx1"/>
          </a:solidFill>
        </p:spPr>
        <p:txBody>
          <a:bodyPr wrap="square" lIns="0" tIns="0" rIns="0" bIns="0" rtlCol="0" anchor="ctr">
            <a:noAutofit/>
          </a:bodyPr>
          <a:lstStyle/>
          <a:p>
            <a:pPr algn="ctr"/>
            <a:r>
              <a:rPr lang="en-US" b="1" dirty="0">
                <a:solidFill>
                  <a:srgbClr val="FFFF00"/>
                </a:solidFill>
                <a:latin typeface="Consolas" panose="020B0609020204030204" pitchFamily="49" charset="0"/>
              </a:rPr>
              <a:t>HEAD</a:t>
            </a:r>
          </a:p>
        </p:txBody>
      </p:sp>
      <p:sp>
        <p:nvSpPr>
          <p:cNvPr id="49" name="InSlideAnimateShape0634b10b-73d8-4706-84ee-e311459e2d43"/>
          <p:cNvSpPr txBox="1"/>
          <p:nvPr/>
        </p:nvSpPr>
        <p:spPr>
          <a:xfrm flipH="1">
            <a:off x="4408786" y="3348357"/>
            <a:ext cx="842850" cy="369332"/>
          </a:xfrm>
          <a:prstGeom prst="rightArrow">
            <a:avLst>
              <a:gd name="adj1" fmla="val 100000"/>
              <a:gd name="adj2" fmla="val 22939"/>
            </a:avLst>
          </a:prstGeom>
          <a:solidFill>
            <a:schemeClr val="tx1"/>
          </a:solidFill>
        </p:spPr>
        <p:txBody>
          <a:bodyPr wrap="square" rtlCol="0">
            <a:spAutoFit/>
          </a:bodyPr>
          <a:lstStyle/>
          <a:p>
            <a:r>
              <a:rPr lang="en-US" dirty="0">
                <a:solidFill>
                  <a:srgbClr val="00B0F0"/>
                </a:solidFill>
                <a:latin typeface="Consolas" panose="020B0609020204030204" pitchFamily="49" charset="0"/>
              </a:rPr>
              <a:t>fix1</a:t>
            </a:r>
          </a:p>
        </p:txBody>
      </p:sp>
      <p:sp>
        <p:nvSpPr>
          <p:cNvPr id="54" name="callout-red (square)"/>
          <p:cNvSpPr/>
          <p:nvPr/>
        </p:nvSpPr>
        <p:spPr>
          <a:xfrm>
            <a:off x="6031746" y="1100691"/>
            <a:ext cx="2134689" cy="846985"/>
          </a:xfrm>
          <a:prstGeom prst="wedgeRoundRectCallout">
            <a:avLst>
              <a:gd name="adj1" fmla="val 14661"/>
              <a:gd name="adj2" fmla="val 157623"/>
              <a:gd name="adj3" fmla="val 16667"/>
            </a:avLst>
          </a:prstGeom>
          <a:solidFill>
            <a:srgbClr val="C0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rgbClr val="FFFF00"/>
                </a:solidFill>
              </a:rPr>
              <a:t>Fast-forward</a:t>
            </a:r>
            <a:r>
              <a:rPr lang="en-US" sz="2400" dirty="0">
                <a:solidFill>
                  <a:srgbClr val="FFFF00"/>
                </a:solidFill>
              </a:rPr>
              <a:t> </a:t>
            </a:r>
            <a:r>
              <a:rPr lang="en-US" sz="2400" dirty="0">
                <a:solidFill>
                  <a:schemeClr val="bg1"/>
                </a:solidFill>
              </a:rPr>
              <a:t>merge </a:t>
            </a:r>
            <a:endParaRPr lang="en-SG" sz="2400" dirty="0">
              <a:solidFill>
                <a:schemeClr val="bg1"/>
              </a:solidFill>
            </a:endParaRPr>
          </a:p>
        </p:txBody>
      </p:sp>
      <p:sp>
        <p:nvSpPr>
          <p:cNvPr id="24" name="Right Arrow 23"/>
          <p:cNvSpPr/>
          <p:nvPr/>
        </p:nvSpPr>
        <p:spPr>
          <a:xfrm>
            <a:off x="4489134" y="4874875"/>
            <a:ext cx="1756905" cy="790816"/>
          </a:xfrm>
          <a:prstGeom prst="rightArrow">
            <a:avLst>
              <a:gd name="adj1" fmla="val 91580"/>
              <a:gd name="adj2" fmla="val 203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a:latin typeface="Consolas" panose="020B0609020204030204" pitchFamily="49" charset="0"/>
              </a:rPr>
              <a:t>fix1</a:t>
            </a:r>
            <a:r>
              <a:rPr lang="en-US" dirty="0"/>
              <a:t> </a:t>
            </a:r>
            <a:br>
              <a:rPr lang="en-US" dirty="0"/>
            </a:br>
            <a:r>
              <a:rPr lang="en-US" dirty="0"/>
              <a:t>to </a:t>
            </a:r>
            <a:r>
              <a:rPr lang="en-US" dirty="0">
                <a:latin typeface="Consolas" panose="020B0609020204030204" pitchFamily="49" charset="0"/>
              </a:rPr>
              <a:t>master</a:t>
            </a:r>
          </a:p>
        </p:txBody>
      </p:sp>
      <p:sp>
        <p:nvSpPr>
          <p:cNvPr id="89" name="callout-red (square)"/>
          <p:cNvSpPr/>
          <p:nvPr/>
        </p:nvSpPr>
        <p:spPr>
          <a:xfrm>
            <a:off x="8390152" y="1100692"/>
            <a:ext cx="2134689" cy="846985"/>
          </a:xfrm>
          <a:prstGeom prst="wedgeRoundRectCallout">
            <a:avLst>
              <a:gd name="adj1" fmla="val -22491"/>
              <a:gd name="adj2" fmla="val 78811"/>
              <a:gd name="adj3" fmla="val 16667"/>
            </a:avLst>
          </a:prstGeom>
          <a:solidFill>
            <a:schemeClr val="bg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Merge without Fast-forward</a:t>
            </a:r>
            <a:endParaRPr lang="en-SG" sz="2400" dirty="0">
              <a:solidFill>
                <a:srgbClr val="FFFF00"/>
              </a:solidFill>
            </a:endParaRPr>
          </a:p>
        </p:txBody>
      </p:sp>
      <p:grpSp>
        <p:nvGrpSpPr>
          <p:cNvPr id="94" name="Group 93"/>
          <p:cNvGrpSpPr/>
          <p:nvPr/>
        </p:nvGrpSpPr>
        <p:grpSpPr>
          <a:xfrm>
            <a:off x="8481484" y="2209800"/>
            <a:ext cx="2172083" cy="4191000"/>
            <a:chOff x="6957483" y="2209800"/>
            <a:chExt cx="2172083" cy="4191000"/>
          </a:xfrm>
        </p:grpSpPr>
        <p:sp>
          <p:nvSpPr>
            <p:cNvPr id="70" name="Flowchart: Connector 69"/>
            <p:cNvSpPr/>
            <p:nvPr/>
          </p:nvSpPr>
          <p:spPr>
            <a:xfrm>
              <a:off x="7441000" y="4743989"/>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71" name="Flowchart: Connector 70"/>
            <p:cNvSpPr/>
            <p:nvPr/>
          </p:nvSpPr>
          <p:spPr>
            <a:xfrm>
              <a:off x="7434515" y="5484846"/>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72" name="Straight Connector 71"/>
            <p:cNvCxnSpPr>
              <a:stCxn id="71" idx="0"/>
              <a:endCxn id="70" idx="4"/>
            </p:cNvCxnSpPr>
            <p:nvPr/>
          </p:nvCxnSpPr>
          <p:spPr>
            <a:xfrm flipV="1">
              <a:off x="7699186" y="5202935"/>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cxnSp>
          <p:nvCxnSpPr>
            <p:cNvPr id="88" name="Straight Connector 87"/>
            <p:cNvCxnSpPr>
              <a:stCxn id="70" idx="0"/>
              <a:endCxn id="80" idx="4"/>
            </p:cNvCxnSpPr>
            <p:nvPr/>
          </p:nvCxnSpPr>
          <p:spPr>
            <a:xfrm flipV="1">
              <a:off x="7705671" y="3042338"/>
              <a:ext cx="0" cy="1701651"/>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74" name="branch: commit 3"/>
            <p:cNvGrpSpPr/>
            <p:nvPr/>
          </p:nvGrpSpPr>
          <p:grpSpPr>
            <a:xfrm>
              <a:off x="7970341" y="4069373"/>
              <a:ext cx="946413" cy="904089"/>
              <a:chOff x="2878918" y="4177959"/>
              <a:chExt cx="946413" cy="904089"/>
            </a:xfrm>
          </p:grpSpPr>
          <p:sp>
            <p:nvSpPr>
              <p:cNvPr id="85" name="Flowchart: Connector 84"/>
              <p:cNvSpPr/>
              <p:nvPr/>
            </p:nvSpPr>
            <p:spPr>
              <a:xfrm>
                <a:off x="3295990" y="4177959"/>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86" name="Straight Connector 85"/>
              <p:cNvCxnSpPr>
                <a:stCxn id="70" idx="6"/>
                <a:endCxn id="85" idx="4"/>
              </p:cNvCxnSpPr>
              <p:nvPr/>
            </p:nvCxnSpPr>
            <p:spPr>
              <a:xfrm flipV="1">
                <a:off x="2878918" y="4636905"/>
                <a:ext cx="681743" cy="44514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nvGrpSpPr>
            <p:cNvPr id="75" name="branch: commit 4"/>
            <p:cNvGrpSpPr/>
            <p:nvPr/>
          </p:nvGrpSpPr>
          <p:grpSpPr>
            <a:xfrm>
              <a:off x="8387413" y="3375014"/>
              <a:ext cx="529341" cy="694359"/>
              <a:chOff x="3295990" y="3483600"/>
              <a:chExt cx="529341" cy="694359"/>
            </a:xfrm>
          </p:grpSpPr>
          <p:sp>
            <p:nvSpPr>
              <p:cNvPr id="83" name="Flowchart: Connector 82"/>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84" name="Straight Connector 83"/>
              <p:cNvCxnSpPr>
                <a:stCxn id="85" idx="0"/>
                <a:endCxn id="83"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sp>
          <p:nvSpPr>
            <p:cNvPr id="80" name="Flowchart: Connector 136"/>
            <p:cNvSpPr/>
            <p:nvPr/>
          </p:nvSpPr>
          <p:spPr>
            <a:xfrm>
              <a:off x="7441000" y="2583392"/>
              <a:ext cx="529341" cy="458946"/>
            </a:xfrm>
            <a:prstGeom prst="flowChartConnector">
              <a:avLst/>
            </a:prstGeom>
            <a:pattFill prst="dkVert">
              <a:fgClr>
                <a:srgbClr val="0070C0"/>
              </a:fgClr>
              <a:bgClr>
                <a:schemeClr val="accent6"/>
              </a:bgClr>
            </a:patt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cxnSp>
          <p:nvCxnSpPr>
            <p:cNvPr id="82" name="Straight Connector 139"/>
            <p:cNvCxnSpPr>
              <a:stCxn id="83" idx="0"/>
              <a:endCxn id="80" idx="5"/>
            </p:cNvCxnSpPr>
            <p:nvPr/>
          </p:nvCxnSpPr>
          <p:spPr>
            <a:xfrm flipH="1" flipV="1">
              <a:off x="7892821" y="2975127"/>
              <a:ext cx="759263" cy="399887"/>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sp>
          <p:nvSpPr>
            <p:cNvPr id="93" name="Rectangle 92"/>
            <p:cNvSpPr/>
            <p:nvPr/>
          </p:nvSpPr>
          <p:spPr>
            <a:xfrm>
              <a:off x="6957483" y="2209800"/>
              <a:ext cx="2172083" cy="4191000"/>
            </a:xfrm>
            <a:prstGeom prst="rect">
              <a:avLst/>
            </a:prstGeom>
            <a:solidFill>
              <a:schemeClr val="bg1">
                <a:alpha val="3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937680" y="2787590"/>
            <a:ext cx="2590731" cy="3127894"/>
            <a:chOff x="4413679" y="2787590"/>
            <a:chExt cx="2590731" cy="3127894"/>
          </a:xfrm>
        </p:grpSpPr>
        <p:grpSp>
          <p:nvGrpSpPr>
            <p:cNvPr id="95" name="Group 94"/>
            <p:cNvGrpSpPr/>
            <p:nvPr/>
          </p:nvGrpSpPr>
          <p:grpSpPr>
            <a:xfrm>
              <a:off x="5575090" y="3145541"/>
              <a:ext cx="535826" cy="2769943"/>
              <a:chOff x="5575090" y="3145541"/>
              <a:chExt cx="535826" cy="2769943"/>
            </a:xfrm>
          </p:grpSpPr>
          <p:sp>
            <p:nvSpPr>
              <p:cNvPr id="44" name="Flowchart: Connector 43"/>
              <p:cNvSpPr/>
              <p:nvPr/>
            </p:nvSpPr>
            <p:spPr>
              <a:xfrm>
                <a:off x="5581575" y="4715681"/>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2</a:t>
                </a:r>
              </a:p>
            </p:txBody>
          </p:sp>
          <p:sp>
            <p:nvSpPr>
              <p:cNvPr id="45" name="Flowchart: Connector 44"/>
              <p:cNvSpPr/>
              <p:nvPr/>
            </p:nvSpPr>
            <p:spPr>
              <a:xfrm>
                <a:off x="5575090" y="5456538"/>
                <a:ext cx="529341" cy="458946"/>
              </a:xfrm>
              <a:prstGeom prst="flowChartConnector">
                <a:avLst/>
              </a:prstGeom>
              <a:solidFill>
                <a:schemeClr val="accent6"/>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1</a:t>
                </a:r>
              </a:p>
            </p:txBody>
          </p:sp>
          <p:cxnSp>
            <p:nvCxnSpPr>
              <p:cNvPr id="47" name="Straight Connector 46"/>
              <p:cNvCxnSpPr>
                <a:stCxn id="45" idx="0"/>
                <a:endCxn id="44" idx="4"/>
              </p:cNvCxnSpPr>
              <p:nvPr/>
            </p:nvCxnSpPr>
            <p:spPr>
              <a:xfrm flipV="1">
                <a:off x="5839761" y="5174627"/>
                <a:ext cx="6485" cy="281911"/>
              </a:xfrm>
              <a:prstGeom prst="line">
                <a:avLst/>
              </a:prstGeom>
              <a:solidFill>
                <a:srgbClr val="C0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sp>
            <p:nvSpPr>
              <p:cNvPr id="65" name="Flowchart: Connector 64"/>
              <p:cNvSpPr/>
              <p:nvPr/>
            </p:nvSpPr>
            <p:spPr>
              <a:xfrm>
                <a:off x="5581575" y="38399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cxnSp>
            <p:nvCxnSpPr>
              <p:cNvPr id="66" name="Straight Connector 65"/>
              <p:cNvCxnSpPr>
                <a:stCxn id="44" idx="0"/>
                <a:endCxn id="65" idx="4"/>
              </p:cNvCxnSpPr>
              <p:nvPr/>
            </p:nvCxnSpPr>
            <p:spPr>
              <a:xfrm flipV="1">
                <a:off x="5846246" y="4298846"/>
                <a:ext cx="0" cy="416835"/>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nvGrpSpPr>
              <p:cNvPr id="55" name="branch: commit 4"/>
              <p:cNvGrpSpPr/>
              <p:nvPr/>
            </p:nvGrpSpPr>
            <p:grpSpPr>
              <a:xfrm>
                <a:off x="5581575" y="3145541"/>
                <a:ext cx="529341" cy="694359"/>
                <a:chOff x="3295990" y="3483600"/>
                <a:chExt cx="529341" cy="694359"/>
              </a:xfrm>
            </p:grpSpPr>
            <p:sp>
              <p:nvSpPr>
                <p:cNvPr id="63" name="Flowchart: Connector 62"/>
                <p:cNvSpPr/>
                <p:nvPr/>
              </p:nvSpPr>
              <p:spPr>
                <a:xfrm>
                  <a:off x="3295990" y="3483600"/>
                  <a:ext cx="529341" cy="458946"/>
                </a:xfrm>
                <a:prstGeom prst="flowChartConnector">
                  <a:avLst/>
                </a:prstGeom>
                <a:solidFill>
                  <a:srgbClr val="0070C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cxnSp>
              <p:nvCxnSpPr>
                <p:cNvPr id="64" name="Straight Connector 63"/>
                <p:cNvCxnSpPr>
                  <a:stCxn id="65" idx="0"/>
                  <a:endCxn id="63" idx="4"/>
                </p:cNvCxnSpPr>
                <p:nvPr/>
              </p:nvCxnSpPr>
              <p:spPr>
                <a:xfrm flipV="1">
                  <a:off x="3560661" y="3942546"/>
                  <a:ext cx="0" cy="235413"/>
                </a:xfrm>
                <a:prstGeom prst="line">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cxnSp>
          </p:grpSp>
        </p:grpSp>
        <p:sp>
          <p:nvSpPr>
            <p:cNvPr id="96" name="InSlideAnimateShape97e1bc8c-59c3-4c58-8052-1f1bfae5b736"/>
            <p:cNvSpPr txBox="1"/>
            <p:nvPr/>
          </p:nvSpPr>
          <p:spPr>
            <a:xfrm>
              <a:off x="4413679" y="3190348"/>
              <a:ext cx="1074322" cy="369332"/>
            </a:xfrm>
            <a:prstGeom prst="rightArrow">
              <a:avLst>
                <a:gd name="adj1" fmla="val 100000"/>
                <a:gd name="adj2" fmla="val 22939"/>
              </a:avLst>
            </a:prstGeom>
            <a:solidFill>
              <a:schemeClr val="tx1"/>
            </a:solidFill>
          </p:spPr>
          <p:txBody>
            <a:bodyPr wrap="square" rtlCol="0">
              <a:spAutoFit/>
            </a:bodyPr>
            <a:lstStyle/>
            <a:p>
              <a:r>
                <a:rPr lang="en-US" dirty="0">
                  <a:solidFill>
                    <a:schemeClr val="accent6">
                      <a:lumMod val="60000"/>
                      <a:lumOff val="40000"/>
                    </a:schemeClr>
                  </a:solidFill>
                  <a:latin typeface="Consolas" panose="020B0609020204030204" pitchFamily="49" charset="0"/>
                </a:rPr>
                <a:t>master</a:t>
              </a:r>
            </a:p>
          </p:txBody>
        </p:sp>
        <p:sp>
          <p:nvSpPr>
            <p:cNvPr id="97" name="InSlideAnimateShape1c8bdb14-b8e8-4b8c-82d0-fe0abc6ec350"/>
            <p:cNvSpPr txBox="1"/>
            <p:nvPr/>
          </p:nvSpPr>
          <p:spPr>
            <a:xfrm>
              <a:off x="4413679" y="2787590"/>
              <a:ext cx="842850" cy="375073"/>
            </a:xfrm>
            <a:prstGeom prst="roundRect">
              <a:avLst/>
            </a:prstGeom>
            <a:solidFill>
              <a:schemeClr val="tx1"/>
            </a:solidFill>
          </p:spPr>
          <p:txBody>
            <a:bodyPr wrap="square" lIns="0" tIns="0" rIns="0" bIns="0" rtlCol="0" anchor="ctr">
              <a:noAutofit/>
            </a:bodyPr>
            <a:lstStyle/>
            <a:p>
              <a:pPr algn="ctr"/>
              <a:r>
                <a:rPr lang="en-US" b="1" dirty="0">
                  <a:solidFill>
                    <a:srgbClr val="FFFF00"/>
                  </a:solidFill>
                  <a:latin typeface="Consolas" panose="020B0609020204030204" pitchFamily="49" charset="0"/>
                </a:rPr>
                <a:t>HEAD</a:t>
              </a:r>
            </a:p>
          </p:txBody>
        </p:sp>
        <p:sp>
          <p:nvSpPr>
            <p:cNvPr id="98" name="InSlideAnimateShape0634b10b-73d8-4706-84ee-e311459e2d43"/>
            <p:cNvSpPr txBox="1"/>
            <p:nvPr/>
          </p:nvSpPr>
          <p:spPr>
            <a:xfrm flipH="1">
              <a:off x="6161560" y="3175070"/>
              <a:ext cx="842850" cy="369332"/>
            </a:xfrm>
            <a:prstGeom prst="rightArrow">
              <a:avLst>
                <a:gd name="adj1" fmla="val 100000"/>
                <a:gd name="adj2" fmla="val 22939"/>
              </a:avLst>
            </a:prstGeom>
            <a:solidFill>
              <a:schemeClr val="tx1"/>
            </a:solidFill>
          </p:spPr>
          <p:txBody>
            <a:bodyPr wrap="square" rtlCol="0">
              <a:spAutoFit/>
            </a:bodyPr>
            <a:lstStyle/>
            <a:p>
              <a:r>
                <a:rPr lang="en-US" dirty="0">
                  <a:solidFill>
                    <a:srgbClr val="00B0F0"/>
                  </a:solidFill>
                  <a:latin typeface="Consolas" panose="020B0609020204030204" pitchFamily="49" charset="0"/>
                </a:rPr>
                <a:t>fix1</a:t>
              </a:r>
            </a:p>
          </p:txBody>
        </p:sp>
      </p:grpSp>
      <p:pic>
        <p:nvPicPr>
          <p:cNvPr id="48" name="Picture 47"/>
          <p:cNvPicPr>
            <a:picLocks noChangeAspect="1"/>
          </p:cNvPicPr>
          <p:nvPr/>
        </p:nvPicPr>
        <p:blipFill>
          <a:blip r:embed="rId3"/>
          <a:stretch>
            <a:fillRect/>
          </a:stretch>
        </p:blipFill>
        <p:spPr>
          <a:xfrm>
            <a:off x="4481513" y="2109788"/>
            <a:ext cx="3228975" cy="2638425"/>
          </a:xfrm>
          <a:prstGeom prst="rect">
            <a:avLst/>
          </a:prstGeom>
        </p:spPr>
      </p:pic>
      <p:sp>
        <p:nvSpPr>
          <p:cNvPr id="2" name="Explosion 2 1"/>
          <p:cNvSpPr/>
          <p:nvPr/>
        </p:nvSpPr>
        <p:spPr>
          <a:xfrm>
            <a:off x="1624895" y="167390"/>
            <a:ext cx="3205316" cy="2354699"/>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2400" b="1" dirty="0">
                <a:solidFill>
                  <a:srgbClr val="FFFF00"/>
                </a:solidFill>
              </a:rPr>
              <a:t>Merge conflict</a:t>
            </a:r>
          </a:p>
        </p:txBody>
      </p:sp>
    </p:spTree>
    <p:extLst>
      <p:ext uri="{BB962C8B-B14F-4D97-AF65-F5344CB8AC3E}">
        <p14:creationId xmlns:p14="http://schemas.microsoft.com/office/powerpoint/2010/main" val="28223084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500"/>
                            </p:stCondLst>
                            <p:childTnLst>
                              <p:par>
                                <p:cTn id="14" presetID="27" presetClass="emph" presetSubtype="0" fill="remove" grpId="1" nodeType="afterEffect">
                                  <p:stCondLst>
                                    <p:cond delay="0"/>
                                  </p:stCondLst>
                                  <p:childTnLst>
                                    <p:animClr clrSpc="rgb" dir="cw">
                                      <p:cBhvr override="childStyle">
                                        <p:cTn id="15" dur="250" autoRev="1" fill="remove"/>
                                        <p:tgtEl>
                                          <p:spTgt spid="2"/>
                                        </p:tgtEl>
                                        <p:attrNameLst>
                                          <p:attrName>style.color</p:attrName>
                                        </p:attrNameLst>
                                      </p:cBhvr>
                                      <p:to>
                                        <a:schemeClr val="bg1"/>
                                      </p:to>
                                    </p:animClr>
                                    <p:animClr clrSpc="rgb" dir="cw">
                                      <p:cBhvr>
                                        <p:cTn id="16" dur="250" autoRev="1" fill="remove"/>
                                        <p:tgtEl>
                                          <p:spTgt spid="2"/>
                                        </p:tgtEl>
                                        <p:attrNameLst>
                                          <p:attrName>fillcolor</p:attrName>
                                        </p:attrNameLst>
                                      </p:cBhvr>
                                      <p:to>
                                        <a:schemeClr val="bg1"/>
                                      </p:to>
                                    </p:animClr>
                                    <p:set>
                                      <p:cBhvr>
                                        <p:cTn id="17" dur="250" autoRev="1" fill="remove"/>
                                        <p:tgtEl>
                                          <p:spTgt spid="2"/>
                                        </p:tgtEl>
                                        <p:attrNameLst>
                                          <p:attrName>fill.type</p:attrName>
                                        </p:attrNameLst>
                                      </p:cBhvr>
                                      <p:to>
                                        <p:strVal val="solid"/>
                                      </p:to>
                                    </p:set>
                                    <p:set>
                                      <p:cBhvr>
                                        <p:cTn id="18"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Activity: Put Animals in cage</a:t>
            </a:r>
            <a:endParaRPr lang="en-SG" dirty="0"/>
          </a:p>
        </p:txBody>
      </p:sp>
      <p:sp>
        <p:nvSpPr>
          <p:cNvPr id="6" name="Content Placeholder 5"/>
          <p:cNvSpPr>
            <a:spLocks noGrp="1"/>
          </p:cNvSpPr>
          <p:nvPr>
            <p:ph idx="1"/>
          </p:nvPr>
        </p:nvSpPr>
        <p:spPr/>
        <p:txBody>
          <a:bodyPr/>
          <a:lstStyle/>
          <a:p>
            <a:r>
              <a:rPr lang="en-US" dirty="0" smtClean="0"/>
              <a:t>Merge </a:t>
            </a:r>
            <a:r>
              <a:rPr lang="en-US" sz="3200" dirty="0" smtClean="0">
                <a:solidFill>
                  <a:srgbClr val="FFFF00"/>
                </a:solidFill>
                <a:latin typeface="Consolas" panose="020B0609020204030204" pitchFamily="49" charset="0"/>
              </a:rPr>
              <a:t>upstream/</a:t>
            </a:r>
            <a:r>
              <a:rPr lang="en-US" sz="3200" dirty="0" err="1" smtClean="0">
                <a:solidFill>
                  <a:srgbClr val="FFFF00"/>
                </a:solidFill>
                <a:latin typeface="Consolas" panose="020B0609020204030204" pitchFamily="49" charset="0"/>
              </a:rPr>
              <a:t>generics_cage</a:t>
            </a:r>
            <a:r>
              <a:rPr lang="en-US" dirty="0" smtClean="0"/>
              <a:t> to master</a:t>
            </a:r>
          </a:p>
          <a:p>
            <a:endParaRPr lang="en-US" dirty="0"/>
          </a:p>
          <a:p>
            <a:r>
              <a:rPr lang="en-US" dirty="0" smtClean="0"/>
              <a:t>Observe the usage of </a:t>
            </a:r>
            <a:r>
              <a:rPr lang="en-US" sz="3200" dirty="0" smtClean="0">
                <a:solidFill>
                  <a:srgbClr val="FFFF00"/>
                </a:solidFill>
                <a:latin typeface="Consolas" panose="020B0609020204030204" pitchFamily="49" charset="0"/>
              </a:rPr>
              <a:t>T</a:t>
            </a:r>
            <a:r>
              <a:rPr lang="en-US" dirty="0" smtClean="0"/>
              <a:t> in </a:t>
            </a:r>
            <a:r>
              <a:rPr lang="en-US" sz="3200" dirty="0" smtClean="0">
                <a:solidFill>
                  <a:srgbClr val="FFFF00"/>
                </a:solidFill>
                <a:latin typeface="Consolas" panose="020B0609020204030204" pitchFamily="49" charset="0"/>
              </a:rPr>
              <a:t>Cage</a:t>
            </a:r>
            <a:r>
              <a:rPr lang="en-US" dirty="0" smtClean="0"/>
              <a:t> class</a:t>
            </a:r>
          </a:p>
          <a:p>
            <a:endParaRPr lang="en-US" dirty="0"/>
          </a:p>
          <a:p>
            <a:r>
              <a:rPr lang="en-US" dirty="0" smtClean="0"/>
              <a:t>Observe how different cages are created</a:t>
            </a:r>
            <a:endParaRPr lang="en-SG" dirty="0"/>
          </a:p>
        </p:txBody>
      </p:sp>
    </p:spTree>
    <p:extLst>
      <p:ext uri="{BB962C8B-B14F-4D97-AF65-F5344CB8AC3E}">
        <p14:creationId xmlns:p14="http://schemas.microsoft.com/office/powerpoint/2010/main" val="2908122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enerics"/>
          <p:cNvGrpSpPr/>
          <p:nvPr/>
        </p:nvGrpSpPr>
        <p:grpSpPr>
          <a:xfrm>
            <a:off x="2071936" y="413048"/>
            <a:ext cx="5256584" cy="833122"/>
            <a:chOff x="930161" y="5509313"/>
            <a:chExt cx="7398727" cy="1144404"/>
          </a:xfrm>
        </p:grpSpPr>
        <p:sp>
          <p:nvSpPr>
            <p:cNvPr id="10" name="TextBox 9"/>
            <p:cNvSpPr txBox="1"/>
            <p:nvPr/>
          </p:nvSpPr>
          <p:spPr>
            <a:xfrm>
              <a:off x="930161" y="5525308"/>
              <a:ext cx="7346732" cy="1128409"/>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11"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Generics</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grpSp>
        <p:nvGrpSpPr>
          <p:cNvPr id="15" name="Group 14"/>
          <p:cNvGrpSpPr/>
          <p:nvPr/>
        </p:nvGrpSpPr>
        <p:grpSpPr>
          <a:xfrm>
            <a:off x="3810001" y="3048001"/>
            <a:ext cx="4677809" cy="3291721"/>
            <a:chOff x="2286000" y="3048000"/>
            <a:chExt cx="4677809" cy="3291721"/>
          </a:xfrm>
        </p:grpSpPr>
        <p:sp>
          <p:nvSpPr>
            <p:cNvPr id="13" name="&lt;t&gt;"/>
            <p:cNvSpPr/>
            <p:nvPr/>
          </p:nvSpPr>
          <p:spPr>
            <a:xfrm>
              <a:off x="2286000" y="3048000"/>
              <a:ext cx="4677809" cy="3276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3600" b="1" dirty="0">
                <a:solidFill>
                  <a:prstClr val="white"/>
                </a:solidFill>
                <a:latin typeface="Calibri"/>
              </a:endParaRPr>
            </a:p>
          </p:txBody>
        </p:sp>
        <p:sp>
          <p:nvSpPr>
            <p:cNvPr id="14" name="TextBox 13"/>
            <p:cNvSpPr txBox="1"/>
            <p:nvPr/>
          </p:nvSpPr>
          <p:spPr>
            <a:xfrm>
              <a:off x="2514601" y="3200400"/>
              <a:ext cx="4267200" cy="3139321"/>
            </a:xfrm>
            <a:prstGeom prst="rect">
              <a:avLst/>
            </a:prstGeom>
            <a:noFill/>
          </p:spPr>
          <p:txBody>
            <a:bodyPr wrap="square" rtlCol="0">
              <a:spAutoFit/>
            </a:bodyPr>
            <a:lstStyle/>
            <a:p>
              <a:r>
                <a:rPr lang="en-SG" dirty="0">
                  <a:solidFill>
                    <a:schemeClr val="tx2">
                      <a:lumMod val="60000"/>
                      <a:lumOff val="40000"/>
                    </a:schemeClr>
                  </a:solidFill>
                  <a:latin typeface="Consolas" panose="020B0609020204030204" pitchFamily="49" charset="0"/>
                </a:rPr>
                <a:t>public class</a:t>
              </a:r>
              <a:r>
                <a:rPr lang="en-SG" dirty="0">
                  <a:solidFill>
                    <a:schemeClr val="bg1"/>
                  </a:solidFill>
                  <a:latin typeface="Consolas" panose="020B0609020204030204" pitchFamily="49" charset="0"/>
                </a:rPr>
                <a:t> </a:t>
              </a:r>
              <a:r>
                <a:rPr lang="en-SG" dirty="0" smtClean="0">
                  <a:solidFill>
                    <a:schemeClr val="bg1"/>
                  </a:solidFill>
                  <a:latin typeface="Consolas" panose="020B0609020204030204" pitchFamily="49" charset="0"/>
                </a:rPr>
                <a:t>Cup</a:t>
              </a:r>
              <a:r>
                <a:rPr lang="en-SG" dirty="0" smtClean="0">
                  <a:solidFill>
                    <a:srgbClr val="FFC000"/>
                  </a:solidFill>
                  <a:latin typeface="Consolas" panose="020B0609020204030204" pitchFamily="49" charset="0"/>
                </a:rPr>
                <a:t>&lt;T</a:t>
              </a:r>
              <a:r>
                <a:rPr lang="en-SG" dirty="0">
                  <a:solidFill>
                    <a:srgbClr val="FFC000"/>
                  </a:solidFill>
                  <a:latin typeface="Consolas" panose="020B0609020204030204" pitchFamily="49" charset="0"/>
                </a:rPr>
                <a:t>&gt;</a:t>
              </a:r>
              <a:r>
                <a:rPr lang="en-SG" dirty="0">
                  <a:solidFill>
                    <a:schemeClr val="bg1"/>
                  </a:solidFill>
                  <a:latin typeface="Consolas" panose="020B0609020204030204" pitchFamily="49" charset="0"/>
                </a:rPr>
                <a:t> {</a:t>
              </a:r>
            </a:p>
            <a:p>
              <a:r>
                <a:rPr lang="en-SG" dirty="0">
                  <a:solidFill>
                    <a:schemeClr val="bg1"/>
                  </a:solidFill>
                  <a:latin typeface="Consolas" panose="020B0609020204030204" pitchFamily="49" charset="0"/>
                </a:rPr>
                <a:t>    </a:t>
              </a:r>
              <a:r>
                <a:rPr lang="en-SG" dirty="0">
                  <a:solidFill>
                    <a:schemeClr val="tx2">
                      <a:lumMod val="60000"/>
                      <a:lumOff val="40000"/>
                    </a:schemeClr>
                  </a:solidFill>
                  <a:latin typeface="Consolas" panose="020B0609020204030204" pitchFamily="49" charset="0"/>
                </a:rPr>
                <a:t>private</a:t>
              </a:r>
              <a:r>
                <a:rPr lang="en-SG" dirty="0">
                  <a:solidFill>
                    <a:schemeClr val="bg1"/>
                  </a:solidFill>
                  <a:latin typeface="Consolas" panose="020B0609020204030204" pitchFamily="49" charset="0"/>
                </a:rPr>
                <a:t> </a:t>
              </a:r>
              <a:r>
                <a:rPr lang="en-SG" dirty="0">
                  <a:solidFill>
                    <a:srgbClr val="FFC000"/>
                  </a:solidFill>
                  <a:latin typeface="Consolas" panose="020B0609020204030204" pitchFamily="49" charset="0"/>
                </a:rPr>
                <a:t>T</a:t>
              </a:r>
              <a:r>
                <a:rPr lang="en-SG" dirty="0">
                  <a:solidFill>
                    <a:schemeClr val="bg1"/>
                  </a:solidFill>
                  <a:latin typeface="Consolas" panose="020B0609020204030204" pitchFamily="49" charset="0"/>
                </a:rPr>
                <a:t> item;</a:t>
              </a:r>
            </a:p>
            <a:p>
              <a:endParaRPr lang="en-SG" dirty="0">
                <a:solidFill>
                  <a:schemeClr val="bg1"/>
                </a:solidFill>
                <a:latin typeface="Consolas" panose="020B0609020204030204" pitchFamily="49" charset="0"/>
              </a:endParaRPr>
            </a:p>
            <a:p>
              <a:r>
                <a:rPr lang="en-SG" dirty="0">
                  <a:solidFill>
                    <a:schemeClr val="bg1"/>
                  </a:solidFill>
                  <a:latin typeface="Consolas" panose="020B0609020204030204" pitchFamily="49" charset="0"/>
                </a:rPr>
                <a:t>    </a:t>
              </a:r>
              <a:r>
                <a:rPr lang="en-SG" dirty="0">
                  <a:solidFill>
                    <a:schemeClr val="tx2">
                      <a:lumMod val="60000"/>
                      <a:lumOff val="40000"/>
                    </a:schemeClr>
                  </a:solidFill>
                  <a:latin typeface="Consolas" panose="020B0609020204030204" pitchFamily="49" charset="0"/>
                </a:rPr>
                <a:t>public void</a:t>
              </a:r>
              <a:r>
                <a:rPr lang="en-SG" dirty="0">
                  <a:solidFill>
                    <a:schemeClr val="bg1"/>
                  </a:solidFill>
                  <a:latin typeface="Consolas" panose="020B0609020204030204" pitchFamily="49" charset="0"/>
                </a:rPr>
                <a:t> set(</a:t>
              </a:r>
              <a:r>
                <a:rPr lang="en-SG" dirty="0">
                  <a:solidFill>
                    <a:srgbClr val="FFC000"/>
                  </a:solidFill>
                  <a:latin typeface="Consolas" panose="020B0609020204030204" pitchFamily="49" charset="0"/>
                </a:rPr>
                <a:t>T</a:t>
              </a:r>
              <a:r>
                <a:rPr lang="en-SG" dirty="0">
                  <a:solidFill>
                    <a:schemeClr val="bg1"/>
                  </a:solidFill>
                  <a:latin typeface="Consolas" panose="020B0609020204030204" pitchFamily="49" charset="0"/>
                </a:rPr>
                <a:t> item) {</a:t>
              </a:r>
            </a:p>
            <a:p>
              <a:r>
                <a:rPr lang="en-SG" dirty="0">
                  <a:solidFill>
                    <a:schemeClr val="bg1"/>
                  </a:solidFill>
                  <a:latin typeface="Consolas" panose="020B0609020204030204" pitchFamily="49" charset="0"/>
                </a:rPr>
                <a:t>        </a:t>
              </a:r>
              <a:r>
                <a:rPr lang="en-SG" dirty="0" err="1">
                  <a:solidFill>
                    <a:schemeClr val="tx2">
                      <a:lumMod val="60000"/>
                      <a:lumOff val="40000"/>
                    </a:schemeClr>
                  </a:solidFill>
                  <a:latin typeface="Consolas" panose="020B0609020204030204" pitchFamily="49" charset="0"/>
                </a:rPr>
                <a:t>this</a:t>
              </a:r>
              <a:r>
                <a:rPr lang="en-SG" dirty="0" err="1">
                  <a:solidFill>
                    <a:schemeClr val="bg1"/>
                  </a:solidFill>
                  <a:latin typeface="Consolas" panose="020B0609020204030204" pitchFamily="49" charset="0"/>
                </a:rPr>
                <a:t>.item</a:t>
              </a:r>
              <a:r>
                <a:rPr lang="en-SG" dirty="0">
                  <a:solidFill>
                    <a:schemeClr val="bg1"/>
                  </a:solidFill>
                  <a:latin typeface="Consolas" panose="020B0609020204030204" pitchFamily="49" charset="0"/>
                </a:rPr>
                <a:t> = item;</a:t>
              </a:r>
            </a:p>
            <a:p>
              <a:r>
                <a:rPr lang="en-SG" dirty="0">
                  <a:solidFill>
                    <a:schemeClr val="bg1"/>
                  </a:solidFill>
                  <a:latin typeface="Consolas" panose="020B0609020204030204" pitchFamily="49" charset="0"/>
                </a:rPr>
                <a:t>    }</a:t>
              </a:r>
            </a:p>
            <a:p>
              <a:endParaRPr lang="en-SG" dirty="0">
                <a:solidFill>
                  <a:schemeClr val="bg1"/>
                </a:solidFill>
                <a:latin typeface="Consolas" panose="020B0609020204030204" pitchFamily="49" charset="0"/>
              </a:endParaRPr>
            </a:p>
            <a:p>
              <a:r>
                <a:rPr lang="en-SG" dirty="0">
                  <a:solidFill>
                    <a:schemeClr val="bg1"/>
                  </a:solidFill>
                  <a:latin typeface="Consolas" panose="020B0609020204030204" pitchFamily="49" charset="0"/>
                </a:rPr>
                <a:t>    </a:t>
              </a:r>
              <a:r>
                <a:rPr lang="en-SG" dirty="0">
                  <a:solidFill>
                    <a:schemeClr val="tx2">
                      <a:lumMod val="60000"/>
                      <a:lumOff val="40000"/>
                    </a:schemeClr>
                  </a:solidFill>
                  <a:latin typeface="Consolas" panose="020B0609020204030204" pitchFamily="49" charset="0"/>
                </a:rPr>
                <a:t>public</a:t>
              </a:r>
              <a:r>
                <a:rPr lang="en-SG" dirty="0">
                  <a:solidFill>
                    <a:schemeClr val="bg1"/>
                  </a:solidFill>
                  <a:latin typeface="Consolas" panose="020B0609020204030204" pitchFamily="49" charset="0"/>
                </a:rPr>
                <a:t> </a:t>
              </a:r>
              <a:r>
                <a:rPr lang="en-SG" dirty="0">
                  <a:solidFill>
                    <a:srgbClr val="FFC000"/>
                  </a:solidFill>
                  <a:latin typeface="Consolas" panose="020B0609020204030204" pitchFamily="49" charset="0"/>
                </a:rPr>
                <a:t>T</a:t>
              </a:r>
              <a:r>
                <a:rPr lang="en-SG" dirty="0">
                  <a:solidFill>
                    <a:schemeClr val="bg1"/>
                  </a:solidFill>
                  <a:latin typeface="Consolas" panose="020B0609020204030204" pitchFamily="49" charset="0"/>
                </a:rPr>
                <a:t> get() {</a:t>
              </a:r>
            </a:p>
            <a:p>
              <a:r>
                <a:rPr lang="en-SG" dirty="0">
                  <a:solidFill>
                    <a:schemeClr val="bg1"/>
                  </a:solidFill>
                  <a:latin typeface="Consolas" panose="020B0609020204030204" pitchFamily="49" charset="0"/>
                </a:rPr>
                <a:t>        </a:t>
              </a:r>
              <a:r>
                <a:rPr lang="en-SG" dirty="0">
                  <a:solidFill>
                    <a:schemeClr val="tx2">
                      <a:lumMod val="60000"/>
                      <a:lumOff val="40000"/>
                    </a:schemeClr>
                  </a:solidFill>
                  <a:latin typeface="Consolas" panose="020B0609020204030204" pitchFamily="49" charset="0"/>
                </a:rPr>
                <a:t>return</a:t>
              </a:r>
              <a:r>
                <a:rPr lang="en-SG" dirty="0">
                  <a:solidFill>
                    <a:schemeClr val="bg1"/>
                  </a:solidFill>
                  <a:latin typeface="Consolas" panose="020B0609020204030204" pitchFamily="49" charset="0"/>
                </a:rPr>
                <a:t> item;</a:t>
              </a:r>
            </a:p>
            <a:p>
              <a:r>
                <a:rPr lang="en-SG" dirty="0">
                  <a:solidFill>
                    <a:schemeClr val="bg1"/>
                  </a:solidFill>
                  <a:latin typeface="Consolas" panose="020B0609020204030204" pitchFamily="49" charset="0"/>
                </a:rPr>
                <a:t>    }</a:t>
              </a:r>
            </a:p>
            <a:p>
              <a:r>
                <a:rPr lang="en-SG" dirty="0">
                  <a:solidFill>
                    <a:schemeClr val="bg1"/>
                  </a:solidFill>
                  <a:latin typeface="Consolas" panose="020B0609020204030204" pitchFamily="49" charset="0"/>
                </a:rPr>
                <a:t>}</a:t>
              </a:r>
            </a:p>
          </p:txBody>
        </p:sp>
      </p:grpSp>
      <p:sp>
        <p:nvSpPr>
          <p:cNvPr id="3" name="Rounded Rectangular Callout 2"/>
          <p:cNvSpPr/>
          <p:nvPr/>
        </p:nvSpPr>
        <p:spPr>
          <a:xfrm>
            <a:off x="6313180" y="2018805"/>
            <a:ext cx="2030680" cy="581891"/>
          </a:xfrm>
          <a:prstGeom prst="wedgeRoundRectCallout">
            <a:avLst>
              <a:gd name="adj1" fmla="val -48318"/>
              <a:gd name="adj2" fmla="val 166959"/>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Type Parameter</a:t>
            </a:r>
            <a:endParaRPr lang="en-SG" sz="2000" dirty="0"/>
          </a:p>
        </p:txBody>
      </p:sp>
      <p:sp>
        <p:nvSpPr>
          <p:cNvPr id="4" name="TextBox 3"/>
          <p:cNvSpPr txBox="1"/>
          <p:nvPr/>
        </p:nvSpPr>
        <p:spPr>
          <a:xfrm>
            <a:off x="7920842" y="512265"/>
            <a:ext cx="4001984" cy="707886"/>
          </a:xfrm>
          <a:prstGeom prst="rect">
            <a:avLst/>
          </a:prstGeom>
          <a:noFill/>
        </p:spPr>
        <p:txBody>
          <a:bodyPr wrap="square" rtlCol="0">
            <a:spAutoFit/>
          </a:bodyPr>
          <a:lstStyle/>
          <a:p>
            <a:r>
              <a:rPr lang="en-US" sz="2000" dirty="0" smtClean="0">
                <a:solidFill>
                  <a:schemeClr val="bg1">
                    <a:lumMod val="95000"/>
                  </a:schemeClr>
                </a:solidFill>
              </a:rPr>
              <a:t>Allow parametrization of types</a:t>
            </a:r>
          </a:p>
          <a:p>
            <a:r>
              <a:rPr lang="en-US" sz="2000" dirty="0" smtClean="0">
                <a:solidFill>
                  <a:schemeClr val="bg1">
                    <a:lumMod val="95000"/>
                  </a:schemeClr>
                </a:solidFill>
              </a:rPr>
              <a:t>Same code works on different types</a:t>
            </a:r>
            <a:endParaRPr lang="en-SG" sz="2000" dirty="0">
              <a:solidFill>
                <a:schemeClr val="bg1">
                  <a:lumMod val="95000"/>
                </a:schemeClr>
              </a:solidFill>
            </a:endParaRPr>
          </a:p>
        </p:txBody>
      </p:sp>
    </p:spTree>
    <p:extLst>
      <p:ext uri="{BB962C8B-B14F-4D97-AF65-F5344CB8AC3E}">
        <p14:creationId xmlns:p14="http://schemas.microsoft.com/office/powerpoint/2010/main" val="13319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 used extensively in Collections</a:t>
            </a:r>
            <a:endParaRPr lang="en-SG" dirty="0"/>
          </a:p>
        </p:txBody>
      </p:sp>
      <p:sp>
        <p:nvSpPr>
          <p:cNvPr id="6" name="Rectangle 2"/>
          <p:cNvSpPr>
            <a:spLocks noChangeArrowheads="1"/>
          </p:cNvSpPr>
          <p:nvPr/>
        </p:nvSpPr>
        <p:spPr bwMode="auto">
          <a:xfrm>
            <a:off x="2141516" y="2753480"/>
            <a:ext cx="7908968"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000080"/>
                </a:solidFill>
                <a:latin typeface="Consolas" panose="020B0609020204030204" pitchFamily="49" charset="0"/>
              </a:rPr>
              <a:t>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&lt;Duck&gt;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animalArrayList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 = </a:t>
            </a:r>
            <a:r>
              <a:rPr kumimoji="0" lang="en-US" altLang="en-US" sz="2000" b="1" i="0" u="none" strike="noStrike" cap="none" normalizeH="0" baseline="0" dirty="0" smtClean="0">
                <a:ln>
                  <a:noFill/>
                </a:ln>
                <a:solidFill>
                  <a:srgbClr val="000080"/>
                </a:solidFill>
                <a:effectLst/>
                <a:latin typeface="Consolas" panose="020B0609020204030204" pitchFamily="49" charset="0"/>
              </a:rPr>
              <a:t>new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&lt;&gt;();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err="1">
                <a:solidFill>
                  <a:srgbClr val="000080"/>
                </a:solidFill>
                <a:latin typeface="Consolas" panose="020B0609020204030204" pitchFamily="49" charset="0"/>
              </a:rPr>
              <a:t>HashMap</a:t>
            </a:r>
            <a:r>
              <a:rPr lang="en-US" sz="2000" dirty="0">
                <a:solidFill>
                  <a:srgbClr val="333333"/>
                </a:solidFill>
                <a:latin typeface="Consolas" panose="020B0609020204030204" pitchFamily="49" charset="0"/>
              </a:rPr>
              <a:t>&lt;String, Point&gt; points = </a:t>
            </a:r>
            <a:r>
              <a:rPr lang="en-US" sz="2000" b="1" dirty="0">
                <a:solidFill>
                  <a:srgbClr val="000080"/>
                </a:solidFill>
                <a:latin typeface="Consolas" panose="020B0609020204030204" pitchFamily="49" charset="0"/>
              </a:rPr>
              <a:t>new</a:t>
            </a:r>
            <a:r>
              <a:rPr lang="en-US" sz="2000" dirty="0">
                <a:solidFill>
                  <a:srgbClr val="333333"/>
                </a:solidFill>
                <a:latin typeface="Consolas" panose="020B0609020204030204" pitchFamily="49" charset="0"/>
              </a:rPr>
              <a:t> </a:t>
            </a:r>
            <a:r>
              <a:rPr lang="en-US" sz="2000" dirty="0" err="1">
                <a:solidFill>
                  <a:srgbClr val="333333"/>
                </a:solidFill>
                <a:latin typeface="Consolas" panose="020B0609020204030204" pitchFamily="49" charset="0"/>
              </a:rPr>
              <a:t>HashMap</a:t>
            </a:r>
            <a:r>
              <a:rPr lang="en-US" sz="2000" dirty="0">
                <a:solidFill>
                  <a:srgbClr val="333333"/>
                </a:solidFill>
                <a:latin typeface="Consolas" panose="020B0609020204030204" pitchFamily="49" charset="0"/>
              </a:rPr>
              <a:t>&lt;&gt;();</a:t>
            </a:r>
            <a:endParaRPr lang="en-US" altLang="en-US" sz="2000" dirty="0" smtClean="0">
              <a:solidFill>
                <a:srgbClr val="000000"/>
              </a:solidFill>
              <a:latin typeface="Consolas" panose="020B0609020204030204" pitchFamily="49" charset="0"/>
            </a:endParaRPr>
          </a:p>
        </p:txBody>
      </p:sp>
    </p:spTree>
    <p:extLst>
      <p:ext uri="{BB962C8B-B14F-4D97-AF65-F5344CB8AC3E}">
        <p14:creationId xmlns:p14="http://schemas.microsoft.com/office/powerpoint/2010/main" val="2849358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Packaging in a JAR</a:t>
            </a:r>
            <a:endParaRPr lang="en-SG" dirty="0"/>
          </a:p>
        </p:txBody>
      </p:sp>
      <p:sp>
        <p:nvSpPr>
          <p:cNvPr id="3" name="Content Placeholder 2"/>
          <p:cNvSpPr>
            <a:spLocks noGrp="1"/>
          </p:cNvSpPr>
          <p:nvPr>
            <p:ph idx="1"/>
          </p:nvPr>
        </p:nvSpPr>
        <p:spPr/>
        <p:txBody>
          <a:bodyPr/>
          <a:lstStyle/>
          <a:p>
            <a:endParaRPr lang="en-SG" dirty="0"/>
          </a:p>
        </p:txBody>
      </p:sp>
    </p:spTree>
    <p:extLst>
      <p:ext uri="{BB962C8B-B14F-4D97-AF65-F5344CB8AC3E}">
        <p14:creationId xmlns:p14="http://schemas.microsoft.com/office/powerpoint/2010/main" val="1755836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SG" dirty="0"/>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268074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8229600" cy="1143000"/>
          </a:xfrm>
        </p:spPr>
        <p:txBody>
          <a:bodyPr/>
          <a:lstStyle/>
          <a:p>
            <a:endParaRPr lang="en-SG"/>
          </a:p>
        </p:txBody>
      </p:sp>
      <p:sp>
        <p:nvSpPr>
          <p:cNvPr id="3" name="Content Placeholder 2"/>
          <p:cNvSpPr>
            <a:spLocks noGrp="1"/>
          </p:cNvSpPr>
          <p:nvPr>
            <p:ph idx="1"/>
          </p:nvPr>
        </p:nvSpPr>
        <p:spPr>
          <a:xfrm>
            <a:off x="6563834" y="63795"/>
            <a:ext cx="3848986" cy="717698"/>
          </a:xfrm>
        </p:spPr>
        <p:txBody>
          <a:bodyPr>
            <a:normAutofit/>
          </a:bodyPr>
          <a:lstStyle/>
          <a:p>
            <a:pPr algn="r"/>
            <a:r>
              <a:rPr lang="en-US" sz="2400" dirty="0">
                <a:solidFill>
                  <a:schemeClr val="bg1">
                    <a:lumMod val="75000"/>
                  </a:schemeClr>
                </a:solidFill>
              </a:rPr>
              <a:t>ESTABLISHING requirements </a:t>
            </a:r>
            <a:endParaRPr lang="en-SG" sz="2400" dirty="0">
              <a:solidFill>
                <a:schemeClr val="bg1">
                  <a:lumMod val="75000"/>
                </a:schemeClr>
              </a:solidFill>
            </a:endParaRPr>
          </a:p>
        </p:txBody>
      </p:sp>
      <p:sp>
        <p:nvSpPr>
          <p:cNvPr id="9" name="Rounded Rectangle 8"/>
          <p:cNvSpPr>
            <a:spLocks noChangeAspect="1"/>
          </p:cNvSpPr>
          <p:nvPr/>
        </p:nvSpPr>
        <p:spPr>
          <a:xfrm>
            <a:off x="3094152" y="944984"/>
            <a:ext cx="2160000" cy="2340000"/>
          </a:xfrm>
          <a:prstGeom prst="roundRect">
            <a:avLst/>
          </a:prstGeom>
          <a:solidFill>
            <a:schemeClr val="bg1"/>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10" name="Round Same Side Corner Rectangle 9"/>
          <p:cNvSpPr/>
          <p:nvPr/>
        </p:nvSpPr>
        <p:spPr>
          <a:xfrm rot="10800000">
            <a:off x="3094152" y="2852936"/>
            <a:ext cx="2160240" cy="432047"/>
          </a:xfrm>
          <a:prstGeom prst="round2SameRect">
            <a:avLst>
              <a:gd name="adj1" fmla="val 50000"/>
              <a:gd name="adj2" fmla="val 0"/>
            </a:avLst>
          </a:prstGeom>
          <a:solidFill>
            <a:srgbClr val="893BC3"/>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11" name="TextBox 10"/>
          <p:cNvSpPr txBox="1"/>
          <p:nvPr/>
        </p:nvSpPr>
        <p:spPr>
          <a:xfrm>
            <a:off x="3166160" y="2852936"/>
            <a:ext cx="2016224" cy="369332"/>
          </a:xfrm>
          <a:prstGeom prst="rect">
            <a:avLst/>
          </a:prstGeom>
          <a:noFill/>
        </p:spPr>
        <p:txBody>
          <a:bodyPr wrap="square" rtlCol="0">
            <a:spAutoFit/>
          </a:bodyPr>
          <a:lstStyle/>
          <a:p>
            <a:pPr algn="ctr">
              <a:defRPr/>
            </a:pPr>
            <a:r>
              <a:rPr lang="en-US" b="1" dirty="0">
                <a:solidFill>
                  <a:prstClr val="white"/>
                </a:solidFill>
                <a:latin typeface="Calibri"/>
              </a:rPr>
              <a:t>SURVEYS</a:t>
            </a:r>
            <a:endParaRPr lang="en-SG" b="1" dirty="0">
              <a:solidFill>
                <a:prstClr val="white"/>
              </a:solidFill>
              <a:latin typeface="Calibri"/>
            </a:endParaRPr>
          </a:p>
        </p:txBody>
      </p:sp>
      <p:sp>
        <p:nvSpPr>
          <p:cNvPr id="13" name="Rounded Rectangle 12"/>
          <p:cNvSpPr>
            <a:spLocks noChangeAspect="1"/>
          </p:cNvSpPr>
          <p:nvPr/>
        </p:nvSpPr>
        <p:spPr>
          <a:xfrm>
            <a:off x="5613002" y="944984"/>
            <a:ext cx="2160000" cy="2340000"/>
          </a:xfrm>
          <a:prstGeom prst="roundRect">
            <a:avLst/>
          </a:prstGeom>
          <a:solidFill>
            <a:schemeClr val="bg1"/>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14" name="Round Same Side Corner Rectangle 13"/>
          <p:cNvSpPr/>
          <p:nvPr/>
        </p:nvSpPr>
        <p:spPr>
          <a:xfrm rot="10800000">
            <a:off x="5613002" y="2852936"/>
            <a:ext cx="2160240" cy="432047"/>
          </a:xfrm>
          <a:prstGeom prst="round2SameRect">
            <a:avLst>
              <a:gd name="adj1" fmla="val 50000"/>
              <a:gd name="adj2" fmla="val 0"/>
            </a:avLst>
          </a:prstGeom>
          <a:solidFill>
            <a:srgbClr val="893BC3"/>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15" name="TextBox 14"/>
          <p:cNvSpPr txBox="1"/>
          <p:nvPr/>
        </p:nvSpPr>
        <p:spPr>
          <a:xfrm>
            <a:off x="5685010" y="2852936"/>
            <a:ext cx="2016224" cy="369332"/>
          </a:xfrm>
          <a:prstGeom prst="rect">
            <a:avLst/>
          </a:prstGeom>
          <a:noFill/>
        </p:spPr>
        <p:txBody>
          <a:bodyPr wrap="square" rtlCol="0">
            <a:spAutoFit/>
          </a:bodyPr>
          <a:lstStyle/>
          <a:p>
            <a:pPr algn="ctr">
              <a:defRPr/>
            </a:pPr>
            <a:r>
              <a:rPr lang="en-US" b="1" dirty="0">
                <a:solidFill>
                  <a:prstClr val="white"/>
                </a:solidFill>
                <a:latin typeface="Calibri"/>
              </a:rPr>
              <a:t>INTERVIEWS</a:t>
            </a:r>
            <a:endParaRPr lang="en-SG" b="1" dirty="0">
              <a:solidFill>
                <a:prstClr val="white"/>
              </a:solidFill>
              <a:latin typeface="Calibri"/>
            </a:endParaRPr>
          </a:p>
        </p:txBody>
      </p:sp>
      <p:sp>
        <p:nvSpPr>
          <p:cNvPr id="17" name="Rounded Rectangle 16"/>
          <p:cNvSpPr>
            <a:spLocks noChangeAspect="1"/>
          </p:cNvSpPr>
          <p:nvPr/>
        </p:nvSpPr>
        <p:spPr>
          <a:xfrm>
            <a:off x="8131852" y="944984"/>
            <a:ext cx="2160000" cy="2340000"/>
          </a:xfrm>
          <a:prstGeom prst="roundRect">
            <a:avLst/>
          </a:prstGeom>
          <a:solidFill>
            <a:schemeClr val="bg1"/>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18" name="Round Same Side Corner Rectangle 17"/>
          <p:cNvSpPr/>
          <p:nvPr/>
        </p:nvSpPr>
        <p:spPr>
          <a:xfrm rot="10800000">
            <a:off x="8131852" y="2852936"/>
            <a:ext cx="2160240" cy="432047"/>
          </a:xfrm>
          <a:prstGeom prst="round2SameRect">
            <a:avLst>
              <a:gd name="adj1" fmla="val 50000"/>
              <a:gd name="adj2" fmla="val 0"/>
            </a:avLst>
          </a:prstGeom>
          <a:solidFill>
            <a:srgbClr val="893BC3"/>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19" name="TextBox 18"/>
          <p:cNvSpPr txBox="1"/>
          <p:nvPr/>
        </p:nvSpPr>
        <p:spPr>
          <a:xfrm>
            <a:off x="8203860" y="2852936"/>
            <a:ext cx="2016224" cy="369332"/>
          </a:xfrm>
          <a:prstGeom prst="rect">
            <a:avLst/>
          </a:prstGeom>
          <a:noFill/>
        </p:spPr>
        <p:txBody>
          <a:bodyPr wrap="square" rtlCol="0">
            <a:spAutoFit/>
          </a:bodyPr>
          <a:lstStyle/>
          <a:p>
            <a:pPr algn="ctr">
              <a:defRPr/>
            </a:pPr>
            <a:r>
              <a:rPr lang="en-US" b="1" dirty="0">
                <a:solidFill>
                  <a:prstClr val="white"/>
                </a:solidFill>
                <a:latin typeface="Calibri"/>
              </a:rPr>
              <a:t>FOCUS GROUPS</a:t>
            </a:r>
            <a:endParaRPr lang="en-SG" b="1" dirty="0">
              <a:solidFill>
                <a:prstClr val="white"/>
              </a:solidFill>
              <a:latin typeface="Calibri"/>
            </a:endParaRPr>
          </a:p>
        </p:txBody>
      </p:sp>
      <p:sp>
        <p:nvSpPr>
          <p:cNvPr id="30" name="Rounded Rectangle 19"/>
          <p:cNvSpPr>
            <a:spLocks noChangeAspect="1"/>
          </p:cNvSpPr>
          <p:nvPr/>
        </p:nvSpPr>
        <p:spPr>
          <a:xfrm>
            <a:off x="3094152" y="3681288"/>
            <a:ext cx="2160000" cy="2340000"/>
          </a:xfrm>
          <a:prstGeom prst="roundRect">
            <a:avLst/>
          </a:prstGeom>
          <a:solidFill>
            <a:schemeClr val="bg1"/>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31" name="Round Same Side Corner Rectangle 20"/>
          <p:cNvSpPr/>
          <p:nvPr/>
        </p:nvSpPr>
        <p:spPr>
          <a:xfrm rot="10800000">
            <a:off x="3094152" y="5589240"/>
            <a:ext cx="2160240" cy="432047"/>
          </a:xfrm>
          <a:prstGeom prst="round2SameRect">
            <a:avLst>
              <a:gd name="adj1" fmla="val 50000"/>
              <a:gd name="adj2" fmla="val 0"/>
            </a:avLst>
          </a:prstGeom>
          <a:solidFill>
            <a:srgbClr val="893BC3"/>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32" name="TextBox 31"/>
          <p:cNvSpPr txBox="1"/>
          <p:nvPr/>
        </p:nvSpPr>
        <p:spPr>
          <a:xfrm>
            <a:off x="3166160" y="5589240"/>
            <a:ext cx="2016224" cy="369332"/>
          </a:xfrm>
          <a:prstGeom prst="rect">
            <a:avLst/>
          </a:prstGeom>
          <a:noFill/>
        </p:spPr>
        <p:txBody>
          <a:bodyPr wrap="square" rtlCol="0">
            <a:spAutoFit/>
          </a:bodyPr>
          <a:lstStyle/>
          <a:p>
            <a:pPr algn="ctr">
              <a:defRPr/>
            </a:pPr>
            <a:r>
              <a:rPr lang="en-US" b="1" dirty="0">
                <a:solidFill>
                  <a:prstClr val="white"/>
                </a:solidFill>
                <a:latin typeface="Calibri"/>
              </a:rPr>
              <a:t>PROD. STUDY</a:t>
            </a:r>
            <a:endParaRPr lang="en-SG" b="1" dirty="0">
              <a:solidFill>
                <a:prstClr val="white"/>
              </a:solidFill>
              <a:latin typeface="Calibri"/>
            </a:endParaRPr>
          </a:p>
        </p:txBody>
      </p:sp>
      <p:sp>
        <p:nvSpPr>
          <p:cNvPr id="27" name="Rounded Rectangle 26"/>
          <p:cNvSpPr>
            <a:spLocks noChangeAspect="1"/>
          </p:cNvSpPr>
          <p:nvPr/>
        </p:nvSpPr>
        <p:spPr>
          <a:xfrm>
            <a:off x="5613003" y="3681288"/>
            <a:ext cx="2160000" cy="2340000"/>
          </a:xfrm>
          <a:prstGeom prst="roundRect">
            <a:avLst/>
          </a:prstGeom>
          <a:solidFill>
            <a:schemeClr val="bg1"/>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28" name="Round Same Side Corner Rectangle 27"/>
          <p:cNvSpPr/>
          <p:nvPr/>
        </p:nvSpPr>
        <p:spPr>
          <a:xfrm rot="10800000">
            <a:off x="5613003" y="5589240"/>
            <a:ext cx="2160240" cy="432047"/>
          </a:xfrm>
          <a:prstGeom prst="round2SameRect">
            <a:avLst>
              <a:gd name="adj1" fmla="val 50000"/>
              <a:gd name="adj2" fmla="val 0"/>
            </a:avLst>
          </a:prstGeom>
          <a:solidFill>
            <a:srgbClr val="893BC3"/>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29" name="TextBox 28"/>
          <p:cNvSpPr txBox="1"/>
          <p:nvPr/>
        </p:nvSpPr>
        <p:spPr>
          <a:xfrm>
            <a:off x="5685011" y="5589240"/>
            <a:ext cx="2016224" cy="369332"/>
          </a:xfrm>
          <a:prstGeom prst="rect">
            <a:avLst/>
          </a:prstGeom>
          <a:noFill/>
        </p:spPr>
        <p:txBody>
          <a:bodyPr wrap="square" rtlCol="0">
            <a:spAutoFit/>
          </a:bodyPr>
          <a:lstStyle/>
          <a:p>
            <a:pPr algn="ctr">
              <a:defRPr/>
            </a:pPr>
            <a:r>
              <a:rPr lang="en-US" b="1" dirty="0">
                <a:solidFill>
                  <a:prstClr val="white"/>
                </a:solidFill>
                <a:latin typeface="Calibri"/>
              </a:rPr>
              <a:t>OBSERVE</a:t>
            </a:r>
            <a:endParaRPr lang="en-SG" b="1" dirty="0">
              <a:solidFill>
                <a:prstClr val="white"/>
              </a:solidFill>
              <a:latin typeface="Calibri"/>
            </a:endParaRPr>
          </a:p>
        </p:txBody>
      </p:sp>
      <p:sp>
        <p:nvSpPr>
          <p:cNvPr id="24" name="Rounded Rectangle 23"/>
          <p:cNvSpPr>
            <a:spLocks noChangeAspect="1"/>
          </p:cNvSpPr>
          <p:nvPr/>
        </p:nvSpPr>
        <p:spPr>
          <a:xfrm>
            <a:off x="8131972" y="3681288"/>
            <a:ext cx="2160000" cy="2340000"/>
          </a:xfrm>
          <a:prstGeom prst="roundRect">
            <a:avLst/>
          </a:prstGeom>
          <a:solidFill>
            <a:schemeClr val="bg1"/>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25" name="Round Same Side Corner Rectangle 24"/>
          <p:cNvSpPr/>
          <p:nvPr/>
        </p:nvSpPr>
        <p:spPr>
          <a:xfrm rot="10800000">
            <a:off x="8131853" y="5589241"/>
            <a:ext cx="2160240" cy="432047"/>
          </a:xfrm>
          <a:prstGeom prst="round2SameRect">
            <a:avLst>
              <a:gd name="adj1" fmla="val 50000"/>
              <a:gd name="adj2" fmla="val 0"/>
            </a:avLst>
          </a:prstGeom>
          <a:solidFill>
            <a:srgbClr val="893BC3"/>
          </a:solidFill>
          <a:ln w="38100">
            <a:solidFill>
              <a:srgbClr val="893BC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26" name="TextBox 25"/>
          <p:cNvSpPr txBox="1"/>
          <p:nvPr/>
        </p:nvSpPr>
        <p:spPr>
          <a:xfrm>
            <a:off x="8203860" y="5590996"/>
            <a:ext cx="2016224" cy="369332"/>
          </a:xfrm>
          <a:prstGeom prst="rect">
            <a:avLst/>
          </a:prstGeom>
          <a:noFill/>
        </p:spPr>
        <p:txBody>
          <a:bodyPr wrap="square" rtlCol="0">
            <a:spAutoFit/>
          </a:bodyPr>
          <a:lstStyle/>
          <a:p>
            <a:pPr algn="ctr">
              <a:defRPr/>
            </a:pPr>
            <a:r>
              <a:rPr lang="en-US" b="1" dirty="0">
                <a:solidFill>
                  <a:prstClr val="white"/>
                </a:solidFill>
                <a:latin typeface="Calibri"/>
              </a:rPr>
              <a:t>BRAINSTORM</a:t>
            </a:r>
            <a:endParaRPr lang="en-SG" b="1" dirty="0">
              <a:solidFill>
                <a:prstClr val="white"/>
              </a:solidFill>
              <a:latin typeface="Calibri"/>
            </a:endParaRPr>
          </a:p>
        </p:txBody>
      </p:sp>
    </p:spTree>
    <p:extLst>
      <p:ext uri="{BB962C8B-B14F-4D97-AF65-F5344CB8AC3E}">
        <p14:creationId xmlns:p14="http://schemas.microsoft.com/office/powerpoint/2010/main" val="2575119959"/>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Recap</a:t>
            </a:r>
            <a:endParaRPr lang="en-SG" dirty="0"/>
          </a:p>
        </p:txBody>
      </p:sp>
      <p:sp>
        <p:nvSpPr>
          <p:cNvPr id="5" name="Content Placeholder 4"/>
          <p:cNvSpPr>
            <a:spLocks noGrp="1"/>
          </p:cNvSpPr>
          <p:nvPr>
            <p:ph idx="1"/>
          </p:nvPr>
        </p:nvSpPr>
        <p:spPr/>
        <p:txBody>
          <a:bodyPr/>
          <a:lstStyle/>
          <a:p>
            <a:r>
              <a:rPr lang="en-US" dirty="0" smtClean="0"/>
              <a:t>Abstract class – type hierarchy </a:t>
            </a:r>
          </a:p>
          <a:p>
            <a:r>
              <a:rPr lang="en-US" dirty="0" smtClean="0"/>
              <a:t>Interfaces – behavior specification</a:t>
            </a:r>
          </a:p>
          <a:p>
            <a:r>
              <a:rPr lang="en-US" dirty="0" smtClean="0"/>
              <a:t>Casting</a:t>
            </a:r>
          </a:p>
          <a:p>
            <a:r>
              <a:rPr lang="en-US" dirty="0" err="1" smtClean="0"/>
              <a:t>Git</a:t>
            </a:r>
            <a:r>
              <a:rPr lang="en-US" dirty="0" smtClean="0"/>
              <a:t> Branching</a:t>
            </a:r>
            <a:endParaRPr lang="en-SG" dirty="0"/>
          </a:p>
        </p:txBody>
      </p:sp>
    </p:spTree>
    <p:extLst>
      <p:ext uri="{BB962C8B-B14F-4D97-AF65-F5344CB8AC3E}">
        <p14:creationId xmlns:p14="http://schemas.microsoft.com/office/powerpoint/2010/main" val="14249397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p:cNvSpPr>
            <a:spLocks noGrp="1"/>
          </p:cNvSpPr>
          <p:nvPr>
            <p:ph idx="1"/>
          </p:nvPr>
        </p:nvSpPr>
        <p:spPr>
          <a:xfrm>
            <a:off x="1732754" y="60960"/>
            <a:ext cx="3848986" cy="717698"/>
          </a:xfrm>
        </p:spPr>
        <p:txBody>
          <a:bodyPr>
            <a:normAutofit/>
          </a:bodyPr>
          <a:lstStyle/>
          <a:p>
            <a:r>
              <a:rPr lang="en-US" sz="2400" dirty="0">
                <a:solidFill>
                  <a:schemeClr val="bg1">
                    <a:lumMod val="95000"/>
                  </a:schemeClr>
                </a:solidFill>
              </a:rPr>
              <a:t>SPECIFYING requirements </a:t>
            </a:r>
            <a:endParaRPr lang="en-SG" sz="2400" dirty="0">
              <a:solidFill>
                <a:schemeClr val="bg1">
                  <a:lumMod val="95000"/>
                </a:schemeClr>
              </a:solidFill>
            </a:endParaRPr>
          </a:p>
        </p:txBody>
      </p:sp>
      <p:sp>
        <p:nvSpPr>
          <p:cNvPr id="4" name="Rounded Rectangle 3"/>
          <p:cNvSpPr>
            <a:spLocks noChangeAspect="1"/>
          </p:cNvSpPr>
          <p:nvPr/>
        </p:nvSpPr>
        <p:spPr>
          <a:xfrm>
            <a:off x="2831685" y="704530"/>
            <a:ext cx="2160000" cy="2340000"/>
          </a:xfrm>
          <a:prstGeom prst="roundRect">
            <a:avLst/>
          </a:prstGeom>
          <a:solidFill>
            <a:schemeClr val="bg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5" name="Round Same Side Corner Rectangle 4"/>
          <p:cNvSpPr/>
          <p:nvPr/>
        </p:nvSpPr>
        <p:spPr>
          <a:xfrm rot="10800000">
            <a:off x="2831685" y="2612482"/>
            <a:ext cx="2160240" cy="432047"/>
          </a:xfrm>
          <a:prstGeom prst="round2SameRect">
            <a:avLst>
              <a:gd name="adj1" fmla="val 50000"/>
              <a:gd name="adj2" fmla="val 0"/>
            </a:avLst>
          </a:prstGeom>
          <a:solidFill>
            <a:schemeClr val="bg1">
              <a:lumMod val="5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6" name="TextBox 5"/>
          <p:cNvSpPr txBox="1"/>
          <p:nvPr/>
        </p:nvSpPr>
        <p:spPr>
          <a:xfrm>
            <a:off x="2903693" y="2612482"/>
            <a:ext cx="2016224" cy="369332"/>
          </a:xfrm>
          <a:prstGeom prst="rect">
            <a:avLst/>
          </a:prstGeom>
          <a:noFill/>
        </p:spPr>
        <p:txBody>
          <a:bodyPr wrap="square" rtlCol="0">
            <a:spAutoFit/>
          </a:bodyPr>
          <a:lstStyle/>
          <a:p>
            <a:pPr algn="ctr">
              <a:defRPr/>
            </a:pPr>
            <a:r>
              <a:rPr lang="en-US" b="1" dirty="0">
                <a:solidFill>
                  <a:prstClr val="white"/>
                </a:solidFill>
                <a:latin typeface="Calibri"/>
              </a:rPr>
              <a:t>FEATURE LIST</a:t>
            </a:r>
            <a:endParaRPr lang="en-SG" b="1" dirty="0">
              <a:solidFill>
                <a:prstClr val="white"/>
              </a:solidFill>
              <a:latin typeface="Calibri"/>
            </a:endParaRPr>
          </a:p>
        </p:txBody>
      </p:sp>
      <p:sp>
        <p:nvSpPr>
          <p:cNvPr id="10" name="Round Same Side Corner Rectangle 9"/>
          <p:cNvSpPr>
            <a:spLocks noChangeAspect="1"/>
          </p:cNvSpPr>
          <p:nvPr/>
        </p:nvSpPr>
        <p:spPr>
          <a:xfrm rot="10800000">
            <a:off x="4779052" y="3857517"/>
            <a:ext cx="2160000" cy="2340000"/>
          </a:xfrm>
          <a:prstGeom prst="round2SameRect">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11" name="Round Same Side Corner Rectangle 10"/>
          <p:cNvSpPr/>
          <p:nvPr/>
        </p:nvSpPr>
        <p:spPr>
          <a:xfrm rot="10800000">
            <a:off x="4779052" y="5765469"/>
            <a:ext cx="2160240" cy="432047"/>
          </a:xfrm>
          <a:prstGeom prst="round2SameRect">
            <a:avLst>
              <a:gd name="adj1" fmla="val 50000"/>
              <a:gd name="adj2" fmla="val 0"/>
            </a:avLst>
          </a:prstGeom>
          <a:solidFill>
            <a:schemeClr val="accent6">
              <a:lumMod val="75000"/>
            </a:schemeClr>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12" name="TextBox 11"/>
          <p:cNvSpPr txBox="1"/>
          <p:nvPr/>
        </p:nvSpPr>
        <p:spPr>
          <a:xfrm>
            <a:off x="4851060" y="5765469"/>
            <a:ext cx="2016224" cy="369332"/>
          </a:xfrm>
          <a:prstGeom prst="rect">
            <a:avLst/>
          </a:prstGeom>
          <a:noFill/>
        </p:spPr>
        <p:txBody>
          <a:bodyPr wrap="square" rtlCol="0">
            <a:spAutoFit/>
          </a:bodyPr>
          <a:lstStyle/>
          <a:p>
            <a:pPr algn="ctr">
              <a:defRPr/>
            </a:pPr>
            <a:r>
              <a:rPr lang="en-US" b="1" dirty="0">
                <a:solidFill>
                  <a:prstClr val="white"/>
                </a:solidFill>
                <a:latin typeface="Calibri"/>
              </a:rPr>
              <a:t>SUPPLEMENTARY</a:t>
            </a:r>
            <a:endParaRPr lang="en-SG" b="1" dirty="0">
              <a:solidFill>
                <a:prstClr val="white"/>
              </a:solidFill>
              <a:latin typeface="Calibri"/>
            </a:endParaRPr>
          </a:p>
        </p:txBody>
      </p:sp>
      <p:sp>
        <p:nvSpPr>
          <p:cNvPr id="7" name="Rounded Rectangle 6"/>
          <p:cNvSpPr>
            <a:spLocks noChangeAspect="1"/>
          </p:cNvSpPr>
          <p:nvPr/>
        </p:nvSpPr>
        <p:spPr>
          <a:xfrm>
            <a:off x="5030495" y="704530"/>
            <a:ext cx="2160000" cy="2340000"/>
          </a:xfrm>
          <a:prstGeom prst="roundRect">
            <a:avLst/>
          </a:prstGeom>
          <a:solidFill>
            <a:schemeClr val="bg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8" name="Round Same Side Corner Rectangle 7"/>
          <p:cNvSpPr/>
          <p:nvPr/>
        </p:nvSpPr>
        <p:spPr>
          <a:xfrm rot="10800000">
            <a:off x="5030495" y="2612482"/>
            <a:ext cx="2160240" cy="432047"/>
          </a:xfrm>
          <a:prstGeom prst="round2SameRect">
            <a:avLst>
              <a:gd name="adj1" fmla="val 50000"/>
              <a:gd name="adj2" fmla="val 0"/>
            </a:avLst>
          </a:prstGeom>
          <a:solidFill>
            <a:schemeClr val="bg1">
              <a:lumMod val="5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9" name="TextBox 8"/>
          <p:cNvSpPr txBox="1"/>
          <p:nvPr/>
        </p:nvSpPr>
        <p:spPr>
          <a:xfrm>
            <a:off x="5102503" y="2612482"/>
            <a:ext cx="2016224" cy="369332"/>
          </a:xfrm>
          <a:prstGeom prst="rect">
            <a:avLst/>
          </a:prstGeom>
          <a:noFill/>
        </p:spPr>
        <p:txBody>
          <a:bodyPr wrap="square" rtlCol="0">
            <a:spAutoFit/>
          </a:bodyPr>
          <a:lstStyle/>
          <a:p>
            <a:pPr algn="ctr">
              <a:defRPr/>
            </a:pPr>
            <a:r>
              <a:rPr lang="en-US" b="1" dirty="0">
                <a:solidFill>
                  <a:prstClr val="white"/>
                </a:solidFill>
                <a:latin typeface="Calibri"/>
              </a:rPr>
              <a:t>USER STORIES</a:t>
            </a:r>
            <a:endParaRPr lang="en-SG" b="1" dirty="0">
              <a:solidFill>
                <a:prstClr val="white"/>
              </a:solidFill>
              <a:latin typeface="Calibri"/>
            </a:endParaRPr>
          </a:p>
        </p:txBody>
      </p:sp>
      <p:sp>
        <p:nvSpPr>
          <p:cNvPr id="31" name="Rounded Rectangle 19"/>
          <p:cNvSpPr>
            <a:spLocks noChangeAspect="1"/>
          </p:cNvSpPr>
          <p:nvPr/>
        </p:nvSpPr>
        <p:spPr>
          <a:xfrm>
            <a:off x="8081019" y="822941"/>
            <a:ext cx="2160000" cy="2340000"/>
          </a:xfrm>
          <a:prstGeom prst="foldedCorner">
            <a:avLst/>
          </a:prstGeom>
          <a:solidFill>
            <a:schemeClr val="bg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35" name="Rectangle 34"/>
          <p:cNvSpPr/>
          <p:nvPr/>
        </p:nvSpPr>
        <p:spPr>
          <a:xfrm rot="10800000">
            <a:off x="8085270" y="841133"/>
            <a:ext cx="2160240" cy="432047"/>
          </a:xfrm>
          <a:prstGeom prst="rect">
            <a:avLst/>
          </a:prstGeom>
          <a:solidFill>
            <a:schemeClr val="bg1">
              <a:lumMod val="50000"/>
            </a:schemeClr>
          </a:solidFill>
          <a:ln w="38100">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36" name="TextBox 35"/>
          <p:cNvSpPr txBox="1"/>
          <p:nvPr/>
        </p:nvSpPr>
        <p:spPr>
          <a:xfrm>
            <a:off x="8096318" y="841132"/>
            <a:ext cx="2016224" cy="369332"/>
          </a:xfrm>
          <a:prstGeom prst="rect">
            <a:avLst/>
          </a:prstGeom>
          <a:noFill/>
        </p:spPr>
        <p:txBody>
          <a:bodyPr wrap="square" rtlCol="0">
            <a:spAutoFit/>
          </a:bodyPr>
          <a:lstStyle/>
          <a:p>
            <a:pPr algn="ctr">
              <a:defRPr/>
            </a:pPr>
            <a:r>
              <a:rPr lang="en-US" b="1" dirty="0">
                <a:solidFill>
                  <a:prstClr val="white"/>
                </a:solidFill>
                <a:latin typeface="Calibri"/>
              </a:rPr>
              <a:t>PROTOTYPES</a:t>
            </a:r>
            <a:endParaRPr lang="en-SG" b="1" dirty="0">
              <a:solidFill>
                <a:prstClr val="white"/>
              </a:solidFill>
              <a:latin typeface="Calibri"/>
            </a:endParaRPr>
          </a:p>
        </p:txBody>
      </p:sp>
      <p:sp>
        <p:nvSpPr>
          <p:cNvPr id="27" name="Round Same Side Corner Rectangle 26"/>
          <p:cNvSpPr>
            <a:spLocks noChangeAspect="1"/>
          </p:cNvSpPr>
          <p:nvPr/>
        </p:nvSpPr>
        <p:spPr>
          <a:xfrm rot="10800000">
            <a:off x="2171439" y="3850622"/>
            <a:ext cx="2160000" cy="2340000"/>
          </a:xfrm>
          <a:prstGeom prst="round2SameRect">
            <a:avLst/>
          </a:prstGeom>
          <a:solidFill>
            <a:schemeClr val="bg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28" name="Round Same Side Corner Rectangle 27"/>
          <p:cNvSpPr/>
          <p:nvPr/>
        </p:nvSpPr>
        <p:spPr>
          <a:xfrm rot="10800000">
            <a:off x="2171320" y="5758575"/>
            <a:ext cx="2160240" cy="432047"/>
          </a:xfrm>
          <a:prstGeom prst="round2SameRect">
            <a:avLst>
              <a:gd name="adj1" fmla="val 50000"/>
              <a:gd name="adj2" fmla="val 0"/>
            </a:avLst>
          </a:prstGeom>
          <a:solidFill>
            <a:schemeClr val="bg1">
              <a:lumMod val="5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39" name="TextBox 38"/>
          <p:cNvSpPr txBox="1"/>
          <p:nvPr/>
        </p:nvSpPr>
        <p:spPr>
          <a:xfrm>
            <a:off x="2243327" y="5760330"/>
            <a:ext cx="2016224" cy="369332"/>
          </a:xfrm>
          <a:prstGeom prst="rect">
            <a:avLst/>
          </a:prstGeom>
          <a:noFill/>
        </p:spPr>
        <p:txBody>
          <a:bodyPr wrap="square" rtlCol="0">
            <a:spAutoFit/>
          </a:bodyPr>
          <a:lstStyle/>
          <a:p>
            <a:pPr algn="ctr">
              <a:defRPr/>
            </a:pPr>
            <a:r>
              <a:rPr lang="en-US" b="1" dirty="0">
                <a:solidFill>
                  <a:prstClr val="white">
                    <a:lumMod val="50000"/>
                  </a:prstClr>
                </a:solidFill>
                <a:latin typeface="Calibri"/>
              </a:rPr>
              <a:t>SUPPLEMENTARY</a:t>
            </a:r>
            <a:endParaRPr lang="en-SG" b="1" dirty="0">
              <a:solidFill>
                <a:prstClr val="white">
                  <a:lumMod val="50000"/>
                </a:prstClr>
              </a:solidFill>
              <a:latin typeface="Calibri"/>
            </a:endParaRPr>
          </a:p>
        </p:txBody>
      </p:sp>
      <p:sp>
        <p:nvSpPr>
          <p:cNvPr id="41" name="Rounded Rectangle 40"/>
          <p:cNvSpPr>
            <a:spLocks noChangeAspect="1"/>
          </p:cNvSpPr>
          <p:nvPr/>
        </p:nvSpPr>
        <p:spPr>
          <a:xfrm rot="10800000">
            <a:off x="1770734" y="726050"/>
            <a:ext cx="896266" cy="2340000"/>
          </a:xfrm>
          <a:prstGeom prst="roundRect">
            <a:avLst>
              <a:gd name="adj" fmla="val 33671"/>
            </a:avLst>
          </a:prstGeom>
          <a:solidFill>
            <a:schemeClr val="bg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42" name="Round Same Side Corner Rectangle 41"/>
          <p:cNvSpPr/>
          <p:nvPr/>
        </p:nvSpPr>
        <p:spPr>
          <a:xfrm rot="10800000">
            <a:off x="1770615" y="2634002"/>
            <a:ext cx="896366" cy="432047"/>
          </a:xfrm>
          <a:prstGeom prst="round2SameRect">
            <a:avLst>
              <a:gd name="adj1" fmla="val 50000"/>
              <a:gd name="adj2" fmla="val 0"/>
            </a:avLst>
          </a:prstGeom>
          <a:solidFill>
            <a:schemeClr val="bg1">
              <a:lumMod val="5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44" name="TextBox 43"/>
          <p:cNvSpPr txBox="1"/>
          <p:nvPr/>
        </p:nvSpPr>
        <p:spPr>
          <a:xfrm>
            <a:off x="1842872" y="2655683"/>
            <a:ext cx="824111" cy="369332"/>
          </a:xfrm>
          <a:prstGeom prst="rect">
            <a:avLst/>
          </a:prstGeom>
          <a:noFill/>
        </p:spPr>
        <p:txBody>
          <a:bodyPr wrap="square" rtlCol="0">
            <a:spAutoFit/>
          </a:bodyPr>
          <a:lstStyle/>
          <a:p>
            <a:pPr algn="ctr">
              <a:defRPr/>
            </a:pPr>
            <a:r>
              <a:rPr lang="en-US" b="1" dirty="0">
                <a:solidFill>
                  <a:prstClr val="white"/>
                </a:solidFill>
                <a:latin typeface="Calibri"/>
              </a:rPr>
              <a:t>PROSE</a:t>
            </a:r>
            <a:endParaRPr lang="en-SG" b="1" dirty="0">
              <a:solidFill>
                <a:prstClr val="white"/>
              </a:solidFill>
              <a:latin typeface="Calibri"/>
            </a:endParaRPr>
          </a:p>
        </p:txBody>
      </p:sp>
      <p:grpSp>
        <p:nvGrpSpPr>
          <p:cNvPr id="45" name="Group 44"/>
          <p:cNvGrpSpPr/>
          <p:nvPr/>
        </p:nvGrpSpPr>
        <p:grpSpPr>
          <a:xfrm>
            <a:off x="2171080" y="3857517"/>
            <a:ext cx="2160240" cy="2340000"/>
            <a:chOff x="2383306" y="3063305"/>
            <a:chExt cx="2160240" cy="2340000"/>
          </a:xfrm>
        </p:grpSpPr>
        <p:sp>
          <p:nvSpPr>
            <p:cNvPr id="46" name="Round Same Side Corner Rectangle 45"/>
            <p:cNvSpPr>
              <a:spLocks noChangeAspect="1"/>
            </p:cNvSpPr>
            <p:nvPr/>
          </p:nvSpPr>
          <p:spPr>
            <a:xfrm rot="10800000">
              <a:off x="2383425" y="3063305"/>
              <a:ext cx="2160000" cy="2340000"/>
            </a:xfrm>
            <a:prstGeom prst="round2SameRect">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47" name="Round Same Side Corner Rectangle 46"/>
            <p:cNvSpPr/>
            <p:nvPr/>
          </p:nvSpPr>
          <p:spPr>
            <a:xfrm rot="10800000">
              <a:off x="2383306" y="4971258"/>
              <a:ext cx="2160240" cy="432047"/>
            </a:xfrm>
            <a:prstGeom prst="round2SameRect">
              <a:avLst>
                <a:gd name="adj1" fmla="val 50000"/>
                <a:gd name="adj2" fmla="val 0"/>
              </a:avLst>
            </a:prstGeom>
            <a:solidFill>
              <a:schemeClr val="accent6">
                <a:lumMod val="75000"/>
              </a:schemeClr>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48" name="TextBox 47"/>
            <p:cNvSpPr txBox="1"/>
            <p:nvPr/>
          </p:nvSpPr>
          <p:spPr>
            <a:xfrm>
              <a:off x="2455313" y="4973013"/>
              <a:ext cx="2016224" cy="369332"/>
            </a:xfrm>
            <a:prstGeom prst="rect">
              <a:avLst/>
            </a:prstGeom>
            <a:noFill/>
          </p:spPr>
          <p:txBody>
            <a:bodyPr wrap="square" rtlCol="0">
              <a:spAutoFit/>
            </a:bodyPr>
            <a:lstStyle/>
            <a:p>
              <a:pPr algn="ctr">
                <a:defRPr/>
              </a:pPr>
              <a:r>
                <a:rPr lang="en-US" b="1" dirty="0">
                  <a:solidFill>
                    <a:prstClr val="white"/>
                  </a:solidFill>
                  <a:latin typeface="Calibri"/>
                </a:rPr>
                <a:t>GLOSSARY</a:t>
              </a:r>
              <a:endParaRPr lang="en-SG" b="1" dirty="0">
                <a:solidFill>
                  <a:prstClr val="white"/>
                </a:solidFill>
                <a:latin typeface="Calibri"/>
              </a:endParaRPr>
            </a:p>
          </p:txBody>
        </p:sp>
      </p:grpSp>
      <p:grpSp>
        <p:nvGrpSpPr>
          <p:cNvPr id="50" name="Group 49"/>
          <p:cNvGrpSpPr/>
          <p:nvPr/>
        </p:nvGrpSpPr>
        <p:grpSpPr>
          <a:xfrm>
            <a:off x="1770768" y="730826"/>
            <a:ext cx="896385" cy="2340000"/>
            <a:chOff x="1770615" y="588955"/>
            <a:chExt cx="896385" cy="2340000"/>
          </a:xfrm>
        </p:grpSpPr>
        <p:sp>
          <p:nvSpPr>
            <p:cNvPr id="51" name="Rounded Rectangle 50"/>
            <p:cNvSpPr>
              <a:spLocks noChangeAspect="1"/>
            </p:cNvSpPr>
            <p:nvPr/>
          </p:nvSpPr>
          <p:spPr>
            <a:xfrm rot="10800000">
              <a:off x="1770734" y="588955"/>
              <a:ext cx="896266" cy="2340000"/>
            </a:xfrm>
            <a:prstGeom prst="roundRect">
              <a:avLst>
                <a:gd name="adj" fmla="val 33671"/>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52" name="Round Same Side Corner Rectangle 51"/>
            <p:cNvSpPr/>
            <p:nvPr/>
          </p:nvSpPr>
          <p:spPr>
            <a:xfrm rot="10800000">
              <a:off x="1770615" y="2496907"/>
              <a:ext cx="896366" cy="432047"/>
            </a:xfrm>
            <a:prstGeom prst="round2SameRect">
              <a:avLst>
                <a:gd name="adj1" fmla="val 50000"/>
                <a:gd name="adj2" fmla="val 0"/>
              </a:avLst>
            </a:prstGeom>
            <a:solidFill>
              <a:schemeClr val="accent6">
                <a:lumMod val="75000"/>
              </a:schemeClr>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54" name="TextBox 53"/>
            <p:cNvSpPr txBox="1"/>
            <p:nvPr/>
          </p:nvSpPr>
          <p:spPr>
            <a:xfrm>
              <a:off x="1842872" y="2518588"/>
              <a:ext cx="824111" cy="369332"/>
            </a:xfrm>
            <a:prstGeom prst="rect">
              <a:avLst/>
            </a:prstGeom>
            <a:noFill/>
          </p:spPr>
          <p:txBody>
            <a:bodyPr wrap="square" rtlCol="0">
              <a:spAutoFit/>
            </a:bodyPr>
            <a:lstStyle/>
            <a:p>
              <a:pPr algn="ctr">
                <a:defRPr/>
              </a:pPr>
              <a:r>
                <a:rPr lang="en-US" b="1" dirty="0">
                  <a:solidFill>
                    <a:prstClr val="white"/>
                  </a:solidFill>
                  <a:latin typeface="Calibri"/>
                </a:rPr>
                <a:t>PROSE</a:t>
              </a:r>
              <a:endParaRPr lang="en-SG" b="1" dirty="0">
                <a:solidFill>
                  <a:prstClr val="white"/>
                </a:solidFill>
                <a:latin typeface="Calibri"/>
              </a:endParaRPr>
            </a:p>
          </p:txBody>
        </p:sp>
      </p:grpSp>
      <p:grpSp>
        <p:nvGrpSpPr>
          <p:cNvPr id="62" name="Group 61"/>
          <p:cNvGrpSpPr/>
          <p:nvPr/>
        </p:nvGrpSpPr>
        <p:grpSpPr>
          <a:xfrm>
            <a:off x="5030375" y="704529"/>
            <a:ext cx="2160240" cy="2340000"/>
            <a:chOff x="5030495" y="567435"/>
            <a:chExt cx="2160240" cy="2340000"/>
          </a:xfrm>
        </p:grpSpPr>
        <p:sp>
          <p:nvSpPr>
            <p:cNvPr id="63" name="Rounded Rectangle 62"/>
            <p:cNvSpPr>
              <a:spLocks noChangeAspect="1"/>
            </p:cNvSpPr>
            <p:nvPr/>
          </p:nvSpPr>
          <p:spPr>
            <a:xfrm>
              <a:off x="5030495" y="567435"/>
              <a:ext cx="2160000" cy="2340000"/>
            </a:xfrm>
            <a:prstGeom prst="roundRect">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64" name="Round Same Side Corner Rectangle 63"/>
            <p:cNvSpPr/>
            <p:nvPr/>
          </p:nvSpPr>
          <p:spPr>
            <a:xfrm rot="10800000">
              <a:off x="5030495" y="2475387"/>
              <a:ext cx="2160240" cy="432047"/>
            </a:xfrm>
            <a:prstGeom prst="round2SameRect">
              <a:avLst>
                <a:gd name="adj1" fmla="val 50000"/>
                <a:gd name="adj2" fmla="val 0"/>
              </a:avLst>
            </a:prstGeom>
            <a:solidFill>
              <a:schemeClr val="accent6">
                <a:lumMod val="75000"/>
              </a:schemeClr>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65" name="TextBox 64"/>
            <p:cNvSpPr txBox="1"/>
            <p:nvPr/>
          </p:nvSpPr>
          <p:spPr>
            <a:xfrm>
              <a:off x="5102503" y="2475387"/>
              <a:ext cx="2016224" cy="369332"/>
            </a:xfrm>
            <a:prstGeom prst="rect">
              <a:avLst/>
            </a:prstGeom>
            <a:noFill/>
          </p:spPr>
          <p:txBody>
            <a:bodyPr wrap="square" rtlCol="0">
              <a:spAutoFit/>
            </a:bodyPr>
            <a:lstStyle/>
            <a:p>
              <a:pPr algn="ctr">
                <a:defRPr/>
              </a:pPr>
              <a:r>
                <a:rPr lang="en-US" b="1" dirty="0">
                  <a:solidFill>
                    <a:prstClr val="white"/>
                  </a:solidFill>
                  <a:latin typeface="Calibri"/>
                </a:rPr>
                <a:t>USER STORIES</a:t>
              </a:r>
              <a:endParaRPr lang="en-SG" b="1" dirty="0">
                <a:solidFill>
                  <a:prstClr val="white"/>
                </a:solidFill>
                <a:latin typeface="Calibri"/>
              </a:endParaRPr>
            </a:p>
          </p:txBody>
        </p:sp>
      </p:grpSp>
      <p:grpSp>
        <p:nvGrpSpPr>
          <p:cNvPr id="67" name="Group 66"/>
          <p:cNvGrpSpPr/>
          <p:nvPr/>
        </p:nvGrpSpPr>
        <p:grpSpPr>
          <a:xfrm>
            <a:off x="8078773" y="822941"/>
            <a:ext cx="2164491" cy="2340000"/>
            <a:chOff x="6557019" y="822941"/>
            <a:chExt cx="2164491" cy="2340000"/>
          </a:xfrm>
        </p:grpSpPr>
        <p:sp>
          <p:nvSpPr>
            <p:cNvPr id="68" name="Rounded Rectangle 19"/>
            <p:cNvSpPr>
              <a:spLocks noChangeAspect="1"/>
            </p:cNvSpPr>
            <p:nvPr/>
          </p:nvSpPr>
          <p:spPr>
            <a:xfrm>
              <a:off x="6557019" y="822941"/>
              <a:ext cx="2160000" cy="2340000"/>
            </a:xfrm>
            <a:prstGeom prst="foldedCorner">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69" name="Rectangle 68"/>
            <p:cNvSpPr/>
            <p:nvPr/>
          </p:nvSpPr>
          <p:spPr>
            <a:xfrm rot="10800000">
              <a:off x="6561270" y="841132"/>
              <a:ext cx="2160240" cy="432047"/>
            </a:xfrm>
            <a:prstGeom prst="rect">
              <a:avLst/>
            </a:prstGeom>
            <a:solidFill>
              <a:schemeClr val="accent6">
                <a:lumMod val="75000"/>
              </a:schemeClr>
            </a:solidFill>
            <a:ln w="381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70" name="TextBox 69"/>
            <p:cNvSpPr txBox="1"/>
            <p:nvPr/>
          </p:nvSpPr>
          <p:spPr>
            <a:xfrm>
              <a:off x="6572318" y="841132"/>
              <a:ext cx="2016224" cy="369332"/>
            </a:xfrm>
            <a:prstGeom prst="rect">
              <a:avLst/>
            </a:prstGeom>
            <a:noFill/>
          </p:spPr>
          <p:txBody>
            <a:bodyPr wrap="square" rtlCol="0">
              <a:spAutoFit/>
            </a:bodyPr>
            <a:lstStyle/>
            <a:p>
              <a:pPr algn="ctr">
                <a:defRPr/>
              </a:pPr>
              <a:r>
                <a:rPr lang="en-US" b="1" dirty="0">
                  <a:solidFill>
                    <a:prstClr val="white"/>
                  </a:solidFill>
                  <a:latin typeface="Calibri"/>
                </a:rPr>
                <a:t>PROTOTYPES</a:t>
              </a:r>
              <a:endParaRPr lang="en-SG" b="1" dirty="0">
                <a:solidFill>
                  <a:prstClr val="white"/>
                </a:solidFill>
                <a:latin typeface="Calibri"/>
              </a:endParaRPr>
            </a:p>
          </p:txBody>
        </p:sp>
      </p:grpSp>
      <p:grpSp>
        <p:nvGrpSpPr>
          <p:cNvPr id="74" name="Group 73"/>
          <p:cNvGrpSpPr/>
          <p:nvPr/>
        </p:nvGrpSpPr>
        <p:grpSpPr>
          <a:xfrm>
            <a:off x="2831685" y="706435"/>
            <a:ext cx="2160240" cy="2340000"/>
            <a:chOff x="2831685" y="567435"/>
            <a:chExt cx="2160240" cy="2340000"/>
          </a:xfrm>
        </p:grpSpPr>
        <p:sp>
          <p:nvSpPr>
            <p:cNvPr id="75" name="Rounded Rectangle 74"/>
            <p:cNvSpPr>
              <a:spLocks noChangeAspect="1"/>
            </p:cNvSpPr>
            <p:nvPr/>
          </p:nvSpPr>
          <p:spPr>
            <a:xfrm>
              <a:off x="2831685" y="567435"/>
              <a:ext cx="2160000" cy="2340000"/>
            </a:xfrm>
            <a:prstGeom prst="roundRect">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76" name="Round Same Side Corner Rectangle 75"/>
            <p:cNvSpPr/>
            <p:nvPr/>
          </p:nvSpPr>
          <p:spPr>
            <a:xfrm rot="10800000">
              <a:off x="2831685" y="2475387"/>
              <a:ext cx="2160240" cy="432047"/>
            </a:xfrm>
            <a:prstGeom prst="round2SameRect">
              <a:avLst>
                <a:gd name="adj1" fmla="val 50000"/>
                <a:gd name="adj2" fmla="val 0"/>
              </a:avLst>
            </a:prstGeom>
            <a:solidFill>
              <a:schemeClr val="accent6">
                <a:lumMod val="75000"/>
              </a:schemeClr>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77" name="TextBox 76"/>
            <p:cNvSpPr txBox="1"/>
            <p:nvPr/>
          </p:nvSpPr>
          <p:spPr>
            <a:xfrm>
              <a:off x="2903693" y="2475387"/>
              <a:ext cx="2016224" cy="369332"/>
            </a:xfrm>
            <a:prstGeom prst="rect">
              <a:avLst/>
            </a:prstGeom>
            <a:noFill/>
          </p:spPr>
          <p:txBody>
            <a:bodyPr wrap="square" rtlCol="0">
              <a:spAutoFit/>
            </a:bodyPr>
            <a:lstStyle/>
            <a:p>
              <a:pPr algn="ctr">
                <a:defRPr/>
              </a:pPr>
              <a:r>
                <a:rPr lang="en-US" b="1" dirty="0">
                  <a:solidFill>
                    <a:prstClr val="white"/>
                  </a:solidFill>
                  <a:latin typeface="Calibri"/>
                </a:rPr>
                <a:t>FEATURE LIST</a:t>
              </a:r>
              <a:endParaRPr lang="en-SG" b="1" dirty="0">
                <a:solidFill>
                  <a:prstClr val="white"/>
                </a:solidFill>
                <a:latin typeface="Calibri"/>
              </a:endParaRPr>
            </a:p>
          </p:txBody>
        </p:sp>
      </p:grpSp>
      <p:grpSp>
        <p:nvGrpSpPr>
          <p:cNvPr id="61" name="Group 60"/>
          <p:cNvGrpSpPr/>
          <p:nvPr/>
        </p:nvGrpSpPr>
        <p:grpSpPr>
          <a:xfrm>
            <a:off x="8102909" y="3726395"/>
            <a:ext cx="2160240" cy="2340000"/>
            <a:chOff x="6569736" y="3464541"/>
            <a:chExt cx="2160240" cy="2340000"/>
          </a:xfrm>
        </p:grpSpPr>
        <p:sp>
          <p:nvSpPr>
            <p:cNvPr id="81" name="Folded Corner 80"/>
            <p:cNvSpPr>
              <a:spLocks noChangeAspect="1"/>
            </p:cNvSpPr>
            <p:nvPr/>
          </p:nvSpPr>
          <p:spPr>
            <a:xfrm>
              <a:off x="6569736" y="3464541"/>
              <a:ext cx="2160000" cy="2340000"/>
            </a:xfrm>
            <a:prstGeom prst="foldedCorner">
              <a:avLst/>
            </a:prstGeom>
            <a:solidFill>
              <a:schemeClr val="bg1"/>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srgbClr val="C00000"/>
                </a:solidFill>
                <a:latin typeface="Calibri"/>
              </a:endParaRPr>
            </a:p>
          </p:txBody>
        </p:sp>
        <p:sp>
          <p:nvSpPr>
            <p:cNvPr id="82" name="Rectangle 81"/>
            <p:cNvSpPr/>
            <p:nvPr/>
          </p:nvSpPr>
          <p:spPr>
            <a:xfrm rot="10800000">
              <a:off x="6569736" y="3482732"/>
              <a:ext cx="2160240" cy="432047"/>
            </a:xfrm>
            <a:prstGeom prst="rect">
              <a:avLst/>
            </a:prstGeom>
            <a:solidFill>
              <a:schemeClr val="accent6">
                <a:lumMod val="75000"/>
              </a:schemeClr>
            </a:solidFill>
            <a:ln w="381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dirty="0">
                <a:solidFill>
                  <a:prstClr val="white"/>
                </a:solidFill>
                <a:latin typeface="Calibri"/>
              </a:endParaRPr>
            </a:p>
          </p:txBody>
        </p:sp>
        <p:sp>
          <p:nvSpPr>
            <p:cNvPr id="83" name="TextBox 82"/>
            <p:cNvSpPr txBox="1"/>
            <p:nvPr/>
          </p:nvSpPr>
          <p:spPr>
            <a:xfrm>
              <a:off x="6580784" y="3482732"/>
              <a:ext cx="2016224" cy="369332"/>
            </a:xfrm>
            <a:prstGeom prst="rect">
              <a:avLst/>
            </a:prstGeom>
            <a:noFill/>
          </p:spPr>
          <p:txBody>
            <a:bodyPr wrap="square" rtlCol="0">
              <a:spAutoFit/>
            </a:bodyPr>
            <a:lstStyle/>
            <a:p>
              <a:pPr algn="ctr">
                <a:defRPr/>
              </a:pPr>
              <a:r>
                <a:rPr lang="en-US" b="1" dirty="0">
                  <a:solidFill>
                    <a:prstClr val="white"/>
                  </a:solidFill>
                  <a:latin typeface="Calibri"/>
                </a:rPr>
                <a:t>USE CASES</a:t>
              </a:r>
              <a:endParaRPr lang="en-SG" b="1" dirty="0">
                <a:solidFill>
                  <a:prstClr val="white"/>
                </a:solidFill>
                <a:latin typeface="Calibri"/>
              </a:endParaRPr>
            </a:p>
          </p:txBody>
        </p:sp>
      </p:grpSp>
    </p:spTree>
    <p:extLst>
      <p:ext uri="{BB962C8B-B14F-4D97-AF65-F5344CB8AC3E}">
        <p14:creationId xmlns:p14="http://schemas.microsoft.com/office/powerpoint/2010/main" val="780730983"/>
      </p:ext>
    </p:extLst>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17562" y="5280890"/>
            <a:ext cx="2103333" cy="461665"/>
          </a:xfrm>
          <a:prstGeom prst="rect">
            <a:avLst/>
          </a:prstGeom>
        </p:spPr>
        <p:txBody>
          <a:bodyPr wrap="none">
            <a:spAutoFit/>
          </a:bodyPr>
          <a:lstStyle/>
          <a:p>
            <a:pPr>
              <a:defRPr/>
            </a:pPr>
            <a:r>
              <a:rPr lang="en-US" sz="2400" dirty="0">
                <a:solidFill>
                  <a:prstClr val="white"/>
                </a:solidFill>
                <a:latin typeface="Calibri"/>
              </a:rPr>
              <a:t>admin?, team?</a:t>
            </a:r>
            <a:endParaRPr lang="en-SG" sz="2400" dirty="0">
              <a:solidFill>
                <a:prstClr val="black"/>
              </a:solidFill>
              <a:latin typeface="Calibri"/>
            </a:endParaRPr>
          </a:p>
        </p:txBody>
      </p:sp>
      <p:sp>
        <p:nvSpPr>
          <p:cNvPr id="3" name="Content Placeholder 2"/>
          <p:cNvSpPr>
            <a:spLocks noGrp="1"/>
          </p:cNvSpPr>
          <p:nvPr>
            <p:ph idx="1"/>
          </p:nvPr>
        </p:nvSpPr>
        <p:spPr>
          <a:xfrm>
            <a:off x="1752600" y="-1905000"/>
            <a:ext cx="8763000" cy="6553200"/>
          </a:xfrm>
        </p:spPr>
        <p:txBody>
          <a:bodyPr>
            <a:noAutofit/>
          </a:bodyPr>
          <a:lstStyle/>
          <a:p>
            <a:r>
              <a:rPr lang="en-US" sz="2400" b="1" dirty="0">
                <a:solidFill>
                  <a:srgbClr val="FFFF00"/>
                </a:solidFill>
              </a:rPr>
              <a:t>Pre-lecture exercise [do in pairs] </a:t>
            </a:r>
            <a:r>
              <a:rPr lang="en-US" sz="2400" dirty="0"/>
              <a:t>: Imagine you are building an online system called </a:t>
            </a:r>
            <a:r>
              <a:rPr lang="en-US" sz="2400" b="1" dirty="0" err="1"/>
              <a:t>TeamFormer</a:t>
            </a:r>
            <a:r>
              <a:rPr lang="en-US" sz="2400" dirty="0"/>
              <a:t>. Specify the vision, scope, user types, and the workflow of </a:t>
            </a:r>
            <a:r>
              <a:rPr lang="en-US" sz="2400" dirty="0" err="1"/>
              <a:t>TeamFormer</a:t>
            </a:r>
            <a:r>
              <a:rPr lang="en-US" sz="2400" dirty="0"/>
              <a:t>. Specify requirements of </a:t>
            </a:r>
            <a:r>
              <a:rPr lang="en-US" sz="2400" dirty="0" err="1"/>
              <a:t>TeamFormer</a:t>
            </a:r>
            <a:r>
              <a:rPr lang="en-US" sz="2400" dirty="0"/>
              <a:t> as a list of User Stories. </a:t>
            </a:r>
          </a:p>
          <a:p>
            <a:endParaRPr lang="en-US" sz="2400" dirty="0"/>
          </a:p>
          <a:p>
            <a:r>
              <a:rPr lang="en-US" sz="2400" dirty="0" err="1">
                <a:solidFill>
                  <a:srgbClr val="FFFF00"/>
                </a:solidFill>
              </a:rPr>
              <a:t>TeamFormer</a:t>
            </a:r>
            <a:r>
              <a:rPr lang="en-US" sz="2400" dirty="0"/>
              <a:t> is a system for helping </a:t>
            </a:r>
            <a:r>
              <a:rPr lang="en-US" sz="2400" dirty="0" smtClean="0"/>
              <a:t>CS2113 </a:t>
            </a:r>
            <a:r>
              <a:rPr lang="en-US" sz="2400" dirty="0"/>
              <a:t>students during team forming period. It lets students record who is in which team. Students can use the system to find teams short of members and students looking for teams, easing the team forming process. Note that the system is not meant as a platform for students to communicate with each other to find team members. Students are supposed to talk to each other and form teams outside the system, as they do now. </a:t>
            </a:r>
            <a:r>
              <a:rPr lang="en-US" sz="2400" dirty="0" err="1"/>
              <a:t>TeamFormer</a:t>
            </a:r>
            <a:r>
              <a:rPr lang="en-US" sz="2400" dirty="0"/>
              <a:t> simply helps students to see the team forming status of the class (e.g., who has teams and who doesn’t) and record their own team after forming a team. It is also meant to ease the team-forming-related workload of instructors.</a:t>
            </a:r>
          </a:p>
        </p:txBody>
      </p:sp>
      <p:sp>
        <p:nvSpPr>
          <p:cNvPr id="2" name="Rectangle 1"/>
          <p:cNvSpPr/>
          <p:nvPr/>
        </p:nvSpPr>
        <p:spPr>
          <a:xfrm>
            <a:off x="1828800" y="4191000"/>
            <a:ext cx="8610600" cy="2677656"/>
          </a:xfrm>
          <a:prstGeom prst="rect">
            <a:avLst/>
          </a:prstGeom>
        </p:spPr>
        <p:txBody>
          <a:bodyPr wrap="square">
            <a:spAutoFit/>
          </a:bodyPr>
          <a:lstStyle/>
          <a:p>
            <a:pPr>
              <a:defRPr/>
            </a:pPr>
            <a:r>
              <a:rPr lang="en-US" sz="2400" b="1" dirty="0">
                <a:solidFill>
                  <a:srgbClr val="FFFF00"/>
                </a:solidFill>
                <a:latin typeface="Calibri"/>
              </a:rPr>
              <a:t>Vision</a:t>
            </a:r>
            <a:r>
              <a:rPr lang="en-US" sz="2400" dirty="0">
                <a:solidFill>
                  <a:srgbClr val="FFFF00"/>
                </a:solidFill>
                <a:latin typeface="Calibri"/>
              </a:rPr>
              <a:t>: </a:t>
            </a:r>
          </a:p>
          <a:p>
            <a:pPr>
              <a:defRPr/>
            </a:pPr>
            <a:r>
              <a:rPr lang="en-US" sz="2400" b="1" dirty="0">
                <a:solidFill>
                  <a:srgbClr val="FFFF00"/>
                </a:solidFill>
                <a:latin typeface="Calibri"/>
              </a:rPr>
              <a:t>Scope</a:t>
            </a:r>
            <a:r>
              <a:rPr lang="en-US" sz="2400" dirty="0">
                <a:solidFill>
                  <a:srgbClr val="FFFF00"/>
                </a:solidFill>
                <a:latin typeface="Calibri"/>
              </a:rPr>
              <a:t>:</a:t>
            </a:r>
            <a:r>
              <a:rPr lang="en-US" sz="2400" dirty="0">
                <a:solidFill>
                  <a:prstClr val="black"/>
                </a:solidFill>
                <a:latin typeface="Calibri"/>
              </a:rPr>
              <a:t> </a:t>
            </a:r>
            <a:r>
              <a:rPr lang="en-US" sz="2400" dirty="0">
                <a:solidFill>
                  <a:prstClr val="white"/>
                </a:solidFill>
                <a:latin typeface="Calibri"/>
              </a:rPr>
              <a:t>for </a:t>
            </a:r>
            <a:r>
              <a:rPr lang="en-US" sz="2400" dirty="0" smtClean="0">
                <a:solidFill>
                  <a:prstClr val="white"/>
                </a:solidFill>
                <a:latin typeface="Calibri"/>
              </a:rPr>
              <a:t>CS2113? for NUS? for any school? for the world?</a:t>
            </a:r>
            <a:endParaRPr lang="en-US" sz="2400" dirty="0">
              <a:solidFill>
                <a:prstClr val="white"/>
              </a:solidFill>
              <a:latin typeface="Calibri"/>
            </a:endParaRPr>
          </a:p>
          <a:p>
            <a:pPr fontAlgn="base">
              <a:defRPr/>
            </a:pPr>
            <a:r>
              <a:rPr lang="en-US" sz="2400" dirty="0">
                <a:solidFill>
                  <a:prstClr val="white"/>
                </a:solidFill>
                <a:latin typeface="Calibri"/>
              </a:rPr>
              <a:t>for capturing team forming status ? to form teams using system? </a:t>
            </a:r>
          </a:p>
          <a:p>
            <a:pPr>
              <a:defRPr/>
            </a:pPr>
            <a:r>
              <a:rPr lang="en-US" sz="2400" b="1" dirty="0">
                <a:solidFill>
                  <a:srgbClr val="FFFF00"/>
                </a:solidFill>
                <a:latin typeface="Calibri"/>
              </a:rPr>
              <a:t>Users</a:t>
            </a:r>
            <a:r>
              <a:rPr lang="en-US" sz="2400" dirty="0">
                <a:solidFill>
                  <a:srgbClr val="FFFF00"/>
                </a:solidFill>
                <a:latin typeface="Calibri"/>
              </a:rPr>
              <a:t>:</a:t>
            </a:r>
            <a:r>
              <a:rPr lang="en-US" sz="2400" dirty="0">
                <a:solidFill>
                  <a:prstClr val="white"/>
                </a:solidFill>
                <a:latin typeface="Calibri"/>
              </a:rPr>
              <a:t> instructor, student, </a:t>
            </a:r>
          </a:p>
          <a:p>
            <a:pPr>
              <a:defRPr/>
            </a:pPr>
            <a:r>
              <a:rPr lang="en-US" sz="2400" b="1" dirty="0">
                <a:solidFill>
                  <a:srgbClr val="FFFF00"/>
                </a:solidFill>
                <a:latin typeface="Calibri"/>
              </a:rPr>
              <a:t>Workflow</a:t>
            </a:r>
            <a:r>
              <a:rPr lang="en-US" sz="2400" dirty="0">
                <a:solidFill>
                  <a:srgbClr val="FFFF00"/>
                </a:solidFill>
                <a:latin typeface="Calibri"/>
              </a:rPr>
              <a:t>: </a:t>
            </a:r>
            <a:r>
              <a:rPr lang="en-US" sz="2400" dirty="0">
                <a:solidFill>
                  <a:prstClr val="black"/>
                </a:solidFill>
                <a:latin typeface="Calibri"/>
              </a:rPr>
              <a:t> </a:t>
            </a:r>
          </a:p>
          <a:p>
            <a:pPr>
              <a:defRPr/>
            </a:pPr>
            <a:r>
              <a:rPr lang="en-US" sz="2400" dirty="0">
                <a:solidFill>
                  <a:prstClr val="white"/>
                </a:solidFill>
                <a:latin typeface="Calibri"/>
              </a:rPr>
              <a:t>(a) Any student can create/join/leave any team?</a:t>
            </a:r>
          </a:p>
          <a:p>
            <a:pPr>
              <a:defRPr/>
            </a:pPr>
            <a:r>
              <a:rPr lang="en-US" sz="2400" dirty="0">
                <a:solidFill>
                  <a:prstClr val="white"/>
                </a:solidFill>
                <a:latin typeface="Calibri"/>
              </a:rPr>
              <a:t>(b) Instructor creates slots and leader sign up for slots?</a:t>
            </a:r>
          </a:p>
        </p:txBody>
      </p:sp>
      <p:cxnSp>
        <p:nvCxnSpPr>
          <p:cNvPr id="5" name="Straight Connector 4"/>
          <p:cNvCxnSpPr/>
          <p:nvPr/>
        </p:nvCxnSpPr>
        <p:spPr>
          <a:xfrm>
            <a:off x="4230988" y="4791635"/>
            <a:ext cx="4953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115994" y="5163494"/>
            <a:ext cx="3848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54560" y="5529828"/>
            <a:ext cx="193204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19401" y="4201203"/>
            <a:ext cx="3800399" cy="461665"/>
          </a:xfrm>
          <a:prstGeom prst="rect">
            <a:avLst/>
          </a:prstGeom>
        </p:spPr>
        <p:txBody>
          <a:bodyPr wrap="none">
            <a:spAutoFit/>
          </a:bodyPr>
          <a:lstStyle/>
          <a:p>
            <a:pPr>
              <a:defRPr/>
            </a:pPr>
            <a:r>
              <a:rPr lang="en-US" sz="2400" dirty="0">
                <a:solidFill>
                  <a:prstClr val="white"/>
                </a:solidFill>
                <a:latin typeface="Calibri"/>
              </a:rPr>
              <a:t>To make team forming easier</a:t>
            </a:r>
            <a:endParaRPr lang="en-SG" sz="2400" dirty="0">
              <a:solidFill>
                <a:prstClr val="black"/>
              </a:solidFill>
              <a:latin typeface="Calibri"/>
            </a:endParaRPr>
          </a:p>
        </p:txBody>
      </p:sp>
    </p:spTree>
    <p:extLst>
      <p:ext uri="{BB962C8B-B14F-4D97-AF65-F5344CB8AC3E}">
        <p14:creationId xmlns:p14="http://schemas.microsoft.com/office/powerpoint/2010/main" val="22714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1828800" y="76201"/>
            <a:ext cx="2438400" cy="461665"/>
          </a:xfrm>
          <a:prstGeom prst="rect">
            <a:avLst/>
          </a:prstGeom>
        </p:spPr>
        <p:txBody>
          <a:bodyPr wrap="square">
            <a:spAutoFit/>
          </a:bodyPr>
          <a:lstStyle/>
          <a:p>
            <a:pPr>
              <a:defRPr/>
            </a:pPr>
            <a:r>
              <a:rPr lang="en-US" sz="2400" b="1" dirty="0">
                <a:solidFill>
                  <a:srgbClr val="FFFF00"/>
                </a:solidFill>
                <a:latin typeface="Calibri"/>
              </a:rPr>
              <a:t>User stories</a:t>
            </a:r>
            <a:r>
              <a:rPr lang="en-US" sz="2400" dirty="0">
                <a:solidFill>
                  <a:srgbClr val="FFFF00"/>
                </a:solidFill>
                <a:latin typeface="Calibri"/>
              </a:rPr>
              <a:t>:</a:t>
            </a:r>
            <a:r>
              <a:rPr lang="en-US" sz="2400" dirty="0">
                <a:noFill/>
                <a:latin typeface="Calibri"/>
              </a:rPr>
              <a:t>?</a:t>
            </a:r>
          </a:p>
        </p:txBody>
      </p:sp>
      <p:sp>
        <p:nvSpPr>
          <p:cNvPr id="2" name="Rectangle 1"/>
          <p:cNvSpPr/>
          <p:nvPr/>
        </p:nvSpPr>
        <p:spPr>
          <a:xfrm>
            <a:off x="1752600" y="609600"/>
            <a:ext cx="2743200" cy="4572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As a _______</a:t>
            </a:r>
            <a:endParaRPr lang="en-SG" sz="2400" dirty="0">
              <a:solidFill>
                <a:prstClr val="white"/>
              </a:solidFill>
              <a:latin typeface="Calibri"/>
            </a:endParaRPr>
          </a:p>
        </p:txBody>
      </p:sp>
      <p:sp>
        <p:nvSpPr>
          <p:cNvPr id="4" name="Rectangle 3"/>
          <p:cNvSpPr/>
          <p:nvPr/>
        </p:nvSpPr>
        <p:spPr>
          <a:xfrm>
            <a:off x="4495800" y="609600"/>
            <a:ext cx="2713776" cy="457200"/>
          </a:xfrm>
          <a:prstGeom prst="rect">
            <a:avLst/>
          </a:prstGeom>
          <a:solidFill>
            <a:schemeClr val="accent6">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I can _______</a:t>
            </a:r>
            <a:endParaRPr lang="en-SG" sz="2400" dirty="0">
              <a:solidFill>
                <a:prstClr val="white"/>
              </a:solidFill>
              <a:latin typeface="Calibri"/>
            </a:endParaRPr>
          </a:p>
        </p:txBody>
      </p:sp>
      <p:sp>
        <p:nvSpPr>
          <p:cNvPr id="5" name="Rectangle 4"/>
          <p:cNvSpPr/>
          <p:nvPr/>
        </p:nvSpPr>
        <p:spPr>
          <a:xfrm>
            <a:off x="7209576" y="609600"/>
            <a:ext cx="3288672" cy="457200"/>
          </a:xfrm>
          <a:prstGeom prst="rect">
            <a:avLst/>
          </a:prstGeom>
          <a:solidFill>
            <a:srgbClr val="00B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So that_______</a:t>
            </a:r>
            <a:endParaRPr lang="en-SG" sz="2400" dirty="0">
              <a:solidFill>
                <a:prstClr val="white"/>
              </a:solidFill>
              <a:latin typeface="Calibri"/>
            </a:endParaRPr>
          </a:p>
        </p:txBody>
      </p:sp>
      <p:sp>
        <p:nvSpPr>
          <p:cNvPr id="7" name="Rectangle 6"/>
          <p:cNvSpPr/>
          <p:nvPr/>
        </p:nvSpPr>
        <p:spPr>
          <a:xfrm>
            <a:off x="1752600" y="12192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user</a:t>
            </a:r>
            <a:endParaRPr lang="en-SG" sz="2400" dirty="0">
              <a:solidFill>
                <a:prstClr val="white"/>
              </a:solidFill>
              <a:latin typeface="Calibri"/>
            </a:endParaRPr>
          </a:p>
        </p:txBody>
      </p:sp>
      <p:sp>
        <p:nvSpPr>
          <p:cNvPr id="8" name="Rectangle 7"/>
          <p:cNvSpPr/>
          <p:nvPr/>
        </p:nvSpPr>
        <p:spPr>
          <a:xfrm>
            <a:off x="4495800" y="12192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login</a:t>
            </a:r>
            <a:endParaRPr lang="en-SG" sz="2400" dirty="0">
              <a:solidFill>
                <a:prstClr val="white"/>
              </a:solidFill>
              <a:latin typeface="Calibri"/>
            </a:endParaRPr>
          </a:p>
        </p:txBody>
      </p:sp>
      <p:sp>
        <p:nvSpPr>
          <p:cNvPr id="9" name="Rectangle 8"/>
          <p:cNvSpPr/>
          <p:nvPr/>
        </p:nvSpPr>
        <p:spPr>
          <a:xfrm>
            <a:off x="7209576" y="12192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can access actions available to me</a:t>
            </a:r>
          </a:p>
        </p:txBody>
      </p:sp>
      <p:sp>
        <p:nvSpPr>
          <p:cNvPr id="10" name="Rectangle 9"/>
          <p:cNvSpPr/>
          <p:nvPr/>
        </p:nvSpPr>
        <p:spPr>
          <a:xfrm>
            <a:off x="4495800" y="19812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logout</a:t>
            </a:r>
            <a:endParaRPr lang="en-SG" sz="2400" dirty="0">
              <a:solidFill>
                <a:prstClr val="white"/>
              </a:solidFill>
              <a:latin typeface="Calibri"/>
            </a:endParaRPr>
          </a:p>
        </p:txBody>
      </p:sp>
      <p:sp>
        <p:nvSpPr>
          <p:cNvPr id="11" name="Rectangle 10"/>
          <p:cNvSpPr/>
          <p:nvPr/>
        </p:nvSpPr>
        <p:spPr>
          <a:xfrm>
            <a:off x="7209576" y="19812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only </a:t>
            </a:r>
            <a:r>
              <a:rPr lang="en-SG" sz="2400" i="1" dirty="0">
                <a:solidFill>
                  <a:prstClr val="white"/>
                </a:solidFill>
                <a:latin typeface="Calibri"/>
              </a:rPr>
              <a:t>my</a:t>
            </a:r>
            <a:r>
              <a:rPr lang="en-SG" sz="2400" dirty="0">
                <a:solidFill>
                  <a:prstClr val="white"/>
                </a:solidFill>
                <a:latin typeface="Calibri"/>
              </a:rPr>
              <a:t> actions are identified as mine</a:t>
            </a:r>
          </a:p>
        </p:txBody>
      </p:sp>
      <p:sp>
        <p:nvSpPr>
          <p:cNvPr id="12" name="Rectangle 11"/>
          <p:cNvSpPr/>
          <p:nvPr/>
        </p:nvSpPr>
        <p:spPr>
          <a:xfrm>
            <a:off x="1760899" y="28194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instructor</a:t>
            </a:r>
            <a:endParaRPr lang="en-SG" sz="2400" dirty="0">
              <a:solidFill>
                <a:prstClr val="white"/>
              </a:solidFill>
              <a:latin typeface="Calibri"/>
            </a:endParaRPr>
          </a:p>
        </p:txBody>
      </p:sp>
      <p:sp>
        <p:nvSpPr>
          <p:cNvPr id="13" name="Rectangle 12"/>
          <p:cNvSpPr/>
          <p:nvPr/>
        </p:nvSpPr>
        <p:spPr>
          <a:xfrm>
            <a:off x="4504099" y="2819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a team forming period</a:t>
            </a:r>
            <a:endParaRPr lang="en-SG" sz="2400" dirty="0">
              <a:solidFill>
                <a:prstClr val="white"/>
              </a:solidFill>
              <a:latin typeface="Calibri"/>
            </a:endParaRPr>
          </a:p>
        </p:txBody>
      </p:sp>
      <p:sp>
        <p:nvSpPr>
          <p:cNvPr id="14" name="Rectangle 13"/>
          <p:cNvSpPr/>
          <p:nvPr/>
        </p:nvSpPr>
        <p:spPr>
          <a:xfrm>
            <a:off x="7217875" y="2819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Team forming happens in a limited period</a:t>
            </a:r>
          </a:p>
        </p:txBody>
      </p:sp>
      <p:sp>
        <p:nvSpPr>
          <p:cNvPr id="15" name="Rectangle 14"/>
          <p:cNvSpPr/>
          <p:nvPr/>
        </p:nvSpPr>
        <p:spPr>
          <a:xfrm>
            <a:off x="4504099" y="3581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which  students take part</a:t>
            </a:r>
            <a:endParaRPr lang="en-SG" sz="2400" dirty="0">
              <a:solidFill>
                <a:prstClr val="white"/>
              </a:solidFill>
              <a:latin typeface="Calibri"/>
            </a:endParaRPr>
          </a:p>
        </p:txBody>
      </p:sp>
      <p:sp>
        <p:nvSpPr>
          <p:cNvPr id="16" name="Rectangle 15"/>
          <p:cNvSpPr/>
          <p:nvPr/>
        </p:nvSpPr>
        <p:spPr>
          <a:xfrm>
            <a:off x="7217875" y="3581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Only the relevant students take part</a:t>
            </a:r>
          </a:p>
        </p:txBody>
      </p:sp>
      <p:sp>
        <p:nvSpPr>
          <p:cNvPr id="17" name="Rectangle 16"/>
          <p:cNvSpPr/>
          <p:nvPr/>
        </p:nvSpPr>
        <p:spPr>
          <a:xfrm>
            <a:off x="1760899" y="44196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student without a team</a:t>
            </a:r>
            <a:endParaRPr lang="en-SG" sz="2400" dirty="0">
              <a:solidFill>
                <a:prstClr val="white"/>
              </a:solidFill>
              <a:latin typeface="Calibri"/>
            </a:endParaRPr>
          </a:p>
        </p:txBody>
      </p:sp>
      <p:sp>
        <p:nvSpPr>
          <p:cNvPr id="18" name="Rectangle 17"/>
          <p:cNvSpPr/>
          <p:nvPr/>
        </p:nvSpPr>
        <p:spPr>
          <a:xfrm>
            <a:off x="4504099" y="44196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see others looking for teammates</a:t>
            </a:r>
          </a:p>
        </p:txBody>
      </p:sp>
      <p:sp>
        <p:nvSpPr>
          <p:cNvPr id="19" name="Rectangle 18"/>
          <p:cNvSpPr/>
          <p:nvPr/>
        </p:nvSpPr>
        <p:spPr>
          <a:xfrm>
            <a:off x="7217875" y="44196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know who are potential team members</a:t>
            </a:r>
          </a:p>
        </p:txBody>
      </p:sp>
      <p:sp>
        <p:nvSpPr>
          <p:cNvPr id="20" name="Rectangle 19"/>
          <p:cNvSpPr/>
          <p:nvPr/>
        </p:nvSpPr>
        <p:spPr>
          <a:xfrm>
            <a:off x="4495800" y="5181600"/>
            <a:ext cx="2713776" cy="12192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specify my profile</a:t>
            </a:r>
          </a:p>
        </p:txBody>
      </p:sp>
      <p:sp>
        <p:nvSpPr>
          <p:cNvPr id="21" name="Rectangle 20"/>
          <p:cNvSpPr/>
          <p:nvPr/>
        </p:nvSpPr>
        <p:spPr>
          <a:xfrm>
            <a:off x="7209576" y="5181600"/>
            <a:ext cx="3288672" cy="12192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the value they get if they take me as a team member</a:t>
            </a:r>
            <a:endParaRPr lang="en-SG" sz="2400" dirty="0">
              <a:solidFill>
                <a:prstClr val="white"/>
              </a:solidFill>
              <a:latin typeface="Calibri"/>
            </a:endParaRPr>
          </a:p>
        </p:txBody>
      </p:sp>
    </p:spTree>
    <p:extLst>
      <p:ext uri="{BB962C8B-B14F-4D97-AF65-F5344CB8AC3E}">
        <p14:creationId xmlns:p14="http://schemas.microsoft.com/office/powerpoint/2010/main" val="793728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1828800" y="76201"/>
            <a:ext cx="2438400" cy="461665"/>
          </a:xfrm>
          <a:prstGeom prst="rect">
            <a:avLst/>
          </a:prstGeom>
        </p:spPr>
        <p:txBody>
          <a:bodyPr wrap="square">
            <a:spAutoFit/>
          </a:bodyPr>
          <a:lstStyle/>
          <a:p>
            <a:pPr>
              <a:defRPr/>
            </a:pPr>
            <a:r>
              <a:rPr lang="en-US" sz="2400" b="1" dirty="0">
                <a:solidFill>
                  <a:srgbClr val="FFFF00"/>
                </a:solidFill>
                <a:latin typeface="Calibri"/>
              </a:rPr>
              <a:t>User stories</a:t>
            </a:r>
            <a:r>
              <a:rPr lang="en-US" sz="2400" dirty="0">
                <a:solidFill>
                  <a:srgbClr val="FFFF00"/>
                </a:solidFill>
                <a:latin typeface="Calibri"/>
              </a:rPr>
              <a:t>:</a:t>
            </a:r>
            <a:r>
              <a:rPr lang="en-US" sz="2400" dirty="0">
                <a:noFill/>
                <a:latin typeface="Calibri"/>
              </a:rPr>
              <a:t>?</a:t>
            </a:r>
          </a:p>
        </p:txBody>
      </p:sp>
      <p:sp>
        <p:nvSpPr>
          <p:cNvPr id="2" name="Rectangle 1"/>
          <p:cNvSpPr/>
          <p:nvPr/>
        </p:nvSpPr>
        <p:spPr>
          <a:xfrm>
            <a:off x="1752600" y="609600"/>
            <a:ext cx="2743200" cy="4572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As a _______</a:t>
            </a:r>
            <a:endParaRPr lang="en-SG" sz="2400" dirty="0">
              <a:solidFill>
                <a:prstClr val="white"/>
              </a:solidFill>
              <a:latin typeface="Calibri"/>
            </a:endParaRPr>
          </a:p>
        </p:txBody>
      </p:sp>
      <p:sp>
        <p:nvSpPr>
          <p:cNvPr id="4" name="Rectangle 3"/>
          <p:cNvSpPr/>
          <p:nvPr/>
        </p:nvSpPr>
        <p:spPr>
          <a:xfrm>
            <a:off x="4495800" y="609600"/>
            <a:ext cx="2713776" cy="457200"/>
          </a:xfrm>
          <a:prstGeom prst="rect">
            <a:avLst/>
          </a:prstGeom>
          <a:solidFill>
            <a:schemeClr val="accent6">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I can _______</a:t>
            </a:r>
            <a:endParaRPr lang="en-SG" sz="2400" dirty="0">
              <a:solidFill>
                <a:prstClr val="white"/>
              </a:solidFill>
              <a:latin typeface="Calibri"/>
            </a:endParaRPr>
          </a:p>
        </p:txBody>
      </p:sp>
      <p:sp>
        <p:nvSpPr>
          <p:cNvPr id="5" name="Rectangle 4"/>
          <p:cNvSpPr/>
          <p:nvPr/>
        </p:nvSpPr>
        <p:spPr>
          <a:xfrm>
            <a:off x="7209576" y="609600"/>
            <a:ext cx="3288672" cy="457200"/>
          </a:xfrm>
          <a:prstGeom prst="rect">
            <a:avLst/>
          </a:prstGeom>
          <a:solidFill>
            <a:srgbClr val="00B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So that_______</a:t>
            </a:r>
            <a:endParaRPr lang="en-SG" sz="2400" dirty="0">
              <a:solidFill>
                <a:prstClr val="white"/>
              </a:solidFill>
              <a:latin typeface="Calibri"/>
            </a:endParaRPr>
          </a:p>
        </p:txBody>
      </p:sp>
      <p:sp>
        <p:nvSpPr>
          <p:cNvPr id="7" name="Rectangle 6"/>
          <p:cNvSpPr/>
          <p:nvPr/>
        </p:nvSpPr>
        <p:spPr>
          <a:xfrm>
            <a:off x="1752600" y="12192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user</a:t>
            </a:r>
            <a:endParaRPr lang="en-SG" sz="2400" dirty="0">
              <a:solidFill>
                <a:prstClr val="white"/>
              </a:solidFill>
              <a:latin typeface="Calibri"/>
            </a:endParaRPr>
          </a:p>
        </p:txBody>
      </p:sp>
      <p:sp>
        <p:nvSpPr>
          <p:cNvPr id="8" name="Rectangle 7"/>
          <p:cNvSpPr/>
          <p:nvPr/>
        </p:nvSpPr>
        <p:spPr>
          <a:xfrm>
            <a:off x="4495800" y="12192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login</a:t>
            </a:r>
            <a:endParaRPr lang="en-SG" sz="2400" dirty="0">
              <a:solidFill>
                <a:prstClr val="white"/>
              </a:solidFill>
              <a:latin typeface="Calibri"/>
            </a:endParaRPr>
          </a:p>
        </p:txBody>
      </p:sp>
      <p:sp>
        <p:nvSpPr>
          <p:cNvPr id="9" name="Rectangle 8"/>
          <p:cNvSpPr/>
          <p:nvPr/>
        </p:nvSpPr>
        <p:spPr>
          <a:xfrm>
            <a:off x="7209576" y="12192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can access actions available to me</a:t>
            </a:r>
          </a:p>
        </p:txBody>
      </p:sp>
      <p:sp>
        <p:nvSpPr>
          <p:cNvPr id="10" name="Rectangle 9"/>
          <p:cNvSpPr/>
          <p:nvPr/>
        </p:nvSpPr>
        <p:spPr>
          <a:xfrm>
            <a:off x="4495800" y="19812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logout</a:t>
            </a:r>
            <a:endParaRPr lang="en-SG" sz="2400" dirty="0">
              <a:solidFill>
                <a:prstClr val="white"/>
              </a:solidFill>
              <a:latin typeface="Calibri"/>
            </a:endParaRPr>
          </a:p>
        </p:txBody>
      </p:sp>
      <p:sp>
        <p:nvSpPr>
          <p:cNvPr id="11" name="Rectangle 10"/>
          <p:cNvSpPr/>
          <p:nvPr/>
        </p:nvSpPr>
        <p:spPr>
          <a:xfrm>
            <a:off x="7209576" y="19812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only </a:t>
            </a:r>
            <a:r>
              <a:rPr lang="en-SG" sz="2400" i="1" dirty="0">
                <a:solidFill>
                  <a:prstClr val="white"/>
                </a:solidFill>
                <a:latin typeface="Calibri"/>
              </a:rPr>
              <a:t>my</a:t>
            </a:r>
            <a:r>
              <a:rPr lang="en-SG" sz="2400" dirty="0">
                <a:solidFill>
                  <a:prstClr val="white"/>
                </a:solidFill>
                <a:latin typeface="Calibri"/>
              </a:rPr>
              <a:t> actions are identified as mine</a:t>
            </a:r>
          </a:p>
        </p:txBody>
      </p:sp>
      <p:sp>
        <p:nvSpPr>
          <p:cNvPr id="12" name="Rectangle 11"/>
          <p:cNvSpPr/>
          <p:nvPr/>
        </p:nvSpPr>
        <p:spPr>
          <a:xfrm>
            <a:off x="1760899" y="28194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instructor</a:t>
            </a:r>
            <a:endParaRPr lang="en-SG" sz="2400" dirty="0">
              <a:solidFill>
                <a:prstClr val="white"/>
              </a:solidFill>
              <a:latin typeface="Calibri"/>
            </a:endParaRPr>
          </a:p>
        </p:txBody>
      </p:sp>
      <p:sp>
        <p:nvSpPr>
          <p:cNvPr id="13" name="Rectangle 12"/>
          <p:cNvSpPr/>
          <p:nvPr/>
        </p:nvSpPr>
        <p:spPr>
          <a:xfrm>
            <a:off x="4504099" y="2819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a team forming period</a:t>
            </a:r>
            <a:endParaRPr lang="en-SG" sz="2400" dirty="0">
              <a:solidFill>
                <a:prstClr val="white"/>
              </a:solidFill>
              <a:latin typeface="Calibri"/>
            </a:endParaRPr>
          </a:p>
        </p:txBody>
      </p:sp>
      <p:sp>
        <p:nvSpPr>
          <p:cNvPr id="14" name="Rectangle 13"/>
          <p:cNvSpPr/>
          <p:nvPr/>
        </p:nvSpPr>
        <p:spPr>
          <a:xfrm>
            <a:off x="7217875" y="2819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Team forming happens in a limited period</a:t>
            </a:r>
          </a:p>
        </p:txBody>
      </p:sp>
      <p:sp>
        <p:nvSpPr>
          <p:cNvPr id="15" name="Rectangle 14"/>
          <p:cNvSpPr/>
          <p:nvPr/>
        </p:nvSpPr>
        <p:spPr>
          <a:xfrm>
            <a:off x="4504099" y="3581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which  students take part</a:t>
            </a:r>
            <a:endParaRPr lang="en-SG" sz="2400" dirty="0">
              <a:solidFill>
                <a:prstClr val="white"/>
              </a:solidFill>
              <a:latin typeface="Calibri"/>
            </a:endParaRPr>
          </a:p>
        </p:txBody>
      </p:sp>
      <p:sp>
        <p:nvSpPr>
          <p:cNvPr id="16" name="Rectangle 15"/>
          <p:cNvSpPr/>
          <p:nvPr/>
        </p:nvSpPr>
        <p:spPr>
          <a:xfrm>
            <a:off x="7217875" y="3581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Only the relevant students take part</a:t>
            </a:r>
          </a:p>
        </p:txBody>
      </p:sp>
      <p:grpSp>
        <p:nvGrpSpPr>
          <p:cNvPr id="22" name="student stories"/>
          <p:cNvGrpSpPr/>
          <p:nvPr/>
        </p:nvGrpSpPr>
        <p:grpSpPr>
          <a:xfrm>
            <a:off x="1760899" y="4419600"/>
            <a:ext cx="8745648" cy="1981200"/>
            <a:chOff x="236899" y="4419600"/>
            <a:chExt cx="8745648" cy="1981200"/>
          </a:xfrm>
        </p:grpSpPr>
        <p:sp>
          <p:nvSpPr>
            <p:cNvPr id="17" name="Rectangle 16"/>
            <p:cNvSpPr/>
            <p:nvPr/>
          </p:nvSpPr>
          <p:spPr>
            <a:xfrm>
              <a:off x="236899" y="44196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student without a team</a:t>
              </a:r>
              <a:endParaRPr lang="en-SG" sz="2400" dirty="0">
                <a:solidFill>
                  <a:prstClr val="white"/>
                </a:solidFill>
                <a:latin typeface="Calibri"/>
              </a:endParaRPr>
            </a:p>
          </p:txBody>
        </p:sp>
        <p:sp>
          <p:nvSpPr>
            <p:cNvPr id="18" name="Rectangle 17"/>
            <p:cNvSpPr/>
            <p:nvPr/>
          </p:nvSpPr>
          <p:spPr>
            <a:xfrm>
              <a:off x="2980099" y="44196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see others looking for teammates</a:t>
              </a:r>
            </a:p>
          </p:txBody>
        </p:sp>
        <p:sp>
          <p:nvSpPr>
            <p:cNvPr id="19" name="Rectangle 18"/>
            <p:cNvSpPr/>
            <p:nvPr/>
          </p:nvSpPr>
          <p:spPr>
            <a:xfrm>
              <a:off x="5693875" y="44196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know who are potential team members</a:t>
              </a:r>
            </a:p>
          </p:txBody>
        </p:sp>
        <p:sp>
          <p:nvSpPr>
            <p:cNvPr id="20" name="Rectangle 19"/>
            <p:cNvSpPr/>
            <p:nvPr/>
          </p:nvSpPr>
          <p:spPr>
            <a:xfrm>
              <a:off x="2971800" y="5181600"/>
              <a:ext cx="2713776" cy="12192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specify my profile</a:t>
              </a:r>
            </a:p>
          </p:txBody>
        </p:sp>
        <p:sp>
          <p:nvSpPr>
            <p:cNvPr id="21" name="Rectangle 20"/>
            <p:cNvSpPr/>
            <p:nvPr/>
          </p:nvSpPr>
          <p:spPr>
            <a:xfrm>
              <a:off x="5685576" y="5181600"/>
              <a:ext cx="3288672" cy="12192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the value they get if they take me as a team member</a:t>
              </a:r>
              <a:endParaRPr lang="en-SG" sz="2400" dirty="0">
                <a:solidFill>
                  <a:prstClr val="white"/>
                </a:solidFill>
                <a:latin typeface="Calibri"/>
              </a:endParaRPr>
            </a:p>
          </p:txBody>
        </p:sp>
      </p:grpSp>
    </p:spTree>
    <p:extLst>
      <p:ext uri="{BB962C8B-B14F-4D97-AF65-F5344CB8AC3E}">
        <p14:creationId xmlns:p14="http://schemas.microsoft.com/office/powerpoint/2010/main" val="3639823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1828800" y="76201"/>
            <a:ext cx="2438400" cy="461665"/>
          </a:xfrm>
          <a:prstGeom prst="rect">
            <a:avLst/>
          </a:prstGeom>
        </p:spPr>
        <p:txBody>
          <a:bodyPr wrap="square">
            <a:spAutoFit/>
          </a:bodyPr>
          <a:lstStyle/>
          <a:p>
            <a:pPr>
              <a:defRPr/>
            </a:pPr>
            <a:r>
              <a:rPr lang="en-US" sz="2400" b="1" dirty="0">
                <a:solidFill>
                  <a:srgbClr val="FFFF00"/>
                </a:solidFill>
                <a:latin typeface="Calibri"/>
              </a:rPr>
              <a:t>User stories</a:t>
            </a:r>
            <a:r>
              <a:rPr lang="en-US" sz="2400" dirty="0">
                <a:solidFill>
                  <a:srgbClr val="FFFF00"/>
                </a:solidFill>
                <a:latin typeface="Calibri"/>
              </a:rPr>
              <a:t>:</a:t>
            </a:r>
            <a:r>
              <a:rPr lang="en-US" sz="2400" dirty="0">
                <a:noFill/>
                <a:latin typeface="Calibri"/>
              </a:rPr>
              <a:t>?</a:t>
            </a:r>
          </a:p>
        </p:txBody>
      </p:sp>
      <p:sp>
        <p:nvSpPr>
          <p:cNvPr id="2" name="Rectangle 1"/>
          <p:cNvSpPr/>
          <p:nvPr/>
        </p:nvSpPr>
        <p:spPr>
          <a:xfrm>
            <a:off x="1752600" y="609600"/>
            <a:ext cx="2743200" cy="4572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As a _______</a:t>
            </a:r>
            <a:endParaRPr lang="en-SG" sz="2400" dirty="0">
              <a:solidFill>
                <a:prstClr val="white"/>
              </a:solidFill>
              <a:latin typeface="Calibri"/>
            </a:endParaRPr>
          </a:p>
        </p:txBody>
      </p:sp>
      <p:sp>
        <p:nvSpPr>
          <p:cNvPr id="4" name="Rectangle 3"/>
          <p:cNvSpPr/>
          <p:nvPr/>
        </p:nvSpPr>
        <p:spPr>
          <a:xfrm>
            <a:off x="4495800" y="609600"/>
            <a:ext cx="2713776" cy="457200"/>
          </a:xfrm>
          <a:prstGeom prst="rect">
            <a:avLst/>
          </a:prstGeom>
          <a:solidFill>
            <a:schemeClr val="accent6">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I can _______</a:t>
            </a:r>
            <a:endParaRPr lang="en-SG" sz="2400" dirty="0">
              <a:solidFill>
                <a:prstClr val="white"/>
              </a:solidFill>
              <a:latin typeface="Calibri"/>
            </a:endParaRPr>
          </a:p>
        </p:txBody>
      </p:sp>
      <p:sp>
        <p:nvSpPr>
          <p:cNvPr id="5" name="Rectangle 4"/>
          <p:cNvSpPr/>
          <p:nvPr/>
        </p:nvSpPr>
        <p:spPr>
          <a:xfrm>
            <a:off x="7209576" y="609600"/>
            <a:ext cx="3288672" cy="457200"/>
          </a:xfrm>
          <a:prstGeom prst="rect">
            <a:avLst/>
          </a:prstGeom>
          <a:solidFill>
            <a:srgbClr val="00B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So that_______</a:t>
            </a:r>
            <a:endParaRPr lang="en-SG" sz="2400" dirty="0">
              <a:solidFill>
                <a:prstClr val="white"/>
              </a:solidFill>
              <a:latin typeface="Calibri"/>
            </a:endParaRPr>
          </a:p>
        </p:txBody>
      </p:sp>
      <p:sp>
        <p:nvSpPr>
          <p:cNvPr id="7" name="Rectangle 6"/>
          <p:cNvSpPr/>
          <p:nvPr/>
        </p:nvSpPr>
        <p:spPr>
          <a:xfrm>
            <a:off x="1752600" y="12192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user</a:t>
            </a:r>
            <a:endParaRPr lang="en-SG" sz="2400" dirty="0">
              <a:solidFill>
                <a:prstClr val="white"/>
              </a:solidFill>
              <a:latin typeface="Calibri"/>
            </a:endParaRPr>
          </a:p>
        </p:txBody>
      </p:sp>
      <p:sp>
        <p:nvSpPr>
          <p:cNvPr id="8" name="Rectangle 7"/>
          <p:cNvSpPr/>
          <p:nvPr/>
        </p:nvSpPr>
        <p:spPr>
          <a:xfrm>
            <a:off x="4495800" y="12192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login</a:t>
            </a:r>
            <a:endParaRPr lang="en-SG" sz="2400" dirty="0">
              <a:solidFill>
                <a:prstClr val="white"/>
              </a:solidFill>
              <a:latin typeface="Calibri"/>
            </a:endParaRPr>
          </a:p>
        </p:txBody>
      </p:sp>
      <p:sp>
        <p:nvSpPr>
          <p:cNvPr id="9" name="Rectangle 8"/>
          <p:cNvSpPr/>
          <p:nvPr/>
        </p:nvSpPr>
        <p:spPr>
          <a:xfrm>
            <a:off x="7209576" y="12192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can access actions available to me</a:t>
            </a:r>
          </a:p>
        </p:txBody>
      </p:sp>
      <p:sp>
        <p:nvSpPr>
          <p:cNvPr id="10" name="Rectangle 9"/>
          <p:cNvSpPr/>
          <p:nvPr/>
        </p:nvSpPr>
        <p:spPr>
          <a:xfrm>
            <a:off x="4495800" y="19812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logout</a:t>
            </a:r>
            <a:endParaRPr lang="en-SG" sz="2400" dirty="0">
              <a:solidFill>
                <a:prstClr val="white"/>
              </a:solidFill>
              <a:latin typeface="Calibri"/>
            </a:endParaRPr>
          </a:p>
        </p:txBody>
      </p:sp>
      <p:sp>
        <p:nvSpPr>
          <p:cNvPr id="11" name="Rectangle 10"/>
          <p:cNvSpPr/>
          <p:nvPr/>
        </p:nvSpPr>
        <p:spPr>
          <a:xfrm>
            <a:off x="7209576" y="19812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only </a:t>
            </a:r>
            <a:r>
              <a:rPr lang="en-SG" sz="2400" i="1" dirty="0">
                <a:solidFill>
                  <a:prstClr val="white"/>
                </a:solidFill>
                <a:latin typeface="Calibri"/>
              </a:rPr>
              <a:t>my</a:t>
            </a:r>
            <a:r>
              <a:rPr lang="en-SG" sz="2400" dirty="0">
                <a:solidFill>
                  <a:prstClr val="white"/>
                </a:solidFill>
                <a:latin typeface="Calibri"/>
              </a:rPr>
              <a:t> actions are identified as mine</a:t>
            </a:r>
          </a:p>
        </p:txBody>
      </p:sp>
      <p:sp>
        <p:nvSpPr>
          <p:cNvPr id="12" name="Rectangle 11"/>
          <p:cNvSpPr/>
          <p:nvPr/>
        </p:nvSpPr>
        <p:spPr>
          <a:xfrm>
            <a:off x="1760899" y="28194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instructor</a:t>
            </a:r>
            <a:endParaRPr lang="en-SG" sz="2400" dirty="0">
              <a:solidFill>
                <a:prstClr val="white"/>
              </a:solidFill>
              <a:latin typeface="Calibri"/>
            </a:endParaRPr>
          </a:p>
        </p:txBody>
      </p:sp>
      <p:sp>
        <p:nvSpPr>
          <p:cNvPr id="13" name="Rectangle 12"/>
          <p:cNvSpPr/>
          <p:nvPr/>
        </p:nvSpPr>
        <p:spPr>
          <a:xfrm>
            <a:off x="4504099" y="2819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a team forming period</a:t>
            </a:r>
            <a:endParaRPr lang="en-SG" sz="2400" dirty="0">
              <a:solidFill>
                <a:prstClr val="white"/>
              </a:solidFill>
              <a:latin typeface="Calibri"/>
            </a:endParaRPr>
          </a:p>
        </p:txBody>
      </p:sp>
      <p:sp>
        <p:nvSpPr>
          <p:cNvPr id="14" name="Rectangle 13"/>
          <p:cNvSpPr/>
          <p:nvPr/>
        </p:nvSpPr>
        <p:spPr>
          <a:xfrm>
            <a:off x="7217875" y="2819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Team forming happens in a limited period</a:t>
            </a:r>
          </a:p>
        </p:txBody>
      </p:sp>
      <p:sp>
        <p:nvSpPr>
          <p:cNvPr id="15" name="Rectangle 14"/>
          <p:cNvSpPr/>
          <p:nvPr/>
        </p:nvSpPr>
        <p:spPr>
          <a:xfrm>
            <a:off x="4504099" y="3581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which  students take part</a:t>
            </a:r>
            <a:endParaRPr lang="en-SG" sz="2400" dirty="0">
              <a:solidFill>
                <a:prstClr val="white"/>
              </a:solidFill>
              <a:latin typeface="Calibri"/>
            </a:endParaRPr>
          </a:p>
        </p:txBody>
      </p:sp>
      <p:sp>
        <p:nvSpPr>
          <p:cNvPr id="16" name="Rectangle 15"/>
          <p:cNvSpPr/>
          <p:nvPr/>
        </p:nvSpPr>
        <p:spPr>
          <a:xfrm>
            <a:off x="7217875" y="3581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Only the relevant students take part</a:t>
            </a:r>
          </a:p>
        </p:txBody>
      </p:sp>
      <p:grpSp>
        <p:nvGrpSpPr>
          <p:cNvPr id="22" name="student stories"/>
          <p:cNvGrpSpPr/>
          <p:nvPr/>
        </p:nvGrpSpPr>
        <p:grpSpPr>
          <a:xfrm>
            <a:off x="1760899" y="4419600"/>
            <a:ext cx="8745648" cy="1981200"/>
            <a:chOff x="236899" y="4419600"/>
            <a:chExt cx="8745648" cy="1981200"/>
          </a:xfrm>
        </p:grpSpPr>
        <p:sp>
          <p:nvSpPr>
            <p:cNvPr id="17" name="Rectangle 16"/>
            <p:cNvSpPr/>
            <p:nvPr/>
          </p:nvSpPr>
          <p:spPr>
            <a:xfrm>
              <a:off x="236899" y="44196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student without a team</a:t>
              </a:r>
              <a:endParaRPr lang="en-SG" sz="2400" dirty="0">
                <a:solidFill>
                  <a:prstClr val="white"/>
                </a:solidFill>
                <a:latin typeface="Calibri"/>
              </a:endParaRPr>
            </a:p>
          </p:txBody>
        </p:sp>
        <p:sp>
          <p:nvSpPr>
            <p:cNvPr id="18" name="Rectangle 17"/>
            <p:cNvSpPr/>
            <p:nvPr/>
          </p:nvSpPr>
          <p:spPr>
            <a:xfrm>
              <a:off x="2980099" y="44196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see others looking for teammates</a:t>
              </a:r>
            </a:p>
          </p:txBody>
        </p:sp>
        <p:sp>
          <p:nvSpPr>
            <p:cNvPr id="19" name="Rectangle 18"/>
            <p:cNvSpPr/>
            <p:nvPr/>
          </p:nvSpPr>
          <p:spPr>
            <a:xfrm>
              <a:off x="5693875" y="44196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know who are potential team members</a:t>
              </a:r>
            </a:p>
          </p:txBody>
        </p:sp>
        <p:sp>
          <p:nvSpPr>
            <p:cNvPr id="20" name="Rectangle 19"/>
            <p:cNvSpPr/>
            <p:nvPr/>
          </p:nvSpPr>
          <p:spPr>
            <a:xfrm>
              <a:off x="2971800" y="5181600"/>
              <a:ext cx="2713776" cy="12192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specify my profile</a:t>
              </a:r>
            </a:p>
          </p:txBody>
        </p:sp>
        <p:sp>
          <p:nvSpPr>
            <p:cNvPr id="21" name="Rectangle 20"/>
            <p:cNvSpPr/>
            <p:nvPr/>
          </p:nvSpPr>
          <p:spPr>
            <a:xfrm>
              <a:off x="5685576" y="5181600"/>
              <a:ext cx="3288672" cy="12192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the value they get if they take me as a team member</a:t>
              </a:r>
              <a:endParaRPr lang="en-SG" sz="2400" dirty="0">
                <a:solidFill>
                  <a:prstClr val="white"/>
                </a:solidFill>
                <a:latin typeface="Calibri"/>
              </a:endParaRPr>
            </a:p>
          </p:txBody>
        </p:sp>
      </p:grpSp>
      <p:pic>
        <p:nvPicPr>
          <p:cNvPr id="3" name="PPIndicator20150206123304672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9144000" y="0"/>
            <a:ext cx="1524000" cy="1066800"/>
          </a:xfrm>
          <a:prstGeom prst="rect">
            <a:avLst/>
          </a:prstGeom>
        </p:spPr>
      </p:pic>
    </p:spTree>
    <p:extLst>
      <p:ext uri="{BB962C8B-B14F-4D97-AF65-F5344CB8AC3E}">
        <p14:creationId xmlns:p14="http://schemas.microsoft.com/office/powerpoint/2010/main" val="11334753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0" presetClass="exit" presetSubtype="0" fill="hold" grpId="0" nodeType="with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42" presetClass="path" presetSubtype="0" fill="hold" nodeType="afterEffect">
                                  <p:stCondLst>
                                    <p:cond delay="0"/>
                                  </p:stCondLst>
                                  <p:childTnLst>
                                    <p:animMotion origin="layout" path="M 0 0 C 0 -0.2277778 0 -0.2277778 0 -0.4555556 E" pathEditMode="relative" ptsTypes="">
                                      <p:cBhvr>
                                        <p:cTn id="41" dur="5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1828800" y="76201"/>
            <a:ext cx="2438400" cy="461665"/>
          </a:xfrm>
          <a:prstGeom prst="rect">
            <a:avLst/>
          </a:prstGeom>
        </p:spPr>
        <p:txBody>
          <a:bodyPr wrap="square">
            <a:spAutoFit/>
          </a:bodyPr>
          <a:lstStyle/>
          <a:p>
            <a:pPr>
              <a:defRPr/>
            </a:pPr>
            <a:r>
              <a:rPr lang="en-US" sz="2400" b="1" dirty="0">
                <a:solidFill>
                  <a:srgbClr val="FFFF00"/>
                </a:solidFill>
                <a:latin typeface="Calibri"/>
              </a:rPr>
              <a:t>User stories</a:t>
            </a:r>
            <a:r>
              <a:rPr lang="en-US" sz="2400" dirty="0">
                <a:solidFill>
                  <a:srgbClr val="FFFF00"/>
                </a:solidFill>
                <a:latin typeface="Calibri"/>
              </a:rPr>
              <a:t>:</a:t>
            </a:r>
            <a:r>
              <a:rPr lang="en-US" sz="2400" dirty="0">
                <a:noFill/>
                <a:latin typeface="Calibri"/>
              </a:rPr>
              <a:t>?</a:t>
            </a:r>
          </a:p>
        </p:txBody>
      </p:sp>
      <p:sp>
        <p:nvSpPr>
          <p:cNvPr id="2" name="Rectangle 1"/>
          <p:cNvSpPr/>
          <p:nvPr/>
        </p:nvSpPr>
        <p:spPr>
          <a:xfrm>
            <a:off x="1752600" y="609600"/>
            <a:ext cx="2743200" cy="45720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As a _______</a:t>
            </a:r>
            <a:endParaRPr lang="en-SG" sz="2400" dirty="0">
              <a:solidFill>
                <a:prstClr val="white"/>
              </a:solidFill>
              <a:latin typeface="Calibri"/>
            </a:endParaRPr>
          </a:p>
        </p:txBody>
      </p:sp>
      <p:sp>
        <p:nvSpPr>
          <p:cNvPr id="4" name="Rectangle 3"/>
          <p:cNvSpPr/>
          <p:nvPr/>
        </p:nvSpPr>
        <p:spPr>
          <a:xfrm>
            <a:off x="4495800" y="609600"/>
            <a:ext cx="2713776" cy="457200"/>
          </a:xfrm>
          <a:prstGeom prst="rect">
            <a:avLst/>
          </a:prstGeom>
          <a:solidFill>
            <a:schemeClr val="accent6">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I can _______</a:t>
            </a:r>
            <a:endParaRPr lang="en-SG" sz="2400" dirty="0">
              <a:solidFill>
                <a:prstClr val="white"/>
              </a:solidFill>
              <a:latin typeface="Calibri"/>
            </a:endParaRPr>
          </a:p>
        </p:txBody>
      </p:sp>
      <p:sp>
        <p:nvSpPr>
          <p:cNvPr id="5" name="Rectangle 4"/>
          <p:cNvSpPr/>
          <p:nvPr/>
        </p:nvSpPr>
        <p:spPr>
          <a:xfrm>
            <a:off x="7209576" y="609600"/>
            <a:ext cx="3288672" cy="457200"/>
          </a:xfrm>
          <a:prstGeom prst="rect">
            <a:avLst/>
          </a:prstGeom>
          <a:solidFill>
            <a:srgbClr val="00B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So that_______</a:t>
            </a:r>
            <a:endParaRPr lang="en-SG" sz="2400" dirty="0">
              <a:solidFill>
                <a:prstClr val="white"/>
              </a:solidFill>
              <a:latin typeface="Calibri"/>
            </a:endParaRPr>
          </a:p>
        </p:txBody>
      </p:sp>
      <p:grpSp>
        <p:nvGrpSpPr>
          <p:cNvPr id="38" name="student stories"/>
          <p:cNvGrpSpPr/>
          <p:nvPr/>
        </p:nvGrpSpPr>
        <p:grpSpPr>
          <a:xfrm>
            <a:off x="1760899" y="1295400"/>
            <a:ext cx="8745648" cy="1981200"/>
            <a:chOff x="236899" y="1295400"/>
            <a:chExt cx="8745648" cy="1981200"/>
          </a:xfrm>
        </p:grpSpPr>
        <p:sp>
          <p:nvSpPr>
            <p:cNvPr id="17" name="Rectangle 16"/>
            <p:cNvSpPr/>
            <p:nvPr/>
          </p:nvSpPr>
          <p:spPr>
            <a:xfrm>
              <a:off x="236899" y="12954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student without a team</a:t>
              </a:r>
              <a:endParaRPr lang="en-SG" sz="2400" dirty="0">
                <a:solidFill>
                  <a:prstClr val="white"/>
                </a:solidFill>
                <a:latin typeface="Calibri"/>
              </a:endParaRPr>
            </a:p>
          </p:txBody>
        </p:sp>
        <p:sp>
          <p:nvSpPr>
            <p:cNvPr id="18" name="Rectangle 17"/>
            <p:cNvSpPr/>
            <p:nvPr/>
          </p:nvSpPr>
          <p:spPr>
            <a:xfrm>
              <a:off x="2980099" y="12954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see others looking for teammates</a:t>
              </a:r>
            </a:p>
          </p:txBody>
        </p:sp>
        <p:sp>
          <p:nvSpPr>
            <p:cNvPr id="19" name="Rectangle 18"/>
            <p:cNvSpPr/>
            <p:nvPr/>
          </p:nvSpPr>
          <p:spPr>
            <a:xfrm>
              <a:off x="5693875" y="12954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SG" sz="2400" dirty="0">
                  <a:solidFill>
                    <a:prstClr val="white"/>
                  </a:solidFill>
                  <a:latin typeface="Calibri"/>
                </a:rPr>
                <a:t>I know who are potential team members</a:t>
              </a:r>
            </a:p>
          </p:txBody>
        </p:sp>
        <p:sp>
          <p:nvSpPr>
            <p:cNvPr id="20" name="Rectangle 19"/>
            <p:cNvSpPr/>
            <p:nvPr/>
          </p:nvSpPr>
          <p:spPr>
            <a:xfrm>
              <a:off x="2971800" y="2057400"/>
              <a:ext cx="2713776" cy="12192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SG" sz="2400" dirty="0">
                  <a:solidFill>
                    <a:prstClr val="white"/>
                  </a:solidFill>
                  <a:latin typeface="Calibri"/>
                </a:rPr>
                <a:t>specify my profile</a:t>
              </a:r>
            </a:p>
          </p:txBody>
        </p:sp>
        <p:sp>
          <p:nvSpPr>
            <p:cNvPr id="21" name="Rectangle 20"/>
            <p:cNvSpPr/>
            <p:nvPr/>
          </p:nvSpPr>
          <p:spPr>
            <a:xfrm>
              <a:off x="5685576" y="2057400"/>
              <a:ext cx="3288672" cy="12192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the value they get if they take me as a team member</a:t>
              </a:r>
              <a:endParaRPr lang="en-SG" sz="2400" dirty="0">
                <a:solidFill>
                  <a:prstClr val="white"/>
                </a:solidFill>
                <a:latin typeface="Calibri"/>
              </a:endParaRPr>
            </a:p>
          </p:txBody>
        </p:sp>
      </p:grpSp>
      <p:sp>
        <p:nvSpPr>
          <p:cNvPr id="22" name="Rectangle 21"/>
          <p:cNvSpPr/>
          <p:nvPr/>
        </p:nvSpPr>
        <p:spPr>
          <a:xfrm>
            <a:off x="1761653" y="41148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rep of  a partial team</a:t>
            </a:r>
            <a:endParaRPr lang="en-SG" sz="2400" dirty="0">
              <a:solidFill>
                <a:prstClr val="white"/>
              </a:solidFill>
              <a:latin typeface="Calibri"/>
            </a:endParaRPr>
          </a:p>
        </p:txBody>
      </p:sp>
      <p:sp>
        <p:nvSpPr>
          <p:cNvPr id="23" name="Rectangle 22"/>
          <p:cNvSpPr/>
          <p:nvPr/>
        </p:nvSpPr>
        <p:spPr>
          <a:xfrm>
            <a:off x="4504853" y="41148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specify count and nature of vacancies </a:t>
            </a:r>
            <a:endParaRPr lang="en-SG" sz="2400" dirty="0">
              <a:solidFill>
                <a:prstClr val="white"/>
              </a:solidFill>
              <a:latin typeface="Calibri"/>
            </a:endParaRPr>
          </a:p>
        </p:txBody>
      </p:sp>
      <p:sp>
        <p:nvSpPr>
          <p:cNvPr id="24" name="Rectangle 23"/>
          <p:cNvSpPr/>
          <p:nvPr/>
        </p:nvSpPr>
        <p:spPr>
          <a:xfrm>
            <a:off x="7218629" y="41148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matching the vacancies can approach</a:t>
            </a:r>
            <a:endParaRPr lang="en-SG" sz="2400" dirty="0">
              <a:solidFill>
                <a:prstClr val="white"/>
              </a:solidFill>
              <a:latin typeface="Calibri"/>
            </a:endParaRPr>
          </a:p>
        </p:txBody>
      </p:sp>
      <p:sp>
        <p:nvSpPr>
          <p:cNvPr id="31" name="Rectangle 30"/>
          <p:cNvSpPr/>
          <p:nvPr/>
        </p:nvSpPr>
        <p:spPr>
          <a:xfrm>
            <a:off x="1760899" y="48768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rep of a team</a:t>
            </a:r>
            <a:endParaRPr lang="en-SG" sz="2400" dirty="0">
              <a:solidFill>
                <a:prstClr val="white"/>
              </a:solidFill>
              <a:latin typeface="Calibri"/>
            </a:endParaRPr>
          </a:p>
        </p:txBody>
      </p:sp>
      <p:sp>
        <p:nvSpPr>
          <p:cNvPr id="32" name="Rectangle 31"/>
          <p:cNvSpPr/>
          <p:nvPr/>
        </p:nvSpPr>
        <p:spPr>
          <a:xfrm>
            <a:off x="4504099" y="48768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remove a member</a:t>
            </a:r>
            <a:endParaRPr lang="en-SG" sz="2400" dirty="0">
              <a:solidFill>
                <a:prstClr val="white"/>
              </a:solidFill>
              <a:latin typeface="Calibri"/>
            </a:endParaRPr>
          </a:p>
        </p:txBody>
      </p:sp>
      <p:sp>
        <p:nvSpPr>
          <p:cNvPr id="33" name="Rectangle 32"/>
          <p:cNvSpPr/>
          <p:nvPr/>
        </p:nvSpPr>
        <p:spPr>
          <a:xfrm>
            <a:off x="7217875" y="48768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he/she is no longer with the team</a:t>
            </a:r>
            <a:endParaRPr lang="en-SG" sz="2400" dirty="0">
              <a:solidFill>
                <a:prstClr val="white"/>
              </a:solidFill>
              <a:latin typeface="Calibri"/>
            </a:endParaRPr>
          </a:p>
        </p:txBody>
      </p:sp>
      <p:sp>
        <p:nvSpPr>
          <p:cNvPr id="34" name="Rectangle 33"/>
          <p:cNvSpPr/>
          <p:nvPr/>
        </p:nvSpPr>
        <p:spPr>
          <a:xfrm>
            <a:off x="1760899" y="5638800"/>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student in a team</a:t>
            </a:r>
            <a:endParaRPr lang="en-SG" sz="2400" dirty="0">
              <a:solidFill>
                <a:prstClr val="white"/>
              </a:solidFill>
              <a:latin typeface="Calibri"/>
            </a:endParaRPr>
          </a:p>
        </p:txBody>
      </p:sp>
      <p:sp>
        <p:nvSpPr>
          <p:cNvPr id="35" name="Rectangle 34"/>
          <p:cNvSpPr/>
          <p:nvPr/>
        </p:nvSpPr>
        <p:spPr>
          <a:xfrm>
            <a:off x="4504099" y="5638800"/>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remove self from the team</a:t>
            </a:r>
            <a:endParaRPr lang="en-SG" sz="2400" dirty="0">
              <a:solidFill>
                <a:prstClr val="white"/>
              </a:solidFill>
              <a:latin typeface="Calibri"/>
            </a:endParaRPr>
          </a:p>
        </p:txBody>
      </p:sp>
      <p:sp>
        <p:nvSpPr>
          <p:cNvPr id="36" name="Rectangle 35"/>
          <p:cNvSpPr/>
          <p:nvPr/>
        </p:nvSpPr>
        <p:spPr>
          <a:xfrm>
            <a:off x="7217875" y="5638800"/>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that I am no longer with that team</a:t>
            </a:r>
            <a:endParaRPr lang="en-SG" sz="2400" dirty="0">
              <a:solidFill>
                <a:prstClr val="white"/>
              </a:solidFill>
              <a:latin typeface="Calibri"/>
            </a:endParaRPr>
          </a:p>
        </p:txBody>
      </p:sp>
      <p:sp>
        <p:nvSpPr>
          <p:cNvPr id="37" name="Rectangle 36"/>
          <p:cNvSpPr/>
          <p:nvPr/>
        </p:nvSpPr>
        <p:spPr>
          <a:xfrm>
            <a:off x="1760899" y="6324601"/>
            <a:ext cx="1632948" cy="461665"/>
          </a:xfrm>
          <a:prstGeom prst="rect">
            <a:avLst/>
          </a:prstGeom>
        </p:spPr>
        <p:txBody>
          <a:bodyPr wrap="none">
            <a:spAutoFit/>
          </a:bodyPr>
          <a:lstStyle/>
          <a:p>
            <a:pPr>
              <a:defRPr/>
            </a:pPr>
            <a:r>
              <a:rPr lang="en-US" sz="2400" dirty="0">
                <a:solidFill>
                  <a:prstClr val="white">
                    <a:lumMod val="95000"/>
                  </a:prstClr>
                </a:solidFill>
                <a:latin typeface="Calibri"/>
              </a:rPr>
              <a:t>And more…</a:t>
            </a:r>
            <a:endParaRPr lang="en-SG" sz="2400" dirty="0">
              <a:solidFill>
                <a:prstClr val="white">
                  <a:lumMod val="95000"/>
                </a:prstClr>
              </a:solidFill>
              <a:latin typeface="Calibri"/>
            </a:endParaRPr>
          </a:p>
        </p:txBody>
      </p:sp>
      <p:sp>
        <p:nvSpPr>
          <p:cNvPr id="39" name="Rectangle 38"/>
          <p:cNvSpPr/>
          <p:nvPr/>
        </p:nvSpPr>
        <p:spPr>
          <a:xfrm>
            <a:off x="1760898" y="3339974"/>
            <a:ext cx="2743200" cy="762000"/>
          </a:xfrm>
          <a:prstGeom prst="rect">
            <a:avLst/>
          </a:prstGeom>
          <a:no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defRPr/>
            </a:pPr>
            <a:r>
              <a:rPr lang="en-US" sz="2400" dirty="0">
                <a:solidFill>
                  <a:prstClr val="white"/>
                </a:solidFill>
                <a:latin typeface="Calibri"/>
              </a:rPr>
              <a:t>representative of a team</a:t>
            </a:r>
            <a:endParaRPr lang="en-SG" sz="2400" dirty="0">
              <a:solidFill>
                <a:prstClr val="white"/>
              </a:solidFill>
              <a:latin typeface="Calibri"/>
            </a:endParaRPr>
          </a:p>
        </p:txBody>
      </p:sp>
      <p:sp>
        <p:nvSpPr>
          <p:cNvPr id="40" name="Rectangle 39"/>
          <p:cNvSpPr/>
          <p:nvPr/>
        </p:nvSpPr>
        <p:spPr>
          <a:xfrm>
            <a:off x="4504098" y="3339974"/>
            <a:ext cx="2713776" cy="762000"/>
          </a:xfrm>
          <a:prstGeom prst="rect">
            <a:avLst/>
          </a:prstGeom>
          <a:no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defRPr/>
            </a:pPr>
            <a:r>
              <a:rPr lang="en-US" sz="2400" dirty="0">
                <a:solidFill>
                  <a:prstClr val="white"/>
                </a:solidFill>
                <a:latin typeface="Calibri"/>
              </a:rPr>
              <a:t>register the team</a:t>
            </a:r>
            <a:endParaRPr lang="en-SG" sz="2400" dirty="0">
              <a:solidFill>
                <a:prstClr val="white"/>
              </a:solidFill>
              <a:latin typeface="Calibri"/>
            </a:endParaRPr>
          </a:p>
        </p:txBody>
      </p:sp>
      <p:sp>
        <p:nvSpPr>
          <p:cNvPr id="41" name="Rectangle 40"/>
          <p:cNvSpPr/>
          <p:nvPr/>
        </p:nvSpPr>
        <p:spPr>
          <a:xfrm>
            <a:off x="7217874" y="3339974"/>
            <a:ext cx="3288672" cy="762000"/>
          </a:xfrm>
          <a:prstGeom prst="rect">
            <a:avLst/>
          </a:prstGeom>
          <a:no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defRPr/>
            </a:pPr>
            <a:r>
              <a:rPr lang="en-US" sz="2400" dirty="0">
                <a:solidFill>
                  <a:prstClr val="white"/>
                </a:solidFill>
                <a:latin typeface="Calibri"/>
              </a:rPr>
              <a:t>others know we have a team</a:t>
            </a:r>
            <a:endParaRPr lang="en-SG" sz="2400" dirty="0">
              <a:solidFill>
                <a:prstClr val="white"/>
              </a:solidFill>
              <a:latin typeface="Calibri"/>
            </a:endParaRPr>
          </a:p>
        </p:txBody>
      </p:sp>
    </p:spTree>
    <p:extLst>
      <p:ext uri="{BB962C8B-B14F-4D97-AF65-F5344CB8AC3E}">
        <p14:creationId xmlns:p14="http://schemas.microsoft.com/office/powerpoint/2010/main" val="34889484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31" grpId="0" animBg="1"/>
      <p:bldP spid="32" grpId="0" animBg="1"/>
      <p:bldP spid="33" grpId="0" animBg="1"/>
      <p:bldP spid="34" grpId="0" animBg="1"/>
      <p:bldP spid="35" grpId="0" animBg="1"/>
      <p:bldP spid="36" grpId="0" animBg="1"/>
      <p:bldP spid="37" grpId="0"/>
      <p:bldP spid="39" grpId="0" animBg="1"/>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a:xfrm>
            <a:off x="1828800" y="76201"/>
            <a:ext cx="8153400" cy="6370975"/>
          </a:xfrm>
          <a:prstGeom prst="rect">
            <a:avLst/>
          </a:prstGeom>
        </p:spPr>
        <p:txBody>
          <a:bodyPr wrap="square">
            <a:spAutoFit/>
          </a:bodyPr>
          <a:lstStyle/>
          <a:p>
            <a:pPr>
              <a:defRPr/>
            </a:pPr>
            <a:r>
              <a:rPr lang="en-SG" sz="2400" b="1" dirty="0">
                <a:solidFill>
                  <a:srgbClr val="FFFF00"/>
                </a:solidFill>
                <a:latin typeface="Calibri"/>
              </a:rPr>
              <a:t>Use case</a:t>
            </a:r>
            <a:r>
              <a:rPr lang="en-SG" sz="2400" b="1" dirty="0">
                <a:solidFill>
                  <a:prstClr val="white">
                    <a:lumMod val="95000"/>
                  </a:prstClr>
                </a:solidFill>
                <a:latin typeface="Calibri"/>
              </a:rPr>
              <a:t>:</a:t>
            </a:r>
            <a:r>
              <a:rPr lang="en-SG" sz="2400" dirty="0">
                <a:solidFill>
                  <a:prstClr val="white">
                    <a:lumMod val="95000"/>
                  </a:prstClr>
                </a:solidFill>
                <a:latin typeface="Calibri"/>
              </a:rPr>
              <a:t> add student to team</a:t>
            </a:r>
          </a:p>
          <a:p>
            <a:pPr>
              <a:defRPr/>
            </a:pPr>
            <a:r>
              <a:rPr lang="en-SG" sz="2400" b="1" dirty="0">
                <a:solidFill>
                  <a:prstClr val="white">
                    <a:lumMod val="95000"/>
                  </a:prstClr>
                </a:solidFill>
                <a:latin typeface="Calibri"/>
              </a:rPr>
              <a:t>Actor</a:t>
            </a:r>
            <a:r>
              <a:rPr lang="en-SG" sz="2400" dirty="0">
                <a:solidFill>
                  <a:prstClr val="white">
                    <a:lumMod val="95000"/>
                  </a:prstClr>
                </a:solidFill>
                <a:latin typeface="Calibri"/>
              </a:rPr>
              <a:t>: Instructor</a:t>
            </a:r>
          </a:p>
          <a:p>
            <a:pPr>
              <a:defRPr/>
            </a:pPr>
            <a:r>
              <a:rPr lang="en-SG" sz="2400" b="1" dirty="0">
                <a:solidFill>
                  <a:prstClr val="white">
                    <a:lumMod val="95000"/>
                  </a:prstClr>
                </a:solidFill>
                <a:latin typeface="Calibri"/>
              </a:rPr>
              <a:t>Pre-condition</a:t>
            </a:r>
            <a:r>
              <a:rPr lang="en-SG" sz="2400" dirty="0">
                <a:solidFill>
                  <a:prstClr val="white">
                    <a:lumMod val="95000"/>
                  </a:prstClr>
                </a:solidFill>
                <a:latin typeface="Calibri"/>
              </a:rPr>
              <a:t>: Logged in</a:t>
            </a:r>
          </a:p>
          <a:p>
            <a:pPr>
              <a:defRPr/>
            </a:pPr>
            <a:r>
              <a:rPr lang="en-SG" sz="2400" b="1" dirty="0">
                <a:solidFill>
                  <a:prstClr val="white">
                    <a:lumMod val="95000"/>
                  </a:prstClr>
                </a:solidFill>
                <a:latin typeface="Calibri"/>
              </a:rPr>
              <a:t>MSS</a:t>
            </a:r>
            <a:r>
              <a:rPr lang="en-SG" sz="2400" dirty="0">
                <a:solidFill>
                  <a:prstClr val="white">
                    <a:lumMod val="95000"/>
                  </a:prstClr>
                </a:solidFill>
                <a:latin typeface="Calibri"/>
              </a:rPr>
              <a:t>:</a:t>
            </a:r>
          </a:p>
          <a:p>
            <a:pPr lvl="1">
              <a:defRPr/>
            </a:pPr>
            <a:r>
              <a:rPr lang="en-SG" sz="2400" dirty="0">
                <a:solidFill>
                  <a:prstClr val="white">
                    <a:lumMod val="95000"/>
                  </a:prstClr>
                </a:solidFill>
                <a:latin typeface="Calibri"/>
              </a:rPr>
              <a:t>1. Instructor chooses student to add</a:t>
            </a:r>
          </a:p>
          <a:p>
            <a:pPr lvl="1">
              <a:defRPr/>
            </a:pPr>
            <a:r>
              <a:rPr lang="en-SG" sz="2400" dirty="0">
                <a:solidFill>
                  <a:prstClr val="white">
                    <a:lumMod val="95000"/>
                  </a:prstClr>
                </a:solidFill>
                <a:latin typeface="Calibri"/>
              </a:rPr>
              <a:t>2. System shows teams that can take the student</a:t>
            </a:r>
          </a:p>
          <a:p>
            <a:pPr lvl="1">
              <a:defRPr/>
            </a:pPr>
            <a:r>
              <a:rPr lang="en-SG" sz="2400" dirty="0">
                <a:solidFill>
                  <a:prstClr val="white">
                    <a:lumMod val="95000"/>
                  </a:prstClr>
                </a:solidFill>
                <a:latin typeface="Calibri"/>
              </a:rPr>
              <a:t>3. Instructor indicates which team to add</a:t>
            </a:r>
          </a:p>
          <a:p>
            <a:pPr lvl="1">
              <a:defRPr/>
            </a:pPr>
            <a:r>
              <a:rPr lang="en-SG" sz="2400" dirty="0">
                <a:solidFill>
                  <a:prstClr val="white">
                    <a:lumMod val="95000"/>
                  </a:prstClr>
                </a:solidFill>
                <a:latin typeface="Calibri"/>
              </a:rPr>
              <a:t>4. System applies the change and updates the view</a:t>
            </a:r>
          </a:p>
          <a:p>
            <a:pPr lvl="1">
              <a:defRPr/>
            </a:pPr>
            <a:r>
              <a:rPr lang="en-SG" sz="2400" dirty="0">
                <a:solidFill>
                  <a:prstClr val="white">
                    <a:lumMod val="95000"/>
                  </a:prstClr>
                </a:solidFill>
                <a:latin typeface="Calibri"/>
              </a:rPr>
              <a:t>Use case ends</a:t>
            </a:r>
          </a:p>
          <a:p>
            <a:pPr>
              <a:defRPr/>
            </a:pPr>
            <a:r>
              <a:rPr lang="en-SG" sz="2400" b="1" dirty="0">
                <a:solidFill>
                  <a:prstClr val="white">
                    <a:lumMod val="95000"/>
                  </a:prstClr>
                </a:solidFill>
                <a:latin typeface="Calibri"/>
              </a:rPr>
              <a:t>Extensions</a:t>
            </a:r>
          </a:p>
          <a:p>
            <a:pPr lvl="1">
              <a:defRPr/>
            </a:pPr>
            <a:r>
              <a:rPr lang="en-SG" sz="2400" dirty="0">
                <a:solidFill>
                  <a:prstClr val="white">
                    <a:lumMod val="95000"/>
                  </a:prstClr>
                </a:solidFill>
                <a:latin typeface="Calibri"/>
              </a:rPr>
              <a:t>2a Instructor chooses to add student to a new team</a:t>
            </a:r>
          </a:p>
          <a:p>
            <a:pPr lvl="2">
              <a:defRPr/>
            </a:pPr>
            <a:r>
              <a:rPr lang="en-SG" sz="2400" dirty="0">
                <a:solidFill>
                  <a:prstClr val="white">
                    <a:lumMod val="95000"/>
                  </a:prstClr>
                </a:solidFill>
                <a:latin typeface="Calibri"/>
              </a:rPr>
              <a:t>2a.1 System request for new team id</a:t>
            </a:r>
          </a:p>
          <a:p>
            <a:pPr lvl="2">
              <a:defRPr/>
            </a:pPr>
            <a:r>
              <a:rPr lang="en-SG" sz="2400" dirty="0">
                <a:solidFill>
                  <a:prstClr val="white">
                    <a:lumMod val="95000"/>
                  </a:prstClr>
                </a:solidFill>
                <a:latin typeface="Calibri"/>
              </a:rPr>
              <a:t>2a.2 Instructor provide a new team id</a:t>
            </a:r>
          </a:p>
          <a:p>
            <a:pPr lvl="2">
              <a:defRPr/>
            </a:pPr>
            <a:r>
              <a:rPr lang="en-SG" sz="2400" dirty="0">
                <a:solidFill>
                  <a:prstClr val="white">
                    <a:lumMod val="95000"/>
                  </a:prstClr>
                </a:solidFill>
                <a:latin typeface="Calibri"/>
              </a:rPr>
              <a:t>Use case resumes at step 4.</a:t>
            </a:r>
          </a:p>
          <a:p>
            <a:pPr lvl="1">
              <a:defRPr/>
            </a:pPr>
            <a:r>
              <a:rPr lang="en-SG" sz="2400" dirty="0">
                <a:solidFill>
                  <a:srgbClr val="FFFF00"/>
                </a:solidFill>
                <a:latin typeface="Calibri"/>
              </a:rPr>
              <a:t>?</a:t>
            </a:r>
            <a:r>
              <a:rPr lang="en-SG" sz="2400" dirty="0">
                <a:solidFill>
                  <a:prstClr val="white">
                    <a:lumMod val="95000"/>
                  </a:prstClr>
                </a:solidFill>
                <a:latin typeface="Calibri"/>
              </a:rPr>
              <a:t>a Instructor chooses to undo</a:t>
            </a:r>
          </a:p>
          <a:p>
            <a:pPr lvl="2">
              <a:defRPr/>
            </a:pPr>
            <a:r>
              <a:rPr lang="en-SG" sz="2400" dirty="0">
                <a:solidFill>
                  <a:srgbClr val="FFFF00"/>
                </a:solidFill>
                <a:latin typeface="Calibri"/>
              </a:rPr>
              <a:t>?</a:t>
            </a:r>
            <a:r>
              <a:rPr lang="en-SG" sz="2400" dirty="0">
                <a:solidFill>
                  <a:prstClr val="white">
                    <a:lumMod val="95000"/>
                  </a:prstClr>
                </a:solidFill>
                <a:latin typeface="Calibri"/>
              </a:rPr>
              <a:t>a.1 System undo the change and updates view</a:t>
            </a:r>
          </a:p>
          <a:p>
            <a:pPr lvl="2">
              <a:defRPr/>
            </a:pPr>
            <a:r>
              <a:rPr lang="en-SG" sz="2400" dirty="0">
                <a:solidFill>
                  <a:prstClr val="white">
                    <a:lumMod val="95000"/>
                  </a:prstClr>
                </a:solidFill>
                <a:latin typeface="Calibri"/>
              </a:rPr>
              <a:t>Use case ends.</a:t>
            </a:r>
          </a:p>
        </p:txBody>
      </p:sp>
      <p:sp>
        <p:nvSpPr>
          <p:cNvPr id="5" name="Rounded Rectangle 4"/>
          <p:cNvSpPr/>
          <p:nvPr/>
        </p:nvSpPr>
        <p:spPr>
          <a:xfrm>
            <a:off x="7540831" y="201881"/>
            <a:ext cx="4393870" cy="1401288"/>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Interactions between user and system for a specific functionality</a:t>
            </a:r>
            <a:endParaRPr lang="en-SG" sz="3200" dirty="0"/>
          </a:p>
        </p:txBody>
      </p:sp>
    </p:spTree>
    <p:extLst>
      <p:ext uri="{BB962C8B-B14F-4D97-AF65-F5344CB8AC3E}">
        <p14:creationId xmlns:p14="http://schemas.microsoft.com/office/powerpoint/2010/main" val="1574806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a:xfrm>
            <a:off x="1828800" y="76201"/>
            <a:ext cx="8153400" cy="6370975"/>
          </a:xfrm>
          <a:prstGeom prst="rect">
            <a:avLst/>
          </a:prstGeom>
        </p:spPr>
        <p:txBody>
          <a:bodyPr wrap="square">
            <a:spAutoFit/>
          </a:bodyPr>
          <a:lstStyle/>
          <a:p>
            <a:pPr>
              <a:defRPr/>
            </a:pPr>
            <a:r>
              <a:rPr lang="en-SG" sz="2400" b="1" dirty="0">
                <a:solidFill>
                  <a:srgbClr val="FFFF00"/>
                </a:solidFill>
                <a:latin typeface="Calibri"/>
              </a:rPr>
              <a:t>Use case</a:t>
            </a:r>
            <a:r>
              <a:rPr lang="en-SG" sz="2400" b="1" dirty="0">
                <a:solidFill>
                  <a:prstClr val="white">
                    <a:lumMod val="95000"/>
                  </a:prstClr>
                </a:solidFill>
                <a:latin typeface="Calibri"/>
              </a:rPr>
              <a:t>:</a:t>
            </a:r>
            <a:r>
              <a:rPr lang="en-SG" sz="2400" dirty="0">
                <a:solidFill>
                  <a:prstClr val="white">
                    <a:lumMod val="95000"/>
                  </a:prstClr>
                </a:solidFill>
                <a:latin typeface="Calibri"/>
              </a:rPr>
              <a:t> add student to team</a:t>
            </a:r>
          </a:p>
          <a:p>
            <a:pPr>
              <a:defRPr/>
            </a:pPr>
            <a:r>
              <a:rPr lang="en-SG" sz="2400" b="1" dirty="0">
                <a:solidFill>
                  <a:prstClr val="white">
                    <a:lumMod val="95000"/>
                  </a:prstClr>
                </a:solidFill>
                <a:latin typeface="Calibri"/>
              </a:rPr>
              <a:t>Actor</a:t>
            </a:r>
            <a:r>
              <a:rPr lang="en-SG" sz="2400" dirty="0">
                <a:solidFill>
                  <a:prstClr val="white">
                    <a:lumMod val="95000"/>
                  </a:prstClr>
                </a:solidFill>
                <a:latin typeface="Calibri"/>
              </a:rPr>
              <a:t>: Instructor</a:t>
            </a:r>
          </a:p>
          <a:p>
            <a:pPr>
              <a:defRPr/>
            </a:pPr>
            <a:r>
              <a:rPr lang="en-SG" sz="2400" b="1" dirty="0">
                <a:solidFill>
                  <a:prstClr val="white">
                    <a:lumMod val="95000"/>
                  </a:prstClr>
                </a:solidFill>
                <a:latin typeface="Calibri"/>
              </a:rPr>
              <a:t>Pre-condition</a:t>
            </a:r>
            <a:r>
              <a:rPr lang="en-SG" sz="2400" dirty="0">
                <a:solidFill>
                  <a:prstClr val="white">
                    <a:lumMod val="95000"/>
                  </a:prstClr>
                </a:solidFill>
                <a:latin typeface="Calibri"/>
              </a:rPr>
              <a:t>: Logged in</a:t>
            </a:r>
          </a:p>
          <a:p>
            <a:pPr>
              <a:defRPr/>
            </a:pPr>
            <a:r>
              <a:rPr lang="en-SG" sz="2400" b="1" dirty="0">
                <a:solidFill>
                  <a:prstClr val="white">
                    <a:lumMod val="95000"/>
                  </a:prstClr>
                </a:solidFill>
                <a:latin typeface="Calibri"/>
              </a:rPr>
              <a:t>MSS</a:t>
            </a:r>
            <a:r>
              <a:rPr lang="en-SG" sz="2400" dirty="0">
                <a:solidFill>
                  <a:prstClr val="white">
                    <a:lumMod val="95000"/>
                  </a:prstClr>
                </a:solidFill>
                <a:latin typeface="Calibri"/>
              </a:rPr>
              <a:t>:</a:t>
            </a:r>
          </a:p>
          <a:p>
            <a:pPr lvl="1">
              <a:defRPr/>
            </a:pPr>
            <a:r>
              <a:rPr lang="en-SG" sz="2400" dirty="0">
                <a:solidFill>
                  <a:prstClr val="white">
                    <a:lumMod val="95000"/>
                  </a:prstClr>
                </a:solidFill>
                <a:latin typeface="Calibri"/>
              </a:rPr>
              <a:t>1. Instructor chooses student to add</a:t>
            </a:r>
          </a:p>
          <a:p>
            <a:pPr lvl="1">
              <a:defRPr/>
            </a:pPr>
            <a:r>
              <a:rPr lang="en-SG" sz="2400" dirty="0">
                <a:solidFill>
                  <a:prstClr val="white">
                    <a:lumMod val="95000"/>
                  </a:prstClr>
                </a:solidFill>
                <a:latin typeface="Calibri"/>
              </a:rPr>
              <a:t>2. System shows teams that can take the student</a:t>
            </a:r>
          </a:p>
          <a:p>
            <a:pPr lvl="1">
              <a:defRPr/>
            </a:pPr>
            <a:r>
              <a:rPr lang="en-SG" sz="2400" dirty="0">
                <a:solidFill>
                  <a:prstClr val="white">
                    <a:lumMod val="95000"/>
                  </a:prstClr>
                </a:solidFill>
                <a:latin typeface="Calibri"/>
              </a:rPr>
              <a:t>3. Instructor indicates which team to add</a:t>
            </a:r>
          </a:p>
          <a:p>
            <a:pPr lvl="1">
              <a:defRPr/>
            </a:pPr>
            <a:r>
              <a:rPr lang="en-SG" sz="2400" dirty="0">
                <a:solidFill>
                  <a:prstClr val="white">
                    <a:lumMod val="95000"/>
                  </a:prstClr>
                </a:solidFill>
                <a:latin typeface="Calibri"/>
              </a:rPr>
              <a:t>4. System applies the change and updates the view</a:t>
            </a:r>
          </a:p>
          <a:p>
            <a:pPr lvl="1">
              <a:defRPr/>
            </a:pPr>
            <a:r>
              <a:rPr lang="en-SG" sz="2400" dirty="0">
                <a:solidFill>
                  <a:prstClr val="white">
                    <a:lumMod val="95000"/>
                  </a:prstClr>
                </a:solidFill>
                <a:latin typeface="Calibri"/>
              </a:rPr>
              <a:t>Use case ends</a:t>
            </a:r>
          </a:p>
          <a:p>
            <a:pPr>
              <a:defRPr/>
            </a:pPr>
            <a:r>
              <a:rPr lang="en-SG" sz="2400" b="1" dirty="0">
                <a:solidFill>
                  <a:prstClr val="white">
                    <a:lumMod val="95000"/>
                  </a:prstClr>
                </a:solidFill>
                <a:latin typeface="Calibri"/>
              </a:rPr>
              <a:t>Extensions</a:t>
            </a:r>
          </a:p>
          <a:p>
            <a:pPr lvl="1">
              <a:defRPr/>
            </a:pPr>
            <a:r>
              <a:rPr lang="en-SG" sz="2400" dirty="0">
                <a:solidFill>
                  <a:prstClr val="white">
                    <a:lumMod val="95000"/>
                  </a:prstClr>
                </a:solidFill>
                <a:latin typeface="Calibri"/>
              </a:rPr>
              <a:t>2a Instructor chooses to add student to a new team</a:t>
            </a:r>
          </a:p>
          <a:p>
            <a:pPr lvl="2">
              <a:defRPr/>
            </a:pPr>
            <a:r>
              <a:rPr lang="en-SG" sz="2400" dirty="0">
                <a:solidFill>
                  <a:prstClr val="white">
                    <a:lumMod val="95000"/>
                  </a:prstClr>
                </a:solidFill>
                <a:latin typeface="Calibri"/>
              </a:rPr>
              <a:t>2a.1 System request for new team id</a:t>
            </a:r>
          </a:p>
          <a:p>
            <a:pPr lvl="2">
              <a:defRPr/>
            </a:pPr>
            <a:r>
              <a:rPr lang="en-SG" sz="2400" dirty="0">
                <a:solidFill>
                  <a:prstClr val="white">
                    <a:lumMod val="95000"/>
                  </a:prstClr>
                </a:solidFill>
                <a:latin typeface="Calibri"/>
              </a:rPr>
              <a:t>2a.2 Instructor provide a new team id</a:t>
            </a:r>
          </a:p>
          <a:p>
            <a:pPr lvl="2">
              <a:defRPr/>
            </a:pPr>
            <a:r>
              <a:rPr lang="en-SG" sz="2400" dirty="0">
                <a:solidFill>
                  <a:prstClr val="white">
                    <a:lumMod val="95000"/>
                  </a:prstClr>
                </a:solidFill>
                <a:latin typeface="Calibri"/>
              </a:rPr>
              <a:t>Use case resumes at step 4.</a:t>
            </a:r>
          </a:p>
          <a:p>
            <a:pPr lvl="1">
              <a:defRPr/>
            </a:pPr>
            <a:r>
              <a:rPr lang="en-SG" sz="2400" dirty="0">
                <a:solidFill>
                  <a:srgbClr val="FFFF00"/>
                </a:solidFill>
                <a:latin typeface="Calibri"/>
              </a:rPr>
              <a:t>?</a:t>
            </a:r>
            <a:r>
              <a:rPr lang="en-SG" sz="2400" dirty="0">
                <a:solidFill>
                  <a:prstClr val="white">
                    <a:lumMod val="95000"/>
                  </a:prstClr>
                </a:solidFill>
                <a:latin typeface="Calibri"/>
              </a:rPr>
              <a:t>a Instructor chooses to undo</a:t>
            </a:r>
          </a:p>
          <a:p>
            <a:pPr lvl="2">
              <a:defRPr/>
            </a:pPr>
            <a:r>
              <a:rPr lang="en-SG" sz="2400" dirty="0">
                <a:solidFill>
                  <a:srgbClr val="FFFF00"/>
                </a:solidFill>
                <a:latin typeface="Calibri"/>
              </a:rPr>
              <a:t>?</a:t>
            </a:r>
            <a:r>
              <a:rPr lang="en-SG" sz="2400" dirty="0">
                <a:solidFill>
                  <a:prstClr val="white">
                    <a:lumMod val="95000"/>
                  </a:prstClr>
                </a:solidFill>
                <a:latin typeface="Calibri"/>
              </a:rPr>
              <a:t>a.1 System undo the change and updates view</a:t>
            </a:r>
          </a:p>
          <a:p>
            <a:pPr lvl="2">
              <a:defRPr/>
            </a:pPr>
            <a:r>
              <a:rPr lang="en-SG" sz="2400" dirty="0">
                <a:solidFill>
                  <a:prstClr val="white">
                    <a:lumMod val="95000"/>
                  </a:prstClr>
                </a:solidFill>
                <a:latin typeface="Calibri"/>
              </a:rPr>
              <a:t>Use case ends.</a:t>
            </a:r>
          </a:p>
        </p:txBody>
      </p:sp>
      <p:sp>
        <p:nvSpPr>
          <p:cNvPr id="3" name="TextBox 2"/>
          <p:cNvSpPr txBox="1"/>
          <p:nvPr/>
        </p:nvSpPr>
        <p:spPr>
          <a:xfrm>
            <a:off x="2189284" y="5222630"/>
            <a:ext cx="334108" cy="461665"/>
          </a:xfrm>
          <a:prstGeom prst="rect">
            <a:avLst/>
          </a:prstGeom>
          <a:solidFill>
            <a:schemeClr val="accent2"/>
          </a:solidFill>
        </p:spPr>
        <p:txBody>
          <a:bodyPr wrap="square" rtlCol="0">
            <a:spAutoFit/>
          </a:bodyPr>
          <a:lstStyle/>
          <a:p>
            <a:r>
              <a:rPr lang="en-US" sz="2400" dirty="0" smtClean="0">
                <a:solidFill>
                  <a:srgbClr val="FFFF00"/>
                </a:solidFill>
              </a:rPr>
              <a:t>4</a:t>
            </a:r>
            <a:endParaRPr lang="en-SG" sz="2000" dirty="0">
              <a:solidFill>
                <a:srgbClr val="FFFF00"/>
              </a:solidFill>
            </a:endParaRPr>
          </a:p>
        </p:txBody>
      </p:sp>
      <p:sp>
        <p:nvSpPr>
          <p:cNvPr id="11" name="TextBox 10"/>
          <p:cNvSpPr txBox="1"/>
          <p:nvPr/>
        </p:nvSpPr>
        <p:spPr>
          <a:xfrm>
            <a:off x="2637694" y="5559669"/>
            <a:ext cx="334108" cy="461665"/>
          </a:xfrm>
          <a:prstGeom prst="rect">
            <a:avLst/>
          </a:prstGeom>
          <a:solidFill>
            <a:schemeClr val="accent2"/>
          </a:solidFill>
        </p:spPr>
        <p:txBody>
          <a:bodyPr wrap="square" rtlCol="0">
            <a:spAutoFit/>
          </a:bodyPr>
          <a:lstStyle/>
          <a:p>
            <a:r>
              <a:rPr lang="en-US" sz="2400" dirty="0" smtClean="0">
                <a:solidFill>
                  <a:srgbClr val="FFFF00"/>
                </a:solidFill>
              </a:rPr>
              <a:t>4</a:t>
            </a:r>
            <a:endParaRPr lang="en-SG" sz="2000" dirty="0">
              <a:solidFill>
                <a:srgbClr val="FFFF00"/>
              </a:solidFill>
            </a:endParaRPr>
          </a:p>
        </p:txBody>
      </p:sp>
      <p:sp>
        <p:nvSpPr>
          <p:cNvPr id="13" name="Rounded Rectangle 12"/>
          <p:cNvSpPr/>
          <p:nvPr/>
        </p:nvSpPr>
        <p:spPr>
          <a:xfrm>
            <a:off x="7540831" y="201881"/>
            <a:ext cx="4393870" cy="1401288"/>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Captures interactions, not UI design</a:t>
            </a:r>
            <a:endParaRPr lang="en-SG" sz="3200" dirty="0"/>
          </a:p>
        </p:txBody>
      </p:sp>
    </p:spTree>
    <p:extLst>
      <p:ext uri="{BB962C8B-B14F-4D97-AF65-F5344CB8AC3E}">
        <p14:creationId xmlns:p14="http://schemas.microsoft.com/office/powerpoint/2010/main" val="692757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use case picture"/>
          <p:cNvPicPr>
            <a:picLocks noChangeAspect="1"/>
          </p:cNvPicPr>
          <p:nvPr/>
        </p:nvPicPr>
        <p:blipFill>
          <a:blip r:embed="rId2"/>
          <a:stretch>
            <a:fillRect/>
          </a:stretch>
        </p:blipFill>
        <p:spPr>
          <a:xfrm>
            <a:off x="1738019" y="25401"/>
            <a:ext cx="8248603" cy="6492803"/>
          </a:xfrm>
          <a:prstGeom prst="rect">
            <a:avLst/>
          </a:prstGeom>
        </p:spPr>
      </p:pic>
    </p:spTree>
    <p:extLst>
      <p:ext uri="{BB962C8B-B14F-4D97-AF65-F5344CB8AC3E}">
        <p14:creationId xmlns:p14="http://schemas.microsoft.com/office/powerpoint/2010/main" val="3610501121"/>
      </p:ext>
    </p:extLst>
  </p:cSld>
  <p:clrMapOvr>
    <a:masterClrMapping/>
  </p:clrMapOvr>
  <mc:AlternateContent xmlns:mc="http://schemas.openxmlformats.org/markup-compatibility/2006" xmlns:p14="http://schemas.microsoft.com/office/powerpoint/2010/main">
    <mc:Choice Requires="p14">
      <p:transition p14:dur="250" advTm="0">
        <p:fade/>
      </p:transition>
    </mc:Choice>
    <mc:Fallback xmlns="">
      <p:transition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use case picture"/>
          <p:cNvPicPr>
            <a:picLocks/>
          </p:cNvPicPr>
          <p:nvPr/>
        </p:nvPicPr>
        <p:blipFill>
          <a:blip r:embed="rId2"/>
          <a:stretch>
            <a:fillRect/>
          </a:stretch>
        </p:blipFill>
        <p:spPr>
          <a:xfrm>
            <a:off x="1738019" y="25401"/>
            <a:ext cx="8248603" cy="6492803"/>
          </a:xfrm>
          <a:prstGeom prst="rect">
            <a:avLst/>
          </a:prstGeom>
        </p:spPr>
      </p:pic>
      <p:pic>
        <p:nvPicPr>
          <p:cNvPr id="2" name="PPTIndicator20180907133218327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44000" y="0"/>
            <a:ext cx="1524000" cy="1066800"/>
          </a:xfrm>
          <a:prstGeom prst="rect">
            <a:avLst/>
          </a:prstGeom>
        </p:spPr>
      </p:pic>
    </p:spTree>
    <p:extLst>
      <p:ext uri="{BB962C8B-B14F-4D97-AF65-F5344CB8AC3E}">
        <p14:creationId xmlns:p14="http://schemas.microsoft.com/office/powerpoint/2010/main" val="3920752583"/>
      </p:ext>
    </p:extLst>
  </p:cSld>
  <p:clrMapOvr>
    <a:masterClrMapping/>
  </p:clrMapOvr>
  <mc:AlternateContent xmlns:mc="http://schemas.openxmlformats.org/markup-compatibility/2006" xmlns:p14="http://schemas.microsoft.com/office/powerpoint/2010/main">
    <mc:Choice Requires="p14">
      <p:transition p14:dur="25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par>
                          <p:cTn id="9" fill="hold">
                            <p:stCondLst>
                              <p:cond delay="0"/>
                            </p:stCondLst>
                            <p:childTnLst>
                              <p:par>
                                <p:cTn id="10" presetID="42" presetClass="path" presetSubtype="0" fill="hold" nodeType="afterEffect">
                                  <p:stCondLst>
                                    <p:cond delay="0"/>
                                  </p:stCondLst>
                                  <p:childTnLst>
                                    <p:animMotion origin="layout" path="M 0 0 C -0.07999849 -0.08477118 -0.07999849 -0.08477118 -0.159997 -0.1695424 E" pathEditMode="relative" ptsTypes="">
                                      <p:cBhvr>
                                        <p:cTn id="11" dur="500" fill="hold"/>
                                        <p:tgtEl>
                                          <p:spTgt spid="4"/>
                                        </p:tgtEl>
                                        <p:attrNameLst>
                                          <p:attrName>ppt_x</p:attrName>
                                          <p:attrName>ppt_y</p:attrName>
                                        </p:attrNameLst>
                                      </p:cBhvr>
                                    </p:animMotion>
                                  </p:childTnLst>
                                </p:cTn>
                              </p:par>
                              <p:par>
                                <p:cTn id="12" presetID="6" presetClass="emph" presetSubtype="0" fill="hold" nodeType="withEffect">
                                  <p:stCondLst>
                                    <p:cond delay="0"/>
                                  </p:stCondLst>
                                  <p:childTnLst>
                                    <p:animScale>
                                      <p:cBhvr>
                                        <p:cTn id="13" dur="500" fill="hold"/>
                                        <p:tgtEl>
                                          <p:spTgt spid="4"/>
                                        </p:tgtEl>
                                      </p:cBhvr>
                                      <p:by x="64130" y="6413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740877"/>
            <a:ext cx="10750062" cy="11078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609600" y="0"/>
            <a:ext cx="10972800" cy="1143000"/>
          </a:xfrm>
        </p:spPr>
        <p:txBody>
          <a:bodyPr/>
          <a:lstStyle/>
          <a:p>
            <a:r>
              <a:rPr lang="en-US" dirty="0" smtClean="0"/>
              <a:t>Set up: Circus project </a:t>
            </a:r>
            <a:r>
              <a:rPr lang="en-US" b="0" dirty="0" smtClean="0">
                <a:solidFill>
                  <a:schemeClr val="bg1"/>
                </a:solidFill>
              </a:rPr>
              <a:t>(contd. from last week)</a:t>
            </a:r>
            <a:endParaRPr lang="en-SG" b="0" dirty="0">
              <a:solidFill>
                <a:schemeClr val="bg1"/>
              </a:solidFill>
            </a:endParaRPr>
          </a:p>
        </p:txBody>
      </p:sp>
      <p:sp>
        <p:nvSpPr>
          <p:cNvPr id="3" name="Content Placeholder 2"/>
          <p:cNvSpPr>
            <a:spLocks noGrp="1"/>
          </p:cNvSpPr>
          <p:nvPr>
            <p:ph idx="1"/>
          </p:nvPr>
        </p:nvSpPr>
        <p:spPr>
          <a:xfrm>
            <a:off x="609600" y="993531"/>
            <a:ext cx="10972800" cy="5785338"/>
          </a:xfrm>
        </p:spPr>
        <p:txBody>
          <a:bodyPr/>
          <a:lstStyle/>
          <a:p>
            <a:r>
              <a:rPr lang="en-US" sz="3200" dirty="0" smtClean="0"/>
              <a:t>Add </a:t>
            </a:r>
            <a:r>
              <a:rPr lang="en-SG" sz="2800" dirty="0" smtClean="0">
                <a:solidFill>
                  <a:srgbClr val="FFFF00"/>
                </a:solidFill>
                <a:latin typeface="Consolas" panose="020B0609020204030204" pitchFamily="49" charset="0"/>
              </a:rPr>
              <a:t>cs2113-AY2021S2/circus</a:t>
            </a:r>
            <a:r>
              <a:rPr lang="en-SG" sz="3200" dirty="0" smtClean="0"/>
              <a:t> as </a:t>
            </a:r>
            <a:r>
              <a:rPr lang="en-US" sz="2400" dirty="0">
                <a:solidFill>
                  <a:srgbClr val="FFFF00"/>
                </a:solidFill>
                <a:latin typeface="Consolas" panose="020B0609020204030204" pitchFamily="49" charset="0"/>
              </a:rPr>
              <a:t>upstream</a:t>
            </a:r>
            <a:r>
              <a:rPr lang="en-US" sz="3200" dirty="0"/>
              <a:t> </a:t>
            </a:r>
            <a:r>
              <a:rPr lang="en-US" sz="3200" dirty="0" smtClean="0"/>
              <a:t>remote</a:t>
            </a:r>
            <a:r>
              <a:rPr lang="en-US" dirty="0" smtClean="0"/>
              <a:t> </a:t>
            </a:r>
          </a:p>
          <a:p>
            <a:r>
              <a:rPr lang="en-US" dirty="0"/>
              <a:t>	</a:t>
            </a:r>
            <a:r>
              <a:rPr lang="en-US" sz="2800" dirty="0" smtClean="0">
                <a:solidFill>
                  <a:srgbClr val="FFFF00"/>
                </a:solidFill>
              </a:rPr>
              <a:t> </a:t>
            </a:r>
            <a:r>
              <a:rPr lang="en-SG" sz="2800" dirty="0" smtClean="0">
                <a:solidFill>
                  <a:srgbClr val="FFFF00"/>
                </a:solidFill>
                <a:latin typeface="Consolas" panose="020B0609020204030204" pitchFamily="49" charset="0"/>
              </a:rPr>
              <a:t>git@github.com:nus-cs2113-AY2021S2/</a:t>
            </a:r>
            <a:r>
              <a:rPr lang="en-SG" sz="2800" dirty="0" err="1" smtClean="0">
                <a:solidFill>
                  <a:srgbClr val="FFFF00"/>
                </a:solidFill>
                <a:latin typeface="Consolas" panose="020B0609020204030204" pitchFamily="49" charset="0"/>
              </a:rPr>
              <a:t>circus.git</a:t>
            </a:r>
            <a:r>
              <a:rPr lang="en-SG" sz="2800" dirty="0" smtClean="0">
                <a:solidFill>
                  <a:srgbClr val="FFFF00"/>
                </a:solidFill>
                <a:latin typeface="Lucida Console" panose="020B0609040504020204" pitchFamily="49" charset="0"/>
              </a:rPr>
              <a:t> </a:t>
            </a:r>
            <a:r>
              <a:rPr lang="en-SG" sz="2800" dirty="0" smtClean="0">
                <a:solidFill>
                  <a:srgbClr val="FFFF00"/>
                </a:solidFill>
              </a:rPr>
              <a:t>OR</a:t>
            </a:r>
          </a:p>
          <a:p>
            <a:r>
              <a:rPr lang="en-SG" sz="2800" dirty="0">
                <a:solidFill>
                  <a:srgbClr val="FFFF00"/>
                </a:solidFill>
                <a:latin typeface="Lucida Console" panose="020B0609040504020204" pitchFamily="49" charset="0"/>
              </a:rPr>
              <a:t>https://</a:t>
            </a:r>
            <a:r>
              <a:rPr lang="en-SG" sz="2800" dirty="0" smtClean="0">
                <a:solidFill>
                  <a:srgbClr val="FFFF00"/>
                </a:solidFill>
                <a:latin typeface="Lucida Console" panose="020B0609040504020204" pitchFamily="49" charset="0"/>
              </a:rPr>
              <a:t>github.com/nus-cs2113-AY2021S2/circus.git</a:t>
            </a:r>
          </a:p>
          <a:p>
            <a:r>
              <a:rPr lang="en-US" sz="3200" dirty="0" smtClean="0"/>
              <a:t>Fetch -&gt; Fetch from all remotes (which is default selected)</a:t>
            </a:r>
          </a:p>
          <a:p>
            <a:r>
              <a:rPr lang="en-US" sz="3200" dirty="0" smtClean="0"/>
              <a:t>Checkout master</a:t>
            </a:r>
          </a:p>
          <a:p>
            <a:r>
              <a:rPr lang="en-US" sz="3200" dirty="0" smtClean="0"/>
              <a:t>Merge upstream/master</a:t>
            </a:r>
          </a:p>
          <a:p>
            <a:r>
              <a:rPr lang="en-US" sz="3200" dirty="0"/>
              <a:t>	</a:t>
            </a:r>
            <a:r>
              <a:rPr lang="en-US" sz="2800" dirty="0" smtClean="0"/>
              <a:t>Notice new Animals in the Circus</a:t>
            </a:r>
          </a:p>
          <a:p>
            <a:r>
              <a:rPr lang="en-US" sz="2800" dirty="0"/>
              <a:t>	</a:t>
            </a:r>
            <a:r>
              <a:rPr lang="en-US" sz="2800" dirty="0" smtClean="0"/>
              <a:t>Notice all Animals have Names</a:t>
            </a:r>
          </a:p>
          <a:p>
            <a:r>
              <a:rPr lang="en-US" sz="2800" dirty="0"/>
              <a:t>	</a:t>
            </a:r>
            <a:r>
              <a:rPr lang="en-US" sz="2800" dirty="0" smtClean="0"/>
              <a:t>Run Circus class</a:t>
            </a:r>
          </a:p>
          <a:p>
            <a:r>
              <a:rPr lang="en-US" sz="2800" dirty="0"/>
              <a:t>	</a:t>
            </a:r>
            <a:r>
              <a:rPr lang="en-US" sz="2800" dirty="0" smtClean="0"/>
              <a:t>Push master to your origin</a:t>
            </a:r>
            <a:endParaRPr lang="en-SG" sz="2800" dirty="0"/>
          </a:p>
          <a:p>
            <a:endParaRPr lang="en-SG" dirty="0"/>
          </a:p>
        </p:txBody>
      </p:sp>
      <p:sp>
        <p:nvSpPr>
          <p:cNvPr id="8" name="TextBox 7"/>
          <p:cNvSpPr txBox="1"/>
          <p:nvPr/>
        </p:nvSpPr>
        <p:spPr>
          <a:xfrm>
            <a:off x="5570806" y="3446585"/>
            <a:ext cx="6621194" cy="1200329"/>
          </a:xfrm>
          <a:prstGeom prst="rect">
            <a:avLst/>
          </a:prstGeom>
          <a:solidFill>
            <a:schemeClr val="tx1"/>
          </a:solidFill>
        </p:spPr>
        <p:txBody>
          <a:bodyPr wrap="square" rtlCol="0">
            <a:spAutoFit/>
          </a:bodyPr>
          <a:lstStyle/>
          <a:p>
            <a:r>
              <a:rPr lang="en-US" sz="1200" dirty="0" smtClean="0">
                <a:solidFill>
                  <a:schemeClr val="bg1"/>
                </a:solidFill>
                <a:latin typeface="+mj-lt"/>
              </a:rPr>
              <a:t>1. Add remote:</a:t>
            </a:r>
            <a:r>
              <a:rPr lang="en-US" sz="1200" dirty="0" smtClean="0">
                <a:solidFill>
                  <a:schemeClr val="bg1"/>
                </a:solidFill>
                <a:latin typeface="Consolas" panose="020B0609020204030204" pitchFamily="49" charset="0"/>
              </a:rPr>
              <a:t> </a:t>
            </a:r>
            <a:r>
              <a:rPr lang="en-US" sz="1200" dirty="0" err="1" smtClean="0">
                <a:solidFill>
                  <a:schemeClr val="bg1"/>
                </a:solidFill>
                <a:latin typeface="Consolas" panose="020B0609020204030204" pitchFamily="49" charset="0"/>
              </a:rPr>
              <a:t>git</a:t>
            </a:r>
            <a:r>
              <a:rPr lang="en-US" sz="1200" dirty="0" smtClean="0">
                <a:solidFill>
                  <a:schemeClr val="bg1"/>
                </a:solidFill>
                <a:latin typeface="Consolas" panose="020B0609020204030204" pitchFamily="49" charset="0"/>
              </a:rPr>
              <a:t> remote add upstream &lt;link&gt;</a:t>
            </a:r>
          </a:p>
          <a:p>
            <a:r>
              <a:rPr lang="en-US" sz="1200" dirty="0" smtClean="0">
                <a:solidFill>
                  <a:schemeClr val="bg1"/>
                </a:solidFill>
              </a:rPr>
              <a:t>e.g. </a:t>
            </a:r>
            <a:r>
              <a:rPr lang="en-US" sz="1200" dirty="0" err="1" smtClean="0">
                <a:solidFill>
                  <a:schemeClr val="bg1"/>
                </a:solidFill>
                <a:latin typeface="Consolas" panose="020B0609020204030204" pitchFamily="49" charset="0"/>
              </a:rPr>
              <a:t>git</a:t>
            </a:r>
            <a:r>
              <a:rPr lang="en-US" sz="1200" dirty="0" smtClean="0">
                <a:solidFill>
                  <a:schemeClr val="bg1"/>
                </a:solidFill>
                <a:latin typeface="Consolas" panose="020B0609020204030204" pitchFamily="49" charset="0"/>
              </a:rPr>
              <a:t> remote add upstream </a:t>
            </a:r>
            <a:r>
              <a:rPr lang="en-SG" sz="1200" dirty="0">
                <a:solidFill>
                  <a:srgbClr val="FFFF00"/>
                </a:solidFill>
                <a:latin typeface="Consolas" panose="020B0609020204030204" pitchFamily="49" charset="0"/>
                <a:hlinkClick r:id="rId2"/>
              </a:rPr>
              <a:t>https://</a:t>
            </a:r>
            <a:r>
              <a:rPr lang="en-SG" sz="1200" dirty="0" smtClean="0">
                <a:solidFill>
                  <a:srgbClr val="FFFF00"/>
                </a:solidFill>
                <a:latin typeface="Consolas" panose="020B0609020204030204" pitchFamily="49" charset="0"/>
                <a:hlinkClick r:id="rId2"/>
              </a:rPr>
              <a:t>github.com/nus-cs2113-AY2021S2/circus.git</a:t>
            </a:r>
            <a:endParaRPr lang="en-SG" sz="1200" dirty="0" smtClean="0">
              <a:solidFill>
                <a:srgbClr val="FFFF00"/>
              </a:solidFill>
              <a:latin typeface="Consolas" panose="020B0609020204030204" pitchFamily="49" charset="0"/>
            </a:endParaRPr>
          </a:p>
          <a:p>
            <a:r>
              <a:rPr lang="en-US" sz="1200" dirty="0" smtClean="0">
                <a:solidFill>
                  <a:srgbClr val="FFFF00"/>
                </a:solidFill>
              </a:rPr>
              <a:t>2. Fetch upstream: </a:t>
            </a:r>
            <a:r>
              <a:rPr lang="en-US" sz="1200" dirty="0" err="1" smtClean="0">
                <a:solidFill>
                  <a:srgbClr val="FFFF00"/>
                </a:solidFill>
                <a:latin typeface="Consolas" panose="020B0609020204030204" pitchFamily="49" charset="0"/>
              </a:rPr>
              <a:t>git</a:t>
            </a:r>
            <a:r>
              <a:rPr lang="en-US" sz="1200" dirty="0" smtClean="0">
                <a:solidFill>
                  <a:srgbClr val="FFFF00"/>
                </a:solidFill>
                <a:latin typeface="Consolas" panose="020B0609020204030204" pitchFamily="49" charset="0"/>
              </a:rPr>
              <a:t> fetch upstream </a:t>
            </a:r>
          </a:p>
          <a:p>
            <a:r>
              <a:rPr lang="en-US" sz="1200" dirty="0" smtClean="0">
                <a:solidFill>
                  <a:srgbClr val="FFFF00"/>
                </a:solidFill>
              </a:rPr>
              <a:t>(To fetch from multiple remotes, run this command for each remote)</a:t>
            </a:r>
          </a:p>
          <a:p>
            <a:r>
              <a:rPr lang="en-US" sz="1200" dirty="0" smtClean="0">
                <a:solidFill>
                  <a:srgbClr val="FFFF00"/>
                </a:solidFill>
              </a:rPr>
              <a:t>3. Checkout master: </a:t>
            </a:r>
            <a:r>
              <a:rPr lang="en-US" sz="1200" dirty="0" err="1" smtClean="0">
                <a:solidFill>
                  <a:srgbClr val="FFFF00"/>
                </a:solidFill>
                <a:latin typeface="Consolas" panose="020B0609020204030204" pitchFamily="49" charset="0"/>
              </a:rPr>
              <a:t>git</a:t>
            </a:r>
            <a:r>
              <a:rPr lang="en-US" sz="1200" dirty="0" smtClean="0">
                <a:solidFill>
                  <a:srgbClr val="FFFF00"/>
                </a:solidFill>
                <a:latin typeface="Consolas" panose="020B0609020204030204" pitchFamily="49" charset="0"/>
              </a:rPr>
              <a:t> checkout master</a:t>
            </a:r>
          </a:p>
          <a:p>
            <a:r>
              <a:rPr lang="en-US" sz="1200" dirty="0" smtClean="0">
                <a:solidFill>
                  <a:srgbClr val="FFFF00"/>
                </a:solidFill>
              </a:rPr>
              <a:t>4. Merge upstream/master: </a:t>
            </a:r>
            <a:r>
              <a:rPr lang="en-US" sz="1200" dirty="0" err="1" smtClean="0">
                <a:solidFill>
                  <a:srgbClr val="FFFF00"/>
                </a:solidFill>
                <a:latin typeface="Consolas" panose="020B0609020204030204" pitchFamily="49" charset="0"/>
              </a:rPr>
              <a:t>git</a:t>
            </a:r>
            <a:r>
              <a:rPr lang="en-US" sz="1200" dirty="0" smtClean="0">
                <a:solidFill>
                  <a:srgbClr val="FFFF00"/>
                </a:solidFill>
                <a:latin typeface="Consolas" panose="020B0609020204030204" pitchFamily="49" charset="0"/>
              </a:rPr>
              <a:t> merge upstream master</a:t>
            </a:r>
            <a:endParaRPr lang="en-SG" sz="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834828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use case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403" y="27160"/>
            <a:ext cx="5289808" cy="416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781800" y="2057400"/>
            <a:ext cx="3581400" cy="4495800"/>
          </a:xfrm>
          <a:prstGeom prst="rect">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aphicFrame>
        <p:nvGraphicFramePr>
          <p:cNvPr id="3" name="Table 2"/>
          <p:cNvGraphicFramePr>
            <a:graphicFrameLocks noGrp="1"/>
          </p:cNvGraphicFramePr>
          <p:nvPr>
            <p:extLst/>
          </p:nvPr>
        </p:nvGraphicFramePr>
        <p:xfrm>
          <a:off x="6968905" y="2362200"/>
          <a:ext cx="2667000" cy="533400"/>
        </p:xfrm>
        <a:graphic>
          <a:graphicData uri="http://schemas.openxmlformats.org/drawingml/2006/table">
            <a:tbl>
              <a:tblPr firstRow="1" bandRow="1">
                <a:tableStyleId>{BC89EF96-8CEA-46FF-86C4-4CE0E7609802}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a:p>
                  </a:txBody>
                  <a:tcPr/>
                </a:tc>
                <a:extLst>
                  <a:ext uri="{0D108BD9-81ED-4DB2-BD59-A6C34878D82A}">
                    <a16:rowId xmlns:a16="http://schemas.microsoft.com/office/drawing/2014/main" val="10000"/>
                  </a:ext>
                </a:extLst>
              </a:tr>
              <a:tr h="177800">
                <a:tc>
                  <a:txBody>
                    <a:bodyPr/>
                    <a:lstStyle/>
                    <a:p>
                      <a:endParaRPr lang="en-SG" sz="300" dirty="0"/>
                    </a:p>
                  </a:txBody>
                  <a:tcPr/>
                </a:tc>
                <a:tc>
                  <a:txBody>
                    <a:bodyPr/>
                    <a:lstStyle/>
                    <a:p>
                      <a:endParaRPr lang="en-SG" sz="300" dirty="0"/>
                    </a:p>
                  </a:txBody>
                  <a:tcPr/>
                </a:tc>
                <a:tc>
                  <a:txBody>
                    <a:bodyPr/>
                    <a:lstStyle/>
                    <a:p>
                      <a:endParaRPr lang="en-SG" sz="300"/>
                    </a:p>
                  </a:txBody>
                  <a:tcPr/>
                </a:tc>
                <a:extLst>
                  <a:ext uri="{0D108BD9-81ED-4DB2-BD59-A6C34878D82A}">
                    <a16:rowId xmlns:a16="http://schemas.microsoft.com/office/drawing/2014/main" val="10001"/>
                  </a:ext>
                </a:extLst>
              </a:tr>
              <a:tr h="177800">
                <a:tc>
                  <a:txBody>
                    <a:bodyPr/>
                    <a:lstStyle/>
                    <a:p>
                      <a:endParaRPr lang="en-SG" sz="300"/>
                    </a:p>
                  </a:txBody>
                  <a:tcPr/>
                </a:tc>
                <a:tc>
                  <a:txBody>
                    <a:bodyPr/>
                    <a:lstStyle/>
                    <a:p>
                      <a:endParaRPr lang="en-SG" sz="300" dirty="0"/>
                    </a:p>
                  </a:txBody>
                  <a:tcPr/>
                </a:tc>
                <a:tc>
                  <a:txBody>
                    <a:bodyPr/>
                    <a:lstStyle/>
                    <a:p>
                      <a:endParaRPr lang="en-SG" sz="300"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6989652" y="3200400"/>
          <a:ext cx="2667000" cy="533400"/>
        </p:xfrm>
        <a:graphic>
          <a:graphicData uri="http://schemas.openxmlformats.org/drawingml/2006/table">
            <a:tbl>
              <a:tblPr firstRow="1" bandRow="1">
                <a:tableStyleId>{BC89EF96-8CEA-46FF-86C4-4CE0E7609802}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a:p>
                  </a:txBody>
                  <a:tcPr/>
                </a:tc>
                <a:extLst>
                  <a:ext uri="{0D108BD9-81ED-4DB2-BD59-A6C34878D82A}">
                    <a16:rowId xmlns:a16="http://schemas.microsoft.com/office/drawing/2014/main" val="10000"/>
                  </a:ext>
                </a:extLst>
              </a:tr>
              <a:tr h="177800">
                <a:tc>
                  <a:txBody>
                    <a:bodyPr/>
                    <a:lstStyle/>
                    <a:p>
                      <a:endParaRPr lang="en-SG" sz="300" dirty="0"/>
                    </a:p>
                  </a:txBody>
                  <a:tcPr/>
                </a:tc>
                <a:tc>
                  <a:txBody>
                    <a:bodyPr/>
                    <a:lstStyle/>
                    <a:p>
                      <a:endParaRPr lang="en-SG" sz="300" dirty="0"/>
                    </a:p>
                  </a:txBody>
                  <a:tcPr/>
                </a:tc>
                <a:tc>
                  <a:txBody>
                    <a:bodyPr/>
                    <a:lstStyle/>
                    <a:p>
                      <a:endParaRPr lang="en-SG" sz="300"/>
                    </a:p>
                  </a:txBody>
                  <a:tcPr/>
                </a:tc>
                <a:extLst>
                  <a:ext uri="{0D108BD9-81ED-4DB2-BD59-A6C34878D82A}">
                    <a16:rowId xmlns:a16="http://schemas.microsoft.com/office/drawing/2014/main" val="10001"/>
                  </a:ext>
                </a:extLst>
              </a:tr>
              <a:tr h="177800">
                <a:tc>
                  <a:txBody>
                    <a:bodyPr/>
                    <a:lstStyle/>
                    <a:p>
                      <a:endParaRPr lang="en-SG" sz="300"/>
                    </a:p>
                  </a:txBody>
                  <a:tcPr/>
                </a:tc>
                <a:tc>
                  <a:txBody>
                    <a:bodyPr/>
                    <a:lstStyle/>
                    <a:p>
                      <a:endParaRPr lang="en-SG" sz="300" dirty="0"/>
                    </a:p>
                  </a:txBody>
                  <a:tcPr/>
                </a:tc>
                <a:tc>
                  <a:txBody>
                    <a:bodyPr/>
                    <a:lstStyle/>
                    <a:p>
                      <a:endParaRPr lang="en-SG" sz="300"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nvPr>
        </p:nvGraphicFramePr>
        <p:xfrm>
          <a:off x="7010400" y="4064000"/>
          <a:ext cx="2667000" cy="355600"/>
        </p:xfrm>
        <a:graphic>
          <a:graphicData uri="http://schemas.openxmlformats.org/drawingml/2006/table">
            <a:tbl>
              <a:tblPr firstRow="1" bandRow="1">
                <a:tableStyleId>{BC89EF96-8CEA-46FF-86C4-4CE0E7609802}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r h="177800">
                <a:tc>
                  <a:txBody>
                    <a:bodyPr/>
                    <a:lstStyle/>
                    <a:p>
                      <a:endParaRPr lang="en-SG" sz="300" dirty="0"/>
                    </a:p>
                  </a:txBody>
                  <a:tcPr/>
                </a:tc>
                <a:tc>
                  <a:txBody>
                    <a:bodyPr/>
                    <a:lstStyle/>
                    <a:p>
                      <a:endParaRPr lang="en-SG" sz="300" dirty="0"/>
                    </a:p>
                  </a:txBody>
                  <a:tcPr/>
                </a:tc>
                <a:tc>
                  <a:txBody>
                    <a:bodyPr/>
                    <a:lstStyle/>
                    <a:p>
                      <a:endParaRPr lang="en-SG" sz="300"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6989652" y="5080000"/>
          <a:ext cx="2687748" cy="177800"/>
        </p:xfrm>
        <a:graphic>
          <a:graphicData uri="http://schemas.openxmlformats.org/drawingml/2006/table">
            <a:tbl>
              <a:tblPr firstRow="1" bandRow="1">
                <a:tableStyleId>{BC89EF96-8CEA-46FF-86C4-4CE0E7609802}</a:tableStyleId>
              </a:tblPr>
              <a:tblGrid>
                <a:gridCol w="895916">
                  <a:extLst>
                    <a:ext uri="{9D8B030D-6E8A-4147-A177-3AD203B41FA5}">
                      <a16:colId xmlns:a16="http://schemas.microsoft.com/office/drawing/2014/main" val="20000"/>
                    </a:ext>
                  </a:extLst>
                </a:gridCol>
                <a:gridCol w="895916">
                  <a:extLst>
                    <a:ext uri="{9D8B030D-6E8A-4147-A177-3AD203B41FA5}">
                      <a16:colId xmlns:a16="http://schemas.microsoft.com/office/drawing/2014/main" val="20001"/>
                    </a:ext>
                  </a:extLst>
                </a:gridCol>
                <a:gridCol w="895916">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6989652" y="5461000"/>
          <a:ext cx="2687748" cy="177800"/>
        </p:xfrm>
        <a:graphic>
          <a:graphicData uri="http://schemas.openxmlformats.org/drawingml/2006/table">
            <a:tbl>
              <a:tblPr firstRow="1" bandRow="1">
                <a:tableStyleId>{BC89EF96-8CEA-46FF-86C4-4CE0E7609802}</a:tableStyleId>
              </a:tblPr>
              <a:tblGrid>
                <a:gridCol w="895916">
                  <a:extLst>
                    <a:ext uri="{9D8B030D-6E8A-4147-A177-3AD203B41FA5}">
                      <a16:colId xmlns:a16="http://schemas.microsoft.com/office/drawing/2014/main" val="20000"/>
                    </a:ext>
                  </a:extLst>
                </a:gridCol>
                <a:gridCol w="895916">
                  <a:extLst>
                    <a:ext uri="{9D8B030D-6E8A-4147-A177-3AD203B41FA5}">
                      <a16:colId xmlns:a16="http://schemas.microsoft.com/office/drawing/2014/main" val="20001"/>
                    </a:ext>
                  </a:extLst>
                </a:gridCol>
                <a:gridCol w="895916">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6989652" y="5842000"/>
          <a:ext cx="2687748" cy="177800"/>
        </p:xfrm>
        <a:graphic>
          <a:graphicData uri="http://schemas.openxmlformats.org/drawingml/2006/table">
            <a:tbl>
              <a:tblPr firstRow="1" bandRow="1">
                <a:tableStyleId>{BC89EF96-8CEA-46FF-86C4-4CE0E7609802}</a:tableStyleId>
              </a:tblPr>
              <a:tblGrid>
                <a:gridCol w="895916">
                  <a:extLst>
                    <a:ext uri="{9D8B030D-6E8A-4147-A177-3AD203B41FA5}">
                      <a16:colId xmlns:a16="http://schemas.microsoft.com/office/drawing/2014/main" val="20000"/>
                    </a:ext>
                  </a:extLst>
                </a:gridCol>
                <a:gridCol w="895916">
                  <a:extLst>
                    <a:ext uri="{9D8B030D-6E8A-4147-A177-3AD203B41FA5}">
                      <a16:colId xmlns:a16="http://schemas.microsoft.com/office/drawing/2014/main" val="20001"/>
                    </a:ext>
                  </a:extLst>
                </a:gridCol>
                <a:gridCol w="895916">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bl>
          </a:graphicData>
        </a:graphic>
      </p:graphicFrame>
      <p:sp>
        <p:nvSpPr>
          <p:cNvPr id="4" name="TextBox 3"/>
          <p:cNvSpPr txBox="1"/>
          <p:nvPr/>
        </p:nvSpPr>
        <p:spPr>
          <a:xfrm>
            <a:off x="6815612" y="4667807"/>
            <a:ext cx="2633189" cy="338554"/>
          </a:xfrm>
          <a:prstGeom prst="rect">
            <a:avLst/>
          </a:prstGeom>
          <a:noFill/>
        </p:spPr>
        <p:txBody>
          <a:bodyPr wrap="square" rtlCol="0">
            <a:spAutoFit/>
          </a:bodyPr>
          <a:lstStyle/>
          <a:p>
            <a:pPr>
              <a:defRPr/>
            </a:pPr>
            <a:r>
              <a:rPr lang="en-US" sz="1600" dirty="0">
                <a:solidFill>
                  <a:prstClr val="black"/>
                </a:solidFill>
                <a:latin typeface="Calibri"/>
              </a:rPr>
              <a:t>Students without teams</a:t>
            </a:r>
            <a:endParaRPr lang="en-SG" sz="1600" dirty="0">
              <a:solidFill>
                <a:prstClr val="black"/>
              </a:solidFill>
              <a:latin typeface="Calibri"/>
            </a:endParaRPr>
          </a:p>
        </p:txBody>
      </p:sp>
      <p:sp>
        <p:nvSpPr>
          <p:cNvPr id="10" name="TextBox 9"/>
          <p:cNvSpPr txBox="1"/>
          <p:nvPr/>
        </p:nvSpPr>
        <p:spPr>
          <a:xfrm>
            <a:off x="6803556" y="2072868"/>
            <a:ext cx="990600" cy="338554"/>
          </a:xfrm>
          <a:prstGeom prst="rect">
            <a:avLst/>
          </a:prstGeom>
          <a:noFill/>
        </p:spPr>
        <p:txBody>
          <a:bodyPr wrap="square" rtlCol="0">
            <a:spAutoFit/>
          </a:bodyPr>
          <a:lstStyle/>
          <a:p>
            <a:pPr>
              <a:defRPr/>
            </a:pPr>
            <a:r>
              <a:rPr lang="en-US" sz="1600" dirty="0">
                <a:solidFill>
                  <a:prstClr val="black"/>
                </a:solidFill>
                <a:latin typeface="Calibri"/>
              </a:rPr>
              <a:t>Team 1</a:t>
            </a:r>
            <a:endParaRPr lang="en-SG" sz="1600" dirty="0">
              <a:solidFill>
                <a:prstClr val="black"/>
              </a:solidFill>
              <a:latin typeface="Calibri"/>
            </a:endParaRPr>
          </a:p>
        </p:txBody>
      </p:sp>
      <p:sp>
        <p:nvSpPr>
          <p:cNvPr id="12" name="TextBox 11"/>
          <p:cNvSpPr txBox="1"/>
          <p:nvPr/>
        </p:nvSpPr>
        <p:spPr>
          <a:xfrm>
            <a:off x="6803556" y="2916164"/>
            <a:ext cx="990600" cy="338554"/>
          </a:xfrm>
          <a:prstGeom prst="rect">
            <a:avLst/>
          </a:prstGeom>
          <a:noFill/>
        </p:spPr>
        <p:txBody>
          <a:bodyPr wrap="square" rtlCol="0">
            <a:spAutoFit/>
          </a:bodyPr>
          <a:lstStyle/>
          <a:p>
            <a:pPr>
              <a:defRPr/>
            </a:pPr>
            <a:r>
              <a:rPr lang="en-US" sz="1600" dirty="0">
                <a:solidFill>
                  <a:prstClr val="black"/>
                </a:solidFill>
                <a:latin typeface="Calibri"/>
              </a:rPr>
              <a:t>Team 2</a:t>
            </a:r>
            <a:endParaRPr lang="en-SG" sz="1600" dirty="0">
              <a:solidFill>
                <a:prstClr val="black"/>
              </a:solidFill>
              <a:latin typeface="Calibri"/>
            </a:endParaRPr>
          </a:p>
        </p:txBody>
      </p:sp>
      <p:sp>
        <p:nvSpPr>
          <p:cNvPr id="13" name="TextBox 12"/>
          <p:cNvSpPr txBox="1"/>
          <p:nvPr/>
        </p:nvSpPr>
        <p:spPr>
          <a:xfrm>
            <a:off x="6803556" y="3784860"/>
            <a:ext cx="990600" cy="338554"/>
          </a:xfrm>
          <a:prstGeom prst="rect">
            <a:avLst/>
          </a:prstGeom>
          <a:noFill/>
        </p:spPr>
        <p:txBody>
          <a:bodyPr wrap="square" rtlCol="0">
            <a:spAutoFit/>
          </a:bodyPr>
          <a:lstStyle/>
          <a:p>
            <a:pPr>
              <a:defRPr/>
            </a:pPr>
            <a:r>
              <a:rPr lang="en-US" sz="1600" dirty="0">
                <a:solidFill>
                  <a:prstClr val="black"/>
                </a:solidFill>
                <a:latin typeface="Calibri"/>
              </a:rPr>
              <a:t>Team 3</a:t>
            </a:r>
            <a:endParaRPr lang="en-SG" sz="1600" dirty="0">
              <a:solidFill>
                <a:prstClr val="black"/>
              </a:solidFill>
              <a:latin typeface="Calibri"/>
            </a:endParaRPr>
          </a:p>
        </p:txBody>
      </p:sp>
      <p:grpSp>
        <p:nvGrpSpPr>
          <p:cNvPr id="57" name="Group 56"/>
          <p:cNvGrpSpPr/>
          <p:nvPr/>
        </p:nvGrpSpPr>
        <p:grpSpPr>
          <a:xfrm>
            <a:off x="9677401" y="2363131"/>
            <a:ext cx="638175" cy="3646539"/>
            <a:chOff x="8153400" y="2363130"/>
            <a:chExt cx="638175" cy="3646539"/>
          </a:xfrm>
        </p:grpSpPr>
        <p:grpSp>
          <p:nvGrpSpPr>
            <p:cNvPr id="16" name="Group 15"/>
            <p:cNvGrpSpPr/>
            <p:nvPr/>
          </p:nvGrpSpPr>
          <p:grpSpPr>
            <a:xfrm>
              <a:off x="8153400" y="2363130"/>
              <a:ext cx="609600" cy="145444"/>
              <a:chOff x="8153400" y="2357104"/>
              <a:chExt cx="609600" cy="157496"/>
            </a:xfrm>
          </p:grpSpPr>
          <p:sp>
            <p:nvSpPr>
              <p:cNvPr id="14" name="Rectangle 13"/>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15" name="Isosceles Triangle 14"/>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18" name="Group 17"/>
            <p:cNvGrpSpPr/>
            <p:nvPr/>
          </p:nvGrpSpPr>
          <p:grpSpPr>
            <a:xfrm>
              <a:off x="8153400" y="2551334"/>
              <a:ext cx="609600" cy="145444"/>
              <a:chOff x="8153400" y="2357104"/>
              <a:chExt cx="609600" cy="157496"/>
            </a:xfrm>
          </p:grpSpPr>
          <p:sp>
            <p:nvSpPr>
              <p:cNvPr id="19" name="Rectangle 18"/>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0" name="Isosceles Triangle 19"/>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21" name="Group 20"/>
            <p:cNvGrpSpPr/>
            <p:nvPr/>
          </p:nvGrpSpPr>
          <p:grpSpPr>
            <a:xfrm>
              <a:off x="8153400" y="2739539"/>
              <a:ext cx="609600" cy="145444"/>
              <a:chOff x="8153400" y="2357104"/>
              <a:chExt cx="609600" cy="157496"/>
            </a:xfrm>
          </p:grpSpPr>
          <p:sp>
            <p:nvSpPr>
              <p:cNvPr id="22" name="Rectangle 21"/>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3" name="Isosceles Triangle 22"/>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24" name="Group 23"/>
            <p:cNvGrpSpPr/>
            <p:nvPr/>
          </p:nvGrpSpPr>
          <p:grpSpPr>
            <a:xfrm>
              <a:off x="8172450" y="3200400"/>
              <a:ext cx="609600" cy="145444"/>
              <a:chOff x="8153400" y="2357104"/>
              <a:chExt cx="609600" cy="157496"/>
            </a:xfrm>
          </p:grpSpPr>
          <p:sp>
            <p:nvSpPr>
              <p:cNvPr id="25" name="Rectangle 24"/>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6" name="Isosceles Triangle 25"/>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27" name="Group 26"/>
            <p:cNvGrpSpPr/>
            <p:nvPr/>
          </p:nvGrpSpPr>
          <p:grpSpPr>
            <a:xfrm>
              <a:off x="8172450" y="3388604"/>
              <a:ext cx="609600" cy="145444"/>
              <a:chOff x="8153400" y="2357104"/>
              <a:chExt cx="609600" cy="157496"/>
            </a:xfrm>
          </p:grpSpPr>
          <p:sp>
            <p:nvSpPr>
              <p:cNvPr id="28" name="Rectangle 27"/>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9" name="Isosceles Triangle 28"/>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0" name="Group 29"/>
            <p:cNvGrpSpPr/>
            <p:nvPr/>
          </p:nvGrpSpPr>
          <p:grpSpPr>
            <a:xfrm>
              <a:off x="8172450" y="3576809"/>
              <a:ext cx="609600" cy="145444"/>
              <a:chOff x="8153400" y="2357104"/>
              <a:chExt cx="609600" cy="157496"/>
            </a:xfrm>
          </p:grpSpPr>
          <p:sp>
            <p:nvSpPr>
              <p:cNvPr id="31" name="Rectangle 30"/>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32" name="Isosceles Triangle 31"/>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3" name="Group 32"/>
            <p:cNvGrpSpPr/>
            <p:nvPr/>
          </p:nvGrpSpPr>
          <p:grpSpPr>
            <a:xfrm>
              <a:off x="8181975" y="4069096"/>
              <a:ext cx="609600" cy="145444"/>
              <a:chOff x="8153400" y="2357104"/>
              <a:chExt cx="609600" cy="157496"/>
            </a:xfrm>
          </p:grpSpPr>
          <p:sp>
            <p:nvSpPr>
              <p:cNvPr id="34" name="Rectangle 33"/>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35" name="Isosceles Triangle 34"/>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6" name="Group 35"/>
            <p:cNvGrpSpPr/>
            <p:nvPr/>
          </p:nvGrpSpPr>
          <p:grpSpPr>
            <a:xfrm>
              <a:off x="8181975" y="4257301"/>
              <a:ext cx="609600" cy="145444"/>
              <a:chOff x="8153400" y="2357104"/>
              <a:chExt cx="609600" cy="157496"/>
            </a:xfrm>
          </p:grpSpPr>
          <p:sp>
            <p:nvSpPr>
              <p:cNvPr id="37" name="Rectangle 36"/>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38" name="Isosceles Triangle 37"/>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9" name="Group 38"/>
            <p:cNvGrpSpPr/>
            <p:nvPr/>
          </p:nvGrpSpPr>
          <p:grpSpPr>
            <a:xfrm>
              <a:off x="8181975" y="5089525"/>
              <a:ext cx="609600" cy="145444"/>
              <a:chOff x="8153400" y="2357104"/>
              <a:chExt cx="609600" cy="157496"/>
            </a:xfrm>
          </p:grpSpPr>
          <p:sp>
            <p:nvSpPr>
              <p:cNvPr id="40" name="Rectangle 39"/>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41" name="Isosceles Triangle 40"/>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42" name="Group 41"/>
            <p:cNvGrpSpPr/>
            <p:nvPr/>
          </p:nvGrpSpPr>
          <p:grpSpPr>
            <a:xfrm>
              <a:off x="8181975" y="5476875"/>
              <a:ext cx="609600" cy="145444"/>
              <a:chOff x="8153400" y="2357104"/>
              <a:chExt cx="609600" cy="157496"/>
            </a:xfrm>
          </p:grpSpPr>
          <p:sp>
            <p:nvSpPr>
              <p:cNvPr id="43" name="Rectangle 42"/>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44" name="Isosceles Triangle 43"/>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45" name="Group 44"/>
            <p:cNvGrpSpPr/>
            <p:nvPr/>
          </p:nvGrpSpPr>
          <p:grpSpPr>
            <a:xfrm>
              <a:off x="8181975" y="5864225"/>
              <a:ext cx="609600" cy="145444"/>
              <a:chOff x="8153400" y="2357104"/>
              <a:chExt cx="609600" cy="157496"/>
            </a:xfrm>
          </p:grpSpPr>
          <p:sp>
            <p:nvSpPr>
              <p:cNvPr id="46" name="Rectangle 45"/>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47" name="Isosceles Triangle 46"/>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grpSp>
        <p:nvGrpSpPr>
          <p:cNvPr id="56" name="Group 55"/>
          <p:cNvGrpSpPr/>
          <p:nvPr/>
        </p:nvGrpSpPr>
        <p:grpSpPr>
          <a:xfrm>
            <a:off x="8446936" y="161864"/>
            <a:ext cx="1916264" cy="1514537"/>
            <a:chOff x="6922936" y="161863"/>
            <a:chExt cx="1916264" cy="1514537"/>
          </a:xfrm>
          <a:effectLst>
            <a:outerShdw blurRad="63500" sx="102000" sy="102000" algn="ctr" rotWithShape="0">
              <a:prstClr val="black">
                <a:alpha val="40000"/>
              </a:prstClr>
            </a:outerShdw>
          </a:effectLst>
        </p:grpSpPr>
        <p:grpSp>
          <p:nvGrpSpPr>
            <p:cNvPr id="48" name="Group 47"/>
            <p:cNvGrpSpPr/>
            <p:nvPr/>
          </p:nvGrpSpPr>
          <p:grpSpPr>
            <a:xfrm>
              <a:off x="6922936" y="161863"/>
              <a:ext cx="1916264" cy="251657"/>
              <a:chOff x="8153400" y="2357104"/>
              <a:chExt cx="609600" cy="157496"/>
            </a:xfrm>
          </p:grpSpPr>
          <p:sp>
            <p:nvSpPr>
              <p:cNvPr id="49" name="Rectangle 48"/>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white">
                        <a:lumMod val="50000"/>
                      </a:prstClr>
                    </a:solidFill>
                    <a:latin typeface="Calibri"/>
                  </a:rPr>
                  <a:t> </a:t>
                </a:r>
                <a:r>
                  <a:rPr lang="en-US" sz="1600" dirty="0">
                    <a:solidFill>
                      <a:prstClr val="white">
                        <a:lumMod val="50000"/>
                      </a:prstClr>
                    </a:solidFill>
                    <a:latin typeface="Calibri"/>
                  </a:rPr>
                  <a:t>move</a:t>
                </a:r>
                <a:endParaRPr lang="en-SG" sz="1600" dirty="0">
                  <a:solidFill>
                    <a:prstClr val="white">
                      <a:lumMod val="50000"/>
                    </a:prstClr>
                  </a:solidFill>
                  <a:latin typeface="Calibri"/>
                </a:endParaRPr>
              </a:p>
            </p:txBody>
          </p:sp>
          <p:sp>
            <p:nvSpPr>
              <p:cNvPr id="50" name="Isosceles Triangle 49"/>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lumMod val="50000"/>
                    </a:prstClr>
                  </a:solidFill>
                  <a:latin typeface="Calibri"/>
                </a:endParaRPr>
              </a:p>
            </p:txBody>
          </p:sp>
        </p:grpSp>
        <p:sp>
          <p:nvSpPr>
            <p:cNvPr id="51" name="Rectangle 50"/>
            <p:cNvSpPr/>
            <p:nvPr/>
          </p:nvSpPr>
          <p:spPr>
            <a:xfrm>
              <a:off x="6922936" y="440091"/>
              <a:ext cx="1916264" cy="1236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a:t>
              </a:r>
              <a:r>
                <a:rPr lang="en-US" sz="1600" dirty="0">
                  <a:solidFill>
                    <a:prstClr val="black"/>
                  </a:solidFill>
                  <a:latin typeface="Calibri"/>
                </a:rPr>
                <a:t>to Team 1</a:t>
              </a:r>
            </a:p>
            <a:p>
              <a:pPr>
                <a:defRPr/>
              </a:pPr>
              <a:r>
                <a:rPr lang="en-US" sz="1600" dirty="0">
                  <a:solidFill>
                    <a:prstClr val="black"/>
                  </a:solidFill>
                  <a:latin typeface="Calibri"/>
                </a:rPr>
                <a:t> to Team 2</a:t>
              </a:r>
            </a:p>
            <a:p>
              <a:pPr>
                <a:defRPr/>
              </a:pPr>
              <a:r>
                <a:rPr lang="en-US" sz="1600" dirty="0">
                  <a:solidFill>
                    <a:prstClr val="black"/>
                  </a:solidFill>
                  <a:latin typeface="Calibri"/>
                </a:rPr>
                <a:t> to Team 3</a:t>
              </a:r>
            </a:p>
            <a:p>
              <a:pPr>
                <a:defRPr/>
              </a:pPr>
              <a:r>
                <a:rPr lang="en-US" sz="1600" dirty="0">
                  <a:solidFill>
                    <a:prstClr val="black"/>
                  </a:solidFill>
                  <a:latin typeface="Calibri"/>
                </a:rPr>
                <a:t> to a new Team</a:t>
              </a:r>
            </a:p>
            <a:p>
              <a:pPr>
                <a:defRPr/>
              </a:pPr>
              <a:r>
                <a:rPr lang="en-US" sz="1600" dirty="0">
                  <a:solidFill>
                    <a:srgbClr val="F79646">
                      <a:lumMod val="75000"/>
                    </a:srgbClr>
                  </a:solidFill>
                  <a:latin typeface="Calibri"/>
                </a:rPr>
                <a:t> out of this Team</a:t>
              </a:r>
              <a:endParaRPr lang="en-SG" sz="1600" dirty="0">
                <a:solidFill>
                  <a:srgbClr val="F79646">
                    <a:lumMod val="75000"/>
                  </a:srgbClr>
                </a:solidFill>
                <a:latin typeface="Calibri"/>
              </a:endParaRPr>
            </a:p>
          </p:txBody>
        </p:sp>
      </p:grpSp>
      <p:grpSp>
        <p:nvGrpSpPr>
          <p:cNvPr id="54" name="Group 53"/>
          <p:cNvGrpSpPr/>
          <p:nvPr/>
        </p:nvGrpSpPr>
        <p:grpSpPr>
          <a:xfrm>
            <a:off x="5791200" y="533401"/>
            <a:ext cx="2221064" cy="729479"/>
            <a:chOff x="4267200" y="533400"/>
            <a:chExt cx="2221064" cy="729479"/>
          </a:xfrm>
          <a:effectLst>
            <a:outerShdw blurRad="63500" sx="102000" sy="102000" algn="ctr" rotWithShape="0">
              <a:prstClr val="black">
                <a:alpha val="40000"/>
              </a:prstClr>
            </a:outerShdw>
          </a:effectLst>
        </p:grpSpPr>
        <p:sp>
          <p:nvSpPr>
            <p:cNvPr id="52" name="Rectangle 51"/>
            <p:cNvSpPr/>
            <p:nvPr/>
          </p:nvSpPr>
          <p:spPr>
            <a:xfrm>
              <a:off x="4267200" y="533400"/>
              <a:ext cx="2221064" cy="7294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a:t>
              </a:r>
            </a:p>
            <a:p>
              <a:pPr>
                <a:defRPr/>
              </a:pPr>
              <a:r>
                <a:rPr lang="en-US" sz="900" dirty="0">
                  <a:solidFill>
                    <a:prstClr val="black"/>
                  </a:solidFill>
                  <a:latin typeface="Calibri"/>
                </a:rPr>
                <a:t>   </a:t>
              </a:r>
              <a:r>
                <a:rPr lang="en-US" sz="1600" dirty="0">
                  <a:solidFill>
                    <a:prstClr val="black">
                      <a:lumMod val="50000"/>
                      <a:lumOff val="50000"/>
                    </a:prstClr>
                  </a:solidFill>
                  <a:latin typeface="Calibri"/>
                </a:rPr>
                <a:t>New team ID:</a:t>
              </a:r>
            </a:p>
            <a:p>
              <a:pPr>
                <a:defRPr/>
              </a:pPr>
              <a:endParaRPr lang="en-US" sz="1600" dirty="0">
                <a:solidFill>
                  <a:prstClr val="black"/>
                </a:solidFill>
                <a:latin typeface="Calibri"/>
              </a:endParaRPr>
            </a:p>
            <a:p>
              <a:pPr>
                <a:defRPr/>
              </a:pPr>
              <a:r>
                <a:rPr lang="en-US" sz="1600" dirty="0">
                  <a:solidFill>
                    <a:prstClr val="black"/>
                  </a:solidFill>
                  <a:latin typeface="Calibri"/>
                </a:rPr>
                <a:t> </a:t>
              </a:r>
              <a:endParaRPr lang="en-SG" sz="1600" dirty="0">
                <a:solidFill>
                  <a:prstClr val="black"/>
                </a:solidFill>
                <a:latin typeface="Calibri"/>
              </a:endParaRPr>
            </a:p>
          </p:txBody>
        </p:sp>
        <p:sp>
          <p:nvSpPr>
            <p:cNvPr id="53" name="Rectangle 52"/>
            <p:cNvSpPr/>
            <p:nvPr/>
          </p:nvSpPr>
          <p:spPr>
            <a:xfrm>
              <a:off x="5638800" y="589515"/>
              <a:ext cx="773264" cy="2457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a:t>
              </a:r>
              <a:r>
                <a:rPr lang="en-US" sz="1400" b="1" dirty="0">
                  <a:solidFill>
                    <a:prstClr val="black"/>
                  </a:solidFill>
                  <a:latin typeface="Calibri"/>
                </a:rPr>
                <a:t>Team 4</a:t>
              </a:r>
              <a:endParaRPr lang="en-SG" sz="1600" b="1" dirty="0">
                <a:solidFill>
                  <a:prstClr val="black"/>
                </a:solidFill>
                <a:latin typeface="Calibri"/>
              </a:endParaRPr>
            </a:p>
          </p:txBody>
        </p:sp>
        <p:sp>
          <p:nvSpPr>
            <p:cNvPr id="17" name="Rounded Rectangle 16"/>
            <p:cNvSpPr/>
            <p:nvPr/>
          </p:nvSpPr>
          <p:spPr>
            <a:xfrm>
              <a:off x="4642569" y="958079"/>
              <a:ext cx="609600" cy="228600"/>
            </a:xfrm>
            <a:prstGeom prst="roundRect">
              <a:avLst/>
            </a:prstGeom>
            <a:solidFill>
              <a:srgbClr val="00B050"/>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US" sz="1600" dirty="0">
                  <a:solidFill>
                    <a:prstClr val="white"/>
                  </a:solidFill>
                  <a:latin typeface="Calibri"/>
                </a:rPr>
                <a:t>save</a:t>
              </a:r>
              <a:endParaRPr lang="en-SG" sz="1600" dirty="0">
                <a:solidFill>
                  <a:prstClr val="white"/>
                </a:solidFill>
                <a:latin typeface="Calibri"/>
              </a:endParaRPr>
            </a:p>
          </p:txBody>
        </p:sp>
        <p:sp>
          <p:nvSpPr>
            <p:cNvPr id="55" name="Rounded Rectangle 54"/>
            <p:cNvSpPr/>
            <p:nvPr/>
          </p:nvSpPr>
          <p:spPr>
            <a:xfrm>
              <a:off x="5313139" y="962229"/>
              <a:ext cx="859061" cy="228600"/>
            </a:xfrm>
            <a:prstGeom prst="roundRect">
              <a:avLst/>
            </a:prstGeom>
            <a:solidFill>
              <a:schemeClr val="bg1">
                <a:lumMod val="50000"/>
              </a:schemeClr>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US" sz="1600" dirty="0">
                  <a:solidFill>
                    <a:prstClr val="white"/>
                  </a:solidFill>
                  <a:latin typeface="Calibri"/>
                </a:rPr>
                <a:t>cancel</a:t>
              </a:r>
              <a:endParaRPr lang="en-SG" sz="1600" dirty="0">
                <a:solidFill>
                  <a:prstClr val="white"/>
                </a:solidFill>
                <a:latin typeface="Calibri"/>
              </a:endParaRPr>
            </a:p>
          </p:txBody>
        </p:sp>
      </p:grpSp>
      <p:sp>
        <p:nvSpPr>
          <p:cNvPr id="58" name="Freeform 57"/>
          <p:cNvSpPr/>
          <p:nvPr/>
        </p:nvSpPr>
        <p:spPr>
          <a:xfrm>
            <a:off x="9677400" y="287692"/>
            <a:ext cx="590594" cy="2147691"/>
          </a:xfrm>
          <a:custGeom>
            <a:avLst/>
            <a:gdLst>
              <a:gd name="connsiteX0" fmla="*/ 407406 w 590594"/>
              <a:gd name="connsiteY0" fmla="*/ 1548142 h 1548142"/>
              <a:gd name="connsiteX1" fmla="*/ 570369 w 590594"/>
              <a:gd name="connsiteY1" fmla="*/ 307817 h 1548142"/>
              <a:gd name="connsiteX2" fmla="*/ 0 w 590594"/>
              <a:gd name="connsiteY2" fmla="*/ 0 h 1548142"/>
            </a:gdLst>
            <a:ahLst/>
            <a:cxnLst>
              <a:cxn ang="0">
                <a:pos x="connsiteX0" y="connsiteY0"/>
              </a:cxn>
              <a:cxn ang="0">
                <a:pos x="connsiteX1" y="connsiteY1"/>
              </a:cxn>
              <a:cxn ang="0">
                <a:pos x="connsiteX2" y="connsiteY2"/>
              </a:cxn>
            </a:cxnLst>
            <a:rect l="l" t="t" r="r" b="b"/>
            <a:pathLst>
              <a:path w="590594" h="1548142">
                <a:moveTo>
                  <a:pt x="407406" y="1548142"/>
                </a:moveTo>
                <a:cubicBezTo>
                  <a:pt x="522838" y="1056991"/>
                  <a:pt x="638270" y="565841"/>
                  <a:pt x="570369" y="307817"/>
                </a:cubicBezTo>
                <a:cubicBezTo>
                  <a:pt x="502468" y="49793"/>
                  <a:pt x="251234" y="24896"/>
                  <a:pt x="0" y="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62" name="Freeform 61"/>
          <p:cNvSpPr/>
          <p:nvPr/>
        </p:nvSpPr>
        <p:spPr>
          <a:xfrm>
            <a:off x="8060603" y="706172"/>
            <a:ext cx="416459" cy="619152"/>
          </a:xfrm>
          <a:custGeom>
            <a:avLst/>
            <a:gdLst>
              <a:gd name="connsiteX0" fmla="*/ 416459 w 416459"/>
              <a:gd name="connsiteY0" fmla="*/ 832919 h 832919"/>
              <a:gd name="connsiteX1" fmla="*/ 181069 w 416459"/>
              <a:gd name="connsiteY1" fmla="*/ 706170 h 832919"/>
              <a:gd name="connsiteX2" fmla="*/ 153909 w 416459"/>
              <a:gd name="connsiteY2" fmla="*/ 117695 h 832919"/>
              <a:gd name="connsiteX3" fmla="*/ 0 w 416459"/>
              <a:gd name="connsiteY3" fmla="*/ 0 h 832919"/>
            </a:gdLst>
            <a:ahLst/>
            <a:cxnLst>
              <a:cxn ang="0">
                <a:pos x="connsiteX0" y="connsiteY0"/>
              </a:cxn>
              <a:cxn ang="0">
                <a:pos x="connsiteX1" y="connsiteY1"/>
              </a:cxn>
              <a:cxn ang="0">
                <a:pos x="connsiteX2" y="connsiteY2"/>
              </a:cxn>
              <a:cxn ang="0">
                <a:pos x="connsiteX3" y="connsiteY3"/>
              </a:cxn>
            </a:cxnLst>
            <a:rect l="l" t="t" r="r" b="b"/>
            <a:pathLst>
              <a:path w="416459" h="832919">
                <a:moveTo>
                  <a:pt x="416459" y="832919"/>
                </a:moveTo>
                <a:cubicBezTo>
                  <a:pt x="320643" y="829146"/>
                  <a:pt x="224827" y="825374"/>
                  <a:pt x="181069" y="706170"/>
                </a:cubicBezTo>
                <a:cubicBezTo>
                  <a:pt x="137311" y="586966"/>
                  <a:pt x="184087" y="235390"/>
                  <a:pt x="153909" y="117695"/>
                </a:cubicBezTo>
                <a:cubicBezTo>
                  <a:pt x="123731" y="0"/>
                  <a:pt x="61865" y="0"/>
                  <a:pt x="0" y="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64" name="Rectangle 1"/>
          <p:cNvSpPr/>
          <p:nvPr/>
        </p:nvSpPr>
        <p:spPr>
          <a:xfrm>
            <a:off x="6716864" y="1575304"/>
            <a:ext cx="2122336" cy="461665"/>
          </a:xfrm>
          <a:prstGeom prst="rect">
            <a:avLst/>
          </a:prstGeom>
        </p:spPr>
        <p:txBody>
          <a:bodyPr wrap="square">
            <a:spAutoFit/>
          </a:bodyPr>
          <a:lstStyle/>
          <a:p>
            <a:pPr>
              <a:defRPr/>
            </a:pPr>
            <a:r>
              <a:rPr lang="en-US" sz="2400" b="1" dirty="0">
                <a:solidFill>
                  <a:srgbClr val="FFFF00"/>
                </a:solidFill>
                <a:latin typeface="Calibri"/>
              </a:rPr>
              <a:t>UI prototype</a:t>
            </a:r>
            <a:r>
              <a:rPr lang="en-US" sz="2400" dirty="0">
                <a:solidFill>
                  <a:srgbClr val="FFFF00"/>
                </a:solidFill>
                <a:latin typeface="Calibri"/>
              </a:rPr>
              <a:t>:</a:t>
            </a:r>
            <a:r>
              <a:rPr lang="en-US" sz="2400" dirty="0">
                <a:noFill/>
                <a:latin typeface="Calibri"/>
              </a:rPr>
              <a:t>?</a:t>
            </a:r>
          </a:p>
        </p:txBody>
      </p:sp>
      <p:sp>
        <p:nvSpPr>
          <p:cNvPr id="63" name="Freeform 62"/>
          <p:cNvSpPr/>
          <p:nvPr/>
        </p:nvSpPr>
        <p:spPr>
          <a:xfrm>
            <a:off x="7752694" y="1575303"/>
            <a:ext cx="2242453" cy="3204928"/>
          </a:xfrm>
          <a:custGeom>
            <a:avLst/>
            <a:gdLst>
              <a:gd name="connsiteX0" fmla="*/ 2136809 w 2393640"/>
              <a:gd name="connsiteY0" fmla="*/ 169397 h 3492019"/>
              <a:gd name="connsiteX1" fmla="*/ 2245451 w 2393640"/>
              <a:gd name="connsiteY1" fmla="*/ 259932 h 3492019"/>
              <a:gd name="connsiteX2" fmla="*/ 371383 w 2393640"/>
              <a:gd name="connsiteY2" fmla="*/ 2631939 h 3492019"/>
              <a:gd name="connsiteX3" fmla="*/ 191 w 2393640"/>
              <a:gd name="connsiteY3" fmla="*/ 3492019 h 3492019"/>
              <a:gd name="connsiteX0" fmla="*/ 2136809 w 2258206"/>
              <a:gd name="connsiteY0" fmla="*/ 76488 h 3399110"/>
              <a:gd name="connsiteX1" fmla="*/ 2245451 w 2258206"/>
              <a:gd name="connsiteY1" fmla="*/ 167023 h 3399110"/>
              <a:gd name="connsiteX2" fmla="*/ 371383 w 2258206"/>
              <a:gd name="connsiteY2" fmla="*/ 2539030 h 3399110"/>
              <a:gd name="connsiteX3" fmla="*/ 191 w 2258206"/>
              <a:gd name="connsiteY3" fmla="*/ 3399110 h 3399110"/>
              <a:gd name="connsiteX0" fmla="*/ 2136809 w 2302402"/>
              <a:gd name="connsiteY0" fmla="*/ 80801 h 3403423"/>
              <a:gd name="connsiteX1" fmla="*/ 2245451 w 2302402"/>
              <a:gd name="connsiteY1" fmla="*/ 171336 h 3403423"/>
              <a:gd name="connsiteX2" fmla="*/ 371383 w 2302402"/>
              <a:gd name="connsiteY2" fmla="*/ 2543343 h 3403423"/>
              <a:gd name="connsiteX3" fmla="*/ 191 w 2302402"/>
              <a:gd name="connsiteY3" fmla="*/ 3403423 h 3403423"/>
              <a:gd name="connsiteX0" fmla="*/ 2136707 w 2255509"/>
              <a:gd name="connsiteY0" fmla="*/ 53109 h 3375731"/>
              <a:gd name="connsiteX1" fmla="*/ 2154814 w 2255509"/>
              <a:gd name="connsiteY1" fmla="*/ 279446 h 3375731"/>
              <a:gd name="connsiteX2" fmla="*/ 371281 w 2255509"/>
              <a:gd name="connsiteY2" fmla="*/ 2515651 h 3375731"/>
              <a:gd name="connsiteX3" fmla="*/ 89 w 2255509"/>
              <a:gd name="connsiteY3" fmla="*/ 3375731 h 3375731"/>
              <a:gd name="connsiteX0" fmla="*/ 2136707 w 2204534"/>
              <a:gd name="connsiteY0" fmla="*/ 0 h 3322622"/>
              <a:gd name="connsiteX1" fmla="*/ 2154814 w 2204534"/>
              <a:gd name="connsiteY1" fmla="*/ 226337 h 3322622"/>
              <a:gd name="connsiteX2" fmla="*/ 371281 w 2204534"/>
              <a:gd name="connsiteY2" fmla="*/ 2462542 h 3322622"/>
              <a:gd name="connsiteX3" fmla="*/ 89 w 2204534"/>
              <a:gd name="connsiteY3" fmla="*/ 3322622 h 3322622"/>
              <a:gd name="connsiteX0" fmla="*/ 2136707 w 2255509"/>
              <a:gd name="connsiteY0" fmla="*/ 302 h 3322924"/>
              <a:gd name="connsiteX1" fmla="*/ 2154814 w 2255509"/>
              <a:gd name="connsiteY1" fmla="*/ 226639 h 3322924"/>
              <a:gd name="connsiteX2" fmla="*/ 371281 w 2255509"/>
              <a:gd name="connsiteY2" fmla="*/ 2462844 h 3322924"/>
              <a:gd name="connsiteX3" fmla="*/ 89 w 2255509"/>
              <a:gd name="connsiteY3" fmla="*/ 3322924 h 3322924"/>
              <a:gd name="connsiteX0" fmla="*/ 2136707 w 2254188"/>
              <a:gd name="connsiteY0" fmla="*/ 23506 h 3346128"/>
              <a:gd name="connsiteX1" fmla="*/ 2154814 w 2254188"/>
              <a:gd name="connsiteY1" fmla="*/ 249843 h 3346128"/>
              <a:gd name="connsiteX2" fmla="*/ 371281 w 2254188"/>
              <a:gd name="connsiteY2" fmla="*/ 2486048 h 3346128"/>
              <a:gd name="connsiteX3" fmla="*/ 89 w 2254188"/>
              <a:gd name="connsiteY3" fmla="*/ 3346128 h 3346128"/>
              <a:gd name="connsiteX0" fmla="*/ 2136707 w 2254188"/>
              <a:gd name="connsiteY0" fmla="*/ 23506 h 3346128"/>
              <a:gd name="connsiteX1" fmla="*/ 2154814 w 2254188"/>
              <a:gd name="connsiteY1" fmla="*/ 249843 h 3346128"/>
              <a:gd name="connsiteX2" fmla="*/ 371281 w 2254188"/>
              <a:gd name="connsiteY2" fmla="*/ 2486048 h 3346128"/>
              <a:gd name="connsiteX3" fmla="*/ 89 w 2254188"/>
              <a:gd name="connsiteY3" fmla="*/ 3346128 h 3346128"/>
              <a:gd name="connsiteX0" fmla="*/ 2136707 w 2242453"/>
              <a:gd name="connsiteY0" fmla="*/ 0 h 3322622"/>
              <a:gd name="connsiteX1" fmla="*/ 2154814 w 2242453"/>
              <a:gd name="connsiteY1" fmla="*/ 226337 h 3322622"/>
              <a:gd name="connsiteX2" fmla="*/ 371281 w 2242453"/>
              <a:gd name="connsiteY2" fmla="*/ 2462542 h 3322622"/>
              <a:gd name="connsiteX3" fmla="*/ 89 w 2242453"/>
              <a:gd name="connsiteY3" fmla="*/ 3322622 h 3322622"/>
            </a:gdLst>
            <a:ahLst/>
            <a:cxnLst>
              <a:cxn ang="0">
                <a:pos x="connsiteX0" y="connsiteY0"/>
              </a:cxn>
              <a:cxn ang="0">
                <a:pos x="connsiteX1" y="connsiteY1"/>
              </a:cxn>
              <a:cxn ang="0">
                <a:pos x="connsiteX2" y="connsiteY2"/>
              </a:cxn>
              <a:cxn ang="0">
                <a:pos x="connsiteX3" y="connsiteY3"/>
              </a:cxn>
            </a:cxnLst>
            <a:rect l="l" t="t" r="r" b="b"/>
            <a:pathLst>
              <a:path w="2242453" h="3322622">
                <a:moveTo>
                  <a:pt x="2136707" y="0"/>
                </a:moveTo>
                <a:cubicBezTo>
                  <a:pt x="2306397" y="25714"/>
                  <a:pt x="2240823" y="78464"/>
                  <a:pt x="2154814" y="226337"/>
                </a:cubicBezTo>
                <a:cubicBezTo>
                  <a:pt x="2068805" y="374210"/>
                  <a:pt x="730402" y="1946495"/>
                  <a:pt x="371281" y="2462542"/>
                </a:cubicBezTo>
                <a:cubicBezTo>
                  <a:pt x="12160" y="2978589"/>
                  <a:pt x="-1420" y="3161922"/>
                  <a:pt x="89" y="3322622"/>
                </a:cubicBezTo>
              </a:path>
            </a:pathLst>
          </a:custGeom>
          <a:noFill/>
          <a:ln>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65" name="Rounded Rectangle 64"/>
          <p:cNvSpPr/>
          <p:nvPr/>
        </p:nvSpPr>
        <p:spPr>
          <a:xfrm>
            <a:off x="7044211" y="6172200"/>
            <a:ext cx="2928486" cy="228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a:solidFill>
                  <a:prstClr val="black"/>
                </a:solidFill>
                <a:latin typeface="Calibri"/>
              </a:rPr>
              <a:t>Student Jake moved to Team 1 [</a:t>
            </a:r>
            <a:r>
              <a:rPr lang="en-US" sz="1200" b="1" u="sng" dirty="0">
                <a:solidFill>
                  <a:prstClr val="black"/>
                </a:solidFill>
                <a:latin typeface="Calibri"/>
              </a:rPr>
              <a:t>undo</a:t>
            </a:r>
            <a:r>
              <a:rPr lang="en-US" sz="1200" dirty="0">
                <a:solidFill>
                  <a:prstClr val="black"/>
                </a:solidFill>
                <a:latin typeface="Calibri"/>
              </a:rPr>
              <a:t>]</a:t>
            </a:r>
            <a:endParaRPr lang="en-SG" sz="1200" dirty="0">
              <a:solidFill>
                <a:prstClr val="black"/>
              </a:solidFill>
              <a:latin typeface="Calibri"/>
            </a:endParaRPr>
          </a:p>
        </p:txBody>
      </p:sp>
    </p:spTree>
    <p:extLst>
      <p:ext uri="{BB962C8B-B14F-4D97-AF65-F5344CB8AC3E}">
        <p14:creationId xmlns:p14="http://schemas.microsoft.com/office/powerpoint/2010/main" val="33821121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wipe(up)">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wipe(down)">
                                      <p:cBhvr>
                                        <p:cTn id="61" dur="500"/>
                                        <p:tgtEl>
                                          <p:spTgt spid="62"/>
                                        </p:tgtEl>
                                      </p:cBhvr>
                                    </p:animEffect>
                                  </p:childTnLst>
                                </p:cTn>
                              </p:par>
                            </p:childTnLst>
                          </p:cTn>
                        </p:par>
                        <p:par>
                          <p:cTn id="62" fill="hold">
                            <p:stCondLst>
                              <p:cond delay="500"/>
                            </p:stCondLst>
                            <p:childTnLst>
                              <p:par>
                                <p:cTn id="63" presetID="23" presetClass="entr" presetSubtype="272"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p:cTn id="65" dur="250" fill="hold"/>
                                        <p:tgtEl>
                                          <p:spTgt spid="54"/>
                                        </p:tgtEl>
                                        <p:attrNameLst>
                                          <p:attrName>ppt_w</p:attrName>
                                        </p:attrNameLst>
                                      </p:cBhvr>
                                      <p:tavLst>
                                        <p:tav tm="0">
                                          <p:val>
                                            <p:strVal val="2/3*#ppt_w"/>
                                          </p:val>
                                        </p:tav>
                                        <p:tav tm="100000">
                                          <p:val>
                                            <p:strVal val="#ppt_w"/>
                                          </p:val>
                                        </p:tav>
                                      </p:tavLst>
                                    </p:anim>
                                    <p:anim calcmode="lin" valueType="num">
                                      <p:cBhvr>
                                        <p:cTn id="66" dur="250" fill="hold"/>
                                        <p:tgtEl>
                                          <p:spTgt spid="54"/>
                                        </p:tgtEl>
                                        <p:attrNameLst>
                                          <p:attrName>ppt_h</p:attrName>
                                        </p:attrNameLst>
                                      </p:cBhvr>
                                      <p:tavLst>
                                        <p:tav tm="0">
                                          <p:val>
                                            <p:strVal val="2/3*#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up)">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0" grpId="0"/>
      <p:bldP spid="12" grpId="0"/>
      <p:bldP spid="13" grpId="0"/>
      <p:bldP spid="58" grpId="0" animBg="1"/>
      <p:bldP spid="62" grpId="0" animBg="1"/>
      <p:bldP spid="64" grpId="0"/>
      <p:bldP spid="63"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1800" y="2057400"/>
            <a:ext cx="3581400" cy="4495800"/>
          </a:xfrm>
          <a:prstGeom prst="rect">
            <a:avLst/>
          </a:prstGeom>
          <a:solidFill>
            <a:schemeClr val="bg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aphicFrame>
        <p:nvGraphicFramePr>
          <p:cNvPr id="3" name="Table 2"/>
          <p:cNvGraphicFramePr>
            <a:graphicFrameLocks noGrp="1"/>
          </p:cNvGraphicFramePr>
          <p:nvPr>
            <p:extLst/>
          </p:nvPr>
        </p:nvGraphicFramePr>
        <p:xfrm>
          <a:off x="6968905" y="2362200"/>
          <a:ext cx="2667000" cy="533400"/>
        </p:xfrm>
        <a:graphic>
          <a:graphicData uri="http://schemas.openxmlformats.org/drawingml/2006/table">
            <a:tbl>
              <a:tblPr firstRow="1" bandRow="1">
                <a:tableStyleId>{BC89EF96-8CEA-46FF-86C4-4CE0E7609802}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a:p>
                  </a:txBody>
                  <a:tcPr/>
                </a:tc>
                <a:extLst>
                  <a:ext uri="{0D108BD9-81ED-4DB2-BD59-A6C34878D82A}">
                    <a16:rowId xmlns:a16="http://schemas.microsoft.com/office/drawing/2014/main" val="10000"/>
                  </a:ext>
                </a:extLst>
              </a:tr>
              <a:tr h="177800">
                <a:tc>
                  <a:txBody>
                    <a:bodyPr/>
                    <a:lstStyle/>
                    <a:p>
                      <a:endParaRPr lang="en-SG" sz="300" dirty="0"/>
                    </a:p>
                  </a:txBody>
                  <a:tcPr/>
                </a:tc>
                <a:tc>
                  <a:txBody>
                    <a:bodyPr/>
                    <a:lstStyle/>
                    <a:p>
                      <a:endParaRPr lang="en-SG" sz="300" dirty="0"/>
                    </a:p>
                  </a:txBody>
                  <a:tcPr/>
                </a:tc>
                <a:tc>
                  <a:txBody>
                    <a:bodyPr/>
                    <a:lstStyle/>
                    <a:p>
                      <a:endParaRPr lang="en-SG" sz="300"/>
                    </a:p>
                  </a:txBody>
                  <a:tcPr/>
                </a:tc>
                <a:extLst>
                  <a:ext uri="{0D108BD9-81ED-4DB2-BD59-A6C34878D82A}">
                    <a16:rowId xmlns:a16="http://schemas.microsoft.com/office/drawing/2014/main" val="10001"/>
                  </a:ext>
                </a:extLst>
              </a:tr>
              <a:tr h="177800">
                <a:tc>
                  <a:txBody>
                    <a:bodyPr/>
                    <a:lstStyle/>
                    <a:p>
                      <a:endParaRPr lang="en-SG" sz="300"/>
                    </a:p>
                  </a:txBody>
                  <a:tcPr/>
                </a:tc>
                <a:tc>
                  <a:txBody>
                    <a:bodyPr/>
                    <a:lstStyle/>
                    <a:p>
                      <a:endParaRPr lang="en-SG" sz="300" dirty="0"/>
                    </a:p>
                  </a:txBody>
                  <a:tcPr/>
                </a:tc>
                <a:tc>
                  <a:txBody>
                    <a:bodyPr/>
                    <a:lstStyle/>
                    <a:p>
                      <a:endParaRPr lang="en-SG" sz="300"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6989652" y="3200400"/>
          <a:ext cx="2667000" cy="533400"/>
        </p:xfrm>
        <a:graphic>
          <a:graphicData uri="http://schemas.openxmlformats.org/drawingml/2006/table">
            <a:tbl>
              <a:tblPr firstRow="1" bandRow="1">
                <a:tableStyleId>{BC89EF96-8CEA-46FF-86C4-4CE0E7609802}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a:p>
                  </a:txBody>
                  <a:tcPr/>
                </a:tc>
                <a:extLst>
                  <a:ext uri="{0D108BD9-81ED-4DB2-BD59-A6C34878D82A}">
                    <a16:rowId xmlns:a16="http://schemas.microsoft.com/office/drawing/2014/main" val="10000"/>
                  </a:ext>
                </a:extLst>
              </a:tr>
              <a:tr h="177800">
                <a:tc>
                  <a:txBody>
                    <a:bodyPr/>
                    <a:lstStyle/>
                    <a:p>
                      <a:endParaRPr lang="en-SG" sz="300" dirty="0"/>
                    </a:p>
                  </a:txBody>
                  <a:tcPr/>
                </a:tc>
                <a:tc>
                  <a:txBody>
                    <a:bodyPr/>
                    <a:lstStyle/>
                    <a:p>
                      <a:endParaRPr lang="en-SG" sz="300" dirty="0"/>
                    </a:p>
                  </a:txBody>
                  <a:tcPr/>
                </a:tc>
                <a:tc>
                  <a:txBody>
                    <a:bodyPr/>
                    <a:lstStyle/>
                    <a:p>
                      <a:endParaRPr lang="en-SG" sz="300"/>
                    </a:p>
                  </a:txBody>
                  <a:tcPr/>
                </a:tc>
                <a:extLst>
                  <a:ext uri="{0D108BD9-81ED-4DB2-BD59-A6C34878D82A}">
                    <a16:rowId xmlns:a16="http://schemas.microsoft.com/office/drawing/2014/main" val="10001"/>
                  </a:ext>
                </a:extLst>
              </a:tr>
              <a:tr h="177800">
                <a:tc>
                  <a:txBody>
                    <a:bodyPr/>
                    <a:lstStyle/>
                    <a:p>
                      <a:endParaRPr lang="en-SG" sz="300"/>
                    </a:p>
                  </a:txBody>
                  <a:tcPr/>
                </a:tc>
                <a:tc>
                  <a:txBody>
                    <a:bodyPr/>
                    <a:lstStyle/>
                    <a:p>
                      <a:endParaRPr lang="en-SG" sz="300" dirty="0"/>
                    </a:p>
                  </a:txBody>
                  <a:tcPr/>
                </a:tc>
                <a:tc>
                  <a:txBody>
                    <a:bodyPr/>
                    <a:lstStyle/>
                    <a:p>
                      <a:endParaRPr lang="en-SG" sz="300"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nvPr>
        </p:nvGraphicFramePr>
        <p:xfrm>
          <a:off x="7010400" y="4064000"/>
          <a:ext cx="2667000" cy="355600"/>
        </p:xfrm>
        <a:graphic>
          <a:graphicData uri="http://schemas.openxmlformats.org/drawingml/2006/table">
            <a:tbl>
              <a:tblPr firstRow="1" bandRow="1">
                <a:tableStyleId>{BC89EF96-8CEA-46FF-86C4-4CE0E7609802}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r h="177800">
                <a:tc>
                  <a:txBody>
                    <a:bodyPr/>
                    <a:lstStyle/>
                    <a:p>
                      <a:endParaRPr lang="en-SG" sz="300" dirty="0"/>
                    </a:p>
                  </a:txBody>
                  <a:tcPr/>
                </a:tc>
                <a:tc>
                  <a:txBody>
                    <a:bodyPr/>
                    <a:lstStyle/>
                    <a:p>
                      <a:endParaRPr lang="en-SG" sz="300" dirty="0"/>
                    </a:p>
                  </a:txBody>
                  <a:tcPr/>
                </a:tc>
                <a:tc>
                  <a:txBody>
                    <a:bodyPr/>
                    <a:lstStyle/>
                    <a:p>
                      <a:endParaRPr lang="en-SG" sz="300"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6989652" y="5080000"/>
          <a:ext cx="2687748" cy="177800"/>
        </p:xfrm>
        <a:graphic>
          <a:graphicData uri="http://schemas.openxmlformats.org/drawingml/2006/table">
            <a:tbl>
              <a:tblPr firstRow="1" bandRow="1">
                <a:tableStyleId>{BC89EF96-8CEA-46FF-86C4-4CE0E7609802}</a:tableStyleId>
              </a:tblPr>
              <a:tblGrid>
                <a:gridCol w="895916">
                  <a:extLst>
                    <a:ext uri="{9D8B030D-6E8A-4147-A177-3AD203B41FA5}">
                      <a16:colId xmlns:a16="http://schemas.microsoft.com/office/drawing/2014/main" val="20000"/>
                    </a:ext>
                  </a:extLst>
                </a:gridCol>
                <a:gridCol w="895916">
                  <a:extLst>
                    <a:ext uri="{9D8B030D-6E8A-4147-A177-3AD203B41FA5}">
                      <a16:colId xmlns:a16="http://schemas.microsoft.com/office/drawing/2014/main" val="20001"/>
                    </a:ext>
                  </a:extLst>
                </a:gridCol>
                <a:gridCol w="895916">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6989652" y="5461000"/>
          <a:ext cx="2687748" cy="177800"/>
        </p:xfrm>
        <a:graphic>
          <a:graphicData uri="http://schemas.openxmlformats.org/drawingml/2006/table">
            <a:tbl>
              <a:tblPr firstRow="1" bandRow="1">
                <a:tableStyleId>{BC89EF96-8CEA-46FF-86C4-4CE0E7609802}</a:tableStyleId>
              </a:tblPr>
              <a:tblGrid>
                <a:gridCol w="895916">
                  <a:extLst>
                    <a:ext uri="{9D8B030D-6E8A-4147-A177-3AD203B41FA5}">
                      <a16:colId xmlns:a16="http://schemas.microsoft.com/office/drawing/2014/main" val="20000"/>
                    </a:ext>
                  </a:extLst>
                </a:gridCol>
                <a:gridCol w="895916">
                  <a:extLst>
                    <a:ext uri="{9D8B030D-6E8A-4147-A177-3AD203B41FA5}">
                      <a16:colId xmlns:a16="http://schemas.microsoft.com/office/drawing/2014/main" val="20001"/>
                    </a:ext>
                  </a:extLst>
                </a:gridCol>
                <a:gridCol w="895916">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6989652" y="5842000"/>
          <a:ext cx="2687748" cy="177800"/>
        </p:xfrm>
        <a:graphic>
          <a:graphicData uri="http://schemas.openxmlformats.org/drawingml/2006/table">
            <a:tbl>
              <a:tblPr firstRow="1" bandRow="1">
                <a:tableStyleId>{BC89EF96-8CEA-46FF-86C4-4CE0E7609802}</a:tableStyleId>
              </a:tblPr>
              <a:tblGrid>
                <a:gridCol w="895916">
                  <a:extLst>
                    <a:ext uri="{9D8B030D-6E8A-4147-A177-3AD203B41FA5}">
                      <a16:colId xmlns:a16="http://schemas.microsoft.com/office/drawing/2014/main" val="20000"/>
                    </a:ext>
                  </a:extLst>
                </a:gridCol>
                <a:gridCol w="895916">
                  <a:extLst>
                    <a:ext uri="{9D8B030D-6E8A-4147-A177-3AD203B41FA5}">
                      <a16:colId xmlns:a16="http://schemas.microsoft.com/office/drawing/2014/main" val="20001"/>
                    </a:ext>
                  </a:extLst>
                </a:gridCol>
                <a:gridCol w="895916">
                  <a:extLst>
                    <a:ext uri="{9D8B030D-6E8A-4147-A177-3AD203B41FA5}">
                      <a16:colId xmlns:a16="http://schemas.microsoft.com/office/drawing/2014/main" val="20002"/>
                    </a:ext>
                  </a:extLst>
                </a:gridCol>
              </a:tblGrid>
              <a:tr h="177800">
                <a:tc>
                  <a:txBody>
                    <a:bodyPr/>
                    <a:lstStyle/>
                    <a:p>
                      <a:endParaRPr lang="en-SG" sz="300" dirty="0"/>
                    </a:p>
                  </a:txBody>
                  <a:tcPr/>
                </a:tc>
                <a:tc>
                  <a:txBody>
                    <a:bodyPr/>
                    <a:lstStyle/>
                    <a:p>
                      <a:endParaRPr lang="en-SG" sz="300"/>
                    </a:p>
                  </a:txBody>
                  <a:tcPr/>
                </a:tc>
                <a:tc>
                  <a:txBody>
                    <a:bodyPr/>
                    <a:lstStyle/>
                    <a:p>
                      <a:endParaRPr lang="en-SG" sz="300" dirty="0"/>
                    </a:p>
                  </a:txBody>
                  <a:tcPr/>
                </a:tc>
                <a:extLst>
                  <a:ext uri="{0D108BD9-81ED-4DB2-BD59-A6C34878D82A}">
                    <a16:rowId xmlns:a16="http://schemas.microsoft.com/office/drawing/2014/main" val="10000"/>
                  </a:ext>
                </a:extLst>
              </a:tr>
            </a:tbl>
          </a:graphicData>
        </a:graphic>
      </p:graphicFrame>
      <p:sp>
        <p:nvSpPr>
          <p:cNvPr id="4" name="TextBox 3"/>
          <p:cNvSpPr txBox="1"/>
          <p:nvPr/>
        </p:nvSpPr>
        <p:spPr>
          <a:xfrm>
            <a:off x="6815612" y="4667807"/>
            <a:ext cx="2633189" cy="338554"/>
          </a:xfrm>
          <a:prstGeom prst="rect">
            <a:avLst/>
          </a:prstGeom>
          <a:noFill/>
        </p:spPr>
        <p:txBody>
          <a:bodyPr wrap="square" rtlCol="0">
            <a:spAutoFit/>
          </a:bodyPr>
          <a:lstStyle/>
          <a:p>
            <a:pPr>
              <a:defRPr/>
            </a:pPr>
            <a:r>
              <a:rPr lang="en-US" sz="1600" dirty="0">
                <a:solidFill>
                  <a:prstClr val="black"/>
                </a:solidFill>
                <a:latin typeface="Calibri"/>
              </a:rPr>
              <a:t>Students without teams</a:t>
            </a:r>
            <a:endParaRPr lang="en-SG" sz="1600" dirty="0">
              <a:solidFill>
                <a:prstClr val="black"/>
              </a:solidFill>
              <a:latin typeface="Calibri"/>
            </a:endParaRPr>
          </a:p>
        </p:txBody>
      </p:sp>
      <p:sp>
        <p:nvSpPr>
          <p:cNvPr id="10" name="TextBox 9"/>
          <p:cNvSpPr txBox="1"/>
          <p:nvPr/>
        </p:nvSpPr>
        <p:spPr>
          <a:xfrm>
            <a:off x="6803556" y="2072868"/>
            <a:ext cx="990600" cy="338554"/>
          </a:xfrm>
          <a:prstGeom prst="rect">
            <a:avLst/>
          </a:prstGeom>
          <a:noFill/>
        </p:spPr>
        <p:txBody>
          <a:bodyPr wrap="square" rtlCol="0">
            <a:spAutoFit/>
          </a:bodyPr>
          <a:lstStyle/>
          <a:p>
            <a:pPr>
              <a:defRPr/>
            </a:pPr>
            <a:r>
              <a:rPr lang="en-US" sz="1600" dirty="0">
                <a:solidFill>
                  <a:prstClr val="black"/>
                </a:solidFill>
                <a:latin typeface="Calibri"/>
              </a:rPr>
              <a:t>Team 1</a:t>
            </a:r>
            <a:endParaRPr lang="en-SG" sz="1600" dirty="0">
              <a:solidFill>
                <a:prstClr val="black"/>
              </a:solidFill>
              <a:latin typeface="Calibri"/>
            </a:endParaRPr>
          </a:p>
        </p:txBody>
      </p:sp>
      <p:sp>
        <p:nvSpPr>
          <p:cNvPr id="12" name="TextBox 11"/>
          <p:cNvSpPr txBox="1"/>
          <p:nvPr/>
        </p:nvSpPr>
        <p:spPr>
          <a:xfrm>
            <a:off x="6803556" y="2916164"/>
            <a:ext cx="990600" cy="338554"/>
          </a:xfrm>
          <a:prstGeom prst="rect">
            <a:avLst/>
          </a:prstGeom>
          <a:noFill/>
        </p:spPr>
        <p:txBody>
          <a:bodyPr wrap="square" rtlCol="0">
            <a:spAutoFit/>
          </a:bodyPr>
          <a:lstStyle/>
          <a:p>
            <a:pPr>
              <a:defRPr/>
            </a:pPr>
            <a:r>
              <a:rPr lang="en-US" sz="1600" dirty="0">
                <a:solidFill>
                  <a:prstClr val="black"/>
                </a:solidFill>
                <a:latin typeface="Calibri"/>
              </a:rPr>
              <a:t>Team 2</a:t>
            </a:r>
            <a:endParaRPr lang="en-SG" sz="1600" dirty="0">
              <a:solidFill>
                <a:prstClr val="black"/>
              </a:solidFill>
              <a:latin typeface="Calibri"/>
            </a:endParaRPr>
          </a:p>
        </p:txBody>
      </p:sp>
      <p:sp>
        <p:nvSpPr>
          <p:cNvPr id="13" name="TextBox 12"/>
          <p:cNvSpPr txBox="1"/>
          <p:nvPr/>
        </p:nvSpPr>
        <p:spPr>
          <a:xfrm>
            <a:off x="6803556" y="3784860"/>
            <a:ext cx="990600" cy="338554"/>
          </a:xfrm>
          <a:prstGeom prst="rect">
            <a:avLst/>
          </a:prstGeom>
          <a:noFill/>
        </p:spPr>
        <p:txBody>
          <a:bodyPr wrap="square" rtlCol="0">
            <a:spAutoFit/>
          </a:bodyPr>
          <a:lstStyle/>
          <a:p>
            <a:pPr>
              <a:defRPr/>
            </a:pPr>
            <a:r>
              <a:rPr lang="en-US" sz="1600" dirty="0">
                <a:solidFill>
                  <a:prstClr val="black"/>
                </a:solidFill>
                <a:latin typeface="Calibri"/>
              </a:rPr>
              <a:t>Team 3</a:t>
            </a:r>
            <a:endParaRPr lang="en-SG" sz="1600" dirty="0">
              <a:solidFill>
                <a:prstClr val="black"/>
              </a:solidFill>
              <a:latin typeface="Calibri"/>
            </a:endParaRPr>
          </a:p>
        </p:txBody>
      </p:sp>
      <p:grpSp>
        <p:nvGrpSpPr>
          <p:cNvPr id="57" name="Group 56"/>
          <p:cNvGrpSpPr/>
          <p:nvPr/>
        </p:nvGrpSpPr>
        <p:grpSpPr>
          <a:xfrm>
            <a:off x="9677401" y="2363131"/>
            <a:ext cx="638175" cy="3646539"/>
            <a:chOff x="8153400" y="2363130"/>
            <a:chExt cx="638175" cy="3646539"/>
          </a:xfrm>
        </p:grpSpPr>
        <p:grpSp>
          <p:nvGrpSpPr>
            <p:cNvPr id="16" name="Group 15"/>
            <p:cNvGrpSpPr/>
            <p:nvPr/>
          </p:nvGrpSpPr>
          <p:grpSpPr>
            <a:xfrm>
              <a:off x="8153400" y="2363130"/>
              <a:ext cx="609600" cy="145444"/>
              <a:chOff x="8153400" y="2357104"/>
              <a:chExt cx="609600" cy="157496"/>
            </a:xfrm>
          </p:grpSpPr>
          <p:sp>
            <p:nvSpPr>
              <p:cNvPr id="14" name="Rectangle 13"/>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15" name="Isosceles Triangle 14"/>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18" name="Group 17"/>
            <p:cNvGrpSpPr/>
            <p:nvPr/>
          </p:nvGrpSpPr>
          <p:grpSpPr>
            <a:xfrm>
              <a:off x="8153400" y="2551334"/>
              <a:ext cx="609600" cy="145444"/>
              <a:chOff x="8153400" y="2357104"/>
              <a:chExt cx="609600" cy="157496"/>
            </a:xfrm>
          </p:grpSpPr>
          <p:sp>
            <p:nvSpPr>
              <p:cNvPr id="19" name="Rectangle 18"/>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0" name="Isosceles Triangle 19"/>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21" name="Group 20"/>
            <p:cNvGrpSpPr/>
            <p:nvPr/>
          </p:nvGrpSpPr>
          <p:grpSpPr>
            <a:xfrm>
              <a:off x="8153400" y="2739539"/>
              <a:ext cx="609600" cy="145444"/>
              <a:chOff x="8153400" y="2357104"/>
              <a:chExt cx="609600" cy="157496"/>
            </a:xfrm>
          </p:grpSpPr>
          <p:sp>
            <p:nvSpPr>
              <p:cNvPr id="22" name="Rectangle 21"/>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3" name="Isosceles Triangle 22"/>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24" name="Group 23"/>
            <p:cNvGrpSpPr/>
            <p:nvPr/>
          </p:nvGrpSpPr>
          <p:grpSpPr>
            <a:xfrm>
              <a:off x="8172450" y="3200400"/>
              <a:ext cx="609600" cy="145444"/>
              <a:chOff x="8153400" y="2357104"/>
              <a:chExt cx="609600" cy="157496"/>
            </a:xfrm>
          </p:grpSpPr>
          <p:sp>
            <p:nvSpPr>
              <p:cNvPr id="25" name="Rectangle 24"/>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6" name="Isosceles Triangle 25"/>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27" name="Group 26"/>
            <p:cNvGrpSpPr/>
            <p:nvPr/>
          </p:nvGrpSpPr>
          <p:grpSpPr>
            <a:xfrm>
              <a:off x="8172450" y="3388604"/>
              <a:ext cx="609600" cy="145444"/>
              <a:chOff x="8153400" y="2357104"/>
              <a:chExt cx="609600" cy="157496"/>
            </a:xfrm>
          </p:grpSpPr>
          <p:sp>
            <p:nvSpPr>
              <p:cNvPr id="28" name="Rectangle 27"/>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29" name="Isosceles Triangle 28"/>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0" name="Group 29"/>
            <p:cNvGrpSpPr/>
            <p:nvPr/>
          </p:nvGrpSpPr>
          <p:grpSpPr>
            <a:xfrm>
              <a:off x="8172450" y="3576809"/>
              <a:ext cx="609600" cy="145444"/>
              <a:chOff x="8153400" y="2357104"/>
              <a:chExt cx="609600" cy="157496"/>
            </a:xfrm>
          </p:grpSpPr>
          <p:sp>
            <p:nvSpPr>
              <p:cNvPr id="31" name="Rectangle 30"/>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32" name="Isosceles Triangle 31"/>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3" name="Group 32"/>
            <p:cNvGrpSpPr/>
            <p:nvPr/>
          </p:nvGrpSpPr>
          <p:grpSpPr>
            <a:xfrm>
              <a:off x="8181975" y="4069096"/>
              <a:ext cx="609600" cy="145444"/>
              <a:chOff x="8153400" y="2357104"/>
              <a:chExt cx="609600" cy="157496"/>
            </a:xfrm>
          </p:grpSpPr>
          <p:sp>
            <p:nvSpPr>
              <p:cNvPr id="34" name="Rectangle 33"/>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35" name="Isosceles Triangle 34"/>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6" name="Group 35"/>
            <p:cNvGrpSpPr/>
            <p:nvPr/>
          </p:nvGrpSpPr>
          <p:grpSpPr>
            <a:xfrm>
              <a:off x="8181975" y="4257301"/>
              <a:ext cx="609600" cy="145444"/>
              <a:chOff x="8153400" y="2357104"/>
              <a:chExt cx="609600" cy="157496"/>
            </a:xfrm>
          </p:grpSpPr>
          <p:sp>
            <p:nvSpPr>
              <p:cNvPr id="37" name="Rectangle 36"/>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38" name="Isosceles Triangle 37"/>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39" name="Group 38"/>
            <p:cNvGrpSpPr/>
            <p:nvPr/>
          </p:nvGrpSpPr>
          <p:grpSpPr>
            <a:xfrm>
              <a:off x="8181975" y="5089525"/>
              <a:ext cx="609600" cy="145444"/>
              <a:chOff x="8153400" y="2357104"/>
              <a:chExt cx="609600" cy="157496"/>
            </a:xfrm>
          </p:grpSpPr>
          <p:sp>
            <p:nvSpPr>
              <p:cNvPr id="40" name="Rectangle 39"/>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41" name="Isosceles Triangle 40"/>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42" name="Group 41"/>
            <p:cNvGrpSpPr/>
            <p:nvPr/>
          </p:nvGrpSpPr>
          <p:grpSpPr>
            <a:xfrm>
              <a:off x="8181975" y="5476875"/>
              <a:ext cx="609600" cy="145444"/>
              <a:chOff x="8153400" y="2357104"/>
              <a:chExt cx="609600" cy="157496"/>
            </a:xfrm>
          </p:grpSpPr>
          <p:sp>
            <p:nvSpPr>
              <p:cNvPr id="43" name="Rectangle 42"/>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44" name="Isosceles Triangle 43"/>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nvGrpSpPr>
            <p:cNvPr id="45" name="Group 44"/>
            <p:cNvGrpSpPr/>
            <p:nvPr/>
          </p:nvGrpSpPr>
          <p:grpSpPr>
            <a:xfrm>
              <a:off x="8181975" y="5864225"/>
              <a:ext cx="609600" cy="145444"/>
              <a:chOff x="8153400" y="2357104"/>
              <a:chExt cx="609600" cy="157496"/>
            </a:xfrm>
          </p:grpSpPr>
          <p:sp>
            <p:nvSpPr>
              <p:cNvPr id="46" name="Rectangle 45"/>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move</a:t>
                </a:r>
                <a:endParaRPr lang="en-SG" sz="900" dirty="0">
                  <a:solidFill>
                    <a:prstClr val="black"/>
                  </a:solidFill>
                  <a:latin typeface="Calibri"/>
                </a:endParaRPr>
              </a:p>
            </p:txBody>
          </p:sp>
          <p:sp>
            <p:nvSpPr>
              <p:cNvPr id="47" name="Isosceles Triangle 46"/>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grpSp>
      </p:grpSp>
      <p:grpSp>
        <p:nvGrpSpPr>
          <p:cNvPr id="56" name="Group 55"/>
          <p:cNvGrpSpPr/>
          <p:nvPr/>
        </p:nvGrpSpPr>
        <p:grpSpPr>
          <a:xfrm>
            <a:off x="8446936" y="161864"/>
            <a:ext cx="1916264" cy="1514537"/>
            <a:chOff x="6922936" y="161863"/>
            <a:chExt cx="1916264" cy="1514537"/>
          </a:xfrm>
          <a:effectLst>
            <a:outerShdw blurRad="63500" sx="102000" sy="102000" algn="ctr" rotWithShape="0">
              <a:prstClr val="black">
                <a:alpha val="40000"/>
              </a:prstClr>
            </a:outerShdw>
          </a:effectLst>
        </p:grpSpPr>
        <p:grpSp>
          <p:nvGrpSpPr>
            <p:cNvPr id="48" name="Group 47"/>
            <p:cNvGrpSpPr/>
            <p:nvPr/>
          </p:nvGrpSpPr>
          <p:grpSpPr>
            <a:xfrm>
              <a:off x="6922936" y="161863"/>
              <a:ext cx="1916264" cy="251657"/>
              <a:chOff x="8153400" y="2357104"/>
              <a:chExt cx="609600" cy="157496"/>
            </a:xfrm>
          </p:grpSpPr>
          <p:sp>
            <p:nvSpPr>
              <p:cNvPr id="49" name="Rectangle 48"/>
              <p:cNvSpPr/>
              <p:nvPr/>
            </p:nvSpPr>
            <p:spPr>
              <a:xfrm>
                <a:off x="8153400" y="2357104"/>
                <a:ext cx="609600" cy="157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white">
                        <a:lumMod val="50000"/>
                      </a:prstClr>
                    </a:solidFill>
                    <a:latin typeface="Calibri"/>
                  </a:rPr>
                  <a:t> </a:t>
                </a:r>
                <a:r>
                  <a:rPr lang="en-US" sz="1600" dirty="0">
                    <a:solidFill>
                      <a:prstClr val="white">
                        <a:lumMod val="50000"/>
                      </a:prstClr>
                    </a:solidFill>
                    <a:latin typeface="Calibri"/>
                  </a:rPr>
                  <a:t>move</a:t>
                </a:r>
                <a:endParaRPr lang="en-SG" sz="1600" dirty="0">
                  <a:solidFill>
                    <a:prstClr val="white">
                      <a:lumMod val="50000"/>
                    </a:prstClr>
                  </a:solidFill>
                  <a:latin typeface="Calibri"/>
                </a:endParaRPr>
              </a:p>
            </p:txBody>
          </p:sp>
          <p:sp>
            <p:nvSpPr>
              <p:cNvPr id="50" name="Isosceles Triangle 49"/>
              <p:cNvSpPr/>
              <p:nvPr/>
            </p:nvSpPr>
            <p:spPr>
              <a:xfrm rot="10800000">
                <a:off x="8648700" y="2397752"/>
                <a:ext cx="762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lumMod val="50000"/>
                    </a:prstClr>
                  </a:solidFill>
                  <a:latin typeface="Calibri"/>
                </a:endParaRPr>
              </a:p>
            </p:txBody>
          </p:sp>
        </p:grpSp>
        <p:sp>
          <p:nvSpPr>
            <p:cNvPr id="51" name="Rectangle 50"/>
            <p:cNvSpPr/>
            <p:nvPr/>
          </p:nvSpPr>
          <p:spPr>
            <a:xfrm>
              <a:off x="6922936" y="440091"/>
              <a:ext cx="1916264" cy="1236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a:t>
              </a:r>
              <a:r>
                <a:rPr lang="en-US" sz="1600" dirty="0">
                  <a:solidFill>
                    <a:prstClr val="black"/>
                  </a:solidFill>
                  <a:latin typeface="Calibri"/>
                </a:rPr>
                <a:t>to Team 1</a:t>
              </a:r>
            </a:p>
            <a:p>
              <a:pPr>
                <a:defRPr/>
              </a:pPr>
              <a:r>
                <a:rPr lang="en-US" sz="1600" dirty="0">
                  <a:solidFill>
                    <a:prstClr val="black"/>
                  </a:solidFill>
                  <a:latin typeface="Calibri"/>
                </a:rPr>
                <a:t> to Team 2</a:t>
              </a:r>
            </a:p>
            <a:p>
              <a:pPr>
                <a:defRPr/>
              </a:pPr>
              <a:r>
                <a:rPr lang="en-US" sz="1600" dirty="0">
                  <a:solidFill>
                    <a:prstClr val="black"/>
                  </a:solidFill>
                  <a:latin typeface="Calibri"/>
                </a:rPr>
                <a:t> to Team 3</a:t>
              </a:r>
            </a:p>
            <a:p>
              <a:pPr>
                <a:defRPr/>
              </a:pPr>
              <a:r>
                <a:rPr lang="en-US" sz="1600" dirty="0">
                  <a:solidFill>
                    <a:prstClr val="black"/>
                  </a:solidFill>
                  <a:latin typeface="Calibri"/>
                </a:rPr>
                <a:t> to a new Team</a:t>
              </a:r>
            </a:p>
            <a:p>
              <a:pPr>
                <a:defRPr/>
              </a:pPr>
              <a:r>
                <a:rPr lang="en-US" sz="1600" dirty="0">
                  <a:solidFill>
                    <a:prstClr val="black"/>
                  </a:solidFill>
                  <a:latin typeface="Calibri"/>
                </a:rPr>
                <a:t> </a:t>
              </a:r>
              <a:r>
                <a:rPr lang="en-US" sz="1600" dirty="0">
                  <a:solidFill>
                    <a:srgbClr val="F79646">
                      <a:lumMod val="75000"/>
                    </a:srgbClr>
                  </a:solidFill>
                  <a:latin typeface="Calibri"/>
                </a:rPr>
                <a:t>out of this Team</a:t>
              </a:r>
              <a:endParaRPr lang="en-SG" sz="1600" dirty="0">
                <a:solidFill>
                  <a:srgbClr val="F79646">
                    <a:lumMod val="75000"/>
                  </a:srgbClr>
                </a:solidFill>
                <a:latin typeface="Calibri"/>
              </a:endParaRPr>
            </a:p>
          </p:txBody>
        </p:sp>
      </p:grpSp>
      <p:grpSp>
        <p:nvGrpSpPr>
          <p:cNvPr id="54" name="Group 53"/>
          <p:cNvGrpSpPr/>
          <p:nvPr/>
        </p:nvGrpSpPr>
        <p:grpSpPr>
          <a:xfrm>
            <a:off x="5791200" y="533401"/>
            <a:ext cx="2221064" cy="729479"/>
            <a:chOff x="4267200" y="533400"/>
            <a:chExt cx="2221064" cy="729479"/>
          </a:xfrm>
          <a:effectLst>
            <a:outerShdw blurRad="63500" sx="102000" sy="102000" algn="ctr" rotWithShape="0">
              <a:prstClr val="black">
                <a:alpha val="40000"/>
              </a:prstClr>
            </a:outerShdw>
          </a:effectLst>
        </p:grpSpPr>
        <p:sp>
          <p:nvSpPr>
            <p:cNvPr id="52" name="Rectangle 51"/>
            <p:cNvSpPr/>
            <p:nvPr/>
          </p:nvSpPr>
          <p:spPr>
            <a:xfrm>
              <a:off x="4267200" y="533400"/>
              <a:ext cx="2221064" cy="7294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a:t>
              </a:r>
            </a:p>
            <a:p>
              <a:pPr>
                <a:defRPr/>
              </a:pPr>
              <a:r>
                <a:rPr lang="en-US" sz="900" dirty="0">
                  <a:solidFill>
                    <a:prstClr val="black"/>
                  </a:solidFill>
                  <a:latin typeface="Calibri"/>
                </a:rPr>
                <a:t>   </a:t>
              </a:r>
              <a:r>
                <a:rPr lang="en-US" sz="1600" dirty="0">
                  <a:solidFill>
                    <a:prstClr val="black">
                      <a:lumMod val="50000"/>
                      <a:lumOff val="50000"/>
                    </a:prstClr>
                  </a:solidFill>
                  <a:latin typeface="Calibri"/>
                </a:rPr>
                <a:t>New team ID:</a:t>
              </a:r>
            </a:p>
            <a:p>
              <a:pPr>
                <a:defRPr/>
              </a:pPr>
              <a:endParaRPr lang="en-US" sz="1600" dirty="0">
                <a:solidFill>
                  <a:prstClr val="black"/>
                </a:solidFill>
                <a:latin typeface="Calibri"/>
              </a:endParaRPr>
            </a:p>
            <a:p>
              <a:pPr>
                <a:defRPr/>
              </a:pPr>
              <a:r>
                <a:rPr lang="en-US" sz="1600" dirty="0">
                  <a:solidFill>
                    <a:prstClr val="black"/>
                  </a:solidFill>
                  <a:latin typeface="Calibri"/>
                </a:rPr>
                <a:t> </a:t>
              </a:r>
              <a:endParaRPr lang="en-SG" sz="1600" dirty="0">
                <a:solidFill>
                  <a:prstClr val="black"/>
                </a:solidFill>
                <a:latin typeface="Calibri"/>
              </a:endParaRPr>
            </a:p>
          </p:txBody>
        </p:sp>
        <p:sp>
          <p:nvSpPr>
            <p:cNvPr id="53" name="Rectangle 52"/>
            <p:cNvSpPr/>
            <p:nvPr/>
          </p:nvSpPr>
          <p:spPr>
            <a:xfrm>
              <a:off x="5638800" y="589515"/>
              <a:ext cx="773264" cy="2457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defRPr/>
              </a:pPr>
              <a:r>
                <a:rPr lang="en-US" sz="900" dirty="0">
                  <a:solidFill>
                    <a:prstClr val="black"/>
                  </a:solidFill>
                  <a:latin typeface="Calibri"/>
                </a:rPr>
                <a:t> </a:t>
              </a:r>
              <a:r>
                <a:rPr lang="en-US" sz="1400" b="1" dirty="0">
                  <a:solidFill>
                    <a:prstClr val="black"/>
                  </a:solidFill>
                  <a:latin typeface="Calibri"/>
                </a:rPr>
                <a:t>Team 4</a:t>
              </a:r>
              <a:endParaRPr lang="en-SG" sz="1600" b="1" dirty="0">
                <a:solidFill>
                  <a:prstClr val="black"/>
                </a:solidFill>
                <a:latin typeface="Calibri"/>
              </a:endParaRPr>
            </a:p>
          </p:txBody>
        </p:sp>
        <p:sp>
          <p:nvSpPr>
            <p:cNvPr id="17" name="Rounded Rectangle 16"/>
            <p:cNvSpPr/>
            <p:nvPr/>
          </p:nvSpPr>
          <p:spPr>
            <a:xfrm>
              <a:off x="4642569" y="958079"/>
              <a:ext cx="609600" cy="228600"/>
            </a:xfrm>
            <a:prstGeom prst="roundRect">
              <a:avLst/>
            </a:prstGeom>
            <a:solidFill>
              <a:srgbClr val="00B050"/>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US" sz="1600" dirty="0">
                  <a:solidFill>
                    <a:prstClr val="white"/>
                  </a:solidFill>
                  <a:latin typeface="Calibri"/>
                </a:rPr>
                <a:t>save</a:t>
              </a:r>
              <a:endParaRPr lang="en-SG" sz="1600" dirty="0">
                <a:solidFill>
                  <a:prstClr val="white"/>
                </a:solidFill>
                <a:latin typeface="Calibri"/>
              </a:endParaRPr>
            </a:p>
          </p:txBody>
        </p:sp>
        <p:sp>
          <p:nvSpPr>
            <p:cNvPr id="55" name="Rounded Rectangle 54"/>
            <p:cNvSpPr/>
            <p:nvPr/>
          </p:nvSpPr>
          <p:spPr>
            <a:xfrm>
              <a:off x="5313139" y="962229"/>
              <a:ext cx="859061" cy="228600"/>
            </a:xfrm>
            <a:prstGeom prst="roundRect">
              <a:avLst/>
            </a:prstGeom>
            <a:solidFill>
              <a:schemeClr val="bg1">
                <a:lumMod val="50000"/>
              </a:schemeClr>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US" sz="1600" dirty="0">
                  <a:solidFill>
                    <a:prstClr val="white"/>
                  </a:solidFill>
                  <a:latin typeface="Calibri"/>
                </a:rPr>
                <a:t>cancel</a:t>
              </a:r>
              <a:endParaRPr lang="en-SG" sz="1600" dirty="0">
                <a:solidFill>
                  <a:prstClr val="white"/>
                </a:solidFill>
                <a:latin typeface="Calibri"/>
              </a:endParaRPr>
            </a:p>
          </p:txBody>
        </p:sp>
      </p:grpSp>
      <p:sp>
        <p:nvSpPr>
          <p:cNvPr id="58" name="Freeform 57"/>
          <p:cNvSpPr/>
          <p:nvPr/>
        </p:nvSpPr>
        <p:spPr>
          <a:xfrm>
            <a:off x="9677400" y="287692"/>
            <a:ext cx="590594" cy="2147691"/>
          </a:xfrm>
          <a:custGeom>
            <a:avLst/>
            <a:gdLst>
              <a:gd name="connsiteX0" fmla="*/ 407406 w 590594"/>
              <a:gd name="connsiteY0" fmla="*/ 1548142 h 1548142"/>
              <a:gd name="connsiteX1" fmla="*/ 570369 w 590594"/>
              <a:gd name="connsiteY1" fmla="*/ 307817 h 1548142"/>
              <a:gd name="connsiteX2" fmla="*/ 0 w 590594"/>
              <a:gd name="connsiteY2" fmla="*/ 0 h 1548142"/>
            </a:gdLst>
            <a:ahLst/>
            <a:cxnLst>
              <a:cxn ang="0">
                <a:pos x="connsiteX0" y="connsiteY0"/>
              </a:cxn>
              <a:cxn ang="0">
                <a:pos x="connsiteX1" y="connsiteY1"/>
              </a:cxn>
              <a:cxn ang="0">
                <a:pos x="connsiteX2" y="connsiteY2"/>
              </a:cxn>
            </a:cxnLst>
            <a:rect l="l" t="t" r="r" b="b"/>
            <a:pathLst>
              <a:path w="590594" h="1548142">
                <a:moveTo>
                  <a:pt x="407406" y="1548142"/>
                </a:moveTo>
                <a:cubicBezTo>
                  <a:pt x="522838" y="1056991"/>
                  <a:pt x="638270" y="565841"/>
                  <a:pt x="570369" y="307817"/>
                </a:cubicBezTo>
                <a:cubicBezTo>
                  <a:pt x="502468" y="49793"/>
                  <a:pt x="251234" y="24896"/>
                  <a:pt x="0" y="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62" name="Freeform 61"/>
          <p:cNvSpPr/>
          <p:nvPr/>
        </p:nvSpPr>
        <p:spPr>
          <a:xfrm>
            <a:off x="8060603" y="706172"/>
            <a:ext cx="416459" cy="619152"/>
          </a:xfrm>
          <a:custGeom>
            <a:avLst/>
            <a:gdLst>
              <a:gd name="connsiteX0" fmla="*/ 416459 w 416459"/>
              <a:gd name="connsiteY0" fmla="*/ 832919 h 832919"/>
              <a:gd name="connsiteX1" fmla="*/ 181069 w 416459"/>
              <a:gd name="connsiteY1" fmla="*/ 706170 h 832919"/>
              <a:gd name="connsiteX2" fmla="*/ 153909 w 416459"/>
              <a:gd name="connsiteY2" fmla="*/ 117695 h 832919"/>
              <a:gd name="connsiteX3" fmla="*/ 0 w 416459"/>
              <a:gd name="connsiteY3" fmla="*/ 0 h 832919"/>
            </a:gdLst>
            <a:ahLst/>
            <a:cxnLst>
              <a:cxn ang="0">
                <a:pos x="connsiteX0" y="connsiteY0"/>
              </a:cxn>
              <a:cxn ang="0">
                <a:pos x="connsiteX1" y="connsiteY1"/>
              </a:cxn>
              <a:cxn ang="0">
                <a:pos x="connsiteX2" y="connsiteY2"/>
              </a:cxn>
              <a:cxn ang="0">
                <a:pos x="connsiteX3" y="connsiteY3"/>
              </a:cxn>
            </a:cxnLst>
            <a:rect l="l" t="t" r="r" b="b"/>
            <a:pathLst>
              <a:path w="416459" h="832919">
                <a:moveTo>
                  <a:pt x="416459" y="832919"/>
                </a:moveTo>
                <a:cubicBezTo>
                  <a:pt x="320643" y="829146"/>
                  <a:pt x="224827" y="825374"/>
                  <a:pt x="181069" y="706170"/>
                </a:cubicBezTo>
                <a:cubicBezTo>
                  <a:pt x="137311" y="586966"/>
                  <a:pt x="184087" y="235390"/>
                  <a:pt x="153909" y="117695"/>
                </a:cubicBezTo>
                <a:cubicBezTo>
                  <a:pt x="123731" y="0"/>
                  <a:pt x="61865" y="0"/>
                  <a:pt x="0" y="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64" name="Rectangle 1"/>
          <p:cNvSpPr/>
          <p:nvPr/>
        </p:nvSpPr>
        <p:spPr>
          <a:xfrm>
            <a:off x="6716864" y="1575304"/>
            <a:ext cx="2122336" cy="461665"/>
          </a:xfrm>
          <a:prstGeom prst="rect">
            <a:avLst/>
          </a:prstGeom>
        </p:spPr>
        <p:txBody>
          <a:bodyPr wrap="square">
            <a:spAutoFit/>
          </a:bodyPr>
          <a:lstStyle/>
          <a:p>
            <a:pPr>
              <a:defRPr/>
            </a:pPr>
            <a:r>
              <a:rPr lang="en-US" sz="2400" b="1" dirty="0">
                <a:solidFill>
                  <a:srgbClr val="FFFF00"/>
                </a:solidFill>
                <a:latin typeface="Calibri"/>
              </a:rPr>
              <a:t>UI prototype</a:t>
            </a:r>
            <a:r>
              <a:rPr lang="en-US" sz="2400" dirty="0">
                <a:solidFill>
                  <a:srgbClr val="FFFF00"/>
                </a:solidFill>
                <a:latin typeface="Calibri"/>
              </a:rPr>
              <a:t>:</a:t>
            </a:r>
            <a:r>
              <a:rPr lang="en-US" sz="2400" dirty="0">
                <a:noFill/>
                <a:latin typeface="Calibri"/>
              </a:rPr>
              <a:t>?</a:t>
            </a:r>
          </a:p>
        </p:txBody>
      </p:sp>
      <p:sp>
        <p:nvSpPr>
          <p:cNvPr id="63" name="Freeform 62"/>
          <p:cNvSpPr/>
          <p:nvPr/>
        </p:nvSpPr>
        <p:spPr>
          <a:xfrm>
            <a:off x="7752694" y="1575303"/>
            <a:ext cx="2242453" cy="3204928"/>
          </a:xfrm>
          <a:custGeom>
            <a:avLst/>
            <a:gdLst>
              <a:gd name="connsiteX0" fmla="*/ 2136809 w 2393640"/>
              <a:gd name="connsiteY0" fmla="*/ 169397 h 3492019"/>
              <a:gd name="connsiteX1" fmla="*/ 2245451 w 2393640"/>
              <a:gd name="connsiteY1" fmla="*/ 259932 h 3492019"/>
              <a:gd name="connsiteX2" fmla="*/ 371383 w 2393640"/>
              <a:gd name="connsiteY2" fmla="*/ 2631939 h 3492019"/>
              <a:gd name="connsiteX3" fmla="*/ 191 w 2393640"/>
              <a:gd name="connsiteY3" fmla="*/ 3492019 h 3492019"/>
              <a:gd name="connsiteX0" fmla="*/ 2136809 w 2258206"/>
              <a:gd name="connsiteY0" fmla="*/ 76488 h 3399110"/>
              <a:gd name="connsiteX1" fmla="*/ 2245451 w 2258206"/>
              <a:gd name="connsiteY1" fmla="*/ 167023 h 3399110"/>
              <a:gd name="connsiteX2" fmla="*/ 371383 w 2258206"/>
              <a:gd name="connsiteY2" fmla="*/ 2539030 h 3399110"/>
              <a:gd name="connsiteX3" fmla="*/ 191 w 2258206"/>
              <a:gd name="connsiteY3" fmla="*/ 3399110 h 3399110"/>
              <a:gd name="connsiteX0" fmla="*/ 2136809 w 2302402"/>
              <a:gd name="connsiteY0" fmla="*/ 80801 h 3403423"/>
              <a:gd name="connsiteX1" fmla="*/ 2245451 w 2302402"/>
              <a:gd name="connsiteY1" fmla="*/ 171336 h 3403423"/>
              <a:gd name="connsiteX2" fmla="*/ 371383 w 2302402"/>
              <a:gd name="connsiteY2" fmla="*/ 2543343 h 3403423"/>
              <a:gd name="connsiteX3" fmla="*/ 191 w 2302402"/>
              <a:gd name="connsiteY3" fmla="*/ 3403423 h 3403423"/>
              <a:gd name="connsiteX0" fmla="*/ 2136707 w 2255509"/>
              <a:gd name="connsiteY0" fmla="*/ 53109 h 3375731"/>
              <a:gd name="connsiteX1" fmla="*/ 2154814 w 2255509"/>
              <a:gd name="connsiteY1" fmla="*/ 279446 h 3375731"/>
              <a:gd name="connsiteX2" fmla="*/ 371281 w 2255509"/>
              <a:gd name="connsiteY2" fmla="*/ 2515651 h 3375731"/>
              <a:gd name="connsiteX3" fmla="*/ 89 w 2255509"/>
              <a:gd name="connsiteY3" fmla="*/ 3375731 h 3375731"/>
              <a:gd name="connsiteX0" fmla="*/ 2136707 w 2204534"/>
              <a:gd name="connsiteY0" fmla="*/ 0 h 3322622"/>
              <a:gd name="connsiteX1" fmla="*/ 2154814 w 2204534"/>
              <a:gd name="connsiteY1" fmla="*/ 226337 h 3322622"/>
              <a:gd name="connsiteX2" fmla="*/ 371281 w 2204534"/>
              <a:gd name="connsiteY2" fmla="*/ 2462542 h 3322622"/>
              <a:gd name="connsiteX3" fmla="*/ 89 w 2204534"/>
              <a:gd name="connsiteY3" fmla="*/ 3322622 h 3322622"/>
              <a:gd name="connsiteX0" fmla="*/ 2136707 w 2255509"/>
              <a:gd name="connsiteY0" fmla="*/ 302 h 3322924"/>
              <a:gd name="connsiteX1" fmla="*/ 2154814 w 2255509"/>
              <a:gd name="connsiteY1" fmla="*/ 226639 h 3322924"/>
              <a:gd name="connsiteX2" fmla="*/ 371281 w 2255509"/>
              <a:gd name="connsiteY2" fmla="*/ 2462844 h 3322924"/>
              <a:gd name="connsiteX3" fmla="*/ 89 w 2255509"/>
              <a:gd name="connsiteY3" fmla="*/ 3322924 h 3322924"/>
              <a:gd name="connsiteX0" fmla="*/ 2136707 w 2254188"/>
              <a:gd name="connsiteY0" fmla="*/ 23506 h 3346128"/>
              <a:gd name="connsiteX1" fmla="*/ 2154814 w 2254188"/>
              <a:gd name="connsiteY1" fmla="*/ 249843 h 3346128"/>
              <a:gd name="connsiteX2" fmla="*/ 371281 w 2254188"/>
              <a:gd name="connsiteY2" fmla="*/ 2486048 h 3346128"/>
              <a:gd name="connsiteX3" fmla="*/ 89 w 2254188"/>
              <a:gd name="connsiteY3" fmla="*/ 3346128 h 3346128"/>
              <a:gd name="connsiteX0" fmla="*/ 2136707 w 2254188"/>
              <a:gd name="connsiteY0" fmla="*/ 23506 h 3346128"/>
              <a:gd name="connsiteX1" fmla="*/ 2154814 w 2254188"/>
              <a:gd name="connsiteY1" fmla="*/ 249843 h 3346128"/>
              <a:gd name="connsiteX2" fmla="*/ 371281 w 2254188"/>
              <a:gd name="connsiteY2" fmla="*/ 2486048 h 3346128"/>
              <a:gd name="connsiteX3" fmla="*/ 89 w 2254188"/>
              <a:gd name="connsiteY3" fmla="*/ 3346128 h 3346128"/>
              <a:gd name="connsiteX0" fmla="*/ 2136707 w 2242453"/>
              <a:gd name="connsiteY0" fmla="*/ 0 h 3322622"/>
              <a:gd name="connsiteX1" fmla="*/ 2154814 w 2242453"/>
              <a:gd name="connsiteY1" fmla="*/ 226337 h 3322622"/>
              <a:gd name="connsiteX2" fmla="*/ 371281 w 2242453"/>
              <a:gd name="connsiteY2" fmla="*/ 2462542 h 3322622"/>
              <a:gd name="connsiteX3" fmla="*/ 89 w 2242453"/>
              <a:gd name="connsiteY3" fmla="*/ 3322622 h 3322622"/>
            </a:gdLst>
            <a:ahLst/>
            <a:cxnLst>
              <a:cxn ang="0">
                <a:pos x="connsiteX0" y="connsiteY0"/>
              </a:cxn>
              <a:cxn ang="0">
                <a:pos x="connsiteX1" y="connsiteY1"/>
              </a:cxn>
              <a:cxn ang="0">
                <a:pos x="connsiteX2" y="connsiteY2"/>
              </a:cxn>
              <a:cxn ang="0">
                <a:pos x="connsiteX3" y="connsiteY3"/>
              </a:cxn>
            </a:cxnLst>
            <a:rect l="l" t="t" r="r" b="b"/>
            <a:pathLst>
              <a:path w="2242453" h="3322622">
                <a:moveTo>
                  <a:pt x="2136707" y="0"/>
                </a:moveTo>
                <a:cubicBezTo>
                  <a:pt x="2306397" y="25714"/>
                  <a:pt x="2240823" y="78464"/>
                  <a:pt x="2154814" y="226337"/>
                </a:cubicBezTo>
                <a:cubicBezTo>
                  <a:pt x="2068805" y="374210"/>
                  <a:pt x="730402" y="1946495"/>
                  <a:pt x="371281" y="2462542"/>
                </a:cubicBezTo>
                <a:cubicBezTo>
                  <a:pt x="12160" y="2978589"/>
                  <a:pt x="-1420" y="3161922"/>
                  <a:pt x="89" y="3322622"/>
                </a:cubicBezTo>
              </a:path>
            </a:pathLst>
          </a:custGeom>
          <a:noFill/>
          <a:ln>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SG">
              <a:solidFill>
                <a:prstClr val="white"/>
              </a:solidFill>
              <a:latin typeface="Calibri"/>
            </a:endParaRPr>
          </a:p>
        </p:txBody>
      </p:sp>
      <p:sp>
        <p:nvSpPr>
          <p:cNvPr id="65" name="Rounded Rectangle 64"/>
          <p:cNvSpPr/>
          <p:nvPr/>
        </p:nvSpPr>
        <p:spPr>
          <a:xfrm>
            <a:off x="7044211" y="6172200"/>
            <a:ext cx="2928486" cy="228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a:solidFill>
                  <a:prstClr val="black"/>
                </a:solidFill>
                <a:latin typeface="Calibri"/>
              </a:rPr>
              <a:t>Student Jake moved to Team 1 [</a:t>
            </a:r>
            <a:r>
              <a:rPr lang="en-US" sz="1200" b="1" u="sng" dirty="0">
                <a:solidFill>
                  <a:prstClr val="black"/>
                </a:solidFill>
                <a:latin typeface="Calibri"/>
              </a:rPr>
              <a:t>undo</a:t>
            </a:r>
            <a:r>
              <a:rPr lang="en-US" sz="1200" dirty="0">
                <a:solidFill>
                  <a:prstClr val="black"/>
                </a:solidFill>
                <a:latin typeface="Calibri"/>
              </a:rPr>
              <a:t>]</a:t>
            </a:r>
            <a:endParaRPr lang="en-SG" sz="1200" dirty="0">
              <a:solidFill>
                <a:prstClr val="black"/>
              </a:solidFill>
              <a:latin typeface="Calibri"/>
            </a:endParaRPr>
          </a:p>
        </p:txBody>
      </p:sp>
      <p:sp>
        <p:nvSpPr>
          <p:cNvPr id="11" name="Rectangle 10"/>
          <p:cNvSpPr/>
          <p:nvPr/>
        </p:nvSpPr>
        <p:spPr>
          <a:xfrm>
            <a:off x="1665798" y="319934"/>
            <a:ext cx="4794969" cy="5632311"/>
          </a:xfrm>
          <a:prstGeom prst="rect">
            <a:avLst/>
          </a:prstGeom>
        </p:spPr>
        <p:txBody>
          <a:bodyPr wrap="square">
            <a:spAutoFit/>
          </a:bodyPr>
          <a:lstStyle/>
          <a:p>
            <a:pPr>
              <a:defRPr/>
            </a:pPr>
            <a:r>
              <a:rPr lang="en-SG" sz="2400" b="1" dirty="0">
                <a:solidFill>
                  <a:srgbClr val="FFFF00"/>
                </a:solidFill>
                <a:latin typeface="Calibri"/>
              </a:rPr>
              <a:t>Glossary</a:t>
            </a:r>
            <a:endParaRPr lang="en-SG" sz="2400" dirty="0">
              <a:solidFill>
                <a:srgbClr val="FFFF00"/>
              </a:solidFill>
              <a:latin typeface="Calibri"/>
            </a:endParaRPr>
          </a:p>
          <a:p>
            <a:pPr marL="342900" indent="-342900">
              <a:buFont typeface="Arial" panose="020B0604020202020204" pitchFamily="34" charset="0"/>
              <a:buChar char="•"/>
              <a:defRPr/>
            </a:pPr>
            <a:r>
              <a:rPr lang="en-SG" sz="2400" dirty="0">
                <a:solidFill>
                  <a:prstClr val="white"/>
                </a:solidFill>
                <a:latin typeface="Calibri"/>
              </a:rPr>
              <a:t>TFS: team forming session</a:t>
            </a:r>
          </a:p>
          <a:p>
            <a:pPr marL="342900" indent="-342900">
              <a:buFont typeface="Arial" panose="020B0604020202020204" pitchFamily="34" charset="0"/>
              <a:buChar char="•"/>
              <a:defRPr/>
            </a:pPr>
            <a:r>
              <a:rPr lang="en-SG" sz="2400" dirty="0">
                <a:solidFill>
                  <a:prstClr val="white"/>
                </a:solidFill>
                <a:latin typeface="Calibri"/>
              </a:rPr>
              <a:t>team (not group)</a:t>
            </a:r>
          </a:p>
          <a:p>
            <a:pPr marL="342900" indent="-342900">
              <a:buFont typeface="Arial" panose="020B0604020202020204" pitchFamily="34" charset="0"/>
              <a:buChar char="•"/>
              <a:defRPr/>
            </a:pPr>
            <a:r>
              <a:rPr lang="en-US" sz="2400" dirty="0">
                <a:solidFill>
                  <a:prstClr val="white"/>
                </a:solidFill>
                <a:latin typeface="Calibri"/>
              </a:rPr>
              <a:t>Loner: student without a team</a:t>
            </a:r>
            <a:endParaRPr lang="en-SG" sz="2400" dirty="0">
              <a:solidFill>
                <a:prstClr val="white"/>
              </a:solidFill>
              <a:latin typeface="Calibri"/>
            </a:endParaRPr>
          </a:p>
          <a:p>
            <a:pPr>
              <a:defRPr/>
            </a:pPr>
            <a:r>
              <a:rPr lang="en-SG" sz="2400" dirty="0">
                <a:solidFill>
                  <a:prstClr val="white"/>
                </a:solidFill>
                <a:latin typeface="Calibri"/>
              </a:rPr>
              <a:t> </a:t>
            </a:r>
          </a:p>
          <a:p>
            <a:pPr>
              <a:defRPr/>
            </a:pPr>
            <a:r>
              <a:rPr lang="en-SG" sz="2400" b="1" dirty="0">
                <a:solidFill>
                  <a:srgbClr val="FFFF00"/>
                </a:solidFill>
                <a:latin typeface="Calibri"/>
              </a:rPr>
              <a:t>Supplementary</a:t>
            </a:r>
            <a:endParaRPr lang="en-SG" sz="2400" dirty="0">
              <a:solidFill>
                <a:srgbClr val="FFFF00"/>
              </a:solidFill>
              <a:latin typeface="Calibri"/>
            </a:endParaRPr>
          </a:p>
          <a:p>
            <a:pPr marL="285750" indent="-285750">
              <a:buFont typeface="Arial" panose="020B0604020202020204" pitchFamily="34" charset="0"/>
              <a:buChar char="•"/>
              <a:defRPr/>
            </a:pPr>
            <a:r>
              <a:rPr lang="en-SG" sz="2400" dirty="0">
                <a:solidFill>
                  <a:prstClr val="white"/>
                </a:solidFill>
                <a:latin typeface="Calibri"/>
              </a:rPr>
              <a:t>Authentication done by </a:t>
            </a:r>
            <a:r>
              <a:rPr lang="en-SG" sz="2400" dirty="0" err="1">
                <a:solidFill>
                  <a:prstClr val="white"/>
                </a:solidFill>
                <a:latin typeface="Calibri"/>
              </a:rPr>
              <a:t>Luminus</a:t>
            </a:r>
            <a:r>
              <a:rPr lang="en-SG" sz="2400" dirty="0">
                <a:solidFill>
                  <a:prstClr val="white"/>
                </a:solidFill>
                <a:latin typeface="Calibri"/>
              </a:rPr>
              <a:t>.</a:t>
            </a:r>
          </a:p>
          <a:p>
            <a:pPr marL="285750" indent="-285750">
              <a:buFont typeface="Arial" panose="020B0604020202020204" pitchFamily="34" charset="0"/>
              <a:buChar char="•"/>
              <a:defRPr/>
            </a:pPr>
            <a:r>
              <a:rPr lang="en-SG" sz="2400" dirty="0">
                <a:solidFill>
                  <a:prstClr val="white"/>
                </a:solidFill>
                <a:latin typeface="Calibri"/>
              </a:rPr>
              <a:t>The session is linked to </a:t>
            </a:r>
            <a:r>
              <a:rPr lang="en-SG" sz="2400" dirty="0" err="1">
                <a:solidFill>
                  <a:prstClr val="white"/>
                </a:solidFill>
                <a:latin typeface="Calibri"/>
              </a:rPr>
              <a:t>Luminus</a:t>
            </a:r>
            <a:r>
              <a:rPr lang="en-SG" sz="2400" dirty="0">
                <a:solidFill>
                  <a:prstClr val="white"/>
                </a:solidFill>
                <a:latin typeface="Calibri"/>
              </a:rPr>
              <a:t> module.</a:t>
            </a:r>
          </a:p>
          <a:p>
            <a:pPr marL="285750" indent="-285750">
              <a:buFont typeface="Arial" charset="0"/>
              <a:buChar char="•"/>
              <a:defRPr/>
            </a:pPr>
            <a:r>
              <a:rPr lang="en-SG" sz="2400" dirty="0">
                <a:solidFill>
                  <a:prstClr val="white"/>
                </a:solidFill>
                <a:latin typeface="Calibri"/>
              </a:rPr>
              <a:t>Only one session at a time.</a:t>
            </a:r>
          </a:p>
          <a:p>
            <a:pPr marL="285750" indent="-285750">
              <a:buFont typeface="Arial" charset="0"/>
              <a:buChar char="•"/>
              <a:defRPr/>
            </a:pPr>
            <a:r>
              <a:rPr lang="en-SG" sz="2400" dirty="0">
                <a:solidFill>
                  <a:prstClr val="white"/>
                </a:solidFill>
                <a:latin typeface="Calibri"/>
              </a:rPr>
              <a:t>Only one instructor.</a:t>
            </a:r>
          </a:p>
          <a:p>
            <a:pPr marL="285750" indent="-285750">
              <a:buFont typeface="Arial" panose="020B0604020202020204" pitchFamily="34" charset="0"/>
              <a:buChar char="•"/>
              <a:defRPr/>
            </a:pPr>
            <a:r>
              <a:rPr lang="en-SG" sz="2400" dirty="0">
                <a:solidFill>
                  <a:prstClr val="white"/>
                </a:solidFill>
                <a:latin typeface="Calibri"/>
              </a:rPr>
              <a:t>No messaging, notifications done via the system.</a:t>
            </a:r>
          </a:p>
          <a:p>
            <a:pPr marL="285750" indent="-285750">
              <a:buFont typeface="Arial" panose="020B0604020202020204" pitchFamily="34" charset="0"/>
              <a:buChar char="•"/>
              <a:defRPr/>
            </a:pPr>
            <a:r>
              <a:rPr lang="en-SG" sz="2400" dirty="0">
                <a:solidFill>
                  <a:prstClr val="white"/>
                </a:solidFill>
                <a:latin typeface="Calibri"/>
              </a:rPr>
              <a:t>No max/min team size.</a:t>
            </a:r>
          </a:p>
          <a:p>
            <a:pPr marL="285750" indent="-285750">
              <a:buFont typeface="Arial" panose="020B0604020202020204" pitchFamily="34" charset="0"/>
              <a:buChar char="•"/>
              <a:defRPr/>
            </a:pPr>
            <a:r>
              <a:rPr lang="en-SG" sz="2400" dirty="0">
                <a:solidFill>
                  <a:prstClr val="white"/>
                </a:solidFill>
                <a:latin typeface="Calibri"/>
              </a:rPr>
              <a:t>All student actions are logged.</a:t>
            </a:r>
          </a:p>
        </p:txBody>
      </p:sp>
    </p:spTree>
    <p:extLst>
      <p:ext uri="{BB962C8B-B14F-4D97-AF65-F5344CB8AC3E}">
        <p14:creationId xmlns:p14="http://schemas.microsoft.com/office/powerpoint/2010/main" val="376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Effect transition="in" filter="fade">
                                      <p:cBhvr>
                                        <p:cTn id="7" dur="500"/>
                                        <p:tgtEl>
                                          <p:spTgt spid="11">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7" end="7"/>
                                            </p:txEl>
                                          </p:spTgt>
                                        </p:tgtEl>
                                        <p:attrNameLst>
                                          <p:attrName>style.visibility</p:attrName>
                                        </p:attrNameLst>
                                      </p:cBhvr>
                                      <p:to>
                                        <p:strVal val="visible"/>
                                      </p:to>
                                    </p:set>
                                    <p:animEffect transition="in" filter="fade">
                                      <p:cBhvr>
                                        <p:cTn id="10" dur="500"/>
                                        <p:tgtEl>
                                          <p:spTgt spid="11">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animEffect transition="in" filter="fade">
                                      <p:cBhvr>
                                        <p:cTn id="13" dur="500"/>
                                        <p:tgtEl>
                                          <p:spTgt spid="11">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9" end="9"/>
                                            </p:txEl>
                                          </p:spTgt>
                                        </p:tgtEl>
                                        <p:attrNameLst>
                                          <p:attrName>style.visibility</p:attrName>
                                        </p:attrNameLst>
                                      </p:cBhvr>
                                      <p:to>
                                        <p:strVal val="visible"/>
                                      </p:to>
                                    </p:set>
                                    <p:animEffect transition="in" filter="fade">
                                      <p:cBhvr>
                                        <p:cTn id="16" dur="500"/>
                                        <p:tgtEl>
                                          <p:spTgt spid="11">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animEffect transition="in" filter="fade">
                                      <p:cBhvr>
                                        <p:cTn id="19" dur="500"/>
                                        <p:tgtEl>
                                          <p:spTgt spid="11">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xEl>
                                              <p:pRg st="11" end="11"/>
                                            </p:txEl>
                                          </p:spTgt>
                                        </p:tgtEl>
                                        <p:attrNameLst>
                                          <p:attrName>style.visibility</p:attrName>
                                        </p:attrNameLst>
                                      </p:cBhvr>
                                      <p:to>
                                        <p:strVal val="visible"/>
                                      </p:to>
                                    </p:set>
                                    <p:animEffect transition="in" filter="fade">
                                      <p:cBhvr>
                                        <p:cTn id="22" dur="500"/>
                                        <p:tgtEl>
                                          <p:spTgt spid="11">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xEl>
                                              <p:pRg st="12" end="12"/>
                                            </p:txEl>
                                          </p:spTgt>
                                        </p:tgtEl>
                                        <p:attrNameLst>
                                          <p:attrName>style.visibility</p:attrName>
                                        </p:attrNameLst>
                                      </p:cBhvr>
                                      <p:to>
                                        <p:strVal val="visible"/>
                                      </p:to>
                                    </p:set>
                                    <p:animEffect transition="in" filter="fade">
                                      <p:cBhvr>
                                        <p:cTn id="25"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quality</a:t>
            </a:r>
            <a:endParaRPr lang="en-SG" dirty="0"/>
          </a:p>
        </p:txBody>
      </p:sp>
      <p:sp>
        <p:nvSpPr>
          <p:cNvPr id="5" name="Content Placeholder 4"/>
          <p:cNvSpPr>
            <a:spLocks noGrp="1"/>
          </p:cNvSpPr>
          <p:nvPr>
            <p:ph idx="1"/>
          </p:nvPr>
        </p:nvSpPr>
        <p:spPr>
          <a:xfrm>
            <a:off x="609600" y="1600202"/>
            <a:ext cx="10972800" cy="1012370"/>
          </a:xfrm>
        </p:spPr>
        <p:txBody>
          <a:bodyPr/>
          <a:lstStyle/>
          <a:p>
            <a:r>
              <a:rPr lang="en-US" dirty="0" smtClean="0">
                <a:solidFill>
                  <a:srgbClr val="FFFF00"/>
                </a:solidFill>
              </a:rPr>
              <a:t>Avoid</a:t>
            </a:r>
            <a:r>
              <a:rPr lang="en-US" dirty="0" smtClean="0">
                <a:solidFill>
                  <a:schemeClr val="bg1">
                    <a:lumMod val="95000"/>
                  </a:schemeClr>
                </a:solidFill>
              </a:rPr>
              <a:t>:</a:t>
            </a:r>
            <a:r>
              <a:rPr lang="en-US" dirty="0" smtClean="0"/>
              <a:t> Empty catch blocks</a:t>
            </a:r>
            <a:endParaRPr lang="en-SG" dirty="0"/>
          </a:p>
        </p:txBody>
      </p:sp>
      <p:sp>
        <p:nvSpPr>
          <p:cNvPr id="6" name="TextBox 5"/>
          <p:cNvSpPr txBox="1"/>
          <p:nvPr/>
        </p:nvSpPr>
        <p:spPr>
          <a:xfrm>
            <a:off x="3027692" y="2723885"/>
            <a:ext cx="6136616" cy="2585323"/>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pPr>
              <a:defRPr/>
            </a:pPr>
            <a:r>
              <a:rPr lang="en-SG" b="1" dirty="0">
                <a:solidFill>
                  <a:srgbClr val="7F0055"/>
                </a:solidFill>
                <a:latin typeface="Consolas"/>
              </a:rPr>
              <a:t>public</a:t>
            </a:r>
            <a:r>
              <a:rPr lang="en-SG" b="1" dirty="0">
                <a:solidFill>
                  <a:srgbClr val="000000"/>
                </a:solidFill>
                <a:latin typeface="Consolas"/>
              </a:rPr>
              <a:t> </a:t>
            </a:r>
            <a:r>
              <a:rPr lang="en-SG" b="1" dirty="0">
                <a:solidFill>
                  <a:srgbClr val="7F0055"/>
                </a:solidFill>
                <a:latin typeface="Consolas"/>
              </a:rPr>
              <a:t>void</a:t>
            </a:r>
            <a:r>
              <a:rPr lang="en-SG" b="1" dirty="0">
                <a:solidFill>
                  <a:srgbClr val="000000"/>
                </a:solidFill>
                <a:latin typeface="Consolas"/>
              </a:rPr>
              <a:t> </a:t>
            </a:r>
            <a:r>
              <a:rPr lang="en-SG" b="1" dirty="0" err="1">
                <a:solidFill>
                  <a:srgbClr val="000000"/>
                </a:solidFill>
                <a:latin typeface="Consolas"/>
              </a:rPr>
              <a:t>countUntilMax</a:t>
            </a:r>
            <a:r>
              <a:rPr lang="en-SG" b="1" dirty="0">
                <a:solidFill>
                  <a:srgbClr val="000000"/>
                </a:solidFill>
                <a:latin typeface="Consolas"/>
              </a:rPr>
              <a:t>() {</a:t>
            </a:r>
          </a:p>
          <a:p>
            <a:pPr>
              <a:defRPr/>
            </a:pPr>
            <a:r>
              <a:rPr lang="en-SG" dirty="0">
                <a:solidFill>
                  <a:srgbClr val="000000"/>
                </a:solidFill>
                <a:latin typeface="Consolas"/>
              </a:rPr>
              <a:t>    </a:t>
            </a:r>
            <a:r>
              <a:rPr lang="en-SG" b="1" dirty="0">
                <a:solidFill>
                  <a:srgbClr val="7F0055"/>
                </a:solidFill>
                <a:latin typeface="Consolas"/>
              </a:rPr>
              <a:t>try</a:t>
            </a:r>
            <a:r>
              <a:rPr lang="en-SG" b="1" dirty="0">
                <a:solidFill>
                  <a:srgbClr val="000000"/>
                </a:solidFill>
                <a:latin typeface="Consolas"/>
              </a:rPr>
              <a:t> {</a:t>
            </a:r>
          </a:p>
          <a:p>
            <a:pPr>
              <a:defRPr/>
            </a:pPr>
            <a:r>
              <a:rPr lang="en-SG" dirty="0">
                <a:solidFill>
                  <a:srgbClr val="000000"/>
                </a:solidFill>
                <a:latin typeface="Consolas"/>
              </a:rPr>
              <a:t>        </a:t>
            </a:r>
            <a:r>
              <a:rPr lang="en-SG" b="1" dirty="0">
                <a:solidFill>
                  <a:srgbClr val="7F0055"/>
                </a:solidFill>
                <a:latin typeface="Consolas"/>
              </a:rPr>
              <a:t>while</a:t>
            </a:r>
            <a:r>
              <a:rPr lang="en-SG" b="1" dirty="0">
                <a:solidFill>
                  <a:srgbClr val="000000"/>
                </a:solidFill>
                <a:latin typeface="Consolas"/>
              </a:rPr>
              <a:t> (</a:t>
            </a:r>
            <a:r>
              <a:rPr lang="en-SG" b="1" dirty="0">
                <a:solidFill>
                  <a:srgbClr val="7F0055"/>
                </a:solidFill>
                <a:latin typeface="Consolas"/>
              </a:rPr>
              <a:t>true</a:t>
            </a:r>
            <a:r>
              <a:rPr lang="en-SG" b="1" dirty="0">
                <a:solidFill>
                  <a:srgbClr val="000000"/>
                </a:solidFill>
                <a:latin typeface="Consolas"/>
              </a:rPr>
              <a:t>) {</a:t>
            </a:r>
          </a:p>
          <a:p>
            <a:pPr>
              <a:defRPr/>
            </a:pPr>
            <a:r>
              <a:rPr lang="en-SG" dirty="0">
                <a:solidFill>
                  <a:srgbClr val="000000"/>
                </a:solidFill>
                <a:latin typeface="Consolas"/>
              </a:rPr>
              <a:t>            </a:t>
            </a:r>
            <a:r>
              <a:rPr lang="en-SG" dirty="0" err="1">
                <a:solidFill>
                  <a:srgbClr val="000000"/>
                </a:solidFill>
                <a:latin typeface="Consolas"/>
              </a:rPr>
              <a:t>increaseCount</a:t>
            </a:r>
            <a:r>
              <a:rPr lang="en-SG" dirty="0">
                <a:solidFill>
                  <a:srgbClr val="000000"/>
                </a:solidFill>
                <a:latin typeface="Consolas"/>
              </a:rPr>
              <a:t>();</a:t>
            </a:r>
          </a:p>
          <a:p>
            <a:pPr>
              <a:defRPr/>
            </a:pPr>
            <a:r>
              <a:rPr lang="en-SG" dirty="0">
                <a:solidFill>
                  <a:srgbClr val="000000"/>
                </a:solidFill>
                <a:latin typeface="Consolas"/>
              </a:rPr>
              <a:t>        }</a:t>
            </a:r>
          </a:p>
          <a:p>
            <a:pPr>
              <a:defRPr/>
            </a:pPr>
            <a:r>
              <a:rPr lang="en-SG" dirty="0">
                <a:solidFill>
                  <a:srgbClr val="000000"/>
                </a:solidFill>
                <a:latin typeface="Consolas"/>
              </a:rPr>
              <a:t>    } </a:t>
            </a:r>
            <a:r>
              <a:rPr lang="en-SG" b="1" dirty="0">
                <a:solidFill>
                  <a:srgbClr val="7F0055"/>
                </a:solidFill>
                <a:latin typeface="Consolas"/>
              </a:rPr>
              <a:t>catch</a:t>
            </a:r>
            <a:r>
              <a:rPr lang="en-SG" b="1" dirty="0">
                <a:solidFill>
                  <a:srgbClr val="000000"/>
                </a:solidFill>
                <a:latin typeface="Consolas"/>
              </a:rPr>
              <a:t> (</a:t>
            </a:r>
            <a:r>
              <a:rPr lang="en-SG" b="1" dirty="0" err="1">
                <a:solidFill>
                  <a:srgbClr val="000000"/>
                </a:solidFill>
                <a:latin typeface="Consolas"/>
              </a:rPr>
              <a:t>MaximumCountReachedException</a:t>
            </a:r>
            <a:r>
              <a:rPr lang="en-SG" b="1" dirty="0">
                <a:solidFill>
                  <a:srgbClr val="000000"/>
                </a:solidFill>
                <a:latin typeface="Consolas"/>
              </a:rPr>
              <a:t> </a:t>
            </a:r>
            <a:r>
              <a:rPr lang="en-SG" b="1" dirty="0">
                <a:solidFill>
                  <a:srgbClr val="6A3E3E"/>
                </a:solidFill>
                <a:latin typeface="Consolas"/>
              </a:rPr>
              <a:t>ex</a:t>
            </a:r>
            <a:r>
              <a:rPr lang="en-SG" b="1" dirty="0">
                <a:solidFill>
                  <a:srgbClr val="000000"/>
                </a:solidFill>
                <a:latin typeface="Consolas"/>
              </a:rPr>
              <a:t>) {</a:t>
            </a:r>
          </a:p>
          <a:p>
            <a:pPr>
              <a:defRPr/>
            </a:pPr>
            <a:r>
              <a:rPr lang="en-SG" dirty="0">
                <a:solidFill>
                  <a:srgbClr val="000000"/>
                </a:solidFill>
                <a:latin typeface="Consolas"/>
              </a:rPr>
              <a:t>    }</a:t>
            </a:r>
          </a:p>
          <a:p>
            <a:pPr>
              <a:defRPr/>
            </a:pPr>
            <a:r>
              <a:rPr lang="en-SG" dirty="0">
                <a:solidFill>
                  <a:srgbClr val="000000"/>
                </a:solidFill>
                <a:latin typeface="Consolas"/>
              </a:rPr>
              <a:t>    </a:t>
            </a:r>
            <a:r>
              <a:rPr lang="en-SG" dirty="0">
                <a:solidFill>
                  <a:srgbClr val="3F7F5F"/>
                </a:solidFill>
                <a:latin typeface="Consolas"/>
              </a:rPr>
              <a:t>//Continue execution</a:t>
            </a:r>
          </a:p>
          <a:p>
            <a:pPr>
              <a:defRPr/>
            </a:pPr>
            <a:r>
              <a:rPr lang="en-SG" dirty="0">
                <a:solidFill>
                  <a:srgbClr val="000000"/>
                </a:solidFill>
                <a:latin typeface="Consolas"/>
              </a:rPr>
              <a:t>}</a:t>
            </a:r>
            <a:endParaRPr lang="en-SG" dirty="0"/>
          </a:p>
        </p:txBody>
      </p:sp>
    </p:spTree>
    <p:extLst>
      <p:ext uri="{BB962C8B-B14F-4D97-AF65-F5344CB8AC3E}">
        <p14:creationId xmlns:p14="http://schemas.microsoft.com/office/powerpoint/2010/main" val="155820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quality</a:t>
            </a:r>
            <a:endParaRPr lang="en-SG" dirty="0"/>
          </a:p>
        </p:txBody>
      </p:sp>
      <p:sp>
        <p:nvSpPr>
          <p:cNvPr id="5" name="Content Placeholder 4"/>
          <p:cNvSpPr>
            <a:spLocks noGrp="1"/>
          </p:cNvSpPr>
          <p:nvPr>
            <p:ph idx="1"/>
          </p:nvPr>
        </p:nvSpPr>
        <p:spPr>
          <a:xfrm>
            <a:off x="609600" y="1600202"/>
            <a:ext cx="10972800" cy="1012370"/>
          </a:xfrm>
        </p:spPr>
        <p:txBody>
          <a:bodyPr/>
          <a:lstStyle/>
          <a:p>
            <a:r>
              <a:rPr lang="en-US" dirty="0" smtClean="0">
                <a:solidFill>
                  <a:srgbClr val="FFFF00"/>
                </a:solidFill>
              </a:rPr>
              <a:t>Avoid</a:t>
            </a:r>
            <a:r>
              <a:rPr lang="en-US" dirty="0" smtClean="0">
                <a:solidFill>
                  <a:schemeClr val="bg1">
                    <a:lumMod val="95000"/>
                  </a:schemeClr>
                </a:solidFill>
              </a:rPr>
              <a:t>:</a:t>
            </a:r>
            <a:r>
              <a:rPr lang="en-US" dirty="0" smtClean="0"/>
              <a:t> Recycling variables &amp; formal parameters</a:t>
            </a:r>
            <a:endParaRPr lang="en-SG" dirty="0"/>
          </a:p>
        </p:txBody>
      </p:sp>
      <p:sp>
        <p:nvSpPr>
          <p:cNvPr id="6" name="TextBox 5"/>
          <p:cNvSpPr txBox="1"/>
          <p:nvPr/>
        </p:nvSpPr>
        <p:spPr>
          <a:xfrm>
            <a:off x="3027692" y="2723885"/>
            <a:ext cx="6136616" cy="1200329"/>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pPr>
              <a:defRPr/>
            </a:pPr>
            <a:r>
              <a:rPr lang="en-SG" b="1" dirty="0">
                <a:solidFill>
                  <a:srgbClr val="7F0055"/>
                </a:solidFill>
                <a:latin typeface="Consolas"/>
              </a:rPr>
              <a:t>public</a:t>
            </a:r>
            <a:r>
              <a:rPr lang="en-SG" b="1" dirty="0">
                <a:solidFill>
                  <a:srgbClr val="000000"/>
                </a:solidFill>
                <a:latin typeface="Consolas"/>
              </a:rPr>
              <a:t> </a:t>
            </a:r>
            <a:r>
              <a:rPr lang="en-SG" b="1" dirty="0" err="1">
                <a:solidFill>
                  <a:srgbClr val="7F0055"/>
                </a:solidFill>
                <a:latin typeface="Consolas"/>
              </a:rPr>
              <a:t>int</a:t>
            </a:r>
            <a:r>
              <a:rPr lang="en-SG" b="1" dirty="0" smtClean="0">
                <a:solidFill>
                  <a:srgbClr val="000000"/>
                </a:solidFill>
                <a:latin typeface="Consolas"/>
              </a:rPr>
              <a:t> </a:t>
            </a:r>
            <a:r>
              <a:rPr lang="en-SG" b="1" dirty="0" err="1" smtClean="0">
                <a:solidFill>
                  <a:srgbClr val="000000"/>
                </a:solidFill>
                <a:latin typeface="Consolas"/>
              </a:rPr>
              <a:t>computeArea</a:t>
            </a:r>
            <a:r>
              <a:rPr lang="en-SG" b="1" dirty="0" smtClean="0">
                <a:solidFill>
                  <a:srgbClr val="000000"/>
                </a:solidFill>
                <a:latin typeface="Consolas"/>
              </a:rPr>
              <a:t>(</a:t>
            </a:r>
            <a:r>
              <a:rPr lang="en-SG" b="1" dirty="0" err="1">
                <a:solidFill>
                  <a:srgbClr val="7F0055"/>
                </a:solidFill>
                <a:latin typeface="Consolas"/>
              </a:rPr>
              <a:t>int</a:t>
            </a:r>
            <a:r>
              <a:rPr lang="en-SG" b="1" dirty="0" smtClean="0">
                <a:solidFill>
                  <a:srgbClr val="000000"/>
                </a:solidFill>
                <a:latin typeface="Consolas"/>
              </a:rPr>
              <a:t> length, </a:t>
            </a:r>
            <a:r>
              <a:rPr lang="en-SG" b="1" dirty="0" err="1">
                <a:solidFill>
                  <a:srgbClr val="7F0055"/>
                </a:solidFill>
                <a:latin typeface="Consolas"/>
              </a:rPr>
              <a:t>int</a:t>
            </a:r>
            <a:r>
              <a:rPr lang="en-SG" b="1" dirty="0" smtClean="0">
                <a:solidFill>
                  <a:srgbClr val="000000"/>
                </a:solidFill>
                <a:latin typeface="Consolas"/>
              </a:rPr>
              <a:t> width) </a:t>
            </a:r>
            <a:r>
              <a:rPr lang="en-SG" b="1" dirty="0">
                <a:solidFill>
                  <a:srgbClr val="000000"/>
                </a:solidFill>
                <a:latin typeface="Consolas"/>
              </a:rPr>
              <a:t>{</a:t>
            </a:r>
          </a:p>
          <a:p>
            <a:pPr>
              <a:defRPr/>
            </a:pPr>
            <a:r>
              <a:rPr lang="en-SG" dirty="0">
                <a:solidFill>
                  <a:srgbClr val="000000"/>
                </a:solidFill>
                <a:latin typeface="Consolas"/>
              </a:rPr>
              <a:t>    </a:t>
            </a:r>
            <a:r>
              <a:rPr lang="en-SG" b="1" dirty="0">
                <a:solidFill>
                  <a:srgbClr val="000000"/>
                </a:solidFill>
                <a:latin typeface="Consolas"/>
              </a:rPr>
              <a:t>length = length * </a:t>
            </a:r>
            <a:r>
              <a:rPr lang="en-SG" b="1" dirty="0" smtClean="0">
                <a:solidFill>
                  <a:srgbClr val="000000"/>
                </a:solidFill>
                <a:latin typeface="Consolas"/>
              </a:rPr>
              <a:t>width;</a:t>
            </a:r>
            <a:endParaRPr lang="en-SG" b="1" dirty="0">
              <a:solidFill>
                <a:srgbClr val="000000"/>
              </a:solidFill>
              <a:latin typeface="Consolas"/>
            </a:endParaRPr>
          </a:p>
          <a:p>
            <a:pPr>
              <a:defRPr/>
            </a:pPr>
            <a:r>
              <a:rPr lang="en-US" b="1" dirty="0" smtClean="0">
                <a:solidFill>
                  <a:srgbClr val="7F0055"/>
                </a:solidFill>
                <a:latin typeface="Consolas"/>
              </a:rPr>
              <a:t>    return </a:t>
            </a:r>
            <a:r>
              <a:rPr lang="en-US" b="1" dirty="0" smtClean="0">
                <a:solidFill>
                  <a:srgbClr val="000000"/>
                </a:solidFill>
                <a:latin typeface="Consolas"/>
              </a:rPr>
              <a:t>length;</a:t>
            </a:r>
            <a:endParaRPr lang="en-SG" b="1" dirty="0">
              <a:solidFill>
                <a:srgbClr val="000000"/>
              </a:solidFill>
              <a:latin typeface="Consolas"/>
            </a:endParaRPr>
          </a:p>
          <a:p>
            <a:pPr>
              <a:defRPr/>
            </a:pPr>
            <a:r>
              <a:rPr lang="en-SG" dirty="0">
                <a:solidFill>
                  <a:srgbClr val="000000"/>
                </a:solidFill>
                <a:latin typeface="Consolas"/>
              </a:rPr>
              <a:t>}</a:t>
            </a:r>
            <a:endParaRPr lang="en-SG" dirty="0"/>
          </a:p>
        </p:txBody>
      </p:sp>
    </p:spTree>
    <p:extLst>
      <p:ext uri="{BB962C8B-B14F-4D97-AF65-F5344CB8AC3E}">
        <p14:creationId xmlns:p14="http://schemas.microsoft.com/office/powerpoint/2010/main" val="2983143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quality</a:t>
            </a:r>
            <a:endParaRPr lang="en-SG" dirty="0"/>
          </a:p>
        </p:txBody>
      </p:sp>
      <p:sp>
        <p:nvSpPr>
          <p:cNvPr id="5" name="Content Placeholder 4"/>
          <p:cNvSpPr>
            <a:spLocks noGrp="1"/>
          </p:cNvSpPr>
          <p:nvPr>
            <p:ph idx="1"/>
          </p:nvPr>
        </p:nvSpPr>
        <p:spPr>
          <a:xfrm>
            <a:off x="609599" y="1600202"/>
            <a:ext cx="11396353" cy="4444338"/>
          </a:xfrm>
        </p:spPr>
        <p:txBody>
          <a:bodyPr/>
          <a:lstStyle/>
          <a:p>
            <a:r>
              <a:rPr lang="en-US" dirty="0" smtClean="0">
                <a:solidFill>
                  <a:srgbClr val="FFFF00"/>
                </a:solidFill>
              </a:rPr>
              <a:t>Minimize</a:t>
            </a:r>
            <a:r>
              <a:rPr lang="en-US" dirty="0" smtClean="0"/>
              <a:t>: variable scope; avoid </a:t>
            </a:r>
            <a:r>
              <a:rPr lang="en-US" dirty="0" err="1" smtClean="0"/>
              <a:t>globals</a:t>
            </a:r>
            <a:r>
              <a:rPr lang="en-US" dirty="0" smtClean="0"/>
              <a:t> as much as possible</a:t>
            </a:r>
          </a:p>
          <a:p>
            <a:endParaRPr lang="en-US" dirty="0"/>
          </a:p>
          <a:p>
            <a:r>
              <a:rPr lang="en-US" dirty="0" smtClean="0">
                <a:solidFill>
                  <a:srgbClr val="FFFF00"/>
                </a:solidFill>
              </a:rPr>
              <a:t>Minimize</a:t>
            </a:r>
            <a:r>
              <a:rPr lang="en-US" dirty="0" smtClean="0"/>
              <a:t>: code duplication </a:t>
            </a:r>
            <a:endParaRPr lang="en-SG" dirty="0"/>
          </a:p>
        </p:txBody>
      </p:sp>
    </p:spTree>
    <p:extLst>
      <p:ext uri="{BB962C8B-B14F-4D97-AF65-F5344CB8AC3E}">
        <p14:creationId xmlns:p14="http://schemas.microsoft.com/office/powerpoint/2010/main" val="3245886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Jumping ahead</a:t>
            </a:r>
            <a:endParaRPr lang="en-SG" dirty="0"/>
          </a:p>
        </p:txBody>
      </p:sp>
      <p:sp>
        <p:nvSpPr>
          <p:cNvPr id="3" name="Content Placeholder 2"/>
          <p:cNvSpPr>
            <a:spLocks noGrp="1"/>
          </p:cNvSpPr>
          <p:nvPr>
            <p:ph idx="1"/>
          </p:nvPr>
        </p:nvSpPr>
        <p:spPr/>
        <p:txBody>
          <a:bodyPr/>
          <a:lstStyle/>
          <a:p>
            <a:r>
              <a:rPr lang="en-US" dirty="0" smtClean="0"/>
              <a:t>Briefly – Synchronizing the fork with upstream</a:t>
            </a:r>
            <a:endParaRPr lang="en-SG" dirty="0"/>
          </a:p>
        </p:txBody>
      </p:sp>
    </p:spTree>
    <p:extLst>
      <p:ext uri="{BB962C8B-B14F-4D97-AF65-F5344CB8AC3E}">
        <p14:creationId xmlns:p14="http://schemas.microsoft.com/office/powerpoint/2010/main" val="109303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New Animals</a:t>
            </a:r>
            <a:endParaRPr lang="en-SG" dirty="0"/>
          </a:p>
        </p:txBody>
      </p:sp>
      <p:sp>
        <p:nvSpPr>
          <p:cNvPr id="3" name="Content Placeholder 2"/>
          <p:cNvSpPr>
            <a:spLocks noGrp="1"/>
          </p:cNvSpPr>
          <p:nvPr>
            <p:ph idx="1"/>
          </p:nvPr>
        </p:nvSpPr>
        <p:spPr/>
        <p:txBody>
          <a:bodyPr/>
          <a:lstStyle/>
          <a:p>
            <a:r>
              <a:rPr lang="en-US" dirty="0" smtClean="0"/>
              <a:t>Try to add new Animals to the </a:t>
            </a:r>
            <a:r>
              <a:rPr lang="en-US" dirty="0" smtClean="0">
                <a:solidFill>
                  <a:srgbClr val="FFFF00"/>
                </a:solidFill>
                <a:latin typeface="Consolas" panose="020B0609020204030204" pitchFamily="49" charset="0"/>
              </a:rPr>
              <a:t>animals</a:t>
            </a:r>
            <a:r>
              <a:rPr lang="en-US" dirty="0" smtClean="0"/>
              <a:t> array</a:t>
            </a:r>
          </a:p>
          <a:p>
            <a:endParaRPr lang="en-US" dirty="0"/>
          </a:p>
          <a:p>
            <a:r>
              <a:rPr lang="en-US" dirty="0" smtClean="0"/>
              <a:t>Sort the animals</a:t>
            </a:r>
          </a:p>
          <a:p>
            <a:endParaRPr lang="en-US" dirty="0"/>
          </a:p>
          <a:p>
            <a:r>
              <a:rPr lang="en-US" dirty="0" smtClean="0"/>
              <a:t>Find where a particular animal is</a:t>
            </a:r>
            <a:endParaRPr lang="en-SG" dirty="0" smtClean="0"/>
          </a:p>
        </p:txBody>
      </p:sp>
    </p:spTree>
    <p:extLst>
      <p:ext uri="{BB962C8B-B14F-4D97-AF65-F5344CB8AC3E}">
        <p14:creationId xmlns:p14="http://schemas.microsoft.com/office/powerpoint/2010/main" val="261511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class</a:t>
            </a:r>
            <a:endParaRPr lang="en-SG" dirty="0"/>
          </a:p>
        </p:txBody>
      </p:sp>
      <p:sp>
        <p:nvSpPr>
          <p:cNvPr id="3" name="Content Placeholder 2"/>
          <p:cNvSpPr>
            <a:spLocks noGrp="1"/>
          </p:cNvSpPr>
          <p:nvPr>
            <p:ph idx="1"/>
          </p:nvPr>
        </p:nvSpPr>
        <p:spPr>
          <a:xfrm>
            <a:off x="609599" y="1600201"/>
            <a:ext cx="11432875" cy="4525963"/>
          </a:xfrm>
        </p:spPr>
        <p:txBody>
          <a:bodyPr/>
          <a:lstStyle/>
          <a:p>
            <a:r>
              <a:rPr lang="en-US" dirty="0" err="1" smtClean="0"/>
              <a:t>Arrays.asList</a:t>
            </a:r>
            <a:r>
              <a:rPr lang="en-US" dirty="0" smtClean="0"/>
              <a:t>() -&gt; returns fixed size (array) list</a:t>
            </a:r>
          </a:p>
          <a:p>
            <a:endParaRPr lang="en-US" dirty="0"/>
          </a:p>
          <a:p>
            <a:endParaRPr lang="en-US" dirty="0" smtClean="0"/>
          </a:p>
          <a:p>
            <a:r>
              <a:rPr lang="en-US" dirty="0" err="1" smtClean="0"/>
              <a:t>Arrays.toString</a:t>
            </a:r>
            <a:r>
              <a:rPr lang="en-US" dirty="0" smtClean="0"/>
              <a:t>() -&gt; provides string representation of arrays</a:t>
            </a:r>
          </a:p>
          <a:p>
            <a:endParaRPr lang="en-US" dirty="0"/>
          </a:p>
          <a:p>
            <a:r>
              <a:rPr lang="en-US" dirty="0" err="1" smtClean="0"/>
              <a:t>Arrays.copyOf</a:t>
            </a:r>
            <a:r>
              <a:rPr lang="en-US" dirty="0" smtClean="0"/>
              <a:t>() -&gt; creates a copy of the specified elements</a:t>
            </a:r>
            <a:endParaRPr lang="en-SG" dirty="0"/>
          </a:p>
        </p:txBody>
      </p:sp>
      <p:sp>
        <p:nvSpPr>
          <p:cNvPr id="7" name="Rectangle 2"/>
          <p:cNvSpPr>
            <a:spLocks noChangeArrowheads="1"/>
          </p:cNvSpPr>
          <p:nvPr/>
        </p:nvSpPr>
        <p:spPr bwMode="auto">
          <a:xfrm>
            <a:off x="609599" y="2587108"/>
            <a:ext cx="1097280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rPr>
              <a:t>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&lt;Animal&gt;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animalArrayList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 = </a:t>
            </a:r>
            <a:r>
              <a:rPr kumimoji="0" lang="en-US" altLang="en-US" sz="2000" b="1" i="0" u="none" strike="noStrike" cap="none" normalizeH="0" baseline="0" dirty="0" smtClean="0">
                <a:ln>
                  <a:noFill/>
                </a:ln>
                <a:solidFill>
                  <a:srgbClr val="000080"/>
                </a:solidFill>
                <a:effectLst/>
                <a:latin typeface="Consolas" panose="020B0609020204030204" pitchFamily="49" charset="0"/>
              </a:rPr>
              <a:t>new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&lt;&gt;(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Arrays.</a:t>
            </a:r>
            <a:r>
              <a:rPr kumimoji="0" lang="en-US" altLang="en-US" sz="2000" b="0" i="1" u="none" strike="noStrike" cap="none" normalizeH="0" baseline="0" dirty="0" err="1" smtClean="0">
                <a:ln>
                  <a:noFill/>
                </a:ln>
                <a:solidFill>
                  <a:srgbClr val="000000"/>
                </a:solidFill>
                <a:effectLst/>
                <a:latin typeface="Consolas" panose="020B0609020204030204" pitchFamily="49" charset="0"/>
              </a:rPr>
              <a:t>asList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1" u="none" strike="noStrike" cap="none" normalizeH="0" baseline="0" dirty="0" smtClean="0">
                <a:ln>
                  <a:noFill/>
                </a:ln>
                <a:solidFill>
                  <a:srgbClr val="660E7A"/>
                </a:solidFill>
                <a:effectLst/>
                <a:latin typeface="Consolas" panose="020B0609020204030204" pitchFamily="49" charset="0"/>
              </a:rPr>
              <a:t>animals</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8" name="Rounded Rectangular Callout 7"/>
          <p:cNvSpPr/>
          <p:nvPr/>
        </p:nvSpPr>
        <p:spPr>
          <a:xfrm>
            <a:off x="1301428" y="386862"/>
            <a:ext cx="2945423" cy="1213339"/>
          </a:xfrm>
          <a:prstGeom prst="wedgeRoundRectCallout">
            <a:avLst>
              <a:gd name="adj1" fmla="val 70488"/>
              <a:gd name="adj2" fmla="val -880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Useful Java class to work with Arrays</a:t>
            </a:r>
            <a:endParaRPr lang="en-SG" sz="2400" dirty="0"/>
          </a:p>
        </p:txBody>
      </p:sp>
    </p:spTree>
    <p:extLst>
      <p:ext uri="{BB962C8B-B14F-4D97-AF65-F5344CB8AC3E}">
        <p14:creationId xmlns:p14="http://schemas.microsoft.com/office/powerpoint/2010/main" val="313617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45896" y="1799924"/>
            <a:ext cx="4947385" cy="19154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en-US" sz="3200" dirty="0">
                <a:solidFill>
                  <a:srgbClr val="FFFF00"/>
                </a:solidFill>
                <a:latin typeface="Calibri"/>
              </a:rPr>
              <a:t>Object that groups multiple elements into a single unit</a:t>
            </a:r>
          </a:p>
        </p:txBody>
      </p:sp>
      <p:sp>
        <p:nvSpPr>
          <p:cNvPr id="6" name="Rounded Rectangle 5"/>
          <p:cNvSpPr/>
          <p:nvPr/>
        </p:nvSpPr>
        <p:spPr>
          <a:xfrm>
            <a:off x="4565584" y="4100362"/>
            <a:ext cx="2310063"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white"/>
                </a:solidFill>
                <a:latin typeface="Calibri"/>
              </a:rPr>
              <a:t>Interfaces</a:t>
            </a:r>
          </a:p>
        </p:txBody>
      </p:sp>
      <p:sp>
        <p:nvSpPr>
          <p:cNvPr id="8" name="Rounded Rectangle 7"/>
          <p:cNvSpPr/>
          <p:nvPr/>
        </p:nvSpPr>
        <p:spPr>
          <a:xfrm>
            <a:off x="4565583" y="5111014"/>
            <a:ext cx="2310063"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white"/>
                </a:solidFill>
                <a:latin typeface="Calibri"/>
              </a:rPr>
              <a:t>Implementations</a:t>
            </a:r>
          </a:p>
        </p:txBody>
      </p:sp>
      <p:sp>
        <p:nvSpPr>
          <p:cNvPr id="9" name="Rounded Rectangle 8"/>
          <p:cNvSpPr/>
          <p:nvPr/>
        </p:nvSpPr>
        <p:spPr>
          <a:xfrm>
            <a:off x="4565583" y="6121666"/>
            <a:ext cx="2310063"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prstClr val="white"/>
                </a:solidFill>
                <a:latin typeface="Calibri"/>
              </a:rPr>
              <a:t>Algorithms</a:t>
            </a:r>
          </a:p>
        </p:txBody>
      </p:sp>
      <p:grpSp>
        <p:nvGrpSpPr>
          <p:cNvPr id="10" name="Generics"/>
          <p:cNvGrpSpPr/>
          <p:nvPr/>
        </p:nvGrpSpPr>
        <p:grpSpPr>
          <a:xfrm>
            <a:off x="2071936" y="413048"/>
            <a:ext cx="5256584" cy="833122"/>
            <a:chOff x="930161" y="5509313"/>
            <a:chExt cx="7398727" cy="1144404"/>
          </a:xfrm>
        </p:grpSpPr>
        <p:sp>
          <p:nvSpPr>
            <p:cNvPr id="11" name="TextBox 10"/>
            <p:cNvSpPr txBox="1"/>
            <p:nvPr/>
          </p:nvSpPr>
          <p:spPr>
            <a:xfrm>
              <a:off x="930161" y="5525308"/>
              <a:ext cx="7346732" cy="1128409"/>
            </a:xfrm>
            <a:prstGeom prst="roundRect">
              <a:avLst/>
            </a:prstGeom>
            <a:solidFill>
              <a:schemeClr val="bg1">
                <a:lumMod val="85000"/>
                <a:alpha val="63000"/>
              </a:schemeClr>
            </a:solidFill>
            <a:effectLst/>
          </p:spPr>
          <p:txBody>
            <a:bodyPr wrap="square" rtlCol="0" anchor="b" anchorCtr="0">
              <a:noAutofit/>
            </a:bodyPr>
            <a:lstStyle/>
            <a:p>
              <a:pPr algn="ctr"/>
              <a:endParaRPr lang="en-US" sz="2400" b="1" dirty="0">
                <a:solidFill>
                  <a:srgbClr val="C00000"/>
                </a:solidFill>
                <a:effectLst>
                  <a:outerShdw blurRad="50800" dist="38100" dir="2700000" algn="tl" rotWithShape="0">
                    <a:prstClr val="black">
                      <a:alpha val="40000"/>
                    </a:prstClr>
                  </a:outerShdw>
                </a:effectLst>
              </a:endParaRPr>
            </a:p>
            <a:p>
              <a:pPr algn="ctr"/>
              <a:endParaRPr lang="en-SG" sz="2400" b="1" dirty="0">
                <a:solidFill>
                  <a:srgbClr val="C00000"/>
                </a:solidFill>
              </a:endParaRPr>
            </a:p>
          </p:txBody>
        </p:sp>
        <p:sp>
          <p:nvSpPr>
            <p:cNvPr id="12" name="Content Placeholder 2"/>
            <p:cNvSpPr txBox="1">
              <a:spLocks/>
            </p:cNvSpPr>
            <p:nvPr/>
          </p:nvSpPr>
          <p:spPr>
            <a:xfrm>
              <a:off x="1045219" y="5509313"/>
              <a:ext cx="7283669" cy="977463"/>
            </a:xfrm>
            <a:prstGeom prst="rect">
              <a:avLst/>
            </a:prstGeom>
            <a:effectLst/>
          </p:spPr>
          <p:txBody>
            <a:bodyPr vert="horz" lIns="91440" tIns="45720" rIns="91440" bIns="45720" rtlCol="0">
              <a:noAutofit/>
            </a:bodyPr>
            <a:lstStyle/>
            <a:p>
              <a:pPr marL="342900" indent="-342900" algn="ctr">
                <a:spcBef>
                  <a:spcPct val="20000"/>
                </a:spcBef>
                <a:defRPr/>
              </a:pPr>
              <a:r>
                <a:rPr lang="en-US"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rPr>
                <a:t>Collections</a:t>
              </a:r>
              <a:endParaRPr lang="en-SG" sz="4000" b="1" dirty="0">
                <a:ln w="28575">
                  <a:solidFill>
                    <a:srgbClr val="C00000"/>
                  </a:solidFill>
                </a:ln>
                <a:solidFill>
                  <a:srgbClr val="FFFF99"/>
                </a:solidFill>
                <a:effectLst>
                  <a:outerShdw blurRad="50800" dist="38100" dir="2700000" algn="tl" rotWithShape="0">
                    <a:prstClr val="black">
                      <a:alpha val="40000"/>
                    </a:prstClr>
                  </a:outerShdw>
                </a:effectLst>
                <a:latin typeface="Rockwell Extra Bold" pitchFamily="18" charset="0"/>
              </a:endParaRPr>
            </a:p>
          </p:txBody>
        </p:sp>
      </p:grpSp>
      <p:sp>
        <p:nvSpPr>
          <p:cNvPr id="2" name="Rectangle 1"/>
          <p:cNvSpPr/>
          <p:nvPr/>
        </p:nvSpPr>
        <p:spPr>
          <a:xfrm>
            <a:off x="7839859" y="1235917"/>
            <a:ext cx="1981200"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2400" dirty="0">
                <a:latin typeface="Consolas" panose="020B0609020204030204" pitchFamily="49" charset="0"/>
              </a:rPr>
              <a:t>Collection</a:t>
            </a:r>
          </a:p>
        </p:txBody>
      </p:sp>
      <p:sp>
        <p:nvSpPr>
          <p:cNvPr id="13" name="Rectangle 12"/>
          <p:cNvSpPr/>
          <p:nvPr/>
        </p:nvSpPr>
        <p:spPr>
          <a:xfrm>
            <a:off x="7570177" y="2313625"/>
            <a:ext cx="1265617"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2400" dirty="0">
                <a:latin typeface="Consolas" panose="020B0609020204030204" pitchFamily="49" charset="0"/>
              </a:rPr>
              <a:t>List</a:t>
            </a:r>
          </a:p>
        </p:txBody>
      </p:sp>
      <p:sp>
        <p:nvSpPr>
          <p:cNvPr id="14" name="Rectangle 13"/>
          <p:cNvSpPr/>
          <p:nvPr/>
        </p:nvSpPr>
        <p:spPr>
          <a:xfrm>
            <a:off x="9897259" y="1235917"/>
            <a:ext cx="1981200"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2400" dirty="0">
                <a:latin typeface="Consolas" panose="020B0609020204030204" pitchFamily="49" charset="0"/>
              </a:rPr>
              <a:t>Map</a:t>
            </a:r>
          </a:p>
        </p:txBody>
      </p:sp>
      <p:sp>
        <p:nvSpPr>
          <p:cNvPr id="17" name="Rectangle 16"/>
          <p:cNvSpPr/>
          <p:nvPr/>
        </p:nvSpPr>
        <p:spPr>
          <a:xfrm>
            <a:off x="9058388" y="2313625"/>
            <a:ext cx="1265617"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2400" dirty="0">
                <a:latin typeface="Consolas" panose="020B0609020204030204" pitchFamily="49" charset="0"/>
              </a:rPr>
              <a:t>Set</a:t>
            </a:r>
          </a:p>
        </p:txBody>
      </p:sp>
      <p:sp>
        <p:nvSpPr>
          <p:cNvPr id="18" name="Rectangle 17"/>
          <p:cNvSpPr/>
          <p:nvPr/>
        </p:nvSpPr>
        <p:spPr>
          <a:xfrm>
            <a:off x="7420708" y="3385937"/>
            <a:ext cx="1981200"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2400" dirty="0" err="1" smtClean="0">
                <a:latin typeface="Consolas" panose="020B0609020204030204" pitchFamily="49" charset="0"/>
              </a:rPr>
              <a:t>ArrayList</a:t>
            </a:r>
            <a:endParaRPr lang="en-SG" sz="2400" dirty="0">
              <a:latin typeface="Consolas" panose="020B0609020204030204" pitchFamily="49" charset="0"/>
            </a:endParaRPr>
          </a:p>
        </p:txBody>
      </p:sp>
      <p:sp>
        <p:nvSpPr>
          <p:cNvPr id="20" name="Rectangle 19"/>
          <p:cNvSpPr/>
          <p:nvPr/>
        </p:nvSpPr>
        <p:spPr>
          <a:xfrm>
            <a:off x="10546598" y="2313625"/>
            <a:ext cx="1446110"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2400" dirty="0" err="1" smtClean="0">
                <a:latin typeface="Consolas" panose="020B0609020204030204" pitchFamily="49" charset="0"/>
              </a:rPr>
              <a:t>HashMap</a:t>
            </a:r>
            <a:endParaRPr lang="en-SG" sz="2400" dirty="0">
              <a:latin typeface="Consolas" panose="020B0609020204030204" pitchFamily="49" charset="0"/>
            </a:endParaRPr>
          </a:p>
        </p:txBody>
      </p:sp>
      <p:sp>
        <p:nvSpPr>
          <p:cNvPr id="21" name="Rectangle 20"/>
          <p:cNvSpPr/>
          <p:nvPr/>
        </p:nvSpPr>
        <p:spPr>
          <a:xfrm>
            <a:off x="9629335" y="3385937"/>
            <a:ext cx="1981200" cy="658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smtClean="0">
                <a:latin typeface="Consolas" panose="020B0609020204030204" pitchFamily="49" charset="0"/>
              </a:rPr>
              <a:t>TreeSet</a:t>
            </a:r>
            <a:endParaRPr lang="en-SG" sz="2400" dirty="0">
              <a:latin typeface="Consolas" panose="020B0609020204030204" pitchFamily="49" charset="0"/>
            </a:endParaRPr>
          </a:p>
        </p:txBody>
      </p:sp>
      <p:cxnSp>
        <p:nvCxnSpPr>
          <p:cNvPr id="4" name="Elbow Connector 3"/>
          <p:cNvCxnSpPr>
            <a:stCxn id="5" idx="1"/>
            <a:endCxn id="6" idx="1"/>
          </p:cNvCxnSpPr>
          <p:nvPr/>
        </p:nvCxnSpPr>
        <p:spPr>
          <a:xfrm rot="10800000" flipH="1" flipV="1">
            <a:off x="2245896" y="2757637"/>
            <a:ext cx="2319688" cy="1655545"/>
          </a:xfrm>
          <a:prstGeom prst="bentConnector3">
            <a:avLst>
              <a:gd name="adj1" fmla="val -9855"/>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5" idx="1"/>
            <a:endCxn id="8" idx="1"/>
          </p:cNvCxnSpPr>
          <p:nvPr/>
        </p:nvCxnSpPr>
        <p:spPr>
          <a:xfrm rot="10800000" flipH="1" flipV="1">
            <a:off x="2245895" y="2757637"/>
            <a:ext cx="2319687" cy="2666197"/>
          </a:xfrm>
          <a:prstGeom prst="bentConnector3">
            <a:avLst>
              <a:gd name="adj1" fmla="val -9855"/>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1"/>
            <a:endCxn id="9" idx="1"/>
          </p:cNvCxnSpPr>
          <p:nvPr/>
        </p:nvCxnSpPr>
        <p:spPr>
          <a:xfrm rot="10800000" flipH="1" flipV="1">
            <a:off x="2245895" y="2757637"/>
            <a:ext cx="2319687" cy="3676849"/>
          </a:xfrm>
          <a:prstGeom prst="bentConnector3">
            <a:avLst>
              <a:gd name="adj1" fmla="val -9855"/>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6" name="Ink 35"/>
              <p14:cNvContentPartPr/>
              <p14:nvPr/>
            </p14:nvContentPartPr>
            <p14:xfrm>
              <a:off x="7888905" y="1929305"/>
              <a:ext cx="2288520" cy="1477080"/>
            </p14:xfrm>
          </p:contentPart>
        </mc:Choice>
        <mc:Fallback>
          <p:pic>
            <p:nvPicPr>
              <p:cNvPr id="36" name="Ink 35"/>
              <p:cNvPicPr/>
              <p:nvPr/>
            </p:nvPicPr>
            <p:blipFill>
              <a:blip r:embed="rId4"/>
              <a:stretch>
                <a:fillRect/>
              </a:stretch>
            </p:blipFill>
            <p:spPr>
              <a:xfrm>
                <a:off x="7878825" y="1918865"/>
                <a:ext cx="2312280" cy="1496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2" name="Ink 51"/>
              <p14:cNvContentPartPr/>
              <p14:nvPr/>
            </p14:nvContentPartPr>
            <p14:xfrm>
              <a:off x="10874745" y="1928225"/>
              <a:ext cx="181440" cy="393480"/>
            </p14:xfrm>
          </p:contentPart>
        </mc:Choice>
        <mc:Fallback>
          <p:pic>
            <p:nvPicPr>
              <p:cNvPr id="52" name="Ink 51"/>
              <p:cNvPicPr/>
              <p:nvPr/>
            </p:nvPicPr>
            <p:blipFill>
              <a:blip r:embed="rId6"/>
              <a:stretch>
                <a:fillRect/>
              </a:stretch>
            </p:blipFill>
            <p:spPr>
              <a:xfrm>
                <a:off x="10862505" y="1915985"/>
                <a:ext cx="2073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2" name="Ink 71"/>
              <p14:cNvContentPartPr/>
              <p14:nvPr/>
            </p14:nvContentPartPr>
            <p14:xfrm>
              <a:off x="8035425" y="3256265"/>
              <a:ext cx="15120" cy="126000"/>
            </p14:xfrm>
          </p:contentPart>
        </mc:Choice>
        <mc:Fallback>
          <p:pic>
            <p:nvPicPr>
              <p:cNvPr id="72" name="Ink 71"/>
              <p:cNvPicPr/>
              <p:nvPr/>
            </p:nvPicPr>
            <p:blipFill>
              <a:blip r:embed="rId8"/>
              <a:stretch>
                <a:fillRect/>
              </a:stretch>
            </p:blipFill>
            <p:spPr>
              <a:xfrm>
                <a:off x="8024265" y="3245105"/>
                <a:ext cx="36360" cy="143640"/>
              </a:xfrm>
              <a:prstGeom prst="rect">
                <a:avLst/>
              </a:prstGeom>
            </p:spPr>
          </p:pic>
        </mc:Fallback>
      </mc:AlternateContent>
    </p:spTree>
    <p:extLst>
      <p:ext uri="{BB962C8B-B14F-4D97-AF65-F5344CB8AC3E}">
        <p14:creationId xmlns:p14="http://schemas.microsoft.com/office/powerpoint/2010/main" val="15128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2" grpId="0" animBg="1"/>
      <p:bldP spid="13" grpId="0" animBg="1"/>
      <p:bldP spid="14" grpId="0" animBg="1"/>
      <p:bldP spid="17" grpId="0" animBg="1"/>
      <p:bldP spid="18"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53998" y="932402"/>
            <a:ext cx="3724976" cy="1222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US" sz="3600" dirty="0" err="1" smtClean="0">
                <a:solidFill>
                  <a:schemeClr val="tx1"/>
                </a:solidFill>
                <a:latin typeface="Consolas" panose="020B0609020204030204" pitchFamily="49" charset="0"/>
              </a:rPr>
              <a:t>ArrayList</a:t>
            </a:r>
            <a:endParaRPr lang="en-US" sz="3600" dirty="0">
              <a:solidFill>
                <a:schemeClr val="tx1"/>
              </a:solidFill>
              <a:latin typeface="Consolas" panose="020B0609020204030204" pitchFamily="49" charset="0"/>
            </a:endParaRPr>
          </a:p>
        </p:txBody>
      </p:sp>
      <p:sp>
        <p:nvSpPr>
          <p:cNvPr id="7" name="Rounded Rectangular Callout 6"/>
          <p:cNvSpPr/>
          <p:nvPr/>
        </p:nvSpPr>
        <p:spPr>
          <a:xfrm>
            <a:off x="5973288" y="451262"/>
            <a:ext cx="2826328" cy="985652"/>
          </a:xfrm>
          <a:prstGeom prst="wedgeRoundRectCallout">
            <a:avLst>
              <a:gd name="adj1" fmla="val -78816"/>
              <a:gd name="adj2" fmla="val 62501"/>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Resizable Array</a:t>
            </a:r>
            <a:endParaRPr lang="en-SG" sz="2800" dirty="0"/>
          </a:p>
        </p:txBody>
      </p:sp>
      <p:sp>
        <p:nvSpPr>
          <p:cNvPr id="8" name="Rectangle 2"/>
          <p:cNvSpPr>
            <a:spLocks noChangeArrowheads="1"/>
          </p:cNvSpPr>
          <p:nvPr/>
        </p:nvSpPr>
        <p:spPr bwMode="auto">
          <a:xfrm>
            <a:off x="724393" y="2462373"/>
            <a:ext cx="790896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rPr>
              <a:t>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&lt;Duck&gt;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animalArrayList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 = </a:t>
            </a:r>
            <a:r>
              <a:rPr kumimoji="0" lang="en-US" altLang="en-US" sz="2000" b="1" i="0" u="none" strike="noStrike" cap="none" normalizeH="0" baseline="0" dirty="0" smtClean="0">
                <a:ln>
                  <a:noFill/>
                </a:ln>
                <a:solidFill>
                  <a:srgbClr val="000080"/>
                </a:solidFill>
                <a:effectLst/>
                <a:latin typeface="Consolas" panose="020B0609020204030204" pitchFamily="49" charset="0"/>
              </a:rPr>
              <a:t>new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ArrayList</a:t>
            </a:r>
            <a:r>
              <a:rPr kumimoji="0" lang="en-US" altLang="en-US" sz="2000" b="0" i="0" u="none" strike="noStrike" cap="none" normalizeH="0" baseline="0" dirty="0" smtClean="0">
                <a:ln>
                  <a:noFill/>
                </a:ln>
                <a:solidFill>
                  <a:srgbClr val="000000"/>
                </a:solidFill>
                <a:effectLst/>
                <a:latin typeface="Consolas" panose="020B0609020204030204" pitchFamily="49" charset="0"/>
              </a:rPr>
              <a:t>&lt;&gt;();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Duck </a:t>
            </a:r>
            <a:r>
              <a:rPr lang="en-US" altLang="en-US" sz="2000" dirty="0" err="1" smtClean="0">
                <a:solidFill>
                  <a:srgbClr val="000000"/>
                </a:solidFill>
                <a:latin typeface="Consolas" panose="020B0609020204030204" pitchFamily="49" charset="0"/>
              </a:rPr>
              <a:t>louie</a:t>
            </a:r>
            <a:r>
              <a:rPr lang="en-US" altLang="en-US" sz="2000" dirty="0" smtClean="0">
                <a:solidFill>
                  <a:srgbClr val="000000"/>
                </a:solidFill>
                <a:latin typeface="Consolas" panose="020B0609020204030204" pitchFamily="49" charset="0"/>
              </a:rPr>
              <a:t> = </a:t>
            </a:r>
            <a:r>
              <a:rPr lang="en-US" altLang="en-US" sz="2000" dirty="0">
                <a:solidFill>
                  <a:srgbClr val="000000"/>
                </a:solidFill>
                <a:latin typeface="Consolas" panose="020B0609020204030204" pitchFamily="49" charset="0"/>
              </a:rPr>
              <a:t>new Duck(“Louie</a:t>
            </a:r>
            <a:r>
              <a:rPr lang="en-US" altLang="en-US" sz="2000" dirty="0" smtClean="0">
                <a:solidFill>
                  <a:srgbClr val="000000"/>
                </a:solidFill>
                <a:latin typeface="Consolas" panose="020B0609020204030204" pitchFamily="49" charset="0"/>
              </a:rPr>
              <a:t>”);</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Duck </a:t>
            </a:r>
            <a:r>
              <a:rPr lang="en-US" altLang="en-US" sz="2000" dirty="0" err="1" smtClean="0">
                <a:solidFill>
                  <a:srgbClr val="000000"/>
                </a:solidFill>
                <a:latin typeface="Consolas" panose="020B0609020204030204" pitchFamily="49" charset="0"/>
              </a:rPr>
              <a:t>huey</a:t>
            </a:r>
            <a:r>
              <a:rPr lang="en-US" altLang="en-US" sz="2000" dirty="0" smtClean="0">
                <a:solidFill>
                  <a:srgbClr val="000000"/>
                </a:solidFill>
                <a:latin typeface="Consolas" panose="020B0609020204030204" pitchFamily="49" charset="0"/>
              </a:rPr>
              <a:t> = new Duck(“Huey”);</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Duck </a:t>
            </a:r>
            <a:r>
              <a:rPr lang="en-US" altLang="en-US" sz="2000" dirty="0" err="1" smtClean="0">
                <a:solidFill>
                  <a:srgbClr val="000000"/>
                </a:solidFill>
                <a:latin typeface="Consolas" panose="020B0609020204030204" pitchFamily="49" charset="0"/>
              </a:rPr>
              <a:t>dewey</a:t>
            </a:r>
            <a:r>
              <a:rPr lang="en-US" altLang="en-US" sz="2000" dirty="0" smtClean="0">
                <a:solidFill>
                  <a:srgbClr val="000000"/>
                </a:solidFill>
                <a:latin typeface="Consolas" panose="020B0609020204030204" pitchFamily="49" charset="0"/>
              </a:rPr>
              <a:t> = new Duck(“Dewey”);</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rPr>
              <a:t>animalArrayList.add</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louie</a:t>
            </a:r>
            <a:r>
              <a:rPr lang="en-US" altLang="en-US" sz="2000" dirty="0" smtClean="0">
                <a:solidFill>
                  <a:srgbClr val="000000"/>
                </a:solidFill>
                <a:latin typeface="Consolas" panose="020B0609020204030204" pitchFamily="49" charset="0"/>
              </a:rPr>
              <a:t>);</a:t>
            </a:r>
            <a:endParaRPr lang="en-US" altLang="en-US" sz="4800" dirty="0">
              <a:latin typeface="Arial" panose="020B0604020202020204" pitchFamily="34" charset="0"/>
            </a:endParaRP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rPr>
              <a:t>animalArrayList.add</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huey</a:t>
            </a:r>
            <a:r>
              <a:rPr lang="en-US" altLang="en-US" sz="2000" dirty="0" smtClean="0">
                <a:solidFill>
                  <a:srgbClr val="000000"/>
                </a:solidFill>
                <a:latin typeface="Consolas" panose="020B0609020204030204" pitchFamily="49" charset="0"/>
              </a:rPr>
              <a:t>);</a:t>
            </a: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rPr>
              <a:t>animalArrayList.add</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dewey</a:t>
            </a:r>
            <a:r>
              <a:rPr lang="en-US" alt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alt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rPr>
              <a:t>animalArrayList.indexOf</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huey</a:t>
            </a:r>
            <a:r>
              <a:rPr lang="en-US" alt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rPr>
              <a:t>animalArrayList.remove</a:t>
            </a:r>
            <a:r>
              <a:rPr lang="en-US" altLang="en-US" sz="2000" dirty="0" smtClean="0">
                <a:solidFill>
                  <a:srgbClr val="000000"/>
                </a:solidFill>
                <a:latin typeface="Consolas" panose="020B0609020204030204" pitchFamily="49" charset="0"/>
              </a:rPr>
              <a:t>(</a:t>
            </a:r>
            <a:r>
              <a:rPr lang="en-US" altLang="en-US" sz="2000" dirty="0" err="1" smtClean="0">
                <a:solidFill>
                  <a:srgbClr val="000000"/>
                </a:solidFill>
                <a:latin typeface="Consolas" panose="020B0609020204030204" pitchFamily="49" charset="0"/>
              </a:rPr>
              <a:t>huey</a:t>
            </a:r>
            <a:r>
              <a:rPr lang="en-US" altLang="en-US" sz="2000"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3028546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53998" y="932402"/>
            <a:ext cx="3724976" cy="1222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US" sz="3600" dirty="0" err="1">
                <a:solidFill>
                  <a:schemeClr val="tx1"/>
                </a:solidFill>
                <a:latin typeface="Consolas" panose="020B0609020204030204" pitchFamily="49" charset="0"/>
              </a:rPr>
              <a:t>HashMap</a:t>
            </a:r>
            <a:endParaRPr lang="en-US" sz="3600" dirty="0">
              <a:solidFill>
                <a:schemeClr val="tx1"/>
              </a:solidFill>
              <a:latin typeface="Consolas" panose="020B0609020204030204" pitchFamily="49" charset="0"/>
            </a:endParaRPr>
          </a:p>
        </p:txBody>
      </p:sp>
      <p:sp>
        <p:nvSpPr>
          <p:cNvPr id="4" name="Rectangle 3"/>
          <p:cNvSpPr/>
          <p:nvPr/>
        </p:nvSpPr>
        <p:spPr>
          <a:xfrm>
            <a:off x="2514600" y="2971800"/>
            <a:ext cx="7162800" cy="193899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solidFill>
                  <a:srgbClr val="333333"/>
                </a:solidFill>
                <a:latin typeface="Consolas" panose="020B0609020204030204" pitchFamily="49" charset="0"/>
              </a:rPr>
              <a:t>HashMap</a:t>
            </a:r>
            <a:r>
              <a:rPr lang="en-US" sz="2000" dirty="0">
                <a:solidFill>
                  <a:srgbClr val="333333"/>
                </a:solidFill>
                <a:latin typeface="Consolas" panose="020B0609020204030204" pitchFamily="49" charset="0"/>
              </a:rPr>
              <a:t>&lt;String, Point&gt; points = </a:t>
            </a:r>
            <a:r>
              <a:rPr lang="en-US" sz="2000" b="1" dirty="0">
                <a:solidFill>
                  <a:srgbClr val="333333"/>
                </a:solidFill>
                <a:latin typeface="Consolas" panose="020B0609020204030204" pitchFamily="49" charset="0"/>
              </a:rPr>
              <a:t>new</a:t>
            </a:r>
            <a:r>
              <a:rPr lang="en-US" sz="2000" dirty="0">
                <a:solidFill>
                  <a:srgbClr val="333333"/>
                </a:solidFill>
                <a:latin typeface="Consolas" panose="020B0609020204030204" pitchFamily="49" charset="0"/>
              </a:rPr>
              <a:t> </a:t>
            </a:r>
            <a:r>
              <a:rPr lang="en-US" sz="2000" dirty="0" err="1">
                <a:solidFill>
                  <a:srgbClr val="333333"/>
                </a:solidFill>
                <a:latin typeface="Consolas" panose="020B0609020204030204" pitchFamily="49" charset="0"/>
              </a:rPr>
              <a:t>HashMap</a:t>
            </a:r>
            <a:r>
              <a:rPr lang="en-US" sz="2000" dirty="0">
                <a:solidFill>
                  <a:srgbClr val="333333"/>
                </a:solidFill>
                <a:latin typeface="Consolas" panose="020B0609020204030204" pitchFamily="49" charset="0"/>
              </a:rPr>
              <a:t>&lt;&gt;();</a:t>
            </a:r>
            <a:br>
              <a:rPr lang="en-US" sz="2000" dirty="0">
                <a:solidFill>
                  <a:srgbClr val="333333"/>
                </a:solidFill>
                <a:latin typeface="Consolas" panose="020B0609020204030204" pitchFamily="49" charset="0"/>
              </a:rPr>
            </a:br>
            <a:r>
              <a:rPr lang="en-US" sz="2000" dirty="0">
                <a:solidFill>
                  <a:srgbClr val="333333"/>
                </a:solidFill>
                <a:latin typeface="Consolas" panose="020B0609020204030204" pitchFamily="49" charset="0"/>
              </a:rPr>
              <a:t/>
            </a:r>
            <a:br>
              <a:rPr lang="en-US" sz="2000" dirty="0">
                <a:solidFill>
                  <a:srgbClr val="333333"/>
                </a:solidFill>
                <a:latin typeface="Consolas" panose="020B0609020204030204" pitchFamily="49" charset="0"/>
              </a:rPr>
            </a:br>
            <a:r>
              <a:rPr lang="en-US" sz="2000" dirty="0" err="1">
                <a:solidFill>
                  <a:srgbClr val="333333"/>
                </a:solidFill>
                <a:latin typeface="Consolas" panose="020B0609020204030204" pitchFamily="49" charset="0"/>
              </a:rPr>
              <a:t>points.put</a:t>
            </a:r>
            <a:r>
              <a:rPr lang="en-US" sz="2000" dirty="0">
                <a:solidFill>
                  <a:srgbClr val="333333"/>
                </a:solidFill>
                <a:latin typeface="Consolas" panose="020B0609020204030204" pitchFamily="49" charset="0"/>
              </a:rPr>
              <a:t>(</a:t>
            </a:r>
            <a:r>
              <a:rPr lang="en-US" sz="2000" dirty="0">
                <a:solidFill>
                  <a:srgbClr val="DD1144"/>
                </a:solidFill>
                <a:latin typeface="Consolas" panose="020B0609020204030204" pitchFamily="49" charset="0"/>
              </a:rPr>
              <a:t>"x1"</a:t>
            </a:r>
            <a:r>
              <a:rPr lang="en-US" sz="2000" dirty="0">
                <a:solidFill>
                  <a:srgbClr val="333333"/>
                </a:solidFill>
                <a:latin typeface="Consolas" panose="020B0609020204030204" pitchFamily="49" charset="0"/>
              </a:rPr>
              <a:t>, </a:t>
            </a:r>
            <a:r>
              <a:rPr lang="en-US" sz="2000" b="1" dirty="0">
                <a:solidFill>
                  <a:srgbClr val="333333"/>
                </a:solidFill>
                <a:latin typeface="Consolas" panose="020B0609020204030204" pitchFamily="49" charset="0"/>
              </a:rPr>
              <a:t>new</a:t>
            </a:r>
            <a:r>
              <a:rPr lang="en-US" sz="2000" dirty="0">
                <a:solidFill>
                  <a:srgbClr val="333333"/>
                </a:solidFill>
                <a:latin typeface="Consolas" panose="020B0609020204030204" pitchFamily="49" charset="0"/>
              </a:rPr>
              <a:t> Point(</a:t>
            </a:r>
            <a:r>
              <a:rPr lang="en-US" sz="2000" dirty="0">
                <a:solidFill>
                  <a:srgbClr val="008080"/>
                </a:solidFill>
                <a:latin typeface="Consolas" panose="020B0609020204030204" pitchFamily="49" charset="0"/>
              </a:rPr>
              <a:t>0</a:t>
            </a:r>
            <a:r>
              <a:rPr lang="en-US" sz="2000" dirty="0">
                <a:solidFill>
                  <a:srgbClr val="333333"/>
                </a:solidFill>
                <a:latin typeface="Consolas" panose="020B0609020204030204" pitchFamily="49" charset="0"/>
              </a:rPr>
              <a:t>, </a:t>
            </a:r>
            <a:r>
              <a:rPr lang="en-US" sz="2000" dirty="0">
                <a:solidFill>
                  <a:srgbClr val="008080"/>
                </a:solidFill>
                <a:latin typeface="Consolas" panose="020B0609020204030204" pitchFamily="49" charset="0"/>
              </a:rPr>
              <a:t>0</a:t>
            </a:r>
            <a:r>
              <a:rPr lang="en-US" sz="2000" dirty="0">
                <a:solidFill>
                  <a:srgbClr val="333333"/>
                </a:solidFill>
                <a:latin typeface="Consolas" panose="020B0609020204030204" pitchFamily="49" charset="0"/>
              </a:rPr>
              <a:t>));</a:t>
            </a:r>
            <a:br>
              <a:rPr lang="en-US" sz="2000" dirty="0">
                <a:solidFill>
                  <a:srgbClr val="333333"/>
                </a:solidFill>
                <a:latin typeface="Consolas" panose="020B0609020204030204" pitchFamily="49" charset="0"/>
              </a:rPr>
            </a:br>
            <a:r>
              <a:rPr lang="en-US" sz="2000" dirty="0" err="1">
                <a:solidFill>
                  <a:srgbClr val="333333"/>
                </a:solidFill>
                <a:latin typeface="Consolas" panose="020B0609020204030204" pitchFamily="49" charset="0"/>
              </a:rPr>
              <a:t>points.put</a:t>
            </a:r>
            <a:r>
              <a:rPr lang="en-US" sz="2000" dirty="0">
                <a:solidFill>
                  <a:srgbClr val="333333"/>
                </a:solidFill>
                <a:latin typeface="Consolas" panose="020B0609020204030204" pitchFamily="49" charset="0"/>
              </a:rPr>
              <a:t>(</a:t>
            </a:r>
            <a:r>
              <a:rPr lang="en-US" sz="2000" dirty="0">
                <a:solidFill>
                  <a:srgbClr val="DD1144"/>
                </a:solidFill>
                <a:latin typeface="Consolas" panose="020B0609020204030204" pitchFamily="49" charset="0"/>
              </a:rPr>
              <a:t>"x2"</a:t>
            </a:r>
            <a:r>
              <a:rPr lang="en-US" sz="2000" dirty="0">
                <a:solidFill>
                  <a:srgbClr val="333333"/>
                </a:solidFill>
                <a:latin typeface="Consolas" panose="020B0609020204030204" pitchFamily="49" charset="0"/>
              </a:rPr>
              <a:t>, </a:t>
            </a:r>
            <a:r>
              <a:rPr lang="en-US" sz="2000" b="1" dirty="0">
                <a:solidFill>
                  <a:srgbClr val="333333"/>
                </a:solidFill>
                <a:latin typeface="Consolas" panose="020B0609020204030204" pitchFamily="49" charset="0"/>
              </a:rPr>
              <a:t>new</a:t>
            </a:r>
            <a:r>
              <a:rPr lang="en-US" sz="2000" dirty="0">
                <a:solidFill>
                  <a:srgbClr val="333333"/>
                </a:solidFill>
                <a:latin typeface="Consolas" panose="020B0609020204030204" pitchFamily="49" charset="0"/>
              </a:rPr>
              <a:t> Point(</a:t>
            </a:r>
            <a:r>
              <a:rPr lang="en-US" sz="2000" dirty="0">
                <a:solidFill>
                  <a:srgbClr val="008080"/>
                </a:solidFill>
                <a:latin typeface="Consolas" panose="020B0609020204030204" pitchFamily="49" charset="0"/>
              </a:rPr>
              <a:t>0</a:t>
            </a:r>
            <a:r>
              <a:rPr lang="en-US" sz="2000" dirty="0">
                <a:solidFill>
                  <a:srgbClr val="333333"/>
                </a:solidFill>
                <a:latin typeface="Consolas" panose="020B0609020204030204" pitchFamily="49" charset="0"/>
              </a:rPr>
              <a:t>, </a:t>
            </a:r>
            <a:r>
              <a:rPr lang="en-US" sz="2000" dirty="0">
                <a:solidFill>
                  <a:srgbClr val="008080"/>
                </a:solidFill>
                <a:latin typeface="Consolas" panose="020B0609020204030204" pitchFamily="49" charset="0"/>
              </a:rPr>
              <a:t>5</a:t>
            </a:r>
            <a:r>
              <a:rPr lang="en-US" sz="2000" dirty="0">
                <a:solidFill>
                  <a:srgbClr val="333333"/>
                </a:solidFill>
                <a:latin typeface="Consolas" panose="020B0609020204030204" pitchFamily="49" charset="0"/>
              </a:rPr>
              <a:t>));</a:t>
            </a:r>
            <a:br>
              <a:rPr lang="en-US" sz="2000" dirty="0">
                <a:solidFill>
                  <a:srgbClr val="333333"/>
                </a:solidFill>
                <a:latin typeface="Consolas" panose="020B0609020204030204" pitchFamily="49" charset="0"/>
              </a:rPr>
            </a:br>
            <a:r>
              <a:rPr lang="en-US" sz="2000" dirty="0" err="1">
                <a:solidFill>
                  <a:srgbClr val="333333"/>
                </a:solidFill>
                <a:latin typeface="Consolas" panose="020B0609020204030204" pitchFamily="49" charset="0"/>
              </a:rPr>
              <a:t>points.put</a:t>
            </a:r>
            <a:r>
              <a:rPr lang="en-US" sz="2000" dirty="0">
                <a:solidFill>
                  <a:srgbClr val="333333"/>
                </a:solidFill>
                <a:latin typeface="Consolas" panose="020B0609020204030204" pitchFamily="49" charset="0"/>
              </a:rPr>
              <a:t>(</a:t>
            </a:r>
            <a:r>
              <a:rPr lang="en-US" sz="2000" dirty="0">
                <a:solidFill>
                  <a:srgbClr val="DD1144"/>
                </a:solidFill>
                <a:latin typeface="Consolas" panose="020B0609020204030204" pitchFamily="49" charset="0"/>
              </a:rPr>
              <a:t>"x3"</a:t>
            </a:r>
            <a:r>
              <a:rPr lang="en-US" sz="2000" dirty="0">
                <a:solidFill>
                  <a:srgbClr val="333333"/>
                </a:solidFill>
                <a:latin typeface="Consolas" panose="020B0609020204030204" pitchFamily="49" charset="0"/>
              </a:rPr>
              <a:t>, </a:t>
            </a:r>
            <a:r>
              <a:rPr lang="en-US" sz="2000" b="1" dirty="0">
                <a:solidFill>
                  <a:srgbClr val="333333"/>
                </a:solidFill>
                <a:latin typeface="Consolas" panose="020B0609020204030204" pitchFamily="49" charset="0"/>
              </a:rPr>
              <a:t>new</a:t>
            </a:r>
            <a:r>
              <a:rPr lang="en-US" sz="2000" dirty="0">
                <a:solidFill>
                  <a:srgbClr val="333333"/>
                </a:solidFill>
                <a:latin typeface="Consolas" panose="020B0609020204030204" pitchFamily="49" charset="0"/>
              </a:rPr>
              <a:t> Point(</a:t>
            </a:r>
            <a:r>
              <a:rPr lang="en-US" sz="2000" dirty="0">
                <a:solidFill>
                  <a:srgbClr val="008080"/>
                </a:solidFill>
                <a:latin typeface="Consolas" panose="020B0609020204030204" pitchFamily="49" charset="0"/>
              </a:rPr>
              <a:t>5</a:t>
            </a:r>
            <a:r>
              <a:rPr lang="en-US" sz="2000" dirty="0">
                <a:solidFill>
                  <a:srgbClr val="333333"/>
                </a:solidFill>
                <a:latin typeface="Consolas" panose="020B0609020204030204" pitchFamily="49" charset="0"/>
              </a:rPr>
              <a:t>, </a:t>
            </a:r>
            <a:r>
              <a:rPr lang="en-US" sz="2000" dirty="0">
                <a:solidFill>
                  <a:srgbClr val="008080"/>
                </a:solidFill>
                <a:latin typeface="Consolas" panose="020B0609020204030204" pitchFamily="49" charset="0"/>
              </a:rPr>
              <a:t>5</a:t>
            </a:r>
            <a:r>
              <a:rPr lang="en-US" sz="2000" dirty="0">
                <a:solidFill>
                  <a:srgbClr val="333333"/>
                </a:solidFill>
                <a:latin typeface="Consolas" panose="020B0609020204030204" pitchFamily="49" charset="0"/>
              </a:rPr>
              <a:t>));</a:t>
            </a:r>
            <a:br>
              <a:rPr lang="en-US" sz="2000" dirty="0">
                <a:solidFill>
                  <a:srgbClr val="333333"/>
                </a:solidFill>
                <a:latin typeface="Consolas" panose="020B0609020204030204" pitchFamily="49" charset="0"/>
              </a:rPr>
            </a:br>
            <a:r>
              <a:rPr lang="en-US" sz="2000" dirty="0" err="1">
                <a:solidFill>
                  <a:srgbClr val="333333"/>
                </a:solidFill>
                <a:latin typeface="Consolas" panose="020B0609020204030204" pitchFamily="49" charset="0"/>
              </a:rPr>
              <a:t>points.put</a:t>
            </a:r>
            <a:r>
              <a:rPr lang="en-US" sz="2000" dirty="0">
                <a:solidFill>
                  <a:srgbClr val="333333"/>
                </a:solidFill>
                <a:latin typeface="Consolas" panose="020B0609020204030204" pitchFamily="49" charset="0"/>
              </a:rPr>
              <a:t>(</a:t>
            </a:r>
            <a:r>
              <a:rPr lang="en-US" sz="2000" dirty="0">
                <a:solidFill>
                  <a:srgbClr val="DD1144"/>
                </a:solidFill>
                <a:latin typeface="Consolas" panose="020B0609020204030204" pitchFamily="49" charset="0"/>
              </a:rPr>
              <a:t>"x4"</a:t>
            </a:r>
            <a:r>
              <a:rPr lang="en-US" sz="2000" dirty="0">
                <a:solidFill>
                  <a:srgbClr val="333333"/>
                </a:solidFill>
                <a:latin typeface="Consolas" panose="020B0609020204030204" pitchFamily="49" charset="0"/>
              </a:rPr>
              <a:t>, </a:t>
            </a:r>
            <a:r>
              <a:rPr lang="en-US" sz="2000" b="1" dirty="0">
                <a:solidFill>
                  <a:srgbClr val="333333"/>
                </a:solidFill>
                <a:latin typeface="Consolas" panose="020B0609020204030204" pitchFamily="49" charset="0"/>
              </a:rPr>
              <a:t>new</a:t>
            </a:r>
            <a:r>
              <a:rPr lang="en-US" sz="2000" dirty="0">
                <a:solidFill>
                  <a:srgbClr val="333333"/>
                </a:solidFill>
                <a:latin typeface="Consolas" panose="020B0609020204030204" pitchFamily="49" charset="0"/>
              </a:rPr>
              <a:t> Point(</a:t>
            </a:r>
            <a:r>
              <a:rPr lang="en-US" sz="2000" dirty="0">
                <a:solidFill>
                  <a:srgbClr val="008080"/>
                </a:solidFill>
                <a:latin typeface="Consolas" panose="020B0609020204030204" pitchFamily="49" charset="0"/>
              </a:rPr>
              <a:t>5</a:t>
            </a:r>
            <a:r>
              <a:rPr lang="en-US" sz="2000" dirty="0">
                <a:solidFill>
                  <a:srgbClr val="333333"/>
                </a:solidFill>
                <a:latin typeface="Consolas" panose="020B0609020204030204" pitchFamily="49" charset="0"/>
              </a:rPr>
              <a:t>, </a:t>
            </a:r>
            <a:r>
              <a:rPr lang="en-US" sz="2000" dirty="0">
                <a:solidFill>
                  <a:srgbClr val="008080"/>
                </a:solidFill>
                <a:latin typeface="Consolas" panose="020B0609020204030204" pitchFamily="49" charset="0"/>
              </a:rPr>
              <a:t>0</a:t>
            </a:r>
            <a:r>
              <a:rPr lang="en-US" sz="2000" dirty="0">
                <a:solidFill>
                  <a:srgbClr val="333333"/>
                </a:solidFill>
                <a:latin typeface="Consolas" panose="020B0609020204030204" pitchFamily="49" charset="0"/>
              </a:rPr>
              <a:t>));</a:t>
            </a:r>
            <a:endParaRPr lang="en-SG" sz="2000" dirty="0">
              <a:latin typeface="Consolas" panose="020B0609020204030204" pitchFamily="49" charset="0"/>
            </a:endParaRPr>
          </a:p>
        </p:txBody>
      </p:sp>
      <p:sp>
        <p:nvSpPr>
          <p:cNvPr id="5" name="Rounded Rectangular Callout 4"/>
          <p:cNvSpPr/>
          <p:nvPr/>
        </p:nvSpPr>
        <p:spPr>
          <a:xfrm>
            <a:off x="5973288" y="451262"/>
            <a:ext cx="2826328" cy="985652"/>
          </a:xfrm>
          <a:prstGeom prst="wedgeRoundRectCallout">
            <a:avLst>
              <a:gd name="adj1" fmla="val -78816"/>
              <a:gd name="adj2" fmla="val 62501"/>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Key-Value pairs</a:t>
            </a:r>
            <a:endParaRPr lang="en-SG" sz="2800" dirty="0"/>
          </a:p>
        </p:txBody>
      </p:sp>
    </p:spTree>
    <p:extLst>
      <p:ext uri="{BB962C8B-B14F-4D97-AF65-F5344CB8AC3E}">
        <p14:creationId xmlns:p14="http://schemas.microsoft.com/office/powerpoint/2010/main" val="3639038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1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green-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2647</TotalTime>
  <Words>1754</Words>
  <Application>Microsoft Office PowerPoint</Application>
  <PresentationFormat>Widescreen</PresentationFormat>
  <Paragraphs>415</Paragraphs>
  <Slides>34</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Consolas</vt:lpstr>
      <vt:lpstr>Lucida Console</vt:lpstr>
      <vt:lpstr>Rockwell Extra Bold</vt:lpstr>
      <vt:lpstr>11_green-UP</vt:lpstr>
      <vt:lpstr>5_green-UP</vt:lpstr>
      <vt:lpstr>PowerPoint Presentation</vt:lpstr>
      <vt:lpstr>Recap</vt:lpstr>
      <vt:lpstr>Set up: Circus project (contd. from last week)</vt:lpstr>
      <vt:lpstr>Jumping ahead</vt:lpstr>
      <vt:lpstr>Activity: New Animals</vt:lpstr>
      <vt:lpstr>Arrays class</vt:lpstr>
      <vt:lpstr>PowerPoint Presentation</vt:lpstr>
      <vt:lpstr>PowerPoint Presentation</vt:lpstr>
      <vt:lpstr>PowerPoint Presentation</vt:lpstr>
      <vt:lpstr>Detour – RCS </vt:lpstr>
      <vt:lpstr>PowerPoint Presentation</vt:lpstr>
      <vt:lpstr>PowerPoint Presentation</vt:lpstr>
      <vt:lpstr>PowerPoint Presentation</vt:lpstr>
      <vt:lpstr>Activity: Put Animals in cage</vt:lpstr>
      <vt:lpstr>PowerPoint Presentation</vt:lpstr>
      <vt:lpstr>Generics – used extensively in Collections</vt:lpstr>
      <vt:lpstr>Activity: Packaging in a JAR</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quality</vt:lpstr>
      <vt:lpstr>Code quality</vt:lpstr>
      <vt:lpstr>Code quality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Narayan</dc:creator>
  <cp:lastModifiedBy>Akshay Narayan</cp:lastModifiedBy>
  <cp:revision>108</cp:revision>
  <dcterms:created xsi:type="dcterms:W3CDTF">2020-09-08T10:47:27Z</dcterms:created>
  <dcterms:modified xsi:type="dcterms:W3CDTF">2021-02-13T08:52:58Z</dcterms:modified>
</cp:coreProperties>
</file>