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72" r:id="rId3"/>
    <p:sldId id="273" r:id="rId4"/>
    <p:sldId id="261" r:id="rId5"/>
    <p:sldId id="274" r:id="rId6"/>
    <p:sldId id="275" r:id="rId7"/>
    <p:sldId id="277" r:id="rId8"/>
    <p:sldId id="278" r:id="rId9"/>
    <p:sldId id="279" r:id="rId10"/>
    <p:sldId id="280" r:id="rId11"/>
    <p:sldId id="281" r:id="rId12"/>
    <p:sldId id="289" r:id="rId13"/>
    <p:sldId id="290" r:id="rId14"/>
    <p:sldId id="291" r:id="rId15"/>
    <p:sldId id="292" r:id="rId16"/>
    <p:sldId id="282" r:id="rId17"/>
    <p:sldId id="294" r:id="rId18"/>
    <p:sldId id="293" r:id="rId19"/>
    <p:sldId id="295" r:id="rId20"/>
    <p:sldId id="296" r:id="rId21"/>
    <p:sldId id="284" r:id="rId22"/>
    <p:sldId id="297" r:id="rId23"/>
    <p:sldId id="298" r:id="rId24"/>
    <p:sldId id="285" r:id="rId25"/>
    <p:sldId id="286" r:id="rId26"/>
    <p:sldId id="299" r:id="rId27"/>
    <p:sldId id="300" r:id="rId28"/>
    <p:sldId id="301" r:id="rId29"/>
    <p:sldId id="302" r:id="rId30"/>
    <p:sldId id="303" r:id="rId31"/>
    <p:sldId id="304" r:id="rId32"/>
    <p:sldId id="305" r:id="rId33"/>
    <p:sldId id="287" r:id="rId34"/>
    <p:sldId id="288" r:id="rId35"/>
    <p:sldId id="310" r:id="rId36"/>
    <p:sldId id="307" r:id="rId37"/>
    <p:sldId id="308" r:id="rId38"/>
    <p:sldId id="309" r:id="rId39"/>
  </p:sldIdLst>
  <p:sldSz cx="9144000" cy="6858000" type="screen4x3"/>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81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A8B-48DF-A324-367AF9E13DCD}"/>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A8B-48DF-A324-367AF9E13DCD}"/>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A8B-48DF-A324-367AF9E13DCD}"/>
            </c:ext>
          </c:extLst>
        </c:ser>
        <c:dLbls>
          <c:showLegendKey val="0"/>
          <c:showVal val="0"/>
          <c:showCatName val="0"/>
          <c:showSerName val="0"/>
          <c:showPercent val="0"/>
          <c:showBubbleSize val="0"/>
        </c:dLbls>
        <c:gapWidth val="150"/>
        <c:shape val="box"/>
        <c:axId val="270592920"/>
        <c:axId val="270590568"/>
        <c:axId val="192968960"/>
      </c:bar3DChart>
      <c:catAx>
        <c:axId val="270592920"/>
        <c:scaling>
          <c:orientation val="minMax"/>
        </c:scaling>
        <c:delete val="0"/>
        <c:axPos val="b"/>
        <c:numFmt formatCode="General" sourceLinked="1"/>
        <c:majorTickMark val="out"/>
        <c:minorTickMark val="none"/>
        <c:tickLblPos val="nextTo"/>
        <c:crossAx val="270590568"/>
        <c:crosses val="autoZero"/>
        <c:auto val="1"/>
        <c:lblAlgn val="ctr"/>
        <c:lblOffset val="100"/>
        <c:noMultiLvlLbl val="0"/>
      </c:catAx>
      <c:valAx>
        <c:axId val="270590568"/>
        <c:scaling>
          <c:orientation val="minMax"/>
        </c:scaling>
        <c:delete val="0"/>
        <c:axPos val="l"/>
        <c:majorGridlines/>
        <c:numFmt formatCode="General" sourceLinked="1"/>
        <c:majorTickMark val="out"/>
        <c:minorTickMark val="none"/>
        <c:tickLblPos val="nextTo"/>
        <c:crossAx val="270592920"/>
        <c:crosses val="autoZero"/>
        <c:crossBetween val="between"/>
      </c:valAx>
      <c:serAx>
        <c:axId val="192968960"/>
        <c:scaling>
          <c:orientation val="minMax"/>
        </c:scaling>
        <c:delete val="0"/>
        <c:axPos val="b"/>
        <c:majorTickMark val="out"/>
        <c:minorTickMark val="none"/>
        <c:tickLblPos val="nextTo"/>
        <c:crossAx val="270590568"/>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ink/ink1.xml><?xml version="1.0" encoding="utf-8"?>
<inkml:ink xmlns:inkml="http://www.w3.org/2003/InkML">
  <inkml:definitions>
    <inkml:context xml:id="ctx0">
      <inkml:inkSource xml:id="inkSrc0">
        <inkml:traceFormat>
          <inkml:channel name="X" type="integer" max="16380" units="cm"/>
          <inkml:channel name="Y" type="integer" max="11180" units="cm"/>
          <inkml:channel name="F" type="integer" max="1024" units="dev"/>
          <inkml:channel name="T" type="integer" max="2.14748E9" units="dev"/>
        </inkml:traceFormat>
        <inkml:channelProperties>
          <inkml:channelProperty channel="X" name="resolution" value="644.8819" units="1/cm"/>
          <inkml:channelProperty channel="Y" name="resolution" value="653.80115" units="1/cm"/>
          <inkml:channelProperty channel="F" name="resolution" value="0" units="1/dev"/>
          <inkml:channelProperty channel="T" name="resolution" value="1" units="1/dev"/>
        </inkml:channelProperties>
      </inkml:inkSource>
      <inkml:timestamp xml:id="ts0" timeString="2020-09-23T04:42:50.076"/>
    </inkml:context>
    <inkml:brush xml:id="br0">
      <inkml:brushProperty name="width" value="0.05292" units="cm"/>
      <inkml:brushProperty name="height" value="0.05292" units="cm"/>
      <inkml:brushProperty name="color" value="#FF0000"/>
    </inkml:brush>
  </inkml:definitions>
  <inkml:trace contextRef="#ctx0" brushRef="#br0">12290 2329 480 0,'0'0'0'16,"-4"-29"40"-16,1 0 0 16,-1-6-8-16,1-5 0 15,-1-1-11-15,1-5 0 16,-3 2-12-16,-6 0 0 16,-5 1-9-16,-8 4 1 0,-8 5 13 15,-10-2 1-15,-12 0-15 16,-21-4 0-16,-19-3 0 15,1 7 1-15,-7 7 4 16,-4 0 0-16,-6 4-4 16,-6 3 0-16,-5 1 2 15,-13 6 1-15,-8-1 5 16,-10 3 0-16,-13 3-9 16,-7 1 0-16,-6 6 0 15,-3-4 1-15,-3 3-1 16,1 1 0-16,-3 3 0 15,-7 3 0-15,-3 1 1 0,2-1 0 16,1 4-1 0,0 2 0-16,1 8 2 0,3-2 0 15,-1 7-2-15,3 7 0 16,0 7 0-16,6 6 0 16,4 3-1-1,13-3 0-15,6-1 1 0,11 2 0 16,10-1-2-16,-11 16 1 15,-2 12 2-15,9 9 0 16,6 13-1-16,2-12 1 16,1-2-6-16,10-1 0 15,2-1 6-15,11 3 1 16,9-3-1-16,7-6 0 0,8-3-2 16,11 11 1-16,6 6 1 15,9 1 1-15,8-2-1 16,7 1 0-16,6-1-1 15,13 4 0-15,12 7-1 16,-5-11 1-16,1-6 0 16,3 8 0-16,6 4-2 15,7 0 1-15,6 3-2 16,4-6 0-16,6-2 3 16,13 6 1-16,8 1 0 15,8-15 1-15,4-2-1 16,7 0 0-16,6 3 0 15,8 7 0-15,5 3-2 16,5-9 1-16,6-10 1 0,12 4 0 16,9-1-5-16,3 2 0 15,2 1 6-15,10-11 0 16,6-5-1-16,5-5 1 16,3-6-6-16,0 3 1 15,2 1 3-15,11 5 0 16,6 2 1-16,-1-10 1 15,0-7-2-15,1-6 0 16,3-2 0-16,1-3 1 16,2 1-1-16,-1-4 0 15,-1-1 1-15,-10-1 1 16,-8-1-1-16,10 0 0 16,2-2 1-16,-1-6 0 15,2-4-2-15,-5-7 0 16,-4-4 0-16,5-1 0 0,4-1 0 15,-6-3 0-15,-3-3 0 16,-6 2 0-16,-8-1 1 16,-2-3 0-16,-3-3 0 15,-9-2 0-15,-5 1-2 16,3-9 0-16,-1-4 0 16,-6 2 1-16,-5-1 0 15,4-3 0-15,-2 1 0 16,-9-9 0-16,-5-3 0 15,-5-2 0-15,-5-3 0 16,-6 1 0-16,-5-1 0 16,5 0 0-16,0-2 1 15,-5 3 0-15,-5 2-1 0,-4-17 0 16,-4-5 0-16,-1-5 0 16,-2-3-1-16,0 1 0 15,-1 2 0-15,-2-4 1 16,-2-3-1-16,-7-2 1 15,-7-3 0-15,2 7 0 16,0 5 0-16,-7-11 0 16,-5 1-1-16,-3-4 0 15,0-3 2-15,-5 7 0 16,-1-2-1-16,-8-7 0 16,-8-7 0-16,0 7 0 15,-3 0 0-15,-7-3 0 0,-6 3 0 16,-1 0 0-16,-5 0 1 15,1 7 1-15,-2 2-2 16,3-4 0-16,1-3 0 16,2 1 0-16,-1 4 0 15,0 0 0-15,-1 5 0 16,-7-5 0-16,-5 0 0 16,1 3 0-16,1 6 1 15,-1 4 1-15,3 9-1 16,-4-6 0-16,-2-1-1 15,1 0 1-15,1 7-1 16,5 4 1-16,4 4-1 0,3 13 0 16,2 4 0-16,-6 1 0 15,-4 6-9-15,-4-3 1 16,-6-6-32-16,4 6 0 16,0 3-170-16,-8 1 0 15,-1-1 88-15</inkml:trace>
  <inkml:trace contextRef="#ctx0" brushRef="#br0" timeOffset="5248.5925">14172 11510 436 0,'0'0'0'0,"-21"-8"44"15,5-3 0-15,-5-2-16 0,-5-4 0 16,-7-2-10-16,-4-2 0 16,-3-1-15-16,-5-3 0 15,-6-4 32-15,-8-2 0 16,-7 0-35-16,-20-3 0 16,-13-3-2-16,-6-2 0 15,-8-2 2-15,-1 3 0 16,-1 1 0-16,-9 1 0 15,-7 0 1-15,2 4 0 16,-1 1-2-16,-14 4 0 16,-6 3 1-16,-12 4 0 15,-10 4-1-15,2 1 1 16,-2 0-1-16,-6 1 0 0,-4 2 4 16,1 7 0-16,-1 3-3 15,8 2 0-15,5 2 0 16,1 1 0-16,2 1-2 15,3 4 1-15,0 4 2 16,5 0 0-16,1 2 8 16,8-2 0-16,6 0-5 15,5 0 1-15,8 0-4 16,-5-1 0-16,1 0-1 16,19 2 1-16,14 4 3 15,-4 5 1-15,2 7-4 16,2 6 0-16,3 4-1 15,2-5 0-15,0-2 0 0,9 2 0 16,3 2-6-16,7 5 1 16,8 3 5-16,9 1 0 15,12-1-2-15,-8 7 0 16,-2 5 1-16,-1 0 0 16,0 2-1-16,3 5 1 15,0 6 1-15,9 4 0 16,7 5-1-16,1-5 1 15,3-1-3-15,6-2 1 16,6 0-2-16,11 5 1 16,10 5 2-16,5-2 1 15,5 1 0-15,7 1 0 16,5 0-4-16,3 5 1 16,5 2 3-16,2-7 1 0,3-3-1 15,11 1 0-15,10 2 0 16,6 2 0-16,7 1 0 15,0 1 1-15,2-1-1 16,8 1 1-16,4 1-8 16,5-7 1-16,8-1 8 15,-8-4 0-15,-3-3-1 16,11 0 0-16,6-2 0 16,2-3 1-16,4-4-2 15,-2-6 0-15,0-4 5 16,5 0 1-16,2-1-6 15,1-3 1-15,3 1 0 16,3-5 1-16,1 1 0 0,4-7 0 16,2-3-3-16,-5-1 1 15,-4-8 0-15,7 1 0 16,4-4 1-16,-8-2 1 16,-2-1 0-16,6 0 1 15,5-5-3-15,-3-4 0 16,-2-3-1-16,0-1 1 15,0 0 1-15,0-3 1 16,-1-3-2-16,-3 0 0 16,-1-3 0-16,-2-3 1 15,-3-2 0-15,3-1 1 16,2-1-1-16,-4-3 1 16,1-3-2-16,-1 3 0 0,1-3-2 15,-8 1 0-15,-3-2 2 16,0-2 0-16,0 0 6 15,-11-4 0-15,-6-6-9 16,1-7 0-16,-3-5 2 16,-1-2 1-16,1-4 0 15,-7 1 1-15,-7-2 6 16,1-3 0-16,-3 1-8 16,0-8 0-16,-1-5 3 15,-5 0 1-15,-2 0-1 16,-1-5 0-16,0-5 3 15,-5-7 0-15,-5-7-10 16,5 3 0-16,2-6 5 16,-3 3 0-16,-5-1 2 0,-6 1 0 15,-5 0 0-15,0 5 0 16,-1 4-4-16,-1-1 1 16,-4 3 1-16,-3 1 1 15,-1 0 0-15,-3 8 1 16,-3 6 0-16,-4-1 0 15,-4 1 0-15,-3-5 0 16,-3-4 1-16,-2 2 0 16,-3-2-2-16,-2 8 1 15,-2 4 1-15,-8 1 0 16,-6 0-2-16,-1 10 1 16,-4 6-1-16,-4-2 1 15,-4 2 7-15,-8-12 1 0,-7-5-8 16,4 2 0-1,2 0 4-15,-9 1 0 0,-4 3-6 16,-5 6 0-16,-5 5 0 16,-2 7 1-16,-1 5-2 15,-2 3 1-15,-2 6-3 16,-7 4 0-16,-4 6-30 16,2 5 0-16,1 3-27 15,8-3 0-15,-1 0-381 16</inkml:trace>
  <inkml:trace contextRef="#ctx0" brushRef="#br0" timeOffset="14306.3592">9247 6335 504 0,'0'0'0'16,"26"-5"0"-16,-20 3 1 0,-5 1 36 16,-1 1 1-16,-5 0-26 15,2 1 1-15,-3 3-9 16,5 6 0-16,1 7-1 15,12 34 0-15,10 26-5 16,19 29 1-16,13 28 1 16,5 1 1-16,9 11-1 15,4-3 1-15,3 4-1 16,-4-6 1-16,-3-3-21 16,14 7 0-16,9 5 26 15,-6-2 1-15,1 1 8 16,-6-1 0-16,-3-2 7 0,7 3 1 15,1-1-24 1,-8-8 1-16,-4-6 5 0,0-8 0 16,1-6-3-1,-5-6 0-15,-1-5 0 0,-7-4 0 16,-6-4-2-16,-7-4 1 16,-4-3 0-16,-4-4 0 15,-3-1 0-15,-4-18 1 16,-5-9 0-16,-6-15 1 15,-6-11-3-15,-4-10 1 16,-5-11-14-16,-1-5 1 16,-5-5-42-16,1-1 1 15,0-1-342-15</inkml:trace>
  <inkml:trace contextRef="#ctx0" brushRef="#br0" timeOffset="14721.8475">10679 9902 412 0,'-5'-2'0'0,"-5"-2"42"16,18 11 0-16,10 9-10 0,10 6 0 15,10 8-32-15,16 11 1 16,14 12 3 0,18 19 0-16,13 15 23 0,1-4 0 15,3 6-27-15,-8-11 1 16,-4-3-1-16,-16-19 1 16,-10-11 8-16,-9-16 1 15,-11-16 26-15,-8-9 0 16,-10-13-18-16,-13-10 0 15,-12-8-3-15,-7-12 0 16,-9-11-13-16,-7-21 1 16,-7-19-2-16,7-8 1 15,2-11-3-15,5-1 1 16,2-4-43-16,0-9 1 0,-1-8-120 16,12-18 0-16,-1 1-68 15</inkml:trace>
  <inkml:trace contextRef="#ctx0" brushRef="#br0" timeOffset="20636.5096">14467 2786 360 0,'0'0'0'15,"35"29"64"-15,-49-48 0 16,-20-23-32-16,-2 6 0 16,-8-2-31-16,-8 13 0 15,-11 4 1-15,-26 16 1 16,-19 10-3-16,3 12 0 16,-5 9 29-16,2 10 0 0,-2 3-28 15,9 10 1-15,3 8 1 16,15 19 0-16,9 11-2 15,8 3 1-15,7 8 21 16,10 7 1-16,11 8-25 16,8-15 1-16,9-2 3 15,12 3 1-15,13-4-3 16,11-1 1-16,12-4-1 16,9-3 0-16,10-5-4 15,4 1 0-15,6 1 6 16,-2-8 0-16,0-2-2 15,0-6 1-15,2-7-6 16,5-6 1-16,4-8 8 0,1-4 0 16,2-7-5-16,-5-12 1 15,-2-12 1-15,7-7 1 16,3-7 22-16,-2-10 1 16,-1-7-27-16,-7-6 0 15,-6-6 1-15,3-6 0 16,-2-4-1-16,1-5 0 15,1 0 1-15,-6-4 1 16,-1-4-1-16,-4-11 0 16,-2-3 0-16,-6-5 1 15,-4-4-3-15,-4-10 0 16,-5-7 3-16,-1-4 0 0,-4-1-6 16,-9 0 0-1,-5-3 4-15,-11 8 1 0,-8 0 5 16,-4 11 0-16,-6 3-2 15,-5-4 0-15,-2 4-3 16,-4 5 1-16,-6 4-1 16,-1 4 0-16,-3 6 0 15,-8 6 1-15,-5 9-1 16,-1 9 0-16,-3 4 0 16,-8 13 0-16,-5 11-57 15,-13 18 1-15,-9 15-52 16,11 12 0-16,0 1-168 15</inkml:trace>
  <inkml:trace contextRef="#ctx0" brushRef="#br0" timeOffset="29111.1087">13048 5408 200 0,'-1'-12'0'15,"-1"-11"44"-15,2-12 0 16,2-9-44-16,6 2 0 0,5-10-76 16,6 5 0-1,3 1 26-15,-2 3 0 0,-5 4 54 16,-2 5 1-16,-3 0 104 16,-3 6 1-16,-2 6-28 15,-3 2 0-15,-6 3-44 16,1 2 0-16,-2 1-6 15,-7 4 0-15,-4 3-14 16,-5 14 0-16,-7 11-12 16,-5 5 0-16,-6 9-3 15,-6 4 0-15,-5 8 0 16,-1489 29 1-16,2921 23-4 16,-1470 3 0-16,-4 4 0 0,-9 13 0 15,-9 12 0-15,-5 0 0 16,-7 8 0-16,-22 24 0 15,-16 18-7-15,-1 2 1 16,-6 11 6-16,-4 12 0 16,-5 10 3-16,-7 7 0 15,-7 6-3-15,-4-1 0 16,-3 0 0-16,-11 3 0 16,-10 4 1-16,4 0 0 15,-1 0 14-15,2 1 0 16,2 1-13-16,10-6 1 15,10-3-5-15,11-7 1 16,12-3 4-16,13-13 0 0,14-7 4 16,6-10 0-16,8-7 3 15,12-23 0-15,9-17-10 16,8-5 0-16,7-7 15 16,6-17 0-16,6-16-13 15,13 1 1-15,12-5 2 16,10-18 0-16,9-11-5 15,2-9 0-15,3-8 0 16,1-2 1-16,-1-4-2 16,9-8 0-16,6-7 3 15,6-8 0-15,0-7-15 16,4-2 1-16,1-4-30 16,4-1 1-16,-3-3-95 0,8-16 0 15,0 0-88-15</inkml:trace>
  <inkml:trace contextRef="#ctx0" brushRef="#br0" timeOffset="29649.1987">7086 11162 332 0,'-2'7'0'0,"-2"7"60"16,-1-7 0-16,0 0-20 16,-7 6 0-16,-4 6-32 15,-3 13 0-15,-6 11-6 16,-2 10 0-16,-5 11 1 15,-3 6 0-15,-1 9 4 16,-6 25 0-16,-4 22 25 16,8-17 0-16,1-2-28 15,11-13 1-15,5-11-5 16,11-4 0-16,8-6 3 16,6-17 0-16,6-13-4 15,4-14 0-15,0-12 21 16,9-2 0-16,6-3-20 0,3-3 0 15,1-3 0-15,5-4 0 16,6-2 1-16,-1-5 0 16,1-3-1-16,3-11 0 15,2-7 3-15,10-23 1 16,13-18-4-16,1-3 1 16,6-6 2-16,3-11 1 15,5-7-5-15,0 4 1 16,0-2 0-16,-6 17 0 15,-5 12-11-15,-4 8 1 16,-1 1-486-16</inkml:trace>
  <inkml:trace contextRef="#ctx0" brushRef="#br0" timeOffset="38279.7986">15888 11912 372 0,'-17'-8'0'0,"-13"-8"60"16,2-1 0-16,-5-3-24 15,0-1 0-15,-3 1-4 16,-1 0 0-16,-3 1-53 16,-7 9 0-16,-7 8 18 15,-9 14 1-15,-9 13-24 16,-15 30 1-16,-12 25 26 16,11 9 1-16,5 15-37 15,13 11 1-15,11 17 40 16,11 14 0-16,12 18-2 15,1 20 1-15,4 18 0 16,6 10 1-16,4 13 36 0,11 10 0 16,8 14-30-16,14-7 1 15,13-2-4-15,-4-12 1 16,-1-3-6-16,14-10 1 16,7-11-4-16,7-33 0 15,4-27 28-15,11-9 0 16,8-16-29-16,-8-20 0 15,-4-24 0-15,4-10 1 16,0-21-5-16,1-1 1 16,3-13 3-16,-3-16 1 15,1-10 0-15,-9-16 0 16,-6-16-1-16,-1-16 0 16,-5-17-1-16,-1-16 1 15,-3-17 0-15,2-11 0 16,2-13 3-16,-9-15 0 0,-7-12-3 15,-9-17 0-15,-10-15 0 16,-6-26 0-16,-6-25 2 16,3-4 0-16,-2-8-10 15,-7 0 1-15,-3 0 6 16,-2 10 1-16,-2 6-2 16,-8 22 1-16,-6 14 1 15,-1 21 0-15,-2 17 2 16,-7 2 0-16,-4 8-27 15,4 16 1-15,0 11-44 16,0 20 1-16,-1-1-277 16</inkml:trace>
</inkml:ink>
</file>

<file path=ppt/ink/ink10.xml><?xml version="1.0" encoding="utf-8"?>
<inkml:ink xmlns:inkml="http://www.w3.org/2003/InkML">
  <inkml:definitions>
    <inkml:context xml:id="ctx0">
      <inkml:inkSource xml:id="inkSrc0">
        <inkml:traceFormat>
          <inkml:channel name="X" type="integer" max="16380" units="cm"/>
          <inkml:channel name="Y" type="integer" max="11180" units="cm"/>
          <inkml:channel name="F" type="integer" max="1024" units="dev"/>
          <inkml:channel name="T" type="integer" max="2.14748E9" units="dev"/>
        </inkml:traceFormat>
        <inkml:channelProperties>
          <inkml:channelProperty channel="X" name="resolution" value="644.8819" units="1/cm"/>
          <inkml:channelProperty channel="Y" name="resolution" value="653.80115" units="1/cm"/>
          <inkml:channelProperty channel="F" name="resolution" value="0" units="1/dev"/>
          <inkml:channelProperty channel="T" name="resolution" value="1" units="1/dev"/>
        </inkml:channelProperties>
      </inkml:inkSource>
      <inkml:timestamp xml:id="ts0" timeString="2020-09-23T05:22:10.756"/>
    </inkml:context>
    <inkml:brush xml:id="br0">
      <inkml:brushProperty name="width" value="0.05292" units="cm"/>
      <inkml:brushProperty name="height" value="0.05292" units="cm"/>
      <inkml:brushProperty name="color" value="#FF0000"/>
    </inkml:brush>
  </inkml:definitions>
  <inkml:trace contextRef="#ctx0" brushRef="#br0">14432 1402 540 0,'0'0'32'16,"-14"-39"-4"-16,7 20 0 15,0 1-27-15,-2 1 0 16,0-2 6-16,-10 5 0 16,-7 2 3-16,-4 6 0 15,-4 2 0-15,-1 1 0 16,-2 3-13-16,-1 10 0 16,-4 2-11-16,2 12 1 15,1 5 11-15,-6 1 1 0,-4 6-2 16,7 7 0-16,6 1 2 15,8 9 1-15,5 6-2 16,0 20 1-16,2 16 0 16,9-8 0-16,7 0-27 15,0 3 0-15,3 4 49 16,4-7 0-16,3 0-20 16,7-12 0-16,4-2 14 15,1-1 0-15,1 1-6 16,6-7 0-16,6-1 1 15,3-10 0-15,2-6 11 16,7-6 0-16,3-2-18 0,-8-12 1 16,-4-12-3-16,5 0 1 15,1-5-1-15,1-4 0 16,0-8-2-16,3-3 0 16,3-6 1-16,3-8 0 15,1-5-1-15,18-10 0 16,11-9 0-16,-8-2 1 15,-3-10 1-15,-8-6 0 16,-10-9 4-16,-1 3 0 16,-5-2-6-16,-8 6 1 15,-8-4 0-15,-9-3 0 16,-6-5 6-16,-8-4 0 16,-5-1 2-16,-2 4 0 15,-3 3-2-15,-4-13 0 0,-3-9-6 16,-4 9 1-16,-5-3-1 15,-1 7 0-15,-3 4 3 16,-8-3 0-16,-5 2-1 16,-1 4 0-16,-3 8 1 15,-6 13 1-15,-8 11-3 16,-5 5 0-16,-6 14-1 16,-2 3 0-16,-5 9-1 15,-2 6 0-15,-3 11 1 16,-5 5 0-16,-3 9-5 15,10 4 0-15,6 8-43 16,8 7 0-16,7 13-76 16,11 14 0-16,0-3-172 0</inkml:trace>
  <inkml:trace contextRef="#ctx0" brushRef="#br0" timeOffset="2329.2316">14741 2970 496 0,'0'0'0'0,"-6"-26"24"16,5 23 1-16,-3 6 20 15,4-3 1-15,-2 7-42 16,9 2 1-16,6 3 7 16,4 5 0-16,6 3-9 15,5 9 0-15,5 9 0 0,2 4 1 16,1 6-3-16,3 10 1 16,-1 7-1-1,13 28 1-15,8 21-2 0,-8 1 1 16,-3 4-6-16,1 0 0 15,-2 6-5-15,2 1 1 16,0 8 17-16,3-3 0 16,4-1-5-16,2 8 0 15,1 7-3-15,0-4 1 16,-1 2-1-16,5 4 0 16,1 3-8-16,4 8 1 15,4 8 17-15,-13 6 0 16,-5 5-10-16,-3-5 1 15,-4-2 3-15,0-11 0 16,0-7-4-16,2 4 0 16,2 1 23-16,-6-4 1 0,-5-3-25 15,-5-8 0-15,-5-9 1 16,3-4 1-16,-2-6-2 16,-1-7 1-16,-2-9 0 15,3 0 0-15,2-3 1 16,-5-8 1-16,-3-8-1 15,-4 1 1-15,-2-4-2 16,-2 4 0-16,-1-1 0 16,-2-14 0-16,-2-13 2 15,-3-10 0-15,-2-12 1 16,0 4 0-16,0-4-3 16,-4-12 0-16,-3-6 0 0,-2-6 0 15,-1-5-3-15,1-1 1 16,-1-2 0-16,1-2 0 15,0-3-24-15,-8-2 1 16,-6 0-12-16,2-6 0 16,-2-2 12-16,1-11 1 15,-3-6-12-15,4 2 1 16,4 3 35-16,1-2 0 16,2 0 2-16,4 5 0 15,1 3 30-15,0 4 0 16,2 3-22-16,0 2 0 15,0 3 34-15,0 2 0 16,4 4-47-16,1 4 0 0,0 7 0 16,6 9 1-16,1 7 5 15,3 5 0-15,3 6 0 16,3 6 1-16,3 7 1 16,2-4 0-16,1 2 13 15,1-4 0-15,-1-3-20 16,-2-7 0-16,-4-5 17 15,-4-8 0-15,-5-6-14 16,1-4 1-16,-5-5 3 16,1-5 1-16,-4-5-3 15,2-21 0-15,-1-18 6 16,-5-21 0-16,-4-20-9 16,6-43 1-16,4-35-50 15,18-8 1-15,10-18-140 16,6 4 0-16,1 0 10 0</inkml:trace>
  <inkml:trace contextRef="#ctx0" brushRef="#br0" timeOffset="3936.2383">16093 1315 336 0,'0'0'58'16,"0"0"0"-16,-9-25-2 15,4 11 0-15,-1 2-28 16,-1 2 0-16,-3-2-26 16,-1 2 0-16,-2 0 19 15,-7-1 0-15,-4 0-19 16,-4 4 1-16,-5 0-2 16,0 5 1-16,-4 2-1 15,-3 9 0-15,-5 1-11 16,6 12 0-16,4 7 4 0,2 7 0 15,2 5 16-15,-4 8 0 16,0 9-16-16,-7 19 0 16,-3 13 6-16,5 0 0 15,1 4 1-15,4-7 0 16,2-7-4-16,12 0 1 16,9 4 9-16,2-8 1 15,4-1-14-15,6-6 0 16,6-3 21-16,2-1 0 15,6-7-26-15,9 3 0 16,5 0 17-16,-5-16 0 16,-1-10-3-16,4 1 0 15,1-3-2-15,4-1 1 0,4 2 3 16,0-5 1-16,1-2-6 16,-1-5 1-16,0-3 11 15,2-9 0-15,1-5 0 16,2-6 0-16,2-9-19 15,4-7 1-15,1-9 5 16,1-5 1-16,3-4 2 16,5-27 0-16,5-16-1 15,-2-4 1-15,-1-7 3 16,-1 4 0-16,1-2-2 16,-9-5 0-16,-7 0-2 15,-9 2 1-15,-9 3 3 16,-15 4 1-16,-14 1-3 15,-13 0 0-15,-11 4 13 0,-8 6 1 16,-8 9-16-16,-2 14 1 16,-4 11-3-16,2 9 0 15,0 7-24-15,18 12 1 16,12 3-38-16,-8 14 1 16,0 5-109-16,2 17 0 15,1 0 8-15</inkml:trace>
  <inkml:trace contextRef="#ctx0" brushRef="#br0" timeOffset="4762.0158">16052 2692 160 0,'-5'-3'0'0,"-2"-2"64"16,-8-9 0-16,-8-1-18 15,-2 5 0-15,-2-2 16 0,-1 10 0 16,-4 9-41-16,1 10 0 15,-2 5 14-15,-2 10 0 16,0 4-41-16,0 12 0 16,0 6 5-16,-9 30 0 15,-6 18-4-15,3 5 0 16,1 13 15-16,1 6 0 16,1 8-23-16,10 8 1 15,6 8 27-15,0-11 1 16,2-6 19-16,10 5 0 15,9 4-41-15,-2-1 0 16,2 4 0-16,-3 5 0 16,-1 5 16-16,-1 2 0 15,-4 1-6-15,2 4 1 16,0 2 9-16,-3-9 1 16,-2-7-19-16,1 4 1 0,1-1 3 15,3 4 0-15,0 2 0 16,-2-2 1-16,-3 0 7 15,2-8 0-15,1-7 0 16,6 3 0-16,1 0-2 16,-5-10 0-16,-5-7-6 15,17 3 0-15,11 2 3 16,-4-6 0-16,2-4-3 16,2-5 0-16,3-6 1 15,0 0 0-15,0-3 1 16,2-3 0-16,0-4-2 15,0-6 0-15,0-4 1 16,0-1 0-16,2 0 0 16,1-11 0-16,1-8 3 15,-6-9 1-15,-2-6-2 0,-3-6 0 16,-5-6-4-16,0-13 1 16,-1-11 0-16,1 0 0 15,-2-4 1-15,2-3 1 16,-2-5-15-16,2-2 0 15,-2-3-23-15,-4-4 1 16,-1-1-93-16,-7-14 0 16,-6-9 10-16,-1-1 0 15,0 0 9-15</inkml:trace>
  <inkml:trace contextRef="#ctx0" brushRef="#br0" timeOffset="5138.0179">14821 8770 312 0,'2'5'0'0,"1"4"62"16,-5-1 0-16,-5 1-28 16,2 1 0-16,0 0 16 15,5 11 0-15,5 4-46 16,4 6 1-16,1 6-7 15,6 6 0-15,3 5 3 16,7 8 0-16,7 7-1 16,2-2 1-16,2 2 0 15,10 6 0-15,7 2-1 0,-8-15 0 16,-5-6 3-16,-13-21 1 16,-12-14 29-16,7-3 1 15,-1-9-34-15,3-4 0 16,-1-6 10-16,6-14 0 15,1-8 5-15,2-18 0 16,1-15-16-16,9-36 1 16,8-28-81-16,-6-6 1 15,1 1-317-15</inkml:trace>
  <inkml:trace contextRef="#ctx0" brushRef="#br0" timeOffset="6697.5131">17523 11680 312 0,'0'0'0'16,"0"0"64"-16,0 0 0 15,-42-25 0-15,13 10 0 16,-6-2-40-16,0 0 1 16,0-2-24-16,-7 5 0 15,-3 2 1-15,-6 7 0 16,-5 7-2-16,-1 6 0 16,-6 6 0-16,0 6 0 15,0 9 0-15,-10 21 1 16,-6 16-16-16,15 16 0 15,6 17 12-15,6 18 1 0,5 21 11 16,7 17 1 0,7 21-7-16,8 8 0 0,8 14-20 15,17 1 1-15,14 6 20 16,17-20 0-16,15-8-4 16,2-37 0-16,10-27-2 15,10-16 0-15,9-22 2 16,3-21 0-16,7-20 14 15,-5-15 1-15,-3-19 4 16,3-22 1-16,0-21-8 16,-4-13 0-16,-1-15-12 15,-14-16 1-15,-13-21 4 16,-3-8 0-16,-8-11-3 0,-17-15 0 16,-13-8 30-16,-5-7 0 15,-10-4-45-15,-6-1 1 16,-7 0 20-16,-11 3 1 15,-8 3-8-15,-6 7 0 16,-4 10-1-16,0 14 0 16,0 13-1-16,2 13 0 15,4 14-2-15,6 10 0 16,4 12-17-16,8 18 1 16,5 17-75-16,5 9 1 15,5 14-43-15,9 39 0 16,0 0 2-16</inkml:trace>
  <inkml:trace contextRef="#ctx0" brushRef="#br0" timeOffset="7402.4876">18575 11319 492 0,'-2'-5'0'0,"-3"-2"38"0,-7 1 0 16,-11 0-14-16,-1 5 1 15,-6 4-24-15,-1 11 1 16,-6 10-44-16,0 20 0 16,-1 16 34-16,-13 42 0 15,-6 36-56-15,1 20 0 16,2 28 39-16,5 10 1 16,2 17 20-16,10 0 0 15,9 7 9-15,14-14 0 16,14-5 34-16,14-27 1 15,16-19 10-15,7-24 0 16,8-22-42-16,20-2 0 0,17-6 32 16,-6-19 0-1,1-14-40-15,9-17 1 0,6-13 8 16,-1-16 1-16,5-14 11 16,-6-18 0-16,-1-16-18 15,-3-21 1-15,-2-21 3 16,-13-18 1-16,-5-18-6 15,-15-23 0-15,-14-22 4 16,-8-19 0-16,-9-20 0 16,-7-4 0-16,-7-9-2 15,-6 3 1-15,-6-1-4 16,-4 20 1-16,-7 12-2 16,-4 1 0-16,-7 8-2 0,-7 3 0 15,-4 3 1-15,-1 16 1 16,-3 12 3-16,-3 11 1 15,-1 11-8-15,2 22 1 16,5 18 3-16,1 15 1 16,5 16-49-16,-12 28 0 15,-6 25-46-15,-1 46 0 16,1 0-210-16</inkml:trace>
</inkml:ink>
</file>

<file path=ppt/ink/ink2.xml><?xml version="1.0" encoding="utf-8"?>
<inkml:ink xmlns:inkml="http://www.w3.org/2003/InkML">
  <inkml:definitions>
    <inkml:context xml:id="ctx0">
      <inkml:inkSource xml:id="inkSrc0">
        <inkml:traceFormat>
          <inkml:channel name="X" type="integer" max="16380" units="cm"/>
          <inkml:channel name="Y" type="integer" max="11180" units="cm"/>
          <inkml:channel name="F" type="integer" max="1024" units="dev"/>
          <inkml:channel name="T" type="integer" max="2.14748E9" units="dev"/>
        </inkml:traceFormat>
        <inkml:channelProperties>
          <inkml:channelProperty channel="X" name="resolution" value="644.8819" units="1/cm"/>
          <inkml:channelProperty channel="Y" name="resolution" value="653.80115" units="1/cm"/>
          <inkml:channelProperty channel="F" name="resolution" value="0" units="1/dev"/>
          <inkml:channelProperty channel="T" name="resolution" value="1" units="1/dev"/>
        </inkml:channelProperties>
      </inkml:inkSource>
      <inkml:timestamp xml:id="ts0" timeString="2020-09-23T04:43:53.344"/>
    </inkml:context>
    <inkml:brush xml:id="br0">
      <inkml:brushProperty name="width" value="0.05292" units="cm"/>
      <inkml:brushProperty name="height" value="0.05292" units="cm"/>
      <inkml:brushProperty name="color" value="#FF0000"/>
    </inkml:brush>
  </inkml:definitions>
  <inkml:trace contextRef="#ctx0" brushRef="#br0">11443 2977 272 0,'0'0'0'0,"-10"-26"66"16,6 18 0-16,3 3 12 15,-1-6 0-15,2 3-74 16,-2-6 1-16,1-5 22 16,-5-3 0-16,-1-5-12 15,-1-2 1-15,-5-3-20 0,-2-2 1 16,-6-9 2-16,-4-1 0 15,-3-6 21-15,-3 3 0 16,-4-5-19-16,-8 1 0 16,-6 0 2-16,-19-8 1 15,-14-8-4-15,0 11 1 16,-4 3 2-16,-5 11 1 16,-5 6 1-16,-5 7 0 15,-3 10-5-15,-5-3 0 16,0 8 12-16,-5 2 1 15,-3 7-12-15,0 7 0 16,-1 5-3-16,1 1 1 16,-2 2 1-16,4 6 0 15,2 3-3-15,-1 4 0 0,1 0 2 16,0 9 0-16,1 0 2 16,2 4 0-1,2 2-1-15,1-3 1 0,5 1-3 16,-3 5 1-16,0 5-2 15,11-2 0-15,5 6 3 16,-2 1 0-16,2 3-4 16,2 4 1-16,3 0 1 15,6 0 1-15,5-3 0 16,3 3 0-16,2-4 4 16,3 8 1-16,4 1-4 15,0 0 1-15,0 1-5 16,7-1 1-16,5-1 2 0,4-1 0 15,3 0 2-15,11-1 1 16,8-4-2-16,0 2 0 16,6 0-2-16,11 2 0 15,12 6-1-15,8 8 0 16,7 9 4-16,7-11 0 16,6 1-1-16,1-3 0 15,0 1 0-15,7 3 0 16,5 4 0-16,5-8 0 15,4 1 0-15,12-4 0 16,7 1-3-16,0 0 0 16,0 2 2-16,0-5 1 15,-1-2-7-15,11 0 1 0,8-4 6 16,-1 1 0-16,4-2 2 16,12 3 0-16,9 2-2 15,-2-10 0-15,0-5 1 16,6 0 0-16,3-4-2 15,1-5 1-15,3-5-1 16,1-5 1-16,1-3 0 16,7-6 0-16,2-4 0 15,4-8 0-15,2-5 0 16,-4-6 0-16,-1-11-1 16,3 1 1-16,2-6 2 15,-6-5 0-15,-1-5-2 16,7 2 1-16,1-2 0 0,-10-5 0 15,-6-5 0-15,0-2 0 16,-1-3-1-16,-8-4 0 16,-10-2 1-16,3-1 0 15,-1-2 0-15,-1-6 1 16,0-4-3-16,-8-7 1 16,-6-5 10-16,-14-5 0 15,-11 0 2-15,0-7 1 16,-1-5-13-16,-18 2 0 15,-12 1 4-15,-9-1 0 16,-12-6-4-16,-13 1 1 16,-11-1 4-16,-8 3 0 15,-8 2-5-15,-7-1 1 16,-7-1 19-16,-7 2 0 16,-7-2-20-16,-6 6 0 0,-6 3 0 15,-14 2 0-15,-11 7 1 16,0 4 1-16,-1 3-2 15,-1 1 0-15,-1 4 0 16,-2 5 1-16,0 7-1 16,4 7 0-16,3 1 0 15,-12 9 0-15,-9 9 0 16,8 4 0-16,3 9 0 16,3 5 0-16,4 7-1 15,1 4 1-15,2-1-72 16,10 2 0-16,6 2-94 0,-13-7 0 15,1 0-27 1</inkml:trace>
  <inkml:trace contextRef="#ctx0" brushRef="#br0" timeOffset="3448.6112">13802 11687 416 0,'-7'-5'0'15,"-5"-2"52"-15,-11-3 0 16,-10-2-2-16,-5 0 0 16,-9 0-60-16,-4 0 0 15,-5-1 16-15,-5-3 0 16,-5-1-2-16,-21-6 1 16,-15-8-5-16,-1 2 1 15,-6-2-1-15,-3 4 0 16,-5 0 1-16,5 3 0 15,2 2 0-15,-13 1 0 0,-10 4-1 16,-5 2 0 0,-5 1 0-16,2 4 1 0,-2 3-1 15,-2 0 0-15,-3 4 2 16,10-2 0-16,4-2-2 16,4 4 0-16,5-1 0 15,-4 6 0-15,0 5 0 16,0 6 1-16,-1 10 5 15,-2 6 0-15,-2 8-7 16,15 6 0-16,9 8 4 16,4-2 1-16,3 2-6 15,7 0 0-15,5 2 1 16,11 9 1-16,7 4-5 0,3 7 1 16,5 6 9-16,6 2 0 15,3 6-7-15,11 4 1 16,8 2 2-16,4 1 0 15,5 0-2-15,7 0 1 16,7 1 18-16,7 2 1 16,5 0-29-16,9-3 0 15,6-4 18-15,11 2 0 16,9 2-26-16,2-7 0 16,3-2 39-16,10 0 0 15,6 0-22-15,5-1 1 16,5-1 0-16,10-4 0 15,8-6-4-15,12-1 1 16,9-4 8-16,0 2 0 0,3-2-23 16,6-3 0-16,3-2 33 15,4 0 0-15,1 0-17 16,6 0 1-16,1 0-7 16,9-4 1-16,5-1 2 15,-10-12 1-15,-7-6 12 16,9-3 1-16,1-5-10 15,-5-3 0-15,-2-3 3 16,2-6 1-16,2-8-3 16,-2-3 1-16,-1-6-1 15,-4-4 0-15,-4-5 4 16,14-9 1-16,8-7-9 16,-13 0 1-16,-5-4 8 0,1 2 0 15,1 1-6-15,-13-1 1 16,-8-2 0-16,10 1 0 15,2-3-1-15,-11-1 1 16,-5 0 7-16,-1-8 0 16,-6-4-28-16,-1-8 0 15,-4-6 30-15,-7-3 0 16,-6-7-6-16,-2-5 0 16,-6-6-1-16,-6-3 1 15,-2 3-3-15,-6-8 0 16,-4-3 6-16,-10 2 1 15,-6-2-7-15,-8-3 0 16,-9-4 3-16,-6-3 0 0,-10-3 4 16,-6-1 0-16,-7-1-3 15,-9-4 1-15,-7-3-5 16,-7 3 0-16,-8 4 12 16,-10 3 0-16,-8 6-11 15,0-1 1-15,-5 4-3 16,7 4 0-16,1 6 8 15,-8 7 0-15,-4 7-8 16,-3 8 0-16,-6 8-4 16,8 4 0-16,3 5 2 15,1 6 0-15,1 6-52 16,5-2 0-16,2 2-101 16,6-19 0-16,1 1-33 15</inkml:trace>
  <inkml:trace contextRef="#ctx0" brushRef="#br0" timeOffset="4364.0519">9994 5485 436 0,'0'0'0'16,"0"0"36"-16,0 0 0 15,21 3 12-15,-4 6 0 16,6 6-47-16,8 9 0 15,9 7 6-15,-1 11 0 16,3 11 5-16,-2 10 1 16,2 9-17-16,13 28 1 0,12 25 22 15,1-3 1 1,3 10-25-16,-1 7 0 0,2 10-3 16,8 4 1-16,5 9 8 15,4 0 0-15,4 1 18 16,-3-1 1-16,3-2-25 15,5 6 0-15,1 2 6 16,-5 6 1-16,-1 7 3 16,-6-6 0-16,-3-1-10 15,1-4 1-15,2-1 3 16,-6-2 1-16,-6-2 0 16,-2-10 0-16,-3-5 1 15,-6-5 1-15,-6-3-1 16,-2 2 1-16,-6 3 1 0,-8-18 0 15,-9-9 19-15,4-11 1 16,-2-10-22-16,-4-12 1 16,-1-11-2-16,-4-4 0 15,-2-7-1-15,-3-13 0 16,-5-11-7-16,-4-12 0 16,-5-10-17-16,-2-9 1 15,-3-6-32-15,-4-8 1 16,-3-4-93-16,-5-13 0 15,-1 1-4-15</inkml:trace>
  <inkml:trace contextRef="#ctx0" brushRef="#br0" timeOffset="4747.5454">12192 10454 504 0,'0'0'0'0,"0"0"32"15,10 10 0-15,8 5 2 16,10 12 0-16,8 11-34 16,6 5 0-16,5 6 24 15,4 5 1-15,1 8-27 16,20 9 0-16,11 9 3 15,-8-13 1-15,0-7-2 0,-12-16 0 16,-7-10 12-16,-19-15 1 16,-16-14 10-16,3-12 1 15,-5-13-20-15,-1-20 1 16,-6-18 0-16,-3-39 1 16,-4-30-6-16,-5-17 1 15,-7-19-44-15,2 1 1 16,-1-7-148-16,-1 7 0 15,1 0 18-15</inkml:trace>
  <inkml:trace contextRef="#ctx0" brushRef="#br0" timeOffset="7681.6789">14346 2815 204 0,'0'-7'0'0,"0"-1"86"16,-12-9 0-16,-11-6 2 15,-4 1 0-15,-8-3-70 16,-2 6 0-16,-3 2 0 15,-5 7 0-15,-4 5-8 16,0 6 0-16,-4 9-4 16,6 4 0-16,0 5 2 15,-3 10 0-15,-3 8-4 16,-13 31 1-16,-9 26-16 0,2 0 1 16,-2 15 7-16,1 7 0 15,3 6 6-15,8-4 1 16,7-2-1-16,20 5 0 15,13 2-9-15,14-13 1 16,16-4 0-16,19-4 1 16,16-1 3-16,9-4 1 15,12-3 2-15,6-9 1 16,12-7-3-16,2 2 0 16,8 2 3-16,-4-22 1 15,2-11-15-15,4-18 0 0,1-16 14 16,-5-25 0-1,-5-19 27-15,-4-29 0 0,-3-26-25 16,-4-19 0-16,-5-22-6 16,-14-11 1-16,-10-14 1 15,-11-12 1-15,-12-12 5 16,-14 7 0-16,-14 2 14 16,2 29 0-16,-4 20-23 15,-5 3 1-15,-5 13 1 16,0 6 0-16,-2 11-20 15,-4 9 0-15,-1 13 17 16,-9 3 0-16,-5 5-2 16,0 9 0-16,-4 1-35 15,-5 18 1-15,-3 13 3 0,-4 8 0 16,0 4-360-16</inkml:trace>
  <inkml:trace contextRef="#ctx0" brushRef="#br0" timeOffset="8412.7879">13802 4096 392 0,'-9'0'0'0,"-5"5"54"16,-10-5 0-16,-7-1-22 15,-10 11 0-15,-9 7-32 16,-8 15 0-16,-10 14 0 15,-29 28 0-15,-26 26-1 16,-6 16 1-16,-12 17 0 16,-13 13 0-16,-11 15-6 15,-17 23 1-15,-15 20 6 0,-5 9 0 16,-8 14 0-16,5 3 1 16,-3 8-1-16,0 6 0 15,-1 5-1-15,3 0 1 16,0-1 7-16,4 4 0 15,1 4 16-15,8-11 1 16,6-4-24-16,9-8 0 16,7-6-1-16,2-2 0 15,3-6 0-15,20-7 1 16,11-8 31-16,1 1 0 16,5-4-32-16,9-2 0 15,6 0 0-15,8-13 0 16,6-7 18-16,18-7 0 15,14-5-18-15,9-8 0 16,8-6 1-16,-1-13 0 0,3-9-1 16,11-5 0-16,8-7 1 15,-3-15 1-15,-2-12 5 16,9-13 1-16,5-13-8 16,4-11 1-16,3-14 0 15,3-14 0-15,6-14-21 16,0-4 0-16,3-9-18 15,-1-17 1-15,-1-12-25 16,4-10 0-16,4-11-64 16,-1-21 0-16,1-1-23 15</inkml:trace>
  <inkml:trace contextRef="#ctx0" brushRef="#br0" timeOffset="8729.2885">7635 11387 336 0,'-2'9'0'15,"1"6"76"-15,1-15 0 16,1-7-48-16,1 2 0 16,0 0 12-16,1 7 0 15,1 3-40-15,3 17 0 16,0 14 21-16,0 8 0 16,-2 11-32-16,4 4 0 15,1 10 10-15,2-6 1 16,2 0 0-16,-1-10 0 15,-3-9 18-15,1-8 1 16,-1-11-32-16,6-6 1 0,5-9 22 16,10-12 1-16,7-8-7 15,-1-17 1-15,1-14-1 16,24-27 0-16,14-24-20 16,13-17 1-16,12-17-172 15,1-11 0-15,-1 1 32 16</inkml:trace>
  <inkml:trace contextRef="#ctx0" brushRef="#br0" timeOffset="11795.1532">9840 13896 328 0,'-12'0'0'0,"-11"-2"54"15,-8 0 0-15,-11 2-16 16,-5 4 0-16,-9 1-14 15,4 7 1-15,-1 8 8 16,5 6 1-16,1 6-55 16,5 11 0-16,3 9 19 15,-8 29 1-15,-5 22-1 16,10 18 1-16,4 19-1 16,13 7 0-16,9 11 23 15,10 1 0-15,9 1-41 16,11 14 1-16,10 11 18 15,13-2 0-15,10-1 0 16,7-12 1-16,9-9 21 0,0-32 0 16,1-17-41-1,3-25 1-15,-1-18 25 0,5-18 1 16,3-19-4-16,-1-13 0 16,0-21 38-16,4-18 0 15,3-14-39-15,-13-16 0 16,-10-15 0-16,-15-18 0 15,-16-18 1-15,-3-14 0 16,-7-18 4-16,-13-7 0 16,-10-5-3-16,-10-7 1 15,-11-8 9-15,-5 3 1 16,-9-4-14-16,-7 9 1 16,-9 7-3-16,-8 7 1 0,-11 3 0 15,7 16 0-15,2 10-3 16,-3 14 0-16,-1 11-8 15,4 14 0-15,4 18 8 16,6 14 0-16,8 16-38 16,6 19 0-16,7 20-43 15,9 30 0-15,1 1-228 16</inkml:trace>
  <inkml:trace contextRef="#ctx0" brushRef="#br0" timeOffset="12784.558">15744 14025 352 0,'0'0'0'15,"42"24"72"-15,-77-24 0 16,-37-9-36-16,2 4 0 15,-10 2-36-15,-7 6 0 16,-7 4 28-16,8 14 0 16,6 8-28-16,7 18 0 15,5 16 0-15,8 28 0 16,10 21 0-16,6 33 1 16,6 25-23-16,15 28 0 15,11 25 36-15,8-17 1 16,11 1-15-16,19-34 0 0,15-21 0 15,13-16 1-15,12-18-1 16,11-7 0-16,12-9-6 16,0-19 1-16,5-14 5 15,7-18 0-15,5-12-1 16,3-14 1-16,2-13 6 16,-1-12 1-16,-2-12 11 15,-6-10 0-15,-7-12-3 16,-7-19 0-16,-10-15-14 15,-15-19 1-15,-12-15 2 16,-18-19 0-16,-16-19-3 16,-17-18 1-16,-17-13 0 0,-13-9 0 15,-15-11-2-15,-4 21 0 16,-9 9 2-16,4 11 0 16,-2 7-2-16,1 24 0 15,-1 13-2-15,-2 20 0 16,-3 14 1-16,-12 7 1 15,-9 11 0-15,7 15 0 16,3 13-96-16,-8 21 1 16,0 0-245-16</inkml:trace>
</inkml:ink>
</file>

<file path=ppt/ink/ink3.xml><?xml version="1.0" encoding="utf-8"?>
<inkml:ink xmlns:inkml="http://www.w3.org/2003/InkML">
  <inkml:definitions>
    <inkml:context xml:id="ctx0">
      <inkml:inkSource xml:id="inkSrc0">
        <inkml:traceFormat>
          <inkml:channel name="X" type="integer" max="16380" units="cm"/>
          <inkml:channel name="Y" type="integer" max="11180" units="cm"/>
          <inkml:channel name="F" type="integer" max="1024" units="dev"/>
          <inkml:channel name="T" type="integer" max="2.14748E9" units="dev"/>
        </inkml:traceFormat>
        <inkml:channelProperties>
          <inkml:channelProperty channel="X" name="resolution" value="644.8819" units="1/cm"/>
          <inkml:channelProperty channel="Y" name="resolution" value="653.80115" units="1/cm"/>
          <inkml:channelProperty channel="F" name="resolution" value="0" units="1/dev"/>
          <inkml:channelProperty channel="T" name="resolution" value="1" units="1/dev"/>
        </inkml:channelProperties>
      </inkml:inkSource>
      <inkml:timestamp xml:id="ts0" timeString="2020-09-23T04:46:39.103"/>
    </inkml:context>
    <inkml:brush xml:id="br0">
      <inkml:brushProperty name="width" value="0.05292" units="cm"/>
      <inkml:brushProperty name="height" value="0.05292" units="cm"/>
      <inkml:brushProperty name="color" value="#FF0000"/>
    </inkml:brush>
  </inkml:definitions>
  <inkml:trace contextRef="#ctx0" brushRef="#br0">6145 2159 696 0,'-48'-21'0'16,"-12"-1"-1"-16,-44 0 0 15,-36 3-29-15,-5 9 0 16,-15 7 35-16,3 6 0 16,-9 13 19-16,9 7 1 15,2 6-25-15,-4 12 0 16,0 15 0-16,14-1 1 15,11 1-1-15,12 9 1 16,10 7-1-16,13 8 0 0,15 7-2 16,14-4 1-16,15 0 2 15,14 11 0-15,12 3-3 16,15 6 1-16,12-3 6 16,13 9 0-16,11 7-10 15,13-7 0-15,12 0-10 16,7 0 1-16,13-1 15 15,8-10 1-15,10-6-1 16,8 4 1-16,4-1 4 16,11-8 0-16,8-5-11 15,7-12 1-15,10-7 6 16,7-5 0-16,8-5 0 0,4-7 0 16,3-6 0-16,7-7 0 15,6-6-3-15,-10-8 1 16,-2-9 1-16,-6-12 1 15,-2-8-2-15,-7-10 1 16,-6-11-1-16,-3-6 0 16,-10-15 1-16,-15 0 0 15,-17-8 0-15,-8-15 0 16,-10-19 6-16,-9-3 0 16,-11-7 3-16,-7-10 0 15,-10-9-9-15,-10-1 0 16,-11-2-1-16,-7-9 1 15,-11-4 2-15,-6 2 1 16,-8 1-4-16,-11 1 0 0,-10 9 7 16,-6 2 0-1,-8 5-4-15,-4 15 0 0,-6 13-4 16,-21 11 1-16,-10 12 0 16,-12 14 0-16,-15 13 0 15,-9 17 1-15,-14 17-10 16,-9 21 0-16,-11 21-107 15,-19 30 0-15,0-2-218 16</inkml:trace>
  <inkml:trace contextRef="#ctx0" brushRef="#br0" timeOffset="14893.1152">11175 2535 372 0,'0'0'0'0,"-42"-25"52"16,19 11 0-16,-1 1-8 16,-8-6 0-16,-4 0-42 15,-10-3 0-15,-8-2-2 16,-5 0 0-16,-6 0 1 15,-23-5 0-15,-19 0-1 16,-6 4 0-16,-9-1 0 16,-1 11 0-16,0 5 16 0,2 0 1 15,3-1-15-15,1 6 0 16,0 5 0-16,2 10 0 16,1 11 3-16,1-1 0 15,0 6-1-15,-1 6 0 16,1 8-4-16,-6 7 0 15,-3 11 0-15,3 3 0 16,3 11 0-16,7-2 1 16,8-2-1-16,14 5 1 15,10 4 2-15,20 12 1 16,17 9 22-16,12-4 0 16,15 0-26-16,15 1 1 15,14 4-3-15,3-5 1 16,9-2 1-16,12 0 1 0,11-5-1 15,4-7 0-15,7-3 0 16,4-9 1-16,4-4 0 16,6-6 0-16,8 0-2 15,5 0 1-15,5 4 0 16,11-8 0-16,7-4-1 16,3-6 0-16,3-5 0 15,10-7 1-15,4-6 0 16,1-7 1-16,1-6 0 15,2-4 0-15,2-9-1 16,0-10 0-16,1-6 1 16,-9-6 1-16,-10-5-3 15,-3-7 1-15,-6-12-4 0,-6-2 1 16,-7-6 3-16,-7-4 1 16,-6-9-1-16,-1-3 0 15,-4-3 5-15,-8-14 0 16,-8-8-5-16,-8-6 1 15,-11-6 18-15,-12-2 1 16,-10-5-21-16,-9-1 1 16,-9 1 0-16,-5 4 0 15,-8 0 4-15,-15 5 1 16,-10 8-4-16,-6 0 1 16,-6 5 0-16,-11 10 0 15,-10 9-5-15,-4 11 0 16,-5 13 3-16,-17 18 0 0,-17 12-9 15,5 19 0-15,-3 19-45 16,-1 15 0-16,0 0-383 16</inkml:trace>
  <inkml:trace contextRef="#ctx0" brushRef="#br0" timeOffset="25988.1855">15027 2213 380 0,'-20'-12'0'0,"-13"-5"54"16,-5 4 0-16,-9-3-16 15,-11 6 0-15,-8 5-38 16,-30 2 0-16,-24 1 34 16,1 4 0-16,-5 5-62 15,-3 1 0-15,-4 2 46 16,-3 6 0-16,-6 4-31 15,4 2 1-15,2 0 25 16,-4 7 0-16,-2 4-29 16,4-1 1-16,2 4 16 15,3 5 1-15,4 6-4 0,-1 10 0 16,3 6 1-16,10-2 1 16,8 0-1-16,17 4 0 15,13-2-1-15,16 19 1 16,14 12-3-16,6 5 0 15,8 6 4-15,16 8 0 16,13 8-12-16,10 0 0 16,8 1 17-16,14 1 0 15,13 0-10-15,0-13 0 16,2-6 10-16,18-10 0 16,11-10-4-16,10-11 1 15,12-5 1-15,0-7 0 16,6-6 16-16,11-6 1 0,10-3-15 15,8-3 1-15,10-4 15 16,9-10 0-16,11-5-18 16,5-5 1-16,5-4-11 15,6-15 1-15,6-12 4 16,-11-5 0-16,-6-12 3 16,-11-10 0-16,-8-5 18 15,0-8 1-15,-4-5-19 16,-12-12 0-16,-9-12-1 15,3-5 1-15,-3-4 1 16,-21-4 0-16,-15-1 8 16,-12-4 0-16,-17-1 0 15,-1-1 0-15,-5-1-8 0,-10-6 0 16,-11-7-5-16,-11 2 0 16,-8 2 2-16,-20 2 0 15,-13 4 4-15,-9 6 0 16,-13 9-1-16,-15-1 1 15,-14 1-3-15,-10 10 1 16,-15 8 2-16,3 11 0 16,-3 10-1-16,-8 3 1 15,-5 5-3-15,-1 6 0 16,1 8-4-16,-2 9 0 16,-2 1 5-16,5 15 1 15,2 8-59-15,-5 18 0 16,-3 14-125-16,-6 22 0 0,0 0 41 15</inkml:trace>
  <inkml:trace contextRef="#ctx0" brushRef="#br0" timeOffset="28606.762">19128 2656 348 0,'0'0'0'15,"42"-8"62"-15,-40-6 0 16,-13-4-18-16,-1-1 0 15,-4-5-44-15,-3-3 1 16,-2-6 0-16,2 3 0 16,0-1 21-16,-4-1 0 0,-1-1-34 15,-22-11 0-15,-13-6 10 16,-21-7 1-16,-21-1 16 16,5 10 0-16,-2 12-29 15,-3 14 1-15,-2 12 11 16,-4 10 1-16,-4 7 1 15,-11 11 0-15,-7 15 0 16,-1-1 0-16,0 11 10 16,0 1 0-16,0 2-18 15,11 2 0-15,9-4 7 16,4 9 0-16,6 5-1 16,11 15 1-16,11 11 0 15,10-4 0-15,8 6 0 16,12 8 1-16,7 8-28 0,3-4 0 15,1-1 40-15,10 0 1 16,6 2-15-16,7-6 1 16,5-1 4-16,12-1 1 15,11-3-3-15,13-3 1 16,11-3 0-16,4-8 0 16,7-6-1-16,10 0 0 15,9-2 0-15,14 6 0 16,10 1 0-16,-3 0 0 15,2 2-1-15,9-5 1 16,6-2-1-16,4-3 0 16,3-7 0-16,8-5 1 15,6-4 3-15,6-13 1 16,4-9-5-16,3-10 0 0,3-10 20 16,12-8 0-16,8-11-17 15,-8-12 0-15,-3-10 5 16,3-9 1-16,-3-10 19 15,6-5 0-15,3-6-43 16,-15-10 0-16,-6-13 11 16,-13-3 1-16,-8-7 16 15,-16-2 0-15,-16-8-10 16,-8-7 0-16,-13-6-1 16,-10 1 0-16,-6 0 11 15,-24 6 0-15,-19-1-18 16,-15 3 0-16,-17 2 13 0,-15-1 1 15,-16 1-5-15,-10 1 1 16,-12 6-10-16,-18 1 0 16,-20 9 2-16,1 12 0 15,-5 16 3-15,-6 6 0 16,-5 12-2-16,-1 8 1 16,-2 11-2-16,6 12 1 15,3 4-14-15,-6 16 1 16,-5 14-76-16,7 10 0 15,0 0-244-15</inkml:trace>
  <inkml:trace contextRef="#ctx0" brushRef="#br0" timeOffset="45999.0501">6412 6828 56 0,'0'0'0'0,"0"0"48"16,0 0 0-16,0 0 10 15,0 0 0-15,0 0-18 16,0 0 0-16,-8-22-19 16,2 6 0-16,1-1 22 15,0-2 0-15,1 1-37 16,1 1 0-16,-1 0-4 0,-4-2 0 15,-6-2 36-15,0 3 0 16,-4-1-38-16,-3 0 0 16,-1 2 3-16,-3-2 0 15,1 1 34-15,1-3 0 16,-1 1-38-16,-2-2 0 16,-1-1-3-16,1 3 1 15,0 0 3-15,-5 1 0 16,-4 0-2-16,-2 2 1 15,-1 3 1-15,1 2 0 16,1 2 6-16,2 2 0 16,3 1-4-16,1-2 0 15,2 3 10-15,-5-3 1 16,0 1-17-16,-5-1 1 0,-1-1 10 16,1 1 0-16,0 2-7 15,-4 4 1-15,-2 3-8 16,-1 2 1-16,-1 3 6 15,1 2 0-15,-2 1-6 16,-4-1 0-16,-1 2 6 16,0 1 1-16,-2 3-3 15,1 3 1-15,1 2 8 16,1 1 0-16,1 3-22 16,-1 1 0-16,-1 2 15 15,-13 9 0-15,-8 5 0 16,14 1 1-16,5 2-2 0,12-6 0 15,14-5 18-15,-4-2 0 16,3-4-32-16,-3 1 1 16,-1-1 13-16,7-1 0 15,2 0 1-15,1 5 0 16,0 3 10-16,8 2 0 16,-1 4-20-16,5 1 0 15,6 2 9-15,2-2 1 16,3-1 18-16,-4-1 1 15,-1-1-21-15,3 1 0 16,2 1-3-16,7 1 1 16,-2 0 4-16,4 0 0 15,3 1 5-15,4-3 0 16,2 1-16-16,4-3 1 0,4-1 18 16,-6-5 0-16,0-1-8 15,3 2 0-15,0 1 4 16,3 0 1-16,0-1-4 15,9 1 1-15,7 0-20 16,3 1 0-16,6 0 26 16,19 13 0-16,12 9-14 15,-2-13 0-15,2-5 6 16,7-5 0-16,5-6 0 16,-5-3 1-16,4-1 16 15,4-8 0-15,3-6-23 16,-1 0 1-16,2-2 8 15,4-8 0-15,3-6-2 0,-3-1 1 16,-4-4-9-16,-7-3 1 16,-5-1 6-16,-5-8 0 15,-6-5 4-15,-8-8 1 16,-9-5-4-16,-14-7 0 16,-12-5 2-16,-3-6 1 15,-6-3 12-15,-12-8 1 16,-11-7-20-16,-6 0 0 15,-10 0 15-15,-2 3 0 16,-8 4-11-16,-12-2 1 16,-8 0-2-16,-10 3 0 15,-6 3 0-15,-4 12 0 16,-3 11 0-16,0 4 0 16,-2 6 3-16,1 9 0 0,-1 6-7 15,7 8 1 1,-2 8-83-16,21 5 1 0,15 6-71 15,6 6 0-15,0 0 15 16</inkml:trace>
  <inkml:trace contextRef="#ctx0" brushRef="#br0" timeOffset="46962.491">9538 6391 340 0,'0'0'0'0,"-36"-29"44"15,8 11 0-15,-7-4-10 16,-12-1 0-16,-12 1-34 16,-13 4 0-16,-10 1 12 15,-26 8 1-15,-23 9 10 16,4 14 1-16,-6 9-24 16,11 5 0-16,5 6 28 15,4 10 0-15,1 9-29 16,16 13 0-16,9 11 1 15,3-4 1-15,7 4-1 16,4 8 0-16,3 6 0 0,13 2 0 16,8 6 0-16,9-5 1 15,10-4-1-15,13 2 1 16,12-2 3-16,3-11 0 16,7-9 5-16,11-6 1 15,10-4-15-15,11 1 1 16,8 1 10-16,11-1 1 15,8-1 3-15,-1-2 0 16,0-4-10-16,5-3 1 16,3-5 6-16,13-7 1 15,7-6-8-15,1-9 0 16,6-9-10-16,7-6 0 16,6-9 13-16,1-7 0 15,0-5-4-15,6-9 1 0,6-8 3 16,-7-3 0-16,-4-7-3 15,4-7 0-15,2-5 1 16,-16-11 1-16,-9-9 0 16,-5-1 1-16,-9-3 5 15,-10 0 1-15,-9-1 1 16,-10-8 0-16,-9-4-4 16,-20-1 0-16,-15-3-6 15,-17-5 1-15,-16-5 3 16,-9 4 0-16,-11 1-3 15,-13 0 1-15,-13 0-1 16,-4 5 0-16,-10 5 1 0,-3 17 1 16,-5 14 2-1,-7 13 0-15,-6 16-5 0,-9 15 0 16,-10 16-11-16,-10 14 1 16,-9 16-46-16,-10 38 0 15,0 0-392-15</inkml:trace>
  <inkml:trace contextRef="#ctx0" brushRef="#br0" timeOffset="55058.8645">13638 6587 348 0,'-12'-10'0'0,"-7"-7"62"15,-1 0 0-15,-2-3-47 16,-4-2 0-16,-2-1 26 16,-4 0 0-16,-1-3-33 15,-7-1 0-15,-4-4-2 16,-8 5 0-16,-5 3-3 15,-6 4 0-15,-4 5 27 16,-25 4 0-16,-21 5-41 16,3 7 0-16,-4 4 10 15,6 6 0-15,2 4 2 16,5 6 0-16,3 5 9 16,7 4 0-16,6 5-7 0,4-1 0 15,8 3-3-15,3 13 0 16,6 9-5-16,4-1 0 15,5 4 3-15,9 7 0 16,8 5 8-16,12 10 0 16,10 7-5-16,4-7 0 15,7 1 0-15,8-1 0 16,9-2-1-16,7-4 0 16,8-4-3-16,8-11 0 15,8-7 12-15,16-4 0 16,13-6-5-16,6-1 1 15,8-1 7-15,12-1 0 16,10 2-9-16,0-12 0 16,2-9-3-16,7-4 0 0,3-6-1 15,1-3 1 1,1-3 0-16,1-2 0 0,5-4 0 16,-4-6 0-16,-2-8 7 15,-2-11 0-15,-3-10-6 16,-9-9 0-16,-8-10 2 15,-4-2 1-15,-4-5-3 16,-8 0 0-16,-6-2 1 16,-20-11 0-16,-18-7-1 15,-10-4 1-15,-13-3 3 16,-12-1 0-16,-12 1-4 16,-15-5 0-16,-17-4 1 0,-17 16 1 15,-19 8-1 1,0 15 0-16,-7 14-2 0,-1 2 1 15,-5 7 0-15,3 6 0 16,-2 8 2-16,10 7 1 16,7 10-9-16,14 2 0 15,13 6-77-15,13 7 1 16,0-1-352-16</inkml:trace>
  <inkml:trace contextRef="#ctx0" brushRef="#br0" timeOffset="55978.2218">16900 6725 476 0,'0'0'0'16,"-33"-30"46"-16,3 4 0 15,-8-4-40-15,-7-1 0 16,-9-2 15-16,-11-1 0 16,-10-1-20-16,-28 1 1 15,-21 1 31-15,2 11 1 16,-7 7-42-16,0 10 0 15,-4 8-7-15,-3 9 0 16,-3 8 26-16,10 13 0 16,3 11-14-16,13 7 0 15,10 10 10-15,7 3 0 0,9 4-9 16,15 12 0-16,15 10 2 16,9 0 0-16,12 2 3 15,13 2 0-15,14 3-3 16,15 5 1-16,11 4 0 15,6-9 1-15,8-5-2 16,14-1 0-16,11-3 0 16,19-13 0-16,18-10 2 15,-1-4 1-15,8-3-3 16,18-5 1-16,15-4 14 16,3-3 0-16,7-5-15 15,5-7 1-15,6-6 0 16,3-8 1-16,5-8 5 15,-7-20 0-15,-1-16-1 0,-11-7 0 16,-9-10-2-16,-3-12 1 16,-7-10 2-16,-16-8 1 15,-14-9-4-15,-13-12 1 16,-15-12 4-16,-12 0 1 16,-14-5-6-16,-10-4 1 15,-11-1-5-15,-23 2 1 16,-17-1-1-16,-12 7 1 15,-16 8-3-15,-17 6 1 16,-18 5 0-16,-8 5 0 16,-14 7-3-16,-6 8 1 15,-10 8-1-15,-2 16 0 0,-3 14-4 16,-4 12 1-16,-2 12-43 16,4 20 0-16,3 18-84 15,1 26 0-15,-1 1-124 16</inkml:trace>
  <inkml:trace contextRef="#ctx0" brushRef="#br0" timeOffset="72252.5351">8998 9554 420 0,'0'0'0'0,"-21"14"66"16,3-16 0-16,-3-7-63 16,-7-3 0-16,-5-3 30 15,-10 1 0-15,-8-1-33 16,-8 2 0-16,-8-1 24 16,-6-1 1-16,-7-2-36 15,-37-2 1-15,-26-3 20 16,0 11 0-16,-7 6-7 0,-7 2 0 15,-9 3-12-15,-3 3 0 16,-4 2 19-16,-6 2 0 16,-6 3-15-16,0-1 1 15,-4-1 7-15,6 1 1 16,4-2-4-16,4 5 0 16,4 3 3-16,7 7 1 15,2 7-6-15,14 2 1 16,8 3-4-16,9 3 0 15,13 6-5-15,2 1 0 16,8 6 8-16,11-3 0 16,6 1 17-16,14 7 0 15,7 4-13-15,8 11 1 0,4 10-4 16,9-1 0-16,9 1 2 16,9 3 1-16,11 2-3 15,10-1 0-15,10-1-2 16,7-8 1-16,7-6-11 15,17 2 0-15,16 1 11 16,0-1 1-16,8 3 2 16,6-8 0-16,7-5 0 15,15 1 0-15,12-3-3 16,6 4 0-16,7 4 1 16,5-6 1-16,6 0 1 15,10-8 1-15,4-7 14 16,6-1 1-16,4-5-17 0,14-2 0 15,9-2-27-15,10-2 0 16,13-3 60-16,-8-4 1 16,4-3-34-16,0-7 0 15,-5-4-8-15,3-2 0 16,0-6 5-16,0-9 0 16,2-4 10-16,5-9 0 15,2-7-9-15,-7-3 0 16,-4-6 1-16,-11-8 1 15,-10-5 0-15,-3-5 0 16,-3-5 1-16,-15-11 1 16,-10-9-1-16,-5-3 1 15,-7-2-2-15,-12-5 0 16,-9 0 5-16,-16-3 1 16,-12-1-6-16,-11-1 0 0,-11 3 18 15,-13-4 0-15,-12-2-16 16,-18 7 0-16,-15 5-2 15,-21 0 0-15,-18 2 10 16,-13 2 0-16,-18 0-9 16,-5 3 0-16,-11 3 0 15,-5 2 1-15,-7 4-3 16,-5 6 1-16,-7 6-1 16,0 6 1-16,-2 7 0 15,2 10 0-15,-2 9 0 16,9 5 0-16,5 5-31 0,12 9 0 15,9 8-36-15,16 10 1 16,0 1-329-16</inkml:trace>
  <inkml:trace contextRef="#ctx0" brushRef="#br0" timeOffset="73434.6002">14953 9547 288 0,'-28'-8'0'16,"-19"-8"50"-16,-45-1 0 16,-35-5-32-16,-11 7 0 15,-19 1-8-15,-9 9 0 16,-12 7 14-16,-17 6 1 16,-18 6 2-16,-2 5 0 0,-8 4-21 15,12 1 1-15,5 2-6 16,2 3 0-16,2 2 0 15,4 9 1-15,7 8-2 16,-3 3 0-16,0 4 0 16,13 4 0-16,6 4 9 15,25-1 1-15,20-3-12 16,30 6 0-16,29 2 1 16,4 4 0-16,13 4-1 15,23 9 1-15,17 4 1 16,19 13 0-16,18 8-1 15,10 8 0-15,11 11 0 16,15-3 1-16,14 2-6 16,6-6 0-16,6-5-22 0,25-15 0 15,19-13 27-15,12-6 1 16,13-7 0-16,13-10 0 16,13-9-1-16,10-5 0 15,9-6 1-15,7-13 0 16,5-12 0-16,12-9 0 15,9-10 0-15,4-11 0 16,6-9 1-16,-13-10 0 16,-9-10 7-16,-1-9 1 15,-4-6 9-15,-4-6 0 16,-3-4-17-16,-16-11 0 16,-11-7 2-16,-20-2 1 0,-18-4 31 15,-7-6 1 1,-11-5-33-16,-24-3 0 0,-19-5 8 15,-17-11 0-15,-18-6 4 16,-19 3 0-16,-18 0-2 16,-11-7 1-16,-13-3-14 15,-18 6 1-15,-13 6-1 16,-25 1 0-16,-19 4-14 16,-10 5 1-16,-15 7 13 15,-20 7 1-15,-21 6-2 16,-9 12 0-16,-12 13-2 15,-6 16 1-15,-8 14 3 16,12 15 1-16,5 16-2 16,8 9 0-16,4 13-10 0,4 17 0 15,5 15-102-15,15 19 0 16,-1 0-181-16</inkml:trace>
  <inkml:trace contextRef="#ctx0" brushRef="#br0" timeOffset="78881.2417">17835 13132 440 0,'0'0'0'15,"32"-5"28"-15,-25 3 0 16,-7 2 10-16,7 6 0 16,3 4-6-16,20 12 0 15,12 12-50-15,12 10 0 16,14 11 10-16,23 16 0 0,17 15 2 16,-4-18 0-16,6-9 5 15,-5-26 0-15,-4-20 23 16,-12-19 1-16,-3-20-23 15,-3-25 1 1,-1-24 3-16,-14-22 1 0,-8-24 26 16,-13-5 0-16,-12-11-31 15,-20 16 0-15,-15 7 0 16,-17 9 0-16,-18 6 0 16,-21 17 0-16,-21 14 1 15,2 22 1-15,-8 20-7 16,-17 16 0-16,-11 19 5 15,6 13 1-15,0 15 0 16,-6 13 0-16,-8 13 0 16,9 12 1-16,4 13-2 0,6 9 1 15,8 12-1-15,31 9 1 16,21 8 33-16,29-2 0 16,29 4-34-16,30-14 1 15,27-8-1-15,34-12 0 16,27-11-13-16,10-21 0 15,15-20-133-15,4-18 1 16,-1 0-134-16,-40-48 279 16</inkml:trace>
</inkml:ink>
</file>

<file path=ppt/ink/ink4.xml><?xml version="1.0" encoding="utf-8"?>
<inkml:ink xmlns:inkml="http://www.w3.org/2003/InkML">
  <inkml:definitions>
    <inkml:context xml:id="ctx0">
      <inkml:inkSource xml:id="inkSrc0">
        <inkml:traceFormat>
          <inkml:channel name="X" type="integer" max="16380" units="cm"/>
          <inkml:channel name="Y" type="integer" max="11180" units="cm"/>
          <inkml:channel name="F" type="integer" max="1024" units="dev"/>
          <inkml:channel name="T" type="integer" max="2.14748E9" units="dev"/>
        </inkml:traceFormat>
        <inkml:channelProperties>
          <inkml:channelProperty channel="X" name="resolution" value="644.8819" units="1/cm"/>
          <inkml:channelProperty channel="Y" name="resolution" value="653.80115" units="1/cm"/>
          <inkml:channelProperty channel="F" name="resolution" value="0" units="1/dev"/>
          <inkml:channelProperty channel="T" name="resolution" value="1" units="1/dev"/>
        </inkml:channelProperties>
      </inkml:inkSource>
      <inkml:timestamp xml:id="ts0" timeString="2020-09-23T04:49:14"/>
    </inkml:context>
    <inkml:brush xml:id="br0">
      <inkml:brushProperty name="width" value="0.05292" units="cm"/>
      <inkml:brushProperty name="height" value="0.05292" units="cm"/>
      <inkml:brushProperty name="color" value="#FF0000"/>
    </inkml:brush>
  </inkml:definitions>
  <inkml:trace contextRef="#ctx0" brushRef="#br0">12316 2808 424 0,'0'0'0'0,"0"0"60"0,-18-5 0 16,-11-2-56-16,-3-3 1 16,-4-5 32-16,-1 1 1 15,0-5-38-15,-8-6 0 16,-6-4 24-16,-6-4 1 16,-10 1-25-16,-18-4 0 15,-16-3-11-15,-11 7 1 16,-12 1 20-16,4 5 0 15,-4 4-7-15,-3 2 0 16,-2 1 2-16,-2-5 0 16,-2 0 16-16,-3 0 0 15,-2-5-20-15,-10-5 0 16,-7-5-1-16,-13 3 1 0,-8 4-1 16,-5 3 0-16,-6 4-2 15,9 6 1-15,2 9 4 16,5 3 1-16,5 0-1 15,2 5 0-15,2 6-2 16,0 4 1-16,0 2-1 16,-1 9 1-16,-1 10-2 15,4 7 1-15,-1 6-1 16,11 3 1-16,7-3 0 16,5 6 1-16,8 3-2 15,13-3 0-15,10 1-1 16,4 11 0-16,7 8 1 15,2-3 0-15,7 1 0 0,-2 6 0 16,5 5-1-16,9 9 0 16,5 12-6-16,8-8 0 15,4 4 6-15,14-1 1 16,11 3-1-16,7-13 0 16,7-8 1-16,3-1 1 15,6-3 0-15,5 6 1 16,6 5-3-16,3-6 1 15,1 1 0-15,2-2 1 16,3-2-5-16,10 7 1 16,4 4 4-16,4-13 0 15,2-8-2-15,5-3 1 16,5-4 0-16,3 4 1 0,6-1 0 16,5 5 0-16,2 2-2 15,0-12 1-15,3-1 5 16,6-2 1-16,6-3-6 15,10 7 0-15,6 4 0 16,5-1 1-16,8 0 0 16,4-7 0-16,4-5-1 15,4-8 0-15,3-6-3 16,4 2 0-16,5-3-1 16,10-4 1-16,9-6 1 15,-7 1 1-15,-1-2-7 16,8-1 1-16,3 0 6 15,4-4 1-15,5-1 0 0,1-4 0 16,1-3 0-16,-4-7 0 16,1-2 0-1,4-10 1-15,6-2 11 0,-12-1 1 16,-9-2-10-16,6-5 0 16,1 1-3-16,-4-2 1 15,-3-3-1-15,-5 2 1 16,-4-1-2-16,8-3 1 15,2-1 2-15,-2-8 0 16,-3-6-8-16,-8-6 0 16,-7-7 8-16,-2-2 0 15,-3-5 0-15,-6 5 0 16,-3 0-1-16,-7-14 0 16,-5-6-2-16,3-2 1 15,0-5-4-15,-12-4 1 0,-7-1 4 16,-2-7 1-16,-1-7-6 15,3 7 1-15,1 3 5 16,-16-5 1-16,-13-2-1 16,-2 4 0-16,-3 2-1 15,-12-2 1-15,-11 0-2 16,-7 1 1-16,-9 4-1 16,-6 4 0-16,-8 4 3 15,-6 1 1-15,-9 1-1 16,-4 9 1-16,-7 3 1 15,1 7 1-15,-3 5 2 16,-13-2 0-16,-9 0-4 16,-5 9 1-16,-9 7-4 0,5 8 1 15,-2 11-2-15,4-4 0 16,4 3 2-16,-8 6 0 16,-1 4-2-16,-4 8 0 15,-3 6-8-15,5 2 0 16,1 2 0-16,-4 1 0 15,-2 6-26-15,-6 6 0 16,-3 9-100-16,4 7 0 16,-1-1-151-16</inkml:trace>
  <inkml:trace contextRef="#ctx0" brushRef="#br0" timeOffset="2966.3219">9757 5776 268 0,'-11'11'0'0,"-6"7"74"16,11-18 0-16,6-10-38 16,0 3 0-16,2-1 2 15,2 3 0-15,-1 1-38 16,6 8 0-16,1 6 0 15,4 3 0-15,2 5 0 16,5 2 0-16,2 6 0 16,4 1 0-16,5 2 10 15,5 5 0-15,4 5 2 16,10 7 1-16,5 9-29 16,10 8 1-16,7 10 14 15,-1-3 0-15,-1 0 25 0,4 6 1 16,2 4-44-16,-5 2 1 15,-3 2 21-15,0 3 0 16,-3 1-3-16,5 6 0 16,4 5 7-16,-3 1 0 15,-2 2-20-15,1 4 1 16,2 1 25-16,-3-3 0 16,-2-1-18-16,0 4 0 15,0 5 13-15,-7-3 1 16,-7-1-9-16,8 4 1 15,-1 4 0-15,-2 0 1 16,-2 2-2-16,1 3 1 0,-2 5 11 16,-2-12 0-1,-3-7-14-15,6-1 1 0,6-2 2 16,-7-7 1-16,-4-3-3 16,4-2 1-16,1-2 18 15,-9-7 0-15,-10-4-17 16,-1-8 0-16,-4-4-1 15,0-6 0-15,-2-5 0 16,1 1 0-16,-3-3 0 16,-6-4 0-16,-4-6 1 15,-8-13 0-15,-6-13-1 16,-2 3 1-16,-3-4-1 16,0-2 0-16,0 0 0 15,0-4 1-15,-1-3-27 0,-3-3 0 16,1-1-83-16,-6-6 0 15,0 0-161-15</inkml:trace>
  <inkml:trace contextRef="#ctx0" brushRef="#br0" timeOffset="3352.5232">12173 10126 488 0,'5'0'0'0,"4"-1"24"15,5 8 1-15,5 5 20 16,10 8 1-16,10 9-36 16,4 7 0-16,6 8-16 15,7 5 0-15,5 9 1 16,21 9 1-16,16 6 0 15,-11-20 0-15,-1-12 3 16,-15-19 0-16,-12-15 2 16,-13-16 1-16,-13-13 1 15,-12-3 0-15,-14-10 30 16,2-5 0-16,-6-8-32 16,-3-20 0-16,-3-17-6 15,-10 3 0-15,-8-5-45 0,0 15 0 16,-3 8-102-16,10 24 0 15,0 1-5-15</inkml:trace>
  <inkml:trace contextRef="#ctx0" brushRef="#br0" timeOffset="4851.3243">14147 11314 344 0,'-17'-15'0'0,"-11"-12"74"0,-5-1 0 16,-9-2-42-16,-3-4 0 15,-8-6 6 1,-23-7 0-16,-22-8-40 0,0 9 0 16,-8 2 2-16,-8 5 0 15,-6 3 0-15,5 3 1 16,0 4 30-16,-11 1 0 16,-8 0-35-16,-2 3 0 15,-4 1 7-15,-10 2 1 16,-7 3-30-16,-9 10 0 15,-10 11 35-15,-12 5 0 16,-15 5-3-16,6 1 0 16,-2 5 0-16,8-1 0 15,4 3-4-15,2 2 0 0,4 4-7 16,1-1 1-16,2 4 4 16,2 0 0-16,3 2 5 15,4 1 0-15,5 4-5 16,3 2 0-16,6 1 0 15,0 2 1-15,1 1-2 16,13-6 1-16,8-2 0 16,4 7 0-16,4 5 1 15,11 2 0-15,11 5-1 16,6 6 1-16,4 6-2 16,10 1 1-16,8 4 0 15,0 7 0-15,3 5-20 16,9 1 0-16,9 2 35 15,4 6 1-15,6 4-18 0,9 9 1 16,9 7 2-16,7 0 1 16,5 1-13-16,7 2 0 15,5 2 10-15,9 2 0 16,7 3 8-16,9-6 0 16,6 1-3-16,11-3 1 15,9-2-4-15,7-6 1 16,7-3-8-16,5-6 0 15,7-4 6-15,12 0 0 16,11 0-3-16,-2-9 0 16,0-3 2-16,10-3 0 15,6 3 1-15,13-5 0 16,11-3 3-16,-5-9 0 16,2-5-10-16,10-7 0 0,5-5 7 15,-1 2 1-15,-1-2-3 16,15 1 0-16,10 1-5 15,0-4 1-15,1-1 27 16,-6-7 0-16,-5-4-28 16,1-6 0-16,-2-4 17 15,8-5 0-15,1-5-10 16,-5-9 0-16,-5-6-18 16,-11-4 0-16,-8-3 39 15,4-2 0-15,1-4-23 16,-2-6 1-16,-1-5 0 0,-12-9 0 15,-7-5 1-15,14 0 1 16,6-1-18-16,-15-2 1 16,-10-6 23-16,4 6 1 15,1-4-2-15,-8-5 0 16,-7-1-7-16,4-8 0 16,-1-1-2-16,-6-5 1 15,-4-3 6-15,-3-9 0 16,-4-7-6-16,-5-4 1 15,-5-4 2-15,-15-6 1 16,-9-6-3-16,-4-4 1 16,-6-5 0-16,-3 1 1 15,-3-3 3-15,-8 0 0 16,-6 1-3-16,-7-1 0 16,-9 2-1-16,-6 2 0 0,-4 2 2 15,-11 3 0-15,-7 3-2 16,-10 4 0-16,-11 3 0 15,-5 4 0-15,-6 3 0 16,-4 0 1-16,-6 3 0 16,-5 5 0-16,-4 8 0 15,-1 8 1-15,-4 8 18 16,4 5 0-16,1 9-22 16,-1 9 0-16,-2 6 2 15,-2 7 0-15,0 9-45 16,8 2 1-16,2 2-134 15,3-7 0-15,-1-1 18 16</inkml:trace>
  <inkml:trace contextRef="#ctx0" brushRef="#br0" timeOffset="6088.5715">14188 4340 420 0,'0'0'0'0,"-2"27"42"15,-2-30 0-15,-3-11-10 16,2 2 0-16,-2 2-28 16,-7-4 1-16,-3 2 2 15,-9 9 1-15,-8 3-8 16,-2 10 0-16,-4 9-3 15,-4 10 0-15,-5 10 14 16,-5 2 0-16,-5 5-21 16,-20 17 0-16,-13 14 25 15,8 6 0-15,0 9-14 0,-8-7 1 16,-6-3 3-16,-1 12 1 16,-4 8 26-16,-16 0 0 15,-13 6-57-15,-6 11 1 16,-9 9 32-16,-4-2 1 15,-10 2-8-15,-3 8 0 16,-5 7 1-16,0 2 1 16,-2 2 2-16,-2-1 0 15,-3 1-6-15,-11 13 1 16,-8 10 3-16,-9 9 0 16,-9 10-2-16,10-3 1 15,3 3-2-15,-1-10 1 16,2-5 6-16,6-5 0 0,1-4-7 15,5 7 1-15,4 3 0 16,-11 16 1-16,-5 12 0 16,4 2 0-16,0 6-4 15,-1 2 0-15,1 3 6 16,8-6 1-16,6-4-5 16,5-8 0-16,5-8-4 15,19-11 1-15,14-12 10 16,4-5 0-16,-1-8-7 15,20-4 0-15,12-4 12 16,6-23 1-16,4-18-14 16,20-13 1-16,12-15 1 15,15-5 0-15,13-11-2 0,7-17 1 16,9-15 0-16,5-8 0 16,6-13-5-16,1-1 0 15,0-7-51-15,5-8 1 16,5-8-45-16,6-14 0 15,-5-1-181-15</inkml:trace>
  <inkml:trace contextRef="#ctx0" brushRef="#br0" timeOffset="6564.1575">6170 11246 404 0,'-5'-2'0'0,"-2"1"36"15,1 11 0-15,-1 9 8 16,2 10 0-16,-2 10-44 15,-3 7 0-15,-8 8 0 16,-3 8 0-16,-5 7 15 16,-2 22 0-16,-3 18-20 15,1-15 0-15,2-4 15 0,4-17 0 16,5-12-6-16,3-21 1 16,9-22-2-16,2 1 0 15,5-9-3-15,5-1 0 16,5-4 34-16,10-10 1 15,8-9-35-15,8-8 0 16,13-9 1-16,-4-11 0 16,6-13 1-16,22-21 1 15,18-20-1-15,0 8 0 16,3-4-26-16,-9 5 1 16,-3 1-119-16,6 10 0 15,-1-1-84-15</inkml:trace>
  <inkml:trace contextRef="#ctx0" brushRef="#br0" timeOffset="11380.4596">15560 14017 224 0,'-22'-7'0'16,"-17"-3"56"-16,-1-8 0 16,-5-2 2-16,0-4 0 15,-4-1-37-15,2-4 0 16,-2 0 9-16,2 0 0 16,-2 0-27-16,2 10 1 15,1 4 29-15,3 10 1 0,-1 8-40 16,2 14 0-16,2 12 7 15,7 10 0-15,3 12-6 16,4 29 0-16,4 24-3 16,2 5 0-16,3 11 18 15,10 11 0-15,5 10-6 16,6 8 1-16,4 9-4 16,8-5 1-16,7-1 2 15,6-2 1-15,6 0 18 16,16-16 1-16,10-7-23 15,7-10 0-15,7-6-1 16,2-5 0-16,3-8-4 16,2 3 1-16,3-2-9 0,-1-12 0 15,0-12 6-15,0-6 1 16,-1-7 4-16,-1-16 0 16,0-7-22-16,-5-13 1 15,-5-14 34-15,-6-9 0 16,-7-6-11-16,-3-16 0 15,-4-10 35-15,-6-10 1 16,-8-13-47-16,-3-17 0 16,-5-17 0-16,-4-12 0 15,-5-13 16-15,0-7 0 16,-4-11-8-16,-5 8 0 16,-3-4 10-16,-4-2 0 15,-3-1-4-15,-4 2 1 16,-5 3-4-16,-12 7 0 0,-9 7-4 15,-5 2 0-15,-5 5 8 16,-2-1 1-16,-6 3-6 16,-1 8 0-16,-3 3 0 15,1 1 0-15,0 1 0 16,-7 8 0-16,-3 6-5 16,3 10 1-16,2 7 3 15,3 8 0-15,2 7-12 16,2 7 0-16,4 8 13 15,4 6 0-15,4 8-15 16,2 7 1-16,4 7-55 16,-3 5 0-16,1-1-265 0</inkml:trace>
</inkml:ink>
</file>

<file path=ppt/ink/ink5.xml><?xml version="1.0" encoding="utf-8"?>
<inkml:ink xmlns:inkml="http://www.w3.org/2003/InkML">
  <inkml:definitions>
    <inkml:context xml:id="ctx0">
      <inkml:inkSource xml:id="inkSrc0">
        <inkml:traceFormat>
          <inkml:channel name="X" type="integer" max="16380" units="cm"/>
          <inkml:channel name="Y" type="integer" max="11180" units="cm"/>
          <inkml:channel name="F" type="integer" max="1024" units="dev"/>
          <inkml:channel name="T" type="integer" max="2.14748E9" units="dev"/>
        </inkml:traceFormat>
        <inkml:channelProperties>
          <inkml:channelProperty channel="X" name="resolution" value="644.8819" units="1/cm"/>
          <inkml:channelProperty channel="Y" name="resolution" value="653.80115" units="1/cm"/>
          <inkml:channelProperty channel="F" name="resolution" value="0" units="1/dev"/>
          <inkml:channelProperty channel="T" name="resolution" value="1" units="1/dev"/>
        </inkml:channelProperties>
      </inkml:inkSource>
      <inkml:timestamp xml:id="ts0" timeString="2020-09-23T04:50:39.780"/>
    </inkml:context>
    <inkml:brush xml:id="br0">
      <inkml:brushProperty name="width" value="0.05292" units="cm"/>
      <inkml:brushProperty name="height" value="0.05292" units="cm"/>
      <inkml:brushProperty name="color" value="#FF0000"/>
    </inkml:brush>
  </inkml:definitions>
  <inkml:trace contextRef="#ctx0" brushRef="#br0">13457 1482 348 0,'0'0'58'0,"3"-15"0"15,1-14-10-15,-1-3 0 16,-1-7-46-16,-4 1 0 16,-1 2 13-16,-3 1 0 0,-2 2-6 15,-1 1 0-15,-3-1-5 16,-7 4 1-16,-6 0 4 16,-10 4 1-16,-7-4-11 15,-8 7 0-15,-11 5 8 16,-21-5 0-16,-16-1-8 15,-1-2 1-15,-8-4 0 16,2 7 0-16,1 0-3 16,-3 1 0-16,1 2 7 15,-6 2 0-15,-1 9-4 16,1-2 0-16,2 3 0 16,-3 2 0-16,0 5 0 15,-13 0 0-15,-8 5 9 16,1-2 1-16,1 1-8 0,2 13 0 15,3 5 2-15,-2-3 1 16,-2-2-5-16,4-2 0 16,-1-1-2-16,12-3 0 15,7 3 3-15,3 5 0 16,3 0 0-16,2 1 1 16,1 6-1-16,4-1 0 15,2 1-14-15,2 6 1 16,3 6 20-16,2 8 1 15,1 1-9-15,4 4 0 16,4 2 3-16,4-5 0 16,5-5-2-16,2-9 1 15,3-2-1-15,1 4 1 0,2 0-3 16,7 6 0-16,5 6 3 16,4 6 1-16,3 11-1 15,10-7 0-15,10-3-2 16,6-14 0-16,9-6 0 15,-2 6 1-15,1 2 0 16,1 18 0-16,0 19-1 16,1-22 0-16,3-7 0 15,3 2 0-15,3-5 3 16,3 22 1-16,1 15-4 16,8-8 0-16,6-6 3 15,7-8 0-15,7-8-4 16,5 1 1-16,7-2 1 15,7 8 1-15,7 4-1 0,0-10 1 16,0-4-2-16,4-12 0 16,0-4 0-16,8-2 1 15,5 0-2-15,3 0 1 16,2 2 0-16,3-3 0 16,1-4-5-16,9 10 1 15,5 9 7-15,0-13 1 16,4-2-4-16,0-4 0 15,-1-4-2-15,1-6 1 16,0-5-2-16,6 1 0 16,6 0 4-16,-10-5 0 15,-8 1 0-15,6-4 1 0,-1-1-3 16,1-1 1-16,2-1 0 16,2-4 0-16,3 3 0 15,-6-3 0-15,-1 0 1 16,-4-7 0-16,-5-1 2 15,0-2 1-15,0-2 1 16,2-5 0-16,0-2-8 16,-2-1 0-16,-2-3 8 15,-7-6 0-15,-3-8-5 16,-4-4 0-16,-2-3 4 16,-1 1 1-16,-2 2-4 15,-7-3 0-15,-7-2 0 16,0-2 1-16,-1-5 0 15,-3-6 1-15,-3-9-3 0,2 1 0 16,0 2 0-16,-9 4 1 16,-5 3-1-16,-2-10 1 15,-2-9-1-15,-3 4 0 16,-5-2 0-16,0 10 0 16,-4 4 0-16,-4 1 0 15,-1 2 0-15,-8-10 1 16,-6-8-1-16,-6 4 0 15,-2 0 1-15,-8 8 1 16,-5 6 7-16,-5-9 1 16,-6-1-2-16,1 2 0 15,-2 4-5-15,3 16 0 16,0 14-2-16,-1-6 1 0,-2-1 3 16,-9-15 1-16,-5-18-5 15,0 11 0-15,-4-1 0 16,0 15 1-16,-1 2-2 15,8 17 0-15,8 5 0 16,1 6 0-16,2 4-26 16,0 1 1-16,-1 2-48 15,-1 1 0-15,1 2-362 16</inkml:trace>
  <inkml:trace contextRef="#ctx0" brushRef="#br0" timeOffset="2082.5212">11618 3890 468 0,'0'0'0'0,"38"14"21"16,-29-13 0-16,-6-2 9 15,-9-10 0-15,-12-4 3 16,6 5 0-16,1 0-33 15,3 3 0-15,2 2 21 16,6 5 0-16,0 8-32 16,4 14 0-16,3 11 9 15,3 3 0-15,6 6 0 16,2 6 0-16,1 3 20 0,9 5 0 16,5 7-18-16,9 17 1 15,6 14-3-15,3 0 1 16,1 5-4-16,1 1 0 15,-1-1 8-15,9-5 0 16,4-2-2-16,-3 3 0 16,3 1 1-16,-2-1 0 15,-2 2-7-15,3 0 1 16,1 2 3-16,3 2 0 16,2-1 2-16,0 2 0 15,-2 2 0-15,0 4 1 16,0 4-6-16,1 1 1 15,1-1 0-15,0 4 0 16,0 1 3-16,-6-1 0 0,-4 2 5 16,-1-6 1-16,-3-3-6 15,3-1 1-15,2-1 2 16,-3-5 0-16,-2-4 0 16,-4-8 1-16,-5-5 22 15,4-7 0-15,-3-4-29 16,1-6 1-16,0-5 2 15,-4-9 0-15,-3-6 0 16,5-5 0-16,1-6 0 16,-15-1 1-16,-9-2-1 15,2 2 0-15,-1 0 5 16,-4-6 0-16,-4-2-3 0,-1-5 0 16,-4-2-2-16,-2-2 1 15,-1-2-20-15,-4 0 1 16,-3-2-26-16,-4-3 0 15,-1-2-54-15,-6-1 0 16,1-1-187-16</inkml:trace>
  <inkml:trace contextRef="#ctx0" brushRef="#br0" timeOffset="2447.5513">13997 8388 280 0,'16'0'0'15,"10"0"88"-15,-26 4 0 0,-15 1-48 16,9 0 0-16,3 0-25 16,13 7 0-16,11 3-13 15,11 6 1-15,8 3 19 16,-2 8 0-16,4 9-21 16,9 5 1-16,4 5-2 15,17 5 1-15,12 7 0 16,-8-11 1-16,-1-6 28 15,-13-14 0-15,-10-12-29 16,-14-9 1-16,-10-13 1 16,-5-1 0-16,-7-8 10 15,-4-14 0-15,-4-13-1 16,-8-11 0-16,-8-11-9 16,-11-20 0-16,-9-19-15 0,5 12 0 15,-1 2-34-15,3 12 1 16,3 10-119-16,8 25 0 15,-1 1-8-15</inkml:trace>
  <inkml:trace contextRef="#ctx0" brushRef="#br0" timeOffset="4104.4288">16127 9486 424 0,'0'0'0'0,"-19"-9"56"0,0 2 0 16,-5-1-35-16,-9-7 0 16,-8-4 14-16,-2-7 0 15,-6-6-36-15,-5-4 0 16,-4-3 0-16,-24-14 1 15,-15-12 3-15,-5 9 0 16,-6 0-3-16,4 5 0 16,-1 5 10-16,-2 2 1 15,-1 1-3-15,-2 2 0 16,-1 0 0-16,-10 5 0 16,-4 2 2-16,3-2 0 15,0-1-11-15,-2 5 0 16,-4 1 0-16,-8 4 0 15,-5 5 1-15,3 4 0 16,-1 5 0-16,-4 3 0 16,-2 3 0-16,7 2 0 0,5 1 2 15,4 3 0-15,4 1-1 16,1-2 0-16,3 0 4 16,3 0 0-16,1 2 1 15,-3 6 0-15,-1 4-6 16,10 0 1-16,2 0-1 15,-2 2 0-15,-4 0 0 16,8 5 0-16,6 5-2 16,7 2 0-16,5 3 1 15,5 4 1-15,6 3-2 16,10 10 0-16,6 8 3 16,3 0 0-16,3 5-4 0,4-5 1 15,5 1 1-15,2 7 1 16,3 6-13-16,-9 4 1 15,-5 4 15-15,20-3 1 16,9-1-4-16,7 3 0 16,4 2 0-16,-2 5 1 15,-1 4-1-15,7-2 0 16,5-2-1-16,0 1 1 16,4 1 2-16,3 2 1 15,5 3-5-15,5-6 1 16,8 1-1-16,-1 2 0 15,4-1 5-15,2-3 0 16,3-1-3-16,7-4 0 16,5-2-1-16,6 0 0 0,3-1 7 15,7-6 0-15,7-3-6 16,-1-7 0-16,1-3-1 16,19-2 0-16,12-3-3 15,-4 0 1-15,1 0 5 16,5-4 0-16,2 0-2 15,1-3 0-15,1-2 0 16,9-6 0-16,6-8 1 16,0 1 1-16,1-2-1 15,-1-2 1-15,2 0-3 16,-3-2 1-16,0-1-1 16,3-2 1-16,3-2 2 0,-1 1 0 15,0-3-1-15,3-4 1 16,1-4-6-16,-8-3 1 15,-5-4 2-15,4-1 0 16,-2-1 2-16,-4 1 1 16,-3-1-2-16,-2 1 1 15,-3 0 6-15,0-1 1 16,0-1-10-16,-8 0 0 16,-3 0 8-16,1-4 0 15,-1-1-6-15,-5-5 0 16,-4-2-3-16,-3-7 0 15,-1-5 3-15,2-3 1 16,1-3-1-16,-2-4 0 16,-3-5 0-16,-4-5 0 15,-4-4 5-15,1-5 0 16,-2-5-2-16,-1 0 0 16,1-4-2-16,-5-1 1 0,-6-2-2 15,-3-1 1-15,-4-3-1 16,1 3 0-16,-3-1 1 15,3-6 1-15,1-4-2 16,-4-3 0-16,-1-2 0 16,-3 3 1-16,-4 1-1 15,-4 1 0-15,-5 0-1 16,-5 4 1-16,-5 3 0 16,-2 3 0-16,-2 3 0 0,-2 0 0 15,1 1 0 1,-4 2 0-16,-4 3 0 0,-4 1 1 15,-5 5-1-15,1-6 0 16,0-1 0-16,-2 17 0 16,-2 11 2-16,-3 0 0 15,-2 4 0-15,-7-2 0 16,-7 0 16-16,0 1 1 16,-3 4-22-16,-4 4 0 15,-5 3 3-15,0 3 0 16,-2 5-7-16,0 2 0 15,0 5-6-15,5 2 1 16,4 5-58-16,-5 5 1 16,-2 4-121-16,-7 3 0 15,0 0 60-15</inkml:trace>
  <inkml:trace contextRef="#ctx0" brushRef="#br0" timeOffset="5813.4783">15072 1177 268 0,'-7'-3'80'16,"-19"-14"0"-16,-14-9-36 15,1 1 0-15,-2-1-23 16,0 1 0-16,3 3 14 16,-6 1 0-16,-1 6-35 15,-2 8 0-15,-2 14 0 16,-5 12 0-16,-4 13-21 15,-13 26 0-15,-9 25 40 16,5 11 1-16,1 15-29 0,3 7 1 16,1 3-2-16,2 1 0 15,2-5 8-15,15 8 0 16,11 1 10-16,12-9 0 16,11-6 0-16,13-4 0 15,13-4-13-15,15-13 1 16,16-6-8-16,16-2 0 15,14-6 15-15,7-3 1 16,8-6-8-16,10-7 1 16,6-10 1-16,2-9 1 15,5-7 19-15,-11-13 0 16,-6-12-17-16,5-18 0 16,2-11 18-16,-14-24 1 0,-11-15-15 15,-5-9 1-15,-5-10 28 16,-11-24 0-16,-10-15-35 15,-12-12 0-15,-13-18 2 16,-10 1 0-16,-12-4 0 16,-4 6 0-16,-8 1-4 15,-1 22 1-15,-1 14 6 16,-9 2 0-16,-7 8-4 16,2 16 1-16,0 8-10 15,-4 10 0-15,-3 10-37 16,0 11 0-16,0 8-64 15,0 18 0-15,0 1-157 16</inkml:trace>
  <inkml:trace contextRef="#ctx0" brushRef="#br0" timeOffset="6689.0319">14571 2413 444 0,'-5'0'0'0,"-5"0"34"16,-4-4 0-16,-5-1-6 16,-4 5 0-16,-5 2-13 15,-7 8 0-15,-7 9-8 16,-7 13 0-16,-8 11-6 16,-25 20 0-16,-19 19-1 15,1 5 0-15,-5 10 9 16,3 5 0-16,-3 7-10 15,4 4 0-15,3 2 1 16,-3 1 1-16,-4 4-1 0,6 4 0 16,3 5 0-16,-4 4 0 15,-1 5 1-15,2-3 1 16,1-2 24-16,6-5 0 16,1-6-25-16,2 6 0 15,0 0-4-15,2 0 0 16,1 0 4-16,1 3 0 15,-3 2 3-15,0 6 1 16,-3 4-5-16,2-3 1 16,2-2-2-16,-9 4 1 15,-6-1 5-15,14-6 1 16,4-4 0-16,0 0 0 16,2-1 6-16,0-1 1 15,0 2-18-15,0 4 0 0,0 5 4 16,-5-2 0-16,-2 1 2 15,3-7 0-15,1-6 4 16,10-9 0-16,9-4-1 16,-1-6 0-16,3-5-17 15,3-5 0-15,1-6 21 16,6-4 1-16,2-6-5 16,3-2 1-16,4-6-2 15,6-3 0-15,6-4-1 16,5-6 0-16,4-7 1 15,-4-2 1-15,0-2-4 16,2-4 1-16,2-6-1 16,6-7 1-16,8-6-1 15,-1-2 1-15,2-4-2 16,2-1 1-16,0-4-18 0,2-1 0 16,2-4 12-16,-3-3 0 15,0-2-46-15,2-8 0 16,2-8-8-16,-3-11 0 15,0 0-282-15</inkml:trace>
  <inkml:trace contextRef="#ctx0" brushRef="#br0" timeOffset="7085.7534">9465 8620 340 0,'-2'10'0'0,"1"7"60"15,-3-8 0-15,-3-4-48 16,0-1 1-16,0-1 4 16,-5 7 0-16,-2 4 5 15,7 13 0-15,5 12-7 16,2 6 1-16,4 6-17 16,1 3 1-16,2 6 5 15,2 1 1-15,1 4-3 16,-1-2 0-16,0-2 0 15,-4-6 1-15,-3-6-20 16,1-8 1-16,1-5 15 16,1-7 0-16,0-5 9 15,4-6 0-15,3-4-3 0,4-5 0 16,3-6 18-16,7-8 1 16,7-9-30-16,7-11 0 15,8-11 8-15,0-10 1 16,3-9-13-16,26-28 0 15,17-23-63-15,-5-3 0 16,0 0-270-16</inkml:trace>
  <inkml:trace contextRef="#ctx0" brushRef="#br0" timeOffset="9012.0956">17654 11360 332 0,'0'0'0'0,"33"0"74"0,-47-7 0 15,-23-3-30-15,3-2 0 16,-8 0-38-16,-2 2 0 15,-1 2 9-15,-13 6 0 16,-6 7-13-16,-4 3 1 16,-7 8-4-16,0 11 1 15,-4 9-4-15,9 17 1 16,6 15 3-16,8 7 0 16,5 10 1-16,9 19 1 15,9 17-1-15,7 24 1 16,7 23-15-16,8 28 0 15,10 26 26-15,8 15 0 16,8 18-62-16,20-16 1 16,14-4 48-16,10-54 0 0,11-38 0 15,5-27 1-15,7-31-20 16,4-15 1-16,3-21 26 16,-4-17 0-16,-1-16 26 15,1-13 0-15,-1-11-34 16,-2-16 1-16,0-15 32 15,-7-9 1-15,-7-12-34 16,-5-15 0-16,-5-13 18 16,-13-15 0-16,-10-11-16 15,-9-13 0-15,-10-13 2 16,-13 2 1-16,-13-4 7 16,-6-4 0-16,-10-4-11 15,-7-7 0-15,-2-5-1 0,-7 11 0 16,-5 2 0-16,-2 10 0 15,-2 4 8-15,-1 12 1 16,0 9-9-16,1 7 0 16,0 8-3-16,3 15 0 15,1 16-40-15,-1 16 0 16,0 12-23-16,-3 28 0 16,0 0-278-16</inkml:trace>
</inkml:ink>
</file>

<file path=ppt/ink/ink6.xml><?xml version="1.0" encoding="utf-8"?>
<inkml:ink xmlns:inkml="http://www.w3.org/2003/InkML">
  <inkml:definitions>
    <inkml:context xml:id="ctx0">
      <inkml:inkSource xml:id="inkSrc0">
        <inkml:traceFormat>
          <inkml:channel name="X" type="integer" max="16380" units="cm"/>
          <inkml:channel name="Y" type="integer" max="11180" units="cm"/>
          <inkml:channel name="F" type="integer" max="1024" units="dev"/>
          <inkml:channel name="T" type="integer" max="2.14748E9" units="dev"/>
        </inkml:traceFormat>
        <inkml:channelProperties>
          <inkml:channelProperty channel="X" name="resolution" value="644.8819" units="1/cm"/>
          <inkml:channelProperty channel="Y" name="resolution" value="653.80115" units="1/cm"/>
          <inkml:channelProperty channel="F" name="resolution" value="0" units="1/dev"/>
          <inkml:channelProperty channel="T" name="resolution" value="1" units="1/dev"/>
        </inkml:channelProperties>
      </inkml:inkSource>
      <inkml:timestamp xml:id="ts0" timeString="2020-09-23T04:51:16.064"/>
    </inkml:context>
    <inkml:brush xml:id="br0">
      <inkml:brushProperty name="width" value="0.05292" units="cm"/>
      <inkml:brushProperty name="height" value="0.05292" units="cm"/>
      <inkml:brushProperty name="color" value="#FF0000"/>
    </inkml:brush>
  </inkml:definitions>
  <inkml:trace contextRef="#ctx0" brushRef="#br0">15257 1532 348 0,'0'0'42'15,"14"-17"0"-15,10-16 22 16,-6 1 0-16,-1-5-64 16,-6-3 0-16,-8 1 40 15,-3-2 0-15,-3 2-22 16,-10 0 0-16,-6-2-26 15,-9 2 0-15,-10 0 29 16,-11 1 0-16,-12-1-44 16,-28-5 1-16,-24-2 23 15,1 5 0-15,-5 5 0 16,-1 7 1-16,-6 3 7 16,-4 4 0-16,-2 5-8 0,-7 5 0 15,-6 2-2-15,-7 7 0 16,-7 3 4-16,-17 7 0 15,-16 3-3-15,1 2 1 16,-3 5-1-16,11-2 0 16,5 0 0-16,10 2 0 15,9 2-15-15,-2 2 1 16,2 4 14-16,-5 1 0 16,-2 3 11-16,7 0 0 15,5 3-11-15,9 2 1 16,9 5 0-16,12-3 0 15,10 2-9-15,6 1 1 16,8 0 8-16,14 2 0 0,11 8-4 16,9-1 1-16,6 3 1 15,-10 4 1-15,-4 6-3 16,3 4 0-16,1 8 16 16,10 2 1-16,7 2-14 15,10-2 0-15,6-6 0 16,7 6 0-16,7 2-2 15,9 1 0-15,6 4-7 16,10 0 1-16,8 2 16 16,-3 2 0-16,0 10-8 15,15-2 0-15,9 3 0 16,12 3 0-16,10 6-15 16,11-7 0-16,11-2 18 15,3-7 1-15,7-3-6 0,7-3 1 16,6 2 0-16,6-9 0 15,6-2 1-15,13-3 1 16,11-6 11-16,4-1 0 16,5-2-9-16,3-7 0 15,6-5-3-15,10-5 0 16,10-5-3-16,6-3 0 16,6-4 1-16,3-4 0 15,3-2-2-15,1-6 1 16,4-3 10-16,-5-6 0 15,-2-1-8-15,-5-8 0 16,-3-4-4-16,-6-9 0 16,-5-5 11-16,-12-8 0 0,-9-5-3 15,-5-7 0-15,-9-5-2 16,-11-6 1-16,-8-6-1 16,-5-13 0-16,-9-11 1 15,-11-6 0-15,-10-4 0 16,-2-10 0-16,-5-14 6 15,-8 0 1-15,-10-5-9 16,-10-11 0-16,-10-8 6 16,-11 12 0-16,-12 4 6 15,-10-1 1-15,-11 2-12 16,-11 4 0-16,-10-1 5 16,-14 6 1-16,-12 1-5 15,-7 8 0-15,-7 2 6 0,4 4 0 16,-1 2-2-16,-6 10 0 15,-8 8-3-15,-1 2 0 16,-2 2-3-16,7 7 1 16,2 3 2-16,3 7 1 15,2 3-11-15,3 9 0 16,4 10-27-16,9 3 0 16,6 6-84-16,20 8 0 15,0 2-210-15</inkml:trace>
  <inkml:trace contextRef="#ctx0" brushRef="#br0" timeOffset="1901.8506">13617 4565 420 0,'0'0'0'16,"0"0"60"-16,0 0 0 16,0 0-24-16,0 0 0 15,0 0-44-15,0 0 0 16,0 0 16-16,0 0 0 16,18 39 16-16,4-8 1 15,10 6-34-15,6 7 1 16,6 9 8-16,3 0 0 15,2 5-2-15,17 14 0 16,11 9 8-16,1 3 0 16,6 5-5-16,-16-4 0 15,-7-2-5-15,9 4 1 16,1 0-5-16,1 5 1 0,-2 2 7 16,-2-2 0-16,0 0 0 15,-6 7 0-15,-1 3 0 16,1 3 0-16,-3 5 15 15,7-5 0-15,6 1-20 16,-8-7 0-16,-3-4 3 16,7 9 0-16,2 7 17 15,5-4 0-15,2-1-16 16,-6-1 1-16,-1 1-2 16,-2-4 1-16,-1 1-10 15,6 12 0-15,4 11 11 16,-8-8 0-16,-4 0-1 15,-4-8 0-15,-4-2 10 16,-6-8 0-16,-6-4-9 0,-3-9 0 16,-3-6 3-16,-1-7 0 15,-3-8-3-15,-2-10 1 16,-1-8 1-16,-12-12 0 16,-6-12 0-16,-1-6 0 15,-6-7-22-15,0-3 0 16,0-1-98-16,-2-4 1 15,0 1-145-15</inkml:trace>
  <inkml:trace contextRef="#ctx0" brushRef="#br0" timeOffset="2350.1871">16077 8722 316 0,'12'2'0'0,"7"3"56"16,-15-3 0-16,-8 0-20 16,4-2 0-16,-7 0-15 15,7 0 0-15,0 0-16 16,11 6 0-16,8 8-4 15,7 8 0-15,9 11 2 0,5 6 1 16,5 7 13-16,10 2 0 16,6 3-23-16,8 5 1 15,8 7 20-15,-4-15 0 16,2-7-32-16,-10-11 1 16,-6-9 30-16,-15-11 1 15,-11-8 4-15,-5-6 1 16,-7-6-6-16,-4-10 1 15,-4-11-14-15,-6-15 1 16,-4-16 1-16,-1-30 0 16,-4-27 0-16,7-2 1 15,4-10-18-15,1 12 1 16,4 6-39-16,2 9 1 16,0 0-345-16</inkml:trace>
  <inkml:trace contextRef="#ctx0" brushRef="#br0" timeOffset="3733.9723">17390 9068 412 0,'-19'-10'0'0,"-14"-7"44"16,-10 0 0-16,-15-2 12 16,-5-1 0-16,-8-4-55 15,-25-2 0-15,-19-3 0 16,-4 1 1-16,-10-1 2 16,-5-4 0-16,-8-1-20 15,-8 10 1-15,-7 9 10 16,0 1 0-16,-3 6 20 15,3 1 0-15,1 4-22 16,3 8 0-16,1 7 13 16,6-2 0-16,3 3-6 15,1 3 0-15,3 2 1 0,8 5 0 16,5 0 0-16,2 8 1 16,2 3-1-16,5-1 1 15,6-1-2-15,6 5 0 16,6 6 1-16,15 1 0 15,14 2-1-15,4 12 1 16,5 7-1-16,3 3 0 16,4 4 0-16,9 6 0 15,5 7 0-15,6 2 1 16,7 4-1-16,6-6 0 16,5 0 0-16,14 2 1 15,11 1-1-15,3 1 0 16,6 0 1-16,11-1 0 0,10-1-1 15,6 2 0-15,7 1 0 16,4-3 0-16,3 0 0 16,8 2 0-16,6-1-1 15,2-3 1-15,2-1 0 16,5-8 1-16,1-6-1 16,12-1 0-16,8-3 0 15,0-5 0-15,3-4 0 16,4-5 0-16,5-4 0 15,2-5 0-15,3-4-1 16,4-3 1-16,5-6 0 16,-3-1 1-16,-1-3-1 15,3-4 0-15,1-2 0 0,-2 1 0 16,-1-1 0 0,-6-1 0-16,-3-2 0 0,0-5 0 15,-2-3 5-15,2 4 0 16,2 4-5-16,-6-10 0 15,-1-4 23-15,-6-4 1 16,-3-6-24-16,-9-3 1 16,-5-4 0-16,-3-1 0 15,-6-4-16-15,-2-7 1 16,-4-4 19-16,-8-1 0 16,-7-1-1-16,-1-6 1 15,-2-4-5-15,-1-13 0 16,0-8 3-16,-12-7 0 15,-6-8-2-15,-6-1 1 0,-5-2-1 16,-1-1 0 0,-6 0 3-16,-7-8 1 0,-8-6-5 15,-8-2 0-15,-6-3 1 16,-8 0 1-16,-4-1 13 16,-5 0 0-16,-2 1-16 15,-10 6 0-15,-6 3 2 16,-4 3 0-16,-3 6 1 15,-4 1 1-15,-2 2 5 16,-10 3 1-16,-7 6-9 16,4 4 1-16,1 8 0 15,7 9 0-15,6 11-3 0,-6 12 1 16,-3 12-65-16,6 3 0 16,1 0-368-16</inkml:trace>
  <inkml:trace contextRef="#ctx0" brushRef="#br0" timeOffset="4814.2022">16834 1450 188 0,'0'0'86'16,"-17"-15"0"-16,-11-14-16 15,0 7 0-15,-5-7-36 16,3 8 0-16,2 2-6 15,2 6 0-15,1 4-28 16,-8 9 1-16,-3 5 13 16,-4 12 1-16,-2 12-15 15,-5 4 0-15,-4 4-3 16,2 9 1-16,0 9 0 16,4 23 1-16,1 24-2 15,2-3 1-15,4 5 0 0,8 2 0 16,8 6 1-16,8 1 1 15,9 1-2-15,15-3 0 16,13-1-26-16,1-16 0 16,4-9 28-16,10-3 0 15,8-5 12-15,8-7 1 16,7-2-13-16,5-12 1 16,6-8-10-16,-3-14 0 15,-1-10 24-15,4-17 0 16,3-14-15-16,-2-21 0 15,1-16 1-15,-6-14 1 16,-6-13 5-16,-2-13 1 16,-6-11 10-16,-12-21 0 0,-13-12-16 15,-8-5 0-15,-10-8-8 16,-10 6 0-16,-8 2 6 16,-10 9 0-16,-11 13 1 15,-5 14 0-15,-5 17 2 16,-6 17 1-16,-7 17 1 15,-8 10 1-15,-7 14-24 16,0 15 0-16,-3 17-82 16,10 16 0-16,0 3-193 15</inkml:trace>
  <inkml:trace contextRef="#ctx0" brushRef="#br0" timeOffset="5613.587">16586 2938 300 0,'0'0'0'0,"-1"5"96"16,-3-7 0-16,-3-8-72 15,-3 0 1-15,-3-2-20 16,-6 0 1-16,-5 1 0 16,-8 10 0-16,-6 6 18 15,-4 7 1-15,-5 1-25 16,0 13 0-16,-4 10 0 16,-10 8 1-16,-7 4 0 0,-24 27 0 15,-20 15-19 1,6 12 0-16,-4 14 36 0,-4 0 0 15,-1 7-16-15,0 5 0 16,0 8 10-16,-4 10 1 16,-1 9-15-16,-2 0 1 15,0-1 0-15,1 3 1 16,3 3 0-16,-4 7 0 16,0 7 0-16,-1-1 0 15,0 5 23-15,-10-1 1 16,-7 0-37-16,3 5 1 15,-1 2 15-15,-4 2 1 16,-2 0 5-16,6 1 0 16,4 1-9-16,6 1 0 15,4 0 1-15,13-12 0 0,6-8-1 16,-1-6 0-16,1-6 0 16,18-2 0-16,13-5 9 15,-1-8 0-15,2-6-1 16,3-12 0-16,4-8-2 15,14-17 0-15,12-14-4 16,10-12 0-16,9-13-3 16,5-12 1-16,6-12 0 15,3-11 0-15,3-11-17 16,3-6 0-16,1-6-82 16,1-21 1-16,1 1-244 15</inkml:trace>
  <inkml:trace contextRef="#ctx0" brushRef="#br0" timeOffset="5946.5491">11501 8607 424 0,'0'3'0'16,"0"4"38"-16,-3 10 0 15,-3 7-4-15,6 11 0 16,4 10-16-16,-1 8 0 16,1 10-19-16,3 7 1 15,1 10-8-15,1 20 1 0,-2 19 9 16,2-25 0-16,-2-12 10 16,0-21 1-16,0-18-12 15,3-16 0-15,4-15 17 16,9-9 1-16,7-11-27 15,13-13 0-15,13-13 8 16,26-27 0-16,21-21-32 16,5-11 0-16,0-1-377 15</inkml:trace>
  <inkml:trace contextRef="#ctx0" brushRef="#br0" timeOffset="7879.0392">19074 11476 312 0,'0'0'0'16,"-26"-15"58"-16,12 3 0 16,-2-4 10-16,4 3 0 15,0-3-68-15,1 1 0 16,1 1 34-16,1 3 0 16,2-1-34-16,-2 1 0 0,-1 5 24 15,-8 0 1-15,-4 5-38 16,-6 8 0-16,-4 5 13 15,-4 8 0-15,-8 7 0 16,2 9 0-16,-7 8-2 16,1 7 1-16,-3 7-1 15,-7 22 0-15,-6 19 8 16,1 4 0-16,0 7-7 16,13 6 0-16,8 5-1 15,7 7 1-15,7 8-5 16,16 7 1-16,10 7 7 15,13 4 0-15,11 2-4 16,8-7 0-16,10-6-1 16,-2-7 0-16,6-3-14 0,1-15 1 15,2-13 5-15,11-6 1 16,8-10 10-16,4-11 0 16,3-12 15-16,1-13 0 15,-1-13-14-15,4-18 1 16,1-17 1-16,4-14 0 15,4-18 0-15,-11-22 1 16,-2-21 26-16,-9-15 0 16,-4-19-39-16,-8-14 0 15,-8-17-1-15,-8-6 0 16,-1-9 10-16,-7-10 1 16,-7-9-2-16,-14 9 1 15,-12 2 18-15,-4 1 0 16,-10 2-18-16,-2 10 0 0,-5 9 1 15,-7 11 0-15,-7 11 0 16,1 8 0-16,-1 11 1 16,-2 6 0-16,-1 8-2 15,-15 14 1-15,-10 14 2 16,-2 11 0-16,-5 13-9 16,7 10 1-16,4 12-107 15,3 7 0-15,-1 0-196 16</inkml:trace>
</inkml:ink>
</file>

<file path=ppt/ink/ink7.xml><?xml version="1.0" encoding="utf-8"?>
<inkml:ink xmlns:inkml="http://www.w3.org/2003/InkML">
  <inkml:definitions>
    <inkml:context xml:id="ctx0">
      <inkml:inkSource xml:id="inkSrc0">
        <inkml:traceFormat>
          <inkml:channel name="X" type="integer" max="16380" units="cm"/>
          <inkml:channel name="Y" type="integer" max="11180" units="cm"/>
          <inkml:channel name="F" type="integer" max="1024" units="dev"/>
          <inkml:channel name="T" type="integer" max="2.14748E9" units="dev"/>
        </inkml:traceFormat>
        <inkml:channelProperties>
          <inkml:channelProperty channel="X" name="resolution" value="644.8819" units="1/cm"/>
          <inkml:channelProperty channel="Y" name="resolution" value="653.80115" units="1/cm"/>
          <inkml:channelProperty channel="F" name="resolution" value="0" units="1/dev"/>
          <inkml:channelProperty channel="T" name="resolution" value="1" units="1/dev"/>
        </inkml:channelProperties>
      </inkml:inkSource>
      <inkml:timestamp xml:id="ts0" timeString="2020-09-23T04:54:36.074"/>
    </inkml:context>
    <inkml:brush xml:id="br0">
      <inkml:brushProperty name="width" value="0.05292" units="cm"/>
      <inkml:brushProperty name="height" value="0.05292" units="cm"/>
      <inkml:brushProperty name="color" value="#FF0000"/>
    </inkml:brush>
  </inkml:definitions>
  <inkml:trace contextRef="#ctx0" brushRef="#br0">7400 9186 650 0,'-124'-10'-2'16,"-31"-4"0"-16,-8 2 0 15,-13 2-30-15,-14-2 0 0,-14-2 31 16,0 9 0 0,-6 7 0-16,5 1 0 0,0 6 0 15,19 1 1-15,11 5 2 16,13 8 0-16,10 4 20 16,13 7 0-16,13 5-12 15,11 14 1-15,14 12-13 16,7 8 0-16,5 10 2 15,10 11 0-15,8 12 1 16,15-2 0-16,9 5-2 16,8 8 0-16,13 8 3 15,21-1 0-15,17 2-3 16,11 0 1-16,15 0-3 0,15 1 0 16,15 0 1-16,10-6 0 15,13-3 1-15,20-6 1 16,19-3 0-16,0-1 0 15,10-3-21-15,10-11 0 16,10-9 18-16,6-3 1 16,14-7 9-16,1-15 1 15,11-13-5-15,9-11 0 16,8-12-5-16,-3-2 1 16,2-5-1-16,4-5 1 15,3-7 4-15,-6-6 0 16,-1-8-1-16,-7-10 1 15,-6-6-13-15,-3-11 1 16,-4-10 10-16,-6-5 0 16,-6-9 8-16,-10 7 0 0,-9 1-10 15,-9-5 1-15,-10 1-8 16,-4-5 1-16,-5-2 15 16,-17 0 0-16,-15 0 4 15,-9-6 1-15,-15-2 4 16,-7-9 0-16,-8-7-9 15,-15-3 1-15,-9-6-5 16,-19-6 1-16,-15-7 12 16,-14 5 0-16,-14 2-16 15,-5-4 1-15,-9-1 3 16,-12 6 0-16,-12 6-3 0,-16-1 0 16,-14 3 0-16,-5 1 0 15,-11 0-1-15,-6 6 0 16,-10 6 1-16,8 4 1 15,0 4-4-15,6 11 0 16,4 10 1-16,2 1 0 16,3 6-5-16,-11 13 0 15,-7 11 5-15,5 15 0 16,-1 13-24-16,-3 16 1 16,-4 17 5-16,13 3 0 15,5 7-62-15,19 4 0 16,0-1-263-16</inkml:trace>
  <inkml:trace contextRef="#ctx0" brushRef="#br0" timeOffset="1265.9536">15107 9527 456 0,'-44'-16'0'0,"-29"-11"15"16,-18-4 0-16,-20-6 44 15,-15 5 0-15,-15 1-58 16,-8 5 0-16,-8 4 38 16,-1 5 0-16,-5 4-39 15,-13 7 0-15,-12 6 1 16,-8-3 0-16,-6 0-1 16,-2 9 1-16,-4 10 0 15,6 1 1-15,3 3-2 16,9 6 0-16,7 6 0 0,10 6 0 15,11 4-5-15,3 4 0 16,6 5 6-16,22 7 0 16,16 9-1-16,5-1 1 15,9 4-11-15,20 3 1 16,19 6 9-16,11 11 1 16,16 11-1-16,0 4 0 15,7 6-2-15,13 3 1 16,9 5-4-16,15 1 0 15,10 1 8-15,9-2 0 16,9-1-8-16,15-9 0 16,14-7 4-16,22-7 0 15,16-6 0-15,-3-13 0 0,6-9-1 16,10-7 0-16,10-8 2 16,14-4 0-16,11-4 21 15,16-8 0-15,11-7-30 16,-4-3 0-16,-2-6 3 15,15-1 0-15,9-4 21 16,4-3 0-16,5-2-15 16,5-4 0-16,5-5-9 15,-1-8 0-15,-1-5 17 16,-13-11 0-16,-11-10-18 16,-9-3 0-16,-8-3 18 15,-16-5 0-15,-14-5-5 0,-5-8 0 16,-9-6-1-1,-16-1 1-15,-13-5 12 0,-9-4 1 16,-13-4-9-16,-8-6 0 16,-9-7 1-16,-12 3 0 15,-13-2-6-15,-18-10 0 16,-16-6 0-16,-18-1 0 16,-16 0-2-16,-6-3 0 15,-13-1 0-15,-3-1 1 16,-7-2 2-16,-7 6 0 15,-5 1-3-15,-11 11 0 16,-8 6 0-16,-2 11 0 16,-6 8 0-16,-8 12 0 15,-9 12 0-15,7 4 1 0,4 6-1 16,3 5 0-16,3 6-1 16,13 9 1-16,9 9-40 15,4-1 1-15,6 1-159 16,0 14 0-16,0 0 46 15</inkml:trace>
</inkml:ink>
</file>

<file path=ppt/ink/ink8.xml><?xml version="1.0" encoding="utf-8"?>
<inkml:ink xmlns:inkml="http://www.w3.org/2003/InkML">
  <inkml:definitions>
    <inkml:context xml:id="ctx0">
      <inkml:inkSource xml:id="inkSrc0">
        <inkml:traceFormat>
          <inkml:channel name="X" type="integer" max="16380" units="cm"/>
          <inkml:channel name="Y" type="integer" max="11180" units="cm"/>
          <inkml:channel name="F" type="integer" max="1024" units="dev"/>
          <inkml:channel name="T" type="integer" max="2.14748E9" units="dev"/>
        </inkml:traceFormat>
        <inkml:channelProperties>
          <inkml:channelProperty channel="X" name="resolution" value="644.8819" units="1/cm"/>
          <inkml:channelProperty channel="Y" name="resolution" value="653.80115" units="1/cm"/>
          <inkml:channelProperty channel="F" name="resolution" value="0" units="1/dev"/>
          <inkml:channelProperty channel="T" name="resolution" value="1" units="1/dev"/>
        </inkml:channelProperties>
      </inkml:inkSource>
      <inkml:timestamp xml:id="ts0" timeString="2020-09-23T04:55:17.256"/>
    </inkml:context>
    <inkml:brush xml:id="br0">
      <inkml:brushProperty name="width" value="0.05292" units="cm"/>
      <inkml:brushProperty name="height" value="0.05292" units="cm"/>
      <inkml:brushProperty name="color" value="#FF0000"/>
    </inkml:brush>
  </inkml:definitions>
  <inkml:trace contextRef="#ctx0" brushRef="#br0">11841 1273 376 0,'0'0'64'0,"0"0"0"15,-31-26-2-15,5 11 0 16,-6-4-62-16,3-1 0 16,-3-6 24-16,6-3 1 0,2-3-38 15,-10-1 0-15,-4-1 3 16,-14-1 1-16,-11-1 10 15,-17-12 0-15,-18-1 25 16,-8 4 0-16,-11 10-27 16,7 2 0-16,0 11-9 15,-12 0 0-15,-7 2 8 16,1 4 0-16,1 6 4 16,-7 1 0-16,-6 9-1 15,-3-3 0-15,-4 0 1 16,3-1 1-16,-3 8-1 15,1-4 0-15,-1 3 11 16,11 4 0-16,5 5-13 0,9-2 0 16,5-1 3-16,2 8 0 15,3 1-3-15,2 8 0 16,4 6 0-16,12 1 0 16,7 6 0-16,-6-2 0 15,1 2 2-15,3 4 0 16,3-2 1-16,17 2 1 15,9-3 3-15,3 10 0 16,4 1-6-16,8 7 0 16,5 7-5-16,-2-4 1 15,-2 5 9-15,6 6 1 16,3 1-7-16,5 7 1 16,4 7-5-16,4-5 1 0,4-5 2 15,8-4 1-15,6-1 1 16,4 3 0-16,5 3 2 15,8-7 1-15,6-2-4 16,7-5 1-16,7-4 1 16,7 1 0-16,7 4-1 15,4-7 1-15,3 3-4 16,2-3 1-16,1 4 2 16,6-1 1-16,5 0-3 15,9 2 1-15,5 2-1 16,-4-3 1-16,-1-5 0 15,12 1 0-15,5 0 0 16,6 4 0-16,3-1 0 0,1-6 0 16,3-6-1-16,1-3 0 15,2-3-3-15,0-8 1 16,1-6 3-16,8 4 0 16,3-4 0-16,6 0 0 15,2 0 3-15,-4 0 1 16,-2-4-3-16,12 4 0 15,5-3 0-15,-13-4 0 16,-8-3-1-16,4-9 0 16,-2-3 0-16,-3-13 0 15,-3-2 1-15,7-11 1 16,0-6-2-16,-14-4 0 16,-10-5 1-16,6-4 0 0,-2-3-1 15,-9-3 1 1,-7-2-1-16,-1-12 1 0,-3-10 2 15,-6 1 0-15,-7-4-2 16,-2-3 1-16,-5 0-1 16,-11-12 0-16,-10-4 1 15,-2 0 0-15,-7-4 1 16,0 4 0-16,-3-1-3 16,-11 1 0-16,-7 0 5 15,-1 6 0-15,-3 1-4 16,-6 3 0-16,-5 1 0 15,-6-1 1-15,-5 0 1 16,2 7 0-16,-2 5 5 16,-7-9 1-16,-5 2-9 0,-2 7 0 15,-4 5 6-15,5 2 0 16,-1 6-6-16,3 2 0 16,4 5 0-16,-8-3 0 15,-4 0 0-15,1 9 0 16,1 9 0-16,-1 1 0 15,1 1 0-15,0 2 0 16,1 0 1-16,0 5 0 16,2 6 0-16,0-4 1 15,0 1-1-15,-1 2 1 16,-1 1 1-16,-5 4 0 16,-1 2-3-16,1 2 0 15,0 6-1-15,-2 1 0 16,1 3-24-16,2 0 1 0,3 3-58 15,1 8 1-15,2 1-87 16,1-6 0-16,-1 5 6 16</inkml:trace>
  <inkml:trace contextRef="#ctx0" brushRef="#br0" timeOffset="6382.3928">10456 4176 288 0,'24'7'0'15,"15"-2"70"-15,-48-13 0 16,-26-14-4-16,11 6 0 15,-2-1-65-15,6 5 0 16,5 2 32-16,6 3 0 16,4 4-33-16,5 3 0 15,9 0 4-15,3 8 1 16,7 9-7-16,5 7 1 16,4 10 1-16,7 9 0 15,7 11 5-15,12 23 0 16,11 19-6-16,3 4 0 0,5 11-1 15,7 3 1 1,7 5 6-16,4 11 0 0,3 6-4 16,8-5 0-16,2-1 5 15,-4 4 1-15,-4 3 1 16,3 8 0-16,0 5-2 16,-4-1 0-16,-5 1-6 15,-2 7 0-15,-3 5 0 16,1-2 0-16,-3 2 3 15,-4-9 0-15,-4-6 16 16,-4-4 1-16,-3-3-21 16,-7-11 1-16,-5-8 0 15,2-7 0-15,-2-8 0 0,-7-12 0 16,-8-12 4 0,-1-4 1-16,-1-5-5 0,-2-15 1 15,-3-10 2-15,-7-12 1 16,-8-12-15-16,-4-4 1 15,-4-6 2-15,-4-6 0 16,-5-6-36-16,-2-2 0 16,3 2-120-16,-17-18 0 15,0 1-5-15</inkml:trace>
  <inkml:trace contextRef="#ctx0" brushRef="#br0" timeOffset="6713.0246">12605 8259 372 0,'4'2'0'0,"1"-1"58"15,11 20 0-15,5 11-20 16,8 13 0-16,10 12-37 16,8 8 0-16,9 10 29 15,19 15 0-15,15 14 9 16,-4-25 0-16,-1-11-64 15,-4-20 1-15,-6-16 39 16,-13-20 1-16,-8-17 3 16,-6-21 1-16,-10-20-6 15,-12-18 1-15,-12-18-14 16,-5-15 1-16,-7-18 5 0,-4 6 1 16,-5-3-9-16,3 23 1 15,1 16-36-15,3 22 1 16,2 20-143-16,-1 13 0 15,1-1-21-15</inkml:trace>
  <inkml:trace contextRef="#ctx0" brushRef="#br0" timeOffset="8462.9829">14188 9309 268 0,'-7'-6'0'0,"-6"0"36"16,5 1 0-16,-1-1 0 15,-7-4 0-15,-3-3-21 16,-7-4 0-16,-7-2 22 15,-4 0 0-15,-5-1-36 16,-7 3 0-16,-5 3 21 16,-7-3 1-16,-9-2 2 15,-19 0 1-15,-13 1-40 16,-1 2 1-16,-6 4 21 16,0 4 1-16,-7 4-5 0,3-2 1 15,0-1-1-15,-8 2 0 16,-4 0 0-16,-1 0 0 15,0-2 5-15,3-2 1 16,-1-3-11-16,-4 5 0 16,-1 2 1-16,-2 4 0 15,1 2-4-15,4 4 1 16,2 2 3-16,7-2 0 16,4 0-1-16,-2 6 1 15,1 2 22-15,6 1 1 16,5 1-38-16,-1 7 1 15,1 6 27-15,8 9 1 16,7 11-33-16,2 1 1 16,4 8 17-16,-2-5 0 0,-1 0 1 15,10 0 1 1,7 1-2-16,3 0 1 0,4 0-2 16,9 5 1-16,5 1 14 15,3-2 0-15,2-3-13 16,4 1 0-16,1 1-9 15,8 7 1-15,4 5 7 16,6 0 0-16,3 2-2 16,6-2 1-16,3 0 0 15,7 1 1-15,3 0 0 16,4 5 1-16,2 1 0 16,1-7 0-16,1-2-1 15,5 1 1-15,3-1-5 0,5 2 1 16,6 2 4-16,3-8 0 15,5-5 0-15,6 0 0 16,3-1 0-16,4 2 0 16,3 0 0-16,5 0 1 15,4-2-1-15,8-3 0 16,6-2 0-16,0-2 0 16,3-1 0-16,6-4 0 15,3-1 0-15,0 6 0 16,1 4 0-16,13-7 0 15,7-5 0-15,2-2 0 16,1-1 0-16,1-8 0 16,-1-6 0-16,9 4 0 0,7 1 0 15,-1-6 0 1,-1-2 0-16,0-8 0 0,1-4 0 16,6-6 1-16,6-6-1 15,-10-2 0-15,-4-4 27 16,5-1 0-16,1-2-31 15,-3 0 0-15,-1 2 6 16,-4-2 0-16,-2 0-2 16,-2-3 1-16,-1 0-16 15,-4-4 0-15,-2-2 14 16,-5-9 1-16,-3-6 17 16,-5-10 0-16,-8-10-16 15,-5-2 1-15,-6-5-2 0,1 0 1 16,-2-4-5-16,-7-8 0 15,-3-7 3-15,-7 4 0 16,-6-2 0-16,-3-5 1 16,-3-2 2-16,-11-9 0 15,-7-4-1-15,-1 3 0 16,-6 1-15-16,-11-1 1 16,-6 0 15-16,-7 7 0 15,-9 3-2-15,-12 5 0 16,-11 7 13-16,-3 0 0 15,-7 2-10-15,-4 5 0 16,-5 3 29-16,-5 5 1 16,-7 7-33-16,-7 2 0 0,-7 4 0 15,2 2 0-15,0 6-2 16,-6 7 0-16,-1 5-11 16,-2 11 1-16,-2 9-56 15,4 9 1-15,0 7-95 16,-1 11 0-16,1 0 16 15</inkml:trace>
  <inkml:trace contextRef="#ctx0" brushRef="#br0" timeOffset="10011.0877">13802 2689 360 0,'0'10'0'15,"2"9"38"-15,-16-16 0 16,-11-6-4-16,-1 4 0 16,-7 3-2-16,-4 8 0 15,-4 1-32-15,-8 10 0 16,-5 2 12-16,-6 11 1 16,-4 12-4-16,-29 16 1 0,-18 20-8 15,10-1 0-15,-2 8-3 16,-2-3 1-16,-2 8 1 15,-1 3 1-15,0-1-1 16,-10 20 0-16,-8 13 35 16,-3 0 0-16,-5 4-39 15,-4 8 0-15,-5 5 4 16,10 2 1-16,6 5-2 16,-2-3 1-16,-2-5-2 15,-7 9 1-15,-5 6-2 16,9 3 0-16,1 6 3 15,-5 4 1-15,-3 8-2 16,7-10 0-16,1 0-13 0,6-1 1 16,1 0 14-16,7 0 0 15,6 2 3-15,3-1 0 16,2 1-2-16,0-8 0 16,-2-6-3-16,2 3 1 15,1 1-1-15,13-4 0 16,9-1 0-16,1-3 0 15,5 1 0-15,8-19 0 16,6-14 24-16,11-1 1 16,7-5-27-16,0-16 0 15,0-12 0-15,5-6 1 16,5-9 0-16,4-2 1 16,4-5 0-16,1-12 0 15,2-8 1-15,5-12 1 0,3-9-4 16,8-10 0-16,3-10-11 15,1 0 1-15,3-6-64 16,-4-4 1-16,0-5-69 16,0-16 0-16,0 0 0 15</inkml:trace>
  <inkml:trace contextRef="#ctx0" brushRef="#br0" timeOffset="10463.1528">7979 9111 196 0,'2'3'0'0,"1"4"84"0,-5-12 0 15,-5-5-40-15,2 3 0 16,-2 0 10-16,2 2 0 16,1 2-54-16,3 9 0 15,-1 10 0-15,4 9 0 16,-1 11 1-16,5 5 0 15,2 7 12-15,5-2 1 16,2 3-16-16,-2 1 0 16,-3 1 0-16,4-2 0 15,3 1 16-15,3-3 1 16,1-1-18-16,1-3 1 16,4-2 0-16,-1-5 1 15,-3-6-6-15,3-3 0 0,1-3 15 16,4-7 0-16,3-3-5 15,0-11 0-15,2-6 2 16,3-12 0-16,4-11 5 16,2-11 0-16,3-11-10 15,16-24 0-15,10-16 6 16,-7-4 0-16,-1-9 6 16,-2 6 1-16,-1-1-15 15,5 8 0-15,2 3-89 16,-1-2 1-16,1 0-242 15</inkml:trace>
  <inkml:trace contextRef="#ctx0" brushRef="#br0" timeOffset="13227.7674">10112 11178 328 0,'-12'-9'0'15,"-7"-6"48"-15,-4 0 0 16,-6-2 20-16,-3 5 0 15,-1 3-68-15,-5 6 0 0,-4 6 0 16,2 2 0 0,-2 5 0-16,0 6 1 0,-2 4-1 15,-1 8 0-15,-4 7 1 16,0 10 0-16,-3 7-1 16,-9 27 0-16,-5 20 0 15,8-1 0-15,2 6 0 16,7 7 0-16,8 5 0 15,13 0 0-15,10 1 0 16,8 4 0-16,6 4-24 16,11-2 1-16,7-1 41 15,9-1 0-15,7 0-18 16,3 2 0-16,3 0-1 16,3-2 1-16,-1-2-17 0,2-7 0 15,0-3 17 1,4-8 0-16,1-9-2 0,8-19 1 15,4-13 23-15,-1-16 1 16,0-15-5-16,3-10 1 16,0-11-25-16,8-9 0 15,4-10 5-15,-1-11 0 16,-2-12 6-16,0-12 0 16,-2-12-5-16,-1-5 0 15,-2-5-3-15,1-4 0 16,3-6 3-16,-6-9 0 15,-2-12-2-15,-8 0 1 16,-10-3 0-16,0-3 1 16,-7-6-1-16,-4 2 0 0,-4-2 0 15,-10-1 1-15,-7-1 22 16,-9 4 0-16,-7 2 3 16,-2 1 1-16,-3 4-35 15,-11 5 0-15,-10 5 11 16,0 1 0-16,-4 3-2 15,-3-1 0-15,-4 1 12 16,-3 6 1-16,-3 3-12 16,-4 10 1-16,-2 5-2 15,2 1 0-15,1 4 4 16,-2 11 1-16,-3 11-4 16,-7 8 0-16,-6 8-2 0,-4 11 0 15,-7 8-25-15,2 16 1 16,-4 15 20-16,12 7 0 15,6 10-67-15,16-2 0 16,-1 0-264-16</inkml:trace>
  <inkml:trace contextRef="#ctx0" brushRef="#br0" timeOffset="14279.4946">15902 11265 352 0,'-15'-11'0'15,"-11"-7"72"-15,-2-3 0 16,-4-3-36-16,-3-1 0 16,-1-1-35-16,-8 2 0 15,-6 1 15-15,-3 4 1 0,-1 2-12 16,-3 5 0-16,-5 5-18 16,3 11 0-16,-2 7 10 15,-14 18 0-15,-12 16 8 16,8 4 1-16,4 7 2 15,13 14 0-15,6 12-16 16,10 17 0-16,10 17 5 16,4 13 0-16,8 16 14 15,5 3 0-15,3 9-13 16,9 5 0-16,5 8 6 16,8-4 1-16,4-3-21 15,9-9 1-15,6-8 13 16,9-10 1-16,8-10 0 0,11-5 1 15,9-8-3-15,7-13 1 16,6-9 1-16,-2-11 1 16,2-12 0-16,3-10 0 15,4-12-1-15,4-14 1 16,1-13-10-16,-3-12 1 16,-2-14 9-16,0-12 1 15,0-13 6-15,-4-17 1 16,-1-15 20-16,-7-17 0 15,-6-16-22-15,-4-11 0 16,-6-9 6-16,-11-11 1 16,-10-8-10-16,-5-11 0 15,-5-10-3-15,-5-5 1 16,-5-5 0-16,-14 5 0 16,-11 2 0-16,-4 7 1 0,-7 5-4 15,-8 15 0-15,-11 10 2 16,2 11 1-16,-4 8 8 15,-3 13 0-15,-5 15-1 16,-8 8 0-16,-6 11-9 16,-4 11 0-16,-6 12-34 15,4 14 0-15,0 15-73 16,-13 15 0-16,0 0-162 16</inkml:trace>
</inkml:ink>
</file>

<file path=ppt/ink/ink9.xml><?xml version="1.0" encoding="utf-8"?>
<inkml:ink xmlns:inkml="http://www.w3.org/2003/InkML">
  <inkml:definitions>
    <inkml:context xml:id="ctx0">
      <inkml:inkSource xml:id="inkSrc0">
        <inkml:traceFormat>
          <inkml:channel name="X" type="integer" max="16380" units="cm"/>
          <inkml:channel name="Y" type="integer" max="11180" units="cm"/>
          <inkml:channel name="F" type="integer" max="1024" units="dev"/>
          <inkml:channel name="T" type="integer" max="2.14748E9" units="dev"/>
        </inkml:traceFormat>
        <inkml:channelProperties>
          <inkml:channelProperty channel="X" name="resolution" value="644.8819" units="1/cm"/>
          <inkml:channelProperty channel="Y" name="resolution" value="653.80115" units="1/cm"/>
          <inkml:channelProperty channel="F" name="resolution" value="0" units="1/dev"/>
          <inkml:channelProperty channel="T" name="resolution" value="1" units="1/dev"/>
        </inkml:channelProperties>
      </inkml:inkSource>
      <inkml:timestamp xml:id="ts0" timeString="2020-09-23T04:56:15.267"/>
    </inkml:context>
    <inkml:brush xml:id="br0">
      <inkml:brushProperty name="width" value="0.05292" units="cm"/>
      <inkml:brushProperty name="height" value="0.05292" units="cm"/>
      <inkml:brushProperty name="color" value="#FF0000"/>
    </inkml:brush>
  </inkml:definitions>
  <inkml:trace contextRef="#ctx0" brushRef="#br0">13478 1580 124 0,'0'0'60'0,"0"0"0"15,-23-26-24-15,14 12 0 16,2 2-26-16,2-1 0 16,0-6 0-16,-1 2 0 15,1-5 50-15,-2 0 0 16,0 0-57-16,-3-6 0 15,-2 1 23-15,-2 3 0 16,-4 2-15-16,-4 0 0 16,-6 1 21-16,-2 6 0 0,-5 0-47 15,-5 5 0 1,-7-1 24-16,-2 3 0 0,-5-2-9 16,-5 3 0-16,-4-2 0 15,-19 2 1-15,-16-3 0 16,9 3 0-16,0 4 2 15,-2 0 1-15,-1 3-3 16,-7 0 1-16,-4 3 1 16,1 0 0-16,1 1-3 15,-3-1 0-15,-3 4 18 16,3 0 1-16,-1 1-19 16,5-1 0-16,3-3-8 15,-4-1 0-15,-2 0 16 0,1-3 0 16,1 0-8-1,5 0 0-15,4 0 1 0,3-3 0 16,5 0-2-16,4 6 0 16,3 0 1-16,2-3 0 15,4 4 8-15,6-3 0 16,4 3-7-16,5 3 0 16,4 0 0-16,8-1 0 15,9 3-16-15,-7 5 0 16,-1 1 15-16,3 5 0 15,3 2 1-15,2 1 0 16,0 2 1-16,2-3 0 16,0 6 4-16,0-3 0 15,1 4-12-15,1 0 0 16,1 5 5-16,4 5 1 0,2 1 10 16,6 2 1-16,8 6-7 15,3 0 1-15,3-2-6 16,3 5 1-16,1-4-2 15,3 11 0-15,4 0 2 16,-3 21 0-16,-3 16-5 16,1-11 1-16,-2-3 6 15,2-2 0-15,0-4-1 16,8 0 1-16,4-2-2 16,3-5 0-16,3-1-3 15,1 1 1-15,3 0 3 16,4 5 0-16,5 5 0 15,4-4 1-15,5-8-7 0,3-1 0 16,4-4-3-16,8 1 0 16,10-1 18-16,2-3 0 15,8-4-16-15,2-11 0 16,3-2 14-16,8-9 0 16,10 1-8-16,-2-4 0 15,-1-4 2-15,6-3 0 16,2-3-5-16,0-2 0 15,-3 0 3-15,7-1 0 16,2-5 0-16,1 3 0 16,1-5-23-16,4-1 1 15,2-3 31-15,-11-1 1 16,-5-4 5-16,3-4 0 0,1-3-15 16,-10-5 1-16,-4-6-1 15,1-3 1-15,0-1 1 16,0-3 0-16,1-1-1 15,-8-6 0-15,-5-8 0 16,3 1 0-16,-1-2-1 16,-4-6 0-16,-1-8 0 15,-11 2 0-15,-9-1 0 16,-3-1 0-16,-5-3 0 16,-3 7 0-16,-2-2 0 15,-8-3 0-15,-6-3-1 16,-6-1 1-16,-5 2 1 15,-6 0 1-15,-4 4-1 16,-6-3 0-16,-5 1 7 0,0 5 0 16,0 5-5-16,-3-19 0 15,-3-8-2-15,1 5 1 16,0 1-3-16,-2 1 1 16,-2 3 2-16,0-2 0 15,-1-1 2-15,1 13 1 16,-1 10-1-16,-4-1 0 15,-4 1-6-15,1 2 0 16,-4-1 7-16,-2 1 1 16,-3 2-2-16,0 1 1 15,-4 6-4-15,4-4 0 16,0 7-1-16,-2-3 0 16,0 3 3-16,-1 0 1 0,-3 3-4 15,4 1 0-15,0 4-2 16,-1 2 1-16,-1 1-9 15,4 4 1-15,3 2-33 16,-5 5 0-16,-1 1-94 16,-6 2 0-16,0 4-106 15</inkml:trace>
  <inkml:trace contextRef="#ctx0" brushRef="#br0" timeOffset="1760.6486">12159 4129 324 0,'0'0'0'16,"8"-17"32"-16,-2 23 0 16,1 13 2-16,8 8 0 15,6 9 22-15,9 10 0 16,7 9-57-16,6 9 1 0,6 15 0 15,19 25 0-15,14 27-17 16,-2 0 0-16,6 11 26 16,-2 4 1-16,-2 8-8 15,8 11 0-15,6 12-1 16,-2-1 0-16,2 1 32 16,-17-5 0-16,-13-3-43 15,9-8 0-15,2-2 14 16,5-2 1-16,5-4 36 15,-7-6 1-15,-1-8-48 16,1 6 0-16,2 2 5 16,2-8 1-16,1-1 0 15,-10 0 1-15,-5 2-1 0,7-9 0 16,1-5-3-16,-6-11 0 16,-6-12 4-16,-10-12 1 15,-9-11-1-15,-9-7 0 16,-10-6 1-16,0-11 0 15,-5-7-2-15,-6-13 0 16,-4-12-3-16,-5-9 0 16,-2-8-38-16,-3-2 1 15,-3-5-46-15,-2-3 0 16,1-1-199-16</inkml:trace>
  <inkml:trace contextRef="#ctx0" brushRef="#br0" timeOffset="2127.6598">14399 8586 432 0,'3'-5'0'0,"2"-2"32"15,-1 21 0-15,-1 15-4 16,8 10 0-16,5 10-25 15,8 6 0-15,7 6 32 16,8 2 0-16,4 4-36 16,11 9 0-16,7 10-19 15,-5-15 1-15,-3-6 37 0,-12-16 1 16,-9-13 21-16,3-14 0 16,-4-15-45-16,4-12 1 15,2-12 4-15,-1-15 1 16,3-14 7-16,4-24 0 15,3-21-9-15,-1 5 0 16,0-5-42-16,-4 20 0 16,-5 13-113-16,1 20 0 15,-1 1-24-15</inkml:trace>
  <inkml:trace contextRef="#ctx0" brushRef="#br0" timeOffset="3044.2435">16030 9527 432 0,'-12'-11'0'0,"-9"-6"62"16,-2-1 0-16,-5-3-26 16,-7-6 0-16,-5-4-28 15,-7-3 0-15,-7-5-14 16,-28-4 0-16,-21-1-2 0,-5 7 0 16,-9 3-13-16,-10 10 0 15,-13 7 12-15,-5 12 0 16,-7 10 9-16,8 5 1 15,-1 7 0-15,0 5 0 16,0 5 4-16,9 6 0 16,7 3 12-16,5-1 0 15,7 1-21-15,11 5 0 16,6 2-2-16,8 8 1 16,5 7 4-16,7 11 0 15,5 12-1-15,13 2 1 16,10 7 0-16,14-1 0 15,13 1 0-15,8 6 1 0,6 4-2 16,15-3 0-16,12 2 1 16,10 0 1-16,9 0 0 15,14-4 0-15,12-3-1 16,10 0 1-16,9 0-5 16,4-6 0-16,3-6 5 15,9-9 0-15,5-4 0 16,6-3 0-16,6-2 1 15,6-3 0-15,3-1-1 16,4-10 0-16,3-5 7 16,0-9 0-16,2-5 17 15,5-9 1-15,5-8-25 16,-10-10 1-16,-6-9-1 0,6-8 0 16,4-8 1-16,-8-7 0 15,-1-8 7-15,-6-6 0 16,-5-7-9-16,-10 0 1 15,-9 0 13-15,-4-7 0 16,-6-4-13-16,-8-9 0 16,-5-9 1-16,-15 1 0 15,-13 1-1-15,-10-6 0 16,-12-1 3-16,-9-7 1 16,-11-5 18-16,-13 5 1 15,-15 2-23-15,-11 1 0 16,-15 1 10-16,-10 4 1 15,-12 6-12-15,0 1 0 16,-4 2 4-16,-2 3 1 16,-1 4-8-16,-4 10 1 0,-5 7 3 15,6 9 1-15,2 8-18 16,-1 11 0-16,2 11-38 16,5 7 1-16,0 0-368 15</inkml:trace>
  <inkml:trace contextRef="#ctx0" brushRef="#br0" timeOffset="5143.063">14999 1424 260 0,'0'0'74'15,"-16"-18"0"-15,-10-11-24 16,3-4 0-16,1 1-50 15,-12 0 0-15,-4 3 32 0,0 3 0 16,-2 7-32-16,-6 9 0 16,-3 3 0-16,-5 11 0 15,-7 6-1-15,-3 26 1 16,-8 15-20-16,2 14 0 16,-3 18 30-16,10 4 1 15,7 8-11-15,6 13 1 16,3 8 0-16,12 5 0 15,10 8-1-15,6-1 1 16,5 5-1-16,11-10 1 16,8-2-6-16,14-14 0 15,13-13-7-15,9-8 0 16,14-5 8-16,6-12 0 16,8-4 4-16,3-12 0 0,3-9 5 15,5-15 0-15,6-10-10 16,-6-9 0-16,-3-10 30 15,-6-20 1-15,-6-13-26 16,-4-18 1-16,-4-15 28 16,-3-13 0-16,-5-13-24 15,-7-17 1-15,-9-13 26 16,-5-16 0-16,-5-11-33 16,-13 5 1-16,-10-5-17 15,-1 6 0-15,-5 4 16 16,12 19 1-16,6 13 6 15,-5 5 0-15,0 5-6 0,-11 20 0 16,-4 12-6-16,-6 14 0 16,-6 15-38-16,-7 7 0 15,-10 7-42-15,-3 19 0 16,0-1-181-16</inkml:trace>
  <inkml:trace contextRef="#ctx0" brushRef="#br0" timeOffset="5927.7666">14161 2847 296 0,'0'0'0'16,"0"4"74"-16,2-11 0 16,0-8-14-16,0 1 0 15,-2 4-60-15,-2 5 0 16,-2-2 15-16,-8 14 0 15,-5 3-12-15,-11 24 1 16,-9 14-3-16,-5 20 0 16,-7 12-11-16,-20 46 1 15,-17 29-29-15,-3 5 0 16,-7 17 59-16,-5 16 0 16,-5 20-28-16,-1 0 0 15,-1 12 2-15,7-7 1 0,5 0 14 16,0 0 1-16,2 0-8 15,3-1 0-15,4-1-2 16,-2 12 1-16,2 9 2 16,-6-2 0-16,-4 4 29 15,13-7 1-15,5-2-44 16,-1-7 0-16,2-7 11 16,4-11 0-16,5-13 2 15,11-11 1-15,11-11 8 16,1-8 0-16,6-8 5 15,5-20 0-15,4-15-17 16,5-16 0-16,3-18-2 16,9-14 1-16,7-13 5 0,2-15 1 15,3-16-27-15,1-6 0 16,1-11-49-16,1-3 1 16,1-7-42-16,0-11 0 15,0 1-52-15</inkml:trace>
  <inkml:trace contextRef="#ctx0" brushRef="#br0" timeOffset="6233.4619">11391 8872 192 0,'-7'12'0'0,"-5"10"68"15,1 6 0-15,-1 4-32 16,5 11 0-16,2 10-28 16,10 1 0-16,9 6 36 15,-9-2 0-15,-5 0-12 16,9-6 0-16,2 0-32 16,3-12 0-16,3-6 6 15,11-11 0-15,7-13 6 16,3-10 1-16,6-9-8 15,22-30 1-15,16-22-5 16,7-21 0-16,9-19-24 16,6-31 1-16,1-1-388 15</inkml:trace>
  <inkml:trace contextRef="#ctx0" brushRef="#br0" timeOffset="9209.4845">14304 11190 64 0,'-12'-9'0'15,"-10"-3"74"-15,-3 0 0 16,-5 0 12-16,1-1 0 15,-1-3-42-15,-3 3 0 16,-2 1-36-16,-2 0 0 16,-1 2 7-16,0 0 0 0,-1 1 1 15,-4 6 1-15,-3 3-17 16,-2 5 1-16,-3 5 1 16,-3 9 0-16,-4 6-2 15,2 6 0-15,2 5 1 16,-8 20 0-16,-6 14 0 15,12 12 1-15,5 11-1 16,13 13 0-16,8 10-1 16,9 20 0-16,7 16 0 15,9 15 0-15,7 15-20 16,6 11 0-16,6 11 20 16,9-11 1-16,8-3 3 0,6-26 1 15,5-17-10-15,0-16 0 16,0-15 2-16,8-23 0 15,8-19 23-15,5-11 0 16,6-14-19-16,0-11 0 16,0-11 0-16,-1-13 1 15,-1-14 24-15,2-12 0 16,3-16-30-16,-1-19 1 16,-1-13 6-16,-12-22 1 15,-11-17-2-15,-3-15 1 16,-6-17 0-16,-12-9 1 15,-10-10-2-15,-9-6 1 16,-9-10-3-16,-3-1 0 16,-7-3 8-16,-8 5 1 0,-6 3 6 15,-2 17 0-15,-1 12-14 16,-6 14 1-16,-5 13-2 16,-1 16 1-16,1 13-1 15,-3 14 1-15,-4 12-35 16,7 12 1-16,1 13-109 15,16 9 0-15,1 0-57 16</inkml:trace>
  <inkml:trace contextRef="#ctx0" brushRef="#br0" timeOffset="10040.3153">17525 11226 344 0,'-26'-4'0'0,"-16"1"72"15,-9 1 0-15,-10 4-70 16,-2 5 0-16,-5 6 6 16,-12 18 0-16,-12 11-8 15,10 16 1-15,3 14-3 16,8 23 0-16,3 21-37 0,8 24 1 15,6 22 37-15,16 27 0 16,13 26-13-16,13 3 1 16,14 12 7-16,14-19 1 15,13-6 11-15,25-32 0 16,21-23 28-16,6-24 0 16,9-25-10-16,15-16 1 15,10-17-5-15,2-25 0 16,3-23 0-16,1-20 0 15,-1-22-24-15,0-26 1 16,1-21 46-16,-8-18 0 16,-6-17-49-16,-6-21 0 0,-7-19 14 15,-21-5 0-15,-15-6-8 16,-20 12 0-16,-19 5 2 16,-10-3 0-16,-12-2 2 15,-18 13 1-15,-14 7-5 16,-14 4 0-16,-14 7 4 15,-10 13 0-15,-14 12 1 16,3 14 1-16,-2 11-8 16,-1 1 0-16,-3 3 2 15,8 0 0-15,5 4-13 16,-3 1 1-16,-2 2-78 16,12-4 1-16,0 1-252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EBA252-3B00-43B1-9BCF-83F273C2A496}"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70BE-7ADD-47DA-9057-25CE279803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EBA252-3B00-43B1-9BCF-83F273C2A496}"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70BE-7ADD-47DA-9057-25CE279803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EBA252-3B00-43B1-9BCF-83F273C2A496}"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70BE-7ADD-47DA-9057-25CE279803D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2EBA252-3B00-43B1-9BCF-83F273C2A496}" type="datetimeFigureOut">
              <a:rPr lang="en-US" smtClean="0"/>
              <a:pPr/>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670BE-7ADD-47DA-9057-25CE279803DA}" type="slidenum">
              <a:rPr lang="en-US" smtClean="0"/>
              <a:pPr/>
              <a:t>‹#›</a:t>
            </a:fld>
            <a:endParaRPr lang="en-US"/>
          </a:p>
        </p:txBody>
      </p:sp>
      <p:graphicFrame>
        <p:nvGraphicFramePr>
          <p:cNvPr id="6" name="TPChart" hidden="1"/>
          <p:cNvGraphicFramePr/>
          <p:nvPr userDrawn="1">
            <p:extLst>
              <p:ext uri="{D42A27DB-BD31-4B8C-83A1-F6EECF244321}">
                <p14:modId xmlns:p14="http://schemas.microsoft.com/office/powerpoint/2010/main" val="3742699830"/>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05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EBA252-3B00-43B1-9BCF-83F273C2A496}"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70BE-7ADD-47DA-9057-25CE279803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EBA252-3B00-43B1-9BCF-83F273C2A496}"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70BE-7ADD-47DA-9057-25CE279803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EBA252-3B00-43B1-9BCF-83F273C2A496}"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70BE-7ADD-47DA-9057-25CE279803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EBA252-3B00-43B1-9BCF-83F273C2A496}" type="datetimeFigureOut">
              <a:rPr lang="en-US" smtClean="0"/>
              <a:pPr/>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670BE-7ADD-47DA-9057-25CE279803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EBA252-3B00-43B1-9BCF-83F273C2A496}" type="datetimeFigureOut">
              <a:rPr lang="en-US" smtClean="0"/>
              <a:pPr/>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670BE-7ADD-47DA-9057-25CE279803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BA252-3B00-43B1-9BCF-83F273C2A496}" type="datetimeFigureOut">
              <a:rPr lang="en-US" smtClean="0"/>
              <a:pPr/>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670BE-7ADD-47DA-9057-25CE279803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EBA252-3B00-43B1-9BCF-83F273C2A496}"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70BE-7ADD-47DA-9057-25CE279803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EBA252-3B00-43B1-9BCF-83F273C2A496}"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70BE-7ADD-47DA-9057-25CE279803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BA252-3B00-43B1-9BCF-83F273C2A496}" type="datetimeFigureOut">
              <a:rPr lang="en-US" smtClean="0"/>
              <a:pPr/>
              <a:t>9/23/2020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670BE-7ADD-47DA-9057-25CE279803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33.png"/><Relationship Id="rId2" Type="http://schemas.openxmlformats.org/officeDocument/2006/relationships/image" Target="../media/image25.png"/><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10.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Question 2</a:t>
            </a:r>
          </a:p>
        </p:txBody>
      </p:sp>
      <p:sp>
        <p:nvSpPr>
          <p:cNvPr id="3" name="Content Placeholder 2"/>
          <p:cNvSpPr>
            <a:spLocks noGrp="1"/>
          </p:cNvSpPr>
          <p:nvPr>
            <p:ph idx="1"/>
          </p:nvPr>
        </p:nvSpPr>
        <p:spPr/>
        <p:txBody>
          <a:bodyPr>
            <a:normAutofit fontScale="85000" lnSpcReduction="20000"/>
          </a:bodyPr>
          <a:lstStyle/>
          <a:p>
            <a:pPr lvl="0">
              <a:buNone/>
            </a:pPr>
            <a:r>
              <a:rPr lang="en-US" dirty="0"/>
              <a:t>The type of a hash table </a:t>
            </a:r>
            <a:r>
              <a:rPr lang="en-US" i="1" dirty="0"/>
              <a:t>H</a:t>
            </a:r>
            <a:r>
              <a:rPr lang="en-US" dirty="0"/>
              <a:t> under closed addressing is an array of list references, and under open addressing is an array of keys.  Assume a key requires one “word” of memory and a linked list node requires two words, one for the key and one for a list reference.  Consider each of these load factors for </a:t>
            </a:r>
            <a:r>
              <a:rPr lang="en-US" i="1" dirty="0"/>
              <a:t>closed</a:t>
            </a:r>
            <a:r>
              <a:rPr lang="en-US" dirty="0"/>
              <a:t> addressing: 0.5, 1.0, 2.0.  </a:t>
            </a:r>
          </a:p>
          <a:p>
            <a:pPr>
              <a:buNone/>
            </a:pPr>
            <a:r>
              <a:rPr lang="en-US" dirty="0"/>
              <a:t>Estimate the total space requirement, including space for lists, under closed addressing, and then, assuming that the </a:t>
            </a:r>
            <a:r>
              <a:rPr lang="en-US" i="1" dirty="0"/>
              <a:t>same amount</a:t>
            </a:r>
            <a:r>
              <a:rPr lang="en-US" dirty="0"/>
              <a:t> of space is used for an open addressing hash table, what are the corresponding load factors under open addressing?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pPr>
              <a:buNone/>
            </a:pP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void </a:t>
            </a:r>
            <a:r>
              <a:rPr lang="en-US" sz="1600" b="1" dirty="0" err="1">
                <a:latin typeface="Courier New" pitchFamily="49" charset="0"/>
                <a:cs typeface="Courier New" pitchFamily="49" charset="0"/>
              </a:rPr>
              <a:t>findMinMax</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ar</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start,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end,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minMax</a:t>
            </a:r>
            <a:r>
              <a:rPr lang="en-US" sz="1600" b="1" dirty="0">
                <a:latin typeface="Courier New" pitchFamily="49" charset="0"/>
                <a:cs typeface="Courier New" pitchFamily="49" charset="0"/>
              </a:rPr>
              <a:t>)</a:t>
            </a:r>
          </a:p>
          <a:p>
            <a:pPr>
              <a:buNone/>
            </a:pP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minMax</a:t>
            </a:r>
            <a:r>
              <a:rPr lang="en-US" sz="1600" b="1" dirty="0">
                <a:latin typeface="Courier New" pitchFamily="49" charset="0"/>
                <a:cs typeface="Courier New" pitchFamily="49" charset="0"/>
              </a:rPr>
              <a:t> is an array of two integers to return the minimum</a:t>
            </a:r>
          </a:p>
          <a:p>
            <a:pPr>
              <a:buNone/>
            </a:pPr>
            <a:r>
              <a:rPr lang="en-US" sz="1600" b="1" dirty="0">
                <a:latin typeface="Courier New" pitchFamily="49" charset="0"/>
                <a:cs typeface="Courier New" pitchFamily="49" charset="0"/>
              </a:rPr>
              <a:t>	// and maximum found</a:t>
            </a:r>
          </a:p>
          <a:p>
            <a:pPr>
              <a:buNone/>
            </a:pPr>
            <a:r>
              <a:rPr lang="en-US" sz="1600" b="1" dirty="0">
                <a:latin typeface="Courier New" pitchFamily="49" charset="0"/>
                <a:cs typeface="Courier New" pitchFamily="49" charset="0"/>
              </a:rPr>
              <a:t>	{	</a:t>
            </a:r>
          </a:p>
          <a:p>
            <a:pPr>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tempMinMax1[] = new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[2];</a:t>
            </a:r>
          </a:p>
          <a:p>
            <a:pPr>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tempMinMax2[] = new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[2];</a:t>
            </a:r>
          </a:p>
          <a:p>
            <a:pPr>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mid;</a:t>
            </a:r>
          </a:p>
          <a:p>
            <a:pPr>
              <a:buNone/>
            </a:pPr>
            <a:endParaRPr lang="en-US" sz="1600" b="1" dirty="0">
              <a:latin typeface="Courier New" pitchFamily="49" charset="0"/>
              <a:cs typeface="Courier New" pitchFamily="49" charset="0"/>
            </a:endParaRPr>
          </a:p>
          <a:p>
            <a:pPr marL="91440">
              <a:spcBef>
                <a:spcPts val="0"/>
              </a:spcBef>
              <a:buNone/>
            </a:pP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	if (start == end) { // one element array</a:t>
            </a:r>
          </a:p>
          <a:p>
            <a:pPr>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minMax</a:t>
            </a:r>
            <a:r>
              <a:rPr lang="en-US" sz="1600" b="1" dirty="0">
                <a:latin typeface="Courier New" pitchFamily="49" charset="0"/>
                <a:cs typeface="Courier New" pitchFamily="49" charset="0"/>
              </a:rPr>
              <a:t>[0] = </a:t>
            </a:r>
            <a:r>
              <a:rPr lang="en-US" sz="1600" b="1" dirty="0" err="1">
                <a:latin typeface="Courier New" pitchFamily="49" charset="0"/>
                <a:cs typeface="Courier New" pitchFamily="49" charset="0"/>
              </a:rPr>
              <a:t>ar</a:t>
            </a:r>
            <a:r>
              <a:rPr lang="en-US" sz="1600" b="1" dirty="0">
                <a:latin typeface="Courier New" pitchFamily="49" charset="0"/>
                <a:cs typeface="Courier New" pitchFamily="49" charset="0"/>
              </a:rPr>
              <a:t>[start];</a:t>
            </a:r>
          </a:p>
          <a:p>
            <a:pPr>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minMax</a:t>
            </a:r>
            <a:r>
              <a:rPr lang="en-US" sz="1600" b="1" dirty="0">
                <a:latin typeface="Courier New" pitchFamily="49" charset="0"/>
                <a:cs typeface="Courier New" pitchFamily="49" charset="0"/>
              </a:rPr>
              <a:t>[1] = </a:t>
            </a:r>
            <a:r>
              <a:rPr lang="en-US" sz="1600" b="1" dirty="0" err="1">
                <a:latin typeface="Courier New" pitchFamily="49" charset="0"/>
                <a:cs typeface="Courier New" pitchFamily="49" charset="0"/>
              </a:rPr>
              <a:t>ar</a:t>
            </a:r>
            <a:r>
              <a:rPr lang="en-US" sz="1600" b="1" dirty="0">
                <a:latin typeface="Courier New" pitchFamily="49" charset="0"/>
                <a:cs typeface="Courier New" pitchFamily="49" charset="0"/>
              </a:rPr>
              <a:t>[start];</a:t>
            </a:r>
          </a:p>
          <a:p>
            <a:pPr>
              <a:buNone/>
            </a:pPr>
            <a:r>
              <a:rPr lang="en-US" sz="1600" b="1" dirty="0">
                <a:latin typeface="Courier New" pitchFamily="49" charset="0"/>
                <a:cs typeface="Courier New" pitchFamily="49" charset="0"/>
              </a:rPr>
              <a:t>		} 		</a:t>
            </a:r>
            <a:endParaRPr lang="en-US" sz="1600" b="1" dirty="0" smtClean="0">
              <a:latin typeface="Courier New" pitchFamily="49" charset="0"/>
              <a:cs typeface="Courier New" pitchFamily="49" charset="0"/>
            </a:endParaRPr>
          </a:p>
          <a:p>
            <a:pPr>
              <a:buNone/>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else </a:t>
            </a:r>
            <a:r>
              <a:rPr lang="en-US" sz="1600" b="1" dirty="0">
                <a:latin typeface="Courier New" pitchFamily="49" charset="0"/>
                <a:cs typeface="Courier New" pitchFamily="49" charset="0"/>
              </a:rPr>
              <a:t>if (end – start == 1) { // two element array</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if (</a:t>
            </a:r>
            <a:r>
              <a:rPr lang="en-US" sz="1600" b="1" dirty="0" err="1">
                <a:latin typeface="Courier New" pitchFamily="49" charset="0"/>
                <a:cs typeface="Courier New" pitchFamily="49" charset="0"/>
              </a:rPr>
              <a:t>ar</a:t>
            </a:r>
            <a:r>
              <a:rPr lang="en-US" sz="1600" b="1" dirty="0">
                <a:latin typeface="Courier New" pitchFamily="49" charset="0"/>
                <a:cs typeface="Courier New" pitchFamily="49" charset="0"/>
              </a:rPr>
              <a:t>[start] &gt; </a:t>
            </a:r>
            <a:r>
              <a:rPr lang="en-US" sz="1600" b="1" dirty="0" err="1">
                <a:latin typeface="Courier New" pitchFamily="49" charset="0"/>
                <a:cs typeface="Courier New" pitchFamily="49" charset="0"/>
              </a:rPr>
              <a:t>ar</a:t>
            </a:r>
            <a:r>
              <a:rPr lang="en-US" sz="1600" b="1" dirty="0">
                <a:latin typeface="Courier New" pitchFamily="49" charset="0"/>
                <a:cs typeface="Courier New" pitchFamily="49" charset="0"/>
              </a:rPr>
              <a:t>[end]) {</a:t>
            </a:r>
          </a:p>
          <a:p>
            <a:pPr>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minMax</a:t>
            </a:r>
            <a:r>
              <a:rPr lang="en-US" sz="1600" b="1" dirty="0">
                <a:latin typeface="Courier New" pitchFamily="49" charset="0"/>
                <a:cs typeface="Courier New" pitchFamily="49" charset="0"/>
              </a:rPr>
              <a:t>[1] = </a:t>
            </a:r>
            <a:r>
              <a:rPr lang="en-US" sz="1600" b="1" dirty="0" err="1">
                <a:latin typeface="Courier New" pitchFamily="49" charset="0"/>
                <a:cs typeface="Courier New" pitchFamily="49" charset="0"/>
              </a:rPr>
              <a:t>ar</a:t>
            </a:r>
            <a:r>
              <a:rPr lang="en-US" sz="1600" b="1" dirty="0">
                <a:latin typeface="Courier New" pitchFamily="49" charset="0"/>
                <a:cs typeface="Courier New" pitchFamily="49" charset="0"/>
              </a:rPr>
              <a:t>[start];</a:t>
            </a:r>
          </a:p>
          <a:p>
            <a:pPr>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minMax</a:t>
            </a:r>
            <a:r>
              <a:rPr lang="en-US" sz="1600" b="1" dirty="0">
                <a:latin typeface="Courier New" pitchFamily="49" charset="0"/>
                <a:cs typeface="Courier New" pitchFamily="49" charset="0"/>
              </a:rPr>
              <a:t>[0] = </a:t>
            </a:r>
            <a:r>
              <a:rPr lang="en-US" sz="1600" b="1" dirty="0" err="1">
                <a:latin typeface="Courier New" pitchFamily="49" charset="0"/>
                <a:cs typeface="Courier New" pitchFamily="49" charset="0"/>
              </a:rPr>
              <a:t>ar</a:t>
            </a:r>
            <a:r>
              <a:rPr lang="en-US" sz="1600" b="1" dirty="0">
                <a:latin typeface="Courier New" pitchFamily="49" charset="0"/>
                <a:cs typeface="Courier New" pitchFamily="49" charset="0"/>
              </a:rPr>
              <a:t>[end];</a:t>
            </a:r>
          </a:p>
          <a:p>
            <a:pPr>
              <a:buNone/>
            </a:pPr>
            <a:r>
              <a:rPr lang="en-US" sz="1600" b="1" dirty="0">
                <a:latin typeface="Courier New" pitchFamily="49" charset="0"/>
                <a:cs typeface="Courier New" pitchFamily="49" charset="0"/>
              </a:rPr>
              <a:t>			} else {</a:t>
            </a:r>
          </a:p>
          <a:p>
            <a:pPr>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minMax</a:t>
            </a:r>
            <a:r>
              <a:rPr lang="en-US" sz="1600" b="1" dirty="0">
                <a:latin typeface="Courier New" pitchFamily="49" charset="0"/>
                <a:cs typeface="Courier New" pitchFamily="49" charset="0"/>
              </a:rPr>
              <a:t>[0] = </a:t>
            </a:r>
            <a:r>
              <a:rPr lang="en-US" sz="1600" b="1" dirty="0" err="1">
                <a:latin typeface="Courier New" pitchFamily="49" charset="0"/>
                <a:cs typeface="Courier New" pitchFamily="49" charset="0"/>
              </a:rPr>
              <a:t>ar</a:t>
            </a:r>
            <a:r>
              <a:rPr lang="en-US" sz="1600" b="1" dirty="0">
                <a:latin typeface="Courier New" pitchFamily="49" charset="0"/>
                <a:cs typeface="Courier New" pitchFamily="49" charset="0"/>
              </a:rPr>
              <a:t>[start];</a:t>
            </a:r>
          </a:p>
          <a:p>
            <a:pPr>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minMax</a:t>
            </a:r>
            <a:r>
              <a:rPr lang="en-US" sz="1600" b="1" dirty="0">
                <a:latin typeface="Courier New" pitchFamily="49" charset="0"/>
                <a:cs typeface="Courier New" pitchFamily="49" charset="0"/>
              </a:rPr>
              <a:t>[1] = </a:t>
            </a:r>
            <a:r>
              <a:rPr lang="en-US" sz="1600" b="1" dirty="0" err="1">
                <a:latin typeface="Courier New" pitchFamily="49" charset="0"/>
                <a:cs typeface="Courier New" pitchFamily="49" charset="0"/>
              </a:rPr>
              <a:t>ar</a:t>
            </a:r>
            <a:r>
              <a:rPr lang="en-US" sz="1600" b="1" dirty="0">
                <a:latin typeface="Courier New" pitchFamily="49" charset="0"/>
                <a:cs typeface="Courier New" pitchFamily="49" charset="0"/>
              </a:rPr>
              <a:t>[end];</a:t>
            </a:r>
          </a:p>
          <a:p>
            <a:pPr>
              <a:buNone/>
            </a:pPr>
            <a:r>
              <a:rPr lang="en-US" sz="1600" b="1" dirty="0">
                <a:latin typeface="Courier New" pitchFamily="49" charset="0"/>
                <a:cs typeface="Courier New" pitchFamily="49" charset="0"/>
              </a:rPr>
              <a:t>			}</a:t>
            </a:r>
          </a:p>
          <a:p>
            <a:pPr>
              <a:buNone/>
            </a:pPr>
            <a:r>
              <a:rPr lang="en-US" sz="1600" b="1" dirty="0">
                <a:latin typeface="Courier New" pitchFamily="49" charset="0"/>
                <a:cs typeface="Courier New" pitchFamily="49" charset="0"/>
              </a:rPr>
              <a:t>		}</a:t>
            </a:r>
          </a:p>
          <a:p>
            <a:pPr>
              <a:buNone/>
            </a:pP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2423015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Autofit/>
          </a:bodyPr>
          <a:lstStyle/>
          <a:p>
            <a:pPr>
              <a:buNone/>
            </a:pPr>
            <a:r>
              <a:rPr lang="en-US" sz="1400" b="1" dirty="0">
                <a:latin typeface="Courier New" pitchFamily="49" charset="0"/>
                <a:cs typeface="Courier New" pitchFamily="49" charset="0"/>
              </a:rPr>
              <a:t>		else {	// array longer than two elements</a:t>
            </a:r>
          </a:p>
          <a:p>
            <a:pPr>
              <a:buNone/>
            </a:pPr>
            <a:r>
              <a:rPr lang="en-US" sz="1400" b="1" dirty="0">
                <a:latin typeface="Courier New" pitchFamily="49" charset="0"/>
                <a:cs typeface="Courier New" pitchFamily="49" charset="0"/>
              </a:rPr>
              <a:t>			mid = (start + end)/2;</a:t>
            </a:r>
          </a:p>
          <a:p>
            <a:pPr>
              <a:buNone/>
            </a:pPr>
            <a:r>
              <a:rPr lang="en-US" sz="1400" b="1" dirty="0">
                <a:latin typeface="Courier New" pitchFamily="49" charset="0"/>
                <a:cs typeface="Courier New" pitchFamily="49" charset="0"/>
              </a:rPr>
              <a:t>			</a:t>
            </a:r>
          </a:p>
          <a:p>
            <a:pPr>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findMinMax</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ar</a:t>
            </a:r>
            <a:r>
              <a:rPr lang="en-US" sz="1400" b="1" dirty="0">
                <a:latin typeface="Courier New" pitchFamily="49" charset="0"/>
                <a:cs typeface="Courier New" pitchFamily="49" charset="0"/>
              </a:rPr>
              <a:t>, start, mid, tempMinMax1);	</a:t>
            </a:r>
          </a:p>
          <a:p>
            <a:pPr>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findMinMax</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ar</a:t>
            </a:r>
            <a:r>
              <a:rPr lang="en-US" sz="1400" b="1" dirty="0">
                <a:latin typeface="Courier New" pitchFamily="49" charset="0"/>
                <a:cs typeface="Courier New" pitchFamily="49" charset="0"/>
              </a:rPr>
              <a:t>, mid+1, end, tempMinMax2);</a:t>
            </a:r>
          </a:p>
          <a:p>
            <a:pPr>
              <a:buNone/>
            </a:pPr>
            <a:endParaRPr lang="en-US" sz="1400" b="1" dirty="0">
              <a:latin typeface="Courier New" pitchFamily="49" charset="0"/>
              <a:cs typeface="Courier New" pitchFamily="49" charset="0"/>
            </a:endParaRPr>
          </a:p>
          <a:p>
            <a:pPr>
              <a:buNone/>
            </a:pPr>
            <a:r>
              <a:rPr lang="en-US" sz="1400" b="1" dirty="0">
                <a:latin typeface="Courier New" pitchFamily="49" charset="0"/>
                <a:cs typeface="Courier New" pitchFamily="49" charset="0"/>
              </a:rPr>
              <a:t>			if (tempMinMax1[0] &lt; tempMinMax2[0])</a:t>
            </a:r>
          </a:p>
          <a:p>
            <a:pPr>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minMax</a:t>
            </a:r>
            <a:r>
              <a:rPr lang="en-US" sz="1400" b="1" dirty="0">
                <a:latin typeface="Courier New" pitchFamily="49" charset="0"/>
                <a:cs typeface="Courier New" pitchFamily="49" charset="0"/>
              </a:rPr>
              <a:t>[0] = tempMinMax1[0];</a:t>
            </a:r>
          </a:p>
          <a:p>
            <a:pPr>
              <a:buNone/>
            </a:pPr>
            <a:r>
              <a:rPr lang="en-US" sz="1400" b="1" dirty="0">
                <a:latin typeface="Courier New" pitchFamily="49" charset="0"/>
                <a:cs typeface="Courier New" pitchFamily="49" charset="0"/>
              </a:rPr>
              <a:t>			else	</a:t>
            </a:r>
            <a:r>
              <a:rPr lang="en-US" sz="1400" b="1" dirty="0" err="1">
                <a:latin typeface="Courier New" pitchFamily="49" charset="0"/>
                <a:cs typeface="Courier New" pitchFamily="49" charset="0"/>
              </a:rPr>
              <a:t>minMax</a:t>
            </a:r>
            <a:r>
              <a:rPr lang="en-US" sz="1400" b="1" dirty="0">
                <a:latin typeface="Courier New" pitchFamily="49" charset="0"/>
                <a:cs typeface="Courier New" pitchFamily="49" charset="0"/>
              </a:rPr>
              <a:t>[0] = tempMinMax2[0];</a:t>
            </a:r>
          </a:p>
          <a:p>
            <a:pPr>
              <a:buNone/>
            </a:pPr>
            <a:endParaRPr lang="en-US" sz="1400" b="1" dirty="0">
              <a:latin typeface="Courier New" pitchFamily="49" charset="0"/>
              <a:cs typeface="Courier New" pitchFamily="49" charset="0"/>
            </a:endParaRPr>
          </a:p>
          <a:p>
            <a:pPr>
              <a:buNone/>
            </a:pPr>
            <a:r>
              <a:rPr lang="en-US" sz="1400" b="1" dirty="0">
                <a:latin typeface="Courier New" pitchFamily="49" charset="0"/>
                <a:cs typeface="Courier New" pitchFamily="49" charset="0"/>
              </a:rPr>
              <a:t>			if (tempMinMax1[1] &gt; tempMinMax2[1])</a:t>
            </a:r>
          </a:p>
          <a:p>
            <a:pPr>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minMax</a:t>
            </a:r>
            <a:r>
              <a:rPr lang="en-US" sz="1400" b="1" dirty="0">
                <a:latin typeface="Courier New" pitchFamily="49" charset="0"/>
                <a:cs typeface="Courier New" pitchFamily="49" charset="0"/>
              </a:rPr>
              <a:t>[1] = tempMinMax1[1];</a:t>
            </a:r>
          </a:p>
          <a:p>
            <a:pPr>
              <a:buNone/>
            </a:pPr>
            <a:r>
              <a:rPr lang="en-US" sz="1400" b="1" dirty="0">
                <a:latin typeface="Courier New" pitchFamily="49" charset="0"/>
                <a:cs typeface="Courier New" pitchFamily="49" charset="0"/>
              </a:rPr>
              <a:t>			else	</a:t>
            </a:r>
            <a:r>
              <a:rPr lang="en-US" sz="1400" b="1" dirty="0" err="1">
                <a:latin typeface="Courier New" pitchFamily="49" charset="0"/>
                <a:cs typeface="Courier New" pitchFamily="49" charset="0"/>
              </a:rPr>
              <a:t>minMax</a:t>
            </a:r>
            <a:r>
              <a:rPr lang="en-US" sz="1400" b="1" dirty="0">
                <a:latin typeface="Courier New" pitchFamily="49" charset="0"/>
                <a:cs typeface="Courier New" pitchFamily="49" charset="0"/>
              </a:rPr>
              <a:t>[1] = tempMinMax2[1];</a:t>
            </a:r>
          </a:p>
          <a:p>
            <a:pPr>
              <a:buNone/>
            </a:pPr>
            <a:r>
              <a:rPr lang="en-US" sz="1400" b="1" dirty="0">
                <a:latin typeface="Courier New" pitchFamily="49" charset="0"/>
                <a:cs typeface="Courier New" pitchFamily="49" charset="0"/>
              </a:rPr>
              <a:t>		}</a:t>
            </a:r>
          </a:p>
          <a:p>
            <a:pPr>
              <a:buNone/>
            </a:pPr>
            <a:r>
              <a:rPr lang="en-US" sz="1400" b="1" dirty="0">
                <a:latin typeface="Courier New" pitchFamily="49" charset="0"/>
                <a:cs typeface="Courier New" pitchFamily="49" charset="0"/>
              </a:rPr>
              <a:t>}</a:t>
            </a:r>
          </a:p>
        </p:txBody>
      </p:sp>
    </p:spTree>
    <p:extLst>
      <p:ext uri="{BB962C8B-B14F-4D97-AF65-F5344CB8AC3E}">
        <p14:creationId xmlns:p14="http://schemas.microsoft.com/office/powerpoint/2010/main" val="4103696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04800"/>
                <a:ext cx="8229600" cy="6172200"/>
              </a:xfrm>
            </p:spPr>
            <p:txBody>
              <a:bodyPr>
                <a:noAutofit/>
              </a:bodyPr>
              <a:lstStyle/>
              <a:p>
                <a:pPr>
                  <a:buNone/>
                </a:pPr>
                <a:r>
                  <a:rPr lang="en-US" sz="1400" b="1" dirty="0" smtClean="0">
                    <a:latin typeface="Courier New" pitchFamily="49" charset="0"/>
                    <a:cs typeface="Courier New" pitchFamily="49" charset="0"/>
                  </a:rPr>
                  <a:t>Complexity Analysis</a:t>
                </a:r>
              </a:p>
              <a:p>
                <a:pPr>
                  <a:buNone/>
                </a:pPr>
                <a:endParaRPr lang="en-US" sz="1400" b="1" dirty="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Denote by </a:t>
                </a:r>
                <a14:m>
                  <m:oMath xmlns:m="http://schemas.openxmlformats.org/officeDocument/2006/math">
                    <m:sSub>
                      <m:sSubPr>
                        <m:ctrlPr>
                          <a:rPr lang="en-US" sz="1400" b="1" i="1" smtClean="0">
                            <a:latin typeface="Cambria Math" panose="02040503050406030204" pitchFamily="18" charset="0"/>
                            <a:cs typeface="Courier New" pitchFamily="49" charset="0"/>
                          </a:rPr>
                        </m:ctrlPr>
                      </m:sSubPr>
                      <m:e>
                        <m:r>
                          <a:rPr lang="en-US" sz="1400" b="1" i="1" smtClean="0">
                            <a:latin typeface="Cambria Math" panose="02040503050406030204" pitchFamily="18" charset="0"/>
                            <a:cs typeface="Courier New" pitchFamily="49" charset="0"/>
                          </a:rPr>
                          <m:t>𝑻</m:t>
                        </m:r>
                      </m:e>
                      <m:sub>
                        <m:r>
                          <a:rPr lang="en-US" sz="1400" b="1" i="1" smtClean="0">
                            <a:latin typeface="Cambria Math" panose="02040503050406030204" pitchFamily="18" charset="0"/>
                            <a:cs typeface="Courier New" pitchFamily="49" charset="0"/>
                          </a:rPr>
                          <m:t>𝒏</m:t>
                        </m:r>
                      </m:sub>
                    </m:sSub>
                  </m:oMath>
                </a14:m>
                <a:r>
                  <a:rPr lang="en-US" sz="1400" b="1" dirty="0" smtClean="0">
                    <a:latin typeface="Courier New" pitchFamily="49" charset="0"/>
                    <a:cs typeface="Courier New" pitchFamily="49" charset="0"/>
                  </a:rPr>
                  <a:t> the number of comparisons</a:t>
                </a:r>
              </a:p>
              <a:p>
                <a:pPr>
                  <a:buNone/>
                </a:pPr>
                <a:endParaRPr lang="en-US" sz="14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Step 1) examine the base case(s): </a:t>
                </a:r>
                <a:endParaRPr lang="en-US" sz="1400" b="1" dirty="0">
                  <a:latin typeface="Courier New" pitchFamily="49" charset="0"/>
                  <a:cs typeface="Courier New"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04800"/>
                <a:ext cx="8229600" cy="6172200"/>
              </a:xfrm>
              <a:blipFill>
                <a:blip r:embed="rId2"/>
                <a:stretch>
                  <a:fillRect l="-222" t="-99"/>
                </a:stretch>
              </a:blipFill>
            </p:spPr>
            <p:txBody>
              <a:bodyPr/>
              <a:lstStyle/>
              <a:p>
                <a:r>
                  <a:rPr lang="en-SG">
                    <a:noFill/>
                  </a:rPr>
                  <a:t> </a:t>
                </a:r>
              </a:p>
            </p:txBody>
          </p:sp>
        </mc:Fallback>
      </mc:AlternateContent>
      <p:pic>
        <p:nvPicPr>
          <p:cNvPr id="4" name="Picture 3"/>
          <p:cNvPicPr>
            <a:picLocks noChangeAspect="1"/>
          </p:cNvPicPr>
          <p:nvPr/>
        </p:nvPicPr>
        <p:blipFill>
          <a:blip r:embed="rId3"/>
          <a:stretch>
            <a:fillRect/>
          </a:stretch>
        </p:blipFill>
        <p:spPr>
          <a:xfrm>
            <a:off x="1329314" y="1752600"/>
            <a:ext cx="5676900" cy="962025"/>
          </a:xfrm>
          <a:prstGeom prst="rect">
            <a:avLst/>
          </a:prstGeom>
        </p:spPr>
      </p:pic>
      <p:pic>
        <p:nvPicPr>
          <p:cNvPr id="5" name="Picture 4"/>
          <p:cNvPicPr>
            <a:picLocks noChangeAspect="1"/>
          </p:cNvPicPr>
          <p:nvPr/>
        </p:nvPicPr>
        <p:blipFill>
          <a:blip r:embed="rId4"/>
          <a:stretch>
            <a:fillRect/>
          </a:stretch>
        </p:blipFill>
        <p:spPr>
          <a:xfrm>
            <a:off x="1229301" y="3509962"/>
            <a:ext cx="5876925" cy="217170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3236162" y="3102674"/>
                <a:ext cx="9316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cs typeface="Courier New" pitchFamily="49" charset="0"/>
                            </a:rPr>
                          </m:ctrlPr>
                        </m:sSubPr>
                        <m:e>
                          <m:r>
                            <a:rPr lang="en-US" b="1" i="1">
                              <a:latin typeface="Cambria Math" panose="02040503050406030204" pitchFamily="18" charset="0"/>
                              <a:cs typeface="Courier New" pitchFamily="49" charset="0"/>
                            </a:rPr>
                            <m:t>𝑻</m:t>
                          </m:r>
                        </m:e>
                        <m:sub>
                          <m:r>
                            <a:rPr lang="en-US" b="1" i="1" smtClean="0">
                              <a:latin typeface="Cambria Math" panose="02040503050406030204" pitchFamily="18" charset="0"/>
                              <a:cs typeface="Courier New" pitchFamily="49" charset="0"/>
                            </a:rPr>
                            <m:t>𝟏</m:t>
                          </m:r>
                        </m:sub>
                      </m:sSub>
                      <m:r>
                        <a:rPr lang="en-US" b="1" i="1" smtClean="0">
                          <a:latin typeface="Cambria Math" panose="02040503050406030204" pitchFamily="18" charset="0"/>
                          <a:cs typeface="Courier New" pitchFamily="49" charset="0"/>
                        </a:rPr>
                        <m:t>=</m:t>
                      </m:r>
                      <m:r>
                        <a:rPr lang="en-US" b="1" i="1" smtClean="0">
                          <a:latin typeface="Cambria Math" panose="02040503050406030204" pitchFamily="18" charset="0"/>
                          <a:cs typeface="Courier New" pitchFamily="49" charset="0"/>
                        </a:rPr>
                        <m:t>𝟎</m:t>
                      </m:r>
                    </m:oMath>
                  </m:oMathPara>
                </a14:m>
                <a:endParaRPr lang="en-SG" dirty="0"/>
              </a:p>
            </p:txBody>
          </p:sp>
        </mc:Choice>
        <mc:Fallback xmlns="">
          <p:sp>
            <p:nvSpPr>
              <p:cNvPr id="6" name="Rectangle 5"/>
              <p:cNvSpPr>
                <a:spLocks noRot="1" noChangeAspect="1" noMove="1" noResize="1" noEditPoints="1" noAdjustHandles="1" noChangeArrowheads="1" noChangeShapeType="1" noTextEdit="1"/>
              </p:cNvSpPr>
              <p:nvPr/>
            </p:nvSpPr>
            <p:spPr>
              <a:xfrm>
                <a:off x="3236162" y="3102674"/>
                <a:ext cx="931602" cy="36933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236162" y="5791200"/>
                <a:ext cx="9316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cs typeface="Courier New" pitchFamily="49" charset="0"/>
                            </a:rPr>
                          </m:ctrlPr>
                        </m:sSubPr>
                        <m:e>
                          <m:r>
                            <a:rPr lang="en-US" b="1" i="1">
                              <a:latin typeface="Cambria Math" panose="02040503050406030204" pitchFamily="18" charset="0"/>
                              <a:cs typeface="Courier New" pitchFamily="49" charset="0"/>
                            </a:rPr>
                            <m:t>𝑻</m:t>
                          </m:r>
                        </m:e>
                        <m:sub>
                          <m:r>
                            <a:rPr lang="en-US" b="1" i="1" smtClean="0">
                              <a:latin typeface="Cambria Math" panose="02040503050406030204" pitchFamily="18" charset="0"/>
                              <a:cs typeface="Courier New" pitchFamily="49" charset="0"/>
                            </a:rPr>
                            <m:t>𝟐</m:t>
                          </m:r>
                        </m:sub>
                      </m:sSub>
                      <m:r>
                        <a:rPr lang="en-US" b="1" i="1" smtClean="0">
                          <a:latin typeface="Cambria Math" panose="02040503050406030204" pitchFamily="18" charset="0"/>
                          <a:cs typeface="Courier New" pitchFamily="49" charset="0"/>
                        </a:rPr>
                        <m:t>=</m:t>
                      </m:r>
                      <m:r>
                        <a:rPr lang="en-US" b="1" i="1" smtClean="0">
                          <a:latin typeface="Cambria Math" panose="02040503050406030204" pitchFamily="18" charset="0"/>
                          <a:cs typeface="Courier New" pitchFamily="49" charset="0"/>
                        </a:rPr>
                        <m:t>𝟏</m:t>
                      </m:r>
                    </m:oMath>
                  </m:oMathPara>
                </a14:m>
                <a:endParaRPr lang="en-SG" dirty="0"/>
              </a:p>
            </p:txBody>
          </p:sp>
        </mc:Choice>
        <mc:Fallback xmlns="">
          <p:sp>
            <p:nvSpPr>
              <p:cNvPr id="7" name="Rectangle 6"/>
              <p:cNvSpPr>
                <a:spLocks noRot="1" noChangeAspect="1" noMove="1" noResize="1" noEditPoints="1" noAdjustHandles="1" noChangeArrowheads="1" noChangeShapeType="1" noTextEdit="1"/>
              </p:cNvSpPr>
              <p:nvPr/>
            </p:nvSpPr>
            <p:spPr>
              <a:xfrm>
                <a:off x="3236162" y="5791200"/>
                <a:ext cx="931602" cy="369332"/>
              </a:xfrm>
              <a:prstGeom prst="rect">
                <a:avLst/>
              </a:prstGeom>
              <a:blipFill>
                <a:blip r:embed="rId6"/>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305959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Autofit/>
          </a:bodyPr>
          <a:lstStyle/>
          <a:p>
            <a:pPr>
              <a:buNone/>
            </a:pPr>
            <a:r>
              <a:rPr lang="en-US" sz="1400" b="1" dirty="0" smtClean="0">
                <a:latin typeface="Courier New" pitchFamily="49" charset="0"/>
                <a:cs typeface="Courier New" pitchFamily="49" charset="0"/>
              </a:rPr>
              <a:t>Step 2) write the recurrence equation: </a:t>
            </a: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We need to determine the coefficients </a:t>
            </a:r>
            <a:r>
              <a:rPr lang="en-US" sz="1400" b="1" i="1" dirty="0" smtClean="0">
                <a:solidFill>
                  <a:srgbClr val="FF0000"/>
                </a:solidFill>
                <a:latin typeface="Courier New" pitchFamily="49" charset="0"/>
                <a:cs typeface="Courier New" pitchFamily="49" charset="0"/>
              </a:rPr>
              <a:t>A</a:t>
            </a:r>
            <a:r>
              <a:rPr lang="en-US" sz="1400" b="1" dirty="0" smtClean="0">
                <a:latin typeface="Courier New" pitchFamily="49" charset="0"/>
                <a:cs typeface="Courier New" pitchFamily="49" charset="0"/>
              </a:rPr>
              <a:t> and </a:t>
            </a:r>
            <a:r>
              <a:rPr lang="en-US" sz="1400" b="1" i="1" dirty="0" smtClean="0">
                <a:solidFill>
                  <a:srgbClr val="FF0000"/>
                </a:solidFill>
                <a:latin typeface="Courier New" pitchFamily="49" charset="0"/>
                <a:cs typeface="Courier New" pitchFamily="49" charset="0"/>
              </a:rPr>
              <a:t>B</a:t>
            </a:r>
            <a:r>
              <a:rPr lang="en-US" sz="1400" b="1" dirty="0" smtClean="0">
                <a:latin typeface="Courier New" pitchFamily="49" charset="0"/>
                <a:cs typeface="Courier New" pitchFamily="49" charset="0"/>
              </a:rPr>
              <a:t>, and the sub-script </a:t>
            </a:r>
            <a:r>
              <a:rPr lang="en-US" sz="1400" b="1" i="1" dirty="0" smtClean="0">
                <a:solidFill>
                  <a:srgbClr val="FF0000"/>
                </a:solidFill>
                <a:latin typeface="Courier New" pitchFamily="49" charset="0"/>
                <a:cs typeface="Courier New" pitchFamily="49" charset="0"/>
              </a:rPr>
              <a:t>k</a:t>
            </a:r>
          </a:p>
          <a:p>
            <a:pPr>
              <a:buNone/>
            </a:pPr>
            <a:r>
              <a:rPr lang="en-US" sz="1400" b="1" i="1" dirty="0" smtClean="0">
                <a:solidFill>
                  <a:srgbClr val="FF0000"/>
                </a:solidFill>
                <a:latin typeface="Courier New" pitchFamily="49" charset="0"/>
                <a:cs typeface="Courier New" pitchFamily="49" charset="0"/>
              </a:rPr>
              <a:t>A</a:t>
            </a:r>
            <a:r>
              <a:rPr lang="en-US" sz="1400" b="1" dirty="0" smtClean="0">
                <a:latin typeface="Courier New" pitchFamily="49" charset="0"/>
                <a:cs typeface="Courier New" pitchFamily="49" charset="0"/>
              </a:rPr>
              <a:t>: the number of recursive calls</a:t>
            </a:r>
          </a:p>
          <a:p>
            <a:pPr>
              <a:buNone/>
            </a:pPr>
            <a:r>
              <a:rPr lang="en-US" sz="1400" b="1" i="1" dirty="0" smtClean="0">
                <a:solidFill>
                  <a:srgbClr val="FF0000"/>
                </a:solidFill>
                <a:latin typeface="Courier New" pitchFamily="49" charset="0"/>
                <a:cs typeface="Courier New" pitchFamily="49" charset="0"/>
              </a:rPr>
              <a:t>k</a:t>
            </a:r>
            <a:r>
              <a:rPr lang="en-US" sz="1400" b="1" dirty="0" smtClean="0">
                <a:latin typeface="Courier New" pitchFamily="49" charset="0"/>
                <a:cs typeface="Courier New" pitchFamily="49" charset="0"/>
              </a:rPr>
              <a:t>: the size of sub-problems</a:t>
            </a:r>
          </a:p>
          <a:p>
            <a:pPr>
              <a:buNone/>
            </a:pPr>
            <a:r>
              <a:rPr lang="en-US" sz="1400" b="1" i="1" dirty="0" smtClean="0">
                <a:solidFill>
                  <a:srgbClr val="FF0000"/>
                </a:solidFill>
                <a:latin typeface="Courier New" pitchFamily="49" charset="0"/>
                <a:cs typeface="Courier New" pitchFamily="49" charset="0"/>
              </a:rPr>
              <a:t>B</a:t>
            </a:r>
            <a:r>
              <a:rPr lang="en-US" sz="1400" b="1" dirty="0" smtClean="0">
                <a:latin typeface="Courier New" pitchFamily="49" charset="0"/>
                <a:cs typeface="Courier New" pitchFamily="49" charset="0"/>
              </a:rPr>
              <a:t>: the extra number of comparisons</a:t>
            </a:r>
            <a:endParaRPr lang="en-US" sz="1400" b="1" dirty="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p:txBody>
      </p:sp>
      <p:pic>
        <p:nvPicPr>
          <p:cNvPr id="8" name="Picture 7"/>
          <p:cNvPicPr>
            <a:picLocks noChangeAspect="1"/>
          </p:cNvPicPr>
          <p:nvPr/>
        </p:nvPicPr>
        <p:blipFill>
          <a:blip r:embed="rId2"/>
          <a:stretch>
            <a:fillRect/>
          </a:stretch>
        </p:blipFill>
        <p:spPr>
          <a:xfrm>
            <a:off x="990600" y="700855"/>
            <a:ext cx="5810250" cy="3781425"/>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2497073" y="4601336"/>
                <a:ext cx="13986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sub>
                      </m:sSub>
                      <m:r>
                        <a:rPr lang="en-SG" i="1" smtClean="0">
                          <a:latin typeface="Cambria Math" panose="02040503050406030204" pitchFamily="18" charset="0"/>
                        </a:rPr>
                        <m:t>=</m:t>
                      </m:r>
                      <m:r>
                        <a:rPr lang="en-US" b="1" i="1" smtClean="0">
                          <a:solidFill>
                            <a:srgbClr val="FF0000"/>
                          </a:solidFill>
                          <a:latin typeface="Cambria Math" panose="02040503050406030204" pitchFamily="18" charset="0"/>
                        </a:rPr>
                        <m:t>𝑨</m:t>
                      </m:r>
                      <m:sSub>
                        <m:sSubPr>
                          <m:ctrlPr>
                            <a:rPr lang="en-SG" i="1">
                              <a:latin typeface="Cambria Math" panose="02040503050406030204" pitchFamily="18" charset="0"/>
                            </a:rPr>
                          </m:ctrlPr>
                        </m:sSubPr>
                        <m:e>
                          <m:r>
                            <a:rPr lang="en-US" i="1">
                              <a:latin typeface="Cambria Math" panose="02040503050406030204" pitchFamily="18" charset="0"/>
                            </a:rPr>
                            <m:t>𝑇</m:t>
                          </m:r>
                        </m:e>
                        <m:sub>
                          <m:r>
                            <a:rPr lang="en-US" b="1" i="1" smtClean="0">
                              <a:solidFill>
                                <a:srgbClr val="FF0000"/>
                              </a:solidFill>
                              <a:latin typeface="Cambria Math" panose="02040503050406030204" pitchFamily="18" charset="0"/>
                            </a:rPr>
                            <m:t>𝒌</m:t>
                          </m:r>
                        </m:sub>
                      </m:sSub>
                      <m:r>
                        <a:rPr lang="en-US" b="0" i="1" smtClean="0">
                          <a:latin typeface="Cambria Math" panose="02040503050406030204" pitchFamily="18" charset="0"/>
                        </a:rPr>
                        <m:t>+</m:t>
                      </m:r>
                      <m:r>
                        <a:rPr lang="en-US" b="1" i="1" smtClean="0">
                          <a:solidFill>
                            <a:srgbClr val="FF0000"/>
                          </a:solidFill>
                          <a:latin typeface="Cambria Math" panose="02040503050406030204" pitchFamily="18" charset="0"/>
                        </a:rPr>
                        <m:t>𝑩</m:t>
                      </m:r>
                    </m:oMath>
                  </m:oMathPara>
                </a14:m>
                <a:endParaRPr lang="en-SG" b="1"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497073" y="4601336"/>
                <a:ext cx="1398652" cy="276999"/>
              </a:xfrm>
              <a:prstGeom prst="rect">
                <a:avLst/>
              </a:prstGeom>
              <a:blipFill>
                <a:blip r:embed="rId3"/>
                <a:stretch>
                  <a:fillRect l="-3930" r="-3493" b="-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590800" y="6311401"/>
                <a:ext cx="1577932"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sub>
                      </m:sSub>
                      <m:r>
                        <a:rPr lang="en-SG" i="1" smtClean="0">
                          <a:latin typeface="Cambria Math" panose="02040503050406030204" pitchFamily="18" charset="0"/>
                        </a:rPr>
                        <m:t>=</m:t>
                      </m:r>
                      <m:r>
                        <a:rPr lang="en-US" b="1" i="1" smtClean="0">
                          <a:solidFill>
                            <a:srgbClr val="FF0000"/>
                          </a:solidFill>
                          <a:latin typeface="Cambria Math" panose="02040503050406030204" pitchFamily="18" charset="0"/>
                        </a:rPr>
                        <m:t>𝟐</m:t>
                      </m:r>
                      <m:sSub>
                        <m:sSubPr>
                          <m:ctrlPr>
                            <a:rPr lang="en-SG" i="1">
                              <a:latin typeface="Cambria Math" panose="02040503050406030204" pitchFamily="18" charset="0"/>
                            </a:rPr>
                          </m:ctrlPr>
                        </m:sSubPr>
                        <m:e>
                          <m:r>
                            <a:rPr lang="en-US" i="1">
                              <a:latin typeface="Cambria Math" panose="02040503050406030204" pitchFamily="18" charset="0"/>
                            </a:rPr>
                            <m:t>𝑇</m:t>
                          </m:r>
                        </m:e>
                        <m:sub>
                          <m:r>
                            <a:rPr lang="en-US" b="1" i="1" smtClean="0">
                              <a:solidFill>
                                <a:srgbClr val="FF0000"/>
                              </a:solidFill>
                              <a:latin typeface="Cambria Math" panose="02040503050406030204" pitchFamily="18" charset="0"/>
                            </a:rPr>
                            <m:t>𝒏</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𝟐</m:t>
                          </m:r>
                        </m:sub>
                      </m:sSub>
                      <m:r>
                        <a:rPr lang="en-US" b="0" i="1" smtClean="0">
                          <a:latin typeface="Cambria Math" panose="02040503050406030204" pitchFamily="18" charset="0"/>
                        </a:rPr>
                        <m:t>+</m:t>
                      </m:r>
                      <m:r>
                        <a:rPr lang="en-US" b="1" i="1" smtClean="0">
                          <a:solidFill>
                            <a:srgbClr val="FF0000"/>
                          </a:solidFill>
                          <a:latin typeface="Cambria Math" panose="02040503050406030204" pitchFamily="18" charset="0"/>
                        </a:rPr>
                        <m:t>𝟐</m:t>
                      </m:r>
                    </m:oMath>
                  </m:oMathPara>
                </a14:m>
                <a:endParaRPr lang="en-SG" b="1"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590800" y="6311401"/>
                <a:ext cx="1577932" cy="301878"/>
              </a:xfrm>
              <a:prstGeom prst="rect">
                <a:avLst/>
              </a:prstGeom>
              <a:blipFill>
                <a:blip r:embed="rId4"/>
                <a:stretch>
                  <a:fillRect l="-1931" r="-1931" b="-28000"/>
                </a:stretch>
              </a:blipFill>
            </p:spPr>
            <p:txBody>
              <a:bodyPr/>
              <a:lstStyle/>
              <a:p>
                <a:r>
                  <a:rPr lang="en-SG">
                    <a:noFill/>
                  </a:rPr>
                  <a:t> </a:t>
                </a:r>
              </a:p>
            </p:txBody>
          </p:sp>
        </mc:Fallback>
      </mc:AlternateContent>
    </p:spTree>
    <p:extLst>
      <p:ext uri="{BB962C8B-B14F-4D97-AF65-F5344CB8AC3E}">
        <p14:creationId xmlns:p14="http://schemas.microsoft.com/office/powerpoint/2010/main" val="2657766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Autofit/>
          </a:bodyPr>
          <a:lstStyle/>
          <a:p>
            <a:pPr>
              <a:buNone/>
            </a:pPr>
            <a:r>
              <a:rPr lang="en-US" sz="1400" b="1" dirty="0" smtClean="0">
                <a:latin typeface="Courier New" pitchFamily="49" charset="0"/>
                <a:cs typeface="Courier New" pitchFamily="49" charset="0"/>
              </a:rPr>
              <a:t>Step 3) solve the recurrence equation: </a:t>
            </a: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p:txBody>
      </p:sp>
      <mc:AlternateContent xmlns:mc="http://schemas.openxmlformats.org/markup-compatibility/2006" xmlns:a14="http://schemas.microsoft.com/office/drawing/2010/main">
        <mc:Choice Requires="a14">
          <p:sp>
            <p:nvSpPr>
              <p:cNvPr id="10" name="TextBox 9"/>
              <p:cNvSpPr txBox="1"/>
              <p:nvPr/>
            </p:nvSpPr>
            <p:spPr>
              <a:xfrm>
                <a:off x="1447800" y="762000"/>
                <a:ext cx="1577932"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sub>
                      </m:sSub>
                      <m:r>
                        <a:rPr lang="en-SG" i="1" smtClean="0">
                          <a:latin typeface="Cambria Math" panose="02040503050406030204" pitchFamily="18" charset="0"/>
                        </a:rPr>
                        <m:t>=</m:t>
                      </m:r>
                      <m:r>
                        <a:rPr lang="en-US" b="1" i="1" smtClean="0">
                          <a:solidFill>
                            <a:srgbClr val="FF0000"/>
                          </a:solidFill>
                          <a:latin typeface="Cambria Math" panose="02040503050406030204" pitchFamily="18" charset="0"/>
                        </a:rPr>
                        <m:t>𝟐</m:t>
                      </m:r>
                      <m:sSub>
                        <m:sSubPr>
                          <m:ctrlPr>
                            <a:rPr lang="en-SG" i="1">
                              <a:latin typeface="Cambria Math" panose="02040503050406030204" pitchFamily="18" charset="0"/>
                            </a:rPr>
                          </m:ctrlPr>
                        </m:sSubPr>
                        <m:e>
                          <m:r>
                            <a:rPr lang="en-US" i="1">
                              <a:latin typeface="Cambria Math" panose="02040503050406030204" pitchFamily="18" charset="0"/>
                            </a:rPr>
                            <m:t>𝑇</m:t>
                          </m:r>
                        </m:e>
                        <m:sub>
                          <m:r>
                            <a:rPr lang="en-US" b="1" i="1" smtClean="0">
                              <a:solidFill>
                                <a:srgbClr val="FF0000"/>
                              </a:solidFill>
                              <a:latin typeface="Cambria Math" panose="02040503050406030204" pitchFamily="18" charset="0"/>
                            </a:rPr>
                            <m:t>𝒏</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𝟐</m:t>
                          </m:r>
                        </m:sub>
                      </m:sSub>
                      <m:r>
                        <a:rPr lang="en-US" b="0" i="1" smtClean="0">
                          <a:latin typeface="Cambria Math" panose="02040503050406030204" pitchFamily="18" charset="0"/>
                        </a:rPr>
                        <m:t>+</m:t>
                      </m:r>
                      <m:r>
                        <a:rPr lang="en-US" b="1" i="1" smtClean="0">
                          <a:solidFill>
                            <a:srgbClr val="FF0000"/>
                          </a:solidFill>
                          <a:latin typeface="Cambria Math" panose="02040503050406030204" pitchFamily="18" charset="0"/>
                        </a:rPr>
                        <m:t>𝟐</m:t>
                      </m:r>
                    </m:oMath>
                  </m:oMathPara>
                </a14:m>
                <a:endParaRPr lang="en-SG" b="1"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47800" y="762000"/>
                <a:ext cx="1577932" cy="301878"/>
              </a:xfrm>
              <a:prstGeom prst="rect">
                <a:avLst/>
              </a:prstGeom>
              <a:blipFill>
                <a:blip r:embed="rId2"/>
                <a:stretch>
                  <a:fillRect l="-2326" r="-2326" b="-26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864819" y="768359"/>
                <a:ext cx="7071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SG" i="1" smtClean="0">
                          <a:latin typeface="Cambria Math" panose="02040503050406030204" pitchFamily="18" charset="0"/>
                        </a:rPr>
                        <m:t>=</m:t>
                      </m:r>
                      <m:r>
                        <a:rPr lang="en-US" b="0" i="1" smtClean="0">
                          <a:latin typeface="Cambria Math" panose="02040503050406030204" pitchFamily="18" charset="0"/>
                        </a:rPr>
                        <m:t>0</m:t>
                      </m:r>
                    </m:oMath>
                  </m:oMathPara>
                </a14:m>
                <a:endParaRPr lang="en-SG"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864819" y="768359"/>
                <a:ext cx="707181" cy="276999"/>
              </a:xfrm>
              <a:prstGeom prst="rect">
                <a:avLst/>
              </a:prstGeom>
              <a:blipFill>
                <a:blip r:embed="rId3"/>
                <a:stretch>
                  <a:fillRect l="-6897" r="-6034" b="-1777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059644" y="780473"/>
                <a:ext cx="7028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r>
                        <a:rPr lang="en-SG" i="1" smtClean="0">
                          <a:latin typeface="Cambria Math" panose="02040503050406030204" pitchFamily="18" charset="0"/>
                        </a:rPr>
                        <m:t>=</m:t>
                      </m:r>
                      <m:r>
                        <a:rPr lang="en-US" b="0" i="1" smtClean="0">
                          <a:latin typeface="Cambria Math" panose="02040503050406030204" pitchFamily="18" charset="0"/>
                        </a:rPr>
                        <m:t>1</m:t>
                      </m:r>
                    </m:oMath>
                  </m:oMathPara>
                </a14:m>
                <a:endParaRPr lang="en-SG"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59644" y="780473"/>
                <a:ext cx="702885" cy="276999"/>
              </a:xfrm>
              <a:prstGeom prst="rect">
                <a:avLst/>
              </a:prstGeom>
              <a:blipFill>
                <a:blip r:embed="rId4"/>
                <a:stretch>
                  <a:fillRect l="-7826" r="-7826" b="-1777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04800" y="1239141"/>
                <a:ext cx="1470787" cy="281937"/>
              </a:xfrm>
              <a:prstGeom prst="rect">
                <a:avLst/>
              </a:prstGeom>
              <a:noFill/>
            </p:spPr>
            <p:txBody>
              <a:bodyPr wrap="none" lIns="0" tIns="0" rIns="0" bIns="0" rtlCol="0">
                <a:spAutoFit/>
              </a:bodyPr>
              <a:lstStyle/>
              <a:p>
                <a:r>
                  <a:rPr lang="en-US" b="0" dirty="0" smtClean="0"/>
                  <a:t>Assume </a:t>
                </a:r>
                <a14:m>
                  <m:oMath xmlns:m="http://schemas.openxmlformats.org/officeDocument/2006/math">
                    <m:r>
                      <a:rPr lang="en-US" i="1" smtClean="0">
                        <a:latin typeface="Cambria Math" panose="02040503050406030204" pitchFamily="18" charset="0"/>
                      </a:rPr>
                      <m:t>𝑛</m:t>
                    </m:r>
                    <m:r>
                      <a:rPr lang="en-SG" i="1" smtClean="0">
                        <a:latin typeface="Cambria Math" panose="02040503050406030204" pitchFamily="18" charset="0"/>
                      </a:rPr>
                      <m:t>=</m:t>
                    </m:r>
                    <m:sSup>
                      <m:sSupPr>
                        <m:ctrlPr>
                          <a:rPr lang="en-SG"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oMath>
                </a14:m>
                <a:endParaRPr lang="en-SG" dirty="0">
                  <a:solidFill>
                    <a:srgbClr val="FF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04800" y="1239141"/>
                <a:ext cx="1470787" cy="281937"/>
              </a:xfrm>
              <a:prstGeom prst="rect">
                <a:avLst/>
              </a:prstGeom>
              <a:blipFill>
                <a:blip r:embed="rId5"/>
                <a:stretch>
                  <a:fillRect l="-9544" t="-25532" r="-2490" b="-4893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04800" y="1656459"/>
                <a:ext cx="6064737" cy="292709"/>
              </a:xfrm>
              <a:prstGeom prst="rect">
                <a:avLst/>
              </a:prstGeom>
              <a:noFill/>
            </p:spPr>
            <p:txBody>
              <a:bodyPr wrap="none" lIns="0" tIns="0" rIns="0" bIns="0" rtlCol="0">
                <a:spAutoFit/>
              </a:bodyPr>
              <a:lstStyle/>
              <a:p>
                <a:r>
                  <a:rPr lang="en-SG" dirty="0" smtClean="0"/>
                  <a:t>Rewrite the equation using index </a:t>
                </a:r>
                <a:r>
                  <a:rPr lang="en-SG" i="1" dirty="0" smtClean="0"/>
                  <a:t>k</a:t>
                </a:r>
                <a:r>
                  <a:rPr lang="en-SG" dirty="0" smtClean="0"/>
                  <a:t>                     </a:t>
                </a:r>
                <a14:m>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𝑇</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sub>
                    </m:sSub>
                    <m:r>
                      <a:rPr lang="en-SG" i="1" smtClean="0">
                        <a:latin typeface="Cambria Math" panose="02040503050406030204" pitchFamily="18" charset="0"/>
                      </a:rPr>
                      <m:t>=</m:t>
                    </m:r>
                    <m:r>
                      <a:rPr lang="en-US" b="0" i="1" smtClean="0">
                        <a:solidFill>
                          <a:schemeClr val="tx1"/>
                        </a:solidFill>
                        <a:latin typeface="Cambria Math" panose="02040503050406030204" pitchFamily="18" charset="0"/>
                      </a:rPr>
                      <m:t>2</m:t>
                    </m:r>
                    <m:sSub>
                      <m:sSubPr>
                        <m:ctrlPr>
                          <a:rPr lang="en-SG" i="1">
                            <a:latin typeface="Cambria Math" panose="02040503050406030204" pitchFamily="18" charset="0"/>
                          </a:rPr>
                        </m:ctrlPr>
                      </m:sSubPr>
                      <m:e>
                        <m:r>
                          <a:rPr lang="en-US" i="1">
                            <a:latin typeface="Cambria Math" panose="02040503050406030204" pitchFamily="18" charset="0"/>
                          </a:rPr>
                          <m:t>𝑇</m:t>
                        </m:r>
                      </m:e>
                      <m:sub>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−1</m:t>
                            </m:r>
                          </m:sup>
                        </m:sSup>
                      </m:sub>
                    </m:sSub>
                    <m:r>
                      <a:rPr lang="en-US" b="0" i="1" smtClean="0">
                        <a:latin typeface="Cambria Math" panose="02040503050406030204" pitchFamily="18" charset="0"/>
                      </a:rPr>
                      <m:t>+2</m:t>
                    </m:r>
                  </m:oMath>
                </a14:m>
                <a:endParaRPr lang="en-SG" b="1" dirty="0">
                  <a:solidFill>
                    <a:srgbClr val="FF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04800" y="1656459"/>
                <a:ext cx="6064737" cy="292709"/>
              </a:xfrm>
              <a:prstGeom prst="rect">
                <a:avLst/>
              </a:prstGeom>
              <a:blipFill>
                <a:blip r:embed="rId6"/>
                <a:stretch>
                  <a:fillRect l="-2312" t="-25000" r="-302" b="-43750"/>
                </a:stretch>
              </a:blipFill>
            </p:spPr>
            <p:txBody>
              <a:bodyPr/>
              <a:lstStyle/>
              <a:p>
                <a:r>
                  <a:rPr lang="en-SG">
                    <a:noFill/>
                  </a:rPr>
                  <a:t> </a:t>
                </a:r>
              </a:p>
            </p:txBody>
          </p:sp>
        </mc:Fallback>
      </mc:AlternateContent>
      <p:sp>
        <p:nvSpPr>
          <p:cNvPr id="13" name="TextBox 12"/>
          <p:cNvSpPr txBox="1"/>
          <p:nvPr/>
        </p:nvSpPr>
        <p:spPr>
          <a:xfrm>
            <a:off x="304800" y="2309064"/>
            <a:ext cx="4279890" cy="276999"/>
          </a:xfrm>
          <a:prstGeom prst="rect">
            <a:avLst/>
          </a:prstGeom>
          <a:noFill/>
        </p:spPr>
        <p:txBody>
          <a:bodyPr wrap="none" lIns="0" tIns="0" rIns="0" bIns="0" rtlCol="0">
            <a:spAutoFit/>
          </a:bodyPr>
          <a:lstStyle/>
          <a:p>
            <a:r>
              <a:rPr lang="en-SG" dirty="0" smtClean="0"/>
              <a:t>Reduce the index until reaching the base case</a:t>
            </a:r>
            <a:endParaRPr lang="en-SG" b="1" dirty="0">
              <a:solidFill>
                <a:srgbClr val="FF0000"/>
              </a:solidFill>
            </a:endParaRPr>
          </a:p>
        </p:txBody>
      </p:sp>
      <p:grpSp>
        <p:nvGrpSpPr>
          <p:cNvPr id="5" name="Group 4"/>
          <p:cNvGrpSpPr/>
          <p:nvPr/>
        </p:nvGrpSpPr>
        <p:grpSpPr>
          <a:xfrm>
            <a:off x="190711" y="2783160"/>
            <a:ext cx="3847889" cy="2849819"/>
            <a:chOff x="2444745" y="2788174"/>
            <a:chExt cx="3847889" cy="2849819"/>
          </a:xfrm>
        </p:grpSpPr>
        <mc:AlternateContent xmlns:mc="http://schemas.openxmlformats.org/markup-compatibility/2006" xmlns:a14="http://schemas.microsoft.com/office/drawing/2010/main">
          <mc:Choice Requires="a14">
            <p:sp>
              <p:nvSpPr>
                <p:cNvPr id="2" name="Rectangle 1"/>
                <p:cNvSpPr/>
                <p:nvPr/>
              </p:nvSpPr>
              <p:spPr>
                <a:xfrm>
                  <a:off x="2444745" y="2816825"/>
                  <a:ext cx="1940980" cy="3850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sub>
                        </m:sSub>
                        <m:r>
                          <a:rPr lang="en-SG" i="1">
                            <a:latin typeface="Cambria Math" panose="02040503050406030204" pitchFamily="18" charset="0"/>
                          </a:rPr>
                          <m:t>=</m:t>
                        </m:r>
                        <m:r>
                          <a:rPr lang="en-US" i="1">
                            <a:latin typeface="Cambria Math" panose="02040503050406030204" pitchFamily="18" charset="0"/>
                          </a:rPr>
                          <m:t>2</m:t>
                        </m:r>
                        <m:sSub>
                          <m:sSubPr>
                            <m:ctrlPr>
                              <a:rPr lang="en-SG" i="1">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−1</m:t>
                                </m:r>
                              </m:sup>
                            </m:sSup>
                          </m:sub>
                        </m:sSub>
                        <m:r>
                          <a:rPr lang="en-US" i="1">
                            <a:latin typeface="Cambria Math" panose="02040503050406030204" pitchFamily="18" charset="0"/>
                          </a:rPr>
                          <m:t>+2</m:t>
                        </m:r>
                      </m:oMath>
                    </m:oMathPara>
                  </a14:m>
                  <a:endParaRPr lang="en-SG" b="1" dirty="0">
                    <a:solidFill>
                      <a:srgbClr val="FF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444745" y="2816825"/>
                  <a:ext cx="1940980" cy="385042"/>
                </a:xfrm>
                <a:prstGeom prst="rect">
                  <a:avLst/>
                </a:prstGeom>
                <a:blipFill>
                  <a:blip r:embed="rId7"/>
                  <a:stretch>
                    <a:fillRect b="-317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2444745" y="3338927"/>
                  <a:ext cx="2126929" cy="3850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b="0" i="1" smtClean="0">
                                    <a:latin typeface="Cambria Math" panose="02040503050406030204" pitchFamily="18" charset="0"/>
                                  </a:rPr>
                                  <m:t>−1</m:t>
                                </m:r>
                              </m:sup>
                            </m:sSup>
                          </m:sub>
                        </m:sSub>
                        <m:r>
                          <a:rPr lang="en-SG" i="1">
                            <a:latin typeface="Cambria Math" panose="02040503050406030204" pitchFamily="18" charset="0"/>
                          </a:rPr>
                          <m:t>=</m:t>
                        </m:r>
                        <m:r>
                          <a:rPr lang="en-US" i="1">
                            <a:latin typeface="Cambria Math" panose="02040503050406030204" pitchFamily="18" charset="0"/>
                          </a:rPr>
                          <m:t>2</m:t>
                        </m:r>
                        <m:sSub>
                          <m:sSubPr>
                            <m:ctrlPr>
                              <a:rPr lang="en-SG" i="1">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−2</m:t>
                                </m:r>
                              </m:sup>
                            </m:sSup>
                          </m:sub>
                        </m:sSub>
                        <m:r>
                          <a:rPr lang="en-US" i="1">
                            <a:latin typeface="Cambria Math" panose="02040503050406030204" pitchFamily="18" charset="0"/>
                          </a:rPr>
                          <m:t>+2</m:t>
                        </m:r>
                      </m:oMath>
                    </m:oMathPara>
                  </a14:m>
                  <a:endParaRPr lang="en-SG" b="1" dirty="0">
                    <a:solidFill>
                      <a:srgbClr val="FF0000"/>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2444745" y="3338927"/>
                  <a:ext cx="2126929" cy="385042"/>
                </a:xfrm>
                <a:prstGeom prst="rect">
                  <a:avLst/>
                </a:prstGeom>
                <a:blipFill>
                  <a:blip r:embed="rId8"/>
                  <a:stretch>
                    <a:fillRect b="-317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2444745" y="3861029"/>
                  <a:ext cx="2126929" cy="3850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b="0" i="1" smtClean="0">
                                    <a:latin typeface="Cambria Math" panose="02040503050406030204" pitchFamily="18" charset="0"/>
                                  </a:rPr>
                                  <m:t>−2</m:t>
                                </m:r>
                              </m:sup>
                            </m:sSup>
                          </m:sub>
                        </m:sSub>
                        <m:r>
                          <a:rPr lang="en-SG" i="1">
                            <a:latin typeface="Cambria Math" panose="02040503050406030204" pitchFamily="18" charset="0"/>
                          </a:rPr>
                          <m:t>=</m:t>
                        </m:r>
                        <m:r>
                          <a:rPr lang="en-US" i="1">
                            <a:latin typeface="Cambria Math" panose="02040503050406030204" pitchFamily="18" charset="0"/>
                          </a:rPr>
                          <m:t>2</m:t>
                        </m:r>
                        <m:sSub>
                          <m:sSubPr>
                            <m:ctrlPr>
                              <a:rPr lang="en-SG" i="1">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−3</m:t>
                                </m:r>
                              </m:sup>
                            </m:sSup>
                          </m:sub>
                        </m:sSub>
                        <m:r>
                          <a:rPr lang="en-US" i="1">
                            <a:latin typeface="Cambria Math" panose="02040503050406030204" pitchFamily="18" charset="0"/>
                          </a:rPr>
                          <m:t>+2</m:t>
                        </m:r>
                      </m:oMath>
                    </m:oMathPara>
                  </a14:m>
                  <a:endParaRPr lang="en-SG" b="1" dirty="0">
                    <a:solidFill>
                      <a:srgbClr val="FF000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2444745" y="3861029"/>
                  <a:ext cx="2126929" cy="385042"/>
                </a:xfrm>
                <a:prstGeom prst="rect">
                  <a:avLst/>
                </a:prstGeom>
                <a:blipFill>
                  <a:blip r:embed="rId9"/>
                  <a:stretch>
                    <a:fillRect b="-317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2638708" y="5116699"/>
                  <a:ext cx="1739001" cy="371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2</m:t>
                                </m:r>
                              </m:sup>
                            </m:sSup>
                          </m:sub>
                        </m:sSub>
                        <m:r>
                          <a:rPr lang="en-SG" i="1">
                            <a:latin typeface="Cambria Math" panose="02040503050406030204" pitchFamily="18" charset="0"/>
                          </a:rPr>
                          <m:t>=</m:t>
                        </m:r>
                        <m:r>
                          <a:rPr lang="en-US" i="1">
                            <a:latin typeface="Cambria Math" panose="02040503050406030204" pitchFamily="18" charset="0"/>
                          </a:rPr>
                          <m:t>2</m:t>
                        </m:r>
                        <m:sSub>
                          <m:sSubPr>
                            <m:ctrlPr>
                              <a:rPr lang="en-SG" i="1">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m:t>
                                </m:r>
                              </m:sup>
                            </m:sSup>
                          </m:sub>
                        </m:sSub>
                        <m:r>
                          <a:rPr lang="en-US" i="1">
                            <a:latin typeface="Cambria Math" panose="02040503050406030204" pitchFamily="18" charset="0"/>
                          </a:rPr>
                          <m:t>+2</m:t>
                        </m:r>
                      </m:oMath>
                    </m:oMathPara>
                  </a14:m>
                  <a:endParaRPr lang="en-SG" b="1" dirty="0">
                    <a:solidFill>
                      <a:srgbClr val="FF0000"/>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2638708" y="5116699"/>
                  <a:ext cx="1739001" cy="371255"/>
                </a:xfrm>
                <a:prstGeom prst="rect">
                  <a:avLst/>
                </a:prstGeom>
                <a:blipFill>
                  <a:blip r:embed="rId10"/>
                  <a:stretch>
                    <a:fillRect b="-333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3197066" y="4496719"/>
                  <a:ext cx="6222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G" b="1" dirty="0">
                    <a:solidFill>
                      <a:srgbClr val="FF000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3197066" y="4496719"/>
                  <a:ext cx="622286" cy="369332"/>
                </a:xfrm>
                <a:prstGeom prst="rect">
                  <a:avLst/>
                </a:prstGeom>
                <a:blipFill>
                  <a:blip r:embed="rId11"/>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724074" y="2788174"/>
                  <a:ext cx="422487" cy="28498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SG" i="1" smtClean="0">
                                <a:latin typeface="Cambria Math" panose="02040503050406030204" pitchFamily="18" charset="0"/>
                              </a:rPr>
                            </m:ctrlPr>
                          </m:dPr>
                          <m:e>
                            <m:m>
                              <m:mPr>
                                <m:mcs>
                                  <m:mc>
                                    <m:mcPr>
                                      <m:count m:val="1"/>
                                      <m:mcJc m:val="center"/>
                                    </m:mcPr>
                                  </m:mc>
                                </m:mcs>
                                <m:ctrlPr>
                                  <a:rPr lang="en-SG" i="1" smtClean="0">
                                    <a:latin typeface="Cambria Math" panose="02040503050406030204" pitchFamily="18" charset="0"/>
                                  </a:rPr>
                                </m:ctrlPr>
                              </m:mPr>
                              <m:mr>
                                <m:e>
                                  <m:m>
                                    <m:mPr>
                                      <m:mcs>
                                        <m:mc>
                                          <m:mcPr>
                                            <m:count m:val="1"/>
                                            <m:mcJc m:val="center"/>
                                          </m:mcPr>
                                        </m:mc>
                                      </m:mcs>
                                      <m:ctrlPr>
                                        <a:rPr lang="en-SG" i="1" smtClean="0">
                                          <a:latin typeface="Cambria Math" panose="02040503050406030204" pitchFamily="18" charset="0"/>
                                        </a:rPr>
                                      </m:ctrlPr>
                                    </m:mPr>
                                    <m:mr>
                                      <m:e>
                                        <m:m>
                                          <m:mPr>
                                            <m:mcs>
                                              <m:mc>
                                                <m:mcPr>
                                                  <m:count m:val="1"/>
                                                  <m:mcJc m:val="center"/>
                                                </m:mcPr>
                                              </m:mc>
                                            </m:mcs>
                                            <m:ctrlPr>
                                              <a:rPr lang="en-SG" i="1" smtClean="0">
                                                <a:latin typeface="Cambria Math" panose="02040503050406030204" pitchFamily="18" charset="0"/>
                                              </a:rPr>
                                            </m:ctrlPr>
                                          </m:mPr>
                                          <m:mr>
                                            <m:e>
                                              <m:m>
                                                <m:mPr>
                                                  <m:mcs>
                                                    <m:mc>
                                                      <m:mcPr>
                                                        <m:count m:val="1"/>
                                                        <m:mcJc m:val="center"/>
                                                      </m:mcPr>
                                                    </m:mc>
                                                  </m:mcs>
                                                  <m:ctrlPr>
                                                    <a:rPr lang="en-SG" i="1" smtClean="0">
                                                      <a:latin typeface="Cambria Math" panose="02040503050406030204" pitchFamily="18" charset="0"/>
                                                    </a:rPr>
                                                  </m:ctrlPr>
                                                </m:mPr>
                                                <m:mr>
                                                  <m:e/>
                                                </m:mr>
                                                <m:mr>
                                                  <m:e/>
                                                </m:mr>
                                                <m:mr>
                                                  <m:e/>
                                                </m:mr>
                                              </m:m>
                                            </m:e>
                                          </m:mr>
                                          <m:mr>
                                            <m:e/>
                                          </m:mr>
                                          <m:mr>
                                            <m:e/>
                                          </m:mr>
                                        </m:m>
                                      </m:e>
                                    </m:mr>
                                    <m:mr>
                                      <m:e/>
                                    </m:mr>
                                    <m:mr>
                                      <m:e/>
                                    </m:mr>
                                  </m:m>
                                </m:e>
                              </m:mr>
                              <m:mr>
                                <m:e>
                                  <m:m>
                                    <m:mPr>
                                      <m:mcs>
                                        <m:mc>
                                          <m:mcPr>
                                            <m:count m:val="1"/>
                                            <m:mcJc m:val="center"/>
                                          </m:mcPr>
                                        </m:mc>
                                      </m:mcs>
                                      <m:ctrlPr>
                                        <a:rPr lang="en-SG" i="1" smtClean="0">
                                          <a:latin typeface="Cambria Math" panose="02040503050406030204" pitchFamily="18" charset="0"/>
                                        </a:rPr>
                                      </m:ctrlPr>
                                    </m:mPr>
                                    <m:mr>
                                      <m:e/>
                                    </m:mr>
                                    <m:mr>
                                      <m:e/>
                                    </m:mr>
                                    <m:mr>
                                      <m:e/>
                                    </m:mr>
                                  </m:m>
                                </m:e>
                              </m:mr>
                              <m:mr>
                                <m:e/>
                              </m:mr>
                            </m:m>
                          </m:e>
                        </m:d>
                      </m:oMath>
                    </m:oMathPara>
                  </a14:m>
                  <a:endParaRPr lang="en-SG" dirty="0"/>
                </a:p>
              </p:txBody>
            </p:sp>
          </mc:Choice>
          <mc:Fallback xmlns="">
            <p:sp>
              <p:nvSpPr>
                <p:cNvPr id="4" name="TextBox 3"/>
                <p:cNvSpPr txBox="1">
                  <a:spLocks noRot="1" noChangeAspect="1" noMove="1" noResize="1" noEditPoints="1" noAdjustHandles="1" noChangeArrowheads="1" noChangeShapeType="1" noTextEdit="1"/>
                </p:cNvSpPr>
                <p:nvPr/>
              </p:nvSpPr>
              <p:spPr>
                <a:xfrm>
                  <a:off x="4724074" y="2788174"/>
                  <a:ext cx="422487" cy="2849819"/>
                </a:xfrm>
                <a:prstGeom prst="rect">
                  <a:avLst/>
                </a:prstGeom>
                <a:blipFill>
                  <a:blip r:embed="rId1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304978" y="4082621"/>
                  <a:ext cx="987656" cy="553998"/>
                </a:xfrm>
                <a:prstGeom prst="rect">
                  <a:avLst/>
                </a:prstGeom>
                <a:noFill/>
              </p:spPr>
              <p:txBody>
                <a:bodyPr wrap="square" lIns="0" tIns="0" rIns="0" bIns="0" rtlCol="0">
                  <a:spAutoFit/>
                </a:bodyPr>
                <a:lstStyle/>
                <a:p>
                  <a14:m>
                    <m:oMath xmlns:m="http://schemas.openxmlformats.org/officeDocument/2006/math">
                      <m:r>
                        <a:rPr lang="en-US" i="1" smtClean="0">
                          <a:latin typeface="Cambria Math" panose="02040503050406030204" pitchFamily="18" charset="0"/>
                        </a:rPr>
                        <m:t>𝑘</m:t>
                      </m:r>
                      <m:r>
                        <a:rPr lang="en-US" b="0" i="1" smtClean="0">
                          <a:latin typeface="Cambria Math" panose="02040503050406030204" pitchFamily="18" charset="0"/>
                        </a:rPr>
                        <m:t>−1</m:t>
                      </m:r>
                    </m:oMath>
                  </a14:m>
                  <a:r>
                    <a:rPr lang="en-SG" dirty="0" smtClean="0">
                      <a:solidFill>
                        <a:srgbClr val="FF0000"/>
                      </a:solidFill>
                    </a:rPr>
                    <a:t> </a:t>
                  </a:r>
                  <a:r>
                    <a:rPr lang="en-SG" dirty="0" smtClean="0"/>
                    <a:t>equations</a:t>
                  </a:r>
                  <a:endParaRPr lang="en-SG" dirty="0"/>
                </a:p>
              </p:txBody>
            </p:sp>
          </mc:Choice>
          <mc:Fallback xmlns="">
            <p:sp>
              <p:nvSpPr>
                <p:cNvPr id="18" name="TextBox 17"/>
                <p:cNvSpPr txBox="1">
                  <a:spLocks noRot="1" noChangeAspect="1" noMove="1" noResize="1" noEditPoints="1" noAdjustHandles="1" noChangeArrowheads="1" noChangeShapeType="1" noTextEdit="1"/>
                </p:cNvSpPr>
                <p:nvPr/>
              </p:nvSpPr>
              <p:spPr>
                <a:xfrm>
                  <a:off x="5304978" y="4082621"/>
                  <a:ext cx="987656" cy="553998"/>
                </a:xfrm>
                <a:prstGeom prst="rect">
                  <a:avLst/>
                </a:prstGeom>
                <a:blipFill>
                  <a:blip r:embed="rId13"/>
                  <a:stretch>
                    <a:fillRect l="-14110" r="-9202" b="-24176"/>
                  </a:stretch>
                </a:blipFill>
              </p:spPr>
              <p:txBody>
                <a:bodyPr/>
                <a:lstStyle/>
                <a:p>
                  <a:r>
                    <a:rPr lang="en-SG">
                      <a:noFill/>
                    </a:rPr>
                    <a:t> </a:t>
                  </a:r>
                </a:p>
              </p:txBody>
            </p:sp>
          </mc:Fallback>
        </mc:AlternateContent>
      </p:grpSp>
      <p:sp>
        <p:nvSpPr>
          <p:cNvPr id="19" name="TextBox 18"/>
          <p:cNvSpPr txBox="1"/>
          <p:nvPr/>
        </p:nvSpPr>
        <p:spPr>
          <a:xfrm>
            <a:off x="152400" y="5730255"/>
            <a:ext cx="7724294" cy="276999"/>
          </a:xfrm>
          <a:prstGeom prst="rect">
            <a:avLst/>
          </a:prstGeom>
          <a:noFill/>
        </p:spPr>
        <p:txBody>
          <a:bodyPr wrap="none" lIns="0" tIns="0" rIns="0" bIns="0" rtlCol="0">
            <a:spAutoFit/>
          </a:bodyPr>
          <a:lstStyle/>
          <a:p>
            <a:r>
              <a:rPr lang="en-SG" dirty="0" smtClean="0"/>
              <a:t>However, directly adding these equations won’t cancel out the intermediate terms</a:t>
            </a:r>
            <a:endParaRPr lang="en-SG" b="1" dirty="0">
              <a:solidFill>
                <a:srgbClr val="FF0000"/>
              </a:solidFill>
            </a:endParaRPr>
          </a:p>
        </p:txBody>
      </p:sp>
    </p:spTree>
    <p:extLst>
      <p:ext uri="{BB962C8B-B14F-4D97-AF65-F5344CB8AC3E}">
        <p14:creationId xmlns:p14="http://schemas.microsoft.com/office/powerpoint/2010/main" val="552629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Autofit/>
          </a:bodyPr>
          <a:lstStyle/>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a:p>
            <a:pPr>
              <a:buNone/>
            </a:pPr>
            <a:endParaRPr lang="en-US" sz="1400" b="1" dirty="0" smtClean="0">
              <a:latin typeface="Courier New" pitchFamily="49" charset="0"/>
              <a:cs typeface="Courier New" pitchFamily="49" charset="0"/>
            </a:endParaRPr>
          </a:p>
          <a:p>
            <a:pPr>
              <a:buNone/>
            </a:pPr>
            <a:endParaRPr lang="en-US" sz="1400" b="1" dirty="0">
              <a:latin typeface="Courier New" pitchFamily="49" charset="0"/>
              <a:cs typeface="Courier New" pitchFamily="49" charset="0"/>
            </a:endParaRPr>
          </a:p>
        </p:txBody>
      </p:sp>
      <mc:AlternateContent xmlns:mc="http://schemas.openxmlformats.org/markup-compatibility/2006" xmlns:a14="http://schemas.microsoft.com/office/drawing/2010/main">
        <mc:Choice Requires="a14">
          <p:sp>
            <p:nvSpPr>
              <p:cNvPr id="13" name="TextBox 12"/>
              <p:cNvSpPr txBox="1"/>
              <p:nvPr/>
            </p:nvSpPr>
            <p:spPr>
              <a:xfrm>
                <a:off x="274045" y="476640"/>
                <a:ext cx="3169970" cy="285912"/>
              </a:xfrm>
              <a:prstGeom prst="rect">
                <a:avLst/>
              </a:prstGeom>
              <a:noFill/>
            </p:spPr>
            <p:txBody>
              <a:bodyPr wrap="none" lIns="0" tIns="0" rIns="0" bIns="0" rtlCol="0">
                <a:spAutoFit/>
              </a:bodyPr>
              <a:lstStyle/>
              <a:p>
                <a:r>
                  <a:rPr lang="en-SG" dirty="0" smtClean="0"/>
                  <a:t>Multiply the </a:t>
                </a:r>
                <a:r>
                  <a:rPr lang="en-SG" dirty="0" err="1" smtClean="0"/>
                  <a:t>i-th</a:t>
                </a:r>
                <a:r>
                  <a:rPr lang="en-SG" dirty="0" smtClean="0"/>
                  <a:t> equation by </a:t>
                </a:r>
                <a14:m>
                  <m:oMath xmlns:m="http://schemas.openxmlformats.org/officeDocument/2006/math">
                    <m:sSup>
                      <m:sSupPr>
                        <m:ctrlPr>
                          <a:rPr lang="en-SG"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𝑖</m:t>
                        </m:r>
                        <m:r>
                          <a:rPr lang="en-US" b="0" i="1" smtClean="0">
                            <a:latin typeface="Cambria Math" panose="02040503050406030204" pitchFamily="18" charset="0"/>
                          </a:rPr>
                          <m:t>−1</m:t>
                        </m:r>
                      </m:sup>
                    </m:sSup>
                  </m:oMath>
                </a14:m>
                <a:endParaRPr lang="en-SG" b="1"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74045" y="476640"/>
                <a:ext cx="3169970" cy="285912"/>
              </a:xfrm>
              <a:prstGeom prst="rect">
                <a:avLst/>
              </a:prstGeom>
              <a:blipFill>
                <a:blip r:embed="rId2"/>
                <a:stretch>
                  <a:fillRect l="-4615" t="-23404" r="-577" b="-51064"/>
                </a:stretch>
              </a:blipFill>
            </p:spPr>
            <p:txBody>
              <a:bodyPr/>
              <a:lstStyle/>
              <a:p>
                <a:r>
                  <a:rPr lang="en-SG">
                    <a:noFill/>
                  </a:rPr>
                  <a:t> </a:t>
                </a:r>
              </a:p>
            </p:txBody>
          </p:sp>
        </mc:Fallback>
      </mc:AlternateContent>
      <p:grpSp>
        <p:nvGrpSpPr>
          <p:cNvPr id="5" name="Group 4"/>
          <p:cNvGrpSpPr/>
          <p:nvPr/>
        </p:nvGrpSpPr>
        <p:grpSpPr>
          <a:xfrm>
            <a:off x="-37889" y="1646336"/>
            <a:ext cx="3847889" cy="2849819"/>
            <a:chOff x="2444745" y="2788174"/>
            <a:chExt cx="3847889" cy="2849819"/>
          </a:xfrm>
        </p:grpSpPr>
        <mc:AlternateContent xmlns:mc="http://schemas.openxmlformats.org/markup-compatibility/2006" xmlns:a14="http://schemas.microsoft.com/office/drawing/2010/main">
          <mc:Choice Requires="a14">
            <p:sp>
              <p:nvSpPr>
                <p:cNvPr id="2" name="Rectangle 1"/>
                <p:cNvSpPr/>
                <p:nvPr/>
              </p:nvSpPr>
              <p:spPr>
                <a:xfrm>
                  <a:off x="2444745" y="2816825"/>
                  <a:ext cx="1940980" cy="3850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sub>
                        </m:sSub>
                        <m:r>
                          <a:rPr lang="en-SG" i="1">
                            <a:latin typeface="Cambria Math" panose="02040503050406030204" pitchFamily="18" charset="0"/>
                          </a:rPr>
                          <m:t>=</m:t>
                        </m:r>
                        <m:r>
                          <a:rPr lang="en-US" i="1">
                            <a:latin typeface="Cambria Math" panose="02040503050406030204" pitchFamily="18" charset="0"/>
                          </a:rPr>
                          <m:t>2</m:t>
                        </m:r>
                        <m:sSub>
                          <m:sSubPr>
                            <m:ctrlPr>
                              <a:rPr lang="en-SG" i="1">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−1</m:t>
                                </m:r>
                              </m:sup>
                            </m:sSup>
                          </m:sub>
                        </m:sSub>
                        <m:r>
                          <a:rPr lang="en-US" i="1">
                            <a:latin typeface="Cambria Math" panose="02040503050406030204" pitchFamily="18" charset="0"/>
                          </a:rPr>
                          <m:t>+2</m:t>
                        </m:r>
                      </m:oMath>
                    </m:oMathPara>
                  </a14:m>
                  <a:endParaRPr lang="en-SG" b="1" dirty="0">
                    <a:solidFill>
                      <a:srgbClr val="FF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444745" y="2816825"/>
                  <a:ext cx="1940980" cy="385042"/>
                </a:xfrm>
                <a:prstGeom prst="rect">
                  <a:avLst/>
                </a:prstGeom>
                <a:blipFill>
                  <a:blip r:embed="rId3"/>
                  <a:stretch>
                    <a:fillRect b="-317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2444745" y="3338927"/>
                  <a:ext cx="2126929" cy="3850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b="0" i="1" smtClean="0">
                                    <a:latin typeface="Cambria Math" panose="02040503050406030204" pitchFamily="18" charset="0"/>
                                  </a:rPr>
                                  <m:t>−1</m:t>
                                </m:r>
                              </m:sup>
                            </m:sSup>
                          </m:sub>
                        </m:sSub>
                        <m:r>
                          <a:rPr lang="en-SG" i="1">
                            <a:latin typeface="Cambria Math" panose="02040503050406030204" pitchFamily="18" charset="0"/>
                          </a:rPr>
                          <m:t>=</m:t>
                        </m:r>
                        <m:r>
                          <a:rPr lang="en-US" i="1">
                            <a:latin typeface="Cambria Math" panose="02040503050406030204" pitchFamily="18" charset="0"/>
                          </a:rPr>
                          <m:t>2</m:t>
                        </m:r>
                        <m:sSub>
                          <m:sSubPr>
                            <m:ctrlPr>
                              <a:rPr lang="en-SG" i="1">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−2</m:t>
                                </m:r>
                              </m:sup>
                            </m:sSup>
                          </m:sub>
                        </m:sSub>
                        <m:r>
                          <a:rPr lang="en-US" i="1">
                            <a:latin typeface="Cambria Math" panose="02040503050406030204" pitchFamily="18" charset="0"/>
                          </a:rPr>
                          <m:t>+2</m:t>
                        </m:r>
                      </m:oMath>
                    </m:oMathPara>
                  </a14:m>
                  <a:endParaRPr lang="en-SG" b="1" dirty="0">
                    <a:solidFill>
                      <a:srgbClr val="FF0000"/>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2444745" y="3338927"/>
                  <a:ext cx="2126929" cy="385042"/>
                </a:xfrm>
                <a:prstGeom prst="rect">
                  <a:avLst/>
                </a:prstGeom>
                <a:blipFill>
                  <a:blip r:embed="rId4"/>
                  <a:stretch>
                    <a:fillRect b="-156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2444745" y="3861029"/>
                  <a:ext cx="2126929" cy="3850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b="0" i="1" smtClean="0">
                                    <a:latin typeface="Cambria Math" panose="02040503050406030204" pitchFamily="18" charset="0"/>
                                  </a:rPr>
                                  <m:t>−2</m:t>
                                </m:r>
                              </m:sup>
                            </m:sSup>
                          </m:sub>
                        </m:sSub>
                        <m:r>
                          <a:rPr lang="en-SG" i="1">
                            <a:latin typeface="Cambria Math" panose="02040503050406030204" pitchFamily="18" charset="0"/>
                          </a:rPr>
                          <m:t>=</m:t>
                        </m:r>
                        <m:r>
                          <a:rPr lang="en-US" i="1">
                            <a:latin typeface="Cambria Math" panose="02040503050406030204" pitchFamily="18" charset="0"/>
                          </a:rPr>
                          <m:t>2</m:t>
                        </m:r>
                        <m:sSub>
                          <m:sSubPr>
                            <m:ctrlPr>
                              <a:rPr lang="en-SG" i="1">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−3</m:t>
                                </m:r>
                              </m:sup>
                            </m:sSup>
                          </m:sub>
                        </m:sSub>
                        <m:r>
                          <a:rPr lang="en-US" i="1">
                            <a:latin typeface="Cambria Math" panose="02040503050406030204" pitchFamily="18" charset="0"/>
                          </a:rPr>
                          <m:t>+2</m:t>
                        </m:r>
                      </m:oMath>
                    </m:oMathPara>
                  </a14:m>
                  <a:endParaRPr lang="en-SG" b="1" dirty="0">
                    <a:solidFill>
                      <a:srgbClr val="FF000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2444745" y="3861029"/>
                  <a:ext cx="2126929" cy="385042"/>
                </a:xfrm>
                <a:prstGeom prst="rect">
                  <a:avLst/>
                </a:prstGeom>
                <a:blipFill>
                  <a:blip r:embed="rId5"/>
                  <a:stretch>
                    <a:fillRect b="-317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2638708" y="5116699"/>
                  <a:ext cx="1739001" cy="371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2</m:t>
                                </m:r>
                              </m:sup>
                            </m:sSup>
                          </m:sub>
                        </m:sSub>
                        <m:r>
                          <a:rPr lang="en-SG" i="1">
                            <a:latin typeface="Cambria Math" panose="02040503050406030204" pitchFamily="18" charset="0"/>
                          </a:rPr>
                          <m:t>=</m:t>
                        </m:r>
                        <m:r>
                          <a:rPr lang="en-US" i="1">
                            <a:latin typeface="Cambria Math" panose="02040503050406030204" pitchFamily="18" charset="0"/>
                          </a:rPr>
                          <m:t>2</m:t>
                        </m:r>
                        <m:sSub>
                          <m:sSubPr>
                            <m:ctrlPr>
                              <a:rPr lang="en-SG" i="1">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m:t>
                                </m:r>
                              </m:sup>
                            </m:sSup>
                          </m:sub>
                        </m:sSub>
                        <m:r>
                          <a:rPr lang="en-US" i="1">
                            <a:latin typeface="Cambria Math" panose="02040503050406030204" pitchFamily="18" charset="0"/>
                          </a:rPr>
                          <m:t>+2</m:t>
                        </m:r>
                      </m:oMath>
                    </m:oMathPara>
                  </a14:m>
                  <a:endParaRPr lang="en-SG" b="1" dirty="0">
                    <a:solidFill>
                      <a:srgbClr val="FF0000"/>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2638708" y="5116699"/>
                  <a:ext cx="1739001" cy="371255"/>
                </a:xfrm>
                <a:prstGeom prst="rect">
                  <a:avLst/>
                </a:prstGeom>
                <a:blipFill>
                  <a:blip r:embed="rId6"/>
                  <a:stretch>
                    <a:fillRect b="-163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3197066" y="4496719"/>
                  <a:ext cx="6222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G" b="1" dirty="0">
                    <a:solidFill>
                      <a:srgbClr val="FF000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3197066" y="4496719"/>
                  <a:ext cx="622286" cy="369332"/>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724074" y="2788174"/>
                  <a:ext cx="422487" cy="28498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SG" i="1" smtClean="0">
                                <a:latin typeface="Cambria Math" panose="02040503050406030204" pitchFamily="18" charset="0"/>
                              </a:rPr>
                            </m:ctrlPr>
                          </m:dPr>
                          <m:e>
                            <m:m>
                              <m:mPr>
                                <m:mcs>
                                  <m:mc>
                                    <m:mcPr>
                                      <m:count m:val="1"/>
                                      <m:mcJc m:val="center"/>
                                    </m:mcPr>
                                  </m:mc>
                                </m:mcs>
                                <m:ctrlPr>
                                  <a:rPr lang="en-SG" i="1" smtClean="0">
                                    <a:latin typeface="Cambria Math" panose="02040503050406030204" pitchFamily="18" charset="0"/>
                                  </a:rPr>
                                </m:ctrlPr>
                              </m:mPr>
                              <m:mr>
                                <m:e>
                                  <m:m>
                                    <m:mPr>
                                      <m:mcs>
                                        <m:mc>
                                          <m:mcPr>
                                            <m:count m:val="1"/>
                                            <m:mcJc m:val="center"/>
                                          </m:mcPr>
                                        </m:mc>
                                      </m:mcs>
                                      <m:ctrlPr>
                                        <a:rPr lang="en-SG" i="1" smtClean="0">
                                          <a:latin typeface="Cambria Math" panose="02040503050406030204" pitchFamily="18" charset="0"/>
                                        </a:rPr>
                                      </m:ctrlPr>
                                    </m:mPr>
                                    <m:mr>
                                      <m:e>
                                        <m:m>
                                          <m:mPr>
                                            <m:mcs>
                                              <m:mc>
                                                <m:mcPr>
                                                  <m:count m:val="1"/>
                                                  <m:mcJc m:val="center"/>
                                                </m:mcPr>
                                              </m:mc>
                                            </m:mcs>
                                            <m:ctrlPr>
                                              <a:rPr lang="en-SG" i="1" smtClean="0">
                                                <a:latin typeface="Cambria Math" panose="02040503050406030204" pitchFamily="18" charset="0"/>
                                              </a:rPr>
                                            </m:ctrlPr>
                                          </m:mPr>
                                          <m:mr>
                                            <m:e>
                                              <m:m>
                                                <m:mPr>
                                                  <m:mcs>
                                                    <m:mc>
                                                      <m:mcPr>
                                                        <m:count m:val="1"/>
                                                        <m:mcJc m:val="center"/>
                                                      </m:mcPr>
                                                    </m:mc>
                                                  </m:mcs>
                                                  <m:ctrlPr>
                                                    <a:rPr lang="en-SG" i="1" smtClean="0">
                                                      <a:latin typeface="Cambria Math" panose="02040503050406030204" pitchFamily="18" charset="0"/>
                                                    </a:rPr>
                                                  </m:ctrlPr>
                                                </m:mPr>
                                                <m:mr>
                                                  <m:e/>
                                                </m:mr>
                                                <m:mr>
                                                  <m:e/>
                                                </m:mr>
                                                <m:mr>
                                                  <m:e/>
                                                </m:mr>
                                              </m:m>
                                            </m:e>
                                          </m:mr>
                                          <m:mr>
                                            <m:e/>
                                          </m:mr>
                                          <m:mr>
                                            <m:e/>
                                          </m:mr>
                                        </m:m>
                                      </m:e>
                                    </m:mr>
                                    <m:mr>
                                      <m:e/>
                                    </m:mr>
                                    <m:mr>
                                      <m:e/>
                                    </m:mr>
                                  </m:m>
                                </m:e>
                              </m:mr>
                              <m:mr>
                                <m:e>
                                  <m:m>
                                    <m:mPr>
                                      <m:mcs>
                                        <m:mc>
                                          <m:mcPr>
                                            <m:count m:val="1"/>
                                            <m:mcJc m:val="center"/>
                                          </m:mcPr>
                                        </m:mc>
                                      </m:mcs>
                                      <m:ctrlPr>
                                        <a:rPr lang="en-SG" i="1" smtClean="0">
                                          <a:latin typeface="Cambria Math" panose="02040503050406030204" pitchFamily="18" charset="0"/>
                                        </a:rPr>
                                      </m:ctrlPr>
                                    </m:mPr>
                                    <m:mr>
                                      <m:e/>
                                    </m:mr>
                                    <m:mr>
                                      <m:e/>
                                    </m:mr>
                                    <m:mr>
                                      <m:e/>
                                    </m:mr>
                                  </m:m>
                                </m:e>
                              </m:mr>
                              <m:mr>
                                <m:e/>
                              </m:mr>
                            </m:m>
                          </m:e>
                        </m:d>
                      </m:oMath>
                    </m:oMathPara>
                  </a14:m>
                  <a:endParaRPr lang="en-SG" dirty="0"/>
                </a:p>
              </p:txBody>
            </p:sp>
          </mc:Choice>
          <mc:Fallback xmlns="">
            <p:sp>
              <p:nvSpPr>
                <p:cNvPr id="4" name="TextBox 3"/>
                <p:cNvSpPr txBox="1">
                  <a:spLocks noRot="1" noChangeAspect="1" noMove="1" noResize="1" noEditPoints="1" noAdjustHandles="1" noChangeArrowheads="1" noChangeShapeType="1" noTextEdit="1"/>
                </p:cNvSpPr>
                <p:nvPr/>
              </p:nvSpPr>
              <p:spPr>
                <a:xfrm>
                  <a:off x="4724074" y="2788174"/>
                  <a:ext cx="422487" cy="2849819"/>
                </a:xfrm>
                <a:prstGeom prst="rect">
                  <a:avLst/>
                </a:prstGeom>
                <a:blipFill>
                  <a:blip r:embed="rId8"/>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304978" y="4082621"/>
                  <a:ext cx="987656" cy="553998"/>
                </a:xfrm>
                <a:prstGeom prst="rect">
                  <a:avLst/>
                </a:prstGeom>
                <a:noFill/>
              </p:spPr>
              <p:txBody>
                <a:bodyPr wrap="square" lIns="0" tIns="0" rIns="0" bIns="0" rtlCol="0">
                  <a:spAutoFit/>
                </a:bodyPr>
                <a:lstStyle/>
                <a:p>
                  <a14:m>
                    <m:oMath xmlns:m="http://schemas.openxmlformats.org/officeDocument/2006/math">
                      <m:r>
                        <a:rPr lang="en-US" i="1" smtClean="0">
                          <a:latin typeface="Cambria Math" panose="02040503050406030204" pitchFamily="18" charset="0"/>
                        </a:rPr>
                        <m:t>𝑘</m:t>
                      </m:r>
                      <m:r>
                        <a:rPr lang="en-US" b="0" i="1" smtClean="0">
                          <a:latin typeface="Cambria Math" panose="02040503050406030204" pitchFamily="18" charset="0"/>
                        </a:rPr>
                        <m:t>−1</m:t>
                      </m:r>
                    </m:oMath>
                  </a14:m>
                  <a:r>
                    <a:rPr lang="en-SG" dirty="0" smtClean="0">
                      <a:solidFill>
                        <a:srgbClr val="FF0000"/>
                      </a:solidFill>
                    </a:rPr>
                    <a:t> </a:t>
                  </a:r>
                  <a:r>
                    <a:rPr lang="en-SG" dirty="0" smtClean="0"/>
                    <a:t>equations</a:t>
                  </a:r>
                  <a:endParaRPr lang="en-SG" dirty="0"/>
                </a:p>
              </p:txBody>
            </p:sp>
          </mc:Choice>
          <mc:Fallback xmlns="">
            <p:sp>
              <p:nvSpPr>
                <p:cNvPr id="18" name="TextBox 17"/>
                <p:cNvSpPr txBox="1">
                  <a:spLocks noRot="1" noChangeAspect="1" noMove="1" noResize="1" noEditPoints="1" noAdjustHandles="1" noChangeArrowheads="1" noChangeShapeType="1" noTextEdit="1"/>
                </p:cNvSpPr>
                <p:nvPr/>
              </p:nvSpPr>
              <p:spPr>
                <a:xfrm>
                  <a:off x="5304978" y="4082621"/>
                  <a:ext cx="987656" cy="553998"/>
                </a:xfrm>
                <a:prstGeom prst="rect">
                  <a:avLst/>
                </a:prstGeom>
                <a:blipFill>
                  <a:blip r:embed="rId9"/>
                  <a:stretch>
                    <a:fillRect l="-14815" r="-9259" b="-25275"/>
                  </a:stretch>
                </a:blipFill>
              </p:spPr>
              <p:txBody>
                <a:bodyPr/>
                <a:lstStyle/>
                <a:p>
                  <a:r>
                    <a:rPr lang="en-SG">
                      <a:noFill/>
                    </a:rPr>
                    <a:t> </a:t>
                  </a:r>
                </a:p>
              </p:txBody>
            </p:sp>
          </mc:Fallback>
        </mc:AlternateContent>
      </p:grpSp>
      <p:sp>
        <p:nvSpPr>
          <p:cNvPr id="19" name="TextBox 18"/>
          <p:cNvSpPr txBox="1"/>
          <p:nvPr/>
        </p:nvSpPr>
        <p:spPr>
          <a:xfrm>
            <a:off x="261945" y="5148272"/>
            <a:ext cx="3841244" cy="276999"/>
          </a:xfrm>
          <a:prstGeom prst="rect">
            <a:avLst/>
          </a:prstGeom>
          <a:noFill/>
        </p:spPr>
        <p:txBody>
          <a:bodyPr wrap="none" lIns="0" tIns="0" rIns="0" bIns="0" rtlCol="0">
            <a:spAutoFit/>
          </a:bodyPr>
          <a:lstStyle/>
          <a:p>
            <a:r>
              <a:rPr lang="en-SG" dirty="0" smtClean="0"/>
              <a:t>Adding the modified equations leads to </a:t>
            </a:r>
            <a:endParaRPr lang="en-SG" b="1" dirty="0">
              <a:solidFill>
                <a:srgbClr val="FF0000"/>
              </a:solidFill>
            </a:endParaRPr>
          </a:p>
        </p:txBody>
      </p:sp>
      <p:grpSp>
        <p:nvGrpSpPr>
          <p:cNvPr id="20" name="Group 19"/>
          <p:cNvGrpSpPr/>
          <p:nvPr/>
        </p:nvGrpSpPr>
        <p:grpSpPr>
          <a:xfrm>
            <a:off x="4495800" y="1828800"/>
            <a:ext cx="4586591" cy="2849819"/>
            <a:chOff x="2371047" y="2788174"/>
            <a:chExt cx="4586591" cy="2849819"/>
          </a:xfrm>
        </p:grpSpPr>
        <mc:AlternateContent xmlns:mc="http://schemas.openxmlformats.org/markup-compatibility/2006" xmlns:a14="http://schemas.microsoft.com/office/drawing/2010/main">
          <mc:Choice Requires="a14">
            <p:sp>
              <p:nvSpPr>
                <p:cNvPr id="21" name="Rectangle 20"/>
                <p:cNvSpPr/>
                <p:nvPr/>
              </p:nvSpPr>
              <p:spPr>
                <a:xfrm>
                  <a:off x="2444745" y="2816825"/>
                  <a:ext cx="2376420" cy="389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sSup>
                              <m:sSupPr>
                                <m:ctrlPr>
                                  <a:rPr lang="en-SG"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0</m:t>
                                </m:r>
                              </m:sup>
                            </m:sSup>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sub>
                        </m:sSub>
                        <m:r>
                          <a:rPr lang="en-SG" i="1">
                            <a:latin typeface="Cambria Math" panose="02040503050406030204" pitchFamily="18" charset="0"/>
                          </a:rPr>
                          <m:t>=</m:t>
                        </m:r>
                        <m:sSup>
                          <m:sSupPr>
                            <m:ctrlPr>
                              <a:rPr lang="en-SG"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sSub>
                          <m:sSubPr>
                            <m:ctrlPr>
                              <a:rPr lang="en-SG" i="1">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−1</m:t>
                                </m:r>
                              </m:sup>
                            </m:sSup>
                          </m:sub>
                        </m:sSub>
                        <m:r>
                          <a:rPr lang="en-US" i="1">
                            <a:latin typeface="Cambria Math" panose="02040503050406030204" pitchFamily="18" charset="0"/>
                          </a:rPr>
                          <m:t>+</m:t>
                        </m:r>
                        <m:sSup>
                          <m:sSupPr>
                            <m:ctrlPr>
                              <a:rPr lang="en-SG"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1</m:t>
                            </m:r>
                          </m:sup>
                        </m:sSup>
                      </m:oMath>
                    </m:oMathPara>
                  </a14:m>
                  <a:endParaRPr lang="en-SG" b="1" dirty="0">
                    <a:solidFill>
                      <a:srgbClr val="FF0000"/>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2444745" y="2816825"/>
                  <a:ext cx="2376420" cy="389979"/>
                </a:xfrm>
                <a:prstGeom prst="rect">
                  <a:avLst/>
                </a:prstGeom>
                <a:blipFill>
                  <a:blip r:embed="rId10"/>
                  <a:stretch>
                    <a:fillRect b="-312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2444745" y="3338927"/>
                  <a:ext cx="2572243" cy="3905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sSub>
                          <m:sSubPr>
                            <m:ctrlPr>
                              <a:rPr lang="en-SG" i="1" smtClean="0">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b="0" i="1" smtClean="0">
                                    <a:latin typeface="Cambria Math" panose="02040503050406030204" pitchFamily="18" charset="0"/>
                                  </a:rPr>
                                  <m:t>−1</m:t>
                                </m:r>
                              </m:sup>
                            </m:sSup>
                          </m:sub>
                        </m:sSub>
                        <m:r>
                          <a:rPr lang="en-SG"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2</m:t>
                            </m:r>
                          </m:sup>
                        </m:sSup>
                        <m:sSub>
                          <m:sSubPr>
                            <m:ctrlPr>
                              <a:rPr lang="en-SG" i="1">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−2</m:t>
                                </m:r>
                              </m:sup>
                            </m:sSup>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oMath>
                    </m:oMathPara>
                  </a14:m>
                  <a:endParaRPr lang="en-SG" b="1" dirty="0">
                    <a:solidFill>
                      <a:srgbClr val="FF0000"/>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2444745" y="3338927"/>
                  <a:ext cx="2572243" cy="390556"/>
                </a:xfrm>
                <a:prstGeom prst="rect">
                  <a:avLst/>
                </a:prstGeom>
                <a:blipFill>
                  <a:blip r:embed="rId11"/>
                  <a:stretch>
                    <a:fillRect b="-312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2444745" y="3861029"/>
                  <a:ext cx="2577180" cy="3905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sSub>
                          <m:sSubPr>
                            <m:ctrlPr>
                              <a:rPr lang="en-SG" i="1" smtClean="0">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b="0" i="1" smtClean="0">
                                    <a:latin typeface="Cambria Math" panose="02040503050406030204" pitchFamily="18" charset="0"/>
                                  </a:rPr>
                                  <m:t>−2</m:t>
                                </m:r>
                              </m:sup>
                            </m:sSup>
                          </m:sub>
                        </m:sSub>
                        <m:r>
                          <a:rPr lang="en-SG"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3</m:t>
                            </m:r>
                          </m:sup>
                        </m:sSup>
                        <m:sSub>
                          <m:sSubPr>
                            <m:ctrlPr>
                              <a:rPr lang="en-SG" i="1">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−3</m:t>
                                </m:r>
                              </m:sup>
                            </m:sSup>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3</m:t>
                            </m:r>
                          </m:sup>
                        </m:sSup>
                      </m:oMath>
                    </m:oMathPara>
                  </a14:m>
                  <a:endParaRPr lang="en-SG" b="1" dirty="0">
                    <a:solidFill>
                      <a:srgbClr val="FF0000"/>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2444745" y="3861029"/>
                  <a:ext cx="2577180" cy="390556"/>
                </a:xfrm>
                <a:prstGeom prst="rect">
                  <a:avLst/>
                </a:prstGeom>
                <a:blipFill>
                  <a:blip r:embed="rId12"/>
                  <a:stretch>
                    <a:fillRect b="-312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2371047" y="5116699"/>
                  <a:ext cx="2877326" cy="3825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−2</m:t>
                                </m:r>
                              </m:sup>
                            </m:sSup>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2</m:t>
                                </m:r>
                              </m:sup>
                            </m:sSup>
                          </m:sub>
                        </m:sSub>
                        <m:r>
                          <a:rPr lang="en-SG"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−1</m:t>
                            </m:r>
                          </m:sup>
                        </m:sSup>
                        <m:sSub>
                          <m:sSubPr>
                            <m:ctrlPr>
                              <a:rPr lang="en-SG" i="1">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m:t>
                                </m:r>
                              </m:sup>
                            </m:sSup>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−1</m:t>
                            </m:r>
                          </m:sup>
                        </m:sSup>
                      </m:oMath>
                    </m:oMathPara>
                  </a14:m>
                  <a:endParaRPr lang="en-SG" b="1" dirty="0">
                    <a:solidFill>
                      <a:srgbClr val="FF0000"/>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2371047" y="5116699"/>
                  <a:ext cx="2877326" cy="382541"/>
                </a:xfrm>
                <a:prstGeom prst="rect">
                  <a:avLst/>
                </a:prstGeom>
                <a:blipFill>
                  <a:blip r:embed="rId13"/>
                  <a:stretch>
                    <a:fillRect b="-158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3197066" y="4496719"/>
                  <a:ext cx="6222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G" b="1" dirty="0">
                    <a:solidFill>
                      <a:srgbClr val="FF0000"/>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3197066" y="4496719"/>
                  <a:ext cx="622286" cy="369332"/>
                </a:xfrm>
                <a:prstGeom prst="rect">
                  <a:avLst/>
                </a:prstGeom>
                <a:blipFill>
                  <a:blip r:embed="rId1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410529" y="2788174"/>
                  <a:ext cx="422487" cy="28498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SG" i="1" smtClean="0">
                                <a:latin typeface="Cambria Math" panose="02040503050406030204" pitchFamily="18" charset="0"/>
                              </a:rPr>
                            </m:ctrlPr>
                          </m:dPr>
                          <m:e>
                            <m:m>
                              <m:mPr>
                                <m:mcs>
                                  <m:mc>
                                    <m:mcPr>
                                      <m:count m:val="1"/>
                                      <m:mcJc m:val="center"/>
                                    </m:mcPr>
                                  </m:mc>
                                </m:mcs>
                                <m:ctrlPr>
                                  <a:rPr lang="en-SG" i="1" smtClean="0">
                                    <a:latin typeface="Cambria Math" panose="02040503050406030204" pitchFamily="18" charset="0"/>
                                  </a:rPr>
                                </m:ctrlPr>
                              </m:mPr>
                              <m:mr>
                                <m:e>
                                  <m:m>
                                    <m:mPr>
                                      <m:mcs>
                                        <m:mc>
                                          <m:mcPr>
                                            <m:count m:val="1"/>
                                            <m:mcJc m:val="center"/>
                                          </m:mcPr>
                                        </m:mc>
                                      </m:mcs>
                                      <m:ctrlPr>
                                        <a:rPr lang="en-SG" i="1" smtClean="0">
                                          <a:latin typeface="Cambria Math" panose="02040503050406030204" pitchFamily="18" charset="0"/>
                                        </a:rPr>
                                      </m:ctrlPr>
                                    </m:mPr>
                                    <m:mr>
                                      <m:e>
                                        <m:m>
                                          <m:mPr>
                                            <m:mcs>
                                              <m:mc>
                                                <m:mcPr>
                                                  <m:count m:val="1"/>
                                                  <m:mcJc m:val="center"/>
                                                </m:mcPr>
                                              </m:mc>
                                            </m:mcs>
                                            <m:ctrlPr>
                                              <a:rPr lang="en-SG" i="1" smtClean="0">
                                                <a:latin typeface="Cambria Math" panose="02040503050406030204" pitchFamily="18" charset="0"/>
                                              </a:rPr>
                                            </m:ctrlPr>
                                          </m:mPr>
                                          <m:mr>
                                            <m:e>
                                              <m:m>
                                                <m:mPr>
                                                  <m:mcs>
                                                    <m:mc>
                                                      <m:mcPr>
                                                        <m:count m:val="1"/>
                                                        <m:mcJc m:val="center"/>
                                                      </m:mcPr>
                                                    </m:mc>
                                                  </m:mcs>
                                                  <m:ctrlPr>
                                                    <a:rPr lang="en-SG" i="1" smtClean="0">
                                                      <a:latin typeface="Cambria Math" panose="02040503050406030204" pitchFamily="18" charset="0"/>
                                                    </a:rPr>
                                                  </m:ctrlPr>
                                                </m:mPr>
                                                <m:mr>
                                                  <m:e/>
                                                </m:mr>
                                                <m:mr>
                                                  <m:e/>
                                                </m:mr>
                                                <m:mr>
                                                  <m:e/>
                                                </m:mr>
                                              </m:m>
                                            </m:e>
                                          </m:mr>
                                          <m:mr>
                                            <m:e/>
                                          </m:mr>
                                          <m:mr>
                                            <m:e/>
                                          </m:mr>
                                        </m:m>
                                      </m:e>
                                    </m:mr>
                                    <m:mr>
                                      <m:e/>
                                    </m:mr>
                                    <m:mr>
                                      <m:e/>
                                    </m:mr>
                                  </m:m>
                                </m:e>
                              </m:mr>
                              <m:mr>
                                <m:e>
                                  <m:m>
                                    <m:mPr>
                                      <m:mcs>
                                        <m:mc>
                                          <m:mcPr>
                                            <m:count m:val="1"/>
                                            <m:mcJc m:val="center"/>
                                          </m:mcPr>
                                        </m:mc>
                                      </m:mcs>
                                      <m:ctrlPr>
                                        <a:rPr lang="en-SG" i="1" smtClean="0">
                                          <a:latin typeface="Cambria Math" panose="02040503050406030204" pitchFamily="18" charset="0"/>
                                        </a:rPr>
                                      </m:ctrlPr>
                                    </m:mPr>
                                    <m:mr>
                                      <m:e/>
                                    </m:mr>
                                    <m:mr>
                                      <m:e/>
                                    </m:mr>
                                    <m:mr>
                                      <m:e/>
                                    </m:mr>
                                  </m:m>
                                </m:e>
                              </m:mr>
                              <m:mr>
                                <m:e/>
                              </m:mr>
                            </m:m>
                          </m:e>
                        </m:d>
                      </m:oMath>
                    </m:oMathPara>
                  </a14:m>
                  <a:endParaRPr lang="en-SG" dirty="0"/>
                </a:p>
              </p:txBody>
            </p:sp>
          </mc:Choice>
          <mc:Fallback xmlns="">
            <p:sp>
              <p:nvSpPr>
                <p:cNvPr id="26" name="TextBox 25"/>
                <p:cNvSpPr txBox="1">
                  <a:spLocks noRot="1" noChangeAspect="1" noMove="1" noResize="1" noEditPoints="1" noAdjustHandles="1" noChangeArrowheads="1" noChangeShapeType="1" noTextEdit="1"/>
                </p:cNvSpPr>
                <p:nvPr/>
              </p:nvSpPr>
              <p:spPr>
                <a:xfrm>
                  <a:off x="5410529" y="2788174"/>
                  <a:ext cx="422487" cy="2849819"/>
                </a:xfrm>
                <a:prstGeom prst="rect">
                  <a:avLst/>
                </a:prstGeom>
                <a:blipFill>
                  <a:blip r:embed="rId1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861486" y="4027990"/>
                  <a:ext cx="1096152" cy="553998"/>
                </a:xfrm>
                <a:prstGeom prst="rect">
                  <a:avLst/>
                </a:prstGeom>
                <a:noFill/>
              </p:spPr>
              <p:txBody>
                <a:bodyPr wrap="square" lIns="0" tIns="0" rIns="0" bIns="0" rtlCol="0">
                  <a:spAutoFit/>
                </a:bodyPr>
                <a:lstStyle/>
                <a:p>
                  <a14:m>
                    <m:oMath xmlns:m="http://schemas.openxmlformats.org/officeDocument/2006/math">
                      <m:r>
                        <a:rPr lang="en-US" i="1" smtClean="0">
                          <a:latin typeface="Cambria Math" panose="02040503050406030204" pitchFamily="18" charset="0"/>
                        </a:rPr>
                        <m:t>𝑘</m:t>
                      </m:r>
                      <m:r>
                        <a:rPr lang="en-US" b="0" i="1" smtClean="0">
                          <a:latin typeface="Cambria Math" panose="02040503050406030204" pitchFamily="18" charset="0"/>
                        </a:rPr>
                        <m:t>−1</m:t>
                      </m:r>
                    </m:oMath>
                  </a14:m>
                  <a:r>
                    <a:rPr lang="en-SG" dirty="0" smtClean="0">
                      <a:solidFill>
                        <a:srgbClr val="FF0000"/>
                      </a:solidFill>
                    </a:rPr>
                    <a:t> </a:t>
                  </a:r>
                  <a:r>
                    <a:rPr lang="en-SG" dirty="0" smtClean="0"/>
                    <a:t>equations</a:t>
                  </a:r>
                  <a:endParaRPr lang="en-SG" dirty="0"/>
                </a:p>
              </p:txBody>
            </p:sp>
          </mc:Choice>
          <mc:Fallback xmlns="">
            <p:sp>
              <p:nvSpPr>
                <p:cNvPr id="27" name="TextBox 26"/>
                <p:cNvSpPr txBox="1">
                  <a:spLocks noRot="1" noChangeAspect="1" noMove="1" noResize="1" noEditPoints="1" noAdjustHandles="1" noChangeArrowheads="1" noChangeShapeType="1" noTextEdit="1"/>
                </p:cNvSpPr>
                <p:nvPr/>
              </p:nvSpPr>
              <p:spPr>
                <a:xfrm>
                  <a:off x="5861486" y="4027990"/>
                  <a:ext cx="1096152" cy="553998"/>
                </a:xfrm>
                <a:prstGeom prst="rect">
                  <a:avLst/>
                </a:prstGeom>
                <a:blipFill>
                  <a:blip r:embed="rId16"/>
                  <a:stretch>
                    <a:fillRect l="-12778" b="-25275"/>
                  </a:stretch>
                </a:blipFill>
              </p:spPr>
              <p:txBody>
                <a:bodyPr/>
                <a:lstStyle/>
                <a:p>
                  <a:r>
                    <a:rPr lang="en-SG">
                      <a:noFill/>
                    </a:rPr>
                    <a:t> </a:t>
                  </a:r>
                </a:p>
              </p:txBody>
            </p:sp>
          </mc:Fallback>
        </mc:AlternateContent>
      </p:grpSp>
      <p:sp>
        <p:nvSpPr>
          <p:cNvPr id="8" name="Notched Right Arrow 7"/>
          <p:cNvSpPr/>
          <p:nvPr/>
        </p:nvSpPr>
        <p:spPr>
          <a:xfrm>
            <a:off x="3537866" y="2715732"/>
            <a:ext cx="932873" cy="3528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28" name="Rectangle 27"/>
              <p:cNvSpPr/>
              <p:nvPr/>
            </p:nvSpPr>
            <p:spPr>
              <a:xfrm>
                <a:off x="757015" y="5540840"/>
                <a:ext cx="7470378" cy="9291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sub>
                      </m:sSub>
                      <m:r>
                        <a:rPr lang="en-SG"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−1</m:t>
                          </m:r>
                        </m:sup>
                      </m:sSup>
                      <m:sSub>
                        <m:sSubPr>
                          <m:ctrlPr>
                            <a:rPr lang="en-SG" i="1">
                              <a:latin typeface="Cambria Math" panose="02040503050406030204" pitchFamily="18" charset="0"/>
                            </a:rPr>
                          </m:ctrlPr>
                        </m:sSubPr>
                        <m:e>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1</m:t>
                              </m:r>
                            </m:sup>
                          </m:sSup>
                        </m:sub>
                      </m:sSub>
                      <m:r>
                        <a:rPr lang="en-US" i="1">
                          <a:latin typeface="Cambria Math" panose="02040503050406030204" pitchFamily="18" charset="0"/>
                        </a:rPr>
                        <m:t>+</m:t>
                      </m:r>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b="0" i="1">
                                  <a:latin typeface="Cambria Math" panose="02040503050406030204" pitchFamily="18" charset="0"/>
                                </a:rPr>
                                <m:t>2</m:t>
                              </m:r>
                            </m:e>
                            <m:sup>
                              <m:r>
                                <a:rPr lang="en-US" b="0" i="1">
                                  <a:latin typeface="Cambria Math" panose="02040503050406030204" pitchFamily="18" charset="0"/>
                                </a:rPr>
                                <m:t>1</m:t>
                              </m:r>
                            </m:sup>
                          </m:sSup>
                          <m:r>
                            <m:rPr>
                              <m:nor/>
                            </m:rPr>
                            <a:rPr lang="en-US" i="0"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−1</m:t>
                              </m:r>
                            </m:sup>
                          </m:sSup>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−1</m:t>
                          </m:r>
                        </m:sup>
                      </m:sSup>
                      <m:r>
                        <a:rPr lang="en-US" i="1">
                          <a:latin typeface="Cambria Math" panose="02040503050406030204" pitchFamily="18" charset="0"/>
                        </a:rPr>
                        <m:t>+</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r>
                            <a:rPr lang="en-US" b="0" i="1" smtClean="0">
                              <a:latin typeface="Cambria Math" panose="02040503050406030204" pitchFamily="18" charset="0"/>
                            </a:rPr>
                            <m:t>−1</m:t>
                          </m:r>
                        </m:num>
                        <m:den>
                          <m:r>
                            <a:rPr lang="en-US" b="0" i="1" smtClean="0">
                              <a:latin typeface="Cambria Math" panose="02040503050406030204" pitchFamily="18" charset="0"/>
                            </a:rPr>
                            <m:t>2−1</m:t>
                          </m:r>
                        </m:den>
                      </m:f>
                      <m:r>
                        <a:rPr lang="en-US" b="0" i="1" smtClean="0">
                          <a:latin typeface="Cambria Math" panose="02040503050406030204" pitchFamily="18" charset="0"/>
                        </a:rPr>
                        <m:t>−1=1.5</m:t>
                      </m:r>
                      <m:sSup>
                        <m:sSupPr>
                          <m:ctrlPr>
                            <a:rPr lang="en-US" i="1">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2</m:t>
                          </m:r>
                        </m:e>
                        <m:sup>
                          <m:r>
                            <a:rPr lang="en-US" i="1">
                              <a:latin typeface="Cambria Math" panose="02040503050406030204" pitchFamily="18" charset="0"/>
                            </a:rPr>
                            <m:t>𝑘</m:t>
                          </m:r>
                        </m:sup>
                      </m:sSup>
                      <m:r>
                        <a:rPr lang="en-US" b="0" i="1" smtClean="0">
                          <a:latin typeface="Cambria Math" panose="02040503050406030204" pitchFamily="18" charset="0"/>
                        </a:rPr>
                        <m:t>−2</m:t>
                      </m:r>
                    </m:oMath>
                  </m:oMathPara>
                </a14:m>
                <a:endParaRPr lang="en-SG" dirty="0" smtClean="0">
                  <a:solidFill>
                    <a:srgbClr val="FF0000"/>
                  </a:solidFill>
                </a:endParaRPr>
              </a:p>
              <a:p>
                <a:endParaRPr lang="en-SG" dirty="0">
                  <a:solidFill>
                    <a:srgbClr val="FF0000"/>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757015" y="5540840"/>
                <a:ext cx="7470378" cy="929100"/>
              </a:xfrm>
              <a:prstGeom prst="rect">
                <a:avLst/>
              </a:prstGeom>
              <a:blipFill>
                <a:blip r:embed="rId1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769964" y="6257785"/>
                <a:ext cx="1092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SG" i="1" smtClean="0">
                          <a:latin typeface="Cambria Math" panose="02040503050406030204" pitchFamily="18" charset="0"/>
                          <a:ea typeface="Cambria Math" panose="02040503050406030204" pitchFamily="18" charset="0"/>
                        </a:rPr>
                        <m:t>∵</m:t>
                      </m:r>
                      <m:sSub>
                        <m:sSubPr>
                          <m:ctrlPr>
                            <a:rPr lang="en-SG"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r>
                        <a:rPr lang="en-SG" i="1" smtClean="0">
                          <a:latin typeface="Cambria Math" panose="02040503050406030204" pitchFamily="18" charset="0"/>
                        </a:rPr>
                        <m:t>=</m:t>
                      </m:r>
                      <m:r>
                        <a:rPr lang="en-US" b="0" i="1" smtClean="0">
                          <a:latin typeface="Cambria Math" panose="02040503050406030204" pitchFamily="18" charset="0"/>
                        </a:rPr>
                        <m:t>1)</m:t>
                      </m:r>
                    </m:oMath>
                  </m:oMathPara>
                </a14:m>
                <a:endParaRPr lang="en-SG"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769964" y="6257785"/>
                <a:ext cx="1092415" cy="276999"/>
              </a:xfrm>
              <a:prstGeom prst="rect">
                <a:avLst/>
              </a:prstGeom>
              <a:blipFill>
                <a:blip r:embed="rId18"/>
                <a:stretch>
                  <a:fillRect l="-7222" t="-4444" r="-7222" b="-35556"/>
                </a:stretch>
              </a:blipFill>
            </p:spPr>
            <p:txBody>
              <a:bodyPr/>
              <a:lstStyle/>
              <a:p>
                <a:r>
                  <a:rPr lang="en-SG">
                    <a:noFill/>
                  </a:rPr>
                  <a:t> </a:t>
                </a:r>
              </a:p>
            </p:txBody>
          </p:sp>
        </mc:Fallback>
      </mc:AlternateContent>
    </p:spTree>
    <p:extLst>
      <p:ext uri="{BB962C8B-B14F-4D97-AF65-F5344CB8AC3E}">
        <p14:creationId xmlns:p14="http://schemas.microsoft.com/office/powerpoint/2010/main" val="1451617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a:xfrm>
            <a:off x="457200" y="1219200"/>
            <a:ext cx="8229600" cy="4906963"/>
          </a:xfrm>
        </p:spPr>
        <p:txBody>
          <a:bodyPr>
            <a:normAutofit/>
          </a:bodyPr>
          <a:lstStyle/>
          <a:p>
            <a:pPr lvl="0"/>
            <a:r>
              <a:rPr lang="en-US" sz="2400" dirty="0">
                <a:solidFill>
                  <a:srgbClr val="0000FF"/>
                </a:solidFill>
              </a:rPr>
              <a:t>The worst case for Insertion Sort occurs when the keys are initially in decreasing order. Suppose the performance of Insertion Sort is measured by the total number of comparisons between array elements (not counting the number of swaps). Show at least two other initial arrangements of keys that are also worst cases for Insertion Sort.</a:t>
            </a:r>
          </a:p>
        </p:txBody>
      </p:sp>
      <p:pic>
        <p:nvPicPr>
          <p:cNvPr id="4" name="Picture 3">
            <a:extLst>
              <a:ext uri="{FF2B5EF4-FFF2-40B4-BE49-F238E27FC236}">
                <a16:creationId xmlns:a16="http://schemas.microsoft.com/office/drawing/2014/main" id="{99D831DA-29E3-4F85-8FA9-705DCEFC9198}"/>
              </a:ext>
            </a:extLst>
          </p:cNvPr>
          <p:cNvPicPr>
            <a:picLocks noChangeAspect="1"/>
          </p:cNvPicPr>
          <p:nvPr/>
        </p:nvPicPr>
        <p:blipFill>
          <a:blip r:embed="rId2"/>
          <a:stretch>
            <a:fillRect/>
          </a:stretch>
        </p:blipFill>
        <p:spPr>
          <a:xfrm>
            <a:off x="5239328" y="3581400"/>
            <a:ext cx="3019425" cy="2962275"/>
          </a:xfrm>
          <a:prstGeom prst="rect">
            <a:avLst/>
          </a:prstGeom>
        </p:spPr>
      </p:pic>
      <p:pic>
        <p:nvPicPr>
          <p:cNvPr id="5" name="Picture 4">
            <a:extLst>
              <a:ext uri="{FF2B5EF4-FFF2-40B4-BE49-F238E27FC236}">
                <a16:creationId xmlns:a16="http://schemas.microsoft.com/office/drawing/2014/main" id="{1CF592E7-DE00-4887-A85D-496730B4EC84}"/>
              </a:ext>
            </a:extLst>
          </p:cNvPr>
          <p:cNvPicPr>
            <a:picLocks noChangeAspect="1"/>
          </p:cNvPicPr>
          <p:nvPr/>
        </p:nvPicPr>
        <p:blipFill>
          <a:blip r:embed="rId3"/>
          <a:stretch>
            <a:fillRect/>
          </a:stretch>
        </p:blipFill>
        <p:spPr>
          <a:xfrm>
            <a:off x="1414463" y="4476749"/>
            <a:ext cx="2886075" cy="866775"/>
          </a:xfrm>
          <a:prstGeom prst="rect">
            <a:avLst/>
          </a:prstGeom>
        </p:spPr>
      </p:pic>
    </p:spTree>
    <p:extLst>
      <p:ext uri="{BB962C8B-B14F-4D97-AF65-F5344CB8AC3E}">
        <p14:creationId xmlns:p14="http://schemas.microsoft.com/office/powerpoint/2010/main" val="1759573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
                <a:ext cx="8229600" cy="6248400"/>
              </a:xfrm>
            </p:spPr>
            <p:txBody>
              <a:bodyPr>
                <a:normAutofit lnSpcReduction="10000"/>
              </a:bodyPr>
              <a:lstStyle/>
              <a:p>
                <a:r>
                  <a:rPr lang="en-US" dirty="0" smtClean="0"/>
                  <a:t>There are n-1 iterations in </a:t>
                </a:r>
                <a:r>
                  <a:rPr lang="en-US" dirty="0" err="1" smtClean="0"/>
                  <a:t>InsertionSort</a:t>
                </a:r>
                <a:endParaRPr lang="en-US" dirty="0" smtClean="0"/>
              </a:p>
              <a:p>
                <a:r>
                  <a:rPr lang="en-US" dirty="0" smtClean="0"/>
                  <a:t>In the </a:t>
                </a:r>
                <a:r>
                  <a:rPr lang="en-US" dirty="0" err="1" smtClean="0"/>
                  <a:t>i-th</a:t>
                </a:r>
                <a:r>
                  <a:rPr lang="en-US" dirty="0" smtClean="0"/>
                  <a:t> iteration, the first </a:t>
                </a:r>
                <a:r>
                  <a:rPr lang="en-US" i="1" dirty="0" err="1" smtClean="0"/>
                  <a:t>i</a:t>
                </a:r>
                <a:r>
                  <a:rPr lang="en-US" dirty="0" smtClean="0"/>
                  <a:t> items are already sorted </a:t>
                </a:r>
              </a:p>
              <a:p>
                <a:endParaRPr lang="en-US" dirty="0"/>
              </a:p>
              <a:p>
                <a:endParaRPr lang="en-US" dirty="0" smtClean="0"/>
              </a:p>
              <a:p>
                <a:endParaRPr lang="en-US" dirty="0"/>
              </a:p>
              <a:p>
                <a:endParaRPr lang="en-US" dirty="0" smtClean="0"/>
              </a:p>
              <a:p>
                <a:r>
                  <a:rPr lang="en-US" dirty="0" smtClean="0"/>
                  <a:t>To be the worst case, we need to compare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𝑖</m:t>
                        </m:r>
                        <m:r>
                          <a:rPr lang="en-US" b="0" i="1">
                            <a:latin typeface="Cambria Math" panose="02040503050406030204" pitchFamily="18" charset="0"/>
                          </a:rPr>
                          <m:t>+1</m:t>
                        </m:r>
                      </m:sub>
                    </m:sSub>
                  </m:oMath>
                </a14:m>
                <a:r>
                  <a:rPr lang="en-US" dirty="0" smtClean="0"/>
                  <a:t> with all the </a:t>
                </a:r>
                <a:r>
                  <a:rPr lang="en-US" i="1" dirty="0" err="1" smtClean="0">
                    <a:latin typeface="Times New Roman" panose="02020603050405020304" pitchFamily="18" charset="0"/>
                    <a:cs typeface="Times New Roman" panose="02020603050405020304" pitchFamily="18" charset="0"/>
                  </a:rPr>
                  <a:t>i</a:t>
                </a:r>
                <a:r>
                  <a:rPr lang="en-US" dirty="0" smtClean="0"/>
                  <a:t> sorted elements. </a:t>
                </a:r>
              </a:p>
              <a:p>
                <a:r>
                  <a:rPr lang="en-US" dirty="0" smtClean="0"/>
                  <a:t>Let us consider two sequences</a:t>
                </a:r>
              </a:p>
              <a:p>
                <a:pPr>
                  <a:buNone/>
                </a:pP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− 2, …, 3, 1, 2)</a:t>
                </a:r>
              </a:p>
              <a:p>
                <a:pPr>
                  <a:buNone/>
                </a:pPr>
                <a:r>
                  <a:rPr lang="en-US" dirty="0">
                    <a:latin typeface="Times New Roman" panose="02020603050405020304" pitchFamily="18" charset="0"/>
                    <a:cs typeface="Times New Roman" panose="02020603050405020304" pitchFamily="18" charset="0"/>
                  </a:rPr>
                  <a:t>		(1,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− 2, …, 2)</a:t>
                </a:r>
              </a:p>
              <a:p>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
                <a:ext cx="8229600" cy="6248400"/>
              </a:xfrm>
              <a:blipFill>
                <a:blip r:embed="rId2"/>
                <a:stretch>
                  <a:fillRect l="-1704" t="-2049" b="-292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1066800" y="18288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370451205"/>
                        </a:ext>
                      </a:extLst>
                    </a:gridCol>
                    <a:gridCol w="609600">
                      <a:extLst>
                        <a:ext uri="{9D8B030D-6E8A-4147-A177-3AD203B41FA5}">
                          <a16:colId xmlns:a16="http://schemas.microsoft.com/office/drawing/2014/main" val="4291700617"/>
                        </a:ext>
                      </a:extLst>
                    </a:gridCol>
                    <a:gridCol w="609600">
                      <a:extLst>
                        <a:ext uri="{9D8B030D-6E8A-4147-A177-3AD203B41FA5}">
                          <a16:colId xmlns:a16="http://schemas.microsoft.com/office/drawing/2014/main" val="349829240"/>
                        </a:ext>
                      </a:extLst>
                    </a:gridCol>
                    <a:gridCol w="609600">
                      <a:extLst>
                        <a:ext uri="{9D8B030D-6E8A-4147-A177-3AD203B41FA5}">
                          <a16:colId xmlns:a16="http://schemas.microsoft.com/office/drawing/2014/main" val="2092753580"/>
                        </a:ext>
                      </a:extLst>
                    </a:gridCol>
                    <a:gridCol w="609600">
                      <a:extLst>
                        <a:ext uri="{9D8B030D-6E8A-4147-A177-3AD203B41FA5}">
                          <a16:colId xmlns:a16="http://schemas.microsoft.com/office/drawing/2014/main" val="1641765221"/>
                        </a:ext>
                      </a:extLst>
                    </a:gridCol>
                    <a:gridCol w="609600">
                      <a:extLst>
                        <a:ext uri="{9D8B030D-6E8A-4147-A177-3AD203B41FA5}">
                          <a16:colId xmlns:a16="http://schemas.microsoft.com/office/drawing/2014/main" val="3744281154"/>
                        </a:ext>
                      </a:extLst>
                    </a:gridCol>
                    <a:gridCol w="609600">
                      <a:extLst>
                        <a:ext uri="{9D8B030D-6E8A-4147-A177-3AD203B41FA5}">
                          <a16:colId xmlns:a16="http://schemas.microsoft.com/office/drawing/2014/main" val="3717428498"/>
                        </a:ext>
                      </a:extLst>
                    </a:gridCol>
                    <a:gridCol w="609600">
                      <a:extLst>
                        <a:ext uri="{9D8B030D-6E8A-4147-A177-3AD203B41FA5}">
                          <a16:colId xmlns:a16="http://schemas.microsoft.com/office/drawing/2014/main" val="1076655901"/>
                        </a:ext>
                      </a:extLst>
                    </a:gridCol>
                    <a:gridCol w="609600">
                      <a:extLst>
                        <a:ext uri="{9D8B030D-6E8A-4147-A177-3AD203B41FA5}">
                          <a16:colId xmlns:a16="http://schemas.microsoft.com/office/drawing/2014/main" val="689313685"/>
                        </a:ext>
                      </a:extLst>
                    </a:gridCol>
                    <a:gridCol w="609600">
                      <a:extLst>
                        <a:ext uri="{9D8B030D-6E8A-4147-A177-3AD203B41FA5}">
                          <a16:colId xmlns:a16="http://schemas.microsoft.com/office/drawing/2014/main" val="2486407577"/>
                        </a:ext>
                      </a:extLst>
                    </a:gridCol>
                  </a:tblGrid>
                  <a:tr h="370840">
                    <a:tc>
                      <a:txBody>
                        <a:bodyPr/>
                        <a:lstStyle/>
                        <a:p>
                          <a:endParaRPr lang="en-SG" dirty="0"/>
                        </a:p>
                      </a:txBody>
                      <a:tcPr>
                        <a:solidFill>
                          <a:srgbClr val="00B050"/>
                        </a:solidFill>
                      </a:tcPr>
                    </a:tc>
                    <a:tc>
                      <a:txBody>
                        <a:bodyPr/>
                        <a:lstStyle/>
                        <a:p>
                          <a:endParaRPr lang="en-SG"/>
                        </a:p>
                      </a:txBody>
                      <a:tcPr>
                        <a:solidFill>
                          <a:srgbClr val="00B050"/>
                        </a:solidFill>
                      </a:tcPr>
                    </a:tc>
                    <a:tc>
                      <a:txBody>
                        <a:bodyPr/>
                        <a:lstStyle/>
                        <a:p>
                          <a:endParaRPr lang="en-SG"/>
                        </a:p>
                      </a:txBody>
                      <a:tcPr>
                        <a:solidFill>
                          <a:srgbClr val="00B050"/>
                        </a:solidFill>
                      </a:tcPr>
                    </a:tc>
                    <a:tc>
                      <a:txBody>
                        <a:bodyPr/>
                        <a:lstStyle/>
                        <a:p>
                          <a:endParaRPr lang="en-SG"/>
                        </a:p>
                      </a:txBody>
                      <a:tcPr>
                        <a:solidFill>
                          <a:srgbClr val="00B050"/>
                        </a:solidFill>
                      </a:tcPr>
                    </a:tc>
                    <a:tc>
                      <a:txBody>
                        <a:bodyPr/>
                        <a:lstStyle/>
                        <a:p>
                          <a:endParaRPr lang="en-SG"/>
                        </a:p>
                      </a:txBody>
                      <a:tcPr>
                        <a:solidFill>
                          <a:srgbClr val="00B050"/>
                        </a:solidFill>
                      </a:tcPr>
                    </a:tc>
                    <a:tc>
                      <a:txBody>
                        <a:bodyPr/>
                        <a:lstStyle/>
                        <a:p>
                          <a:endParaRPr lang="en-SG" dirty="0"/>
                        </a:p>
                      </a:txBody>
                      <a:tcPr>
                        <a:solidFill>
                          <a:srgbClr val="00B05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Sub>
                              </m:oMath>
                            </m:oMathPara>
                          </a14:m>
                          <a:endParaRPr lang="en-SG" dirty="0"/>
                        </a:p>
                      </a:txBody>
                      <a:tcPr>
                        <a:solidFill>
                          <a:srgbClr val="FF0000"/>
                        </a:solidFill>
                      </a:tcPr>
                    </a:tc>
                    <a:tc>
                      <a:txBody>
                        <a:bodyPr/>
                        <a:lstStyle/>
                        <a:p>
                          <a:endParaRPr lang="en-SG" dirty="0"/>
                        </a:p>
                      </a:txBody>
                      <a:tcPr>
                        <a:solidFill>
                          <a:srgbClr val="FF0000"/>
                        </a:solidFill>
                      </a:tcPr>
                    </a:tc>
                    <a:tc>
                      <a:txBody>
                        <a:bodyPr/>
                        <a:lstStyle/>
                        <a:p>
                          <a:endParaRPr lang="en-SG" dirty="0"/>
                        </a:p>
                      </a:txBody>
                      <a:tcPr>
                        <a:solidFill>
                          <a:srgbClr val="FF0000"/>
                        </a:solidFill>
                      </a:tcPr>
                    </a:tc>
                    <a:tc>
                      <a:txBody>
                        <a:bodyPr/>
                        <a:lstStyle/>
                        <a:p>
                          <a:endParaRPr lang="en-SG" dirty="0"/>
                        </a:p>
                      </a:txBody>
                      <a:tcPr>
                        <a:solidFill>
                          <a:srgbClr val="FF0000"/>
                        </a:solidFill>
                      </a:tcPr>
                    </a:tc>
                    <a:extLst>
                      <a:ext uri="{0D108BD9-81ED-4DB2-BD59-A6C34878D82A}">
                        <a16:rowId xmlns:a16="http://schemas.microsoft.com/office/drawing/2014/main" val="4201048503"/>
                      </a:ext>
                    </a:extLst>
                  </a:tr>
                </a:tbl>
              </a:graphicData>
            </a:graphic>
          </p:graphicFrame>
        </mc:Choice>
        <mc:Fallback xmlns="">
          <p:graphicFrame>
            <p:nvGraphicFramePr>
              <p:cNvPr id="5" name="Table 4"/>
              <p:cNvGraphicFramePr>
                <a:graphicFrameLocks noGrp="1"/>
              </p:cNvGraphicFramePr>
              <p:nvPr/>
            </p:nvGraphicFramePr>
            <p:xfrm>
              <a:off x="1066800" y="18288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370451205"/>
                        </a:ext>
                      </a:extLst>
                    </a:gridCol>
                    <a:gridCol w="609600">
                      <a:extLst>
                        <a:ext uri="{9D8B030D-6E8A-4147-A177-3AD203B41FA5}">
                          <a16:colId xmlns:a16="http://schemas.microsoft.com/office/drawing/2014/main" val="4291700617"/>
                        </a:ext>
                      </a:extLst>
                    </a:gridCol>
                    <a:gridCol w="609600">
                      <a:extLst>
                        <a:ext uri="{9D8B030D-6E8A-4147-A177-3AD203B41FA5}">
                          <a16:colId xmlns:a16="http://schemas.microsoft.com/office/drawing/2014/main" val="349829240"/>
                        </a:ext>
                      </a:extLst>
                    </a:gridCol>
                    <a:gridCol w="609600">
                      <a:extLst>
                        <a:ext uri="{9D8B030D-6E8A-4147-A177-3AD203B41FA5}">
                          <a16:colId xmlns:a16="http://schemas.microsoft.com/office/drawing/2014/main" val="2092753580"/>
                        </a:ext>
                      </a:extLst>
                    </a:gridCol>
                    <a:gridCol w="609600">
                      <a:extLst>
                        <a:ext uri="{9D8B030D-6E8A-4147-A177-3AD203B41FA5}">
                          <a16:colId xmlns:a16="http://schemas.microsoft.com/office/drawing/2014/main" val="1641765221"/>
                        </a:ext>
                      </a:extLst>
                    </a:gridCol>
                    <a:gridCol w="609600">
                      <a:extLst>
                        <a:ext uri="{9D8B030D-6E8A-4147-A177-3AD203B41FA5}">
                          <a16:colId xmlns:a16="http://schemas.microsoft.com/office/drawing/2014/main" val="3744281154"/>
                        </a:ext>
                      </a:extLst>
                    </a:gridCol>
                    <a:gridCol w="609600">
                      <a:extLst>
                        <a:ext uri="{9D8B030D-6E8A-4147-A177-3AD203B41FA5}">
                          <a16:colId xmlns:a16="http://schemas.microsoft.com/office/drawing/2014/main" val="3717428498"/>
                        </a:ext>
                      </a:extLst>
                    </a:gridCol>
                    <a:gridCol w="609600">
                      <a:extLst>
                        <a:ext uri="{9D8B030D-6E8A-4147-A177-3AD203B41FA5}">
                          <a16:colId xmlns:a16="http://schemas.microsoft.com/office/drawing/2014/main" val="1076655901"/>
                        </a:ext>
                      </a:extLst>
                    </a:gridCol>
                    <a:gridCol w="609600">
                      <a:extLst>
                        <a:ext uri="{9D8B030D-6E8A-4147-A177-3AD203B41FA5}">
                          <a16:colId xmlns:a16="http://schemas.microsoft.com/office/drawing/2014/main" val="689313685"/>
                        </a:ext>
                      </a:extLst>
                    </a:gridCol>
                    <a:gridCol w="609600">
                      <a:extLst>
                        <a:ext uri="{9D8B030D-6E8A-4147-A177-3AD203B41FA5}">
                          <a16:colId xmlns:a16="http://schemas.microsoft.com/office/drawing/2014/main" val="2486407577"/>
                        </a:ext>
                      </a:extLst>
                    </a:gridCol>
                  </a:tblGrid>
                  <a:tr h="370840">
                    <a:tc>
                      <a:txBody>
                        <a:bodyPr/>
                        <a:lstStyle/>
                        <a:p>
                          <a:endParaRPr lang="en-SG" dirty="0"/>
                        </a:p>
                      </a:txBody>
                      <a:tcPr>
                        <a:solidFill>
                          <a:srgbClr val="00B050"/>
                        </a:solidFill>
                      </a:tcPr>
                    </a:tc>
                    <a:tc>
                      <a:txBody>
                        <a:bodyPr/>
                        <a:lstStyle/>
                        <a:p>
                          <a:endParaRPr lang="en-SG"/>
                        </a:p>
                      </a:txBody>
                      <a:tcPr>
                        <a:solidFill>
                          <a:srgbClr val="00B050"/>
                        </a:solidFill>
                      </a:tcPr>
                    </a:tc>
                    <a:tc>
                      <a:txBody>
                        <a:bodyPr/>
                        <a:lstStyle/>
                        <a:p>
                          <a:endParaRPr lang="en-SG"/>
                        </a:p>
                      </a:txBody>
                      <a:tcPr>
                        <a:solidFill>
                          <a:srgbClr val="00B050"/>
                        </a:solidFill>
                      </a:tcPr>
                    </a:tc>
                    <a:tc>
                      <a:txBody>
                        <a:bodyPr/>
                        <a:lstStyle/>
                        <a:p>
                          <a:endParaRPr lang="en-SG"/>
                        </a:p>
                      </a:txBody>
                      <a:tcPr>
                        <a:solidFill>
                          <a:srgbClr val="00B050"/>
                        </a:solidFill>
                      </a:tcPr>
                    </a:tc>
                    <a:tc>
                      <a:txBody>
                        <a:bodyPr/>
                        <a:lstStyle/>
                        <a:p>
                          <a:endParaRPr lang="en-SG"/>
                        </a:p>
                      </a:txBody>
                      <a:tcPr>
                        <a:solidFill>
                          <a:srgbClr val="00B050"/>
                        </a:solidFill>
                      </a:tcPr>
                    </a:tc>
                    <a:tc>
                      <a:txBody>
                        <a:bodyPr/>
                        <a:lstStyle/>
                        <a:p>
                          <a:endParaRPr lang="en-SG" dirty="0"/>
                        </a:p>
                      </a:txBody>
                      <a:tcPr>
                        <a:solidFill>
                          <a:srgbClr val="00B050"/>
                        </a:solidFill>
                      </a:tcPr>
                    </a:tc>
                    <a:tc>
                      <a:txBody>
                        <a:bodyPr/>
                        <a:lstStyle/>
                        <a:p>
                          <a:endParaRPr lang="en-US"/>
                        </a:p>
                      </a:txBody>
                      <a:tcPr>
                        <a:blipFill>
                          <a:blip r:embed="rId3"/>
                          <a:stretch>
                            <a:fillRect l="-602000" t="-3279" r="-305000" b="-6557"/>
                          </a:stretch>
                        </a:blipFill>
                      </a:tcPr>
                    </a:tc>
                    <a:tc>
                      <a:txBody>
                        <a:bodyPr/>
                        <a:lstStyle/>
                        <a:p>
                          <a:endParaRPr lang="en-SG" dirty="0"/>
                        </a:p>
                      </a:txBody>
                      <a:tcPr>
                        <a:solidFill>
                          <a:srgbClr val="FF0000"/>
                        </a:solidFill>
                      </a:tcPr>
                    </a:tc>
                    <a:tc>
                      <a:txBody>
                        <a:bodyPr/>
                        <a:lstStyle/>
                        <a:p>
                          <a:endParaRPr lang="en-SG" dirty="0"/>
                        </a:p>
                      </a:txBody>
                      <a:tcPr>
                        <a:solidFill>
                          <a:srgbClr val="FF0000"/>
                        </a:solidFill>
                      </a:tcPr>
                    </a:tc>
                    <a:tc>
                      <a:txBody>
                        <a:bodyPr/>
                        <a:lstStyle/>
                        <a:p>
                          <a:endParaRPr lang="en-SG" dirty="0"/>
                        </a:p>
                      </a:txBody>
                      <a:tcPr>
                        <a:solidFill>
                          <a:srgbClr val="FF0000"/>
                        </a:solidFill>
                      </a:tcPr>
                    </a:tc>
                    <a:extLst>
                      <a:ext uri="{0D108BD9-81ED-4DB2-BD59-A6C34878D82A}">
                        <a16:rowId xmlns:a16="http://schemas.microsoft.com/office/drawing/2014/main" val="4201048503"/>
                      </a:ext>
                    </a:extLst>
                  </a:tr>
                </a:tbl>
              </a:graphicData>
            </a:graphic>
          </p:graphicFrame>
        </mc:Fallback>
      </mc:AlternateContent>
      <p:sp>
        <p:nvSpPr>
          <p:cNvPr id="6" name="Right Brace 5"/>
          <p:cNvSpPr/>
          <p:nvPr/>
        </p:nvSpPr>
        <p:spPr>
          <a:xfrm rot="5400000">
            <a:off x="2597727" y="821611"/>
            <a:ext cx="533400" cy="3595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7" name="TextBox 6"/>
          <p:cNvSpPr txBox="1"/>
          <p:nvPr/>
        </p:nvSpPr>
        <p:spPr>
          <a:xfrm>
            <a:off x="2133600" y="3126456"/>
            <a:ext cx="2286000" cy="369332"/>
          </a:xfrm>
          <a:prstGeom prst="rect">
            <a:avLst/>
          </a:prstGeom>
          <a:noFill/>
        </p:spPr>
        <p:txBody>
          <a:bodyPr wrap="square" rtlCol="0">
            <a:spAutoFit/>
          </a:bodyPr>
          <a:lstStyle/>
          <a:p>
            <a:r>
              <a:rPr lang="en-US" dirty="0" smtClean="0"/>
              <a:t>Already sorted</a:t>
            </a:r>
            <a:endParaRPr lang="en-SG" dirty="0"/>
          </a:p>
        </p:txBody>
      </p:sp>
    </p:spTree>
    <p:extLst>
      <p:ext uri="{BB962C8B-B14F-4D97-AF65-F5344CB8AC3E}">
        <p14:creationId xmlns:p14="http://schemas.microsoft.com/office/powerpoint/2010/main" val="3774806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248400"/>
          </a:xfrm>
        </p:spPr>
        <p:txBody>
          <a:bodyPr>
            <a:normAutofit/>
          </a:bodyPr>
          <a:lstStyle/>
          <a:p>
            <a:pPr>
              <a:buNone/>
            </a:pP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− 1, </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− 2, …, 3, 1, 2)</a:t>
            </a:r>
          </a:p>
          <a:p>
            <a:r>
              <a:rPr lang="en-US" sz="2800" dirty="0" smtClean="0"/>
              <a:t>The same as the known worst case except for the last 2 elements</a:t>
            </a:r>
          </a:p>
          <a:p>
            <a:r>
              <a:rPr lang="en-US" sz="2800" dirty="0" smtClean="0"/>
              <a:t>The (n-2)-</a:t>
            </a:r>
            <a:r>
              <a:rPr lang="en-US" sz="2800" dirty="0" err="1" smtClean="0"/>
              <a:t>th</a:t>
            </a:r>
            <a:r>
              <a:rPr lang="en-US" sz="2800" dirty="0" smtClean="0"/>
              <a:t> iteration: (n-2) comparisons and  (n-2) swaps</a:t>
            </a:r>
          </a:p>
          <a:p>
            <a:endParaRPr lang="en-US" dirty="0"/>
          </a:p>
          <a:p>
            <a:endParaRPr lang="en-US" dirty="0" smtClean="0"/>
          </a:p>
          <a:p>
            <a:r>
              <a:rPr lang="en-US" sz="2800" dirty="0" smtClean="0"/>
              <a:t>The </a:t>
            </a:r>
            <a:r>
              <a:rPr lang="en-US" sz="2800" dirty="0"/>
              <a:t>(</a:t>
            </a:r>
            <a:r>
              <a:rPr lang="en-US" sz="2800" dirty="0" smtClean="0"/>
              <a:t>n-1)-</a:t>
            </a:r>
            <a:r>
              <a:rPr lang="en-US" sz="2800" dirty="0" err="1"/>
              <a:t>th</a:t>
            </a:r>
            <a:r>
              <a:rPr lang="en-US" sz="2800" dirty="0"/>
              <a:t> iteration: (</a:t>
            </a:r>
            <a:r>
              <a:rPr lang="en-US" sz="2800" dirty="0" smtClean="0"/>
              <a:t>n-1) </a:t>
            </a:r>
            <a:r>
              <a:rPr lang="en-US" sz="2800" dirty="0"/>
              <a:t>comparisons and  (n-2) </a:t>
            </a:r>
            <a:r>
              <a:rPr lang="en-US" sz="2800" dirty="0" smtClean="0"/>
              <a:t>swaps</a:t>
            </a:r>
            <a:endParaRPr lang="en-US" sz="2800" dirty="0"/>
          </a:p>
          <a:p>
            <a:endParaRPr lang="en-US" dirty="0" smtClean="0"/>
          </a:p>
          <a:p>
            <a:endParaRPr lang="en-US" dirty="0"/>
          </a:p>
          <a:p>
            <a:endParaRPr lang="en-US" dirty="0" smtClean="0"/>
          </a:p>
          <a:p>
            <a:endParaRPr lang="en-US" dirty="0"/>
          </a:p>
          <a:p>
            <a:endParaRPr lang="en-US" dirty="0" smtClean="0"/>
          </a:p>
          <a:p>
            <a:endParaRPr lang="en-SG" dirty="0"/>
          </a:p>
        </p:txBody>
      </p:sp>
      <p:graphicFrame>
        <p:nvGraphicFramePr>
          <p:cNvPr id="5" name="Table 4"/>
          <p:cNvGraphicFramePr>
            <a:graphicFrameLocks noGrp="1"/>
          </p:cNvGraphicFramePr>
          <p:nvPr>
            <p:extLst>
              <p:ext uri="{D42A27DB-BD31-4B8C-83A1-F6EECF244321}">
                <p14:modId xmlns:p14="http://schemas.microsoft.com/office/powerpoint/2010/main" val="1057777914"/>
              </p:ext>
            </p:extLst>
          </p:nvPr>
        </p:nvGraphicFramePr>
        <p:xfrm>
          <a:off x="1981200" y="22860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370451205"/>
                    </a:ext>
                  </a:extLst>
                </a:gridCol>
                <a:gridCol w="609600">
                  <a:extLst>
                    <a:ext uri="{9D8B030D-6E8A-4147-A177-3AD203B41FA5}">
                      <a16:colId xmlns:a16="http://schemas.microsoft.com/office/drawing/2014/main" val="4291700617"/>
                    </a:ext>
                  </a:extLst>
                </a:gridCol>
                <a:gridCol w="609600">
                  <a:extLst>
                    <a:ext uri="{9D8B030D-6E8A-4147-A177-3AD203B41FA5}">
                      <a16:colId xmlns:a16="http://schemas.microsoft.com/office/drawing/2014/main" val="349829240"/>
                    </a:ext>
                  </a:extLst>
                </a:gridCol>
                <a:gridCol w="609600">
                  <a:extLst>
                    <a:ext uri="{9D8B030D-6E8A-4147-A177-3AD203B41FA5}">
                      <a16:colId xmlns:a16="http://schemas.microsoft.com/office/drawing/2014/main" val="2092753580"/>
                    </a:ext>
                  </a:extLst>
                </a:gridCol>
                <a:gridCol w="609600">
                  <a:extLst>
                    <a:ext uri="{9D8B030D-6E8A-4147-A177-3AD203B41FA5}">
                      <a16:colId xmlns:a16="http://schemas.microsoft.com/office/drawing/2014/main" val="1641765221"/>
                    </a:ext>
                  </a:extLst>
                </a:gridCol>
                <a:gridCol w="609600">
                  <a:extLst>
                    <a:ext uri="{9D8B030D-6E8A-4147-A177-3AD203B41FA5}">
                      <a16:colId xmlns:a16="http://schemas.microsoft.com/office/drawing/2014/main" val="3744281154"/>
                    </a:ext>
                  </a:extLst>
                </a:gridCol>
                <a:gridCol w="609600">
                  <a:extLst>
                    <a:ext uri="{9D8B030D-6E8A-4147-A177-3AD203B41FA5}">
                      <a16:colId xmlns:a16="http://schemas.microsoft.com/office/drawing/2014/main" val="3717428498"/>
                    </a:ext>
                  </a:extLst>
                </a:gridCol>
                <a:gridCol w="609600">
                  <a:extLst>
                    <a:ext uri="{9D8B030D-6E8A-4147-A177-3AD203B41FA5}">
                      <a16:colId xmlns:a16="http://schemas.microsoft.com/office/drawing/2014/main" val="1076655901"/>
                    </a:ext>
                  </a:extLst>
                </a:gridCol>
                <a:gridCol w="609600">
                  <a:extLst>
                    <a:ext uri="{9D8B030D-6E8A-4147-A177-3AD203B41FA5}">
                      <a16:colId xmlns:a16="http://schemas.microsoft.com/office/drawing/2014/main" val="689313685"/>
                    </a:ext>
                  </a:extLst>
                </a:gridCol>
                <a:gridCol w="609600">
                  <a:extLst>
                    <a:ext uri="{9D8B030D-6E8A-4147-A177-3AD203B41FA5}">
                      <a16:colId xmlns:a16="http://schemas.microsoft.com/office/drawing/2014/main" val="2486407577"/>
                    </a:ext>
                  </a:extLst>
                </a:gridCol>
              </a:tblGrid>
              <a:tr h="370840">
                <a:tc>
                  <a:txBody>
                    <a:bodyPr/>
                    <a:lstStyle/>
                    <a:p>
                      <a:r>
                        <a:rPr lang="en-US" dirty="0" smtClean="0"/>
                        <a:t>3</a:t>
                      </a:r>
                      <a:endParaRPr lang="en-SG" dirty="0"/>
                    </a:p>
                  </a:txBody>
                  <a:tcPr>
                    <a:solidFill>
                      <a:srgbClr val="00B050"/>
                    </a:solidFill>
                  </a:tcPr>
                </a:tc>
                <a:tc>
                  <a:txBody>
                    <a:bodyPr/>
                    <a:lstStyle/>
                    <a:p>
                      <a:r>
                        <a:rPr lang="en-US" dirty="0" smtClean="0"/>
                        <a:t>4</a:t>
                      </a:r>
                      <a:endParaRPr lang="en-SG" dirty="0"/>
                    </a:p>
                  </a:txBody>
                  <a:tcPr>
                    <a:solidFill>
                      <a:srgbClr val="00B050"/>
                    </a:solidFill>
                  </a:tcPr>
                </a:tc>
                <a:tc>
                  <a:txBody>
                    <a:bodyPr/>
                    <a:lstStyle/>
                    <a:p>
                      <a:r>
                        <a:rPr lang="en-US" dirty="0" smtClean="0"/>
                        <a:t>…</a:t>
                      </a:r>
                      <a:endParaRPr lang="en-SG" dirty="0"/>
                    </a:p>
                  </a:txBody>
                  <a:tcPr>
                    <a:solidFill>
                      <a:srgbClr val="00B050"/>
                    </a:solidFill>
                  </a:tcPr>
                </a:tc>
                <a:tc>
                  <a:txBody>
                    <a:bodyPr/>
                    <a:lstStyle/>
                    <a:p>
                      <a:endParaRPr lang="en-SG" dirty="0"/>
                    </a:p>
                  </a:txBody>
                  <a:tcPr>
                    <a:solidFill>
                      <a:srgbClr val="00B050"/>
                    </a:solidFill>
                  </a:tcPr>
                </a:tc>
                <a:tc>
                  <a:txBody>
                    <a:bodyPr/>
                    <a:lstStyle/>
                    <a:p>
                      <a:endParaRPr lang="en-SG" dirty="0"/>
                    </a:p>
                  </a:txBody>
                  <a:tcPr>
                    <a:solidFill>
                      <a:srgbClr val="00B050"/>
                    </a:solidFill>
                  </a:tcPr>
                </a:tc>
                <a:tc>
                  <a:txBody>
                    <a:bodyPr/>
                    <a:lstStyle/>
                    <a:p>
                      <a:endParaRPr lang="en-SG" dirty="0"/>
                    </a:p>
                  </a:txBody>
                  <a:tcPr>
                    <a:solidFill>
                      <a:srgbClr val="00B050"/>
                    </a:solidFill>
                  </a:tcPr>
                </a:tc>
                <a:tc>
                  <a:txBody>
                    <a:bodyPr/>
                    <a:lstStyle/>
                    <a:p>
                      <a:r>
                        <a:rPr lang="en-US" dirty="0" smtClean="0"/>
                        <a:t>n-1</a:t>
                      </a:r>
                      <a:endParaRPr lang="en-SG" dirty="0"/>
                    </a:p>
                  </a:txBody>
                  <a:tcPr>
                    <a:solidFill>
                      <a:srgbClr val="00B050"/>
                    </a:solidFill>
                  </a:tcPr>
                </a:tc>
                <a:tc>
                  <a:txBody>
                    <a:bodyPr/>
                    <a:lstStyle/>
                    <a:p>
                      <a:r>
                        <a:rPr lang="en-US" dirty="0" smtClean="0"/>
                        <a:t>n</a:t>
                      </a:r>
                      <a:endParaRPr lang="en-SG" dirty="0"/>
                    </a:p>
                  </a:txBody>
                  <a:tcPr>
                    <a:solidFill>
                      <a:srgbClr val="00B050"/>
                    </a:solidFill>
                  </a:tcPr>
                </a:tc>
                <a:tc>
                  <a:txBody>
                    <a:bodyPr/>
                    <a:lstStyle/>
                    <a:p>
                      <a:r>
                        <a:rPr lang="en-US" dirty="0" smtClean="0"/>
                        <a:t>1</a:t>
                      </a:r>
                      <a:endParaRPr lang="en-SG" dirty="0"/>
                    </a:p>
                  </a:txBody>
                  <a:tcPr>
                    <a:solidFill>
                      <a:srgbClr val="FF0000"/>
                    </a:solidFill>
                  </a:tcPr>
                </a:tc>
                <a:tc>
                  <a:txBody>
                    <a:bodyPr/>
                    <a:lstStyle/>
                    <a:p>
                      <a:r>
                        <a:rPr lang="en-US" dirty="0" smtClean="0"/>
                        <a:t>2</a:t>
                      </a:r>
                      <a:endParaRPr lang="en-SG" dirty="0"/>
                    </a:p>
                  </a:txBody>
                  <a:tcPr>
                    <a:solidFill>
                      <a:srgbClr val="FF0000"/>
                    </a:solidFill>
                  </a:tcPr>
                </a:tc>
                <a:extLst>
                  <a:ext uri="{0D108BD9-81ED-4DB2-BD59-A6C34878D82A}">
                    <a16:rowId xmlns:a16="http://schemas.microsoft.com/office/drawing/2014/main" val="4201048503"/>
                  </a:ext>
                </a:extLst>
              </a:tr>
            </a:tbl>
          </a:graphicData>
        </a:graphic>
      </p:graphicFrame>
      <p:sp>
        <p:nvSpPr>
          <p:cNvPr id="6" name="Right Brace 5"/>
          <p:cNvSpPr/>
          <p:nvPr/>
        </p:nvSpPr>
        <p:spPr>
          <a:xfrm rot="5400000">
            <a:off x="4114800" y="676138"/>
            <a:ext cx="533400" cy="48006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7" name="TextBox 6"/>
          <p:cNvSpPr txBox="1"/>
          <p:nvPr/>
        </p:nvSpPr>
        <p:spPr>
          <a:xfrm>
            <a:off x="3505200" y="3364468"/>
            <a:ext cx="2286000" cy="369332"/>
          </a:xfrm>
          <a:prstGeom prst="rect">
            <a:avLst/>
          </a:prstGeom>
          <a:noFill/>
        </p:spPr>
        <p:txBody>
          <a:bodyPr wrap="square" rtlCol="0">
            <a:spAutoFit/>
          </a:bodyPr>
          <a:lstStyle/>
          <a:p>
            <a:r>
              <a:rPr lang="en-US" dirty="0" smtClean="0"/>
              <a:t>Already sorted</a:t>
            </a:r>
            <a:endParaRPr lang="en-SG" dirty="0"/>
          </a:p>
        </p:txBody>
      </p:sp>
      <p:graphicFrame>
        <p:nvGraphicFramePr>
          <p:cNvPr id="8" name="Table 7"/>
          <p:cNvGraphicFramePr>
            <a:graphicFrameLocks noGrp="1"/>
          </p:cNvGraphicFramePr>
          <p:nvPr>
            <p:extLst>
              <p:ext uri="{D42A27DB-BD31-4B8C-83A1-F6EECF244321}">
                <p14:modId xmlns:p14="http://schemas.microsoft.com/office/powerpoint/2010/main" val="319471445"/>
              </p:ext>
            </p:extLst>
          </p:nvPr>
        </p:nvGraphicFramePr>
        <p:xfrm>
          <a:off x="2057400" y="46482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370451205"/>
                    </a:ext>
                  </a:extLst>
                </a:gridCol>
                <a:gridCol w="609600">
                  <a:extLst>
                    <a:ext uri="{9D8B030D-6E8A-4147-A177-3AD203B41FA5}">
                      <a16:colId xmlns:a16="http://schemas.microsoft.com/office/drawing/2014/main" val="4291700617"/>
                    </a:ext>
                  </a:extLst>
                </a:gridCol>
                <a:gridCol w="609600">
                  <a:extLst>
                    <a:ext uri="{9D8B030D-6E8A-4147-A177-3AD203B41FA5}">
                      <a16:colId xmlns:a16="http://schemas.microsoft.com/office/drawing/2014/main" val="349829240"/>
                    </a:ext>
                  </a:extLst>
                </a:gridCol>
                <a:gridCol w="609600">
                  <a:extLst>
                    <a:ext uri="{9D8B030D-6E8A-4147-A177-3AD203B41FA5}">
                      <a16:colId xmlns:a16="http://schemas.microsoft.com/office/drawing/2014/main" val="2092753580"/>
                    </a:ext>
                  </a:extLst>
                </a:gridCol>
                <a:gridCol w="609600">
                  <a:extLst>
                    <a:ext uri="{9D8B030D-6E8A-4147-A177-3AD203B41FA5}">
                      <a16:colId xmlns:a16="http://schemas.microsoft.com/office/drawing/2014/main" val="1641765221"/>
                    </a:ext>
                  </a:extLst>
                </a:gridCol>
                <a:gridCol w="609600">
                  <a:extLst>
                    <a:ext uri="{9D8B030D-6E8A-4147-A177-3AD203B41FA5}">
                      <a16:colId xmlns:a16="http://schemas.microsoft.com/office/drawing/2014/main" val="3744281154"/>
                    </a:ext>
                  </a:extLst>
                </a:gridCol>
                <a:gridCol w="609600">
                  <a:extLst>
                    <a:ext uri="{9D8B030D-6E8A-4147-A177-3AD203B41FA5}">
                      <a16:colId xmlns:a16="http://schemas.microsoft.com/office/drawing/2014/main" val="3717428498"/>
                    </a:ext>
                  </a:extLst>
                </a:gridCol>
                <a:gridCol w="609600">
                  <a:extLst>
                    <a:ext uri="{9D8B030D-6E8A-4147-A177-3AD203B41FA5}">
                      <a16:colId xmlns:a16="http://schemas.microsoft.com/office/drawing/2014/main" val="1076655901"/>
                    </a:ext>
                  </a:extLst>
                </a:gridCol>
                <a:gridCol w="609600">
                  <a:extLst>
                    <a:ext uri="{9D8B030D-6E8A-4147-A177-3AD203B41FA5}">
                      <a16:colId xmlns:a16="http://schemas.microsoft.com/office/drawing/2014/main" val="689313685"/>
                    </a:ext>
                  </a:extLst>
                </a:gridCol>
                <a:gridCol w="609600">
                  <a:extLst>
                    <a:ext uri="{9D8B030D-6E8A-4147-A177-3AD203B41FA5}">
                      <a16:colId xmlns:a16="http://schemas.microsoft.com/office/drawing/2014/main" val="2486407577"/>
                    </a:ext>
                  </a:extLst>
                </a:gridCol>
              </a:tblGrid>
              <a:tr h="370840">
                <a:tc>
                  <a:txBody>
                    <a:bodyPr/>
                    <a:lstStyle/>
                    <a:p>
                      <a:r>
                        <a:rPr lang="en-US" dirty="0" smtClean="0"/>
                        <a:t>1</a:t>
                      </a:r>
                      <a:endParaRPr lang="en-SG" dirty="0"/>
                    </a:p>
                  </a:txBody>
                  <a:tcPr>
                    <a:solidFill>
                      <a:srgbClr val="00B050"/>
                    </a:solidFill>
                  </a:tcPr>
                </a:tc>
                <a:tc>
                  <a:txBody>
                    <a:bodyPr/>
                    <a:lstStyle/>
                    <a:p>
                      <a:r>
                        <a:rPr lang="en-US" dirty="0" smtClean="0"/>
                        <a:t>3</a:t>
                      </a:r>
                      <a:endParaRPr lang="en-SG" dirty="0"/>
                    </a:p>
                  </a:txBody>
                  <a:tcPr>
                    <a:solidFill>
                      <a:srgbClr val="00B050"/>
                    </a:solidFill>
                  </a:tcPr>
                </a:tc>
                <a:tc>
                  <a:txBody>
                    <a:bodyPr/>
                    <a:lstStyle/>
                    <a:p>
                      <a:r>
                        <a:rPr lang="en-US" dirty="0" smtClean="0"/>
                        <a:t>…</a:t>
                      </a:r>
                      <a:endParaRPr lang="en-SG" dirty="0"/>
                    </a:p>
                  </a:txBody>
                  <a:tcPr>
                    <a:solidFill>
                      <a:srgbClr val="00B050"/>
                    </a:solidFill>
                  </a:tcPr>
                </a:tc>
                <a:tc>
                  <a:txBody>
                    <a:bodyPr/>
                    <a:lstStyle/>
                    <a:p>
                      <a:endParaRPr lang="en-SG" dirty="0"/>
                    </a:p>
                  </a:txBody>
                  <a:tcPr>
                    <a:solidFill>
                      <a:srgbClr val="00B050"/>
                    </a:solidFill>
                  </a:tcPr>
                </a:tc>
                <a:tc>
                  <a:txBody>
                    <a:bodyPr/>
                    <a:lstStyle/>
                    <a:p>
                      <a:endParaRPr lang="en-SG" dirty="0"/>
                    </a:p>
                  </a:txBody>
                  <a:tcPr>
                    <a:solidFill>
                      <a:srgbClr val="00B050"/>
                    </a:solidFill>
                  </a:tcPr>
                </a:tc>
                <a:tc>
                  <a:txBody>
                    <a:bodyPr/>
                    <a:lstStyle/>
                    <a:p>
                      <a:endParaRPr lang="en-SG" dirty="0"/>
                    </a:p>
                  </a:txBody>
                  <a:tcPr>
                    <a:solidFill>
                      <a:srgbClr val="00B050"/>
                    </a:solidFill>
                  </a:tcPr>
                </a:tc>
                <a:tc>
                  <a:txBody>
                    <a:bodyPr/>
                    <a:lstStyle/>
                    <a:p>
                      <a:endParaRPr lang="en-SG" dirty="0"/>
                    </a:p>
                  </a:txBody>
                  <a:tcPr>
                    <a:solidFill>
                      <a:srgbClr val="00B050"/>
                    </a:solidFill>
                  </a:tcPr>
                </a:tc>
                <a:tc>
                  <a:txBody>
                    <a:bodyPr/>
                    <a:lstStyle/>
                    <a:p>
                      <a:r>
                        <a:rPr lang="en-US" dirty="0" smtClean="0"/>
                        <a:t>n-1</a:t>
                      </a:r>
                      <a:endParaRPr lang="en-SG" dirty="0"/>
                    </a:p>
                  </a:txBody>
                  <a:tcPr>
                    <a:solidFill>
                      <a:srgbClr val="00B050"/>
                    </a:solidFill>
                  </a:tcPr>
                </a:tc>
                <a:tc>
                  <a:txBody>
                    <a:bodyPr/>
                    <a:lstStyle/>
                    <a:p>
                      <a:r>
                        <a:rPr lang="en-US" dirty="0" smtClean="0"/>
                        <a:t>n</a:t>
                      </a:r>
                      <a:endParaRPr lang="en-SG" dirty="0"/>
                    </a:p>
                  </a:txBody>
                  <a:tcPr>
                    <a:solidFill>
                      <a:srgbClr val="00B050"/>
                    </a:solidFill>
                  </a:tcPr>
                </a:tc>
                <a:tc>
                  <a:txBody>
                    <a:bodyPr/>
                    <a:lstStyle/>
                    <a:p>
                      <a:r>
                        <a:rPr lang="en-US" dirty="0" smtClean="0"/>
                        <a:t>2</a:t>
                      </a:r>
                      <a:endParaRPr lang="en-SG" dirty="0"/>
                    </a:p>
                  </a:txBody>
                  <a:tcPr>
                    <a:solidFill>
                      <a:srgbClr val="FF0000"/>
                    </a:solidFill>
                  </a:tcPr>
                </a:tc>
                <a:extLst>
                  <a:ext uri="{0D108BD9-81ED-4DB2-BD59-A6C34878D82A}">
                    <a16:rowId xmlns:a16="http://schemas.microsoft.com/office/drawing/2014/main" val="4201048503"/>
                  </a:ext>
                </a:extLst>
              </a:tr>
            </a:tbl>
          </a:graphicData>
        </a:graphic>
      </p:graphicFrame>
      <p:sp>
        <p:nvSpPr>
          <p:cNvPr id="9" name="Right Brace 8"/>
          <p:cNvSpPr/>
          <p:nvPr/>
        </p:nvSpPr>
        <p:spPr>
          <a:xfrm rot="5400000">
            <a:off x="4567168" y="2662169"/>
            <a:ext cx="466861" cy="5486401"/>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0" name="TextBox 9"/>
          <p:cNvSpPr txBox="1"/>
          <p:nvPr/>
        </p:nvSpPr>
        <p:spPr>
          <a:xfrm>
            <a:off x="3810000" y="5725160"/>
            <a:ext cx="2286000" cy="369332"/>
          </a:xfrm>
          <a:prstGeom prst="rect">
            <a:avLst/>
          </a:prstGeom>
          <a:noFill/>
        </p:spPr>
        <p:txBody>
          <a:bodyPr wrap="square" rtlCol="0">
            <a:spAutoFit/>
          </a:bodyPr>
          <a:lstStyle/>
          <a:p>
            <a:r>
              <a:rPr lang="en-US" dirty="0" smtClean="0"/>
              <a:t>Already sorted</a:t>
            </a:r>
            <a:endParaRPr lang="en-SG" dirty="0"/>
          </a:p>
        </p:txBody>
      </p:sp>
      <p:sp>
        <p:nvSpPr>
          <p:cNvPr id="11" name="TextBox 10"/>
          <p:cNvSpPr txBox="1"/>
          <p:nvPr/>
        </p:nvSpPr>
        <p:spPr>
          <a:xfrm>
            <a:off x="1066800" y="6139435"/>
            <a:ext cx="6096000" cy="369332"/>
          </a:xfrm>
          <a:prstGeom prst="rect">
            <a:avLst/>
          </a:prstGeom>
          <a:noFill/>
        </p:spPr>
        <p:txBody>
          <a:bodyPr wrap="square" rtlCol="0">
            <a:spAutoFit/>
          </a:bodyPr>
          <a:lstStyle/>
          <a:p>
            <a:r>
              <a:rPr lang="en-US" dirty="0" smtClean="0"/>
              <a:t>Total number of comparisons = 1+2+…+(n-1)=(n-1)n/2</a:t>
            </a:r>
            <a:endParaRPr lang="en-SG" dirty="0"/>
          </a:p>
        </p:txBody>
      </p:sp>
    </p:spTree>
    <p:extLst>
      <p:ext uri="{BB962C8B-B14F-4D97-AF65-F5344CB8AC3E}">
        <p14:creationId xmlns:p14="http://schemas.microsoft.com/office/powerpoint/2010/main" val="33652330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610600" cy="6248400"/>
          </a:xfrm>
        </p:spPr>
        <p:txBody>
          <a:bodyPr>
            <a:normAutofit/>
          </a:bodyPr>
          <a:lstStyle/>
          <a:p>
            <a:pPr>
              <a:buNone/>
            </a:pPr>
            <a:r>
              <a:rPr lang="en-US" sz="2800" dirty="0">
                <a:latin typeface="Times New Roman" panose="02020603050405020304" pitchFamily="18" charset="0"/>
                <a:cs typeface="Times New Roman" panose="02020603050405020304" pitchFamily="18" charset="0"/>
              </a:rPr>
              <a:t>(1, </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− 1, </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− 2, …, 2)</a:t>
            </a:r>
          </a:p>
          <a:p>
            <a:r>
              <a:rPr lang="en-US" sz="2400" dirty="0" smtClean="0"/>
              <a:t>The 1-st iteration: 1 comparison and 0 swaps</a:t>
            </a:r>
          </a:p>
          <a:p>
            <a:endParaRPr lang="en-US" sz="2800" dirty="0"/>
          </a:p>
          <a:p>
            <a:endParaRPr lang="en-US" sz="2800" dirty="0" smtClean="0"/>
          </a:p>
          <a:p>
            <a:endParaRPr lang="en-US" sz="2400" dirty="0" smtClean="0"/>
          </a:p>
          <a:p>
            <a:r>
              <a:rPr lang="en-US" sz="2400" dirty="0" smtClean="0"/>
              <a:t>The </a:t>
            </a:r>
            <a:r>
              <a:rPr lang="en-US" sz="2400" dirty="0" err="1" smtClean="0"/>
              <a:t>i-th</a:t>
            </a:r>
            <a:r>
              <a:rPr lang="en-US" sz="2400" dirty="0" smtClean="0"/>
              <a:t> </a:t>
            </a:r>
            <a:r>
              <a:rPr lang="en-US" sz="2400" dirty="0"/>
              <a:t>iteration: </a:t>
            </a:r>
            <a:r>
              <a:rPr lang="en-US" sz="2400" dirty="0" err="1" smtClean="0"/>
              <a:t>i</a:t>
            </a:r>
            <a:r>
              <a:rPr lang="en-US" sz="2400" dirty="0" smtClean="0"/>
              <a:t> </a:t>
            </a:r>
            <a:r>
              <a:rPr lang="en-US" sz="2400" dirty="0"/>
              <a:t>comparisons and  </a:t>
            </a:r>
            <a:r>
              <a:rPr lang="en-US" sz="2400" dirty="0" smtClean="0"/>
              <a:t>(i-1) swaps</a:t>
            </a:r>
          </a:p>
          <a:p>
            <a:endParaRPr lang="en-US" sz="2400" dirty="0"/>
          </a:p>
          <a:p>
            <a:endParaRPr lang="en-US" sz="2400" dirty="0" smtClean="0"/>
          </a:p>
          <a:p>
            <a:endParaRPr lang="en-US" sz="2400" dirty="0" smtClean="0"/>
          </a:p>
          <a:p>
            <a:r>
              <a:rPr lang="en-US" sz="2400" dirty="0" smtClean="0"/>
              <a:t>The (n-1)-</a:t>
            </a:r>
            <a:r>
              <a:rPr lang="en-US" sz="2400" dirty="0" err="1" smtClean="0"/>
              <a:t>th</a:t>
            </a:r>
            <a:r>
              <a:rPr lang="en-US" sz="2400" dirty="0" smtClean="0"/>
              <a:t> </a:t>
            </a:r>
            <a:r>
              <a:rPr lang="en-US" sz="2400" dirty="0"/>
              <a:t>iteration: </a:t>
            </a:r>
            <a:r>
              <a:rPr lang="en-US" sz="2400" dirty="0" smtClean="0"/>
              <a:t>(n-1) </a:t>
            </a:r>
            <a:r>
              <a:rPr lang="en-US" sz="2400" dirty="0"/>
              <a:t>comparisons and  </a:t>
            </a:r>
            <a:r>
              <a:rPr lang="en-US" sz="2400" dirty="0" smtClean="0"/>
              <a:t>(n-2) </a:t>
            </a:r>
            <a:r>
              <a:rPr lang="en-US" sz="2400" dirty="0"/>
              <a:t>swaps</a:t>
            </a:r>
          </a:p>
          <a:p>
            <a:endParaRPr lang="en-US" sz="2800" dirty="0"/>
          </a:p>
          <a:p>
            <a:endParaRPr lang="en-US" dirty="0" smtClean="0"/>
          </a:p>
          <a:p>
            <a:endParaRPr lang="en-US" dirty="0"/>
          </a:p>
          <a:p>
            <a:endParaRPr lang="en-US" dirty="0" smtClean="0"/>
          </a:p>
          <a:p>
            <a:endParaRPr lang="en-US" dirty="0"/>
          </a:p>
          <a:p>
            <a:endParaRPr lang="en-US" dirty="0" smtClean="0"/>
          </a:p>
          <a:p>
            <a:endParaRPr lang="en-SG" dirty="0"/>
          </a:p>
        </p:txBody>
      </p:sp>
      <p:graphicFrame>
        <p:nvGraphicFramePr>
          <p:cNvPr id="5" name="Table 4"/>
          <p:cNvGraphicFramePr>
            <a:graphicFrameLocks noGrp="1"/>
          </p:cNvGraphicFramePr>
          <p:nvPr>
            <p:extLst>
              <p:ext uri="{D42A27DB-BD31-4B8C-83A1-F6EECF244321}">
                <p14:modId xmlns:p14="http://schemas.microsoft.com/office/powerpoint/2010/main" val="317635952"/>
              </p:ext>
            </p:extLst>
          </p:nvPr>
        </p:nvGraphicFramePr>
        <p:xfrm>
          <a:off x="1447801" y="11430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370451205"/>
                    </a:ext>
                  </a:extLst>
                </a:gridCol>
                <a:gridCol w="609600">
                  <a:extLst>
                    <a:ext uri="{9D8B030D-6E8A-4147-A177-3AD203B41FA5}">
                      <a16:colId xmlns:a16="http://schemas.microsoft.com/office/drawing/2014/main" val="4291700617"/>
                    </a:ext>
                  </a:extLst>
                </a:gridCol>
                <a:gridCol w="609600">
                  <a:extLst>
                    <a:ext uri="{9D8B030D-6E8A-4147-A177-3AD203B41FA5}">
                      <a16:colId xmlns:a16="http://schemas.microsoft.com/office/drawing/2014/main" val="349829240"/>
                    </a:ext>
                  </a:extLst>
                </a:gridCol>
                <a:gridCol w="609600">
                  <a:extLst>
                    <a:ext uri="{9D8B030D-6E8A-4147-A177-3AD203B41FA5}">
                      <a16:colId xmlns:a16="http://schemas.microsoft.com/office/drawing/2014/main" val="2092753580"/>
                    </a:ext>
                  </a:extLst>
                </a:gridCol>
                <a:gridCol w="609600">
                  <a:extLst>
                    <a:ext uri="{9D8B030D-6E8A-4147-A177-3AD203B41FA5}">
                      <a16:colId xmlns:a16="http://schemas.microsoft.com/office/drawing/2014/main" val="1641765221"/>
                    </a:ext>
                  </a:extLst>
                </a:gridCol>
                <a:gridCol w="609600">
                  <a:extLst>
                    <a:ext uri="{9D8B030D-6E8A-4147-A177-3AD203B41FA5}">
                      <a16:colId xmlns:a16="http://schemas.microsoft.com/office/drawing/2014/main" val="3744281154"/>
                    </a:ext>
                  </a:extLst>
                </a:gridCol>
                <a:gridCol w="609600">
                  <a:extLst>
                    <a:ext uri="{9D8B030D-6E8A-4147-A177-3AD203B41FA5}">
                      <a16:colId xmlns:a16="http://schemas.microsoft.com/office/drawing/2014/main" val="3717428498"/>
                    </a:ext>
                  </a:extLst>
                </a:gridCol>
                <a:gridCol w="609600">
                  <a:extLst>
                    <a:ext uri="{9D8B030D-6E8A-4147-A177-3AD203B41FA5}">
                      <a16:colId xmlns:a16="http://schemas.microsoft.com/office/drawing/2014/main" val="1076655901"/>
                    </a:ext>
                  </a:extLst>
                </a:gridCol>
                <a:gridCol w="609600">
                  <a:extLst>
                    <a:ext uri="{9D8B030D-6E8A-4147-A177-3AD203B41FA5}">
                      <a16:colId xmlns:a16="http://schemas.microsoft.com/office/drawing/2014/main" val="689313685"/>
                    </a:ext>
                  </a:extLst>
                </a:gridCol>
                <a:gridCol w="609600">
                  <a:extLst>
                    <a:ext uri="{9D8B030D-6E8A-4147-A177-3AD203B41FA5}">
                      <a16:colId xmlns:a16="http://schemas.microsoft.com/office/drawing/2014/main" val="2486407577"/>
                    </a:ext>
                  </a:extLst>
                </a:gridCol>
              </a:tblGrid>
              <a:tr h="370840">
                <a:tc>
                  <a:txBody>
                    <a:bodyPr/>
                    <a:lstStyle/>
                    <a:p>
                      <a:r>
                        <a:rPr lang="en-US" dirty="0" smtClean="0"/>
                        <a:t>1</a:t>
                      </a:r>
                      <a:endParaRPr lang="en-SG" dirty="0"/>
                    </a:p>
                  </a:txBody>
                  <a:tcPr>
                    <a:solidFill>
                      <a:srgbClr val="00B050"/>
                    </a:solidFill>
                  </a:tcPr>
                </a:tc>
                <a:tc>
                  <a:txBody>
                    <a:bodyPr/>
                    <a:lstStyle/>
                    <a:p>
                      <a:r>
                        <a:rPr lang="en-US" dirty="0" smtClean="0"/>
                        <a:t>n</a:t>
                      </a:r>
                      <a:endParaRPr lang="en-SG" dirty="0"/>
                    </a:p>
                  </a:txBody>
                  <a:tcPr>
                    <a:solidFill>
                      <a:srgbClr val="FF0000"/>
                    </a:solidFill>
                  </a:tcPr>
                </a:tc>
                <a:tc>
                  <a:txBody>
                    <a:bodyPr/>
                    <a:lstStyle/>
                    <a:p>
                      <a:r>
                        <a:rPr lang="en-US" dirty="0" smtClean="0"/>
                        <a:t>…</a:t>
                      </a:r>
                      <a:endParaRPr lang="en-SG" dirty="0"/>
                    </a:p>
                  </a:txBody>
                  <a:tcPr>
                    <a:solidFill>
                      <a:srgbClr val="FF0000"/>
                    </a:solidFill>
                  </a:tcPr>
                </a:tc>
                <a:tc>
                  <a:txBody>
                    <a:bodyPr/>
                    <a:lstStyle/>
                    <a:p>
                      <a:endParaRPr lang="en-SG" dirty="0"/>
                    </a:p>
                  </a:txBody>
                  <a:tcPr>
                    <a:solidFill>
                      <a:srgbClr val="FF0000"/>
                    </a:solidFill>
                  </a:tcPr>
                </a:tc>
                <a:tc>
                  <a:txBody>
                    <a:bodyPr/>
                    <a:lstStyle/>
                    <a:p>
                      <a:endParaRPr lang="en-SG" dirty="0"/>
                    </a:p>
                  </a:txBody>
                  <a:tcPr>
                    <a:solidFill>
                      <a:srgbClr val="FF0000"/>
                    </a:solidFill>
                  </a:tcPr>
                </a:tc>
                <a:tc>
                  <a:txBody>
                    <a:bodyPr/>
                    <a:lstStyle/>
                    <a:p>
                      <a:endParaRPr lang="en-SG" dirty="0"/>
                    </a:p>
                  </a:txBody>
                  <a:tcPr>
                    <a:solidFill>
                      <a:srgbClr val="FF0000"/>
                    </a:solidFill>
                  </a:tcPr>
                </a:tc>
                <a:tc>
                  <a:txBody>
                    <a:bodyPr/>
                    <a:lstStyle/>
                    <a:p>
                      <a:endParaRPr lang="en-SG" dirty="0"/>
                    </a:p>
                  </a:txBody>
                  <a:tcPr>
                    <a:solidFill>
                      <a:srgbClr val="FF0000"/>
                    </a:solidFill>
                  </a:tcPr>
                </a:tc>
                <a:tc>
                  <a:txBody>
                    <a:bodyPr/>
                    <a:lstStyle/>
                    <a:p>
                      <a:endParaRPr lang="en-SG" dirty="0"/>
                    </a:p>
                  </a:txBody>
                  <a:tcPr>
                    <a:solidFill>
                      <a:srgbClr val="FF0000"/>
                    </a:solidFill>
                  </a:tcPr>
                </a:tc>
                <a:tc>
                  <a:txBody>
                    <a:bodyPr/>
                    <a:lstStyle/>
                    <a:p>
                      <a:r>
                        <a:rPr lang="en-US" dirty="0" smtClean="0"/>
                        <a:t>3</a:t>
                      </a:r>
                      <a:endParaRPr lang="en-SG" dirty="0"/>
                    </a:p>
                  </a:txBody>
                  <a:tcPr>
                    <a:solidFill>
                      <a:srgbClr val="FF0000"/>
                    </a:solidFill>
                  </a:tcPr>
                </a:tc>
                <a:tc>
                  <a:txBody>
                    <a:bodyPr/>
                    <a:lstStyle/>
                    <a:p>
                      <a:r>
                        <a:rPr lang="en-US" dirty="0" smtClean="0"/>
                        <a:t>2</a:t>
                      </a:r>
                      <a:endParaRPr lang="en-SG" dirty="0"/>
                    </a:p>
                  </a:txBody>
                  <a:tcPr>
                    <a:solidFill>
                      <a:srgbClr val="FF0000"/>
                    </a:solidFill>
                  </a:tcPr>
                </a:tc>
                <a:extLst>
                  <a:ext uri="{0D108BD9-81ED-4DB2-BD59-A6C34878D82A}">
                    <a16:rowId xmlns:a16="http://schemas.microsoft.com/office/drawing/2014/main" val="4201048503"/>
                  </a:ext>
                </a:extLst>
              </a:tr>
            </a:tbl>
          </a:graphicData>
        </a:graphic>
      </p:graphicFrame>
      <p:sp>
        <p:nvSpPr>
          <p:cNvPr id="6" name="Right Brace 5"/>
          <p:cNvSpPr/>
          <p:nvPr/>
        </p:nvSpPr>
        <p:spPr>
          <a:xfrm rot="5400000">
            <a:off x="1485900" y="1460498"/>
            <a:ext cx="533400" cy="6095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7" name="TextBox 6"/>
          <p:cNvSpPr txBox="1"/>
          <p:nvPr/>
        </p:nvSpPr>
        <p:spPr>
          <a:xfrm>
            <a:off x="990600" y="1870431"/>
            <a:ext cx="2286000" cy="369332"/>
          </a:xfrm>
          <a:prstGeom prst="rect">
            <a:avLst/>
          </a:prstGeom>
          <a:noFill/>
        </p:spPr>
        <p:txBody>
          <a:bodyPr wrap="square" rtlCol="0">
            <a:spAutoFit/>
          </a:bodyPr>
          <a:lstStyle/>
          <a:p>
            <a:r>
              <a:rPr lang="en-US" dirty="0" smtClean="0"/>
              <a:t>Already sorted</a:t>
            </a:r>
            <a:endParaRPr lang="en-SG" dirty="0"/>
          </a:p>
        </p:txBody>
      </p:sp>
      <p:graphicFrame>
        <p:nvGraphicFramePr>
          <p:cNvPr id="8" name="Table 7"/>
          <p:cNvGraphicFramePr>
            <a:graphicFrameLocks noGrp="1"/>
          </p:cNvGraphicFramePr>
          <p:nvPr>
            <p:extLst>
              <p:ext uri="{D42A27DB-BD31-4B8C-83A1-F6EECF244321}">
                <p14:modId xmlns:p14="http://schemas.microsoft.com/office/powerpoint/2010/main" val="2476367797"/>
              </p:ext>
            </p:extLst>
          </p:nvPr>
        </p:nvGraphicFramePr>
        <p:xfrm>
          <a:off x="1371602" y="3187402"/>
          <a:ext cx="6096000" cy="370840"/>
        </p:xfrm>
        <a:graphic>
          <a:graphicData uri="http://schemas.openxmlformats.org/drawingml/2006/table">
            <a:tbl>
              <a:tblPr firstRow="1" bandRow="1">
                <a:tableStyleId>{5C22544A-7EE6-4342-B048-85BDC9FD1C3A}</a:tableStyleId>
              </a:tblPr>
              <a:tblGrid>
                <a:gridCol w="380998">
                  <a:extLst>
                    <a:ext uri="{9D8B030D-6E8A-4147-A177-3AD203B41FA5}">
                      <a16:colId xmlns:a16="http://schemas.microsoft.com/office/drawing/2014/main" val="1370451205"/>
                    </a:ext>
                  </a:extLst>
                </a:gridCol>
                <a:gridCol w="685800">
                  <a:extLst>
                    <a:ext uri="{9D8B030D-6E8A-4147-A177-3AD203B41FA5}">
                      <a16:colId xmlns:a16="http://schemas.microsoft.com/office/drawing/2014/main" val="4291700617"/>
                    </a:ext>
                  </a:extLst>
                </a:gridCol>
                <a:gridCol w="457200">
                  <a:extLst>
                    <a:ext uri="{9D8B030D-6E8A-4147-A177-3AD203B41FA5}">
                      <a16:colId xmlns:a16="http://schemas.microsoft.com/office/drawing/2014/main" val="349829240"/>
                    </a:ext>
                  </a:extLst>
                </a:gridCol>
                <a:gridCol w="533400">
                  <a:extLst>
                    <a:ext uri="{9D8B030D-6E8A-4147-A177-3AD203B41FA5}">
                      <a16:colId xmlns:a16="http://schemas.microsoft.com/office/drawing/2014/main" val="2092753580"/>
                    </a:ext>
                  </a:extLst>
                </a:gridCol>
                <a:gridCol w="609600">
                  <a:extLst>
                    <a:ext uri="{9D8B030D-6E8A-4147-A177-3AD203B41FA5}">
                      <a16:colId xmlns:a16="http://schemas.microsoft.com/office/drawing/2014/main" val="1641765221"/>
                    </a:ext>
                  </a:extLst>
                </a:gridCol>
                <a:gridCol w="457200">
                  <a:extLst>
                    <a:ext uri="{9D8B030D-6E8A-4147-A177-3AD203B41FA5}">
                      <a16:colId xmlns:a16="http://schemas.microsoft.com/office/drawing/2014/main" val="3744281154"/>
                    </a:ext>
                  </a:extLst>
                </a:gridCol>
                <a:gridCol w="838200">
                  <a:extLst>
                    <a:ext uri="{9D8B030D-6E8A-4147-A177-3AD203B41FA5}">
                      <a16:colId xmlns:a16="http://schemas.microsoft.com/office/drawing/2014/main" val="3717428498"/>
                    </a:ext>
                  </a:extLst>
                </a:gridCol>
                <a:gridCol w="762000">
                  <a:extLst>
                    <a:ext uri="{9D8B030D-6E8A-4147-A177-3AD203B41FA5}">
                      <a16:colId xmlns:a16="http://schemas.microsoft.com/office/drawing/2014/main" val="1076655901"/>
                    </a:ext>
                  </a:extLst>
                </a:gridCol>
                <a:gridCol w="762002">
                  <a:extLst>
                    <a:ext uri="{9D8B030D-6E8A-4147-A177-3AD203B41FA5}">
                      <a16:colId xmlns:a16="http://schemas.microsoft.com/office/drawing/2014/main" val="689313685"/>
                    </a:ext>
                  </a:extLst>
                </a:gridCol>
                <a:gridCol w="609600">
                  <a:extLst>
                    <a:ext uri="{9D8B030D-6E8A-4147-A177-3AD203B41FA5}">
                      <a16:colId xmlns:a16="http://schemas.microsoft.com/office/drawing/2014/main" val="2486407577"/>
                    </a:ext>
                  </a:extLst>
                </a:gridCol>
              </a:tblGrid>
              <a:tr h="370840">
                <a:tc>
                  <a:txBody>
                    <a:bodyPr/>
                    <a:lstStyle/>
                    <a:p>
                      <a:r>
                        <a:rPr lang="en-US" dirty="0" smtClean="0"/>
                        <a:t>1</a:t>
                      </a:r>
                      <a:endParaRPr lang="en-SG" dirty="0"/>
                    </a:p>
                  </a:txBody>
                  <a:tcPr>
                    <a:solidFill>
                      <a:srgbClr val="00B050"/>
                    </a:solidFill>
                  </a:tcPr>
                </a:tc>
                <a:tc>
                  <a:txBody>
                    <a:bodyPr/>
                    <a:lstStyle/>
                    <a:p>
                      <a:r>
                        <a:rPr lang="en-US" dirty="0" smtClean="0"/>
                        <a:t>n-i+2</a:t>
                      </a:r>
                      <a:endParaRPr lang="en-SG" dirty="0"/>
                    </a:p>
                  </a:txBody>
                  <a:tcPr>
                    <a:solidFill>
                      <a:srgbClr val="00B050"/>
                    </a:solidFill>
                  </a:tcPr>
                </a:tc>
                <a:tc>
                  <a:txBody>
                    <a:bodyPr/>
                    <a:lstStyle/>
                    <a:p>
                      <a:r>
                        <a:rPr lang="en-US" dirty="0" smtClean="0"/>
                        <a:t>…</a:t>
                      </a:r>
                      <a:endParaRPr lang="en-SG" dirty="0"/>
                    </a:p>
                  </a:txBody>
                  <a:tcPr>
                    <a:solidFill>
                      <a:srgbClr val="00B050"/>
                    </a:solidFill>
                  </a:tcPr>
                </a:tc>
                <a:tc>
                  <a:txBody>
                    <a:bodyPr/>
                    <a:lstStyle/>
                    <a:p>
                      <a:endParaRPr lang="en-SG" dirty="0"/>
                    </a:p>
                  </a:txBody>
                  <a:tcPr>
                    <a:solidFill>
                      <a:srgbClr val="00B050"/>
                    </a:solidFill>
                  </a:tcPr>
                </a:tc>
                <a:tc>
                  <a:txBody>
                    <a:bodyPr/>
                    <a:lstStyle/>
                    <a:p>
                      <a:r>
                        <a:rPr lang="en-US" dirty="0" smtClean="0"/>
                        <a:t>n-1</a:t>
                      </a:r>
                      <a:endParaRPr lang="en-SG" dirty="0"/>
                    </a:p>
                  </a:txBody>
                  <a:tcPr>
                    <a:solidFill>
                      <a:srgbClr val="00B050"/>
                    </a:solidFill>
                  </a:tcPr>
                </a:tc>
                <a:tc>
                  <a:txBody>
                    <a:bodyPr/>
                    <a:lstStyle/>
                    <a:p>
                      <a:r>
                        <a:rPr lang="en-US" dirty="0" smtClean="0"/>
                        <a:t>n</a:t>
                      </a:r>
                      <a:endParaRPr lang="en-SG" dirty="0"/>
                    </a:p>
                  </a:txBody>
                  <a:tcPr>
                    <a:solidFill>
                      <a:srgbClr val="00B050"/>
                    </a:solidFill>
                  </a:tcPr>
                </a:tc>
                <a:tc>
                  <a:txBody>
                    <a:bodyPr/>
                    <a:lstStyle/>
                    <a:p>
                      <a:r>
                        <a:rPr lang="en-US" dirty="0" smtClean="0"/>
                        <a:t>n-i+1</a:t>
                      </a:r>
                      <a:endParaRPr lang="en-SG" dirty="0"/>
                    </a:p>
                  </a:txBody>
                  <a:tcPr>
                    <a:solidFill>
                      <a:srgbClr val="FF0000"/>
                    </a:solidFill>
                  </a:tcPr>
                </a:tc>
                <a:tc>
                  <a:txBody>
                    <a:bodyPr/>
                    <a:lstStyle/>
                    <a:p>
                      <a:r>
                        <a:rPr lang="en-US" dirty="0" smtClean="0"/>
                        <a:t>n-</a:t>
                      </a:r>
                      <a:r>
                        <a:rPr lang="en-US" dirty="0" err="1" smtClean="0"/>
                        <a:t>i</a:t>
                      </a:r>
                      <a:endParaRPr lang="en-SG" dirty="0"/>
                    </a:p>
                  </a:txBody>
                  <a:tcPr>
                    <a:solidFill>
                      <a:srgbClr val="FF0000"/>
                    </a:solidFill>
                  </a:tcPr>
                </a:tc>
                <a:tc>
                  <a:txBody>
                    <a:bodyPr/>
                    <a:lstStyle/>
                    <a:p>
                      <a:r>
                        <a:rPr lang="en-US" dirty="0" smtClean="0"/>
                        <a:t>… …</a:t>
                      </a:r>
                      <a:endParaRPr lang="en-SG" dirty="0"/>
                    </a:p>
                  </a:txBody>
                  <a:tcPr>
                    <a:solidFill>
                      <a:srgbClr val="FF0000"/>
                    </a:solidFill>
                  </a:tcPr>
                </a:tc>
                <a:tc>
                  <a:txBody>
                    <a:bodyPr/>
                    <a:lstStyle/>
                    <a:p>
                      <a:r>
                        <a:rPr lang="en-US" dirty="0" smtClean="0"/>
                        <a:t>2</a:t>
                      </a:r>
                      <a:endParaRPr lang="en-SG" dirty="0"/>
                    </a:p>
                  </a:txBody>
                  <a:tcPr>
                    <a:solidFill>
                      <a:srgbClr val="FF0000"/>
                    </a:solidFill>
                  </a:tcPr>
                </a:tc>
                <a:extLst>
                  <a:ext uri="{0D108BD9-81ED-4DB2-BD59-A6C34878D82A}">
                    <a16:rowId xmlns:a16="http://schemas.microsoft.com/office/drawing/2014/main" val="4201048503"/>
                  </a:ext>
                </a:extLst>
              </a:tr>
            </a:tbl>
          </a:graphicData>
        </a:graphic>
      </p:graphicFrame>
      <p:sp>
        <p:nvSpPr>
          <p:cNvPr id="9" name="Right Brace 8"/>
          <p:cNvSpPr/>
          <p:nvPr/>
        </p:nvSpPr>
        <p:spPr>
          <a:xfrm rot="5400000">
            <a:off x="2768357" y="2185880"/>
            <a:ext cx="330690" cy="3124200"/>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0" name="TextBox 9"/>
          <p:cNvSpPr txBox="1"/>
          <p:nvPr/>
        </p:nvSpPr>
        <p:spPr>
          <a:xfrm>
            <a:off x="2209801" y="3821668"/>
            <a:ext cx="2286000" cy="369332"/>
          </a:xfrm>
          <a:prstGeom prst="rect">
            <a:avLst/>
          </a:prstGeom>
          <a:noFill/>
        </p:spPr>
        <p:txBody>
          <a:bodyPr wrap="square" rtlCol="0">
            <a:spAutoFit/>
          </a:bodyPr>
          <a:lstStyle/>
          <a:p>
            <a:r>
              <a:rPr lang="en-US" dirty="0" smtClean="0"/>
              <a:t>Already sorted</a:t>
            </a:r>
            <a:endParaRPr lang="en-SG" dirty="0"/>
          </a:p>
        </p:txBody>
      </p:sp>
      <p:sp>
        <p:nvSpPr>
          <p:cNvPr id="11" name="TextBox 10"/>
          <p:cNvSpPr txBox="1"/>
          <p:nvPr/>
        </p:nvSpPr>
        <p:spPr>
          <a:xfrm>
            <a:off x="1066800" y="6139435"/>
            <a:ext cx="6096000" cy="369332"/>
          </a:xfrm>
          <a:prstGeom prst="rect">
            <a:avLst/>
          </a:prstGeom>
          <a:noFill/>
        </p:spPr>
        <p:txBody>
          <a:bodyPr wrap="square" rtlCol="0">
            <a:spAutoFit/>
          </a:bodyPr>
          <a:lstStyle/>
          <a:p>
            <a:r>
              <a:rPr lang="en-US" dirty="0" smtClean="0"/>
              <a:t>Total number of comparisons = 1+2+…+(n-1)=(n-1)n/2</a:t>
            </a:r>
            <a:endParaRPr lang="en-SG" dirty="0"/>
          </a:p>
        </p:txBody>
      </p:sp>
      <p:graphicFrame>
        <p:nvGraphicFramePr>
          <p:cNvPr id="12" name="Table 11"/>
          <p:cNvGraphicFramePr>
            <a:graphicFrameLocks noGrp="1"/>
          </p:cNvGraphicFramePr>
          <p:nvPr>
            <p:extLst>
              <p:ext uri="{D42A27DB-BD31-4B8C-83A1-F6EECF244321}">
                <p14:modId xmlns:p14="http://schemas.microsoft.com/office/powerpoint/2010/main" val="3064130211"/>
              </p:ext>
            </p:extLst>
          </p:nvPr>
        </p:nvGraphicFramePr>
        <p:xfrm>
          <a:off x="1473201" y="5029425"/>
          <a:ext cx="6096000" cy="370840"/>
        </p:xfrm>
        <a:graphic>
          <a:graphicData uri="http://schemas.openxmlformats.org/drawingml/2006/table">
            <a:tbl>
              <a:tblPr firstRow="1" bandRow="1">
                <a:tableStyleId>{5C22544A-7EE6-4342-B048-85BDC9FD1C3A}</a:tableStyleId>
              </a:tblPr>
              <a:tblGrid>
                <a:gridCol w="380998">
                  <a:extLst>
                    <a:ext uri="{9D8B030D-6E8A-4147-A177-3AD203B41FA5}">
                      <a16:colId xmlns:a16="http://schemas.microsoft.com/office/drawing/2014/main" val="1370451205"/>
                    </a:ext>
                  </a:extLst>
                </a:gridCol>
                <a:gridCol w="685800">
                  <a:extLst>
                    <a:ext uri="{9D8B030D-6E8A-4147-A177-3AD203B41FA5}">
                      <a16:colId xmlns:a16="http://schemas.microsoft.com/office/drawing/2014/main" val="4291700617"/>
                    </a:ext>
                  </a:extLst>
                </a:gridCol>
                <a:gridCol w="457200">
                  <a:extLst>
                    <a:ext uri="{9D8B030D-6E8A-4147-A177-3AD203B41FA5}">
                      <a16:colId xmlns:a16="http://schemas.microsoft.com/office/drawing/2014/main" val="349829240"/>
                    </a:ext>
                  </a:extLst>
                </a:gridCol>
                <a:gridCol w="533400">
                  <a:extLst>
                    <a:ext uri="{9D8B030D-6E8A-4147-A177-3AD203B41FA5}">
                      <a16:colId xmlns:a16="http://schemas.microsoft.com/office/drawing/2014/main" val="2092753580"/>
                    </a:ext>
                  </a:extLst>
                </a:gridCol>
                <a:gridCol w="609600">
                  <a:extLst>
                    <a:ext uri="{9D8B030D-6E8A-4147-A177-3AD203B41FA5}">
                      <a16:colId xmlns:a16="http://schemas.microsoft.com/office/drawing/2014/main" val="1641765221"/>
                    </a:ext>
                  </a:extLst>
                </a:gridCol>
                <a:gridCol w="457200">
                  <a:extLst>
                    <a:ext uri="{9D8B030D-6E8A-4147-A177-3AD203B41FA5}">
                      <a16:colId xmlns:a16="http://schemas.microsoft.com/office/drawing/2014/main" val="3744281154"/>
                    </a:ext>
                  </a:extLst>
                </a:gridCol>
                <a:gridCol w="838200">
                  <a:extLst>
                    <a:ext uri="{9D8B030D-6E8A-4147-A177-3AD203B41FA5}">
                      <a16:colId xmlns:a16="http://schemas.microsoft.com/office/drawing/2014/main" val="3717428498"/>
                    </a:ext>
                  </a:extLst>
                </a:gridCol>
                <a:gridCol w="762000">
                  <a:extLst>
                    <a:ext uri="{9D8B030D-6E8A-4147-A177-3AD203B41FA5}">
                      <a16:colId xmlns:a16="http://schemas.microsoft.com/office/drawing/2014/main" val="1076655901"/>
                    </a:ext>
                  </a:extLst>
                </a:gridCol>
                <a:gridCol w="762002">
                  <a:extLst>
                    <a:ext uri="{9D8B030D-6E8A-4147-A177-3AD203B41FA5}">
                      <a16:colId xmlns:a16="http://schemas.microsoft.com/office/drawing/2014/main" val="689313685"/>
                    </a:ext>
                  </a:extLst>
                </a:gridCol>
                <a:gridCol w="609600">
                  <a:extLst>
                    <a:ext uri="{9D8B030D-6E8A-4147-A177-3AD203B41FA5}">
                      <a16:colId xmlns:a16="http://schemas.microsoft.com/office/drawing/2014/main" val="2486407577"/>
                    </a:ext>
                  </a:extLst>
                </a:gridCol>
              </a:tblGrid>
              <a:tr h="370840">
                <a:tc>
                  <a:txBody>
                    <a:bodyPr/>
                    <a:lstStyle/>
                    <a:p>
                      <a:r>
                        <a:rPr lang="en-US" dirty="0" smtClean="0"/>
                        <a:t>1</a:t>
                      </a:r>
                      <a:endParaRPr lang="en-SG" dirty="0"/>
                    </a:p>
                  </a:txBody>
                  <a:tcPr>
                    <a:solidFill>
                      <a:srgbClr val="00B050"/>
                    </a:solidFill>
                  </a:tcPr>
                </a:tc>
                <a:tc>
                  <a:txBody>
                    <a:bodyPr/>
                    <a:lstStyle/>
                    <a:p>
                      <a:r>
                        <a:rPr lang="en-US" dirty="0" smtClean="0"/>
                        <a:t>3</a:t>
                      </a:r>
                      <a:endParaRPr lang="en-SG" dirty="0"/>
                    </a:p>
                  </a:txBody>
                  <a:tcPr>
                    <a:solidFill>
                      <a:srgbClr val="00B050"/>
                    </a:solidFill>
                  </a:tcPr>
                </a:tc>
                <a:tc>
                  <a:txBody>
                    <a:bodyPr/>
                    <a:lstStyle/>
                    <a:p>
                      <a:r>
                        <a:rPr lang="en-US" dirty="0" smtClean="0"/>
                        <a:t>…</a:t>
                      </a:r>
                      <a:endParaRPr lang="en-SG" dirty="0"/>
                    </a:p>
                  </a:txBody>
                  <a:tcPr>
                    <a:solidFill>
                      <a:srgbClr val="00B050"/>
                    </a:solidFill>
                  </a:tcPr>
                </a:tc>
                <a:tc>
                  <a:txBody>
                    <a:bodyPr/>
                    <a:lstStyle/>
                    <a:p>
                      <a:endParaRPr lang="en-SG" dirty="0"/>
                    </a:p>
                  </a:txBody>
                  <a:tcPr>
                    <a:solidFill>
                      <a:srgbClr val="00B050"/>
                    </a:solidFill>
                  </a:tcPr>
                </a:tc>
                <a:tc>
                  <a:txBody>
                    <a:bodyPr/>
                    <a:lstStyle/>
                    <a:p>
                      <a:endParaRPr lang="en-SG" dirty="0"/>
                    </a:p>
                  </a:txBody>
                  <a:tcPr>
                    <a:solidFill>
                      <a:srgbClr val="00B050"/>
                    </a:solidFill>
                  </a:tcPr>
                </a:tc>
                <a:tc>
                  <a:txBody>
                    <a:bodyPr/>
                    <a:lstStyle/>
                    <a:p>
                      <a:endParaRPr lang="en-SG" dirty="0"/>
                    </a:p>
                  </a:txBody>
                  <a:tcPr>
                    <a:solidFill>
                      <a:srgbClr val="00B050"/>
                    </a:solidFill>
                  </a:tcPr>
                </a:tc>
                <a:tc>
                  <a:txBody>
                    <a:bodyPr/>
                    <a:lstStyle/>
                    <a:p>
                      <a:endParaRPr lang="en-SG" dirty="0"/>
                    </a:p>
                  </a:txBody>
                  <a:tcPr>
                    <a:solidFill>
                      <a:srgbClr val="00B050"/>
                    </a:solidFill>
                  </a:tcPr>
                </a:tc>
                <a:tc>
                  <a:txBody>
                    <a:bodyPr/>
                    <a:lstStyle/>
                    <a:p>
                      <a:r>
                        <a:rPr lang="en-US" dirty="0" smtClean="0"/>
                        <a:t>n-1</a:t>
                      </a:r>
                      <a:endParaRPr lang="en-SG" dirty="0"/>
                    </a:p>
                  </a:txBody>
                  <a:tcPr>
                    <a:solidFill>
                      <a:srgbClr val="00B050"/>
                    </a:solidFill>
                  </a:tcPr>
                </a:tc>
                <a:tc>
                  <a:txBody>
                    <a:bodyPr/>
                    <a:lstStyle/>
                    <a:p>
                      <a:r>
                        <a:rPr lang="en-US" dirty="0" smtClean="0"/>
                        <a:t>n</a:t>
                      </a:r>
                      <a:endParaRPr lang="en-SG" dirty="0"/>
                    </a:p>
                  </a:txBody>
                  <a:tcPr>
                    <a:solidFill>
                      <a:srgbClr val="00B050"/>
                    </a:solidFill>
                  </a:tcPr>
                </a:tc>
                <a:tc>
                  <a:txBody>
                    <a:bodyPr/>
                    <a:lstStyle/>
                    <a:p>
                      <a:r>
                        <a:rPr lang="en-US" dirty="0" smtClean="0"/>
                        <a:t>2</a:t>
                      </a:r>
                      <a:endParaRPr lang="en-SG" dirty="0"/>
                    </a:p>
                  </a:txBody>
                  <a:tcPr>
                    <a:solidFill>
                      <a:srgbClr val="FF0000"/>
                    </a:solidFill>
                  </a:tcPr>
                </a:tc>
                <a:extLst>
                  <a:ext uri="{0D108BD9-81ED-4DB2-BD59-A6C34878D82A}">
                    <a16:rowId xmlns:a16="http://schemas.microsoft.com/office/drawing/2014/main" val="4201048503"/>
                  </a:ext>
                </a:extLst>
              </a:tr>
            </a:tbl>
          </a:graphicData>
        </a:graphic>
      </p:graphicFrame>
      <p:sp>
        <p:nvSpPr>
          <p:cNvPr id="13" name="Right Brace 12"/>
          <p:cNvSpPr/>
          <p:nvPr/>
        </p:nvSpPr>
        <p:spPr>
          <a:xfrm rot="5400000">
            <a:off x="4038355" y="2859503"/>
            <a:ext cx="330690" cy="5460999"/>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4" name="TextBox 13"/>
          <p:cNvSpPr txBox="1"/>
          <p:nvPr/>
        </p:nvSpPr>
        <p:spPr>
          <a:xfrm>
            <a:off x="3352801" y="5634025"/>
            <a:ext cx="2286000" cy="369332"/>
          </a:xfrm>
          <a:prstGeom prst="rect">
            <a:avLst/>
          </a:prstGeom>
          <a:noFill/>
        </p:spPr>
        <p:txBody>
          <a:bodyPr wrap="square" rtlCol="0">
            <a:spAutoFit/>
          </a:bodyPr>
          <a:lstStyle/>
          <a:p>
            <a:r>
              <a:rPr lang="en-US" dirty="0" smtClean="0"/>
              <a:t>Already sorted</a:t>
            </a:r>
            <a:endParaRPr lang="en-SG" dirty="0"/>
          </a:p>
        </p:txBody>
      </p:sp>
    </p:spTree>
    <p:extLst>
      <p:ext uri="{BB962C8B-B14F-4D97-AF65-F5344CB8AC3E}">
        <p14:creationId xmlns:p14="http://schemas.microsoft.com/office/powerpoint/2010/main" val="3055789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6138"/>
            <a:ext cx="5337298" cy="6096000"/>
          </a:xfrm>
        </p:spPr>
        <p:txBody>
          <a:bodyPr>
            <a:normAutofit/>
          </a:bodyPr>
          <a:lstStyle/>
          <a:p>
            <a:r>
              <a:rPr lang="en-US" sz="2400" dirty="0">
                <a:latin typeface="Times New Roman" panose="02020603050405020304" pitchFamily="18" charset="0"/>
                <a:cs typeface="Times New Roman" panose="02020603050405020304" pitchFamily="18" charset="0"/>
              </a:rPr>
              <a:t>Hash table with </a:t>
            </a:r>
            <a:r>
              <a:rPr lang="en-US" sz="2400" i="1" dirty="0">
                <a:latin typeface="Times New Roman" panose="02020603050405020304" pitchFamily="18" charset="0"/>
                <a:cs typeface="Times New Roman" panose="02020603050405020304" pitchFamily="18" charset="0"/>
              </a:rPr>
              <a:t>closed</a:t>
            </a:r>
            <a:r>
              <a:rPr lang="en-US" sz="2400" dirty="0">
                <a:latin typeface="Times New Roman" panose="02020603050405020304" pitchFamily="18" charset="0"/>
                <a:cs typeface="Times New Roman" panose="02020603050405020304" pitchFamily="18" charset="0"/>
              </a:rPr>
              <a:t> addressing </a:t>
            </a:r>
          </a:p>
          <a:p>
            <a:pPr lvl="1"/>
            <a:r>
              <a:rPr lang="en-US" sz="2000" dirty="0">
                <a:latin typeface="Times New Roman" panose="02020603050405020304" pitchFamily="18" charset="0"/>
                <a:cs typeface="Times New Roman" panose="02020603050405020304" pitchFamily="18" charset="0"/>
              </a:rPr>
              <a:t>Hash table size (number of table entries): </a:t>
            </a:r>
            <a:r>
              <a:rPr lang="en-US" sz="2000" i="1" dirty="0">
                <a:latin typeface="Times New Roman" panose="02020603050405020304" pitchFamily="18" charset="0"/>
                <a:cs typeface="Times New Roman" panose="02020603050405020304" pitchFamily="18" charset="0"/>
              </a:rPr>
              <a:t>h</a:t>
            </a:r>
          </a:p>
          <a:p>
            <a:pPr lvl="1"/>
            <a:r>
              <a:rPr lang="en-US" sz="2000" dirty="0">
                <a:latin typeface="Times New Roman" panose="02020603050405020304" pitchFamily="18" charset="0"/>
                <a:cs typeface="Times New Roman" panose="02020603050405020304" pitchFamily="18" charset="0"/>
              </a:rPr>
              <a:t>Load factor: </a:t>
            </a:r>
            <a:r>
              <a:rPr lang="en-US" sz="2000" i="1" dirty="0">
                <a:latin typeface="Times New Roman" panose="02020603050405020304" pitchFamily="18" charset="0"/>
                <a:cs typeface="Times New Roman" panose="02020603050405020304" pitchFamily="18" charset="0"/>
              </a:rPr>
              <a:t>f</a:t>
            </a:r>
          </a:p>
          <a:p>
            <a:pPr lvl="1"/>
            <a:r>
              <a:rPr lang="en-US" sz="2000" dirty="0">
                <a:latin typeface="Times New Roman" panose="02020603050405020304" pitchFamily="18" charset="0"/>
                <a:cs typeface="Times New Roman" panose="02020603050405020304" pitchFamily="18" charset="0"/>
              </a:rPr>
              <a:t>Number of nodes: </a:t>
            </a:r>
            <a:r>
              <a:rPr lang="en-US" sz="2000" i="1" dirty="0" err="1">
                <a:latin typeface="Times New Roman" panose="02020603050405020304" pitchFamily="18" charset="0"/>
                <a:cs typeface="Times New Roman" panose="02020603050405020304" pitchFamily="18" charset="0"/>
              </a:rPr>
              <a:t>fh</a:t>
            </a:r>
            <a:endParaRPr lang="en-US" sz="2000" i="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Space</a:t>
            </a:r>
          </a:p>
          <a:p>
            <a:pPr lvl="2"/>
            <a:r>
              <a:rPr lang="en-US" sz="1800" dirty="0">
                <a:latin typeface="Times New Roman" panose="02020603050405020304" pitchFamily="18" charset="0"/>
                <a:cs typeface="Times New Roman" panose="02020603050405020304" pitchFamily="18" charset="0"/>
              </a:rPr>
              <a:t>The list of references: </a:t>
            </a:r>
            <a:r>
              <a:rPr lang="en-US" sz="1800" i="1"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 words</a:t>
            </a:r>
          </a:p>
          <a:p>
            <a:pPr lvl="2"/>
            <a:r>
              <a:rPr lang="en-US" sz="1800" dirty="0">
                <a:latin typeface="Times New Roman" panose="02020603050405020304" pitchFamily="18" charset="0"/>
                <a:cs typeface="Times New Roman" panose="02020603050405020304" pitchFamily="18" charset="0"/>
              </a:rPr>
              <a:t>The nodes:  2</a:t>
            </a:r>
            <a:r>
              <a:rPr lang="en-US" sz="1800" i="1" dirty="0">
                <a:latin typeface="Times New Roman" panose="02020603050405020304" pitchFamily="18" charset="0"/>
                <a:cs typeface="Times New Roman" panose="02020603050405020304" pitchFamily="18" charset="0"/>
              </a:rPr>
              <a:t>fh </a:t>
            </a:r>
            <a:r>
              <a:rPr lang="en-US" sz="1800" dirty="0">
                <a:latin typeface="Times New Roman" panose="02020603050405020304" pitchFamily="18" charset="0"/>
                <a:cs typeface="Times New Roman" panose="02020603050405020304" pitchFamily="18" charset="0"/>
              </a:rPr>
              <a:t>words</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(2 words per node: one for the key and the other for the reference of the list node)</a:t>
            </a:r>
          </a:p>
          <a:p>
            <a:pPr lvl="2"/>
            <a:r>
              <a:rPr lang="en-US" sz="1800" dirty="0">
                <a:latin typeface="Times New Roman" panose="02020603050405020304" pitchFamily="18" charset="0"/>
                <a:cs typeface="Times New Roman" panose="02020603050405020304" pitchFamily="18" charset="0"/>
              </a:rPr>
              <a:t>Total space: (2</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+1)</a:t>
            </a:r>
            <a:r>
              <a:rPr lang="en-US" sz="1800" i="1"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 words</a:t>
            </a:r>
          </a:p>
        </p:txBody>
      </p:sp>
      <p:grpSp>
        <p:nvGrpSpPr>
          <p:cNvPr id="36" name="Group 35"/>
          <p:cNvGrpSpPr/>
          <p:nvPr/>
        </p:nvGrpSpPr>
        <p:grpSpPr>
          <a:xfrm>
            <a:off x="5029200" y="514927"/>
            <a:ext cx="3927137" cy="6087833"/>
            <a:chOff x="533400" y="1295400"/>
            <a:chExt cx="5715001" cy="5170488"/>
          </a:xfrm>
        </p:grpSpPr>
        <p:sp>
          <p:nvSpPr>
            <p:cNvPr id="4" name="Rectangle 4"/>
            <p:cNvSpPr>
              <a:spLocks noChangeArrowheads="1"/>
            </p:cNvSpPr>
            <p:nvPr/>
          </p:nvSpPr>
          <p:spPr bwMode="auto">
            <a:xfrm>
              <a:off x="1295400" y="1600200"/>
              <a:ext cx="457200" cy="4343400"/>
            </a:xfrm>
            <a:prstGeom prst="rect">
              <a:avLst/>
            </a:prstGeom>
            <a:solidFill>
              <a:schemeClr val="tx2"/>
            </a:solidFill>
            <a:ln w="9525">
              <a:solidFill>
                <a:srgbClr val="FFFFFF"/>
              </a:solidFill>
              <a:miter lim="800000"/>
              <a:headEnd/>
              <a:tailEnd/>
            </a:ln>
            <a:effectLst/>
          </p:spPr>
          <p:txBody>
            <a:bodyPr wrap="none" anchor="ctr"/>
            <a:lstStyle/>
            <a:p>
              <a:endParaRPr lang="en-US"/>
            </a:p>
          </p:txBody>
        </p:sp>
        <p:sp>
          <p:nvSpPr>
            <p:cNvPr id="5" name="Line 5"/>
            <p:cNvSpPr>
              <a:spLocks noChangeShapeType="1"/>
            </p:cNvSpPr>
            <p:nvPr/>
          </p:nvSpPr>
          <p:spPr bwMode="auto">
            <a:xfrm>
              <a:off x="1295400" y="1981200"/>
              <a:ext cx="457200" cy="0"/>
            </a:xfrm>
            <a:prstGeom prst="line">
              <a:avLst/>
            </a:prstGeom>
            <a:noFill/>
            <a:ln w="9525">
              <a:solidFill>
                <a:srgbClr val="FFFFFF"/>
              </a:solidFill>
              <a:round/>
              <a:headEnd/>
              <a:tailEnd/>
            </a:ln>
            <a:effectLst/>
          </p:spPr>
          <p:txBody>
            <a:bodyPr wrap="none" anchor="ctr"/>
            <a:lstStyle/>
            <a:p>
              <a:endParaRPr lang="en-US"/>
            </a:p>
          </p:txBody>
        </p:sp>
        <p:sp>
          <p:nvSpPr>
            <p:cNvPr id="6" name="Line 6"/>
            <p:cNvSpPr>
              <a:spLocks noChangeShapeType="1"/>
            </p:cNvSpPr>
            <p:nvPr/>
          </p:nvSpPr>
          <p:spPr bwMode="auto">
            <a:xfrm>
              <a:off x="1295400" y="2362200"/>
              <a:ext cx="457200" cy="0"/>
            </a:xfrm>
            <a:prstGeom prst="line">
              <a:avLst/>
            </a:prstGeom>
            <a:noFill/>
            <a:ln w="9525">
              <a:solidFill>
                <a:srgbClr val="FFFFFF"/>
              </a:solidFill>
              <a:round/>
              <a:headEnd/>
              <a:tailEnd/>
            </a:ln>
            <a:effectLst/>
          </p:spPr>
          <p:txBody>
            <a:bodyPr wrap="none" anchor="ctr"/>
            <a:lstStyle/>
            <a:p>
              <a:endParaRPr lang="en-US"/>
            </a:p>
          </p:txBody>
        </p:sp>
        <p:sp>
          <p:nvSpPr>
            <p:cNvPr id="7" name="Line 7"/>
            <p:cNvSpPr>
              <a:spLocks noChangeShapeType="1"/>
            </p:cNvSpPr>
            <p:nvPr/>
          </p:nvSpPr>
          <p:spPr bwMode="auto">
            <a:xfrm>
              <a:off x="1295400" y="2743200"/>
              <a:ext cx="457200" cy="0"/>
            </a:xfrm>
            <a:prstGeom prst="line">
              <a:avLst/>
            </a:prstGeom>
            <a:noFill/>
            <a:ln w="9525">
              <a:solidFill>
                <a:srgbClr val="FFFFFF"/>
              </a:solidFill>
              <a:round/>
              <a:headEnd/>
              <a:tailEnd/>
            </a:ln>
            <a:effectLst/>
          </p:spPr>
          <p:txBody>
            <a:bodyPr wrap="none" anchor="ctr"/>
            <a:lstStyle/>
            <a:p>
              <a:endParaRPr lang="en-US"/>
            </a:p>
          </p:txBody>
        </p:sp>
        <p:sp>
          <p:nvSpPr>
            <p:cNvPr id="8" name="Line 8"/>
            <p:cNvSpPr>
              <a:spLocks noChangeShapeType="1"/>
            </p:cNvSpPr>
            <p:nvPr/>
          </p:nvSpPr>
          <p:spPr bwMode="auto">
            <a:xfrm>
              <a:off x="1295400" y="3124200"/>
              <a:ext cx="457200" cy="0"/>
            </a:xfrm>
            <a:prstGeom prst="line">
              <a:avLst/>
            </a:prstGeom>
            <a:noFill/>
            <a:ln w="9525">
              <a:solidFill>
                <a:srgbClr val="FFFFFF"/>
              </a:solidFill>
              <a:round/>
              <a:headEnd/>
              <a:tailEnd/>
            </a:ln>
            <a:effectLst/>
          </p:spPr>
          <p:txBody>
            <a:bodyPr wrap="none" anchor="ctr"/>
            <a:lstStyle/>
            <a:p>
              <a:endParaRPr lang="en-US"/>
            </a:p>
          </p:txBody>
        </p:sp>
        <p:sp>
          <p:nvSpPr>
            <p:cNvPr id="9" name="Line 9"/>
            <p:cNvSpPr>
              <a:spLocks noChangeShapeType="1"/>
            </p:cNvSpPr>
            <p:nvPr/>
          </p:nvSpPr>
          <p:spPr bwMode="auto">
            <a:xfrm>
              <a:off x="1295400" y="3505200"/>
              <a:ext cx="457200" cy="0"/>
            </a:xfrm>
            <a:prstGeom prst="line">
              <a:avLst/>
            </a:prstGeom>
            <a:noFill/>
            <a:ln w="9525">
              <a:solidFill>
                <a:srgbClr val="FFFFFF"/>
              </a:solidFill>
              <a:round/>
              <a:headEnd/>
              <a:tailEnd/>
            </a:ln>
            <a:effectLst/>
          </p:spPr>
          <p:txBody>
            <a:bodyPr wrap="none" anchor="ctr"/>
            <a:lstStyle/>
            <a:p>
              <a:endParaRPr lang="en-US"/>
            </a:p>
          </p:txBody>
        </p:sp>
        <p:sp>
          <p:nvSpPr>
            <p:cNvPr id="10" name="Line 10"/>
            <p:cNvSpPr>
              <a:spLocks noChangeShapeType="1"/>
            </p:cNvSpPr>
            <p:nvPr/>
          </p:nvSpPr>
          <p:spPr bwMode="auto">
            <a:xfrm>
              <a:off x="1295400" y="3962400"/>
              <a:ext cx="457200" cy="0"/>
            </a:xfrm>
            <a:prstGeom prst="line">
              <a:avLst/>
            </a:prstGeom>
            <a:noFill/>
            <a:ln w="9525">
              <a:solidFill>
                <a:srgbClr val="FFFFFF"/>
              </a:solidFill>
              <a:round/>
              <a:headEnd/>
              <a:tailEnd/>
            </a:ln>
            <a:effectLst/>
          </p:spPr>
          <p:txBody>
            <a:bodyPr wrap="none" anchor="ctr"/>
            <a:lstStyle/>
            <a:p>
              <a:endParaRPr lang="en-US"/>
            </a:p>
          </p:txBody>
        </p:sp>
        <p:sp>
          <p:nvSpPr>
            <p:cNvPr id="11" name="Line 11"/>
            <p:cNvSpPr>
              <a:spLocks noChangeShapeType="1"/>
            </p:cNvSpPr>
            <p:nvPr/>
          </p:nvSpPr>
          <p:spPr bwMode="auto">
            <a:xfrm>
              <a:off x="1295400" y="4343400"/>
              <a:ext cx="457200" cy="0"/>
            </a:xfrm>
            <a:prstGeom prst="line">
              <a:avLst/>
            </a:prstGeom>
            <a:noFill/>
            <a:ln w="9525">
              <a:solidFill>
                <a:srgbClr val="FFFFFF"/>
              </a:solidFill>
              <a:round/>
              <a:headEnd/>
              <a:tailEnd/>
            </a:ln>
            <a:effectLst/>
          </p:spPr>
          <p:txBody>
            <a:bodyPr wrap="none" anchor="ctr"/>
            <a:lstStyle/>
            <a:p>
              <a:endParaRPr lang="en-US"/>
            </a:p>
          </p:txBody>
        </p:sp>
        <p:sp>
          <p:nvSpPr>
            <p:cNvPr id="12" name="Line 12"/>
            <p:cNvSpPr>
              <a:spLocks noChangeShapeType="1"/>
            </p:cNvSpPr>
            <p:nvPr/>
          </p:nvSpPr>
          <p:spPr bwMode="auto">
            <a:xfrm>
              <a:off x="1295400" y="4724400"/>
              <a:ext cx="457200" cy="0"/>
            </a:xfrm>
            <a:prstGeom prst="line">
              <a:avLst/>
            </a:prstGeom>
            <a:noFill/>
            <a:ln w="9525">
              <a:solidFill>
                <a:srgbClr val="FFFFFF"/>
              </a:solidFill>
              <a:round/>
              <a:headEnd/>
              <a:tailEnd/>
            </a:ln>
            <a:effectLst/>
          </p:spPr>
          <p:txBody>
            <a:bodyPr wrap="none" anchor="ctr"/>
            <a:lstStyle/>
            <a:p>
              <a:endParaRPr lang="en-US"/>
            </a:p>
          </p:txBody>
        </p:sp>
        <p:sp>
          <p:nvSpPr>
            <p:cNvPr id="13" name="Line 13"/>
            <p:cNvSpPr>
              <a:spLocks noChangeShapeType="1"/>
            </p:cNvSpPr>
            <p:nvPr/>
          </p:nvSpPr>
          <p:spPr bwMode="auto">
            <a:xfrm>
              <a:off x="1295400" y="5105400"/>
              <a:ext cx="457200" cy="0"/>
            </a:xfrm>
            <a:prstGeom prst="line">
              <a:avLst/>
            </a:prstGeom>
            <a:noFill/>
            <a:ln w="9525">
              <a:solidFill>
                <a:srgbClr val="FFFFFF"/>
              </a:solidFill>
              <a:round/>
              <a:headEnd/>
              <a:tailEnd/>
            </a:ln>
            <a:effectLst/>
          </p:spPr>
          <p:txBody>
            <a:bodyPr wrap="none" anchor="ctr"/>
            <a:lstStyle/>
            <a:p>
              <a:endParaRPr lang="en-US"/>
            </a:p>
          </p:txBody>
        </p:sp>
        <p:sp>
          <p:nvSpPr>
            <p:cNvPr id="14" name="Line 14"/>
            <p:cNvSpPr>
              <a:spLocks noChangeShapeType="1"/>
            </p:cNvSpPr>
            <p:nvPr/>
          </p:nvSpPr>
          <p:spPr bwMode="auto">
            <a:xfrm>
              <a:off x="1295400" y="5486400"/>
              <a:ext cx="457200" cy="0"/>
            </a:xfrm>
            <a:prstGeom prst="line">
              <a:avLst/>
            </a:prstGeom>
            <a:noFill/>
            <a:ln w="9525">
              <a:solidFill>
                <a:srgbClr val="FFFFFF"/>
              </a:solidFill>
              <a:round/>
              <a:headEnd/>
              <a:tailEnd/>
            </a:ln>
            <a:effectLst/>
          </p:spPr>
          <p:txBody>
            <a:bodyPr wrap="none" anchor="ctr"/>
            <a:lstStyle/>
            <a:p>
              <a:endParaRPr lang="en-US"/>
            </a:p>
          </p:txBody>
        </p:sp>
        <p:sp>
          <p:nvSpPr>
            <p:cNvPr id="15" name="Line 15"/>
            <p:cNvSpPr>
              <a:spLocks noChangeShapeType="1"/>
            </p:cNvSpPr>
            <p:nvPr/>
          </p:nvSpPr>
          <p:spPr bwMode="auto">
            <a:xfrm>
              <a:off x="1600200" y="1752600"/>
              <a:ext cx="838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 name="Rectangle 16"/>
            <p:cNvSpPr>
              <a:spLocks noChangeArrowheads="1"/>
            </p:cNvSpPr>
            <p:nvPr/>
          </p:nvSpPr>
          <p:spPr bwMode="auto">
            <a:xfrm>
              <a:off x="2438400" y="1600200"/>
              <a:ext cx="685800" cy="304800"/>
            </a:xfrm>
            <a:prstGeom prst="rect">
              <a:avLst/>
            </a:prstGeom>
            <a:solidFill>
              <a:schemeClr val="tx2"/>
            </a:solidFill>
            <a:ln w="9525">
              <a:solidFill>
                <a:srgbClr val="FFFFFF"/>
              </a:solidFill>
              <a:miter lim="800000"/>
              <a:headEnd/>
              <a:tailEnd/>
            </a:ln>
            <a:effectLst/>
          </p:spPr>
          <p:txBody>
            <a:bodyPr wrap="none" anchor="ctr"/>
            <a:lstStyle/>
            <a:p>
              <a:endParaRPr lang="en-US"/>
            </a:p>
          </p:txBody>
        </p:sp>
        <p:sp>
          <p:nvSpPr>
            <p:cNvPr id="17" name="Line 17"/>
            <p:cNvSpPr>
              <a:spLocks noChangeShapeType="1"/>
            </p:cNvSpPr>
            <p:nvPr/>
          </p:nvSpPr>
          <p:spPr bwMode="auto">
            <a:xfrm>
              <a:off x="3124200" y="1752600"/>
              <a:ext cx="609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 name="Rectangle 19"/>
            <p:cNvSpPr>
              <a:spLocks noChangeArrowheads="1"/>
            </p:cNvSpPr>
            <p:nvPr/>
          </p:nvSpPr>
          <p:spPr bwMode="auto">
            <a:xfrm>
              <a:off x="3733800" y="1600200"/>
              <a:ext cx="685800" cy="304800"/>
            </a:xfrm>
            <a:prstGeom prst="rect">
              <a:avLst/>
            </a:prstGeom>
            <a:solidFill>
              <a:schemeClr val="tx2"/>
            </a:solidFill>
            <a:ln w="9525">
              <a:solidFill>
                <a:srgbClr val="FFFFFF"/>
              </a:solidFill>
              <a:miter lim="800000"/>
              <a:headEnd/>
              <a:tailEnd/>
            </a:ln>
            <a:effectLst/>
          </p:spPr>
          <p:txBody>
            <a:bodyPr wrap="none" anchor="ctr"/>
            <a:lstStyle/>
            <a:p>
              <a:endParaRPr lang="en-US"/>
            </a:p>
          </p:txBody>
        </p:sp>
        <p:sp>
          <p:nvSpPr>
            <p:cNvPr id="19" name="Line 20"/>
            <p:cNvSpPr>
              <a:spLocks noChangeShapeType="1"/>
            </p:cNvSpPr>
            <p:nvPr/>
          </p:nvSpPr>
          <p:spPr bwMode="auto">
            <a:xfrm>
              <a:off x="1600200" y="3657600"/>
              <a:ext cx="914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0" name="Rectangle 21"/>
            <p:cNvSpPr>
              <a:spLocks noChangeArrowheads="1"/>
            </p:cNvSpPr>
            <p:nvPr/>
          </p:nvSpPr>
          <p:spPr bwMode="auto">
            <a:xfrm>
              <a:off x="2514600" y="3505200"/>
              <a:ext cx="685800" cy="304800"/>
            </a:xfrm>
            <a:prstGeom prst="rect">
              <a:avLst/>
            </a:prstGeom>
            <a:solidFill>
              <a:schemeClr val="tx2"/>
            </a:solidFill>
            <a:ln w="9525">
              <a:solidFill>
                <a:srgbClr val="FFFFFF"/>
              </a:solidFill>
              <a:miter lim="800000"/>
              <a:headEnd/>
              <a:tailEnd/>
            </a:ln>
            <a:effectLst/>
          </p:spPr>
          <p:txBody>
            <a:bodyPr wrap="none" anchor="ctr"/>
            <a:lstStyle/>
            <a:p>
              <a:endParaRPr lang="en-US"/>
            </a:p>
          </p:txBody>
        </p:sp>
        <p:sp>
          <p:nvSpPr>
            <p:cNvPr id="21" name="Rectangle 22"/>
            <p:cNvSpPr>
              <a:spLocks noChangeArrowheads="1"/>
            </p:cNvSpPr>
            <p:nvPr/>
          </p:nvSpPr>
          <p:spPr bwMode="auto">
            <a:xfrm>
              <a:off x="3886200" y="3505200"/>
              <a:ext cx="685800" cy="304800"/>
            </a:xfrm>
            <a:prstGeom prst="rect">
              <a:avLst/>
            </a:prstGeom>
            <a:solidFill>
              <a:schemeClr val="tx2"/>
            </a:solidFill>
            <a:ln w="9525">
              <a:solidFill>
                <a:srgbClr val="FFFFFF"/>
              </a:solidFill>
              <a:miter lim="800000"/>
              <a:headEnd/>
              <a:tailEnd/>
            </a:ln>
            <a:effectLst/>
          </p:spPr>
          <p:txBody>
            <a:bodyPr wrap="none" anchor="ctr"/>
            <a:lstStyle/>
            <a:p>
              <a:endParaRPr lang="en-US"/>
            </a:p>
          </p:txBody>
        </p:sp>
        <p:sp>
          <p:nvSpPr>
            <p:cNvPr id="22" name="Line 23"/>
            <p:cNvSpPr>
              <a:spLocks noChangeShapeType="1"/>
            </p:cNvSpPr>
            <p:nvPr/>
          </p:nvSpPr>
          <p:spPr bwMode="auto">
            <a:xfrm>
              <a:off x="3200400" y="3657600"/>
              <a:ext cx="685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3" name="Rectangle 24"/>
            <p:cNvSpPr>
              <a:spLocks noChangeArrowheads="1"/>
            </p:cNvSpPr>
            <p:nvPr/>
          </p:nvSpPr>
          <p:spPr bwMode="auto">
            <a:xfrm>
              <a:off x="5257800" y="3505200"/>
              <a:ext cx="685800" cy="304800"/>
            </a:xfrm>
            <a:prstGeom prst="rect">
              <a:avLst/>
            </a:prstGeom>
            <a:solidFill>
              <a:schemeClr val="tx2"/>
            </a:solidFill>
            <a:ln w="9525">
              <a:solidFill>
                <a:srgbClr val="FFFFFF"/>
              </a:solidFill>
              <a:miter lim="800000"/>
              <a:headEnd/>
              <a:tailEnd/>
            </a:ln>
            <a:effectLst/>
          </p:spPr>
          <p:txBody>
            <a:bodyPr wrap="none" anchor="ctr"/>
            <a:lstStyle/>
            <a:p>
              <a:endParaRPr lang="en-US"/>
            </a:p>
          </p:txBody>
        </p:sp>
        <p:sp>
          <p:nvSpPr>
            <p:cNvPr id="24" name="Line 25"/>
            <p:cNvSpPr>
              <a:spLocks noChangeShapeType="1"/>
            </p:cNvSpPr>
            <p:nvPr/>
          </p:nvSpPr>
          <p:spPr bwMode="auto">
            <a:xfrm>
              <a:off x="4572000" y="3657600"/>
              <a:ext cx="685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 name="Rectangle 26"/>
            <p:cNvSpPr>
              <a:spLocks noChangeArrowheads="1"/>
            </p:cNvSpPr>
            <p:nvPr/>
          </p:nvSpPr>
          <p:spPr bwMode="auto">
            <a:xfrm>
              <a:off x="2514600" y="5105400"/>
              <a:ext cx="685800" cy="304800"/>
            </a:xfrm>
            <a:prstGeom prst="rect">
              <a:avLst/>
            </a:prstGeom>
            <a:solidFill>
              <a:schemeClr val="tx2"/>
            </a:solidFill>
            <a:ln w="9525">
              <a:solidFill>
                <a:srgbClr val="FFFFFF"/>
              </a:solidFill>
              <a:miter lim="800000"/>
              <a:headEnd/>
              <a:tailEnd/>
            </a:ln>
            <a:effectLst/>
          </p:spPr>
          <p:txBody>
            <a:bodyPr wrap="none" anchor="ctr"/>
            <a:lstStyle/>
            <a:p>
              <a:endParaRPr lang="en-US"/>
            </a:p>
          </p:txBody>
        </p:sp>
        <p:sp>
          <p:nvSpPr>
            <p:cNvPr id="26" name="Line 27"/>
            <p:cNvSpPr>
              <a:spLocks noChangeShapeType="1"/>
            </p:cNvSpPr>
            <p:nvPr/>
          </p:nvSpPr>
          <p:spPr bwMode="auto">
            <a:xfrm>
              <a:off x="1600200" y="5257800"/>
              <a:ext cx="914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7" name="Rectangle 28"/>
            <p:cNvSpPr>
              <a:spLocks noChangeArrowheads="1"/>
            </p:cNvSpPr>
            <p:nvPr/>
          </p:nvSpPr>
          <p:spPr bwMode="auto">
            <a:xfrm>
              <a:off x="2438400" y="2362200"/>
              <a:ext cx="685800" cy="304800"/>
            </a:xfrm>
            <a:prstGeom prst="rect">
              <a:avLst/>
            </a:prstGeom>
            <a:solidFill>
              <a:schemeClr val="tx2"/>
            </a:solidFill>
            <a:ln w="9525">
              <a:solidFill>
                <a:srgbClr val="FFFFFF"/>
              </a:solidFill>
              <a:miter lim="800000"/>
              <a:headEnd/>
              <a:tailEnd/>
            </a:ln>
            <a:effectLst/>
          </p:spPr>
          <p:txBody>
            <a:bodyPr wrap="none" anchor="ctr"/>
            <a:lstStyle/>
            <a:p>
              <a:endParaRPr lang="en-US"/>
            </a:p>
          </p:txBody>
        </p:sp>
        <p:sp>
          <p:nvSpPr>
            <p:cNvPr id="28" name="Line 29"/>
            <p:cNvSpPr>
              <a:spLocks noChangeShapeType="1"/>
            </p:cNvSpPr>
            <p:nvPr/>
          </p:nvSpPr>
          <p:spPr bwMode="auto">
            <a:xfrm>
              <a:off x="1752600" y="2514600"/>
              <a:ext cx="685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9" name="Rectangle 30"/>
            <p:cNvSpPr>
              <a:spLocks noChangeArrowheads="1"/>
            </p:cNvSpPr>
            <p:nvPr/>
          </p:nvSpPr>
          <p:spPr bwMode="auto">
            <a:xfrm>
              <a:off x="2514600" y="5486400"/>
              <a:ext cx="685800" cy="304800"/>
            </a:xfrm>
            <a:prstGeom prst="rect">
              <a:avLst/>
            </a:prstGeom>
            <a:solidFill>
              <a:schemeClr val="tx2"/>
            </a:solidFill>
            <a:ln w="9525">
              <a:solidFill>
                <a:srgbClr val="FFFFFF"/>
              </a:solidFill>
              <a:miter lim="800000"/>
              <a:headEnd/>
              <a:tailEnd/>
            </a:ln>
            <a:effectLst/>
          </p:spPr>
          <p:txBody>
            <a:bodyPr wrap="none" anchor="ctr"/>
            <a:lstStyle/>
            <a:p>
              <a:endParaRPr lang="en-US"/>
            </a:p>
          </p:txBody>
        </p:sp>
        <p:sp>
          <p:nvSpPr>
            <p:cNvPr id="30" name="Line 31"/>
            <p:cNvSpPr>
              <a:spLocks noChangeShapeType="1"/>
            </p:cNvSpPr>
            <p:nvPr/>
          </p:nvSpPr>
          <p:spPr bwMode="auto">
            <a:xfrm>
              <a:off x="1600200" y="5638800"/>
              <a:ext cx="914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1" name="AutoShape 32"/>
            <p:cNvSpPr>
              <a:spLocks/>
            </p:cNvSpPr>
            <p:nvPr/>
          </p:nvSpPr>
          <p:spPr bwMode="auto">
            <a:xfrm>
              <a:off x="990600" y="1676400"/>
              <a:ext cx="152400" cy="4114800"/>
            </a:xfrm>
            <a:prstGeom prst="leftBrace">
              <a:avLst>
                <a:gd name="adj1" fmla="val 225000"/>
                <a:gd name="adj2" fmla="val 50000"/>
              </a:avLst>
            </a:prstGeom>
            <a:noFill/>
            <a:ln w="9525">
              <a:solidFill>
                <a:schemeClr val="tx1"/>
              </a:solidFill>
              <a:round/>
              <a:headEnd/>
              <a:tailEnd/>
            </a:ln>
            <a:effectLst/>
          </p:spPr>
          <p:txBody>
            <a:bodyPr wrap="none" anchor="ctr"/>
            <a:lstStyle/>
            <a:p>
              <a:endParaRPr lang="en-US"/>
            </a:p>
          </p:txBody>
        </p:sp>
        <p:sp>
          <p:nvSpPr>
            <p:cNvPr id="32" name="Text Box 33"/>
            <p:cNvSpPr txBox="1">
              <a:spLocks noChangeArrowheads="1"/>
            </p:cNvSpPr>
            <p:nvPr/>
          </p:nvSpPr>
          <p:spPr bwMode="auto">
            <a:xfrm>
              <a:off x="533400" y="3576960"/>
              <a:ext cx="448362" cy="313679"/>
            </a:xfrm>
            <a:prstGeom prst="rect">
              <a:avLst/>
            </a:prstGeom>
            <a:noFill/>
            <a:ln w="9525">
              <a:noFill/>
              <a:miter lim="800000"/>
              <a:headEnd/>
              <a:tailEnd/>
            </a:ln>
            <a:effectLst/>
          </p:spPr>
          <p:txBody>
            <a:bodyPr wrap="none" anchor="ctr">
              <a:spAutoFit/>
            </a:bodyPr>
            <a:lstStyle/>
            <a:p>
              <a:r>
                <a:rPr lang="en-US" b="1" i="1" dirty="0"/>
                <a:t>h</a:t>
              </a:r>
            </a:p>
          </p:txBody>
        </p:sp>
        <p:grpSp>
          <p:nvGrpSpPr>
            <p:cNvPr id="33" name="Group 36"/>
            <p:cNvGrpSpPr>
              <a:grpSpLocks/>
            </p:cNvGrpSpPr>
            <p:nvPr/>
          </p:nvGrpSpPr>
          <p:grpSpPr bwMode="auto">
            <a:xfrm>
              <a:off x="2133600" y="1295400"/>
              <a:ext cx="4114801" cy="5170488"/>
              <a:chOff x="1344" y="816"/>
              <a:chExt cx="2592" cy="3257"/>
            </a:xfrm>
          </p:grpSpPr>
          <p:sp>
            <p:nvSpPr>
              <p:cNvPr id="34" name="AutoShape 34"/>
              <p:cNvSpPr>
                <a:spLocks noChangeArrowheads="1"/>
              </p:cNvSpPr>
              <p:nvPr/>
            </p:nvSpPr>
            <p:spPr bwMode="auto">
              <a:xfrm>
                <a:off x="1344" y="816"/>
                <a:ext cx="2592" cy="2976"/>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35" name="Text Box 35"/>
              <p:cNvSpPr txBox="1">
                <a:spLocks noChangeArrowheads="1"/>
              </p:cNvSpPr>
              <p:nvPr/>
            </p:nvSpPr>
            <p:spPr bwMode="auto">
              <a:xfrm>
                <a:off x="3016" y="3875"/>
                <a:ext cx="920" cy="198"/>
              </a:xfrm>
              <a:prstGeom prst="rect">
                <a:avLst/>
              </a:prstGeom>
              <a:noFill/>
              <a:ln w="9525">
                <a:noFill/>
                <a:miter lim="800000"/>
                <a:headEnd/>
                <a:tailEnd/>
              </a:ln>
              <a:effectLst/>
            </p:spPr>
            <p:txBody>
              <a:bodyPr wrap="none" anchor="ctr">
                <a:spAutoFit/>
              </a:bodyPr>
              <a:lstStyle/>
              <a:p>
                <a:pPr algn="l"/>
                <a:r>
                  <a:rPr lang="en-US" b="1" i="1" dirty="0" err="1"/>
                  <a:t>fh</a:t>
                </a:r>
                <a:r>
                  <a:rPr lang="en-US" dirty="0"/>
                  <a:t> nodes</a:t>
                </a:r>
              </a:p>
            </p:txBody>
          </p:sp>
        </p:grpSp>
      </p:grpSp>
    </p:spTree>
    <p:extLst>
      <p:ext uri="{BB962C8B-B14F-4D97-AF65-F5344CB8AC3E}">
        <p14:creationId xmlns:p14="http://schemas.microsoft.com/office/powerpoint/2010/main" val="210978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334962"/>
          </a:xfrm>
        </p:spPr>
        <p:txBody>
          <a:bodyPr>
            <a:noAutofit/>
          </a:bodyPr>
          <a:lstStyle/>
          <a:p>
            <a:r>
              <a:rPr lang="en-US" sz="2800" dirty="0"/>
              <a:t>Question 3</a:t>
            </a:r>
          </a:p>
        </p:txBody>
      </p:sp>
      <p:sp>
        <p:nvSpPr>
          <p:cNvPr id="3" name="Content Placeholder 2"/>
          <p:cNvSpPr>
            <a:spLocks noGrp="1"/>
          </p:cNvSpPr>
          <p:nvPr>
            <p:ph idx="1"/>
          </p:nvPr>
        </p:nvSpPr>
        <p:spPr>
          <a:xfrm>
            <a:off x="457200" y="1219200"/>
            <a:ext cx="8153400" cy="5257800"/>
          </a:xfrm>
        </p:spPr>
        <p:txBody>
          <a:bodyPr>
            <a:normAutofit/>
          </a:bodyPr>
          <a:lstStyle/>
          <a:p>
            <a:pPr lvl="0"/>
            <a:r>
              <a:rPr lang="en-US" sz="2000" dirty="0">
                <a:solidFill>
                  <a:srgbClr val="0000FF"/>
                </a:solidFill>
              </a:rPr>
              <a:t>Show how </a:t>
            </a:r>
            <a:r>
              <a:rPr lang="en-US" sz="2000" dirty="0" err="1">
                <a:solidFill>
                  <a:srgbClr val="0000FF"/>
                </a:solidFill>
              </a:rPr>
              <a:t>MergeSort</a:t>
            </a:r>
            <a:r>
              <a:rPr lang="en-US" sz="2000" dirty="0">
                <a:solidFill>
                  <a:srgbClr val="0000FF"/>
                </a:solidFill>
              </a:rPr>
              <a:t> sorts each of the arrays below and give the number of comparisons among array elements in sorting each array.</a:t>
            </a:r>
          </a:p>
          <a:p>
            <a:pPr lvl="0">
              <a:buNone/>
            </a:pPr>
            <a:r>
              <a:rPr lang="en-US" sz="2000" dirty="0"/>
              <a:t>	</a:t>
            </a:r>
          </a:p>
        </p:txBody>
      </p:sp>
      <p:pic>
        <p:nvPicPr>
          <p:cNvPr id="24578" name="Picture 2" descr="Merge sort - Wikiwand">
            <a:extLst>
              <a:ext uri="{FF2B5EF4-FFF2-40B4-BE49-F238E27FC236}">
                <a16:creationId xmlns:a16="http://schemas.microsoft.com/office/drawing/2014/main" id="{6F5001B7-5625-4BFD-987B-540043B38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9343"/>
            <a:ext cx="4533900" cy="43676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65D2D8-6D6A-481D-AEDD-6FDF5BE03705}"/>
              </a:ext>
            </a:extLst>
          </p:cNvPr>
          <p:cNvSpPr txBox="1"/>
          <p:nvPr/>
        </p:nvSpPr>
        <p:spPr>
          <a:xfrm>
            <a:off x="5334000" y="3048000"/>
            <a:ext cx="3352800" cy="2308324"/>
          </a:xfrm>
          <a:prstGeom prst="rect">
            <a:avLst/>
          </a:prstGeom>
          <a:noFill/>
        </p:spPr>
        <p:txBody>
          <a:bodyPr wrap="square">
            <a:spAutoFit/>
          </a:bodyPr>
          <a:lstStyle/>
          <a:p>
            <a:r>
              <a:rPr lang="en-US" b="0" i="0" dirty="0">
                <a:solidFill>
                  <a:srgbClr val="000000"/>
                </a:solidFill>
                <a:effectLst/>
                <a:latin typeface="Arial" panose="020B0604020202020204" pitchFamily="34" charset="0"/>
              </a:rPr>
              <a:t>An example of merge sort. First divide the list into the smallest unit (1 element), then compare each element with the adjacent list to sort and merge the two adjacent lists. Finally all the elements are sorted and merged.</a:t>
            </a:r>
            <a:endParaRPr lang="en-US" dirty="0"/>
          </a:p>
        </p:txBody>
      </p:sp>
    </p:spTree>
    <p:extLst>
      <p:ext uri="{BB962C8B-B14F-4D97-AF65-F5344CB8AC3E}">
        <p14:creationId xmlns:p14="http://schemas.microsoft.com/office/powerpoint/2010/main" val="3945050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172200"/>
          </a:xfrm>
        </p:spPr>
        <p:txBody>
          <a:bodyPr>
            <a:normAutofit/>
          </a:bodyPr>
          <a:lstStyle/>
          <a:p>
            <a:pPr lvl="0"/>
            <a:r>
              <a:rPr lang="en-US" sz="2000" dirty="0" smtClean="0">
                <a:solidFill>
                  <a:srgbClr val="0000FF"/>
                </a:solidFill>
              </a:rPr>
              <a:t>Merge two already-sorted arrays</a:t>
            </a: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r>
              <a:rPr lang="en-US" sz="2000" dirty="0" smtClean="0">
                <a:solidFill>
                  <a:srgbClr val="0000FF"/>
                </a:solidFill>
              </a:rPr>
              <a:t>3 cases to consider</a:t>
            </a:r>
          </a:p>
          <a:p>
            <a:pPr lvl="0"/>
            <a:r>
              <a:rPr lang="en-US" sz="2000" dirty="0" smtClean="0">
                <a:solidFill>
                  <a:srgbClr val="0000FF"/>
                </a:solidFill>
              </a:rPr>
              <a:t>Case 1: a &lt; b, increase i1 </a:t>
            </a: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a:solidFill>
                <a:srgbClr val="0000FF"/>
              </a:solidFill>
            </a:endParaRPr>
          </a:p>
          <a:p>
            <a:pPr lvl="0">
              <a:buNone/>
            </a:pPr>
            <a:r>
              <a:rPr lang="en-US" sz="2000" dirty="0"/>
              <a:t>	</a:t>
            </a:r>
          </a:p>
        </p:txBody>
      </p:sp>
      <p:grpSp>
        <p:nvGrpSpPr>
          <p:cNvPr id="6" name="Group 5"/>
          <p:cNvGrpSpPr/>
          <p:nvPr/>
        </p:nvGrpSpPr>
        <p:grpSpPr>
          <a:xfrm>
            <a:off x="1918077" y="732914"/>
            <a:ext cx="5322615" cy="1832121"/>
            <a:chOff x="824322" y="4140843"/>
            <a:chExt cx="5322615" cy="1832121"/>
          </a:xfrm>
        </p:grpSpPr>
        <p:sp>
          <p:nvSpPr>
            <p:cNvPr id="7" name="Rounded Rectangle 6"/>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a</a:t>
              </a:r>
              <a:endParaRPr lang="en-GB" sz="2000" dirty="0"/>
            </a:p>
          </p:txBody>
        </p:sp>
        <p:sp>
          <p:nvSpPr>
            <p:cNvPr id="8" name="Rectangle 7"/>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 name="Rectangle 8"/>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1012542" y="5181600"/>
              <a:ext cx="442429" cy="783940"/>
              <a:chOff x="1651307" y="5140820"/>
              <a:chExt cx="442429" cy="783940"/>
            </a:xfrm>
          </p:grpSpPr>
          <p:sp>
            <p:nvSpPr>
              <p:cNvPr id="32" name="Text Box 5"/>
              <p:cNvSpPr txBox="1">
                <a:spLocks noChangeArrowheads="1"/>
              </p:cNvSpPr>
              <p:nvPr/>
            </p:nvSpPr>
            <p:spPr bwMode="gray">
              <a:xfrm>
                <a:off x="1651307"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33" name="Up Arrow 32"/>
              <p:cNvSpPr/>
              <p:nvPr/>
            </p:nvSpPr>
            <p:spPr>
              <a:xfrm>
                <a:off x="1731972"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1" name="Rounded Rectangle 10"/>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c</a:t>
              </a:r>
              <a:endParaRPr lang="en-GB" sz="2000" dirty="0"/>
            </a:p>
          </p:txBody>
        </p:sp>
        <p:sp>
          <p:nvSpPr>
            <p:cNvPr id="12" name="Rectangle 11"/>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3" name="Rounded Rectangle 12"/>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 name="Rectangle 13"/>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5" name="Rounded Rectangle 14"/>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 name="Rectangle 15"/>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7" name="Rounded Rectangle 16"/>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b</a:t>
              </a:r>
              <a:endParaRPr lang="en-GB" sz="2000" dirty="0"/>
            </a:p>
          </p:txBody>
        </p:sp>
        <p:sp>
          <p:nvSpPr>
            <p:cNvPr id="18" name="Rectangle 17"/>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9" name="Rectangle 18"/>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d</a:t>
              </a:r>
            </a:p>
          </p:txBody>
        </p:sp>
        <p:sp>
          <p:nvSpPr>
            <p:cNvPr id="21" name="Rectangle 20"/>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22" name="Rounded Rectangle 21"/>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3" name="Rectangle 22"/>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24" name="Rounded Rectangle 23"/>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 name="Rectangle 24"/>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27" name="Group 26"/>
            <p:cNvGrpSpPr/>
            <p:nvPr/>
          </p:nvGrpSpPr>
          <p:grpSpPr>
            <a:xfrm>
              <a:off x="3730169" y="5189024"/>
              <a:ext cx="442429" cy="783940"/>
              <a:chOff x="3730169" y="5189024"/>
              <a:chExt cx="442429" cy="783940"/>
            </a:xfrm>
          </p:grpSpPr>
          <p:sp>
            <p:nvSpPr>
              <p:cNvPr id="28" name="Text Box 5"/>
              <p:cNvSpPr txBox="1">
                <a:spLocks noChangeArrowheads="1"/>
              </p:cNvSpPr>
              <p:nvPr/>
            </p:nvSpPr>
            <p:spPr bwMode="gray">
              <a:xfrm>
                <a:off x="3730169"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29" name="Up Arrow 28"/>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grpSp>
        <p:nvGrpSpPr>
          <p:cNvPr id="63" name="Group 62"/>
          <p:cNvGrpSpPr/>
          <p:nvPr/>
        </p:nvGrpSpPr>
        <p:grpSpPr>
          <a:xfrm>
            <a:off x="1923629" y="4114800"/>
            <a:ext cx="5322615" cy="1832121"/>
            <a:chOff x="824322" y="4140843"/>
            <a:chExt cx="5322615" cy="1832121"/>
          </a:xfrm>
        </p:grpSpPr>
        <p:sp>
          <p:nvSpPr>
            <p:cNvPr id="64" name="Rounded Rectangle 63"/>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a</a:t>
              </a:r>
              <a:endParaRPr lang="en-GB" sz="2000" dirty="0"/>
            </a:p>
          </p:txBody>
        </p:sp>
        <p:sp>
          <p:nvSpPr>
            <p:cNvPr id="65" name="Rectangle 64"/>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6" name="Rectangle 65"/>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7" name="Group 66"/>
            <p:cNvGrpSpPr/>
            <p:nvPr/>
          </p:nvGrpSpPr>
          <p:grpSpPr>
            <a:xfrm>
              <a:off x="1705564" y="5181600"/>
              <a:ext cx="442429" cy="783940"/>
              <a:chOff x="2344329" y="5140820"/>
              <a:chExt cx="442429" cy="783940"/>
            </a:xfrm>
          </p:grpSpPr>
          <p:sp>
            <p:nvSpPr>
              <p:cNvPr id="89" name="Text Box 5"/>
              <p:cNvSpPr txBox="1">
                <a:spLocks noChangeArrowheads="1"/>
              </p:cNvSpPr>
              <p:nvPr/>
            </p:nvSpPr>
            <p:spPr bwMode="gray">
              <a:xfrm>
                <a:off x="2344329"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90" name="Up Arrow 89"/>
              <p:cNvSpPr/>
              <p:nvPr/>
            </p:nvSpPr>
            <p:spPr>
              <a:xfrm>
                <a:off x="2424994"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8" name="Rounded Rectangle 67"/>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c</a:t>
              </a:r>
              <a:endParaRPr lang="en-GB" sz="2000" dirty="0"/>
            </a:p>
          </p:txBody>
        </p:sp>
        <p:sp>
          <p:nvSpPr>
            <p:cNvPr id="69" name="Rectangle 68"/>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0" name="Rounded Rectangle 69"/>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71" name="Rectangle 70"/>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2" name="Rounded Rectangle 71"/>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73" name="Rectangle 72"/>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4" name="Rounded Rectangle 73"/>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b</a:t>
              </a:r>
              <a:endParaRPr lang="en-GB" sz="2000" dirty="0"/>
            </a:p>
          </p:txBody>
        </p:sp>
        <p:sp>
          <p:nvSpPr>
            <p:cNvPr id="75" name="Rectangle 74"/>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6" name="Rectangle 75"/>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ounded Rectangle 76"/>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d</a:t>
              </a:r>
            </a:p>
          </p:txBody>
        </p:sp>
        <p:sp>
          <p:nvSpPr>
            <p:cNvPr id="78" name="Rectangle 77"/>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9" name="Rounded Rectangle 78"/>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0" name="Rectangle 79"/>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81" name="Rounded Rectangle 80"/>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2" name="Rectangle 81"/>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84" name="Group 83"/>
            <p:cNvGrpSpPr/>
            <p:nvPr/>
          </p:nvGrpSpPr>
          <p:grpSpPr>
            <a:xfrm>
              <a:off x="3730169" y="5189024"/>
              <a:ext cx="442429" cy="783940"/>
              <a:chOff x="3730169" y="5189024"/>
              <a:chExt cx="442429" cy="783940"/>
            </a:xfrm>
          </p:grpSpPr>
          <p:sp>
            <p:nvSpPr>
              <p:cNvPr id="85" name="Text Box 5"/>
              <p:cNvSpPr txBox="1">
                <a:spLocks noChangeArrowheads="1"/>
              </p:cNvSpPr>
              <p:nvPr/>
            </p:nvSpPr>
            <p:spPr bwMode="gray">
              <a:xfrm>
                <a:off x="3730169"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86" name="Up Arrow 85"/>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2698960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172200"/>
          </a:xfrm>
        </p:spPr>
        <p:txBody>
          <a:bodyPr>
            <a:normAutofit/>
          </a:bodyPr>
          <a:lstStyle/>
          <a:p>
            <a:pPr lvl="0"/>
            <a:r>
              <a:rPr lang="en-US" sz="2000" dirty="0" smtClean="0">
                <a:solidFill>
                  <a:srgbClr val="0000FF"/>
                </a:solidFill>
              </a:rPr>
              <a:t>Merge two already-sorted arrays</a:t>
            </a: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r>
              <a:rPr lang="en-US" sz="2000" dirty="0" smtClean="0">
                <a:solidFill>
                  <a:srgbClr val="0000FF"/>
                </a:solidFill>
              </a:rPr>
              <a:t>Case 2: a &gt; b, right-shift the first array, insert b, and increase i2</a:t>
            </a:r>
          </a:p>
          <a:p>
            <a:pPr lvl="0"/>
            <a:endParaRPr lang="en-US" sz="2000" dirty="0">
              <a:solidFill>
                <a:srgbClr val="0000FF"/>
              </a:solidFill>
            </a:endParaRPr>
          </a:p>
          <a:p>
            <a:pPr lvl="0">
              <a:buNone/>
            </a:pPr>
            <a:r>
              <a:rPr lang="en-US" sz="2000" dirty="0"/>
              <a:t>	</a:t>
            </a:r>
          </a:p>
        </p:txBody>
      </p:sp>
      <p:grpSp>
        <p:nvGrpSpPr>
          <p:cNvPr id="6" name="Group 5"/>
          <p:cNvGrpSpPr/>
          <p:nvPr/>
        </p:nvGrpSpPr>
        <p:grpSpPr>
          <a:xfrm>
            <a:off x="1918077" y="732914"/>
            <a:ext cx="5322615" cy="1832121"/>
            <a:chOff x="824322" y="4140843"/>
            <a:chExt cx="5322615" cy="1832121"/>
          </a:xfrm>
        </p:grpSpPr>
        <p:sp>
          <p:nvSpPr>
            <p:cNvPr id="7" name="Rounded Rectangle 6"/>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a</a:t>
              </a:r>
              <a:endParaRPr lang="en-GB" sz="2000" dirty="0"/>
            </a:p>
          </p:txBody>
        </p:sp>
        <p:sp>
          <p:nvSpPr>
            <p:cNvPr id="8" name="Rectangle 7"/>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 name="Rectangle 8"/>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1012542" y="5181600"/>
              <a:ext cx="442429" cy="783940"/>
              <a:chOff x="1651307" y="5140820"/>
              <a:chExt cx="442429" cy="783940"/>
            </a:xfrm>
          </p:grpSpPr>
          <p:sp>
            <p:nvSpPr>
              <p:cNvPr id="32" name="Text Box 5"/>
              <p:cNvSpPr txBox="1">
                <a:spLocks noChangeArrowheads="1"/>
              </p:cNvSpPr>
              <p:nvPr/>
            </p:nvSpPr>
            <p:spPr bwMode="gray">
              <a:xfrm>
                <a:off x="1651307"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33" name="Up Arrow 32"/>
              <p:cNvSpPr/>
              <p:nvPr/>
            </p:nvSpPr>
            <p:spPr>
              <a:xfrm>
                <a:off x="1731972"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1" name="Rounded Rectangle 10"/>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c</a:t>
              </a:r>
              <a:endParaRPr lang="en-GB" sz="2000" dirty="0"/>
            </a:p>
          </p:txBody>
        </p:sp>
        <p:sp>
          <p:nvSpPr>
            <p:cNvPr id="12" name="Rectangle 11"/>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3" name="Rounded Rectangle 12"/>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 name="Rectangle 13"/>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5" name="Rounded Rectangle 14"/>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 name="Rectangle 15"/>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7" name="Rounded Rectangle 16"/>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b</a:t>
              </a:r>
              <a:endParaRPr lang="en-GB" sz="2000" dirty="0"/>
            </a:p>
          </p:txBody>
        </p:sp>
        <p:sp>
          <p:nvSpPr>
            <p:cNvPr id="18" name="Rectangle 17"/>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9" name="Rectangle 18"/>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d</a:t>
              </a:r>
            </a:p>
          </p:txBody>
        </p:sp>
        <p:sp>
          <p:nvSpPr>
            <p:cNvPr id="21" name="Rectangle 20"/>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22" name="Rounded Rectangle 21"/>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3" name="Rectangle 22"/>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24" name="Rounded Rectangle 23"/>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 name="Rectangle 24"/>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27" name="Group 26"/>
            <p:cNvGrpSpPr/>
            <p:nvPr/>
          </p:nvGrpSpPr>
          <p:grpSpPr>
            <a:xfrm>
              <a:off x="3730169" y="5189024"/>
              <a:ext cx="442429" cy="783940"/>
              <a:chOff x="3730169" y="5189024"/>
              <a:chExt cx="442429" cy="783940"/>
            </a:xfrm>
          </p:grpSpPr>
          <p:sp>
            <p:nvSpPr>
              <p:cNvPr id="28" name="Text Box 5"/>
              <p:cNvSpPr txBox="1">
                <a:spLocks noChangeArrowheads="1"/>
              </p:cNvSpPr>
              <p:nvPr/>
            </p:nvSpPr>
            <p:spPr bwMode="gray">
              <a:xfrm>
                <a:off x="3730169"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29" name="Up Arrow 28"/>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grpSp>
        <p:nvGrpSpPr>
          <p:cNvPr id="63" name="Group 62"/>
          <p:cNvGrpSpPr/>
          <p:nvPr/>
        </p:nvGrpSpPr>
        <p:grpSpPr>
          <a:xfrm>
            <a:off x="1831586" y="4038600"/>
            <a:ext cx="5322615" cy="1832121"/>
            <a:chOff x="824322" y="4140843"/>
            <a:chExt cx="5322615" cy="1832121"/>
          </a:xfrm>
        </p:grpSpPr>
        <p:sp>
          <p:nvSpPr>
            <p:cNvPr id="64" name="Rounded Rectangle 63"/>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b</a:t>
              </a:r>
              <a:endParaRPr lang="en-GB" sz="2000" dirty="0"/>
            </a:p>
          </p:txBody>
        </p:sp>
        <p:sp>
          <p:nvSpPr>
            <p:cNvPr id="65" name="Rectangle 64"/>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6" name="Rectangle 65"/>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7" name="Group 66"/>
            <p:cNvGrpSpPr/>
            <p:nvPr/>
          </p:nvGrpSpPr>
          <p:grpSpPr>
            <a:xfrm>
              <a:off x="1705564" y="5181600"/>
              <a:ext cx="442429" cy="783940"/>
              <a:chOff x="2344329" y="5140820"/>
              <a:chExt cx="442429" cy="783940"/>
            </a:xfrm>
          </p:grpSpPr>
          <p:sp>
            <p:nvSpPr>
              <p:cNvPr id="89" name="Text Box 5"/>
              <p:cNvSpPr txBox="1">
                <a:spLocks noChangeArrowheads="1"/>
              </p:cNvSpPr>
              <p:nvPr/>
            </p:nvSpPr>
            <p:spPr bwMode="gray">
              <a:xfrm>
                <a:off x="2344329"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90" name="Up Arrow 89"/>
              <p:cNvSpPr/>
              <p:nvPr/>
            </p:nvSpPr>
            <p:spPr>
              <a:xfrm>
                <a:off x="2424994"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8" name="Rounded Rectangle 67"/>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a</a:t>
              </a:r>
              <a:endParaRPr lang="en-GB" sz="2000" dirty="0"/>
            </a:p>
          </p:txBody>
        </p:sp>
        <p:sp>
          <p:nvSpPr>
            <p:cNvPr id="69" name="Rectangle 68"/>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0" name="Rounded Rectangle 69"/>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c</a:t>
              </a:r>
              <a:endParaRPr lang="en-GB" sz="2000" dirty="0"/>
            </a:p>
          </p:txBody>
        </p:sp>
        <p:sp>
          <p:nvSpPr>
            <p:cNvPr id="71" name="Rectangle 70"/>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2" name="Rounded Rectangle 71"/>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73" name="Rectangle 72"/>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4" name="Rounded Rectangle 73"/>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75" name="Rectangle 74"/>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6" name="Rectangle 75"/>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ounded Rectangle 76"/>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d</a:t>
              </a:r>
            </a:p>
          </p:txBody>
        </p:sp>
        <p:sp>
          <p:nvSpPr>
            <p:cNvPr id="78" name="Rectangle 77"/>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9" name="Rounded Rectangle 78"/>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0" name="Rectangle 79"/>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81" name="Rounded Rectangle 80"/>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2" name="Rectangle 81"/>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84" name="Group 83"/>
            <p:cNvGrpSpPr/>
            <p:nvPr/>
          </p:nvGrpSpPr>
          <p:grpSpPr>
            <a:xfrm>
              <a:off x="4341507" y="5189024"/>
              <a:ext cx="442429" cy="783940"/>
              <a:chOff x="4341507" y="5189024"/>
              <a:chExt cx="442429" cy="783940"/>
            </a:xfrm>
          </p:grpSpPr>
          <p:sp>
            <p:nvSpPr>
              <p:cNvPr id="85" name="Text Box 5"/>
              <p:cNvSpPr txBox="1">
                <a:spLocks noChangeArrowheads="1"/>
              </p:cNvSpPr>
              <p:nvPr/>
            </p:nvSpPr>
            <p:spPr bwMode="gray">
              <a:xfrm>
                <a:off x="4341507"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86" name="Up Arrow 85"/>
              <p:cNvSpPr/>
              <p:nvPr/>
            </p:nvSpPr>
            <p:spPr>
              <a:xfrm>
                <a:off x="4451337"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711080" y="542880"/>
              <a:ext cx="4071240" cy="5320080"/>
            </p14:xfrm>
          </p:contentPart>
        </mc:Choice>
        <mc:Fallback>
          <p:pic>
            <p:nvPicPr>
              <p:cNvPr id="2" name="Ink 1"/>
              <p:cNvPicPr/>
              <p:nvPr/>
            </p:nvPicPr>
            <p:blipFill>
              <a:blip r:embed="rId3"/>
              <a:stretch>
                <a:fillRect/>
              </a:stretch>
            </p:blipFill>
            <p:spPr>
              <a:xfrm>
                <a:off x="1698120" y="529920"/>
                <a:ext cx="4096440" cy="5344920"/>
              </a:xfrm>
              <a:prstGeom prst="rect">
                <a:avLst/>
              </a:prstGeom>
            </p:spPr>
          </p:pic>
        </mc:Fallback>
      </mc:AlternateContent>
    </p:spTree>
    <p:extLst>
      <p:ext uri="{BB962C8B-B14F-4D97-AF65-F5344CB8AC3E}">
        <p14:creationId xmlns:p14="http://schemas.microsoft.com/office/powerpoint/2010/main" val="2469376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172200"/>
          </a:xfrm>
        </p:spPr>
        <p:txBody>
          <a:bodyPr>
            <a:normAutofit/>
          </a:bodyPr>
          <a:lstStyle/>
          <a:p>
            <a:pPr lvl="0"/>
            <a:r>
              <a:rPr lang="en-US" sz="2000" dirty="0" smtClean="0">
                <a:solidFill>
                  <a:srgbClr val="0000FF"/>
                </a:solidFill>
              </a:rPr>
              <a:t>Merge two already-sorted arrays</a:t>
            </a: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r>
              <a:rPr lang="en-US" sz="2000" dirty="0" smtClean="0">
                <a:solidFill>
                  <a:srgbClr val="0000FF"/>
                </a:solidFill>
              </a:rPr>
              <a:t>Case 3: a = b, right-shift the first array, insert b, and increase i1 and i2</a:t>
            </a:r>
          </a:p>
          <a:p>
            <a:pPr lvl="0"/>
            <a:endParaRPr lang="en-US" sz="2000" dirty="0">
              <a:solidFill>
                <a:srgbClr val="0000FF"/>
              </a:solidFill>
            </a:endParaRPr>
          </a:p>
          <a:p>
            <a:pPr lvl="0">
              <a:buNone/>
            </a:pPr>
            <a:r>
              <a:rPr lang="en-US" sz="2000" dirty="0"/>
              <a:t>	</a:t>
            </a:r>
          </a:p>
        </p:txBody>
      </p:sp>
      <p:grpSp>
        <p:nvGrpSpPr>
          <p:cNvPr id="6" name="Group 5"/>
          <p:cNvGrpSpPr/>
          <p:nvPr/>
        </p:nvGrpSpPr>
        <p:grpSpPr>
          <a:xfrm>
            <a:off x="1918077" y="732914"/>
            <a:ext cx="5322615" cy="1832121"/>
            <a:chOff x="824322" y="4140843"/>
            <a:chExt cx="5322615" cy="1832121"/>
          </a:xfrm>
        </p:grpSpPr>
        <p:sp>
          <p:nvSpPr>
            <p:cNvPr id="7" name="Rounded Rectangle 6"/>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a</a:t>
              </a:r>
              <a:endParaRPr lang="en-GB" sz="2000" dirty="0"/>
            </a:p>
          </p:txBody>
        </p:sp>
        <p:sp>
          <p:nvSpPr>
            <p:cNvPr id="8" name="Rectangle 7"/>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 name="Rectangle 8"/>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1012542" y="5181600"/>
              <a:ext cx="442429" cy="783940"/>
              <a:chOff x="1651307" y="5140820"/>
              <a:chExt cx="442429" cy="783940"/>
            </a:xfrm>
          </p:grpSpPr>
          <p:sp>
            <p:nvSpPr>
              <p:cNvPr id="32" name="Text Box 5"/>
              <p:cNvSpPr txBox="1">
                <a:spLocks noChangeArrowheads="1"/>
              </p:cNvSpPr>
              <p:nvPr/>
            </p:nvSpPr>
            <p:spPr bwMode="gray">
              <a:xfrm>
                <a:off x="1651307"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33" name="Up Arrow 32"/>
              <p:cNvSpPr/>
              <p:nvPr/>
            </p:nvSpPr>
            <p:spPr>
              <a:xfrm>
                <a:off x="1731972"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1" name="Rounded Rectangle 10"/>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c</a:t>
              </a:r>
              <a:endParaRPr lang="en-GB" sz="2000" dirty="0"/>
            </a:p>
          </p:txBody>
        </p:sp>
        <p:sp>
          <p:nvSpPr>
            <p:cNvPr id="12" name="Rectangle 11"/>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3" name="Rounded Rectangle 12"/>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 name="Rectangle 13"/>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5" name="Rounded Rectangle 14"/>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 name="Rectangle 15"/>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7" name="Rounded Rectangle 16"/>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b</a:t>
              </a:r>
              <a:endParaRPr lang="en-GB" sz="2000" dirty="0"/>
            </a:p>
          </p:txBody>
        </p:sp>
        <p:sp>
          <p:nvSpPr>
            <p:cNvPr id="18" name="Rectangle 17"/>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9" name="Rectangle 18"/>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d</a:t>
              </a:r>
            </a:p>
          </p:txBody>
        </p:sp>
        <p:sp>
          <p:nvSpPr>
            <p:cNvPr id="21" name="Rectangle 20"/>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22" name="Rounded Rectangle 21"/>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3" name="Rectangle 22"/>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24" name="Rounded Rectangle 23"/>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 name="Rectangle 24"/>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27" name="Group 26"/>
            <p:cNvGrpSpPr/>
            <p:nvPr/>
          </p:nvGrpSpPr>
          <p:grpSpPr>
            <a:xfrm>
              <a:off x="3730169" y="5189024"/>
              <a:ext cx="442429" cy="783940"/>
              <a:chOff x="3730169" y="5189024"/>
              <a:chExt cx="442429" cy="783940"/>
            </a:xfrm>
          </p:grpSpPr>
          <p:sp>
            <p:nvSpPr>
              <p:cNvPr id="28" name="Text Box 5"/>
              <p:cNvSpPr txBox="1">
                <a:spLocks noChangeArrowheads="1"/>
              </p:cNvSpPr>
              <p:nvPr/>
            </p:nvSpPr>
            <p:spPr bwMode="gray">
              <a:xfrm>
                <a:off x="3730169"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29" name="Up Arrow 28"/>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grpSp>
        <p:nvGrpSpPr>
          <p:cNvPr id="63" name="Group 62"/>
          <p:cNvGrpSpPr/>
          <p:nvPr/>
        </p:nvGrpSpPr>
        <p:grpSpPr>
          <a:xfrm>
            <a:off x="1831586" y="4038600"/>
            <a:ext cx="5322615" cy="1832121"/>
            <a:chOff x="824322" y="4140843"/>
            <a:chExt cx="5322615" cy="1832121"/>
          </a:xfrm>
        </p:grpSpPr>
        <p:sp>
          <p:nvSpPr>
            <p:cNvPr id="64" name="Rounded Rectangle 63"/>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a</a:t>
              </a:r>
              <a:endParaRPr lang="en-GB" sz="2000" dirty="0"/>
            </a:p>
          </p:txBody>
        </p:sp>
        <p:sp>
          <p:nvSpPr>
            <p:cNvPr id="65" name="Rectangle 64"/>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6" name="Rectangle 65"/>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7" name="Group 66"/>
            <p:cNvGrpSpPr/>
            <p:nvPr/>
          </p:nvGrpSpPr>
          <p:grpSpPr>
            <a:xfrm>
              <a:off x="2284107" y="5181600"/>
              <a:ext cx="442429" cy="783940"/>
              <a:chOff x="2922872" y="5140820"/>
              <a:chExt cx="442429" cy="783940"/>
            </a:xfrm>
          </p:grpSpPr>
          <p:sp>
            <p:nvSpPr>
              <p:cNvPr id="89" name="Text Box 5"/>
              <p:cNvSpPr txBox="1">
                <a:spLocks noChangeArrowheads="1"/>
              </p:cNvSpPr>
              <p:nvPr/>
            </p:nvSpPr>
            <p:spPr bwMode="gray">
              <a:xfrm>
                <a:off x="2922872"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90" name="Up Arrow 89"/>
              <p:cNvSpPr/>
              <p:nvPr/>
            </p:nvSpPr>
            <p:spPr>
              <a:xfrm>
                <a:off x="3003537"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8" name="Rounded Rectangle 67"/>
            <p:cNvSpPr/>
            <p:nvPr/>
          </p:nvSpPr>
          <p:spPr>
            <a:xfrm>
              <a:off x="1589736"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b</a:t>
              </a:r>
              <a:endParaRPr lang="en-GB" sz="2000" dirty="0"/>
            </a:p>
          </p:txBody>
        </p:sp>
        <p:sp>
          <p:nvSpPr>
            <p:cNvPr id="69" name="Rectangle 68"/>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0" name="Rounded Rectangle 69"/>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c</a:t>
              </a:r>
              <a:endParaRPr lang="en-GB" sz="2000" dirty="0"/>
            </a:p>
          </p:txBody>
        </p:sp>
        <p:sp>
          <p:nvSpPr>
            <p:cNvPr id="71" name="Rectangle 70"/>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2" name="Rounded Rectangle 71"/>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73" name="Rectangle 72"/>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4" name="Rounded Rectangle 73"/>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75" name="Rectangle 74"/>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6" name="Rectangle 75"/>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ounded Rectangle 76"/>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d</a:t>
              </a:r>
            </a:p>
          </p:txBody>
        </p:sp>
        <p:sp>
          <p:nvSpPr>
            <p:cNvPr id="78" name="Rectangle 77"/>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9" name="Rounded Rectangle 78"/>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0" name="Rectangle 79"/>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81" name="Rounded Rectangle 80"/>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2" name="Rectangle 81"/>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84" name="Group 83"/>
            <p:cNvGrpSpPr/>
            <p:nvPr/>
          </p:nvGrpSpPr>
          <p:grpSpPr>
            <a:xfrm>
              <a:off x="4341507" y="5189024"/>
              <a:ext cx="442429" cy="783940"/>
              <a:chOff x="4341507" y="5189024"/>
              <a:chExt cx="442429" cy="783940"/>
            </a:xfrm>
          </p:grpSpPr>
          <p:sp>
            <p:nvSpPr>
              <p:cNvPr id="85" name="Text Box 5"/>
              <p:cNvSpPr txBox="1">
                <a:spLocks noChangeArrowheads="1"/>
              </p:cNvSpPr>
              <p:nvPr/>
            </p:nvSpPr>
            <p:spPr bwMode="gray">
              <a:xfrm>
                <a:off x="4341507"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86" name="Up Arrow 85"/>
              <p:cNvSpPr/>
              <p:nvPr/>
            </p:nvSpPr>
            <p:spPr>
              <a:xfrm>
                <a:off x="4451337"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460240" y="716400"/>
              <a:ext cx="3489120" cy="5299200"/>
            </p14:xfrm>
          </p:contentPart>
        </mc:Choice>
        <mc:Fallback>
          <p:pic>
            <p:nvPicPr>
              <p:cNvPr id="2" name="Ink 1"/>
              <p:cNvPicPr/>
              <p:nvPr/>
            </p:nvPicPr>
            <p:blipFill>
              <a:blip r:embed="rId3"/>
              <a:stretch>
                <a:fillRect/>
              </a:stretch>
            </p:blipFill>
            <p:spPr>
              <a:xfrm>
                <a:off x="2448000" y="703800"/>
                <a:ext cx="3513600" cy="5322600"/>
              </a:xfrm>
              <a:prstGeom prst="rect">
                <a:avLst/>
              </a:prstGeom>
            </p:spPr>
          </p:pic>
        </mc:Fallback>
      </mc:AlternateContent>
    </p:spTree>
    <p:extLst>
      <p:ext uri="{BB962C8B-B14F-4D97-AF65-F5344CB8AC3E}">
        <p14:creationId xmlns:p14="http://schemas.microsoft.com/office/powerpoint/2010/main" val="4088175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334962"/>
          </a:xfrm>
        </p:spPr>
        <p:txBody>
          <a:bodyPr>
            <a:noAutofit/>
          </a:bodyPr>
          <a:lstStyle/>
          <a:p>
            <a:r>
              <a:rPr lang="en-US" sz="2800" dirty="0"/>
              <a:t>Question 3</a:t>
            </a:r>
          </a:p>
        </p:txBody>
      </p:sp>
      <p:sp>
        <p:nvSpPr>
          <p:cNvPr id="3" name="Content Placeholder 2"/>
          <p:cNvSpPr>
            <a:spLocks noGrp="1"/>
          </p:cNvSpPr>
          <p:nvPr>
            <p:ph idx="1"/>
          </p:nvPr>
        </p:nvSpPr>
        <p:spPr>
          <a:xfrm>
            <a:off x="457200" y="1219200"/>
            <a:ext cx="8153400" cy="5257800"/>
          </a:xfrm>
        </p:spPr>
        <p:txBody>
          <a:bodyPr>
            <a:normAutofit/>
          </a:bodyPr>
          <a:lstStyle/>
          <a:p>
            <a:pPr lvl="0"/>
            <a:r>
              <a:rPr lang="en-US" sz="2000" dirty="0">
                <a:solidFill>
                  <a:srgbClr val="0000FF"/>
                </a:solidFill>
              </a:rPr>
              <a:t>Show how </a:t>
            </a:r>
            <a:r>
              <a:rPr lang="en-US" sz="2000" dirty="0" err="1">
                <a:solidFill>
                  <a:srgbClr val="0000FF"/>
                </a:solidFill>
              </a:rPr>
              <a:t>MergeSort</a:t>
            </a:r>
            <a:r>
              <a:rPr lang="en-US" sz="2000" dirty="0">
                <a:solidFill>
                  <a:srgbClr val="0000FF"/>
                </a:solidFill>
              </a:rPr>
              <a:t> sorts each of the arrays below and give the number of comparisons among array elements in sorting each array.</a:t>
            </a:r>
          </a:p>
          <a:p>
            <a:pPr lvl="0">
              <a:buNone/>
            </a:pPr>
            <a:r>
              <a:rPr lang="en-US" sz="2000" dirty="0"/>
              <a:t>	</a:t>
            </a:r>
            <a:r>
              <a:rPr lang="en-US" sz="2000" dirty="0">
                <a:solidFill>
                  <a:srgbClr val="0000FF"/>
                </a:solidFill>
              </a:rPr>
              <a:t>(1) 	14  40  31  28  3  15  17  51</a:t>
            </a:r>
          </a:p>
          <a:p>
            <a:pPr lvl="0">
              <a:buNone/>
            </a:pPr>
            <a:r>
              <a:rPr lang="en-US" sz="2400" dirty="0">
                <a:solidFill>
                  <a:srgbClr val="0000FF"/>
                </a:solidFill>
              </a:rPr>
              <a:t>	</a:t>
            </a:r>
            <a:r>
              <a:rPr lang="en-US" sz="2000" b="1" dirty="0" err="1"/>
              <a:t>Ans</a:t>
            </a:r>
            <a:r>
              <a:rPr lang="en-US" sz="2000" dirty="0"/>
              <a:t>: The array is first divided into two equal parts</a:t>
            </a:r>
          </a:p>
          <a:p>
            <a:endParaRPr lang="en-US" sz="2000" dirty="0"/>
          </a:p>
          <a:p>
            <a:endParaRPr lang="en-US" sz="2000" dirty="0"/>
          </a:p>
          <a:p>
            <a:pPr>
              <a:buNone/>
            </a:pPr>
            <a:r>
              <a:rPr lang="en-US" sz="2000" dirty="0"/>
              <a:t>Each part is then sorted by </a:t>
            </a:r>
            <a:r>
              <a:rPr lang="en-US" sz="2000" dirty="0" err="1"/>
              <a:t>MergeSort</a:t>
            </a:r>
            <a:r>
              <a:rPr lang="en-US" sz="2000" dirty="0"/>
              <a:t>. The process begins by dividing each part into equal parts</a:t>
            </a:r>
          </a:p>
          <a:p>
            <a:pPr>
              <a:buNone/>
            </a:pPr>
            <a:endParaRPr lang="en-US" sz="2000" dirty="0"/>
          </a:p>
          <a:p>
            <a:pPr>
              <a:buNone/>
            </a:pPr>
            <a:endParaRPr lang="en-US" sz="2000" dirty="0"/>
          </a:p>
          <a:p>
            <a:pPr>
              <a:buNone/>
            </a:pPr>
            <a:r>
              <a:rPr lang="en-US" sz="2000" dirty="0"/>
              <a:t>and then each of these parts into equal parts</a:t>
            </a:r>
          </a:p>
          <a:p>
            <a:endParaRPr lang="en-US" sz="2000" dirty="0"/>
          </a:p>
          <a:p>
            <a:endParaRPr lang="en-US" sz="2000" dirty="0"/>
          </a:p>
          <a:p>
            <a:pPr>
              <a:buNone/>
            </a:pPr>
            <a:r>
              <a:rPr lang="en-US" sz="2000" dirty="0"/>
              <a:t>This subdivision process now ends because each part contains only one item.</a:t>
            </a:r>
          </a:p>
        </p:txBody>
      </p:sp>
      <p:grpSp>
        <p:nvGrpSpPr>
          <p:cNvPr id="55" name="Group 54"/>
          <p:cNvGrpSpPr/>
          <p:nvPr/>
        </p:nvGrpSpPr>
        <p:grpSpPr>
          <a:xfrm>
            <a:off x="2590800" y="2971800"/>
            <a:ext cx="3810000" cy="381000"/>
            <a:chOff x="2590800" y="2971800"/>
            <a:chExt cx="3810000" cy="381000"/>
          </a:xfrm>
        </p:grpSpPr>
        <p:sp>
          <p:nvSpPr>
            <p:cNvPr id="4" name="Rectangle 3"/>
            <p:cNvSpPr/>
            <p:nvPr/>
          </p:nvSpPr>
          <p:spPr>
            <a:xfrm>
              <a:off x="2590800" y="2971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90800" y="2971800"/>
              <a:ext cx="457200" cy="338554"/>
            </a:xfrm>
            <a:prstGeom prst="rect">
              <a:avLst/>
            </a:prstGeom>
            <a:noFill/>
          </p:spPr>
          <p:txBody>
            <a:bodyPr wrap="square" rtlCol="0">
              <a:spAutoFit/>
            </a:bodyPr>
            <a:lstStyle/>
            <a:p>
              <a:r>
                <a:rPr lang="en-US" sz="1600" dirty="0"/>
                <a:t>14</a:t>
              </a:r>
            </a:p>
          </p:txBody>
        </p:sp>
        <p:sp>
          <p:nvSpPr>
            <p:cNvPr id="6" name="Rectangle 5"/>
            <p:cNvSpPr/>
            <p:nvPr/>
          </p:nvSpPr>
          <p:spPr>
            <a:xfrm>
              <a:off x="2971800" y="2971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71800" y="2971800"/>
              <a:ext cx="457200" cy="338554"/>
            </a:xfrm>
            <a:prstGeom prst="rect">
              <a:avLst/>
            </a:prstGeom>
            <a:noFill/>
          </p:spPr>
          <p:txBody>
            <a:bodyPr wrap="square" rtlCol="0">
              <a:spAutoFit/>
            </a:bodyPr>
            <a:lstStyle/>
            <a:p>
              <a:r>
                <a:rPr lang="en-US" sz="1600" dirty="0"/>
                <a:t>40</a:t>
              </a:r>
            </a:p>
          </p:txBody>
        </p:sp>
        <p:sp>
          <p:nvSpPr>
            <p:cNvPr id="8" name="Rectangle 7"/>
            <p:cNvSpPr/>
            <p:nvPr/>
          </p:nvSpPr>
          <p:spPr>
            <a:xfrm>
              <a:off x="3352800" y="2971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52800" y="2971800"/>
              <a:ext cx="457200" cy="338554"/>
            </a:xfrm>
            <a:prstGeom prst="rect">
              <a:avLst/>
            </a:prstGeom>
            <a:noFill/>
          </p:spPr>
          <p:txBody>
            <a:bodyPr wrap="square" rtlCol="0">
              <a:spAutoFit/>
            </a:bodyPr>
            <a:lstStyle/>
            <a:p>
              <a:r>
                <a:rPr lang="en-US" sz="1600" dirty="0"/>
                <a:t>31</a:t>
              </a:r>
            </a:p>
          </p:txBody>
        </p:sp>
        <p:sp>
          <p:nvSpPr>
            <p:cNvPr id="10" name="Rectangle 9"/>
            <p:cNvSpPr/>
            <p:nvPr/>
          </p:nvSpPr>
          <p:spPr>
            <a:xfrm>
              <a:off x="3733800" y="2971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733800" y="2971800"/>
              <a:ext cx="457200" cy="338554"/>
            </a:xfrm>
            <a:prstGeom prst="rect">
              <a:avLst/>
            </a:prstGeom>
            <a:noFill/>
          </p:spPr>
          <p:txBody>
            <a:bodyPr wrap="square" rtlCol="0">
              <a:spAutoFit/>
            </a:bodyPr>
            <a:lstStyle/>
            <a:p>
              <a:r>
                <a:rPr lang="en-US" sz="1600" dirty="0"/>
                <a:t>28</a:t>
              </a:r>
            </a:p>
          </p:txBody>
        </p:sp>
        <p:sp>
          <p:nvSpPr>
            <p:cNvPr id="12" name="Rectangle 11"/>
            <p:cNvSpPr/>
            <p:nvPr/>
          </p:nvSpPr>
          <p:spPr>
            <a:xfrm>
              <a:off x="4800600" y="2971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800600" y="2971800"/>
              <a:ext cx="457200" cy="338554"/>
            </a:xfrm>
            <a:prstGeom prst="rect">
              <a:avLst/>
            </a:prstGeom>
            <a:noFill/>
          </p:spPr>
          <p:txBody>
            <a:bodyPr wrap="square" rtlCol="0">
              <a:spAutoFit/>
            </a:bodyPr>
            <a:lstStyle/>
            <a:p>
              <a:r>
                <a:rPr lang="en-US" sz="1600" dirty="0"/>
                <a:t>3</a:t>
              </a:r>
            </a:p>
          </p:txBody>
        </p:sp>
        <p:sp>
          <p:nvSpPr>
            <p:cNvPr id="14" name="Rectangle 13"/>
            <p:cNvSpPr/>
            <p:nvPr/>
          </p:nvSpPr>
          <p:spPr>
            <a:xfrm>
              <a:off x="5181600" y="2971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181600" y="2971800"/>
              <a:ext cx="457200" cy="338554"/>
            </a:xfrm>
            <a:prstGeom prst="rect">
              <a:avLst/>
            </a:prstGeom>
            <a:noFill/>
          </p:spPr>
          <p:txBody>
            <a:bodyPr wrap="square" rtlCol="0">
              <a:spAutoFit/>
            </a:bodyPr>
            <a:lstStyle/>
            <a:p>
              <a:r>
                <a:rPr lang="en-US" sz="1600" dirty="0"/>
                <a:t>15</a:t>
              </a:r>
            </a:p>
          </p:txBody>
        </p:sp>
        <p:sp>
          <p:nvSpPr>
            <p:cNvPr id="16" name="Rectangle 15"/>
            <p:cNvSpPr/>
            <p:nvPr/>
          </p:nvSpPr>
          <p:spPr>
            <a:xfrm>
              <a:off x="5562600" y="2971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562600" y="2971800"/>
              <a:ext cx="457200" cy="338554"/>
            </a:xfrm>
            <a:prstGeom prst="rect">
              <a:avLst/>
            </a:prstGeom>
            <a:noFill/>
          </p:spPr>
          <p:txBody>
            <a:bodyPr wrap="square" rtlCol="0">
              <a:spAutoFit/>
            </a:bodyPr>
            <a:lstStyle/>
            <a:p>
              <a:r>
                <a:rPr lang="en-US" sz="1600" dirty="0"/>
                <a:t>17</a:t>
              </a:r>
            </a:p>
          </p:txBody>
        </p:sp>
        <p:sp>
          <p:nvSpPr>
            <p:cNvPr id="18" name="Rectangle 17"/>
            <p:cNvSpPr/>
            <p:nvPr/>
          </p:nvSpPr>
          <p:spPr>
            <a:xfrm>
              <a:off x="5943600" y="2971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943600" y="2971800"/>
              <a:ext cx="457200" cy="338554"/>
            </a:xfrm>
            <a:prstGeom prst="rect">
              <a:avLst/>
            </a:prstGeom>
            <a:noFill/>
          </p:spPr>
          <p:txBody>
            <a:bodyPr wrap="square" rtlCol="0">
              <a:spAutoFit/>
            </a:bodyPr>
            <a:lstStyle/>
            <a:p>
              <a:r>
                <a:rPr lang="en-US" sz="1600" dirty="0"/>
                <a:t>51</a:t>
              </a:r>
            </a:p>
          </p:txBody>
        </p:sp>
      </p:grpSp>
      <p:grpSp>
        <p:nvGrpSpPr>
          <p:cNvPr id="53" name="Group 52"/>
          <p:cNvGrpSpPr/>
          <p:nvPr/>
        </p:nvGrpSpPr>
        <p:grpSpPr>
          <a:xfrm>
            <a:off x="2362200" y="4343400"/>
            <a:ext cx="4572000" cy="381000"/>
            <a:chOff x="2362200" y="4343400"/>
            <a:chExt cx="4572000" cy="381000"/>
          </a:xfrm>
        </p:grpSpPr>
        <p:sp>
          <p:nvSpPr>
            <p:cNvPr id="20" name="Rectangle 19"/>
            <p:cNvSpPr/>
            <p:nvPr/>
          </p:nvSpPr>
          <p:spPr>
            <a:xfrm>
              <a:off x="2362200" y="4343400"/>
              <a:ext cx="370417"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362200" y="4343400"/>
              <a:ext cx="444500" cy="338554"/>
            </a:xfrm>
            <a:prstGeom prst="rect">
              <a:avLst/>
            </a:prstGeom>
            <a:noFill/>
          </p:spPr>
          <p:txBody>
            <a:bodyPr wrap="square" rtlCol="0">
              <a:spAutoFit/>
            </a:bodyPr>
            <a:lstStyle/>
            <a:p>
              <a:r>
                <a:rPr lang="en-US" sz="1600" dirty="0"/>
                <a:t>14</a:t>
              </a:r>
            </a:p>
          </p:txBody>
        </p:sp>
        <p:sp>
          <p:nvSpPr>
            <p:cNvPr id="22" name="Rectangle 21"/>
            <p:cNvSpPr/>
            <p:nvPr/>
          </p:nvSpPr>
          <p:spPr>
            <a:xfrm>
              <a:off x="2743200" y="4343400"/>
              <a:ext cx="370417"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743200" y="4343400"/>
              <a:ext cx="444500" cy="338554"/>
            </a:xfrm>
            <a:prstGeom prst="rect">
              <a:avLst/>
            </a:prstGeom>
            <a:noFill/>
          </p:spPr>
          <p:txBody>
            <a:bodyPr wrap="square" rtlCol="0">
              <a:spAutoFit/>
            </a:bodyPr>
            <a:lstStyle/>
            <a:p>
              <a:r>
                <a:rPr lang="en-US" sz="1600" dirty="0"/>
                <a:t>40</a:t>
              </a:r>
            </a:p>
          </p:txBody>
        </p:sp>
        <p:sp>
          <p:nvSpPr>
            <p:cNvPr id="24" name="Rectangle 23"/>
            <p:cNvSpPr/>
            <p:nvPr/>
          </p:nvSpPr>
          <p:spPr>
            <a:xfrm>
              <a:off x="3429000" y="4343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429000" y="4343400"/>
              <a:ext cx="457200" cy="338554"/>
            </a:xfrm>
            <a:prstGeom prst="rect">
              <a:avLst/>
            </a:prstGeom>
            <a:noFill/>
          </p:spPr>
          <p:txBody>
            <a:bodyPr wrap="square" rtlCol="0">
              <a:spAutoFit/>
            </a:bodyPr>
            <a:lstStyle/>
            <a:p>
              <a:r>
                <a:rPr lang="en-US" sz="1600" dirty="0"/>
                <a:t>31</a:t>
              </a:r>
            </a:p>
          </p:txBody>
        </p:sp>
        <p:sp>
          <p:nvSpPr>
            <p:cNvPr id="26" name="Rectangle 25"/>
            <p:cNvSpPr/>
            <p:nvPr/>
          </p:nvSpPr>
          <p:spPr>
            <a:xfrm>
              <a:off x="3810000" y="4343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810000" y="4343400"/>
              <a:ext cx="457200" cy="338554"/>
            </a:xfrm>
            <a:prstGeom prst="rect">
              <a:avLst/>
            </a:prstGeom>
            <a:noFill/>
          </p:spPr>
          <p:txBody>
            <a:bodyPr wrap="square" rtlCol="0">
              <a:spAutoFit/>
            </a:bodyPr>
            <a:lstStyle/>
            <a:p>
              <a:r>
                <a:rPr lang="en-US" sz="1600" dirty="0"/>
                <a:t>28</a:t>
              </a:r>
            </a:p>
          </p:txBody>
        </p:sp>
        <p:sp>
          <p:nvSpPr>
            <p:cNvPr id="28" name="Rectangle 27"/>
            <p:cNvSpPr/>
            <p:nvPr/>
          </p:nvSpPr>
          <p:spPr>
            <a:xfrm>
              <a:off x="4876800" y="4343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953000" y="4343400"/>
              <a:ext cx="457200" cy="338554"/>
            </a:xfrm>
            <a:prstGeom prst="rect">
              <a:avLst/>
            </a:prstGeom>
            <a:noFill/>
          </p:spPr>
          <p:txBody>
            <a:bodyPr wrap="square" rtlCol="0">
              <a:spAutoFit/>
            </a:bodyPr>
            <a:lstStyle/>
            <a:p>
              <a:r>
                <a:rPr lang="en-US" sz="1600" dirty="0"/>
                <a:t>3</a:t>
              </a:r>
            </a:p>
          </p:txBody>
        </p:sp>
        <p:sp>
          <p:nvSpPr>
            <p:cNvPr id="30" name="Rectangle 29"/>
            <p:cNvSpPr/>
            <p:nvPr/>
          </p:nvSpPr>
          <p:spPr>
            <a:xfrm>
              <a:off x="5257800" y="4343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257800" y="4343400"/>
              <a:ext cx="457200" cy="338554"/>
            </a:xfrm>
            <a:prstGeom prst="rect">
              <a:avLst/>
            </a:prstGeom>
            <a:noFill/>
          </p:spPr>
          <p:txBody>
            <a:bodyPr wrap="square" rtlCol="0">
              <a:spAutoFit/>
            </a:bodyPr>
            <a:lstStyle/>
            <a:p>
              <a:r>
                <a:rPr lang="en-US" sz="1600" dirty="0"/>
                <a:t>15</a:t>
              </a:r>
            </a:p>
          </p:txBody>
        </p:sp>
        <p:sp>
          <p:nvSpPr>
            <p:cNvPr id="32" name="Rectangle 31"/>
            <p:cNvSpPr/>
            <p:nvPr/>
          </p:nvSpPr>
          <p:spPr>
            <a:xfrm>
              <a:off x="6096000" y="4343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096000" y="4343400"/>
              <a:ext cx="457200" cy="338554"/>
            </a:xfrm>
            <a:prstGeom prst="rect">
              <a:avLst/>
            </a:prstGeom>
            <a:noFill/>
          </p:spPr>
          <p:txBody>
            <a:bodyPr wrap="square" rtlCol="0">
              <a:spAutoFit/>
            </a:bodyPr>
            <a:lstStyle/>
            <a:p>
              <a:r>
                <a:rPr lang="en-US" sz="1600" dirty="0"/>
                <a:t>17</a:t>
              </a:r>
            </a:p>
          </p:txBody>
        </p:sp>
        <p:sp>
          <p:nvSpPr>
            <p:cNvPr id="34" name="Rectangle 33"/>
            <p:cNvSpPr/>
            <p:nvPr/>
          </p:nvSpPr>
          <p:spPr>
            <a:xfrm>
              <a:off x="6477000" y="4343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477000" y="4343400"/>
              <a:ext cx="457200" cy="338554"/>
            </a:xfrm>
            <a:prstGeom prst="rect">
              <a:avLst/>
            </a:prstGeom>
            <a:noFill/>
          </p:spPr>
          <p:txBody>
            <a:bodyPr wrap="square" rtlCol="0">
              <a:spAutoFit/>
            </a:bodyPr>
            <a:lstStyle/>
            <a:p>
              <a:r>
                <a:rPr lang="en-US" sz="1600" dirty="0"/>
                <a:t>51</a:t>
              </a:r>
            </a:p>
          </p:txBody>
        </p:sp>
      </p:grpSp>
      <p:grpSp>
        <p:nvGrpSpPr>
          <p:cNvPr id="54" name="Group 53"/>
          <p:cNvGrpSpPr/>
          <p:nvPr/>
        </p:nvGrpSpPr>
        <p:grpSpPr>
          <a:xfrm>
            <a:off x="1371600" y="5486400"/>
            <a:ext cx="5638800" cy="381000"/>
            <a:chOff x="1371600" y="5486400"/>
            <a:chExt cx="5638800" cy="381000"/>
          </a:xfrm>
        </p:grpSpPr>
        <p:sp>
          <p:nvSpPr>
            <p:cNvPr id="36" name="Rectangle 35"/>
            <p:cNvSpPr/>
            <p:nvPr/>
          </p:nvSpPr>
          <p:spPr>
            <a:xfrm>
              <a:off x="1371600" y="5486400"/>
              <a:ext cx="370417"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371600" y="5486400"/>
              <a:ext cx="444500" cy="338554"/>
            </a:xfrm>
            <a:prstGeom prst="rect">
              <a:avLst/>
            </a:prstGeom>
            <a:noFill/>
          </p:spPr>
          <p:txBody>
            <a:bodyPr wrap="square" rtlCol="0">
              <a:spAutoFit/>
            </a:bodyPr>
            <a:lstStyle/>
            <a:p>
              <a:r>
                <a:rPr lang="en-US" sz="1600" dirty="0"/>
                <a:t>14</a:t>
              </a:r>
            </a:p>
          </p:txBody>
        </p:sp>
        <p:sp>
          <p:nvSpPr>
            <p:cNvPr id="38" name="Rectangle 37"/>
            <p:cNvSpPr/>
            <p:nvPr/>
          </p:nvSpPr>
          <p:spPr>
            <a:xfrm>
              <a:off x="2133600" y="5486400"/>
              <a:ext cx="370417"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133600" y="5486400"/>
              <a:ext cx="444500" cy="338554"/>
            </a:xfrm>
            <a:prstGeom prst="rect">
              <a:avLst/>
            </a:prstGeom>
            <a:noFill/>
          </p:spPr>
          <p:txBody>
            <a:bodyPr wrap="square" rtlCol="0">
              <a:spAutoFit/>
            </a:bodyPr>
            <a:lstStyle/>
            <a:p>
              <a:r>
                <a:rPr lang="en-US" sz="1600" dirty="0"/>
                <a:t>40</a:t>
              </a:r>
            </a:p>
          </p:txBody>
        </p:sp>
        <p:sp>
          <p:nvSpPr>
            <p:cNvPr id="40" name="Rectangle 39"/>
            <p:cNvSpPr/>
            <p:nvPr/>
          </p:nvSpPr>
          <p:spPr>
            <a:xfrm>
              <a:off x="2819400" y="5486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819400" y="5486400"/>
              <a:ext cx="457200" cy="338554"/>
            </a:xfrm>
            <a:prstGeom prst="rect">
              <a:avLst/>
            </a:prstGeom>
            <a:noFill/>
          </p:spPr>
          <p:txBody>
            <a:bodyPr wrap="square" rtlCol="0">
              <a:spAutoFit/>
            </a:bodyPr>
            <a:lstStyle/>
            <a:p>
              <a:r>
                <a:rPr lang="en-US" sz="1600" dirty="0"/>
                <a:t>31</a:t>
              </a:r>
            </a:p>
          </p:txBody>
        </p:sp>
        <p:sp>
          <p:nvSpPr>
            <p:cNvPr id="42" name="Rectangle 41"/>
            <p:cNvSpPr/>
            <p:nvPr/>
          </p:nvSpPr>
          <p:spPr>
            <a:xfrm>
              <a:off x="3505200" y="5486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505200" y="5486400"/>
              <a:ext cx="457200" cy="338554"/>
            </a:xfrm>
            <a:prstGeom prst="rect">
              <a:avLst/>
            </a:prstGeom>
            <a:noFill/>
          </p:spPr>
          <p:txBody>
            <a:bodyPr wrap="square" rtlCol="0">
              <a:spAutoFit/>
            </a:bodyPr>
            <a:lstStyle/>
            <a:p>
              <a:r>
                <a:rPr lang="en-US" sz="1600" dirty="0"/>
                <a:t>28</a:t>
              </a:r>
            </a:p>
          </p:txBody>
        </p:sp>
        <p:sp>
          <p:nvSpPr>
            <p:cNvPr id="44" name="Rectangle 43"/>
            <p:cNvSpPr/>
            <p:nvPr/>
          </p:nvSpPr>
          <p:spPr>
            <a:xfrm>
              <a:off x="4267200" y="5486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4267200" y="5486400"/>
              <a:ext cx="457200" cy="338554"/>
            </a:xfrm>
            <a:prstGeom prst="rect">
              <a:avLst/>
            </a:prstGeom>
            <a:noFill/>
          </p:spPr>
          <p:txBody>
            <a:bodyPr wrap="square" rtlCol="0">
              <a:spAutoFit/>
            </a:bodyPr>
            <a:lstStyle/>
            <a:p>
              <a:r>
                <a:rPr lang="en-US" sz="1600" dirty="0"/>
                <a:t>3</a:t>
              </a:r>
            </a:p>
          </p:txBody>
        </p:sp>
        <p:sp>
          <p:nvSpPr>
            <p:cNvPr id="46" name="Rectangle 45"/>
            <p:cNvSpPr/>
            <p:nvPr/>
          </p:nvSpPr>
          <p:spPr>
            <a:xfrm>
              <a:off x="5029200" y="5486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029200" y="5486400"/>
              <a:ext cx="457200" cy="338554"/>
            </a:xfrm>
            <a:prstGeom prst="rect">
              <a:avLst/>
            </a:prstGeom>
            <a:noFill/>
          </p:spPr>
          <p:txBody>
            <a:bodyPr wrap="square" rtlCol="0">
              <a:spAutoFit/>
            </a:bodyPr>
            <a:lstStyle/>
            <a:p>
              <a:r>
                <a:rPr lang="en-US" sz="1600" dirty="0"/>
                <a:t>15</a:t>
              </a:r>
            </a:p>
          </p:txBody>
        </p:sp>
        <p:sp>
          <p:nvSpPr>
            <p:cNvPr id="48" name="Rectangle 47"/>
            <p:cNvSpPr/>
            <p:nvPr/>
          </p:nvSpPr>
          <p:spPr>
            <a:xfrm>
              <a:off x="5867400" y="5486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5867400" y="5486400"/>
              <a:ext cx="457200" cy="338554"/>
            </a:xfrm>
            <a:prstGeom prst="rect">
              <a:avLst/>
            </a:prstGeom>
            <a:noFill/>
          </p:spPr>
          <p:txBody>
            <a:bodyPr wrap="square" rtlCol="0">
              <a:spAutoFit/>
            </a:bodyPr>
            <a:lstStyle/>
            <a:p>
              <a:r>
                <a:rPr lang="en-US" sz="1600" dirty="0"/>
                <a:t>17</a:t>
              </a:r>
            </a:p>
          </p:txBody>
        </p:sp>
        <p:sp>
          <p:nvSpPr>
            <p:cNvPr id="50" name="Rectangle 49"/>
            <p:cNvSpPr/>
            <p:nvPr/>
          </p:nvSpPr>
          <p:spPr>
            <a:xfrm>
              <a:off x="6553200" y="5486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6553200" y="5486400"/>
              <a:ext cx="457200" cy="338554"/>
            </a:xfrm>
            <a:prstGeom prst="rect">
              <a:avLst/>
            </a:prstGeom>
            <a:noFill/>
          </p:spPr>
          <p:txBody>
            <a:bodyPr wrap="square" rtlCol="0">
              <a:spAutoFit/>
            </a:bodyPr>
            <a:lstStyle/>
            <a:p>
              <a:r>
                <a:rPr lang="en-US" sz="1600" dirty="0"/>
                <a:t>51</a:t>
              </a:r>
            </a:p>
          </p:txBody>
        </p:sp>
      </p:grpSp>
    </p:spTree>
    <p:extLst>
      <p:ext uri="{BB962C8B-B14F-4D97-AF65-F5344CB8AC3E}">
        <p14:creationId xmlns:p14="http://schemas.microsoft.com/office/powerpoint/2010/main" val="173911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endParaRPr lang="en-US" dirty="0"/>
          </a:p>
          <a:p>
            <a:pPr>
              <a:buNone/>
            </a:pPr>
            <a:endParaRPr lang="en-US" dirty="0"/>
          </a:p>
          <a:p>
            <a:pPr>
              <a:buNone/>
            </a:pPr>
            <a:r>
              <a:rPr lang="en-US" sz="2000" dirty="0"/>
              <a:t>Each pair is then merged</a:t>
            </a:r>
          </a:p>
          <a:p>
            <a:pPr>
              <a:buNone/>
            </a:pPr>
            <a:endParaRPr lang="en-US" sz="2000" dirty="0"/>
          </a:p>
          <a:p>
            <a:pPr>
              <a:buNone/>
            </a:pPr>
            <a:endParaRPr lang="en-US" sz="2000" dirty="0"/>
          </a:p>
          <a:p>
            <a:pPr>
              <a:buNone/>
            </a:pPr>
            <a:r>
              <a:rPr lang="en-US" sz="2000" dirty="0"/>
              <a:t>Each of these pairs is then merged</a:t>
            </a:r>
          </a:p>
          <a:p>
            <a:pPr>
              <a:buNone/>
            </a:pPr>
            <a:endParaRPr lang="en-US" sz="2000" dirty="0"/>
          </a:p>
          <a:p>
            <a:pPr>
              <a:buNone/>
            </a:pPr>
            <a:endParaRPr lang="en-US" sz="2000" dirty="0"/>
          </a:p>
          <a:p>
            <a:pPr>
              <a:buNone/>
            </a:pPr>
            <a:endParaRPr lang="en-US" sz="2000" dirty="0"/>
          </a:p>
          <a:p>
            <a:pPr>
              <a:buNone/>
            </a:pPr>
            <a:r>
              <a:rPr lang="en-US" sz="2000" dirty="0"/>
              <a:t>Finally these pairs are merged</a:t>
            </a:r>
          </a:p>
          <a:p>
            <a:pPr>
              <a:buNone/>
            </a:pPr>
            <a:endParaRPr lang="en-US" sz="2000" dirty="0"/>
          </a:p>
          <a:p>
            <a:pPr>
              <a:buNone/>
            </a:pPr>
            <a:endParaRPr lang="en-US" sz="2000" dirty="0"/>
          </a:p>
          <a:p>
            <a:pPr>
              <a:buNone/>
            </a:pPr>
            <a:r>
              <a:rPr lang="en-US" sz="2000" dirty="0"/>
              <a:t>to obtain the sorted array. Totally, it takes 4 + 5 + 7 = 16 comparisons.</a:t>
            </a:r>
          </a:p>
        </p:txBody>
      </p:sp>
      <p:sp>
        <p:nvSpPr>
          <p:cNvPr id="4" name="Rectangle 3"/>
          <p:cNvSpPr/>
          <p:nvPr/>
        </p:nvSpPr>
        <p:spPr>
          <a:xfrm>
            <a:off x="1447800" y="1066800"/>
            <a:ext cx="370417"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47800" y="1066800"/>
            <a:ext cx="444500" cy="338554"/>
          </a:xfrm>
          <a:prstGeom prst="rect">
            <a:avLst/>
          </a:prstGeom>
          <a:noFill/>
        </p:spPr>
        <p:txBody>
          <a:bodyPr wrap="square" rtlCol="0">
            <a:spAutoFit/>
          </a:bodyPr>
          <a:lstStyle/>
          <a:p>
            <a:r>
              <a:rPr lang="en-US" sz="1600" dirty="0"/>
              <a:t>14</a:t>
            </a:r>
          </a:p>
        </p:txBody>
      </p:sp>
      <p:sp>
        <p:nvSpPr>
          <p:cNvPr id="6" name="Rectangle 5"/>
          <p:cNvSpPr/>
          <p:nvPr/>
        </p:nvSpPr>
        <p:spPr>
          <a:xfrm>
            <a:off x="2209800" y="1066800"/>
            <a:ext cx="370417"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09800" y="1066800"/>
            <a:ext cx="444500" cy="338554"/>
          </a:xfrm>
          <a:prstGeom prst="rect">
            <a:avLst/>
          </a:prstGeom>
          <a:noFill/>
        </p:spPr>
        <p:txBody>
          <a:bodyPr wrap="square" rtlCol="0">
            <a:spAutoFit/>
          </a:bodyPr>
          <a:lstStyle/>
          <a:p>
            <a:r>
              <a:rPr lang="en-US" sz="1600" dirty="0"/>
              <a:t>40</a:t>
            </a:r>
          </a:p>
        </p:txBody>
      </p:sp>
      <p:sp>
        <p:nvSpPr>
          <p:cNvPr id="8" name="Rectangle 7"/>
          <p:cNvSpPr/>
          <p:nvPr/>
        </p:nvSpPr>
        <p:spPr>
          <a:xfrm>
            <a:off x="2895600" y="1066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95600" y="1066800"/>
            <a:ext cx="457200" cy="338554"/>
          </a:xfrm>
          <a:prstGeom prst="rect">
            <a:avLst/>
          </a:prstGeom>
          <a:noFill/>
        </p:spPr>
        <p:txBody>
          <a:bodyPr wrap="square" rtlCol="0">
            <a:spAutoFit/>
          </a:bodyPr>
          <a:lstStyle/>
          <a:p>
            <a:r>
              <a:rPr lang="en-US" sz="1600" dirty="0"/>
              <a:t>31</a:t>
            </a:r>
          </a:p>
        </p:txBody>
      </p:sp>
      <p:sp>
        <p:nvSpPr>
          <p:cNvPr id="10" name="Rectangle 9"/>
          <p:cNvSpPr/>
          <p:nvPr/>
        </p:nvSpPr>
        <p:spPr>
          <a:xfrm>
            <a:off x="3581400" y="1066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581400" y="1066800"/>
            <a:ext cx="457200" cy="338554"/>
          </a:xfrm>
          <a:prstGeom prst="rect">
            <a:avLst/>
          </a:prstGeom>
          <a:noFill/>
        </p:spPr>
        <p:txBody>
          <a:bodyPr wrap="square" rtlCol="0">
            <a:spAutoFit/>
          </a:bodyPr>
          <a:lstStyle/>
          <a:p>
            <a:r>
              <a:rPr lang="en-US" sz="1600" dirty="0"/>
              <a:t>28</a:t>
            </a:r>
          </a:p>
        </p:txBody>
      </p:sp>
      <p:sp>
        <p:nvSpPr>
          <p:cNvPr id="12" name="Rectangle 11"/>
          <p:cNvSpPr/>
          <p:nvPr/>
        </p:nvSpPr>
        <p:spPr>
          <a:xfrm>
            <a:off x="4343400" y="1066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343400" y="1066800"/>
            <a:ext cx="457200" cy="338554"/>
          </a:xfrm>
          <a:prstGeom prst="rect">
            <a:avLst/>
          </a:prstGeom>
          <a:noFill/>
        </p:spPr>
        <p:txBody>
          <a:bodyPr wrap="square" rtlCol="0">
            <a:spAutoFit/>
          </a:bodyPr>
          <a:lstStyle/>
          <a:p>
            <a:r>
              <a:rPr lang="en-US" sz="1600" dirty="0"/>
              <a:t>3</a:t>
            </a:r>
          </a:p>
        </p:txBody>
      </p:sp>
      <p:sp>
        <p:nvSpPr>
          <p:cNvPr id="14" name="Rectangle 13"/>
          <p:cNvSpPr/>
          <p:nvPr/>
        </p:nvSpPr>
        <p:spPr>
          <a:xfrm>
            <a:off x="5105400" y="1066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105400" y="1066800"/>
            <a:ext cx="457200" cy="338554"/>
          </a:xfrm>
          <a:prstGeom prst="rect">
            <a:avLst/>
          </a:prstGeom>
          <a:noFill/>
        </p:spPr>
        <p:txBody>
          <a:bodyPr wrap="square" rtlCol="0">
            <a:spAutoFit/>
          </a:bodyPr>
          <a:lstStyle/>
          <a:p>
            <a:r>
              <a:rPr lang="en-US" sz="1600" dirty="0"/>
              <a:t>15</a:t>
            </a:r>
          </a:p>
        </p:txBody>
      </p:sp>
      <p:sp>
        <p:nvSpPr>
          <p:cNvPr id="16" name="Rectangle 15"/>
          <p:cNvSpPr/>
          <p:nvPr/>
        </p:nvSpPr>
        <p:spPr>
          <a:xfrm>
            <a:off x="5943600" y="1066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943600" y="1066800"/>
            <a:ext cx="457200" cy="338554"/>
          </a:xfrm>
          <a:prstGeom prst="rect">
            <a:avLst/>
          </a:prstGeom>
          <a:noFill/>
        </p:spPr>
        <p:txBody>
          <a:bodyPr wrap="square" rtlCol="0">
            <a:spAutoFit/>
          </a:bodyPr>
          <a:lstStyle/>
          <a:p>
            <a:r>
              <a:rPr lang="en-US" sz="1600" dirty="0"/>
              <a:t>17</a:t>
            </a:r>
          </a:p>
        </p:txBody>
      </p:sp>
      <p:sp>
        <p:nvSpPr>
          <p:cNvPr id="18" name="Rectangle 17"/>
          <p:cNvSpPr/>
          <p:nvPr/>
        </p:nvSpPr>
        <p:spPr>
          <a:xfrm>
            <a:off x="6629400" y="1066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629400" y="1066800"/>
            <a:ext cx="457200" cy="338554"/>
          </a:xfrm>
          <a:prstGeom prst="rect">
            <a:avLst/>
          </a:prstGeom>
          <a:noFill/>
        </p:spPr>
        <p:txBody>
          <a:bodyPr wrap="square" rtlCol="0">
            <a:spAutoFit/>
          </a:bodyPr>
          <a:lstStyle/>
          <a:p>
            <a:r>
              <a:rPr lang="en-US" sz="1600" dirty="0"/>
              <a:t>51</a:t>
            </a:r>
          </a:p>
        </p:txBody>
      </p:sp>
      <p:grpSp>
        <p:nvGrpSpPr>
          <p:cNvPr id="71" name="Group 70"/>
          <p:cNvGrpSpPr/>
          <p:nvPr/>
        </p:nvGrpSpPr>
        <p:grpSpPr>
          <a:xfrm>
            <a:off x="1600200" y="2438400"/>
            <a:ext cx="4572000" cy="381000"/>
            <a:chOff x="1600200" y="2438400"/>
            <a:chExt cx="4572000" cy="381000"/>
          </a:xfrm>
        </p:grpSpPr>
        <p:sp>
          <p:nvSpPr>
            <p:cNvPr id="20" name="Rectangle 19"/>
            <p:cNvSpPr/>
            <p:nvPr/>
          </p:nvSpPr>
          <p:spPr>
            <a:xfrm>
              <a:off x="1600200" y="2438400"/>
              <a:ext cx="370417"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600200" y="2438400"/>
              <a:ext cx="444500" cy="338554"/>
            </a:xfrm>
            <a:prstGeom prst="rect">
              <a:avLst/>
            </a:prstGeom>
            <a:noFill/>
          </p:spPr>
          <p:txBody>
            <a:bodyPr wrap="square" rtlCol="0">
              <a:spAutoFit/>
            </a:bodyPr>
            <a:lstStyle/>
            <a:p>
              <a:r>
                <a:rPr lang="en-US" sz="1600" dirty="0"/>
                <a:t>14</a:t>
              </a:r>
            </a:p>
          </p:txBody>
        </p:sp>
        <p:sp>
          <p:nvSpPr>
            <p:cNvPr id="22" name="Rectangle 21"/>
            <p:cNvSpPr/>
            <p:nvPr/>
          </p:nvSpPr>
          <p:spPr>
            <a:xfrm>
              <a:off x="1981200" y="2438400"/>
              <a:ext cx="370417"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981200" y="2438400"/>
              <a:ext cx="444500" cy="338554"/>
            </a:xfrm>
            <a:prstGeom prst="rect">
              <a:avLst/>
            </a:prstGeom>
            <a:noFill/>
          </p:spPr>
          <p:txBody>
            <a:bodyPr wrap="square" rtlCol="0">
              <a:spAutoFit/>
            </a:bodyPr>
            <a:lstStyle/>
            <a:p>
              <a:r>
                <a:rPr lang="en-US" sz="1600" dirty="0"/>
                <a:t>40</a:t>
              </a:r>
            </a:p>
          </p:txBody>
        </p:sp>
        <p:sp>
          <p:nvSpPr>
            <p:cNvPr id="24" name="Rectangle 23"/>
            <p:cNvSpPr/>
            <p:nvPr/>
          </p:nvSpPr>
          <p:spPr>
            <a:xfrm>
              <a:off x="2667000" y="2438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667000" y="2438400"/>
              <a:ext cx="457200" cy="338554"/>
            </a:xfrm>
            <a:prstGeom prst="rect">
              <a:avLst/>
            </a:prstGeom>
            <a:noFill/>
          </p:spPr>
          <p:txBody>
            <a:bodyPr wrap="square" rtlCol="0">
              <a:spAutoFit/>
            </a:bodyPr>
            <a:lstStyle/>
            <a:p>
              <a:r>
                <a:rPr lang="en-US" sz="1600" dirty="0"/>
                <a:t>28</a:t>
              </a:r>
            </a:p>
          </p:txBody>
        </p:sp>
        <p:sp>
          <p:nvSpPr>
            <p:cNvPr id="26" name="Rectangle 25"/>
            <p:cNvSpPr/>
            <p:nvPr/>
          </p:nvSpPr>
          <p:spPr>
            <a:xfrm>
              <a:off x="3048000" y="2438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048000" y="2438400"/>
              <a:ext cx="457200" cy="338554"/>
            </a:xfrm>
            <a:prstGeom prst="rect">
              <a:avLst/>
            </a:prstGeom>
            <a:noFill/>
          </p:spPr>
          <p:txBody>
            <a:bodyPr wrap="square" rtlCol="0">
              <a:spAutoFit/>
            </a:bodyPr>
            <a:lstStyle/>
            <a:p>
              <a:r>
                <a:rPr lang="en-US" sz="1600" dirty="0"/>
                <a:t>31</a:t>
              </a:r>
            </a:p>
          </p:txBody>
        </p:sp>
        <p:sp>
          <p:nvSpPr>
            <p:cNvPr id="28" name="Rectangle 27"/>
            <p:cNvSpPr/>
            <p:nvPr/>
          </p:nvSpPr>
          <p:spPr>
            <a:xfrm>
              <a:off x="4114800" y="2438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191000" y="2438400"/>
              <a:ext cx="457200" cy="338554"/>
            </a:xfrm>
            <a:prstGeom prst="rect">
              <a:avLst/>
            </a:prstGeom>
            <a:noFill/>
          </p:spPr>
          <p:txBody>
            <a:bodyPr wrap="square" rtlCol="0">
              <a:spAutoFit/>
            </a:bodyPr>
            <a:lstStyle/>
            <a:p>
              <a:r>
                <a:rPr lang="en-US" sz="1600" dirty="0"/>
                <a:t>3</a:t>
              </a:r>
            </a:p>
          </p:txBody>
        </p:sp>
        <p:sp>
          <p:nvSpPr>
            <p:cNvPr id="30" name="Rectangle 29"/>
            <p:cNvSpPr/>
            <p:nvPr/>
          </p:nvSpPr>
          <p:spPr>
            <a:xfrm>
              <a:off x="4495800" y="2438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495800" y="2438400"/>
              <a:ext cx="457200" cy="338554"/>
            </a:xfrm>
            <a:prstGeom prst="rect">
              <a:avLst/>
            </a:prstGeom>
            <a:noFill/>
          </p:spPr>
          <p:txBody>
            <a:bodyPr wrap="square" rtlCol="0">
              <a:spAutoFit/>
            </a:bodyPr>
            <a:lstStyle/>
            <a:p>
              <a:r>
                <a:rPr lang="en-US" sz="1600" dirty="0"/>
                <a:t>15</a:t>
              </a:r>
            </a:p>
          </p:txBody>
        </p:sp>
        <p:sp>
          <p:nvSpPr>
            <p:cNvPr id="32" name="Rectangle 31"/>
            <p:cNvSpPr/>
            <p:nvPr/>
          </p:nvSpPr>
          <p:spPr>
            <a:xfrm>
              <a:off x="5334000" y="2438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334000" y="2438400"/>
              <a:ext cx="457200" cy="338554"/>
            </a:xfrm>
            <a:prstGeom prst="rect">
              <a:avLst/>
            </a:prstGeom>
            <a:noFill/>
          </p:spPr>
          <p:txBody>
            <a:bodyPr wrap="square" rtlCol="0">
              <a:spAutoFit/>
            </a:bodyPr>
            <a:lstStyle/>
            <a:p>
              <a:r>
                <a:rPr lang="en-US" sz="1600" dirty="0"/>
                <a:t>17</a:t>
              </a:r>
            </a:p>
          </p:txBody>
        </p:sp>
        <p:sp>
          <p:nvSpPr>
            <p:cNvPr id="34" name="Rectangle 33"/>
            <p:cNvSpPr/>
            <p:nvPr/>
          </p:nvSpPr>
          <p:spPr>
            <a:xfrm>
              <a:off x="5715000" y="2438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715000" y="2438400"/>
              <a:ext cx="457200" cy="338554"/>
            </a:xfrm>
            <a:prstGeom prst="rect">
              <a:avLst/>
            </a:prstGeom>
            <a:noFill/>
          </p:spPr>
          <p:txBody>
            <a:bodyPr wrap="square" rtlCol="0">
              <a:spAutoFit/>
            </a:bodyPr>
            <a:lstStyle/>
            <a:p>
              <a:r>
                <a:rPr lang="en-US" sz="1600" dirty="0"/>
                <a:t>51</a:t>
              </a:r>
            </a:p>
          </p:txBody>
        </p:sp>
      </p:grpSp>
      <p:sp>
        <p:nvSpPr>
          <p:cNvPr id="36" name="TextBox 35"/>
          <p:cNvSpPr txBox="1"/>
          <p:nvPr/>
        </p:nvSpPr>
        <p:spPr>
          <a:xfrm>
            <a:off x="6515100" y="1710154"/>
            <a:ext cx="2628900" cy="707886"/>
          </a:xfrm>
          <a:prstGeom prst="rect">
            <a:avLst/>
          </a:prstGeom>
          <a:noFill/>
        </p:spPr>
        <p:txBody>
          <a:bodyPr wrap="square" rtlCol="0">
            <a:spAutoFit/>
          </a:bodyPr>
          <a:lstStyle/>
          <a:p>
            <a:r>
              <a:rPr lang="en-US" sz="2000" i="1" dirty="0">
                <a:solidFill>
                  <a:srgbClr val="0000FF"/>
                </a:solidFill>
              </a:rPr>
              <a:t>4 </a:t>
            </a:r>
            <a:r>
              <a:rPr lang="en-US" sz="2000" i="1" dirty="0" smtClean="0">
                <a:solidFill>
                  <a:srgbClr val="0000FF"/>
                </a:solidFill>
              </a:rPr>
              <a:t>comparisons required to reach this position</a:t>
            </a:r>
            <a:endParaRPr lang="en-US" sz="2000" i="1" dirty="0">
              <a:solidFill>
                <a:srgbClr val="0000FF"/>
              </a:solidFill>
            </a:endParaRPr>
          </a:p>
        </p:txBody>
      </p:sp>
      <p:grpSp>
        <p:nvGrpSpPr>
          <p:cNvPr id="72" name="Group 71"/>
          <p:cNvGrpSpPr/>
          <p:nvPr/>
        </p:nvGrpSpPr>
        <p:grpSpPr>
          <a:xfrm>
            <a:off x="1676400" y="3581400"/>
            <a:ext cx="3810000" cy="381000"/>
            <a:chOff x="1676400" y="3581400"/>
            <a:chExt cx="3810000" cy="381000"/>
          </a:xfrm>
        </p:grpSpPr>
        <p:sp>
          <p:nvSpPr>
            <p:cNvPr id="37" name="Rectangle 36"/>
            <p:cNvSpPr/>
            <p:nvPr/>
          </p:nvSpPr>
          <p:spPr>
            <a:xfrm>
              <a:off x="1676400" y="3581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676400" y="3581400"/>
              <a:ext cx="457200" cy="338554"/>
            </a:xfrm>
            <a:prstGeom prst="rect">
              <a:avLst/>
            </a:prstGeom>
            <a:noFill/>
          </p:spPr>
          <p:txBody>
            <a:bodyPr wrap="square" rtlCol="0">
              <a:spAutoFit/>
            </a:bodyPr>
            <a:lstStyle/>
            <a:p>
              <a:r>
                <a:rPr lang="en-US" sz="1600" dirty="0"/>
                <a:t>14</a:t>
              </a:r>
            </a:p>
          </p:txBody>
        </p:sp>
        <p:sp>
          <p:nvSpPr>
            <p:cNvPr id="39" name="Rectangle 38"/>
            <p:cNvSpPr/>
            <p:nvPr/>
          </p:nvSpPr>
          <p:spPr>
            <a:xfrm>
              <a:off x="2057400" y="3581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057400" y="3581400"/>
              <a:ext cx="457200" cy="338554"/>
            </a:xfrm>
            <a:prstGeom prst="rect">
              <a:avLst/>
            </a:prstGeom>
            <a:noFill/>
          </p:spPr>
          <p:txBody>
            <a:bodyPr wrap="square" rtlCol="0">
              <a:spAutoFit/>
            </a:bodyPr>
            <a:lstStyle/>
            <a:p>
              <a:r>
                <a:rPr lang="en-US" sz="1600" dirty="0"/>
                <a:t>28</a:t>
              </a:r>
            </a:p>
          </p:txBody>
        </p:sp>
        <p:sp>
          <p:nvSpPr>
            <p:cNvPr id="41" name="Rectangle 40"/>
            <p:cNvSpPr/>
            <p:nvPr/>
          </p:nvSpPr>
          <p:spPr>
            <a:xfrm>
              <a:off x="2438400" y="3581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438400" y="3581400"/>
              <a:ext cx="457200" cy="338554"/>
            </a:xfrm>
            <a:prstGeom prst="rect">
              <a:avLst/>
            </a:prstGeom>
            <a:noFill/>
          </p:spPr>
          <p:txBody>
            <a:bodyPr wrap="square" rtlCol="0">
              <a:spAutoFit/>
            </a:bodyPr>
            <a:lstStyle/>
            <a:p>
              <a:r>
                <a:rPr lang="en-US" sz="1600" dirty="0"/>
                <a:t>31</a:t>
              </a:r>
            </a:p>
          </p:txBody>
        </p:sp>
        <p:sp>
          <p:nvSpPr>
            <p:cNvPr id="43" name="Rectangle 42"/>
            <p:cNvSpPr/>
            <p:nvPr/>
          </p:nvSpPr>
          <p:spPr>
            <a:xfrm>
              <a:off x="2819400" y="3581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819400" y="3581400"/>
              <a:ext cx="457200" cy="338554"/>
            </a:xfrm>
            <a:prstGeom prst="rect">
              <a:avLst/>
            </a:prstGeom>
            <a:noFill/>
          </p:spPr>
          <p:txBody>
            <a:bodyPr wrap="square" rtlCol="0">
              <a:spAutoFit/>
            </a:bodyPr>
            <a:lstStyle/>
            <a:p>
              <a:r>
                <a:rPr lang="en-US" sz="1600" dirty="0"/>
                <a:t>40</a:t>
              </a:r>
            </a:p>
          </p:txBody>
        </p:sp>
        <p:sp>
          <p:nvSpPr>
            <p:cNvPr id="45" name="Rectangle 44"/>
            <p:cNvSpPr/>
            <p:nvPr/>
          </p:nvSpPr>
          <p:spPr>
            <a:xfrm>
              <a:off x="3886200" y="3581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886200" y="3581400"/>
              <a:ext cx="381000" cy="338554"/>
            </a:xfrm>
            <a:prstGeom prst="rect">
              <a:avLst/>
            </a:prstGeom>
            <a:noFill/>
          </p:spPr>
          <p:txBody>
            <a:bodyPr wrap="square" rtlCol="0">
              <a:spAutoFit/>
            </a:bodyPr>
            <a:lstStyle/>
            <a:p>
              <a:r>
                <a:rPr lang="en-US" sz="1600" dirty="0"/>
                <a:t>3</a:t>
              </a:r>
            </a:p>
          </p:txBody>
        </p:sp>
        <p:sp>
          <p:nvSpPr>
            <p:cNvPr id="47" name="Rectangle 46"/>
            <p:cNvSpPr/>
            <p:nvPr/>
          </p:nvSpPr>
          <p:spPr>
            <a:xfrm>
              <a:off x="4267200" y="3581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4267200" y="3581400"/>
              <a:ext cx="457200" cy="338554"/>
            </a:xfrm>
            <a:prstGeom prst="rect">
              <a:avLst/>
            </a:prstGeom>
            <a:noFill/>
          </p:spPr>
          <p:txBody>
            <a:bodyPr wrap="square" rtlCol="0">
              <a:spAutoFit/>
            </a:bodyPr>
            <a:lstStyle/>
            <a:p>
              <a:r>
                <a:rPr lang="en-US" sz="1600" dirty="0"/>
                <a:t>15</a:t>
              </a:r>
            </a:p>
          </p:txBody>
        </p:sp>
        <p:sp>
          <p:nvSpPr>
            <p:cNvPr id="49" name="Rectangle 48"/>
            <p:cNvSpPr/>
            <p:nvPr/>
          </p:nvSpPr>
          <p:spPr>
            <a:xfrm>
              <a:off x="4648200" y="3581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648200" y="3581400"/>
              <a:ext cx="457200" cy="338554"/>
            </a:xfrm>
            <a:prstGeom prst="rect">
              <a:avLst/>
            </a:prstGeom>
            <a:noFill/>
          </p:spPr>
          <p:txBody>
            <a:bodyPr wrap="square" rtlCol="0">
              <a:spAutoFit/>
            </a:bodyPr>
            <a:lstStyle/>
            <a:p>
              <a:r>
                <a:rPr lang="en-US" sz="1600" dirty="0"/>
                <a:t>17</a:t>
              </a:r>
            </a:p>
          </p:txBody>
        </p:sp>
        <p:sp>
          <p:nvSpPr>
            <p:cNvPr id="51" name="Rectangle 50"/>
            <p:cNvSpPr/>
            <p:nvPr/>
          </p:nvSpPr>
          <p:spPr>
            <a:xfrm>
              <a:off x="5029200" y="3581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029200" y="3581400"/>
              <a:ext cx="457200" cy="338554"/>
            </a:xfrm>
            <a:prstGeom prst="rect">
              <a:avLst/>
            </a:prstGeom>
            <a:noFill/>
          </p:spPr>
          <p:txBody>
            <a:bodyPr wrap="square" rtlCol="0">
              <a:spAutoFit/>
            </a:bodyPr>
            <a:lstStyle/>
            <a:p>
              <a:r>
                <a:rPr lang="en-US" sz="1600" dirty="0"/>
                <a:t>51</a:t>
              </a:r>
            </a:p>
          </p:txBody>
        </p:sp>
      </p:grpSp>
      <p:sp>
        <p:nvSpPr>
          <p:cNvPr id="53" name="TextBox 52"/>
          <p:cNvSpPr txBox="1"/>
          <p:nvPr/>
        </p:nvSpPr>
        <p:spPr>
          <a:xfrm>
            <a:off x="6492009" y="3210533"/>
            <a:ext cx="2590800" cy="707886"/>
          </a:xfrm>
          <a:prstGeom prst="rect">
            <a:avLst/>
          </a:prstGeom>
          <a:noFill/>
        </p:spPr>
        <p:txBody>
          <a:bodyPr wrap="square" rtlCol="0">
            <a:spAutoFit/>
          </a:bodyPr>
          <a:lstStyle/>
          <a:p>
            <a:r>
              <a:rPr lang="en-US" sz="2000" i="1" dirty="0">
                <a:solidFill>
                  <a:srgbClr val="0000FF"/>
                </a:solidFill>
              </a:rPr>
              <a:t>5 </a:t>
            </a:r>
            <a:r>
              <a:rPr lang="en-US" sz="2000" i="1" dirty="0" smtClean="0">
                <a:solidFill>
                  <a:srgbClr val="0000FF"/>
                </a:solidFill>
              </a:rPr>
              <a:t>comparisons required to reach this position</a:t>
            </a:r>
            <a:endParaRPr lang="en-US" sz="2000" i="1" dirty="0">
              <a:solidFill>
                <a:srgbClr val="0000FF"/>
              </a:solidFill>
            </a:endParaRPr>
          </a:p>
        </p:txBody>
      </p:sp>
      <p:grpSp>
        <p:nvGrpSpPr>
          <p:cNvPr id="73" name="Group 72"/>
          <p:cNvGrpSpPr/>
          <p:nvPr/>
        </p:nvGrpSpPr>
        <p:grpSpPr>
          <a:xfrm>
            <a:off x="2362200" y="4953000"/>
            <a:ext cx="3124200" cy="381000"/>
            <a:chOff x="2362200" y="4953000"/>
            <a:chExt cx="3124200" cy="381000"/>
          </a:xfrm>
        </p:grpSpPr>
        <p:sp>
          <p:nvSpPr>
            <p:cNvPr id="54" name="Rectangle 53"/>
            <p:cNvSpPr/>
            <p:nvPr/>
          </p:nvSpPr>
          <p:spPr>
            <a:xfrm>
              <a:off x="2362200" y="49530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438400" y="4953000"/>
              <a:ext cx="457200" cy="338554"/>
            </a:xfrm>
            <a:prstGeom prst="rect">
              <a:avLst/>
            </a:prstGeom>
            <a:noFill/>
          </p:spPr>
          <p:txBody>
            <a:bodyPr wrap="square" rtlCol="0">
              <a:spAutoFit/>
            </a:bodyPr>
            <a:lstStyle/>
            <a:p>
              <a:r>
                <a:rPr lang="en-US" sz="1600" dirty="0"/>
                <a:t>3</a:t>
              </a:r>
            </a:p>
          </p:txBody>
        </p:sp>
        <p:sp>
          <p:nvSpPr>
            <p:cNvPr id="56" name="Rectangle 55"/>
            <p:cNvSpPr/>
            <p:nvPr/>
          </p:nvSpPr>
          <p:spPr>
            <a:xfrm>
              <a:off x="2743200" y="49530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2743200" y="4953000"/>
              <a:ext cx="457200" cy="338554"/>
            </a:xfrm>
            <a:prstGeom prst="rect">
              <a:avLst/>
            </a:prstGeom>
            <a:noFill/>
          </p:spPr>
          <p:txBody>
            <a:bodyPr wrap="square" rtlCol="0">
              <a:spAutoFit/>
            </a:bodyPr>
            <a:lstStyle/>
            <a:p>
              <a:r>
                <a:rPr lang="en-US" sz="1600" dirty="0"/>
                <a:t>14</a:t>
              </a:r>
            </a:p>
          </p:txBody>
        </p:sp>
        <p:sp>
          <p:nvSpPr>
            <p:cNvPr id="58" name="Rectangle 57"/>
            <p:cNvSpPr/>
            <p:nvPr/>
          </p:nvSpPr>
          <p:spPr>
            <a:xfrm>
              <a:off x="3124200" y="49530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3124200" y="4953000"/>
              <a:ext cx="457200" cy="338554"/>
            </a:xfrm>
            <a:prstGeom prst="rect">
              <a:avLst/>
            </a:prstGeom>
            <a:noFill/>
          </p:spPr>
          <p:txBody>
            <a:bodyPr wrap="square" rtlCol="0">
              <a:spAutoFit/>
            </a:bodyPr>
            <a:lstStyle/>
            <a:p>
              <a:r>
                <a:rPr lang="en-US" sz="1600" dirty="0"/>
                <a:t>15</a:t>
              </a:r>
            </a:p>
          </p:txBody>
        </p:sp>
        <p:sp>
          <p:nvSpPr>
            <p:cNvPr id="60" name="Rectangle 59"/>
            <p:cNvSpPr/>
            <p:nvPr/>
          </p:nvSpPr>
          <p:spPr>
            <a:xfrm>
              <a:off x="3505200" y="49530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3505200" y="4953000"/>
              <a:ext cx="457200" cy="338554"/>
            </a:xfrm>
            <a:prstGeom prst="rect">
              <a:avLst/>
            </a:prstGeom>
            <a:noFill/>
          </p:spPr>
          <p:txBody>
            <a:bodyPr wrap="square" rtlCol="0">
              <a:spAutoFit/>
            </a:bodyPr>
            <a:lstStyle/>
            <a:p>
              <a:r>
                <a:rPr lang="en-US" sz="1600" dirty="0"/>
                <a:t>17</a:t>
              </a:r>
            </a:p>
          </p:txBody>
        </p:sp>
        <p:sp>
          <p:nvSpPr>
            <p:cNvPr id="62" name="Rectangle 61"/>
            <p:cNvSpPr/>
            <p:nvPr/>
          </p:nvSpPr>
          <p:spPr>
            <a:xfrm>
              <a:off x="3886200" y="49530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3886200" y="4953000"/>
              <a:ext cx="457200" cy="338554"/>
            </a:xfrm>
            <a:prstGeom prst="rect">
              <a:avLst/>
            </a:prstGeom>
            <a:noFill/>
          </p:spPr>
          <p:txBody>
            <a:bodyPr wrap="square" rtlCol="0">
              <a:spAutoFit/>
            </a:bodyPr>
            <a:lstStyle/>
            <a:p>
              <a:r>
                <a:rPr lang="en-US" sz="1600" dirty="0"/>
                <a:t>28</a:t>
              </a:r>
            </a:p>
          </p:txBody>
        </p:sp>
        <p:sp>
          <p:nvSpPr>
            <p:cNvPr id="64" name="Rectangle 63"/>
            <p:cNvSpPr/>
            <p:nvPr/>
          </p:nvSpPr>
          <p:spPr>
            <a:xfrm>
              <a:off x="4267200" y="49530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267200" y="4953000"/>
              <a:ext cx="457200" cy="338554"/>
            </a:xfrm>
            <a:prstGeom prst="rect">
              <a:avLst/>
            </a:prstGeom>
            <a:noFill/>
          </p:spPr>
          <p:txBody>
            <a:bodyPr wrap="square" rtlCol="0">
              <a:spAutoFit/>
            </a:bodyPr>
            <a:lstStyle/>
            <a:p>
              <a:r>
                <a:rPr lang="en-US" sz="1600" dirty="0"/>
                <a:t>31</a:t>
              </a:r>
            </a:p>
          </p:txBody>
        </p:sp>
        <p:sp>
          <p:nvSpPr>
            <p:cNvPr id="66" name="Rectangle 65"/>
            <p:cNvSpPr/>
            <p:nvPr/>
          </p:nvSpPr>
          <p:spPr>
            <a:xfrm>
              <a:off x="4648200" y="49530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4648200" y="4953000"/>
              <a:ext cx="457200" cy="338554"/>
            </a:xfrm>
            <a:prstGeom prst="rect">
              <a:avLst/>
            </a:prstGeom>
            <a:noFill/>
          </p:spPr>
          <p:txBody>
            <a:bodyPr wrap="square" rtlCol="0">
              <a:spAutoFit/>
            </a:bodyPr>
            <a:lstStyle/>
            <a:p>
              <a:r>
                <a:rPr lang="en-US" sz="1600" dirty="0"/>
                <a:t>40</a:t>
              </a:r>
            </a:p>
          </p:txBody>
        </p:sp>
        <p:sp>
          <p:nvSpPr>
            <p:cNvPr id="68" name="Rectangle 67"/>
            <p:cNvSpPr/>
            <p:nvPr/>
          </p:nvSpPr>
          <p:spPr>
            <a:xfrm>
              <a:off x="5029200" y="49530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5029200" y="4953000"/>
              <a:ext cx="457200" cy="338554"/>
            </a:xfrm>
            <a:prstGeom prst="rect">
              <a:avLst/>
            </a:prstGeom>
            <a:noFill/>
          </p:spPr>
          <p:txBody>
            <a:bodyPr wrap="square" rtlCol="0">
              <a:spAutoFit/>
            </a:bodyPr>
            <a:lstStyle/>
            <a:p>
              <a:r>
                <a:rPr lang="en-US" sz="1600" dirty="0"/>
                <a:t>51</a:t>
              </a:r>
            </a:p>
          </p:txBody>
        </p:sp>
      </p:grpSp>
      <p:sp>
        <p:nvSpPr>
          <p:cNvPr id="70" name="TextBox 69"/>
          <p:cNvSpPr txBox="1"/>
          <p:nvPr/>
        </p:nvSpPr>
        <p:spPr>
          <a:xfrm>
            <a:off x="6492009" y="4533972"/>
            <a:ext cx="2514600" cy="1015663"/>
          </a:xfrm>
          <a:prstGeom prst="rect">
            <a:avLst/>
          </a:prstGeom>
          <a:noFill/>
        </p:spPr>
        <p:txBody>
          <a:bodyPr wrap="square" rtlCol="0">
            <a:spAutoFit/>
          </a:bodyPr>
          <a:lstStyle/>
          <a:p>
            <a:r>
              <a:rPr lang="en-US" sz="2000" i="1" dirty="0">
                <a:solidFill>
                  <a:srgbClr val="0000FF"/>
                </a:solidFill>
              </a:rPr>
              <a:t>7 </a:t>
            </a:r>
            <a:r>
              <a:rPr lang="en-US" sz="2000" i="1" dirty="0" smtClean="0">
                <a:solidFill>
                  <a:srgbClr val="0000FF"/>
                </a:solidFill>
              </a:rPr>
              <a:t>comparisons required to reach this position</a:t>
            </a:r>
            <a:endParaRPr lang="en-US" sz="2000" i="1" dirty="0">
              <a:solidFill>
                <a:srgbClr val="0000FF"/>
              </a:solidFill>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306080" y="742320"/>
              <a:ext cx="6078240" cy="4266000"/>
            </p14:xfrm>
          </p:contentPart>
        </mc:Choice>
        <mc:Fallback>
          <p:pic>
            <p:nvPicPr>
              <p:cNvPr id="2" name="Ink 1"/>
              <p:cNvPicPr/>
              <p:nvPr/>
            </p:nvPicPr>
            <p:blipFill>
              <a:blip r:embed="rId3"/>
              <a:stretch>
                <a:fillRect/>
              </a:stretch>
            </p:blipFill>
            <p:spPr>
              <a:xfrm>
                <a:off x="1293840" y="730800"/>
                <a:ext cx="6103080" cy="4282200"/>
              </a:xfrm>
              <a:prstGeom prst="rect">
                <a:avLst/>
              </a:prstGeom>
            </p:spPr>
          </p:pic>
        </mc:Fallback>
      </mc:AlternateContent>
    </p:spTree>
    <p:extLst>
      <p:ext uri="{BB962C8B-B14F-4D97-AF65-F5344CB8AC3E}">
        <p14:creationId xmlns:p14="http://schemas.microsoft.com/office/powerpoint/2010/main" val="299098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3" grpId="0"/>
      <p:bldP spid="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172200"/>
          </a:xfrm>
        </p:spPr>
        <p:txBody>
          <a:bodyPr>
            <a:normAutofit/>
          </a:bodyPr>
          <a:lstStyle/>
          <a:p>
            <a:pPr lvl="0"/>
            <a:r>
              <a:rPr lang="en-US" sz="2000" dirty="0" smtClean="0">
                <a:solidFill>
                  <a:srgbClr val="0000FF"/>
                </a:solidFill>
              </a:rPr>
              <a:t>Merge two already-sorted arrays</a:t>
            </a: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r>
              <a:rPr lang="en-US" sz="2000" dirty="0" smtClean="0">
                <a:solidFill>
                  <a:srgbClr val="0000FF"/>
                </a:solidFill>
              </a:rPr>
              <a:t>14 &gt; 3  case 2, right-shift the first array, insert b, and increase i2</a:t>
            </a:r>
          </a:p>
          <a:p>
            <a:pPr lvl="0"/>
            <a:endParaRPr lang="en-US" sz="2000" dirty="0">
              <a:solidFill>
                <a:srgbClr val="0000FF"/>
              </a:solidFill>
            </a:endParaRPr>
          </a:p>
          <a:p>
            <a:pPr lvl="0">
              <a:buNone/>
            </a:pPr>
            <a:r>
              <a:rPr lang="en-US" sz="2000" dirty="0"/>
              <a:t>	</a:t>
            </a:r>
          </a:p>
        </p:txBody>
      </p:sp>
      <p:grpSp>
        <p:nvGrpSpPr>
          <p:cNvPr id="6" name="Group 5"/>
          <p:cNvGrpSpPr/>
          <p:nvPr/>
        </p:nvGrpSpPr>
        <p:grpSpPr>
          <a:xfrm>
            <a:off x="1918077" y="732914"/>
            <a:ext cx="5322615" cy="1832121"/>
            <a:chOff x="824322" y="4140843"/>
            <a:chExt cx="5322615" cy="1832121"/>
          </a:xfrm>
        </p:grpSpPr>
        <p:sp>
          <p:nvSpPr>
            <p:cNvPr id="7" name="Rounded Rectangle 6"/>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14</a:t>
              </a:r>
              <a:endParaRPr lang="en-GB" dirty="0"/>
            </a:p>
          </p:txBody>
        </p:sp>
        <p:sp>
          <p:nvSpPr>
            <p:cNvPr id="8" name="Rectangle 7"/>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 name="Rectangle 8"/>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1012542" y="5181600"/>
              <a:ext cx="442429" cy="783940"/>
              <a:chOff x="1651307" y="5140820"/>
              <a:chExt cx="442429" cy="783940"/>
            </a:xfrm>
          </p:grpSpPr>
          <p:sp>
            <p:nvSpPr>
              <p:cNvPr id="32" name="Text Box 5"/>
              <p:cNvSpPr txBox="1">
                <a:spLocks noChangeArrowheads="1"/>
              </p:cNvSpPr>
              <p:nvPr/>
            </p:nvSpPr>
            <p:spPr bwMode="gray">
              <a:xfrm>
                <a:off x="1651307"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33" name="Up Arrow 32"/>
              <p:cNvSpPr/>
              <p:nvPr/>
            </p:nvSpPr>
            <p:spPr>
              <a:xfrm>
                <a:off x="1731972"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1" name="Rounded Rectangle 10"/>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28</a:t>
              </a:r>
              <a:endParaRPr lang="en-GB" dirty="0"/>
            </a:p>
          </p:txBody>
        </p:sp>
        <p:sp>
          <p:nvSpPr>
            <p:cNvPr id="12" name="Rectangle 11"/>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3" name="Rounded Rectangle 12"/>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31</a:t>
              </a:r>
              <a:endParaRPr lang="en-GB" dirty="0"/>
            </a:p>
          </p:txBody>
        </p:sp>
        <p:sp>
          <p:nvSpPr>
            <p:cNvPr id="14" name="Rectangle 13"/>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5" name="Rounded Rectangle 14"/>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40</a:t>
              </a:r>
              <a:endParaRPr lang="en-GB" dirty="0"/>
            </a:p>
          </p:txBody>
        </p:sp>
        <p:sp>
          <p:nvSpPr>
            <p:cNvPr id="16" name="Rectangle 15"/>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7" name="Rounded Rectangle 16"/>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3</a:t>
              </a:r>
              <a:endParaRPr lang="en-GB" dirty="0"/>
            </a:p>
          </p:txBody>
        </p:sp>
        <p:sp>
          <p:nvSpPr>
            <p:cNvPr id="18" name="Rectangle 17"/>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9" name="Rectangle 18"/>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15</a:t>
              </a:r>
              <a:endParaRPr lang="en-GB" dirty="0"/>
            </a:p>
          </p:txBody>
        </p:sp>
        <p:sp>
          <p:nvSpPr>
            <p:cNvPr id="21" name="Rectangle 20"/>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22" name="Rounded Rectangle 21"/>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17</a:t>
              </a:r>
              <a:endParaRPr lang="en-GB" dirty="0"/>
            </a:p>
          </p:txBody>
        </p:sp>
        <p:sp>
          <p:nvSpPr>
            <p:cNvPr id="23" name="Rectangle 22"/>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24" name="Rounded Rectangle 23"/>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51</a:t>
              </a:r>
              <a:endParaRPr lang="en-GB" dirty="0"/>
            </a:p>
          </p:txBody>
        </p:sp>
        <p:sp>
          <p:nvSpPr>
            <p:cNvPr id="25" name="Rectangle 24"/>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27" name="Group 26"/>
            <p:cNvGrpSpPr/>
            <p:nvPr/>
          </p:nvGrpSpPr>
          <p:grpSpPr>
            <a:xfrm>
              <a:off x="3730169" y="5189024"/>
              <a:ext cx="442429" cy="783940"/>
              <a:chOff x="3730169" y="5189024"/>
              <a:chExt cx="442429" cy="783940"/>
            </a:xfrm>
          </p:grpSpPr>
          <p:sp>
            <p:nvSpPr>
              <p:cNvPr id="28" name="Text Box 5"/>
              <p:cNvSpPr txBox="1">
                <a:spLocks noChangeArrowheads="1"/>
              </p:cNvSpPr>
              <p:nvPr/>
            </p:nvSpPr>
            <p:spPr bwMode="gray">
              <a:xfrm>
                <a:off x="3730169"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29" name="Up Arrow 28"/>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grpSp>
        <p:nvGrpSpPr>
          <p:cNvPr id="63" name="Group 62"/>
          <p:cNvGrpSpPr/>
          <p:nvPr/>
        </p:nvGrpSpPr>
        <p:grpSpPr>
          <a:xfrm>
            <a:off x="1831586" y="4038600"/>
            <a:ext cx="5322615" cy="1832121"/>
            <a:chOff x="824322" y="4140843"/>
            <a:chExt cx="5322615" cy="1832121"/>
          </a:xfrm>
        </p:grpSpPr>
        <p:sp>
          <p:nvSpPr>
            <p:cNvPr id="64" name="Rounded Rectangle 63"/>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5" name="Rectangle 64"/>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6" name="Rectangle 65"/>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7" name="Group 66"/>
            <p:cNvGrpSpPr/>
            <p:nvPr/>
          </p:nvGrpSpPr>
          <p:grpSpPr>
            <a:xfrm>
              <a:off x="1705564" y="5181600"/>
              <a:ext cx="442429" cy="783940"/>
              <a:chOff x="2344329" y="5140820"/>
              <a:chExt cx="442429" cy="783940"/>
            </a:xfrm>
          </p:grpSpPr>
          <p:sp>
            <p:nvSpPr>
              <p:cNvPr id="89" name="Text Box 5"/>
              <p:cNvSpPr txBox="1">
                <a:spLocks noChangeArrowheads="1"/>
              </p:cNvSpPr>
              <p:nvPr/>
            </p:nvSpPr>
            <p:spPr bwMode="gray">
              <a:xfrm>
                <a:off x="2344329"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90" name="Up Arrow 89"/>
              <p:cNvSpPr/>
              <p:nvPr/>
            </p:nvSpPr>
            <p:spPr>
              <a:xfrm>
                <a:off x="2424994"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8" name="Rounded Rectangle 67"/>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14</a:t>
              </a:r>
              <a:endParaRPr lang="en-GB" dirty="0"/>
            </a:p>
          </p:txBody>
        </p:sp>
        <p:sp>
          <p:nvSpPr>
            <p:cNvPr id="69" name="Rectangle 68"/>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0" name="Rounded Rectangle 69"/>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28</a:t>
              </a:r>
              <a:endParaRPr lang="en-GB" dirty="0"/>
            </a:p>
          </p:txBody>
        </p:sp>
        <p:sp>
          <p:nvSpPr>
            <p:cNvPr id="71" name="Rectangle 70"/>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2" name="Rounded Rectangle 71"/>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31</a:t>
              </a:r>
              <a:endParaRPr lang="en-GB" dirty="0"/>
            </a:p>
          </p:txBody>
        </p:sp>
        <p:sp>
          <p:nvSpPr>
            <p:cNvPr id="73" name="Rectangle 72"/>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4" name="Rounded Rectangle 73"/>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40</a:t>
              </a:r>
              <a:endParaRPr lang="en-GB" dirty="0"/>
            </a:p>
          </p:txBody>
        </p:sp>
        <p:sp>
          <p:nvSpPr>
            <p:cNvPr id="75" name="Rectangle 74"/>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6" name="Rectangle 75"/>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ounded Rectangle 76"/>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15</a:t>
              </a:r>
              <a:endParaRPr lang="en-GB" dirty="0"/>
            </a:p>
          </p:txBody>
        </p:sp>
        <p:sp>
          <p:nvSpPr>
            <p:cNvPr id="78" name="Rectangle 77"/>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9" name="Rounded Rectangle 78"/>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17</a:t>
              </a:r>
              <a:endParaRPr lang="en-GB" dirty="0"/>
            </a:p>
          </p:txBody>
        </p:sp>
        <p:sp>
          <p:nvSpPr>
            <p:cNvPr id="80" name="Rectangle 79"/>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81" name="Rounded Rectangle 80"/>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51</a:t>
              </a:r>
              <a:endParaRPr lang="en-GB" dirty="0"/>
            </a:p>
          </p:txBody>
        </p:sp>
        <p:sp>
          <p:nvSpPr>
            <p:cNvPr id="82" name="Rectangle 81"/>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84" name="Group 83"/>
            <p:cNvGrpSpPr/>
            <p:nvPr/>
          </p:nvGrpSpPr>
          <p:grpSpPr>
            <a:xfrm>
              <a:off x="4341507" y="5189024"/>
              <a:ext cx="442429" cy="783940"/>
              <a:chOff x="4341507" y="5189024"/>
              <a:chExt cx="442429" cy="783940"/>
            </a:xfrm>
          </p:grpSpPr>
          <p:sp>
            <p:nvSpPr>
              <p:cNvPr id="85" name="Text Box 5"/>
              <p:cNvSpPr txBox="1">
                <a:spLocks noChangeArrowheads="1"/>
              </p:cNvSpPr>
              <p:nvPr/>
            </p:nvSpPr>
            <p:spPr bwMode="gray">
              <a:xfrm>
                <a:off x="4341507"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86" name="Up Arrow 85"/>
              <p:cNvSpPr/>
              <p:nvPr/>
            </p:nvSpPr>
            <p:spPr>
              <a:xfrm>
                <a:off x="4451337"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047320" y="739080"/>
              <a:ext cx="3909600" cy="5311440"/>
            </p14:xfrm>
          </p:contentPart>
        </mc:Choice>
        <mc:Fallback>
          <p:pic>
            <p:nvPicPr>
              <p:cNvPr id="2" name="Ink 1"/>
              <p:cNvPicPr/>
              <p:nvPr/>
            </p:nvPicPr>
            <p:blipFill>
              <a:blip r:embed="rId3"/>
              <a:stretch>
                <a:fillRect/>
              </a:stretch>
            </p:blipFill>
            <p:spPr>
              <a:xfrm>
                <a:off x="2034360" y="726120"/>
                <a:ext cx="3934440" cy="5335560"/>
              </a:xfrm>
              <a:prstGeom prst="rect">
                <a:avLst/>
              </a:prstGeom>
            </p:spPr>
          </p:pic>
        </mc:Fallback>
      </mc:AlternateContent>
    </p:spTree>
    <p:extLst>
      <p:ext uri="{BB962C8B-B14F-4D97-AF65-F5344CB8AC3E}">
        <p14:creationId xmlns:p14="http://schemas.microsoft.com/office/powerpoint/2010/main" val="37030158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172200"/>
          </a:xfrm>
        </p:spPr>
        <p:txBody>
          <a:bodyPr>
            <a:normAutofit/>
          </a:bodyPr>
          <a:lstStyle/>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r>
              <a:rPr lang="en-US" sz="2000" dirty="0" smtClean="0">
                <a:solidFill>
                  <a:srgbClr val="0000FF"/>
                </a:solidFill>
              </a:rPr>
              <a:t>14 &lt; 15 case 1, increase i1</a:t>
            </a:r>
          </a:p>
          <a:p>
            <a:pPr lvl="0"/>
            <a:endParaRPr lang="en-US" sz="2000" dirty="0">
              <a:solidFill>
                <a:srgbClr val="0000FF"/>
              </a:solidFill>
            </a:endParaRPr>
          </a:p>
          <a:p>
            <a:pPr lvl="0">
              <a:buNone/>
            </a:pPr>
            <a:r>
              <a:rPr lang="en-US" sz="2000" dirty="0"/>
              <a:t>	</a:t>
            </a:r>
          </a:p>
        </p:txBody>
      </p:sp>
      <p:grpSp>
        <p:nvGrpSpPr>
          <p:cNvPr id="63" name="Group 62"/>
          <p:cNvGrpSpPr/>
          <p:nvPr/>
        </p:nvGrpSpPr>
        <p:grpSpPr>
          <a:xfrm>
            <a:off x="1872592" y="152400"/>
            <a:ext cx="5322615" cy="1832121"/>
            <a:chOff x="824322" y="4140843"/>
            <a:chExt cx="5322615" cy="1832121"/>
          </a:xfrm>
        </p:grpSpPr>
        <p:sp>
          <p:nvSpPr>
            <p:cNvPr id="64" name="Rounded Rectangle 63"/>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5" name="Rectangle 64"/>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6" name="Rectangle 65"/>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7" name="Group 66"/>
            <p:cNvGrpSpPr/>
            <p:nvPr/>
          </p:nvGrpSpPr>
          <p:grpSpPr>
            <a:xfrm>
              <a:off x="1705564" y="5181600"/>
              <a:ext cx="442429" cy="783940"/>
              <a:chOff x="2344329" y="5140820"/>
              <a:chExt cx="442429" cy="783940"/>
            </a:xfrm>
          </p:grpSpPr>
          <p:sp>
            <p:nvSpPr>
              <p:cNvPr id="89" name="Text Box 5"/>
              <p:cNvSpPr txBox="1">
                <a:spLocks noChangeArrowheads="1"/>
              </p:cNvSpPr>
              <p:nvPr/>
            </p:nvSpPr>
            <p:spPr bwMode="gray">
              <a:xfrm>
                <a:off x="2344329"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90" name="Up Arrow 89"/>
              <p:cNvSpPr/>
              <p:nvPr/>
            </p:nvSpPr>
            <p:spPr>
              <a:xfrm>
                <a:off x="2424994"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8" name="Rounded Rectangle 67"/>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14</a:t>
              </a:r>
              <a:endParaRPr lang="en-GB" dirty="0"/>
            </a:p>
          </p:txBody>
        </p:sp>
        <p:sp>
          <p:nvSpPr>
            <p:cNvPr id="69" name="Rectangle 68"/>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0" name="Rounded Rectangle 69"/>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28</a:t>
              </a:r>
              <a:endParaRPr lang="en-GB" dirty="0"/>
            </a:p>
          </p:txBody>
        </p:sp>
        <p:sp>
          <p:nvSpPr>
            <p:cNvPr id="71" name="Rectangle 70"/>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2" name="Rounded Rectangle 71"/>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31</a:t>
              </a:r>
              <a:endParaRPr lang="en-GB" dirty="0"/>
            </a:p>
          </p:txBody>
        </p:sp>
        <p:sp>
          <p:nvSpPr>
            <p:cNvPr id="73" name="Rectangle 72"/>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4" name="Rounded Rectangle 73"/>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40</a:t>
              </a:r>
              <a:endParaRPr lang="en-GB" dirty="0"/>
            </a:p>
          </p:txBody>
        </p:sp>
        <p:sp>
          <p:nvSpPr>
            <p:cNvPr id="75" name="Rectangle 74"/>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6" name="Rectangle 75"/>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ounded Rectangle 76"/>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15</a:t>
              </a:r>
              <a:endParaRPr lang="en-GB" dirty="0"/>
            </a:p>
          </p:txBody>
        </p:sp>
        <p:sp>
          <p:nvSpPr>
            <p:cNvPr id="78" name="Rectangle 77"/>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9" name="Rounded Rectangle 78"/>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17</a:t>
              </a:r>
              <a:endParaRPr lang="en-GB" dirty="0"/>
            </a:p>
          </p:txBody>
        </p:sp>
        <p:sp>
          <p:nvSpPr>
            <p:cNvPr id="80" name="Rectangle 79"/>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81" name="Rounded Rectangle 80"/>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51</a:t>
              </a:r>
              <a:endParaRPr lang="en-GB" dirty="0"/>
            </a:p>
          </p:txBody>
        </p:sp>
        <p:sp>
          <p:nvSpPr>
            <p:cNvPr id="82" name="Rectangle 81"/>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84" name="Group 83"/>
            <p:cNvGrpSpPr/>
            <p:nvPr/>
          </p:nvGrpSpPr>
          <p:grpSpPr>
            <a:xfrm>
              <a:off x="4341507" y="5189024"/>
              <a:ext cx="442429" cy="783940"/>
              <a:chOff x="4341507" y="5189024"/>
              <a:chExt cx="442429" cy="783940"/>
            </a:xfrm>
          </p:grpSpPr>
          <p:sp>
            <p:nvSpPr>
              <p:cNvPr id="85" name="Text Box 5"/>
              <p:cNvSpPr txBox="1">
                <a:spLocks noChangeArrowheads="1"/>
              </p:cNvSpPr>
              <p:nvPr/>
            </p:nvSpPr>
            <p:spPr bwMode="gray">
              <a:xfrm>
                <a:off x="4341507"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86" name="Up Arrow 85"/>
              <p:cNvSpPr/>
              <p:nvPr/>
            </p:nvSpPr>
            <p:spPr>
              <a:xfrm>
                <a:off x="4451337"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grpSp>
        <p:nvGrpSpPr>
          <p:cNvPr id="59" name="Group 58"/>
          <p:cNvGrpSpPr/>
          <p:nvPr/>
        </p:nvGrpSpPr>
        <p:grpSpPr>
          <a:xfrm>
            <a:off x="1872592" y="3124200"/>
            <a:ext cx="5322615" cy="1832121"/>
            <a:chOff x="824322" y="4140843"/>
            <a:chExt cx="5322615" cy="1832121"/>
          </a:xfrm>
        </p:grpSpPr>
        <p:sp>
          <p:nvSpPr>
            <p:cNvPr id="60" name="Rounded Rectangle 59"/>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1" name="Rectangle 60"/>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2" name="Rectangle 61"/>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1" name="Group 90"/>
            <p:cNvGrpSpPr/>
            <p:nvPr/>
          </p:nvGrpSpPr>
          <p:grpSpPr>
            <a:xfrm>
              <a:off x="2243101" y="5181600"/>
              <a:ext cx="442429" cy="783940"/>
              <a:chOff x="2881866" y="5140820"/>
              <a:chExt cx="442429" cy="783940"/>
            </a:xfrm>
          </p:grpSpPr>
          <p:sp>
            <p:nvSpPr>
              <p:cNvPr id="113" name="Text Box 5"/>
              <p:cNvSpPr txBox="1">
                <a:spLocks noChangeArrowheads="1"/>
              </p:cNvSpPr>
              <p:nvPr/>
            </p:nvSpPr>
            <p:spPr bwMode="gray">
              <a:xfrm>
                <a:off x="2881866"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114" name="Up Arrow 113"/>
              <p:cNvSpPr/>
              <p:nvPr/>
            </p:nvSpPr>
            <p:spPr>
              <a:xfrm>
                <a:off x="2962531"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92" name="Rounded Rectangle 91"/>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14</a:t>
              </a:r>
              <a:endParaRPr lang="en-GB" dirty="0"/>
            </a:p>
          </p:txBody>
        </p:sp>
        <p:sp>
          <p:nvSpPr>
            <p:cNvPr id="93" name="Rectangle 92"/>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4" name="Rounded Rectangle 93"/>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28</a:t>
              </a:r>
              <a:endParaRPr lang="en-GB" dirty="0"/>
            </a:p>
          </p:txBody>
        </p:sp>
        <p:sp>
          <p:nvSpPr>
            <p:cNvPr id="95" name="Rectangle 94"/>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6" name="Rounded Rectangle 95"/>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31</a:t>
              </a:r>
              <a:endParaRPr lang="en-GB" dirty="0"/>
            </a:p>
          </p:txBody>
        </p:sp>
        <p:sp>
          <p:nvSpPr>
            <p:cNvPr id="97" name="Rectangle 96"/>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8" name="Rounded Rectangle 97"/>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40</a:t>
              </a:r>
              <a:endParaRPr lang="en-GB" dirty="0"/>
            </a:p>
          </p:txBody>
        </p:sp>
        <p:sp>
          <p:nvSpPr>
            <p:cNvPr id="99" name="Rectangle 98"/>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0" name="Rectangle 99"/>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ounded Rectangle 100"/>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15</a:t>
              </a:r>
              <a:endParaRPr lang="en-GB" dirty="0"/>
            </a:p>
          </p:txBody>
        </p:sp>
        <p:sp>
          <p:nvSpPr>
            <p:cNvPr id="102" name="Rectangle 101"/>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3" name="Rounded Rectangle 102"/>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17</a:t>
              </a:r>
              <a:endParaRPr lang="en-GB" dirty="0"/>
            </a:p>
          </p:txBody>
        </p:sp>
        <p:sp>
          <p:nvSpPr>
            <p:cNvPr id="104" name="Rectangle 103"/>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5" name="Rounded Rectangle 104"/>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51</a:t>
              </a:r>
              <a:endParaRPr lang="en-GB" dirty="0"/>
            </a:p>
          </p:txBody>
        </p:sp>
        <p:sp>
          <p:nvSpPr>
            <p:cNvPr id="106" name="Rectangle 105"/>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108" name="Group 107"/>
            <p:cNvGrpSpPr/>
            <p:nvPr/>
          </p:nvGrpSpPr>
          <p:grpSpPr>
            <a:xfrm>
              <a:off x="4341507" y="5189024"/>
              <a:ext cx="442429" cy="783940"/>
              <a:chOff x="4341507" y="5189024"/>
              <a:chExt cx="442429" cy="783940"/>
            </a:xfrm>
          </p:grpSpPr>
          <p:sp>
            <p:nvSpPr>
              <p:cNvPr id="109" name="Text Box 5"/>
              <p:cNvSpPr txBox="1">
                <a:spLocks noChangeArrowheads="1"/>
              </p:cNvSpPr>
              <p:nvPr/>
            </p:nvSpPr>
            <p:spPr bwMode="gray">
              <a:xfrm>
                <a:off x="4341507"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110" name="Up Arrow 109"/>
              <p:cNvSpPr/>
              <p:nvPr/>
            </p:nvSpPr>
            <p:spPr>
              <a:xfrm>
                <a:off x="4451337"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710097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172200"/>
          </a:xfrm>
        </p:spPr>
        <p:txBody>
          <a:bodyPr>
            <a:normAutofit/>
          </a:bodyPr>
          <a:lstStyle/>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r>
              <a:rPr lang="en-US" sz="2000" dirty="0" smtClean="0">
                <a:solidFill>
                  <a:srgbClr val="0000FF"/>
                </a:solidFill>
              </a:rPr>
              <a:t>28 &gt;15 case 2, right-shift the first array, insert 15 and increase i2</a:t>
            </a:r>
          </a:p>
          <a:p>
            <a:pPr lvl="0"/>
            <a:endParaRPr lang="en-US" sz="2000" dirty="0">
              <a:solidFill>
                <a:srgbClr val="0000FF"/>
              </a:solidFill>
            </a:endParaRPr>
          </a:p>
          <a:p>
            <a:pPr lvl="0">
              <a:buNone/>
            </a:pPr>
            <a:r>
              <a:rPr lang="en-US" sz="2000" dirty="0"/>
              <a:t>	</a:t>
            </a:r>
          </a:p>
        </p:txBody>
      </p:sp>
      <p:grpSp>
        <p:nvGrpSpPr>
          <p:cNvPr id="59" name="Group 58"/>
          <p:cNvGrpSpPr/>
          <p:nvPr/>
        </p:nvGrpSpPr>
        <p:grpSpPr>
          <a:xfrm>
            <a:off x="1872592" y="3124200"/>
            <a:ext cx="5322615" cy="1832121"/>
            <a:chOff x="824322" y="4140843"/>
            <a:chExt cx="5322615" cy="1832121"/>
          </a:xfrm>
        </p:grpSpPr>
        <p:sp>
          <p:nvSpPr>
            <p:cNvPr id="60" name="Rounded Rectangle 59"/>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1" name="Rectangle 60"/>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2" name="Rectangle 61"/>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1" name="Group 90"/>
            <p:cNvGrpSpPr/>
            <p:nvPr/>
          </p:nvGrpSpPr>
          <p:grpSpPr>
            <a:xfrm>
              <a:off x="2776501" y="5181600"/>
              <a:ext cx="442429" cy="783940"/>
              <a:chOff x="3415266" y="5140820"/>
              <a:chExt cx="442429" cy="783940"/>
            </a:xfrm>
          </p:grpSpPr>
          <p:sp>
            <p:nvSpPr>
              <p:cNvPr id="113" name="Text Box 5"/>
              <p:cNvSpPr txBox="1">
                <a:spLocks noChangeArrowheads="1"/>
              </p:cNvSpPr>
              <p:nvPr/>
            </p:nvSpPr>
            <p:spPr bwMode="gray">
              <a:xfrm>
                <a:off x="3415266"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114" name="Up Arrow 113"/>
              <p:cNvSpPr/>
              <p:nvPr/>
            </p:nvSpPr>
            <p:spPr>
              <a:xfrm>
                <a:off x="3495931"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92" name="Rounded Rectangle 91"/>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14</a:t>
              </a:r>
              <a:endParaRPr lang="en-GB" dirty="0"/>
            </a:p>
          </p:txBody>
        </p:sp>
        <p:sp>
          <p:nvSpPr>
            <p:cNvPr id="93" name="Rectangle 92"/>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4" name="Rounded Rectangle 93"/>
            <p:cNvSpPr/>
            <p:nvPr/>
          </p:nvSpPr>
          <p:spPr>
            <a:xfrm>
              <a:off x="2167227"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15</a:t>
              </a:r>
              <a:endParaRPr lang="en-GB" dirty="0"/>
            </a:p>
          </p:txBody>
        </p:sp>
        <p:sp>
          <p:nvSpPr>
            <p:cNvPr id="95" name="Rectangle 94"/>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6" name="Rounded Rectangle 95"/>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28</a:t>
              </a:r>
              <a:endParaRPr lang="en-GB" dirty="0"/>
            </a:p>
          </p:txBody>
        </p:sp>
        <p:sp>
          <p:nvSpPr>
            <p:cNvPr id="97" name="Rectangle 96"/>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8" name="Rounded Rectangle 97"/>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31</a:t>
              </a:r>
              <a:endParaRPr lang="en-GB" dirty="0"/>
            </a:p>
          </p:txBody>
        </p:sp>
        <p:sp>
          <p:nvSpPr>
            <p:cNvPr id="99" name="Rectangle 98"/>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0" name="Rectangle 99"/>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ounded Rectangle 100"/>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40</a:t>
              </a:r>
              <a:endParaRPr lang="en-GB" dirty="0"/>
            </a:p>
          </p:txBody>
        </p:sp>
        <p:sp>
          <p:nvSpPr>
            <p:cNvPr id="102" name="Rectangle 101"/>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3" name="Rounded Rectangle 102"/>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17</a:t>
              </a:r>
              <a:endParaRPr lang="en-GB" dirty="0"/>
            </a:p>
          </p:txBody>
        </p:sp>
        <p:sp>
          <p:nvSpPr>
            <p:cNvPr id="104" name="Rectangle 103"/>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5" name="Rounded Rectangle 104"/>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51</a:t>
              </a:r>
              <a:endParaRPr lang="en-GB" dirty="0"/>
            </a:p>
          </p:txBody>
        </p:sp>
        <p:sp>
          <p:nvSpPr>
            <p:cNvPr id="106" name="Rectangle 105"/>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108" name="Group 107"/>
            <p:cNvGrpSpPr/>
            <p:nvPr/>
          </p:nvGrpSpPr>
          <p:grpSpPr>
            <a:xfrm>
              <a:off x="4986301" y="5189024"/>
              <a:ext cx="442429" cy="783940"/>
              <a:chOff x="4986301" y="5189024"/>
              <a:chExt cx="442429" cy="783940"/>
            </a:xfrm>
          </p:grpSpPr>
          <p:sp>
            <p:nvSpPr>
              <p:cNvPr id="109" name="Text Box 5"/>
              <p:cNvSpPr txBox="1">
                <a:spLocks noChangeArrowheads="1"/>
              </p:cNvSpPr>
              <p:nvPr/>
            </p:nvSpPr>
            <p:spPr bwMode="gray">
              <a:xfrm>
                <a:off x="4986301"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110" name="Up Arrow 109"/>
              <p:cNvSpPr/>
              <p:nvPr/>
            </p:nvSpPr>
            <p:spPr>
              <a:xfrm>
                <a:off x="509613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grpSp>
        <p:nvGrpSpPr>
          <p:cNvPr id="115" name="Group 114"/>
          <p:cNvGrpSpPr/>
          <p:nvPr/>
        </p:nvGrpSpPr>
        <p:grpSpPr>
          <a:xfrm>
            <a:off x="1569393" y="153088"/>
            <a:ext cx="5322615" cy="1832121"/>
            <a:chOff x="824322" y="4140843"/>
            <a:chExt cx="5322615" cy="1832121"/>
          </a:xfrm>
        </p:grpSpPr>
        <p:sp>
          <p:nvSpPr>
            <p:cNvPr id="116" name="Rounded Rectangle 115"/>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117" name="Rectangle 116"/>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18" name="Rectangle 117"/>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9" name="Group 118"/>
            <p:cNvGrpSpPr/>
            <p:nvPr/>
          </p:nvGrpSpPr>
          <p:grpSpPr>
            <a:xfrm>
              <a:off x="2243101" y="5181600"/>
              <a:ext cx="442429" cy="783940"/>
              <a:chOff x="2881866" y="5140820"/>
              <a:chExt cx="442429" cy="783940"/>
            </a:xfrm>
          </p:grpSpPr>
          <p:sp>
            <p:nvSpPr>
              <p:cNvPr id="141" name="Text Box 5"/>
              <p:cNvSpPr txBox="1">
                <a:spLocks noChangeArrowheads="1"/>
              </p:cNvSpPr>
              <p:nvPr/>
            </p:nvSpPr>
            <p:spPr bwMode="gray">
              <a:xfrm>
                <a:off x="2881866"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142" name="Up Arrow 141"/>
              <p:cNvSpPr/>
              <p:nvPr/>
            </p:nvSpPr>
            <p:spPr>
              <a:xfrm>
                <a:off x="2962531"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20" name="Rounded Rectangle 119"/>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14</a:t>
              </a:r>
              <a:endParaRPr lang="en-GB" dirty="0"/>
            </a:p>
          </p:txBody>
        </p:sp>
        <p:sp>
          <p:nvSpPr>
            <p:cNvPr id="121" name="Rectangle 120"/>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22" name="Rounded Rectangle 121"/>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28</a:t>
              </a:r>
              <a:endParaRPr lang="en-GB" dirty="0"/>
            </a:p>
          </p:txBody>
        </p:sp>
        <p:sp>
          <p:nvSpPr>
            <p:cNvPr id="123" name="Rectangle 122"/>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24" name="Rounded Rectangle 123"/>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31</a:t>
              </a:r>
              <a:endParaRPr lang="en-GB" dirty="0"/>
            </a:p>
          </p:txBody>
        </p:sp>
        <p:sp>
          <p:nvSpPr>
            <p:cNvPr id="125" name="Rectangle 124"/>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26" name="Rounded Rectangle 125"/>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40</a:t>
              </a:r>
              <a:endParaRPr lang="en-GB" dirty="0"/>
            </a:p>
          </p:txBody>
        </p:sp>
        <p:sp>
          <p:nvSpPr>
            <p:cNvPr id="127" name="Rectangle 126"/>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28" name="Rectangle 127"/>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ounded Rectangle 128"/>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15</a:t>
              </a:r>
              <a:endParaRPr lang="en-GB" dirty="0"/>
            </a:p>
          </p:txBody>
        </p:sp>
        <p:sp>
          <p:nvSpPr>
            <p:cNvPr id="130" name="Rectangle 129"/>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31" name="Rounded Rectangle 130"/>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17</a:t>
              </a:r>
              <a:endParaRPr lang="en-GB" dirty="0"/>
            </a:p>
          </p:txBody>
        </p:sp>
        <p:sp>
          <p:nvSpPr>
            <p:cNvPr id="132" name="Rectangle 131"/>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33" name="Rounded Rectangle 132"/>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51</a:t>
              </a:r>
              <a:endParaRPr lang="en-GB" dirty="0"/>
            </a:p>
          </p:txBody>
        </p:sp>
        <p:sp>
          <p:nvSpPr>
            <p:cNvPr id="134" name="Rectangle 133"/>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136" name="Group 135"/>
            <p:cNvGrpSpPr/>
            <p:nvPr/>
          </p:nvGrpSpPr>
          <p:grpSpPr>
            <a:xfrm>
              <a:off x="4341507" y="5189024"/>
              <a:ext cx="442429" cy="783940"/>
              <a:chOff x="4341507" y="5189024"/>
              <a:chExt cx="442429" cy="783940"/>
            </a:xfrm>
          </p:grpSpPr>
          <p:sp>
            <p:nvSpPr>
              <p:cNvPr id="137" name="Text Box 5"/>
              <p:cNvSpPr txBox="1">
                <a:spLocks noChangeArrowheads="1"/>
              </p:cNvSpPr>
              <p:nvPr/>
            </p:nvSpPr>
            <p:spPr bwMode="gray">
              <a:xfrm>
                <a:off x="4341507"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138" name="Up Arrow 137"/>
              <p:cNvSpPr/>
              <p:nvPr/>
            </p:nvSpPr>
            <p:spPr>
              <a:xfrm>
                <a:off x="4451337"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015000" y="280440"/>
              <a:ext cx="3514680" cy="4863960"/>
            </p14:xfrm>
          </p:contentPart>
        </mc:Choice>
        <mc:Fallback>
          <p:pic>
            <p:nvPicPr>
              <p:cNvPr id="2" name="Ink 1"/>
              <p:cNvPicPr/>
              <p:nvPr/>
            </p:nvPicPr>
            <p:blipFill>
              <a:blip r:embed="rId3"/>
              <a:stretch>
                <a:fillRect/>
              </a:stretch>
            </p:blipFill>
            <p:spPr>
              <a:xfrm>
                <a:off x="3002760" y="268920"/>
                <a:ext cx="3538800" cy="4885920"/>
              </a:xfrm>
              <a:prstGeom prst="rect">
                <a:avLst/>
              </a:prstGeom>
            </p:spPr>
          </p:pic>
        </mc:Fallback>
      </mc:AlternateContent>
    </p:spTree>
    <p:extLst>
      <p:ext uri="{BB962C8B-B14F-4D97-AF65-F5344CB8AC3E}">
        <p14:creationId xmlns:p14="http://schemas.microsoft.com/office/powerpoint/2010/main" val="996815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172200"/>
          </a:xfrm>
        </p:spPr>
        <p:txBody>
          <a:bodyPr>
            <a:normAutofit/>
          </a:bodyPr>
          <a:lstStyle/>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r>
              <a:rPr lang="en-US" sz="2000" dirty="0" smtClean="0">
                <a:solidFill>
                  <a:srgbClr val="0000FF"/>
                </a:solidFill>
              </a:rPr>
              <a:t>28 &gt;17 case 2, right-shift the first array, insert 17 and increase i2</a:t>
            </a:r>
          </a:p>
          <a:p>
            <a:pPr lvl="0"/>
            <a:endParaRPr lang="en-US" sz="2000" dirty="0">
              <a:solidFill>
                <a:srgbClr val="0000FF"/>
              </a:solidFill>
            </a:endParaRPr>
          </a:p>
          <a:p>
            <a:pPr lvl="0">
              <a:buNone/>
            </a:pPr>
            <a:r>
              <a:rPr lang="en-US" sz="2000" dirty="0"/>
              <a:t>	</a:t>
            </a:r>
          </a:p>
        </p:txBody>
      </p:sp>
      <p:grpSp>
        <p:nvGrpSpPr>
          <p:cNvPr id="59" name="Group 58"/>
          <p:cNvGrpSpPr/>
          <p:nvPr/>
        </p:nvGrpSpPr>
        <p:grpSpPr>
          <a:xfrm>
            <a:off x="1872592" y="3124200"/>
            <a:ext cx="5322615" cy="1832121"/>
            <a:chOff x="824322" y="4140843"/>
            <a:chExt cx="5322615" cy="1832121"/>
          </a:xfrm>
        </p:grpSpPr>
        <p:sp>
          <p:nvSpPr>
            <p:cNvPr id="60" name="Rounded Rectangle 59"/>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1" name="Rectangle 60"/>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2" name="Rectangle 61"/>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1" name="Group 90"/>
            <p:cNvGrpSpPr/>
            <p:nvPr/>
          </p:nvGrpSpPr>
          <p:grpSpPr>
            <a:xfrm>
              <a:off x="3843301" y="5181600"/>
              <a:ext cx="442429" cy="783940"/>
              <a:chOff x="4482066" y="5140820"/>
              <a:chExt cx="442429" cy="783940"/>
            </a:xfrm>
          </p:grpSpPr>
          <p:sp>
            <p:nvSpPr>
              <p:cNvPr id="113" name="Text Box 5"/>
              <p:cNvSpPr txBox="1">
                <a:spLocks noChangeArrowheads="1"/>
              </p:cNvSpPr>
              <p:nvPr/>
            </p:nvSpPr>
            <p:spPr bwMode="gray">
              <a:xfrm>
                <a:off x="4482066"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114" name="Up Arrow 113"/>
              <p:cNvSpPr/>
              <p:nvPr/>
            </p:nvSpPr>
            <p:spPr>
              <a:xfrm>
                <a:off x="4562731"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92" name="Rounded Rectangle 91"/>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14</a:t>
              </a:r>
              <a:endParaRPr lang="en-GB" dirty="0"/>
            </a:p>
          </p:txBody>
        </p:sp>
        <p:sp>
          <p:nvSpPr>
            <p:cNvPr id="93" name="Rectangle 92"/>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4" name="Rounded Rectangle 93"/>
            <p:cNvSpPr/>
            <p:nvPr/>
          </p:nvSpPr>
          <p:spPr>
            <a:xfrm>
              <a:off x="2167227"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15</a:t>
              </a:r>
              <a:endParaRPr lang="en-GB" dirty="0"/>
            </a:p>
          </p:txBody>
        </p:sp>
        <p:sp>
          <p:nvSpPr>
            <p:cNvPr id="95" name="Rectangle 94"/>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6" name="Rounded Rectangle 95"/>
            <p:cNvSpPr/>
            <p:nvPr/>
          </p:nvSpPr>
          <p:spPr>
            <a:xfrm>
              <a:off x="2712275" y="4508934"/>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17</a:t>
              </a:r>
              <a:endParaRPr lang="en-GB" dirty="0"/>
            </a:p>
          </p:txBody>
        </p:sp>
        <p:sp>
          <p:nvSpPr>
            <p:cNvPr id="97" name="Rectangle 96"/>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8" name="Rounded Rectangle 97"/>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28</a:t>
              </a:r>
              <a:endParaRPr lang="en-GB" dirty="0"/>
            </a:p>
          </p:txBody>
        </p:sp>
        <p:sp>
          <p:nvSpPr>
            <p:cNvPr id="99" name="Rectangle 98"/>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0" name="Rectangle 99"/>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ounded Rectangle 100"/>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31</a:t>
              </a:r>
              <a:endParaRPr lang="en-GB" dirty="0"/>
            </a:p>
          </p:txBody>
        </p:sp>
        <p:sp>
          <p:nvSpPr>
            <p:cNvPr id="102" name="Rectangle 101"/>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3" name="Rounded Rectangle 102"/>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40</a:t>
              </a:r>
              <a:endParaRPr lang="en-GB" dirty="0"/>
            </a:p>
          </p:txBody>
        </p:sp>
        <p:sp>
          <p:nvSpPr>
            <p:cNvPr id="104" name="Rectangle 103"/>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5" name="Rounded Rectangle 104"/>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51</a:t>
              </a:r>
              <a:endParaRPr lang="en-GB" dirty="0"/>
            </a:p>
          </p:txBody>
        </p:sp>
        <p:sp>
          <p:nvSpPr>
            <p:cNvPr id="106" name="Rectangle 105"/>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108" name="Group 107"/>
            <p:cNvGrpSpPr/>
            <p:nvPr/>
          </p:nvGrpSpPr>
          <p:grpSpPr>
            <a:xfrm>
              <a:off x="5504930" y="5189024"/>
              <a:ext cx="442429" cy="783940"/>
              <a:chOff x="5504930" y="5189024"/>
              <a:chExt cx="442429" cy="783940"/>
            </a:xfrm>
          </p:grpSpPr>
          <p:sp>
            <p:nvSpPr>
              <p:cNvPr id="109" name="Text Box 5"/>
              <p:cNvSpPr txBox="1">
                <a:spLocks noChangeArrowheads="1"/>
              </p:cNvSpPr>
              <p:nvPr/>
            </p:nvSpPr>
            <p:spPr bwMode="gray">
              <a:xfrm>
                <a:off x="5504930"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110" name="Up Arrow 109"/>
              <p:cNvSpPr/>
              <p:nvPr/>
            </p:nvSpPr>
            <p:spPr>
              <a:xfrm>
                <a:off x="5614760"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grpSp>
        <p:nvGrpSpPr>
          <p:cNvPr id="63" name="Group 62"/>
          <p:cNvGrpSpPr/>
          <p:nvPr/>
        </p:nvGrpSpPr>
        <p:grpSpPr>
          <a:xfrm>
            <a:off x="1630205" y="189889"/>
            <a:ext cx="5322615" cy="1832121"/>
            <a:chOff x="824322" y="4140843"/>
            <a:chExt cx="5322615" cy="1832121"/>
          </a:xfrm>
        </p:grpSpPr>
        <p:sp>
          <p:nvSpPr>
            <p:cNvPr id="64" name="Rounded Rectangle 63"/>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5" name="Rectangle 64"/>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6" name="Rectangle 65"/>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7" name="Group 66"/>
            <p:cNvGrpSpPr/>
            <p:nvPr/>
          </p:nvGrpSpPr>
          <p:grpSpPr>
            <a:xfrm>
              <a:off x="2776501" y="5181600"/>
              <a:ext cx="442429" cy="783940"/>
              <a:chOff x="3415266" y="5140820"/>
              <a:chExt cx="442429" cy="783940"/>
            </a:xfrm>
          </p:grpSpPr>
          <p:sp>
            <p:nvSpPr>
              <p:cNvPr id="89" name="Text Box 5"/>
              <p:cNvSpPr txBox="1">
                <a:spLocks noChangeArrowheads="1"/>
              </p:cNvSpPr>
              <p:nvPr/>
            </p:nvSpPr>
            <p:spPr bwMode="gray">
              <a:xfrm>
                <a:off x="3415266"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90" name="Up Arrow 89"/>
              <p:cNvSpPr/>
              <p:nvPr/>
            </p:nvSpPr>
            <p:spPr>
              <a:xfrm>
                <a:off x="3495931"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8" name="Rounded Rectangle 67"/>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14</a:t>
              </a:r>
              <a:endParaRPr lang="en-GB" dirty="0"/>
            </a:p>
          </p:txBody>
        </p:sp>
        <p:sp>
          <p:nvSpPr>
            <p:cNvPr id="69" name="Rectangle 68"/>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0" name="Rounded Rectangle 69"/>
            <p:cNvSpPr/>
            <p:nvPr/>
          </p:nvSpPr>
          <p:spPr>
            <a:xfrm>
              <a:off x="2167227"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15</a:t>
              </a:r>
              <a:endParaRPr lang="en-GB" dirty="0"/>
            </a:p>
          </p:txBody>
        </p:sp>
        <p:sp>
          <p:nvSpPr>
            <p:cNvPr id="71" name="Rectangle 70"/>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2" name="Rounded Rectangle 71"/>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28</a:t>
              </a:r>
              <a:endParaRPr lang="en-GB" dirty="0"/>
            </a:p>
          </p:txBody>
        </p:sp>
        <p:sp>
          <p:nvSpPr>
            <p:cNvPr id="73" name="Rectangle 72"/>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4" name="Rounded Rectangle 73"/>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31</a:t>
              </a:r>
              <a:endParaRPr lang="en-GB" dirty="0"/>
            </a:p>
          </p:txBody>
        </p:sp>
        <p:sp>
          <p:nvSpPr>
            <p:cNvPr id="75" name="Rectangle 74"/>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6" name="Rectangle 75"/>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ounded Rectangle 76"/>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40</a:t>
              </a:r>
              <a:endParaRPr lang="en-GB" dirty="0"/>
            </a:p>
          </p:txBody>
        </p:sp>
        <p:sp>
          <p:nvSpPr>
            <p:cNvPr id="78" name="Rectangle 77"/>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9" name="Rounded Rectangle 78"/>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17</a:t>
              </a:r>
              <a:endParaRPr lang="en-GB" dirty="0"/>
            </a:p>
          </p:txBody>
        </p:sp>
        <p:sp>
          <p:nvSpPr>
            <p:cNvPr id="80" name="Rectangle 79"/>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81" name="Rounded Rectangle 80"/>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51</a:t>
              </a:r>
              <a:endParaRPr lang="en-GB" dirty="0"/>
            </a:p>
          </p:txBody>
        </p:sp>
        <p:sp>
          <p:nvSpPr>
            <p:cNvPr id="82" name="Rectangle 81"/>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84" name="Group 83"/>
            <p:cNvGrpSpPr/>
            <p:nvPr/>
          </p:nvGrpSpPr>
          <p:grpSpPr>
            <a:xfrm>
              <a:off x="4986301" y="5189024"/>
              <a:ext cx="442429" cy="783940"/>
              <a:chOff x="4986301" y="5189024"/>
              <a:chExt cx="442429" cy="783940"/>
            </a:xfrm>
          </p:grpSpPr>
          <p:sp>
            <p:nvSpPr>
              <p:cNvPr id="85" name="Text Box 5"/>
              <p:cNvSpPr txBox="1">
                <a:spLocks noChangeArrowheads="1"/>
              </p:cNvSpPr>
              <p:nvPr/>
            </p:nvSpPr>
            <p:spPr bwMode="gray">
              <a:xfrm>
                <a:off x="4986301"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86" name="Up Arrow 85"/>
              <p:cNvSpPr/>
              <p:nvPr/>
            </p:nvSpPr>
            <p:spPr>
              <a:xfrm>
                <a:off x="509613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497760" y="263880"/>
              <a:ext cx="3580200" cy="4889880"/>
            </p14:xfrm>
          </p:contentPart>
        </mc:Choice>
        <mc:Fallback>
          <p:pic>
            <p:nvPicPr>
              <p:cNvPr id="2" name="Ink 1"/>
              <p:cNvPicPr/>
              <p:nvPr/>
            </p:nvPicPr>
            <p:blipFill>
              <a:blip r:embed="rId3"/>
              <a:stretch>
                <a:fillRect/>
              </a:stretch>
            </p:blipFill>
            <p:spPr>
              <a:xfrm>
                <a:off x="3485880" y="252000"/>
                <a:ext cx="3603600" cy="4912920"/>
              </a:xfrm>
              <a:prstGeom prst="rect">
                <a:avLst/>
              </a:prstGeom>
            </p:spPr>
          </p:pic>
        </mc:Fallback>
      </mc:AlternateContent>
    </p:spTree>
    <p:extLst>
      <p:ext uri="{BB962C8B-B14F-4D97-AF65-F5344CB8AC3E}">
        <p14:creationId xmlns:p14="http://schemas.microsoft.com/office/powerpoint/2010/main" val="449094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5688" y="446138"/>
                <a:ext cx="8377312" cy="6096000"/>
              </a:xfrm>
            </p:spPr>
            <p:txBody>
              <a:bodyPr>
                <a:normAutofit/>
              </a:bodyPr>
              <a:lstStyle/>
              <a:p>
                <a:r>
                  <a:rPr lang="en-US" sz="2400" dirty="0">
                    <a:latin typeface="Times New Roman" panose="02020603050405020304" pitchFamily="18" charset="0"/>
                    <a:cs typeface="Times New Roman" panose="02020603050405020304" pitchFamily="18" charset="0"/>
                  </a:rPr>
                  <a:t>Hash table with </a:t>
                </a:r>
                <a:r>
                  <a:rPr lang="en-US" sz="2400" i="1" dirty="0">
                    <a:latin typeface="Times New Roman" panose="02020603050405020304" pitchFamily="18" charset="0"/>
                    <a:cs typeface="Times New Roman" panose="02020603050405020304" pitchFamily="18" charset="0"/>
                  </a:rPr>
                  <a:t>open</a:t>
                </a:r>
                <a:r>
                  <a:rPr lang="en-US" sz="2400" dirty="0">
                    <a:latin typeface="Times New Roman" panose="02020603050405020304" pitchFamily="18" charset="0"/>
                    <a:cs typeface="Times New Roman" panose="02020603050405020304" pitchFamily="18" charset="0"/>
                  </a:rPr>
                  <a:t> addressing</a:t>
                </a:r>
              </a:p>
              <a:p>
                <a:pPr lvl="1"/>
                <a:r>
                  <a:rPr lang="en-US" sz="2000" dirty="0">
                    <a:latin typeface="Times New Roman" panose="02020603050405020304" pitchFamily="18" charset="0"/>
                    <a:cs typeface="Times New Roman" panose="02020603050405020304" pitchFamily="18" charset="0"/>
                  </a:rPr>
                  <a:t>The same amount of space as closed addressing: (2</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words</a:t>
                </a:r>
              </a:p>
              <a:p>
                <a:pPr lvl="1"/>
                <a:r>
                  <a:rPr lang="en-US" sz="2000" dirty="0">
                    <a:latin typeface="Times New Roman" panose="02020603050405020304" pitchFamily="18" charset="0"/>
                    <a:cs typeface="Times New Roman" panose="02020603050405020304" pitchFamily="18" charset="0"/>
                  </a:rPr>
                  <a:t>The number of table entries: (2</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h </a:t>
                </a:r>
                <a:r>
                  <a:rPr lang="en-US" sz="2000" dirty="0">
                    <a:latin typeface="Times New Roman" panose="02020603050405020304" pitchFamily="18" charset="0"/>
                    <a:cs typeface="Times New Roman" panose="02020603050405020304" pitchFamily="18" charset="0"/>
                  </a:rPr>
                  <a:t>(1 word per </a:t>
                </a:r>
                <a:r>
                  <a:rPr lang="en-US" sz="2000" dirty="0" smtClean="0">
                    <a:latin typeface="Times New Roman" panose="02020603050405020304" pitchFamily="18" charset="0"/>
                    <a:cs typeface="Times New Roman" panose="02020603050405020304" pitchFamily="18" charset="0"/>
                  </a:rPr>
                  <a:t>entry)</a:t>
                </a:r>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The same number of nodes as closed addressing: </a:t>
                </a:r>
                <a:r>
                  <a:rPr lang="en-US" sz="2000" i="1" dirty="0" err="1" smtClean="0">
                    <a:latin typeface="Times New Roman" panose="02020603050405020304" pitchFamily="18" charset="0"/>
                    <a:cs typeface="Times New Roman" panose="02020603050405020304" pitchFamily="18" charset="0"/>
                  </a:rPr>
                  <a:t>fh</a:t>
                </a:r>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nodes</a:t>
                </a:r>
                <a:r>
                  <a:rPr lang="en-US" sz="2000" i="1" dirty="0" smtClean="0">
                    <a:latin typeface="Times New Roman" panose="02020603050405020304" pitchFamily="18" charset="0"/>
                    <a:cs typeface="Times New Roman" panose="02020603050405020304" pitchFamily="18" charset="0"/>
                  </a:rPr>
                  <a:t> </a:t>
                </a:r>
                <a:endParaRPr lang="en-US" sz="2000" i="1" dirty="0">
                  <a:latin typeface="Times New Roman" panose="02020603050405020304" pitchFamily="18" charset="0"/>
                  <a:cs typeface="Times New Roman" panose="02020603050405020304" pitchFamily="18" charset="0"/>
                </a:endParaRPr>
              </a:p>
              <a:p>
                <a:pPr lvl="1"/>
                <a:endParaRPr lang="en-US" sz="2000" i="1"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Load </a:t>
                </a:r>
                <a:r>
                  <a:rPr lang="en-US" sz="2000" dirty="0">
                    <a:latin typeface="Times New Roman" panose="02020603050405020304" pitchFamily="18" charset="0"/>
                    <a:cs typeface="Times New Roman" panose="02020603050405020304" pitchFamily="18" charset="0"/>
                  </a:rPr>
                  <a:t>factor:  </a:t>
                </a:r>
                <a14:m>
                  <m:oMath xmlns:m="http://schemas.openxmlformats.org/officeDocument/2006/math">
                    <m:f>
                      <m:fPr>
                        <m:ctrlPr>
                          <a:rPr lang="en-US" sz="200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𝑜𝑓</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𝑛𝑜𝑑𝑒𝑠</m:t>
                        </m:r>
                      </m:num>
                      <m:den>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𝑜𝑓</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𝑡𝑎𝑏𝑙𝑒</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𝑒𝑛𝑡𝑟𝑖𝑒𝑠</m:t>
                        </m:r>
                      </m:den>
                    </m:f>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𝑓h</m:t>
                        </m:r>
                      </m:num>
                      <m:den>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2</m:t>
                            </m:r>
                            <m:r>
                              <a:rPr lang="en-US" sz="2000" b="0" i="1" smtClean="0">
                                <a:latin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cs typeface="Times New Roman" panose="02020603050405020304" pitchFamily="18" charset="0"/>
                              </a:rPr>
                              <m:t>+1</m:t>
                            </m:r>
                          </m:e>
                        </m:d>
                        <m:r>
                          <a:rPr lang="en-US" sz="2000" b="0" i="1" smtClean="0">
                            <a:latin typeface="Cambria Math" panose="02040503050406030204" pitchFamily="18" charset="0"/>
                            <a:cs typeface="Times New Roman" panose="02020603050405020304" pitchFamily="18" charset="0"/>
                          </a:rPr>
                          <m:t>h</m:t>
                        </m:r>
                      </m:den>
                    </m:f>
                    <m:r>
                      <a:rPr lang="en-US" sz="2000" b="0" i="1" smtClean="0">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𝑓</m:t>
                        </m:r>
                      </m:num>
                      <m:den>
                        <m:r>
                          <a:rPr lang="en-US" sz="2000" i="1">
                            <a:latin typeface="Cambria Math" panose="02040503050406030204" pitchFamily="18" charset="0"/>
                            <a:cs typeface="Times New Roman" panose="02020603050405020304" pitchFamily="18" charset="0"/>
                          </a:rPr>
                          <m:t>2</m:t>
                        </m:r>
                        <m:r>
                          <a:rPr lang="en-US" sz="2000" i="1">
                            <a:latin typeface="Cambria Math" panose="02040503050406030204" pitchFamily="18" charset="0"/>
                            <a:cs typeface="Times New Roman" panose="02020603050405020304" pitchFamily="18" charset="0"/>
                          </a:rPr>
                          <m:t>𝑓</m:t>
                        </m:r>
                        <m:r>
                          <a:rPr lang="en-US" sz="2000" i="1">
                            <a:latin typeface="Cambria Math" panose="02040503050406030204" pitchFamily="18" charset="0"/>
                            <a:cs typeface="Times New Roman" panose="02020603050405020304" pitchFamily="18" charset="0"/>
                          </a:rPr>
                          <m:t>+1</m:t>
                        </m:r>
                      </m:den>
                    </m:f>
                  </m:oMath>
                </a14:m>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5688" y="446138"/>
                <a:ext cx="8377312" cy="6096000"/>
              </a:xfrm>
              <a:blipFill>
                <a:blip r:embed="rId2"/>
                <a:stretch>
                  <a:fillRect l="-945" t="-800"/>
                </a:stretch>
              </a:blipFill>
            </p:spPr>
            <p:txBody>
              <a:bodyPr/>
              <a:lstStyle/>
              <a:p>
                <a:r>
                  <a:rPr lang="en-SG">
                    <a:noFill/>
                  </a:rPr>
                  <a:t> </a:t>
                </a:r>
              </a:p>
            </p:txBody>
          </p:sp>
        </mc:Fallback>
      </mc:AlternateContent>
      <p:graphicFrame>
        <p:nvGraphicFramePr>
          <p:cNvPr id="2" name="Table 1"/>
          <p:cNvGraphicFramePr>
            <a:graphicFrameLocks noGrp="1"/>
          </p:cNvGraphicFramePr>
          <p:nvPr>
            <p:extLst>
              <p:ext uri="{D42A27DB-BD31-4B8C-83A1-F6EECF244321}">
                <p14:modId xmlns:p14="http://schemas.microsoft.com/office/powerpoint/2010/main" val="2989362241"/>
              </p:ext>
            </p:extLst>
          </p:nvPr>
        </p:nvGraphicFramePr>
        <p:xfrm>
          <a:off x="304800" y="3581400"/>
          <a:ext cx="8776857" cy="247904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4015603458"/>
                    </a:ext>
                  </a:extLst>
                </a:gridCol>
                <a:gridCol w="1288473">
                  <a:extLst>
                    <a:ext uri="{9D8B030D-6E8A-4147-A177-3AD203B41FA5}">
                      <a16:colId xmlns:a16="http://schemas.microsoft.com/office/drawing/2014/main" val="3689192696"/>
                    </a:ext>
                  </a:extLst>
                </a:gridCol>
                <a:gridCol w="1380712">
                  <a:extLst>
                    <a:ext uri="{9D8B030D-6E8A-4147-A177-3AD203B41FA5}">
                      <a16:colId xmlns:a16="http://schemas.microsoft.com/office/drawing/2014/main" val="4207380733"/>
                    </a:ext>
                  </a:extLst>
                </a:gridCol>
                <a:gridCol w="1126962">
                  <a:extLst>
                    <a:ext uri="{9D8B030D-6E8A-4147-A177-3AD203B41FA5}">
                      <a16:colId xmlns:a16="http://schemas.microsoft.com/office/drawing/2014/main" val="3111914993"/>
                    </a:ext>
                  </a:extLst>
                </a:gridCol>
                <a:gridCol w="1332201">
                  <a:extLst>
                    <a:ext uri="{9D8B030D-6E8A-4147-A177-3AD203B41FA5}">
                      <a16:colId xmlns:a16="http://schemas.microsoft.com/office/drawing/2014/main" val="3495453289"/>
                    </a:ext>
                  </a:extLst>
                </a:gridCol>
                <a:gridCol w="1196252">
                  <a:extLst>
                    <a:ext uri="{9D8B030D-6E8A-4147-A177-3AD203B41FA5}">
                      <a16:colId xmlns:a16="http://schemas.microsoft.com/office/drawing/2014/main" val="2669517935"/>
                    </a:ext>
                  </a:extLst>
                </a:gridCol>
                <a:gridCol w="1233056">
                  <a:extLst>
                    <a:ext uri="{9D8B030D-6E8A-4147-A177-3AD203B41FA5}">
                      <a16:colId xmlns:a16="http://schemas.microsoft.com/office/drawing/2014/main" val="1216459988"/>
                    </a:ext>
                  </a:extLst>
                </a:gridCol>
              </a:tblGrid>
              <a:tr h="370840">
                <a:tc>
                  <a:txBody>
                    <a:bodyPr/>
                    <a:lstStyle/>
                    <a:p>
                      <a:r>
                        <a:rPr lang="en-US" sz="1600" dirty="0"/>
                        <a:t>Table</a:t>
                      </a:r>
                      <a:r>
                        <a:rPr lang="en-US" sz="1600" baseline="0" dirty="0"/>
                        <a:t> size (closed addressing)</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Load factor (closed addressing)</a:t>
                      </a:r>
                      <a:endParaRPr lang="en-SG" sz="1600" dirty="0"/>
                    </a:p>
                    <a:p>
                      <a:endParaRPr lang="en-SG" sz="1600" dirty="0"/>
                    </a:p>
                  </a:txBody>
                  <a:tcPr/>
                </a:tc>
                <a:tc>
                  <a:txBody>
                    <a:bodyPr/>
                    <a:lstStyle/>
                    <a:p>
                      <a:r>
                        <a:rPr lang="en-US" sz="1600" dirty="0"/>
                        <a:t># of nodes </a:t>
                      </a:r>
                    </a:p>
                    <a:p>
                      <a:r>
                        <a:rPr lang="en-US" sz="1600" dirty="0"/>
                        <a:t>(closed</a:t>
                      </a:r>
                      <a:r>
                        <a:rPr lang="en-US" sz="1600" baseline="0" dirty="0"/>
                        <a:t> addressing)</a:t>
                      </a:r>
                      <a:endParaRPr lang="en-SG" sz="1600" dirty="0"/>
                    </a:p>
                  </a:txBody>
                  <a:tcPr/>
                </a:tc>
                <a:tc>
                  <a:txBody>
                    <a:bodyPr/>
                    <a:lstStyle/>
                    <a:p>
                      <a:r>
                        <a:rPr lang="en-US" sz="1600" dirty="0"/>
                        <a:t>Memory (words)</a:t>
                      </a:r>
                      <a:endParaRPr lang="en-SG" sz="1600" dirty="0"/>
                    </a:p>
                  </a:txBody>
                  <a:tcPr/>
                </a:tc>
                <a:tc>
                  <a:txBody>
                    <a:bodyPr/>
                    <a:lstStyle/>
                    <a:p>
                      <a:r>
                        <a:rPr lang="en-US" sz="1600" dirty="0"/>
                        <a:t>Table size (open</a:t>
                      </a:r>
                      <a:r>
                        <a:rPr lang="en-US" sz="1600" baseline="0" dirty="0"/>
                        <a:t> addressing)</a:t>
                      </a:r>
                      <a:endParaRPr lang="en-SG" sz="1600" dirty="0"/>
                    </a:p>
                  </a:txBody>
                  <a:tcPr/>
                </a:tc>
                <a:tc>
                  <a:txBody>
                    <a:bodyPr/>
                    <a:lstStyle/>
                    <a:p>
                      <a:r>
                        <a:rPr lang="en-US" sz="1600" dirty="0"/>
                        <a:t># of nodes </a:t>
                      </a:r>
                    </a:p>
                    <a:p>
                      <a:r>
                        <a:rPr lang="en-US" sz="1600" dirty="0"/>
                        <a:t>(open</a:t>
                      </a:r>
                      <a:r>
                        <a:rPr lang="en-US" sz="1600" baseline="0" dirty="0"/>
                        <a:t> addressing)</a:t>
                      </a:r>
                      <a:endParaRPr lang="en-SG" sz="1600" dirty="0"/>
                    </a:p>
                    <a:p>
                      <a:endParaRPr lang="en-SG" sz="1600" dirty="0"/>
                    </a:p>
                  </a:txBody>
                  <a:tcPr/>
                </a:tc>
                <a:tc>
                  <a:txBody>
                    <a:bodyPr/>
                    <a:lstStyle/>
                    <a:p>
                      <a:r>
                        <a:rPr lang="en-US" sz="1600" dirty="0"/>
                        <a:t>Load factor (open addressing)</a:t>
                      </a:r>
                      <a:endParaRPr lang="en-SG" sz="1600" dirty="0"/>
                    </a:p>
                  </a:txBody>
                  <a:tcPr/>
                </a:tc>
                <a:extLst>
                  <a:ext uri="{0D108BD9-81ED-4DB2-BD59-A6C34878D82A}">
                    <a16:rowId xmlns:a16="http://schemas.microsoft.com/office/drawing/2014/main" val="2769790098"/>
                  </a:ext>
                </a:extLst>
              </a:tr>
              <a:tr h="185420">
                <a:tc>
                  <a:txBody>
                    <a:bodyPr/>
                    <a:lstStyle/>
                    <a:p>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i="1" dirty="0">
                          <a:latin typeface="Times New Roman" panose="02020603050405020304" pitchFamily="18" charset="0"/>
                          <a:cs typeface="Times New Roman" panose="02020603050405020304" pitchFamily="18" charset="0"/>
                        </a:rPr>
                        <a:t>f</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i="1" dirty="0" err="1">
                          <a:latin typeface="Times New Roman" panose="02020603050405020304" pitchFamily="18" charset="0"/>
                          <a:cs typeface="Times New Roman" panose="02020603050405020304" pitchFamily="18" charset="0"/>
                        </a:rPr>
                        <a:t>fh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a:t>
                      </a:r>
                      <a:r>
                        <a:rPr lang="en-US" sz="1600" i="1" dirty="0">
                          <a:latin typeface="Times New Roman" panose="02020603050405020304" pitchFamily="18" charset="0"/>
                          <a:cs typeface="Times New Roman" panose="02020603050405020304" pitchFamily="18" charset="0"/>
                        </a:rPr>
                        <a:t>f</a:t>
                      </a:r>
                      <a:r>
                        <a:rPr lang="en-US" sz="1600" dirty="0">
                          <a:latin typeface="Times New Roman" panose="02020603050405020304" pitchFamily="18" charset="0"/>
                          <a:cs typeface="Times New Roman" panose="02020603050405020304" pitchFamily="18" charset="0"/>
                        </a:rPr>
                        <a:t>+1)</a:t>
                      </a:r>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a:t>
                      </a:r>
                      <a:r>
                        <a:rPr lang="en-US" sz="1600" i="1" dirty="0">
                          <a:latin typeface="Times New Roman" panose="02020603050405020304" pitchFamily="18" charset="0"/>
                          <a:cs typeface="Times New Roman" panose="02020603050405020304" pitchFamily="18" charset="0"/>
                        </a:rPr>
                        <a:t>f</a:t>
                      </a:r>
                      <a:r>
                        <a:rPr lang="en-US" sz="1600" dirty="0">
                          <a:latin typeface="Times New Roman" panose="02020603050405020304" pitchFamily="18" charset="0"/>
                          <a:cs typeface="Times New Roman" panose="02020603050405020304" pitchFamily="18" charset="0"/>
                        </a:rPr>
                        <a:t>+1)</a:t>
                      </a:r>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i="1" dirty="0" err="1">
                          <a:latin typeface="Times New Roman" panose="02020603050405020304" pitchFamily="18" charset="0"/>
                          <a:cs typeface="Times New Roman" panose="02020603050405020304" pitchFamily="18" charset="0"/>
                        </a:rPr>
                        <a:t>fh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i="1" dirty="0">
                          <a:latin typeface="Times New Roman" panose="02020603050405020304" pitchFamily="18" charset="0"/>
                          <a:cs typeface="Times New Roman" panose="02020603050405020304" pitchFamily="18" charset="0"/>
                        </a:rPr>
                        <a:t>f</a:t>
                      </a:r>
                      <a:r>
                        <a:rPr lang="en-US" sz="1600" dirty="0">
                          <a:latin typeface="Times New Roman" panose="02020603050405020304" pitchFamily="18" charset="0"/>
                          <a:cs typeface="Times New Roman" panose="02020603050405020304" pitchFamily="18" charset="0"/>
                        </a:rPr>
                        <a:t>/(2</a:t>
                      </a:r>
                      <a:r>
                        <a:rPr lang="en-US" sz="1600" i="1" dirty="0">
                          <a:latin typeface="Times New Roman" panose="02020603050405020304" pitchFamily="18" charset="0"/>
                          <a:cs typeface="Times New Roman" panose="02020603050405020304" pitchFamily="18" charset="0"/>
                        </a:rPr>
                        <a:t>f</a:t>
                      </a:r>
                      <a:r>
                        <a:rPr lang="en-US" sz="1600" dirty="0">
                          <a:latin typeface="Times New Roman" panose="02020603050405020304" pitchFamily="18" charset="0"/>
                          <a:cs typeface="Times New Roman" panose="02020603050405020304" pitchFamily="18" charset="0"/>
                        </a:rPr>
                        <a:t>+1)</a:t>
                      </a:r>
                      <a:endParaRPr lang="en-SG"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3611684"/>
                  </a:ext>
                </a:extLst>
              </a:tr>
              <a:tr h="185420">
                <a:tc>
                  <a:txBody>
                    <a:bodyPr/>
                    <a:lstStyle/>
                    <a:p>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0.5</a:t>
                      </a:r>
                      <a:endParaRPr lang="en-S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0.5</a:t>
                      </a:r>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a:t>
                      </a:r>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a:t>
                      </a:r>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0.5</a:t>
                      </a:r>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0.25</a:t>
                      </a:r>
                      <a:endParaRPr lang="en-SG"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9319863"/>
                  </a:ext>
                </a:extLst>
              </a:tr>
              <a:tr h="370840">
                <a:tc>
                  <a:txBody>
                    <a:bodyPr/>
                    <a:lstStyle/>
                    <a:p>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a:t>
                      </a:r>
                      <a:endParaRPr lang="en-SG" sz="1600" dirty="0">
                        <a:latin typeface="Times New Roman" panose="02020603050405020304" pitchFamily="18" charset="0"/>
                        <a:cs typeface="Times New Roman" panose="02020603050405020304" pitchFamily="18" charset="0"/>
                      </a:endParaRPr>
                    </a:p>
                  </a:txBody>
                  <a:tcPr/>
                </a:tc>
                <a:tc>
                  <a:txBody>
                    <a:bodyPr/>
                    <a:lstStyle/>
                    <a:p>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3</a:t>
                      </a:r>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3</a:t>
                      </a:r>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1/3</a:t>
                      </a:r>
                      <a:endParaRPr lang="en-SG"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6110232"/>
                  </a:ext>
                </a:extLst>
              </a:tr>
              <a:tr h="370840">
                <a:tc>
                  <a:txBody>
                    <a:bodyPr/>
                    <a:lstStyle/>
                    <a:p>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a:t>
                      </a:r>
                      <a:endParaRPr lang="en-S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a:t>
                      </a:r>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5</a:t>
                      </a:r>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5</a:t>
                      </a:r>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a:t>
                      </a:r>
                      <a:r>
                        <a:rPr lang="en-US" sz="1600" i="1" dirty="0">
                          <a:latin typeface="Times New Roman" panose="02020603050405020304" pitchFamily="18" charset="0"/>
                          <a:cs typeface="Times New Roman" panose="02020603050405020304" pitchFamily="18" charset="0"/>
                        </a:rPr>
                        <a:t>h</a:t>
                      </a:r>
                      <a:endParaRPr lang="en-S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0.4</a:t>
                      </a:r>
                      <a:endParaRPr lang="en-SG"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280364"/>
                  </a:ext>
                </a:extLst>
              </a:tr>
            </a:tbl>
          </a:graphicData>
        </a:graphic>
      </p:graphicFrame>
    </p:spTree>
    <p:extLst>
      <p:ext uri="{BB962C8B-B14F-4D97-AF65-F5344CB8AC3E}">
        <p14:creationId xmlns:p14="http://schemas.microsoft.com/office/powerpoint/2010/main" val="268506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172200"/>
          </a:xfrm>
        </p:spPr>
        <p:txBody>
          <a:bodyPr>
            <a:normAutofit/>
          </a:bodyPr>
          <a:lstStyle/>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r>
              <a:rPr lang="en-US" sz="2000" dirty="0" smtClean="0">
                <a:solidFill>
                  <a:srgbClr val="0000FF"/>
                </a:solidFill>
              </a:rPr>
              <a:t>28 &lt; 51 case 1, increase i1</a:t>
            </a:r>
          </a:p>
          <a:p>
            <a:pPr lvl="0"/>
            <a:endParaRPr lang="en-US" sz="2000" dirty="0">
              <a:solidFill>
                <a:srgbClr val="0000FF"/>
              </a:solidFill>
            </a:endParaRPr>
          </a:p>
          <a:p>
            <a:pPr lvl="0">
              <a:buNone/>
            </a:pPr>
            <a:r>
              <a:rPr lang="en-US" sz="2000" dirty="0"/>
              <a:t>	</a:t>
            </a:r>
          </a:p>
        </p:txBody>
      </p:sp>
      <p:grpSp>
        <p:nvGrpSpPr>
          <p:cNvPr id="59" name="Group 58"/>
          <p:cNvGrpSpPr/>
          <p:nvPr/>
        </p:nvGrpSpPr>
        <p:grpSpPr>
          <a:xfrm>
            <a:off x="1872592" y="3124200"/>
            <a:ext cx="5322615" cy="1832121"/>
            <a:chOff x="824322" y="4140843"/>
            <a:chExt cx="5322615" cy="1832121"/>
          </a:xfrm>
        </p:grpSpPr>
        <p:sp>
          <p:nvSpPr>
            <p:cNvPr id="60" name="Rounded Rectangle 59"/>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1" name="Rectangle 60"/>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2" name="Rectangle 61"/>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1" name="Group 90"/>
            <p:cNvGrpSpPr/>
            <p:nvPr/>
          </p:nvGrpSpPr>
          <p:grpSpPr>
            <a:xfrm>
              <a:off x="4376701" y="5181600"/>
              <a:ext cx="442429" cy="783940"/>
              <a:chOff x="5015466" y="5140820"/>
              <a:chExt cx="442429" cy="783940"/>
            </a:xfrm>
          </p:grpSpPr>
          <p:sp>
            <p:nvSpPr>
              <p:cNvPr id="113" name="Text Box 5"/>
              <p:cNvSpPr txBox="1">
                <a:spLocks noChangeArrowheads="1"/>
              </p:cNvSpPr>
              <p:nvPr/>
            </p:nvSpPr>
            <p:spPr bwMode="gray">
              <a:xfrm>
                <a:off x="5015466"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114" name="Up Arrow 113"/>
              <p:cNvSpPr/>
              <p:nvPr/>
            </p:nvSpPr>
            <p:spPr>
              <a:xfrm>
                <a:off x="5096131"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92" name="Rounded Rectangle 91"/>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14</a:t>
              </a:r>
              <a:endParaRPr lang="en-GB" dirty="0"/>
            </a:p>
          </p:txBody>
        </p:sp>
        <p:sp>
          <p:nvSpPr>
            <p:cNvPr id="93" name="Rectangle 92"/>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4" name="Rounded Rectangle 93"/>
            <p:cNvSpPr/>
            <p:nvPr/>
          </p:nvSpPr>
          <p:spPr>
            <a:xfrm>
              <a:off x="2167227"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15</a:t>
              </a:r>
              <a:endParaRPr lang="en-GB" dirty="0"/>
            </a:p>
          </p:txBody>
        </p:sp>
        <p:sp>
          <p:nvSpPr>
            <p:cNvPr id="95" name="Rectangle 94"/>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6" name="Rounded Rectangle 95"/>
            <p:cNvSpPr/>
            <p:nvPr/>
          </p:nvSpPr>
          <p:spPr>
            <a:xfrm>
              <a:off x="2712275" y="4508934"/>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17</a:t>
              </a:r>
              <a:endParaRPr lang="en-GB" dirty="0"/>
            </a:p>
          </p:txBody>
        </p:sp>
        <p:sp>
          <p:nvSpPr>
            <p:cNvPr id="97" name="Rectangle 96"/>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8" name="Rounded Rectangle 97"/>
            <p:cNvSpPr/>
            <p:nvPr/>
          </p:nvSpPr>
          <p:spPr>
            <a:xfrm>
              <a:off x="3717340"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28</a:t>
              </a:r>
              <a:endParaRPr lang="en-GB" dirty="0"/>
            </a:p>
          </p:txBody>
        </p:sp>
        <p:sp>
          <p:nvSpPr>
            <p:cNvPr id="99" name="Rectangle 98"/>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0" name="Rectangle 99"/>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ounded Rectangle 100"/>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31</a:t>
              </a:r>
              <a:endParaRPr lang="en-GB" dirty="0"/>
            </a:p>
          </p:txBody>
        </p:sp>
        <p:sp>
          <p:nvSpPr>
            <p:cNvPr id="102" name="Rectangle 101"/>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3" name="Rounded Rectangle 102"/>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40</a:t>
              </a:r>
              <a:endParaRPr lang="en-GB" dirty="0"/>
            </a:p>
          </p:txBody>
        </p:sp>
        <p:sp>
          <p:nvSpPr>
            <p:cNvPr id="104" name="Rectangle 103"/>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5" name="Rounded Rectangle 104"/>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51</a:t>
              </a:r>
              <a:endParaRPr lang="en-GB" dirty="0"/>
            </a:p>
          </p:txBody>
        </p:sp>
        <p:sp>
          <p:nvSpPr>
            <p:cNvPr id="106" name="Rectangle 105"/>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108" name="Group 107"/>
            <p:cNvGrpSpPr/>
            <p:nvPr/>
          </p:nvGrpSpPr>
          <p:grpSpPr>
            <a:xfrm>
              <a:off x="5504930" y="5189024"/>
              <a:ext cx="442429" cy="783940"/>
              <a:chOff x="5504930" y="5189024"/>
              <a:chExt cx="442429" cy="783940"/>
            </a:xfrm>
          </p:grpSpPr>
          <p:sp>
            <p:nvSpPr>
              <p:cNvPr id="109" name="Text Box 5"/>
              <p:cNvSpPr txBox="1">
                <a:spLocks noChangeArrowheads="1"/>
              </p:cNvSpPr>
              <p:nvPr/>
            </p:nvSpPr>
            <p:spPr bwMode="gray">
              <a:xfrm>
                <a:off x="5504930"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110" name="Up Arrow 109"/>
              <p:cNvSpPr/>
              <p:nvPr/>
            </p:nvSpPr>
            <p:spPr>
              <a:xfrm>
                <a:off x="5614760"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grpSp>
        <p:nvGrpSpPr>
          <p:cNvPr id="115" name="Group 114"/>
          <p:cNvGrpSpPr/>
          <p:nvPr/>
        </p:nvGrpSpPr>
        <p:grpSpPr>
          <a:xfrm>
            <a:off x="1786101" y="243846"/>
            <a:ext cx="5322615" cy="1832121"/>
            <a:chOff x="824322" y="4140843"/>
            <a:chExt cx="5322615" cy="1832121"/>
          </a:xfrm>
        </p:grpSpPr>
        <p:sp>
          <p:nvSpPr>
            <p:cNvPr id="116" name="Rounded Rectangle 115"/>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117" name="Rectangle 116"/>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18" name="Rectangle 117"/>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9" name="Group 118"/>
            <p:cNvGrpSpPr/>
            <p:nvPr/>
          </p:nvGrpSpPr>
          <p:grpSpPr>
            <a:xfrm>
              <a:off x="3843301" y="5181600"/>
              <a:ext cx="442429" cy="783940"/>
              <a:chOff x="4482066" y="5140820"/>
              <a:chExt cx="442429" cy="783940"/>
            </a:xfrm>
          </p:grpSpPr>
          <p:sp>
            <p:nvSpPr>
              <p:cNvPr id="141" name="Text Box 5"/>
              <p:cNvSpPr txBox="1">
                <a:spLocks noChangeArrowheads="1"/>
              </p:cNvSpPr>
              <p:nvPr/>
            </p:nvSpPr>
            <p:spPr bwMode="gray">
              <a:xfrm>
                <a:off x="4482066"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142" name="Up Arrow 141"/>
              <p:cNvSpPr/>
              <p:nvPr/>
            </p:nvSpPr>
            <p:spPr>
              <a:xfrm>
                <a:off x="4562731"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20" name="Rounded Rectangle 119"/>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14</a:t>
              </a:r>
              <a:endParaRPr lang="en-GB" dirty="0"/>
            </a:p>
          </p:txBody>
        </p:sp>
        <p:sp>
          <p:nvSpPr>
            <p:cNvPr id="121" name="Rectangle 120"/>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22" name="Rounded Rectangle 121"/>
            <p:cNvSpPr/>
            <p:nvPr/>
          </p:nvSpPr>
          <p:spPr>
            <a:xfrm>
              <a:off x="2167227"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15</a:t>
              </a:r>
              <a:endParaRPr lang="en-GB" dirty="0"/>
            </a:p>
          </p:txBody>
        </p:sp>
        <p:sp>
          <p:nvSpPr>
            <p:cNvPr id="123" name="Rectangle 122"/>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24" name="Rounded Rectangle 123"/>
            <p:cNvSpPr/>
            <p:nvPr/>
          </p:nvSpPr>
          <p:spPr>
            <a:xfrm>
              <a:off x="2712275" y="4508934"/>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17</a:t>
              </a:r>
              <a:endParaRPr lang="en-GB" dirty="0"/>
            </a:p>
          </p:txBody>
        </p:sp>
        <p:sp>
          <p:nvSpPr>
            <p:cNvPr id="125" name="Rectangle 124"/>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26" name="Rounded Rectangle 125"/>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28</a:t>
              </a:r>
              <a:endParaRPr lang="en-GB" dirty="0"/>
            </a:p>
          </p:txBody>
        </p:sp>
        <p:sp>
          <p:nvSpPr>
            <p:cNvPr id="127" name="Rectangle 126"/>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28" name="Rectangle 127"/>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ounded Rectangle 128"/>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31</a:t>
              </a:r>
              <a:endParaRPr lang="en-GB" dirty="0"/>
            </a:p>
          </p:txBody>
        </p:sp>
        <p:sp>
          <p:nvSpPr>
            <p:cNvPr id="130" name="Rectangle 129"/>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31" name="Rounded Rectangle 130"/>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40</a:t>
              </a:r>
              <a:endParaRPr lang="en-GB" dirty="0"/>
            </a:p>
          </p:txBody>
        </p:sp>
        <p:sp>
          <p:nvSpPr>
            <p:cNvPr id="132" name="Rectangle 131"/>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33" name="Rounded Rectangle 132"/>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51</a:t>
              </a:r>
              <a:endParaRPr lang="en-GB" dirty="0"/>
            </a:p>
          </p:txBody>
        </p:sp>
        <p:sp>
          <p:nvSpPr>
            <p:cNvPr id="134" name="Rectangle 133"/>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136" name="Group 135"/>
            <p:cNvGrpSpPr/>
            <p:nvPr/>
          </p:nvGrpSpPr>
          <p:grpSpPr>
            <a:xfrm>
              <a:off x="5504930" y="5189024"/>
              <a:ext cx="442429" cy="783940"/>
              <a:chOff x="5504930" y="5189024"/>
              <a:chExt cx="442429" cy="783940"/>
            </a:xfrm>
          </p:grpSpPr>
          <p:sp>
            <p:nvSpPr>
              <p:cNvPr id="137" name="Text Box 5"/>
              <p:cNvSpPr txBox="1">
                <a:spLocks noChangeArrowheads="1"/>
              </p:cNvSpPr>
              <p:nvPr/>
            </p:nvSpPr>
            <p:spPr bwMode="gray">
              <a:xfrm>
                <a:off x="5504930"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138" name="Up Arrow 137"/>
              <p:cNvSpPr/>
              <p:nvPr/>
            </p:nvSpPr>
            <p:spPr>
              <a:xfrm>
                <a:off x="5614760"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27137902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172200"/>
          </a:xfrm>
        </p:spPr>
        <p:txBody>
          <a:bodyPr>
            <a:normAutofit/>
          </a:bodyPr>
          <a:lstStyle/>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r>
              <a:rPr lang="en-US" sz="2000" dirty="0" smtClean="0">
                <a:solidFill>
                  <a:srgbClr val="0000FF"/>
                </a:solidFill>
              </a:rPr>
              <a:t>31 &lt; 51 case 1, increase i1</a:t>
            </a:r>
          </a:p>
          <a:p>
            <a:pPr lvl="0"/>
            <a:endParaRPr lang="en-US" sz="2000" dirty="0">
              <a:solidFill>
                <a:srgbClr val="0000FF"/>
              </a:solidFill>
            </a:endParaRPr>
          </a:p>
          <a:p>
            <a:pPr lvl="0">
              <a:buNone/>
            </a:pPr>
            <a:r>
              <a:rPr lang="en-US" sz="2000" dirty="0"/>
              <a:t>	</a:t>
            </a:r>
          </a:p>
        </p:txBody>
      </p:sp>
      <p:grpSp>
        <p:nvGrpSpPr>
          <p:cNvPr id="59" name="Group 58"/>
          <p:cNvGrpSpPr/>
          <p:nvPr/>
        </p:nvGrpSpPr>
        <p:grpSpPr>
          <a:xfrm>
            <a:off x="1872592" y="3124200"/>
            <a:ext cx="5322615" cy="1832121"/>
            <a:chOff x="824322" y="4140843"/>
            <a:chExt cx="5322615" cy="1832121"/>
          </a:xfrm>
        </p:grpSpPr>
        <p:sp>
          <p:nvSpPr>
            <p:cNvPr id="60" name="Rounded Rectangle 59"/>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1" name="Rectangle 60"/>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2" name="Rectangle 61"/>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Text Box 5"/>
            <p:cNvSpPr txBox="1">
              <a:spLocks noChangeArrowheads="1"/>
            </p:cNvSpPr>
            <p:nvPr/>
          </p:nvSpPr>
          <p:spPr bwMode="gray">
            <a:xfrm>
              <a:off x="4376701" y="5503233"/>
              <a:ext cx="18601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sz="1800" dirty="0"/>
            </a:p>
          </p:txBody>
        </p:sp>
        <p:sp>
          <p:nvSpPr>
            <p:cNvPr id="92" name="Rounded Rectangle 91"/>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14</a:t>
              </a:r>
              <a:endParaRPr lang="en-GB" dirty="0"/>
            </a:p>
          </p:txBody>
        </p:sp>
        <p:sp>
          <p:nvSpPr>
            <p:cNvPr id="93" name="Rectangle 92"/>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4" name="Rounded Rectangle 93"/>
            <p:cNvSpPr/>
            <p:nvPr/>
          </p:nvSpPr>
          <p:spPr>
            <a:xfrm>
              <a:off x="2167227"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15</a:t>
              </a:r>
              <a:endParaRPr lang="en-GB" dirty="0"/>
            </a:p>
          </p:txBody>
        </p:sp>
        <p:sp>
          <p:nvSpPr>
            <p:cNvPr id="95" name="Rectangle 94"/>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6" name="Rounded Rectangle 95"/>
            <p:cNvSpPr/>
            <p:nvPr/>
          </p:nvSpPr>
          <p:spPr>
            <a:xfrm>
              <a:off x="2712275" y="4508934"/>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17</a:t>
              </a:r>
              <a:endParaRPr lang="en-GB" dirty="0"/>
            </a:p>
          </p:txBody>
        </p:sp>
        <p:sp>
          <p:nvSpPr>
            <p:cNvPr id="97" name="Rectangle 96"/>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8" name="Rounded Rectangle 97"/>
            <p:cNvSpPr/>
            <p:nvPr/>
          </p:nvSpPr>
          <p:spPr>
            <a:xfrm>
              <a:off x="3717340"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28</a:t>
              </a:r>
              <a:endParaRPr lang="en-GB" dirty="0"/>
            </a:p>
          </p:txBody>
        </p:sp>
        <p:sp>
          <p:nvSpPr>
            <p:cNvPr id="99" name="Rectangle 98"/>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0" name="Rectangle 99"/>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ounded Rectangle 100"/>
            <p:cNvSpPr/>
            <p:nvPr/>
          </p:nvSpPr>
          <p:spPr>
            <a:xfrm>
              <a:off x="4303211" y="4522531"/>
              <a:ext cx="478800" cy="478800"/>
            </a:xfrm>
            <a:prstGeom prst="roundRect">
              <a:avLst/>
            </a:prstGeom>
            <a:solidFill>
              <a:schemeClr val="tx2"/>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31</a:t>
              </a:r>
              <a:endParaRPr lang="en-GB" dirty="0"/>
            </a:p>
          </p:txBody>
        </p:sp>
        <p:sp>
          <p:nvSpPr>
            <p:cNvPr id="102" name="Rectangle 101"/>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3" name="Rounded Rectangle 102"/>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40</a:t>
              </a:r>
              <a:endParaRPr lang="en-GB" dirty="0"/>
            </a:p>
          </p:txBody>
        </p:sp>
        <p:sp>
          <p:nvSpPr>
            <p:cNvPr id="104" name="Rectangle 103"/>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5" name="Rounded Rectangle 104"/>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51</a:t>
              </a:r>
              <a:endParaRPr lang="en-GB" dirty="0"/>
            </a:p>
          </p:txBody>
        </p:sp>
        <p:sp>
          <p:nvSpPr>
            <p:cNvPr id="106" name="Rectangle 105"/>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107" name="Group 106"/>
            <p:cNvGrpSpPr/>
            <p:nvPr/>
          </p:nvGrpSpPr>
          <p:grpSpPr>
            <a:xfrm>
              <a:off x="4971530" y="5189024"/>
              <a:ext cx="442429" cy="783940"/>
              <a:chOff x="4971530" y="5189024"/>
              <a:chExt cx="442429" cy="783940"/>
            </a:xfrm>
          </p:grpSpPr>
          <p:sp>
            <p:nvSpPr>
              <p:cNvPr id="111" name="Text Box 5"/>
              <p:cNvSpPr txBox="1">
                <a:spLocks noChangeArrowheads="1"/>
              </p:cNvSpPr>
              <p:nvPr/>
            </p:nvSpPr>
            <p:spPr bwMode="gray">
              <a:xfrm>
                <a:off x="4971530"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112" name="Up Arrow 111"/>
              <p:cNvSpPr/>
              <p:nvPr/>
            </p:nvSpPr>
            <p:spPr>
              <a:xfrm>
                <a:off x="5048644"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08" name="Group 107"/>
            <p:cNvGrpSpPr/>
            <p:nvPr/>
          </p:nvGrpSpPr>
          <p:grpSpPr>
            <a:xfrm>
              <a:off x="5504930" y="5189024"/>
              <a:ext cx="442429" cy="783940"/>
              <a:chOff x="5504930" y="5189024"/>
              <a:chExt cx="442429" cy="783940"/>
            </a:xfrm>
          </p:grpSpPr>
          <p:sp>
            <p:nvSpPr>
              <p:cNvPr id="109" name="Text Box 5"/>
              <p:cNvSpPr txBox="1">
                <a:spLocks noChangeArrowheads="1"/>
              </p:cNvSpPr>
              <p:nvPr/>
            </p:nvSpPr>
            <p:spPr bwMode="gray">
              <a:xfrm>
                <a:off x="5504930"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110" name="Up Arrow 109"/>
              <p:cNvSpPr/>
              <p:nvPr/>
            </p:nvSpPr>
            <p:spPr>
              <a:xfrm>
                <a:off x="5614760"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grpSp>
        <p:nvGrpSpPr>
          <p:cNvPr id="63" name="Group 62"/>
          <p:cNvGrpSpPr/>
          <p:nvPr/>
        </p:nvGrpSpPr>
        <p:grpSpPr>
          <a:xfrm>
            <a:off x="1504962" y="266652"/>
            <a:ext cx="5322615" cy="1832121"/>
            <a:chOff x="824322" y="4140843"/>
            <a:chExt cx="5322615" cy="1832121"/>
          </a:xfrm>
        </p:grpSpPr>
        <p:sp>
          <p:nvSpPr>
            <p:cNvPr id="64" name="Rounded Rectangle 63"/>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5" name="Rectangle 64"/>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6" name="Rectangle 65"/>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7" name="Group 66"/>
            <p:cNvGrpSpPr/>
            <p:nvPr/>
          </p:nvGrpSpPr>
          <p:grpSpPr>
            <a:xfrm>
              <a:off x="4376701" y="5181600"/>
              <a:ext cx="442429" cy="783940"/>
              <a:chOff x="5015466" y="5140820"/>
              <a:chExt cx="442429" cy="783940"/>
            </a:xfrm>
          </p:grpSpPr>
          <p:sp>
            <p:nvSpPr>
              <p:cNvPr id="89" name="Text Box 5"/>
              <p:cNvSpPr txBox="1">
                <a:spLocks noChangeArrowheads="1"/>
              </p:cNvSpPr>
              <p:nvPr/>
            </p:nvSpPr>
            <p:spPr bwMode="gray">
              <a:xfrm>
                <a:off x="5015466"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90" name="Up Arrow 89"/>
              <p:cNvSpPr/>
              <p:nvPr/>
            </p:nvSpPr>
            <p:spPr>
              <a:xfrm>
                <a:off x="5096131"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8" name="Rounded Rectangle 67"/>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14</a:t>
              </a:r>
              <a:endParaRPr lang="en-GB" dirty="0"/>
            </a:p>
          </p:txBody>
        </p:sp>
        <p:sp>
          <p:nvSpPr>
            <p:cNvPr id="69" name="Rectangle 68"/>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0" name="Rounded Rectangle 69"/>
            <p:cNvSpPr/>
            <p:nvPr/>
          </p:nvSpPr>
          <p:spPr>
            <a:xfrm>
              <a:off x="2167227"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15</a:t>
              </a:r>
              <a:endParaRPr lang="en-GB" dirty="0"/>
            </a:p>
          </p:txBody>
        </p:sp>
        <p:sp>
          <p:nvSpPr>
            <p:cNvPr id="71" name="Rectangle 70"/>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2" name="Rounded Rectangle 71"/>
            <p:cNvSpPr/>
            <p:nvPr/>
          </p:nvSpPr>
          <p:spPr>
            <a:xfrm>
              <a:off x="2712275" y="4508934"/>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17</a:t>
              </a:r>
              <a:endParaRPr lang="en-GB" dirty="0"/>
            </a:p>
          </p:txBody>
        </p:sp>
        <p:sp>
          <p:nvSpPr>
            <p:cNvPr id="73" name="Rectangle 72"/>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4" name="Rounded Rectangle 73"/>
            <p:cNvSpPr/>
            <p:nvPr/>
          </p:nvSpPr>
          <p:spPr>
            <a:xfrm>
              <a:off x="3717340"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28</a:t>
              </a:r>
              <a:endParaRPr lang="en-GB" dirty="0"/>
            </a:p>
          </p:txBody>
        </p:sp>
        <p:sp>
          <p:nvSpPr>
            <p:cNvPr id="75" name="Rectangle 74"/>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6" name="Rectangle 75"/>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ounded Rectangle 76"/>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31</a:t>
              </a:r>
              <a:endParaRPr lang="en-GB" dirty="0"/>
            </a:p>
          </p:txBody>
        </p:sp>
        <p:sp>
          <p:nvSpPr>
            <p:cNvPr id="78" name="Rectangle 77"/>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9" name="Rounded Rectangle 78"/>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40</a:t>
              </a:r>
              <a:endParaRPr lang="en-GB" dirty="0"/>
            </a:p>
          </p:txBody>
        </p:sp>
        <p:sp>
          <p:nvSpPr>
            <p:cNvPr id="80" name="Rectangle 79"/>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81" name="Rounded Rectangle 80"/>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51</a:t>
              </a:r>
              <a:endParaRPr lang="en-GB" dirty="0"/>
            </a:p>
          </p:txBody>
        </p:sp>
        <p:sp>
          <p:nvSpPr>
            <p:cNvPr id="82" name="Rectangle 81"/>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84" name="Group 83"/>
            <p:cNvGrpSpPr/>
            <p:nvPr/>
          </p:nvGrpSpPr>
          <p:grpSpPr>
            <a:xfrm>
              <a:off x="5504930" y="5189024"/>
              <a:ext cx="442429" cy="783940"/>
              <a:chOff x="5504930" y="5189024"/>
              <a:chExt cx="442429" cy="783940"/>
            </a:xfrm>
          </p:grpSpPr>
          <p:sp>
            <p:nvSpPr>
              <p:cNvPr id="85" name="Text Box 5"/>
              <p:cNvSpPr txBox="1">
                <a:spLocks noChangeArrowheads="1"/>
              </p:cNvSpPr>
              <p:nvPr/>
            </p:nvSpPr>
            <p:spPr bwMode="gray">
              <a:xfrm>
                <a:off x="5504930"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86" name="Up Arrow 85"/>
              <p:cNvSpPr/>
              <p:nvPr/>
            </p:nvSpPr>
            <p:spPr>
              <a:xfrm>
                <a:off x="5614760"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19855380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172200"/>
          </a:xfrm>
        </p:spPr>
        <p:txBody>
          <a:bodyPr>
            <a:normAutofit lnSpcReduction="10000"/>
          </a:bodyPr>
          <a:lstStyle/>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r>
              <a:rPr lang="en-US" sz="2000" dirty="0" smtClean="0">
                <a:solidFill>
                  <a:srgbClr val="0000FF"/>
                </a:solidFill>
              </a:rPr>
              <a:t>4</a:t>
            </a:r>
            <a:r>
              <a:rPr lang="en-US" sz="2000" dirty="0">
                <a:solidFill>
                  <a:srgbClr val="0000FF"/>
                </a:solidFill>
              </a:rPr>
              <a:t>0</a:t>
            </a:r>
            <a:r>
              <a:rPr lang="en-US" sz="2000" dirty="0" smtClean="0">
                <a:solidFill>
                  <a:srgbClr val="0000FF"/>
                </a:solidFill>
              </a:rPr>
              <a:t> &lt; 51 case 1, increase i1</a:t>
            </a: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r>
              <a:rPr lang="en-US" sz="2000" dirty="0" smtClean="0">
                <a:solidFill>
                  <a:srgbClr val="0000FF"/>
                </a:solidFill>
              </a:rPr>
              <a:t>Since the first array is exhausted, we stop merging</a:t>
            </a:r>
          </a:p>
          <a:p>
            <a:pPr lvl="0"/>
            <a:r>
              <a:rPr lang="en-US" sz="2000" dirty="0" smtClean="0">
                <a:solidFill>
                  <a:srgbClr val="0000FF"/>
                </a:solidFill>
              </a:rPr>
              <a:t>In total, there are 7 comparisons to merge the two arrays</a:t>
            </a:r>
          </a:p>
          <a:p>
            <a:pPr lvl="0"/>
            <a:endParaRPr lang="en-US" sz="2000" dirty="0">
              <a:solidFill>
                <a:srgbClr val="0000FF"/>
              </a:solidFill>
            </a:endParaRPr>
          </a:p>
          <a:p>
            <a:pPr lvl="0">
              <a:buNone/>
            </a:pPr>
            <a:r>
              <a:rPr lang="en-US" sz="2000" dirty="0"/>
              <a:t>	</a:t>
            </a:r>
          </a:p>
        </p:txBody>
      </p:sp>
      <p:grpSp>
        <p:nvGrpSpPr>
          <p:cNvPr id="59" name="Group 58"/>
          <p:cNvGrpSpPr/>
          <p:nvPr/>
        </p:nvGrpSpPr>
        <p:grpSpPr>
          <a:xfrm>
            <a:off x="1872592" y="3124200"/>
            <a:ext cx="5322615" cy="1832121"/>
            <a:chOff x="824322" y="4140843"/>
            <a:chExt cx="5322615" cy="1832121"/>
          </a:xfrm>
        </p:grpSpPr>
        <p:sp>
          <p:nvSpPr>
            <p:cNvPr id="60" name="Rounded Rectangle 59"/>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1" name="Rectangle 60"/>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2" name="Rectangle 61"/>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Text Box 5"/>
            <p:cNvSpPr txBox="1">
              <a:spLocks noChangeArrowheads="1"/>
            </p:cNvSpPr>
            <p:nvPr/>
          </p:nvSpPr>
          <p:spPr bwMode="gray">
            <a:xfrm>
              <a:off x="4376701" y="5503233"/>
              <a:ext cx="18601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sz="1800" dirty="0"/>
            </a:p>
          </p:txBody>
        </p:sp>
        <p:sp>
          <p:nvSpPr>
            <p:cNvPr id="92" name="Rounded Rectangle 91"/>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14</a:t>
              </a:r>
              <a:endParaRPr lang="en-GB" dirty="0"/>
            </a:p>
          </p:txBody>
        </p:sp>
        <p:sp>
          <p:nvSpPr>
            <p:cNvPr id="93" name="Rectangle 92"/>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4" name="Rounded Rectangle 93"/>
            <p:cNvSpPr/>
            <p:nvPr/>
          </p:nvSpPr>
          <p:spPr>
            <a:xfrm>
              <a:off x="2167227"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15</a:t>
              </a:r>
              <a:endParaRPr lang="en-GB" dirty="0"/>
            </a:p>
          </p:txBody>
        </p:sp>
        <p:sp>
          <p:nvSpPr>
            <p:cNvPr id="95" name="Rectangle 94"/>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6" name="Rounded Rectangle 95"/>
            <p:cNvSpPr/>
            <p:nvPr/>
          </p:nvSpPr>
          <p:spPr>
            <a:xfrm>
              <a:off x="2712275" y="4508934"/>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17</a:t>
              </a:r>
              <a:endParaRPr lang="en-GB" dirty="0"/>
            </a:p>
          </p:txBody>
        </p:sp>
        <p:sp>
          <p:nvSpPr>
            <p:cNvPr id="97" name="Rectangle 96"/>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8" name="Rounded Rectangle 97"/>
            <p:cNvSpPr/>
            <p:nvPr/>
          </p:nvSpPr>
          <p:spPr>
            <a:xfrm>
              <a:off x="3717340"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28</a:t>
              </a:r>
              <a:endParaRPr lang="en-GB" dirty="0"/>
            </a:p>
          </p:txBody>
        </p:sp>
        <p:sp>
          <p:nvSpPr>
            <p:cNvPr id="99" name="Rectangle 98"/>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0" name="Rectangle 99"/>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ounded Rectangle 100"/>
            <p:cNvSpPr/>
            <p:nvPr/>
          </p:nvSpPr>
          <p:spPr>
            <a:xfrm>
              <a:off x="4303211" y="4522531"/>
              <a:ext cx="478800" cy="478800"/>
            </a:xfrm>
            <a:prstGeom prst="roundRect">
              <a:avLst/>
            </a:prstGeom>
            <a:solidFill>
              <a:schemeClr val="tx2"/>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31</a:t>
              </a:r>
              <a:endParaRPr lang="en-GB" dirty="0"/>
            </a:p>
          </p:txBody>
        </p:sp>
        <p:sp>
          <p:nvSpPr>
            <p:cNvPr id="102" name="Rectangle 101"/>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3" name="Rounded Rectangle 102"/>
            <p:cNvSpPr/>
            <p:nvPr/>
          </p:nvSpPr>
          <p:spPr>
            <a:xfrm>
              <a:off x="4880702"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40</a:t>
              </a:r>
              <a:endParaRPr lang="en-GB" dirty="0"/>
            </a:p>
          </p:txBody>
        </p:sp>
        <p:sp>
          <p:nvSpPr>
            <p:cNvPr id="104" name="Rectangle 103"/>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5" name="Rounded Rectangle 104"/>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51</a:t>
              </a:r>
              <a:endParaRPr lang="en-GB" dirty="0"/>
            </a:p>
          </p:txBody>
        </p:sp>
        <p:sp>
          <p:nvSpPr>
            <p:cNvPr id="106" name="Rectangle 105"/>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108" name="Group 107"/>
            <p:cNvGrpSpPr/>
            <p:nvPr/>
          </p:nvGrpSpPr>
          <p:grpSpPr>
            <a:xfrm>
              <a:off x="5504930" y="5189024"/>
              <a:ext cx="442429" cy="783940"/>
              <a:chOff x="5504930" y="5189024"/>
              <a:chExt cx="442429" cy="783940"/>
            </a:xfrm>
          </p:grpSpPr>
          <p:sp>
            <p:nvSpPr>
              <p:cNvPr id="109" name="Text Box 5"/>
              <p:cNvSpPr txBox="1">
                <a:spLocks noChangeArrowheads="1"/>
              </p:cNvSpPr>
              <p:nvPr/>
            </p:nvSpPr>
            <p:spPr bwMode="gray">
              <a:xfrm>
                <a:off x="5504930"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110" name="Up Arrow 109"/>
              <p:cNvSpPr/>
              <p:nvPr/>
            </p:nvSpPr>
            <p:spPr>
              <a:xfrm>
                <a:off x="5614760"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grpSp>
        <p:nvGrpSpPr>
          <p:cNvPr id="57" name="Group 56"/>
          <p:cNvGrpSpPr/>
          <p:nvPr/>
        </p:nvGrpSpPr>
        <p:grpSpPr>
          <a:xfrm>
            <a:off x="1872592" y="248862"/>
            <a:ext cx="5322615" cy="1832121"/>
            <a:chOff x="824322" y="4140843"/>
            <a:chExt cx="5322615" cy="1832121"/>
          </a:xfrm>
        </p:grpSpPr>
        <p:sp>
          <p:nvSpPr>
            <p:cNvPr id="58" name="Rounded Rectangle 57"/>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91" name="Rectangle 90"/>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14" name="Rectangle 113"/>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Text Box 5"/>
            <p:cNvSpPr txBox="1">
              <a:spLocks noChangeArrowheads="1"/>
            </p:cNvSpPr>
            <p:nvPr/>
          </p:nvSpPr>
          <p:spPr bwMode="gray">
            <a:xfrm>
              <a:off x="4376701" y="5503233"/>
              <a:ext cx="18601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sz="1800" dirty="0"/>
            </a:p>
          </p:txBody>
        </p:sp>
        <p:sp>
          <p:nvSpPr>
            <p:cNvPr id="116" name="Rounded Rectangle 115"/>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14</a:t>
              </a:r>
              <a:endParaRPr lang="en-GB" dirty="0"/>
            </a:p>
          </p:txBody>
        </p:sp>
        <p:sp>
          <p:nvSpPr>
            <p:cNvPr id="117" name="Rectangle 116"/>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18" name="Rounded Rectangle 117"/>
            <p:cNvSpPr/>
            <p:nvPr/>
          </p:nvSpPr>
          <p:spPr>
            <a:xfrm>
              <a:off x="2167227"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15</a:t>
              </a:r>
              <a:endParaRPr lang="en-GB" dirty="0"/>
            </a:p>
          </p:txBody>
        </p:sp>
        <p:sp>
          <p:nvSpPr>
            <p:cNvPr id="119" name="Rectangle 118"/>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20" name="Rounded Rectangle 119"/>
            <p:cNvSpPr/>
            <p:nvPr/>
          </p:nvSpPr>
          <p:spPr>
            <a:xfrm>
              <a:off x="2712275" y="4508934"/>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17</a:t>
              </a:r>
              <a:endParaRPr lang="en-GB" dirty="0"/>
            </a:p>
          </p:txBody>
        </p:sp>
        <p:sp>
          <p:nvSpPr>
            <p:cNvPr id="121" name="Rectangle 120"/>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22" name="Rounded Rectangle 121"/>
            <p:cNvSpPr/>
            <p:nvPr/>
          </p:nvSpPr>
          <p:spPr>
            <a:xfrm>
              <a:off x="3717340"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28</a:t>
              </a:r>
              <a:endParaRPr lang="en-GB" dirty="0"/>
            </a:p>
          </p:txBody>
        </p:sp>
        <p:sp>
          <p:nvSpPr>
            <p:cNvPr id="123" name="Rectangle 122"/>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24" name="Rectangle 123"/>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Rounded Rectangle 124"/>
            <p:cNvSpPr/>
            <p:nvPr/>
          </p:nvSpPr>
          <p:spPr>
            <a:xfrm>
              <a:off x="4303211" y="4522531"/>
              <a:ext cx="478800" cy="478800"/>
            </a:xfrm>
            <a:prstGeom prst="roundRect">
              <a:avLst/>
            </a:prstGeom>
            <a:solidFill>
              <a:schemeClr val="tx2"/>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31</a:t>
              </a:r>
              <a:endParaRPr lang="en-GB" dirty="0"/>
            </a:p>
          </p:txBody>
        </p:sp>
        <p:sp>
          <p:nvSpPr>
            <p:cNvPr id="126" name="Rectangle 125"/>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27" name="Rounded Rectangle 126"/>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40</a:t>
              </a:r>
              <a:endParaRPr lang="en-GB" dirty="0"/>
            </a:p>
          </p:txBody>
        </p:sp>
        <p:sp>
          <p:nvSpPr>
            <p:cNvPr id="128" name="Rectangle 127"/>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29" name="Rounded Rectangle 128"/>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51</a:t>
              </a:r>
              <a:endParaRPr lang="en-GB" dirty="0"/>
            </a:p>
          </p:txBody>
        </p:sp>
        <p:sp>
          <p:nvSpPr>
            <p:cNvPr id="130" name="Rectangle 129"/>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131" name="Group 130"/>
            <p:cNvGrpSpPr/>
            <p:nvPr/>
          </p:nvGrpSpPr>
          <p:grpSpPr>
            <a:xfrm>
              <a:off x="4971530" y="5189024"/>
              <a:ext cx="442429" cy="783940"/>
              <a:chOff x="4971530" y="5189024"/>
              <a:chExt cx="442429" cy="783940"/>
            </a:xfrm>
          </p:grpSpPr>
          <p:sp>
            <p:nvSpPr>
              <p:cNvPr id="135" name="Text Box 5"/>
              <p:cNvSpPr txBox="1">
                <a:spLocks noChangeArrowheads="1"/>
              </p:cNvSpPr>
              <p:nvPr/>
            </p:nvSpPr>
            <p:spPr bwMode="gray">
              <a:xfrm>
                <a:off x="4971530"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136" name="Up Arrow 135"/>
              <p:cNvSpPr/>
              <p:nvPr/>
            </p:nvSpPr>
            <p:spPr>
              <a:xfrm>
                <a:off x="5048644"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32" name="Group 131"/>
            <p:cNvGrpSpPr/>
            <p:nvPr/>
          </p:nvGrpSpPr>
          <p:grpSpPr>
            <a:xfrm>
              <a:off x="5504930" y="5189024"/>
              <a:ext cx="442429" cy="783940"/>
              <a:chOff x="5504930" y="5189024"/>
              <a:chExt cx="442429" cy="783940"/>
            </a:xfrm>
          </p:grpSpPr>
          <p:sp>
            <p:nvSpPr>
              <p:cNvPr id="133" name="Text Box 5"/>
              <p:cNvSpPr txBox="1">
                <a:spLocks noChangeArrowheads="1"/>
              </p:cNvSpPr>
              <p:nvPr/>
            </p:nvSpPr>
            <p:spPr bwMode="gray">
              <a:xfrm>
                <a:off x="5504930"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134" name="Up Arrow 133"/>
              <p:cNvSpPr/>
              <p:nvPr/>
            </p:nvSpPr>
            <p:spPr>
              <a:xfrm>
                <a:off x="5614760"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1493026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334962"/>
          </a:xfrm>
        </p:spPr>
        <p:txBody>
          <a:bodyPr>
            <a:noAutofit/>
          </a:bodyPr>
          <a:lstStyle/>
          <a:p>
            <a:r>
              <a:rPr lang="en-US" sz="2800" dirty="0"/>
              <a:t>Question 3</a:t>
            </a:r>
          </a:p>
        </p:txBody>
      </p:sp>
      <p:sp>
        <p:nvSpPr>
          <p:cNvPr id="3" name="Content Placeholder 2"/>
          <p:cNvSpPr>
            <a:spLocks noGrp="1"/>
          </p:cNvSpPr>
          <p:nvPr>
            <p:ph idx="1"/>
          </p:nvPr>
        </p:nvSpPr>
        <p:spPr>
          <a:xfrm>
            <a:off x="457200" y="1219200"/>
            <a:ext cx="8153400" cy="5257800"/>
          </a:xfrm>
        </p:spPr>
        <p:txBody>
          <a:bodyPr>
            <a:normAutofit/>
          </a:bodyPr>
          <a:lstStyle/>
          <a:p>
            <a:pPr lvl="0"/>
            <a:r>
              <a:rPr lang="en-US" sz="2000" dirty="0">
                <a:solidFill>
                  <a:srgbClr val="0000FF"/>
                </a:solidFill>
              </a:rPr>
              <a:t>Show how </a:t>
            </a:r>
            <a:r>
              <a:rPr lang="en-US" sz="2000" dirty="0" err="1">
                <a:solidFill>
                  <a:srgbClr val="0000FF"/>
                </a:solidFill>
              </a:rPr>
              <a:t>MergeSort</a:t>
            </a:r>
            <a:r>
              <a:rPr lang="en-US" sz="2000" dirty="0">
                <a:solidFill>
                  <a:srgbClr val="0000FF"/>
                </a:solidFill>
              </a:rPr>
              <a:t> sorts each of the arrays below and give the number of comparisons among array elements in sorting each array.</a:t>
            </a:r>
          </a:p>
          <a:p>
            <a:pPr lvl="0">
              <a:buNone/>
            </a:pPr>
            <a:r>
              <a:rPr lang="en-US" sz="2000" dirty="0"/>
              <a:t>	</a:t>
            </a:r>
            <a:r>
              <a:rPr lang="en-US" sz="2000" dirty="0">
                <a:solidFill>
                  <a:srgbClr val="0000FF"/>
                </a:solidFill>
              </a:rPr>
              <a:t>(2) 	23  23  23  23  23  23  23  23</a:t>
            </a:r>
          </a:p>
          <a:p>
            <a:pPr lvl="0">
              <a:buNone/>
            </a:pPr>
            <a:r>
              <a:rPr lang="en-US" sz="2400" dirty="0">
                <a:solidFill>
                  <a:srgbClr val="0000FF"/>
                </a:solidFill>
              </a:rPr>
              <a:t>	</a:t>
            </a:r>
            <a:r>
              <a:rPr lang="en-US" sz="2000" dirty="0"/>
              <a:t>(2) </a:t>
            </a:r>
            <a:r>
              <a:rPr lang="en-US" sz="2000" b="1" dirty="0" err="1"/>
              <a:t>Ans</a:t>
            </a:r>
            <a:r>
              <a:rPr lang="en-US" sz="2000" dirty="0"/>
              <a:t>: The array is first divided into two equal parts</a:t>
            </a:r>
          </a:p>
          <a:p>
            <a:endParaRPr lang="en-US" sz="2000" dirty="0"/>
          </a:p>
          <a:p>
            <a:endParaRPr lang="en-US" sz="2000" dirty="0"/>
          </a:p>
          <a:p>
            <a:pPr>
              <a:buNone/>
            </a:pPr>
            <a:r>
              <a:rPr lang="en-US" sz="2000" dirty="0"/>
              <a:t>Each part is then sorted by </a:t>
            </a:r>
            <a:r>
              <a:rPr lang="en-US" sz="2000" dirty="0" err="1"/>
              <a:t>mergesort</a:t>
            </a:r>
            <a:r>
              <a:rPr lang="en-US" sz="2000" dirty="0"/>
              <a:t>. The process begins by dividing each part into equal parts</a:t>
            </a:r>
          </a:p>
          <a:p>
            <a:pPr>
              <a:buNone/>
            </a:pPr>
            <a:endParaRPr lang="en-US" sz="2000" dirty="0"/>
          </a:p>
          <a:p>
            <a:pPr>
              <a:buNone/>
            </a:pPr>
            <a:endParaRPr lang="en-US" sz="2000" dirty="0"/>
          </a:p>
          <a:p>
            <a:pPr>
              <a:buNone/>
            </a:pPr>
            <a:r>
              <a:rPr lang="en-US" sz="2000" dirty="0"/>
              <a:t>and then each of these parts into equal parts</a:t>
            </a:r>
          </a:p>
          <a:p>
            <a:endParaRPr lang="en-US" sz="2000" dirty="0"/>
          </a:p>
          <a:p>
            <a:endParaRPr lang="en-US" sz="2000" dirty="0"/>
          </a:p>
          <a:p>
            <a:pPr>
              <a:buNone/>
            </a:pPr>
            <a:r>
              <a:rPr lang="en-US" sz="2000" dirty="0"/>
              <a:t>This subdivision process now ends because each part contains only one item.</a:t>
            </a:r>
          </a:p>
        </p:txBody>
      </p:sp>
      <p:grpSp>
        <p:nvGrpSpPr>
          <p:cNvPr id="52" name="Group 51"/>
          <p:cNvGrpSpPr/>
          <p:nvPr/>
        </p:nvGrpSpPr>
        <p:grpSpPr>
          <a:xfrm>
            <a:off x="2590800" y="2971800"/>
            <a:ext cx="3810000" cy="381000"/>
            <a:chOff x="2590800" y="2971800"/>
            <a:chExt cx="3810000" cy="381000"/>
          </a:xfrm>
        </p:grpSpPr>
        <p:sp>
          <p:nvSpPr>
            <p:cNvPr id="4" name="Rectangle 3"/>
            <p:cNvSpPr/>
            <p:nvPr/>
          </p:nvSpPr>
          <p:spPr>
            <a:xfrm>
              <a:off x="2590800" y="2971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90800" y="2971800"/>
              <a:ext cx="457200" cy="338554"/>
            </a:xfrm>
            <a:prstGeom prst="rect">
              <a:avLst/>
            </a:prstGeom>
            <a:noFill/>
          </p:spPr>
          <p:txBody>
            <a:bodyPr wrap="square" rtlCol="0">
              <a:spAutoFit/>
            </a:bodyPr>
            <a:lstStyle/>
            <a:p>
              <a:r>
                <a:rPr lang="en-US" sz="1600" dirty="0"/>
                <a:t>23</a:t>
              </a:r>
            </a:p>
          </p:txBody>
        </p:sp>
        <p:sp>
          <p:nvSpPr>
            <p:cNvPr id="6" name="Rectangle 5"/>
            <p:cNvSpPr/>
            <p:nvPr/>
          </p:nvSpPr>
          <p:spPr>
            <a:xfrm>
              <a:off x="2971800" y="2971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71800" y="2971800"/>
              <a:ext cx="457200" cy="338554"/>
            </a:xfrm>
            <a:prstGeom prst="rect">
              <a:avLst/>
            </a:prstGeom>
            <a:noFill/>
          </p:spPr>
          <p:txBody>
            <a:bodyPr wrap="square" rtlCol="0">
              <a:spAutoFit/>
            </a:bodyPr>
            <a:lstStyle/>
            <a:p>
              <a:r>
                <a:rPr lang="en-US" sz="1600" dirty="0"/>
                <a:t>23</a:t>
              </a:r>
            </a:p>
          </p:txBody>
        </p:sp>
        <p:sp>
          <p:nvSpPr>
            <p:cNvPr id="8" name="Rectangle 7"/>
            <p:cNvSpPr/>
            <p:nvPr/>
          </p:nvSpPr>
          <p:spPr>
            <a:xfrm>
              <a:off x="3352800" y="2971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52800" y="2971800"/>
              <a:ext cx="457200" cy="338554"/>
            </a:xfrm>
            <a:prstGeom prst="rect">
              <a:avLst/>
            </a:prstGeom>
            <a:noFill/>
          </p:spPr>
          <p:txBody>
            <a:bodyPr wrap="square" rtlCol="0">
              <a:spAutoFit/>
            </a:bodyPr>
            <a:lstStyle/>
            <a:p>
              <a:r>
                <a:rPr lang="en-US" sz="1600" dirty="0"/>
                <a:t>23</a:t>
              </a:r>
            </a:p>
          </p:txBody>
        </p:sp>
        <p:sp>
          <p:nvSpPr>
            <p:cNvPr id="10" name="Rectangle 9"/>
            <p:cNvSpPr/>
            <p:nvPr/>
          </p:nvSpPr>
          <p:spPr>
            <a:xfrm>
              <a:off x="3733800" y="2971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733800" y="2971800"/>
              <a:ext cx="457200" cy="338554"/>
            </a:xfrm>
            <a:prstGeom prst="rect">
              <a:avLst/>
            </a:prstGeom>
            <a:noFill/>
          </p:spPr>
          <p:txBody>
            <a:bodyPr wrap="square" rtlCol="0">
              <a:spAutoFit/>
            </a:bodyPr>
            <a:lstStyle/>
            <a:p>
              <a:r>
                <a:rPr lang="en-US" sz="1600" dirty="0"/>
                <a:t>23</a:t>
              </a:r>
            </a:p>
          </p:txBody>
        </p:sp>
        <p:sp>
          <p:nvSpPr>
            <p:cNvPr id="12" name="Rectangle 11"/>
            <p:cNvSpPr/>
            <p:nvPr/>
          </p:nvSpPr>
          <p:spPr>
            <a:xfrm>
              <a:off x="4800600" y="2971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800600" y="2971800"/>
              <a:ext cx="457200" cy="338554"/>
            </a:xfrm>
            <a:prstGeom prst="rect">
              <a:avLst/>
            </a:prstGeom>
            <a:noFill/>
          </p:spPr>
          <p:txBody>
            <a:bodyPr wrap="square" rtlCol="0">
              <a:spAutoFit/>
            </a:bodyPr>
            <a:lstStyle/>
            <a:p>
              <a:r>
                <a:rPr lang="en-US" sz="1600" dirty="0"/>
                <a:t>23</a:t>
              </a:r>
            </a:p>
          </p:txBody>
        </p:sp>
        <p:sp>
          <p:nvSpPr>
            <p:cNvPr id="14" name="Rectangle 13"/>
            <p:cNvSpPr/>
            <p:nvPr/>
          </p:nvSpPr>
          <p:spPr>
            <a:xfrm>
              <a:off x="5181600" y="2971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181600" y="2971800"/>
              <a:ext cx="457200" cy="338554"/>
            </a:xfrm>
            <a:prstGeom prst="rect">
              <a:avLst/>
            </a:prstGeom>
            <a:noFill/>
          </p:spPr>
          <p:txBody>
            <a:bodyPr wrap="square" rtlCol="0">
              <a:spAutoFit/>
            </a:bodyPr>
            <a:lstStyle/>
            <a:p>
              <a:r>
                <a:rPr lang="en-US" sz="1600" dirty="0"/>
                <a:t>23</a:t>
              </a:r>
            </a:p>
          </p:txBody>
        </p:sp>
        <p:sp>
          <p:nvSpPr>
            <p:cNvPr id="16" name="Rectangle 15"/>
            <p:cNvSpPr/>
            <p:nvPr/>
          </p:nvSpPr>
          <p:spPr>
            <a:xfrm>
              <a:off x="5562600" y="2971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562600" y="2971800"/>
              <a:ext cx="457200" cy="338554"/>
            </a:xfrm>
            <a:prstGeom prst="rect">
              <a:avLst/>
            </a:prstGeom>
            <a:noFill/>
          </p:spPr>
          <p:txBody>
            <a:bodyPr wrap="square" rtlCol="0">
              <a:spAutoFit/>
            </a:bodyPr>
            <a:lstStyle/>
            <a:p>
              <a:r>
                <a:rPr lang="en-US" sz="1600" dirty="0"/>
                <a:t>23</a:t>
              </a:r>
            </a:p>
          </p:txBody>
        </p:sp>
        <p:sp>
          <p:nvSpPr>
            <p:cNvPr id="18" name="Rectangle 17"/>
            <p:cNvSpPr/>
            <p:nvPr/>
          </p:nvSpPr>
          <p:spPr>
            <a:xfrm>
              <a:off x="5943600" y="2971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943600" y="2971800"/>
              <a:ext cx="457200" cy="338554"/>
            </a:xfrm>
            <a:prstGeom prst="rect">
              <a:avLst/>
            </a:prstGeom>
            <a:noFill/>
          </p:spPr>
          <p:txBody>
            <a:bodyPr wrap="square" rtlCol="0">
              <a:spAutoFit/>
            </a:bodyPr>
            <a:lstStyle/>
            <a:p>
              <a:r>
                <a:rPr lang="en-US" sz="1600" dirty="0"/>
                <a:t>23</a:t>
              </a:r>
            </a:p>
          </p:txBody>
        </p:sp>
      </p:grpSp>
      <p:grpSp>
        <p:nvGrpSpPr>
          <p:cNvPr id="53" name="Group 52"/>
          <p:cNvGrpSpPr/>
          <p:nvPr/>
        </p:nvGrpSpPr>
        <p:grpSpPr>
          <a:xfrm>
            <a:off x="2362200" y="4343400"/>
            <a:ext cx="4572000" cy="381000"/>
            <a:chOff x="2362200" y="4343400"/>
            <a:chExt cx="4572000" cy="381000"/>
          </a:xfrm>
        </p:grpSpPr>
        <p:sp>
          <p:nvSpPr>
            <p:cNvPr id="20" name="Rectangle 19"/>
            <p:cNvSpPr/>
            <p:nvPr/>
          </p:nvSpPr>
          <p:spPr>
            <a:xfrm>
              <a:off x="2362200" y="4343400"/>
              <a:ext cx="370417"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362200" y="4343400"/>
              <a:ext cx="444500" cy="338554"/>
            </a:xfrm>
            <a:prstGeom prst="rect">
              <a:avLst/>
            </a:prstGeom>
            <a:noFill/>
          </p:spPr>
          <p:txBody>
            <a:bodyPr wrap="square" rtlCol="0">
              <a:spAutoFit/>
            </a:bodyPr>
            <a:lstStyle/>
            <a:p>
              <a:r>
                <a:rPr lang="en-US" sz="1600" dirty="0"/>
                <a:t>23</a:t>
              </a:r>
            </a:p>
          </p:txBody>
        </p:sp>
        <p:sp>
          <p:nvSpPr>
            <p:cNvPr id="22" name="Rectangle 21"/>
            <p:cNvSpPr/>
            <p:nvPr/>
          </p:nvSpPr>
          <p:spPr>
            <a:xfrm>
              <a:off x="2743200" y="4343400"/>
              <a:ext cx="370417"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743200" y="4343400"/>
              <a:ext cx="444500" cy="338554"/>
            </a:xfrm>
            <a:prstGeom prst="rect">
              <a:avLst/>
            </a:prstGeom>
            <a:noFill/>
          </p:spPr>
          <p:txBody>
            <a:bodyPr wrap="square" rtlCol="0">
              <a:spAutoFit/>
            </a:bodyPr>
            <a:lstStyle/>
            <a:p>
              <a:r>
                <a:rPr lang="en-US" sz="1600" dirty="0"/>
                <a:t>23</a:t>
              </a:r>
            </a:p>
          </p:txBody>
        </p:sp>
        <p:sp>
          <p:nvSpPr>
            <p:cNvPr id="24" name="Rectangle 23"/>
            <p:cNvSpPr/>
            <p:nvPr/>
          </p:nvSpPr>
          <p:spPr>
            <a:xfrm>
              <a:off x="3429000" y="4343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429000" y="4343400"/>
              <a:ext cx="457200" cy="338554"/>
            </a:xfrm>
            <a:prstGeom prst="rect">
              <a:avLst/>
            </a:prstGeom>
            <a:noFill/>
          </p:spPr>
          <p:txBody>
            <a:bodyPr wrap="square" rtlCol="0">
              <a:spAutoFit/>
            </a:bodyPr>
            <a:lstStyle/>
            <a:p>
              <a:r>
                <a:rPr lang="en-US" sz="1600" dirty="0"/>
                <a:t>23</a:t>
              </a:r>
            </a:p>
          </p:txBody>
        </p:sp>
        <p:sp>
          <p:nvSpPr>
            <p:cNvPr id="26" name="Rectangle 25"/>
            <p:cNvSpPr/>
            <p:nvPr/>
          </p:nvSpPr>
          <p:spPr>
            <a:xfrm>
              <a:off x="3810000" y="4343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810000" y="4343400"/>
              <a:ext cx="457200" cy="338554"/>
            </a:xfrm>
            <a:prstGeom prst="rect">
              <a:avLst/>
            </a:prstGeom>
            <a:noFill/>
          </p:spPr>
          <p:txBody>
            <a:bodyPr wrap="square" rtlCol="0">
              <a:spAutoFit/>
            </a:bodyPr>
            <a:lstStyle/>
            <a:p>
              <a:r>
                <a:rPr lang="en-US" sz="1600" dirty="0"/>
                <a:t>23</a:t>
              </a:r>
            </a:p>
          </p:txBody>
        </p:sp>
        <p:sp>
          <p:nvSpPr>
            <p:cNvPr id="28" name="Rectangle 27"/>
            <p:cNvSpPr/>
            <p:nvPr/>
          </p:nvSpPr>
          <p:spPr>
            <a:xfrm>
              <a:off x="4876800" y="4343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6800" y="4343400"/>
              <a:ext cx="457200" cy="338554"/>
            </a:xfrm>
            <a:prstGeom prst="rect">
              <a:avLst/>
            </a:prstGeom>
            <a:noFill/>
          </p:spPr>
          <p:txBody>
            <a:bodyPr wrap="square" rtlCol="0">
              <a:spAutoFit/>
            </a:bodyPr>
            <a:lstStyle/>
            <a:p>
              <a:r>
                <a:rPr lang="en-US" sz="1600" dirty="0"/>
                <a:t>23</a:t>
              </a:r>
            </a:p>
          </p:txBody>
        </p:sp>
        <p:sp>
          <p:nvSpPr>
            <p:cNvPr id="30" name="Rectangle 29"/>
            <p:cNvSpPr/>
            <p:nvPr/>
          </p:nvSpPr>
          <p:spPr>
            <a:xfrm>
              <a:off x="5257800" y="4343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257800" y="4343400"/>
              <a:ext cx="457200" cy="338554"/>
            </a:xfrm>
            <a:prstGeom prst="rect">
              <a:avLst/>
            </a:prstGeom>
            <a:noFill/>
          </p:spPr>
          <p:txBody>
            <a:bodyPr wrap="square" rtlCol="0">
              <a:spAutoFit/>
            </a:bodyPr>
            <a:lstStyle/>
            <a:p>
              <a:r>
                <a:rPr lang="en-US" sz="1600" dirty="0"/>
                <a:t>23</a:t>
              </a:r>
            </a:p>
          </p:txBody>
        </p:sp>
        <p:sp>
          <p:nvSpPr>
            <p:cNvPr id="32" name="Rectangle 31"/>
            <p:cNvSpPr/>
            <p:nvPr/>
          </p:nvSpPr>
          <p:spPr>
            <a:xfrm>
              <a:off x="6096000" y="4343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096000" y="4343400"/>
              <a:ext cx="457200" cy="338554"/>
            </a:xfrm>
            <a:prstGeom prst="rect">
              <a:avLst/>
            </a:prstGeom>
            <a:noFill/>
          </p:spPr>
          <p:txBody>
            <a:bodyPr wrap="square" rtlCol="0">
              <a:spAutoFit/>
            </a:bodyPr>
            <a:lstStyle/>
            <a:p>
              <a:r>
                <a:rPr lang="en-US" sz="1600" dirty="0"/>
                <a:t>23</a:t>
              </a:r>
            </a:p>
          </p:txBody>
        </p:sp>
        <p:sp>
          <p:nvSpPr>
            <p:cNvPr id="34" name="Rectangle 33"/>
            <p:cNvSpPr/>
            <p:nvPr/>
          </p:nvSpPr>
          <p:spPr>
            <a:xfrm>
              <a:off x="6477000" y="4343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477000" y="4343400"/>
              <a:ext cx="457200" cy="338554"/>
            </a:xfrm>
            <a:prstGeom prst="rect">
              <a:avLst/>
            </a:prstGeom>
            <a:noFill/>
          </p:spPr>
          <p:txBody>
            <a:bodyPr wrap="square" rtlCol="0">
              <a:spAutoFit/>
            </a:bodyPr>
            <a:lstStyle/>
            <a:p>
              <a:r>
                <a:rPr lang="en-US" sz="1600" dirty="0"/>
                <a:t>23</a:t>
              </a:r>
            </a:p>
          </p:txBody>
        </p:sp>
      </p:grpSp>
      <p:grpSp>
        <p:nvGrpSpPr>
          <p:cNvPr id="54" name="Group 53"/>
          <p:cNvGrpSpPr/>
          <p:nvPr/>
        </p:nvGrpSpPr>
        <p:grpSpPr>
          <a:xfrm>
            <a:off x="1371600" y="5486400"/>
            <a:ext cx="5638800" cy="381000"/>
            <a:chOff x="1371600" y="5486400"/>
            <a:chExt cx="5638800" cy="381000"/>
          </a:xfrm>
        </p:grpSpPr>
        <p:sp>
          <p:nvSpPr>
            <p:cNvPr id="36" name="Rectangle 35"/>
            <p:cNvSpPr/>
            <p:nvPr/>
          </p:nvSpPr>
          <p:spPr>
            <a:xfrm>
              <a:off x="1371600" y="5486400"/>
              <a:ext cx="370417"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371600" y="5486400"/>
              <a:ext cx="444500" cy="338554"/>
            </a:xfrm>
            <a:prstGeom prst="rect">
              <a:avLst/>
            </a:prstGeom>
            <a:noFill/>
          </p:spPr>
          <p:txBody>
            <a:bodyPr wrap="square" rtlCol="0">
              <a:spAutoFit/>
            </a:bodyPr>
            <a:lstStyle/>
            <a:p>
              <a:r>
                <a:rPr lang="en-US" sz="1600" dirty="0"/>
                <a:t>23</a:t>
              </a:r>
            </a:p>
          </p:txBody>
        </p:sp>
        <p:sp>
          <p:nvSpPr>
            <p:cNvPr id="38" name="Rectangle 37"/>
            <p:cNvSpPr/>
            <p:nvPr/>
          </p:nvSpPr>
          <p:spPr>
            <a:xfrm>
              <a:off x="2133600" y="5486400"/>
              <a:ext cx="370417"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133600" y="5486400"/>
              <a:ext cx="444500" cy="338554"/>
            </a:xfrm>
            <a:prstGeom prst="rect">
              <a:avLst/>
            </a:prstGeom>
            <a:noFill/>
          </p:spPr>
          <p:txBody>
            <a:bodyPr wrap="square" rtlCol="0">
              <a:spAutoFit/>
            </a:bodyPr>
            <a:lstStyle/>
            <a:p>
              <a:r>
                <a:rPr lang="en-US" sz="1600" dirty="0"/>
                <a:t>23</a:t>
              </a:r>
            </a:p>
          </p:txBody>
        </p:sp>
        <p:sp>
          <p:nvSpPr>
            <p:cNvPr id="40" name="Rectangle 39"/>
            <p:cNvSpPr/>
            <p:nvPr/>
          </p:nvSpPr>
          <p:spPr>
            <a:xfrm>
              <a:off x="2819400" y="5486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819400" y="5486400"/>
              <a:ext cx="457200" cy="338554"/>
            </a:xfrm>
            <a:prstGeom prst="rect">
              <a:avLst/>
            </a:prstGeom>
            <a:noFill/>
          </p:spPr>
          <p:txBody>
            <a:bodyPr wrap="square" rtlCol="0">
              <a:spAutoFit/>
            </a:bodyPr>
            <a:lstStyle/>
            <a:p>
              <a:r>
                <a:rPr lang="en-US" sz="1600" dirty="0"/>
                <a:t>23</a:t>
              </a:r>
            </a:p>
          </p:txBody>
        </p:sp>
        <p:sp>
          <p:nvSpPr>
            <p:cNvPr id="42" name="Rectangle 41"/>
            <p:cNvSpPr/>
            <p:nvPr/>
          </p:nvSpPr>
          <p:spPr>
            <a:xfrm>
              <a:off x="3505200" y="5486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505200" y="5486400"/>
              <a:ext cx="457200" cy="338554"/>
            </a:xfrm>
            <a:prstGeom prst="rect">
              <a:avLst/>
            </a:prstGeom>
            <a:noFill/>
          </p:spPr>
          <p:txBody>
            <a:bodyPr wrap="square" rtlCol="0">
              <a:spAutoFit/>
            </a:bodyPr>
            <a:lstStyle/>
            <a:p>
              <a:r>
                <a:rPr lang="en-US" sz="1600" dirty="0"/>
                <a:t>23</a:t>
              </a:r>
            </a:p>
          </p:txBody>
        </p:sp>
        <p:sp>
          <p:nvSpPr>
            <p:cNvPr id="44" name="Rectangle 43"/>
            <p:cNvSpPr/>
            <p:nvPr/>
          </p:nvSpPr>
          <p:spPr>
            <a:xfrm>
              <a:off x="4267200" y="5486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4267200" y="5486400"/>
              <a:ext cx="457200" cy="338554"/>
            </a:xfrm>
            <a:prstGeom prst="rect">
              <a:avLst/>
            </a:prstGeom>
            <a:noFill/>
          </p:spPr>
          <p:txBody>
            <a:bodyPr wrap="square" rtlCol="0">
              <a:spAutoFit/>
            </a:bodyPr>
            <a:lstStyle/>
            <a:p>
              <a:r>
                <a:rPr lang="en-US" sz="1600" dirty="0"/>
                <a:t>23</a:t>
              </a:r>
            </a:p>
          </p:txBody>
        </p:sp>
        <p:sp>
          <p:nvSpPr>
            <p:cNvPr id="46" name="Rectangle 45"/>
            <p:cNvSpPr/>
            <p:nvPr/>
          </p:nvSpPr>
          <p:spPr>
            <a:xfrm>
              <a:off x="5029200" y="5486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029200" y="5486400"/>
              <a:ext cx="457200" cy="338554"/>
            </a:xfrm>
            <a:prstGeom prst="rect">
              <a:avLst/>
            </a:prstGeom>
            <a:noFill/>
          </p:spPr>
          <p:txBody>
            <a:bodyPr wrap="square" rtlCol="0">
              <a:spAutoFit/>
            </a:bodyPr>
            <a:lstStyle/>
            <a:p>
              <a:r>
                <a:rPr lang="en-US" sz="1600" dirty="0"/>
                <a:t>23</a:t>
              </a:r>
            </a:p>
          </p:txBody>
        </p:sp>
        <p:sp>
          <p:nvSpPr>
            <p:cNvPr id="48" name="Rectangle 47"/>
            <p:cNvSpPr/>
            <p:nvPr/>
          </p:nvSpPr>
          <p:spPr>
            <a:xfrm>
              <a:off x="5867400" y="5486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5867400" y="5486400"/>
              <a:ext cx="457200" cy="338554"/>
            </a:xfrm>
            <a:prstGeom prst="rect">
              <a:avLst/>
            </a:prstGeom>
            <a:noFill/>
          </p:spPr>
          <p:txBody>
            <a:bodyPr wrap="square" rtlCol="0">
              <a:spAutoFit/>
            </a:bodyPr>
            <a:lstStyle/>
            <a:p>
              <a:r>
                <a:rPr lang="en-US" sz="1600" dirty="0"/>
                <a:t>23</a:t>
              </a:r>
            </a:p>
          </p:txBody>
        </p:sp>
        <p:sp>
          <p:nvSpPr>
            <p:cNvPr id="50" name="Rectangle 49"/>
            <p:cNvSpPr/>
            <p:nvPr/>
          </p:nvSpPr>
          <p:spPr>
            <a:xfrm>
              <a:off x="6553200" y="5486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6553200" y="5486400"/>
              <a:ext cx="457200" cy="338554"/>
            </a:xfrm>
            <a:prstGeom prst="rect">
              <a:avLst/>
            </a:prstGeom>
            <a:noFill/>
          </p:spPr>
          <p:txBody>
            <a:bodyPr wrap="square" rtlCol="0">
              <a:spAutoFit/>
            </a:bodyPr>
            <a:lstStyle/>
            <a:p>
              <a:r>
                <a:rPr lang="en-US" sz="1600" dirty="0"/>
                <a:t>23</a:t>
              </a:r>
            </a:p>
          </p:txBody>
        </p:sp>
      </p:grpSp>
    </p:spTree>
    <p:extLst>
      <p:ext uri="{BB962C8B-B14F-4D97-AF65-F5344CB8AC3E}">
        <p14:creationId xmlns:p14="http://schemas.microsoft.com/office/powerpoint/2010/main" val="4587310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endParaRPr lang="en-US" dirty="0"/>
          </a:p>
          <a:p>
            <a:pPr>
              <a:buNone/>
            </a:pPr>
            <a:endParaRPr lang="en-US" dirty="0"/>
          </a:p>
          <a:p>
            <a:pPr>
              <a:buNone/>
            </a:pPr>
            <a:r>
              <a:rPr lang="en-US" sz="2000" dirty="0"/>
              <a:t>Each pair is then merged</a:t>
            </a:r>
          </a:p>
          <a:p>
            <a:pPr>
              <a:buNone/>
            </a:pPr>
            <a:endParaRPr lang="en-US" sz="2000" dirty="0"/>
          </a:p>
          <a:p>
            <a:pPr>
              <a:buNone/>
            </a:pPr>
            <a:endParaRPr lang="en-US" sz="2000" dirty="0"/>
          </a:p>
          <a:p>
            <a:pPr>
              <a:buNone/>
            </a:pPr>
            <a:r>
              <a:rPr lang="en-US" sz="2000" dirty="0"/>
              <a:t>Each of these pairs is then merged</a:t>
            </a:r>
          </a:p>
          <a:p>
            <a:pPr>
              <a:buNone/>
            </a:pPr>
            <a:endParaRPr lang="en-US" sz="2000" dirty="0"/>
          </a:p>
          <a:p>
            <a:pPr>
              <a:buNone/>
            </a:pPr>
            <a:endParaRPr lang="en-US" sz="2000" dirty="0"/>
          </a:p>
          <a:p>
            <a:pPr>
              <a:buNone/>
            </a:pPr>
            <a:endParaRPr lang="en-US" sz="2000" dirty="0"/>
          </a:p>
          <a:p>
            <a:pPr>
              <a:buNone/>
            </a:pPr>
            <a:r>
              <a:rPr lang="en-US" sz="2000" dirty="0"/>
              <a:t>Finally these pairs are merged</a:t>
            </a:r>
          </a:p>
          <a:p>
            <a:pPr>
              <a:buNone/>
            </a:pPr>
            <a:endParaRPr lang="en-US" sz="2000" dirty="0"/>
          </a:p>
          <a:p>
            <a:pPr>
              <a:buNone/>
            </a:pPr>
            <a:endParaRPr lang="en-US" sz="2000" dirty="0"/>
          </a:p>
          <a:p>
            <a:pPr>
              <a:buNone/>
            </a:pPr>
            <a:r>
              <a:rPr lang="en-US" sz="2000" dirty="0"/>
              <a:t>to obtain the sorted array. Totally, it takes 4 + 4 + 4 = 12 comparisons.</a:t>
            </a:r>
          </a:p>
        </p:txBody>
      </p:sp>
      <p:sp>
        <p:nvSpPr>
          <p:cNvPr id="4" name="Rectangle 3"/>
          <p:cNvSpPr/>
          <p:nvPr/>
        </p:nvSpPr>
        <p:spPr>
          <a:xfrm>
            <a:off x="1447800" y="1066800"/>
            <a:ext cx="370417"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47800" y="1066800"/>
            <a:ext cx="444500" cy="338554"/>
          </a:xfrm>
          <a:prstGeom prst="rect">
            <a:avLst/>
          </a:prstGeom>
          <a:noFill/>
        </p:spPr>
        <p:txBody>
          <a:bodyPr wrap="square" rtlCol="0">
            <a:spAutoFit/>
          </a:bodyPr>
          <a:lstStyle/>
          <a:p>
            <a:r>
              <a:rPr lang="en-US" sz="1600" dirty="0"/>
              <a:t>23</a:t>
            </a:r>
          </a:p>
        </p:txBody>
      </p:sp>
      <p:sp>
        <p:nvSpPr>
          <p:cNvPr id="6" name="Rectangle 5"/>
          <p:cNvSpPr/>
          <p:nvPr/>
        </p:nvSpPr>
        <p:spPr>
          <a:xfrm>
            <a:off x="2209800" y="1066800"/>
            <a:ext cx="370417"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09800" y="1066800"/>
            <a:ext cx="444500" cy="338554"/>
          </a:xfrm>
          <a:prstGeom prst="rect">
            <a:avLst/>
          </a:prstGeom>
          <a:noFill/>
        </p:spPr>
        <p:txBody>
          <a:bodyPr wrap="square" rtlCol="0">
            <a:spAutoFit/>
          </a:bodyPr>
          <a:lstStyle/>
          <a:p>
            <a:r>
              <a:rPr lang="en-US" sz="1600" dirty="0"/>
              <a:t>23</a:t>
            </a:r>
          </a:p>
        </p:txBody>
      </p:sp>
      <p:sp>
        <p:nvSpPr>
          <p:cNvPr id="8" name="Rectangle 7"/>
          <p:cNvSpPr/>
          <p:nvPr/>
        </p:nvSpPr>
        <p:spPr>
          <a:xfrm>
            <a:off x="2895600" y="1066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95600" y="1066800"/>
            <a:ext cx="457200" cy="338554"/>
          </a:xfrm>
          <a:prstGeom prst="rect">
            <a:avLst/>
          </a:prstGeom>
          <a:noFill/>
        </p:spPr>
        <p:txBody>
          <a:bodyPr wrap="square" rtlCol="0">
            <a:spAutoFit/>
          </a:bodyPr>
          <a:lstStyle/>
          <a:p>
            <a:r>
              <a:rPr lang="en-US" sz="1600" dirty="0"/>
              <a:t>23</a:t>
            </a:r>
          </a:p>
        </p:txBody>
      </p:sp>
      <p:sp>
        <p:nvSpPr>
          <p:cNvPr id="10" name="Rectangle 9"/>
          <p:cNvSpPr/>
          <p:nvPr/>
        </p:nvSpPr>
        <p:spPr>
          <a:xfrm>
            <a:off x="3581400" y="1066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581400" y="1066800"/>
            <a:ext cx="457200" cy="338554"/>
          </a:xfrm>
          <a:prstGeom prst="rect">
            <a:avLst/>
          </a:prstGeom>
          <a:noFill/>
        </p:spPr>
        <p:txBody>
          <a:bodyPr wrap="square" rtlCol="0">
            <a:spAutoFit/>
          </a:bodyPr>
          <a:lstStyle/>
          <a:p>
            <a:r>
              <a:rPr lang="en-US" sz="1600" dirty="0"/>
              <a:t>23</a:t>
            </a:r>
          </a:p>
        </p:txBody>
      </p:sp>
      <p:sp>
        <p:nvSpPr>
          <p:cNvPr id="12" name="Rectangle 11"/>
          <p:cNvSpPr/>
          <p:nvPr/>
        </p:nvSpPr>
        <p:spPr>
          <a:xfrm>
            <a:off x="4343400" y="1066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343400" y="1066800"/>
            <a:ext cx="457200" cy="338554"/>
          </a:xfrm>
          <a:prstGeom prst="rect">
            <a:avLst/>
          </a:prstGeom>
          <a:noFill/>
        </p:spPr>
        <p:txBody>
          <a:bodyPr wrap="square" rtlCol="0">
            <a:spAutoFit/>
          </a:bodyPr>
          <a:lstStyle/>
          <a:p>
            <a:r>
              <a:rPr lang="en-US" sz="1600" dirty="0"/>
              <a:t>23</a:t>
            </a:r>
          </a:p>
        </p:txBody>
      </p:sp>
      <p:sp>
        <p:nvSpPr>
          <p:cNvPr id="14" name="Rectangle 13"/>
          <p:cNvSpPr/>
          <p:nvPr/>
        </p:nvSpPr>
        <p:spPr>
          <a:xfrm>
            <a:off x="5105400" y="1066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105400" y="1066800"/>
            <a:ext cx="457200" cy="338554"/>
          </a:xfrm>
          <a:prstGeom prst="rect">
            <a:avLst/>
          </a:prstGeom>
          <a:noFill/>
        </p:spPr>
        <p:txBody>
          <a:bodyPr wrap="square" rtlCol="0">
            <a:spAutoFit/>
          </a:bodyPr>
          <a:lstStyle/>
          <a:p>
            <a:r>
              <a:rPr lang="en-US" sz="1600" dirty="0"/>
              <a:t>23</a:t>
            </a:r>
          </a:p>
        </p:txBody>
      </p:sp>
      <p:sp>
        <p:nvSpPr>
          <p:cNvPr id="16" name="Rectangle 15"/>
          <p:cNvSpPr/>
          <p:nvPr/>
        </p:nvSpPr>
        <p:spPr>
          <a:xfrm>
            <a:off x="5943600" y="1066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943600" y="1066800"/>
            <a:ext cx="457200" cy="338554"/>
          </a:xfrm>
          <a:prstGeom prst="rect">
            <a:avLst/>
          </a:prstGeom>
          <a:noFill/>
        </p:spPr>
        <p:txBody>
          <a:bodyPr wrap="square" rtlCol="0">
            <a:spAutoFit/>
          </a:bodyPr>
          <a:lstStyle/>
          <a:p>
            <a:r>
              <a:rPr lang="en-US" sz="1600" dirty="0"/>
              <a:t>23</a:t>
            </a:r>
          </a:p>
        </p:txBody>
      </p:sp>
      <p:sp>
        <p:nvSpPr>
          <p:cNvPr id="18" name="Rectangle 17"/>
          <p:cNvSpPr/>
          <p:nvPr/>
        </p:nvSpPr>
        <p:spPr>
          <a:xfrm>
            <a:off x="6629400" y="10668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629400" y="1066800"/>
            <a:ext cx="457200" cy="338554"/>
          </a:xfrm>
          <a:prstGeom prst="rect">
            <a:avLst/>
          </a:prstGeom>
          <a:noFill/>
        </p:spPr>
        <p:txBody>
          <a:bodyPr wrap="square" rtlCol="0">
            <a:spAutoFit/>
          </a:bodyPr>
          <a:lstStyle/>
          <a:p>
            <a:r>
              <a:rPr lang="en-US" sz="1600" dirty="0"/>
              <a:t>23</a:t>
            </a:r>
          </a:p>
        </p:txBody>
      </p:sp>
      <p:grpSp>
        <p:nvGrpSpPr>
          <p:cNvPr id="71" name="Group 70"/>
          <p:cNvGrpSpPr/>
          <p:nvPr/>
        </p:nvGrpSpPr>
        <p:grpSpPr>
          <a:xfrm>
            <a:off x="1600200" y="2438400"/>
            <a:ext cx="4572000" cy="381000"/>
            <a:chOff x="1600200" y="2438400"/>
            <a:chExt cx="4572000" cy="381000"/>
          </a:xfrm>
        </p:grpSpPr>
        <p:sp>
          <p:nvSpPr>
            <p:cNvPr id="20" name="Rectangle 19"/>
            <p:cNvSpPr/>
            <p:nvPr/>
          </p:nvSpPr>
          <p:spPr>
            <a:xfrm>
              <a:off x="1600200" y="2438400"/>
              <a:ext cx="370417"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600200" y="2438400"/>
              <a:ext cx="444500" cy="338554"/>
            </a:xfrm>
            <a:prstGeom prst="rect">
              <a:avLst/>
            </a:prstGeom>
            <a:noFill/>
          </p:spPr>
          <p:txBody>
            <a:bodyPr wrap="square" rtlCol="0">
              <a:spAutoFit/>
            </a:bodyPr>
            <a:lstStyle/>
            <a:p>
              <a:r>
                <a:rPr lang="en-US" sz="1600" dirty="0"/>
                <a:t>23</a:t>
              </a:r>
            </a:p>
          </p:txBody>
        </p:sp>
        <p:sp>
          <p:nvSpPr>
            <p:cNvPr id="22" name="Rectangle 21"/>
            <p:cNvSpPr/>
            <p:nvPr/>
          </p:nvSpPr>
          <p:spPr>
            <a:xfrm>
              <a:off x="1981200" y="2438400"/>
              <a:ext cx="370417"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981200" y="2438400"/>
              <a:ext cx="444500" cy="338554"/>
            </a:xfrm>
            <a:prstGeom prst="rect">
              <a:avLst/>
            </a:prstGeom>
            <a:noFill/>
          </p:spPr>
          <p:txBody>
            <a:bodyPr wrap="square" rtlCol="0">
              <a:spAutoFit/>
            </a:bodyPr>
            <a:lstStyle/>
            <a:p>
              <a:r>
                <a:rPr lang="en-US" sz="1600" dirty="0"/>
                <a:t>23</a:t>
              </a:r>
            </a:p>
          </p:txBody>
        </p:sp>
        <p:sp>
          <p:nvSpPr>
            <p:cNvPr id="24" name="Rectangle 23"/>
            <p:cNvSpPr/>
            <p:nvPr/>
          </p:nvSpPr>
          <p:spPr>
            <a:xfrm>
              <a:off x="2667000" y="2438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667000" y="2438400"/>
              <a:ext cx="457200" cy="338554"/>
            </a:xfrm>
            <a:prstGeom prst="rect">
              <a:avLst/>
            </a:prstGeom>
            <a:noFill/>
          </p:spPr>
          <p:txBody>
            <a:bodyPr wrap="square" rtlCol="0">
              <a:spAutoFit/>
            </a:bodyPr>
            <a:lstStyle/>
            <a:p>
              <a:r>
                <a:rPr lang="en-US" sz="1600" dirty="0"/>
                <a:t>23</a:t>
              </a:r>
            </a:p>
          </p:txBody>
        </p:sp>
        <p:sp>
          <p:nvSpPr>
            <p:cNvPr id="26" name="Rectangle 25"/>
            <p:cNvSpPr/>
            <p:nvPr/>
          </p:nvSpPr>
          <p:spPr>
            <a:xfrm>
              <a:off x="3048000" y="2438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048000" y="2438400"/>
              <a:ext cx="457200" cy="338554"/>
            </a:xfrm>
            <a:prstGeom prst="rect">
              <a:avLst/>
            </a:prstGeom>
            <a:noFill/>
          </p:spPr>
          <p:txBody>
            <a:bodyPr wrap="square" rtlCol="0">
              <a:spAutoFit/>
            </a:bodyPr>
            <a:lstStyle/>
            <a:p>
              <a:r>
                <a:rPr lang="en-US" sz="1600" dirty="0"/>
                <a:t>23</a:t>
              </a:r>
            </a:p>
          </p:txBody>
        </p:sp>
        <p:sp>
          <p:nvSpPr>
            <p:cNvPr id="28" name="Rectangle 27"/>
            <p:cNvSpPr/>
            <p:nvPr/>
          </p:nvSpPr>
          <p:spPr>
            <a:xfrm>
              <a:off x="4114800" y="2438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114800" y="2438400"/>
              <a:ext cx="457200" cy="338554"/>
            </a:xfrm>
            <a:prstGeom prst="rect">
              <a:avLst/>
            </a:prstGeom>
            <a:noFill/>
          </p:spPr>
          <p:txBody>
            <a:bodyPr wrap="square" rtlCol="0">
              <a:spAutoFit/>
            </a:bodyPr>
            <a:lstStyle/>
            <a:p>
              <a:r>
                <a:rPr lang="en-US" sz="1600" dirty="0"/>
                <a:t>23</a:t>
              </a:r>
            </a:p>
          </p:txBody>
        </p:sp>
        <p:sp>
          <p:nvSpPr>
            <p:cNvPr id="30" name="Rectangle 29"/>
            <p:cNvSpPr/>
            <p:nvPr/>
          </p:nvSpPr>
          <p:spPr>
            <a:xfrm>
              <a:off x="4495800" y="2438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495800" y="2438400"/>
              <a:ext cx="457200" cy="338554"/>
            </a:xfrm>
            <a:prstGeom prst="rect">
              <a:avLst/>
            </a:prstGeom>
            <a:noFill/>
          </p:spPr>
          <p:txBody>
            <a:bodyPr wrap="square" rtlCol="0">
              <a:spAutoFit/>
            </a:bodyPr>
            <a:lstStyle/>
            <a:p>
              <a:r>
                <a:rPr lang="en-US" sz="1600" dirty="0"/>
                <a:t>23</a:t>
              </a:r>
            </a:p>
          </p:txBody>
        </p:sp>
        <p:sp>
          <p:nvSpPr>
            <p:cNvPr id="32" name="Rectangle 31"/>
            <p:cNvSpPr/>
            <p:nvPr/>
          </p:nvSpPr>
          <p:spPr>
            <a:xfrm>
              <a:off x="5334000" y="2438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334000" y="2438400"/>
              <a:ext cx="457200" cy="338554"/>
            </a:xfrm>
            <a:prstGeom prst="rect">
              <a:avLst/>
            </a:prstGeom>
            <a:noFill/>
          </p:spPr>
          <p:txBody>
            <a:bodyPr wrap="square" rtlCol="0">
              <a:spAutoFit/>
            </a:bodyPr>
            <a:lstStyle/>
            <a:p>
              <a:r>
                <a:rPr lang="en-US" sz="1600" dirty="0"/>
                <a:t>23</a:t>
              </a:r>
            </a:p>
          </p:txBody>
        </p:sp>
        <p:sp>
          <p:nvSpPr>
            <p:cNvPr id="34" name="Rectangle 33"/>
            <p:cNvSpPr/>
            <p:nvPr/>
          </p:nvSpPr>
          <p:spPr>
            <a:xfrm>
              <a:off x="5715000" y="2438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715000" y="2438400"/>
              <a:ext cx="457200" cy="338554"/>
            </a:xfrm>
            <a:prstGeom prst="rect">
              <a:avLst/>
            </a:prstGeom>
            <a:noFill/>
          </p:spPr>
          <p:txBody>
            <a:bodyPr wrap="square" rtlCol="0">
              <a:spAutoFit/>
            </a:bodyPr>
            <a:lstStyle/>
            <a:p>
              <a:r>
                <a:rPr lang="en-US" sz="1600" dirty="0"/>
                <a:t>23</a:t>
              </a:r>
            </a:p>
          </p:txBody>
        </p:sp>
      </p:grpSp>
      <p:sp>
        <p:nvSpPr>
          <p:cNvPr id="36" name="TextBox 35"/>
          <p:cNvSpPr txBox="1"/>
          <p:nvPr/>
        </p:nvSpPr>
        <p:spPr>
          <a:xfrm>
            <a:off x="6858000" y="2362200"/>
            <a:ext cx="1828800" cy="400110"/>
          </a:xfrm>
          <a:prstGeom prst="rect">
            <a:avLst/>
          </a:prstGeom>
          <a:noFill/>
        </p:spPr>
        <p:txBody>
          <a:bodyPr wrap="square" rtlCol="0">
            <a:spAutoFit/>
          </a:bodyPr>
          <a:lstStyle/>
          <a:p>
            <a:r>
              <a:rPr lang="en-US" sz="2000" i="1" dirty="0">
                <a:solidFill>
                  <a:srgbClr val="0000FF"/>
                </a:solidFill>
              </a:rPr>
              <a:t>4 comparisons</a:t>
            </a:r>
          </a:p>
        </p:txBody>
      </p:sp>
      <p:grpSp>
        <p:nvGrpSpPr>
          <p:cNvPr id="72" name="Group 71"/>
          <p:cNvGrpSpPr/>
          <p:nvPr/>
        </p:nvGrpSpPr>
        <p:grpSpPr>
          <a:xfrm>
            <a:off x="1676400" y="3581400"/>
            <a:ext cx="3810000" cy="381000"/>
            <a:chOff x="1676400" y="3581400"/>
            <a:chExt cx="3810000" cy="381000"/>
          </a:xfrm>
        </p:grpSpPr>
        <p:sp>
          <p:nvSpPr>
            <p:cNvPr id="37" name="Rectangle 36"/>
            <p:cNvSpPr/>
            <p:nvPr/>
          </p:nvSpPr>
          <p:spPr>
            <a:xfrm>
              <a:off x="1676400" y="3581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676400" y="3581400"/>
              <a:ext cx="457200" cy="338554"/>
            </a:xfrm>
            <a:prstGeom prst="rect">
              <a:avLst/>
            </a:prstGeom>
            <a:noFill/>
          </p:spPr>
          <p:txBody>
            <a:bodyPr wrap="square" rtlCol="0">
              <a:spAutoFit/>
            </a:bodyPr>
            <a:lstStyle/>
            <a:p>
              <a:r>
                <a:rPr lang="en-US" sz="1600" dirty="0"/>
                <a:t>23</a:t>
              </a:r>
            </a:p>
          </p:txBody>
        </p:sp>
        <p:sp>
          <p:nvSpPr>
            <p:cNvPr id="39" name="Rectangle 38"/>
            <p:cNvSpPr/>
            <p:nvPr/>
          </p:nvSpPr>
          <p:spPr>
            <a:xfrm>
              <a:off x="2057400" y="3581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057400" y="3581400"/>
              <a:ext cx="457200" cy="338554"/>
            </a:xfrm>
            <a:prstGeom prst="rect">
              <a:avLst/>
            </a:prstGeom>
            <a:noFill/>
          </p:spPr>
          <p:txBody>
            <a:bodyPr wrap="square" rtlCol="0">
              <a:spAutoFit/>
            </a:bodyPr>
            <a:lstStyle/>
            <a:p>
              <a:r>
                <a:rPr lang="en-US" sz="1600" dirty="0"/>
                <a:t>23</a:t>
              </a:r>
            </a:p>
          </p:txBody>
        </p:sp>
        <p:sp>
          <p:nvSpPr>
            <p:cNvPr id="41" name="Rectangle 40"/>
            <p:cNvSpPr/>
            <p:nvPr/>
          </p:nvSpPr>
          <p:spPr>
            <a:xfrm>
              <a:off x="2438400" y="3581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438400" y="3581400"/>
              <a:ext cx="457200" cy="338554"/>
            </a:xfrm>
            <a:prstGeom prst="rect">
              <a:avLst/>
            </a:prstGeom>
            <a:noFill/>
          </p:spPr>
          <p:txBody>
            <a:bodyPr wrap="square" rtlCol="0">
              <a:spAutoFit/>
            </a:bodyPr>
            <a:lstStyle/>
            <a:p>
              <a:r>
                <a:rPr lang="en-US" sz="1600" dirty="0"/>
                <a:t>23</a:t>
              </a:r>
            </a:p>
          </p:txBody>
        </p:sp>
        <p:sp>
          <p:nvSpPr>
            <p:cNvPr id="43" name="Rectangle 42"/>
            <p:cNvSpPr/>
            <p:nvPr/>
          </p:nvSpPr>
          <p:spPr>
            <a:xfrm>
              <a:off x="2819400" y="3581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819400" y="3581400"/>
              <a:ext cx="457200" cy="338554"/>
            </a:xfrm>
            <a:prstGeom prst="rect">
              <a:avLst/>
            </a:prstGeom>
            <a:noFill/>
          </p:spPr>
          <p:txBody>
            <a:bodyPr wrap="square" rtlCol="0">
              <a:spAutoFit/>
            </a:bodyPr>
            <a:lstStyle/>
            <a:p>
              <a:r>
                <a:rPr lang="en-US" sz="1600" dirty="0"/>
                <a:t>23</a:t>
              </a:r>
            </a:p>
          </p:txBody>
        </p:sp>
        <p:sp>
          <p:nvSpPr>
            <p:cNvPr id="45" name="Rectangle 44"/>
            <p:cNvSpPr/>
            <p:nvPr/>
          </p:nvSpPr>
          <p:spPr>
            <a:xfrm>
              <a:off x="3886200" y="3581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886200" y="3581400"/>
              <a:ext cx="457200" cy="338554"/>
            </a:xfrm>
            <a:prstGeom prst="rect">
              <a:avLst/>
            </a:prstGeom>
            <a:noFill/>
          </p:spPr>
          <p:txBody>
            <a:bodyPr wrap="square" rtlCol="0">
              <a:spAutoFit/>
            </a:bodyPr>
            <a:lstStyle/>
            <a:p>
              <a:r>
                <a:rPr lang="en-US" sz="1600" dirty="0"/>
                <a:t>23</a:t>
              </a:r>
            </a:p>
          </p:txBody>
        </p:sp>
        <p:sp>
          <p:nvSpPr>
            <p:cNvPr id="47" name="Rectangle 46"/>
            <p:cNvSpPr/>
            <p:nvPr/>
          </p:nvSpPr>
          <p:spPr>
            <a:xfrm>
              <a:off x="4267200" y="3581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4267200" y="3581400"/>
              <a:ext cx="457200" cy="338554"/>
            </a:xfrm>
            <a:prstGeom prst="rect">
              <a:avLst/>
            </a:prstGeom>
            <a:noFill/>
          </p:spPr>
          <p:txBody>
            <a:bodyPr wrap="square" rtlCol="0">
              <a:spAutoFit/>
            </a:bodyPr>
            <a:lstStyle/>
            <a:p>
              <a:r>
                <a:rPr lang="en-US" sz="1600" dirty="0"/>
                <a:t>23</a:t>
              </a:r>
            </a:p>
          </p:txBody>
        </p:sp>
        <p:sp>
          <p:nvSpPr>
            <p:cNvPr id="49" name="Rectangle 48"/>
            <p:cNvSpPr/>
            <p:nvPr/>
          </p:nvSpPr>
          <p:spPr>
            <a:xfrm>
              <a:off x="4648200" y="3581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648200" y="3581400"/>
              <a:ext cx="457200" cy="338554"/>
            </a:xfrm>
            <a:prstGeom prst="rect">
              <a:avLst/>
            </a:prstGeom>
            <a:noFill/>
          </p:spPr>
          <p:txBody>
            <a:bodyPr wrap="square" rtlCol="0">
              <a:spAutoFit/>
            </a:bodyPr>
            <a:lstStyle/>
            <a:p>
              <a:r>
                <a:rPr lang="en-US" sz="1600" dirty="0"/>
                <a:t>23</a:t>
              </a:r>
            </a:p>
          </p:txBody>
        </p:sp>
        <p:sp>
          <p:nvSpPr>
            <p:cNvPr id="51" name="Rectangle 50"/>
            <p:cNvSpPr/>
            <p:nvPr/>
          </p:nvSpPr>
          <p:spPr>
            <a:xfrm>
              <a:off x="5029200" y="35814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029200" y="3581400"/>
              <a:ext cx="457200" cy="338554"/>
            </a:xfrm>
            <a:prstGeom prst="rect">
              <a:avLst/>
            </a:prstGeom>
            <a:noFill/>
          </p:spPr>
          <p:txBody>
            <a:bodyPr wrap="square" rtlCol="0">
              <a:spAutoFit/>
            </a:bodyPr>
            <a:lstStyle/>
            <a:p>
              <a:r>
                <a:rPr lang="en-US" sz="1600" dirty="0"/>
                <a:t>23</a:t>
              </a:r>
            </a:p>
          </p:txBody>
        </p:sp>
      </p:grpSp>
      <p:sp>
        <p:nvSpPr>
          <p:cNvPr id="53" name="TextBox 52"/>
          <p:cNvSpPr txBox="1"/>
          <p:nvPr/>
        </p:nvSpPr>
        <p:spPr>
          <a:xfrm>
            <a:off x="6934200" y="3505200"/>
            <a:ext cx="1828800" cy="400110"/>
          </a:xfrm>
          <a:prstGeom prst="rect">
            <a:avLst/>
          </a:prstGeom>
          <a:noFill/>
        </p:spPr>
        <p:txBody>
          <a:bodyPr wrap="square" rtlCol="0">
            <a:spAutoFit/>
          </a:bodyPr>
          <a:lstStyle/>
          <a:p>
            <a:r>
              <a:rPr lang="en-US" sz="2000" i="1" dirty="0">
                <a:solidFill>
                  <a:srgbClr val="0000FF"/>
                </a:solidFill>
              </a:rPr>
              <a:t>4 comparisons</a:t>
            </a:r>
          </a:p>
        </p:txBody>
      </p:sp>
      <p:grpSp>
        <p:nvGrpSpPr>
          <p:cNvPr id="73" name="Group 72"/>
          <p:cNvGrpSpPr/>
          <p:nvPr/>
        </p:nvGrpSpPr>
        <p:grpSpPr>
          <a:xfrm>
            <a:off x="2362200" y="4953000"/>
            <a:ext cx="3124200" cy="381000"/>
            <a:chOff x="2362200" y="4953000"/>
            <a:chExt cx="3124200" cy="381000"/>
          </a:xfrm>
        </p:grpSpPr>
        <p:sp>
          <p:nvSpPr>
            <p:cNvPr id="54" name="Rectangle 53"/>
            <p:cNvSpPr/>
            <p:nvPr/>
          </p:nvSpPr>
          <p:spPr>
            <a:xfrm>
              <a:off x="2362200" y="49530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362200" y="4953000"/>
              <a:ext cx="457200" cy="338554"/>
            </a:xfrm>
            <a:prstGeom prst="rect">
              <a:avLst/>
            </a:prstGeom>
            <a:noFill/>
          </p:spPr>
          <p:txBody>
            <a:bodyPr wrap="square" rtlCol="0">
              <a:spAutoFit/>
            </a:bodyPr>
            <a:lstStyle/>
            <a:p>
              <a:r>
                <a:rPr lang="en-US" sz="1600" dirty="0"/>
                <a:t>23</a:t>
              </a:r>
            </a:p>
          </p:txBody>
        </p:sp>
        <p:sp>
          <p:nvSpPr>
            <p:cNvPr id="56" name="Rectangle 55"/>
            <p:cNvSpPr/>
            <p:nvPr/>
          </p:nvSpPr>
          <p:spPr>
            <a:xfrm>
              <a:off x="2743200" y="49530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2743200" y="4953000"/>
              <a:ext cx="457200" cy="338554"/>
            </a:xfrm>
            <a:prstGeom prst="rect">
              <a:avLst/>
            </a:prstGeom>
            <a:noFill/>
          </p:spPr>
          <p:txBody>
            <a:bodyPr wrap="square" rtlCol="0">
              <a:spAutoFit/>
            </a:bodyPr>
            <a:lstStyle/>
            <a:p>
              <a:r>
                <a:rPr lang="en-US" sz="1600" dirty="0"/>
                <a:t>23</a:t>
              </a:r>
            </a:p>
          </p:txBody>
        </p:sp>
        <p:sp>
          <p:nvSpPr>
            <p:cNvPr id="58" name="Rectangle 57"/>
            <p:cNvSpPr/>
            <p:nvPr/>
          </p:nvSpPr>
          <p:spPr>
            <a:xfrm>
              <a:off x="3124200" y="49530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3124200" y="4953000"/>
              <a:ext cx="457200" cy="338554"/>
            </a:xfrm>
            <a:prstGeom prst="rect">
              <a:avLst/>
            </a:prstGeom>
            <a:noFill/>
          </p:spPr>
          <p:txBody>
            <a:bodyPr wrap="square" rtlCol="0">
              <a:spAutoFit/>
            </a:bodyPr>
            <a:lstStyle/>
            <a:p>
              <a:r>
                <a:rPr lang="en-US" sz="1600" dirty="0"/>
                <a:t>23</a:t>
              </a:r>
            </a:p>
          </p:txBody>
        </p:sp>
        <p:sp>
          <p:nvSpPr>
            <p:cNvPr id="60" name="Rectangle 59"/>
            <p:cNvSpPr/>
            <p:nvPr/>
          </p:nvSpPr>
          <p:spPr>
            <a:xfrm>
              <a:off x="3505200" y="49530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3505200" y="4953000"/>
              <a:ext cx="457200" cy="338554"/>
            </a:xfrm>
            <a:prstGeom prst="rect">
              <a:avLst/>
            </a:prstGeom>
            <a:noFill/>
          </p:spPr>
          <p:txBody>
            <a:bodyPr wrap="square" rtlCol="0">
              <a:spAutoFit/>
            </a:bodyPr>
            <a:lstStyle/>
            <a:p>
              <a:r>
                <a:rPr lang="en-US" sz="1600" dirty="0"/>
                <a:t>23</a:t>
              </a:r>
            </a:p>
          </p:txBody>
        </p:sp>
        <p:sp>
          <p:nvSpPr>
            <p:cNvPr id="62" name="Rectangle 61"/>
            <p:cNvSpPr/>
            <p:nvPr/>
          </p:nvSpPr>
          <p:spPr>
            <a:xfrm>
              <a:off x="3886200" y="49530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3886200" y="4953000"/>
              <a:ext cx="457200" cy="338554"/>
            </a:xfrm>
            <a:prstGeom prst="rect">
              <a:avLst/>
            </a:prstGeom>
            <a:noFill/>
          </p:spPr>
          <p:txBody>
            <a:bodyPr wrap="square" rtlCol="0">
              <a:spAutoFit/>
            </a:bodyPr>
            <a:lstStyle/>
            <a:p>
              <a:r>
                <a:rPr lang="en-US" sz="1600" dirty="0"/>
                <a:t>23</a:t>
              </a:r>
            </a:p>
          </p:txBody>
        </p:sp>
        <p:sp>
          <p:nvSpPr>
            <p:cNvPr id="64" name="Rectangle 63"/>
            <p:cNvSpPr/>
            <p:nvPr/>
          </p:nvSpPr>
          <p:spPr>
            <a:xfrm>
              <a:off x="4267200" y="49530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267200" y="4953000"/>
              <a:ext cx="457200" cy="338554"/>
            </a:xfrm>
            <a:prstGeom prst="rect">
              <a:avLst/>
            </a:prstGeom>
            <a:noFill/>
          </p:spPr>
          <p:txBody>
            <a:bodyPr wrap="square" rtlCol="0">
              <a:spAutoFit/>
            </a:bodyPr>
            <a:lstStyle/>
            <a:p>
              <a:r>
                <a:rPr lang="en-US" sz="1600" dirty="0"/>
                <a:t>23</a:t>
              </a:r>
            </a:p>
          </p:txBody>
        </p:sp>
        <p:sp>
          <p:nvSpPr>
            <p:cNvPr id="66" name="Rectangle 65"/>
            <p:cNvSpPr/>
            <p:nvPr/>
          </p:nvSpPr>
          <p:spPr>
            <a:xfrm>
              <a:off x="4648200" y="49530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4648200" y="4953000"/>
              <a:ext cx="457200" cy="338554"/>
            </a:xfrm>
            <a:prstGeom prst="rect">
              <a:avLst/>
            </a:prstGeom>
            <a:noFill/>
          </p:spPr>
          <p:txBody>
            <a:bodyPr wrap="square" rtlCol="0">
              <a:spAutoFit/>
            </a:bodyPr>
            <a:lstStyle/>
            <a:p>
              <a:r>
                <a:rPr lang="en-US" sz="1600" dirty="0"/>
                <a:t>23</a:t>
              </a:r>
            </a:p>
          </p:txBody>
        </p:sp>
        <p:sp>
          <p:nvSpPr>
            <p:cNvPr id="68" name="Rectangle 67"/>
            <p:cNvSpPr/>
            <p:nvPr/>
          </p:nvSpPr>
          <p:spPr>
            <a:xfrm>
              <a:off x="5029200" y="4953000"/>
              <a:ext cx="381000" cy="381000"/>
            </a:xfrm>
            <a:prstGeom prst="rect">
              <a:avLst/>
            </a:prstGeom>
            <a:solidFill>
              <a:schemeClr val="accent2">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5029200" y="4953000"/>
              <a:ext cx="457200" cy="338554"/>
            </a:xfrm>
            <a:prstGeom prst="rect">
              <a:avLst/>
            </a:prstGeom>
            <a:noFill/>
          </p:spPr>
          <p:txBody>
            <a:bodyPr wrap="square" rtlCol="0">
              <a:spAutoFit/>
            </a:bodyPr>
            <a:lstStyle/>
            <a:p>
              <a:r>
                <a:rPr lang="en-US" sz="1600" dirty="0"/>
                <a:t>23</a:t>
              </a:r>
            </a:p>
          </p:txBody>
        </p:sp>
      </p:grpSp>
      <p:sp>
        <p:nvSpPr>
          <p:cNvPr id="70" name="TextBox 69"/>
          <p:cNvSpPr txBox="1"/>
          <p:nvPr/>
        </p:nvSpPr>
        <p:spPr>
          <a:xfrm>
            <a:off x="6934200" y="4876800"/>
            <a:ext cx="1828800" cy="400110"/>
          </a:xfrm>
          <a:prstGeom prst="rect">
            <a:avLst/>
          </a:prstGeom>
          <a:noFill/>
        </p:spPr>
        <p:txBody>
          <a:bodyPr wrap="square" rtlCol="0">
            <a:spAutoFit/>
          </a:bodyPr>
          <a:lstStyle/>
          <a:p>
            <a:r>
              <a:rPr lang="en-US" sz="2000" i="1" dirty="0">
                <a:solidFill>
                  <a:srgbClr val="0000FF"/>
                </a:solidFill>
              </a:rPr>
              <a:t>4 comparisons</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404720" y="3279240"/>
              <a:ext cx="4337640" cy="1108800"/>
            </p14:xfrm>
          </p:contentPart>
        </mc:Choice>
        <mc:Fallback>
          <p:pic>
            <p:nvPicPr>
              <p:cNvPr id="2" name="Ink 1"/>
              <p:cNvPicPr/>
              <p:nvPr/>
            </p:nvPicPr>
            <p:blipFill>
              <a:blip r:embed="rId3"/>
              <a:stretch>
                <a:fillRect/>
              </a:stretch>
            </p:blipFill>
            <p:spPr>
              <a:xfrm>
                <a:off x="1393200" y="3268800"/>
                <a:ext cx="4362120" cy="1130040"/>
              </a:xfrm>
              <a:prstGeom prst="rect">
                <a:avLst/>
              </a:prstGeom>
            </p:spPr>
          </p:pic>
        </mc:Fallback>
      </mc:AlternateContent>
    </p:spTree>
    <p:extLst>
      <p:ext uri="{BB962C8B-B14F-4D97-AF65-F5344CB8AC3E}">
        <p14:creationId xmlns:p14="http://schemas.microsoft.com/office/powerpoint/2010/main" val="178612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3" grpId="0"/>
      <p:bldP spid="7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172200"/>
          </a:xfrm>
        </p:spPr>
        <p:txBody>
          <a:bodyPr>
            <a:normAutofit/>
          </a:bodyPr>
          <a:lstStyle/>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r>
              <a:rPr lang="en-US" sz="2000" dirty="0" smtClean="0">
                <a:solidFill>
                  <a:srgbClr val="0000FF"/>
                </a:solidFill>
              </a:rPr>
              <a:t>23 =23 case 3, right-shift, insert and increase i1 &amp; i2</a:t>
            </a:r>
          </a:p>
          <a:p>
            <a:pPr lvl="0"/>
            <a:endParaRPr lang="en-US" sz="2000" dirty="0">
              <a:solidFill>
                <a:srgbClr val="0000FF"/>
              </a:solidFill>
            </a:endParaRPr>
          </a:p>
          <a:p>
            <a:pPr lvl="0">
              <a:buNone/>
            </a:pPr>
            <a:r>
              <a:rPr lang="en-US" sz="2000" dirty="0"/>
              <a:t>	</a:t>
            </a:r>
          </a:p>
        </p:txBody>
      </p:sp>
      <p:grpSp>
        <p:nvGrpSpPr>
          <p:cNvPr id="63" name="Group 62"/>
          <p:cNvGrpSpPr/>
          <p:nvPr/>
        </p:nvGrpSpPr>
        <p:grpSpPr>
          <a:xfrm>
            <a:off x="1872592" y="152400"/>
            <a:ext cx="5322615" cy="1832121"/>
            <a:chOff x="824322" y="4140843"/>
            <a:chExt cx="5322615" cy="1832121"/>
          </a:xfrm>
        </p:grpSpPr>
        <p:sp>
          <p:nvSpPr>
            <p:cNvPr id="64" name="Rounded Rectangle 63"/>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65" name="Rectangle 64"/>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6" name="Rectangle 65"/>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7" name="Group 66"/>
            <p:cNvGrpSpPr/>
            <p:nvPr/>
          </p:nvGrpSpPr>
          <p:grpSpPr>
            <a:xfrm>
              <a:off x="1100101" y="5181600"/>
              <a:ext cx="442429" cy="783940"/>
              <a:chOff x="1738866" y="5140820"/>
              <a:chExt cx="442429" cy="783940"/>
            </a:xfrm>
          </p:grpSpPr>
          <p:sp>
            <p:nvSpPr>
              <p:cNvPr id="89" name="Text Box 5"/>
              <p:cNvSpPr txBox="1">
                <a:spLocks noChangeArrowheads="1"/>
              </p:cNvSpPr>
              <p:nvPr/>
            </p:nvSpPr>
            <p:spPr bwMode="gray">
              <a:xfrm>
                <a:off x="1738866"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90" name="Up Arrow 89"/>
              <p:cNvSpPr/>
              <p:nvPr/>
            </p:nvSpPr>
            <p:spPr>
              <a:xfrm>
                <a:off x="1819531"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8" name="Rounded Rectangle 67"/>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69" name="Rectangle 68"/>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0" name="Rounded Rectangle 69"/>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71" name="Rectangle 70"/>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2" name="Rounded Rectangle 71"/>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73" name="Rectangle 72"/>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4" name="Rounded Rectangle 73"/>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75" name="Rectangle 74"/>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6" name="Rectangle 75"/>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ounded Rectangle 76"/>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78" name="Rectangle 77"/>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9" name="Rounded Rectangle 78"/>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80" name="Rectangle 79"/>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81" name="Rounded Rectangle 80"/>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82" name="Rectangle 81"/>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84" name="Group 83"/>
            <p:cNvGrpSpPr/>
            <p:nvPr/>
          </p:nvGrpSpPr>
          <p:grpSpPr>
            <a:xfrm>
              <a:off x="3752330" y="5189024"/>
              <a:ext cx="442429" cy="783940"/>
              <a:chOff x="3752330" y="5189024"/>
              <a:chExt cx="442429" cy="783940"/>
            </a:xfrm>
          </p:grpSpPr>
          <p:sp>
            <p:nvSpPr>
              <p:cNvPr id="85" name="Text Box 5"/>
              <p:cNvSpPr txBox="1">
                <a:spLocks noChangeArrowheads="1"/>
              </p:cNvSpPr>
              <p:nvPr/>
            </p:nvSpPr>
            <p:spPr bwMode="gray">
              <a:xfrm>
                <a:off x="3752330"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86" name="Up Arrow 85"/>
              <p:cNvSpPr/>
              <p:nvPr/>
            </p:nvSpPr>
            <p:spPr>
              <a:xfrm>
                <a:off x="3862160"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grpSp>
        <p:nvGrpSpPr>
          <p:cNvPr id="59" name="Group 58"/>
          <p:cNvGrpSpPr/>
          <p:nvPr/>
        </p:nvGrpSpPr>
        <p:grpSpPr>
          <a:xfrm>
            <a:off x="1872592" y="3124200"/>
            <a:ext cx="5322615" cy="1832121"/>
            <a:chOff x="824322" y="4140843"/>
            <a:chExt cx="5322615" cy="1832121"/>
          </a:xfrm>
        </p:grpSpPr>
        <p:sp>
          <p:nvSpPr>
            <p:cNvPr id="60" name="Rounded Rectangle 59"/>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61" name="Rectangle 60"/>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2" name="Rectangle 61"/>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1" name="Group 90"/>
            <p:cNvGrpSpPr/>
            <p:nvPr/>
          </p:nvGrpSpPr>
          <p:grpSpPr>
            <a:xfrm>
              <a:off x="2319301" y="5181600"/>
              <a:ext cx="442429" cy="783940"/>
              <a:chOff x="2958066" y="5140820"/>
              <a:chExt cx="442429" cy="783940"/>
            </a:xfrm>
          </p:grpSpPr>
          <p:sp>
            <p:nvSpPr>
              <p:cNvPr id="113" name="Text Box 5"/>
              <p:cNvSpPr txBox="1">
                <a:spLocks noChangeArrowheads="1"/>
              </p:cNvSpPr>
              <p:nvPr/>
            </p:nvSpPr>
            <p:spPr bwMode="gray">
              <a:xfrm>
                <a:off x="2958066"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114" name="Up Arrow 113"/>
              <p:cNvSpPr/>
              <p:nvPr/>
            </p:nvSpPr>
            <p:spPr>
              <a:xfrm>
                <a:off x="3038731"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92" name="Rounded Rectangle 91"/>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93" name="Rectangle 92"/>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4" name="Rounded Rectangle 93"/>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95" name="Rectangle 94"/>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6" name="Rounded Rectangle 95"/>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97" name="Rectangle 96"/>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8" name="Rounded Rectangle 97"/>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99" name="Rectangle 98"/>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0" name="Rectangle 99"/>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ounded Rectangle 100"/>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02" name="Rectangle 101"/>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3" name="Rounded Rectangle 102"/>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04" name="Rectangle 103"/>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5" name="Rounded Rectangle 104"/>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06" name="Rectangle 105"/>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108" name="Group 107"/>
            <p:cNvGrpSpPr/>
            <p:nvPr/>
          </p:nvGrpSpPr>
          <p:grpSpPr>
            <a:xfrm>
              <a:off x="4341507" y="5189024"/>
              <a:ext cx="442429" cy="783940"/>
              <a:chOff x="4341507" y="5189024"/>
              <a:chExt cx="442429" cy="783940"/>
            </a:xfrm>
          </p:grpSpPr>
          <p:sp>
            <p:nvSpPr>
              <p:cNvPr id="109" name="Text Box 5"/>
              <p:cNvSpPr txBox="1">
                <a:spLocks noChangeArrowheads="1"/>
              </p:cNvSpPr>
              <p:nvPr/>
            </p:nvSpPr>
            <p:spPr bwMode="gray">
              <a:xfrm>
                <a:off x="4341507"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110" name="Up Arrow 109"/>
              <p:cNvSpPr/>
              <p:nvPr/>
            </p:nvSpPr>
            <p:spPr>
              <a:xfrm>
                <a:off x="4451337"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554560" y="233640"/>
              <a:ext cx="3364560" cy="4855680"/>
            </p14:xfrm>
          </p:contentPart>
        </mc:Choice>
        <mc:Fallback>
          <p:pic>
            <p:nvPicPr>
              <p:cNvPr id="2" name="Ink 1"/>
              <p:cNvPicPr/>
              <p:nvPr/>
            </p:nvPicPr>
            <p:blipFill>
              <a:blip r:embed="rId3"/>
              <a:stretch>
                <a:fillRect/>
              </a:stretch>
            </p:blipFill>
            <p:spPr>
              <a:xfrm>
                <a:off x="2541960" y="221760"/>
                <a:ext cx="3389040" cy="4877640"/>
              </a:xfrm>
              <a:prstGeom prst="rect">
                <a:avLst/>
              </a:prstGeom>
            </p:spPr>
          </p:pic>
        </mc:Fallback>
      </mc:AlternateContent>
    </p:spTree>
    <p:extLst>
      <p:ext uri="{BB962C8B-B14F-4D97-AF65-F5344CB8AC3E}">
        <p14:creationId xmlns:p14="http://schemas.microsoft.com/office/powerpoint/2010/main" val="36354149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172200"/>
          </a:xfrm>
        </p:spPr>
        <p:txBody>
          <a:bodyPr>
            <a:normAutofit/>
          </a:bodyPr>
          <a:lstStyle/>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r>
              <a:rPr lang="en-US" sz="2000" dirty="0" smtClean="0">
                <a:solidFill>
                  <a:srgbClr val="0000FF"/>
                </a:solidFill>
              </a:rPr>
              <a:t>23 =23 case 3, right-shift, insert and increase i1 &amp; i2</a:t>
            </a:r>
          </a:p>
          <a:p>
            <a:pPr lvl="0"/>
            <a:endParaRPr lang="en-US" sz="2000" dirty="0">
              <a:solidFill>
                <a:srgbClr val="0000FF"/>
              </a:solidFill>
            </a:endParaRPr>
          </a:p>
          <a:p>
            <a:pPr lvl="0">
              <a:buNone/>
            </a:pPr>
            <a:r>
              <a:rPr lang="en-US" sz="2000" dirty="0"/>
              <a:t>	</a:t>
            </a:r>
          </a:p>
        </p:txBody>
      </p:sp>
      <p:grpSp>
        <p:nvGrpSpPr>
          <p:cNvPr id="59" name="Group 58"/>
          <p:cNvGrpSpPr/>
          <p:nvPr/>
        </p:nvGrpSpPr>
        <p:grpSpPr>
          <a:xfrm>
            <a:off x="1872592" y="3124200"/>
            <a:ext cx="5322615" cy="1832121"/>
            <a:chOff x="824322" y="4140843"/>
            <a:chExt cx="5322615" cy="1832121"/>
          </a:xfrm>
        </p:grpSpPr>
        <p:sp>
          <p:nvSpPr>
            <p:cNvPr id="60" name="Rounded Rectangle 59"/>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61" name="Rectangle 60"/>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2" name="Rectangle 61"/>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1" name="Group 90"/>
            <p:cNvGrpSpPr/>
            <p:nvPr/>
          </p:nvGrpSpPr>
          <p:grpSpPr>
            <a:xfrm>
              <a:off x="3767101" y="5181600"/>
              <a:ext cx="442429" cy="783940"/>
              <a:chOff x="4405866" y="5140820"/>
              <a:chExt cx="442429" cy="783940"/>
            </a:xfrm>
          </p:grpSpPr>
          <p:sp>
            <p:nvSpPr>
              <p:cNvPr id="113" name="Text Box 5"/>
              <p:cNvSpPr txBox="1">
                <a:spLocks noChangeArrowheads="1"/>
              </p:cNvSpPr>
              <p:nvPr/>
            </p:nvSpPr>
            <p:spPr bwMode="gray">
              <a:xfrm>
                <a:off x="4405866"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114" name="Up Arrow 113"/>
              <p:cNvSpPr/>
              <p:nvPr/>
            </p:nvSpPr>
            <p:spPr>
              <a:xfrm>
                <a:off x="4486531"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92" name="Rounded Rectangle 91"/>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93" name="Rectangle 92"/>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4" name="Rounded Rectangle 93"/>
            <p:cNvSpPr/>
            <p:nvPr/>
          </p:nvSpPr>
          <p:spPr>
            <a:xfrm>
              <a:off x="2167227"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95" name="Rectangle 94"/>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6" name="Rounded Rectangle 95"/>
            <p:cNvSpPr/>
            <p:nvPr/>
          </p:nvSpPr>
          <p:spPr>
            <a:xfrm>
              <a:off x="2712275" y="4508934"/>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97" name="Rectangle 96"/>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8" name="Rounded Rectangle 97"/>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99" name="Rectangle 98"/>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0" name="Rectangle 99"/>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ounded Rectangle 100"/>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02" name="Rectangle 101"/>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3" name="Rounded Rectangle 102"/>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04" name="Rectangle 103"/>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5" name="Rounded Rectangle 104"/>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06" name="Rectangle 105"/>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108" name="Group 107"/>
            <p:cNvGrpSpPr/>
            <p:nvPr/>
          </p:nvGrpSpPr>
          <p:grpSpPr>
            <a:xfrm>
              <a:off x="4986301" y="5189024"/>
              <a:ext cx="442429" cy="783940"/>
              <a:chOff x="4986301" y="5189024"/>
              <a:chExt cx="442429" cy="783940"/>
            </a:xfrm>
          </p:grpSpPr>
          <p:sp>
            <p:nvSpPr>
              <p:cNvPr id="109" name="Text Box 5"/>
              <p:cNvSpPr txBox="1">
                <a:spLocks noChangeArrowheads="1"/>
              </p:cNvSpPr>
              <p:nvPr/>
            </p:nvSpPr>
            <p:spPr bwMode="gray">
              <a:xfrm>
                <a:off x="4986301"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110" name="Up Arrow 109"/>
              <p:cNvSpPr/>
              <p:nvPr/>
            </p:nvSpPr>
            <p:spPr>
              <a:xfrm>
                <a:off x="509613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grpSp>
        <p:nvGrpSpPr>
          <p:cNvPr id="53" name="Group 52"/>
          <p:cNvGrpSpPr/>
          <p:nvPr/>
        </p:nvGrpSpPr>
        <p:grpSpPr>
          <a:xfrm>
            <a:off x="1538451" y="210936"/>
            <a:ext cx="5322615" cy="1832121"/>
            <a:chOff x="824322" y="4140843"/>
            <a:chExt cx="5322615" cy="1832121"/>
          </a:xfrm>
        </p:grpSpPr>
        <p:sp>
          <p:nvSpPr>
            <p:cNvPr id="54" name="Rounded Rectangle 53"/>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55" name="Rectangle 54"/>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56" name="Rectangle 55"/>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7" name="Group 56"/>
            <p:cNvGrpSpPr/>
            <p:nvPr/>
          </p:nvGrpSpPr>
          <p:grpSpPr>
            <a:xfrm>
              <a:off x="2243101" y="5181600"/>
              <a:ext cx="442429" cy="783940"/>
              <a:chOff x="2881866" y="5140820"/>
              <a:chExt cx="442429" cy="783940"/>
            </a:xfrm>
          </p:grpSpPr>
          <p:sp>
            <p:nvSpPr>
              <p:cNvPr id="126" name="Text Box 5"/>
              <p:cNvSpPr txBox="1">
                <a:spLocks noChangeArrowheads="1"/>
              </p:cNvSpPr>
              <p:nvPr/>
            </p:nvSpPr>
            <p:spPr bwMode="gray">
              <a:xfrm>
                <a:off x="2881866"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127" name="Up Arrow 126"/>
              <p:cNvSpPr/>
              <p:nvPr/>
            </p:nvSpPr>
            <p:spPr>
              <a:xfrm>
                <a:off x="2962531"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58" name="Rounded Rectangle 57"/>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83" name="Rectangle 82"/>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87" name="Rounded Rectangle 86"/>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88" name="Rectangle 87"/>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7" name="Rounded Rectangle 106"/>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11" name="Rectangle 110"/>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12" name="Rounded Rectangle 111"/>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15" name="Rectangle 114"/>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16" name="Rectangle 115"/>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ounded Rectangle 116"/>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18" name="Rectangle 117"/>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19" name="Rounded Rectangle 118"/>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20" name="Rectangle 119"/>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21" name="Rounded Rectangle 120"/>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22" name="Rectangle 121"/>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123" name="Group 122"/>
            <p:cNvGrpSpPr/>
            <p:nvPr/>
          </p:nvGrpSpPr>
          <p:grpSpPr>
            <a:xfrm>
              <a:off x="4341507" y="5189024"/>
              <a:ext cx="442429" cy="783940"/>
              <a:chOff x="4341507" y="5189024"/>
              <a:chExt cx="442429" cy="783940"/>
            </a:xfrm>
          </p:grpSpPr>
          <p:sp>
            <p:nvSpPr>
              <p:cNvPr id="124" name="Text Box 5"/>
              <p:cNvSpPr txBox="1">
                <a:spLocks noChangeArrowheads="1"/>
              </p:cNvSpPr>
              <p:nvPr/>
            </p:nvSpPr>
            <p:spPr bwMode="gray">
              <a:xfrm>
                <a:off x="4341507"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125" name="Up Arrow 124"/>
              <p:cNvSpPr/>
              <p:nvPr/>
            </p:nvSpPr>
            <p:spPr>
              <a:xfrm>
                <a:off x="4451337"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406320" y="399240"/>
              <a:ext cx="3236400" cy="4651560"/>
            </p14:xfrm>
          </p:contentPart>
        </mc:Choice>
        <mc:Fallback>
          <p:pic>
            <p:nvPicPr>
              <p:cNvPr id="2" name="Ink 1"/>
              <p:cNvPicPr/>
              <p:nvPr/>
            </p:nvPicPr>
            <p:blipFill>
              <a:blip r:embed="rId3"/>
              <a:stretch>
                <a:fillRect/>
              </a:stretch>
            </p:blipFill>
            <p:spPr>
              <a:xfrm>
                <a:off x="3394080" y="392400"/>
                <a:ext cx="3260520" cy="4668840"/>
              </a:xfrm>
              <a:prstGeom prst="rect">
                <a:avLst/>
              </a:prstGeom>
            </p:spPr>
          </p:pic>
        </mc:Fallback>
      </mc:AlternateContent>
    </p:spTree>
    <p:extLst>
      <p:ext uri="{BB962C8B-B14F-4D97-AF65-F5344CB8AC3E}">
        <p14:creationId xmlns:p14="http://schemas.microsoft.com/office/powerpoint/2010/main" val="1853864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172200"/>
          </a:xfrm>
        </p:spPr>
        <p:txBody>
          <a:bodyPr>
            <a:normAutofit/>
          </a:bodyPr>
          <a:lstStyle/>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r>
              <a:rPr lang="en-US" sz="2000" dirty="0" smtClean="0">
                <a:solidFill>
                  <a:srgbClr val="0000FF"/>
                </a:solidFill>
              </a:rPr>
              <a:t>23 =23 case 3, right-shift, insert and increase i1 &amp; i2</a:t>
            </a:r>
          </a:p>
          <a:p>
            <a:pPr lvl="0"/>
            <a:endParaRPr lang="en-US" sz="2000" dirty="0">
              <a:solidFill>
                <a:srgbClr val="0000FF"/>
              </a:solidFill>
            </a:endParaRPr>
          </a:p>
          <a:p>
            <a:pPr lvl="0">
              <a:buNone/>
            </a:pPr>
            <a:r>
              <a:rPr lang="en-US" sz="2000" dirty="0"/>
              <a:t>	</a:t>
            </a:r>
          </a:p>
        </p:txBody>
      </p:sp>
      <p:grpSp>
        <p:nvGrpSpPr>
          <p:cNvPr id="59" name="Group 58"/>
          <p:cNvGrpSpPr/>
          <p:nvPr/>
        </p:nvGrpSpPr>
        <p:grpSpPr>
          <a:xfrm>
            <a:off x="1872592" y="3124200"/>
            <a:ext cx="5322615" cy="1832121"/>
            <a:chOff x="824322" y="4140843"/>
            <a:chExt cx="5322615" cy="1832121"/>
          </a:xfrm>
        </p:grpSpPr>
        <p:sp>
          <p:nvSpPr>
            <p:cNvPr id="60" name="Rounded Rectangle 59"/>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61" name="Rectangle 60"/>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2" name="Rectangle 61"/>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1" name="Group 90"/>
            <p:cNvGrpSpPr/>
            <p:nvPr/>
          </p:nvGrpSpPr>
          <p:grpSpPr>
            <a:xfrm>
              <a:off x="4910101" y="5181600"/>
              <a:ext cx="442429" cy="783940"/>
              <a:chOff x="5548866" y="5140820"/>
              <a:chExt cx="442429" cy="783940"/>
            </a:xfrm>
          </p:grpSpPr>
          <p:sp>
            <p:nvSpPr>
              <p:cNvPr id="113" name="Text Box 5"/>
              <p:cNvSpPr txBox="1">
                <a:spLocks noChangeArrowheads="1"/>
              </p:cNvSpPr>
              <p:nvPr/>
            </p:nvSpPr>
            <p:spPr bwMode="gray">
              <a:xfrm>
                <a:off x="5548866"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114" name="Up Arrow 113"/>
              <p:cNvSpPr/>
              <p:nvPr/>
            </p:nvSpPr>
            <p:spPr>
              <a:xfrm>
                <a:off x="5629531"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92" name="Rounded Rectangle 91"/>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93" name="Rectangle 92"/>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4" name="Rounded Rectangle 93"/>
            <p:cNvSpPr/>
            <p:nvPr/>
          </p:nvSpPr>
          <p:spPr>
            <a:xfrm>
              <a:off x="2167227"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95" name="Rectangle 94"/>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6" name="Rounded Rectangle 95"/>
            <p:cNvSpPr/>
            <p:nvPr/>
          </p:nvSpPr>
          <p:spPr>
            <a:xfrm>
              <a:off x="2712275" y="4508934"/>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97" name="Rectangle 96"/>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8" name="Rounded Rectangle 97"/>
            <p:cNvSpPr/>
            <p:nvPr/>
          </p:nvSpPr>
          <p:spPr>
            <a:xfrm>
              <a:off x="3717340"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99" name="Rectangle 98"/>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0" name="Rectangle 99"/>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ounded Rectangle 100"/>
            <p:cNvSpPr/>
            <p:nvPr/>
          </p:nvSpPr>
          <p:spPr>
            <a:xfrm>
              <a:off x="4303211"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02" name="Rectangle 101"/>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3" name="Rounded Rectangle 102"/>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04" name="Rectangle 103"/>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5" name="Rounded Rectangle 104"/>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06" name="Rectangle 105"/>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108" name="Group 107"/>
            <p:cNvGrpSpPr/>
            <p:nvPr/>
          </p:nvGrpSpPr>
          <p:grpSpPr>
            <a:xfrm>
              <a:off x="5428730" y="5189024"/>
              <a:ext cx="442429" cy="783940"/>
              <a:chOff x="5428730" y="5189024"/>
              <a:chExt cx="442429" cy="783940"/>
            </a:xfrm>
          </p:grpSpPr>
          <p:sp>
            <p:nvSpPr>
              <p:cNvPr id="109" name="Text Box 5"/>
              <p:cNvSpPr txBox="1">
                <a:spLocks noChangeArrowheads="1"/>
              </p:cNvSpPr>
              <p:nvPr/>
            </p:nvSpPr>
            <p:spPr bwMode="gray">
              <a:xfrm>
                <a:off x="5428730"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110" name="Up Arrow 109"/>
              <p:cNvSpPr/>
              <p:nvPr/>
            </p:nvSpPr>
            <p:spPr>
              <a:xfrm>
                <a:off x="5538560"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grpSp>
        <p:nvGrpSpPr>
          <p:cNvPr id="63" name="Group 62"/>
          <p:cNvGrpSpPr/>
          <p:nvPr/>
        </p:nvGrpSpPr>
        <p:grpSpPr>
          <a:xfrm>
            <a:off x="1342969" y="171811"/>
            <a:ext cx="5322615" cy="1832121"/>
            <a:chOff x="824322" y="4140843"/>
            <a:chExt cx="5322615" cy="1832121"/>
          </a:xfrm>
        </p:grpSpPr>
        <p:sp>
          <p:nvSpPr>
            <p:cNvPr id="64" name="Rounded Rectangle 63"/>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65" name="Rectangle 64"/>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6" name="Rectangle 65"/>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7" name="Group 66"/>
            <p:cNvGrpSpPr/>
            <p:nvPr/>
          </p:nvGrpSpPr>
          <p:grpSpPr>
            <a:xfrm>
              <a:off x="3767101" y="5181600"/>
              <a:ext cx="442429" cy="783940"/>
              <a:chOff x="4405866" y="5140820"/>
              <a:chExt cx="442429" cy="783940"/>
            </a:xfrm>
          </p:grpSpPr>
          <p:sp>
            <p:nvSpPr>
              <p:cNvPr id="89" name="Text Box 5"/>
              <p:cNvSpPr txBox="1">
                <a:spLocks noChangeArrowheads="1"/>
              </p:cNvSpPr>
              <p:nvPr/>
            </p:nvSpPr>
            <p:spPr bwMode="gray">
              <a:xfrm>
                <a:off x="4405866"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90" name="Up Arrow 89"/>
              <p:cNvSpPr/>
              <p:nvPr/>
            </p:nvSpPr>
            <p:spPr>
              <a:xfrm>
                <a:off x="4486531"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8" name="Rounded Rectangle 67"/>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69" name="Rectangle 68"/>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0" name="Rounded Rectangle 69"/>
            <p:cNvSpPr/>
            <p:nvPr/>
          </p:nvSpPr>
          <p:spPr>
            <a:xfrm>
              <a:off x="2167227"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71" name="Rectangle 70"/>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2" name="Rounded Rectangle 71"/>
            <p:cNvSpPr/>
            <p:nvPr/>
          </p:nvSpPr>
          <p:spPr>
            <a:xfrm>
              <a:off x="2712275" y="4508934"/>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73" name="Rectangle 72"/>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4" name="Rounded Rectangle 73"/>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75" name="Rectangle 74"/>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6" name="Rectangle 75"/>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ounded Rectangle 76"/>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78" name="Rectangle 77"/>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79" name="Rounded Rectangle 78"/>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80" name="Rectangle 79"/>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81" name="Rounded Rectangle 80"/>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82" name="Rectangle 81"/>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84" name="Group 83"/>
            <p:cNvGrpSpPr/>
            <p:nvPr/>
          </p:nvGrpSpPr>
          <p:grpSpPr>
            <a:xfrm>
              <a:off x="4986301" y="5189024"/>
              <a:ext cx="442429" cy="783940"/>
              <a:chOff x="4986301" y="5189024"/>
              <a:chExt cx="442429" cy="783940"/>
            </a:xfrm>
          </p:grpSpPr>
          <p:sp>
            <p:nvSpPr>
              <p:cNvPr id="85" name="Text Box 5"/>
              <p:cNvSpPr txBox="1">
                <a:spLocks noChangeArrowheads="1"/>
              </p:cNvSpPr>
              <p:nvPr/>
            </p:nvSpPr>
            <p:spPr bwMode="gray">
              <a:xfrm>
                <a:off x="4986301"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86" name="Up Arrow 85"/>
              <p:cNvSpPr/>
              <p:nvPr/>
            </p:nvSpPr>
            <p:spPr>
              <a:xfrm>
                <a:off x="509613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938120" y="347040"/>
              <a:ext cx="2037600" cy="4807800"/>
            </p14:xfrm>
          </p:contentPart>
        </mc:Choice>
        <mc:Fallback>
          <p:pic>
            <p:nvPicPr>
              <p:cNvPr id="2" name="Ink 1"/>
              <p:cNvPicPr/>
              <p:nvPr/>
            </p:nvPicPr>
            <p:blipFill>
              <a:blip r:embed="rId3"/>
              <a:stretch>
                <a:fillRect/>
              </a:stretch>
            </p:blipFill>
            <p:spPr>
              <a:xfrm>
                <a:off x="4933440" y="333360"/>
                <a:ext cx="2054880" cy="4833000"/>
              </a:xfrm>
              <a:prstGeom prst="rect">
                <a:avLst/>
              </a:prstGeom>
            </p:spPr>
          </p:pic>
        </mc:Fallback>
      </mc:AlternateContent>
    </p:spTree>
    <p:extLst>
      <p:ext uri="{BB962C8B-B14F-4D97-AF65-F5344CB8AC3E}">
        <p14:creationId xmlns:p14="http://schemas.microsoft.com/office/powerpoint/2010/main" val="5414356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172200"/>
          </a:xfrm>
        </p:spPr>
        <p:txBody>
          <a:bodyPr>
            <a:normAutofit lnSpcReduction="10000"/>
          </a:bodyPr>
          <a:lstStyle/>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r>
              <a:rPr lang="en-US" sz="2000" dirty="0" smtClean="0">
                <a:solidFill>
                  <a:srgbClr val="0000FF"/>
                </a:solidFill>
              </a:rPr>
              <a:t>23 =23 case 3, right-shift, insert and increase i1 &amp; i2</a:t>
            </a: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endParaRPr lang="en-US" sz="2000" dirty="0" smtClean="0">
              <a:solidFill>
                <a:srgbClr val="0000FF"/>
              </a:solidFill>
            </a:endParaRPr>
          </a:p>
          <a:p>
            <a:pPr lvl="0"/>
            <a:endParaRPr lang="en-US" sz="2000" dirty="0">
              <a:solidFill>
                <a:srgbClr val="0000FF"/>
              </a:solidFill>
            </a:endParaRPr>
          </a:p>
          <a:p>
            <a:pPr lvl="0"/>
            <a:r>
              <a:rPr lang="en-US" sz="2000" dirty="0" smtClean="0">
                <a:solidFill>
                  <a:srgbClr val="0000FF"/>
                </a:solidFill>
              </a:rPr>
              <a:t>Since both arrays are exhausted, we stop merging</a:t>
            </a:r>
          </a:p>
          <a:p>
            <a:pPr lvl="0"/>
            <a:r>
              <a:rPr lang="en-US" sz="2000" dirty="0" smtClean="0">
                <a:solidFill>
                  <a:srgbClr val="0000FF"/>
                </a:solidFill>
              </a:rPr>
              <a:t>In total, there are </a:t>
            </a:r>
            <a:r>
              <a:rPr lang="en-US" sz="2000" smtClean="0">
                <a:solidFill>
                  <a:srgbClr val="0000FF"/>
                </a:solidFill>
              </a:rPr>
              <a:t>4 comparisons</a:t>
            </a:r>
            <a:endParaRPr lang="en-US" sz="2000" dirty="0" smtClean="0">
              <a:solidFill>
                <a:srgbClr val="0000FF"/>
              </a:solidFill>
            </a:endParaRPr>
          </a:p>
          <a:p>
            <a:pPr lvl="0"/>
            <a:endParaRPr lang="en-US" sz="2000" dirty="0">
              <a:solidFill>
                <a:srgbClr val="0000FF"/>
              </a:solidFill>
            </a:endParaRPr>
          </a:p>
          <a:p>
            <a:pPr lvl="0">
              <a:buNone/>
            </a:pPr>
            <a:r>
              <a:rPr lang="en-US" sz="2000" dirty="0"/>
              <a:t>	</a:t>
            </a:r>
          </a:p>
        </p:txBody>
      </p:sp>
      <p:grpSp>
        <p:nvGrpSpPr>
          <p:cNvPr id="59" name="Group 58"/>
          <p:cNvGrpSpPr/>
          <p:nvPr/>
        </p:nvGrpSpPr>
        <p:grpSpPr>
          <a:xfrm>
            <a:off x="1872592" y="3124200"/>
            <a:ext cx="5322615" cy="983304"/>
            <a:chOff x="824322" y="4140843"/>
            <a:chExt cx="5322615" cy="983304"/>
          </a:xfrm>
        </p:grpSpPr>
        <p:sp>
          <p:nvSpPr>
            <p:cNvPr id="60" name="Rounded Rectangle 59"/>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61" name="Rectangle 60"/>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62" name="Rectangle 61"/>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ounded Rectangle 91"/>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93" name="Rectangle 92"/>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4" name="Rounded Rectangle 93"/>
            <p:cNvSpPr/>
            <p:nvPr/>
          </p:nvSpPr>
          <p:spPr>
            <a:xfrm>
              <a:off x="2167227"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95" name="Rectangle 94"/>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6" name="Rounded Rectangle 95"/>
            <p:cNvSpPr/>
            <p:nvPr/>
          </p:nvSpPr>
          <p:spPr>
            <a:xfrm>
              <a:off x="2712275" y="4508934"/>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97" name="Rectangle 96"/>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98" name="Rounded Rectangle 97"/>
            <p:cNvSpPr/>
            <p:nvPr/>
          </p:nvSpPr>
          <p:spPr>
            <a:xfrm>
              <a:off x="3717340"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99" name="Rectangle 98"/>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0" name="Rectangle 99"/>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ounded Rectangle 100"/>
            <p:cNvSpPr/>
            <p:nvPr/>
          </p:nvSpPr>
          <p:spPr>
            <a:xfrm>
              <a:off x="4303211"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02" name="Rectangle 101"/>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3" name="Rounded Rectangle 102"/>
            <p:cNvSpPr/>
            <p:nvPr/>
          </p:nvSpPr>
          <p:spPr>
            <a:xfrm>
              <a:off x="4880702"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04" name="Rectangle 103"/>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5" name="Rounded Rectangle 104"/>
            <p:cNvSpPr/>
            <p:nvPr/>
          </p:nvSpPr>
          <p:spPr>
            <a:xfrm>
              <a:off x="5425750" y="4508934"/>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06" name="Rectangle 105"/>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grpSp>
        <p:nvGrpSpPr>
          <p:cNvPr id="53" name="Group 52"/>
          <p:cNvGrpSpPr/>
          <p:nvPr/>
        </p:nvGrpSpPr>
        <p:grpSpPr>
          <a:xfrm>
            <a:off x="1078185" y="293255"/>
            <a:ext cx="5322615" cy="1832121"/>
            <a:chOff x="824322" y="4140843"/>
            <a:chExt cx="5322615" cy="1832121"/>
          </a:xfrm>
        </p:grpSpPr>
        <p:sp>
          <p:nvSpPr>
            <p:cNvPr id="54" name="Rounded Rectangle 53"/>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55" name="Rectangle 54"/>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56" name="Rectangle 55"/>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7" name="Group 56"/>
            <p:cNvGrpSpPr/>
            <p:nvPr/>
          </p:nvGrpSpPr>
          <p:grpSpPr>
            <a:xfrm>
              <a:off x="4910101" y="5181600"/>
              <a:ext cx="442429" cy="783940"/>
              <a:chOff x="5548866" y="5140820"/>
              <a:chExt cx="442429" cy="783940"/>
            </a:xfrm>
          </p:grpSpPr>
          <p:sp>
            <p:nvSpPr>
              <p:cNvPr id="126" name="Text Box 5"/>
              <p:cNvSpPr txBox="1">
                <a:spLocks noChangeArrowheads="1"/>
              </p:cNvSpPr>
              <p:nvPr/>
            </p:nvSpPr>
            <p:spPr bwMode="gray">
              <a:xfrm>
                <a:off x="5548866" y="5462453"/>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i1</a:t>
                </a:r>
                <a:endParaRPr lang="en-US" altLang="en-US" sz="1800" dirty="0"/>
              </a:p>
            </p:txBody>
          </p:sp>
          <p:sp>
            <p:nvSpPr>
              <p:cNvPr id="127" name="Up Arrow 126"/>
              <p:cNvSpPr/>
              <p:nvPr/>
            </p:nvSpPr>
            <p:spPr>
              <a:xfrm>
                <a:off x="5629531"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58" name="Rounded Rectangle 57"/>
            <p:cNvSpPr/>
            <p:nvPr/>
          </p:nvSpPr>
          <p:spPr>
            <a:xfrm>
              <a:off x="1589736"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83" name="Rectangle 82"/>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87" name="Rounded Rectangle 86"/>
            <p:cNvSpPr/>
            <p:nvPr/>
          </p:nvSpPr>
          <p:spPr>
            <a:xfrm>
              <a:off x="2167227"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88" name="Rectangle 87"/>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07" name="Rounded Rectangle 106"/>
            <p:cNvSpPr/>
            <p:nvPr/>
          </p:nvSpPr>
          <p:spPr>
            <a:xfrm>
              <a:off x="2712275" y="4508934"/>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11" name="Rectangle 110"/>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12" name="Rounded Rectangle 111"/>
            <p:cNvSpPr/>
            <p:nvPr/>
          </p:nvSpPr>
          <p:spPr>
            <a:xfrm>
              <a:off x="3717340"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15" name="Rectangle 114"/>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16" name="Rectangle 115"/>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ounded Rectangle 116"/>
            <p:cNvSpPr/>
            <p:nvPr/>
          </p:nvSpPr>
          <p:spPr>
            <a:xfrm>
              <a:off x="4303211" y="4522531"/>
              <a:ext cx="478800" cy="478800"/>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18" name="Rectangle 117"/>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19" name="Rounded Rectangle 118"/>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20" name="Rectangle 119"/>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sp>
          <p:nvSpPr>
            <p:cNvPr id="121" name="Rounded Rectangle 120"/>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23</a:t>
              </a:r>
              <a:endParaRPr lang="en-GB" dirty="0"/>
            </a:p>
          </p:txBody>
        </p:sp>
        <p:sp>
          <p:nvSpPr>
            <p:cNvPr id="122" name="Rectangle 121"/>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solidFill>
              </a:endParaRPr>
            </a:p>
          </p:txBody>
        </p:sp>
        <p:grpSp>
          <p:nvGrpSpPr>
            <p:cNvPr id="123" name="Group 122"/>
            <p:cNvGrpSpPr/>
            <p:nvPr/>
          </p:nvGrpSpPr>
          <p:grpSpPr>
            <a:xfrm>
              <a:off x="5428730" y="5189024"/>
              <a:ext cx="442429" cy="783940"/>
              <a:chOff x="5428730" y="5189024"/>
              <a:chExt cx="442429" cy="783940"/>
            </a:xfrm>
          </p:grpSpPr>
          <p:sp>
            <p:nvSpPr>
              <p:cNvPr id="124" name="Text Box 5"/>
              <p:cNvSpPr txBox="1">
                <a:spLocks noChangeArrowheads="1"/>
              </p:cNvSpPr>
              <p:nvPr/>
            </p:nvSpPr>
            <p:spPr bwMode="gray">
              <a:xfrm>
                <a:off x="5428730" y="5510657"/>
                <a:ext cx="44242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i2</a:t>
                </a:r>
                <a:endParaRPr lang="en-US" altLang="en-US" sz="1800" dirty="0"/>
              </a:p>
            </p:txBody>
          </p:sp>
          <p:sp>
            <p:nvSpPr>
              <p:cNvPr id="125" name="Up Arrow 124"/>
              <p:cNvSpPr/>
              <p:nvPr/>
            </p:nvSpPr>
            <p:spPr>
              <a:xfrm>
                <a:off x="5538560"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4244612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848600" cy="1143000"/>
          </a:xfrm>
        </p:spPr>
        <p:txBody>
          <a:bodyPr/>
          <a:lstStyle/>
          <a:p>
            <a:pPr algn="l"/>
            <a:r>
              <a:rPr lang="en-US" dirty="0"/>
              <a:t>Question 3</a:t>
            </a:r>
          </a:p>
        </p:txBody>
      </p:sp>
      <p:sp>
        <p:nvSpPr>
          <p:cNvPr id="4" name="Rectangle 3"/>
          <p:cNvSpPr/>
          <p:nvPr/>
        </p:nvSpPr>
        <p:spPr>
          <a:xfrm>
            <a:off x="838200" y="1600200"/>
            <a:ext cx="7620000" cy="4516621"/>
          </a:xfrm>
          <a:prstGeom prst="rect">
            <a:avLst/>
          </a:prstGeom>
        </p:spPr>
        <p:txBody>
          <a:bodyPr wrap="square">
            <a:spAutoFit/>
          </a:bodyPr>
          <a:lstStyle/>
          <a:p>
            <a:pPr marR="0">
              <a:lnSpc>
                <a:spcPct val="115000"/>
              </a:lnSpc>
              <a:spcBef>
                <a:spcPts val="0"/>
              </a:spcBef>
              <a:spcAft>
                <a:spcPts val="0"/>
              </a:spcAft>
            </a:pPr>
            <a:r>
              <a:rPr lang="en-US" dirty="0">
                <a:latin typeface="Courier New" panose="02070309020205020404" pitchFamily="49" charset="0"/>
                <a:ea typeface="宋体" panose="02010600030101010101" pitchFamily="2" charset="-122"/>
                <a:cs typeface="Courier New" panose="02070309020205020404" pitchFamily="49" charset="0"/>
              </a:rPr>
              <a:t>Consider a hash table of size </a:t>
            </a:r>
            <a:r>
              <a:rPr lang="en-US" i="1" dirty="0">
                <a:latin typeface="Courier New" panose="02070309020205020404" pitchFamily="49" charset="0"/>
                <a:ea typeface="宋体" panose="02010600030101010101" pitchFamily="2" charset="-122"/>
                <a:cs typeface="Courier New" panose="02070309020205020404" pitchFamily="49" charset="0"/>
              </a:rPr>
              <a:t>n</a:t>
            </a:r>
            <a:r>
              <a:rPr lang="en-US" dirty="0">
                <a:latin typeface="Courier New" panose="02070309020205020404" pitchFamily="49" charset="0"/>
                <a:ea typeface="宋体" panose="02010600030101010101" pitchFamily="2" charset="-122"/>
                <a:cs typeface="Courier New" panose="02070309020205020404" pitchFamily="49" charset="0"/>
              </a:rPr>
              <a:t> using open address hashing and linear probing. </a:t>
            </a:r>
            <a:endParaRPr lang="en-US" sz="1600" dirty="0">
              <a:latin typeface="Courier New" panose="02070309020205020404" pitchFamily="49" charset="0"/>
              <a:ea typeface="宋体" panose="02010600030101010101" pitchFamily="2" charset="-122"/>
              <a:cs typeface="Courier New" panose="02070309020205020404" pitchFamily="49" charset="0"/>
            </a:endParaRPr>
          </a:p>
          <a:p>
            <a:pPr marL="914400" marR="0" indent="-457200" algn="just">
              <a:lnSpc>
                <a:spcPct val="115000"/>
              </a:lnSpc>
              <a:spcBef>
                <a:spcPts val="0"/>
              </a:spcBef>
              <a:spcAft>
                <a:spcPts val="0"/>
              </a:spcAft>
              <a:tabLst>
                <a:tab pos="914400" algn="l"/>
              </a:tabLst>
            </a:pPr>
            <a:r>
              <a:rPr lang="en-US" dirty="0">
                <a:latin typeface="Courier New" panose="02070309020205020404" pitchFamily="49" charset="0"/>
                <a:ea typeface="宋体" panose="02010600030101010101" pitchFamily="2" charset="-122"/>
                <a:cs typeface="Courier New" panose="02070309020205020404" pitchFamily="49" charset="0"/>
              </a:rPr>
              <a:t> </a:t>
            </a:r>
            <a:endParaRPr lang="en-US" sz="1600" dirty="0">
              <a:latin typeface="Courier New" panose="02070309020205020404" pitchFamily="49" charset="0"/>
              <a:ea typeface="宋体" panose="02010600030101010101" pitchFamily="2" charset="-122"/>
              <a:cs typeface="Courier New" panose="02070309020205020404" pitchFamily="49" charset="0"/>
            </a:endParaRPr>
          </a:p>
          <a:p>
            <a:pPr marL="623888" marR="0" lvl="0" indent="-623888" algn="just">
              <a:lnSpc>
                <a:spcPct val="115000"/>
              </a:lnSpc>
              <a:spcBef>
                <a:spcPts val="0"/>
              </a:spcBef>
              <a:spcAft>
                <a:spcPts val="0"/>
              </a:spcAft>
              <a:tabLst>
                <a:tab pos="914400" algn="l"/>
              </a:tabLst>
            </a:pPr>
            <a:r>
              <a:rPr lang="en-US" dirty="0">
                <a:latin typeface="Courier New" panose="02070309020205020404" pitchFamily="49" charset="0"/>
                <a:ea typeface="宋体" panose="02010600030101010101" pitchFamily="2" charset="-122"/>
                <a:cs typeface="Courier New" panose="02070309020205020404" pitchFamily="49" charset="0"/>
              </a:rPr>
              <a:t>(</a:t>
            </a:r>
            <a:r>
              <a:rPr lang="en-US" dirty="0" err="1">
                <a:latin typeface="Courier New" panose="02070309020205020404" pitchFamily="49" charset="0"/>
                <a:ea typeface="宋体" panose="02010600030101010101" pitchFamily="2" charset="-122"/>
                <a:cs typeface="Courier New" panose="02070309020205020404" pitchFamily="49" charset="0"/>
              </a:rPr>
              <a:t>i</a:t>
            </a:r>
            <a:r>
              <a:rPr lang="en-US" dirty="0">
                <a:latin typeface="Courier New" panose="02070309020205020404" pitchFamily="49" charset="0"/>
                <a:ea typeface="宋体" panose="02010600030101010101" pitchFamily="2" charset="-122"/>
                <a:cs typeface="Courier New" panose="02070309020205020404" pitchFamily="49" charset="0"/>
              </a:rPr>
              <a:t>)	Suppose that the hash table has a load factor of 0.5, describe, with a diagram of the hash table, the best-case and worst-case scenarios for the key distribution in the table.</a:t>
            </a:r>
            <a:endParaRPr lang="en-US" sz="1600" dirty="0">
              <a:latin typeface="Courier New" panose="02070309020205020404" pitchFamily="49" charset="0"/>
              <a:ea typeface="宋体" panose="02010600030101010101" pitchFamily="2" charset="-122"/>
              <a:cs typeface="Courier New" panose="02070309020205020404" pitchFamily="49" charset="0"/>
            </a:endParaRPr>
          </a:p>
          <a:p>
            <a:pPr marL="457200" marR="0" indent="-457200" algn="r">
              <a:lnSpc>
                <a:spcPct val="115000"/>
              </a:lnSpc>
              <a:spcBef>
                <a:spcPts val="0"/>
              </a:spcBef>
              <a:spcAft>
                <a:spcPts val="0"/>
              </a:spcAft>
              <a:tabLst>
                <a:tab pos="457200" algn="l"/>
              </a:tabLst>
            </a:pPr>
            <a:r>
              <a:rPr lang="en-US" dirty="0">
                <a:latin typeface="Courier New" panose="02070309020205020404" pitchFamily="49" charset="0"/>
                <a:ea typeface="宋体" panose="02010600030101010101" pitchFamily="2" charset="-122"/>
                <a:cs typeface="Courier New" panose="02070309020205020404" pitchFamily="49" charset="0"/>
              </a:rPr>
              <a:t> </a:t>
            </a:r>
            <a:endParaRPr lang="en-US" sz="1600" dirty="0">
              <a:latin typeface="Courier New" panose="02070309020205020404" pitchFamily="49" charset="0"/>
              <a:ea typeface="宋体" panose="02010600030101010101" pitchFamily="2" charset="-122"/>
              <a:cs typeface="Courier New" panose="02070309020205020404" pitchFamily="49" charset="0"/>
            </a:endParaRPr>
          </a:p>
          <a:p>
            <a:pPr marL="692150" marR="0" lvl="0" indent="-692150" algn="just">
              <a:lnSpc>
                <a:spcPct val="115000"/>
              </a:lnSpc>
              <a:spcBef>
                <a:spcPts val="0"/>
              </a:spcBef>
              <a:spcAft>
                <a:spcPts val="0"/>
              </a:spcAft>
            </a:pPr>
            <a:r>
              <a:rPr lang="en-US" dirty="0">
                <a:latin typeface="Courier New" panose="02070309020205020404" pitchFamily="49" charset="0"/>
                <a:ea typeface="宋体" panose="02010600030101010101" pitchFamily="2" charset="-122"/>
                <a:cs typeface="Courier New" panose="02070309020205020404" pitchFamily="49" charset="0"/>
              </a:rPr>
              <a:t>(ii)	For each of the two scenarios, compute the average-case time complexity in terms of the number of key comparisons when inserting a new key. You may assume </a:t>
            </a:r>
            <a:r>
              <a:rPr lang="en-SG" dirty="0">
                <a:latin typeface="Courier New" panose="02070309020205020404" pitchFamily="49" charset="0"/>
                <a:ea typeface="宋体" panose="02010600030101010101" pitchFamily="2" charset="-122"/>
                <a:cs typeface="Courier New" panose="02070309020205020404" pitchFamily="49" charset="0"/>
              </a:rPr>
              <a:t>equal probability for the new key to be hashed into each of the n slots.</a:t>
            </a:r>
          </a:p>
          <a:p>
            <a:pPr marL="692150" marR="0" lvl="0" indent="-692150" algn="just">
              <a:lnSpc>
                <a:spcPct val="115000"/>
              </a:lnSpc>
              <a:spcBef>
                <a:spcPts val="0"/>
              </a:spcBef>
              <a:spcAft>
                <a:spcPts val="0"/>
              </a:spcAft>
            </a:pPr>
            <a:endParaRPr lang="en-US" sz="1600" dirty="0">
              <a:effectLst/>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04800" y="13813"/>
            <a:ext cx="8534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In the best scenario, each of the </a:t>
            </a:r>
            <a:r>
              <a:rPr kumimoji="0" lang="en-US" altLang="en-US" sz="2400"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n</a:t>
            </a: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 </a:t>
            </a: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elements</a:t>
            </a: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is hashed to a </a:t>
            </a:r>
            <a:r>
              <a:rPr kumimoji="0" lang="en-US" altLang="en-US" sz="2400" b="1" i="0" u="none" strike="noStrike" cap="none" normalizeH="0" baseline="0" dirty="0">
                <a:ln>
                  <a:noFill/>
                </a:ln>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unique</a:t>
            </a:r>
            <a:r>
              <a:rPr kumimoji="0" lang="en-US" altLang="en-US" sz="2400" b="0" i="0" u="none" strike="noStrike" cap="none" normalizeH="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index in the hash table, </a:t>
            </a: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and the elements are distributed </a:t>
            </a:r>
            <a:r>
              <a:rPr kumimoji="0" lang="en-US" altLang="en-US" sz="2400" b="1" i="0" u="none" strike="noStrike" cap="none" normalizeH="0" baseline="0" dirty="0">
                <a:ln>
                  <a:noFill/>
                </a:ln>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evenly</a:t>
            </a: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into the </a:t>
            </a:r>
            <a:r>
              <a:rPr kumimoji="0" lang="en-US" altLang="en-US" sz="2400"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n</a:t>
            </a: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slots</a:t>
            </a:r>
            <a:r>
              <a:rPr lang="en-US" altLang="en-US" sz="2400" dirty="0" smtClean="0">
                <a:latin typeface="Times New Roman" panose="02020603050405020304" pitchFamily="18" charset="0"/>
                <a:ea typeface="SimSun" panose="02010600030101010101" pitchFamily="2" charset="-122"/>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FontTx/>
              <a:buNone/>
              <a:tabLst>
                <a:tab pos="457200" algn="l"/>
              </a:tabLst>
            </a:pPr>
            <a:endParaRPr lang="en-US" altLang="en-US" sz="2400" dirty="0">
              <a:latin typeface="Times New Roman" panose="02020603050405020304" pitchFamily="18" charset="0"/>
              <a:ea typeface="SimSun" panose="02010600030101010101" pitchFamily="2" charset="-122"/>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457200" algn="l"/>
              </a:tabLst>
            </a:pP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Since no collision occurs, </a:t>
            </a: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inserting an</a:t>
            </a:r>
            <a:r>
              <a:rPr kumimoji="0" lang="en-US" altLang="en-US" sz="2400" b="0" i="0" u="none" strike="noStrike" cap="none" normalizeH="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element into the table requires 1 comparison only. </a:t>
            </a:r>
            <a:endParaRPr kumimoji="0" lang="en-US" altLang="en-US" sz="1050" b="0" i="0" u="none" strike="noStrike" cap="none" normalizeH="0" baseline="0" dirty="0">
              <a:ln>
                <a:noFill/>
              </a:ln>
              <a:solidFill>
                <a:schemeClr val="tx1"/>
              </a:solidFill>
              <a:effectLst/>
            </a:endParaRPr>
          </a:p>
        </p:txBody>
      </p:sp>
      <p:graphicFrame>
        <p:nvGraphicFramePr>
          <p:cNvPr id="12" name="Table 11"/>
          <p:cNvGraphicFramePr>
            <a:graphicFrameLocks noGrp="1"/>
          </p:cNvGraphicFramePr>
          <p:nvPr>
            <p:extLst>
              <p:ext uri="{D42A27DB-BD31-4B8C-83A1-F6EECF244321}">
                <p14:modId xmlns:p14="http://schemas.microsoft.com/office/powerpoint/2010/main" val="2109947622"/>
              </p:ext>
            </p:extLst>
          </p:nvPr>
        </p:nvGraphicFramePr>
        <p:xfrm>
          <a:off x="20782" y="2895600"/>
          <a:ext cx="3181062" cy="2971800"/>
        </p:xfrm>
        <a:graphic>
          <a:graphicData uri="http://schemas.openxmlformats.org/drawingml/2006/table">
            <a:tbl>
              <a:tblPr firstRow="1" firstCol="1" bandRow="1"/>
              <a:tblGrid>
                <a:gridCol w="1646182">
                  <a:extLst>
                    <a:ext uri="{9D8B030D-6E8A-4147-A177-3AD203B41FA5}">
                      <a16:colId xmlns:a16="http://schemas.microsoft.com/office/drawing/2014/main" val="20000"/>
                    </a:ext>
                  </a:extLst>
                </a:gridCol>
                <a:gridCol w="1534880">
                  <a:extLst>
                    <a:ext uri="{9D8B030D-6E8A-4147-A177-3AD203B41FA5}">
                      <a16:colId xmlns:a16="http://schemas.microsoft.com/office/drawing/2014/main" val="20001"/>
                    </a:ext>
                  </a:extLst>
                </a:gridCol>
              </a:tblGrid>
              <a:tr h="228600">
                <a:tc>
                  <a:txBody>
                    <a:bodyPr/>
                    <a:lstStyle/>
                    <a:p>
                      <a:pPr marL="0" marR="0" algn="ctr">
                        <a:lnSpc>
                          <a:spcPct val="115000"/>
                        </a:lnSpc>
                        <a:spcBef>
                          <a:spcPts val="0"/>
                        </a:spcBef>
                        <a:spcAft>
                          <a:spcPts val="0"/>
                        </a:spcAft>
                        <a:tabLst>
                          <a:tab pos="457200" algn="l"/>
                        </a:tabLs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457200" algn="l"/>
                        </a:tabLs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Hash Table</a:t>
                      </a:r>
                      <a:endParaRPr lang="en-US" sz="1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0</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1</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10002"/>
                  </a:ext>
                </a:extLst>
              </a:tr>
              <a:tr h="228600">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2</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3</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10004"/>
                  </a:ext>
                </a:extLst>
              </a:tr>
              <a:tr h="228600">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10006"/>
                  </a:ext>
                </a:extLst>
              </a:tr>
              <a:tr h="228600">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8600">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10008"/>
                  </a:ext>
                </a:extLst>
              </a:tr>
              <a:tr h="228600">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8600">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10010"/>
                  </a:ext>
                </a:extLst>
              </a:tr>
              <a:tr h="228600">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n-1</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28600">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n</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10012"/>
                  </a:ext>
                </a:extLst>
              </a:tr>
            </a:tbl>
          </a:graphicData>
        </a:graphic>
      </p:graphicFrame>
      <p:sp>
        <p:nvSpPr>
          <p:cNvPr id="14" name="Rectangle 5"/>
          <p:cNvSpPr>
            <a:spLocks noChangeArrowheads="1"/>
          </p:cNvSpPr>
          <p:nvPr/>
        </p:nvSpPr>
        <p:spPr bwMode="auto">
          <a:xfrm>
            <a:off x="3505200" y="2699265"/>
            <a:ext cx="5410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Assuming equal probability</a:t>
            </a:r>
            <a:r>
              <a:rPr kumimoji="0" lang="en-US" altLang="en-US" sz="2400" b="0" i="0" u="none" strike="noStrike" cap="none" normalizeH="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for a key to be hashed into each of </a:t>
            </a: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the </a:t>
            </a:r>
            <a:r>
              <a:rPr lang="en-US" altLang="en-US" sz="2400" i="1" dirty="0">
                <a:latin typeface="Times New Roman" panose="02020603050405020304" pitchFamily="18" charset="0"/>
                <a:ea typeface="SimSun" panose="02010600030101010101" pitchFamily="2" charset="-122"/>
                <a:cs typeface="Times New Roman" panose="02020603050405020304" pitchFamily="18" charset="0"/>
              </a:rPr>
              <a:t>n</a:t>
            </a: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 slots,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3733800" y="3822481"/>
            <a:ext cx="4537911" cy="2054155"/>
          </a:xfrm>
          <a:prstGeom prst="rect">
            <a:avLst/>
          </a:prstGeom>
        </p:spPr>
      </p:pic>
    </p:spTree>
    <p:extLst>
      <p:ext uri="{BB962C8B-B14F-4D97-AF65-F5344CB8AC3E}">
        <p14:creationId xmlns:p14="http://schemas.microsoft.com/office/powerpoint/2010/main" val="74679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04800" y="79607"/>
            <a:ext cx="8686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lvl="0"/>
            <a:r>
              <a:rPr lang="en-US" altLang="en-US" dirty="0">
                <a:latin typeface="Times New Roman" panose="02020603050405020304" pitchFamily="18" charset="0"/>
                <a:ea typeface="SimSun" panose="02010600030101010101" pitchFamily="2" charset="-122"/>
                <a:cs typeface="Times New Roman" panose="02020603050405020304" pitchFamily="18" charset="0"/>
              </a:rPr>
              <a:t>In the worst scenario, the hash function returns the </a:t>
            </a:r>
            <a:r>
              <a:rPr lang="en-US" altLang="en-US"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same</a:t>
            </a:r>
            <a:r>
              <a:rPr lang="en-US" altLang="en-US" dirty="0">
                <a:latin typeface="Times New Roman" panose="02020603050405020304" pitchFamily="18" charset="0"/>
                <a:ea typeface="SimSun" panose="02010600030101010101" pitchFamily="2" charset="-122"/>
                <a:cs typeface="Times New Roman" panose="02020603050405020304" pitchFamily="18" charset="0"/>
              </a:rPr>
              <a:t> hash value for </a:t>
            </a:r>
            <a:r>
              <a:rPr lang="en-US" altLang="en-US"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all</a:t>
            </a:r>
            <a:r>
              <a:rPr lang="en-US" altLang="en-US" dirty="0">
                <a:latin typeface="Times New Roman" panose="02020603050405020304" pitchFamily="18" charset="0"/>
                <a:ea typeface="SimSun" panose="02010600030101010101" pitchFamily="2" charset="-122"/>
                <a:cs typeface="Times New Roman" panose="02020603050405020304" pitchFamily="18" charset="0"/>
              </a:rPr>
              <a:t> the elements. Without loss of generality, we assume the hash value is 0.</a:t>
            </a:r>
          </a:p>
          <a:p>
            <a:pPr lvl="0"/>
            <a:r>
              <a:rPr lang="en-US" altLang="en-US" dirty="0">
                <a:latin typeface="Times New Roman" panose="02020603050405020304" pitchFamily="18" charset="0"/>
                <a:ea typeface="SimSun" panose="02010600030101010101" pitchFamily="2" charset="-122"/>
                <a:cs typeface="Times New Roman" panose="02020603050405020304" pitchFamily="18" charset="0"/>
              </a:rPr>
              <a:t>When collision occurs, we use linear probing to find the next open index.</a:t>
            </a:r>
          </a:p>
          <a:p>
            <a:pPr lvl="0"/>
            <a:endParaRPr lang="en-US" altLang="en-US" dirty="0">
              <a:latin typeface="Times New Roman" panose="02020603050405020304" pitchFamily="18" charset="0"/>
              <a:ea typeface="SimSun" panose="02010600030101010101" pitchFamily="2" charset="-122"/>
              <a:cs typeface="Times New Roman" panose="02020603050405020304" pitchFamily="18" charset="0"/>
            </a:endParaRPr>
          </a:p>
          <a:p>
            <a:pPr lvl="0"/>
            <a:r>
              <a:rPr lang="en-US" altLang="en-US" dirty="0">
                <a:latin typeface="Times New Roman" panose="02020603050405020304" pitchFamily="18" charset="0"/>
                <a:ea typeface="SimSun" panose="02010600030101010101" pitchFamily="2" charset="-122"/>
                <a:cs typeface="Times New Roman" panose="02020603050405020304" pitchFamily="18" charset="0"/>
              </a:rPr>
              <a:t>Element 1: 1 comparison</a:t>
            </a:r>
          </a:p>
          <a:p>
            <a:pPr lvl="0"/>
            <a:r>
              <a:rPr lang="en-US" altLang="en-US" dirty="0">
                <a:latin typeface="Times New Roman" panose="02020603050405020304" pitchFamily="18" charset="0"/>
                <a:ea typeface="SimSun" panose="02010600030101010101" pitchFamily="2" charset="-122"/>
                <a:cs typeface="Times New Roman" panose="02020603050405020304" pitchFamily="18" charset="0"/>
              </a:rPr>
              <a:t>Element 2: 2 comparisons</a:t>
            </a:r>
          </a:p>
          <a:p>
            <a:pPr lvl="0"/>
            <a:r>
              <a:rPr lang="en-US" altLang="en-US" dirty="0">
                <a:latin typeface="Times New Roman" panose="02020603050405020304" pitchFamily="18" charset="0"/>
                <a:ea typeface="SimSun" panose="02010600030101010101" pitchFamily="2" charset="-122"/>
                <a:cs typeface="Times New Roman" panose="02020603050405020304" pitchFamily="18" charset="0"/>
              </a:rPr>
              <a:t>…</a:t>
            </a:r>
          </a:p>
          <a:p>
            <a:pPr lvl="0"/>
            <a:r>
              <a:rPr lang="en-US" altLang="en-US" dirty="0">
                <a:latin typeface="Times New Roman" panose="02020603050405020304" pitchFamily="18" charset="0"/>
                <a:ea typeface="SimSun" panose="02010600030101010101" pitchFamily="2" charset="-122"/>
                <a:cs typeface="Times New Roman" panose="02020603050405020304" pitchFamily="18" charset="0"/>
              </a:rPr>
              <a:t>Element </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i</a:t>
            </a:r>
            <a:r>
              <a:rPr lang="en-US"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i="1" dirty="0" err="1">
                <a:latin typeface="Times New Roman" panose="02020603050405020304" pitchFamily="18" charset="0"/>
                <a:ea typeface="SimSun" panose="02010600030101010101" pitchFamily="2" charset="-122"/>
                <a:cs typeface="Times New Roman" panose="02020603050405020304" pitchFamily="18" charset="0"/>
              </a:rPr>
              <a:t>i</a:t>
            </a:r>
            <a:r>
              <a:rPr lang="en-US" altLang="en-US" dirty="0">
                <a:latin typeface="Times New Roman" panose="02020603050405020304" pitchFamily="18" charset="0"/>
                <a:ea typeface="SimSun" panose="02010600030101010101" pitchFamily="2" charset="-122"/>
                <a:cs typeface="Times New Roman" panose="02020603050405020304" pitchFamily="18" charset="0"/>
              </a:rPr>
              <a:t> comparisons</a:t>
            </a:r>
          </a:p>
          <a:p>
            <a:pPr lvl="0"/>
            <a:endParaRPr lang="en-US" altLang="en-US" dirty="0">
              <a:latin typeface="Times New Roman" panose="02020603050405020304" pitchFamily="18" charset="0"/>
              <a:ea typeface="SimSun" panose="02010600030101010101" pitchFamily="2" charset="-122"/>
              <a:cs typeface="Times New Roman" panose="02020603050405020304" pitchFamily="18" charset="0"/>
            </a:endParaRPr>
          </a:p>
          <a:p>
            <a:pPr lvl="0"/>
            <a:r>
              <a:rPr lang="en-US" altLang="en-US" dirty="0">
                <a:latin typeface="Times New Roman" panose="02020603050405020304" pitchFamily="18" charset="0"/>
                <a:ea typeface="SimSun" panose="02010600030101010101" pitchFamily="2" charset="-122"/>
                <a:cs typeface="Times New Roman" panose="02020603050405020304" pitchFamily="18" charset="0"/>
              </a:rPr>
              <a:t>The </a:t>
            </a:r>
            <a:r>
              <a:rPr lang="en-US" altLang="en-US" i="1" dirty="0">
                <a:latin typeface="Times New Roman" panose="02020603050405020304" pitchFamily="18" charset="0"/>
                <a:ea typeface="SimSun" panose="02010600030101010101" pitchFamily="2" charset="-122"/>
                <a:cs typeface="Times New Roman" panose="02020603050405020304" pitchFamily="18" charset="0"/>
              </a:rPr>
              <a:t>n</a:t>
            </a:r>
            <a:r>
              <a:rPr lang="en-US" altLang="en-US" dirty="0">
                <a:latin typeface="Times New Roman" panose="02020603050405020304" pitchFamily="18" charset="0"/>
                <a:ea typeface="SimSun" panose="02010600030101010101" pitchFamily="2" charset="-122"/>
                <a:cs typeface="Times New Roman" panose="02020603050405020304" pitchFamily="18" charset="0"/>
              </a:rPr>
              <a:t>/2 elements are stored in consecutive slots in the hash table.</a:t>
            </a:r>
            <a:endParaRPr kumimoji="0" lang="en-US" altLang="en-US" sz="900" b="0" i="0" u="none" strike="noStrike" cap="none" normalizeH="0" baseline="0" dirty="0">
              <a:ln>
                <a:noFill/>
              </a:ln>
              <a:solidFill>
                <a:schemeClr val="tx1"/>
              </a:solidFill>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2651625582"/>
              </p:ext>
            </p:extLst>
          </p:nvPr>
        </p:nvGraphicFramePr>
        <p:xfrm>
          <a:off x="152400" y="3352800"/>
          <a:ext cx="3487420" cy="3020407"/>
        </p:xfrm>
        <a:graphic>
          <a:graphicData uri="http://schemas.openxmlformats.org/drawingml/2006/table">
            <a:tbl>
              <a:tblPr firstRow="1" firstCol="1" bandRow="1"/>
              <a:tblGrid>
                <a:gridCol w="1804720">
                  <a:extLst>
                    <a:ext uri="{9D8B030D-6E8A-4147-A177-3AD203B41FA5}">
                      <a16:colId xmlns:a16="http://schemas.microsoft.com/office/drawing/2014/main" val="20000"/>
                    </a:ext>
                  </a:extLst>
                </a:gridCol>
                <a:gridCol w="1682700">
                  <a:extLst>
                    <a:ext uri="{9D8B030D-6E8A-4147-A177-3AD203B41FA5}">
                      <a16:colId xmlns:a16="http://schemas.microsoft.com/office/drawing/2014/main" val="20001"/>
                    </a:ext>
                  </a:extLst>
                </a:gridCol>
              </a:tblGrid>
              <a:tr h="232339">
                <a:tc>
                  <a:txBody>
                    <a:bodyPr/>
                    <a:lstStyle/>
                    <a:p>
                      <a:pPr marL="0" marR="0" algn="ctr">
                        <a:lnSpc>
                          <a:spcPct val="115000"/>
                        </a:lnSpc>
                        <a:spcBef>
                          <a:spcPts val="0"/>
                        </a:spcBef>
                        <a:spcAft>
                          <a:spcPts val="0"/>
                        </a:spcAft>
                        <a:tabLst>
                          <a:tab pos="457200" algn="l"/>
                        </a:tabLs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Hash Table</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2339">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0</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10001"/>
                  </a:ext>
                </a:extLst>
              </a:tr>
              <a:tr h="232339">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1</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10002"/>
                  </a:ext>
                </a:extLst>
              </a:tr>
              <a:tr h="232339">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2</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10003"/>
                  </a:ext>
                </a:extLst>
              </a:tr>
              <a:tr h="232339">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3</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10004"/>
                  </a:ext>
                </a:extLst>
              </a:tr>
              <a:tr h="232339">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10005"/>
                  </a:ext>
                </a:extLst>
              </a:tr>
              <a:tr h="232339">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n/2-1</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10006"/>
                  </a:ext>
                </a:extLst>
              </a:tr>
              <a:tr h="232339">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n/2</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2339">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32339">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2339">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32339">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n-1</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32339">
                <a:tc>
                  <a:txBody>
                    <a:bodyPr/>
                    <a:lstStyle/>
                    <a:p>
                      <a:pPr marL="0" marR="0" algn="ctr">
                        <a:lnSpc>
                          <a:spcPct val="115000"/>
                        </a:lnSpc>
                        <a:spcBef>
                          <a:spcPts val="0"/>
                        </a:spcBef>
                        <a:spcAft>
                          <a:spcPts val="0"/>
                        </a:spcAft>
                        <a:tabLst>
                          <a:tab pos="457200" algn="l"/>
                        </a:tabLst>
                      </a:pPr>
                      <a:r>
                        <a:rPr lang="en-US" sz="1200">
                          <a:effectLst/>
                          <a:latin typeface="Times New Roman" panose="02020603050405020304" pitchFamily="18" charset="0"/>
                          <a:ea typeface="宋体" panose="02010600030101010101" pitchFamily="2" charset="-122"/>
                          <a:cs typeface="Times New Roman" panose="02020603050405020304" pitchFamily="18" charset="0"/>
                        </a:rPr>
                        <a:t>n</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tabLst>
                          <a:tab pos="457200" algn="l"/>
                        </a:tabLst>
                      </a:pPr>
                      <a:r>
                        <a:rPr lang="en-US" sz="12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
        <p:nvSpPr>
          <p:cNvPr id="11" name="Rectangle 3"/>
          <p:cNvSpPr>
            <a:spLocks noChangeArrowheads="1"/>
          </p:cNvSpPr>
          <p:nvPr/>
        </p:nvSpPr>
        <p:spPr bwMode="auto">
          <a:xfrm>
            <a:off x="3998440" y="3048000"/>
            <a:ext cx="4800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lvl="0"/>
            <a:r>
              <a:rPr lang="en-SG" altLang="en-US" sz="2400" dirty="0">
                <a:latin typeface="Times New Roman" panose="02020603050405020304" pitchFamily="18" charset="0"/>
                <a:ea typeface="SimSun" panose="02010600030101010101" pitchFamily="2" charset="-122"/>
                <a:cs typeface="Times New Roman" panose="02020603050405020304" pitchFamily="18" charset="0"/>
              </a:rPr>
              <a:t>Assuming equal probability for a key to be hashed into each of the </a:t>
            </a:r>
            <a:r>
              <a:rPr lang="en-SG" altLang="en-US" sz="2400" i="1" dirty="0">
                <a:latin typeface="Times New Roman" panose="02020603050405020304" pitchFamily="18" charset="0"/>
                <a:ea typeface="SimSun" panose="02010600030101010101" pitchFamily="2" charset="-122"/>
                <a:cs typeface="Times New Roman" panose="02020603050405020304" pitchFamily="18" charset="0"/>
              </a:rPr>
              <a:t>n</a:t>
            </a:r>
            <a:r>
              <a:rPr lang="en-SG" altLang="en-US" sz="2400" dirty="0">
                <a:latin typeface="Times New Roman" panose="02020603050405020304" pitchFamily="18" charset="0"/>
                <a:ea typeface="SimSun" panose="02010600030101010101" pitchFamily="2" charset="-122"/>
                <a:cs typeface="Times New Roman" panose="02020603050405020304" pitchFamily="18" charset="0"/>
              </a:rPr>
              <a:t> slots,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3998440" y="4038600"/>
            <a:ext cx="4341340" cy="2133600"/>
          </a:xfrm>
          <a:prstGeom prst="rect">
            <a:avLst/>
          </a:prstGeom>
        </p:spPr>
      </p:pic>
    </p:spTree>
    <p:extLst>
      <p:ext uri="{BB962C8B-B14F-4D97-AF65-F5344CB8AC3E}">
        <p14:creationId xmlns:p14="http://schemas.microsoft.com/office/powerpoint/2010/main" val="256721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a:xfrm>
            <a:off x="457200" y="1371600"/>
            <a:ext cx="8229600" cy="4754563"/>
          </a:xfrm>
        </p:spPr>
        <p:txBody>
          <a:bodyPr>
            <a:normAutofit/>
          </a:bodyPr>
          <a:lstStyle/>
          <a:p>
            <a:r>
              <a:rPr lang="en-US" sz="2600" dirty="0">
                <a:solidFill>
                  <a:srgbClr val="0000FF"/>
                </a:solidFill>
              </a:rPr>
              <a:t>Use the divide and conquer approach to design an algorithm that finds both the largest and the smallest elements in an array of </a:t>
            </a:r>
            <a:r>
              <a:rPr lang="en-US" sz="2600" i="1" dirty="0">
                <a:solidFill>
                  <a:srgbClr val="0000FF"/>
                </a:solidFill>
              </a:rPr>
              <a:t>n</a:t>
            </a:r>
            <a:r>
              <a:rPr lang="en-US" sz="2600" dirty="0">
                <a:solidFill>
                  <a:srgbClr val="0000FF"/>
                </a:solidFill>
              </a:rPr>
              <a:t> integers.  Show that your algorithm does at most roughly 1.5</a:t>
            </a:r>
            <a:r>
              <a:rPr lang="en-US" sz="2600" i="1" dirty="0">
                <a:solidFill>
                  <a:srgbClr val="0000FF"/>
                </a:solidFill>
              </a:rPr>
              <a:t>n</a:t>
            </a:r>
            <a:r>
              <a:rPr lang="en-US" sz="2600" dirty="0">
                <a:solidFill>
                  <a:srgbClr val="0000FF"/>
                </a:solidFill>
              </a:rPr>
              <a:t> comparisons of the elements. Assume </a:t>
            </a:r>
            <a:r>
              <a:rPr lang="en-US" sz="2600" i="1" dirty="0">
                <a:solidFill>
                  <a:srgbClr val="0000FF"/>
                </a:solidFill>
              </a:rPr>
              <a:t>n</a:t>
            </a:r>
            <a:r>
              <a:rPr lang="en-US" sz="2600" dirty="0">
                <a:solidFill>
                  <a:srgbClr val="0000FF"/>
                </a:solidFill>
              </a:rPr>
              <a:t> = 2</a:t>
            </a:r>
            <a:r>
              <a:rPr lang="en-US" sz="2600" i="1" baseline="30000" dirty="0">
                <a:solidFill>
                  <a:srgbClr val="0000FF"/>
                </a:solidFill>
              </a:rPr>
              <a:t>k</a:t>
            </a:r>
            <a:r>
              <a:rPr lang="en-US" sz="2600" dirty="0">
                <a:solidFill>
                  <a:srgbClr val="0000FF"/>
                </a:solidFill>
              </a:rPr>
              <a:t>.</a:t>
            </a:r>
          </a:p>
        </p:txBody>
      </p:sp>
    </p:spTree>
    <p:extLst>
      <p:ext uri="{BB962C8B-B14F-4D97-AF65-F5344CB8AC3E}">
        <p14:creationId xmlns:p14="http://schemas.microsoft.com/office/powerpoint/2010/main" val="1981772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685800"/>
          </a:xfrm>
        </p:spPr>
        <p:txBody>
          <a:bodyPr>
            <a:normAutofit/>
          </a:bodyPr>
          <a:lstStyle/>
          <a:p>
            <a:r>
              <a:rPr lang="en-US" dirty="0" smtClean="0"/>
              <a:t>Binary search &amp; cyclically sorted array (T2-Q1)</a:t>
            </a:r>
          </a:p>
          <a:p>
            <a:pPr marL="457200" lvl="1" indent="0">
              <a:buNone/>
            </a:pPr>
            <a:endParaRPr lang="en-SG" dirty="0"/>
          </a:p>
        </p:txBody>
      </p:sp>
      <p:sp>
        <p:nvSpPr>
          <p:cNvPr id="4" name="Rectangle 3"/>
          <p:cNvSpPr/>
          <p:nvPr/>
        </p:nvSpPr>
        <p:spPr>
          <a:xfrm>
            <a:off x="18473" y="1295400"/>
            <a:ext cx="8134927" cy="3416320"/>
          </a:xfrm>
          <a:prstGeom prst="rect">
            <a:avLst/>
          </a:prstGeom>
        </p:spPr>
        <p:txBody>
          <a:bodyPr wrap="square">
            <a:spAutoFit/>
          </a:bodyPr>
          <a:lstStyle/>
          <a:p>
            <a:r>
              <a:rPr lang="en-US" dirty="0"/>
              <a:t>Solve (problem of size </a:t>
            </a:r>
            <a:r>
              <a:rPr lang="en-US" i="1" dirty="0"/>
              <a:t>n</a:t>
            </a:r>
            <a:r>
              <a:rPr lang="en-US" dirty="0"/>
              <a:t>)</a:t>
            </a:r>
          </a:p>
          <a:p>
            <a:r>
              <a:rPr lang="en-US" dirty="0" smtClean="0"/>
              <a:t>{</a:t>
            </a:r>
          </a:p>
          <a:p>
            <a:r>
              <a:rPr lang="en-US" dirty="0" smtClean="0"/>
              <a:t>	if (</a:t>
            </a:r>
            <a:r>
              <a:rPr lang="en-US" i="1" dirty="0" smtClean="0"/>
              <a:t>n</a:t>
            </a:r>
            <a:r>
              <a:rPr lang="en-US" dirty="0" smtClean="0"/>
              <a:t> is small enough)</a:t>
            </a:r>
          </a:p>
          <a:p>
            <a:r>
              <a:rPr lang="en-US" dirty="0"/>
              <a:t>	</a:t>
            </a:r>
            <a:r>
              <a:rPr lang="en-US" dirty="0" smtClean="0"/>
              <a:t>{</a:t>
            </a:r>
          </a:p>
          <a:p>
            <a:r>
              <a:rPr lang="en-US" dirty="0"/>
              <a:t>	</a:t>
            </a:r>
            <a:r>
              <a:rPr lang="en-US" dirty="0" smtClean="0"/>
              <a:t>	find the solution and return;</a:t>
            </a:r>
          </a:p>
          <a:p>
            <a:r>
              <a:rPr lang="en-US" dirty="0" smtClean="0"/>
              <a:t>	}</a:t>
            </a:r>
          </a:p>
          <a:p>
            <a:endParaRPr lang="en-US" dirty="0"/>
          </a:p>
          <a:p>
            <a:r>
              <a:rPr lang="en-US" dirty="0" smtClean="0"/>
              <a:t>	divide the input array into two halves</a:t>
            </a:r>
          </a:p>
          <a:p>
            <a:r>
              <a:rPr lang="en-US" dirty="0" smtClean="0"/>
              <a:t>	use a problem-dependent strategy to determine which half we should go in the recursive call  </a:t>
            </a:r>
          </a:p>
          <a:p>
            <a:r>
              <a:rPr lang="en-US" dirty="0"/>
              <a:t>	</a:t>
            </a:r>
            <a:r>
              <a:rPr lang="en-US" dirty="0" smtClean="0"/>
              <a:t>Solve (problem of size </a:t>
            </a:r>
            <a:r>
              <a:rPr lang="en-US" i="1" dirty="0" smtClean="0"/>
              <a:t>n</a:t>
            </a:r>
            <a:r>
              <a:rPr lang="en-US" dirty="0" smtClean="0"/>
              <a:t>/2) </a:t>
            </a:r>
            <a:endParaRPr lang="en-US" dirty="0"/>
          </a:p>
          <a:p>
            <a:r>
              <a:rPr lang="en-US" dirty="0"/>
              <a:t>}</a:t>
            </a:r>
          </a:p>
        </p:txBody>
      </p:sp>
      <mc:AlternateContent xmlns:mc="http://schemas.openxmlformats.org/markup-compatibility/2006" xmlns:a14="http://schemas.microsoft.com/office/drawing/2010/main">
        <mc:Choice Requires="a14">
          <p:sp>
            <p:nvSpPr>
              <p:cNvPr id="5" name="TextBox 4"/>
              <p:cNvSpPr txBox="1"/>
              <p:nvPr/>
            </p:nvSpPr>
            <p:spPr>
              <a:xfrm>
                <a:off x="3004127" y="5323136"/>
                <a:ext cx="1436162"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sub>
                      </m:sSub>
                      <m:r>
                        <a:rPr lang="en-SG" i="1" smtClean="0">
                          <a:latin typeface="Cambria Math" panose="02040503050406030204" pitchFamily="18" charset="0"/>
                        </a:rPr>
                        <m:t>=</m:t>
                      </m:r>
                      <m:sSub>
                        <m:sSubPr>
                          <m:ctrlPr>
                            <a:rPr lang="en-SG"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𝑛</m:t>
                          </m:r>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SG" dirty="0"/>
              </a:p>
            </p:txBody>
          </p:sp>
        </mc:Choice>
        <mc:Fallback xmlns="">
          <p:sp>
            <p:nvSpPr>
              <p:cNvPr id="5" name="TextBox 4"/>
              <p:cNvSpPr txBox="1">
                <a:spLocks noRot="1" noChangeAspect="1" noMove="1" noResize="1" noEditPoints="1" noAdjustHandles="1" noChangeArrowheads="1" noChangeShapeType="1" noTextEdit="1"/>
              </p:cNvSpPr>
              <p:nvPr/>
            </p:nvSpPr>
            <p:spPr>
              <a:xfrm>
                <a:off x="3004127" y="5323136"/>
                <a:ext cx="1436162" cy="301878"/>
              </a:xfrm>
              <a:prstGeom prst="rect">
                <a:avLst/>
              </a:prstGeom>
              <a:blipFill>
                <a:blip r:embed="rId2"/>
                <a:stretch>
                  <a:fillRect l="-2553" r="-2128" b="-28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988927" y="5746056"/>
                <a:ext cx="15495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sub>
                      </m:sSub>
                      <m:r>
                        <a:rPr lang="en-SG" i="1" smtClean="0">
                          <a:latin typeface="Cambria Math" panose="02040503050406030204" pitchFamily="18" charset="0"/>
                        </a:rPr>
                        <m:t>=</m:t>
                      </m:r>
                      <m:r>
                        <a:rPr lang="en-US" i="1" smtClean="0">
                          <a:latin typeface="Cambria Math" panose="02040503050406030204" pitchFamily="18" charset="0"/>
                        </a:rPr>
                        <m:t>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a:latin typeface="Cambria Math" panose="02040503050406030204" pitchFamily="18" charset="0"/>
                            </a:rPr>
                            <m:t>log</m:t>
                          </m:r>
                        </m:e>
                        <m:sub>
                          <m:r>
                            <a:rPr lang="en-US" b="0" i="1" smtClean="0">
                              <a:latin typeface="Cambria Math" panose="02040503050406030204" pitchFamily="18" charset="0"/>
                            </a:rPr>
                            <m:t>2</m:t>
                          </m:r>
                        </m:sub>
                      </m:sSub>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SG" dirty="0"/>
              </a:p>
            </p:txBody>
          </p:sp>
        </mc:Choice>
        <mc:Fallback xmlns="">
          <p:sp>
            <p:nvSpPr>
              <p:cNvPr id="7" name="TextBox 6"/>
              <p:cNvSpPr txBox="1">
                <a:spLocks noRot="1" noChangeAspect="1" noMove="1" noResize="1" noEditPoints="1" noAdjustHandles="1" noChangeArrowheads="1" noChangeShapeType="1" noTextEdit="1"/>
              </p:cNvSpPr>
              <p:nvPr/>
            </p:nvSpPr>
            <p:spPr>
              <a:xfrm>
                <a:off x="2988927" y="5746056"/>
                <a:ext cx="1549591" cy="276999"/>
              </a:xfrm>
              <a:prstGeom prst="rect">
                <a:avLst/>
              </a:prstGeom>
              <a:blipFill>
                <a:blip r:embed="rId3"/>
                <a:stretch>
                  <a:fillRect l="-784" t="-2222" r="-2745" b="-37778"/>
                </a:stretch>
              </a:blipFill>
            </p:spPr>
            <p:txBody>
              <a:bodyPr/>
              <a:lstStyle/>
              <a:p>
                <a:r>
                  <a:rPr lang="en-SG">
                    <a:noFill/>
                  </a:rPr>
                  <a:t> </a:t>
                </a:r>
              </a:p>
            </p:txBody>
          </p:sp>
        </mc:Fallback>
      </mc:AlternateContent>
    </p:spTree>
    <p:extLst>
      <p:ext uri="{BB962C8B-B14F-4D97-AF65-F5344CB8AC3E}">
        <p14:creationId xmlns:p14="http://schemas.microsoft.com/office/powerpoint/2010/main" val="2113398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685800"/>
          </a:xfrm>
        </p:spPr>
        <p:txBody>
          <a:bodyPr>
            <a:normAutofit/>
          </a:bodyPr>
          <a:lstStyle/>
          <a:p>
            <a:r>
              <a:rPr lang="en-US" dirty="0" smtClean="0"/>
              <a:t>Divide-and-conquer (</a:t>
            </a:r>
            <a:r>
              <a:rPr lang="en-US" dirty="0" err="1" smtClean="0"/>
              <a:t>MergeSort</a:t>
            </a:r>
            <a:r>
              <a:rPr lang="en-US" dirty="0" smtClean="0"/>
              <a:t>, </a:t>
            </a:r>
            <a:r>
              <a:rPr lang="en-US" dirty="0" err="1" smtClean="0"/>
              <a:t>QuickSort</a:t>
            </a:r>
            <a:r>
              <a:rPr lang="en-US" dirty="0" smtClean="0"/>
              <a:t>)</a:t>
            </a:r>
            <a:endParaRPr lang="en-SG" dirty="0"/>
          </a:p>
        </p:txBody>
      </p:sp>
      <p:sp>
        <p:nvSpPr>
          <p:cNvPr id="4" name="Rectangle 3"/>
          <p:cNvSpPr/>
          <p:nvPr/>
        </p:nvSpPr>
        <p:spPr>
          <a:xfrm>
            <a:off x="381000" y="1295400"/>
            <a:ext cx="8382000" cy="3416320"/>
          </a:xfrm>
          <a:prstGeom prst="rect">
            <a:avLst/>
          </a:prstGeom>
        </p:spPr>
        <p:txBody>
          <a:bodyPr wrap="square">
            <a:spAutoFit/>
          </a:bodyPr>
          <a:lstStyle/>
          <a:p>
            <a:r>
              <a:rPr lang="en-US" dirty="0"/>
              <a:t>Solve (problem of size </a:t>
            </a:r>
            <a:r>
              <a:rPr lang="en-US" i="1" dirty="0"/>
              <a:t>n</a:t>
            </a:r>
            <a:r>
              <a:rPr lang="en-US" dirty="0"/>
              <a:t>)</a:t>
            </a:r>
          </a:p>
          <a:p>
            <a:r>
              <a:rPr lang="en-US" dirty="0" smtClean="0"/>
              <a:t>{</a:t>
            </a:r>
          </a:p>
          <a:p>
            <a:r>
              <a:rPr lang="en-US" dirty="0"/>
              <a:t>	</a:t>
            </a:r>
            <a:r>
              <a:rPr lang="en-US" dirty="0" smtClean="0"/>
              <a:t>if (</a:t>
            </a:r>
            <a:r>
              <a:rPr lang="en-US" i="1" dirty="0" smtClean="0"/>
              <a:t>n</a:t>
            </a:r>
            <a:r>
              <a:rPr lang="en-US" dirty="0" smtClean="0"/>
              <a:t> is small enough)</a:t>
            </a:r>
          </a:p>
          <a:p>
            <a:r>
              <a:rPr lang="en-US" dirty="0"/>
              <a:t>	</a:t>
            </a:r>
            <a:r>
              <a:rPr lang="en-US" dirty="0" smtClean="0"/>
              <a:t>{</a:t>
            </a:r>
          </a:p>
          <a:p>
            <a:r>
              <a:rPr lang="en-US" dirty="0"/>
              <a:t>	</a:t>
            </a:r>
            <a:r>
              <a:rPr lang="en-US" dirty="0" smtClean="0"/>
              <a:t>	find the solution and return;</a:t>
            </a:r>
          </a:p>
          <a:p>
            <a:r>
              <a:rPr lang="en-US" dirty="0" smtClean="0"/>
              <a:t>	}</a:t>
            </a:r>
          </a:p>
          <a:p>
            <a:endParaRPr lang="en-US" dirty="0"/>
          </a:p>
          <a:p>
            <a:r>
              <a:rPr lang="en-US" dirty="0" smtClean="0"/>
              <a:t>	divide the input array into two halves</a:t>
            </a:r>
          </a:p>
          <a:p>
            <a:r>
              <a:rPr lang="en-US" dirty="0"/>
              <a:t>	</a:t>
            </a:r>
            <a:r>
              <a:rPr lang="en-US" i="1" dirty="0" smtClean="0"/>
              <a:t>s</a:t>
            </a:r>
            <a:r>
              <a:rPr lang="en-US" baseline="-25000" dirty="0" smtClean="0"/>
              <a:t>1</a:t>
            </a:r>
            <a:r>
              <a:rPr lang="en-US" dirty="0" smtClean="0"/>
              <a:t> = Solve (problem of size </a:t>
            </a:r>
            <a:r>
              <a:rPr lang="en-US" i="1" dirty="0" smtClean="0"/>
              <a:t>n</a:t>
            </a:r>
            <a:r>
              <a:rPr lang="en-US" dirty="0" smtClean="0"/>
              <a:t>/2) // solve the first sub-problem</a:t>
            </a:r>
          </a:p>
          <a:p>
            <a:r>
              <a:rPr lang="en-US" dirty="0"/>
              <a:t>	</a:t>
            </a:r>
            <a:r>
              <a:rPr lang="en-US" i="1" dirty="0" smtClean="0"/>
              <a:t>s</a:t>
            </a:r>
            <a:r>
              <a:rPr lang="en-US" baseline="-25000" dirty="0" smtClean="0"/>
              <a:t>2</a:t>
            </a:r>
            <a:r>
              <a:rPr lang="en-US" dirty="0" smtClean="0"/>
              <a:t> = Solve (problem of size </a:t>
            </a:r>
            <a:r>
              <a:rPr lang="en-US" i="1" dirty="0" smtClean="0"/>
              <a:t>n</a:t>
            </a:r>
            <a:r>
              <a:rPr lang="en-US" dirty="0" smtClean="0"/>
              <a:t>/2) // solve the second sub-problem</a:t>
            </a:r>
          </a:p>
          <a:p>
            <a:r>
              <a:rPr lang="en-US" dirty="0"/>
              <a:t>	</a:t>
            </a:r>
            <a:r>
              <a:rPr lang="en-US" dirty="0" smtClean="0"/>
              <a:t>combine </a:t>
            </a:r>
            <a:r>
              <a:rPr lang="en-US" i="1" dirty="0" smtClean="0"/>
              <a:t>s</a:t>
            </a:r>
            <a:r>
              <a:rPr lang="en-US" baseline="-25000" dirty="0" smtClean="0"/>
              <a:t>1</a:t>
            </a:r>
            <a:r>
              <a:rPr lang="en-US" dirty="0" smtClean="0"/>
              <a:t> and </a:t>
            </a:r>
            <a:r>
              <a:rPr lang="en-US" i="1" dirty="0" smtClean="0"/>
              <a:t>s</a:t>
            </a:r>
            <a:r>
              <a:rPr lang="en-US" baseline="-25000" dirty="0" smtClean="0"/>
              <a:t>2</a:t>
            </a:r>
            <a:r>
              <a:rPr lang="en-US" dirty="0" smtClean="0"/>
              <a:t> to form the solution of the original problem</a:t>
            </a:r>
          </a:p>
          <a:p>
            <a:r>
              <a:rPr lang="en-US" dirty="0" smtClean="0"/>
              <a:t>}</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3004127" y="5323136"/>
                <a:ext cx="1536511"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sub>
                      </m:sSub>
                      <m:r>
                        <a:rPr lang="en-SG" i="1" smtClean="0">
                          <a:latin typeface="Cambria Math" panose="02040503050406030204" pitchFamily="18" charset="0"/>
                        </a:rPr>
                        <m:t>=</m:t>
                      </m:r>
                      <m:r>
                        <a:rPr lang="en-US" b="1" i="1" smtClean="0">
                          <a:solidFill>
                            <a:srgbClr val="FF0000"/>
                          </a:solidFill>
                          <a:latin typeface="Cambria Math" panose="02040503050406030204" pitchFamily="18" charset="0"/>
                        </a:rPr>
                        <m:t>𝟐</m:t>
                      </m:r>
                      <m:sSub>
                        <m:sSubPr>
                          <m:ctrlPr>
                            <a:rPr lang="en-SG"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𝑛</m:t>
                          </m:r>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SG" dirty="0"/>
              </a:p>
            </p:txBody>
          </p:sp>
        </mc:Choice>
        <mc:Fallback xmlns="">
          <p:sp>
            <p:nvSpPr>
              <p:cNvPr id="5" name="TextBox 4"/>
              <p:cNvSpPr txBox="1">
                <a:spLocks noRot="1" noChangeAspect="1" noMove="1" noResize="1" noEditPoints="1" noAdjustHandles="1" noChangeArrowheads="1" noChangeShapeType="1" noTextEdit="1"/>
              </p:cNvSpPr>
              <p:nvPr/>
            </p:nvSpPr>
            <p:spPr>
              <a:xfrm>
                <a:off x="3004127" y="5323136"/>
                <a:ext cx="1536511" cy="301878"/>
              </a:xfrm>
              <a:prstGeom prst="rect">
                <a:avLst/>
              </a:prstGeom>
              <a:blipFill>
                <a:blip r:embed="rId2"/>
                <a:stretch>
                  <a:fillRect l="-3571" r="-3175" b="-28000"/>
                </a:stretch>
              </a:blipFill>
            </p:spPr>
            <p:txBody>
              <a:bodyPr/>
              <a:lstStyle/>
              <a:p>
                <a:r>
                  <a:rPr lang="en-SG">
                    <a:noFill/>
                  </a:rPr>
                  <a:t> </a:t>
                </a:r>
              </a:p>
            </p:txBody>
          </p:sp>
        </mc:Fallback>
      </mc:AlternateContent>
    </p:spTree>
    <p:extLst>
      <p:ext uri="{BB962C8B-B14F-4D97-AF65-F5344CB8AC3E}">
        <p14:creationId xmlns:p14="http://schemas.microsoft.com/office/powerpoint/2010/main" val="42363617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PRESENTATIONGUID" val="5148ed94-50bc-4e5d-b410-5ac09422f0ee"/>
  <p:tag name="TPVERSION" val="6"/>
  <p:tag name="TPFULLVERSION" val="7.5.3.1"/>
  <p:tag name="PPTVERSION" val="15"/>
  <p:tag name="TPOS" val="2"/>
  <p:tag name="TPLASTSAVEVERSION" val="6.2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2220</TotalTime>
  <Words>3239</Words>
  <Application>Microsoft Office PowerPoint</Application>
  <PresentationFormat>On-screen Show (4:3)</PresentationFormat>
  <Paragraphs>938</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SimSun</vt:lpstr>
      <vt:lpstr>SimSun</vt:lpstr>
      <vt:lpstr>Arial</vt:lpstr>
      <vt:lpstr>Calibri</vt:lpstr>
      <vt:lpstr>Cambria Math</vt:lpstr>
      <vt:lpstr>Courier New</vt:lpstr>
      <vt:lpstr>Times New Roman</vt:lpstr>
      <vt:lpstr>Office Theme</vt:lpstr>
      <vt:lpstr>Question 2</vt:lpstr>
      <vt:lpstr>PowerPoint Presentation</vt:lpstr>
      <vt:lpstr>PowerPoint Presentation</vt:lpstr>
      <vt:lpstr>Question 3</vt:lpstr>
      <vt:lpstr>PowerPoint Presentation</vt:lpstr>
      <vt:lpstr>PowerPoint Presentation</vt:lpstr>
      <vt:lpstr>Question 2</vt:lpstr>
      <vt:lpstr>PowerPoint Presentation</vt:lpstr>
      <vt:lpstr>PowerPoint Presentation</vt:lpstr>
      <vt:lpstr>Question 2</vt:lpstr>
      <vt:lpstr>PowerPoint Presentation</vt:lpstr>
      <vt:lpstr>PowerPoint Presentation</vt:lpstr>
      <vt:lpstr>PowerPoint Presentation</vt:lpstr>
      <vt:lpstr>PowerPoint Presentation</vt:lpstr>
      <vt:lpstr>PowerPoint Presentation</vt:lpstr>
      <vt:lpstr>Question 1</vt:lpstr>
      <vt:lpstr>PowerPoint Presentation</vt:lpstr>
      <vt:lpstr>PowerPoint Presentation</vt:lpstr>
      <vt:lpstr>PowerPoint Presentation</vt:lpstr>
      <vt:lpstr>Question 3</vt:lpstr>
      <vt:lpstr>PowerPoint Presentation</vt:lpstr>
      <vt:lpstr>PowerPoint Presentation</vt:lpstr>
      <vt:lpstr>PowerPoint Presentation</vt:lpstr>
      <vt:lpstr>Question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3</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assyhuang</dc:creator>
  <cp:lastModifiedBy>He Ying (Dr)</cp:lastModifiedBy>
  <cp:revision>191</cp:revision>
  <dcterms:created xsi:type="dcterms:W3CDTF">2010-11-03T05:11:33Z</dcterms:created>
  <dcterms:modified xsi:type="dcterms:W3CDTF">2020-09-23T05:27:15Z</dcterms:modified>
</cp:coreProperties>
</file>