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25" r:id="rId2"/>
    <p:sldId id="380" r:id="rId3"/>
    <p:sldId id="484" r:id="rId4"/>
    <p:sldId id="485" r:id="rId5"/>
    <p:sldId id="486" r:id="rId6"/>
    <p:sldId id="490" r:id="rId7"/>
    <p:sldId id="487" r:id="rId8"/>
    <p:sldId id="268" r:id="rId9"/>
    <p:sldId id="491" r:id="rId10"/>
    <p:sldId id="269" r:id="rId11"/>
    <p:sldId id="270" r:id="rId12"/>
    <p:sldId id="271" r:id="rId13"/>
    <p:sldId id="492" r:id="rId14"/>
    <p:sldId id="272" r:id="rId15"/>
    <p:sldId id="289" r:id="rId16"/>
    <p:sldId id="493" r:id="rId17"/>
    <p:sldId id="290" r:id="rId18"/>
    <p:sldId id="29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FF"/>
    <a:srgbClr val="CCFFFF"/>
    <a:srgbClr val="66FFFF"/>
    <a:srgbClr val="00FFFF"/>
    <a:srgbClr val="00CCFF"/>
    <a:srgbClr val="F79A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0" autoAdjust="0"/>
    <p:restoredTop sz="63377" autoAdjust="0"/>
  </p:normalViewPr>
  <p:slideViewPr>
    <p:cSldViewPr>
      <p:cViewPr varScale="1">
        <p:scale>
          <a:sx n="71" d="100"/>
          <a:sy n="71" d="100"/>
        </p:scale>
        <p:origin x="2298" y="7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0F90DC-62AB-429C-B2F6-B11018FB25FA}" type="datetimeFigureOut">
              <a:rPr lang="en-US" smtClean="0"/>
              <a:t>2/15/2020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0427A-9113-42E3-AD03-8BB18BD15DA4}" type="slidenum">
              <a:rPr lang="en-US" smtClean="0"/>
              <a:t>‹#›</a:t>
            </a:fld>
            <a:endParaRPr lang="en-US"/>
          </a:p>
        </p:txBody>
      </p:sp>
    </p:spTree>
    <p:extLst>
      <p:ext uri="{BB962C8B-B14F-4D97-AF65-F5344CB8AC3E}">
        <p14:creationId xmlns:p14="http://schemas.microsoft.com/office/powerpoint/2010/main" val="1330724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animated slide show can better illustrate you the concepts and processes.</a:t>
            </a:r>
          </a:p>
        </p:txBody>
      </p:sp>
      <p:sp>
        <p:nvSpPr>
          <p:cNvPr id="4" name="Slide Number Placeholder 3"/>
          <p:cNvSpPr>
            <a:spLocks noGrp="1"/>
          </p:cNvSpPr>
          <p:nvPr>
            <p:ph type="sldNum" sz="quarter" idx="10"/>
          </p:nvPr>
        </p:nvSpPr>
        <p:spPr/>
        <p:txBody>
          <a:bodyPr/>
          <a:lstStyle/>
          <a:p>
            <a:fld id="{7370427A-9113-42E3-AD03-8BB18BD15DA4}" type="slidenum">
              <a:rPr lang="en-US" smtClean="0"/>
              <a:t>1</a:t>
            </a:fld>
            <a:endParaRPr lang="en-US"/>
          </a:p>
        </p:txBody>
      </p:sp>
    </p:spTree>
    <p:extLst>
      <p:ext uri="{BB962C8B-B14F-4D97-AF65-F5344CB8AC3E}">
        <p14:creationId xmlns:p14="http://schemas.microsoft.com/office/powerpoint/2010/main" val="781623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now understood how the new partition strategy works.</a:t>
            </a:r>
          </a:p>
          <a:p>
            <a:endParaRPr lang="en-US" dirty="0"/>
          </a:p>
          <a:p>
            <a:r>
              <a:rPr lang="en-US" dirty="0"/>
              <a:t>Let’s derive the time complexity function for the worst case, step by step.</a:t>
            </a:r>
          </a:p>
          <a:p>
            <a:endParaRPr lang="en-US" dirty="0"/>
          </a:p>
          <a:p>
            <a:r>
              <a:rPr lang="en-US" sz="1200" dirty="0">
                <a:sym typeface="Symbol"/>
              </a:rPr>
              <a:t>Note: In terms of time complexity, the final result of (</a:t>
            </a:r>
            <a:r>
              <a:rPr lang="en-US" sz="1200" i="1" dirty="0">
                <a:sym typeface="Symbol"/>
              </a:rPr>
              <a:t>n</a:t>
            </a:r>
            <a:r>
              <a:rPr lang="en-US" sz="1200" baseline="30000" dirty="0">
                <a:sym typeface="Symbol"/>
              </a:rPr>
              <a:t>2</a:t>
            </a:r>
            <a:r>
              <a:rPr lang="en-US" sz="1200" dirty="0">
                <a:sym typeface="Symbol"/>
              </a:rPr>
              <a:t>) is the same as that of the original partition strategy.</a:t>
            </a:r>
            <a:endParaRPr lang="en-SG" dirty="0"/>
          </a:p>
        </p:txBody>
      </p:sp>
      <p:sp>
        <p:nvSpPr>
          <p:cNvPr id="4" name="Slide Number Placeholder 3"/>
          <p:cNvSpPr>
            <a:spLocks noGrp="1"/>
          </p:cNvSpPr>
          <p:nvPr>
            <p:ph type="sldNum" sz="quarter" idx="5"/>
          </p:nvPr>
        </p:nvSpPr>
        <p:spPr/>
        <p:txBody>
          <a:bodyPr/>
          <a:lstStyle/>
          <a:p>
            <a:fld id="{7370427A-9113-42E3-AD03-8BB18BD15DA4}" type="slidenum">
              <a:rPr lang="en-US" smtClean="0"/>
              <a:t>10</a:t>
            </a:fld>
            <a:endParaRPr lang="en-US"/>
          </a:p>
        </p:txBody>
      </p:sp>
    </p:spTree>
    <p:extLst>
      <p:ext uri="{BB962C8B-B14F-4D97-AF65-F5344CB8AC3E}">
        <p14:creationId xmlns:p14="http://schemas.microsoft.com/office/powerpoint/2010/main" val="384700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are in the topic of Quicksort in which the smaller keys are moved to the left, and the larger ones to the right, try to recall the concepts we learnt in the lecture.</a:t>
            </a:r>
          </a:p>
          <a:p>
            <a:endParaRPr lang="en-US" dirty="0"/>
          </a:p>
          <a:p>
            <a:r>
              <a:rPr lang="en-US" dirty="0"/>
              <a:t>Roughly, we can think of the red being smaller, blue the larger, and the white ones as the “pivot”. </a:t>
            </a:r>
          </a:p>
          <a:p>
            <a:endParaRPr lang="en-US" dirty="0"/>
          </a:p>
          <a:p>
            <a:r>
              <a:rPr lang="en-US" dirty="0"/>
              <a:t>Use a short array to think about the solution …</a:t>
            </a:r>
            <a:endParaRPr lang="en-SG" dirty="0"/>
          </a:p>
        </p:txBody>
      </p:sp>
      <p:sp>
        <p:nvSpPr>
          <p:cNvPr id="4" name="Slide Number Placeholder 3"/>
          <p:cNvSpPr>
            <a:spLocks noGrp="1"/>
          </p:cNvSpPr>
          <p:nvPr>
            <p:ph type="sldNum" sz="quarter" idx="5"/>
          </p:nvPr>
        </p:nvSpPr>
        <p:spPr/>
        <p:txBody>
          <a:bodyPr/>
          <a:lstStyle/>
          <a:p>
            <a:fld id="{7370427A-9113-42E3-AD03-8BB18BD15DA4}" type="slidenum">
              <a:rPr lang="en-US" smtClean="0"/>
              <a:t>11</a:t>
            </a:fld>
            <a:endParaRPr lang="en-US"/>
          </a:p>
        </p:txBody>
      </p:sp>
    </p:spTree>
    <p:extLst>
      <p:ext uri="{BB962C8B-B14F-4D97-AF65-F5344CB8AC3E}">
        <p14:creationId xmlns:p14="http://schemas.microsoft.com/office/powerpoint/2010/main" val="2739077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6600"/>
                </a:solidFill>
              </a:rPr>
              <a:t>Use such a 4-element array to illustrate the idea:</a:t>
            </a:r>
          </a:p>
          <a:p>
            <a:endParaRPr lang="en-US" sz="1200" dirty="0">
              <a:solidFill>
                <a:srgbClr val="006600"/>
              </a:solidFill>
            </a:endParaRPr>
          </a:p>
          <a:p>
            <a:r>
              <a:rPr lang="en-US" sz="1200" dirty="0">
                <a:solidFill>
                  <a:srgbClr val="006600"/>
                </a:solidFill>
              </a:rPr>
              <a:t>Screening from left to right, each time:</a:t>
            </a:r>
          </a:p>
          <a:p>
            <a:endParaRPr lang="en-US" sz="1200" dirty="0">
              <a:solidFill>
                <a:srgbClr val="006600"/>
              </a:solidFill>
            </a:endParaRPr>
          </a:p>
          <a:p>
            <a:r>
              <a:rPr lang="en-US" sz="1200" dirty="0">
                <a:solidFill>
                  <a:srgbClr val="006600"/>
                </a:solidFill>
              </a:rPr>
              <a:t>If you read a “red”, exchange it to left, next;</a:t>
            </a:r>
          </a:p>
          <a:p>
            <a:r>
              <a:rPr lang="en-US" sz="1200" dirty="0">
                <a:solidFill>
                  <a:srgbClr val="006600"/>
                </a:solidFill>
              </a:rPr>
              <a:t>If you read a “white”, next;</a:t>
            </a:r>
          </a:p>
          <a:p>
            <a:r>
              <a:rPr lang="en-US" sz="1200" dirty="0">
                <a:solidFill>
                  <a:srgbClr val="006600"/>
                </a:solidFill>
              </a:rPr>
              <a:t>If you read a “blue”, exchange it to right, next;</a:t>
            </a:r>
          </a:p>
          <a:p>
            <a:endParaRPr lang="en-SG" dirty="0"/>
          </a:p>
        </p:txBody>
      </p:sp>
      <p:sp>
        <p:nvSpPr>
          <p:cNvPr id="4" name="Slide Number Placeholder 3"/>
          <p:cNvSpPr>
            <a:spLocks noGrp="1"/>
          </p:cNvSpPr>
          <p:nvPr>
            <p:ph type="sldNum" sz="quarter" idx="5"/>
          </p:nvPr>
        </p:nvSpPr>
        <p:spPr/>
        <p:txBody>
          <a:bodyPr/>
          <a:lstStyle/>
          <a:p>
            <a:fld id="{7370427A-9113-42E3-AD03-8BB18BD15DA4}" type="slidenum">
              <a:rPr lang="en-US" smtClean="0"/>
              <a:t>12</a:t>
            </a:fld>
            <a:endParaRPr lang="en-US"/>
          </a:p>
        </p:txBody>
      </p:sp>
    </p:spTree>
    <p:extLst>
      <p:ext uri="{BB962C8B-B14F-4D97-AF65-F5344CB8AC3E}">
        <p14:creationId xmlns:p14="http://schemas.microsoft.com/office/powerpoint/2010/main" val="3867114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generate more detailed idea …</a:t>
            </a:r>
          </a:p>
          <a:p>
            <a:endParaRPr lang="en-US" dirty="0"/>
          </a:p>
          <a:p>
            <a:r>
              <a:rPr lang="en-US" dirty="0"/>
              <a:t>The index u goes from 0 to larger and larger. Before u are the red and white elements;</a:t>
            </a:r>
          </a:p>
          <a:p>
            <a:endParaRPr lang="en-US" dirty="0"/>
          </a:p>
          <a:p>
            <a:r>
              <a:rPr lang="en-US" dirty="0"/>
              <a:t>The index b goes from n-1 to smaller and smaller;</a:t>
            </a:r>
          </a:p>
          <a:p>
            <a:endParaRPr lang="en-US" dirty="0"/>
          </a:p>
          <a:p>
            <a:r>
              <a:rPr lang="en-US" dirty="0"/>
              <a:t>Until u and b meets.</a:t>
            </a:r>
            <a:endParaRPr lang="en-SG" dirty="0"/>
          </a:p>
        </p:txBody>
      </p:sp>
      <p:sp>
        <p:nvSpPr>
          <p:cNvPr id="4" name="Slide Number Placeholder 3"/>
          <p:cNvSpPr>
            <a:spLocks noGrp="1"/>
          </p:cNvSpPr>
          <p:nvPr>
            <p:ph type="sldNum" sz="quarter" idx="5"/>
          </p:nvPr>
        </p:nvSpPr>
        <p:spPr/>
        <p:txBody>
          <a:bodyPr/>
          <a:lstStyle/>
          <a:p>
            <a:fld id="{7370427A-9113-42E3-AD03-8BB18BD15DA4}" type="slidenum">
              <a:rPr lang="en-US" smtClean="0"/>
              <a:t>13</a:t>
            </a:fld>
            <a:endParaRPr lang="en-US"/>
          </a:p>
        </p:txBody>
      </p:sp>
    </p:spTree>
    <p:extLst>
      <p:ext uri="{BB962C8B-B14F-4D97-AF65-F5344CB8AC3E}">
        <p14:creationId xmlns:p14="http://schemas.microsoft.com/office/powerpoint/2010/main" val="2851211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write the algorithm.</a:t>
            </a:r>
          </a:p>
          <a:p>
            <a:endParaRPr lang="en-US" dirty="0"/>
          </a:p>
          <a:p>
            <a:r>
              <a:rPr lang="en-US" dirty="0"/>
              <a:t>Use the example to validate it.</a:t>
            </a:r>
            <a:endParaRPr lang="en-SG" dirty="0"/>
          </a:p>
        </p:txBody>
      </p:sp>
      <p:sp>
        <p:nvSpPr>
          <p:cNvPr id="4" name="Slide Number Placeholder 3"/>
          <p:cNvSpPr>
            <a:spLocks noGrp="1"/>
          </p:cNvSpPr>
          <p:nvPr>
            <p:ph type="sldNum" sz="quarter" idx="5"/>
          </p:nvPr>
        </p:nvSpPr>
        <p:spPr/>
        <p:txBody>
          <a:bodyPr/>
          <a:lstStyle/>
          <a:p>
            <a:fld id="{7370427A-9113-42E3-AD03-8BB18BD15DA4}" type="slidenum">
              <a:rPr lang="en-US" smtClean="0"/>
              <a:t>14</a:t>
            </a:fld>
            <a:endParaRPr lang="en-US"/>
          </a:p>
        </p:txBody>
      </p:sp>
    </p:spTree>
    <p:extLst>
      <p:ext uri="{BB962C8B-B14F-4D97-AF65-F5344CB8AC3E}">
        <p14:creationId xmlns:p14="http://schemas.microsoft.com/office/powerpoint/2010/main" val="1275563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an example to illustrate idea.</a:t>
            </a:r>
          </a:p>
          <a:p>
            <a:endParaRPr lang="en-US" dirty="0"/>
          </a:p>
          <a:p>
            <a:r>
              <a:rPr lang="en-US" dirty="0"/>
              <a:t>(Other non-sorting methods are also available, see part (c))</a:t>
            </a:r>
            <a:endParaRPr lang="en-SG" dirty="0"/>
          </a:p>
        </p:txBody>
      </p:sp>
      <p:sp>
        <p:nvSpPr>
          <p:cNvPr id="4" name="Slide Number Placeholder 3"/>
          <p:cNvSpPr>
            <a:spLocks noGrp="1"/>
          </p:cNvSpPr>
          <p:nvPr>
            <p:ph type="sldNum" sz="quarter" idx="5"/>
          </p:nvPr>
        </p:nvSpPr>
        <p:spPr/>
        <p:txBody>
          <a:bodyPr/>
          <a:lstStyle/>
          <a:p>
            <a:fld id="{7370427A-9113-42E3-AD03-8BB18BD15DA4}" type="slidenum">
              <a:rPr lang="en-US" smtClean="0"/>
              <a:t>15</a:t>
            </a:fld>
            <a:endParaRPr lang="en-US"/>
          </a:p>
        </p:txBody>
      </p:sp>
    </p:spTree>
    <p:extLst>
      <p:ext uri="{BB962C8B-B14F-4D97-AF65-F5344CB8AC3E}">
        <p14:creationId xmlns:p14="http://schemas.microsoft.com/office/powerpoint/2010/main" val="3002625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sorting algorithms can be used.</a:t>
            </a:r>
            <a:endParaRPr lang="en-SG" dirty="0"/>
          </a:p>
        </p:txBody>
      </p:sp>
      <p:sp>
        <p:nvSpPr>
          <p:cNvPr id="4" name="Slide Number Placeholder 3"/>
          <p:cNvSpPr>
            <a:spLocks noGrp="1"/>
          </p:cNvSpPr>
          <p:nvPr>
            <p:ph type="sldNum" sz="quarter" idx="5"/>
          </p:nvPr>
        </p:nvSpPr>
        <p:spPr/>
        <p:txBody>
          <a:bodyPr/>
          <a:lstStyle/>
          <a:p>
            <a:fld id="{7370427A-9113-42E3-AD03-8BB18BD15DA4}" type="slidenum">
              <a:rPr lang="en-US" smtClean="0"/>
              <a:t>16</a:t>
            </a:fld>
            <a:endParaRPr lang="en-US"/>
          </a:p>
        </p:txBody>
      </p:sp>
    </p:spTree>
    <p:extLst>
      <p:ext uri="{BB962C8B-B14F-4D97-AF65-F5344CB8AC3E}">
        <p14:creationId xmlns:p14="http://schemas.microsoft.com/office/powerpoint/2010/main" val="2237613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complexity is determined by the higher order of sorting algorithm.</a:t>
            </a:r>
            <a:endParaRPr lang="en-SG" dirty="0"/>
          </a:p>
        </p:txBody>
      </p:sp>
      <p:sp>
        <p:nvSpPr>
          <p:cNvPr id="4" name="Slide Number Placeholder 3"/>
          <p:cNvSpPr>
            <a:spLocks noGrp="1"/>
          </p:cNvSpPr>
          <p:nvPr>
            <p:ph type="sldNum" sz="quarter" idx="5"/>
          </p:nvPr>
        </p:nvSpPr>
        <p:spPr/>
        <p:txBody>
          <a:bodyPr/>
          <a:lstStyle/>
          <a:p>
            <a:fld id="{7370427A-9113-42E3-AD03-8BB18BD15DA4}" type="slidenum">
              <a:rPr lang="en-US" smtClean="0"/>
              <a:t>17</a:t>
            </a:fld>
            <a:endParaRPr lang="en-US"/>
          </a:p>
        </p:txBody>
      </p:sp>
    </p:spTree>
    <p:extLst>
      <p:ext uri="{BB962C8B-B14F-4D97-AF65-F5344CB8AC3E}">
        <p14:creationId xmlns:p14="http://schemas.microsoft.com/office/powerpoint/2010/main" val="1362441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be flexible, if you are not limited to use a specific approach like sorting.</a:t>
            </a:r>
          </a:p>
          <a:p>
            <a:endParaRPr lang="en-US" dirty="0"/>
          </a:p>
          <a:p>
            <a:r>
              <a:rPr lang="en-US" dirty="0"/>
              <a:t>This is a typical Space-Time trade-off approach; using a larger memory to reduce the time complexity.</a:t>
            </a:r>
            <a:endParaRPr lang="en-SG" dirty="0"/>
          </a:p>
        </p:txBody>
      </p:sp>
      <p:sp>
        <p:nvSpPr>
          <p:cNvPr id="4" name="Slide Number Placeholder 3"/>
          <p:cNvSpPr>
            <a:spLocks noGrp="1"/>
          </p:cNvSpPr>
          <p:nvPr>
            <p:ph type="sldNum" sz="quarter" idx="5"/>
          </p:nvPr>
        </p:nvSpPr>
        <p:spPr/>
        <p:txBody>
          <a:bodyPr/>
          <a:lstStyle/>
          <a:p>
            <a:fld id="{7370427A-9113-42E3-AD03-8BB18BD15DA4}" type="slidenum">
              <a:rPr lang="en-US" smtClean="0"/>
              <a:t>18</a:t>
            </a:fld>
            <a:endParaRPr lang="en-US"/>
          </a:p>
        </p:txBody>
      </p:sp>
    </p:spTree>
    <p:extLst>
      <p:ext uri="{BB962C8B-B14F-4D97-AF65-F5344CB8AC3E}">
        <p14:creationId xmlns:p14="http://schemas.microsoft.com/office/powerpoint/2010/main" val="1330954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2</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t>play forward and backward as you like, to take the advantage of the animated slides.</a:t>
            </a:r>
            <a:endParaRPr lang="en-US" altLang="en-US" dirty="0"/>
          </a:p>
        </p:txBody>
      </p:sp>
    </p:spTree>
    <p:extLst>
      <p:ext uri="{BB962C8B-B14F-4D97-AF65-F5344CB8AC3E}">
        <p14:creationId xmlns:p14="http://schemas.microsoft.com/office/powerpoint/2010/main" val="803250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play forward and backward as you like, to take the advantage of the animated slides.</a:t>
            </a:r>
            <a:endParaRPr lang="en-US" altLang="en-US" dirty="0"/>
          </a:p>
          <a:p>
            <a:endParaRPr lang="en-US" altLang="en-US" dirty="0"/>
          </a:p>
        </p:txBody>
      </p:sp>
    </p:spTree>
    <p:extLst>
      <p:ext uri="{BB962C8B-B14F-4D97-AF65-F5344CB8AC3E}">
        <p14:creationId xmlns:p14="http://schemas.microsoft.com/office/powerpoint/2010/main" val="2409386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4</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play forward and backward as you like, to take the advantage of the animated slides.</a:t>
            </a:r>
            <a:endParaRPr lang="en-US" altLang="en-US" dirty="0"/>
          </a:p>
          <a:p>
            <a:endParaRPr lang="en-US" altLang="en-US" dirty="0"/>
          </a:p>
        </p:txBody>
      </p:sp>
    </p:spTree>
    <p:extLst>
      <p:ext uri="{BB962C8B-B14F-4D97-AF65-F5344CB8AC3E}">
        <p14:creationId xmlns:p14="http://schemas.microsoft.com/office/powerpoint/2010/main" val="1774521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5</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t>play forward and backward as you like, to take the advantage of the animated slides.</a:t>
            </a:r>
            <a:endParaRPr lang="en-US" altLang="en-US" dirty="0"/>
          </a:p>
        </p:txBody>
      </p:sp>
    </p:spTree>
    <p:extLst>
      <p:ext uri="{BB962C8B-B14F-4D97-AF65-F5344CB8AC3E}">
        <p14:creationId xmlns:p14="http://schemas.microsoft.com/office/powerpoint/2010/main" val="1423261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6</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play forward and backward as you like, to take the advantage of the animated slides.</a:t>
            </a:r>
            <a:endParaRPr lang="en-US" altLang="en-US" dirty="0"/>
          </a:p>
          <a:p>
            <a:endParaRPr lang="en-US" altLang="en-US" dirty="0"/>
          </a:p>
        </p:txBody>
      </p:sp>
    </p:spTree>
    <p:extLst>
      <p:ext uri="{BB962C8B-B14F-4D97-AF65-F5344CB8AC3E}">
        <p14:creationId xmlns:p14="http://schemas.microsoft.com/office/powerpoint/2010/main" val="3674691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7</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Have a break, confirm the 9 comparisons in the above processes.</a:t>
            </a:r>
            <a:endParaRPr lang="en-US" altLang="en-US" dirty="0"/>
          </a:p>
          <a:p>
            <a:endParaRPr lang="en-US" altLang="en-US" dirty="0"/>
          </a:p>
        </p:txBody>
      </p:sp>
    </p:spTree>
    <p:extLst>
      <p:ext uri="{BB962C8B-B14F-4D97-AF65-F5344CB8AC3E}">
        <p14:creationId xmlns:p14="http://schemas.microsoft.com/office/powerpoint/2010/main" val="2714233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always helpful to use an example to illustrate the case. E.g. if the middle 96 is directly selected as the pivot in the original Partition routine, after one round of partitioning, 96 will be swapped to the right end, and all the other elements will be in its left; the next round of partitioning will still do a heavy job, right?</a:t>
            </a:r>
          </a:p>
          <a:p>
            <a:endParaRPr lang="en-US" dirty="0"/>
          </a:p>
          <a:p>
            <a:r>
              <a:rPr lang="en-US" dirty="0"/>
              <a:t>With the suggested “median-of-3” strategy, the largest 96 and the smallest 06 will not be unluckily selected as the pivot, and the median 77 is selected as the pivot, resulting in a balanced partition: </a:t>
            </a:r>
          </a:p>
          <a:p>
            <a:r>
              <a:rPr lang="en-US" dirty="0"/>
              <a:t>{15, 44, 35, 04, 06} 77 {89, 80, 96, 93}</a:t>
            </a:r>
            <a:endParaRPr lang="en-SG" dirty="0"/>
          </a:p>
        </p:txBody>
      </p:sp>
      <p:sp>
        <p:nvSpPr>
          <p:cNvPr id="4" name="Slide Number Placeholder 3"/>
          <p:cNvSpPr>
            <a:spLocks noGrp="1"/>
          </p:cNvSpPr>
          <p:nvPr>
            <p:ph type="sldNum" sz="quarter" idx="5"/>
          </p:nvPr>
        </p:nvSpPr>
        <p:spPr/>
        <p:txBody>
          <a:bodyPr/>
          <a:lstStyle/>
          <a:p>
            <a:fld id="{7370427A-9113-42E3-AD03-8BB18BD15DA4}" type="slidenum">
              <a:rPr lang="en-US" smtClean="0"/>
              <a:t>8</a:t>
            </a:fld>
            <a:endParaRPr lang="en-US"/>
          </a:p>
        </p:txBody>
      </p:sp>
    </p:spTree>
    <p:extLst>
      <p:ext uri="{BB962C8B-B14F-4D97-AF65-F5344CB8AC3E}">
        <p14:creationId xmlns:p14="http://schemas.microsoft.com/office/powerpoint/2010/main" val="3847391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resulting partition of the example will be : </a:t>
            </a:r>
          </a:p>
          <a:p>
            <a:r>
              <a:rPr lang="en-US" dirty="0"/>
              <a:t>{06, 15, 44, 35, 04,} 77 {89, 80, 93, 96}, </a:t>
            </a:r>
          </a:p>
          <a:p>
            <a:endParaRPr lang="en-US" dirty="0"/>
          </a:p>
          <a:p>
            <a:r>
              <a:rPr lang="en-US" dirty="0"/>
              <a:t>06 and 96 don’t need to be compared, right?</a:t>
            </a:r>
            <a:endParaRPr lang="en-SG" dirty="0"/>
          </a:p>
          <a:p>
            <a:endParaRPr lang="en-SG" dirty="0"/>
          </a:p>
        </p:txBody>
      </p:sp>
      <p:sp>
        <p:nvSpPr>
          <p:cNvPr id="4" name="Slide Number Placeholder 3"/>
          <p:cNvSpPr>
            <a:spLocks noGrp="1"/>
          </p:cNvSpPr>
          <p:nvPr>
            <p:ph type="sldNum" sz="quarter" idx="5"/>
          </p:nvPr>
        </p:nvSpPr>
        <p:spPr/>
        <p:txBody>
          <a:bodyPr/>
          <a:lstStyle/>
          <a:p>
            <a:fld id="{7370427A-9113-42E3-AD03-8BB18BD15DA4}" type="slidenum">
              <a:rPr lang="en-US" smtClean="0"/>
              <a:t>9</a:t>
            </a:fld>
            <a:endParaRPr lang="en-US"/>
          </a:p>
        </p:txBody>
      </p:sp>
    </p:spTree>
    <p:extLst>
      <p:ext uri="{BB962C8B-B14F-4D97-AF65-F5344CB8AC3E}">
        <p14:creationId xmlns:p14="http://schemas.microsoft.com/office/powerpoint/2010/main" val="2047563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Khin_Title and Content">
    <p:spTree>
      <p:nvGrpSpPr>
        <p:cNvPr id="1" name=""/>
        <p:cNvGrpSpPr/>
        <p:nvPr/>
      </p:nvGrpSpPr>
      <p:grpSpPr>
        <a:xfrm>
          <a:off x="0" y="0"/>
          <a:ext cx="0" cy="0"/>
          <a:chOff x="0" y="0"/>
          <a:chExt cx="0" cy="0"/>
        </a:xfrm>
      </p:grpSpPr>
      <p:sp>
        <p:nvSpPr>
          <p:cNvPr id="19" name="Round Same Side Corner Rectangle 18"/>
          <p:cNvSpPr/>
          <p:nvPr userDrawn="1"/>
        </p:nvSpPr>
        <p:spPr>
          <a:xfrm rot="10800000">
            <a:off x="101406" y="1212973"/>
            <a:ext cx="8864991"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2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fld id="{2BDCDFE9-2964-4092-8C11-C1C9AF050EF4}" type="datetime1">
              <a:rPr lang="en-GB" smtClean="0"/>
              <a:pPr/>
              <a:t>15/02/2020</a:t>
            </a:fld>
            <a:endParaRPr lang="en-GB"/>
          </a:p>
        </p:txBody>
      </p:sp>
      <p:sp>
        <p:nvSpPr>
          <p:cNvPr id="27"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en-GB" dirty="0"/>
          </a:p>
        </p:txBody>
      </p:sp>
      <p:sp>
        <p:nvSpPr>
          <p:cNvPr id="29" name="Rectangle 6"/>
          <p:cNvSpPr>
            <a:spLocks noGrp="1" noChangeArrowheads="1"/>
          </p:cNvSpPr>
          <p:nvPr>
            <p:ph type="sldNum" sz="quarter" idx="12"/>
          </p:nvPr>
        </p:nvSpPr>
        <p:spPr>
          <a:xfrm>
            <a:off x="6553201" y="6245225"/>
            <a:ext cx="2133600" cy="476250"/>
          </a:xfrm>
          <a:ln/>
        </p:spPr>
        <p:txBody>
          <a:bodyPr/>
          <a:lstStyle>
            <a:lvl1pPr>
              <a:defRPr/>
            </a:lvl1pPr>
          </a:lstStyle>
          <a:p>
            <a:fld id="{74FF495C-5D37-4C82-9628-B7BB55A560A1}" type="slidenum">
              <a:rPr lang="en-GB" smtClean="0"/>
              <a:pPr/>
              <a:t>‹#›</a:t>
            </a:fld>
            <a:endParaRPr lang="en-GB"/>
          </a:p>
        </p:txBody>
      </p:sp>
      <p:sp>
        <p:nvSpPr>
          <p:cNvPr id="18" name="Round Same Side Corner Rectangle 17"/>
          <p:cNvSpPr/>
          <p:nvPr userDrawn="1"/>
        </p:nvSpPr>
        <p:spPr>
          <a:xfrm rot="10800000">
            <a:off x="129980" y="1212973"/>
            <a:ext cx="8864991"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22" name="Rectangle 4"/>
          <p:cNvSpPr txBox="1">
            <a:spLocks noChangeArrowheads="1"/>
          </p:cNvSpPr>
          <p:nvPr userDrawn="1"/>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33" tIns="42217" rIns="84433" bIns="42217" numCol="1" anchor="t" anchorCtr="0" compatLnSpc="1">
            <a:prstTxWarp prst="textNoShape">
              <a:avLst/>
            </a:prstTxWarp>
          </a:bodyPr>
          <a:lstStyle>
            <a:defPPr>
              <a:defRPr lang="en-US"/>
            </a:defPPr>
            <a:lvl1pPr marL="0" algn="l" defTabSz="914400" rtl="0" eaLnBrk="1" latinLnBrk="0" hangingPunct="1">
              <a:defRPr sz="1400"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09EB7E-502F-41BB-AD61-41A348561A7E}" type="datetime1">
              <a:rPr lang="en-US" sz="1293" smtClean="0"/>
              <a:pPr/>
              <a:t>2/15/2020</a:t>
            </a:fld>
            <a:endParaRPr lang="en-US" sz="1293" dirty="0"/>
          </a:p>
        </p:txBody>
      </p:sp>
      <p:sp>
        <p:nvSpPr>
          <p:cNvPr id="24" name="Rectangle 6"/>
          <p:cNvSpPr txBox="1">
            <a:spLocks noChangeArrowheads="1"/>
          </p:cNvSpPr>
          <p:nvPr userDrawn="1"/>
        </p:nvSpPr>
        <p:spPr bwMode="auto">
          <a:xfrm>
            <a:off x="6553201"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33" tIns="42217" rIns="84433" bIns="42217"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293" smtClean="0"/>
              <a:pPr/>
              <a:t>‹#›</a:t>
            </a:fld>
            <a:endParaRPr lang="en-US" sz="1293" dirty="0"/>
          </a:p>
        </p:txBody>
      </p:sp>
      <p:sp>
        <p:nvSpPr>
          <p:cNvPr id="25" name="Rectangle 24"/>
          <p:cNvSpPr/>
          <p:nvPr userDrawn="1"/>
        </p:nvSpPr>
        <p:spPr>
          <a:xfrm rot="1700955">
            <a:off x="159261" y="1096005"/>
            <a:ext cx="1582504" cy="616435"/>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grpSp>
        <p:nvGrpSpPr>
          <p:cNvPr id="26" name="Group 11"/>
          <p:cNvGrpSpPr>
            <a:grpSpLocks/>
          </p:cNvGrpSpPr>
          <p:nvPr/>
        </p:nvGrpSpPr>
        <p:grpSpPr bwMode="auto">
          <a:xfrm>
            <a:off x="319474" y="1066800"/>
            <a:ext cx="8500679" cy="5412062"/>
            <a:chOff x="686064" y="-22263"/>
            <a:chExt cx="7620000" cy="5965864"/>
          </a:xfrm>
        </p:grpSpPr>
        <p:pic>
          <p:nvPicPr>
            <p:cNvPr id="28" name="Picture 3" descr="C:\Users\Tom\Documents\My Dropbox\!temp\page-curls\page-curl v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ounded Rectangle 40"/>
            <p:cNvSpPr/>
            <p:nvPr/>
          </p:nvSpPr>
          <p:spPr>
            <a:xfrm>
              <a:off x="686064" y="-22263"/>
              <a:ext cx="5334000"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grpSp>
      <p:sp>
        <p:nvSpPr>
          <p:cNvPr id="42" name="Rounded Rectangle 41"/>
          <p:cNvSpPr/>
          <p:nvPr userDrawn="1"/>
        </p:nvSpPr>
        <p:spPr bwMode="auto">
          <a:xfrm>
            <a:off x="4116872" y="1233116"/>
            <a:ext cx="4703281" cy="2816218"/>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43" name="Notched Right Arrow 42"/>
          <p:cNvSpPr/>
          <p:nvPr userDrawn="1"/>
        </p:nvSpPr>
        <p:spPr>
          <a:xfrm rot="10800000">
            <a:off x="105072" y="688539"/>
            <a:ext cx="5662949"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44" name="Notched Right Arrow 43"/>
          <p:cNvSpPr/>
          <p:nvPr userDrawn="1"/>
        </p:nvSpPr>
        <p:spPr>
          <a:xfrm rot="10800000">
            <a:off x="679467" y="688540"/>
            <a:ext cx="8407384"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45" name="TextBox 44"/>
          <p:cNvSpPr txBox="1"/>
          <p:nvPr/>
        </p:nvSpPr>
        <p:spPr>
          <a:xfrm>
            <a:off x="225035" y="694755"/>
            <a:ext cx="2390775" cy="603883"/>
          </a:xfrm>
          <a:prstGeom prst="rect">
            <a:avLst/>
          </a:prstGeom>
          <a:noFill/>
        </p:spPr>
        <p:txBody>
          <a:bodyPr wrap="square" rtlCol="0">
            <a:spAutoFit/>
          </a:bodyPr>
          <a:lstStyle/>
          <a:p>
            <a:endParaRPr lang="en-US" sz="3324" dirty="0">
              <a:latin typeface="Verdana" panose="020B0604030504040204" pitchFamily="34" charset="0"/>
              <a:ea typeface="Verdana" panose="020B0604030504040204" pitchFamily="34" charset="0"/>
              <a:cs typeface="Verdana" panose="020B0604030504040204" pitchFamily="34" charset="0"/>
            </a:endParaRPr>
          </a:p>
        </p:txBody>
      </p:sp>
      <p:sp>
        <p:nvSpPr>
          <p:cNvPr id="46" name="Text Placeholder 8"/>
          <p:cNvSpPr>
            <a:spLocks noGrp="1"/>
          </p:cNvSpPr>
          <p:nvPr>
            <p:ph type="body" sz="quarter" idx="16" hasCustomPrompt="1"/>
          </p:nvPr>
        </p:nvSpPr>
        <p:spPr>
          <a:xfrm>
            <a:off x="338523" y="729078"/>
            <a:ext cx="7916281" cy="495300"/>
          </a:xfrm>
          <a:prstGeom prst="rect">
            <a:avLst/>
          </a:prstGeom>
        </p:spPr>
        <p:txBody>
          <a:bodyPr anchor="ctr"/>
          <a:lstStyle>
            <a:lvl1pPr marL="0" indent="0" algn="ctr" defTabSz="844314" rtl="0" eaLnBrk="1" latinLnBrk="0" hangingPunct="1">
              <a:buFontTx/>
              <a:buNone/>
              <a:defRPr lang="en-US" sz="3324" b="1" kern="1200" dirty="0" smtClean="0">
                <a:solidFill>
                  <a:schemeClr val="bg1"/>
                </a:solidFill>
                <a:latin typeface="+mj-lt"/>
                <a:ea typeface="Verdana" panose="020B0604030504040204" pitchFamily="34" charset="0"/>
                <a:cs typeface="Verdana" panose="020B0604030504040204" pitchFamily="34" charset="0"/>
              </a:defRPr>
            </a:lvl1pPr>
            <a:lvl2pPr marL="422158" indent="0">
              <a:buFontTx/>
              <a:buNone/>
              <a:defRPr sz="184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844314" indent="0">
              <a:buFontTx/>
              <a:buNone/>
              <a:defRPr sz="1662">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266473"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688630"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Add title here</a:t>
            </a:r>
          </a:p>
        </p:txBody>
      </p:sp>
      <p:sp>
        <p:nvSpPr>
          <p:cNvPr id="3" name="Content Placeholder 2"/>
          <p:cNvSpPr>
            <a:spLocks noGrp="1"/>
          </p:cNvSpPr>
          <p:nvPr>
            <p:ph sz="quarter" idx="17"/>
          </p:nvPr>
        </p:nvSpPr>
        <p:spPr>
          <a:xfrm>
            <a:off x="457200" y="1471613"/>
            <a:ext cx="8229600" cy="398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73816" y="209990"/>
            <a:ext cx="1218309" cy="482027"/>
          </a:xfrm>
          <a:prstGeom prst="rect">
            <a:avLst/>
          </a:prstGeom>
        </p:spPr>
      </p:pic>
      <p:sp>
        <p:nvSpPr>
          <p:cNvPr id="30" name="Rectangle 29"/>
          <p:cNvSpPr/>
          <p:nvPr userDrawn="1"/>
        </p:nvSpPr>
        <p:spPr>
          <a:xfrm>
            <a:off x="294993" y="326774"/>
            <a:ext cx="7708573" cy="248658"/>
          </a:xfrm>
          <a:prstGeom prst="rect">
            <a:avLst/>
          </a:prstGeom>
        </p:spPr>
        <p:txBody>
          <a:bodyPr wrap="square">
            <a:spAutoFit/>
          </a:bodyPr>
          <a:lstStyle/>
          <a:p>
            <a:r>
              <a:rPr lang="en-US" sz="1016"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CE2001/ CZ2001: ALGORITHMS</a:t>
            </a:r>
            <a:endParaRPr lang="en-GB" sz="1016"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9054078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0.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 y="19050"/>
            <a:ext cx="7772400" cy="1470025"/>
          </a:xfrm>
        </p:spPr>
        <p:txBody>
          <a:bodyPr/>
          <a:lstStyle/>
          <a:p>
            <a:r>
              <a:rPr lang="en-US" dirty="0"/>
              <a:t>CE2001/CZ2001 Algorithms</a:t>
            </a:r>
          </a:p>
        </p:txBody>
      </p:sp>
      <p:sp>
        <p:nvSpPr>
          <p:cNvPr id="3" name="Subtitle 2"/>
          <p:cNvSpPr>
            <a:spLocks noGrp="1"/>
          </p:cNvSpPr>
          <p:nvPr>
            <p:ph type="subTitle" idx="1"/>
          </p:nvPr>
        </p:nvSpPr>
        <p:spPr>
          <a:xfrm>
            <a:off x="647700" y="1219200"/>
            <a:ext cx="7772400" cy="1752600"/>
          </a:xfrm>
        </p:spPr>
        <p:txBody>
          <a:bodyPr>
            <a:normAutofit fontScale="92500" lnSpcReduction="20000"/>
          </a:bodyPr>
          <a:lstStyle/>
          <a:p>
            <a:r>
              <a:rPr lang="en-US" dirty="0">
                <a:solidFill>
                  <a:srgbClr val="0000FF"/>
                </a:solidFill>
              </a:rPr>
              <a:t>Tutorial 3 (Sorting) Q4-6</a:t>
            </a:r>
          </a:p>
          <a:p>
            <a:r>
              <a:rPr lang="en-US" dirty="0">
                <a:solidFill>
                  <a:srgbClr val="FF0000"/>
                </a:solidFill>
              </a:rPr>
              <a:t>A special PPT presentation made for eLearning. Play with “Show Presenter View” for the notes like the followings:</a:t>
            </a:r>
          </a:p>
        </p:txBody>
      </p:sp>
      <p:pic>
        <p:nvPicPr>
          <p:cNvPr id="4" name="Picture 3"/>
          <p:cNvPicPr>
            <a:picLocks noChangeAspect="1"/>
          </p:cNvPicPr>
          <p:nvPr/>
        </p:nvPicPr>
        <p:blipFill>
          <a:blip r:embed="rId3"/>
          <a:stretch>
            <a:fillRect/>
          </a:stretch>
        </p:blipFill>
        <p:spPr>
          <a:xfrm>
            <a:off x="1821656" y="2971800"/>
            <a:ext cx="5424488" cy="3591590"/>
          </a:xfrm>
          <a:prstGeom prst="rect">
            <a:avLst/>
          </a:prstGeom>
        </p:spPr>
      </p:pic>
    </p:spTree>
    <p:extLst>
      <p:ext uri="{BB962C8B-B14F-4D97-AF65-F5344CB8AC3E}">
        <p14:creationId xmlns:p14="http://schemas.microsoft.com/office/powerpoint/2010/main" val="400682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91200"/>
          </a:xfrm>
        </p:spPr>
        <p:txBody>
          <a:bodyPr>
            <a:normAutofit fontScale="92500" lnSpcReduction="10000"/>
          </a:bodyPr>
          <a:lstStyle/>
          <a:p>
            <a:r>
              <a:rPr lang="en-US" sz="2000" dirty="0"/>
              <a:t>An example of the worst case might be E[first] = 100, E[first + last/2] = 99, E[last] = 98, and all other elements are over 100.</a:t>
            </a:r>
          </a:p>
          <a:p>
            <a:r>
              <a:rPr lang="en-US" sz="2000" dirty="0"/>
              <a:t>Then, 99 becomes the pivot, 98 is the only element less than the pivot, and </a:t>
            </a:r>
            <a:r>
              <a:rPr lang="en-US" sz="2000" i="1" dirty="0"/>
              <a:t>k</a:t>
            </a:r>
            <a:r>
              <a:rPr lang="en-US" sz="2000" dirty="0"/>
              <a:t> – 2 elements are greater than the pivot.</a:t>
            </a:r>
          </a:p>
          <a:p>
            <a:r>
              <a:rPr lang="en-US" sz="2000" dirty="0"/>
              <a:t>The remaining keys can be chosen so that the worst case repeats – that is, we can arrange that the median-of-3 always comes out to be </a:t>
            </a:r>
            <a:r>
              <a:rPr lang="en-US" sz="2000" b="1" dirty="0"/>
              <a:t>the second-smallest </a:t>
            </a:r>
            <a:r>
              <a:rPr lang="en-US" sz="2000" dirty="0"/>
              <a:t>key in the range (</a:t>
            </a:r>
            <a:r>
              <a:rPr lang="en-US" sz="2000" dirty="0">
                <a:solidFill>
                  <a:srgbClr val="0070C0"/>
                </a:solidFill>
              </a:rPr>
              <a:t>the median, so not the smallest!</a:t>
            </a:r>
            <a:r>
              <a:rPr lang="en-US" sz="2000" dirty="0"/>
              <a:t>).</a:t>
            </a:r>
          </a:p>
          <a:p>
            <a:r>
              <a:rPr lang="en-US" sz="2000" dirty="0"/>
              <a:t>Since the larger </a:t>
            </a:r>
            <a:r>
              <a:rPr lang="en-US" sz="2000" dirty="0" err="1"/>
              <a:t>subrange</a:t>
            </a:r>
            <a:r>
              <a:rPr lang="en-US" sz="2000" dirty="0"/>
              <a:t> is reduced by only 2 at each depth of recursion in </a:t>
            </a:r>
            <a:r>
              <a:rPr lang="en-US" sz="2000" dirty="0" err="1"/>
              <a:t>QuickSort</a:t>
            </a:r>
            <a:r>
              <a:rPr lang="en-US" sz="2000" dirty="0"/>
              <a:t>, it will require </a:t>
            </a:r>
            <a:r>
              <a:rPr lang="en-US" sz="2000" i="1" dirty="0"/>
              <a:t>n</a:t>
            </a:r>
            <a:r>
              <a:rPr lang="en-US" sz="2000" dirty="0"/>
              <a:t>/2 calls to partition(), with ranges of size </a:t>
            </a:r>
            <a:r>
              <a:rPr lang="en-US" sz="2000" i="1" dirty="0"/>
              <a:t>n</a:t>
            </a:r>
            <a:r>
              <a:rPr lang="en-US" sz="2000" dirty="0"/>
              <a:t>, </a:t>
            </a:r>
            <a:r>
              <a:rPr lang="en-US" sz="2000" i="1" dirty="0"/>
              <a:t>n </a:t>
            </a:r>
            <a:r>
              <a:rPr lang="en-US" sz="2000" dirty="0"/>
              <a:t>− 2, </a:t>
            </a:r>
          </a:p>
          <a:p>
            <a:pPr>
              <a:buNone/>
            </a:pPr>
            <a:r>
              <a:rPr lang="en-US" sz="2000" i="1" dirty="0"/>
              <a:t>	n </a:t>
            </a:r>
            <a:r>
              <a:rPr lang="en-US" sz="2000" dirty="0"/>
              <a:t>− 4, …, 2 (suppose </a:t>
            </a:r>
            <a:r>
              <a:rPr lang="en-US" sz="2000" i="1" dirty="0"/>
              <a:t>n</a:t>
            </a:r>
            <a:r>
              <a:rPr lang="en-US" sz="2000" dirty="0"/>
              <a:t> is even), then the total number of comparisons is</a:t>
            </a:r>
          </a:p>
          <a:p>
            <a:endParaRPr lang="en-US" sz="2400" dirty="0"/>
          </a:p>
          <a:p>
            <a:endParaRPr lang="en-US" sz="2400" dirty="0"/>
          </a:p>
          <a:p>
            <a:pPr marL="0" indent="0">
              <a:buNone/>
            </a:pPr>
            <a:r>
              <a:rPr lang="en-US" sz="1700" dirty="0"/>
              <a:t>      Add two equations</a:t>
            </a:r>
          </a:p>
          <a:p>
            <a:endParaRPr lang="en-US" sz="2400" dirty="0"/>
          </a:p>
          <a:p>
            <a:endParaRPr lang="en-US" sz="2400" dirty="0"/>
          </a:p>
          <a:p>
            <a:endParaRPr lang="en-US" sz="2400" dirty="0"/>
          </a:p>
          <a:p>
            <a:r>
              <a:rPr lang="en-US" sz="2000" dirty="0"/>
              <a:t>When </a:t>
            </a:r>
            <a:r>
              <a:rPr lang="en-US" sz="2000" i="1" dirty="0"/>
              <a:t>n</a:t>
            </a:r>
            <a:r>
              <a:rPr lang="en-US" sz="2000" dirty="0"/>
              <a:t> is odd, the total number of comparisons is also about </a:t>
            </a:r>
            <a:r>
              <a:rPr lang="en-US" sz="2000" i="1" dirty="0">
                <a:sym typeface="Symbol"/>
              </a:rPr>
              <a:t>n</a:t>
            </a:r>
            <a:r>
              <a:rPr lang="en-US" sz="2000" baseline="30000" dirty="0">
                <a:sym typeface="Symbol"/>
              </a:rPr>
              <a:t>2 </a:t>
            </a:r>
            <a:r>
              <a:rPr lang="en-US" sz="2000" dirty="0"/>
              <a:t>/4. </a:t>
            </a:r>
          </a:p>
          <a:p>
            <a:r>
              <a:rPr lang="en-US" sz="2000" dirty="0"/>
              <a:t>So the worst-case time complexity with the median-of-3 strategy is </a:t>
            </a:r>
            <a:r>
              <a:rPr lang="en-US" sz="2000" dirty="0">
                <a:sym typeface="Symbol"/>
              </a:rPr>
              <a:t>(</a:t>
            </a:r>
            <a:r>
              <a:rPr lang="en-US" sz="2000" i="1" dirty="0">
                <a:sym typeface="Symbol"/>
              </a:rPr>
              <a:t>n</a:t>
            </a:r>
            <a:r>
              <a:rPr lang="en-US" sz="2000" baseline="30000" dirty="0">
                <a:sym typeface="Symbol"/>
              </a:rPr>
              <a:t>2</a:t>
            </a:r>
            <a:r>
              <a:rPr lang="en-US" sz="2000" dirty="0">
                <a:sym typeface="Symbol"/>
              </a:rPr>
              <a:t>).</a:t>
            </a:r>
            <a:endParaRPr lang="en-US" sz="2000" dirty="0"/>
          </a:p>
        </p:txBody>
      </p:sp>
      <p:graphicFrame>
        <p:nvGraphicFramePr>
          <p:cNvPr id="4" name="Object 3"/>
          <p:cNvGraphicFramePr>
            <a:graphicFrameLocks noChangeAspect="1"/>
          </p:cNvGraphicFramePr>
          <p:nvPr/>
        </p:nvGraphicFramePr>
        <p:xfrm>
          <a:off x="2622550" y="3505200"/>
          <a:ext cx="2601913" cy="268288"/>
        </p:xfrm>
        <a:graphic>
          <a:graphicData uri="http://schemas.openxmlformats.org/presentationml/2006/ole">
            <mc:AlternateContent xmlns:mc="http://schemas.openxmlformats.org/markup-compatibility/2006">
              <mc:Choice xmlns:v="urn:schemas-microsoft-com:vml" Requires="v">
                <p:oleObj spid="_x0000_s19702" name="Equation" r:id="rId4" imgW="1968500" imgH="203200" progId="Equation.3">
                  <p:embed/>
                </p:oleObj>
              </mc:Choice>
              <mc:Fallback>
                <p:oleObj name="Equation" r:id="rId4" imgW="1968500" imgH="2032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2550" y="3505200"/>
                        <a:ext cx="2601913" cy="268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9" name="Object 3"/>
          <p:cNvGraphicFramePr>
            <a:graphicFrameLocks noChangeAspect="1"/>
          </p:cNvGraphicFramePr>
          <p:nvPr/>
        </p:nvGraphicFramePr>
        <p:xfrm>
          <a:off x="2632075" y="3962400"/>
          <a:ext cx="2165350" cy="268288"/>
        </p:xfrm>
        <a:graphic>
          <a:graphicData uri="http://schemas.openxmlformats.org/presentationml/2006/ole">
            <mc:AlternateContent xmlns:mc="http://schemas.openxmlformats.org/markup-compatibility/2006">
              <mc:Choice xmlns:v="urn:schemas-microsoft-com:vml" Requires="v">
                <p:oleObj spid="_x0000_s19703" name="Equation" r:id="rId6" imgW="1637589" imgH="203112" progId="Equation.3">
                  <p:embed/>
                </p:oleObj>
              </mc:Choice>
              <mc:Fallback>
                <p:oleObj name="Equation" r:id="rId6" imgW="1637589" imgH="203112"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2075" y="3962400"/>
                        <a:ext cx="2165350" cy="268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4"/>
          <p:cNvGraphicFramePr>
            <a:graphicFrameLocks noChangeAspect="1"/>
          </p:cNvGraphicFramePr>
          <p:nvPr/>
        </p:nvGraphicFramePr>
        <p:xfrm>
          <a:off x="1693863" y="4359275"/>
          <a:ext cx="3890962" cy="519113"/>
        </p:xfrm>
        <a:graphic>
          <a:graphicData uri="http://schemas.openxmlformats.org/presentationml/2006/ole">
            <mc:AlternateContent xmlns:mc="http://schemas.openxmlformats.org/markup-compatibility/2006">
              <mc:Choice xmlns:v="urn:schemas-microsoft-com:vml" Requires="v">
                <p:oleObj spid="_x0000_s19704" name="Equation" r:id="rId8" imgW="2946400" imgH="393700" progId="Equation.3">
                  <p:embed/>
                </p:oleObj>
              </mc:Choice>
              <mc:Fallback>
                <p:oleObj name="Equation" r:id="rId8" imgW="2946400" imgH="393700" progId="Equation.3">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3863" y="4359275"/>
                        <a:ext cx="3890962"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1" name="Object 5"/>
          <p:cNvGraphicFramePr>
            <a:graphicFrameLocks noChangeAspect="1"/>
          </p:cNvGraphicFramePr>
          <p:nvPr/>
        </p:nvGraphicFramePr>
        <p:xfrm>
          <a:off x="1970088" y="4876800"/>
          <a:ext cx="1879600" cy="554038"/>
        </p:xfrm>
        <a:graphic>
          <a:graphicData uri="http://schemas.openxmlformats.org/presentationml/2006/ole">
            <mc:AlternateContent xmlns:mc="http://schemas.openxmlformats.org/markup-compatibility/2006">
              <mc:Choice xmlns:v="urn:schemas-microsoft-com:vml" Requires="v">
                <p:oleObj spid="_x0000_s19705" name="Equation" r:id="rId10" imgW="1422400" imgH="419100" progId="Equation.3">
                  <p:embed/>
                </p:oleObj>
              </mc:Choice>
              <mc:Fallback>
                <p:oleObj name="Equation" r:id="rId10" imgW="1422400" imgH="419100" progId="Equation.3">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0088" y="4876800"/>
                        <a:ext cx="1879600"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8"/>
          <p:cNvGrpSpPr/>
          <p:nvPr/>
        </p:nvGrpSpPr>
        <p:grpSpPr>
          <a:xfrm>
            <a:off x="6019800" y="4191000"/>
            <a:ext cx="1981200" cy="685800"/>
            <a:chOff x="6019800" y="4191000"/>
            <a:chExt cx="1981200" cy="685800"/>
          </a:xfrm>
        </p:grpSpPr>
        <p:sp>
          <p:nvSpPr>
            <p:cNvPr id="7" name="TextBox 6"/>
            <p:cNvSpPr txBox="1"/>
            <p:nvPr/>
          </p:nvSpPr>
          <p:spPr>
            <a:xfrm>
              <a:off x="6324600" y="4343400"/>
              <a:ext cx="1050288" cy="369332"/>
            </a:xfrm>
            <a:prstGeom prst="rect">
              <a:avLst/>
            </a:prstGeom>
            <a:noFill/>
          </p:spPr>
          <p:txBody>
            <a:bodyPr wrap="none" rtlCol="0">
              <a:spAutoFit/>
            </a:bodyPr>
            <a:lstStyle/>
            <a:p>
              <a:r>
                <a:rPr lang="en-US" i="1" dirty="0"/>
                <a:t>n</a:t>
              </a:r>
              <a:r>
                <a:rPr lang="en-US" dirty="0"/>
                <a:t>/2 terms</a:t>
              </a:r>
            </a:p>
          </p:txBody>
        </p:sp>
        <p:sp>
          <p:nvSpPr>
            <p:cNvPr id="8" name="Rounded Rectangular Callout 7"/>
            <p:cNvSpPr/>
            <p:nvPr/>
          </p:nvSpPr>
          <p:spPr>
            <a:xfrm>
              <a:off x="6019800" y="4191000"/>
              <a:ext cx="1981200" cy="685800"/>
            </a:xfrm>
            <a:prstGeom prst="wedgeRoundRectCallout">
              <a:avLst>
                <a:gd name="adj1" fmla="val -104659"/>
                <a:gd name="adj2" fmla="val -58586"/>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46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4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Question 5</a:t>
            </a:r>
          </a:p>
        </p:txBody>
      </p:sp>
      <p:sp>
        <p:nvSpPr>
          <p:cNvPr id="3" name="Content Placeholder 2"/>
          <p:cNvSpPr>
            <a:spLocks noGrp="1"/>
          </p:cNvSpPr>
          <p:nvPr>
            <p:ph idx="1"/>
          </p:nvPr>
        </p:nvSpPr>
        <p:spPr>
          <a:xfrm>
            <a:off x="457200" y="1219200"/>
            <a:ext cx="8229600" cy="4906963"/>
          </a:xfrm>
        </p:spPr>
        <p:txBody>
          <a:bodyPr>
            <a:normAutofit/>
          </a:bodyPr>
          <a:lstStyle/>
          <a:p>
            <a:pPr lvl="0"/>
            <a:r>
              <a:rPr lang="en-US" sz="2400" dirty="0">
                <a:solidFill>
                  <a:srgbClr val="0000FF"/>
                </a:solidFill>
              </a:rPr>
              <a:t>Each of n elements in an array may have one of the key values </a:t>
            </a:r>
            <a:r>
              <a:rPr lang="en-US" sz="2400" i="1" dirty="0">
                <a:solidFill>
                  <a:srgbClr val="0000FF"/>
                </a:solidFill>
              </a:rPr>
              <a:t>red</a:t>
            </a:r>
            <a:r>
              <a:rPr lang="en-US" sz="2400" dirty="0">
                <a:solidFill>
                  <a:srgbClr val="0000FF"/>
                </a:solidFill>
              </a:rPr>
              <a:t>, </a:t>
            </a:r>
            <a:r>
              <a:rPr lang="en-US" sz="2400" i="1" dirty="0">
                <a:solidFill>
                  <a:srgbClr val="0000FF"/>
                </a:solidFill>
              </a:rPr>
              <a:t>white</a:t>
            </a:r>
            <a:r>
              <a:rPr lang="en-US" sz="2400" dirty="0">
                <a:solidFill>
                  <a:srgbClr val="0000FF"/>
                </a:solidFill>
              </a:rPr>
              <a:t>, or </a:t>
            </a:r>
            <a:r>
              <a:rPr lang="en-US" sz="2400" i="1" dirty="0">
                <a:solidFill>
                  <a:srgbClr val="0000FF"/>
                </a:solidFill>
              </a:rPr>
              <a:t>blue</a:t>
            </a:r>
            <a:r>
              <a:rPr lang="en-US" sz="2400" dirty="0">
                <a:solidFill>
                  <a:srgbClr val="0000FF"/>
                </a:solidFill>
              </a:rPr>
              <a:t>.  </a:t>
            </a:r>
          </a:p>
          <a:p>
            <a:pPr lvl="0"/>
            <a:r>
              <a:rPr lang="en-US" sz="2400" dirty="0">
                <a:solidFill>
                  <a:srgbClr val="0000FF"/>
                </a:solidFill>
              </a:rPr>
              <a:t>Give an efficient algorithm for rearranging the elements so that all the </a:t>
            </a:r>
            <a:r>
              <a:rPr lang="en-US" sz="2400" i="1" dirty="0">
                <a:solidFill>
                  <a:srgbClr val="0000FF"/>
                </a:solidFill>
              </a:rPr>
              <a:t>reds</a:t>
            </a:r>
            <a:r>
              <a:rPr lang="en-US" sz="2400" dirty="0">
                <a:solidFill>
                  <a:srgbClr val="0000FF"/>
                </a:solidFill>
              </a:rPr>
              <a:t> come before all the </a:t>
            </a:r>
            <a:r>
              <a:rPr lang="en-US" sz="2400" i="1" dirty="0">
                <a:solidFill>
                  <a:srgbClr val="0000FF"/>
                </a:solidFill>
              </a:rPr>
              <a:t>whites</a:t>
            </a:r>
            <a:r>
              <a:rPr lang="en-US" sz="2400" dirty="0">
                <a:solidFill>
                  <a:srgbClr val="0000FF"/>
                </a:solidFill>
              </a:rPr>
              <a:t>, and all the </a:t>
            </a:r>
            <a:r>
              <a:rPr lang="en-US" sz="2400" i="1" dirty="0">
                <a:solidFill>
                  <a:srgbClr val="0000FF"/>
                </a:solidFill>
              </a:rPr>
              <a:t>whites</a:t>
            </a:r>
            <a:r>
              <a:rPr lang="en-US" sz="2400" dirty="0">
                <a:solidFill>
                  <a:srgbClr val="0000FF"/>
                </a:solidFill>
              </a:rPr>
              <a:t> come before all the </a:t>
            </a:r>
            <a:r>
              <a:rPr lang="en-US" sz="2400" i="1" dirty="0">
                <a:solidFill>
                  <a:srgbClr val="0000FF"/>
                </a:solidFill>
              </a:rPr>
              <a:t>blues</a:t>
            </a:r>
            <a:r>
              <a:rPr lang="en-US" sz="2400" dirty="0">
                <a:solidFill>
                  <a:srgbClr val="0000FF"/>
                </a:solidFill>
              </a:rPr>
              <a:t>.  (It may happen that there are no elements of one or two of the </a:t>
            </a:r>
            <a:r>
              <a:rPr lang="en-US" sz="2400" dirty="0" err="1">
                <a:solidFill>
                  <a:srgbClr val="0000FF"/>
                </a:solidFill>
              </a:rPr>
              <a:t>colours</a:t>
            </a:r>
            <a:r>
              <a:rPr lang="en-US" sz="2400" dirty="0">
                <a:solidFill>
                  <a:srgbClr val="0000FF"/>
                </a:solidFill>
              </a:rPr>
              <a:t>.) The only operations permitted on the elements are examination of a key to find out what </a:t>
            </a:r>
            <a:r>
              <a:rPr lang="en-US" sz="2400" dirty="0" err="1">
                <a:solidFill>
                  <a:srgbClr val="0000FF"/>
                </a:solidFill>
              </a:rPr>
              <a:t>colour</a:t>
            </a:r>
            <a:r>
              <a:rPr lang="en-US" sz="2400" dirty="0">
                <a:solidFill>
                  <a:srgbClr val="0000FF"/>
                </a:solidFill>
              </a:rPr>
              <a:t> it is, and a swap, or interchange, of two elements (specified by their indices).  </a:t>
            </a:r>
          </a:p>
          <a:p>
            <a:pPr lvl="0"/>
            <a:r>
              <a:rPr lang="en-US" sz="2400" dirty="0">
                <a:solidFill>
                  <a:srgbClr val="0000FF"/>
                </a:solidFill>
              </a:rPr>
              <a:t>What is the asymptotic order of the worst case running time of your algorithm? (There is a linear-time solution.)</a:t>
            </a:r>
          </a:p>
          <a:p>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a:bodyPr>
          <a:lstStyle/>
          <a:p>
            <a:endParaRPr lang="en-US" sz="2400" dirty="0"/>
          </a:p>
          <a:p>
            <a:endParaRPr lang="en-US" sz="2400" dirty="0"/>
          </a:p>
          <a:p>
            <a:endParaRPr lang="en-US" sz="2400" dirty="0"/>
          </a:p>
          <a:p>
            <a:r>
              <a:rPr lang="en-US" sz="2400" dirty="0">
                <a:solidFill>
                  <a:srgbClr val="006600"/>
                </a:solidFill>
              </a:rPr>
              <a:t>For example, </a:t>
            </a:r>
          </a:p>
          <a:p>
            <a:pPr marL="0" indent="0">
              <a:buNone/>
            </a:pPr>
            <a:endParaRPr lang="en-US" sz="2400" dirty="0">
              <a:solidFill>
                <a:srgbClr val="006600"/>
              </a:solidFill>
            </a:endParaRPr>
          </a:p>
          <a:p>
            <a:pPr marL="0" indent="0">
              <a:buNone/>
            </a:pPr>
            <a:r>
              <a:rPr lang="en-US" sz="2400" dirty="0">
                <a:solidFill>
                  <a:srgbClr val="006600"/>
                </a:solidFill>
              </a:rPr>
              <a:t>                 Input:               Intermediate:    Output:</a:t>
            </a:r>
          </a:p>
          <a:p>
            <a:endParaRPr lang="en-US" sz="2000" dirty="0">
              <a:solidFill>
                <a:srgbClr val="006600"/>
              </a:solidFill>
            </a:endParaRPr>
          </a:p>
          <a:p>
            <a:pPr>
              <a:buNone/>
            </a:pPr>
            <a:r>
              <a:rPr lang="en-US" sz="1400" b="1" dirty="0">
                <a:solidFill>
                  <a:srgbClr val="006600"/>
                </a:solidFill>
                <a:latin typeface="Courier New" pitchFamily="49" charset="0"/>
                <a:cs typeface="Courier New" pitchFamily="49" charset="0"/>
              </a:rPr>
              <a:t>		</a:t>
            </a:r>
            <a:endParaRPr lang="en-US" sz="1500" b="1" dirty="0">
              <a:solidFill>
                <a:srgbClr val="006600"/>
              </a:solidFill>
              <a:latin typeface="Courier New" pitchFamily="49" charset="0"/>
              <a:cs typeface="Courier New" pitchFamily="49" charset="0"/>
            </a:endParaRPr>
          </a:p>
          <a:p>
            <a:endParaRPr lang="en-US" sz="2000" dirty="0">
              <a:solidFill>
                <a:srgbClr val="006600"/>
              </a:solidFill>
            </a:endParaRPr>
          </a:p>
          <a:p>
            <a:endParaRPr lang="en-US" sz="2000" dirty="0">
              <a:solidFill>
                <a:srgbClr val="006600"/>
              </a:solidFill>
            </a:endParaRPr>
          </a:p>
          <a:p>
            <a:r>
              <a:rPr lang="en-US" sz="2000" dirty="0">
                <a:solidFill>
                  <a:srgbClr val="006600"/>
                </a:solidFill>
              </a:rPr>
              <a:t>If you read a “red”, exchange it to left, next;</a:t>
            </a:r>
          </a:p>
          <a:p>
            <a:r>
              <a:rPr lang="en-US" sz="2000" dirty="0">
                <a:solidFill>
                  <a:srgbClr val="006600"/>
                </a:solidFill>
              </a:rPr>
              <a:t>If you read a “white”, next;</a:t>
            </a:r>
          </a:p>
          <a:p>
            <a:r>
              <a:rPr lang="en-US" sz="2000" dirty="0">
                <a:solidFill>
                  <a:srgbClr val="006600"/>
                </a:solidFill>
              </a:rPr>
              <a:t>If you read a “blue”, exchange it to right, next;</a:t>
            </a:r>
          </a:p>
          <a:p>
            <a:endParaRPr lang="en-US" sz="2000" dirty="0"/>
          </a:p>
        </p:txBody>
      </p:sp>
      <p:grpSp>
        <p:nvGrpSpPr>
          <p:cNvPr id="28" name="Group 27"/>
          <p:cNvGrpSpPr/>
          <p:nvPr/>
        </p:nvGrpSpPr>
        <p:grpSpPr>
          <a:xfrm>
            <a:off x="1905000" y="3505200"/>
            <a:ext cx="5334000" cy="381000"/>
            <a:chOff x="1295400" y="4953000"/>
            <a:chExt cx="5334000" cy="381000"/>
          </a:xfrm>
        </p:grpSpPr>
        <p:sp>
          <p:nvSpPr>
            <p:cNvPr id="4" name="Rectangle 3"/>
            <p:cNvSpPr/>
            <p:nvPr/>
          </p:nvSpPr>
          <p:spPr>
            <a:xfrm>
              <a:off x="1676400" y="4953000"/>
              <a:ext cx="381000" cy="381000"/>
            </a:xfrm>
            <a:prstGeom prst="rect">
              <a:avLst/>
            </a:prstGeom>
            <a:solidFill>
              <a:srgbClr val="F79A9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343400" y="4953000"/>
              <a:ext cx="381000" cy="38100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00400" y="4953000"/>
              <a:ext cx="381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57400" y="4953000"/>
              <a:ext cx="381000" cy="381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438400" y="4953000"/>
              <a:ext cx="381000" cy="381000"/>
            </a:xfrm>
            <a:prstGeom prst="rect">
              <a:avLst/>
            </a:prstGeom>
            <a:solidFill>
              <a:srgbClr val="F79A9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581400" y="4953000"/>
              <a:ext cx="381000"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962400" y="4953000"/>
              <a:ext cx="381000"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105400" y="4953000"/>
              <a:ext cx="381000" cy="3810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486400" y="4953000"/>
              <a:ext cx="381000" cy="3810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867400" y="4953000"/>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248400" y="4953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295400" y="4953000"/>
              <a:ext cx="381000" cy="381000"/>
            </a:xfrm>
            <a:prstGeom prst="rect">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a:bodyPr>
          <a:lstStyle/>
          <a:p>
            <a:pPr marL="0" indent="0">
              <a:buNone/>
            </a:pPr>
            <a:r>
              <a:rPr lang="en-US" sz="2400" b="1" dirty="0"/>
              <a:t>Idea:</a:t>
            </a:r>
          </a:p>
          <a:p>
            <a:r>
              <a:rPr lang="en-US" sz="2400" dirty="0"/>
              <a:t>Assume the elements are stored in the range 0, …, </a:t>
            </a:r>
            <a:r>
              <a:rPr lang="en-US" sz="2400" i="1" dirty="0"/>
              <a:t>n-1</a:t>
            </a:r>
          </a:p>
          <a:p>
            <a:r>
              <a:rPr lang="en-US" sz="2400" dirty="0"/>
              <a:t>At an intermediate step the elements are divided into four regions: </a:t>
            </a:r>
          </a:p>
          <a:p>
            <a:pPr lvl="1"/>
            <a:r>
              <a:rPr lang="en-US" sz="2400" dirty="0"/>
              <a:t>The first contains only reds</a:t>
            </a:r>
          </a:p>
          <a:p>
            <a:pPr lvl="1"/>
            <a:r>
              <a:rPr lang="en-US" sz="2400" dirty="0"/>
              <a:t>The second contains only whites</a:t>
            </a:r>
          </a:p>
          <a:p>
            <a:pPr lvl="1"/>
            <a:r>
              <a:rPr lang="en-US" sz="2400" dirty="0"/>
              <a:t>The third contains elements of colors unknown yet</a:t>
            </a:r>
          </a:p>
          <a:p>
            <a:pPr lvl="1"/>
            <a:r>
              <a:rPr lang="en-US" sz="2400" dirty="0"/>
              <a:t>The fourth contains only blues</a:t>
            </a:r>
          </a:p>
          <a:p>
            <a:r>
              <a:rPr lang="en-US" sz="2400" dirty="0"/>
              <a:t>There are three indexes: r (last red), u (first unknown), b (first blue)</a:t>
            </a:r>
          </a:p>
          <a:p>
            <a:endParaRPr lang="en-US" sz="2000" dirty="0"/>
          </a:p>
          <a:p>
            <a:pPr>
              <a:buNone/>
            </a:pPr>
            <a:r>
              <a:rPr lang="en-US" sz="1400" b="1" dirty="0">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	</a:t>
            </a:r>
            <a:endParaRPr lang="en-US" sz="1500" b="1" dirty="0">
              <a:solidFill>
                <a:srgbClr val="0000FF"/>
              </a:solidFill>
              <a:latin typeface="Courier New" pitchFamily="49" charset="0"/>
              <a:cs typeface="Courier New" pitchFamily="49" charset="0"/>
            </a:endParaRPr>
          </a:p>
          <a:p>
            <a:endParaRPr lang="en-US" sz="2000" dirty="0"/>
          </a:p>
          <a:p>
            <a:endParaRPr lang="en-US" sz="2000" dirty="0"/>
          </a:p>
          <a:p>
            <a:endParaRPr lang="en-US" sz="2000" dirty="0"/>
          </a:p>
          <a:p>
            <a:endParaRPr lang="en-US" sz="2000" dirty="0"/>
          </a:p>
        </p:txBody>
      </p:sp>
      <p:grpSp>
        <p:nvGrpSpPr>
          <p:cNvPr id="28" name="Group 27"/>
          <p:cNvGrpSpPr/>
          <p:nvPr/>
        </p:nvGrpSpPr>
        <p:grpSpPr>
          <a:xfrm>
            <a:off x="1295400" y="4953000"/>
            <a:ext cx="6477000" cy="1238310"/>
            <a:chOff x="1295400" y="4953000"/>
            <a:chExt cx="6477000" cy="1238310"/>
          </a:xfrm>
        </p:grpSpPr>
        <p:sp>
          <p:nvSpPr>
            <p:cNvPr id="4" name="Rectangle 3"/>
            <p:cNvSpPr/>
            <p:nvPr/>
          </p:nvSpPr>
          <p:spPr>
            <a:xfrm>
              <a:off x="1676400" y="4953000"/>
              <a:ext cx="381000" cy="381000"/>
            </a:xfrm>
            <a:prstGeom prst="rect">
              <a:avLst/>
            </a:prstGeom>
            <a:solidFill>
              <a:srgbClr val="F79A9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343400" y="4953000"/>
              <a:ext cx="381000" cy="3810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00400" y="4953000"/>
              <a:ext cx="381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629400" y="4953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57400" y="4953000"/>
              <a:ext cx="381000" cy="381000"/>
            </a:xfrm>
            <a:prstGeom prst="rect">
              <a:avLst/>
            </a:prstGeom>
            <a:solidFill>
              <a:srgbClr val="F79A9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438400" y="4953000"/>
              <a:ext cx="381000" cy="381000"/>
            </a:xfrm>
            <a:prstGeom prst="rect">
              <a:avLst/>
            </a:prstGeom>
            <a:solidFill>
              <a:srgbClr val="F79A9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819400" y="4953000"/>
              <a:ext cx="381000" cy="381000"/>
            </a:xfrm>
            <a:prstGeom prst="rect">
              <a:avLst/>
            </a:prstGeom>
            <a:solidFill>
              <a:srgbClr val="F79A9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581400" y="4953000"/>
              <a:ext cx="381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962400" y="4953000"/>
              <a:ext cx="381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724400" y="4953000"/>
              <a:ext cx="381000" cy="3810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105400" y="4953000"/>
              <a:ext cx="381000" cy="3810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486400" y="4953000"/>
              <a:ext cx="381000" cy="3810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867400" y="4953000"/>
              <a:ext cx="381000" cy="3810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248400" y="4953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010400" y="4953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391400" y="4953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295400" y="4953000"/>
              <a:ext cx="381000" cy="381000"/>
            </a:xfrm>
            <a:prstGeom prst="rect">
              <a:avLst/>
            </a:prstGeom>
            <a:solidFill>
              <a:srgbClr val="F79A9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 Arrow 21"/>
            <p:cNvSpPr/>
            <p:nvPr/>
          </p:nvSpPr>
          <p:spPr>
            <a:xfrm>
              <a:off x="2895600" y="5410200"/>
              <a:ext cx="228600" cy="381000"/>
            </a:xfrm>
            <a:prstGeom prst="up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p:cNvSpPr/>
            <p:nvPr/>
          </p:nvSpPr>
          <p:spPr>
            <a:xfrm>
              <a:off x="4419600" y="5410200"/>
              <a:ext cx="228600" cy="381000"/>
            </a:xfrm>
            <a:prstGeom prst="up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Up Arrow 23"/>
            <p:cNvSpPr/>
            <p:nvPr/>
          </p:nvSpPr>
          <p:spPr>
            <a:xfrm>
              <a:off x="6324600" y="5410200"/>
              <a:ext cx="228600" cy="381000"/>
            </a:xfrm>
            <a:prstGeom prst="up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895600" y="5791200"/>
              <a:ext cx="298480" cy="400110"/>
            </a:xfrm>
            <a:prstGeom prst="rect">
              <a:avLst/>
            </a:prstGeom>
            <a:noFill/>
          </p:spPr>
          <p:txBody>
            <a:bodyPr wrap="none" rtlCol="0">
              <a:spAutoFit/>
            </a:bodyPr>
            <a:lstStyle/>
            <a:p>
              <a:r>
                <a:rPr lang="en-US" sz="2000" b="1" dirty="0">
                  <a:solidFill>
                    <a:srgbClr val="FF0000"/>
                  </a:solidFill>
                </a:rPr>
                <a:t>r</a:t>
              </a:r>
            </a:p>
          </p:txBody>
        </p:sp>
        <p:sp>
          <p:nvSpPr>
            <p:cNvPr id="26" name="TextBox 25"/>
            <p:cNvSpPr txBox="1"/>
            <p:nvPr/>
          </p:nvSpPr>
          <p:spPr>
            <a:xfrm>
              <a:off x="4419600" y="5791200"/>
              <a:ext cx="327334" cy="400110"/>
            </a:xfrm>
            <a:prstGeom prst="rect">
              <a:avLst/>
            </a:prstGeom>
            <a:noFill/>
          </p:spPr>
          <p:txBody>
            <a:bodyPr wrap="none" rtlCol="0">
              <a:spAutoFit/>
            </a:bodyPr>
            <a:lstStyle/>
            <a:p>
              <a:r>
                <a:rPr lang="en-US" sz="2000" b="1" dirty="0">
                  <a:solidFill>
                    <a:srgbClr val="FF0000"/>
                  </a:solidFill>
                </a:rPr>
                <a:t>u</a:t>
              </a:r>
            </a:p>
          </p:txBody>
        </p:sp>
        <p:sp>
          <p:nvSpPr>
            <p:cNvPr id="27" name="TextBox 26"/>
            <p:cNvSpPr txBox="1"/>
            <p:nvPr/>
          </p:nvSpPr>
          <p:spPr>
            <a:xfrm>
              <a:off x="6248400" y="5791200"/>
              <a:ext cx="327334" cy="400110"/>
            </a:xfrm>
            <a:prstGeom prst="rect">
              <a:avLst/>
            </a:prstGeom>
            <a:noFill/>
          </p:spPr>
          <p:txBody>
            <a:bodyPr wrap="none" rtlCol="0">
              <a:spAutoFit/>
            </a:bodyPr>
            <a:lstStyle/>
            <a:p>
              <a:r>
                <a:rPr lang="en-US" sz="2000" b="1" dirty="0">
                  <a:solidFill>
                    <a:srgbClr val="FF0000"/>
                  </a:solidFill>
                </a:rPr>
                <a:t>b</a:t>
              </a:r>
            </a:p>
          </p:txBody>
        </p:sp>
      </p:grpSp>
    </p:spTree>
    <p:extLst>
      <p:ext uri="{BB962C8B-B14F-4D97-AF65-F5344CB8AC3E}">
        <p14:creationId xmlns:p14="http://schemas.microsoft.com/office/powerpoint/2010/main" val="321212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3028"/>
            <a:ext cx="8229600" cy="5840171"/>
          </a:xfrm>
        </p:spPr>
        <p:txBody>
          <a:bodyPr>
            <a:noAutofit/>
          </a:bodyPr>
          <a:lstStyle/>
          <a:p>
            <a:r>
              <a:rPr lang="en-US" sz="1800" dirty="0"/>
              <a:t>Algorithm:</a:t>
            </a:r>
          </a:p>
          <a:p>
            <a:endParaRPr lang="en-US" sz="800" dirty="0"/>
          </a:p>
          <a:p>
            <a:pPr>
              <a:buNone/>
            </a:pPr>
            <a:r>
              <a:rPr lang="en-US" sz="1400" b="1" dirty="0">
                <a:latin typeface="Courier New" pitchFamily="49" charset="0"/>
                <a:cs typeface="Courier New" pitchFamily="49" charset="0"/>
              </a:rPr>
              <a:t>		Input array E[n]; // index = 0 ~ n-1</a:t>
            </a:r>
          </a:p>
          <a:p>
            <a:pPr>
              <a:buNone/>
            </a:pPr>
            <a:r>
              <a:rPr lang="en-US" sz="1400" b="1" dirty="0">
                <a:latin typeface="Courier New" pitchFamily="49" charset="0"/>
                <a:cs typeface="Courier New" pitchFamily="49" charset="0"/>
              </a:rPr>
              <a:t>		u = 0;  // index of first unknown</a:t>
            </a:r>
          </a:p>
          <a:p>
            <a:pPr>
              <a:buNone/>
            </a:pPr>
            <a:r>
              <a:rPr lang="en-US" sz="1400" b="1" dirty="0">
                <a:latin typeface="Courier New" pitchFamily="49" charset="0"/>
                <a:cs typeface="Courier New" pitchFamily="49" charset="0"/>
              </a:rPr>
              <a:t>		r = -1; // index of last red</a:t>
            </a:r>
          </a:p>
          <a:p>
            <a:pPr>
              <a:buNone/>
            </a:pPr>
            <a:r>
              <a:rPr lang="en-US" sz="1400" b="1" dirty="0">
                <a:latin typeface="Courier New" pitchFamily="49" charset="0"/>
                <a:cs typeface="Courier New" pitchFamily="49" charset="0"/>
              </a:rPr>
              <a:t>		b = n;  // index of first blue</a:t>
            </a:r>
          </a:p>
          <a:p>
            <a:pPr>
              <a:buNone/>
            </a:pPr>
            <a:endParaRPr lang="en-US" sz="1400" b="1" dirty="0">
              <a:latin typeface="Courier New" pitchFamily="49" charset="0"/>
              <a:cs typeface="Courier New" pitchFamily="49" charset="0"/>
            </a:endParaRPr>
          </a:p>
          <a:p>
            <a:pPr>
              <a:buNone/>
            </a:pPr>
            <a:r>
              <a:rPr lang="en-US" sz="1400" b="1" dirty="0">
                <a:latin typeface="Courier New" pitchFamily="49" charset="0"/>
                <a:cs typeface="Courier New" pitchFamily="49" charset="0"/>
              </a:rPr>
              <a:t>		while (u &lt; b) {</a:t>
            </a:r>
          </a:p>
          <a:p>
            <a:pPr>
              <a:buNone/>
            </a:pPr>
            <a:r>
              <a:rPr lang="en-US" sz="1400" b="1" dirty="0">
                <a:latin typeface="Courier New" pitchFamily="49" charset="0"/>
                <a:cs typeface="Courier New" pitchFamily="49" charset="0"/>
              </a:rPr>
              <a:t>		  if (E[u] == red) {</a:t>
            </a:r>
          </a:p>
          <a:p>
            <a:pPr>
              <a:buNone/>
            </a:pPr>
            <a:r>
              <a:rPr lang="en-US" sz="1400" b="1" dirty="0">
                <a:latin typeface="Courier New" pitchFamily="49" charset="0"/>
                <a:cs typeface="Courier New" pitchFamily="49" charset="0"/>
              </a:rPr>
              <a:t>		    Interchange (E[u], E[r+1]);</a:t>
            </a:r>
          </a:p>
          <a:p>
            <a:pPr>
              <a:buNone/>
            </a:pPr>
            <a:r>
              <a:rPr lang="en-US" sz="1400" b="1" dirty="0">
                <a:latin typeface="Courier New" pitchFamily="49" charset="0"/>
                <a:cs typeface="Courier New" pitchFamily="49" charset="0"/>
              </a:rPr>
              <a:t>		    u++; r++;</a:t>
            </a:r>
          </a:p>
          <a:p>
            <a:pPr>
              <a:buNone/>
            </a:pPr>
            <a:r>
              <a:rPr lang="en-US" sz="1400" b="1" dirty="0">
                <a:latin typeface="Courier New" pitchFamily="49" charset="0"/>
                <a:cs typeface="Courier New" pitchFamily="49" charset="0"/>
              </a:rPr>
              <a:t>		  }</a:t>
            </a:r>
          </a:p>
          <a:p>
            <a:pPr>
              <a:buNone/>
            </a:pPr>
            <a:r>
              <a:rPr lang="en-US" sz="1400" b="1" dirty="0">
                <a:latin typeface="Courier New" pitchFamily="49" charset="0"/>
                <a:cs typeface="Courier New" pitchFamily="49" charset="0"/>
              </a:rPr>
              <a:t>		  else if (E[u] == white)</a:t>
            </a:r>
          </a:p>
          <a:p>
            <a:pPr>
              <a:buNone/>
            </a:pPr>
            <a:r>
              <a:rPr lang="en-US" sz="1400" b="1" dirty="0">
                <a:latin typeface="Courier New" pitchFamily="49" charset="0"/>
                <a:cs typeface="Courier New" pitchFamily="49" charset="0"/>
              </a:rPr>
              <a:t>		    u++;</a:t>
            </a:r>
          </a:p>
          <a:p>
            <a:pPr>
              <a:buNone/>
            </a:pPr>
            <a:r>
              <a:rPr lang="en-US" sz="1400" b="1" dirty="0">
                <a:latin typeface="Courier New" pitchFamily="49" charset="0"/>
                <a:cs typeface="Courier New" pitchFamily="49" charset="0"/>
              </a:rPr>
              <a:t>		  else { // (E[u] == blue)</a:t>
            </a:r>
          </a:p>
          <a:p>
            <a:pPr>
              <a:buNone/>
            </a:pPr>
            <a:r>
              <a:rPr lang="en-US" sz="1400" b="1" dirty="0">
                <a:latin typeface="Courier New" pitchFamily="49" charset="0"/>
                <a:cs typeface="Courier New" pitchFamily="49" charset="0"/>
              </a:rPr>
              <a:t>		    Interchange (E[u], E[b-1])</a:t>
            </a:r>
          </a:p>
          <a:p>
            <a:pPr>
              <a:buNone/>
            </a:pPr>
            <a:r>
              <a:rPr lang="en-US" sz="1400" b="1" dirty="0">
                <a:latin typeface="Courier New" pitchFamily="49" charset="0"/>
                <a:cs typeface="Courier New" pitchFamily="49" charset="0"/>
              </a:rPr>
              <a:t>		    b--;</a:t>
            </a:r>
          </a:p>
          <a:p>
            <a:pPr>
              <a:buNone/>
            </a:pPr>
            <a:r>
              <a:rPr lang="en-US" sz="1400" dirty="0"/>
              <a:t>		  }</a:t>
            </a:r>
          </a:p>
          <a:p>
            <a:pPr>
              <a:buNone/>
            </a:pPr>
            <a:r>
              <a:rPr lang="en-US" sz="1400" dirty="0"/>
              <a:t>		}</a:t>
            </a:r>
          </a:p>
          <a:p>
            <a:pPr>
              <a:buNone/>
            </a:pPr>
            <a:endParaRPr lang="en-US" sz="800" dirty="0"/>
          </a:p>
          <a:p>
            <a:r>
              <a:rPr lang="en-US" sz="1800" dirty="0"/>
              <a:t>With each iteration of the while loop, either u is increased by 1, or b is decreased by 1, so there are </a:t>
            </a:r>
            <a:r>
              <a:rPr lang="en-US" sz="1800" i="1" dirty="0"/>
              <a:t>n</a:t>
            </a:r>
            <a:r>
              <a:rPr lang="en-US" sz="1800" dirty="0"/>
              <a:t> iterations. </a:t>
            </a:r>
          </a:p>
          <a:p>
            <a:r>
              <a:rPr lang="en-US" sz="1800" dirty="0"/>
              <a:t>Each iteration takes constant time, so the time complexity is linear </a:t>
            </a:r>
            <a:r>
              <a:rPr lang="en-US" sz="1800" dirty="0">
                <a:sym typeface="Symbol"/>
              </a:rPr>
              <a:t>(</a:t>
            </a:r>
            <a:r>
              <a:rPr lang="en-US" sz="1800" i="1" dirty="0">
                <a:sym typeface="Symbol"/>
              </a:rPr>
              <a:t>n</a:t>
            </a:r>
            <a:r>
              <a:rPr lang="en-US" sz="1800" dirty="0">
                <a:sym typeface="Symbol"/>
              </a:rPr>
              <a:t>).</a:t>
            </a:r>
            <a:endParaRPr lang="en-US" sz="1800" dirty="0"/>
          </a:p>
        </p:txBody>
      </p:sp>
      <p:grpSp>
        <p:nvGrpSpPr>
          <p:cNvPr id="4" name="Group 3">
            <a:extLst>
              <a:ext uri="{FF2B5EF4-FFF2-40B4-BE49-F238E27FC236}">
                <a16:creationId xmlns:a16="http://schemas.microsoft.com/office/drawing/2014/main" id="{8B92126D-E821-42A4-9306-E19A4376E460}"/>
              </a:ext>
            </a:extLst>
          </p:cNvPr>
          <p:cNvGrpSpPr/>
          <p:nvPr/>
        </p:nvGrpSpPr>
        <p:grpSpPr>
          <a:xfrm>
            <a:off x="4419600" y="484428"/>
            <a:ext cx="4419600" cy="619155"/>
            <a:chOff x="1295400" y="4953000"/>
            <a:chExt cx="6477000" cy="1238310"/>
          </a:xfrm>
        </p:grpSpPr>
        <p:sp>
          <p:nvSpPr>
            <p:cNvPr id="5" name="Rectangle 4">
              <a:extLst>
                <a:ext uri="{FF2B5EF4-FFF2-40B4-BE49-F238E27FC236}">
                  <a16:creationId xmlns:a16="http://schemas.microsoft.com/office/drawing/2014/main" id="{E4ECD413-99B0-4E91-9D97-F989BFB0F597}"/>
                </a:ext>
              </a:extLst>
            </p:cNvPr>
            <p:cNvSpPr/>
            <p:nvPr/>
          </p:nvSpPr>
          <p:spPr>
            <a:xfrm>
              <a:off x="1676400" y="4953000"/>
              <a:ext cx="381000" cy="381000"/>
            </a:xfrm>
            <a:prstGeom prst="rect">
              <a:avLst/>
            </a:prstGeom>
            <a:solidFill>
              <a:srgbClr val="F79A9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F963F58-4D62-4962-B552-37AB99043742}"/>
                </a:ext>
              </a:extLst>
            </p:cNvPr>
            <p:cNvSpPr/>
            <p:nvPr/>
          </p:nvSpPr>
          <p:spPr>
            <a:xfrm>
              <a:off x="4343400" y="4953000"/>
              <a:ext cx="381000" cy="3810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839C739-C8CE-4E38-844B-D360DDFBAD5D}"/>
                </a:ext>
              </a:extLst>
            </p:cNvPr>
            <p:cNvSpPr/>
            <p:nvPr/>
          </p:nvSpPr>
          <p:spPr>
            <a:xfrm>
              <a:off x="3200400" y="4953000"/>
              <a:ext cx="381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994EDBC-3C8A-4B17-BE29-710D4C54FBD5}"/>
                </a:ext>
              </a:extLst>
            </p:cNvPr>
            <p:cNvSpPr/>
            <p:nvPr/>
          </p:nvSpPr>
          <p:spPr>
            <a:xfrm>
              <a:off x="6629400" y="4953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EDD2A7B-EDF5-4709-B971-D20E9FFC4015}"/>
                </a:ext>
              </a:extLst>
            </p:cNvPr>
            <p:cNvSpPr/>
            <p:nvPr/>
          </p:nvSpPr>
          <p:spPr>
            <a:xfrm>
              <a:off x="2057400" y="4953000"/>
              <a:ext cx="381000" cy="381000"/>
            </a:xfrm>
            <a:prstGeom prst="rect">
              <a:avLst/>
            </a:prstGeom>
            <a:solidFill>
              <a:srgbClr val="F79A9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7BCDE90-9F83-4266-B091-1F53BF7D36E8}"/>
                </a:ext>
              </a:extLst>
            </p:cNvPr>
            <p:cNvSpPr/>
            <p:nvPr/>
          </p:nvSpPr>
          <p:spPr>
            <a:xfrm>
              <a:off x="2438400" y="4953000"/>
              <a:ext cx="381000" cy="381000"/>
            </a:xfrm>
            <a:prstGeom prst="rect">
              <a:avLst/>
            </a:prstGeom>
            <a:solidFill>
              <a:srgbClr val="F79A9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6860DC-0F13-4542-9716-821B947DCEA8}"/>
                </a:ext>
              </a:extLst>
            </p:cNvPr>
            <p:cNvSpPr/>
            <p:nvPr/>
          </p:nvSpPr>
          <p:spPr>
            <a:xfrm>
              <a:off x="2819400" y="4953000"/>
              <a:ext cx="381000" cy="381000"/>
            </a:xfrm>
            <a:prstGeom prst="rect">
              <a:avLst/>
            </a:prstGeom>
            <a:solidFill>
              <a:srgbClr val="F79A9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F94F8F2-0FBD-44F4-B4E8-F10AC85FDB35}"/>
                </a:ext>
              </a:extLst>
            </p:cNvPr>
            <p:cNvSpPr/>
            <p:nvPr/>
          </p:nvSpPr>
          <p:spPr>
            <a:xfrm>
              <a:off x="3581400" y="4953000"/>
              <a:ext cx="381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CFFADFA-E333-446D-A844-3E8FAC4944D7}"/>
                </a:ext>
              </a:extLst>
            </p:cNvPr>
            <p:cNvSpPr/>
            <p:nvPr/>
          </p:nvSpPr>
          <p:spPr>
            <a:xfrm>
              <a:off x="3962400" y="4953000"/>
              <a:ext cx="381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DAB1FE-E344-4E1A-AC1F-5134318B75DA}"/>
                </a:ext>
              </a:extLst>
            </p:cNvPr>
            <p:cNvSpPr/>
            <p:nvPr/>
          </p:nvSpPr>
          <p:spPr>
            <a:xfrm>
              <a:off x="4724400" y="4953000"/>
              <a:ext cx="381000" cy="3810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920C744-D5C7-4020-AD57-EAA82EA4AFF0}"/>
                </a:ext>
              </a:extLst>
            </p:cNvPr>
            <p:cNvSpPr/>
            <p:nvPr/>
          </p:nvSpPr>
          <p:spPr>
            <a:xfrm>
              <a:off x="5105400" y="4953000"/>
              <a:ext cx="381000" cy="3810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CB8443-BA24-4702-8DF7-F68390A45D4E}"/>
                </a:ext>
              </a:extLst>
            </p:cNvPr>
            <p:cNvSpPr/>
            <p:nvPr/>
          </p:nvSpPr>
          <p:spPr>
            <a:xfrm>
              <a:off x="5486400" y="4953000"/>
              <a:ext cx="381000" cy="3810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7656899-462C-4C19-9427-496332816A6B}"/>
                </a:ext>
              </a:extLst>
            </p:cNvPr>
            <p:cNvSpPr/>
            <p:nvPr/>
          </p:nvSpPr>
          <p:spPr>
            <a:xfrm>
              <a:off x="5867400" y="4953000"/>
              <a:ext cx="381000" cy="3810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E630CEF-EC98-4C77-BF9F-558445D04EFA}"/>
                </a:ext>
              </a:extLst>
            </p:cNvPr>
            <p:cNvSpPr/>
            <p:nvPr/>
          </p:nvSpPr>
          <p:spPr>
            <a:xfrm>
              <a:off x="6248400" y="4953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B6B12C7-9885-4234-A44B-28D7FC54CBF0}"/>
                </a:ext>
              </a:extLst>
            </p:cNvPr>
            <p:cNvSpPr/>
            <p:nvPr/>
          </p:nvSpPr>
          <p:spPr>
            <a:xfrm>
              <a:off x="7010400" y="4953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9A4CF8E-4665-40D1-91AD-5C555090261C}"/>
                </a:ext>
              </a:extLst>
            </p:cNvPr>
            <p:cNvSpPr/>
            <p:nvPr/>
          </p:nvSpPr>
          <p:spPr>
            <a:xfrm>
              <a:off x="7391400" y="4953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2905C6-86A2-4B99-8828-1DB9D3025FD5}"/>
                </a:ext>
              </a:extLst>
            </p:cNvPr>
            <p:cNvSpPr/>
            <p:nvPr/>
          </p:nvSpPr>
          <p:spPr>
            <a:xfrm>
              <a:off x="1295400" y="4953000"/>
              <a:ext cx="381000" cy="381000"/>
            </a:xfrm>
            <a:prstGeom prst="rect">
              <a:avLst/>
            </a:prstGeom>
            <a:solidFill>
              <a:srgbClr val="F79A9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 Arrow 21">
              <a:extLst>
                <a:ext uri="{FF2B5EF4-FFF2-40B4-BE49-F238E27FC236}">
                  <a16:creationId xmlns:a16="http://schemas.microsoft.com/office/drawing/2014/main" id="{76A9B769-0EFD-41F7-BE8D-BCB71A89C924}"/>
                </a:ext>
              </a:extLst>
            </p:cNvPr>
            <p:cNvSpPr/>
            <p:nvPr/>
          </p:nvSpPr>
          <p:spPr>
            <a:xfrm>
              <a:off x="2895600" y="5410200"/>
              <a:ext cx="228600" cy="381000"/>
            </a:xfrm>
            <a:prstGeom prst="up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a:extLst>
                <a:ext uri="{FF2B5EF4-FFF2-40B4-BE49-F238E27FC236}">
                  <a16:creationId xmlns:a16="http://schemas.microsoft.com/office/drawing/2014/main" id="{C896617C-5130-4945-93B1-7E87826B0C95}"/>
                </a:ext>
              </a:extLst>
            </p:cNvPr>
            <p:cNvSpPr/>
            <p:nvPr/>
          </p:nvSpPr>
          <p:spPr>
            <a:xfrm>
              <a:off x="4419600" y="5410200"/>
              <a:ext cx="228600" cy="381000"/>
            </a:xfrm>
            <a:prstGeom prst="up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Up Arrow 23">
              <a:extLst>
                <a:ext uri="{FF2B5EF4-FFF2-40B4-BE49-F238E27FC236}">
                  <a16:creationId xmlns:a16="http://schemas.microsoft.com/office/drawing/2014/main" id="{51786631-1A95-42D5-B893-40759D573881}"/>
                </a:ext>
              </a:extLst>
            </p:cNvPr>
            <p:cNvSpPr/>
            <p:nvPr/>
          </p:nvSpPr>
          <p:spPr>
            <a:xfrm>
              <a:off x="6324600" y="5410200"/>
              <a:ext cx="228600" cy="381000"/>
            </a:xfrm>
            <a:prstGeom prst="up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A1B09F9-BB3D-4765-9937-6E440A1C9B8C}"/>
                </a:ext>
              </a:extLst>
            </p:cNvPr>
            <p:cNvSpPr txBox="1"/>
            <p:nvPr/>
          </p:nvSpPr>
          <p:spPr>
            <a:xfrm>
              <a:off x="2895600" y="5791200"/>
              <a:ext cx="298480" cy="400110"/>
            </a:xfrm>
            <a:prstGeom prst="rect">
              <a:avLst/>
            </a:prstGeom>
            <a:noFill/>
          </p:spPr>
          <p:txBody>
            <a:bodyPr wrap="none" rtlCol="0">
              <a:spAutoFit/>
            </a:bodyPr>
            <a:lstStyle/>
            <a:p>
              <a:r>
                <a:rPr lang="en-US" sz="2000" b="1" dirty="0">
                  <a:solidFill>
                    <a:srgbClr val="FF0000"/>
                  </a:solidFill>
                </a:rPr>
                <a:t>r</a:t>
              </a:r>
            </a:p>
          </p:txBody>
        </p:sp>
        <p:sp>
          <p:nvSpPr>
            <p:cNvPr id="26" name="TextBox 25">
              <a:extLst>
                <a:ext uri="{FF2B5EF4-FFF2-40B4-BE49-F238E27FC236}">
                  <a16:creationId xmlns:a16="http://schemas.microsoft.com/office/drawing/2014/main" id="{B856DF7F-5C11-4588-8BC9-A6CD3C54F1C1}"/>
                </a:ext>
              </a:extLst>
            </p:cNvPr>
            <p:cNvSpPr txBox="1"/>
            <p:nvPr/>
          </p:nvSpPr>
          <p:spPr>
            <a:xfrm>
              <a:off x="4419600" y="5791200"/>
              <a:ext cx="327334" cy="400110"/>
            </a:xfrm>
            <a:prstGeom prst="rect">
              <a:avLst/>
            </a:prstGeom>
            <a:noFill/>
          </p:spPr>
          <p:txBody>
            <a:bodyPr wrap="none" rtlCol="0">
              <a:spAutoFit/>
            </a:bodyPr>
            <a:lstStyle/>
            <a:p>
              <a:r>
                <a:rPr lang="en-US" sz="2000" b="1" dirty="0">
                  <a:solidFill>
                    <a:srgbClr val="FF0000"/>
                  </a:solidFill>
                </a:rPr>
                <a:t>u</a:t>
              </a:r>
            </a:p>
          </p:txBody>
        </p:sp>
        <p:sp>
          <p:nvSpPr>
            <p:cNvPr id="27" name="TextBox 26">
              <a:extLst>
                <a:ext uri="{FF2B5EF4-FFF2-40B4-BE49-F238E27FC236}">
                  <a16:creationId xmlns:a16="http://schemas.microsoft.com/office/drawing/2014/main" id="{3EC6B30D-CF17-4A26-9926-6EA000479A89}"/>
                </a:ext>
              </a:extLst>
            </p:cNvPr>
            <p:cNvSpPr txBox="1"/>
            <p:nvPr/>
          </p:nvSpPr>
          <p:spPr>
            <a:xfrm>
              <a:off x="6248400" y="5791200"/>
              <a:ext cx="327334" cy="400110"/>
            </a:xfrm>
            <a:prstGeom prst="rect">
              <a:avLst/>
            </a:prstGeom>
            <a:noFill/>
          </p:spPr>
          <p:txBody>
            <a:bodyPr wrap="none" rtlCol="0">
              <a:spAutoFit/>
            </a:bodyPr>
            <a:lstStyle/>
            <a:p>
              <a:r>
                <a:rPr lang="en-US" sz="2000" b="1" dirty="0">
                  <a:solidFill>
                    <a:srgbClr val="FF0000"/>
                  </a:solidFill>
                </a:rPr>
                <a:t>b</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20" end="2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a:t>
            </a:r>
          </a:p>
        </p:txBody>
      </p:sp>
      <p:sp>
        <p:nvSpPr>
          <p:cNvPr id="3" name="Content Placeholder 2"/>
          <p:cNvSpPr>
            <a:spLocks noGrp="1"/>
          </p:cNvSpPr>
          <p:nvPr>
            <p:ph idx="1"/>
          </p:nvPr>
        </p:nvSpPr>
        <p:spPr>
          <a:xfrm>
            <a:off x="609600" y="1371600"/>
            <a:ext cx="8077200" cy="4754563"/>
          </a:xfrm>
        </p:spPr>
        <p:txBody>
          <a:bodyPr>
            <a:normAutofit/>
          </a:bodyPr>
          <a:lstStyle/>
          <a:p>
            <a:pPr lvl="0"/>
            <a:r>
              <a:rPr lang="en-US" sz="2400" dirty="0">
                <a:solidFill>
                  <a:srgbClr val="0000FF"/>
                </a:solidFill>
              </a:rPr>
              <a:t>Suppose we have an unsorted array </a:t>
            </a:r>
            <a:r>
              <a:rPr lang="en-US" sz="2400" i="1" dirty="0">
                <a:solidFill>
                  <a:srgbClr val="0000FF"/>
                </a:solidFill>
              </a:rPr>
              <a:t>A</a:t>
            </a:r>
            <a:r>
              <a:rPr lang="en-US" sz="2400" dirty="0">
                <a:solidFill>
                  <a:srgbClr val="0000FF"/>
                </a:solidFill>
              </a:rPr>
              <a:t> of </a:t>
            </a:r>
            <a:r>
              <a:rPr lang="en-US" sz="2400" i="1" dirty="0">
                <a:solidFill>
                  <a:srgbClr val="0000FF"/>
                </a:solidFill>
              </a:rPr>
              <a:t>n</a:t>
            </a:r>
            <a:r>
              <a:rPr lang="en-US" sz="2400" dirty="0">
                <a:solidFill>
                  <a:srgbClr val="0000FF"/>
                </a:solidFill>
              </a:rPr>
              <a:t> elements and we want to know if the array contains any duplicate elements.</a:t>
            </a:r>
          </a:p>
          <a:p>
            <a:pPr marL="514350" lvl="0" indent="-514350">
              <a:buNone/>
            </a:pPr>
            <a:endParaRPr lang="en-US" sz="2400" dirty="0">
              <a:solidFill>
                <a:srgbClr val="0000FF"/>
              </a:solidFill>
            </a:endParaRPr>
          </a:p>
          <a:p>
            <a:pPr marL="514350" lvl="0" indent="-514350">
              <a:buNone/>
            </a:pPr>
            <a:r>
              <a:rPr lang="en-US" sz="2400" dirty="0">
                <a:solidFill>
                  <a:srgbClr val="0000FF"/>
                </a:solidFill>
              </a:rPr>
              <a:t>(a)  Outline (clearly) an efficient method for solving this problem.</a:t>
            </a:r>
          </a:p>
          <a:p>
            <a:pPr marL="514350" lvl="0" indent="-514350">
              <a:buNone/>
            </a:pPr>
            <a:endParaRPr lang="en-US" sz="3100" dirty="0">
              <a:solidFill>
                <a:srgbClr val="0000FF"/>
              </a:solidFill>
            </a:endParaRPr>
          </a:p>
          <a:p>
            <a:pPr marL="0" indent="0">
              <a:buNone/>
            </a:pPr>
            <a:r>
              <a:rPr lang="en-US" sz="2400" b="1" i="1" dirty="0">
                <a:solidFill>
                  <a:srgbClr val="006600"/>
                </a:solidFill>
              </a:rPr>
              <a:t>Illustration:</a:t>
            </a:r>
          </a:p>
          <a:p>
            <a:endParaRPr lang="en-US" dirty="0"/>
          </a:p>
          <a:p>
            <a:pPr marL="0" indent="0">
              <a:buNone/>
            </a:pPr>
            <a:endParaRPr lang="en-US" dirty="0"/>
          </a:p>
        </p:txBody>
      </p:sp>
      <p:grpSp>
        <p:nvGrpSpPr>
          <p:cNvPr id="4" name="Group 55"/>
          <p:cNvGrpSpPr/>
          <p:nvPr/>
        </p:nvGrpSpPr>
        <p:grpSpPr>
          <a:xfrm>
            <a:off x="3048000" y="4830763"/>
            <a:ext cx="2286000" cy="381000"/>
            <a:chOff x="3276600" y="3505200"/>
            <a:chExt cx="2286000" cy="381000"/>
          </a:xfrm>
        </p:grpSpPr>
        <p:sp>
          <p:nvSpPr>
            <p:cNvPr id="7" name="Rectangle 6"/>
            <p:cNvSpPr/>
            <p:nvPr/>
          </p:nvSpPr>
          <p:spPr>
            <a:xfrm>
              <a:off x="3276600" y="3505200"/>
              <a:ext cx="381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657600" y="3505200"/>
              <a:ext cx="381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038600" y="3505200"/>
              <a:ext cx="381000" cy="381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419600" y="3505200"/>
              <a:ext cx="381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800600" y="3505200"/>
              <a:ext cx="381000" cy="381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181600" y="3505200"/>
              <a:ext cx="381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352800" y="3505200"/>
              <a:ext cx="304800" cy="369332"/>
            </a:xfrm>
            <a:prstGeom prst="rect">
              <a:avLst/>
            </a:prstGeom>
            <a:noFill/>
          </p:spPr>
          <p:txBody>
            <a:bodyPr wrap="square" rtlCol="0">
              <a:spAutoFit/>
            </a:bodyPr>
            <a:lstStyle/>
            <a:p>
              <a:r>
                <a:rPr lang="en-US" dirty="0"/>
                <a:t>6</a:t>
              </a:r>
            </a:p>
          </p:txBody>
        </p:sp>
        <p:sp>
          <p:nvSpPr>
            <p:cNvPr id="32" name="TextBox 31"/>
            <p:cNvSpPr txBox="1"/>
            <p:nvPr/>
          </p:nvSpPr>
          <p:spPr>
            <a:xfrm>
              <a:off x="3657600" y="3505200"/>
              <a:ext cx="304800" cy="369332"/>
            </a:xfrm>
            <a:prstGeom prst="rect">
              <a:avLst/>
            </a:prstGeom>
            <a:noFill/>
          </p:spPr>
          <p:txBody>
            <a:bodyPr wrap="square" rtlCol="0">
              <a:spAutoFit/>
            </a:bodyPr>
            <a:lstStyle/>
            <a:p>
              <a:r>
                <a:rPr lang="en-US" dirty="0"/>
                <a:t>9</a:t>
              </a:r>
            </a:p>
          </p:txBody>
        </p:sp>
        <p:sp>
          <p:nvSpPr>
            <p:cNvPr id="33" name="TextBox 32"/>
            <p:cNvSpPr txBox="1"/>
            <p:nvPr/>
          </p:nvSpPr>
          <p:spPr>
            <a:xfrm>
              <a:off x="4038600" y="3505200"/>
              <a:ext cx="304800" cy="369332"/>
            </a:xfrm>
            <a:prstGeom prst="rect">
              <a:avLst/>
            </a:prstGeom>
            <a:noFill/>
          </p:spPr>
          <p:txBody>
            <a:bodyPr wrap="square" rtlCol="0">
              <a:spAutoFit/>
            </a:bodyPr>
            <a:lstStyle/>
            <a:p>
              <a:r>
                <a:rPr lang="en-US" dirty="0"/>
                <a:t>5</a:t>
              </a:r>
            </a:p>
          </p:txBody>
        </p:sp>
        <p:sp>
          <p:nvSpPr>
            <p:cNvPr id="34" name="TextBox 33"/>
            <p:cNvSpPr txBox="1"/>
            <p:nvPr/>
          </p:nvSpPr>
          <p:spPr>
            <a:xfrm>
              <a:off x="4419600" y="3505200"/>
              <a:ext cx="304800" cy="369332"/>
            </a:xfrm>
            <a:prstGeom prst="rect">
              <a:avLst/>
            </a:prstGeom>
            <a:noFill/>
          </p:spPr>
          <p:txBody>
            <a:bodyPr wrap="square" rtlCol="0">
              <a:spAutoFit/>
            </a:bodyPr>
            <a:lstStyle/>
            <a:p>
              <a:r>
                <a:rPr lang="en-US" dirty="0"/>
                <a:t>3</a:t>
              </a:r>
            </a:p>
          </p:txBody>
        </p:sp>
        <p:sp>
          <p:nvSpPr>
            <p:cNvPr id="35" name="TextBox 34"/>
            <p:cNvSpPr txBox="1"/>
            <p:nvPr/>
          </p:nvSpPr>
          <p:spPr>
            <a:xfrm>
              <a:off x="4800600" y="3505200"/>
              <a:ext cx="304800" cy="369332"/>
            </a:xfrm>
            <a:prstGeom prst="rect">
              <a:avLst/>
            </a:prstGeom>
            <a:noFill/>
          </p:spPr>
          <p:txBody>
            <a:bodyPr wrap="square" rtlCol="0">
              <a:spAutoFit/>
            </a:bodyPr>
            <a:lstStyle/>
            <a:p>
              <a:r>
                <a:rPr lang="en-US" dirty="0"/>
                <a:t>5</a:t>
              </a:r>
            </a:p>
          </p:txBody>
        </p:sp>
        <p:sp>
          <p:nvSpPr>
            <p:cNvPr id="36" name="TextBox 35"/>
            <p:cNvSpPr txBox="1"/>
            <p:nvPr/>
          </p:nvSpPr>
          <p:spPr>
            <a:xfrm>
              <a:off x="5181600" y="3505200"/>
              <a:ext cx="304800" cy="369332"/>
            </a:xfrm>
            <a:prstGeom prst="rect">
              <a:avLst/>
            </a:prstGeom>
            <a:noFill/>
          </p:spPr>
          <p:txBody>
            <a:bodyPr wrap="square" rtlCol="0">
              <a:spAutoFit/>
            </a:bodyPr>
            <a:lstStyle/>
            <a:p>
              <a:r>
                <a:rPr lang="en-US" dirty="0"/>
                <a:t>8</a:t>
              </a:r>
            </a:p>
          </p:txBody>
        </p:sp>
      </p:grpSp>
      <p:sp>
        <p:nvSpPr>
          <p:cNvPr id="37" name="TextBox 36"/>
          <p:cNvSpPr txBox="1"/>
          <p:nvPr/>
        </p:nvSpPr>
        <p:spPr>
          <a:xfrm>
            <a:off x="1066800" y="4830763"/>
            <a:ext cx="1752600" cy="369332"/>
          </a:xfrm>
          <a:prstGeom prst="rect">
            <a:avLst/>
          </a:prstGeom>
          <a:noFill/>
        </p:spPr>
        <p:txBody>
          <a:bodyPr wrap="square" rtlCol="0">
            <a:spAutoFit/>
          </a:bodyPr>
          <a:lstStyle/>
          <a:p>
            <a:r>
              <a:rPr lang="en-US" dirty="0">
                <a:solidFill>
                  <a:srgbClr val="006600"/>
                </a:solidFill>
                <a:latin typeface="+mj-lt"/>
              </a:rPr>
              <a:t>Input array </a:t>
            </a:r>
            <a:r>
              <a:rPr lang="en-US" i="1" dirty="0">
                <a:solidFill>
                  <a:srgbClr val="006600"/>
                </a:solidFill>
                <a:latin typeface="+mj-lt"/>
              </a:rPr>
              <a:t>A:</a:t>
            </a:r>
          </a:p>
        </p:txBody>
      </p:sp>
      <p:grpSp>
        <p:nvGrpSpPr>
          <p:cNvPr id="5" name="Group 57"/>
          <p:cNvGrpSpPr/>
          <p:nvPr/>
        </p:nvGrpSpPr>
        <p:grpSpPr>
          <a:xfrm>
            <a:off x="6172200" y="3992563"/>
            <a:ext cx="1219200" cy="533400"/>
            <a:chOff x="6400800" y="2667000"/>
            <a:chExt cx="1219200" cy="533400"/>
          </a:xfrm>
        </p:grpSpPr>
        <p:sp>
          <p:nvSpPr>
            <p:cNvPr id="39" name="Rounded Rectangular Callout 38"/>
            <p:cNvSpPr/>
            <p:nvPr/>
          </p:nvSpPr>
          <p:spPr>
            <a:xfrm>
              <a:off x="6400800" y="2667000"/>
              <a:ext cx="1219200" cy="533400"/>
            </a:xfrm>
            <a:prstGeom prst="wedgeRoundRectCallout">
              <a:avLst>
                <a:gd name="adj1" fmla="val -227327"/>
                <a:gd name="adj2" fmla="val 9144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6"/>
            <p:cNvGrpSpPr/>
            <p:nvPr/>
          </p:nvGrpSpPr>
          <p:grpSpPr>
            <a:xfrm>
              <a:off x="6400800" y="2667000"/>
              <a:ext cx="1219200" cy="533400"/>
              <a:chOff x="6400800" y="2667000"/>
              <a:chExt cx="1219200" cy="533400"/>
            </a:xfrm>
          </p:grpSpPr>
          <p:sp>
            <p:nvSpPr>
              <p:cNvPr id="38" name="Rounded Rectangular Callout 37"/>
              <p:cNvSpPr/>
              <p:nvPr/>
            </p:nvSpPr>
            <p:spPr>
              <a:xfrm>
                <a:off x="6400800" y="2667000"/>
                <a:ext cx="1219200" cy="533400"/>
              </a:xfrm>
              <a:prstGeom prst="wedgeRoundRectCallout">
                <a:avLst>
                  <a:gd name="adj1" fmla="val -161093"/>
                  <a:gd name="adj2" fmla="val 10034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400800" y="2743200"/>
                <a:ext cx="1143000" cy="369332"/>
              </a:xfrm>
              <a:prstGeom prst="rect">
                <a:avLst/>
              </a:prstGeom>
              <a:noFill/>
            </p:spPr>
            <p:txBody>
              <a:bodyPr wrap="square" rtlCol="0">
                <a:spAutoFit/>
              </a:bodyPr>
              <a:lstStyle/>
              <a:p>
                <a:r>
                  <a:rPr lang="en-US" dirty="0"/>
                  <a:t>duplicate!</a:t>
                </a:r>
              </a:p>
            </p:txBody>
          </p:sp>
        </p:grpSp>
      </p:grpSp>
      <p:grpSp>
        <p:nvGrpSpPr>
          <p:cNvPr id="8" name="Group 58"/>
          <p:cNvGrpSpPr/>
          <p:nvPr/>
        </p:nvGrpSpPr>
        <p:grpSpPr>
          <a:xfrm>
            <a:off x="1066800" y="5745163"/>
            <a:ext cx="4343400" cy="381000"/>
            <a:chOff x="1295400" y="4419600"/>
            <a:chExt cx="4343400" cy="381000"/>
          </a:xfrm>
        </p:grpSpPr>
        <p:sp>
          <p:nvSpPr>
            <p:cNvPr id="41" name="Rectangle 40"/>
            <p:cNvSpPr/>
            <p:nvPr/>
          </p:nvSpPr>
          <p:spPr>
            <a:xfrm>
              <a:off x="3352800" y="4419600"/>
              <a:ext cx="381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733800" y="4419600"/>
              <a:ext cx="381000" cy="381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114800" y="4419600"/>
              <a:ext cx="381000" cy="381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495800" y="4419600"/>
              <a:ext cx="381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876800" y="4419600"/>
              <a:ext cx="381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257800" y="4419600"/>
              <a:ext cx="381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429000" y="4419600"/>
              <a:ext cx="304800" cy="369332"/>
            </a:xfrm>
            <a:prstGeom prst="rect">
              <a:avLst/>
            </a:prstGeom>
            <a:noFill/>
          </p:spPr>
          <p:txBody>
            <a:bodyPr wrap="square" rtlCol="0">
              <a:spAutoFit/>
            </a:bodyPr>
            <a:lstStyle/>
            <a:p>
              <a:r>
                <a:rPr lang="en-US" dirty="0"/>
                <a:t>3</a:t>
              </a:r>
            </a:p>
          </p:txBody>
        </p:sp>
        <p:sp>
          <p:nvSpPr>
            <p:cNvPr id="48" name="TextBox 47"/>
            <p:cNvSpPr txBox="1"/>
            <p:nvPr/>
          </p:nvSpPr>
          <p:spPr>
            <a:xfrm>
              <a:off x="3733800" y="4419600"/>
              <a:ext cx="304800" cy="369332"/>
            </a:xfrm>
            <a:prstGeom prst="rect">
              <a:avLst/>
            </a:prstGeom>
            <a:noFill/>
          </p:spPr>
          <p:txBody>
            <a:bodyPr wrap="square" rtlCol="0">
              <a:spAutoFit/>
            </a:bodyPr>
            <a:lstStyle/>
            <a:p>
              <a:r>
                <a:rPr lang="en-US" dirty="0"/>
                <a:t>5</a:t>
              </a:r>
            </a:p>
          </p:txBody>
        </p:sp>
        <p:sp>
          <p:nvSpPr>
            <p:cNvPr id="49" name="TextBox 48"/>
            <p:cNvSpPr txBox="1"/>
            <p:nvPr/>
          </p:nvSpPr>
          <p:spPr>
            <a:xfrm>
              <a:off x="4114800" y="4419600"/>
              <a:ext cx="304800" cy="369332"/>
            </a:xfrm>
            <a:prstGeom prst="rect">
              <a:avLst/>
            </a:prstGeom>
            <a:noFill/>
          </p:spPr>
          <p:txBody>
            <a:bodyPr wrap="square" rtlCol="0">
              <a:spAutoFit/>
            </a:bodyPr>
            <a:lstStyle/>
            <a:p>
              <a:r>
                <a:rPr lang="en-US" dirty="0"/>
                <a:t>5</a:t>
              </a:r>
            </a:p>
          </p:txBody>
        </p:sp>
        <p:sp>
          <p:nvSpPr>
            <p:cNvPr id="50" name="TextBox 49"/>
            <p:cNvSpPr txBox="1"/>
            <p:nvPr/>
          </p:nvSpPr>
          <p:spPr>
            <a:xfrm>
              <a:off x="4495800" y="4419600"/>
              <a:ext cx="304800" cy="369332"/>
            </a:xfrm>
            <a:prstGeom prst="rect">
              <a:avLst/>
            </a:prstGeom>
            <a:noFill/>
          </p:spPr>
          <p:txBody>
            <a:bodyPr wrap="square" rtlCol="0">
              <a:spAutoFit/>
            </a:bodyPr>
            <a:lstStyle/>
            <a:p>
              <a:r>
                <a:rPr lang="en-US" dirty="0"/>
                <a:t>6</a:t>
              </a:r>
            </a:p>
          </p:txBody>
        </p:sp>
        <p:sp>
          <p:nvSpPr>
            <p:cNvPr id="51" name="TextBox 50"/>
            <p:cNvSpPr txBox="1"/>
            <p:nvPr/>
          </p:nvSpPr>
          <p:spPr>
            <a:xfrm>
              <a:off x="4876800" y="4419600"/>
              <a:ext cx="304800" cy="369332"/>
            </a:xfrm>
            <a:prstGeom prst="rect">
              <a:avLst/>
            </a:prstGeom>
            <a:noFill/>
          </p:spPr>
          <p:txBody>
            <a:bodyPr wrap="square" rtlCol="0">
              <a:spAutoFit/>
            </a:bodyPr>
            <a:lstStyle/>
            <a:p>
              <a:r>
                <a:rPr lang="en-US" dirty="0"/>
                <a:t>8</a:t>
              </a:r>
            </a:p>
          </p:txBody>
        </p:sp>
        <p:sp>
          <p:nvSpPr>
            <p:cNvPr id="52" name="TextBox 51"/>
            <p:cNvSpPr txBox="1"/>
            <p:nvPr/>
          </p:nvSpPr>
          <p:spPr>
            <a:xfrm>
              <a:off x="5257800" y="4419600"/>
              <a:ext cx="304800" cy="369332"/>
            </a:xfrm>
            <a:prstGeom prst="rect">
              <a:avLst/>
            </a:prstGeom>
            <a:noFill/>
          </p:spPr>
          <p:txBody>
            <a:bodyPr wrap="square" rtlCol="0">
              <a:spAutoFit/>
            </a:bodyPr>
            <a:lstStyle/>
            <a:p>
              <a:r>
                <a:rPr lang="en-US" dirty="0"/>
                <a:t>9</a:t>
              </a:r>
            </a:p>
          </p:txBody>
        </p:sp>
        <p:sp>
          <p:nvSpPr>
            <p:cNvPr id="53" name="TextBox 52"/>
            <p:cNvSpPr txBox="1"/>
            <p:nvPr/>
          </p:nvSpPr>
          <p:spPr>
            <a:xfrm>
              <a:off x="1295400" y="4419600"/>
              <a:ext cx="1752600" cy="369332"/>
            </a:xfrm>
            <a:prstGeom prst="rect">
              <a:avLst/>
            </a:prstGeom>
            <a:noFill/>
          </p:spPr>
          <p:txBody>
            <a:bodyPr wrap="square" rtlCol="0">
              <a:spAutoFit/>
            </a:bodyPr>
            <a:lstStyle/>
            <a:p>
              <a:r>
                <a:rPr lang="en-US" dirty="0">
                  <a:solidFill>
                    <a:srgbClr val="006600"/>
                  </a:solidFill>
                  <a:latin typeface="+mj-lt"/>
                </a:rPr>
                <a:t>After sorting:</a:t>
              </a:r>
              <a:endParaRPr lang="en-US" i="1" dirty="0">
                <a:solidFill>
                  <a:srgbClr val="006600"/>
                </a:solidFill>
                <a:latin typeface="+mj-lt"/>
              </a:endParaRPr>
            </a:p>
          </p:txBody>
        </p:sp>
      </p:grpSp>
      <p:grpSp>
        <p:nvGrpSpPr>
          <p:cNvPr id="9" name="Group 59"/>
          <p:cNvGrpSpPr/>
          <p:nvPr/>
        </p:nvGrpSpPr>
        <p:grpSpPr>
          <a:xfrm>
            <a:off x="6096000" y="4754563"/>
            <a:ext cx="2286000" cy="762000"/>
            <a:chOff x="6324600" y="3429000"/>
            <a:chExt cx="2286000" cy="762000"/>
          </a:xfrm>
        </p:grpSpPr>
        <p:sp>
          <p:nvSpPr>
            <p:cNvPr id="54" name="Rounded Rectangular Callout 53"/>
            <p:cNvSpPr/>
            <p:nvPr/>
          </p:nvSpPr>
          <p:spPr>
            <a:xfrm>
              <a:off x="6324600" y="3429000"/>
              <a:ext cx="2057400" cy="762000"/>
            </a:xfrm>
            <a:prstGeom prst="wedgeRoundRectCallout">
              <a:avLst>
                <a:gd name="adj1" fmla="val -156119"/>
                <a:gd name="adj2" fmla="val 7763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6400800" y="3429000"/>
              <a:ext cx="2209800" cy="646331"/>
            </a:xfrm>
            <a:prstGeom prst="rect">
              <a:avLst/>
            </a:prstGeom>
            <a:noFill/>
          </p:spPr>
          <p:txBody>
            <a:bodyPr wrap="square" rtlCol="0">
              <a:spAutoFit/>
            </a:bodyPr>
            <a:lstStyle/>
            <a:p>
              <a:r>
                <a:rPr lang="en-US" dirty="0"/>
                <a:t>Duplicate elements are adjacent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8077200" cy="5516563"/>
          </a:xfrm>
        </p:spPr>
        <p:txBody>
          <a:bodyPr>
            <a:normAutofit lnSpcReduction="10000"/>
          </a:bodyPr>
          <a:lstStyle/>
          <a:p>
            <a:r>
              <a:rPr lang="en-US" sz="2400" b="1" dirty="0"/>
              <a:t>Ans</a:t>
            </a:r>
            <a:r>
              <a:rPr lang="en-US" sz="2400" dirty="0"/>
              <a:t>: </a:t>
            </a:r>
          </a:p>
          <a:p>
            <a:pPr marL="0" indent="0">
              <a:buNone/>
            </a:pPr>
            <a:r>
              <a:rPr lang="en-US" sz="2400" dirty="0"/>
              <a:t>First, sort the array in increasing (or decreasing) order. Then, do a post-scan of the sorted array to check for equal adjacent elements.</a:t>
            </a:r>
          </a:p>
          <a:p>
            <a:pPr marL="0" indent="0">
              <a:buNone/>
            </a:pPr>
            <a:endParaRPr lang="en-US" sz="2400" dirty="0"/>
          </a:p>
          <a:p>
            <a:pPr lvl="0">
              <a:buNone/>
            </a:pPr>
            <a:r>
              <a:rPr lang="en-US" sz="2400" b="1" dirty="0">
                <a:latin typeface="Courier New" pitchFamily="49" charset="0"/>
                <a:cs typeface="Courier New" pitchFamily="49" charset="0"/>
              </a:rPr>
              <a:t>	Bool </a:t>
            </a:r>
            <a:r>
              <a:rPr lang="en-US" sz="2400" b="1" dirty="0" err="1">
                <a:latin typeface="Courier New" pitchFamily="49" charset="0"/>
                <a:cs typeface="Courier New" pitchFamily="49" charset="0"/>
              </a:rPr>
              <a:t>ExistDuplicate</a:t>
            </a:r>
            <a:r>
              <a:rPr lang="en-US" sz="2400" b="1" dirty="0">
                <a:latin typeface="Courier New" pitchFamily="49" charset="0"/>
                <a:cs typeface="Courier New" pitchFamily="49" charset="0"/>
              </a:rPr>
              <a:t>(int A[], int n) {</a:t>
            </a:r>
          </a:p>
          <a:p>
            <a:pPr lvl="0">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QuickSort</a:t>
            </a:r>
            <a:r>
              <a:rPr lang="en-US" sz="2400" b="1" dirty="0">
                <a:latin typeface="Courier New" pitchFamily="49" charset="0"/>
                <a:cs typeface="Courier New" pitchFamily="49" charset="0"/>
              </a:rPr>
              <a:t>(A, n</a:t>
            </a:r>
            <a:r>
              <a:rPr lang="en-US" sz="2400" b="1">
                <a:latin typeface="Courier New" pitchFamily="49" charset="0"/>
                <a:cs typeface="Courier New" pitchFamily="49" charset="0"/>
              </a:rPr>
              <a:t>); </a:t>
            </a:r>
            <a:endParaRPr lang="en-US" sz="2400" b="1" dirty="0">
              <a:latin typeface="Courier New" pitchFamily="49" charset="0"/>
              <a:cs typeface="Courier New" pitchFamily="49" charset="0"/>
            </a:endParaRPr>
          </a:p>
          <a:p>
            <a:pPr lvl="0">
              <a:buNone/>
            </a:pPr>
            <a:r>
              <a:rPr lang="en-US" sz="2400" b="1" dirty="0">
                <a:latin typeface="Courier New" pitchFamily="49" charset="0"/>
                <a:cs typeface="Courier New" pitchFamily="49" charset="0"/>
              </a:rPr>
              <a:t>		for (int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1;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&lt; n;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a:t>
            </a:r>
          </a:p>
          <a:p>
            <a:pPr lvl="0">
              <a:buNone/>
            </a:pPr>
            <a:r>
              <a:rPr lang="en-US" sz="2400" b="1" dirty="0">
                <a:latin typeface="Courier New" pitchFamily="49" charset="0"/>
                <a:cs typeface="Courier New" pitchFamily="49" charset="0"/>
              </a:rPr>
              <a:t>			if (A[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A[i-1])</a:t>
            </a:r>
          </a:p>
          <a:p>
            <a:pPr lvl="0">
              <a:buNone/>
            </a:pPr>
            <a:r>
              <a:rPr lang="en-US" sz="2400" b="1" dirty="0">
                <a:latin typeface="Courier New" pitchFamily="49" charset="0"/>
                <a:cs typeface="Courier New" pitchFamily="49" charset="0"/>
              </a:rPr>
              <a:t>				return true;</a:t>
            </a:r>
          </a:p>
          <a:p>
            <a:pPr lvl="0">
              <a:buNone/>
            </a:pPr>
            <a:r>
              <a:rPr lang="en-US" sz="2400" b="1" dirty="0">
                <a:latin typeface="Courier New" pitchFamily="49" charset="0"/>
                <a:cs typeface="Courier New" pitchFamily="49" charset="0"/>
              </a:rPr>
              <a:t>		}</a:t>
            </a:r>
          </a:p>
          <a:p>
            <a:pPr lvl="0">
              <a:buNone/>
            </a:pPr>
            <a:r>
              <a:rPr lang="en-US" sz="2400" b="1" dirty="0">
                <a:latin typeface="Courier New" pitchFamily="49" charset="0"/>
                <a:cs typeface="Courier New" pitchFamily="49" charset="0"/>
              </a:rPr>
              <a:t>		return false;</a:t>
            </a:r>
          </a:p>
          <a:p>
            <a:pPr lvl="0">
              <a:buNone/>
            </a:pPr>
            <a:r>
              <a:rPr lang="en-US" sz="2400" b="1" dirty="0">
                <a:latin typeface="Courier New" pitchFamily="49" charset="0"/>
                <a:cs typeface="Courier New" pitchFamily="49" charset="0"/>
              </a:rPr>
              <a:t>	}</a:t>
            </a:r>
          </a:p>
          <a:p>
            <a:pPr marL="0" indent="0">
              <a:buNone/>
            </a:pPr>
            <a:endParaRPr lang="en-US" sz="2400" dirty="0"/>
          </a:p>
        </p:txBody>
      </p:sp>
    </p:spTree>
    <p:extLst>
      <p:ext uri="{BB962C8B-B14F-4D97-AF65-F5344CB8AC3E}">
        <p14:creationId xmlns:p14="http://schemas.microsoft.com/office/powerpoint/2010/main" val="157903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a:t>Question 6</a:t>
            </a:r>
          </a:p>
        </p:txBody>
      </p:sp>
      <p:sp>
        <p:nvSpPr>
          <p:cNvPr id="3" name="Content Placeholder 2"/>
          <p:cNvSpPr>
            <a:spLocks noGrp="1"/>
          </p:cNvSpPr>
          <p:nvPr>
            <p:ph idx="1"/>
          </p:nvPr>
        </p:nvSpPr>
        <p:spPr>
          <a:xfrm>
            <a:off x="457200" y="1066800"/>
            <a:ext cx="8229600" cy="5334000"/>
          </a:xfrm>
        </p:spPr>
        <p:txBody>
          <a:bodyPr>
            <a:normAutofit lnSpcReduction="10000"/>
          </a:bodyPr>
          <a:lstStyle/>
          <a:p>
            <a:pPr lvl="0">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Bool</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ExistDuplicate</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A[],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n) {</a:t>
            </a:r>
          </a:p>
          <a:p>
            <a:pPr lvl="0">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QuickSort</a:t>
            </a:r>
            <a:r>
              <a:rPr lang="en-US" sz="1600" b="1" dirty="0">
                <a:latin typeface="Courier New" pitchFamily="49" charset="0"/>
                <a:cs typeface="Courier New" pitchFamily="49" charset="0"/>
              </a:rPr>
              <a:t>(A, n); </a:t>
            </a:r>
          </a:p>
          <a:p>
            <a:pPr lvl="0">
              <a:buNone/>
            </a:pPr>
            <a:r>
              <a:rPr lang="en-US" sz="1600" b="1" dirty="0">
                <a:latin typeface="Courier New" pitchFamily="49" charset="0"/>
                <a:cs typeface="Courier New" pitchFamily="49" charset="0"/>
              </a:rPr>
              <a:t>		for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 1;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&lt; n;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a:t>
            </a:r>
          </a:p>
          <a:p>
            <a:pPr lvl="0">
              <a:buNone/>
            </a:pPr>
            <a:r>
              <a:rPr lang="en-US" sz="1600" b="1" dirty="0">
                <a:latin typeface="Courier New" pitchFamily="49" charset="0"/>
                <a:cs typeface="Courier New" pitchFamily="49" charset="0"/>
              </a:rPr>
              <a:t>			if (A[</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 A[i-1])</a:t>
            </a:r>
          </a:p>
          <a:p>
            <a:pPr lvl="0">
              <a:buNone/>
            </a:pPr>
            <a:r>
              <a:rPr lang="en-US" sz="1600" b="1" dirty="0">
                <a:latin typeface="Courier New" pitchFamily="49" charset="0"/>
                <a:cs typeface="Courier New" pitchFamily="49" charset="0"/>
              </a:rPr>
              <a:t>				return true;</a:t>
            </a:r>
          </a:p>
          <a:p>
            <a:pPr lvl="0">
              <a:buNone/>
            </a:pPr>
            <a:r>
              <a:rPr lang="en-US" sz="1600" b="1" dirty="0">
                <a:latin typeface="Courier New" pitchFamily="49" charset="0"/>
                <a:cs typeface="Courier New" pitchFamily="49" charset="0"/>
              </a:rPr>
              <a:t>		}</a:t>
            </a:r>
          </a:p>
          <a:p>
            <a:pPr lvl="0">
              <a:buNone/>
            </a:pPr>
            <a:r>
              <a:rPr lang="en-US" sz="1600" b="1" dirty="0">
                <a:latin typeface="Courier New" pitchFamily="49" charset="0"/>
                <a:cs typeface="Courier New" pitchFamily="49" charset="0"/>
              </a:rPr>
              <a:t>		return false;</a:t>
            </a:r>
          </a:p>
          <a:p>
            <a:pPr lvl="0">
              <a:buNone/>
            </a:pPr>
            <a:r>
              <a:rPr lang="en-US" sz="1600" b="1" dirty="0">
                <a:latin typeface="Courier New" pitchFamily="49" charset="0"/>
                <a:cs typeface="Courier New" pitchFamily="49" charset="0"/>
              </a:rPr>
              <a:t>	}</a:t>
            </a:r>
          </a:p>
          <a:p>
            <a:pPr lvl="0"/>
            <a:endParaRPr lang="en-US" sz="2400" dirty="0">
              <a:solidFill>
                <a:srgbClr val="0000FF"/>
              </a:solidFill>
            </a:endParaRPr>
          </a:p>
          <a:p>
            <a:pPr marL="0" lvl="0" indent="0">
              <a:buNone/>
            </a:pPr>
            <a:r>
              <a:rPr lang="en-US" sz="2400" dirty="0">
                <a:solidFill>
                  <a:srgbClr val="0000FF"/>
                </a:solidFill>
              </a:rPr>
              <a:t>(b) What is the asymptotic order of the running time of your method in the worst case? Justify your answer.</a:t>
            </a:r>
          </a:p>
          <a:p>
            <a:pPr marL="0" lvl="0" indent="0">
              <a:buNone/>
            </a:pPr>
            <a:endParaRPr lang="en-US" sz="2400" dirty="0">
              <a:solidFill>
                <a:srgbClr val="0000FF"/>
              </a:solidFill>
            </a:endParaRPr>
          </a:p>
          <a:p>
            <a:r>
              <a:rPr lang="en-US" sz="2400" b="1" dirty="0"/>
              <a:t>Ans</a:t>
            </a:r>
            <a:r>
              <a:rPr lang="en-US" sz="2400" dirty="0"/>
              <a:t>: </a:t>
            </a:r>
          </a:p>
          <a:p>
            <a:pPr marL="0" indent="0">
              <a:buNone/>
            </a:pPr>
            <a:r>
              <a:rPr lang="en-US" sz="2400" dirty="0"/>
              <a:t>The worst-case time for sorting is </a:t>
            </a:r>
            <a:r>
              <a:rPr lang="en-US" sz="2400" dirty="0">
                <a:sym typeface="Symbol"/>
              </a:rPr>
              <a:t>(</a:t>
            </a:r>
            <a:r>
              <a:rPr lang="en-US" sz="2400" i="1" dirty="0">
                <a:sym typeface="Symbol"/>
              </a:rPr>
              <a:t>n</a:t>
            </a:r>
            <a:r>
              <a:rPr lang="en-US" sz="2400" baseline="30000" dirty="0">
                <a:sym typeface="Symbol"/>
              </a:rPr>
              <a:t>2</a:t>
            </a:r>
            <a:r>
              <a:rPr lang="en-US" sz="2400" dirty="0">
                <a:sym typeface="Symbol"/>
              </a:rPr>
              <a:t>) using </a:t>
            </a:r>
            <a:r>
              <a:rPr lang="en-US" sz="2400" dirty="0" err="1">
                <a:sym typeface="Symbol"/>
              </a:rPr>
              <a:t>QuickSort</a:t>
            </a:r>
            <a:r>
              <a:rPr lang="en-US" sz="2400" dirty="0">
                <a:sym typeface="Symbol"/>
              </a:rPr>
              <a:t>. The time for post-scan is (</a:t>
            </a:r>
            <a:r>
              <a:rPr lang="en-US" sz="2400" i="1" dirty="0">
                <a:sym typeface="Symbol"/>
              </a:rPr>
              <a:t>n</a:t>
            </a:r>
            <a:r>
              <a:rPr lang="en-US" sz="2400" dirty="0">
                <a:sym typeface="Symbol"/>
              </a:rPr>
              <a:t>). Therefore, the overall worst-case running time of the algorithm is (</a:t>
            </a:r>
            <a:r>
              <a:rPr lang="en-US" sz="2400" i="1" dirty="0">
                <a:sym typeface="Symbol"/>
              </a:rPr>
              <a:t>n</a:t>
            </a:r>
            <a:r>
              <a:rPr lang="en-US" sz="2400" baseline="30000" dirty="0">
                <a:sym typeface="Symbol"/>
              </a:rPr>
              <a:t>2</a:t>
            </a:r>
            <a:r>
              <a:rPr lang="en-US" sz="2400" dirty="0">
                <a:sym typeface="Symbol"/>
              </a:rPr>
              <a: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Question 6</a:t>
            </a:r>
          </a:p>
        </p:txBody>
      </p:sp>
      <p:sp>
        <p:nvSpPr>
          <p:cNvPr id="3" name="Content Placeholder 2"/>
          <p:cNvSpPr>
            <a:spLocks noGrp="1"/>
          </p:cNvSpPr>
          <p:nvPr>
            <p:ph idx="1"/>
          </p:nvPr>
        </p:nvSpPr>
        <p:spPr>
          <a:xfrm>
            <a:off x="381000" y="1219200"/>
            <a:ext cx="4876800" cy="5029200"/>
          </a:xfrm>
        </p:spPr>
        <p:txBody>
          <a:bodyPr>
            <a:normAutofit fontScale="92500" lnSpcReduction="10000"/>
          </a:bodyPr>
          <a:lstStyle/>
          <a:p>
            <a:pPr marL="457200" lvl="0" indent="-457200">
              <a:buAutoNum type="alphaLcParenBoth" startAt="3"/>
            </a:pPr>
            <a:r>
              <a:rPr lang="en-US" sz="2000" dirty="0">
                <a:solidFill>
                  <a:srgbClr val="0000FF"/>
                </a:solidFill>
              </a:rPr>
              <a:t>Suppose we know the </a:t>
            </a:r>
            <a:r>
              <a:rPr lang="en-US" sz="2000" i="1" dirty="0">
                <a:solidFill>
                  <a:srgbClr val="0000FF"/>
                </a:solidFill>
              </a:rPr>
              <a:t>n</a:t>
            </a:r>
            <a:r>
              <a:rPr lang="en-US" sz="2000" dirty="0">
                <a:solidFill>
                  <a:srgbClr val="0000FF"/>
                </a:solidFill>
              </a:rPr>
              <a:t> elements are integers from the range 1, …, </a:t>
            </a:r>
            <a:r>
              <a:rPr lang="en-US" sz="2000" i="1" dirty="0">
                <a:solidFill>
                  <a:srgbClr val="0000FF"/>
                </a:solidFill>
              </a:rPr>
              <a:t>2n</a:t>
            </a:r>
            <a:r>
              <a:rPr lang="en-US" sz="2000" dirty="0">
                <a:solidFill>
                  <a:srgbClr val="0000FF"/>
                </a:solidFill>
              </a:rPr>
              <a:t>, so other operations besides comparing keys may be done.  Give an algorithm for the same problem that is specialized to use this information.  Tell the asymptotic order of the worst case running time for this solution.  It should be of lower order than your solution for part (a).</a:t>
            </a:r>
          </a:p>
          <a:p>
            <a:pPr marL="457200" lvl="0" indent="-457200">
              <a:buNone/>
            </a:pPr>
            <a:endParaRPr lang="en-US" sz="2000" dirty="0">
              <a:solidFill>
                <a:srgbClr val="0000FF"/>
              </a:solidFill>
            </a:endParaRPr>
          </a:p>
          <a:p>
            <a:r>
              <a:rPr lang="en-US" sz="2000" b="1" dirty="0" err="1"/>
              <a:t>Ans</a:t>
            </a:r>
            <a:r>
              <a:rPr lang="en-US" sz="2000" dirty="0"/>
              <a:t>: Simply count how many have each key value, using an array of 2</a:t>
            </a:r>
            <a:r>
              <a:rPr lang="en-US" sz="2000" i="1" dirty="0"/>
              <a:t>n</a:t>
            </a:r>
            <a:r>
              <a:rPr lang="en-US" sz="2000" dirty="0"/>
              <a:t> + 1 entries to store the counts.</a:t>
            </a:r>
          </a:p>
          <a:p>
            <a:r>
              <a:rPr lang="en-US" sz="2000" dirty="0"/>
              <a:t>We can quit as soon as any count becomes 2.</a:t>
            </a:r>
          </a:p>
          <a:p>
            <a:r>
              <a:rPr lang="en-US" sz="2000" dirty="0"/>
              <a:t>Since we scan the </a:t>
            </a:r>
            <a:r>
              <a:rPr lang="en-US" sz="2000" i="1" dirty="0"/>
              <a:t>n</a:t>
            </a:r>
            <a:r>
              <a:rPr lang="en-US" sz="2000" dirty="0"/>
              <a:t>-elements array once, and each element takes constant time to count, the overall worst-case running time is </a:t>
            </a:r>
            <a:r>
              <a:rPr lang="en-US" sz="2000" dirty="0">
                <a:sym typeface="Symbol"/>
              </a:rPr>
              <a:t></a:t>
            </a:r>
            <a:r>
              <a:rPr lang="en-US" sz="2000" dirty="0"/>
              <a:t>(</a:t>
            </a:r>
            <a:r>
              <a:rPr lang="en-US" sz="2000" i="1" dirty="0"/>
              <a:t>n</a:t>
            </a:r>
            <a:r>
              <a:rPr lang="en-US" sz="2000" dirty="0"/>
              <a:t>).</a:t>
            </a:r>
          </a:p>
        </p:txBody>
      </p:sp>
      <p:grpSp>
        <p:nvGrpSpPr>
          <p:cNvPr id="4" name="Group 89"/>
          <p:cNvGrpSpPr/>
          <p:nvPr/>
        </p:nvGrpSpPr>
        <p:grpSpPr>
          <a:xfrm>
            <a:off x="5676900" y="1066800"/>
            <a:ext cx="3086100" cy="5322332"/>
            <a:chOff x="5676900" y="1295400"/>
            <a:chExt cx="3086100" cy="5322332"/>
          </a:xfrm>
        </p:grpSpPr>
        <p:grpSp>
          <p:nvGrpSpPr>
            <p:cNvPr id="57" name="Group 3"/>
            <p:cNvGrpSpPr/>
            <p:nvPr/>
          </p:nvGrpSpPr>
          <p:grpSpPr>
            <a:xfrm>
              <a:off x="5791200" y="1676400"/>
              <a:ext cx="2286000" cy="381000"/>
              <a:chOff x="3276600" y="3505200"/>
              <a:chExt cx="2286000" cy="381000"/>
            </a:xfrm>
          </p:grpSpPr>
          <p:sp>
            <p:nvSpPr>
              <p:cNvPr id="5" name="Rectangle 4"/>
              <p:cNvSpPr/>
              <p:nvPr/>
            </p:nvSpPr>
            <p:spPr>
              <a:xfrm>
                <a:off x="3276600" y="3505200"/>
                <a:ext cx="381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57600" y="3505200"/>
                <a:ext cx="381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8600" y="3505200"/>
                <a:ext cx="381000" cy="381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419600" y="3505200"/>
                <a:ext cx="381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00600" y="3505200"/>
                <a:ext cx="381000" cy="381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81600" y="3505200"/>
                <a:ext cx="381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352800" y="3505200"/>
                <a:ext cx="304800" cy="369332"/>
              </a:xfrm>
              <a:prstGeom prst="rect">
                <a:avLst/>
              </a:prstGeom>
              <a:noFill/>
            </p:spPr>
            <p:txBody>
              <a:bodyPr wrap="square" rtlCol="0">
                <a:spAutoFit/>
              </a:bodyPr>
              <a:lstStyle/>
              <a:p>
                <a:r>
                  <a:rPr lang="en-US" dirty="0"/>
                  <a:t>6</a:t>
                </a:r>
              </a:p>
            </p:txBody>
          </p:sp>
          <p:sp>
            <p:nvSpPr>
              <p:cNvPr id="12" name="TextBox 11"/>
              <p:cNvSpPr txBox="1"/>
              <p:nvPr/>
            </p:nvSpPr>
            <p:spPr>
              <a:xfrm>
                <a:off x="3657600" y="3505200"/>
                <a:ext cx="304800" cy="369332"/>
              </a:xfrm>
              <a:prstGeom prst="rect">
                <a:avLst/>
              </a:prstGeom>
              <a:noFill/>
            </p:spPr>
            <p:txBody>
              <a:bodyPr wrap="square" rtlCol="0">
                <a:spAutoFit/>
              </a:bodyPr>
              <a:lstStyle/>
              <a:p>
                <a:r>
                  <a:rPr lang="en-US" dirty="0"/>
                  <a:t>9</a:t>
                </a:r>
              </a:p>
            </p:txBody>
          </p:sp>
          <p:sp>
            <p:nvSpPr>
              <p:cNvPr id="13" name="TextBox 12"/>
              <p:cNvSpPr txBox="1"/>
              <p:nvPr/>
            </p:nvSpPr>
            <p:spPr>
              <a:xfrm>
                <a:off x="4038600" y="3505200"/>
                <a:ext cx="304800" cy="369332"/>
              </a:xfrm>
              <a:prstGeom prst="rect">
                <a:avLst/>
              </a:prstGeom>
              <a:noFill/>
            </p:spPr>
            <p:txBody>
              <a:bodyPr wrap="square" rtlCol="0">
                <a:spAutoFit/>
              </a:bodyPr>
              <a:lstStyle/>
              <a:p>
                <a:r>
                  <a:rPr lang="en-US" dirty="0"/>
                  <a:t>5</a:t>
                </a:r>
              </a:p>
            </p:txBody>
          </p:sp>
          <p:sp>
            <p:nvSpPr>
              <p:cNvPr id="14" name="TextBox 13"/>
              <p:cNvSpPr txBox="1"/>
              <p:nvPr/>
            </p:nvSpPr>
            <p:spPr>
              <a:xfrm>
                <a:off x="4419600" y="3505200"/>
                <a:ext cx="304800" cy="369332"/>
              </a:xfrm>
              <a:prstGeom prst="rect">
                <a:avLst/>
              </a:prstGeom>
              <a:noFill/>
            </p:spPr>
            <p:txBody>
              <a:bodyPr wrap="square" rtlCol="0">
                <a:spAutoFit/>
              </a:bodyPr>
              <a:lstStyle/>
              <a:p>
                <a:r>
                  <a:rPr lang="en-US" dirty="0"/>
                  <a:t>3</a:t>
                </a:r>
              </a:p>
            </p:txBody>
          </p:sp>
          <p:sp>
            <p:nvSpPr>
              <p:cNvPr id="15" name="TextBox 14"/>
              <p:cNvSpPr txBox="1"/>
              <p:nvPr/>
            </p:nvSpPr>
            <p:spPr>
              <a:xfrm>
                <a:off x="4800600" y="3505200"/>
                <a:ext cx="304800" cy="369332"/>
              </a:xfrm>
              <a:prstGeom prst="rect">
                <a:avLst/>
              </a:prstGeom>
              <a:noFill/>
            </p:spPr>
            <p:txBody>
              <a:bodyPr wrap="square" rtlCol="0">
                <a:spAutoFit/>
              </a:bodyPr>
              <a:lstStyle/>
              <a:p>
                <a:r>
                  <a:rPr lang="en-US" dirty="0"/>
                  <a:t>5</a:t>
                </a:r>
              </a:p>
            </p:txBody>
          </p:sp>
          <p:sp>
            <p:nvSpPr>
              <p:cNvPr id="16" name="TextBox 15"/>
              <p:cNvSpPr txBox="1"/>
              <p:nvPr/>
            </p:nvSpPr>
            <p:spPr>
              <a:xfrm>
                <a:off x="5181600" y="3505200"/>
                <a:ext cx="304800" cy="369332"/>
              </a:xfrm>
              <a:prstGeom prst="rect">
                <a:avLst/>
              </a:prstGeom>
              <a:noFill/>
            </p:spPr>
            <p:txBody>
              <a:bodyPr wrap="square" rtlCol="0">
                <a:spAutoFit/>
              </a:bodyPr>
              <a:lstStyle/>
              <a:p>
                <a:r>
                  <a:rPr lang="en-US" dirty="0"/>
                  <a:t>8</a:t>
                </a:r>
              </a:p>
            </p:txBody>
          </p:sp>
        </p:grpSp>
        <p:sp>
          <p:nvSpPr>
            <p:cNvPr id="17" name="TextBox 16"/>
            <p:cNvSpPr txBox="1"/>
            <p:nvPr/>
          </p:nvSpPr>
          <p:spPr>
            <a:xfrm>
              <a:off x="6553200" y="1295400"/>
              <a:ext cx="1066800" cy="369332"/>
            </a:xfrm>
            <a:prstGeom prst="rect">
              <a:avLst/>
            </a:prstGeom>
            <a:noFill/>
          </p:spPr>
          <p:txBody>
            <a:bodyPr wrap="square" rtlCol="0">
              <a:spAutoFit/>
            </a:bodyPr>
            <a:lstStyle/>
            <a:p>
              <a:r>
                <a:rPr lang="en-US" i="1" dirty="0"/>
                <a:t>n</a:t>
              </a:r>
              <a:r>
                <a:rPr lang="en-US" dirty="0"/>
                <a:t> = 6</a:t>
              </a:r>
            </a:p>
          </p:txBody>
        </p:sp>
        <p:sp>
          <p:nvSpPr>
            <p:cNvPr id="18" name="Rectangle 17"/>
            <p:cNvSpPr/>
            <p:nvPr/>
          </p:nvSpPr>
          <p:spPr>
            <a:xfrm>
              <a:off x="6705600" y="2590800"/>
              <a:ext cx="762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248400" y="2590800"/>
              <a:ext cx="304800" cy="369332"/>
            </a:xfrm>
            <a:prstGeom prst="rect">
              <a:avLst/>
            </a:prstGeom>
            <a:noFill/>
          </p:spPr>
          <p:txBody>
            <a:bodyPr wrap="square" rtlCol="0">
              <a:spAutoFit/>
            </a:bodyPr>
            <a:lstStyle/>
            <a:p>
              <a:r>
                <a:rPr lang="en-US" dirty="0"/>
                <a:t>0</a:t>
              </a:r>
            </a:p>
          </p:txBody>
        </p:sp>
        <p:sp>
          <p:nvSpPr>
            <p:cNvPr id="20" name="TextBox 19"/>
            <p:cNvSpPr txBox="1"/>
            <p:nvPr/>
          </p:nvSpPr>
          <p:spPr>
            <a:xfrm>
              <a:off x="6781800" y="2590800"/>
              <a:ext cx="685800" cy="369332"/>
            </a:xfrm>
            <a:prstGeom prst="rect">
              <a:avLst/>
            </a:prstGeom>
            <a:noFill/>
          </p:spPr>
          <p:txBody>
            <a:bodyPr wrap="square" rtlCol="0">
              <a:spAutoFit/>
            </a:bodyPr>
            <a:lstStyle/>
            <a:p>
              <a:pPr algn="ctr"/>
              <a:r>
                <a:rPr lang="en-US" dirty="0"/>
                <a:t>0</a:t>
              </a:r>
            </a:p>
          </p:txBody>
        </p:sp>
        <p:sp>
          <p:nvSpPr>
            <p:cNvPr id="21" name="Rectangle 20"/>
            <p:cNvSpPr/>
            <p:nvPr/>
          </p:nvSpPr>
          <p:spPr>
            <a:xfrm>
              <a:off x="6705600" y="2895600"/>
              <a:ext cx="762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248400" y="2895600"/>
              <a:ext cx="304800" cy="369332"/>
            </a:xfrm>
            <a:prstGeom prst="rect">
              <a:avLst/>
            </a:prstGeom>
            <a:noFill/>
          </p:spPr>
          <p:txBody>
            <a:bodyPr wrap="square" rtlCol="0">
              <a:spAutoFit/>
            </a:bodyPr>
            <a:lstStyle/>
            <a:p>
              <a:r>
                <a:rPr lang="en-US" dirty="0"/>
                <a:t>1</a:t>
              </a:r>
            </a:p>
          </p:txBody>
        </p:sp>
        <p:sp>
          <p:nvSpPr>
            <p:cNvPr id="23" name="TextBox 22"/>
            <p:cNvSpPr txBox="1"/>
            <p:nvPr/>
          </p:nvSpPr>
          <p:spPr>
            <a:xfrm>
              <a:off x="6781800" y="2895600"/>
              <a:ext cx="685800" cy="369332"/>
            </a:xfrm>
            <a:prstGeom prst="rect">
              <a:avLst/>
            </a:prstGeom>
            <a:noFill/>
          </p:spPr>
          <p:txBody>
            <a:bodyPr wrap="square" rtlCol="0">
              <a:spAutoFit/>
            </a:bodyPr>
            <a:lstStyle/>
            <a:p>
              <a:pPr algn="ctr"/>
              <a:r>
                <a:rPr lang="en-US" dirty="0"/>
                <a:t>0</a:t>
              </a:r>
            </a:p>
          </p:txBody>
        </p:sp>
        <p:sp>
          <p:nvSpPr>
            <p:cNvPr id="24" name="Rectangle 23"/>
            <p:cNvSpPr/>
            <p:nvPr/>
          </p:nvSpPr>
          <p:spPr>
            <a:xfrm>
              <a:off x="6705600" y="3200400"/>
              <a:ext cx="762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248400" y="3200400"/>
              <a:ext cx="304800" cy="369332"/>
            </a:xfrm>
            <a:prstGeom prst="rect">
              <a:avLst/>
            </a:prstGeom>
            <a:noFill/>
          </p:spPr>
          <p:txBody>
            <a:bodyPr wrap="square" rtlCol="0">
              <a:spAutoFit/>
            </a:bodyPr>
            <a:lstStyle/>
            <a:p>
              <a:r>
                <a:rPr lang="en-US" dirty="0"/>
                <a:t>2</a:t>
              </a:r>
            </a:p>
          </p:txBody>
        </p:sp>
        <p:sp>
          <p:nvSpPr>
            <p:cNvPr id="26" name="TextBox 25"/>
            <p:cNvSpPr txBox="1"/>
            <p:nvPr/>
          </p:nvSpPr>
          <p:spPr>
            <a:xfrm>
              <a:off x="6781800" y="3200400"/>
              <a:ext cx="685800" cy="369332"/>
            </a:xfrm>
            <a:prstGeom prst="rect">
              <a:avLst/>
            </a:prstGeom>
            <a:noFill/>
          </p:spPr>
          <p:txBody>
            <a:bodyPr wrap="square" rtlCol="0">
              <a:spAutoFit/>
            </a:bodyPr>
            <a:lstStyle/>
            <a:p>
              <a:pPr algn="ctr"/>
              <a:r>
                <a:rPr lang="en-US" dirty="0"/>
                <a:t>0</a:t>
              </a:r>
            </a:p>
          </p:txBody>
        </p:sp>
        <p:sp>
          <p:nvSpPr>
            <p:cNvPr id="27" name="Rectangle 26"/>
            <p:cNvSpPr/>
            <p:nvPr/>
          </p:nvSpPr>
          <p:spPr>
            <a:xfrm>
              <a:off x="6705600" y="3505200"/>
              <a:ext cx="762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248400" y="3505200"/>
              <a:ext cx="304800" cy="369332"/>
            </a:xfrm>
            <a:prstGeom prst="rect">
              <a:avLst/>
            </a:prstGeom>
            <a:noFill/>
          </p:spPr>
          <p:txBody>
            <a:bodyPr wrap="square" rtlCol="0">
              <a:spAutoFit/>
            </a:bodyPr>
            <a:lstStyle/>
            <a:p>
              <a:r>
                <a:rPr lang="en-US" dirty="0"/>
                <a:t>3</a:t>
              </a:r>
            </a:p>
          </p:txBody>
        </p:sp>
        <p:sp>
          <p:nvSpPr>
            <p:cNvPr id="29" name="TextBox 28"/>
            <p:cNvSpPr txBox="1"/>
            <p:nvPr/>
          </p:nvSpPr>
          <p:spPr>
            <a:xfrm>
              <a:off x="6781800" y="3505200"/>
              <a:ext cx="685800" cy="369332"/>
            </a:xfrm>
            <a:prstGeom prst="rect">
              <a:avLst/>
            </a:prstGeom>
            <a:noFill/>
          </p:spPr>
          <p:txBody>
            <a:bodyPr wrap="square" rtlCol="0">
              <a:spAutoFit/>
            </a:bodyPr>
            <a:lstStyle/>
            <a:p>
              <a:pPr algn="ctr"/>
              <a:r>
                <a:rPr lang="en-US" dirty="0"/>
                <a:t>1</a:t>
              </a:r>
            </a:p>
          </p:txBody>
        </p:sp>
        <p:sp>
          <p:nvSpPr>
            <p:cNvPr id="30" name="Rectangle 29"/>
            <p:cNvSpPr/>
            <p:nvPr/>
          </p:nvSpPr>
          <p:spPr>
            <a:xfrm>
              <a:off x="6705600" y="3810000"/>
              <a:ext cx="762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248400" y="3810000"/>
              <a:ext cx="304800" cy="369332"/>
            </a:xfrm>
            <a:prstGeom prst="rect">
              <a:avLst/>
            </a:prstGeom>
            <a:noFill/>
          </p:spPr>
          <p:txBody>
            <a:bodyPr wrap="square" rtlCol="0">
              <a:spAutoFit/>
            </a:bodyPr>
            <a:lstStyle/>
            <a:p>
              <a:r>
                <a:rPr lang="en-US" dirty="0"/>
                <a:t>4</a:t>
              </a:r>
            </a:p>
          </p:txBody>
        </p:sp>
        <p:sp>
          <p:nvSpPr>
            <p:cNvPr id="32" name="TextBox 31"/>
            <p:cNvSpPr txBox="1"/>
            <p:nvPr/>
          </p:nvSpPr>
          <p:spPr>
            <a:xfrm>
              <a:off x="6781800" y="3810000"/>
              <a:ext cx="685800" cy="369332"/>
            </a:xfrm>
            <a:prstGeom prst="rect">
              <a:avLst/>
            </a:prstGeom>
            <a:noFill/>
          </p:spPr>
          <p:txBody>
            <a:bodyPr wrap="square" rtlCol="0">
              <a:spAutoFit/>
            </a:bodyPr>
            <a:lstStyle/>
            <a:p>
              <a:pPr algn="ctr"/>
              <a:r>
                <a:rPr lang="en-US" dirty="0"/>
                <a:t>0</a:t>
              </a:r>
            </a:p>
          </p:txBody>
        </p:sp>
        <p:sp>
          <p:nvSpPr>
            <p:cNvPr id="33" name="Rectangle 32"/>
            <p:cNvSpPr/>
            <p:nvPr/>
          </p:nvSpPr>
          <p:spPr>
            <a:xfrm>
              <a:off x="6705600" y="4114800"/>
              <a:ext cx="762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6248400" y="4114800"/>
              <a:ext cx="304800" cy="369332"/>
            </a:xfrm>
            <a:prstGeom prst="rect">
              <a:avLst/>
            </a:prstGeom>
            <a:noFill/>
          </p:spPr>
          <p:txBody>
            <a:bodyPr wrap="square" rtlCol="0">
              <a:spAutoFit/>
            </a:bodyPr>
            <a:lstStyle/>
            <a:p>
              <a:r>
                <a:rPr lang="en-US" dirty="0"/>
                <a:t>5</a:t>
              </a:r>
            </a:p>
          </p:txBody>
        </p:sp>
        <p:sp>
          <p:nvSpPr>
            <p:cNvPr id="35" name="TextBox 34"/>
            <p:cNvSpPr txBox="1"/>
            <p:nvPr/>
          </p:nvSpPr>
          <p:spPr>
            <a:xfrm>
              <a:off x="6781800" y="4114800"/>
              <a:ext cx="685800" cy="369332"/>
            </a:xfrm>
            <a:prstGeom prst="rect">
              <a:avLst/>
            </a:prstGeom>
            <a:noFill/>
          </p:spPr>
          <p:txBody>
            <a:bodyPr wrap="square" rtlCol="0">
              <a:spAutoFit/>
            </a:bodyPr>
            <a:lstStyle/>
            <a:p>
              <a:pPr algn="ctr"/>
              <a:r>
                <a:rPr lang="en-US" dirty="0"/>
                <a:t>2</a:t>
              </a:r>
            </a:p>
          </p:txBody>
        </p:sp>
        <p:sp>
          <p:nvSpPr>
            <p:cNvPr id="36" name="Rectangle 35"/>
            <p:cNvSpPr/>
            <p:nvPr/>
          </p:nvSpPr>
          <p:spPr>
            <a:xfrm>
              <a:off x="6705600" y="4419600"/>
              <a:ext cx="762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6248400" y="4419600"/>
              <a:ext cx="304800" cy="369332"/>
            </a:xfrm>
            <a:prstGeom prst="rect">
              <a:avLst/>
            </a:prstGeom>
            <a:noFill/>
          </p:spPr>
          <p:txBody>
            <a:bodyPr wrap="square" rtlCol="0">
              <a:spAutoFit/>
            </a:bodyPr>
            <a:lstStyle/>
            <a:p>
              <a:r>
                <a:rPr lang="en-US" dirty="0"/>
                <a:t>6</a:t>
              </a:r>
            </a:p>
          </p:txBody>
        </p:sp>
        <p:sp>
          <p:nvSpPr>
            <p:cNvPr id="38" name="TextBox 37"/>
            <p:cNvSpPr txBox="1"/>
            <p:nvPr/>
          </p:nvSpPr>
          <p:spPr>
            <a:xfrm>
              <a:off x="6781800" y="4419600"/>
              <a:ext cx="685800" cy="369332"/>
            </a:xfrm>
            <a:prstGeom prst="rect">
              <a:avLst/>
            </a:prstGeom>
            <a:noFill/>
          </p:spPr>
          <p:txBody>
            <a:bodyPr wrap="square" rtlCol="0">
              <a:spAutoFit/>
            </a:bodyPr>
            <a:lstStyle/>
            <a:p>
              <a:pPr algn="ctr"/>
              <a:r>
                <a:rPr lang="en-US" dirty="0"/>
                <a:t>1</a:t>
              </a:r>
            </a:p>
          </p:txBody>
        </p:sp>
        <p:sp>
          <p:nvSpPr>
            <p:cNvPr id="39" name="Rectangle 38"/>
            <p:cNvSpPr/>
            <p:nvPr/>
          </p:nvSpPr>
          <p:spPr>
            <a:xfrm>
              <a:off x="6705600" y="4724400"/>
              <a:ext cx="762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248400" y="4724400"/>
              <a:ext cx="304800" cy="369332"/>
            </a:xfrm>
            <a:prstGeom prst="rect">
              <a:avLst/>
            </a:prstGeom>
            <a:noFill/>
          </p:spPr>
          <p:txBody>
            <a:bodyPr wrap="square" rtlCol="0">
              <a:spAutoFit/>
            </a:bodyPr>
            <a:lstStyle/>
            <a:p>
              <a:r>
                <a:rPr lang="en-US" dirty="0"/>
                <a:t>7</a:t>
              </a:r>
            </a:p>
          </p:txBody>
        </p:sp>
        <p:sp>
          <p:nvSpPr>
            <p:cNvPr id="41" name="TextBox 40"/>
            <p:cNvSpPr txBox="1"/>
            <p:nvPr/>
          </p:nvSpPr>
          <p:spPr>
            <a:xfrm>
              <a:off x="6781800" y="4724400"/>
              <a:ext cx="685800" cy="369332"/>
            </a:xfrm>
            <a:prstGeom prst="rect">
              <a:avLst/>
            </a:prstGeom>
            <a:noFill/>
          </p:spPr>
          <p:txBody>
            <a:bodyPr wrap="square" rtlCol="0">
              <a:spAutoFit/>
            </a:bodyPr>
            <a:lstStyle/>
            <a:p>
              <a:pPr algn="ctr"/>
              <a:r>
                <a:rPr lang="en-US" dirty="0"/>
                <a:t>0</a:t>
              </a:r>
            </a:p>
          </p:txBody>
        </p:sp>
        <p:sp>
          <p:nvSpPr>
            <p:cNvPr id="42" name="Rectangle 41"/>
            <p:cNvSpPr/>
            <p:nvPr/>
          </p:nvSpPr>
          <p:spPr>
            <a:xfrm>
              <a:off x="6705600" y="5029200"/>
              <a:ext cx="762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248400" y="5029200"/>
              <a:ext cx="304800" cy="369332"/>
            </a:xfrm>
            <a:prstGeom prst="rect">
              <a:avLst/>
            </a:prstGeom>
            <a:noFill/>
          </p:spPr>
          <p:txBody>
            <a:bodyPr wrap="square" rtlCol="0">
              <a:spAutoFit/>
            </a:bodyPr>
            <a:lstStyle/>
            <a:p>
              <a:r>
                <a:rPr lang="en-US" dirty="0"/>
                <a:t>8</a:t>
              </a:r>
            </a:p>
          </p:txBody>
        </p:sp>
        <p:sp>
          <p:nvSpPr>
            <p:cNvPr id="44" name="TextBox 43"/>
            <p:cNvSpPr txBox="1"/>
            <p:nvPr/>
          </p:nvSpPr>
          <p:spPr>
            <a:xfrm>
              <a:off x="6781800" y="5029200"/>
              <a:ext cx="685800" cy="369332"/>
            </a:xfrm>
            <a:prstGeom prst="rect">
              <a:avLst/>
            </a:prstGeom>
            <a:noFill/>
          </p:spPr>
          <p:txBody>
            <a:bodyPr wrap="square" rtlCol="0">
              <a:spAutoFit/>
            </a:bodyPr>
            <a:lstStyle/>
            <a:p>
              <a:pPr algn="ctr"/>
              <a:r>
                <a:rPr lang="en-US" dirty="0"/>
                <a:t>1</a:t>
              </a:r>
            </a:p>
          </p:txBody>
        </p:sp>
        <p:sp>
          <p:nvSpPr>
            <p:cNvPr id="45" name="Rectangle 44"/>
            <p:cNvSpPr/>
            <p:nvPr/>
          </p:nvSpPr>
          <p:spPr>
            <a:xfrm>
              <a:off x="6705600" y="5334000"/>
              <a:ext cx="762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6248400" y="5334000"/>
              <a:ext cx="304800" cy="369332"/>
            </a:xfrm>
            <a:prstGeom prst="rect">
              <a:avLst/>
            </a:prstGeom>
            <a:noFill/>
          </p:spPr>
          <p:txBody>
            <a:bodyPr wrap="square" rtlCol="0">
              <a:spAutoFit/>
            </a:bodyPr>
            <a:lstStyle/>
            <a:p>
              <a:r>
                <a:rPr lang="en-US" dirty="0"/>
                <a:t>9</a:t>
              </a:r>
            </a:p>
          </p:txBody>
        </p:sp>
        <p:sp>
          <p:nvSpPr>
            <p:cNvPr id="47" name="TextBox 46"/>
            <p:cNvSpPr txBox="1"/>
            <p:nvPr/>
          </p:nvSpPr>
          <p:spPr>
            <a:xfrm>
              <a:off x="6781800" y="5334000"/>
              <a:ext cx="685800" cy="369332"/>
            </a:xfrm>
            <a:prstGeom prst="rect">
              <a:avLst/>
            </a:prstGeom>
            <a:noFill/>
          </p:spPr>
          <p:txBody>
            <a:bodyPr wrap="square" rtlCol="0">
              <a:spAutoFit/>
            </a:bodyPr>
            <a:lstStyle/>
            <a:p>
              <a:pPr algn="ctr"/>
              <a:r>
                <a:rPr lang="en-US" dirty="0"/>
                <a:t>1</a:t>
              </a:r>
            </a:p>
          </p:txBody>
        </p:sp>
        <p:sp>
          <p:nvSpPr>
            <p:cNvPr id="48" name="Rectangle 47"/>
            <p:cNvSpPr/>
            <p:nvPr/>
          </p:nvSpPr>
          <p:spPr>
            <a:xfrm>
              <a:off x="6705600" y="5638800"/>
              <a:ext cx="762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096000" y="5638800"/>
              <a:ext cx="457200" cy="369332"/>
            </a:xfrm>
            <a:prstGeom prst="rect">
              <a:avLst/>
            </a:prstGeom>
            <a:noFill/>
          </p:spPr>
          <p:txBody>
            <a:bodyPr wrap="square" rtlCol="0">
              <a:spAutoFit/>
            </a:bodyPr>
            <a:lstStyle/>
            <a:p>
              <a:r>
                <a:rPr lang="en-US" dirty="0"/>
                <a:t>10</a:t>
              </a:r>
            </a:p>
          </p:txBody>
        </p:sp>
        <p:sp>
          <p:nvSpPr>
            <p:cNvPr id="50" name="TextBox 49"/>
            <p:cNvSpPr txBox="1"/>
            <p:nvPr/>
          </p:nvSpPr>
          <p:spPr>
            <a:xfrm>
              <a:off x="6781800" y="5638800"/>
              <a:ext cx="685800" cy="369332"/>
            </a:xfrm>
            <a:prstGeom prst="rect">
              <a:avLst/>
            </a:prstGeom>
            <a:noFill/>
          </p:spPr>
          <p:txBody>
            <a:bodyPr wrap="square" rtlCol="0">
              <a:spAutoFit/>
            </a:bodyPr>
            <a:lstStyle/>
            <a:p>
              <a:pPr algn="ctr"/>
              <a:r>
                <a:rPr lang="en-US" dirty="0"/>
                <a:t>0</a:t>
              </a:r>
            </a:p>
          </p:txBody>
        </p:sp>
        <p:sp>
          <p:nvSpPr>
            <p:cNvPr id="51" name="Rectangle 50"/>
            <p:cNvSpPr/>
            <p:nvPr/>
          </p:nvSpPr>
          <p:spPr>
            <a:xfrm>
              <a:off x="6705600" y="5943600"/>
              <a:ext cx="762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096000" y="5943600"/>
              <a:ext cx="457200" cy="369332"/>
            </a:xfrm>
            <a:prstGeom prst="rect">
              <a:avLst/>
            </a:prstGeom>
            <a:noFill/>
          </p:spPr>
          <p:txBody>
            <a:bodyPr wrap="square" rtlCol="0">
              <a:spAutoFit/>
            </a:bodyPr>
            <a:lstStyle/>
            <a:p>
              <a:r>
                <a:rPr lang="en-US" dirty="0"/>
                <a:t>11</a:t>
              </a:r>
            </a:p>
          </p:txBody>
        </p:sp>
        <p:sp>
          <p:nvSpPr>
            <p:cNvPr id="53" name="TextBox 52"/>
            <p:cNvSpPr txBox="1"/>
            <p:nvPr/>
          </p:nvSpPr>
          <p:spPr>
            <a:xfrm>
              <a:off x="6781800" y="5943600"/>
              <a:ext cx="685800" cy="369332"/>
            </a:xfrm>
            <a:prstGeom prst="rect">
              <a:avLst/>
            </a:prstGeom>
            <a:noFill/>
          </p:spPr>
          <p:txBody>
            <a:bodyPr wrap="square" rtlCol="0">
              <a:spAutoFit/>
            </a:bodyPr>
            <a:lstStyle/>
            <a:p>
              <a:pPr algn="ctr"/>
              <a:r>
                <a:rPr lang="en-US" dirty="0"/>
                <a:t>0</a:t>
              </a:r>
            </a:p>
          </p:txBody>
        </p:sp>
        <p:sp>
          <p:nvSpPr>
            <p:cNvPr id="54" name="Rectangle 53"/>
            <p:cNvSpPr/>
            <p:nvPr/>
          </p:nvSpPr>
          <p:spPr>
            <a:xfrm>
              <a:off x="6705600" y="6248400"/>
              <a:ext cx="762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6096000" y="6248400"/>
              <a:ext cx="457200" cy="369332"/>
            </a:xfrm>
            <a:prstGeom prst="rect">
              <a:avLst/>
            </a:prstGeom>
            <a:noFill/>
          </p:spPr>
          <p:txBody>
            <a:bodyPr wrap="square" rtlCol="0">
              <a:spAutoFit/>
            </a:bodyPr>
            <a:lstStyle/>
            <a:p>
              <a:r>
                <a:rPr lang="en-US" dirty="0"/>
                <a:t>12</a:t>
              </a:r>
            </a:p>
          </p:txBody>
        </p:sp>
        <p:sp>
          <p:nvSpPr>
            <p:cNvPr id="56" name="TextBox 55"/>
            <p:cNvSpPr txBox="1"/>
            <p:nvPr/>
          </p:nvSpPr>
          <p:spPr>
            <a:xfrm>
              <a:off x="6781800" y="6248400"/>
              <a:ext cx="685800" cy="369332"/>
            </a:xfrm>
            <a:prstGeom prst="rect">
              <a:avLst/>
            </a:prstGeom>
            <a:noFill/>
          </p:spPr>
          <p:txBody>
            <a:bodyPr wrap="square" rtlCol="0">
              <a:spAutoFit/>
            </a:bodyPr>
            <a:lstStyle/>
            <a:p>
              <a:pPr algn="ctr"/>
              <a:r>
                <a:rPr lang="en-US" dirty="0"/>
                <a:t>0</a:t>
              </a:r>
            </a:p>
          </p:txBody>
        </p:sp>
        <p:sp>
          <p:nvSpPr>
            <p:cNvPr id="86" name="TextBox 85"/>
            <p:cNvSpPr txBox="1"/>
            <p:nvPr/>
          </p:nvSpPr>
          <p:spPr>
            <a:xfrm>
              <a:off x="5676900" y="2214009"/>
              <a:ext cx="2514600" cy="307777"/>
            </a:xfrm>
            <a:prstGeom prst="rect">
              <a:avLst/>
            </a:prstGeom>
            <a:noFill/>
          </p:spPr>
          <p:txBody>
            <a:bodyPr wrap="square" rtlCol="0">
              <a:spAutoFit/>
            </a:bodyPr>
            <a:lstStyle/>
            <a:p>
              <a:r>
                <a:rPr lang="en-US" sz="1400" dirty="0">
                  <a:solidFill>
                    <a:srgbClr val="00B050"/>
                  </a:solidFill>
                  <a:latin typeface="Comic Sans MS" pitchFamily="66" charset="0"/>
                </a:rPr>
                <a:t>Use the key value as index</a:t>
              </a:r>
            </a:p>
          </p:txBody>
        </p:sp>
        <p:sp>
          <p:nvSpPr>
            <p:cNvPr id="88" name="Right Brace 87"/>
            <p:cNvSpPr/>
            <p:nvPr/>
          </p:nvSpPr>
          <p:spPr>
            <a:xfrm>
              <a:off x="7772400" y="2667000"/>
              <a:ext cx="228600" cy="3886200"/>
            </a:xfrm>
            <a:prstGeom prst="rightBrac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TextBox 88"/>
            <p:cNvSpPr txBox="1"/>
            <p:nvPr/>
          </p:nvSpPr>
          <p:spPr>
            <a:xfrm>
              <a:off x="8077200" y="4343400"/>
              <a:ext cx="685800" cy="523220"/>
            </a:xfrm>
            <a:prstGeom prst="rect">
              <a:avLst/>
            </a:prstGeom>
            <a:noFill/>
          </p:spPr>
          <p:txBody>
            <a:bodyPr wrap="square" rtlCol="0">
              <a:spAutoFit/>
            </a:bodyPr>
            <a:lstStyle/>
            <a:p>
              <a:r>
                <a:rPr lang="en-US" sz="1400" dirty="0">
                  <a:solidFill>
                    <a:srgbClr val="0000FF"/>
                  </a:solidFill>
                </a:rPr>
                <a:t>2</a:t>
              </a:r>
              <a:r>
                <a:rPr lang="en-US" sz="1400" i="1" dirty="0">
                  <a:solidFill>
                    <a:srgbClr val="0000FF"/>
                  </a:solidFill>
                </a:rPr>
                <a:t>n</a:t>
              </a:r>
              <a:r>
                <a:rPr lang="en-US" sz="1400" dirty="0">
                  <a:solidFill>
                    <a:srgbClr val="0000FF"/>
                  </a:solidFill>
                </a:rPr>
                <a:t> + 1 entries</a:t>
              </a:r>
            </a:p>
          </p:txBody>
        </p:sp>
      </p:grpSp>
      <p:sp>
        <p:nvSpPr>
          <p:cNvPr id="58" name="Arrow: Curved Left 57">
            <a:extLst>
              <a:ext uri="{FF2B5EF4-FFF2-40B4-BE49-F238E27FC236}">
                <a16:creationId xmlns:a16="http://schemas.microsoft.com/office/drawing/2014/main" id="{F77E8B6B-152F-4AA8-B87C-5446DF083384}"/>
              </a:ext>
            </a:extLst>
          </p:cNvPr>
          <p:cNvSpPr/>
          <p:nvPr/>
        </p:nvSpPr>
        <p:spPr>
          <a:xfrm>
            <a:off x="7543800" y="1858962"/>
            <a:ext cx="914400" cy="2396570"/>
          </a:xfrm>
          <a:prstGeom prst="curvedLeftArrow">
            <a:avLst>
              <a:gd name="adj1" fmla="val 10057"/>
              <a:gd name="adj2" fmla="val 50000"/>
              <a:gd name="adj3" fmla="val 25000"/>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normAutofit fontScale="92500" lnSpcReduction="20000"/>
          </a:bodyPr>
          <a:lstStyle/>
          <a:p>
            <a:r>
              <a:rPr lang="en-US" altLang="en-US" dirty="0"/>
              <a:t>A revisit to Quicksort (Example)</a:t>
            </a:r>
          </a:p>
        </p:txBody>
      </p:sp>
      <p:sp>
        <p:nvSpPr>
          <p:cNvPr id="5" name="Rounded Rectangle 4"/>
          <p:cNvSpPr/>
          <p:nvPr/>
        </p:nvSpPr>
        <p:spPr>
          <a:xfrm>
            <a:off x="1898282" y="1952054"/>
            <a:ext cx="513487"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77</a:t>
            </a:r>
          </a:p>
        </p:txBody>
      </p:sp>
      <p:sp>
        <p:nvSpPr>
          <p:cNvPr id="6" name="Rectangle 5"/>
          <p:cNvSpPr/>
          <p:nvPr/>
        </p:nvSpPr>
        <p:spPr>
          <a:xfrm>
            <a:off x="2146542" y="1612169"/>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0</a:t>
            </a:r>
          </a:p>
        </p:txBody>
      </p:sp>
      <p:sp>
        <p:nvSpPr>
          <p:cNvPr id="8" name="Rounded Rectangle 7"/>
          <p:cNvSpPr/>
          <p:nvPr/>
        </p:nvSpPr>
        <p:spPr>
          <a:xfrm>
            <a:off x="2510635" y="1952054"/>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15</a:t>
            </a:r>
          </a:p>
        </p:txBody>
      </p:sp>
      <p:sp>
        <p:nvSpPr>
          <p:cNvPr id="9" name="Rectangle 8"/>
          <p:cNvSpPr/>
          <p:nvPr/>
        </p:nvSpPr>
        <p:spPr>
          <a:xfrm>
            <a:off x="2687519" y="1612169"/>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1</a:t>
            </a:r>
          </a:p>
        </p:txBody>
      </p:sp>
      <p:sp>
        <p:nvSpPr>
          <p:cNvPr id="10" name="Rounded Rectangle 9"/>
          <p:cNvSpPr/>
          <p:nvPr/>
        </p:nvSpPr>
        <p:spPr>
          <a:xfrm>
            <a:off x="3109217" y="1952054"/>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96</a:t>
            </a:r>
          </a:p>
        </p:txBody>
      </p:sp>
      <p:sp>
        <p:nvSpPr>
          <p:cNvPr id="11" name="Rectangle 10"/>
          <p:cNvSpPr/>
          <p:nvPr/>
        </p:nvSpPr>
        <p:spPr>
          <a:xfrm>
            <a:off x="3291119" y="1612169"/>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2</a:t>
            </a:r>
          </a:p>
        </p:txBody>
      </p:sp>
      <p:sp>
        <p:nvSpPr>
          <p:cNvPr id="12" name="Rounded Rectangle 11"/>
          <p:cNvSpPr/>
          <p:nvPr/>
        </p:nvSpPr>
        <p:spPr>
          <a:xfrm>
            <a:off x="3707800" y="1939499"/>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89</a:t>
            </a:r>
          </a:p>
        </p:txBody>
      </p:sp>
      <p:sp>
        <p:nvSpPr>
          <p:cNvPr id="13" name="Rectangle 12"/>
          <p:cNvSpPr/>
          <p:nvPr/>
        </p:nvSpPr>
        <p:spPr>
          <a:xfrm>
            <a:off x="3864763" y="1612169"/>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3</a:t>
            </a:r>
          </a:p>
        </p:txBody>
      </p:sp>
      <p:sp>
        <p:nvSpPr>
          <p:cNvPr id="14" name="Rounded Rectangle 13"/>
          <p:cNvSpPr/>
          <p:nvPr/>
        </p:nvSpPr>
        <p:spPr>
          <a:xfrm>
            <a:off x="4306383" y="1952054"/>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42</a:t>
            </a:r>
          </a:p>
        </p:txBody>
      </p:sp>
      <p:sp>
        <p:nvSpPr>
          <p:cNvPr id="15" name="Rectangle 14"/>
          <p:cNvSpPr/>
          <p:nvPr/>
        </p:nvSpPr>
        <p:spPr>
          <a:xfrm>
            <a:off x="4486305" y="1612169"/>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4</a:t>
            </a:r>
          </a:p>
        </p:txBody>
      </p:sp>
      <p:sp>
        <p:nvSpPr>
          <p:cNvPr id="17" name="Rounded Rectangle 16"/>
          <p:cNvSpPr/>
          <p:nvPr/>
        </p:nvSpPr>
        <p:spPr>
          <a:xfrm>
            <a:off x="4904966" y="1952054"/>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80</a:t>
            </a:r>
          </a:p>
        </p:txBody>
      </p:sp>
      <p:sp>
        <p:nvSpPr>
          <p:cNvPr id="18" name="Rectangle 17"/>
          <p:cNvSpPr/>
          <p:nvPr/>
        </p:nvSpPr>
        <p:spPr>
          <a:xfrm>
            <a:off x="5097644" y="1612169"/>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5</a:t>
            </a:r>
          </a:p>
        </p:txBody>
      </p:sp>
      <p:sp>
        <p:nvSpPr>
          <p:cNvPr id="19" name="Rounded Rectangle 18"/>
          <p:cNvSpPr/>
          <p:nvPr/>
        </p:nvSpPr>
        <p:spPr>
          <a:xfrm>
            <a:off x="5503548" y="1952054"/>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35</a:t>
            </a:r>
          </a:p>
        </p:txBody>
      </p:sp>
      <p:sp>
        <p:nvSpPr>
          <p:cNvPr id="20" name="Rectangle 19"/>
          <p:cNvSpPr/>
          <p:nvPr/>
        </p:nvSpPr>
        <p:spPr>
          <a:xfrm>
            <a:off x="5701244" y="1612169"/>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6</a:t>
            </a:r>
          </a:p>
        </p:txBody>
      </p:sp>
      <p:sp>
        <p:nvSpPr>
          <p:cNvPr id="21" name="Rounded Rectangle 20"/>
          <p:cNvSpPr/>
          <p:nvPr/>
        </p:nvSpPr>
        <p:spPr>
          <a:xfrm>
            <a:off x="6102131" y="1939499"/>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04</a:t>
            </a:r>
          </a:p>
        </p:txBody>
      </p:sp>
      <p:sp>
        <p:nvSpPr>
          <p:cNvPr id="22" name="Rectangle 21"/>
          <p:cNvSpPr/>
          <p:nvPr/>
        </p:nvSpPr>
        <p:spPr>
          <a:xfrm>
            <a:off x="6274888" y="1612169"/>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7</a:t>
            </a:r>
          </a:p>
        </p:txBody>
      </p:sp>
      <p:sp>
        <p:nvSpPr>
          <p:cNvPr id="23" name="Rounded Rectangle 22"/>
          <p:cNvSpPr/>
          <p:nvPr/>
        </p:nvSpPr>
        <p:spPr>
          <a:xfrm>
            <a:off x="6700712" y="1939499"/>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93</a:t>
            </a:r>
          </a:p>
        </p:txBody>
      </p:sp>
      <p:sp>
        <p:nvSpPr>
          <p:cNvPr id="24" name="Rectangle 23"/>
          <p:cNvSpPr/>
          <p:nvPr/>
        </p:nvSpPr>
        <p:spPr>
          <a:xfrm>
            <a:off x="6877597" y="1612169"/>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8</a:t>
            </a:r>
          </a:p>
        </p:txBody>
      </p:sp>
      <p:sp>
        <p:nvSpPr>
          <p:cNvPr id="2" name="TextBox 1"/>
          <p:cNvSpPr txBox="1"/>
          <p:nvPr/>
        </p:nvSpPr>
        <p:spPr>
          <a:xfrm>
            <a:off x="803116" y="2043852"/>
            <a:ext cx="631904" cy="376578"/>
          </a:xfrm>
          <a:prstGeom prst="rect">
            <a:avLst/>
          </a:prstGeom>
          <a:noFill/>
        </p:spPr>
        <p:txBody>
          <a:bodyPr wrap="none" rtlCol="0">
            <a:spAutoFit/>
          </a:bodyPr>
          <a:lstStyle/>
          <a:p>
            <a:r>
              <a:rPr lang="en-GB" sz="1847" dirty="0"/>
              <a:t>Start</a:t>
            </a:r>
          </a:p>
        </p:txBody>
      </p:sp>
      <p:sp>
        <p:nvSpPr>
          <p:cNvPr id="27" name="Rounded Rectangle 26"/>
          <p:cNvSpPr/>
          <p:nvPr/>
        </p:nvSpPr>
        <p:spPr>
          <a:xfrm>
            <a:off x="7333962" y="1934783"/>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06</a:t>
            </a:r>
          </a:p>
        </p:txBody>
      </p:sp>
      <p:sp>
        <p:nvSpPr>
          <p:cNvPr id="28" name="Rectangle 27"/>
          <p:cNvSpPr/>
          <p:nvPr/>
        </p:nvSpPr>
        <p:spPr>
          <a:xfrm>
            <a:off x="7510846" y="1612169"/>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9</a:t>
            </a:r>
          </a:p>
        </p:txBody>
      </p:sp>
      <p:grpSp>
        <p:nvGrpSpPr>
          <p:cNvPr id="29" name="Group 28"/>
          <p:cNvGrpSpPr/>
          <p:nvPr/>
        </p:nvGrpSpPr>
        <p:grpSpPr>
          <a:xfrm>
            <a:off x="4231087" y="2470143"/>
            <a:ext cx="679853" cy="526514"/>
            <a:chOff x="801409" y="2368839"/>
            <a:chExt cx="736271" cy="570207"/>
          </a:xfrm>
        </p:grpSpPr>
        <p:sp>
          <p:nvSpPr>
            <p:cNvPr id="30" name="Text Box 14"/>
            <p:cNvSpPr txBox="1">
              <a:spLocks noChangeArrowheads="1"/>
            </p:cNvSpPr>
            <p:nvPr/>
          </p:nvSpPr>
          <p:spPr bwMode="gray">
            <a:xfrm>
              <a:off x="801409" y="2569070"/>
              <a:ext cx="736271" cy="36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020" tIns="42510" rIns="85020" bIns="4251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662" dirty="0">
                  <a:solidFill>
                    <a:schemeClr val="tx1"/>
                  </a:solidFill>
                </a:rPr>
                <a:t>pivot</a:t>
              </a:r>
              <a:endParaRPr lang="en-US" altLang="en-US" sz="1293" dirty="0">
                <a:solidFill>
                  <a:schemeClr val="tx1"/>
                </a:solidFill>
              </a:endParaRPr>
            </a:p>
          </p:txBody>
        </p:sp>
        <p:sp>
          <p:nvSpPr>
            <p:cNvPr id="31" name="Up Arrow 30"/>
            <p:cNvSpPr/>
            <p:nvPr/>
          </p:nvSpPr>
          <p:spPr>
            <a:xfrm>
              <a:off x="1122511" y="2368839"/>
              <a:ext cx="108000" cy="288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662"/>
            </a:p>
          </p:txBody>
        </p:sp>
      </p:grpSp>
      <p:sp>
        <p:nvSpPr>
          <p:cNvPr id="33" name="Rectangle 32"/>
          <p:cNvSpPr/>
          <p:nvPr/>
        </p:nvSpPr>
        <p:spPr>
          <a:xfrm>
            <a:off x="2158470" y="3062043"/>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0</a:t>
            </a:r>
          </a:p>
        </p:txBody>
      </p:sp>
      <p:sp>
        <p:nvSpPr>
          <p:cNvPr id="34" name="Rounded Rectangle 33"/>
          <p:cNvSpPr/>
          <p:nvPr/>
        </p:nvSpPr>
        <p:spPr>
          <a:xfrm>
            <a:off x="2522563" y="3401928"/>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15</a:t>
            </a:r>
          </a:p>
        </p:txBody>
      </p:sp>
      <p:sp>
        <p:nvSpPr>
          <p:cNvPr id="35" name="Rectangle 34"/>
          <p:cNvSpPr/>
          <p:nvPr/>
        </p:nvSpPr>
        <p:spPr>
          <a:xfrm>
            <a:off x="2699448" y="3062043"/>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1</a:t>
            </a:r>
          </a:p>
        </p:txBody>
      </p:sp>
      <p:sp>
        <p:nvSpPr>
          <p:cNvPr id="36" name="Rounded Rectangle 35"/>
          <p:cNvSpPr/>
          <p:nvPr/>
        </p:nvSpPr>
        <p:spPr>
          <a:xfrm>
            <a:off x="3121145" y="3401928"/>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96</a:t>
            </a:r>
          </a:p>
        </p:txBody>
      </p:sp>
      <p:sp>
        <p:nvSpPr>
          <p:cNvPr id="37" name="Rectangle 36"/>
          <p:cNvSpPr/>
          <p:nvPr/>
        </p:nvSpPr>
        <p:spPr>
          <a:xfrm>
            <a:off x="3303047" y="3062043"/>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2</a:t>
            </a:r>
          </a:p>
        </p:txBody>
      </p:sp>
      <p:sp>
        <p:nvSpPr>
          <p:cNvPr id="38" name="Rounded Rectangle 37"/>
          <p:cNvSpPr/>
          <p:nvPr/>
        </p:nvSpPr>
        <p:spPr>
          <a:xfrm>
            <a:off x="3719728" y="3389372"/>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89</a:t>
            </a:r>
          </a:p>
        </p:txBody>
      </p:sp>
      <p:sp>
        <p:nvSpPr>
          <p:cNvPr id="39" name="Rectangle 38"/>
          <p:cNvSpPr/>
          <p:nvPr/>
        </p:nvSpPr>
        <p:spPr>
          <a:xfrm>
            <a:off x="3876691" y="3062043"/>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3</a:t>
            </a:r>
          </a:p>
        </p:txBody>
      </p:sp>
      <p:sp>
        <p:nvSpPr>
          <p:cNvPr id="40" name="Rounded Rectangle 39"/>
          <p:cNvSpPr/>
          <p:nvPr/>
        </p:nvSpPr>
        <p:spPr>
          <a:xfrm>
            <a:off x="4420660" y="3409838"/>
            <a:ext cx="515242" cy="442111"/>
          </a:xfrm>
          <a:prstGeom prst="roundRect">
            <a:avLst/>
          </a:prstGeom>
          <a:solidFill>
            <a:srgbClr val="669900"/>
          </a:solidFill>
          <a:ln>
            <a:solidFill>
              <a:srgbClr val="FFFF00"/>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42</a:t>
            </a:r>
          </a:p>
        </p:txBody>
      </p:sp>
      <p:sp>
        <p:nvSpPr>
          <p:cNvPr id="41" name="Rectangle 40"/>
          <p:cNvSpPr/>
          <p:nvPr/>
        </p:nvSpPr>
        <p:spPr>
          <a:xfrm>
            <a:off x="4607180" y="3062043"/>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4</a:t>
            </a:r>
          </a:p>
        </p:txBody>
      </p:sp>
      <p:sp>
        <p:nvSpPr>
          <p:cNvPr id="42" name="Rounded Rectangle 41"/>
          <p:cNvSpPr/>
          <p:nvPr/>
        </p:nvSpPr>
        <p:spPr>
          <a:xfrm>
            <a:off x="5097184" y="3401928"/>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80</a:t>
            </a:r>
          </a:p>
        </p:txBody>
      </p:sp>
      <p:sp>
        <p:nvSpPr>
          <p:cNvPr id="43" name="Rectangle 42"/>
          <p:cNvSpPr/>
          <p:nvPr/>
        </p:nvSpPr>
        <p:spPr>
          <a:xfrm>
            <a:off x="5289862" y="3062043"/>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5</a:t>
            </a:r>
          </a:p>
        </p:txBody>
      </p:sp>
      <p:sp>
        <p:nvSpPr>
          <p:cNvPr id="44" name="Rounded Rectangle 43"/>
          <p:cNvSpPr/>
          <p:nvPr/>
        </p:nvSpPr>
        <p:spPr>
          <a:xfrm>
            <a:off x="5695767" y="3401928"/>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35</a:t>
            </a:r>
          </a:p>
        </p:txBody>
      </p:sp>
      <p:sp>
        <p:nvSpPr>
          <p:cNvPr id="45" name="Rectangle 44"/>
          <p:cNvSpPr/>
          <p:nvPr/>
        </p:nvSpPr>
        <p:spPr>
          <a:xfrm>
            <a:off x="5893463" y="3062043"/>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6</a:t>
            </a:r>
          </a:p>
        </p:txBody>
      </p:sp>
      <p:sp>
        <p:nvSpPr>
          <p:cNvPr id="46" name="Rounded Rectangle 45"/>
          <p:cNvSpPr/>
          <p:nvPr/>
        </p:nvSpPr>
        <p:spPr>
          <a:xfrm>
            <a:off x="6294350" y="3389372"/>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04</a:t>
            </a:r>
          </a:p>
        </p:txBody>
      </p:sp>
      <p:sp>
        <p:nvSpPr>
          <p:cNvPr id="47" name="Rectangle 46"/>
          <p:cNvSpPr/>
          <p:nvPr/>
        </p:nvSpPr>
        <p:spPr>
          <a:xfrm>
            <a:off x="6467106" y="3062043"/>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7</a:t>
            </a:r>
          </a:p>
        </p:txBody>
      </p:sp>
      <p:sp>
        <p:nvSpPr>
          <p:cNvPr id="48" name="Rounded Rectangle 47"/>
          <p:cNvSpPr/>
          <p:nvPr/>
        </p:nvSpPr>
        <p:spPr>
          <a:xfrm>
            <a:off x="6892931" y="3389372"/>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93</a:t>
            </a:r>
          </a:p>
        </p:txBody>
      </p:sp>
      <p:sp>
        <p:nvSpPr>
          <p:cNvPr id="49" name="Rectangle 48"/>
          <p:cNvSpPr/>
          <p:nvPr/>
        </p:nvSpPr>
        <p:spPr>
          <a:xfrm>
            <a:off x="7069816" y="3062043"/>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8</a:t>
            </a:r>
          </a:p>
        </p:txBody>
      </p:sp>
      <p:sp>
        <p:nvSpPr>
          <p:cNvPr id="50" name="TextBox 49"/>
          <p:cNvSpPr txBox="1"/>
          <p:nvPr/>
        </p:nvSpPr>
        <p:spPr>
          <a:xfrm>
            <a:off x="803116" y="3417750"/>
            <a:ext cx="712054" cy="376578"/>
          </a:xfrm>
          <a:prstGeom prst="rect">
            <a:avLst/>
          </a:prstGeom>
          <a:noFill/>
        </p:spPr>
        <p:txBody>
          <a:bodyPr wrap="none" rtlCol="0">
            <a:spAutoFit/>
          </a:bodyPr>
          <a:lstStyle/>
          <a:p>
            <a:r>
              <a:rPr lang="en-GB" sz="1847" dirty="0"/>
              <a:t>Swap</a:t>
            </a:r>
          </a:p>
        </p:txBody>
      </p:sp>
      <p:sp>
        <p:nvSpPr>
          <p:cNvPr id="51" name="Rounded Rectangle 50"/>
          <p:cNvSpPr/>
          <p:nvPr/>
        </p:nvSpPr>
        <p:spPr>
          <a:xfrm>
            <a:off x="7526180" y="3384657"/>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06</a:t>
            </a:r>
          </a:p>
        </p:txBody>
      </p:sp>
      <p:sp>
        <p:nvSpPr>
          <p:cNvPr id="52" name="Rectangle 51"/>
          <p:cNvSpPr/>
          <p:nvPr/>
        </p:nvSpPr>
        <p:spPr>
          <a:xfrm>
            <a:off x="7703065" y="3062043"/>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9</a:t>
            </a:r>
          </a:p>
        </p:txBody>
      </p:sp>
      <p:sp>
        <p:nvSpPr>
          <p:cNvPr id="58" name="Rectangle 57"/>
          <p:cNvSpPr/>
          <p:nvPr/>
        </p:nvSpPr>
        <p:spPr>
          <a:xfrm>
            <a:off x="817521" y="4170416"/>
            <a:ext cx="2550698" cy="319703"/>
          </a:xfrm>
          <a:prstGeom prst="rect">
            <a:avLst/>
          </a:prstGeom>
        </p:spPr>
        <p:txBody>
          <a:bodyPr wrap="none">
            <a:spAutoFit/>
          </a:bodyPr>
          <a:lstStyle/>
          <a:p>
            <a:pPr>
              <a:lnSpc>
                <a:spcPct val="80000"/>
              </a:lnSpc>
              <a:spcBef>
                <a:spcPct val="0"/>
              </a:spcBef>
              <a:buClrTx/>
              <a:buFontTx/>
              <a:buNone/>
            </a:pPr>
            <a:r>
              <a:rPr lang="en-US" altLang="en-US" sz="1847" dirty="0"/>
              <a:t>Partition the elements …</a:t>
            </a:r>
            <a:endParaRPr lang="en-US" altLang="en-US" sz="1662" dirty="0"/>
          </a:p>
        </p:txBody>
      </p:sp>
      <p:sp>
        <p:nvSpPr>
          <p:cNvPr id="32" name="Rounded Rectangle 31"/>
          <p:cNvSpPr/>
          <p:nvPr/>
        </p:nvSpPr>
        <p:spPr>
          <a:xfrm>
            <a:off x="1910210" y="3401928"/>
            <a:ext cx="513487" cy="442111"/>
          </a:xfrm>
          <a:prstGeom prst="roundRect">
            <a:avLst/>
          </a:prstGeom>
          <a:solidFill>
            <a:srgbClr val="C00000"/>
          </a:solidFill>
          <a:ln>
            <a:solidFill>
              <a:srgbClr val="FFFF00"/>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77</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500"/>
                                        <p:tgtEl>
                                          <p:spTgt spid="4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500"/>
                                        <p:tgtEl>
                                          <p:spTgt spid="4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fade">
                                      <p:cBhvr>
                                        <p:cTn id="60" dur="500"/>
                                        <p:tgtEl>
                                          <p:spTgt spid="4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childTnLst>
                          </p:cTn>
                        </p:par>
                      </p:childTnLst>
                    </p:cTn>
                  </p:par>
                  <p:par>
                    <p:cTn id="73" fill="hold">
                      <p:stCondLst>
                        <p:cond delay="indefinite"/>
                      </p:stCondLst>
                      <p:childTnLst>
                        <p:par>
                          <p:cTn id="74" fill="hold">
                            <p:stCondLst>
                              <p:cond delay="0"/>
                            </p:stCondLst>
                            <p:childTnLst>
                              <p:par>
                                <p:cTn id="75" presetID="26" presetClass="emph" presetSubtype="0" fill="hold" grpId="1" nodeType="clickEffect">
                                  <p:stCondLst>
                                    <p:cond delay="0"/>
                                  </p:stCondLst>
                                  <p:childTnLst>
                                    <p:animEffect transition="out" filter="fade">
                                      <p:cBhvr>
                                        <p:cTn id="76" dur="500" tmFilter="0, 0; .2, .5; .8, .5; 1, 0"/>
                                        <p:tgtEl>
                                          <p:spTgt spid="32"/>
                                        </p:tgtEl>
                                      </p:cBhvr>
                                    </p:animEffect>
                                    <p:animScale>
                                      <p:cBhvr>
                                        <p:cTn id="77" dur="250" autoRev="1" fill="hold"/>
                                        <p:tgtEl>
                                          <p:spTgt spid="32"/>
                                        </p:tgtEl>
                                      </p:cBhvr>
                                      <p:by x="105000" y="105000"/>
                                    </p:animScale>
                                  </p:childTnLst>
                                </p:cTn>
                              </p:par>
                              <p:par>
                                <p:cTn id="78" presetID="26" presetClass="emph" presetSubtype="0" fill="hold" grpId="1" nodeType="withEffect">
                                  <p:stCondLst>
                                    <p:cond delay="0"/>
                                  </p:stCondLst>
                                  <p:childTnLst>
                                    <p:animEffect transition="out" filter="fade">
                                      <p:cBhvr>
                                        <p:cTn id="79" dur="500" tmFilter="0, 0; .2, .5; .8, .5; 1, 0"/>
                                        <p:tgtEl>
                                          <p:spTgt spid="33"/>
                                        </p:tgtEl>
                                      </p:cBhvr>
                                    </p:animEffect>
                                    <p:animScale>
                                      <p:cBhvr>
                                        <p:cTn id="80" dur="250" autoRev="1" fill="hold"/>
                                        <p:tgtEl>
                                          <p:spTgt spid="33"/>
                                        </p:tgtEl>
                                      </p:cBhvr>
                                      <p:by x="105000" y="105000"/>
                                    </p:animScale>
                                  </p:childTnLst>
                                </p:cTn>
                              </p:par>
                              <p:par>
                                <p:cTn id="81" presetID="26" presetClass="emph" presetSubtype="0" fill="hold" grpId="1" nodeType="withEffect">
                                  <p:stCondLst>
                                    <p:cond delay="0"/>
                                  </p:stCondLst>
                                  <p:childTnLst>
                                    <p:animEffect transition="out" filter="fade">
                                      <p:cBhvr>
                                        <p:cTn id="82" dur="500" tmFilter="0, 0; .2, .5; .8, .5; 1, 0"/>
                                        <p:tgtEl>
                                          <p:spTgt spid="41"/>
                                        </p:tgtEl>
                                      </p:cBhvr>
                                    </p:animEffect>
                                    <p:animScale>
                                      <p:cBhvr>
                                        <p:cTn id="83" dur="250" autoRev="1" fill="hold"/>
                                        <p:tgtEl>
                                          <p:spTgt spid="41"/>
                                        </p:tgtEl>
                                      </p:cBhvr>
                                      <p:by x="105000" y="105000"/>
                                    </p:animScale>
                                  </p:childTnLst>
                                </p:cTn>
                              </p:par>
                              <p:par>
                                <p:cTn id="84" presetID="26" presetClass="emph" presetSubtype="0" fill="hold" grpId="1" nodeType="withEffect">
                                  <p:stCondLst>
                                    <p:cond delay="0"/>
                                  </p:stCondLst>
                                  <p:childTnLst>
                                    <p:animEffect transition="out" filter="fade">
                                      <p:cBhvr>
                                        <p:cTn id="85" dur="500" tmFilter="0, 0; .2, .5; .8, .5; 1, 0"/>
                                        <p:tgtEl>
                                          <p:spTgt spid="40"/>
                                        </p:tgtEl>
                                      </p:cBhvr>
                                    </p:animEffect>
                                    <p:animScale>
                                      <p:cBhvr>
                                        <p:cTn id="86" dur="250" autoRev="1" fill="hold"/>
                                        <p:tgtEl>
                                          <p:spTgt spid="40"/>
                                        </p:tgtEl>
                                      </p:cBhvr>
                                      <p:by x="105000" y="105000"/>
                                    </p:animScale>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fade">
                                      <p:cBhvr>
                                        <p:cTn id="91" dur="500"/>
                                        <p:tgtEl>
                                          <p:spTgt spid="58"/>
                                        </p:tgtEl>
                                      </p:cBhvr>
                                    </p:animEffect>
                                  </p:childTnLst>
                                </p:cTn>
                              </p:par>
                            </p:childTnLst>
                          </p:cTn>
                        </p:par>
                      </p:childTnLst>
                    </p:cTn>
                  </p:par>
                  <p:par>
                    <p:cTn id="92" fill="hold">
                      <p:stCondLst>
                        <p:cond delay="indefinite"/>
                      </p:stCondLst>
                      <p:childTnLst>
                        <p:par>
                          <p:cTn id="93" fill="hold">
                            <p:stCondLst>
                              <p:cond delay="0"/>
                            </p:stCondLst>
                            <p:childTnLst>
                              <p:par>
                                <p:cTn id="94" presetID="63" presetClass="path" presetSubtype="0" accel="50000" decel="50000" fill="hold" grpId="2" nodeType="clickEffect">
                                  <p:stCondLst>
                                    <p:cond delay="0"/>
                                  </p:stCondLst>
                                  <p:childTnLst>
                                    <p:animMotion origin="layout" path="M -4.91504E-6 4.44444E-6 L 0.26916 4.44444E-6 " pathEditMode="relative" rAng="0" ptsTypes="AA">
                                      <p:cBhvr>
                                        <p:cTn id="95" dur="2000" fill="hold"/>
                                        <p:tgtEl>
                                          <p:spTgt spid="32"/>
                                        </p:tgtEl>
                                        <p:attrNameLst>
                                          <p:attrName>ppt_x</p:attrName>
                                          <p:attrName>ppt_y</p:attrName>
                                        </p:attrNameLst>
                                      </p:cBhvr>
                                      <p:rCtr x="13450" y="0"/>
                                    </p:animMotion>
                                  </p:childTnLst>
                                </p:cTn>
                              </p:par>
                              <p:par>
                                <p:cTn id="96" presetID="35" presetClass="path" presetSubtype="0" accel="50000" decel="50000" fill="hold" grpId="2" nodeType="withEffect">
                                  <p:stCondLst>
                                    <p:cond delay="0"/>
                                  </p:stCondLst>
                                  <p:childTnLst>
                                    <p:animMotion origin="layout" path="M -2.16095E-6 -4.44444E-6 L -0.27541 -4.44444E-6 " pathEditMode="relative" rAng="0" ptsTypes="AA">
                                      <p:cBhvr>
                                        <p:cTn id="97" dur="2000" fill="hold"/>
                                        <p:tgtEl>
                                          <p:spTgt spid="40"/>
                                        </p:tgtEl>
                                        <p:attrNameLst>
                                          <p:attrName>ppt_x</p:attrName>
                                          <p:attrName>ppt_y</p:attrName>
                                        </p:attrNameLst>
                                      </p:cBhvr>
                                      <p:rCtr x="-13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4" grpId="0" animBg="1"/>
      <p:bldP spid="35" grpId="0"/>
      <p:bldP spid="36" grpId="0" animBg="1"/>
      <p:bldP spid="37" grpId="0"/>
      <p:bldP spid="38" grpId="0" animBg="1"/>
      <p:bldP spid="39" grpId="0"/>
      <p:bldP spid="40" grpId="0" animBg="1"/>
      <p:bldP spid="40" grpId="1" animBg="1"/>
      <p:bldP spid="40" grpId="2" animBg="1"/>
      <p:bldP spid="41" grpId="0"/>
      <p:bldP spid="41" grpId="1"/>
      <p:bldP spid="42" grpId="0" animBg="1"/>
      <p:bldP spid="43" grpId="0"/>
      <p:bldP spid="44" grpId="0" animBg="1"/>
      <p:bldP spid="45" grpId="0"/>
      <p:bldP spid="46" grpId="0" animBg="1"/>
      <p:bldP spid="47" grpId="0"/>
      <p:bldP spid="48" grpId="0" animBg="1"/>
      <p:bldP spid="49" grpId="0"/>
      <p:bldP spid="50" grpId="0"/>
      <p:bldP spid="51" grpId="0" animBg="1"/>
      <p:bldP spid="52" grpId="0"/>
      <p:bldP spid="58" grpId="0"/>
      <p:bldP spid="32" grpId="0" animBg="1"/>
      <p:bldP spid="32" grpId="1" animBg="1"/>
      <p:bldP spid="32"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normAutofit fontScale="92500" lnSpcReduction="20000"/>
          </a:bodyPr>
          <a:lstStyle/>
          <a:p>
            <a:r>
              <a:rPr lang="en-US" altLang="en-US" dirty="0"/>
              <a:t>Quicksort (Example)</a:t>
            </a:r>
          </a:p>
        </p:txBody>
      </p:sp>
      <p:sp>
        <p:nvSpPr>
          <p:cNvPr id="32" name="Rounded Rectangle 31"/>
          <p:cNvSpPr/>
          <p:nvPr/>
        </p:nvSpPr>
        <p:spPr>
          <a:xfrm>
            <a:off x="1702350" y="2449297"/>
            <a:ext cx="513487" cy="442111"/>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42</a:t>
            </a:r>
          </a:p>
        </p:txBody>
      </p:sp>
      <p:sp>
        <p:nvSpPr>
          <p:cNvPr id="33" name="Rectangle 32"/>
          <p:cNvSpPr/>
          <p:nvPr/>
        </p:nvSpPr>
        <p:spPr>
          <a:xfrm>
            <a:off x="1950611" y="2109412"/>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0</a:t>
            </a:r>
          </a:p>
        </p:txBody>
      </p:sp>
      <p:sp>
        <p:nvSpPr>
          <p:cNvPr id="34" name="Rounded Rectangle 33"/>
          <p:cNvSpPr/>
          <p:nvPr/>
        </p:nvSpPr>
        <p:spPr>
          <a:xfrm>
            <a:off x="2314703" y="2449297"/>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15</a:t>
            </a:r>
          </a:p>
        </p:txBody>
      </p:sp>
      <p:sp>
        <p:nvSpPr>
          <p:cNvPr id="35" name="Rectangle 34"/>
          <p:cNvSpPr/>
          <p:nvPr/>
        </p:nvSpPr>
        <p:spPr>
          <a:xfrm>
            <a:off x="2491588" y="2109412"/>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1</a:t>
            </a:r>
          </a:p>
        </p:txBody>
      </p:sp>
      <p:sp>
        <p:nvSpPr>
          <p:cNvPr id="36" name="Rounded Rectangle 35"/>
          <p:cNvSpPr/>
          <p:nvPr/>
        </p:nvSpPr>
        <p:spPr>
          <a:xfrm>
            <a:off x="2913285" y="2449297"/>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96</a:t>
            </a:r>
          </a:p>
        </p:txBody>
      </p:sp>
      <p:sp>
        <p:nvSpPr>
          <p:cNvPr id="37" name="Rectangle 36"/>
          <p:cNvSpPr/>
          <p:nvPr/>
        </p:nvSpPr>
        <p:spPr>
          <a:xfrm>
            <a:off x="3095188" y="2109412"/>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2</a:t>
            </a:r>
          </a:p>
        </p:txBody>
      </p:sp>
      <p:sp>
        <p:nvSpPr>
          <p:cNvPr id="38" name="Rounded Rectangle 37"/>
          <p:cNvSpPr/>
          <p:nvPr/>
        </p:nvSpPr>
        <p:spPr>
          <a:xfrm>
            <a:off x="3511868" y="2436742"/>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89</a:t>
            </a:r>
          </a:p>
        </p:txBody>
      </p:sp>
      <p:sp>
        <p:nvSpPr>
          <p:cNvPr id="39" name="Rectangle 38"/>
          <p:cNvSpPr/>
          <p:nvPr/>
        </p:nvSpPr>
        <p:spPr>
          <a:xfrm>
            <a:off x="3668831" y="2109412"/>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3</a:t>
            </a:r>
          </a:p>
        </p:txBody>
      </p:sp>
      <p:sp>
        <p:nvSpPr>
          <p:cNvPr id="40" name="Rounded Rectangle 39"/>
          <p:cNvSpPr/>
          <p:nvPr/>
        </p:nvSpPr>
        <p:spPr>
          <a:xfrm>
            <a:off x="4219398" y="2449297"/>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77</a:t>
            </a:r>
          </a:p>
        </p:txBody>
      </p:sp>
      <p:sp>
        <p:nvSpPr>
          <p:cNvPr id="41" name="Rectangle 40"/>
          <p:cNvSpPr/>
          <p:nvPr/>
        </p:nvSpPr>
        <p:spPr>
          <a:xfrm>
            <a:off x="4399321" y="2109412"/>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4</a:t>
            </a:r>
          </a:p>
        </p:txBody>
      </p:sp>
      <p:sp>
        <p:nvSpPr>
          <p:cNvPr id="42" name="Rounded Rectangle 41"/>
          <p:cNvSpPr/>
          <p:nvPr/>
        </p:nvSpPr>
        <p:spPr>
          <a:xfrm>
            <a:off x="4889325" y="2449297"/>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80</a:t>
            </a:r>
          </a:p>
        </p:txBody>
      </p:sp>
      <p:sp>
        <p:nvSpPr>
          <p:cNvPr id="43" name="Rectangle 42"/>
          <p:cNvSpPr/>
          <p:nvPr/>
        </p:nvSpPr>
        <p:spPr>
          <a:xfrm>
            <a:off x="5082003" y="2109412"/>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5</a:t>
            </a:r>
          </a:p>
        </p:txBody>
      </p:sp>
      <p:sp>
        <p:nvSpPr>
          <p:cNvPr id="44" name="Rounded Rectangle 43"/>
          <p:cNvSpPr/>
          <p:nvPr/>
        </p:nvSpPr>
        <p:spPr>
          <a:xfrm>
            <a:off x="5487907" y="2449297"/>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35</a:t>
            </a:r>
          </a:p>
        </p:txBody>
      </p:sp>
      <p:sp>
        <p:nvSpPr>
          <p:cNvPr id="45" name="Rectangle 44"/>
          <p:cNvSpPr/>
          <p:nvPr/>
        </p:nvSpPr>
        <p:spPr>
          <a:xfrm>
            <a:off x="5685603" y="2109412"/>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6</a:t>
            </a:r>
          </a:p>
        </p:txBody>
      </p:sp>
      <p:sp>
        <p:nvSpPr>
          <p:cNvPr id="46" name="Rounded Rectangle 45"/>
          <p:cNvSpPr/>
          <p:nvPr/>
        </p:nvSpPr>
        <p:spPr>
          <a:xfrm>
            <a:off x="6086490" y="2436742"/>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04</a:t>
            </a:r>
          </a:p>
        </p:txBody>
      </p:sp>
      <p:sp>
        <p:nvSpPr>
          <p:cNvPr id="47" name="Rectangle 46"/>
          <p:cNvSpPr/>
          <p:nvPr/>
        </p:nvSpPr>
        <p:spPr>
          <a:xfrm>
            <a:off x="6259247" y="2109412"/>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7</a:t>
            </a:r>
          </a:p>
        </p:txBody>
      </p:sp>
      <p:sp>
        <p:nvSpPr>
          <p:cNvPr id="48" name="Rounded Rectangle 47"/>
          <p:cNvSpPr/>
          <p:nvPr/>
        </p:nvSpPr>
        <p:spPr>
          <a:xfrm>
            <a:off x="6685071" y="2436742"/>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93</a:t>
            </a:r>
          </a:p>
        </p:txBody>
      </p:sp>
      <p:sp>
        <p:nvSpPr>
          <p:cNvPr id="49" name="Rectangle 48"/>
          <p:cNvSpPr/>
          <p:nvPr/>
        </p:nvSpPr>
        <p:spPr>
          <a:xfrm>
            <a:off x="6861956" y="2109412"/>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8</a:t>
            </a:r>
          </a:p>
        </p:txBody>
      </p:sp>
      <p:sp>
        <p:nvSpPr>
          <p:cNvPr id="51" name="Rounded Rectangle 50"/>
          <p:cNvSpPr/>
          <p:nvPr/>
        </p:nvSpPr>
        <p:spPr>
          <a:xfrm>
            <a:off x="7318321" y="2432026"/>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06</a:t>
            </a:r>
          </a:p>
        </p:txBody>
      </p:sp>
      <p:sp>
        <p:nvSpPr>
          <p:cNvPr id="52" name="Rectangle 51"/>
          <p:cNvSpPr/>
          <p:nvPr/>
        </p:nvSpPr>
        <p:spPr>
          <a:xfrm>
            <a:off x="7495205" y="2109412"/>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9</a:t>
            </a:r>
          </a:p>
        </p:txBody>
      </p:sp>
      <p:grpSp>
        <p:nvGrpSpPr>
          <p:cNvPr id="53" name="Group 52"/>
          <p:cNvGrpSpPr/>
          <p:nvPr/>
        </p:nvGrpSpPr>
        <p:grpSpPr>
          <a:xfrm>
            <a:off x="2491589" y="3039403"/>
            <a:ext cx="231012" cy="577711"/>
            <a:chOff x="1093845" y="2368839"/>
            <a:chExt cx="250183" cy="625653"/>
          </a:xfrm>
        </p:grpSpPr>
        <p:sp>
          <p:nvSpPr>
            <p:cNvPr id="54" name="Text Box 14"/>
            <p:cNvSpPr txBox="1">
              <a:spLocks noChangeArrowheads="1"/>
            </p:cNvSpPr>
            <p:nvPr/>
          </p:nvSpPr>
          <p:spPr bwMode="gray">
            <a:xfrm>
              <a:off x="1093845" y="2624516"/>
              <a:ext cx="250183" cy="369976"/>
            </a:xfrm>
            <a:prstGeom prst="rect">
              <a:avLst/>
            </a:prstGeom>
            <a:solidFill>
              <a:srgbClr val="FFFFFF"/>
            </a:solidFill>
            <a:ln w="9525">
              <a:noFill/>
              <a:miter lim="800000"/>
              <a:headEnd/>
              <a:tailEnd/>
            </a:ln>
          </p:spPr>
          <p:txBody>
            <a:bodyPr wrap="none" lIns="85020" tIns="42510" rIns="85020" bIns="4251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662" dirty="0" err="1">
                  <a:solidFill>
                    <a:srgbClr val="CC0099"/>
                  </a:solidFill>
                  <a:latin typeface="+mj-lt"/>
                  <a:ea typeface="Verdana" panose="020B0604030504040204" pitchFamily="34" charset="0"/>
                  <a:cs typeface="Verdana" panose="020B0604030504040204" pitchFamily="34" charset="0"/>
                </a:rPr>
                <a:t>i</a:t>
              </a:r>
              <a:endParaRPr lang="en-US" altLang="en-US" sz="1293" dirty="0">
                <a:solidFill>
                  <a:srgbClr val="CC0099"/>
                </a:solidFill>
                <a:latin typeface="+mj-lt"/>
                <a:ea typeface="Verdana" panose="020B0604030504040204" pitchFamily="34" charset="0"/>
                <a:cs typeface="Verdana" panose="020B0604030504040204" pitchFamily="34" charset="0"/>
              </a:endParaRPr>
            </a:p>
          </p:txBody>
        </p:sp>
        <p:sp>
          <p:nvSpPr>
            <p:cNvPr id="55" name="Up Arrow 54"/>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662">
                <a:solidFill>
                  <a:srgbClr val="CC0099"/>
                </a:solidFill>
              </a:endParaRPr>
            </a:p>
          </p:txBody>
        </p:sp>
      </p:grpSp>
      <p:grpSp>
        <p:nvGrpSpPr>
          <p:cNvPr id="56" name="Group 55"/>
          <p:cNvGrpSpPr/>
          <p:nvPr/>
        </p:nvGrpSpPr>
        <p:grpSpPr>
          <a:xfrm>
            <a:off x="1053949" y="3039403"/>
            <a:ext cx="1202432" cy="591868"/>
            <a:chOff x="196112" y="2368839"/>
            <a:chExt cx="1302218" cy="640984"/>
          </a:xfrm>
        </p:grpSpPr>
        <p:sp>
          <p:nvSpPr>
            <p:cNvPr id="57" name="Text Box 14"/>
            <p:cNvSpPr txBox="1">
              <a:spLocks noChangeArrowheads="1"/>
            </p:cNvSpPr>
            <p:nvPr/>
          </p:nvSpPr>
          <p:spPr bwMode="gray">
            <a:xfrm>
              <a:off x="196112" y="2639847"/>
              <a:ext cx="1302218" cy="36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020" tIns="42510" rIns="85020" bIns="4251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662"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293" dirty="0">
                <a:solidFill>
                  <a:sysClr val="windowText" lastClr="000000"/>
                </a:solidFill>
                <a:latin typeface="+mj-lt"/>
                <a:ea typeface="Verdana" panose="020B0604030504040204" pitchFamily="34" charset="0"/>
                <a:cs typeface="Verdana" panose="020B0604030504040204" pitchFamily="34" charset="0"/>
              </a:endParaRPr>
            </a:p>
          </p:txBody>
        </p:sp>
        <p:sp>
          <p:nvSpPr>
            <p:cNvPr id="59" name="Up Arrow 58"/>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662">
                <a:solidFill>
                  <a:srgbClr val="CC0099"/>
                </a:solidFill>
              </a:endParaRPr>
            </a:p>
          </p:txBody>
        </p:sp>
      </p:grpSp>
      <p:sp>
        <p:nvSpPr>
          <p:cNvPr id="87" name="Rounded Rectangle 86"/>
          <p:cNvSpPr/>
          <p:nvPr/>
        </p:nvSpPr>
        <p:spPr>
          <a:xfrm>
            <a:off x="1704514" y="4319617"/>
            <a:ext cx="513487" cy="442111"/>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42</a:t>
            </a:r>
          </a:p>
        </p:txBody>
      </p:sp>
      <p:sp>
        <p:nvSpPr>
          <p:cNvPr id="88" name="Rounded Rectangle 87"/>
          <p:cNvSpPr/>
          <p:nvPr/>
        </p:nvSpPr>
        <p:spPr>
          <a:xfrm>
            <a:off x="2316867" y="4319617"/>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15</a:t>
            </a:r>
          </a:p>
        </p:txBody>
      </p:sp>
      <p:sp>
        <p:nvSpPr>
          <p:cNvPr id="89" name="Rounded Rectangle 88"/>
          <p:cNvSpPr/>
          <p:nvPr/>
        </p:nvSpPr>
        <p:spPr>
          <a:xfrm>
            <a:off x="2915449" y="4319617"/>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96</a:t>
            </a:r>
          </a:p>
        </p:txBody>
      </p:sp>
      <p:sp>
        <p:nvSpPr>
          <p:cNvPr id="90" name="Rounded Rectangle 89"/>
          <p:cNvSpPr/>
          <p:nvPr/>
        </p:nvSpPr>
        <p:spPr>
          <a:xfrm>
            <a:off x="3514032" y="4307062"/>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89</a:t>
            </a:r>
          </a:p>
        </p:txBody>
      </p:sp>
      <p:sp>
        <p:nvSpPr>
          <p:cNvPr id="91" name="Rounded Rectangle 90"/>
          <p:cNvSpPr/>
          <p:nvPr/>
        </p:nvSpPr>
        <p:spPr>
          <a:xfrm>
            <a:off x="4221562" y="4319617"/>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77</a:t>
            </a:r>
          </a:p>
        </p:txBody>
      </p:sp>
      <p:sp>
        <p:nvSpPr>
          <p:cNvPr id="92" name="Rounded Rectangle 91"/>
          <p:cNvSpPr/>
          <p:nvPr/>
        </p:nvSpPr>
        <p:spPr>
          <a:xfrm>
            <a:off x="4891488" y="4319617"/>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80</a:t>
            </a:r>
          </a:p>
        </p:txBody>
      </p:sp>
      <p:sp>
        <p:nvSpPr>
          <p:cNvPr id="93" name="Rounded Rectangle 92"/>
          <p:cNvSpPr/>
          <p:nvPr/>
        </p:nvSpPr>
        <p:spPr>
          <a:xfrm>
            <a:off x="5490071" y="4319617"/>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35</a:t>
            </a:r>
          </a:p>
        </p:txBody>
      </p:sp>
      <p:sp>
        <p:nvSpPr>
          <p:cNvPr id="94" name="Rounded Rectangle 93"/>
          <p:cNvSpPr/>
          <p:nvPr/>
        </p:nvSpPr>
        <p:spPr>
          <a:xfrm>
            <a:off x="6088654" y="4307062"/>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04</a:t>
            </a:r>
          </a:p>
        </p:txBody>
      </p:sp>
      <p:sp>
        <p:nvSpPr>
          <p:cNvPr id="95" name="Rounded Rectangle 94"/>
          <p:cNvSpPr/>
          <p:nvPr/>
        </p:nvSpPr>
        <p:spPr>
          <a:xfrm>
            <a:off x="6687235" y="4307062"/>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93</a:t>
            </a:r>
          </a:p>
        </p:txBody>
      </p:sp>
      <p:sp>
        <p:nvSpPr>
          <p:cNvPr id="97" name="Rounded Rectangle 96"/>
          <p:cNvSpPr/>
          <p:nvPr/>
        </p:nvSpPr>
        <p:spPr>
          <a:xfrm>
            <a:off x="7320484" y="4302346"/>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06</a:t>
            </a:r>
          </a:p>
        </p:txBody>
      </p:sp>
      <p:grpSp>
        <p:nvGrpSpPr>
          <p:cNvPr id="98" name="Group 97"/>
          <p:cNvGrpSpPr/>
          <p:nvPr/>
        </p:nvGrpSpPr>
        <p:grpSpPr>
          <a:xfrm>
            <a:off x="3124839" y="4909724"/>
            <a:ext cx="231012" cy="577711"/>
            <a:chOff x="1093845" y="2368839"/>
            <a:chExt cx="250183" cy="625653"/>
          </a:xfrm>
          <a:solidFill>
            <a:schemeClr val="tx1"/>
          </a:solidFill>
        </p:grpSpPr>
        <p:sp>
          <p:nvSpPr>
            <p:cNvPr id="99" name="Text Box 14"/>
            <p:cNvSpPr txBox="1">
              <a:spLocks noChangeArrowheads="1"/>
            </p:cNvSpPr>
            <p:nvPr/>
          </p:nvSpPr>
          <p:spPr bwMode="gray">
            <a:xfrm>
              <a:off x="1093845" y="2624516"/>
              <a:ext cx="250183" cy="369976"/>
            </a:xfrm>
            <a:prstGeom prst="rect">
              <a:avLst/>
            </a:prstGeom>
            <a:solidFill>
              <a:srgbClr val="FFFFFF"/>
            </a:solidFill>
            <a:ln w="9525">
              <a:noFill/>
              <a:miter lim="800000"/>
              <a:headEnd/>
              <a:tailEnd/>
            </a:ln>
          </p:spPr>
          <p:txBody>
            <a:bodyPr wrap="none" lIns="85020" tIns="42510" rIns="85020" bIns="4251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662" dirty="0" err="1">
                  <a:solidFill>
                    <a:srgbClr val="CC0099"/>
                  </a:solidFill>
                  <a:latin typeface="+mj-lt"/>
                  <a:ea typeface="Verdana" panose="020B0604030504040204" pitchFamily="34" charset="0"/>
                  <a:cs typeface="Verdana" panose="020B0604030504040204" pitchFamily="34" charset="0"/>
                </a:rPr>
                <a:t>i</a:t>
              </a:r>
              <a:endParaRPr lang="en-US" altLang="en-US" sz="1293" dirty="0">
                <a:solidFill>
                  <a:srgbClr val="CC0099"/>
                </a:solidFill>
                <a:latin typeface="+mj-lt"/>
                <a:ea typeface="Verdana" panose="020B0604030504040204" pitchFamily="34" charset="0"/>
                <a:cs typeface="Verdana" panose="020B0604030504040204" pitchFamily="34" charset="0"/>
              </a:endParaRPr>
            </a:p>
          </p:txBody>
        </p:sp>
        <p:sp>
          <p:nvSpPr>
            <p:cNvPr id="100" name="Up Arrow 99"/>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662">
                <a:solidFill>
                  <a:srgbClr val="CC0099"/>
                </a:solidFill>
              </a:endParaRPr>
            </a:p>
          </p:txBody>
        </p:sp>
      </p:grpSp>
      <p:grpSp>
        <p:nvGrpSpPr>
          <p:cNvPr id="101" name="Group 100"/>
          <p:cNvGrpSpPr/>
          <p:nvPr/>
        </p:nvGrpSpPr>
        <p:grpSpPr>
          <a:xfrm>
            <a:off x="1687199" y="4909723"/>
            <a:ext cx="1202432" cy="591868"/>
            <a:chOff x="196112" y="2368839"/>
            <a:chExt cx="1302218" cy="640984"/>
          </a:xfrm>
        </p:grpSpPr>
        <p:sp>
          <p:nvSpPr>
            <p:cNvPr id="102" name="Text Box 14"/>
            <p:cNvSpPr txBox="1">
              <a:spLocks noChangeArrowheads="1"/>
            </p:cNvSpPr>
            <p:nvPr/>
          </p:nvSpPr>
          <p:spPr bwMode="gray">
            <a:xfrm>
              <a:off x="196112" y="2639847"/>
              <a:ext cx="1302218" cy="36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020" tIns="42510" rIns="85020" bIns="4251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662"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293" dirty="0">
                <a:solidFill>
                  <a:sysClr val="windowText" lastClr="000000"/>
                </a:solidFill>
                <a:latin typeface="+mj-lt"/>
                <a:ea typeface="Verdana" panose="020B0604030504040204" pitchFamily="34" charset="0"/>
                <a:cs typeface="Verdana" panose="020B0604030504040204" pitchFamily="34" charset="0"/>
              </a:endParaRPr>
            </a:p>
          </p:txBody>
        </p:sp>
        <p:sp>
          <p:nvSpPr>
            <p:cNvPr id="103" name="Up Arrow 102"/>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662">
                <a:solidFill>
                  <a:srgbClr val="CC0099"/>
                </a:solidFill>
              </a:endParaRPr>
            </a:p>
          </p:txBody>
        </p:sp>
      </p:grpSp>
      <p:sp>
        <p:nvSpPr>
          <p:cNvPr id="121" name="Rectangle 120"/>
          <p:cNvSpPr/>
          <p:nvPr/>
        </p:nvSpPr>
        <p:spPr>
          <a:xfrm>
            <a:off x="1901332" y="4009159"/>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0</a:t>
            </a:r>
          </a:p>
        </p:txBody>
      </p:sp>
      <p:sp>
        <p:nvSpPr>
          <p:cNvPr id="122" name="Rectangle 121"/>
          <p:cNvSpPr/>
          <p:nvPr/>
        </p:nvSpPr>
        <p:spPr>
          <a:xfrm>
            <a:off x="2442310" y="4009159"/>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1</a:t>
            </a:r>
          </a:p>
        </p:txBody>
      </p:sp>
      <p:sp>
        <p:nvSpPr>
          <p:cNvPr id="123" name="Rectangle 122"/>
          <p:cNvSpPr/>
          <p:nvPr/>
        </p:nvSpPr>
        <p:spPr>
          <a:xfrm>
            <a:off x="3045909" y="4009159"/>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2</a:t>
            </a:r>
          </a:p>
        </p:txBody>
      </p:sp>
      <p:sp>
        <p:nvSpPr>
          <p:cNvPr id="124" name="Rectangle 123"/>
          <p:cNvSpPr/>
          <p:nvPr/>
        </p:nvSpPr>
        <p:spPr>
          <a:xfrm>
            <a:off x="3619553" y="4009159"/>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3</a:t>
            </a:r>
          </a:p>
        </p:txBody>
      </p:sp>
      <p:sp>
        <p:nvSpPr>
          <p:cNvPr id="125" name="Rectangle 124"/>
          <p:cNvSpPr/>
          <p:nvPr/>
        </p:nvSpPr>
        <p:spPr>
          <a:xfrm>
            <a:off x="4350042" y="4009159"/>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4</a:t>
            </a:r>
          </a:p>
        </p:txBody>
      </p:sp>
      <p:sp>
        <p:nvSpPr>
          <p:cNvPr id="126" name="Rectangle 125"/>
          <p:cNvSpPr/>
          <p:nvPr/>
        </p:nvSpPr>
        <p:spPr>
          <a:xfrm>
            <a:off x="5032724" y="4009159"/>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5</a:t>
            </a:r>
          </a:p>
        </p:txBody>
      </p:sp>
      <p:sp>
        <p:nvSpPr>
          <p:cNvPr id="127" name="Rectangle 126"/>
          <p:cNvSpPr/>
          <p:nvPr/>
        </p:nvSpPr>
        <p:spPr>
          <a:xfrm>
            <a:off x="5636325" y="4009159"/>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6</a:t>
            </a:r>
          </a:p>
        </p:txBody>
      </p:sp>
      <p:sp>
        <p:nvSpPr>
          <p:cNvPr id="128" name="Rectangle 127"/>
          <p:cNvSpPr/>
          <p:nvPr/>
        </p:nvSpPr>
        <p:spPr>
          <a:xfrm>
            <a:off x="6209968" y="4009159"/>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7</a:t>
            </a:r>
          </a:p>
        </p:txBody>
      </p:sp>
      <p:sp>
        <p:nvSpPr>
          <p:cNvPr id="129" name="Rectangle 128"/>
          <p:cNvSpPr/>
          <p:nvPr/>
        </p:nvSpPr>
        <p:spPr>
          <a:xfrm>
            <a:off x="6812678" y="4009159"/>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8</a:t>
            </a:r>
          </a:p>
        </p:txBody>
      </p:sp>
      <p:sp>
        <p:nvSpPr>
          <p:cNvPr id="130" name="Rectangle 129"/>
          <p:cNvSpPr/>
          <p:nvPr/>
        </p:nvSpPr>
        <p:spPr>
          <a:xfrm>
            <a:off x="7445927" y="4009159"/>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9</a:t>
            </a:r>
          </a:p>
        </p:txBody>
      </p:sp>
      <p:sp>
        <p:nvSpPr>
          <p:cNvPr id="131" name="Rectangle 130"/>
          <p:cNvSpPr/>
          <p:nvPr/>
        </p:nvSpPr>
        <p:spPr>
          <a:xfrm>
            <a:off x="824363" y="1582180"/>
            <a:ext cx="1540806" cy="319703"/>
          </a:xfrm>
          <a:prstGeom prst="rect">
            <a:avLst/>
          </a:prstGeom>
        </p:spPr>
        <p:txBody>
          <a:bodyPr wrap="none">
            <a:spAutoFit/>
          </a:bodyPr>
          <a:lstStyle/>
          <a:p>
            <a:pPr>
              <a:lnSpc>
                <a:spcPct val="80000"/>
              </a:lnSpc>
              <a:spcBef>
                <a:spcPct val="0"/>
              </a:spcBef>
              <a:buClrTx/>
              <a:buFontTx/>
              <a:buNone/>
            </a:pPr>
            <a:r>
              <a:rPr lang="en-US" altLang="en-US" sz="1847" dirty="0"/>
              <a:t>Partitioning…</a:t>
            </a:r>
            <a:endParaRPr lang="en-US" altLang="en-US" sz="1662" dirty="0"/>
          </a:p>
        </p:txBody>
      </p:sp>
    </p:spTree>
    <p:extLst>
      <p:ext uri="{BB962C8B-B14F-4D97-AF65-F5344CB8AC3E}">
        <p14:creationId xmlns:p14="http://schemas.microsoft.com/office/powerpoint/2010/main" val="419354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normAutofit fontScale="92500" lnSpcReduction="20000"/>
          </a:bodyPr>
          <a:lstStyle/>
          <a:p>
            <a:r>
              <a:rPr lang="en-US" altLang="en-US" dirty="0"/>
              <a:t>Quicksort (Example)</a:t>
            </a:r>
          </a:p>
        </p:txBody>
      </p:sp>
      <p:sp>
        <p:nvSpPr>
          <p:cNvPr id="104" name="Rectangle 103"/>
          <p:cNvSpPr/>
          <p:nvPr/>
        </p:nvSpPr>
        <p:spPr>
          <a:xfrm>
            <a:off x="810983" y="1984771"/>
            <a:ext cx="3812262" cy="319703"/>
          </a:xfrm>
          <a:prstGeom prst="rect">
            <a:avLst/>
          </a:prstGeom>
        </p:spPr>
        <p:txBody>
          <a:bodyPr wrap="none">
            <a:spAutoFit/>
          </a:bodyPr>
          <a:lstStyle/>
          <a:p>
            <a:pPr>
              <a:lnSpc>
                <a:spcPct val="80000"/>
              </a:lnSpc>
              <a:spcBef>
                <a:spcPct val="0"/>
              </a:spcBef>
              <a:buClrTx/>
              <a:buFontTx/>
              <a:buNone/>
            </a:pPr>
            <a:r>
              <a:rPr lang="en-US" altLang="en-US" sz="1847" dirty="0"/>
              <a:t>Carry on checking </a:t>
            </a:r>
            <a:r>
              <a:rPr lang="en-US" altLang="en-US" sz="1847" dirty="0">
                <a:solidFill>
                  <a:srgbClr val="0070C0"/>
                </a:solidFill>
              </a:rPr>
              <a:t>if (item </a:t>
            </a:r>
            <a:r>
              <a:rPr lang="en-US" altLang="en-US" sz="1847" dirty="0">
                <a:solidFill>
                  <a:srgbClr val="0070C0"/>
                </a:solidFill>
                <a:cs typeface="Arial" panose="020B0604020202020204" pitchFamily="34" charset="0"/>
              </a:rPr>
              <a:t>≥ pivot) </a:t>
            </a:r>
            <a:r>
              <a:rPr lang="en-US" altLang="en-US" sz="1847" dirty="0">
                <a:cs typeface="Arial" panose="020B0604020202020204" pitchFamily="34" charset="0"/>
              </a:rPr>
              <a:t>…</a:t>
            </a:r>
            <a:endParaRPr lang="en-US" altLang="en-US" sz="1662" dirty="0"/>
          </a:p>
        </p:txBody>
      </p:sp>
      <p:sp>
        <p:nvSpPr>
          <p:cNvPr id="63" name="Rounded Rectangle 62"/>
          <p:cNvSpPr/>
          <p:nvPr/>
        </p:nvSpPr>
        <p:spPr>
          <a:xfrm>
            <a:off x="1704514" y="4545971"/>
            <a:ext cx="513487" cy="442111"/>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42</a:t>
            </a:r>
          </a:p>
        </p:txBody>
      </p:sp>
      <p:sp>
        <p:nvSpPr>
          <p:cNvPr id="64" name="Rounded Rectangle 63"/>
          <p:cNvSpPr/>
          <p:nvPr/>
        </p:nvSpPr>
        <p:spPr>
          <a:xfrm>
            <a:off x="2316867" y="4545971"/>
            <a:ext cx="515242" cy="442111"/>
          </a:xfrm>
          <a:prstGeom prst="roundRect">
            <a:avLst/>
          </a:prstGeom>
          <a:solidFill>
            <a:srgbClr val="FF0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15</a:t>
            </a:r>
          </a:p>
        </p:txBody>
      </p:sp>
      <p:sp>
        <p:nvSpPr>
          <p:cNvPr id="65" name="Rounded Rectangle 64"/>
          <p:cNvSpPr/>
          <p:nvPr/>
        </p:nvSpPr>
        <p:spPr>
          <a:xfrm>
            <a:off x="2915449" y="4545971"/>
            <a:ext cx="515242" cy="442111"/>
          </a:xfrm>
          <a:prstGeom prst="roundRect">
            <a:avLst/>
          </a:prstGeom>
          <a:solidFill>
            <a:srgbClr val="FFC000"/>
          </a:solidFill>
          <a:ln>
            <a:solidFill>
              <a:srgbClr val="FFFF00"/>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96</a:t>
            </a:r>
          </a:p>
        </p:txBody>
      </p:sp>
      <p:sp>
        <p:nvSpPr>
          <p:cNvPr id="66" name="Rounded Rectangle 65"/>
          <p:cNvSpPr/>
          <p:nvPr/>
        </p:nvSpPr>
        <p:spPr>
          <a:xfrm>
            <a:off x="3514032" y="4533416"/>
            <a:ext cx="515242" cy="442111"/>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89</a:t>
            </a:r>
          </a:p>
        </p:txBody>
      </p:sp>
      <p:sp>
        <p:nvSpPr>
          <p:cNvPr id="67" name="Rounded Rectangle 66"/>
          <p:cNvSpPr/>
          <p:nvPr/>
        </p:nvSpPr>
        <p:spPr>
          <a:xfrm>
            <a:off x="4221562" y="4545971"/>
            <a:ext cx="515242" cy="442111"/>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77</a:t>
            </a:r>
          </a:p>
        </p:txBody>
      </p:sp>
      <p:sp>
        <p:nvSpPr>
          <p:cNvPr id="68" name="Rounded Rectangle 67"/>
          <p:cNvSpPr/>
          <p:nvPr/>
        </p:nvSpPr>
        <p:spPr>
          <a:xfrm>
            <a:off x="4891488" y="4545971"/>
            <a:ext cx="515242" cy="442111"/>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80</a:t>
            </a:r>
          </a:p>
        </p:txBody>
      </p:sp>
      <p:sp>
        <p:nvSpPr>
          <p:cNvPr id="69" name="Rounded Rectangle 68"/>
          <p:cNvSpPr/>
          <p:nvPr/>
        </p:nvSpPr>
        <p:spPr>
          <a:xfrm>
            <a:off x="5490071" y="4545971"/>
            <a:ext cx="515242" cy="442111"/>
          </a:xfrm>
          <a:prstGeom prst="roundRect">
            <a:avLst/>
          </a:prstGeom>
          <a:solidFill>
            <a:srgbClr val="CC6600"/>
          </a:solidFill>
          <a:ln>
            <a:solidFill>
              <a:srgbClr val="FFFF00"/>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35</a:t>
            </a:r>
          </a:p>
        </p:txBody>
      </p:sp>
      <p:sp>
        <p:nvSpPr>
          <p:cNvPr id="70" name="Rounded Rectangle 69"/>
          <p:cNvSpPr/>
          <p:nvPr/>
        </p:nvSpPr>
        <p:spPr>
          <a:xfrm>
            <a:off x="6088654" y="4533416"/>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04</a:t>
            </a:r>
          </a:p>
        </p:txBody>
      </p:sp>
      <p:sp>
        <p:nvSpPr>
          <p:cNvPr id="71" name="Rounded Rectangle 70"/>
          <p:cNvSpPr/>
          <p:nvPr/>
        </p:nvSpPr>
        <p:spPr>
          <a:xfrm>
            <a:off x="6687235" y="4533416"/>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93</a:t>
            </a:r>
          </a:p>
        </p:txBody>
      </p:sp>
      <p:sp>
        <p:nvSpPr>
          <p:cNvPr id="72" name="Rounded Rectangle 71"/>
          <p:cNvSpPr/>
          <p:nvPr/>
        </p:nvSpPr>
        <p:spPr>
          <a:xfrm>
            <a:off x="7320484" y="4528700"/>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06</a:t>
            </a:r>
          </a:p>
        </p:txBody>
      </p:sp>
      <p:grpSp>
        <p:nvGrpSpPr>
          <p:cNvPr id="73" name="Group 72"/>
          <p:cNvGrpSpPr/>
          <p:nvPr/>
        </p:nvGrpSpPr>
        <p:grpSpPr>
          <a:xfrm>
            <a:off x="5632240" y="5071822"/>
            <a:ext cx="231012" cy="577711"/>
            <a:chOff x="1093845" y="2368839"/>
            <a:chExt cx="250183" cy="625653"/>
          </a:xfrm>
        </p:grpSpPr>
        <p:sp>
          <p:nvSpPr>
            <p:cNvPr id="74" name="Text Box 14"/>
            <p:cNvSpPr txBox="1">
              <a:spLocks noChangeArrowheads="1"/>
            </p:cNvSpPr>
            <p:nvPr/>
          </p:nvSpPr>
          <p:spPr bwMode="gray">
            <a:xfrm>
              <a:off x="1093845" y="2624516"/>
              <a:ext cx="250183" cy="36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020" tIns="42510" rIns="85020" bIns="4251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662" dirty="0" err="1">
                  <a:solidFill>
                    <a:srgbClr val="CC0099"/>
                  </a:solidFill>
                  <a:latin typeface="+mj-lt"/>
                  <a:ea typeface="Verdana" panose="020B0604030504040204" pitchFamily="34" charset="0"/>
                  <a:cs typeface="Verdana" panose="020B0604030504040204" pitchFamily="34" charset="0"/>
                </a:rPr>
                <a:t>i</a:t>
              </a:r>
              <a:endParaRPr lang="en-US" altLang="en-US" sz="1293" dirty="0">
                <a:solidFill>
                  <a:srgbClr val="CC0099"/>
                </a:solidFill>
                <a:latin typeface="+mj-lt"/>
                <a:ea typeface="Verdana" panose="020B0604030504040204" pitchFamily="34" charset="0"/>
                <a:cs typeface="Verdana" panose="020B0604030504040204" pitchFamily="34" charset="0"/>
              </a:endParaRPr>
            </a:p>
          </p:txBody>
        </p:sp>
        <p:sp>
          <p:nvSpPr>
            <p:cNvPr id="75" name="Up Arrow 74"/>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662">
                <a:solidFill>
                  <a:schemeClr val="tx1"/>
                </a:solidFill>
              </a:endParaRPr>
            </a:p>
          </p:txBody>
        </p:sp>
      </p:grpSp>
      <p:grpSp>
        <p:nvGrpSpPr>
          <p:cNvPr id="76" name="Group 75"/>
          <p:cNvGrpSpPr/>
          <p:nvPr/>
        </p:nvGrpSpPr>
        <p:grpSpPr>
          <a:xfrm>
            <a:off x="2270758" y="5136077"/>
            <a:ext cx="1202432" cy="591868"/>
            <a:chOff x="196112" y="2368839"/>
            <a:chExt cx="1302218" cy="640984"/>
          </a:xfrm>
        </p:grpSpPr>
        <p:sp>
          <p:nvSpPr>
            <p:cNvPr id="77" name="Text Box 14"/>
            <p:cNvSpPr txBox="1">
              <a:spLocks noChangeArrowheads="1"/>
            </p:cNvSpPr>
            <p:nvPr/>
          </p:nvSpPr>
          <p:spPr bwMode="gray">
            <a:xfrm>
              <a:off x="196112" y="2639847"/>
              <a:ext cx="1302218" cy="36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020" tIns="42510" rIns="85020" bIns="4251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662"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293" dirty="0">
                <a:solidFill>
                  <a:sysClr val="windowText" lastClr="000000"/>
                </a:solidFill>
                <a:latin typeface="+mj-lt"/>
                <a:ea typeface="Verdana" panose="020B0604030504040204" pitchFamily="34" charset="0"/>
                <a:cs typeface="Verdana" panose="020B0604030504040204" pitchFamily="34" charset="0"/>
              </a:endParaRPr>
            </a:p>
          </p:txBody>
        </p:sp>
        <p:sp>
          <p:nvSpPr>
            <p:cNvPr id="78" name="Up Arrow 77"/>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662">
                <a:solidFill>
                  <a:srgbClr val="CC0099"/>
                </a:solidFill>
              </a:endParaRPr>
            </a:p>
          </p:txBody>
        </p:sp>
      </p:grpSp>
      <p:sp>
        <p:nvSpPr>
          <p:cNvPr id="80" name="Rectangle 79"/>
          <p:cNvSpPr/>
          <p:nvPr/>
        </p:nvSpPr>
        <p:spPr>
          <a:xfrm>
            <a:off x="1925401" y="420608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0</a:t>
            </a:r>
          </a:p>
        </p:txBody>
      </p:sp>
      <p:sp>
        <p:nvSpPr>
          <p:cNvPr id="81" name="Rectangle 80"/>
          <p:cNvSpPr/>
          <p:nvPr/>
        </p:nvSpPr>
        <p:spPr>
          <a:xfrm>
            <a:off x="2466378" y="420608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1</a:t>
            </a:r>
          </a:p>
        </p:txBody>
      </p:sp>
      <p:sp>
        <p:nvSpPr>
          <p:cNvPr id="82" name="Rectangle 81"/>
          <p:cNvSpPr/>
          <p:nvPr/>
        </p:nvSpPr>
        <p:spPr>
          <a:xfrm>
            <a:off x="3069978" y="420608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2</a:t>
            </a:r>
          </a:p>
        </p:txBody>
      </p:sp>
      <p:sp>
        <p:nvSpPr>
          <p:cNvPr id="83" name="Rectangle 82"/>
          <p:cNvSpPr/>
          <p:nvPr/>
        </p:nvSpPr>
        <p:spPr>
          <a:xfrm>
            <a:off x="3643621" y="420608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3</a:t>
            </a:r>
          </a:p>
        </p:txBody>
      </p:sp>
      <p:sp>
        <p:nvSpPr>
          <p:cNvPr id="84" name="Rectangle 83"/>
          <p:cNvSpPr/>
          <p:nvPr/>
        </p:nvSpPr>
        <p:spPr>
          <a:xfrm>
            <a:off x="4374111" y="420608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4</a:t>
            </a:r>
          </a:p>
        </p:txBody>
      </p:sp>
      <p:sp>
        <p:nvSpPr>
          <p:cNvPr id="85" name="Rectangle 84"/>
          <p:cNvSpPr/>
          <p:nvPr/>
        </p:nvSpPr>
        <p:spPr>
          <a:xfrm>
            <a:off x="5056793" y="420608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5</a:t>
            </a:r>
          </a:p>
        </p:txBody>
      </p:sp>
      <p:sp>
        <p:nvSpPr>
          <p:cNvPr id="86" name="Rectangle 85"/>
          <p:cNvSpPr/>
          <p:nvPr/>
        </p:nvSpPr>
        <p:spPr>
          <a:xfrm>
            <a:off x="5660393" y="420608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6</a:t>
            </a:r>
          </a:p>
        </p:txBody>
      </p:sp>
      <p:sp>
        <p:nvSpPr>
          <p:cNvPr id="96" name="Rectangle 95"/>
          <p:cNvSpPr/>
          <p:nvPr/>
        </p:nvSpPr>
        <p:spPr>
          <a:xfrm>
            <a:off x="6234037" y="420608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7</a:t>
            </a:r>
          </a:p>
        </p:txBody>
      </p:sp>
      <p:sp>
        <p:nvSpPr>
          <p:cNvPr id="121" name="Rectangle 120"/>
          <p:cNvSpPr/>
          <p:nvPr/>
        </p:nvSpPr>
        <p:spPr>
          <a:xfrm>
            <a:off x="6836746" y="420608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8</a:t>
            </a:r>
          </a:p>
        </p:txBody>
      </p:sp>
      <p:sp>
        <p:nvSpPr>
          <p:cNvPr id="122" name="Rectangle 121"/>
          <p:cNvSpPr/>
          <p:nvPr/>
        </p:nvSpPr>
        <p:spPr>
          <a:xfrm>
            <a:off x="7469995" y="420608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9</a:t>
            </a:r>
          </a:p>
        </p:txBody>
      </p:sp>
      <p:grpSp>
        <p:nvGrpSpPr>
          <p:cNvPr id="4" name="Group 3"/>
          <p:cNvGrpSpPr/>
          <p:nvPr/>
        </p:nvGrpSpPr>
        <p:grpSpPr>
          <a:xfrm>
            <a:off x="1687199" y="2529977"/>
            <a:ext cx="6300407" cy="1509302"/>
            <a:chOff x="2331242" y="1769570"/>
            <a:chExt cx="6823253" cy="1634554"/>
          </a:xfrm>
        </p:grpSpPr>
        <p:sp>
          <p:nvSpPr>
            <p:cNvPr id="105" name="Rounded Rectangle 104"/>
            <p:cNvSpPr/>
            <p:nvPr/>
          </p:nvSpPr>
          <p:spPr>
            <a:xfrm>
              <a:off x="2349994" y="2124064"/>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42</a:t>
              </a:r>
            </a:p>
          </p:txBody>
        </p:sp>
        <p:sp>
          <p:nvSpPr>
            <p:cNvPr id="106" name="Rounded Rectangle 105"/>
            <p:cNvSpPr/>
            <p:nvPr/>
          </p:nvSpPr>
          <p:spPr>
            <a:xfrm>
              <a:off x="3013164" y="2124064"/>
              <a:ext cx="558000" cy="478800"/>
            </a:xfrm>
            <a:prstGeom prst="roundRect">
              <a:avLst/>
            </a:prstGeom>
            <a:solidFill>
              <a:srgbClr val="FF0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15</a:t>
              </a:r>
            </a:p>
          </p:txBody>
        </p:sp>
        <p:sp>
          <p:nvSpPr>
            <p:cNvPr id="107" name="Rounded Rectangle 106"/>
            <p:cNvSpPr/>
            <p:nvPr/>
          </p:nvSpPr>
          <p:spPr>
            <a:xfrm>
              <a:off x="3661420" y="2124064"/>
              <a:ext cx="558000" cy="478800"/>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96</a:t>
              </a:r>
            </a:p>
          </p:txBody>
        </p:sp>
        <p:sp>
          <p:nvSpPr>
            <p:cNvPr id="108" name="Rounded Rectangle 107"/>
            <p:cNvSpPr/>
            <p:nvPr/>
          </p:nvSpPr>
          <p:spPr>
            <a:xfrm>
              <a:off x="4309677" y="2110467"/>
              <a:ext cx="558000" cy="478800"/>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89</a:t>
              </a:r>
            </a:p>
          </p:txBody>
        </p:sp>
        <p:sp>
          <p:nvSpPr>
            <p:cNvPr id="109" name="Rounded Rectangle 108"/>
            <p:cNvSpPr/>
            <p:nvPr/>
          </p:nvSpPr>
          <p:spPr>
            <a:xfrm>
              <a:off x="5075922" y="2124064"/>
              <a:ext cx="558000" cy="478800"/>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77</a:t>
              </a:r>
            </a:p>
          </p:txBody>
        </p:sp>
        <p:sp>
          <p:nvSpPr>
            <p:cNvPr id="110" name="Rounded Rectangle 109"/>
            <p:cNvSpPr/>
            <p:nvPr/>
          </p:nvSpPr>
          <p:spPr>
            <a:xfrm>
              <a:off x="5801443" y="2124064"/>
              <a:ext cx="558000" cy="478800"/>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80</a:t>
              </a:r>
            </a:p>
          </p:txBody>
        </p:sp>
        <p:sp>
          <p:nvSpPr>
            <p:cNvPr id="111" name="Rounded Rectangle 110"/>
            <p:cNvSpPr/>
            <p:nvPr/>
          </p:nvSpPr>
          <p:spPr>
            <a:xfrm>
              <a:off x="6449700" y="212406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35</a:t>
              </a:r>
            </a:p>
          </p:txBody>
        </p:sp>
        <p:sp>
          <p:nvSpPr>
            <p:cNvPr id="112" name="Rounded Rectangle 111"/>
            <p:cNvSpPr/>
            <p:nvPr/>
          </p:nvSpPr>
          <p:spPr>
            <a:xfrm>
              <a:off x="7097957" y="211046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04</a:t>
              </a:r>
            </a:p>
          </p:txBody>
        </p:sp>
        <p:sp>
          <p:nvSpPr>
            <p:cNvPr id="113" name="Rounded Rectangle 112"/>
            <p:cNvSpPr/>
            <p:nvPr/>
          </p:nvSpPr>
          <p:spPr>
            <a:xfrm>
              <a:off x="7746212" y="211046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93</a:t>
              </a:r>
            </a:p>
          </p:txBody>
        </p:sp>
        <p:sp>
          <p:nvSpPr>
            <p:cNvPr id="114" name="Rounded Rectangle 113"/>
            <p:cNvSpPr/>
            <p:nvPr/>
          </p:nvSpPr>
          <p:spPr>
            <a:xfrm>
              <a:off x="8432012" y="210536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06</a:t>
              </a:r>
            </a:p>
          </p:txBody>
        </p:sp>
        <p:grpSp>
          <p:nvGrpSpPr>
            <p:cNvPr id="115" name="Group 114"/>
            <p:cNvGrpSpPr/>
            <p:nvPr/>
          </p:nvGrpSpPr>
          <p:grpSpPr>
            <a:xfrm>
              <a:off x="6617656" y="2763139"/>
              <a:ext cx="250183" cy="625653"/>
              <a:chOff x="1093845" y="2368839"/>
              <a:chExt cx="250183" cy="625653"/>
            </a:xfrm>
          </p:grpSpPr>
          <p:sp>
            <p:nvSpPr>
              <p:cNvPr id="116" name="Text Box 14"/>
              <p:cNvSpPr txBox="1">
                <a:spLocks noChangeArrowheads="1"/>
              </p:cNvSpPr>
              <p:nvPr/>
            </p:nvSpPr>
            <p:spPr bwMode="gray">
              <a:xfrm>
                <a:off x="1093845" y="2624516"/>
                <a:ext cx="250183" cy="36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020" tIns="42510" rIns="85020" bIns="4251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662" dirty="0" err="1">
                    <a:solidFill>
                      <a:srgbClr val="CC0099"/>
                    </a:solidFill>
                    <a:latin typeface="+mj-lt"/>
                    <a:ea typeface="Verdana" panose="020B0604030504040204" pitchFamily="34" charset="0"/>
                    <a:cs typeface="Verdana" panose="020B0604030504040204" pitchFamily="34" charset="0"/>
                  </a:rPr>
                  <a:t>i</a:t>
                </a:r>
                <a:endParaRPr lang="en-US" altLang="en-US" sz="1293" dirty="0">
                  <a:solidFill>
                    <a:srgbClr val="CC0099"/>
                  </a:solidFill>
                  <a:latin typeface="+mj-lt"/>
                  <a:ea typeface="Verdana" panose="020B0604030504040204" pitchFamily="34" charset="0"/>
                  <a:cs typeface="Verdana" panose="020B0604030504040204" pitchFamily="34" charset="0"/>
                </a:endParaRPr>
              </a:p>
            </p:txBody>
          </p:sp>
          <p:sp>
            <p:nvSpPr>
              <p:cNvPr id="117" name="Up Arrow 116"/>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662">
                  <a:solidFill>
                    <a:srgbClr val="CC0099"/>
                  </a:solidFill>
                </a:endParaRPr>
              </a:p>
            </p:txBody>
          </p:sp>
        </p:grpSp>
        <p:grpSp>
          <p:nvGrpSpPr>
            <p:cNvPr id="118" name="Group 117"/>
            <p:cNvGrpSpPr/>
            <p:nvPr/>
          </p:nvGrpSpPr>
          <p:grpSpPr>
            <a:xfrm>
              <a:off x="2331242" y="2763139"/>
              <a:ext cx="1302218" cy="640985"/>
              <a:chOff x="196112" y="2368839"/>
              <a:chExt cx="1302218" cy="640985"/>
            </a:xfrm>
          </p:grpSpPr>
          <p:sp>
            <p:nvSpPr>
              <p:cNvPr id="119" name="Text Box 14"/>
              <p:cNvSpPr txBox="1">
                <a:spLocks noChangeArrowheads="1"/>
              </p:cNvSpPr>
              <p:nvPr/>
            </p:nvSpPr>
            <p:spPr bwMode="gray">
              <a:xfrm>
                <a:off x="196112" y="2639847"/>
                <a:ext cx="1302218" cy="369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020" tIns="42510" rIns="85020" bIns="4251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662"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293" dirty="0">
                  <a:solidFill>
                    <a:sysClr val="windowText" lastClr="000000"/>
                  </a:solidFill>
                  <a:latin typeface="+mj-lt"/>
                  <a:ea typeface="Verdana" panose="020B0604030504040204" pitchFamily="34" charset="0"/>
                  <a:cs typeface="Verdana" panose="020B0604030504040204" pitchFamily="34" charset="0"/>
                </a:endParaRPr>
              </a:p>
            </p:txBody>
          </p:sp>
          <p:sp>
            <p:nvSpPr>
              <p:cNvPr id="120" name="Up Arrow 119"/>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662">
                  <a:solidFill>
                    <a:srgbClr val="CC0099"/>
                  </a:solidFill>
                </a:endParaRPr>
              </a:p>
            </p:txBody>
          </p:sp>
        </p:grpSp>
        <p:sp>
          <p:nvSpPr>
            <p:cNvPr id="123" name="Rectangle 122"/>
            <p:cNvSpPr/>
            <p:nvPr/>
          </p:nvSpPr>
          <p:spPr>
            <a:xfrm>
              <a:off x="2654476"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0</a:t>
              </a:r>
            </a:p>
          </p:txBody>
        </p:sp>
        <p:sp>
          <p:nvSpPr>
            <p:cNvPr id="124" name="Rectangle 123"/>
            <p:cNvSpPr/>
            <p:nvPr/>
          </p:nvSpPr>
          <p:spPr>
            <a:xfrm>
              <a:off x="3240347"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1</a:t>
              </a:r>
            </a:p>
          </p:txBody>
        </p:sp>
        <p:sp>
          <p:nvSpPr>
            <p:cNvPr id="125" name="Rectangle 124"/>
            <p:cNvSpPr/>
            <p:nvPr/>
          </p:nvSpPr>
          <p:spPr>
            <a:xfrm>
              <a:off x="3894037"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2</a:t>
              </a:r>
            </a:p>
          </p:txBody>
        </p:sp>
        <p:sp>
          <p:nvSpPr>
            <p:cNvPr id="126" name="Rectangle 125"/>
            <p:cNvSpPr/>
            <p:nvPr/>
          </p:nvSpPr>
          <p:spPr>
            <a:xfrm>
              <a:off x="4515285"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3</a:t>
              </a:r>
            </a:p>
          </p:txBody>
        </p:sp>
        <p:sp>
          <p:nvSpPr>
            <p:cNvPr id="127" name="Rectangle 126"/>
            <p:cNvSpPr/>
            <p:nvPr/>
          </p:nvSpPr>
          <p:spPr>
            <a:xfrm>
              <a:off x="5306395"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4</a:t>
              </a:r>
            </a:p>
          </p:txBody>
        </p:sp>
        <p:sp>
          <p:nvSpPr>
            <p:cNvPr id="128" name="Rectangle 127"/>
            <p:cNvSpPr/>
            <p:nvPr/>
          </p:nvSpPr>
          <p:spPr>
            <a:xfrm>
              <a:off x="6045730"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5</a:t>
              </a:r>
            </a:p>
          </p:txBody>
        </p:sp>
        <p:sp>
          <p:nvSpPr>
            <p:cNvPr id="129" name="Rectangle 128"/>
            <p:cNvSpPr/>
            <p:nvPr/>
          </p:nvSpPr>
          <p:spPr>
            <a:xfrm>
              <a:off x="6699421"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6</a:t>
              </a:r>
            </a:p>
          </p:txBody>
        </p:sp>
        <p:sp>
          <p:nvSpPr>
            <p:cNvPr id="130" name="Rectangle 129"/>
            <p:cNvSpPr/>
            <p:nvPr/>
          </p:nvSpPr>
          <p:spPr>
            <a:xfrm>
              <a:off x="7320669"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7</a:t>
              </a:r>
            </a:p>
          </p:txBody>
        </p:sp>
        <p:sp>
          <p:nvSpPr>
            <p:cNvPr id="131" name="Rectangle 130"/>
            <p:cNvSpPr/>
            <p:nvPr/>
          </p:nvSpPr>
          <p:spPr>
            <a:xfrm>
              <a:off x="7973395"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8</a:t>
              </a:r>
            </a:p>
          </p:txBody>
        </p:sp>
        <p:sp>
          <p:nvSpPr>
            <p:cNvPr id="132" name="Rectangle 131"/>
            <p:cNvSpPr/>
            <p:nvPr/>
          </p:nvSpPr>
          <p:spPr>
            <a:xfrm>
              <a:off x="8659195"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9</a:t>
              </a:r>
            </a:p>
          </p:txBody>
        </p:sp>
      </p:grpSp>
      <p:sp>
        <p:nvSpPr>
          <p:cNvPr id="59" name="Rectangle 58"/>
          <p:cNvSpPr/>
          <p:nvPr/>
        </p:nvSpPr>
        <p:spPr>
          <a:xfrm>
            <a:off x="824363" y="1582180"/>
            <a:ext cx="1540806" cy="319703"/>
          </a:xfrm>
          <a:prstGeom prst="rect">
            <a:avLst/>
          </a:prstGeom>
        </p:spPr>
        <p:txBody>
          <a:bodyPr wrap="none">
            <a:spAutoFit/>
          </a:bodyPr>
          <a:lstStyle/>
          <a:p>
            <a:pPr>
              <a:lnSpc>
                <a:spcPct val="80000"/>
              </a:lnSpc>
              <a:spcBef>
                <a:spcPct val="0"/>
              </a:spcBef>
              <a:buClrTx/>
              <a:buFontTx/>
              <a:buNone/>
            </a:pPr>
            <a:r>
              <a:rPr lang="en-US" altLang="en-US" sz="1847" dirty="0"/>
              <a:t>Partitioning…</a:t>
            </a:r>
            <a:endParaRPr lang="en-US" altLang="en-US" sz="1662" dirty="0"/>
          </a:p>
        </p:txBody>
      </p:sp>
      <p:sp>
        <p:nvSpPr>
          <p:cNvPr id="58" name="Rounded Rectangle 57"/>
          <p:cNvSpPr/>
          <p:nvPr/>
        </p:nvSpPr>
        <p:spPr>
          <a:xfrm>
            <a:off x="2930982" y="4531829"/>
            <a:ext cx="515242" cy="442111"/>
          </a:xfrm>
          <a:prstGeom prst="roundRect">
            <a:avLst/>
          </a:prstGeom>
          <a:solidFill>
            <a:srgbClr val="FF0000"/>
          </a:solidFill>
          <a:ln>
            <a:solidFill>
              <a:srgbClr val="FFFF00"/>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bg1"/>
                </a:solidFill>
              </a:rPr>
              <a:t>35</a:t>
            </a:r>
          </a:p>
        </p:txBody>
      </p:sp>
    </p:spTree>
    <p:extLst>
      <p:ext uri="{BB962C8B-B14F-4D97-AF65-F5344CB8AC3E}">
        <p14:creationId xmlns:p14="http://schemas.microsoft.com/office/powerpoint/2010/main" val="11665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par>
                                <p:cTn id="13" presetID="10" presetClass="entr" presetSubtype="0"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fade">
                                      <p:cBhvr>
                                        <p:cTn id="15" dur="500"/>
                                        <p:tgtEl>
                                          <p:spTgt spid="7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500"/>
                                        <p:tgtEl>
                                          <p:spTgt spid="64"/>
                                        </p:tgtEl>
                                      </p:cBhvr>
                                    </p:animEffect>
                                  </p:childTnLst>
                                </p:cTn>
                              </p:par>
                              <p:par>
                                <p:cTn id="19" presetID="10" presetClass="entr" presetSubtype="0" fill="hold" nodeType="with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fade">
                                      <p:cBhvr>
                                        <p:cTn id="21" dur="500"/>
                                        <p:tgtEl>
                                          <p:spTgt spid="7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500"/>
                                        <p:tgtEl>
                                          <p:spTgt spid="6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500"/>
                                        <p:tgtEl>
                                          <p:spTgt spid="6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fade">
                                      <p:cBhvr>
                                        <p:cTn id="33" dur="500"/>
                                        <p:tgtEl>
                                          <p:spTgt spid="6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500"/>
                                        <p:tgtEl>
                                          <p:spTgt spid="6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fade">
                                      <p:cBhvr>
                                        <p:cTn id="39" dur="500"/>
                                        <p:tgtEl>
                                          <p:spTgt spid="7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fade">
                                      <p:cBhvr>
                                        <p:cTn id="42" dur="500"/>
                                        <p:tgtEl>
                                          <p:spTgt spid="7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animEffect transition="in" filter="fade">
                                      <p:cBhvr>
                                        <p:cTn id="45" dur="500"/>
                                        <p:tgtEl>
                                          <p:spTgt spid="7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fade">
                                      <p:cBhvr>
                                        <p:cTn id="48" dur="500"/>
                                        <p:tgtEl>
                                          <p:spTgt spid="8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fade">
                                      <p:cBhvr>
                                        <p:cTn id="51" dur="500"/>
                                        <p:tgtEl>
                                          <p:spTgt spid="8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2"/>
                                        </p:tgtEl>
                                        <p:attrNameLst>
                                          <p:attrName>style.visibility</p:attrName>
                                        </p:attrNameLst>
                                      </p:cBhvr>
                                      <p:to>
                                        <p:strVal val="visible"/>
                                      </p:to>
                                    </p:set>
                                    <p:animEffect transition="in" filter="fade">
                                      <p:cBhvr>
                                        <p:cTn id="54" dur="500"/>
                                        <p:tgtEl>
                                          <p:spTgt spid="8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3"/>
                                        </p:tgtEl>
                                        <p:attrNameLst>
                                          <p:attrName>style.visibility</p:attrName>
                                        </p:attrNameLst>
                                      </p:cBhvr>
                                      <p:to>
                                        <p:strVal val="visible"/>
                                      </p:to>
                                    </p:set>
                                    <p:animEffect transition="in" filter="fade">
                                      <p:cBhvr>
                                        <p:cTn id="57" dur="500"/>
                                        <p:tgtEl>
                                          <p:spTgt spid="8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4"/>
                                        </p:tgtEl>
                                        <p:attrNameLst>
                                          <p:attrName>style.visibility</p:attrName>
                                        </p:attrNameLst>
                                      </p:cBhvr>
                                      <p:to>
                                        <p:strVal val="visible"/>
                                      </p:to>
                                    </p:set>
                                    <p:animEffect transition="in" filter="fade">
                                      <p:cBhvr>
                                        <p:cTn id="60" dur="500"/>
                                        <p:tgtEl>
                                          <p:spTgt spid="8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500"/>
                                        <p:tgtEl>
                                          <p:spTgt spid="8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6"/>
                                        </p:tgtEl>
                                        <p:attrNameLst>
                                          <p:attrName>style.visibility</p:attrName>
                                        </p:attrNameLst>
                                      </p:cBhvr>
                                      <p:to>
                                        <p:strVal val="visible"/>
                                      </p:to>
                                    </p:set>
                                    <p:animEffect transition="in" filter="fade">
                                      <p:cBhvr>
                                        <p:cTn id="66" dur="500"/>
                                        <p:tgtEl>
                                          <p:spTgt spid="8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6"/>
                                        </p:tgtEl>
                                        <p:attrNameLst>
                                          <p:attrName>style.visibility</p:attrName>
                                        </p:attrNameLst>
                                      </p:cBhvr>
                                      <p:to>
                                        <p:strVal val="visible"/>
                                      </p:to>
                                    </p:set>
                                    <p:animEffect transition="in" filter="fade">
                                      <p:cBhvr>
                                        <p:cTn id="69" dur="500"/>
                                        <p:tgtEl>
                                          <p:spTgt spid="9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21"/>
                                        </p:tgtEl>
                                        <p:attrNameLst>
                                          <p:attrName>style.visibility</p:attrName>
                                        </p:attrNameLst>
                                      </p:cBhvr>
                                      <p:to>
                                        <p:strVal val="visible"/>
                                      </p:to>
                                    </p:set>
                                    <p:animEffect transition="in" filter="fade">
                                      <p:cBhvr>
                                        <p:cTn id="72" dur="500"/>
                                        <p:tgtEl>
                                          <p:spTgt spid="12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22"/>
                                        </p:tgtEl>
                                        <p:attrNameLst>
                                          <p:attrName>style.visibility</p:attrName>
                                        </p:attrNameLst>
                                      </p:cBhvr>
                                      <p:to>
                                        <p:strVal val="visible"/>
                                      </p:to>
                                    </p:set>
                                    <p:animEffect transition="in" filter="fade">
                                      <p:cBhvr>
                                        <p:cTn id="75" dur="500"/>
                                        <p:tgtEl>
                                          <p:spTgt spid="122"/>
                                        </p:tgtEl>
                                      </p:cBhvr>
                                    </p:animEffect>
                                  </p:childTnLst>
                                </p:cTn>
                              </p:par>
                              <p:par>
                                <p:cTn id="76" presetID="63" presetClass="path" presetSubtype="0" accel="50000" decel="50000" fill="hold" grpId="1" nodeType="withEffect">
                                  <p:stCondLst>
                                    <p:cond delay="0"/>
                                  </p:stCondLst>
                                  <p:childTnLst>
                                    <p:animMotion origin="layout" path="M -3.93716E-6 -2.59259E-6 L 0.27862 0.00185 " pathEditMode="relative" rAng="0" ptsTypes="AA">
                                      <p:cBhvr>
                                        <p:cTn id="77" dur="2000" fill="hold"/>
                                        <p:tgtEl>
                                          <p:spTgt spid="65"/>
                                        </p:tgtEl>
                                        <p:attrNameLst>
                                          <p:attrName>ppt_x</p:attrName>
                                          <p:attrName>ppt_y</p:attrName>
                                        </p:attrNameLst>
                                      </p:cBhvr>
                                      <p:rCtr x="13931" y="93"/>
                                    </p:animMotion>
                                  </p:childTnLst>
                                </p:cTn>
                              </p:par>
                              <p:par>
                                <p:cTn id="78" presetID="35" presetClass="path" presetSubtype="0" accel="50000" decel="50000" fill="hold" grpId="1" nodeType="withEffect">
                                  <p:stCondLst>
                                    <p:cond delay="0"/>
                                  </p:stCondLst>
                                  <p:childTnLst>
                                    <p:animMotion origin="layout" path="M -4.41808E-6 -2.59259E-6 L -0.2815 -2.59259E-6 " pathEditMode="relative" rAng="0" ptsTypes="AA">
                                      <p:cBhvr>
                                        <p:cTn id="79" dur="2000" fill="hold"/>
                                        <p:tgtEl>
                                          <p:spTgt spid="69"/>
                                        </p:tgtEl>
                                        <p:attrNameLst>
                                          <p:attrName>ppt_x</p:attrName>
                                          <p:attrName>ppt_y</p:attrName>
                                        </p:attrNameLst>
                                      </p:cBhvr>
                                      <p:rCtr x="-14075" y="0"/>
                                    </p:animMotion>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fade">
                                      <p:cBhvr>
                                        <p:cTn id="84" dur="500"/>
                                        <p:tgtEl>
                                          <p:spTgt spid="58"/>
                                        </p:tgtEl>
                                      </p:cBhvr>
                                    </p:animEffect>
                                  </p:childTnLst>
                                </p:cTn>
                              </p:par>
                            </p:childTnLst>
                          </p:cTn>
                        </p:par>
                      </p:childTnLst>
                    </p:cTn>
                  </p:par>
                  <p:par>
                    <p:cTn id="85" fill="hold">
                      <p:stCondLst>
                        <p:cond delay="indefinite"/>
                      </p:stCondLst>
                      <p:childTnLst>
                        <p:par>
                          <p:cTn id="86" fill="hold">
                            <p:stCondLst>
                              <p:cond delay="0"/>
                            </p:stCondLst>
                            <p:childTnLst>
                              <p:par>
                                <p:cTn id="87" presetID="63" presetClass="path" presetSubtype="0" accel="50000" decel="50000" fill="hold" nodeType="clickEffect">
                                  <p:stCondLst>
                                    <p:cond delay="0"/>
                                  </p:stCondLst>
                                  <p:childTnLst>
                                    <p:animMotion origin="layout" path="M 3.15165E-6 -4.44444E-6 L 0.07149 -4.44444E-6 " pathEditMode="relative" rAng="0" ptsTypes="AA">
                                      <p:cBhvr>
                                        <p:cTn id="88" dur="2000" fill="hold"/>
                                        <p:tgtEl>
                                          <p:spTgt spid="73"/>
                                        </p:tgtEl>
                                        <p:attrNameLst>
                                          <p:attrName>ppt_x</p:attrName>
                                          <p:attrName>ppt_y</p:attrName>
                                        </p:attrNameLst>
                                      </p:cBhvr>
                                      <p:rCtr x="357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5" grpId="1" animBg="1"/>
      <p:bldP spid="66" grpId="0" animBg="1"/>
      <p:bldP spid="67" grpId="0" animBg="1"/>
      <p:bldP spid="68" grpId="0" animBg="1"/>
      <p:bldP spid="69" grpId="0" animBg="1"/>
      <p:bldP spid="69" grpId="1" animBg="1"/>
      <p:bldP spid="70" grpId="0" animBg="1"/>
      <p:bldP spid="71" grpId="0" animBg="1"/>
      <p:bldP spid="72" grpId="0" animBg="1"/>
      <p:bldP spid="80" grpId="0"/>
      <p:bldP spid="81" grpId="0"/>
      <p:bldP spid="82" grpId="0"/>
      <p:bldP spid="83" grpId="0"/>
      <p:bldP spid="84" grpId="0"/>
      <p:bldP spid="85" grpId="0"/>
      <p:bldP spid="86" grpId="0"/>
      <p:bldP spid="96" grpId="0"/>
      <p:bldP spid="121" grpId="0"/>
      <p:bldP spid="122" grpId="0"/>
      <p:bldP spid="5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3988436" y="2713470"/>
            <a:ext cx="515242" cy="442111"/>
          </a:xfrm>
          <a:prstGeom prst="roundRect">
            <a:avLst/>
          </a:prstGeom>
          <a:solidFill>
            <a:srgbClr val="FF0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04</a:t>
            </a:r>
          </a:p>
        </p:txBody>
      </p:sp>
      <p:sp>
        <p:nvSpPr>
          <p:cNvPr id="66" name="Rounded Rectangle 65"/>
          <p:cNvSpPr/>
          <p:nvPr/>
        </p:nvSpPr>
        <p:spPr>
          <a:xfrm>
            <a:off x="3979439" y="2718186"/>
            <a:ext cx="515242" cy="442111"/>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89</a:t>
            </a:r>
          </a:p>
        </p:txBody>
      </p:sp>
      <p:sp>
        <p:nvSpPr>
          <p:cNvPr id="3" name="Text Placeholder 2"/>
          <p:cNvSpPr>
            <a:spLocks noGrp="1"/>
          </p:cNvSpPr>
          <p:nvPr>
            <p:ph type="body" sz="quarter" idx="16"/>
          </p:nvPr>
        </p:nvSpPr>
        <p:spPr/>
        <p:txBody>
          <a:bodyPr>
            <a:normAutofit fontScale="92500" lnSpcReduction="20000"/>
          </a:bodyPr>
          <a:lstStyle/>
          <a:p>
            <a:r>
              <a:rPr lang="en-US" altLang="en-US" dirty="0"/>
              <a:t>Quicksort (Example)</a:t>
            </a:r>
          </a:p>
        </p:txBody>
      </p:sp>
      <p:sp>
        <p:nvSpPr>
          <p:cNvPr id="63" name="Rounded Rectangle 62"/>
          <p:cNvSpPr/>
          <p:nvPr/>
        </p:nvSpPr>
        <p:spPr>
          <a:xfrm>
            <a:off x="2169922" y="2730741"/>
            <a:ext cx="513487" cy="442111"/>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42</a:t>
            </a:r>
          </a:p>
        </p:txBody>
      </p:sp>
      <p:sp>
        <p:nvSpPr>
          <p:cNvPr id="64" name="Rounded Rectangle 63"/>
          <p:cNvSpPr/>
          <p:nvPr/>
        </p:nvSpPr>
        <p:spPr>
          <a:xfrm>
            <a:off x="2782274" y="2730741"/>
            <a:ext cx="515242" cy="442111"/>
          </a:xfrm>
          <a:prstGeom prst="roundRect">
            <a:avLst/>
          </a:prstGeom>
          <a:solidFill>
            <a:srgbClr val="FF0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15</a:t>
            </a:r>
          </a:p>
        </p:txBody>
      </p:sp>
      <p:sp>
        <p:nvSpPr>
          <p:cNvPr id="65" name="Rounded Rectangle 64"/>
          <p:cNvSpPr/>
          <p:nvPr/>
        </p:nvSpPr>
        <p:spPr>
          <a:xfrm>
            <a:off x="3380856" y="2730741"/>
            <a:ext cx="515242" cy="442111"/>
          </a:xfrm>
          <a:prstGeom prst="roundRect">
            <a:avLst/>
          </a:prstGeom>
          <a:solidFill>
            <a:srgbClr val="FF0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35</a:t>
            </a:r>
          </a:p>
        </p:txBody>
      </p:sp>
      <p:sp>
        <p:nvSpPr>
          <p:cNvPr id="67" name="Rounded Rectangle 66"/>
          <p:cNvSpPr/>
          <p:nvPr/>
        </p:nvSpPr>
        <p:spPr>
          <a:xfrm>
            <a:off x="4686969" y="2730741"/>
            <a:ext cx="515242" cy="442111"/>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77</a:t>
            </a:r>
          </a:p>
        </p:txBody>
      </p:sp>
      <p:sp>
        <p:nvSpPr>
          <p:cNvPr id="68" name="Rounded Rectangle 67"/>
          <p:cNvSpPr/>
          <p:nvPr/>
        </p:nvSpPr>
        <p:spPr>
          <a:xfrm>
            <a:off x="5356896" y="2730741"/>
            <a:ext cx="515242" cy="442111"/>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80</a:t>
            </a:r>
          </a:p>
        </p:txBody>
      </p:sp>
      <p:sp>
        <p:nvSpPr>
          <p:cNvPr id="69" name="Rounded Rectangle 68"/>
          <p:cNvSpPr/>
          <p:nvPr/>
        </p:nvSpPr>
        <p:spPr>
          <a:xfrm>
            <a:off x="5955479" y="2730741"/>
            <a:ext cx="515242" cy="442111"/>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96</a:t>
            </a:r>
          </a:p>
        </p:txBody>
      </p:sp>
      <p:sp>
        <p:nvSpPr>
          <p:cNvPr id="70" name="Rounded Rectangle 69"/>
          <p:cNvSpPr/>
          <p:nvPr/>
        </p:nvSpPr>
        <p:spPr>
          <a:xfrm>
            <a:off x="6554061" y="2718186"/>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04</a:t>
            </a:r>
          </a:p>
        </p:txBody>
      </p:sp>
      <p:sp>
        <p:nvSpPr>
          <p:cNvPr id="71" name="Rounded Rectangle 70"/>
          <p:cNvSpPr/>
          <p:nvPr/>
        </p:nvSpPr>
        <p:spPr>
          <a:xfrm>
            <a:off x="7152643" y="2718186"/>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93</a:t>
            </a:r>
          </a:p>
        </p:txBody>
      </p:sp>
      <p:sp>
        <p:nvSpPr>
          <p:cNvPr id="72" name="Rounded Rectangle 71"/>
          <p:cNvSpPr/>
          <p:nvPr/>
        </p:nvSpPr>
        <p:spPr>
          <a:xfrm>
            <a:off x="7785892" y="2713470"/>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06</a:t>
            </a:r>
          </a:p>
        </p:txBody>
      </p:sp>
      <p:grpSp>
        <p:nvGrpSpPr>
          <p:cNvPr id="73" name="Group 72"/>
          <p:cNvGrpSpPr/>
          <p:nvPr/>
        </p:nvGrpSpPr>
        <p:grpSpPr>
          <a:xfrm>
            <a:off x="6695820" y="3256591"/>
            <a:ext cx="231012" cy="579095"/>
            <a:chOff x="1089918" y="2368839"/>
            <a:chExt cx="250183" cy="627151"/>
          </a:xfrm>
        </p:grpSpPr>
        <p:sp>
          <p:nvSpPr>
            <p:cNvPr id="74" name="Text Box 14"/>
            <p:cNvSpPr txBox="1">
              <a:spLocks noChangeArrowheads="1"/>
            </p:cNvSpPr>
            <p:nvPr/>
          </p:nvSpPr>
          <p:spPr bwMode="gray">
            <a:xfrm>
              <a:off x="1089918" y="2626014"/>
              <a:ext cx="250183" cy="36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020" tIns="42510" rIns="85020" bIns="4251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662" dirty="0" err="1">
                  <a:solidFill>
                    <a:srgbClr val="CC0099"/>
                  </a:solidFill>
                  <a:latin typeface="+mj-lt"/>
                  <a:ea typeface="Verdana" panose="020B0604030504040204" pitchFamily="34" charset="0"/>
                  <a:cs typeface="Verdana" panose="020B0604030504040204" pitchFamily="34" charset="0"/>
                </a:rPr>
                <a:t>i</a:t>
              </a:r>
              <a:endParaRPr lang="en-US" altLang="en-US" sz="1293" dirty="0">
                <a:solidFill>
                  <a:srgbClr val="CC0099"/>
                </a:solidFill>
                <a:latin typeface="+mj-lt"/>
                <a:ea typeface="Verdana" panose="020B0604030504040204" pitchFamily="34" charset="0"/>
                <a:cs typeface="Verdana" panose="020B0604030504040204" pitchFamily="34" charset="0"/>
              </a:endParaRPr>
            </a:p>
          </p:txBody>
        </p:sp>
        <p:sp>
          <p:nvSpPr>
            <p:cNvPr id="75" name="Up Arrow 74"/>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662">
                <a:solidFill>
                  <a:schemeClr val="tx1"/>
                </a:solidFill>
              </a:endParaRPr>
            </a:p>
          </p:txBody>
        </p:sp>
      </p:grpSp>
      <p:grpSp>
        <p:nvGrpSpPr>
          <p:cNvPr id="76" name="Group 75"/>
          <p:cNvGrpSpPr/>
          <p:nvPr/>
        </p:nvGrpSpPr>
        <p:grpSpPr>
          <a:xfrm>
            <a:off x="2736854" y="3320847"/>
            <a:ext cx="1202432" cy="591868"/>
            <a:chOff x="196112" y="2368839"/>
            <a:chExt cx="1302218" cy="640984"/>
          </a:xfrm>
        </p:grpSpPr>
        <p:sp>
          <p:nvSpPr>
            <p:cNvPr id="77" name="Text Box 14"/>
            <p:cNvSpPr txBox="1">
              <a:spLocks noChangeArrowheads="1"/>
            </p:cNvSpPr>
            <p:nvPr/>
          </p:nvSpPr>
          <p:spPr bwMode="gray">
            <a:xfrm>
              <a:off x="196112" y="2639847"/>
              <a:ext cx="1302218" cy="36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020" tIns="42510" rIns="85020" bIns="4251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662"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293" dirty="0">
                <a:solidFill>
                  <a:sysClr val="windowText" lastClr="000000"/>
                </a:solidFill>
                <a:latin typeface="+mj-lt"/>
                <a:ea typeface="Verdana" panose="020B0604030504040204" pitchFamily="34" charset="0"/>
                <a:cs typeface="Verdana" panose="020B0604030504040204" pitchFamily="34" charset="0"/>
              </a:endParaRPr>
            </a:p>
          </p:txBody>
        </p:sp>
        <p:sp>
          <p:nvSpPr>
            <p:cNvPr id="78" name="Up Arrow 77"/>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662">
                <a:solidFill>
                  <a:srgbClr val="CC0099"/>
                </a:solidFill>
              </a:endParaRPr>
            </a:p>
          </p:txBody>
        </p:sp>
      </p:grpSp>
      <p:sp>
        <p:nvSpPr>
          <p:cNvPr id="80" name="Rectangle 79"/>
          <p:cNvSpPr/>
          <p:nvPr/>
        </p:nvSpPr>
        <p:spPr>
          <a:xfrm>
            <a:off x="2390808" y="239085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0</a:t>
            </a:r>
          </a:p>
        </p:txBody>
      </p:sp>
      <p:sp>
        <p:nvSpPr>
          <p:cNvPr id="81" name="Rectangle 80"/>
          <p:cNvSpPr/>
          <p:nvPr/>
        </p:nvSpPr>
        <p:spPr>
          <a:xfrm>
            <a:off x="2931786" y="239085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1</a:t>
            </a:r>
          </a:p>
        </p:txBody>
      </p:sp>
      <p:sp>
        <p:nvSpPr>
          <p:cNvPr id="82" name="Rectangle 81"/>
          <p:cNvSpPr/>
          <p:nvPr/>
        </p:nvSpPr>
        <p:spPr>
          <a:xfrm>
            <a:off x="3535385" y="239085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2</a:t>
            </a:r>
          </a:p>
        </p:txBody>
      </p:sp>
      <p:sp>
        <p:nvSpPr>
          <p:cNvPr id="83" name="Rectangle 82"/>
          <p:cNvSpPr/>
          <p:nvPr/>
        </p:nvSpPr>
        <p:spPr>
          <a:xfrm>
            <a:off x="4109029" y="239085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3</a:t>
            </a:r>
          </a:p>
        </p:txBody>
      </p:sp>
      <p:sp>
        <p:nvSpPr>
          <p:cNvPr id="84" name="Rectangle 83"/>
          <p:cNvSpPr/>
          <p:nvPr/>
        </p:nvSpPr>
        <p:spPr>
          <a:xfrm>
            <a:off x="4839518" y="239085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4</a:t>
            </a:r>
          </a:p>
        </p:txBody>
      </p:sp>
      <p:sp>
        <p:nvSpPr>
          <p:cNvPr id="85" name="Rectangle 84"/>
          <p:cNvSpPr/>
          <p:nvPr/>
        </p:nvSpPr>
        <p:spPr>
          <a:xfrm>
            <a:off x="5522200" y="239085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5</a:t>
            </a:r>
          </a:p>
        </p:txBody>
      </p:sp>
      <p:sp>
        <p:nvSpPr>
          <p:cNvPr id="86" name="Rectangle 85"/>
          <p:cNvSpPr/>
          <p:nvPr/>
        </p:nvSpPr>
        <p:spPr>
          <a:xfrm>
            <a:off x="6125801" y="239085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6</a:t>
            </a:r>
          </a:p>
        </p:txBody>
      </p:sp>
      <p:sp>
        <p:nvSpPr>
          <p:cNvPr id="96" name="Rectangle 95"/>
          <p:cNvSpPr/>
          <p:nvPr/>
        </p:nvSpPr>
        <p:spPr>
          <a:xfrm>
            <a:off x="6699444" y="239085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7</a:t>
            </a:r>
          </a:p>
        </p:txBody>
      </p:sp>
      <p:sp>
        <p:nvSpPr>
          <p:cNvPr id="121" name="Rectangle 120"/>
          <p:cNvSpPr/>
          <p:nvPr/>
        </p:nvSpPr>
        <p:spPr>
          <a:xfrm>
            <a:off x="7302154" y="239085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8</a:t>
            </a:r>
          </a:p>
        </p:txBody>
      </p:sp>
      <p:sp>
        <p:nvSpPr>
          <p:cNvPr id="122" name="Rectangle 121"/>
          <p:cNvSpPr/>
          <p:nvPr/>
        </p:nvSpPr>
        <p:spPr>
          <a:xfrm>
            <a:off x="7935403" y="239085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9</a:t>
            </a:r>
          </a:p>
        </p:txBody>
      </p:sp>
      <p:sp>
        <p:nvSpPr>
          <p:cNvPr id="106" name="Rectangle 105"/>
          <p:cNvSpPr/>
          <p:nvPr/>
        </p:nvSpPr>
        <p:spPr>
          <a:xfrm>
            <a:off x="810983" y="1984771"/>
            <a:ext cx="3812262" cy="319703"/>
          </a:xfrm>
          <a:prstGeom prst="rect">
            <a:avLst/>
          </a:prstGeom>
        </p:spPr>
        <p:txBody>
          <a:bodyPr wrap="none">
            <a:spAutoFit/>
          </a:bodyPr>
          <a:lstStyle/>
          <a:p>
            <a:pPr>
              <a:lnSpc>
                <a:spcPct val="80000"/>
              </a:lnSpc>
              <a:spcBef>
                <a:spcPct val="0"/>
              </a:spcBef>
              <a:buClrTx/>
              <a:buFontTx/>
              <a:buNone/>
            </a:pPr>
            <a:r>
              <a:rPr lang="en-US" altLang="en-US" sz="1847" dirty="0"/>
              <a:t>Carry on checking </a:t>
            </a:r>
            <a:r>
              <a:rPr lang="en-US" altLang="en-US" sz="1847" dirty="0">
                <a:solidFill>
                  <a:srgbClr val="0070C0"/>
                </a:solidFill>
              </a:rPr>
              <a:t>if (item </a:t>
            </a:r>
            <a:r>
              <a:rPr lang="en-US" altLang="en-US" sz="1847" dirty="0">
                <a:solidFill>
                  <a:srgbClr val="0070C0"/>
                </a:solidFill>
                <a:cs typeface="Arial" panose="020B0604020202020204" pitchFamily="34" charset="0"/>
              </a:rPr>
              <a:t>≥ pivot) </a:t>
            </a:r>
            <a:r>
              <a:rPr lang="en-US" altLang="en-US" sz="1847" dirty="0">
                <a:cs typeface="Arial" panose="020B0604020202020204" pitchFamily="34" charset="0"/>
              </a:rPr>
              <a:t>…</a:t>
            </a:r>
            <a:endParaRPr lang="en-US" altLang="en-US" sz="1662" dirty="0"/>
          </a:p>
        </p:txBody>
      </p:sp>
      <p:sp>
        <p:nvSpPr>
          <p:cNvPr id="107" name="Rectangle 106"/>
          <p:cNvSpPr/>
          <p:nvPr/>
        </p:nvSpPr>
        <p:spPr>
          <a:xfrm>
            <a:off x="824363" y="1582180"/>
            <a:ext cx="1540806" cy="319703"/>
          </a:xfrm>
          <a:prstGeom prst="rect">
            <a:avLst/>
          </a:prstGeom>
        </p:spPr>
        <p:txBody>
          <a:bodyPr wrap="none">
            <a:spAutoFit/>
          </a:bodyPr>
          <a:lstStyle/>
          <a:p>
            <a:pPr>
              <a:lnSpc>
                <a:spcPct val="80000"/>
              </a:lnSpc>
              <a:spcBef>
                <a:spcPct val="0"/>
              </a:spcBef>
              <a:buClrTx/>
              <a:buFontTx/>
              <a:buNone/>
            </a:pPr>
            <a:r>
              <a:rPr lang="en-US" altLang="en-US" sz="1847" dirty="0"/>
              <a:t>Partitioning…</a:t>
            </a:r>
            <a:endParaRPr lang="en-US" altLang="en-US" sz="1662" dirty="0"/>
          </a:p>
        </p:txBody>
      </p:sp>
      <p:sp>
        <p:nvSpPr>
          <p:cNvPr id="60" name="Rounded Rectangle 59"/>
          <p:cNvSpPr/>
          <p:nvPr/>
        </p:nvSpPr>
        <p:spPr>
          <a:xfrm>
            <a:off x="2148666" y="4437108"/>
            <a:ext cx="513487" cy="442111"/>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42</a:t>
            </a:r>
          </a:p>
        </p:txBody>
      </p:sp>
      <p:sp>
        <p:nvSpPr>
          <p:cNvPr id="61" name="Rounded Rectangle 60"/>
          <p:cNvSpPr/>
          <p:nvPr/>
        </p:nvSpPr>
        <p:spPr>
          <a:xfrm>
            <a:off x="2761019" y="4437108"/>
            <a:ext cx="515242" cy="442111"/>
          </a:xfrm>
          <a:prstGeom prst="roundRect">
            <a:avLst/>
          </a:prstGeom>
          <a:solidFill>
            <a:srgbClr val="FF0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15</a:t>
            </a:r>
          </a:p>
        </p:txBody>
      </p:sp>
      <p:sp>
        <p:nvSpPr>
          <p:cNvPr id="79" name="Rounded Rectangle 78"/>
          <p:cNvSpPr/>
          <p:nvPr/>
        </p:nvSpPr>
        <p:spPr>
          <a:xfrm>
            <a:off x="3359601" y="4437108"/>
            <a:ext cx="515242" cy="442111"/>
          </a:xfrm>
          <a:prstGeom prst="roundRect">
            <a:avLst/>
          </a:prstGeom>
          <a:solidFill>
            <a:srgbClr val="FF0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35</a:t>
            </a:r>
          </a:p>
        </p:txBody>
      </p:sp>
      <p:sp>
        <p:nvSpPr>
          <p:cNvPr id="87" name="Rounded Rectangle 86"/>
          <p:cNvSpPr/>
          <p:nvPr/>
        </p:nvSpPr>
        <p:spPr>
          <a:xfrm>
            <a:off x="3958184" y="4424553"/>
            <a:ext cx="515242" cy="442111"/>
          </a:xfrm>
          <a:prstGeom prst="roundRect">
            <a:avLst/>
          </a:prstGeom>
          <a:solidFill>
            <a:srgbClr val="FF0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04</a:t>
            </a:r>
          </a:p>
        </p:txBody>
      </p:sp>
      <p:sp>
        <p:nvSpPr>
          <p:cNvPr id="88" name="Rounded Rectangle 87"/>
          <p:cNvSpPr/>
          <p:nvPr/>
        </p:nvSpPr>
        <p:spPr>
          <a:xfrm>
            <a:off x="4665714" y="4437108"/>
            <a:ext cx="515242" cy="442111"/>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77</a:t>
            </a:r>
          </a:p>
        </p:txBody>
      </p:sp>
      <p:sp>
        <p:nvSpPr>
          <p:cNvPr id="89" name="Rounded Rectangle 88"/>
          <p:cNvSpPr/>
          <p:nvPr/>
        </p:nvSpPr>
        <p:spPr>
          <a:xfrm>
            <a:off x="5335640" y="4437108"/>
            <a:ext cx="515242" cy="442111"/>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80</a:t>
            </a:r>
          </a:p>
        </p:txBody>
      </p:sp>
      <p:sp>
        <p:nvSpPr>
          <p:cNvPr id="90" name="Rounded Rectangle 89"/>
          <p:cNvSpPr/>
          <p:nvPr/>
        </p:nvSpPr>
        <p:spPr>
          <a:xfrm>
            <a:off x="5934223" y="4437108"/>
            <a:ext cx="515242" cy="442111"/>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96</a:t>
            </a:r>
          </a:p>
        </p:txBody>
      </p:sp>
      <p:sp>
        <p:nvSpPr>
          <p:cNvPr id="91" name="Rounded Rectangle 90"/>
          <p:cNvSpPr/>
          <p:nvPr/>
        </p:nvSpPr>
        <p:spPr>
          <a:xfrm>
            <a:off x="6532806" y="4424553"/>
            <a:ext cx="515242" cy="442111"/>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89</a:t>
            </a:r>
          </a:p>
        </p:txBody>
      </p:sp>
      <p:sp>
        <p:nvSpPr>
          <p:cNvPr id="93" name="Rounded Rectangle 92"/>
          <p:cNvSpPr/>
          <p:nvPr/>
        </p:nvSpPr>
        <p:spPr>
          <a:xfrm>
            <a:off x="7764637" y="4419837"/>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06</a:t>
            </a:r>
          </a:p>
        </p:txBody>
      </p:sp>
      <p:grpSp>
        <p:nvGrpSpPr>
          <p:cNvPr id="94" name="Group 93"/>
          <p:cNvGrpSpPr/>
          <p:nvPr/>
        </p:nvGrpSpPr>
        <p:grpSpPr>
          <a:xfrm>
            <a:off x="6682262" y="4945394"/>
            <a:ext cx="231012" cy="659530"/>
            <a:chOff x="1137715" y="2280230"/>
            <a:chExt cx="250183" cy="714261"/>
          </a:xfrm>
        </p:grpSpPr>
        <p:sp>
          <p:nvSpPr>
            <p:cNvPr id="95" name="Text Box 14"/>
            <p:cNvSpPr txBox="1">
              <a:spLocks noChangeArrowheads="1"/>
            </p:cNvSpPr>
            <p:nvPr/>
          </p:nvSpPr>
          <p:spPr bwMode="gray">
            <a:xfrm>
              <a:off x="1137715" y="2624515"/>
              <a:ext cx="250183" cy="36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020" tIns="42510" rIns="85020" bIns="4251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662" dirty="0" err="1">
                  <a:solidFill>
                    <a:srgbClr val="CC0099"/>
                  </a:solidFill>
                  <a:latin typeface="+mj-lt"/>
                  <a:ea typeface="Verdana" panose="020B0604030504040204" pitchFamily="34" charset="0"/>
                  <a:cs typeface="Verdana" panose="020B0604030504040204" pitchFamily="34" charset="0"/>
                </a:rPr>
                <a:t>i</a:t>
              </a:r>
              <a:endParaRPr lang="en-US" altLang="en-US" sz="1293" dirty="0">
                <a:solidFill>
                  <a:srgbClr val="CC0099"/>
                </a:solidFill>
                <a:latin typeface="+mj-lt"/>
                <a:ea typeface="Verdana" panose="020B0604030504040204" pitchFamily="34" charset="0"/>
                <a:cs typeface="Verdana" panose="020B0604030504040204" pitchFamily="34" charset="0"/>
              </a:endParaRPr>
            </a:p>
          </p:txBody>
        </p:sp>
        <p:sp>
          <p:nvSpPr>
            <p:cNvPr id="97" name="Up Arrow 96"/>
            <p:cNvSpPr/>
            <p:nvPr/>
          </p:nvSpPr>
          <p:spPr>
            <a:xfrm>
              <a:off x="1180810" y="2280230"/>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662">
                <a:solidFill>
                  <a:srgbClr val="CC0099"/>
                </a:solidFill>
              </a:endParaRPr>
            </a:p>
          </p:txBody>
        </p:sp>
      </p:grpSp>
      <p:grpSp>
        <p:nvGrpSpPr>
          <p:cNvPr id="98" name="Group 97"/>
          <p:cNvGrpSpPr/>
          <p:nvPr/>
        </p:nvGrpSpPr>
        <p:grpSpPr>
          <a:xfrm>
            <a:off x="3284247" y="5027214"/>
            <a:ext cx="1202432" cy="591868"/>
            <a:chOff x="196112" y="2368839"/>
            <a:chExt cx="1302218" cy="640984"/>
          </a:xfrm>
        </p:grpSpPr>
        <p:sp>
          <p:nvSpPr>
            <p:cNvPr id="99" name="Text Box 14"/>
            <p:cNvSpPr txBox="1">
              <a:spLocks noChangeArrowheads="1"/>
            </p:cNvSpPr>
            <p:nvPr/>
          </p:nvSpPr>
          <p:spPr bwMode="gray">
            <a:xfrm>
              <a:off x="196112" y="2639847"/>
              <a:ext cx="1302218" cy="36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020" tIns="42510" rIns="85020" bIns="4251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662"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293" dirty="0">
                <a:solidFill>
                  <a:sysClr val="windowText" lastClr="000000"/>
                </a:solidFill>
                <a:latin typeface="+mj-lt"/>
                <a:ea typeface="Verdana" panose="020B0604030504040204" pitchFamily="34" charset="0"/>
                <a:cs typeface="Verdana" panose="020B0604030504040204" pitchFamily="34" charset="0"/>
              </a:endParaRPr>
            </a:p>
          </p:txBody>
        </p:sp>
        <p:sp>
          <p:nvSpPr>
            <p:cNvPr id="100" name="Up Arrow 99"/>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662">
                <a:solidFill>
                  <a:srgbClr val="CC0099"/>
                </a:solidFill>
              </a:endParaRPr>
            </a:p>
          </p:txBody>
        </p:sp>
      </p:grpSp>
      <p:sp>
        <p:nvSpPr>
          <p:cNvPr id="101" name="Rectangle 100"/>
          <p:cNvSpPr/>
          <p:nvPr/>
        </p:nvSpPr>
        <p:spPr>
          <a:xfrm>
            <a:off x="2369553" y="4097223"/>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0</a:t>
            </a:r>
          </a:p>
        </p:txBody>
      </p:sp>
      <p:sp>
        <p:nvSpPr>
          <p:cNvPr id="102" name="Rectangle 101"/>
          <p:cNvSpPr/>
          <p:nvPr/>
        </p:nvSpPr>
        <p:spPr>
          <a:xfrm>
            <a:off x="2910531" y="4097223"/>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1</a:t>
            </a:r>
          </a:p>
        </p:txBody>
      </p:sp>
      <p:sp>
        <p:nvSpPr>
          <p:cNvPr id="103" name="Rectangle 102"/>
          <p:cNvSpPr/>
          <p:nvPr/>
        </p:nvSpPr>
        <p:spPr>
          <a:xfrm>
            <a:off x="3514130" y="4097223"/>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2</a:t>
            </a:r>
          </a:p>
        </p:txBody>
      </p:sp>
      <p:sp>
        <p:nvSpPr>
          <p:cNvPr id="134" name="Rectangle 133"/>
          <p:cNvSpPr/>
          <p:nvPr/>
        </p:nvSpPr>
        <p:spPr>
          <a:xfrm>
            <a:off x="4087774" y="4097223"/>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3</a:t>
            </a:r>
          </a:p>
        </p:txBody>
      </p:sp>
      <p:sp>
        <p:nvSpPr>
          <p:cNvPr id="135" name="Rectangle 134"/>
          <p:cNvSpPr/>
          <p:nvPr/>
        </p:nvSpPr>
        <p:spPr>
          <a:xfrm>
            <a:off x="4818263" y="4097223"/>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4</a:t>
            </a:r>
          </a:p>
        </p:txBody>
      </p:sp>
      <p:sp>
        <p:nvSpPr>
          <p:cNvPr id="136" name="Rectangle 135"/>
          <p:cNvSpPr/>
          <p:nvPr/>
        </p:nvSpPr>
        <p:spPr>
          <a:xfrm>
            <a:off x="5500945" y="4097223"/>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5</a:t>
            </a:r>
          </a:p>
        </p:txBody>
      </p:sp>
      <p:sp>
        <p:nvSpPr>
          <p:cNvPr id="137" name="Rectangle 136"/>
          <p:cNvSpPr/>
          <p:nvPr/>
        </p:nvSpPr>
        <p:spPr>
          <a:xfrm>
            <a:off x="6104546" y="4097223"/>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6</a:t>
            </a:r>
          </a:p>
        </p:txBody>
      </p:sp>
      <p:sp>
        <p:nvSpPr>
          <p:cNvPr id="138" name="Rectangle 137"/>
          <p:cNvSpPr/>
          <p:nvPr/>
        </p:nvSpPr>
        <p:spPr>
          <a:xfrm>
            <a:off x="6678189" y="4097223"/>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7</a:t>
            </a:r>
          </a:p>
        </p:txBody>
      </p:sp>
      <p:sp>
        <p:nvSpPr>
          <p:cNvPr id="139" name="Rectangle 138"/>
          <p:cNvSpPr/>
          <p:nvPr/>
        </p:nvSpPr>
        <p:spPr>
          <a:xfrm>
            <a:off x="7280899" y="4097223"/>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8</a:t>
            </a:r>
          </a:p>
        </p:txBody>
      </p:sp>
      <p:sp>
        <p:nvSpPr>
          <p:cNvPr id="140" name="Rectangle 139"/>
          <p:cNvSpPr/>
          <p:nvPr/>
        </p:nvSpPr>
        <p:spPr>
          <a:xfrm>
            <a:off x="7914148" y="4097223"/>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9</a:t>
            </a:r>
          </a:p>
        </p:txBody>
      </p:sp>
      <p:sp>
        <p:nvSpPr>
          <p:cNvPr id="105" name="Rounded Rectangle 104"/>
          <p:cNvSpPr/>
          <p:nvPr/>
        </p:nvSpPr>
        <p:spPr>
          <a:xfrm>
            <a:off x="7136498" y="4437108"/>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93</a:t>
            </a:r>
          </a:p>
        </p:txBody>
      </p:sp>
    </p:spTree>
    <p:extLst>
      <p:ext uri="{BB962C8B-B14F-4D97-AF65-F5344CB8AC3E}">
        <p14:creationId xmlns:p14="http://schemas.microsoft.com/office/powerpoint/2010/main" val="394292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70"/>
                                        </p:tgtEl>
                                      </p:cBhvr>
                                    </p:animEffect>
                                    <p:animScale>
                                      <p:cBhvr>
                                        <p:cTn id="7" dur="250" autoRev="1" fill="hold"/>
                                        <p:tgtEl>
                                          <p:spTgt spid="7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63"/>
                                        </p:tgtEl>
                                      </p:cBhvr>
                                    </p:animEffect>
                                    <p:animScale>
                                      <p:cBhvr>
                                        <p:cTn id="10" dur="250" autoRev="1" fill="hold"/>
                                        <p:tgtEl>
                                          <p:spTgt spid="63"/>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8.40013E-7 -4.81481E-6 L 0.06573 -4.81481E-6 " pathEditMode="relative" rAng="0" ptsTypes="AA">
                                      <p:cBhvr>
                                        <p:cTn id="14" dur="2000" fill="hold"/>
                                        <p:tgtEl>
                                          <p:spTgt spid="76"/>
                                        </p:tgtEl>
                                        <p:attrNameLst>
                                          <p:attrName>ppt_x</p:attrName>
                                          <p:attrName>ppt_y</p:attrName>
                                        </p:attrNameLst>
                                      </p:cBhvr>
                                      <p:rCtr x="3286" y="0"/>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0" nodeType="clickEffect">
                                  <p:stCondLst>
                                    <p:cond delay="0"/>
                                  </p:stCondLst>
                                  <p:childTnLst>
                                    <p:animMotion origin="layout" path="M -3.04585E-7 4.81481E-6 L -0.28166 4.81481E-6 " pathEditMode="relative" rAng="0" ptsTypes="AA">
                                      <p:cBhvr>
                                        <p:cTn id="18" dur="2000" fill="hold"/>
                                        <p:tgtEl>
                                          <p:spTgt spid="70"/>
                                        </p:tgtEl>
                                        <p:attrNameLst>
                                          <p:attrName>ppt_x</p:attrName>
                                          <p:attrName>ppt_y</p:attrName>
                                        </p:attrNameLst>
                                      </p:cBhvr>
                                      <p:rCtr x="-14123" y="0"/>
                                    </p:animMotion>
                                  </p:childTnLst>
                                </p:cTn>
                              </p:par>
                              <p:par>
                                <p:cTn id="19" presetID="63" presetClass="path" presetSubtype="0" accel="50000" decel="50000" fill="hold" grpId="0" nodeType="withEffect">
                                  <p:stCondLst>
                                    <p:cond delay="0"/>
                                  </p:stCondLst>
                                  <p:childTnLst>
                                    <p:animMotion origin="layout" path="M 4.8413E-7 4.81481E-6 L 0.28118 4.81481E-6 " pathEditMode="relative" rAng="0" ptsTypes="AA">
                                      <p:cBhvr>
                                        <p:cTn id="20" dur="2000" fill="hold"/>
                                        <p:tgtEl>
                                          <p:spTgt spid="66"/>
                                        </p:tgtEl>
                                        <p:attrNameLst>
                                          <p:attrName>ppt_x</p:attrName>
                                          <p:attrName>ppt_y</p:attrName>
                                        </p:attrNameLst>
                                      </p:cBhvr>
                                      <p:rCtr x="14059"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500"/>
                                        <p:tgtEl>
                                          <p:spTgt spid="5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fade">
                                      <p:cBhvr>
                                        <p:cTn id="36" dur="500"/>
                                        <p:tgtEl>
                                          <p:spTgt spid="7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fade">
                                      <p:cBhvr>
                                        <p:cTn id="39" dur="500"/>
                                        <p:tgtEl>
                                          <p:spTgt spid="8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8"/>
                                        </p:tgtEl>
                                        <p:attrNameLst>
                                          <p:attrName>style.visibility</p:attrName>
                                        </p:attrNameLst>
                                      </p:cBhvr>
                                      <p:to>
                                        <p:strVal val="visible"/>
                                      </p:to>
                                    </p:set>
                                    <p:animEffect transition="in" filter="fade">
                                      <p:cBhvr>
                                        <p:cTn id="42" dur="500"/>
                                        <p:tgtEl>
                                          <p:spTgt spid="8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fade">
                                      <p:cBhvr>
                                        <p:cTn id="45" dur="500"/>
                                        <p:tgtEl>
                                          <p:spTgt spid="8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fade">
                                      <p:cBhvr>
                                        <p:cTn id="48" dur="500"/>
                                        <p:tgtEl>
                                          <p:spTgt spid="9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fade">
                                      <p:cBhvr>
                                        <p:cTn id="51" dur="500"/>
                                        <p:tgtEl>
                                          <p:spTgt spid="9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animEffect transition="in" filter="fade">
                                      <p:cBhvr>
                                        <p:cTn id="54" dur="500"/>
                                        <p:tgtEl>
                                          <p:spTgt spid="93"/>
                                        </p:tgtEl>
                                      </p:cBhvr>
                                    </p:animEffect>
                                  </p:childTnLst>
                                </p:cTn>
                              </p:par>
                              <p:par>
                                <p:cTn id="55" presetID="10" presetClass="entr" presetSubtype="0" fill="hold" nodeType="withEffect">
                                  <p:stCondLst>
                                    <p:cond delay="0"/>
                                  </p:stCondLst>
                                  <p:childTnLst>
                                    <p:set>
                                      <p:cBhvr>
                                        <p:cTn id="56" dur="1" fill="hold">
                                          <p:stCondLst>
                                            <p:cond delay="0"/>
                                          </p:stCondLst>
                                        </p:cTn>
                                        <p:tgtEl>
                                          <p:spTgt spid="94"/>
                                        </p:tgtEl>
                                        <p:attrNameLst>
                                          <p:attrName>style.visibility</p:attrName>
                                        </p:attrNameLst>
                                      </p:cBhvr>
                                      <p:to>
                                        <p:strVal val="visible"/>
                                      </p:to>
                                    </p:set>
                                    <p:animEffect transition="in" filter="fade">
                                      <p:cBhvr>
                                        <p:cTn id="57" dur="500"/>
                                        <p:tgtEl>
                                          <p:spTgt spid="94"/>
                                        </p:tgtEl>
                                      </p:cBhvr>
                                    </p:animEffect>
                                  </p:childTnLst>
                                </p:cTn>
                              </p:par>
                              <p:par>
                                <p:cTn id="58" presetID="10" presetClass="entr" presetSubtype="0" fill="hold" nodeType="withEffect">
                                  <p:stCondLst>
                                    <p:cond delay="0"/>
                                  </p:stCondLst>
                                  <p:childTnLst>
                                    <p:set>
                                      <p:cBhvr>
                                        <p:cTn id="59" dur="1" fill="hold">
                                          <p:stCondLst>
                                            <p:cond delay="0"/>
                                          </p:stCondLst>
                                        </p:cTn>
                                        <p:tgtEl>
                                          <p:spTgt spid="98"/>
                                        </p:tgtEl>
                                        <p:attrNameLst>
                                          <p:attrName>style.visibility</p:attrName>
                                        </p:attrNameLst>
                                      </p:cBhvr>
                                      <p:to>
                                        <p:strVal val="visible"/>
                                      </p:to>
                                    </p:set>
                                    <p:animEffect transition="in" filter="fade">
                                      <p:cBhvr>
                                        <p:cTn id="60" dur="500"/>
                                        <p:tgtEl>
                                          <p:spTgt spid="9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fade">
                                      <p:cBhvr>
                                        <p:cTn id="63" dur="500"/>
                                        <p:tgtEl>
                                          <p:spTgt spid="10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2"/>
                                        </p:tgtEl>
                                        <p:attrNameLst>
                                          <p:attrName>style.visibility</p:attrName>
                                        </p:attrNameLst>
                                      </p:cBhvr>
                                      <p:to>
                                        <p:strVal val="visible"/>
                                      </p:to>
                                    </p:set>
                                    <p:animEffect transition="in" filter="fade">
                                      <p:cBhvr>
                                        <p:cTn id="66" dur="500"/>
                                        <p:tgtEl>
                                          <p:spTgt spid="10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03"/>
                                        </p:tgtEl>
                                        <p:attrNameLst>
                                          <p:attrName>style.visibility</p:attrName>
                                        </p:attrNameLst>
                                      </p:cBhvr>
                                      <p:to>
                                        <p:strVal val="visible"/>
                                      </p:to>
                                    </p:set>
                                    <p:animEffect transition="in" filter="fade">
                                      <p:cBhvr>
                                        <p:cTn id="69" dur="500"/>
                                        <p:tgtEl>
                                          <p:spTgt spid="10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34"/>
                                        </p:tgtEl>
                                        <p:attrNameLst>
                                          <p:attrName>style.visibility</p:attrName>
                                        </p:attrNameLst>
                                      </p:cBhvr>
                                      <p:to>
                                        <p:strVal val="visible"/>
                                      </p:to>
                                    </p:set>
                                    <p:animEffect transition="in" filter="fade">
                                      <p:cBhvr>
                                        <p:cTn id="72" dur="500"/>
                                        <p:tgtEl>
                                          <p:spTgt spid="13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35"/>
                                        </p:tgtEl>
                                        <p:attrNameLst>
                                          <p:attrName>style.visibility</p:attrName>
                                        </p:attrNameLst>
                                      </p:cBhvr>
                                      <p:to>
                                        <p:strVal val="visible"/>
                                      </p:to>
                                    </p:set>
                                    <p:animEffect transition="in" filter="fade">
                                      <p:cBhvr>
                                        <p:cTn id="75" dur="500"/>
                                        <p:tgtEl>
                                          <p:spTgt spid="13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36"/>
                                        </p:tgtEl>
                                        <p:attrNameLst>
                                          <p:attrName>style.visibility</p:attrName>
                                        </p:attrNameLst>
                                      </p:cBhvr>
                                      <p:to>
                                        <p:strVal val="visible"/>
                                      </p:to>
                                    </p:set>
                                    <p:animEffect transition="in" filter="fade">
                                      <p:cBhvr>
                                        <p:cTn id="78" dur="500"/>
                                        <p:tgtEl>
                                          <p:spTgt spid="13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7"/>
                                        </p:tgtEl>
                                        <p:attrNameLst>
                                          <p:attrName>style.visibility</p:attrName>
                                        </p:attrNameLst>
                                      </p:cBhvr>
                                      <p:to>
                                        <p:strVal val="visible"/>
                                      </p:to>
                                    </p:set>
                                    <p:animEffect transition="in" filter="fade">
                                      <p:cBhvr>
                                        <p:cTn id="81" dur="500"/>
                                        <p:tgtEl>
                                          <p:spTgt spid="13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38"/>
                                        </p:tgtEl>
                                        <p:attrNameLst>
                                          <p:attrName>style.visibility</p:attrName>
                                        </p:attrNameLst>
                                      </p:cBhvr>
                                      <p:to>
                                        <p:strVal val="visible"/>
                                      </p:to>
                                    </p:set>
                                    <p:animEffect transition="in" filter="fade">
                                      <p:cBhvr>
                                        <p:cTn id="84" dur="500"/>
                                        <p:tgtEl>
                                          <p:spTgt spid="13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39"/>
                                        </p:tgtEl>
                                        <p:attrNameLst>
                                          <p:attrName>style.visibility</p:attrName>
                                        </p:attrNameLst>
                                      </p:cBhvr>
                                      <p:to>
                                        <p:strVal val="visible"/>
                                      </p:to>
                                    </p:set>
                                    <p:animEffect transition="in" filter="fade">
                                      <p:cBhvr>
                                        <p:cTn id="87" dur="500"/>
                                        <p:tgtEl>
                                          <p:spTgt spid="13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40"/>
                                        </p:tgtEl>
                                        <p:attrNameLst>
                                          <p:attrName>style.visibility</p:attrName>
                                        </p:attrNameLst>
                                      </p:cBhvr>
                                      <p:to>
                                        <p:strVal val="visible"/>
                                      </p:to>
                                    </p:set>
                                    <p:animEffect transition="in" filter="fade">
                                      <p:cBhvr>
                                        <p:cTn id="90" dur="500"/>
                                        <p:tgtEl>
                                          <p:spTgt spid="140"/>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105"/>
                                        </p:tgtEl>
                                        <p:attrNameLst>
                                          <p:attrName>style.visibility</p:attrName>
                                        </p:attrNameLst>
                                      </p:cBhvr>
                                      <p:to>
                                        <p:strVal val="visible"/>
                                      </p:to>
                                    </p:set>
                                    <p:animEffect transition="in" filter="fade">
                                      <p:cBhvr>
                                        <p:cTn id="93" dur="500"/>
                                        <p:tgtEl>
                                          <p:spTgt spid="105"/>
                                        </p:tgtEl>
                                      </p:cBhvr>
                                    </p:animEffect>
                                  </p:childTnLst>
                                </p:cTn>
                              </p:par>
                            </p:childTnLst>
                          </p:cTn>
                        </p:par>
                      </p:childTnLst>
                    </p:cTn>
                  </p:par>
                  <p:par>
                    <p:cTn id="94" fill="hold">
                      <p:stCondLst>
                        <p:cond delay="indefinite"/>
                      </p:stCondLst>
                      <p:childTnLst>
                        <p:par>
                          <p:cTn id="95" fill="hold">
                            <p:stCondLst>
                              <p:cond delay="0"/>
                            </p:stCondLst>
                            <p:childTnLst>
                              <p:par>
                                <p:cTn id="96" presetID="63" presetClass="path" presetSubtype="0" accel="50000" decel="50000" fill="hold" nodeType="clickEffect">
                                  <p:stCondLst>
                                    <p:cond delay="0"/>
                                  </p:stCondLst>
                                  <p:childTnLst>
                                    <p:animMotion origin="layout" path="M 2.77332E-6 2.96296E-6 L 0.06428 2.96296E-6 " pathEditMode="relative" rAng="0" ptsTypes="AA">
                                      <p:cBhvr>
                                        <p:cTn id="97" dur="2000" fill="hold"/>
                                        <p:tgtEl>
                                          <p:spTgt spid="94"/>
                                        </p:tgtEl>
                                        <p:attrNameLst>
                                          <p:attrName>ppt_x</p:attrName>
                                          <p:attrName>ppt_y</p:attrName>
                                        </p:attrNameLst>
                                      </p:cBhvr>
                                      <p:rCtr x="3206" y="0"/>
                                    </p:animMotion>
                                  </p:childTnLst>
                                </p:cTn>
                              </p:par>
                            </p:childTnLst>
                          </p:cTn>
                        </p:par>
                      </p:childTnLst>
                    </p:cTn>
                  </p:par>
                  <p:par>
                    <p:cTn id="98" fill="hold">
                      <p:stCondLst>
                        <p:cond delay="indefinite"/>
                      </p:stCondLst>
                      <p:childTnLst>
                        <p:par>
                          <p:cTn id="99" fill="hold">
                            <p:stCondLst>
                              <p:cond delay="0"/>
                            </p:stCondLst>
                            <p:childTnLst>
                              <p:par>
                                <p:cTn id="100" presetID="26" presetClass="emph" presetSubtype="0" fill="hold" grpId="0" nodeType="clickEffect">
                                  <p:stCondLst>
                                    <p:cond delay="0"/>
                                  </p:stCondLst>
                                  <p:childTnLst>
                                    <p:animEffect transition="out" filter="fade">
                                      <p:cBhvr>
                                        <p:cTn id="101" dur="500" tmFilter="0, 0; .2, .5; .8, .5; 1, 0"/>
                                        <p:tgtEl>
                                          <p:spTgt spid="105"/>
                                        </p:tgtEl>
                                      </p:cBhvr>
                                    </p:animEffect>
                                    <p:animScale>
                                      <p:cBhvr>
                                        <p:cTn id="102" dur="250" autoRev="1" fill="hold"/>
                                        <p:tgtEl>
                                          <p:spTgt spid="105"/>
                                        </p:tgtEl>
                                      </p:cBhvr>
                                      <p:by x="105000" y="105000"/>
                                    </p:animScale>
                                  </p:childTnLst>
                                </p:cTn>
                              </p:par>
                              <p:par>
                                <p:cTn id="103" presetID="26" presetClass="emph" presetSubtype="0" fill="hold" grpId="1" nodeType="withEffect">
                                  <p:stCondLst>
                                    <p:cond delay="0"/>
                                  </p:stCondLst>
                                  <p:childTnLst>
                                    <p:animEffect transition="out" filter="fade">
                                      <p:cBhvr>
                                        <p:cTn id="104" dur="500" tmFilter="0, 0; .2, .5; .8, .5; 1, 0"/>
                                        <p:tgtEl>
                                          <p:spTgt spid="60"/>
                                        </p:tgtEl>
                                      </p:cBhvr>
                                    </p:animEffect>
                                    <p:animScale>
                                      <p:cBhvr>
                                        <p:cTn id="105" dur="250" autoRev="1" fill="hold"/>
                                        <p:tgtEl>
                                          <p:spTgt spid="60"/>
                                        </p:tgtEl>
                                      </p:cBhvr>
                                      <p:by x="105000" y="105000"/>
                                    </p:animScale>
                                  </p:childTnLst>
                                </p:cTn>
                              </p:par>
                            </p:childTnLst>
                          </p:cTn>
                        </p:par>
                      </p:childTnLst>
                    </p:cTn>
                  </p:par>
                  <p:par>
                    <p:cTn id="106" fill="hold">
                      <p:stCondLst>
                        <p:cond delay="indefinite"/>
                      </p:stCondLst>
                      <p:childTnLst>
                        <p:par>
                          <p:cTn id="107" fill="hold">
                            <p:stCondLst>
                              <p:cond delay="0"/>
                            </p:stCondLst>
                            <p:childTnLst>
                              <p:par>
                                <p:cTn id="108" presetID="63" presetClass="path" presetSubtype="0" accel="50000" decel="50000" fill="hold" nodeType="clickEffect">
                                  <p:stCondLst>
                                    <p:cond delay="0"/>
                                  </p:stCondLst>
                                  <p:childTnLst>
                                    <p:animMotion origin="layout" path="M 0.06428 2.96296E-6 L 0.13353 2.96296E-6 " pathEditMode="relative" rAng="0" ptsTypes="AA">
                                      <p:cBhvr>
                                        <p:cTn id="109" dur="2000" fill="hold"/>
                                        <p:tgtEl>
                                          <p:spTgt spid="94"/>
                                        </p:tgtEl>
                                        <p:attrNameLst>
                                          <p:attrName>ppt_x</p:attrName>
                                          <p:attrName>ppt_y</p:attrName>
                                        </p:attrNameLst>
                                      </p:cBhvr>
                                      <p:rCtr x="346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6" grpId="0" animBg="1"/>
      <p:bldP spid="63" grpId="0" animBg="1"/>
      <p:bldP spid="70" grpId="0" animBg="1"/>
      <p:bldP spid="70" grpId="1" animBg="1"/>
      <p:bldP spid="60" grpId="0" animBg="1"/>
      <p:bldP spid="60" grpId="1" animBg="1"/>
      <p:bldP spid="61" grpId="0" animBg="1"/>
      <p:bldP spid="79" grpId="0" animBg="1"/>
      <p:bldP spid="87" grpId="0" animBg="1"/>
      <p:bldP spid="88" grpId="0" animBg="1"/>
      <p:bldP spid="89" grpId="0" animBg="1"/>
      <p:bldP spid="90" grpId="0" animBg="1"/>
      <p:bldP spid="91" grpId="0" animBg="1"/>
      <p:bldP spid="93" grpId="0" animBg="1"/>
      <p:bldP spid="101" grpId="0"/>
      <p:bldP spid="102" grpId="0"/>
      <p:bldP spid="103" grpId="0"/>
      <p:bldP spid="134" grpId="0"/>
      <p:bldP spid="135" grpId="0"/>
      <p:bldP spid="136" grpId="0"/>
      <p:bldP spid="137" grpId="0"/>
      <p:bldP spid="138" grpId="0"/>
      <p:bldP spid="139" grpId="0"/>
      <p:bldP spid="140" grpId="0"/>
      <p:bldP spid="105" grpId="0" animBg="1"/>
      <p:bldP spid="10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normAutofit fontScale="92500" lnSpcReduction="20000"/>
          </a:bodyPr>
          <a:lstStyle/>
          <a:p>
            <a:r>
              <a:rPr lang="en-US" altLang="en-US" dirty="0"/>
              <a:t>Quicksort (Example)</a:t>
            </a:r>
          </a:p>
        </p:txBody>
      </p:sp>
      <p:sp>
        <p:nvSpPr>
          <p:cNvPr id="60" name="Rounded Rectangle 59"/>
          <p:cNvSpPr/>
          <p:nvPr/>
        </p:nvSpPr>
        <p:spPr>
          <a:xfrm>
            <a:off x="2145853" y="2730741"/>
            <a:ext cx="513487" cy="442111"/>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42</a:t>
            </a:r>
          </a:p>
        </p:txBody>
      </p:sp>
      <p:sp>
        <p:nvSpPr>
          <p:cNvPr id="61" name="Rounded Rectangle 60"/>
          <p:cNvSpPr/>
          <p:nvPr/>
        </p:nvSpPr>
        <p:spPr>
          <a:xfrm>
            <a:off x="2758206" y="2730741"/>
            <a:ext cx="515242" cy="442111"/>
          </a:xfrm>
          <a:prstGeom prst="roundRect">
            <a:avLst/>
          </a:prstGeom>
          <a:solidFill>
            <a:srgbClr val="FF0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15</a:t>
            </a:r>
          </a:p>
        </p:txBody>
      </p:sp>
      <p:sp>
        <p:nvSpPr>
          <p:cNvPr id="79" name="Rounded Rectangle 78"/>
          <p:cNvSpPr/>
          <p:nvPr/>
        </p:nvSpPr>
        <p:spPr>
          <a:xfrm>
            <a:off x="3356788" y="2730741"/>
            <a:ext cx="515242" cy="442111"/>
          </a:xfrm>
          <a:prstGeom prst="roundRect">
            <a:avLst/>
          </a:prstGeom>
          <a:solidFill>
            <a:srgbClr val="FF0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35</a:t>
            </a:r>
          </a:p>
        </p:txBody>
      </p:sp>
      <p:sp>
        <p:nvSpPr>
          <p:cNvPr id="87" name="Rounded Rectangle 86"/>
          <p:cNvSpPr/>
          <p:nvPr/>
        </p:nvSpPr>
        <p:spPr>
          <a:xfrm>
            <a:off x="3955371" y="2718186"/>
            <a:ext cx="515242" cy="442111"/>
          </a:xfrm>
          <a:prstGeom prst="roundRect">
            <a:avLst/>
          </a:prstGeom>
          <a:solidFill>
            <a:srgbClr val="FF0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04</a:t>
            </a:r>
          </a:p>
        </p:txBody>
      </p:sp>
      <p:sp>
        <p:nvSpPr>
          <p:cNvPr id="88" name="Rounded Rectangle 87"/>
          <p:cNvSpPr/>
          <p:nvPr/>
        </p:nvSpPr>
        <p:spPr>
          <a:xfrm>
            <a:off x="4662901" y="2730741"/>
            <a:ext cx="515242" cy="442111"/>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77</a:t>
            </a:r>
          </a:p>
        </p:txBody>
      </p:sp>
      <p:sp>
        <p:nvSpPr>
          <p:cNvPr id="89" name="Rounded Rectangle 88"/>
          <p:cNvSpPr/>
          <p:nvPr/>
        </p:nvSpPr>
        <p:spPr>
          <a:xfrm>
            <a:off x="5332827" y="2730741"/>
            <a:ext cx="515242" cy="442111"/>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80</a:t>
            </a:r>
          </a:p>
        </p:txBody>
      </p:sp>
      <p:sp>
        <p:nvSpPr>
          <p:cNvPr id="90" name="Rounded Rectangle 89"/>
          <p:cNvSpPr/>
          <p:nvPr/>
        </p:nvSpPr>
        <p:spPr>
          <a:xfrm>
            <a:off x="5931410" y="2730741"/>
            <a:ext cx="515242" cy="442111"/>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96</a:t>
            </a:r>
          </a:p>
        </p:txBody>
      </p:sp>
      <p:sp>
        <p:nvSpPr>
          <p:cNvPr id="91" name="Rounded Rectangle 90"/>
          <p:cNvSpPr/>
          <p:nvPr/>
        </p:nvSpPr>
        <p:spPr>
          <a:xfrm>
            <a:off x="6529993" y="2718186"/>
            <a:ext cx="515242" cy="442111"/>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89</a:t>
            </a:r>
          </a:p>
        </p:txBody>
      </p:sp>
      <p:sp>
        <p:nvSpPr>
          <p:cNvPr id="92" name="Rounded Rectangle 91"/>
          <p:cNvSpPr/>
          <p:nvPr/>
        </p:nvSpPr>
        <p:spPr>
          <a:xfrm>
            <a:off x="7128574" y="2718186"/>
            <a:ext cx="515242" cy="442111"/>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93</a:t>
            </a:r>
          </a:p>
        </p:txBody>
      </p:sp>
      <p:sp>
        <p:nvSpPr>
          <p:cNvPr id="93" name="Rounded Rectangle 92"/>
          <p:cNvSpPr/>
          <p:nvPr/>
        </p:nvSpPr>
        <p:spPr>
          <a:xfrm>
            <a:off x="7761823" y="2713470"/>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06</a:t>
            </a:r>
          </a:p>
        </p:txBody>
      </p:sp>
      <p:grpSp>
        <p:nvGrpSpPr>
          <p:cNvPr id="94" name="Group 93"/>
          <p:cNvGrpSpPr/>
          <p:nvPr/>
        </p:nvGrpSpPr>
        <p:grpSpPr>
          <a:xfrm>
            <a:off x="7936034" y="3224025"/>
            <a:ext cx="231012" cy="577711"/>
            <a:chOff x="2313045" y="2368839"/>
            <a:chExt cx="250183" cy="625653"/>
          </a:xfrm>
        </p:grpSpPr>
        <p:sp>
          <p:nvSpPr>
            <p:cNvPr id="95" name="Text Box 14"/>
            <p:cNvSpPr txBox="1">
              <a:spLocks noChangeArrowheads="1"/>
            </p:cNvSpPr>
            <p:nvPr/>
          </p:nvSpPr>
          <p:spPr bwMode="gray">
            <a:xfrm>
              <a:off x="2313045" y="2624516"/>
              <a:ext cx="250183" cy="36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020" tIns="42510" rIns="85020" bIns="4251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662" dirty="0" err="1">
                  <a:solidFill>
                    <a:schemeClr val="tx1"/>
                  </a:solidFill>
                  <a:latin typeface="+mj-lt"/>
                  <a:ea typeface="Verdana" panose="020B0604030504040204" pitchFamily="34" charset="0"/>
                  <a:cs typeface="Verdana" panose="020B0604030504040204" pitchFamily="34" charset="0"/>
                </a:rPr>
                <a:t>i</a:t>
              </a:r>
              <a:endParaRPr lang="en-US" altLang="en-US" sz="1293" dirty="0">
                <a:solidFill>
                  <a:schemeClr val="tx1"/>
                </a:solidFill>
                <a:latin typeface="+mj-lt"/>
                <a:ea typeface="Verdana" panose="020B0604030504040204" pitchFamily="34" charset="0"/>
                <a:cs typeface="Verdana" panose="020B0604030504040204" pitchFamily="34" charset="0"/>
              </a:endParaRPr>
            </a:p>
          </p:txBody>
        </p:sp>
        <p:sp>
          <p:nvSpPr>
            <p:cNvPr id="97" name="Up Arrow 96"/>
            <p:cNvSpPr/>
            <p:nvPr/>
          </p:nvSpPr>
          <p:spPr>
            <a:xfrm>
              <a:off x="2341570" y="2368839"/>
              <a:ext cx="179034" cy="288000"/>
            </a:xfrm>
            <a:prstGeom prst="upArrow">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662">
                <a:solidFill>
                  <a:srgbClr val="CC0099"/>
                </a:solidFill>
              </a:endParaRPr>
            </a:p>
          </p:txBody>
        </p:sp>
      </p:grpSp>
      <p:grpSp>
        <p:nvGrpSpPr>
          <p:cNvPr id="98" name="Group 97"/>
          <p:cNvGrpSpPr/>
          <p:nvPr/>
        </p:nvGrpSpPr>
        <p:grpSpPr>
          <a:xfrm>
            <a:off x="3305502" y="3320847"/>
            <a:ext cx="1202432" cy="591868"/>
            <a:chOff x="951129" y="2368839"/>
            <a:chExt cx="1302218" cy="640984"/>
          </a:xfrm>
        </p:grpSpPr>
        <p:sp>
          <p:nvSpPr>
            <p:cNvPr id="99" name="Text Box 14"/>
            <p:cNvSpPr txBox="1">
              <a:spLocks noChangeArrowheads="1"/>
            </p:cNvSpPr>
            <p:nvPr/>
          </p:nvSpPr>
          <p:spPr bwMode="gray">
            <a:xfrm>
              <a:off x="951129" y="2639847"/>
              <a:ext cx="1302218" cy="36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020" tIns="42510" rIns="85020" bIns="4251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662"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293" dirty="0">
                <a:solidFill>
                  <a:sysClr val="windowText" lastClr="000000"/>
                </a:solidFill>
                <a:latin typeface="+mj-lt"/>
                <a:ea typeface="Verdana" panose="020B0604030504040204" pitchFamily="34" charset="0"/>
                <a:cs typeface="Verdana" panose="020B0604030504040204" pitchFamily="34" charset="0"/>
              </a:endParaRPr>
            </a:p>
          </p:txBody>
        </p:sp>
        <p:sp>
          <p:nvSpPr>
            <p:cNvPr id="100" name="Up Arrow 99"/>
            <p:cNvSpPr/>
            <p:nvPr/>
          </p:nvSpPr>
          <p:spPr>
            <a:xfrm>
              <a:off x="1868406"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662">
                <a:solidFill>
                  <a:srgbClr val="CC0099"/>
                </a:solidFill>
              </a:endParaRPr>
            </a:p>
          </p:txBody>
        </p:sp>
      </p:grpSp>
      <p:sp>
        <p:nvSpPr>
          <p:cNvPr id="101" name="Rectangle 100"/>
          <p:cNvSpPr/>
          <p:nvPr/>
        </p:nvSpPr>
        <p:spPr>
          <a:xfrm>
            <a:off x="2366740" y="239085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0</a:t>
            </a:r>
          </a:p>
        </p:txBody>
      </p:sp>
      <p:sp>
        <p:nvSpPr>
          <p:cNvPr id="102" name="Rectangle 101"/>
          <p:cNvSpPr/>
          <p:nvPr/>
        </p:nvSpPr>
        <p:spPr>
          <a:xfrm>
            <a:off x="2907717" y="239085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1</a:t>
            </a:r>
          </a:p>
        </p:txBody>
      </p:sp>
      <p:sp>
        <p:nvSpPr>
          <p:cNvPr id="103" name="Rectangle 102"/>
          <p:cNvSpPr/>
          <p:nvPr/>
        </p:nvSpPr>
        <p:spPr>
          <a:xfrm>
            <a:off x="3511317" y="239085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2</a:t>
            </a:r>
          </a:p>
        </p:txBody>
      </p:sp>
      <p:sp>
        <p:nvSpPr>
          <p:cNvPr id="134" name="Rectangle 133"/>
          <p:cNvSpPr/>
          <p:nvPr/>
        </p:nvSpPr>
        <p:spPr>
          <a:xfrm>
            <a:off x="4084960" y="239085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3</a:t>
            </a:r>
          </a:p>
        </p:txBody>
      </p:sp>
      <p:sp>
        <p:nvSpPr>
          <p:cNvPr id="135" name="Rectangle 134"/>
          <p:cNvSpPr/>
          <p:nvPr/>
        </p:nvSpPr>
        <p:spPr>
          <a:xfrm>
            <a:off x="4815450" y="239085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4</a:t>
            </a:r>
          </a:p>
        </p:txBody>
      </p:sp>
      <p:sp>
        <p:nvSpPr>
          <p:cNvPr id="136" name="Rectangle 135"/>
          <p:cNvSpPr/>
          <p:nvPr/>
        </p:nvSpPr>
        <p:spPr>
          <a:xfrm>
            <a:off x="5498132" y="239085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5</a:t>
            </a:r>
          </a:p>
        </p:txBody>
      </p:sp>
      <p:sp>
        <p:nvSpPr>
          <p:cNvPr id="137" name="Rectangle 136"/>
          <p:cNvSpPr/>
          <p:nvPr/>
        </p:nvSpPr>
        <p:spPr>
          <a:xfrm>
            <a:off x="6101732" y="239085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6</a:t>
            </a:r>
          </a:p>
        </p:txBody>
      </p:sp>
      <p:sp>
        <p:nvSpPr>
          <p:cNvPr id="138" name="Rectangle 137"/>
          <p:cNvSpPr/>
          <p:nvPr/>
        </p:nvSpPr>
        <p:spPr>
          <a:xfrm>
            <a:off x="6675376" y="239085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7</a:t>
            </a:r>
          </a:p>
        </p:txBody>
      </p:sp>
      <p:sp>
        <p:nvSpPr>
          <p:cNvPr id="139" name="Rectangle 138"/>
          <p:cNvSpPr/>
          <p:nvPr/>
        </p:nvSpPr>
        <p:spPr>
          <a:xfrm>
            <a:off x="7278085" y="239085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8</a:t>
            </a:r>
          </a:p>
        </p:txBody>
      </p:sp>
      <p:sp>
        <p:nvSpPr>
          <p:cNvPr id="140" name="Rectangle 139"/>
          <p:cNvSpPr/>
          <p:nvPr/>
        </p:nvSpPr>
        <p:spPr>
          <a:xfrm>
            <a:off x="7911334" y="2390856"/>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9</a:t>
            </a:r>
          </a:p>
        </p:txBody>
      </p:sp>
      <p:sp>
        <p:nvSpPr>
          <p:cNvPr id="84" name="Rectangle 83"/>
          <p:cNvSpPr/>
          <p:nvPr/>
        </p:nvSpPr>
        <p:spPr>
          <a:xfrm>
            <a:off x="810983" y="1984771"/>
            <a:ext cx="3812262" cy="319703"/>
          </a:xfrm>
          <a:prstGeom prst="rect">
            <a:avLst/>
          </a:prstGeom>
        </p:spPr>
        <p:txBody>
          <a:bodyPr wrap="none">
            <a:spAutoFit/>
          </a:bodyPr>
          <a:lstStyle/>
          <a:p>
            <a:pPr>
              <a:lnSpc>
                <a:spcPct val="80000"/>
              </a:lnSpc>
              <a:spcBef>
                <a:spcPct val="0"/>
              </a:spcBef>
              <a:buClrTx/>
              <a:buFontTx/>
              <a:buNone/>
            </a:pPr>
            <a:r>
              <a:rPr lang="en-US" altLang="en-US" sz="1847" dirty="0"/>
              <a:t>Carry on checking </a:t>
            </a:r>
            <a:r>
              <a:rPr lang="en-US" altLang="en-US" sz="1847" dirty="0">
                <a:solidFill>
                  <a:srgbClr val="0070C0"/>
                </a:solidFill>
              </a:rPr>
              <a:t>if (item </a:t>
            </a:r>
            <a:r>
              <a:rPr lang="en-US" altLang="en-US" sz="1847" dirty="0">
                <a:solidFill>
                  <a:srgbClr val="0070C0"/>
                </a:solidFill>
                <a:cs typeface="Arial" panose="020B0604020202020204" pitchFamily="34" charset="0"/>
              </a:rPr>
              <a:t>≥ pivot) </a:t>
            </a:r>
            <a:r>
              <a:rPr lang="en-US" altLang="en-US" sz="1847" dirty="0">
                <a:cs typeface="Arial" panose="020B0604020202020204" pitchFamily="34" charset="0"/>
              </a:rPr>
              <a:t>…</a:t>
            </a:r>
            <a:endParaRPr lang="en-US" altLang="en-US" sz="1662" dirty="0"/>
          </a:p>
        </p:txBody>
      </p:sp>
      <p:sp>
        <p:nvSpPr>
          <p:cNvPr id="85" name="Rectangle 84"/>
          <p:cNvSpPr/>
          <p:nvPr/>
        </p:nvSpPr>
        <p:spPr>
          <a:xfrm>
            <a:off x="824363" y="1582180"/>
            <a:ext cx="1540806" cy="319703"/>
          </a:xfrm>
          <a:prstGeom prst="rect">
            <a:avLst/>
          </a:prstGeom>
        </p:spPr>
        <p:txBody>
          <a:bodyPr wrap="none">
            <a:spAutoFit/>
          </a:bodyPr>
          <a:lstStyle/>
          <a:p>
            <a:pPr>
              <a:lnSpc>
                <a:spcPct val="80000"/>
              </a:lnSpc>
              <a:spcBef>
                <a:spcPct val="0"/>
              </a:spcBef>
              <a:buClrTx/>
              <a:buFontTx/>
              <a:buNone/>
            </a:pPr>
            <a:r>
              <a:rPr lang="en-US" altLang="en-US" sz="1847" dirty="0"/>
              <a:t>Partitioning…</a:t>
            </a:r>
            <a:endParaRPr lang="en-US" altLang="en-US" sz="1662" dirty="0"/>
          </a:p>
        </p:txBody>
      </p:sp>
      <p:grpSp>
        <p:nvGrpSpPr>
          <p:cNvPr id="2" name="Group 1"/>
          <p:cNvGrpSpPr/>
          <p:nvPr/>
        </p:nvGrpSpPr>
        <p:grpSpPr>
          <a:xfrm>
            <a:off x="829090" y="3904777"/>
            <a:ext cx="7563660" cy="1521858"/>
            <a:chOff x="897892" y="3944258"/>
            <a:chExt cx="8191339" cy="1648151"/>
          </a:xfrm>
        </p:grpSpPr>
        <p:sp>
          <p:nvSpPr>
            <p:cNvPr id="54" name="Rounded Rectangle 53"/>
            <p:cNvSpPr/>
            <p:nvPr/>
          </p:nvSpPr>
          <p:spPr>
            <a:xfrm>
              <a:off x="2349994" y="4312349"/>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42</a:t>
              </a:r>
            </a:p>
          </p:txBody>
        </p:sp>
        <p:sp>
          <p:nvSpPr>
            <p:cNvPr id="55" name="Rounded Rectangle 54"/>
            <p:cNvSpPr/>
            <p:nvPr/>
          </p:nvSpPr>
          <p:spPr>
            <a:xfrm>
              <a:off x="3013164" y="4312349"/>
              <a:ext cx="558000" cy="478800"/>
            </a:xfrm>
            <a:prstGeom prst="roundRect">
              <a:avLst/>
            </a:prstGeom>
            <a:solidFill>
              <a:srgbClr val="FF0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15</a:t>
              </a:r>
            </a:p>
          </p:txBody>
        </p:sp>
        <p:sp>
          <p:nvSpPr>
            <p:cNvPr id="56" name="Rounded Rectangle 55"/>
            <p:cNvSpPr/>
            <p:nvPr/>
          </p:nvSpPr>
          <p:spPr>
            <a:xfrm>
              <a:off x="3661420" y="4312349"/>
              <a:ext cx="558000" cy="478800"/>
            </a:xfrm>
            <a:prstGeom prst="roundRect">
              <a:avLst/>
            </a:prstGeom>
            <a:solidFill>
              <a:srgbClr val="FF0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35</a:t>
              </a:r>
            </a:p>
          </p:txBody>
        </p:sp>
        <p:sp>
          <p:nvSpPr>
            <p:cNvPr id="57" name="Rounded Rectangle 56"/>
            <p:cNvSpPr/>
            <p:nvPr/>
          </p:nvSpPr>
          <p:spPr>
            <a:xfrm>
              <a:off x="4309677" y="4298752"/>
              <a:ext cx="558000" cy="478800"/>
            </a:xfrm>
            <a:prstGeom prst="roundRect">
              <a:avLst/>
            </a:prstGeom>
            <a:solidFill>
              <a:srgbClr val="FF0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04</a:t>
              </a:r>
            </a:p>
          </p:txBody>
        </p:sp>
        <p:sp>
          <p:nvSpPr>
            <p:cNvPr id="58" name="Rounded Rectangle 57"/>
            <p:cNvSpPr/>
            <p:nvPr/>
          </p:nvSpPr>
          <p:spPr>
            <a:xfrm>
              <a:off x="5075922" y="4312349"/>
              <a:ext cx="558000" cy="478800"/>
            </a:xfrm>
            <a:prstGeom prst="roundRect">
              <a:avLst/>
            </a:prstGeom>
            <a:solidFill>
              <a:srgbClr val="FF0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06</a:t>
              </a:r>
            </a:p>
          </p:txBody>
        </p:sp>
        <p:sp>
          <p:nvSpPr>
            <p:cNvPr id="62" name="Rounded Rectangle 61"/>
            <p:cNvSpPr/>
            <p:nvPr/>
          </p:nvSpPr>
          <p:spPr>
            <a:xfrm>
              <a:off x="5801443" y="4312349"/>
              <a:ext cx="558000" cy="478800"/>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80</a:t>
              </a:r>
            </a:p>
          </p:txBody>
        </p:sp>
        <p:sp>
          <p:nvSpPr>
            <p:cNvPr id="63" name="Rounded Rectangle 62"/>
            <p:cNvSpPr/>
            <p:nvPr/>
          </p:nvSpPr>
          <p:spPr>
            <a:xfrm>
              <a:off x="6449700" y="4312349"/>
              <a:ext cx="558000" cy="478800"/>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96</a:t>
              </a:r>
            </a:p>
          </p:txBody>
        </p:sp>
        <p:sp>
          <p:nvSpPr>
            <p:cNvPr id="64" name="Rounded Rectangle 63"/>
            <p:cNvSpPr/>
            <p:nvPr/>
          </p:nvSpPr>
          <p:spPr>
            <a:xfrm>
              <a:off x="7097957" y="4298752"/>
              <a:ext cx="558000" cy="478800"/>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89</a:t>
              </a:r>
            </a:p>
          </p:txBody>
        </p:sp>
        <p:sp>
          <p:nvSpPr>
            <p:cNvPr id="65" name="Rounded Rectangle 64"/>
            <p:cNvSpPr/>
            <p:nvPr/>
          </p:nvSpPr>
          <p:spPr>
            <a:xfrm>
              <a:off x="7746212" y="4298752"/>
              <a:ext cx="558000" cy="478800"/>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93</a:t>
              </a:r>
            </a:p>
          </p:txBody>
        </p:sp>
        <p:sp>
          <p:nvSpPr>
            <p:cNvPr id="66" name="Rounded Rectangle 65"/>
            <p:cNvSpPr/>
            <p:nvPr/>
          </p:nvSpPr>
          <p:spPr>
            <a:xfrm>
              <a:off x="8432012" y="4293645"/>
              <a:ext cx="558000" cy="478800"/>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77</a:t>
              </a:r>
            </a:p>
          </p:txBody>
        </p:sp>
        <p:grpSp>
          <p:nvGrpSpPr>
            <p:cNvPr id="70" name="Group 69"/>
            <p:cNvGrpSpPr/>
            <p:nvPr/>
          </p:nvGrpSpPr>
          <p:grpSpPr>
            <a:xfrm>
              <a:off x="4334829" y="4951424"/>
              <a:ext cx="1302218" cy="640985"/>
              <a:chOff x="951129" y="2368839"/>
              <a:chExt cx="1302218" cy="640985"/>
            </a:xfrm>
          </p:grpSpPr>
          <p:sp>
            <p:nvSpPr>
              <p:cNvPr id="71" name="Text Box 14"/>
              <p:cNvSpPr txBox="1">
                <a:spLocks noChangeArrowheads="1"/>
              </p:cNvSpPr>
              <p:nvPr/>
            </p:nvSpPr>
            <p:spPr bwMode="gray">
              <a:xfrm>
                <a:off x="951129" y="2639847"/>
                <a:ext cx="1302218" cy="369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020" tIns="42510" rIns="85020" bIns="4251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662"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293" dirty="0">
                  <a:solidFill>
                    <a:sysClr val="windowText" lastClr="000000"/>
                  </a:solidFill>
                  <a:latin typeface="+mj-lt"/>
                  <a:ea typeface="Verdana" panose="020B0604030504040204" pitchFamily="34" charset="0"/>
                  <a:cs typeface="Verdana" panose="020B0604030504040204" pitchFamily="34" charset="0"/>
                </a:endParaRPr>
              </a:p>
            </p:txBody>
          </p:sp>
          <p:sp>
            <p:nvSpPr>
              <p:cNvPr id="72" name="Up Arrow 71"/>
              <p:cNvSpPr/>
              <p:nvPr/>
            </p:nvSpPr>
            <p:spPr>
              <a:xfrm>
                <a:off x="1868406"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662">
                  <a:solidFill>
                    <a:srgbClr val="CC0099"/>
                  </a:solidFill>
                </a:endParaRPr>
              </a:p>
            </p:txBody>
          </p:sp>
        </p:grpSp>
        <p:sp>
          <p:nvSpPr>
            <p:cNvPr id="73" name="Rectangle 72"/>
            <p:cNvSpPr/>
            <p:nvPr/>
          </p:nvSpPr>
          <p:spPr>
            <a:xfrm>
              <a:off x="2589212"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0</a:t>
              </a:r>
            </a:p>
          </p:txBody>
        </p:sp>
        <p:sp>
          <p:nvSpPr>
            <p:cNvPr id="74" name="Rectangle 73"/>
            <p:cNvSpPr/>
            <p:nvPr/>
          </p:nvSpPr>
          <p:spPr>
            <a:xfrm>
              <a:off x="3175083"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1</a:t>
              </a:r>
            </a:p>
          </p:txBody>
        </p:sp>
        <p:sp>
          <p:nvSpPr>
            <p:cNvPr id="75" name="Rectangle 74"/>
            <p:cNvSpPr/>
            <p:nvPr/>
          </p:nvSpPr>
          <p:spPr>
            <a:xfrm>
              <a:off x="3828773"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2</a:t>
              </a:r>
            </a:p>
          </p:txBody>
        </p:sp>
        <p:sp>
          <p:nvSpPr>
            <p:cNvPr id="76" name="Rectangle 75"/>
            <p:cNvSpPr/>
            <p:nvPr/>
          </p:nvSpPr>
          <p:spPr>
            <a:xfrm>
              <a:off x="4450021"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3</a:t>
              </a:r>
            </a:p>
          </p:txBody>
        </p:sp>
        <p:sp>
          <p:nvSpPr>
            <p:cNvPr id="77" name="Rectangle 76"/>
            <p:cNvSpPr/>
            <p:nvPr/>
          </p:nvSpPr>
          <p:spPr>
            <a:xfrm>
              <a:off x="5241131"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4</a:t>
              </a:r>
            </a:p>
          </p:txBody>
        </p:sp>
        <p:sp>
          <p:nvSpPr>
            <p:cNvPr id="78" name="Rectangle 77"/>
            <p:cNvSpPr/>
            <p:nvPr/>
          </p:nvSpPr>
          <p:spPr>
            <a:xfrm>
              <a:off x="5980466"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5</a:t>
              </a:r>
            </a:p>
          </p:txBody>
        </p:sp>
        <p:sp>
          <p:nvSpPr>
            <p:cNvPr id="80" name="Rectangle 79"/>
            <p:cNvSpPr/>
            <p:nvPr/>
          </p:nvSpPr>
          <p:spPr>
            <a:xfrm>
              <a:off x="6634157"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6</a:t>
              </a:r>
            </a:p>
          </p:txBody>
        </p:sp>
        <p:sp>
          <p:nvSpPr>
            <p:cNvPr id="81" name="Rectangle 80"/>
            <p:cNvSpPr/>
            <p:nvPr/>
          </p:nvSpPr>
          <p:spPr>
            <a:xfrm>
              <a:off x="7255405"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7</a:t>
              </a:r>
            </a:p>
          </p:txBody>
        </p:sp>
        <p:sp>
          <p:nvSpPr>
            <p:cNvPr id="82" name="Rectangle 81"/>
            <p:cNvSpPr/>
            <p:nvPr/>
          </p:nvSpPr>
          <p:spPr>
            <a:xfrm>
              <a:off x="7908131"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8</a:t>
              </a:r>
            </a:p>
          </p:txBody>
        </p:sp>
        <p:sp>
          <p:nvSpPr>
            <p:cNvPr id="83" name="Rectangle 82"/>
            <p:cNvSpPr/>
            <p:nvPr/>
          </p:nvSpPr>
          <p:spPr>
            <a:xfrm>
              <a:off x="8593931"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9</a:t>
              </a:r>
            </a:p>
          </p:txBody>
        </p:sp>
        <p:sp>
          <p:nvSpPr>
            <p:cNvPr id="59" name="TextBox 58"/>
            <p:cNvSpPr txBox="1"/>
            <p:nvPr/>
          </p:nvSpPr>
          <p:spPr>
            <a:xfrm>
              <a:off x="897892" y="4331771"/>
              <a:ext cx="1383963" cy="715661"/>
            </a:xfrm>
            <a:prstGeom prst="rect">
              <a:avLst/>
            </a:prstGeom>
            <a:noFill/>
          </p:spPr>
          <p:txBody>
            <a:bodyPr wrap="none" rtlCol="0">
              <a:spAutoFit/>
            </a:bodyPr>
            <a:lstStyle/>
            <a:p>
              <a:r>
                <a:rPr lang="en-GB" sz="1847" dirty="0"/>
                <a:t>Swapped</a:t>
              </a:r>
            </a:p>
            <a:p>
              <a:r>
                <a:rPr lang="en-GB" sz="1847" dirty="0"/>
                <a:t>(06 and 77)</a:t>
              </a:r>
            </a:p>
          </p:txBody>
        </p:sp>
      </p:grpSp>
      <p:sp>
        <p:nvSpPr>
          <p:cNvPr id="86" name="TextBox 85"/>
          <p:cNvSpPr txBox="1"/>
          <p:nvPr/>
        </p:nvSpPr>
        <p:spPr>
          <a:xfrm>
            <a:off x="590898" y="2605463"/>
            <a:ext cx="1200970" cy="660822"/>
          </a:xfrm>
          <a:prstGeom prst="rect">
            <a:avLst/>
          </a:prstGeom>
          <a:noFill/>
        </p:spPr>
        <p:txBody>
          <a:bodyPr wrap="none" rtlCol="0">
            <a:spAutoFit/>
          </a:bodyPr>
          <a:lstStyle/>
          <a:p>
            <a:pPr algn="ctr"/>
            <a:r>
              <a:rPr lang="en-GB" sz="1847" dirty="0"/>
              <a:t>i ++</a:t>
            </a:r>
          </a:p>
          <a:p>
            <a:r>
              <a:rPr lang="en-GB" sz="1847" dirty="0"/>
              <a:t>(93 &gt;= 42)</a:t>
            </a:r>
          </a:p>
        </p:txBody>
      </p:sp>
      <p:grpSp>
        <p:nvGrpSpPr>
          <p:cNvPr id="104" name="Group 103"/>
          <p:cNvGrpSpPr/>
          <p:nvPr/>
        </p:nvGrpSpPr>
        <p:grpSpPr>
          <a:xfrm>
            <a:off x="7958806" y="4834767"/>
            <a:ext cx="231012" cy="577711"/>
            <a:chOff x="2313045" y="2368839"/>
            <a:chExt cx="250183" cy="625653"/>
          </a:xfrm>
        </p:grpSpPr>
        <p:sp>
          <p:nvSpPr>
            <p:cNvPr id="105" name="Text Box 14"/>
            <p:cNvSpPr txBox="1">
              <a:spLocks noChangeArrowheads="1"/>
            </p:cNvSpPr>
            <p:nvPr/>
          </p:nvSpPr>
          <p:spPr bwMode="gray">
            <a:xfrm>
              <a:off x="2313045" y="2624516"/>
              <a:ext cx="250183" cy="36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020" tIns="42510" rIns="85020" bIns="4251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662" dirty="0" err="1">
                  <a:solidFill>
                    <a:schemeClr val="tx1"/>
                  </a:solidFill>
                  <a:latin typeface="+mj-lt"/>
                  <a:ea typeface="Verdana" panose="020B0604030504040204" pitchFamily="34" charset="0"/>
                  <a:cs typeface="Verdana" panose="020B0604030504040204" pitchFamily="34" charset="0"/>
                </a:rPr>
                <a:t>i</a:t>
              </a:r>
              <a:endParaRPr lang="en-US" altLang="en-US" sz="1293" dirty="0">
                <a:solidFill>
                  <a:schemeClr val="tx1"/>
                </a:solidFill>
                <a:latin typeface="+mj-lt"/>
                <a:ea typeface="Verdana" panose="020B0604030504040204" pitchFamily="34" charset="0"/>
                <a:cs typeface="Verdana" panose="020B0604030504040204" pitchFamily="34" charset="0"/>
              </a:endParaRPr>
            </a:p>
          </p:txBody>
        </p:sp>
        <p:sp>
          <p:nvSpPr>
            <p:cNvPr id="106" name="Up Arrow 105"/>
            <p:cNvSpPr/>
            <p:nvPr/>
          </p:nvSpPr>
          <p:spPr>
            <a:xfrm>
              <a:off x="2341570" y="2368839"/>
              <a:ext cx="179034" cy="288000"/>
            </a:xfrm>
            <a:prstGeom prst="upArrow">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662">
                <a:solidFill>
                  <a:srgbClr val="CC0099"/>
                </a:solidFill>
              </a:endParaRPr>
            </a:p>
          </p:txBody>
        </p:sp>
      </p:grpSp>
    </p:spTree>
    <p:extLst>
      <p:ext uri="{BB962C8B-B14F-4D97-AF65-F5344CB8AC3E}">
        <p14:creationId xmlns:p14="http://schemas.microsoft.com/office/powerpoint/2010/main" val="3989608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62905E-7 -1.48148E-6 L 0.07727 -1.48148E-6 " pathEditMode="relative" rAng="0" ptsTypes="AA">
                                      <p:cBhvr>
                                        <p:cTn id="6" dur="2000" fill="hold"/>
                                        <p:tgtEl>
                                          <p:spTgt spid="98"/>
                                        </p:tgtEl>
                                        <p:attrNameLst>
                                          <p:attrName>ppt_x</p:attrName>
                                          <p:attrName>ppt_y</p:attrName>
                                        </p:attrNameLst>
                                      </p:cBhvr>
                                      <p:rCtr x="3863" y="0"/>
                                    </p:animMotion>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500" tmFilter="0, 0; .2, .5; .8, .5; 1, 0"/>
                                        <p:tgtEl>
                                          <p:spTgt spid="88"/>
                                        </p:tgtEl>
                                      </p:cBhvr>
                                    </p:animEffect>
                                    <p:animScale>
                                      <p:cBhvr>
                                        <p:cTn id="11" dur="250" autoRev="1" fill="hold"/>
                                        <p:tgtEl>
                                          <p:spTgt spid="88"/>
                                        </p:tgtEl>
                                      </p:cBhvr>
                                      <p:by x="105000" y="105000"/>
                                    </p:animScale>
                                  </p:childTnLst>
                                </p:cTn>
                              </p:par>
                              <p:par>
                                <p:cTn id="12" presetID="26" presetClass="emph" presetSubtype="0" fill="hold" grpId="0" nodeType="withEffect">
                                  <p:stCondLst>
                                    <p:cond delay="0"/>
                                  </p:stCondLst>
                                  <p:childTnLst>
                                    <p:animEffect transition="out" filter="fade">
                                      <p:cBhvr>
                                        <p:cTn id="13" dur="500" tmFilter="0, 0; .2, .5; .8, .5; 1, 0"/>
                                        <p:tgtEl>
                                          <p:spTgt spid="93"/>
                                        </p:tgtEl>
                                      </p:cBhvr>
                                    </p:animEffect>
                                    <p:animScale>
                                      <p:cBhvr>
                                        <p:cTn id="14" dur="250" autoRev="1" fill="hold"/>
                                        <p:tgtEl>
                                          <p:spTgt spid="93"/>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1" nodeType="clickEffect">
                                  <p:stCondLst>
                                    <p:cond delay="0"/>
                                  </p:stCondLst>
                                  <p:childTnLst>
                                    <p:animMotion origin="layout" path="M -3.25425E-6 2.96296E-6 L 0.33841 2.96296E-6 " pathEditMode="relative" rAng="0" ptsTypes="AA">
                                      <p:cBhvr>
                                        <p:cTn id="18" dur="2000" fill="hold"/>
                                        <p:tgtEl>
                                          <p:spTgt spid="88"/>
                                        </p:tgtEl>
                                        <p:attrNameLst>
                                          <p:attrName>ppt_x</p:attrName>
                                          <p:attrName>ppt_y</p:attrName>
                                        </p:attrNameLst>
                                      </p:cBhvr>
                                      <p:rCtr x="16912" y="0"/>
                                    </p:animMotion>
                                  </p:childTnLst>
                                </p:cTn>
                              </p:par>
                              <p:par>
                                <p:cTn id="19" presetID="35" presetClass="path" presetSubtype="0" accel="50000" decel="50000" fill="hold" grpId="1" nodeType="withEffect">
                                  <p:stCondLst>
                                    <p:cond delay="0"/>
                                  </p:stCondLst>
                                  <p:childTnLst>
                                    <p:animMotion origin="layout" path="M -3.92433E-6 7.40741E-7 L -0.33889 0.00278 " pathEditMode="relative" rAng="0" ptsTypes="AA">
                                      <p:cBhvr>
                                        <p:cTn id="20" dur="2000" fill="hold"/>
                                        <p:tgtEl>
                                          <p:spTgt spid="93"/>
                                        </p:tgtEl>
                                        <p:attrNameLst>
                                          <p:attrName>ppt_x</p:attrName>
                                          <p:attrName>ppt_y</p:attrName>
                                        </p:attrNameLst>
                                      </p:cBhvr>
                                      <p:rCtr x="-17345"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nodeType="with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fade">
                                      <p:cBhvr>
                                        <p:cTn id="28" dur="500"/>
                                        <p:tgtEl>
                                          <p:spTgt spid="104"/>
                                        </p:tgtEl>
                                      </p:cBhvr>
                                    </p:animEffect>
                                  </p:childTnLst>
                                </p:cTn>
                              </p:par>
                            </p:childTnLst>
                          </p:cTn>
                        </p:par>
                      </p:childTnLst>
                    </p:cTn>
                  </p:par>
                  <p:par>
                    <p:cTn id="29" fill="hold">
                      <p:stCondLst>
                        <p:cond delay="indefinite"/>
                      </p:stCondLst>
                      <p:childTnLst>
                        <p:par>
                          <p:cTn id="30" fill="hold">
                            <p:stCondLst>
                              <p:cond delay="0"/>
                            </p:stCondLst>
                            <p:childTnLst>
                              <p:par>
                                <p:cTn id="31" presetID="63" presetClass="path" presetSubtype="0" accel="50000" decel="50000" fill="hold" nodeType="clickEffect">
                                  <p:stCondLst>
                                    <p:cond delay="0"/>
                                  </p:stCondLst>
                                  <p:childTnLst>
                                    <p:animMotion origin="layout" path="M 4.6874E-6 -4.44444E-6 L 0.06155 -4.44444E-6 " pathEditMode="relative" rAng="0" ptsTypes="AA">
                                      <p:cBhvr>
                                        <p:cTn id="32" dur="2000" fill="hold"/>
                                        <p:tgtEl>
                                          <p:spTgt spid="104"/>
                                        </p:tgtEl>
                                        <p:attrNameLst>
                                          <p:attrName>ppt_x</p:attrName>
                                          <p:attrName>ppt_y</p:attrName>
                                        </p:attrNameLst>
                                      </p:cBhvr>
                                      <p:rCtr x="307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8" grpId="1" animBg="1"/>
      <p:bldP spid="93" grpId="0" animBg="1"/>
      <p:bldP spid="9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normAutofit fontScale="92500" lnSpcReduction="20000"/>
          </a:bodyPr>
          <a:lstStyle/>
          <a:p>
            <a:r>
              <a:rPr lang="en-US" altLang="en-US" dirty="0"/>
              <a:t>Quicksort (Example)</a:t>
            </a:r>
          </a:p>
        </p:txBody>
      </p:sp>
      <p:sp>
        <p:nvSpPr>
          <p:cNvPr id="104" name="Rectangle 103"/>
          <p:cNvSpPr/>
          <p:nvPr/>
        </p:nvSpPr>
        <p:spPr>
          <a:xfrm>
            <a:off x="819276" y="1599614"/>
            <a:ext cx="7974385" cy="547073"/>
          </a:xfrm>
          <a:prstGeom prst="rect">
            <a:avLst/>
          </a:prstGeom>
        </p:spPr>
        <p:txBody>
          <a:bodyPr wrap="square">
            <a:spAutoFit/>
          </a:bodyPr>
          <a:lstStyle/>
          <a:p>
            <a:pPr>
              <a:lnSpc>
                <a:spcPct val="80000"/>
              </a:lnSpc>
              <a:spcBef>
                <a:spcPct val="0"/>
              </a:spcBef>
              <a:buClrTx/>
              <a:buFontTx/>
              <a:buNone/>
            </a:pPr>
            <a:r>
              <a:rPr lang="en-US" altLang="en-US" sz="1847" dirty="0"/>
              <a:t>Finally, swap “</a:t>
            </a:r>
            <a:r>
              <a:rPr lang="en-US" altLang="en-US" sz="1847" dirty="0" err="1"/>
              <a:t>last_small</a:t>
            </a:r>
            <a:r>
              <a:rPr lang="en-US" altLang="en-US" sz="1847" dirty="0"/>
              <a:t>” (i.e. the final position where the pivot should be) with pivot.</a:t>
            </a:r>
            <a:endParaRPr lang="en-US" altLang="en-US" sz="1662" dirty="0"/>
          </a:p>
        </p:txBody>
      </p:sp>
      <p:sp>
        <p:nvSpPr>
          <p:cNvPr id="106" name="Rounded Rectangle 105"/>
          <p:cNvSpPr/>
          <p:nvPr/>
        </p:nvSpPr>
        <p:spPr>
          <a:xfrm>
            <a:off x="1687199" y="2481775"/>
            <a:ext cx="513487" cy="442111"/>
          </a:xfrm>
          <a:prstGeom prst="roundRect">
            <a:avLst/>
          </a:prstGeom>
          <a:solidFill>
            <a:srgbClr val="669900"/>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42</a:t>
            </a:r>
          </a:p>
        </p:txBody>
      </p:sp>
      <p:sp>
        <p:nvSpPr>
          <p:cNvPr id="107" name="Rounded Rectangle 106"/>
          <p:cNvSpPr/>
          <p:nvPr/>
        </p:nvSpPr>
        <p:spPr>
          <a:xfrm>
            <a:off x="2299552" y="2481775"/>
            <a:ext cx="515242" cy="442111"/>
          </a:xfrm>
          <a:prstGeom prst="roundRect">
            <a:avLst/>
          </a:prstGeom>
          <a:solidFill>
            <a:srgbClr val="FF0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15</a:t>
            </a:r>
          </a:p>
        </p:txBody>
      </p:sp>
      <p:sp>
        <p:nvSpPr>
          <p:cNvPr id="108" name="Rounded Rectangle 107"/>
          <p:cNvSpPr/>
          <p:nvPr/>
        </p:nvSpPr>
        <p:spPr>
          <a:xfrm>
            <a:off x="2898134" y="2481775"/>
            <a:ext cx="515242" cy="442111"/>
          </a:xfrm>
          <a:prstGeom prst="roundRect">
            <a:avLst/>
          </a:prstGeom>
          <a:solidFill>
            <a:srgbClr val="FF0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35</a:t>
            </a:r>
          </a:p>
        </p:txBody>
      </p:sp>
      <p:sp>
        <p:nvSpPr>
          <p:cNvPr id="109" name="Rounded Rectangle 108"/>
          <p:cNvSpPr/>
          <p:nvPr/>
        </p:nvSpPr>
        <p:spPr>
          <a:xfrm>
            <a:off x="3496717" y="2469220"/>
            <a:ext cx="515242" cy="442111"/>
          </a:xfrm>
          <a:prstGeom prst="roundRect">
            <a:avLst/>
          </a:prstGeom>
          <a:solidFill>
            <a:srgbClr val="FF0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04</a:t>
            </a:r>
          </a:p>
        </p:txBody>
      </p:sp>
      <p:sp>
        <p:nvSpPr>
          <p:cNvPr id="110" name="Rounded Rectangle 109"/>
          <p:cNvSpPr/>
          <p:nvPr/>
        </p:nvSpPr>
        <p:spPr>
          <a:xfrm>
            <a:off x="4102826" y="2481775"/>
            <a:ext cx="515242" cy="442111"/>
          </a:xfrm>
          <a:prstGeom prst="roundRect">
            <a:avLst/>
          </a:prstGeom>
          <a:solidFill>
            <a:srgbClr val="FF0000"/>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06</a:t>
            </a:r>
          </a:p>
        </p:txBody>
      </p:sp>
      <p:sp>
        <p:nvSpPr>
          <p:cNvPr id="111" name="Rounded Rectangle 110"/>
          <p:cNvSpPr/>
          <p:nvPr/>
        </p:nvSpPr>
        <p:spPr>
          <a:xfrm>
            <a:off x="4712722" y="2481775"/>
            <a:ext cx="515242" cy="442111"/>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80</a:t>
            </a:r>
          </a:p>
        </p:txBody>
      </p:sp>
      <p:sp>
        <p:nvSpPr>
          <p:cNvPr id="112" name="Rounded Rectangle 111"/>
          <p:cNvSpPr/>
          <p:nvPr/>
        </p:nvSpPr>
        <p:spPr>
          <a:xfrm>
            <a:off x="5311305" y="2481775"/>
            <a:ext cx="515242" cy="442111"/>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96</a:t>
            </a:r>
          </a:p>
        </p:txBody>
      </p:sp>
      <p:sp>
        <p:nvSpPr>
          <p:cNvPr id="113" name="Rounded Rectangle 112"/>
          <p:cNvSpPr/>
          <p:nvPr/>
        </p:nvSpPr>
        <p:spPr>
          <a:xfrm>
            <a:off x="5909888" y="2469220"/>
            <a:ext cx="515242" cy="442111"/>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89</a:t>
            </a:r>
          </a:p>
        </p:txBody>
      </p:sp>
      <p:sp>
        <p:nvSpPr>
          <p:cNvPr id="114" name="Rounded Rectangle 113"/>
          <p:cNvSpPr/>
          <p:nvPr/>
        </p:nvSpPr>
        <p:spPr>
          <a:xfrm>
            <a:off x="6508469" y="2469220"/>
            <a:ext cx="515242" cy="442111"/>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93</a:t>
            </a:r>
          </a:p>
        </p:txBody>
      </p:sp>
      <p:sp>
        <p:nvSpPr>
          <p:cNvPr id="115" name="Rounded Rectangle 114"/>
          <p:cNvSpPr/>
          <p:nvPr/>
        </p:nvSpPr>
        <p:spPr>
          <a:xfrm>
            <a:off x="7141718" y="2464505"/>
            <a:ext cx="515242" cy="442111"/>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solidFill>
                  <a:schemeClr val="tx1"/>
                </a:solidFill>
              </a:rPr>
              <a:t>77</a:t>
            </a:r>
          </a:p>
        </p:txBody>
      </p:sp>
      <p:sp>
        <p:nvSpPr>
          <p:cNvPr id="118" name="Rectangle 117"/>
          <p:cNvSpPr/>
          <p:nvPr/>
        </p:nvSpPr>
        <p:spPr>
          <a:xfrm>
            <a:off x="1908086" y="2141891"/>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0</a:t>
            </a:r>
          </a:p>
        </p:txBody>
      </p:sp>
      <p:sp>
        <p:nvSpPr>
          <p:cNvPr id="119" name="Rectangle 118"/>
          <p:cNvSpPr/>
          <p:nvPr/>
        </p:nvSpPr>
        <p:spPr>
          <a:xfrm>
            <a:off x="2449063" y="2141891"/>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1</a:t>
            </a:r>
          </a:p>
        </p:txBody>
      </p:sp>
      <p:sp>
        <p:nvSpPr>
          <p:cNvPr id="120" name="Rectangle 119"/>
          <p:cNvSpPr/>
          <p:nvPr/>
        </p:nvSpPr>
        <p:spPr>
          <a:xfrm>
            <a:off x="3052663" y="2141891"/>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2</a:t>
            </a:r>
          </a:p>
        </p:txBody>
      </p:sp>
      <p:sp>
        <p:nvSpPr>
          <p:cNvPr id="123" name="Rectangle 122"/>
          <p:cNvSpPr/>
          <p:nvPr/>
        </p:nvSpPr>
        <p:spPr>
          <a:xfrm>
            <a:off x="3626306" y="2141891"/>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3</a:t>
            </a:r>
          </a:p>
        </p:txBody>
      </p:sp>
      <p:sp>
        <p:nvSpPr>
          <p:cNvPr id="124" name="Rectangle 123"/>
          <p:cNvSpPr/>
          <p:nvPr/>
        </p:nvSpPr>
        <p:spPr>
          <a:xfrm>
            <a:off x="4255375" y="2141891"/>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4</a:t>
            </a:r>
          </a:p>
        </p:txBody>
      </p:sp>
      <p:sp>
        <p:nvSpPr>
          <p:cNvPr id="125" name="Rectangle 124"/>
          <p:cNvSpPr/>
          <p:nvPr/>
        </p:nvSpPr>
        <p:spPr>
          <a:xfrm>
            <a:off x="4878027" y="2141891"/>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5</a:t>
            </a:r>
          </a:p>
        </p:txBody>
      </p:sp>
      <p:sp>
        <p:nvSpPr>
          <p:cNvPr id="126" name="Rectangle 125"/>
          <p:cNvSpPr/>
          <p:nvPr/>
        </p:nvSpPr>
        <p:spPr>
          <a:xfrm>
            <a:off x="5481627" y="2141891"/>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6</a:t>
            </a:r>
          </a:p>
        </p:txBody>
      </p:sp>
      <p:sp>
        <p:nvSpPr>
          <p:cNvPr id="127" name="Rectangle 126"/>
          <p:cNvSpPr/>
          <p:nvPr/>
        </p:nvSpPr>
        <p:spPr>
          <a:xfrm>
            <a:off x="6055271" y="2141891"/>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7</a:t>
            </a:r>
          </a:p>
        </p:txBody>
      </p:sp>
      <p:sp>
        <p:nvSpPr>
          <p:cNvPr id="128" name="Rectangle 127"/>
          <p:cNvSpPr/>
          <p:nvPr/>
        </p:nvSpPr>
        <p:spPr>
          <a:xfrm>
            <a:off x="6657980" y="2141891"/>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8</a:t>
            </a:r>
          </a:p>
        </p:txBody>
      </p:sp>
      <p:sp>
        <p:nvSpPr>
          <p:cNvPr id="129" name="Rectangle 128"/>
          <p:cNvSpPr/>
          <p:nvPr/>
        </p:nvSpPr>
        <p:spPr>
          <a:xfrm>
            <a:off x="7291229" y="2141891"/>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9</a:t>
            </a:r>
          </a:p>
        </p:txBody>
      </p:sp>
      <p:sp>
        <p:nvSpPr>
          <p:cNvPr id="142" name="Rectangle 141"/>
          <p:cNvSpPr/>
          <p:nvPr/>
        </p:nvSpPr>
        <p:spPr>
          <a:xfrm>
            <a:off x="863258" y="3337131"/>
            <a:ext cx="4476162" cy="319703"/>
          </a:xfrm>
          <a:prstGeom prst="rect">
            <a:avLst/>
          </a:prstGeom>
        </p:spPr>
        <p:txBody>
          <a:bodyPr wrap="none">
            <a:spAutoFit/>
          </a:bodyPr>
          <a:lstStyle/>
          <a:p>
            <a:pPr>
              <a:lnSpc>
                <a:spcPct val="80000"/>
              </a:lnSpc>
              <a:spcBef>
                <a:spcPct val="0"/>
              </a:spcBef>
              <a:buClrTx/>
              <a:buFontTx/>
              <a:buNone/>
            </a:pPr>
            <a:r>
              <a:rPr lang="en-US" altLang="en-US" sz="1847" dirty="0"/>
              <a:t>We have done </a:t>
            </a:r>
            <a:r>
              <a:rPr lang="en-US" altLang="en-US" sz="1847" dirty="0">
                <a:solidFill>
                  <a:srgbClr val="C00000"/>
                </a:solidFill>
              </a:rPr>
              <a:t>9</a:t>
            </a:r>
            <a:r>
              <a:rPr lang="en-US" altLang="en-US" sz="1847" dirty="0"/>
              <a:t> comparisons in the partition.</a:t>
            </a:r>
            <a:endParaRPr lang="en-US" altLang="en-US" sz="1662" dirty="0"/>
          </a:p>
        </p:txBody>
      </p:sp>
    </p:spTree>
    <p:extLst>
      <p:ext uri="{BB962C8B-B14F-4D97-AF65-F5344CB8AC3E}">
        <p14:creationId xmlns:p14="http://schemas.microsoft.com/office/powerpoint/2010/main" val="165222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500"/>
                                        <p:tgtEl>
                                          <p:spTgt spid="10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fade">
                                      <p:cBhvr>
                                        <p:cTn id="13" dur="500"/>
                                        <p:tgtEl>
                                          <p:spTgt spid="10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fade">
                                      <p:cBhvr>
                                        <p:cTn id="16" dur="500"/>
                                        <p:tgtEl>
                                          <p:spTgt spid="10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fade">
                                      <p:cBhvr>
                                        <p:cTn id="19" dur="500"/>
                                        <p:tgtEl>
                                          <p:spTgt spid="1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1"/>
                                        </p:tgtEl>
                                        <p:attrNameLst>
                                          <p:attrName>style.visibility</p:attrName>
                                        </p:attrNameLst>
                                      </p:cBhvr>
                                      <p:to>
                                        <p:strVal val="visible"/>
                                      </p:to>
                                    </p:set>
                                    <p:animEffect transition="in" filter="fade">
                                      <p:cBhvr>
                                        <p:cTn id="22" dur="500"/>
                                        <p:tgtEl>
                                          <p:spTgt spid="1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fade">
                                      <p:cBhvr>
                                        <p:cTn id="25" dur="500"/>
                                        <p:tgtEl>
                                          <p:spTgt spid="1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3"/>
                                        </p:tgtEl>
                                        <p:attrNameLst>
                                          <p:attrName>style.visibility</p:attrName>
                                        </p:attrNameLst>
                                      </p:cBhvr>
                                      <p:to>
                                        <p:strVal val="visible"/>
                                      </p:to>
                                    </p:set>
                                    <p:animEffect transition="in" filter="fade">
                                      <p:cBhvr>
                                        <p:cTn id="28" dur="500"/>
                                        <p:tgtEl>
                                          <p:spTgt spid="1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4"/>
                                        </p:tgtEl>
                                        <p:attrNameLst>
                                          <p:attrName>style.visibility</p:attrName>
                                        </p:attrNameLst>
                                      </p:cBhvr>
                                      <p:to>
                                        <p:strVal val="visible"/>
                                      </p:to>
                                    </p:set>
                                    <p:animEffect transition="in" filter="fade">
                                      <p:cBhvr>
                                        <p:cTn id="31" dur="500"/>
                                        <p:tgtEl>
                                          <p:spTgt spid="1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5"/>
                                        </p:tgtEl>
                                        <p:attrNameLst>
                                          <p:attrName>style.visibility</p:attrName>
                                        </p:attrNameLst>
                                      </p:cBhvr>
                                      <p:to>
                                        <p:strVal val="visible"/>
                                      </p:to>
                                    </p:set>
                                    <p:animEffect transition="in" filter="fade">
                                      <p:cBhvr>
                                        <p:cTn id="34" dur="500"/>
                                        <p:tgtEl>
                                          <p:spTgt spid="1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9"/>
                                        </p:tgtEl>
                                        <p:attrNameLst>
                                          <p:attrName>style.visibility</p:attrName>
                                        </p:attrNameLst>
                                      </p:cBhvr>
                                      <p:to>
                                        <p:strVal val="visible"/>
                                      </p:to>
                                    </p:set>
                                    <p:animEffect transition="in" filter="fade">
                                      <p:cBhvr>
                                        <p:cTn id="40" dur="500"/>
                                        <p:tgtEl>
                                          <p:spTgt spid="1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0"/>
                                        </p:tgtEl>
                                        <p:attrNameLst>
                                          <p:attrName>style.visibility</p:attrName>
                                        </p:attrNameLst>
                                      </p:cBhvr>
                                      <p:to>
                                        <p:strVal val="visible"/>
                                      </p:to>
                                    </p:set>
                                    <p:animEffect transition="in" filter="fade">
                                      <p:cBhvr>
                                        <p:cTn id="43" dur="500"/>
                                        <p:tgtEl>
                                          <p:spTgt spid="1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
                                        </p:tgtEl>
                                        <p:attrNameLst>
                                          <p:attrName>style.visibility</p:attrName>
                                        </p:attrNameLst>
                                      </p:cBhvr>
                                      <p:to>
                                        <p:strVal val="visible"/>
                                      </p:to>
                                    </p:set>
                                    <p:animEffect transition="in" filter="fade">
                                      <p:cBhvr>
                                        <p:cTn id="46" dur="500"/>
                                        <p:tgtEl>
                                          <p:spTgt spid="1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fade">
                                      <p:cBhvr>
                                        <p:cTn id="49" dur="500"/>
                                        <p:tgtEl>
                                          <p:spTgt spid="1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5"/>
                                        </p:tgtEl>
                                        <p:attrNameLst>
                                          <p:attrName>style.visibility</p:attrName>
                                        </p:attrNameLst>
                                      </p:cBhvr>
                                      <p:to>
                                        <p:strVal val="visible"/>
                                      </p:to>
                                    </p:set>
                                    <p:animEffect transition="in" filter="fade">
                                      <p:cBhvr>
                                        <p:cTn id="52" dur="500"/>
                                        <p:tgtEl>
                                          <p:spTgt spid="12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6"/>
                                        </p:tgtEl>
                                        <p:attrNameLst>
                                          <p:attrName>style.visibility</p:attrName>
                                        </p:attrNameLst>
                                      </p:cBhvr>
                                      <p:to>
                                        <p:strVal val="visible"/>
                                      </p:to>
                                    </p:set>
                                    <p:animEffect transition="in" filter="fade">
                                      <p:cBhvr>
                                        <p:cTn id="55" dur="500"/>
                                        <p:tgtEl>
                                          <p:spTgt spid="1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7"/>
                                        </p:tgtEl>
                                        <p:attrNameLst>
                                          <p:attrName>style.visibility</p:attrName>
                                        </p:attrNameLst>
                                      </p:cBhvr>
                                      <p:to>
                                        <p:strVal val="visible"/>
                                      </p:to>
                                    </p:set>
                                    <p:animEffect transition="in" filter="fade">
                                      <p:cBhvr>
                                        <p:cTn id="58" dur="500"/>
                                        <p:tgtEl>
                                          <p:spTgt spid="1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fade">
                                      <p:cBhvr>
                                        <p:cTn id="61" dur="500"/>
                                        <p:tgtEl>
                                          <p:spTgt spid="1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9"/>
                                        </p:tgtEl>
                                        <p:attrNameLst>
                                          <p:attrName>style.visibility</p:attrName>
                                        </p:attrNameLst>
                                      </p:cBhvr>
                                      <p:to>
                                        <p:strVal val="visible"/>
                                      </p:to>
                                    </p:set>
                                    <p:animEffect transition="in" filter="fade">
                                      <p:cBhvr>
                                        <p:cTn id="64" dur="500"/>
                                        <p:tgtEl>
                                          <p:spTgt spid="129"/>
                                        </p:tgtEl>
                                      </p:cBhvr>
                                    </p:animEffect>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grpId="1" nodeType="clickEffect">
                                  <p:stCondLst>
                                    <p:cond delay="0"/>
                                  </p:stCondLst>
                                  <p:childTnLst>
                                    <p:animMotion origin="layout" path="M 1.86919E-6 4.81481E-6 L 0.26435 4.81481E-6 " pathEditMode="relative" rAng="0" ptsTypes="AA">
                                      <p:cBhvr>
                                        <p:cTn id="68" dur="2000" fill="hold"/>
                                        <p:tgtEl>
                                          <p:spTgt spid="106"/>
                                        </p:tgtEl>
                                        <p:attrNameLst>
                                          <p:attrName>ppt_x</p:attrName>
                                          <p:attrName>ppt_y</p:attrName>
                                        </p:attrNameLst>
                                      </p:cBhvr>
                                      <p:rCtr x="13209" y="0"/>
                                    </p:animMotion>
                                  </p:childTnLst>
                                </p:cTn>
                              </p:par>
                              <p:par>
                                <p:cTn id="69" presetID="35" presetClass="path" presetSubtype="0" accel="50000" decel="50000" fill="hold" grpId="1" nodeType="withEffect">
                                  <p:stCondLst>
                                    <p:cond delay="0"/>
                                  </p:stCondLst>
                                  <p:childTnLst>
                                    <p:animMotion origin="layout" path="M 4.62969E-6 4.81481E-6 L -0.26419 4.81481E-6 " pathEditMode="relative" rAng="0" ptsTypes="AA">
                                      <p:cBhvr>
                                        <p:cTn id="70" dur="2000" fill="hold"/>
                                        <p:tgtEl>
                                          <p:spTgt spid="110"/>
                                        </p:tgtEl>
                                        <p:attrNameLst>
                                          <p:attrName>ppt_x</p:attrName>
                                          <p:attrName>ppt_y</p:attrName>
                                        </p:attrNameLst>
                                      </p:cBhvr>
                                      <p:rCtr x="-13402" y="0"/>
                                    </p:animMotion>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42"/>
                                        </p:tgtEl>
                                        <p:attrNameLst>
                                          <p:attrName>style.visibility</p:attrName>
                                        </p:attrNameLst>
                                      </p:cBhvr>
                                      <p:to>
                                        <p:strVal val="visible"/>
                                      </p:to>
                                    </p:set>
                                    <p:animEffect transition="in" filter="fade">
                                      <p:cBhvr>
                                        <p:cTn id="75"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6" grpId="1" animBg="1"/>
      <p:bldP spid="107" grpId="0" animBg="1"/>
      <p:bldP spid="108" grpId="0" animBg="1"/>
      <p:bldP spid="109" grpId="0" animBg="1"/>
      <p:bldP spid="110" grpId="0" animBg="1"/>
      <p:bldP spid="110" grpId="1" animBg="1"/>
      <p:bldP spid="111" grpId="0" animBg="1"/>
      <p:bldP spid="112" grpId="0" animBg="1"/>
      <p:bldP spid="113" grpId="0" animBg="1"/>
      <p:bldP spid="114" grpId="0" animBg="1"/>
      <p:bldP spid="115" grpId="0" animBg="1"/>
      <p:bldP spid="118" grpId="0"/>
      <p:bldP spid="119" grpId="0"/>
      <p:bldP spid="120" grpId="0"/>
      <p:bldP spid="123" grpId="0"/>
      <p:bldP spid="124" grpId="0"/>
      <p:bldP spid="125" grpId="0"/>
      <p:bldP spid="126" grpId="0"/>
      <p:bldP spid="127" grpId="0"/>
      <p:bldP spid="128" grpId="0"/>
      <p:bldP spid="129" grpId="0"/>
      <p:bldP spid="1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Question 4</a:t>
            </a:r>
          </a:p>
        </p:txBody>
      </p:sp>
      <p:sp>
        <p:nvSpPr>
          <p:cNvPr id="3" name="Content Placeholder 2"/>
          <p:cNvSpPr>
            <a:spLocks noGrp="1"/>
          </p:cNvSpPr>
          <p:nvPr>
            <p:ph idx="1"/>
          </p:nvPr>
        </p:nvSpPr>
        <p:spPr>
          <a:xfrm>
            <a:off x="457200" y="990600"/>
            <a:ext cx="8229600" cy="5410200"/>
          </a:xfrm>
        </p:spPr>
        <p:txBody>
          <a:bodyPr>
            <a:normAutofit/>
          </a:bodyPr>
          <a:lstStyle/>
          <a:p>
            <a:pPr lvl="0"/>
            <a:r>
              <a:rPr lang="en-US" sz="2400" dirty="0">
                <a:solidFill>
                  <a:srgbClr val="0000FF"/>
                </a:solidFill>
              </a:rPr>
              <a:t>Suppose that, instead of using E[middle] as pivot, </a:t>
            </a:r>
            <a:r>
              <a:rPr lang="en-US" sz="2400" dirty="0" err="1">
                <a:solidFill>
                  <a:srgbClr val="0000FF"/>
                </a:solidFill>
              </a:rPr>
              <a:t>QuickSort</a:t>
            </a:r>
            <a:r>
              <a:rPr lang="en-US" sz="2400" dirty="0">
                <a:solidFill>
                  <a:srgbClr val="0000FF"/>
                </a:solidFill>
              </a:rPr>
              <a:t> also can use the median of E[first], E[(first + last)/2] and E[last].  How many key comparisons will </a:t>
            </a:r>
            <a:r>
              <a:rPr lang="en-US" sz="2400" dirty="0" err="1">
                <a:solidFill>
                  <a:srgbClr val="0000FF"/>
                </a:solidFill>
              </a:rPr>
              <a:t>QuickSort</a:t>
            </a:r>
            <a:r>
              <a:rPr lang="en-US" sz="2400" dirty="0">
                <a:solidFill>
                  <a:srgbClr val="0000FF"/>
                </a:solidFill>
              </a:rPr>
              <a:t> do in the worst case to sort </a:t>
            </a:r>
            <a:r>
              <a:rPr lang="en-US" sz="2400" i="1" dirty="0">
                <a:solidFill>
                  <a:srgbClr val="0000FF"/>
                </a:solidFill>
              </a:rPr>
              <a:t>n</a:t>
            </a:r>
            <a:r>
              <a:rPr lang="en-US" sz="2400" dirty="0">
                <a:solidFill>
                  <a:srgbClr val="0000FF"/>
                </a:solidFill>
              </a:rPr>
              <a:t> elements?  (Remember to count the comparisons done in choosing the pivot.)</a:t>
            </a:r>
          </a:p>
          <a:p>
            <a:pPr marL="0" indent="0">
              <a:buNone/>
            </a:pPr>
            <a:endParaRPr lang="en-US" sz="2400" b="1" dirty="0"/>
          </a:p>
          <a:p>
            <a:pPr marL="0" indent="0">
              <a:buNone/>
            </a:pPr>
            <a:r>
              <a:rPr lang="en-US" sz="2400" b="1" dirty="0"/>
              <a:t>Ans</a:t>
            </a:r>
            <a:r>
              <a:rPr lang="en-US" sz="2400" dirty="0"/>
              <a:t>: </a:t>
            </a:r>
          </a:p>
          <a:p>
            <a:r>
              <a:rPr lang="en-US" sz="2400" dirty="0"/>
              <a:t>Consider a </a:t>
            </a:r>
            <a:r>
              <a:rPr lang="en-US" sz="2400" dirty="0" err="1"/>
              <a:t>subrange</a:t>
            </a:r>
            <a:r>
              <a:rPr lang="en-US" sz="2400" dirty="0"/>
              <a:t> of </a:t>
            </a:r>
            <a:r>
              <a:rPr lang="en-US" sz="2400" i="1" dirty="0">
                <a:solidFill>
                  <a:srgbClr val="FF0000"/>
                </a:solidFill>
              </a:rPr>
              <a:t>k</a:t>
            </a:r>
            <a:r>
              <a:rPr lang="en-US" sz="2400" dirty="0"/>
              <a:t> elements to be partitioned.</a:t>
            </a:r>
          </a:p>
          <a:p>
            <a:r>
              <a:rPr lang="en-US" sz="2400" dirty="0"/>
              <a:t>Choosing </a:t>
            </a:r>
            <a:r>
              <a:rPr lang="en-US" sz="2400" dirty="0">
                <a:solidFill>
                  <a:srgbClr val="0000FF"/>
                </a:solidFill>
              </a:rPr>
              <a:t>the median as </a:t>
            </a:r>
            <a:r>
              <a:rPr lang="en-US" sz="2400" dirty="0"/>
              <a:t>the pivot from </a:t>
            </a:r>
            <a:r>
              <a:rPr lang="en-US" sz="2400" dirty="0">
                <a:solidFill>
                  <a:srgbClr val="0000FF"/>
                </a:solidFill>
              </a:rPr>
              <a:t>E[first], E[(first + last)/2] and E[last] </a:t>
            </a:r>
            <a:r>
              <a:rPr lang="en-US" sz="2400" dirty="0"/>
              <a:t>requires </a:t>
            </a:r>
            <a:r>
              <a:rPr lang="en-US" sz="2400" dirty="0">
                <a:solidFill>
                  <a:schemeClr val="tx2"/>
                </a:solidFill>
              </a:rPr>
              <a:t>3</a:t>
            </a:r>
            <a:r>
              <a:rPr lang="en-US" sz="2400" dirty="0"/>
              <a:t> key comparisons.</a:t>
            </a:r>
          </a:p>
          <a:p>
            <a:endParaRPr lang="en-US" sz="2400" dirty="0"/>
          </a:p>
          <a:p>
            <a:pPr marL="0" indent="0">
              <a:buNone/>
            </a:pPr>
            <a:r>
              <a:rPr lang="en-US" sz="2400" dirty="0"/>
              <a:t>E.g.</a:t>
            </a:r>
          </a:p>
        </p:txBody>
      </p:sp>
      <p:sp>
        <p:nvSpPr>
          <p:cNvPr id="4" name="Rounded Rectangle 4">
            <a:extLst>
              <a:ext uri="{FF2B5EF4-FFF2-40B4-BE49-F238E27FC236}">
                <a16:creationId xmlns:a16="http://schemas.microsoft.com/office/drawing/2014/main" id="{9D8A8F10-AB22-4659-BFC4-B2238A39A557}"/>
              </a:ext>
            </a:extLst>
          </p:cNvPr>
          <p:cNvSpPr/>
          <p:nvPr/>
        </p:nvSpPr>
        <p:spPr>
          <a:xfrm>
            <a:off x="1543282" y="5658899"/>
            <a:ext cx="513487"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77</a:t>
            </a:r>
          </a:p>
        </p:txBody>
      </p:sp>
      <p:sp>
        <p:nvSpPr>
          <p:cNvPr id="5" name="Rectangle 4">
            <a:extLst>
              <a:ext uri="{FF2B5EF4-FFF2-40B4-BE49-F238E27FC236}">
                <a16:creationId xmlns:a16="http://schemas.microsoft.com/office/drawing/2014/main" id="{C7167180-E191-435F-B614-23F5367D9E49}"/>
              </a:ext>
            </a:extLst>
          </p:cNvPr>
          <p:cNvSpPr/>
          <p:nvPr/>
        </p:nvSpPr>
        <p:spPr>
          <a:xfrm>
            <a:off x="1791542" y="5319014"/>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0</a:t>
            </a:r>
          </a:p>
        </p:txBody>
      </p:sp>
      <p:sp>
        <p:nvSpPr>
          <p:cNvPr id="6" name="Rounded Rectangle 7">
            <a:extLst>
              <a:ext uri="{FF2B5EF4-FFF2-40B4-BE49-F238E27FC236}">
                <a16:creationId xmlns:a16="http://schemas.microsoft.com/office/drawing/2014/main" id="{270136F8-5C86-4BC0-BE8D-B40E9F349AA4}"/>
              </a:ext>
            </a:extLst>
          </p:cNvPr>
          <p:cNvSpPr/>
          <p:nvPr/>
        </p:nvSpPr>
        <p:spPr>
          <a:xfrm>
            <a:off x="2155635" y="5658899"/>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15</a:t>
            </a:r>
          </a:p>
        </p:txBody>
      </p:sp>
      <p:sp>
        <p:nvSpPr>
          <p:cNvPr id="7" name="Rectangle 6">
            <a:extLst>
              <a:ext uri="{FF2B5EF4-FFF2-40B4-BE49-F238E27FC236}">
                <a16:creationId xmlns:a16="http://schemas.microsoft.com/office/drawing/2014/main" id="{C9A2D638-7514-4B30-B3CE-94C9CFEC1588}"/>
              </a:ext>
            </a:extLst>
          </p:cNvPr>
          <p:cNvSpPr/>
          <p:nvPr/>
        </p:nvSpPr>
        <p:spPr>
          <a:xfrm>
            <a:off x="2332519" y="5319014"/>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1</a:t>
            </a:r>
          </a:p>
        </p:txBody>
      </p:sp>
      <p:sp>
        <p:nvSpPr>
          <p:cNvPr id="8" name="Rounded Rectangle 9">
            <a:extLst>
              <a:ext uri="{FF2B5EF4-FFF2-40B4-BE49-F238E27FC236}">
                <a16:creationId xmlns:a16="http://schemas.microsoft.com/office/drawing/2014/main" id="{98FBBDD6-2FBB-41D4-9DB3-DCB871827D6D}"/>
              </a:ext>
            </a:extLst>
          </p:cNvPr>
          <p:cNvSpPr/>
          <p:nvPr/>
        </p:nvSpPr>
        <p:spPr>
          <a:xfrm>
            <a:off x="2754217" y="5658899"/>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44</a:t>
            </a:r>
          </a:p>
        </p:txBody>
      </p:sp>
      <p:sp>
        <p:nvSpPr>
          <p:cNvPr id="9" name="Rectangle 8">
            <a:extLst>
              <a:ext uri="{FF2B5EF4-FFF2-40B4-BE49-F238E27FC236}">
                <a16:creationId xmlns:a16="http://schemas.microsoft.com/office/drawing/2014/main" id="{0835516B-7499-4FE8-9533-442B1B17D27F}"/>
              </a:ext>
            </a:extLst>
          </p:cNvPr>
          <p:cNvSpPr/>
          <p:nvPr/>
        </p:nvSpPr>
        <p:spPr>
          <a:xfrm>
            <a:off x="2936119" y="5319014"/>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2</a:t>
            </a:r>
          </a:p>
        </p:txBody>
      </p:sp>
      <p:sp>
        <p:nvSpPr>
          <p:cNvPr id="10" name="Rounded Rectangle 11">
            <a:extLst>
              <a:ext uri="{FF2B5EF4-FFF2-40B4-BE49-F238E27FC236}">
                <a16:creationId xmlns:a16="http://schemas.microsoft.com/office/drawing/2014/main" id="{380A5DF5-70E9-4725-9E43-9A2F93C64611}"/>
              </a:ext>
            </a:extLst>
          </p:cNvPr>
          <p:cNvSpPr/>
          <p:nvPr/>
        </p:nvSpPr>
        <p:spPr>
          <a:xfrm>
            <a:off x="3352800" y="5646344"/>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89</a:t>
            </a:r>
          </a:p>
        </p:txBody>
      </p:sp>
      <p:sp>
        <p:nvSpPr>
          <p:cNvPr id="11" name="Rectangle 10">
            <a:extLst>
              <a:ext uri="{FF2B5EF4-FFF2-40B4-BE49-F238E27FC236}">
                <a16:creationId xmlns:a16="http://schemas.microsoft.com/office/drawing/2014/main" id="{AD751D62-1936-4D9C-B81D-9CC9842FF854}"/>
              </a:ext>
            </a:extLst>
          </p:cNvPr>
          <p:cNvSpPr/>
          <p:nvPr/>
        </p:nvSpPr>
        <p:spPr>
          <a:xfrm>
            <a:off x="3509763" y="5319014"/>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3</a:t>
            </a:r>
          </a:p>
        </p:txBody>
      </p:sp>
      <p:sp>
        <p:nvSpPr>
          <p:cNvPr id="12" name="Rounded Rectangle 13">
            <a:extLst>
              <a:ext uri="{FF2B5EF4-FFF2-40B4-BE49-F238E27FC236}">
                <a16:creationId xmlns:a16="http://schemas.microsoft.com/office/drawing/2014/main" id="{3AC9BE69-405B-446E-A37B-3EA5108A3480}"/>
              </a:ext>
            </a:extLst>
          </p:cNvPr>
          <p:cNvSpPr/>
          <p:nvPr/>
        </p:nvSpPr>
        <p:spPr>
          <a:xfrm>
            <a:off x="3951383" y="5658899"/>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96</a:t>
            </a:r>
          </a:p>
        </p:txBody>
      </p:sp>
      <p:sp>
        <p:nvSpPr>
          <p:cNvPr id="13" name="Rectangle 12">
            <a:extLst>
              <a:ext uri="{FF2B5EF4-FFF2-40B4-BE49-F238E27FC236}">
                <a16:creationId xmlns:a16="http://schemas.microsoft.com/office/drawing/2014/main" id="{C39E24A3-8598-4D60-92BC-F99283742205}"/>
              </a:ext>
            </a:extLst>
          </p:cNvPr>
          <p:cNvSpPr/>
          <p:nvPr/>
        </p:nvSpPr>
        <p:spPr>
          <a:xfrm>
            <a:off x="4131305" y="5319014"/>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4</a:t>
            </a:r>
          </a:p>
        </p:txBody>
      </p:sp>
      <p:sp>
        <p:nvSpPr>
          <p:cNvPr id="14" name="Rounded Rectangle 16">
            <a:extLst>
              <a:ext uri="{FF2B5EF4-FFF2-40B4-BE49-F238E27FC236}">
                <a16:creationId xmlns:a16="http://schemas.microsoft.com/office/drawing/2014/main" id="{056B8EF1-660A-4564-A871-BCE17376E5BF}"/>
              </a:ext>
            </a:extLst>
          </p:cNvPr>
          <p:cNvSpPr/>
          <p:nvPr/>
        </p:nvSpPr>
        <p:spPr>
          <a:xfrm>
            <a:off x="4549966" y="5658899"/>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80</a:t>
            </a:r>
          </a:p>
        </p:txBody>
      </p:sp>
      <p:sp>
        <p:nvSpPr>
          <p:cNvPr id="15" name="Rectangle 14">
            <a:extLst>
              <a:ext uri="{FF2B5EF4-FFF2-40B4-BE49-F238E27FC236}">
                <a16:creationId xmlns:a16="http://schemas.microsoft.com/office/drawing/2014/main" id="{4DFA393C-A6EC-452B-ABB6-6B3F233DB0A3}"/>
              </a:ext>
            </a:extLst>
          </p:cNvPr>
          <p:cNvSpPr/>
          <p:nvPr/>
        </p:nvSpPr>
        <p:spPr>
          <a:xfrm>
            <a:off x="4742644" y="5319014"/>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5</a:t>
            </a:r>
          </a:p>
        </p:txBody>
      </p:sp>
      <p:sp>
        <p:nvSpPr>
          <p:cNvPr id="16" name="Rounded Rectangle 18">
            <a:extLst>
              <a:ext uri="{FF2B5EF4-FFF2-40B4-BE49-F238E27FC236}">
                <a16:creationId xmlns:a16="http://schemas.microsoft.com/office/drawing/2014/main" id="{4A6FE0BE-245A-4690-A852-AD04867E21DB}"/>
              </a:ext>
            </a:extLst>
          </p:cNvPr>
          <p:cNvSpPr/>
          <p:nvPr/>
        </p:nvSpPr>
        <p:spPr>
          <a:xfrm>
            <a:off x="5148548" y="5658899"/>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35</a:t>
            </a:r>
          </a:p>
        </p:txBody>
      </p:sp>
      <p:sp>
        <p:nvSpPr>
          <p:cNvPr id="17" name="Rectangle 16">
            <a:extLst>
              <a:ext uri="{FF2B5EF4-FFF2-40B4-BE49-F238E27FC236}">
                <a16:creationId xmlns:a16="http://schemas.microsoft.com/office/drawing/2014/main" id="{556AF09F-5F06-4FC1-9CBC-B0811E3AE68F}"/>
              </a:ext>
            </a:extLst>
          </p:cNvPr>
          <p:cNvSpPr/>
          <p:nvPr/>
        </p:nvSpPr>
        <p:spPr>
          <a:xfrm>
            <a:off x="5346244" y="5319014"/>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6</a:t>
            </a:r>
          </a:p>
        </p:txBody>
      </p:sp>
      <p:sp>
        <p:nvSpPr>
          <p:cNvPr id="18" name="Rounded Rectangle 20">
            <a:extLst>
              <a:ext uri="{FF2B5EF4-FFF2-40B4-BE49-F238E27FC236}">
                <a16:creationId xmlns:a16="http://schemas.microsoft.com/office/drawing/2014/main" id="{AE782765-0919-45B0-B174-4725FAA5A8C7}"/>
              </a:ext>
            </a:extLst>
          </p:cNvPr>
          <p:cNvSpPr/>
          <p:nvPr/>
        </p:nvSpPr>
        <p:spPr>
          <a:xfrm>
            <a:off x="5747131" y="5646344"/>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04</a:t>
            </a:r>
          </a:p>
        </p:txBody>
      </p:sp>
      <p:sp>
        <p:nvSpPr>
          <p:cNvPr id="19" name="Rectangle 18">
            <a:extLst>
              <a:ext uri="{FF2B5EF4-FFF2-40B4-BE49-F238E27FC236}">
                <a16:creationId xmlns:a16="http://schemas.microsoft.com/office/drawing/2014/main" id="{32CDE1B5-DB4E-41DD-B594-0E43BF3A3AA6}"/>
              </a:ext>
            </a:extLst>
          </p:cNvPr>
          <p:cNvSpPr/>
          <p:nvPr/>
        </p:nvSpPr>
        <p:spPr>
          <a:xfrm>
            <a:off x="5919888" y="5319014"/>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7</a:t>
            </a:r>
          </a:p>
        </p:txBody>
      </p:sp>
      <p:sp>
        <p:nvSpPr>
          <p:cNvPr id="20" name="Rounded Rectangle 22">
            <a:extLst>
              <a:ext uri="{FF2B5EF4-FFF2-40B4-BE49-F238E27FC236}">
                <a16:creationId xmlns:a16="http://schemas.microsoft.com/office/drawing/2014/main" id="{4977C507-6403-4845-89EB-7C3B8222CC22}"/>
              </a:ext>
            </a:extLst>
          </p:cNvPr>
          <p:cNvSpPr/>
          <p:nvPr/>
        </p:nvSpPr>
        <p:spPr>
          <a:xfrm>
            <a:off x="6345712" y="5646344"/>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93</a:t>
            </a:r>
          </a:p>
        </p:txBody>
      </p:sp>
      <p:sp>
        <p:nvSpPr>
          <p:cNvPr id="21" name="Rectangle 20">
            <a:extLst>
              <a:ext uri="{FF2B5EF4-FFF2-40B4-BE49-F238E27FC236}">
                <a16:creationId xmlns:a16="http://schemas.microsoft.com/office/drawing/2014/main" id="{47A3CB2E-09CC-4892-9C9B-74BF4A9CFB7E}"/>
              </a:ext>
            </a:extLst>
          </p:cNvPr>
          <p:cNvSpPr/>
          <p:nvPr/>
        </p:nvSpPr>
        <p:spPr>
          <a:xfrm>
            <a:off x="6522597" y="5319014"/>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8</a:t>
            </a:r>
          </a:p>
        </p:txBody>
      </p:sp>
      <p:sp>
        <p:nvSpPr>
          <p:cNvPr id="22" name="Rounded Rectangle 26">
            <a:extLst>
              <a:ext uri="{FF2B5EF4-FFF2-40B4-BE49-F238E27FC236}">
                <a16:creationId xmlns:a16="http://schemas.microsoft.com/office/drawing/2014/main" id="{EB9E5F4B-94C2-4139-BDDF-A052FA4BC6EB}"/>
              </a:ext>
            </a:extLst>
          </p:cNvPr>
          <p:cNvSpPr/>
          <p:nvPr/>
        </p:nvSpPr>
        <p:spPr>
          <a:xfrm>
            <a:off x="6978962" y="5641628"/>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47" dirty="0"/>
              <a:t>06</a:t>
            </a:r>
          </a:p>
        </p:txBody>
      </p:sp>
      <p:sp>
        <p:nvSpPr>
          <p:cNvPr id="23" name="Rectangle 22">
            <a:extLst>
              <a:ext uri="{FF2B5EF4-FFF2-40B4-BE49-F238E27FC236}">
                <a16:creationId xmlns:a16="http://schemas.microsoft.com/office/drawing/2014/main" id="{93724E7C-BA1D-4586-AAF1-A0F26243E12B}"/>
              </a:ext>
            </a:extLst>
          </p:cNvPr>
          <p:cNvSpPr/>
          <p:nvPr/>
        </p:nvSpPr>
        <p:spPr>
          <a:xfrm>
            <a:off x="7155846" y="5319014"/>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62" dirty="0">
                <a:solidFill>
                  <a:schemeClr val="tx2"/>
                </a:solidFill>
              </a:rPr>
              <a:t>9</a:t>
            </a:r>
          </a:p>
        </p:txBody>
      </p:sp>
      <p:grpSp>
        <p:nvGrpSpPr>
          <p:cNvPr id="24" name="Group 23">
            <a:extLst>
              <a:ext uri="{FF2B5EF4-FFF2-40B4-BE49-F238E27FC236}">
                <a16:creationId xmlns:a16="http://schemas.microsoft.com/office/drawing/2014/main" id="{DBA42D00-A7BD-4C20-8197-AB31976846A7}"/>
              </a:ext>
            </a:extLst>
          </p:cNvPr>
          <p:cNvGrpSpPr/>
          <p:nvPr/>
        </p:nvGrpSpPr>
        <p:grpSpPr>
          <a:xfrm>
            <a:off x="3915331" y="6214171"/>
            <a:ext cx="1155944" cy="526514"/>
            <a:chOff x="801409" y="2368839"/>
            <a:chExt cx="1251871" cy="570207"/>
          </a:xfrm>
        </p:grpSpPr>
        <p:sp>
          <p:nvSpPr>
            <p:cNvPr id="25" name="Text Box 14">
              <a:extLst>
                <a:ext uri="{FF2B5EF4-FFF2-40B4-BE49-F238E27FC236}">
                  <a16:creationId xmlns:a16="http://schemas.microsoft.com/office/drawing/2014/main" id="{636E28A2-1067-4607-BAC5-8B37F0C68F94}"/>
                </a:ext>
              </a:extLst>
            </p:cNvPr>
            <p:cNvSpPr txBox="1">
              <a:spLocks noChangeArrowheads="1"/>
            </p:cNvSpPr>
            <p:nvPr/>
          </p:nvSpPr>
          <p:spPr bwMode="gray">
            <a:xfrm>
              <a:off x="801409" y="2569070"/>
              <a:ext cx="1251871" cy="36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020" tIns="42510" rIns="85020" bIns="4251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662" dirty="0">
                  <a:solidFill>
                    <a:schemeClr val="tx1"/>
                  </a:solidFill>
                </a:rPr>
                <a:t>(0+9)/2= 4</a:t>
              </a:r>
              <a:endParaRPr lang="en-US" altLang="en-US" sz="1293" dirty="0">
                <a:solidFill>
                  <a:schemeClr val="tx1"/>
                </a:solidFill>
              </a:endParaRPr>
            </a:p>
          </p:txBody>
        </p:sp>
        <p:sp>
          <p:nvSpPr>
            <p:cNvPr id="26" name="Up Arrow 30">
              <a:extLst>
                <a:ext uri="{FF2B5EF4-FFF2-40B4-BE49-F238E27FC236}">
                  <a16:creationId xmlns:a16="http://schemas.microsoft.com/office/drawing/2014/main" id="{0C47F153-455A-407C-8CE7-6286E0D7F5B5}"/>
                </a:ext>
              </a:extLst>
            </p:cNvPr>
            <p:cNvSpPr/>
            <p:nvPr/>
          </p:nvSpPr>
          <p:spPr>
            <a:xfrm>
              <a:off x="1122511" y="2368839"/>
              <a:ext cx="108000" cy="288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662"/>
            </a:p>
          </p:txBody>
        </p:sp>
      </p:grpSp>
      <p:grpSp>
        <p:nvGrpSpPr>
          <p:cNvPr id="27" name="Group 26">
            <a:extLst>
              <a:ext uri="{FF2B5EF4-FFF2-40B4-BE49-F238E27FC236}">
                <a16:creationId xmlns:a16="http://schemas.microsoft.com/office/drawing/2014/main" id="{34D5F914-13D2-4725-91E9-FED62D3B8E83}"/>
              </a:ext>
            </a:extLst>
          </p:cNvPr>
          <p:cNvGrpSpPr/>
          <p:nvPr/>
        </p:nvGrpSpPr>
        <p:grpSpPr>
          <a:xfrm>
            <a:off x="1451614" y="6240652"/>
            <a:ext cx="396221" cy="526514"/>
            <a:chOff x="801409" y="2368839"/>
            <a:chExt cx="429102" cy="570207"/>
          </a:xfrm>
        </p:grpSpPr>
        <p:sp>
          <p:nvSpPr>
            <p:cNvPr id="28" name="Text Box 14">
              <a:extLst>
                <a:ext uri="{FF2B5EF4-FFF2-40B4-BE49-F238E27FC236}">
                  <a16:creationId xmlns:a16="http://schemas.microsoft.com/office/drawing/2014/main" id="{3BAE017F-EE2B-46C8-8F70-196B6B55951C}"/>
                </a:ext>
              </a:extLst>
            </p:cNvPr>
            <p:cNvSpPr txBox="1">
              <a:spLocks noChangeArrowheads="1"/>
            </p:cNvSpPr>
            <p:nvPr/>
          </p:nvSpPr>
          <p:spPr bwMode="gray">
            <a:xfrm>
              <a:off x="801409" y="2569070"/>
              <a:ext cx="300527" cy="36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020" tIns="42510" rIns="85020" bIns="4251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sz="1662" dirty="0">
                  <a:solidFill>
                    <a:schemeClr val="tx1"/>
                  </a:solidFill>
                </a:rPr>
                <a:t>0</a:t>
              </a:r>
              <a:endParaRPr lang="en-US" altLang="en-US" sz="1293" dirty="0">
                <a:solidFill>
                  <a:schemeClr val="tx1"/>
                </a:solidFill>
              </a:endParaRPr>
            </a:p>
          </p:txBody>
        </p:sp>
        <p:sp>
          <p:nvSpPr>
            <p:cNvPr id="29" name="Up Arrow 30">
              <a:extLst>
                <a:ext uri="{FF2B5EF4-FFF2-40B4-BE49-F238E27FC236}">
                  <a16:creationId xmlns:a16="http://schemas.microsoft.com/office/drawing/2014/main" id="{F1D8F6B3-0833-4AE9-BF0E-6556888DB0EE}"/>
                </a:ext>
              </a:extLst>
            </p:cNvPr>
            <p:cNvSpPr/>
            <p:nvPr/>
          </p:nvSpPr>
          <p:spPr>
            <a:xfrm>
              <a:off x="1122511" y="2368839"/>
              <a:ext cx="108000" cy="288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sz="1662"/>
            </a:p>
          </p:txBody>
        </p:sp>
      </p:grpSp>
      <p:grpSp>
        <p:nvGrpSpPr>
          <p:cNvPr id="30" name="Group 29">
            <a:extLst>
              <a:ext uri="{FF2B5EF4-FFF2-40B4-BE49-F238E27FC236}">
                <a16:creationId xmlns:a16="http://schemas.microsoft.com/office/drawing/2014/main" id="{C53DFA24-7018-49AD-9B38-AF88005069B2}"/>
              </a:ext>
            </a:extLst>
          </p:cNvPr>
          <p:cNvGrpSpPr/>
          <p:nvPr/>
        </p:nvGrpSpPr>
        <p:grpSpPr>
          <a:xfrm>
            <a:off x="6896655" y="6223381"/>
            <a:ext cx="396221" cy="526514"/>
            <a:chOff x="801409" y="2368839"/>
            <a:chExt cx="429102" cy="570207"/>
          </a:xfrm>
        </p:grpSpPr>
        <p:sp>
          <p:nvSpPr>
            <p:cNvPr id="31" name="Text Box 14">
              <a:extLst>
                <a:ext uri="{FF2B5EF4-FFF2-40B4-BE49-F238E27FC236}">
                  <a16:creationId xmlns:a16="http://schemas.microsoft.com/office/drawing/2014/main" id="{6E793DC8-A97A-4A7D-87CA-04763EF14BE8}"/>
                </a:ext>
              </a:extLst>
            </p:cNvPr>
            <p:cNvSpPr txBox="1">
              <a:spLocks noChangeArrowheads="1"/>
            </p:cNvSpPr>
            <p:nvPr/>
          </p:nvSpPr>
          <p:spPr bwMode="gray">
            <a:xfrm>
              <a:off x="801409" y="2569070"/>
              <a:ext cx="300527" cy="36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020" tIns="42510" rIns="85020" bIns="4251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sz="1662" dirty="0">
                  <a:solidFill>
                    <a:schemeClr val="tx1"/>
                  </a:solidFill>
                </a:rPr>
                <a:t>9</a:t>
              </a:r>
              <a:endParaRPr lang="en-US" altLang="en-US" sz="1293" dirty="0">
                <a:solidFill>
                  <a:schemeClr val="tx1"/>
                </a:solidFill>
              </a:endParaRPr>
            </a:p>
          </p:txBody>
        </p:sp>
        <p:sp>
          <p:nvSpPr>
            <p:cNvPr id="32" name="Up Arrow 30">
              <a:extLst>
                <a:ext uri="{FF2B5EF4-FFF2-40B4-BE49-F238E27FC236}">
                  <a16:creationId xmlns:a16="http://schemas.microsoft.com/office/drawing/2014/main" id="{1B807D84-3B54-4BD8-A618-A52CEA482EF8}"/>
                </a:ext>
              </a:extLst>
            </p:cNvPr>
            <p:cNvSpPr/>
            <p:nvPr/>
          </p:nvSpPr>
          <p:spPr>
            <a:xfrm>
              <a:off x="1122511" y="2368839"/>
              <a:ext cx="108000" cy="288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sz="1662"/>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410200"/>
          </a:xfrm>
        </p:spPr>
        <p:txBody>
          <a:bodyPr>
            <a:normAutofit lnSpcReduction="10000"/>
          </a:bodyPr>
          <a:lstStyle/>
          <a:p>
            <a:pPr marL="0" indent="0">
              <a:buNone/>
            </a:pPr>
            <a:r>
              <a:rPr lang="en-US" sz="2400" dirty="0"/>
              <a:t>E.g.</a:t>
            </a:r>
          </a:p>
          <a:p>
            <a:pPr marL="0" indent="0">
              <a:buNone/>
            </a:pPr>
            <a:endParaRPr lang="en-US" sz="2400" dirty="0"/>
          </a:p>
          <a:p>
            <a:pPr marL="0" indent="0">
              <a:buNone/>
            </a:pPr>
            <a:endParaRPr lang="en-US" sz="2400" dirty="0"/>
          </a:p>
          <a:p>
            <a:pPr marL="0" indent="0">
              <a:buNone/>
            </a:pPr>
            <a:endParaRPr lang="en-US" sz="2400" dirty="0"/>
          </a:p>
          <a:p>
            <a:r>
              <a:rPr lang="en-US" sz="2400" dirty="0"/>
              <a:t>It’s easy to arrange not to compare elements that were candidates for the pivot again by swapping them to the extremes of the subrange. </a:t>
            </a:r>
          </a:p>
          <a:p>
            <a:pPr marL="0" indent="0">
              <a:buNone/>
            </a:pPr>
            <a:r>
              <a:rPr lang="en-US" sz="2400" dirty="0"/>
              <a:t>	</a:t>
            </a:r>
            <a:r>
              <a:rPr lang="en-US" sz="2400" dirty="0">
                <a:solidFill>
                  <a:srgbClr val="006600"/>
                </a:solidFill>
              </a:rPr>
              <a:t>E.g. 06 to left-end, 96 to right-end</a:t>
            </a:r>
          </a:p>
          <a:p>
            <a:pPr marL="0" indent="0">
              <a:buNone/>
            </a:pPr>
            <a:endParaRPr lang="en-US" sz="2400" dirty="0">
              <a:solidFill>
                <a:srgbClr val="006600"/>
              </a:solidFill>
            </a:endParaRPr>
          </a:p>
          <a:p>
            <a:r>
              <a:rPr lang="en-US" sz="2400" dirty="0"/>
              <a:t>Now </a:t>
            </a:r>
            <a:r>
              <a:rPr lang="en-US" sz="2400" i="1" dirty="0">
                <a:solidFill>
                  <a:schemeClr val="tx2"/>
                </a:solidFill>
              </a:rPr>
              <a:t>k</a:t>
            </a:r>
            <a:r>
              <a:rPr lang="en-US" sz="2400" dirty="0">
                <a:solidFill>
                  <a:schemeClr val="tx2"/>
                </a:solidFill>
              </a:rPr>
              <a:t> – 3 </a:t>
            </a:r>
            <a:r>
              <a:rPr lang="en-US" sz="2400" dirty="0"/>
              <a:t>elements remain to be compared to the pivot.</a:t>
            </a:r>
          </a:p>
          <a:p>
            <a:r>
              <a:rPr lang="en-US" sz="2400" dirty="0"/>
              <a:t>So, eventually </a:t>
            </a:r>
            <a:r>
              <a:rPr lang="en-US" sz="2400" i="1" dirty="0">
                <a:solidFill>
                  <a:schemeClr val="tx2"/>
                </a:solidFill>
              </a:rPr>
              <a:t>3</a:t>
            </a:r>
            <a:r>
              <a:rPr lang="en-US" sz="2400" dirty="0">
                <a:solidFill>
                  <a:schemeClr val="tx2"/>
                </a:solidFill>
              </a:rPr>
              <a:t> + (</a:t>
            </a:r>
            <a:r>
              <a:rPr lang="en-US" sz="2400" i="1" dirty="0">
                <a:solidFill>
                  <a:schemeClr val="tx2"/>
                </a:solidFill>
              </a:rPr>
              <a:t>k</a:t>
            </a:r>
            <a:r>
              <a:rPr lang="en-US" sz="2400" dirty="0">
                <a:solidFill>
                  <a:schemeClr val="tx2"/>
                </a:solidFill>
              </a:rPr>
              <a:t> – 3) =</a:t>
            </a:r>
            <a:r>
              <a:rPr lang="en-US" sz="2400" dirty="0"/>
              <a:t> </a:t>
            </a:r>
            <a:r>
              <a:rPr lang="en-US" sz="2400" i="1" dirty="0">
                <a:solidFill>
                  <a:srgbClr val="FF0000"/>
                </a:solidFill>
              </a:rPr>
              <a:t>k</a:t>
            </a:r>
            <a:r>
              <a:rPr lang="en-US" sz="2400" dirty="0"/>
              <a:t> comparisons are done by the time partition is finished.</a:t>
            </a:r>
          </a:p>
          <a:p>
            <a:pPr marL="0" indent="0">
              <a:buNone/>
            </a:pPr>
            <a:r>
              <a:rPr lang="en-US" sz="2400" dirty="0"/>
              <a:t>     - This is one more than if </a:t>
            </a:r>
            <a:r>
              <a:rPr lang="en-US" sz="2400" dirty="0">
                <a:solidFill>
                  <a:srgbClr val="0000FF"/>
                </a:solidFill>
              </a:rPr>
              <a:t>E[middle] </a:t>
            </a:r>
            <a:r>
              <a:rPr lang="en-US" sz="2400" dirty="0"/>
              <a:t>is simply chosen as the pivot (Ignored in computing time complexity).</a:t>
            </a:r>
          </a:p>
        </p:txBody>
      </p:sp>
      <p:sp>
        <p:nvSpPr>
          <p:cNvPr id="62" name="Rounded Rectangle 4">
            <a:extLst>
              <a:ext uri="{FF2B5EF4-FFF2-40B4-BE49-F238E27FC236}">
                <a16:creationId xmlns:a16="http://schemas.microsoft.com/office/drawing/2014/main" id="{9D8A8F10-AB22-4659-BFC4-B2238A39A557}"/>
              </a:ext>
            </a:extLst>
          </p:cNvPr>
          <p:cNvSpPr/>
          <p:nvPr/>
        </p:nvSpPr>
        <p:spPr>
          <a:xfrm>
            <a:off x="1475048" y="1338833"/>
            <a:ext cx="513487"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847" dirty="0"/>
              <a:t>06</a:t>
            </a:r>
          </a:p>
        </p:txBody>
      </p:sp>
      <p:sp>
        <p:nvSpPr>
          <p:cNvPr id="63" name="Rectangle 62">
            <a:extLst>
              <a:ext uri="{FF2B5EF4-FFF2-40B4-BE49-F238E27FC236}">
                <a16:creationId xmlns:a16="http://schemas.microsoft.com/office/drawing/2014/main" id="{C7167180-E191-435F-B614-23F5367D9E49}"/>
              </a:ext>
            </a:extLst>
          </p:cNvPr>
          <p:cNvSpPr/>
          <p:nvPr/>
        </p:nvSpPr>
        <p:spPr>
          <a:xfrm>
            <a:off x="1723308" y="998948"/>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62" dirty="0">
                <a:solidFill>
                  <a:schemeClr val="tx2"/>
                </a:solidFill>
              </a:rPr>
              <a:t>0</a:t>
            </a:r>
          </a:p>
        </p:txBody>
      </p:sp>
      <p:sp>
        <p:nvSpPr>
          <p:cNvPr id="64" name="Rounded Rectangle 7">
            <a:extLst>
              <a:ext uri="{FF2B5EF4-FFF2-40B4-BE49-F238E27FC236}">
                <a16:creationId xmlns:a16="http://schemas.microsoft.com/office/drawing/2014/main" id="{270136F8-5C86-4BC0-BE8D-B40E9F349AA4}"/>
              </a:ext>
            </a:extLst>
          </p:cNvPr>
          <p:cNvSpPr/>
          <p:nvPr/>
        </p:nvSpPr>
        <p:spPr>
          <a:xfrm>
            <a:off x="2087401" y="1338833"/>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847" dirty="0"/>
              <a:t>15</a:t>
            </a:r>
          </a:p>
        </p:txBody>
      </p:sp>
      <p:sp>
        <p:nvSpPr>
          <p:cNvPr id="65" name="Rectangle 64">
            <a:extLst>
              <a:ext uri="{FF2B5EF4-FFF2-40B4-BE49-F238E27FC236}">
                <a16:creationId xmlns:a16="http://schemas.microsoft.com/office/drawing/2014/main" id="{C9A2D638-7514-4B30-B3CE-94C9CFEC1588}"/>
              </a:ext>
            </a:extLst>
          </p:cNvPr>
          <p:cNvSpPr/>
          <p:nvPr/>
        </p:nvSpPr>
        <p:spPr>
          <a:xfrm>
            <a:off x="2264285" y="998948"/>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62" dirty="0">
                <a:solidFill>
                  <a:schemeClr val="tx2"/>
                </a:solidFill>
              </a:rPr>
              <a:t>1</a:t>
            </a:r>
          </a:p>
        </p:txBody>
      </p:sp>
      <p:sp>
        <p:nvSpPr>
          <p:cNvPr id="66" name="Rounded Rectangle 9">
            <a:extLst>
              <a:ext uri="{FF2B5EF4-FFF2-40B4-BE49-F238E27FC236}">
                <a16:creationId xmlns:a16="http://schemas.microsoft.com/office/drawing/2014/main" id="{98FBBDD6-2FBB-41D4-9DB3-DCB871827D6D}"/>
              </a:ext>
            </a:extLst>
          </p:cNvPr>
          <p:cNvSpPr/>
          <p:nvPr/>
        </p:nvSpPr>
        <p:spPr>
          <a:xfrm>
            <a:off x="2685983" y="1338833"/>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847" dirty="0"/>
              <a:t>44</a:t>
            </a:r>
          </a:p>
        </p:txBody>
      </p:sp>
      <p:sp>
        <p:nvSpPr>
          <p:cNvPr id="67" name="Rectangle 66">
            <a:extLst>
              <a:ext uri="{FF2B5EF4-FFF2-40B4-BE49-F238E27FC236}">
                <a16:creationId xmlns:a16="http://schemas.microsoft.com/office/drawing/2014/main" id="{0835516B-7499-4FE8-9533-442B1B17D27F}"/>
              </a:ext>
            </a:extLst>
          </p:cNvPr>
          <p:cNvSpPr/>
          <p:nvPr/>
        </p:nvSpPr>
        <p:spPr>
          <a:xfrm>
            <a:off x="2867885" y="998948"/>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62" dirty="0">
                <a:solidFill>
                  <a:schemeClr val="tx2"/>
                </a:solidFill>
              </a:rPr>
              <a:t>2</a:t>
            </a:r>
          </a:p>
        </p:txBody>
      </p:sp>
      <p:sp>
        <p:nvSpPr>
          <p:cNvPr id="68" name="Rounded Rectangle 11">
            <a:extLst>
              <a:ext uri="{FF2B5EF4-FFF2-40B4-BE49-F238E27FC236}">
                <a16:creationId xmlns:a16="http://schemas.microsoft.com/office/drawing/2014/main" id="{380A5DF5-70E9-4725-9E43-9A2F93C64611}"/>
              </a:ext>
            </a:extLst>
          </p:cNvPr>
          <p:cNvSpPr/>
          <p:nvPr/>
        </p:nvSpPr>
        <p:spPr>
          <a:xfrm>
            <a:off x="3284566" y="1326278"/>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847" dirty="0"/>
              <a:t>89</a:t>
            </a:r>
          </a:p>
        </p:txBody>
      </p:sp>
      <p:sp>
        <p:nvSpPr>
          <p:cNvPr id="69" name="Rectangle 68">
            <a:extLst>
              <a:ext uri="{FF2B5EF4-FFF2-40B4-BE49-F238E27FC236}">
                <a16:creationId xmlns:a16="http://schemas.microsoft.com/office/drawing/2014/main" id="{AD751D62-1936-4D9C-B81D-9CC9842FF854}"/>
              </a:ext>
            </a:extLst>
          </p:cNvPr>
          <p:cNvSpPr/>
          <p:nvPr/>
        </p:nvSpPr>
        <p:spPr>
          <a:xfrm>
            <a:off x="3441529" y="998948"/>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62" dirty="0">
                <a:solidFill>
                  <a:schemeClr val="tx2"/>
                </a:solidFill>
              </a:rPr>
              <a:t>3</a:t>
            </a:r>
          </a:p>
        </p:txBody>
      </p:sp>
      <p:sp>
        <p:nvSpPr>
          <p:cNvPr id="70" name="Rounded Rectangle 13">
            <a:extLst>
              <a:ext uri="{FF2B5EF4-FFF2-40B4-BE49-F238E27FC236}">
                <a16:creationId xmlns:a16="http://schemas.microsoft.com/office/drawing/2014/main" id="{3AC9BE69-405B-446E-A37B-3EA5108A3480}"/>
              </a:ext>
            </a:extLst>
          </p:cNvPr>
          <p:cNvSpPr/>
          <p:nvPr/>
        </p:nvSpPr>
        <p:spPr>
          <a:xfrm>
            <a:off x="3883149" y="1338833"/>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847" dirty="0"/>
              <a:t>77</a:t>
            </a:r>
          </a:p>
        </p:txBody>
      </p:sp>
      <p:sp>
        <p:nvSpPr>
          <p:cNvPr id="71" name="Rectangle 70">
            <a:extLst>
              <a:ext uri="{FF2B5EF4-FFF2-40B4-BE49-F238E27FC236}">
                <a16:creationId xmlns:a16="http://schemas.microsoft.com/office/drawing/2014/main" id="{C39E24A3-8598-4D60-92BC-F99283742205}"/>
              </a:ext>
            </a:extLst>
          </p:cNvPr>
          <p:cNvSpPr/>
          <p:nvPr/>
        </p:nvSpPr>
        <p:spPr>
          <a:xfrm>
            <a:off x="4063071" y="998948"/>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62" dirty="0">
                <a:solidFill>
                  <a:schemeClr val="tx2"/>
                </a:solidFill>
              </a:rPr>
              <a:t>4</a:t>
            </a:r>
          </a:p>
        </p:txBody>
      </p:sp>
      <p:sp>
        <p:nvSpPr>
          <p:cNvPr id="72" name="Rounded Rectangle 16">
            <a:extLst>
              <a:ext uri="{FF2B5EF4-FFF2-40B4-BE49-F238E27FC236}">
                <a16:creationId xmlns:a16="http://schemas.microsoft.com/office/drawing/2014/main" id="{056B8EF1-660A-4564-A871-BCE17376E5BF}"/>
              </a:ext>
            </a:extLst>
          </p:cNvPr>
          <p:cNvSpPr/>
          <p:nvPr/>
        </p:nvSpPr>
        <p:spPr>
          <a:xfrm>
            <a:off x="4481732" y="1338833"/>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847" dirty="0"/>
              <a:t>80</a:t>
            </a:r>
          </a:p>
        </p:txBody>
      </p:sp>
      <p:sp>
        <p:nvSpPr>
          <p:cNvPr id="73" name="Rectangle 72">
            <a:extLst>
              <a:ext uri="{FF2B5EF4-FFF2-40B4-BE49-F238E27FC236}">
                <a16:creationId xmlns:a16="http://schemas.microsoft.com/office/drawing/2014/main" id="{4DFA393C-A6EC-452B-ABB6-6B3F233DB0A3}"/>
              </a:ext>
            </a:extLst>
          </p:cNvPr>
          <p:cNvSpPr/>
          <p:nvPr/>
        </p:nvSpPr>
        <p:spPr>
          <a:xfrm>
            <a:off x="4674410" y="998948"/>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62" dirty="0">
                <a:solidFill>
                  <a:schemeClr val="tx2"/>
                </a:solidFill>
              </a:rPr>
              <a:t>5</a:t>
            </a:r>
          </a:p>
        </p:txBody>
      </p:sp>
      <p:sp>
        <p:nvSpPr>
          <p:cNvPr id="74" name="Rounded Rectangle 18">
            <a:extLst>
              <a:ext uri="{FF2B5EF4-FFF2-40B4-BE49-F238E27FC236}">
                <a16:creationId xmlns:a16="http://schemas.microsoft.com/office/drawing/2014/main" id="{4A6FE0BE-245A-4690-A852-AD04867E21DB}"/>
              </a:ext>
            </a:extLst>
          </p:cNvPr>
          <p:cNvSpPr/>
          <p:nvPr/>
        </p:nvSpPr>
        <p:spPr>
          <a:xfrm>
            <a:off x="5080314" y="1338833"/>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847" dirty="0"/>
              <a:t>35</a:t>
            </a:r>
          </a:p>
        </p:txBody>
      </p:sp>
      <p:sp>
        <p:nvSpPr>
          <p:cNvPr id="75" name="Rectangle 74">
            <a:extLst>
              <a:ext uri="{FF2B5EF4-FFF2-40B4-BE49-F238E27FC236}">
                <a16:creationId xmlns:a16="http://schemas.microsoft.com/office/drawing/2014/main" id="{556AF09F-5F06-4FC1-9CBC-B0811E3AE68F}"/>
              </a:ext>
            </a:extLst>
          </p:cNvPr>
          <p:cNvSpPr/>
          <p:nvPr/>
        </p:nvSpPr>
        <p:spPr>
          <a:xfrm>
            <a:off x="5278010" y="998948"/>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62" dirty="0">
                <a:solidFill>
                  <a:schemeClr val="tx2"/>
                </a:solidFill>
              </a:rPr>
              <a:t>6</a:t>
            </a:r>
          </a:p>
        </p:txBody>
      </p:sp>
      <p:sp>
        <p:nvSpPr>
          <p:cNvPr id="76" name="Rounded Rectangle 20">
            <a:extLst>
              <a:ext uri="{FF2B5EF4-FFF2-40B4-BE49-F238E27FC236}">
                <a16:creationId xmlns:a16="http://schemas.microsoft.com/office/drawing/2014/main" id="{AE782765-0919-45B0-B174-4725FAA5A8C7}"/>
              </a:ext>
            </a:extLst>
          </p:cNvPr>
          <p:cNvSpPr/>
          <p:nvPr/>
        </p:nvSpPr>
        <p:spPr>
          <a:xfrm>
            <a:off x="5678897" y="1326278"/>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847" dirty="0"/>
              <a:t>04</a:t>
            </a:r>
          </a:p>
        </p:txBody>
      </p:sp>
      <p:sp>
        <p:nvSpPr>
          <p:cNvPr id="77" name="Rectangle 76">
            <a:extLst>
              <a:ext uri="{FF2B5EF4-FFF2-40B4-BE49-F238E27FC236}">
                <a16:creationId xmlns:a16="http://schemas.microsoft.com/office/drawing/2014/main" id="{32CDE1B5-DB4E-41DD-B594-0E43BF3A3AA6}"/>
              </a:ext>
            </a:extLst>
          </p:cNvPr>
          <p:cNvSpPr/>
          <p:nvPr/>
        </p:nvSpPr>
        <p:spPr>
          <a:xfrm>
            <a:off x="5851654" y="998948"/>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62" dirty="0">
                <a:solidFill>
                  <a:schemeClr val="tx2"/>
                </a:solidFill>
              </a:rPr>
              <a:t>7</a:t>
            </a:r>
          </a:p>
        </p:txBody>
      </p:sp>
      <p:sp>
        <p:nvSpPr>
          <p:cNvPr id="78" name="Rounded Rectangle 22">
            <a:extLst>
              <a:ext uri="{FF2B5EF4-FFF2-40B4-BE49-F238E27FC236}">
                <a16:creationId xmlns:a16="http://schemas.microsoft.com/office/drawing/2014/main" id="{4977C507-6403-4845-89EB-7C3B8222CC22}"/>
              </a:ext>
            </a:extLst>
          </p:cNvPr>
          <p:cNvSpPr/>
          <p:nvPr/>
        </p:nvSpPr>
        <p:spPr>
          <a:xfrm>
            <a:off x="6277478" y="1326278"/>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847" dirty="0"/>
              <a:t>93</a:t>
            </a:r>
          </a:p>
        </p:txBody>
      </p:sp>
      <p:sp>
        <p:nvSpPr>
          <p:cNvPr id="79" name="Rectangle 78">
            <a:extLst>
              <a:ext uri="{FF2B5EF4-FFF2-40B4-BE49-F238E27FC236}">
                <a16:creationId xmlns:a16="http://schemas.microsoft.com/office/drawing/2014/main" id="{47A3CB2E-09CC-4892-9C9B-74BF4A9CFB7E}"/>
              </a:ext>
            </a:extLst>
          </p:cNvPr>
          <p:cNvSpPr/>
          <p:nvPr/>
        </p:nvSpPr>
        <p:spPr>
          <a:xfrm>
            <a:off x="6454363" y="998948"/>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62" dirty="0">
                <a:solidFill>
                  <a:schemeClr val="tx2"/>
                </a:solidFill>
              </a:rPr>
              <a:t>8</a:t>
            </a:r>
          </a:p>
        </p:txBody>
      </p:sp>
      <p:sp>
        <p:nvSpPr>
          <p:cNvPr id="80" name="Rounded Rectangle 26">
            <a:extLst>
              <a:ext uri="{FF2B5EF4-FFF2-40B4-BE49-F238E27FC236}">
                <a16:creationId xmlns:a16="http://schemas.microsoft.com/office/drawing/2014/main" id="{EB9E5F4B-94C2-4139-BDDF-A052FA4BC6EB}"/>
              </a:ext>
            </a:extLst>
          </p:cNvPr>
          <p:cNvSpPr/>
          <p:nvPr/>
        </p:nvSpPr>
        <p:spPr>
          <a:xfrm>
            <a:off x="6910728" y="1321562"/>
            <a:ext cx="515242" cy="44211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847" dirty="0"/>
              <a:t>96</a:t>
            </a:r>
          </a:p>
        </p:txBody>
      </p:sp>
      <p:sp>
        <p:nvSpPr>
          <p:cNvPr id="81" name="Rectangle 80">
            <a:extLst>
              <a:ext uri="{FF2B5EF4-FFF2-40B4-BE49-F238E27FC236}">
                <a16:creationId xmlns:a16="http://schemas.microsoft.com/office/drawing/2014/main" id="{93724E7C-BA1D-4586-AAF1-A0F26243E12B}"/>
              </a:ext>
            </a:extLst>
          </p:cNvPr>
          <p:cNvSpPr/>
          <p:nvPr/>
        </p:nvSpPr>
        <p:spPr>
          <a:xfrm>
            <a:off x="7087612" y="998948"/>
            <a:ext cx="457347" cy="414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62" dirty="0">
                <a:solidFill>
                  <a:schemeClr val="tx2"/>
                </a:solidFill>
              </a:rPr>
              <a:t>9</a:t>
            </a:r>
          </a:p>
        </p:txBody>
      </p:sp>
      <p:grpSp>
        <p:nvGrpSpPr>
          <p:cNvPr id="82" name="Group 81">
            <a:extLst>
              <a:ext uri="{FF2B5EF4-FFF2-40B4-BE49-F238E27FC236}">
                <a16:creationId xmlns:a16="http://schemas.microsoft.com/office/drawing/2014/main" id="{DBA42D00-A7BD-4C20-8197-AB31976846A7}"/>
              </a:ext>
            </a:extLst>
          </p:cNvPr>
          <p:cNvGrpSpPr/>
          <p:nvPr/>
        </p:nvGrpSpPr>
        <p:grpSpPr>
          <a:xfrm>
            <a:off x="3847097" y="1894105"/>
            <a:ext cx="1155944" cy="526514"/>
            <a:chOff x="801409" y="2368839"/>
            <a:chExt cx="1251871" cy="570207"/>
          </a:xfrm>
        </p:grpSpPr>
        <p:sp>
          <p:nvSpPr>
            <p:cNvPr id="89" name="Text Box 14">
              <a:extLst>
                <a:ext uri="{FF2B5EF4-FFF2-40B4-BE49-F238E27FC236}">
                  <a16:creationId xmlns:a16="http://schemas.microsoft.com/office/drawing/2014/main" id="{636E28A2-1067-4607-BAC5-8B37F0C68F94}"/>
                </a:ext>
              </a:extLst>
            </p:cNvPr>
            <p:cNvSpPr txBox="1">
              <a:spLocks noChangeArrowheads="1"/>
            </p:cNvSpPr>
            <p:nvPr/>
          </p:nvSpPr>
          <p:spPr bwMode="gray">
            <a:xfrm>
              <a:off x="801409" y="2569070"/>
              <a:ext cx="1251871" cy="36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020" tIns="42510" rIns="85020" bIns="4251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sz="1662" dirty="0">
                  <a:solidFill>
                    <a:schemeClr val="tx1"/>
                  </a:solidFill>
                </a:rPr>
                <a:t>(0+9)/2= 4</a:t>
              </a:r>
              <a:endParaRPr lang="en-US" altLang="en-US" sz="1293" dirty="0">
                <a:solidFill>
                  <a:schemeClr val="tx1"/>
                </a:solidFill>
              </a:endParaRPr>
            </a:p>
          </p:txBody>
        </p:sp>
        <p:sp>
          <p:nvSpPr>
            <p:cNvPr id="90" name="Up Arrow 30">
              <a:extLst>
                <a:ext uri="{FF2B5EF4-FFF2-40B4-BE49-F238E27FC236}">
                  <a16:creationId xmlns:a16="http://schemas.microsoft.com/office/drawing/2014/main" id="{0C47F153-455A-407C-8CE7-6286E0D7F5B5}"/>
                </a:ext>
              </a:extLst>
            </p:cNvPr>
            <p:cNvSpPr/>
            <p:nvPr/>
          </p:nvSpPr>
          <p:spPr>
            <a:xfrm>
              <a:off x="1122511" y="2368839"/>
              <a:ext cx="108000" cy="288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sz="1662"/>
            </a:p>
          </p:txBody>
        </p:sp>
      </p:grpSp>
      <p:grpSp>
        <p:nvGrpSpPr>
          <p:cNvPr id="83" name="Group 82">
            <a:extLst>
              <a:ext uri="{FF2B5EF4-FFF2-40B4-BE49-F238E27FC236}">
                <a16:creationId xmlns:a16="http://schemas.microsoft.com/office/drawing/2014/main" id="{34D5F914-13D2-4725-91E9-FED62D3B8E83}"/>
              </a:ext>
            </a:extLst>
          </p:cNvPr>
          <p:cNvGrpSpPr/>
          <p:nvPr/>
        </p:nvGrpSpPr>
        <p:grpSpPr>
          <a:xfrm>
            <a:off x="1383378" y="1920586"/>
            <a:ext cx="396220" cy="526514"/>
            <a:chOff x="801409" y="2368839"/>
            <a:chExt cx="429102" cy="570207"/>
          </a:xfrm>
        </p:grpSpPr>
        <p:sp>
          <p:nvSpPr>
            <p:cNvPr id="87" name="Text Box 14">
              <a:extLst>
                <a:ext uri="{FF2B5EF4-FFF2-40B4-BE49-F238E27FC236}">
                  <a16:creationId xmlns:a16="http://schemas.microsoft.com/office/drawing/2014/main" id="{3BAE017F-EE2B-46C8-8F70-196B6B55951C}"/>
                </a:ext>
              </a:extLst>
            </p:cNvPr>
            <p:cNvSpPr txBox="1">
              <a:spLocks noChangeArrowheads="1"/>
            </p:cNvSpPr>
            <p:nvPr/>
          </p:nvSpPr>
          <p:spPr bwMode="gray">
            <a:xfrm>
              <a:off x="801409" y="2569070"/>
              <a:ext cx="300527" cy="36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020" tIns="42510" rIns="85020" bIns="4251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sz="1662" dirty="0">
                  <a:solidFill>
                    <a:schemeClr val="tx1"/>
                  </a:solidFill>
                </a:rPr>
                <a:t>0</a:t>
              </a:r>
              <a:endParaRPr lang="en-US" altLang="en-US" sz="1293" dirty="0">
                <a:solidFill>
                  <a:schemeClr val="tx1"/>
                </a:solidFill>
              </a:endParaRPr>
            </a:p>
          </p:txBody>
        </p:sp>
        <p:sp>
          <p:nvSpPr>
            <p:cNvPr id="88" name="Up Arrow 30">
              <a:extLst>
                <a:ext uri="{FF2B5EF4-FFF2-40B4-BE49-F238E27FC236}">
                  <a16:creationId xmlns:a16="http://schemas.microsoft.com/office/drawing/2014/main" id="{F1D8F6B3-0833-4AE9-BF0E-6556888DB0EE}"/>
                </a:ext>
              </a:extLst>
            </p:cNvPr>
            <p:cNvSpPr/>
            <p:nvPr/>
          </p:nvSpPr>
          <p:spPr>
            <a:xfrm>
              <a:off x="1122511" y="2368839"/>
              <a:ext cx="108000" cy="288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sz="1662"/>
            </a:p>
          </p:txBody>
        </p:sp>
      </p:grpSp>
      <p:grpSp>
        <p:nvGrpSpPr>
          <p:cNvPr id="84" name="Group 83">
            <a:extLst>
              <a:ext uri="{FF2B5EF4-FFF2-40B4-BE49-F238E27FC236}">
                <a16:creationId xmlns:a16="http://schemas.microsoft.com/office/drawing/2014/main" id="{C53DFA24-7018-49AD-9B38-AF88005069B2}"/>
              </a:ext>
            </a:extLst>
          </p:cNvPr>
          <p:cNvGrpSpPr/>
          <p:nvPr/>
        </p:nvGrpSpPr>
        <p:grpSpPr>
          <a:xfrm>
            <a:off x="6828419" y="1903315"/>
            <a:ext cx="396220" cy="526514"/>
            <a:chOff x="801409" y="2368839"/>
            <a:chExt cx="429102" cy="570207"/>
          </a:xfrm>
        </p:grpSpPr>
        <p:sp>
          <p:nvSpPr>
            <p:cNvPr id="85" name="Text Box 14">
              <a:extLst>
                <a:ext uri="{FF2B5EF4-FFF2-40B4-BE49-F238E27FC236}">
                  <a16:creationId xmlns:a16="http://schemas.microsoft.com/office/drawing/2014/main" id="{6E793DC8-A97A-4A7D-87CA-04763EF14BE8}"/>
                </a:ext>
              </a:extLst>
            </p:cNvPr>
            <p:cNvSpPr txBox="1">
              <a:spLocks noChangeArrowheads="1"/>
            </p:cNvSpPr>
            <p:nvPr/>
          </p:nvSpPr>
          <p:spPr bwMode="gray">
            <a:xfrm>
              <a:off x="801409" y="2569070"/>
              <a:ext cx="300527" cy="36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020" tIns="42510" rIns="85020" bIns="4251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sz="1662" dirty="0">
                  <a:solidFill>
                    <a:schemeClr val="tx1"/>
                  </a:solidFill>
                </a:rPr>
                <a:t>9</a:t>
              </a:r>
              <a:endParaRPr lang="en-US" altLang="en-US" sz="1293" dirty="0">
                <a:solidFill>
                  <a:schemeClr val="tx1"/>
                </a:solidFill>
              </a:endParaRPr>
            </a:p>
          </p:txBody>
        </p:sp>
        <p:sp>
          <p:nvSpPr>
            <p:cNvPr id="86" name="Up Arrow 30">
              <a:extLst>
                <a:ext uri="{FF2B5EF4-FFF2-40B4-BE49-F238E27FC236}">
                  <a16:creationId xmlns:a16="http://schemas.microsoft.com/office/drawing/2014/main" id="{1B807D84-3B54-4BD8-A618-A52CEA482EF8}"/>
                </a:ext>
              </a:extLst>
            </p:cNvPr>
            <p:cNvSpPr/>
            <p:nvPr/>
          </p:nvSpPr>
          <p:spPr>
            <a:xfrm>
              <a:off x="1122511" y="2368839"/>
              <a:ext cx="108000" cy="288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sz="1662"/>
            </a:p>
          </p:txBody>
        </p:sp>
      </p:grpSp>
      <p:sp>
        <p:nvSpPr>
          <p:cNvPr id="91" name="Oval 90">
            <a:extLst>
              <a:ext uri="{FF2B5EF4-FFF2-40B4-BE49-F238E27FC236}">
                <a16:creationId xmlns:a16="http://schemas.microsoft.com/office/drawing/2014/main" id="{A12E7A97-BFAE-4628-BD23-643C066B89C8}"/>
              </a:ext>
            </a:extLst>
          </p:cNvPr>
          <p:cNvSpPr/>
          <p:nvPr/>
        </p:nvSpPr>
        <p:spPr>
          <a:xfrm>
            <a:off x="1267083" y="802100"/>
            <a:ext cx="820318" cy="1645000"/>
          </a:xfrm>
          <a:prstGeom prst="ellipse">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2" name="Oval 91">
            <a:extLst>
              <a:ext uri="{FF2B5EF4-FFF2-40B4-BE49-F238E27FC236}">
                <a16:creationId xmlns:a16="http://schemas.microsoft.com/office/drawing/2014/main" id="{373C3EDF-943C-4B13-8717-1A7FFC80E21F}"/>
              </a:ext>
            </a:extLst>
          </p:cNvPr>
          <p:cNvSpPr/>
          <p:nvPr/>
        </p:nvSpPr>
        <p:spPr>
          <a:xfrm>
            <a:off x="6764618" y="818750"/>
            <a:ext cx="820318" cy="1645000"/>
          </a:xfrm>
          <a:prstGeom prst="ellipse">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3" name="Oval 92">
            <a:extLst>
              <a:ext uri="{FF2B5EF4-FFF2-40B4-BE49-F238E27FC236}">
                <a16:creationId xmlns:a16="http://schemas.microsoft.com/office/drawing/2014/main" id="{A12E7A97-BFAE-4628-BD23-643C066B89C8}"/>
              </a:ext>
            </a:extLst>
          </p:cNvPr>
          <p:cNvSpPr/>
          <p:nvPr/>
        </p:nvSpPr>
        <p:spPr>
          <a:xfrm>
            <a:off x="3790833" y="998948"/>
            <a:ext cx="781167" cy="9947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SG"/>
          </a:p>
        </p:txBody>
      </p:sp>
    </p:spTree>
    <p:extLst>
      <p:ext uri="{BB962C8B-B14F-4D97-AF65-F5344CB8AC3E}">
        <p14:creationId xmlns:p14="http://schemas.microsoft.com/office/powerpoint/2010/main" val="22842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3062</TotalTime>
  <Words>2423</Words>
  <Application>Microsoft Office PowerPoint</Application>
  <PresentationFormat>On-screen Show (4:3)</PresentationFormat>
  <Paragraphs>555</Paragraphs>
  <Slides>18</Slides>
  <Notes>18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Arial</vt:lpstr>
      <vt:lpstr>Calibri</vt:lpstr>
      <vt:lpstr>Comic Sans MS</vt:lpstr>
      <vt:lpstr>Courier New</vt:lpstr>
      <vt:lpstr>Open Sans Extrabold</vt:lpstr>
      <vt:lpstr>Times New Roman</vt:lpstr>
      <vt:lpstr>Verdana</vt:lpstr>
      <vt:lpstr>Office Theme</vt:lpstr>
      <vt:lpstr>Equation</vt:lpstr>
      <vt:lpstr>CE2001/CZ2001 Algorithms</vt:lpstr>
      <vt:lpstr>PowerPoint Presentation</vt:lpstr>
      <vt:lpstr>PowerPoint Presentation</vt:lpstr>
      <vt:lpstr>PowerPoint Presentation</vt:lpstr>
      <vt:lpstr>PowerPoint Presentation</vt:lpstr>
      <vt:lpstr>PowerPoint Presentation</vt:lpstr>
      <vt:lpstr>PowerPoint Presentation</vt:lpstr>
      <vt:lpstr>Question 4</vt:lpstr>
      <vt:lpstr>PowerPoint Presentation</vt:lpstr>
      <vt:lpstr>PowerPoint Presentation</vt:lpstr>
      <vt:lpstr>Question 5</vt:lpstr>
      <vt:lpstr>PowerPoint Presentation</vt:lpstr>
      <vt:lpstr>PowerPoint Presentation</vt:lpstr>
      <vt:lpstr>PowerPoint Presentation</vt:lpstr>
      <vt:lpstr>Question 6</vt:lpstr>
      <vt:lpstr>PowerPoint Presentation</vt:lpstr>
      <vt:lpstr>Question 6</vt:lpstr>
      <vt:lpstr>Question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CE2001/CZ2001/CSC202</dc:title>
  <dc:creator>Zheng Jie (Asst Prof)</dc:creator>
  <cp:lastModifiedBy>Feng Lin</cp:lastModifiedBy>
  <cp:revision>447</cp:revision>
  <dcterms:created xsi:type="dcterms:W3CDTF">2006-08-16T00:00:00Z</dcterms:created>
  <dcterms:modified xsi:type="dcterms:W3CDTF">2020-02-15T16:17:57Z</dcterms:modified>
</cp:coreProperties>
</file>