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48" r:id="rId2"/>
  </p:sldMasterIdLst>
  <p:sldIdLst>
    <p:sldId id="256" r:id="rId3"/>
    <p:sldId id="322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AA5B-992D-4695-B53B-CAAE35AA2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80F97-CA67-4D56-88E4-B808697B6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E96B-57FC-44D6-B911-6665F42C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FF26-64C0-405F-87CF-A815BC0985E3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0ABC-089A-457B-8223-39617BA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8A50-F83D-473A-A09D-4DEB48F3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C3D-22F6-4E8D-A9D6-E6D8FB5B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0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846B-0380-4291-81EA-9C74ECE6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7A3A2-1FD1-4BDF-A32D-DFB62871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1503C-48D9-4124-874C-A57ABCE0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FF26-64C0-405F-87CF-A815BC0985E3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CE26-06E6-4099-A105-9790E823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5300-AF82-4758-BCAA-FDADECE0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C3D-22F6-4E8D-A9D6-E6D8FB5B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B8FF0-C655-46BF-958B-4CD12D3E4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3B3E5-1E33-4E5F-99F1-EBC622A5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71C5-42A7-4A42-953A-C6C12A3F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FF26-64C0-405F-87CF-A815BC0985E3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1DA47-ECD6-42AD-99E8-8E4F1515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917D-1D01-4590-97E1-AEB20A52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C3D-22F6-4E8D-A9D6-E6D8FB5B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51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F30AA2-AFDB-4228-ACE0-5DB9CC3D4D85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3281-88E9-4195-A3A9-BFD23BEC2235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4FE8-39BB-4312-85D5-6B79E75DAE26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E6D0-5B29-4B82-B283-72489B7CAD4D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9324-46EA-486D-9F8C-3E79E487DC6B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2EB8-43EB-4BB6-AA69-FBAD5E5BF11C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3397-8090-4632-9A2A-BCB16355A122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0B1F-1422-46FE-A10D-3F430AB8E5E8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EB60-5667-4D6C-89E5-551B6E92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7FF6-B3E0-4D66-AC27-194706BA7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C9E8-FF71-48F9-B924-4C55B64E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FF26-64C0-405F-87CF-A815BC0985E3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0D07-6B71-4427-BD0F-B4DDC468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1A72-28BC-4512-BF99-EF0F54E6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C3D-22F6-4E8D-A9D6-E6D8FB5B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5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D418B-F8AA-4B63-876B-E5785A98DD09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A351-8AE5-44F0-97F4-E4E551B45C2F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4A16-5C28-4083-9643-C3240581DFD7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7EB8-FF54-4876-8D48-4B06DCBAF515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220A-F0FB-4943-9F14-B7A33D6F5387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50A9-262A-42B7-B1E8-E934793467EA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022F-BD1A-44EE-B7C2-71BE7BF8FE06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94A0-2100-4499-BCA0-BC4771048804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71C5A-6C7E-4B99-9D5A-2357D0A2CAB4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92876"/>
            <a:ext cx="3860800" cy="365125"/>
          </a:xfrm>
        </p:spPr>
        <p:txBody>
          <a:bodyPr/>
          <a:lstStyle>
            <a:lvl1pPr eaLnBrk="0" hangingPunct="0"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061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C40F-EECB-411C-AAB4-20F2EC69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FE750-6171-407F-9B1C-FADD5319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3BC9-7234-4B6F-8771-26DB223A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FF26-64C0-405F-87CF-A815BC0985E3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71F99-9449-43B4-BDCC-61F92EFF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446E4-F9BB-44AF-9F5A-7EE057FF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C3D-22F6-4E8D-A9D6-E6D8FB5B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5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942F-847D-4BC4-AB6E-E09720AD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7693-41B2-4D22-A49B-59E53BF7E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60099-0219-4E17-A404-97D9BC053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F32F9-7F8B-48C3-89A9-99183591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FF26-64C0-405F-87CF-A815BC0985E3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EC52A-B606-4687-9D83-C6B8C964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94EAC-9F59-4442-AB13-9A373680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C3D-22F6-4E8D-A9D6-E6D8FB5B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7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7CFA-7E7D-4BFA-81E0-615AC4E7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21835-41AF-46D7-96BF-5B7A2B588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2D862-DB1E-4CF3-86A3-0505A6E5C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9E273-5D9F-4C50-9404-3DB8A859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DF5D0-AD3F-4CE4-90C3-5A8E96332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1BD8C-DF7E-4473-8A62-6EE58400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FF26-64C0-405F-87CF-A815BC0985E3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2DFBD-F6DC-464E-B064-CDB414F3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821C2-AFD0-4BEE-8EB0-ED0B071F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C3D-22F6-4E8D-A9D6-E6D8FB5B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3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AAA1-BFF9-4A2E-BE86-957E7A8C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7FF9-8248-4035-9371-A752B1C1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FF26-64C0-405F-87CF-A815BC0985E3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51567-A19D-45AB-9701-7237B613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91E9F-E2DD-4D1A-AAE5-CB39F5DB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C3D-22F6-4E8D-A9D6-E6D8FB5B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A6379-F87D-4FEA-8F2A-EC58E387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FF26-64C0-405F-87CF-A815BC0985E3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4C01B-9848-44E4-963D-73BD6B2A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158E-6C16-4837-BBE3-E930BD97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C3D-22F6-4E8D-A9D6-E6D8FB5B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2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83B2-E4E6-4923-B614-DC6B32BB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C695A-01AE-4B57-8E48-74C000D9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13DF4-5BDF-4A4C-BB78-648105A2F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549F0-CB69-4448-A1CC-AA6EE84E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FF26-64C0-405F-87CF-A815BC0985E3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BB31-BFDE-4147-8CA3-1E455827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195DC-151E-4D7E-854C-15234E7B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C3D-22F6-4E8D-A9D6-E6D8FB5B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1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EAE5-29AE-4A54-B791-FF69B26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17CB8-4BBC-4C14-84B7-A2D553F74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7A781-A298-4839-9D18-B7770D765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38B18-F9AB-4550-9424-15424F94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FF26-64C0-405F-87CF-A815BC0985E3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450E-8F4B-412C-963E-58F21205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66832-5633-489D-8B12-6B0A8B5B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1C3D-22F6-4E8D-A9D6-E6D8FB5B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D1521-5EB2-4F58-985A-D48EF9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0594C-21DD-4DCB-A5AD-B1C0095F5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6E37-6A1D-46DD-B74C-CA86342D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4FF26-64C0-405F-87CF-A815BC0985E3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1728-08D6-4E44-8584-5FED0400D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A0C92-8BC2-4E16-998B-772EF7D59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1C3D-22F6-4E8D-A9D6-E6D8FB5B3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9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358684-29AD-4021-8F46-C1E1B9BE69F4}" type="datetime1">
              <a:rPr lang="en-US" smtClean="0"/>
              <a:pPr/>
              <a:t>04-Jan-21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  <p:sldLayoutId id="2147483669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6591-4CAA-494D-B352-454C7ABF6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AB0602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7988C-FA2F-41C0-9F62-28C9579AB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 and detailed weekly course schedule for seminar groups facilitated by Dr Constance Chay-Nemeth</a:t>
            </a:r>
          </a:p>
          <a:p>
            <a:r>
              <a:rPr lang="en-US" dirty="0"/>
              <a:t>AY20S2</a:t>
            </a:r>
          </a:p>
        </p:txBody>
      </p:sp>
    </p:spTree>
    <p:extLst>
      <p:ext uri="{BB962C8B-B14F-4D97-AF65-F5344CB8AC3E}">
        <p14:creationId xmlns:p14="http://schemas.microsoft.com/office/powerpoint/2010/main" val="37461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"/>
            <a:ext cx="10131425" cy="685800"/>
          </a:xfrm>
        </p:spPr>
        <p:txBody>
          <a:bodyPr/>
          <a:lstStyle/>
          <a:p>
            <a:r>
              <a:rPr lang="en-US" dirty="0"/>
              <a:t>Course schedule (overview)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27546" y="562927"/>
          <a:ext cx="11546006" cy="600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133">
                  <a:extLst>
                    <a:ext uri="{9D8B030D-6E8A-4147-A177-3AD203B41FA5}">
                      <a16:colId xmlns:a16="http://schemas.microsoft.com/office/drawing/2014/main" val="3003661531"/>
                    </a:ext>
                  </a:extLst>
                </a:gridCol>
                <a:gridCol w="5344337">
                  <a:extLst>
                    <a:ext uri="{9D8B030D-6E8A-4147-A177-3AD203B41FA5}">
                      <a16:colId xmlns:a16="http://schemas.microsoft.com/office/drawing/2014/main" val="402738672"/>
                    </a:ext>
                  </a:extLst>
                </a:gridCol>
                <a:gridCol w="3617536">
                  <a:extLst>
                    <a:ext uri="{9D8B030D-6E8A-4147-A177-3AD203B41FA5}">
                      <a16:colId xmlns:a16="http://schemas.microsoft.com/office/drawing/2014/main" val="2536652818"/>
                    </a:ext>
                  </a:extLst>
                </a:gridCol>
              </a:tblGrid>
              <a:tr h="359367">
                <a:tc>
                  <a:txBody>
                    <a:bodyPr/>
                    <a:lstStyle/>
                    <a:p>
                      <a:r>
                        <a:rPr lang="en-US" dirty="0"/>
                        <a:t>Week\Dates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437757"/>
                  </a:ext>
                </a:extLst>
              </a:tr>
              <a:tr h="359367">
                <a:tc>
                  <a:txBody>
                    <a:bodyPr/>
                    <a:lstStyle/>
                    <a:p>
                      <a:r>
                        <a:rPr lang="en-US" dirty="0"/>
                        <a:t>1\11-15 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Pretest submission (no class)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pretest</a:t>
                      </a:r>
                      <a:r>
                        <a:rPr lang="en-US" baseline="0" dirty="0"/>
                        <a:t> online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8542"/>
                  </a:ext>
                </a:extLst>
              </a:tr>
              <a:tr h="359367">
                <a:tc>
                  <a:txBody>
                    <a:bodyPr/>
                    <a:lstStyle/>
                    <a:p>
                      <a:r>
                        <a:rPr lang="en-US" dirty="0"/>
                        <a:t>2\18-22 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 and introductory</a:t>
                      </a:r>
                      <a:r>
                        <a:rPr lang="en-US" baseline="0" dirty="0"/>
                        <a:t>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F2F @</a:t>
                      </a:r>
                      <a:r>
                        <a:rPr lang="en-US" baseline="0" dirty="0"/>
                        <a:t> CL4 (F2F)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03852"/>
                  </a:ext>
                </a:extLst>
              </a:tr>
              <a:tr h="359367">
                <a:tc>
                  <a:txBody>
                    <a:bodyPr/>
                    <a:lstStyle/>
                    <a:p>
                      <a:r>
                        <a:rPr lang="en-US" dirty="0"/>
                        <a:t>3\25-29 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Spoken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73746"/>
                  </a:ext>
                </a:extLst>
              </a:tr>
              <a:tr h="359367">
                <a:tc>
                  <a:txBody>
                    <a:bodyPr/>
                    <a:lstStyle/>
                    <a:p>
                      <a:r>
                        <a:rPr lang="en-US" dirty="0"/>
                        <a:t>4\1-5 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Written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via 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640457"/>
                  </a:ext>
                </a:extLst>
              </a:tr>
              <a:tr h="359367">
                <a:tc>
                  <a:txBody>
                    <a:bodyPr/>
                    <a:lstStyle/>
                    <a:p>
                      <a:r>
                        <a:rPr lang="en-US" dirty="0"/>
                        <a:t>5\8-12 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Spoken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07962"/>
                  </a:ext>
                </a:extLst>
              </a:tr>
              <a:tr h="359367">
                <a:tc>
                  <a:txBody>
                    <a:bodyPr/>
                    <a:lstStyle/>
                    <a:p>
                      <a:r>
                        <a:rPr lang="en-US" dirty="0"/>
                        <a:t>6\15-19 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  <a:r>
                        <a:rPr lang="en-US" baseline="0" dirty="0"/>
                        <a:t> presentations (20%)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via 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761929"/>
                  </a:ext>
                </a:extLst>
              </a:tr>
              <a:tr h="359367">
                <a:tc>
                  <a:txBody>
                    <a:bodyPr/>
                    <a:lstStyle/>
                    <a:p>
                      <a:r>
                        <a:rPr lang="en-US" dirty="0"/>
                        <a:t>7\22-26 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Written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14773"/>
                  </a:ext>
                </a:extLst>
              </a:tr>
              <a:tr h="359367">
                <a:tc>
                  <a:txBody>
                    <a:bodyPr/>
                    <a:lstStyle/>
                    <a:p>
                      <a:r>
                        <a:rPr lang="en-US" dirty="0"/>
                        <a:t>Recess\1-5 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47775"/>
                  </a:ext>
                </a:extLst>
              </a:tr>
              <a:tr h="359367">
                <a:tc>
                  <a:txBody>
                    <a:bodyPr/>
                    <a:lstStyle/>
                    <a:p>
                      <a:r>
                        <a:rPr lang="en-US" dirty="0"/>
                        <a:t>8\8-12 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Negotiation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47780"/>
                  </a:ext>
                </a:extLst>
              </a:tr>
              <a:tr h="359367">
                <a:tc>
                  <a:txBody>
                    <a:bodyPr/>
                    <a:lstStyle/>
                    <a:p>
                      <a:r>
                        <a:rPr lang="en-US" dirty="0"/>
                        <a:t>9\15-19 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Written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via 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58912"/>
                  </a:ext>
                </a:extLst>
              </a:tr>
              <a:tr h="359367">
                <a:tc>
                  <a:txBody>
                    <a:bodyPr/>
                    <a:lstStyle/>
                    <a:p>
                      <a:r>
                        <a:rPr lang="en-US" dirty="0"/>
                        <a:t>10\22-26 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Negotiation paper</a:t>
                      </a:r>
                      <a:r>
                        <a:rPr lang="en-US" baseline="0" dirty="0"/>
                        <a:t> analysis (10%)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69555"/>
                  </a:ext>
                </a:extLst>
              </a:tr>
              <a:tr h="359367">
                <a:tc>
                  <a:txBody>
                    <a:bodyPr/>
                    <a:lstStyle/>
                    <a:p>
                      <a:r>
                        <a:rPr lang="en-US" dirty="0"/>
                        <a:t>11\29 Mar-2 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554017"/>
                  </a:ext>
                </a:extLst>
              </a:tr>
              <a:tr h="886108">
                <a:tc>
                  <a:txBody>
                    <a:bodyPr/>
                    <a:lstStyle/>
                    <a:p>
                      <a:r>
                        <a:rPr lang="en-US" dirty="0"/>
                        <a:t>12\5-9 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Postest</a:t>
                      </a:r>
                      <a:r>
                        <a:rPr lang="en-US" dirty="0"/>
                        <a:t> (20%); Optional</a:t>
                      </a:r>
                      <a:r>
                        <a:rPr lang="en-US" baseline="0" dirty="0"/>
                        <a:t> open consultation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Postest</a:t>
                      </a:r>
                      <a:r>
                        <a:rPr lang="en-US" dirty="0"/>
                        <a:t> (F2F)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Optional open consultation (Zoom)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82218"/>
                  </a:ext>
                </a:extLst>
              </a:tr>
              <a:tr h="359367">
                <a:tc>
                  <a:txBody>
                    <a:bodyPr/>
                    <a:lstStyle/>
                    <a:p>
                      <a:r>
                        <a:rPr lang="en-US" dirty="0"/>
                        <a:t>13\12-16 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 presentations &amp; slide deck reports (30%)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7296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76112" y="6480175"/>
            <a:ext cx="7827659" cy="377825"/>
          </a:xfrm>
        </p:spPr>
        <p:txBody>
          <a:bodyPr/>
          <a:lstStyle/>
          <a:p>
            <a:r>
              <a:rPr lang="en-US" dirty="0"/>
              <a:t>As the Covid19 situation remains fluid, delivery mode may change accordingly.</a:t>
            </a:r>
          </a:p>
        </p:txBody>
      </p:sp>
    </p:spTree>
    <p:extLst>
      <p:ext uri="{BB962C8B-B14F-4D97-AF65-F5344CB8AC3E}">
        <p14:creationId xmlns:p14="http://schemas.microsoft.com/office/powerpoint/2010/main" val="146104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90311"/>
            <a:ext cx="10131425" cy="677333"/>
          </a:xfrm>
        </p:spPr>
        <p:txBody>
          <a:bodyPr/>
          <a:lstStyle/>
          <a:p>
            <a:r>
              <a:rPr lang="en-US" dirty="0"/>
              <a:t>Course 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43844" y="767644"/>
          <a:ext cx="10131426" cy="60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266">
                  <a:extLst>
                    <a:ext uri="{9D8B030D-6E8A-4147-A177-3AD203B41FA5}">
                      <a16:colId xmlns:a16="http://schemas.microsoft.com/office/drawing/2014/main" val="1336236719"/>
                    </a:ext>
                  </a:extLst>
                </a:gridCol>
                <a:gridCol w="1877646">
                  <a:extLst>
                    <a:ext uri="{9D8B030D-6E8A-4147-A177-3AD203B41FA5}">
                      <a16:colId xmlns:a16="http://schemas.microsoft.com/office/drawing/2014/main" val="372870754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378313694"/>
                    </a:ext>
                  </a:extLst>
                </a:gridCol>
                <a:gridCol w="3513314">
                  <a:extLst>
                    <a:ext uri="{9D8B030D-6E8A-4147-A177-3AD203B41FA5}">
                      <a16:colId xmlns:a16="http://schemas.microsoft.com/office/drawing/2014/main" val="3916206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Week/Date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r>
                        <a:rPr lang="en-US" baseline="0" dirty="0"/>
                        <a:t> Needed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5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/11-15 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Pretest submission 11 Jan 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Pretest to</a:t>
                      </a:r>
                      <a:r>
                        <a:rPr lang="en-US" baseline="0" dirty="0"/>
                        <a:t> seminar </a:t>
                      </a:r>
                      <a:r>
                        <a:rPr lang="en-US" baseline="0" dirty="0" err="1"/>
                        <a:t>dropbox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3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2/18-22 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Face-2-Face</a:t>
                      </a:r>
                      <a:r>
                        <a:rPr lang="en-US" baseline="0" dirty="0"/>
                        <a:t> (F2F @CL4)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Introduction</a:t>
                      </a:r>
                    </a:p>
                    <a:p>
                      <a:r>
                        <a:rPr lang="en-US" dirty="0"/>
                        <a:t>2. Introductory</a:t>
                      </a:r>
                      <a:r>
                        <a:rPr lang="en-US" baseline="0" dirty="0"/>
                        <a:t> presentations</a:t>
                      </a:r>
                    </a:p>
                    <a:p>
                      <a:r>
                        <a:rPr lang="en-US" baseline="0" dirty="0"/>
                        <a:t>3. Revision presentation 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Weekly</a:t>
                      </a:r>
                      <a:r>
                        <a:rPr lang="en-US" baseline="0" dirty="0"/>
                        <a:t> readings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/>
                        <a:t>Submit declaration forms to seminar </a:t>
                      </a:r>
                      <a:r>
                        <a:rPr lang="en-US" baseline="0" dirty="0" err="1"/>
                        <a:t>dropbox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/>
                        <a:t>Be ready to do introductory presentation in class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/>
                        <a:t>Self-assessment of Introductory presentation due w5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3/25-29 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Spoken Communication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Crafting presentations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Delivering</a:t>
                      </a:r>
                      <a:r>
                        <a:rPr lang="en-US" baseline="0" dirty="0"/>
                        <a:t> presentations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/>
                        <a:t>Q&amp;A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Weekly </a:t>
                      </a:r>
                      <a:r>
                        <a:rPr lang="en-US" baseline="0" dirty="0"/>
                        <a:t>readings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6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4/1-5 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via</a:t>
                      </a:r>
                      <a:r>
                        <a:rPr lang="en-US" baseline="0" dirty="0"/>
                        <a:t> Zoom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Written</a:t>
                      </a:r>
                      <a:r>
                        <a:rPr lang="en-US" baseline="0" dirty="0"/>
                        <a:t> Communication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/>
                        <a:t>Review Pretest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/>
                        <a:t>Case-Ultra 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Review</a:t>
                      </a:r>
                      <a:r>
                        <a:rPr lang="en-US" baseline="0" dirty="0"/>
                        <a:t> Pretest brief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/>
                        <a:t>Read Ultra Tech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9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5/8-12 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Spoken Communication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Review/feedback/clinic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introductory</a:t>
                      </a:r>
                      <a:r>
                        <a:rPr lang="en-US" baseline="0" dirty="0"/>
                        <a:t>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Self assessment for introductory</a:t>
                      </a:r>
                      <a:r>
                        <a:rPr lang="en-US" baseline="0" dirty="0"/>
                        <a:t> presentation due in class, soft copy in </a:t>
                      </a:r>
                      <a:r>
                        <a:rPr lang="en-US" baseline="0" dirty="0" err="1"/>
                        <a:t>dropbox</a:t>
                      </a:r>
                      <a:endParaRPr lang="en-US" baseline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/>
                        <a:t>Weekly readings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0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30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90311"/>
            <a:ext cx="10131425" cy="677333"/>
          </a:xfrm>
        </p:spPr>
        <p:txBody>
          <a:bodyPr/>
          <a:lstStyle/>
          <a:p>
            <a:r>
              <a:rPr lang="en-US" dirty="0"/>
              <a:t>Course 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2555" y="925689"/>
          <a:ext cx="10131426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266">
                  <a:extLst>
                    <a:ext uri="{9D8B030D-6E8A-4147-A177-3AD203B41FA5}">
                      <a16:colId xmlns:a16="http://schemas.microsoft.com/office/drawing/2014/main" val="1336236719"/>
                    </a:ext>
                  </a:extLst>
                </a:gridCol>
                <a:gridCol w="1877646">
                  <a:extLst>
                    <a:ext uri="{9D8B030D-6E8A-4147-A177-3AD203B41FA5}">
                      <a16:colId xmlns:a16="http://schemas.microsoft.com/office/drawing/2014/main" val="372870754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378313694"/>
                    </a:ext>
                  </a:extLst>
                </a:gridCol>
                <a:gridCol w="3513314">
                  <a:extLst>
                    <a:ext uri="{9D8B030D-6E8A-4147-A177-3AD203B41FA5}">
                      <a16:colId xmlns:a16="http://schemas.microsoft.com/office/drawing/2014/main" val="3916206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Week/Date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r>
                        <a:rPr lang="en-US" baseline="0" dirty="0"/>
                        <a:t> Needed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5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6/15-19 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via Zoom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Presentation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Prepare individual presentation + Q&amp;A to be recorded live</a:t>
                      </a:r>
                      <a:r>
                        <a:rPr lang="en-US" baseline="0" dirty="0"/>
                        <a:t> on Zoom, Drop slides &amp; 1-pg outline in seminar </a:t>
                      </a:r>
                      <a:r>
                        <a:rPr lang="en-US" baseline="0" dirty="0" err="1"/>
                        <a:t>dropbox</a:t>
                      </a:r>
                      <a:r>
                        <a:rPr lang="en-US" baseline="0" dirty="0"/>
                        <a:t> day before presentation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5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7/22-26 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Spoken</a:t>
                      </a:r>
                      <a:r>
                        <a:rPr lang="en-US" baseline="0" dirty="0"/>
                        <a:t>/written Communication</a:t>
                      </a:r>
                    </a:p>
                    <a:p>
                      <a:r>
                        <a:rPr lang="en-US" baseline="0" dirty="0"/>
                        <a:t>Slide deck reports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Read slide deck reports </a:t>
                      </a:r>
                      <a:r>
                        <a:rPr lang="en-US" dirty="0" err="1"/>
                        <a:t>Jcube</a:t>
                      </a:r>
                      <a:r>
                        <a:rPr lang="en-US" dirty="0"/>
                        <a:t> and Top Taste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3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Recess</a:t>
                      </a:r>
                    </a:p>
                    <a:p>
                      <a:r>
                        <a:rPr lang="en-US" dirty="0"/>
                        <a:t>1-5 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</a:t>
                      </a:r>
                      <a:r>
                        <a:rPr lang="en-US" baseline="0" dirty="0"/>
                        <a:t> writing practice: Case- Centrum 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and submit Centrum Mall to seminar </a:t>
                      </a:r>
                      <a:r>
                        <a:rPr lang="en-US" dirty="0" err="1"/>
                        <a:t>dropbox</a:t>
                      </a:r>
                      <a:r>
                        <a:rPr lang="en-US" dirty="0"/>
                        <a:t>. Submit hard copy in class w8.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8/8-12 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Negotiation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/>
                        <a:t>Introduction to Negotiation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/>
                        <a:t>Simulated Negotiation exercise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Read Bruce Patton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Complete LAMS on</a:t>
                      </a:r>
                      <a:r>
                        <a:rPr lang="en-US" baseline="0" dirty="0"/>
                        <a:t> NTUL before week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36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9/15-19 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via Zoom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Written Communication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Group practice-</a:t>
                      </a:r>
                      <a:r>
                        <a:rPr lang="en-US" dirty="0" err="1"/>
                        <a:t>Talkshop</a:t>
                      </a:r>
                      <a:r>
                        <a:rPr lang="en-US" dirty="0"/>
                        <a:t>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r>
                        <a:rPr lang="en-US" baseline="0" dirty="0"/>
                        <a:t> Read </a:t>
                      </a:r>
                      <a:r>
                        <a:rPr lang="en-US" baseline="0" dirty="0" err="1"/>
                        <a:t>Talkshop</a:t>
                      </a:r>
                      <a:r>
                        <a:rPr lang="en-US" baseline="0" dirty="0"/>
                        <a:t>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1004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4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90311"/>
            <a:ext cx="10131425" cy="677333"/>
          </a:xfrm>
        </p:spPr>
        <p:txBody>
          <a:bodyPr/>
          <a:lstStyle/>
          <a:p>
            <a:r>
              <a:rPr lang="en-US" dirty="0"/>
              <a:t>Course 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2555" y="925689"/>
          <a:ext cx="10131426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266">
                  <a:extLst>
                    <a:ext uri="{9D8B030D-6E8A-4147-A177-3AD203B41FA5}">
                      <a16:colId xmlns:a16="http://schemas.microsoft.com/office/drawing/2014/main" val="1336236719"/>
                    </a:ext>
                  </a:extLst>
                </a:gridCol>
                <a:gridCol w="1877646">
                  <a:extLst>
                    <a:ext uri="{9D8B030D-6E8A-4147-A177-3AD203B41FA5}">
                      <a16:colId xmlns:a16="http://schemas.microsoft.com/office/drawing/2014/main" val="372870754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378313694"/>
                    </a:ext>
                  </a:extLst>
                </a:gridCol>
                <a:gridCol w="3513314">
                  <a:extLst>
                    <a:ext uri="{9D8B030D-6E8A-4147-A177-3AD203B41FA5}">
                      <a16:colId xmlns:a16="http://schemas.microsoft.com/office/drawing/2014/main" val="3916206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Week/Date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r>
                        <a:rPr lang="en-US" baseline="0" dirty="0"/>
                        <a:t> Needed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5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10/22-26 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Negotiation</a:t>
                      </a:r>
                    </a:p>
                    <a:p>
                      <a:r>
                        <a:rPr lang="en-US" dirty="0"/>
                        <a:t>1. Negotiation paper analysis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Bring negotiation preparation tables to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6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11/29 Mar-2 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Revision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baseline="0" dirty="0"/>
                        <a:t>Feedback Centrum Mall case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Written-goodwill</a:t>
                      </a:r>
                      <a:r>
                        <a:rPr lang="en-US" baseline="0" dirty="0"/>
                        <a:t> exercises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/>
                        <a:t>Spoken-Top Taste group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Review Centrum Mall case brief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9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12/5-9 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F2F</a:t>
                      </a:r>
                    </a:p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Postest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8 Apr, 7-9pm (F2F)</a:t>
                      </a:r>
                    </a:p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Optional open consultation (Zoom)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</a:t>
                      </a:r>
                      <a:r>
                        <a:rPr lang="en-US" baseline="0" dirty="0"/>
                        <a:t> writing strategies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13/12-16 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Presentations (20%)</a:t>
                      </a:r>
                      <a:r>
                        <a:rPr lang="en-US" baseline="0" dirty="0"/>
                        <a:t> + slide deck reports (10%) due in class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hard copies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of group</a:t>
                      </a:r>
                      <a:r>
                        <a:rPr lang="en-US" baseline="0" dirty="0"/>
                        <a:t> presentation slides, slide deck report in class; also drop soft copies in seminar </a:t>
                      </a:r>
                      <a:r>
                        <a:rPr lang="en-US" baseline="0" dirty="0" err="1"/>
                        <a:t>dropbox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4518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5042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526</Words>
  <Application>Microsoft Office PowerPoint</Application>
  <PresentationFormat>Widescreen</PresentationFormat>
  <Paragraphs>147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Celestial</vt:lpstr>
      <vt:lpstr>AB0602</vt:lpstr>
      <vt:lpstr>Course schedule (overview)</vt:lpstr>
      <vt:lpstr>Course schedule</vt:lpstr>
      <vt:lpstr>Course schedule</vt:lpstr>
      <vt:lpstr>Course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AB0602</dc:title>
  <dc:creator>ConstanceCheng Choo Chay-Nemeth</dc:creator>
  <cp:lastModifiedBy>ConstanceCheng Choo Chay-Nemeth</cp:lastModifiedBy>
  <cp:revision>1</cp:revision>
  <dcterms:created xsi:type="dcterms:W3CDTF">2021-01-04T07:18:57Z</dcterms:created>
  <dcterms:modified xsi:type="dcterms:W3CDTF">2021-01-04T07:22:39Z</dcterms:modified>
</cp:coreProperties>
</file>