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C861C8-4B8B-4A8D-AF3D-85D3D9651592}" type="datetimeFigureOut">
              <a:rPr lang="en-SG" smtClean="0"/>
              <a:t>5/1/2016</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6D8790-18B0-4261-8481-E96CA1E26228}" type="slidenum">
              <a:rPr lang="en-SG" smtClean="0"/>
              <a:t>‹#›</a:t>
            </a:fld>
            <a:endParaRPr lang="en-SG"/>
          </a:p>
        </p:txBody>
      </p:sp>
    </p:spTree>
    <p:extLst>
      <p:ext uri="{BB962C8B-B14F-4D97-AF65-F5344CB8AC3E}">
        <p14:creationId xmlns:p14="http://schemas.microsoft.com/office/powerpoint/2010/main" val="111185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32A4697-3E53-4F2A-8F2E-83605FDAE581}" type="datetime1">
              <a:rPr lang="en-SG" smtClean="0"/>
              <a:t>5/1/2016</a:t>
            </a:fld>
            <a:endParaRPr lang="en-SG"/>
          </a:p>
        </p:txBody>
      </p:sp>
      <p:sp>
        <p:nvSpPr>
          <p:cNvPr id="19" name="Footer Placeholder 18"/>
          <p:cNvSpPr>
            <a:spLocks noGrp="1"/>
          </p:cNvSpPr>
          <p:nvPr>
            <p:ph type="ftr" sz="quarter" idx="11"/>
          </p:nvPr>
        </p:nvSpPr>
        <p:spPr/>
        <p:txBody>
          <a:bodyPr/>
          <a:lstStyle/>
          <a:p>
            <a:endParaRPr lang="en-SG"/>
          </a:p>
        </p:txBody>
      </p:sp>
      <p:sp>
        <p:nvSpPr>
          <p:cNvPr id="27" name="Slide Number Placeholder 26"/>
          <p:cNvSpPr>
            <a:spLocks noGrp="1"/>
          </p:cNvSpPr>
          <p:nvPr>
            <p:ph type="sldNum" sz="quarter" idx="12"/>
          </p:nvPr>
        </p:nvSpPr>
        <p:spPr/>
        <p:txBody>
          <a:bodyPr/>
          <a:lstStyle/>
          <a:p>
            <a:fld id="{F74A3659-2FFC-4A05-8078-533AD366B5D8}" type="slidenum">
              <a:rPr lang="en-SG" smtClean="0"/>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BC57DF-B34F-4659-AA20-F9106B2EA812}" type="datetime1">
              <a:rPr lang="en-SG" smtClean="0"/>
              <a:t>5/1/2016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74A3659-2FFC-4A05-8078-533AD366B5D8}" type="slidenum">
              <a:rPr lang="en-SG" smtClean="0"/>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07D93A-43D0-45B6-9ED4-9203BFB72592}" type="datetime1">
              <a:rPr lang="en-SG" smtClean="0"/>
              <a:t>5/1/2016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74A3659-2FFC-4A05-8078-533AD366B5D8}" type="slidenum">
              <a:rPr lang="en-SG" smtClean="0"/>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AB399B-9749-426D-9039-CAF41C67157D}" type="datetime1">
              <a:rPr lang="en-SG" smtClean="0"/>
              <a:t>5/1/2016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74A3659-2FFC-4A05-8078-533AD366B5D8}" type="slidenum">
              <a:rPr lang="en-SG" smtClean="0"/>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2F5BD86-379E-4968-A1E7-833B8144DF76}" type="datetime1">
              <a:rPr lang="en-SG" smtClean="0"/>
              <a:t>5/1/2016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74A3659-2FFC-4A05-8078-533AD366B5D8}" type="slidenum">
              <a:rPr lang="en-SG" smtClean="0"/>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0470E35-1D69-466F-A8AD-4C4A3B8FA49F}" type="datetime1">
              <a:rPr lang="en-SG" smtClean="0"/>
              <a:t>5/1/2016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74A3659-2FFC-4A05-8078-533AD366B5D8}" type="slidenum">
              <a:rPr lang="en-SG" smtClean="0"/>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D763F60-F4E1-49A4-A1C5-5C83F7B593BF}" type="datetime1">
              <a:rPr lang="en-SG" smtClean="0"/>
              <a:t>5/1/2016</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74A3659-2FFC-4A05-8078-533AD366B5D8}" type="slidenum">
              <a:rPr lang="en-SG" smtClean="0"/>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9F6E40-53CD-47AD-8B90-A931DA9DFC81}" type="datetime1">
              <a:rPr lang="en-SG" smtClean="0"/>
              <a:t>5/1/2016</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74A3659-2FFC-4A05-8078-533AD366B5D8}" type="slidenum">
              <a:rPr lang="en-SG" smtClean="0"/>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2DE35-6EF5-40EF-A4AD-FBEA45231832}" type="datetime1">
              <a:rPr lang="en-SG" smtClean="0"/>
              <a:t>5/1/2016</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74A3659-2FFC-4A05-8078-533AD366B5D8}" type="slidenum">
              <a:rPr lang="en-SG" smtClean="0"/>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E1733F-589F-4324-B59F-66EB322E53CC}" type="datetime1">
              <a:rPr lang="en-SG" smtClean="0"/>
              <a:t>5/1/2016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74A3659-2FFC-4A05-8078-533AD366B5D8}" type="slidenum">
              <a:rPr lang="en-SG" smtClean="0"/>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155BDE1-FF95-4177-AF16-38862C3DA0E7}" type="datetime1">
              <a:rPr lang="en-SG" smtClean="0"/>
              <a:t>5/1/2016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a:xfrm>
            <a:off x="8077200" y="6356350"/>
            <a:ext cx="609600" cy="365125"/>
          </a:xfrm>
        </p:spPr>
        <p:txBody>
          <a:bodyPr/>
          <a:lstStyle/>
          <a:p>
            <a:fld id="{F74A3659-2FFC-4A05-8078-533AD366B5D8}" type="slidenum">
              <a:rPr lang="en-SG" smtClean="0"/>
              <a:t>‹#›</a:t>
            </a:fld>
            <a:endParaRPr lang="en-SG"/>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0D9E147-621F-49FF-AF9A-3E530BAE2C39}" type="datetime1">
              <a:rPr lang="en-SG" smtClean="0"/>
              <a:t>5/1/2016</a:t>
            </a:fld>
            <a:endParaRPr lang="en-SG"/>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SG"/>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74A3659-2FFC-4A05-8078-533AD366B5D8}" type="slidenum">
              <a:rPr lang="en-SG" smtClean="0"/>
              <a:t>‹#›</a:t>
            </a:fld>
            <a:endParaRPr lang="en-SG"/>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052736"/>
            <a:ext cx="7772400" cy="1470025"/>
          </a:xfrm>
        </p:spPr>
        <p:txBody>
          <a:bodyPr/>
          <a:lstStyle/>
          <a:p>
            <a:r>
              <a:rPr lang="en-US" dirty="0" smtClean="0"/>
              <a:t>Exercises in Vocal Variety</a:t>
            </a:r>
            <a:endParaRPr lang="en-SG" dirty="0"/>
          </a:p>
        </p:txBody>
      </p:sp>
      <p:sp>
        <p:nvSpPr>
          <p:cNvPr id="3" name="Subtitle 2"/>
          <p:cNvSpPr>
            <a:spLocks noGrp="1"/>
          </p:cNvSpPr>
          <p:nvPr>
            <p:ph type="subTitle" idx="1"/>
          </p:nvPr>
        </p:nvSpPr>
        <p:spPr>
          <a:xfrm>
            <a:off x="1331640" y="2996952"/>
            <a:ext cx="6400800" cy="2016224"/>
          </a:xfrm>
        </p:spPr>
        <p:txBody>
          <a:bodyPr>
            <a:normAutofit/>
          </a:bodyPr>
          <a:lstStyle/>
          <a:p>
            <a:r>
              <a:rPr lang="en-US" dirty="0" smtClean="0"/>
              <a:t>Adapted from:</a:t>
            </a:r>
          </a:p>
          <a:p>
            <a:r>
              <a:rPr lang="en-US" dirty="0" smtClean="0"/>
              <a:t>The 5 Communication Secrets that Swept Obama to the Presidency</a:t>
            </a:r>
          </a:p>
          <a:p>
            <a:r>
              <a:rPr lang="en-US" dirty="0"/>
              <a:t>b</a:t>
            </a:r>
            <a:r>
              <a:rPr lang="en-US" dirty="0" smtClean="0"/>
              <a:t>y Richard Greene</a:t>
            </a:r>
            <a:endParaRPr lang="en-SG" dirty="0"/>
          </a:p>
        </p:txBody>
      </p:sp>
    </p:spTree>
    <p:extLst>
      <p:ext uri="{BB962C8B-B14F-4D97-AF65-F5344CB8AC3E}">
        <p14:creationId xmlns:p14="http://schemas.microsoft.com/office/powerpoint/2010/main" val="1746539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lstStyle/>
          <a:p>
            <a:pPr algn="ctr"/>
            <a:r>
              <a:rPr lang="en-US" dirty="0" smtClean="0"/>
              <a:t>Pauses</a:t>
            </a:r>
            <a:endParaRPr lang="en-SG" dirty="0"/>
          </a:p>
        </p:txBody>
      </p:sp>
      <p:sp>
        <p:nvSpPr>
          <p:cNvPr id="3" name="Content Placeholder 2"/>
          <p:cNvSpPr>
            <a:spLocks noGrp="1"/>
          </p:cNvSpPr>
          <p:nvPr>
            <p:ph idx="1"/>
          </p:nvPr>
        </p:nvSpPr>
        <p:spPr/>
        <p:txBody>
          <a:bodyPr>
            <a:normAutofit lnSpcReduction="10000"/>
          </a:bodyPr>
          <a:lstStyle/>
          <a:p>
            <a:r>
              <a:rPr lang="en-SG" dirty="0" smtClean="0"/>
              <a:t>Say these </a:t>
            </a:r>
            <a:r>
              <a:rPr lang="en-SG" dirty="0"/>
              <a:t>two sentences </a:t>
            </a:r>
            <a:r>
              <a:rPr lang="en-SG" dirty="0" smtClean="0"/>
              <a:t>normally</a:t>
            </a:r>
            <a:endParaRPr lang="en-SG" dirty="0"/>
          </a:p>
          <a:p>
            <a:r>
              <a:rPr lang="en-SG" b="1" dirty="0"/>
              <a:t>“Pausing will profoundly increase your impact on any audience” </a:t>
            </a:r>
            <a:endParaRPr lang="en-SG" dirty="0"/>
          </a:p>
          <a:p>
            <a:r>
              <a:rPr lang="en-SG" b="1" dirty="0"/>
              <a:t>“We must make this happen” </a:t>
            </a:r>
            <a:endParaRPr lang="en-SG" dirty="0"/>
          </a:p>
          <a:p>
            <a:r>
              <a:rPr lang="en-SG" dirty="0"/>
              <a:t>Now, </a:t>
            </a:r>
            <a:r>
              <a:rPr lang="en-SG" b="1" dirty="0"/>
              <a:t>PUNC‐TU‐ATE the key words </a:t>
            </a:r>
            <a:r>
              <a:rPr lang="en-SG" dirty="0"/>
              <a:t>in those </a:t>
            </a:r>
            <a:r>
              <a:rPr lang="en-SG" dirty="0" smtClean="0"/>
              <a:t>sentences </a:t>
            </a:r>
            <a:endParaRPr lang="en-SG" dirty="0"/>
          </a:p>
          <a:p>
            <a:r>
              <a:rPr lang="en-SG" dirty="0" smtClean="0"/>
              <a:t>Now</a:t>
            </a:r>
            <a:r>
              <a:rPr lang="en-SG" dirty="0"/>
              <a:t>, </a:t>
            </a:r>
            <a:r>
              <a:rPr lang="en-SG" b="1" dirty="0"/>
              <a:t>PAUSE after each word </a:t>
            </a:r>
            <a:r>
              <a:rPr lang="en-SG" dirty="0"/>
              <a:t>that you </a:t>
            </a:r>
            <a:r>
              <a:rPr lang="en-SG" dirty="0" smtClean="0"/>
              <a:t>punctuate</a:t>
            </a:r>
            <a:endParaRPr lang="en-SG" dirty="0"/>
          </a:p>
          <a:p>
            <a:r>
              <a:rPr lang="en-SG" dirty="0" smtClean="0"/>
              <a:t>Try until you FEEL </a:t>
            </a:r>
            <a:r>
              <a:rPr lang="en-SG" dirty="0"/>
              <a:t>that the punctuation and the pause are </a:t>
            </a:r>
            <a:r>
              <a:rPr lang="en-SG" dirty="0" smtClean="0"/>
              <a:t>a </a:t>
            </a:r>
            <a:r>
              <a:rPr lang="en-SG" b="1" dirty="0"/>
              <a:t>perfect expression of your </a:t>
            </a:r>
            <a:r>
              <a:rPr lang="en-SG" b="1" dirty="0" smtClean="0"/>
              <a:t>connectedness </a:t>
            </a:r>
            <a:r>
              <a:rPr lang="en-SG" dirty="0"/>
              <a:t>to each </a:t>
            </a:r>
            <a:r>
              <a:rPr lang="en-SG" dirty="0" smtClean="0"/>
              <a:t>sentence</a:t>
            </a:r>
            <a:endParaRPr lang="en-SG" dirty="0"/>
          </a:p>
          <a:p>
            <a:pPr marL="0" indent="0">
              <a:buNone/>
            </a:pPr>
            <a:endParaRPr lang="en-SG" dirty="0"/>
          </a:p>
        </p:txBody>
      </p:sp>
      <p:sp>
        <p:nvSpPr>
          <p:cNvPr id="4" name="Slide Number Placeholder 3"/>
          <p:cNvSpPr>
            <a:spLocks noGrp="1"/>
          </p:cNvSpPr>
          <p:nvPr>
            <p:ph type="sldNum" sz="quarter" idx="12"/>
          </p:nvPr>
        </p:nvSpPr>
        <p:spPr/>
        <p:txBody>
          <a:bodyPr/>
          <a:lstStyle/>
          <a:p>
            <a:fld id="{F74A3659-2FFC-4A05-8078-533AD366B5D8}" type="slidenum">
              <a:rPr lang="en-SG" smtClean="0"/>
              <a:t>10</a:t>
            </a:fld>
            <a:endParaRPr lang="en-SG"/>
          </a:p>
        </p:txBody>
      </p:sp>
    </p:spTree>
    <p:extLst>
      <p:ext uri="{BB962C8B-B14F-4D97-AF65-F5344CB8AC3E}">
        <p14:creationId xmlns:p14="http://schemas.microsoft.com/office/powerpoint/2010/main" val="2757353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pPr algn="ctr"/>
            <a:r>
              <a:rPr lang="en-US" dirty="0" smtClean="0"/>
              <a:t>Resonance (1)</a:t>
            </a:r>
            <a:endParaRPr lang="en-SG" dirty="0"/>
          </a:p>
        </p:txBody>
      </p:sp>
      <p:sp>
        <p:nvSpPr>
          <p:cNvPr id="3" name="Content Placeholder 2"/>
          <p:cNvSpPr>
            <a:spLocks noGrp="1"/>
          </p:cNvSpPr>
          <p:nvPr>
            <p:ph idx="1"/>
          </p:nvPr>
        </p:nvSpPr>
        <p:spPr>
          <a:xfrm>
            <a:off x="251520" y="1052736"/>
            <a:ext cx="8712968" cy="5688632"/>
          </a:xfrm>
        </p:spPr>
        <p:txBody>
          <a:bodyPr>
            <a:normAutofit fontScale="32500" lnSpcReduction="20000"/>
          </a:bodyPr>
          <a:lstStyle/>
          <a:p>
            <a:r>
              <a:rPr lang="en-SG" sz="5500" dirty="0" smtClean="0"/>
              <a:t>First</a:t>
            </a:r>
            <a:r>
              <a:rPr lang="en-SG" sz="5500" dirty="0"/>
              <a:t>, focus on </a:t>
            </a:r>
            <a:r>
              <a:rPr lang="en-SG" sz="5500" b="1" dirty="0"/>
              <a:t>relaxing your tongue </a:t>
            </a:r>
            <a:r>
              <a:rPr lang="en-SG" sz="5500" dirty="0"/>
              <a:t>– let it </a:t>
            </a:r>
            <a:r>
              <a:rPr lang="en-SG" sz="5500" b="1" dirty="0"/>
              <a:t>rest in the back of your </a:t>
            </a:r>
            <a:r>
              <a:rPr lang="en-SG" sz="5500" b="1" dirty="0" smtClean="0"/>
              <a:t>teeth</a:t>
            </a:r>
            <a:endParaRPr lang="en-SG" sz="5500" dirty="0"/>
          </a:p>
          <a:p>
            <a:endParaRPr lang="en-SG" sz="5500" dirty="0"/>
          </a:p>
          <a:p>
            <a:r>
              <a:rPr lang="en-SG" sz="5500" dirty="0"/>
              <a:t>Say the following aloud 10 times, consciously exaggerating your facial movements: </a:t>
            </a:r>
            <a:r>
              <a:rPr lang="en-SG" sz="5500" b="1" i="1" dirty="0" err="1"/>
              <a:t>Ooo‐aahh‐eee</a:t>
            </a:r>
            <a:r>
              <a:rPr lang="en-SG" sz="5500" b="1" i="1" dirty="0"/>
              <a:t>, </a:t>
            </a:r>
            <a:r>
              <a:rPr lang="en-SG" sz="5500" b="1" i="1" dirty="0" err="1"/>
              <a:t>ooo‐aahh‐eee</a:t>
            </a:r>
            <a:r>
              <a:rPr lang="en-SG" sz="5500" dirty="0"/>
              <a:t>. Notice that the shape of your lips and your mouth’s interior changes greatly as you move from one sound to the other. This exercise is flexing a great number of facial and oral muscles, building strength and stretching them just like an athlete stretches his or her body muscles before an event. </a:t>
            </a:r>
          </a:p>
          <a:p>
            <a:endParaRPr lang="en-SG" sz="5500" dirty="0"/>
          </a:p>
          <a:p>
            <a:r>
              <a:rPr lang="en-SG" sz="5500" dirty="0"/>
              <a:t>Now repeat the following 10 times: </a:t>
            </a:r>
            <a:r>
              <a:rPr lang="en-SG" sz="5500" b="1" i="1" dirty="0"/>
              <a:t>Me‐</a:t>
            </a:r>
            <a:r>
              <a:rPr lang="en-SG" sz="5500" b="1" i="1" dirty="0" err="1"/>
              <a:t>ooo</a:t>
            </a:r>
            <a:r>
              <a:rPr lang="en-SG" sz="5500" b="1" i="1" dirty="0"/>
              <a:t>‐me, me‐</a:t>
            </a:r>
            <a:r>
              <a:rPr lang="en-SG" sz="5500" b="1" i="1" dirty="0" err="1"/>
              <a:t>ooo</a:t>
            </a:r>
            <a:r>
              <a:rPr lang="en-SG" sz="5500" b="1" i="1" dirty="0"/>
              <a:t>‐</a:t>
            </a:r>
            <a:r>
              <a:rPr lang="en-SG" sz="5500" b="1" i="1" dirty="0" err="1"/>
              <a:t>mee</a:t>
            </a:r>
            <a:r>
              <a:rPr lang="en-SG" sz="5500" dirty="0"/>
              <a:t>. Don’t worry if you think you’re sounding like the Wicked Witch’s guard marching in The Wizard of Oz! What you are actually doing is </a:t>
            </a:r>
            <a:r>
              <a:rPr lang="en-SG" sz="5500" b="1" dirty="0"/>
              <a:t>ranging from compressing your lips to stretching them</a:t>
            </a:r>
            <a:r>
              <a:rPr lang="en-SG" sz="5500" dirty="0"/>
              <a:t>, again increasing your relaxation. </a:t>
            </a:r>
          </a:p>
          <a:p>
            <a:pPr marL="0" indent="0">
              <a:buNone/>
            </a:pPr>
            <a:endParaRPr lang="en-SG" sz="5500" dirty="0"/>
          </a:p>
          <a:p>
            <a:r>
              <a:rPr lang="en-SG" sz="5500" dirty="0"/>
              <a:t>Now begin </a:t>
            </a:r>
            <a:r>
              <a:rPr lang="en-SG" sz="5500" b="1" dirty="0"/>
              <a:t>humming in a series of notes </a:t>
            </a:r>
            <a:r>
              <a:rPr lang="en-SG" sz="5500" dirty="0"/>
              <a:t>ranging from low to high and back again. This helps you focus on the experience of </a:t>
            </a:r>
            <a:r>
              <a:rPr lang="en-SG" sz="5500" b="1" dirty="0"/>
              <a:t>creating resonance inside your body structure</a:t>
            </a:r>
            <a:r>
              <a:rPr lang="en-SG" sz="5500" dirty="0"/>
              <a:t>. </a:t>
            </a:r>
          </a:p>
          <a:p>
            <a:endParaRPr lang="en-SG" sz="5500" dirty="0"/>
          </a:p>
          <a:p>
            <a:r>
              <a:rPr lang="en-SG" sz="5500" dirty="0"/>
              <a:t>Finally, spend a </a:t>
            </a:r>
            <a:r>
              <a:rPr lang="en-SG" sz="5500" b="1" dirty="0"/>
              <a:t>few moments in silence</a:t>
            </a:r>
            <a:r>
              <a:rPr lang="en-SG" sz="5500" dirty="0"/>
              <a:t>, breathing </a:t>
            </a:r>
            <a:r>
              <a:rPr lang="en-SG" sz="5500" b="1" dirty="0"/>
              <a:t>slowly and steadily</a:t>
            </a:r>
            <a:r>
              <a:rPr lang="en-SG" sz="5500" dirty="0"/>
              <a:t>, perhaps with your eyes closed. The object is to relax and </a:t>
            </a:r>
            <a:r>
              <a:rPr lang="en-SG" sz="5500" dirty="0" err="1"/>
              <a:t>center</a:t>
            </a:r>
            <a:r>
              <a:rPr lang="en-SG" sz="5500" dirty="0"/>
              <a:t> yourself. If you have a </a:t>
            </a:r>
            <a:r>
              <a:rPr lang="en-SG" sz="5500" b="1" dirty="0" err="1"/>
              <a:t>favorite</a:t>
            </a:r>
            <a:r>
              <a:rPr lang="en-SG" sz="5500" b="1" dirty="0"/>
              <a:t> meditation technique</a:t>
            </a:r>
            <a:r>
              <a:rPr lang="en-SG" sz="5500" dirty="0"/>
              <a:t>, practice it. Perhaps you can visualize yourself on a quiet tropical beach, watching the waves lap peacefully, rhythmically on the sand, or noticing the breeze move the fronds of a palm tree slowly back and forth. </a:t>
            </a:r>
          </a:p>
          <a:p>
            <a:endParaRPr lang="en-SG" dirty="0"/>
          </a:p>
        </p:txBody>
      </p:sp>
      <p:sp>
        <p:nvSpPr>
          <p:cNvPr id="4" name="Slide Number Placeholder 3"/>
          <p:cNvSpPr>
            <a:spLocks noGrp="1"/>
          </p:cNvSpPr>
          <p:nvPr>
            <p:ph type="sldNum" sz="quarter" idx="12"/>
          </p:nvPr>
        </p:nvSpPr>
        <p:spPr/>
        <p:txBody>
          <a:bodyPr/>
          <a:lstStyle/>
          <a:p>
            <a:fld id="{F74A3659-2FFC-4A05-8078-533AD366B5D8}" type="slidenum">
              <a:rPr lang="en-SG" smtClean="0"/>
              <a:t>11</a:t>
            </a:fld>
            <a:endParaRPr lang="en-SG"/>
          </a:p>
        </p:txBody>
      </p:sp>
    </p:spTree>
    <p:extLst>
      <p:ext uri="{BB962C8B-B14F-4D97-AF65-F5344CB8AC3E}">
        <p14:creationId xmlns:p14="http://schemas.microsoft.com/office/powerpoint/2010/main" val="110865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20080"/>
          </a:xfrm>
        </p:spPr>
        <p:txBody>
          <a:bodyPr>
            <a:normAutofit fontScale="90000"/>
          </a:bodyPr>
          <a:lstStyle/>
          <a:p>
            <a:pPr algn="ctr"/>
            <a:r>
              <a:rPr lang="en-US" dirty="0" smtClean="0"/>
              <a:t>Resonance (2)</a:t>
            </a:r>
            <a:endParaRPr lang="en-SG" dirty="0"/>
          </a:p>
        </p:txBody>
      </p:sp>
      <p:sp>
        <p:nvSpPr>
          <p:cNvPr id="3" name="Content Placeholder 2"/>
          <p:cNvSpPr>
            <a:spLocks noGrp="1"/>
          </p:cNvSpPr>
          <p:nvPr>
            <p:ph idx="1"/>
          </p:nvPr>
        </p:nvSpPr>
        <p:spPr>
          <a:xfrm>
            <a:off x="251520" y="1124744"/>
            <a:ext cx="8712968" cy="5544616"/>
          </a:xfrm>
        </p:spPr>
        <p:txBody>
          <a:bodyPr>
            <a:normAutofit fontScale="40000" lnSpcReduction="20000"/>
          </a:bodyPr>
          <a:lstStyle/>
          <a:p>
            <a:endParaRPr lang="en-SG" dirty="0"/>
          </a:p>
          <a:p>
            <a:r>
              <a:rPr lang="en-SG" sz="4500" b="1" dirty="0"/>
              <a:t>Make a bird sound </a:t>
            </a:r>
            <a:r>
              <a:rPr lang="en-SG" sz="4500" dirty="0"/>
              <a:t>by “trilling” the letter R. You do this by placing your tongue against the hard palate just behind your upper teeth while making an extended “r” sound. When done correctly, the tip of your tongue will flutter rapidly, making a sound like a jungle bird (or like a small child making power boat noises!) </a:t>
            </a:r>
          </a:p>
          <a:p>
            <a:pPr marL="0" indent="0">
              <a:buNone/>
            </a:pPr>
            <a:endParaRPr lang="en-SG" sz="4500" dirty="0"/>
          </a:p>
          <a:p>
            <a:r>
              <a:rPr lang="en-SG" sz="4500" b="1" dirty="0"/>
              <a:t>Flutter your lips </a:t>
            </a:r>
            <a:r>
              <a:rPr lang="en-SG" sz="4500" dirty="0"/>
              <a:t>by relaxing them while holding you jaw together, pressing your tongue flatly against the roof of your mouth and forcing air out past your lips. Done correctly, your lips will flap rapidly, again making a “power boat” sound. (Think of the noises you make entertaining a baby!) </a:t>
            </a:r>
          </a:p>
          <a:p>
            <a:pPr marL="0" indent="0">
              <a:buNone/>
            </a:pPr>
            <a:endParaRPr lang="en-SG" sz="4500" dirty="0"/>
          </a:p>
          <a:p>
            <a:r>
              <a:rPr lang="en-SG" sz="4500" b="1" dirty="0"/>
              <a:t>Flutter your tongue </a:t>
            </a:r>
            <a:r>
              <a:rPr lang="en-SG" sz="4500" dirty="0"/>
              <a:t>in the back of your mouth by repeatedly flattening and widening it so the edges of your tongue press against the inside of your back teeth. </a:t>
            </a:r>
          </a:p>
          <a:p>
            <a:endParaRPr lang="en-SG" sz="4500" dirty="0"/>
          </a:p>
          <a:p>
            <a:r>
              <a:rPr lang="en-SG" sz="4500" dirty="0"/>
              <a:t>Using a variety of sounds (</a:t>
            </a:r>
            <a:r>
              <a:rPr lang="en-SG" sz="4500" i="1" dirty="0" err="1"/>
              <a:t>aaah</a:t>
            </a:r>
            <a:r>
              <a:rPr lang="en-SG" sz="4500" i="1" dirty="0"/>
              <a:t>, </a:t>
            </a:r>
            <a:r>
              <a:rPr lang="en-SG" sz="4500" i="1" dirty="0" err="1"/>
              <a:t>eee</a:t>
            </a:r>
            <a:r>
              <a:rPr lang="en-SG" sz="4500" i="1" dirty="0"/>
              <a:t>, </a:t>
            </a:r>
            <a:r>
              <a:rPr lang="en-SG" sz="4500" i="1" dirty="0" err="1"/>
              <a:t>ooo</a:t>
            </a:r>
            <a:r>
              <a:rPr lang="en-SG" sz="4500" i="1" dirty="0"/>
              <a:t>, </a:t>
            </a:r>
            <a:r>
              <a:rPr lang="en-SG" sz="4500" i="1" dirty="0" err="1"/>
              <a:t>ohh</a:t>
            </a:r>
            <a:r>
              <a:rPr lang="en-SG" sz="4500" dirty="0"/>
              <a:t>), </a:t>
            </a:r>
            <a:r>
              <a:rPr lang="en-SG" sz="4500" b="1" dirty="0"/>
              <a:t>“siren” your pitch up and down </a:t>
            </a:r>
            <a:r>
              <a:rPr lang="en-SG" sz="4500" dirty="0"/>
              <a:t>to the extremes of your vocal range. </a:t>
            </a:r>
          </a:p>
          <a:p>
            <a:endParaRPr lang="en-SG" sz="4500" dirty="0"/>
          </a:p>
          <a:p>
            <a:r>
              <a:rPr lang="en-SG" sz="4500" b="1" dirty="0"/>
              <a:t>Yawn widely</a:t>
            </a:r>
            <a:r>
              <a:rPr lang="en-SG" sz="4500" dirty="0"/>
              <a:t>, so you can feel your soft palate stretching. </a:t>
            </a:r>
          </a:p>
          <a:p>
            <a:endParaRPr lang="en-SG" sz="4500" dirty="0"/>
          </a:p>
          <a:p>
            <a:r>
              <a:rPr lang="en-SG" sz="4500" dirty="0"/>
              <a:t>Press the front of your cheeks together with your hands, squishing your lips together to </a:t>
            </a:r>
            <a:r>
              <a:rPr lang="en-SG" sz="4500" b="1" dirty="0"/>
              <a:t>make a ʹfish mouthʺ and speak aloud</a:t>
            </a:r>
            <a:r>
              <a:rPr lang="en-SG" sz="4500" dirty="0"/>
              <a:t>. </a:t>
            </a:r>
          </a:p>
          <a:p>
            <a:endParaRPr lang="en-SG" dirty="0"/>
          </a:p>
          <a:p>
            <a:pPr marL="0" indent="0">
              <a:buNone/>
            </a:pPr>
            <a:endParaRPr lang="en-SG" dirty="0"/>
          </a:p>
        </p:txBody>
      </p:sp>
      <p:sp>
        <p:nvSpPr>
          <p:cNvPr id="4" name="Slide Number Placeholder 3"/>
          <p:cNvSpPr>
            <a:spLocks noGrp="1"/>
          </p:cNvSpPr>
          <p:nvPr>
            <p:ph type="sldNum" sz="quarter" idx="12"/>
          </p:nvPr>
        </p:nvSpPr>
        <p:spPr/>
        <p:txBody>
          <a:bodyPr/>
          <a:lstStyle/>
          <a:p>
            <a:fld id="{F74A3659-2FFC-4A05-8078-533AD366B5D8}" type="slidenum">
              <a:rPr lang="en-SG" smtClean="0"/>
              <a:t>12</a:t>
            </a:fld>
            <a:endParaRPr lang="en-SG"/>
          </a:p>
        </p:txBody>
      </p:sp>
    </p:spTree>
    <p:extLst>
      <p:ext uri="{BB962C8B-B14F-4D97-AF65-F5344CB8AC3E}">
        <p14:creationId xmlns:p14="http://schemas.microsoft.com/office/powerpoint/2010/main" val="206770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Vocal Variety</a:t>
            </a:r>
            <a:endParaRPr lang="en-SG" dirty="0"/>
          </a:p>
        </p:txBody>
      </p:sp>
      <p:sp>
        <p:nvSpPr>
          <p:cNvPr id="3" name="Content Placeholder 2"/>
          <p:cNvSpPr>
            <a:spLocks noGrp="1"/>
          </p:cNvSpPr>
          <p:nvPr>
            <p:ph idx="1"/>
          </p:nvPr>
        </p:nvSpPr>
        <p:spPr>
          <a:xfrm>
            <a:off x="3347864" y="2276872"/>
            <a:ext cx="3682752" cy="4389120"/>
          </a:xfrm>
        </p:spPr>
        <p:txBody>
          <a:bodyPr/>
          <a:lstStyle/>
          <a:p>
            <a:r>
              <a:rPr lang="en-US" dirty="0"/>
              <a:t>Speed</a:t>
            </a:r>
          </a:p>
          <a:p>
            <a:r>
              <a:rPr lang="en-US" dirty="0"/>
              <a:t>Volume</a:t>
            </a:r>
          </a:p>
          <a:p>
            <a:r>
              <a:rPr lang="en-US" dirty="0" smtClean="0"/>
              <a:t>Pitch</a:t>
            </a:r>
            <a:endParaRPr lang="en-US" dirty="0"/>
          </a:p>
          <a:p>
            <a:r>
              <a:rPr lang="en-US" dirty="0" smtClean="0"/>
              <a:t>Punctuation </a:t>
            </a:r>
          </a:p>
          <a:p>
            <a:r>
              <a:rPr lang="en-US" dirty="0" smtClean="0"/>
              <a:t>Pauses</a:t>
            </a:r>
          </a:p>
          <a:p>
            <a:r>
              <a:rPr lang="en-US" dirty="0" smtClean="0"/>
              <a:t>Pronunciation</a:t>
            </a:r>
          </a:p>
        </p:txBody>
      </p:sp>
      <p:sp>
        <p:nvSpPr>
          <p:cNvPr id="4" name="Slide Number Placeholder 3"/>
          <p:cNvSpPr>
            <a:spLocks noGrp="1"/>
          </p:cNvSpPr>
          <p:nvPr>
            <p:ph type="sldNum" sz="quarter" idx="12"/>
          </p:nvPr>
        </p:nvSpPr>
        <p:spPr/>
        <p:txBody>
          <a:bodyPr/>
          <a:lstStyle/>
          <a:p>
            <a:fld id="{F74A3659-2FFC-4A05-8078-533AD366B5D8}" type="slidenum">
              <a:rPr lang="en-SG" smtClean="0"/>
              <a:t>2</a:t>
            </a:fld>
            <a:endParaRPr lang="en-SG"/>
          </a:p>
        </p:txBody>
      </p:sp>
    </p:spTree>
    <p:extLst>
      <p:ext uri="{BB962C8B-B14F-4D97-AF65-F5344CB8AC3E}">
        <p14:creationId xmlns:p14="http://schemas.microsoft.com/office/powerpoint/2010/main" val="2048287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Exercise: Vary Speed</a:t>
            </a:r>
            <a:endParaRPr lang="en-SG" dirty="0"/>
          </a:p>
        </p:txBody>
      </p:sp>
      <p:sp>
        <p:nvSpPr>
          <p:cNvPr id="3" name="Content Placeholder 2"/>
          <p:cNvSpPr>
            <a:spLocks noGrp="1"/>
          </p:cNvSpPr>
          <p:nvPr>
            <p:ph idx="1"/>
          </p:nvPr>
        </p:nvSpPr>
        <p:spPr/>
        <p:txBody>
          <a:bodyPr>
            <a:normAutofit/>
          </a:bodyPr>
          <a:lstStyle/>
          <a:p>
            <a:r>
              <a:rPr lang="en-SG" dirty="0" smtClean="0"/>
              <a:t>Read at </a:t>
            </a:r>
            <a:r>
              <a:rPr lang="en-SG" b="1" dirty="0"/>
              <a:t>normal </a:t>
            </a:r>
            <a:r>
              <a:rPr lang="en-SG" b="1" dirty="0" smtClean="0"/>
              <a:t>pace</a:t>
            </a:r>
            <a:endParaRPr lang="en-SG" dirty="0"/>
          </a:p>
          <a:p>
            <a:r>
              <a:rPr lang="en-SG" dirty="0" smtClean="0"/>
              <a:t>Read </a:t>
            </a:r>
            <a:r>
              <a:rPr lang="en-SG" b="1" dirty="0" smtClean="0"/>
              <a:t>as </a:t>
            </a:r>
            <a:r>
              <a:rPr lang="en-SG" b="1" dirty="0"/>
              <a:t>fast as you </a:t>
            </a:r>
            <a:r>
              <a:rPr lang="en-SG" b="1" dirty="0" smtClean="0"/>
              <a:t>can</a:t>
            </a:r>
            <a:endParaRPr lang="en-SG" dirty="0"/>
          </a:p>
          <a:p>
            <a:r>
              <a:rPr lang="en-SG" dirty="0" smtClean="0"/>
              <a:t>Read </a:t>
            </a:r>
            <a:r>
              <a:rPr lang="en-SG" b="1" dirty="0" smtClean="0"/>
              <a:t>as </a:t>
            </a:r>
            <a:r>
              <a:rPr lang="en-SG" b="1" dirty="0"/>
              <a:t>slow as you </a:t>
            </a:r>
            <a:r>
              <a:rPr lang="en-SG" b="1" dirty="0" smtClean="0"/>
              <a:t>can</a:t>
            </a:r>
            <a:endParaRPr lang="en-SG" dirty="0"/>
          </a:p>
          <a:p>
            <a:r>
              <a:rPr lang="en-SG" dirty="0" smtClean="0"/>
              <a:t>Read going </a:t>
            </a:r>
            <a:r>
              <a:rPr lang="en-SG" dirty="0"/>
              <a:t>gradually from </a:t>
            </a:r>
            <a:r>
              <a:rPr lang="en-SG" b="1" dirty="0"/>
              <a:t>as fast as you can </a:t>
            </a:r>
            <a:r>
              <a:rPr lang="en-SG" dirty="0"/>
              <a:t>to </a:t>
            </a:r>
            <a:r>
              <a:rPr lang="en-SG" b="1" dirty="0"/>
              <a:t>as slow as you can </a:t>
            </a:r>
            <a:r>
              <a:rPr lang="en-SG" dirty="0"/>
              <a:t>and </a:t>
            </a:r>
            <a:r>
              <a:rPr lang="en-SG" b="1" dirty="0"/>
              <a:t>back </a:t>
            </a:r>
            <a:r>
              <a:rPr lang="en-SG" b="1" dirty="0" smtClean="0"/>
              <a:t>again</a:t>
            </a:r>
            <a:endParaRPr lang="en-SG" dirty="0"/>
          </a:p>
          <a:p>
            <a:r>
              <a:rPr lang="en-SG" dirty="0" smtClean="0"/>
              <a:t>Here’s </a:t>
            </a:r>
            <a:r>
              <a:rPr lang="en-SG" dirty="0"/>
              <a:t>the real test . . . read </a:t>
            </a:r>
            <a:r>
              <a:rPr lang="en-SG" b="1" dirty="0" smtClean="0"/>
              <a:t>fast</a:t>
            </a:r>
            <a:r>
              <a:rPr lang="en-SG" dirty="0"/>
              <a:t>, </a:t>
            </a:r>
            <a:r>
              <a:rPr lang="en-SG" b="1" dirty="0"/>
              <a:t>normal </a:t>
            </a:r>
            <a:r>
              <a:rPr lang="en-SG" dirty="0"/>
              <a:t>or </a:t>
            </a:r>
            <a:r>
              <a:rPr lang="en-SG" b="1" dirty="0"/>
              <a:t>slow</a:t>
            </a:r>
            <a:r>
              <a:rPr lang="en-SG" dirty="0"/>
              <a:t>, </a:t>
            </a:r>
            <a:r>
              <a:rPr lang="en-SG" i="1" dirty="0"/>
              <a:t>depending on the </a:t>
            </a:r>
            <a:r>
              <a:rPr lang="en-SG" i="1" dirty="0" smtClean="0"/>
              <a:t>content</a:t>
            </a:r>
            <a:endParaRPr lang="en-SG" dirty="0"/>
          </a:p>
          <a:p>
            <a:endParaRPr lang="en-SG" dirty="0"/>
          </a:p>
        </p:txBody>
      </p:sp>
      <p:sp>
        <p:nvSpPr>
          <p:cNvPr id="4" name="Slide Number Placeholder 3"/>
          <p:cNvSpPr>
            <a:spLocks noGrp="1"/>
          </p:cNvSpPr>
          <p:nvPr>
            <p:ph type="sldNum" sz="quarter" idx="12"/>
          </p:nvPr>
        </p:nvSpPr>
        <p:spPr/>
        <p:txBody>
          <a:bodyPr/>
          <a:lstStyle/>
          <a:p>
            <a:fld id="{F74A3659-2FFC-4A05-8078-533AD366B5D8}" type="slidenum">
              <a:rPr lang="en-SG" smtClean="0"/>
              <a:t>3</a:t>
            </a:fld>
            <a:endParaRPr lang="en-SG"/>
          </a:p>
        </p:txBody>
      </p:sp>
    </p:spTree>
    <p:extLst>
      <p:ext uri="{BB962C8B-B14F-4D97-AF65-F5344CB8AC3E}">
        <p14:creationId xmlns:p14="http://schemas.microsoft.com/office/powerpoint/2010/main" val="374902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When to </a:t>
            </a:r>
            <a:r>
              <a:rPr lang="en-US" dirty="0"/>
              <a:t>V</a:t>
            </a:r>
            <a:r>
              <a:rPr lang="en-US" dirty="0" smtClean="0"/>
              <a:t>ary Speed</a:t>
            </a:r>
            <a:endParaRPr lang="en-SG" dirty="0"/>
          </a:p>
        </p:txBody>
      </p:sp>
      <p:sp>
        <p:nvSpPr>
          <p:cNvPr id="3" name="Content Placeholder 2"/>
          <p:cNvSpPr>
            <a:spLocks noGrp="1"/>
          </p:cNvSpPr>
          <p:nvPr>
            <p:ph idx="1"/>
          </p:nvPr>
        </p:nvSpPr>
        <p:spPr/>
        <p:txBody>
          <a:bodyPr>
            <a:normAutofit fontScale="92500" lnSpcReduction="10000"/>
          </a:bodyPr>
          <a:lstStyle/>
          <a:p>
            <a:endParaRPr lang="en-SG" dirty="0"/>
          </a:p>
          <a:p>
            <a:r>
              <a:rPr lang="en-SG" b="1" dirty="0" smtClean="0"/>
              <a:t>Normal </a:t>
            </a:r>
            <a:r>
              <a:rPr lang="en-SG" b="1" dirty="0"/>
              <a:t>importance </a:t>
            </a:r>
            <a:r>
              <a:rPr lang="en-SG" dirty="0"/>
              <a:t>– read at a </a:t>
            </a:r>
            <a:r>
              <a:rPr lang="en-SG" b="1" dirty="0"/>
              <a:t>normal </a:t>
            </a:r>
            <a:r>
              <a:rPr lang="en-SG" b="1" dirty="0" smtClean="0"/>
              <a:t>pace</a:t>
            </a:r>
            <a:endParaRPr lang="en-SG" dirty="0"/>
          </a:p>
          <a:p>
            <a:endParaRPr lang="en-SG" dirty="0"/>
          </a:p>
          <a:p>
            <a:r>
              <a:rPr lang="en-SG" b="1" dirty="0" smtClean="0"/>
              <a:t>Low </a:t>
            </a:r>
            <a:r>
              <a:rPr lang="en-SG" b="1" dirty="0"/>
              <a:t>importance</a:t>
            </a:r>
            <a:r>
              <a:rPr lang="en-SG" dirty="0"/>
              <a:t>, </a:t>
            </a:r>
            <a:r>
              <a:rPr lang="en-SG" dirty="0" smtClean="0"/>
              <a:t>read </a:t>
            </a:r>
            <a:r>
              <a:rPr lang="en-SG" b="1" dirty="0" smtClean="0"/>
              <a:t>quickly</a:t>
            </a:r>
            <a:endParaRPr lang="en-SG" dirty="0"/>
          </a:p>
          <a:p>
            <a:endParaRPr lang="en-SG" dirty="0"/>
          </a:p>
          <a:p>
            <a:r>
              <a:rPr lang="en-SG" b="1" dirty="0" smtClean="0"/>
              <a:t>Building </a:t>
            </a:r>
            <a:r>
              <a:rPr lang="en-SG" b="1" dirty="0"/>
              <a:t>to </a:t>
            </a:r>
            <a:r>
              <a:rPr lang="en-SG" b="1" dirty="0" smtClean="0"/>
              <a:t>conclusion </a:t>
            </a:r>
            <a:r>
              <a:rPr lang="en-SG" b="1" dirty="0"/>
              <a:t>or climax</a:t>
            </a:r>
            <a:r>
              <a:rPr lang="en-SG" dirty="0"/>
              <a:t>, also read </a:t>
            </a:r>
            <a:r>
              <a:rPr lang="en-SG" b="1" dirty="0" smtClean="0"/>
              <a:t>quickly</a:t>
            </a:r>
            <a:endParaRPr lang="en-SG" dirty="0"/>
          </a:p>
          <a:p>
            <a:endParaRPr lang="en-SG" dirty="0"/>
          </a:p>
          <a:p>
            <a:r>
              <a:rPr lang="en-SG" b="1" dirty="0" smtClean="0"/>
              <a:t>Very</a:t>
            </a:r>
            <a:r>
              <a:rPr lang="en-SG" dirty="0" smtClean="0"/>
              <a:t> </a:t>
            </a:r>
            <a:r>
              <a:rPr lang="en-SG" b="1" dirty="0" smtClean="0"/>
              <a:t>high </a:t>
            </a:r>
            <a:r>
              <a:rPr lang="en-SG" b="1" dirty="0"/>
              <a:t>importance</a:t>
            </a:r>
            <a:r>
              <a:rPr lang="en-SG" dirty="0"/>
              <a:t>, shift gears and read </a:t>
            </a:r>
            <a:r>
              <a:rPr lang="en-SG" b="1" dirty="0"/>
              <a:t>very </a:t>
            </a:r>
            <a:r>
              <a:rPr lang="en-SG" b="1" dirty="0" smtClean="0"/>
              <a:t>slowly</a:t>
            </a:r>
            <a:endParaRPr lang="en-SG" dirty="0"/>
          </a:p>
          <a:p>
            <a:endParaRPr lang="en-SG" dirty="0"/>
          </a:p>
          <a:p>
            <a:r>
              <a:rPr lang="en-SG" b="1" dirty="0"/>
              <a:t>Varying the speed </a:t>
            </a:r>
            <a:r>
              <a:rPr lang="en-SG" dirty="0" smtClean="0"/>
              <a:t>signals to listeners </a:t>
            </a:r>
            <a:r>
              <a:rPr lang="en-SG" dirty="0"/>
              <a:t>what to look at and how important it </a:t>
            </a:r>
            <a:r>
              <a:rPr lang="en-SG" dirty="0" smtClean="0"/>
              <a:t>is</a:t>
            </a:r>
            <a:endParaRPr lang="en-SG" dirty="0"/>
          </a:p>
          <a:p>
            <a:endParaRPr lang="en-SG" dirty="0"/>
          </a:p>
        </p:txBody>
      </p:sp>
      <p:sp>
        <p:nvSpPr>
          <p:cNvPr id="4" name="Slide Number Placeholder 3"/>
          <p:cNvSpPr>
            <a:spLocks noGrp="1"/>
          </p:cNvSpPr>
          <p:nvPr>
            <p:ph type="sldNum" sz="quarter" idx="12"/>
          </p:nvPr>
        </p:nvSpPr>
        <p:spPr/>
        <p:txBody>
          <a:bodyPr/>
          <a:lstStyle/>
          <a:p>
            <a:fld id="{F74A3659-2FFC-4A05-8078-533AD366B5D8}" type="slidenum">
              <a:rPr lang="en-SG" smtClean="0"/>
              <a:t>4</a:t>
            </a:fld>
            <a:endParaRPr lang="en-SG"/>
          </a:p>
        </p:txBody>
      </p:sp>
    </p:spTree>
    <p:extLst>
      <p:ext uri="{BB962C8B-B14F-4D97-AF65-F5344CB8AC3E}">
        <p14:creationId xmlns:p14="http://schemas.microsoft.com/office/powerpoint/2010/main" val="190138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Exercise: Vary Volume</a:t>
            </a:r>
            <a:endParaRPr lang="en-SG" dirty="0"/>
          </a:p>
        </p:txBody>
      </p:sp>
      <p:sp>
        <p:nvSpPr>
          <p:cNvPr id="3" name="Content Placeholder 2"/>
          <p:cNvSpPr>
            <a:spLocks noGrp="1"/>
          </p:cNvSpPr>
          <p:nvPr>
            <p:ph idx="1"/>
          </p:nvPr>
        </p:nvSpPr>
        <p:spPr/>
        <p:txBody>
          <a:bodyPr>
            <a:normAutofit/>
          </a:bodyPr>
          <a:lstStyle/>
          <a:p>
            <a:endParaRPr lang="en-SG" dirty="0"/>
          </a:p>
          <a:p>
            <a:r>
              <a:rPr lang="en-SG" dirty="0"/>
              <a:t>Read </a:t>
            </a:r>
            <a:r>
              <a:rPr lang="en-SG" dirty="0" smtClean="0"/>
              <a:t>at </a:t>
            </a:r>
            <a:r>
              <a:rPr lang="en-SG" b="1" dirty="0" smtClean="0"/>
              <a:t>normal volume</a:t>
            </a:r>
            <a:endParaRPr lang="en-SG" dirty="0"/>
          </a:p>
          <a:p>
            <a:r>
              <a:rPr lang="en-SG" dirty="0" smtClean="0"/>
              <a:t>Read </a:t>
            </a:r>
            <a:r>
              <a:rPr lang="en-SG" b="1" dirty="0" smtClean="0"/>
              <a:t>as </a:t>
            </a:r>
            <a:r>
              <a:rPr lang="en-SG" b="1" dirty="0"/>
              <a:t>loud as you </a:t>
            </a:r>
            <a:r>
              <a:rPr lang="en-SG" b="1" dirty="0" smtClean="0"/>
              <a:t>can</a:t>
            </a:r>
            <a:endParaRPr lang="en-SG" dirty="0"/>
          </a:p>
          <a:p>
            <a:r>
              <a:rPr lang="en-SG" dirty="0" smtClean="0"/>
              <a:t>Read </a:t>
            </a:r>
            <a:r>
              <a:rPr lang="en-SG" b="1" dirty="0" smtClean="0"/>
              <a:t>as </a:t>
            </a:r>
            <a:r>
              <a:rPr lang="en-SG" b="1" dirty="0"/>
              <a:t>softly as you </a:t>
            </a:r>
            <a:r>
              <a:rPr lang="en-SG" b="1" dirty="0" smtClean="0"/>
              <a:t>can</a:t>
            </a:r>
            <a:endParaRPr lang="en-SG" dirty="0"/>
          </a:p>
          <a:p>
            <a:r>
              <a:rPr lang="en-SG" dirty="0" smtClean="0"/>
              <a:t>Read going </a:t>
            </a:r>
            <a:r>
              <a:rPr lang="en-SG" dirty="0"/>
              <a:t>gradually from </a:t>
            </a:r>
            <a:r>
              <a:rPr lang="en-SG" b="1" dirty="0"/>
              <a:t>as loud as you can </a:t>
            </a:r>
            <a:r>
              <a:rPr lang="en-SG" dirty="0"/>
              <a:t>to </a:t>
            </a:r>
            <a:r>
              <a:rPr lang="en-SG" b="1" dirty="0"/>
              <a:t>as softly as you can </a:t>
            </a:r>
            <a:r>
              <a:rPr lang="en-SG" dirty="0"/>
              <a:t>and </a:t>
            </a:r>
            <a:r>
              <a:rPr lang="en-SG" b="1" dirty="0"/>
              <a:t>back again </a:t>
            </a:r>
            <a:endParaRPr lang="en-SG" dirty="0"/>
          </a:p>
          <a:p>
            <a:r>
              <a:rPr lang="en-SG" dirty="0" smtClean="0"/>
              <a:t>Here’s </a:t>
            </a:r>
            <a:r>
              <a:rPr lang="en-SG" dirty="0"/>
              <a:t>the real test . . . read </a:t>
            </a:r>
            <a:r>
              <a:rPr lang="en-SG" b="1" dirty="0" smtClean="0"/>
              <a:t>as </a:t>
            </a:r>
            <a:r>
              <a:rPr lang="en-SG" b="1" dirty="0"/>
              <a:t>loud as you can </a:t>
            </a:r>
            <a:r>
              <a:rPr lang="en-SG" dirty="0"/>
              <a:t>or </a:t>
            </a:r>
            <a:r>
              <a:rPr lang="en-SG" b="1" dirty="0"/>
              <a:t>as softly as you can</a:t>
            </a:r>
            <a:r>
              <a:rPr lang="en-SG" dirty="0"/>
              <a:t>, </a:t>
            </a:r>
            <a:r>
              <a:rPr lang="en-SG" i="1" dirty="0"/>
              <a:t>depending on the </a:t>
            </a:r>
            <a:r>
              <a:rPr lang="en-SG" i="1" dirty="0" smtClean="0"/>
              <a:t>content</a:t>
            </a:r>
            <a:endParaRPr lang="en-SG" dirty="0"/>
          </a:p>
          <a:p>
            <a:endParaRPr lang="en-SG" dirty="0"/>
          </a:p>
        </p:txBody>
      </p:sp>
      <p:sp>
        <p:nvSpPr>
          <p:cNvPr id="4" name="Slide Number Placeholder 3"/>
          <p:cNvSpPr>
            <a:spLocks noGrp="1"/>
          </p:cNvSpPr>
          <p:nvPr>
            <p:ph type="sldNum" sz="quarter" idx="12"/>
          </p:nvPr>
        </p:nvSpPr>
        <p:spPr/>
        <p:txBody>
          <a:bodyPr/>
          <a:lstStyle/>
          <a:p>
            <a:fld id="{F74A3659-2FFC-4A05-8078-533AD366B5D8}" type="slidenum">
              <a:rPr lang="en-SG" smtClean="0"/>
              <a:t>5</a:t>
            </a:fld>
            <a:endParaRPr lang="en-SG"/>
          </a:p>
        </p:txBody>
      </p:sp>
    </p:spTree>
    <p:extLst>
      <p:ext uri="{BB962C8B-B14F-4D97-AF65-F5344CB8AC3E}">
        <p14:creationId xmlns:p14="http://schemas.microsoft.com/office/powerpoint/2010/main" val="300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When to Vary Volume</a:t>
            </a:r>
            <a:endParaRPr lang="en-SG" dirty="0"/>
          </a:p>
        </p:txBody>
      </p:sp>
      <p:sp>
        <p:nvSpPr>
          <p:cNvPr id="3" name="Content Placeholder 2"/>
          <p:cNvSpPr>
            <a:spLocks noGrp="1"/>
          </p:cNvSpPr>
          <p:nvPr>
            <p:ph idx="1"/>
          </p:nvPr>
        </p:nvSpPr>
        <p:spPr/>
        <p:txBody>
          <a:bodyPr>
            <a:normAutofit fontScale="92500" lnSpcReduction="20000"/>
          </a:bodyPr>
          <a:lstStyle/>
          <a:p>
            <a:endParaRPr lang="en-SG" dirty="0"/>
          </a:p>
          <a:p>
            <a:r>
              <a:rPr lang="en-SG" b="1" dirty="0" smtClean="0"/>
              <a:t>Normal </a:t>
            </a:r>
            <a:r>
              <a:rPr lang="en-SG" b="1" dirty="0"/>
              <a:t>importance </a:t>
            </a:r>
            <a:r>
              <a:rPr lang="en-SG" dirty="0"/>
              <a:t>– read at </a:t>
            </a:r>
            <a:r>
              <a:rPr lang="en-SG" b="1" dirty="0" smtClean="0"/>
              <a:t>normal volume</a:t>
            </a:r>
          </a:p>
          <a:p>
            <a:pPr marL="0" indent="0">
              <a:buNone/>
            </a:pPr>
            <a:endParaRPr lang="en-SG" dirty="0"/>
          </a:p>
          <a:p>
            <a:r>
              <a:rPr lang="en-SG" b="1" dirty="0" smtClean="0"/>
              <a:t>Low </a:t>
            </a:r>
            <a:r>
              <a:rPr lang="en-SG" b="1" dirty="0"/>
              <a:t>importance</a:t>
            </a:r>
            <a:r>
              <a:rPr lang="en-SG" dirty="0"/>
              <a:t>, read at </a:t>
            </a:r>
            <a:r>
              <a:rPr lang="en-SG" b="1" dirty="0" smtClean="0"/>
              <a:t>normal volume</a:t>
            </a:r>
          </a:p>
          <a:p>
            <a:pPr marL="0" indent="0">
              <a:buNone/>
            </a:pPr>
            <a:endParaRPr lang="en-SG" dirty="0"/>
          </a:p>
          <a:p>
            <a:r>
              <a:rPr lang="en-SG" b="1" dirty="0" smtClean="0"/>
              <a:t>Building </a:t>
            </a:r>
            <a:r>
              <a:rPr lang="en-SG" b="1" dirty="0"/>
              <a:t>to </a:t>
            </a:r>
            <a:r>
              <a:rPr lang="en-SG" b="1" dirty="0" smtClean="0"/>
              <a:t>conclusion </a:t>
            </a:r>
            <a:r>
              <a:rPr lang="en-SG" b="1" dirty="0"/>
              <a:t>or climax</a:t>
            </a:r>
            <a:r>
              <a:rPr lang="en-SG" dirty="0"/>
              <a:t>, read with </a:t>
            </a:r>
            <a:r>
              <a:rPr lang="en-SG" b="1" dirty="0"/>
              <a:t>increasing volume </a:t>
            </a:r>
            <a:endParaRPr lang="en-SG" b="1" dirty="0" smtClean="0"/>
          </a:p>
          <a:p>
            <a:pPr marL="0" indent="0">
              <a:buNone/>
            </a:pPr>
            <a:endParaRPr lang="en-SG" dirty="0"/>
          </a:p>
          <a:p>
            <a:r>
              <a:rPr lang="en-SG" b="1" dirty="0" smtClean="0"/>
              <a:t>Very </a:t>
            </a:r>
            <a:r>
              <a:rPr lang="en-SG" b="1" dirty="0"/>
              <a:t>high importance</a:t>
            </a:r>
            <a:r>
              <a:rPr lang="en-SG" dirty="0"/>
              <a:t>, read </a:t>
            </a:r>
            <a:r>
              <a:rPr lang="en-SG" b="1" dirty="0"/>
              <a:t>very loudly </a:t>
            </a:r>
            <a:r>
              <a:rPr lang="en-SG" dirty="0"/>
              <a:t>or </a:t>
            </a:r>
            <a:r>
              <a:rPr lang="en-SG" b="1" dirty="0"/>
              <a:t>very </a:t>
            </a:r>
            <a:r>
              <a:rPr lang="en-SG" b="1" dirty="0" smtClean="0"/>
              <a:t>softly</a:t>
            </a:r>
            <a:r>
              <a:rPr lang="en-SG" dirty="0" smtClean="0"/>
              <a:t> </a:t>
            </a:r>
            <a:endParaRPr lang="en-SG" dirty="0"/>
          </a:p>
          <a:p>
            <a:endParaRPr lang="en-SG" dirty="0"/>
          </a:p>
          <a:p>
            <a:r>
              <a:rPr lang="en-SG" b="1" dirty="0"/>
              <a:t>Varying the volume </a:t>
            </a:r>
            <a:r>
              <a:rPr lang="en-SG" dirty="0" smtClean="0"/>
              <a:t>signals something of </a:t>
            </a:r>
            <a:r>
              <a:rPr lang="en-SG" b="1" dirty="0" smtClean="0"/>
              <a:t>particular </a:t>
            </a:r>
            <a:r>
              <a:rPr lang="en-SG" b="1" dirty="0"/>
              <a:t>importance </a:t>
            </a:r>
            <a:r>
              <a:rPr lang="en-SG" dirty="0"/>
              <a:t>is being </a:t>
            </a:r>
            <a:r>
              <a:rPr lang="en-SG" dirty="0" smtClean="0"/>
              <a:t>said</a:t>
            </a:r>
            <a:endParaRPr lang="en-SG" dirty="0"/>
          </a:p>
        </p:txBody>
      </p:sp>
      <p:sp>
        <p:nvSpPr>
          <p:cNvPr id="4" name="Slide Number Placeholder 3"/>
          <p:cNvSpPr>
            <a:spLocks noGrp="1"/>
          </p:cNvSpPr>
          <p:nvPr>
            <p:ph type="sldNum" sz="quarter" idx="12"/>
          </p:nvPr>
        </p:nvSpPr>
        <p:spPr/>
        <p:txBody>
          <a:bodyPr/>
          <a:lstStyle/>
          <a:p>
            <a:fld id="{F74A3659-2FFC-4A05-8078-533AD366B5D8}" type="slidenum">
              <a:rPr lang="en-SG" smtClean="0"/>
              <a:t>6</a:t>
            </a:fld>
            <a:endParaRPr lang="en-SG"/>
          </a:p>
        </p:txBody>
      </p:sp>
    </p:spTree>
    <p:extLst>
      <p:ext uri="{BB962C8B-B14F-4D97-AF65-F5344CB8AC3E}">
        <p14:creationId xmlns:p14="http://schemas.microsoft.com/office/powerpoint/2010/main" val="404891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Exercise: Vary Pitch</a:t>
            </a:r>
            <a:endParaRPr lang="en-SG" dirty="0"/>
          </a:p>
        </p:txBody>
      </p:sp>
      <p:sp>
        <p:nvSpPr>
          <p:cNvPr id="3" name="Content Placeholder 2"/>
          <p:cNvSpPr>
            <a:spLocks noGrp="1"/>
          </p:cNvSpPr>
          <p:nvPr>
            <p:ph idx="1"/>
          </p:nvPr>
        </p:nvSpPr>
        <p:spPr/>
        <p:txBody>
          <a:bodyPr>
            <a:normAutofit/>
          </a:bodyPr>
          <a:lstStyle/>
          <a:p>
            <a:endParaRPr lang="en-SG" dirty="0"/>
          </a:p>
          <a:p>
            <a:r>
              <a:rPr lang="en-SG" dirty="0"/>
              <a:t>Read </a:t>
            </a:r>
            <a:r>
              <a:rPr lang="en-SG" dirty="0" smtClean="0"/>
              <a:t>at </a:t>
            </a:r>
            <a:r>
              <a:rPr lang="en-SG" b="1" dirty="0" smtClean="0"/>
              <a:t>normal pitch</a:t>
            </a:r>
            <a:endParaRPr lang="en-SG" dirty="0"/>
          </a:p>
          <a:p>
            <a:r>
              <a:rPr lang="en-SG" dirty="0" smtClean="0"/>
              <a:t>Read at </a:t>
            </a:r>
            <a:r>
              <a:rPr lang="en-SG" b="1" dirty="0" smtClean="0"/>
              <a:t>very </a:t>
            </a:r>
            <a:r>
              <a:rPr lang="en-SG" b="1" dirty="0"/>
              <a:t>high </a:t>
            </a:r>
            <a:r>
              <a:rPr lang="en-SG" b="1" dirty="0" smtClean="0"/>
              <a:t>pitch</a:t>
            </a:r>
            <a:endParaRPr lang="en-SG" dirty="0"/>
          </a:p>
          <a:p>
            <a:r>
              <a:rPr lang="en-SG" dirty="0" smtClean="0"/>
              <a:t>Read at </a:t>
            </a:r>
            <a:r>
              <a:rPr lang="en-SG" b="1" dirty="0" smtClean="0"/>
              <a:t>very </a:t>
            </a:r>
            <a:r>
              <a:rPr lang="en-SG" b="1" dirty="0"/>
              <a:t>low </a:t>
            </a:r>
            <a:r>
              <a:rPr lang="en-SG" b="1" dirty="0" smtClean="0"/>
              <a:t>pitch</a:t>
            </a:r>
            <a:endParaRPr lang="en-SG" dirty="0"/>
          </a:p>
          <a:p>
            <a:r>
              <a:rPr lang="en-SG" dirty="0" smtClean="0"/>
              <a:t>Read going </a:t>
            </a:r>
            <a:r>
              <a:rPr lang="en-SG" dirty="0"/>
              <a:t>gradually from </a:t>
            </a:r>
            <a:r>
              <a:rPr lang="en-SG" b="1" dirty="0"/>
              <a:t>as high as you can </a:t>
            </a:r>
            <a:r>
              <a:rPr lang="en-SG" dirty="0"/>
              <a:t>to </a:t>
            </a:r>
            <a:r>
              <a:rPr lang="en-SG" b="1" dirty="0"/>
              <a:t>as low as you can </a:t>
            </a:r>
            <a:r>
              <a:rPr lang="en-SG" dirty="0"/>
              <a:t>and </a:t>
            </a:r>
            <a:r>
              <a:rPr lang="en-SG" b="1" dirty="0"/>
              <a:t>back </a:t>
            </a:r>
            <a:r>
              <a:rPr lang="en-SG" b="1" dirty="0" smtClean="0"/>
              <a:t>again</a:t>
            </a:r>
            <a:endParaRPr lang="en-SG" dirty="0"/>
          </a:p>
          <a:p>
            <a:r>
              <a:rPr lang="en-SG" dirty="0" smtClean="0"/>
              <a:t>Now’s </a:t>
            </a:r>
            <a:r>
              <a:rPr lang="en-SG" dirty="0"/>
              <a:t>the real test . . . read </a:t>
            </a:r>
            <a:r>
              <a:rPr lang="en-SG" dirty="0" smtClean="0"/>
              <a:t>in </a:t>
            </a:r>
            <a:r>
              <a:rPr lang="en-SG" dirty="0"/>
              <a:t>a </a:t>
            </a:r>
            <a:r>
              <a:rPr lang="en-SG" b="1" dirty="0"/>
              <a:t>high</a:t>
            </a:r>
            <a:r>
              <a:rPr lang="en-SG" dirty="0"/>
              <a:t>, </a:t>
            </a:r>
            <a:r>
              <a:rPr lang="en-SG" b="1" dirty="0"/>
              <a:t>normal </a:t>
            </a:r>
            <a:r>
              <a:rPr lang="en-SG" dirty="0"/>
              <a:t>or </a:t>
            </a:r>
            <a:r>
              <a:rPr lang="en-SG" b="1" dirty="0"/>
              <a:t>low pitch</a:t>
            </a:r>
            <a:r>
              <a:rPr lang="en-SG" dirty="0"/>
              <a:t>, </a:t>
            </a:r>
            <a:r>
              <a:rPr lang="en-SG" i="1" dirty="0"/>
              <a:t>depending on the </a:t>
            </a:r>
            <a:r>
              <a:rPr lang="en-SG" i="1" dirty="0" smtClean="0"/>
              <a:t>content</a:t>
            </a:r>
            <a:endParaRPr lang="en-SG" dirty="0"/>
          </a:p>
          <a:p>
            <a:endParaRPr lang="en-SG" dirty="0"/>
          </a:p>
        </p:txBody>
      </p:sp>
      <p:sp>
        <p:nvSpPr>
          <p:cNvPr id="4" name="Slide Number Placeholder 3"/>
          <p:cNvSpPr>
            <a:spLocks noGrp="1"/>
          </p:cNvSpPr>
          <p:nvPr>
            <p:ph type="sldNum" sz="quarter" idx="12"/>
          </p:nvPr>
        </p:nvSpPr>
        <p:spPr/>
        <p:txBody>
          <a:bodyPr/>
          <a:lstStyle/>
          <a:p>
            <a:fld id="{F74A3659-2FFC-4A05-8078-533AD366B5D8}" type="slidenum">
              <a:rPr lang="en-SG" smtClean="0"/>
              <a:t>7</a:t>
            </a:fld>
            <a:endParaRPr lang="en-SG"/>
          </a:p>
        </p:txBody>
      </p:sp>
    </p:spTree>
    <p:extLst>
      <p:ext uri="{BB962C8B-B14F-4D97-AF65-F5344CB8AC3E}">
        <p14:creationId xmlns:p14="http://schemas.microsoft.com/office/powerpoint/2010/main" val="185806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When to Vary Pitch</a:t>
            </a:r>
            <a:endParaRPr lang="en-SG" dirty="0"/>
          </a:p>
        </p:txBody>
      </p:sp>
      <p:sp>
        <p:nvSpPr>
          <p:cNvPr id="3" name="Content Placeholder 2"/>
          <p:cNvSpPr>
            <a:spLocks noGrp="1"/>
          </p:cNvSpPr>
          <p:nvPr>
            <p:ph idx="1"/>
          </p:nvPr>
        </p:nvSpPr>
        <p:spPr/>
        <p:txBody>
          <a:bodyPr>
            <a:normAutofit lnSpcReduction="10000"/>
          </a:bodyPr>
          <a:lstStyle/>
          <a:p>
            <a:endParaRPr lang="en-SG" dirty="0"/>
          </a:p>
          <a:p>
            <a:r>
              <a:rPr lang="en-SG" b="1" dirty="0" smtClean="0"/>
              <a:t>Low </a:t>
            </a:r>
            <a:r>
              <a:rPr lang="en-SG" b="1" dirty="0"/>
              <a:t>or normal importance </a:t>
            </a:r>
            <a:r>
              <a:rPr lang="en-SG" dirty="0"/>
              <a:t>– read with </a:t>
            </a:r>
            <a:r>
              <a:rPr lang="en-SG" b="1" dirty="0"/>
              <a:t>little variation in </a:t>
            </a:r>
            <a:r>
              <a:rPr lang="en-SG" b="1" dirty="0" smtClean="0"/>
              <a:t>pitch</a:t>
            </a:r>
            <a:endParaRPr lang="en-SG" dirty="0"/>
          </a:p>
          <a:p>
            <a:pPr marL="0" indent="0">
              <a:buNone/>
            </a:pPr>
            <a:endParaRPr lang="en-SG" dirty="0"/>
          </a:p>
          <a:p>
            <a:r>
              <a:rPr lang="en-SG" b="1" dirty="0" smtClean="0"/>
              <a:t>Building </a:t>
            </a:r>
            <a:r>
              <a:rPr lang="en-SG" b="1" dirty="0"/>
              <a:t>to </a:t>
            </a:r>
            <a:r>
              <a:rPr lang="en-SG" b="1" dirty="0" smtClean="0"/>
              <a:t>conclusion </a:t>
            </a:r>
            <a:r>
              <a:rPr lang="en-SG" b="1" dirty="0"/>
              <a:t>or climax </a:t>
            </a:r>
            <a:r>
              <a:rPr lang="en-SG" dirty="0"/>
              <a:t>or </a:t>
            </a:r>
            <a:r>
              <a:rPr lang="en-SG" b="1" dirty="0" smtClean="0"/>
              <a:t>very </a:t>
            </a:r>
            <a:r>
              <a:rPr lang="en-SG" b="1" dirty="0"/>
              <a:t>high importance</a:t>
            </a:r>
            <a:r>
              <a:rPr lang="en-SG" dirty="0"/>
              <a:t>, read with </a:t>
            </a:r>
            <a:r>
              <a:rPr lang="en-SG" b="1" dirty="0" smtClean="0"/>
              <a:t>significant </a:t>
            </a:r>
            <a:r>
              <a:rPr lang="en-SG" b="1" dirty="0"/>
              <a:t>variation in </a:t>
            </a:r>
            <a:r>
              <a:rPr lang="en-SG" b="1" dirty="0" smtClean="0"/>
              <a:t>pitch</a:t>
            </a:r>
            <a:r>
              <a:rPr lang="en-SG" dirty="0" smtClean="0"/>
              <a:t> </a:t>
            </a:r>
            <a:endParaRPr lang="en-SG" dirty="0"/>
          </a:p>
          <a:p>
            <a:endParaRPr lang="en-SG" dirty="0"/>
          </a:p>
          <a:p>
            <a:r>
              <a:rPr lang="en-SG" b="1" dirty="0"/>
              <a:t>Varied pitch </a:t>
            </a:r>
            <a:r>
              <a:rPr lang="en-SG" dirty="0"/>
              <a:t>is a </a:t>
            </a:r>
            <a:r>
              <a:rPr lang="en-SG" b="1" dirty="0"/>
              <a:t>wake‐up call </a:t>
            </a:r>
            <a:r>
              <a:rPr lang="en-SG" dirty="0"/>
              <a:t>to your </a:t>
            </a:r>
            <a:r>
              <a:rPr lang="en-SG" dirty="0" smtClean="0"/>
              <a:t>audience—to focus on what is said</a:t>
            </a:r>
            <a:endParaRPr lang="en-SG" dirty="0"/>
          </a:p>
        </p:txBody>
      </p:sp>
      <p:sp>
        <p:nvSpPr>
          <p:cNvPr id="4" name="Slide Number Placeholder 3"/>
          <p:cNvSpPr>
            <a:spLocks noGrp="1"/>
          </p:cNvSpPr>
          <p:nvPr>
            <p:ph type="sldNum" sz="quarter" idx="12"/>
          </p:nvPr>
        </p:nvSpPr>
        <p:spPr/>
        <p:txBody>
          <a:bodyPr/>
          <a:lstStyle/>
          <a:p>
            <a:fld id="{F74A3659-2FFC-4A05-8078-533AD366B5D8}" type="slidenum">
              <a:rPr lang="en-SG" smtClean="0"/>
              <a:t>8</a:t>
            </a:fld>
            <a:endParaRPr lang="en-SG"/>
          </a:p>
        </p:txBody>
      </p:sp>
    </p:spTree>
    <p:extLst>
      <p:ext uri="{BB962C8B-B14F-4D97-AF65-F5344CB8AC3E}">
        <p14:creationId xmlns:p14="http://schemas.microsoft.com/office/powerpoint/2010/main" val="58637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lstStyle/>
          <a:p>
            <a:pPr algn="ctr"/>
            <a:r>
              <a:rPr lang="en-US" dirty="0" smtClean="0"/>
              <a:t>Punctuation</a:t>
            </a:r>
            <a:endParaRPr lang="en-SG" dirty="0"/>
          </a:p>
        </p:txBody>
      </p:sp>
      <p:sp>
        <p:nvSpPr>
          <p:cNvPr id="3" name="Content Placeholder 2"/>
          <p:cNvSpPr>
            <a:spLocks noGrp="1"/>
          </p:cNvSpPr>
          <p:nvPr>
            <p:ph idx="1"/>
          </p:nvPr>
        </p:nvSpPr>
        <p:spPr/>
        <p:txBody>
          <a:bodyPr>
            <a:normAutofit fontScale="92500"/>
          </a:bodyPr>
          <a:lstStyle/>
          <a:p>
            <a:r>
              <a:rPr lang="en-SG" b="1" dirty="0" err="1"/>
              <a:t>Punc‐tu‐ation</a:t>
            </a:r>
            <a:r>
              <a:rPr lang="en-SG" b="1" dirty="0"/>
              <a:t> by Word </a:t>
            </a:r>
            <a:endParaRPr lang="en-SG" dirty="0"/>
          </a:p>
          <a:p>
            <a:r>
              <a:rPr lang="en-SG" dirty="0" smtClean="0"/>
              <a:t>Pick </a:t>
            </a:r>
            <a:r>
              <a:rPr lang="en-SG" dirty="0"/>
              <a:t>a </a:t>
            </a:r>
            <a:r>
              <a:rPr lang="en-SG" b="1" dirty="0">
                <a:solidFill>
                  <a:srgbClr val="FF0000"/>
                </a:solidFill>
              </a:rPr>
              <a:t>word</a:t>
            </a:r>
            <a:r>
              <a:rPr lang="en-SG" dirty="0"/>
              <a:t> in each of 3 sentences that you feel </a:t>
            </a:r>
            <a:r>
              <a:rPr lang="en-SG" b="1" dirty="0">
                <a:solidFill>
                  <a:srgbClr val="FF0000"/>
                </a:solidFill>
              </a:rPr>
              <a:t>deserves</a:t>
            </a:r>
            <a:r>
              <a:rPr lang="en-SG" b="1" dirty="0"/>
              <a:t> </a:t>
            </a:r>
            <a:r>
              <a:rPr lang="en-SG" dirty="0"/>
              <a:t>to be </a:t>
            </a:r>
            <a:r>
              <a:rPr lang="en-SG" b="1" dirty="0" smtClean="0">
                <a:solidFill>
                  <a:srgbClr val="FF0000"/>
                </a:solidFill>
              </a:rPr>
              <a:t>highlighted</a:t>
            </a:r>
            <a:endParaRPr lang="en-SG" dirty="0" smtClean="0">
              <a:solidFill>
                <a:srgbClr val="FF0000"/>
              </a:solidFill>
            </a:endParaRPr>
          </a:p>
          <a:p>
            <a:r>
              <a:rPr lang="en-SG" dirty="0" smtClean="0"/>
              <a:t>Read </a:t>
            </a:r>
            <a:r>
              <a:rPr lang="en-SG" dirty="0"/>
              <a:t>those 3 sentences </a:t>
            </a:r>
            <a:r>
              <a:rPr lang="en-SG" b="1" dirty="0"/>
              <a:t>punctuating that entire </a:t>
            </a:r>
            <a:r>
              <a:rPr lang="en-SG" b="1" dirty="0" smtClean="0"/>
              <a:t>word</a:t>
            </a:r>
          </a:p>
          <a:p>
            <a:pPr marL="0" indent="0">
              <a:buNone/>
            </a:pPr>
            <a:endParaRPr lang="en-SG" dirty="0"/>
          </a:p>
          <a:p>
            <a:r>
              <a:rPr lang="en-SG" b="1" dirty="0" err="1"/>
              <a:t>Punc‐tu‐ation</a:t>
            </a:r>
            <a:r>
              <a:rPr lang="en-SG" b="1" dirty="0"/>
              <a:t> by Syllable </a:t>
            </a:r>
            <a:endParaRPr lang="en-SG" dirty="0"/>
          </a:p>
          <a:p>
            <a:r>
              <a:rPr lang="en-SG" dirty="0" smtClean="0"/>
              <a:t>Pick </a:t>
            </a:r>
            <a:r>
              <a:rPr lang="en-SG" dirty="0"/>
              <a:t>a word in each of 3 sentences that you feel </a:t>
            </a:r>
            <a:r>
              <a:rPr lang="en-SG" b="1" dirty="0"/>
              <a:t>deserves to be highlighted</a:t>
            </a:r>
            <a:r>
              <a:rPr lang="en-SG" dirty="0"/>
              <a:t>. </a:t>
            </a:r>
            <a:endParaRPr lang="en-SG" dirty="0" smtClean="0"/>
          </a:p>
          <a:p>
            <a:r>
              <a:rPr lang="en-SG" dirty="0" smtClean="0"/>
              <a:t>Read </a:t>
            </a:r>
            <a:r>
              <a:rPr lang="en-SG" dirty="0"/>
              <a:t>those 3 sentences </a:t>
            </a:r>
            <a:r>
              <a:rPr lang="en-SG" b="1" dirty="0"/>
              <a:t>punctuating, </a:t>
            </a:r>
            <a:r>
              <a:rPr lang="en-SG" b="1" dirty="0" smtClean="0">
                <a:solidFill>
                  <a:srgbClr val="FF0000"/>
                </a:solidFill>
              </a:rPr>
              <a:t>se-pa-rate-</a:t>
            </a:r>
            <a:r>
              <a:rPr lang="en-SG" b="1" dirty="0" err="1" smtClean="0">
                <a:solidFill>
                  <a:srgbClr val="FF0000"/>
                </a:solidFill>
              </a:rPr>
              <a:t>ly</a:t>
            </a:r>
            <a:r>
              <a:rPr lang="en-SG" b="1" dirty="0"/>
              <a:t>, each of the syllables </a:t>
            </a:r>
            <a:r>
              <a:rPr lang="en-SG" dirty="0"/>
              <a:t>in those </a:t>
            </a:r>
            <a:r>
              <a:rPr lang="en-SG" dirty="0" smtClean="0"/>
              <a:t>words</a:t>
            </a:r>
            <a:endParaRPr lang="en-SG" dirty="0"/>
          </a:p>
        </p:txBody>
      </p:sp>
      <p:sp>
        <p:nvSpPr>
          <p:cNvPr id="4" name="Slide Number Placeholder 3"/>
          <p:cNvSpPr>
            <a:spLocks noGrp="1"/>
          </p:cNvSpPr>
          <p:nvPr>
            <p:ph type="sldNum" sz="quarter" idx="12"/>
          </p:nvPr>
        </p:nvSpPr>
        <p:spPr/>
        <p:txBody>
          <a:bodyPr/>
          <a:lstStyle/>
          <a:p>
            <a:fld id="{F74A3659-2FFC-4A05-8078-533AD366B5D8}" type="slidenum">
              <a:rPr lang="en-SG" smtClean="0"/>
              <a:t>9</a:t>
            </a:fld>
            <a:endParaRPr lang="en-SG"/>
          </a:p>
        </p:txBody>
      </p:sp>
    </p:spTree>
    <p:extLst>
      <p:ext uri="{BB962C8B-B14F-4D97-AF65-F5344CB8AC3E}">
        <p14:creationId xmlns:p14="http://schemas.microsoft.com/office/powerpoint/2010/main" val="108886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244</TotalTime>
  <Words>964</Words>
  <Application>Microsoft Office PowerPoint</Application>
  <PresentationFormat>On-screen Show (4:3)</PresentationFormat>
  <Paragraphs>109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Exercises in Vocal Variety</vt:lpstr>
      <vt:lpstr>Vocal Variety</vt:lpstr>
      <vt:lpstr>Exercise: Vary Speed</vt:lpstr>
      <vt:lpstr>When to Vary Speed</vt:lpstr>
      <vt:lpstr>Exercise: Vary Volume</vt:lpstr>
      <vt:lpstr>When to Vary Volume</vt:lpstr>
      <vt:lpstr>Exercise: Vary Pitch</vt:lpstr>
      <vt:lpstr>When to Vary Pitch</vt:lpstr>
      <vt:lpstr>Punctuation</vt:lpstr>
      <vt:lpstr>Pauses</vt:lpstr>
      <vt:lpstr>Resonance (1)</vt:lpstr>
      <vt:lpstr>Resonance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Oral Communication Fundamentals</dc:title>
  <dc:creator>CC</dc:creator>
  <cp:lastModifiedBy>Chay-Nemeth Cheng Choo, Constance (Asst Prof)</cp:lastModifiedBy>
  <cp:revision>14</cp:revision>
  <dcterms:created xsi:type="dcterms:W3CDTF">2011-08-04T07:45:54Z</dcterms:created>
  <dcterms:modified xsi:type="dcterms:W3CDTF">2016-01-05T01:12:25Z</dcterms:modified>
</cp:coreProperties>
</file>