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sldIdLst>
    <p:sldId id="256" r:id="rId2"/>
    <p:sldId id="258" r:id="rId3"/>
    <p:sldId id="276" r:id="rId4"/>
    <p:sldId id="277" r:id="rId5"/>
    <p:sldId id="278" r:id="rId6"/>
    <p:sldId id="296" r:id="rId7"/>
    <p:sldId id="280" r:id="rId8"/>
    <p:sldId id="279" r:id="rId9"/>
    <p:sldId id="281" r:id="rId10"/>
    <p:sldId id="287" r:id="rId11"/>
    <p:sldId id="288" r:id="rId12"/>
    <p:sldId id="290" r:id="rId13"/>
    <p:sldId id="289" r:id="rId14"/>
    <p:sldId id="291" r:id="rId15"/>
    <p:sldId id="292" r:id="rId16"/>
    <p:sldId id="294" r:id="rId17"/>
    <p:sldId id="293" r:id="rId18"/>
    <p:sldId id="297" r:id="rId19"/>
    <p:sldId id="295"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51" autoAdjust="0"/>
    <p:restoredTop sz="89931" autoAdjust="0"/>
  </p:normalViewPr>
  <p:slideViewPr>
    <p:cSldViewPr snapToGrid="0">
      <p:cViewPr varScale="1">
        <p:scale>
          <a:sx n="89" d="100"/>
          <a:sy n="89" d="100"/>
        </p:scale>
        <p:origin x="184"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C6BFD-9CCA-4EBC-B049-CDEE2AC5A8BD}"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E5CA0-F9E7-405D-AD71-F9344D45A329}" type="slidenum">
              <a:rPr lang="en-US" smtClean="0"/>
              <a:t>‹#›</a:t>
            </a:fld>
            <a:endParaRPr lang="en-US"/>
          </a:p>
        </p:txBody>
      </p:sp>
    </p:spTree>
    <p:extLst>
      <p:ext uri="{BB962C8B-B14F-4D97-AF65-F5344CB8AC3E}">
        <p14:creationId xmlns:p14="http://schemas.microsoft.com/office/powerpoint/2010/main" val="330683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a:t>
            </a:fld>
            <a:endParaRPr lang="en-US"/>
          </a:p>
        </p:txBody>
      </p:sp>
    </p:spTree>
    <p:extLst>
      <p:ext uri="{BB962C8B-B14F-4D97-AF65-F5344CB8AC3E}">
        <p14:creationId xmlns:p14="http://schemas.microsoft.com/office/powerpoint/2010/main" val="203079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10</a:t>
            </a:fld>
            <a:endParaRPr lang="en-US"/>
          </a:p>
        </p:txBody>
      </p:sp>
    </p:spTree>
    <p:extLst>
      <p:ext uri="{BB962C8B-B14F-4D97-AF65-F5344CB8AC3E}">
        <p14:creationId xmlns:p14="http://schemas.microsoft.com/office/powerpoint/2010/main" val="195761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11</a:t>
            </a:fld>
            <a:endParaRPr lang="en-US"/>
          </a:p>
        </p:txBody>
      </p:sp>
    </p:spTree>
    <p:extLst>
      <p:ext uri="{BB962C8B-B14F-4D97-AF65-F5344CB8AC3E}">
        <p14:creationId xmlns:p14="http://schemas.microsoft.com/office/powerpoint/2010/main" val="280954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12</a:t>
            </a:fld>
            <a:endParaRPr lang="en-US"/>
          </a:p>
        </p:txBody>
      </p:sp>
    </p:spTree>
    <p:extLst>
      <p:ext uri="{BB962C8B-B14F-4D97-AF65-F5344CB8AC3E}">
        <p14:creationId xmlns:p14="http://schemas.microsoft.com/office/powerpoint/2010/main" val="1739442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13</a:t>
            </a:fld>
            <a:endParaRPr lang="en-US"/>
          </a:p>
        </p:txBody>
      </p:sp>
    </p:spTree>
    <p:extLst>
      <p:ext uri="{BB962C8B-B14F-4D97-AF65-F5344CB8AC3E}">
        <p14:creationId xmlns:p14="http://schemas.microsoft.com/office/powerpoint/2010/main" val="132790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14</a:t>
            </a:fld>
            <a:endParaRPr lang="en-US"/>
          </a:p>
        </p:txBody>
      </p:sp>
    </p:spTree>
    <p:extLst>
      <p:ext uri="{BB962C8B-B14F-4D97-AF65-F5344CB8AC3E}">
        <p14:creationId xmlns:p14="http://schemas.microsoft.com/office/powerpoint/2010/main" val="37052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15</a:t>
            </a:fld>
            <a:endParaRPr lang="en-US"/>
          </a:p>
        </p:txBody>
      </p:sp>
    </p:spTree>
    <p:extLst>
      <p:ext uri="{BB962C8B-B14F-4D97-AF65-F5344CB8AC3E}">
        <p14:creationId xmlns:p14="http://schemas.microsoft.com/office/powerpoint/2010/main" val="597659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16</a:t>
            </a:fld>
            <a:endParaRPr lang="en-US"/>
          </a:p>
        </p:txBody>
      </p:sp>
    </p:spTree>
    <p:extLst>
      <p:ext uri="{BB962C8B-B14F-4D97-AF65-F5344CB8AC3E}">
        <p14:creationId xmlns:p14="http://schemas.microsoft.com/office/powerpoint/2010/main" val="54089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17</a:t>
            </a:fld>
            <a:endParaRPr lang="en-US"/>
          </a:p>
        </p:txBody>
      </p:sp>
    </p:spTree>
    <p:extLst>
      <p:ext uri="{BB962C8B-B14F-4D97-AF65-F5344CB8AC3E}">
        <p14:creationId xmlns:p14="http://schemas.microsoft.com/office/powerpoint/2010/main" val="36747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18</a:t>
            </a:fld>
            <a:endParaRPr lang="en-US"/>
          </a:p>
        </p:txBody>
      </p:sp>
    </p:spTree>
    <p:extLst>
      <p:ext uri="{BB962C8B-B14F-4D97-AF65-F5344CB8AC3E}">
        <p14:creationId xmlns:p14="http://schemas.microsoft.com/office/powerpoint/2010/main" val="672567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19</a:t>
            </a:fld>
            <a:endParaRPr lang="en-US"/>
          </a:p>
        </p:txBody>
      </p:sp>
    </p:spTree>
    <p:extLst>
      <p:ext uri="{BB962C8B-B14F-4D97-AF65-F5344CB8AC3E}">
        <p14:creationId xmlns:p14="http://schemas.microsoft.com/office/powerpoint/2010/main" val="102530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2</a:t>
            </a:fld>
            <a:endParaRPr lang="en-US"/>
          </a:p>
        </p:txBody>
      </p:sp>
    </p:spTree>
    <p:extLst>
      <p:ext uri="{BB962C8B-B14F-4D97-AF65-F5344CB8AC3E}">
        <p14:creationId xmlns:p14="http://schemas.microsoft.com/office/powerpoint/2010/main" val="2171438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20</a:t>
            </a:fld>
            <a:endParaRPr lang="en-US"/>
          </a:p>
        </p:txBody>
      </p:sp>
    </p:spTree>
    <p:extLst>
      <p:ext uri="{BB962C8B-B14F-4D97-AF65-F5344CB8AC3E}">
        <p14:creationId xmlns:p14="http://schemas.microsoft.com/office/powerpoint/2010/main" val="184816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3</a:t>
            </a:fld>
            <a:endParaRPr lang="en-US"/>
          </a:p>
        </p:txBody>
      </p:sp>
    </p:spTree>
    <p:extLst>
      <p:ext uri="{BB962C8B-B14F-4D97-AF65-F5344CB8AC3E}">
        <p14:creationId xmlns:p14="http://schemas.microsoft.com/office/powerpoint/2010/main" val="217429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4</a:t>
            </a:fld>
            <a:endParaRPr lang="en-US"/>
          </a:p>
        </p:txBody>
      </p:sp>
    </p:spTree>
    <p:extLst>
      <p:ext uri="{BB962C8B-B14F-4D97-AF65-F5344CB8AC3E}">
        <p14:creationId xmlns:p14="http://schemas.microsoft.com/office/powerpoint/2010/main" val="1741654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5</a:t>
            </a:fld>
            <a:endParaRPr lang="en-US"/>
          </a:p>
        </p:txBody>
      </p:sp>
    </p:spTree>
    <p:extLst>
      <p:ext uri="{BB962C8B-B14F-4D97-AF65-F5344CB8AC3E}">
        <p14:creationId xmlns:p14="http://schemas.microsoft.com/office/powerpoint/2010/main" val="44153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www.youtube.com</a:t>
            </a:r>
            <a:r>
              <a:rPr lang="en-US" dirty="0"/>
              <a:t>/embed/-</a:t>
            </a:r>
            <a:r>
              <a:rPr lang="en-US" dirty="0" err="1"/>
              <a:t>Y-QLhwSiPs?start</a:t>
            </a:r>
            <a:r>
              <a:rPr lang="en-US" dirty="0"/>
              <a:t>=135</a:t>
            </a:r>
          </a:p>
        </p:txBody>
      </p:sp>
      <p:sp>
        <p:nvSpPr>
          <p:cNvPr id="4" name="Slide Number Placeholder 3"/>
          <p:cNvSpPr>
            <a:spLocks noGrp="1"/>
          </p:cNvSpPr>
          <p:nvPr>
            <p:ph type="sldNum" sz="quarter" idx="10"/>
          </p:nvPr>
        </p:nvSpPr>
        <p:spPr/>
        <p:txBody>
          <a:bodyPr/>
          <a:lstStyle/>
          <a:p>
            <a:fld id="{61BE5CA0-F9E7-405D-AD71-F9344D45A329}" type="slidenum">
              <a:rPr lang="en-US" smtClean="0"/>
              <a:t>6</a:t>
            </a:fld>
            <a:endParaRPr lang="en-US"/>
          </a:p>
        </p:txBody>
      </p:sp>
    </p:spTree>
    <p:extLst>
      <p:ext uri="{BB962C8B-B14F-4D97-AF65-F5344CB8AC3E}">
        <p14:creationId xmlns:p14="http://schemas.microsoft.com/office/powerpoint/2010/main" val="71754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7</a:t>
            </a:fld>
            <a:endParaRPr lang="en-US"/>
          </a:p>
        </p:txBody>
      </p:sp>
    </p:spTree>
    <p:extLst>
      <p:ext uri="{BB962C8B-B14F-4D97-AF65-F5344CB8AC3E}">
        <p14:creationId xmlns:p14="http://schemas.microsoft.com/office/powerpoint/2010/main" val="175215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8</a:t>
            </a:fld>
            <a:endParaRPr lang="en-US"/>
          </a:p>
        </p:txBody>
      </p:sp>
    </p:spTree>
    <p:extLst>
      <p:ext uri="{BB962C8B-B14F-4D97-AF65-F5344CB8AC3E}">
        <p14:creationId xmlns:p14="http://schemas.microsoft.com/office/powerpoint/2010/main" val="21647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E5CA0-F9E7-405D-AD71-F9344D45A329}" type="slidenum">
              <a:rPr lang="en-US" smtClean="0"/>
              <a:t>9</a:t>
            </a:fld>
            <a:endParaRPr lang="en-US"/>
          </a:p>
        </p:txBody>
      </p:sp>
    </p:spTree>
    <p:extLst>
      <p:ext uri="{BB962C8B-B14F-4D97-AF65-F5344CB8AC3E}">
        <p14:creationId xmlns:p14="http://schemas.microsoft.com/office/powerpoint/2010/main" val="186022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CBC3A-EAA1-45A6-ADE1-6EB1D99F72E7}" type="datetime1">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544DC-78CB-4791-A774-E5D0063A2760}" type="slidenum">
              <a:rPr lang="en-US" smtClean="0"/>
              <a:t>‹#›</a:t>
            </a:fld>
            <a:endParaRPr lang="en-US"/>
          </a:p>
        </p:txBody>
      </p:sp>
      <p:pic>
        <p:nvPicPr>
          <p:cNvPr id="2052" name="Picture 4" descr="Image result for UVM Gund Institute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18127" y="-4762"/>
            <a:ext cx="828676" cy="8286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UVM logo image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0"/>
            <a:ext cx="2246437"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50217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FE841-22F1-4119-9D18-5BCD6AE2C50D}" type="datetime1">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22157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ECD62-823B-4A2C-B27E-CF16AF516643}" type="datetime1">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52831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63054"/>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838200" y="1371600"/>
            <a:ext cx="10515600" cy="4805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42CAA-83AB-4CBD-B614-28066E9ADB17}" type="datetime1">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34726979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48218B-12BE-45B3-A15F-6D4CC24478FF}" type="datetime1">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319417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93CA11-F3D1-4D6A-9D94-AB6DEEFC6417}" type="datetime1">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152993079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C4F0F7-8D1A-425F-BA97-2C49A9CC26A9}" type="datetime1">
              <a:rPr lang="en-US" smtClean="0"/>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260009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074822"/>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CE289FF7-FAC5-445C-B61D-DBEF865E5C64}" type="datetime1">
              <a:rPr lang="en-US" smtClean="0"/>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412395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C71DC-4B35-4B5D-A4DB-DD184B52F245}" type="datetime1">
              <a:rPr lang="en-US" smtClean="0"/>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54479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610B56-9828-4A7B-867D-D0FBCB76DEF6}" type="datetime1">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46006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DD5B8-9C0F-4D5B-87F8-04AEEA4E5A5A}" type="datetime1">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544DC-78CB-4791-A774-E5D0063A2760}" type="slidenum">
              <a:rPr lang="en-US" smtClean="0"/>
              <a:t>‹#›</a:t>
            </a:fld>
            <a:endParaRPr lang="en-US"/>
          </a:p>
        </p:txBody>
      </p:sp>
    </p:spTree>
    <p:extLst>
      <p:ext uri="{BB962C8B-B14F-4D97-AF65-F5344CB8AC3E}">
        <p14:creationId xmlns:p14="http://schemas.microsoft.com/office/powerpoint/2010/main" val="31145397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45118-9623-4D77-ACBC-7555D8B32245}" type="datetime1">
              <a:rPr lang="en-US" smtClean="0"/>
              <a:t>11/13/19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44DC-78CB-4791-A774-E5D0063A2760}" type="slidenum">
              <a:rPr lang="en-US" smtClean="0"/>
              <a:t>‹#›</a:t>
            </a:fld>
            <a:endParaRPr lang="en-US"/>
          </a:p>
        </p:txBody>
      </p:sp>
    </p:spTree>
    <p:extLst>
      <p:ext uri="{BB962C8B-B14F-4D97-AF65-F5344CB8AC3E}">
        <p14:creationId xmlns:p14="http://schemas.microsoft.com/office/powerpoint/2010/main" val="12500805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Dynamic Time Warping Algorithm for measuring similarity in time series</a:t>
            </a:r>
          </a:p>
        </p:txBody>
      </p:sp>
      <p:sp>
        <p:nvSpPr>
          <p:cNvPr id="3" name="Subtitle 2"/>
          <p:cNvSpPr>
            <a:spLocks noGrp="1"/>
          </p:cNvSpPr>
          <p:nvPr>
            <p:ph type="subTitle" idx="1"/>
          </p:nvPr>
        </p:nvSpPr>
        <p:spPr/>
        <p:txBody>
          <a:bodyPr>
            <a:normAutofit/>
          </a:bodyPr>
          <a:lstStyle/>
          <a:p>
            <a:r>
              <a:rPr lang="en-US" dirty="0"/>
              <a:t>Ali </a:t>
            </a:r>
            <a:r>
              <a:rPr lang="en-US" dirty="0" err="1"/>
              <a:t>Javed</a:t>
            </a:r>
            <a:endParaRPr lang="en-US" dirty="0"/>
          </a:p>
          <a:p>
            <a:r>
              <a:rPr lang="en-US" dirty="0"/>
              <a:t>Department of Computer Science</a:t>
            </a:r>
          </a:p>
          <a:p>
            <a:r>
              <a:rPr lang="en-US" dirty="0"/>
              <a:t>University of Vermont</a:t>
            </a:r>
          </a:p>
        </p:txBody>
      </p:sp>
      <p:sp>
        <p:nvSpPr>
          <p:cNvPr id="4" name="Slide Number Placeholder 3"/>
          <p:cNvSpPr>
            <a:spLocks noGrp="1"/>
          </p:cNvSpPr>
          <p:nvPr>
            <p:ph type="sldNum" sz="quarter" idx="12"/>
          </p:nvPr>
        </p:nvSpPr>
        <p:spPr/>
        <p:txBody>
          <a:bodyPr/>
          <a:lstStyle/>
          <a:p>
            <a:fld id="{5B6544DC-78CB-4791-A774-E5D0063A2760}" type="slidenum">
              <a:rPr lang="en-US" smtClean="0"/>
              <a:t>1</a:t>
            </a:fld>
            <a:endParaRPr lang="en-US"/>
          </a:p>
        </p:txBody>
      </p:sp>
    </p:spTree>
    <p:extLst>
      <p:ext uri="{BB962C8B-B14F-4D97-AF65-F5344CB8AC3E}">
        <p14:creationId xmlns:p14="http://schemas.microsoft.com/office/powerpoint/2010/main" val="4150427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10</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4208654"/>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46715781"/>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extLst>
                        <a:ext uri="{9D8B030D-6E8A-4147-A177-3AD203B41FA5}">
                          <a16:colId xmlns:a16="http://schemas.microsoft.com/office/drawing/2014/main" xmlns="" val="20000"/>
                        </a:ext>
                      </a:extLst>
                    </a:gridCol>
                    <a:gridCol w="608995">
                      <a:extLst>
                        <a:ext uri="{9D8B030D-6E8A-4147-A177-3AD203B41FA5}">
                          <a16:colId xmlns:a16="http://schemas.microsoft.com/office/drawing/2014/main" xmlns="" val="20001"/>
                        </a:ext>
                      </a:extLst>
                    </a:gridCol>
                    <a:gridCol w="608995">
                      <a:extLst>
                        <a:ext uri="{9D8B030D-6E8A-4147-A177-3AD203B41FA5}">
                          <a16:colId xmlns:a16="http://schemas.microsoft.com/office/drawing/2014/main" xmlns="" val="20002"/>
                        </a:ext>
                      </a:extLst>
                    </a:gridCol>
                    <a:gridCol w="608995">
                      <a:extLst>
                        <a:ext uri="{9D8B030D-6E8A-4147-A177-3AD203B41FA5}">
                          <a16:colId xmlns:a16="http://schemas.microsoft.com/office/drawing/2014/main" xmlns="" val="20003"/>
                        </a:ext>
                      </a:extLst>
                    </a:gridCol>
                    <a:gridCol w="608995">
                      <a:extLst>
                        <a:ext uri="{9D8B030D-6E8A-4147-A177-3AD203B41FA5}">
                          <a16:colId xmlns:a16="http://schemas.microsoft.com/office/drawing/2014/main" xmlns="" val="20004"/>
                        </a:ext>
                      </a:extLst>
                    </a:gridCol>
                    <a:gridCol w="608995">
                      <a:extLst>
                        <a:ext uri="{9D8B030D-6E8A-4147-A177-3AD203B41FA5}">
                          <a16:colId xmlns:a16="http://schemas.microsoft.com/office/drawing/2014/main" xmlns="" val="20005"/>
                        </a:ext>
                      </a:extLst>
                    </a:gridCol>
                    <a:gridCol w="608995">
                      <a:extLst>
                        <a:ext uri="{9D8B030D-6E8A-4147-A177-3AD203B41FA5}">
                          <a16:colId xmlns:a16="http://schemas.microsoft.com/office/drawing/2014/main" xmlns="" val="20006"/>
                        </a:ext>
                      </a:extLst>
                    </a:gridCol>
                    <a:gridCol w="608995">
                      <a:extLst>
                        <a:ext uri="{9D8B030D-6E8A-4147-A177-3AD203B41FA5}">
                          <a16:colId xmlns:a16="http://schemas.microsoft.com/office/drawing/2014/main" xmlns="" val="20007"/>
                        </a:ext>
                      </a:extLst>
                    </a:gridCol>
                    <a:gridCol w="608995">
                      <a:extLst>
                        <a:ext uri="{9D8B030D-6E8A-4147-A177-3AD203B41FA5}">
                          <a16:colId xmlns:a16="http://schemas.microsoft.com/office/drawing/2014/main" xmlns="" val="20008"/>
                        </a:ext>
                      </a:extLst>
                    </a:gridCol>
                  </a:tblGrid>
                  <a:tr h="391886">
                    <a:tc>
                      <a:txBody>
                        <a:bodyPr/>
                        <a:lstStyle/>
                        <a:p>
                          <a:pPr algn="ctr"/>
                          <a:r>
                            <a:rPr lang="en-US" dirty="0">
                              <a:ln>
                                <a:solidFill>
                                  <a:schemeClr val="accent1">
                                    <a:shade val="50000"/>
                                  </a:schemeClr>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0"/>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1"/>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2"/>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3"/>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4"/>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5"/>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6"/>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7"/>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46715781"/>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gridCol w="608995"/>
                    <a:gridCol w="608995"/>
                    <a:gridCol w="608995"/>
                    <a:gridCol w="608995"/>
                    <a:gridCol w="608995"/>
                    <a:gridCol w="608995"/>
                    <a:gridCol w="608995"/>
                    <a:gridCol w="608995"/>
                  </a:tblGrid>
                  <a:tr h="391886">
                    <a:tc>
                      <a:txBody>
                        <a:bodyPr/>
                        <a:lstStyle/>
                        <a:p>
                          <a:pPr algn="ctr"/>
                          <a:r>
                            <a:rPr lang="en-US" dirty="0" smtClean="0">
                              <a:ln>
                                <a:solidFill>
                                  <a:schemeClr val="accent1">
                                    <a:shade val="50000"/>
                                  </a:schemeClr>
                                </a:solidFill>
                              </a:ln>
                              <a:solidFill>
                                <a:schemeClr val="tx1"/>
                              </a:solidFill>
                            </a:rPr>
                            <a:t>0</a:t>
                          </a:r>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125" r="-7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125" r="-6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125" r="-5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125" r="-4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125" r="-3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125" r="-2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125" r="-1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125" r="-3000" b="-807813"/>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101538" r="-8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101538" r="-7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101538" r="-6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1538" r="-5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1538" r="-4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101538" r="-3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101538" r="-2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101538" r="-1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101538" r="-3000" b="-695385"/>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204688" r="-8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204688" r="-7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204688" r="-6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4688" r="-5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4688" r="-4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204688" r="-3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204688" r="-2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204688" r="-1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204688" r="-3000" b="-6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04688" r="-8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04688" r="-7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04688" r="-6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4688" r="-5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4688" r="-4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04688" r="-3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04688" r="-2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04688" r="-1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04688" r="-3000" b="-5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98462" r="-8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98462" r="-7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98462" r="-6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98462" r="-5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98462" r="-4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98462" r="-3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98462" r="-2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98462" r="-1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98462" r="-3000" b="-398462"/>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506250" r="-8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506250" r="-7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506250" r="-6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506250" r="-5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506250" r="-4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506250" r="-3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506250" r="-2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506250" r="-1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506250" r="-3000" b="-3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06250" r="-8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06250" r="-7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06250" r="-6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06250" r="-5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06250" r="-4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06250" r="-3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06250" r="-2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06250" r="-1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06250" r="-3000" b="-2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95385" r="-8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95385" r="-7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95385" r="-6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95385" r="-5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95385" r="-4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95385" r="-3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95385" r="-2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95385" r="-1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95385" r="-3000" b="-10153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807813" r="-8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807813" r="-7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807813" r="-6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807813" r="-5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807813" r="-4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807813" r="-3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807813" r="-2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807813" r="-1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807813" r="-3000" b="-3125"/>
                          </a:stretch>
                        </a:blipFill>
                      </a:tcPr>
                    </a:tc>
                  </a:tr>
                </a:tbl>
              </a:graphicData>
            </a:graphic>
          </p:graphicFrame>
        </mc:Fallback>
      </mc:AlternateContent>
      <p:sp>
        <p:nvSpPr>
          <p:cNvPr id="8" name="Rectangle 7"/>
          <p:cNvSpPr/>
          <p:nvPr/>
        </p:nvSpPr>
        <p:spPr>
          <a:xfrm>
            <a:off x="6711043" y="639955"/>
            <a:ext cx="4679046" cy="2554545"/>
          </a:xfrm>
          <a:prstGeom prst="rect">
            <a:avLst/>
          </a:prstGeom>
        </p:spPr>
        <p:txBody>
          <a:bodyPr wrap="square">
            <a:spAutoFit/>
          </a:bodyPr>
          <a:lstStyle/>
          <a:p>
            <a:r>
              <a:rPr lang="en-US" sz="2000" dirty="0">
                <a:solidFill>
                  <a:srgbClr val="228B22"/>
                </a:solidFill>
                <a:latin typeface="Times New Roman" charset="0"/>
                <a:ea typeface="Times New Roman" charset="0"/>
                <a:cs typeface="Times New Roman" charset="0"/>
              </a:rPr>
              <a:t>T1 </a:t>
            </a:r>
            <a:r>
              <a:rPr lang="mr-IN" sz="2000" dirty="0">
                <a:solidFill>
                  <a:srgbClr val="228B22"/>
                </a:solidFill>
                <a:latin typeface="Times New Roman" charset="0"/>
                <a:ea typeface="Times New Roman" charset="0"/>
                <a:cs typeface="Times New Roman" charset="0"/>
              </a:rPr>
              <a:t>= [1,3,4,4,4,3,6,1]</a:t>
            </a:r>
          </a:p>
          <a:p>
            <a:r>
              <a:rPr lang="en-US" sz="2000" dirty="0">
                <a:solidFill>
                  <a:srgbClr val="228B22"/>
                </a:solidFill>
                <a:latin typeface="Times New Roman" charset="0"/>
                <a:ea typeface="Times New Roman" charset="0"/>
                <a:cs typeface="Times New Roman" charset="0"/>
              </a:rPr>
              <a:t>T2</a:t>
            </a:r>
            <a:r>
              <a:rPr lang="mr-IN" sz="2000" dirty="0">
                <a:solidFill>
                  <a:srgbClr val="228B22"/>
                </a:solidFill>
                <a:latin typeface="Times New Roman" charset="0"/>
                <a:ea typeface="Times New Roman" charset="0"/>
                <a:cs typeface="Times New Roman" charset="0"/>
              </a:rPr>
              <a:t> = [1,1,3,4,4,4,3,6]</a:t>
            </a:r>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a = 8		T1_i = 1</a:t>
            </a:r>
          </a:p>
          <a:p>
            <a:r>
              <a:rPr lang="en-US" sz="2000" dirty="0">
                <a:solidFill>
                  <a:srgbClr val="228B22"/>
                </a:solidFill>
                <a:latin typeface="Times New Roman" charset="0"/>
                <a:ea typeface="Times New Roman" charset="0"/>
                <a:cs typeface="Times New Roman" charset="0"/>
              </a:rPr>
              <a:t>b</a:t>
            </a:r>
            <a:r>
              <a:rPr lang="en-US" sz="2000" dirty="0">
                <a:solidFill>
                  <a:srgbClr val="228B22"/>
                </a:solidFill>
                <a:effectLst/>
                <a:latin typeface="Times New Roman" charset="0"/>
                <a:ea typeface="Times New Roman" charset="0"/>
                <a:cs typeface="Times New Roman" charset="0"/>
              </a:rPr>
              <a:t> = 8		T2_j = 1</a:t>
            </a:r>
          </a:p>
          <a:p>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i</a:t>
            </a:r>
            <a:r>
              <a:rPr lang="en-US" sz="2000" dirty="0">
                <a:solidFill>
                  <a:srgbClr val="228B22"/>
                </a:solidFill>
                <a:effectLst/>
                <a:latin typeface="Times New Roman" charset="0"/>
                <a:ea typeface="Times New Roman" charset="0"/>
                <a:cs typeface="Times New Roman" charset="0"/>
              </a:rPr>
              <a:t> = 1</a:t>
            </a:r>
          </a:p>
          <a:p>
            <a:r>
              <a:rPr lang="en-US" sz="2000" dirty="0">
                <a:solidFill>
                  <a:srgbClr val="228B22"/>
                </a:solidFill>
                <a:latin typeface="Times New Roman" charset="0"/>
                <a:ea typeface="Times New Roman" charset="0"/>
                <a:cs typeface="Times New Roman" charset="0"/>
              </a:rPr>
              <a:t>j = 1</a:t>
            </a:r>
          </a:p>
          <a:p>
            <a:r>
              <a:rPr lang="en-US" sz="2000" dirty="0">
                <a:solidFill>
                  <a:srgbClr val="228B22"/>
                </a:solidFill>
                <a:latin typeface="Times New Roman" charset="0"/>
                <a:ea typeface="Times New Roman" charset="0"/>
                <a:cs typeface="Times New Roman" charset="0"/>
              </a:rPr>
              <a:t>Squared </a:t>
            </a:r>
            <a:r>
              <a:rPr lang="en-US" sz="2000" dirty="0">
                <a:solidFill>
                  <a:srgbClr val="228B22"/>
                </a:solidFill>
                <a:effectLst/>
                <a:latin typeface="Times New Roman" charset="0"/>
                <a:ea typeface="Times New Roman" charset="0"/>
                <a:cs typeface="Times New Roman" charset="0"/>
              </a:rPr>
              <a:t>Euclidean distance(T2_i, T2_j) = 1</a:t>
            </a:r>
            <a:endParaRPr lang="mr-IN" sz="2000" dirty="0">
              <a:solidFill>
                <a:srgbClr val="228B22"/>
              </a:solidFill>
              <a:effectLst/>
              <a:latin typeface="Times New Roman" charset="0"/>
              <a:ea typeface="Times New Roman" charset="0"/>
              <a:cs typeface="Times New Roman" charset="0"/>
            </a:endParaRPr>
          </a:p>
        </p:txBody>
      </p:sp>
      <p:sp>
        <p:nvSpPr>
          <p:cNvPr id="7" name="TextBox 6"/>
          <p:cNvSpPr txBox="1"/>
          <p:nvPr/>
        </p:nvSpPr>
        <p:spPr>
          <a:xfrm>
            <a:off x="9277004" y="16957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338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11</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4208654"/>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460591479"/>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extLst>
                        <a:ext uri="{9D8B030D-6E8A-4147-A177-3AD203B41FA5}">
                          <a16:colId xmlns:a16="http://schemas.microsoft.com/office/drawing/2014/main" xmlns="" val="20000"/>
                        </a:ext>
                      </a:extLst>
                    </a:gridCol>
                    <a:gridCol w="608995">
                      <a:extLst>
                        <a:ext uri="{9D8B030D-6E8A-4147-A177-3AD203B41FA5}">
                          <a16:colId xmlns:a16="http://schemas.microsoft.com/office/drawing/2014/main" xmlns="" val="20001"/>
                        </a:ext>
                      </a:extLst>
                    </a:gridCol>
                    <a:gridCol w="608995">
                      <a:extLst>
                        <a:ext uri="{9D8B030D-6E8A-4147-A177-3AD203B41FA5}">
                          <a16:colId xmlns:a16="http://schemas.microsoft.com/office/drawing/2014/main" xmlns="" val="20002"/>
                        </a:ext>
                      </a:extLst>
                    </a:gridCol>
                    <a:gridCol w="608995">
                      <a:extLst>
                        <a:ext uri="{9D8B030D-6E8A-4147-A177-3AD203B41FA5}">
                          <a16:colId xmlns:a16="http://schemas.microsoft.com/office/drawing/2014/main" xmlns="" val="20003"/>
                        </a:ext>
                      </a:extLst>
                    </a:gridCol>
                    <a:gridCol w="608995">
                      <a:extLst>
                        <a:ext uri="{9D8B030D-6E8A-4147-A177-3AD203B41FA5}">
                          <a16:colId xmlns:a16="http://schemas.microsoft.com/office/drawing/2014/main" xmlns="" val="20004"/>
                        </a:ext>
                      </a:extLst>
                    </a:gridCol>
                    <a:gridCol w="608995">
                      <a:extLst>
                        <a:ext uri="{9D8B030D-6E8A-4147-A177-3AD203B41FA5}">
                          <a16:colId xmlns:a16="http://schemas.microsoft.com/office/drawing/2014/main" xmlns="" val="20005"/>
                        </a:ext>
                      </a:extLst>
                    </a:gridCol>
                    <a:gridCol w="608995">
                      <a:extLst>
                        <a:ext uri="{9D8B030D-6E8A-4147-A177-3AD203B41FA5}">
                          <a16:colId xmlns:a16="http://schemas.microsoft.com/office/drawing/2014/main" xmlns="" val="20006"/>
                        </a:ext>
                      </a:extLst>
                    </a:gridCol>
                    <a:gridCol w="608995">
                      <a:extLst>
                        <a:ext uri="{9D8B030D-6E8A-4147-A177-3AD203B41FA5}">
                          <a16:colId xmlns:a16="http://schemas.microsoft.com/office/drawing/2014/main" xmlns="" val="20007"/>
                        </a:ext>
                      </a:extLst>
                    </a:gridCol>
                    <a:gridCol w="608995">
                      <a:extLst>
                        <a:ext uri="{9D8B030D-6E8A-4147-A177-3AD203B41FA5}">
                          <a16:colId xmlns:a16="http://schemas.microsoft.com/office/drawing/2014/main" xmlns="" val="20008"/>
                        </a:ext>
                      </a:extLst>
                    </a:gridCol>
                  </a:tblGrid>
                  <a:tr h="391886">
                    <a:tc>
                      <a:txBody>
                        <a:bodyPr/>
                        <a:lstStyle/>
                        <a:p>
                          <a:pPr algn="ctr"/>
                          <a:r>
                            <a:rPr lang="en-US" dirty="0">
                              <a:ln>
                                <a:solidFill>
                                  <a:schemeClr val="accent1">
                                    <a:shade val="50000"/>
                                  </a:schemeClr>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0"/>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r>
                            <a:rPr lang="en-US" dirty="0">
                              <a:ln>
                                <a:solidFill>
                                  <a:srgbClr val="FF0000"/>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1"/>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2"/>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3"/>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4"/>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5"/>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6"/>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7"/>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460591479"/>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gridCol w="608995"/>
                    <a:gridCol w="608995"/>
                    <a:gridCol w="608995"/>
                    <a:gridCol w="608995"/>
                    <a:gridCol w="608995"/>
                    <a:gridCol w="608995"/>
                    <a:gridCol w="608995"/>
                    <a:gridCol w="608995"/>
                  </a:tblGrid>
                  <a:tr h="391886">
                    <a:tc>
                      <a:txBody>
                        <a:bodyPr/>
                        <a:lstStyle/>
                        <a:p>
                          <a:pPr algn="ctr"/>
                          <a:r>
                            <a:rPr lang="en-US" dirty="0" smtClean="0">
                              <a:ln>
                                <a:solidFill>
                                  <a:schemeClr val="accent1">
                                    <a:shade val="50000"/>
                                  </a:schemeClr>
                                </a:solidFill>
                              </a:ln>
                              <a:solidFill>
                                <a:schemeClr val="tx1"/>
                              </a:solidFill>
                            </a:rPr>
                            <a:t>0</a:t>
                          </a:r>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125" r="-7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125" r="-6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125" r="-5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125" r="-4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125" r="-3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125" r="-2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125" r="-1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125" r="-3000" b="-807813"/>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101538" r="-8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101538" r="-703000" b="-695385"/>
                          </a:stretch>
                        </a:blipFill>
                      </a:tcPr>
                    </a:tc>
                    <a:tc>
                      <a:txBody>
                        <a:bodyPr/>
                        <a:lstStyle/>
                        <a:p>
                          <a:pPr algn="ctr"/>
                          <a:r>
                            <a:rPr lang="en-US" dirty="0" smtClean="0">
                              <a:ln>
                                <a:solidFill>
                                  <a:srgbClr val="FF0000"/>
                                </a:solidFill>
                              </a:ln>
                              <a:solidFill>
                                <a:schemeClr val="tx1"/>
                              </a:solidFill>
                            </a:rPr>
                            <a:t>0</a:t>
                          </a:r>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1538" r="-5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1538" r="-4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101538" r="-3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101538" r="-2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101538" r="-1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101538" r="-3000" b="-695385"/>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204688" r="-8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204688" r="-7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204688" r="-6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4688" r="-5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4688" r="-4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204688" r="-3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204688" r="-2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204688" r="-1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204688" r="-3000" b="-6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04688" r="-8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04688" r="-7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04688" r="-6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4688" r="-5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4688" r="-4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04688" r="-3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04688" r="-2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04688" r="-1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04688" r="-3000" b="-5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98462" r="-8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98462" r="-7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98462" r="-6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98462" r="-5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98462" r="-4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98462" r="-3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98462" r="-2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98462" r="-1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98462" r="-3000" b="-398462"/>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506250" r="-8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506250" r="-7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506250" r="-6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506250" r="-5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506250" r="-4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506250" r="-3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506250" r="-2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506250" r="-1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506250" r="-3000" b="-3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06250" r="-8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06250" r="-7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06250" r="-6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06250" r="-5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06250" r="-4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06250" r="-3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06250" r="-2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06250" r="-1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06250" r="-3000" b="-2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95385" r="-8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95385" r="-7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95385" r="-6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95385" r="-5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95385" r="-4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95385" r="-3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95385" r="-2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95385" r="-1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95385" r="-3000" b="-10153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807813" r="-8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807813" r="-7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807813" r="-6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807813" r="-5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807813" r="-4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807813" r="-3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807813" r="-2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807813" r="-1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807813" r="-3000" b="-3125"/>
                          </a:stretch>
                        </a:blipFill>
                      </a:tcPr>
                    </a:tc>
                  </a:tr>
                </a:tbl>
              </a:graphicData>
            </a:graphic>
          </p:graphicFrame>
        </mc:Fallback>
      </mc:AlternateContent>
      <p:sp>
        <p:nvSpPr>
          <p:cNvPr id="8" name="Rectangle 7"/>
          <p:cNvSpPr/>
          <p:nvPr/>
        </p:nvSpPr>
        <p:spPr>
          <a:xfrm>
            <a:off x="6711043" y="639955"/>
            <a:ext cx="4679046" cy="2554545"/>
          </a:xfrm>
          <a:prstGeom prst="rect">
            <a:avLst/>
          </a:prstGeom>
        </p:spPr>
        <p:txBody>
          <a:bodyPr wrap="square">
            <a:spAutoFit/>
          </a:bodyPr>
          <a:lstStyle/>
          <a:p>
            <a:r>
              <a:rPr lang="en-US" sz="2000" dirty="0">
                <a:solidFill>
                  <a:srgbClr val="228B22"/>
                </a:solidFill>
                <a:latin typeface="Times New Roman" charset="0"/>
                <a:ea typeface="Times New Roman" charset="0"/>
                <a:cs typeface="Times New Roman" charset="0"/>
              </a:rPr>
              <a:t>T1 </a:t>
            </a:r>
            <a:r>
              <a:rPr lang="mr-IN" sz="2000" dirty="0">
                <a:solidFill>
                  <a:srgbClr val="228B22"/>
                </a:solidFill>
                <a:latin typeface="Times New Roman" charset="0"/>
                <a:ea typeface="Times New Roman" charset="0"/>
                <a:cs typeface="Times New Roman" charset="0"/>
              </a:rPr>
              <a:t>= [1,3,4,4,4,3,6,1]</a:t>
            </a:r>
          </a:p>
          <a:p>
            <a:r>
              <a:rPr lang="en-US" sz="2000" dirty="0">
                <a:solidFill>
                  <a:srgbClr val="228B22"/>
                </a:solidFill>
                <a:latin typeface="Times New Roman" charset="0"/>
                <a:ea typeface="Times New Roman" charset="0"/>
                <a:cs typeface="Times New Roman" charset="0"/>
              </a:rPr>
              <a:t>T2</a:t>
            </a:r>
            <a:r>
              <a:rPr lang="mr-IN" sz="2000" dirty="0">
                <a:solidFill>
                  <a:srgbClr val="228B22"/>
                </a:solidFill>
                <a:latin typeface="Times New Roman" charset="0"/>
                <a:ea typeface="Times New Roman" charset="0"/>
                <a:cs typeface="Times New Roman" charset="0"/>
              </a:rPr>
              <a:t> = [1,1,3,4,4,4,3,6]</a:t>
            </a:r>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a = 8		T1_i = 1</a:t>
            </a:r>
          </a:p>
          <a:p>
            <a:r>
              <a:rPr lang="en-US" sz="2000" dirty="0">
                <a:solidFill>
                  <a:srgbClr val="228B22"/>
                </a:solidFill>
                <a:latin typeface="Times New Roman" charset="0"/>
                <a:ea typeface="Times New Roman" charset="0"/>
                <a:cs typeface="Times New Roman" charset="0"/>
              </a:rPr>
              <a:t>b</a:t>
            </a:r>
            <a:r>
              <a:rPr lang="en-US" sz="2000" dirty="0">
                <a:solidFill>
                  <a:srgbClr val="228B22"/>
                </a:solidFill>
                <a:effectLst/>
                <a:latin typeface="Times New Roman" charset="0"/>
                <a:ea typeface="Times New Roman" charset="0"/>
                <a:cs typeface="Times New Roman" charset="0"/>
              </a:rPr>
              <a:t> = 8		T2_j = 1</a:t>
            </a:r>
          </a:p>
          <a:p>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i</a:t>
            </a:r>
            <a:r>
              <a:rPr lang="en-US" sz="2000" dirty="0">
                <a:solidFill>
                  <a:srgbClr val="228B22"/>
                </a:solidFill>
                <a:effectLst/>
                <a:latin typeface="Times New Roman" charset="0"/>
                <a:ea typeface="Times New Roman" charset="0"/>
                <a:cs typeface="Times New Roman" charset="0"/>
              </a:rPr>
              <a:t> = 1</a:t>
            </a:r>
          </a:p>
          <a:p>
            <a:r>
              <a:rPr lang="en-US" sz="2000" dirty="0">
                <a:solidFill>
                  <a:srgbClr val="228B22"/>
                </a:solidFill>
                <a:latin typeface="Times New Roman" charset="0"/>
                <a:ea typeface="Times New Roman" charset="0"/>
                <a:cs typeface="Times New Roman" charset="0"/>
              </a:rPr>
              <a:t>j = 2</a:t>
            </a:r>
          </a:p>
          <a:p>
            <a:r>
              <a:rPr lang="en-US" sz="2000" dirty="0">
                <a:solidFill>
                  <a:srgbClr val="228B22"/>
                </a:solidFill>
                <a:latin typeface="Times New Roman" charset="0"/>
                <a:ea typeface="Times New Roman" charset="0"/>
                <a:cs typeface="Times New Roman" charset="0"/>
              </a:rPr>
              <a:t>Squared </a:t>
            </a:r>
            <a:r>
              <a:rPr lang="en-US" sz="2000" dirty="0">
                <a:solidFill>
                  <a:srgbClr val="228B22"/>
                </a:solidFill>
                <a:effectLst/>
                <a:latin typeface="Times New Roman" charset="0"/>
                <a:ea typeface="Times New Roman" charset="0"/>
                <a:cs typeface="Times New Roman" charset="0"/>
              </a:rPr>
              <a:t>Euclidean distance(T2_i, T2_j) = 1</a:t>
            </a:r>
            <a:endParaRPr lang="mr-IN" sz="2000" dirty="0">
              <a:solidFill>
                <a:srgbClr val="228B22"/>
              </a:solidFill>
              <a:effectLst/>
              <a:latin typeface="Times New Roman" charset="0"/>
              <a:ea typeface="Times New Roman" charset="0"/>
              <a:cs typeface="Times New Roman" charset="0"/>
            </a:endParaRPr>
          </a:p>
        </p:txBody>
      </p:sp>
      <p:sp>
        <p:nvSpPr>
          <p:cNvPr id="7" name="TextBox 6"/>
          <p:cNvSpPr txBox="1"/>
          <p:nvPr/>
        </p:nvSpPr>
        <p:spPr>
          <a:xfrm>
            <a:off x="9277004" y="16957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22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12</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4208654"/>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extLst>
                        <a:ext uri="{9D8B030D-6E8A-4147-A177-3AD203B41FA5}">
                          <a16:colId xmlns:a16="http://schemas.microsoft.com/office/drawing/2014/main" xmlns="" val="20000"/>
                        </a:ext>
                      </a:extLst>
                    </a:gridCol>
                    <a:gridCol w="608995">
                      <a:extLst>
                        <a:ext uri="{9D8B030D-6E8A-4147-A177-3AD203B41FA5}">
                          <a16:colId xmlns:a16="http://schemas.microsoft.com/office/drawing/2014/main" xmlns="" val="20001"/>
                        </a:ext>
                      </a:extLst>
                    </a:gridCol>
                    <a:gridCol w="608995">
                      <a:extLst>
                        <a:ext uri="{9D8B030D-6E8A-4147-A177-3AD203B41FA5}">
                          <a16:colId xmlns:a16="http://schemas.microsoft.com/office/drawing/2014/main" xmlns="" val="20002"/>
                        </a:ext>
                      </a:extLst>
                    </a:gridCol>
                    <a:gridCol w="608995">
                      <a:extLst>
                        <a:ext uri="{9D8B030D-6E8A-4147-A177-3AD203B41FA5}">
                          <a16:colId xmlns:a16="http://schemas.microsoft.com/office/drawing/2014/main" xmlns="" val="20003"/>
                        </a:ext>
                      </a:extLst>
                    </a:gridCol>
                    <a:gridCol w="608995">
                      <a:extLst>
                        <a:ext uri="{9D8B030D-6E8A-4147-A177-3AD203B41FA5}">
                          <a16:colId xmlns:a16="http://schemas.microsoft.com/office/drawing/2014/main" xmlns="" val="20004"/>
                        </a:ext>
                      </a:extLst>
                    </a:gridCol>
                    <a:gridCol w="608995">
                      <a:extLst>
                        <a:ext uri="{9D8B030D-6E8A-4147-A177-3AD203B41FA5}">
                          <a16:colId xmlns:a16="http://schemas.microsoft.com/office/drawing/2014/main" xmlns="" val="20005"/>
                        </a:ext>
                      </a:extLst>
                    </a:gridCol>
                    <a:gridCol w="608995">
                      <a:extLst>
                        <a:ext uri="{9D8B030D-6E8A-4147-A177-3AD203B41FA5}">
                          <a16:colId xmlns:a16="http://schemas.microsoft.com/office/drawing/2014/main" xmlns="" val="20006"/>
                        </a:ext>
                      </a:extLst>
                    </a:gridCol>
                    <a:gridCol w="608995">
                      <a:extLst>
                        <a:ext uri="{9D8B030D-6E8A-4147-A177-3AD203B41FA5}">
                          <a16:colId xmlns:a16="http://schemas.microsoft.com/office/drawing/2014/main" xmlns="" val="20007"/>
                        </a:ext>
                      </a:extLst>
                    </a:gridCol>
                    <a:gridCol w="608995">
                      <a:extLst>
                        <a:ext uri="{9D8B030D-6E8A-4147-A177-3AD203B41FA5}">
                          <a16:colId xmlns:a16="http://schemas.microsoft.com/office/drawing/2014/main" xmlns="" val="20008"/>
                        </a:ext>
                      </a:extLst>
                    </a:gridCol>
                  </a:tblGrid>
                  <a:tr h="391886">
                    <a:tc>
                      <a:txBody>
                        <a:bodyPr/>
                        <a:lstStyle/>
                        <a:p>
                          <a:pPr algn="ctr"/>
                          <a:r>
                            <a:rPr lang="en-US" dirty="0">
                              <a:ln>
                                <a:solidFill>
                                  <a:schemeClr val="accent1">
                                    <a:shade val="50000"/>
                                  </a:schemeClr>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0"/>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r>
                            <a:rPr lang="en-US" dirty="0">
                              <a:ln>
                                <a:solidFill>
                                  <a:srgbClr val="FF0000"/>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1"/>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2"/>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3"/>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4"/>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5"/>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6"/>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7"/>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8"/>
                      </a:ext>
                    </a:extLst>
                  </a:tr>
                </a:tbl>
              </a:graphicData>
            </a:graphic>
          </p:graphicFrame>
        </mc:Choice>
        <mc:Fallback xmlns="">
          <p:graphicFrame>
            <p:nvGraphicFramePr>
              <p:cNvPr id="5" name="Table 4"/>
              <p:cNvGraphicFramePr>
                <a:graphicFrameLocks noGrp="1"/>
              </p:cNvGraphicFramePr>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gridCol w="608995"/>
                    <a:gridCol w="608995"/>
                    <a:gridCol w="608995"/>
                    <a:gridCol w="608995"/>
                    <a:gridCol w="608995"/>
                    <a:gridCol w="608995"/>
                    <a:gridCol w="608995"/>
                    <a:gridCol w="608995"/>
                  </a:tblGrid>
                  <a:tr h="391886">
                    <a:tc>
                      <a:txBody>
                        <a:bodyPr/>
                        <a:lstStyle/>
                        <a:p>
                          <a:pPr algn="ctr"/>
                          <a:r>
                            <a:rPr lang="en-US" dirty="0" smtClean="0">
                              <a:ln>
                                <a:solidFill>
                                  <a:schemeClr val="accent1">
                                    <a:shade val="50000"/>
                                  </a:schemeClr>
                                </a:solidFill>
                              </a:ln>
                              <a:solidFill>
                                <a:schemeClr val="tx1"/>
                              </a:solidFill>
                            </a:rPr>
                            <a:t>0</a:t>
                          </a:r>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125" r="-7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125" r="-6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125" r="-5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125" r="-4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125" r="-3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125" r="-2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125" r="-1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125" r="-3000" b="-807813"/>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101538" r="-8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101538" r="-703000" b="-695385"/>
                          </a:stretch>
                        </a:blipFill>
                      </a:tcPr>
                    </a:tc>
                    <a:tc>
                      <a:txBody>
                        <a:bodyPr/>
                        <a:lstStyle/>
                        <a:p>
                          <a:pPr algn="ctr"/>
                          <a:r>
                            <a:rPr lang="en-US" dirty="0" smtClean="0">
                              <a:ln>
                                <a:solidFill>
                                  <a:srgbClr val="FF0000"/>
                                </a:solidFill>
                              </a:ln>
                              <a:solidFill>
                                <a:schemeClr val="tx1"/>
                              </a:solidFill>
                            </a:rPr>
                            <a:t>0</a:t>
                          </a:r>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1538" r="-5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1538" r="-4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101538" r="-3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101538" r="-2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101538" r="-1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101538" r="-3000" b="-695385"/>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204688" r="-8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204688" r="-7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204688" r="-6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4688" r="-5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4688" r="-4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204688" r="-3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204688" r="-2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204688" r="-1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204688" r="-3000" b="-6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04688" r="-8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04688" r="-7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04688" r="-6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4688" r="-5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4688" r="-4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04688" r="-3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04688" r="-2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04688" r="-1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04688" r="-3000" b="-5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98462" r="-8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98462" r="-7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98462" r="-6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98462" r="-5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98462" r="-4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98462" r="-3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98462" r="-2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98462" r="-1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98462" r="-3000" b="-398462"/>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506250" r="-8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506250" r="-7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506250" r="-6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506250" r="-5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506250" r="-4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506250" r="-3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506250" r="-2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506250" r="-1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506250" r="-3000" b="-3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06250" r="-8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06250" r="-7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06250" r="-6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06250" r="-5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06250" r="-4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06250" r="-3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06250" r="-2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06250" r="-1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06250" r="-3000" b="-2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95385" r="-8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95385" r="-7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95385" r="-6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95385" r="-5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95385" r="-4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95385" r="-3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95385" r="-2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95385" r="-1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95385" r="-3000" b="-10153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807813" r="-8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807813" r="-7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807813" r="-6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807813" r="-5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807813" r="-4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807813" r="-3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807813" r="-2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807813" r="-1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807813" r="-3000" b="-3125"/>
                          </a:stretch>
                        </a:blipFill>
                      </a:tcPr>
                    </a:tc>
                  </a:tr>
                </a:tbl>
              </a:graphicData>
            </a:graphic>
          </p:graphicFrame>
        </mc:Fallback>
      </mc:AlternateContent>
      <p:sp>
        <p:nvSpPr>
          <p:cNvPr id="8" name="Rectangle 7"/>
          <p:cNvSpPr/>
          <p:nvPr/>
        </p:nvSpPr>
        <p:spPr>
          <a:xfrm>
            <a:off x="6711043" y="639955"/>
            <a:ext cx="4679046" cy="2554545"/>
          </a:xfrm>
          <a:prstGeom prst="rect">
            <a:avLst/>
          </a:prstGeom>
        </p:spPr>
        <p:txBody>
          <a:bodyPr wrap="square">
            <a:spAutoFit/>
          </a:bodyPr>
          <a:lstStyle/>
          <a:p>
            <a:r>
              <a:rPr lang="en-US" sz="2000" dirty="0">
                <a:solidFill>
                  <a:srgbClr val="228B22"/>
                </a:solidFill>
                <a:latin typeface="Times New Roman" charset="0"/>
                <a:ea typeface="Times New Roman" charset="0"/>
                <a:cs typeface="Times New Roman" charset="0"/>
              </a:rPr>
              <a:t>T1 </a:t>
            </a:r>
            <a:r>
              <a:rPr lang="mr-IN" sz="2000" dirty="0">
                <a:solidFill>
                  <a:srgbClr val="228B22"/>
                </a:solidFill>
                <a:latin typeface="Times New Roman" charset="0"/>
                <a:ea typeface="Times New Roman" charset="0"/>
                <a:cs typeface="Times New Roman" charset="0"/>
              </a:rPr>
              <a:t>= [1,3,4,4,4,3,6,1]</a:t>
            </a:r>
          </a:p>
          <a:p>
            <a:r>
              <a:rPr lang="en-US" sz="2000" dirty="0">
                <a:solidFill>
                  <a:srgbClr val="228B22"/>
                </a:solidFill>
                <a:latin typeface="Times New Roman" charset="0"/>
                <a:ea typeface="Times New Roman" charset="0"/>
                <a:cs typeface="Times New Roman" charset="0"/>
              </a:rPr>
              <a:t>T2</a:t>
            </a:r>
            <a:r>
              <a:rPr lang="mr-IN" sz="2000" dirty="0">
                <a:solidFill>
                  <a:srgbClr val="228B22"/>
                </a:solidFill>
                <a:latin typeface="Times New Roman" charset="0"/>
                <a:ea typeface="Times New Roman" charset="0"/>
                <a:cs typeface="Times New Roman" charset="0"/>
              </a:rPr>
              <a:t> = [1,1,3,4,4,4,3,6]</a:t>
            </a:r>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a = 8		T1_i = 1</a:t>
            </a:r>
          </a:p>
          <a:p>
            <a:r>
              <a:rPr lang="en-US" sz="2000" dirty="0">
                <a:solidFill>
                  <a:srgbClr val="228B22"/>
                </a:solidFill>
                <a:latin typeface="Times New Roman" charset="0"/>
                <a:ea typeface="Times New Roman" charset="0"/>
                <a:cs typeface="Times New Roman" charset="0"/>
              </a:rPr>
              <a:t>b</a:t>
            </a:r>
            <a:r>
              <a:rPr lang="en-US" sz="2000" dirty="0">
                <a:solidFill>
                  <a:srgbClr val="228B22"/>
                </a:solidFill>
                <a:effectLst/>
                <a:latin typeface="Times New Roman" charset="0"/>
                <a:ea typeface="Times New Roman" charset="0"/>
                <a:cs typeface="Times New Roman" charset="0"/>
              </a:rPr>
              <a:t> = 8		T2_j = 3</a:t>
            </a:r>
          </a:p>
          <a:p>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i</a:t>
            </a:r>
            <a:r>
              <a:rPr lang="en-US" sz="2000" dirty="0">
                <a:solidFill>
                  <a:srgbClr val="228B22"/>
                </a:solidFill>
                <a:effectLst/>
                <a:latin typeface="Times New Roman" charset="0"/>
                <a:ea typeface="Times New Roman" charset="0"/>
                <a:cs typeface="Times New Roman" charset="0"/>
              </a:rPr>
              <a:t> = 1</a:t>
            </a:r>
          </a:p>
          <a:p>
            <a:r>
              <a:rPr lang="en-US" sz="2000" dirty="0">
                <a:solidFill>
                  <a:srgbClr val="228B22"/>
                </a:solidFill>
                <a:latin typeface="Times New Roman" charset="0"/>
                <a:ea typeface="Times New Roman" charset="0"/>
                <a:cs typeface="Times New Roman" charset="0"/>
              </a:rPr>
              <a:t>j = 2</a:t>
            </a:r>
          </a:p>
          <a:p>
            <a:r>
              <a:rPr lang="en-US" sz="2000" dirty="0">
                <a:solidFill>
                  <a:srgbClr val="228B22"/>
                </a:solidFill>
                <a:effectLst/>
                <a:latin typeface="Times New Roman" charset="0"/>
                <a:ea typeface="Times New Roman" charset="0"/>
                <a:cs typeface="Times New Roman" charset="0"/>
              </a:rPr>
              <a:t>Squared Euclidean distance(T2_i, T2_j) = 4</a:t>
            </a:r>
            <a:endParaRPr lang="mr-IN" sz="2000" dirty="0">
              <a:solidFill>
                <a:srgbClr val="228B22"/>
              </a:solidFill>
              <a:effectLst/>
              <a:latin typeface="Times New Roman" charset="0"/>
              <a:ea typeface="Times New Roman" charset="0"/>
              <a:cs typeface="Times New Roman" charset="0"/>
            </a:endParaRPr>
          </a:p>
        </p:txBody>
      </p:sp>
      <p:sp>
        <p:nvSpPr>
          <p:cNvPr id="7" name="TextBox 6"/>
          <p:cNvSpPr txBox="1"/>
          <p:nvPr/>
        </p:nvSpPr>
        <p:spPr>
          <a:xfrm>
            <a:off x="9277004" y="16957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729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13</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4208654"/>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01863857"/>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extLst>
                        <a:ext uri="{9D8B030D-6E8A-4147-A177-3AD203B41FA5}">
                          <a16:colId xmlns:a16="http://schemas.microsoft.com/office/drawing/2014/main" xmlns="" val="20000"/>
                        </a:ext>
                      </a:extLst>
                    </a:gridCol>
                    <a:gridCol w="608995">
                      <a:extLst>
                        <a:ext uri="{9D8B030D-6E8A-4147-A177-3AD203B41FA5}">
                          <a16:colId xmlns:a16="http://schemas.microsoft.com/office/drawing/2014/main" xmlns="" val="20001"/>
                        </a:ext>
                      </a:extLst>
                    </a:gridCol>
                    <a:gridCol w="608995">
                      <a:extLst>
                        <a:ext uri="{9D8B030D-6E8A-4147-A177-3AD203B41FA5}">
                          <a16:colId xmlns:a16="http://schemas.microsoft.com/office/drawing/2014/main" xmlns="" val="20002"/>
                        </a:ext>
                      </a:extLst>
                    </a:gridCol>
                    <a:gridCol w="608995">
                      <a:extLst>
                        <a:ext uri="{9D8B030D-6E8A-4147-A177-3AD203B41FA5}">
                          <a16:colId xmlns:a16="http://schemas.microsoft.com/office/drawing/2014/main" xmlns="" val="20003"/>
                        </a:ext>
                      </a:extLst>
                    </a:gridCol>
                    <a:gridCol w="608995">
                      <a:extLst>
                        <a:ext uri="{9D8B030D-6E8A-4147-A177-3AD203B41FA5}">
                          <a16:colId xmlns:a16="http://schemas.microsoft.com/office/drawing/2014/main" xmlns="" val="20004"/>
                        </a:ext>
                      </a:extLst>
                    </a:gridCol>
                    <a:gridCol w="608995">
                      <a:extLst>
                        <a:ext uri="{9D8B030D-6E8A-4147-A177-3AD203B41FA5}">
                          <a16:colId xmlns:a16="http://schemas.microsoft.com/office/drawing/2014/main" xmlns="" val="20005"/>
                        </a:ext>
                      </a:extLst>
                    </a:gridCol>
                    <a:gridCol w="608995">
                      <a:extLst>
                        <a:ext uri="{9D8B030D-6E8A-4147-A177-3AD203B41FA5}">
                          <a16:colId xmlns:a16="http://schemas.microsoft.com/office/drawing/2014/main" xmlns="" val="20006"/>
                        </a:ext>
                      </a:extLst>
                    </a:gridCol>
                    <a:gridCol w="608995">
                      <a:extLst>
                        <a:ext uri="{9D8B030D-6E8A-4147-A177-3AD203B41FA5}">
                          <a16:colId xmlns:a16="http://schemas.microsoft.com/office/drawing/2014/main" xmlns="" val="20007"/>
                        </a:ext>
                      </a:extLst>
                    </a:gridCol>
                    <a:gridCol w="608995">
                      <a:extLst>
                        <a:ext uri="{9D8B030D-6E8A-4147-A177-3AD203B41FA5}">
                          <a16:colId xmlns:a16="http://schemas.microsoft.com/office/drawing/2014/main" xmlns="" val="20008"/>
                        </a:ext>
                      </a:extLst>
                    </a:gridCol>
                  </a:tblGrid>
                  <a:tr h="391886">
                    <a:tc>
                      <a:txBody>
                        <a:bodyPr/>
                        <a:lstStyle/>
                        <a:p>
                          <a:pPr algn="ctr"/>
                          <a:r>
                            <a:rPr lang="en-US" dirty="0">
                              <a:ln>
                                <a:solidFill>
                                  <a:schemeClr val="accent1">
                                    <a:shade val="50000"/>
                                  </a:schemeClr>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0"/>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r>
                            <a:rPr lang="en-US" dirty="0">
                              <a:ln>
                                <a:solidFill>
                                  <a:srgbClr val="FF0000"/>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13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22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1"/>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2"/>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3"/>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4"/>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5"/>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6"/>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7"/>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01863857"/>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gridCol w="608995"/>
                    <a:gridCol w="608995"/>
                    <a:gridCol w="608995"/>
                    <a:gridCol w="608995"/>
                    <a:gridCol w="608995"/>
                    <a:gridCol w="608995"/>
                    <a:gridCol w="608995"/>
                    <a:gridCol w="608995"/>
                  </a:tblGrid>
                  <a:tr h="391886">
                    <a:tc>
                      <a:txBody>
                        <a:bodyPr/>
                        <a:lstStyle/>
                        <a:p>
                          <a:pPr algn="ctr"/>
                          <a:r>
                            <a:rPr lang="en-US" dirty="0" smtClean="0">
                              <a:ln>
                                <a:solidFill>
                                  <a:schemeClr val="accent1">
                                    <a:shade val="50000"/>
                                  </a:schemeClr>
                                </a:solidFill>
                              </a:ln>
                              <a:solidFill>
                                <a:schemeClr val="tx1"/>
                              </a:solidFill>
                            </a:rPr>
                            <a:t>0</a:t>
                          </a:r>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125" r="-7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125" r="-6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125" r="-5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125" r="-4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125" r="-3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125" r="-2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125" r="-1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125" r="-3000" b="-807813"/>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101538" r="-8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101538" r="-703000" b="-695385"/>
                          </a:stretch>
                        </a:blipFill>
                      </a:tcPr>
                    </a:tc>
                    <a:tc>
                      <a:txBody>
                        <a:bodyPr/>
                        <a:lstStyle/>
                        <a:p>
                          <a:pPr algn="ctr"/>
                          <a:r>
                            <a:rPr lang="en-US" dirty="0" smtClean="0">
                              <a:ln>
                                <a:solidFill>
                                  <a:srgbClr val="FF0000"/>
                                </a:solidFill>
                              </a:ln>
                              <a:solidFill>
                                <a:schemeClr val="tx1"/>
                              </a:solidFill>
                            </a:rPr>
                            <a:t>0</a:t>
                          </a:r>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1538" r="-5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1538" r="-4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101538" r="-3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101538" r="-2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101538" r="-1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101538" r="-3000" b="-695385"/>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204688" r="-8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204688" r="-7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204688" r="-6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4688" r="-5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4688" r="-4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204688" r="-3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204688" r="-2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204688" r="-1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204688" r="-3000" b="-6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04688" r="-8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04688" r="-7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04688" r="-6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4688" r="-5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4688" r="-4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04688" r="-3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04688" r="-2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04688" r="-1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04688" r="-3000" b="-5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98462" r="-8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98462" r="-7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98462" r="-6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98462" r="-5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98462" r="-4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98462" r="-3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98462" r="-2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98462" r="-1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98462" r="-3000" b="-398462"/>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506250" r="-8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506250" r="-7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506250" r="-6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506250" r="-5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506250" r="-4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506250" r="-3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506250" r="-2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506250" r="-1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506250" r="-3000" b="-3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06250" r="-8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06250" r="-7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06250" r="-6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06250" r="-5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06250" r="-4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06250" r="-3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06250" r="-2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06250" r="-1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06250" r="-3000" b="-2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95385" r="-8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95385" r="-7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95385" r="-6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95385" r="-5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95385" r="-4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95385" r="-3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95385" r="-2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95385" r="-1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95385" r="-3000" b="-10153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807813" r="-8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807813" r="-7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807813" r="-6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807813" r="-5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807813" r="-4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807813" r="-3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807813" r="-2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807813" r="-1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807813" r="-3000" b="-3125"/>
                          </a:stretch>
                        </a:blipFill>
                      </a:tcPr>
                    </a:tc>
                  </a:tr>
                </a:tbl>
              </a:graphicData>
            </a:graphic>
          </p:graphicFrame>
        </mc:Fallback>
      </mc:AlternateContent>
      <p:sp>
        <p:nvSpPr>
          <p:cNvPr id="8" name="Rectangle 7"/>
          <p:cNvSpPr/>
          <p:nvPr/>
        </p:nvSpPr>
        <p:spPr>
          <a:xfrm>
            <a:off x="6711043" y="639955"/>
            <a:ext cx="4679046" cy="2554545"/>
          </a:xfrm>
          <a:prstGeom prst="rect">
            <a:avLst/>
          </a:prstGeom>
        </p:spPr>
        <p:txBody>
          <a:bodyPr wrap="square">
            <a:spAutoFit/>
          </a:bodyPr>
          <a:lstStyle/>
          <a:p>
            <a:r>
              <a:rPr lang="en-US" sz="2000" dirty="0">
                <a:solidFill>
                  <a:srgbClr val="228B22"/>
                </a:solidFill>
                <a:latin typeface="Times New Roman" charset="0"/>
                <a:ea typeface="Times New Roman" charset="0"/>
                <a:cs typeface="Times New Roman" charset="0"/>
              </a:rPr>
              <a:t>T1 </a:t>
            </a:r>
            <a:r>
              <a:rPr lang="mr-IN" sz="2000" dirty="0">
                <a:solidFill>
                  <a:srgbClr val="228B22"/>
                </a:solidFill>
                <a:latin typeface="Times New Roman" charset="0"/>
                <a:ea typeface="Times New Roman" charset="0"/>
                <a:cs typeface="Times New Roman" charset="0"/>
              </a:rPr>
              <a:t>= [1,3,4,4,4,3,6,1]</a:t>
            </a:r>
          </a:p>
          <a:p>
            <a:r>
              <a:rPr lang="en-US" sz="2000" dirty="0">
                <a:solidFill>
                  <a:srgbClr val="228B22"/>
                </a:solidFill>
                <a:latin typeface="Times New Roman" charset="0"/>
                <a:ea typeface="Times New Roman" charset="0"/>
                <a:cs typeface="Times New Roman" charset="0"/>
              </a:rPr>
              <a:t>T2</a:t>
            </a:r>
            <a:r>
              <a:rPr lang="mr-IN" sz="2000" dirty="0">
                <a:solidFill>
                  <a:srgbClr val="228B22"/>
                </a:solidFill>
                <a:latin typeface="Times New Roman" charset="0"/>
                <a:ea typeface="Times New Roman" charset="0"/>
                <a:cs typeface="Times New Roman" charset="0"/>
              </a:rPr>
              <a:t> = [1,1,3,4,4,4,3,6]</a:t>
            </a:r>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a = 8		T1_i = 1</a:t>
            </a:r>
          </a:p>
          <a:p>
            <a:r>
              <a:rPr lang="en-US" sz="2000" dirty="0">
                <a:solidFill>
                  <a:srgbClr val="228B22"/>
                </a:solidFill>
                <a:latin typeface="Times New Roman" charset="0"/>
                <a:ea typeface="Times New Roman" charset="0"/>
                <a:cs typeface="Times New Roman" charset="0"/>
              </a:rPr>
              <a:t>b</a:t>
            </a:r>
            <a:r>
              <a:rPr lang="en-US" sz="2000" dirty="0">
                <a:solidFill>
                  <a:srgbClr val="228B22"/>
                </a:solidFill>
                <a:effectLst/>
                <a:latin typeface="Times New Roman" charset="0"/>
                <a:ea typeface="Times New Roman" charset="0"/>
                <a:cs typeface="Times New Roman" charset="0"/>
              </a:rPr>
              <a:t> = 8		T2_j = 1</a:t>
            </a:r>
          </a:p>
          <a:p>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i</a:t>
            </a:r>
            <a:r>
              <a:rPr lang="en-US" sz="2000" dirty="0">
                <a:solidFill>
                  <a:srgbClr val="228B22"/>
                </a:solidFill>
                <a:effectLst/>
                <a:latin typeface="Times New Roman" charset="0"/>
                <a:ea typeface="Times New Roman" charset="0"/>
                <a:cs typeface="Times New Roman" charset="0"/>
              </a:rPr>
              <a:t> = 1</a:t>
            </a:r>
          </a:p>
          <a:p>
            <a:r>
              <a:rPr lang="en-US" sz="2000" dirty="0">
                <a:solidFill>
                  <a:srgbClr val="228B22"/>
                </a:solidFill>
                <a:latin typeface="Times New Roman" charset="0"/>
                <a:ea typeface="Times New Roman" charset="0"/>
                <a:cs typeface="Times New Roman" charset="0"/>
              </a:rPr>
              <a:t>j = 2</a:t>
            </a:r>
          </a:p>
          <a:p>
            <a:r>
              <a:rPr lang="en-US" sz="2000" dirty="0">
                <a:solidFill>
                  <a:srgbClr val="228B22"/>
                </a:solidFill>
                <a:latin typeface="Times New Roman" charset="0"/>
                <a:ea typeface="Times New Roman" charset="0"/>
                <a:cs typeface="Times New Roman" charset="0"/>
              </a:rPr>
              <a:t>Squared </a:t>
            </a:r>
            <a:r>
              <a:rPr lang="en-US" sz="2000" dirty="0">
                <a:solidFill>
                  <a:srgbClr val="228B22"/>
                </a:solidFill>
                <a:effectLst/>
                <a:latin typeface="Times New Roman" charset="0"/>
                <a:ea typeface="Times New Roman" charset="0"/>
                <a:cs typeface="Times New Roman" charset="0"/>
              </a:rPr>
              <a:t>Euclidean distance(T2_i, T2_j) = 1</a:t>
            </a:r>
            <a:endParaRPr lang="mr-IN" sz="2000" dirty="0">
              <a:solidFill>
                <a:srgbClr val="228B22"/>
              </a:solidFill>
              <a:effectLst/>
              <a:latin typeface="Times New Roman" charset="0"/>
              <a:ea typeface="Times New Roman" charset="0"/>
              <a:cs typeface="Times New Roman" charset="0"/>
            </a:endParaRPr>
          </a:p>
        </p:txBody>
      </p:sp>
      <p:sp>
        <p:nvSpPr>
          <p:cNvPr id="7" name="TextBox 6"/>
          <p:cNvSpPr txBox="1"/>
          <p:nvPr/>
        </p:nvSpPr>
        <p:spPr>
          <a:xfrm>
            <a:off x="9277004" y="16957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846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14</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4208654"/>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669375102"/>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extLst>
                        <a:ext uri="{9D8B030D-6E8A-4147-A177-3AD203B41FA5}">
                          <a16:colId xmlns:a16="http://schemas.microsoft.com/office/drawing/2014/main" xmlns="" val="20000"/>
                        </a:ext>
                      </a:extLst>
                    </a:gridCol>
                    <a:gridCol w="608995">
                      <a:extLst>
                        <a:ext uri="{9D8B030D-6E8A-4147-A177-3AD203B41FA5}">
                          <a16:colId xmlns:a16="http://schemas.microsoft.com/office/drawing/2014/main" xmlns="" val="20001"/>
                        </a:ext>
                      </a:extLst>
                    </a:gridCol>
                    <a:gridCol w="608995">
                      <a:extLst>
                        <a:ext uri="{9D8B030D-6E8A-4147-A177-3AD203B41FA5}">
                          <a16:colId xmlns:a16="http://schemas.microsoft.com/office/drawing/2014/main" xmlns="" val="20002"/>
                        </a:ext>
                      </a:extLst>
                    </a:gridCol>
                    <a:gridCol w="608995">
                      <a:extLst>
                        <a:ext uri="{9D8B030D-6E8A-4147-A177-3AD203B41FA5}">
                          <a16:colId xmlns:a16="http://schemas.microsoft.com/office/drawing/2014/main" xmlns="" val="20003"/>
                        </a:ext>
                      </a:extLst>
                    </a:gridCol>
                    <a:gridCol w="608995">
                      <a:extLst>
                        <a:ext uri="{9D8B030D-6E8A-4147-A177-3AD203B41FA5}">
                          <a16:colId xmlns:a16="http://schemas.microsoft.com/office/drawing/2014/main" xmlns="" val="20004"/>
                        </a:ext>
                      </a:extLst>
                    </a:gridCol>
                    <a:gridCol w="608995">
                      <a:extLst>
                        <a:ext uri="{9D8B030D-6E8A-4147-A177-3AD203B41FA5}">
                          <a16:colId xmlns:a16="http://schemas.microsoft.com/office/drawing/2014/main" xmlns="" val="20005"/>
                        </a:ext>
                      </a:extLst>
                    </a:gridCol>
                    <a:gridCol w="608995">
                      <a:extLst>
                        <a:ext uri="{9D8B030D-6E8A-4147-A177-3AD203B41FA5}">
                          <a16:colId xmlns:a16="http://schemas.microsoft.com/office/drawing/2014/main" xmlns="" val="20006"/>
                        </a:ext>
                      </a:extLst>
                    </a:gridCol>
                    <a:gridCol w="608995">
                      <a:extLst>
                        <a:ext uri="{9D8B030D-6E8A-4147-A177-3AD203B41FA5}">
                          <a16:colId xmlns:a16="http://schemas.microsoft.com/office/drawing/2014/main" xmlns="" val="20007"/>
                        </a:ext>
                      </a:extLst>
                    </a:gridCol>
                    <a:gridCol w="608995">
                      <a:extLst>
                        <a:ext uri="{9D8B030D-6E8A-4147-A177-3AD203B41FA5}">
                          <a16:colId xmlns:a16="http://schemas.microsoft.com/office/drawing/2014/main" xmlns="" val="20008"/>
                        </a:ext>
                      </a:extLst>
                    </a:gridCol>
                  </a:tblGrid>
                  <a:tr h="391886">
                    <a:tc>
                      <a:txBody>
                        <a:bodyPr/>
                        <a:lstStyle/>
                        <a:p>
                          <a:pPr algn="ctr"/>
                          <a:r>
                            <a:rPr lang="en-US" dirty="0">
                              <a:ln>
                                <a:solidFill>
                                  <a:schemeClr val="accent1">
                                    <a:shade val="50000"/>
                                  </a:schemeClr>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0"/>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r>
                            <a:rPr lang="en-US" dirty="0">
                              <a:ln>
                                <a:solidFill>
                                  <a:srgbClr val="FF0000"/>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13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22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1"/>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2"/>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13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3"/>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22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22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4"/>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5"/>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9</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6"/>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9</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7"/>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 xmlns:m="http://schemas.openxmlformats.org/officeDocument/2006/math">
                              <m:r>
                                <a:rPr lang="en-US" b="0" i="1" smtClean="0">
                                  <a:ln>
                                    <a:solidFill>
                                      <a:srgbClr val="FF0000"/>
                                    </a:solidFill>
                                  </a:ln>
                                  <a:solidFill>
                                    <a:schemeClr val="tx1"/>
                                  </a:solidFill>
                                  <a:latin typeface="Cambria Math" charset="0"/>
                                </a:rPr>
                                <m:t>6</m:t>
                              </m:r>
                            </m:oMath>
                          </a14:m>
                          <a:r>
                            <a:rPr lang="en-US" dirty="0">
                              <a:ln>
                                <a:solidFill>
                                  <a:srgbClr val="FF0000"/>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16</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9</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25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669375102"/>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gridCol w="608995"/>
                    <a:gridCol w="608995"/>
                    <a:gridCol w="608995"/>
                    <a:gridCol w="608995"/>
                    <a:gridCol w="608995"/>
                    <a:gridCol w="608995"/>
                    <a:gridCol w="608995"/>
                    <a:gridCol w="608995"/>
                  </a:tblGrid>
                  <a:tr h="391886">
                    <a:tc>
                      <a:txBody>
                        <a:bodyPr/>
                        <a:lstStyle/>
                        <a:p>
                          <a:pPr algn="ctr"/>
                          <a:r>
                            <a:rPr lang="en-US" dirty="0" smtClean="0">
                              <a:ln>
                                <a:solidFill>
                                  <a:schemeClr val="accent1">
                                    <a:shade val="50000"/>
                                  </a:schemeClr>
                                </a:solidFill>
                              </a:ln>
                              <a:solidFill>
                                <a:schemeClr val="tx1"/>
                              </a:solidFill>
                            </a:rPr>
                            <a:t>0</a:t>
                          </a:r>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125" r="-7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125" r="-6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125" r="-5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125" r="-4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125" r="-3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125" r="-2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125" r="-1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125" r="-3000" b="-807813"/>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101538" r="-8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101538" r="-703000" b="-695385"/>
                          </a:stretch>
                        </a:blipFill>
                      </a:tcPr>
                    </a:tc>
                    <a:tc>
                      <a:txBody>
                        <a:bodyPr/>
                        <a:lstStyle/>
                        <a:p>
                          <a:pPr algn="ctr"/>
                          <a:r>
                            <a:rPr lang="en-US" dirty="0" smtClean="0">
                              <a:ln>
                                <a:solidFill>
                                  <a:srgbClr val="FF0000"/>
                                </a:solidFill>
                              </a:ln>
                              <a:solidFill>
                                <a:schemeClr val="tx1"/>
                              </a:solidFill>
                            </a:rPr>
                            <a:t>0</a:t>
                          </a:r>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1538" r="-5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1538" r="-4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101538" r="-3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101538" r="-2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101538" r="-1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101538" r="-3000" b="-695385"/>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204688" r="-8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204688" r="-7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204688" r="-6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4688" r="-5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4688" r="-4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204688" r="-3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204688" r="-2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204688" r="-1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204688" r="-3000" b="-6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04688" r="-8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04688" r="-7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04688" r="-6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4688" r="-5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4688" r="-4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04688" r="-3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04688" r="-2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04688" r="-1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04688" r="-3000" b="-5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98462" r="-8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98462" r="-7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98462" r="-6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98462" r="-5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98462" r="-4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98462" r="-3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98462" r="-2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98462" r="-1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98462" r="-3000" b="-398462"/>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506250" r="-8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506250" r="-7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506250" r="-6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506250" r="-5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506250" r="-4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506250" r="-3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506250" r="-2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506250" r="-1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506250" r="-3000" b="-3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06250" r="-8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06250" r="-7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06250" r="-6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06250" r="-5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06250" r="-4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06250" r="-3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06250" r="-2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06250" r="-1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06250" r="-3000" b="-2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95385" r="-8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95385" r="-7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95385" r="-6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95385" r="-5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95385" r="-4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95385" r="-3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95385" r="-2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95385" r="-1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95385" r="-3000" b="-10153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807813" r="-8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807813" r="-7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807813" r="-6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807813" r="-5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807813" r="-4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807813" r="-3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807813" r="-2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807813" r="-1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807813" r="-3000" b="-3125"/>
                          </a:stretch>
                        </a:blipFill>
                      </a:tcPr>
                    </a:tc>
                  </a:tr>
                </a:tbl>
              </a:graphicData>
            </a:graphic>
          </p:graphicFrame>
        </mc:Fallback>
      </mc:AlternateContent>
      <p:sp>
        <p:nvSpPr>
          <p:cNvPr id="8" name="Rectangle 7"/>
          <p:cNvSpPr/>
          <p:nvPr/>
        </p:nvSpPr>
        <p:spPr>
          <a:xfrm>
            <a:off x="6711043" y="639955"/>
            <a:ext cx="4679046" cy="2554545"/>
          </a:xfrm>
          <a:prstGeom prst="rect">
            <a:avLst/>
          </a:prstGeom>
        </p:spPr>
        <p:txBody>
          <a:bodyPr wrap="square">
            <a:spAutoFit/>
          </a:bodyPr>
          <a:lstStyle/>
          <a:p>
            <a:r>
              <a:rPr lang="en-US" sz="2000" dirty="0">
                <a:solidFill>
                  <a:srgbClr val="228B22"/>
                </a:solidFill>
                <a:latin typeface="Times New Roman" charset="0"/>
                <a:ea typeface="Times New Roman" charset="0"/>
                <a:cs typeface="Times New Roman" charset="0"/>
              </a:rPr>
              <a:t>T1 </a:t>
            </a:r>
            <a:r>
              <a:rPr lang="mr-IN" sz="2000" dirty="0">
                <a:solidFill>
                  <a:srgbClr val="228B22"/>
                </a:solidFill>
                <a:latin typeface="Times New Roman" charset="0"/>
                <a:ea typeface="Times New Roman" charset="0"/>
                <a:cs typeface="Times New Roman" charset="0"/>
              </a:rPr>
              <a:t>= [1,3,4,4,4,3,6,1]</a:t>
            </a:r>
          </a:p>
          <a:p>
            <a:r>
              <a:rPr lang="en-US" sz="2000" dirty="0">
                <a:solidFill>
                  <a:srgbClr val="228B22"/>
                </a:solidFill>
                <a:latin typeface="Times New Roman" charset="0"/>
                <a:ea typeface="Times New Roman" charset="0"/>
                <a:cs typeface="Times New Roman" charset="0"/>
              </a:rPr>
              <a:t>T2</a:t>
            </a:r>
            <a:r>
              <a:rPr lang="mr-IN" sz="2000" dirty="0">
                <a:solidFill>
                  <a:srgbClr val="228B22"/>
                </a:solidFill>
                <a:latin typeface="Times New Roman" charset="0"/>
                <a:ea typeface="Times New Roman" charset="0"/>
                <a:cs typeface="Times New Roman" charset="0"/>
              </a:rPr>
              <a:t> = [1,1,3,4,4,4,3,6]</a:t>
            </a:r>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a = 8		T1_i = 1</a:t>
            </a:r>
          </a:p>
          <a:p>
            <a:r>
              <a:rPr lang="en-US" sz="2000" dirty="0">
                <a:solidFill>
                  <a:srgbClr val="228B22"/>
                </a:solidFill>
                <a:latin typeface="Times New Roman" charset="0"/>
                <a:ea typeface="Times New Roman" charset="0"/>
                <a:cs typeface="Times New Roman" charset="0"/>
              </a:rPr>
              <a:t>b</a:t>
            </a:r>
            <a:r>
              <a:rPr lang="en-US" sz="2000" dirty="0">
                <a:solidFill>
                  <a:srgbClr val="228B22"/>
                </a:solidFill>
                <a:effectLst/>
                <a:latin typeface="Times New Roman" charset="0"/>
                <a:ea typeface="Times New Roman" charset="0"/>
                <a:cs typeface="Times New Roman" charset="0"/>
              </a:rPr>
              <a:t> = 8		T2_j = 1</a:t>
            </a:r>
          </a:p>
          <a:p>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i</a:t>
            </a:r>
            <a:r>
              <a:rPr lang="en-US" sz="2000" dirty="0">
                <a:solidFill>
                  <a:srgbClr val="228B22"/>
                </a:solidFill>
                <a:effectLst/>
                <a:latin typeface="Times New Roman" charset="0"/>
                <a:ea typeface="Times New Roman" charset="0"/>
                <a:cs typeface="Times New Roman" charset="0"/>
              </a:rPr>
              <a:t> = 1</a:t>
            </a:r>
          </a:p>
          <a:p>
            <a:r>
              <a:rPr lang="en-US" sz="2000" dirty="0">
                <a:solidFill>
                  <a:srgbClr val="228B22"/>
                </a:solidFill>
                <a:latin typeface="Times New Roman" charset="0"/>
                <a:ea typeface="Times New Roman" charset="0"/>
                <a:cs typeface="Times New Roman" charset="0"/>
              </a:rPr>
              <a:t>j = 2</a:t>
            </a:r>
          </a:p>
          <a:p>
            <a:r>
              <a:rPr lang="en-US" sz="2000" dirty="0">
                <a:solidFill>
                  <a:srgbClr val="228B22"/>
                </a:solidFill>
                <a:latin typeface="Times New Roman" charset="0"/>
                <a:ea typeface="Times New Roman" charset="0"/>
                <a:cs typeface="Times New Roman" charset="0"/>
              </a:rPr>
              <a:t>Squared </a:t>
            </a:r>
            <a:r>
              <a:rPr lang="en-US" sz="2000" dirty="0">
                <a:solidFill>
                  <a:srgbClr val="228B22"/>
                </a:solidFill>
                <a:effectLst/>
                <a:latin typeface="Times New Roman" charset="0"/>
                <a:ea typeface="Times New Roman" charset="0"/>
                <a:cs typeface="Times New Roman" charset="0"/>
              </a:rPr>
              <a:t>Euclidean distance(T2_i, T2_j) = 1</a:t>
            </a:r>
            <a:endParaRPr lang="mr-IN" sz="2000" dirty="0">
              <a:solidFill>
                <a:srgbClr val="228B22"/>
              </a:solidFill>
              <a:effectLst/>
              <a:latin typeface="Times New Roman" charset="0"/>
              <a:ea typeface="Times New Roman" charset="0"/>
              <a:cs typeface="Times New Roman" charset="0"/>
            </a:endParaRPr>
          </a:p>
        </p:txBody>
      </p:sp>
      <p:sp>
        <p:nvSpPr>
          <p:cNvPr id="7" name="TextBox 6"/>
          <p:cNvSpPr txBox="1"/>
          <p:nvPr/>
        </p:nvSpPr>
        <p:spPr>
          <a:xfrm>
            <a:off x="9277004" y="16957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0155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15</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5904450"/>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61363688"/>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extLst>
                        <a:ext uri="{9D8B030D-6E8A-4147-A177-3AD203B41FA5}">
                          <a16:colId xmlns:a16="http://schemas.microsoft.com/office/drawing/2014/main" xmlns="" val="20000"/>
                        </a:ext>
                      </a:extLst>
                    </a:gridCol>
                    <a:gridCol w="608995">
                      <a:extLst>
                        <a:ext uri="{9D8B030D-6E8A-4147-A177-3AD203B41FA5}">
                          <a16:colId xmlns:a16="http://schemas.microsoft.com/office/drawing/2014/main" xmlns="" val="20001"/>
                        </a:ext>
                      </a:extLst>
                    </a:gridCol>
                    <a:gridCol w="608995">
                      <a:extLst>
                        <a:ext uri="{9D8B030D-6E8A-4147-A177-3AD203B41FA5}">
                          <a16:colId xmlns:a16="http://schemas.microsoft.com/office/drawing/2014/main" xmlns="" val="20002"/>
                        </a:ext>
                      </a:extLst>
                    </a:gridCol>
                    <a:gridCol w="608995">
                      <a:extLst>
                        <a:ext uri="{9D8B030D-6E8A-4147-A177-3AD203B41FA5}">
                          <a16:colId xmlns:a16="http://schemas.microsoft.com/office/drawing/2014/main" xmlns="" val="20003"/>
                        </a:ext>
                      </a:extLst>
                    </a:gridCol>
                    <a:gridCol w="608995">
                      <a:extLst>
                        <a:ext uri="{9D8B030D-6E8A-4147-A177-3AD203B41FA5}">
                          <a16:colId xmlns:a16="http://schemas.microsoft.com/office/drawing/2014/main" xmlns="" val="20004"/>
                        </a:ext>
                      </a:extLst>
                    </a:gridCol>
                    <a:gridCol w="608995">
                      <a:extLst>
                        <a:ext uri="{9D8B030D-6E8A-4147-A177-3AD203B41FA5}">
                          <a16:colId xmlns:a16="http://schemas.microsoft.com/office/drawing/2014/main" xmlns="" val="20005"/>
                        </a:ext>
                      </a:extLst>
                    </a:gridCol>
                    <a:gridCol w="608995">
                      <a:extLst>
                        <a:ext uri="{9D8B030D-6E8A-4147-A177-3AD203B41FA5}">
                          <a16:colId xmlns:a16="http://schemas.microsoft.com/office/drawing/2014/main" xmlns="" val="20006"/>
                        </a:ext>
                      </a:extLst>
                    </a:gridCol>
                    <a:gridCol w="608995">
                      <a:extLst>
                        <a:ext uri="{9D8B030D-6E8A-4147-A177-3AD203B41FA5}">
                          <a16:colId xmlns:a16="http://schemas.microsoft.com/office/drawing/2014/main" xmlns="" val="20007"/>
                        </a:ext>
                      </a:extLst>
                    </a:gridCol>
                    <a:gridCol w="608995">
                      <a:extLst>
                        <a:ext uri="{9D8B030D-6E8A-4147-A177-3AD203B41FA5}">
                          <a16:colId xmlns:a16="http://schemas.microsoft.com/office/drawing/2014/main" xmlns="" val="20008"/>
                        </a:ext>
                      </a:extLst>
                    </a:gridCol>
                  </a:tblGrid>
                  <a:tr h="391886">
                    <a:tc>
                      <a:txBody>
                        <a:bodyPr/>
                        <a:lstStyle/>
                        <a:p>
                          <a:pPr algn="ctr"/>
                          <a:r>
                            <a:rPr lang="en-US" dirty="0">
                              <a:ln>
                                <a:solidFill>
                                  <a:schemeClr val="accent1">
                                    <a:shade val="50000"/>
                                  </a:schemeClr>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0"/>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r>
                            <a:rPr lang="en-US" dirty="0">
                              <a:ln>
                                <a:solidFill>
                                  <a:srgbClr val="FF0000"/>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13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22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1"/>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2"/>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13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3"/>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22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22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4"/>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5"/>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35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3</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9</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6"/>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12</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5</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9</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7"/>
                      </a:ext>
                    </a:extLst>
                  </a:tr>
                  <a:tr h="391886">
                    <a:tc>
                      <a:txBody>
                        <a:bodyPr/>
                        <a:lstStyle/>
                        <a:p>
                          <a:pPr algn="ct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rPr>
                                  <m:t>60</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 xmlns:m="http://schemas.openxmlformats.org/officeDocument/2006/math">
                              <m:r>
                                <a:rPr lang="en-US" b="0" i="1" smtClean="0">
                                  <a:ln>
                                    <a:solidFill>
                                      <a:srgbClr val="FF0000"/>
                                    </a:solidFill>
                                  </a:ln>
                                  <a:solidFill>
                                    <a:schemeClr val="tx1"/>
                                  </a:solidFill>
                                  <a:latin typeface="Cambria Math" charset="0"/>
                                </a:rPr>
                                <m:t>6</m:t>
                              </m:r>
                            </m:oMath>
                          </a14:m>
                          <a:r>
                            <a:rPr lang="en-US" dirty="0">
                              <a:ln>
                                <a:solidFill>
                                  <a:srgbClr val="FF0000"/>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16</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14</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n>
                                      <a:solidFill>
                                        <a:srgbClr val="FF0000"/>
                                      </a:solidFill>
                                    </a:ln>
                                    <a:solidFill>
                                      <a:schemeClr val="tx1"/>
                                    </a:solidFill>
                                    <a:latin typeface="Cambria Math" charset="0"/>
                                    <a:ea typeface="Cambria Math" charset="0"/>
                                    <a:cs typeface="Cambria Math" charset="0"/>
                                  </a:rPr>
                                  <m:t>9</m:t>
                                </m:r>
                              </m:oMath>
                            </m:oMathPara>
                          </a14:m>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1" i="1" smtClean="0">
                                    <a:ln>
                                      <a:solidFill>
                                        <a:schemeClr val="tx1"/>
                                      </a:solidFill>
                                    </a:ln>
                                    <a:solidFill>
                                      <a:schemeClr val="tx1"/>
                                    </a:solidFill>
                                    <a:latin typeface="Cambria Math" charset="0"/>
                                  </a:rPr>
                                  <m:t>𝟐𝟓</m:t>
                                </m:r>
                              </m:oMath>
                            </m:oMathPara>
                          </a14:m>
                          <a:endParaRPr lang="en-US" b="1"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61363688"/>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gridCol w="608995"/>
                    <a:gridCol w="608995"/>
                    <a:gridCol w="608995"/>
                    <a:gridCol w="608995"/>
                    <a:gridCol w="608995"/>
                    <a:gridCol w="608995"/>
                    <a:gridCol w="608995"/>
                    <a:gridCol w="608995"/>
                  </a:tblGrid>
                  <a:tr h="391886">
                    <a:tc>
                      <a:txBody>
                        <a:bodyPr/>
                        <a:lstStyle/>
                        <a:p>
                          <a:pPr algn="ctr"/>
                          <a:r>
                            <a:rPr lang="en-US" dirty="0" smtClean="0">
                              <a:ln>
                                <a:solidFill>
                                  <a:schemeClr val="accent1">
                                    <a:shade val="50000"/>
                                  </a:schemeClr>
                                </a:solidFill>
                              </a:ln>
                              <a:solidFill>
                                <a:schemeClr val="tx1"/>
                              </a:solidFill>
                            </a:rPr>
                            <a:t>0</a:t>
                          </a:r>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125" r="-7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125" r="-6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125" r="-5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125" r="-4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125" r="-3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125" r="-2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125" r="-1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125" r="-3000" b="-807813"/>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101538" r="-8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101538" r="-703000" b="-695385"/>
                          </a:stretch>
                        </a:blipFill>
                      </a:tcPr>
                    </a:tc>
                    <a:tc>
                      <a:txBody>
                        <a:bodyPr/>
                        <a:lstStyle/>
                        <a:p>
                          <a:pPr algn="ctr"/>
                          <a:r>
                            <a:rPr lang="en-US" dirty="0" smtClean="0">
                              <a:ln>
                                <a:solidFill>
                                  <a:srgbClr val="FF0000"/>
                                </a:solidFill>
                              </a:ln>
                              <a:solidFill>
                                <a:schemeClr val="tx1"/>
                              </a:solidFill>
                            </a:rPr>
                            <a:t>0</a:t>
                          </a:r>
                          <a:endParaRPr lang="en-US" dirty="0">
                            <a:ln>
                              <a:solidFill>
                                <a:srgbClr val="FF000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1538" r="-5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1538" r="-4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101538" r="-3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101538" r="-2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101538" r="-1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101538" r="-3000" b="-695385"/>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204688" r="-8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204688" r="-7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204688" r="-6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4688" r="-5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4688" r="-4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204688" r="-3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204688" r="-2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204688" r="-1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204688" r="-3000" b="-6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04688" r="-8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04688" r="-7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04688" r="-6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4688" r="-5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4688" r="-4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04688" r="-3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04688" r="-2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04688" r="-1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04688" r="-3000" b="-5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98462" r="-8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98462" r="-7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98462" r="-6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98462" r="-5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98462" r="-4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98462" r="-3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98462" r="-2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98462" r="-1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98462" r="-3000" b="-398462"/>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506250" r="-8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506250" r="-7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506250" r="-6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506250" r="-5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506250" r="-4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506250" r="-3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506250" r="-2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506250" r="-1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506250" r="-3000" b="-3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06250" r="-8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06250" r="-7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06250" r="-6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06250" r="-5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06250" r="-4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06250" r="-3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06250" r="-2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06250" r="-1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06250" r="-3000" b="-2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95385" r="-8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95385" r="-7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95385" r="-6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95385" r="-5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95385" r="-4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95385" r="-3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95385" r="-2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95385" r="-1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95385" r="-3000" b="-10153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807813" r="-8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807813" r="-7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807813" r="-6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807813" r="-5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807813" r="-4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807813" r="-3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807813" r="-2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807813" r="-1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807813" r="-3000" b="-3125"/>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Rectangle 7"/>
              <p:cNvSpPr/>
              <p:nvPr/>
            </p:nvSpPr>
            <p:spPr>
              <a:xfrm>
                <a:off x="6711043" y="639955"/>
                <a:ext cx="4679046" cy="2554545"/>
              </a:xfrm>
              <a:prstGeom prst="rect">
                <a:avLst/>
              </a:prstGeom>
            </p:spPr>
            <p:txBody>
              <a:bodyPr wrap="square">
                <a:spAutoFit/>
              </a:bodyPr>
              <a:lstStyle/>
              <a:p>
                <a:r>
                  <a:rPr lang="en-US" sz="2000" dirty="0">
                    <a:solidFill>
                      <a:srgbClr val="228B22"/>
                    </a:solidFill>
                    <a:latin typeface="Times New Roman" charset="0"/>
                    <a:ea typeface="Times New Roman" charset="0"/>
                    <a:cs typeface="Times New Roman" charset="0"/>
                  </a:rPr>
                  <a:t>T1 </a:t>
                </a:r>
                <a:r>
                  <a:rPr lang="mr-IN" sz="2000" dirty="0">
                    <a:solidFill>
                      <a:srgbClr val="228B22"/>
                    </a:solidFill>
                    <a:latin typeface="Times New Roman" charset="0"/>
                    <a:ea typeface="Times New Roman" charset="0"/>
                    <a:cs typeface="Times New Roman" charset="0"/>
                  </a:rPr>
                  <a:t>= [1,3,4,4,4,3,6,1]</a:t>
                </a:r>
              </a:p>
              <a:p>
                <a:r>
                  <a:rPr lang="en-US" sz="2000" dirty="0">
                    <a:solidFill>
                      <a:srgbClr val="228B22"/>
                    </a:solidFill>
                    <a:latin typeface="Times New Roman" charset="0"/>
                    <a:ea typeface="Times New Roman" charset="0"/>
                    <a:cs typeface="Times New Roman" charset="0"/>
                  </a:rPr>
                  <a:t>T2</a:t>
                </a:r>
                <a:r>
                  <a:rPr lang="mr-IN" sz="2000" dirty="0">
                    <a:solidFill>
                      <a:srgbClr val="228B22"/>
                    </a:solidFill>
                    <a:latin typeface="Times New Roman" charset="0"/>
                    <a:ea typeface="Times New Roman" charset="0"/>
                    <a:cs typeface="Times New Roman" charset="0"/>
                  </a:rPr>
                  <a:t> = [1,1,3,4,4,4,3,6]</a:t>
                </a:r>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a = 8		T1_i = 1</a:t>
                </a:r>
              </a:p>
              <a:p>
                <a:r>
                  <a:rPr lang="en-US" sz="2000" dirty="0">
                    <a:solidFill>
                      <a:srgbClr val="228B22"/>
                    </a:solidFill>
                    <a:latin typeface="Times New Roman" charset="0"/>
                    <a:ea typeface="Times New Roman" charset="0"/>
                    <a:cs typeface="Times New Roman" charset="0"/>
                  </a:rPr>
                  <a:t>b</a:t>
                </a:r>
                <a:r>
                  <a:rPr lang="en-US" sz="2000" dirty="0">
                    <a:solidFill>
                      <a:srgbClr val="228B22"/>
                    </a:solidFill>
                    <a:effectLst/>
                    <a:latin typeface="Times New Roman" charset="0"/>
                    <a:ea typeface="Times New Roman" charset="0"/>
                    <a:cs typeface="Times New Roman" charset="0"/>
                  </a:rPr>
                  <a:t> = 8		T2_j = 1</a:t>
                </a:r>
              </a:p>
              <a:p>
                <a:endParaRPr lang="en-US" sz="2000" dirty="0">
                  <a:solidFill>
                    <a:srgbClr val="228B22"/>
                  </a:solidFill>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i</a:t>
                </a:r>
                <a:r>
                  <a:rPr lang="en-US" sz="2000" dirty="0">
                    <a:solidFill>
                      <a:srgbClr val="228B22"/>
                    </a:solidFill>
                    <a:effectLst/>
                    <a:latin typeface="Times New Roman" charset="0"/>
                    <a:ea typeface="Times New Roman" charset="0"/>
                    <a:cs typeface="Times New Roman" charset="0"/>
                  </a:rPr>
                  <a:t> = 1</a:t>
                </a:r>
              </a:p>
              <a:p>
                <a:r>
                  <a:rPr lang="en-US" sz="2000" dirty="0">
                    <a:solidFill>
                      <a:srgbClr val="228B22"/>
                    </a:solidFill>
                    <a:latin typeface="Times New Roman" charset="0"/>
                    <a:ea typeface="Times New Roman" charset="0"/>
                    <a:cs typeface="Times New Roman" charset="0"/>
                  </a:rPr>
                  <a:t>j = 2</a:t>
                </a:r>
              </a:p>
              <a:p>
                <a:r>
                  <a:rPr lang="en-US" sz="2000" dirty="0">
                    <a:solidFill>
                      <a:srgbClr val="228B22"/>
                    </a:solidFill>
                    <a:latin typeface="Times New Roman" charset="0"/>
                    <a:ea typeface="Times New Roman" charset="0"/>
                    <a:cs typeface="Times New Roman" charset="0"/>
                  </a:rPr>
                  <a:t>DTW distance = </a:t>
                </a:r>
                <a14:m>
                  <m:oMath xmlns:m="http://schemas.openxmlformats.org/officeDocument/2006/math">
                    <m:r>
                      <a:rPr lang="en-US" sz="2000" i="1" smtClean="0">
                        <a:solidFill>
                          <a:srgbClr val="228B22"/>
                        </a:solidFill>
                        <a:latin typeface="Cambria Math" charset="0"/>
                        <a:ea typeface="Cambria Math" charset="0"/>
                        <a:cs typeface="Cambria Math" charset="0"/>
                      </a:rPr>
                      <m:t>√</m:t>
                    </m:r>
                    <m:r>
                      <a:rPr lang="en-US" sz="2000" b="0" i="1" smtClean="0">
                        <a:solidFill>
                          <a:srgbClr val="228B22"/>
                        </a:solidFill>
                        <a:latin typeface="Cambria Math" charset="0"/>
                        <a:ea typeface="Cambria Math" charset="0"/>
                        <a:cs typeface="Cambria Math" charset="0"/>
                      </a:rPr>
                      <m:t>25</m:t>
                    </m:r>
                  </m:oMath>
                </a14:m>
                <a:endParaRPr lang="mr-IN" sz="2000" dirty="0">
                  <a:solidFill>
                    <a:srgbClr val="228B22"/>
                  </a:solidFill>
                  <a:effectLst/>
                  <a:latin typeface="Times New Roman" charset="0"/>
                  <a:ea typeface="Times New Roman" charset="0"/>
                  <a:cs typeface="Times New Roman"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6711043" y="639955"/>
                <a:ext cx="4679046" cy="2554545"/>
              </a:xfrm>
              <a:prstGeom prst="rect">
                <a:avLst/>
              </a:prstGeom>
              <a:blipFill rotWithShape="0">
                <a:blip r:embed="rId5"/>
                <a:stretch>
                  <a:fillRect l="-1434" t="-1432" b="-4296"/>
                </a:stretch>
              </a:blipFill>
            </p:spPr>
            <p:txBody>
              <a:bodyPr/>
              <a:lstStyle/>
              <a:p>
                <a:r>
                  <a:rPr lang="en-US">
                    <a:noFill/>
                  </a:rPr>
                  <a:t> </a:t>
                </a:r>
              </a:p>
            </p:txBody>
          </p:sp>
        </mc:Fallback>
      </mc:AlternateContent>
      <p:sp>
        <p:nvSpPr>
          <p:cNvPr id="7" name="TextBox 6"/>
          <p:cNvSpPr txBox="1"/>
          <p:nvPr/>
        </p:nvSpPr>
        <p:spPr>
          <a:xfrm>
            <a:off x="9277004" y="16957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826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15" y="1482321"/>
            <a:ext cx="4482764" cy="33611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99" y="1482320"/>
            <a:ext cx="4482764" cy="3361113"/>
          </a:xfrm>
          <a:prstGeom prst="rect">
            <a:avLst/>
          </a:prstGeom>
        </p:spPr>
      </p:pic>
      <p:sp>
        <p:nvSpPr>
          <p:cNvPr id="9" name="Title 5"/>
          <p:cNvSpPr>
            <a:spLocks noGrp="1"/>
          </p:cNvSpPr>
          <p:nvPr>
            <p:ph type="title"/>
          </p:nvPr>
        </p:nvSpPr>
        <p:spPr>
          <a:xfrm>
            <a:off x="0" y="1"/>
            <a:ext cx="12192000" cy="865414"/>
          </a:xfrm>
        </p:spPr>
        <p:txBody>
          <a:bodyPr>
            <a:normAutofit fontScale="90000"/>
          </a:bodyPr>
          <a:lstStyle/>
          <a:p>
            <a:pPr algn="ctr"/>
            <a:r>
              <a:rPr lang="en-US" dirty="0"/>
              <a:t>DTW matrix and alignment</a:t>
            </a:r>
          </a:p>
        </p:txBody>
      </p:sp>
    </p:spTree>
    <p:extLst>
      <p:ext uri="{BB962C8B-B14F-4D97-AF65-F5344CB8AC3E}">
        <p14:creationId xmlns:p14="http://schemas.microsoft.com/office/powerpoint/2010/main" val="4564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17</a:t>
            </a:fld>
            <a:endParaRPr lang="en-US"/>
          </a:p>
        </p:txBody>
      </p:sp>
      <p:sp>
        <p:nvSpPr>
          <p:cNvPr id="6" name="Title 5"/>
          <p:cNvSpPr>
            <a:spLocks noGrp="1"/>
          </p:cNvSpPr>
          <p:nvPr>
            <p:ph type="title"/>
          </p:nvPr>
        </p:nvSpPr>
        <p:spPr>
          <a:xfrm>
            <a:off x="0" y="0"/>
            <a:ext cx="12192000" cy="1616527"/>
          </a:xfrm>
        </p:spPr>
        <p:txBody>
          <a:bodyPr>
            <a:normAutofit fontScale="90000"/>
          </a:bodyPr>
          <a:lstStyle/>
          <a:p>
            <a:pPr algn="ctr"/>
            <a:r>
              <a:rPr lang="en-US" dirty="0"/>
              <a:t>Dynamic time warping for multivariate time series</a:t>
            </a:r>
          </a:p>
        </p:txBody>
      </p:sp>
      <p:sp>
        <p:nvSpPr>
          <p:cNvPr id="2" name="TextBox 1"/>
          <p:cNvSpPr txBox="1"/>
          <p:nvPr/>
        </p:nvSpPr>
        <p:spPr>
          <a:xfrm>
            <a:off x="195944" y="1616527"/>
            <a:ext cx="11332027" cy="4339650"/>
          </a:xfrm>
          <a:prstGeom prst="rect">
            <a:avLst/>
          </a:prstGeom>
          <a:noFill/>
        </p:spPr>
        <p:txBody>
          <a:bodyPr wrap="square" rtlCol="0">
            <a:spAutoFit/>
          </a:bodyPr>
          <a:lstStyle/>
          <a:p>
            <a:r>
              <a:rPr lang="en-US" sz="2000" dirty="0"/>
              <a:t>Functions for multivariate time series are not available as packages in Python </a:t>
            </a:r>
            <a:r>
              <a:rPr lang="en-US" sz="2000" dirty="0" err="1"/>
              <a:t>Matlab</a:t>
            </a:r>
            <a:r>
              <a:rPr lang="en-US" sz="2000" dirty="0"/>
              <a:t> or R.</a:t>
            </a:r>
          </a:p>
          <a:p>
            <a:endParaRPr lang="en-US" sz="2000" dirty="0"/>
          </a:p>
          <a:p>
            <a:r>
              <a:rPr lang="en-US" sz="2000" dirty="0"/>
              <a:t>Two popular options.</a:t>
            </a:r>
          </a:p>
          <a:p>
            <a:endParaRPr lang="en-US" sz="2000" dirty="0"/>
          </a:p>
          <a:p>
            <a:r>
              <a:rPr lang="en-US" sz="2000" dirty="0"/>
              <a:t>DTW </a:t>
            </a:r>
            <a:r>
              <a:rPr lang="mr-IN" sz="2000" dirty="0"/>
              <a:t>–</a:t>
            </a:r>
            <a:r>
              <a:rPr lang="en-US" sz="2000" dirty="0"/>
              <a:t> Independent.</a:t>
            </a:r>
          </a:p>
          <a:p>
            <a:r>
              <a:rPr lang="en-US" sz="2000" dirty="0"/>
              <a:t>Treat each variable independently. </a:t>
            </a:r>
          </a:p>
          <a:p>
            <a:endParaRPr lang="en-US" sz="2000" dirty="0"/>
          </a:p>
          <a:p>
            <a:endParaRPr lang="en-US" sz="2000" dirty="0"/>
          </a:p>
          <a:p>
            <a:r>
              <a:rPr lang="en-US" sz="2000" dirty="0"/>
              <a:t>DTW </a:t>
            </a:r>
            <a:r>
              <a:rPr lang="mr-IN" sz="2000" dirty="0"/>
              <a:t>–</a:t>
            </a:r>
            <a:r>
              <a:rPr lang="en-US" sz="2000" dirty="0"/>
              <a:t> Dependent.</a:t>
            </a:r>
          </a:p>
          <a:p>
            <a:r>
              <a:rPr lang="en-US" sz="2000" dirty="0"/>
              <a:t>Use the same alignment for all variable time series.</a:t>
            </a:r>
          </a:p>
          <a:p>
            <a:endParaRPr lang="en-US" sz="2000" dirty="0"/>
          </a:p>
          <a:p>
            <a:endParaRPr lang="en-US" sz="2000"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434" y="2020559"/>
            <a:ext cx="6318366" cy="22217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34" y="4642513"/>
            <a:ext cx="6318366" cy="2215487"/>
          </a:xfrm>
          <a:prstGeom prst="rect">
            <a:avLst/>
          </a:prstGeom>
        </p:spPr>
      </p:pic>
    </p:spTree>
    <p:extLst>
      <p:ext uri="{BB962C8B-B14F-4D97-AF65-F5344CB8AC3E}">
        <p14:creationId xmlns:p14="http://schemas.microsoft.com/office/powerpoint/2010/main" val="10275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18</a:t>
            </a:fld>
            <a:endParaRPr lang="en-US"/>
          </a:p>
        </p:txBody>
      </p:sp>
      <p:sp>
        <p:nvSpPr>
          <p:cNvPr id="9" name="Title 5"/>
          <p:cNvSpPr>
            <a:spLocks noGrp="1"/>
          </p:cNvSpPr>
          <p:nvPr>
            <p:ph type="title"/>
          </p:nvPr>
        </p:nvSpPr>
        <p:spPr>
          <a:xfrm>
            <a:off x="0" y="1"/>
            <a:ext cx="12192000" cy="865414"/>
          </a:xfrm>
        </p:spPr>
        <p:txBody>
          <a:bodyPr>
            <a:normAutofit fontScale="90000"/>
          </a:bodyPr>
          <a:lstStyle/>
          <a:p>
            <a:pPr algn="ctr"/>
            <a:r>
              <a:rPr lang="en-US" dirty="0"/>
              <a:t>Code for multivariate time series DTW-D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95017"/>
            <a:ext cx="10202151" cy="25815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65415"/>
            <a:ext cx="4969933" cy="3529602"/>
          </a:xfrm>
          <a:prstGeom prst="rect">
            <a:avLst/>
          </a:prstGeom>
        </p:spPr>
      </p:pic>
      <p:sp>
        <p:nvSpPr>
          <p:cNvPr id="6" name="TextBox 5"/>
          <p:cNvSpPr txBox="1"/>
          <p:nvPr/>
        </p:nvSpPr>
        <p:spPr>
          <a:xfrm>
            <a:off x="5134926" y="865415"/>
            <a:ext cx="6692217" cy="461665"/>
          </a:xfrm>
          <a:prstGeom prst="rect">
            <a:avLst/>
          </a:prstGeom>
          <a:noFill/>
        </p:spPr>
        <p:txBody>
          <a:bodyPr wrap="none" rtlCol="0">
            <a:spAutoFit/>
          </a:bodyPr>
          <a:lstStyle/>
          <a:p>
            <a:r>
              <a:rPr lang="en-US" sz="2400" dirty="0" err="1" smtClean="0"/>
              <a:t>Matlabs</a:t>
            </a:r>
            <a:r>
              <a:rPr lang="en-US" sz="2400" dirty="0" smtClean="0"/>
              <a:t> </a:t>
            </a:r>
            <a:r>
              <a:rPr lang="en-US" sz="2400" dirty="0" err="1" smtClean="0"/>
              <a:t>dtw</a:t>
            </a:r>
            <a:r>
              <a:rPr lang="en-US" sz="2400" dirty="0" smtClean="0"/>
              <a:t> does not agree with Euclidean distance</a:t>
            </a:r>
            <a:endParaRPr lang="en-US" sz="2400" dirty="0"/>
          </a:p>
        </p:txBody>
      </p:sp>
    </p:spTree>
    <p:extLst>
      <p:ext uri="{BB962C8B-B14F-4D97-AF65-F5344CB8AC3E}">
        <p14:creationId xmlns:p14="http://schemas.microsoft.com/office/powerpoint/2010/main" val="204747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19</a:t>
            </a:fld>
            <a:endParaRPr lang="en-US"/>
          </a:p>
        </p:txBody>
      </p:sp>
      <p:sp>
        <p:nvSpPr>
          <p:cNvPr id="9" name="Title 5"/>
          <p:cNvSpPr>
            <a:spLocks noGrp="1"/>
          </p:cNvSpPr>
          <p:nvPr>
            <p:ph type="title"/>
          </p:nvPr>
        </p:nvSpPr>
        <p:spPr>
          <a:xfrm>
            <a:off x="0" y="1"/>
            <a:ext cx="12192000" cy="865414"/>
          </a:xfrm>
        </p:spPr>
        <p:txBody>
          <a:bodyPr>
            <a:normAutofit fontScale="90000"/>
          </a:bodyPr>
          <a:lstStyle/>
          <a:p>
            <a:pPr algn="ctr"/>
            <a:r>
              <a:rPr lang="en-US" dirty="0"/>
              <a:t>Code for multivariate time series DTW-D</a:t>
            </a:r>
          </a:p>
        </p:txBody>
      </p:sp>
      <p:sp>
        <p:nvSpPr>
          <p:cNvPr id="2" name="TextBox 1"/>
          <p:cNvSpPr txBox="1"/>
          <p:nvPr/>
        </p:nvSpPr>
        <p:spPr>
          <a:xfrm>
            <a:off x="282633" y="1363287"/>
            <a:ext cx="11756967" cy="2862322"/>
          </a:xfrm>
          <a:prstGeom prst="rect">
            <a:avLst/>
          </a:prstGeom>
          <a:noFill/>
        </p:spPr>
        <p:txBody>
          <a:bodyPr wrap="square" rtlCol="0">
            <a:spAutoFit/>
          </a:bodyPr>
          <a:lstStyle/>
          <a:p>
            <a:pPr algn="just"/>
            <a:r>
              <a:rPr lang="en-US" sz="2000" dirty="0"/>
              <a:t>Functions to calculate DTW distances are available on my </a:t>
            </a:r>
            <a:r>
              <a:rPr lang="en-US" sz="2000" dirty="0" err="1"/>
              <a:t>git</a:t>
            </a:r>
            <a:r>
              <a:rPr lang="en-US" sz="2000" dirty="0"/>
              <a:t>-hub. Please note that the default distance function in </a:t>
            </a:r>
            <a:r>
              <a:rPr lang="en-US" sz="2000" dirty="0" err="1"/>
              <a:t>Matlab</a:t>
            </a:r>
            <a:r>
              <a:rPr lang="en-US" sz="2000" dirty="0"/>
              <a:t> does not return same values, and other online codes also return different values. One of the reasons is when the square and square root are taken. As long as you use the same code it will not be a problem. </a:t>
            </a:r>
          </a:p>
          <a:p>
            <a:pPr algn="just"/>
            <a:endParaRPr lang="en-US" sz="2000" dirty="0"/>
          </a:p>
          <a:p>
            <a:pPr algn="just"/>
            <a:r>
              <a:rPr lang="en-US" sz="2000" dirty="0"/>
              <a:t>Basically DTW distance with window size &gt; x is always less than or equal to EUC distance (window size x). This is not true for </a:t>
            </a:r>
            <a:r>
              <a:rPr lang="en-US" sz="2000" dirty="0" err="1"/>
              <a:t>Matlab</a:t>
            </a:r>
            <a:r>
              <a:rPr lang="en-US" sz="2000" dirty="0"/>
              <a:t> DTW function, the values returned </a:t>
            </a:r>
            <a:r>
              <a:rPr lang="en-US" sz="2000"/>
              <a:t>by DTW are </a:t>
            </a:r>
            <a:r>
              <a:rPr lang="en-US" sz="2000" dirty="0"/>
              <a:t>greater than DTW (0) </a:t>
            </a:r>
            <a:r>
              <a:rPr lang="en-US" sz="2000" dirty="0" err="1"/>
              <a:t>i.e</a:t>
            </a:r>
            <a:r>
              <a:rPr lang="en-US" sz="2000" dirty="0"/>
              <a:t> </a:t>
            </a:r>
            <a:r>
              <a:rPr lang="en-US" sz="2000" dirty="0" err="1"/>
              <a:t>pdist</a:t>
            </a:r>
            <a:r>
              <a:rPr lang="en-US" sz="2000" dirty="0"/>
              <a:t> </a:t>
            </a:r>
            <a:r>
              <a:rPr lang="en-US" sz="2000" dirty="0" err="1"/>
              <a:t>euclidean</a:t>
            </a:r>
            <a:r>
              <a:rPr lang="en-US" sz="2000" dirty="0"/>
              <a:t> function. </a:t>
            </a:r>
          </a:p>
          <a:p>
            <a:endParaRPr lang="en-US" sz="2000" dirty="0"/>
          </a:p>
          <a:p>
            <a:endParaRPr lang="en-US" sz="2000" dirty="0"/>
          </a:p>
        </p:txBody>
      </p:sp>
      <p:sp>
        <p:nvSpPr>
          <p:cNvPr id="4" name="TextBox 3"/>
          <p:cNvSpPr txBox="1"/>
          <p:nvPr/>
        </p:nvSpPr>
        <p:spPr>
          <a:xfrm>
            <a:off x="282632" y="4664674"/>
            <a:ext cx="11756967" cy="1323439"/>
          </a:xfrm>
          <a:prstGeom prst="rect">
            <a:avLst/>
          </a:prstGeom>
          <a:noFill/>
        </p:spPr>
        <p:txBody>
          <a:bodyPr wrap="square" rtlCol="0">
            <a:spAutoFit/>
          </a:bodyPr>
          <a:lstStyle/>
          <a:p>
            <a:r>
              <a:rPr lang="en-US" sz="4000" dirty="0"/>
              <a:t>Link to </a:t>
            </a:r>
            <a:r>
              <a:rPr lang="en-US" sz="4000" dirty="0" err="1"/>
              <a:t>git</a:t>
            </a:r>
            <a:r>
              <a:rPr lang="en-US" sz="4000" dirty="0"/>
              <a:t>-hub</a:t>
            </a:r>
          </a:p>
          <a:p>
            <a:r>
              <a:rPr lang="en-US" sz="4000" dirty="0"/>
              <a:t>https://</a:t>
            </a:r>
            <a:r>
              <a:rPr lang="en-US" sz="4000" dirty="0" err="1"/>
              <a:t>github.com</a:t>
            </a:r>
            <a:r>
              <a:rPr lang="en-US" sz="4000" dirty="0"/>
              <a:t>/</a:t>
            </a:r>
            <a:r>
              <a:rPr lang="en-US" sz="4000" dirty="0" err="1"/>
              <a:t>ali-javed</a:t>
            </a:r>
            <a:r>
              <a:rPr lang="en-US" sz="4000" dirty="0"/>
              <a:t>/dynamic-time-warping</a:t>
            </a:r>
          </a:p>
        </p:txBody>
      </p:sp>
    </p:spTree>
    <p:extLst>
      <p:ext uri="{BB962C8B-B14F-4D97-AF65-F5344CB8AC3E}">
        <p14:creationId xmlns:p14="http://schemas.microsoft.com/office/powerpoint/2010/main" val="2216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talk</a:t>
            </a:r>
          </a:p>
        </p:txBody>
      </p:sp>
      <p:sp>
        <p:nvSpPr>
          <p:cNvPr id="3" name="Content Placeholder 2"/>
          <p:cNvSpPr>
            <a:spLocks noGrp="1"/>
          </p:cNvSpPr>
          <p:nvPr>
            <p:ph idx="1"/>
          </p:nvPr>
        </p:nvSpPr>
        <p:spPr/>
        <p:txBody>
          <a:bodyPr/>
          <a:lstStyle/>
          <a:p>
            <a:r>
              <a:rPr lang="en-US" dirty="0"/>
              <a:t>Why use DTW</a:t>
            </a:r>
          </a:p>
          <a:p>
            <a:r>
              <a:rPr lang="en-US" dirty="0"/>
              <a:t>Intuitive explanation</a:t>
            </a:r>
          </a:p>
          <a:p>
            <a:r>
              <a:rPr lang="en-US" dirty="0"/>
              <a:t>Algorithm</a:t>
            </a:r>
          </a:p>
          <a:p>
            <a:r>
              <a:rPr lang="en-US" dirty="0"/>
              <a:t>For multivariate time series</a:t>
            </a:r>
          </a:p>
          <a:p>
            <a:r>
              <a:rPr lang="en-US" dirty="0"/>
              <a:t>Code for DTW</a:t>
            </a:r>
          </a:p>
        </p:txBody>
      </p:sp>
      <p:sp>
        <p:nvSpPr>
          <p:cNvPr id="4" name="Slide Number Placeholder 3"/>
          <p:cNvSpPr>
            <a:spLocks noGrp="1"/>
          </p:cNvSpPr>
          <p:nvPr>
            <p:ph type="sldNum" sz="quarter" idx="12"/>
          </p:nvPr>
        </p:nvSpPr>
        <p:spPr/>
        <p:txBody>
          <a:bodyPr/>
          <a:lstStyle/>
          <a:p>
            <a:fld id="{5B6544DC-78CB-4791-A774-E5D0063A2760}" type="slidenum">
              <a:rPr lang="en-US" smtClean="0"/>
              <a:t>2</a:t>
            </a:fld>
            <a:endParaRPr lang="en-US"/>
          </a:p>
        </p:txBody>
      </p:sp>
    </p:spTree>
    <p:extLst>
      <p:ext uri="{BB962C8B-B14F-4D97-AF65-F5344CB8AC3E}">
        <p14:creationId xmlns:p14="http://schemas.microsoft.com/office/powerpoint/2010/main" val="2626095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20</a:t>
            </a:fld>
            <a:endParaRPr lang="en-US"/>
          </a:p>
        </p:txBody>
      </p:sp>
      <p:sp>
        <p:nvSpPr>
          <p:cNvPr id="6" name="TextBox 5"/>
          <p:cNvSpPr txBox="1"/>
          <p:nvPr/>
        </p:nvSpPr>
        <p:spPr>
          <a:xfrm>
            <a:off x="3839542" y="786408"/>
            <a:ext cx="3334952" cy="923330"/>
          </a:xfrm>
          <a:prstGeom prst="rect">
            <a:avLst/>
          </a:prstGeom>
          <a:noFill/>
        </p:spPr>
        <p:txBody>
          <a:bodyPr wrap="none" rtlCol="0">
            <a:spAutoFit/>
          </a:bodyPr>
          <a:lstStyle/>
          <a:p>
            <a:r>
              <a:rPr lang="en-US" sz="5400" dirty="0" smtClean="0"/>
              <a:t>Questions?</a:t>
            </a:r>
            <a:endParaRPr lang="en-US" sz="5400" dirty="0"/>
          </a:p>
        </p:txBody>
      </p:sp>
    </p:spTree>
    <p:extLst>
      <p:ext uri="{BB962C8B-B14F-4D97-AF65-F5344CB8AC3E}">
        <p14:creationId xmlns:p14="http://schemas.microsoft.com/office/powerpoint/2010/main" val="105500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3</a:t>
            </a:fld>
            <a:endParaRPr lang="en-US"/>
          </a:p>
        </p:txBody>
      </p:sp>
      <p:sp>
        <p:nvSpPr>
          <p:cNvPr id="6" name="Title 5"/>
          <p:cNvSpPr>
            <a:spLocks noGrp="1"/>
          </p:cNvSpPr>
          <p:nvPr>
            <p:ph type="title"/>
          </p:nvPr>
        </p:nvSpPr>
        <p:spPr>
          <a:xfrm>
            <a:off x="0" y="0"/>
            <a:ext cx="12192000" cy="1616527"/>
          </a:xfrm>
        </p:spPr>
        <p:txBody>
          <a:bodyPr>
            <a:normAutofit fontScale="90000"/>
          </a:bodyPr>
          <a:lstStyle/>
          <a:p>
            <a:pPr algn="r"/>
            <a:r>
              <a:rPr lang="en-US" dirty="0"/>
              <a:t>What is dynamic time warping? </a:t>
            </a:r>
            <a:br>
              <a:rPr lang="en-US" dirty="0"/>
            </a:br>
            <a:r>
              <a:rPr lang="en-US" dirty="0"/>
              <a:t>Why use it?</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16527"/>
            <a:ext cx="6716485" cy="5035925"/>
          </a:xfrm>
          <a:prstGeom prst="rect">
            <a:avLst/>
          </a:prstGeom>
        </p:spPr>
      </p:pic>
      <p:sp>
        <p:nvSpPr>
          <p:cNvPr id="16" name="TextBox 15"/>
          <p:cNvSpPr txBox="1"/>
          <p:nvPr/>
        </p:nvSpPr>
        <p:spPr>
          <a:xfrm>
            <a:off x="6716485" y="1616527"/>
            <a:ext cx="5475515" cy="4093428"/>
          </a:xfrm>
          <a:prstGeom prst="rect">
            <a:avLst/>
          </a:prstGeom>
          <a:noFill/>
        </p:spPr>
        <p:txBody>
          <a:bodyPr wrap="square" rtlCol="0">
            <a:spAutoFit/>
          </a:bodyPr>
          <a:lstStyle/>
          <a:p>
            <a:r>
              <a:rPr lang="en-US" sz="2000" dirty="0"/>
              <a:t>Time series T2 is lagged 3 time steps.</a:t>
            </a:r>
          </a:p>
          <a:p>
            <a:r>
              <a:rPr lang="en-US" sz="2000" dirty="0"/>
              <a:t>	Can happen easily if the same routine 	takes place but the person wakes up 3 	minutes later.</a:t>
            </a:r>
          </a:p>
          <a:p>
            <a:r>
              <a:rPr lang="en-US" sz="2000" dirty="0"/>
              <a:t>	</a:t>
            </a:r>
          </a:p>
          <a:p>
            <a:r>
              <a:rPr lang="en-US" sz="2000" dirty="0"/>
              <a:t>Similar examples include:</a:t>
            </a:r>
          </a:p>
          <a:p>
            <a:r>
              <a:rPr lang="en-US" sz="2000" dirty="0"/>
              <a:t>	A dog walker going through the same path 	every day, but at different speeds. We will 	have a squeezed version of the same time 	series.</a:t>
            </a:r>
          </a:p>
          <a:p>
            <a:endParaRPr lang="en-US" sz="2000" dirty="0"/>
          </a:p>
          <a:p>
            <a:r>
              <a:rPr lang="en-US" sz="2000" dirty="0"/>
              <a:t>	The same dog walker walks at different 	paces each day.</a:t>
            </a:r>
          </a:p>
        </p:txBody>
      </p:sp>
    </p:spTree>
    <p:extLst>
      <p:ext uri="{BB962C8B-B14F-4D97-AF65-F5344CB8AC3E}">
        <p14:creationId xmlns:p14="http://schemas.microsoft.com/office/powerpoint/2010/main" val="351892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4</a:t>
            </a:fld>
            <a:endParaRPr lang="en-US"/>
          </a:p>
        </p:txBody>
      </p:sp>
      <p:sp>
        <p:nvSpPr>
          <p:cNvPr id="6" name="Title 5"/>
          <p:cNvSpPr>
            <a:spLocks noGrp="1"/>
          </p:cNvSpPr>
          <p:nvPr>
            <p:ph type="title"/>
          </p:nvPr>
        </p:nvSpPr>
        <p:spPr>
          <a:xfrm>
            <a:off x="0" y="0"/>
            <a:ext cx="12192000" cy="1616527"/>
          </a:xfrm>
        </p:spPr>
        <p:txBody>
          <a:bodyPr>
            <a:normAutofit fontScale="90000"/>
          </a:bodyPr>
          <a:lstStyle/>
          <a:p>
            <a:pPr algn="ctr"/>
            <a:r>
              <a:rPr lang="en-US" dirty="0"/>
              <a:t>Dynamic time warping vs </a:t>
            </a:r>
            <a:br>
              <a:rPr lang="en-US" dirty="0"/>
            </a:br>
            <a:r>
              <a:rPr lang="en-US" dirty="0"/>
              <a:t>Euclidean distance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55" y="1616527"/>
            <a:ext cx="5414682" cy="405985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378" y="1616526"/>
            <a:ext cx="5414682" cy="4059851"/>
          </a:xfrm>
          <a:prstGeom prst="rect">
            <a:avLst/>
          </a:prstGeom>
        </p:spPr>
      </p:pic>
      <p:sp>
        <p:nvSpPr>
          <p:cNvPr id="9" name="Rectangle 8"/>
          <p:cNvSpPr/>
          <p:nvPr/>
        </p:nvSpPr>
        <p:spPr>
          <a:xfrm>
            <a:off x="255814" y="6086060"/>
            <a:ext cx="11936186" cy="646331"/>
          </a:xfrm>
          <a:prstGeom prst="rect">
            <a:avLst/>
          </a:prstGeom>
        </p:spPr>
        <p:txBody>
          <a:bodyPr wrap="square">
            <a:spAutoFit/>
          </a:bodyPr>
          <a:lstStyle/>
          <a:p>
            <a:r>
              <a:rPr lang="en-US" dirty="0">
                <a:latin typeface="Helvetica" charset="0"/>
              </a:rPr>
              <a:t>Illustration depicting the two types of alignment (one-to-many and one-to-one) for calculating distance between two times-series for: (a) Euclidean and (b) Dynamic time warped Euclidean.</a:t>
            </a:r>
            <a:endParaRPr lang="en-US" dirty="0">
              <a:effectLst/>
              <a:latin typeface="Helvetica" charset="0"/>
            </a:endParaRPr>
          </a:p>
        </p:txBody>
      </p:sp>
      <p:sp>
        <p:nvSpPr>
          <p:cNvPr id="10" name="TextBox 9"/>
          <p:cNvSpPr txBox="1"/>
          <p:nvPr/>
        </p:nvSpPr>
        <p:spPr>
          <a:xfrm>
            <a:off x="8279336" y="5649483"/>
            <a:ext cx="2274982" cy="369332"/>
          </a:xfrm>
          <a:prstGeom prst="rect">
            <a:avLst/>
          </a:prstGeom>
          <a:noFill/>
        </p:spPr>
        <p:txBody>
          <a:bodyPr wrap="none" rtlCol="0">
            <a:spAutoFit/>
          </a:bodyPr>
          <a:lstStyle/>
          <a:p>
            <a:r>
              <a:rPr lang="en-US" dirty="0">
                <a:latin typeface="Helvetica" charset="0"/>
              </a:rPr>
              <a:t>(a) DTW - Euclidean</a:t>
            </a:r>
            <a:endParaRPr lang="en-US" dirty="0"/>
          </a:p>
        </p:txBody>
      </p:sp>
      <p:sp>
        <p:nvSpPr>
          <p:cNvPr id="11" name="TextBox 10"/>
          <p:cNvSpPr txBox="1"/>
          <p:nvPr/>
        </p:nvSpPr>
        <p:spPr>
          <a:xfrm>
            <a:off x="2314864" y="5653622"/>
            <a:ext cx="1544012" cy="369332"/>
          </a:xfrm>
          <a:prstGeom prst="rect">
            <a:avLst/>
          </a:prstGeom>
          <a:noFill/>
        </p:spPr>
        <p:txBody>
          <a:bodyPr wrap="none" rtlCol="0">
            <a:spAutoFit/>
          </a:bodyPr>
          <a:lstStyle/>
          <a:p>
            <a:r>
              <a:rPr lang="en-US" dirty="0">
                <a:latin typeface="Helvetica" charset="0"/>
              </a:rPr>
              <a:t>(a) Euclidean</a:t>
            </a:r>
            <a:endParaRPr lang="en-US" dirty="0"/>
          </a:p>
        </p:txBody>
      </p:sp>
    </p:spTree>
    <p:extLst>
      <p:ext uri="{BB962C8B-B14F-4D97-AF65-F5344CB8AC3E}">
        <p14:creationId xmlns:p14="http://schemas.microsoft.com/office/powerpoint/2010/main" val="25168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5</a:t>
            </a:fld>
            <a:endParaRPr lang="en-US"/>
          </a:p>
        </p:txBody>
      </p:sp>
      <p:sp>
        <p:nvSpPr>
          <p:cNvPr id="6" name="Title 5"/>
          <p:cNvSpPr>
            <a:spLocks noGrp="1"/>
          </p:cNvSpPr>
          <p:nvPr>
            <p:ph type="title"/>
          </p:nvPr>
        </p:nvSpPr>
        <p:spPr>
          <a:xfrm>
            <a:off x="0" y="0"/>
            <a:ext cx="12192000" cy="1616527"/>
          </a:xfrm>
        </p:spPr>
        <p:txBody>
          <a:bodyPr>
            <a:normAutofit fontScale="90000"/>
          </a:bodyPr>
          <a:lstStyle/>
          <a:p>
            <a:pPr algn="ctr"/>
            <a:r>
              <a:rPr lang="en-US" dirty="0"/>
              <a:t>Dynamic time warping vs </a:t>
            </a:r>
            <a:br>
              <a:rPr lang="en-US" dirty="0"/>
            </a:br>
            <a:r>
              <a:rPr lang="en-US" dirty="0"/>
              <a:t>Euclidean distance</a:t>
            </a:r>
          </a:p>
        </p:txBody>
      </p:sp>
      <p:sp>
        <p:nvSpPr>
          <p:cNvPr id="2" name="TextBox 1"/>
          <p:cNvSpPr txBox="1"/>
          <p:nvPr/>
        </p:nvSpPr>
        <p:spPr>
          <a:xfrm>
            <a:off x="195944" y="2154407"/>
            <a:ext cx="11332027" cy="4308872"/>
          </a:xfrm>
          <a:prstGeom prst="rect">
            <a:avLst/>
          </a:prstGeom>
          <a:noFill/>
        </p:spPr>
        <p:txBody>
          <a:bodyPr wrap="square" rtlCol="0">
            <a:spAutoFit/>
          </a:bodyPr>
          <a:lstStyle/>
          <a:p>
            <a:r>
              <a:rPr lang="en-US" sz="2000" dirty="0"/>
              <a:t>Three conditions are followed:</a:t>
            </a:r>
          </a:p>
          <a:p>
            <a:endParaRPr lang="en-US" sz="2000" dirty="0"/>
          </a:p>
          <a:p>
            <a:pPr marL="285750" indent="-285750">
              <a:buFont typeface="Arial" charset="0"/>
              <a:buChar char="•"/>
            </a:pPr>
            <a:r>
              <a:rPr lang="en-US" sz="2000" dirty="0"/>
              <a:t>Every point from T1 must be aligned with one or more points from T2, and vice versa.    </a:t>
            </a:r>
          </a:p>
          <a:p>
            <a:pPr marL="285750" indent="-285750">
              <a:buFont typeface="Arial" charset="0"/>
              <a:buChar char="•"/>
            </a:pPr>
            <a:r>
              <a:rPr lang="en-US" sz="2000" dirty="0"/>
              <a:t>The first points must align between T1 and T2, and so do the last points between them. </a:t>
            </a:r>
          </a:p>
          <a:p>
            <a:pPr marL="285750" indent="-285750">
              <a:buFont typeface="Arial" charset="0"/>
              <a:buChar char="•"/>
            </a:pPr>
            <a:r>
              <a:rPr lang="en-US" sz="2000" dirty="0"/>
              <a:t>The mapping between points from T1 to T2 must increase monotonically, and vice versa.</a:t>
            </a:r>
            <a:br>
              <a:rPr lang="en-US" sz="2000" dirty="0"/>
            </a:br>
            <a:r>
              <a:rPr lang="en-US" sz="2000" dirty="0"/>
              <a:t> In other words, no cross-alignment is allowed. (do not go back in time).</a:t>
            </a:r>
          </a:p>
          <a:p>
            <a:endParaRPr lang="en-US" dirty="0"/>
          </a:p>
          <a:p>
            <a:endParaRPr lang="en-US" dirty="0"/>
          </a:p>
          <a:p>
            <a:r>
              <a:rPr lang="en-US" sz="2000" dirty="0"/>
              <a:t>Simply put:</a:t>
            </a:r>
          </a:p>
          <a:p>
            <a:r>
              <a:rPr lang="en-US" sz="2000" dirty="0"/>
              <a:t>While the Euclidean distance metric employs a one-to-one alignment; DTW employs a one-to-many alignment. This one-to-many alignment allows warping the time dimension so as to minimize the distance between the two time series. DTW can optimize alignment, both global alignment (by shifting the entire time series left or right) and local alignment (by stretching or squeezing sections of time series).</a:t>
            </a:r>
          </a:p>
          <a:p>
            <a:endParaRPr lang="en-US" dirty="0"/>
          </a:p>
        </p:txBody>
      </p:sp>
    </p:spTree>
    <p:extLst>
      <p:ext uri="{BB962C8B-B14F-4D97-AF65-F5344CB8AC3E}">
        <p14:creationId xmlns:p14="http://schemas.microsoft.com/office/powerpoint/2010/main" val="48147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6</a:t>
            </a:fld>
            <a:endParaRPr lang="en-US"/>
          </a:p>
        </p:txBody>
      </p:sp>
      <p:sp>
        <p:nvSpPr>
          <p:cNvPr id="6" name="Title 5"/>
          <p:cNvSpPr>
            <a:spLocks noGrp="1"/>
          </p:cNvSpPr>
          <p:nvPr>
            <p:ph type="title"/>
          </p:nvPr>
        </p:nvSpPr>
        <p:spPr>
          <a:xfrm>
            <a:off x="0" y="0"/>
            <a:ext cx="12192000" cy="652251"/>
          </a:xfrm>
        </p:spPr>
        <p:txBody>
          <a:bodyPr>
            <a:normAutofit/>
          </a:bodyPr>
          <a:lstStyle/>
          <a:p>
            <a:r>
              <a:rPr lang="en-US" sz="3200" dirty="0">
                <a:latin typeface="Times New Roman" charset="0"/>
                <a:ea typeface="Times New Roman" charset="0"/>
                <a:cs typeface="Times New Roman" charset="0"/>
              </a:rPr>
              <a:t>Nobody said it better than Dr. Amelia Brand </a:t>
            </a:r>
            <a:r>
              <a:rPr lang="mr-IN" sz="3200" dirty="0">
                <a:latin typeface="Times New Roman" charset="0"/>
                <a:ea typeface="Times New Roman" charset="0"/>
                <a:cs typeface="Times New Roman" charset="0"/>
              </a:rPr>
              <a:t>–</a:t>
            </a:r>
            <a:r>
              <a:rPr lang="en-US" sz="3200" dirty="0">
                <a:latin typeface="Times New Roman" charset="0"/>
                <a:ea typeface="Times New Roman" charset="0"/>
                <a:cs typeface="Times New Roman" charset="0"/>
              </a:rPr>
              <a:t> Interstellar (2014)</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7774"/>
            <a:ext cx="5863936" cy="465512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374" y="781396"/>
            <a:ext cx="5489626" cy="4771506"/>
          </a:xfrm>
          <a:prstGeom prst="rect">
            <a:avLst/>
          </a:prstGeom>
        </p:spPr>
      </p:pic>
      <p:sp>
        <p:nvSpPr>
          <p:cNvPr id="9" name="TextBox 8"/>
          <p:cNvSpPr txBox="1"/>
          <p:nvPr/>
        </p:nvSpPr>
        <p:spPr>
          <a:xfrm>
            <a:off x="0" y="5956240"/>
            <a:ext cx="7435497" cy="400110"/>
          </a:xfrm>
          <a:prstGeom prst="rect">
            <a:avLst/>
          </a:prstGeom>
          <a:noFill/>
        </p:spPr>
        <p:txBody>
          <a:bodyPr wrap="none" rtlCol="0">
            <a:spAutoFit/>
          </a:bodyPr>
          <a:lstStyle/>
          <a:p>
            <a:r>
              <a:rPr lang="en-US" sz="2000" dirty="0"/>
              <a:t>**So, unless your really love your data, do not go backwards in time.</a:t>
            </a:r>
          </a:p>
        </p:txBody>
      </p:sp>
    </p:spTree>
    <p:extLst>
      <p:ext uri="{BB962C8B-B14F-4D97-AF65-F5344CB8AC3E}">
        <p14:creationId xmlns:p14="http://schemas.microsoft.com/office/powerpoint/2010/main" val="162570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7</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1436913"/>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73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8</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a:off x="0" y="2525881"/>
            <a:ext cx="489857" cy="261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34200" y="865415"/>
            <a:ext cx="6096000" cy="1477328"/>
          </a:xfrm>
          <a:prstGeom prst="rect">
            <a:avLst/>
          </a:prstGeom>
        </p:spPr>
        <p:txBody>
          <a:bodyPr>
            <a:spAutoFit/>
          </a:bodyPr>
          <a:lstStyle/>
          <a:p>
            <a:r>
              <a:rPr lang="en-US" dirty="0">
                <a:solidFill>
                  <a:srgbClr val="228B22"/>
                </a:solidFill>
                <a:latin typeface="Times New Roman" charset="0"/>
                <a:ea typeface="Times New Roman" charset="0"/>
                <a:cs typeface="Times New Roman" charset="0"/>
              </a:rPr>
              <a:t>T1 </a:t>
            </a:r>
            <a:r>
              <a:rPr lang="mr-IN" dirty="0">
                <a:solidFill>
                  <a:srgbClr val="228B22"/>
                </a:solidFill>
                <a:latin typeface="Times New Roman" charset="0"/>
                <a:ea typeface="Times New Roman" charset="0"/>
                <a:cs typeface="Times New Roman" charset="0"/>
              </a:rPr>
              <a:t>= [1,3,4,4,4,3,6,1]</a:t>
            </a:r>
          </a:p>
          <a:p>
            <a:r>
              <a:rPr lang="en-US" dirty="0">
                <a:solidFill>
                  <a:srgbClr val="228B22"/>
                </a:solidFill>
                <a:latin typeface="Times New Roman" charset="0"/>
                <a:ea typeface="Times New Roman" charset="0"/>
                <a:cs typeface="Times New Roman" charset="0"/>
              </a:rPr>
              <a:t>T2</a:t>
            </a:r>
            <a:r>
              <a:rPr lang="mr-IN" dirty="0">
                <a:solidFill>
                  <a:srgbClr val="228B22"/>
                </a:solidFill>
                <a:latin typeface="Times New Roman" charset="0"/>
                <a:ea typeface="Times New Roman" charset="0"/>
                <a:cs typeface="Times New Roman" charset="0"/>
              </a:rPr>
              <a:t> = [1,1,3,4,4,4,3,6]</a:t>
            </a:r>
            <a:endParaRPr lang="en-US" dirty="0">
              <a:solidFill>
                <a:srgbClr val="228B22"/>
              </a:solidFill>
              <a:latin typeface="Times New Roman" charset="0"/>
              <a:ea typeface="Times New Roman" charset="0"/>
              <a:cs typeface="Times New Roman" charset="0"/>
            </a:endParaRPr>
          </a:p>
          <a:p>
            <a:endParaRPr lang="en-US" dirty="0">
              <a:solidFill>
                <a:srgbClr val="228B22"/>
              </a:solidFill>
              <a:latin typeface="Times New Roman" charset="0"/>
              <a:ea typeface="Times New Roman" charset="0"/>
              <a:cs typeface="Times New Roman" charset="0"/>
            </a:endParaRPr>
          </a:p>
          <a:p>
            <a:r>
              <a:rPr lang="en-US" dirty="0">
                <a:solidFill>
                  <a:srgbClr val="228B22"/>
                </a:solidFill>
                <a:latin typeface="Times New Roman" charset="0"/>
                <a:ea typeface="Times New Roman" charset="0"/>
                <a:cs typeface="Times New Roman" charset="0"/>
              </a:rPr>
              <a:t>a = 8</a:t>
            </a:r>
          </a:p>
          <a:p>
            <a:r>
              <a:rPr lang="en-US" dirty="0">
                <a:solidFill>
                  <a:srgbClr val="228B22"/>
                </a:solidFill>
                <a:latin typeface="Times New Roman" charset="0"/>
                <a:ea typeface="Times New Roman" charset="0"/>
                <a:cs typeface="Times New Roman" charset="0"/>
              </a:rPr>
              <a:t>b = 8</a:t>
            </a:r>
            <a:endParaRPr lang="mr-IN" dirty="0">
              <a:solidFill>
                <a:srgbClr val="228B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2304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6544DC-78CB-4791-A774-E5D0063A2760}" type="slidenum">
              <a:rPr lang="en-US" smtClean="0"/>
              <a:t>9</a:t>
            </a:fld>
            <a:endParaRPr lang="en-US"/>
          </a:p>
        </p:txBody>
      </p:sp>
      <p:sp>
        <p:nvSpPr>
          <p:cNvPr id="6" name="Title 5"/>
          <p:cNvSpPr>
            <a:spLocks noGrp="1"/>
          </p:cNvSpPr>
          <p:nvPr>
            <p:ph type="title"/>
          </p:nvPr>
        </p:nvSpPr>
        <p:spPr>
          <a:xfrm>
            <a:off x="0" y="1"/>
            <a:ext cx="12192000" cy="865414"/>
          </a:xfrm>
        </p:spPr>
        <p:txBody>
          <a:bodyPr>
            <a:normAutofit fontScale="90000"/>
          </a:bodyPr>
          <a:lstStyle/>
          <a:p>
            <a:pPr algn="ctr"/>
            <a:r>
              <a:rPr lang="en-US" dirty="0"/>
              <a:t>Algorithm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865416"/>
            <a:ext cx="6221186" cy="5856060"/>
          </a:xfrm>
          <a:prstGeom prst="rect">
            <a:avLst/>
          </a:prstGeom>
        </p:spPr>
      </p:pic>
      <p:sp>
        <p:nvSpPr>
          <p:cNvPr id="4" name="Right Arrow 3"/>
          <p:cNvSpPr/>
          <p:nvPr/>
        </p:nvSpPr>
        <p:spPr>
          <a:xfrm flipV="1">
            <a:off x="0" y="3194501"/>
            <a:ext cx="489857" cy="267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4301459"/>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extLst>
                        <a:ext uri="{9D8B030D-6E8A-4147-A177-3AD203B41FA5}">
                          <a16:colId xmlns:a16="http://schemas.microsoft.com/office/drawing/2014/main" xmlns="" val="20000"/>
                        </a:ext>
                      </a:extLst>
                    </a:gridCol>
                    <a:gridCol w="608995">
                      <a:extLst>
                        <a:ext uri="{9D8B030D-6E8A-4147-A177-3AD203B41FA5}">
                          <a16:colId xmlns:a16="http://schemas.microsoft.com/office/drawing/2014/main" xmlns="" val="20001"/>
                        </a:ext>
                      </a:extLst>
                    </a:gridCol>
                    <a:gridCol w="608995">
                      <a:extLst>
                        <a:ext uri="{9D8B030D-6E8A-4147-A177-3AD203B41FA5}">
                          <a16:colId xmlns:a16="http://schemas.microsoft.com/office/drawing/2014/main" xmlns="" val="20002"/>
                        </a:ext>
                      </a:extLst>
                    </a:gridCol>
                    <a:gridCol w="608995">
                      <a:extLst>
                        <a:ext uri="{9D8B030D-6E8A-4147-A177-3AD203B41FA5}">
                          <a16:colId xmlns:a16="http://schemas.microsoft.com/office/drawing/2014/main" xmlns="" val="20003"/>
                        </a:ext>
                      </a:extLst>
                    </a:gridCol>
                    <a:gridCol w="608995">
                      <a:extLst>
                        <a:ext uri="{9D8B030D-6E8A-4147-A177-3AD203B41FA5}">
                          <a16:colId xmlns:a16="http://schemas.microsoft.com/office/drawing/2014/main" xmlns="" val="20004"/>
                        </a:ext>
                      </a:extLst>
                    </a:gridCol>
                    <a:gridCol w="608995">
                      <a:extLst>
                        <a:ext uri="{9D8B030D-6E8A-4147-A177-3AD203B41FA5}">
                          <a16:colId xmlns:a16="http://schemas.microsoft.com/office/drawing/2014/main" xmlns="" val="20005"/>
                        </a:ext>
                      </a:extLst>
                    </a:gridCol>
                    <a:gridCol w="608995">
                      <a:extLst>
                        <a:ext uri="{9D8B030D-6E8A-4147-A177-3AD203B41FA5}">
                          <a16:colId xmlns:a16="http://schemas.microsoft.com/office/drawing/2014/main" xmlns="" val="20006"/>
                        </a:ext>
                      </a:extLst>
                    </a:gridCol>
                    <a:gridCol w="608995">
                      <a:extLst>
                        <a:ext uri="{9D8B030D-6E8A-4147-A177-3AD203B41FA5}">
                          <a16:colId xmlns:a16="http://schemas.microsoft.com/office/drawing/2014/main" xmlns="" val="20007"/>
                        </a:ext>
                      </a:extLst>
                    </a:gridCol>
                    <a:gridCol w="608995">
                      <a:extLst>
                        <a:ext uri="{9D8B030D-6E8A-4147-A177-3AD203B41FA5}">
                          <a16:colId xmlns:a16="http://schemas.microsoft.com/office/drawing/2014/main" xmlns="" val="20008"/>
                        </a:ext>
                      </a:extLst>
                    </a:gridCol>
                  </a:tblGrid>
                  <a:tr h="391886">
                    <a:tc>
                      <a:txBody>
                        <a:bodyPr/>
                        <a:lstStyle/>
                        <a:p>
                          <a:r>
                            <a:rPr lang="en-US" dirty="0">
                              <a:ln>
                                <a:solidFill>
                                  <a:schemeClr val="accent1">
                                    <a:shade val="50000"/>
                                  </a:schemeClr>
                                </a:solid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0"/>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1"/>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2"/>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3"/>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4"/>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5"/>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6"/>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7"/>
                      </a:ext>
                    </a:extLst>
                  </a:tr>
                  <a:tr h="391886">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n>
                                      <a:solidFill>
                                        <a:schemeClr val="accent1">
                                          <a:shade val="50000"/>
                                        </a:schemeClr>
                                      </a:solidFill>
                                    </a:ln>
                                    <a:solidFill>
                                      <a:schemeClr val="tx1"/>
                                    </a:solidFill>
                                    <a:latin typeface="Cambria Math" charset="0"/>
                                    <a:ea typeface="Cambria Math" charset="0"/>
                                    <a:cs typeface="Cambria Math" charset="0"/>
                                  </a:rPr>
                                  <m:t>∞</m:t>
                                </m:r>
                              </m:oMath>
                            </m:oMathPara>
                          </a14:m>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extLst>
                      <a:ext uri="{0D108BD9-81ED-4DB2-BD59-A6C34878D82A}">
                        <a16:rowId xmlns:a16="http://schemas.microsoft.com/office/drawing/2014/main" xmlns="" val="1000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4301459"/>
                  </p:ext>
                </p:extLst>
              </p:nvPr>
            </p:nvGraphicFramePr>
            <p:xfrm>
              <a:off x="6711045" y="3194501"/>
              <a:ext cx="5480955" cy="3526974"/>
            </p:xfrm>
            <a:graphic>
              <a:graphicData uri="http://schemas.openxmlformats.org/drawingml/2006/table">
                <a:tbl>
                  <a:tblPr firstRow="1" bandRow="1">
                    <a:tableStyleId>{5C22544A-7EE6-4342-B048-85BDC9FD1C3A}</a:tableStyleId>
                  </a:tblPr>
                  <a:tblGrid>
                    <a:gridCol w="608995"/>
                    <a:gridCol w="608995"/>
                    <a:gridCol w="608995"/>
                    <a:gridCol w="608995"/>
                    <a:gridCol w="608995"/>
                    <a:gridCol w="608995"/>
                    <a:gridCol w="608995"/>
                    <a:gridCol w="608995"/>
                    <a:gridCol w="608995"/>
                  </a:tblGrid>
                  <a:tr h="391886">
                    <a:tc>
                      <a:txBody>
                        <a:bodyPr/>
                        <a:lstStyle/>
                        <a:p>
                          <a:r>
                            <a:rPr lang="en-US" dirty="0" smtClean="0">
                              <a:ln>
                                <a:solidFill>
                                  <a:schemeClr val="accent1">
                                    <a:shade val="50000"/>
                                  </a:schemeClr>
                                </a:solidFill>
                              </a:ln>
                              <a:solidFill>
                                <a:schemeClr val="tx1"/>
                              </a:solidFill>
                            </a:rPr>
                            <a:t>0</a:t>
                          </a:r>
                          <a:endParaRPr 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83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125" r="-7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125" r="-6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125" r="-5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125" r="-4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125" r="-3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125" r="-2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125" r="-103000" b="-80781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125" r="-3000" b="-807813"/>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101538" r="-8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101538" r="-7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101538" r="-6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1538" r="-5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1538" r="-4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101538" r="-3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101538" r="-2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101538" r="-103000" b="-69538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101538" r="-3000" b="-695385"/>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204688" r="-8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204688" r="-7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204688" r="-6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4688" r="-5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4688" r="-4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204688" r="-3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204688" r="-2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204688" r="-103000" b="-6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204688" r="-3000" b="-6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04688" r="-8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04688" r="-7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04688" r="-6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4688" r="-5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4688" r="-4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04688" r="-3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04688" r="-2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04688" r="-103000" b="-50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04688" r="-3000" b="-506250"/>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398462" r="-8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398462" r="-7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398462" r="-6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98462" r="-5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98462" r="-4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398462" r="-3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398462" r="-2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398462" r="-103000" b="-3984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398462" r="-3000" b="-398462"/>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506250" r="-8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506250" r="-7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506250" r="-6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506250" r="-5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506250" r="-4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506250" r="-3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506250" r="-2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506250" r="-103000" b="-3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506250" r="-3000" b="-3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06250" r="-8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06250" r="-7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06250" r="-6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06250" r="-5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06250" r="-4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06250" r="-3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06250" r="-2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06250" r="-103000" b="-20468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06250" r="-3000" b="-20468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695385" r="-8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695385" r="-7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695385" r="-6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695385" r="-5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695385" r="-4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695385" r="-3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695385" r="-2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695385" r="-103000" b="-1015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695385" r="-3000" b="-101538"/>
                          </a:stretch>
                        </a:blipFill>
                      </a:tcPr>
                    </a:tc>
                  </a:tr>
                  <a:tr h="3918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0" t="-807813" r="-8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1000" t="-807813" r="-7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201000" t="-807813" r="-6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807813" r="-5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807813" r="-4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1000" t="-807813" r="-3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601000" t="-807813" r="-2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01000" t="-807813" r="-103000" b="-31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801000" t="-807813" r="-3000" b="-3125"/>
                          </a:stretch>
                        </a:blipFill>
                      </a:tcPr>
                    </a:tc>
                  </a:tr>
                </a:tbl>
              </a:graphicData>
            </a:graphic>
          </p:graphicFrame>
        </mc:Fallback>
      </mc:AlternateContent>
      <p:sp>
        <p:nvSpPr>
          <p:cNvPr id="8" name="Rectangle 7"/>
          <p:cNvSpPr/>
          <p:nvPr/>
        </p:nvSpPr>
        <p:spPr>
          <a:xfrm>
            <a:off x="6742908" y="865415"/>
            <a:ext cx="4679046" cy="1631216"/>
          </a:xfrm>
          <a:prstGeom prst="rect">
            <a:avLst/>
          </a:prstGeom>
        </p:spPr>
        <p:txBody>
          <a:bodyPr wrap="square">
            <a:spAutoFit/>
          </a:bodyPr>
          <a:lstStyle/>
          <a:p>
            <a:r>
              <a:rPr lang="en-US" sz="2000" dirty="0">
                <a:solidFill>
                  <a:srgbClr val="228B22"/>
                </a:solidFill>
                <a:latin typeface="Times New Roman" charset="0"/>
                <a:ea typeface="Times New Roman" charset="0"/>
                <a:cs typeface="Times New Roman" charset="0"/>
              </a:rPr>
              <a:t>T1 </a:t>
            </a:r>
            <a:r>
              <a:rPr lang="mr-IN" sz="2000" dirty="0">
                <a:solidFill>
                  <a:srgbClr val="228B22"/>
                </a:solidFill>
                <a:latin typeface="Times New Roman" charset="0"/>
                <a:ea typeface="Times New Roman" charset="0"/>
                <a:cs typeface="Times New Roman" charset="0"/>
              </a:rPr>
              <a:t>= [1,3,4,4,4,3,6,1]</a:t>
            </a:r>
          </a:p>
          <a:p>
            <a:r>
              <a:rPr lang="en-US" sz="2000" dirty="0">
                <a:solidFill>
                  <a:srgbClr val="228B22"/>
                </a:solidFill>
                <a:latin typeface="Times New Roman" charset="0"/>
                <a:ea typeface="Times New Roman" charset="0"/>
                <a:cs typeface="Times New Roman" charset="0"/>
              </a:rPr>
              <a:t>T2</a:t>
            </a:r>
            <a:r>
              <a:rPr lang="mr-IN" sz="2000" dirty="0">
                <a:solidFill>
                  <a:srgbClr val="228B22"/>
                </a:solidFill>
                <a:latin typeface="Times New Roman" charset="0"/>
                <a:ea typeface="Times New Roman" charset="0"/>
                <a:cs typeface="Times New Roman" charset="0"/>
              </a:rPr>
              <a:t> = [1,1,3,4,4,4,3,6]</a:t>
            </a:r>
            <a:endParaRPr lang="en-US" sz="2000" dirty="0">
              <a:solidFill>
                <a:srgbClr val="228B22"/>
              </a:solidFill>
              <a:latin typeface="Times New Roman" charset="0"/>
              <a:ea typeface="Times New Roman" charset="0"/>
              <a:cs typeface="Times New Roman" charset="0"/>
            </a:endParaRPr>
          </a:p>
          <a:p>
            <a:endParaRPr lang="en-US" sz="2000" dirty="0">
              <a:solidFill>
                <a:srgbClr val="228B22"/>
              </a:solidFill>
              <a:effectLst/>
              <a:latin typeface="Times New Roman" charset="0"/>
              <a:ea typeface="Times New Roman" charset="0"/>
              <a:cs typeface="Times New Roman" charset="0"/>
            </a:endParaRPr>
          </a:p>
          <a:p>
            <a:r>
              <a:rPr lang="en-US" sz="2000" dirty="0">
                <a:solidFill>
                  <a:srgbClr val="228B22"/>
                </a:solidFill>
                <a:latin typeface="Times New Roman" charset="0"/>
                <a:ea typeface="Times New Roman" charset="0"/>
                <a:cs typeface="Times New Roman" charset="0"/>
              </a:rPr>
              <a:t>a = 8</a:t>
            </a:r>
          </a:p>
          <a:p>
            <a:r>
              <a:rPr lang="en-US" sz="2000" dirty="0">
                <a:solidFill>
                  <a:srgbClr val="228B22"/>
                </a:solidFill>
                <a:latin typeface="Times New Roman" charset="0"/>
                <a:ea typeface="Times New Roman" charset="0"/>
                <a:cs typeface="Times New Roman" charset="0"/>
              </a:rPr>
              <a:t>b</a:t>
            </a:r>
            <a:r>
              <a:rPr lang="en-US" sz="2000" dirty="0">
                <a:solidFill>
                  <a:srgbClr val="228B22"/>
                </a:solidFill>
                <a:effectLst/>
                <a:latin typeface="Times New Roman" charset="0"/>
                <a:ea typeface="Times New Roman" charset="0"/>
                <a:cs typeface="Times New Roman" charset="0"/>
              </a:rPr>
              <a:t> = 8</a:t>
            </a:r>
            <a:endParaRPr lang="mr-IN" sz="2000" dirty="0">
              <a:solidFill>
                <a:srgbClr val="228B22"/>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35166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1175</TotalTime>
  <Words>1117</Words>
  <Application>Microsoft Macintosh PowerPoint</Application>
  <PresentationFormat>Widescreen</PresentationFormat>
  <Paragraphs>732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Calibri Light</vt:lpstr>
      <vt:lpstr>Cambria Math</vt:lpstr>
      <vt:lpstr>Helvetica</vt:lpstr>
      <vt:lpstr>Mangal</vt:lpstr>
      <vt:lpstr>Times New Roman</vt:lpstr>
      <vt:lpstr>Arial</vt:lpstr>
      <vt:lpstr>Office Theme</vt:lpstr>
      <vt:lpstr>Dynamic Time Warping Algorithm for measuring similarity in time series</vt:lpstr>
      <vt:lpstr>Outline of the talk</vt:lpstr>
      <vt:lpstr>What is dynamic time warping?  Why use it?</vt:lpstr>
      <vt:lpstr>Dynamic time warping vs  Euclidean distance</vt:lpstr>
      <vt:lpstr>Dynamic time warping vs  Euclidean distance</vt:lpstr>
      <vt:lpstr>Nobody said it better than Dr. Amelia Brand – Interstellar (2014)</vt:lpstr>
      <vt:lpstr>Algorithm</vt:lpstr>
      <vt:lpstr>Algorithm</vt:lpstr>
      <vt:lpstr>Algorithm</vt:lpstr>
      <vt:lpstr>Algorithm</vt:lpstr>
      <vt:lpstr>Algorithm</vt:lpstr>
      <vt:lpstr>Algorithm</vt:lpstr>
      <vt:lpstr>Algorithm</vt:lpstr>
      <vt:lpstr>Algorithm</vt:lpstr>
      <vt:lpstr>Algorithm</vt:lpstr>
      <vt:lpstr>DTW matrix and alignment</vt:lpstr>
      <vt:lpstr>Dynamic time warping for multivariate time series</vt:lpstr>
      <vt:lpstr>Code for multivariate time series DTW-D</vt:lpstr>
      <vt:lpstr>Code for multivariate time series DTW-D</vt:lpstr>
      <vt:lpstr>PowerPoint Presentation</vt:lpstr>
    </vt:vector>
  </TitlesOfParts>
  <Company>University of Vermont</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Spatiotemporal Trajectory Approach to Studying Hydrological Storm Events</dc:title>
  <dc:creator>Byung Lee</dc:creator>
  <cp:lastModifiedBy>Microsoft Office User</cp:lastModifiedBy>
  <cp:revision>185</cp:revision>
  <dcterms:created xsi:type="dcterms:W3CDTF">2019-02-17T03:45:15Z</dcterms:created>
  <dcterms:modified xsi:type="dcterms:W3CDTF">2019-11-13T20:03:41Z</dcterms:modified>
</cp:coreProperties>
</file>