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7"/>
  </p:notesMasterIdLst>
  <p:sldIdLst>
    <p:sldId id="256" r:id="rId2"/>
    <p:sldId id="257" r:id="rId3"/>
    <p:sldId id="270" r:id="rId4"/>
    <p:sldId id="274" r:id="rId5"/>
    <p:sldId id="272" r:id="rId6"/>
  </p:sldIdLst>
  <p:sldSz cx="18288000" cy="10287000"/>
  <p:notesSz cx="6858000" cy="9144000"/>
  <p:embeddedFontLst>
    <p:embeddedFont>
      <p:font typeface="Calibri" panose="020F0502020204030204" pitchFamily="34" charset="0"/>
      <p:regular r:id="rId8"/>
      <p:bold r:id="rId9"/>
      <p:italic r:id="rId10"/>
      <p:bold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800080"/>
    <a:srgbClr val="653680"/>
    <a:srgbClr val="883C84"/>
    <a:srgbClr val="A100FF"/>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92668" autoAdjust="0"/>
  </p:normalViewPr>
  <p:slideViewPr>
    <p:cSldViewPr>
      <p:cViewPr varScale="1">
        <p:scale>
          <a:sx n="45" d="100"/>
          <a:sy n="45" d="100"/>
        </p:scale>
        <p:origin x="84"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185666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293572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12.05.2022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3889117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58BC77-B9E3-4C9D-B143-E30D4FFCBA94}" type="datetime1">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EB9933-3F91-4659-9274-9A7CB7610DD4}" type="datetime1">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E699E-9598-4E5C-8F0A-BB808229581E}" type="datetime1">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D9C5FE-1C31-4345-8DCA-CC433493E37A}" type="datetime1">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C9C56-7342-4CC0-9ED5-18699E6FA20F}" type="datetime1">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3C9D43-46A9-45FB-81C5-57764D4B6A2B}" type="datetime1">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6D66B8-84DE-4377-B67F-0CCC41C562A6}" type="datetime1">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C23BF5-4BAC-4FC4-BB1D-24A75F02C39E}" type="datetime1">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B839B-1688-4942-9CA7-941F21CD4296}" type="datetime1">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96F61-49B8-4CF7-8FD6-334C67F32CC3}" type="datetime1">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EF875-54E1-4263-9014-CB0AC1201C10}" type="datetime1">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AF591-B7EE-43D0-B51A-FEE9871C31EF}" type="datetime1">
              <a:rPr lang="en-US" smtClean="0"/>
              <a:t>5/12/2022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15892933" y="-38100"/>
            <a:ext cx="1893269" cy="10287000"/>
          </a:xfrm>
          <a:prstGeom prst="rect">
            <a:avLst/>
          </a:prstGeom>
          <a:solidFill>
            <a:srgbClr val="FFFFFF"/>
          </a:solidFill>
        </p:spPr>
      </p:sp>
      <p:grpSp>
        <p:nvGrpSpPr>
          <p:cNvPr id="21" name="Group 21"/>
          <p:cNvGrpSpPr>
            <a:grpSpLocks noChangeAspect="1"/>
          </p:cNvGrpSpPr>
          <p:nvPr/>
        </p:nvGrpSpPr>
        <p:grpSpPr>
          <a:xfrm>
            <a:off x="228600" y="266700"/>
            <a:ext cx="7301967" cy="7301968"/>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lumMod val="65000"/>
              </a:schemeClr>
            </a:solidFill>
          </p:spPr>
          <p:txBody>
            <a:bodyPr/>
            <a:lstStyle/>
            <a:p>
              <a:endParaRPr lang="en-AU" dirty="0"/>
            </a:p>
          </p:txBody>
        </p:sp>
      </p:grpSp>
      <p:pic>
        <p:nvPicPr>
          <p:cNvPr id="23" name="Picture 23"/>
          <p:cNvPicPr>
            <a:picLocks noChangeAspect="1"/>
          </p:cNvPicPr>
          <p:nvPr/>
        </p:nvPicPr>
        <p:blipFill>
          <a:blip r:embed="rId3">
            <a:duotone>
              <a:prstClr val="black"/>
              <a:srgbClr val="A100FF">
                <a:tint val="45000"/>
                <a:satMod val="40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b="321"/>
          <a:stretch>
            <a:fillRect/>
          </a:stretch>
        </p:blipFill>
        <p:spPr>
          <a:xfrm rot="17070821">
            <a:off x="1423234" y="1059333"/>
            <a:ext cx="7301967" cy="7317535"/>
          </a:xfrm>
          <a:prstGeom prst="rect">
            <a:avLst/>
          </a:prstGeom>
          <a:noFill/>
        </p:spPr>
      </p:pic>
      <p:sp>
        <p:nvSpPr>
          <p:cNvPr id="24" name="TextBox 24"/>
          <p:cNvSpPr txBox="1"/>
          <p:nvPr/>
        </p:nvSpPr>
        <p:spPr>
          <a:xfrm>
            <a:off x="2222247" y="2302587"/>
            <a:ext cx="5956211" cy="4124719"/>
          </a:xfrm>
          <a:prstGeom prst="rect">
            <a:avLst/>
          </a:prstGeom>
        </p:spPr>
        <p:txBody>
          <a:bodyPr wrap="square" lIns="0" tIns="0" rIns="0" bIns="0" rtlCol="0" anchor="t">
            <a:spAutoFit/>
          </a:bodyPr>
          <a:lstStyle/>
          <a:p>
            <a:pPr algn="ctr">
              <a:lnSpc>
                <a:spcPts val="11059"/>
              </a:lnSpc>
            </a:pPr>
            <a:r>
              <a:rPr lang="en-US" sz="7200" spc="-105" dirty="0">
                <a:solidFill>
                  <a:srgbClr val="FFFFFF"/>
                </a:solidFill>
                <a:latin typeface="Arial" panose="020B0604020202020204" pitchFamily="34" charset="0"/>
                <a:cs typeface="Arial" panose="020B0604020202020204" pitchFamily="34" charset="0"/>
              </a:rPr>
              <a:t>Certified Seed Production</a:t>
            </a:r>
          </a:p>
          <a:p>
            <a:pPr algn="ctr">
              <a:lnSpc>
                <a:spcPts val="11059"/>
              </a:lnSpc>
            </a:pPr>
            <a:r>
              <a:rPr lang="en-US" sz="7200" spc="-105" dirty="0">
                <a:solidFill>
                  <a:srgbClr val="FFFFFF"/>
                </a:solidFill>
                <a:latin typeface="Arial" panose="020B0604020202020204" pitchFamily="34" charset="0"/>
                <a:cs typeface="Arial" panose="020B0604020202020204" pitchFamily="34" charset="0"/>
              </a:rPr>
              <a:t>Insights.</a:t>
            </a:r>
          </a:p>
        </p:txBody>
      </p:sp>
      <p:sp>
        <p:nvSpPr>
          <p:cNvPr id="25" name="TextBox 24"/>
          <p:cNvSpPr txBox="1"/>
          <p:nvPr/>
        </p:nvSpPr>
        <p:spPr>
          <a:xfrm>
            <a:off x="228600" y="9232843"/>
            <a:ext cx="8229600" cy="923330"/>
          </a:xfrm>
          <a:prstGeom prst="rect">
            <a:avLst/>
          </a:prstGeom>
          <a:noFill/>
        </p:spPr>
        <p:txBody>
          <a:bodyPr wrap="square" rtlCol="0">
            <a:spAutoFit/>
          </a:bodyPr>
          <a:lstStyle/>
          <a:p>
            <a:r>
              <a:rPr lang="en-US" sz="5400" dirty="0"/>
              <a:t>May 13, 2022</a:t>
            </a:r>
          </a:p>
        </p:txBody>
      </p:sp>
      <p:sp>
        <p:nvSpPr>
          <p:cNvPr id="3" name="TextBox 2"/>
          <p:cNvSpPr txBox="1"/>
          <p:nvPr/>
        </p:nvSpPr>
        <p:spPr>
          <a:xfrm>
            <a:off x="11299438" y="1236273"/>
            <a:ext cx="6486764" cy="52014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Meet the Team</a:t>
            </a:r>
          </a:p>
          <a:p>
            <a:pPr marL="571500" indent="-571500">
              <a:buFont typeface="Arial" panose="020B0604020202020204" pitchFamily="34" charset="0"/>
              <a:buChar char="•"/>
            </a:pPr>
            <a:r>
              <a:rPr lang="en-US" sz="3600" dirty="0" err="1">
                <a:latin typeface="Arial" panose="020B0604020202020204" pitchFamily="34" charset="0"/>
                <a:cs typeface="Arial" panose="020B0604020202020204" pitchFamily="34" charset="0"/>
              </a:rPr>
              <a:t>Chinyere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Ihemeje</a:t>
            </a:r>
            <a:endParaRPr lang="en-US" sz="3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3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Mofifoluwa Aiyepola</a:t>
            </a:r>
          </a:p>
          <a:p>
            <a:pPr marL="571500" indent="-571500">
              <a:buFont typeface="Arial" panose="020B0604020202020204" pitchFamily="34" charset="0"/>
              <a:buChar char="•"/>
            </a:pPr>
            <a:endParaRPr lang="en-US" sz="3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dirty="0" err="1">
                <a:latin typeface="Arial" panose="020B0604020202020204" pitchFamily="34" charset="0"/>
                <a:cs typeface="Arial" panose="020B0604020202020204" pitchFamily="34" charset="0"/>
              </a:rPr>
              <a:t>Akintunde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Akinwale</a:t>
            </a:r>
            <a:endParaRPr lang="en-US" sz="3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3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dirty="0" err="1">
                <a:latin typeface="Arial" panose="020B0604020202020204" pitchFamily="34" charset="0"/>
                <a:cs typeface="Arial" panose="020B0604020202020204" pitchFamily="34" charset="0"/>
              </a:rPr>
              <a:t>Ubong</a:t>
            </a:r>
            <a:r>
              <a:rPr lang="en-US" sz="3600" dirty="0">
                <a:latin typeface="Arial" panose="020B0604020202020204" pitchFamily="34" charset="0"/>
                <a:cs typeface="Arial" panose="020B0604020202020204" pitchFamily="34" charset="0"/>
              </a:rPr>
              <a:t> Dominic</a:t>
            </a:r>
          </a:p>
          <a:p>
            <a:pPr marL="571500" indent="-5715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04800" y="1659007"/>
            <a:ext cx="17068800" cy="6726585"/>
          </a:xfrm>
          <a:prstGeom prst="rect">
            <a:avLst/>
          </a:prstGeom>
        </p:spPr>
        <p:txBody>
          <a:bodyPr wrap="square" lIns="0" tIns="0" rIns="0" bIns="0" rtlCol="0" anchor="t">
            <a:spAutoFit/>
          </a:bodyPr>
          <a:lstStyle/>
          <a:p>
            <a:pPr algn="just">
              <a:lnSpc>
                <a:spcPct val="150000"/>
              </a:lnSpc>
            </a:pPr>
            <a:r>
              <a:rPr lang="en-US" sz="2100" spc="-19" dirty="0">
                <a:solidFill>
                  <a:srgbClr val="000000"/>
                </a:solidFill>
                <a:latin typeface="Arial" panose="020B0604020202020204" pitchFamily="34" charset="0"/>
                <a:cs typeface="Arial" panose="020B0604020202020204" pitchFamily="34" charset="0"/>
              </a:rPr>
              <a:t>Accordingly to the United Nations Food and Agriculture Organization FAO, about 19.4 million Nigerians will face food insecurity by August 2022. One of the major challenges that militates against food security in Nigeria is the availability of quality seed for farmers. An unconfirmed report have it that Nigeria is 320,000 metric </a:t>
            </a:r>
            <a:r>
              <a:rPr lang="en-US" sz="2100" spc="-19" dirty="0" err="1">
                <a:solidFill>
                  <a:srgbClr val="000000"/>
                </a:solidFill>
                <a:latin typeface="Arial" panose="020B0604020202020204" pitchFamily="34" charset="0"/>
                <a:cs typeface="Arial" panose="020B0604020202020204" pitchFamily="34" charset="0"/>
              </a:rPr>
              <a:t>tonnes</a:t>
            </a:r>
            <a:r>
              <a:rPr lang="en-US" sz="2100" spc="-19" dirty="0">
                <a:solidFill>
                  <a:srgbClr val="000000"/>
                </a:solidFill>
                <a:latin typeface="Arial" panose="020B0604020202020204" pitchFamily="34" charset="0"/>
                <a:cs typeface="Arial" panose="020B0604020202020204" pitchFamily="34" charset="0"/>
              </a:rPr>
              <a:t> deficient in quality seed availability. To improve seed security there's need to increase seeds production (Breeder, Foundation and Certified Seed).In this report we analyzed certified seed production of five (5) major crops in Nigeria including Rice, Maize, Soybean, Cotton and Sorghum from year 2009 - 2015. Total Production from 2009 to 2015 is </a:t>
            </a:r>
            <a:r>
              <a:rPr lang="en-US" sz="2100" b="1" spc="-19" dirty="0">
                <a:solidFill>
                  <a:srgbClr val="000000"/>
                </a:solidFill>
                <a:latin typeface="Arial" panose="020B0604020202020204" pitchFamily="34" charset="0"/>
                <a:cs typeface="Arial" panose="020B0604020202020204" pitchFamily="34" charset="0"/>
              </a:rPr>
              <a:t>570,731</a:t>
            </a:r>
            <a:r>
              <a:rPr lang="en-US" sz="2100" spc="-19" dirty="0">
                <a:solidFill>
                  <a:srgbClr val="000000"/>
                </a:solidFill>
                <a:latin typeface="Arial" panose="020B0604020202020204" pitchFamily="34" charset="0"/>
                <a:cs typeface="Arial" panose="020B0604020202020204" pitchFamily="34" charset="0"/>
              </a:rPr>
              <a:t> metric </a:t>
            </a:r>
            <a:r>
              <a:rPr lang="en-US" sz="2100" spc="-19" dirty="0" err="1">
                <a:solidFill>
                  <a:srgbClr val="000000"/>
                </a:solidFill>
                <a:latin typeface="Arial" panose="020B0604020202020204" pitchFamily="34" charset="0"/>
                <a:cs typeface="Arial" panose="020B0604020202020204" pitchFamily="34" charset="0"/>
              </a:rPr>
              <a:t>tonnes</a:t>
            </a:r>
            <a:r>
              <a:rPr lang="en-US" sz="2100" spc="-19" dirty="0">
                <a:solidFill>
                  <a:srgbClr val="000000"/>
                </a:solidFill>
                <a:latin typeface="Arial" panose="020B0604020202020204" pitchFamily="34" charset="0"/>
                <a:cs typeface="Arial" panose="020B0604020202020204" pitchFamily="34" charset="0"/>
              </a:rPr>
              <a:t> </a:t>
            </a:r>
          </a:p>
          <a:p>
            <a:pPr algn="just">
              <a:lnSpc>
                <a:spcPct val="150000"/>
              </a:lnSpc>
            </a:pPr>
            <a:endParaRPr lang="en-US" sz="2100" spc="-19" dirty="0">
              <a:solidFill>
                <a:srgbClr val="000000"/>
              </a:solidFill>
              <a:latin typeface="Arial" panose="020B0604020202020204" pitchFamily="34" charset="0"/>
              <a:cs typeface="Arial" panose="020B0604020202020204" pitchFamily="34" charset="0"/>
            </a:endParaRPr>
          </a:p>
          <a:p>
            <a:pPr algn="just">
              <a:lnSpc>
                <a:spcPct val="150000"/>
              </a:lnSpc>
            </a:pPr>
            <a:r>
              <a:rPr lang="en-US" sz="2100" spc="-19" dirty="0">
                <a:solidFill>
                  <a:srgbClr val="000000"/>
                </a:solidFill>
                <a:latin typeface="Arial" panose="020B0604020202020204" pitchFamily="34" charset="0"/>
                <a:cs typeface="Arial" panose="020B0604020202020204" pitchFamily="34" charset="0"/>
              </a:rPr>
              <a:t>The raw data for this analysis was obtained from National Agricultural Seed Council. The following insights were obtained from the available data:</a:t>
            </a:r>
          </a:p>
          <a:p>
            <a:pPr marL="457200" indent="-457200" algn="just">
              <a:lnSpc>
                <a:spcPct val="150000"/>
              </a:lnSpc>
              <a:buAutoNum type="arabicPeriod"/>
            </a:pPr>
            <a:r>
              <a:rPr lang="en-US" sz="2100" spc="-19" dirty="0">
                <a:solidFill>
                  <a:srgbClr val="000000"/>
                </a:solidFill>
                <a:latin typeface="Arial" panose="020B0604020202020204" pitchFamily="34" charset="0"/>
                <a:cs typeface="Arial" panose="020B0604020202020204" pitchFamily="34" charset="0"/>
              </a:rPr>
              <a:t>Seed production in Nigeria was on the increase from year 2009 to 2014. The increase in production was attributed to FGN intervention in 2012 through GES (Growth Enhancement Scheme) program. However, there was a sharp decline in 2015.</a:t>
            </a:r>
          </a:p>
          <a:p>
            <a:pPr marL="457200" indent="-457200" algn="just">
              <a:lnSpc>
                <a:spcPct val="150000"/>
              </a:lnSpc>
              <a:buAutoNum type="arabicPeriod" startAt="2"/>
            </a:pPr>
            <a:r>
              <a:rPr lang="en-US" sz="2100" spc="-19" dirty="0">
                <a:solidFill>
                  <a:srgbClr val="000000"/>
                </a:solidFill>
                <a:latin typeface="Arial" panose="020B0604020202020204" pitchFamily="34" charset="0"/>
                <a:cs typeface="Arial" panose="020B0604020202020204" pitchFamily="34" charset="0"/>
              </a:rPr>
              <a:t>2014 recorded the largest production of seed in Nigeria because of the availability of Breeder and Foundation Seeds in the last two years through GES of the FGN.</a:t>
            </a:r>
          </a:p>
          <a:p>
            <a:pPr marL="457200" indent="-457200" algn="just">
              <a:lnSpc>
                <a:spcPct val="150000"/>
              </a:lnSpc>
              <a:buAutoNum type="arabicPeriod" startAt="2"/>
            </a:pPr>
            <a:r>
              <a:rPr lang="en-US" sz="2100" spc="-19" dirty="0">
                <a:solidFill>
                  <a:srgbClr val="000000"/>
                </a:solidFill>
                <a:latin typeface="Arial" panose="020B0604020202020204" pitchFamily="34" charset="0"/>
                <a:cs typeface="Arial" panose="020B0604020202020204" pitchFamily="34" charset="0"/>
              </a:rPr>
              <a:t>The major staple </a:t>
            </a:r>
            <a:r>
              <a:rPr lang="en-US" sz="2100" spc="-19" dirty="0" smtClean="0">
                <a:solidFill>
                  <a:srgbClr val="000000"/>
                </a:solidFill>
                <a:latin typeface="Arial" panose="020B0604020202020204" pitchFamily="34" charset="0"/>
                <a:cs typeface="Arial" panose="020B0604020202020204" pitchFamily="34" charset="0"/>
              </a:rPr>
              <a:t>foods maize </a:t>
            </a:r>
            <a:r>
              <a:rPr lang="en-US" sz="2100" spc="-19" dirty="0">
                <a:solidFill>
                  <a:srgbClr val="000000"/>
                </a:solidFill>
                <a:latin typeface="Arial" panose="020B0604020202020204" pitchFamily="34" charset="0"/>
                <a:cs typeface="Arial" panose="020B0604020202020204" pitchFamily="34" charset="0"/>
              </a:rPr>
              <a:t>and </a:t>
            </a:r>
            <a:r>
              <a:rPr lang="en-US" sz="2100" spc="-19" dirty="0" smtClean="0">
                <a:solidFill>
                  <a:srgbClr val="000000"/>
                </a:solidFill>
                <a:latin typeface="Arial" panose="020B0604020202020204" pitchFamily="34" charset="0"/>
                <a:cs typeface="Arial" panose="020B0604020202020204" pitchFamily="34" charset="0"/>
              </a:rPr>
              <a:t>rice </a:t>
            </a:r>
            <a:r>
              <a:rPr lang="en-US" sz="2100" spc="-19" dirty="0">
                <a:solidFill>
                  <a:srgbClr val="000000"/>
                </a:solidFill>
                <a:latin typeface="Arial" panose="020B0604020202020204" pitchFamily="34" charset="0"/>
                <a:cs typeface="Arial" panose="020B0604020202020204" pitchFamily="34" charset="0"/>
              </a:rPr>
              <a:t>accounted for the largest volume of seed production for the period under review</a:t>
            </a:r>
          </a:p>
          <a:p>
            <a:pPr marL="457200" indent="-457200" algn="just">
              <a:lnSpc>
                <a:spcPct val="150000"/>
              </a:lnSpc>
              <a:buAutoNum type="arabicPeriod" startAt="2"/>
            </a:pPr>
            <a:r>
              <a:rPr lang="en-US" sz="2100" spc="-19" dirty="0">
                <a:solidFill>
                  <a:srgbClr val="000000"/>
                </a:solidFill>
                <a:latin typeface="Arial" panose="020B0604020202020204" pitchFamily="34" charset="0"/>
                <a:cs typeface="Arial" panose="020B0604020202020204" pitchFamily="34" charset="0"/>
              </a:rPr>
              <a:t>Kaduna, </a:t>
            </a:r>
            <a:r>
              <a:rPr lang="en-US" sz="2100" spc="-19" dirty="0" err="1">
                <a:solidFill>
                  <a:srgbClr val="000000"/>
                </a:solidFill>
                <a:latin typeface="Arial" panose="020B0604020202020204" pitchFamily="34" charset="0"/>
                <a:cs typeface="Arial" panose="020B0604020202020204" pitchFamily="34" charset="0"/>
              </a:rPr>
              <a:t>Katsina</a:t>
            </a:r>
            <a:r>
              <a:rPr lang="en-US" sz="2100" spc="-19" dirty="0">
                <a:solidFill>
                  <a:srgbClr val="000000"/>
                </a:solidFill>
                <a:latin typeface="Arial" panose="020B0604020202020204" pitchFamily="34" charset="0"/>
                <a:cs typeface="Arial" panose="020B0604020202020204" pitchFamily="34" charset="0"/>
              </a:rPr>
              <a:t>, Kano, </a:t>
            </a:r>
            <a:r>
              <a:rPr lang="en-US" sz="2100" spc="-19" dirty="0" err="1">
                <a:solidFill>
                  <a:srgbClr val="000000"/>
                </a:solidFill>
                <a:latin typeface="Arial" panose="020B0604020202020204" pitchFamily="34" charset="0"/>
                <a:cs typeface="Arial" panose="020B0604020202020204" pitchFamily="34" charset="0"/>
              </a:rPr>
              <a:t>Kebbi</a:t>
            </a:r>
            <a:r>
              <a:rPr lang="en-US" sz="2100" spc="-19" dirty="0">
                <a:solidFill>
                  <a:srgbClr val="000000"/>
                </a:solidFill>
                <a:latin typeface="Arial" panose="020B0604020202020204" pitchFamily="34" charset="0"/>
                <a:cs typeface="Arial" panose="020B0604020202020204" pitchFamily="34" charset="0"/>
              </a:rPr>
              <a:t>, </a:t>
            </a:r>
            <a:r>
              <a:rPr lang="en-US" sz="2100" spc="-19" dirty="0" err="1">
                <a:solidFill>
                  <a:srgbClr val="000000"/>
                </a:solidFill>
                <a:latin typeface="Arial" panose="020B0604020202020204" pitchFamily="34" charset="0"/>
                <a:cs typeface="Arial" panose="020B0604020202020204" pitchFamily="34" charset="0"/>
              </a:rPr>
              <a:t>Jigawa</a:t>
            </a:r>
            <a:r>
              <a:rPr lang="en-US" sz="2100" spc="-19" dirty="0">
                <a:solidFill>
                  <a:srgbClr val="000000"/>
                </a:solidFill>
                <a:latin typeface="Arial" panose="020B0604020202020204" pitchFamily="34" charset="0"/>
                <a:cs typeface="Arial" panose="020B0604020202020204" pitchFamily="34" charset="0"/>
              </a:rPr>
              <a:t>, </a:t>
            </a:r>
            <a:r>
              <a:rPr lang="en-US" sz="2100" spc="-19" dirty="0" err="1">
                <a:solidFill>
                  <a:srgbClr val="000000"/>
                </a:solidFill>
                <a:latin typeface="Arial" panose="020B0604020202020204" pitchFamily="34" charset="0"/>
                <a:cs typeface="Arial" panose="020B0604020202020204" pitchFamily="34" charset="0"/>
              </a:rPr>
              <a:t>Borno</a:t>
            </a:r>
            <a:r>
              <a:rPr lang="en-US" sz="2100" spc="-19" dirty="0">
                <a:solidFill>
                  <a:srgbClr val="000000"/>
                </a:solidFill>
                <a:latin typeface="Arial" panose="020B0604020202020204" pitchFamily="34" charset="0"/>
                <a:cs typeface="Arial" panose="020B0604020202020204" pitchFamily="34" charset="0"/>
              </a:rPr>
              <a:t>, </a:t>
            </a:r>
            <a:r>
              <a:rPr lang="en-US" sz="2100" spc="-19" dirty="0" err="1">
                <a:solidFill>
                  <a:srgbClr val="000000"/>
                </a:solidFill>
                <a:latin typeface="Arial" panose="020B0604020202020204" pitchFamily="34" charset="0"/>
                <a:cs typeface="Arial" panose="020B0604020202020204" pitchFamily="34" charset="0"/>
              </a:rPr>
              <a:t>Zamfara</a:t>
            </a:r>
            <a:r>
              <a:rPr lang="en-US" sz="2100" spc="-19" dirty="0">
                <a:solidFill>
                  <a:srgbClr val="000000"/>
                </a:solidFill>
                <a:latin typeface="Arial" panose="020B0604020202020204" pitchFamily="34" charset="0"/>
                <a:cs typeface="Arial" panose="020B0604020202020204" pitchFamily="34" charset="0"/>
              </a:rPr>
              <a:t>, Adamawa, Niger and Benue account for </a:t>
            </a:r>
            <a:r>
              <a:rPr lang="en-US" sz="2100" b="1" spc="-19" dirty="0">
                <a:solidFill>
                  <a:srgbClr val="000000"/>
                </a:solidFill>
                <a:latin typeface="Arial" panose="020B0604020202020204" pitchFamily="34" charset="0"/>
                <a:cs typeface="Arial" panose="020B0604020202020204" pitchFamily="34" charset="0"/>
              </a:rPr>
              <a:t>514,894 </a:t>
            </a:r>
            <a:r>
              <a:rPr lang="en-US" sz="2100" spc="-19" dirty="0">
                <a:solidFill>
                  <a:srgbClr val="000000"/>
                </a:solidFill>
                <a:latin typeface="Arial" panose="020B0604020202020204" pitchFamily="34" charset="0"/>
                <a:cs typeface="Arial" panose="020B0604020202020204" pitchFamily="34" charset="0"/>
              </a:rPr>
              <a:t>metric </a:t>
            </a:r>
            <a:r>
              <a:rPr lang="en-US" sz="2100" spc="-19" dirty="0" err="1">
                <a:solidFill>
                  <a:srgbClr val="000000"/>
                </a:solidFill>
                <a:latin typeface="Arial" panose="020B0604020202020204" pitchFamily="34" charset="0"/>
                <a:cs typeface="Arial" panose="020B0604020202020204" pitchFamily="34" charset="0"/>
              </a:rPr>
              <a:t>tonnes</a:t>
            </a:r>
            <a:r>
              <a:rPr lang="en-US" sz="2100" spc="-19" dirty="0">
                <a:solidFill>
                  <a:srgbClr val="000000"/>
                </a:solidFill>
                <a:latin typeface="Arial" panose="020B0604020202020204" pitchFamily="34" charset="0"/>
                <a:cs typeface="Arial" panose="020B0604020202020204" pitchFamily="34" charset="0"/>
              </a:rPr>
              <a:t> of produced seed over the 6 year period</a:t>
            </a:r>
            <a:endParaRPr lang="en-US" sz="2100" spc="-19" dirty="0">
              <a:solidFill>
                <a:srgbClr val="000000"/>
              </a:solidFill>
              <a:latin typeface="Arial" panose="020B0604020202020204" pitchFamily="34" charset="0"/>
              <a:cs typeface="Arial" panose="020B0604020202020204" pitchFamily="34" charset="0"/>
            </a:endParaRPr>
          </a:p>
        </p:txBody>
      </p:sp>
      <p:sp>
        <p:nvSpPr>
          <p:cNvPr id="22" name="Rectangle 21"/>
          <p:cNvSpPr/>
          <p:nvPr/>
        </p:nvSpPr>
        <p:spPr>
          <a:xfrm>
            <a:off x="0" y="12700"/>
            <a:ext cx="17373600" cy="1333500"/>
          </a:xfrm>
          <a:prstGeom prst="rect">
            <a:avLst/>
          </a:prstGeom>
          <a:solidFill>
            <a:srgbClr val="653680"/>
          </a:solidFill>
          <a:ln w="762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4800" y="325507"/>
            <a:ext cx="14706600"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Executive Summary</a:t>
            </a:r>
          </a:p>
        </p:txBody>
      </p:sp>
      <p:sp>
        <p:nvSpPr>
          <p:cNvPr id="2" name="Slide Number Placeholder 1"/>
          <p:cNvSpPr>
            <a:spLocks noGrp="1"/>
          </p:cNvSpPr>
          <p:nvPr>
            <p:ph type="sldNum" sz="quarter" idx="12"/>
          </p:nvPr>
        </p:nvSpPr>
        <p:spPr>
          <a:xfrm>
            <a:off x="16154400" y="9892635"/>
            <a:ext cx="2133600" cy="365125"/>
          </a:xfrm>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55574" y="9281814"/>
            <a:ext cx="17218026" cy="877163"/>
          </a:xfrm>
          <a:prstGeom prst="rect">
            <a:avLst/>
          </a:prstGeom>
          <a:solidFill>
            <a:schemeClr val="bg1">
              <a:lumMod val="95000"/>
            </a:schemeClr>
          </a:solidFill>
        </p:spPr>
        <p:txBody>
          <a:bodyPr wrap="square" lIns="0" tIns="0" rIns="0" bIns="0" rtlCol="0" anchor="t">
            <a:spAutoFit/>
          </a:bodyPr>
          <a:lstStyle/>
          <a:p>
            <a:pPr algn="just">
              <a:lnSpc>
                <a:spcPct val="150000"/>
              </a:lnSpc>
            </a:pPr>
            <a:r>
              <a:rPr lang="en-US" spc="-19" dirty="0">
                <a:latin typeface="Arial" panose="020B0604020202020204" pitchFamily="34" charset="0"/>
                <a:cs typeface="Arial" panose="020B0604020202020204" pitchFamily="34" charset="0"/>
              </a:rPr>
              <a:t>Certified Seed Production </a:t>
            </a:r>
            <a:r>
              <a:rPr lang="en-US" spc="-19" dirty="0" smtClean="0">
                <a:latin typeface="Arial" panose="020B0604020202020204" pitchFamily="34" charset="0"/>
                <a:cs typeface="Arial" panose="020B0604020202020204" pitchFamily="34" charset="0"/>
              </a:rPr>
              <a:t>data:</a:t>
            </a:r>
            <a:endParaRPr lang="en-US" spc="-19" dirty="0">
              <a:latin typeface="Arial" panose="020B0604020202020204" pitchFamily="34" charset="0"/>
              <a:cs typeface="Arial" panose="020B0604020202020204" pitchFamily="34" charset="0"/>
            </a:endParaRPr>
          </a:p>
          <a:p>
            <a:pPr lvl="1" algn="just">
              <a:lnSpc>
                <a:spcPct val="150000"/>
              </a:lnSpc>
            </a:pPr>
            <a:r>
              <a:rPr lang="en-US" sz="2000" b="1" spc="-19" dirty="0">
                <a:solidFill>
                  <a:srgbClr val="653680"/>
                </a:solidFill>
                <a:latin typeface="Arial" panose="020B0604020202020204" pitchFamily="34" charset="0"/>
                <a:cs typeface="Arial" panose="020B0604020202020204" pitchFamily="34" charset="0"/>
              </a:rPr>
              <a:t>* </a:t>
            </a:r>
            <a:r>
              <a:rPr lang="en-US" b="1" spc="-19" dirty="0">
                <a:latin typeface="Arial" panose="020B0604020202020204" pitchFamily="34" charset="0"/>
                <a:cs typeface="Arial" panose="020B0604020202020204" pitchFamily="34" charset="0"/>
              </a:rPr>
              <a:t>39k</a:t>
            </a:r>
            <a:r>
              <a:rPr lang="en-US" spc="-19" dirty="0">
                <a:latin typeface="Arial" panose="020B0604020202020204" pitchFamily="34" charset="0"/>
                <a:cs typeface="Arial" panose="020B0604020202020204" pitchFamily="34" charset="0"/>
              </a:rPr>
              <a:t>+ observations 		</a:t>
            </a:r>
            <a:r>
              <a:rPr lang="en-US" sz="2000" b="1" spc="-19" dirty="0">
                <a:solidFill>
                  <a:srgbClr val="653680"/>
                </a:solidFill>
                <a:latin typeface="Arial" panose="020B0604020202020204" pitchFamily="34" charset="0"/>
                <a:cs typeface="Arial" panose="020B0604020202020204" pitchFamily="34" charset="0"/>
              </a:rPr>
              <a:t>* </a:t>
            </a:r>
            <a:r>
              <a:rPr lang="en-US" b="1" spc="-19" dirty="0">
                <a:latin typeface="Arial" panose="020B0604020202020204" pitchFamily="34" charset="0"/>
                <a:cs typeface="Arial" panose="020B0604020202020204" pitchFamily="34" charset="0"/>
              </a:rPr>
              <a:t>7 </a:t>
            </a:r>
            <a:r>
              <a:rPr lang="en-US" spc="-19" dirty="0">
                <a:latin typeface="Arial" panose="020B0604020202020204" pitchFamily="34" charset="0"/>
                <a:cs typeface="Arial" panose="020B0604020202020204" pitchFamily="34" charset="0"/>
              </a:rPr>
              <a:t>categorical features		 </a:t>
            </a:r>
            <a:r>
              <a:rPr lang="en-US" sz="2000" b="1" spc="-19" dirty="0">
                <a:solidFill>
                  <a:srgbClr val="653680"/>
                </a:solidFill>
                <a:latin typeface="Arial" panose="020B0604020202020204" pitchFamily="34" charset="0"/>
                <a:cs typeface="Arial" panose="020B0604020202020204" pitchFamily="34" charset="0"/>
              </a:rPr>
              <a:t>* </a:t>
            </a:r>
            <a:r>
              <a:rPr lang="en-US" b="1" spc="-19" dirty="0">
                <a:latin typeface="Arial" panose="020B0604020202020204" pitchFamily="34" charset="0"/>
                <a:cs typeface="Arial" panose="020B0604020202020204" pitchFamily="34" charset="0"/>
              </a:rPr>
              <a:t>3</a:t>
            </a:r>
            <a:r>
              <a:rPr lang="en-US" spc="-19" dirty="0">
                <a:latin typeface="Arial" panose="020B0604020202020204" pitchFamily="34" charset="0"/>
                <a:cs typeface="Arial" panose="020B0604020202020204" pitchFamily="34" charset="0"/>
              </a:rPr>
              <a:t> numeric variables 		 </a:t>
            </a:r>
            <a:r>
              <a:rPr lang="en-US" sz="2000" b="1" spc="-19" dirty="0">
                <a:solidFill>
                  <a:srgbClr val="653680"/>
                </a:solidFill>
                <a:latin typeface="Arial" panose="020B0604020202020204" pitchFamily="34" charset="0"/>
                <a:cs typeface="Arial" panose="020B0604020202020204" pitchFamily="34" charset="0"/>
              </a:rPr>
              <a:t>*</a:t>
            </a:r>
            <a:r>
              <a:rPr lang="en-US" spc="-19" dirty="0">
                <a:solidFill>
                  <a:srgbClr val="653680"/>
                </a:solidFill>
                <a:latin typeface="Arial" panose="020B0604020202020204" pitchFamily="34" charset="0"/>
                <a:cs typeface="Arial" panose="020B0604020202020204" pitchFamily="34" charset="0"/>
              </a:rPr>
              <a:t> </a:t>
            </a:r>
            <a:r>
              <a:rPr lang="en-US" b="1" spc="-19" dirty="0">
                <a:latin typeface="Arial" panose="020B0604020202020204" pitchFamily="34" charset="0"/>
                <a:cs typeface="Arial" panose="020B0604020202020204" pitchFamily="34" charset="0"/>
              </a:rPr>
              <a:t>1</a:t>
            </a:r>
            <a:r>
              <a:rPr lang="en-US" spc="-19" dirty="0">
                <a:latin typeface="Arial" panose="020B0604020202020204" pitchFamily="34" charset="0"/>
                <a:cs typeface="Arial" panose="020B0604020202020204" pitchFamily="34" charset="0"/>
              </a:rPr>
              <a:t> date attribute - year </a:t>
            </a:r>
          </a:p>
        </p:txBody>
      </p:sp>
      <p:sp>
        <p:nvSpPr>
          <p:cNvPr id="22" name="Rectangle 21"/>
          <p:cNvSpPr/>
          <p:nvPr/>
        </p:nvSpPr>
        <p:spPr>
          <a:xfrm>
            <a:off x="0" y="12700"/>
            <a:ext cx="17373600" cy="1333500"/>
          </a:xfrm>
          <a:prstGeom prst="rect">
            <a:avLst/>
          </a:prstGeom>
          <a:solidFill>
            <a:srgbClr val="653680"/>
          </a:solidFill>
          <a:ln w="762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00080"/>
              </a:solidFill>
            </a:endParaRPr>
          </a:p>
        </p:txBody>
      </p:sp>
      <p:sp>
        <p:nvSpPr>
          <p:cNvPr id="23" name="TextBox 22"/>
          <p:cNvSpPr txBox="1"/>
          <p:nvPr/>
        </p:nvSpPr>
        <p:spPr>
          <a:xfrm>
            <a:off x="304800" y="325507"/>
            <a:ext cx="14706600"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Key Insights and More.</a:t>
            </a:r>
          </a:p>
        </p:txBody>
      </p:sp>
      <p:sp>
        <p:nvSpPr>
          <p:cNvPr id="2" name="AutoShape 2" descr="data:image/png;base64,iVBORw0KGgoAAAANSUhEUgAAA4EAAAHACAYAAAAcMW0sAAAAOXRFWHRTb2Z0d2FyZQBNYXRwbG90bGliIHZlcnNpb24zLjQuMywgaHR0cHM6Ly9tYXRwbG90bGliLm9yZy/MnkTPAAAACXBIWXMAAAsTAAALEwEAmpwYAABthklEQVR4nO3dd3hUZfrG8XsyqaSQRoAgLWAIEEpQauglgAjorgUVywqoiwKC3RVX114QhQWUH4pld0XFAjZqIIgBG70pJoQWIL0nJJM5vz8ioxGUAEnOJPP9XJcX5szJzHPmISF33ve8r8UwDEMAAAAAAJfgZnYBAAAAAIDaQwgEAAAAABdCCAQAAAAAF0IIBAAAAAAXQggEAAAAABdCCAQAAAAAF0IIBIA6rrS0VAsXLtSYMWPUtWtXdevWTX/5y1+0cOFCnTx50pSabrzxRg0ePPhPz5k7d67atWtX6b+oqCh17dpVY8eO1Ztvvim73e4UtV6IgoICZWVlOT4+dd1Hjhypsdf8vW+++ea097pdu3aKjo7WkCFD9NRTTyk3N7fGXn/atGlq166d3n333T88Z8mSJWrXrp2efPLJGqsDAFDB3ewCAADnz2azacKECdq2bZuuuOIKXXvttSovL9f333+vl156SfHx8Xr77bfl6elpdql/6I477lBERIQkyTAMFRcXa+3atXrmmWd0+PBhzZw50+QKz9+uXbv097//XS+++KJ69uwpSRo2bJhatGih4ODgWq9n2LBhGjZsmOPj0tJS7dq1S//5z3/0/fff64MPPpC7e/X/aPDwww9r48aNmj17toYPH37atWdlZWn27Nlq2rSppk+fXu2vDwCojBAIAHXYl19+qW+//VZz585VXFyc4/hNN92kRYsW6YUXXtDSpUt1/fXXm1jln+vTp48jIJ1y7bXX6rrrrtP//vc/3XbbbWrcuLFJ1V2Yn376SWlpaZWORUVFKSoqypR62rVrp7Fjx1Y6dvXVV8vPz0+LFi3SypUrNWrUqGp/3caNG2vatGl66qmn9MILL+iZZ56p9Pjzzz+vnJwcPfvss/L19a321wcAVMZ0UACow7Zu3SpJio2NPe2xG264QR4eHtq2bVstV3Xh3NzcNGLECNntdm3fvt3scuq9yy67TNKvf59qwg033KCOHTvq448/1g8//OA4/v333+vjjz/WZZddpkGDBtXY6wMAfkUIBIA67NSoyXvvvXfaYz4+PtqyZYuef/75Ssd//vln3Xnnnbr00kvVpUsXjRs3Tl999dVpn1/V8xITEzVu3Dh17dpVQ4cO1RdffFEt12axWCRVTHmVKu7dmzBhgmbPnq2YmBj17t1bP/74oyTpxx9/1OTJk3XppZeqc+fOuuaaa7RmzZrzqvWP7hE80/GkpCRNmzZNPXv21CWXXKIbb7xR33//vaSKe/8eeughSRUjs6c+90z3BGZnZ+uxxx5Tv379FB0dreHDh2vhwoUqLy93nDN37lx16tRJKSkpuv322xUTE6Pu3bvrgQceUHZ2dtXf2DNwc6v4ceDUey1Jubm5euKJJxw1jRw5Um+99ZYMwzitptWrVys2NlYxMTH64IMPzvgaVqtVjz/+uCwWi5544gnZ7XaVl5fr8ccfV8OGDfWPf/zjnF5bknbv3q0pU6aoT58+6tixo3r37q177rlHx48fP68aAcBVMB0UAOqwMWPGaPHixXruuef00UcfaejQoerdu7diYmLk6el52r2AP/74o66//nqFhobq9ttvl4eHhz777DPddtttmjVrlmNEqKrnJSYmatKkSWrVqpXuvvtuZWVl6R//+IcsFosCAwMv6No2b94sSerYsaPj2JYtW3Tw4EHdd999OnLkiNq2basdO3bopptukp+fn/72t7/J19dXy5Yt05133qlHH31UN9xwQ43UmpKSomuuuUbu7u4aP368goODtWTJEv3tb3/Tf//7Xw0bNkzp6el67733dMcdd6hTp05nfJ7c3FyNGzdOR48e1bhx49S6dWt9/fXXmjVrlvbs2aOXX37Zca7dbtdNN92kSy+9VA888IB27typpUuXqqSkRK+88so5X8MpmzZtkvTre11UVKTx48fr2LFjuv7669WkSRNt3rxZTz/9tFJSUvTPf/7T8bk2m02PPPKIJkyYoNLSUl1yySV/+DqdOnXSuHHj9L///U+ffPKJiouL9dNPP+npp59WaGjoOb32qb+jLVu21G233eb4pceyZcuUlpamd95557xqBACXYAAA6rR169YZvXv3NiIjIx3/de3a1ZgxY4aRnJxc6dzx48cbQ4cONQoLCx3HysrKjOuvv97o06ePcfLkyXM678orrzQGDBhg5OfnO87btGmTERkZaQwaNOhP654zZ44RGRlprF692sjMzDQyMzONjIwMY+fOnca//vUvIzIy0rjzzjsr1R4ZGWls3ry50vNcffXVRteuXY1jx445jpWUlBhXXnml0blzZyMzM/Ocah0/fvwZa//98WnTphmdO3c2UlJSHMeysrKMSy65xJg6daphGIbx4Ycfnlbzqes+fPiwYRiG8cILLzjeh9967LHHjMjISGP9+vWVPu+ZZ56pdN6ECROMDh06GEVFRWd8nw3DMDZv3mxERkYazz33nOO9zszMNPbv32+8+eabRteuXY0BAwYYBQUFjtfq2LGjsW/fvkrPM2vWLCMyMtLYu3dvpZrmzJnzh6/9e3l5eUZsbKzRr18/o3fv3saNN95Y6fGqvvajjz5qdOnSxcjOzq503vTp043IyEjH8fOpEQDqO6aDAkAdN3DgQK1bt06zZ8/W2LFj1ahRIxUVFemzzz7T2LFj9e2330qqmHL47bffasCAASopKVFWVpaysrKUl5enYcOGKSMjQzt37qzyeZmZmdq9e7dGjRolPz8/Rz29evVSu3btqlz/nXfeqd69e6t3797q06eP/vrXv+rdd9/V5ZdfrmeffbbSud7e3urevbvj44yMDG3fvl1jx45VkyZNHMe9vLw0YcIElZSUKDExsdpqPcVutyshIUEDBgxQy5YtHceDgoL0v//9T4888kiVnys+Pl5t2rTR0KFDKx2fPHmyJGnt2rWVjo8cObLSx+3bt5fNZlNOTs5ZX+v11193vNe9e/fWqFGj9PTTT6tdu3Z6/fXXHdOLV61apcjISDVq1MjR/6ysLEeN69atq/S8ffv2rfL1+vv768EHH9SJEydUUFCgJ554otLjVX3txx57TPHx8ZVGcQsKCuTl5SWpYkTxfGsEgPqO6aAAUA94eXnpsssuc0zT3L17t9544w199tln+uc//6kvv/xShw8fliS98847labK/daxY8fk4eFxTue1aNHitMcjIiK0Y8eOKtX+wAMPOFbLtFgs8vX1VZs2bc64SmRgYKDj/jVJOnr0qCSpdevWp53bpk0bSVJqaqrjvAut9ZScnBwVFRVVCoCnREZGntNzHTlyRP369TvteKNGjRQQEOCo/ZTfb69wasrvb+8f/CNjx47VFVdcIanivfb29lbz5s0dUzFPOXTokEpKStS7d+8zPs+xY8cqfRwSEnLW1/6tyy+/XPfcc4+6dOly2ntY1de2WCzKzs7Wa6+9ph9//FGHDh1Samqq477B3+8xea41AkB9RggEgDqqqKhIr732mjp27Fhpewip4t6uWbNmKS8vTxs2bFB2drYjJNxwww2njTqd0rZtW0foONt5J06ckKQzbkh/Lpu8d+zY8bQtIv6I1Wqt9LHxu4VCzlSDh4eHY5GZC6n1tyHr1P//NpCer7Ndw6mwfcqpazkfzZs3V58+fc56Xnl5uS655BLdddddZ3w8LCys0sfV8T6c62uvX79ekydPVlhYmHr16qX+/fsrOjpaGzdu1GuvvXba51VnjQBQ1xECAaCO8vLy0uuvv66YmJjTQuApbdu21VdffSVvb281a9ZMUkWQ+n0Q+Pnnn3XkyBH5+Pic03kWi0UpKSmnve5vV76sSadqTU5OPu2xAwcOSJKaNGlyTrW6ubmptLT0tPMyMjIc/x8UFCRvb28dPHjwtPNef/11ZWRk6IEHHqjyNZyp/vT0dBUUFKhp06ZVep7q1KxZMxUWFp7W/9zcXG3atOmMI6C1/dpPPPGEWrZsqQ8//FANGjRwnPfpp5/WWG0AUF/wazEAqKOsVqsuu+wyffvtt1q2bNlpj+fk5GjlypXq06ePfHx8FBYWpujoaH388ceOUTxJKisr08MPP6ypU6fKZrNV+bzg4GB1795dy5cvrxSQtm7dqt27d9fsxf+iUaNGio6O1vLlyyttC1BaWqrFixfL09NTsbGx51RraGioMjMzK137rl27KgU+d3d3xcbGKiEhodLUyNzcXL3++us6dOiQpF9Hn/5stHHQoEFKTk4+bUuLhQsXSqq457O2DR48WPv27dP69esrHV+wYIGmTZum/fv3m/7aOTk5Cg8PrxQAjx07plWrVkmq2vRYAHBVjAQCQB324IMPaseOHbr//vu1fPly9evXT35+fjp06JA++ugjlZWV6dFHH3Wc/8gjj+jmm2/WX//6V1133XUKDAzU559/ru3bt+uee+5RUFDQOZ33wAMP6IYbbtA111yjG264QcXFxXrzzTcdj9eGU7VeddVVuu666+Tr66vly5dr9+7deuSRRxQQEHBOtV5++eX67LPPNGnSJF133XXKzMzUO++8o1atWqmsrMxx3j333KOrr75aV199tW644Qb5+fnp/fffV1FRke6++25Jv96/9+677yojI0OjR48+rf7bb79dq1at0t13363rrrtOrVq10ubNm7Vq1SrFxcVpwIABNfTO/bFTNd11110aN26cLr74Yv3www9atmyZ+vfvr/79+5v+2v3799cXX3yhRx99VJ06ddKRI0f0/vvvq7i4WJJUWFhYYzUCQF1HCASAOiw4OFgfffSR3nzzTa1du1bz5s1TcXGxwsLCFBcXpzvuuKPS/VsxMTF69913NXfuXC1evFg2m02tW7fWs88+qyuvvPKcz4uOjtY777yjWbNm6d///rcCAgJ01113adeuXdqyZUutvAenap0zZ47eeOMN2e12RUVFad68eZXuaaxqrYMGDdKjjz6qt99+W0899ZRat26txx57TN99912l0ak2bdrovffe00svvaRFixbJzc1NnTt31nPPPaeLL75YktS7d2+NHDlS69at0+bNm884bTcwMFDvvfeeXn75ZX3xxRfKy8tT8+bNdf/99+uWW26psfftz5yqac6cOVqxYoXee+89hYeHa/Lkybrttttq9P66qr72Y489pgYNGig+Pl7Lli1TkyZNdMUVV2jYsGG67rrrtHnzZnXo0KHG6gSAusxi/Nkd6QAAAACAeoV7AgEAAADAhRACAQAAAMCFEAIBAAAAwIUQAgEAAADAhRACAQAAAMCFEAIBAAAAwIXU230CU1NTzS7hNOHh4U5ZF2oevXdd9N510XvXRe9dF713Tc7a9/Dw8D98jJFAAAAAAHAhhEAAAAAAcCGEQAAAAABwIYRAAAAAAHAhhEAAAAAAcCGEQAAAAABwIYRAAAAAAHAhhEAAAAAAcCGEQAAAAABwIYRAAAAAAHAhhEAAAAAAcCGEQAAAAABwIYRAAAAAAHAhhEAAAAAAcCGEQAAAAOACFBwt0NePfK3MnzLNLgWoEnezCwAAAADqqmObjmnN7WtUklmiYwnHNOqTUfIJ8TG7LOBPMRIIAAAAnCPDMLTr9V36/NrP5RXopYGvDFR+ar5W37pathKb2eUBf4qRQAAAAOAc2Ipt+uqBr/Tzhz+rZVxLDZwzUJ7+ngptGqql1yxVwvQEDZ43WBY3i9mlAmdUpRD4wQcfaNOmTZKkbt26afz48dqxY4fefvttlZaWqk+fPho3bpwkKSUlRa+++qqKi4vVvn17TZo0SVarVRkZGZo7d65yc3MVHh6uqVOnytvbW4WFhZozZ47S0tIUEBCg6dOnKzAwUDabTQsWLFBycrI8PT01depUNWvWrObeCQAAAOAs8g/na/XE1crcnalL7r1EMdNiHGGv49UddfDhg/ru6e8U0CpA3R/obnK1wJmddTrojh07tGPHDj3//PN6/vnnlZycrI0bN2rBggW6//77NXv2bCUlJWnr1q2SpLlz5+rWW2/VK6+8IsMwtHbtWknSokWLFBcXp5dfflkRERFaunSpJGnJkiVq3769Zs+erSFDhmjx4sWSpC+++EJeXl6aPXu2br75Zs2fP7+m3gMAAADgrI5+dVQfj/xYeQfzFLc4Tt2mdztttK/L5C5qd307bZuzTT++96NJlQJ/7qwhMCgoSDfeeKPc3d3l7u6uZs2a6dixY2ratKnCwsJktVrVr18/bdq0Senp6SotLVVkZKQkaeDAgdq0aZNsNpv27t2rXr16OY5v3rxZkrRlyxb17dtXkhQbG6tt27bJZrNp69at6tevnySpQ4cOysvLU0ZGRo28CQAAAMAfMQxDO17doS+v/1I+jXx0xedXqOWwlmc812KxqO/TfdWsXzN9df9XOrrxaC1XC5zdWUNg8+bNHaHu2LFj2rRpkywWiwIDAx3nBAYGKisrS9nZ2ZWOBwUFKSsrS/n5+fLx8ZHVanUcz8ysWEI3OztbQUFBkiSr1SofHx/l5eUpKyvLcfzUa5z6HAAAAKA2lBWVad2d6/TNE9+o1YhWGvvpWAW2CfzTz3HzcNPQhUPVMKKh1ty2Rtn7s2unWKCKqrwwzOHDh/Xss89q/PjxslqtOnbsWKXHLRaL7Ha7LJZfh8QNw5DFYnH8+Vtubm6Oc37LMAy5ubmddvzUa1RVeHh4lc+tTc5aF2oevXdd9N510XvXRe/rh+zkbC3/63Kd2HlCQ54ZotgHYs/686ij9+HSzStv1qKei7Tmb2s0cfNE+Yb51kLVMENd+5qvUgjct2+fZs2apVtuuUWxsbHas2ePcnJyHI/n5OQoKChIISEhys7OPu14QECAioqKZLfb5ebmVmn0Lzg4WDk5OQoJCVF5eblKSkrk5+enkJAQ5eTkqEmTJo7nCg4OrvKFpaamVvnc2hIeHu6UdaHm0XvXRe9dF713XfS+fji8/rDW3blOkjTinRFqPqj5aYMgv3da7z2loW8M1WdXfaa3R76tUe+PkrsPi/PXN876Nf9nwfSs00EzMjL0wgsvaNq0aYqNjZUktW3bVqmpqTp+/Ljsdrs2btyomJgYNWrUSJ6entq3b58kacOGDYqJiZG7u7uioqKUmJjoON61a1dJUkxMjBISEiRJiYmJioqKkru7e6Xj+/btk4eHh0JDQ8//XQAAAADOwjAMbfv3Nq0Yv0K+TX11xRdXqPmg5uf9fGExYRo0Z5DStqZp/d3rZdhPn+0G1DaLcaZ5l7+xePFirVu3To0bN3YcGzZsmJo2berYIiImJkY333yzLBaLUlJS9Nprr6m4uFitW7fW5MmT5eHhofT0dM2bN0+5ubkKDQ3VtGnT5Ofnp4KCAs2bN08nTpyQr6+vpkyZorCwMJWWlmrhwoVKTk6Wh4eHbr/9dkVERFT5wpw1jTtjXah59N510XvXRe9dF72vu0oLSrVhxgYd+PyA2oxto34v9pNHA48qf/6f9X7Hqzv0zRPfqOtdXdX9IbaOqE+c9Wv+z0YCzxoC6ypnbYQz1oWaR+9dF713XfTeddH7uik3OVerJqxS7s+56vGPHup0e6dzWo9C+vPeG4ahjQ9s1L7/7lO/F/sp6rqo6igbTsBZv+b/LAQyKRkAAAAu7dCaQ1o3ZZ0sVotG/m+kmvVrVu2vYbFYFPtUrPKP5Gvjgxvl38xfzfpX/+sAVXHWewIBAACA+siwG9oye4tW3rJS/i38deWXV9ZIADzFzcNNQ18dqsC2gVp922pl/ZhVY68F/BlCIAAAAFxOaX6pVk9crR9e/EFt/9JWYz4ZI//m/jX+up4Bnhrx9gi5+7hr5U0rVZReVOOvCfweIRAAAAAuJefnHH0y6hMdWnNIvf/VWwNfGVirWzf4NfPT8DeHqzijWKv+tkq2YlutvTYgEQIBAADgQlJWpOiTUZ/oZM5JjXpvlKInRJ/zAjDVoVGXRho8b7DSt6Vr/VS2jkDtIgQCAACg3jPshr5/4XutnrBagW0DdeWXV6pp76am1tRqRCv1nNlTB744oG+f+dbUWuBaWB0UAAAA9drJ3JNad9c6HY4/rMhrIxX7dKzcvZ3jx+BOt3VSXkqedszfoYatGirqBraOQM1zjr/9AAAAQA3I2pel1RNWq+BogWKfjlX7m9qbMv3zj1gsFvV5oo/yD+dr40Mb5dfcTxf1v8jsslDPMR0UAAAA9VLyZ8laNnqZyorKNOqDUepwcwenCoCnuLm7aciCIQqKDNKa29Yoax9bR6BmEQIBAABQr9jL7fr2mW+19va1Cm4frCu/vFJNujcxu6w/5envqeFvDZdHA4+KrSPS2DoCNYcQCAAAgHqjJLtEK25coe3/3q6o8VG6/IPL5dvE1+yyqsSvmZ/i3oxTSVaJVt6ykq0jUGMIgQAAAKgXMndn6pPLPtGxTcfU74V+6vdcP1m9rGaXdU4adW6kwfMHK2NHhtZNWcfWEagRhEAAAADUeT9/8rOWjVkme6ldoz8crajr6+4qmy3jWqr3Y72V8mWKvn2KrSNQ/VgdFAAAAHWW3WbXt099q50Ld6pxj8Ya+tpQNQhrYHZZF6zjhI7KPZCrHa/ukH9Lf3W4qYPZJaEeIQQCAACgTirOLFb83+OV+nWqOvytg3o92ktWz7o1/fOPWCwW9X68t/IP5SvxkUT5N/dX80HNzS4L9QTTQQEAAFDnZOzM0CcjP9GJ709owOwBin0ytt4EwFPc3N00eMFgBbUL0to71ipzT6bZJaGeIAQCAACgTvnpg5+0/IrlMgxDoz8erchrIs0uqcZ4+v2ydYSfh1bevFJFJ9g6AheOEAgAAIA6wV5mV+LMRCXcnaCwmDBdueJKNerSyOyyapxfuJ+GvzVcJ3NOauUtK1VWVGZ2SajjCIEAAABwekXpRfp83Ofa/cZuRU+K1mVLLpNPiI/ZZdWa0OhQDZ4/WJm7MrXurnWyl9vNLgl1GCEQAAAATi1ta5o+GfGJ0rela9C/B6n3Y73l5u56P8a2HNZSvR7vpYMrD+qbJ74xuxzUYawOCgAAAKe17919+vrhr9WgcQONXTZWIdEhZpdkquhbo5WXkqdd/7dLDVs1VIdb2DoC544QCAAAAKdTXlquTY9u0t539qpZv2YaPH+wvIO9zS7LKfT6Z6+KrSNmJsqvuZ9aDGlhdkmoY1xvHB0AAABOrehEkT6/+nPtfWevutzZRSP+O4IA+BtuVjcNnjdYwR2CFf/3eGXuZusInBtCIAAAAJzGie9O6OORHytzd6YGLxisHg/3kJuVH1l/z8PXQ8PfHC5Pf0+tvGmlCo8Vml0S6hC+ogAAAGA6wzC05+09+uzqz+Tu466xn45VmzFtzC7Lqfk29dXwt4erNL+0YuuIQraOQNUQAgEAAGAqW4lNX933lb5+6Gs169dMV3x+hYLbB5tdVp0Q0jFEgxcMVtaeLMXfGc/WEagSQiAAAABMU5BaoM+u+kw/vvujuk7tqrg34+QV6GV2WXVKiyEt1OeJPjq0+pC+eZytI3B2rA4KAAAAUxzbfExrb18rW7FNQxcNVeuRrc0uqc7qcEsH5abkatf/7ZJ/K39F3xptdklwYoRAAAAA1CrDMLR78W5tfnyzAloEaNTSUQq6OMjssuq8njN7Kv9gvjb/c7P8m/ur5bCWZpcEJ8V0UAAAANQaW7FNCXcnaNPMTWo+qLmu+PwKAmA1cbO6adC8QQrpGKL4yfHK2JVhdklwUoRAAAAA1Ir8I/n69MpPtX/pfl1y7yWKeyNOngGeZpdVr3g08HDcV7ny5pUqSC0wuyQ4IUIgAAAAatzRjUf1ychPlJuSq7g349RtejdZ3Cxml1Uv+Tbx1fC3hqusoEyrblml0oJSs0uCkyEEAgAAoMYYhqEdr+3Ql9d9Ke8Qb13x+RXcq1YLQjqEaMhrQ5S1L0vxf4+X3cbWEfgVIRAAAAA1wlZs07q71umbf32jliNaauxnYxXYJtDsslxG84HN1efJPjocf1ib/rlJhmGYXRKcBKuDAgAAoNrlHczT6gmrlbUvS90f7K4ud3WRxcL0z9rW4aYOykvJ087Xdqph64aKnsjWESAEAgAAoJodSTii+MnxMgxDI94ZoeaDmptdkkvr+UhP5R/K16bHNsm/hb9axjEd19VVKQQWFRVp5syZeuCBB3TkyBG9++67jseysrJ08cUX68EHH9QHH3ygdevWydfXV5I0ZMgQjRgxQhkZGZo7d65yc3MVHh6uqVOnytvbW4WFhZozZ47S0tIUEBCg6dOnKzAwUDabTQsWLFBycrI8PT01depUNWvWrGbeAQAAAFQLwzC0ff52ff/s9wpqF6Rhi4YpoFWA2WW5PIubRYPmDtJnV32m+Mnxuvyjy9WocyOzy4KJzhoC9+/fr9dee02pqamSpG7duqlbt26SpJycHM2cOVM333yzJCkpKUl33323IiMjKz3HokWLFBcXp9jYWC1dulRLly7V+PHjtWTJErVv314PPfSQNmzYoMWLF2v69On64osv5OXlpdmzZ2vPnj2aP3++nnrqqeq+dgAAAFSTssIyJUxP0IHPDyhiTIT6z+ovjwYeZpeFX7j7uCtucZyWXb5Mq25ZpbGfjpVfMz+zy4JJzrowzNq1azVhwgQFBwef9tg777yjYcOGqWnTppKk5ORkffTRR7r33nv1+uuvq7S0VDabTXv37lWvXr0kSQMHDtTmzZslSVu2bFHfvn0lSbGxsdq2bZtsNpu2bt2qfv36SZI6dOigvLw8ZWSw2SUAAIAzyj2Qq2WjlynlyxT1nNlTg+cPJgA6oQZhDTT87eEqKyrTyptXqjSfrSNc1VlHAu+4444zHj927Jj27NnjeLykpEStW7fWjTfeqCZNmmjevHn68MMPNWLECPn4+MhqtUqSgoKClJmZKUnKzs5WUFCQJMlqtcrHx0d5eXnKyspyHJekwMBAZWZmKjQ0tMoXFh4eXuVza5Oz1oWaR+9dF713XfTedblS73/6/Cctu2GZ3KxuGr9yvCKGRphdkqmcvffh4eHyWeqj/172X31999e67tPr5ObOhgEXytn7/nvnvTDMmjVrFBcXJw+Pit/yeHt766GHHnI8Pnr0aC1YsEDDhw8/bSUoN7eKv2i/X6bWMAy5ubmdcfnac11N6tT0VWcSHh7ulHWh5tF710XvXRe9d12u0nvDbmjrnK364cUfFNIhRMNeHybv5t4uce1/pK703ifaR32f6auv7v9KSycsVezTsazcegGcte9/FkzPO/Z/9913io2NdXyckZGh+Ph4x8eGYchqtSogIEBFRUWy2ys2qPzt6F9wcLBycnIkSeXl5SopKZGfn59CQkIcx6WKew/PNB0VAAAAta80v1SrJ63WDy/8oLZXttWYZWPk39zf7LJwDqJuiFLnyZ219+292vV/u8wuB7XsvEJgXl6eSktLFRYW5jjm6emp//73v0pLS5NhGFq5cqV69Oghd3d3RUVFKTExUZK0YcMGde3aVZIUExOjhIQESVJiYqKioqLk7u5e6fi+ffvk4eFxTlNBAQAAUDNyfs7RssuX6dDqQ+r9eG8NnDNQ7j7sOlYX9Xioh1pf1lqb/7VZKStSzC4Htei8QmBaWppCQkIqHQsICNCkSZP03HPP6e6775ZhGBo9erQkaeLEiVqzZo2mT5+uvXv3aty4cZKkcePGaf/+/ZoxY4ZWrVqlCRMmSJJGjBihsrIyzZgxQ4sXL9Zdd911IdcIAACAapCyMkWfjPpEJdklumzJZYqeGM00wjrM4mbRwDkD1ahrI8XfGa/07elml4RaYjHOdANePeCs83KdsS7UPHrvuui966L3rqs+9t6wG/ph1g/a+vJWhXYJ1bD/G8b2AmdQV3tflF6kZZcvU3lpua747Ap6e46cte81ck8gAAAA6r+TuSe18paV2vryVkVeG6nRH40mJNQzDRo10Ih3Rqi8pFwrblrB1hEugBAIAACAM8r6MUufjPpERxKOKPapWPWf1V/u3tz/Vx8FRQZp6GtDlfNzjtbcvkb2MrvZJaEGEQIBAABwmuTPkrXs8mUqKyjT5R9crg63dOD+v3quWf9m6vtsXx1NOKqvH/n6jNu2oX7gVzkAAABwsJfb9f3z32v7v7crrFuYhi4cKt+mvmaXhVoSdV2U8lLytP3f29WwdUN1vqOz2SWhBhACAQAAIEkqyS7RurvW6cj6I4q6IUp9nugjq5fV7LJQy7o/0F15KXn65slv5N/CX60va212SahmhEAAAAAoc0+mVk9YrcLjher3fD9F3RBldkkwicXNooEvD1RhaqHWTVkn36a+CosJO/snos7gnkAAAAAXl7QsScvHLFd5abkuX3o5ARBy93FX3OI4NQhroFW3rFL+4XyzS0I1IgQCAAC4KLvNrs3/2qz4yfEK6RSiK7+8Uo0vaWx2WXASPqE+Gv72cJWXVmwdcTL3pNkloZoQAgEAAFxQSVaJvrz+S+18bac63NJBo94bpQZhDcwuC04m6OIgDf2/ocpNztXa29eydUQ9QQgEAABwMRk7M/TxyI914vsTGvDSAMU+FSurJwvA4Mya9W2mfs/309GvjmrjwxvZOqIeYGEYAAAAF7J/6X599cBX8g721uiPR6tRl0Zml4Q6oN217ZSXkqdtc7apYeuG6jK5i9kl4QIQAgEAAFyAvcyuzU9s1u7Xd6tp76Ya8uoQ+YT6mF0W6pBL77tU+Qfz9e1T38q/hb8iLo8wuyScJ0IgAABAPVeUXqS1d6zV8c3HFT0xWj0f6Sk3D+4KwrmxuFnU/6X+KjhaoPXT1su3qS8LCdVRfPUDAADUY+nb0vXJyE+Uvi1dg+YOUu/HexMAcd7cvd017I1hatC4gVb9bZXyDuWZXRLOA98BAAAA6qkfl/yoT//yqSxWi8YsG6O2f2lrdkmoB3xCfDTi7REyyg2tvGklW0fUQYRAAACAeqa8tFwbH9qoDfdsUJMeTXTll1cqNDrU7LJQjwS2DdTQ/xuqvJQ8rZm0RuWl5WaXhHNACAQAAKhHik4U6fNrPtfet/eq8987a8R/Rsg72NvsslAPhfcJV78X+in161RtfIitI+oSFoYBAACoJ058f0Jrbluj0rxSDZ4/WG3GtjG7JNRzkVdHKi8lT1tf3qqGrRqq65SuZpeEKiAEAgAA1AN739mrxJmJ8g331dj/jlVw+2CzS4KLuOTeS5R3ME/fPfud/Fv488uHOoAQCAAAUIeVnyzX1498rR//96MuGnSRBs0dJO8gpn+i9lgsFvV/sWLriITpCfJr5qfGl7J1hDPjnkAAAIA6qvBYoT7762f68X8/quuUrhr+1nACIEzh7u2uuNfj5NvUt2LriINsHeHMCIEAAAB10LFvjunjkR8r+6dsDf2/oer+YHe5WfnRDubxDvbWiHdGyLAbWnHjCp3MYesIZ8V3CgAAgDrEMAztXrxbn1/zuTz8PDT2s7FqfVlrs8sCJEkNIxpq2OvDlH8oX6snrmbrCCdFCAQAAKgjbMU2JUxPUOIjiWo+qLmu/OJKBUUGmV0WUEnTXk3Vf1Z/Hdt0TBsfYOsIZ8TCMAAAAHVAwdECrZ64Whk7MtTtnm7qdnc3WdwsZpcFnNHFf71YeQfztGXWFgW0ClDMtBizS8JvEAIBAACcXOrXqVp7x1qVl5UrbnGcWsa1NLsk4Ky6Te+mvAN5+v757+Xf0l9tr2hrdkn4BSEQAADASRmGoV3/t0vfPPmNGrauuNcqsG2g2WUBVeLYOiL1l60jwv3UpEcTs8uCuCcQAADAKdmKbVo3ZZ02P75ZLeNaauxnYwmAqHOsXlYN+79h8mvmp1W3rlLugVyzS4IIgQAAAE4n71Celo1ZpqRPknTpA5dq6MKh8vT3NLss4Lyc2jpCklbetFIl2SUmVwRCIAAAgBM5suGIPhn5iQqOFmjE2yMUMzWGBWBQ5zVs3VBxb8Qp/8gvW0ecZOsIMxECAQAAnIBhGNo+f7tW3LBCDZo00BWfX6Hmg5ubXRZQbZr0aKIBswfo+Obj2nDfBraOMBELwwAAAJisrLBMCTMSdOCzA4oYHaH+s/rLw9fD7LKAatf2irbKS8nTDy/8oIatG6rb9G5ml+SSCIEAAAAmyj2Qq9UTVyvnpxz1eKSHOt/RWRYL0z9Rf8VMi6kIgi/+oICWAWr7F7aOqG2EQAAAAJMcjj+s+LviZbFYNOK/I3RR/4vMLgmocRaLRf2e76eCIwVKuCdBvs181bRnU7PLcincEwgAAFDLDLuhra9s1YqbVsj/In9d8eUVBEC4FKunVUP/b6j8m/tr9a2rlZvM1hG1iRAIAABQi0rzS7V60mp9//z3antlW41ZNkYBLQLMLguodd5B3hrx9ghZ3CxaceMKlWSxdURtqdJ00KKiIs2cOVMPPPCAwsLCNH/+fO3bt09eXl6SpKuvvlo9evRQSkqKXn31VRUXF6t9+/aaNGmSrFarMjIyNHfuXOXm5io8PFxTp06Vt7e3CgsLNWfOHKWlpSkgIEDTp09XYGCgbDabFixYoOTkZHl6emrq1Klq1qxZjb4RAAAANS3n5xytnrBauQdy1euxXoqeGM39f3BpAa0CFPdGnD6/9nOtmrBKo5aMktXLanZZ9d5ZRwL379+vRx99VKmpqY5jSUlJevzxx/XCCy/ohRdeUI8ePSRJc+fO1a233qpXXnlFhmFo7dq1kqRFixYpLi5OL7/8siIiIrR06VJJ0pIlS9S+fXvNnj1bQ4YM0eLFiyVJX3zxhby8vDR79mzdfPPNmj9/frVfOAAAQG06uOqgPrn8E5Vkleiydy9Tp0mdCICApMbdG2vA7AE68e0JJdyTwNYRteCsIXDt2rWaMGGCgoODJUknT55URkaGFixYoHvvvVfvv/++7Ha70tPTVVpaqsjISEnSwIEDtWnTJtlsNu3du1e9evVyHN+8ebMkacuWLerbt68kKTY2Vtu2bZPNZtPWrVvVr18/SVKHDh2Ul5enjIyM6r96AACAGmbYDf0w6wet+tsqNWzdUFeuuFLhseFmlwU4lTZj2+jSBy5V0sdJ2vLSFrPLqffOOh30jjvuqPRxTk6OoqOjNXHiRDVo0EDPPvus4uPj1aJFCwUGBjrOCwoKUlZWlvLz8+Xj4yOr1eo4npmZKUnKzs5WUFCQJMlqtcrHx0d5eXnKyspyHJekwMBAZWZmKjQ0tMoXFh7unN9cnbUu1Dx677roveui967rVO9Lckv08fiP9dNnP6nLzV00asEoefiw/199xtf9+Wv6TFPZ0mza8tIWtejSQl1u6mJ2SVVW1/p+zltENG7cWPfdd5/j45EjRyohIUEXXXRRpSkNhmHIYrE4/vwtNzc3xzm/ZRiG3NzczjgEfK7TJX47fdVZhIeHO2VdqHn03nXRe9dF713Xqd5n/5StVbeuUv7hfPV5qo863NxB6dnpUrbZFaKm8HV/4bo92k1pP6Vp+cTlsvna1LS3828d4ax9/7Nges6rgx46dMgxnVOqCG5Wq1UhISHKzv71u1pOTo6CgoIUEBCgoqIi2e12SZVH/4KDg5WTkyNJKi8vV0lJifz8/BQSEuI4fuq5Tk1HBQAAcHYHvjigZZcvU1l+mUa9P0odb+nI/X9AFVg9rRq6cKgCWgZo9cTVyvk5x+yS6qVzDoGGYeitt95SQUGBbDab1qxZox49eqhRo0by9PTUvn37JEkbNmxQTEyM3N3dFRUVpcTERMfxrl27SpJiYmKUkJAgSUpMTFRUVJTc3d0rHd+3b588PDzOaSooAACAGezldq19eK3WTFqjoMggXbniSjbBBs6RV6CXhr89XBarRStvXsnWETXgnKeDtmzZUldccYVmzpyp8vJy9ezZ07G4y5QpU/Taa6+puLhYrVu31siRIyVJEydO1Lx58/Thhx8qNDRU06ZNkySNGzdO8+bN04wZM+Tr66spU6ZIkkaMGKGFCxdqxowZ8vDw0F133VVd1wsAAFAj7Da7Vk9YrUNrDinqhij1eaIPS90D5ymgZYDiFsfp82s+16pbV+myJZfJ3fucowv+gMWop2uwOuu8XGesCzWP3rsueu+66L3r+eGlH7Rl1haNeGWEml/V3OxyYAK+7qtf8qfJWnvHWrUZ20aD/j1IFjfnm1btrH2v1nsCAQAAUNmJ705o6+ytavvXtuo5tafZ5QD1RsToCHV/uLuSliXphxd/MLuceoMxVQAAgAtQmleq+Cnx8mvup9inYs0uB6h3ukzuorwDedr6ylYFtAxQ5LWRZpdU5xECAQAALsDX//hahamFGv3xaHn6e5pdDlDvWCwW9X2mr/IP5+urB76S30V+Co+tW/vyORumgwIAAJyn/R/u188f/axu07up8SWNzS4HqLfcPNwqto5oHaDVk9g64kIRAgEAAM5D3sE8ff3w12rco7G6Tu1qdjlAvefV0Esj3h4hq4dVK25coeLMYrNLqrMIgQAAAOfIbrNr3ZR1srhZNGjuILlZ+ZEKqA3+zf0V92acitKKtOpvq2QrtpldUp3EdywAAIBztPXlrUr7IU19n+0r/4v8zS4HcClhMWEaNGeQ0n5IU8L0BBn2ernjXY0iBAIAAJyD498e19ZXturiqy9Wm7FtzC4HcEmtR7VWj0d6KPnTZH3//Pdml1PnsDooAABAFZ3MPal1U9bJv4W/+jzZx+xyAJfW+Y7OyjuQp21ztymgVYDajWtndkl1BiEQAACgCgzD0NcPfa3CY4Ua88kYefqxHQRgJovFotinYpV/5JetI5r5qVm/ZmaXVScwHRQAAKAK9i/dr6RlSbrk3ksU1i3M7HIA6JetI14dqsC2gVpz2xpl/5Rtdkl1AiEQAADgLPJS8pT4j0Q17d1UXe7sYnY5AH7DM8BTw98aLquXVStuWqGi9CKzS3J6hEAAAIA/YS+za91d62Rxt2jgKwPZDgJwQv4X+Wv4m8NVnF6s1X9bzdYRZ8F3MQAAgD+xZfYWpW1NU7/n+smvmZ/Z5QD4A426NtKgfw9S2rY0rZ+2nq0j/gQhEAAA4A8c23xMW+dsVeS1kYoYHWF2OQDOovXI1uo5s6cOfH5A3z37ndnlOC1WBwUAADiDkzkV20EEtApQnyfYDgKoKzrd1kl5KXnaPm+7AloGKOqGKLNLcjqEQAAAgN8xDEMbH9yoorQijV02Vh6+HmaXBKCKLBaL+jzRR/mH87XxoY3ya+6ni/pfZHZZToXpoAAAAL+z//39Sv40WZfed6kadW1kdjkAzpGbu5uGLBiioMggrbltjbJ+zDK7JKdCCAQAAPiN3AO5+vqRr9W0d1N1/ntns8sBcJ48/Su2jvBo4KGVN61UURpbR5xCCAQAAPjFqe0grJ5WDZzDdhBAXefXzE9xb8apJLNEq/62iq0jfsF3NgAAgF/88OIPSt+Wrn7P95NfONtBAPVBo86NNHj+YKVvT9e6qevYOkKEQAAAAElSamKqts3bpnbXt1PrUa3NLgdANWoZ11K9/tlLKV+k6NunvzW7HNOxOigAAHB5JdklWj91vRq2bqjej/c2uxwANSB6YrTyUvK0Y8EOBbQMUPsb25tdkmkIgQAAwKUZhqGND2xUcUaxxiwfI48GbAcB1EcWi0W9H++t/EP5+vofX8uvuZ+aD2xudlmmYDooAABwaT8u+VEHPj+gS++/VI06sx0EUJ+5ubtp8ILBCmoXpLW3r1XWXtfcOoIQCAAAXFZOUo42zdyk8Nhwdb6D7SAAV+Dp98vWEX4eWnHTChWdcL2tIwiBAADAJZWXlldsB+Fl1cBXBsriZjG7JAC1xC/cT8PfGq6TOSe18m8rVVZUZnZJtYoQCAAAXNIPL/6gjB0Z6j+rv3yb+ppdDoBaFhodqsHzBytzZ6bW3bVO9nK72SXVGkIgAABwOUc3HtX2+dsVdUOUWo1oZXY5AEzSclhL9Xq8lw6uPKhvn3SdrSNYHRQAALiUkqwSrZ+2Xg0jGqrXY73MLgeAyaJvrdg6YufCnQpoFaAON3cwu6QaRwgEAAAuwzAMfXX/VyrJLKlYGILtIABI6vXPXso/mK/ERxLl39xfzQfX760jmA4KAABcxo//+1EpX6ao+4PdFRodanY5AJyEm9VNg+cPVnCHYK29Y60yd2eaXVKNIgQCAACXkPNzjjb9c5Oa9W+mTrd1MrscAE7Gw9dDw98cLk9/T628eaUKjxeaXVKNIQQCAIB6r/xkueLvjJfV26oBswewHQSAM/Jt6qvhbw9XaV6pVt68UmWF9XPrCEIgAACo975//ntl7srUgJcGyLcJ20EA+GMhHUM0eMFgZe3JUvyd8fVy6whCIAAAqNeObjiqHa/uUPub2qtlXEuzywFQB7QY0kK9n+itQ6sP6Zt/fWN2OdWuSquDFhUVaebMmXrggQcUFhamNWvW6Msvv5QktWnTRrfddpvc3d31wQcfaN26dfL1rfgN25AhQzRixAhlZGRo7ty5ys3NVXh4uKZOnSpvb28VFhZqzpw5SktLU0BAgKZPn67AwEDZbDYtWLBAycnJ8vT01NSpU9WsWbOaexcAAEC9VJJVovV3r1fgxYHq9SjbQQCouo63dFTegTztWrRLAa0C1PFvHc0uqdqcdSRw//79evTRR5WamipJSk1N1fLly/XEE0/oxRdflN1u14oVKyRJSUlJuvvuu/XCCy/ohRde0IgRIyRJixYtUlxcnF5++WVFRERo6dKlkqQlS5aoffv2mj17toYMGaLFixdLkr744gt5eXlp9uzZuvnmmzV//vwauXgAAFB/GYahDfduUEl2iQbPGyx3H3bGAnBuej7aUy3jWmrTo5t0aM0hs8upNmcNgWvXrtWECRMUHBwsSfLw8NDEiRPVoEEDWSwWtWjRQhkZGZKk5ORkffTRR7r33nv1+uuvq7S0VDabTXv37lWvXhW/fRs4cKA2b94sSdqyZYv69u0rSYqNjdW2bdtks9m0detW9evXT5LUoUMH5eXlOV4DAACgKvb9Z58OrjyoHg/1UEjHELPLAVAHuVndNGjeIIV0DNHav69V5q76sXXEWX8ldscdd1T6uFGjRmrUqJEkKS8vTytXrtTkyZNVUlKi1q1b68Ybb1STJk00b948ffjhhxoxYoR8fHxktVolSUFBQcrMrHjzsrOzFRQUJEmyWq3y8fFRXl6esrKyHMclKTAwUJmZmQoNrfp+PuHh4VU+tzY5a12oefTeddF710XvzZO+N12bH9+sNnFtFPdoXK2vBkrvXRe9r59uWnGTFvVapNV/W62J305UQLOASo/Xtb6f97yIrKwsPf300xo0aJA6dqyYH/vQQw85Hh89erQWLFig4cOHy2Kp/I3Xza1iANIwjErHDcOQm5vbacclnfYcZ3Nq+qozCQ8Pd8q6UPPoveui966L3pun/GS5PrnqE7k3cFev53rp2PFjtfr69N510fv6begbQ/XplZ/q7eFva/THo+Xh6yHJefv+Z8H0vFYHPXr0qB555BENGDBAV111lSQpIyND8fHxjnMMw5DValVAQICKiopkt1csrfrb0b/g4GDl5ORIksrLy1VSUiI/Pz+FhIQ4jktSTk6OYzoqAADAn/nu2e+UtSdL/Wf1V4OwBmaXA6CeCOkQoiGvDlHWviyt/fvaOr11xDmHwOLiYj355JMaN26cRo8e7Tju6emp//73v0pLS5NhGFq5cqV69Oghd3d3RUVFKTExUZK0YcMGde3aVZIUExOjhIQESVJiYqKioqLk7u5e6fi+ffvk4eFxTlNBAQCAazqScEQ7F+5Uh1s6qOUwtoMAUL2aD2quPk/00eG1h7X5sc1ml3Peznk66Nq1a5Wbm6tPP/1Un376qSTp0ksv1bXXXqtJkybpueeek81mU7t27RwhceLEiY57BENDQzVt2jRJ0rhx4zRv3jzNmDFDvr6+mjJliiRpxIgRWrhwoWbMmCEPDw/ddddd1XW9AACgnirOLNb6u9crqF2Qej7S0+xyANRTHW7uoLyDedr52k4FtApQ+My6dT+gJFmMM92AVw8467xcZ6wLNY/euy5677rofe0yDEOr/rZKRzcc1djPxiqkg3mrgdJ710XvXYdhN7TmtjU6uPKgrv3kWvlf4m92Saep9nsCAQAAnMnet/bq0OpD6vGPHqYGQACuweJm0aC5gxTSKUQfXvehbCU2s0s6J+yaCgAA6rSsH7O0+YnNaj64uTre2tHscgC4CHcfd414Z4Tyvs+Tm0fdGlurW9UCAAD8hq3EpnV3rpOnn6f6v9T/nLeUAoAL4RPio5i/xcjNWrdiFSOBAACgzvrume+UtTdLw98ergaN2A4CAKqibkVWAACAXxxed1i7Fu1Sx1s7qsWQFmaXAwB1BiEQAADUOcUZxUqYnqCgqCD1+EcPs8sBgDqF6aAAAKBOMQxDCdMTVJpXqsuWXCZ3b36cAYBzwUggAACoU/a8uUeH4w+r58yeCo4KNrscAKhzCIEAAKDOyNqXpW+e+EbNhzRXh1s6mF0OANRJhEAAAFAn2Iptir8zXp4Bnhrw0gC2gwCA88QkegAAUCd8+/S3yt6XrRH/GSGfUB+zywGAOouRQAAA4PQOrT2k3W/sVvTEaDUf1NzscgCgTiMEAgAAp1aUXqQNMzYouH2wuj/U3exyAKDOYzooAABwWoZhaMOMDSotKNWoD0axHQQAVANGAgEAgNPa/cZuHY4/rF4zeykoMsjscgCgXiAEAgAAp5S5J1PfPPmNWgxrofY3tze7HACoNwiBAADA6ZzaDsIr0Ev9Z/VnOwgAqEZMrAcAAE7nmye/Uc5PORr57kj5hLAdBABUJ0YCAQCAUzm4+qD2vLlHnW7rpIv6X2R2OQBQ7xACAQCA0yg6UbEdREjHEHV/kO0gAKAmEAIBAIBTMOyG1k9fr7KiMg2aN0hWL6vZJQFAvcQ9gQAAwCnsWrRLRxOOqu+zfRV0MdtBAEBNYSQQAACYLnNXpr595lu1HN5SUeOjzC4HAOo1QiAAADCVrdim+Lvi5R3krf4vsh0EANQ0poMCAABTbf7XZuXsz9Fl714m72Bvs8sBgHqPkUAAAGCalJUp2vv2XnW+o7Oa9W9mdjkA4BIIgQAAwBSFxwu14Z4NCu0UqksfuNTscgDAZRACAQBArTPshhLuTlB5SbkG/XuQrJ5sBwEAtYV7AgEAQK3buXCnjn51VP2e76fAtoFmlwMALoWRQAAAUKsydmXou2e/U6uRrdTu+nZmlwMALocQCAAAak1ZUZniJ8fLJ8RH/Z7vx3YQAGACpoMCAIBas/mxzcpNztVlS9gOAgDMwkggAACoFQe+PKB9/92nLpO7qFlftoMAALMQAgEAQI0rPFaor+79SqGdQ3XJvZeYXQ4AuDRCIAAAqFGG3dD6aetVfpLtIADAGVTpnsCioiLNnDlTDzzwgMLCwrRjxw69/fbbKi0tVZ8+fTRu3DhJUkpKil599VUVFxerffv2mjRpkqxWqzIyMjR37lzl5uYqPDxcU6dOlbe3twoLCzVnzhylpaUpICBA06dPV2BgoGw2mxYsWKDk5GR5enpq6tSpataMaSMAANRFO17dodSvU9XvxX4KbBNodjkA4PLOOhK4f/9+Pfroo0pNTZUklZaWasGCBbr//vs1e/ZsJSUlaevWrZKkuXPn6tZbb9Urr7wiwzC0du1aSdKiRYsUFxenl19+WREREVq6dKkkacmSJWrfvr1mz56tIUOGaPHixZKkL774Ql5eXpo9e7ZuvvlmzZ8/v0YuHgAA1Kz0Hen67rnv1HpUa7Ubx3YQAOAMzhoC165dqwkTJig4OFiS9PPPP6tp06YKCwuT1WpVv379tGnTJqWnp6u0tFSRkZGSpIEDB2rTpk2y2Wzau3evevXq5Ti+efNmSdKWLVvUt29fSVJsbKy2bdsmm82mrVu3ql+/fpKkDh06KC8vTxkZGdV/9QAAoMaUFZVp3Z3r1KBRA7aDAAAnctbpoHfccUelj7OyshQYGOj4ODAwUFlZWcrOzq50PCgoSFlZWcrPz5ePj4+sVqvjeGZmpiQpOztbQUFBkiSr1SofHx/l5eUpKyvLcfzUa2RmZio0NPS8LxQAANSuTf/cpNwDubr8g8vlFehldjkAgF+c8z6BhmGc9ps8i8Uiu91e6fip8850vpubm+Oc3z+3m5vbacdPvca5CA8PP6fza4uz1oWaR+9dF713Xa7c+z0f7tGP//tRfR/qq0v+6nqrgbpy710dvXdNda3v5xwCQ0JClJOT4/g4JydHQUFBCgkJUXZ29mnHAwICVFRUJLvdLjc3t0qjf8HBwcrJyVFISIjKy8tVUlIiPz8/x2s0adLE8VynpqNW1al7GJ1JeHi4U9aFmkfvXRe9d12u3PuCowVaPnG5GnVtpHa3t3O598GVe+/q6L1rcta+/1kwPectItq2bavU1FQdP35cdrtdGzduVExMjBo1aiRPT0/t27dPkrRhwwbFxMTI3d1dUVFRSkxMdBzv2rWrJCkmJkYJCQmSpMTEREVFRcnd3b3S8X379snDw4OpoAAA1AH2cnvFdhClFdtBuHmwGxUAOJtzHgn09PTU5MmTNWvWLJWWliomJsax6MuUKVP02muvqbi4WK1bt9bIkSMlSRMnTtS8efP04YcfKjQ0VNOmTZMkjRs3TvPmzdOMGTPk6+urKVOmSJJGjBihhQsXasaMGfLw8NBdd91VXdcLAABq0I4FO3Rs0zENeGmAGrZuaHY5AIAzsBhnugGvHnDWIVlnrAs1j967Lnrvulyx9+nb0rVs7DK1HtlagxcMdtnVQF2x96hA712Ts/a9WqeDAgAA/F5ZYZni74pXg7AG6vtsX5cNgABQF5zzdFAAAIDfS3w0UfkH8zXqg1FsBwEATo6RQAAAcEGSP03WT0t+UtcpXdW0V1OzywEAnAUhEAAAnLeCowX66oGvFBYTpm7Tu5ldDgCgCgiBAADgvNjL7Vo3dZ0Mm8F2EABQh3BPIAAAOC/b523X8c3HNeDlAQpoFWB2OQCAKuJXdgAA4JylbUnTDy/+oDZj2+jiqy42uxwAwDkgBAIAgHNSWlCq+Lvi5dvUV7HPxLIdBADUMUwHBQAA5yTxkUQVHC7Q5R9dLq+GbAcBAHUNI4EAAKDKkpYlaf8H+xUzLUZNujcxuxwAwHkgBAIAgCrJP5KvjQ9uVNglYYq5O8bscgAA54kQCAAAzspebte6Ketk2H/ZDsKdHyEAoK7inkAAAHBW2+Zs04lvT2jgnIEKaMF2EABQl/FrPAAA8KdOfH9CW2ZvUdu/tNXFf2U7CACo6wiBAADgD5Xml2rdlHXyDfdV7FOxZpcDAKgGTAcFAAB/6Ot/fK2CowUa/eFoeQZ4ml0OAKAaMBIIAADO6OePf9bPH/6smLtj1Lh7Y7PLAQBUE0IgAAA4Td6hPG18aKMad2+smKlsBwEA9QkhEAAAVGK32bV+ynpJ0qC5bAcBAPUN9wQCAIBKts7ZqhPfn9CgeYPk39zf7HIAANWMX+0BAACHE9+d0NbZW9X2r23V9oq2ZpcDAKgBhEAAACBJKs0rVfyUePk192M7CACox5gOCgAAJEkbH96owtRCjf54tDz92Q4CAOorRgIBAID2f7hfSR8nqduMbmp8CdtBAEB9RggEAMDF5R3M09cPf60mPZuo65SuZpcDAKhhhEAAAFyY3WbXuinrZHGzVGwHYeVHAwCo77gnEAAAF7b15a1K+yFNg+cPll8zP7PLAQDUAn7dBwCAizr2zTFtfWWrLr76YrUZ28bscgAAtYQQCACACzqZe1Lrp6yXfwt/9Xmyj9nlAABqEdNBAQBwMYZh6OuHvlbhiUKN+WSMPP3YDgIAXAkjgQAAuJj9S/craVmSLrnnEoXFhJldDgCglhECAQBwIXkpeUr8R6Ka9m6qLnd2MbscAIAJCIEAALgIe5ld8XfFy+Ju0cBXBrIdBAC4KO4JBADARfzw0g9K35quIa8NYTsIAHBh/AoQAAAXcGzzMW2bu02R4yIVcXmE2eUAAExECAQAoJ47mXNS66asU0CrAPX5F9tBAICrO+/poGvXrtWKFSscH6elpal///46efKk9u3bJy8vL0nS1VdfrR49eiglJUWvvvqqiouL1b59e02aNElWq1UZGRmaO3eucnNzFR4erqlTp8rb21uFhYWaM2eO0tLSFBAQoOnTpyswMPCCLxgAAFdiGIY2PrhRRWlFGrtsrDx8PcwuCQBgsvMOgUOGDNGQIUMkSYcPH9YLL7ygq6++Wo8//rgef/xxBQUFVTp/7ty5uv322xUZGakFCxZo7dq1iouL06JFixQXF6fY2FgtXbpUS5cu1fjx47VkyRK1b99eDz30kDZs2KDFixdr+vTpF3a1AAC4mJ/e/0nJnyar+0Pd1ahrI7PLAQA4gWqZDrpo0SJdd9118vLyUkZGhhYsWKB7771X77//vux2u9LT01VaWqrIyEhJ0sCBA7Vp0ybZbDbt3btXvXr1chzfvHmzJGnLli3q27evJCk2Nlbbtm2TzWarjnIBAHAJucm5SnwkUU37NFXnv3c2uxwAgJO44NVBd+zYodLSUvXu3VsnTpxQdHS0Jk6cqAYNGujZZ59VfHy8WrRoUWkqZ1BQkLKyspSfny8fHx9ZrVbH8czMTElSdna2YzTRarXKx8dHeXl5Cg4OvtCSAQCo9+xldq2bsk5WTyvbQQAAKrngELhmzRqNGjVKktS4cWPdd999jsdGjhyphIQEXXTRRbJYLI7jhmHIYrE4/vwtNzc3xzm/ZRiG47GqCA8PP+drqQ3OWhdqHr13XfTedZnZ+7UPr1X6tnRd8+E1irw00rQ6XBVf966L3rumutb3CwqBNptNe/bs0eTJkyVJhw4dUmpqqmN6p2EYslqtCgkJUXZ2tuPzcnJyFBQUpICAABUVFclut8vNza3S6F9wcLBycnIUEhKi8vJylZSUyM+v6nsapaamXsil1Yjw8HCnrAs1j967LnrvuszsfWpiqjY+u1Htrm+nhr0a8newlvF177rovWty1r7/WTC9oLkhBw8eVNOmTeXt7S2pIvS99dZbKigokM1m05o1a9SjRw81atRInp6e2rdvnyRpw4YNiomJkbu7u6KiopSYmOg43rVrV0lSTEyMEhISJEmJiYmKioqSuzt72wMA8GdKsku0fsp6NWzdUL0f7212OQAAJ3RBqerEiRMKCQlxfNyyZUtdccUVmjlzpsrLy9WzZ0/H4i5TpkzRa6+9puLiYrVu3VojR46UJE2cOFHz5s3Thx9+qNDQUE2bNk2SNG7cOM2bN08zZsyQr6+vpkyZciGlAgBQ7xmGoY33b1RxZrHGLB4jjwZsBwEAOJ3F+P3Nd/WEsw7JOmNdqHn03nXRe9dlRu/3vbtPX937lXo80kNd/t6lVl8bv+Lr3nXRe9fkrH2vsemgAADAOeQk5WjTzE0K7xuuzrezHQQA4I8RAgEAqOPKS8u17q51snpZNfDlgbK4Wc7+SQAAl8VKKwAA1HHfv/C9MnZkaNjrw+Tb1NfscgAATo6RQAAA6rCjG49qx4IdihofpVYjWpldDgCgDiAEAgBQR5VklWj9tPUKbBOo3o+xHQQAoGoIgQAA1EGGYeir+79SSWaJBs0bJHcf7vAAAFQNIRAAgDrox//9qJQvU9T9we4KjQ41uxwAQB1CCAQAoI7J+TlHm/65Sc36N1On2zqZXQ4AoI4hBAIAUIeUnyxX/J3xcvdxZzsIAMB54QYCAADqkO+f/16ZuzIVtzhODRo3MLscAEAdxEggAAB1xNENR7Xj1R1qf1N7tYxraXY5AIA6ihAIAEAdUJJVovV3r1fgxYHq9Wgvs8sBANRhTAcFAMDJGYahDfduUEl2iUa8M4LtIAAAF4SRQAAAnNzed/bq4MqD6vFQD4V0DDG7HABAHUcIBADAiWXvz9bmxzfrooEXKXpitNnlAADqAUIgAABOqvxkueInx8vD10MDZg9gOwgAQLXgpgIAAJzUd89+p6w9WYp7M04NwtgOAgBQPRgJBADACR1JOKKdC3eqwy0d1HIY20EAAKoPIRAAACdTnFms9XevV1C7IPV8pKfZ5QAA6hmmgwIA4EQMw9CGGRtUmluqkf8dyXYQAIBqx0ggAABOZO9be3VozSH1+EcPhXRgOwgAQPUjBAIA4CSyfszS5ic2q/ng5up4a0ezywEA1FOEQAAAnICtxKZ1d66Tp5+n+r/UXxYL20EAAGoGNxoAAOAEvnv6O2XtzdLwt4erQSO2gwAA1BxGAgEAMNnhdYe16/Vd6jiho1oMaWF2OQCAeo4QCACAiYozipUwPUHB7YPV4+EeZpcDAHABTAcFAMAkhmEoYXqCSvNKddmSy+TuzT/LAICax0ggAAAm2fPmHh2OP6yeM3sqOCrY7HIAAC6CEAgAgAmy9mbpmye+UfMhzdXhlg5mlwMAcCGEQAAAapmt2Kb4u+LlGeCpAS8NYDsIAECt4uYDAABq2bdPf6vsfdka8d8R8gn1MbscAICLYSQQAIBadGjtIe1+Y7eiJ0ar+cDmZpcDAHBBhEAAAGpJUXqRNszYoOD2wer+UHezywEAuCimgwIAUAsM+y/bQRSUatQHo9gOAgBgGkYCAQCoBbvf2K0j646o16O9FBQZZHY5AAAXRggEAKCGZe7J1DdPfaOWcS3V/qb2ZpcDAHBxFzQX5fHHH1dubq6sVqsk6bbbblNxcbHefvttlZaWqk+fPho3bpwkKSUlRa+++qqKi4vVvn17TZo0SVarVRkZGZo7d65yc3MVHh6uqVOnytvbW4WFhZozZ47S0tIUEBCg6dOnKzAw8IIvGACA2mQrtin+znh5BXqp34v92A4CAGC68x4JNAxDqampeuGFFxz/tWzZUgsWLND999+v2bNnKykpSVu3bpUkzZ07V7feeqteeeUVGYahtWvXSpIWLVqkuLg4vfzyy4qIiNDSpUslSUuWLFH79u01e/ZsDRkyRIsXL66GywUAoHZ98+Q3yvkpRwNfGSifELaDAACY77xDYGpqqiTpySef1H333acVK1bo559/VtOmTRUWFiar1ap+/fpp06ZNSk9PV2lpqSIjIyVJAwcO1KZNm2Sz2bR371716tXLcXzz5s2SpC1btqhv376SpNjYWG3btk02m+2CLhYAgNp0cNVB7Xlzjzrd1kkX9b/I7HIAAJB0AdNBCwsL1alTJ916662y2Wx6/PHHNXbs2EpTNgMDA5WVlaXs7OxKx4OCgpSVlaX8/Hz5+Pg4ppMGBQUpMzNTkpSdna2goIob561Wq3x8fJSXl6fg4ODzLRkAgFqTfyxfG+7ZoJCOIer+INtBAACcx3mHwMjISMfIniQNGjRI7733nqKioiqdZ7FYZLfbK90DYRiGLBaL48/fcnNzc5zzW4ZhOB6rivDw8CqfW5uctS7UPHrvuui96zHshv478r+yFds0buk4hbYONbsk1DK+7l0XvXdNda3v5x0C9+3bp7KyMnXq1MlxLCwsTDk5OY6Pc3JyFBQUpJCQEGVnZ592PCAgQEVFRbLb7XJzc6s0+hccHKycnByFhISovLxcJSUl8vPzq3J9p6arOpPw8HCnrAs1j967LnrvekqySrR9wXYlrUpS32f7qjSglL8DLoave9dF712Ts/b9z4Lped8TWFhYqP/85z8qLS1VcXGxEhISdN111yk1NVXHjx+X3W7Xxo0bFRMTo0aNGsnT01P79u2TJG3YsEExMTFyd3dXVFSUEhMTHce7du0qSYqJiVFCQoIkKTExUVFRUXJ3Z2NdAIDzOZl7Uj+995O+HP+l/tP1P9oxf4eix0UranzU2T8ZAIBaZjF+P+/yHCxZskTffPON7Ha7hg8frssuu0w7d+50bBERExOjm2++WRaLRSkpKXrttddUXFys1q1ba/LkyfLw8FB6errmzZun3NxchYaGatq0afLz81NBQYHmzZunEydOyNfXV1OmTFFYWFiVa3PWNO6MdaHm0XvXRe/rr9KCUh1adUhJy5N0JOGI7KV2+bfwV8SYCLUZ3UbRw6J17Ngxs8uECfi6d1303jU5a9//bCTwgkKgM3PWRjhjXah59N510fv6xVZs06E1h5S8PFmH4g+pvKRcvk19FTE6QhFjItSoayPHve703nXRe9dF712Ts/b9z0Ig8ysBAPgTthKbjqw/ouTlyTq4+qBsRTb5NPJR1PVRihgTocaXNJbFjQ3gAQB1ByEQAIDfKS8t19Gvjip5ebJSVqaoLL9M3sHeavuXtmozpo2a9GoiN+t531YPAICpCIEAAEiy2+w6lnhMSZ8mKeWLFJ3MOSnPhp5qfVlrtRnbRuF9wuXmQfADANR9hEAAgMsy7IaOf3NcScuTdODzAyrJLJGHn4daxrVUxJgIXTTgIlk9rWaXCQBAtSIEAgBcimEYSvshTcnLk5X8ebKKjhfJ6m1Vy2EVwa/5oOZy9+GfRwBA/cW/cgCAes8wDGXsyKgIfp8mq+BogaxeVl006CK1GdNGLYa1kEcDD7PLBACgVhACAQD1kmEYytqb5Qh+eSl5cvNwU7P+zXTp/Zeq5fCW8vT3NLtMAABqHSEQAFCvZO/Prgh+y5OV83OOLFaLwmPD1eWuLmo1opW8g7zNLhEAAFMRAgEAdV5eSp6SlicpeXmysvZmSRapaa+m6jiho1qPai2fEB+zSwQAwGkQAgEAdVLB0QIlf5qspOVJytieIUlqfGlj9f5Xb7Ue1Vq+TXxNrhAAAOdECAQA1BmFxwt14LMDSlqepLQf0iRJoV1C1XNmT0WMjpBfMz+TKwQAwPkRAgEATq04o1gHPj+g5E+TdWzzMcmQgjsEq/uD3RUxOkIBrQLMLhEAgDqFEAgAcDol2SVK+TJFycuTlfp1qgy7ocCLA9VtRje1GdNGgW0DzS4RAIA6ixAIAHAKpXmlSllZEfyObDgiw2YooFWAutzVRW3GtFFQVJAsFovZZQIAUOcRAgEApikrLNOhNYeUtCxJR9YfUfnJcvld5KdOkzopYkyEQjuFEvwAAKhmhEAAQK2yFdt0OP6wkpYn6dCaQyovKVeDJg3U/sb2ihgTobBuYQQ/AABqECEQAFDjyk+W60jCESV/mqyDKw+qrLBMPqE+andtO0WMiVCTHk1kcSP4AQBQGwiBAIAaYS+z6+jGo0penqyUFSkqzSuVV6CXIsZGqM2YNmrau6nc3N3MLhMAAJdDCAQAVBt7uV3HNh1T8vJkHfjigE5mn5SHv4dajWilNmPaqFm/ZnLzIPgBAGAmQiAA4IIYdkMnvj+hpGVJOvD5ARWnF8u9gbtaxrVUxJgIXTTgIrl7888NAADOgn+VAQDnzDAMpW9NV9LyJB349IAKjxfK6m1Vi8EtFDE2Qi2GtJC7D//EAADgjPgXGgBQJYZhKHN3ppKXJytpeZIKDhfIzdNNzQc2V49HeqjFsBby9PM0u0wAAHAWhEAAwJ/K2pflCH55B/JkcbeoWb9mumT6JWo5oqW8GnqZXSIAADgHhEAAwGlyknIcwS/npxxZ3Cxq2qepuvy9i1qNbCXvYG+zSwQAAOeJEAgAkCTlHcpT8vJkJS9PVubuTMkiNenRRH2e6qPWo1qrQaMGZpcIAACqASEQAFxYQWqBkj9NVvKnyUrfmi5JCosJU6/Heini8gj5NvU1uUIAAFDdCIEA4GKK0op04PMDSlqWpBPfnZAkhXYKVY9/9FDE6Aj5N/c3uUIAAFCTCIEA4AJKskoqgt/yJB3ffFyG3VBQVJAuue8StRnTRg0jGppdIgAAqCWEQACop07mnFTKyhQlLUtS6sZUGeWGGrZpqJhpMYoYE6GgyCCzSwQAACYgBAJAPVKaX6qDqw4qeXmyjiQckb3MLv8W/ur8985qM7qNgjsGy2KxmF0mAAAwESEQAOq4sqIyHVpzSMmfJuvw2sMqP1ku36a+6vi3jmozto1Cu4QS/AAAgAMhEADqIFuJTYfXHVby8mQdWn1ItmKbfMJ8FHVDlCLGRKjxJY1lcSP4AQCA0xECAaCOKC8t19ENR5W0PEkHVx5UWUGZvIO91favbdVmTBs16dVEblY3s8sEAABOjhAIAE7MbrMrNTFVScuSdHDFQZ3MOSnPhp5qfXlrtRnTRuGx4XJzJ/gBAICqIwQCgJOxl9t1/JvjSl6erANfHFBJZok8/DzUMq6lIsZE6KIBF8nqaTW7TAAAUEcRAgHACRh2Q2k/pCnp0yQd+OyAik4Uyd3HXS2GtlDE2Ag1H9hc7j58ywYAABfugn6i+OCDD7Rp0yZJUrdu3TR+/HjNnz9f+/btk5eXlyTp6quvVo8ePZSSkqJXX31VxcXFat++vSZNmiSr1aqMjAzNnTtXubm5Cg8P19SpU+Xt7a3CwkLNmTNHaWlpCggI0PTp0xUYGHjBFwwAzsIwDGVsz1DS8iQlf5qswtRCWb2saj64uSJGR6jFsBbyaOBhdpkAAKCeOe8QuGPHDu3YsUPPP/+8JOnpp5/Wt99+q6SkJD3++OMKCqq8CfHcuXN1++23KzIyUgsWLNDatWsVFxenRYsWKS4uTrGxsVq6dKmWLl2q8ePHa8mSJWrfvr0eeughbdiwQYsXL9b06dMv7GoBwGSGYShrT5aSlycr6dMk5R/Ml5uHm5r1b6buD3RXy+Et5envaXaZAACgHjvv1QSCgoJ04403yt3dXe7u7mrWrJkyMjKUkZGhBQsW6N5779X7778vu92u9PR0lZaWKjIyUpI0cOBAbdq0STabTXv37lWvXr0cxzdv3ixJ2rJli/r27StJio2N1bZt22Sz2S70egHAFNk/ZeuHF3/QBwM+0EdxH2n7gu0KaBWg/rP6a/y28Rrx9ghdfNXFBEAAAFDjznsksHnz5o7/P3bsmDZt2qR//etf2r17tyZOnKgGDRro2WefVXx8vFq0aFFpKmdQUJCysrKUn58vHx8fWa1Wx/HMzExJUnZ2tmM00Wq1ysfHR3l5eQoODj7fkgGg1thKbMr+MVs/L/5Z2/+7XVl7sySL1LRXU0VPjFbrUa3lE+JjdpkAAMAFXfAqA4cPH9azzz6r8ePHKzw8XPfdd5/jsZEjRyohIUEXXXSRLJZfNy02DEMWi8Xx52+5ubk5zvktwzAcj1VFeHj4+VxOjXPWulDz6H39dTL/pE5sP6FjW47p+NbjOrblmNL3pMtus0uSmvdprh6v9FCHqzrIP9zf5GpRm/i6d1303nXRe9dU1/p+QSFw3759mjVrlm655RbFxsbq0KFDSk1NdUzvNAxDVqtVISEhys7OdnxeTk6OgoKCFBAQoKKiItntdrm5uVUa/QsODlZOTo5CQkJUXl6ukpIS+fn5Vbm21NTUC7m0GhEeHu6UdaHm0fv6oySrRJm7MpWxK6Piz50Zyj2QK/3yeyufUB+FdApR5zs6V/x5WWcVuBVIkvKVr/zUfBOrR23i69510XvXRe9dk7P2/c+C6XmHwIyMDL3wwguaPn26oqOjJVWEvrfeekvR0dHy9vbWmjVrNGDAADVq1Eienp7at2+foqKitGHDBsXExMjd3V1RUVFKTExU3759tWHDBnXt2lWSFBMTo4SEBP3lL39RYmKioqKi5O7O8ugAaodhGCo6XlQp7GXuylTB0QLHOX7N/BTSKURt/9JWIdEhCu0UqgaNG1Sa4RAQHqCC1IIzvQQAAIApLMbv511W0eLFi7Vu3To1btzYcWzYsGEyDEMrVqxQeXm5evbsqRtuuEGSlJKSotdee03FxcVq3bq1Jk+eLA8PD6Wnp2vevHnKzc1VaGiopk2bJj8/PxUUFGjevHk6ceKEfH19NWXKFIWFhVW5PmdN485YF2oevXduhmEo/2C+I+idCn7FGcUVJ1ikhhENFRodqpBOIQrtGKqQ6BB5B3uf9bnpveui966L3rsueu+anLXvfzYSeN4h0Nk5ayOcsS7UPHrvPOw2u3KScpS589ewl7k7U6V5pZIki7tFQZFBvwa+6FAFdwiWp9/5rdpJ710XvXdd9N510XvX5Kx9r5HpoADg7MpPlivrx6xfA9/OTGXuzVR5SbkkyeptVUj7ELUZ20ahnSpCX1BkkNy9+dYIAADqL37SAVAvlBWWKXPPr/fuZezMUPZP2TJsFZMdPPw9FBodqvY3tneM8gW2CZSb+3lvlwoAAFAnEQIB1Dkl2WdYoTP51xU6vUO8FdopVC0Gt3As2OLfwl8WN8ufPzEAAIALIAQCcFqGYajoRJEj6J0KfQVHfrdCZ3SI2l7ZViEdf1mhs0mD0/YgBQAAQAVCIACnYBiG8g/lnxb4itOLHec0jGiosG5h6nBzh4oRvujQKq3QCQAAgF8RAgHUOnu5XblJuZXu38vck6nS3F9W6LRWrNB50cCLKhZsiQ5RSIcQefqf3wqdAAAA+BUhEECNKj9ZruyfsisFvqy9WbIV2yRVrNAZ3D5YEaMjFNopVKGdQhXUjhU6AQAAago/ZQGoNmVFZcranaWMXRmOLRmyf8qWvcwuSfLw81BIdIiibohyLNgS2JYVOgEAAGoTIRDAeTmZc/LX1Tl/CXw5STm/rtAZ7K2QTiHqNKiTY8GWgJYBrNAJAABgMkIggLMqOlFUMbq3M0OZuyumdBYc/nWFTt9wX4VGhypibETFHnzRIfJt6ssKnQAAAE6IEAjAwTAM5R/+dYXOU6N8xWm/rtAZ0DpAYV3DKjZd7xTKCp0AAAB1DCEQcFH2crtyk3OVuTOz0ijfaSt0DrioYnSvEyt0AgAA1AeEQMAFlJeeYYXOPb9ZodPrNyt0Rv9mhU4fvkUAAADUN/yEV0uKM4v1+l9fV3F+sTz8POTh6yH3Bu6O//do4HHa/7v7uld8/Lv/rN5W7rXCHyorKlPWnqxfF23ZmaHsH3+3QmfHEEVd/7sVOj1YoRMAAMAVEAJridXLqsZdGys9KV1lBWUqziyW7ZBNZQVlKisqU1lBmQy7UaXnsrhZ5O7rLk9fzzMGxT8Kj6d9jt8vgdPXQ1Yvaw2/A6gJJ3NOOhZqOfVnblKu4++Sd7C3QqJD1Om2ThWBLzpUAa1YoRMAAMCVEQJriaefpy5fcLlSU1PP+LhhGCovKa8IhIUVodBWaHMExLLCskr/byu0qbSwtOKcwopjhccLHf9/6nhVuXm4/enopHsDd3n6/RIgfztq+Sfhk73fqldRWtFpC7bkH8p3PO7b1FehnUIdm66HdAyRbzgrdAIAAKAyQqCTsFgscvdxl7uPu3xCfKrlOQ27IVvxryHxtwGxtKBUtiKbI3CeCp+2Qlulj0sOlais6NfPKS8pr/LrW72t8mjwywikn2dFwKziqOWpkUrH5/wyaukKI1iGYajgSIFj771To3xFJ4oc5wS0ClCjLo0UdUNUReCLDqm2vzcAAACo3wiB9ZjFzeIIVNXFXm6vCI9nGp387fEz/HcqYBadKKp03F5qr/Lru/u4X/A9lY6psX6ept9faS+3K+9A3mmB72TOSUkVK3QGXhyoZv2aOe7fC+kQIs8AVugEAADA+SEE4py4Wd3k6e9ZrdsElJeW/zoqWVhWaXTytFHLMzx2MvukCo4UVL6/srxq91fKotPuj6w0AlnFeyp/G0ytXmcOluWl5cr5KadiO4ZfQl/mnkzZin5doTMoKkitR7V2BL7gqGBW6AQAAEC14qdLmM7qaZXV0yqvQK9qeT7DMFR+srzydNcq3FP52/+K04qVV5hX6ZiqmivdLaeNTlplVdqeNMeop4evh4I7Bqvdde0q9uCLDlHQxUGs0AkAAIAaRwhEvWOxWOTu7S53b3d5B3tXy3Maxq/3V/7+vskzTXn97QI/ZUVl8vbyVlifMEfga9i6oUvc3wgAAADnQwgEqsBisVSM7DXwkBqd++eHh4f/4cqwAAAAQG1i7hkAAAAAuBBCIAAAAAC4EEIgAAAAALgQQiAAAAAAuBBCIAAAAAC4EEIgAAAAALgQQiAAAAAAuBBCIAAAAAC4EEIgAAAAALgQQiAAAAAAuBBCIAAAAAC4EEIgAAAAALgQQiAAAAAAuBBCIAAAAAC4EEIgAAAAALgQi2EYhtlFAAAAAABqByOBAAAAAOBCCIEAAAAA4EIIgQAAAADgQgiBAAAAAOBCCIEAAAAA4EIIgQAAAADgQgiBAAAAAOBCCIEAAAAA4EIIgQAAAADgQtzNLqAuMwxD//nPf7R+/XoZhqF+/frp5ptv1q5du/T6668rPz9fAwcO1I033iiLxaIDBw5o/vz5SktLU/fu3XXbbbfJ09NTO3bs0OLFi5WTk6Pu3btrwoQJ8vLyMvvy8CfOtfeSlJ+fr7vvvlsDBgzQTTfdJElKS0vTv//9b6WkpKhDhw6688475e/vb+al4Syqq/eS9MEHH+iDDz7Q22+/LW9vb7MuCVVUXb3fvn273nrrLaWnpysiIkJ33HGHmjZtaual4Syqq/c7d+7Um2++qfT0dEVHR2vy5Mny8/Mz89JwFtX5PV+q+Pp/+umn9fe//10DBw404YpQFdXV9x07dujJJ590PG/z5s01a9YsU67p9wiBFyAxMVGffvqpbrzxRtlsNr377rtq06aNFi9erPbt26tjx45666231LZtW/Xp00dz5syRn5+fbrnlFi1cuFDNmzfX8OHDNXv2bLVr105XXnmlFi1aJD8/v9O+acC5nGvvk5OTNX/+fOXn51d6nkWLFikvL0+33Xab3njjDb333nuaOHGiSVeFqqiO3peWlmr58uVaunSpiVeCc1UdvS8rK9NLL72kdu3a6dprr9Wbb76p//u//9Ojjz5q4pXhbKqj9zabTS+99JIuvvhijRo1SgsXLtRHH33Ev/dOrrr+vZekgoICLViwQIZhmHAlOBfV1feff/5Z/v7+mjZtmiQ51S98mQ56AUJCQjRu3DiNHj1aI0aMkCSdOHFChYWFGjlypEaNGqWgoCBt27ZN6enpOnr0qAYNGqRBgwapbdu22rZtm44eParCwkINHDhQ/fv3V9euXfXtt9+afGU4m3PpvSQ98cQTat26daXnsNls2rlzp3r16qW+ffuqa9eu2rp1a21fCs5RdfR+zZo1WrlypTp37lzb5eMCVEfvT548qSuvvFLjx49Xz5491aZNG6Wnp9f2peAcVUfv3d3dNWvWLE2dOlVt2rSRu7u73N35Xbyzq47en7Jo0SL5+vrWVum4ANXV959//lmlpaV67rnn9MYbbzjV1zwh8AJERUXpL3/5iyTpww8/lCRZrVZJckzpCwgIUHZ2trKysiTJMe3D399fWVlZCg4OlsVi0a5du5Sdna3Dhw87zoXzOpfeS9Ljjz+uO++8s9Jz5OXlqby8/Iznw3lVR+8vueQSzZ07VxdffHFtlY1qUB299/Pz0xVXXKEWLVooOTlZW7duVadOnWrrEnCeqqP3khQcHKy0tDTdd999atiwoUaPHl0b5eMCVFfvv/rqK23btk2TJk2qjbJxgaqr7+7u7urWrZvuu+8+ubm56ZVXXnGakWBCYDVYunSpli9frqFDh6pRo0ZnPOdUw0/NGz4lKChIV199tVavXq077rhDNpvttHPgvKrSe0lq0aLFHz52qt/O8k0BVXMhvW/cuLFTTQnBuamOr/sDBw7oySefVEBAgK655pqaKBM1oDp6HxoaqocfflgWi0Xz5s2riTJRAy6k95mZmXrjjTc0fvx4BQQESKqYDWS322usXlSPC/2anzFjhqZPn66uXbtq6NChOnbsmNP8wp8QeIE++eQTvf/++xo4cKAmTpyooKAgSRXzvk/9GRQU5Dh+aq5wQUGBgoODJUlXXHGFZs+erQULFujiiy9WaGioCVeCc1XV3v+RgIAAubm5Vfo78Wfnw3lcaO9Rd1VH7w8fPqwnnnhCPj4+euyxxxQYGFjTZaMaXGjvS0pK9M033+jkyZPq2rWrunbtqt27d9dK7bgwF9r7nTt3qrCwUAsXLtTdd98tSVq4cKH27t1b47Xj/F1o38vKyvTpp59qz549kuQI/adGFM3mPBNT66A9e/bo3XffVbNmzdS3b1/t2rVLAQEB8vHx0RdffKFDhw4pMzNTXbt2VePGjdW4cWPFx8fLzc1NSUlJjt/+Tp06VSEhIRo2bJh++OEHx9xjOK9z6f0fcXd3V4cOHZSYmKhmzZpp27Zt6t27d+1dBM5LdfQedVN19L68vFyzZs1SYWGhrr/+ep04cUKZmZnq0KFD7V0Izll1fd3PmzdPkZGRGjJkiL777jtFRUXVzgXgvFVH77t16+ZYITInJ0cvvvii/vKXv/zhvYMwX3X03cPDQ/Hx8YqPj9e1116r1atXq3379mrYsGHtXcifIARegJUrV8owDB09etTxxX355Zfrnnvu0euvv669e/dq1KhRjh/sZ8yYoQULFmjx4sXq3bu3Ro4cKUmaNGmSFi1apDfffFP9+vXTVVddZdo1oWrOtfd/5I477tC8efO0cOFCdejQQddee21tlI8LUF29R91THb3fsWOHUlNTJVWMBEgV95e8/vrrNX8BOG/V0Xtvb2/dc889evPNNzV//nx16NBBt99+e21dAs5TdfQ+ICDAMQ00LS1NktSkSRM1aNCg5i8A56W6/q2/++679dprr2nu3Llq06bNGe8bNIvF4EYkAAAAAHAZ3BMIAAAAAC6EEAgAAAAALoQQCAAAAAAuhBAIAAAAAC6EEAgAAAAALoQQCABAFSxatEj/+Mc/HBv+ShWb/86cOVNLliwxsTIAAM4NIRAAgCq46aabVFJSoo8//thx7OOPP5abm5uuueYaEysDAODcsFk8AABV4OnpqWnTpmnmzJm65JJLZBiGVq1apWeeeUbr1693bC7s7++vW2+9Vc2aNVNqaqpef/11lZSUKDs7W61atdLdd98tT09PXX/99br00kt18OBBTZ06VW3atDH7EgEALoLN4gEAOAdffvmlEhISZLfbdd1118nLy0vvvfeeHn74YXl5eWn79u168803NXv2bL3zzjtq2bKl+vfvL5vNpgcffFBXXXWVevXqpWuuuUZ33XWX+vfvb/YlAQBcDCOBAACcg5EjR2rz5s266KKLFBMTo//85z86fvy4HnnkEcc5BQUFKigo0A033KAdO3Zo2bJlOnbsmLKzs1VSUuI4LyoqyoxLAAC4OEIgAADnKCwsTI0bN5ZUsThMv379NH78eMfH2dnZ8vX11csvv6zy8nL16dNH3bp1U0ZGRqXn8fb2rvXaAQBgYRgAAC5Aly5d9PXXXys7O1uStHr1av3rX/+SJG3fvl1XXXWV+vTpI0nav39/pdVFAQAwAyOBAABcgC5dumjs2LF68sknZbFY5OPjo3vvvVcWi0XXXXedXnzxRXl5ealBgwbq0KGDjh8/bnbJAAAXx8IwAAAAAOBCmA4KAAAAAC6EEAgAAAAALoQQCAAAAAAuhBAIAAAAAC6EEAgAAAAALoQQCAAAAAAuhBAIAAAAAC6EEAgAAAAALuT/AYvpc5xecZyoAAAAAElFTkSuQmCC"/>
          <p:cNvSpPr>
            <a:spLocks noChangeAspect="1" noChangeArrowheads="1"/>
          </p:cNvSpPr>
          <p:nvPr/>
        </p:nvSpPr>
        <p:spPr bwMode="auto">
          <a:xfrm>
            <a:off x="155574" y="-144463"/>
            <a:ext cx="7159625" cy="71596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stretch>
            <a:fillRect/>
          </a:stretch>
        </p:blipFill>
        <p:spPr>
          <a:xfrm>
            <a:off x="304800" y="1503142"/>
            <a:ext cx="7705725" cy="7410450"/>
          </a:xfrm>
          <a:prstGeom prst="rect">
            <a:avLst/>
          </a:prstGeom>
        </p:spPr>
      </p:pic>
      <p:pic>
        <p:nvPicPr>
          <p:cNvPr id="13" name="Picture 12"/>
          <p:cNvPicPr>
            <a:picLocks noChangeAspect="1"/>
          </p:cNvPicPr>
          <p:nvPr/>
        </p:nvPicPr>
        <p:blipFill>
          <a:blip r:embed="rId4"/>
          <a:stretch>
            <a:fillRect/>
          </a:stretch>
        </p:blipFill>
        <p:spPr>
          <a:xfrm>
            <a:off x="9685596" y="1484756"/>
            <a:ext cx="7705725" cy="7410450"/>
          </a:xfrm>
          <a:prstGeom prst="rect">
            <a:avLst/>
          </a:prstGeom>
        </p:spPr>
      </p:pic>
      <p:sp>
        <p:nvSpPr>
          <p:cNvPr id="18" name="Slide Number Placeholder 17"/>
          <p:cNvSpPr>
            <a:spLocks noGrp="1"/>
          </p:cNvSpPr>
          <p:nvPr>
            <p:ph type="sldNum" sz="quarter" idx="12"/>
          </p:nvPr>
        </p:nvSpPr>
        <p:spPr>
          <a:xfrm>
            <a:off x="16133135" y="9807143"/>
            <a:ext cx="2133600" cy="365125"/>
          </a:xfrm>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65979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12700"/>
            <a:ext cx="17373600" cy="1333500"/>
          </a:xfrm>
          <a:prstGeom prst="rect">
            <a:avLst/>
          </a:prstGeom>
          <a:solidFill>
            <a:srgbClr val="653680"/>
          </a:solidFill>
          <a:ln w="762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00080"/>
              </a:solidFill>
            </a:endParaRPr>
          </a:p>
        </p:txBody>
      </p:sp>
      <p:sp>
        <p:nvSpPr>
          <p:cNvPr id="23" name="TextBox 22"/>
          <p:cNvSpPr txBox="1"/>
          <p:nvPr/>
        </p:nvSpPr>
        <p:spPr>
          <a:xfrm>
            <a:off x="304800" y="325507"/>
            <a:ext cx="14706600"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Key Insights and More.</a:t>
            </a:r>
          </a:p>
        </p:txBody>
      </p:sp>
      <p:sp>
        <p:nvSpPr>
          <p:cNvPr id="2" name="AutoShape 2" descr="data:image/png;base64,iVBORw0KGgoAAAANSUhEUgAAA4EAAAHACAYAAAAcMW0sAAAAOXRFWHRTb2Z0d2FyZQBNYXRwbG90bGliIHZlcnNpb24zLjQuMywgaHR0cHM6Ly9tYXRwbG90bGliLm9yZy/MnkTPAAAACXBIWXMAAAsTAAALEwEAmpwYAABthklEQVR4nO3dd3hUZfrG8XsyqaSQRoAgLWAIEEpQauglgAjorgUVywqoiwKC3RVX114QhQWUH4pld0XFAjZqIIgBG70pJoQWIL0nJJM5vz8ioxGUAEnOJPP9XJcX5szJzHPmISF33ve8r8UwDEMAAAAAAJfgZnYBAAAAAIDaQwgEAAAAABdCCAQAAAAAF0IIBAAAAAAXQggEAAAAABdCCAQAAAAAF0IIBIA6rrS0VAsXLtSYMWPUtWtXdevWTX/5y1+0cOFCnTx50pSabrzxRg0ePPhPz5k7d67atWtX6b+oqCh17dpVY8eO1Ztvvim73e4UtV6IgoICZWVlOT4+dd1Hjhypsdf8vW+++ea097pdu3aKjo7WkCFD9NRTTyk3N7fGXn/atGlq166d3n333T88Z8mSJWrXrp2efPLJGqsDAFDB3ewCAADnz2azacKECdq2bZuuuOIKXXvttSovL9f333+vl156SfHx8Xr77bfl6elpdql/6I477lBERIQkyTAMFRcXa+3atXrmmWd0+PBhzZw50+QKz9+uXbv097//XS+++KJ69uwpSRo2bJhatGih4ODgWq9n2LBhGjZsmOPj0tJS7dq1S//5z3/0/fff64MPPpC7e/X/aPDwww9r48aNmj17toYPH37atWdlZWn27Nlq2rSppk+fXu2vDwCojBAIAHXYl19+qW+//VZz585VXFyc4/hNN92kRYsW6YUXXtDSpUt1/fXXm1jln+vTp48jIJ1y7bXX6rrrrtP//vc/3XbbbWrcuLFJ1V2Yn376SWlpaZWORUVFKSoqypR62rVrp7Fjx1Y6dvXVV8vPz0+LFi3SypUrNWrUqGp/3caNG2vatGl66qmn9MILL+iZZ56p9Pjzzz+vnJwcPfvss/L19a321wcAVMZ0UACow7Zu3SpJio2NPe2xG264QR4eHtq2bVstV3Xh3NzcNGLECNntdm3fvt3scuq9yy67TNKvf59qwg033KCOHTvq448/1g8//OA4/v333+vjjz/WZZddpkGDBtXY6wMAfkUIBIA67NSoyXvvvXfaYz4+PtqyZYuef/75Ssd//vln3Xnnnbr00kvVpUsXjRs3Tl999dVpn1/V8xITEzVu3Dh17dpVQ4cO1RdffFEt12axWCRVTHmVKu7dmzBhgmbPnq2YmBj17t1bP/74oyTpxx9/1OTJk3XppZeqc+fOuuaaa7RmzZrzqvWP7hE80/GkpCRNmzZNPXv21CWXXKIbb7xR33//vaSKe/8eeughSRUjs6c+90z3BGZnZ+uxxx5Tv379FB0dreHDh2vhwoUqLy93nDN37lx16tRJKSkpuv322xUTE6Pu3bvrgQceUHZ2dtXf2DNwc6v4ceDUey1Jubm5euKJJxw1jRw5Um+99ZYMwzitptWrVys2NlYxMTH64IMPzvgaVqtVjz/+uCwWi5544gnZ7XaVl5fr8ccfV8OGDfWPf/zjnF5bknbv3q0pU6aoT58+6tixo3r37q177rlHx48fP68aAcBVMB0UAOqwMWPGaPHixXruuef00UcfaejQoerdu7diYmLk6el52r2AP/74o66//nqFhobq9ttvl4eHhz777DPddtttmjVrlmNEqKrnJSYmatKkSWrVqpXuvvtuZWVl6R//+IcsFosCAwMv6No2b94sSerYsaPj2JYtW3Tw4EHdd999OnLkiNq2basdO3bopptukp+fn/72t7/J19dXy5Yt05133qlHH31UN9xwQ43UmpKSomuuuUbu7u4aP368goODtWTJEv3tb3/Tf//7Xw0bNkzp6el67733dMcdd6hTp05nfJ7c3FyNGzdOR48e1bhx49S6dWt9/fXXmjVrlvbs2aOXX37Zca7dbtdNN92kSy+9VA888IB27typpUuXqqSkRK+88so5X8MpmzZtkvTre11UVKTx48fr2LFjuv7669WkSRNt3rxZTz/9tFJSUvTPf/7T8bk2m02PPPKIJkyYoNLSUl1yySV/+DqdOnXSuHHj9L///U+ffPKJiouL9dNPP+npp59WaGjoOb32qb+jLVu21G233eb4pceyZcuUlpamd95557xqBACXYAAA6rR169YZvXv3NiIjIx3/de3a1ZgxY4aRnJxc6dzx48cbQ4cONQoLCx3HysrKjOuvv97o06ePcfLkyXM678orrzQGDBhg5OfnO87btGmTERkZaQwaNOhP654zZ44RGRlprF692sjMzDQyMzONjIwMY+fOnca//vUvIzIy0rjzzjsr1R4ZGWls3ry50vNcffXVRteuXY1jx445jpWUlBhXXnml0blzZyMzM/Ocah0/fvwZa//98WnTphmdO3c2UlJSHMeysrKMSy65xJg6daphGIbx4Ycfnlbzqes+fPiwYRiG8cILLzjeh9967LHHjMjISGP9+vWVPu+ZZ56pdN6ECROMDh06GEVFRWd8nw3DMDZv3mxERkYazz33nOO9zszMNPbv32+8+eabRteuXY0BAwYYBQUFjtfq2LGjsW/fvkrPM2vWLCMyMtLYu3dvpZrmzJnzh6/9e3l5eUZsbKzRr18/o3fv3saNN95Y6fGqvvajjz5qdOnSxcjOzq503vTp043IyEjH8fOpEQDqO6aDAkAdN3DgQK1bt06zZ8/W2LFj1ahRIxUVFemzzz7T2LFj9e2330qqmHL47bffasCAASopKVFWVpaysrKUl5enYcOGKSMjQzt37qzyeZmZmdq9e7dGjRolPz8/Rz29evVSu3btqlz/nXfeqd69e6t3797q06eP/vrXv+rdd9/V5ZdfrmeffbbSud7e3urevbvj44yMDG3fvl1jx45VkyZNHMe9vLw0YcIElZSUKDExsdpqPcVutyshIUEDBgxQy5YtHceDgoL0v//9T4888kiVnys+Pl5t2rTR0KFDKx2fPHmyJGnt2rWVjo8cObLSx+3bt5fNZlNOTs5ZX+v11193vNe9e/fWqFGj9PTTT6tdu3Z6/fXXHdOLV61apcjISDVq1MjR/6ysLEeN69atq/S8ffv2rfL1+vv768EHH9SJEydUUFCgJ554otLjVX3txx57TPHx8ZVGcQsKCuTl5SWpYkTxfGsEgPqO6aAAUA94eXnpsssuc0zT3L17t9544w199tln+uc//6kvv/xShw8fliS98847labK/daxY8fk4eFxTue1aNHitMcjIiK0Y8eOKtX+wAMPOFbLtFgs8vX1VZs2bc64SmRgYKDj/jVJOnr0qCSpdevWp53bpk0bSVJqaqrjvAut9ZScnBwVFRVVCoCnREZGntNzHTlyRP369TvteKNGjRQQEOCo/ZTfb69wasrvb+8f/CNjx47VFVdcIanivfb29lbz5s0dUzFPOXTokEpKStS7d+8zPs+xY8cqfRwSEnLW1/6tyy+/XPfcc4+6dOly2ntY1de2WCzKzs7Wa6+9ph9//FGHDh1Samqq477B3+8xea41AkB9RggEgDqqqKhIr732mjp27Fhpewip4t6uWbNmKS8vTxs2bFB2drYjJNxwww2njTqd0rZtW0foONt5J06ckKQzbkh/Lpu8d+zY8bQtIv6I1Wqt9LHxu4VCzlSDh4eHY5GZC6n1tyHr1P//NpCer7Ndw6mwfcqpazkfzZs3V58+fc56Xnl5uS655BLdddddZ3w8LCys0sfV8T6c62uvX79ekydPVlhYmHr16qX+/fsrOjpaGzdu1GuvvXba51VnjQBQ1xECAaCO8vLy0uuvv66YmJjTQuApbdu21VdffSVvb281a9ZMUkWQ+n0Q+Pnnn3XkyBH5+Pic03kWi0UpKSmnve5vV76sSadqTU5OPu2xAwcOSJKaNGlyTrW6ubmptLT0tPMyMjIc/x8UFCRvb28dPHjwtPNef/11ZWRk6IEHHqjyNZyp/vT0dBUUFKhp06ZVep7q1KxZMxUWFp7W/9zcXG3atOmMI6C1/dpPPPGEWrZsqQ8//FANGjRwnPfpp5/WWG0AUF/wazEAqKOsVqsuu+wyffvtt1q2bNlpj+fk5GjlypXq06ePfHx8FBYWpujoaH388ceOUTxJKisr08MPP6ypU6fKZrNV+bzg4GB1795dy5cvrxSQtm7dqt27d9fsxf+iUaNGio6O1vLlyyttC1BaWqrFixfL09NTsbGx51RraGioMjMzK137rl27KgU+d3d3xcbGKiEhodLUyNzcXL3++us6dOiQpF9Hn/5stHHQoEFKTk4+bUuLhQsXSqq457O2DR48WPv27dP69esrHV+wYIGmTZum/fv3m/7aOTk5Cg8PrxQAjx07plWrVkmq2vRYAHBVjAQCQB324IMPaseOHbr//vu1fPly9evXT35+fjp06JA++ugjlZWV6dFHH3Wc/8gjj+jmm2/WX//6V1133XUKDAzU559/ru3bt+uee+5RUFDQOZ33wAMP6IYbbtA111yjG264QcXFxXrzzTcdj9eGU7VeddVVuu666+Tr66vly5dr9+7deuSRRxQQEHBOtV5++eX67LPPNGnSJF133XXKzMzUO++8o1atWqmsrMxx3j333KOrr75aV199tW644Qb5+fnp/fffV1FRke6++25Jv96/9+677yojI0OjR48+rf7bb79dq1at0t13363rrrtOrVq10ubNm7Vq1SrFxcVpwIABNfTO/bFTNd11110aN26cLr74Yv3www9atmyZ+vfvr/79+5v+2v3799cXX3yhRx99VJ06ddKRI0f0/vvvq7i4WJJUWFhYYzUCQF1HCASAOiw4OFgfffSR3nzzTa1du1bz5s1TcXGxwsLCFBcXpzvuuKPS/VsxMTF69913NXfuXC1evFg2m02tW7fWs88+qyuvvPKcz4uOjtY777yjWbNm6d///rcCAgJ01113adeuXdqyZUutvAenap0zZ47eeOMN2e12RUVFad68eZXuaaxqrYMGDdKjjz6qt99+W0899ZRat26txx57TN99912l0ak2bdrovffe00svvaRFixbJzc1NnTt31nPPPaeLL75YktS7d2+NHDlS69at0+bNm884bTcwMFDvvfeeXn75ZX3xxRfKy8tT8+bNdf/99+uWW26psfftz5yqac6cOVqxYoXee+89hYeHa/Lkybrttttq9P66qr72Y489pgYNGig+Pl7Lli1TkyZNdMUVV2jYsGG67rrrtHnzZnXo0KHG6gSAusxi/Nkd6QAAAACAeoV7AgEAAADAhRACAQAAAMCFEAIBAAAAwIUQAgEAAADAhRACAQAAAMCFEAIBAAAAwIXU230CU1NTzS7hNOHh4U5ZF2oevXdd9N510XvXRe9dF713Tc7a9/Dw8D98jJFAAAAAAHAhhEAAAAAAcCGEQAAAAABwIYRAAAAAAHAhhEAAAAAAcCGEQAAAAABwIYRAAAAAAHAhhEAAAAAAcCGEQAAAAABwIYRAAAAAAHAhhEAAAAAAcCGEQAAAAABwIYRAAAAAAHAhhEAAAAAAcCGEQAAAAOACFBwt0NePfK3MnzLNLgWoEnezCwAAAADqqmObjmnN7WtUklmiYwnHNOqTUfIJ8TG7LOBPMRIIAAAAnCPDMLTr9V36/NrP5RXopYGvDFR+ar5W37pathKb2eUBf4qRQAAAAOAc2Ipt+uqBr/Tzhz+rZVxLDZwzUJ7+ngptGqql1yxVwvQEDZ43WBY3i9mlAmdUpRD4wQcfaNOmTZKkbt26afz48dqxY4fefvttlZaWqk+fPho3bpwkKSUlRa+++qqKi4vVvn17TZo0SVarVRkZGZo7d65yc3MVHh6uqVOnytvbW4WFhZozZ47S0tIUEBCg6dOnKzAwUDabTQsWLFBycrI8PT01depUNWvWrObeCQAAAOAs8g/na/XE1crcnalL7r1EMdNiHGGv49UddfDhg/ru6e8U0CpA3R/obnK1wJmddTrojh07tGPHDj3//PN6/vnnlZycrI0bN2rBggW6//77NXv2bCUlJWnr1q2SpLlz5+rWW2/VK6+8IsMwtHbtWknSokWLFBcXp5dfflkRERFaunSpJGnJkiVq3769Zs+erSFDhmjx4sWSpC+++EJeXl6aPXu2br75Zs2fP7+m3gMAAADgrI5+dVQfj/xYeQfzFLc4Tt2mdztttK/L5C5qd307bZuzTT++96NJlQJ/7qwhMCgoSDfeeKPc3d3l7u6uZs2a6dixY2ratKnCwsJktVrVr18/bdq0Senp6SotLVVkZKQkaeDAgdq0aZNsNpv27t2rXr16OY5v3rxZkrRlyxb17dtXkhQbG6tt27bJZrNp69at6tevnySpQ4cOysvLU0ZGRo28CQAAAMAfMQxDO17doS+v/1I+jXx0xedXqOWwlmc812KxqO/TfdWsXzN9df9XOrrxaC1XC5zdWUNg8+bNHaHu2LFj2rRpkywWiwIDAx3nBAYGKisrS9nZ2ZWOBwUFKSsrS/n5+fLx8ZHVanUcz8ysWEI3OztbQUFBkiSr1SofHx/l5eUpKyvLcfzUa5z6HAAAAKA2lBWVad2d6/TNE9+o1YhWGvvpWAW2CfzTz3HzcNPQhUPVMKKh1ty2Rtn7s2unWKCKqrwwzOHDh/Xss89q/PjxslqtOnbsWKXHLRaL7Ha7LJZfh8QNw5DFYnH8+Vtubm6Oc37LMAy5ubmddvzUa1RVeHh4lc+tTc5aF2oevXdd9N510XvXRe/rh+zkbC3/63Kd2HlCQ54ZotgHYs/686ij9+HSzStv1qKei7Tmb2s0cfNE+Yb51kLVMENd+5qvUgjct2+fZs2apVtuuUWxsbHas2ePcnJyHI/n5OQoKChIISEhys7OPu14QECAioqKZLfb5ebmVmn0Lzg4WDk5OQoJCVF5eblKSkrk5+enkJAQ5eTkqEmTJo7nCg4OrvKFpaamVvnc2hIeHu6UdaHm0XvXRe9dF713XfS+fji8/rDW3blOkjTinRFqPqj5aYMgv3da7z2loW8M1WdXfaa3R76tUe+PkrsPi/PXN876Nf9nwfSs00EzMjL0wgsvaNq0aYqNjZUktW3bVqmpqTp+/Ljsdrs2btyomJgYNWrUSJ6entq3b58kacOGDYqJiZG7u7uioqKUmJjoON61a1dJUkxMjBISEiRJiYmJioqKkru7e6Xj+/btk4eHh0JDQ8//XQAAAADOwjAMbfv3Nq0Yv0K+TX11xRdXqPmg5uf9fGExYRo0Z5DStqZp/d3rZdhPn+0G1DaLcaZ5l7+xePFirVu3To0bN3YcGzZsmJo2berYIiImJkY333yzLBaLUlJS9Nprr6m4uFitW7fW5MmT5eHhofT0dM2bN0+5ubkKDQ3VtGnT5Ofnp4KCAs2bN08nTpyQr6+vpkyZorCwMJWWlmrhwoVKTk6Wh4eHbr/9dkVERFT5wpw1jTtjXah59N510XvXRe9dF72vu0oLSrVhxgYd+PyA2oxto34v9pNHA48qf/6f9X7Hqzv0zRPfqOtdXdX9IbaOqE+c9Wv+z0YCzxoC6ypnbYQz1oWaR+9dF713XfTeddH7uik3OVerJqxS7s+56vGPHup0e6dzWo9C+vPeG4ahjQ9s1L7/7lO/F/sp6rqo6igbTsBZv+b/LAQyKRkAAAAu7dCaQ1o3ZZ0sVotG/m+kmvVrVu2vYbFYFPtUrPKP5Gvjgxvl38xfzfpX/+sAVXHWewIBAACA+siwG9oye4tW3rJS/i38deWXV9ZIADzFzcNNQ18dqsC2gVp922pl/ZhVY68F/BlCIAAAAFxOaX6pVk9crR9e/EFt/9JWYz4ZI//m/jX+up4Bnhrx9gi5+7hr5U0rVZReVOOvCfweIRAAAAAuJefnHH0y6hMdWnNIvf/VWwNfGVirWzf4NfPT8DeHqzijWKv+tkq2YlutvTYgEQIBAADgQlJWpOiTUZ/oZM5JjXpvlKInRJ/zAjDVoVGXRho8b7DSt6Vr/VS2jkDtIgQCAACg3jPshr5/4XutnrBagW0DdeWXV6pp76am1tRqRCv1nNlTB744oG+f+dbUWuBaWB0UAAAA9drJ3JNad9c6HY4/rMhrIxX7dKzcvZ3jx+BOt3VSXkqedszfoYatGirqBraOQM1zjr/9AAAAQA3I2pel1RNWq+BogWKfjlX7m9qbMv3zj1gsFvV5oo/yD+dr40Mb5dfcTxf1v8jsslDPMR0UAAAA9VLyZ8laNnqZyorKNOqDUepwcwenCoCnuLm7aciCIQqKDNKa29Yoax9bR6BmEQIBAABQr9jL7fr2mW+19va1Cm4frCu/vFJNujcxu6w/5envqeFvDZdHA4+KrSPS2DoCNYcQCAAAgHqjJLtEK25coe3/3q6o8VG6/IPL5dvE1+yyqsSvmZ/i3oxTSVaJVt6ykq0jUGMIgQAAAKgXMndn6pPLPtGxTcfU74V+6vdcP1m9rGaXdU4adW6kwfMHK2NHhtZNWcfWEagRhEAAAADUeT9/8rOWjVkme6ldoz8crajr6+4qmy3jWqr3Y72V8mWKvn2KrSNQ/VgdFAAAAHWW3WbXt099q50Ld6pxj8Ya+tpQNQhrYHZZF6zjhI7KPZCrHa/ukH9Lf3W4qYPZJaEeIQQCAACgTirOLFb83+OV+nWqOvytg3o92ktWz7o1/fOPWCwW9X68t/IP5SvxkUT5N/dX80HNzS4L9QTTQQEAAFDnZOzM0CcjP9GJ709owOwBin0ytt4EwFPc3N00eMFgBbUL0to71ipzT6bZJaGeIAQCAACgTvnpg5+0/IrlMgxDoz8erchrIs0uqcZ4+v2ydYSfh1bevFJFJ9g6AheOEAgAAIA6wV5mV+LMRCXcnaCwmDBdueJKNerSyOyyapxfuJ+GvzVcJ3NOauUtK1VWVGZ2SajjCIEAAABwekXpRfp83Ofa/cZuRU+K1mVLLpNPiI/ZZdWa0OhQDZ4/WJm7MrXurnWyl9vNLgl1GCEQAAAATi1ta5o+GfGJ0rela9C/B6n3Y73l5u56P8a2HNZSvR7vpYMrD+qbJ74xuxzUYawOCgAAAKe17919+vrhr9WgcQONXTZWIdEhZpdkquhbo5WXkqdd/7dLDVs1VIdb2DoC544QCAAAAKdTXlquTY9u0t539qpZv2YaPH+wvIO9zS7LKfT6Z6+KrSNmJsqvuZ9aDGlhdkmoY1xvHB0AAABOrehEkT6/+nPtfWevutzZRSP+O4IA+BtuVjcNnjdYwR2CFf/3eGXuZusInBtCIAAAAJzGie9O6OORHytzd6YGLxisHg/3kJuVH1l/z8PXQ8PfHC5Pf0+tvGmlCo8Vml0S6hC+ogAAAGA6wzC05+09+uzqz+Tu466xn45VmzFtzC7Lqfk29dXwt4erNL+0YuuIQraOQNUQAgEAAGAqW4lNX933lb5+6Gs169dMV3x+hYLbB5tdVp0Q0jFEgxcMVtaeLMXfGc/WEagSQiAAAABMU5BaoM+u+kw/vvujuk7tqrg34+QV6GV2WXVKiyEt1OeJPjq0+pC+eZytI3B2rA4KAAAAUxzbfExrb18rW7FNQxcNVeuRrc0uqc7qcEsH5abkatf/7ZJ/K39F3xptdklwYoRAAAAA1CrDMLR78W5tfnyzAloEaNTSUQq6OMjssuq8njN7Kv9gvjb/c7P8m/ur5bCWZpcEJ8V0UAAAANQaW7FNCXcnaNPMTWo+qLmu+PwKAmA1cbO6adC8QQrpGKL4yfHK2JVhdklwUoRAAAAA1Ir8I/n69MpPtX/pfl1y7yWKeyNOngGeZpdVr3g08HDcV7ny5pUqSC0wuyQ4IUIgAAAAatzRjUf1ychPlJuSq7g349RtejdZ3Cxml1Uv+Tbx1fC3hqusoEyrblml0oJSs0uCkyEEAgAAoMYYhqEdr+3Ql9d9Ke8Qb13x+RXcq1YLQjqEaMhrQ5S1L0vxf4+X3cbWEfgVIRAAAAA1wlZs07q71umbf32jliNaauxnYxXYJtDsslxG84HN1efJPjocf1ib/rlJhmGYXRKcBKuDAgAAoNrlHczT6gmrlbUvS90f7K4ud3WRxcL0z9rW4aYOykvJ087Xdqph64aKnsjWESAEAgAAoJodSTii+MnxMgxDI94ZoeaDmptdkkvr+UhP5R/K16bHNsm/hb9axjEd19VVKQQWFRVp5syZeuCBB3TkyBG9++67jseysrJ08cUX68EHH9QHH3ygdevWydfXV5I0ZMgQjRgxQhkZGZo7d65yc3MVHh6uqVOnytvbW4WFhZozZ47S0tIUEBCg6dOnKzAwUDabTQsWLFBycrI8PT01depUNWvWrGbeAQAAAFQLwzC0ff52ff/s9wpqF6Rhi4YpoFWA2WW5PIubRYPmDtJnV32m+Mnxuvyjy9WocyOzy4KJzhoC9+/fr9dee02pqamSpG7duqlbt26SpJycHM2cOVM333yzJCkpKUl33323IiMjKz3HokWLFBcXp9jYWC1dulRLly7V+PHjtWTJErVv314PPfSQNmzYoMWLF2v69On64osv5OXlpdmzZ2vPnj2aP3++nnrqqeq+dgAAAFSTssIyJUxP0IHPDyhiTIT6z+ovjwYeZpeFX7j7uCtucZyWXb5Mq25ZpbGfjpVfMz+zy4JJzrowzNq1azVhwgQFBwef9tg777yjYcOGqWnTppKk5ORkffTRR7r33nv1+uuvq7S0VDabTXv37lWvXr0kSQMHDtTmzZslSVu2bFHfvn0lSbGxsdq2bZtsNpu2bt2qfv36SZI6dOigvLw8ZWSw2SUAAIAzyj2Qq2WjlynlyxT1nNlTg+cPJgA6oQZhDTT87eEqKyrTyptXqjSfrSNc1VlHAu+4444zHj927Jj27NnjeLykpEStW7fWjTfeqCZNmmjevHn68MMPNWLECPn4+MhqtUqSgoKClJmZKUnKzs5WUFCQJMlqtcrHx0d5eXnKyspyHJekwMBAZWZmKjQ0tMoXFh4eXuVza5Oz1oWaR+9dF713XfTedblS73/6/Cctu2GZ3KxuGr9yvCKGRphdkqmcvffh4eHyWeqj/172X31999e67tPr5ObOhgEXytn7/nvnvTDMmjVrFBcXJw+Pit/yeHt766GHHnI8Pnr0aC1YsEDDhw8/bSUoN7eKv2i/X6bWMAy5ubmdcfnac11N6tT0VWcSHh7ulHWh5tF710XvXRe9d12u0nvDbmjrnK364cUfFNIhRMNeHybv5t4uce1/pK703ifaR32f6auv7v9KSycsVezTsazcegGcte9/FkzPO/Z/9913io2NdXyckZGh+Ph4x8eGYchqtSogIEBFRUWy2ys2qPzt6F9wcLBycnIkSeXl5SopKZGfn59CQkIcx6WKew/PNB0VAAAAta80v1SrJ63WDy/8oLZXttWYZWPk39zf7LJwDqJuiFLnyZ219+292vV/u8wuB7XsvEJgXl6eSktLFRYW5jjm6emp//73v0pLS5NhGFq5cqV69Oghd3d3RUVFKTExUZK0YcMGde3aVZIUExOjhIQESVJiYqKioqLk7u5e6fi+ffvk4eFxTlNBAQAAUDNyfs7RssuX6dDqQ+r9eG8NnDNQ7j7sOlYX9Xioh1pf1lqb/7VZKStSzC4Htei8QmBaWppCQkIqHQsICNCkSZP03HPP6e6775ZhGBo9erQkaeLEiVqzZo2mT5+uvXv3aty4cZKkcePGaf/+/ZoxY4ZWrVqlCRMmSJJGjBihsrIyzZgxQ4sXL9Zdd911IdcIAACAapCyMkWfjPpEJdklumzJZYqeGM00wjrM4mbRwDkD1ahrI8XfGa/07elml4RaYjHOdANePeCs83KdsS7UPHrvuui966L3rqs+9t6wG/ph1g/a+vJWhXYJ1bD/G8b2AmdQV3tflF6kZZcvU3lpua747Ap6e46cte81ck8gAAAA6r+TuSe18paV2vryVkVeG6nRH40mJNQzDRo10Ih3Rqi8pFwrblrB1hEugBAIAACAM8r6MUufjPpERxKOKPapWPWf1V/u3tz/Vx8FRQZp6GtDlfNzjtbcvkb2MrvZJaEGEQIBAABwmuTPkrXs8mUqKyjT5R9crg63dOD+v3quWf9m6vtsXx1NOKqvH/n6jNu2oX7gVzkAAABwsJfb9f3z32v7v7crrFuYhi4cKt+mvmaXhVoSdV2U8lLytP3f29WwdUN1vqOz2SWhBhACAQAAIEkqyS7RurvW6cj6I4q6IUp9nugjq5fV7LJQy7o/0F15KXn65slv5N/CX60va212SahmhEAAAAAoc0+mVk9YrcLjher3fD9F3RBldkkwicXNooEvD1RhaqHWTVkn36a+CosJO/snos7gnkAAAAAXl7QsScvHLFd5abkuX3o5ARBy93FX3OI4NQhroFW3rFL+4XyzS0I1IgQCAAC4KLvNrs3/2qz4yfEK6RSiK7+8Uo0vaWx2WXASPqE+Gv72cJWXVmwdcTL3pNkloZoQAgEAAFxQSVaJvrz+S+18bac63NJBo94bpQZhDcwuC04m6OIgDf2/ocpNztXa29eydUQ9QQgEAABwMRk7M/TxyI914vsTGvDSAMU+FSurJwvA4Mya9W2mfs/309GvjmrjwxvZOqIeYGEYAAAAF7J/6X599cBX8g721uiPR6tRl0Zml4Q6oN217ZSXkqdtc7apYeuG6jK5i9kl4QIQAgEAAFyAvcyuzU9s1u7Xd6tp76Ya8uoQ+YT6mF0W6pBL77tU+Qfz9e1T38q/hb8iLo8wuyScJ0IgAABAPVeUXqS1d6zV8c3HFT0xWj0f6Sk3D+4KwrmxuFnU/6X+KjhaoPXT1su3qS8LCdVRfPUDAADUY+nb0vXJyE+Uvi1dg+YOUu/HexMAcd7cvd017I1hatC4gVb9bZXyDuWZXRLOA98BAAAA6qkfl/yoT//yqSxWi8YsG6O2f2lrdkmoB3xCfDTi7REyyg2tvGklW0fUQYRAAACAeqa8tFwbH9qoDfdsUJMeTXTll1cqNDrU7LJQjwS2DdTQ/xuqvJQ8rZm0RuWl5WaXhHNACAQAAKhHik4U6fNrPtfet/eq8987a8R/Rsg72NvsslAPhfcJV78X+in161RtfIitI+oSFoYBAACoJ058f0Jrbluj0rxSDZ4/WG3GtjG7JNRzkVdHKi8lT1tf3qqGrRqq65SuZpeEKiAEAgAA1AN739mrxJmJ8g331dj/jlVw+2CzS4KLuOTeS5R3ME/fPfud/Fv488uHOoAQCAAAUIeVnyzX1498rR//96MuGnSRBs0dJO8gpn+i9lgsFvV/sWLriITpCfJr5qfGl7J1hDPjnkAAAIA6qvBYoT7762f68X8/quuUrhr+1nACIEzh7u2uuNfj5NvUt2LriINsHeHMCIEAAAB10LFvjunjkR8r+6dsDf2/oer+YHe5WfnRDubxDvbWiHdGyLAbWnHjCp3MYesIZ8V3CgAAgDrEMAztXrxbn1/zuTz8PDT2s7FqfVlrs8sCJEkNIxpq2OvDlH8oX6snrmbrCCdFCAQAAKgjbMU2JUxPUOIjiWo+qLmu/OJKBUUGmV0WUEnTXk3Vf1Z/Hdt0TBsfYOsIZ8TCMAAAAHVAwdECrZ64Whk7MtTtnm7qdnc3WdwsZpcFnNHFf71YeQfztGXWFgW0ClDMtBizS8JvEAIBAACcXOrXqVp7x1qVl5UrbnGcWsa1NLsk4Ky6Te+mvAN5+v757+Xf0l9tr2hrdkn4BSEQAADASRmGoV3/t0vfPPmNGrauuNcqsG2g2WUBVeLYOiL1l60jwv3UpEcTs8uCuCcQAADAKdmKbVo3ZZ02P75ZLeNaauxnYwmAqHOsXlYN+79h8mvmp1W3rlLugVyzS4IIgQAAAE4n71Celo1ZpqRPknTpA5dq6MKh8vT3NLss4Lyc2jpCklbetFIl2SUmVwRCIAAAgBM5suGIPhn5iQqOFmjE2yMUMzWGBWBQ5zVs3VBxb8Qp/8gvW0ecZOsIMxECAQAAnIBhGNo+f7tW3LBCDZo00BWfX6Hmg5ubXRZQbZr0aKIBswfo+Obj2nDfBraOMBELwwAAAJisrLBMCTMSdOCzA4oYHaH+s/rLw9fD7LKAatf2irbKS8nTDy/8oIatG6rb9G5ml+SSCIEAAAAmyj2Qq9UTVyvnpxz1eKSHOt/RWRYL0z9Rf8VMi6kIgi/+oICWAWr7F7aOqG2EQAAAAJMcjj+s+LviZbFYNOK/I3RR/4vMLgmocRaLRf2e76eCIwVKuCdBvs181bRnU7PLcincEwgAAFDLDLuhra9s1YqbVsj/In9d8eUVBEC4FKunVUP/b6j8m/tr9a2rlZvM1hG1iRAIAABQi0rzS7V60mp9//z3antlW41ZNkYBLQLMLguodd5B3hrx9ghZ3CxaceMKlWSxdURtqdJ00KKiIs2cOVMPPPCAwsLCNH/+fO3bt09eXl6SpKuvvlo9evRQSkqKXn31VRUXF6t9+/aaNGmSrFarMjIyNHfuXOXm5io8PFxTp06Vt7e3CgsLNWfOHKWlpSkgIEDTp09XYGCgbDabFixYoOTkZHl6emrq1Klq1qxZjb4RAAAANS3n5xytnrBauQdy1euxXoqeGM39f3BpAa0CFPdGnD6/9nOtmrBKo5aMktXLanZZ9d5ZRwL379+vRx99VKmpqY5jSUlJevzxx/XCCy/ohRdeUI8ePSRJc+fO1a233qpXXnlFhmFo7dq1kqRFixYpLi5OL7/8siIiIrR06VJJ0pIlS9S+fXvNnj1bQ4YM0eLFiyVJX3zxhby8vDR79mzdfPPNmj9/frVfOAAAQG06uOqgPrn8E5Vkleiydy9Tp0mdCICApMbdG2vA7AE68e0JJdyTwNYRteCsIXDt2rWaMGGCgoODJUknT55URkaGFixYoHvvvVfvv/++7Ha70tPTVVpaqsjISEnSwIEDtWnTJtlsNu3du1e9evVyHN+8ebMkacuWLerbt68kKTY2Vtu2bZPNZtPWrVvVr18/SVKHDh2Ul5enjIyM6r96AACAGmbYDf0w6wet+tsqNWzdUFeuuFLhseFmlwU4lTZj2+jSBy5V0sdJ2vLSFrPLqffOOh30jjvuqPRxTk6OoqOjNXHiRDVo0EDPPvus4uPj1aJFCwUGBjrOCwoKUlZWlvLz8+Xj4yOr1eo4npmZKUnKzs5WUFCQJMlqtcrHx0d5eXnKyspyHJekwMBAZWZmKjQ0tMoXFh7unN9cnbUu1Dx677roveui967rVO9Lckv08fiP9dNnP6nLzV00asEoefiw/199xtf9+Wv6TFPZ0mza8tIWtejSQl1u6mJ2SVVW1/p+zltENG7cWPfdd5/j45EjRyohIUEXXXRRpSkNhmHIYrE4/vwtNzc3xzm/ZRiG3NzczjgEfK7TJX47fdVZhIeHO2VdqHn03nXRe9dF713Xqd5n/5StVbeuUv7hfPV5qo863NxB6dnpUrbZFaKm8HV/4bo92k1pP6Vp+cTlsvna1LS3828d4ax9/7Nges6rgx46dMgxnVOqCG5Wq1UhISHKzv71u1pOTo6CgoIUEBCgoqIi2e12SZVH/4KDg5WTkyNJKi8vV0lJifz8/BQSEuI4fuq5Tk1HBQAAcHYHvjigZZcvU1l+mUa9P0odb+nI/X9AFVg9rRq6cKgCWgZo9cTVyvk5x+yS6qVzDoGGYeitt95SQUGBbDab1qxZox49eqhRo0by9PTUvn37JEkbNmxQTEyM3N3dFRUVpcTERMfxrl27SpJiYmKUkJAgSUpMTFRUVJTc3d0rHd+3b588PDzOaSooAACAGezldq19eK3WTFqjoMggXbniSjbBBs6RV6CXhr89XBarRStvXsnWETXgnKeDtmzZUldccYVmzpyp8vJy9ezZ07G4y5QpU/Taa6+puLhYrVu31siRIyVJEydO1Lx58/Thhx8qNDRU06ZNkySNGzdO8+bN04wZM+Tr66spU6ZIkkaMGKGFCxdqxowZ8vDw0F133VVd1wsAAFAj7Da7Vk9YrUNrDinqhij1eaIPS90D5ymgZYDiFsfp82s+16pbV+myJZfJ3fucowv+gMWop2uwOuu8XGesCzWP3rsueu+66L3r+eGlH7Rl1haNeGWEml/V3OxyYAK+7qtf8qfJWnvHWrUZ20aD/j1IFjfnm1btrH2v1nsCAQAAUNmJ705o6+ytavvXtuo5tafZ5QD1RsToCHV/uLuSliXphxd/MLuceoMxVQAAgAtQmleq+Cnx8mvup9inYs0uB6h3ukzuorwDedr6ylYFtAxQ5LWRZpdU5xECAQAALsDX//hahamFGv3xaHn6e5pdDlDvWCwW9X2mr/IP5+urB76S30V+Co+tW/vyORumgwIAAJyn/R/u188f/axu07up8SWNzS4HqLfcPNwqto5oHaDVk9g64kIRAgEAAM5D3sE8ff3w12rco7G6Tu1qdjlAvefV0Esj3h4hq4dVK25coeLMYrNLqrMIgQAAAOfIbrNr3ZR1srhZNGjuILlZ+ZEKqA3+zf0V92acitKKtOpvq2QrtpldUp3EdywAAIBztPXlrUr7IU19n+0r/4v8zS4HcClhMWEaNGeQ0n5IU8L0BBn2ernjXY0iBAIAAJyD498e19ZXturiqy9Wm7FtzC4HcEmtR7VWj0d6KPnTZH3//Pdml1PnsDooAABAFZ3MPal1U9bJv4W/+jzZx+xyAJfW+Y7OyjuQp21ztymgVYDajWtndkl1BiEQAACgCgzD0NcPfa3CY4Ua88kYefqxHQRgJovFotinYpV/5JetI5r5qVm/ZmaXVScwHRQAAKAK9i/dr6RlSbrk3ksU1i3M7HIA6JetI14dqsC2gVpz2xpl/5Rtdkl1AiEQAADgLPJS8pT4j0Q17d1UXe7sYnY5AH7DM8BTw98aLquXVStuWqGi9CKzS3J6hEAAAIA/YS+za91d62Rxt2jgKwPZDgJwQv4X+Wv4m8NVnF6s1X9bzdYRZ8F3MQAAgD+xZfYWpW1NU7/n+smvmZ/Z5QD4A426NtKgfw9S2rY0rZ+2nq0j/gQhEAAA4A8c23xMW+dsVeS1kYoYHWF2OQDOovXI1uo5s6cOfH5A3z37ndnlOC1WBwUAADiDkzkV20EEtApQnyfYDgKoKzrd1kl5KXnaPm+7AloGKOqGKLNLcjqEQAAAgN8xDEMbH9yoorQijV02Vh6+HmaXBKCKLBaL+jzRR/mH87XxoY3ya+6ni/pfZHZZToXpoAAAAL+z//39Sv40WZfed6kadW1kdjkAzpGbu5uGLBiioMggrbltjbJ+zDK7JKdCCAQAAPiN3AO5+vqRr9W0d1N1/ntns8sBcJ48/Su2jvBo4KGVN61UURpbR5xCCAQAAPjFqe0grJ5WDZzDdhBAXefXzE9xb8apJLNEq/62iq0jfsF3NgAAgF/88OIPSt+Wrn7P95NfONtBAPVBo86NNHj+YKVvT9e6qevYOkKEQAAAAElSamKqts3bpnbXt1PrUa3NLgdANWoZ11K9/tlLKV+k6NunvzW7HNOxOigAAHB5JdklWj91vRq2bqjej/c2uxwANSB6YrTyUvK0Y8EOBbQMUPsb25tdkmkIgQAAwKUZhqGND2xUcUaxxiwfI48GbAcB1EcWi0W9H++t/EP5+vofX8uvuZ+aD2xudlmmYDooAABwaT8u+VEHPj+gS++/VI06sx0EUJ+5ubtp8ILBCmoXpLW3r1XWXtfcOoIQCAAAXFZOUo42zdyk8Nhwdb6D7SAAV+Dp98vWEX4eWnHTChWdcL2tIwiBAADAJZWXlldsB+Fl1cBXBsriZjG7JAC1xC/cT8PfGq6TOSe18m8rVVZUZnZJtYoQCAAAXNIPL/6gjB0Z6j+rv3yb+ppdDoBaFhodqsHzBytzZ6bW3bVO9nK72SXVGkIgAABwOUc3HtX2+dsVdUOUWo1oZXY5AEzSclhL9Xq8lw6uPKhvn3SdrSNYHRQAALiUkqwSrZ+2Xg0jGqrXY73MLgeAyaJvrdg6YufCnQpoFaAON3cwu6QaRwgEAAAuwzAMfXX/VyrJLKlYGILtIABI6vXPXso/mK/ERxLl39xfzQfX760jmA4KAABcxo//+1EpX6ao+4PdFRodanY5AJyEm9VNg+cPVnCHYK29Y60yd2eaXVKNIgQCAACXkPNzjjb9c5Oa9W+mTrd1MrscAE7Gw9dDw98cLk9/T628eaUKjxeaXVKNIQQCAIB6r/xkueLvjJfV26oBswewHQSAM/Jt6qvhbw9XaV6pVt68UmWF9XPrCEIgAACo975//ntl7srUgJcGyLcJ20EA+GMhHUM0eMFgZe3JUvyd8fVy6whCIAAAqNeObjiqHa/uUPub2qtlXEuzywFQB7QY0kK9n+itQ6sP6Zt/fWN2OdWuSquDFhUVaebMmXrggQcUFhamNWvW6Msvv5QktWnTRrfddpvc3d31wQcfaN26dfL1rfgN25AhQzRixAhlZGRo7ty5ys3NVXh4uKZOnSpvb28VFhZqzpw5SktLU0BAgKZPn67AwEDZbDYtWLBAycnJ8vT01NSpU9WsWbOaexcAAEC9VJJVovV3r1fgxYHq9SjbQQCouo63dFTegTztWrRLAa0C1PFvHc0uqdqcdSRw//79evTRR5WamipJSk1N1fLly/XEE0/oxRdflN1u14oVKyRJSUlJuvvuu/XCCy/ohRde0IgRIyRJixYtUlxcnF5++WVFRERo6dKlkqQlS5aoffv2mj17toYMGaLFixdLkr744gt5eXlp9uzZuvnmmzV//vwauXgAAFB/GYahDfduUEl2iQbPGyx3H3bGAnBuej7aUy3jWmrTo5t0aM0hs8upNmcNgWvXrtWECRMUHBwsSfLw8NDEiRPVoEEDWSwWtWjRQhkZGZKk5ORkffTRR7r33nv1+uuvq7S0VDabTXv37lWvXhW/fRs4cKA2b94sSdqyZYv69u0rSYqNjdW2bdtks9m0detW9evXT5LUoUMH5eXlOV4DAACgKvb9Z58OrjyoHg/1UEjHELPLAVAHuVndNGjeIIV0DNHav69V5q76sXXEWX8ldscdd1T6uFGjRmrUqJEkKS8vTytXrtTkyZNVUlKi1q1b68Ybb1STJk00b948ffjhhxoxYoR8fHxktVolSUFBQcrMrHjzsrOzFRQUJEmyWq3y8fFRXl6esrKyHMclKTAwUJmZmQoNrfp+PuHh4VU+tzY5a12oefTeddF710XvzZO+N12bH9+sNnFtFPdoXK2vBkrvXRe9r59uWnGTFvVapNV/W62J305UQLOASo/Xtb6f97yIrKwsPf300xo0aJA6dqyYH/vQQw85Hh89erQWLFig4cOHy2Kp/I3Xza1iANIwjErHDcOQm5vbacclnfYcZ3Nq+qozCQ8Pd8q6UPPoveui966L3pun/GS5PrnqE7k3cFev53rp2PFjtfr69N510fv6begbQ/XplZ/q7eFva/THo+Xh6yHJefv+Z8H0vFYHPXr0qB555BENGDBAV111lSQpIyND8fHxjnMMw5DValVAQICKiopkt1csrfrb0b/g4GDl5ORIksrLy1VSUiI/Pz+FhIQ4jktSTk6OYzoqAADAn/nu2e+UtSdL/Wf1V4OwBmaXA6CeCOkQoiGvDlHWviyt/fvaOr11xDmHwOLiYj355JMaN26cRo8e7Tju6emp//73v0pLS5NhGFq5cqV69Oghd3d3RUVFKTExUZK0YcMGde3aVZIUExOjhIQESVJiYqKioqLk7u5e6fi+ffvk4eFxTlNBAQCAazqScEQ7F+5Uh1s6qOUwtoMAUL2aD2quPk/00eG1h7X5sc1ml3Peznk66Nq1a5Wbm6tPP/1Un376qSTp0ksv1bXXXqtJkybpueeek81mU7t27RwhceLEiY57BENDQzVt2jRJ0rhx4zRv3jzNmDFDvr6+mjJliiRpxIgRWrhwoWbMmCEPDw/ddddd1XW9AACgnirOLNb6u9crqF2Qej7S0+xyANRTHW7uoLyDedr52k4FtApQ+My6dT+gJFmMM92AVw8467xcZ6wLNY/euy5677rofe0yDEOr/rZKRzcc1djPxiqkg3mrgdJ710XvXYdhN7TmtjU6uPKgrv3kWvlf4m92Saep9nsCAQAAnMnet/bq0OpD6vGPHqYGQACuweJm0aC5gxTSKUQfXvehbCU2s0s6J+yaCgAA6rSsH7O0+YnNaj64uTre2tHscgC4CHcfd414Z4Tyvs+Tm0fdGlurW9UCAAD8hq3EpnV3rpOnn6f6v9T/nLeUAoAL4RPio5i/xcjNWrdiFSOBAACgzvrume+UtTdLw98ergaN2A4CAKqibkVWAACAXxxed1i7Fu1Sx1s7qsWQFmaXAwB1BiEQAADUOcUZxUqYnqCgqCD1+EcPs8sBgDqF6aAAAKBOMQxDCdMTVJpXqsuWXCZ3b36cAYBzwUggAACoU/a8uUeH4w+r58yeCo4KNrscAKhzCIEAAKDOyNqXpW+e+EbNhzRXh1s6mF0OANRJhEAAAFAn2Iptir8zXp4Bnhrw0gC2gwCA88QkegAAUCd8+/S3yt6XrRH/GSGfUB+zywGAOouRQAAA4PQOrT2k3W/sVvTEaDUf1NzscgCgTiMEAgAAp1aUXqQNMzYouH2wuj/U3exyAKDOYzooAABwWoZhaMOMDSotKNWoD0axHQQAVANGAgEAgNPa/cZuHY4/rF4zeykoMsjscgCgXiAEAgAAp5S5J1PfPPmNWgxrofY3tze7HACoNwiBAADA6ZzaDsIr0Ev9Z/VnOwgAqEZMrAcAAE7nmye/Uc5PORr57kj5hLAdBABUJ0YCAQCAUzm4+qD2vLlHnW7rpIv6X2R2OQBQ7xACAQCA0yg6UbEdREjHEHV/kO0gAKAmEAIBAIBTMOyG1k9fr7KiMg2aN0hWL6vZJQFAvcQ9gQAAwCnsWrRLRxOOqu+zfRV0MdtBAEBNYSQQAACYLnNXpr595lu1HN5SUeOjzC4HAOo1QiAAADCVrdim+Lvi5R3krf4vsh0EANQ0poMCAABTbf7XZuXsz9Fl714m72Bvs8sBgHqPkUAAAGCalJUp2vv2XnW+o7Oa9W9mdjkA4BIIgQAAwBSFxwu14Z4NCu0UqksfuNTscgDAZRACAQBArTPshhLuTlB5SbkG/XuQrJ5sBwEAtYV7AgEAQK3buXCnjn51VP2e76fAtoFmlwMALoWRQAAAUKsydmXou2e/U6uRrdTu+nZmlwMALocQCAAAak1ZUZniJ8fLJ8RH/Z7vx3YQAGACpoMCAIBas/mxzcpNztVlS9gOAgDMwkggAACoFQe+PKB9/92nLpO7qFlftoMAALMQAgEAQI0rPFaor+79SqGdQ3XJvZeYXQ4AuDRCIAAAqFGG3dD6aetVfpLtIADAGVTpnsCioiLNnDlTDzzwgMLCwrRjxw69/fbbKi0tVZ8+fTRu3DhJUkpKil599VUVFxerffv2mjRpkqxWqzIyMjR37lzl5uYqPDxcU6dOlbe3twoLCzVnzhylpaUpICBA06dPV2BgoGw2mxYsWKDk5GR5enpq6tSpataMaSMAANRFO17dodSvU9XvxX4KbBNodjkA4PLOOhK4f/9+Pfroo0pNTZUklZaWasGCBbr//vs1e/ZsJSUlaevWrZKkuXPn6tZbb9Urr7wiwzC0du1aSdKiRYsUFxenl19+WREREVq6dKkkacmSJWrfvr1mz56tIUOGaPHixZKkL774Ql5eXpo9e7ZuvvlmzZ8/v0YuHgAA1Kz0Hen67rnv1HpUa7Ubx3YQAOAMzhoC165dqwkTJig4OFiS9PPPP6tp06YKCwuT1WpVv379tGnTJqWnp6u0tFSRkZGSpIEDB2rTpk2y2Wzau3evevXq5Ti+efNmSdKWLVvUt29fSVJsbKy2bdsmm82mrVu3ql+/fpKkDh06KC8vTxkZGdV/9QAAoMaUFZVp3Z3r1KBRA7aDAAAnctbpoHfccUelj7OyshQYGOj4ODAwUFlZWcrOzq50PCgoSFlZWcrPz5ePj4+sVqvjeGZmpiQpOztbQUFBkiSr1SofHx/l5eUpKyvLcfzUa2RmZio0NPS8LxQAANSuTf/cpNwDubr8g8vlFehldjkAgF+c8z6BhmGc9ps8i8Uiu91e6fip8850vpubm+Oc3z+3m5vbacdPvca5CA8PP6fza4uz1oWaR+9dF713Xa7c+z0f7tGP//tRfR/qq0v+6nqrgbpy710dvXdNda3v5xwCQ0JClJOT4/g4JydHQUFBCgkJUXZ29mnHAwICVFRUJLvdLjc3t0qjf8HBwcrJyVFISIjKy8tVUlIiPz8/x2s0adLE8VynpqNW1al7GJ1JeHi4U9aFmkfvXRe9d12u3PuCowVaPnG5GnVtpHa3t3O598GVe+/q6L1rcta+/1kwPectItq2bavU1FQdP35cdrtdGzduVExMjBo1aiRPT0/t27dPkrRhwwbFxMTI3d1dUVFRSkxMdBzv2rWrJCkmJkYJCQmSpMTEREVFRcnd3b3S8X379snDw4OpoAAA1AH2cnvFdhClFdtBuHmwGxUAOJtzHgn09PTU5MmTNWvWLJWWliomJsax6MuUKVP02muvqbi4WK1bt9bIkSMlSRMnTtS8efP04YcfKjQ0VNOmTZMkjRs3TvPmzdOMGTPk6+urKVOmSJJGjBihhQsXasaMGfLw8NBdd91VXdcLAABq0I4FO3Rs0zENeGmAGrZuaHY5AIAzsBhnugGvHnDWIVlnrAs1j967Lnrvulyx9+nb0rVs7DK1HtlagxcMdtnVQF2x96hA712Ts/a9WqeDAgAA/F5ZYZni74pXg7AG6vtsX5cNgABQF5zzdFAAAIDfS3w0UfkH8zXqg1FsBwEATo6RQAAAcEGSP03WT0t+UtcpXdW0V1OzywEAnAUhEAAAnLeCowX66oGvFBYTpm7Tu5ldDgCgCgiBAADgvNjL7Vo3dZ0Mm8F2EABQh3BPIAAAOC/b523X8c3HNeDlAQpoFWB2OQCAKuJXdgAA4JylbUnTDy/+oDZj2+jiqy42uxwAwDkgBAIAgHNSWlCq+Lvi5dvUV7HPxLIdBADUMUwHBQAA5yTxkUQVHC7Q5R9dLq+GbAcBAHUNI4EAAKDKkpYlaf8H+xUzLUZNujcxuxwAwHkgBAIAgCrJP5KvjQ9uVNglYYq5O8bscgAA54kQCAAAzspebte6Ketk2H/ZDsKdHyEAoK7inkAAAHBW2+Zs04lvT2jgnIEKaMF2EABQl/FrPAAA8KdOfH9CW2ZvUdu/tNXFf2U7CACo6wiBAADgD5Xml2rdlHXyDfdV7FOxZpcDAKgGTAcFAAB/6Ot/fK2CowUa/eFoeQZ4ml0OAKAaMBIIAADO6OePf9bPH/6smLtj1Lh7Y7PLAQBUE0IgAAA4Td6hPG18aKMad2+smKlsBwEA9QkhEAAAVGK32bV+ynpJ0qC5bAcBAPUN9wQCAIBKts7ZqhPfn9CgeYPk39zf7HIAANWMX+0BAACHE9+d0NbZW9X2r23V9oq2ZpcDAKgBhEAAACBJKs0rVfyUePk192M7CACox5gOCgAAJEkbH96owtRCjf54tDz92Q4CAOorRgIBAID2f7hfSR8nqduMbmp8CdtBAEB9RggEAMDF5R3M09cPf60mPZuo65SuZpcDAKhhhEAAAFyY3WbXuinrZHGzVGwHYeVHAwCo77gnEAAAF7b15a1K+yFNg+cPll8zP7PLAQDUAn7dBwCAizr2zTFtfWWrLr76YrUZ28bscgAAtYQQCACACzqZe1Lrp6yXfwt/9Xmyj9nlAABqEdNBAQBwMYZh6OuHvlbhiUKN+WSMPP3YDgIAXAkjgQAAuJj9S/craVmSLrnnEoXFhJldDgCglhECAQBwIXkpeUr8R6Ka9m6qLnd2MbscAIAJCIEAALgIe5ld8XfFy+Ju0cBXBrIdBAC4KO4JBADARfzw0g9K35quIa8NYTsIAHBh/AoQAAAXcGzzMW2bu02R4yIVcXmE2eUAAExECAQAoJ47mXNS66asU0CrAPX5F9tBAICrO+/poGvXrtWKFSscH6elpal///46efKk9u3bJy8vL0nS1VdfrR49eiglJUWvvvqqiouL1b59e02aNElWq1UZGRmaO3eucnNzFR4erqlTp8rb21uFhYWaM2eO0tLSFBAQoOnTpyswMPCCLxgAAFdiGIY2PrhRRWlFGrtsrDx8PcwuCQBgsvMOgUOGDNGQIUMkSYcPH9YLL7ygq6++Wo8//rgef/xxBQUFVTp/7ty5uv322xUZGakFCxZo7dq1iouL06JFixQXF6fY2FgtXbpUS5cu1fjx47VkyRK1b99eDz30kDZs2KDFixdr+vTpF3a1AAC4mJ/e/0nJnyar+0Pd1ahrI7PLAQA4gWqZDrpo0SJdd9118vLyUkZGhhYsWKB7771X77//vux2u9LT01VaWqrIyEhJ0sCBA7Vp0ybZbDbt3btXvXr1chzfvHmzJGnLli3q27evJCk2Nlbbtm2TzWarjnIBAHAJucm5SnwkUU37NFXnv3c2uxwAgJO44NVBd+zYodLSUvXu3VsnTpxQdHS0Jk6cqAYNGujZZ59VfHy8WrRoUWkqZ1BQkLKyspSfny8fHx9ZrVbH8czMTElSdna2YzTRarXKx8dHeXl5Cg4OvtCSAQCo9+xldq2bsk5WTyvbQQAAKrngELhmzRqNGjVKktS4cWPdd999jsdGjhyphIQEXXTRRbJYLI7jhmHIYrE4/vwtNzc3xzm/ZRiG47GqCA8PP+drqQ3OWhdqHr13XfTedZnZ+7UPr1X6tnRd8+E1irw00rQ6XBVf966L3rumutb3CwqBNptNe/bs0eTJkyVJhw4dUmpqqmN6p2EYslqtCgkJUXZ2tuPzcnJyFBQUpICAABUVFclut8vNza3S6F9wcLBycnIUEhKi8vJylZSUyM+v6nsapaamXsil1Yjw8HCnrAs1j967LnrvuszsfWpiqjY+u1Htrm+nhr0a8newlvF177rovWty1r7/WTC9oLkhBw8eVNOmTeXt7S2pIvS99dZbKigokM1m05o1a9SjRw81atRInp6e2rdvnyRpw4YNiomJkbu7u6KiopSYmOg43rVrV0lSTEyMEhISJEmJiYmKioqSuzt72wMA8GdKsku0fsp6NWzdUL0f7212OQAAJ3RBqerEiRMKCQlxfNyyZUtdccUVmjlzpsrLy9WzZ0/H4i5TpkzRa6+9puLiYrVu3VojR46UJE2cOFHz5s3Thx9+qNDQUE2bNk2SNG7cOM2bN08zZsyQr6+vpkyZciGlAgBQ7xmGoY33b1RxZrHGLB4jjwZsBwEAOJ3F+P3Nd/WEsw7JOmNdqHn03nXRe9dlRu/3vbtPX937lXo80kNd/t6lVl8bv+Lr3nXRe9fkrH2vsemgAADAOeQk5WjTzE0K7xuuzrezHQQA4I8RAgEAqOPKS8u17q51snpZNfDlgbK4Wc7+SQAAl8VKKwAA1HHfv/C9MnZkaNjrw+Tb1NfscgAATo6RQAAA6rCjG49qx4IdihofpVYjWpldDgCgDiAEAgBQR5VklWj9tPUKbBOo3o+xHQQAoGoIgQAA1EGGYeir+79SSWaJBs0bJHcf7vAAAFQNIRAAgDrox//9qJQvU9T9we4KjQ41uxwAQB1CCAQAoI7J+TlHm/65Sc36N1On2zqZXQ4AoI4hBAIAUIeUnyxX/J3xcvdxZzsIAMB54QYCAADqkO+f/16ZuzIVtzhODRo3MLscAEAdxEggAAB1xNENR7Xj1R1qf1N7tYxraXY5AIA6ihAIAEAdUJJVovV3r1fgxYHq9Wgvs8sBANRhTAcFAMDJGYahDfduUEl2iUa8M4LtIAAAF4SRQAAAnNzed/bq4MqD6vFQD4V0DDG7HABAHUcIBADAiWXvz9bmxzfrooEXKXpitNnlAADqAUIgAABOqvxkueInx8vD10MDZg9gOwgAQLXgpgIAAJzUd89+p6w9WYp7M04NwtgOAgBQPRgJBADACR1JOKKdC3eqwy0d1HIY20EAAKoPIRAAACdTnFms9XevV1C7IPV8pKfZ5QAA6hmmgwIA4EQMw9CGGRtUmluqkf8dyXYQAIBqx0ggAABOZO9be3VozSH1+EcPhXRgOwgAQPUjBAIA4CSyfszS5ic2q/ng5up4a0ezywEA1FOEQAAAnICtxKZ1d66Tp5+n+r/UXxYL20EAAGoGNxoAAOAEvnv6O2XtzdLwt4erQSO2gwAA1BxGAgEAMNnhdYe16/Vd6jiho1oMaWF2OQCAeo4QCACAiYozipUwPUHB7YPV4+EeZpcDAHABTAcFAMAkhmEoYXqCSvNKddmSy+TuzT/LAICax0ggAAAm2fPmHh2OP6yeM3sqOCrY7HIAAC6CEAgAgAmy9mbpmye+UfMhzdXhlg5mlwMAcCGEQAAAapmt2Kb4u+LlGeCpAS8NYDsIAECt4uYDAABq2bdPf6vsfdka8d8R8gn1MbscAICLYSQQAIBadGjtIe1+Y7eiJ0ar+cDmZpcDAHBBhEAAAGpJUXqRNszYoOD2wer+UHezywEAuCimgwIAUAsM+y/bQRSUatQHo9gOAgBgGkYCAQCoBbvf2K0j646o16O9FBQZZHY5AAAXRggEAKCGZe7J1DdPfaOWcS3V/qb2ZpcDAHBxFzQX5fHHH1dubq6sVqsk6bbbblNxcbHefvttlZaWqk+fPho3bpwkKSUlRa+++qqKi4vVvn17TZo0SVarVRkZGZo7d65yc3MVHh6uqVOnytvbW4WFhZozZ47S0tIUEBCg6dOnKzAw8IIvGACA2mQrtin+znh5BXqp34v92A4CAGC68x4JNAxDqampeuGFFxz/tWzZUgsWLND999+v2bNnKykpSVu3bpUkzZ07V7feeqteeeUVGYahtWvXSpIWLVqkuLg4vfzyy4qIiNDSpUslSUuWLFH79u01e/ZsDRkyRIsXL66GywUAoHZ98+Q3yvkpRwNfGSifELaDAACY77xDYGpqqiTpySef1H333acVK1bo559/VtOmTRUWFiar1ap+/fpp06ZNSk9PV2lpqSIjIyVJAwcO1KZNm2Sz2bR371716tXLcXzz5s2SpC1btqhv376SpNjYWG3btk02m+2CLhYAgNp0cNVB7Xlzjzrd1kkX9b/I7HIAAJB0AdNBCwsL1alTJ916662y2Wx6/PHHNXbs2EpTNgMDA5WVlaXs7OxKx4OCgpSVlaX8/Hz5+Pg4ppMGBQUpMzNTkpSdna2goIob561Wq3x8fJSXl6fg4ODzLRkAgFqTfyxfG+7ZoJCOIer+INtBAACcx3mHwMjISMfIniQNGjRI7733nqKioiqdZ7FYZLfbK90DYRiGLBaL48/fcnNzc5zzW4ZhOB6rivDw8CqfW5uctS7UPHrvuui96zHshv478r+yFds0buk4hbYONbsk1DK+7l0XvXdNda3v5x0C9+3bp7KyMnXq1MlxLCwsTDk5OY6Pc3JyFBQUpJCQEGVnZ592PCAgQEVFRbLb7XJzc6s0+hccHKycnByFhISovLxcJSUl8vPzq3J9p6arOpPw8HCnrAs1j967LnrvekqySrR9wXYlrUpS32f7qjSglL8DLoave9dF712Ts/b9z4Lped8TWFhYqP/85z8qLS1VcXGxEhISdN111yk1NVXHjx+X3W7Xxo0bFRMTo0aNGsnT01P79u2TJG3YsEExMTFyd3dXVFSUEhMTHce7du0qSYqJiVFCQoIkKTExUVFRUXJ3Z2NdAIDzOZl7Uj+995O+HP+l/tP1P9oxf4eix0UranzU2T8ZAIBaZjF+P+/yHCxZskTffPON7Ha7hg8frssuu0w7d+50bBERExOjm2++WRaLRSkpKXrttddUXFys1q1ba/LkyfLw8FB6errmzZun3NxchYaGatq0afLz81NBQYHmzZunEydOyNfXV1OmTFFYWFiVa3PWNO6MdaHm0XvXRe/rr9KCUh1adUhJy5N0JOGI7KV2+bfwV8SYCLUZ3UbRw6J17Ngxs8uECfi6d1303jU5a9//bCTwgkKgM3PWRjhjXah59N510fv6xVZs06E1h5S8PFmH4g+pvKRcvk19FTE6QhFjItSoayPHve703nXRe9dF712Ts/b9z0Ig8ysBAPgTthKbjqw/ouTlyTq4+qBsRTb5NPJR1PVRihgTocaXNJbFjQ3gAQB1ByEQAIDfKS8t19Gvjip5ebJSVqaoLL9M3sHeavuXtmozpo2a9GoiN+t531YPAICpCIEAAEiy2+w6lnhMSZ8mKeWLFJ3MOSnPhp5qfVlrtRnbRuF9wuXmQfADANR9hEAAgMsy7IaOf3NcScuTdODzAyrJLJGHn4daxrVUxJgIXTTgIlk9rWaXCQBAtSIEAgBcimEYSvshTcnLk5X8ebKKjhfJ6m1Vy2EVwa/5oOZy9+GfRwBA/cW/cgCAes8wDGXsyKgIfp8mq+BogaxeVl006CK1GdNGLYa1kEcDD7PLBACgVhACAQD1kmEYytqb5Qh+eSl5cvNwU7P+zXTp/Zeq5fCW8vT3NLtMAABqHSEQAFCvZO/Prgh+y5OV83OOLFaLwmPD1eWuLmo1opW8g7zNLhEAAFMRAgEAdV5eSp6SlicpeXmysvZmSRapaa+m6jiho1qPai2fEB+zSwQAwGkQAgEAdVLB0QIlf5qspOVJytieIUlqfGlj9f5Xb7Ue1Vq+TXxNrhAAAOdECAQA1BmFxwt14LMDSlqepLQf0iRJoV1C1XNmT0WMjpBfMz+TKwQAwPkRAgEATq04o1gHPj+g5E+TdWzzMcmQgjsEq/uD3RUxOkIBrQLMLhEAgDqFEAgAcDol2SVK+TJFycuTlfp1qgy7ocCLA9VtRje1GdNGgW0DzS4RAIA6ixAIAHAKpXmlSllZEfyObDgiw2YooFWAutzVRW3GtFFQVJAsFovZZQIAUOcRAgEApikrLNOhNYeUtCxJR9YfUfnJcvld5KdOkzopYkyEQjuFEvwAAKhmhEAAQK2yFdt0OP6wkpYn6dCaQyovKVeDJg3U/sb2ihgTobBuYQQ/AABqECEQAFDjyk+W60jCESV/mqyDKw+qrLBMPqE+andtO0WMiVCTHk1kcSP4AQBQGwiBAIAaYS+z6+jGo0penqyUFSkqzSuVV6CXIsZGqM2YNmrau6nc3N3MLhMAAJdDCAQAVBt7uV3HNh1T8vJkHfjigE5mn5SHv4dajWilNmPaqFm/ZnLzIPgBAGAmQiAA4IIYdkMnvj+hpGVJOvD5ARWnF8u9gbtaxrVUxJgIXTTgIrl7888NAADOgn+VAQDnzDAMpW9NV9LyJB349IAKjxfK6m1Vi8EtFDE2Qi2GtJC7D//EAADgjPgXGgBQJYZhKHN3ppKXJytpeZIKDhfIzdNNzQc2V49HeqjFsBby9PM0u0wAAHAWhEAAwJ/K2pflCH55B/JkcbeoWb9mumT6JWo5oqW8GnqZXSIAADgHhEAAwGlyknIcwS/npxxZ3Cxq2qepuvy9i1qNbCXvYG+zSwQAAOeJEAgAkCTlHcpT8vJkJS9PVubuTMkiNenRRH2e6qPWo1qrQaMGZpcIAACqASEQAFxYQWqBkj9NVvKnyUrfmi5JCosJU6/Heini8gj5NvU1uUIAAFDdCIEA4GKK0op04PMDSlqWpBPfnZAkhXYKVY9/9FDE6Aj5N/c3uUIAAFCTCIEA4AJKskoqgt/yJB3ffFyG3VBQVJAuue8StRnTRg0jGppdIgAAqCWEQACop07mnFTKyhQlLUtS6sZUGeWGGrZpqJhpMYoYE6GgyCCzSwQAACYgBAJAPVKaX6qDqw4qeXmyjiQckb3MLv8W/ur8985qM7qNgjsGy2KxmF0mAAAwESEQAOq4sqIyHVpzSMmfJuvw2sMqP1ku36a+6vi3jmozto1Cu4QS/AAAgAMhEADqIFuJTYfXHVby8mQdWn1ItmKbfMJ8FHVDlCLGRKjxJY1lcSP4AQCA0xECAaCOKC8t19ENR5W0PEkHVx5UWUGZvIO91favbdVmTBs16dVEblY3s8sEAABOjhAIAE7MbrMrNTFVScuSdHDFQZ3MOSnPhp5qfXlrtRnTRuGx4XJzJ/gBAICqIwQCgJOxl9t1/JvjSl6erANfHFBJZok8/DzUMq6lIsZE6KIBF8nqaTW7TAAAUEcRAgHACRh2Q2k/pCnp0yQd+OyAik4Uyd3HXS2GtlDE2Ag1H9hc7j58ywYAABfugn6i+OCDD7Rp0yZJUrdu3TR+/HjNnz9f+/btk5eXlyTp6quvVo8ePZSSkqJXX31VxcXFat++vSZNmiSr1aqMjAzNnTtXubm5Cg8P19SpU+Xt7a3CwkLNmTNHaWlpCggI0PTp0xUYGHjBFwwAzsIwDGVsz1DS8iQlf5qswtRCWb2saj64uSJGR6jFsBbyaOBhdpkAAKCeOe8QuGPHDu3YsUPPP/+8JOnpp5/Wt99+q6SkJD3++OMKCqq8CfHcuXN1++23KzIyUgsWLNDatWsVFxenRYsWKS4uTrGxsVq6dKmWLl2q8ePHa8mSJWrfvr0eeughbdiwQYsXL9b06dMv7GoBwGSGYShrT5aSlycr6dMk5R/Ml5uHm5r1b6buD3RXy+Et5envaXaZAACgHjvv1QSCgoJ04403yt3dXe7u7mrWrJkyMjKUkZGhBQsW6N5779X7778vu92u9PR0lZaWKjIyUpI0cOBAbdq0STabTXv37lWvXr0cxzdv3ixJ2rJli/r27StJio2N1bZt22Sz2S70egHAFNk/ZeuHF3/QBwM+0EdxH2n7gu0KaBWg/rP6a/y28Rrx9ghdfNXFBEAAAFDjznsksHnz5o7/P3bsmDZt2qR//etf2r17tyZOnKgGDRro2WefVXx8vFq0aFFpKmdQUJCysrKUn58vHx8fWa1Wx/HMzExJUnZ2tmM00Wq1ysfHR3l5eQoODj7fkgGg1thKbMr+MVs/L/5Z2/+7XVl7sySL1LRXU0VPjFbrUa3lE+JjdpkAAMAFXfAqA4cPH9azzz6r8ePHKzw8XPfdd5/jsZEjRyohIUEXXXSRLJZfNy02DEMWi8Xx52+5ubk5zvktwzAcj1VFeHj4+VxOjXPWulDz6H39dTL/pE5sP6FjW47p+NbjOrblmNL3pMtus0uSmvdprh6v9FCHqzrIP9zf5GpRm/i6d1303nXRe9dU1/p+QSFw3759mjVrlm655RbFxsbq0KFDSk1NdUzvNAxDVqtVISEhys7OdnxeTk6OgoKCFBAQoKKiItntdrm5uVUa/QsODlZOTo5CQkJUXl6ukpIS+fn5Vbm21NTUC7m0GhEeHu6UdaHm0fv6oySrRJm7MpWxK6Piz50Zyj2QK/3yeyufUB+FdApR5zs6V/x5WWcVuBVIkvKVr/zUfBOrR23i69510XvXRe9dk7P2/c+C6XmHwIyMDL3wwguaPn26oqOjJVWEvrfeekvR0dHy9vbWmjVrNGDAADVq1Eienp7at2+foqKitGHDBsXExMjd3V1RUVFKTExU3759tWHDBnXt2lWSFBMTo4SEBP3lL39RYmKioqKi5O7O8ugAaodhGCo6XlQp7GXuylTB0QLHOX7N/BTSKURt/9JWIdEhCu0UqgaNG1Sa4RAQHqCC1IIzvQQAAIApLMbv511W0eLFi7Vu3To1btzYcWzYsGEyDEMrVqxQeXm5evbsqRtuuEGSlJKSotdee03FxcVq3bq1Jk+eLA8PD6Wnp2vevHnKzc1VaGiopk2bJj8/PxUUFGjevHk6ceKEfH19NWXKFIWFhVW5PmdN485YF2oevXduhmEo/2C+I+idCn7FGcUVJ1ikhhENFRodqpBOIQrtGKqQ6BB5B3uf9bnpveui966L3rsueu+anLXvfzYSeN4h0Nk5ayOcsS7UPHrvPOw2u3KScpS589ewl7k7U6V5pZIki7tFQZFBvwa+6FAFdwiWp9/5rdpJ710XvXdd9N510XvX5Kx9r5HpoADg7MpPlivrx6xfA9/OTGXuzVR5SbkkyeptVUj7ELUZ20ahnSpCX1BkkNy9+dYIAADqL37SAVAvlBWWKXPPr/fuZezMUPZP2TJsFZMdPPw9FBodqvY3tneM8gW2CZSb+3lvlwoAAFAnEQIB1Dkl2WdYoTP51xU6vUO8FdopVC0Gt3As2OLfwl8WN8ufPzEAAIALIAQCcFqGYajoRJEj6J0KfQVHfrdCZ3SI2l7ZViEdf1mhs0mD0/YgBQAAQAVCIACnYBiG8g/lnxb4itOLHec0jGiosG5h6nBzh4oRvujQKq3QCQAAgF8RAgHUOnu5XblJuZXu38vck6nS3F9W6LRWrNB50cCLKhZsiQ5RSIcQefqf3wqdAAAA+BUhEECNKj9ZruyfsisFvqy9WbIV2yRVrNAZ3D5YEaMjFNopVKGdQhXUjhU6AQAAago/ZQGoNmVFZcranaWMXRmOLRmyf8qWvcwuSfLw81BIdIiibohyLNgS2JYVOgEAAGoTIRDAeTmZc/LX1Tl/CXw5STm/rtAZ7K2QTiHqNKiTY8GWgJYBrNAJAABgMkIggLMqOlFUMbq3M0OZuyumdBYc/nWFTt9wX4VGhypibETFHnzRIfJt6ssKnQAAAE6IEAjAwTAM5R/+dYXOU6N8xWm/rtAZ0DpAYV3DKjZd7xTKCp0AAAB1DCEQcFH2crtyk3OVuTOz0ijfaSt0DrioYnSvEyt0AgAA1AeEQMAFlJeeYYXOPb9ZodPrNyt0Rv9mhU4fvkUAAADUN/yEV0uKM4v1+l9fV3F+sTz8POTh6yH3Bu6O//do4HHa/7v7uld8/Lv/rN5W7rXCHyorKlPWnqxfF23ZmaHsH3+3QmfHEEVd/7sVOj1YoRMAAMAVEAJridXLqsZdGys9KV1lBWUqziyW7ZBNZQVlKisqU1lBmQy7UaXnsrhZ5O7rLk9fzzMGxT8Kj6d9jt8vgdPXQ1Yvaw2/A6gJJ3NOOhZqOfVnblKu4++Sd7C3QqJD1Om2ThWBLzpUAa1YoRMAAMCVEQJriaefpy5fcLlSU1PP+LhhGCovKa8IhIUVodBWaHMExLLCskr/byu0qbSwtOKcwopjhccLHf9/6nhVuXm4/enopHsDd3n6/RIgfztq+Sfhk73fqldRWtFpC7bkH8p3PO7b1FehnUIdm66HdAyRbzgrdAIAAKAyQqCTsFgscvdxl7uPu3xCfKrlOQ27IVvxryHxtwGxtKBUtiKbI3CeCp+2Qlulj0sOlais6NfPKS8pr/LrW72t8mjwywikn2dFwKziqOWpkUrH5/wyaukKI1iGYajgSIFj771To3xFJ4oc5wS0ClCjLo0UdUNUReCLDqm2vzcAAACo3wiB9ZjFzeIIVNXFXm6vCI9nGp387fEz/HcqYBadKKp03F5qr/Lru/u4X/A9lY6psX6ept9faS+3K+9A3mmB72TOSUkVK3QGXhyoZv2aOe7fC+kQIs8AVugEAADA+SEE4py4Wd3k6e9ZrdsElJeW/zoqWVhWaXTytFHLMzx2MvukCo4UVL6/srxq91fKotPuj6w0AlnFeyp/G0ytXmcOluWl5cr5KadiO4ZfQl/mnkzZin5doTMoKkitR7V2BL7gqGBW6AQAAEC14qdLmM7qaZXV0yqvQK9qeT7DMFR+srzydNcq3FP52/+K04qVV5hX6ZiqmivdLaeNTlplVdqeNMeop4evh4I7Bqvdde0q9uCLDlHQxUGs0AkAAIAaRwhEvWOxWOTu7S53b3d5B3tXy3Maxq/3V/7+vskzTXn97QI/ZUVl8vbyVlifMEfga9i6oUvc3wgAAADnQwgEqsBisVSM7DXwkBqd++eHh4f/4cqwAAAAQG1i7hkAAAAAuBBCIAAAAAC4EEIgAAAAALgQQiAAAAAAuBBCIAAAAAC4EEIgAAAAALgQQiAAAAAAuBBCIAAAAAC4EEIgAAAAALgQQiAAAAAAuBBCIAAAAAC4EEIgAAAAALgQQiAAAAAAuBBCIAAAAAC4EEIgAAAAALgQi2EYhtlFAAAAAABqByOBAAAAAOBCCIEAAAAA4EIIgQAAAADgQgiBAAAAAOBCCIEAAAAA4EIIgQAAAADgQgiBAAAAAOBCCIEAAAAA4EIIgQAAAADgQtzNLqAuMwxD//nPf7R+/XoZhqF+/frp5ptv1q5du/T6668rPz9fAwcO1I033iiLxaIDBw5o/vz5SktLU/fu3XXbbbfJ09NTO3bs0OLFi5WTk6Pu3btrwoQJ8vLyMvvy8CfOtfeSlJ+fr7vvvlsDBgzQTTfdJElKS0vTv//9b6WkpKhDhw6688475e/vb+al4Syqq/eS9MEHH+iDDz7Q22+/LW9vb7MuCVVUXb3fvn273nrrLaWnpysiIkJ33HGHmjZtaual4Syqq/c7d+7Um2++qfT0dEVHR2vy5Mny8/Mz89JwFtX5PV+q+Pp/+umn9fe//10DBw404YpQFdXV9x07dujJJ590PG/z5s01a9YsU67p9wiBFyAxMVGffvqpbrzxRtlsNr377rtq06aNFi9erPbt26tjx45666231LZtW/Xp00dz5syRn5+fbrnlFi1cuFDNmzfX8OHDNXv2bLVr105XXnmlFi1aJD8/v9O+acC5nGvvk5OTNX/+fOXn51d6nkWLFikvL0+33Xab3njjDb333nuaOHGiSVeFqqiO3peWlmr58uVaunSpiVeCc1UdvS8rK9NLL72kdu3a6dprr9Wbb76p//u//9Ojjz5q4pXhbKqj9zabTS+99JIuvvhijRo1SgsXLtRHH33Ev/dOrrr+vZekgoICLViwQIZhmHAlOBfV1feff/5Z/v7+mjZtmiQ51S98mQ56AUJCQjRu3DiNHj1aI0aMkCSdOHFChYWFGjlypEaNGqWgoCBt27ZN6enpOnr0qAYNGqRBgwapbdu22rZtm44eParCwkINHDhQ/fv3V9euXfXtt9+afGU4m3PpvSQ98cQTat26daXnsNls2rlzp3r16qW+ffuqa9eu2rp1a21fCs5RdfR+zZo1WrlypTp37lzb5eMCVEfvT548qSuvvFLjx49Xz5491aZNG6Wnp9f2peAcVUfv3d3dNWvWLE2dOlVt2rSRu7u73N35Xbyzq47en7Jo0SL5+vrWVum4ANXV959//lmlpaV67rnn9MYbbzjV1zwh8AJERUXpL3/5iyTpww8/lCRZrVZJckzpCwgIUHZ2trKysiTJMe3D399fWVlZCg4OlsVi0a5du5Sdna3Dhw87zoXzOpfeS9Ljjz+uO++8s9Jz5OXlqby8/Iznw3lVR+8vueQSzZ07VxdffHFtlY1qUB299/Pz0xVXXKEWLVooOTlZW7duVadOnWrrEnCeqqP3khQcHKy0tDTdd999atiwoUaPHl0b5eMCVFfvv/rqK23btk2TJk2qjbJxgaqr7+7u7urWrZvuu+8+ubm56ZVXXnGakWBCYDVYunSpli9frqFDh6pRo0ZnPOdUw0/NGz4lKChIV199tVavXq077rhDNpvttHPgvKrSe0lq0aLFHz52qt/O8k0BVXMhvW/cuLFTTQnBuamOr/sDBw7oySefVEBAgK655pqaKBM1oDp6HxoaqocfflgWi0Xz5s2riTJRAy6k95mZmXrjjTc0fvx4BQQESKqYDWS322usXlSPC/2anzFjhqZPn66uXbtq6NChOnbsmNP8wp8QeIE++eQTvf/++xo4cKAmTpyooKAgSRXzvk/9GRQU5Dh+aq5wQUGBgoODJUlXXHGFZs+erQULFujiiy9WaGioCVeCc1XV3v+RgIAAubm5Vfo78Wfnw3lcaO9Rd1VH7w8fPqwnnnhCPj4+euyxxxQYGFjTZaMaXGjvS0pK9M033+jkyZPq2rWrunbtqt27d9dK7bgwF9r7nTt3qrCwUAsXLtTdd98tSVq4cKH27t1b47Xj/F1o38vKyvTpp59qz549kuQI/adGFM3mPBNT66A9e/bo3XffVbNmzdS3b1/t2rVLAQEB8vHx0RdffKFDhw4pMzNTXbt2VePGjdW4cWPFx8fLzc1NSUlJjt/+Tp06VSEhIRo2bJh++OEHx9xjOK9z6f0fcXd3V4cOHZSYmKhmzZpp27Zt6t27d+1dBM5LdfQedVN19L68vFyzZs1SYWGhrr/+ep04cUKZmZnq0KFD7V0Izll1fd3PmzdPkZGRGjJkiL777jtFRUXVzgXgvFVH77t16+ZYITInJ0cvvvii/vKXv/zhvYMwX3X03cPDQ/Hx8YqPj9e1116r1atXq3379mrYsGHtXcifIARegJUrV8owDB09etTxxX355Zfrnnvu0euvv669e/dq1KhRjh/sZ8yYoQULFmjx4sXq3bu3Ro4cKUmaNGmSFi1apDfffFP9+vXTVVddZdo1oWrOtfd/5I477tC8efO0cOFCdejQQddee21tlI8LUF29R91THb3fsWOHUlNTJVWMBEgV95e8/vrrNX8BOG/V0Xtvb2/dc889evPNNzV//nx16NBBt99+e21dAs5TdfQ+ICDAMQ00LS1NktSkSRM1aNCg5i8A56W6/q2/++679dprr2nu3Llq06bNGe8bNIvF4EYkAAAAAHAZ3BMIAAAAAC6EEAgAAAAALoQQCAAAAAAuhBAIAAAAAC6EEAgAAAAALoQQCABAFSxatEj/+Mc/HBv+ShWb/86cOVNLliwxsTIAAM4NIRAAgCq46aabVFJSoo8//thx7OOPP5abm5uuueYaEysDAODcsFk8AABV4OnpqWnTpmnmzJm65JJLZBiGVq1apWeeeUbr1693bC7s7++vW2+9Vc2aNVNqaqpef/11lZSUKDs7W61atdLdd98tT09PXX/99br00kt18OBBTZ06VW3atDH7EgEALoLN4gEAOAdffvmlEhISZLfbdd1118nLy0vvvfeeHn74YXl5eWn79u168803NXv2bL3zzjtq2bKl+vfvL5vNpgcffFBXXXWVevXqpWuuuUZ33XWX+vfvb/YlAQBcDCOBAACcg5EjR2rz5s266KKLFBMTo//85z86fvy4HnnkEcc5BQUFKigo0A033KAdO3Zo2bJlOnbsmLKzs1VSUuI4LyoqyoxLAAC4OEIgAADnKCwsTI0bN5ZUsThMv379NH78eMfH2dnZ8vX11csvv6zy8nL16dNH3bp1U0ZGRqXn8fb2rvXaAQBgYRgAAC5Aly5d9PXXXys7O1uStHr1av3rX/+SJG3fvl1XXXWV+vTpI0nav39/pdVFAQAwAyOBAABcgC5dumjs2LF68sknZbFY5OPjo3vvvVcWi0XXXXedXnzxRXl5ealBgwbq0KGDjh8/bnbJAAAXx8IwAAAAAOBCmA4KAAAAAC6EEAgAAAAALoQQCAAAAAAuhBAIAAAAAC6EEAgAAAAALoQQCAAAAAAuhBAIAAAAAC6EEAgAAAAALuT/AYvpc5xecZyoAAAAAElFTkSuQmCC"/>
          <p:cNvSpPr>
            <a:spLocks noChangeAspect="1" noChangeArrowheads="1"/>
          </p:cNvSpPr>
          <p:nvPr/>
        </p:nvSpPr>
        <p:spPr bwMode="auto">
          <a:xfrm>
            <a:off x="155574" y="-144463"/>
            <a:ext cx="7159625" cy="71596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3"/>
          <a:stretch>
            <a:fillRect/>
          </a:stretch>
        </p:blipFill>
        <p:spPr>
          <a:xfrm>
            <a:off x="634414" y="1943100"/>
            <a:ext cx="7707366" cy="7848600"/>
          </a:xfrm>
          <a:prstGeom prst="rect">
            <a:avLst/>
          </a:prstGeom>
        </p:spPr>
      </p:pic>
      <p:pic>
        <p:nvPicPr>
          <p:cNvPr id="16" name="Picture 15"/>
          <p:cNvPicPr>
            <a:picLocks noChangeAspect="1"/>
          </p:cNvPicPr>
          <p:nvPr/>
        </p:nvPicPr>
        <p:blipFill>
          <a:blip r:embed="rId4"/>
          <a:stretch>
            <a:fillRect/>
          </a:stretch>
        </p:blipFill>
        <p:spPr>
          <a:xfrm>
            <a:off x="9286026" y="1943100"/>
            <a:ext cx="8087574" cy="7845552"/>
          </a:xfrm>
          <a:prstGeom prst="rect">
            <a:avLst/>
          </a:prstGeom>
        </p:spPr>
      </p:pic>
      <p:sp>
        <p:nvSpPr>
          <p:cNvPr id="17" name="Slide Number Placeholder 16"/>
          <p:cNvSpPr>
            <a:spLocks noGrp="1"/>
          </p:cNvSpPr>
          <p:nvPr>
            <p:ph type="sldNum" sz="quarter" idx="12"/>
          </p:nvPr>
        </p:nvSpPr>
        <p:spPr>
          <a:xfrm>
            <a:off x="16117724" y="9788652"/>
            <a:ext cx="2133600" cy="365125"/>
          </a:xfrm>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82235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12700"/>
            <a:ext cx="17373600" cy="1333500"/>
          </a:xfrm>
          <a:prstGeom prst="rect">
            <a:avLst/>
          </a:prstGeom>
          <a:solidFill>
            <a:srgbClr val="653680"/>
          </a:solidFill>
          <a:ln w="762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00080"/>
              </a:solidFill>
            </a:endParaRPr>
          </a:p>
        </p:txBody>
      </p:sp>
      <p:sp>
        <p:nvSpPr>
          <p:cNvPr id="23" name="TextBox 22"/>
          <p:cNvSpPr txBox="1"/>
          <p:nvPr/>
        </p:nvSpPr>
        <p:spPr>
          <a:xfrm>
            <a:off x="304800" y="325507"/>
            <a:ext cx="14706600"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Insights and More.</a:t>
            </a:r>
          </a:p>
        </p:txBody>
      </p:sp>
      <p:sp>
        <p:nvSpPr>
          <p:cNvPr id="2" name="AutoShape 2" descr="data:image/png;base64,iVBORw0KGgoAAAANSUhEUgAAA4EAAAHACAYAAAAcMW0sAAAAOXRFWHRTb2Z0d2FyZQBNYXRwbG90bGliIHZlcnNpb24zLjQuMywgaHR0cHM6Ly9tYXRwbG90bGliLm9yZy/MnkTPAAAACXBIWXMAAAsTAAALEwEAmpwYAABthklEQVR4nO3dd3hUZfrG8XsyqaSQRoAgLWAIEEpQauglgAjorgUVywqoiwKC3RVX114QhQWUH4pld0XFAjZqIIgBG70pJoQWIL0nJJM5vz8ioxGUAEnOJPP9XJcX5szJzHPmISF33ve8r8UwDEMAAAAAAJfgZnYBAAAAAIDaQwgEAAAAABdCCAQAAAAAF0IIBAAAAAAXQggEAAAAABdCCAQAAAAAF0IIBIA6rrS0VAsXLtSYMWPUtWtXdevWTX/5y1+0cOFCnTx50pSabrzxRg0ePPhPz5k7d67atWtX6b+oqCh17dpVY8eO1Ztvvim73e4UtV6IgoICZWVlOT4+dd1Hjhypsdf8vW+++ea097pdu3aKjo7WkCFD9NRTTyk3N7fGXn/atGlq166d3n333T88Z8mSJWrXrp2efPLJGqsDAFDB3ewCAADnz2azacKECdq2bZuuuOIKXXvttSovL9f333+vl156SfHx8Xr77bfl6elpdql/6I477lBERIQkyTAMFRcXa+3atXrmmWd0+PBhzZw50+QKz9+uXbv097//XS+++KJ69uwpSRo2bJhatGih4ODgWq9n2LBhGjZsmOPj0tJS7dq1S//5z3/0/fff64MPPpC7e/X/aPDwww9r48aNmj17toYPH37atWdlZWn27Nlq2rSppk+fXu2vDwCojBAIAHXYl19+qW+//VZz585VXFyc4/hNN92kRYsW6YUXXtDSpUt1/fXXm1jln+vTp48jIJ1y7bXX6rrrrtP//vc/3XbbbWrcuLFJ1V2Yn376SWlpaZWORUVFKSoqypR62rVrp7Fjx1Y6dvXVV8vPz0+LFi3SypUrNWrUqGp/3caNG2vatGl66qmn9MILL+iZZ56p9Pjzzz+vnJwcPfvss/L19a321wcAVMZ0UACow7Zu3SpJio2NPe2xG264QR4eHtq2bVstV3Xh3NzcNGLECNntdm3fvt3scuq9yy67TNKvf59qwg033KCOHTvq448/1g8//OA4/v333+vjjz/WZZddpkGDBtXY6wMAfkUIBIA67NSoyXvvvXfaYz4+PtqyZYuef/75Ssd//vln3Xnnnbr00kvVpUsXjRs3Tl999dVpn1/V8xITEzVu3Dh17dpVQ4cO1RdffFEt12axWCRVTHmVKu7dmzBhgmbPnq2YmBj17t1bP/74oyTpxx9/1OTJk3XppZeqc+fOuuaaa7RmzZrzqvWP7hE80/GkpCRNmzZNPXv21CWXXKIbb7xR33//vaSKe/8eeughSRUjs6c+90z3BGZnZ+uxxx5Tv379FB0dreHDh2vhwoUqLy93nDN37lx16tRJKSkpuv322xUTE6Pu3bvrgQceUHZ2dtXf2DNwc6v4ceDUey1Jubm5euKJJxw1jRw5Um+99ZYMwzitptWrVys2NlYxMTH64IMPzvgaVqtVjz/+uCwWi5544gnZ7XaVl5fr8ccfV8OGDfWPf/zjnF5bknbv3q0pU6aoT58+6tixo3r37q177rlHx48fP68aAcBVMB0UAOqwMWPGaPHixXruuef00UcfaejQoerdu7diYmLk6el52r2AP/74o66//nqFhobq9ttvl4eHhz777DPddtttmjVrlmNEqKrnJSYmatKkSWrVqpXuvvtuZWVl6R//+IcsFosCAwMv6No2b94sSerYsaPj2JYtW3Tw4EHdd999OnLkiNq2basdO3bopptukp+fn/72t7/J19dXy5Yt05133qlHH31UN9xwQ43UmpKSomuuuUbu7u4aP368goODtWTJEv3tb3/Tf//7Xw0bNkzp6el67733dMcdd6hTp05nfJ7c3FyNGzdOR48e1bhx49S6dWt9/fXXmjVrlvbs2aOXX37Zca7dbtdNN92kSy+9VA888IB27typpUuXqqSkRK+88so5X8MpmzZtkvTre11UVKTx48fr2LFjuv7669WkSRNt3rxZTz/9tFJSUvTPf/7T8bk2m02PPPKIJkyYoNLSUl1yySV/+DqdOnXSuHHj9L///U+ffPKJiouL9dNPP+npp59WaGjoOb32qb+jLVu21G233eb4pceyZcuUlpamd95557xqBACXYAAA6rR169YZvXv3NiIjIx3/de3a1ZgxY4aRnJxc6dzx48cbQ4cONQoLCx3HysrKjOuvv97o06ePcfLkyXM678orrzQGDBhg5OfnO87btGmTERkZaQwaNOhP654zZ44RGRlprF692sjMzDQyMzONjIwMY+fOnca//vUvIzIy0rjzzjsr1R4ZGWls3ry50vNcffXVRteuXY1jx445jpWUlBhXXnml0blzZyMzM/Ocah0/fvwZa//98WnTphmdO3c2UlJSHMeysrKMSy65xJg6daphGIbx4Ycfnlbzqes+fPiwYRiG8cILLzjeh9967LHHjMjISGP9+vWVPu+ZZ56pdN6ECROMDh06GEVFRWd8nw3DMDZv3mxERkYazz33nOO9zszMNPbv32+8+eabRteuXY0BAwYYBQUFjtfq2LGjsW/fvkrPM2vWLCMyMtLYu3dvpZrmzJnzh6/9e3l5eUZsbKzRr18/o3fv3saNN95Y6fGqvvajjz5qdOnSxcjOzq503vTp043IyEjH8fOpEQDqO6aDAkAdN3DgQK1bt06zZ8/W2LFj1ahRIxUVFemzzz7T2LFj9e2330qqmHL47bffasCAASopKVFWVpaysrKUl5enYcOGKSMjQzt37qzyeZmZmdq9e7dGjRolPz8/Rz29evVSu3btqlz/nXfeqd69e6t3797q06eP/vrXv+rdd9/V5ZdfrmeffbbSud7e3urevbvj44yMDG3fvl1jx45VkyZNHMe9vLw0YcIElZSUKDExsdpqPcVutyshIUEDBgxQy5YtHceDgoL0v//9T4888kiVnys+Pl5t2rTR0KFDKx2fPHmyJGnt2rWVjo8cObLSx+3bt5fNZlNOTs5ZX+v11193vNe9e/fWqFGj9PTTT6tdu3Z6/fXXHdOLV61apcjISDVq1MjR/6ysLEeN69atq/S8ffv2rfL1+vv768EHH9SJEydUUFCgJ554otLjVX3txx57TPHx8ZVGcQsKCuTl5SWpYkTxfGsEgPqO6aAAUA94eXnpsssuc0zT3L17t9544w199tln+uc//6kvv/xShw8fliS98847labK/daxY8fk4eFxTue1aNHitMcjIiK0Y8eOKtX+wAMPOFbLtFgs8vX1VZs2bc64SmRgYKDj/jVJOnr0qCSpdevWp53bpk0bSVJqaqrjvAut9ZScnBwVFRVVCoCnREZGntNzHTlyRP369TvteKNGjRQQEOCo/ZTfb69wasrvb+8f/CNjx47VFVdcIanivfb29lbz5s0dUzFPOXTokEpKStS7d+8zPs+xY8cqfRwSEnLW1/6tyy+/XPfcc4+6dOly2ntY1de2WCzKzs7Wa6+9ph9//FGHDh1Samqq477B3+8xea41AkB9RggEgDqqqKhIr732mjp27Fhpewip4t6uWbNmKS8vTxs2bFB2drYjJNxwww2njTqd0rZtW0foONt5J06ckKQzbkh/Lpu8d+zY8bQtIv6I1Wqt9LHxu4VCzlSDh4eHY5GZC6n1tyHr1P//NpCer7Ndw6mwfcqpazkfzZs3V58+fc56Xnl5uS655BLdddddZ3w8LCys0sfV8T6c62uvX79ekydPVlhYmHr16qX+/fsrOjpaGzdu1GuvvXba51VnjQBQ1xECAaCO8vLy0uuvv66YmJjTQuApbdu21VdffSVvb281a9ZMUkWQ+n0Q+Pnnn3XkyBH5+Pic03kWi0UpKSmnve5vV76sSadqTU5OPu2xAwcOSJKaNGlyTrW6ubmptLT0tPMyMjIc/x8UFCRvb28dPHjwtPNef/11ZWRk6IEHHqjyNZyp/vT0dBUUFKhp06ZVep7q1KxZMxUWFp7W/9zcXG3atOmMI6C1/dpPPPGEWrZsqQ8//FANGjRwnPfpp5/WWG0AUF/wazEAqKOsVqsuu+wyffvtt1q2bNlpj+fk5GjlypXq06ePfHx8FBYWpujoaH388ceOUTxJKisr08MPP6ypU6fKZrNV+bzg4GB1795dy5cvrxSQtm7dqt27d9fsxf+iUaNGio6O1vLlyyttC1BaWqrFixfL09NTsbGx51RraGioMjMzK137rl27KgU+d3d3xcbGKiEhodLUyNzcXL3++us6dOiQpF9Hn/5stHHQoEFKTk4+bUuLhQsXSqq457O2DR48WPv27dP69esrHV+wYIGmTZum/fv3m/7aOTk5Cg8PrxQAjx07plWrVkmq2vRYAHBVjAQCQB324IMPaseOHbr//vu1fPly9evXT35+fjp06JA++ugjlZWV6dFHH3Wc/8gjj+jmm2/WX//6V1133XUKDAzU559/ru3bt+uee+5RUFDQOZ33wAMP6IYbbtA111yjG264QcXFxXrzzTcdj9eGU7VeddVVuu666+Tr66vly5dr9+7deuSRRxQQEHBOtV5++eX67LPPNGnSJF133XXKzMzUO++8o1atWqmsrMxx3j333KOrr75aV199tW644Qb5+fnp/fffV1FRke6++25Jv96/9+677yojI0OjR48+rf7bb79dq1at0t13363rrrtOrVq10ubNm7Vq1SrFxcVpwIABNfTO/bFTNd11110aN26cLr74Yv3www9atmyZ+vfvr/79+5v+2v3799cXX3yhRx99VJ06ddKRI0f0/vvvq7i4WJJUWFhYYzUCQF1HCASAOiw4OFgfffSR3nzzTa1du1bz5s1TcXGxwsLCFBcXpzvuuKPS/VsxMTF69913NXfuXC1evFg2m02tW7fWs88+qyuvvPKcz4uOjtY777yjWbNm6d///rcCAgJ01113adeuXdqyZUutvAenap0zZ47eeOMN2e12RUVFad68eZXuaaxqrYMGDdKjjz6qt99+W0899ZRat26txx57TN99912l0ak2bdrovffe00svvaRFixbJzc1NnTt31nPPPaeLL75YktS7d2+NHDlS69at0+bNm884bTcwMFDvvfeeXn75ZX3xxRfKy8tT8+bNdf/99+uWW26psfftz5yqac6cOVqxYoXee+89hYeHa/Lkybrttttq9P66qr72Y489pgYNGig+Pl7Lli1TkyZNdMUVV2jYsGG67rrrtHnzZnXo0KHG6gSAusxi/Nkd6QAAAACAeoV7AgEAAADAhRACAQAAAMCFEAIBAAAAwIUQAgEAAADAhRACAQAAAMCFEAIBAAAAwIXU230CU1NTzS7hNOHh4U5ZF2oevXdd9N510XvXRe9dF713Tc7a9/Dw8D98jJFAAAAAAHAhhEAAAAAAcCGEQAAAAABwIYRAAAAAAHAhhEAAAAAAcCGEQAAAAABwIYRAAAAAAHAhhEAAAAAAcCGEQAAAAABwIYRAAAAAAHAhhEAAAAAAcCGEQAAAAABwIYRAAAAAAHAhhEAAAAAAcCGEQAAAAOACFBwt0NePfK3MnzLNLgWoEnezCwAAAADqqmObjmnN7WtUklmiYwnHNOqTUfIJ8TG7LOBPMRIIAAAAnCPDMLTr9V36/NrP5RXopYGvDFR+ar5W37pathKb2eUBf4qRQAAAAOAc2Ipt+uqBr/Tzhz+rZVxLDZwzUJ7+ngptGqql1yxVwvQEDZ43WBY3i9mlAmdUpRD4wQcfaNOmTZKkbt26afz48dqxY4fefvttlZaWqk+fPho3bpwkKSUlRa+++qqKi4vVvn17TZo0SVarVRkZGZo7d65yc3MVHh6uqVOnytvbW4WFhZozZ47S0tIUEBCg6dOnKzAwUDabTQsWLFBycrI8PT01depUNWvWrObeCQAAAOAs8g/na/XE1crcnalL7r1EMdNiHGGv49UddfDhg/ru6e8U0CpA3R/obnK1wJmddTrojh07tGPHDj3//PN6/vnnlZycrI0bN2rBggW6//77NXv2bCUlJWnr1q2SpLlz5+rWW2/VK6+8IsMwtHbtWknSokWLFBcXp5dfflkRERFaunSpJGnJkiVq3769Zs+erSFDhmjx4sWSpC+++EJeXl6aPXu2br75Zs2fP7+m3gMAAADgrI5+dVQfj/xYeQfzFLc4Tt2mdztttK/L5C5qd307bZuzTT++96NJlQJ/7qwhMCgoSDfeeKPc3d3l7u6uZs2a6dixY2ratKnCwsJktVrVr18/bdq0Senp6SotLVVkZKQkaeDAgdq0aZNsNpv27t2rXr16OY5v3rxZkrRlyxb17dtXkhQbG6tt27bJZrNp69at6tevnySpQ4cOysvLU0ZGRo28CQAAAMAfMQxDO17doS+v/1I+jXx0xedXqOWwlmc812KxqO/TfdWsXzN9df9XOrrxaC1XC5zdWUNg8+bNHaHu2LFj2rRpkywWiwIDAx3nBAYGKisrS9nZ2ZWOBwUFKSsrS/n5+fLx8ZHVanUcz8ysWEI3OztbQUFBkiSr1SofHx/l5eUpKyvLcfzUa5z6HAAAAKA2lBWVad2d6/TNE9+o1YhWGvvpWAW2CfzTz3HzcNPQhUPVMKKh1ty2Rtn7s2unWKCKqrwwzOHDh/Xss89q/PjxslqtOnbsWKXHLRaL7Ha7LJZfh8QNw5DFYnH8+Vtubm6Oc37LMAy5ubmddvzUa1RVeHh4lc+tTc5aF2oevXdd9N510XvXRe/rh+zkbC3/63Kd2HlCQ54ZotgHYs/686ij9+HSzStv1qKei7Tmb2s0cfNE+Yb51kLVMENd+5qvUgjct2+fZs2apVtuuUWxsbHas2ePcnJyHI/n5OQoKChIISEhys7OPu14QECAioqKZLfb5ebmVmn0Lzg4WDk5OQoJCVF5eblKSkrk5+enkJAQ5eTkqEmTJo7nCg4OrvKFpaamVvnc2hIeHu6UdaHm0XvXRe9dF713XfS+fji8/rDW3blOkjTinRFqPqj5aYMgv3da7z2loW8M1WdXfaa3R76tUe+PkrsPi/PXN876Nf9nwfSs00EzMjL0wgsvaNq0aYqNjZUktW3bVqmpqTp+/Ljsdrs2btyomJgYNWrUSJ6entq3b58kacOGDYqJiZG7u7uioqKUmJjoON61a1dJUkxMjBISEiRJiYmJioqKkru7e6Xj+/btk4eHh0JDQ8//XQAAAADOwjAMbfv3Nq0Yv0K+TX11xRdXqPmg5uf9fGExYRo0Z5DStqZp/d3rZdhPn+0G1DaLcaZ5l7+xePFirVu3To0bN3YcGzZsmJo2berYIiImJkY333yzLBaLUlJS9Nprr6m4uFitW7fW5MmT5eHhofT0dM2bN0+5ubkKDQ3VtGnT5Ofnp4KCAs2bN08nTpyQr6+vpkyZorCwMJWWlmrhwoVKTk6Wh4eHbr/9dkVERFT5wpw1jTtjXah59N510XvXRe9dF72vu0oLSrVhxgYd+PyA2oxto34v9pNHA48qf/6f9X7Hqzv0zRPfqOtdXdX9IbaOqE+c9Wv+z0YCzxoC6ypnbYQz1oWaR+9dF713XfTeddH7uik3OVerJqxS7s+56vGPHup0e6dzWo9C+vPeG4ahjQ9s1L7/7lO/F/sp6rqo6igbTsBZv+b/LAQyKRkAAAAu7dCaQ1o3ZZ0sVotG/m+kmvVrVu2vYbFYFPtUrPKP5Gvjgxvl38xfzfpX/+sAVXHWewIBAACA+siwG9oye4tW3rJS/i38deWXV9ZIADzFzcNNQ18dqsC2gVp922pl/ZhVY68F/BlCIAAAAFxOaX6pVk9crR9e/EFt/9JWYz4ZI//m/jX+up4Bnhrx9gi5+7hr5U0rVZReVOOvCfweIRAAAAAuJefnHH0y6hMdWnNIvf/VWwNfGVirWzf4NfPT8DeHqzijWKv+tkq2YlutvTYgEQIBAADgQlJWpOiTUZ/oZM5JjXpvlKInRJ/zAjDVoVGXRho8b7DSt6Vr/VS2jkDtIgQCAACg3jPshr5/4XutnrBagW0DdeWXV6pp76am1tRqRCv1nNlTB744oG+f+dbUWuBaWB0UAAAA9drJ3JNad9c6HY4/rMhrIxX7dKzcvZ3jx+BOt3VSXkqedszfoYatGirqBraOQM1zjr/9AAAAQA3I2pel1RNWq+BogWKfjlX7m9qbMv3zj1gsFvV5oo/yD+dr40Mb5dfcTxf1v8jsslDPMR0UAAAA9VLyZ8laNnqZyorKNOqDUepwcwenCoCnuLm7aciCIQqKDNKa29Yoax9bR6BmEQIBAABQr9jL7fr2mW+19va1Cm4frCu/vFJNujcxu6w/5envqeFvDZdHA4+KrSPS2DoCNYcQCAAAgHqjJLtEK25coe3/3q6o8VG6/IPL5dvE1+yyqsSvmZ/i3oxTSVaJVt6ykq0jUGMIgQAAAKgXMndn6pPLPtGxTcfU74V+6vdcP1m9rGaXdU4adW6kwfMHK2NHhtZNWcfWEagRhEAAAADUeT9/8rOWjVkme6ldoz8crajr6+4qmy3jWqr3Y72V8mWKvn2KrSNQ/VgdFAAAAHWW3WbXt099q50Ld6pxj8Ya+tpQNQhrYHZZF6zjhI7KPZCrHa/ukH9Lf3W4qYPZJaEeIQQCAACgTirOLFb83+OV+nWqOvytg3o92ktWz7o1/fOPWCwW9X68t/IP5SvxkUT5N/dX80HNzS4L9QTTQQEAAFDnZOzM0CcjP9GJ709owOwBin0ytt4EwFPc3N00eMFgBbUL0to71ipzT6bZJaGeIAQCAACgTvnpg5+0/IrlMgxDoz8erchrIs0uqcZ4+v2ydYSfh1bevFJFJ9g6AheOEAgAAIA6wV5mV+LMRCXcnaCwmDBdueJKNerSyOyyapxfuJ+GvzVcJ3NOauUtK1VWVGZ2SajjCIEAAABwekXpRfp83Ofa/cZuRU+K1mVLLpNPiI/ZZdWa0OhQDZ4/WJm7MrXurnWyl9vNLgl1GCEQAAAATi1ta5o+GfGJ0rela9C/B6n3Y73l5u56P8a2HNZSvR7vpYMrD+qbJ74xuxzUYawOCgAAAKe17919+vrhr9WgcQONXTZWIdEhZpdkquhbo5WXkqdd/7dLDVs1VIdb2DoC544QCAAAAKdTXlquTY9u0t539qpZv2YaPH+wvIO9zS7LKfT6Z6+KrSNmJsqvuZ9aDGlhdkmoY1xvHB0AAABOrehEkT6/+nPtfWevutzZRSP+O4IA+BtuVjcNnjdYwR2CFf/3eGXuZusInBtCIAAAAJzGie9O6OORHytzd6YGLxisHg/3kJuVH1l/z8PXQ8PfHC5Pf0+tvGmlCo8Vml0S6hC+ogAAAGA6wzC05+09+uzqz+Tu466xn45VmzFtzC7Lqfk29dXwt4erNL+0YuuIQraOQNUQAgEAAGAqW4lNX933lb5+6Gs169dMV3x+hYLbB5tdVp0Q0jFEgxcMVtaeLMXfGc/WEagSQiAAAABMU5BaoM+u+kw/vvujuk7tqrg34+QV6GV2WXVKiyEt1OeJPjq0+pC+eZytI3B2rA4KAAAAUxzbfExrb18rW7FNQxcNVeuRrc0uqc7qcEsH5abkatf/7ZJ/K39F3xptdklwYoRAAAAA1CrDMLR78W5tfnyzAloEaNTSUQq6OMjssuq8njN7Kv9gvjb/c7P8m/ur5bCWZpcEJ8V0UAAAANQaW7FNCXcnaNPMTWo+qLmu+PwKAmA1cbO6adC8QQrpGKL4yfHK2JVhdklwUoRAAAAA1Ir8I/n69MpPtX/pfl1y7yWKeyNOngGeZpdVr3g08HDcV7ny5pUqSC0wuyQ4IUIgAAAAatzRjUf1ychPlJuSq7g349RtejdZ3Cxml1Uv+Tbx1fC3hqusoEyrblml0oJSs0uCkyEEAgAAoMYYhqEdr+3Ql9d9Ke8Qb13x+RXcq1YLQjqEaMhrQ5S1L0vxf4+X3cbWEfgVIRAAAAA1wlZs07q71umbf32jliNaauxnYxXYJtDsslxG84HN1efJPjocf1ib/rlJhmGYXRKcBKuDAgAAoNrlHczT6gmrlbUvS90f7K4ud3WRxcL0z9rW4aYOykvJ087Xdqph64aKnsjWESAEAgAAoJodSTii+MnxMgxDI94ZoeaDmptdkkvr+UhP5R/K16bHNsm/hb9axjEd19VVKQQWFRVp5syZeuCBB3TkyBG9++67jseysrJ08cUX68EHH9QHH3ygdevWydfXV5I0ZMgQjRgxQhkZGZo7d65yc3MVHh6uqVOnytvbW4WFhZozZ47S0tIUEBCg6dOnKzAwUDabTQsWLFBycrI8PT01depUNWvWrGbeAQAAAFQLwzC0ff52ff/s9wpqF6Rhi4YpoFWA2WW5PIubRYPmDtJnV32m+Mnxuvyjy9WocyOzy4KJzhoC9+/fr9dee02pqamSpG7duqlbt26SpJycHM2cOVM333yzJCkpKUl33323IiMjKz3HokWLFBcXp9jYWC1dulRLly7V+PHjtWTJErVv314PPfSQNmzYoMWLF2v69On64osv5OXlpdmzZ2vPnj2aP3++nnrqqeq+dgAAAFSTssIyJUxP0IHPDyhiTIT6z+ovjwYeZpeFX7j7uCtucZyWXb5Mq25ZpbGfjpVfMz+zy4JJzrowzNq1azVhwgQFBwef9tg777yjYcOGqWnTppKk5ORkffTRR7r33nv1+uuvq7S0VDabTXv37lWvXr0kSQMHDtTmzZslSVu2bFHfvn0lSbGxsdq2bZtsNpu2bt2qfv36SZI6dOigvLw8ZWSw2SUAAIAzyj2Qq2WjlynlyxT1nNlTg+cPJgA6oQZhDTT87eEqKyrTyptXqjSfrSNc1VlHAu+4444zHj927Jj27NnjeLykpEStW7fWjTfeqCZNmmjevHn68MMPNWLECPn4+MhqtUqSgoKClJmZKUnKzs5WUFCQJMlqtcrHx0d5eXnKyspyHJekwMBAZWZmKjQ0tMoXFh4eXuVza5Oz1oWaR+9dF713XfTedblS73/6/Cctu2GZ3KxuGr9yvCKGRphdkqmcvffh4eHyWeqj/172X31999e67tPr5ObOhgEXytn7/nvnvTDMmjVrFBcXJw+Pit/yeHt766GHHnI8Pnr0aC1YsEDDhw8/bSUoN7eKv2i/X6bWMAy5ubmdcfnac11N6tT0VWcSHh7ulHWh5tF710XvXRe9d12u0nvDbmjrnK364cUfFNIhRMNeHybv5t4uce1/pK703ifaR32f6auv7v9KSycsVezTsazcegGcte9/FkzPO/Z/9913io2NdXyckZGh+Ph4x8eGYchqtSogIEBFRUWy2ys2qPzt6F9wcLBycnIkSeXl5SopKZGfn59CQkIcx6WKew/PNB0VAAAAta80v1SrJ63WDy/8oLZXttWYZWPk39zf7LJwDqJuiFLnyZ219+292vV/u8wuB7XsvEJgXl6eSktLFRYW5jjm6emp//73v0pLS5NhGFq5cqV69Oghd3d3RUVFKTExUZK0YcMGde3aVZIUExOjhIQESVJiYqKioqLk7u5e6fi+ffvk4eFxTlNBAQAAUDNyfs7RssuX6dDqQ+r9eG8NnDNQ7j7sOlYX9Xioh1pf1lqb/7VZKStSzC4Htei8QmBaWppCQkIqHQsICNCkSZP03HPP6e6775ZhGBo9erQkaeLEiVqzZo2mT5+uvXv3aty4cZKkcePGaf/+/ZoxY4ZWrVqlCRMmSJJGjBihsrIyzZgxQ4sXL9Zdd911IdcIAACAapCyMkWfjPpEJdklumzJZYqeGM00wjrM4mbRwDkD1ahrI8XfGa/07elml4RaYjHOdANePeCs83KdsS7UPHrvuui966L3rqs+9t6wG/ph1g/a+vJWhXYJ1bD/G8b2AmdQV3tflF6kZZcvU3lpua747Ap6e46cte81ck8gAAAA6r+TuSe18paV2vryVkVeG6nRH40mJNQzDRo10Ih3Rqi8pFwrblrB1hEugBAIAACAM8r6MUufjPpERxKOKPapWPWf1V/u3tz/Vx8FRQZp6GtDlfNzjtbcvkb2MrvZJaEGEQIBAABwmuTPkrXs8mUqKyjT5R9crg63dOD+v3quWf9m6vtsXx1NOKqvH/n6jNu2oX7gVzkAAABwsJfb9f3z32v7v7crrFuYhi4cKt+mvmaXhVoSdV2U8lLytP3f29WwdUN1vqOz2SWhBhACAQAAIEkqyS7RurvW6cj6I4q6IUp9nugjq5fV7LJQy7o/0F15KXn65slv5N/CX60va212SahmhEAAAAAoc0+mVk9YrcLjher3fD9F3RBldkkwicXNooEvD1RhaqHWTVkn36a+CosJO/snos7gnkAAAAAXl7QsScvHLFd5abkuX3o5ARBy93FX3OI4NQhroFW3rFL+4XyzS0I1IgQCAAC4KLvNrs3/2qz4yfEK6RSiK7+8Uo0vaWx2WXASPqE+Gv72cJWXVmwdcTL3pNkloZoQAgEAAFxQSVaJvrz+S+18bac63NJBo94bpQZhDcwuC04m6OIgDf2/ocpNztXa29eydUQ9QQgEAABwMRk7M/TxyI914vsTGvDSAMU+FSurJwvA4Mya9W2mfs/309GvjmrjwxvZOqIeYGEYAAAAF7J/6X599cBX8g721uiPR6tRl0Zml4Q6oN217ZSXkqdtc7apYeuG6jK5i9kl4QIQAgEAAFyAvcyuzU9s1u7Xd6tp76Ya8uoQ+YT6mF0W6pBL77tU+Qfz9e1T38q/hb8iLo8wuyScJ0IgAABAPVeUXqS1d6zV8c3HFT0xWj0f6Sk3D+4KwrmxuFnU/6X+KjhaoPXT1su3qS8LCdVRfPUDAADUY+nb0vXJyE+Uvi1dg+YOUu/HexMAcd7cvd017I1hatC4gVb9bZXyDuWZXRLOA98BAAAA6qkfl/yoT//yqSxWi8YsG6O2f2lrdkmoB3xCfDTi7REyyg2tvGklW0fUQYRAAACAeqa8tFwbH9qoDfdsUJMeTXTll1cqNDrU7LJQjwS2DdTQ/xuqvJQ8rZm0RuWl5WaXhHNACAQAAKhHik4U6fNrPtfet/eq8987a8R/Rsg72NvsslAPhfcJV78X+in161RtfIitI+oSFoYBAACoJ058f0Jrbluj0rxSDZ4/WG3GtjG7JNRzkVdHKi8lT1tf3qqGrRqq65SuZpeEKiAEAgAA1AN739mrxJmJ8g331dj/jlVw+2CzS4KLuOTeS5R3ME/fPfud/Fv488uHOoAQCAAAUIeVnyzX1498rR//96MuGnSRBs0dJO8gpn+i9lgsFvV/sWLriITpCfJr5qfGl7J1hDPjnkAAAIA6qvBYoT7762f68X8/quuUrhr+1nACIEzh7u2uuNfj5NvUt2LriINsHeHMCIEAAAB10LFvjunjkR8r+6dsDf2/oer+YHe5WfnRDubxDvbWiHdGyLAbWnHjCp3MYesIZ8V3CgAAgDrEMAztXrxbn1/zuTz8PDT2s7FqfVlrs8sCJEkNIxpq2OvDlH8oX6snrmbrCCdFCAQAAKgjbMU2JUxPUOIjiWo+qLmu/OJKBUUGmV0WUEnTXk3Vf1Z/Hdt0TBsfYOsIZ8TCMAAAAHVAwdECrZ64Whk7MtTtnm7qdnc3WdwsZpcFnNHFf71YeQfztGXWFgW0ClDMtBizS8JvEAIBAACcXOrXqVp7x1qVl5UrbnGcWsa1NLsk4Ky6Te+mvAN5+v757+Xf0l9tr2hrdkn4BSEQAADASRmGoV3/t0vfPPmNGrauuNcqsG2g2WUBVeLYOiL1l60jwv3UpEcTs8uCuCcQAADAKdmKbVo3ZZ02P75ZLeNaauxnYwmAqHOsXlYN+79h8mvmp1W3rlLugVyzS4IIgQAAAE4n71Celo1ZpqRPknTpA5dq6MKh8vT3NLss4Lyc2jpCklbetFIl2SUmVwRCIAAAgBM5suGIPhn5iQqOFmjE2yMUMzWGBWBQ5zVs3VBxb8Qp/8gvW0ecZOsIMxECAQAAnIBhGNo+f7tW3LBCDZo00BWfX6Hmg5ubXRZQbZr0aKIBswfo+Obj2nDfBraOMBELwwAAAJisrLBMCTMSdOCzA4oYHaH+s/rLw9fD7LKAatf2irbKS8nTDy/8oIatG6rb9G5ml+SSCIEAAAAmyj2Qq9UTVyvnpxz1eKSHOt/RWRYL0z9Rf8VMi6kIgi/+oICWAWr7F7aOqG2EQAAAAJMcjj+s+LviZbFYNOK/I3RR/4vMLgmocRaLRf2e76eCIwVKuCdBvs181bRnU7PLcincEwgAAFDLDLuhra9s1YqbVsj/In9d8eUVBEC4FKunVUP/b6j8m/tr9a2rlZvM1hG1iRAIAABQi0rzS7V60mp9//z3antlW41ZNkYBLQLMLguodd5B3hrx9ghZ3CxaceMKlWSxdURtqdJ00KKiIs2cOVMPPPCAwsLCNH/+fO3bt09eXl6SpKuvvlo9evRQSkqKXn31VRUXF6t9+/aaNGmSrFarMjIyNHfuXOXm5io8PFxTp06Vt7e3CgsLNWfOHKWlpSkgIEDTp09XYGCgbDabFixYoOTkZHl6emrq1Klq1qxZjb4RAAAANS3n5xytnrBauQdy1euxXoqeGM39f3BpAa0CFPdGnD6/9nOtmrBKo5aMktXLanZZ9d5ZRwL379+vRx99VKmpqY5jSUlJevzxx/XCCy/ohRdeUI8ePSRJc+fO1a233qpXXnlFhmFo7dq1kqRFixYpLi5OL7/8siIiIrR06VJJ0pIlS9S+fXvNnj1bQ4YM0eLFiyVJX3zxhby8vDR79mzdfPPNmj9/frVfOAAAQG06uOqgPrn8E5Vkleiydy9Tp0mdCICApMbdG2vA7AE68e0JJdyTwNYRteCsIXDt2rWaMGGCgoODJUknT55URkaGFixYoHvvvVfvv/++7Ha70tPTVVpaqsjISEnSwIEDtWnTJtlsNu3du1e9evVyHN+8ebMkacuWLerbt68kKTY2Vtu2bZPNZtPWrVvVr18/SVKHDh2Ul5enjIyM6r96AACAGmbYDf0w6wet+tsqNWzdUFeuuFLhseFmlwU4lTZj2+jSBy5V0sdJ2vLSFrPLqffOOh30jjvuqPRxTk6OoqOjNXHiRDVo0EDPPvus4uPj1aJFCwUGBjrOCwoKUlZWlvLz8+Xj4yOr1eo4npmZKUnKzs5WUFCQJMlqtcrHx0d5eXnKyspyHJekwMBAZWZmKjQ0tMoXFh7unN9cnbUu1Dx677roveui967rVO9Lckv08fiP9dNnP6nLzV00asEoefiw/199xtf9+Wv6TFPZ0mza8tIWtejSQl1u6mJ2SVVW1/p+zltENG7cWPfdd5/j45EjRyohIUEXXXRRpSkNhmHIYrE4/vwtNzc3xzm/ZRiG3NzczjgEfK7TJX47fdVZhIeHO2VdqHn03nXRe9dF713Xqd5n/5StVbeuUv7hfPV5qo863NxB6dnpUrbZFaKm8HV/4bo92k1pP6Vp+cTlsvna1LS3828d4ax9/7Nges6rgx46dMgxnVOqCG5Wq1UhISHKzv71u1pOTo6CgoIUEBCgoqIi2e12SZVH/4KDg5WTkyNJKi8vV0lJifz8/BQSEuI4fuq5Tk1HBQAAcHYHvjigZZcvU1l+mUa9P0odb+nI/X9AFVg9rRq6cKgCWgZo9cTVyvk5x+yS6qVzDoGGYeitt95SQUGBbDab1qxZox49eqhRo0by9PTUvn37JEkbNmxQTEyM3N3dFRUVpcTERMfxrl27SpJiYmKUkJAgSUpMTFRUVJTc3d0rHd+3b588PDzOaSooAACAGezldq19eK3WTFqjoMggXbniSjbBBs6RV6CXhr89XBarRStvXsnWETXgnKeDtmzZUldccYVmzpyp8vJy9ezZ07G4y5QpU/Taa6+puLhYrVu31siRIyVJEydO1Lx58/Thhx8qNDRU06ZNkySNGzdO8+bN04wZM+Tr66spU6ZIkkaMGKGFCxdqxowZ8vDw0F133VVd1wsAAFAj7Da7Vk9YrUNrDinqhij1eaIPS90D5ymgZYDiFsfp82s+16pbV+myJZfJ3fucowv+gMWop2uwOuu8XGesCzWP3rsueu+66L3r+eGlH7Rl1haNeGWEml/V3OxyYAK+7qtf8qfJWnvHWrUZ20aD/j1IFjfnm1btrH2v1nsCAQAAUNmJ705o6+ytavvXtuo5tafZ5QD1RsToCHV/uLuSliXphxd/MLuceoMxVQAAgAtQmleq+Cnx8mvup9inYs0uB6h3ukzuorwDedr6ylYFtAxQ5LWRZpdU5xECAQAALsDX//hahamFGv3xaHn6e5pdDlDvWCwW9X2mr/IP5+urB76S30V+Co+tW/vyORumgwIAAJyn/R/u188f/axu07up8SWNzS4HqLfcPNwqto5oHaDVk9g64kIRAgEAAM5D3sE8ff3w12rco7G6Tu1qdjlAvefV0Esj3h4hq4dVK25coeLMYrNLqrMIgQAAAOfIbrNr3ZR1srhZNGjuILlZ+ZEKqA3+zf0V92acitKKtOpvq2QrtpldUp3EdywAAIBztPXlrUr7IU19n+0r/4v8zS4HcClhMWEaNGeQ0n5IU8L0BBn2ernjXY0iBAIAAJyD498e19ZXturiqy9Wm7FtzC4HcEmtR7VWj0d6KPnTZH3//Pdml1PnsDooAABAFZ3MPal1U9bJv4W/+jzZx+xyAJfW+Y7OyjuQp21ztymgVYDajWtndkl1BiEQAACgCgzD0NcPfa3CY4Ua88kYefqxHQRgJovFotinYpV/5JetI5r5qVm/ZmaXVScwHRQAAKAK9i/dr6RlSbrk3ksU1i3M7HIA6JetI14dqsC2gVpz2xpl/5Rtdkl1AiEQAADgLPJS8pT4j0Q17d1UXe7sYnY5AH7DM8BTw98aLquXVStuWqGi9CKzS3J6hEAAAIA/YS+za91d62Rxt2jgKwPZDgJwQv4X+Wv4m8NVnF6s1X9bzdYRZ8F3MQAAgD+xZfYWpW1NU7/n+smvmZ/Z5QD4A426NtKgfw9S2rY0rZ+2nq0j/gQhEAAA4A8c23xMW+dsVeS1kYoYHWF2OQDOovXI1uo5s6cOfH5A3z37ndnlOC1WBwUAADiDkzkV20EEtApQnyfYDgKoKzrd1kl5KXnaPm+7AloGKOqGKLNLcjqEQAAAgN8xDEMbH9yoorQijV02Vh6+HmaXBKCKLBaL+jzRR/mH87XxoY3ya+6ni/pfZHZZToXpoAAAAL+z//39Sv40WZfed6kadW1kdjkAzpGbu5uGLBiioMggrbltjbJ+zDK7JKdCCAQAAPiN3AO5+vqRr9W0d1N1/ntns8sBcJ48/Su2jvBo4KGVN61UURpbR5xCCAQAAPjFqe0grJ5WDZzDdhBAXefXzE9xb8apJLNEq/62iq0jfsF3NgAAgF/88OIPSt+Wrn7P95NfONtBAPVBo86NNHj+YKVvT9e6qevYOkKEQAAAAElSamKqts3bpnbXt1PrUa3NLgdANWoZ11K9/tlLKV+k6NunvzW7HNOxOigAAHB5JdklWj91vRq2bqjej/c2uxwANSB6YrTyUvK0Y8EOBbQMUPsb25tdkmkIgQAAwKUZhqGND2xUcUaxxiwfI48GbAcB1EcWi0W9H++t/EP5+vofX8uvuZ+aD2xudlmmYDooAABwaT8u+VEHPj+gS++/VI06sx0EUJ+5ubtp8ILBCmoXpLW3r1XWXtfcOoIQCAAAXFZOUo42zdyk8Nhwdb6D7SAAV+Dp98vWEX4eWnHTChWdcL2tIwiBAADAJZWXlldsB+Fl1cBXBsriZjG7JAC1xC/cT8PfGq6TOSe18m8rVVZUZnZJtYoQCAAAXNIPL/6gjB0Z6j+rv3yb+ppdDoBaFhodqsHzBytzZ6bW3bVO9nK72SXVGkIgAABwOUc3HtX2+dsVdUOUWo1oZXY5AEzSclhL9Xq8lw6uPKhvn3SdrSNYHRQAALiUkqwSrZ+2Xg0jGqrXY73MLgeAyaJvrdg6YufCnQpoFaAON3cwu6QaRwgEAAAuwzAMfXX/VyrJLKlYGILtIABI6vXPXso/mK/ERxLl39xfzQfX760jmA4KAABcxo//+1EpX6ao+4PdFRodanY5AJyEm9VNg+cPVnCHYK29Y60yd2eaXVKNIgQCAACXkPNzjjb9c5Oa9W+mTrd1MrscAE7Gw9dDw98cLk9/T628eaUKjxeaXVKNIQQCAIB6r/xkueLvjJfV26oBswewHQSAM/Jt6qvhbw9XaV6pVt68UmWF9XPrCEIgAACo975//ntl7srUgJcGyLcJ20EA+GMhHUM0eMFgZe3JUvyd8fVy6whCIAAAqNeObjiqHa/uUPub2qtlXEuzywFQB7QY0kK9n+itQ6sP6Zt/fWN2OdWuSquDFhUVaebMmXrggQcUFhamNWvW6Msvv5QktWnTRrfddpvc3d31wQcfaN26dfL1rfgN25AhQzRixAhlZGRo7ty5ys3NVXh4uKZOnSpvb28VFhZqzpw5SktLU0BAgKZPn67AwEDZbDYtWLBAycnJ8vT01NSpU9WsWbOaexcAAEC9VJJVovV3r1fgxYHq9SjbQQCouo63dFTegTztWrRLAa0C1PFvHc0uqdqcdSRw//79evTRR5WamipJSk1N1fLly/XEE0/oxRdflN1u14oVKyRJSUlJuvvuu/XCCy/ohRde0IgRIyRJixYtUlxcnF5++WVFRERo6dKlkqQlS5aoffv2mj17toYMGaLFixdLkr744gt5eXlp9uzZuvnmmzV//vwauXgAAFB/GYahDfduUEl2iQbPGyx3H3bGAnBuej7aUy3jWmrTo5t0aM0hs8upNmcNgWvXrtWECRMUHBwsSfLw8NDEiRPVoEEDWSwWtWjRQhkZGZKk5ORkffTRR7r33nv1+uuvq7S0VDabTXv37lWvXhW/fRs4cKA2b94sSdqyZYv69u0rSYqNjdW2bdtks9m0detW9evXT5LUoUMH5eXlOV4DAACgKvb9Z58OrjyoHg/1UEjHELPLAVAHuVndNGjeIIV0DNHav69V5q76sXXEWX8ldscdd1T6uFGjRmrUqJEkKS8vTytXrtTkyZNVUlKi1q1b68Ybb1STJk00b948ffjhhxoxYoR8fHxktVolSUFBQcrMrHjzsrOzFRQUJEmyWq3y8fFRXl6esrKyHMclKTAwUJmZmQoNrfp+PuHh4VU+tzY5a12oefTeddF710XvzZO+N12bH9+sNnFtFPdoXK2vBkrvXRe9r59uWnGTFvVapNV/W62J305UQLOASo/Xtb6f97yIrKwsPf300xo0aJA6dqyYH/vQQw85Hh89erQWLFig4cOHy2Kp/I3Xza1iANIwjErHDcOQm5vbacclnfYcZ3Nq+qozCQ8Pd8q6UPPoveui966L3pun/GS5PrnqE7k3cFev53rp2PFjtfr69N510fv6begbQ/XplZ/q7eFva/THo+Xh6yHJefv+Z8H0vFYHPXr0qB555BENGDBAV111lSQpIyND8fHxjnMMw5DValVAQICKiopkt1csrfrb0b/g4GDl5ORIksrLy1VSUiI/Pz+FhIQ4jktSTk6OYzoqAADAn/nu2e+UtSdL/Wf1V4OwBmaXA6CeCOkQoiGvDlHWviyt/fvaOr11xDmHwOLiYj355JMaN26cRo8e7Tju6emp//73v0pLS5NhGFq5cqV69Oghd3d3RUVFKTExUZK0YcMGde3aVZIUExOjhIQESVJiYqKioqLk7u5e6fi+ffvk4eFxTlNBAQCAazqScEQ7F+5Uh1s6qOUwtoMAUL2aD2quPk/00eG1h7X5sc1ml3Peznk66Nq1a5Wbm6tPP/1Un376qSTp0ksv1bXXXqtJkybpueeek81mU7t27RwhceLEiY57BENDQzVt2jRJ0rhx4zRv3jzNmDFDvr6+mjJliiRpxIgRWrhwoWbMmCEPDw/ddddd1XW9AACgnirOLNb6u9crqF2Qej7S0+xyANRTHW7uoLyDedr52k4FtApQ+My6dT+gJFmMM92AVw8467xcZ6wLNY/euy5677rofe0yDEOr/rZKRzcc1djPxiqkg3mrgdJ710XvXYdhN7TmtjU6uPKgrv3kWvlf4m92Saep9nsCAQAAnMnet/bq0OpD6vGPHqYGQACuweJm0aC5gxTSKUQfXvehbCU2s0s6J+yaCgAA6rSsH7O0+YnNaj64uTre2tHscgC4CHcfd414Z4Tyvs+Tm0fdGlurW9UCAAD8hq3EpnV3rpOnn6f6v9T/nLeUAoAL4RPio5i/xcjNWrdiFSOBAACgzvrume+UtTdLw98ergaN2A4CAKqibkVWAACAXxxed1i7Fu1Sx1s7qsWQFmaXAwB1BiEQAADUOcUZxUqYnqCgqCD1+EcPs8sBgDqF6aAAAKBOMQxDCdMTVJpXqsuWXCZ3b36cAYBzwUggAACoU/a8uUeH4w+r58yeCo4KNrscAKhzCIEAAKDOyNqXpW+e+EbNhzRXh1s6mF0OANRJhEAAAFAn2Iptir8zXp4Bnhrw0gC2gwCA88QkegAAUCd8+/S3yt6XrRH/GSGfUB+zywGAOouRQAAA4PQOrT2k3W/sVvTEaDUf1NzscgCgTiMEAgAAp1aUXqQNMzYouH2wuj/U3exyAKDOYzooAABwWoZhaMOMDSotKNWoD0axHQQAVANGAgEAgNPa/cZuHY4/rF4zeykoMsjscgCgXiAEAgAAp5S5J1PfPPmNWgxrofY3tze7HACoNwiBAADA6ZzaDsIr0Ev9Z/VnOwgAqEZMrAcAAE7nmye/Uc5PORr57kj5hLAdBABUJ0YCAQCAUzm4+qD2vLlHnW7rpIv6X2R2OQBQ7xACAQCA0yg6UbEdREjHEHV/kO0gAKAmEAIBAIBTMOyG1k9fr7KiMg2aN0hWL6vZJQFAvcQ9gQAAwCnsWrRLRxOOqu+zfRV0MdtBAEBNYSQQAACYLnNXpr595lu1HN5SUeOjzC4HAOo1QiAAADCVrdim+Lvi5R3krf4vsh0EANQ0poMCAABTbf7XZuXsz9Fl714m72Bvs8sBgHqPkUAAAGCalJUp2vv2XnW+o7Oa9W9mdjkA4BIIgQAAwBSFxwu14Z4NCu0UqksfuNTscgDAZRACAQBArTPshhLuTlB5SbkG/XuQrJ5sBwEAtYV7AgEAQK3buXCnjn51VP2e76fAtoFmlwMALoWRQAAAUKsydmXou2e/U6uRrdTu+nZmlwMALocQCAAAak1ZUZniJ8fLJ8RH/Z7vx3YQAGACpoMCAIBas/mxzcpNztVlS9gOAgDMwkggAACoFQe+PKB9/92nLpO7qFlftoMAALMQAgEAQI0rPFaor+79SqGdQ3XJvZeYXQ4AuDRCIAAAqFGG3dD6aetVfpLtIADAGVTpnsCioiLNnDlTDzzwgMLCwrRjxw69/fbbKi0tVZ8+fTRu3DhJUkpKil599VUVFxerffv2mjRpkqxWqzIyMjR37lzl5uYqPDxcU6dOlbe3twoLCzVnzhylpaUpICBA06dPV2BgoGw2mxYsWKDk5GR5enpq6tSpataMaSMAANRFO17dodSvU9XvxX4KbBNodjkA4PLOOhK4f/9+Pfroo0pNTZUklZaWasGCBbr//vs1e/ZsJSUlaevWrZKkuXPn6tZbb9Urr7wiwzC0du1aSdKiRYsUFxenl19+WREREVq6dKkkacmSJWrfvr1mz56tIUOGaPHixZKkL774Ql5eXpo9e7ZuvvlmzZ8/v0YuHgAA1Kz0Hen67rnv1HpUa7Ubx3YQAOAMzhoC165dqwkTJig4OFiS9PPPP6tp06YKCwuT1WpVv379tGnTJqWnp6u0tFSRkZGSpIEDB2rTpk2y2Wzau3evevXq5Ti+efNmSdKWLVvUt29fSVJsbKy2bdsmm82mrVu3ql+/fpKkDh06KC8vTxkZGdV/9QAAoMaUFZVp3Z3r1KBRA7aDAAAnctbpoHfccUelj7OyshQYGOj4ODAwUFlZWcrOzq50PCgoSFlZWcrPz5ePj4+sVqvjeGZmpiQpOztbQUFBkiSr1SofHx/l5eUpKyvLcfzUa2RmZio0NPS8LxQAANSuTf/cpNwDubr8g8vlFehldjkAgF+c8z6BhmGc9ps8i8Uiu91e6fip8850vpubm+Oc3z+3m5vbacdPvca5CA8PP6fza4uz1oWaR+9dF713Xa7c+z0f7tGP//tRfR/qq0v+6nqrgbpy710dvXdNda3v5xwCQ0JClJOT4/g4JydHQUFBCgkJUXZ29mnHAwICVFRUJLvdLjc3t0qjf8HBwcrJyVFISIjKy8tVUlIiPz8/x2s0adLE8VynpqNW1al7GJ1JeHi4U9aFmkfvXRe9d12u3PuCowVaPnG5GnVtpHa3t3O598GVe+/q6L1rcta+/1kwPectItq2bavU1FQdP35cdrtdGzduVExMjBo1aiRPT0/t27dPkrRhwwbFxMTI3d1dUVFRSkxMdBzv2rWrJCkmJkYJCQmSpMTEREVFRcnd3b3S8X379snDw4OpoAAA1AH2cnvFdhClFdtBuHmwGxUAOJtzHgn09PTU5MmTNWvWLJWWliomJsax6MuUKVP02muvqbi4WK1bt9bIkSMlSRMnTtS8efP04YcfKjQ0VNOmTZMkjRs3TvPmzdOMGTPk6+urKVOmSJJGjBihhQsXasaMGfLw8NBdd91VXdcLAABq0I4FO3Rs0zENeGmAGrZuaHY5AIAzsBhnugGvHnDWIVlnrAs1j967Lnrvulyx9+nb0rVs7DK1HtlagxcMdtnVQF2x96hA712Ts/a9WqeDAgAA/F5ZYZni74pXg7AG6vtsX5cNgABQF5zzdFAAAIDfS3w0UfkH8zXqg1FsBwEATo6RQAAAcEGSP03WT0t+UtcpXdW0V1OzywEAnAUhEAAAnLeCowX66oGvFBYTpm7Tu5ldDgCgCgiBAADgvNjL7Vo3dZ0Mm8F2EABQh3BPIAAAOC/b523X8c3HNeDlAQpoFWB2OQCAKuJXdgAA4JylbUnTDy/+oDZj2+jiqy42uxwAwDkgBAIAgHNSWlCq+Lvi5dvUV7HPxLIdBADUMUwHBQAA5yTxkUQVHC7Q5R9dLq+GbAcBAHUNI4EAAKDKkpYlaf8H+xUzLUZNujcxuxwAwHkgBAIAgCrJP5KvjQ9uVNglYYq5O8bscgAA54kQCAAAzspebte6Ketk2H/ZDsKdHyEAoK7inkAAAHBW2+Zs04lvT2jgnIEKaMF2EABQl/FrPAAA8KdOfH9CW2ZvUdu/tNXFf2U7CACo6wiBAADgD5Xml2rdlHXyDfdV7FOxZpcDAKgGTAcFAAB/6Ot/fK2CowUa/eFoeQZ4ml0OAKAaMBIIAADO6OePf9bPH/6smLtj1Lh7Y7PLAQBUE0IgAAA4Td6hPG18aKMad2+smKlsBwEA9QkhEAAAVGK32bV+ynpJ0qC5bAcBAPUN9wQCAIBKts7ZqhPfn9CgeYPk39zf7HIAANWMX+0BAACHE9+d0NbZW9X2r23V9oq2ZpcDAKgBhEAAACBJKs0rVfyUePk192M7CACox5gOCgAAJEkbH96owtRCjf54tDz92Q4CAOorRgIBAID2f7hfSR8nqduMbmp8CdtBAEB9RggEAMDF5R3M09cPf60mPZuo65SuZpcDAKhhhEAAAFyY3WbXuinrZHGzVGwHYeVHAwCo77gnEAAAF7b15a1K+yFNg+cPll8zP7PLAQDUAn7dBwCAizr2zTFtfWWrLr76YrUZ28bscgAAtYQQCACACzqZe1Lrp6yXfwt/9Xmyj9nlAABqEdNBAQBwMYZh6OuHvlbhiUKN+WSMPP3YDgIAXAkjgQAAuJj9S/craVmSLrnnEoXFhJldDgCglhECAQBwIXkpeUr8R6Ka9m6qLnd2MbscAIAJCIEAALgIe5ld8XfFy+Ju0cBXBrIdBAC4KO4JBADARfzw0g9K35quIa8NYTsIAHBh/AoQAAAXcGzzMW2bu02R4yIVcXmE2eUAAExECAQAoJ47mXNS66asU0CrAPX5F9tBAICrO+/poGvXrtWKFSscH6elpal///46efKk9u3bJy8vL0nS1VdfrR49eiglJUWvvvqqiouL1b59e02aNElWq1UZGRmaO3eucnNzFR4erqlTp8rb21uFhYWaM2eO0tLSFBAQoOnTpyswMPCCLxgAAFdiGIY2PrhRRWlFGrtsrDx8PcwuCQBgsvMOgUOGDNGQIUMkSYcPH9YLL7ygq6++Wo8//rgef/xxBQUFVTp/7ty5uv322xUZGakFCxZo7dq1iouL06JFixQXF6fY2FgtXbpUS5cu1fjx47VkyRK1b99eDz30kDZs2KDFixdr+vTpF3a1AAC4mJ/e/0nJnyar+0Pd1ahrI7PLAQA4gWqZDrpo0SJdd9118vLyUkZGhhYsWKB7771X77//vux2u9LT01VaWqrIyEhJ0sCBA7Vp0ybZbDbt3btXvXr1chzfvHmzJGnLli3q27evJCk2Nlbbtm2TzWarjnIBAHAJucm5SnwkUU37NFXnv3c2uxwAgJO44NVBd+zYodLSUvXu3VsnTpxQdHS0Jk6cqAYNGujZZ59VfHy8WrRoUWkqZ1BQkLKyspSfny8fHx9ZrVbH8czMTElSdna2YzTRarXKx8dHeXl5Cg4OvtCSAQCo9+xldq2bsk5WTyvbQQAAKrngELhmzRqNGjVKktS4cWPdd999jsdGjhyphIQEXXTRRbJYLI7jhmHIYrE4/vwtNzc3xzm/ZRiG47GqCA8PP+drqQ3OWhdqHr13XfTedZnZ+7UPr1X6tnRd8+E1irw00rQ6XBVf966L3rumutb3CwqBNptNe/bs0eTJkyVJhw4dUmpqqmN6p2EYslqtCgkJUXZ2tuPzcnJyFBQUpICAABUVFclut8vNza3S6F9wcLBycnIUEhKi8vJylZSUyM+v6nsapaamXsil1Yjw8HCnrAs1j967LnrvuszsfWpiqjY+u1Htrm+nhr0a8newlvF177rovWty1r7/WTC9oLkhBw8eVNOmTeXt7S2pIvS99dZbKigokM1m05o1a9SjRw81atRInp6e2rdvnyRpw4YNiomJkbu7u6KiopSYmOg43rVrV0lSTEyMEhISJEmJiYmKioqSuzt72wMA8GdKsku0fsp6NWzdUL0f7212OQAAJ3RBqerEiRMKCQlxfNyyZUtdccUVmjlzpsrLy9WzZ0/H4i5TpkzRa6+9puLiYrVu3VojR46UJE2cOFHz5s3Thx9+qNDQUE2bNk2SNG7cOM2bN08zZsyQr6+vpkyZciGlAgBQ7xmGoY33b1RxZrHGLB4jjwZsBwEAOJ3F+P3Nd/WEsw7JOmNdqHn03nXRe9dlRu/3vbtPX937lXo80kNd/t6lVl8bv+Lr3nXRe9fkrH2vsemgAADAOeQk5WjTzE0K7xuuzrezHQQA4I8RAgEAqOPKS8u17q51snpZNfDlgbK4Wc7+SQAAl8VKKwAA1HHfv/C9MnZkaNjrw+Tb1NfscgAATo6RQAAA6rCjG49qx4IdihofpVYjWpldDgCgDiAEAgBQR5VklWj9tPUKbBOo3o+xHQQAoGoIgQAA1EGGYeir+79SSWaJBs0bJHcf7vAAAFQNIRAAgDrox//9qJQvU9T9we4KjQ41uxwAQB1CCAQAoI7J+TlHm/65Sc36N1On2zqZXQ4AoI4hBAIAUIeUnyxX/J3xcvdxZzsIAMB54QYCAADqkO+f/16ZuzIVtzhODRo3MLscAEAdxEggAAB1xNENR7Xj1R1qf1N7tYxraXY5AIA6ihAIAEAdUJJVovV3r1fgxYHq9Wgvs8sBANRhTAcFAMDJGYahDfduUEl2iUa8M4LtIAAAF4SRQAAAnNzed/bq4MqD6vFQD4V0DDG7HABAHUcIBADAiWXvz9bmxzfrooEXKXpitNnlAADqAUIgAABOqvxkueInx8vD10MDZg9gOwgAQLXgpgIAAJzUd89+p6w9WYp7M04NwtgOAgBQPRgJBADACR1JOKKdC3eqwy0d1HIY20EAAKoPIRAAACdTnFms9XevV1C7IPV8pKfZ5QAA6hmmgwIA4EQMw9CGGRtUmluqkf8dyXYQAIBqx0ggAABOZO9be3VozSH1+EcPhXRgOwgAQPUjBAIA4CSyfszS5ic2q/ng5up4a0ezywEA1FOEQAAAnICtxKZ1d66Tp5+n+r/UXxYL20EAAGoGNxoAAOAEvnv6O2XtzdLwt4erQSO2gwAA1BxGAgEAMNnhdYe16/Vd6jiho1oMaWF2OQCAeo4QCACAiYozipUwPUHB7YPV4+EeZpcDAHABTAcFAMAkhmEoYXqCSvNKddmSy+TuzT/LAICax0ggAAAm2fPmHh2OP6yeM3sqOCrY7HIAAC6CEAgAgAmy9mbpmye+UfMhzdXhlg5mlwMAcCGEQAAAapmt2Kb4u+LlGeCpAS8NYDsIAECt4uYDAABq2bdPf6vsfdka8d8R8gn1MbscAICLYSQQAIBadGjtIe1+Y7eiJ0ar+cDmZpcDAHBBhEAAAGpJUXqRNszYoOD2wer+UHezywEAuCimgwIAUAsM+y/bQRSUatQHo9gOAgBgGkYCAQCoBbvf2K0j646o16O9FBQZZHY5AAAXRggEAKCGZe7J1DdPfaOWcS3V/qb2ZpcDAHBxFzQX5fHHH1dubq6sVqsk6bbbblNxcbHefvttlZaWqk+fPho3bpwkKSUlRa+++qqKi4vVvn17TZo0SVarVRkZGZo7d65yc3MVHh6uqVOnytvbW4WFhZozZ47S0tIUEBCg6dOnKzAw8IIvGACA2mQrtin+znh5BXqp34v92A4CAGC68x4JNAxDqampeuGFFxz/tWzZUgsWLND999+v2bNnKykpSVu3bpUkzZ07V7feeqteeeUVGYahtWvXSpIWLVqkuLg4vfzyy4qIiNDSpUslSUuWLFH79u01e/ZsDRkyRIsXL66GywUAoHZ98+Q3yvkpRwNfGSifELaDAACY77xDYGpqqiTpySef1H333acVK1bo559/VtOmTRUWFiar1ap+/fpp06ZNSk9PV2lpqSIjIyVJAwcO1KZNm2Sz2bR371716tXLcXzz5s2SpC1btqhv376SpNjYWG3btk02m+2CLhYAgNp0cNVB7Xlzjzrd1kkX9b/I7HIAAJB0AdNBCwsL1alTJ916662y2Wx6/PHHNXbs2EpTNgMDA5WVlaXs7OxKx4OCgpSVlaX8/Hz5+Pg4ppMGBQUpMzNTkpSdna2goIob561Wq3x8fJSXl6fg4ODzLRkAgFqTfyxfG+7ZoJCOIer+INtBAACcx3mHwMjISMfIniQNGjRI7733nqKioiqdZ7FYZLfbK90DYRiGLBaL48/fcnNzc5zzW4ZhOB6rivDw8CqfW5uctS7UPHrvuui96zHshv478r+yFds0buk4hbYONbsk1DK+7l0XvXdNda3v5x0C9+3bp7KyMnXq1MlxLCwsTDk5OY6Pc3JyFBQUpJCQEGVnZ592PCAgQEVFRbLb7XJzc6s0+hccHKycnByFhISovLxcJSUl8vPzq3J9p6arOpPw8HCnrAs1j967LnrvekqySrR9wXYlrUpS32f7qjSglL8DLoave9dF712Ts/b9z4Lped8TWFhYqP/85z8qLS1VcXGxEhISdN111yk1NVXHjx+X3W7Xxo0bFRMTo0aNGsnT01P79u2TJG3YsEExMTFyd3dXVFSUEhMTHce7du0qSYqJiVFCQoIkKTExUVFRUXJ3Z2NdAIDzOZl7Uj+995O+HP+l/tP1P9oxf4eix0UranzU2T8ZAIBaZjF+P+/yHCxZskTffPON7Ha7hg8frssuu0w7d+50bBERExOjm2++WRaLRSkpKXrttddUXFys1q1ba/LkyfLw8FB6errmzZun3NxchYaGatq0afLz81NBQYHmzZunEydOyNfXV1OmTFFYWFiVa3PWNO6MdaHm0XvXRe/rr9KCUh1adUhJy5N0JOGI7KV2+bfwV8SYCLUZ3UbRw6J17Ngxs8uECfi6d1303jU5a9//bCTwgkKgM3PWRjhjXah59N510fv6xVZs06E1h5S8PFmH4g+pvKRcvk19FTE6QhFjItSoayPHve703nXRe9dF712Ts/b9z0Ig8ysBAPgTthKbjqw/ouTlyTq4+qBsRTb5NPJR1PVRihgTocaXNJbFjQ3gAQB1ByEQAIDfKS8t19Gvjip5ebJSVqaoLL9M3sHeavuXtmozpo2a9GoiN+t531YPAICpCIEAAEiy2+w6lnhMSZ8mKeWLFJ3MOSnPhp5qfVlrtRnbRuF9wuXmQfADANR9hEAAgMsy7IaOf3NcScuTdODzAyrJLJGHn4daxrVUxJgIXTTgIlk9rWaXCQBAtSIEAgBcimEYSvshTcnLk5X8ebKKjhfJ6m1Vy2EVwa/5oOZy9+GfRwBA/cW/cgCAes8wDGXsyKgIfp8mq+BogaxeVl006CK1GdNGLYa1kEcDD7PLBACgVhACAQD1kmEYytqb5Qh+eSl5cvNwU7P+zXTp/Zeq5fCW8vT3NLtMAABqHSEQAFCvZO/Prgh+y5OV83OOLFaLwmPD1eWuLmo1opW8g7zNLhEAAFMRAgEAdV5eSp6SlicpeXmysvZmSRapaa+m6jiho1qPai2fEB+zSwQAwGkQAgEAdVLB0QIlf5qspOVJytieIUlqfGlj9f5Xb7Ue1Vq+TXxNrhAAAOdECAQA1BmFxwt14LMDSlqepLQf0iRJoV1C1XNmT0WMjpBfMz+TKwQAwPkRAgEATq04o1gHPj+g5E+TdWzzMcmQgjsEq/uD3RUxOkIBrQLMLhEAgDqFEAgAcDol2SVK+TJFycuTlfp1qgy7ocCLA9VtRje1GdNGgW0DzS4RAIA6ixAIAHAKpXmlSllZEfyObDgiw2YooFWAutzVRW3GtFFQVJAsFovZZQIAUOcRAgEApikrLNOhNYeUtCxJR9YfUfnJcvld5KdOkzopYkyEQjuFEvwAAKhmhEAAQK2yFdt0OP6wkpYn6dCaQyovKVeDJg3U/sb2ihgTobBuYQQ/AABqECEQAFDjyk+W60jCESV/mqyDKw+qrLBMPqE+andtO0WMiVCTHk1kcSP4AQBQGwiBAIAaYS+z6+jGo0penqyUFSkqzSuVV6CXIsZGqM2YNmrau6nc3N3MLhMAAJdDCAQAVBt7uV3HNh1T8vJkHfjigE5mn5SHv4dajWilNmPaqFm/ZnLzIPgBAGAmQiAA4IIYdkMnvj+hpGVJOvD5ARWnF8u9gbtaxrVUxJgIXTTgIrl7888NAADOgn+VAQDnzDAMpW9NV9LyJB349IAKjxfK6m1Vi8EtFDE2Qi2GtJC7D//EAADgjPgXGgBQJYZhKHN3ppKXJytpeZIKDhfIzdNNzQc2V49HeqjFsBby9PM0u0wAAHAWhEAAwJ/K2pflCH55B/JkcbeoWb9mumT6JWo5oqW8GnqZXSIAADgHhEAAwGlyknIcwS/npxxZ3Cxq2qepuvy9i1qNbCXvYG+zSwQAAOeJEAgAkCTlHcpT8vJkJS9PVubuTMkiNenRRH2e6qPWo1qrQaMGZpcIAACqASEQAFxYQWqBkj9NVvKnyUrfmi5JCosJU6/Heini8gj5NvU1uUIAAFDdCIEA4GKK0op04PMDSlqWpBPfnZAkhXYKVY9/9FDE6Aj5N/c3uUIAAFCTCIEA4AJKskoqgt/yJB3ffFyG3VBQVJAuue8StRnTRg0jGppdIgAAqCWEQACop07mnFTKyhQlLUtS6sZUGeWGGrZpqJhpMYoYE6GgyCCzSwQAACYgBAJAPVKaX6qDqw4qeXmyjiQckb3MLv8W/ur8985qM7qNgjsGy2KxmF0mAAAwESEQAOq4sqIyHVpzSMmfJuvw2sMqP1ku36a+6vi3jmozto1Cu4QS/AAAgAMhEADqIFuJTYfXHVby8mQdWn1ItmKbfMJ8FHVDlCLGRKjxJY1lcSP4AQCA0xECAaCOKC8t19ENR5W0PEkHVx5UWUGZvIO91favbdVmTBs16dVEblY3s8sEAABOjhAIAE7MbrMrNTFVScuSdHDFQZ3MOSnPhp5qfXlrtRnTRuGx4XJzJ/gBAICqIwQCgJOxl9t1/JvjSl6erANfHFBJZok8/DzUMq6lIsZE6KIBF8nqaTW7TAAAUEcRAgHACRh2Q2k/pCnp0yQd+OyAik4Uyd3HXS2GtlDE2Ag1H9hc7j58ywYAABfugn6i+OCDD7Rp0yZJUrdu3TR+/HjNnz9f+/btk5eXlyTp6quvVo8ePZSSkqJXX31VxcXFat++vSZNmiSr1aqMjAzNnTtXubm5Cg8P19SpU+Xt7a3CwkLNmTNHaWlpCggI0PTp0xUYGHjBFwwAzsIwDGVsz1DS8iQlf5qswtRCWb2saj64uSJGR6jFsBbyaOBhdpkAAKCeOe8QuGPHDu3YsUPPP/+8JOnpp5/Wt99+q6SkJD3++OMKCqq8CfHcuXN1++23KzIyUgsWLNDatWsVFxenRYsWKS4uTrGxsVq6dKmWLl2q8ePHa8mSJWrfvr0eeughbdiwQYsXL9b06dMv7GoBwGSGYShrT5aSlycr6dMk5R/Ml5uHm5r1b6buD3RXy+Et5envaXaZAACgHjvv1QSCgoJ04403yt3dXe7u7mrWrJkyMjKUkZGhBQsW6N5779X7778vu92u9PR0lZaWKjIyUpI0cOBAbdq0STabTXv37lWvXr0cxzdv3ixJ2rJli/r27StJio2N1bZt22Sz2S70egHAFNk/ZeuHF3/QBwM+0EdxH2n7gu0KaBWg/rP6a/y28Rrx9ghdfNXFBEAAAFDjznsksHnz5o7/P3bsmDZt2qR//etf2r17tyZOnKgGDRro2WefVXx8vFq0aFFpKmdQUJCysrKUn58vHx8fWa1Wx/HMzExJUnZ2tmM00Wq1ysfHR3l5eQoODj7fkgGg1thKbMr+MVs/L/5Z2/+7XVl7sySL1LRXU0VPjFbrUa3lE+JjdpkAAMAFXfAqA4cPH9azzz6r8ePHKzw8XPfdd5/jsZEjRyohIUEXXXSRLJZfNy02DEMWi8Xx52+5ubk5zvktwzAcj1VFeHj4+VxOjXPWulDz6H39dTL/pE5sP6FjW47p+NbjOrblmNL3pMtus0uSmvdprh6v9FCHqzrIP9zf5GpRm/i6d1303nXRe9dU1/p+QSFw3759mjVrlm655RbFxsbq0KFDSk1NdUzvNAxDVqtVISEhys7OdnxeTk6OgoKCFBAQoKKiItntdrm5uVUa/QsODlZOTo5CQkJUXl6ukpIS+fn5Vbm21NTUC7m0GhEeHu6UdaHm0fv6oySrRJm7MpWxK6Piz50Zyj2QK/3yeyufUB+FdApR5zs6V/x5WWcVuBVIkvKVr/zUfBOrR23i69510XvXRe9dk7P2/c+C6XmHwIyMDL3wwguaPn26oqOjJVWEvrfeekvR0dHy9vbWmjVrNGDAADVq1Eienp7at2+foqKitGHDBsXExMjd3V1RUVFKTExU3759tWHDBnXt2lWSFBMTo4SEBP3lL39RYmKioqKi5O7O8ugAaodhGCo6XlQp7GXuylTB0QLHOX7N/BTSKURt/9JWIdEhCu0UqgaNG1Sa4RAQHqCC1IIzvQQAAIApLMbv511W0eLFi7Vu3To1btzYcWzYsGEyDEMrVqxQeXm5evbsqRtuuEGSlJKSotdee03FxcVq3bq1Jk+eLA8PD6Wnp2vevHnKzc1VaGiopk2bJj8/PxUUFGjevHk6ceKEfH19NWXKFIWFhVW5PmdN485YF2oevXduhmEo/2C+I+idCn7FGcUVJ1ikhhENFRodqpBOIQrtGKqQ6BB5B3uf9bnpveui966L3rsueu+anLXvfzYSeN4h0Nk5ayOcsS7UPHrvPOw2u3KScpS589ewl7k7U6V5pZIki7tFQZFBvwa+6FAFdwiWp9/5rdpJ710XvXdd9N510XvX5Kx9r5HpoADg7MpPlivrx6xfA9/OTGXuzVR5SbkkyeptVUj7ELUZ20ahnSpCX1BkkNy9+dYIAADqL37SAVAvlBWWKXPPr/fuZezMUPZP2TJsFZMdPPw9FBodqvY3tneM8gW2CZSb+3lvlwoAAFAnEQIB1Dkl2WdYoTP51xU6vUO8FdopVC0Gt3As2OLfwl8WN8ufPzEAAIALIAQCcFqGYajoRJEj6J0KfQVHfrdCZ3SI2l7ZViEdf1mhs0mD0/YgBQAAQAVCIACnYBiG8g/lnxb4itOLHec0jGiosG5h6nBzh4oRvujQKq3QCQAAgF8RAgHUOnu5XblJuZXu38vck6nS3F9W6LRWrNB50cCLKhZsiQ5RSIcQefqf3wqdAAAA+BUhEECNKj9ZruyfsisFvqy9WbIV2yRVrNAZ3D5YEaMjFNopVKGdQhXUjhU6AQAAago/ZQGoNmVFZcranaWMXRmOLRmyf8qWvcwuSfLw81BIdIiibohyLNgS2JYVOgEAAGoTIRDAeTmZc/LX1Tl/CXw5STm/rtAZ7K2QTiHqNKiTY8GWgJYBrNAJAABgMkIggLMqOlFUMbq3M0OZuyumdBYc/nWFTt9wX4VGhypibETFHnzRIfJt6ssKnQAAAE6IEAjAwTAM5R/+dYXOU6N8xWm/rtAZ0DpAYV3DKjZd7xTKCp0AAAB1DCEQcFH2crtyk3OVuTOz0ijfaSt0DrioYnSvEyt0AgAA1AeEQMAFlJeeYYXOPb9ZodPrNyt0Rv9mhU4fvkUAAADUN/yEV0uKM4v1+l9fV3F+sTz8POTh6yH3Bu6O//do4HHa/7v7uld8/Lv/rN5W7rXCHyorKlPWnqxfF23ZmaHsH3+3QmfHEEVd/7sVOj1YoRMAAMAVEAJridXLqsZdGys9KV1lBWUqziyW7ZBNZQVlKisqU1lBmQy7UaXnsrhZ5O7rLk9fzzMGxT8Kj6d9jt8vgdPXQ1Yvaw2/A6gJJ3NOOhZqOfVnblKu4++Sd7C3QqJD1Om2ThWBLzpUAa1YoRMAAMCVEQJriaefpy5fcLlSU1PP+LhhGCovKa8IhIUVodBWaHMExLLCskr/byu0qbSwtOKcwopjhccLHf9/6nhVuXm4/enopHsDd3n6/RIgfztq+Sfhk73fqldRWtFpC7bkH8p3PO7b1FehnUIdm66HdAyRbzgrdAIAAKAyQqCTsFgscvdxl7uPu3xCfKrlOQ27IVvxryHxtwGxtKBUtiKbI3CeCp+2Qlulj0sOlais6NfPKS8pr/LrW72t8mjwywikn2dFwKziqOWpkUrH5/wyaukKI1iGYajgSIFj771To3xFJ4oc5wS0ClCjLo0UdUNUReCLDqm2vzcAAACo3wiB9ZjFzeIIVNXFXm6vCI9nGp387fEz/HcqYBadKKp03F5qr/Lru/u4X/A9lY6psX6ept9faS+3K+9A3mmB72TOSUkVK3QGXhyoZv2aOe7fC+kQIs8AVugEAADA+SEE4py4Wd3k6e9ZrdsElJeW/zoqWVhWaXTytFHLMzx2MvukCo4UVL6/srxq91fKotPuj6w0AlnFeyp/G0ytXmcOluWl5cr5KadiO4ZfQl/mnkzZin5doTMoKkitR7V2BL7gqGBW6AQAAEC14qdLmM7qaZXV0yqvQK9qeT7DMFR+srzydNcq3FP52/+K04qVV5hX6ZiqmivdLaeNTlplVdqeNMeop4evh4I7Bqvdde0q9uCLDlHQxUGs0AkAAIAaRwhEvWOxWOTu7S53b3d5B3tXy3Maxq/3V/7+vskzTXn97QI/ZUVl8vbyVlifMEfga9i6oUvc3wgAAADnQwgEqsBisVSM7DXwkBqd++eHh4f/4cqwAAAAQG1i7hkAAAAAuBBCIAAAAAC4EEIgAAAAALgQQiAAAAAAuBBCIAAAAAC4EEIgAAAAALgQQiAAAAAAuBBCIAAAAAC4EEIgAAAAALgQQiAAAAAAuBBCIAAAAAC4EEIgAAAAALgQQiAAAAAAuBBCIAAAAAC4EEIgAAAAALgQi2EYhtlFAAAAAABqByOBAAAAAOBCCIEAAAAA4EIIgQAAAADgQgiBAAAAAOBCCIEAAAAA4EIIgQAAAADgQgiBAAAAAOBCCIEAAAAA4EIIgQAAAADgQtzNLqAuMwxD//nPf7R+/XoZhqF+/frp5ptv1q5du/T6668rPz9fAwcO1I033iiLxaIDBw5o/vz5SktLU/fu3XXbbbfJ09NTO3bs0OLFi5WTk6Pu3btrwoQJ8vLyMvvy8CfOtfeSlJ+fr7vvvlsDBgzQTTfdJElKS0vTv//9b6WkpKhDhw6688475e/vb+al4Syqq/eS9MEHH+iDDz7Q22+/LW9vb7MuCVVUXb3fvn273nrrLaWnpysiIkJ33HGHmjZtaual4Syqq/c7d+7Um2++qfT0dEVHR2vy5Mny8/Mz89JwFtX5PV+q+Pp/+umn9fe//10DBw404YpQFdXV9x07dujJJ590PG/z5s01a9YsU67p9wiBFyAxMVGffvqpbrzxRtlsNr377rtq06aNFi9erPbt26tjx45666231LZtW/Xp00dz5syRn5+fbrnlFi1cuFDNmzfX8OHDNXv2bLVr105XXnmlFi1aJD8/v9O+acC5nGvvk5OTNX/+fOXn51d6nkWLFikvL0+33Xab3njjDb333nuaOHGiSVeFqqiO3peWlmr58uVaunSpiVeCc1UdvS8rK9NLL72kdu3a6dprr9Wbb76p//u//9Ojjz5q4pXhbKqj9zabTS+99JIuvvhijRo1SgsXLtRHH33Ev/dOrrr+vZekgoICLViwQIZhmHAlOBfV1feff/5Z/v7+mjZtmiQ51S98mQ56AUJCQjRu3DiNHj1aI0aMkCSdOHFChYWFGjlypEaNGqWgoCBt27ZN6enpOnr0qAYNGqRBgwapbdu22rZtm44eParCwkINHDhQ/fv3V9euXfXtt9+afGU4m3PpvSQ98cQTat26daXnsNls2rlzp3r16qW+ffuqa9eu2rp1a21fCs5RdfR+zZo1WrlypTp37lzb5eMCVEfvT548qSuvvFLjx49Xz5491aZNG6Wnp9f2peAcVUfv3d3dNWvWLE2dOlVt2rSRu7u73N35Xbyzq47en7Jo0SL5+vrWVum4ANXV959//lmlpaV67rnn9MYbbzjV1zwh8AJERUXpL3/5iyTpww8/lCRZrVZJckzpCwgIUHZ2trKysiTJMe3D399fWVlZCg4OlsVi0a5du5Sdna3Dhw87zoXzOpfeS9Ljjz+uO++8s9Jz5OXlqby8/Iznw3lVR+8vueQSzZ07VxdffHFtlY1qUB299/Pz0xVXXKEWLVooOTlZW7duVadOnWrrEnCeqqP3khQcHKy0tDTdd999atiwoUaPHl0b5eMCVFfvv/rqK23btk2TJk2qjbJxgaqr7+7u7urWrZvuu+8+ubm56ZVXXnGakWBCYDVYunSpli9frqFDh6pRo0ZnPOdUw0/NGz4lKChIV199tVavXq077rhDNpvttHPgvKrSe0lq0aLFHz52qt/O8k0BVXMhvW/cuLFTTQnBuamOr/sDBw7oySefVEBAgK655pqaKBM1oDp6HxoaqocfflgWi0Xz5s2riTJRAy6k95mZmXrjjTc0fvx4BQQESKqYDWS322usXlSPC/2anzFjhqZPn66uXbtq6NChOnbsmNP8wp8QeIE++eQTvf/++xo4cKAmTpyooKAgSRXzvk/9GRQU5Dh+aq5wQUGBgoODJUlXXHGFZs+erQULFujiiy9WaGioCVeCc1XV3v+RgIAAubm5Vfo78Wfnw3lcaO9Rd1VH7w8fPqwnnnhCPj4+euyxxxQYGFjTZaMaXGjvS0pK9M033+jkyZPq2rWrunbtqt27d9dK7bgwF9r7nTt3qrCwUAsXLtTdd98tSVq4cKH27t1b47Xj/F1o38vKyvTpp59qz549kuQI/adGFM3mPBNT66A9e/bo3XffVbNmzdS3b1/t2rVLAQEB8vHx0RdffKFDhw4pMzNTXbt2VePGjdW4cWPFx8fLzc1NSUlJjt/+Tp06VSEhIRo2bJh++OEHx9xjOK9z6f0fcXd3V4cOHZSYmKhmzZpp27Zt6t27d+1dBM5LdfQedVN19L68vFyzZs1SYWGhrr/+ep04cUKZmZnq0KFD7V0Izll1fd3PmzdPkZGRGjJkiL777jtFRUXVzgXgvFVH77t16+ZYITInJ0cvvvii/vKXv/zhvYMwX3X03cPDQ/Hx8YqPj9e1116r1atXq3379mrYsGHtXcifIARegJUrV8owDB09etTxxX355Zfrnnvu0euvv669e/dq1KhRjh/sZ8yYoQULFmjx4sXq3bu3Ro4cKUmaNGmSFi1apDfffFP9+vXTVVddZdo1oWrOtfd/5I477tC8efO0cOFCdejQQddee21tlI8LUF29R91THb3fsWOHUlNTJVWMBEgV95e8/vrrNX8BOG/V0Xtvb2/dc889evPNNzV//nx16NBBt99+e21dAs5TdfQ+ICDAMQ00LS1NktSkSRM1aNCg5i8A56W6/q2/++679dprr2nu3Llq06bNGe8bNIvF4EYkAAAAAHAZ3BMIAAAAAC6EEAgAAAAALoQQCAAAAAAuhBAIAAAAAC6EEAgAAAAALoQQCABAFSxatEj/+Mc/HBv+ShWb/86cOVNLliwxsTIAAM4NIRAAgCq46aabVFJSoo8//thx7OOPP5abm5uuueYaEysDAODcsFk8AABV4OnpqWnTpmnmzJm65JJLZBiGVq1apWeeeUbr1693bC7s7++vW2+9Vc2aNVNqaqpef/11lZSUKDs7W61atdLdd98tT09PXX/99br00kt18OBBTZ06VW3atDH7EgEALoLN4gEAOAdffvmlEhISZLfbdd1118nLy0vvvfeeHn74YXl5eWn79u168803NXv2bL3zzjtq2bKl+vfvL5vNpgcffFBXXXWVevXqpWuuuUZ33XWX+vfvb/YlAQBcDCOBAACcg5EjR2rz5s266KKLFBMTo//85z86fvy4HnnkEcc5BQUFKigo0A033KAdO3Zo2bJlOnbsmLKzs1VSUuI4LyoqyoxLAAC4OEIgAADnKCwsTI0bN5ZUsThMv379NH78eMfH2dnZ8vX11csvv6zy8nL16dNH3bp1U0ZGRqXn8fb2rvXaAQBgYRgAAC5Aly5d9PXXXys7O1uStHr1av3rX/+SJG3fvl1XXXWV+vTpI0nav39/pdVFAQAwAyOBAABcgC5dumjs2LF68sknZbFY5OPjo3vvvVcWi0XXXXedXnzxRXl5ealBgwbq0KGDjh8/bnbJAAAXx8IwAAAAAOBCmA4KAAAAAC6EEAgAAAAALoQQCAAAAAAuhBAIAAAAAC6EEAgAAAAALoQQCAAAAAAuhBAIAAAAAC6EEAgAAAAALuT/AYvpc5xecZyoAAAAAElFTkSuQmCC"/>
          <p:cNvSpPr>
            <a:spLocks noChangeAspect="1" noChangeArrowheads="1"/>
          </p:cNvSpPr>
          <p:nvPr/>
        </p:nvSpPr>
        <p:spPr bwMode="auto">
          <a:xfrm>
            <a:off x="155574" y="-144463"/>
            <a:ext cx="7159625" cy="71596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a:blip r:embed="rId3"/>
          <a:stretch>
            <a:fillRect/>
          </a:stretch>
        </p:blipFill>
        <p:spPr>
          <a:xfrm>
            <a:off x="9296400" y="2247900"/>
            <a:ext cx="7496175" cy="7058025"/>
          </a:xfrm>
          <a:prstGeom prst="rect">
            <a:avLst/>
          </a:prstGeom>
        </p:spPr>
      </p:pic>
      <p:pic>
        <p:nvPicPr>
          <p:cNvPr id="15" name="Picture 14"/>
          <p:cNvPicPr>
            <a:picLocks noChangeAspect="1"/>
          </p:cNvPicPr>
          <p:nvPr/>
        </p:nvPicPr>
        <p:blipFill>
          <a:blip r:embed="rId4"/>
          <a:stretch>
            <a:fillRect/>
          </a:stretch>
        </p:blipFill>
        <p:spPr>
          <a:xfrm>
            <a:off x="304800" y="1895475"/>
            <a:ext cx="7572375" cy="7410450"/>
          </a:xfrm>
          <a:prstGeom prst="rect">
            <a:avLst/>
          </a:prstGeom>
        </p:spPr>
      </p:pic>
      <p:sp>
        <p:nvSpPr>
          <p:cNvPr id="18" name="TextBox 4"/>
          <p:cNvSpPr txBox="1"/>
          <p:nvPr/>
        </p:nvSpPr>
        <p:spPr>
          <a:xfrm>
            <a:off x="156706" y="9281815"/>
            <a:ext cx="7720469" cy="404663"/>
          </a:xfrm>
          <a:prstGeom prst="rect">
            <a:avLst/>
          </a:prstGeom>
          <a:solidFill>
            <a:schemeClr val="bg1">
              <a:lumMod val="95000"/>
            </a:schemeClr>
          </a:solidFill>
        </p:spPr>
        <p:txBody>
          <a:bodyPr wrap="square" lIns="0" tIns="0" rIns="0" bIns="0" rtlCol="0" anchor="t">
            <a:spAutoFit/>
          </a:bodyPr>
          <a:lstStyle/>
          <a:p>
            <a:pPr algn="just">
              <a:lnSpc>
                <a:spcPct val="150000"/>
              </a:lnSpc>
            </a:pPr>
            <a:r>
              <a:rPr lang="en-US" sz="2000" b="1" spc="-19" dirty="0" smtClean="0">
                <a:solidFill>
                  <a:srgbClr val="653680"/>
                </a:solidFill>
                <a:latin typeface="Arial" panose="020B0604020202020204" pitchFamily="34" charset="0"/>
                <a:cs typeface="Arial" panose="020B0604020202020204" pitchFamily="34" charset="0"/>
              </a:rPr>
              <a:t>*</a:t>
            </a:r>
            <a:r>
              <a:rPr lang="en-US" sz="2000" b="1" spc="-19" dirty="0" smtClean="0">
                <a:solidFill>
                  <a:srgbClr val="BFBFBF"/>
                </a:solidFill>
                <a:latin typeface="Arial" panose="020B0604020202020204" pitchFamily="34" charset="0"/>
                <a:cs typeface="Arial" panose="020B0604020202020204" pitchFamily="34" charset="0"/>
              </a:rPr>
              <a:t> </a:t>
            </a:r>
            <a:r>
              <a:rPr lang="en-US" sz="1200" spc="-19" dirty="0" smtClean="0">
                <a:latin typeface="Arial" panose="020B0604020202020204" pitchFamily="34" charset="0"/>
                <a:cs typeface="Arial" panose="020B0604020202020204" pitchFamily="34" charset="0"/>
              </a:rPr>
              <a:t>Measured in metric </a:t>
            </a:r>
            <a:r>
              <a:rPr lang="en-US" sz="1200" spc="-19" dirty="0" err="1" smtClean="0">
                <a:latin typeface="Arial" panose="020B0604020202020204" pitchFamily="34" charset="0"/>
                <a:cs typeface="Arial" panose="020B0604020202020204" pitchFamily="34" charset="0"/>
              </a:rPr>
              <a:t>tonnes</a:t>
            </a:r>
            <a:endParaRPr lang="en-US" sz="1100" spc="-19" dirty="0">
              <a:latin typeface="Arial" panose="020B0604020202020204" pitchFamily="34" charset="0"/>
              <a:cs typeface="Arial" panose="020B0604020202020204" pitchFamily="34" charset="0"/>
            </a:endParaRPr>
          </a:p>
        </p:txBody>
      </p:sp>
      <p:sp>
        <p:nvSpPr>
          <p:cNvPr id="16" name="Slide Number Placeholder 15"/>
          <p:cNvSpPr>
            <a:spLocks noGrp="1"/>
          </p:cNvSpPr>
          <p:nvPr>
            <p:ph type="sldNum" sz="quarter" idx="12"/>
          </p:nvPr>
        </p:nvSpPr>
        <p:spPr>
          <a:xfrm>
            <a:off x="16124274" y="9842500"/>
            <a:ext cx="2133600" cy="365125"/>
          </a:xfrm>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852071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336</Words>
  <Application>Microsoft Office PowerPoint</Application>
  <PresentationFormat>Custom</PresentationFormat>
  <Paragraphs>40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User</cp:lastModifiedBy>
  <cp:revision>39</cp:revision>
  <dcterms:created xsi:type="dcterms:W3CDTF">2006-08-16T00:00:00Z</dcterms:created>
  <dcterms:modified xsi:type="dcterms:W3CDTF">2022-05-12T22:34:00Z</dcterms:modified>
  <dc:identifier>DAEhDyfaYKE</dc:identifier>
</cp:coreProperties>
</file>