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4"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UCI,</a:t>
            </a:r>
            <a:r>
              <a:rPr lang="zh-CN" altLang="en-US"/>
              <a:t>百度研究院，腾讯</a:t>
            </a:r>
            <a:r>
              <a:rPr lang="en-US" altLang="zh-CN"/>
              <a:t>AIlab</a:t>
            </a:r>
            <a:endParaRPr lang="en-US" altLang="zh-CN"/>
          </a:p>
          <a:p>
            <a:endParaRPr lang="zh-CN" altLang="en-US"/>
          </a:p>
          <a:p>
            <a:r>
              <a:rPr lang="zh-CN" altLang="en-US"/>
              <a:t>本文介绍了一种全自动肺癌CT诊断系统。</a:t>
            </a:r>
            <a:endParaRPr lang="zh-CN" altLang="en-US"/>
          </a:p>
          <a:p>
            <a:r>
              <a:rPr lang="zh-CN" altLang="en-US"/>
              <a:t>DeepLung由两个部分组成，结节检测(确定候选结节的位置)和分类(将候选结节按良性进行分类)。考虑到肺CT数据的三维特性和双径网络(DPN)的紧凑性，设计了两种深度三维DPN分别用于结节的检测和分类。设计了一种基于卷积神经网络(R-CNN)的三维快速区域，利用三维双路径块和u - Net类编解码器结构进行结节检测，有效地学习结节特征。针对结节分类问题，提出了具有三维双路径网络特征的梯度增强机(GBM)。在LIDC-IDRI的公共数据集上对结节分类子网络进行了验证，其性能优于目前最先进的方法，并在基于图像模态的性能上超过了经验丰富的医生。在DeepLung系统中，首先通过结节检测子网络检测候选结节，然后通过分类子网络进行结节诊断。广泛的实验结果表明，在LIDC-IDRI数据集上，对节点级和患者级诊断而言，经验丰富的医生的表现可以更好</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To our surprise, the average performance of our model is 1.5% better than that of experienced doctors even on their individually conﬁdent diagnosed nodules</a:t>
            </a:r>
            <a:endParaRPr lang="zh-CN" altLang="en-US">
              <a:sym typeface="+mn-ea"/>
            </a:endParaRPr>
          </a:p>
          <a:p>
            <a:r>
              <a:rPr lang="zh-CN" altLang="en-US">
                <a:sym typeface="+mn-ea"/>
              </a:rPr>
              <a:t>The kappa coefﬁcient of DeepLung is 85.07% </a:t>
            </a:r>
            <a:endParaRPr lang="zh-CN" altLang="en-U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morphological  </a:t>
            </a:r>
            <a:r>
              <a:rPr lang="zh-CN" altLang="en-US">
                <a:sym typeface="+mn-ea"/>
              </a:rPr>
              <a:t>形态学</a:t>
            </a:r>
            <a:endParaRPr lang="zh-CN" altLang="en-US">
              <a:sym typeface="+mn-ea"/>
            </a:endParaRPr>
          </a:p>
          <a:p>
            <a:r>
              <a:rPr lang="en-US" altLang="zh-CN">
                <a:sym typeface="+mn-ea"/>
              </a:rPr>
              <a:t>voxel </a:t>
            </a:r>
            <a:r>
              <a:rPr lang="zh-CN" altLang="en-US">
                <a:sym typeface="+mn-ea"/>
              </a:rPr>
              <a:t>立体像素</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GBM 全称gradient boosting machine，一般叫做梯度提升树算法</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李航机器学习</a:t>
            </a:r>
            <a:endParaRPr lang="zh-CN" altLang="en-U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hyperlink" Target="https://blog.csdn.net/chenjuan1993/article/details/8403526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s://www.bilibili.com/video/av60731150?from=search&amp;seid=1343524974261824695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deeplung</a:t>
            </a:r>
            <a:endParaRPr lang="en-US" altLang="zh-CN"/>
          </a:p>
        </p:txBody>
      </p:sp>
      <p:sp>
        <p:nvSpPr>
          <p:cNvPr id="3" name="副标题 2"/>
          <p:cNvSpPr>
            <a:spLocks noGrp="1"/>
          </p:cNvSpPr>
          <p:nvPr>
            <p:ph type="subTitle" idx="1"/>
          </p:nvPr>
        </p:nvSpPr>
        <p:spPr/>
        <p:txBody>
          <a:bodyPr/>
          <a:p>
            <a:r>
              <a:rPr lang="en-US" altLang="zh-CN"/>
              <a:t>liubo 2019.9.28</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检测</a:t>
            </a:r>
            <a:endParaRPr lang="zh-CN" altLang="en-US"/>
          </a:p>
        </p:txBody>
      </p:sp>
      <p:sp>
        <p:nvSpPr>
          <p:cNvPr id="4" name="内容占位符 3"/>
          <p:cNvSpPr/>
          <p:nvPr>
            <p:ph idx="1"/>
          </p:nvPr>
        </p:nvSpPr>
        <p:spPr/>
        <p:txBody>
          <a:bodyPr/>
          <a:p>
            <a:r>
              <a:rPr lang="zh-CN" altLang="en-US">
                <a:sym typeface="+mn-ea"/>
              </a:rPr>
              <a:t>dual path connection 的思想就是一般采用残差连接，一半</a:t>
            </a:r>
            <a:r>
              <a:rPr lang="en-US" altLang="zh-CN">
                <a:sym typeface="+mn-ea"/>
              </a:rPr>
              <a:t>dense connection</a:t>
            </a:r>
            <a:endParaRPr lang="zh-CN" altLang="en-US">
              <a:sym typeface="+mn-ea"/>
            </a:endParaRPr>
          </a:p>
        </p:txBody>
      </p:sp>
      <p:pic>
        <p:nvPicPr>
          <p:cNvPr id="3" name="图片 2"/>
          <p:cNvPicPr>
            <a:picLocks noChangeAspect="1"/>
          </p:cNvPicPr>
          <p:nvPr/>
        </p:nvPicPr>
        <p:blipFill>
          <a:blip r:embed="rId1"/>
          <a:stretch>
            <a:fillRect/>
          </a:stretch>
        </p:blipFill>
        <p:spPr>
          <a:xfrm>
            <a:off x="3242945" y="2223135"/>
            <a:ext cx="5229225" cy="3175635"/>
          </a:xfrm>
          <a:prstGeom prst="rect">
            <a:avLst/>
          </a:prstGeom>
        </p:spPr>
      </p:pic>
      <p:pic>
        <p:nvPicPr>
          <p:cNvPr id="5" name="图片 4"/>
          <p:cNvPicPr>
            <a:picLocks noChangeAspect="1"/>
          </p:cNvPicPr>
          <p:nvPr/>
        </p:nvPicPr>
        <p:blipFill>
          <a:blip r:embed="rId2"/>
          <a:stretch>
            <a:fillRect/>
          </a:stretch>
        </p:blipFill>
        <p:spPr>
          <a:xfrm>
            <a:off x="2649220" y="5398770"/>
            <a:ext cx="5822950" cy="6629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检测</a:t>
            </a:r>
            <a:endParaRPr lang="zh-CN" altLang="en-US"/>
          </a:p>
        </p:txBody>
      </p:sp>
      <p:pic>
        <p:nvPicPr>
          <p:cNvPr id="6" name="内容占位符 5"/>
          <p:cNvPicPr>
            <a:picLocks noChangeAspect="1"/>
          </p:cNvPicPr>
          <p:nvPr>
            <p:ph idx="1"/>
          </p:nvPr>
        </p:nvPicPr>
        <p:blipFill>
          <a:blip r:embed="rId1"/>
          <a:stretch>
            <a:fillRect/>
          </a:stretch>
        </p:blipFill>
        <p:spPr>
          <a:xfrm>
            <a:off x="2244725" y="348615"/>
            <a:ext cx="8542655" cy="6160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检测</a:t>
            </a:r>
            <a:endParaRPr lang="zh-CN" altLang="en-US"/>
          </a:p>
        </p:txBody>
      </p:sp>
      <p:sp>
        <p:nvSpPr>
          <p:cNvPr id="4" name="内容占位符 3"/>
          <p:cNvSpPr/>
          <p:nvPr>
            <p:ph idx="1"/>
          </p:nvPr>
        </p:nvSpPr>
        <p:spPr/>
        <p:txBody>
          <a:bodyPr/>
          <a:p>
            <a:r>
              <a:rPr lang="en-US" altLang="zh-CN">
                <a:sym typeface="+mn-ea"/>
              </a:rPr>
              <a:t>GPU</a:t>
            </a:r>
            <a:r>
              <a:rPr lang="zh-CN" altLang="en-US">
                <a:sym typeface="+mn-ea"/>
              </a:rPr>
              <a:t>内存的限制， 3D Faster R-CNN的输入被剪切为 </a:t>
            </a:r>
            <a:r>
              <a:rPr lang="zh-CN" altLang="en-US">
                <a:sym typeface="+mn-ea"/>
              </a:rPr>
              <a:t>96 × 96 × 96</a:t>
            </a:r>
            <a:endParaRPr lang="zh-CN" altLang="en-US">
              <a:sym typeface="+mn-ea"/>
            </a:endParaRPr>
          </a:p>
          <a:p>
            <a:r>
              <a:rPr lang="zh-CN" altLang="en-US">
                <a:sym typeface="+mn-ea"/>
              </a:rPr>
              <a:t> U-net-like  encoder-decoder 结构学习了高位特征</a:t>
            </a:r>
            <a:endParaRPr lang="zh-CN" altLang="en-US">
              <a:sym typeface="+mn-ea"/>
            </a:endParaRPr>
          </a:p>
          <a:p>
            <a:r>
              <a:rPr lang="zh-CN" altLang="en-US">
                <a:sym typeface="+mn-ea"/>
              </a:rPr>
              <a:t>dropout 概率 </a:t>
            </a:r>
            <a:r>
              <a:rPr lang="zh-CN" altLang="en-US">
                <a:sym typeface="+mn-ea"/>
              </a:rPr>
              <a:t>0.5</a:t>
            </a:r>
            <a:endParaRPr lang="zh-CN" altLang="en-US">
              <a:sym typeface="+mn-ea"/>
            </a:endParaRPr>
          </a:p>
          <a:p>
            <a:r>
              <a:rPr lang="en-US" altLang="zh-CN">
                <a:sym typeface="+mn-ea"/>
              </a:rPr>
              <a:t>3</a:t>
            </a:r>
            <a:r>
              <a:rPr lang="zh-CN" altLang="en-US">
                <a:sym typeface="+mn-ea"/>
              </a:rPr>
              <a:t>个</a:t>
            </a:r>
            <a:r>
              <a:rPr lang="en-US" altLang="zh-CN">
                <a:sym typeface="+mn-ea"/>
              </a:rPr>
              <a:t>anchor  5, 10, 20 </a:t>
            </a:r>
            <a:r>
              <a:rPr lang="zh-CN" altLang="en-US">
                <a:sym typeface="+mn-ea"/>
              </a:rPr>
              <a:t>基于nodule sizes 的分布</a:t>
            </a:r>
            <a:endParaRPr lang="zh-CN" altLang="en-US">
              <a:sym typeface="+mn-ea"/>
            </a:endParaRPr>
          </a:p>
          <a:p>
            <a:r>
              <a:rPr lang="zh-CN" altLang="en-US">
                <a:sym typeface="+mn-ea"/>
              </a:rPr>
              <a:t>每个</a:t>
            </a:r>
            <a:r>
              <a:rPr lang="en-US" altLang="zh-CN">
                <a:sym typeface="+mn-ea"/>
              </a:rPr>
              <a:t>anchor</a:t>
            </a:r>
            <a:r>
              <a:rPr lang="zh-CN" altLang="en-US">
                <a:sym typeface="+mn-ea"/>
              </a:rPr>
              <a:t>都有</a:t>
            </a:r>
            <a:r>
              <a:rPr lang="en-US" altLang="zh-CN">
                <a:sym typeface="+mn-ea"/>
              </a:rPr>
              <a:t>5</a:t>
            </a:r>
            <a:r>
              <a:rPr lang="zh-CN" altLang="en-US">
                <a:sym typeface="+mn-ea"/>
              </a:rPr>
              <a:t>部分损失函数：分类损失Lcls、 回归损失 Lreg （坐标</a:t>
            </a:r>
            <a:r>
              <a:rPr lang="en-US" altLang="zh-CN">
                <a:sym typeface="+mn-ea"/>
              </a:rPr>
              <a:t>x,y,z</a:t>
            </a:r>
            <a:r>
              <a:rPr lang="zh-CN" altLang="en-US">
                <a:sym typeface="+mn-ea"/>
              </a:rPr>
              <a:t>）、肺结节大小</a:t>
            </a:r>
            <a:r>
              <a:rPr lang="en-US" altLang="zh-CN">
                <a:sym typeface="+mn-ea"/>
              </a:rPr>
              <a:t>d</a:t>
            </a:r>
            <a:endParaRPr lang="en-US" altLang="zh-CN">
              <a:sym typeface="+mn-ea"/>
            </a:endParaRPr>
          </a:p>
          <a:p>
            <a:pPr marL="0" indent="0">
              <a:buNone/>
            </a:pP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检测</a:t>
            </a:r>
            <a:endParaRPr lang="zh-CN" altLang="en-US"/>
          </a:p>
        </p:txBody>
      </p:sp>
      <p:sp>
        <p:nvSpPr>
          <p:cNvPr id="4" name="内容占位符 3"/>
          <p:cNvSpPr/>
          <p:nvPr>
            <p:ph idx="1"/>
          </p:nvPr>
        </p:nvSpPr>
        <p:spPr/>
        <p:txBody>
          <a:bodyPr/>
          <a:p>
            <a:r>
              <a:rPr lang="zh-CN" altLang="en-US">
                <a:sym typeface="+mn-ea"/>
              </a:rPr>
              <a:t>预测和</a:t>
            </a:r>
            <a:r>
              <a:rPr lang="en-US" altLang="zh-CN">
                <a:sym typeface="+mn-ea"/>
              </a:rPr>
              <a:t>gt</a:t>
            </a:r>
            <a:r>
              <a:rPr lang="zh-CN" altLang="en-US">
                <a:sym typeface="+mn-ea"/>
              </a:rPr>
              <a:t>的</a:t>
            </a:r>
            <a:r>
              <a:rPr lang="en-US" altLang="zh-CN">
                <a:sym typeface="+mn-ea"/>
              </a:rPr>
              <a:t>IOU </a:t>
            </a:r>
            <a:r>
              <a:rPr lang="zh-CN" altLang="en-US">
                <a:sym typeface="+mn-ea"/>
              </a:rPr>
              <a:t>大于 </a:t>
            </a:r>
            <a:r>
              <a:rPr lang="en-US" altLang="zh-CN">
                <a:sym typeface="+mn-ea"/>
              </a:rPr>
              <a:t>0.5 </a:t>
            </a:r>
            <a:r>
              <a:rPr lang="zh-CN" altLang="en-US">
                <a:sym typeface="+mn-ea"/>
              </a:rPr>
              <a:t>认为正例</a:t>
            </a:r>
            <a:r>
              <a:rPr lang="en-US" altLang="zh-CN">
                <a:sym typeface="+mn-ea"/>
              </a:rPr>
              <a:t>anchor</a:t>
            </a:r>
            <a:r>
              <a:rPr lang="zh-CN" altLang="en-US">
                <a:sym typeface="+mn-ea"/>
              </a:rPr>
              <a:t> </a:t>
            </a:r>
            <a:r>
              <a:rPr lang="en-US" altLang="zh-CN">
                <a:sym typeface="+mn-ea"/>
              </a:rPr>
              <a:t>,p*=1,IOU</a:t>
            </a:r>
            <a:r>
              <a:rPr lang="zh-CN" altLang="en-US">
                <a:sym typeface="+mn-ea"/>
              </a:rPr>
              <a:t>小于</a:t>
            </a:r>
            <a:r>
              <a:rPr lang="en-US" altLang="zh-CN">
                <a:sym typeface="+mn-ea"/>
              </a:rPr>
              <a:t>0.02</a:t>
            </a:r>
            <a:r>
              <a:rPr lang="zh-CN" altLang="en-US">
                <a:sym typeface="+mn-ea"/>
              </a:rPr>
              <a:t>认为负例</a:t>
            </a:r>
            <a:r>
              <a:rPr lang="en-US" altLang="zh-CN">
                <a:sym typeface="+mn-ea"/>
              </a:rPr>
              <a:t>anchor</a:t>
            </a:r>
            <a:r>
              <a:rPr lang="zh-CN" altLang="en-US">
                <a:sym typeface="+mn-ea"/>
              </a:rPr>
              <a:t>。</a:t>
            </a:r>
            <a:r>
              <a:rPr lang="en-US" altLang="zh-CN">
                <a:sym typeface="+mn-ea"/>
              </a:rPr>
              <a:t>Pi </a:t>
            </a:r>
            <a:r>
              <a:rPr lang="zh-CN" altLang="en-US">
                <a:sym typeface="+mn-ea"/>
              </a:rPr>
              <a:t>认为是当前</a:t>
            </a:r>
            <a:r>
              <a:rPr lang="en-US" altLang="zh-CN">
                <a:sym typeface="+mn-ea"/>
              </a:rPr>
              <a:t>anchor</a:t>
            </a:r>
            <a:r>
              <a:rPr lang="zh-CN" altLang="en-US">
                <a:sym typeface="+mn-ea"/>
              </a:rPr>
              <a:t>是结节的概率，</a:t>
            </a:r>
            <a:r>
              <a:rPr lang="en-US" altLang="zh-CN">
                <a:sym typeface="+mn-ea"/>
              </a:rPr>
              <a:t>ti</a:t>
            </a:r>
            <a:r>
              <a:rPr lang="zh-CN" altLang="en-US">
                <a:sym typeface="+mn-ea"/>
              </a:rPr>
              <a:t>是预测的结节位置坐标。(xa,ya,za,da) 是 </a:t>
            </a:r>
            <a:r>
              <a:rPr lang="en-US" altLang="zh-CN">
                <a:sym typeface="+mn-ea"/>
              </a:rPr>
              <a:t>anhcor i </a:t>
            </a:r>
            <a:r>
              <a:rPr lang="zh-CN" altLang="en-US">
                <a:sym typeface="+mn-ea"/>
              </a:rPr>
              <a:t>的坐标和伸缩大小。</a:t>
            </a:r>
            <a:r>
              <a:rPr lang="en-US" altLang="zh-CN">
                <a:sym typeface="+mn-ea"/>
              </a:rPr>
              <a:t>t*</a:t>
            </a:r>
            <a:r>
              <a:rPr lang="zh-CN" altLang="en-US">
                <a:sym typeface="+mn-ea"/>
              </a:rPr>
              <a:t>是</a:t>
            </a:r>
            <a:r>
              <a:rPr lang="en-US" altLang="zh-CN">
                <a:sym typeface="+mn-ea"/>
              </a:rPr>
              <a:t>gt </a:t>
            </a:r>
            <a:r>
              <a:rPr lang="zh-CN" altLang="en-US">
                <a:sym typeface="+mn-ea"/>
              </a:rPr>
              <a:t>的坐标。分类损失使用交叉熵，回归损失用</a:t>
            </a:r>
            <a:r>
              <a:rPr lang="en-US" altLang="zh-CN">
                <a:sym typeface="+mn-ea"/>
              </a:rPr>
              <a:t>L1 loss </a:t>
            </a:r>
            <a:endParaRPr lang="en-US" altLang="zh-CN">
              <a:sym typeface="+mn-ea"/>
            </a:endParaRPr>
          </a:p>
        </p:txBody>
      </p:sp>
      <p:pic>
        <p:nvPicPr>
          <p:cNvPr id="6" name="图片 5"/>
          <p:cNvPicPr>
            <a:picLocks noChangeAspect="1"/>
          </p:cNvPicPr>
          <p:nvPr/>
        </p:nvPicPr>
        <p:blipFill>
          <a:blip r:embed="rId1"/>
          <a:stretch>
            <a:fillRect/>
          </a:stretch>
        </p:blipFill>
        <p:spPr>
          <a:xfrm>
            <a:off x="2552065" y="3509010"/>
            <a:ext cx="7259320" cy="985520"/>
          </a:xfrm>
          <a:prstGeom prst="rect">
            <a:avLst/>
          </a:prstGeom>
        </p:spPr>
      </p:pic>
      <p:pic>
        <p:nvPicPr>
          <p:cNvPr id="3" name="图片 2"/>
          <p:cNvPicPr>
            <a:picLocks noChangeAspect="1"/>
          </p:cNvPicPr>
          <p:nvPr/>
        </p:nvPicPr>
        <p:blipFill>
          <a:blip r:embed="rId2"/>
          <a:stretch>
            <a:fillRect/>
          </a:stretch>
        </p:blipFill>
        <p:spPr>
          <a:xfrm>
            <a:off x="2681605" y="4267835"/>
            <a:ext cx="7241540" cy="1330960"/>
          </a:xfrm>
          <a:prstGeom prst="rect">
            <a:avLst/>
          </a:prstGeom>
        </p:spPr>
      </p:pic>
      <p:pic>
        <p:nvPicPr>
          <p:cNvPr id="5" name="图片 4"/>
          <p:cNvPicPr>
            <a:picLocks noChangeAspect="1"/>
          </p:cNvPicPr>
          <p:nvPr/>
        </p:nvPicPr>
        <p:blipFill>
          <a:blip r:embed="rId3"/>
          <a:stretch>
            <a:fillRect/>
          </a:stretch>
        </p:blipFill>
        <p:spPr>
          <a:xfrm>
            <a:off x="2552065" y="5382895"/>
            <a:ext cx="7086600" cy="1363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GBM </a:t>
            </a:r>
            <a:r>
              <a:rPr lang="zh-CN" altLang="en-US"/>
              <a:t>分类</a:t>
            </a:r>
            <a:endParaRPr lang="zh-CN" altLang="en-US"/>
          </a:p>
        </p:txBody>
      </p:sp>
      <p:sp>
        <p:nvSpPr>
          <p:cNvPr id="4" name="内容占位符 3"/>
          <p:cNvSpPr/>
          <p:nvPr>
            <p:ph idx="1"/>
          </p:nvPr>
        </p:nvSpPr>
        <p:spPr/>
        <p:txBody>
          <a:bodyPr/>
          <a:p>
            <a:r>
              <a:rPr lang="zh-CN" altLang="en-US">
                <a:sym typeface="+mn-ea"/>
              </a:rPr>
              <a:t>使用两个网络进行训练的原因是结节分类需要学习更好的层次的特征，如果只关注结节区域效果会更好。</a:t>
            </a:r>
            <a:endParaRPr lang="zh-CN" altLang="en-US">
              <a:sym typeface="+mn-ea"/>
            </a:endParaRPr>
          </a:p>
          <a:p>
            <a:r>
              <a:rPr lang="zh-CN" altLang="en-US">
                <a:sym typeface="+mn-ea"/>
              </a:rPr>
              <a:t>并且也可以允许</a:t>
            </a:r>
            <a:r>
              <a:rPr lang="zh-CN" altLang="en-US">
                <a:sym typeface="+mn-ea"/>
              </a:rPr>
              <a:t>使用了额外特征。</a:t>
            </a:r>
            <a:endParaRPr lang="zh-CN" altLang="en-US">
              <a:sym typeface="+mn-ea"/>
            </a:endParaRPr>
          </a:p>
          <a:p>
            <a:r>
              <a:rPr lang="zh-CN" altLang="en-US">
                <a:sym typeface="+mn-ea"/>
              </a:rPr>
              <a:t>首先把肺结节区域裁剪为32×32×32</a:t>
            </a:r>
            <a:endParaRPr lang="zh-CN" altLang="en-US">
              <a:sym typeface="+mn-ea"/>
            </a:endParaRPr>
          </a:p>
        </p:txBody>
      </p:sp>
      <p:pic>
        <p:nvPicPr>
          <p:cNvPr id="7" name="图片 6"/>
          <p:cNvPicPr>
            <a:picLocks noChangeAspect="1"/>
          </p:cNvPicPr>
          <p:nvPr/>
        </p:nvPicPr>
        <p:blipFill>
          <a:blip r:embed="rId1"/>
          <a:stretch>
            <a:fillRect/>
          </a:stretch>
        </p:blipFill>
        <p:spPr>
          <a:xfrm>
            <a:off x="2055495" y="3759200"/>
            <a:ext cx="7522845" cy="26104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GBM </a:t>
            </a:r>
            <a:r>
              <a:rPr lang="zh-CN" altLang="en-US"/>
              <a:t>分类</a:t>
            </a:r>
            <a:endParaRPr lang="zh-CN" altLang="en-US"/>
          </a:p>
        </p:txBody>
      </p:sp>
      <p:sp>
        <p:nvSpPr>
          <p:cNvPr id="4" name="内容占位符 3"/>
          <p:cNvSpPr/>
          <p:nvPr>
            <p:ph idx="1"/>
          </p:nvPr>
        </p:nvSpPr>
        <p:spPr/>
        <p:txBody>
          <a:bodyPr/>
          <a:p>
            <a:r>
              <a:rPr lang="zh-CN" altLang="en-US">
                <a:sym typeface="+mn-ea"/>
              </a:rPr>
              <a:t>网络本身可以直接进行逻辑回归</a:t>
            </a:r>
            <a:endParaRPr lang="zh-CN" altLang="en-US">
              <a:sym typeface="+mn-ea"/>
            </a:endParaRPr>
          </a:p>
          <a:p>
            <a:r>
              <a:rPr lang="zh-CN" altLang="en-US">
                <a:sym typeface="+mn-ea"/>
              </a:rPr>
              <a:t>也可以用作提取特征</a:t>
            </a:r>
            <a:endParaRPr lang="zh-CN" altLang="en-US">
              <a:sym typeface="+mn-ea"/>
            </a:endParaRPr>
          </a:p>
          <a:p>
            <a:r>
              <a:rPr lang="zh-CN" altLang="en-US">
                <a:sym typeface="+mn-ea"/>
              </a:rPr>
              <a:t>倒数第二层</a:t>
            </a:r>
            <a:r>
              <a:rPr lang="en-US" altLang="zh-CN">
                <a:sym typeface="+mn-ea"/>
              </a:rPr>
              <a:t>2560</a:t>
            </a:r>
            <a:r>
              <a:rPr lang="zh-CN" altLang="en-US">
                <a:sym typeface="+mn-ea"/>
              </a:rPr>
              <a:t>维，加上结节大小</a:t>
            </a:r>
            <a:r>
              <a:rPr lang="en-US" altLang="zh-CN">
                <a:sym typeface="+mn-ea"/>
              </a:rPr>
              <a:t>d</a:t>
            </a:r>
            <a:r>
              <a:rPr lang="zh-CN" altLang="en-US">
                <a:sym typeface="+mn-ea"/>
              </a:rPr>
              <a:t>，结节的像素点特征。有了这些特征</a:t>
            </a:r>
            <a:r>
              <a:rPr lang="en-US" altLang="zh-CN">
                <a:sym typeface="+mn-ea"/>
              </a:rPr>
              <a:t>GBM</a:t>
            </a:r>
            <a:r>
              <a:rPr lang="zh-CN" altLang="en-US">
                <a:sym typeface="+mn-ea"/>
              </a:rPr>
              <a:t>就是极好的分类器。</a:t>
            </a:r>
            <a:endParaRPr lang="zh-CN" altLang="en-US">
              <a:sym typeface="+mn-ea"/>
            </a:endParaRPr>
          </a:p>
        </p:txBody>
      </p:sp>
      <p:pic>
        <p:nvPicPr>
          <p:cNvPr id="7" name="图片 6"/>
          <p:cNvPicPr>
            <a:picLocks noChangeAspect="1"/>
          </p:cNvPicPr>
          <p:nvPr/>
        </p:nvPicPr>
        <p:blipFill>
          <a:blip r:embed="rId1"/>
          <a:stretch>
            <a:fillRect/>
          </a:stretch>
        </p:blipFill>
        <p:spPr>
          <a:xfrm>
            <a:off x="2334260" y="3858260"/>
            <a:ext cx="7522845" cy="2610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一些细节</a:t>
            </a:r>
            <a:endParaRPr lang="zh-CN" altLang="en-US"/>
          </a:p>
        </p:txBody>
      </p:sp>
      <p:sp>
        <p:nvSpPr>
          <p:cNvPr id="4" name="内容占位符 3"/>
          <p:cNvSpPr/>
          <p:nvPr>
            <p:ph idx="1"/>
          </p:nvPr>
        </p:nvSpPr>
        <p:spPr/>
        <p:txBody>
          <a:bodyPr/>
          <a:p>
            <a:r>
              <a:rPr lang="zh-CN" altLang="en-US">
                <a:sym typeface="+mn-ea"/>
              </a:rPr>
              <a:t>数据裁剪到</a:t>
            </a:r>
            <a:r>
              <a:rPr lang="en-US" altLang="zh-CN">
                <a:sym typeface="+mn-ea"/>
              </a:rPr>
              <a:t>[-1200,600]</a:t>
            </a:r>
            <a:r>
              <a:rPr lang="zh-CN" altLang="en-US">
                <a:sym typeface="+mn-ea"/>
              </a:rPr>
              <a:t>范围然后线性归一化到</a:t>
            </a:r>
            <a:r>
              <a:rPr lang="en-US" altLang="zh-CN">
                <a:sym typeface="+mn-ea"/>
              </a:rPr>
              <a:t>[0,1]</a:t>
            </a:r>
            <a:endParaRPr lang="en-US" altLang="zh-CN">
              <a:sym typeface="+mn-ea"/>
            </a:endParaRPr>
          </a:p>
          <a:p>
            <a:r>
              <a:rPr lang="en-US" altLang="zh-CN">
                <a:sym typeface="+mn-ea"/>
              </a:rPr>
              <a:t> 10-fold cross validation</a:t>
            </a:r>
            <a:endParaRPr lang="en-US" altLang="zh-CN">
              <a:sym typeface="+mn-ea"/>
            </a:endParaRPr>
          </a:p>
          <a:p>
            <a:r>
              <a:rPr lang="zh-CN" altLang="en-US">
                <a:sym typeface="+mn-ea"/>
              </a:rPr>
              <a:t>评价标准FROC average recall rate at the average number of false positives at 0.125, 0.25, 0.5, 1, 2, 4, 8 per scan 。是</a:t>
            </a:r>
            <a:r>
              <a:rPr lang="en-US" altLang="zh-CN">
                <a:sym typeface="+mn-ea"/>
              </a:rPr>
              <a:t>lung16</a:t>
            </a:r>
            <a:r>
              <a:rPr lang="zh-CN" altLang="en-US">
                <a:sym typeface="+mn-ea"/>
              </a:rPr>
              <a:t>官方的</a:t>
            </a:r>
            <a:r>
              <a:rPr lang="zh-CN" altLang="en-US">
                <a:sym typeface="+mn-ea"/>
              </a:rPr>
              <a:t>检验标准。</a:t>
            </a:r>
            <a:endParaRPr lang="zh-CN" altLang="en-US">
              <a:sym typeface="+mn-ea"/>
            </a:endParaRPr>
          </a:p>
          <a:p>
            <a:r>
              <a:rPr lang="zh-CN" altLang="en-US">
                <a:sym typeface="+mn-ea"/>
              </a:rPr>
              <a:t>比有经验的医生还要好</a:t>
            </a:r>
            <a:r>
              <a:rPr lang="en-US" altLang="zh-CN">
                <a:sym typeface="+mn-ea"/>
              </a:rPr>
              <a:t>1.5%</a:t>
            </a:r>
            <a:endParaRPr lang="en-US" altLang="zh-CN">
              <a:sym typeface="+mn-ea"/>
            </a:endParaRPr>
          </a:p>
          <a:p>
            <a:r>
              <a:rPr lang="en-US" altLang="zh-CN">
                <a:sym typeface="+mn-ea"/>
              </a:rPr>
              <a:t>kappa </a:t>
            </a:r>
            <a:r>
              <a:rPr lang="zh-CN" altLang="en-US">
                <a:sym typeface="+mn-ea"/>
              </a:rPr>
              <a:t>系数  85.07%, 医生 81.58%</a:t>
            </a:r>
            <a:endParaRPr lang="zh-CN" alt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一些细节</a:t>
            </a:r>
            <a:endParaRPr lang="zh-CN" altLang="en-US"/>
          </a:p>
        </p:txBody>
      </p:sp>
      <p:pic>
        <p:nvPicPr>
          <p:cNvPr id="3" name="内容占位符 2"/>
          <p:cNvPicPr>
            <a:picLocks noChangeAspect="1"/>
          </p:cNvPicPr>
          <p:nvPr>
            <p:ph idx="1"/>
          </p:nvPr>
        </p:nvPicPr>
        <p:blipFill>
          <a:blip r:embed="rId1"/>
          <a:stretch>
            <a:fillRect/>
          </a:stretch>
        </p:blipFill>
        <p:spPr>
          <a:xfrm>
            <a:off x="529590" y="1259840"/>
            <a:ext cx="5301615" cy="5314315"/>
          </a:xfrm>
          <a:prstGeom prst="rect">
            <a:avLst/>
          </a:prstGeom>
        </p:spPr>
      </p:pic>
      <p:pic>
        <p:nvPicPr>
          <p:cNvPr id="5" name="图片 4"/>
          <p:cNvPicPr>
            <a:picLocks noChangeAspect="1"/>
          </p:cNvPicPr>
          <p:nvPr/>
        </p:nvPicPr>
        <p:blipFill>
          <a:blip r:embed="rId2"/>
          <a:stretch>
            <a:fillRect/>
          </a:stretch>
        </p:blipFill>
        <p:spPr>
          <a:xfrm>
            <a:off x="5549265" y="790575"/>
            <a:ext cx="6312535" cy="3553460"/>
          </a:xfrm>
          <a:prstGeom prst="rect">
            <a:avLst/>
          </a:prstGeom>
        </p:spPr>
      </p:pic>
      <p:pic>
        <p:nvPicPr>
          <p:cNvPr id="6" name="图片 5"/>
          <p:cNvPicPr>
            <a:picLocks noChangeAspect="1"/>
          </p:cNvPicPr>
          <p:nvPr/>
        </p:nvPicPr>
        <p:blipFill>
          <a:blip r:embed="rId3"/>
          <a:stretch>
            <a:fillRect/>
          </a:stretch>
        </p:blipFill>
        <p:spPr>
          <a:xfrm>
            <a:off x="6078855" y="4479290"/>
            <a:ext cx="5501640" cy="17379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一些细节</a:t>
            </a:r>
            <a:endParaRPr lang="zh-CN" altLang="en-US"/>
          </a:p>
        </p:txBody>
      </p:sp>
      <p:pic>
        <p:nvPicPr>
          <p:cNvPr id="7" name="图片 6"/>
          <p:cNvPicPr>
            <a:picLocks noChangeAspect="1"/>
          </p:cNvPicPr>
          <p:nvPr/>
        </p:nvPicPr>
        <p:blipFill>
          <a:blip r:embed="rId1"/>
          <a:stretch>
            <a:fillRect/>
          </a:stretch>
        </p:blipFill>
        <p:spPr>
          <a:xfrm>
            <a:off x="1143000" y="1793240"/>
            <a:ext cx="7023735" cy="1948815"/>
          </a:xfrm>
          <a:prstGeom prst="rect">
            <a:avLst/>
          </a:prstGeom>
        </p:spPr>
      </p:pic>
      <p:pic>
        <p:nvPicPr>
          <p:cNvPr id="8" name="图片 7"/>
          <p:cNvPicPr>
            <a:picLocks noChangeAspect="1"/>
          </p:cNvPicPr>
          <p:nvPr/>
        </p:nvPicPr>
        <p:blipFill>
          <a:blip r:embed="rId2"/>
          <a:stretch>
            <a:fillRect/>
          </a:stretch>
        </p:blipFill>
        <p:spPr>
          <a:xfrm>
            <a:off x="1006475" y="3559810"/>
            <a:ext cx="10685780" cy="2606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sp>
        <p:nvSpPr>
          <p:cNvPr id="3" name="内容占位符 2"/>
          <p:cNvSpPr>
            <a:spLocks noGrp="1"/>
          </p:cNvSpPr>
          <p:nvPr>
            <p:ph idx="1"/>
          </p:nvPr>
        </p:nvSpPr>
        <p:spPr/>
        <p:txBody>
          <a:bodyPr>
            <a:normAutofit lnSpcReduction="10000"/>
          </a:bodyPr>
          <a:p>
            <a:r>
              <a:rPr lang="zh-CN" altLang="en-US"/>
              <a:t>肺癌       死亡最常见原因</a:t>
            </a:r>
            <a:endParaRPr lang="zh-CN" altLang="en-US"/>
          </a:p>
          <a:p>
            <a:r>
              <a:rPr lang="zh-CN" altLang="en-US"/>
              <a:t>低剂量肺CT筛查        早期诊断        显著降低肺癌死亡率。</a:t>
            </a:r>
            <a:endParaRPr lang="zh-CN" altLang="en-US"/>
          </a:p>
          <a:p>
            <a:r>
              <a:rPr lang="en-US" altLang="zh-CN"/>
              <a:t>deep leaning </a:t>
            </a:r>
            <a:r>
              <a:rPr lang="zh-CN" altLang="en-US"/>
              <a:t>的发展让我们重新思考临床癌症诊断</a:t>
            </a:r>
            <a:endParaRPr lang="zh-CN" altLang="en-US"/>
          </a:p>
          <a:p>
            <a:r>
              <a:rPr lang="zh-CN" altLang="en-US"/>
              <a:t>癌症诊断包括： detection  classiﬁcation</a:t>
            </a:r>
            <a:endParaRPr lang="zh-CN" altLang="en-US"/>
          </a:p>
          <a:p>
            <a:r>
              <a:rPr lang="en-US" altLang="zh-CN"/>
              <a:t>LUNA16</a:t>
            </a:r>
            <a:r>
              <a:rPr lang="zh-CN" altLang="en-US"/>
              <a:t>的出现加速了癌症诊断的相关研究</a:t>
            </a:r>
            <a:endParaRPr lang="zh-CN" altLang="en-US"/>
          </a:p>
          <a:p>
            <a:r>
              <a:rPr lang="en-US" altLang="zh-CN"/>
              <a:t>detection</a:t>
            </a:r>
            <a:r>
              <a:rPr lang="zh-CN" altLang="en-US"/>
              <a:t>通常分为</a:t>
            </a:r>
            <a:r>
              <a:rPr lang="en-US" altLang="zh-CN">
                <a:solidFill>
                  <a:srgbClr val="FF0000"/>
                </a:solidFill>
              </a:rPr>
              <a:t>two stage</a:t>
            </a:r>
            <a:r>
              <a:rPr lang="en-US" altLang="zh-CN"/>
              <a:t>:region proposal generation and false positive reduction</a:t>
            </a:r>
            <a:endParaRPr lang="en-US" altLang="zh-CN"/>
          </a:p>
          <a:p>
            <a:r>
              <a:rPr lang="zh-CN" altLang="en-US"/>
              <a:t>传统方法通过手工设计的特征</a:t>
            </a:r>
            <a:r>
              <a:rPr lang="en-US" altLang="zh-CN"/>
              <a:t>: morphological features, voxel clustering and pixel thresholding</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sp>
        <p:nvSpPr>
          <p:cNvPr id="3" name="内容占位符 2"/>
          <p:cNvSpPr>
            <a:spLocks noGrp="1"/>
          </p:cNvSpPr>
          <p:nvPr>
            <p:ph idx="1"/>
          </p:nvPr>
        </p:nvSpPr>
        <p:spPr>
          <a:xfrm>
            <a:off x="838200" y="1825625"/>
            <a:ext cx="6339840" cy="4351655"/>
          </a:xfrm>
        </p:spPr>
        <p:txBody>
          <a:bodyPr>
            <a:normAutofit fontScale="90000"/>
          </a:bodyPr>
          <a:p>
            <a:r>
              <a:rPr lang="en-US" altLang="zh-CN"/>
              <a:t> ConvNets</a:t>
            </a:r>
            <a:r>
              <a:rPr lang="zh-CN" altLang="en-US"/>
              <a:t>、Faster R-CNN 的出现用于候选生成</a:t>
            </a:r>
            <a:endParaRPr lang="zh-CN" altLang="en-US"/>
          </a:p>
          <a:p>
            <a:r>
              <a:rPr lang="zh-CN" altLang="en-US"/>
              <a:t>第二阶段我们可以使用纹理特征来 remove false positive nodules</a:t>
            </a:r>
            <a:endParaRPr lang="zh-CN" altLang="en-US"/>
          </a:p>
          <a:p>
            <a:r>
              <a:rPr lang="en-US" altLang="zh-CN"/>
              <a:t>CT </a:t>
            </a:r>
            <a:r>
              <a:rPr lang="zh-CN" altLang="en-US"/>
              <a:t>数据是</a:t>
            </a:r>
            <a:r>
              <a:rPr lang="en-US" altLang="zh-CN"/>
              <a:t>3D</a:t>
            </a:r>
            <a:r>
              <a:rPr lang="zh-CN" altLang="en-US"/>
              <a:t>的，以及FasterR-CNN 在</a:t>
            </a:r>
            <a:r>
              <a:rPr lang="en-US" altLang="zh-CN"/>
              <a:t>2D</a:t>
            </a:r>
            <a:r>
              <a:rPr lang="zh-CN" altLang="en-US"/>
              <a:t>上的有效性，我们设计了</a:t>
            </a:r>
            <a:r>
              <a:rPr lang="en-US" altLang="zh-CN"/>
              <a:t>3D  Faster R-CNN </a:t>
            </a:r>
            <a:endParaRPr lang="en-US" altLang="zh-CN"/>
          </a:p>
          <a:p>
            <a:r>
              <a:rPr lang="zh-CN" altLang="en-US"/>
              <a:t>使用类似</a:t>
            </a:r>
            <a:r>
              <a:rPr lang="en-US" altLang="zh-CN"/>
              <a:t>U-net</a:t>
            </a:r>
            <a:r>
              <a:rPr lang="zh-CN" altLang="en-US"/>
              <a:t>的网络来学习后续的特征。</a:t>
            </a:r>
            <a:endParaRPr lang="zh-CN" altLang="en-US"/>
          </a:p>
          <a:p>
            <a:r>
              <a:rPr lang="zh-CN" altLang="en-US"/>
              <a:t>3D ConvNet参数很多，很难训练</a:t>
            </a:r>
            <a:endParaRPr lang="zh-CN" altLang="en-US"/>
          </a:p>
          <a:p>
            <a:r>
              <a:rPr lang="en-US" altLang="zh-CN"/>
              <a:t>3D dual path network </a:t>
            </a:r>
            <a:r>
              <a:rPr lang="zh-CN" altLang="en-US"/>
              <a:t>更加袖珍、在训练相同时间情况下表现更好。</a:t>
            </a:r>
            <a:endParaRPr lang="zh-CN" altLang="en-US"/>
          </a:p>
          <a:p>
            <a:endParaRPr lang="zh-CN" altLang="en-US"/>
          </a:p>
        </p:txBody>
      </p:sp>
      <p:pic>
        <p:nvPicPr>
          <p:cNvPr id="4" name="图片 3"/>
          <p:cNvPicPr>
            <a:picLocks noChangeAspect="1"/>
          </p:cNvPicPr>
          <p:nvPr/>
        </p:nvPicPr>
        <p:blipFill>
          <a:blip r:embed="rId1"/>
          <a:stretch>
            <a:fillRect/>
          </a:stretch>
        </p:blipFill>
        <p:spPr>
          <a:xfrm>
            <a:off x="7059930" y="1272540"/>
            <a:ext cx="4764405" cy="4904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hlinkClick r:id="rId1" tooltip="" action="ppaction://hlinkfile"/>
              </a:rPr>
              <a:t>介绍 </a:t>
            </a:r>
            <a:r>
              <a:rPr lang="en-US" altLang="zh-CN">
                <a:hlinkClick r:id="rId1" tooltip="" action="ppaction://hlinkfile"/>
              </a:rPr>
              <a:t>ResNet DenseNet</a:t>
            </a:r>
            <a:endParaRPr lang="en-US" altLang="zh-CN"/>
          </a:p>
        </p:txBody>
      </p:sp>
      <p:pic>
        <p:nvPicPr>
          <p:cNvPr id="5" name="图片 4"/>
          <p:cNvPicPr>
            <a:picLocks noChangeAspect="1"/>
          </p:cNvPicPr>
          <p:nvPr/>
        </p:nvPicPr>
        <p:blipFill>
          <a:blip r:embed="rId2"/>
          <a:stretch>
            <a:fillRect/>
          </a:stretch>
        </p:blipFill>
        <p:spPr>
          <a:xfrm>
            <a:off x="1233805" y="1415415"/>
            <a:ext cx="4057650" cy="4772025"/>
          </a:xfrm>
          <a:prstGeom prst="rect">
            <a:avLst/>
          </a:prstGeom>
        </p:spPr>
      </p:pic>
      <p:pic>
        <p:nvPicPr>
          <p:cNvPr id="7" name="图片 6"/>
          <p:cNvPicPr>
            <a:picLocks noChangeAspect="1"/>
          </p:cNvPicPr>
          <p:nvPr/>
        </p:nvPicPr>
        <p:blipFill>
          <a:blip r:embed="rId3"/>
          <a:stretch>
            <a:fillRect/>
          </a:stretch>
        </p:blipFill>
        <p:spPr>
          <a:xfrm>
            <a:off x="5041900" y="1292225"/>
            <a:ext cx="7211060" cy="4761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sp>
        <p:nvSpPr>
          <p:cNvPr id="3" name="内容占位符 2"/>
          <p:cNvSpPr>
            <a:spLocks noGrp="1"/>
          </p:cNvSpPr>
          <p:nvPr>
            <p:ph idx="1"/>
          </p:nvPr>
        </p:nvSpPr>
        <p:spPr/>
        <p:txBody>
          <a:bodyPr>
            <a:normAutofit lnSpcReduction="10000"/>
          </a:bodyPr>
          <a:p>
            <a:r>
              <a:rPr lang="zh-CN" altLang="en-US"/>
              <a:t>早期使用手工特征，然后通过分类器进行分类</a:t>
            </a:r>
            <a:endParaRPr lang="zh-CN" altLang="en-US"/>
          </a:p>
          <a:p>
            <a:r>
              <a:rPr lang="zh-CN" altLang="en-US"/>
              <a:t>在</a:t>
            </a:r>
            <a:r>
              <a:rPr lang="en-US" altLang="zh-CN"/>
              <a:t>LIDC-IDRI</a:t>
            </a:r>
            <a:r>
              <a:rPr lang="zh-CN" altLang="en-US"/>
              <a:t>数据集可用之后，基于深度学习的方法才变成了主流的肿瘤分类方法。（</a:t>
            </a:r>
            <a:r>
              <a:rPr lang="en-US" altLang="zh-CN"/>
              <a:t>2011</a:t>
            </a:r>
            <a:r>
              <a:rPr lang="zh-CN" altLang="en-US"/>
              <a:t>年</a:t>
            </a:r>
            <a:r>
              <a:rPr lang="zh-CN" altLang="en-US"/>
              <a:t>）</a:t>
            </a:r>
            <a:endParaRPr lang="zh-CN" altLang="en-US"/>
          </a:p>
          <a:p>
            <a:r>
              <a:rPr lang="zh-CN" altLang="en-US"/>
              <a:t>受最近在ImageNet上成功的双径网络(DPN)的启发（</a:t>
            </a:r>
            <a:r>
              <a:rPr lang="en-US" altLang="zh-CN"/>
              <a:t>2017 </a:t>
            </a:r>
            <a:r>
              <a:rPr lang="zh-CN" altLang="en-US"/>
              <a:t>年</a:t>
            </a:r>
            <a:r>
              <a:rPr lang="zh-CN" altLang="en-US"/>
              <a:t>）</a:t>
            </a:r>
            <a:endParaRPr lang="zh-CN" altLang="en-US"/>
          </a:p>
          <a:p>
            <a:r>
              <a:rPr lang="zh-CN" altLang="en-US"/>
              <a:t>本文的网络结构  deep 3D dual path network特征提取， gradient boosting machines 来处理 deep 3D dual path features, nodule size, and cropped raw nodule CT pixels来分类。</a:t>
            </a:r>
            <a:endParaRPr lang="zh-CN" altLang="en-US"/>
          </a:p>
          <a:p>
            <a:r>
              <a:rPr lang="en-US" altLang="zh-CN"/>
              <a:t>将结节检测网络和结节分类网络结合起来，构建了一个全自动的肺癌CT诊断系统，即我们现在所说的DeepLung</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介绍</a:t>
            </a:r>
            <a:endParaRPr lang="zh-CN" altLang="en-US"/>
          </a:p>
        </p:txBody>
      </p:sp>
      <p:pic>
        <p:nvPicPr>
          <p:cNvPr id="4" name="图片 3"/>
          <p:cNvPicPr>
            <a:picLocks noChangeAspect="1"/>
          </p:cNvPicPr>
          <p:nvPr/>
        </p:nvPicPr>
        <p:blipFill>
          <a:blip r:embed="rId1"/>
          <a:stretch>
            <a:fillRect/>
          </a:stretch>
        </p:blipFill>
        <p:spPr>
          <a:xfrm>
            <a:off x="550545" y="1508125"/>
            <a:ext cx="11408410" cy="35229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主要贡献</a:t>
            </a:r>
            <a:endParaRPr lang="zh-CN" altLang="en-US"/>
          </a:p>
        </p:txBody>
      </p:sp>
      <p:sp>
        <p:nvSpPr>
          <p:cNvPr id="3" name="内容占位符 2"/>
          <p:cNvSpPr>
            <a:spLocks noGrp="1"/>
          </p:cNvSpPr>
          <p:nvPr>
            <p:ph idx="1"/>
          </p:nvPr>
        </p:nvSpPr>
        <p:spPr/>
        <p:txBody>
          <a:bodyPr>
            <a:normAutofit lnSpcReduction="10000"/>
          </a:bodyPr>
          <a:p>
            <a:r>
              <a:rPr lang="zh-CN" altLang="en-US"/>
              <a:t>探索</a:t>
            </a:r>
            <a:r>
              <a:rPr lang="en-US" altLang="zh-CN"/>
              <a:t>3D CT </a:t>
            </a:r>
            <a:r>
              <a:rPr lang="zh-CN" altLang="en-US"/>
              <a:t>图像，使用两个网络分别进行 detection and classiﬁcation，使用 3D dual path networks 作为网络结构</a:t>
            </a:r>
            <a:endParaRPr lang="zh-CN" altLang="en-US"/>
          </a:p>
          <a:p>
            <a:r>
              <a:rPr lang="zh-CN" altLang="en-US"/>
              <a:t>因为</a:t>
            </a:r>
            <a:r>
              <a:rPr lang="en-US" altLang="zh-CN"/>
              <a:t>DPN uses less parameters and obtains better performance than residual network (2017)</a:t>
            </a:r>
            <a:endParaRPr lang="en-US" altLang="zh-CN"/>
          </a:p>
          <a:p>
            <a:r>
              <a:rPr lang="zh-CN" altLang="en-US"/>
              <a:t>提出  3D Faster R-CNN ，使用 3D dual path network 和  U-net-like 编解码结构</a:t>
            </a:r>
            <a:endParaRPr lang="zh-CN" altLang="en-US"/>
          </a:p>
          <a:p>
            <a:r>
              <a:rPr lang="zh-CN" altLang="en-US"/>
              <a:t>分类网络 state-of-the-art </a:t>
            </a:r>
            <a:r>
              <a:rPr lang="en-US" altLang="zh-CN"/>
              <a:t>on  LIDC-IDRI</a:t>
            </a:r>
            <a:endParaRPr lang="en-US" altLang="zh-CN"/>
          </a:p>
          <a:p>
            <a:r>
              <a:rPr lang="zh-CN" altLang="en-US"/>
              <a:t>在 nodule-level and patient-level 的表现都可以与医生相媲美</a:t>
            </a:r>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网络结构</a:t>
            </a:r>
            <a:endParaRPr lang="zh-CN" altLang="en-US"/>
          </a:p>
        </p:txBody>
      </p:sp>
      <p:sp>
        <p:nvSpPr>
          <p:cNvPr id="4" name="内容占位符 3"/>
          <p:cNvSpPr/>
          <p:nvPr>
            <p:ph idx="1"/>
          </p:nvPr>
        </p:nvSpPr>
        <p:spPr/>
        <p:txBody>
          <a:bodyPr/>
          <a:p>
            <a:r>
              <a:rPr lang="zh-CN" altLang="en-US"/>
              <a:t>两部分  nodule detection and classiﬁcation</a:t>
            </a:r>
            <a:endParaRPr lang="zh-CN" altLang="en-US"/>
          </a:p>
          <a:p>
            <a:r>
              <a:rPr lang="zh-CN" altLang="en-US"/>
              <a:t>a 3D Faster R-CNN for nodule detection</a:t>
            </a:r>
            <a:endParaRPr lang="zh-CN" altLang="en-US"/>
          </a:p>
          <a:p>
            <a:r>
              <a:rPr lang="zh-CN" altLang="en-US"/>
              <a:t> </a:t>
            </a:r>
            <a:r>
              <a:rPr lang="zh-CN" altLang="en-US">
                <a:solidFill>
                  <a:srgbClr val="FF0000"/>
                </a:solidFill>
                <a:hlinkClick r:id="rId1" tooltip="" action="ppaction://hlinkfile"/>
              </a:rPr>
              <a:t>GBM</a:t>
            </a:r>
            <a:r>
              <a:rPr lang="zh-CN" altLang="en-US"/>
              <a:t> with deep 3D DPN features, raw nodule CT pixels and nodule size for nodule classiﬁcation</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检测</a:t>
            </a:r>
            <a:endParaRPr lang="zh-CN" altLang="en-US"/>
          </a:p>
        </p:txBody>
      </p:sp>
      <p:sp>
        <p:nvSpPr>
          <p:cNvPr id="4" name="内容占位符 3"/>
          <p:cNvSpPr/>
          <p:nvPr>
            <p:ph idx="1"/>
          </p:nvPr>
        </p:nvSpPr>
        <p:spPr/>
        <p:txBody>
          <a:bodyPr/>
          <a:p>
            <a:r>
              <a:rPr lang="zh-CN" altLang="en-US"/>
              <a:t> Dual path connection 有两个好处  residual learning </a:t>
            </a:r>
            <a:r>
              <a:rPr lang="en-US" altLang="zh-CN"/>
              <a:t>and dense connection </a:t>
            </a:r>
            <a:endParaRPr lang="en-US" altLang="zh-CN"/>
          </a:p>
          <a:p>
            <a:r>
              <a:rPr lang="en-US" altLang="zh-CN">
                <a:sym typeface="+mn-ea"/>
              </a:rPr>
              <a:t>shortcut </a:t>
            </a:r>
            <a:r>
              <a:rPr lang="zh-CN" altLang="en-US">
                <a:sym typeface="+mn-ea"/>
              </a:rPr>
              <a:t>是防止深层网络梯度消失和梯度爆炸的有效手段，本质是特征重利用</a:t>
            </a:r>
            <a:endParaRPr lang="zh-CN" altLang="en-US">
              <a:sym typeface="+mn-ea"/>
            </a:endParaRPr>
          </a:p>
          <a:p>
            <a:r>
              <a:rPr lang="en-US" altLang="zh-CN"/>
              <a:t>dense connection </a:t>
            </a:r>
            <a:r>
              <a:rPr lang="zh-CN" altLang="en-US"/>
              <a:t>更有利于探索新特征，比残差连接参数更少，因为不需要重新学习废弃的特征图。</a:t>
            </a:r>
            <a:endParaRPr lang="zh-CN" altLang="en-US"/>
          </a:p>
          <a:p>
            <a:r>
              <a:rPr lang="zh-CN" altLang="en-US"/>
              <a:t> dual path connection 的思想是在已经探索过的特征图中有一些是废弃的。</a:t>
            </a:r>
            <a:endParaRPr lang="zh-CN" altLang="en-US"/>
          </a:p>
          <a:p>
            <a:endParaRPr lang="zh-CN" altLang="en-US">
              <a:sym typeface="+mn-ea"/>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2357</Words>
  <Application>WPS 演示</Application>
  <PresentationFormat>宽屏</PresentationFormat>
  <Paragraphs>102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介绍</vt:lpstr>
      <vt:lpstr>介绍</vt:lpstr>
      <vt:lpstr>介绍</vt:lpstr>
      <vt:lpstr>介绍</vt:lpstr>
      <vt:lpstr>介绍</vt:lpstr>
      <vt:lpstr>介绍</vt:lpstr>
      <vt:lpstr>网络结构</vt:lpstr>
      <vt:lpstr>检测</vt:lpstr>
      <vt:lpstr>检测</vt:lpstr>
      <vt:lpstr>检测</vt:lpstr>
      <vt:lpstr>检测</vt:lpstr>
      <vt:lpstr>检测</vt:lpstr>
      <vt:lpstr>GBM 分类</vt:lpstr>
      <vt:lpstr>GBM 分类</vt:lpstr>
      <vt:lpstr>一些细节</vt:lpstr>
      <vt:lpstr>一些细节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风吹麦浪1413177963</cp:lastModifiedBy>
  <cp:revision>8</cp:revision>
  <dcterms:created xsi:type="dcterms:W3CDTF">2019-09-27T03:22:26Z</dcterms:created>
  <dcterms:modified xsi:type="dcterms:W3CDTF">2019-09-27T14:51:10Z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2052-11.1.0.8183</vt:lpwstr>
  </property>
</Properties>
</file>