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8/21/2024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33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8/21/2024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3100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8/21/2024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7237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8/21/2024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8385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8/21/2024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10395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8/21/2024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6308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8/21/2024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4733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8/21/2024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5049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8/21/2024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42433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8/21/2024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5623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8/21/2024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88395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8/21/2024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826359984"/>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2" name="Rectangle 2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0" name="Rectangle 2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8" name="Rectangle 2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8A511A0-13B0-021D-A3AA-40543BF230FA}"/>
              </a:ext>
            </a:extLst>
          </p:cNvPr>
          <p:cNvSpPr>
            <a:spLocks noGrp="1"/>
          </p:cNvSpPr>
          <p:nvPr>
            <p:ph type="ctrTitle"/>
          </p:nvPr>
        </p:nvSpPr>
        <p:spPr>
          <a:xfrm>
            <a:off x="140681" y="1640114"/>
            <a:ext cx="5844511" cy="4022509"/>
          </a:xfrm>
        </p:spPr>
        <p:txBody>
          <a:bodyPr>
            <a:noAutofit/>
          </a:bodyPr>
          <a:lstStyle/>
          <a:p>
            <a:pPr algn="ctr"/>
            <a:r>
              <a:rPr lang="en-CA" sz="6000" b="1" dirty="0" err="1">
                <a:latin typeface="Calibri" panose="020F0502020204030204" pitchFamily="34" charset="0"/>
                <a:ea typeface="Calibri" panose="020F0502020204030204" pitchFamily="34" charset="0"/>
                <a:cs typeface="Calibri" panose="020F0502020204030204" pitchFamily="34" charset="0"/>
              </a:rPr>
              <a:t>Bellabeat</a:t>
            </a:r>
            <a:r>
              <a:rPr lang="en-CA" sz="6000" b="1" dirty="0">
                <a:latin typeface="Calibri" panose="020F0502020204030204" pitchFamily="34" charset="0"/>
                <a:ea typeface="Calibri" panose="020F0502020204030204" pitchFamily="34" charset="0"/>
                <a:cs typeface="Calibri" panose="020F0502020204030204" pitchFamily="34" charset="0"/>
              </a:rPr>
              <a:t> Case Study</a:t>
            </a:r>
            <a:br>
              <a:rPr lang="en-CA" sz="6000" b="1" dirty="0">
                <a:latin typeface="Calibri" panose="020F0502020204030204" pitchFamily="34" charset="0"/>
                <a:ea typeface="Calibri" panose="020F0502020204030204" pitchFamily="34" charset="0"/>
                <a:cs typeface="Calibri" panose="020F0502020204030204" pitchFamily="34" charset="0"/>
              </a:rPr>
            </a:br>
            <a:br>
              <a:rPr lang="en-CA" sz="6000" b="1" dirty="0">
                <a:latin typeface="Calibri" panose="020F0502020204030204" pitchFamily="34" charset="0"/>
                <a:ea typeface="Calibri" panose="020F0502020204030204" pitchFamily="34" charset="0"/>
                <a:cs typeface="Calibri" panose="020F0502020204030204" pitchFamily="34" charset="0"/>
              </a:rPr>
            </a:br>
            <a:r>
              <a:rPr lang="en-CA" sz="6000" b="1" dirty="0">
                <a:latin typeface="Calibri" panose="020F0502020204030204" pitchFamily="34" charset="0"/>
                <a:ea typeface="Calibri" panose="020F0502020204030204" pitchFamily="34" charset="0"/>
                <a:cs typeface="Calibri" panose="020F0502020204030204" pitchFamily="34" charset="0"/>
              </a:rPr>
              <a:t>By</a:t>
            </a:r>
            <a:br>
              <a:rPr lang="en-CA" sz="6000" b="1" dirty="0">
                <a:latin typeface="Calibri" panose="020F0502020204030204" pitchFamily="34" charset="0"/>
                <a:ea typeface="Calibri" panose="020F0502020204030204" pitchFamily="34" charset="0"/>
                <a:cs typeface="Calibri" panose="020F0502020204030204" pitchFamily="34" charset="0"/>
              </a:rPr>
            </a:br>
            <a:br>
              <a:rPr lang="en-CA" sz="6000" b="1" dirty="0">
                <a:latin typeface="Calibri" panose="020F0502020204030204" pitchFamily="34" charset="0"/>
                <a:ea typeface="Calibri" panose="020F0502020204030204" pitchFamily="34" charset="0"/>
                <a:cs typeface="Calibri" panose="020F0502020204030204" pitchFamily="34" charset="0"/>
              </a:rPr>
            </a:br>
            <a:r>
              <a:rPr lang="en-CA" sz="4000" b="1" dirty="0">
                <a:latin typeface="Calibri" panose="020F0502020204030204" pitchFamily="34" charset="0"/>
                <a:ea typeface="Calibri" panose="020F0502020204030204" pitchFamily="34" charset="0"/>
                <a:cs typeface="Calibri" panose="020F0502020204030204" pitchFamily="34" charset="0"/>
              </a:rPr>
              <a:t>Chijioke Anekwe</a:t>
            </a:r>
          </a:p>
        </p:txBody>
      </p:sp>
      <p:sp>
        <p:nvSpPr>
          <p:cNvPr id="3" name="Subtitle 2">
            <a:extLst>
              <a:ext uri="{FF2B5EF4-FFF2-40B4-BE49-F238E27FC236}">
                <a16:creationId xmlns:a16="http://schemas.microsoft.com/office/drawing/2014/main" id="{6C0D6D3C-E41C-37A0-D9D3-BC648EA3F037}"/>
              </a:ext>
            </a:extLst>
          </p:cNvPr>
          <p:cNvSpPr>
            <a:spLocks noGrp="1"/>
          </p:cNvSpPr>
          <p:nvPr>
            <p:ph type="subTitle" idx="1"/>
          </p:nvPr>
        </p:nvSpPr>
        <p:spPr>
          <a:xfrm>
            <a:off x="1357583" y="5884213"/>
            <a:ext cx="3889269" cy="541562"/>
          </a:xfrm>
        </p:spPr>
        <p:txBody>
          <a:bodyPr>
            <a:normAutofit/>
          </a:bodyPr>
          <a:lstStyle/>
          <a:p>
            <a:r>
              <a:rPr lang="en-CA" b="1" dirty="0"/>
              <a:t>20</a:t>
            </a:r>
            <a:r>
              <a:rPr lang="en-CA" b="1" baseline="30000" dirty="0"/>
              <a:t>th</a:t>
            </a:r>
            <a:r>
              <a:rPr lang="en-CA" b="1" dirty="0"/>
              <a:t> August 2024</a:t>
            </a:r>
          </a:p>
        </p:txBody>
      </p:sp>
      <p:pic>
        <p:nvPicPr>
          <p:cNvPr id="6" name="Picture 5">
            <a:extLst>
              <a:ext uri="{FF2B5EF4-FFF2-40B4-BE49-F238E27FC236}">
                <a16:creationId xmlns:a16="http://schemas.microsoft.com/office/drawing/2014/main" id="{82E22F6C-852C-5E58-C0F4-7B64B73A3660}"/>
              </a:ext>
            </a:extLst>
          </p:cNvPr>
          <p:cNvPicPr>
            <a:picLocks noChangeAspect="1"/>
          </p:cNvPicPr>
          <p:nvPr/>
        </p:nvPicPr>
        <p:blipFill>
          <a:blip r:embed="rId2"/>
          <a:srcRect l="6500" r="2" b="2"/>
          <a:stretch/>
        </p:blipFill>
        <p:spPr>
          <a:xfrm>
            <a:off x="5427685" y="109195"/>
            <a:ext cx="6233656" cy="6233642"/>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635000"/>
          </a:effectLst>
        </p:spPr>
      </p:pic>
    </p:spTree>
    <p:extLst>
      <p:ext uri="{BB962C8B-B14F-4D97-AF65-F5344CB8AC3E}">
        <p14:creationId xmlns:p14="http://schemas.microsoft.com/office/powerpoint/2010/main" val="3136345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25B1-CD7C-1CEF-6687-553CCCF52166}"/>
              </a:ext>
            </a:extLst>
          </p:cNvPr>
          <p:cNvSpPr>
            <a:spLocks noGrp="1"/>
          </p:cNvSpPr>
          <p:nvPr>
            <p:ph type="title"/>
          </p:nvPr>
        </p:nvSpPr>
        <p:spPr>
          <a:xfrm>
            <a:off x="545432" y="151002"/>
            <a:ext cx="11101135" cy="1172834"/>
          </a:xfrm>
        </p:spPr>
        <p:txBody>
          <a:bodyPr>
            <a:norm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Heatmap plot showing correlation between variables</a:t>
            </a:r>
          </a:p>
        </p:txBody>
      </p:sp>
      <p:sp>
        <p:nvSpPr>
          <p:cNvPr id="13" name="Content Placeholder 12">
            <a:extLst>
              <a:ext uri="{FF2B5EF4-FFF2-40B4-BE49-F238E27FC236}">
                <a16:creationId xmlns:a16="http://schemas.microsoft.com/office/drawing/2014/main" id="{B44EDC74-313A-F436-38E5-E18AF2CA7BFA}"/>
              </a:ext>
            </a:extLst>
          </p:cNvPr>
          <p:cNvSpPr>
            <a:spLocks noGrp="1"/>
          </p:cNvSpPr>
          <p:nvPr>
            <p:ph idx="1"/>
          </p:nvPr>
        </p:nvSpPr>
        <p:spPr>
          <a:xfrm>
            <a:off x="639097" y="5185252"/>
            <a:ext cx="11101136" cy="2385587"/>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There is a moderate positive correlation between steps taken , very active minutes and calories burned</a:t>
            </a:r>
          </a:p>
          <a:p>
            <a:r>
              <a:rPr lang="en-US" dirty="0">
                <a:latin typeface="Calibri" panose="020F0502020204030204" pitchFamily="34" charset="0"/>
                <a:ea typeface="Calibri" panose="020F0502020204030204" pitchFamily="34" charset="0"/>
                <a:cs typeface="Calibri" panose="020F0502020204030204" pitchFamily="34" charset="0"/>
              </a:rPr>
              <a:t>Time in bed has a strong positive correlation with minute spent asleep and a very weak negative correlation with number of calories burned.</a:t>
            </a:r>
          </a:p>
          <a:p>
            <a:r>
              <a:rPr lang="en-US" dirty="0">
                <a:latin typeface="Calibri" panose="020F0502020204030204" pitchFamily="34" charset="0"/>
                <a:ea typeface="Calibri" panose="020F0502020204030204" pitchFamily="34" charset="0"/>
                <a:cs typeface="Calibri" panose="020F0502020204030204" pitchFamily="34" charset="0"/>
              </a:rPr>
              <a:t>There is a strong negative correlation between sedentary minutes and the time asleep</a:t>
            </a:r>
            <a:endParaRPr lang="en-CA" dirty="0">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descr="A colorful squares with numbers&#10;&#10;Description automatically generated with medium confidence">
            <a:extLst>
              <a:ext uri="{FF2B5EF4-FFF2-40B4-BE49-F238E27FC236}">
                <a16:creationId xmlns:a16="http://schemas.microsoft.com/office/drawing/2014/main" id="{C6EA562F-7A4C-9EBB-4F58-7B4044B4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97" y="530941"/>
            <a:ext cx="8642555" cy="4654311"/>
          </a:xfrm>
          <a:prstGeom prst="rect">
            <a:avLst/>
          </a:prstGeom>
        </p:spPr>
      </p:pic>
    </p:spTree>
    <p:extLst>
      <p:ext uri="{BB962C8B-B14F-4D97-AF65-F5344CB8AC3E}">
        <p14:creationId xmlns:p14="http://schemas.microsoft.com/office/powerpoint/2010/main" val="286748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0C18-E01B-C141-63DF-DFF7757372FF}"/>
              </a:ext>
            </a:extLst>
          </p:cNvPr>
          <p:cNvSpPr>
            <a:spLocks noGrp="1"/>
          </p:cNvSpPr>
          <p:nvPr>
            <p:ph type="title"/>
          </p:nvPr>
        </p:nvSpPr>
        <p:spPr>
          <a:xfrm>
            <a:off x="540000" y="540000"/>
            <a:ext cx="11101135" cy="698865"/>
          </a:xfrm>
        </p:spPr>
        <p:txBody>
          <a:bodyPr>
            <a:normAutofit/>
          </a:bodyPr>
          <a:lstStyle/>
          <a:p>
            <a:pPr marL="285750" indent="-285750">
              <a:buFont typeface="Arial" panose="020B0604020202020204" pitchFamily="34" charset="0"/>
              <a:buChar char="•"/>
            </a:pPr>
            <a:r>
              <a:rPr lang="en-CA" sz="1800" dirty="0">
                <a:latin typeface="Calibri" panose="020F0502020204030204" pitchFamily="34" charset="0"/>
                <a:ea typeface="Calibri" panose="020F0502020204030204" pitchFamily="34" charset="0"/>
                <a:cs typeface="Calibri" panose="020F0502020204030204" pitchFamily="34" charset="0"/>
              </a:rPr>
              <a:t>Joint plot showing Correlation between Steps and Calories burned</a:t>
            </a:r>
          </a:p>
        </p:txBody>
      </p:sp>
      <p:sp>
        <p:nvSpPr>
          <p:cNvPr id="3" name="Content Placeholder 2">
            <a:extLst>
              <a:ext uri="{FF2B5EF4-FFF2-40B4-BE49-F238E27FC236}">
                <a16:creationId xmlns:a16="http://schemas.microsoft.com/office/drawing/2014/main" id="{6CB110FF-A817-469B-1B92-135B5D0066A5}"/>
              </a:ext>
            </a:extLst>
          </p:cNvPr>
          <p:cNvSpPr>
            <a:spLocks noGrp="1"/>
          </p:cNvSpPr>
          <p:nvPr>
            <p:ph idx="1"/>
          </p:nvPr>
        </p:nvSpPr>
        <p:spPr>
          <a:xfrm>
            <a:off x="6553716" y="1224398"/>
            <a:ext cx="5024025" cy="4438137"/>
          </a:xfrm>
        </p:spPr>
        <p:txBody>
          <a:bodyPr/>
          <a:lstStyle/>
          <a:p>
            <a:r>
              <a:rPr lang="en-US" dirty="0"/>
              <a:t>The Joint chart shows the impact of Steps taken on Calories burned for the 33 participants. There is a direct proportional relationship between the two factors. Participants who took more steps burned more calories</a:t>
            </a:r>
            <a:endParaRPr lang="en-CA" dirty="0"/>
          </a:p>
        </p:txBody>
      </p:sp>
      <p:pic>
        <p:nvPicPr>
          <p:cNvPr id="7" name="Picture 6" descr="A graph with numbers and a number of calories&#10;&#10;Description automatically generated">
            <a:extLst>
              <a:ext uri="{FF2B5EF4-FFF2-40B4-BE49-F238E27FC236}">
                <a16:creationId xmlns:a16="http://schemas.microsoft.com/office/drawing/2014/main" id="{9B27DF8C-E0F2-F03E-04F1-B15CABB5F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65" y="1209931"/>
            <a:ext cx="5939458" cy="4438137"/>
          </a:xfrm>
          <a:prstGeom prst="rect">
            <a:avLst/>
          </a:prstGeom>
        </p:spPr>
      </p:pic>
    </p:spTree>
    <p:extLst>
      <p:ext uri="{BB962C8B-B14F-4D97-AF65-F5344CB8AC3E}">
        <p14:creationId xmlns:p14="http://schemas.microsoft.com/office/powerpoint/2010/main" val="143735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17D9-765E-4CDF-E79E-A857EC547DFF}"/>
              </a:ext>
            </a:extLst>
          </p:cNvPr>
          <p:cNvSpPr>
            <a:spLocks noGrp="1"/>
          </p:cNvSpPr>
          <p:nvPr>
            <p:ph type="title"/>
          </p:nvPr>
        </p:nvSpPr>
        <p:spPr>
          <a:xfrm>
            <a:off x="540000" y="462224"/>
            <a:ext cx="11101135" cy="432511"/>
          </a:xfrm>
        </p:spPr>
        <p:txBody>
          <a:bodyPr>
            <a:normAutofit/>
          </a:bodyPr>
          <a:lstStyle/>
          <a:p>
            <a:r>
              <a:rPr lang="en-CA" sz="1800" dirty="0">
                <a:latin typeface="Calibri" panose="020F0502020204030204" pitchFamily="34" charset="0"/>
                <a:ea typeface="Calibri" panose="020F0502020204030204" pitchFamily="34" charset="0"/>
                <a:cs typeface="Calibri" panose="020F0502020204030204" pitchFamily="34" charset="0"/>
              </a:rPr>
              <a:t>Joint plot showing Correlation between Time asleep, and Time in bed</a:t>
            </a:r>
            <a:endParaRPr lang="en-CA" sz="1800" dirty="0"/>
          </a:p>
        </p:txBody>
      </p:sp>
      <p:sp>
        <p:nvSpPr>
          <p:cNvPr id="3" name="Content Placeholder 2">
            <a:extLst>
              <a:ext uri="{FF2B5EF4-FFF2-40B4-BE49-F238E27FC236}">
                <a16:creationId xmlns:a16="http://schemas.microsoft.com/office/drawing/2014/main" id="{2F3D483E-5121-AA47-1CEB-5EC43A31D84B}"/>
              </a:ext>
            </a:extLst>
          </p:cNvPr>
          <p:cNvSpPr>
            <a:spLocks noGrp="1"/>
          </p:cNvSpPr>
          <p:nvPr>
            <p:ph idx="1"/>
          </p:nvPr>
        </p:nvSpPr>
        <p:spPr>
          <a:xfrm>
            <a:off x="6101435" y="991627"/>
            <a:ext cx="5383831" cy="4461792"/>
          </a:xfrm>
        </p:spPr>
        <p:txBody>
          <a:bodyPr/>
          <a:lstStyle/>
          <a:p>
            <a:r>
              <a:rPr lang="en-US" dirty="0"/>
              <a:t>The Chart illustrates a strong positive relationship between the time participants spend in bed and the time asleep. This means spending time in bed increases one’s chance of sleeping more.</a:t>
            </a:r>
            <a:endParaRPr lang="en-CA" dirty="0"/>
          </a:p>
        </p:txBody>
      </p:sp>
      <p:pic>
        <p:nvPicPr>
          <p:cNvPr id="5" name="Picture 4" descr="A graph with blue dots&#10;&#10;Description automatically generated">
            <a:extLst>
              <a:ext uri="{FF2B5EF4-FFF2-40B4-BE49-F238E27FC236}">
                <a16:creationId xmlns:a16="http://schemas.microsoft.com/office/drawing/2014/main" id="{044A8F80-ACC7-AFCC-C4E0-EC517C03C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67" y="991627"/>
            <a:ext cx="5486400" cy="4461792"/>
          </a:xfrm>
          <a:prstGeom prst="rect">
            <a:avLst/>
          </a:prstGeom>
        </p:spPr>
      </p:pic>
    </p:spTree>
    <p:extLst>
      <p:ext uri="{BB962C8B-B14F-4D97-AF65-F5344CB8AC3E}">
        <p14:creationId xmlns:p14="http://schemas.microsoft.com/office/powerpoint/2010/main" val="363859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25E7-82F2-5E13-0669-7B67D47713C6}"/>
              </a:ext>
            </a:extLst>
          </p:cNvPr>
          <p:cNvSpPr>
            <a:spLocks noGrp="1"/>
          </p:cNvSpPr>
          <p:nvPr>
            <p:ph type="title"/>
          </p:nvPr>
        </p:nvSpPr>
        <p:spPr>
          <a:xfrm>
            <a:off x="570271" y="540000"/>
            <a:ext cx="11070864" cy="452671"/>
          </a:xfrm>
        </p:spPr>
        <p:txBody>
          <a:bodyPr>
            <a:normAutofit/>
          </a:bodyPr>
          <a:lstStyle/>
          <a:p>
            <a:r>
              <a:rPr lang="en-CA" sz="1800" dirty="0">
                <a:latin typeface="Calibri" panose="020F0502020204030204" pitchFamily="34" charset="0"/>
                <a:ea typeface="Calibri" panose="020F0502020204030204" pitchFamily="34" charset="0"/>
                <a:cs typeface="Calibri" panose="020F0502020204030204" pitchFamily="34" charset="0"/>
              </a:rPr>
              <a:t>Matrix plot showing Correlation Sedentary Minutes, and Calories burned.</a:t>
            </a:r>
            <a:endParaRPr lang="en-CA" sz="1800" dirty="0"/>
          </a:p>
        </p:txBody>
      </p:sp>
      <p:sp>
        <p:nvSpPr>
          <p:cNvPr id="3" name="Content Placeholder 2">
            <a:extLst>
              <a:ext uri="{FF2B5EF4-FFF2-40B4-BE49-F238E27FC236}">
                <a16:creationId xmlns:a16="http://schemas.microsoft.com/office/drawing/2014/main" id="{BBA9948B-D159-2E47-66ED-4594AB03E794}"/>
              </a:ext>
            </a:extLst>
          </p:cNvPr>
          <p:cNvSpPr>
            <a:spLocks noGrp="1"/>
          </p:cNvSpPr>
          <p:nvPr>
            <p:ph idx="1"/>
          </p:nvPr>
        </p:nvSpPr>
        <p:spPr>
          <a:xfrm>
            <a:off x="5624051" y="992672"/>
            <a:ext cx="5309420" cy="3447924"/>
          </a:xfrm>
        </p:spPr>
        <p:txBody>
          <a:bodyPr/>
          <a:lstStyle/>
          <a:p>
            <a:r>
              <a:rPr lang="en-US" dirty="0"/>
              <a:t>The chart shows that increased sedentary time does not increase the number of calories burned but rather reduces it. More sedentary time can be very unhealthy as it does not burn calories.</a:t>
            </a:r>
            <a:endParaRPr lang="en-CA" dirty="0"/>
          </a:p>
        </p:txBody>
      </p:sp>
      <p:pic>
        <p:nvPicPr>
          <p:cNvPr id="5" name="Picture 4" descr="A graph showing calories and calories&#10;&#10;Description automatically generated">
            <a:extLst>
              <a:ext uri="{FF2B5EF4-FFF2-40B4-BE49-F238E27FC236}">
                <a16:creationId xmlns:a16="http://schemas.microsoft.com/office/drawing/2014/main" id="{5F94C0E5-54EC-1364-0E52-EE9D07B93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12" y="992671"/>
            <a:ext cx="4980039" cy="4872658"/>
          </a:xfrm>
          <a:prstGeom prst="rect">
            <a:avLst/>
          </a:prstGeom>
        </p:spPr>
      </p:pic>
    </p:spTree>
    <p:extLst>
      <p:ext uri="{BB962C8B-B14F-4D97-AF65-F5344CB8AC3E}">
        <p14:creationId xmlns:p14="http://schemas.microsoft.com/office/powerpoint/2010/main" val="202387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DF89-F0C3-5A9F-6839-E9318C755B08}"/>
              </a:ext>
            </a:extLst>
          </p:cNvPr>
          <p:cNvSpPr>
            <a:spLocks noGrp="1"/>
          </p:cNvSpPr>
          <p:nvPr>
            <p:ph type="title"/>
          </p:nvPr>
        </p:nvSpPr>
        <p:spPr>
          <a:xfrm>
            <a:off x="540000" y="540000"/>
            <a:ext cx="11101135" cy="472723"/>
          </a:xfrm>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The table below shows days ranked by steps, calories, minutes of sleep,</a:t>
            </a:r>
            <a:r>
              <a:rPr lang="en-CA" sz="1800" dirty="0">
                <a:latin typeface="Calibri" panose="020F0502020204030204" pitchFamily="34" charset="0"/>
                <a:ea typeface="Calibri" panose="020F0502020204030204" pitchFamily="34" charset="0"/>
                <a:cs typeface="Calibri" panose="020F0502020204030204" pitchFamily="34" charset="0"/>
              </a:rPr>
              <a:t> and very active minutes.</a:t>
            </a:r>
          </a:p>
        </p:txBody>
      </p:sp>
      <p:sp>
        <p:nvSpPr>
          <p:cNvPr id="3" name="Content Placeholder 2">
            <a:extLst>
              <a:ext uri="{FF2B5EF4-FFF2-40B4-BE49-F238E27FC236}">
                <a16:creationId xmlns:a16="http://schemas.microsoft.com/office/drawing/2014/main" id="{87BC7846-4373-4385-9BCD-58C663DC4DE4}"/>
              </a:ext>
            </a:extLst>
          </p:cNvPr>
          <p:cNvSpPr>
            <a:spLocks noGrp="1"/>
          </p:cNvSpPr>
          <p:nvPr>
            <p:ph idx="1"/>
          </p:nvPr>
        </p:nvSpPr>
        <p:spPr>
          <a:xfrm>
            <a:off x="7069394" y="1091381"/>
            <a:ext cx="4571742" cy="4080386"/>
          </a:xfrm>
        </p:spPr>
        <p:txBody>
          <a:bodyPr/>
          <a:lstStyle/>
          <a:p>
            <a:r>
              <a:rPr lang="en-US" dirty="0"/>
              <a:t>The table indicates that participants take more steps and spend more very active minutes on Saturdays, Tuesdays and Mondays than the rest of the days.</a:t>
            </a:r>
          </a:p>
          <a:p>
            <a:r>
              <a:rPr lang="en-US" dirty="0"/>
              <a:t>We can conclude taking more steps and spending more very active minutes does not improve the daily minutes asleep</a:t>
            </a:r>
            <a:endParaRPr lang="en-CA" dirty="0"/>
          </a:p>
        </p:txBody>
      </p:sp>
      <p:pic>
        <p:nvPicPr>
          <p:cNvPr id="5" name="Picture 4">
            <a:extLst>
              <a:ext uri="{FF2B5EF4-FFF2-40B4-BE49-F238E27FC236}">
                <a16:creationId xmlns:a16="http://schemas.microsoft.com/office/drawing/2014/main" id="{B1F61267-324E-B9E6-1075-2C5A5A888073}"/>
              </a:ext>
            </a:extLst>
          </p:cNvPr>
          <p:cNvPicPr>
            <a:picLocks noChangeAspect="1"/>
          </p:cNvPicPr>
          <p:nvPr/>
        </p:nvPicPr>
        <p:blipFill>
          <a:blip r:embed="rId2"/>
          <a:stretch>
            <a:fillRect/>
          </a:stretch>
        </p:blipFill>
        <p:spPr>
          <a:xfrm>
            <a:off x="540000" y="1091380"/>
            <a:ext cx="6524430" cy="4080387"/>
          </a:xfrm>
          <a:prstGeom prst="rect">
            <a:avLst/>
          </a:prstGeom>
        </p:spPr>
      </p:pic>
    </p:spTree>
    <p:extLst>
      <p:ext uri="{BB962C8B-B14F-4D97-AF65-F5344CB8AC3E}">
        <p14:creationId xmlns:p14="http://schemas.microsoft.com/office/powerpoint/2010/main" val="2641953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5450-8141-19AF-E474-300BCB905A54}"/>
              </a:ext>
            </a:extLst>
          </p:cNvPr>
          <p:cNvSpPr>
            <a:spLocks noGrp="1"/>
          </p:cNvSpPr>
          <p:nvPr>
            <p:ph type="title"/>
          </p:nvPr>
        </p:nvSpPr>
        <p:spPr>
          <a:xfrm>
            <a:off x="539999" y="294193"/>
            <a:ext cx="11101135" cy="394065"/>
          </a:xfrm>
        </p:spPr>
        <p:txBody>
          <a:bodyPr>
            <a:normAutofit/>
          </a:bodyPr>
          <a:lstStyle/>
          <a:p>
            <a:r>
              <a:rPr lang="en-CA" sz="1800" dirty="0">
                <a:latin typeface="Calibri" panose="020F0502020204030204" pitchFamily="34" charset="0"/>
                <a:ea typeface="Calibri" panose="020F0502020204030204" pitchFamily="34" charset="0"/>
                <a:cs typeface="Calibri" panose="020F0502020204030204" pitchFamily="34" charset="0"/>
              </a:rPr>
              <a:t>Bar chart showing the hourly trend of intensity</a:t>
            </a:r>
          </a:p>
        </p:txBody>
      </p:sp>
      <p:sp>
        <p:nvSpPr>
          <p:cNvPr id="3" name="Content Placeholder 2">
            <a:extLst>
              <a:ext uri="{FF2B5EF4-FFF2-40B4-BE49-F238E27FC236}">
                <a16:creationId xmlns:a16="http://schemas.microsoft.com/office/drawing/2014/main" id="{979FEEE2-3DB3-E266-F789-092CAC49A95B}"/>
              </a:ext>
            </a:extLst>
          </p:cNvPr>
          <p:cNvSpPr>
            <a:spLocks noGrp="1"/>
          </p:cNvSpPr>
          <p:nvPr>
            <p:ph idx="1"/>
          </p:nvPr>
        </p:nvSpPr>
        <p:spPr>
          <a:xfrm>
            <a:off x="540000" y="5230760"/>
            <a:ext cx="11209548" cy="1474839"/>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The bar chart above shows the spread of the participants’ lightly to very active hours. The lowest intensities are at the early morning hours when most of the participants are sleeping.</a:t>
            </a:r>
            <a:endParaRPr lang="en-CA"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Their peak intensity period is between 5 pm and 7 pm which could indicate after work hours when participants are commuting home, or time at the gym or the time they go to walks/jogging.</a:t>
            </a:r>
          </a:p>
        </p:txBody>
      </p:sp>
      <p:pic>
        <p:nvPicPr>
          <p:cNvPr id="5" name="Picture 4" descr="A graph with a bar chart&#10;&#10;Description automatically generated with medium confidence">
            <a:extLst>
              <a:ext uri="{FF2B5EF4-FFF2-40B4-BE49-F238E27FC236}">
                <a16:creationId xmlns:a16="http://schemas.microsoft.com/office/drawing/2014/main" id="{908389A4-B2F1-66EC-43B0-852BF3979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6" y="816078"/>
            <a:ext cx="11101136" cy="4195916"/>
          </a:xfrm>
          <a:prstGeom prst="rect">
            <a:avLst/>
          </a:prstGeom>
        </p:spPr>
      </p:pic>
    </p:spTree>
    <p:extLst>
      <p:ext uri="{BB962C8B-B14F-4D97-AF65-F5344CB8AC3E}">
        <p14:creationId xmlns:p14="http://schemas.microsoft.com/office/powerpoint/2010/main" val="314664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8D29-E920-BABB-859E-D108D53AF5DF}"/>
              </a:ext>
            </a:extLst>
          </p:cNvPr>
          <p:cNvSpPr>
            <a:spLocks noGrp="1"/>
          </p:cNvSpPr>
          <p:nvPr>
            <p:ph type="title"/>
          </p:nvPr>
        </p:nvSpPr>
        <p:spPr>
          <a:xfrm>
            <a:off x="540001" y="52359"/>
            <a:ext cx="11101135" cy="993832"/>
          </a:xfrm>
        </p:spPr>
        <p:txBody>
          <a:bodyPr>
            <a:normAutofit/>
          </a:bodyPr>
          <a:lstStyle/>
          <a:p>
            <a:r>
              <a:rPr lang="en-CA" b="1" dirty="0">
                <a:latin typeface="Calibri" panose="020F0502020204030204" pitchFamily="34" charset="0"/>
                <a:ea typeface="Calibri" panose="020F0502020204030204" pitchFamily="34" charset="0"/>
                <a:cs typeface="Calibri" panose="020F0502020204030204" pitchFamily="34" charset="0"/>
              </a:rPr>
              <a:t>Recommendation</a:t>
            </a:r>
          </a:p>
        </p:txBody>
      </p:sp>
      <p:sp>
        <p:nvSpPr>
          <p:cNvPr id="3" name="Content Placeholder 2">
            <a:extLst>
              <a:ext uri="{FF2B5EF4-FFF2-40B4-BE49-F238E27FC236}">
                <a16:creationId xmlns:a16="http://schemas.microsoft.com/office/drawing/2014/main" id="{9B8D2436-16D2-52F3-E3CA-D7DABED41D33}"/>
              </a:ext>
            </a:extLst>
          </p:cNvPr>
          <p:cNvSpPr>
            <a:spLocks noGrp="1"/>
          </p:cNvSpPr>
          <p:nvPr>
            <p:ph idx="1"/>
          </p:nvPr>
        </p:nvSpPr>
        <p:spPr>
          <a:xfrm>
            <a:off x="540000" y="953729"/>
            <a:ext cx="11101136" cy="5181599"/>
          </a:xfrm>
        </p:spPr>
        <p:txBody>
          <a:bodyPr>
            <a:noAutofit/>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Applying the above trends to The </a:t>
            </a:r>
            <a:r>
              <a:rPr lang="en-US" b="1" dirty="0" err="1">
                <a:latin typeface="Calibri" panose="020F0502020204030204" pitchFamily="34" charset="0"/>
                <a:ea typeface="Calibri" panose="020F0502020204030204" pitchFamily="34" charset="0"/>
                <a:cs typeface="Calibri" panose="020F0502020204030204" pitchFamily="34" charset="0"/>
              </a:rPr>
              <a:t>Bellabeat's</a:t>
            </a:r>
            <a:r>
              <a:rPr lang="en-US" b="1" dirty="0">
                <a:latin typeface="Calibri" panose="020F0502020204030204" pitchFamily="34" charset="0"/>
                <a:ea typeface="Calibri" panose="020F0502020204030204" pitchFamily="34" charset="0"/>
                <a:cs typeface="Calibri" panose="020F0502020204030204" pitchFamily="34" charset="0"/>
              </a:rPr>
              <a:t> App</a:t>
            </a:r>
          </a:p>
          <a:p>
            <a:r>
              <a:rPr lang="en-US" dirty="0">
                <a:latin typeface="Calibri" panose="020F0502020204030204" pitchFamily="34" charset="0"/>
                <a:ea typeface="Calibri" panose="020F0502020204030204" pitchFamily="34" charset="0"/>
                <a:cs typeface="Calibri" panose="020F0502020204030204" pitchFamily="34" charset="0"/>
              </a:rPr>
              <a:t>Notification on Steps: Sending out notifications within the moderate to high intensity activity hours of the app users to remind and encourage them to take at least 8000 steps (in consideration to CDC research results for young and old people). Along with interesting ideas on how users can fit more steps into their routine.</a:t>
            </a:r>
          </a:p>
          <a:p>
            <a:r>
              <a:rPr lang="en-US" dirty="0">
                <a:latin typeface="Calibri" panose="020F0502020204030204" pitchFamily="34" charset="0"/>
                <a:ea typeface="Calibri" panose="020F0502020204030204" pitchFamily="34" charset="0"/>
                <a:cs typeface="Calibri" panose="020F0502020204030204" pitchFamily="34" charset="0"/>
              </a:rPr>
              <a:t>Notification on Sleep time: Encouraging users to set a sleeping schedule with respect to their personal routines to achieve at least 8 hours (480 minutes) of recommended sleep time and sending out reminders to encourage them to go to bed 3 minutes earlier than their scheduled sleep time since it increases the chances of them falling asleep.</a:t>
            </a:r>
          </a:p>
          <a:p>
            <a:r>
              <a:rPr lang="en-US" dirty="0">
                <a:latin typeface="Calibri" panose="020F0502020204030204" pitchFamily="34" charset="0"/>
                <a:ea typeface="Calibri" panose="020F0502020204030204" pitchFamily="34" charset="0"/>
                <a:cs typeface="Calibri" panose="020F0502020204030204" pitchFamily="34" charset="0"/>
              </a:rPr>
              <a:t>Should not include weight features in their product because most users may likely find it uninteresting or as sensitive information to share.</a:t>
            </a:r>
          </a:p>
          <a:p>
            <a:r>
              <a:rPr lang="en-US" dirty="0">
                <a:latin typeface="Calibri" panose="020F0502020204030204" pitchFamily="34" charset="0"/>
                <a:ea typeface="Calibri" panose="020F0502020204030204" pitchFamily="34" charset="0"/>
                <a:cs typeface="Calibri" panose="020F0502020204030204" pitchFamily="34" charset="0"/>
              </a:rPr>
              <a:t>Tracking and Notification on daily Sedentary time: Sending out notifications on sedentary time to encourage users to limit sedentary time to 8 hours or less per day.</a:t>
            </a:r>
          </a:p>
        </p:txBody>
      </p:sp>
    </p:spTree>
    <p:extLst>
      <p:ext uri="{BB962C8B-B14F-4D97-AF65-F5344CB8AC3E}">
        <p14:creationId xmlns:p14="http://schemas.microsoft.com/office/powerpoint/2010/main" val="4124025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26483F-2ECD-FE74-1059-40A081682830}"/>
              </a:ext>
            </a:extLst>
          </p:cNvPr>
          <p:cNvSpPr>
            <a:spLocks noGrp="1"/>
          </p:cNvSpPr>
          <p:nvPr>
            <p:ph idx="1"/>
          </p:nvPr>
        </p:nvSpPr>
        <p:spPr>
          <a:xfrm>
            <a:off x="540000" y="560439"/>
            <a:ext cx="11101136" cy="5748285"/>
          </a:xfrm>
        </p:spPr>
        <p:txBody>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Marketing strategy</a:t>
            </a:r>
          </a:p>
          <a:p>
            <a:r>
              <a:rPr lang="en-US" dirty="0">
                <a:latin typeface="Calibri" panose="020F0502020204030204" pitchFamily="34" charset="0"/>
                <a:ea typeface="Calibri" panose="020F0502020204030204" pitchFamily="34" charset="0"/>
                <a:cs typeface="Calibri" panose="020F0502020204030204" pitchFamily="34" charset="0"/>
              </a:rPr>
              <a:t>The product should be marketed on key features and benefits that users find attractive. (steps taken, burned calories, and sleep )</a:t>
            </a:r>
          </a:p>
          <a:p>
            <a:r>
              <a:rPr lang="en-US" dirty="0">
                <a:latin typeface="Calibri" panose="020F0502020204030204" pitchFamily="34" charset="0"/>
                <a:ea typeface="Calibri" panose="020F0502020204030204" pitchFamily="34" charset="0"/>
                <a:cs typeface="Calibri" panose="020F0502020204030204" pitchFamily="34" charset="0"/>
              </a:rPr>
              <a:t>Targeted messaging, tailored to resonate with different user segment and their goals.</a:t>
            </a:r>
            <a:endParaRPr lang="en-C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451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0BB9-8E10-63C6-9F88-FE10C7AB94A9}"/>
              </a:ext>
            </a:extLst>
          </p:cNvPr>
          <p:cNvSpPr>
            <a:spLocks noGrp="1"/>
          </p:cNvSpPr>
          <p:nvPr>
            <p:ph type="title"/>
          </p:nvPr>
        </p:nvSpPr>
        <p:spPr>
          <a:xfrm>
            <a:off x="540000" y="2762866"/>
            <a:ext cx="11101135" cy="1602658"/>
          </a:xfrm>
        </p:spPr>
        <p:txBody>
          <a:bodyPr/>
          <a:lstStyle/>
          <a:p>
            <a:pPr algn="ctr"/>
            <a:r>
              <a:rPr lang="en-CA"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175988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DD6F-38E7-92F2-F786-521C8422E618}"/>
              </a:ext>
            </a:extLst>
          </p:cNvPr>
          <p:cNvSpPr>
            <a:spLocks noGrp="1"/>
          </p:cNvSpPr>
          <p:nvPr>
            <p:ph type="title"/>
          </p:nvPr>
        </p:nvSpPr>
        <p:spPr>
          <a:xfrm>
            <a:off x="540000" y="540000"/>
            <a:ext cx="11101135" cy="993832"/>
          </a:xfrm>
        </p:spPr>
        <p:txBody>
          <a:bodyPr>
            <a:normAutofit/>
          </a:bodyPr>
          <a:lstStyle/>
          <a:p>
            <a:r>
              <a:rPr lang="en-CA" b="1" dirty="0">
                <a:latin typeface="Calibri" panose="020F0502020204030204" pitchFamily="34" charset="0"/>
                <a:ea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8A2E95A7-7D49-CA94-590C-D67E7E032C84}"/>
              </a:ext>
            </a:extLst>
          </p:cNvPr>
          <p:cNvSpPr>
            <a:spLocks noGrp="1"/>
          </p:cNvSpPr>
          <p:nvPr>
            <p:ph idx="1"/>
          </p:nvPr>
        </p:nvSpPr>
        <p:spPr>
          <a:xfrm>
            <a:off x="540000" y="1750143"/>
            <a:ext cx="11101136" cy="4558582"/>
          </a:xfrm>
        </p:spPr>
        <p:txBody>
          <a:bodyPr/>
          <a:lstStyle/>
          <a:p>
            <a:pPr marL="342900" indent="-342900">
              <a:buFont typeface="+mj-lt"/>
              <a:buAutoNum type="arabicPeriod"/>
            </a:pPr>
            <a:r>
              <a:rPr lang="en-CA" dirty="0">
                <a:latin typeface="Calibri" panose="020F0502020204030204" pitchFamily="34" charset="0"/>
                <a:ea typeface="Calibri" panose="020F0502020204030204" pitchFamily="34" charset="0"/>
                <a:cs typeface="Calibri" panose="020F0502020204030204" pitchFamily="34" charset="0"/>
              </a:rPr>
              <a:t>Project Overview</a:t>
            </a:r>
          </a:p>
          <a:p>
            <a:pPr marL="342900" indent="-342900">
              <a:buFont typeface="+mj-lt"/>
              <a:buAutoNum type="arabicPeriod"/>
            </a:pPr>
            <a:r>
              <a:rPr lang="en-CA" dirty="0">
                <a:latin typeface="Calibri" panose="020F0502020204030204" pitchFamily="34" charset="0"/>
                <a:ea typeface="Calibri" panose="020F0502020204030204" pitchFamily="34" charset="0"/>
                <a:cs typeface="Calibri" panose="020F0502020204030204" pitchFamily="34" charset="0"/>
              </a:rPr>
              <a:t>Business Task</a:t>
            </a:r>
          </a:p>
          <a:p>
            <a:pPr marL="342900" indent="-342900">
              <a:buFont typeface="+mj-lt"/>
              <a:buAutoNum type="arabicPeriod"/>
            </a:pPr>
            <a:r>
              <a:rPr lang="en-CA" dirty="0">
                <a:latin typeface="Calibri" panose="020F0502020204030204" pitchFamily="34" charset="0"/>
                <a:ea typeface="Calibri" panose="020F0502020204030204" pitchFamily="34" charset="0"/>
                <a:cs typeface="Calibri" panose="020F0502020204030204" pitchFamily="34" charset="0"/>
              </a:rPr>
              <a:t>Data Source and Structure</a:t>
            </a:r>
          </a:p>
          <a:p>
            <a:pPr marL="342900" indent="-342900">
              <a:buFont typeface="+mj-lt"/>
              <a:buAutoNum type="arabicPeriod"/>
            </a:pPr>
            <a:r>
              <a:rPr lang="en-CA" dirty="0">
                <a:latin typeface="Calibri" panose="020F0502020204030204" pitchFamily="34" charset="0"/>
                <a:ea typeface="Calibri" panose="020F0502020204030204" pitchFamily="34" charset="0"/>
                <a:cs typeface="Calibri" panose="020F0502020204030204" pitchFamily="34" charset="0"/>
              </a:rPr>
              <a:t>Summary of data preprocessing</a:t>
            </a:r>
          </a:p>
          <a:p>
            <a:pPr marL="342900" indent="-342900">
              <a:buFont typeface="+mj-lt"/>
              <a:buAutoNum type="arabicPeriod"/>
            </a:pPr>
            <a:r>
              <a:rPr lang="en-CA" dirty="0">
                <a:latin typeface="Calibri" panose="020F0502020204030204" pitchFamily="34" charset="0"/>
                <a:ea typeface="Calibri" panose="020F0502020204030204" pitchFamily="34" charset="0"/>
                <a:cs typeface="Calibri" panose="020F0502020204030204" pitchFamily="34" charset="0"/>
              </a:rPr>
              <a:t>Summary of Analysis and key findings</a:t>
            </a:r>
          </a:p>
          <a:p>
            <a:pPr marL="342900" indent="-342900">
              <a:buFont typeface="+mj-lt"/>
              <a:buAutoNum type="arabicPeriod"/>
            </a:pPr>
            <a:r>
              <a:rPr lang="en-CA" dirty="0">
                <a:latin typeface="Calibri" panose="020F0502020204030204" pitchFamily="34" charset="0"/>
                <a:ea typeface="Calibri" panose="020F0502020204030204" pitchFamily="34" charset="0"/>
                <a:cs typeface="Calibri" panose="020F0502020204030204" pitchFamily="34" charset="0"/>
              </a:rPr>
              <a:t>Recommendation</a:t>
            </a:r>
          </a:p>
          <a:p>
            <a:pPr marL="342900" indent="-342900">
              <a:buFont typeface="+mj-lt"/>
              <a:buAutoNum type="arabicPeriod"/>
            </a:pPr>
            <a:endParaRPr lang="en-C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614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C98F-7A1D-88B8-E639-AAE06EC3038F}"/>
              </a:ext>
            </a:extLst>
          </p:cNvPr>
          <p:cNvSpPr>
            <a:spLocks noGrp="1"/>
          </p:cNvSpPr>
          <p:nvPr>
            <p:ph type="title"/>
          </p:nvPr>
        </p:nvSpPr>
        <p:spPr>
          <a:xfrm>
            <a:off x="540000" y="540000"/>
            <a:ext cx="11101135" cy="1082323"/>
          </a:xfrm>
        </p:spPr>
        <p:txBody>
          <a:bodyPr>
            <a:normAutofit fontScale="90000"/>
          </a:bodyPr>
          <a:lstStyle/>
          <a:p>
            <a:r>
              <a:rPr lang="en-CA" b="1" dirty="0">
                <a:latin typeface="Calibri" panose="020F0502020204030204" pitchFamily="34" charset="0"/>
                <a:ea typeface="Calibri" panose="020F0502020204030204" pitchFamily="34" charset="0"/>
                <a:cs typeface="Calibri" panose="020F0502020204030204" pitchFamily="34" charset="0"/>
              </a:rPr>
              <a:t>Project Overview</a:t>
            </a:r>
            <a:br>
              <a:rPr lang="en-CA" b="1" dirty="0">
                <a:latin typeface="Calibri" panose="020F0502020204030204" pitchFamily="34" charset="0"/>
                <a:ea typeface="Calibri" panose="020F0502020204030204" pitchFamily="34" charset="0"/>
                <a:cs typeface="Calibri" panose="020F0502020204030204" pitchFamily="34" charset="0"/>
              </a:rPr>
            </a:br>
            <a:endParaRPr lang="en-CA" b="1" dirty="0"/>
          </a:p>
        </p:txBody>
      </p:sp>
      <p:sp>
        <p:nvSpPr>
          <p:cNvPr id="3" name="Content Placeholder 2">
            <a:extLst>
              <a:ext uri="{FF2B5EF4-FFF2-40B4-BE49-F238E27FC236}">
                <a16:creationId xmlns:a16="http://schemas.microsoft.com/office/drawing/2014/main" id="{0C4BF2DF-90D8-74D1-A9AF-47E950DEB454}"/>
              </a:ext>
            </a:extLst>
          </p:cNvPr>
          <p:cNvSpPr>
            <a:spLocks noGrp="1"/>
          </p:cNvSpPr>
          <p:nvPr>
            <p:ph idx="1"/>
          </p:nvPr>
        </p:nvSpPr>
        <p:spPr>
          <a:xfrm>
            <a:off x="540000" y="1622323"/>
            <a:ext cx="11101136" cy="4686401"/>
          </a:xfrm>
        </p:spPr>
        <p:txBody>
          <a:bodyPr/>
          <a:lstStyle/>
          <a:p>
            <a:pPr marL="0" indent="0">
              <a:buNone/>
            </a:pPr>
            <a:r>
              <a:rPr lang="en-US" dirty="0" err="1">
                <a:latin typeface="Calibri" panose="020F0502020204030204" pitchFamily="34" charset="0"/>
                <a:ea typeface="Calibri" panose="020F0502020204030204" pitchFamily="34" charset="0"/>
                <a:cs typeface="Calibri" panose="020F0502020204030204" pitchFamily="34" charset="0"/>
              </a:rPr>
              <a:t>Bellabeat</a:t>
            </a:r>
            <a:r>
              <a:rPr lang="en-US" dirty="0">
                <a:latin typeface="Calibri" panose="020F0502020204030204" pitchFamily="34" charset="0"/>
                <a:ea typeface="Calibri" panose="020F0502020204030204" pitchFamily="34" charset="0"/>
                <a:cs typeface="Calibri" panose="020F0502020204030204" pitchFamily="34" charset="0"/>
              </a:rPr>
              <a:t> is a high-tech company that manufactures health-focused smart products for women. Since it was co-founded in 2013 by </a:t>
            </a:r>
            <a:r>
              <a:rPr lang="en-US" dirty="0" err="1">
                <a:latin typeface="Calibri" panose="020F0502020204030204" pitchFamily="34" charset="0"/>
                <a:ea typeface="Calibri" panose="020F0502020204030204" pitchFamily="34" charset="0"/>
                <a:cs typeface="Calibri" panose="020F0502020204030204" pitchFamily="34" charset="0"/>
              </a:rPr>
              <a:t>Urška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Sršen</a:t>
            </a:r>
            <a:r>
              <a:rPr lang="en-US" dirty="0">
                <a:latin typeface="Calibri" panose="020F0502020204030204" pitchFamily="34" charset="0"/>
                <a:ea typeface="Calibri" panose="020F0502020204030204" pitchFamily="34" charset="0"/>
                <a:cs typeface="Calibri" panose="020F0502020204030204" pitchFamily="34" charset="0"/>
              </a:rPr>
              <a:t> and Sando Mur, </a:t>
            </a:r>
            <a:r>
              <a:rPr lang="en-US" dirty="0" err="1">
                <a:latin typeface="Calibri" panose="020F0502020204030204" pitchFamily="34" charset="0"/>
                <a:ea typeface="Calibri" panose="020F0502020204030204" pitchFamily="34" charset="0"/>
                <a:cs typeface="Calibri" panose="020F0502020204030204" pitchFamily="34" charset="0"/>
              </a:rPr>
              <a:t>Bellabeat</a:t>
            </a:r>
            <a:r>
              <a:rPr lang="en-US" dirty="0">
                <a:latin typeface="Calibri" panose="020F0502020204030204" pitchFamily="34" charset="0"/>
                <a:ea typeface="Calibri" panose="020F0502020204030204" pitchFamily="34" charset="0"/>
                <a:cs typeface="Calibri" panose="020F0502020204030204" pitchFamily="34" charset="0"/>
              </a:rPr>
              <a:t> has grown rapidly and quickly positioned itself as a tech-driven wellness company for women. The company has invested in traditional advertising media but focuses extensively on digital marketing. </a:t>
            </a:r>
            <a:r>
              <a:rPr lang="en-US" dirty="0" err="1">
                <a:latin typeface="Calibri" panose="020F0502020204030204" pitchFamily="34" charset="0"/>
                <a:ea typeface="Calibri" panose="020F0502020204030204" pitchFamily="34" charset="0"/>
                <a:cs typeface="Calibri" panose="020F0502020204030204" pitchFamily="34" charset="0"/>
              </a:rPr>
              <a:t>Urška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Sršen</a:t>
            </a:r>
            <a:r>
              <a:rPr lang="en-US" dirty="0">
                <a:latin typeface="Calibri" panose="020F0502020204030204" pitchFamily="34" charset="0"/>
                <a:ea typeface="Calibri" panose="020F0502020204030204" pitchFamily="34" charset="0"/>
                <a:cs typeface="Calibri" panose="020F0502020204030204" pitchFamily="34" charset="0"/>
              </a:rPr>
              <a:t>, the Chief Creative Officer and Cofounder believes that an analysis of </a:t>
            </a:r>
            <a:r>
              <a:rPr lang="en-US" dirty="0" err="1">
                <a:latin typeface="Calibri" panose="020F0502020204030204" pitchFamily="34" charset="0"/>
                <a:ea typeface="Calibri" panose="020F0502020204030204" pitchFamily="34" charset="0"/>
                <a:cs typeface="Calibri" panose="020F0502020204030204" pitchFamily="34" charset="0"/>
              </a:rPr>
              <a:t>Bellabeat’s</a:t>
            </a:r>
            <a:r>
              <a:rPr lang="en-US" dirty="0">
                <a:latin typeface="Calibri" panose="020F0502020204030204" pitchFamily="34" charset="0"/>
                <a:ea typeface="Calibri" panose="020F0502020204030204" pitchFamily="34" charset="0"/>
                <a:cs typeface="Calibri" panose="020F0502020204030204" pitchFamily="34" charset="0"/>
              </a:rPr>
              <a:t> available consumer data would reveal more opportunities for growth. She has asked the marketing analytics team to focus on a </a:t>
            </a:r>
            <a:r>
              <a:rPr lang="en-US" dirty="0" err="1">
                <a:latin typeface="Calibri" panose="020F0502020204030204" pitchFamily="34" charset="0"/>
                <a:ea typeface="Calibri" panose="020F0502020204030204" pitchFamily="34" charset="0"/>
                <a:cs typeface="Calibri" panose="020F0502020204030204" pitchFamily="34" charset="0"/>
              </a:rPr>
              <a:t>Bellabeat</a:t>
            </a:r>
            <a:r>
              <a:rPr lang="en-US" dirty="0">
                <a:latin typeface="Calibri" panose="020F0502020204030204" pitchFamily="34" charset="0"/>
                <a:ea typeface="Calibri" panose="020F0502020204030204" pitchFamily="34" charset="0"/>
                <a:cs typeface="Calibri" panose="020F0502020204030204" pitchFamily="34" charset="0"/>
              </a:rPr>
              <a:t> product and analyze smart device usage data in order to gain insight into how people are already using their smart devices. Then, using this information, she would like high-level recommendations for how these trends can inform </a:t>
            </a:r>
            <a:r>
              <a:rPr lang="en-US" dirty="0" err="1">
                <a:latin typeface="Calibri" panose="020F0502020204030204" pitchFamily="34" charset="0"/>
                <a:ea typeface="Calibri" panose="020F0502020204030204" pitchFamily="34" charset="0"/>
                <a:cs typeface="Calibri" panose="020F0502020204030204" pitchFamily="34" charset="0"/>
              </a:rPr>
              <a:t>Bellabeat's</a:t>
            </a:r>
            <a:r>
              <a:rPr lang="en-US" dirty="0">
                <a:latin typeface="Calibri" panose="020F0502020204030204" pitchFamily="34" charset="0"/>
                <a:ea typeface="Calibri" panose="020F0502020204030204" pitchFamily="34" charset="0"/>
                <a:cs typeface="Calibri" panose="020F0502020204030204" pitchFamily="34" charset="0"/>
              </a:rPr>
              <a:t> marketing strategy.</a:t>
            </a:r>
            <a:endParaRPr lang="en-C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624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4D36-54D2-382B-1D86-D9CA7D338A01}"/>
              </a:ext>
            </a:extLst>
          </p:cNvPr>
          <p:cNvSpPr>
            <a:spLocks noGrp="1"/>
          </p:cNvSpPr>
          <p:nvPr>
            <p:ph type="title"/>
          </p:nvPr>
        </p:nvSpPr>
        <p:spPr>
          <a:xfrm>
            <a:off x="540000" y="540001"/>
            <a:ext cx="11101135" cy="561212"/>
          </a:xfrm>
        </p:spPr>
        <p:txBody>
          <a:bodyPr>
            <a:normAutofit/>
          </a:bodyPr>
          <a:lstStyle/>
          <a:p>
            <a:r>
              <a:rPr lang="en-US" sz="3200" dirty="0" err="1">
                <a:latin typeface="Calibri" panose="020F0502020204030204" pitchFamily="34" charset="0"/>
                <a:ea typeface="Calibri" panose="020F0502020204030204" pitchFamily="34" charset="0"/>
                <a:cs typeface="Calibri" panose="020F0502020204030204" pitchFamily="34" charset="0"/>
              </a:rPr>
              <a:t>Bellabeat's</a:t>
            </a:r>
            <a:r>
              <a:rPr lang="en-US" sz="3200" dirty="0">
                <a:latin typeface="Calibri" panose="020F0502020204030204" pitchFamily="34" charset="0"/>
                <a:ea typeface="Calibri" panose="020F0502020204030204" pitchFamily="34" charset="0"/>
                <a:cs typeface="Calibri" panose="020F0502020204030204" pitchFamily="34" charset="0"/>
              </a:rPr>
              <a:t> Products</a:t>
            </a:r>
            <a:endParaRPr lang="en-CA"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D42A69E-CC4B-5BFB-9EEF-19B5421E4F57}"/>
              </a:ext>
            </a:extLst>
          </p:cNvPr>
          <p:cNvSpPr>
            <a:spLocks noGrp="1"/>
          </p:cNvSpPr>
          <p:nvPr>
            <p:ph idx="1"/>
          </p:nvPr>
        </p:nvSpPr>
        <p:spPr>
          <a:xfrm>
            <a:off x="540000" y="993058"/>
            <a:ext cx="11101136" cy="5315667"/>
          </a:xfrm>
        </p:spPr>
        <p:txBody>
          <a:bodyPr>
            <a:noAutofit/>
          </a:bodyPr>
          <a:lstStyle/>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err="1">
                <a:highlight>
                  <a:srgbClr val="FF00FF"/>
                </a:highlight>
                <a:latin typeface="Calibri" panose="020F0502020204030204" pitchFamily="34" charset="0"/>
                <a:ea typeface="Calibri" panose="020F0502020204030204" pitchFamily="34" charset="0"/>
                <a:cs typeface="Calibri" panose="020F0502020204030204" pitchFamily="34" charset="0"/>
              </a:rPr>
              <a:t>Bellabeat</a:t>
            </a:r>
            <a:r>
              <a:rPr lang="en-US" b="1" dirty="0">
                <a:highlight>
                  <a:srgbClr val="FF00FF"/>
                </a:highlight>
                <a:latin typeface="Calibri" panose="020F0502020204030204" pitchFamily="34" charset="0"/>
                <a:ea typeface="Calibri" panose="020F0502020204030204" pitchFamily="34" charset="0"/>
                <a:cs typeface="Calibri" panose="020F0502020204030204" pitchFamily="34" charset="0"/>
              </a:rPr>
              <a:t> app</a:t>
            </a:r>
            <a:r>
              <a:rPr lang="en-US" dirty="0">
                <a:latin typeface="Calibri" panose="020F0502020204030204" pitchFamily="34" charset="0"/>
                <a:ea typeface="Calibri" panose="020F0502020204030204" pitchFamily="34" charset="0"/>
                <a:cs typeface="Calibri" panose="020F0502020204030204" pitchFamily="34" charset="0"/>
              </a:rPr>
              <a:t>: The </a:t>
            </a:r>
            <a:r>
              <a:rPr lang="en-US" dirty="0" err="1">
                <a:latin typeface="Calibri" panose="020F0502020204030204" pitchFamily="34" charset="0"/>
                <a:ea typeface="Calibri" panose="020F0502020204030204" pitchFamily="34" charset="0"/>
                <a:cs typeface="Calibri" panose="020F0502020204030204" pitchFamily="34" charset="0"/>
              </a:rPr>
              <a:t>Bellabeat</a:t>
            </a:r>
            <a:r>
              <a:rPr lang="en-US" dirty="0">
                <a:latin typeface="Calibri" panose="020F0502020204030204" pitchFamily="34" charset="0"/>
                <a:ea typeface="Calibri" panose="020F0502020204030204" pitchFamily="34" charset="0"/>
                <a:cs typeface="Calibri" panose="020F0502020204030204" pitchFamily="34" charset="0"/>
              </a:rPr>
              <a:t> app provides users with health data related to their activity, sleep, stress, menstrual cycle, and mindfulness habits. The </a:t>
            </a:r>
            <a:r>
              <a:rPr lang="en-US" dirty="0" err="1">
                <a:latin typeface="Calibri" panose="020F0502020204030204" pitchFamily="34" charset="0"/>
                <a:ea typeface="Calibri" panose="020F0502020204030204" pitchFamily="34" charset="0"/>
                <a:cs typeface="Calibri" panose="020F0502020204030204" pitchFamily="34" charset="0"/>
              </a:rPr>
              <a:t>Bellabeat</a:t>
            </a:r>
            <a:r>
              <a:rPr lang="en-US" dirty="0">
                <a:latin typeface="Calibri" panose="020F0502020204030204" pitchFamily="34" charset="0"/>
                <a:ea typeface="Calibri" panose="020F0502020204030204" pitchFamily="34" charset="0"/>
                <a:cs typeface="Calibri" panose="020F0502020204030204" pitchFamily="34" charset="0"/>
              </a:rPr>
              <a:t> app connects to their line of smart wellness products.</a:t>
            </a:r>
          </a:p>
          <a:p>
            <a:r>
              <a:rPr lang="en-US" b="1" dirty="0">
                <a:highlight>
                  <a:srgbClr val="FF00FF"/>
                </a:highlight>
                <a:latin typeface="Calibri" panose="020F0502020204030204" pitchFamily="34" charset="0"/>
                <a:ea typeface="Calibri" panose="020F0502020204030204" pitchFamily="34" charset="0"/>
                <a:cs typeface="Calibri" panose="020F0502020204030204" pitchFamily="34" charset="0"/>
              </a:rPr>
              <a:t>Leaf</a:t>
            </a:r>
            <a:r>
              <a:rPr lang="en-US" dirty="0">
                <a:latin typeface="Calibri" panose="020F0502020204030204" pitchFamily="34" charset="0"/>
                <a:ea typeface="Calibri" panose="020F0502020204030204" pitchFamily="34" charset="0"/>
                <a:cs typeface="Calibri" panose="020F0502020204030204" pitchFamily="34" charset="0"/>
              </a:rPr>
              <a:t>: Can be worn as a bracelet, necklace, or clip. The Leaf Tracker connects to the </a:t>
            </a:r>
            <a:r>
              <a:rPr lang="en-US" dirty="0" err="1">
                <a:latin typeface="Calibri" panose="020F0502020204030204" pitchFamily="34" charset="0"/>
                <a:ea typeface="Calibri" panose="020F0502020204030204" pitchFamily="34" charset="0"/>
                <a:cs typeface="Calibri" panose="020F0502020204030204" pitchFamily="34" charset="0"/>
              </a:rPr>
              <a:t>Bellabeat</a:t>
            </a:r>
            <a:r>
              <a:rPr lang="en-US" dirty="0">
                <a:latin typeface="Calibri" panose="020F0502020204030204" pitchFamily="34" charset="0"/>
                <a:ea typeface="Calibri" panose="020F0502020204030204" pitchFamily="34" charset="0"/>
                <a:cs typeface="Calibri" panose="020F0502020204030204" pitchFamily="34" charset="0"/>
              </a:rPr>
              <a:t> app to track activity, sleep, and stress.</a:t>
            </a:r>
          </a:p>
          <a:p>
            <a:r>
              <a:rPr lang="en-US" b="1" dirty="0">
                <a:highlight>
                  <a:srgbClr val="FF00FF"/>
                </a:highlight>
                <a:latin typeface="Calibri" panose="020F0502020204030204" pitchFamily="34" charset="0"/>
                <a:ea typeface="Calibri" panose="020F0502020204030204" pitchFamily="34" charset="0"/>
                <a:cs typeface="Calibri" panose="020F0502020204030204" pitchFamily="34" charset="0"/>
              </a:rPr>
              <a:t>Time</a:t>
            </a:r>
            <a:r>
              <a:rPr lang="en-US" dirty="0">
                <a:latin typeface="Calibri" panose="020F0502020204030204" pitchFamily="34" charset="0"/>
                <a:ea typeface="Calibri" panose="020F0502020204030204" pitchFamily="34" charset="0"/>
                <a:cs typeface="Calibri" panose="020F0502020204030204" pitchFamily="34" charset="0"/>
              </a:rPr>
              <a:t>: This wellness watch combines the timeless look of a classic timepiece with smart technology to track user activity, sleep, and stress.</a:t>
            </a:r>
          </a:p>
          <a:p>
            <a:r>
              <a:rPr lang="en-US" b="1" dirty="0">
                <a:highlight>
                  <a:srgbClr val="FF00FF"/>
                </a:highlight>
                <a:latin typeface="Calibri" panose="020F0502020204030204" pitchFamily="34" charset="0"/>
                <a:ea typeface="Calibri" panose="020F0502020204030204" pitchFamily="34" charset="0"/>
                <a:cs typeface="Calibri" panose="020F0502020204030204" pitchFamily="34" charset="0"/>
              </a:rPr>
              <a:t>Spring</a:t>
            </a:r>
            <a:r>
              <a:rPr lang="en-US" dirty="0">
                <a:latin typeface="Calibri" panose="020F0502020204030204" pitchFamily="34" charset="0"/>
                <a:ea typeface="Calibri" panose="020F0502020204030204" pitchFamily="34" charset="0"/>
                <a:cs typeface="Calibri" panose="020F0502020204030204" pitchFamily="34" charset="0"/>
              </a:rPr>
              <a:t>: This is a water bottle that tracks daily water intake(hydration levels) using smart technology to ensure that you are appropriately hydrated throughout the day.</a:t>
            </a:r>
          </a:p>
          <a:p>
            <a:r>
              <a:rPr lang="en-US" b="1" dirty="0" err="1">
                <a:highlight>
                  <a:srgbClr val="FF00FF"/>
                </a:highlight>
                <a:latin typeface="Calibri" panose="020F0502020204030204" pitchFamily="34" charset="0"/>
                <a:ea typeface="Calibri" panose="020F0502020204030204" pitchFamily="34" charset="0"/>
                <a:cs typeface="Calibri" panose="020F0502020204030204" pitchFamily="34" charset="0"/>
              </a:rPr>
              <a:t>Bellabeat</a:t>
            </a:r>
            <a:r>
              <a:rPr lang="en-US" b="1" dirty="0">
                <a:highlight>
                  <a:srgbClr val="FF00FF"/>
                </a:highlight>
                <a:latin typeface="Calibri" panose="020F0502020204030204" pitchFamily="34" charset="0"/>
                <a:ea typeface="Calibri" panose="020F0502020204030204" pitchFamily="34" charset="0"/>
                <a:cs typeface="Calibri" panose="020F0502020204030204" pitchFamily="34" charset="0"/>
              </a:rPr>
              <a:t> membership</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Bellabeat</a:t>
            </a:r>
            <a:r>
              <a:rPr lang="en-US" dirty="0">
                <a:latin typeface="Calibri" panose="020F0502020204030204" pitchFamily="34" charset="0"/>
                <a:ea typeface="Calibri" panose="020F0502020204030204" pitchFamily="34" charset="0"/>
                <a:cs typeface="Calibri" panose="020F0502020204030204" pitchFamily="34" charset="0"/>
              </a:rPr>
              <a:t> also offers a subscription-based membership program for users. Membership gives users 24/7 access to fully personalized guidance on nutrition, activity, sleep, health and beauty, and mindfulness, based on their lifestyle and goals.</a:t>
            </a:r>
            <a:endParaRPr lang="en-C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269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DA9F-C7C8-4EC5-E695-9C61DB348C75}"/>
              </a:ext>
            </a:extLst>
          </p:cNvPr>
          <p:cNvSpPr>
            <a:spLocks noGrp="1"/>
          </p:cNvSpPr>
          <p:nvPr>
            <p:ph type="title"/>
          </p:nvPr>
        </p:nvSpPr>
        <p:spPr>
          <a:xfrm>
            <a:off x="540000" y="540000"/>
            <a:ext cx="11101135" cy="1131484"/>
          </a:xfrm>
        </p:spPr>
        <p:txBody>
          <a:bodyPr/>
          <a:lstStyle/>
          <a:p>
            <a:r>
              <a:rPr lang="en-CA" b="1" dirty="0">
                <a:latin typeface="Calibri" panose="020F0502020204030204" pitchFamily="34" charset="0"/>
                <a:ea typeface="Calibri" panose="020F0502020204030204" pitchFamily="34" charset="0"/>
                <a:cs typeface="Calibri" panose="020F0502020204030204" pitchFamily="34" charset="0"/>
              </a:rPr>
              <a:t>Business Task</a:t>
            </a:r>
            <a:endParaRPr lang="en-CA" b="1" dirty="0"/>
          </a:p>
        </p:txBody>
      </p:sp>
      <p:sp>
        <p:nvSpPr>
          <p:cNvPr id="3" name="Content Placeholder 2">
            <a:extLst>
              <a:ext uri="{FF2B5EF4-FFF2-40B4-BE49-F238E27FC236}">
                <a16:creationId xmlns:a16="http://schemas.microsoft.com/office/drawing/2014/main" id="{DF28ED30-CAF7-81CB-8A97-7295104737BD}"/>
              </a:ext>
            </a:extLst>
          </p:cNvPr>
          <p:cNvSpPr>
            <a:spLocks noGrp="1"/>
          </p:cNvSpPr>
          <p:nvPr>
            <p:ph idx="1"/>
          </p:nvPr>
        </p:nvSpPr>
        <p:spPr>
          <a:xfrm>
            <a:off x="540000" y="1671485"/>
            <a:ext cx="11101136" cy="4637240"/>
          </a:xfrm>
        </p:spPr>
        <p:txBody>
          <a:bodyPr/>
          <a:lstStyle/>
          <a:p>
            <a:r>
              <a:rPr lang="en-US" dirty="0"/>
              <a:t>To analyze smart device usage data in order to gain insight into how consumers use non-</a:t>
            </a:r>
            <a:r>
              <a:rPr lang="en-US" dirty="0" err="1"/>
              <a:t>Bellabeat</a:t>
            </a:r>
            <a:r>
              <a:rPr lang="en-US" dirty="0"/>
              <a:t> smart devices, select one </a:t>
            </a:r>
            <a:r>
              <a:rPr lang="en-US" dirty="0" err="1"/>
              <a:t>Bellabeat</a:t>
            </a:r>
            <a:r>
              <a:rPr lang="en-US" dirty="0"/>
              <a:t> product to apply these insights and make recommendations for </a:t>
            </a:r>
            <a:r>
              <a:rPr lang="en-US" dirty="0" err="1"/>
              <a:t>Bellabeat</a:t>
            </a:r>
            <a:r>
              <a:rPr lang="en-US" dirty="0"/>
              <a:t> marketing strategy.</a:t>
            </a:r>
            <a:endParaRPr lang="en-CA" dirty="0"/>
          </a:p>
        </p:txBody>
      </p:sp>
    </p:spTree>
    <p:extLst>
      <p:ext uri="{BB962C8B-B14F-4D97-AF65-F5344CB8AC3E}">
        <p14:creationId xmlns:p14="http://schemas.microsoft.com/office/powerpoint/2010/main" val="344224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446C-CBAF-D666-4A92-9FC288E8D25A}"/>
              </a:ext>
            </a:extLst>
          </p:cNvPr>
          <p:cNvSpPr>
            <a:spLocks noGrp="1"/>
          </p:cNvSpPr>
          <p:nvPr>
            <p:ph type="title"/>
          </p:nvPr>
        </p:nvSpPr>
        <p:spPr>
          <a:xfrm>
            <a:off x="540000" y="540000"/>
            <a:ext cx="11101135" cy="1072490"/>
          </a:xfrm>
        </p:spPr>
        <p:txBody>
          <a:bodyPr/>
          <a:lstStyle/>
          <a:p>
            <a:r>
              <a:rPr lang="en-CA" b="1" dirty="0">
                <a:latin typeface="Calibri" panose="020F0502020204030204" pitchFamily="34" charset="0"/>
                <a:ea typeface="Calibri" panose="020F0502020204030204" pitchFamily="34" charset="0"/>
                <a:cs typeface="Calibri" panose="020F0502020204030204" pitchFamily="34" charset="0"/>
              </a:rPr>
              <a:t>Data Source and Structure</a:t>
            </a:r>
            <a:endParaRPr lang="en-CA" b="1" dirty="0"/>
          </a:p>
        </p:txBody>
      </p:sp>
      <p:sp>
        <p:nvSpPr>
          <p:cNvPr id="3" name="Content Placeholder 2">
            <a:extLst>
              <a:ext uri="{FF2B5EF4-FFF2-40B4-BE49-F238E27FC236}">
                <a16:creationId xmlns:a16="http://schemas.microsoft.com/office/drawing/2014/main" id="{06BDDAAE-E450-75C5-271A-3E2BFC990014}"/>
              </a:ext>
            </a:extLst>
          </p:cNvPr>
          <p:cNvSpPr>
            <a:spLocks noGrp="1"/>
          </p:cNvSpPr>
          <p:nvPr>
            <p:ph idx="1"/>
          </p:nvPr>
        </p:nvSpPr>
        <p:spPr>
          <a:xfrm>
            <a:off x="540000" y="1612491"/>
            <a:ext cx="11101136" cy="4696234"/>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I used </a:t>
            </a:r>
            <a:r>
              <a:rPr lang="en-US" dirty="0" err="1">
                <a:latin typeface="Calibri" panose="020F0502020204030204" pitchFamily="34" charset="0"/>
                <a:ea typeface="Calibri" panose="020F0502020204030204" pitchFamily="34" charset="0"/>
                <a:cs typeface="Calibri" panose="020F0502020204030204" pitchFamily="34" charset="0"/>
              </a:rPr>
              <a:t>FitBit</a:t>
            </a:r>
            <a:r>
              <a:rPr lang="en-US" dirty="0">
                <a:latin typeface="Calibri" panose="020F0502020204030204" pitchFamily="34" charset="0"/>
                <a:ea typeface="Calibri" panose="020F0502020204030204" pitchFamily="34" charset="0"/>
                <a:cs typeface="Calibri" panose="020F0502020204030204" pitchFamily="34" charset="0"/>
              </a:rPr>
              <a:t> Fitness Tracker Data for this case study. This is a Kaggle dataset made available through Mobius. It was generated by respondents to a distributed survey on Amazon Mechanical Turk between 03-December 2016 and 05-December 2016. It contains personal fitness tracker from thirty </a:t>
            </a:r>
            <a:r>
              <a:rPr lang="en-US" dirty="0" err="1">
                <a:latin typeface="Calibri" panose="020F0502020204030204" pitchFamily="34" charset="0"/>
                <a:ea typeface="Calibri" panose="020F0502020204030204" pitchFamily="34" charset="0"/>
                <a:cs typeface="Calibri" panose="020F0502020204030204" pitchFamily="34" charset="0"/>
              </a:rPr>
              <a:t>fitbit</a:t>
            </a:r>
            <a:r>
              <a:rPr lang="en-US" dirty="0">
                <a:latin typeface="Calibri" panose="020F0502020204030204" pitchFamily="34" charset="0"/>
                <a:ea typeface="Calibri" panose="020F0502020204030204" pitchFamily="34" charset="0"/>
                <a:cs typeface="Calibri" panose="020F0502020204030204" pitchFamily="34" charset="0"/>
              </a:rPr>
              <a:t> users. Thirty eligible Fitbit users consented to the submission of personal tracker data, including minute-level output for physical activity, heart rate, and sleep monitoring.</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After thorough understanding of all dataset collected, for simplicity, I  made use of daily data of activities, weight, sleep and hourly intensity dataset.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Limitation: The sample size is small as only 33 individuals were considered.</a:t>
            </a:r>
            <a:endParaRPr lang="en-C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978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8F0EF-0B39-7EB2-C9DB-EBB88AD86456}"/>
              </a:ext>
            </a:extLst>
          </p:cNvPr>
          <p:cNvSpPr>
            <a:spLocks noGrp="1"/>
          </p:cNvSpPr>
          <p:nvPr>
            <p:ph idx="1"/>
          </p:nvPr>
        </p:nvSpPr>
        <p:spPr>
          <a:xfrm>
            <a:off x="540000" y="4857135"/>
            <a:ext cx="11101136" cy="1451589"/>
          </a:xfrm>
        </p:spPr>
        <p:txBody>
          <a:bodyPr/>
          <a:lstStyle/>
          <a:p>
            <a:pPr marL="0" indent="0">
              <a:buNone/>
            </a:pPr>
            <a:r>
              <a:rPr lang="en-CA" dirty="0"/>
              <a:t>The tables are connected on Id and date columns</a:t>
            </a:r>
          </a:p>
        </p:txBody>
      </p:sp>
      <p:pic>
        <p:nvPicPr>
          <p:cNvPr id="4" name="Picture 3">
            <a:extLst>
              <a:ext uri="{FF2B5EF4-FFF2-40B4-BE49-F238E27FC236}">
                <a16:creationId xmlns:a16="http://schemas.microsoft.com/office/drawing/2014/main" id="{F69A9FEF-E3C5-8494-91C1-25F48672D690}"/>
              </a:ext>
            </a:extLst>
          </p:cNvPr>
          <p:cNvPicPr>
            <a:picLocks noChangeAspect="1"/>
          </p:cNvPicPr>
          <p:nvPr/>
        </p:nvPicPr>
        <p:blipFill>
          <a:blip r:embed="rId2"/>
          <a:stretch>
            <a:fillRect/>
          </a:stretch>
        </p:blipFill>
        <p:spPr>
          <a:xfrm>
            <a:off x="550864" y="270280"/>
            <a:ext cx="9725068" cy="4586855"/>
          </a:xfrm>
          <a:prstGeom prst="rect">
            <a:avLst/>
          </a:prstGeom>
        </p:spPr>
      </p:pic>
    </p:spTree>
    <p:extLst>
      <p:ext uri="{BB962C8B-B14F-4D97-AF65-F5344CB8AC3E}">
        <p14:creationId xmlns:p14="http://schemas.microsoft.com/office/powerpoint/2010/main" val="1158888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E9CA-ECE9-D7D1-CBE9-E7646731181A}"/>
              </a:ext>
            </a:extLst>
          </p:cNvPr>
          <p:cNvSpPr>
            <a:spLocks noGrp="1"/>
          </p:cNvSpPr>
          <p:nvPr>
            <p:ph type="title"/>
          </p:nvPr>
        </p:nvSpPr>
        <p:spPr>
          <a:xfrm>
            <a:off x="540000" y="540000"/>
            <a:ext cx="11101135" cy="1259303"/>
          </a:xfrm>
        </p:spPr>
        <p:txBody>
          <a:bodyPr/>
          <a:lstStyle/>
          <a:p>
            <a:r>
              <a:rPr lang="en-CA" b="1" dirty="0">
                <a:latin typeface="Calibri" panose="020F0502020204030204" pitchFamily="34" charset="0"/>
                <a:ea typeface="Calibri" panose="020F0502020204030204" pitchFamily="34" charset="0"/>
                <a:cs typeface="Calibri" panose="020F0502020204030204" pitchFamily="34" charset="0"/>
              </a:rPr>
              <a:t>Summary of Data Preprocessing</a:t>
            </a:r>
            <a:endParaRPr lang="en-CA" b="1" dirty="0"/>
          </a:p>
        </p:txBody>
      </p:sp>
      <p:sp>
        <p:nvSpPr>
          <p:cNvPr id="3" name="Content Placeholder 2">
            <a:extLst>
              <a:ext uri="{FF2B5EF4-FFF2-40B4-BE49-F238E27FC236}">
                <a16:creationId xmlns:a16="http://schemas.microsoft.com/office/drawing/2014/main" id="{D4A94171-C5A0-8232-F9A4-FEE696AF747D}"/>
              </a:ext>
            </a:extLst>
          </p:cNvPr>
          <p:cNvSpPr>
            <a:spLocks noGrp="1"/>
          </p:cNvSpPr>
          <p:nvPr>
            <p:ph idx="1"/>
          </p:nvPr>
        </p:nvSpPr>
        <p:spPr>
          <a:xfrm>
            <a:off x="540000" y="1671485"/>
            <a:ext cx="11101136" cy="4637240"/>
          </a:xfrm>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For this Analysis, I used Python to prepare, process and analyze the data. </a:t>
            </a:r>
          </a:p>
          <a:p>
            <a:r>
              <a:rPr lang="en-US" dirty="0">
                <a:latin typeface="Calibri" panose="020F0502020204030204" pitchFamily="34" charset="0"/>
                <a:ea typeface="Calibri" panose="020F0502020204030204" pitchFamily="34" charset="0"/>
                <a:cs typeface="Calibri" panose="020F0502020204030204" pitchFamily="34" charset="0"/>
              </a:rPr>
              <a:t>The date column for all datasets that is in a string format has been renamed and formatted to Datetime.</a:t>
            </a:r>
          </a:p>
          <a:p>
            <a:r>
              <a:rPr lang="en-US" dirty="0">
                <a:latin typeface="Calibri" panose="020F0502020204030204" pitchFamily="34" charset="0"/>
                <a:ea typeface="Calibri" panose="020F0502020204030204" pitchFamily="34" charset="0"/>
                <a:cs typeface="Calibri" panose="020F0502020204030204" pitchFamily="34" charset="0"/>
              </a:rPr>
              <a:t> The Datetime column has been split into date, time and day columns.</a:t>
            </a:r>
          </a:p>
          <a:p>
            <a:r>
              <a:rPr lang="en-US" dirty="0">
                <a:latin typeface="Calibri" panose="020F0502020204030204" pitchFamily="34" charset="0"/>
                <a:ea typeface="Calibri" panose="020F0502020204030204" pitchFamily="34" charset="0"/>
                <a:cs typeface="Calibri" panose="020F0502020204030204" pitchFamily="34" charset="0"/>
              </a:rPr>
              <a:t>Redundant variables like the Fat column in the weight dataset have been dropped.</a:t>
            </a:r>
          </a:p>
          <a:p>
            <a:endParaRPr lang="en-C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969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9083-0686-1463-C75F-85B8AFB27D12}"/>
              </a:ext>
            </a:extLst>
          </p:cNvPr>
          <p:cNvSpPr>
            <a:spLocks noGrp="1"/>
          </p:cNvSpPr>
          <p:nvPr>
            <p:ph type="title"/>
          </p:nvPr>
        </p:nvSpPr>
        <p:spPr>
          <a:xfrm>
            <a:off x="545432" y="304027"/>
            <a:ext cx="11101135" cy="993832"/>
          </a:xfrm>
        </p:spPr>
        <p:txBody>
          <a:bodyPr>
            <a:normAutofit fontScale="90000"/>
          </a:bodyPr>
          <a:lstStyle/>
          <a:p>
            <a:pPr algn="ctr"/>
            <a:r>
              <a:rPr lang="en-CA" b="1" dirty="0">
                <a:latin typeface="Calibri" panose="020F0502020204030204" pitchFamily="34" charset="0"/>
                <a:ea typeface="Calibri" panose="020F0502020204030204" pitchFamily="34" charset="0"/>
                <a:cs typeface="Calibri" panose="020F0502020204030204" pitchFamily="34" charset="0"/>
              </a:rPr>
              <a:t>Summary of Analysis and key findings</a:t>
            </a:r>
            <a:endParaRPr lang="en-CA" b="1" dirty="0"/>
          </a:p>
        </p:txBody>
      </p:sp>
      <p:sp>
        <p:nvSpPr>
          <p:cNvPr id="3" name="Content Placeholder 2">
            <a:extLst>
              <a:ext uri="{FF2B5EF4-FFF2-40B4-BE49-F238E27FC236}">
                <a16:creationId xmlns:a16="http://schemas.microsoft.com/office/drawing/2014/main" id="{9E9E71ED-8871-BAB5-1C3C-73AFE80A52EC}"/>
              </a:ext>
            </a:extLst>
          </p:cNvPr>
          <p:cNvSpPr>
            <a:spLocks noGrp="1"/>
          </p:cNvSpPr>
          <p:nvPr>
            <p:ph idx="1"/>
          </p:nvPr>
        </p:nvSpPr>
        <p:spPr>
          <a:xfrm>
            <a:off x="540000" y="1415847"/>
            <a:ext cx="11101136" cy="4873214"/>
          </a:xfrm>
        </p:spPr>
        <p:txBody>
          <a:bodyPr>
            <a:normAutofit/>
          </a:bodyPr>
          <a:lstStyle/>
          <a:p>
            <a:r>
              <a:rPr lang="en-US" dirty="0"/>
              <a:t>The daily average steps taken is </a:t>
            </a:r>
            <a:r>
              <a:rPr lang="en-US" b="1" dirty="0"/>
              <a:t>7638</a:t>
            </a:r>
            <a:r>
              <a:rPr lang="en-US" dirty="0"/>
              <a:t> with an average distance of 5.5 km. The majority of the participants take less than 7500 steps per day</a:t>
            </a:r>
          </a:p>
          <a:p>
            <a:r>
              <a:rPr lang="en-US" dirty="0"/>
              <a:t>The average daily calories burned is </a:t>
            </a:r>
            <a:r>
              <a:rPr lang="en-US" b="1" dirty="0"/>
              <a:t>2304</a:t>
            </a:r>
            <a:r>
              <a:rPr lang="en-US" dirty="0"/>
              <a:t> cal.</a:t>
            </a:r>
          </a:p>
          <a:p>
            <a:r>
              <a:rPr lang="en-US" dirty="0"/>
              <a:t>The daily average of very active and sedentary minutes is </a:t>
            </a:r>
            <a:r>
              <a:rPr lang="en-US" b="1" dirty="0"/>
              <a:t>21</a:t>
            </a:r>
            <a:r>
              <a:rPr lang="en-US" dirty="0"/>
              <a:t>, and </a:t>
            </a:r>
            <a:r>
              <a:rPr lang="en-US" b="1" dirty="0"/>
              <a:t>991</a:t>
            </a:r>
            <a:r>
              <a:rPr lang="en-US" dirty="0"/>
              <a:t> minutes respectively. The daily average sedentary minutes of the participants are very high and need to be reduced, and active minutes need to improve.</a:t>
            </a:r>
          </a:p>
          <a:p>
            <a:r>
              <a:rPr lang="en-US" dirty="0"/>
              <a:t>The average sleep time is </a:t>
            </a:r>
            <a:r>
              <a:rPr lang="en-US" b="1" dirty="0"/>
              <a:t>419</a:t>
            </a:r>
            <a:r>
              <a:rPr lang="en-US" dirty="0"/>
              <a:t> minutes. This is less than 480 minutes of generally recommended sleep time.</a:t>
            </a:r>
          </a:p>
          <a:p>
            <a:r>
              <a:rPr lang="en-US" dirty="0"/>
              <a:t>The average weight and BMI is </a:t>
            </a:r>
            <a:r>
              <a:rPr lang="en-US" dirty="0" err="1"/>
              <a:t>158lb</a:t>
            </a:r>
            <a:r>
              <a:rPr lang="en-US" dirty="0"/>
              <a:t> and 25 respectively, however, we don't have enough information to make most of this(</a:t>
            </a:r>
            <a:r>
              <a:rPr lang="en-US" dirty="0" err="1"/>
              <a:t>i.e</a:t>
            </a:r>
            <a:r>
              <a:rPr lang="en-US" dirty="0"/>
              <a:t>, what’s their age? gender? height? </a:t>
            </a:r>
            <a:r>
              <a:rPr lang="en-US" dirty="0" err="1"/>
              <a:t>etc</a:t>
            </a:r>
            <a:r>
              <a:rPr lang="en-US" dirty="0"/>
              <a:t>) and less than 30% of the users (only 8 users) made use of the weight feature.</a:t>
            </a:r>
          </a:p>
          <a:p>
            <a:r>
              <a:rPr lang="en-US" dirty="0"/>
              <a:t>Most of the participants do not sleep more than 419 minutes or 7 hours.</a:t>
            </a:r>
          </a:p>
        </p:txBody>
      </p:sp>
    </p:spTree>
    <p:extLst>
      <p:ext uri="{BB962C8B-B14F-4D97-AF65-F5344CB8AC3E}">
        <p14:creationId xmlns:p14="http://schemas.microsoft.com/office/powerpoint/2010/main" val="3844800525"/>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1279</TotalTime>
  <Words>1321</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Bell MT</vt:lpstr>
      <vt:lpstr>Calibri</vt:lpstr>
      <vt:lpstr>GlowVTI</vt:lpstr>
      <vt:lpstr>Bellabeat Case Study  By  Chijioke Anekwe</vt:lpstr>
      <vt:lpstr>Agenda</vt:lpstr>
      <vt:lpstr>Project Overview </vt:lpstr>
      <vt:lpstr>Bellabeat's Products</vt:lpstr>
      <vt:lpstr>Business Task</vt:lpstr>
      <vt:lpstr>Data Source and Structure</vt:lpstr>
      <vt:lpstr>PowerPoint Presentation</vt:lpstr>
      <vt:lpstr>Summary of Data Preprocessing</vt:lpstr>
      <vt:lpstr>Summary of Analysis and key findings</vt:lpstr>
      <vt:lpstr>Heatmap plot showing correlation between variables</vt:lpstr>
      <vt:lpstr>Joint plot showing Correlation between Steps and Calories burned</vt:lpstr>
      <vt:lpstr>Joint plot showing Correlation between Time asleep, and Time in bed</vt:lpstr>
      <vt:lpstr>Matrix plot showing Correlation Sedentary Minutes, and Calories burned.</vt:lpstr>
      <vt:lpstr>The table below shows days ranked by steps, calories, minutes of sleep, and very active minutes.</vt:lpstr>
      <vt:lpstr>Bar chart showing the hourly trend of intensity</vt:lpstr>
      <vt:lpstr>Recommendation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chijioke anekwe</dc:creator>
  <cp:lastModifiedBy>chijioke anekwe</cp:lastModifiedBy>
  <cp:revision>14</cp:revision>
  <dcterms:created xsi:type="dcterms:W3CDTF">2024-08-19T21:00:46Z</dcterms:created>
  <dcterms:modified xsi:type="dcterms:W3CDTF">2024-08-21T16:28:06Z</dcterms:modified>
</cp:coreProperties>
</file>