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1hr 解bug、1hr exercise(assign2)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標題投影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標題及直排文字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直排標題及文字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物件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區段標題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兩項物件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對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只有標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含標題的內容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含標題的圖片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ctrTitle"/>
          </p:nvPr>
        </p:nvSpPr>
        <p:spPr>
          <a:xfrm>
            <a:off x="2486024" y="3643314"/>
            <a:ext cx="4171952" cy="10715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7C89B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87C89B"/>
                </a:solidFill>
                <a:latin typeface="Calibri"/>
                <a:ea typeface="Calibri"/>
                <a:cs typeface="Calibri"/>
                <a:sym typeface="Calibri"/>
              </a:rPr>
              <a:t>10/11 Answer</a:t>
            </a:r>
          </a:p>
        </p:txBody>
      </p:sp>
      <p:sp>
        <p:nvSpPr>
          <p:cNvPr id="90" name="Shape 90"/>
          <p:cNvSpPr/>
          <p:nvPr/>
        </p:nvSpPr>
        <p:spPr>
          <a:xfrm>
            <a:off x="1928794" y="2357430"/>
            <a:ext cx="5286412" cy="107157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玩電玩，學程式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0" y="428604"/>
            <a:ext cx="3214678" cy="642942"/>
          </a:xfrm>
          <a:prstGeom prst="rect">
            <a:avLst/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571868" y="314341"/>
            <a:ext cx="5357850" cy="13287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在畫面上加入小鬼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讓小鬼隨鍵盤上下左右移動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不要讓小鬼的移動超出畫面</a:t>
            </a:r>
          </a:p>
        </p:txBody>
      </p:sp>
      <p:sp>
        <p:nvSpPr>
          <p:cNvPr id="97" name="Shape 97"/>
          <p:cNvSpPr/>
          <p:nvPr/>
        </p:nvSpPr>
        <p:spPr>
          <a:xfrm>
            <a:off x="3370393" y="0"/>
            <a:ext cx="357190" cy="3571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31445" l="28269" r="54392" t="30427"/>
          <a:stretch/>
        </p:blipFill>
        <p:spPr>
          <a:xfrm>
            <a:off x="4786314" y="1857364"/>
            <a:ext cx="3537400" cy="4409095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31788" l="28268" r="56039" t="30469"/>
          <a:stretch/>
        </p:blipFill>
        <p:spPr>
          <a:xfrm>
            <a:off x="785786" y="1857364"/>
            <a:ext cx="3201346" cy="4364469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14282" y="1928802"/>
            <a:ext cx="8715436" cy="45720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//move</a:t>
            </a: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(按下鍵盤↑) { 小鬼Y -= 小鬼速度; }</a:t>
            </a: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(按下鍵盤↓) {小鬼Y +=小鬼速度; }</a:t>
            </a: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(按下鍵盤←) {小鬼X -=小鬼速度; }</a:t>
            </a: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(按下鍵盤→) {小鬼X +=小鬼速度; }</a:t>
            </a: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//boundary  </a:t>
            </a: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(小鬼X+</a:t>
            </a:r>
            <a:r>
              <a:rPr lang="en-US" sz="2500">
                <a:solidFill>
                  <a:schemeClr val="dk1"/>
                </a:solidFill>
              </a:rPr>
              <a:t>50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width) {小鬼X = width-</a:t>
            </a:r>
            <a:r>
              <a:rPr lang="en-US" sz="2500">
                <a:solidFill>
                  <a:schemeClr val="dk1"/>
                </a:solidFill>
              </a:rPr>
              <a:t>50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(小鬼X &lt; 0) {小鬼X = </a:t>
            </a:r>
            <a:r>
              <a:rPr lang="en-US" sz="2500">
                <a:solidFill>
                  <a:schemeClr val="dk1"/>
                </a:solidFill>
              </a:rPr>
              <a:t>0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(小鬼Y+</a:t>
            </a:r>
            <a:r>
              <a:rPr lang="en-US" sz="2500">
                <a:solidFill>
                  <a:schemeClr val="dk1"/>
                </a:solidFill>
              </a:rPr>
              <a:t>50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height) {小鬼Y = height-</a:t>
            </a:r>
            <a:r>
              <a:rPr lang="en-US" sz="2500">
                <a:solidFill>
                  <a:schemeClr val="dk1"/>
                </a:solidFill>
              </a:rPr>
              <a:t>50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</a:p>
          <a:p>
            <a:pPr indent="-342900" lvl="0" marL="342900" marR="0" rtl="0" algn="l">
              <a:spcBef>
                <a:spcPts val="500"/>
              </a:spcBef>
              <a:buSzPct val="25000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(小鬼Y &lt; 0) {小鬼Y = </a:t>
            </a:r>
            <a:r>
              <a:rPr lang="en-US" sz="2500">
                <a:solidFill>
                  <a:schemeClr val="dk1"/>
                </a:solidFill>
              </a:rPr>
              <a:t>0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0" y="428604"/>
            <a:ext cx="3214678" cy="642942"/>
          </a:xfrm>
          <a:prstGeom prst="rect">
            <a:avLst/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106" name="Shape 106"/>
          <p:cNvSpPr/>
          <p:nvPr/>
        </p:nvSpPr>
        <p:spPr>
          <a:xfrm>
            <a:off x="0" y="1643050"/>
            <a:ext cx="357190" cy="3571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4985351" y="68875"/>
            <a:ext cx="3468174" cy="1859925"/>
            <a:chOff x="5828226" y="357175"/>
            <a:chExt cx="3468174" cy="1859925"/>
          </a:xfrm>
        </p:grpSpPr>
        <p:grpSp>
          <p:nvGrpSpPr>
            <p:cNvPr id="108" name="Shape 108"/>
            <p:cNvGrpSpPr/>
            <p:nvPr/>
          </p:nvGrpSpPr>
          <p:grpSpPr>
            <a:xfrm>
              <a:off x="5828226" y="357175"/>
              <a:ext cx="2203800" cy="1490614"/>
              <a:chOff x="5828226" y="357175"/>
              <a:chExt cx="2203800" cy="1490614"/>
            </a:xfrm>
          </p:grpSpPr>
          <p:pic>
            <p:nvPicPr>
              <p:cNvPr descr="ghost.jpg" id="109" name="Shape 10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865567" y="785794"/>
                <a:ext cx="1028704" cy="1028704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pic>
          <p:sp>
            <p:nvSpPr>
              <p:cNvPr id="110" name="Shape 110"/>
              <p:cNvSpPr/>
              <p:nvPr/>
            </p:nvSpPr>
            <p:spPr>
              <a:xfrm>
                <a:off x="6804553" y="745889"/>
                <a:ext cx="131385" cy="11134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Shape 111"/>
              <p:cNvSpPr txBox="1"/>
              <p:nvPr/>
            </p:nvSpPr>
            <p:spPr>
              <a:xfrm>
                <a:off x="5828226" y="357175"/>
                <a:ext cx="22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(ghostX,ghostY)</a:t>
                </a: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7795153" y="1736489"/>
                <a:ext cx="131400" cy="11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" name="Shape 113"/>
            <p:cNvSpPr txBox="1"/>
            <p:nvPr/>
          </p:nvSpPr>
          <p:spPr>
            <a:xfrm>
              <a:off x="6462600" y="1847800"/>
              <a:ext cx="283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(ghostX+50,ghostY+50)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0" y="428604"/>
            <a:ext cx="3214678" cy="642942"/>
          </a:xfrm>
          <a:prstGeom prst="rect">
            <a:avLst/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500430" y="500042"/>
            <a:ext cx="5572132" cy="7858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製作開始、成功、失敗三個階段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37"/>
              </a:spcBef>
              <a:spcAft>
                <a:spcPts val="0"/>
              </a:spcAft>
              <a:buSzPct val="25000"/>
              <a:buNone/>
            </a:pPr>
            <a:r>
              <a:rPr lang="en-US" sz="21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讓各階段滑鼠移到按鈕位置時按鈕顏色改變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298923" y="285728"/>
            <a:ext cx="357190" cy="3571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57150" y="2024050"/>
            <a:ext cx="5715000" cy="3861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switch(gameState){</a:t>
            </a:r>
          </a:p>
          <a:p>
            <a:pPr indent="-342900" lvl="1" marL="8001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ct val="25000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遊戲開始:</a:t>
            </a:r>
          </a:p>
          <a:p>
            <a:pPr indent="-342900" lvl="1" marL="8001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ct val="25000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image(開始畫面);</a:t>
            </a:r>
          </a:p>
          <a:p>
            <a:pPr indent="-342900" lvl="1" marL="8001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ct val="25000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if(滑鼠X&gt;=150 &amp;&amp; 滑鼠X&lt;=450 &amp;&amp; 滑鼠Y&gt;=210 &amp;&amp; 滑鼠Y&lt;=285){</a:t>
            </a:r>
          </a:p>
          <a:p>
            <a:pPr indent="-342900" lvl="2" marL="12573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ct val="25000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image(按下按鈕的開始畫面);</a:t>
            </a:r>
          </a:p>
          <a:p>
            <a:pPr indent="-342900" lvl="2" marL="12573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ct val="25000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if(按下滑鼠){gameState=遊戲運作}</a:t>
            </a:r>
          </a:p>
          <a:p>
            <a:pPr indent="-342900" lvl="2" marL="12573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ct val="25000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342900" lvl="2" marL="12573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ct val="25000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142975" y="2970250"/>
            <a:ext cx="4857900" cy="1554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Shape 123"/>
          <p:cNvCxnSpPr>
            <a:stCxn id="122" idx="3"/>
          </p:cNvCxnSpPr>
          <p:nvPr/>
        </p:nvCxnSpPr>
        <p:spPr>
          <a:xfrm>
            <a:off x="6000875" y="3747400"/>
            <a:ext cx="642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Shape 124"/>
          <p:cNvSpPr txBox="1"/>
          <p:nvPr/>
        </p:nvSpPr>
        <p:spPr>
          <a:xfrm>
            <a:off x="6643702" y="3309934"/>
            <a:ext cx="2286000" cy="76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顏色改變、按下按鈕後進入遊戲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0" y="428604"/>
            <a:ext cx="3214678" cy="642942"/>
          </a:xfrm>
          <a:prstGeom prst="rect">
            <a:avLst/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286116" y="285729"/>
            <a:ext cx="5857884" cy="10001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畫出三條會移動的牆壁(速度越往下越快)</a:t>
            </a:r>
          </a:p>
          <a:p>
            <a:pPr indent="-342900" lvl="0" marL="342900" marR="0" rtl="0" algn="l"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中間預留讓小鬼穿過的空間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85720" y="2143116"/>
            <a:ext cx="8286808" cy="407196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fill(135,200,155);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ct val="25000"/>
              <a:buNone/>
            </a:pPr>
            <a:r>
              <a:rPr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noStroke();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ct val="25000"/>
              <a:buNone/>
            </a:pPr>
            <a:r>
              <a:rPr lang="en-US" sz="277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※把牆壁分成左右兩個區塊來畫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ct val="25000"/>
              <a:buNone/>
            </a:pPr>
            <a:r>
              <a:rPr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rect(0,100,</a:t>
            </a:r>
            <a:r>
              <a:rPr lang="en-US" sz="277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wall</a:t>
            </a:r>
            <a:r>
              <a:rPr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,5);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ct val="25000"/>
              <a:buNone/>
            </a:pPr>
            <a:r>
              <a:rPr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rect(</a:t>
            </a:r>
            <a:r>
              <a:rPr lang="en-US" sz="277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wall+開口大小</a:t>
            </a:r>
            <a:r>
              <a:rPr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,100,width,5);  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ct val="25000"/>
              <a:buNone/>
            </a:pPr>
            <a:r>
              <a:rPr lang="en-US" sz="277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wall</a:t>
            </a:r>
            <a:r>
              <a:rPr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+=牆壁速度;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ct val="25000"/>
              <a:buNone/>
            </a:pPr>
            <a:r>
              <a:rPr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77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wall</a:t>
            </a:r>
            <a:r>
              <a:rPr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 0) { 牆壁速度*=-1; }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55"/>
              </a:spcBef>
              <a:buSzPct val="25000"/>
              <a:buNone/>
            </a:pPr>
            <a:r>
              <a:rPr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77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wall+開口大小</a:t>
            </a:r>
            <a:r>
              <a:rPr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 width) { 牆壁速度*=-1;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0" y="428604"/>
            <a:ext cx="3214678" cy="642942"/>
          </a:xfrm>
          <a:prstGeom prst="rect">
            <a:avLst/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357554" y="428605"/>
            <a:ext cx="5572164" cy="10001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勝利條件：小鬼碰到終點線(y座標400)</a:t>
            </a:r>
          </a:p>
          <a:p>
            <a:pPr indent="-342900" lvl="0" marL="342900" marR="0" rtl="0" algn="l"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失敗條件：小鬼碰到移動中的牆壁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2714612" y="1643050"/>
            <a:ext cx="3034888" cy="1571636"/>
            <a:chOff x="1714481" y="1500174"/>
            <a:chExt cx="3643338" cy="1886726"/>
          </a:xfrm>
        </p:grpSpPr>
        <p:pic>
          <p:nvPicPr>
            <p:cNvPr descr="ghost.jpg" id="139" name="Shape 1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57620" y="1928802"/>
              <a:ext cx="1500198" cy="14287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0" name="Shape 140"/>
            <p:cNvGrpSpPr/>
            <p:nvPr/>
          </p:nvGrpSpPr>
          <p:grpSpPr>
            <a:xfrm>
              <a:off x="1714481" y="1500174"/>
              <a:ext cx="3643338" cy="1886726"/>
              <a:chOff x="1714480" y="1500174"/>
              <a:chExt cx="4000525" cy="2071698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1714480" y="1500174"/>
                <a:ext cx="2571768" cy="64294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2" name="Shape 142"/>
              <p:cNvGrpSpPr/>
              <p:nvPr/>
            </p:nvGrpSpPr>
            <p:grpSpPr>
              <a:xfrm>
                <a:off x="4071934" y="1928801"/>
                <a:ext cx="1643071" cy="1643071"/>
                <a:chOff x="4071934" y="1928801"/>
                <a:chExt cx="1643071" cy="1643071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4802188" y="2659055"/>
                  <a:ext cx="182563" cy="182563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4071934" y="1928801"/>
                  <a:ext cx="1643071" cy="1643071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45" name="Shape 145"/>
                <p:cNvCxnSpPr/>
                <p:nvPr/>
              </p:nvCxnSpPr>
              <p:spPr>
                <a:xfrm>
                  <a:off x="4482703" y="2339570"/>
                  <a:ext cx="0" cy="82153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6" name="Shape 146"/>
                <p:cNvCxnSpPr/>
                <p:nvPr/>
              </p:nvCxnSpPr>
              <p:spPr>
                <a:xfrm rot="10800000">
                  <a:off x="4893470" y="1928803"/>
                  <a:ext cx="3" cy="82153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47" name="Shape 147"/>
                <p:cNvSpPr/>
                <p:nvPr/>
              </p:nvSpPr>
              <p:spPr>
                <a:xfrm>
                  <a:off x="4071934" y="1928802"/>
                  <a:ext cx="214314" cy="21431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48" name="Shape 148"/>
          <p:cNvSpPr txBox="1"/>
          <p:nvPr/>
        </p:nvSpPr>
        <p:spPr>
          <a:xfrm>
            <a:off x="0" y="3276600"/>
            <a:ext cx="9144000" cy="3429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勝利條件：</a:t>
            </a:r>
            <a:r>
              <a:rPr lang="en-US" sz="21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SzPct val="25000"/>
              <a:buNone/>
            </a:pPr>
            <a:r>
              <a:rPr lang="en-US" sz="21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if(小鬼Y &gt;= 400) { gameState=遊戲勝利; }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sz="21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SzPct val="25000"/>
              <a:buNone/>
            </a:pPr>
            <a:r>
              <a:rPr b="0" i="0" lang="en-US" sz="2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失敗條件</a:t>
            </a:r>
            <a:r>
              <a:rPr lang="en-US" sz="21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SzPct val="25000"/>
              <a:buNone/>
            </a:pPr>
            <a:r>
              <a:rPr lang="en-US" sz="21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//碰到左邊牆壁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SzPct val="25000"/>
              <a:buNone/>
            </a:pPr>
            <a:r>
              <a:rPr lang="en-US" sz="21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if(小鬼上邊界&lt;=牆壁下邊界 &amp;&amp; 小鬼下邊界&gt;=牆壁上邊界 &amp;&amp; 小鬼左邊界&lt;=wall &amp;&amp; 小鬼右邊界&gt;=0) { gameState=遊戲輸掉; }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SzPct val="25000"/>
              <a:buNone/>
            </a:pPr>
            <a:r>
              <a:rPr lang="en-US" sz="21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//碰到右邊牆壁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SzPct val="25000"/>
              <a:buNone/>
            </a:pPr>
            <a:r>
              <a:rPr lang="en-US" sz="21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if(小鬼上邊界&lt;=牆壁下邊界 &amp;&amp;小鬼下邊界&gt;=牆壁上邊界 &amp;&amp;小鬼左邊界&lt;=width &amp;&amp;小鬼右邊界&gt;=wall+開口大小) { gameState=遊戲輸掉; }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5"/>
              </a:spcBef>
              <a:buNone/>
            </a:pPr>
            <a:r>
              <a:t/>
            </a:r>
            <a:endParaRPr b="0" i="0" sz="21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