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63" r:id="rId5"/>
    <p:sldId id="288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  <a:srgbClr val="FFCC00"/>
    <a:srgbClr val="00FFFF"/>
    <a:srgbClr val="FFFFFF"/>
    <a:srgbClr val="64E50D"/>
    <a:srgbClr val="FFFF66"/>
    <a:srgbClr val="00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7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2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5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4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4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6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9ED7-829E-4E80-BB4A-33769C7F5D72}" type="datetimeFigureOut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B9AE-1F88-4E8B-AD57-133EC994A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1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%3A%2F%2Fwww.youtube.com%2Fwatch%3Fv%3DYKfIZZ6qHg0&amp;h=ATM0XVthgLKtNzMh7bstACFkyyO3o9A3EzgFMFQJAgkIzm9T1qoniOC0dYwNUFEkp_wqUbKjDiUl5aFe2tm1M-bBkSuD7-uU4mLk8-0OxmAOZta5G5pgWrtprZMCC-nuZ-eDjYoDXS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ssing.org/reference/nf_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 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542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getEnemyIndexByRow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row)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5" y="1554892"/>
            <a:ext cx="5115697" cy="38367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07" y="5391665"/>
            <a:ext cx="796447" cy="7964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81" y="3027793"/>
            <a:ext cx="1016590" cy="101659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163065" y="2370880"/>
            <a:ext cx="336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PImage</a:t>
            </a:r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caution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7163065" y="4319129"/>
            <a:ext cx="336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圖片寬高 </a:t>
            </a:r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80 x 80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794319" y="5487082"/>
            <a:ext cx="336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畫面下方一層有士兵時顯示</a:t>
            </a:r>
            <a:r>
              <a:rPr lang="en-US" altLang="zh-TW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Caution Sign)</a:t>
            </a:r>
          </a:p>
        </p:txBody>
      </p:sp>
    </p:spTree>
    <p:extLst>
      <p:ext uri="{BB962C8B-B14F-4D97-AF65-F5344CB8AC3E}">
        <p14:creationId xmlns:p14="http://schemas.microsoft.com/office/powerpoint/2010/main" val="963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getEnemyIndexByRow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row)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38200" y="2329250"/>
            <a:ext cx="4876800" cy="5519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利用 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playerRow</a:t>
            </a:r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推算出畫面下方一層的層數</a:t>
            </a:r>
            <a:endParaRPr lang="zh-TW" altLang="en-US" sz="1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 rot="5400000">
            <a:off x="3140676" y="2438402"/>
            <a:ext cx="271848" cy="13427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838200" y="3338387"/>
            <a:ext cx="4876800" cy="5519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將層數輸入 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getEnemyIndexByRow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row)</a:t>
            </a:r>
            <a:endParaRPr lang="zh-TW" altLang="en-US" sz="1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481116" y="2905901"/>
            <a:ext cx="4876800" cy="5519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檢查 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float[] 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soldierY</a:t>
            </a:r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中是否有士兵在指定的層數</a:t>
            </a:r>
            <a:endParaRPr lang="zh-TW" altLang="en-US" sz="1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38200" y="1548714"/>
            <a:ext cx="4876800" cy="5519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void draw()</a:t>
            </a:r>
            <a:endParaRPr lang="zh-TW" altLang="en-US" sz="20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481116" y="2125364"/>
            <a:ext cx="4876800" cy="5519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getEnemyIndexByRow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row)</a:t>
            </a:r>
            <a:endParaRPr lang="zh-TW" altLang="en-US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向右箭號 14"/>
          <p:cNvSpPr/>
          <p:nvPr/>
        </p:nvSpPr>
        <p:spPr>
          <a:xfrm rot="5400000">
            <a:off x="10355994" y="3366191"/>
            <a:ext cx="560170" cy="90410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7752835" y="3374428"/>
            <a:ext cx="560170" cy="90410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823368" y="3558750"/>
            <a:ext cx="4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426527" y="3546396"/>
            <a:ext cx="4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846273" y="4191005"/>
            <a:ext cx="1527088" cy="5519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回傳 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-1</a:t>
            </a:r>
            <a:endParaRPr lang="zh-TW" altLang="en-US" sz="1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537754" y="4191005"/>
            <a:ext cx="2927521" cy="5519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回傳該士兵索引值</a:t>
            </a:r>
            <a:endParaRPr lang="en-US" altLang="zh-TW" sz="14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例：</a:t>
            </a:r>
            <a:r>
              <a:rPr lang="en-US" altLang="zh-TW" sz="1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soldierY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[3]</a:t>
            </a:r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符合則回傳 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endParaRPr lang="zh-TW" altLang="en-US" sz="1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向右箭號 20"/>
          <p:cNvSpPr/>
          <p:nvPr/>
        </p:nvSpPr>
        <p:spPr>
          <a:xfrm rot="5400000">
            <a:off x="4651294" y="3916068"/>
            <a:ext cx="560170" cy="90410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5400000">
            <a:off x="2126134" y="3654906"/>
            <a:ext cx="560170" cy="142643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003337" y="4100390"/>
            <a:ext cx="805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索引值</a:t>
            </a:r>
            <a:endParaRPr lang="zh-TW" altLang="en-US" sz="1600" b="1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721827" y="4096273"/>
            <a:ext cx="419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-1</a:t>
            </a:r>
            <a:endParaRPr lang="zh-TW" altLang="en-US" sz="1600" b="1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4143632" y="4759415"/>
            <a:ext cx="1571368" cy="5519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該層沒有士兵，</a:t>
            </a:r>
            <a:endParaRPr lang="en-US" altLang="zh-TW" sz="14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不顯示警示圖片</a:t>
            </a:r>
            <a:endParaRPr lang="zh-TW" altLang="en-US" sz="1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838200" y="4759414"/>
            <a:ext cx="3109784" cy="5519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利用索引值取得該士兵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X/Y</a:t>
            </a:r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位置</a:t>
            </a:r>
            <a:endParaRPr lang="zh-TW" altLang="en-US" sz="1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9" name="向右箭號 28"/>
          <p:cNvSpPr/>
          <p:nvPr/>
        </p:nvSpPr>
        <p:spPr>
          <a:xfrm rot="5400000">
            <a:off x="2270295" y="4887096"/>
            <a:ext cx="271848" cy="134276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838200" y="5805611"/>
            <a:ext cx="3109784" cy="6693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在士兵頭上 </a:t>
            </a:r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80px</a:t>
            </a:r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處顯示警示圖片</a:t>
            </a:r>
            <a:endParaRPr lang="en-US" altLang="zh-TW" sz="14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X</a:t>
            </a:r>
            <a:r>
              <a:rPr lang="zh-TW" altLang="en-US" sz="1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軸位置隨著士兵移動</a:t>
            </a:r>
            <a:endParaRPr lang="zh-TW" altLang="en-US" sz="14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" name="左大括弧 1"/>
          <p:cNvSpPr/>
          <p:nvPr/>
        </p:nvSpPr>
        <p:spPr>
          <a:xfrm>
            <a:off x="5886450" y="1900238"/>
            <a:ext cx="408803" cy="3000375"/>
          </a:xfrm>
          <a:prstGeom prst="leftBrace">
            <a:avLst>
              <a:gd name="adj1" fmla="val 8333"/>
              <a:gd name="adj2" fmla="val 57619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0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getEnemyIndexByRow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row)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466703" y="2996955"/>
            <a:ext cx="5296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由於</a:t>
            </a:r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playerRow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是在結束移動時才計算，在下降過程中警示圖片仍會顯示在開始移動前鎖定的敵人頭上，直到土撥鼠抵達下一層時才會消</a:t>
            </a:r>
            <a:r>
              <a:rPr lang="zh-TW" altLang="en-US" sz="16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失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同學只需要利用</a:t>
            </a:r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playerRow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來推算畫面下方一層的位置即可完成作業要求效果，不須考慮往下移動過程的顯示問題。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4939"/>
            <a:ext cx="5478162" cy="41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作業要求相關方法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862119" y="2313573"/>
            <a:ext cx="518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本次作業需要宣告的方法都已經宣告在預設程式碼中，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可以直接修改並參考註解說明。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注意：</a:t>
            </a:r>
            <a:endParaRPr lang="en-US" altLang="zh-TW" sz="1400" b="1" dirty="0" smtClean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預設程式碼並沒有實際呼叫這些方法，</a:t>
            </a:r>
            <a:endParaRPr lang="en-US" altLang="zh-TW" sz="1400" b="1" dirty="0" smtClean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請同學</a:t>
            </a:r>
            <a:r>
              <a:rPr lang="zh-TW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參考</a:t>
            </a:r>
            <a:r>
              <a:rPr lang="zh-TW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註解在正確的位置呼叫使用</a:t>
            </a:r>
            <a:endParaRPr lang="en-US" altLang="zh-TW" sz="1400" b="1" dirty="0" smtClean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宣告位置：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initClocks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第 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193 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行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addTime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zh-TW" altLang="en-US" sz="16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 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543 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行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isHit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zh-TW" altLang="en-US" sz="16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 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546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行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convertFramesToTimeString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zh-TW" altLang="en-US" sz="16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 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550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行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getTimeTextColor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zh-TW" altLang="en-US" sz="16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 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554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行</a:t>
            </a:r>
            <a:endParaRPr lang="en-US" altLang="zh-TW" sz="16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getEnemyIndexByRow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zh-TW" altLang="en-US" sz="16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 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558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行</a:t>
            </a:r>
            <a:endParaRPr lang="en-US" altLang="zh-TW" sz="16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drawCaution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zh-TW" altLang="en-US" sz="16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第 </a:t>
            </a:r>
            <a:r>
              <a:rPr lang="en-US" altLang="zh-TW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568</a:t>
            </a:r>
            <a:r>
              <a:rPr lang="zh-TW" altLang="en-US" sz="16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行</a:t>
            </a:r>
            <a:endParaRPr lang="en-US" altLang="zh-TW" sz="1600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3" y="1483339"/>
            <a:ext cx="4388716" cy="16604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3" y="3275615"/>
            <a:ext cx="6082572" cy="34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38200" y="1511687"/>
            <a:ext cx="91590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altLang="zh-TW" sz="2800" dirty="0">
                <a:hlinkClick r:id="rId2"/>
              </a:rPr>
              <a:t>https://www.youtube.com/watch?v=YKfIZZ6qHg0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2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Requirements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2406"/>
            <a:ext cx="10515600" cy="51714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#1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時鐘道具，生成的位置條件與蔬菜相同，但不可與蔬菜共用一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格；參考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initCabbages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做法，實作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initClocks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並在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initGame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中呼叫使用。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#2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addTime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(float seconds)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功能，當土撥鼠碰到時鐘時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，時鐘消失並呼叫此功能增加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秒的剩餘時間。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#3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Axis-Aligned Bounding Box(AABB)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碰撞偵測方式設計一個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isHit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(float ax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aw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ah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bx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bw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bh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利用此功能來判斷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土撥鼠是否吃到蔬菜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時鐘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敵人是否撞到土撥鼠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#4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 </a:t>
            </a:r>
            <a:r>
              <a:rPr lang="de-DE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drawTimerUI()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文字顯示內容，設計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convertFramesToTimeString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frames)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將畫格數轉為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mm:ss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字串。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剩餘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3906 frames = 65.1s = "01:05" (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採無條件捨去至秒數位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85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Requirements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072"/>
            <a:ext cx="10515600" cy="468539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★★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#5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 </a:t>
            </a:r>
            <a:r>
              <a:rPr lang="de-DE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drawTimerUI()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文字顯示顏色，設計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getTimeTextColor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frames)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，並利用此功能在不同剩餘時間取得對應的顏色：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大於等於兩分鐘：天藍色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(#00ffff)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小於兩分鐘、大於等於一分鐘：白色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(#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ffffff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小於一分鐘、大於等於三十秒：黃色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(#ffcc00)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小於三十秒、大於十秒：橘色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(#ff6600)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小於十秒：紅色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(#ff0000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★★★ #6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判斷任一層士兵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位置的函式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getEnemyIndexByRow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row)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，如該層有士兵則傳回該士兵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在士兵陣列中的索引值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，並實作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void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drawCaution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在該士兵上方顯示警示圖片；如該層無士兵則傳回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，不需顯示圖片。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6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/>
          <p:nvPr/>
        </p:nvSpPr>
        <p:spPr>
          <a:xfrm>
            <a:off x="586894" y="2223637"/>
            <a:ext cx="245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GAME_START</a:t>
            </a:r>
          </a:p>
        </p:txBody>
      </p: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遊戲流程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於初始程式碼已完成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58" y="1722950"/>
            <a:ext cx="1950720" cy="14630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58" y="5016431"/>
            <a:ext cx="1950720" cy="1463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4686"/>
            <a:ext cx="1950720" cy="146304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24" y="2927766"/>
            <a:ext cx="2395838" cy="179687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57" y="2223637"/>
            <a:ext cx="2395838" cy="1796879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3358377" y="2223637"/>
            <a:ext cx="245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GAME_RUN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296452" y="1180307"/>
            <a:ext cx="245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GAME_WIN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9296452" y="4469098"/>
            <a:ext cx="245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GAME_OVER</a:t>
            </a:r>
          </a:p>
        </p:txBody>
      </p:sp>
      <p:sp>
        <p:nvSpPr>
          <p:cNvPr id="21" name="向右箭號 20"/>
          <p:cNvSpPr/>
          <p:nvPr/>
        </p:nvSpPr>
        <p:spPr>
          <a:xfrm>
            <a:off x="2956220" y="3679510"/>
            <a:ext cx="263604" cy="2933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9587472">
            <a:off x="5787616" y="3104150"/>
            <a:ext cx="815856" cy="2627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9587472">
            <a:off x="9078920" y="2283532"/>
            <a:ext cx="436794" cy="2627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558863" y="1641972"/>
            <a:ext cx="245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土撥鼠成功回家</a:t>
            </a:r>
            <a:endParaRPr lang="en-US" altLang="zh-TW" sz="24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5" name="向右箭號 24"/>
          <p:cNvSpPr/>
          <p:nvPr/>
        </p:nvSpPr>
        <p:spPr>
          <a:xfrm rot="1166744">
            <a:off x="5718461" y="5317339"/>
            <a:ext cx="3794767" cy="2627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 rot="1169626">
            <a:off x="4915413" y="4999568"/>
            <a:ext cx="554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gameTimer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或 </a:t>
            </a:r>
            <a:r>
              <a:rPr lang="en-US" altLang="zh-TW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playerHealth</a:t>
            </a: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&lt;= 0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358377" y="4751665"/>
            <a:ext cx="2453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運行過程中</a:t>
            </a:r>
            <a:endParaRPr lang="en-US" altLang="zh-TW" sz="11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每次</a:t>
            </a:r>
            <a:r>
              <a:rPr lang="en-US" altLang="zh-TW" sz="11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draw()</a:t>
            </a:r>
            <a:r>
              <a:rPr lang="zh-TW" altLang="en-US" sz="11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都會將</a:t>
            </a:r>
            <a:r>
              <a:rPr lang="en-US" altLang="zh-TW" sz="11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gameTimer</a:t>
            </a:r>
            <a:r>
              <a:rPr lang="zh-TW" altLang="en-US" sz="11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減一</a:t>
            </a:r>
            <a:endParaRPr lang="en-US" altLang="zh-TW" sz="11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86894" y="4645786"/>
            <a:ext cx="2453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gameTimer</a:t>
            </a:r>
            <a:r>
              <a:rPr lang="en-US" altLang="zh-TW" sz="1100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= GAME_INIT_TIMER</a:t>
            </a:r>
          </a:p>
        </p:txBody>
      </p:sp>
    </p:spTree>
    <p:extLst>
      <p:ext uri="{BB962C8B-B14F-4D97-AF65-F5344CB8AC3E}">
        <p14:creationId xmlns:p14="http://schemas.microsoft.com/office/powerpoint/2010/main" val="39953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/>
          <p:nvPr/>
        </p:nvSpPr>
        <p:spPr>
          <a:xfrm>
            <a:off x="1139910" y="1690688"/>
            <a:ext cx="77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已宣告</a:t>
            </a:r>
            <a:r>
              <a:rPr lang="en-US" altLang="zh-TW" sz="2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gameTimer</a:t>
            </a:r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計時器與相關常數，請直接使用</a:t>
            </a:r>
            <a:endParaRPr lang="en-US" altLang="zh-TW" sz="24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gameTimer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38" y="2720418"/>
            <a:ext cx="3771429" cy="980952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 rot="17826888">
            <a:off x="3921218" y="3995349"/>
            <a:ext cx="1070919" cy="2553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1647573" y="4657842"/>
            <a:ext cx="380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註：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15f 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(float)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Processing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不需輸入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即會自動轉型為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78" y="2500060"/>
            <a:ext cx="3152381" cy="4066667"/>
          </a:xfrm>
          <a:prstGeom prst="rect">
            <a:avLst/>
          </a:prstGeom>
        </p:spPr>
      </p:pic>
      <p:sp>
        <p:nvSpPr>
          <p:cNvPr id="45" name="向右箭號 44"/>
          <p:cNvSpPr/>
          <p:nvPr/>
        </p:nvSpPr>
        <p:spPr>
          <a:xfrm rot="9269981">
            <a:off x="8751836" y="5276551"/>
            <a:ext cx="1070919" cy="2553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8749027" y="4594866"/>
            <a:ext cx="380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內建</a:t>
            </a:r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</a:t>
            </a:r>
            <a:endParaRPr lang="en-US" altLang="zh-TW" sz="12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 </a:t>
            </a:r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鍵可扣掉三秒，方便測試時間功能。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75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/>
          <p:nvPr/>
        </p:nvSpPr>
        <p:spPr>
          <a:xfrm>
            <a:off x="1168224" y="2291475"/>
            <a:ext cx="9145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gameTimer</a:t>
            </a:r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是以畫格數來計算時間，</a:t>
            </a:r>
            <a:endParaRPr lang="en-US" altLang="zh-TW" sz="24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請在</a:t>
            </a:r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void </a:t>
            </a:r>
            <a:r>
              <a:rPr lang="en-US" altLang="zh-TW" sz="2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addTime</a:t>
            </a:r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(float seconds)</a:t>
            </a:r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將秒數以每秒</a:t>
            </a:r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60</a:t>
            </a:r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畫格作轉換。</a:t>
            </a:r>
            <a:endParaRPr lang="en-US" altLang="zh-TW" sz="24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</a:t>
            </a:r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addTime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(float seconds)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26" y="3519491"/>
            <a:ext cx="3771429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isHit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(float ax, float ay, float aw, float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ah,</a:t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  float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bx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 by, float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bw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bh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0" y="2825337"/>
            <a:ext cx="1686127" cy="16861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74" y="3775491"/>
            <a:ext cx="1760266" cy="176026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54090" y="2809101"/>
            <a:ext cx="1706547" cy="1705233"/>
          </a:xfrm>
          <a:prstGeom prst="rect">
            <a:avLst/>
          </a:prstGeom>
          <a:solidFill>
            <a:srgbClr val="3399FF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569974" y="3772621"/>
            <a:ext cx="1733407" cy="1763136"/>
          </a:xfrm>
          <a:prstGeom prst="rect">
            <a:avLst/>
          </a:prstGeom>
          <a:solidFill>
            <a:srgbClr val="FF660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500544" y="2755555"/>
            <a:ext cx="107092" cy="10709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516428" y="3719075"/>
            <a:ext cx="107092" cy="10709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137936" y="2241659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(ax, ay)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左-右雙向箭號 13"/>
          <p:cNvSpPr/>
          <p:nvPr/>
        </p:nvSpPr>
        <p:spPr>
          <a:xfrm>
            <a:off x="7618499" y="2681174"/>
            <a:ext cx="1653001" cy="24733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280604" y="2244030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左-右雙向箭號 17"/>
          <p:cNvSpPr/>
          <p:nvPr/>
        </p:nvSpPr>
        <p:spPr>
          <a:xfrm rot="16200000">
            <a:off x="6720148" y="3575247"/>
            <a:ext cx="1653001" cy="24733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909852" y="3383909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ah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098481" y="3224750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bx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by)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左-右雙向箭號 20"/>
          <p:cNvSpPr/>
          <p:nvPr/>
        </p:nvSpPr>
        <p:spPr>
          <a:xfrm>
            <a:off x="8658618" y="3648956"/>
            <a:ext cx="1653001" cy="24733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375209" y="3293569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bw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左-右雙向箭號 22"/>
          <p:cNvSpPr/>
          <p:nvPr/>
        </p:nvSpPr>
        <p:spPr>
          <a:xfrm rot="16200000">
            <a:off x="7752029" y="4592457"/>
            <a:ext cx="1653001" cy="24733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063383" y="4400357"/>
            <a:ext cx="230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bh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12082" y="1690688"/>
            <a:ext cx="50038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如果四個條件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物的左側在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物右側的左方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的右側在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左側的右方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的上側在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下側的上方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的下側在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上側的下方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符合，即代表兩物發生碰撞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71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/>
          <p:nvPr/>
        </p:nvSpPr>
        <p:spPr>
          <a:xfrm>
            <a:off x="1136305" y="1791817"/>
            <a:ext cx="9145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提示：</a:t>
            </a:r>
            <a:endParaRPr lang="en-US" altLang="zh-TW" sz="24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342900" indent="-342900">
              <a:buFontTx/>
              <a:buChar char="-"/>
            </a:pPr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nf()</a:t>
            </a:r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函式整理不含十位數的數字，使其符合</a:t>
            </a:r>
            <a:r>
              <a:rPr lang="en-US" altLang="zh-TW" sz="2400" b="1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mm:ss</a:t>
            </a:r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格式</a:t>
            </a:r>
            <a:endParaRPr lang="en-US" altLang="zh-TW" sz="24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- </a:t>
            </a:r>
            <a:r>
              <a:rPr lang="zh-TW" altLang="en-US" sz="24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小數位無條件捨去</a:t>
            </a:r>
            <a:endParaRPr lang="en-US" altLang="zh-TW" sz="2400" b="1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convertFramesToTimeString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frames)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294238" y="3118549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例：</a:t>
            </a:r>
            <a:r>
              <a:rPr lang="en-US" altLang="zh-TW" sz="3200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3906 frames = 65.1s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858532" y="4834616"/>
            <a:ext cx="2578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1:5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799438" y="4834616"/>
            <a:ext cx="2578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latin typeface="Arial Rounded MT Bold" panose="020F0704030504030204" pitchFamily="34" charset="0"/>
                <a:ea typeface="微軟正黑體" panose="020B0604030504040204" pitchFamily="34" charset="-120"/>
              </a:rPr>
              <a:t>01:05</a:t>
            </a:r>
          </a:p>
        </p:txBody>
      </p:sp>
      <p:sp>
        <p:nvSpPr>
          <p:cNvPr id="12" name="向下箭號 11"/>
          <p:cNvSpPr/>
          <p:nvPr/>
        </p:nvSpPr>
        <p:spPr>
          <a:xfrm>
            <a:off x="5272216" y="4087588"/>
            <a:ext cx="1054443" cy="49513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508789" y="5152976"/>
            <a:ext cx="11203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b="1" dirty="0">
                <a:solidFill>
                  <a:srgbClr val="64E50D"/>
                </a:solidFill>
              </a:rPr>
              <a:t>✔</a:t>
            </a:r>
          </a:p>
          <a:p>
            <a:endParaRPr lang="zh-TW" altLang="en-US" sz="8800" dirty="0">
              <a:solidFill>
                <a:srgbClr val="64E50D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316629" y="5152976"/>
            <a:ext cx="1120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>
                <a:solidFill>
                  <a:srgbClr val="FF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7976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getTimeTextColor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frames)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98964" y="1548716"/>
            <a:ext cx="257844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00FFFF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02:08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45783"/>
              </p:ext>
            </p:extLst>
          </p:nvPr>
        </p:nvGraphicFramePr>
        <p:xfrm>
          <a:off x="2625123" y="1383958"/>
          <a:ext cx="3256691" cy="536084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16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0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00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輸入時間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傳回顏色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FFFF"/>
                          </a:solidFill>
                        </a:rPr>
                        <a:t>&gt;=</a:t>
                      </a:r>
                      <a:r>
                        <a:rPr lang="zh-TW" altLang="en-US" sz="2000" b="1" dirty="0" smtClean="0">
                          <a:solidFill>
                            <a:srgbClr val="00FFFF"/>
                          </a:solidFill>
                        </a:rPr>
                        <a:t> </a:t>
                      </a:r>
                      <a:r>
                        <a:rPr lang="en-US" altLang="zh-TW" sz="2000" b="1" dirty="0" smtClean="0">
                          <a:solidFill>
                            <a:srgbClr val="00FFFF"/>
                          </a:solidFill>
                        </a:rPr>
                        <a:t>02:00</a:t>
                      </a:r>
                      <a:endParaRPr lang="zh-TW" altLang="en-US" sz="2000" b="1" dirty="0">
                        <a:solidFill>
                          <a:srgbClr val="00FF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2000" b="1" dirty="0" smtClean="0">
                          <a:solidFill>
                            <a:srgbClr val="00FFFF"/>
                          </a:solidFill>
                          <a:latin typeface="Consolas" panose="020B0609020204030204" pitchFamily="49" charset="0"/>
                        </a:rPr>
                        <a:t>#00ffff</a:t>
                      </a:r>
                      <a:endParaRPr lang="zh-TW" altLang="en-US" sz="2000" b="1" dirty="0">
                        <a:solidFill>
                          <a:srgbClr val="00F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89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</a:rPr>
                        <a:t>01:59 – 01:00</a:t>
                      </a:r>
                      <a:endParaRPr lang="zh-TW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20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#ffffff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544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CC00"/>
                          </a:solidFill>
                        </a:rPr>
                        <a:t>00:59 – 00:30</a:t>
                      </a:r>
                      <a:endParaRPr lang="zh-TW" altLang="en-US" sz="2000" b="1" dirty="0">
                        <a:solidFill>
                          <a:srgbClr val="FFCC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CC00"/>
                          </a:solidFill>
                          <a:latin typeface="Consolas" panose="020B0609020204030204" pitchFamily="49" charset="0"/>
                        </a:rPr>
                        <a:t>#ffcc00</a:t>
                      </a:r>
                      <a:endParaRPr lang="zh-TW" altLang="en-US" sz="2000" b="1" dirty="0">
                        <a:solidFill>
                          <a:srgbClr val="FFCC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696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6600"/>
                          </a:solidFill>
                        </a:rPr>
                        <a:t>00:29 – 00:10</a:t>
                      </a:r>
                      <a:endParaRPr lang="zh-TW" altLang="en-US" sz="20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6600"/>
                          </a:solidFill>
                          <a:latin typeface="Consolas" panose="020B0609020204030204" pitchFamily="49" charset="0"/>
                        </a:rPr>
                        <a:t>#ff6600</a:t>
                      </a:r>
                      <a:endParaRPr lang="zh-TW" altLang="en-US" sz="2000" b="1" dirty="0">
                        <a:solidFill>
                          <a:srgbClr val="FF66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48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00:09 – 00:00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#ff0000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498963" y="2641689"/>
            <a:ext cx="257844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01:32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498963" y="3734662"/>
            <a:ext cx="257844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CC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00:49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498963" y="4827635"/>
            <a:ext cx="257844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66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00:18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498963" y="5920608"/>
            <a:ext cx="257844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00:02</a:t>
            </a:r>
          </a:p>
        </p:txBody>
      </p:sp>
    </p:spTree>
    <p:extLst>
      <p:ext uri="{BB962C8B-B14F-4D97-AF65-F5344CB8AC3E}">
        <p14:creationId xmlns:p14="http://schemas.microsoft.com/office/powerpoint/2010/main" val="8741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903</Words>
  <Application>Microsoft Office PowerPoint</Application>
  <PresentationFormat>寬螢幕</PresentationFormat>
  <Paragraphs>119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Arial Rounded MT Bold</vt:lpstr>
      <vt:lpstr>Calibri</vt:lpstr>
      <vt:lpstr>Calibri Light</vt:lpstr>
      <vt:lpstr>Consolas</vt:lpstr>
      <vt:lpstr>Office 佈景主題</vt:lpstr>
      <vt:lpstr>Assign 5</vt:lpstr>
      <vt:lpstr>Requirements</vt:lpstr>
      <vt:lpstr>Requirements</vt:lpstr>
      <vt:lpstr>遊戲流程 (於初始程式碼已完成)</vt:lpstr>
      <vt:lpstr>gameTimer</vt:lpstr>
      <vt:lpstr>void addTime(float seconds)</vt:lpstr>
      <vt:lpstr>boolean isHit(float ax, float ay, float aw, float ah,           float bx, float by, float bw, float bh)</vt:lpstr>
      <vt:lpstr>String convertFramesToTimeString(int frames)</vt:lpstr>
      <vt:lpstr>color getTimeTextColor(int frames)</vt:lpstr>
      <vt:lpstr>int getEnemyIndexByRow(int row)</vt:lpstr>
      <vt:lpstr>int getEnemyIndexByRow(int row)</vt:lpstr>
      <vt:lpstr>int getEnemyIndexByRow(int row)</vt:lpstr>
      <vt:lpstr>作業要求相關方法</vt:lpstr>
      <vt:lpstr>Demo 影片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 1</dc:title>
  <dc:creator>Rack Liu</dc:creator>
  <cp:lastModifiedBy>Rack Liu</cp:lastModifiedBy>
  <cp:revision>116</cp:revision>
  <dcterms:created xsi:type="dcterms:W3CDTF">2017-09-12T10:50:40Z</dcterms:created>
  <dcterms:modified xsi:type="dcterms:W3CDTF">2017-11-29T06:41:26Z</dcterms:modified>
</cp:coreProperties>
</file>