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68" r:id="rId5"/>
    <p:sldId id="269" r:id="rId6"/>
    <p:sldId id="263" r:id="rId7"/>
    <p:sldId id="273" r:id="rId8"/>
    <p:sldId id="274" r:id="rId9"/>
    <p:sldId id="271" r:id="rId10"/>
    <p:sldId id="272" r:id="rId11"/>
    <p:sldId id="262"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99FF"/>
    <a:srgbClr val="FFFFFF"/>
    <a:srgbClr val="64E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4E49ED7-829E-4E80-BB4A-33769C7F5D72}" type="datetimeFigureOut">
              <a:rPr lang="zh-TW" altLang="en-US" smtClean="0"/>
              <a:t>2017/10/25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258827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4E49ED7-829E-4E80-BB4A-33769C7F5D72}" type="datetimeFigureOut">
              <a:rPr lang="zh-TW" altLang="en-US" smtClean="0"/>
              <a:t>2017/10/25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421029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4E49ED7-829E-4E80-BB4A-33769C7F5D72}" type="datetimeFigureOut">
              <a:rPr lang="zh-TW" altLang="en-US" smtClean="0"/>
              <a:t>2017/10/25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240721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4E49ED7-829E-4E80-BB4A-33769C7F5D72}" type="datetimeFigureOut">
              <a:rPr lang="zh-TW" altLang="en-US" smtClean="0"/>
              <a:t>2017/10/25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138052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44E49ED7-829E-4E80-BB4A-33769C7F5D72}" type="datetimeFigureOut">
              <a:rPr lang="zh-TW" altLang="en-US" smtClean="0"/>
              <a:t>2017/10/25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246381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4E49ED7-829E-4E80-BB4A-33769C7F5D72}" type="datetimeFigureOut">
              <a:rPr lang="zh-TW" altLang="en-US" smtClean="0"/>
              <a:t>2017/10/25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405664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4E49ED7-829E-4E80-BB4A-33769C7F5D72}" type="datetimeFigureOut">
              <a:rPr lang="zh-TW" altLang="en-US" smtClean="0"/>
              <a:t>2017/10/25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330944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4E49ED7-829E-4E80-BB4A-33769C7F5D72}" type="datetimeFigureOut">
              <a:rPr lang="zh-TW" altLang="en-US" smtClean="0"/>
              <a:t>2017/10/25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89077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4E49ED7-829E-4E80-BB4A-33769C7F5D72}" type="datetimeFigureOut">
              <a:rPr lang="zh-TW" altLang="en-US" smtClean="0"/>
              <a:t>2017/10/25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385460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44E49ED7-829E-4E80-BB4A-33769C7F5D72}" type="datetimeFigureOut">
              <a:rPr lang="zh-TW" altLang="en-US" smtClean="0"/>
              <a:t>2017/10/25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145086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44E49ED7-829E-4E80-BB4A-33769C7F5D72}" type="datetimeFigureOut">
              <a:rPr lang="zh-TW" altLang="en-US" smtClean="0"/>
              <a:t>2017/10/25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353530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49ED7-829E-4E80-BB4A-33769C7F5D72}" type="datetimeFigureOut">
              <a:rPr lang="zh-TW" altLang="en-US" smtClean="0"/>
              <a:t>2017/10/25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EB9AE-1F88-4E8B-AD57-133EC994A58F}" type="slidenum">
              <a:rPr lang="zh-TW" altLang="en-US" smtClean="0"/>
              <a:t>‹#›</a:t>
            </a:fld>
            <a:endParaRPr lang="zh-TW" altLang="en-US"/>
          </a:p>
        </p:txBody>
      </p:sp>
    </p:spTree>
    <p:extLst>
      <p:ext uri="{BB962C8B-B14F-4D97-AF65-F5344CB8AC3E}">
        <p14:creationId xmlns:p14="http://schemas.microsoft.com/office/powerpoint/2010/main" val="416091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Qhfy-GWi-h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Assign </a:t>
            </a:r>
            <a:r>
              <a:rPr lang="en-US" altLang="zh-TW" dirty="0"/>
              <a:t>3</a:t>
            </a:r>
            <a:endParaRPr lang="zh-TW" altLang="en-US" dirty="0"/>
          </a:p>
        </p:txBody>
      </p:sp>
      <p:sp>
        <p:nvSpPr>
          <p:cNvPr id="3" name="副標題 2"/>
          <p:cNvSpPr>
            <a:spLocks noGrp="1"/>
          </p:cNvSpPr>
          <p:nvPr>
            <p:ph type="subTitle" idx="1"/>
          </p:nvPr>
        </p:nvSpPr>
        <p:spPr/>
        <p:txBody>
          <a:bodyPr/>
          <a:lstStyle/>
          <a:p>
            <a:r>
              <a:rPr lang="en-US" altLang="zh-TW" dirty="0" smtClean="0"/>
              <a:t>Loop</a:t>
            </a:r>
          </a:p>
        </p:txBody>
      </p:sp>
    </p:spTree>
    <p:extLst>
      <p:ext uri="{BB962C8B-B14F-4D97-AF65-F5344CB8AC3E}">
        <p14:creationId xmlns:p14="http://schemas.microsoft.com/office/powerpoint/2010/main" val="3354292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Debug</a:t>
            </a:r>
            <a:r>
              <a:rPr lang="zh-TW" altLang="en-US" sz="4000" dirty="0" smtClean="0">
                <a:latin typeface="微軟正黑體" panose="020B0604030504040204" pitchFamily="34" charset="-120"/>
                <a:ea typeface="微軟正黑體" panose="020B0604030504040204" pitchFamily="34" charset="-120"/>
              </a:rPr>
              <a:t>用程式碼</a:t>
            </a:r>
            <a:endParaRPr lang="zh-TW" altLang="en-US" sz="4000" dirty="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846438" y="1503145"/>
            <a:ext cx="4428580" cy="4401205"/>
          </a:xfrm>
          <a:prstGeom prst="rect">
            <a:avLst/>
          </a:prstGeom>
          <a:noFill/>
        </p:spPr>
        <p:txBody>
          <a:bodyPr wrap="square" rtlCol="0">
            <a:spAutoFit/>
          </a:bodyPr>
          <a:lstStyle/>
          <a:p>
            <a:pPr>
              <a:lnSpc>
                <a:spcPct val="200000"/>
              </a:lnSpc>
            </a:pPr>
            <a:r>
              <a:rPr lang="zh-TW" altLang="en-US" sz="1400" dirty="0" smtClean="0">
                <a:latin typeface="微軟正黑體" panose="020B0604030504040204" pitchFamily="34" charset="-120"/>
                <a:ea typeface="微軟正黑體" panose="020B0604030504040204" pitchFamily="34" charset="-120"/>
              </a:rPr>
              <a:t>為避免發生同學無法正確使視角移動而導致互評同學無法順利評判其他條件的狀況，在作業初始檔案附有以下程式碼，屆時按下</a:t>
            </a:r>
            <a:r>
              <a:rPr lang="en-US" altLang="zh-TW" sz="1400" dirty="0" smtClean="0">
                <a:latin typeface="微軟正黑體" panose="020B0604030504040204" pitchFamily="34" charset="-120"/>
                <a:ea typeface="微軟正黑體" panose="020B0604030504040204" pitchFamily="34" charset="-120"/>
              </a:rPr>
              <a:t>w/s</a:t>
            </a:r>
            <a:r>
              <a:rPr lang="zh-TW" altLang="en-US" sz="1400" dirty="0" smtClean="0">
                <a:latin typeface="微軟正黑體" panose="020B0604030504040204" pitchFamily="34" charset="-120"/>
                <a:ea typeface="微軟正黑體" panose="020B0604030504040204" pitchFamily="34" charset="-120"/>
              </a:rPr>
              <a:t>後視角</a:t>
            </a:r>
            <a:r>
              <a:rPr lang="zh-TW" altLang="en-US" sz="1400" dirty="0">
                <a:latin typeface="微軟正黑體" panose="020B0604030504040204" pitchFamily="34" charset="-120"/>
                <a:ea typeface="微軟正黑體" panose="020B0604030504040204" pitchFamily="34" charset="-120"/>
              </a:rPr>
              <a:t>可以</a:t>
            </a:r>
            <a:r>
              <a:rPr lang="zh-TW" altLang="en-US" sz="1400" dirty="0" smtClean="0">
                <a:latin typeface="微軟正黑體" panose="020B0604030504040204" pitchFamily="34" charset="-120"/>
                <a:ea typeface="微軟正黑體" panose="020B0604030504040204" pitchFamily="34" charset="-120"/>
              </a:rPr>
              <a:t>脫離土撥鼠位置控制而自由移動上下，而</a:t>
            </a:r>
            <a:r>
              <a:rPr lang="en-US" altLang="zh-TW" sz="1400" dirty="0" err="1" smtClean="0">
                <a:latin typeface="微軟正黑體" panose="020B0604030504040204" pitchFamily="34" charset="-120"/>
                <a:ea typeface="微軟正黑體" panose="020B0604030504040204" pitchFamily="34" charset="-120"/>
              </a:rPr>
              <a:t>a/d</a:t>
            </a:r>
            <a:r>
              <a:rPr lang="zh-TW" altLang="en-US" sz="1400" dirty="0" smtClean="0">
                <a:latin typeface="微軟正黑體" panose="020B0604030504040204" pitchFamily="34" charset="-120"/>
                <a:ea typeface="微軟正黑體" panose="020B0604030504040204" pitchFamily="34" charset="-120"/>
              </a:rPr>
              <a:t>可以減少</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增加生命值。</a:t>
            </a:r>
            <a:endParaRPr lang="en-US" altLang="zh-TW" sz="1400" dirty="0" smtClean="0">
              <a:latin typeface="微軟正黑體" panose="020B0604030504040204" pitchFamily="34" charset="-120"/>
              <a:ea typeface="微軟正黑體" panose="020B0604030504040204" pitchFamily="34" charset="-120"/>
            </a:endParaRPr>
          </a:p>
          <a:p>
            <a:pPr>
              <a:lnSpc>
                <a:spcPct val="200000"/>
              </a:lnSpc>
            </a:pPr>
            <a:endParaRPr lang="en-US" altLang="zh-TW" sz="1400" dirty="0">
              <a:latin typeface="微軟正黑體" panose="020B0604030504040204" pitchFamily="34" charset="-120"/>
              <a:ea typeface="微軟正黑體" panose="020B0604030504040204" pitchFamily="34" charset="-120"/>
            </a:endParaRPr>
          </a:p>
          <a:p>
            <a:pPr>
              <a:lnSpc>
                <a:spcPct val="200000"/>
              </a:lnSpc>
            </a:pPr>
            <a:r>
              <a:rPr lang="zh-TW" altLang="en-US" sz="1400" dirty="0" smtClean="0">
                <a:latin typeface="微軟正黑體" panose="020B0604030504040204" pitchFamily="34" charset="-120"/>
                <a:ea typeface="微軟正黑體" panose="020B0604030504040204" pitchFamily="34" charset="-120"/>
              </a:rPr>
              <a:t>請同學在編輯作業時</a:t>
            </a:r>
            <a:r>
              <a:rPr lang="zh-TW" altLang="en-US" sz="1400" b="1" dirty="0" smtClean="0">
                <a:solidFill>
                  <a:srgbClr val="FF0000"/>
                </a:solidFill>
                <a:latin typeface="微軟正黑體" panose="020B0604030504040204" pitchFamily="34" charset="-120"/>
                <a:ea typeface="微軟正黑體" panose="020B0604030504040204" pitchFamily="34" charset="-120"/>
              </a:rPr>
              <a:t>不要更改</a:t>
            </a:r>
            <a:r>
              <a:rPr lang="en-US" altLang="zh-TW" sz="1400" b="1" dirty="0" smtClean="0">
                <a:solidFill>
                  <a:srgbClr val="FF0000"/>
                </a:solidFill>
                <a:latin typeface="微軟正黑體" panose="020B0604030504040204" pitchFamily="34" charset="-120"/>
                <a:ea typeface="微軟正黑體" panose="020B0604030504040204" pitchFamily="34" charset="-120"/>
              </a:rPr>
              <a:t>Debug</a:t>
            </a:r>
            <a:r>
              <a:rPr lang="zh-TW" altLang="en-US" sz="1400" b="1" dirty="0" smtClean="0">
                <a:solidFill>
                  <a:srgbClr val="FF0000"/>
                </a:solidFill>
                <a:latin typeface="微軟正黑體" panose="020B0604030504040204" pitchFamily="34" charset="-120"/>
                <a:ea typeface="微軟正黑體" panose="020B0604030504040204" pitchFamily="34" charset="-120"/>
              </a:rPr>
              <a:t>功能相關程式碼</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a:p>
            <a:pPr>
              <a:lnSpc>
                <a:spcPct val="200000"/>
              </a:lnSpc>
            </a:pPr>
            <a:endParaRPr lang="en-US" altLang="zh-TW" sz="1400" dirty="0">
              <a:latin typeface="微軟正黑體" panose="020B0604030504040204" pitchFamily="34" charset="-120"/>
              <a:ea typeface="微軟正黑體" panose="020B0604030504040204" pitchFamily="34" charset="-120"/>
            </a:endParaRPr>
          </a:p>
          <a:p>
            <a:pPr>
              <a:lnSpc>
                <a:spcPct val="200000"/>
              </a:lnSpc>
            </a:pPr>
            <a:r>
              <a:rPr lang="zh-TW" altLang="en-US" sz="1400" dirty="0" smtClean="0">
                <a:latin typeface="微軟正黑體" panose="020B0604030504040204" pitchFamily="34" charset="-120"/>
                <a:ea typeface="微軟正黑體" panose="020B0604030504040204" pitchFamily="34" charset="-120"/>
              </a:rPr>
              <a:t>如果互評時你的視角功能出問題，而互評同學亦無法利用此功能判斷其他條件是否完成時，得以評定</a:t>
            </a:r>
            <a:r>
              <a:rPr lang="zh-TW" altLang="en-US" sz="1400" b="1" dirty="0" smtClean="0">
                <a:solidFill>
                  <a:srgbClr val="FF0000"/>
                </a:solidFill>
                <a:latin typeface="微軟正黑體" panose="020B0604030504040204" pitchFamily="34" charset="-120"/>
                <a:ea typeface="微軟正黑體" panose="020B0604030504040204" pitchFamily="34" charset="-120"/>
              </a:rPr>
              <a:t>其他無法判定之條件為未完成</a:t>
            </a:r>
            <a:r>
              <a:rPr lang="zh-TW" altLang="en-US" sz="1400" dirty="0" smtClean="0">
                <a:latin typeface="微軟正黑體" panose="020B0604030504040204" pitchFamily="34" charset="-120"/>
                <a:ea typeface="微軟正黑體" panose="020B0604030504040204" pitchFamily="34" charset="-120"/>
              </a:rPr>
              <a:t>。</a:t>
            </a:r>
            <a:endParaRPr lang="zh-TW" altLang="en-US" sz="1400"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386" y="779842"/>
            <a:ext cx="5946025" cy="1633844"/>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328" y="2663647"/>
            <a:ext cx="3238909" cy="3809816"/>
          </a:xfrm>
          <a:prstGeom prst="rect">
            <a:avLst/>
          </a:prstGeom>
        </p:spPr>
      </p:pic>
    </p:spTree>
    <p:extLst>
      <p:ext uri="{BB962C8B-B14F-4D97-AF65-F5344CB8AC3E}">
        <p14:creationId xmlns:p14="http://schemas.microsoft.com/office/powerpoint/2010/main" val="4280289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838200" y="365125"/>
            <a:ext cx="10515600" cy="1325563"/>
          </a:xfrm>
        </p:spPr>
        <p:txBody>
          <a:bodyPr>
            <a:normAutofit/>
          </a:bodyPr>
          <a:lstStyle/>
          <a:p>
            <a:r>
              <a:rPr lang="en-US" altLang="zh-TW" sz="4000" dirty="0" smtClean="0">
                <a:latin typeface="微軟正黑體" panose="020B0604030504040204" pitchFamily="34" charset="-120"/>
                <a:ea typeface="微軟正黑體" panose="020B0604030504040204" pitchFamily="34" charset="-120"/>
              </a:rPr>
              <a:t>Demo</a:t>
            </a:r>
            <a:r>
              <a:rPr lang="zh-TW" altLang="en-US" sz="4000" dirty="0" smtClean="0">
                <a:latin typeface="微軟正黑體" panose="020B0604030504040204" pitchFamily="34" charset="-120"/>
                <a:ea typeface="微軟正黑體" panose="020B0604030504040204" pitchFamily="34" charset="-120"/>
              </a:rPr>
              <a:t> 影片</a:t>
            </a:r>
            <a:endParaRPr lang="zh-TW" altLang="en-US" sz="4000" dirty="0">
              <a:latin typeface="微軟正黑體" panose="020B0604030504040204" pitchFamily="34" charset="-120"/>
              <a:ea typeface="微軟正黑體" panose="020B0604030504040204" pitchFamily="34" charset="-120"/>
            </a:endParaRPr>
          </a:p>
        </p:txBody>
      </p:sp>
      <p:sp>
        <p:nvSpPr>
          <p:cNvPr id="22" name="文字方塊 21"/>
          <p:cNvSpPr txBox="1"/>
          <p:nvPr/>
        </p:nvSpPr>
        <p:spPr>
          <a:xfrm>
            <a:off x="838200" y="1511687"/>
            <a:ext cx="9159005" cy="523220"/>
          </a:xfrm>
          <a:prstGeom prst="rect">
            <a:avLst/>
          </a:prstGeom>
          <a:noFill/>
          <a:ln>
            <a:noFill/>
          </a:ln>
        </p:spPr>
        <p:txBody>
          <a:bodyPr wrap="square" rtlCol="0">
            <a:spAutoFit/>
          </a:bodyPr>
          <a:lstStyle/>
          <a:p>
            <a:r>
              <a:rPr lang="de-DE" altLang="zh-TW" sz="2800" b="1" dirty="0">
                <a:latin typeface="微軟正黑體" panose="020B0604030504040204" pitchFamily="34" charset="-120"/>
                <a:ea typeface="微軟正黑體" panose="020B0604030504040204" pitchFamily="34" charset="-120"/>
                <a:hlinkClick r:id="rId2"/>
              </a:rPr>
              <a:t>https://www.youtube.com/watch?v=Qhfy-GWi-hM</a:t>
            </a:r>
            <a:endParaRPr lang="zh-TW" altLang="en-US"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72635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Requirements</a:t>
            </a:r>
            <a:endParaRPr lang="zh-TW" altLang="en-US" sz="4000" dirty="0"/>
          </a:p>
        </p:txBody>
      </p:sp>
      <p:sp>
        <p:nvSpPr>
          <p:cNvPr id="3" name="內容版面配置區 2"/>
          <p:cNvSpPr>
            <a:spLocks noGrp="1"/>
          </p:cNvSpPr>
          <p:nvPr>
            <p:ph idx="1"/>
          </p:nvPr>
        </p:nvSpPr>
        <p:spPr>
          <a:xfrm>
            <a:off x="838200" y="1715404"/>
            <a:ext cx="10515600" cy="4685398"/>
          </a:xfrm>
        </p:spPr>
        <p:txBody>
          <a:bodyPr>
            <a:noAutofit/>
          </a:bodyPr>
          <a:lstStyle/>
          <a:p>
            <a:pPr marL="0" indent="0">
              <a:lnSpc>
                <a:spcPct val="150000"/>
              </a:lnSpc>
              <a:spcBef>
                <a:spcPts val="600"/>
              </a:spcBef>
              <a:buNone/>
            </a:pPr>
            <a:r>
              <a:rPr lang="zh-TW" altLang="en-US" sz="1800" dirty="0" smtClean="0">
                <a:latin typeface="微軟正黑體" panose="020B0604030504040204" pitchFamily="34" charset="-120"/>
                <a:ea typeface="微軟正黑體" panose="020B0604030504040204" pitchFamily="34" charset="-120"/>
              </a:rPr>
              <a:t>★  移除預設的土壤大圖</a:t>
            </a:r>
            <a:r>
              <a:rPr lang="zh-TW" altLang="en-US" sz="1800" dirty="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並利用 </a:t>
            </a:r>
            <a:r>
              <a:rPr lang="en-US" altLang="zh-TW" sz="1800" dirty="0">
                <a:latin typeface="微軟正黑體" panose="020B0604030504040204" pitchFamily="34" charset="-120"/>
                <a:ea typeface="微軟正黑體" panose="020B0604030504040204" pitchFamily="34" charset="-120"/>
              </a:rPr>
              <a:t>for loop </a:t>
            </a:r>
            <a:r>
              <a:rPr lang="zh-TW" altLang="en-US" sz="1800" dirty="0">
                <a:latin typeface="微軟正黑體" panose="020B0604030504040204" pitchFamily="34" charset="-120"/>
                <a:ea typeface="微軟正黑體" panose="020B0604030504040204" pitchFamily="34" charset="-120"/>
              </a:rPr>
              <a:t>在地下顯示寬高 </a:t>
            </a:r>
            <a:r>
              <a:rPr lang="en-US" altLang="zh-TW" sz="1800" dirty="0">
                <a:latin typeface="微軟正黑體" panose="020B0604030504040204" pitchFamily="34" charset="-120"/>
                <a:ea typeface="微軟正黑體" panose="020B0604030504040204" pitchFamily="34" charset="-120"/>
              </a:rPr>
              <a:t>8 x 24 </a:t>
            </a:r>
            <a:r>
              <a:rPr lang="zh-TW" altLang="en-US" sz="1800" dirty="0">
                <a:latin typeface="微軟正黑體" panose="020B0604030504040204" pitchFamily="34" charset="-120"/>
                <a:ea typeface="微軟正黑體" panose="020B0604030504040204" pitchFamily="34" charset="-120"/>
              </a:rPr>
              <a:t>的土壤方格。每四層顯示不同深度的土壤圖片，越往下土壤圖片顏色越深</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marL="0" indent="0">
              <a:lnSpc>
                <a:spcPct val="150000"/>
              </a:lnSpc>
              <a:spcBef>
                <a:spcPts val="600"/>
              </a:spcBef>
              <a:buNone/>
            </a:pPr>
            <a:r>
              <a:rPr lang="zh-TW" altLang="en-US" sz="1800" dirty="0" smtClean="0">
                <a:latin typeface="微軟正黑體" panose="020B0604030504040204" pitchFamily="34" charset="-120"/>
                <a:ea typeface="微軟正黑體" panose="020B0604030504040204" pitchFamily="34" charset="-120"/>
              </a:rPr>
              <a:t>★  利用 </a:t>
            </a:r>
            <a:r>
              <a:rPr lang="en-US" altLang="zh-TW" sz="1800" dirty="0">
                <a:latin typeface="微軟正黑體" panose="020B0604030504040204" pitchFamily="34" charset="-120"/>
                <a:ea typeface="微軟正黑體" panose="020B0604030504040204" pitchFamily="34" charset="-120"/>
              </a:rPr>
              <a:t>for loop </a:t>
            </a:r>
            <a:r>
              <a:rPr lang="zh-TW" altLang="en-US" sz="1800" dirty="0" smtClean="0">
                <a:latin typeface="微軟正黑體" panose="020B0604030504040204" pitchFamily="34" charset="-120"/>
                <a:ea typeface="微軟正黑體" panose="020B0604030504040204" pitchFamily="34" charset="-120"/>
              </a:rPr>
              <a:t>顯示對應生命值 </a:t>
            </a:r>
            <a:r>
              <a:rPr lang="en-US" altLang="zh-TW" sz="1800" dirty="0" smtClean="0">
                <a:latin typeface="微軟正黑體" panose="020B0604030504040204" pitchFamily="34" charset="-120"/>
                <a:ea typeface="微軟正黑體" panose="020B0604030504040204" pitchFamily="34" charset="-120"/>
              </a:rPr>
              <a:t>(</a:t>
            </a:r>
            <a:r>
              <a:rPr lang="en-US" altLang="zh-TW" sz="1800" dirty="0" err="1" smtClean="0">
                <a:latin typeface="微軟正黑體" panose="020B0604030504040204" pitchFamily="34" charset="-120"/>
                <a:ea typeface="微軟正黑體" panose="020B0604030504040204" pitchFamily="34" charset="-120"/>
              </a:rPr>
              <a:t>playerHealth</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 的</a:t>
            </a:r>
            <a:r>
              <a:rPr lang="zh-TW" altLang="en-US" sz="1800" dirty="0">
                <a:latin typeface="微軟正黑體" panose="020B0604030504040204" pitchFamily="34" charset="-120"/>
                <a:ea typeface="微軟正黑體" panose="020B0604030504040204" pitchFamily="34" charset="-120"/>
              </a:rPr>
              <a:t>愛心</a:t>
            </a:r>
            <a:r>
              <a:rPr lang="zh-TW" altLang="en-US" sz="1800" dirty="0" smtClean="0">
                <a:latin typeface="微軟正黑體" panose="020B0604030504040204" pitchFamily="34" charset="-120"/>
                <a:ea typeface="微軟正黑體" panose="020B0604030504040204" pitchFamily="34" charset="-120"/>
              </a:rPr>
              <a:t>圖片，間隔與位置如先前作業，最多五顆心。</a:t>
            </a:r>
            <a:endParaRPr lang="en-US" altLang="zh-TW" sz="1800" dirty="0">
              <a:latin typeface="微軟正黑體" panose="020B0604030504040204" pitchFamily="34" charset="-120"/>
              <a:ea typeface="微軟正黑體" panose="020B0604030504040204" pitchFamily="34" charset="-120"/>
            </a:endParaRPr>
          </a:p>
          <a:p>
            <a:pPr marL="0" indent="0">
              <a:lnSpc>
                <a:spcPct val="150000"/>
              </a:lnSpc>
              <a:spcBef>
                <a:spcPts val="600"/>
              </a:spcBef>
              <a:buNone/>
            </a:pPr>
            <a:r>
              <a:rPr lang="zh-TW" altLang="en-US" sz="1800" dirty="0" smtClean="0">
                <a:latin typeface="微軟正黑體" panose="020B0604030504040204" pitchFamily="34" charset="-120"/>
                <a:ea typeface="微軟正黑體" panose="020B0604030504040204" pitchFamily="34" charset="-120"/>
              </a:rPr>
              <a:t>★ </a:t>
            </a:r>
            <a:r>
              <a:rPr lang="zh-TW" altLang="en-US" sz="1800" dirty="0" smtClean="0">
                <a:latin typeface="微軟正黑體" panose="020B0604030504040204" pitchFamily="34" charset="-120"/>
                <a:ea typeface="微軟正黑體" panose="020B0604030504040204" pitchFamily="34" charset="-120"/>
              </a:rPr>
              <a:t> 在</a:t>
            </a:r>
            <a:r>
              <a:rPr lang="zh-TW" altLang="en-US" sz="1800" dirty="0">
                <a:latin typeface="微軟正黑體" panose="020B0604030504040204" pitchFamily="34" charset="-120"/>
                <a:ea typeface="微軟正黑體" panose="020B0604030504040204" pitchFamily="34" charset="-120"/>
              </a:rPr>
              <a:t>第 </a:t>
            </a:r>
            <a:r>
              <a:rPr lang="en-US" altLang="zh-TW" sz="1800" dirty="0">
                <a:latin typeface="微軟正黑體" panose="020B0604030504040204" pitchFamily="34" charset="-120"/>
                <a:ea typeface="微軟正黑體" panose="020B0604030504040204" pitchFamily="34" charset="-120"/>
              </a:rPr>
              <a:t>1 - 8 </a:t>
            </a:r>
            <a:r>
              <a:rPr lang="zh-TW" altLang="en-US" sz="1800" dirty="0">
                <a:latin typeface="微軟正黑體" panose="020B0604030504040204" pitchFamily="34" charset="-120"/>
                <a:ea typeface="微軟正黑體" panose="020B0604030504040204" pitchFamily="34" charset="-120"/>
              </a:rPr>
              <a:t>層土壤的對角線放上石頭。</a:t>
            </a:r>
            <a:endParaRPr lang="en-US" altLang="zh-TW" sz="1800" dirty="0">
              <a:latin typeface="微軟正黑體" panose="020B0604030504040204" pitchFamily="34" charset="-120"/>
              <a:ea typeface="微軟正黑體" panose="020B0604030504040204" pitchFamily="34" charset="-120"/>
            </a:endParaRPr>
          </a:p>
          <a:p>
            <a:pPr marL="0" indent="0">
              <a:lnSpc>
                <a:spcPct val="150000"/>
              </a:lnSpc>
              <a:spcBef>
                <a:spcPts val="600"/>
              </a:spcBef>
              <a:buNone/>
            </a:pPr>
            <a:r>
              <a:rPr lang="zh-TW" altLang="en-US" sz="1800" dirty="0">
                <a:latin typeface="微軟正黑體" panose="020B0604030504040204" pitchFamily="34" charset="-120"/>
                <a:ea typeface="微軟正黑體" panose="020B0604030504040204" pitchFamily="34" charset="-120"/>
              </a:rPr>
              <a:t>★★ </a:t>
            </a:r>
            <a:r>
              <a:rPr lang="zh-TW" altLang="en-US" sz="1800" dirty="0" smtClean="0">
                <a:latin typeface="微軟正黑體" panose="020B0604030504040204" pitchFamily="34" charset="-120"/>
                <a:ea typeface="微軟正黑體" panose="020B0604030504040204" pitchFamily="34" charset="-120"/>
              </a:rPr>
              <a:t> 在</a:t>
            </a:r>
            <a:r>
              <a:rPr lang="zh-TW" altLang="en-US" sz="1800" dirty="0">
                <a:latin typeface="微軟正黑體" panose="020B0604030504040204" pitchFamily="34" charset="-120"/>
                <a:ea typeface="微軟正黑體" panose="020B0604030504040204" pitchFamily="34" charset="-120"/>
              </a:rPr>
              <a:t>第 </a:t>
            </a:r>
            <a:r>
              <a:rPr lang="en-US" altLang="zh-TW" sz="1800" dirty="0">
                <a:latin typeface="微軟正黑體" panose="020B0604030504040204" pitchFamily="34" charset="-120"/>
                <a:ea typeface="微軟正黑體" panose="020B0604030504040204" pitchFamily="34" charset="-120"/>
              </a:rPr>
              <a:t>9 - 16 </a:t>
            </a:r>
            <a:r>
              <a:rPr lang="zh-TW" altLang="en-US" sz="1800" dirty="0">
                <a:latin typeface="微軟正黑體" panose="020B0604030504040204" pitchFamily="34" charset="-120"/>
                <a:ea typeface="微軟正黑體" panose="020B0604030504040204" pitchFamily="34" charset="-120"/>
              </a:rPr>
              <a:t>層土壤如圖示放上石頭</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marL="0" indent="0">
              <a:lnSpc>
                <a:spcPct val="150000"/>
              </a:lnSpc>
              <a:spcBef>
                <a:spcPts val="600"/>
              </a:spcBef>
              <a:buNone/>
            </a:pPr>
            <a:r>
              <a:rPr lang="zh-TW" altLang="en-US" sz="1800" dirty="0" smtClean="0">
                <a:latin typeface="微軟正黑體" panose="020B0604030504040204" pitchFamily="34" charset="-120"/>
                <a:ea typeface="微軟正黑體" panose="020B0604030504040204" pitchFamily="34" charset="-120"/>
              </a:rPr>
              <a:t>★★ </a:t>
            </a:r>
            <a:r>
              <a:rPr lang="zh-TW" altLang="en-US" sz="1800" dirty="0" smtClean="0">
                <a:latin typeface="微軟正黑體" panose="020B0604030504040204" pitchFamily="34" charset="-120"/>
                <a:ea typeface="微軟正黑體" panose="020B0604030504040204" pitchFamily="34" charset="-120"/>
              </a:rPr>
              <a:t> 在</a:t>
            </a:r>
            <a:r>
              <a:rPr lang="zh-TW" altLang="en-US" sz="1800" dirty="0" smtClean="0">
                <a:latin typeface="微軟正黑體" panose="020B0604030504040204" pitchFamily="34" charset="-120"/>
                <a:ea typeface="微軟正黑體" panose="020B0604030504040204" pitchFamily="34" charset="-120"/>
              </a:rPr>
              <a:t>第 </a:t>
            </a:r>
            <a:r>
              <a:rPr lang="en-US" altLang="zh-TW" sz="1800" dirty="0" smtClean="0">
                <a:latin typeface="微軟正黑體" panose="020B0604030504040204" pitchFamily="34" charset="-120"/>
                <a:ea typeface="微軟正黑體" panose="020B0604030504040204" pitchFamily="34" charset="-120"/>
              </a:rPr>
              <a:t>17 - 24 </a:t>
            </a:r>
            <a:r>
              <a:rPr lang="zh-TW" altLang="en-US" sz="1800" dirty="0" smtClean="0">
                <a:latin typeface="微軟正黑體" panose="020B0604030504040204" pitchFamily="34" charset="-120"/>
                <a:ea typeface="微軟正黑體" panose="020B0604030504040204" pitchFamily="34" charset="-120"/>
              </a:rPr>
              <a:t>層如圖示交錯放上沒有石頭、一層石頭與兩層石頭的土壤。</a:t>
            </a:r>
            <a:endParaRPr lang="en-US" altLang="zh-TW" sz="1800" dirty="0" smtClean="0">
              <a:latin typeface="微軟正黑體" panose="020B0604030504040204" pitchFamily="34" charset="-120"/>
              <a:ea typeface="微軟正黑體" panose="020B0604030504040204" pitchFamily="34" charset="-120"/>
            </a:endParaRPr>
          </a:p>
          <a:p>
            <a:pPr marL="0" indent="0">
              <a:lnSpc>
                <a:spcPct val="150000"/>
              </a:lnSpc>
              <a:spcBef>
                <a:spcPts val="600"/>
              </a:spcBef>
              <a:buNone/>
            </a:pPr>
            <a:r>
              <a:rPr lang="zh-TW" altLang="en-US" sz="1800" dirty="0" smtClean="0">
                <a:latin typeface="微軟正黑體" panose="020B0604030504040204" pitchFamily="34" charset="-120"/>
                <a:ea typeface="微軟正黑體" panose="020B0604030504040204" pitchFamily="34" charset="-120"/>
              </a:rPr>
              <a:t>★★★ </a:t>
            </a:r>
            <a:r>
              <a:rPr lang="zh-TW" altLang="en-US" sz="1800" dirty="0" smtClean="0">
                <a:latin typeface="微軟正黑體" panose="020B0604030504040204" pitchFamily="34" charset="-120"/>
                <a:ea typeface="微軟正黑體" panose="020B0604030504040204" pitchFamily="34" charset="-120"/>
              </a:rPr>
              <a:t> 完成</a:t>
            </a:r>
            <a:r>
              <a:rPr lang="zh-TW" altLang="en-US" sz="1800" dirty="0" smtClean="0">
                <a:latin typeface="微軟正黑體" panose="020B0604030504040204" pitchFamily="34" charset="-120"/>
                <a:ea typeface="微軟正黑體" panose="020B0604030504040204" pitchFamily="34" charset="-120"/>
              </a:rPr>
              <a:t>作業二之三星</a:t>
            </a:r>
            <a:r>
              <a:rPr lang="zh-TW" altLang="en-US" sz="1800" dirty="0">
                <a:latin typeface="微軟正黑體" panose="020B0604030504040204" pitchFamily="34" charset="-120"/>
                <a:ea typeface="微軟正黑體" panose="020B0604030504040204" pitchFamily="34" charset="-120"/>
              </a:rPr>
              <a:t>要求</a:t>
            </a:r>
            <a:r>
              <a:rPr lang="zh-TW" altLang="en-US" sz="1800" dirty="0" smtClean="0">
                <a:latin typeface="微軟正黑體" panose="020B0604030504040204" pitchFamily="34" charset="-120"/>
                <a:ea typeface="微軟正黑體" panose="020B0604030504040204" pitchFamily="34" charset="-120"/>
              </a:rPr>
              <a:t>，使土撥鼠能流暢移動；當土撥鼠往下移動時，土撥鼠、背景元素與生命值顯示在畫面上高度應維持不變，而土壤則相對向上捲動；超過第二十層後土壤不再捲動，改為土撥鼠往下移動。</a:t>
            </a:r>
            <a:endParaRPr lang="en-US" altLang="zh-TW" sz="18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4633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Requirements</a:t>
            </a:r>
            <a:endParaRPr lang="zh-TW" altLang="en-US" sz="4000" dirty="0"/>
          </a:p>
        </p:txBody>
      </p:sp>
      <p:sp>
        <p:nvSpPr>
          <p:cNvPr id="3" name="內容版面配置區 2"/>
          <p:cNvSpPr>
            <a:spLocks noGrp="1"/>
          </p:cNvSpPr>
          <p:nvPr>
            <p:ph idx="1"/>
          </p:nvPr>
        </p:nvSpPr>
        <p:spPr>
          <a:xfrm>
            <a:off x="838200" y="1715404"/>
            <a:ext cx="5117757" cy="4685398"/>
          </a:xfrm>
        </p:spPr>
        <p:txBody>
          <a:bodyPr>
            <a:noAutofit/>
          </a:bodyPr>
          <a:lstStyle/>
          <a:p>
            <a:pPr marL="0" indent="0">
              <a:lnSpc>
                <a:spcPct val="100000"/>
              </a:lnSpc>
              <a:spcBef>
                <a:spcPts val="600"/>
              </a:spcBef>
              <a:buNone/>
            </a:pPr>
            <a:r>
              <a:rPr lang="zh-TW" altLang="en-US" sz="3200" b="1" dirty="0" smtClean="0">
                <a:latin typeface="微軟正黑體" panose="020B0604030504040204" pitchFamily="34" charset="-120"/>
                <a:ea typeface="微軟正黑體" panose="020B0604030504040204" pitchFamily="34" charset="-120"/>
              </a:rPr>
              <a:t>第 </a:t>
            </a:r>
            <a:r>
              <a:rPr lang="en-US" altLang="zh-TW" sz="3200" b="1" dirty="0">
                <a:latin typeface="微軟正黑體" panose="020B0604030504040204" pitchFamily="34" charset="-120"/>
                <a:ea typeface="微軟正黑體" panose="020B0604030504040204" pitchFamily="34" charset="-120"/>
              </a:rPr>
              <a:t>1 - 8 </a:t>
            </a:r>
            <a:r>
              <a:rPr lang="zh-TW" altLang="en-US" sz="3200" b="1" dirty="0" smtClean="0">
                <a:latin typeface="微軟正黑體" panose="020B0604030504040204" pitchFamily="34" charset="-120"/>
                <a:ea typeface="微軟正黑體" panose="020B0604030504040204" pitchFamily="34" charset="-120"/>
              </a:rPr>
              <a:t>層</a:t>
            </a:r>
            <a:endParaRPr lang="en-US" altLang="zh-TW" sz="3200" b="1" dirty="0" smtClean="0">
              <a:latin typeface="微軟正黑體" panose="020B0604030504040204" pitchFamily="34" charset="-120"/>
              <a:ea typeface="微軟正黑體" panose="020B0604030504040204" pitchFamily="34" charset="-120"/>
            </a:endParaRPr>
          </a:p>
          <a:p>
            <a:pPr marL="0" indent="0">
              <a:lnSpc>
                <a:spcPct val="100000"/>
              </a:lnSpc>
              <a:spcBef>
                <a:spcPts val="600"/>
              </a:spcBef>
              <a:buNone/>
            </a:pPr>
            <a:endParaRPr lang="en-US" altLang="zh-TW" sz="1800" dirty="0" smtClean="0">
              <a:latin typeface="微軟正黑體" panose="020B0604030504040204" pitchFamily="34" charset="-120"/>
              <a:ea typeface="微軟正黑體" panose="020B0604030504040204" pitchFamily="34" charset="-120"/>
            </a:endParaRPr>
          </a:p>
          <a:p>
            <a:pPr marL="0" indent="0">
              <a:lnSpc>
                <a:spcPct val="100000"/>
              </a:lnSpc>
              <a:spcBef>
                <a:spcPts val="600"/>
              </a:spcBef>
              <a:buNone/>
            </a:pPr>
            <a:r>
              <a:rPr lang="zh-TW" altLang="en-US" sz="1800" dirty="0" smtClean="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○：沒有石頭、●：一層石頭</a:t>
            </a:r>
            <a:r>
              <a:rPr lang="zh-TW" altLang="en-US" sz="1800" dirty="0" smtClean="0">
                <a:latin typeface="微軟正黑體" panose="020B0604030504040204" pitchFamily="34" charset="-120"/>
                <a:ea typeface="微軟正黑體" panose="020B0604030504040204" pitchFamily="34" charset="-120"/>
              </a:rPr>
              <a:t>）</a:t>
            </a:r>
            <a:endParaRPr lang="zh-TW" altLang="en-US" sz="1800" dirty="0">
              <a:latin typeface="微軟正黑體" panose="020B0604030504040204" pitchFamily="34" charset="-120"/>
              <a:ea typeface="微軟正黑體" panose="020B0604030504040204" pitchFamily="34" charset="-120"/>
            </a:endParaRP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908" y="1116227"/>
            <a:ext cx="5113638" cy="5113638"/>
          </a:xfrm>
          <a:prstGeom prst="rect">
            <a:avLst/>
          </a:prstGeom>
        </p:spPr>
      </p:pic>
    </p:spTree>
    <p:extLst>
      <p:ext uri="{BB962C8B-B14F-4D97-AF65-F5344CB8AC3E}">
        <p14:creationId xmlns:p14="http://schemas.microsoft.com/office/powerpoint/2010/main" val="3980194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Requirements</a:t>
            </a:r>
            <a:endParaRPr lang="zh-TW" altLang="en-US" sz="4000" dirty="0"/>
          </a:p>
        </p:txBody>
      </p:sp>
      <p:sp>
        <p:nvSpPr>
          <p:cNvPr id="3" name="內容版面配置區 2"/>
          <p:cNvSpPr>
            <a:spLocks noGrp="1"/>
          </p:cNvSpPr>
          <p:nvPr>
            <p:ph idx="1"/>
          </p:nvPr>
        </p:nvSpPr>
        <p:spPr>
          <a:xfrm>
            <a:off x="838200" y="1715404"/>
            <a:ext cx="5117757" cy="4685398"/>
          </a:xfrm>
        </p:spPr>
        <p:txBody>
          <a:bodyPr>
            <a:noAutofit/>
          </a:bodyPr>
          <a:lstStyle/>
          <a:p>
            <a:pPr marL="0" indent="0">
              <a:lnSpc>
                <a:spcPct val="100000"/>
              </a:lnSpc>
              <a:spcBef>
                <a:spcPts val="600"/>
              </a:spcBef>
              <a:buNone/>
            </a:pPr>
            <a:r>
              <a:rPr lang="zh-TW" altLang="en-US" sz="3200" b="1" dirty="0" smtClean="0">
                <a:latin typeface="微軟正黑體" panose="020B0604030504040204" pitchFamily="34" charset="-120"/>
                <a:ea typeface="微軟正黑體" panose="020B0604030504040204" pitchFamily="34" charset="-120"/>
              </a:rPr>
              <a:t>第 </a:t>
            </a:r>
            <a:r>
              <a:rPr lang="en-US" altLang="zh-TW" sz="3200" b="1" dirty="0" smtClean="0">
                <a:latin typeface="微軟正黑體" panose="020B0604030504040204" pitchFamily="34" charset="-120"/>
                <a:ea typeface="微軟正黑體" panose="020B0604030504040204" pitchFamily="34" charset="-120"/>
              </a:rPr>
              <a:t>9</a:t>
            </a:r>
            <a:r>
              <a:rPr lang="zh-TW" altLang="en-US" sz="3200" b="1" dirty="0" smtClean="0">
                <a:latin typeface="微軟正黑體" panose="020B0604030504040204" pitchFamily="34" charset="-120"/>
                <a:ea typeface="微軟正黑體" panose="020B0604030504040204" pitchFamily="34" charset="-120"/>
              </a:rPr>
              <a:t> </a:t>
            </a:r>
            <a:r>
              <a:rPr lang="en-US" altLang="zh-TW" sz="3200" b="1" dirty="0" smtClean="0">
                <a:latin typeface="微軟正黑體" panose="020B0604030504040204" pitchFamily="34" charset="-120"/>
                <a:ea typeface="微軟正黑體" panose="020B0604030504040204" pitchFamily="34" charset="-120"/>
              </a:rPr>
              <a:t>–</a:t>
            </a:r>
            <a:r>
              <a:rPr lang="zh-TW" altLang="en-US" sz="3200" b="1" dirty="0" smtClean="0">
                <a:latin typeface="微軟正黑體" panose="020B0604030504040204" pitchFamily="34" charset="-120"/>
                <a:ea typeface="微軟正黑體" panose="020B0604030504040204" pitchFamily="34" charset="-120"/>
              </a:rPr>
              <a:t> </a:t>
            </a:r>
            <a:r>
              <a:rPr lang="en-US" altLang="zh-TW" sz="3200" b="1" dirty="0" smtClean="0">
                <a:latin typeface="微軟正黑體" panose="020B0604030504040204" pitchFamily="34" charset="-120"/>
                <a:ea typeface="微軟正黑體" panose="020B0604030504040204" pitchFamily="34" charset="-120"/>
              </a:rPr>
              <a:t>16</a:t>
            </a:r>
            <a:r>
              <a:rPr lang="zh-TW" altLang="en-US" sz="3200" b="1" dirty="0" smtClean="0">
                <a:latin typeface="微軟正黑體" panose="020B0604030504040204" pitchFamily="34" charset="-120"/>
                <a:ea typeface="微軟正黑體" panose="020B0604030504040204" pitchFamily="34" charset="-120"/>
              </a:rPr>
              <a:t> 層</a:t>
            </a:r>
            <a:endParaRPr lang="en-US" altLang="zh-TW" sz="3200" b="1" dirty="0" smtClean="0">
              <a:latin typeface="微軟正黑體" panose="020B0604030504040204" pitchFamily="34" charset="-120"/>
              <a:ea typeface="微軟正黑體" panose="020B0604030504040204" pitchFamily="34" charset="-120"/>
            </a:endParaRPr>
          </a:p>
          <a:p>
            <a:pPr marL="0" indent="0">
              <a:lnSpc>
                <a:spcPct val="100000"/>
              </a:lnSpc>
              <a:spcBef>
                <a:spcPts val="600"/>
              </a:spcBef>
              <a:buNone/>
            </a:pPr>
            <a:endParaRPr lang="en-US" altLang="zh-TW" sz="1800" dirty="0" smtClean="0">
              <a:latin typeface="微軟正黑體" panose="020B0604030504040204" pitchFamily="34" charset="-120"/>
              <a:ea typeface="微軟正黑體" panose="020B0604030504040204" pitchFamily="34" charset="-120"/>
            </a:endParaRPr>
          </a:p>
          <a:p>
            <a:pPr marL="0" indent="0">
              <a:lnSpc>
                <a:spcPct val="100000"/>
              </a:lnSpc>
              <a:spcBef>
                <a:spcPts val="600"/>
              </a:spcBef>
              <a:buNone/>
            </a:pPr>
            <a:r>
              <a:rPr lang="zh-TW" altLang="en-US" sz="1800" dirty="0" smtClean="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○：沒有石頭、●：一層石頭</a:t>
            </a:r>
            <a:r>
              <a:rPr lang="zh-TW" altLang="en-US" sz="1800" dirty="0" smtClean="0">
                <a:latin typeface="微軟正黑體" panose="020B0604030504040204" pitchFamily="34" charset="-120"/>
                <a:ea typeface="微軟正黑體" panose="020B0604030504040204" pitchFamily="34" charset="-120"/>
              </a:rPr>
              <a:t>）</a:t>
            </a:r>
            <a:endParaRPr lang="zh-TW" altLang="en-US" sz="1800" dirty="0">
              <a:latin typeface="微軟正黑體" panose="020B0604030504040204" pitchFamily="34" charset="-120"/>
              <a:ea typeface="微軟正黑體" panose="020B0604030504040204" pitchFamily="34" charset="-120"/>
            </a:endParaRPr>
          </a:p>
          <a:p>
            <a:pPr marL="0" indent="0">
              <a:lnSpc>
                <a:spcPct val="100000"/>
              </a:lnSpc>
              <a:spcBef>
                <a:spcPts val="600"/>
              </a:spcBef>
              <a:buNone/>
            </a:pPr>
            <a:r>
              <a:rPr lang="zh-TW" altLang="en-US" sz="1800" dirty="0">
                <a:latin typeface="細明體" panose="02020509000000000000" pitchFamily="49" charset="-120"/>
                <a:ea typeface="細明體" panose="02020509000000000000" pitchFamily="49" charset="-120"/>
              </a:rPr>
              <a:t>○ ●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908" y="1116227"/>
            <a:ext cx="5113638" cy="5113638"/>
          </a:xfrm>
          <a:prstGeom prst="rect">
            <a:avLst/>
          </a:prstGeom>
        </p:spPr>
      </p:pic>
    </p:spTree>
    <p:extLst>
      <p:ext uri="{BB962C8B-B14F-4D97-AF65-F5344CB8AC3E}">
        <p14:creationId xmlns:p14="http://schemas.microsoft.com/office/powerpoint/2010/main" val="1545339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Requirements</a:t>
            </a:r>
            <a:endParaRPr lang="zh-TW" altLang="en-US" sz="4000" dirty="0"/>
          </a:p>
        </p:txBody>
      </p:sp>
      <p:sp>
        <p:nvSpPr>
          <p:cNvPr id="3" name="內容版面配置區 2"/>
          <p:cNvSpPr>
            <a:spLocks noGrp="1"/>
          </p:cNvSpPr>
          <p:nvPr>
            <p:ph idx="1"/>
          </p:nvPr>
        </p:nvSpPr>
        <p:spPr>
          <a:xfrm>
            <a:off x="838200" y="1715404"/>
            <a:ext cx="5117757" cy="4685398"/>
          </a:xfrm>
        </p:spPr>
        <p:txBody>
          <a:bodyPr>
            <a:noAutofit/>
          </a:bodyPr>
          <a:lstStyle/>
          <a:p>
            <a:pPr marL="0" indent="0">
              <a:lnSpc>
                <a:spcPct val="100000"/>
              </a:lnSpc>
              <a:spcBef>
                <a:spcPts val="600"/>
              </a:spcBef>
              <a:buNone/>
            </a:pPr>
            <a:r>
              <a:rPr lang="zh-TW" altLang="en-US" sz="3200" b="1" dirty="0" smtClean="0">
                <a:latin typeface="微軟正黑體" panose="020B0604030504040204" pitchFamily="34" charset="-120"/>
                <a:ea typeface="微軟正黑體" panose="020B0604030504040204" pitchFamily="34" charset="-120"/>
              </a:rPr>
              <a:t>第 </a:t>
            </a:r>
            <a:r>
              <a:rPr lang="en-US" altLang="zh-TW" sz="3200" b="1" dirty="0" smtClean="0">
                <a:latin typeface="微軟正黑體" panose="020B0604030504040204" pitchFamily="34" charset="-120"/>
                <a:ea typeface="微軟正黑體" panose="020B0604030504040204" pitchFamily="34" charset="-120"/>
              </a:rPr>
              <a:t>17</a:t>
            </a:r>
            <a:r>
              <a:rPr lang="zh-TW" altLang="en-US" sz="3200" b="1" dirty="0" smtClean="0">
                <a:latin typeface="微軟正黑體" panose="020B0604030504040204" pitchFamily="34" charset="-120"/>
                <a:ea typeface="微軟正黑體" panose="020B0604030504040204" pitchFamily="34" charset="-120"/>
              </a:rPr>
              <a:t> </a:t>
            </a:r>
            <a:r>
              <a:rPr lang="en-US" altLang="zh-TW" sz="3200" b="1" dirty="0" smtClean="0">
                <a:latin typeface="微軟正黑體" panose="020B0604030504040204" pitchFamily="34" charset="-120"/>
                <a:ea typeface="微軟正黑體" panose="020B0604030504040204" pitchFamily="34" charset="-120"/>
              </a:rPr>
              <a:t>–</a:t>
            </a:r>
            <a:r>
              <a:rPr lang="zh-TW" altLang="en-US" sz="3200" b="1" dirty="0" smtClean="0">
                <a:latin typeface="微軟正黑體" panose="020B0604030504040204" pitchFamily="34" charset="-120"/>
                <a:ea typeface="微軟正黑體" panose="020B0604030504040204" pitchFamily="34" charset="-120"/>
              </a:rPr>
              <a:t> </a:t>
            </a:r>
            <a:r>
              <a:rPr lang="en-US" altLang="zh-TW" sz="3200" b="1" dirty="0" smtClean="0">
                <a:latin typeface="微軟正黑體" panose="020B0604030504040204" pitchFamily="34" charset="-120"/>
                <a:ea typeface="微軟正黑體" panose="020B0604030504040204" pitchFamily="34" charset="-120"/>
              </a:rPr>
              <a:t>24</a:t>
            </a:r>
            <a:r>
              <a:rPr lang="zh-TW" altLang="en-US" sz="3200" b="1" dirty="0" smtClean="0">
                <a:latin typeface="微軟正黑體" panose="020B0604030504040204" pitchFamily="34" charset="-120"/>
                <a:ea typeface="微軟正黑體" panose="020B0604030504040204" pitchFamily="34" charset="-120"/>
              </a:rPr>
              <a:t> 層</a:t>
            </a:r>
            <a:endParaRPr lang="en-US" altLang="zh-TW" sz="3200" b="1" dirty="0" smtClean="0">
              <a:latin typeface="微軟正黑體" panose="020B0604030504040204" pitchFamily="34" charset="-120"/>
              <a:ea typeface="微軟正黑體" panose="020B0604030504040204" pitchFamily="34" charset="-120"/>
            </a:endParaRPr>
          </a:p>
          <a:p>
            <a:pPr marL="0" indent="0">
              <a:lnSpc>
                <a:spcPct val="100000"/>
              </a:lnSpc>
              <a:spcBef>
                <a:spcPts val="600"/>
              </a:spcBef>
              <a:buNone/>
            </a:pPr>
            <a:endParaRPr lang="en-US" altLang="zh-TW" sz="1800" dirty="0" smtClean="0">
              <a:latin typeface="微軟正黑體" panose="020B0604030504040204" pitchFamily="34" charset="-120"/>
              <a:ea typeface="微軟正黑體" panose="020B0604030504040204" pitchFamily="34" charset="-120"/>
            </a:endParaRPr>
          </a:p>
          <a:p>
            <a:pPr marL="0" indent="0">
              <a:lnSpc>
                <a:spcPct val="100000"/>
              </a:lnSpc>
              <a:spcBef>
                <a:spcPts val="600"/>
              </a:spcBef>
              <a:buNone/>
            </a:pPr>
            <a:r>
              <a:rPr lang="zh-TW" altLang="en-US" sz="1800" dirty="0">
                <a:latin typeface="微軟正黑體" panose="020B0604030504040204" pitchFamily="34" charset="-120"/>
                <a:ea typeface="微軟正黑體" panose="020B0604030504040204" pitchFamily="34" charset="-120"/>
              </a:rPr>
              <a:t>（○：沒有石頭、●：一層石頭、</a:t>
            </a:r>
            <a:r>
              <a:rPr lang="zh-TW" altLang="en-US" sz="1800" dirty="0">
                <a:latin typeface="細明體" panose="02020509000000000000" pitchFamily="49" charset="-120"/>
                <a:ea typeface="細明體" panose="02020509000000000000" pitchFamily="49" charset="-120"/>
              </a:rPr>
              <a:t>■</a:t>
            </a:r>
            <a:r>
              <a:rPr lang="zh-TW" altLang="en-US" sz="1800" dirty="0">
                <a:latin typeface="微軟正黑體" panose="020B0604030504040204" pitchFamily="34" charset="-120"/>
                <a:ea typeface="微軟正黑體" panose="020B0604030504040204" pitchFamily="34" charset="-120"/>
              </a:rPr>
              <a:t>：兩層石頭）</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a:t>
            </a: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a:p>
            <a:pPr marL="0" indent="0">
              <a:lnSpc>
                <a:spcPct val="100000"/>
              </a:lnSpc>
              <a:spcBef>
                <a:spcPts val="600"/>
              </a:spcBef>
              <a:buNone/>
            </a:pPr>
            <a:r>
              <a:rPr lang="zh-TW" altLang="en-US" sz="1800" dirty="0" smtClean="0">
                <a:latin typeface="細明體" panose="02020509000000000000" pitchFamily="49" charset="-120"/>
                <a:ea typeface="細明體" panose="02020509000000000000" pitchFamily="49" charset="-120"/>
              </a:rPr>
              <a:t>● </a:t>
            </a:r>
            <a:r>
              <a:rPr lang="zh-TW" altLang="en-US" sz="1800" dirty="0">
                <a:latin typeface="細明體" panose="02020509000000000000" pitchFamily="49" charset="-120"/>
                <a:ea typeface="細明體" panose="02020509000000000000" pitchFamily="49" charset="-120"/>
              </a:rPr>
              <a:t>■ ○ ● ■ ○ ● ■</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908" y="1116227"/>
            <a:ext cx="5113638" cy="5113638"/>
          </a:xfrm>
          <a:prstGeom prst="rect">
            <a:avLst/>
          </a:prstGeom>
        </p:spPr>
      </p:pic>
    </p:spTree>
    <p:extLst>
      <p:ext uri="{BB962C8B-B14F-4D97-AF65-F5344CB8AC3E}">
        <p14:creationId xmlns:p14="http://schemas.microsoft.com/office/powerpoint/2010/main" val="498787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標題 1"/>
          <p:cNvSpPr>
            <a:spLocks noGrp="1"/>
          </p:cNvSpPr>
          <p:nvPr>
            <p:ph type="title"/>
          </p:nvPr>
        </p:nvSpPr>
        <p:spPr>
          <a:xfrm>
            <a:off x="838200" y="365125"/>
            <a:ext cx="10515600" cy="1325563"/>
          </a:xfrm>
        </p:spPr>
        <p:txBody>
          <a:bodyPr>
            <a:normAutofit/>
          </a:bodyPr>
          <a:lstStyle/>
          <a:p>
            <a:r>
              <a:rPr lang="zh-TW" altLang="en-US" sz="4000" dirty="0" smtClean="0">
                <a:latin typeface="微軟正黑體" panose="020B0604030504040204" pitchFamily="34" charset="-120"/>
                <a:ea typeface="微軟正黑體" panose="020B0604030504040204" pitchFamily="34" charset="-120"/>
              </a:rPr>
              <a:t>土壤與石頭疊加</a:t>
            </a:r>
            <a:endParaRPr lang="zh-TW" altLang="en-US" sz="40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242" y="2582318"/>
            <a:ext cx="2417303" cy="2417303"/>
          </a:xfrm>
          <a:prstGeom prst="rect">
            <a:avLst/>
          </a:prstGeom>
          <a:scene3d>
            <a:camera prst="isometricOffAxis1Top"/>
            <a:lightRig rig="threePt" dir="t"/>
          </a:scene3d>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141" y="2582319"/>
            <a:ext cx="2417303" cy="2417303"/>
          </a:xfrm>
          <a:prstGeom prst="rect">
            <a:avLst/>
          </a:prstGeom>
          <a:scene3d>
            <a:camera prst="isometricOffAxis1Top"/>
            <a:lightRig rig="threePt" dir="t"/>
          </a:scene3d>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8944" y="2582318"/>
            <a:ext cx="2417303" cy="2417303"/>
          </a:xfrm>
          <a:prstGeom prst="rect">
            <a:avLst/>
          </a:prstGeom>
          <a:scene3d>
            <a:camera prst="isometricOffAxis1Top"/>
            <a:lightRig rig="threePt" dir="t"/>
          </a:scene3d>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2141" y="1561730"/>
            <a:ext cx="2581158" cy="2581158"/>
          </a:xfrm>
          <a:prstGeom prst="rect">
            <a:avLst/>
          </a:prstGeom>
          <a:scene3d>
            <a:camera prst="isometricOffAxis1Top"/>
            <a:lightRig rig="threePt" dir="t"/>
          </a:scene3d>
        </p:spPr>
      </p:pic>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9967" y="554792"/>
            <a:ext cx="2417303" cy="2417303"/>
          </a:xfrm>
          <a:prstGeom prst="rect">
            <a:avLst/>
          </a:prstGeom>
          <a:scene3d>
            <a:camera prst="isometricOffAxis1Top"/>
            <a:lightRig rig="threePt" dir="t"/>
          </a:scene3d>
        </p:spPr>
      </p:pic>
      <p:pic>
        <p:nvPicPr>
          <p:cNvPr id="17" name="圖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7016" y="1561730"/>
            <a:ext cx="2581158" cy="2581158"/>
          </a:xfrm>
          <a:prstGeom prst="rect">
            <a:avLst/>
          </a:prstGeom>
          <a:scene3d>
            <a:camera prst="isometricOffAxis1Top"/>
            <a:lightRig rig="threePt" dir="t"/>
          </a:scene3d>
        </p:spPr>
      </p:pic>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613" y="4473168"/>
            <a:ext cx="762000" cy="762000"/>
          </a:xfrm>
          <a:prstGeom prst="rect">
            <a:avLst/>
          </a:prstGeom>
        </p:spPr>
      </p:pic>
      <p:pic>
        <p:nvPicPr>
          <p:cNvPr id="15" name="圖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720" y="4480512"/>
            <a:ext cx="762000" cy="762000"/>
          </a:xfrm>
          <a:prstGeom prst="rect">
            <a:avLst/>
          </a:prstGeom>
        </p:spPr>
      </p:pic>
      <p:pic>
        <p:nvPicPr>
          <p:cNvPr id="20" name="圖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9485" y="4480510"/>
            <a:ext cx="762000" cy="762000"/>
          </a:xfrm>
          <a:prstGeom prst="rect">
            <a:avLst/>
          </a:prstGeom>
        </p:spPr>
      </p:pic>
      <p:pic>
        <p:nvPicPr>
          <p:cNvPr id="21" name="圖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4378" y="4480510"/>
            <a:ext cx="769342" cy="769342"/>
          </a:xfrm>
          <a:prstGeom prst="rect">
            <a:avLst/>
          </a:prstGeom>
        </p:spPr>
      </p:pic>
      <p:pic>
        <p:nvPicPr>
          <p:cNvPr id="23" name="圖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2143" y="4473168"/>
            <a:ext cx="769342" cy="769342"/>
          </a:xfrm>
          <a:prstGeom prst="rect">
            <a:avLst/>
          </a:prstGeom>
        </p:spPr>
      </p:pic>
      <p:pic>
        <p:nvPicPr>
          <p:cNvPr id="22" name="圖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19485" y="4480510"/>
            <a:ext cx="794936" cy="794936"/>
          </a:xfrm>
          <a:prstGeom prst="rect">
            <a:avLst/>
          </a:prstGeom>
        </p:spPr>
      </p:pic>
      <p:sp>
        <p:nvSpPr>
          <p:cNvPr id="24" name="文字方塊 23"/>
          <p:cNvSpPr txBox="1"/>
          <p:nvPr/>
        </p:nvSpPr>
        <p:spPr>
          <a:xfrm>
            <a:off x="-34167" y="3560136"/>
            <a:ext cx="3335947" cy="461665"/>
          </a:xfrm>
          <a:prstGeom prst="rect">
            <a:avLst/>
          </a:prstGeom>
          <a:noFill/>
        </p:spPr>
        <p:txBody>
          <a:bodyPr wrap="square" rtlCol="0">
            <a:spAutoFit/>
          </a:bodyPr>
          <a:lstStyle/>
          <a:p>
            <a:pPr algn="ctr"/>
            <a:r>
              <a:rPr lang="de-DE" altLang="zh-TW" sz="2400" dirty="0" smtClean="0">
                <a:latin typeface="Consolas" panose="020B0609020204030204" pitchFamily="49" charset="0"/>
                <a:ea typeface="微軟正黑體" panose="020B0604030504040204" pitchFamily="34" charset="-120"/>
              </a:rPr>
              <a:t>soil#.png</a:t>
            </a:r>
            <a:endParaRPr lang="zh-TW" altLang="en-US" sz="2400" dirty="0">
              <a:latin typeface="Consolas" panose="020B0609020204030204" pitchFamily="49" charset="0"/>
              <a:ea typeface="微軟正黑體" panose="020B0604030504040204" pitchFamily="34" charset="-120"/>
            </a:endParaRPr>
          </a:p>
        </p:txBody>
      </p:sp>
      <p:sp>
        <p:nvSpPr>
          <p:cNvPr id="25" name="文字方塊 24"/>
          <p:cNvSpPr txBox="1"/>
          <p:nvPr/>
        </p:nvSpPr>
        <p:spPr>
          <a:xfrm>
            <a:off x="3300251" y="2451217"/>
            <a:ext cx="3335947" cy="461665"/>
          </a:xfrm>
          <a:prstGeom prst="rect">
            <a:avLst/>
          </a:prstGeom>
          <a:noFill/>
        </p:spPr>
        <p:txBody>
          <a:bodyPr wrap="square" rtlCol="0">
            <a:spAutoFit/>
          </a:bodyPr>
          <a:lstStyle/>
          <a:p>
            <a:pPr algn="ctr"/>
            <a:r>
              <a:rPr lang="de-DE" altLang="zh-TW" sz="2400" dirty="0" smtClean="0">
                <a:latin typeface="Consolas" panose="020B0609020204030204" pitchFamily="49" charset="0"/>
                <a:ea typeface="微軟正黑體" panose="020B0604030504040204" pitchFamily="34" charset="-120"/>
              </a:rPr>
              <a:t>stone1.png</a:t>
            </a:r>
            <a:endParaRPr lang="zh-TW" altLang="en-US" sz="2400" dirty="0">
              <a:latin typeface="Consolas" panose="020B0609020204030204" pitchFamily="49" charset="0"/>
              <a:ea typeface="微軟正黑體" panose="020B0604030504040204" pitchFamily="34" charset="-120"/>
            </a:endParaRPr>
          </a:p>
        </p:txBody>
      </p:sp>
      <p:sp>
        <p:nvSpPr>
          <p:cNvPr id="26" name="文字方塊 25"/>
          <p:cNvSpPr txBox="1"/>
          <p:nvPr/>
        </p:nvSpPr>
        <p:spPr>
          <a:xfrm>
            <a:off x="6529106" y="1649122"/>
            <a:ext cx="3335947" cy="461665"/>
          </a:xfrm>
          <a:prstGeom prst="rect">
            <a:avLst/>
          </a:prstGeom>
          <a:noFill/>
        </p:spPr>
        <p:txBody>
          <a:bodyPr wrap="square" rtlCol="0">
            <a:spAutoFit/>
          </a:bodyPr>
          <a:lstStyle/>
          <a:p>
            <a:pPr algn="ctr"/>
            <a:r>
              <a:rPr lang="de-DE" altLang="zh-TW" sz="2400" dirty="0" smtClean="0">
                <a:latin typeface="Consolas" panose="020B0609020204030204" pitchFamily="49" charset="0"/>
                <a:ea typeface="微軟正黑體" panose="020B0604030504040204" pitchFamily="34" charset="-120"/>
              </a:rPr>
              <a:t>stone2.png</a:t>
            </a:r>
            <a:endParaRPr lang="zh-TW" altLang="en-US" sz="2400" dirty="0">
              <a:latin typeface="Consolas" panose="020B0609020204030204" pitchFamily="49" charset="0"/>
              <a:ea typeface="微軟正黑體" panose="020B0604030504040204" pitchFamily="34" charset="-120"/>
            </a:endParaRPr>
          </a:p>
        </p:txBody>
      </p:sp>
      <p:sp>
        <p:nvSpPr>
          <p:cNvPr id="27" name="文字方塊 26"/>
          <p:cNvSpPr txBox="1"/>
          <p:nvPr/>
        </p:nvSpPr>
        <p:spPr>
          <a:xfrm>
            <a:off x="2809235" y="5402410"/>
            <a:ext cx="2776756" cy="461665"/>
          </a:xfrm>
          <a:prstGeom prst="rect">
            <a:avLst/>
          </a:prstGeom>
          <a:noFill/>
        </p:spPr>
        <p:txBody>
          <a:bodyPr wrap="square" rtlCol="0">
            <a:spAutoFit/>
          </a:bodyPr>
          <a:lstStyle/>
          <a:p>
            <a:pPr algn="ctr"/>
            <a:r>
              <a:rPr lang="zh-TW" altLang="en-US" sz="2400" dirty="0" smtClean="0">
                <a:latin typeface="微軟正黑體" panose="020B0604030504040204" pitchFamily="34" charset="-120"/>
                <a:ea typeface="微軟正黑體" panose="020B0604030504040204" pitchFamily="34" charset="-120"/>
              </a:rPr>
              <a:t>沒有石頭</a:t>
            </a:r>
            <a:endParaRPr lang="zh-TW" altLang="en-US" sz="2400" dirty="0">
              <a:latin typeface="微軟正黑體" panose="020B0604030504040204" pitchFamily="34" charset="-120"/>
              <a:ea typeface="微軟正黑體" panose="020B0604030504040204" pitchFamily="34" charset="-120"/>
            </a:endParaRPr>
          </a:p>
        </p:txBody>
      </p:sp>
      <p:sp>
        <p:nvSpPr>
          <p:cNvPr id="28" name="文字方塊 27"/>
          <p:cNvSpPr txBox="1"/>
          <p:nvPr/>
        </p:nvSpPr>
        <p:spPr>
          <a:xfrm>
            <a:off x="5860671" y="5402410"/>
            <a:ext cx="2776756" cy="461665"/>
          </a:xfrm>
          <a:prstGeom prst="rect">
            <a:avLst/>
          </a:prstGeom>
          <a:noFill/>
        </p:spPr>
        <p:txBody>
          <a:bodyPr wrap="square" rtlCol="0">
            <a:spAutoFit/>
          </a:bodyPr>
          <a:lstStyle/>
          <a:p>
            <a:pPr algn="ctr"/>
            <a:r>
              <a:rPr lang="zh-TW" altLang="en-US" sz="2400" dirty="0" smtClean="0">
                <a:latin typeface="微軟正黑體" panose="020B0604030504040204" pitchFamily="34" charset="-120"/>
                <a:ea typeface="微軟正黑體" panose="020B0604030504040204" pitchFamily="34" charset="-120"/>
              </a:rPr>
              <a:t>一層石頭</a:t>
            </a:r>
            <a:endParaRPr lang="zh-TW" altLang="en-US" sz="2400" dirty="0">
              <a:latin typeface="微軟正黑體" panose="020B0604030504040204" pitchFamily="34" charset="-120"/>
              <a:ea typeface="微軟正黑體" panose="020B0604030504040204" pitchFamily="34" charset="-120"/>
            </a:endParaRPr>
          </a:p>
        </p:txBody>
      </p:sp>
      <p:sp>
        <p:nvSpPr>
          <p:cNvPr id="29" name="文字方塊 28"/>
          <p:cNvSpPr txBox="1"/>
          <p:nvPr/>
        </p:nvSpPr>
        <p:spPr>
          <a:xfrm>
            <a:off x="8912107" y="5402410"/>
            <a:ext cx="2776756" cy="461665"/>
          </a:xfrm>
          <a:prstGeom prst="rect">
            <a:avLst/>
          </a:prstGeom>
          <a:noFill/>
        </p:spPr>
        <p:txBody>
          <a:bodyPr wrap="square" rtlCol="0">
            <a:spAutoFit/>
          </a:bodyPr>
          <a:lstStyle/>
          <a:p>
            <a:pPr algn="ctr"/>
            <a:r>
              <a:rPr lang="zh-TW" altLang="en-US" sz="2400" dirty="0" smtClean="0">
                <a:latin typeface="微軟正黑體" panose="020B0604030504040204" pitchFamily="34" charset="-120"/>
                <a:ea typeface="微軟正黑體" panose="020B0604030504040204" pitchFamily="34" charset="-120"/>
              </a:rPr>
              <a:t>兩層石頭</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95397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788" y="2257163"/>
            <a:ext cx="3712519" cy="2784389"/>
          </a:xfrm>
          <a:prstGeom prst="rect">
            <a:avLst/>
          </a:prstGeom>
        </p:spPr>
      </p:pic>
      <p:sp>
        <p:nvSpPr>
          <p:cNvPr id="19" name="標題 1"/>
          <p:cNvSpPr>
            <a:spLocks noGrp="1"/>
          </p:cNvSpPr>
          <p:nvPr>
            <p:ph type="title"/>
          </p:nvPr>
        </p:nvSpPr>
        <p:spPr>
          <a:xfrm>
            <a:off x="838200" y="365125"/>
            <a:ext cx="10515600" cy="1325563"/>
          </a:xfrm>
        </p:spPr>
        <p:txBody>
          <a:bodyPr>
            <a:normAutofit/>
          </a:bodyPr>
          <a:lstStyle/>
          <a:p>
            <a:r>
              <a:rPr lang="zh-TW" altLang="en-US" sz="4000" dirty="0" smtClean="0">
                <a:latin typeface="微軟正黑體" panose="020B0604030504040204" pitchFamily="34" charset="-120"/>
                <a:ea typeface="微軟正黑體" panose="020B0604030504040204" pitchFamily="34" charset="-120"/>
              </a:rPr>
              <a:t>遊戲視角捲動</a:t>
            </a:r>
            <a:endParaRPr lang="zh-TW" altLang="en-US" sz="4000" dirty="0">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733683" y="5371068"/>
            <a:ext cx="10791567" cy="954107"/>
          </a:xfrm>
          <a:prstGeom prst="rect">
            <a:avLst/>
          </a:prstGeom>
          <a:noFill/>
        </p:spPr>
        <p:txBody>
          <a:bodyPr wrap="square" rtlCol="0">
            <a:spAutoFit/>
          </a:bodyPr>
          <a:lstStyle/>
          <a:p>
            <a:pPr algn="ctr"/>
            <a:r>
              <a:rPr lang="zh-TW" altLang="en-US" sz="2800" b="1" dirty="0">
                <a:latin typeface="微軟正黑體" panose="020B0604030504040204" pitchFamily="34" charset="-120"/>
                <a:ea typeface="微軟正黑體" panose="020B0604030504040204" pitchFamily="34" charset="-120"/>
              </a:rPr>
              <a:t>向下移動時，</a:t>
            </a:r>
            <a:endParaRPr lang="en-US" altLang="zh-TW" sz="2800" b="1" dirty="0">
              <a:latin typeface="微軟正黑體" panose="020B0604030504040204" pitchFamily="34" charset="-120"/>
              <a:ea typeface="微軟正黑體" panose="020B0604030504040204" pitchFamily="34" charset="-120"/>
            </a:endParaRPr>
          </a:p>
          <a:p>
            <a:pPr algn="ctr"/>
            <a:r>
              <a:rPr lang="zh-TW" altLang="en-US" sz="2800" b="1" dirty="0">
                <a:latin typeface="微軟正黑體" panose="020B0604030504040204" pitchFamily="34" charset="-120"/>
                <a:ea typeface="微軟正黑體" panose="020B0604030504040204" pitchFamily="34" charset="-120"/>
              </a:rPr>
              <a:t>土撥鼠、背景、太陽與愛心在畫面上的高度位置不會改變</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54" y="2257163"/>
            <a:ext cx="3712513" cy="2784385"/>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5163" y="2257167"/>
            <a:ext cx="3712513" cy="2784385"/>
          </a:xfrm>
          <a:prstGeom prst="rect">
            <a:avLst/>
          </a:prstGeom>
        </p:spPr>
      </p:pic>
      <p:sp>
        <p:nvSpPr>
          <p:cNvPr id="15" name="向右箭號 14"/>
          <p:cNvSpPr/>
          <p:nvPr/>
        </p:nvSpPr>
        <p:spPr>
          <a:xfrm>
            <a:off x="4761474" y="1737046"/>
            <a:ext cx="2858528" cy="362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5306499" y="1367467"/>
            <a:ext cx="1761688" cy="369332"/>
          </a:xfrm>
          <a:prstGeom prst="rect">
            <a:avLst/>
          </a:prstGeom>
          <a:noFill/>
        </p:spPr>
        <p:txBody>
          <a:bodyPr wrap="square" rtlCol="0">
            <a:spAutoFit/>
          </a:bodyPr>
          <a:lstStyle/>
          <a:p>
            <a:pPr algn="ctr"/>
            <a:r>
              <a:rPr lang="zh-TW" altLang="en-US" dirty="0" smtClean="0">
                <a:latin typeface="微軟正黑體" panose="020B0604030504040204" pitchFamily="34" charset="-120"/>
                <a:ea typeface="微軟正黑體" panose="020B0604030504040204" pitchFamily="34" charset="-120"/>
              </a:rPr>
              <a:t>向下一格</a:t>
            </a:r>
            <a:endParaRPr lang="zh-TW" altLang="en-US" dirty="0">
              <a:latin typeface="微軟正黑體" panose="020B0604030504040204" pitchFamily="34" charset="-120"/>
              <a:ea typeface="微軟正黑體" panose="020B0604030504040204" pitchFamily="34" charset="-120"/>
            </a:endParaRPr>
          </a:p>
        </p:txBody>
      </p:sp>
      <p:cxnSp>
        <p:nvCxnSpPr>
          <p:cNvPr id="6" name="直線接點 5"/>
          <p:cNvCxnSpPr/>
          <p:nvPr/>
        </p:nvCxnSpPr>
        <p:spPr>
          <a:xfrm>
            <a:off x="362467" y="3179805"/>
            <a:ext cx="114835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362467" y="1956247"/>
            <a:ext cx="4809871" cy="307777"/>
          </a:xfrm>
          <a:prstGeom prst="rect">
            <a:avLst/>
          </a:prstGeom>
          <a:noFill/>
        </p:spPr>
        <p:txBody>
          <a:bodyPr wrap="square" rtlCol="0">
            <a:spAutoFit/>
          </a:bodyPr>
          <a:lstStyle/>
          <a:p>
            <a:r>
              <a:rPr lang="zh-TW" altLang="en-US" sz="1400" b="1" dirty="0" smtClean="0">
                <a:solidFill>
                  <a:srgbClr val="FF0000"/>
                </a:solidFill>
                <a:latin typeface="微軟正黑體" panose="020B0604030504040204" pitchFamily="34" charset="-120"/>
                <a:ea typeface="微軟正黑體" panose="020B0604030504040204" pitchFamily="34" charset="-120"/>
              </a:rPr>
              <a:t>紅線標示第一張圖土撥鼠下緣</a:t>
            </a:r>
            <a:endParaRPr lang="zh-TW" altLang="en-US" sz="14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98449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788" y="2257163"/>
            <a:ext cx="3712519" cy="2784389"/>
          </a:xfrm>
          <a:prstGeom prst="rect">
            <a:avLst/>
          </a:prstGeom>
        </p:spPr>
      </p:pic>
      <p:sp>
        <p:nvSpPr>
          <p:cNvPr id="19" name="標題 1"/>
          <p:cNvSpPr>
            <a:spLocks noGrp="1"/>
          </p:cNvSpPr>
          <p:nvPr>
            <p:ph type="title"/>
          </p:nvPr>
        </p:nvSpPr>
        <p:spPr>
          <a:xfrm>
            <a:off x="838200" y="365125"/>
            <a:ext cx="10515600" cy="1325563"/>
          </a:xfrm>
        </p:spPr>
        <p:txBody>
          <a:bodyPr>
            <a:normAutofit/>
          </a:bodyPr>
          <a:lstStyle/>
          <a:p>
            <a:r>
              <a:rPr lang="zh-TW" altLang="en-US" sz="4000" dirty="0" smtClean="0">
                <a:latin typeface="微軟正黑體" panose="020B0604030504040204" pitchFamily="34" charset="-120"/>
                <a:ea typeface="微軟正黑體" panose="020B0604030504040204" pitchFamily="34" charset="-120"/>
              </a:rPr>
              <a:t>遊戲視角捲動</a:t>
            </a:r>
            <a:endParaRPr lang="zh-TW" altLang="en-US" sz="4000" dirty="0">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733683" y="5371068"/>
            <a:ext cx="10791567" cy="954107"/>
          </a:xfrm>
          <a:prstGeom prst="rect">
            <a:avLst/>
          </a:prstGeom>
          <a:noFill/>
        </p:spPr>
        <p:txBody>
          <a:bodyPr wrap="square" rtlCol="0">
            <a:spAutoFit/>
          </a:bodyPr>
          <a:lstStyle/>
          <a:p>
            <a:pPr algn="ctr"/>
            <a:r>
              <a:rPr lang="zh-TW" altLang="en-US" sz="2800" b="1" dirty="0" smtClean="0">
                <a:latin typeface="微軟正黑體" panose="020B0604030504040204" pitchFamily="34" charset="-120"/>
                <a:ea typeface="微軟正黑體" panose="020B0604030504040204" pitchFamily="34" charset="-120"/>
              </a:rPr>
              <a:t>先前作業的蔬菜與士兵</a:t>
            </a:r>
            <a:r>
              <a:rPr lang="zh-TW" altLang="en-US" sz="2800" b="1" dirty="0" smtClean="0">
                <a:solidFill>
                  <a:srgbClr val="FF0000"/>
                </a:solidFill>
                <a:latin typeface="微軟正黑體" panose="020B0604030504040204" pitchFamily="34" charset="-120"/>
                <a:ea typeface="微軟正黑體" panose="020B0604030504040204" pitchFamily="34" charset="-120"/>
              </a:rPr>
              <a:t>可加可不加</a:t>
            </a:r>
            <a:r>
              <a:rPr lang="zh-TW" altLang="en-US" sz="2800" b="1" dirty="0" smtClean="0">
                <a:latin typeface="微軟正黑體" panose="020B0604030504040204" pitchFamily="34" charset="-120"/>
                <a:ea typeface="微軟正黑體" panose="020B0604030504040204" pitchFamily="34" charset="-120"/>
              </a:rPr>
              <a:t>，</a:t>
            </a:r>
            <a:endParaRPr lang="en-US" altLang="zh-TW" sz="2800" b="1" dirty="0" smtClean="0">
              <a:latin typeface="微軟正黑體" panose="020B0604030504040204" pitchFamily="34" charset="-120"/>
              <a:ea typeface="微軟正黑體" panose="020B0604030504040204" pitchFamily="34" charset="-120"/>
            </a:endParaRPr>
          </a:p>
          <a:p>
            <a:pPr algn="ctr"/>
            <a:r>
              <a:rPr lang="zh-TW" altLang="en-US" sz="2800" b="1" dirty="0" smtClean="0">
                <a:latin typeface="微軟正黑體" panose="020B0604030504040204" pitchFamily="34" charset="-120"/>
                <a:ea typeface="微軟正黑體" panose="020B0604030504040204" pitchFamily="34" charset="-120"/>
              </a:rPr>
              <a:t>如果加入的話務必使其隨土壤移動，否則視為</a:t>
            </a:r>
            <a:r>
              <a:rPr lang="en-US" altLang="zh-TW" sz="2800" b="1" dirty="0" smtClean="0">
                <a:latin typeface="微軟正黑體" panose="020B0604030504040204" pitchFamily="34" charset="-120"/>
                <a:ea typeface="微軟正黑體" panose="020B0604030504040204" pitchFamily="34" charset="-120"/>
              </a:rPr>
              <a:t>bug</a:t>
            </a:r>
            <a:r>
              <a:rPr lang="zh-TW" altLang="en-US" sz="2800" b="1" dirty="0" smtClean="0">
                <a:latin typeface="微軟正黑體" panose="020B0604030504040204" pitchFamily="34" charset="-120"/>
                <a:ea typeface="微軟正黑體" panose="020B0604030504040204" pitchFamily="34" charset="-120"/>
              </a:rPr>
              <a:t>。</a:t>
            </a:r>
            <a:endParaRPr lang="zh-TW" altLang="en-US" sz="2800" b="1"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54" y="2257163"/>
            <a:ext cx="3712513" cy="2784385"/>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5163" y="2257167"/>
            <a:ext cx="3712513" cy="2784385"/>
          </a:xfrm>
          <a:prstGeom prst="rect">
            <a:avLst/>
          </a:prstGeom>
        </p:spPr>
      </p:pic>
      <p:sp>
        <p:nvSpPr>
          <p:cNvPr id="15" name="向右箭號 14"/>
          <p:cNvSpPr/>
          <p:nvPr/>
        </p:nvSpPr>
        <p:spPr>
          <a:xfrm>
            <a:off x="4761474" y="1737046"/>
            <a:ext cx="2858528" cy="362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5306499" y="1367467"/>
            <a:ext cx="1761688" cy="369332"/>
          </a:xfrm>
          <a:prstGeom prst="rect">
            <a:avLst/>
          </a:prstGeom>
          <a:noFill/>
        </p:spPr>
        <p:txBody>
          <a:bodyPr wrap="square" rtlCol="0">
            <a:spAutoFit/>
          </a:bodyPr>
          <a:lstStyle/>
          <a:p>
            <a:pPr algn="ctr"/>
            <a:r>
              <a:rPr lang="zh-TW" altLang="en-US" dirty="0" smtClean="0">
                <a:latin typeface="微軟正黑體" panose="020B0604030504040204" pitchFamily="34" charset="-120"/>
                <a:ea typeface="微軟正黑體" panose="020B0604030504040204" pitchFamily="34" charset="-120"/>
              </a:rPr>
              <a:t>向下一格</a:t>
            </a:r>
            <a:endParaRPr lang="zh-TW" altLang="en-US" dirty="0">
              <a:latin typeface="微軟正黑體" panose="020B0604030504040204" pitchFamily="34" charset="-120"/>
              <a:ea typeface="微軟正黑體" panose="020B0604030504040204" pitchFamily="34" charset="-120"/>
            </a:endParaRPr>
          </a:p>
        </p:txBody>
      </p:sp>
      <p:cxnSp>
        <p:nvCxnSpPr>
          <p:cNvPr id="6" name="直線接點 5"/>
          <p:cNvCxnSpPr/>
          <p:nvPr/>
        </p:nvCxnSpPr>
        <p:spPr>
          <a:xfrm>
            <a:off x="362467" y="3179805"/>
            <a:ext cx="114835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362467" y="1956247"/>
            <a:ext cx="4809871" cy="307777"/>
          </a:xfrm>
          <a:prstGeom prst="rect">
            <a:avLst/>
          </a:prstGeom>
          <a:noFill/>
        </p:spPr>
        <p:txBody>
          <a:bodyPr wrap="square" rtlCol="0">
            <a:spAutoFit/>
          </a:bodyPr>
          <a:lstStyle/>
          <a:p>
            <a:r>
              <a:rPr lang="zh-TW" altLang="en-US" sz="1400" b="1" dirty="0" smtClean="0">
                <a:solidFill>
                  <a:srgbClr val="FF0000"/>
                </a:solidFill>
                <a:latin typeface="微軟正黑體" panose="020B0604030504040204" pitchFamily="34" charset="-120"/>
                <a:ea typeface="微軟正黑體" panose="020B0604030504040204" pitchFamily="34" charset="-120"/>
              </a:rPr>
              <a:t>紅線標示第一張圖土撥鼠下緣</a:t>
            </a:r>
            <a:endParaRPr lang="zh-TW" altLang="en-US" sz="14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41124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788" y="2257163"/>
            <a:ext cx="3712518" cy="2784389"/>
          </a:xfrm>
          <a:prstGeom prst="rect">
            <a:avLst/>
          </a:prstGeom>
        </p:spPr>
      </p:pic>
      <p:sp>
        <p:nvSpPr>
          <p:cNvPr id="19" name="標題 1"/>
          <p:cNvSpPr>
            <a:spLocks noGrp="1"/>
          </p:cNvSpPr>
          <p:nvPr>
            <p:ph type="title"/>
          </p:nvPr>
        </p:nvSpPr>
        <p:spPr>
          <a:xfrm>
            <a:off x="838200" y="365125"/>
            <a:ext cx="10515600" cy="1325563"/>
          </a:xfrm>
        </p:spPr>
        <p:txBody>
          <a:bodyPr>
            <a:normAutofit/>
          </a:bodyPr>
          <a:lstStyle/>
          <a:p>
            <a:r>
              <a:rPr lang="zh-TW" altLang="en-US" sz="4000" dirty="0" smtClean="0">
                <a:latin typeface="微軟正黑體" panose="020B0604030504040204" pitchFamily="34" charset="-120"/>
                <a:ea typeface="微軟正黑體" panose="020B0604030504040204" pitchFamily="34" charset="-120"/>
              </a:rPr>
              <a:t>遊戲視角捲動 </a:t>
            </a:r>
            <a:r>
              <a:rPr lang="en-US" altLang="zh-TW" sz="4000" dirty="0" smtClean="0">
                <a:latin typeface="微軟正黑體" panose="020B0604030504040204" pitchFamily="34" charset="-120"/>
                <a:ea typeface="微軟正黑體" panose="020B0604030504040204" pitchFamily="34" charset="-120"/>
              </a:rPr>
              <a:t>– </a:t>
            </a:r>
            <a:r>
              <a:rPr lang="zh-TW" altLang="en-US" sz="4000" dirty="0" smtClean="0">
                <a:latin typeface="微軟正黑體" panose="020B0604030504040204" pitchFamily="34" charset="-120"/>
                <a:ea typeface="微軟正黑體" panose="020B0604030504040204" pitchFamily="34" charset="-120"/>
              </a:rPr>
              <a:t>第二十層後</a:t>
            </a:r>
            <a:endParaRPr lang="zh-TW" altLang="en-US" sz="4000" dirty="0">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733683" y="5371068"/>
            <a:ext cx="10791567" cy="954107"/>
          </a:xfrm>
          <a:prstGeom prst="rect">
            <a:avLst/>
          </a:prstGeom>
          <a:noFill/>
        </p:spPr>
        <p:txBody>
          <a:bodyPr wrap="square" rtlCol="0">
            <a:spAutoFit/>
          </a:bodyPr>
          <a:lstStyle/>
          <a:p>
            <a:pPr algn="ctr"/>
            <a:r>
              <a:rPr lang="zh-TW" altLang="en-US" sz="2800" b="1" dirty="0" smtClean="0">
                <a:latin typeface="微軟正黑體" panose="020B0604030504040204" pitchFamily="34" charset="-120"/>
                <a:ea typeface="微軟正黑體" panose="020B0604030504040204" pitchFamily="34" charset="-120"/>
              </a:rPr>
              <a:t>當土撥鼠從</a:t>
            </a:r>
            <a:r>
              <a:rPr lang="zh-TW" altLang="en-US" sz="2800" b="1" dirty="0" smtClean="0">
                <a:solidFill>
                  <a:srgbClr val="FF0000"/>
                </a:solidFill>
                <a:latin typeface="微軟正黑體" panose="020B0604030504040204" pitchFamily="34" charset="-120"/>
                <a:ea typeface="微軟正黑體" panose="020B0604030504040204" pitchFamily="34" charset="-120"/>
              </a:rPr>
              <a:t>第二十層</a:t>
            </a:r>
            <a:r>
              <a:rPr lang="zh-TW" altLang="en-US" sz="2800" b="1" dirty="0" smtClean="0">
                <a:latin typeface="微軟正黑體" panose="020B0604030504040204" pitchFamily="34" charset="-120"/>
                <a:ea typeface="微軟正黑體" panose="020B0604030504040204" pitchFamily="34" charset="-120"/>
              </a:rPr>
              <a:t>向下移動時，</a:t>
            </a:r>
            <a:endParaRPr lang="en-US" altLang="zh-TW" sz="2800" b="1" dirty="0" smtClean="0">
              <a:latin typeface="微軟正黑體" panose="020B0604030504040204" pitchFamily="34" charset="-120"/>
              <a:ea typeface="微軟正黑體" panose="020B0604030504040204" pitchFamily="34" charset="-120"/>
            </a:endParaRPr>
          </a:p>
          <a:p>
            <a:pPr algn="ctr"/>
            <a:r>
              <a:rPr lang="zh-TW" altLang="en-US" sz="2800" b="1" dirty="0" smtClean="0">
                <a:solidFill>
                  <a:srgbClr val="FF0000"/>
                </a:solidFill>
                <a:latin typeface="微軟正黑體" panose="020B0604030504040204" pitchFamily="34" charset="-120"/>
                <a:ea typeface="微軟正黑體" panose="020B0604030504040204" pitchFamily="34" charset="-120"/>
              </a:rPr>
              <a:t>改為由土撥鼠移動</a:t>
            </a:r>
            <a:r>
              <a:rPr lang="zh-TW" altLang="en-US" sz="2800" b="1" dirty="0" smtClean="0">
                <a:latin typeface="微軟正黑體" panose="020B0604030504040204" pitchFamily="34" charset="-120"/>
                <a:ea typeface="微軟正黑體" panose="020B0604030504040204" pitchFamily="34" charset="-120"/>
              </a:rPr>
              <a:t>，土壤保持相同高度。</a:t>
            </a:r>
            <a:endParaRPr lang="zh-TW" altLang="en-US" sz="2800" b="1"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54" y="2257163"/>
            <a:ext cx="3712513" cy="2784384"/>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5163" y="2257167"/>
            <a:ext cx="3712513" cy="2784384"/>
          </a:xfrm>
          <a:prstGeom prst="rect">
            <a:avLst/>
          </a:prstGeom>
        </p:spPr>
      </p:pic>
      <p:sp>
        <p:nvSpPr>
          <p:cNvPr id="15" name="向右箭號 14"/>
          <p:cNvSpPr/>
          <p:nvPr/>
        </p:nvSpPr>
        <p:spPr>
          <a:xfrm>
            <a:off x="4761474" y="1737046"/>
            <a:ext cx="2858528" cy="362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5306499" y="1367467"/>
            <a:ext cx="1761688" cy="369332"/>
          </a:xfrm>
          <a:prstGeom prst="rect">
            <a:avLst/>
          </a:prstGeom>
          <a:noFill/>
        </p:spPr>
        <p:txBody>
          <a:bodyPr wrap="square" rtlCol="0">
            <a:spAutoFit/>
          </a:bodyPr>
          <a:lstStyle/>
          <a:p>
            <a:pPr algn="ctr"/>
            <a:r>
              <a:rPr lang="zh-TW" altLang="en-US" dirty="0" smtClean="0">
                <a:latin typeface="微軟正黑體" panose="020B0604030504040204" pitchFamily="34" charset="-120"/>
                <a:ea typeface="微軟正黑體" panose="020B0604030504040204" pitchFamily="34" charset="-120"/>
              </a:rPr>
              <a:t>向下一格</a:t>
            </a:r>
            <a:endParaRPr lang="zh-TW" altLang="en-US" dirty="0">
              <a:latin typeface="微軟正黑體" panose="020B0604030504040204" pitchFamily="34" charset="-120"/>
              <a:ea typeface="微軟正黑體" panose="020B0604030504040204" pitchFamily="34" charset="-120"/>
            </a:endParaRPr>
          </a:p>
        </p:txBody>
      </p:sp>
      <p:cxnSp>
        <p:nvCxnSpPr>
          <p:cNvPr id="11" name="直線接點 10"/>
          <p:cNvCxnSpPr/>
          <p:nvPr/>
        </p:nvCxnSpPr>
        <p:spPr>
          <a:xfrm>
            <a:off x="362467" y="3179805"/>
            <a:ext cx="114835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362467" y="1956247"/>
            <a:ext cx="4809871" cy="307777"/>
          </a:xfrm>
          <a:prstGeom prst="rect">
            <a:avLst/>
          </a:prstGeom>
          <a:noFill/>
        </p:spPr>
        <p:txBody>
          <a:bodyPr wrap="square" rtlCol="0">
            <a:spAutoFit/>
          </a:bodyPr>
          <a:lstStyle/>
          <a:p>
            <a:r>
              <a:rPr lang="zh-TW" altLang="en-US" sz="1400" b="1" dirty="0" smtClean="0">
                <a:solidFill>
                  <a:srgbClr val="FF0000"/>
                </a:solidFill>
                <a:latin typeface="微軟正黑體" panose="020B0604030504040204" pitchFamily="34" charset="-120"/>
                <a:ea typeface="微軟正黑體" panose="020B0604030504040204" pitchFamily="34" charset="-120"/>
              </a:rPr>
              <a:t>紅線標示第一張圖土撥鼠下緣</a:t>
            </a:r>
            <a:endParaRPr lang="zh-TW" altLang="en-US" sz="14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73251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671</Words>
  <Application>Microsoft Office PowerPoint</Application>
  <PresentationFormat>寬螢幕</PresentationFormat>
  <Paragraphs>75</Paragraphs>
  <Slides>11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11</vt:i4>
      </vt:variant>
    </vt:vector>
  </HeadingPairs>
  <TitlesOfParts>
    <vt:vector size="19" baseType="lpstr">
      <vt:lpstr>細明體</vt:lpstr>
      <vt:lpstr>微軟正黑體</vt:lpstr>
      <vt:lpstr>新細明體</vt:lpstr>
      <vt:lpstr>Arial</vt:lpstr>
      <vt:lpstr>Calibri</vt:lpstr>
      <vt:lpstr>Calibri Light</vt:lpstr>
      <vt:lpstr>Consolas</vt:lpstr>
      <vt:lpstr>Office 佈景主題</vt:lpstr>
      <vt:lpstr>Assign 3</vt:lpstr>
      <vt:lpstr>Requirements</vt:lpstr>
      <vt:lpstr>Requirements</vt:lpstr>
      <vt:lpstr>Requirements</vt:lpstr>
      <vt:lpstr>Requirements</vt:lpstr>
      <vt:lpstr>土壤與石頭疊加</vt:lpstr>
      <vt:lpstr>遊戲視角捲動</vt:lpstr>
      <vt:lpstr>遊戲視角捲動</vt:lpstr>
      <vt:lpstr>遊戲視角捲動 – 第二十層後</vt:lpstr>
      <vt:lpstr>Debug用程式碼</vt:lpstr>
      <vt:lpstr>Demo 影片</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 1</dc:title>
  <dc:creator>Rack Liu</dc:creator>
  <cp:lastModifiedBy>Rack Liu</cp:lastModifiedBy>
  <cp:revision>48</cp:revision>
  <dcterms:created xsi:type="dcterms:W3CDTF">2017-09-12T10:50:40Z</dcterms:created>
  <dcterms:modified xsi:type="dcterms:W3CDTF">2017-10-25T05:24:25Z</dcterms:modified>
</cp:coreProperties>
</file>