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3" r:id="rId5"/>
    <p:sldId id="277" r:id="rId6"/>
    <p:sldId id="276" r:id="rId7"/>
    <p:sldId id="278" r:id="rId8"/>
    <p:sldId id="279" r:id="rId9"/>
    <p:sldId id="273" r:id="rId10"/>
    <p:sldId id="280" r:id="rId11"/>
    <p:sldId id="28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000000"/>
    <a:srgbClr val="3399FF"/>
    <a:srgbClr val="FFFFFF"/>
    <a:srgbClr val="64E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9ED7-829E-4E80-BB4A-33769C7F5D7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q27zcNMyO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354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預設程式碼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200" y="1525928"/>
            <a:ext cx="936642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次作業預設程式碼提供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基本場景配置、流暢移動以及視角跟隨的程式碼，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並提供許多作業提示可供參考，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同學亦可以選擇使用自己先前程式碼來修改，但請務必確保能正常運作。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為了方便計算土壤與土撥鼠位置、不需要每次畫圖都扣掉地面兩層，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預設程式碼利用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translate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將地表設為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如果使用預設程式碼，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須注意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(0, 0)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為第一層土壤的左上角位置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而土撥鼠起始點為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(320, -80)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81" y="3345255"/>
            <a:ext cx="4555524" cy="341664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9723987">
            <a:off x="6827527" y="4599875"/>
            <a:ext cx="629066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7409937" y="4451335"/>
            <a:ext cx="107092" cy="1070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12287" y="4906953"/>
            <a:ext cx="271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image(soil0, 0, 0)</a:t>
            </a:r>
            <a:endParaRPr lang="zh-TW" alt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向右箭號 9"/>
          <p:cNvSpPr/>
          <p:nvPr/>
        </p:nvSpPr>
        <p:spPr>
          <a:xfrm rot="5400000">
            <a:off x="9461159" y="3416268"/>
            <a:ext cx="543700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679463" y="3862329"/>
            <a:ext cx="107092" cy="1070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727096" y="2897546"/>
            <a:ext cx="39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image(</a:t>
            </a:r>
            <a:r>
              <a:rPr lang="en-US" altLang="zh-TW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groundhogIdle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, 320, -80)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用程式碼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200" y="1525928"/>
            <a:ext cx="99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預設程式碼包含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影片中的數字顯示功能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，按下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鍵可以切換顯示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soilHealth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數字在對應的土壤格子上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25" y="2142530"/>
            <a:ext cx="5535826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511687"/>
            <a:ext cx="915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https://www.youtube.com/watch?v=Rq27zcNMyO4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2406"/>
            <a:ext cx="10515600" cy="46853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[][]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soilHealth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管理各格土壤的生命值，沒有石頭、一層石頭和兩層石頭的土壤預設生命值分別為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15/30/45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，並用此陣列數值顯示對應土壤與石頭圖片；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各區土壤層石頭排列比照作業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三規定。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★除了第一層外，其餘每層土壤隨機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~ 2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格挖空，並在挖空的格子顯示土壤背景圖片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(soilEmpty.png)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。每次開始遊戲需重新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隨機！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土撥鼠移動結束到達定點時，如果下方沒有土壤則受重力影響強制往下移動。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每四層為一區（總共六區），在每一區隨機選一格放入蔬菜。利用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float[]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cabbageX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cabbageY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管理蔬菜位置（陣列大小為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）；每次開始遊戲需重新隨機；碰撞判定參考作業二規定，而當土撥鼠擁有最大生命值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(PLAYER_MAX_HEALTH)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時碰到蔬菜則沒有反應。生命值顯示參考作業三規定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每四層為一區（總共六區），在每一區土壤中隨機挑一層放入一個士兵，並分別選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軸範圍內任一位置作為移動的起點。利用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float[]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soldierX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soldierY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管理士兵位置；每次開始遊戲需重新隨機；移動方式與碰撞判定參考作業二規定；土撥鼠碰到士兵回到地表時，填回初始位置下方的土壤。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072"/>
            <a:ext cx="10515600" cy="46853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作土撥鼠挖掘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只能在沒有土壤（生命值為零）的格子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土撥鼠往有土壤的格子移動時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按住方向鍵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會停留在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原地挖掘該格土壤、扣除土壤生命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挖掘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時須隨挖掘方向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改變土撥鼠圖片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而過程中放開方向鍵即可隨時回到閒置狀態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沒有石頭、一層石頭和兩層石頭的土壤分別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挖掘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15/30/45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畫格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(0.25/0.5/0.75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需依照土壤生命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改變該格土壤與石頭的顯示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圖片（見投影片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p.7-9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將需要用到的圖片讀取至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PImage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[][] soils, stones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838199" y="2513070"/>
            <a:ext cx="410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soilHealth</a:t>
            </a:r>
            <a:r>
              <a:rPr lang="en-US" altLang="zh-TW" sz="32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zh-TW" alt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欄</a:t>
            </a:r>
            <a:r>
              <a:rPr lang="en-US" altLang="zh-TW" sz="32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zh-TW" altLang="en-US" sz="32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列</a:t>
            </a:r>
            <a:r>
              <a:rPr lang="en-US" altLang="zh-TW" sz="32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57129" y="6532318"/>
            <a:ext cx="480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紅線標示不須在作業中畫出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00" y="2108887"/>
            <a:ext cx="4572000" cy="6858000"/>
          </a:xfrm>
          <a:prstGeom prst="rect">
            <a:avLst/>
          </a:prstGeom>
        </p:spPr>
      </p:pic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[][]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soilHealth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26342" y="222667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238887" y="278777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235515" y="336018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235515" y="392128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226342" y="4462095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238887" y="5023195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5235515" y="5595605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5515" y="6156705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767000" y="1651989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6341214" y="165450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915428" y="1651989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7489642" y="1649475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8063856" y="1646961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8638070" y="1644447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212284" y="1641933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9786498" y="1639419"/>
            <a:ext cx="4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12" name="矩形 11"/>
          <p:cNvSpPr/>
          <p:nvPr/>
        </p:nvSpPr>
        <p:spPr>
          <a:xfrm>
            <a:off x="7478786" y="4952844"/>
            <a:ext cx="574214" cy="540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1036349">
            <a:off x="3864499" y="5513769"/>
            <a:ext cx="3461762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-40018" y="5395550"/>
            <a:ext cx="3893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例：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soilHealth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20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 = 30</a:t>
            </a:r>
          </a:p>
          <a:p>
            <a:pPr algn="r"/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soilHealth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20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 = 15</a:t>
            </a:r>
          </a:p>
          <a:p>
            <a:pPr algn="r"/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soilHealth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20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 = 0</a:t>
            </a:r>
          </a:p>
        </p:txBody>
      </p:sp>
      <p:sp>
        <p:nvSpPr>
          <p:cNvPr id="25" name="矩形 24"/>
          <p:cNvSpPr/>
          <p:nvPr/>
        </p:nvSpPr>
        <p:spPr>
          <a:xfrm>
            <a:off x="6341214" y="2695153"/>
            <a:ext cx="574214" cy="540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916358" y="6105265"/>
            <a:ext cx="574214" cy="540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9161506">
            <a:off x="3501931" y="4395159"/>
            <a:ext cx="3394493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3915468" y="6113307"/>
            <a:ext cx="2930175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36" y="-12354"/>
            <a:ext cx="2290118" cy="687035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614233" y="2480531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隨機決定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每一層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空格格數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( 1 ~ 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95649" y="6550223"/>
            <a:ext cx="480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紅線標示不須在作業中畫出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隨機空格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下箭號 1"/>
          <p:cNvSpPr/>
          <p:nvPr/>
        </p:nvSpPr>
        <p:spPr>
          <a:xfrm>
            <a:off x="3295649" y="3352804"/>
            <a:ext cx="1647568" cy="5025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4233" y="41547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隨機決定各層要挖空的格子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19751722">
            <a:off x="7227268" y="318638"/>
            <a:ext cx="920970" cy="21658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36124" y="623963"/>
            <a:ext cx="3607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為避免土撥鼠一開始遊戲就往下掉，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第一排不須挖空！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6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36" y="-12354"/>
            <a:ext cx="2290118" cy="687035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329512" y="2471352"/>
            <a:ext cx="701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每四層為一區（即按照土壤顏色分區）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每區隨機挑選一格放一個蔬菜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每區隨機挑選一層放一個士兵，起始Ｘ位置分別隨機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士兵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蔬菜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95649" y="6550223"/>
            <a:ext cx="480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紅線標示不須在作業中畫出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0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21707" y="2257168"/>
            <a:ext cx="3929450" cy="10255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土壤圖片路徑</a:t>
            </a:r>
            <a:endParaRPr lang="en-US" altLang="zh-TW" sz="4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43761"/>
              </p:ext>
            </p:extLst>
          </p:nvPr>
        </p:nvGraphicFramePr>
        <p:xfrm>
          <a:off x="6714063" y="1027906"/>
          <a:ext cx="4819508" cy="55015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8499"/>
                <a:gridCol w="498499"/>
                <a:gridCol w="764502"/>
                <a:gridCol w="764502"/>
                <a:gridCol w="764502"/>
                <a:gridCol w="764502"/>
                <a:gridCol w="764502"/>
              </a:tblGrid>
              <a:tr h="467540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solidFill>
                            <a:srgbClr val="FF66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1200" b="1" dirty="0">
                        <a:solidFill>
                          <a:srgbClr val="FF66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66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</a:tr>
              <a:tr h="4675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對應生命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r>
                        <a:rPr lang="en-US" altLang="zh-TW" sz="1600" baseline="0" dirty="0" smtClean="0"/>
                        <a:t> - 3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4 - 6</a:t>
                      </a: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7 - 9</a:t>
                      </a: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10</a:t>
                      </a:r>
                      <a:r>
                        <a:rPr lang="en-US" altLang="zh-TW" sz="1600" baseline="0" dirty="0" smtClean="0"/>
                        <a:t> - 12</a:t>
                      </a: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13 - 45</a:t>
                      </a:r>
                      <a:endParaRPr lang="zh-TW" altLang="en-US" sz="1600" dirty="0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</a:tr>
              <a:tr h="7610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33" y="1957487"/>
            <a:ext cx="3810000" cy="4572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33395" y="3927855"/>
            <a:ext cx="5848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PImage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[][] soils = new 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PImage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6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];</a:t>
            </a:r>
          </a:p>
          <a:p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oils[</a:t>
            </a:r>
            <a:r>
              <a:rPr lang="zh-TW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zh-TW" altLang="en-US" sz="16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狀態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loadImage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(“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/soils/soil</a:t>
            </a:r>
            <a:r>
              <a:rPr lang="zh-TW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/soil</a:t>
            </a:r>
            <a:r>
              <a:rPr lang="zh-TW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_</a:t>
            </a:r>
            <a:r>
              <a:rPr lang="zh-TW" altLang="en-US" sz="16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狀態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png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”);</a:t>
            </a:r>
          </a:p>
        </p:txBody>
      </p:sp>
      <p:sp>
        <p:nvSpPr>
          <p:cNvPr id="10" name="矩形 9"/>
          <p:cNvSpPr/>
          <p:nvPr/>
        </p:nvSpPr>
        <p:spPr>
          <a:xfrm>
            <a:off x="8467326" y="4243486"/>
            <a:ext cx="759051" cy="7486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0856633">
            <a:off x="5002743" y="5078586"/>
            <a:ext cx="3461762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9645" y="5650178"/>
            <a:ext cx="589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例：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soils[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 =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loadImage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(“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/soils/soil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/soil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_</a:t>
            </a:r>
            <a:r>
              <a:rPr lang="en-US" altLang="zh-TW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.png”);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95865" y="1413459"/>
            <a:ext cx="5818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提示：因圖片數量多，請在</a:t>
            </a:r>
            <a:r>
              <a:rPr lang="en-US" altLang="zh-TW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</a:t>
            </a:r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中利用</a:t>
            </a:r>
            <a:r>
              <a:rPr lang="en-US" altLang="zh-TW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迴圈讀取各個圖片進入陣列</a:t>
            </a:r>
            <a:endParaRPr lang="zh-TW" altLang="en-US" sz="1200" b="1" dirty="0">
              <a:solidFill>
                <a:srgbClr val="FF6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21707" y="2400076"/>
            <a:ext cx="301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空格用的土壤背景圖片：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/soils/soilEmpty.png</a:t>
            </a:r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（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所有深度的空格皆使用此圖）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91" y="2410626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66395"/>
              </p:ext>
            </p:extLst>
          </p:nvPr>
        </p:nvGraphicFramePr>
        <p:xfrm>
          <a:off x="6692660" y="1551960"/>
          <a:ext cx="4832363" cy="333307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0118"/>
                <a:gridCol w="599540"/>
                <a:gridCol w="766541"/>
                <a:gridCol w="766541"/>
                <a:gridCol w="766541"/>
                <a:gridCol w="766541"/>
                <a:gridCol w="766541"/>
              </a:tblGrid>
              <a:tr h="860792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b="1" dirty="0" smtClean="0">
                          <a:solidFill>
                            <a:srgbClr val="FF66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  <a:p>
                      <a:pPr algn="l"/>
                      <a:r>
                        <a:rPr lang="zh-TW" altLang="en-US" sz="13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3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>
                    <a:lnTlToB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300" b="1" dirty="0">
                        <a:solidFill>
                          <a:srgbClr val="FF66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66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66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66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66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6600"/>
                        </a:solidFill>
                      </a:endParaRPr>
                    </a:p>
                  </a:txBody>
                  <a:tcPr marL="101277" marR="101277" marT="50639" marB="50639" anchor="ctr"/>
                </a:tc>
              </a:tr>
              <a:tr h="47872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對應生命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16 - 18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19 - 21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</a:t>
                      </a:r>
                      <a:r>
                        <a:rPr lang="en-US" altLang="zh-TW" sz="1400" baseline="0" dirty="0" smtClean="0"/>
                        <a:t> - 24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25 - 27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28 - 45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</a:tr>
              <a:tr h="7661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對應生命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31 - 33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</a:t>
                      </a:r>
                      <a:r>
                        <a:rPr lang="en-US" altLang="zh-TW" sz="1400" baseline="0" dirty="0" smtClean="0"/>
                        <a:t> - 36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37 - 39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40 - 42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43 - 45</a:t>
                      </a:r>
                      <a:endParaRPr lang="zh-TW" altLang="en-US" sz="1400" dirty="0"/>
                    </a:p>
                  </a:txBody>
                  <a:tcPr marL="101277" marR="101277" marT="50639" marB="50639" anchor="ctr"/>
                </a:tc>
              </a:tr>
              <a:tr h="760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101277" marR="101277" marT="50639" marB="50639" anchor="ctr"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55" y="2893999"/>
            <a:ext cx="3810000" cy="76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55" y="4130217"/>
            <a:ext cx="3810000" cy="762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石頭圖片路徑</a:t>
            </a:r>
            <a:endParaRPr lang="en-US" altLang="zh-TW" sz="4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9645" y="2955247"/>
            <a:ext cx="5848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PImage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[][] stones = new 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PImage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6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];</a:t>
            </a:r>
          </a:p>
          <a:p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stones[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zh-TW" altLang="en-US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狀態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loadImage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(“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/stones/stone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/stone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種類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_</a:t>
            </a:r>
            <a:r>
              <a:rPr lang="zh-TW" altLang="en-US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狀態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.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png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”);</a:t>
            </a:r>
          </a:p>
        </p:txBody>
      </p:sp>
      <p:sp>
        <p:nvSpPr>
          <p:cNvPr id="10" name="矩形 9"/>
          <p:cNvSpPr/>
          <p:nvPr/>
        </p:nvSpPr>
        <p:spPr>
          <a:xfrm>
            <a:off x="8462405" y="4131803"/>
            <a:ext cx="759051" cy="7486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0856633">
            <a:off x="5002743" y="5078586"/>
            <a:ext cx="3461762" cy="2025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9645" y="5650178"/>
            <a:ext cx="6120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例：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stones[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en-US" altLang="zh-TW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14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loadImage</a:t>
            </a:r>
            <a:r>
              <a:rPr lang="en-US" altLang="zh-TW" sz="1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(“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img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/stones/stone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/stone</a:t>
            </a:r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_</a:t>
            </a:r>
            <a:r>
              <a:rPr lang="en-US" altLang="zh-TW" sz="1400" b="1" dirty="0" smtClean="0">
                <a:solidFill>
                  <a:srgbClr val="FF66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.png</a:t>
            </a:r>
            <a:r>
              <a:rPr lang="en-US" altLang="zh-TW" sz="14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”);</a:t>
            </a:r>
          </a:p>
          <a:p>
            <a:endParaRPr lang="en-US" altLang="zh-TW" sz="1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5865" y="1413459"/>
            <a:ext cx="5818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提示：因圖片數量多，請在</a:t>
            </a:r>
            <a:r>
              <a:rPr lang="en-US" altLang="zh-TW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</a:t>
            </a:r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中利用</a:t>
            </a:r>
            <a:r>
              <a:rPr lang="en-US" altLang="zh-TW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200" b="1" dirty="0" smtClean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迴圈讀取各個圖片進入陣列</a:t>
            </a:r>
            <a:endParaRPr lang="zh-TW" altLang="en-US" sz="1200" b="1" dirty="0">
              <a:solidFill>
                <a:srgbClr val="FF6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9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土壤圖片隨土壤生命值變化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8" y="2059459"/>
            <a:ext cx="11395669" cy="427337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685"/>
              </p:ext>
            </p:extLst>
          </p:nvPr>
        </p:nvGraphicFramePr>
        <p:xfrm>
          <a:off x="428361" y="1326290"/>
          <a:ext cx="11381792" cy="736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  <a:gridCol w="711362"/>
              </a:tblGrid>
              <a:tr h="271851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Consolas" panose="020B0609020204030204" pitchFamily="49" charset="0"/>
                        </a:rPr>
                        <a:t>soilHealth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1 - 3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r>
                        <a:rPr lang="en-US" altLang="zh-TW" sz="1400" baseline="0" dirty="0" smtClean="0"/>
                        <a:t> - </a:t>
                      </a:r>
                      <a:r>
                        <a:rPr lang="en-US" altLang="zh-TW" sz="1400" dirty="0" smtClean="0"/>
                        <a:t>6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7 - 9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10 - 12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</a:t>
                      </a:r>
                      <a:r>
                        <a:rPr lang="en-US" altLang="zh-TW" sz="1400" baseline="0" dirty="0" smtClean="0"/>
                        <a:t> - </a:t>
                      </a:r>
                      <a:r>
                        <a:rPr lang="en-US" altLang="zh-TW" sz="1400" dirty="0" smtClean="0"/>
                        <a:t>15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</a:t>
                      </a:r>
                      <a:r>
                        <a:rPr lang="en-US" altLang="zh-TW" sz="1400" baseline="0" dirty="0" smtClean="0"/>
                        <a:t> - </a:t>
                      </a:r>
                      <a:r>
                        <a:rPr lang="en-US" altLang="zh-TW" sz="1400" dirty="0" smtClean="0"/>
                        <a:t>18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19 - 21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22 - 24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25 - 27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28 - 30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31 - 33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34 - 36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37 - 39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40 - 42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43 - 45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979</Words>
  <Application>Microsoft Office PowerPoint</Application>
  <PresentationFormat>寬螢幕</PresentationFormat>
  <Paragraphs>147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Assign 4</vt:lpstr>
      <vt:lpstr>Requirements</vt:lpstr>
      <vt:lpstr>Requirements</vt:lpstr>
      <vt:lpstr>int[][] soilHealth</vt:lpstr>
      <vt:lpstr>隨機空格</vt:lpstr>
      <vt:lpstr>士兵/蔬菜</vt:lpstr>
      <vt:lpstr>土壤圖片路徑</vt:lpstr>
      <vt:lpstr>石頭圖片路徑</vt:lpstr>
      <vt:lpstr>土壤圖片隨土壤生命值變化</vt:lpstr>
      <vt:lpstr>預設程式碼</vt:lpstr>
      <vt:lpstr>Demo用程式碼</vt:lpstr>
      <vt:lpstr>Demo 影片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1</dc:title>
  <dc:creator>Rack Liu</dc:creator>
  <cp:lastModifiedBy>Rack Liu</cp:lastModifiedBy>
  <cp:revision>83</cp:revision>
  <dcterms:created xsi:type="dcterms:W3CDTF">2017-09-12T10:50:40Z</dcterms:created>
  <dcterms:modified xsi:type="dcterms:W3CDTF">2017-11-08T06:36:20Z</dcterms:modified>
</cp:coreProperties>
</file>