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81" d="100"/>
          <a:sy n="81" d="100"/>
        </p:scale>
        <p:origin x="-2616" y="-87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EA676-BA84-4668-8C91-458481381D1C}" type="datetimeFigureOut">
              <a:rPr lang="en-GB" smtClean="0"/>
              <a:pPr/>
              <a:t>19/04/2021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76DB32-5711-4AAD-A3E9-89021E66D0E5}" type="slidenum">
              <a:rPr lang="en-GB" smtClean="0"/>
              <a:pPr/>
              <a:t>‹#›</a:t>
            </a:fld>
            <a:endParaRPr lang="en-GB"/>
          </a:p>
        </p:txBody>
      </p:sp>
    </p:spTree>
    <p:extLst>
      <p:ext uri="{BB962C8B-B14F-4D97-AF65-F5344CB8AC3E}">
        <p14:creationId xmlns:p14="http://schemas.microsoft.com/office/powerpoint/2010/main" val="395691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7724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168551"/>
            <a:ext cx="6400800" cy="1052537"/>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625D76-A5EA-4318-B8BF-6F01CBC4F94C}" type="datetime1">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C70D-B3EE-4574-8690-8371C5F828C0}"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9466" y="4869160"/>
            <a:ext cx="2625069" cy="1034509"/>
          </a:xfrm>
          <a:prstGeom prst="rect">
            <a:avLst/>
          </a:prstGeom>
        </p:spPr>
      </p:pic>
      <p:sp>
        <p:nvSpPr>
          <p:cNvPr id="8" name="Rectangle 7"/>
          <p:cNvSpPr/>
          <p:nvPr userDrawn="1"/>
        </p:nvSpPr>
        <p:spPr>
          <a:xfrm>
            <a:off x="390364" y="6237312"/>
            <a:ext cx="8363272" cy="620688"/>
          </a:xfrm>
          <a:prstGeom prst="rect">
            <a:avLst/>
          </a:prstGeom>
          <a:solidFill>
            <a:srgbClr val="2E3A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90364" y="0"/>
            <a:ext cx="8363272" cy="620688"/>
          </a:xfrm>
          <a:prstGeom prst="rect">
            <a:avLst/>
          </a:prstGeom>
          <a:solidFill>
            <a:srgbClr val="2E3A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12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D7BF-B3E5-40F5-B0B6-982B62200D16}" type="datetime1">
              <a:rPr lang="en-US" smtClean="0"/>
              <a:pPr/>
              <a:t>4/19/2021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A88FB-C769-45C9-BAC1-0C7B545A559F}" type="slidenum">
              <a:rPr lang="en-GB" smtClean="0"/>
              <a:pPr/>
              <a:t>‹#›</a:t>
            </a:fld>
            <a:endParaRPr lang="en-GB"/>
          </a:p>
        </p:txBody>
      </p:sp>
    </p:spTree>
    <p:extLst>
      <p:ext uri="{BB962C8B-B14F-4D97-AF65-F5344CB8AC3E}">
        <p14:creationId xmlns:p14="http://schemas.microsoft.com/office/powerpoint/2010/main" val="278721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F7DF9-2704-46E8-A0EA-D5FCA2415FC4}" type="datetime1">
              <a:rPr lang="en-US" smtClean="0"/>
              <a:pPr/>
              <a:t>4/19/2021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A88FB-C769-45C9-BAC1-0C7B545A559F}" type="slidenum">
              <a:rPr lang="en-GB" smtClean="0"/>
              <a:pPr/>
              <a:t>‹#›</a:t>
            </a:fld>
            <a:endParaRPr lang="en-GB"/>
          </a:p>
        </p:txBody>
      </p:sp>
    </p:spTree>
    <p:extLst>
      <p:ext uri="{BB962C8B-B14F-4D97-AF65-F5344CB8AC3E}">
        <p14:creationId xmlns:p14="http://schemas.microsoft.com/office/powerpoint/2010/main" val="102817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800600"/>
          </a:xfrm>
        </p:spPr>
        <p:txBody>
          <a:bodyPr/>
          <a:lstStyle>
            <a:lvl1pPr marL="342900" indent="-342900">
              <a:buFontTx/>
              <a:buBlip>
                <a:blip r:embed="rId2"/>
              </a:buBlip>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D51AA-1D15-498B-B645-4ACBE9962E97}" type="datetime1">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4389120" y="0"/>
            <a:ext cx="365760" cy="365125"/>
          </a:xfrm>
        </p:spPr>
        <p:txBody>
          <a:bodyPr/>
          <a:lstStyle/>
          <a:p>
            <a:fld id="{9630C70D-B3EE-4574-8690-8371C5F828C0}" type="slidenum">
              <a:rPr lang="en-US" smtClean="0"/>
              <a:pPr/>
              <a:t>‹#›</a:t>
            </a:fld>
            <a:endParaRPr lang="en-US"/>
          </a:p>
        </p:txBody>
      </p:sp>
    </p:spTree>
    <p:extLst>
      <p:ext uri="{BB962C8B-B14F-4D97-AF65-F5344CB8AC3E}">
        <p14:creationId xmlns:p14="http://schemas.microsoft.com/office/powerpoint/2010/main" val="7336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AFD79-E308-4A88-BD84-FD3000D31614}" type="datetime1">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DA88FB-C769-45C9-BAC1-0C7B545A559F}" type="slidenum">
              <a:rPr lang="en-GB" smtClean="0"/>
              <a:pPr/>
              <a:t>‹#›</a:t>
            </a:fld>
            <a:endParaRPr lang="en-GB"/>
          </a:p>
        </p:txBody>
      </p:sp>
    </p:spTree>
    <p:extLst>
      <p:ext uri="{BB962C8B-B14F-4D97-AF65-F5344CB8AC3E}">
        <p14:creationId xmlns:p14="http://schemas.microsoft.com/office/powerpoint/2010/main" val="392239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75BB2D-02BD-453B-AF84-9C91406B6B17}" type="datetime1">
              <a:rPr lang="en-US" smtClean="0"/>
              <a:pPr/>
              <a:t>4/19/2021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A88FB-C769-45C9-BAC1-0C7B545A559F}" type="slidenum">
              <a:rPr lang="en-GB" smtClean="0"/>
              <a:pPr/>
              <a:t>‹#›</a:t>
            </a:fld>
            <a:endParaRPr lang="en-GB"/>
          </a:p>
        </p:txBody>
      </p:sp>
    </p:spTree>
    <p:extLst>
      <p:ext uri="{BB962C8B-B14F-4D97-AF65-F5344CB8AC3E}">
        <p14:creationId xmlns:p14="http://schemas.microsoft.com/office/powerpoint/2010/main" val="198729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9A8D5C-7AC3-4818-862D-D033C72A0708}" type="datetime1">
              <a:rPr lang="en-US" smtClean="0"/>
              <a:pPr/>
              <a:t>4/19/2021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DA88FB-C769-45C9-BAC1-0C7B545A559F}" type="slidenum">
              <a:rPr lang="en-GB" smtClean="0"/>
              <a:pPr/>
              <a:t>‹#›</a:t>
            </a:fld>
            <a:endParaRPr lang="en-GB"/>
          </a:p>
        </p:txBody>
      </p:sp>
    </p:spTree>
    <p:extLst>
      <p:ext uri="{BB962C8B-B14F-4D97-AF65-F5344CB8AC3E}">
        <p14:creationId xmlns:p14="http://schemas.microsoft.com/office/powerpoint/2010/main" val="381841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CD6305-993A-42AC-A2F1-8A6C3F8B48C0}" type="datetime1">
              <a:rPr lang="en-US" smtClean="0"/>
              <a:pPr/>
              <a:t>4/19/2021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DA88FB-C769-45C9-BAC1-0C7B545A559F}" type="slidenum">
              <a:rPr lang="en-GB" smtClean="0"/>
              <a:pPr/>
              <a:t>‹#›</a:t>
            </a:fld>
            <a:endParaRPr lang="en-GB"/>
          </a:p>
        </p:txBody>
      </p:sp>
    </p:spTree>
    <p:extLst>
      <p:ext uri="{BB962C8B-B14F-4D97-AF65-F5344CB8AC3E}">
        <p14:creationId xmlns:p14="http://schemas.microsoft.com/office/powerpoint/2010/main" val="2866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F5974-BA84-4BA5-942E-D2764F7191B6}" type="datetime1">
              <a:rPr lang="en-US" smtClean="0"/>
              <a:pPr/>
              <a:t>4/19/2021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DA88FB-C769-45C9-BAC1-0C7B545A559F}" type="slidenum">
              <a:rPr lang="en-GB" smtClean="0"/>
              <a:pPr/>
              <a:t>‹#›</a:t>
            </a:fld>
            <a:endParaRPr lang="en-GB"/>
          </a:p>
        </p:txBody>
      </p:sp>
    </p:spTree>
    <p:extLst>
      <p:ext uri="{BB962C8B-B14F-4D97-AF65-F5344CB8AC3E}">
        <p14:creationId xmlns:p14="http://schemas.microsoft.com/office/powerpoint/2010/main" val="287994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B2202-EF6C-444D-9439-68E8DD5FE1DB}" type="datetime1">
              <a:rPr lang="en-US" smtClean="0"/>
              <a:pPr/>
              <a:t>4/19/2021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A88FB-C769-45C9-BAC1-0C7B545A559F}" type="slidenum">
              <a:rPr lang="en-GB" smtClean="0"/>
              <a:pPr/>
              <a:t>‹#›</a:t>
            </a:fld>
            <a:endParaRPr lang="en-GB"/>
          </a:p>
        </p:txBody>
      </p:sp>
    </p:spTree>
    <p:extLst>
      <p:ext uri="{BB962C8B-B14F-4D97-AF65-F5344CB8AC3E}">
        <p14:creationId xmlns:p14="http://schemas.microsoft.com/office/powerpoint/2010/main" val="418072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49B240-B397-41EC-8762-957EC537E454}" type="datetime1">
              <a:rPr lang="en-US" smtClean="0"/>
              <a:pPr/>
              <a:t>4/19/2021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A88FB-C769-45C9-BAC1-0C7B545A559F}" type="slidenum">
              <a:rPr lang="en-GB" smtClean="0"/>
              <a:pPr/>
              <a:t>‹#›</a:t>
            </a:fld>
            <a:endParaRPr lang="en-GB"/>
          </a:p>
        </p:txBody>
      </p:sp>
    </p:spTree>
    <p:extLst>
      <p:ext uri="{BB962C8B-B14F-4D97-AF65-F5344CB8AC3E}">
        <p14:creationId xmlns:p14="http://schemas.microsoft.com/office/powerpoint/2010/main" val="675723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6000"/>
            <a:lum/>
          </a:blip>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457200" y="0"/>
            <a:ext cx="8229600" cy="381000"/>
          </a:xfrm>
          <a:prstGeom prst="rect">
            <a:avLst/>
          </a:prstGeom>
          <a:solidFill>
            <a:srgbClr val="2E3A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7B4D1-40E9-46C8-A4CC-85028DADAFD6}" type="datetime1">
              <a:rPr lang="en-US" smtClean="0"/>
              <a:pPr/>
              <a:t>4/19/2021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89120" y="0"/>
            <a:ext cx="365760" cy="365125"/>
          </a:xfrm>
          <a:prstGeom prst="rect">
            <a:avLst/>
          </a:prstGeom>
        </p:spPr>
        <p:txBody>
          <a:bodyPr vert="horz" lIns="91440" tIns="45720" rIns="91440" bIns="45720" rtlCol="0" anchor="ctr"/>
          <a:lstStyle>
            <a:lvl1pPr algn="ctr">
              <a:defRPr sz="1200" b="1">
                <a:solidFill>
                  <a:schemeClr val="bg1"/>
                </a:solidFill>
              </a:defRPr>
            </a:lvl1pPr>
          </a:lstStyle>
          <a:p>
            <a:fld id="{D4DA88FB-C769-45C9-BAC1-0C7B545A559F}" type="slidenum">
              <a:rPr lang="en-GB" smtClean="0"/>
              <a:pPr/>
              <a:t>‹#›</a:t>
            </a:fld>
            <a:endParaRPr lang="en-GB"/>
          </a:p>
        </p:txBody>
      </p:sp>
      <p:sp>
        <p:nvSpPr>
          <p:cNvPr id="8" name="Rectangle 7"/>
          <p:cNvSpPr/>
          <p:nvPr/>
        </p:nvSpPr>
        <p:spPr>
          <a:xfrm>
            <a:off x="457200" y="6601968"/>
            <a:ext cx="8229600" cy="27432"/>
          </a:xfrm>
          <a:prstGeom prst="rect">
            <a:avLst/>
          </a:prstGeom>
          <a:ln>
            <a:solidFill>
              <a:srgbClr val="2E3A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rotWithShape="1">
          <a:blip r:embed="rId14" cstate="print">
            <a:extLst>
              <a:ext uri="{28A0092B-C50C-407E-A947-70E740481C1C}">
                <a14:useLocalDpi xmlns:a14="http://schemas.microsoft.com/office/drawing/2010/main" val="0"/>
              </a:ext>
            </a:extLst>
          </a:blip>
          <a:srcRect r="61298"/>
          <a:stretch/>
        </p:blipFill>
        <p:spPr>
          <a:xfrm>
            <a:off x="4318011" y="6312730"/>
            <a:ext cx="507978" cy="517254"/>
          </a:xfrm>
          <a:prstGeom prst="rect">
            <a:avLst/>
          </a:prstGeom>
        </p:spPr>
      </p:pic>
    </p:spTree>
    <p:extLst>
      <p:ext uri="{BB962C8B-B14F-4D97-AF65-F5344CB8AC3E}">
        <p14:creationId xmlns:p14="http://schemas.microsoft.com/office/powerpoint/2010/main" val="292187862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60000"/>
        <a:buFontTx/>
        <a:buBlip>
          <a:blip r:embed="rId15"/>
        </a:buBlip>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944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10</a:t>
            </a:fld>
            <a:endParaRPr lang="en-GB"/>
          </a:p>
        </p:txBody>
      </p:sp>
      <p:sp>
        <p:nvSpPr>
          <p:cNvPr id="3" name="Title 1"/>
          <p:cNvSpPr txBox="1">
            <a:spLocks/>
          </p:cNvSpPr>
          <p:nvPr/>
        </p:nvSpPr>
        <p:spPr>
          <a:xfrm>
            <a:off x="457200" y="274638"/>
            <a:ext cx="8229600" cy="85010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smtClean="0">
                <a:solidFill>
                  <a:srgbClr val="C00000"/>
                </a:solidFill>
                <a:latin typeface="Times New Roman" pitchFamily="18" charset="0"/>
                <a:cs typeface="Times New Roman" pitchFamily="18" charset="0"/>
              </a:rPr>
              <a:t>Types of Machine Learning</a:t>
            </a:r>
            <a:endParaRPr lang="en-US" sz="2800" dirty="0">
              <a:solidFill>
                <a:srgbClr val="C00000"/>
              </a:solidFill>
              <a:latin typeface="Times New Roman" pitchFamily="18" charset="0"/>
              <a:cs typeface="Times New Roman" pitchFamily="18" charset="0"/>
            </a:endParaRPr>
          </a:p>
        </p:txBody>
      </p:sp>
      <p:sp>
        <p:nvSpPr>
          <p:cNvPr id="4" name="Rectangle 3"/>
          <p:cNvSpPr/>
          <p:nvPr/>
        </p:nvSpPr>
        <p:spPr>
          <a:xfrm>
            <a:off x="107504" y="764704"/>
            <a:ext cx="8928992" cy="5632311"/>
          </a:xfrm>
          <a:prstGeom prst="rect">
            <a:avLst/>
          </a:prstGeom>
        </p:spPr>
        <p:txBody>
          <a:bodyPr wrap="square">
            <a:spAutoFit/>
          </a:bodyPr>
          <a:lstStyle/>
          <a:p>
            <a:pPr>
              <a:lnSpc>
                <a:spcPct val="200000"/>
              </a:lnSpc>
            </a:pPr>
            <a:r>
              <a:rPr lang="en-US" dirty="0">
                <a:latin typeface="Times New Roman" pitchFamily="18" charset="0"/>
                <a:cs typeface="Times New Roman" pitchFamily="18" charset="0"/>
              </a:rPr>
              <a:t>There are </a:t>
            </a:r>
            <a:r>
              <a:rPr lang="en-US" dirty="0" smtClean="0">
                <a:latin typeface="Times New Roman" pitchFamily="18" charset="0"/>
                <a:cs typeface="Times New Roman" pitchFamily="18" charset="0"/>
              </a:rPr>
              <a:t>three major types </a:t>
            </a:r>
            <a:r>
              <a:rPr lang="en-US" dirty="0">
                <a:latin typeface="Times New Roman" pitchFamily="18" charset="0"/>
                <a:cs typeface="Times New Roman" pitchFamily="18" charset="0"/>
              </a:rPr>
              <a:t>of machine learning:</a:t>
            </a:r>
          </a:p>
          <a:p>
            <a:pPr>
              <a:lnSpc>
                <a:spcPct val="200000"/>
              </a:lnSpc>
            </a:pPr>
            <a:r>
              <a:rPr lang="en-US" b="1" dirty="0">
                <a:solidFill>
                  <a:srgbClr val="C00000"/>
                </a:solidFill>
                <a:latin typeface="Times New Roman" pitchFamily="18" charset="0"/>
                <a:cs typeface="Times New Roman" pitchFamily="18" charset="0"/>
              </a:rPr>
              <a:t>Supervised learning</a:t>
            </a:r>
            <a:r>
              <a:rPr lang="en-US" dirty="0">
                <a:latin typeface="Times New Roman" pitchFamily="18" charset="0"/>
                <a:cs typeface="Times New Roman" pitchFamily="18" charset="0"/>
              </a:rPr>
              <a:t>: (also called inductive learning) Training data includes desired outputs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label.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To detect if a message is a Spam of not. This type of learning is supervised.</a:t>
            </a:r>
          </a:p>
          <a:p>
            <a:pPr>
              <a:lnSpc>
                <a:spcPct val="200000"/>
              </a:lnSpc>
            </a:pPr>
            <a:r>
              <a:rPr lang="en-US" b="1" dirty="0">
                <a:solidFill>
                  <a:srgbClr val="C00000"/>
                </a:solidFill>
                <a:latin typeface="Times New Roman" pitchFamily="18" charset="0"/>
                <a:cs typeface="Times New Roman" pitchFamily="18" charset="0"/>
              </a:rPr>
              <a:t>Unsupervised learning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this is a type of machine learning where the machine has to learn without a pre-defined label. An example is clustering.</a:t>
            </a:r>
            <a:endParaRPr lang="en-US" dirty="0">
              <a:latin typeface="Times New Roman" pitchFamily="18" charset="0"/>
              <a:cs typeface="Times New Roman" pitchFamily="18" charset="0"/>
            </a:endParaRPr>
          </a:p>
          <a:p>
            <a:pPr>
              <a:lnSpc>
                <a:spcPct val="200000"/>
              </a:lnSpc>
            </a:pPr>
            <a:r>
              <a:rPr lang="en-US" b="1" dirty="0">
                <a:solidFill>
                  <a:srgbClr val="C00000"/>
                </a:solidFill>
                <a:latin typeface="Times New Roman" pitchFamily="18" charset="0"/>
                <a:cs typeface="Times New Roman" pitchFamily="18" charset="0"/>
              </a:rPr>
              <a:t>Reinforcement learning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This is a type of learning where the machine tries to learn from experience.</a:t>
            </a:r>
            <a:endParaRPr lang="en-US" dirty="0">
              <a:latin typeface="Times New Roman" pitchFamily="18" charset="0"/>
              <a:cs typeface="Times New Roman" pitchFamily="18" charset="0"/>
            </a:endParaRPr>
          </a:p>
          <a:p>
            <a:pPr>
              <a:lnSpc>
                <a:spcPct val="200000"/>
              </a:lnSpc>
            </a:pPr>
            <a:r>
              <a:rPr lang="en-US" dirty="0">
                <a:latin typeface="Times New Roman" pitchFamily="18" charset="0"/>
                <a:cs typeface="Times New Roman" pitchFamily="18" charset="0"/>
              </a:rPr>
              <a:t>Supervised learning is the most mature, the most studied and the type of learning used by most machine learning algorithms. Learning with supervision is much easier than learning without supervision</a:t>
            </a:r>
          </a:p>
        </p:txBody>
      </p:sp>
    </p:spTree>
    <p:extLst>
      <p:ext uri="{BB962C8B-B14F-4D97-AF65-F5344CB8AC3E}">
        <p14:creationId xmlns:p14="http://schemas.microsoft.com/office/powerpoint/2010/main" val="387811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11</a:t>
            </a:fld>
            <a:endParaRPr lang="en-GB"/>
          </a:p>
        </p:txBody>
      </p:sp>
      <p:sp>
        <p:nvSpPr>
          <p:cNvPr id="3" name="TextBox 2"/>
          <p:cNvSpPr txBox="1"/>
          <p:nvPr/>
        </p:nvSpPr>
        <p:spPr>
          <a:xfrm>
            <a:off x="107504" y="548680"/>
            <a:ext cx="8928992"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In this course, we are mostly going to focus on supervised learning, so lets look at supervised learning in detail.</a:t>
            </a:r>
          </a:p>
          <a:p>
            <a:endParaRPr lang="en-US" dirty="0" smtClean="0">
              <a:latin typeface="Times New Roman" pitchFamily="18" charset="0"/>
              <a:cs typeface="Times New Roman" pitchFamily="18" charset="0"/>
            </a:endParaRPr>
          </a:p>
          <a:p>
            <a:r>
              <a:rPr lang="en-US" b="1" dirty="0">
                <a:solidFill>
                  <a:srgbClr val="C00000"/>
                </a:solidFill>
                <a:latin typeface="Times New Roman" pitchFamily="18" charset="0"/>
                <a:cs typeface="Times New Roman" pitchFamily="18" charset="0"/>
              </a:rPr>
              <a:t>Supervised Learning</a:t>
            </a:r>
          </a:p>
          <a:p>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93826"/>
            <a:ext cx="8208912" cy="3983446"/>
          </a:xfrm>
          <a:prstGeom prst="rect">
            <a:avLst/>
          </a:prstGeom>
        </p:spPr>
      </p:pic>
    </p:spTree>
    <p:extLst>
      <p:ext uri="{BB962C8B-B14F-4D97-AF65-F5344CB8AC3E}">
        <p14:creationId xmlns:p14="http://schemas.microsoft.com/office/powerpoint/2010/main" val="906350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12</a:t>
            </a:fld>
            <a:endParaRPr lang="en-GB"/>
          </a:p>
        </p:txBody>
      </p:sp>
      <p:sp>
        <p:nvSpPr>
          <p:cNvPr id="3" name="Rectangle 2"/>
          <p:cNvSpPr/>
          <p:nvPr/>
        </p:nvSpPr>
        <p:spPr>
          <a:xfrm>
            <a:off x="107504" y="404664"/>
            <a:ext cx="8856984" cy="6186309"/>
          </a:xfrm>
          <a:prstGeom prst="rect">
            <a:avLst/>
          </a:prstGeom>
        </p:spPr>
        <p:txBody>
          <a:bodyPr wrap="square">
            <a:spAutoFit/>
          </a:bodyPr>
          <a:lstStyle/>
          <a:p>
            <a:pPr>
              <a:lnSpc>
                <a:spcPct val="200000"/>
              </a:lnSpc>
            </a:pPr>
            <a:r>
              <a:rPr lang="en-US" dirty="0">
                <a:latin typeface="Times New Roman" pitchFamily="18" charset="0"/>
                <a:cs typeface="Times New Roman" pitchFamily="18" charset="0"/>
              </a:rPr>
              <a:t>Supervised learning, in the context of artificial intelligence (AI) and machine learning, is a type of system in which both input and desired output data are provided. Input and output data are labeled for classification to provide a learning basis for future data processing.</a:t>
            </a:r>
          </a:p>
          <a:p>
            <a:pPr>
              <a:lnSpc>
                <a:spcPct val="200000"/>
              </a:lnSpc>
            </a:pPr>
            <a:r>
              <a:rPr lang="en-US" b="1" dirty="0">
                <a:solidFill>
                  <a:srgbClr val="C00000"/>
                </a:solidFill>
                <a:latin typeface="Times New Roman" pitchFamily="18" charset="0"/>
                <a:cs typeface="Times New Roman" pitchFamily="18" charset="0"/>
              </a:rPr>
              <a:t>Classification</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 classification classifier (model) is the type of model in which the output variable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the Label) is Discrete.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To predict if the patient has cancer or not, if an employee will leave or stay </a:t>
            </a:r>
            <a:r>
              <a:rPr lang="en-US" dirty="0" err="1" smtClean="0">
                <a:latin typeface="Times New Roman" pitchFamily="18" charset="0"/>
                <a:cs typeface="Times New Roman" pitchFamily="18" charset="0"/>
              </a:rPr>
              <a:t>e.t.c</a:t>
            </a:r>
            <a:r>
              <a:rPr lang="en-US" dirty="0" smtClean="0">
                <a:latin typeface="Times New Roman" pitchFamily="18" charset="0"/>
                <a:cs typeface="Times New Roman" pitchFamily="18" charset="0"/>
              </a:rPr>
              <a:t>.</a:t>
            </a:r>
          </a:p>
          <a:p>
            <a:pPr>
              <a:lnSpc>
                <a:spcPct val="200000"/>
              </a:lnSpc>
            </a:pPr>
            <a:r>
              <a:rPr lang="en-US" b="1" dirty="0">
                <a:solidFill>
                  <a:srgbClr val="C00000"/>
                </a:solidFill>
                <a:latin typeface="Times New Roman" pitchFamily="18" charset="0"/>
                <a:cs typeface="Times New Roman" pitchFamily="18" charset="0"/>
              </a:rPr>
              <a:t>Type of Classification Model</a:t>
            </a:r>
          </a:p>
          <a:p>
            <a:pPr>
              <a:lnSpc>
                <a:spcPct val="200000"/>
              </a:lnSpc>
            </a:pPr>
            <a:r>
              <a:rPr lang="en-US" dirty="0">
                <a:latin typeface="Times New Roman" pitchFamily="18" charset="0"/>
                <a:cs typeface="Times New Roman" pitchFamily="18" charset="0"/>
              </a:rPr>
              <a:t>Logistic Regression</a:t>
            </a:r>
          </a:p>
          <a:p>
            <a:pPr>
              <a:lnSpc>
                <a:spcPct val="200000"/>
              </a:lnSpc>
            </a:pPr>
            <a:r>
              <a:rPr lang="en-US" dirty="0">
                <a:latin typeface="Times New Roman" pitchFamily="18" charset="0"/>
                <a:cs typeface="Times New Roman" pitchFamily="18" charset="0"/>
              </a:rPr>
              <a:t>Decision Trees</a:t>
            </a:r>
          </a:p>
          <a:p>
            <a:pPr>
              <a:lnSpc>
                <a:spcPct val="200000"/>
              </a:lnSpc>
            </a:pPr>
            <a:r>
              <a:rPr lang="en-US" dirty="0">
                <a:latin typeface="Times New Roman" pitchFamily="18" charset="0"/>
                <a:cs typeface="Times New Roman" pitchFamily="18" charset="0"/>
              </a:rPr>
              <a:t>Random </a:t>
            </a:r>
            <a:r>
              <a:rPr lang="en-US" dirty="0" smtClean="0">
                <a:latin typeface="Times New Roman" pitchFamily="18" charset="0"/>
                <a:cs typeface="Times New Roman" pitchFamily="18" charset="0"/>
              </a:rPr>
              <a:t>Forest</a:t>
            </a:r>
            <a:endParaRPr lang="en-US" dirty="0">
              <a:latin typeface="Times New Roman" pitchFamily="18" charset="0"/>
              <a:cs typeface="Times New Roman" pitchFamily="18" charset="0"/>
            </a:endParaRPr>
          </a:p>
          <a:p>
            <a:pPr>
              <a:lnSpc>
                <a:spcPct val="2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616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13</a:t>
            </a:fld>
            <a:endParaRPr lang="en-GB"/>
          </a:p>
        </p:txBody>
      </p:sp>
      <p:sp>
        <p:nvSpPr>
          <p:cNvPr id="3" name="Rectangle 2"/>
          <p:cNvSpPr/>
          <p:nvPr/>
        </p:nvSpPr>
        <p:spPr>
          <a:xfrm>
            <a:off x="107504" y="404664"/>
            <a:ext cx="8784976" cy="3416320"/>
          </a:xfrm>
          <a:prstGeom prst="rect">
            <a:avLst/>
          </a:prstGeom>
        </p:spPr>
        <p:txBody>
          <a:bodyPr wrap="square">
            <a:spAutoFit/>
          </a:bodyPr>
          <a:lstStyle/>
          <a:p>
            <a:pPr>
              <a:lnSpc>
                <a:spcPct val="200000"/>
              </a:lnSpc>
            </a:pPr>
            <a:r>
              <a:rPr lang="en-US" b="1" dirty="0">
                <a:solidFill>
                  <a:srgbClr val="C00000"/>
                </a:solidFill>
                <a:latin typeface="Times New Roman" pitchFamily="18" charset="0"/>
                <a:cs typeface="Times New Roman" pitchFamily="18" charset="0"/>
              </a:rPr>
              <a:t>Regression</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 Regression model is the type of model in which the </a:t>
            </a:r>
            <a:r>
              <a:rPr lang="en-US" dirty="0" smtClean="0">
                <a:latin typeface="Times New Roman" pitchFamily="18" charset="0"/>
                <a:cs typeface="Times New Roman" pitchFamily="18" charset="0"/>
              </a:rPr>
              <a:t>output </a:t>
            </a:r>
            <a:r>
              <a:rPr lang="en-US" dirty="0">
                <a:latin typeface="Times New Roman" pitchFamily="18" charset="0"/>
                <a:cs typeface="Times New Roman" pitchFamily="18" charset="0"/>
              </a:rPr>
              <a:t>variable is continuous.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Predict price of a house in an area, how much rainfall will occur in an area </a:t>
            </a:r>
            <a:r>
              <a:rPr lang="en-US" dirty="0" err="1">
                <a:latin typeface="Times New Roman" pitchFamily="18" charset="0"/>
                <a:cs typeface="Times New Roman" pitchFamily="18" charset="0"/>
              </a:rPr>
              <a:t>e.t.c</a:t>
            </a:r>
            <a:endParaRPr lang="en-US" dirty="0">
              <a:latin typeface="Times New Roman" pitchFamily="18" charset="0"/>
              <a:cs typeface="Times New Roman" pitchFamily="18" charset="0"/>
            </a:endParaRPr>
          </a:p>
          <a:p>
            <a:pPr>
              <a:lnSpc>
                <a:spcPct val="200000"/>
              </a:lnSpc>
            </a:pPr>
            <a:r>
              <a:rPr lang="en-US" b="1" dirty="0" smtClean="0">
                <a:solidFill>
                  <a:srgbClr val="C00000"/>
                </a:solidFill>
                <a:latin typeface="Times New Roman" pitchFamily="18" charset="0"/>
                <a:cs typeface="Times New Roman" pitchFamily="18" charset="0"/>
              </a:rPr>
              <a:t>Type </a:t>
            </a:r>
            <a:r>
              <a:rPr lang="en-US" b="1" dirty="0">
                <a:solidFill>
                  <a:srgbClr val="C00000"/>
                </a:solidFill>
                <a:latin typeface="Times New Roman" pitchFamily="18" charset="0"/>
                <a:cs typeface="Times New Roman" pitchFamily="18" charset="0"/>
              </a:rPr>
              <a:t>of Regression Model</a:t>
            </a:r>
          </a:p>
          <a:p>
            <a:pPr>
              <a:lnSpc>
                <a:spcPct val="200000"/>
              </a:lnSpc>
            </a:pPr>
            <a:r>
              <a:rPr lang="en-US" dirty="0">
                <a:latin typeface="Times New Roman" pitchFamily="18" charset="0"/>
                <a:cs typeface="Times New Roman" pitchFamily="18" charset="0"/>
              </a:rPr>
              <a:t>Linear Regression</a:t>
            </a:r>
          </a:p>
          <a:p>
            <a:pPr>
              <a:lnSpc>
                <a:spcPct val="200000"/>
              </a:lnSpc>
            </a:pPr>
            <a:r>
              <a:rPr lang="en-US" dirty="0">
                <a:latin typeface="Times New Roman" pitchFamily="18" charset="0"/>
                <a:cs typeface="Times New Roman" pitchFamily="18" charset="0"/>
              </a:rPr>
              <a:t>Decision Trees </a:t>
            </a:r>
            <a:r>
              <a:rPr lang="en-US" dirty="0" smtClean="0">
                <a:latin typeface="Times New Roman" pitchFamily="18" charset="0"/>
                <a:cs typeface="Times New Roman" pitchFamily="18" charset="0"/>
              </a:rPr>
              <a:t>Regression</a:t>
            </a:r>
          </a:p>
        </p:txBody>
      </p:sp>
    </p:spTree>
    <p:extLst>
      <p:ext uri="{BB962C8B-B14F-4D97-AF65-F5344CB8AC3E}">
        <p14:creationId xmlns:p14="http://schemas.microsoft.com/office/powerpoint/2010/main" val="146602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14</a:t>
            </a:fld>
            <a:endParaRPr lang="en-GB"/>
          </a:p>
        </p:txBody>
      </p:sp>
      <p:sp>
        <p:nvSpPr>
          <p:cNvPr id="3" name="Rectangle 2"/>
          <p:cNvSpPr/>
          <p:nvPr/>
        </p:nvSpPr>
        <p:spPr>
          <a:xfrm>
            <a:off x="107504" y="404664"/>
            <a:ext cx="8928992" cy="2862322"/>
          </a:xfrm>
          <a:prstGeom prst="rect">
            <a:avLst/>
          </a:prstGeom>
        </p:spPr>
        <p:txBody>
          <a:bodyPr wrap="square">
            <a:spAutoFit/>
          </a:bodyPr>
          <a:lstStyle/>
          <a:p>
            <a:pPr>
              <a:lnSpc>
                <a:spcPct val="200000"/>
              </a:lnSpc>
            </a:pPr>
            <a:r>
              <a:rPr lang="en-US" b="1" dirty="0">
                <a:solidFill>
                  <a:srgbClr val="C00000"/>
                </a:solidFill>
                <a:latin typeface="Times New Roman" pitchFamily="18" charset="0"/>
                <a:cs typeface="Times New Roman" pitchFamily="18" charset="0"/>
              </a:rPr>
              <a:t>Unsupervised Learning</a:t>
            </a:r>
          </a:p>
          <a:p>
            <a:pPr>
              <a:lnSpc>
                <a:spcPct val="200000"/>
              </a:lnSpc>
            </a:pPr>
            <a:r>
              <a:rPr lang="en-US" dirty="0">
                <a:latin typeface="Times New Roman" pitchFamily="18" charset="0"/>
                <a:cs typeface="Times New Roman" pitchFamily="18" charset="0"/>
              </a:rPr>
              <a:t>Unsupervised Learning is the type of learning in which the outcome variable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the label is not available), what we are looking for in the dataset is the relationship between each </a:t>
            </a:r>
            <a:r>
              <a:rPr lang="en-US" dirty="0" err="1" smtClean="0">
                <a:latin typeface="Times New Roman" pitchFamily="18" charset="0"/>
                <a:cs typeface="Times New Roman" pitchFamily="18" charset="0"/>
              </a:rPr>
              <a:t>datapoint</a:t>
            </a:r>
            <a:r>
              <a:rPr lang="en-US" dirty="0" smtClean="0">
                <a:latin typeface="Times New Roman" pitchFamily="18" charset="0"/>
                <a:cs typeface="Times New Roman" pitchFamily="18" charset="0"/>
              </a:rPr>
              <a:t>.</a:t>
            </a:r>
          </a:p>
          <a:p>
            <a:pPr>
              <a:lnSpc>
                <a:spcPct val="200000"/>
              </a:lnSpc>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545626"/>
            <a:ext cx="7632848" cy="37636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2669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15</a:t>
            </a:fld>
            <a:endParaRPr lang="en-GB"/>
          </a:p>
        </p:txBody>
      </p:sp>
      <p:sp>
        <p:nvSpPr>
          <p:cNvPr id="3" name="Rectangle 2"/>
          <p:cNvSpPr/>
          <p:nvPr/>
        </p:nvSpPr>
        <p:spPr>
          <a:xfrm>
            <a:off x="107504" y="476672"/>
            <a:ext cx="8712968" cy="5078313"/>
          </a:xfrm>
          <a:prstGeom prst="rect">
            <a:avLst/>
          </a:prstGeom>
        </p:spPr>
        <p:txBody>
          <a:bodyPr wrap="square">
            <a:spAutoFit/>
          </a:bodyPr>
          <a:lstStyle/>
          <a:p>
            <a:pPr>
              <a:lnSpc>
                <a:spcPct val="200000"/>
              </a:lnSpc>
            </a:pPr>
            <a:r>
              <a:rPr lang="en-US" b="1" dirty="0">
                <a:solidFill>
                  <a:srgbClr val="C00000"/>
                </a:solidFill>
                <a:latin typeface="Times New Roman" pitchFamily="18" charset="0"/>
                <a:cs typeface="Times New Roman" pitchFamily="18" charset="0"/>
              </a:rPr>
              <a:t>Type of Unsupervised Learning Model</a:t>
            </a:r>
          </a:p>
          <a:p>
            <a:pPr>
              <a:lnSpc>
                <a:spcPct val="200000"/>
              </a:lnSpc>
            </a:pPr>
            <a:r>
              <a:rPr lang="en-US" dirty="0">
                <a:latin typeface="Times New Roman" pitchFamily="18" charset="0"/>
                <a:cs typeface="Times New Roman" pitchFamily="18" charset="0"/>
              </a:rPr>
              <a:t>Clustering </a:t>
            </a:r>
          </a:p>
          <a:p>
            <a:pPr>
              <a:lnSpc>
                <a:spcPct val="200000"/>
              </a:lnSpc>
            </a:pPr>
            <a:r>
              <a:rPr lang="en-US" dirty="0">
                <a:latin typeface="Times New Roman" pitchFamily="18" charset="0"/>
                <a:cs typeface="Times New Roman" pitchFamily="18" charset="0"/>
              </a:rPr>
              <a:t>Association.</a:t>
            </a:r>
          </a:p>
          <a:p>
            <a:pPr>
              <a:lnSpc>
                <a:spcPct val="200000"/>
              </a:lnSpc>
            </a:pPr>
            <a:r>
              <a:rPr lang="en-US" b="1" dirty="0" smtClean="0">
                <a:solidFill>
                  <a:srgbClr val="C00000"/>
                </a:solidFill>
                <a:latin typeface="Times New Roman" pitchFamily="18" charset="0"/>
                <a:cs typeface="Times New Roman" pitchFamily="18" charset="0"/>
              </a:rPr>
              <a:t>Clustering</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Clustering </a:t>
            </a:r>
            <a:r>
              <a:rPr lang="en-US" dirty="0">
                <a:latin typeface="Times New Roman" pitchFamily="18" charset="0"/>
                <a:cs typeface="Times New Roman" pitchFamily="18" charset="0"/>
              </a:rPr>
              <a:t>is an important concept when it comes to unsupervised learning. It mainly deals with finding a structure or pattern in a collection of uncategorized data.</a:t>
            </a:r>
          </a:p>
          <a:p>
            <a:pPr>
              <a:lnSpc>
                <a:spcPct val="200000"/>
              </a:lnSpc>
            </a:pPr>
            <a:r>
              <a:rPr lang="en-US" b="1" dirty="0">
                <a:solidFill>
                  <a:srgbClr val="C00000"/>
                </a:solidFill>
                <a:latin typeface="Times New Roman" pitchFamily="18" charset="0"/>
                <a:cs typeface="Times New Roman" pitchFamily="18" charset="0"/>
              </a:rPr>
              <a:t>Types of Clustering Models</a:t>
            </a:r>
          </a:p>
          <a:p>
            <a:pPr>
              <a:lnSpc>
                <a:spcPct val="200000"/>
              </a:lnSpc>
            </a:pPr>
            <a:r>
              <a:rPr lang="en-US" dirty="0">
                <a:latin typeface="Times New Roman" pitchFamily="18" charset="0"/>
                <a:cs typeface="Times New Roman" pitchFamily="18" charset="0"/>
              </a:rPr>
              <a:t>Hierarchical clustering</a:t>
            </a:r>
          </a:p>
          <a:p>
            <a:pPr>
              <a:lnSpc>
                <a:spcPct val="200000"/>
              </a:lnSpc>
            </a:pPr>
            <a:r>
              <a:rPr lang="en-US" dirty="0">
                <a:latin typeface="Times New Roman" pitchFamily="18" charset="0"/>
                <a:cs typeface="Times New Roman" pitchFamily="18" charset="0"/>
              </a:rPr>
              <a:t>K-means clustering</a:t>
            </a:r>
          </a:p>
          <a:p>
            <a:pPr>
              <a:lnSpc>
                <a:spcPct val="200000"/>
              </a:lnSpc>
            </a:pPr>
            <a:r>
              <a:rPr lang="en-US" dirty="0">
                <a:latin typeface="Times New Roman" pitchFamily="18" charset="0"/>
                <a:cs typeface="Times New Roman" pitchFamily="18" charset="0"/>
              </a:rPr>
              <a:t>K-NN (k nearest neighbors)</a:t>
            </a:r>
          </a:p>
        </p:txBody>
      </p:sp>
    </p:spTree>
    <p:extLst>
      <p:ext uri="{BB962C8B-B14F-4D97-AF65-F5344CB8AC3E}">
        <p14:creationId xmlns:p14="http://schemas.microsoft.com/office/powerpoint/2010/main" val="387012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16</a:t>
            </a:fld>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404664"/>
            <a:ext cx="5400600" cy="266429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0" y="3140968"/>
            <a:ext cx="9036496" cy="3416320"/>
          </a:xfrm>
          <a:prstGeom prst="rect">
            <a:avLst/>
          </a:prstGeom>
        </p:spPr>
        <p:txBody>
          <a:bodyPr wrap="square">
            <a:spAutoFit/>
          </a:bodyPr>
          <a:lstStyle/>
          <a:p>
            <a:pPr>
              <a:lnSpc>
                <a:spcPct val="150000"/>
              </a:lnSpc>
            </a:pPr>
            <a:r>
              <a:rPr lang="en-US" b="1" dirty="0" smtClean="0">
                <a:solidFill>
                  <a:srgbClr val="C00000"/>
                </a:solidFill>
                <a:latin typeface="Times New Roman" pitchFamily="18" charset="0"/>
                <a:cs typeface="Times New Roman" pitchFamily="18" charset="0"/>
              </a:rPr>
              <a:t>Association: </a:t>
            </a:r>
            <a:r>
              <a:rPr lang="en-US" dirty="0" smtClean="0">
                <a:latin typeface="Times New Roman" pitchFamily="18" charset="0"/>
                <a:cs typeface="Times New Roman" pitchFamily="18" charset="0"/>
              </a:rPr>
              <a:t>Association </a:t>
            </a:r>
            <a:r>
              <a:rPr lang="en-US" dirty="0">
                <a:latin typeface="Times New Roman" pitchFamily="18" charset="0"/>
                <a:cs typeface="Times New Roman" pitchFamily="18" charset="0"/>
              </a:rPr>
              <a:t>rules allow you to establish associations amongst data objects inside large databases. This unsupervised technique is about discovering interesting relationships between variables in large databases. For example, people that buy a new home most likely to buy new furniture.</a:t>
            </a:r>
          </a:p>
          <a:p>
            <a:pPr>
              <a:lnSpc>
                <a:spcPct val="150000"/>
              </a:lnSpc>
            </a:pPr>
            <a:r>
              <a:rPr lang="en-US" b="1" dirty="0">
                <a:latin typeface="Times New Roman" pitchFamily="18" charset="0"/>
                <a:cs typeface="Times New Roman" pitchFamily="18" charset="0"/>
              </a:rPr>
              <a:t>Other Examples:</a:t>
            </a:r>
          </a:p>
          <a:p>
            <a:pPr>
              <a:lnSpc>
                <a:spcPct val="150000"/>
              </a:lnSpc>
            </a:pPr>
            <a:r>
              <a:rPr lang="en-US" dirty="0">
                <a:latin typeface="Times New Roman" pitchFamily="18" charset="0"/>
                <a:cs typeface="Times New Roman" pitchFamily="18" charset="0"/>
              </a:rPr>
              <a:t>A subgroup of cancer patients grouped by their gene expression </a:t>
            </a:r>
            <a:r>
              <a:rPr lang="en-US" dirty="0" smtClean="0">
                <a:latin typeface="Times New Roman" pitchFamily="18" charset="0"/>
                <a:cs typeface="Times New Roman" pitchFamily="18" charset="0"/>
              </a:rPr>
              <a:t>measurements, </a:t>
            </a:r>
            <a:r>
              <a:rPr lang="en-US" dirty="0">
                <a:latin typeface="Times New Roman" pitchFamily="18" charset="0"/>
                <a:cs typeface="Times New Roman" pitchFamily="18" charset="0"/>
              </a:rPr>
              <a:t>Groups of shopper based on their browsing and purchasing </a:t>
            </a:r>
            <a:r>
              <a:rPr lang="en-US" dirty="0" smtClean="0">
                <a:latin typeface="Times New Roman" pitchFamily="18" charset="0"/>
                <a:cs typeface="Times New Roman" pitchFamily="18" charset="0"/>
              </a:rPr>
              <a:t>histories, </a:t>
            </a:r>
            <a:r>
              <a:rPr lang="en-US" dirty="0">
                <a:latin typeface="Times New Roman" pitchFamily="18" charset="0"/>
                <a:cs typeface="Times New Roman" pitchFamily="18" charset="0"/>
              </a:rPr>
              <a:t>Movie group by the rating given by movies </a:t>
            </a:r>
            <a:r>
              <a:rPr lang="en-US" dirty="0" smtClean="0">
                <a:latin typeface="Times New Roman" pitchFamily="18" charset="0"/>
                <a:cs typeface="Times New Roman" pitchFamily="18" charset="0"/>
              </a:rPr>
              <a:t>viewers.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992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17</a:t>
            </a:fld>
            <a:endParaRPr lang="en-GB"/>
          </a:p>
        </p:txBody>
      </p:sp>
      <p:sp>
        <p:nvSpPr>
          <p:cNvPr id="3" name="TextBox 2"/>
          <p:cNvSpPr txBox="1"/>
          <p:nvPr/>
        </p:nvSpPr>
        <p:spPr>
          <a:xfrm>
            <a:off x="0" y="476672"/>
            <a:ext cx="9036496" cy="3416320"/>
          </a:xfrm>
          <a:prstGeom prst="rect">
            <a:avLst/>
          </a:prstGeom>
          <a:noFill/>
        </p:spPr>
        <p:txBody>
          <a:bodyPr wrap="square" rtlCol="0">
            <a:spAutoFit/>
          </a:bodyPr>
          <a:lstStyle/>
          <a:p>
            <a:pPr>
              <a:lnSpc>
                <a:spcPct val="200000"/>
              </a:lnSpc>
            </a:pPr>
            <a:r>
              <a:rPr lang="en-US" dirty="0" smtClean="0">
                <a:latin typeface="Times New Roman" pitchFamily="18" charset="0"/>
                <a:cs typeface="Times New Roman" pitchFamily="18" charset="0"/>
              </a:rPr>
              <a:t>Now that we are all familiar with the concept of machine learning, lets now proceed to look at how we can build our own machine learning models using some of the algorithms.</a:t>
            </a:r>
          </a:p>
          <a:p>
            <a:pPr>
              <a:lnSpc>
                <a:spcPct val="200000"/>
              </a:lnSpc>
            </a:pPr>
            <a:r>
              <a:rPr lang="en-US" dirty="0" smtClean="0">
                <a:solidFill>
                  <a:srgbClr val="C00000"/>
                </a:solidFill>
                <a:latin typeface="Times New Roman" pitchFamily="18" charset="0"/>
                <a:cs typeface="Times New Roman" pitchFamily="18" charset="0"/>
              </a:rPr>
              <a:t>Note</a:t>
            </a:r>
            <a:r>
              <a:rPr lang="en-US" dirty="0" smtClean="0">
                <a:latin typeface="Times New Roman" pitchFamily="18" charset="0"/>
                <a:cs typeface="Times New Roman" pitchFamily="18" charset="0"/>
              </a:rPr>
              <a:t>: we won’t go deep in the explanations on this slides, however, we are going to cover a lot here, then later in class we discuss some of them in details. </a:t>
            </a:r>
          </a:p>
          <a:p>
            <a:pPr>
              <a:lnSpc>
                <a:spcPct val="200000"/>
              </a:lnSpc>
            </a:pPr>
            <a:r>
              <a:rPr lang="en-US" dirty="0" smtClean="0">
                <a:latin typeface="Times New Roman" pitchFamily="18" charset="0"/>
                <a:cs typeface="Times New Roman" pitchFamily="18" charset="0"/>
              </a:rPr>
              <a:t>We are going to start from the basics, and then build our way up.</a:t>
            </a:r>
          </a:p>
          <a:p>
            <a:pPr>
              <a:lnSpc>
                <a:spcPct val="2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95036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18</a:t>
            </a:fld>
            <a:endParaRPr lang="en-GB"/>
          </a:p>
        </p:txBody>
      </p:sp>
      <p:sp>
        <p:nvSpPr>
          <p:cNvPr id="3" name="Title 1"/>
          <p:cNvSpPr txBox="1">
            <a:spLocks/>
          </p:cNvSpPr>
          <p:nvPr/>
        </p:nvSpPr>
        <p:spPr>
          <a:xfrm>
            <a:off x="457200" y="274638"/>
            <a:ext cx="8229600" cy="92211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smtClean="0">
                <a:solidFill>
                  <a:srgbClr val="C00000"/>
                </a:solidFill>
                <a:latin typeface="Times New Roman" pitchFamily="18" charset="0"/>
                <a:cs typeface="Times New Roman" pitchFamily="18" charset="0"/>
              </a:rPr>
              <a:t>Simple Linear Regression</a:t>
            </a:r>
            <a:endParaRPr lang="en-US" sz="2800" dirty="0">
              <a:solidFill>
                <a:srgbClr val="C00000"/>
              </a:solidFill>
              <a:latin typeface="Times New Roman" pitchFamily="18" charset="0"/>
              <a:cs typeface="Times New Roman" pitchFamily="18" charset="0"/>
            </a:endParaRPr>
          </a:p>
        </p:txBody>
      </p:sp>
      <p:sp>
        <p:nvSpPr>
          <p:cNvPr id="4" name="Rectangle 3"/>
          <p:cNvSpPr/>
          <p:nvPr/>
        </p:nvSpPr>
        <p:spPr>
          <a:xfrm>
            <a:off x="179512" y="980728"/>
            <a:ext cx="8856984" cy="3970318"/>
          </a:xfrm>
          <a:prstGeom prst="rect">
            <a:avLst/>
          </a:prstGeom>
        </p:spPr>
        <p:txBody>
          <a:bodyPr wrap="square">
            <a:spAutoFit/>
          </a:bodyPr>
          <a:lstStyle/>
          <a:p>
            <a:pPr>
              <a:lnSpc>
                <a:spcPct val="200000"/>
              </a:lnSpc>
            </a:pPr>
            <a:r>
              <a:rPr lang="en-US" dirty="0">
                <a:latin typeface="Times New Roman" pitchFamily="18" charset="0"/>
                <a:cs typeface="Times New Roman" pitchFamily="18" charset="0"/>
              </a:rPr>
              <a:t>simple linear regression is a linear regression model with a single explanatory variable</a:t>
            </a:r>
            <a:r>
              <a:rPr lang="en-US" dirty="0" smtClean="0">
                <a:latin typeface="Times New Roman" pitchFamily="18" charset="0"/>
                <a:cs typeface="Times New Roman" pitchFamily="18" charset="0"/>
              </a:rPr>
              <a:t>. In this example, we are going to use the salary dataset, we want to see the relationship between the year of experience of employees and their salary.</a:t>
            </a:r>
          </a:p>
          <a:p>
            <a:pPr>
              <a:lnSpc>
                <a:spcPct val="200000"/>
              </a:lnSpc>
            </a:pPr>
            <a:r>
              <a:rPr lang="en-US" dirty="0" smtClean="0">
                <a:latin typeface="Times New Roman" pitchFamily="18" charset="0"/>
                <a:cs typeface="Times New Roman" pitchFamily="18" charset="0"/>
              </a:rPr>
              <a:t>Hence, building a model that is capable of predicting the salary of any employee for all years of experience.</a:t>
            </a:r>
          </a:p>
          <a:p>
            <a:pPr>
              <a:lnSpc>
                <a:spcPct val="200000"/>
              </a:lnSpc>
            </a:pPr>
            <a:endParaRPr lang="en-US" dirty="0" smtClean="0">
              <a:latin typeface="Times New Roman" pitchFamily="18" charset="0"/>
              <a:cs typeface="Times New Roman" pitchFamily="18" charset="0"/>
            </a:endParaRPr>
          </a:p>
          <a:p>
            <a:pPr>
              <a:lnSpc>
                <a:spcPct val="200000"/>
              </a:lnSpc>
            </a:pP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853847"/>
            <a:ext cx="6984776" cy="2095433"/>
          </a:xfrm>
          <a:prstGeom prst="rect">
            <a:avLst/>
          </a:prstGeom>
        </p:spPr>
      </p:pic>
    </p:spTree>
    <p:extLst>
      <p:ext uri="{BB962C8B-B14F-4D97-AF65-F5344CB8AC3E}">
        <p14:creationId xmlns:p14="http://schemas.microsoft.com/office/powerpoint/2010/main" val="3473856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19</a:t>
            </a:fld>
            <a:endParaRPr lang="en-GB"/>
          </a:p>
        </p:txBody>
      </p:sp>
      <p:sp>
        <p:nvSpPr>
          <p:cNvPr id="3" name="TextBox 2"/>
          <p:cNvSpPr txBox="1"/>
          <p:nvPr/>
        </p:nvSpPr>
        <p:spPr>
          <a:xfrm>
            <a:off x="0" y="548680"/>
            <a:ext cx="9144000" cy="5355312"/>
          </a:xfrm>
          <a:prstGeom prst="rect">
            <a:avLst/>
          </a:prstGeom>
          <a:noFill/>
        </p:spPr>
        <p:txBody>
          <a:bodyPr wrap="square" rtlCol="0">
            <a:spAutoFit/>
          </a:bodyPr>
          <a:lstStyle/>
          <a:p>
            <a:r>
              <a:rPr lang="en-US" dirty="0" smtClean="0"/>
              <a:t>In your new notebook, start by importing the libraries needed for this analysis.</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Thereafter, you import your dataset and view the first few rows;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908720"/>
            <a:ext cx="9036496" cy="1368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083533"/>
            <a:ext cx="8856984" cy="27217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8509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DA88FB-C769-45C9-BAC1-0C7B545A559F}" type="slidenum">
              <a:rPr lang="en-GB" smtClean="0"/>
              <a:pPr/>
              <a:t>2</a:t>
            </a:fld>
            <a:endParaRPr lang="en-GB"/>
          </a:p>
        </p:txBody>
      </p:sp>
      <p:sp>
        <p:nvSpPr>
          <p:cNvPr id="4" name="Title 1"/>
          <p:cNvSpPr>
            <a:spLocks noGrp="1"/>
          </p:cNvSpPr>
          <p:nvPr>
            <p:ph type="title"/>
          </p:nvPr>
        </p:nvSpPr>
        <p:spPr>
          <a:xfrm>
            <a:off x="457200" y="274638"/>
            <a:ext cx="8229600" cy="922114"/>
          </a:xfrm>
        </p:spPr>
        <p:txBody>
          <a:bodyPr>
            <a:normAutofit/>
          </a:bodyPr>
          <a:lstStyle/>
          <a:p>
            <a:r>
              <a:rPr lang="en-US" sz="2800" dirty="0" smtClean="0">
                <a:solidFill>
                  <a:srgbClr val="C00000"/>
                </a:solidFill>
                <a:latin typeface="Times New Roman" pitchFamily="18" charset="0"/>
                <a:cs typeface="Times New Roman" pitchFamily="18" charset="0"/>
              </a:rPr>
              <a:t>Machine Learning</a:t>
            </a:r>
            <a:endParaRPr lang="en-US" sz="2800" dirty="0">
              <a:solidFill>
                <a:srgbClr val="C00000"/>
              </a:solidFill>
              <a:latin typeface="Times New Roman" pitchFamily="18" charset="0"/>
              <a:cs typeface="Times New Roman" pitchFamily="18" charset="0"/>
            </a:endParaRPr>
          </a:p>
        </p:txBody>
      </p:sp>
      <p:sp>
        <p:nvSpPr>
          <p:cNvPr id="5" name="TextBox 4"/>
          <p:cNvSpPr txBox="1"/>
          <p:nvPr/>
        </p:nvSpPr>
        <p:spPr>
          <a:xfrm>
            <a:off x="0" y="1052736"/>
            <a:ext cx="9036496" cy="923330"/>
          </a:xfrm>
          <a:prstGeom prst="rect">
            <a:avLst/>
          </a:prstGeom>
          <a:noFill/>
        </p:spPr>
        <p:txBody>
          <a:bodyPr wrap="square" rtlCol="0">
            <a:spAutoFit/>
          </a:bodyPr>
          <a:lstStyle/>
          <a:p>
            <a:r>
              <a:rPr lang="en-US" dirty="0" smtClean="0">
                <a:solidFill>
                  <a:srgbClr val="C00000"/>
                </a:solidFill>
              </a:rPr>
              <a:t>What is </a:t>
            </a:r>
            <a:r>
              <a:rPr lang="en-US" dirty="0">
                <a:solidFill>
                  <a:srgbClr val="C00000"/>
                </a:solidFill>
              </a:rPr>
              <a:t>Machine Learning</a:t>
            </a:r>
            <a:r>
              <a:rPr lang="en-US" dirty="0"/>
              <a:t>: When you think about Machine Learning (ML) what comes to mind. </a:t>
            </a:r>
            <a:r>
              <a:rPr lang="en-US" dirty="0" smtClean="0"/>
              <a:t>This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5" y="1765185"/>
            <a:ext cx="7560841" cy="42561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0132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20</a:t>
            </a:fld>
            <a:endParaRPr lang="en-GB"/>
          </a:p>
        </p:txBody>
      </p:sp>
      <p:sp>
        <p:nvSpPr>
          <p:cNvPr id="3" name="Rectangle 2"/>
          <p:cNvSpPr/>
          <p:nvPr/>
        </p:nvSpPr>
        <p:spPr>
          <a:xfrm>
            <a:off x="107504" y="404665"/>
            <a:ext cx="8856984" cy="646331"/>
          </a:xfrm>
          <a:prstGeom prst="rect">
            <a:avLst/>
          </a:prstGeom>
        </p:spPr>
        <p:txBody>
          <a:bodyPr wrap="square">
            <a:spAutoFit/>
          </a:bodyPr>
          <a:lstStyle/>
          <a:p>
            <a:r>
              <a:rPr lang="en-US" dirty="0"/>
              <a:t>Take the summary statistics of your data;</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64704"/>
            <a:ext cx="8892480" cy="2525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3645024"/>
            <a:ext cx="8892480" cy="646331"/>
          </a:xfrm>
          <a:prstGeom prst="rect">
            <a:avLst/>
          </a:prstGeom>
          <a:noFill/>
        </p:spPr>
        <p:txBody>
          <a:bodyPr wrap="square" rtlCol="0">
            <a:spAutoFit/>
          </a:bodyPr>
          <a:lstStyle/>
          <a:p>
            <a:r>
              <a:rPr lang="en-US" dirty="0" smtClean="0"/>
              <a:t>Check for missing values;</a:t>
            </a:r>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293096"/>
            <a:ext cx="8964487" cy="11521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583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21</a:t>
            </a:fld>
            <a:endParaRPr lang="en-GB"/>
          </a:p>
        </p:txBody>
      </p:sp>
      <p:sp>
        <p:nvSpPr>
          <p:cNvPr id="3" name="TextBox 2"/>
          <p:cNvSpPr txBox="1"/>
          <p:nvPr/>
        </p:nvSpPr>
        <p:spPr>
          <a:xfrm>
            <a:off x="179512" y="764704"/>
            <a:ext cx="8640960" cy="5632311"/>
          </a:xfrm>
          <a:prstGeom prst="rect">
            <a:avLst/>
          </a:prstGeom>
          <a:noFill/>
        </p:spPr>
        <p:txBody>
          <a:bodyPr wrap="square" rtlCol="0">
            <a:spAutoFit/>
          </a:bodyPr>
          <a:lstStyle/>
          <a:p>
            <a:pPr>
              <a:lnSpc>
                <a:spcPct val="200000"/>
              </a:lnSpc>
            </a:pPr>
            <a:r>
              <a:rPr lang="en-US" dirty="0" smtClean="0">
                <a:latin typeface="Times New Roman" pitchFamily="18" charset="0"/>
                <a:cs typeface="Times New Roman" pitchFamily="18" charset="0"/>
              </a:rPr>
              <a:t>Now, lets separate the data into the dependent and independent variable, we will call the dependent variable y, and call the independent variable X. then we will convert them into arrays using the </a:t>
            </a:r>
            <a:r>
              <a:rPr lang="en-US" dirty="0" smtClean="0">
                <a:solidFill>
                  <a:srgbClr val="C00000"/>
                </a:solidFill>
                <a:latin typeface="Times New Roman" pitchFamily="18" charset="0"/>
                <a:cs typeface="Times New Roman" pitchFamily="18" charset="0"/>
              </a:rPr>
              <a:t>‘.values’ </a:t>
            </a:r>
            <a:r>
              <a:rPr lang="en-US" dirty="0" smtClean="0">
                <a:latin typeface="Times New Roman" pitchFamily="18" charset="0"/>
                <a:cs typeface="Times New Roman" pitchFamily="18" charset="0"/>
              </a:rPr>
              <a:t>method.</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nSpc>
                <a:spcPct val="200000"/>
              </a:lnSpc>
            </a:pPr>
            <a:r>
              <a:rPr lang="en-US" dirty="0" smtClean="0">
                <a:latin typeface="Times New Roman" pitchFamily="18" charset="0"/>
                <a:cs typeface="Times New Roman" pitchFamily="18" charset="0"/>
              </a:rPr>
              <a:t>Next, we split our data into training and test set, the training set is the data we use in building our model while the test is the one we use to see how good the model is, to do that, we are going to import the function </a:t>
            </a:r>
            <a:r>
              <a:rPr lang="en-US" dirty="0" smtClean="0">
                <a:solidFill>
                  <a:srgbClr val="C00000"/>
                </a:solidFill>
                <a:latin typeface="Times New Roman" pitchFamily="18" charset="0"/>
                <a:cs typeface="Times New Roman" pitchFamily="18" charset="0"/>
              </a:rPr>
              <a:t>‘</a:t>
            </a:r>
            <a:r>
              <a:rPr lang="en-US" dirty="0" err="1" smtClean="0">
                <a:solidFill>
                  <a:srgbClr val="C00000"/>
                </a:solidFill>
                <a:latin typeface="Times New Roman" pitchFamily="18" charset="0"/>
                <a:cs typeface="Times New Roman" pitchFamily="18" charset="0"/>
              </a:rPr>
              <a:t>train_test_split</a:t>
            </a:r>
            <a:r>
              <a:rPr lang="en-US" dirty="0" smtClean="0">
                <a:solidFill>
                  <a:srgbClr val="C0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from the function </a:t>
            </a:r>
            <a:r>
              <a:rPr lang="en-US" dirty="0" smtClean="0">
                <a:solidFill>
                  <a:srgbClr val="C00000"/>
                </a:solidFill>
                <a:latin typeface="Times New Roman" pitchFamily="18" charset="0"/>
                <a:cs typeface="Times New Roman" pitchFamily="18" charset="0"/>
              </a:rPr>
              <a:t>‘</a:t>
            </a:r>
            <a:r>
              <a:rPr lang="en-US" dirty="0" err="1" smtClean="0">
                <a:solidFill>
                  <a:srgbClr val="C00000"/>
                </a:solidFill>
                <a:latin typeface="Times New Roman" pitchFamily="18" charset="0"/>
                <a:cs typeface="Times New Roman" pitchFamily="18" charset="0"/>
              </a:rPr>
              <a:t>model_selection</a:t>
            </a:r>
            <a:r>
              <a:rPr lang="en-US" dirty="0" smtClean="0">
                <a:solidFill>
                  <a:srgbClr val="C0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in </a:t>
            </a:r>
            <a:r>
              <a:rPr lang="en-US" dirty="0" smtClean="0">
                <a:solidFill>
                  <a:srgbClr val="C00000"/>
                </a:solidFill>
                <a:latin typeface="Times New Roman" pitchFamily="18" charset="0"/>
                <a:cs typeface="Times New Roman" pitchFamily="18" charset="0"/>
              </a:rPr>
              <a:t>‘</a:t>
            </a:r>
            <a:r>
              <a:rPr lang="en-US" dirty="0" err="1" smtClean="0">
                <a:solidFill>
                  <a:srgbClr val="C00000"/>
                </a:solidFill>
                <a:latin typeface="Times New Roman" pitchFamily="18" charset="0"/>
                <a:cs typeface="Times New Roman" pitchFamily="18" charset="0"/>
              </a:rPr>
              <a:t>sklearn</a:t>
            </a:r>
            <a:r>
              <a:rPr lang="en-US" dirty="0" smtClean="0">
                <a:solidFill>
                  <a:srgbClr val="C00000"/>
                </a:solidFill>
                <a:latin typeface="Times New Roman" pitchFamily="18" charset="0"/>
                <a:cs typeface="Times New Roman" pitchFamily="18" charset="0"/>
              </a:rPr>
              <a:t>’.</a:t>
            </a:r>
          </a:p>
          <a:p>
            <a:endParaRPr lang="en-US" dirty="0" smtClean="0">
              <a:solidFill>
                <a:srgbClr val="C00000"/>
              </a:solidFill>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2420888"/>
            <a:ext cx="8892480" cy="865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4" y="5445224"/>
            <a:ext cx="8676456" cy="792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245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22</a:t>
            </a:fld>
            <a:endParaRPr lang="en-GB"/>
          </a:p>
        </p:txBody>
      </p:sp>
      <p:sp>
        <p:nvSpPr>
          <p:cNvPr id="3" name="TextBox 2"/>
          <p:cNvSpPr txBox="1"/>
          <p:nvPr/>
        </p:nvSpPr>
        <p:spPr>
          <a:xfrm>
            <a:off x="0" y="620688"/>
            <a:ext cx="9036496" cy="5632311"/>
          </a:xfrm>
          <a:prstGeom prst="rect">
            <a:avLst/>
          </a:prstGeom>
          <a:noFill/>
        </p:spPr>
        <p:txBody>
          <a:bodyPr wrap="square" rtlCol="0">
            <a:spAutoFit/>
          </a:bodyPr>
          <a:lstStyle/>
          <a:p>
            <a:pPr>
              <a:lnSpc>
                <a:spcPct val="200000"/>
              </a:lnSpc>
            </a:pPr>
            <a:r>
              <a:rPr lang="en-US" dirty="0" smtClean="0">
                <a:latin typeface="Times New Roman" pitchFamily="18" charset="0"/>
                <a:cs typeface="Times New Roman" pitchFamily="18" charset="0"/>
              </a:rPr>
              <a:t>What we just did was simply to assign one third of the data to the training set and the rest to the test set.</a:t>
            </a:r>
          </a:p>
          <a:p>
            <a:pPr>
              <a:lnSpc>
                <a:spcPct val="200000"/>
              </a:lnSpc>
            </a:pPr>
            <a:r>
              <a:rPr lang="en-US" dirty="0" smtClean="0">
                <a:latin typeface="Times New Roman" pitchFamily="18" charset="0"/>
                <a:cs typeface="Times New Roman" pitchFamily="18" charset="0"/>
              </a:rPr>
              <a:t>The next thing we do was to fit in our linear regression model, to do that, we have to import the </a:t>
            </a:r>
            <a:r>
              <a:rPr lang="en-US" dirty="0" smtClean="0">
                <a:solidFill>
                  <a:srgbClr val="C00000"/>
                </a:solidFill>
                <a:latin typeface="Times New Roman" pitchFamily="18" charset="0"/>
                <a:cs typeface="Times New Roman" pitchFamily="18" charset="0"/>
              </a:rPr>
              <a:t>‘</a:t>
            </a:r>
            <a:r>
              <a:rPr lang="en-US" dirty="0" err="1" smtClean="0">
                <a:solidFill>
                  <a:srgbClr val="C00000"/>
                </a:solidFill>
                <a:latin typeface="Times New Roman" pitchFamily="18" charset="0"/>
                <a:cs typeface="Times New Roman" pitchFamily="18" charset="0"/>
              </a:rPr>
              <a:t>LinearRegression</a:t>
            </a:r>
            <a:r>
              <a:rPr lang="en-US" dirty="0" smtClean="0">
                <a:solidFill>
                  <a:srgbClr val="C0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function  from the </a:t>
            </a:r>
            <a:r>
              <a:rPr lang="en-US" dirty="0" smtClean="0">
                <a:solidFill>
                  <a:srgbClr val="C00000"/>
                </a:solidFill>
                <a:latin typeface="Times New Roman" pitchFamily="18" charset="0"/>
                <a:cs typeface="Times New Roman" pitchFamily="18" charset="0"/>
              </a:rPr>
              <a:t>‘</a:t>
            </a:r>
            <a:r>
              <a:rPr lang="en-US" dirty="0" err="1" smtClean="0">
                <a:solidFill>
                  <a:srgbClr val="C00000"/>
                </a:solidFill>
                <a:latin typeface="Times New Roman" pitchFamily="18" charset="0"/>
                <a:cs typeface="Times New Roman" pitchFamily="18" charset="0"/>
              </a:rPr>
              <a:t>linear_model</a:t>
            </a:r>
            <a:r>
              <a:rPr lang="en-US" dirty="0" smtClean="0">
                <a:solidFill>
                  <a:srgbClr val="C0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in </a:t>
            </a:r>
            <a:r>
              <a:rPr lang="en-US" dirty="0" smtClean="0">
                <a:solidFill>
                  <a:srgbClr val="C00000"/>
                </a:solidFill>
                <a:latin typeface="Times New Roman" pitchFamily="18" charset="0"/>
                <a:cs typeface="Times New Roman" pitchFamily="18" charset="0"/>
              </a:rPr>
              <a:t>‘</a:t>
            </a:r>
            <a:r>
              <a:rPr lang="en-US" dirty="0" err="1" smtClean="0">
                <a:solidFill>
                  <a:srgbClr val="C00000"/>
                </a:solidFill>
                <a:latin typeface="Times New Roman" pitchFamily="18" charset="0"/>
                <a:cs typeface="Times New Roman" pitchFamily="18" charset="0"/>
              </a:rPr>
              <a:t>sklearn</a:t>
            </a:r>
            <a:r>
              <a:rPr lang="en-US" dirty="0" smtClean="0">
                <a:solidFill>
                  <a:srgbClr val="C0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Then we assign it to a variable name.</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Now, lets fit our model and then make predictions.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Lets now put our predicted value together with our test data and make a plot.</a:t>
            </a:r>
          </a:p>
          <a:p>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56992"/>
            <a:ext cx="8784976" cy="8703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8" y="4797152"/>
            <a:ext cx="8892480" cy="7221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9717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23</a:t>
            </a:fld>
            <a:endParaRPr lang="en-GB"/>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476673"/>
            <a:ext cx="8820472" cy="37444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2008" y="3789040"/>
            <a:ext cx="9071992" cy="2308324"/>
          </a:xfrm>
          <a:prstGeom prst="rect">
            <a:avLst/>
          </a:prstGeom>
          <a:noFill/>
        </p:spPr>
        <p:txBody>
          <a:bodyPr wrap="square" rtlCol="0">
            <a:spAutoFit/>
          </a:bodyPr>
          <a:lstStyle/>
          <a:p>
            <a:pPr>
              <a:lnSpc>
                <a:spcPct val="200000"/>
              </a:lnSpc>
            </a:pPr>
            <a:endParaRPr lang="en-US" dirty="0" smtClean="0">
              <a:latin typeface="Times New Roman" pitchFamily="18" charset="0"/>
              <a:cs typeface="Times New Roman" pitchFamily="18" charset="0"/>
            </a:endParaRPr>
          </a:p>
          <a:p>
            <a:pPr>
              <a:lnSpc>
                <a:spcPct val="200000"/>
              </a:lnSpc>
            </a:pPr>
            <a:r>
              <a:rPr lang="en-US" dirty="0" smtClean="0">
                <a:latin typeface="Times New Roman" pitchFamily="18" charset="0"/>
                <a:cs typeface="Times New Roman" pitchFamily="18" charset="0"/>
              </a:rPr>
              <a:t>Looking at the plot, you can see that our model did a very good job in terms of predicting the salary of employees based on their year of experience.</a:t>
            </a:r>
          </a:p>
          <a:p>
            <a:pPr>
              <a:lnSpc>
                <a:spcPct val="200000"/>
              </a:lnSpc>
            </a:pPr>
            <a:r>
              <a:rPr lang="en-US" dirty="0" smtClean="0">
                <a:latin typeface="Times New Roman" pitchFamily="18" charset="0"/>
                <a:cs typeface="Times New Roman" pitchFamily="18" charset="0"/>
              </a:rPr>
              <a:t>We are going to continue by visualizing the training set results as well as the test set results.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07198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24</a:t>
            </a:fld>
            <a:endParaRPr lang="en-GB"/>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404664"/>
            <a:ext cx="8748464" cy="12961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468" y="1726212"/>
            <a:ext cx="6642892" cy="44932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5176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25</a:t>
            </a:fld>
            <a:endParaRPr lang="en-GB"/>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 y="404663"/>
            <a:ext cx="8892479" cy="14236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1" y="1828355"/>
            <a:ext cx="6624735" cy="4480965"/>
          </a:xfrm>
          <a:prstGeom prst="rect">
            <a:avLst/>
          </a:prstGeom>
        </p:spPr>
      </p:pic>
    </p:spTree>
    <p:extLst>
      <p:ext uri="{BB962C8B-B14F-4D97-AF65-F5344CB8AC3E}">
        <p14:creationId xmlns:p14="http://schemas.microsoft.com/office/powerpoint/2010/main" val="5055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3</a:t>
            </a:fld>
            <a:endParaRPr lang="en-GB"/>
          </a:p>
        </p:txBody>
      </p:sp>
      <p:sp>
        <p:nvSpPr>
          <p:cNvPr id="3" name="TextBox 2"/>
          <p:cNvSpPr txBox="1"/>
          <p:nvPr/>
        </p:nvSpPr>
        <p:spPr>
          <a:xfrm>
            <a:off x="179512" y="404664"/>
            <a:ext cx="8424936" cy="646331"/>
          </a:xfrm>
          <a:prstGeom prst="rect">
            <a:avLst/>
          </a:prstGeom>
          <a:noFill/>
        </p:spPr>
        <p:txBody>
          <a:bodyPr wrap="square" rtlCol="0">
            <a:spAutoFit/>
          </a:bodyPr>
          <a:lstStyle/>
          <a:p>
            <a:r>
              <a:rPr lang="en-US" dirty="0" smtClean="0"/>
              <a:t>Or this: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57" y="1052736"/>
            <a:ext cx="8206483" cy="4608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2610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4</a:t>
            </a:fld>
            <a:endParaRPr lang="en-GB"/>
          </a:p>
        </p:txBody>
      </p:sp>
      <p:sp>
        <p:nvSpPr>
          <p:cNvPr id="3" name="Rectangle 2"/>
          <p:cNvSpPr/>
          <p:nvPr/>
        </p:nvSpPr>
        <p:spPr>
          <a:xfrm>
            <a:off x="107504" y="404665"/>
            <a:ext cx="8784976" cy="4439933"/>
          </a:xfrm>
          <a:prstGeom prst="rect">
            <a:avLst/>
          </a:prstGeom>
        </p:spPr>
        <p:txBody>
          <a:bodyPr wrap="square">
            <a:spAutoFit/>
          </a:bodyPr>
          <a:lstStyle/>
          <a:p>
            <a:pPr>
              <a:lnSpc>
                <a:spcPct val="200000"/>
              </a:lnSpc>
            </a:pPr>
            <a:r>
              <a:rPr lang="en-US" dirty="0">
                <a:latin typeface="Times New Roman" pitchFamily="18" charset="0"/>
                <a:cs typeface="Times New Roman" pitchFamily="18" charset="0"/>
              </a:rPr>
              <a:t>Machine learning research is part of research on artificial intelligence, seeking to provide knowledge to computers through data, observations and interacting with the world. That acquired knowledge allows computers to correctly generalize to new settings. - </a:t>
            </a:r>
            <a:r>
              <a:rPr lang="en-US" b="1" dirty="0">
                <a:solidFill>
                  <a:srgbClr val="C00000"/>
                </a:solidFill>
                <a:latin typeface="Times New Roman" pitchFamily="18" charset="0"/>
                <a:cs typeface="Times New Roman" pitchFamily="18" charset="0"/>
              </a:rPr>
              <a:t>Dr. </a:t>
            </a:r>
            <a:r>
              <a:rPr lang="en-US" b="1" dirty="0" err="1">
                <a:solidFill>
                  <a:srgbClr val="C00000"/>
                </a:solidFill>
                <a:latin typeface="Times New Roman" pitchFamily="18" charset="0"/>
                <a:cs typeface="Times New Roman" pitchFamily="18" charset="0"/>
              </a:rPr>
              <a:t>Yoshua</a:t>
            </a:r>
            <a:r>
              <a:rPr lang="en-US" b="1" dirty="0">
                <a:solidFill>
                  <a:srgbClr val="C00000"/>
                </a:solidFill>
                <a:latin typeface="Times New Roman" pitchFamily="18" charset="0"/>
                <a:cs typeface="Times New Roman" pitchFamily="18" charset="0"/>
              </a:rPr>
              <a:t> </a:t>
            </a:r>
            <a:r>
              <a:rPr lang="en-US" b="1" dirty="0" err="1">
                <a:solidFill>
                  <a:srgbClr val="C00000"/>
                </a:solidFill>
                <a:latin typeface="Times New Roman" pitchFamily="18" charset="0"/>
                <a:cs typeface="Times New Roman" pitchFamily="18" charset="0"/>
              </a:rPr>
              <a:t>Bengio</a:t>
            </a:r>
            <a:endParaRPr lang="en-US" dirty="0">
              <a:solidFill>
                <a:srgbClr val="C00000"/>
              </a:solidFill>
              <a:latin typeface="Times New Roman" pitchFamily="18" charset="0"/>
              <a:cs typeface="Times New Roman" pitchFamily="18" charset="0"/>
            </a:endParaRPr>
          </a:p>
          <a:p>
            <a:pPr>
              <a:lnSpc>
                <a:spcPct val="200000"/>
              </a:lnSpc>
            </a:pPr>
            <a:r>
              <a:rPr lang="en-US" dirty="0">
                <a:latin typeface="Times New Roman" pitchFamily="18" charset="0"/>
                <a:cs typeface="Times New Roman" pitchFamily="18" charset="0"/>
              </a:rPr>
              <a:t>“Machine Learning at its most basic is the practice of using algorithms to parse data, learn from it, and then make a determination or prediction about something in the world.” – </a:t>
            </a:r>
            <a:r>
              <a:rPr lang="en-US" b="1" dirty="0" err="1">
                <a:solidFill>
                  <a:srgbClr val="C00000"/>
                </a:solidFill>
                <a:latin typeface="Times New Roman" pitchFamily="18" charset="0"/>
                <a:cs typeface="Times New Roman" pitchFamily="18" charset="0"/>
              </a:rPr>
              <a:t>Nvidia</a:t>
            </a:r>
            <a:r>
              <a:rPr lang="en-US" dirty="0">
                <a:latin typeface="Times New Roman" pitchFamily="18" charset="0"/>
                <a:cs typeface="Times New Roman" pitchFamily="18" charset="0"/>
              </a:rPr>
              <a:t> </a:t>
            </a:r>
          </a:p>
          <a:p>
            <a:pPr>
              <a:lnSpc>
                <a:spcPct val="200000"/>
              </a:lnSpc>
            </a:pPr>
            <a:r>
              <a:rPr lang="en-US" dirty="0" smtClean="0">
                <a:latin typeface="Times New Roman" pitchFamily="18" charset="0"/>
                <a:cs typeface="Times New Roman" pitchFamily="18" charset="0"/>
              </a:rPr>
              <a:t>Simply </a:t>
            </a:r>
            <a:r>
              <a:rPr lang="en-US" dirty="0">
                <a:latin typeface="Times New Roman" pitchFamily="18" charset="0"/>
                <a:cs typeface="Times New Roman" pitchFamily="18" charset="0"/>
              </a:rPr>
              <a:t>put, Machine Learning are mathematical </a:t>
            </a:r>
            <a:r>
              <a:rPr lang="en-US" dirty="0" smtClean="0">
                <a:latin typeface="Times New Roman" pitchFamily="18" charset="0"/>
                <a:cs typeface="Times New Roman" pitchFamily="18" charset="0"/>
              </a:rPr>
              <a:t>algorithm </a:t>
            </a:r>
            <a:r>
              <a:rPr lang="en-US" dirty="0">
                <a:latin typeface="Times New Roman" pitchFamily="18" charset="0"/>
                <a:cs typeface="Times New Roman" pitchFamily="18" charset="0"/>
              </a:rPr>
              <a:t>which end goal is to learn from data and make prediction about similar instance in a new data </a:t>
            </a:r>
            <a:r>
              <a:rPr lang="en-US" dirty="0" smtClean="0">
                <a:latin typeface="Times New Roman" pitchFamily="18" charset="0"/>
                <a:cs typeface="Times New Roman" pitchFamily="18" charset="0"/>
              </a:rPr>
              <a:t>point.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11759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5</a:t>
            </a:fld>
            <a:endParaRPr lang="en-GB"/>
          </a:p>
        </p:txBody>
      </p:sp>
      <p:sp>
        <p:nvSpPr>
          <p:cNvPr id="3" name="Title 1"/>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smtClean="0">
                <a:solidFill>
                  <a:srgbClr val="C00000"/>
                </a:solidFill>
                <a:latin typeface="Times New Roman" pitchFamily="18" charset="0"/>
                <a:cs typeface="Times New Roman" pitchFamily="18" charset="0"/>
              </a:rPr>
              <a:t>Difference between Machine learning, Artificial intelligence and Deep Learning</a:t>
            </a:r>
            <a:endParaRPr lang="en-US" sz="2800" dirty="0">
              <a:solidFill>
                <a:srgbClr val="C00000"/>
              </a:solidFill>
              <a:latin typeface="Times New Roman" pitchFamily="18" charset="0"/>
              <a:cs typeface="Times New Roman" pitchFamily="18" charset="0"/>
            </a:endParaRPr>
          </a:p>
        </p:txBody>
      </p:sp>
      <p:sp>
        <p:nvSpPr>
          <p:cNvPr id="4" name="Rectangle 3"/>
          <p:cNvSpPr/>
          <p:nvPr/>
        </p:nvSpPr>
        <p:spPr>
          <a:xfrm>
            <a:off x="107504" y="1342509"/>
            <a:ext cx="8928992" cy="646331"/>
          </a:xfrm>
          <a:prstGeom prst="rect">
            <a:avLst/>
          </a:prstGeom>
        </p:spPr>
        <p:txBody>
          <a:bodyPr wrap="square">
            <a:spAutoFit/>
          </a:bodyPr>
          <a:lstStyle/>
          <a:p>
            <a:r>
              <a:rPr lang="en-US" dirty="0"/>
              <a:t>Artificial intelligence is imparting a cognitive ability to a machine. It is basically giving machine a form of </a:t>
            </a:r>
            <a:r>
              <a:rPr lang="en-US" dirty="0" smtClean="0"/>
              <a:t>intelligent.</a:t>
            </a:r>
            <a:endParaRPr lang="en-US" dirty="0"/>
          </a:p>
        </p:txBody>
      </p:sp>
      <p:pic>
        <p:nvPicPr>
          <p:cNvPr id="5"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552" y="2060848"/>
            <a:ext cx="7920880" cy="41908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99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6</a:t>
            </a:fld>
            <a:endParaRPr lang="en-GB"/>
          </a:p>
        </p:txBody>
      </p:sp>
      <p:sp>
        <p:nvSpPr>
          <p:cNvPr id="3" name="Rectangle 2"/>
          <p:cNvSpPr/>
          <p:nvPr/>
        </p:nvSpPr>
        <p:spPr>
          <a:xfrm>
            <a:off x="107504" y="476672"/>
            <a:ext cx="8928992" cy="1676741"/>
          </a:xfrm>
          <a:prstGeom prst="rect">
            <a:avLst/>
          </a:prstGeom>
        </p:spPr>
        <p:txBody>
          <a:bodyPr wrap="square">
            <a:spAutoFit/>
          </a:bodyPr>
          <a:lstStyle/>
          <a:p>
            <a:pPr>
              <a:lnSpc>
                <a:spcPct val="200000"/>
              </a:lnSpc>
            </a:pPr>
            <a:r>
              <a:rPr lang="en-US" dirty="0"/>
              <a:t>Deep Learning is a computer algorithm that simulates the network of neurons in a brain. It is a subset of Machine </a:t>
            </a:r>
            <a:r>
              <a:rPr lang="en-US" dirty="0" smtClean="0"/>
              <a:t>Learning.</a:t>
            </a:r>
          </a:p>
          <a:p>
            <a:pPr>
              <a:lnSpc>
                <a:spcPct val="200000"/>
              </a:lnSpc>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72816"/>
            <a:ext cx="8779603" cy="4176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5396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7</a:t>
            </a:fld>
            <a:endParaRPr lang="en-GB"/>
          </a:p>
        </p:txBody>
      </p:sp>
      <p:sp>
        <p:nvSpPr>
          <p:cNvPr id="3" name="Rectangle 2"/>
          <p:cNvSpPr/>
          <p:nvPr/>
        </p:nvSpPr>
        <p:spPr>
          <a:xfrm>
            <a:off x="0" y="404664"/>
            <a:ext cx="9036496" cy="5078313"/>
          </a:xfrm>
          <a:prstGeom prst="rect">
            <a:avLst/>
          </a:prstGeom>
        </p:spPr>
        <p:txBody>
          <a:bodyPr wrap="square">
            <a:spAutoFit/>
          </a:bodyPr>
          <a:lstStyle/>
          <a:p>
            <a:pPr>
              <a:lnSpc>
                <a:spcPct val="200000"/>
              </a:lnSpc>
            </a:pPr>
            <a:r>
              <a:rPr lang="en-US" b="1" dirty="0">
                <a:solidFill>
                  <a:srgbClr val="C00000"/>
                </a:solidFill>
                <a:latin typeface="Times New Roman" pitchFamily="18" charset="0"/>
                <a:cs typeface="Times New Roman" pitchFamily="18" charset="0"/>
              </a:rPr>
              <a:t>Concept to Note Going </a:t>
            </a:r>
            <a:r>
              <a:rPr lang="en-US" b="1" dirty="0" smtClean="0">
                <a:solidFill>
                  <a:srgbClr val="C00000"/>
                </a:solidFill>
                <a:latin typeface="Times New Roman" pitchFamily="18" charset="0"/>
                <a:cs typeface="Times New Roman" pitchFamily="18" charset="0"/>
              </a:rPr>
              <a:t>Forward: </a:t>
            </a: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are some basic concept which must be defined before moving forward</a:t>
            </a:r>
          </a:p>
          <a:p>
            <a:pPr>
              <a:lnSpc>
                <a:spcPct val="200000"/>
              </a:lnSpc>
            </a:pPr>
            <a:r>
              <a:rPr lang="en-US" dirty="0" smtClean="0">
                <a:solidFill>
                  <a:srgbClr val="C00000"/>
                </a:solidFill>
                <a:latin typeface="Times New Roman" pitchFamily="18" charset="0"/>
                <a:cs typeface="Times New Roman" pitchFamily="18" charset="0"/>
              </a:rPr>
              <a:t>Feature</a:t>
            </a:r>
            <a:r>
              <a:rPr lang="en-US" dirty="0">
                <a:latin typeface="Times New Roman" pitchFamily="18" charset="0"/>
                <a:cs typeface="Times New Roman" pitchFamily="18" charset="0"/>
              </a:rPr>
              <a:t>: These are groups of data points which would be used to train the </a:t>
            </a:r>
            <a:r>
              <a:rPr lang="en-US" dirty="0" smtClean="0">
                <a:latin typeface="Times New Roman" pitchFamily="18" charset="0"/>
                <a:cs typeface="Times New Roman" pitchFamily="18" charset="0"/>
              </a:rPr>
              <a:t>classifier they are sometimes called the independent variable.</a:t>
            </a:r>
            <a:endParaRPr lang="en-US" dirty="0">
              <a:latin typeface="Times New Roman" pitchFamily="18" charset="0"/>
              <a:cs typeface="Times New Roman" pitchFamily="18" charset="0"/>
            </a:endParaRPr>
          </a:p>
          <a:p>
            <a:pPr>
              <a:lnSpc>
                <a:spcPct val="200000"/>
              </a:lnSpc>
            </a:pPr>
            <a:r>
              <a:rPr lang="en-US" dirty="0">
                <a:solidFill>
                  <a:srgbClr val="C00000"/>
                </a:solidFill>
                <a:latin typeface="Times New Roman" pitchFamily="18" charset="0"/>
                <a:cs typeface="Times New Roman" pitchFamily="18" charset="0"/>
              </a:rPr>
              <a:t>Label/ Target</a:t>
            </a:r>
            <a:r>
              <a:rPr lang="en-US" dirty="0">
                <a:latin typeface="Times New Roman" pitchFamily="18" charset="0"/>
                <a:cs typeface="Times New Roman" pitchFamily="18" charset="0"/>
              </a:rPr>
              <a:t>: This </a:t>
            </a:r>
            <a:r>
              <a:rPr lang="en-US" dirty="0" smtClean="0">
                <a:latin typeface="Times New Roman" pitchFamily="18" charset="0"/>
                <a:cs typeface="Times New Roman" pitchFamily="18" charset="0"/>
              </a:rPr>
              <a:t>is the dependent variable or </a:t>
            </a:r>
            <a:r>
              <a:rPr lang="en-US" dirty="0">
                <a:latin typeface="Times New Roman" pitchFamily="18" charset="0"/>
                <a:cs typeface="Times New Roman" pitchFamily="18" charset="0"/>
              </a:rPr>
              <a:t>what the model is trying to predict.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(whether the animal is a Dog or cat)</a:t>
            </a:r>
          </a:p>
          <a:p>
            <a:pPr>
              <a:lnSpc>
                <a:spcPct val="200000"/>
              </a:lnSpc>
            </a:pPr>
            <a:r>
              <a:rPr lang="en-US" dirty="0">
                <a:solidFill>
                  <a:srgbClr val="C00000"/>
                </a:solidFill>
                <a:latin typeface="Times New Roman" pitchFamily="18" charset="0"/>
                <a:cs typeface="Times New Roman" pitchFamily="18" charset="0"/>
              </a:rPr>
              <a:t>Classifier</a:t>
            </a:r>
            <a:r>
              <a:rPr lang="en-US" dirty="0">
                <a:latin typeface="Times New Roman" pitchFamily="18" charset="0"/>
                <a:cs typeface="Times New Roman" pitchFamily="18" charset="0"/>
              </a:rPr>
              <a:t>: A classifier uses the features of an object to try identifying the class it belongs to (Machine Learning Model) </a:t>
            </a:r>
            <a:endParaRPr lang="en-US" dirty="0" smtClean="0">
              <a:latin typeface="Times New Roman" pitchFamily="18" charset="0"/>
              <a:cs typeface="Times New Roman" pitchFamily="18" charset="0"/>
            </a:endParaRPr>
          </a:p>
          <a:p>
            <a:pPr>
              <a:lnSpc>
                <a:spcPct val="2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515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8</a:t>
            </a:fld>
            <a:endParaRPr lang="en-GB"/>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60" y="620688"/>
            <a:ext cx="8496944" cy="547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7628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4DA88FB-C769-45C9-BAC1-0C7B545A559F}" type="slidenum">
              <a:rPr lang="en-GB" smtClean="0"/>
              <a:pPr/>
              <a:t>9</a:t>
            </a:fld>
            <a:endParaRPr lang="en-GB"/>
          </a:p>
        </p:txBody>
      </p:sp>
      <p:sp>
        <p:nvSpPr>
          <p:cNvPr id="3" name="Rectangle 2"/>
          <p:cNvSpPr/>
          <p:nvPr/>
        </p:nvSpPr>
        <p:spPr>
          <a:xfrm>
            <a:off x="107504" y="474345"/>
            <a:ext cx="8928992" cy="5632311"/>
          </a:xfrm>
          <a:prstGeom prst="rect">
            <a:avLst/>
          </a:prstGeom>
        </p:spPr>
        <p:txBody>
          <a:bodyPr wrap="square">
            <a:spAutoFit/>
          </a:bodyPr>
          <a:lstStyle/>
          <a:p>
            <a:pPr>
              <a:lnSpc>
                <a:spcPct val="200000"/>
              </a:lnSpc>
            </a:pPr>
            <a:r>
              <a:rPr lang="en-US" b="1" dirty="0">
                <a:solidFill>
                  <a:srgbClr val="C00000"/>
                </a:solidFill>
                <a:latin typeface="Times New Roman" pitchFamily="18" charset="0"/>
                <a:cs typeface="Times New Roman" pitchFamily="18" charset="0"/>
              </a:rPr>
              <a:t>Key Elements of Machine </a:t>
            </a:r>
            <a:r>
              <a:rPr lang="en-US" b="1" dirty="0" smtClean="0">
                <a:solidFill>
                  <a:srgbClr val="C00000"/>
                </a:solidFill>
                <a:latin typeface="Times New Roman" pitchFamily="18" charset="0"/>
                <a:cs typeface="Times New Roman" pitchFamily="18" charset="0"/>
              </a:rPr>
              <a:t>Learning</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tens of thousands of machine </a:t>
            </a:r>
            <a:r>
              <a:rPr lang="en-US" dirty="0" smtClean="0">
                <a:latin typeface="Times New Roman" pitchFamily="18" charset="0"/>
                <a:cs typeface="Times New Roman" pitchFamily="18" charset="0"/>
              </a:rPr>
              <a:t>learning algorithms </a:t>
            </a:r>
            <a:r>
              <a:rPr lang="en-US" dirty="0">
                <a:latin typeface="Times New Roman" pitchFamily="18" charset="0"/>
                <a:cs typeface="Times New Roman" pitchFamily="18" charset="0"/>
              </a:rPr>
              <a:t>and hundreds of new algorithms are developed every </a:t>
            </a:r>
            <a:r>
              <a:rPr lang="en-US" dirty="0" smtClean="0">
                <a:latin typeface="Times New Roman" pitchFamily="18" charset="0"/>
                <a:cs typeface="Times New Roman" pitchFamily="18" charset="0"/>
              </a:rPr>
              <a:t>year. Every </a:t>
            </a:r>
            <a:r>
              <a:rPr lang="en-US" dirty="0">
                <a:latin typeface="Times New Roman" pitchFamily="18" charset="0"/>
                <a:cs typeface="Times New Roman" pitchFamily="18" charset="0"/>
              </a:rPr>
              <a:t>machine learning algorithm has three components:</a:t>
            </a:r>
          </a:p>
          <a:p>
            <a:pPr>
              <a:lnSpc>
                <a:spcPct val="200000"/>
              </a:lnSpc>
            </a:pPr>
            <a:r>
              <a:rPr lang="en-US" b="1" dirty="0">
                <a:solidFill>
                  <a:srgbClr val="C00000"/>
                </a:solidFill>
                <a:latin typeface="Times New Roman" pitchFamily="18" charset="0"/>
                <a:cs typeface="Times New Roman" pitchFamily="18" charset="0"/>
              </a:rPr>
              <a:t>Representation</a:t>
            </a:r>
            <a:r>
              <a:rPr lang="en-US" dirty="0">
                <a:latin typeface="Times New Roman" pitchFamily="18" charset="0"/>
                <a:cs typeface="Times New Roman" pitchFamily="18" charset="0"/>
              </a:rPr>
              <a:t>: how to represent knowledge. Examples include decision trees, sets of rules, instances, graphical models, neural networks, support vector machines, model ensembles and others. (a set of classifiers or the language that a computer understands)</a:t>
            </a:r>
          </a:p>
          <a:p>
            <a:pPr>
              <a:lnSpc>
                <a:spcPct val="200000"/>
              </a:lnSpc>
            </a:pPr>
            <a:r>
              <a:rPr lang="en-US" b="1" dirty="0">
                <a:solidFill>
                  <a:srgbClr val="C00000"/>
                </a:solidFill>
                <a:latin typeface="Times New Roman" pitchFamily="18" charset="0"/>
                <a:cs typeface="Times New Roman" pitchFamily="18" charset="0"/>
              </a:rPr>
              <a:t>Evaluation</a:t>
            </a:r>
            <a:r>
              <a:rPr lang="en-US" dirty="0">
                <a:latin typeface="Times New Roman" pitchFamily="18" charset="0"/>
                <a:cs typeface="Times New Roman" pitchFamily="18" charset="0"/>
              </a:rPr>
              <a:t>: the way to evaluate candidate programs (hypotheses). Examples include accuracy, prediction and recall, squared error, likelihood, posterior probability, cost, margin, entropy k-L divergence and </a:t>
            </a:r>
            <a:r>
              <a:rPr lang="en-US" dirty="0" smtClean="0">
                <a:latin typeface="Times New Roman" pitchFamily="18" charset="0"/>
                <a:cs typeface="Times New Roman" pitchFamily="18" charset="0"/>
              </a:rPr>
              <a:t>others.</a:t>
            </a:r>
          </a:p>
          <a:p>
            <a:pPr>
              <a:lnSpc>
                <a:spcPct val="200000"/>
              </a:lnSpc>
            </a:pPr>
            <a:r>
              <a:rPr lang="en-US" b="1" dirty="0" smtClean="0">
                <a:solidFill>
                  <a:srgbClr val="C00000"/>
                </a:solidFill>
                <a:latin typeface="Times New Roman" pitchFamily="18" charset="0"/>
                <a:cs typeface="Times New Roman" pitchFamily="18" charset="0"/>
              </a:rPr>
              <a:t>Optimization</a:t>
            </a:r>
            <a:r>
              <a:rPr lang="en-US" dirty="0">
                <a:latin typeface="Times New Roman" pitchFamily="18" charset="0"/>
                <a:cs typeface="Times New Roman" pitchFamily="18" charset="0"/>
              </a:rPr>
              <a:t>: the way candidate programs are generated known as the search process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9428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MC THEME 4">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SMC THEME 4</Template>
  <TotalTime>2479</TotalTime>
  <Words>1358</Words>
  <Application>Microsoft Office PowerPoint</Application>
  <PresentationFormat>On-screen Show (4:3)</PresentationFormat>
  <Paragraphs>118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SMC THEME 4</vt:lpstr>
      <vt:lpstr>PowerPoint Presentation</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Kenneth Esere</dc:creator>
  <cp:lastModifiedBy>Charles</cp:lastModifiedBy>
  <cp:revision>245</cp:revision>
  <dcterms:created xsi:type="dcterms:W3CDTF">2014-10-27T18:46:45Z</dcterms:created>
  <dcterms:modified xsi:type="dcterms:W3CDTF">2021-04-19T10:07:08Z</dcterms:modified>
</cp:coreProperties>
</file>