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0" r:id="rId22"/>
    <p:sldId id="261"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1" d="100"/>
          <a:sy n="81" d="100"/>
        </p:scale>
        <p:origin x="-1680" y="2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EA676-BA84-4668-8C91-458481381D1C}" type="datetimeFigureOut">
              <a:rPr lang="en-GB" smtClean="0"/>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6DB32-5711-4AAD-A3E9-89021E66D0E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1470025"/>
          </a:xfrm>
        </p:spPr>
        <p:txBody>
          <a:bodyPr/>
          <a:lstStyle>
            <a:lvl1pPr>
              <a:defRPr b="1"/>
            </a:lvl1pPr>
          </a:lstStyle>
          <a:p>
            <a:r>
              <a:rPr lang="en-US" dirty="0"/>
              <a:t>Click to edit Master title style</a:t>
            </a:r>
            <a:endParaRPr lang="en-US" dirty="0"/>
          </a:p>
        </p:txBody>
      </p:sp>
      <p:sp>
        <p:nvSpPr>
          <p:cNvPr id="3" name="Subtitle 2"/>
          <p:cNvSpPr>
            <a:spLocks noGrp="1"/>
          </p:cNvSpPr>
          <p:nvPr>
            <p:ph type="subTitle" idx="1"/>
          </p:nvPr>
        </p:nvSpPr>
        <p:spPr>
          <a:xfrm>
            <a:off x="1371600" y="3168551"/>
            <a:ext cx="6400800" cy="1052537"/>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3625D76-A5EA-4318-B8BF-6F01CBC4F94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C70D-B3EE-4574-8690-8371C5F828C0}"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9466" y="4869160"/>
            <a:ext cx="2625069" cy="1034509"/>
          </a:xfrm>
          <a:prstGeom prst="rect">
            <a:avLst/>
          </a:prstGeom>
        </p:spPr>
      </p:pic>
      <p:sp>
        <p:nvSpPr>
          <p:cNvPr id="8" name="Rectangle 7"/>
          <p:cNvSpPr/>
          <p:nvPr userDrawn="1"/>
        </p:nvSpPr>
        <p:spPr>
          <a:xfrm>
            <a:off x="390364" y="6237312"/>
            <a:ext cx="8363272" cy="620688"/>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90364" y="0"/>
            <a:ext cx="8363272" cy="620688"/>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DDD7BF-B3E5-40F5-B0B6-982B62200D16}" type="datetime1">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F7DF9-2704-46E8-A0EA-D5FCA2415FC4}" type="datetime1">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457200" y="1600200"/>
            <a:ext cx="8229600" cy="4800600"/>
          </a:xfrm>
        </p:spPr>
        <p:txBody>
          <a:bodyPr/>
          <a:lstStyle>
            <a:lvl1pPr marL="342900" indent="-342900">
              <a:buFontTx/>
              <a:buBlip>
                <a:blip r:embed="rId2"/>
              </a:buBlip>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ACD51AA-1D15-498B-B645-4ACBE9962E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4389120" y="0"/>
            <a:ext cx="365760" cy="365125"/>
          </a:xfrm>
        </p:spPr>
        <p:txBody>
          <a:bodyPr/>
          <a:lstStyle/>
          <a:p>
            <a:fld id="{9630C70D-B3EE-4574-8690-8371C5F828C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3AFD79-E308-4A88-BD84-FD3000D3161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75BB2D-02BD-453B-AF84-9C91406B6B17}" type="datetime1">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E9A8D5C-7AC3-4818-862D-D033C72A0708}" type="datetime1">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CD6305-993A-42AC-A2F1-8A6C3F8B48C0}" type="datetime1">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F5974-BA84-4BA5-942E-D2764F7191B6}" type="datetime1">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5B2202-EF6C-444D-9439-68E8DD5FE1DB}" type="datetime1">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49B240-B397-41EC-8762-957EC537E454}" type="datetime1">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alphaModFix amt="36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457200" y="0"/>
            <a:ext cx="8229600" cy="381000"/>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7B4D1-40E9-46C8-A4CC-85028DADAFD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89120" y="0"/>
            <a:ext cx="365760" cy="365125"/>
          </a:xfrm>
          <a:prstGeom prst="rect">
            <a:avLst/>
          </a:prstGeom>
        </p:spPr>
        <p:txBody>
          <a:bodyPr vert="horz" lIns="91440" tIns="45720" rIns="91440" bIns="45720" rtlCol="0" anchor="ctr"/>
          <a:lstStyle>
            <a:lvl1pPr algn="ctr">
              <a:defRPr sz="1200" b="1">
                <a:solidFill>
                  <a:schemeClr val="bg1"/>
                </a:solidFill>
              </a:defRPr>
            </a:lvl1pPr>
          </a:lstStyle>
          <a:p>
            <a:fld id="{D4DA88FB-C769-45C9-BAC1-0C7B545A559F}" type="slidenum">
              <a:rPr lang="en-GB" smtClean="0"/>
            </a:fld>
            <a:endParaRPr lang="en-GB"/>
          </a:p>
        </p:txBody>
      </p:sp>
      <p:sp>
        <p:nvSpPr>
          <p:cNvPr id="8" name="Rectangle 7"/>
          <p:cNvSpPr/>
          <p:nvPr/>
        </p:nvSpPr>
        <p:spPr>
          <a:xfrm>
            <a:off x="457200" y="6601968"/>
            <a:ext cx="8229600" cy="27432"/>
          </a:xfrm>
          <a:prstGeom prst="rect">
            <a:avLst/>
          </a:prstGeom>
          <a:ln>
            <a:solidFill>
              <a:srgbClr val="2E3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13" cstate="print">
            <a:extLst>
              <a:ext uri="{28A0092B-C50C-407E-A947-70E740481C1C}">
                <a14:useLocalDpi xmlns:a14="http://schemas.microsoft.com/office/drawing/2010/main" val="0"/>
              </a:ext>
            </a:extLst>
          </a:blip>
          <a:srcRect r="61298"/>
          <a:stretch>
            <a:fillRect/>
          </a:stretch>
        </p:blipFill>
        <p:spPr>
          <a:xfrm>
            <a:off x="4318011" y="6312730"/>
            <a:ext cx="507978" cy="5172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60000"/>
        <a:buFontTx/>
        <a:buBlip>
          <a:blip r:embed="rId14"/>
        </a:buBli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404664"/>
            <a:ext cx="8928992" cy="2169825"/>
          </a:xfrm>
          <a:prstGeom prst="rect">
            <a:avLst/>
          </a:prstGeom>
          <a:noFill/>
        </p:spPr>
        <p:txBody>
          <a:bodyPr wrap="square" rtlCol="0">
            <a:spAutoFit/>
          </a:bodyPr>
          <a:lstStyle/>
          <a:p>
            <a:pPr>
              <a:lnSpc>
                <a:spcPct val="150000"/>
              </a:lnSpc>
            </a:pPr>
            <a:r>
              <a:rPr lang="en-US" b="1" dirty="0" smtClean="0"/>
              <a:t>Step 3: Exploratory data analysis</a:t>
            </a:r>
            <a:endParaRPr lang="en-US" b="1" dirty="0" smtClean="0"/>
          </a:p>
          <a:p>
            <a:pPr>
              <a:lnSpc>
                <a:spcPct val="150000"/>
              </a:lnSpc>
            </a:pPr>
            <a:r>
              <a:rPr lang="en-US" dirty="0" smtClean="0"/>
              <a:t>Here, we are going to clean our data, visualize them and select important features from the data.</a:t>
            </a:r>
            <a:endParaRPr lang="en-US" dirty="0" smtClean="0"/>
          </a:p>
          <a:p>
            <a:pPr marL="285750" indent="-285750">
              <a:lnSpc>
                <a:spcPct val="150000"/>
              </a:lnSpc>
              <a:buFont typeface="Arial" panose="020B0604020202020204" pitchFamily="34" charset="0"/>
              <a:buChar char="•"/>
            </a:pPr>
            <a:r>
              <a:rPr lang="en-US" b="1" dirty="0" smtClean="0"/>
              <a:t>Checking for missing values</a:t>
            </a:r>
            <a:endParaRPr lang="en-US" b="1" dirty="0" smtClean="0"/>
          </a:p>
          <a:p>
            <a:pPr marL="285750" indent="-285750">
              <a:lnSpc>
                <a:spcPct val="150000"/>
              </a:lnSpc>
              <a:buFont typeface="Arial" panose="020B0604020202020204" pitchFamily="34" charset="0"/>
              <a:buChar char="•"/>
            </a:pPr>
            <a:endParaRPr lang="en-US" b="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914" y="2132856"/>
            <a:ext cx="899359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404664"/>
            <a:ext cx="9036496" cy="2169825"/>
          </a:xfrm>
          <a:prstGeom prst="rect">
            <a:avLst/>
          </a:prstGeom>
          <a:noFill/>
        </p:spPr>
        <p:txBody>
          <a:bodyPr wrap="square" rtlCol="0">
            <a:spAutoFit/>
          </a:bodyPr>
          <a:lstStyle/>
          <a:p>
            <a:pPr>
              <a:lnSpc>
                <a:spcPct val="150000"/>
              </a:lnSpc>
            </a:pPr>
            <a:r>
              <a:rPr lang="en-US" dirty="0" smtClean="0"/>
              <a:t>We see that only the qualification column contains some missing values, so it’ll be convenient for us to remove the column entirely. To achieve that, we make use of the </a:t>
            </a:r>
            <a:r>
              <a:rPr lang="en-US" b="1" dirty="0" smtClean="0"/>
              <a:t>‘drop()’ </a:t>
            </a:r>
            <a:r>
              <a:rPr lang="en-US" dirty="0" smtClean="0"/>
              <a:t>method.</a:t>
            </a:r>
            <a:endParaRPr lang="en-US" dirty="0" smtClean="0"/>
          </a:p>
          <a:p>
            <a:pPr>
              <a:lnSpc>
                <a:spcPct val="150000"/>
              </a:lnSpc>
            </a:pPr>
            <a:endParaRPr lang="en-US" b="1" dirty="0" smtClean="0"/>
          </a:p>
          <a:p>
            <a:pPr>
              <a:lnSpc>
                <a:spcPct val="150000"/>
              </a:lnSpc>
            </a:pPr>
            <a:endParaRPr lang="en-US" dirty="0" smtClean="0"/>
          </a:p>
          <a:p>
            <a:pPr>
              <a:lnSpc>
                <a:spcPct val="150000"/>
              </a:lnSpc>
            </a:pP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96" y="1340768"/>
            <a:ext cx="9036496" cy="28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496" y="4437112"/>
            <a:ext cx="9036496" cy="1338828"/>
          </a:xfrm>
          <a:prstGeom prst="rect">
            <a:avLst/>
          </a:prstGeom>
          <a:noFill/>
        </p:spPr>
        <p:txBody>
          <a:bodyPr wrap="square" rtlCol="0">
            <a:spAutoFit/>
          </a:bodyPr>
          <a:lstStyle/>
          <a:p>
            <a:pPr>
              <a:lnSpc>
                <a:spcPct val="150000"/>
              </a:lnSpc>
            </a:pPr>
            <a:r>
              <a:rPr lang="en-US" dirty="0" smtClean="0"/>
              <a:t>Next, we can make some basic plot. In order to get some nice looking plots, we can customize our default plotting parameter (Note: it is optional, you can decide not to and still have good plots). Simply copy and run the code on the next slide and don’t worry about the coding.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23" y="404664"/>
            <a:ext cx="911717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823" y="2132856"/>
            <a:ext cx="9009673" cy="369332"/>
          </a:xfrm>
          <a:prstGeom prst="rect">
            <a:avLst/>
          </a:prstGeom>
          <a:noFill/>
        </p:spPr>
        <p:txBody>
          <a:bodyPr wrap="square" rtlCol="0">
            <a:spAutoFit/>
          </a:bodyPr>
          <a:lstStyle/>
          <a:p>
            <a:r>
              <a:rPr lang="en-US" dirty="0" smtClean="0"/>
              <a:t>We can make a </a:t>
            </a:r>
            <a:r>
              <a:rPr lang="en-US" dirty="0" err="1" smtClean="0"/>
              <a:t>countplot</a:t>
            </a:r>
            <a:r>
              <a:rPr lang="en-US" dirty="0" smtClean="0"/>
              <a:t> to see how many staffs are foreign trained, and how many are not.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564904"/>
            <a:ext cx="9077702"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404664"/>
            <a:ext cx="9036496"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Data Preprocessing: </a:t>
            </a:r>
            <a:r>
              <a:rPr lang="en-US" dirty="0" smtClean="0"/>
              <a:t>looking at our data, we can see that some of the columns are not numbers, so we have to convert them to numbers so that our machine learning algorithms can work with them. The process of converting categorical variables into numeric is called </a:t>
            </a:r>
            <a:r>
              <a:rPr lang="en-US" b="1" dirty="0" smtClean="0"/>
              <a:t>encoding.</a:t>
            </a:r>
            <a:endParaRPr lang="en-US" b="1" dirty="0" smtClean="0"/>
          </a:p>
          <a:p>
            <a:pPr>
              <a:lnSpc>
                <a:spcPct val="150000"/>
              </a:lnSpc>
            </a:pPr>
            <a:r>
              <a:rPr lang="en-US" b="1" dirty="0" smtClean="0"/>
              <a:t>And </a:t>
            </a:r>
            <a:r>
              <a:rPr lang="en-US" dirty="0" smtClean="0"/>
              <a:t>to achieve that here, we have to import the ‘</a:t>
            </a:r>
            <a:r>
              <a:rPr lang="en-US" b="1" dirty="0" err="1" smtClean="0"/>
              <a:t>LabelEncoder</a:t>
            </a:r>
            <a:r>
              <a:rPr lang="en-US" dirty="0" smtClean="0"/>
              <a:t>’ function from </a:t>
            </a:r>
            <a:r>
              <a:rPr lang="en-US" b="1" dirty="0" smtClean="0"/>
              <a:t>‘’preprocessing’ in ‘</a:t>
            </a:r>
            <a:r>
              <a:rPr lang="en-US" b="1" dirty="0" err="1" smtClean="0"/>
              <a:t>sklearn</a:t>
            </a:r>
            <a:r>
              <a:rPr lang="en-US" b="1" dirty="0" smtClean="0"/>
              <a:t>’ library.</a:t>
            </a:r>
            <a:endParaRPr lang="en-US" b="1" dirty="0" smtClean="0"/>
          </a:p>
          <a:p>
            <a:pPr>
              <a:lnSpc>
                <a:spcPct val="150000"/>
              </a:lnSpc>
            </a:pPr>
            <a:endParaRPr lang="en-US" b="1" dirty="0"/>
          </a:p>
          <a:p>
            <a:pPr>
              <a:lnSpc>
                <a:spcPct val="150000"/>
              </a:lnSpc>
            </a:pPr>
            <a:endParaRPr lang="en-US" b="1" dirty="0" smtClean="0"/>
          </a:p>
          <a:p>
            <a:pPr>
              <a:lnSpc>
                <a:spcPct val="150000"/>
              </a:lnSpc>
            </a:pPr>
            <a:r>
              <a:rPr lang="en-US" b="1" dirty="0" smtClean="0"/>
              <a:t>After </a:t>
            </a:r>
            <a:r>
              <a:rPr lang="en-US" dirty="0" smtClean="0"/>
              <a:t>importing the function, we use the </a:t>
            </a:r>
            <a:r>
              <a:rPr lang="en-US" b="1" dirty="0" smtClean="0"/>
              <a:t>‘</a:t>
            </a:r>
            <a:r>
              <a:rPr lang="en-US" b="1" dirty="0" err="1" smtClean="0"/>
              <a:t>fit_transform</a:t>
            </a:r>
            <a:r>
              <a:rPr lang="en-US" b="1" dirty="0" smtClean="0"/>
              <a:t>()’ </a:t>
            </a:r>
            <a:r>
              <a:rPr lang="en-US" dirty="0" smtClean="0"/>
              <a:t>to convert the columns.</a:t>
            </a:r>
            <a:endParaRPr lang="en-US" b="1"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996952"/>
            <a:ext cx="9144000" cy="66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236482"/>
            <a:ext cx="8784976" cy="192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95" y="404664"/>
            <a:ext cx="9127305" cy="261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695" y="3140968"/>
            <a:ext cx="9019801" cy="1295868"/>
          </a:xfrm>
          <a:prstGeom prst="rect">
            <a:avLst/>
          </a:prstGeom>
          <a:noFill/>
        </p:spPr>
        <p:txBody>
          <a:bodyPr wrap="square" rtlCol="0">
            <a:spAutoFit/>
          </a:bodyPr>
          <a:lstStyle/>
          <a:p>
            <a:pPr>
              <a:lnSpc>
                <a:spcPct val="150000"/>
              </a:lnSpc>
            </a:pPr>
            <a:r>
              <a:rPr lang="en-US" dirty="0" smtClean="0"/>
              <a:t>Great, we have successfully converted our columns into usable ones. Next, we see some of the columns that will be important for our model, so that we won’t have bias in our data.</a:t>
            </a:r>
            <a:endParaRPr lang="en-US" dirty="0" smtClean="0"/>
          </a:p>
          <a:p>
            <a:pPr>
              <a:lnSpc>
                <a:spcPct val="150000"/>
              </a:lnSpc>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404664"/>
            <a:ext cx="8928992" cy="5493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Feature Selections</a:t>
            </a:r>
            <a:r>
              <a:rPr lang="en-US" dirty="0" smtClean="0"/>
              <a:t>: there are many ways to do feature selections, but we are going to focus on the basics yet powerful method which is </a:t>
            </a:r>
            <a:r>
              <a:rPr lang="en-US" b="1" dirty="0" smtClean="0"/>
              <a:t>‘correlation’.</a:t>
            </a:r>
            <a:endParaRPr lang="en-US" b="1" dirty="0" smtClean="0"/>
          </a:p>
          <a:p>
            <a:pPr>
              <a:lnSpc>
                <a:spcPct val="150000"/>
              </a:lnSpc>
            </a:pPr>
            <a:r>
              <a:rPr lang="en-US" b="1" dirty="0" smtClean="0"/>
              <a:t>To get correlations, we simply use the ‘</a:t>
            </a:r>
            <a:r>
              <a:rPr lang="en-US" b="1" dirty="0" err="1" smtClean="0"/>
              <a:t>corr</a:t>
            </a:r>
            <a:r>
              <a:rPr lang="en-US" b="1" dirty="0" smtClean="0"/>
              <a:t>()’ method</a:t>
            </a:r>
            <a:r>
              <a:rPr lang="en-US" b="1" dirty="0" smtClean="0"/>
              <a:t>.</a:t>
            </a: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r>
              <a:rPr lang="en-US" dirty="0" smtClean="0"/>
              <a:t>From the table, we can see the relationships between each of the variable. We can do a plot for the correlation using </a:t>
            </a:r>
            <a:r>
              <a:rPr lang="en-US" b="1" dirty="0" smtClean="0"/>
              <a:t>‘</a:t>
            </a:r>
            <a:r>
              <a:rPr lang="en-US" b="1" dirty="0" err="1" smtClean="0"/>
              <a:t>heatmap</a:t>
            </a:r>
            <a:r>
              <a:rPr lang="en-US" b="1" dirty="0" smtClean="0"/>
              <a:t>()’ </a:t>
            </a:r>
            <a:r>
              <a:rPr lang="en-US" dirty="0" smtClean="0"/>
              <a:t>function in </a:t>
            </a:r>
            <a:r>
              <a:rPr lang="en-US" dirty="0" err="1" smtClean="0"/>
              <a:t>seaborn</a:t>
            </a:r>
            <a:r>
              <a:rPr lang="en-US" b="1" dirty="0" smtClean="0"/>
              <a:t>.</a:t>
            </a:r>
            <a:endParaRPr lang="en-US" b="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743492"/>
            <a:ext cx="9144000" cy="297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016" y="404665"/>
            <a:ext cx="8964488" cy="4785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016" y="5445224"/>
            <a:ext cx="8964488" cy="646331"/>
          </a:xfrm>
          <a:prstGeom prst="rect">
            <a:avLst/>
          </a:prstGeom>
          <a:noFill/>
        </p:spPr>
        <p:txBody>
          <a:bodyPr wrap="square" rtlCol="0">
            <a:spAutoFit/>
          </a:bodyPr>
          <a:lstStyle/>
          <a:p>
            <a:r>
              <a:rPr lang="en-US" dirty="0" smtClean="0"/>
              <a:t>We can study the plot and table and see what variables correlates well with our target variable which is </a:t>
            </a:r>
            <a:r>
              <a:rPr lang="en-US" b="1" dirty="0" smtClean="0"/>
              <a:t>‘</a:t>
            </a:r>
            <a:r>
              <a:rPr lang="en-US" b="1" dirty="0" err="1"/>
              <a:t>P</a:t>
            </a:r>
            <a:r>
              <a:rPr lang="en-US" b="1" dirty="0" err="1" smtClean="0"/>
              <a:t>romoted_or_Not</a:t>
            </a:r>
            <a:r>
              <a:rPr lang="en-US" b="1" dirty="0" smtClean="0"/>
              <a:t>’ . Or better still write a code to list them for us.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4663"/>
            <a:ext cx="9144000" cy="33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7504" y="3933056"/>
            <a:ext cx="8928992" cy="1338828"/>
          </a:xfrm>
          <a:prstGeom prst="rect">
            <a:avLst/>
          </a:prstGeom>
          <a:noFill/>
        </p:spPr>
        <p:txBody>
          <a:bodyPr wrap="square" rtlCol="0">
            <a:spAutoFit/>
          </a:bodyPr>
          <a:lstStyle/>
          <a:p>
            <a:pPr>
              <a:lnSpc>
                <a:spcPct val="150000"/>
              </a:lnSpc>
            </a:pPr>
            <a:r>
              <a:rPr lang="en-US" dirty="0" smtClean="0"/>
              <a:t>Now we have a list of variables that best affects our target variable, so we can simply start building our models with them. So next, we separate our data into dependent and independent variables.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620688"/>
            <a:ext cx="892899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Separating our data into dependent and independent variables.</a:t>
            </a:r>
            <a:endParaRPr lang="en-US" b="1" dirty="0" smtClean="0"/>
          </a:p>
          <a:p>
            <a:endParaRPr lang="en-US" b="1"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51" y="1009402"/>
            <a:ext cx="8918938" cy="8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4" y="1917116"/>
            <a:ext cx="8928992" cy="1295868"/>
          </a:xfrm>
          <a:prstGeom prst="rect">
            <a:avLst/>
          </a:prstGeom>
          <a:noFill/>
        </p:spPr>
        <p:txBody>
          <a:bodyPr wrap="square" rtlCol="0">
            <a:spAutoFit/>
          </a:bodyPr>
          <a:lstStyle/>
          <a:p>
            <a:pPr>
              <a:lnSpc>
                <a:spcPct val="150000"/>
              </a:lnSpc>
            </a:pPr>
            <a:r>
              <a:rPr lang="en-US" dirty="0" smtClean="0"/>
              <a:t>After doing that, just like last week we split our data into training and testing sets. With 25% going to the test set.</a:t>
            </a:r>
            <a:endParaRPr lang="en-US" dirty="0" smtClean="0"/>
          </a:p>
          <a:p>
            <a:pPr>
              <a:lnSpc>
                <a:spcPct val="150000"/>
              </a:lnSpc>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9036496" cy="94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4005064"/>
            <a:ext cx="8928992" cy="646331"/>
          </a:xfrm>
          <a:prstGeom prst="rect">
            <a:avLst/>
          </a:prstGeom>
          <a:noFill/>
        </p:spPr>
        <p:txBody>
          <a:bodyPr wrap="square" rtlCol="0">
            <a:spAutoFit/>
          </a:bodyPr>
          <a:lstStyle/>
          <a:p>
            <a:r>
              <a:rPr lang="en-US" dirty="0" smtClean="0"/>
              <a:t>After splitting our data into training and testing sets, we can now move on to the next step to start building our models.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93340" y="476672"/>
            <a:ext cx="8928992" cy="3831818"/>
          </a:xfrm>
          <a:prstGeom prst="rect">
            <a:avLst/>
          </a:prstGeom>
          <a:noFill/>
        </p:spPr>
        <p:txBody>
          <a:bodyPr wrap="square" rtlCol="0">
            <a:spAutoFit/>
          </a:bodyPr>
          <a:lstStyle/>
          <a:p>
            <a:pPr>
              <a:lnSpc>
                <a:spcPct val="150000"/>
              </a:lnSpc>
            </a:pPr>
            <a:r>
              <a:rPr lang="en-US" b="1" dirty="0" smtClean="0"/>
              <a:t>Step 4: Building our models (Applying Techniques)</a:t>
            </a:r>
            <a:endParaRPr lang="en-US" b="1" dirty="0" smtClean="0"/>
          </a:p>
          <a:p>
            <a:pPr>
              <a:lnSpc>
                <a:spcPct val="150000"/>
              </a:lnSpc>
            </a:pPr>
            <a:r>
              <a:rPr lang="en-US" dirty="0" smtClean="0"/>
              <a:t>We are going to be building different models with different machine learning algorithms, and them comparing them to see which one works best. We are going to be building our models with the following algorithms.</a:t>
            </a:r>
            <a:endParaRPr lang="en-US" dirty="0" smtClean="0"/>
          </a:p>
          <a:p>
            <a:pPr marL="285750" indent="-285750">
              <a:lnSpc>
                <a:spcPct val="150000"/>
              </a:lnSpc>
              <a:buFont typeface="Arial" panose="020B0604020202020204" pitchFamily="34" charset="0"/>
              <a:buChar char="•"/>
            </a:pPr>
            <a:r>
              <a:rPr lang="en-US" dirty="0" smtClean="0"/>
              <a:t>Decision Trees Classifier</a:t>
            </a:r>
            <a:endParaRPr lang="en-US" dirty="0" smtClean="0"/>
          </a:p>
          <a:p>
            <a:pPr marL="285750" indent="-285750">
              <a:lnSpc>
                <a:spcPct val="150000"/>
              </a:lnSpc>
              <a:buFont typeface="Arial" panose="020B0604020202020204" pitchFamily="34" charset="0"/>
              <a:buChar char="•"/>
            </a:pPr>
            <a:r>
              <a:rPr lang="en-US" dirty="0" smtClean="0"/>
              <a:t>Logistic Regression</a:t>
            </a:r>
            <a:endParaRPr lang="en-US" dirty="0" smtClean="0"/>
          </a:p>
          <a:p>
            <a:pPr marL="285750" indent="-285750">
              <a:lnSpc>
                <a:spcPct val="150000"/>
              </a:lnSpc>
              <a:buFont typeface="Arial" panose="020B0604020202020204" pitchFamily="34" charset="0"/>
              <a:buChar char="•"/>
            </a:pPr>
            <a:r>
              <a:rPr lang="en-US" dirty="0" smtClean="0"/>
              <a:t>Random Forest Classifier</a:t>
            </a:r>
            <a:endParaRPr lang="en-US" dirty="0" smtClean="0"/>
          </a:p>
          <a:p>
            <a:pPr marL="285750" indent="-285750">
              <a:lnSpc>
                <a:spcPct val="150000"/>
              </a:lnSpc>
              <a:buFont typeface="Arial" panose="020B0604020202020204" pitchFamily="34" charset="0"/>
              <a:buChar char="•"/>
            </a:pPr>
            <a:r>
              <a:rPr lang="en-US" dirty="0" smtClean="0"/>
              <a:t>Support Vector Machine</a:t>
            </a:r>
            <a:endParaRPr lang="en-US" dirty="0" smtClean="0"/>
          </a:p>
          <a:p>
            <a:pPr marL="285750" indent="-285750">
              <a:lnSpc>
                <a:spcPct val="150000"/>
              </a:lnSpc>
              <a:buFont typeface="Arial" panose="020B0604020202020204" pitchFamily="34" charset="0"/>
              <a:buChar char="•"/>
            </a:pPr>
            <a:r>
              <a:rPr lang="en-US" dirty="0" smtClean="0"/>
              <a:t>Gradient Boosting Classifier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DA88FB-C769-45C9-BAC1-0C7B545A559F}" type="slidenum">
              <a:rPr lang="en-GB" smtClean="0"/>
            </a:fld>
            <a:endParaRPr lang="en-GB"/>
          </a:p>
        </p:txBody>
      </p:sp>
      <p:sp>
        <p:nvSpPr>
          <p:cNvPr id="4" name="Title 1"/>
          <p:cNvSpPr>
            <a:spLocks noGrp="1"/>
          </p:cNvSpPr>
          <p:nvPr>
            <p:ph type="title"/>
          </p:nvPr>
        </p:nvSpPr>
        <p:spPr>
          <a:xfrm>
            <a:off x="457200" y="274638"/>
            <a:ext cx="8229600" cy="850106"/>
          </a:xfrm>
        </p:spPr>
        <p:txBody>
          <a:bodyPr>
            <a:normAutofit/>
          </a:bodyPr>
          <a:lstStyle/>
          <a:p>
            <a:r>
              <a:rPr lang="en-US" sz="2800" dirty="0" smtClean="0">
                <a:solidFill>
                  <a:srgbClr val="C00000"/>
                </a:solidFill>
                <a:latin typeface="Times New Roman" panose="02020603050405020304" pitchFamily="18" charset="0"/>
                <a:cs typeface="Times New Roman" panose="02020603050405020304" pitchFamily="18" charset="0"/>
              </a:rPr>
              <a:t>Classification</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7504" y="980728"/>
            <a:ext cx="8784976"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Classification is a type of supervised learning which specifies the class to which element belongs to and also tries to predict the output variable.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710721"/>
            <a:ext cx="7920880" cy="44545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itle 3"/>
          <p:cNvSpPr txBox="1"/>
          <p:nvPr/>
        </p:nvSpPr>
        <p:spPr>
          <a:xfrm>
            <a:off x="457200" y="274638"/>
            <a:ext cx="8229600" cy="922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anose="02020603050405020304" pitchFamily="18" charset="0"/>
                <a:cs typeface="Times New Roman" panose="02020603050405020304" pitchFamily="18" charset="0"/>
              </a:rPr>
              <a:t>Decision Tree Algorithm</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836712"/>
            <a:ext cx="9036496"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decision tree algorithm is a type of non-linear classification model, where data points pass through a tree-like process in order to predict an output variable.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60" y="1758739"/>
            <a:ext cx="7848872" cy="43345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548680"/>
            <a:ext cx="8928992" cy="507831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Now lets proceed to see how we can implement the decision tree classifier in python</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Just like we did last week when we looked at regression, make use of our powerful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sklearn</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library. After fitting our model, we can now make predictions.</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Finally, we can see how well our model did by calculating the accuracy.</a:t>
            </a:r>
            <a:endParaRPr lang="en-US" b="1"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044020"/>
            <a:ext cx="9016389" cy="231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 y="4380498"/>
            <a:ext cx="9009674" cy="7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4664"/>
            <a:ext cx="9036496" cy="939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5" y="1484784"/>
            <a:ext cx="9036496" cy="5493812"/>
          </a:xfrm>
          <a:prstGeom prst="rect">
            <a:avLst/>
          </a:prstGeom>
          <a:noFill/>
        </p:spPr>
        <p:txBody>
          <a:bodyPr wrap="square" rtlCol="0">
            <a:spAutoFit/>
          </a:bodyPr>
          <a:lstStyle/>
          <a:p>
            <a:pPr>
              <a:lnSpc>
                <a:spcPct val="150000"/>
              </a:lnSpc>
            </a:pPr>
            <a:r>
              <a:rPr lang="en-US" dirty="0" smtClean="0"/>
              <a:t>Awesome, so we can see that the model we build using decision tree classifier has 92% accuracy, which is good.</a:t>
            </a:r>
            <a:endParaRPr lang="en-US" dirty="0" smtClean="0"/>
          </a:p>
          <a:p>
            <a:pPr marL="285750" indent="-285750">
              <a:lnSpc>
                <a:spcPct val="150000"/>
              </a:lnSpc>
              <a:buFont typeface="Arial" panose="020B0604020202020204" pitchFamily="34" charset="0"/>
              <a:buChar char="•"/>
            </a:pPr>
            <a:r>
              <a:rPr lang="en-US" b="1" dirty="0" smtClean="0"/>
              <a:t>Logistic Regression model</a:t>
            </a:r>
            <a:endParaRPr lang="en-US" b="1" dirty="0" smtClean="0"/>
          </a:p>
          <a:p>
            <a:pPr>
              <a:lnSpc>
                <a:spcPct val="150000"/>
              </a:lnSpc>
            </a:pPr>
            <a:r>
              <a:rPr lang="en-US" b="1" dirty="0" smtClean="0"/>
              <a:t>We perform similar steps to build the model for logistics regression.</a:t>
            </a: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r>
              <a:rPr lang="en-US" b="1" dirty="0" smtClean="0"/>
              <a:t>Our logistics regression model got 91% accuracy, which is less than that of decision trees.</a:t>
            </a:r>
            <a:endParaRPr lang="en-US" b="1" dirty="0" smtClean="0"/>
          </a:p>
          <a:p>
            <a:pPr>
              <a:lnSpc>
                <a:spcPct val="150000"/>
              </a:lnSpc>
            </a:pPr>
            <a:endParaRPr lang="en-US" b="1" dirty="0" smtClean="0"/>
          </a:p>
          <a:p>
            <a:pPr marL="285750" indent="-285750">
              <a:lnSpc>
                <a:spcPct val="150000"/>
              </a:lnSpc>
              <a:buFont typeface="Arial" panose="020B0604020202020204" pitchFamily="34" charset="0"/>
              <a:buChar char="•"/>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3284984"/>
            <a:ext cx="8929136" cy="230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404664"/>
            <a:ext cx="9036496"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Random Forest Classifier Model</a:t>
            </a:r>
            <a:endParaRPr lang="en-US" b="1" dirty="0" smtClean="0"/>
          </a:p>
          <a:p>
            <a:pPr>
              <a:lnSpc>
                <a:spcPct val="150000"/>
              </a:lnSpc>
            </a:pPr>
            <a:r>
              <a:rPr lang="en-US" b="1" dirty="0" smtClean="0"/>
              <a:t>Same as the others, we only need to import the algorithm from our library and repeat the same process.</a:t>
            </a: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endParaRPr lang="en-US" b="1" dirty="0"/>
          </a:p>
          <a:p>
            <a:pPr>
              <a:lnSpc>
                <a:spcPct val="150000"/>
              </a:lnSpc>
            </a:pPr>
            <a:endParaRPr lang="en-US" b="1" dirty="0" smtClean="0"/>
          </a:p>
          <a:p>
            <a:pPr>
              <a:lnSpc>
                <a:spcPct val="150000"/>
              </a:lnSpc>
            </a:pPr>
            <a:r>
              <a:rPr lang="en-US" b="1" dirty="0" smtClean="0"/>
              <a:t>Our </a:t>
            </a:r>
            <a:r>
              <a:rPr lang="en-US" dirty="0" smtClean="0"/>
              <a:t>Random forest model performed slightly better than the decision trees library</a:t>
            </a:r>
            <a:endParaRPr lang="en-US" b="1" dirty="0" smtClean="0"/>
          </a:p>
          <a:p>
            <a:pPr>
              <a:lnSpc>
                <a:spcPct val="150000"/>
              </a:lnSpc>
            </a:pPr>
            <a:endParaRPr lang="en-US" b="1"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700808"/>
            <a:ext cx="914400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4" name="Title 3"/>
          <p:cNvSpPr txBox="1"/>
          <p:nvPr/>
        </p:nvSpPr>
        <p:spPr>
          <a:xfrm>
            <a:off x="457200" y="274638"/>
            <a:ext cx="8229600" cy="922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anose="02020603050405020304" pitchFamily="18" charset="0"/>
                <a:cs typeface="Times New Roman" panose="02020603050405020304" pitchFamily="18" charset="0"/>
              </a:rPr>
              <a:t>Support Vector Machine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7504" y="980728"/>
            <a:ext cx="8856984" cy="2777940"/>
          </a:xfrm>
          <a:prstGeom prst="rect">
            <a:avLst/>
          </a:prstGeom>
          <a:noFill/>
        </p:spPr>
        <p:txBody>
          <a:bodyPr wrap="square" rtlCol="0">
            <a:spAutoFit/>
          </a:bodyPr>
          <a:lstStyle/>
          <a:p>
            <a:pPr>
              <a:lnSpc>
                <a:spcPct val="200000"/>
              </a:lnSpc>
            </a:pPr>
            <a:r>
              <a:rPr lang="en-US" dirty="0" smtClean="0">
                <a:latin typeface="Times New Roman" panose="02020603050405020304" pitchFamily="18" charset="0"/>
                <a:cs typeface="Times New Roman" panose="02020603050405020304" pitchFamily="18" charset="0"/>
              </a:rPr>
              <a:t>The support vector machine is arguably one of the most popular and powerful classification algorithm today, the primary idea behind support vector machine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find a </a:t>
            </a:r>
            <a:r>
              <a:rPr lang="en-US" dirty="0" err="1">
                <a:latin typeface="Times New Roman" panose="02020603050405020304" pitchFamily="18" charset="0"/>
                <a:cs typeface="Times New Roman" panose="02020603050405020304" pitchFamily="18" charset="0"/>
              </a:rPr>
              <a:t>hyperplane</a:t>
            </a:r>
            <a:r>
              <a:rPr lang="en-US" dirty="0">
                <a:latin typeface="Times New Roman" panose="02020603050405020304" pitchFamily="18" charset="0"/>
                <a:cs typeface="Times New Roman" panose="02020603050405020304" pitchFamily="18" charset="0"/>
              </a:rPr>
              <a:t> in an N-dimensional space(N — the number of features) that distinctly classifies the data points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2708920"/>
            <a:ext cx="5976664" cy="34378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476672"/>
            <a:ext cx="8856984" cy="6186309"/>
          </a:xfrm>
          <a:prstGeom prst="rect">
            <a:avLst/>
          </a:prstGeom>
          <a:noFill/>
        </p:spPr>
        <p:txBody>
          <a:bodyPr wrap="square" rtlCol="0">
            <a:spAutoFit/>
          </a:bodyPr>
          <a:lstStyle/>
          <a:p>
            <a:pPr>
              <a:lnSpc>
                <a:spcPct val="200000"/>
              </a:lnSpc>
            </a:pPr>
            <a:r>
              <a:rPr lang="en-US" dirty="0" smtClean="0">
                <a:latin typeface="Times New Roman" panose="02020603050405020304" pitchFamily="18" charset="0"/>
                <a:cs typeface="Times New Roman" panose="02020603050405020304" pitchFamily="18" charset="0"/>
              </a:rPr>
              <a:t>To implement these in code follows the same process as the </a:t>
            </a:r>
            <a:r>
              <a:rPr lang="en-US" dirty="0" smtClean="0">
                <a:latin typeface="Times New Roman" panose="02020603050405020304" pitchFamily="18" charset="0"/>
                <a:cs typeface="Times New Roman" panose="02020603050405020304" pitchFamily="18" charset="0"/>
              </a:rPr>
              <a:t>other algorithms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 we leave everything the same, and focus on just building the model.</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So we simply continue by importing the algorithmic function for the support vector machine.</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Fit the model, and make predictions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So far our SVM model has the best accuracy score, but this is not always the case.</a:t>
            </a: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96" y="2780928"/>
            <a:ext cx="9001000" cy="253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107504" y="404664"/>
            <a:ext cx="8928992" cy="63248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Gradient Boosting algorithm</a:t>
            </a:r>
            <a:endParaRPr lang="en-US" b="1" dirty="0" smtClean="0"/>
          </a:p>
          <a:p>
            <a:pPr>
              <a:lnSpc>
                <a:spcPct val="150000"/>
              </a:lnSpc>
            </a:pPr>
            <a:r>
              <a:rPr lang="en-US" dirty="0" smtClean="0"/>
              <a:t>Finally, we follow the same step to build our GB classifier</a:t>
            </a: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r>
              <a:rPr lang="en-US" b="1" dirty="0" smtClean="0"/>
              <a:t>Step 5: Share Insight</a:t>
            </a:r>
            <a:endParaRPr lang="en-US" b="1" dirty="0" smtClean="0"/>
          </a:p>
          <a:p>
            <a:pPr>
              <a:lnSpc>
                <a:spcPct val="150000"/>
              </a:lnSpc>
            </a:pPr>
            <a:r>
              <a:rPr lang="en-US" dirty="0" smtClean="0"/>
              <a:t>Based on our analysis so far, we can present </a:t>
            </a:r>
            <a:r>
              <a:rPr lang="en-US" b="1" dirty="0"/>
              <a:t>YAKUB TRADING GROUP </a:t>
            </a:r>
            <a:r>
              <a:rPr lang="en-US" b="1" dirty="0" smtClean="0"/>
              <a:t> our SVM </a:t>
            </a:r>
            <a:r>
              <a:rPr lang="en-US" dirty="0" smtClean="0"/>
              <a:t>model which is capable of predicting the employees in the company that is likely to be promoted with over 92% accuracy based on the following variables.</a:t>
            </a:r>
            <a:endParaRPr lang="en-US" dirty="0" smtClean="0"/>
          </a:p>
          <a:p>
            <a:pPr>
              <a:lnSpc>
                <a:spcPct val="150000"/>
              </a:lnSpc>
            </a:pPr>
            <a:r>
              <a:rPr lang="en-US" b="1" dirty="0" err="1" smtClean="0"/>
              <a:t>Training_score_average</a:t>
            </a:r>
            <a:r>
              <a:rPr lang="en-US" b="1" dirty="0" smtClean="0"/>
              <a:t>, </a:t>
            </a:r>
            <a:r>
              <a:rPr lang="en-US" b="1" dirty="0" err="1" smtClean="0"/>
              <a:t>Last_performance_score</a:t>
            </a:r>
            <a:r>
              <a:rPr lang="en-US" b="1" dirty="0" smtClean="0"/>
              <a:t>, </a:t>
            </a:r>
            <a:r>
              <a:rPr lang="en-US" b="1" dirty="0" err="1" smtClean="0"/>
              <a:t>Previous_Award</a:t>
            </a:r>
            <a:r>
              <a:rPr lang="en-US" b="1" dirty="0" smtClean="0"/>
              <a:t>, </a:t>
            </a:r>
            <a:r>
              <a:rPr lang="en-US" b="1" dirty="0" err="1" smtClean="0"/>
              <a:t>Targets_met</a:t>
            </a:r>
            <a:r>
              <a:rPr lang="en-US" b="1" dirty="0" smtClean="0"/>
              <a:t> .</a:t>
            </a:r>
            <a:endParaRPr lang="en-US" b="1" dirty="0" smtClean="0"/>
          </a:p>
          <a:p>
            <a:pPr>
              <a:lnSpc>
                <a:spcPct val="150000"/>
              </a:lnSpc>
            </a:pPr>
            <a:r>
              <a:rPr lang="en-US" b="1" dirty="0" smtClean="0"/>
              <a:t>Good Luck on your </a:t>
            </a:r>
            <a:r>
              <a:rPr lang="en-US" b="1" dirty="0" err="1" smtClean="0"/>
              <a:t>Hackathon</a:t>
            </a:r>
            <a:r>
              <a:rPr lang="en-US" b="1" dirty="0" smtClean="0"/>
              <a:t>.</a:t>
            </a:r>
            <a:endParaRPr lang="en-US" b="1" dirty="0" smtClean="0"/>
          </a:p>
          <a:p>
            <a:pPr>
              <a:lnSpc>
                <a:spcPct val="150000"/>
              </a:lnSpc>
            </a:pPr>
            <a:endParaRPr 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41" y="1340768"/>
            <a:ext cx="9069959" cy="222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692696"/>
            <a:ext cx="9144000" cy="5078313"/>
          </a:xfrm>
          <a:prstGeom prst="rect">
            <a:avLst/>
          </a:prstGeom>
          <a:noFill/>
        </p:spPr>
        <p:txBody>
          <a:bodyPr wrap="square" rtlCol="0">
            <a:spAutoFit/>
          </a:bodyPr>
          <a:lstStyle/>
          <a:p>
            <a:pPr>
              <a:lnSpc>
                <a:spcPct val="200000"/>
              </a:lnSpc>
            </a:pPr>
            <a:r>
              <a:rPr lang="en-US" dirty="0" smtClean="0">
                <a:latin typeface="Times New Roman" panose="02020603050405020304" pitchFamily="18" charset="0"/>
                <a:cs typeface="Times New Roman" panose="02020603050405020304" pitchFamily="18" charset="0"/>
              </a:rPr>
              <a:t>Use Cases: some areas where classification is frequently used are:</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Spam Email Detection: classification can be applied in this area in order to determine which emails are spam or ham.</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Identify Customer Segment</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Loan Approval</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Employees or Customers Churn</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Identify if a kid will pass or fail an examination.</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The list is in fact endless.</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Now lets take a look at the types of classification.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itle 1"/>
          <p:cNvSpPr txBox="1"/>
          <p:nvPr/>
        </p:nvSpPr>
        <p:spPr>
          <a:xfrm>
            <a:off x="457200" y="274638"/>
            <a:ext cx="8229600" cy="922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anose="02020603050405020304" pitchFamily="18" charset="0"/>
                <a:cs typeface="Times New Roman" panose="02020603050405020304" pitchFamily="18" charset="0"/>
              </a:rPr>
              <a:t>Types of Classification</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5496" y="980728"/>
            <a:ext cx="9036496" cy="5632311"/>
          </a:xfrm>
          <a:prstGeom prst="rect">
            <a:avLst/>
          </a:prstGeom>
          <a:noFill/>
        </p:spPr>
        <p:txBody>
          <a:bodyPr wrap="square" rtlCol="0">
            <a:spAutoFit/>
          </a:bodyPr>
          <a:lstStyle/>
          <a:p>
            <a:pPr>
              <a:lnSpc>
                <a:spcPct val="200000"/>
              </a:lnSpc>
            </a:pPr>
            <a:r>
              <a:rPr lang="en-US" dirty="0" smtClean="0">
                <a:latin typeface="Times New Roman" panose="02020603050405020304" pitchFamily="18" charset="0"/>
                <a:cs typeface="Times New Roman" panose="02020603050405020304" pitchFamily="18" charset="0"/>
              </a:rPr>
              <a:t>We have two main type of Classification  Model, we have the linear classification model, and the non-linear classification model.</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Each of these models contains different algorithms.</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solidFill>
                  <a:srgbClr val="C00000"/>
                </a:solidFill>
                <a:latin typeface="Times New Roman" panose="02020603050405020304" pitchFamily="18" charset="0"/>
                <a:cs typeface="Times New Roman" panose="02020603050405020304" pitchFamily="18" charset="0"/>
              </a:rPr>
              <a:t>Linear Model</a:t>
            </a:r>
            <a:r>
              <a:rPr lang="en-US" dirty="0" smtClean="0">
                <a:latin typeface="Times New Roman" panose="02020603050405020304" pitchFamily="18" charset="0"/>
                <a:cs typeface="Times New Roman" panose="02020603050405020304" pitchFamily="18" charset="0"/>
              </a:rPr>
              <a:t>: this model consists of Logistic regression and Support vector machine</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solidFill>
                  <a:srgbClr val="C00000"/>
                </a:solidFill>
                <a:latin typeface="Times New Roman" panose="02020603050405020304" pitchFamily="18" charset="0"/>
                <a:cs typeface="Times New Roman" panose="02020603050405020304" pitchFamily="18" charset="0"/>
              </a:rPr>
              <a:t>Non-Linear Model</a:t>
            </a:r>
            <a:r>
              <a:rPr lang="en-US" dirty="0" smtClean="0">
                <a:latin typeface="Times New Roman" panose="02020603050405020304" pitchFamily="18" charset="0"/>
                <a:cs typeface="Times New Roman" panose="02020603050405020304" pitchFamily="18" charset="0"/>
              </a:rPr>
              <a:t>: this contains algorithms like K-nearest neighbor, Random Forest, Decision Tree,..</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So let’s get started to see how we can build our own classification models.</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We are going to break our analysis into steps based on the data science workflow. So let’s get started.</a:t>
            </a:r>
            <a:endParaRPr lang="en-US" dirty="0" smtClean="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332656"/>
            <a:ext cx="8964488" cy="6047809"/>
          </a:xfrm>
          <a:prstGeom prst="rect">
            <a:avLst/>
          </a:prstGeom>
          <a:noFill/>
        </p:spPr>
        <p:txBody>
          <a:bodyPr wrap="square" rtlCol="0">
            <a:spAutoFit/>
          </a:bodyPr>
          <a:lstStyle/>
          <a:p>
            <a:pPr>
              <a:lnSpc>
                <a:spcPct val="150000"/>
              </a:lnSpc>
            </a:pPr>
            <a:r>
              <a:rPr lang="en-US" sz="2400" b="1" dirty="0" smtClean="0">
                <a:solidFill>
                  <a:srgbClr val="C00000"/>
                </a:solidFill>
              </a:rPr>
              <a:t>Step 1: Start with a question/problem</a:t>
            </a:r>
            <a:endParaRPr lang="en-US" sz="2400" b="1" dirty="0" smtClean="0">
              <a:solidFill>
                <a:srgbClr val="C00000"/>
              </a:solidFill>
            </a:endParaRPr>
          </a:p>
          <a:p>
            <a:pPr>
              <a:lnSpc>
                <a:spcPct val="150000"/>
              </a:lnSpc>
            </a:pPr>
            <a:r>
              <a:rPr lang="en-US" b="1" dirty="0" smtClean="0"/>
              <a:t>CASE </a:t>
            </a:r>
            <a:r>
              <a:rPr lang="en-US" b="1" dirty="0"/>
              <a:t>STUDY: YAKUB TRADING GROUP - ALGORITHMIC STAFF PROMOTION</a:t>
            </a:r>
            <a:br>
              <a:rPr lang="en-US" dirty="0"/>
            </a:br>
            <a:r>
              <a:rPr lang="en-US" dirty="0"/>
              <a:t>Abdullah’s Baba </a:t>
            </a:r>
            <a:r>
              <a:rPr lang="en-US" dirty="0" err="1"/>
              <a:t>Yakub</a:t>
            </a:r>
            <a:r>
              <a:rPr lang="en-US" dirty="0"/>
              <a:t>, 38, is the heir apparent to the highly revered </a:t>
            </a:r>
            <a:r>
              <a:rPr lang="en-US" dirty="0" err="1"/>
              <a:t>Yakub</a:t>
            </a:r>
            <a:r>
              <a:rPr lang="en-US" dirty="0"/>
              <a:t> business dynasty. The enterprise has spanned decades with vast investment interest in all the various sectors of the economy.</a:t>
            </a:r>
            <a:endParaRPr lang="en-US" dirty="0"/>
          </a:p>
          <a:p>
            <a:pPr>
              <a:lnSpc>
                <a:spcPct val="150000"/>
              </a:lnSpc>
            </a:pPr>
            <a:r>
              <a:rPr lang="en-US" dirty="0"/>
              <a:t>Abdullah has worked for 16 years in Europe and America after his first and second degrees at Harvard University where he studied Engineering and Business Management. He is a very experienced technocrat and a global business leader who rose through the rank to become a Senior Vice President at a leading US business conglomerate. </a:t>
            </a:r>
            <a:br>
              <a:rPr lang="en-US" dirty="0"/>
            </a:br>
            <a:r>
              <a:rPr lang="en-US" dirty="0"/>
              <a:t>His dad is now 70 and has invited him to take over the company with a mandate to take it to the next level of growth as a sustainable legacy. Abdullah is trusted by his father and his siblings to lead this mandate.</a:t>
            </a:r>
            <a:endParaRPr lang="en-US" dirty="0"/>
          </a:p>
          <a:p>
            <a:pPr>
              <a:lnSpc>
                <a:spcPct val="150000"/>
              </a:lnSpc>
            </a:pPr>
            <a:r>
              <a:rPr lang="en-US" dirty="0"/>
              <a:t>On resumption, he had an open house with the staff to share his vision and to listen to them on how to take the business to the next level.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404664"/>
            <a:ext cx="9036496" cy="3892732"/>
          </a:xfrm>
          <a:prstGeom prst="rect">
            <a:avLst/>
          </a:prstGeom>
          <a:noFill/>
        </p:spPr>
        <p:txBody>
          <a:bodyPr wrap="square" rtlCol="0">
            <a:spAutoFit/>
          </a:bodyPr>
          <a:lstStyle/>
          <a:p>
            <a:pPr>
              <a:lnSpc>
                <a:spcPct val="200000"/>
              </a:lnSpc>
            </a:pPr>
            <a:r>
              <a:rPr lang="en-US" dirty="0"/>
              <a:t>Beyond the general operational issues and increasing need for regulatory compliance, one of the issues raised by the staff was a general concern on the process of staff promotion. Many of the staff allege that it is skewed and biased. Abdullah understood the concern and promised to address it in a most scientific way.</a:t>
            </a:r>
            <a:endParaRPr lang="en-US" dirty="0"/>
          </a:p>
          <a:p>
            <a:pPr>
              <a:lnSpc>
                <a:spcPct val="200000"/>
              </a:lnSpc>
            </a:pPr>
            <a:r>
              <a:rPr lang="en-US" dirty="0" smtClean="0"/>
              <a:t>You </a:t>
            </a:r>
            <a:r>
              <a:rPr lang="en-US" dirty="0"/>
              <a:t>have been called in by Abdullah to use your machine learning skills to study the pattern of promotion. With this insight, he can understand the important features among available features that can be used to predict promotion eligibility.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4" name="TextBox 3"/>
          <p:cNvSpPr txBox="1"/>
          <p:nvPr/>
        </p:nvSpPr>
        <p:spPr>
          <a:xfrm>
            <a:off x="0" y="548680"/>
            <a:ext cx="8892480" cy="5632311"/>
          </a:xfrm>
          <a:prstGeom prst="rect">
            <a:avLst/>
          </a:prstGeom>
          <a:noFill/>
        </p:spPr>
        <p:txBody>
          <a:bodyPr wrap="square" rtlCol="0">
            <a:spAutoFit/>
          </a:bodyPr>
          <a:lstStyle/>
          <a:p>
            <a:pPr>
              <a:lnSpc>
                <a:spcPct val="150000"/>
              </a:lnSpc>
            </a:pPr>
            <a:r>
              <a:rPr lang="en-US" b="1" dirty="0" smtClean="0"/>
              <a:t>Step 2: Getting and Cleaning the data</a:t>
            </a:r>
            <a:endParaRPr lang="en-US" b="1" dirty="0" smtClean="0"/>
          </a:p>
          <a:p>
            <a:pPr>
              <a:lnSpc>
                <a:spcPct val="150000"/>
              </a:lnSpc>
            </a:pPr>
            <a:r>
              <a:rPr lang="en-US" dirty="0"/>
              <a:t>The dataset contains these variables as explained below:</a:t>
            </a:r>
            <a:endParaRPr lang="en-US" dirty="0"/>
          </a:p>
          <a:p>
            <a:pPr>
              <a:lnSpc>
                <a:spcPct val="150000"/>
              </a:lnSpc>
            </a:pPr>
            <a:r>
              <a:rPr lang="en-US" dirty="0"/>
              <a:t>• </a:t>
            </a:r>
            <a:r>
              <a:rPr lang="en-US" b="1" dirty="0" err="1"/>
              <a:t>EmployeeNo</a:t>
            </a:r>
            <a:r>
              <a:rPr lang="en-US" dirty="0"/>
              <a:t> : System-generated unique staff ID</a:t>
            </a:r>
            <a:endParaRPr lang="en-US" dirty="0"/>
          </a:p>
          <a:p>
            <a:pPr>
              <a:lnSpc>
                <a:spcPct val="150000"/>
              </a:lnSpc>
            </a:pPr>
            <a:r>
              <a:rPr lang="en-US" dirty="0"/>
              <a:t>• </a:t>
            </a:r>
            <a:r>
              <a:rPr lang="en-US" b="1" dirty="0"/>
              <a:t>Division</a:t>
            </a:r>
            <a:r>
              <a:rPr lang="en-US" dirty="0"/>
              <a:t>: Operational department where each employee works</a:t>
            </a:r>
            <a:endParaRPr lang="en-US" dirty="0"/>
          </a:p>
          <a:p>
            <a:pPr>
              <a:lnSpc>
                <a:spcPct val="150000"/>
              </a:lnSpc>
            </a:pPr>
            <a:r>
              <a:rPr lang="en-US" dirty="0"/>
              <a:t>• </a:t>
            </a:r>
            <a:r>
              <a:rPr lang="en-US" b="1" dirty="0"/>
              <a:t>Qualification</a:t>
            </a:r>
            <a:r>
              <a:rPr lang="en-US" dirty="0"/>
              <a:t>: Highest qualification received by the staff</a:t>
            </a:r>
            <a:endParaRPr lang="en-US" dirty="0"/>
          </a:p>
          <a:p>
            <a:pPr>
              <a:lnSpc>
                <a:spcPct val="150000"/>
              </a:lnSpc>
            </a:pPr>
            <a:r>
              <a:rPr lang="en-US" dirty="0"/>
              <a:t>• </a:t>
            </a:r>
            <a:r>
              <a:rPr lang="en-US" b="1" dirty="0"/>
              <a:t>Gender</a:t>
            </a:r>
            <a:r>
              <a:rPr lang="en-US" dirty="0"/>
              <a:t>: Male or Female</a:t>
            </a:r>
            <a:endParaRPr lang="en-US" dirty="0"/>
          </a:p>
          <a:p>
            <a:pPr>
              <a:lnSpc>
                <a:spcPct val="150000"/>
              </a:lnSpc>
            </a:pPr>
            <a:r>
              <a:rPr lang="en-US" dirty="0"/>
              <a:t>• </a:t>
            </a:r>
            <a:r>
              <a:rPr lang="en-US" b="1" dirty="0" err="1"/>
              <a:t>Channel</a:t>
            </a:r>
            <a:r>
              <a:rPr lang="en-US" b="1" i="1" dirty="0" err="1"/>
              <a:t>of</a:t>
            </a:r>
            <a:r>
              <a:rPr lang="en-US" b="1" dirty="0" err="1"/>
              <a:t>Recruitment</a:t>
            </a:r>
            <a:r>
              <a:rPr lang="en-US" dirty="0"/>
              <a:t>: How the staff was recruited – this is via internal process, use of an agent or special referral </a:t>
            </a:r>
            <a:endParaRPr lang="en-US" dirty="0"/>
          </a:p>
          <a:p>
            <a:pPr>
              <a:lnSpc>
                <a:spcPct val="150000"/>
              </a:lnSpc>
            </a:pPr>
            <a:r>
              <a:rPr lang="en-US" dirty="0"/>
              <a:t>• </a:t>
            </a:r>
            <a:r>
              <a:rPr lang="en-US" b="1" dirty="0" err="1"/>
              <a:t>Trainings_Attended</a:t>
            </a:r>
            <a:r>
              <a:rPr lang="en-US" dirty="0"/>
              <a:t> : Unique paid and unpaid trainings attended by each staff in the previous business </a:t>
            </a:r>
            <a:r>
              <a:rPr lang="en-US" dirty="0" smtClean="0"/>
              <a:t>cycle</a:t>
            </a:r>
            <a:endParaRPr lang="en-US" dirty="0" smtClean="0"/>
          </a:p>
          <a:p>
            <a:pPr marL="285750" indent="-285750">
              <a:lnSpc>
                <a:spcPct val="150000"/>
              </a:lnSpc>
              <a:buFont typeface="Arial" panose="020B0604020202020204" pitchFamily="34" charset="0"/>
              <a:buChar char="•"/>
            </a:pPr>
            <a:r>
              <a:rPr lang="en-US" b="1" dirty="0" err="1" smtClean="0"/>
              <a:t>Year</a:t>
            </a:r>
            <a:r>
              <a:rPr lang="en-US" b="1" i="1" dirty="0" err="1" smtClean="0"/>
              <a:t>of</a:t>
            </a:r>
            <a:r>
              <a:rPr lang="en-US" b="1" dirty="0" err="1" smtClean="0"/>
              <a:t>birth</a:t>
            </a:r>
            <a:r>
              <a:rPr lang="en-US" dirty="0"/>
              <a:t>: Year that the employee was born </a:t>
            </a:r>
            <a:endParaRPr lang="en-US" dirty="0"/>
          </a:p>
          <a:p>
            <a:r>
              <a:rPr lang="en-US" dirty="0"/>
              <a:t>• </a:t>
            </a:r>
            <a:r>
              <a:rPr lang="en-US" b="1" dirty="0" err="1"/>
              <a:t>Last</a:t>
            </a:r>
            <a:r>
              <a:rPr lang="en-US" b="1" i="1" dirty="0" err="1"/>
              <a:t>Performance</a:t>
            </a:r>
            <a:r>
              <a:rPr lang="en-US" b="1" dirty="0" err="1"/>
              <a:t>Score</a:t>
            </a:r>
            <a:r>
              <a:rPr lang="en-US" dirty="0"/>
              <a:t> Previous year overall performance HR score and rated on a scale of 0-14</a:t>
            </a:r>
            <a:endParaRPr lang="en-US" dirty="0"/>
          </a:p>
          <a:p>
            <a:pPr>
              <a:lnSpc>
                <a:spcPct val="150000"/>
              </a:lnSpc>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260046"/>
            <a:ext cx="9036496" cy="66973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err="1"/>
              <a:t>Year</a:t>
            </a:r>
            <a:r>
              <a:rPr lang="en-US" b="1" i="1" dirty="0" err="1"/>
              <a:t>of</a:t>
            </a:r>
            <a:r>
              <a:rPr lang="en-US" b="1" dirty="0" err="1"/>
              <a:t>recruitment</a:t>
            </a:r>
            <a:r>
              <a:rPr lang="en-US" dirty="0"/>
              <a:t> : The year that each staff was recruited into the company</a:t>
            </a:r>
            <a:endParaRPr lang="en-US" dirty="0"/>
          </a:p>
          <a:p>
            <a:pPr>
              <a:lnSpc>
                <a:spcPct val="150000"/>
              </a:lnSpc>
            </a:pPr>
            <a:r>
              <a:rPr lang="en-US" dirty="0"/>
              <a:t>• </a:t>
            </a:r>
            <a:r>
              <a:rPr lang="en-US" b="1" dirty="0" err="1"/>
              <a:t>Targets_met</a:t>
            </a:r>
            <a:r>
              <a:rPr lang="en-US" b="1" dirty="0"/>
              <a:t>:</a:t>
            </a:r>
            <a:r>
              <a:rPr lang="en-US" dirty="0"/>
              <a:t> A measure of employees who meet the annual set target. If met, the staff scores 1 but if not, it is a 0.</a:t>
            </a:r>
            <a:endParaRPr lang="en-US" dirty="0"/>
          </a:p>
          <a:p>
            <a:pPr>
              <a:lnSpc>
                <a:spcPct val="150000"/>
              </a:lnSpc>
            </a:pPr>
            <a:r>
              <a:rPr lang="en-US" dirty="0"/>
              <a:t>• </a:t>
            </a:r>
            <a:r>
              <a:rPr lang="en-US" b="1" dirty="0" err="1"/>
              <a:t>Previous_Award</a:t>
            </a:r>
            <a:r>
              <a:rPr lang="en-US" dirty="0"/>
              <a:t> : An indicator of previous award won. If yes, it is a 1 and if No it is a 0.</a:t>
            </a:r>
            <a:endParaRPr lang="en-US" dirty="0"/>
          </a:p>
          <a:p>
            <a:pPr>
              <a:lnSpc>
                <a:spcPct val="150000"/>
              </a:lnSpc>
            </a:pPr>
            <a:r>
              <a:rPr lang="en-US" dirty="0"/>
              <a:t>• </a:t>
            </a:r>
            <a:r>
              <a:rPr lang="en-US" b="1" dirty="0" err="1"/>
              <a:t>Training</a:t>
            </a:r>
            <a:r>
              <a:rPr lang="en-US" b="1" i="1" dirty="0" err="1"/>
              <a:t>score</a:t>
            </a:r>
            <a:r>
              <a:rPr lang="en-US" b="1" dirty="0" err="1"/>
              <a:t>average</a:t>
            </a:r>
            <a:r>
              <a:rPr lang="en-US" b="1" dirty="0"/>
              <a:t>:</a:t>
            </a:r>
            <a:r>
              <a:rPr lang="en-US" dirty="0"/>
              <a:t> Feedback score on training attended based on evaluation</a:t>
            </a:r>
            <a:endParaRPr lang="en-US" dirty="0"/>
          </a:p>
          <a:p>
            <a:pPr>
              <a:lnSpc>
                <a:spcPct val="150000"/>
              </a:lnSpc>
            </a:pPr>
            <a:r>
              <a:rPr lang="en-US" dirty="0"/>
              <a:t>• </a:t>
            </a:r>
            <a:r>
              <a:rPr lang="en-US" b="1" dirty="0" err="1"/>
              <a:t>State</a:t>
            </a:r>
            <a:r>
              <a:rPr lang="en-US" b="1" i="1" dirty="0" err="1"/>
              <a:t>Of</a:t>
            </a:r>
            <a:r>
              <a:rPr lang="en-US" b="1" dirty="0" err="1"/>
              <a:t>Origin</a:t>
            </a:r>
            <a:r>
              <a:rPr lang="en-US" b="1" dirty="0"/>
              <a:t>:</a:t>
            </a:r>
            <a:r>
              <a:rPr lang="en-US" dirty="0"/>
              <a:t> The state that the employee claims </a:t>
            </a:r>
            <a:endParaRPr lang="en-US" dirty="0"/>
          </a:p>
          <a:p>
            <a:pPr>
              <a:lnSpc>
                <a:spcPct val="150000"/>
              </a:lnSpc>
            </a:pPr>
            <a:r>
              <a:rPr lang="en-US" dirty="0"/>
              <a:t>• </a:t>
            </a:r>
            <a:r>
              <a:rPr lang="en-US" b="1" dirty="0" err="1"/>
              <a:t>Foreign_schooled</a:t>
            </a:r>
            <a:r>
              <a:rPr lang="en-US" dirty="0"/>
              <a:t>: An indicator of staff who had any of their post-secondary education outside the country. Responses are in Yes or No</a:t>
            </a:r>
            <a:endParaRPr lang="en-US" dirty="0"/>
          </a:p>
          <a:p>
            <a:pPr>
              <a:lnSpc>
                <a:spcPct val="150000"/>
              </a:lnSpc>
            </a:pPr>
            <a:r>
              <a:rPr lang="en-US" dirty="0"/>
              <a:t>• </a:t>
            </a:r>
            <a:r>
              <a:rPr lang="en-US" b="1" dirty="0" err="1"/>
              <a:t>Marital_Status</a:t>
            </a:r>
            <a:r>
              <a:rPr lang="en-US" dirty="0"/>
              <a:t>: Marriage status of employees and recorded as Yes or No</a:t>
            </a:r>
            <a:endParaRPr lang="en-US" dirty="0"/>
          </a:p>
          <a:p>
            <a:pPr>
              <a:lnSpc>
                <a:spcPct val="150000"/>
              </a:lnSpc>
            </a:pPr>
            <a:r>
              <a:rPr lang="en-US" dirty="0"/>
              <a:t>• </a:t>
            </a:r>
            <a:r>
              <a:rPr lang="en-US" b="1" dirty="0" err="1"/>
              <a:t>Past</a:t>
            </a:r>
            <a:r>
              <a:rPr lang="en-US" b="1" i="1" dirty="0" err="1"/>
              <a:t>Disciplinary</a:t>
            </a:r>
            <a:r>
              <a:rPr lang="en-US" b="1" dirty="0" err="1"/>
              <a:t>Action</a:t>
            </a:r>
            <a:r>
              <a:rPr lang="en-US" dirty="0"/>
              <a:t> : An indicator if a staff has been summoned to a disciplinary panel in the past. This is indicated as Yes or No</a:t>
            </a:r>
            <a:endParaRPr lang="en-US" dirty="0"/>
          </a:p>
          <a:p>
            <a:pPr>
              <a:lnSpc>
                <a:spcPct val="150000"/>
              </a:lnSpc>
            </a:pPr>
            <a:r>
              <a:rPr lang="en-US" dirty="0"/>
              <a:t>• </a:t>
            </a:r>
            <a:r>
              <a:rPr lang="en-US" b="1" dirty="0" err="1"/>
              <a:t>Previous</a:t>
            </a:r>
            <a:r>
              <a:rPr lang="en-US" b="1" i="1" dirty="0" err="1"/>
              <a:t>IntraDepartmental</a:t>
            </a:r>
            <a:r>
              <a:rPr lang="en-US" b="1" dirty="0" err="1"/>
              <a:t>Movement</a:t>
            </a:r>
            <a:r>
              <a:rPr lang="en-US" dirty="0"/>
              <a:t> : This is an indicator to identify staff who have moved between departments in the past. Yes and No are the responses.</a:t>
            </a:r>
            <a:endParaRPr lang="en-US" dirty="0"/>
          </a:p>
          <a:p>
            <a:pPr>
              <a:lnSpc>
                <a:spcPct val="150000"/>
              </a:lnSpc>
            </a:pPr>
            <a:r>
              <a:rPr lang="en-US" dirty="0"/>
              <a:t>• </a:t>
            </a:r>
            <a:r>
              <a:rPr lang="en-US" b="1" dirty="0" err="1"/>
              <a:t>No</a:t>
            </a:r>
            <a:r>
              <a:rPr lang="en-US" b="1" i="1" dirty="0" err="1"/>
              <a:t>of</a:t>
            </a:r>
            <a:r>
              <a:rPr lang="en-US" b="1" dirty="0" err="1"/>
              <a:t>previous_employers</a:t>
            </a:r>
            <a:r>
              <a:rPr lang="en-US" dirty="0"/>
              <a:t> : A list of the number of companies that an employee worked with before joining the </a:t>
            </a:r>
            <a:r>
              <a:rPr lang="en-US" dirty="0" smtClean="0"/>
              <a:t>organization. </a:t>
            </a:r>
            <a:endParaRPr lang="en-US" dirty="0"/>
          </a:p>
          <a:p>
            <a:pPr>
              <a:lnSpc>
                <a:spcPct val="15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fld>
            <a:endParaRPr lang="en-GB"/>
          </a:p>
        </p:txBody>
      </p:sp>
      <p:sp>
        <p:nvSpPr>
          <p:cNvPr id="3" name="TextBox 2"/>
          <p:cNvSpPr txBox="1"/>
          <p:nvPr/>
        </p:nvSpPr>
        <p:spPr>
          <a:xfrm>
            <a:off x="0" y="620688"/>
            <a:ext cx="9036496" cy="2169825"/>
          </a:xfrm>
          <a:prstGeom prst="rect">
            <a:avLst/>
          </a:prstGeom>
          <a:noFill/>
        </p:spPr>
        <p:txBody>
          <a:bodyPr wrap="square" rtlCol="0">
            <a:spAutoFit/>
          </a:bodyPr>
          <a:lstStyle/>
          <a:p>
            <a:pPr>
              <a:lnSpc>
                <a:spcPct val="150000"/>
              </a:lnSpc>
            </a:pPr>
            <a:r>
              <a:rPr lang="en-US" dirty="0" smtClean="0"/>
              <a:t>Having seen the problem we want to solve and the data we are going to use to solve the problem. Let’s proceed to our </a:t>
            </a:r>
            <a:r>
              <a:rPr lang="en-US" dirty="0" err="1" smtClean="0"/>
              <a:t>jupyter</a:t>
            </a:r>
            <a:r>
              <a:rPr lang="en-US" dirty="0" smtClean="0"/>
              <a:t> notebook and import our libraries and data.</a:t>
            </a:r>
            <a:endParaRPr lang="en-US" dirty="0" smtClean="0"/>
          </a:p>
          <a:p>
            <a:pPr>
              <a:lnSpc>
                <a:spcPct val="150000"/>
              </a:lnSpc>
            </a:pPr>
            <a:r>
              <a:rPr lang="en-US" dirty="0" smtClean="0"/>
              <a:t>We are going to add one more library to the one’s you already know, the new library is call </a:t>
            </a:r>
            <a:r>
              <a:rPr lang="en-US" b="1" dirty="0" smtClean="0"/>
              <a:t>‘</a:t>
            </a:r>
            <a:r>
              <a:rPr lang="en-US" b="1" dirty="0" err="1" smtClean="0"/>
              <a:t>seaborn</a:t>
            </a:r>
            <a:r>
              <a:rPr lang="en-US" b="1" dirty="0" smtClean="0"/>
              <a:t>’ </a:t>
            </a:r>
            <a:r>
              <a:rPr lang="en-US" dirty="0" smtClean="0"/>
              <a:t>and it is an advanced visualization library which you will come to see.</a:t>
            </a:r>
            <a:endParaRPr lang="en-US" dirty="0" smtClean="0"/>
          </a:p>
          <a:p>
            <a:pPr>
              <a:lnSpc>
                <a:spcPct val="150000"/>
              </a:lnSpc>
            </a:pPr>
            <a:endParaRPr lang="en-US" b="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09" y="2315728"/>
            <a:ext cx="9036495" cy="15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861048"/>
            <a:ext cx="905518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MC THEME 4">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SMC THEME 4</Template>
  <TotalTime>0</TotalTime>
  <Words>9561</Words>
  <Application>WPS Presentation</Application>
  <PresentationFormat>On-screen Show (4:3)</PresentationFormat>
  <Paragraphs>237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Times New Roman</vt:lpstr>
      <vt:lpstr>Calibri</vt:lpstr>
      <vt:lpstr>Microsoft YaHei</vt:lpstr>
      <vt:lpstr>Arial Unicode MS</vt:lpstr>
      <vt:lpstr>SMC THEME 4</vt:lpstr>
      <vt:lpstr>PowerPoint 演示文稿</vt:lpstr>
      <vt:lpstr>Classification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Esere</dc:creator>
  <cp:lastModifiedBy>Dell latitude 5470</cp:lastModifiedBy>
  <cp:revision>259</cp:revision>
  <dcterms:created xsi:type="dcterms:W3CDTF">2014-10-27T18:46:00Z</dcterms:created>
  <dcterms:modified xsi:type="dcterms:W3CDTF">2021-04-26T22:42:53Z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