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85"/>
  </p:normalViewPr>
  <p:slideViewPr>
    <p:cSldViewPr snapToGrid="0" snapToObjects="1">
      <p:cViewPr varScale="1">
        <p:scale>
          <a:sx n="68" d="100"/>
          <a:sy n="68" d="100"/>
        </p:scale>
        <p:origin x="6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de-DE"/>
              <a:t>Mastertitelformat bearbeiten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‹Nr.›</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316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9148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489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742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de-DE"/>
              <a:t>Mastertitelformat bearbeiten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27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de-DE"/>
              <a:t>Mastertitelformat bearbeiten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1438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de-DE"/>
              <a:t>Mastertitelformat bearbeiten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6951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3205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6024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D0DF5E60-9974-AC48-9591-99C2BB44B7CF}"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3833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164937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9B482E8-6E0E-1B4F-B1FD-C69DB9E858D9}" type="datetimeFigureOut">
              <a:rPr lang="en-US" smtClean="0"/>
              <a:pPr/>
              <a:t>11/28/2018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‹Nr.›</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312068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54FB0-DA87-8740-B3FA-AD0D6D7DC330}"/>
              </a:ext>
            </a:extLst>
          </p:cNvPr>
          <p:cNvSpPr>
            <a:spLocks noGrp="1"/>
          </p:cNvSpPr>
          <p:nvPr>
            <p:ph type="ctrTitle"/>
          </p:nvPr>
        </p:nvSpPr>
        <p:spPr/>
        <p:txBody>
          <a:bodyPr>
            <a:normAutofit/>
          </a:bodyPr>
          <a:lstStyle/>
          <a:p>
            <a:r>
              <a:rPr lang="de-DE" dirty="0" err="1"/>
              <a:t>MazeToMate</a:t>
            </a:r>
            <a:endParaRPr lang="de-DE" dirty="0"/>
          </a:p>
        </p:txBody>
      </p:sp>
      <p:sp>
        <p:nvSpPr>
          <p:cNvPr id="3" name="Untertitel 2">
            <a:extLst>
              <a:ext uri="{FF2B5EF4-FFF2-40B4-BE49-F238E27FC236}">
                <a16:creationId xmlns:a16="http://schemas.microsoft.com/office/drawing/2014/main" id="{97A9F495-0BE8-724F-AB59-BA6A624D076F}"/>
              </a:ext>
            </a:extLst>
          </p:cNvPr>
          <p:cNvSpPr>
            <a:spLocks noGrp="1"/>
          </p:cNvSpPr>
          <p:nvPr>
            <p:ph type="subTitle" idx="1"/>
          </p:nvPr>
        </p:nvSpPr>
        <p:spPr>
          <a:xfrm>
            <a:off x="3860800" y="2268786"/>
            <a:ext cx="4269074" cy="1160213"/>
          </a:xfrm>
        </p:spPr>
        <p:txBody>
          <a:bodyPr/>
          <a:lstStyle/>
          <a:p>
            <a:r>
              <a:rPr lang="de-DE" dirty="0"/>
              <a:t>Alexander Dittrich, Alexander Tietz, Sophie Obermeier, Theresa Kirsch</a:t>
            </a:r>
          </a:p>
        </p:txBody>
      </p:sp>
    </p:spTree>
    <p:extLst>
      <p:ext uri="{BB962C8B-B14F-4D97-AF65-F5344CB8AC3E}">
        <p14:creationId xmlns:p14="http://schemas.microsoft.com/office/powerpoint/2010/main" val="411242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AF12CE-99C0-1D42-958A-2BB6AB962824}"/>
              </a:ext>
            </a:extLst>
          </p:cNvPr>
          <p:cNvSpPr>
            <a:spLocks noGrp="1"/>
          </p:cNvSpPr>
          <p:nvPr>
            <p:ph type="title"/>
          </p:nvPr>
        </p:nvSpPr>
        <p:spPr/>
        <p:txBody>
          <a:bodyPr/>
          <a:lstStyle/>
          <a:p>
            <a:r>
              <a:rPr lang="de-DE" dirty="0"/>
              <a:t>Kurzbeschreibung</a:t>
            </a:r>
          </a:p>
        </p:txBody>
      </p:sp>
      <p:sp>
        <p:nvSpPr>
          <p:cNvPr id="3" name="Inhaltsplatzhalter 2">
            <a:extLst>
              <a:ext uri="{FF2B5EF4-FFF2-40B4-BE49-F238E27FC236}">
                <a16:creationId xmlns:a16="http://schemas.microsoft.com/office/drawing/2014/main" id="{36241210-42CE-7A49-B2F8-7782A084D5F3}"/>
              </a:ext>
            </a:extLst>
          </p:cNvPr>
          <p:cNvSpPr>
            <a:spLocks noGrp="1"/>
          </p:cNvSpPr>
          <p:nvPr>
            <p:ph idx="1"/>
          </p:nvPr>
        </p:nvSpPr>
        <p:spPr/>
        <p:txBody>
          <a:bodyPr/>
          <a:lstStyle/>
          <a:p>
            <a:pPr algn="just"/>
            <a:r>
              <a:rPr lang="de-DE" dirty="0"/>
              <a:t>Begleite die kleine Tomate Thomas auf seiner spannenden und einzigartigen Reise durch verschiedenen Welten auf der Suche nach seinem Tomatenfreund. Doch die Reise wird nicht einfach. Er muss verschiedene Hindernisse und Abgründe überwinden, um die fehlenden drei Schlüssel zu seinem Freund zu finden.</a:t>
            </a:r>
          </a:p>
        </p:txBody>
      </p:sp>
    </p:spTree>
    <p:extLst>
      <p:ext uri="{BB962C8B-B14F-4D97-AF65-F5344CB8AC3E}">
        <p14:creationId xmlns:p14="http://schemas.microsoft.com/office/powerpoint/2010/main" val="143697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2712BB1-98C0-4A8A-835D-6829EF6A0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EF2096BC-6C6D-41F2-90AA-2578BD496E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4" name="Picture 73">
            <a:extLst>
              <a:ext uri="{FF2B5EF4-FFF2-40B4-BE49-F238E27FC236}">
                <a16:creationId xmlns:a16="http://schemas.microsoft.com/office/drawing/2014/main" id="{9BBEF840-FEAD-46CB-B5C3-4F79B52327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A24FBFAC-873C-4D59-814A-DCAF5D9F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9D28307-0123-4C8C-BCEC-91815ACE2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ACDFCD-84FE-4000-A15C-27481460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DA08ECF-7764-224B-8189-163863CBFC7C}"/>
              </a:ext>
            </a:extLst>
          </p:cNvPr>
          <p:cNvSpPr>
            <a:spLocks noGrp="1"/>
          </p:cNvSpPr>
          <p:nvPr>
            <p:ph type="title"/>
          </p:nvPr>
        </p:nvSpPr>
        <p:spPr>
          <a:xfrm>
            <a:off x="9692882" y="2887667"/>
            <a:ext cx="8608037" cy="1077229"/>
          </a:xfrm>
        </p:spPr>
        <p:txBody>
          <a:bodyPr vert="horz" lIns="91440" tIns="45720" rIns="91440" bIns="45720" rtlCol="0">
            <a:normAutofit/>
          </a:bodyPr>
          <a:lstStyle/>
          <a:p>
            <a:pPr algn="l"/>
            <a:r>
              <a:rPr lang="en-US" dirty="0" err="1"/>
              <a:t>Skizze</a:t>
            </a:r>
            <a:endParaRPr lang="en-US" dirty="0"/>
          </a:p>
        </p:txBody>
      </p:sp>
      <p:sp>
        <p:nvSpPr>
          <p:cNvPr id="82" name="TextBox 81">
            <a:extLst>
              <a:ext uri="{FF2B5EF4-FFF2-40B4-BE49-F238E27FC236}">
                <a16:creationId xmlns:a16="http://schemas.microsoft.com/office/drawing/2014/main" id="{777C4146-299A-4E3C-9766-B216E81EC7B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65" name="Content Placeholder 40">
            <a:extLst>
              <a:ext uri="{FF2B5EF4-FFF2-40B4-BE49-F238E27FC236}">
                <a16:creationId xmlns:a16="http://schemas.microsoft.com/office/drawing/2014/main" id="{50DE6DAB-56B9-4621-BA83-16228AE84E82}"/>
              </a:ext>
            </a:extLst>
          </p:cNvPr>
          <p:cNvSpPr>
            <a:spLocks noGrp="1"/>
          </p:cNvSpPr>
          <p:nvPr>
            <p:ph idx="1"/>
          </p:nvPr>
        </p:nvSpPr>
        <p:spPr>
          <a:xfrm>
            <a:off x="1975805" y="2052116"/>
            <a:ext cx="2908167" cy="3997828"/>
          </a:xfrm>
        </p:spPr>
        <p:txBody>
          <a:bodyPr>
            <a:normAutofit/>
          </a:bodyPr>
          <a:lstStyle/>
          <a:p>
            <a:endParaRPr lang="en-US" sz="1600"/>
          </a:p>
        </p:txBody>
      </p:sp>
      <p:pic>
        <p:nvPicPr>
          <p:cNvPr id="59" name="Inhaltsplatzhalter 6">
            <a:extLst>
              <a:ext uri="{FF2B5EF4-FFF2-40B4-BE49-F238E27FC236}">
                <a16:creationId xmlns:a16="http://schemas.microsoft.com/office/drawing/2014/main" id="{D70C0DDB-6847-47EA-8A25-6A2C34DD1822}"/>
              </a:ext>
            </a:extLst>
          </p:cNvPr>
          <p:cNvPicPr>
            <a:picLocks noChangeAspect="1"/>
          </p:cNvPicPr>
          <p:nvPr/>
        </p:nvPicPr>
        <p:blipFill rotWithShape="1">
          <a:blip r:embed="rId5">
            <a:extLst/>
          </a:blip>
          <a:srcRect t="6662" r="-4" b="-4"/>
          <a:stretch/>
        </p:blipFill>
        <p:spPr>
          <a:xfrm>
            <a:off x="174562" y="111266"/>
            <a:ext cx="9343758" cy="654099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4" name="Rectangle 83">
            <a:extLst>
              <a:ext uri="{FF2B5EF4-FFF2-40B4-BE49-F238E27FC236}">
                <a16:creationId xmlns:a16="http://schemas.microsoft.com/office/drawing/2014/main" id="{08CBDCE7-5012-40F9-8D15-A8DB7E1C9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35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0BF62-CE86-D049-94C6-C0F17BACB2D9}"/>
              </a:ext>
            </a:extLst>
          </p:cNvPr>
          <p:cNvSpPr>
            <a:spLocks noGrp="1"/>
          </p:cNvSpPr>
          <p:nvPr>
            <p:ph type="title"/>
          </p:nvPr>
        </p:nvSpPr>
        <p:spPr>
          <a:xfrm>
            <a:off x="2501154" y="808056"/>
            <a:ext cx="8068986" cy="1077229"/>
          </a:xfrm>
        </p:spPr>
        <p:txBody>
          <a:bodyPr/>
          <a:lstStyle/>
          <a:p>
            <a:r>
              <a:rPr lang="de-DE" dirty="0"/>
              <a:t>Aufgabenverteilung &amp; Verantwortlichkeiten</a:t>
            </a:r>
          </a:p>
        </p:txBody>
      </p:sp>
      <p:graphicFrame>
        <p:nvGraphicFramePr>
          <p:cNvPr id="4" name="Inhaltsplatzhalter 3">
            <a:extLst>
              <a:ext uri="{FF2B5EF4-FFF2-40B4-BE49-F238E27FC236}">
                <a16:creationId xmlns:a16="http://schemas.microsoft.com/office/drawing/2014/main" id="{14090EC6-C34E-8E4A-89B2-B75451F120A0}"/>
              </a:ext>
            </a:extLst>
          </p:cNvPr>
          <p:cNvGraphicFramePr>
            <a:graphicFrameLocks noGrp="1"/>
          </p:cNvGraphicFramePr>
          <p:nvPr>
            <p:ph idx="1"/>
            <p:extLst>
              <p:ext uri="{D42A27DB-BD31-4B8C-83A1-F6EECF244321}">
                <p14:modId xmlns:p14="http://schemas.microsoft.com/office/powerpoint/2010/main" val="2998643960"/>
              </p:ext>
            </p:extLst>
          </p:nvPr>
        </p:nvGraphicFramePr>
        <p:xfrm>
          <a:off x="1573306" y="2052637"/>
          <a:ext cx="8996265" cy="4335410"/>
        </p:xfrm>
        <a:graphic>
          <a:graphicData uri="http://schemas.openxmlformats.org/drawingml/2006/table">
            <a:tbl>
              <a:tblPr firstRow="1" bandRow="1">
                <a:tableStyleId>{5C22544A-7EE6-4342-B048-85BDC9FD1C3A}</a:tableStyleId>
              </a:tblPr>
              <a:tblGrid>
                <a:gridCol w="1799253">
                  <a:extLst>
                    <a:ext uri="{9D8B030D-6E8A-4147-A177-3AD203B41FA5}">
                      <a16:colId xmlns:a16="http://schemas.microsoft.com/office/drawing/2014/main" val="1027209081"/>
                    </a:ext>
                  </a:extLst>
                </a:gridCol>
                <a:gridCol w="1799253">
                  <a:extLst>
                    <a:ext uri="{9D8B030D-6E8A-4147-A177-3AD203B41FA5}">
                      <a16:colId xmlns:a16="http://schemas.microsoft.com/office/drawing/2014/main" val="738243081"/>
                    </a:ext>
                  </a:extLst>
                </a:gridCol>
                <a:gridCol w="1799253">
                  <a:extLst>
                    <a:ext uri="{9D8B030D-6E8A-4147-A177-3AD203B41FA5}">
                      <a16:colId xmlns:a16="http://schemas.microsoft.com/office/drawing/2014/main" val="2331440377"/>
                    </a:ext>
                  </a:extLst>
                </a:gridCol>
                <a:gridCol w="1799253">
                  <a:extLst>
                    <a:ext uri="{9D8B030D-6E8A-4147-A177-3AD203B41FA5}">
                      <a16:colId xmlns:a16="http://schemas.microsoft.com/office/drawing/2014/main" val="1045702945"/>
                    </a:ext>
                  </a:extLst>
                </a:gridCol>
                <a:gridCol w="1799253">
                  <a:extLst>
                    <a:ext uri="{9D8B030D-6E8A-4147-A177-3AD203B41FA5}">
                      <a16:colId xmlns:a16="http://schemas.microsoft.com/office/drawing/2014/main" val="1086241218"/>
                    </a:ext>
                  </a:extLst>
                </a:gridCol>
              </a:tblGrid>
              <a:tr h="440406">
                <a:tc>
                  <a:txBody>
                    <a:bodyPr/>
                    <a:lstStyle/>
                    <a:p>
                      <a:pPr algn="ctr"/>
                      <a:r>
                        <a:rPr lang="de-DE" dirty="0"/>
                        <a:t>KW</a:t>
                      </a:r>
                    </a:p>
                  </a:txBody>
                  <a:tcPr/>
                </a:tc>
                <a:tc>
                  <a:txBody>
                    <a:bodyPr/>
                    <a:lstStyle/>
                    <a:p>
                      <a:pPr marL="342900" indent="-342900" algn="ctr">
                        <a:buAutoNum type="alphaUcPeriod"/>
                      </a:pPr>
                      <a:r>
                        <a:rPr lang="de-DE" dirty="0"/>
                        <a:t>Dittrich</a:t>
                      </a:r>
                    </a:p>
                  </a:txBody>
                  <a:tcPr/>
                </a:tc>
                <a:tc>
                  <a:txBody>
                    <a:bodyPr/>
                    <a:lstStyle/>
                    <a:p>
                      <a:pPr marL="342900" indent="-342900" algn="ctr">
                        <a:buAutoNum type="alphaUcPeriod"/>
                      </a:pPr>
                      <a:r>
                        <a:rPr lang="de-DE" dirty="0"/>
                        <a:t>Tietz</a:t>
                      </a:r>
                    </a:p>
                  </a:txBody>
                  <a:tcPr/>
                </a:tc>
                <a:tc>
                  <a:txBody>
                    <a:bodyPr/>
                    <a:lstStyle/>
                    <a:p>
                      <a:pPr algn="ctr"/>
                      <a:r>
                        <a:rPr lang="de-DE" dirty="0"/>
                        <a:t>S. Obermeier</a:t>
                      </a:r>
                    </a:p>
                  </a:txBody>
                  <a:tcPr/>
                </a:tc>
                <a:tc>
                  <a:txBody>
                    <a:bodyPr/>
                    <a:lstStyle/>
                    <a:p>
                      <a:pPr algn="ctr"/>
                      <a:r>
                        <a:rPr lang="de-DE" dirty="0"/>
                        <a:t>T. Kirsch</a:t>
                      </a:r>
                    </a:p>
                  </a:txBody>
                  <a:tcPr/>
                </a:tc>
                <a:extLst>
                  <a:ext uri="{0D108BD9-81ED-4DB2-BD59-A6C34878D82A}">
                    <a16:rowId xmlns:a16="http://schemas.microsoft.com/office/drawing/2014/main" val="1026501444"/>
                  </a:ext>
                </a:extLst>
              </a:tr>
              <a:tr h="440406">
                <a:tc>
                  <a:txBody>
                    <a:bodyPr/>
                    <a:lstStyle/>
                    <a:p>
                      <a:pPr algn="ctr"/>
                      <a:r>
                        <a:rPr lang="de-DE" dirty="0"/>
                        <a:t>03.12. – 16.12.</a:t>
                      </a:r>
                    </a:p>
                  </a:txBody>
                  <a:tcPr/>
                </a:tc>
                <a:tc>
                  <a:txBody>
                    <a:bodyPr/>
                    <a:lstStyle/>
                    <a:p>
                      <a:pPr algn="ctr"/>
                      <a:r>
                        <a:rPr lang="de-DE" dirty="0"/>
                        <a:t>Labyrinth</a:t>
                      </a:r>
                    </a:p>
                  </a:txBody>
                  <a:tcPr/>
                </a:tc>
                <a:tc>
                  <a:txBody>
                    <a:bodyPr/>
                    <a:lstStyle/>
                    <a:p>
                      <a:pPr algn="ctr"/>
                      <a:r>
                        <a:rPr lang="de-DE" dirty="0"/>
                        <a:t>Welt 4 erstellen</a:t>
                      </a:r>
                    </a:p>
                  </a:txBody>
                  <a:tcPr/>
                </a:tc>
                <a:tc>
                  <a:txBody>
                    <a:bodyPr/>
                    <a:lstStyle/>
                    <a:p>
                      <a:pPr algn="ctr"/>
                      <a:r>
                        <a:rPr lang="de-DE" dirty="0"/>
                        <a:t>Würfel</a:t>
                      </a:r>
                    </a:p>
                  </a:txBody>
                  <a:tcPr/>
                </a:tc>
                <a:tc>
                  <a:txBody>
                    <a:bodyPr/>
                    <a:lstStyle/>
                    <a:p>
                      <a:pPr algn="ctr"/>
                      <a:r>
                        <a:rPr lang="de-DE" dirty="0"/>
                        <a:t>Welt 2 erstellen</a:t>
                      </a:r>
                    </a:p>
                  </a:txBody>
                  <a:tcPr/>
                </a:tc>
                <a:extLst>
                  <a:ext uri="{0D108BD9-81ED-4DB2-BD59-A6C34878D82A}">
                    <a16:rowId xmlns:a16="http://schemas.microsoft.com/office/drawing/2014/main" val="3076972481"/>
                  </a:ext>
                </a:extLst>
              </a:tr>
              <a:tr h="440406">
                <a:tc>
                  <a:txBody>
                    <a:bodyPr/>
                    <a:lstStyle/>
                    <a:p>
                      <a:pPr algn="ctr"/>
                      <a:r>
                        <a:rPr lang="de-DE" dirty="0"/>
                        <a:t>17.12. – 30.12</a:t>
                      </a:r>
                    </a:p>
                  </a:txBody>
                  <a:tcPr/>
                </a:tc>
                <a:tc>
                  <a:txBody>
                    <a:bodyPr/>
                    <a:lstStyle/>
                    <a:p>
                      <a:pPr algn="ctr"/>
                      <a:r>
                        <a:rPr lang="de-DE" dirty="0"/>
                        <a:t>Welt 1 erstellen</a:t>
                      </a:r>
                    </a:p>
                  </a:txBody>
                  <a:tcPr/>
                </a:tc>
                <a:tc>
                  <a:txBody>
                    <a:bodyPr/>
                    <a:lstStyle/>
                    <a:p>
                      <a:pPr algn="ctr"/>
                      <a:r>
                        <a:rPr lang="de-DE" dirty="0"/>
                        <a:t>Welt 4 erstellen</a:t>
                      </a:r>
                    </a:p>
                  </a:txBody>
                  <a:tcPr/>
                </a:tc>
                <a:tc>
                  <a:txBody>
                    <a:bodyPr/>
                    <a:lstStyle/>
                    <a:p>
                      <a:pPr algn="ctr"/>
                      <a:r>
                        <a:rPr lang="de-DE" dirty="0"/>
                        <a:t>Welt 3 erstellen</a:t>
                      </a:r>
                    </a:p>
                  </a:txBody>
                  <a:tcPr/>
                </a:tc>
                <a:tc>
                  <a:txBody>
                    <a:bodyPr/>
                    <a:lstStyle/>
                    <a:p>
                      <a:pPr algn="ctr"/>
                      <a:r>
                        <a:rPr lang="de-DE" dirty="0"/>
                        <a:t>Welt 2 erstellen</a:t>
                      </a:r>
                    </a:p>
                  </a:txBody>
                  <a:tcPr/>
                </a:tc>
                <a:extLst>
                  <a:ext uri="{0D108BD9-81ED-4DB2-BD59-A6C34878D82A}">
                    <a16:rowId xmlns:a16="http://schemas.microsoft.com/office/drawing/2014/main" val="767732136"/>
                  </a:ext>
                </a:extLst>
              </a:tr>
              <a:tr h="440406">
                <a:tc>
                  <a:txBody>
                    <a:bodyPr/>
                    <a:lstStyle/>
                    <a:p>
                      <a:pPr algn="ctr"/>
                      <a:r>
                        <a:rPr lang="de-DE" dirty="0"/>
                        <a:t>31.12 – 13.01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Kollision</a:t>
                      </a:r>
                    </a:p>
                  </a:txBody>
                  <a:tcPr/>
                </a:tc>
                <a:tc>
                  <a:txBody>
                    <a:bodyPr/>
                    <a:lstStyle/>
                    <a:p>
                      <a:pPr algn="ctr"/>
                      <a:r>
                        <a:rPr lang="de-DE" dirty="0"/>
                        <a:t>Hindernisse</a:t>
                      </a:r>
                    </a:p>
                  </a:txBody>
                  <a:tcPr/>
                </a:tc>
                <a:tc>
                  <a:txBody>
                    <a:bodyPr/>
                    <a:lstStyle/>
                    <a:p>
                      <a:pPr algn="ctr"/>
                      <a:r>
                        <a:rPr lang="de-DE" dirty="0"/>
                        <a:t>Welt 3 erstellen</a:t>
                      </a:r>
                    </a:p>
                  </a:txBody>
                  <a:tcPr/>
                </a:tc>
                <a:tc>
                  <a:txBody>
                    <a:bodyPr/>
                    <a:lstStyle/>
                    <a:p>
                      <a:pPr algn="ctr"/>
                      <a:r>
                        <a:rPr lang="de-DE" dirty="0"/>
                        <a:t>Spawn</a:t>
                      </a:r>
                    </a:p>
                  </a:txBody>
                  <a:tcPr/>
                </a:tc>
                <a:extLst>
                  <a:ext uri="{0D108BD9-81ED-4DB2-BD59-A6C34878D82A}">
                    <a16:rowId xmlns:a16="http://schemas.microsoft.com/office/drawing/2014/main" val="4249088179"/>
                  </a:ext>
                </a:extLst>
              </a:tr>
              <a:tr h="440406">
                <a:tc>
                  <a:txBody>
                    <a:bodyPr/>
                    <a:lstStyle/>
                    <a:p>
                      <a:pPr algn="ctr"/>
                      <a:r>
                        <a:rPr lang="de-DE" dirty="0"/>
                        <a:t>14.01. – 27.01</a:t>
                      </a:r>
                    </a:p>
                  </a:txBody>
                  <a:tcPr/>
                </a:tc>
                <a:tc>
                  <a:txBody>
                    <a:bodyPr/>
                    <a:lstStyle/>
                    <a:p>
                      <a:pPr algn="ctr"/>
                      <a:r>
                        <a:rPr lang="de-DE" dirty="0"/>
                        <a:t>Steuerung</a:t>
                      </a:r>
                    </a:p>
                  </a:txBody>
                  <a:tcPr/>
                </a:tc>
                <a:tc>
                  <a:txBody>
                    <a:bodyPr/>
                    <a:lstStyle/>
                    <a:p>
                      <a:pPr algn="ctr"/>
                      <a:r>
                        <a:rPr lang="de-DE" dirty="0"/>
                        <a:t>Kamera</a:t>
                      </a:r>
                    </a:p>
                  </a:txBody>
                  <a:tcPr/>
                </a:tc>
                <a:tc>
                  <a:txBody>
                    <a:bodyPr/>
                    <a:lstStyle/>
                    <a:p>
                      <a:pPr algn="ctr"/>
                      <a:r>
                        <a:rPr lang="de-DE" dirty="0"/>
                        <a:t>Kamera</a:t>
                      </a:r>
                    </a:p>
                  </a:txBody>
                  <a:tcPr/>
                </a:tc>
                <a:tc>
                  <a:txBody>
                    <a:bodyPr/>
                    <a:lstStyle/>
                    <a:p>
                      <a:pPr algn="ctr"/>
                      <a:r>
                        <a:rPr lang="de-DE" dirty="0"/>
                        <a:t>Steuerung</a:t>
                      </a:r>
                    </a:p>
                  </a:txBody>
                  <a:tcPr/>
                </a:tc>
                <a:extLst>
                  <a:ext uri="{0D108BD9-81ED-4DB2-BD59-A6C34878D82A}">
                    <a16:rowId xmlns:a16="http://schemas.microsoft.com/office/drawing/2014/main" val="3366582900"/>
                  </a:ext>
                </a:extLst>
              </a:tr>
              <a:tr h="440406">
                <a:tc>
                  <a:txBody>
                    <a:bodyPr/>
                    <a:lstStyle/>
                    <a:p>
                      <a:pPr algn="ctr"/>
                      <a:r>
                        <a:rPr lang="de-DE" dirty="0"/>
                        <a:t>28.01 - 10.02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Highscore</a:t>
                      </a:r>
                    </a:p>
                  </a:txBody>
                  <a:tcPr/>
                </a:tc>
                <a:tc>
                  <a:txBody>
                    <a:bodyPr/>
                    <a:lstStyle/>
                    <a:p>
                      <a:pPr algn="ctr"/>
                      <a:r>
                        <a:rPr lang="de-DE" dirty="0"/>
                        <a:t>Highscore</a:t>
                      </a:r>
                    </a:p>
                  </a:txBody>
                  <a:tcPr/>
                </a:tc>
                <a:tc>
                  <a:txBody>
                    <a:bodyPr/>
                    <a:lstStyle/>
                    <a:p>
                      <a:pPr algn="ctr"/>
                      <a:r>
                        <a:rPr lang="de-DE" dirty="0"/>
                        <a:t>Lebensanzeige</a:t>
                      </a:r>
                    </a:p>
                  </a:txBody>
                  <a:tcPr/>
                </a:tc>
                <a:tc>
                  <a:txBody>
                    <a:bodyPr/>
                    <a:lstStyle/>
                    <a:p>
                      <a:pPr algn="ctr"/>
                      <a:r>
                        <a:rPr lang="de-DE" dirty="0"/>
                        <a:t>Lebensanzeige</a:t>
                      </a:r>
                    </a:p>
                  </a:txBody>
                  <a:tcPr/>
                </a:tc>
                <a:extLst>
                  <a:ext uri="{0D108BD9-81ED-4DB2-BD59-A6C34878D82A}">
                    <a16:rowId xmlns:a16="http://schemas.microsoft.com/office/drawing/2014/main" val="305511111"/>
                  </a:ext>
                </a:extLst>
              </a:tr>
              <a:tr h="612488">
                <a:tc>
                  <a:txBody>
                    <a:bodyPr/>
                    <a:lstStyle/>
                    <a:p>
                      <a:pPr algn="ctr"/>
                      <a:r>
                        <a:rPr lang="de-DE" dirty="0"/>
                        <a:t>11.02 – 24.02</a:t>
                      </a:r>
                    </a:p>
                  </a:txBody>
                  <a:tcPr/>
                </a:tc>
                <a:tc>
                  <a:txBody>
                    <a:bodyPr/>
                    <a:lstStyle/>
                    <a:p>
                      <a:pPr algn="ctr"/>
                      <a:r>
                        <a:rPr lang="de-DE" sz="1600" dirty="0"/>
                        <a:t>---</a:t>
                      </a:r>
                    </a:p>
                    <a:p>
                      <a:pPr algn="ctr"/>
                      <a:r>
                        <a:rPr lang="de-DE" sz="1600" dirty="0"/>
                        <a:t>(Prüfungsphase)</a:t>
                      </a:r>
                    </a:p>
                  </a:txBody>
                  <a:tcPr/>
                </a:tc>
                <a:tc>
                  <a:txBody>
                    <a:bodyPr/>
                    <a:lstStyle/>
                    <a:p>
                      <a:pPr algn="ctr"/>
                      <a:r>
                        <a:rPr lang="de-DE"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a:t>(Prüfungsphase)</a:t>
                      </a:r>
                    </a:p>
                  </a:txBody>
                  <a:tcPr/>
                </a:tc>
                <a:tc>
                  <a:txBody>
                    <a:bodyPr/>
                    <a:lstStyle/>
                    <a:p>
                      <a:pPr algn="ctr"/>
                      <a:r>
                        <a:rPr lang="de-DE"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a:t>(Prüfungsphase)</a:t>
                      </a:r>
                    </a:p>
                  </a:txBody>
                  <a:tcPr/>
                </a:tc>
                <a:tc>
                  <a:txBody>
                    <a:bodyPr/>
                    <a:lstStyle/>
                    <a:p>
                      <a:pPr algn="ctr"/>
                      <a:r>
                        <a:rPr lang="de-DE"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a:t>(Prüfungsphase)</a:t>
                      </a:r>
                    </a:p>
                  </a:txBody>
                  <a:tcPr/>
                </a:tc>
                <a:extLst>
                  <a:ext uri="{0D108BD9-81ED-4DB2-BD59-A6C34878D82A}">
                    <a16:rowId xmlns:a16="http://schemas.microsoft.com/office/drawing/2014/main" val="2559400225"/>
                  </a:ext>
                </a:extLst>
              </a:tr>
              <a:tr h="440406">
                <a:tc>
                  <a:txBody>
                    <a:bodyPr/>
                    <a:lstStyle/>
                    <a:p>
                      <a:pPr algn="ctr"/>
                      <a:r>
                        <a:rPr lang="de-DE" dirty="0"/>
                        <a:t>25.02 – 10.03</a:t>
                      </a:r>
                    </a:p>
                  </a:txBody>
                  <a:tcPr/>
                </a:tc>
                <a:tc>
                  <a:txBody>
                    <a:bodyPr/>
                    <a:lstStyle/>
                    <a:p>
                      <a:pPr algn="ctr"/>
                      <a:r>
                        <a:rPr lang="de-DE" dirty="0"/>
                        <a:t>Spielfigur</a:t>
                      </a:r>
                    </a:p>
                  </a:txBody>
                  <a:tcPr/>
                </a:tc>
                <a:tc>
                  <a:txBody>
                    <a:bodyPr/>
                    <a:lstStyle/>
                    <a:p>
                      <a:pPr algn="ctr"/>
                      <a:r>
                        <a:rPr lang="de-DE" dirty="0"/>
                        <a:t>Pausen Menü</a:t>
                      </a:r>
                    </a:p>
                  </a:txBody>
                  <a:tcPr/>
                </a:tc>
                <a:tc>
                  <a:txBody>
                    <a:bodyPr/>
                    <a:lstStyle/>
                    <a:p>
                      <a:pPr algn="ctr"/>
                      <a:r>
                        <a:rPr lang="de-DE" dirty="0"/>
                        <a:t>Sound</a:t>
                      </a:r>
                    </a:p>
                  </a:txBody>
                  <a:tcPr/>
                </a:tc>
                <a:tc>
                  <a:txBody>
                    <a:bodyPr/>
                    <a:lstStyle/>
                    <a:p>
                      <a:pPr algn="ctr"/>
                      <a:r>
                        <a:rPr lang="de-DE" dirty="0"/>
                        <a:t>User Interface</a:t>
                      </a:r>
                    </a:p>
                  </a:txBody>
                  <a:tcPr/>
                </a:tc>
                <a:extLst>
                  <a:ext uri="{0D108BD9-81ED-4DB2-BD59-A6C34878D82A}">
                    <a16:rowId xmlns:a16="http://schemas.microsoft.com/office/drawing/2014/main" val="4142171399"/>
                  </a:ext>
                </a:extLst>
              </a:tr>
              <a:tr h="612488">
                <a:tc>
                  <a:txBody>
                    <a:bodyPr/>
                    <a:lstStyle/>
                    <a:p>
                      <a:pPr algn="ctr"/>
                      <a:r>
                        <a:rPr lang="de-DE" dirty="0"/>
                        <a:t>11.03 – 24.03</a:t>
                      </a:r>
                    </a:p>
                  </a:txBody>
                  <a:tcPr/>
                </a:tc>
                <a:tc>
                  <a:txBody>
                    <a:bodyPr/>
                    <a:lstStyle/>
                    <a:p>
                      <a:pPr algn="ctr"/>
                      <a:r>
                        <a:rPr lang="de-DE" dirty="0"/>
                        <a:t>Feinschliff &amp; Präsentation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Feinschliff &amp; Präsentation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Feinschliff &amp; Präsentation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Feinschliff &amp; Präsentation</a:t>
                      </a:r>
                    </a:p>
                  </a:txBody>
                  <a:tcPr/>
                </a:tc>
                <a:extLst>
                  <a:ext uri="{0D108BD9-81ED-4DB2-BD59-A6C34878D82A}">
                    <a16:rowId xmlns:a16="http://schemas.microsoft.com/office/drawing/2014/main" val="372248493"/>
                  </a:ext>
                </a:extLst>
              </a:tr>
            </a:tbl>
          </a:graphicData>
        </a:graphic>
      </p:graphicFrame>
    </p:spTree>
    <p:extLst>
      <p:ext uri="{BB962C8B-B14F-4D97-AF65-F5344CB8AC3E}">
        <p14:creationId xmlns:p14="http://schemas.microsoft.com/office/powerpoint/2010/main" val="323504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670E0-08CD-0346-B2FD-7F88F614DAD1}"/>
              </a:ext>
            </a:extLst>
          </p:cNvPr>
          <p:cNvSpPr>
            <a:spLocks noGrp="1"/>
          </p:cNvSpPr>
          <p:nvPr>
            <p:ph type="title"/>
          </p:nvPr>
        </p:nvSpPr>
        <p:spPr/>
        <p:txBody>
          <a:bodyPr/>
          <a:lstStyle/>
          <a:p>
            <a:r>
              <a:rPr lang="de-DE" dirty="0"/>
              <a:t>Meilensteine</a:t>
            </a:r>
          </a:p>
        </p:txBody>
      </p:sp>
      <p:sp>
        <p:nvSpPr>
          <p:cNvPr id="3" name="Inhaltsplatzhalter 2">
            <a:extLst>
              <a:ext uri="{FF2B5EF4-FFF2-40B4-BE49-F238E27FC236}">
                <a16:creationId xmlns:a16="http://schemas.microsoft.com/office/drawing/2014/main" id="{D0A99C15-250F-3940-A796-E262E612EE16}"/>
              </a:ext>
            </a:extLst>
          </p:cNvPr>
          <p:cNvSpPr>
            <a:spLocks noGrp="1"/>
          </p:cNvSpPr>
          <p:nvPr>
            <p:ph idx="1"/>
          </p:nvPr>
        </p:nvSpPr>
        <p:spPr/>
        <p:txBody>
          <a:bodyPr/>
          <a:lstStyle/>
          <a:p>
            <a:r>
              <a:rPr lang="de-DE" dirty="0"/>
              <a:t>Meilenstein 1: Umsetzung der Technik (27.01.2019)</a:t>
            </a:r>
          </a:p>
          <a:p>
            <a:pPr lvl="1"/>
            <a:r>
              <a:rPr lang="de-DE" dirty="0"/>
              <a:t>Grundgerüst der Welten</a:t>
            </a:r>
          </a:p>
          <a:p>
            <a:pPr lvl="1"/>
            <a:r>
              <a:rPr lang="de-DE" dirty="0"/>
              <a:t>Lösung der Technikprobleme</a:t>
            </a:r>
          </a:p>
          <a:p>
            <a:r>
              <a:rPr lang="de-DE" dirty="0"/>
              <a:t>Meilenstein 2: Modellierung (10.03.2019)</a:t>
            </a:r>
          </a:p>
          <a:p>
            <a:pPr lvl="1"/>
            <a:r>
              <a:rPr lang="de-DE" dirty="0"/>
              <a:t>Erste Komplettversion </a:t>
            </a:r>
          </a:p>
          <a:p>
            <a:pPr lvl="1"/>
            <a:r>
              <a:rPr lang="de-DE" dirty="0"/>
              <a:t>2D Gestaltung</a:t>
            </a:r>
          </a:p>
          <a:p>
            <a:r>
              <a:rPr lang="de-DE" dirty="0"/>
              <a:t>Meilenstein 3: Bugfixing &amp; letzter Feinschliff (24.03.2019)</a:t>
            </a:r>
          </a:p>
          <a:p>
            <a:pPr lvl="1"/>
            <a:r>
              <a:rPr lang="de-DE" dirty="0"/>
              <a:t>Fehlerkorrektur &amp; Präsentation</a:t>
            </a:r>
          </a:p>
        </p:txBody>
      </p:sp>
    </p:spTree>
    <p:extLst>
      <p:ext uri="{BB962C8B-B14F-4D97-AF65-F5344CB8AC3E}">
        <p14:creationId xmlns:p14="http://schemas.microsoft.com/office/powerpoint/2010/main" val="397690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5635A3-FA32-0946-B1AF-84039CE70C3C}"/>
              </a:ext>
            </a:extLst>
          </p:cNvPr>
          <p:cNvSpPr>
            <a:spLocks noGrp="1"/>
          </p:cNvSpPr>
          <p:nvPr>
            <p:ph type="title"/>
          </p:nvPr>
        </p:nvSpPr>
        <p:spPr/>
        <p:txBody>
          <a:bodyPr/>
          <a:lstStyle/>
          <a:p>
            <a:r>
              <a:rPr lang="de-DE" dirty="0"/>
              <a:t>Risiken</a:t>
            </a:r>
          </a:p>
        </p:txBody>
      </p:sp>
      <p:sp>
        <p:nvSpPr>
          <p:cNvPr id="3" name="Inhaltsplatzhalter 2">
            <a:extLst>
              <a:ext uri="{FF2B5EF4-FFF2-40B4-BE49-F238E27FC236}">
                <a16:creationId xmlns:a16="http://schemas.microsoft.com/office/drawing/2014/main" id="{B614FDC1-5085-AB44-AE02-8B0ABCD5082B}"/>
              </a:ext>
            </a:extLst>
          </p:cNvPr>
          <p:cNvSpPr>
            <a:spLocks noGrp="1"/>
          </p:cNvSpPr>
          <p:nvPr>
            <p:ph idx="1"/>
          </p:nvPr>
        </p:nvSpPr>
        <p:spPr/>
        <p:txBody>
          <a:bodyPr/>
          <a:lstStyle/>
          <a:p>
            <a:r>
              <a:rPr lang="de-DE" dirty="0"/>
              <a:t>Umsetzung des Cube-Spielfelds mit Drehung problematisch</a:t>
            </a:r>
          </a:p>
          <a:p>
            <a:pPr lvl="1"/>
            <a:r>
              <a:rPr lang="de-DE" dirty="0"/>
              <a:t>Plan B: Ebenen nebeneinander</a:t>
            </a:r>
          </a:p>
          <a:p>
            <a:r>
              <a:rPr lang="de-DE" dirty="0"/>
              <a:t>Umsetzung der Tore und Schlüsselfunktion problematisch</a:t>
            </a:r>
          </a:p>
          <a:p>
            <a:pPr lvl="1"/>
            <a:r>
              <a:rPr lang="de-DE" dirty="0"/>
              <a:t>Plan B:  Andere Funktionen dafür suchen</a:t>
            </a:r>
          </a:p>
          <a:p>
            <a:r>
              <a:rPr lang="de-DE" dirty="0"/>
              <a:t>Plötzlich auftretende, unvorhersehbare Probleme</a:t>
            </a:r>
          </a:p>
          <a:p>
            <a:pPr lvl="1"/>
            <a:r>
              <a:rPr lang="de-DE" dirty="0"/>
              <a:t>Plan B:  An Professor wenden</a:t>
            </a:r>
          </a:p>
        </p:txBody>
      </p:sp>
    </p:spTree>
    <p:extLst>
      <p:ext uri="{BB962C8B-B14F-4D97-AF65-F5344CB8AC3E}">
        <p14:creationId xmlns:p14="http://schemas.microsoft.com/office/powerpoint/2010/main" val="133900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Breitbild</PresentationFormat>
  <Paragraphs>72</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MS Shell Dlg 2</vt:lpstr>
      <vt:lpstr>Wingdings</vt:lpstr>
      <vt:lpstr>Wingdings 3</vt:lpstr>
      <vt:lpstr>Madison</vt:lpstr>
      <vt:lpstr>MazeToMate</vt:lpstr>
      <vt:lpstr>Kurzbeschreibung</vt:lpstr>
      <vt:lpstr>Skizze</vt:lpstr>
      <vt:lpstr>Aufgabenverteilung &amp; Verantwortlichkeiten</vt:lpstr>
      <vt:lpstr>Meilensteine</vt:lpstr>
      <vt:lpstr>Risiken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MazeToMate</dc:title>
  <dc:creator>Thesa Cherry</dc:creator>
  <cp:lastModifiedBy>Thesa Cherry</cp:lastModifiedBy>
  <cp:revision>1</cp:revision>
  <dcterms:created xsi:type="dcterms:W3CDTF">2018-11-28T13:59:46Z</dcterms:created>
  <dcterms:modified xsi:type="dcterms:W3CDTF">2018-11-28T14:02:14Z</dcterms:modified>
</cp:coreProperties>
</file>