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8" r:id="rId3"/>
    <p:sldId id="258" r:id="rId4"/>
    <p:sldId id="259" r:id="rId5"/>
    <p:sldId id="264" r:id="rId6"/>
    <p:sldId id="270" r:id="rId7"/>
    <p:sldId id="266" r:id="rId8"/>
    <p:sldId id="267" r:id="rId9"/>
    <p:sldId id="268" r:id="rId10"/>
    <p:sldId id="271" r:id="rId11"/>
    <p:sldId id="272" r:id="rId12"/>
    <p:sldId id="273" r:id="rId13"/>
    <p:sldId id="275" r:id="rId14"/>
    <p:sldId id="276" r:id="rId15"/>
    <p:sldId id="277" r:id="rId16"/>
    <p:sldId id="278" r:id="rId17"/>
    <p:sldId id="279" r:id="rId18"/>
    <p:sldId id="280" r:id="rId19"/>
    <p:sldId id="282" r:id="rId20"/>
    <p:sldId id="284" r:id="rId21"/>
    <p:sldId id="285" r:id="rId22"/>
    <p:sldId id="286"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19"/>
  </p:normalViewPr>
  <p:slideViewPr>
    <p:cSldViewPr snapToGrid="0">
      <p:cViewPr varScale="1">
        <p:scale>
          <a:sx n="67" d="100"/>
          <a:sy n="67"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8983D-83D7-E34C-9319-70D9D6EB19B7}" type="datetimeFigureOut">
              <a:rPr kumimoji="1" lang="zh-CN" altLang="en-US" smtClean="0"/>
              <a:pPr/>
              <a:t>2019/1/29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1B11B-63CF-AE41-9310-0347289B9D8F}" type="slidenum">
              <a:rPr kumimoji="1" lang="zh-CN" altLang="en-US" smtClean="0"/>
              <a:pPr/>
              <a:t>‹#›</a:t>
            </a:fld>
            <a:endParaRPr kumimoji="1" lang="zh-CN" altLang="en-US"/>
          </a:p>
        </p:txBody>
      </p:sp>
    </p:spTree>
    <p:extLst>
      <p:ext uri="{BB962C8B-B14F-4D97-AF65-F5344CB8AC3E}">
        <p14:creationId xmlns:p14="http://schemas.microsoft.com/office/powerpoint/2010/main" val="1937684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p:spPr>
      </p:sp>
      <p:sp>
        <p:nvSpPr>
          <p:cNvPr id="3" name="备注占位符 2"/>
          <p:cNvSpPr>
            <a:spLocks noGrp="1"/>
          </p:cNvSpPr>
          <p:nvPr>
            <p:ph type="body" idx="1"/>
          </p:nvPr>
        </p:nvSpPr>
        <p:spPr/>
        <p:txBody>
          <a:bodyPr>
            <a:normAutofit/>
          </a:bodyPr>
          <a:lstStyle/>
          <a:p>
            <a:r>
              <a:rPr lang="zh-CN" altLang="en-US" sz="1200" b="1" i="0" kern="1200" dirty="0">
                <a:solidFill>
                  <a:schemeClr val="tx1"/>
                </a:solidFill>
                <a:latin typeface="+mn-lt"/>
                <a:ea typeface="+mn-ea"/>
                <a:cs typeface="+mn-cs"/>
              </a:rPr>
              <a:t>哈希算法</a:t>
            </a:r>
          </a:p>
          <a:p>
            <a:r>
              <a:rPr lang="zh-CN" altLang="en-US" sz="1200" b="0" i="0" kern="1200" dirty="0">
                <a:solidFill>
                  <a:schemeClr val="tx1"/>
                </a:solidFill>
                <a:latin typeface="+mn-lt"/>
                <a:ea typeface="+mn-ea"/>
                <a:cs typeface="+mn-cs"/>
              </a:rPr>
              <a:t>　　用来产生一些数据片段（例如消息或会话项）的</a:t>
            </a:r>
            <a:r>
              <a:rPr lang="zh-CN" altLang="en-US" sz="1200" b="0" i="0" u="sng" kern="1200" dirty="0">
                <a:solidFill>
                  <a:schemeClr val="tx1"/>
                </a:solidFill>
                <a:latin typeface="+mn-lt"/>
                <a:ea typeface="+mn-ea"/>
                <a:cs typeface="+mn-cs"/>
                <a:hlinkClick r:id="rId3"/>
              </a:rPr>
              <a:t>哈希值</a:t>
            </a:r>
            <a:r>
              <a:rPr lang="zh-CN" altLang="en-US" sz="1200" b="0" i="0" kern="1200" dirty="0">
                <a:solidFill>
                  <a:schemeClr val="tx1"/>
                </a:solidFill>
                <a:latin typeface="+mn-lt"/>
                <a:ea typeface="+mn-ea"/>
                <a:cs typeface="+mn-cs"/>
              </a:rPr>
              <a:t>的算法。使用好的</a:t>
            </a:r>
            <a:r>
              <a:rPr lang="zh-CN" altLang="en-US" sz="1200" b="0" i="0" u="sng" kern="1200" dirty="0">
                <a:solidFill>
                  <a:schemeClr val="tx1"/>
                </a:solidFill>
                <a:latin typeface="+mn-lt"/>
                <a:ea typeface="+mn-ea"/>
                <a:cs typeface="+mn-cs"/>
                <a:hlinkClick r:id="rId4"/>
              </a:rPr>
              <a:t>哈希</a:t>
            </a:r>
            <a:r>
              <a:rPr lang="zh-CN" altLang="en-US" sz="1200" b="0" i="0" kern="1200" dirty="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a:solidFill>
                  <a:schemeClr val="tx1"/>
                </a:solidFill>
                <a:latin typeface="+mn-lt"/>
                <a:ea typeface="+mn-ea"/>
                <a:cs typeface="+mn-cs"/>
                <a:hlinkClick r:id="rId5"/>
              </a:rPr>
              <a:t>数据对象</a:t>
            </a:r>
            <a:r>
              <a:rPr lang="zh-CN" altLang="en-US" sz="1200" b="0" i="0" kern="1200" dirty="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a:solidFill>
                  <a:schemeClr val="tx1"/>
                </a:solidFill>
                <a:latin typeface="+mn-lt"/>
                <a:ea typeface="+mn-ea"/>
                <a:cs typeface="+mn-cs"/>
              </a:rPr>
              <a:t>MD2</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MD4</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MD5 </a:t>
            </a:r>
            <a:r>
              <a:rPr lang="zh-CN" altLang="en-US" sz="1200" b="0" i="0" kern="1200" dirty="0">
                <a:solidFill>
                  <a:schemeClr val="tx1"/>
                </a:solidFill>
                <a:latin typeface="+mn-lt"/>
                <a:ea typeface="+mn-ea"/>
                <a:cs typeface="+mn-cs"/>
              </a:rPr>
              <a:t>和 </a:t>
            </a:r>
            <a:r>
              <a:rPr lang="en-US" altLang="zh-CN" sz="1200" b="0" i="0" kern="1200" dirty="0">
                <a:solidFill>
                  <a:schemeClr val="tx1"/>
                </a:solidFill>
                <a:latin typeface="+mn-lt"/>
                <a:ea typeface="+mn-ea"/>
                <a:cs typeface="+mn-cs"/>
              </a:rPr>
              <a:t>SHA-1</a:t>
            </a:r>
            <a:r>
              <a:rPr lang="zh-CN" altLang="en-US" sz="1200" b="0" i="0" kern="1200" dirty="0">
                <a:solidFill>
                  <a:schemeClr val="tx1"/>
                </a:solidFill>
                <a:latin typeface="+mn-lt"/>
                <a:ea typeface="+mn-ea"/>
                <a:cs typeface="+mn-cs"/>
              </a:rPr>
              <a:t>。哈希算法也称为“</a:t>
            </a:r>
            <a:r>
              <a:rPr lang="zh-CN" altLang="en-US" sz="1200" b="0" i="0" u="sng" kern="1200" dirty="0">
                <a:solidFill>
                  <a:schemeClr val="tx1"/>
                </a:solidFill>
                <a:latin typeface="+mn-lt"/>
                <a:ea typeface="+mn-ea"/>
                <a:cs typeface="+mn-cs"/>
                <a:hlinkClick r:id="rId6"/>
              </a:rPr>
              <a:t>哈希函数</a:t>
            </a:r>
            <a:r>
              <a:rPr lang="zh-CN" altLang="en-US" sz="1200" b="0" i="0" kern="1200" dirty="0">
                <a:solidFill>
                  <a:schemeClr val="tx1"/>
                </a:solidFill>
                <a:latin typeface="+mn-lt"/>
                <a:ea typeface="+mn-ea"/>
                <a:cs typeface="+mn-cs"/>
              </a:rPr>
              <a:t>”。</a:t>
            </a:r>
          </a:p>
          <a:p>
            <a:r>
              <a:rPr lang="zh-CN" altLang="en-US" sz="1200" b="0" i="0" kern="1200" dirty="0">
                <a:solidFill>
                  <a:schemeClr val="tx1"/>
                </a:solidFill>
                <a:latin typeface="+mn-lt"/>
                <a:ea typeface="+mn-ea"/>
                <a:cs typeface="+mn-cs"/>
              </a:rPr>
              <a:t>　　另请参阅： 基于哈希的消息验证模式 </a:t>
            </a:r>
            <a:r>
              <a:rPr lang="en-US" altLang="zh-CN" sz="1200" b="0" i="0" kern="1200" dirty="0">
                <a:solidFill>
                  <a:schemeClr val="tx1"/>
                </a:solidFill>
                <a:latin typeface="+mn-lt"/>
                <a:ea typeface="+mn-ea"/>
                <a:cs typeface="+mn-cs"/>
              </a:rPr>
              <a:t>(HMAC), MD2, MD4, MD5, </a:t>
            </a:r>
            <a:r>
              <a:rPr lang="zh-CN" altLang="en-US" sz="1200" b="0" i="0" u="sng" kern="1200" dirty="0">
                <a:solidFill>
                  <a:schemeClr val="tx1"/>
                </a:solidFill>
                <a:latin typeface="+mn-lt"/>
                <a:ea typeface="+mn-ea"/>
                <a:cs typeface="+mn-cs"/>
                <a:hlinkClick r:id="rId7"/>
              </a:rPr>
              <a:t>消息摘要</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安全哈希算法 </a:t>
            </a:r>
            <a:r>
              <a:rPr lang="en-US" altLang="zh-CN" sz="1200" b="0" i="0" kern="1200" dirty="0">
                <a:solidFill>
                  <a:schemeClr val="tx1"/>
                </a:solidFill>
                <a:latin typeface="+mn-lt"/>
                <a:ea typeface="+mn-ea"/>
                <a:cs typeface="+mn-cs"/>
              </a:rPr>
              <a:t>(SHA-1)</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MD5</a:t>
            </a:r>
            <a:r>
              <a:rPr lang="zh-CN" altLang="en-US" sz="1200" b="0" i="0" kern="1200" dirty="0">
                <a:solidFill>
                  <a:schemeClr val="tx1"/>
                </a:solidFill>
                <a:latin typeface="+mn-lt"/>
                <a:ea typeface="+mn-ea"/>
                <a:cs typeface="+mn-cs"/>
              </a:rPr>
              <a:t>一种符合工业标准的单向 </a:t>
            </a:r>
            <a:r>
              <a:rPr lang="en-US" altLang="zh-CN" sz="1200" b="0" i="0" kern="1200" dirty="0">
                <a:solidFill>
                  <a:schemeClr val="tx1"/>
                </a:solidFill>
                <a:latin typeface="+mn-lt"/>
                <a:ea typeface="+mn-ea"/>
                <a:cs typeface="+mn-cs"/>
              </a:rPr>
              <a:t>128 </a:t>
            </a:r>
            <a:r>
              <a:rPr lang="zh-CN" altLang="en-US" sz="1200" b="0" i="0" kern="1200" dirty="0">
                <a:solidFill>
                  <a:schemeClr val="tx1"/>
                </a:solidFill>
                <a:latin typeface="+mn-lt"/>
                <a:ea typeface="+mn-ea"/>
                <a:cs typeface="+mn-cs"/>
              </a:rPr>
              <a:t>位哈希方案，由 </a:t>
            </a:r>
            <a:r>
              <a:rPr lang="en-US" altLang="zh-CN" sz="1200" b="0" i="0" kern="1200" dirty="0">
                <a:solidFill>
                  <a:schemeClr val="tx1"/>
                </a:solidFill>
                <a:latin typeface="+mn-lt"/>
                <a:ea typeface="+mn-ea"/>
                <a:cs typeface="+mn-cs"/>
              </a:rPr>
              <a:t>RSA Data Security, Inc. </a:t>
            </a:r>
            <a:r>
              <a:rPr lang="zh-CN" altLang="en-US" sz="1200" b="0" i="0" kern="1200" dirty="0">
                <a:solidFill>
                  <a:schemeClr val="tx1"/>
                </a:solidFill>
                <a:latin typeface="+mn-lt"/>
                <a:ea typeface="+mn-ea"/>
                <a:cs typeface="+mn-cs"/>
              </a:rPr>
              <a:t>开发。 各种“</a:t>
            </a:r>
            <a:r>
              <a:rPr lang="zh-CN" altLang="en-US" sz="1200" b="0" i="0" u="sng" kern="1200" dirty="0">
                <a:solidFill>
                  <a:schemeClr val="tx1"/>
                </a:solidFill>
                <a:latin typeface="+mn-lt"/>
                <a:ea typeface="+mn-ea"/>
                <a:cs typeface="+mn-cs"/>
                <a:hlinkClick r:id="rId8"/>
              </a:rPr>
              <a:t>点对点协议</a:t>
            </a:r>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(PPP)”</a:t>
            </a:r>
            <a:r>
              <a:rPr lang="zh-CN" altLang="en-US" sz="1200" b="0" i="0" kern="1200" dirty="0">
                <a:solidFill>
                  <a:schemeClr val="tx1"/>
                </a:solidFill>
                <a:latin typeface="+mn-lt"/>
                <a:ea typeface="+mn-ea"/>
                <a:cs typeface="+mn-cs"/>
              </a:rPr>
              <a:t>供应商都将它用于加密的</a:t>
            </a:r>
            <a:r>
              <a:rPr lang="zh-CN" altLang="en-US" sz="1200" b="0" i="0" u="sng" kern="1200" dirty="0">
                <a:solidFill>
                  <a:schemeClr val="tx1"/>
                </a:solidFill>
                <a:latin typeface="+mn-lt"/>
                <a:ea typeface="+mn-ea"/>
                <a:cs typeface="+mn-cs"/>
                <a:hlinkClick r:id="rId9"/>
              </a:rPr>
              <a:t>身份验证</a:t>
            </a:r>
            <a:r>
              <a:rPr lang="zh-CN" altLang="en-US" sz="1200" b="0" i="0" kern="1200" dirty="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a:solidFill>
                  <a:schemeClr val="tx1"/>
                </a:solidFill>
                <a:latin typeface="+mn-lt"/>
                <a:ea typeface="+mn-ea"/>
                <a:cs typeface="+mn-cs"/>
                <a:hlinkClick r:id="rId10"/>
              </a:rPr>
              <a:t>身份验证协议</a:t>
            </a:r>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(CHAP) </a:t>
            </a:r>
            <a:r>
              <a:rPr lang="zh-CN" altLang="en-US" sz="1200" b="0" i="0" kern="1200" dirty="0">
                <a:solidFill>
                  <a:schemeClr val="tx1"/>
                </a:solidFill>
                <a:latin typeface="+mn-lt"/>
                <a:ea typeface="+mn-ea"/>
                <a:cs typeface="+mn-cs"/>
              </a:rPr>
              <a:t>使用质询响应并在响应时使用单向 </a:t>
            </a:r>
            <a:r>
              <a:rPr lang="en-US" altLang="zh-CN" sz="1200" b="0" i="0" kern="1200" dirty="0">
                <a:solidFill>
                  <a:schemeClr val="tx1"/>
                </a:solidFill>
                <a:latin typeface="+mn-lt"/>
                <a:ea typeface="+mn-ea"/>
                <a:cs typeface="+mn-cs"/>
              </a:rPr>
              <a:t>MD5 </a:t>
            </a:r>
            <a:r>
              <a:rPr lang="zh-CN" altLang="en-US" sz="1200" b="0" i="0" kern="1200" dirty="0">
                <a:solidFill>
                  <a:schemeClr val="tx1"/>
                </a:solidFill>
                <a:latin typeface="+mn-lt"/>
                <a:ea typeface="+mn-ea"/>
                <a:cs typeface="+mn-cs"/>
              </a:rPr>
              <a:t>哈希法。按照此方式，您无须通过网络发送密码就可以向服务器证明您知道密码。</a:t>
            </a:r>
          </a:p>
          <a:p>
            <a:r>
              <a:rPr lang="zh-CN" altLang="en-US" sz="1200" b="0" i="0" kern="1200" dirty="0">
                <a:solidFill>
                  <a:schemeClr val="tx1"/>
                </a:solidFill>
                <a:latin typeface="+mn-lt"/>
                <a:ea typeface="+mn-ea"/>
                <a:cs typeface="+mn-cs"/>
              </a:rPr>
              <a:t>　　质询握手身份验证协议 </a:t>
            </a:r>
            <a:r>
              <a:rPr lang="en-US" altLang="zh-CN" sz="1200" b="0" i="0" kern="1200" dirty="0">
                <a:solidFill>
                  <a:schemeClr val="tx1"/>
                </a:solidFill>
                <a:latin typeface="+mn-lt"/>
                <a:ea typeface="+mn-ea"/>
                <a:cs typeface="+mn-cs"/>
              </a:rPr>
              <a:t>(CHAP)“</a:t>
            </a:r>
            <a:r>
              <a:rPr lang="zh-CN" altLang="en-US" sz="1200" b="0" i="0" kern="1200" dirty="0">
                <a:solidFill>
                  <a:schemeClr val="tx1"/>
                </a:solidFill>
                <a:latin typeface="+mn-lt"/>
                <a:ea typeface="+mn-ea"/>
                <a:cs typeface="+mn-cs"/>
              </a:rPr>
              <a:t>点对点协议 </a:t>
            </a:r>
            <a:r>
              <a:rPr lang="en-US" altLang="zh-CN" sz="1200" b="0" i="0" kern="1200" dirty="0">
                <a:solidFill>
                  <a:schemeClr val="tx1"/>
                </a:solidFill>
                <a:latin typeface="+mn-lt"/>
                <a:ea typeface="+mn-ea"/>
                <a:cs typeface="+mn-cs"/>
              </a:rPr>
              <a:t>(PPP)”</a:t>
            </a:r>
            <a:r>
              <a:rPr lang="zh-CN" altLang="en-US" sz="1200" b="0" i="0" kern="1200" dirty="0">
                <a:solidFill>
                  <a:schemeClr val="tx1"/>
                </a:solidFill>
                <a:latin typeface="+mn-lt"/>
                <a:ea typeface="+mn-ea"/>
                <a:cs typeface="+mn-cs"/>
              </a:rPr>
              <a:t>连接的一种质询响应验证协议，在 </a:t>
            </a:r>
            <a:r>
              <a:rPr lang="en-US" altLang="zh-CN" sz="1200" b="0" i="0" kern="1200" dirty="0">
                <a:solidFill>
                  <a:schemeClr val="tx1"/>
                </a:solidFill>
                <a:latin typeface="+mn-lt"/>
                <a:ea typeface="+mn-ea"/>
                <a:cs typeface="+mn-cs"/>
              </a:rPr>
              <a:t>RFC 1994 </a:t>
            </a:r>
            <a:r>
              <a:rPr lang="zh-CN" altLang="en-US" sz="1200" b="0" i="0" kern="1200" dirty="0">
                <a:solidFill>
                  <a:schemeClr val="tx1"/>
                </a:solidFill>
                <a:latin typeface="+mn-lt"/>
                <a:ea typeface="+mn-ea"/>
                <a:cs typeface="+mn-cs"/>
              </a:rPr>
              <a:t>中有所描述。 该协议使用业界标准 </a:t>
            </a:r>
            <a:r>
              <a:rPr lang="en-US" altLang="zh-CN" sz="1200" b="0" i="0" kern="1200" dirty="0">
                <a:solidFill>
                  <a:schemeClr val="tx1"/>
                </a:solidFill>
                <a:latin typeface="+mn-lt"/>
                <a:ea typeface="+mn-ea"/>
                <a:cs typeface="+mn-cs"/>
              </a:rPr>
              <a:t>MD5 </a:t>
            </a:r>
            <a:r>
              <a:rPr lang="zh-CN" altLang="en-US" sz="1200" b="0" i="0" kern="1200" dirty="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6</a:t>
            </a:fld>
            <a:endParaRPr lang="zh-CN" altLang="en-US"/>
          </a:p>
        </p:txBody>
      </p:sp>
    </p:spTree>
    <p:extLst>
      <p:ext uri="{BB962C8B-B14F-4D97-AF65-F5344CB8AC3E}">
        <p14:creationId xmlns:p14="http://schemas.microsoft.com/office/powerpoint/2010/main" val="6818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p:spPr>
      </p:sp>
      <p:sp>
        <p:nvSpPr>
          <p:cNvPr id="3" name="备注占位符 2"/>
          <p:cNvSpPr>
            <a:spLocks noGrp="1"/>
          </p:cNvSpPr>
          <p:nvPr>
            <p:ph type="body" idx="1"/>
          </p:nvPr>
        </p:nvSpPr>
        <p:spPr/>
        <p:txBody>
          <a:bodyPr>
            <a:normAutofit/>
          </a:bodyPr>
          <a:lstStyle/>
          <a:p>
            <a:pPr latinLnBrk="1"/>
            <a:r>
              <a:rPr lang="en-US" sz="1200" b="0" i="0" kern="1200" dirty="0">
                <a:solidFill>
                  <a:schemeClr val="tx1"/>
                </a:solidFill>
                <a:latin typeface="+mn-lt"/>
                <a:ea typeface="+mn-ea"/>
                <a:cs typeface="+mn-cs"/>
              </a:rPr>
              <a:t>Unicode </a:t>
            </a:r>
            <a:r>
              <a:rPr lang="zh-CN" altLang="en-US" sz="1200" b="0" i="0" kern="1200" dirty="0">
                <a:solidFill>
                  <a:schemeClr val="tx1"/>
                </a:solidFill>
                <a:latin typeface="+mn-lt"/>
                <a:ea typeface="+mn-ea"/>
                <a:cs typeface="+mn-cs"/>
              </a:rPr>
              <a:t>是基于通用</a:t>
            </a:r>
            <a:r>
              <a:rPr lang="zh-CN" altLang="en-US" sz="1200" b="0" i="0" u="sng" kern="1200" dirty="0">
                <a:solidFill>
                  <a:schemeClr val="tx1"/>
                </a:solidFill>
                <a:latin typeface="+mn-lt"/>
                <a:ea typeface="+mn-ea"/>
                <a:cs typeface="+mn-cs"/>
                <a:hlinkClick r:id="rId3"/>
              </a:rPr>
              <a:t>字符集</a:t>
            </a:r>
            <a:r>
              <a:rPr lang="zh-CN" altLang="en-US" sz="1200" b="0" i="0" kern="1200" dirty="0">
                <a:solidFill>
                  <a:schemeClr val="tx1"/>
                </a:solidFill>
                <a:latin typeface="+mn-lt"/>
                <a:ea typeface="+mn-ea"/>
                <a:cs typeface="+mn-cs"/>
              </a:rPr>
              <a:t>（</a:t>
            </a:r>
            <a:r>
              <a:rPr lang="en-US" sz="1200" b="0" i="0" kern="1200" dirty="0">
                <a:solidFill>
                  <a:schemeClr val="tx1"/>
                </a:solidFill>
                <a:latin typeface="+mn-lt"/>
                <a:ea typeface="+mn-ea"/>
                <a:cs typeface="+mn-cs"/>
              </a:rPr>
              <a:t>Universal Character Set）</a:t>
            </a:r>
            <a:r>
              <a:rPr lang="zh-CN" altLang="en-US" sz="1200" b="0" i="0" kern="1200" dirty="0">
                <a:solidFill>
                  <a:schemeClr val="tx1"/>
                </a:solidFill>
                <a:latin typeface="+mn-lt"/>
                <a:ea typeface="+mn-ea"/>
                <a:cs typeface="+mn-cs"/>
              </a:rPr>
              <a:t>的标准来发展，并且同时也以书本的形式（</a:t>
            </a:r>
            <a:r>
              <a:rPr lang="en-US" sz="1200" b="0" i="0" kern="1200" dirty="0">
                <a:solidFill>
                  <a:schemeClr val="tx1"/>
                </a:solidFill>
                <a:latin typeface="+mn-lt"/>
                <a:ea typeface="+mn-ea"/>
                <a:cs typeface="+mn-cs"/>
              </a:rPr>
              <a:t>The Unicode Standard，</a:t>
            </a:r>
            <a:r>
              <a:rPr lang="zh-CN" altLang="en-US" sz="1200" b="0" i="0" kern="1200" dirty="0">
                <a:solidFill>
                  <a:schemeClr val="tx1"/>
                </a:solidFill>
                <a:latin typeface="+mn-lt"/>
                <a:ea typeface="+mn-ea"/>
                <a:cs typeface="+mn-cs"/>
              </a:rPr>
              <a:t>目前第五版由</a:t>
            </a:r>
            <a:r>
              <a:rPr lang="en-US" sz="1200" b="0" i="0" kern="1200" dirty="0">
                <a:solidFill>
                  <a:schemeClr val="tx1"/>
                </a:solidFill>
                <a:latin typeface="+mn-lt"/>
                <a:ea typeface="+mn-ea"/>
                <a:cs typeface="+mn-cs"/>
              </a:rPr>
              <a:t>Addison-Wesley Professional</a:t>
            </a:r>
            <a:r>
              <a:rPr lang="zh-CN" altLang="en-US" sz="1200" b="0" i="0" kern="1200" dirty="0">
                <a:solidFill>
                  <a:schemeClr val="tx1"/>
                </a:solidFill>
                <a:latin typeface="+mn-lt"/>
                <a:ea typeface="+mn-ea"/>
                <a:cs typeface="+mn-cs"/>
              </a:rPr>
              <a:t>出版</a:t>
            </a:r>
            <a:r>
              <a:rPr lang="zh-CN" altLang="en-US" sz="1200" b="0" i="0" kern="1200" dirty="0">
                <a:solidFill>
                  <a:schemeClr val="tx1"/>
                </a:solidFill>
                <a:latin typeface="+mn-lt"/>
                <a:ea typeface="+mn-ea"/>
                <a:cs typeface="+mn-cs"/>
                <a:hlinkClick r:id="rId4" tooltip="查看图片"/>
              </a:rPr>
              <a:t>  </a:t>
            </a:r>
            <a:r>
              <a:rPr lang="en-US" sz="1200" b="0" i="0" kern="1200" dirty="0" err="1">
                <a:solidFill>
                  <a:schemeClr val="tx1"/>
                </a:solidFill>
                <a:latin typeface="+mn-lt"/>
                <a:ea typeface="+mn-ea"/>
                <a:cs typeface="+mn-cs"/>
              </a:rPr>
              <a:t>unicode</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，ISBN-10: 0321480910）</a:t>
            </a:r>
            <a:r>
              <a:rPr lang="zh-CN" altLang="en-US" sz="1200" b="0" i="0" kern="1200" dirty="0">
                <a:solidFill>
                  <a:schemeClr val="tx1"/>
                </a:solidFill>
                <a:latin typeface="+mn-lt"/>
                <a:ea typeface="+mn-ea"/>
                <a:cs typeface="+mn-cs"/>
              </a:rPr>
              <a:t>对外发表。</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2006</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7</a:t>
            </a:r>
            <a:r>
              <a:rPr lang="zh-CN" altLang="en-US" sz="1200" b="0" i="0" u="sng" kern="1200" dirty="0">
                <a:solidFill>
                  <a:schemeClr val="tx1"/>
                </a:solidFill>
                <a:latin typeface="+mn-lt"/>
                <a:ea typeface="+mn-ea"/>
                <a:cs typeface="+mn-cs"/>
                <a:hlinkClick r:id="rId5"/>
              </a:rPr>
              <a:t>月</a:t>
            </a:r>
            <a:r>
              <a:rPr lang="zh-CN" altLang="en-US" sz="1200" b="0" i="0" kern="1200" dirty="0">
                <a:solidFill>
                  <a:schemeClr val="tx1"/>
                </a:solidFill>
                <a:latin typeface="+mn-lt"/>
                <a:ea typeface="+mn-ea"/>
                <a:cs typeface="+mn-cs"/>
              </a:rPr>
              <a:t>的最新版本的 </a:t>
            </a:r>
            <a:r>
              <a:rPr lang="en-US" sz="1200" b="0" i="0" kern="1200" dirty="0">
                <a:solidFill>
                  <a:schemeClr val="tx1"/>
                </a:solidFill>
                <a:latin typeface="+mn-lt"/>
                <a:ea typeface="+mn-ea"/>
                <a:cs typeface="+mn-cs"/>
              </a:rPr>
              <a:t>Unicode </a:t>
            </a:r>
            <a:r>
              <a:rPr lang="zh-CN" altLang="en-US" sz="1200" b="0" i="0" kern="1200" dirty="0">
                <a:solidFill>
                  <a:schemeClr val="tx1"/>
                </a:solidFill>
                <a:latin typeface="+mn-lt"/>
                <a:ea typeface="+mn-ea"/>
                <a:cs typeface="+mn-cs"/>
              </a:rPr>
              <a:t>是</a:t>
            </a:r>
            <a:r>
              <a:rPr lang="en-US" altLang="zh-CN" sz="1200" b="0" i="0" kern="1200" dirty="0">
                <a:solidFill>
                  <a:schemeClr val="tx1"/>
                </a:solidFill>
                <a:latin typeface="+mn-lt"/>
                <a:ea typeface="+mn-ea"/>
                <a:cs typeface="+mn-cs"/>
              </a:rPr>
              <a:t>5.0</a:t>
            </a:r>
            <a:r>
              <a:rPr lang="zh-CN" altLang="en-US" sz="1200" b="0" i="0" kern="1200" dirty="0">
                <a:solidFill>
                  <a:schemeClr val="tx1"/>
                </a:solidFill>
                <a:latin typeface="+mn-lt"/>
                <a:ea typeface="+mn-ea"/>
                <a:cs typeface="+mn-cs"/>
              </a:rPr>
              <a:t>版本。 </a:t>
            </a:r>
            <a:r>
              <a:rPr lang="en-US" altLang="zh-CN" sz="1200" b="0" i="0" kern="1200" dirty="0">
                <a:solidFill>
                  <a:schemeClr val="tx1"/>
                </a:solidFill>
                <a:latin typeface="+mn-lt"/>
                <a:ea typeface="+mn-ea"/>
                <a:cs typeface="+mn-cs"/>
              </a:rPr>
              <a:t>2005</a:t>
            </a:r>
            <a:r>
              <a:rPr lang="zh-CN" altLang="en-US" sz="1200" b="0" i="0" kern="1200" dirty="0">
                <a:solidFill>
                  <a:schemeClr val="tx1"/>
                </a:solidFill>
                <a:latin typeface="+mn-lt"/>
                <a:ea typeface="+mn-ea"/>
                <a:cs typeface="+mn-cs"/>
              </a:rPr>
              <a:t>年</a:t>
            </a:r>
            <a:r>
              <a:rPr lang="en-US" altLang="zh-CN" sz="1200" b="0" i="0" u="sng" kern="1200" dirty="0">
                <a:solidFill>
                  <a:schemeClr val="tx1"/>
                </a:solidFill>
                <a:latin typeface="+mn-lt"/>
                <a:ea typeface="+mn-ea"/>
                <a:cs typeface="+mn-cs"/>
                <a:hlinkClick r:id="rId6"/>
              </a:rPr>
              <a:t>3</a:t>
            </a:r>
            <a:r>
              <a:rPr lang="zh-CN" altLang="en-US" sz="1200" b="0" i="0" u="sng" kern="1200" dirty="0">
                <a:solidFill>
                  <a:schemeClr val="tx1"/>
                </a:solidFill>
                <a:latin typeface="+mn-lt"/>
                <a:ea typeface="+mn-ea"/>
                <a:cs typeface="+mn-cs"/>
                <a:hlinkClick r:id="rId6"/>
              </a:rPr>
              <a:t>月</a:t>
            </a:r>
            <a:r>
              <a:rPr lang="en-US" altLang="zh-CN" sz="1200" b="0" i="0" u="sng" kern="1200" dirty="0">
                <a:solidFill>
                  <a:schemeClr val="tx1"/>
                </a:solidFill>
                <a:latin typeface="+mn-lt"/>
                <a:ea typeface="+mn-ea"/>
                <a:cs typeface="+mn-cs"/>
                <a:hlinkClick r:id="rId6"/>
              </a:rPr>
              <a:t>31</a:t>
            </a:r>
            <a:r>
              <a:rPr lang="zh-CN" altLang="en-US" sz="1200" b="0" i="0" u="sng" kern="1200" dirty="0">
                <a:solidFill>
                  <a:schemeClr val="tx1"/>
                </a:solidFill>
                <a:latin typeface="+mn-lt"/>
                <a:ea typeface="+mn-ea"/>
                <a:cs typeface="+mn-cs"/>
                <a:hlinkClick r:id="rId6"/>
              </a:rPr>
              <a:t>日</a:t>
            </a:r>
            <a:r>
              <a:rPr lang="zh-CN" altLang="en-US" sz="1200" b="0" i="0" kern="1200" dirty="0">
                <a:solidFill>
                  <a:schemeClr val="tx1"/>
                </a:solidFill>
                <a:latin typeface="+mn-lt"/>
                <a:ea typeface="+mn-ea"/>
                <a:cs typeface="+mn-cs"/>
              </a:rPr>
              <a:t>推出的</a:t>
            </a:r>
            <a:r>
              <a:rPr lang="en-US" sz="1200" b="0" i="0" kern="1200" dirty="0">
                <a:solidFill>
                  <a:schemeClr val="tx1"/>
                </a:solidFill>
                <a:latin typeface="+mn-lt"/>
                <a:ea typeface="+mn-ea"/>
                <a:cs typeface="+mn-cs"/>
              </a:rPr>
              <a:t>Unicode 4.1.0 。</a:t>
            </a:r>
            <a:r>
              <a:rPr lang="zh-CN" altLang="en-US" sz="1200" b="0" i="0" kern="1200" dirty="0">
                <a:solidFill>
                  <a:schemeClr val="tx1"/>
                </a:solidFill>
                <a:latin typeface="+mn-lt"/>
                <a:ea typeface="+mn-ea"/>
                <a:cs typeface="+mn-cs"/>
              </a:rPr>
              <a:t>另外，</a:t>
            </a:r>
            <a:r>
              <a:rPr lang="en-US" altLang="zh-CN" sz="1200" b="0" i="0" kern="1200" dirty="0">
                <a:solidFill>
                  <a:schemeClr val="tx1"/>
                </a:solidFill>
                <a:latin typeface="+mn-lt"/>
                <a:ea typeface="+mn-ea"/>
                <a:cs typeface="+mn-cs"/>
              </a:rPr>
              <a:t>5.0 </a:t>
            </a:r>
            <a:r>
              <a:rPr lang="en-US" sz="1200" b="0" i="0" kern="1200" dirty="0">
                <a:solidFill>
                  <a:schemeClr val="tx1"/>
                </a:solidFill>
                <a:latin typeface="+mn-lt"/>
                <a:ea typeface="+mn-ea"/>
                <a:cs typeface="+mn-cs"/>
              </a:rPr>
              <a:t>Beta</a:t>
            </a:r>
            <a:r>
              <a:rPr lang="zh-CN" altLang="en-US" sz="1200" b="0" i="0" kern="1200" dirty="0">
                <a:solidFill>
                  <a:schemeClr val="tx1"/>
                </a:solidFill>
                <a:latin typeface="+mn-lt"/>
                <a:ea typeface="+mn-ea"/>
                <a:cs typeface="+mn-cs"/>
              </a:rPr>
              <a:t>于</a:t>
            </a:r>
            <a:r>
              <a:rPr lang="en-US" altLang="zh-CN" sz="1200" b="0" i="0" kern="1200" dirty="0">
                <a:solidFill>
                  <a:schemeClr val="tx1"/>
                </a:solidFill>
                <a:latin typeface="+mn-lt"/>
                <a:ea typeface="+mn-ea"/>
                <a:cs typeface="+mn-cs"/>
              </a:rPr>
              <a:t>2005</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12</a:t>
            </a:r>
            <a:r>
              <a:rPr lang="zh-CN" altLang="en-US" sz="1200" b="0" i="0" kern="1200" dirty="0">
                <a:solidFill>
                  <a:schemeClr val="tx1"/>
                </a:solidFill>
                <a:latin typeface="+mn-lt"/>
                <a:ea typeface="+mn-ea"/>
                <a:cs typeface="+mn-cs"/>
              </a:rPr>
              <a:t>月</a:t>
            </a:r>
            <a:r>
              <a:rPr lang="en-US" altLang="zh-CN" sz="1200" b="0" i="0" kern="1200" dirty="0">
                <a:solidFill>
                  <a:schemeClr val="tx1"/>
                </a:solidFill>
                <a:latin typeface="+mn-lt"/>
                <a:ea typeface="+mn-ea"/>
                <a:cs typeface="+mn-cs"/>
              </a:rPr>
              <a:t>12</a:t>
            </a:r>
            <a:r>
              <a:rPr lang="zh-CN" altLang="en-US" sz="1200" b="0" i="0" kern="1200" dirty="0">
                <a:solidFill>
                  <a:schemeClr val="tx1"/>
                </a:solidFill>
                <a:latin typeface="+mn-lt"/>
                <a:ea typeface="+mn-ea"/>
                <a:cs typeface="+mn-cs"/>
              </a:rPr>
              <a:t>日推出，</a:t>
            </a:r>
            <a:r>
              <a:rPr lang="en-US" altLang="zh-CN" sz="1200" b="0" i="0" kern="1200" dirty="0">
                <a:solidFill>
                  <a:schemeClr val="tx1"/>
                </a:solidFill>
                <a:latin typeface="+mn-lt"/>
                <a:ea typeface="+mn-ea"/>
                <a:cs typeface="+mn-cs"/>
              </a:rPr>
              <a:t>5.2</a:t>
            </a:r>
            <a:r>
              <a:rPr lang="zh-CN" altLang="en-US" sz="1200" b="0" i="0" kern="1200" dirty="0">
                <a:solidFill>
                  <a:schemeClr val="tx1"/>
                </a:solidFill>
                <a:latin typeface="+mn-lt"/>
                <a:ea typeface="+mn-ea"/>
                <a:cs typeface="+mn-cs"/>
              </a:rPr>
              <a:t>版本（</a:t>
            </a:r>
            <a:r>
              <a:rPr lang="en-US" sz="1200" b="0" i="0" kern="1200" dirty="0" err="1">
                <a:solidFill>
                  <a:schemeClr val="tx1"/>
                </a:solidFill>
                <a:latin typeface="+mn-lt"/>
                <a:ea typeface="+mn-ea"/>
                <a:cs typeface="+mn-cs"/>
              </a:rPr>
              <a:t>unicode</a:t>
            </a:r>
            <a:r>
              <a:rPr lang="en-US" sz="1200" b="0" i="0" kern="1200" dirty="0">
                <a:solidFill>
                  <a:schemeClr val="tx1"/>
                </a:solidFill>
                <a:latin typeface="+mn-lt"/>
                <a:ea typeface="+mn-ea"/>
                <a:cs typeface="+mn-cs"/>
              </a:rPr>
              <a:t> standard）</a:t>
            </a:r>
            <a:r>
              <a:rPr lang="zh-CN" altLang="en-US" sz="1200" b="0" i="0" kern="1200" dirty="0">
                <a:solidFill>
                  <a:schemeClr val="tx1"/>
                </a:solidFill>
                <a:latin typeface="+mn-lt"/>
                <a:ea typeface="+mn-ea"/>
                <a:cs typeface="+mn-cs"/>
              </a:rPr>
              <a:t>于</a:t>
            </a:r>
            <a:r>
              <a:rPr lang="en-US" altLang="zh-CN" sz="1200" b="0" i="0" kern="1200" dirty="0">
                <a:solidFill>
                  <a:schemeClr val="tx1"/>
                </a:solidFill>
                <a:latin typeface="+mn-lt"/>
                <a:ea typeface="+mn-ea"/>
                <a:cs typeface="+mn-cs"/>
              </a:rPr>
              <a:t>2009</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10</a:t>
            </a:r>
            <a:r>
              <a:rPr lang="zh-CN" altLang="en-US" sz="1200" b="0" i="0" kern="1200" dirty="0">
                <a:solidFill>
                  <a:schemeClr val="tx1"/>
                </a:solidFill>
                <a:latin typeface="+mn-lt"/>
                <a:ea typeface="+mn-ea"/>
                <a:cs typeface="+mn-cs"/>
              </a:rPr>
              <a:t>月</a:t>
            </a:r>
            <a:r>
              <a:rPr lang="en-US" altLang="zh-CN" sz="1200" b="0" i="0" kern="1200" dirty="0">
                <a:solidFill>
                  <a:schemeClr val="tx1"/>
                </a:solidFill>
                <a:latin typeface="+mn-lt"/>
                <a:ea typeface="+mn-ea"/>
                <a:cs typeface="+mn-cs"/>
              </a:rPr>
              <a:t>1</a:t>
            </a:r>
            <a:r>
              <a:rPr lang="zh-CN" altLang="en-US" sz="1200" b="0" i="0" kern="1200" dirty="0">
                <a:solidFill>
                  <a:schemeClr val="tx1"/>
                </a:solidFill>
                <a:latin typeface="+mn-lt"/>
                <a:ea typeface="+mn-ea"/>
                <a:cs typeface="+mn-cs"/>
              </a:rPr>
              <a:t>日正式推出，以供各会员评价。</a:t>
            </a:r>
          </a:p>
          <a:p>
            <a:r>
              <a:rPr lang="zh-CN" altLang="en-US" sz="1200" b="0" i="0" kern="1200" dirty="0">
                <a:solidFill>
                  <a:schemeClr val="tx1"/>
                </a:solidFill>
                <a:latin typeface="+mn-lt"/>
                <a:ea typeface="+mn-ea"/>
                <a:cs typeface="+mn-cs"/>
              </a:rPr>
              <a:t>　　目前</a:t>
            </a:r>
            <a:r>
              <a:rPr lang="en-US" sz="1200" b="0" i="0" kern="1200" dirty="0">
                <a:solidFill>
                  <a:schemeClr val="tx1"/>
                </a:solidFill>
                <a:latin typeface="+mn-lt"/>
                <a:ea typeface="+mn-ea"/>
                <a:cs typeface="+mn-cs"/>
              </a:rPr>
              <a:t>Unicode</a:t>
            </a:r>
            <a:r>
              <a:rPr lang="zh-CN" altLang="en-US" sz="1200" b="0" i="0" kern="1200" dirty="0">
                <a:solidFill>
                  <a:schemeClr val="tx1"/>
                </a:solidFill>
                <a:latin typeface="+mn-lt"/>
                <a:ea typeface="+mn-ea"/>
                <a:cs typeface="+mn-cs"/>
              </a:rPr>
              <a:t>标准，</a:t>
            </a:r>
            <a:r>
              <a:rPr lang="en-US" altLang="zh-CN" sz="1200" b="0" i="0" kern="1200" dirty="0">
                <a:solidFill>
                  <a:schemeClr val="tx1"/>
                </a:solidFill>
                <a:latin typeface="+mn-lt"/>
                <a:ea typeface="+mn-ea"/>
                <a:cs typeface="+mn-cs"/>
              </a:rPr>
              <a:t>6.1</a:t>
            </a:r>
            <a:r>
              <a:rPr lang="zh-CN" altLang="en-US" sz="1200" b="0" i="0" kern="1200" dirty="0">
                <a:solidFill>
                  <a:schemeClr val="tx1"/>
                </a:solidFill>
                <a:latin typeface="+mn-lt"/>
                <a:ea typeface="+mn-ea"/>
                <a:cs typeface="+mn-cs"/>
              </a:rPr>
              <a:t>版已发布（</a:t>
            </a:r>
            <a:r>
              <a:rPr lang="en-US" altLang="zh-CN" sz="1200" b="0" i="0" kern="1200" dirty="0">
                <a:solidFill>
                  <a:schemeClr val="tx1"/>
                </a:solidFill>
                <a:latin typeface="+mn-lt"/>
                <a:ea typeface="+mn-ea"/>
                <a:cs typeface="+mn-cs"/>
              </a:rPr>
              <a:t>2012</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1</a:t>
            </a:r>
            <a:r>
              <a:rPr lang="zh-CN" altLang="en-US" sz="1200" b="0" i="0" kern="1200" dirty="0">
                <a:solidFill>
                  <a:schemeClr val="tx1"/>
                </a:solidFill>
                <a:latin typeface="+mn-lt"/>
                <a:ea typeface="+mn-ea"/>
                <a:cs typeface="+mn-cs"/>
              </a:rPr>
              <a:t>月</a:t>
            </a:r>
            <a:r>
              <a:rPr lang="en-US" altLang="zh-CN" sz="1200" b="0" i="0" kern="1200" dirty="0">
                <a:solidFill>
                  <a:schemeClr val="tx1"/>
                </a:solidFill>
                <a:latin typeface="+mn-lt"/>
                <a:ea typeface="+mn-ea"/>
                <a:cs typeface="+mn-cs"/>
              </a:rPr>
              <a:t>31</a:t>
            </a:r>
            <a:r>
              <a:rPr lang="zh-CN" altLang="en-US" sz="1200" b="0" i="0" kern="1200" dirty="0">
                <a:solidFill>
                  <a:schemeClr val="tx1"/>
                </a:solidFill>
                <a:latin typeface="+mn-lt"/>
                <a:ea typeface="+mn-ea"/>
                <a:cs typeface="+mn-cs"/>
              </a:rPr>
              <a:t>日）。在</a:t>
            </a:r>
            <a:r>
              <a:rPr lang="en-US" sz="1200" b="0" i="0" kern="1200" dirty="0" err="1">
                <a:solidFill>
                  <a:schemeClr val="tx1"/>
                </a:solidFill>
                <a:latin typeface="+mn-lt"/>
                <a:ea typeface="+mn-ea"/>
                <a:cs typeface="+mn-cs"/>
              </a:rPr>
              <a:t>unicode</a:t>
            </a:r>
            <a:r>
              <a:rPr lang="zh-CN" altLang="en-US" sz="1200" b="0" i="0" kern="1200" dirty="0">
                <a:solidFill>
                  <a:schemeClr val="tx1"/>
                </a:solidFill>
                <a:latin typeface="+mn-lt"/>
                <a:ea typeface="+mn-ea"/>
                <a:cs typeface="+mn-cs"/>
              </a:rPr>
              <a:t>联盟网站上可以查看完整的</a:t>
            </a:r>
            <a:r>
              <a:rPr lang="en-US" altLang="zh-CN" sz="1200" b="0" i="0" kern="1200" dirty="0">
                <a:solidFill>
                  <a:schemeClr val="tx1"/>
                </a:solidFill>
                <a:latin typeface="+mn-lt"/>
                <a:ea typeface="+mn-ea"/>
                <a:cs typeface="+mn-cs"/>
              </a:rPr>
              <a:t>6.1</a:t>
            </a:r>
            <a:r>
              <a:rPr lang="zh-CN" altLang="en-US" sz="1200" b="0" i="0" kern="1200" dirty="0">
                <a:solidFill>
                  <a:schemeClr val="tx1"/>
                </a:solidFill>
                <a:latin typeface="+mn-lt"/>
                <a:ea typeface="+mn-ea"/>
                <a:cs typeface="+mn-cs"/>
              </a:rPr>
              <a:t>的核心规范。</a:t>
            </a:r>
          </a:p>
          <a:p>
            <a:r>
              <a:rPr lang="zh-CN" altLang="en-US" sz="1200" b="0" i="0" kern="1200" dirty="0">
                <a:solidFill>
                  <a:schemeClr val="tx1"/>
                </a:solidFill>
                <a:latin typeface="+mn-lt"/>
                <a:ea typeface="+mn-ea"/>
                <a:cs typeface="+mn-cs"/>
              </a:rPr>
              <a:t>　　</a:t>
            </a:r>
            <a:r>
              <a:rPr lang="en-US" sz="1200" b="0" i="0" kern="1200" dirty="0">
                <a:solidFill>
                  <a:schemeClr val="tx1"/>
                </a:solidFill>
                <a:latin typeface="+mn-lt"/>
                <a:ea typeface="+mn-ea"/>
                <a:cs typeface="+mn-cs"/>
              </a:rPr>
              <a:t>Unicode</a:t>
            </a:r>
            <a:r>
              <a:rPr lang="zh-CN" altLang="en-US" sz="1200" b="0" i="0" kern="1200" dirty="0">
                <a:solidFill>
                  <a:schemeClr val="tx1"/>
                </a:solidFill>
                <a:latin typeface="+mn-lt"/>
                <a:ea typeface="+mn-ea"/>
                <a:cs typeface="+mn-cs"/>
              </a:rPr>
              <a:t>定义了大到足以代表人类所有可读字符的字符集。</a:t>
            </a:r>
          </a:p>
          <a:p>
            <a:r>
              <a:rPr lang="zh-CN" altLang="en-US" sz="1200" b="0" i="0" kern="1200" dirty="0">
                <a:solidFill>
                  <a:schemeClr val="tx1"/>
                </a:solidFill>
                <a:latin typeface="+mn-lt"/>
                <a:ea typeface="+mn-ea"/>
                <a:cs typeface="+mn-cs"/>
              </a:rPr>
              <a:t>　　</a:t>
            </a:r>
            <a:r>
              <a:rPr lang="en-US" sz="1200" b="0" i="0" kern="1200" dirty="0">
                <a:solidFill>
                  <a:schemeClr val="tx1"/>
                </a:solidFill>
                <a:latin typeface="+mn-lt"/>
                <a:ea typeface="+mn-ea"/>
                <a:cs typeface="+mn-cs"/>
              </a:rPr>
              <a:t>Java</a:t>
            </a:r>
            <a:r>
              <a:rPr lang="zh-CN" altLang="en-US" sz="1200" b="0" i="0" kern="1200" dirty="0">
                <a:solidFill>
                  <a:schemeClr val="tx1"/>
                </a:solidFill>
                <a:latin typeface="+mn-lt"/>
                <a:ea typeface="+mn-ea"/>
                <a:cs typeface="+mn-cs"/>
              </a:rPr>
              <a:t>语言就用到了</a:t>
            </a:r>
            <a:r>
              <a:rPr lang="en-US" sz="1200" b="0" i="0" kern="1200" dirty="0">
                <a:solidFill>
                  <a:schemeClr val="tx1"/>
                </a:solidFill>
                <a:latin typeface="+mn-lt"/>
                <a:ea typeface="+mn-ea"/>
                <a:cs typeface="+mn-cs"/>
              </a:rPr>
              <a:t>Unicode</a:t>
            </a:r>
            <a:r>
              <a:rPr lang="zh-CN" altLang="en-US" sz="1200" b="0" i="0" kern="1200" dirty="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12</a:t>
            </a:fld>
            <a:endParaRPr lang="zh-CN" altLang="en-US"/>
          </a:p>
        </p:txBody>
      </p:sp>
    </p:spTree>
    <p:extLst>
      <p:ext uri="{BB962C8B-B14F-4D97-AF65-F5344CB8AC3E}">
        <p14:creationId xmlns:p14="http://schemas.microsoft.com/office/powerpoint/2010/main" val="54414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a:prstGeom prst="rect">
            <a:avLst/>
          </a:prstGeom>
        </p:spPr>
      </p:sp>
      <p:sp>
        <p:nvSpPr>
          <p:cNvPr id="3" name="备注占位符 2"/>
          <p:cNvSpPr>
            <a:spLocks noGrp="1"/>
          </p:cNvSpPr>
          <p:nvPr>
            <p:ph type="body" idx="1"/>
          </p:nvPr>
        </p:nvSpPr>
        <p:spPr/>
        <p:txBody>
          <a:bodyPr>
            <a:normAutofit/>
          </a:bodyPr>
          <a:lstStyle/>
          <a:p>
            <a:r>
              <a:rPr lang="en-US" dirty="0"/>
              <a:t>1.Comparable</a:t>
            </a:r>
            <a:r>
              <a:rPr lang="zh-CN" altLang="en-US" dirty="0"/>
              <a:t>接口是在</a:t>
            </a:r>
            <a:r>
              <a:rPr lang="en-US" dirty="0" err="1"/>
              <a:t>java.lang</a:t>
            </a:r>
            <a:r>
              <a:rPr lang="zh-CN" altLang="en-US" dirty="0"/>
              <a:t>类中的，而</a:t>
            </a:r>
            <a:r>
              <a:rPr lang="en-US" dirty="0"/>
              <a:t>Comparator</a:t>
            </a:r>
            <a:r>
              <a:rPr lang="zh-CN" altLang="en-US" dirty="0"/>
              <a:t>接口是在</a:t>
            </a:r>
            <a:r>
              <a:rPr lang="en-US" dirty="0" err="1"/>
              <a:t>java.util</a:t>
            </a:r>
            <a:r>
              <a:rPr lang="zh-CN" altLang="en-US" dirty="0"/>
              <a:t>类中的。 </a:t>
            </a:r>
            <a:endParaRPr lang="en-US" altLang="zh-CN" dirty="0"/>
          </a:p>
          <a:p>
            <a:r>
              <a:rPr lang="en-US" altLang="zh-CN" dirty="0"/>
              <a:t>2.</a:t>
            </a:r>
            <a:r>
              <a:rPr lang="en-US" dirty="0"/>
              <a:t>Comparable </a:t>
            </a:r>
            <a:r>
              <a:rPr lang="zh-CN" altLang="en-US" dirty="0"/>
              <a:t>是在集合内部定义的方法实现的排序，</a:t>
            </a:r>
            <a:r>
              <a:rPr lang="en-US" dirty="0"/>
              <a:t>Comparator </a:t>
            </a:r>
            <a:r>
              <a:rPr lang="zh-CN" altLang="en-US" dirty="0"/>
              <a:t>是在集合外部实现的排序，所以，如想实现排序，就需要在集合外定义 </a:t>
            </a:r>
            <a:r>
              <a:rPr lang="en-US" dirty="0"/>
              <a:t>Comparator </a:t>
            </a:r>
            <a:r>
              <a:rPr lang="zh-CN" altLang="en-US" dirty="0"/>
              <a:t>接口的方法或在集合内实现 </a:t>
            </a:r>
            <a:r>
              <a:rPr lang="en-US" dirty="0"/>
              <a:t>Comparable </a:t>
            </a:r>
            <a:r>
              <a:rPr lang="zh-CN" altLang="en-US" dirty="0"/>
              <a:t>接口的方法。 </a:t>
            </a:r>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19</a:t>
            </a:fld>
            <a:endParaRPr lang="zh-CN" altLang="en-US"/>
          </a:p>
        </p:txBody>
      </p:sp>
    </p:spTree>
    <p:extLst>
      <p:ext uri="{BB962C8B-B14F-4D97-AF65-F5344CB8AC3E}">
        <p14:creationId xmlns:p14="http://schemas.microsoft.com/office/powerpoint/2010/main" val="410981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43.jpg"/>
          <p:cNvPicPr>
            <a:picLocks noChangeAspect="1"/>
          </p:cNvPicPr>
          <p:nvPr userDrawn="1"/>
        </p:nvPicPr>
        <p:blipFill>
          <a:blip r:embed="rId3" cstate="print"/>
          <a:stretch>
            <a:fillRect/>
          </a:stretch>
        </p:blipFill>
        <p:spPr>
          <a:xfrm>
            <a:off x="0" y="-379656"/>
            <a:ext cx="12192000" cy="7617312"/>
          </a:xfrm>
          <a:prstGeom prst="rect">
            <a:avLst/>
          </a:prstGeom>
        </p:spPr>
      </p:pic>
    </p:spTree>
    <p:extLst>
      <p:ext uri="{BB962C8B-B14F-4D97-AF65-F5344CB8AC3E}">
        <p14:creationId xmlns:p14="http://schemas.microsoft.com/office/powerpoint/2010/main" val="131431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32357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49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19.jpg"/>
          <p:cNvPicPr>
            <a:picLocks noChangeAspect="1"/>
          </p:cNvPicPr>
          <p:nvPr userDrawn="1"/>
        </p:nvPicPr>
        <p:blipFill>
          <a:blip r:embed="rId3" cstate="print"/>
          <a:stretch>
            <a:fillRect/>
          </a:stretch>
        </p:blipFill>
        <p:spPr>
          <a:xfrm>
            <a:off x="0" y="-379656"/>
            <a:ext cx="12192000" cy="7617312"/>
          </a:xfrm>
          <a:prstGeom prst="rect">
            <a:avLst/>
          </a:prstGeom>
        </p:spPr>
      </p:pic>
    </p:spTree>
    <p:extLst>
      <p:ext uri="{BB962C8B-B14F-4D97-AF65-F5344CB8AC3E}">
        <p14:creationId xmlns:p14="http://schemas.microsoft.com/office/powerpoint/2010/main" val="311029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294871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264874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84554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397387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01653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42573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405480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pPr/>
              <a:t>2019/1/29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778938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ctrTitle"/>
          </p:nvPr>
        </p:nvSpPr>
        <p:spPr>
          <a:xfrm>
            <a:off x="309096" y="2287593"/>
            <a:ext cx="11044777" cy="1470025"/>
          </a:xfrm>
        </p:spPr>
        <p:txBody>
          <a:bodyPr>
            <a:normAutofit/>
          </a:bodyPr>
          <a:lstStyle/>
          <a:p>
            <a:r>
              <a:rPr lang="zh-CN" altLang="en-US" sz="7200" dirty="0">
                <a:ln w="18415" cmpd="sng">
                  <a:noFill/>
                  <a:prstDash val="solid"/>
                </a:ln>
                <a:latin typeface="Arial" pitchFamily="34" charset="0"/>
                <a:ea typeface="黑体" pitchFamily="49" charset="-122"/>
                <a:cs typeface="Arial" pitchFamily="34" charset="0"/>
              </a:rPr>
              <a:t>集合</a:t>
            </a:r>
            <a:endParaRPr lang="zh-CN" altLang="en-US" sz="7200" dirty="0">
              <a:ln w="18415" cmpd="sng">
                <a:noFill/>
                <a:prstDash val="solid"/>
              </a:ln>
              <a:latin typeface="黑体" pitchFamily="49" charset="-122"/>
              <a:ea typeface="黑体" pitchFamily="49" charset="-122"/>
            </a:endParaRPr>
          </a:p>
        </p:txBody>
      </p:sp>
    </p:spTree>
    <p:extLst>
      <p:ext uri="{BB962C8B-B14F-4D97-AF65-F5344CB8AC3E}">
        <p14:creationId xmlns:p14="http://schemas.microsoft.com/office/powerpoint/2010/main" val="83307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515" y="487242"/>
            <a:ext cx="8229600" cy="936104"/>
          </a:xfrm>
        </p:spPr>
        <p:txBody>
          <a:bodyPr/>
          <a:lstStyle/>
          <a:p>
            <a:r>
              <a:rPr lang="en-US" altLang="zh-CN" b="1" dirty="0" err="1">
                <a:latin typeface="Arial Unicode MS" pitchFamily="34" charset="-122"/>
                <a:ea typeface="Arial Unicode MS" pitchFamily="34" charset="-122"/>
                <a:cs typeface="Arial Unicode MS" pitchFamily="34" charset="-122"/>
              </a:rPr>
              <a:t>hashCode</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方法</a:t>
            </a:r>
          </a:p>
        </p:txBody>
      </p:sp>
      <p:sp>
        <p:nvSpPr>
          <p:cNvPr id="3" name="内容占位符 2"/>
          <p:cNvSpPr>
            <a:spLocks noGrp="1"/>
          </p:cNvSpPr>
          <p:nvPr>
            <p:ph idx="1"/>
          </p:nvPr>
        </p:nvSpPr>
        <p:spPr>
          <a:xfrm>
            <a:off x="962157" y="1494225"/>
            <a:ext cx="8424936" cy="4811715"/>
          </a:xfrm>
        </p:spPr>
        <p:txBody>
          <a:bodyPr>
            <a:normAutofit/>
          </a:bodyPr>
          <a:lstStyle/>
          <a:p>
            <a:pPr marL="0" indent="0">
              <a:buNone/>
            </a:pP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集合判断两个元素相等的标准：两个对象通过 </a:t>
            </a:r>
            <a:r>
              <a:rPr lang="en-US" altLang="zh-CN" sz="2400" dirty="0">
                <a:latin typeface="Arial Unicode MS" pitchFamily="34" charset="-122"/>
                <a:ea typeface="Arial Unicode MS" pitchFamily="34" charset="-122"/>
                <a:cs typeface="Arial Unicode MS" pitchFamily="34" charset="-122"/>
              </a:rPr>
              <a:t>equals() </a:t>
            </a:r>
            <a:r>
              <a:rPr lang="zh-CN" altLang="en-US" sz="2400" dirty="0">
                <a:latin typeface="Arial Unicode MS" pitchFamily="34" charset="-122"/>
                <a:ea typeface="Arial Unicode MS" pitchFamily="34" charset="-122"/>
                <a:cs typeface="Arial Unicode MS" pitchFamily="34" charset="-122"/>
              </a:rPr>
              <a:t>方法比较相等，并且两个对象的 </a:t>
            </a:r>
            <a:r>
              <a:rPr lang="en-US" altLang="zh-CN" sz="2400" dirty="0" err="1">
                <a:latin typeface="Arial Unicode MS" pitchFamily="34" charset="-122"/>
                <a:ea typeface="Arial Unicode MS" pitchFamily="34" charset="-122"/>
                <a:cs typeface="Arial Unicode MS" pitchFamily="34" charset="-122"/>
              </a:rPr>
              <a:t>hashCode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方法返回值也相等。</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zh-CN" altLang="en-US" sz="2400" b="1" dirty="0">
                <a:latin typeface="Arial Unicode MS" pitchFamily="34" charset="-122"/>
                <a:ea typeface="Arial Unicode MS" pitchFamily="34" charset="-122"/>
                <a:cs typeface="Arial Unicode MS" pitchFamily="34" charset="-122"/>
              </a:rPr>
              <a:t>如果两个对象通过 </a:t>
            </a:r>
            <a:r>
              <a:rPr lang="en-US" altLang="zh-CN" sz="2400" b="1" dirty="0">
                <a:latin typeface="Arial Unicode MS" pitchFamily="34" charset="-122"/>
                <a:ea typeface="Arial Unicode MS" pitchFamily="34" charset="-122"/>
                <a:cs typeface="Arial Unicode MS" pitchFamily="34" charset="-122"/>
              </a:rPr>
              <a:t>equals() </a:t>
            </a:r>
            <a:r>
              <a:rPr lang="zh-CN" altLang="en-US" sz="2400" b="1" dirty="0">
                <a:latin typeface="Arial Unicode MS" pitchFamily="34" charset="-122"/>
                <a:ea typeface="Arial Unicode MS" pitchFamily="34" charset="-122"/>
                <a:cs typeface="Arial Unicode MS" pitchFamily="34" charset="-122"/>
              </a:rPr>
              <a:t>方法返回 </a:t>
            </a:r>
            <a:r>
              <a:rPr lang="en-US" altLang="zh-CN" sz="2400" b="1" dirty="0">
                <a:latin typeface="Arial Unicode MS" pitchFamily="34" charset="-122"/>
                <a:ea typeface="Arial Unicode MS" pitchFamily="34" charset="-122"/>
                <a:cs typeface="Arial Unicode MS" pitchFamily="34" charset="-122"/>
              </a:rPr>
              <a:t>true</a:t>
            </a:r>
            <a:r>
              <a:rPr lang="zh-CN" altLang="en-US" sz="2400" b="1" dirty="0">
                <a:latin typeface="Arial Unicode MS" pitchFamily="34" charset="-122"/>
                <a:ea typeface="Arial Unicode MS" pitchFamily="34" charset="-122"/>
                <a:cs typeface="Arial Unicode MS" pitchFamily="34" charset="-122"/>
              </a:rPr>
              <a:t>，这两个对象的 </a:t>
            </a:r>
            <a:r>
              <a:rPr lang="en-US" altLang="zh-CN" sz="2400" b="1" dirty="0" err="1">
                <a:latin typeface="Arial Unicode MS" pitchFamily="34" charset="-122"/>
                <a:ea typeface="Arial Unicode MS" pitchFamily="34" charset="-122"/>
                <a:cs typeface="Arial Unicode MS" pitchFamily="34" charset="-122"/>
              </a:rPr>
              <a:t>hashCode</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值也应该相同。</a:t>
            </a:r>
            <a:endParaRPr lang="en-US" altLang="zh-CN" sz="24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13015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059" y="49464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TreeSet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1005136" y="1264816"/>
            <a:ext cx="10782052" cy="1192634"/>
          </a:xfrm>
        </p:spPr>
        <p:txBody>
          <a:bodyPr>
            <a:normAutofit lnSpcReduction="10000"/>
          </a:bodyPr>
          <a:lstStyle/>
          <a:p>
            <a:pPr marL="0" indent="0">
              <a:buNone/>
            </a:pPr>
            <a:r>
              <a:rPr lang="en-US" altLang="zh-CN" sz="2400" dirty="0" err="1">
                <a:latin typeface="Arial Unicode MS" pitchFamily="34" charset="-122"/>
                <a:ea typeface="Arial Unicode MS" pitchFamily="34" charset="-122"/>
                <a:cs typeface="Arial Unicode MS" pitchFamily="34" charset="-122"/>
              </a:rPr>
              <a:t>TreeSet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 </a:t>
            </a:r>
            <a:r>
              <a:rPr lang="en-US" altLang="zh-CN" sz="2400" dirty="0" err="1">
                <a:latin typeface="Arial Unicode MS" pitchFamily="34" charset="-122"/>
                <a:ea typeface="Arial Unicode MS" pitchFamily="34" charset="-122"/>
                <a:cs typeface="Arial Unicode MS" pitchFamily="34" charset="-122"/>
              </a:rPr>
              <a:t>SortedSet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a:t>
            </a:r>
            <a:r>
              <a:rPr lang="en-US" altLang="zh-CN" sz="2400" b="1" dirty="0" err="1">
                <a:latin typeface="Arial Unicode MS" pitchFamily="34" charset="-122"/>
                <a:ea typeface="Arial Unicode MS" pitchFamily="34" charset="-122"/>
                <a:cs typeface="Arial Unicode MS" pitchFamily="34" charset="-122"/>
              </a:rPr>
              <a:t>TreeSet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可以确保集合元素处于排序状态</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b="1" dirty="0" err="1">
                <a:latin typeface="Arial Unicode MS" pitchFamily="34" charset="-122"/>
                <a:ea typeface="Arial Unicode MS" pitchFamily="34" charset="-122"/>
                <a:cs typeface="Arial Unicode MS" pitchFamily="34" charset="-122"/>
              </a:rPr>
              <a:t>TreeSet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支持两种排序方法：自然排序和定制排序</a:t>
            </a:r>
            <a:r>
              <a:rPr lang="zh-CN" altLang="en-US" sz="2400" dirty="0">
                <a:latin typeface="Arial Unicode MS" pitchFamily="34" charset="-122"/>
                <a:ea typeface="Arial Unicode MS" pitchFamily="34" charset="-122"/>
                <a:cs typeface="Arial Unicode MS" pitchFamily="34" charset="-122"/>
              </a:rPr>
              <a:t>。</a:t>
            </a:r>
            <a:r>
              <a:rPr lang="zh-CN" altLang="en-US" sz="2400" b="1" dirty="0">
                <a:latin typeface="Arial Unicode MS" pitchFamily="34" charset="-122"/>
                <a:ea typeface="Arial Unicode MS" pitchFamily="34" charset="-122"/>
                <a:cs typeface="Arial Unicode MS" pitchFamily="34" charset="-122"/>
              </a:rPr>
              <a:t>默认情况下，</a:t>
            </a:r>
            <a:r>
              <a:rPr lang="en-US" altLang="zh-CN" sz="2400" b="1" dirty="0" err="1">
                <a:latin typeface="Arial Unicode MS" pitchFamily="34" charset="-122"/>
                <a:ea typeface="Arial Unicode MS" pitchFamily="34" charset="-122"/>
                <a:cs typeface="Arial Unicode MS" pitchFamily="34" charset="-122"/>
              </a:rPr>
              <a:t>TreeSet</a:t>
            </a:r>
            <a:r>
              <a:rPr lang="en-US" altLang="zh-CN" sz="2400" b="1" dirty="0">
                <a:latin typeface="Arial Unicode MS" pitchFamily="34" charset="-122"/>
                <a:ea typeface="Arial Unicode MS" pitchFamily="34" charset="-122"/>
                <a:cs typeface="Arial Unicode MS" pitchFamily="34" charset="-122"/>
              </a:rPr>
              <a:t> </a:t>
            </a:r>
            <a:r>
              <a:rPr lang="zh-CN" altLang="en-US" sz="2400" b="1" dirty="0">
                <a:latin typeface="Arial Unicode MS" pitchFamily="34" charset="-122"/>
                <a:ea typeface="Arial Unicode MS" pitchFamily="34" charset="-122"/>
                <a:cs typeface="Arial Unicode MS" pitchFamily="34" charset="-122"/>
              </a:rPr>
              <a:t>采用自然排序</a:t>
            </a:r>
            <a:r>
              <a:rPr lang="zh-CN" altLang="en-US" sz="2400" dirty="0">
                <a:latin typeface="Arial Unicode MS" pitchFamily="34" charset="-122"/>
                <a:ea typeface="Arial Unicode MS" pitchFamily="34" charset="-122"/>
                <a:cs typeface="Arial Unicode MS" pitchFamily="34" charset="-122"/>
              </a:rPr>
              <a:t>。</a:t>
            </a:r>
          </a:p>
        </p:txBody>
      </p:sp>
      <p:pic>
        <p:nvPicPr>
          <p:cNvPr id="4" name="图片 3">
            <a:extLst>
              <a:ext uri="{FF2B5EF4-FFF2-40B4-BE49-F238E27FC236}">
                <a16:creationId xmlns:a16="http://schemas.microsoft.com/office/drawing/2014/main" id="{27B0CF2C-3229-4315-9FCE-5DED8E61FE61}"/>
              </a:ext>
            </a:extLst>
          </p:cNvPr>
          <p:cNvPicPr>
            <a:picLocks noChangeAspect="1"/>
          </p:cNvPicPr>
          <p:nvPr/>
        </p:nvPicPr>
        <p:blipFill>
          <a:blip r:embed="rId2"/>
          <a:stretch>
            <a:fillRect/>
          </a:stretch>
        </p:blipFill>
        <p:spPr>
          <a:xfrm>
            <a:off x="743491" y="2343150"/>
            <a:ext cx="8586247" cy="4309083"/>
          </a:xfrm>
          <a:prstGeom prst="rect">
            <a:avLst/>
          </a:prstGeom>
        </p:spPr>
      </p:pic>
    </p:spTree>
    <p:extLst>
      <p:ext uri="{BB962C8B-B14F-4D97-AF65-F5344CB8AC3E}">
        <p14:creationId xmlns:p14="http://schemas.microsoft.com/office/powerpoint/2010/main" val="168495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3944" y="509160"/>
            <a:ext cx="8229600" cy="785248"/>
          </a:xfrm>
        </p:spPr>
        <p:txBody>
          <a:bodyPr/>
          <a:lstStyle/>
          <a:p>
            <a:r>
              <a:rPr lang="zh-CN" altLang="en-US" b="1" dirty="0">
                <a:latin typeface="Arial Unicode MS" pitchFamily="34" charset="-122"/>
                <a:ea typeface="Arial Unicode MS" pitchFamily="34" charset="-122"/>
                <a:cs typeface="Arial Unicode MS" pitchFamily="34" charset="-122"/>
              </a:rPr>
              <a:t>自然排序</a:t>
            </a:r>
          </a:p>
        </p:txBody>
      </p:sp>
      <p:sp>
        <p:nvSpPr>
          <p:cNvPr id="3" name="内容占位符 2"/>
          <p:cNvSpPr>
            <a:spLocks noGrp="1"/>
          </p:cNvSpPr>
          <p:nvPr>
            <p:ph idx="1"/>
          </p:nvPr>
        </p:nvSpPr>
        <p:spPr>
          <a:xfrm>
            <a:off x="1001486" y="1306286"/>
            <a:ext cx="8251371" cy="5043196"/>
          </a:xfrm>
        </p:spPr>
        <p:txBody>
          <a:bodyPr>
            <a:normAutofit/>
          </a:bodyPr>
          <a:lstStyle/>
          <a:p>
            <a:pPr marL="0" indent="0">
              <a:buNone/>
            </a:pPr>
            <a:r>
              <a:rPr lang="zh-CN" altLang="en-US" sz="2200" dirty="0">
                <a:latin typeface="Arial Unicode MS" pitchFamily="34" charset="-122"/>
                <a:ea typeface="Arial Unicode MS" pitchFamily="34" charset="-122"/>
                <a:cs typeface="Arial Unicode MS" pitchFamily="34" charset="-122"/>
              </a:rPr>
              <a:t>排序：</a:t>
            </a:r>
            <a:r>
              <a:rPr lang="en-US" altLang="zh-CN" sz="2200" b="1" dirty="0" err="1">
                <a:latin typeface="Arial Unicode MS" pitchFamily="34" charset="-122"/>
                <a:ea typeface="Arial Unicode MS" pitchFamily="34" charset="-122"/>
                <a:cs typeface="Arial Unicode MS" pitchFamily="34" charset="-122"/>
              </a:rPr>
              <a:t>TreeSet</a:t>
            </a:r>
            <a:r>
              <a:rPr lang="en-US" altLang="zh-CN" sz="2200" b="1" dirty="0">
                <a:latin typeface="Arial Unicode MS" pitchFamily="34" charset="-122"/>
                <a:ea typeface="Arial Unicode MS" pitchFamily="34" charset="-122"/>
                <a:cs typeface="Arial Unicode MS" pitchFamily="34" charset="-122"/>
              </a:rPr>
              <a:t> </a:t>
            </a:r>
            <a:r>
              <a:rPr lang="zh-CN" altLang="en-US" sz="2200" b="1" dirty="0">
                <a:latin typeface="Arial Unicode MS" pitchFamily="34" charset="-122"/>
                <a:ea typeface="Arial Unicode MS" pitchFamily="34" charset="-122"/>
                <a:cs typeface="Arial Unicode MS" pitchFamily="34" charset="-122"/>
              </a:rPr>
              <a:t>会调用集合元素的 </a:t>
            </a:r>
            <a:r>
              <a:rPr lang="en-US" altLang="zh-CN" sz="2200" b="1" dirty="0" err="1">
                <a:latin typeface="Arial Unicode MS" pitchFamily="34" charset="-122"/>
                <a:ea typeface="Arial Unicode MS" pitchFamily="34" charset="-122"/>
                <a:cs typeface="Arial Unicode MS" pitchFamily="34" charset="-122"/>
              </a:rPr>
              <a:t>compareTo</a:t>
            </a:r>
            <a:r>
              <a:rPr lang="en-US" altLang="zh-CN" sz="2200" b="1" dirty="0">
                <a:latin typeface="Arial Unicode MS" pitchFamily="34" charset="-122"/>
                <a:ea typeface="Arial Unicode MS" pitchFamily="34" charset="-122"/>
                <a:cs typeface="Arial Unicode MS" pitchFamily="34" charset="-122"/>
              </a:rPr>
              <a:t>(Object </a:t>
            </a:r>
            <a:r>
              <a:rPr lang="en-US" altLang="zh-CN" sz="2200" b="1" dirty="0" err="1">
                <a:latin typeface="Arial Unicode MS" pitchFamily="34" charset="-122"/>
                <a:ea typeface="Arial Unicode MS" pitchFamily="34" charset="-122"/>
                <a:cs typeface="Arial Unicode MS" pitchFamily="34" charset="-122"/>
              </a:rPr>
              <a:t>obj</a:t>
            </a:r>
            <a:r>
              <a:rPr lang="en-US" altLang="zh-CN" sz="2200" b="1" dirty="0">
                <a:latin typeface="Arial Unicode MS" pitchFamily="34" charset="-122"/>
                <a:ea typeface="Arial Unicode MS" pitchFamily="34" charset="-122"/>
                <a:cs typeface="Arial Unicode MS" pitchFamily="34" charset="-122"/>
              </a:rPr>
              <a:t>) </a:t>
            </a:r>
            <a:r>
              <a:rPr lang="zh-CN" altLang="en-US" sz="2200" b="1" dirty="0">
                <a:latin typeface="Arial Unicode MS" pitchFamily="34" charset="-122"/>
                <a:ea typeface="Arial Unicode MS" pitchFamily="34" charset="-122"/>
                <a:cs typeface="Arial Unicode MS" pitchFamily="34" charset="-122"/>
              </a:rPr>
              <a:t>方法来比较元素之间的大小关系，然后将集合元素按升序排列</a:t>
            </a:r>
            <a:endParaRPr lang="en-US" altLang="zh-CN" sz="2200" b="1" dirty="0">
              <a:latin typeface="Arial Unicode MS" pitchFamily="34" charset="-122"/>
              <a:ea typeface="Arial Unicode MS" pitchFamily="34" charset="-122"/>
              <a:cs typeface="Arial Unicode MS" pitchFamily="34" charset="-122"/>
            </a:endParaRPr>
          </a:p>
          <a:p>
            <a:r>
              <a:rPr lang="zh-CN" altLang="en-US" dirty="0"/>
              <a:t>如果 </a:t>
            </a:r>
            <a:r>
              <a:rPr lang="en-US" altLang="zh-CN" dirty="0"/>
              <a:t>this &gt; obj,</a:t>
            </a:r>
            <a:r>
              <a:rPr lang="zh-CN" altLang="en-US" dirty="0"/>
              <a:t>返回正数 </a:t>
            </a:r>
            <a:r>
              <a:rPr lang="en-US" altLang="zh-CN" dirty="0"/>
              <a:t>1</a:t>
            </a:r>
          </a:p>
          <a:p>
            <a:r>
              <a:rPr lang="zh-CN" altLang="en-US" dirty="0"/>
              <a:t>如果 </a:t>
            </a:r>
            <a:r>
              <a:rPr lang="en-US" altLang="zh-CN" dirty="0"/>
              <a:t>this &lt; obj,</a:t>
            </a:r>
            <a:r>
              <a:rPr lang="zh-CN" altLang="en-US" dirty="0"/>
              <a:t>返回负数 </a:t>
            </a:r>
            <a:r>
              <a:rPr lang="en-US" altLang="zh-CN" dirty="0"/>
              <a:t>-1</a:t>
            </a:r>
          </a:p>
          <a:p>
            <a:r>
              <a:rPr lang="zh-CN" altLang="en-US" dirty="0"/>
              <a:t>如果 </a:t>
            </a:r>
            <a:r>
              <a:rPr lang="en-US" altLang="zh-CN" dirty="0"/>
              <a:t>this = obj,</a:t>
            </a:r>
            <a:r>
              <a:rPr lang="zh-CN" altLang="en-US" dirty="0"/>
              <a:t>返回 </a:t>
            </a:r>
            <a:r>
              <a:rPr lang="en-US" altLang="zh-CN" dirty="0"/>
              <a:t>0 </a:t>
            </a:r>
            <a:r>
              <a:rPr lang="zh-CN" altLang="en-US" dirty="0"/>
              <a:t>，则认为这两个对象相等</a:t>
            </a:r>
            <a:endParaRPr lang="en-US" altLang="zh-CN" dirty="0"/>
          </a:p>
          <a:p>
            <a:r>
              <a:rPr lang="zh-CN" altLang="en-US" b="1" dirty="0">
                <a:solidFill>
                  <a:srgbClr val="FF0000"/>
                </a:solidFill>
              </a:rPr>
              <a:t>必须放入同样类的对象</a:t>
            </a:r>
            <a:r>
              <a:rPr lang="en-US" altLang="zh-CN" dirty="0">
                <a:solidFill>
                  <a:srgbClr val="FF0000"/>
                </a:solidFill>
              </a:rPr>
              <a:t>.(</a:t>
            </a:r>
            <a:r>
              <a:rPr lang="zh-CN" altLang="en-US" dirty="0">
                <a:solidFill>
                  <a:srgbClr val="FF0000"/>
                </a:solidFill>
              </a:rPr>
              <a:t>默认会进行排序</a:t>
            </a:r>
            <a:r>
              <a:rPr lang="en-US" altLang="zh-CN" dirty="0">
                <a:solidFill>
                  <a:srgbClr val="FF0000"/>
                </a:solidFill>
              </a:rPr>
              <a:t>) </a:t>
            </a:r>
            <a:r>
              <a:rPr lang="zh-CN" altLang="en-US" dirty="0">
                <a:solidFill>
                  <a:srgbClr val="FF0000"/>
                </a:solidFill>
              </a:rPr>
              <a:t>否则可能会发生类型转换异常</a:t>
            </a:r>
            <a:r>
              <a:rPr lang="en-US" altLang="zh-CN" dirty="0">
                <a:solidFill>
                  <a:srgbClr val="FF0000"/>
                </a:solidFill>
              </a:rPr>
              <a:t>.</a:t>
            </a:r>
            <a:r>
              <a:rPr lang="zh-CN" altLang="en-US" dirty="0">
                <a:solidFill>
                  <a:srgbClr val="FF0000"/>
                </a:solidFill>
              </a:rPr>
              <a:t>我们可以使用泛型来进行限制</a:t>
            </a:r>
            <a:endParaRPr lang="en-US" altLang="zh-CN" sz="1800" dirty="0">
              <a:solidFill>
                <a:srgbClr val="FF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3047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6171" y="487243"/>
            <a:ext cx="8229600" cy="792088"/>
          </a:xfrm>
        </p:spPr>
        <p:txBody>
          <a:bodyPr/>
          <a:lstStyle/>
          <a:p>
            <a:r>
              <a:rPr lang="zh-CN" altLang="en-US" b="1" dirty="0">
                <a:latin typeface="Arial Unicode MS" pitchFamily="34" charset="-122"/>
                <a:ea typeface="Arial Unicode MS" pitchFamily="34" charset="-122"/>
                <a:cs typeface="Arial Unicode MS" pitchFamily="34" charset="-122"/>
              </a:rPr>
              <a:t>定制排序</a:t>
            </a:r>
          </a:p>
        </p:txBody>
      </p:sp>
      <p:sp>
        <p:nvSpPr>
          <p:cNvPr id="3" name="内容占位符 2"/>
          <p:cNvSpPr>
            <a:spLocks noGrp="1"/>
          </p:cNvSpPr>
          <p:nvPr>
            <p:ph idx="1"/>
          </p:nvPr>
        </p:nvSpPr>
        <p:spPr>
          <a:xfrm>
            <a:off x="426192" y="1166018"/>
            <a:ext cx="5200073" cy="4525963"/>
          </a:xfrm>
        </p:spPr>
        <p:txBody>
          <a:bodyPr>
            <a:normAutofit/>
          </a:bodyPr>
          <a:lstStyle/>
          <a:p>
            <a:pPr marL="0" indent="0">
              <a:buNone/>
            </a:pPr>
            <a:r>
              <a:rPr lang="zh-CN" altLang="en-US" dirty="0">
                <a:latin typeface="Arial Unicode MS" pitchFamily="34" charset="-122"/>
                <a:ea typeface="Arial Unicode MS" pitchFamily="34" charset="-122"/>
                <a:cs typeface="Arial Unicode MS" pitchFamily="34" charset="-122"/>
              </a:rPr>
              <a:t>如果需要实现定制排序，则需要在创建 </a:t>
            </a:r>
            <a:r>
              <a:rPr lang="en-US" altLang="zh-CN" dirty="0" err="1">
                <a:latin typeface="Arial Unicode MS" pitchFamily="34" charset="-122"/>
                <a:ea typeface="Arial Unicode MS" pitchFamily="34" charset="-122"/>
                <a:cs typeface="Arial Unicode MS" pitchFamily="34" charset="-122"/>
              </a:rPr>
              <a:t>TreeSet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集合对象时，提供一个 </a:t>
            </a:r>
            <a:r>
              <a:rPr lang="en-US" altLang="zh-CN" dirty="0">
                <a:latin typeface="Arial Unicode MS" pitchFamily="34" charset="-122"/>
                <a:ea typeface="Arial Unicode MS" pitchFamily="34" charset="-122"/>
                <a:cs typeface="Arial Unicode MS" pitchFamily="34" charset="-122"/>
              </a:rPr>
              <a:t>Comparator </a:t>
            </a:r>
            <a:r>
              <a:rPr lang="zh-CN" altLang="en-US" dirty="0">
                <a:latin typeface="Arial Unicode MS" pitchFamily="34" charset="-122"/>
                <a:ea typeface="Arial Unicode MS" pitchFamily="34" charset="-122"/>
                <a:cs typeface="Arial Unicode MS" pitchFamily="34" charset="-122"/>
              </a:rPr>
              <a:t>接口的实现类对象。由该 </a:t>
            </a:r>
            <a:r>
              <a:rPr lang="en-US" altLang="zh-CN" dirty="0">
                <a:latin typeface="Arial Unicode MS" pitchFamily="34" charset="-122"/>
                <a:ea typeface="Arial Unicode MS" pitchFamily="34" charset="-122"/>
                <a:cs typeface="Arial Unicode MS" pitchFamily="34" charset="-122"/>
              </a:rPr>
              <a:t>Comparator </a:t>
            </a:r>
            <a:r>
              <a:rPr lang="zh-CN" altLang="en-US" dirty="0">
                <a:latin typeface="Arial Unicode MS" pitchFamily="34" charset="-122"/>
                <a:ea typeface="Arial Unicode MS" pitchFamily="34" charset="-122"/>
                <a:cs typeface="Arial Unicode MS" pitchFamily="34" charset="-122"/>
              </a:rPr>
              <a:t>对象负责集合元素的排序逻辑</a:t>
            </a:r>
          </a:p>
        </p:txBody>
      </p:sp>
      <p:pic>
        <p:nvPicPr>
          <p:cNvPr id="5" name="图片 4">
            <a:extLst>
              <a:ext uri="{FF2B5EF4-FFF2-40B4-BE49-F238E27FC236}">
                <a16:creationId xmlns:a16="http://schemas.microsoft.com/office/drawing/2014/main" id="{89D2D215-9B66-4C75-BD6C-C99DFB128AF4}"/>
              </a:ext>
            </a:extLst>
          </p:cNvPr>
          <p:cNvPicPr>
            <a:picLocks noChangeAspect="1"/>
          </p:cNvPicPr>
          <p:nvPr/>
        </p:nvPicPr>
        <p:blipFill>
          <a:blip r:embed="rId2"/>
          <a:stretch>
            <a:fillRect/>
          </a:stretch>
        </p:blipFill>
        <p:spPr>
          <a:xfrm>
            <a:off x="6900863" y="-393206"/>
            <a:ext cx="4937889" cy="6593981"/>
          </a:xfrm>
          <a:prstGeom prst="rect">
            <a:avLst/>
          </a:prstGeom>
        </p:spPr>
      </p:pic>
      <p:pic>
        <p:nvPicPr>
          <p:cNvPr id="6" name="图片 5">
            <a:extLst>
              <a:ext uri="{FF2B5EF4-FFF2-40B4-BE49-F238E27FC236}">
                <a16:creationId xmlns:a16="http://schemas.microsoft.com/office/drawing/2014/main" id="{71F14910-2275-4727-AC51-6B5A04A35471}"/>
              </a:ext>
            </a:extLst>
          </p:cNvPr>
          <p:cNvPicPr>
            <a:picLocks noChangeAspect="1"/>
          </p:cNvPicPr>
          <p:nvPr/>
        </p:nvPicPr>
        <p:blipFill>
          <a:blip r:embed="rId3"/>
          <a:stretch>
            <a:fillRect/>
          </a:stretch>
        </p:blipFill>
        <p:spPr>
          <a:xfrm>
            <a:off x="936170" y="3428999"/>
            <a:ext cx="4835979" cy="3196664"/>
          </a:xfrm>
          <a:prstGeom prst="rect">
            <a:avLst/>
          </a:prstGeom>
        </p:spPr>
      </p:pic>
    </p:spTree>
    <p:extLst>
      <p:ext uri="{BB962C8B-B14F-4D97-AF65-F5344CB8AC3E}">
        <p14:creationId xmlns:p14="http://schemas.microsoft.com/office/powerpoint/2010/main" val="72475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944" y="488775"/>
            <a:ext cx="6624854" cy="785818"/>
          </a:xfrm>
        </p:spPr>
        <p:txBody>
          <a:bodyPr anchor="ctr"/>
          <a:lstStyle/>
          <a:p>
            <a:r>
              <a:rPr lang="en-US" altLang="zh-CN" b="1" dirty="0">
                <a:latin typeface="Arial Unicode MS" pitchFamily="34" charset="-122"/>
                <a:ea typeface="Arial Unicode MS" pitchFamily="34" charset="-122"/>
                <a:cs typeface="Arial Unicode MS" pitchFamily="34" charset="-122"/>
              </a:rPr>
              <a:t>List</a:t>
            </a:r>
            <a:r>
              <a:rPr lang="zh-CN" altLang="en-US" b="1" dirty="0">
                <a:latin typeface="Arial Unicode MS" pitchFamily="34" charset="-122"/>
                <a:ea typeface="Arial Unicode MS" pitchFamily="34" charset="-122"/>
                <a:cs typeface="Arial Unicode MS" pitchFamily="34" charset="-122"/>
              </a:rPr>
              <a:t>与</a:t>
            </a:r>
            <a:r>
              <a:rPr lang="en-US" altLang="zh-CN" b="1" dirty="0" err="1">
                <a:latin typeface="Arial Unicode MS" pitchFamily="34" charset="-122"/>
                <a:ea typeface="Arial Unicode MS" pitchFamily="34" charset="-122"/>
                <a:cs typeface="Arial Unicode MS" pitchFamily="34" charset="-122"/>
              </a:rPr>
              <a:t>ArrayList</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932822" y="1231051"/>
            <a:ext cx="9190892" cy="5292557"/>
          </a:xfrm>
        </p:spPr>
        <p:txBody>
          <a:bodyPr>
            <a:noAutofit/>
          </a:bodyPr>
          <a:lstStyle/>
          <a:p>
            <a:pPr marL="0" indent="0">
              <a:buNone/>
            </a:pP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代表一个元素有序、且可重复的集合，集合中的每个元素都有其对应的顺序索引</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允许使用重复元素，可以通过索引来访问指定位置的集合元素。</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默认按元素的添加顺序设置元素的索引。</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集合里添加了一些根据索引来操作集合元素的方法</a:t>
            </a:r>
            <a:endParaRPr lang="en-US" altLang="zh-CN" sz="2400" dirty="0">
              <a:latin typeface="Arial Unicode MS" pitchFamily="34" charset="-122"/>
              <a:ea typeface="Arial Unicode MS" pitchFamily="34" charset="-122"/>
              <a:cs typeface="Arial Unicode MS" pitchFamily="34" charset="-122"/>
            </a:endParaRPr>
          </a:p>
        </p:txBody>
      </p:sp>
      <p:pic>
        <p:nvPicPr>
          <p:cNvPr id="4" name="图片 3">
            <a:extLst>
              <a:ext uri="{FF2B5EF4-FFF2-40B4-BE49-F238E27FC236}">
                <a16:creationId xmlns:a16="http://schemas.microsoft.com/office/drawing/2014/main" id="{98CE0422-FD97-4829-BF25-090F4D4697EC}"/>
              </a:ext>
            </a:extLst>
          </p:cNvPr>
          <p:cNvPicPr>
            <a:picLocks noChangeAspect="1"/>
          </p:cNvPicPr>
          <p:nvPr/>
        </p:nvPicPr>
        <p:blipFill>
          <a:blip r:embed="rId2"/>
          <a:stretch>
            <a:fillRect/>
          </a:stretch>
        </p:blipFill>
        <p:spPr>
          <a:xfrm>
            <a:off x="1538287" y="3732783"/>
            <a:ext cx="7743825" cy="2790825"/>
          </a:xfrm>
          <a:prstGeom prst="rect">
            <a:avLst/>
          </a:prstGeom>
        </p:spPr>
      </p:pic>
    </p:spTree>
    <p:extLst>
      <p:ext uri="{BB962C8B-B14F-4D97-AF65-F5344CB8AC3E}">
        <p14:creationId xmlns:p14="http://schemas.microsoft.com/office/powerpoint/2010/main" val="45919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9371" y="494082"/>
            <a:ext cx="8229600" cy="1001272"/>
          </a:xfrm>
        </p:spPr>
        <p:txBody>
          <a:bodyPr/>
          <a:lstStyle/>
          <a:p>
            <a:r>
              <a:rPr lang="en-US" altLang="zh-CN" b="1" dirty="0" err="1">
                <a:latin typeface="Arial Unicode MS" pitchFamily="34" charset="-122"/>
                <a:ea typeface="Arial Unicode MS" pitchFamily="34" charset="-122"/>
                <a:cs typeface="Arial Unicode MS" pitchFamily="34" charset="-122"/>
              </a:rPr>
              <a:t>ArrayList</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和 </a:t>
            </a:r>
            <a:r>
              <a:rPr lang="en-US" altLang="zh-CN" b="1" dirty="0">
                <a:latin typeface="Arial Unicode MS" pitchFamily="34" charset="-122"/>
                <a:ea typeface="Arial Unicode MS" pitchFamily="34" charset="-122"/>
                <a:cs typeface="Arial Unicode MS" pitchFamily="34" charset="-122"/>
              </a:rPr>
              <a:t>Vector</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899886" y="1872344"/>
            <a:ext cx="8718308" cy="3500310"/>
          </a:xfrm>
        </p:spPr>
        <p:txBody>
          <a:bodyPr>
            <a:normAutofit/>
          </a:bodyPr>
          <a:lstStyle/>
          <a:p>
            <a:pPr marL="0" indent="0">
              <a:buNone/>
            </a:pPr>
            <a:r>
              <a:rPr lang="en-US" altLang="zh-CN" sz="2400" dirty="0" err="1">
                <a:latin typeface="Arial Unicode MS" pitchFamily="34" charset="-122"/>
                <a:ea typeface="Arial Unicode MS" pitchFamily="34" charset="-122"/>
                <a:cs typeface="Arial Unicode MS" pitchFamily="34" charset="-122"/>
              </a:rPr>
              <a:t>ArrayList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Vector </a:t>
            </a:r>
            <a:r>
              <a:rPr lang="zh-CN" altLang="en-US" sz="2400" dirty="0">
                <a:latin typeface="Arial Unicode MS" pitchFamily="34" charset="-122"/>
                <a:ea typeface="Arial Unicode MS" pitchFamily="34" charset="-122"/>
                <a:cs typeface="Arial Unicode MS" pitchFamily="34" charset="-122"/>
              </a:rPr>
              <a:t>是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接口的两个典型实现</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zh-CN" altLang="en-US" sz="2400" dirty="0">
                <a:latin typeface="Arial Unicode MS" pitchFamily="34" charset="-122"/>
                <a:ea typeface="Arial Unicode MS" pitchFamily="34" charset="-122"/>
                <a:cs typeface="Arial Unicode MS" pitchFamily="34" charset="-122"/>
              </a:rPr>
              <a:t>区别：</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Vector</a:t>
            </a:r>
            <a:r>
              <a:rPr lang="zh-CN" altLang="en-US" sz="2000" dirty="0">
                <a:latin typeface="Arial Unicode MS" pitchFamily="34" charset="-122"/>
                <a:ea typeface="Arial Unicode MS" pitchFamily="34" charset="-122"/>
                <a:cs typeface="Arial Unicode MS" pitchFamily="34" charset="-122"/>
              </a:rPr>
              <a:t>是一个古老的集合，通常建议使用 </a:t>
            </a:r>
            <a:r>
              <a:rPr lang="en-US" altLang="zh-CN" sz="2000" dirty="0" err="1">
                <a:latin typeface="Arial Unicode MS" pitchFamily="34" charset="-122"/>
                <a:ea typeface="Arial Unicode MS" pitchFamily="34" charset="-122"/>
                <a:cs typeface="Arial Unicode MS" pitchFamily="34" charset="-122"/>
              </a:rPr>
              <a:t>ArrayList</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ArrayList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是线程不安全的，而 </a:t>
            </a:r>
            <a:r>
              <a:rPr lang="en-US" altLang="zh-CN" sz="2000" dirty="0">
                <a:latin typeface="Arial Unicode MS" pitchFamily="34" charset="-122"/>
                <a:ea typeface="Arial Unicode MS" pitchFamily="34" charset="-122"/>
                <a:cs typeface="Arial Unicode MS" pitchFamily="34" charset="-122"/>
              </a:rPr>
              <a:t>Vector </a:t>
            </a:r>
            <a:r>
              <a:rPr lang="zh-CN" altLang="en-US" sz="2000" dirty="0">
                <a:latin typeface="Arial Unicode MS" pitchFamily="34" charset="-122"/>
                <a:ea typeface="Arial Unicode MS" pitchFamily="34" charset="-122"/>
                <a:cs typeface="Arial Unicode MS" pitchFamily="34" charset="-122"/>
              </a:rPr>
              <a:t>是线程安全的。</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即使为保证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集合线程安全，也不推荐使用 </a:t>
            </a:r>
            <a:r>
              <a:rPr lang="en-US" altLang="zh-CN" sz="2000" dirty="0">
                <a:latin typeface="Arial Unicode MS" pitchFamily="34" charset="-122"/>
                <a:ea typeface="Arial Unicode MS" pitchFamily="34" charset="-122"/>
                <a:cs typeface="Arial Unicode MS" pitchFamily="34" charset="-122"/>
              </a:rPr>
              <a:t>Vector</a:t>
            </a:r>
          </a:p>
        </p:txBody>
      </p:sp>
    </p:spTree>
    <p:extLst>
      <p:ext uri="{BB962C8B-B14F-4D97-AF65-F5344CB8AC3E}">
        <p14:creationId xmlns:p14="http://schemas.microsoft.com/office/powerpoint/2010/main" val="185491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1030" y="487805"/>
            <a:ext cx="8229600" cy="857256"/>
          </a:xfrm>
        </p:spPr>
        <p:txBody>
          <a:bodyPr/>
          <a:lstStyle/>
          <a:p>
            <a:r>
              <a:rPr lang="en-US" altLang="zh-CN" b="1" dirty="0">
                <a:latin typeface="Arial Unicode MS" pitchFamily="34" charset="-122"/>
                <a:ea typeface="Arial Unicode MS" pitchFamily="34" charset="-122"/>
                <a:cs typeface="Arial Unicode MS" pitchFamily="34" charset="-122"/>
              </a:rPr>
              <a:t>Map</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943429" y="1494971"/>
            <a:ext cx="8805957" cy="3718589"/>
          </a:xfrm>
        </p:spPr>
        <p:txBody>
          <a:bodyPr>
            <a:normAutofit/>
          </a:bodyPr>
          <a:lstStyle/>
          <a:p>
            <a:pPr marL="0" indent="0">
              <a:buNone/>
            </a:pPr>
            <a:r>
              <a:rPr lang="en-US" altLang="zh-CN" dirty="0">
                <a:latin typeface="Arial Unicode MS" pitchFamily="34" charset="-122"/>
                <a:ea typeface="Arial Unicode MS" pitchFamily="34" charset="-122"/>
                <a:cs typeface="Arial Unicode MS" pitchFamily="34" charset="-122"/>
              </a:rPr>
              <a:t>Map </a:t>
            </a:r>
            <a:r>
              <a:rPr lang="zh-CN" altLang="en-US" dirty="0">
                <a:latin typeface="Arial Unicode MS" pitchFamily="34" charset="-122"/>
                <a:ea typeface="Arial Unicode MS" pitchFamily="34" charset="-122"/>
                <a:cs typeface="Arial Unicode MS" pitchFamily="34" charset="-122"/>
              </a:rPr>
              <a:t>用于保存具有映射关系的数据，因此 </a:t>
            </a:r>
            <a:r>
              <a:rPr lang="en-US" altLang="zh-CN" dirty="0">
                <a:latin typeface="Arial Unicode MS" pitchFamily="34" charset="-122"/>
                <a:ea typeface="Arial Unicode MS" pitchFamily="34" charset="-122"/>
                <a:cs typeface="Arial Unicode MS" pitchFamily="34" charset="-122"/>
              </a:rPr>
              <a:t>Map </a:t>
            </a:r>
            <a:r>
              <a:rPr lang="zh-CN" altLang="en-US" dirty="0">
                <a:latin typeface="Arial Unicode MS" pitchFamily="34" charset="-122"/>
                <a:ea typeface="Arial Unicode MS" pitchFamily="34" charset="-122"/>
                <a:cs typeface="Arial Unicode MS" pitchFamily="34" charset="-122"/>
              </a:rPr>
              <a:t>集合里保存着两组值，一组值用于保存 </a:t>
            </a:r>
            <a:r>
              <a:rPr lang="en-US" altLang="zh-CN" dirty="0">
                <a:latin typeface="Arial Unicode MS" pitchFamily="34" charset="-122"/>
                <a:ea typeface="Arial Unicode MS" pitchFamily="34" charset="-122"/>
                <a:cs typeface="Arial Unicode MS" pitchFamily="34" charset="-122"/>
              </a:rPr>
              <a:t>Map </a:t>
            </a:r>
            <a:r>
              <a:rPr lang="zh-CN" altLang="en-US" dirty="0">
                <a:latin typeface="Arial Unicode MS" pitchFamily="34" charset="-122"/>
                <a:ea typeface="Arial Unicode MS" pitchFamily="34" charset="-122"/>
                <a:cs typeface="Arial Unicode MS" pitchFamily="34" charset="-122"/>
              </a:rPr>
              <a:t>里的 </a:t>
            </a:r>
            <a:r>
              <a:rPr lang="en-US" altLang="zh-CN" dirty="0">
                <a:latin typeface="Arial Unicode MS" pitchFamily="34" charset="-122"/>
                <a:ea typeface="Arial Unicode MS" pitchFamily="34" charset="-122"/>
                <a:cs typeface="Arial Unicode MS" pitchFamily="34" charset="-122"/>
              </a:rPr>
              <a:t>Key</a:t>
            </a:r>
            <a:r>
              <a:rPr lang="zh-CN" altLang="en-US" dirty="0">
                <a:latin typeface="Arial Unicode MS" pitchFamily="34" charset="-122"/>
                <a:ea typeface="Arial Unicode MS" pitchFamily="34" charset="-122"/>
                <a:cs typeface="Arial Unicode MS" pitchFamily="34" charset="-122"/>
              </a:rPr>
              <a:t>，另外一组用于保存 </a:t>
            </a:r>
            <a:r>
              <a:rPr lang="en-US" altLang="zh-CN" dirty="0">
                <a:latin typeface="Arial Unicode MS" pitchFamily="34" charset="-122"/>
                <a:ea typeface="Arial Unicode MS" pitchFamily="34" charset="-122"/>
                <a:cs typeface="Arial Unicode MS" pitchFamily="34" charset="-122"/>
              </a:rPr>
              <a:t>Map </a:t>
            </a:r>
            <a:r>
              <a:rPr lang="zh-CN" altLang="en-US" dirty="0">
                <a:latin typeface="Arial Unicode MS" pitchFamily="34" charset="-122"/>
                <a:ea typeface="Arial Unicode MS" pitchFamily="34" charset="-122"/>
                <a:cs typeface="Arial Unicode MS" pitchFamily="34" charset="-122"/>
              </a:rPr>
              <a:t>里的 </a:t>
            </a:r>
            <a:r>
              <a:rPr lang="en-US" altLang="zh-CN" dirty="0">
                <a:latin typeface="Arial Unicode MS" pitchFamily="34" charset="-122"/>
                <a:ea typeface="Arial Unicode MS" pitchFamily="34" charset="-122"/>
                <a:cs typeface="Arial Unicode MS" pitchFamily="34" charset="-122"/>
              </a:rPr>
              <a:t>Value</a:t>
            </a:r>
          </a:p>
          <a:p>
            <a:pPr marL="0" indent="0">
              <a:buNone/>
            </a:pPr>
            <a:r>
              <a:rPr lang="en-US" altLang="zh-CN" dirty="0">
                <a:latin typeface="Arial Unicode MS" pitchFamily="34" charset="-122"/>
                <a:ea typeface="Arial Unicode MS" pitchFamily="34" charset="-122"/>
                <a:cs typeface="Arial Unicode MS" pitchFamily="34" charset="-122"/>
              </a:rPr>
              <a:t>Map </a:t>
            </a:r>
            <a:r>
              <a:rPr lang="zh-CN" altLang="en-US" dirty="0">
                <a:latin typeface="Arial Unicode MS" pitchFamily="34" charset="-122"/>
                <a:ea typeface="Arial Unicode MS" pitchFamily="34" charset="-122"/>
                <a:cs typeface="Arial Unicode MS" pitchFamily="34" charset="-122"/>
              </a:rPr>
              <a:t>中的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value </a:t>
            </a:r>
            <a:r>
              <a:rPr lang="zh-CN" altLang="en-US" dirty="0">
                <a:latin typeface="Arial Unicode MS" pitchFamily="34" charset="-122"/>
                <a:ea typeface="Arial Unicode MS" pitchFamily="34" charset="-122"/>
                <a:cs typeface="Arial Unicode MS" pitchFamily="34" charset="-122"/>
              </a:rPr>
              <a:t>都可以是任何引用类型的数据</a:t>
            </a:r>
            <a:endParaRPr lang="en-US" altLang="zh-CN" dirty="0">
              <a:latin typeface="Arial Unicode MS" pitchFamily="34" charset="-122"/>
              <a:ea typeface="Arial Unicode MS" pitchFamily="34" charset="-122"/>
              <a:cs typeface="Arial Unicode MS" pitchFamily="34" charset="-122"/>
            </a:endParaRPr>
          </a:p>
          <a:p>
            <a:pPr marL="0" indent="0">
              <a:buNone/>
            </a:pPr>
            <a:r>
              <a:rPr lang="en-US" altLang="zh-CN" b="1" dirty="0">
                <a:latin typeface="Arial Unicode MS" pitchFamily="34" charset="-122"/>
                <a:ea typeface="Arial Unicode MS" pitchFamily="34" charset="-122"/>
                <a:cs typeface="Arial Unicode MS" pitchFamily="34" charset="-122"/>
              </a:rPr>
              <a:t>Map </a:t>
            </a:r>
            <a:r>
              <a:rPr lang="zh-CN" altLang="en-US" b="1" dirty="0">
                <a:latin typeface="Arial Unicode MS" pitchFamily="34" charset="-122"/>
                <a:ea typeface="Arial Unicode MS" pitchFamily="34" charset="-122"/>
                <a:cs typeface="Arial Unicode MS" pitchFamily="34" charset="-122"/>
              </a:rPr>
              <a:t>中的 </a:t>
            </a:r>
            <a:r>
              <a:rPr lang="en-US" altLang="zh-CN" b="1" dirty="0">
                <a:latin typeface="Arial Unicode MS" pitchFamily="34" charset="-122"/>
                <a:ea typeface="Arial Unicode MS" pitchFamily="34" charset="-122"/>
                <a:cs typeface="Arial Unicode MS" pitchFamily="34" charset="-122"/>
              </a:rPr>
              <a:t>Key </a:t>
            </a:r>
            <a:r>
              <a:rPr lang="zh-CN" altLang="en-US" b="1" dirty="0">
                <a:latin typeface="Arial Unicode MS" pitchFamily="34" charset="-122"/>
                <a:ea typeface="Arial Unicode MS" pitchFamily="34" charset="-122"/>
                <a:cs typeface="Arial Unicode MS" pitchFamily="34" charset="-122"/>
              </a:rPr>
              <a:t>不允许重复</a:t>
            </a:r>
            <a:r>
              <a:rPr lang="zh-CN" altLang="en-US" dirty="0">
                <a:latin typeface="Arial Unicode MS" pitchFamily="34" charset="-122"/>
                <a:ea typeface="Arial Unicode MS" pitchFamily="34" charset="-122"/>
                <a:cs typeface="Arial Unicode MS" pitchFamily="34" charset="-122"/>
              </a:rPr>
              <a:t>，即同一个 </a:t>
            </a:r>
            <a:r>
              <a:rPr lang="en-US" altLang="zh-CN" dirty="0">
                <a:latin typeface="Arial Unicode MS" pitchFamily="34" charset="-122"/>
                <a:ea typeface="Arial Unicode MS" pitchFamily="34" charset="-122"/>
                <a:cs typeface="Arial Unicode MS" pitchFamily="34" charset="-122"/>
              </a:rPr>
              <a:t>Map </a:t>
            </a:r>
            <a:r>
              <a:rPr lang="zh-CN" altLang="en-US" dirty="0">
                <a:latin typeface="Arial Unicode MS" pitchFamily="34" charset="-122"/>
                <a:ea typeface="Arial Unicode MS" pitchFamily="34" charset="-122"/>
                <a:cs typeface="Arial Unicode MS" pitchFamily="34" charset="-122"/>
              </a:rPr>
              <a:t>对象的任何两个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通过 </a:t>
            </a:r>
            <a:r>
              <a:rPr lang="en-US" altLang="zh-CN" dirty="0">
                <a:latin typeface="Arial Unicode MS" pitchFamily="34" charset="-122"/>
                <a:ea typeface="Arial Unicode MS" pitchFamily="34" charset="-122"/>
                <a:cs typeface="Arial Unicode MS" pitchFamily="34" charset="-122"/>
              </a:rPr>
              <a:t>equals </a:t>
            </a:r>
            <a:r>
              <a:rPr lang="zh-CN" altLang="en-US" dirty="0">
                <a:latin typeface="Arial Unicode MS" pitchFamily="34" charset="-122"/>
                <a:ea typeface="Arial Unicode MS" pitchFamily="34" charset="-122"/>
                <a:cs typeface="Arial Unicode MS" pitchFamily="34" charset="-122"/>
              </a:rPr>
              <a:t>方法比较中返回 </a:t>
            </a:r>
            <a:r>
              <a:rPr lang="en-US" altLang="zh-CN" dirty="0">
                <a:latin typeface="Arial Unicode MS" pitchFamily="34" charset="-122"/>
                <a:ea typeface="Arial Unicode MS" pitchFamily="34" charset="-122"/>
                <a:cs typeface="Arial Unicode MS" pitchFamily="34" charset="-122"/>
              </a:rPr>
              <a:t>false</a:t>
            </a:r>
          </a:p>
          <a:p>
            <a:pPr marL="0" indent="0">
              <a:buNone/>
            </a:pP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Value </a:t>
            </a:r>
            <a:r>
              <a:rPr lang="zh-CN" altLang="en-US" dirty="0">
                <a:latin typeface="Arial Unicode MS" pitchFamily="34" charset="-122"/>
                <a:ea typeface="Arial Unicode MS" pitchFamily="34" charset="-122"/>
                <a:cs typeface="Arial Unicode MS" pitchFamily="34" charset="-122"/>
              </a:rPr>
              <a:t>之间存在单向一对一关系，即通过指定的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总能找到唯一的，确定的 </a:t>
            </a:r>
            <a:r>
              <a:rPr lang="en-US" altLang="zh-CN" dirty="0">
                <a:latin typeface="Arial Unicode MS" pitchFamily="34" charset="-122"/>
                <a:ea typeface="Arial Unicode MS" pitchFamily="34" charset="-122"/>
                <a:cs typeface="Arial Unicode MS" pitchFamily="34" charset="-122"/>
              </a:rPr>
              <a:t>Value</a:t>
            </a:r>
            <a:r>
              <a:rPr lang="zh-CN" altLang="en-US"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6413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232" y="471470"/>
            <a:ext cx="8643553" cy="785818"/>
          </a:xfrm>
        </p:spPr>
        <p:txBody>
          <a:bodyPr/>
          <a:lstStyle/>
          <a:p>
            <a:r>
              <a:rPr lang="en-US" altLang="zh-CN" b="1" dirty="0">
                <a:latin typeface="Arial Unicode MS" pitchFamily="34" charset="-122"/>
                <a:ea typeface="Arial Unicode MS" pitchFamily="34" charset="-122"/>
                <a:cs typeface="Arial Unicode MS" pitchFamily="34" charset="-122"/>
              </a:rPr>
              <a:t>Map </a:t>
            </a:r>
            <a:r>
              <a:rPr lang="zh-CN" altLang="en-US" b="1" dirty="0">
                <a:latin typeface="Arial Unicode MS" pitchFamily="34" charset="-122"/>
                <a:ea typeface="Arial Unicode MS" pitchFamily="34" charset="-122"/>
                <a:cs typeface="Arial Unicode MS" pitchFamily="34" charset="-122"/>
              </a:rPr>
              <a:t>接口与</a:t>
            </a:r>
            <a:r>
              <a:rPr lang="en-US" altLang="zh-CN" b="1" dirty="0">
                <a:latin typeface="Arial Unicode MS" pitchFamily="34" charset="-122"/>
                <a:ea typeface="Arial Unicode MS" pitchFamily="34" charset="-122"/>
                <a:cs typeface="Arial Unicode MS" pitchFamily="34" charset="-122"/>
              </a:rPr>
              <a:t>HashMap</a:t>
            </a:r>
            <a:r>
              <a:rPr lang="zh-CN" altLang="en-US" b="1" dirty="0">
                <a:latin typeface="Arial Unicode MS" pitchFamily="34" charset="-122"/>
                <a:ea typeface="Arial Unicode MS" pitchFamily="34" charset="-122"/>
                <a:cs typeface="Arial Unicode MS" pitchFamily="34" charset="-122"/>
              </a:rPr>
              <a:t>类</a:t>
            </a:r>
          </a:p>
        </p:txBody>
      </p:sp>
      <p:pic>
        <p:nvPicPr>
          <p:cNvPr id="5122" name="Picture 2"/>
          <p:cNvPicPr>
            <a:picLocks noChangeAspect="1" noChangeArrowheads="1"/>
          </p:cNvPicPr>
          <p:nvPr/>
        </p:nvPicPr>
        <p:blipFill>
          <a:blip r:embed="rId2" cstate="print"/>
          <a:srcRect/>
          <a:stretch>
            <a:fillRect/>
          </a:stretch>
        </p:blipFill>
        <p:spPr bwMode="auto">
          <a:xfrm>
            <a:off x="879232" y="1257288"/>
            <a:ext cx="9017992" cy="5086384"/>
          </a:xfrm>
          <a:prstGeom prst="rect">
            <a:avLst/>
          </a:prstGeom>
          <a:noFill/>
          <a:ln w="9525">
            <a:noFill/>
            <a:miter lim="800000"/>
            <a:headEnd/>
            <a:tailEnd/>
          </a:ln>
          <a:effectLst/>
        </p:spPr>
      </p:pic>
    </p:spTree>
    <p:extLst>
      <p:ext uri="{BB962C8B-B14F-4D97-AF65-F5344CB8AC3E}">
        <p14:creationId xmlns:p14="http://schemas.microsoft.com/office/powerpoint/2010/main" val="25803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2000" y="524801"/>
            <a:ext cx="8229600" cy="857256"/>
          </a:xfrm>
        </p:spPr>
        <p:txBody>
          <a:bodyPr/>
          <a:lstStyle/>
          <a:p>
            <a:r>
              <a:rPr lang="en-US" altLang="zh-CN" b="1" dirty="0" err="1">
                <a:latin typeface="Arial Unicode MS" pitchFamily="34" charset="-122"/>
                <a:ea typeface="Arial Unicode MS" pitchFamily="34" charset="-122"/>
                <a:cs typeface="Arial Unicode MS" pitchFamily="34" charset="-122"/>
              </a:rPr>
              <a:t>HashMap</a:t>
            </a:r>
            <a:r>
              <a:rPr lang="en-US" altLang="zh-CN" b="1" dirty="0">
                <a:latin typeface="Arial Unicode MS" pitchFamily="34" charset="-122"/>
                <a:ea typeface="Arial Unicode MS" pitchFamily="34" charset="-122"/>
                <a:cs typeface="Arial Unicode MS" pitchFamily="34" charset="-122"/>
              </a:rPr>
              <a:t> &amp; </a:t>
            </a:r>
            <a:r>
              <a:rPr lang="en-US" altLang="zh-CN" b="1" dirty="0" err="1">
                <a:latin typeface="Arial Unicode MS" pitchFamily="34" charset="-122"/>
                <a:ea typeface="Arial Unicode MS" pitchFamily="34" charset="-122"/>
                <a:cs typeface="Arial Unicode MS" pitchFamily="34" charset="-122"/>
              </a:rPr>
              <a:t>Hashtable</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936172" y="1353456"/>
            <a:ext cx="8229600" cy="5141168"/>
          </a:xfrm>
        </p:spPr>
        <p:txBody>
          <a:bodyPr>
            <a:normAutofit/>
          </a:bodyPr>
          <a:lstStyle/>
          <a:p>
            <a:pPr marL="0" indent="0">
              <a:buNone/>
            </a:pPr>
            <a:r>
              <a:rPr lang="en-US" altLang="zh-CN" sz="2400" dirty="0" err="1">
                <a:latin typeface="Arial Unicode MS" pitchFamily="34" charset="-122"/>
                <a:ea typeface="Arial Unicode MS" pitchFamily="34" charset="-122"/>
                <a:cs typeface="Arial Unicode MS" pitchFamily="34" charset="-122"/>
              </a:rPr>
              <a:t>HashMap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Hashtable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接口的两个典型实现类</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zh-CN" altLang="en-US" sz="2400" dirty="0">
                <a:latin typeface="Arial Unicode MS" pitchFamily="34" charset="-122"/>
                <a:ea typeface="Arial Unicode MS" pitchFamily="34" charset="-122"/>
                <a:cs typeface="Arial Unicode MS" pitchFamily="34" charset="-122"/>
              </a:rPr>
              <a:t>区别：</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Hashtable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是一个古老的 </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实现类，不建议使用</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Hashtable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是一个线程安全的 </a:t>
            </a:r>
            <a:r>
              <a:rPr lang="en-US" altLang="zh-CN" sz="2000" dirty="0">
                <a:latin typeface="Arial Unicode MS" pitchFamily="34" charset="-122"/>
                <a:ea typeface="Arial Unicode MS" pitchFamily="34" charset="-122"/>
                <a:cs typeface="Arial Unicode MS" pitchFamily="34" charset="-122"/>
              </a:rPr>
              <a:t>Map </a:t>
            </a:r>
            <a:r>
              <a:rPr lang="zh-CN" altLang="en-US" sz="2000" dirty="0">
                <a:latin typeface="Arial Unicode MS" pitchFamily="34" charset="-122"/>
                <a:ea typeface="Arial Unicode MS" pitchFamily="34" charset="-122"/>
                <a:cs typeface="Arial Unicode MS" pitchFamily="34" charset="-122"/>
              </a:rPr>
              <a:t>实现，但 </a:t>
            </a:r>
            <a:r>
              <a:rPr lang="en-US" altLang="zh-CN" sz="2000" dirty="0" err="1">
                <a:latin typeface="Arial Unicode MS" pitchFamily="34" charset="-122"/>
                <a:ea typeface="Arial Unicode MS" pitchFamily="34" charset="-122"/>
                <a:cs typeface="Arial Unicode MS" pitchFamily="34" charset="-122"/>
              </a:rPr>
              <a:t>HashMap</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是线程不安全的。</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Hashtable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不允许使用 </a:t>
            </a:r>
            <a:r>
              <a:rPr lang="en-US" altLang="zh-CN" sz="2000" dirty="0">
                <a:latin typeface="Arial Unicode MS" pitchFamily="34" charset="-122"/>
                <a:ea typeface="Arial Unicode MS" pitchFamily="34" charset="-122"/>
                <a:cs typeface="Arial Unicode MS" pitchFamily="34" charset="-122"/>
              </a:rPr>
              <a:t>null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key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value</a:t>
            </a:r>
            <a:r>
              <a:rPr lang="zh-CN" altLang="en-US" sz="2000" dirty="0">
                <a:latin typeface="Arial Unicode MS" pitchFamily="34" charset="-122"/>
                <a:ea typeface="Arial Unicode MS" pitchFamily="34" charset="-122"/>
                <a:cs typeface="Arial Unicode MS" pitchFamily="34" charset="-122"/>
              </a:rPr>
              <a:t>，而 </a:t>
            </a:r>
            <a:r>
              <a:rPr lang="en-US" altLang="zh-CN" sz="2000" dirty="0" err="1">
                <a:latin typeface="Arial Unicode MS" pitchFamily="34" charset="-122"/>
                <a:ea typeface="Arial Unicode MS" pitchFamily="34" charset="-122"/>
                <a:cs typeface="Arial Unicode MS" pitchFamily="34" charset="-122"/>
              </a:rPr>
              <a:t>HashMap</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a:t>
            </a:r>
            <a:endParaRPr lang="en-US" altLang="zh-CN" sz="2000" dirty="0">
              <a:latin typeface="Arial Unicode MS" pitchFamily="34" charset="-122"/>
              <a:ea typeface="Arial Unicode MS" pitchFamily="34" charset="-122"/>
              <a:cs typeface="Arial Unicode MS" pitchFamily="34" charset="-122"/>
            </a:endParaRPr>
          </a:p>
          <a:p>
            <a:pPr marL="0" indent="0">
              <a:buNone/>
            </a:pPr>
            <a:r>
              <a:rPr lang="zh-CN" altLang="en-US" sz="2400" dirty="0">
                <a:latin typeface="Arial Unicode MS" pitchFamily="34" charset="-122"/>
                <a:ea typeface="Arial Unicode MS" pitchFamily="34" charset="-122"/>
                <a:cs typeface="Arial Unicode MS" pitchFamily="34" charset="-122"/>
              </a:rPr>
              <a:t>与 </a:t>
            </a: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集合不能保证元素的顺序一样，</a:t>
            </a:r>
            <a:r>
              <a:rPr lang="en-US" altLang="zh-CN" sz="2400" dirty="0" err="1">
                <a:latin typeface="Arial Unicode MS" pitchFamily="34" charset="-122"/>
                <a:ea typeface="Arial Unicode MS" pitchFamily="34" charset="-122"/>
                <a:cs typeface="Arial Unicode MS" pitchFamily="34" charset="-122"/>
              </a:rPr>
              <a:t>Hashtable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HashMap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也不能保证其中 </a:t>
            </a:r>
            <a:r>
              <a:rPr lang="en-US" altLang="zh-CN" sz="2400" dirty="0">
                <a:latin typeface="Arial Unicode MS" pitchFamily="34" charset="-122"/>
                <a:ea typeface="Arial Unicode MS" pitchFamily="34" charset="-122"/>
                <a:cs typeface="Arial Unicode MS" pitchFamily="34" charset="-122"/>
              </a:rPr>
              <a:t>key-value </a:t>
            </a:r>
            <a:r>
              <a:rPr lang="zh-CN" altLang="en-US" sz="2400" dirty="0">
                <a:latin typeface="Arial Unicode MS" pitchFamily="34" charset="-122"/>
                <a:ea typeface="Arial Unicode MS" pitchFamily="34" charset="-122"/>
                <a:cs typeface="Arial Unicode MS" pitchFamily="34" charset="-122"/>
              </a:rPr>
              <a:t>对的顺序</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err="1">
                <a:latin typeface="Arial Unicode MS" pitchFamily="34" charset="-122"/>
                <a:ea typeface="Arial Unicode MS" pitchFamily="34" charset="-122"/>
                <a:cs typeface="Arial Unicode MS" pitchFamily="34" charset="-122"/>
              </a:rPr>
              <a:t>Hashtable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HashMap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判断两个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相等的标准是：两个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equals </a:t>
            </a:r>
            <a:r>
              <a:rPr lang="zh-CN" altLang="en-US" sz="2400" dirty="0">
                <a:latin typeface="Arial Unicode MS" pitchFamily="34" charset="-122"/>
                <a:ea typeface="Arial Unicode MS" pitchFamily="34" charset="-122"/>
                <a:cs typeface="Arial Unicode MS" pitchFamily="34" charset="-122"/>
              </a:rPr>
              <a:t>方法返回 </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hashCode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值也相等。</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err="1">
                <a:latin typeface="Arial Unicode MS" pitchFamily="34" charset="-122"/>
                <a:ea typeface="Arial Unicode MS" pitchFamily="34" charset="-122"/>
                <a:cs typeface="Arial Unicode MS" pitchFamily="34" charset="-122"/>
              </a:rPr>
              <a:t>Hashtable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、相等的标准是：两个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equalHashMap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判断两个 </a:t>
            </a:r>
            <a:r>
              <a:rPr lang="en-US" altLang="zh-CN" sz="2400" dirty="0">
                <a:latin typeface="Arial Unicode MS" pitchFamily="34" charset="-122"/>
                <a:ea typeface="Arial Unicode MS" pitchFamily="34" charset="-122"/>
                <a:cs typeface="Arial Unicode MS" pitchFamily="34" charset="-122"/>
              </a:rPr>
              <a:t>Values </a:t>
            </a:r>
            <a:r>
              <a:rPr lang="zh-CN" altLang="en-US" sz="2400" dirty="0">
                <a:latin typeface="Arial Unicode MS" pitchFamily="34" charset="-122"/>
                <a:ea typeface="Arial Unicode MS" pitchFamily="34" charset="-122"/>
                <a:cs typeface="Arial Unicode MS" pitchFamily="34" charset="-122"/>
              </a:rPr>
              <a:t>方法返回 </a:t>
            </a:r>
            <a:r>
              <a:rPr lang="en-US" altLang="zh-CN" sz="2400" dirty="0">
                <a:latin typeface="Arial Unicode MS" pitchFamily="34" charset="-122"/>
                <a:ea typeface="Arial Unicode MS" pitchFamily="34" charset="-122"/>
                <a:cs typeface="Arial Unicode MS" pitchFamily="34" charset="-122"/>
              </a:rPr>
              <a:t>true</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7763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544" y="516835"/>
            <a:ext cx="8229600" cy="792088"/>
          </a:xfrm>
        </p:spPr>
        <p:txBody>
          <a:bodyPr/>
          <a:lstStyle/>
          <a:p>
            <a:r>
              <a:rPr lang="en-US" altLang="zh-CN" b="1" dirty="0" err="1">
                <a:latin typeface="Arial Unicode MS" pitchFamily="34" charset="-122"/>
                <a:ea typeface="Arial Unicode MS" pitchFamily="34" charset="-122"/>
                <a:cs typeface="Arial Unicode MS" pitchFamily="34" charset="-122"/>
              </a:rPr>
              <a:t>TreeMap</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899886" y="1436914"/>
            <a:ext cx="9182766" cy="4683721"/>
          </a:xfrm>
        </p:spPr>
        <p:txBody>
          <a:bodyPr>
            <a:normAutofit/>
          </a:bodyPr>
          <a:lstStyle/>
          <a:p>
            <a:pPr marL="0" indent="0">
              <a:buNone/>
            </a:pPr>
            <a:r>
              <a:rPr lang="en-US" altLang="zh-CN" dirty="0" err="1">
                <a:latin typeface="Arial Unicode MS" pitchFamily="34" charset="-122"/>
                <a:ea typeface="Arial Unicode MS" pitchFamily="34" charset="-122"/>
                <a:cs typeface="Arial Unicode MS" pitchFamily="34" charset="-122"/>
              </a:rPr>
              <a:t>TreeMap</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存储 </a:t>
            </a:r>
            <a:r>
              <a:rPr lang="en-US" altLang="zh-CN" dirty="0">
                <a:latin typeface="Arial Unicode MS" pitchFamily="34" charset="-122"/>
                <a:ea typeface="Arial Unicode MS" pitchFamily="34" charset="-122"/>
                <a:cs typeface="Arial Unicode MS" pitchFamily="34" charset="-122"/>
              </a:rPr>
              <a:t>Key-Value </a:t>
            </a:r>
            <a:r>
              <a:rPr lang="zh-CN" altLang="en-US" dirty="0">
                <a:latin typeface="Arial Unicode MS" pitchFamily="34" charset="-122"/>
                <a:ea typeface="Arial Unicode MS" pitchFamily="34" charset="-122"/>
                <a:cs typeface="Arial Unicode MS" pitchFamily="34" charset="-122"/>
              </a:rPr>
              <a:t>对时，需要根据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对 </a:t>
            </a:r>
            <a:r>
              <a:rPr lang="en-US" altLang="zh-CN" dirty="0">
                <a:latin typeface="Arial Unicode MS" pitchFamily="34" charset="-122"/>
                <a:ea typeface="Arial Unicode MS" pitchFamily="34" charset="-122"/>
                <a:cs typeface="Arial Unicode MS" pitchFamily="34" charset="-122"/>
              </a:rPr>
              <a:t>key-value </a:t>
            </a:r>
            <a:r>
              <a:rPr lang="zh-CN" altLang="en-US" dirty="0">
                <a:latin typeface="Arial Unicode MS" pitchFamily="34" charset="-122"/>
                <a:ea typeface="Arial Unicode MS" pitchFamily="34" charset="-122"/>
                <a:cs typeface="Arial Unicode MS" pitchFamily="34" charset="-122"/>
              </a:rPr>
              <a:t>对进行排序。</a:t>
            </a:r>
            <a:r>
              <a:rPr lang="en-US" altLang="zh-CN" dirty="0" err="1">
                <a:latin typeface="Arial Unicode MS" pitchFamily="34" charset="-122"/>
                <a:ea typeface="Arial Unicode MS" pitchFamily="34" charset="-122"/>
                <a:cs typeface="Arial Unicode MS" pitchFamily="34" charset="-122"/>
              </a:rPr>
              <a:t>TreeMap</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可以保证所有的 </a:t>
            </a:r>
            <a:r>
              <a:rPr lang="en-US" altLang="zh-CN" dirty="0">
                <a:latin typeface="Arial Unicode MS" pitchFamily="34" charset="-122"/>
                <a:ea typeface="Arial Unicode MS" pitchFamily="34" charset="-122"/>
                <a:cs typeface="Arial Unicode MS" pitchFamily="34" charset="-122"/>
              </a:rPr>
              <a:t>Key-Value </a:t>
            </a:r>
            <a:r>
              <a:rPr lang="zh-CN" altLang="en-US" dirty="0">
                <a:latin typeface="Arial Unicode MS" pitchFamily="34" charset="-122"/>
                <a:ea typeface="Arial Unicode MS" pitchFamily="34" charset="-122"/>
                <a:cs typeface="Arial Unicode MS" pitchFamily="34" charset="-122"/>
              </a:rPr>
              <a:t>对处于有序状态。</a:t>
            </a:r>
            <a:endParaRPr lang="en-US" altLang="zh-CN" dirty="0">
              <a:latin typeface="Arial Unicode MS" pitchFamily="34" charset="-122"/>
              <a:ea typeface="Arial Unicode MS" pitchFamily="34" charset="-122"/>
              <a:cs typeface="Arial Unicode MS" pitchFamily="34" charset="-122"/>
            </a:endParaRPr>
          </a:p>
          <a:p>
            <a:pPr marL="0" indent="0">
              <a:buNone/>
            </a:pPr>
            <a:r>
              <a:rPr lang="en-US" altLang="zh-CN" dirty="0" err="1">
                <a:latin typeface="Arial Unicode MS" pitchFamily="34" charset="-122"/>
                <a:ea typeface="Arial Unicode MS" pitchFamily="34" charset="-122"/>
                <a:cs typeface="Arial Unicode MS" pitchFamily="34" charset="-122"/>
              </a:rPr>
              <a:t>TreeMap</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的排序：</a:t>
            </a:r>
            <a:endParaRPr lang="en-US" altLang="zh-CN" dirty="0">
              <a:latin typeface="Arial Unicode MS" pitchFamily="34" charset="-122"/>
              <a:ea typeface="Arial Unicode MS" pitchFamily="34" charset="-122"/>
              <a:cs typeface="Arial Unicode MS" pitchFamily="34" charset="-122"/>
            </a:endParaRPr>
          </a:p>
          <a:p>
            <a:pPr lvl="1"/>
            <a:r>
              <a:rPr lang="zh-CN" altLang="en-US" dirty="0">
                <a:latin typeface="Arial Unicode MS" pitchFamily="34" charset="-122"/>
                <a:ea typeface="Arial Unicode MS" pitchFamily="34" charset="-122"/>
                <a:cs typeface="Arial Unicode MS" pitchFamily="34" charset="-122"/>
              </a:rPr>
              <a:t>自然排序：</a:t>
            </a:r>
            <a:r>
              <a:rPr lang="en-US" altLang="zh-CN" dirty="0" err="1">
                <a:latin typeface="Arial Unicode MS" pitchFamily="34" charset="-122"/>
                <a:ea typeface="Arial Unicode MS" pitchFamily="34" charset="-122"/>
                <a:cs typeface="Arial Unicode MS" pitchFamily="34" charset="-122"/>
              </a:rPr>
              <a:t>TreeMap</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的所有的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必须实现 </a:t>
            </a:r>
            <a:r>
              <a:rPr lang="en-US" altLang="zh-CN" dirty="0">
                <a:latin typeface="Arial Unicode MS" pitchFamily="34" charset="-122"/>
                <a:ea typeface="Arial Unicode MS" pitchFamily="34" charset="-122"/>
                <a:cs typeface="Arial Unicode MS" pitchFamily="34" charset="-122"/>
              </a:rPr>
              <a:t>Comparable </a:t>
            </a:r>
            <a:r>
              <a:rPr lang="zh-CN" altLang="en-US" dirty="0">
                <a:latin typeface="Arial Unicode MS" pitchFamily="34" charset="-122"/>
                <a:ea typeface="Arial Unicode MS" pitchFamily="34" charset="-122"/>
                <a:cs typeface="Arial Unicode MS" pitchFamily="34" charset="-122"/>
              </a:rPr>
              <a:t>接口，而且所有的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应该是同一个类的对象，否则将会抛出 </a:t>
            </a:r>
            <a:r>
              <a:rPr lang="en-US" altLang="zh-CN" dirty="0" err="1">
                <a:latin typeface="Arial Unicode MS" pitchFamily="34" charset="-122"/>
                <a:ea typeface="Arial Unicode MS" pitchFamily="34" charset="-122"/>
                <a:cs typeface="Arial Unicode MS" pitchFamily="34" charset="-122"/>
              </a:rPr>
              <a:t>ClasssCastException</a:t>
            </a:r>
            <a:endParaRPr lang="en-US" altLang="zh-CN" dirty="0">
              <a:latin typeface="Arial Unicode MS" pitchFamily="34" charset="-122"/>
              <a:ea typeface="Arial Unicode MS" pitchFamily="34" charset="-122"/>
              <a:cs typeface="Arial Unicode MS" pitchFamily="34" charset="-122"/>
            </a:endParaRPr>
          </a:p>
          <a:p>
            <a:pPr lvl="1"/>
            <a:r>
              <a:rPr lang="zh-CN" altLang="en-US" dirty="0">
                <a:latin typeface="Arial Unicode MS" pitchFamily="34" charset="-122"/>
                <a:ea typeface="Arial Unicode MS" pitchFamily="34" charset="-122"/>
                <a:cs typeface="Arial Unicode MS" pitchFamily="34" charset="-122"/>
              </a:rPr>
              <a:t>定制排序（了解）：创建 </a:t>
            </a:r>
            <a:r>
              <a:rPr lang="en-US" altLang="zh-CN" dirty="0" err="1">
                <a:latin typeface="Arial Unicode MS" pitchFamily="34" charset="-122"/>
                <a:ea typeface="Arial Unicode MS" pitchFamily="34" charset="-122"/>
                <a:cs typeface="Arial Unicode MS" pitchFamily="34" charset="-122"/>
              </a:rPr>
              <a:t>TreeMap</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时，传入一个 </a:t>
            </a:r>
            <a:r>
              <a:rPr lang="en-US" altLang="zh-CN" dirty="0">
                <a:latin typeface="Arial Unicode MS" pitchFamily="34" charset="-122"/>
                <a:ea typeface="Arial Unicode MS" pitchFamily="34" charset="-122"/>
                <a:cs typeface="Arial Unicode MS" pitchFamily="34" charset="-122"/>
              </a:rPr>
              <a:t>Comparator </a:t>
            </a:r>
            <a:r>
              <a:rPr lang="zh-CN" altLang="en-US" dirty="0">
                <a:latin typeface="Arial Unicode MS" pitchFamily="34" charset="-122"/>
                <a:ea typeface="Arial Unicode MS" pitchFamily="34" charset="-122"/>
                <a:cs typeface="Arial Unicode MS" pitchFamily="34" charset="-122"/>
              </a:rPr>
              <a:t>对象，该对象负责对 </a:t>
            </a:r>
            <a:r>
              <a:rPr lang="en-US" altLang="zh-CN" dirty="0" err="1">
                <a:latin typeface="Arial Unicode MS" pitchFamily="34" charset="-122"/>
                <a:ea typeface="Arial Unicode MS" pitchFamily="34" charset="-122"/>
                <a:cs typeface="Arial Unicode MS" pitchFamily="34" charset="-122"/>
              </a:rPr>
              <a:t>TreeMap</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中的所有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进行排序。此时不需要 </a:t>
            </a:r>
            <a:r>
              <a:rPr lang="en-US" altLang="zh-CN" dirty="0">
                <a:latin typeface="Arial Unicode MS" pitchFamily="34" charset="-122"/>
                <a:ea typeface="Arial Unicode MS" pitchFamily="34" charset="-122"/>
                <a:cs typeface="Arial Unicode MS" pitchFamily="34" charset="-122"/>
              </a:rPr>
              <a:t>Map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Key </a:t>
            </a:r>
            <a:r>
              <a:rPr lang="zh-CN" altLang="en-US" dirty="0">
                <a:latin typeface="Arial Unicode MS" pitchFamily="34" charset="-122"/>
                <a:ea typeface="Arial Unicode MS" pitchFamily="34" charset="-122"/>
                <a:cs typeface="Arial Unicode MS" pitchFamily="34" charset="-122"/>
              </a:rPr>
              <a:t>实现 </a:t>
            </a:r>
            <a:r>
              <a:rPr lang="en-US" altLang="zh-CN" dirty="0">
                <a:latin typeface="Arial Unicode MS" pitchFamily="34" charset="-122"/>
                <a:ea typeface="Arial Unicode MS" pitchFamily="34" charset="-122"/>
                <a:cs typeface="Arial Unicode MS" pitchFamily="34" charset="-122"/>
              </a:rPr>
              <a:t>Comparable </a:t>
            </a:r>
            <a:r>
              <a:rPr lang="zh-CN" altLang="en-US" dirty="0">
                <a:latin typeface="Arial Unicode MS" pitchFamily="34" charset="-122"/>
                <a:ea typeface="Arial Unicode MS" pitchFamily="34" charset="-122"/>
                <a:cs typeface="Arial Unicode MS" pitchFamily="34" charset="-122"/>
              </a:rPr>
              <a:t>接口</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1221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34059" y="486400"/>
            <a:ext cx="842968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2400" dirty="0" err="1">
                <a:latin typeface="Arial" pitchFamily="34" charset="0"/>
                <a:ea typeface="黑体" pitchFamily="49" charset="-122"/>
                <a:cs typeface="Arial" pitchFamily="34" charset="0"/>
              </a:rPr>
              <a:t>JavaSE</a:t>
            </a:r>
            <a:r>
              <a:rPr lang="zh-CN" altLang="en-US" sz="2400" dirty="0">
                <a:latin typeface="黑体" pitchFamily="49" charset="-122"/>
                <a:ea typeface="黑体" pitchFamily="49" charset="-122"/>
                <a:cs typeface="Times New Roman" pitchFamily="18" charset="0"/>
              </a:rPr>
              <a:t>知识图解</a:t>
            </a:r>
          </a:p>
        </p:txBody>
      </p:sp>
      <p:sp>
        <p:nvSpPr>
          <p:cNvPr id="5" name="TextBox 132"/>
          <p:cNvSpPr txBox="1"/>
          <p:nvPr/>
        </p:nvSpPr>
        <p:spPr>
          <a:xfrm>
            <a:off x="1663131" y="1207089"/>
            <a:ext cx="158417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itchFamily="34" charset="0"/>
                <a:ea typeface="华文细黑" pitchFamily="2" charset="-122"/>
                <a:cs typeface="Arial" pitchFamily="34" charset="0"/>
              </a:rPr>
              <a:t>Java</a:t>
            </a:r>
            <a:r>
              <a:rPr lang="zh-CN" altLang="en-US" sz="1400">
                <a:latin typeface="Arial" pitchFamily="34" charset="0"/>
                <a:ea typeface="华文细黑" pitchFamily="2" charset="-122"/>
                <a:cs typeface="Arial" pitchFamily="34" charset="0"/>
              </a:rPr>
              <a:t>发展</a:t>
            </a:r>
            <a:r>
              <a:rPr lang="zh-CN" altLang="en-US" sz="1400" dirty="0">
                <a:latin typeface="Arial" pitchFamily="34" charset="0"/>
                <a:ea typeface="华文细黑" pitchFamily="2" charset="-122"/>
                <a:cs typeface="Arial" pitchFamily="34" charset="0"/>
              </a:rPr>
              <a:t>历程</a:t>
            </a:r>
          </a:p>
        </p:txBody>
      </p:sp>
      <p:sp>
        <p:nvSpPr>
          <p:cNvPr id="6" name="TextBox 133"/>
          <p:cNvSpPr txBox="1"/>
          <p:nvPr/>
        </p:nvSpPr>
        <p:spPr>
          <a:xfrm>
            <a:off x="3538201" y="1200761"/>
            <a:ext cx="149136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Java</a:t>
            </a:r>
            <a:r>
              <a:rPr lang="zh-CN" altLang="en-US" sz="1400" dirty="0">
                <a:latin typeface="Arial" pitchFamily="34" charset="0"/>
                <a:ea typeface="华文细黑" pitchFamily="2" charset="-122"/>
                <a:cs typeface="Arial" pitchFamily="34" charset="0"/>
              </a:rPr>
              <a:t>环境搭建</a:t>
            </a:r>
          </a:p>
        </p:txBody>
      </p:sp>
      <p:sp>
        <p:nvSpPr>
          <p:cNvPr id="7" name="TextBox 134"/>
          <p:cNvSpPr txBox="1"/>
          <p:nvPr/>
        </p:nvSpPr>
        <p:spPr>
          <a:xfrm>
            <a:off x="7104225" y="1187979"/>
            <a:ext cx="1456123"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基础程序设计</a:t>
            </a:r>
          </a:p>
        </p:txBody>
      </p:sp>
      <p:sp>
        <p:nvSpPr>
          <p:cNvPr id="8" name="TextBox 135"/>
          <p:cNvSpPr txBox="1"/>
          <p:nvPr/>
        </p:nvSpPr>
        <p:spPr>
          <a:xfrm>
            <a:off x="6095201" y="2196771"/>
            <a:ext cx="109889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数据类型</a:t>
            </a:r>
          </a:p>
        </p:txBody>
      </p:sp>
      <p:sp>
        <p:nvSpPr>
          <p:cNvPr id="9" name="TextBox 136"/>
          <p:cNvSpPr txBox="1"/>
          <p:nvPr/>
        </p:nvSpPr>
        <p:spPr>
          <a:xfrm>
            <a:off x="8199859" y="2201759"/>
            <a:ext cx="11097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流程控制</a:t>
            </a:r>
          </a:p>
        </p:txBody>
      </p:sp>
      <p:sp>
        <p:nvSpPr>
          <p:cNvPr id="10" name="TextBox 137"/>
          <p:cNvSpPr txBox="1"/>
          <p:nvPr/>
        </p:nvSpPr>
        <p:spPr>
          <a:xfrm>
            <a:off x="7247168" y="2198561"/>
            <a:ext cx="9130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运算符</a:t>
            </a:r>
          </a:p>
        </p:txBody>
      </p:sp>
      <p:sp>
        <p:nvSpPr>
          <p:cNvPr id="11" name="TextBox 138"/>
          <p:cNvSpPr txBox="1"/>
          <p:nvPr/>
        </p:nvSpPr>
        <p:spPr>
          <a:xfrm>
            <a:off x="9366701" y="2193431"/>
            <a:ext cx="69873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数组</a:t>
            </a:r>
          </a:p>
        </p:txBody>
      </p:sp>
      <p:sp>
        <p:nvSpPr>
          <p:cNvPr id="12" name="TextBox 139"/>
          <p:cNvSpPr txBox="1"/>
          <p:nvPr/>
        </p:nvSpPr>
        <p:spPr>
          <a:xfrm>
            <a:off x="7157974" y="2993039"/>
            <a:ext cx="144895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面向对象编程</a:t>
            </a:r>
          </a:p>
        </p:txBody>
      </p:sp>
      <p:sp>
        <p:nvSpPr>
          <p:cNvPr id="13" name="TextBox 140"/>
          <p:cNvSpPr txBox="1"/>
          <p:nvPr/>
        </p:nvSpPr>
        <p:spPr>
          <a:xfrm>
            <a:off x="5541536" y="3813328"/>
            <a:ext cx="617662"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类和对象</a:t>
            </a:r>
          </a:p>
        </p:txBody>
      </p:sp>
      <p:sp>
        <p:nvSpPr>
          <p:cNvPr id="14" name="TextBox 141"/>
          <p:cNvSpPr txBox="1"/>
          <p:nvPr/>
        </p:nvSpPr>
        <p:spPr>
          <a:xfrm>
            <a:off x="6335818" y="3798411"/>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属性</a:t>
            </a:r>
          </a:p>
        </p:txBody>
      </p:sp>
      <p:sp>
        <p:nvSpPr>
          <p:cNvPr id="15" name="TextBox 142"/>
          <p:cNvSpPr txBox="1"/>
          <p:nvPr/>
        </p:nvSpPr>
        <p:spPr>
          <a:xfrm>
            <a:off x="7019548" y="3822319"/>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方法</a:t>
            </a:r>
          </a:p>
        </p:txBody>
      </p:sp>
      <p:sp>
        <p:nvSpPr>
          <p:cNvPr id="16" name="TextBox 143"/>
          <p:cNvSpPr txBox="1"/>
          <p:nvPr/>
        </p:nvSpPr>
        <p:spPr>
          <a:xfrm>
            <a:off x="9408991" y="3802899"/>
            <a:ext cx="65155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a:latin typeface="Arial" pitchFamily="34" charset="0"/>
                <a:ea typeface="华文细黑" pitchFamily="2" charset="-122"/>
                <a:cs typeface="Arial" pitchFamily="34" charset="0"/>
              </a:rPr>
              <a:t>设计</a:t>
            </a:r>
            <a:endParaRPr lang="en-US" altLang="zh-CN" sz="1400">
              <a:latin typeface="Arial" pitchFamily="34" charset="0"/>
              <a:ea typeface="华文细黑" pitchFamily="2" charset="-122"/>
              <a:cs typeface="Arial" pitchFamily="34" charset="0"/>
            </a:endParaRPr>
          </a:p>
          <a:p>
            <a:pPr algn="ctr"/>
            <a:r>
              <a:rPr lang="zh-CN" altLang="en-US" sz="1400">
                <a:latin typeface="Arial" pitchFamily="34" charset="0"/>
                <a:ea typeface="华文细黑" pitchFamily="2" charset="-122"/>
                <a:cs typeface="Arial" pitchFamily="34" charset="0"/>
              </a:rPr>
              <a:t>模式</a:t>
            </a:r>
            <a:endParaRPr lang="zh-CN" altLang="en-US" sz="1400" dirty="0">
              <a:latin typeface="Arial" pitchFamily="34" charset="0"/>
              <a:ea typeface="华文细黑" pitchFamily="2" charset="-122"/>
              <a:cs typeface="Arial" pitchFamily="34" charset="0"/>
            </a:endParaRPr>
          </a:p>
        </p:txBody>
      </p:sp>
      <p:sp>
        <p:nvSpPr>
          <p:cNvPr id="17" name="TextBox 144"/>
          <p:cNvSpPr txBox="1"/>
          <p:nvPr/>
        </p:nvSpPr>
        <p:spPr>
          <a:xfrm>
            <a:off x="8588371" y="380083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接口</a:t>
            </a:r>
          </a:p>
        </p:txBody>
      </p:sp>
      <p:sp>
        <p:nvSpPr>
          <p:cNvPr id="18" name="TextBox 145"/>
          <p:cNvSpPr txBox="1"/>
          <p:nvPr/>
        </p:nvSpPr>
        <p:spPr>
          <a:xfrm>
            <a:off x="7737023" y="3802001"/>
            <a:ext cx="65339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三大特性</a:t>
            </a:r>
          </a:p>
        </p:txBody>
      </p:sp>
      <p:sp>
        <p:nvSpPr>
          <p:cNvPr id="19" name="TextBox 146"/>
          <p:cNvSpPr txBox="1"/>
          <p:nvPr/>
        </p:nvSpPr>
        <p:spPr>
          <a:xfrm>
            <a:off x="6713488" y="4652010"/>
            <a:ext cx="141370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应用程序开发</a:t>
            </a:r>
          </a:p>
        </p:txBody>
      </p:sp>
      <p:sp>
        <p:nvSpPr>
          <p:cNvPr id="20" name="TextBox 147"/>
          <p:cNvSpPr txBox="1"/>
          <p:nvPr/>
        </p:nvSpPr>
        <p:spPr>
          <a:xfrm>
            <a:off x="3717585" y="5630631"/>
            <a:ext cx="81221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JDBC</a:t>
            </a:r>
            <a:endParaRPr lang="zh-CN" altLang="en-US" sz="1400" dirty="0">
              <a:latin typeface="Arial" pitchFamily="34" charset="0"/>
              <a:ea typeface="华文细黑" pitchFamily="2" charset="-122"/>
              <a:cs typeface="Arial" pitchFamily="34" charset="0"/>
            </a:endParaRPr>
          </a:p>
        </p:txBody>
      </p:sp>
      <p:sp>
        <p:nvSpPr>
          <p:cNvPr id="21" name="TextBox 148"/>
          <p:cNvSpPr txBox="1"/>
          <p:nvPr/>
        </p:nvSpPr>
        <p:spPr>
          <a:xfrm>
            <a:off x="4632221" y="5636245"/>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集合</a:t>
            </a:r>
          </a:p>
        </p:txBody>
      </p:sp>
      <p:sp>
        <p:nvSpPr>
          <p:cNvPr id="22" name="TextBox 149"/>
          <p:cNvSpPr txBox="1"/>
          <p:nvPr/>
        </p:nvSpPr>
        <p:spPr>
          <a:xfrm>
            <a:off x="5448041" y="5625053"/>
            <a:ext cx="102597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异常处理</a:t>
            </a:r>
          </a:p>
        </p:txBody>
      </p:sp>
      <p:sp>
        <p:nvSpPr>
          <p:cNvPr id="23" name="TextBox 151"/>
          <p:cNvSpPr txBox="1"/>
          <p:nvPr/>
        </p:nvSpPr>
        <p:spPr>
          <a:xfrm>
            <a:off x="6576437" y="563078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类库</a:t>
            </a:r>
          </a:p>
        </p:txBody>
      </p:sp>
      <p:sp>
        <p:nvSpPr>
          <p:cNvPr id="24" name="TextBox 152"/>
          <p:cNvSpPr txBox="1"/>
          <p:nvPr/>
        </p:nvSpPr>
        <p:spPr>
          <a:xfrm>
            <a:off x="7319977" y="5625053"/>
            <a:ext cx="8102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多线程</a:t>
            </a:r>
          </a:p>
        </p:txBody>
      </p:sp>
      <p:sp>
        <p:nvSpPr>
          <p:cNvPr id="25" name="TextBox 153"/>
          <p:cNvSpPr txBox="1"/>
          <p:nvPr/>
        </p:nvSpPr>
        <p:spPr>
          <a:xfrm>
            <a:off x="8195061" y="5633724"/>
            <a:ext cx="452847"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IO</a:t>
            </a:r>
            <a:endParaRPr lang="zh-CN" altLang="en-US" sz="1400" dirty="0">
              <a:latin typeface="Arial" pitchFamily="34" charset="0"/>
              <a:ea typeface="华文细黑" pitchFamily="2" charset="-122"/>
              <a:cs typeface="Arial" pitchFamily="34" charset="0"/>
            </a:endParaRPr>
          </a:p>
        </p:txBody>
      </p:sp>
      <p:sp>
        <p:nvSpPr>
          <p:cNvPr id="26" name="TextBox 154"/>
          <p:cNvSpPr txBox="1"/>
          <p:nvPr/>
        </p:nvSpPr>
        <p:spPr>
          <a:xfrm>
            <a:off x="8736677" y="5641942"/>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反射</a:t>
            </a:r>
          </a:p>
        </p:txBody>
      </p:sp>
      <p:sp>
        <p:nvSpPr>
          <p:cNvPr id="27" name="TextBox 155"/>
          <p:cNvSpPr txBox="1"/>
          <p:nvPr/>
        </p:nvSpPr>
        <p:spPr>
          <a:xfrm>
            <a:off x="9420482" y="5647780"/>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网络</a:t>
            </a:r>
          </a:p>
        </p:txBody>
      </p:sp>
      <p:sp>
        <p:nvSpPr>
          <p:cNvPr id="28" name="TextBox 156"/>
          <p:cNvSpPr txBox="1"/>
          <p:nvPr/>
        </p:nvSpPr>
        <p:spPr>
          <a:xfrm>
            <a:off x="1658158" y="5650321"/>
            <a:ext cx="125539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连接</a:t>
            </a:r>
            <a:r>
              <a:rPr lang="en-US" altLang="zh-CN" sz="1400" dirty="0">
                <a:latin typeface="Arial" pitchFamily="34" charset="0"/>
                <a:ea typeface="华文细黑" pitchFamily="2" charset="-122"/>
                <a:cs typeface="Arial" pitchFamily="34" charset="0"/>
              </a:rPr>
              <a:t>Oracle</a:t>
            </a:r>
            <a:endParaRPr lang="zh-CN" altLang="en-US" sz="1400" dirty="0">
              <a:latin typeface="Arial" pitchFamily="34" charset="0"/>
              <a:ea typeface="华文细黑" pitchFamily="2" charset="-122"/>
              <a:cs typeface="Arial" pitchFamily="34" charset="0"/>
            </a:endParaRPr>
          </a:p>
        </p:txBody>
      </p:sp>
      <p:sp>
        <p:nvSpPr>
          <p:cNvPr id="29" name="TextBox 158"/>
          <p:cNvSpPr txBox="1"/>
          <p:nvPr/>
        </p:nvSpPr>
        <p:spPr>
          <a:xfrm>
            <a:off x="3589411" y="4094977"/>
            <a:ext cx="1286655"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itchFamily="34" charset="0"/>
                <a:ea typeface="华文细黑" pitchFamily="2" charset="-122"/>
                <a:cs typeface="Arial" pitchFamily="34" charset="0"/>
              </a:rPr>
              <a:t>Java</a:t>
            </a:r>
            <a:r>
              <a:rPr lang="zh-CN" altLang="en-US" sz="1400">
                <a:latin typeface="Arial" pitchFamily="34" charset="0"/>
                <a:ea typeface="华文细黑" pitchFamily="2" charset="-122"/>
                <a:cs typeface="Arial" pitchFamily="34" charset="0"/>
              </a:rPr>
              <a:t>新</a:t>
            </a:r>
            <a:r>
              <a:rPr lang="zh-CN" altLang="en-US" sz="1400" dirty="0">
                <a:latin typeface="Arial" pitchFamily="34" charset="0"/>
                <a:ea typeface="华文细黑" pitchFamily="2" charset="-122"/>
                <a:cs typeface="Arial" pitchFamily="34" charset="0"/>
              </a:rPr>
              <a:t>特性</a:t>
            </a:r>
          </a:p>
        </p:txBody>
      </p:sp>
      <p:cxnSp>
        <p:nvCxnSpPr>
          <p:cNvPr id="30" name="直接箭头连接符 29"/>
          <p:cNvCxnSpPr/>
          <p:nvPr/>
        </p:nvCxnSpPr>
        <p:spPr>
          <a:xfrm>
            <a:off x="7824755" y="1625488"/>
            <a:ext cx="0" cy="57606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1" name="肘形连接符 30"/>
          <p:cNvCxnSpPr/>
          <p:nvPr/>
        </p:nvCxnSpPr>
        <p:spPr>
          <a:xfrm rot="10800000" flipV="1">
            <a:off x="6619855" y="1856615"/>
            <a:ext cx="1422293"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2" name="肘形连接符 31"/>
          <p:cNvCxnSpPr/>
          <p:nvPr/>
        </p:nvCxnSpPr>
        <p:spPr>
          <a:xfrm>
            <a:off x="7806167" y="1856616"/>
            <a:ext cx="1864470"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3" name="肘形连接符 32"/>
          <p:cNvCxnSpPr/>
          <p:nvPr/>
        </p:nvCxnSpPr>
        <p:spPr>
          <a:xfrm rot="16200000" flipH="1">
            <a:off x="4292954" y="2410064"/>
            <a:ext cx="3462300" cy="1364771"/>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4" name="直接箭头连接符 33"/>
          <p:cNvCxnSpPr>
            <a:endCxn id="12" idx="1"/>
          </p:cNvCxnSpPr>
          <p:nvPr/>
        </p:nvCxnSpPr>
        <p:spPr>
          <a:xfrm flipV="1">
            <a:off x="5376132" y="3146928"/>
            <a:ext cx="1781843" cy="5833"/>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5" name="肘形连接符 34"/>
          <p:cNvCxnSpPr/>
          <p:nvPr/>
        </p:nvCxnSpPr>
        <p:spPr>
          <a:xfrm rot="5400000">
            <a:off x="7390738" y="3237153"/>
            <a:ext cx="392262" cy="62823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6" name="肘形连接符 35"/>
          <p:cNvCxnSpPr/>
          <p:nvPr/>
        </p:nvCxnSpPr>
        <p:spPr>
          <a:xfrm rot="16200000" flipH="1">
            <a:off x="8705610" y="2564159"/>
            <a:ext cx="382879" cy="1964833"/>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7" name="肘形连接符 36"/>
          <p:cNvCxnSpPr/>
          <p:nvPr/>
        </p:nvCxnSpPr>
        <p:spPr>
          <a:xfrm rot="5400000">
            <a:off x="7084404" y="2913964"/>
            <a:ext cx="375408" cy="128504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8" name="肘形连接符 37"/>
          <p:cNvCxnSpPr/>
          <p:nvPr/>
        </p:nvCxnSpPr>
        <p:spPr>
          <a:xfrm rot="5400000">
            <a:off x="6684782" y="2502011"/>
            <a:ext cx="345515" cy="2086900"/>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9" name="肘形连接符 38"/>
          <p:cNvCxnSpPr/>
          <p:nvPr/>
        </p:nvCxnSpPr>
        <p:spPr>
          <a:xfrm rot="16200000" flipH="1">
            <a:off x="8209158" y="3074259"/>
            <a:ext cx="367917" cy="956966"/>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0" name="肘形连接符 39"/>
          <p:cNvCxnSpPr/>
          <p:nvPr/>
        </p:nvCxnSpPr>
        <p:spPr>
          <a:xfrm rot="5400000">
            <a:off x="5452889" y="3627352"/>
            <a:ext cx="583178" cy="3364185"/>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1" name="肘形连接符 40"/>
          <p:cNvCxnSpPr/>
          <p:nvPr/>
        </p:nvCxnSpPr>
        <p:spPr>
          <a:xfrm rot="5400000">
            <a:off x="5871607" y="4046070"/>
            <a:ext cx="583178" cy="252674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2" name="肘形连接符 41"/>
          <p:cNvCxnSpPr/>
          <p:nvPr/>
        </p:nvCxnSpPr>
        <p:spPr>
          <a:xfrm rot="5400000">
            <a:off x="6373871" y="4534277"/>
            <a:ext cx="569123" cy="153627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3" name="肘形连接符 42"/>
          <p:cNvCxnSpPr/>
          <p:nvPr/>
        </p:nvCxnSpPr>
        <p:spPr>
          <a:xfrm rot="5400000">
            <a:off x="6856411" y="5030874"/>
            <a:ext cx="583178" cy="55714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4" name="肘形连接符 43"/>
          <p:cNvCxnSpPr/>
          <p:nvPr/>
        </p:nvCxnSpPr>
        <p:spPr>
          <a:xfrm rot="16200000" flipH="1">
            <a:off x="7278565" y="5165859"/>
            <a:ext cx="583178" cy="28716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5" name="肘形连接符 44"/>
          <p:cNvCxnSpPr/>
          <p:nvPr/>
        </p:nvCxnSpPr>
        <p:spPr>
          <a:xfrm rot="16200000" flipH="1">
            <a:off x="7632218" y="4812206"/>
            <a:ext cx="583178" cy="99447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6" name="肘形连接符 45"/>
          <p:cNvCxnSpPr/>
          <p:nvPr/>
        </p:nvCxnSpPr>
        <p:spPr>
          <a:xfrm rot="16200000" flipH="1">
            <a:off x="7923997" y="4493132"/>
            <a:ext cx="624087" cy="161893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7" name="肘形连接符 46"/>
          <p:cNvCxnSpPr/>
          <p:nvPr/>
        </p:nvCxnSpPr>
        <p:spPr>
          <a:xfrm rot="16200000" flipH="1">
            <a:off x="8307503" y="4142729"/>
            <a:ext cx="583178" cy="234504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8" name="直接箭头连接符 47"/>
          <p:cNvCxnSpPr/>
          <p:nvPr/>
        </p:nvCxnSpPr>
        <p:spPr>
          <a:xfrm rot="10800000" flipV="1">
            <a:off x="2914137" y="5800555"/>
            <a:ext cx="791745" cy="6107"/>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49" name="TextBox 168"/>
          <p:cNvSpPr txBox="1"/>
          <p:nvPr/>
        </p:nvSpPr>
        <p:spPr>
          <a:xfrm>
            <a:off x="3304429" y="1992668"/>
            <a:ext cx="147737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Eclipse</a:t>
            </a:r>
            <a:r>
              <a:rPr lang="zh-CN" altLang="en-US" sz="1400" dirty="0">
                <a:latin typeface="Arial" pitchFamily="34" charset="0"/>
                <a:ea typeface="华文细黑" pitchFamily="2" charset="-122"/>
                <a:cs typeface="Arial" pitchFamily="34" charset="0"/>
              </a:rPr>
              <a:t>使用</a:t>
            </a:r>
          </a:p>
        </p:txBody>
      </p:sp>
      <p:cxnSp>
        <p:nvCxnSpPr>
          <p:cNvPr id="50" name="直接箭头连接符 49"/>
          <p:cNvCxnSpPr>
            <a:endCxn id="49" idx="3"/>
          </p:cNvCxnSpPr>
          <p:nvPr/>
        </p:nvCxnSpPr>
        <p:spPr>
          <a:xfrm rot="10800000" flipV="1">
            <a:off x="4781799" y="2144646"/>
            <a:ext cx="558584" cy="191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51" name="TextBox 199"/>
          <p:cNvSpPr txBox="1"/>
          <p:nvPr/>
        </p:nvSpPr>
        <p:spPr>
          <a:xfrm>
            <a:off x="1661356" y="2380687"/>
            <a:ext cx="11448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泛型</a:t>
            </a:r>
          </a:p>
        </p:txBody>
      </p:sp>
      <p:sp>
        <p:nvSpPr>
          <p:cNvPr id="52" name="TextBox 200"/>
          <p:cNvSpPr txBox="1"/>
          <p:nvPr/>
        </p:nvSpPr>
        <p:spPr>
          <a:xfrm>
            <a:off x="1652860" y="2998310"/>
            <a:ext cx="115332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枚举</a:t>
            </a:r>
          </a:p>
        </p:txBody>
      </p:sp>
      <p:sp>
        <p:nvSpPr>
          <p:cNvPr id="53" name="TextBox 201"/>
          <p:cNvSpPr txBox="1"/>
          <p:nvPr/>
        </p:nvSpPr>
        <p:spPr>
          <a:xfrm>
            <a:off x="1652859" y="3602289"/>
            <a:ext cx="1206591"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装箱</a:t>
            </a:r>
            <a:r>
              <a:rPr lang="en-US" altLang="zh-CN" sz="1400" dirty="0">
                <a:latin typeface="Arial" pitchFamily="34" charset="0"/>
                <a:ea typeface="华文细黑" pitchFamily="2" charset="-122"/>
                <a:cs typeface="Arial" pitchFamily="34" charset="0"/>
              </a:rPr>
              <a:t>/</a:t>
            </a:r>
            <a:r>
              <a:rPr lang="zh-CN" altLang="en-US" sz="1400" dirty="0">
                <a:latin typeface="Arial" pitchFamily="34" charset="0"/>
                <a:ea typeface="华文细黑" pitchFamily="2" charset="-122"/>
                <a:cs typeface="Arial" pitchFamily="34" charset="0"/>
              </a:rPr>
              <a:t>拆箱</a:t>
            </a:r>
          </a:p>
        </p:txBody>
      </p:sp>
      <p:sp>
        <p:nvSpPr>
          <p:cNvPr id="54" name="TextBox 202"/>
          <p:cNvSpPr txBox="1"/>
          <p:nvPr/>
        </p:nvSpPr>
        <p:spPr>
          <a:xfrm>
            <a:off x="1661355" y="4246448"/>
            <a:ext cx="117350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可变参数</a:t>
            </a:r>
          </a:p>
        </p:txBody>
      </p:sp>
      <p:sp>
        <p:nvSpPr>
          <p:cNvPr id="55" name="TextBox 203"/>
          <p:cNvSpPr txBox="1"/>
          <p:nvPr/>
        </p:nvSpPr>
        <p:spPr>
          <a:xfrm>
            <a:off x="1661355" y="4835227"/>
            <a:ext cx="119394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Annotation</a:t>
            </a:r>
            <a:endParaRPr lang="zh-CN" altLang="en-US" sz="1400" dirty="0">
              <a:latin typeface="Arial" pitchFamily="34" charset="0"/>
              <a:ea typeface="华文细黑" pitchFamily="2" charset="-122"/>
              <a:cs typeface="Arial" pitchFamily="34" charset="0"/>
            </a:endParaRPr>
          </a:p>
        </p:txBody>
      </p:sp>
      <p:cxnSp>
        <p:nvCxnSpPr>
          <p:cNvPr id="56" name="肘形连接符 55"/>
          <p:cNvCxnSpPr>
            <a:stCxn id="29" idx="1"/>
            <a:endCxn id="51" idx="3"/>
          </p:cNvCxnSpPr>
          <p:nvPr/>
        </p:nvCxnSpPr>
        <p:spPr>
          <a:xfrm rot="10800000">
            <a:off x="2806183" y="2534576"/>
            <a:ext cx="783229" cy="1714290"/>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7" name="肘形连接符 56"/>
          <p:cNvCxnSpPr>
            <a:stCxn id="29" idx="1"/>
            <a:endCxn id="52" idx="3"/>
          </p:cNvCxnSpPr>
          <p:nvPr/>
        </p:nvCxnSpPr>
        <p:spPr>
          <a:xfrm rot="10800000">
            <a:off x="2806183" y="3152200"/>
            <a:ext cx="783229" cy="109666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8" name="肘形连接符 57"/>
          <p:cNvCxnSpPr/>
          <p:nvPr/>
        </p:nvCxnSpPr>
        <p:spPr>
          <a:xfrm rot="10800000">
            <a:off x="2855041" y="3765693"/>
            <a:ext cx="743607" cy="483172"/>
          </a:xfrm>
          <a:prstGeom prst="bentConnector3">
            <a:avLst>
              <a:gd name="adj1" fmla="val 53925"/>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9" name="肘形连接符 58"/>
          <p:cNvCxnSpPr/>
          <p:nvPr/>
        </p:nvCxnSpPr>
        <p:spPr>
          <a:xfrm rot="10800000" flipV="1">
            <a:off x="2841653" y="4248562"/>
            <a:ext cx="708504" cy="73788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0" name="直接箭头连接符 59"/>
          <p:cNvCxnSpPr>
            <a:stCxn id="6" idx="3"/>
          </p:cNvCxnSpPr>
          <p:nvPr/>
        </p:nvCxnSpPr>
        <p:spPr>
          <a:xfrm>
            <a:off x="5029569" y="1354649"/>
            <a:ext cx="2034162" cy="1387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1" name="直接箭头连接符 60"/>
          <p:cNvCxnSpPr>
            <a:stCxn id="5" idx="3"/>
            <a:endCxn id="6" idx="1"/>
          </p:cNvCxnSpPr>
          <p:nvPr/>
        </p:nvCxnSpPr>
        <p:spPr>
          <a:xfrm flipV="1">
            <a:off x="3247307" y="1354649"/>
            <a:ext cx="290894" cy="632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2" name="直接箭头连接符 61"/>
          <p:cNvCxnSpPr/>
          <p:nvPr/>
        </p:nvCxnSpPr>
        <p:spPr>
          <a:xfrm rot="5400000">
            <a:off x="7666561" y="3539454"/>
            <a:ext cx="494887" cy="5992"/>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3" name="直接箭头连接符 62"/>
          <p:cNvCxnSpPr/>
          <p:nvPr/>
        </p:nvCxnSpPr>
        <p:spPr>
          <a:xfrm rot="10800000">
            <a:off x="4889713" y="4251626"/>
            <a:ext cx="472770" cy="158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4" name="肘形连接符 63"/>
          <p:cNvCxnSpPr/>
          <p:nvPr/>
        </p:nvCxnSpPr>
        <p:spPr>
          <a:xfrm rot="16200000" flipH="1">
            <a:off x="7930786" y="1397256"/>
            <a:ext cx="706003" cy="92245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1589932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516" y="487806"/>
            <a:ext cx="8229600" cy="1008112"/>
          </a:xfrm>
        </p:spPr>
        <p:txBody>
          <a:bodyPr/>
          <a:lstStyle/>
          <a:p>
            <a:r>
              <a:rPr lang="zh-CN" altLang="en-US" b="1" dirty="0">
                <a:latin typeface="Arial Unicode MS" pitchFamily="34" charset="-122"/>
                <a:ea typeface="Arial Unicode MS" pitchFamily="34" charset="-122"/>
                <a:cs typeface="Arial Unicode MS" pitchFamily="34" charset="-122"/>
              </a:rPr>
              <a:t>操作集合的工具类：</a:t>
            </a:r>
            <a:r>
              <a:rPr lang="en-US" altLang="zh-CN" b="1" dirty="0">
                <a:latin typeface="Arial Unicode MS" pitchFamily="34" charset="-122"/>
                <a:ea typeface="Arial Unicode MS" pitchFamily="34" charset="-122"/>
                <a:cs typeface="Arial Unicode MS" pitchFamily="34" charset="-122"/>
              </a:rPr>
              <a:t>Collections</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943429" y="1422401"/>
            <a:ext cx="9067215" cy="4885230"/>
          </a:xfrm>
        </p:spPr>
        <p:txBody>
          <a:bodyPr>
            <a:normAutofit/>
          </a:bodyPr>
          <a:lstStyle/>
          <a:p>
            <a:pPr marL="0" indent="0">
              <a:buNone/>
            </a:pPr>
            <a:r>
              <a:rPr lang="en-US" altLang="zh-CN" sz="2400" dirty="0">
                <a:latin typeface="Arial Unicode MS" pitchFamily="34" charset="-122"/>
                <a:ea typeface="Arial Unicode MS" pitchFamily="34" charset="-122"/>
                <a:cs typeface="Arial Unicode MS" pitchFamily="34" charset="-122"/>
              </a:rPr>
              <a:t>Collections </a:t>
            </a:r>
            <a:r>
              <a:rPr lang="zh-CN" altLang="en-US" sz="2400" dirty="0">
                <a:latin typeface="Arial Unicode MS" pitchFamily="34" charset="-122"/>
                <a:ea typeface="Arial Unicode MS" pitchFamily="34" charset="-122"/>
                <a:cs typeface="Arial Unicode MS" pitchFamily="34" charset="-122"/>
              </a:rPr>
              <a:t>是一个操作 </a:t>
            </a:r>
            <a:r>
              <a:rPr lang="en-US" altLang="zh-CN" sz="2400" dirty="0">
                <a:latin typeface="Arial Unicode MS" pitchFamily="34" charset="-122"/>
                <a:ea typeface="Arial Unicode MS" pitchFamily="34" charset="-122"/>
                <a:cs typeface="Arial Unicode MS" pitchFamily="34" charset="-122"/>
              </a:rPr>
              <a:t>Set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List</a:t>
            </a:r>
            <a:r>
              <a:rPr lang="zh-CN" altLang="en-US" sz="2400" dirty="0">
                <a:latin typeface="Arial Unicode MS" pitchFamily="34" charset="-122"/>
                <a:ea typeface="Arial Unicode MS" pitchFamily="34" charset="-122"/>
                <a:cs typeface="Arial Unicode MS" pitchFamily="34" charset="-122"/>
              </a:rPr>
              <a:t> 和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等集合的工具类</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a:latin typeface="Arial Unicode MS" pitchFamily="34" charset="-122"/>
                <a:ea typeface="Arial Unicode MS" pitchFamily="34" charset="-122"/>
                <a:cs typeface="Arial Unicode MS" pitchFamily="34" charset="-122"/>
              </a:rPr>
              <a:t>Collections </a:t>
            </a:r>
            <a:r>
              <a:rPr lang="zh-CN" altLang="en-US" sz="2400" dirty="0">
                <a:latin typeface="Arial Unicode MS" pitchFamily="34" charset="-122"/>
                <a:ea typeface="Arial Unicode MS" pitchFamily="34" charset="-122"/>
                <a:cs typeface="Arial Unicode MS" pitchFamily="34" charset="-122"/>
              </a:rPr>
              <a:t>中提供了大量方法对集合元素进行排序、查询和修改等操作，还提供了对集合对象设置不可变、对集合对象实现同步控制等方法</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zh-CN" altLang="en-US" sz="2400" dirty="0">
                <a:latin typeface="Arial Unicode MS" pitchFamily="34" charset="-122"/>
                <a:ea typeface="Arial Unicode MS" pitchFamily="34" charset="-122"/>
                <a:cs typeface="Arial Unicode MS" pitchFamily="34" charset="-122"/>
              </a:rPr>
              <a:t>排序操作：</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reverse(List)</a:t>
            </a:r>
            <a:r>
              <a:rPr lang="zh-CN" altLang="en-US" sz="2000" dirty="0">
                <a:latin typeface="Arial Unicode MS" pitchFamily="34" charset="-122"/>
                <a:ea typeface="Arial Unicode MS" pitchFamily="34" charset="-122"/>
                <a:cs typeface="Arial Unicode MS" pitchFamily="34" charset="-122"/>
              </a:rPr>
              <a:t>：反转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中元素的顺序</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shuffle(List)</a:t>
            </a:r>
            <a:r>
              <a:rPr lang="zh-CN" altLang="en-US" sz="2000" dirty="0">
                <a:latin typeface="Arial Unicode MS" pitchFamily="34" charset="-122"/>
                <a:ea typeface="Arial Unicode MS" pitchFamily="34" charset="-122"/>
                <a:cs typeface="Arial Unicode MS" pitchFamily="34" charset="-122"/>
              </a:rPr>
              <a:t>：对 </a:t>
            </a:r>
            <a:r>
              <a:rPr lang="en-US" altLang="zh-CN" sz="2000" dirty="0">
                <a:latin typeface="Arial Unicode MS" pitchFamily="34" charset="-122"/>
                <a:ea typeface="Arial Unicode MS" pitchFamily="34" charset="-122"/>
                <a:cs typeface="Arial Unicode MS" pitchFamily="34" charset="-122"/>
              </a:rPr>
              <a:t>List</a:t>
            </a:r>
            <a:r>
              <a:rPr lang="zh-CN" altLang="en-US" sz="2000" dirty="0">
                <a:latin typeface="Arial Unicode MS" pitchFamily="34" charset="-122"/>
                <a:ea typeface="Arial Unicode MS" pitchFamily="34" charset="-122"/>
                <a:cs typeface="Arial Unicode MS" pitchFamily="34" charset="-122"/>
              </a:rPr>
              <a:t> 集合元素进行随机排序</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sort(List)</a:t>
            </a:r>
            <a:r>
              <a:rPr lang="zh-CN" altLang="en-US" sz="2000" dirty="0">
                <a:latin typeface="Arial Unicode MS" pitchFamily="34" charset="-122"/>
                <a:ea typeface="Arial Unicode MS" pitchFamily="34" charset="-122"/>
                <a:cs typeface="Arial Unicode MS" pitchFamily="34" charset="-122"/>
              </a:rPr>
              <a:t>：根据元素的自然顺序对指定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集合元素按升序排序</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sort(List</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Comparator)</a:t>
            </a:r>
            <a:r>
              <a:rPr lang="zh-CN" altLang="en-US" sz="2000" dirty="0">
                <a:latin typeface="Arial Unicode MS" pitchFamily="34" charset="-122"/>
                <a:ea typeface="Arial Unicode MS" pitchFamily="34" charset="-122"/>
                <a:cs typeface="Arial Unicode MS" pitchFamily="34" charset="-122"/>
              </a:rPr>
              <a:t>：根据指定的 </a:t>
            </a:r>
            <a:r>
              <a:rPr lang="en-US" altLang="zh-CN" sz="2000" dirty="0">
                <a:latin typeface="Arial Unicode MS" pitchFamily="34" charset="-122"/>
                <a:ea typeface="Arial Unicode MS" pitchFamily="34" charset="-122"/>
                <a:cs typeface="Arial Unicode MS" pitchFamily="34" charset="-122"/>
              </a:rPr>
              <a:t>Comparator </a:t>
            </a:r>
            <a:r>
              <a:rPr lang="zh-CN" altLang="en-US" sz="2000" dirty="0">
                <a:latin typeface="Arial Unicode MS" pitchFamily="34" charset="-122"/>
                <a:ea typeface="Arial Unicode MS" pitchFamily="34" charset="-122"/>
                <a:cs typeface="Arial Unicode MS" pitchFamily="34" charset="-122"/>
              </a:rPr>
              <a:t>产生的顺序对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集合元素进行排序</a:t>
            </a:r>
            <a:endParaRPr lang="en-US" altLang="zh-CN"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swap(List</a:t>
            </a:r>
            <a:r>
              <a:rPr lang="zh-CN" altLang="en-US"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int</a:t>
            </a:r>
            <a:r>
              <a:rPr lang="zh-CN" altLang="en-US"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：将指定 </a:t>
            </a:r>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集合中的 </a:t>
            </a:r>
            <a:r>
              <a:rPr lang="en-US" altLang="zh-CN" sz="2000" dirty="0" err="1">
                <a:latin typeface="Arial Unicode MS" pitchFamily="34" charset="-122"/>
                <a:ea typeface="Arial Unicode MS" pitchFamily="34" charset="-122"/>
                <a:cs typeface="Arial Unicode MS" pitchFamily="34" charset="-122"/>
              </a:rPr>
              <a:t>i</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处元素和 </a:t>
            </a:r>
            <a:r>
              <a:rPr lang="en-US" altLang="zh-CN" sz="2000" dirty="0">
                <a:latin typeface="Arial Unicode MS" pitchFamily="34" charset="-122"/>
                <a:ea typeface="Arial Unicode MS" pitchFamily="34" charset="-122"/>
                <a:cs typeface="Arial Unicode MS" pitchFamily="34" charset="-122"/>
              </a:rPr>
              <a:t>j </a:t>
            </a:r>
            <a:r>
              <a:rPr lang="zh-CN" altLang="en-US" sz="2000" dirty="0">
                <a:latin typeface="Arial Unicode MS" pitchFamily="34" charset="-122"/>
                <a:ea typeface="Arial Unicode MS" pitchFamily="34" charset="-122"/>
                <a:cs typeface="Arial Unicode MS" pitchFamily="34" charset="-122"/>
              </a:rPr>
              <a:t>处元素进行交换</a:t>
            </a:r>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7524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059" y="538189"/>
            <a:ext cx="8229600" cy="857256"/>
          </a:xfrm>
        </p:spPr>
        <p:txBody>
          <a:bodyPr/>
          <a:lstStyle/>
          <a:p>
            <a:r>
              <a:rPr lang="zh-CN" altLang="en-US" b="1" dirty="0">
                <a:latin typeface="Arial Unicode MS" pitchFamily="34" charset="-122"/>
                <a:ea typeface="Arial Unicode MS" pitchFamily="34" charset="-122"/>
                <a:cs typeface="Arial Unicode MS" pitchFamily="34" charset="-122"/>
              </a:rPr>
              <a:t>查找、替换</a:t>
            </a:r>
          </a:p>
        </p:txBody>
      </p:sp>
      <p:sp>
        <p:nvSpPr>
          <p:cNvPr id="3" name="内容占位符 2"/>
          <p:cNvSpPr>
            <a:spLocks noGrp="1"/>
          </p:cNvSpPr>
          <p:nvPr>
            <p:ph idx="1"/>
          </p:nvPr>
        </p:nvSpPr>
        <p:spPr>
          <a:xfrm>
            <a:off x="943428" y="1422399"/>
            <a:ext cx="9125272" cy="4986831"/>
          </a:xfrm>
        </p:spPr>
        <p:txBody>
          <a:bodyPr>
            <a:normAutofit/>
          </a:bodyPr>
          <a:lstStyle/>
          <a:p>
            <a:pPr marL="0" indent="0">
              <a:buNone/>
            </a:pPr>
            <a:r>
              <a:rPr lang="en-US" altLang="zh-CN" sz="2400" dirty="0">
                <a:latin typeface="Arial Unicode MS" pitchFamily="34" charset="-122"/>
                <a:ea typeface="Arial Unicode MS" pitchFamily="34" charset="-122"/>
                <a:cs typeface="Arial Unicode MS" pitchFamily="34" charset="-122"/>
              </a:rPr>
              <a:t>Object max(Collection)</a:t>
            </a:r>
            <a:r>
              <a:rPr lang="zh-CN" altLang="en-US" sz="2400" dirty="0">
                <a:latin typeface="Arial Unicode MS" pitchFamily="34" charset="-122"/>
                <a:ea typeface="Arial Unicode MS" pitchFamily="34" charset="-122"/>
                <a:cs typeface="Arial Unicode MS" pitchFamily="34" charset="-122"/>
              </a:rPr>
              <a:t>：根据元素的自然顺序，返回给定集合中的最大元素</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a:latin typeface="Arial Unicode MS" pitchFamily="34" charset="-122"/>
                <a:ea typeface="Arial Unicode MS" pitchFamily="34" charset="-122"/>
                <a:cs typeface="Arial Unicode MS" pitchFamily="34" charset="-122"/>
              </a:rPr>
              <a:t>Object max(Collection</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Comparator)</a:t>
            </a:r>
            <a:r>
              <a:rPr lang="zh-CN" altLang="en-US" sz="2400" dirty="0">
                <a:latin typeface="Arial Unicode MS" pitchFamily="34" charset="-122"/>
                <a:ea typeface="Arial Unicode MS" pitchFamily="34" charset="-122"/>
                <a:cs typeface="Arial Unicode MS" pitchFamily="34" charset="-122"/>
              </a:rPr>
              <a:t>：根据 </a:t>
            </a:r>
            <a:r>
              <a:rPr lang="en-US" altLang="zh-CN" sz="2400" dirty="0">
                <a:latin typeface="Arial Unicode MS" pitchFamily="34" charset="-122"/>
                <a:ea typeface="Arial Unicode MS" pitchFamily="34" charset="-122"/>
                <a:cs typeface="Arial Unicode MS" pitchFamily="34" charset="-122"/>
              </a:rPr>
              <a:t>Comparator </a:t>
            </a:r>
            <a:r>
              <a:rPr lang="zh-CN" altLang="en-US" sz="2400" dirty="0">
                <a:latin typeface="Arial Unicode MS" pitchFamily="34" charset="-122"/>
                <a:ea typeface="Arial Unicode MS" pitchFamily="34" charset="-122"/>
                <a:cs typeface="Arial Unicode MS" pitchFamily="34" charset="-122"/>
              </a:rPr>
              <a:t>指定的顺序，返回给定集合中的最大元素</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a:latin typeface="Arial Unicode MS" pitchFamily="34" charset="-122"/>
                <a:ea typeface="Arial Unicode MS" pitchFamily="34" charset="-122"/>
                <a:cs typeface="Arial Unicode MS" pitchFamily="34" charset="-122"/>
              </a:rPr>
              <a:t>Object min(Collection)</a:t>
            </a:r>
          </a:p>
          <a:p>
            <a:pPr marL="0" indent="0">
              <a:buNone/>
            </a:pPr>
            <a:r>
              <a:rPr lang="en-US" altLang="zh-CN" sz="2400" dirty="0">
                <a:latin typeface="Arial Unicode MS" pitchFamily="34" charset="-122"/>
                <a:ea typeface="Arial Unicode MS" pitchFamily="34" charset="-122"/>
                <a:cs typeface="Arial Unicode MS" pitchFamily="34" charset="-122"/>
              </a:rPr>
              <a:t>Object min(Collection</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Comparator)</a:t>
            </a:r>
          </a:p>
          <a:p>
            <a:pPr marL="0" indent="0">
              <a:buNone/>
            </a:pPr>
            <a:r>
              <a:rPr lang="en-US" altLang="zh-CN" sz="2400" dirty="0" err="1">
                <a:latin typeface="Arial Unicode MS" pitchFamily="34" charset="-122"/>
                <a:ea typeface="Arial Unicode MS" pitchFamily="34" charset="-122"/>
                <a:cs typeface="Arial Unicode MS" pitchFamily="34" charset="-122"/>
              </a:rPr>
              <a:t>int</a:t>
            </a:r>
            <a:r>
              <a:rPr lang="en-US" altLang="zh-CN" sz="2400" dirty="0">
                <a:latin typeface="Arial Unicode MS" pitchFamily="34" charset="-122"/>
                <a:ea typeface="Arial Unicode MS" pitchFamily="34" charset="-122"/>
                <a:cs typeface="Arial Unicode MS" pitchFamily="34" charset="-122"/>
              </a:rPr>
              <a:t> frequency(Collection</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Object)</a:t>
            </a:r>
            <a:r>
              <a:rPr lang="zh-CN" altLang="en-US" sz="2400" dirty="0">
                <a:latin typeface="Arial Unicode MS" pitchFamily="34" charset="-122"/>
                <a:ea typeface="Arial Unicode MS" pitchFamily="34" charset="-122"/>
                <a:cs typeface="Arial Unicode MS" pitchFamily="34" charset="-122"/>
              </a:rPr>
              <a:t>：返回指定集合中指定元素的出现次数</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err="1">
                <a:latin typeface="Arial Unicode MS" pitchFamily="34" charset="-122"/>
                <a:ea typeface="Arial Unicode MS" pitchFamily="34" charset="-122"/>
                <a:cs typeface="Arial Unicode MS" pitchFamily="34" charset="-122"/>
              </a:rPr>
              <a:t>boolean</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replaceAll</a:t>
            </a:r>
            <a:r>
              <a:rPr lang="en-US" altLang="zh-CN" sz="2400" dirty="0">
                <a:latin typeface="Arial Unicode MS" pitchFamily="34" charset="-122"/>
                <a:ea typeface="Arial Unicode MS" pitchFamily="34" charset="-122"/>
                <a:cs typeface="Arial Unicode MS" pitchFamily="34" charset="-122"/>
              </a:rPr>
              <a:t>(List </a:t>
            </a:r>
            <a:r>
              <a:rPr lang="en-US" altLang="zh-CN" sz="2400" dirty="0" err="1">
                <a:latin typeface="Arial Unicode MS" pitchFamily="34" charset="-122"/>
                <a:ea typeface="Arial Unicode MS" pitchFamily="34" charset="-122"/>
                <a:cs typeface="Arial Unicode MS" pitchFamily="34" charset="-122"/>
              </a:rPr>
              <a:t>list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Object </a:t>
            </a:r>
            <a:r>
              <a:rPr lang="en-US" altLang="zh-CN" sz="2400" dirty="0" err="1">
                <a:latin typeface="Arial Unicode MS" pitchFamily="34" charset="-122"/>
                <a:ea typeface="Arial Unicode MS" pitchFamily="34" charset="-122"/>
                <a:cs typeface="Arial Unicode MS" pitchFamily="34" charset="-122"/>
              </a:rPr>
              <a:t>oldVal</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Object </a:t>
            </a:r>
            <a:r>
              <a:rPr lang="en-US" altLang="zh-CN" sz="2400" dirty="0" err="1">
                <a:latin typeface="Arial Unicode MS" pitchFamily="34" charset="-122"/>
                <a:ea typeface="Arial Unicode MS" pitchFamily="34" charset="-122"/>
                <a:cs typeface="Arial Unicode MS" pitchFamily="34" charset="-122"/>
              </a:rPr>
              <a:t>newVal</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：使用新值替换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对象的所有旧值</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8753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488" y="502319"/>
            <a:ext cx="8229600" cy="857256"/>
          </a:xfrm>
        </p:spPr>
        <p:txBody>
          <a:bodyPr/>
          <a:lstStyle/>
          <a:p>
            <a:r>
              <a:rPr lang="zh-CN" altLang="en-US" b="1" dirty="0">
                <a:latin typeface="Arial Unicode MS" pitchFamily="34" charset="-122"/>
                <a:ea typeface="Arial Unicode MS" pitchFamily="34" charset="-122"/>
                <a:cs typeface="Arial Unicode MS" pitchFamily="34" charset="-122"/>
              </a:rPr>
              <a:t>同步控制</a:t>
            </a:r>
          </a:p>
        </p:txBody>
      </p:sp>
      <p:sp>
        <p:nvSpPr>
          <p:cNvPr id="3" name="内容占位符 2"/>
          <p:cNvSpPr>
            <a:spLocks noGrp="1"/>
          </p:cNvSpPr>
          <p:nvPr>
            <p:ph idx="1"/>
          </p:nvPr>
        </p:nvSpPr>
        <p:spPr>
          <a:xfrm>
            <a:off x="936171" y="1467883"/>
            <a:ext cx="8229600" cy="1328734"/>
          </a:xfrm>
        </p:spPr>
        <p:txBody>
          <a:bodyPr>
            <a:normAutofit/>
          </a:bodyPr>
          <a:lstStyle/>
          <a:p>
            <a:pPr marL="0" indent="0">
              <a:buNone/>
            </a:pPr>
            <a:r>
              <a:rPr lang="en-US" altLang="zh-CN" sz="2400" dirty="0">
                <a:latin typeface="Arial Unicode MS" pitchFamily="34" charset="-122"/>
                <a:ea typeface="Arial Unicode MS" pitchFamily="34" charset="-122"/>
                <a:cs typeface="Arial Unicode MS" pitchFamily="34" charset="-122"/>
              </a:rPr>
              <a:t>Collections </a:t>
            </a:r>
            <a:r>
              <a:rPr lang="zh-CN" altLang="en-US" sz="2400" dirty="0">
                <a:latin typeface="Arial Unicode MS" pitchFamily="34" charset="-122"/>
                <a:ea typeface="Arial Unicode MS" pitchFamily="34" charset="-122"/>
                <a:cs typeface="Arial Unicode MS" pitchFamily="34" charset="-122"/>
              </a:rPr>
              <a:t>类中提供了多个 </a:t>
            </a:r>
            <a:r>
              <a:rPr lang="en-US" altLang="zh-CN" sz="2400" dirty="0" err="1">
                <a:latin typeface="Arial Unicode MS" pitchFamily="34" charset="-122"/>
                <a:ea typeface="Arial Unicode MS" pitchFamily="34" charset="-122"/>
                <a:cs typeface="Arial Unicode MS" pitchFamily="34" charset="-122"/>
              </a:rPr>
              <a:t>synchronizedXxx</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方法，该方法可使将指定集合包装成线程同步的集合，从而可以解决多线程并发访问集合时的线程安全问题</a:t>
            </a:r>
          </a:p>
        </p:txBody>
      </p:sp>
      <p:pic>
        <p:nvPicPr>
          <p:cNvPr id="6147" name="Picture 3"/>
          <p:cNvPicPr>
            <a:picLocks noChangeAspect="1" noChangeArrowheads="1"/>
          </p:cNvPicPr>
          <p:nvPr/>
        </p:nvPicPr>
        <p:blipFill>
          <a:blip r:embed="rId2" cstate="print"/>
          <a:srcRect/>
          <a:stretch>
            <a:fillRect/>
          </a:stretch>
        </p:blipFill>
        <p:spPr bwMode="auto">
          <a:xfrm>
            <a:off x="1088278" y="3279319"/>
            <a:ext cx="7600772" cy="2857520"/>
          </a:xfrm>
          <a:prstGeom prst="rect">
            <a:avLst/>
          </a:prstGeom>
          <a:noFill/>
          <a:ln w="9525">
            <a:noFill/>
            <a:miter lim="800000"/>
            <a:headEnd/>
            <a:tailEnd/>
          </a:ln>
          <a:effectLst/>
        </p:spPr>
      </p:pic>
    </p:spTree>
    <p:extLst>
      <p:ext uri="{BB962C8B-B14F-4D97-AF65-F5344CB8AC3E}">
        <p14:creationId xmlns:p14="http://schemas.microsoft.com/office/powerpoint/2010/main" val="31469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40.jpg"/>
          <p:cNvPicPr>
            <a:picLocks noGrp="1" noChangeAspect="1"/>
          </p:cNvPicPr>
          <p:nvPr>
            <p:ph idx="1"/>
          </p:nvPr>
        </p:nvPicPr>
        <p:blipFill>
          <a:blip r:embed="rId2" cstate="print"/>
          <a:stretch>
            <a:fillRect/>
          </a:stretch>
        </p:blipFill>
        <p:spPr>
          <a:xfrm>
            <a:off x="130738" y="274320"/>
            <a:ext cx="12061261" cy="753563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90058" y="503447"/>
            <a:ext cx="8229600" cy="1000132"/>
          </a:xfrm>
        </p:spPr>
        <p:txBody>
          <a:bodyPr>
            <a:normAutofit/>
          </a:bodyPr>
          <a:lstStyle/>
          <a:p>
            <a:r>
              <a:rPr lang="en-US" altLang="zh-CN" sz="4000" b="1" dirty="0">
                <a:solidFill>
                  <a:srgbClr val="00B050"/>
                </a:solidFill>
                <a:latin typeface="Arial" pitchFamily="34" charset="0"/>
                <a:ea typeface="黑体" pitchFamily="49" charset="-122"/>
                <a:cs typeface="Arial" pitchFamily="34" charset="0"/>
              </a:rPr>
              <a:t>JAVA</a:t>
            </a:r>
            <a:r>
              <a:rPr lang="zh-CN" altLang="en-US" sz="4000" b="1" dirty="0">
                <a:solidFill>
                  <a:srgbClr val="00B050"/>
                </a:solidFill>
                <a:latin typeface="黑体" pitchFamily="49" charset="-122"/>
                <a:ea typeface="黑体" pitchFamily="49" charset="-122"/>
                <a:cs typeface="Arial Unicode MS" pitchFamily="34" charset="-122"/>
              </a:rPr>
              <a:t>基础课程内容</a:t>
            </a:r>
            <a:endParaRPr lang="zh-CN" altLang="en-US" sz="4000" dirty="0">
              <a:solidFill>
                <a:srgbClr val="00B050"/>
              </a:solidFill>
              <a:latin typeface="黑体" pitchFamily="49" charset="-122"/>
              <a:ea typeface="黑体" pitchFamily="49" charset="-122"/>
              <a:cs typeface="Arial Unicode MS" pitchFamily="34" charset="-122"/>
            </a:endParaRPr>
          </a:p>
        </p:txBody>
      </p:sp>
      <p:sp>
        <p:nvSpPr>
          <p:cNvPr id="5" name="内容占位符 2"/>
          <p:cNvSpPr>
            <a:spLocks noGrp="1"/>
          </p:cNvSpPr>
          <p:nvPr>
            <p:ph idx="1"/>
          </p:nvPr>
        </p:nvSpPr>
        <p:spPr>
          <a:xfrm>
            <a:off x="1095120" y="1776236"/>
            <a:ext cx="4071966" cy="4500594"/>
          </a:xfrm>
        </p:spPr>
        <p:txBody>
          <a:bodyPr>
            <a:noAutofit/>
          </a:bodyPr>
          <a:lstStyle/>
          <a:p>
            <a:r>
              <a:rPr lang="zh-CN" altLang="en-US" sz="2400" dirty="0">
                <a:solidFill>
                  <a:srgbClr val="00B050"/>
                </a:solidFill>
                <a:latin typeface="Arial" pitchFamily="34" charset="0"/>
                <a:ea typeface="华文细黑" pitchFamily="2" charset="-122"/>
                <a:cs typeface="Arial" pitchFamily="34" charset="0"/>
              </a:rPr>
              <a:t>第一章 </a:t>
            </a:r>
            <a:r>
              <a:rPr lang="en-US" altLang="zh-CN" sz="2400" dirty="0">
                <a:solidFill>
                  <a:srgbClr val="00B050"/>
                </a:solidFill>
                <a:latin typeface="Arial" pitchFamily="34" charset="0"/>
                <a:ea typeface="华文细黑" pitchFamily="2" charset="-122"/>
                <a:cs typeface="Arial" pitchFamily="34" charset="0"/>
              </a:rPr>
              <a:t>Java</a:t>
            </a:r>
            <a:r>
              <a:rPr lang="zh-CN" altLang="en-US" sz="2400" dirty="0">
                <a:solidFill>
                  <a:srgbClr val="00B050"/>
                </a:solidFill>
                <a:latin typeface="Arial" pitchFamily="34" charset="0"/>
                <a:ea typeface="华文细黑" pitchFamily="2" charset="-122"/>
                <a:cs typeface="Arial" pitchFamily="34" charset="0"/>
              </a:rPr>
              <a:t>语言概述              </a:t>
            </a:r>
          </a:p>
          <a:p>
            <a:r>
              <a:rPr lang="zh-CN" altLang="en-US" sz="2400" dirty="0">
                <a:solidFill>
                  <a:srgbClr val="00B050"/>
                </a:solidFill>
                <a:latin typeface="Arial" pitchFamily="34" charset="0"/>
                <a:ea typeface="华文细黑" pitchFamily="2" charset="-122"/>
                <a:cs typeface="Arial" pitchFamily="34" charset="0"/>
              </a:rPr>
              <a:t>第二章 基本语法</a:t>
            </a:r>
          </a:p>
          <a:p>
            <a:r>
              <a:rPr lang="zh-CN" altLang="en-US" sz="2400" dirty="0">
                <a:solidFill>
                  <a:srgbClr val="00B050"/>
                </a:solidFill>
                <a:latin typeface="Arial" pitchFamily="34" charset="0"/>
                <a:ea typeface="华文细黑" pitchFamily="2" charset="-122"/>
                <a:cs typeface="Arial" pitchFamily="34" charset="0"/>
              </a:rPr>
              <a:t>第三章 面向对象</a:t>
            </a:r>
          </a:p>
          <a:p>
            <a:r>
              <a:rPr lang="zh-CN" altLang="en-US" sz="2400" dirty="0">
                <a:solidFill>
                  <a:srgbClr val="00B050"/>
                </a:solidFill>
                <a:latin typeface="Arial" pitchFamily="34" charset="0"/>
                <a:ea typeface="华文细黑" pitchFamily="2" charset="-122"/>
                <a:cs typeface="Arial" pitchFamily="34" charset="0"/>
              </a:rPr>
              <a:t>第四章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类设计</a:t>
            </a:r>
            <a:endParaRPr lang="en-US" altLang="zh-CN" sz="2400" dirty="0">
              <a:solidFill>
                <a:srgbClr val="00B050"/>
              </a:solidFill>
              <a:latin typeface="Arial" pitchFamily="34" charset="0"/>
              <a:ea typeface="华文细黑" pitchFamily="2" charset="-122"/>
              <a:cs typeface="Arial" pitchFamily="34" charset="0"/>
            </a:endParaRPr>
          </a:p>
          <a:p>
            <a:r>
              <a:rPr lang="zh-CN" altLang="en-US" sz="2400" dirty="0">
                <a:solidFill>
                  <a:srgbClr val="00B050"/>
                </a:solidFill>
                <a:latin typeface="Arial" pitchFamily="34" charset="0"/>
                <a:ea typeface="华文细黑" pitchFamily="2" charset="-122"/>
                <a:cs typeface="Arial" pitchFamily="34" charset="0"/>
              </a:rPr>
              <a:t>第五章 高级类特性</a:t>
            </a:r>
          </a:p>
          <a:p>
            <a:r>
              <a:rPr lang="zh-CN" altLang="en-US" sz="2400" dirty="0">
                <a:solidFill>
                  <a:srgbClr val="00B050"/>
                </a:solidFill>
                <a:latin typeface="Arial" pitchFamily="34" charset="0"/>
                <a:ea typeface="华文细黑" pitchFamily="2" charset="-122"/>
                <a:cs typeface="Arial" pitchFamily="34" charset="0"/>
              </a:rPr>
              <a:t>第六章 异常处理</a:t>
            </a:r>
          </a:p>
          <a:p>
            <a:r>
              <a:rPr lang="zh-CN" altLang="en-US" sz="2400" dirty="0">
                <a:solidFill>
                  <a:srgbClr val="FF0000"/>
                </a:solidFill>
                <a:latin typeface="Arial" pitchFamily="34" charset="0"/>
                <a:ea typeface="华文细黑" pitchFamily="2" charset="-122"/>
                <a:cs typeface="Arial" pitchFamily="34" charset="0"/>
              </a:rPr>
              <a:t>第七章 </a:t>
            </a:r>
            <a:r>
              <a:rPr lang="en-US" altLang="zh-CN" sz="2400" dirty="0">
                <a:solidFill>
                  <a:srgbClr val="FF0000"/>
                </a:solidFill>
                <a:latin typeface="Arial" pitchFamily="34" charset="0"/>
                <a:ea typeface="华文细黑" pitchFamily="2" charset="-122"/>
                <a:cs typeface="Arial" pitchFamily="34" charset="0"/>
              </a:rPr>
              <a:t>Java </a:t>
            </a:r>
            <a:r>
              <a:rPr lang="zh-CN" altLang="en-US" sz="2400" dirty="0">
                <a:solidFill>
                  <a:srgbClr val="FF0000"/>
                </a:solidFill>
                <a:latin typeface="Arial" pitchFamily="34" charset="0"/>
                <a:ea typeface="华文细黑" pitchFamily="2" charset="-122"/>
                <a:cs typeface="Arial" pitchFamily="34" charset="0"/>
              </a:rPr>
              <a:t>集合</a:t>
            </a:r>
          </a:p>
          <a:p>
            <a:r>
              <a:rPr lang="zh-CN" altLang="en-US" sz="2400" dirty="0">
                <a:solidFill>
                  <a:srgbClr val="00B050"/>
                </a:solidFill>
                <a:latin typeface="Arial" pitchFamily="34" charset="0"/>
                <a:ea typeface="华文细黑" pitchFamily="2" charset="-122"/>
                <a:cs typeface="Arial" pitchFamily="34" charset="0"/>
              </a:rPr>
              <a:t>第八章 泛型</a:t>
            </a:r>
            <a:endParaRPr lang="en-US" altLang="zh-CN" sz="2400" dirty="0">
              <a:solidFill>
                <a:srgbClr val="00B050"/>
              </a:solidFill>
              <a:latin typeface="Arial" pitchFamily="34" charset="0"/>
              <a:ea typeface="华文细黑" pitchFamily="2" charset="-122"/>
              <a:cs typeface="Arial" pitchFamily="34" charset="0"/>
            </a:endParaRPr>
          </a:p>
          <a:p>
            <a:r>
              <a:rPr lang="zh-CN" altLang="en-US" sz="2400" dirty="0">
                <a:solidFill>
                  <a:srgbClr val="00B050"/>
                </a:solidFill>
                <a:latin typeface="Arial" pitchFamily="34" charset="0"/>
                <a:ea typeface="华文细黑" pitchFamily="2" charset="-122"/>
                <a:cs typeface="Arial" pitchFamily="34" charset="0"/>
              </a:rPr>
              <a:t>第九章 注解 </a:t>
            </a:r>
            <a:r>
              <a:rPr lang="en-US" altLang="zh-CN" sz="2400" dirty="0">
                <a:solidFill>
                  <a:srgbClr val="00B050"/>
                </a:solidFill>
                <a:latin typeface="Arial" pitchFamily="34" charset="0"/>
                <a:ea typeface="华文细黑" pitchFamily="2" charset="-122"/>
                <a:cs typeface="Arial" pitchFamily="34" charset="0"/>
              </a:rPr>
              <a:t>&amp; </a:t>
            </a:r>
            <a:r>
              <a:rPr lang="zh-CN" altLang="en-US" sz="2400" dirty="0">
                <a:solidFill>
                  <a:srgbClr val="00B050"/>
                </a:solidFill>
                <a:latin typeface="Arial" pitchFamily="34" charset="0"/>
                <a:ea typeface="华文细黑" pitchFamily="2" charset="-122"/>
                <a:cs typeface="Arial" pitchFamily="34" charset="0"/>
              </a:rPr>
              <a:t>枚举</a:t>
            </a:r>
            <a:endParaRPr lang="en-US" altLang="zh-CN" sz="2400" dirty="0">
              <a:solidFill>
                <a:srgbClr val="00B050"/>
              </a:solidFill>
              <a:latin typeface="Arial" pitchFamily="34" charset="0"/>
              <a:ea typeface="华文细黑" pitchFamily="2" charset="-122"/>
              <a:cs typeface="Arial" pitchFamily="34" charset="0"/>
            </a:endParaRPr>
          </a:p>
          <a:p>
            <a:pPr lvl="0">
              <a:defRPr/>
            </a:pPr>
            <a:r>
              <a:rPr lang="zh-CN" altLang="en-US" sz="2400" dirty="0">
                <a:solidFill>
                  <a:srgbClr val="00B050"/>
                </a:solidFill>
                <a:latin typeface="Arial" pitchFamily="34" charset="0"/>
                <a:ea typeface="华文细黑" pitchFamily="2" charset="-122"/>
                <a:cs typeface="Arial" pitchFamily="34" charset="0"/>
              </a:rPr>
              <a:t>第十章 </a:t>
            </a:r>
            <a:r>
              <a:rPr lang="en-US" altLang="zh-CN" sz="2400" dirty="0">
                <a:solidFill>
                  <a:srgbClr val="00B050"/>
                </a:solidFill>
                <a:latin typeface="Arial" pitchFamily="34" charset="0"/>
                <a:ea typeface="华文细黑" pitchFamily="2" charset="-122"/>
                <a:cs typeface="Arial" pitchFamily="34" charset="0"/>
              </a:rPr>
              <a:t>IO</a:t>
            </a:r>
            <a:r>
              <a:rPr lang="zh-CN" altLang="en-US" sz="2400" dirty="0">
                <a:solidFill>
                  <a:srgbClr val="00B050"/>
                </a:solidFill>
                <a:latin typeface="Arial" pitchFamily="34" charset="0"/>
                <a:ea typeface="华文细黑" pitchFamily="2" charset="-122"/>
                <a:cs typeface="Arial" pitchFamily="34" charset="0"/>
              </a:rPr>
              <a:t>              </a:t>
            </a:r>
          </a:p>
        </p:txBody>
      </p:sp>
      <p:sp>
        <p:nvSpPr>
          <p:cNvPr id="6" name="内容占位符 2"/>
          <p:cNvSpPr txBox="1">
            <a:spLocks/>
          </p:cNvSpPr>
          <p:nvPr/>
        </p:nvSpPr>
        <p:spPr>
          <a:xfrm>
            <a:off x="5486400" y="1805264"/>
            <a:ext cx="4071966" cy="4429156"/>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zh-CN" altLang="en-US" sz="2400" dirty="0">
                <a:solidFill>
                  <a:srgbClr val="00B050"/>
                </a:solidFill>
                <a:latin typeface="Arial" pitchFamily="34" charset="0"/>
                <a:ea typeface="华文细黑" pitchFamily="2" charset="-122"/>
                <a:cs typeface="Arial" pitchFamily="34" charset="0"/>
              </a:rPr>
              <a:t>第十一章 线程</a:t>
            </a:r>
            <a:endParaRPr lang="en-US" altLang="zh-CN" sz="2400" dirty="0">
              <a:solidFill>
                <a:srgbClr val="00B050"/>
              </a:solidFill>
              <a:latin typeface="Arial" pitchFamily="34" charset="0"/>
              <a:ea typeface="华文细黑" pitchFamily="2" charset="-122"/>
              <a:cs typeface="Arial" pitchFamily="34" charset="0"/>
            </a:endParaRPr>
          </a:p>
          <a:p>
            <a:pPr marL="342900" indent="-342900">
              <a:spcBef>
                <a:spcPct val="20000"/>
              </a:spcBef>
              <a:buFont typeface="Arial" pitchFamily="34" charset="0"/>
              <a:buChar char="•"/>
              <a:defRPr/>
            </a:pPr>
            <a:r>
              <a:rPr lang="zh-CN" altLang="en-US" sz="2400" dirty="0">
                <a:solidFill>
                  <a:srgbClr val="00B050"/>
                </a:solidFill>
                <a:latin typeface="Arial" pitchFamily="34" charset="0"/>
                <a:ea typeface="华文细黑" pitchFamily="2" charset="-122"/>
                <a:cs typeface="Arial" pitchFamily="34" charset="0"/>
              </a:rPr>
              <a:t>第十二章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常用类</a:t>
            </a:r>
          </a:p>
          <a:p>
            <a:pPr marL="342900" indent="-342900">
              <a:spcBef>
                <a:spcPct val="20000"/>
              </a:spcBef>
              <a:buFont typeface="Arial" pitchFamily="34" charset="0"/>
              <a:buChar char="•"/>
              <a:defRPr/>
            </a:pPr>
            <a:r>
              <a:rPr lang="zh-CN" altLang="en-US" sz="2400" dirty="0">
                <a:solidFill>
                  <a:srgbClr val="00B050"/>
                </a:solidFill>
                <a:latin typeface="Arial" pitchFamily="34" charset="0"/>
                <a:ea typeface="华文细黑" pitchFamily="2" charset="-122"/>
                <a:cs typeface="Arial" pitchFamily="34" charset="0"/>
              </a:rPr>
              <a:t>第十三章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反射</a:t>
            </a:r>
            <a:endParaRPr lang="en-US" altLang="zh-CN" sz="2400" dirty="0">
              <a:solidFill>
                <a:srgbClr val="00B050"/>
              </a:solidFill>
              <a:latin typeface="Arial" pitchFamily="34" charset="0"/>
              <a:ea typeface="华文细黑" pitchFamily="2" charset="-122"/>
              <a:cs typeface="Arial" pitchFamily="34" charset="0"/>
            </a:endParaRPr>
          </a:p>
          <a:p>
            <a:pPr marL="342900" indent="-342900">
              <a:spcBef>
                <a:spcPct val="20000"/>
              </a:spcBef>
              <a:buFont typeface="Arial" pitchFamily="34" charset="0"/>
              <a:buChar char="•"/>
              <a:defRPr/>
            </a:pPr>
            <a:r>
              <a:rPr lang="zh-CN" altLang="en-US" sz="2400" dirty="0">
                <a:solidFill>
                  <a:srgbClr val="00B050"/>
                </a:solidFill>
                <a:latin typeface="Arial" pitchFamily="34" charset="0"/>
                <a:ea typeface="华文细黑" pitchFamily="2" charset="-122"/>
                <a:cs typeface="Arial" pitchFamily="34" charset="0"/>
              </a:rPr>
              <a:t>第十四章 </a:t>
            </a:r>
            <a:r>
              <a:rPr lang="en-US" altLang="zh-CN" sz="2400" dirty="0">
                <a:solidFill>
                  <a:srgbClr val="00B050"/>
                </a:solidFill>
                <a:latin typeface="Arial" pitchFamily="34" charset="0"/>
                <a:ea typeface="华文细黑" pitchFamily="2" charset="-122"/>
                <a:cs typeface="Arial" pitchFamily="34" charset="0"/>
              </a:rPr>
              <a:t>Java </a:t>
            </a:r>
            <a:r>
              <a:rPr lang="zh-CN" altLang="en-US" sz="2400" dirty="0">
                <a:solidFill>
                  <a:srgbClr val="00B050"/>
                </a:solidFill>
                <a:latin typeface="Arial" pitchFamily="34" charset="0"/>
                <a:ea typeface="华文细黑" pitchFamily="2" charset="-122"/>
                <a:cs typeface="Arial" pitchFamily="34" charset="0"/>
              </a:rPr>
              <a:t>网络编程</a:t>
            </a:r>
          </a:p>
        </p:txBody>
      </p:sp>
    </p:spTree>
    <p:extLst>
      <p:ext uri="{BB962C8B-B14F-4D97-AF65-F5344CB8AC3E}">
        <p14:creationId xmlns:p14="http://schemas.microsoft.com/office/powerpoint/2010/main" val="308769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884" y="494602"/>
            <a:ext cx="8229600" cy="1419943"/>
          </a:xfrm>
        </p:spPr>
        <p:txBody>
          <a:bodyPr>
            <a:normAutofit/>
          </a:bodyPr>
          <a:lstStyle/>
          <a:p>
            <a:r>
              <a:rPr lang="zh-CN" altLang="en-US" sz="4000" b="1" dirty="0">
                <a:solidFill>
                  <a:srgbClr val="00B050"/>
                </a:solidFill>
                <a:latin typeface="Arial Unicode MS" pitchFamily="34" charset="-122"/>
                <a:ea typeface="Arial Unicode MS" pitchFamily="34" charset="-122"/>
                <a:cs typeface="Arial Unicode MS" pitchFamily="34" charset="-122"/>
              </a:rPr>
              <a:t>本章内容</a:t>
            </a:r>
          </a:p>
        </p:txBody>
      </p:sp>
      <p:sp>
        <p:nvSpPr>
          <p:cNvPr id="5" name="内容占位符 2"/>
          <p:cNvSpPr>
            <a:spLocks noGrp="1"/>
          </p:cNvSpPr>
          <p:nvPr>
            <p:ph idx="1"/>
          </p:nvPr>
        </p:nvSpPr>
        <p:spPr>
          <a:xfrm>
            <a:off x="994653" y="1755765"/>
            <a:ext cx="8215370" cy="4329130"/>
          </a:xfrm>
        </p:spPr>
        <p:txBody>
          <a:bodyPr>
            <a:noAutofit/>
          </a:bodyPr>
          <a:lstStyle/>
          <a:p>
            <a:pPr marL="457200" indent="-457200">
              <a:spcBef>
                <a:spcPct val="20000"/>
              </a:spcBef>
              <a:buFont typeface="Wingdings" pitchFamily="2" charset="2"/>
              <a:buChar char="§"/>
            </a:pPr>
            <a:r>
              <a:rPr lang="en-US" altLang="zh-CN" dirty="0">
                <a:solidFill>
                  <a:srgbClr val="00B050"/>
                </a:solidFill>
                <a:latin typeface="Arial Unicode MS" pitchFamily="34" charset="-122"/>
                <a:ea typeface="Arial Unicode MS" pitchFamily="34" charset="-122"/>
                <a:cs typeface="Arial Unicode MS" pitchFamily="34" charset="-122"/>
              </a:rPr>
              <a:t>Java </a:t>
            </a:r>
            <a:r>
              <a:rPr lang="zh-CN" altLang="en-US" dirty="0">
                <a:solidFill>
                  <a:srgbClr val="00B050"/>
                </a:solidFill>
                <a:latin typeface="Arial Unicode MS" pitchFamily="34" charset="-122"/>
                <a:ea typeface="Arial Unicode MS" pitchFamily="34" charset="-122"/>
                <a:cs typeface="Arial Unicode MS" pitchFamily="34" charset="-122"/>
              </a:rPr>
              <a:t>集合概述</a:t>
            </a:r>
            <a:endParaRPr lang="en-US" altLang="zh-CN" dirty="0">
              <a:solidFill>
                <a:srgbClr val="00B050"/>
              </a:solidFill>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dirty="0">
                <a:solidFill>
                  <a:srgbClr val="00B050"/>
                </a:solidFill>
                <a:latin typeface="Arial Unicode MS" pitchFamily="34" charset="-122"/>
                <a:ea typeface="Arial Unicode MS" pitchFamily="34" charset="-122"/>
                <a:cs typeface="Arial Unicode MS" pitchFamily="34" charset="-122"/>
              </a:rPr>
              <a:t>Collection </a:t>
            </a:r>
            <a:r>
              <a:rPr lang="zh-CN" altLang="en-US" dirty="0">
                <a:solidFill>
                  <a:srgbClr val="00B050"/>
                </a:solidFill>
                <a:latin typeface="Arial Unicode MS" pitchFamily="34" charset="-122"/>
                <a:ea typeface="Arial Unicode MS" pitchFamily="34" charset="-122"/>
                <a:cs typeface="Arial Unicode MS" pitchFamily="34" charset="-122"/>
              </a:rPr>
              <a:t>接口</a:t>
            </a:r>
            <a:endParaRPr lang="en-US" altLang="zh-CN" dirty="0">
              <a:solidFill>
                <a:srgbClr val="00B050"/>
              </a:solidFill>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dirty="0">
                <a:solidFill>
                  <a:srgbClr val="00B050"/>
                </a:solidFill>
                <a:latin typeface="Arial Unicode MS" pitchFamily="34" charset="-122"/>
                <a:ea typeface="Arial Unicode MS" pitchFamily="34" charset="-122"/>
                <a:cs typeface="Arial Unicode MS" pitchFamily="34" charset="-122"/>
              </a:rPr>
              <a:t>Iterator </a:t>
            </a:r>
            <a:r>
              <a:rPr lang="zh-CN" altLang="en-US" dirty="0">
                <a:solidFill>
                  <a:srgbClr val="00B050"/>
                </a:solidFill>
                <a:latin typeface="Arial Unicode MS" pitchFamily="34" charset="-122"/>
                <a:ea typeface="Arial Unicode MS" pitchFamily="34" charset="-122"/>
                <a:cs typeface="Arial Unicode MS" pitchFamily="34" charset="-122"/>
              </a:rPr>
              <a:t>接口</a:t>
            </a:r>
            <a:endParaRPr lang="en-US" altLang="zh-CN" dirty="0">
              <a:solidFill>
                <a:srgbClr val="00B050"/>
              </a:solidFill>
              <a:latin typeface="Arial Unicode MS" pitchFamily="34" charset="-122"/>
              <a:ea typeface="Arial Unicode MS" pitchFamily="34" charset="-122"/>
              <a:cs typeface="Arial Unicode MS" pitchFamily="34" charset="-122"/>
            </a:endParaRPr>
          </a:p>
          <a:p>
            <a:pPr marL="457200" indent="-457200">
              <a:spcBef>
                <a:spcPct val="20000"/>
              </a:spcBef>
              <a:buFont typeface="Wingdings" pitchFamily="2" charset="2"/>
              <a:buChar char="§"/>
            </a:pPr>
            <a:r>
              <a:rPr lang="en-US" altLang="zh-CN" dirty="0">
                <a:solidFill>
                  <a:srgbClr val="00B050"/>
                </a:solidFill>
                <a:latin typeface="Arial Unicode MS" pitchFamily="34" charset="-122"/>
                <a:ea typeface="Arial Unicode MS" pitchFamily="34" charset="-122"/>
                <a:cs typeface="Arial Unicode MS" pitchFamily="34" charset="-122"/>
              </a:rPr>
              <a:t>Set</a:t>
            </a:r>
          </a:p>
          <a:p>
            <a:pPr marL="457200" indent="-457200">
              <a:spcBef>
                <a:spcPct val="20000"/>
              </a:spcBef>
              <a:buFont typeface="Wingdings" pitchFamily="2" charset="2"/>
              <a:buChar char="§"/>
            </a:pPr>
            <a:r>
              <a:rPr lang="en-US" altLang="zh-CN" dirty="0">
                <a:solidFill>
                  <a:srgbClr val="00B050"/>
                </a:solidFill>
                <a:latin typeface="Arial Unicode MS" pitchFamily="34" charset="-122"/>
                <a:ea typeface="Arial Unicode MS" pitchFamily="34" charset="-122"/>
                <a:cs typeface="Arial Unicode MS" pitchFamily="34" charset="-122"/>
              </a:rPr>
              <a:t>List</a:t>
            </a:r>
          </a:p>
          <a:p>
            <a:pPr marL="457200" indent="-457200">
              <a:spcBef>
                <a:spcPct val="20000"/>
              </a:spcBef>
              <a:buFont typeface="Wingdings" pitchFamily="2" charset="2"/>
              <a:buChar char="§"/>
            </a:pPr>
            <a:r>
              <a:rPr lang="en-US" altLang="zh-CN" dirty="0">
                <a:solidFill>
                  <a:srgbClr val="00B050"/>
                </a:solidFill>
                <a:latin typeface="Arial Unicode MS" pitchFamily="34" charset="-122"/>
                <a:ea typeface="Arial Unicode MS" pitchFamily="34" charset="-122"/>
                <a:cs typeface="Arial Unicode MS" pitchFamily="34" charset="-122"/>
              </a:rPr>
              <a:t>Map</a:t>
            </a:r>
          </a:p>
          <a:p>
            <a:pPr marL="457200" indent="-457200">
              <a:spcBef>
                <a:spcPct val="20000"/>
              </a:spcBef>
              <a:buFont typeface="Wingdings" pitchFamily="2" charset="2"/>
              <a:buChar char="§"/>
            </a:pPr>
            <a:r>
              <a:rPr lang="en-US" altLang="zh-CN" dirty="0">
                <a:solidFill>
                  <a:srgbClr val="00B050"/>
                </a:solidFill>
                <a:latin typeface="Arial Unicode MS" pitchFamily="34" charset="-122"/>
                <a:ea typeface="Arial Unicode MS" pitchFamily="34" charset="-122"/>
                <a:cs typeface="Arial Unicode MS" pitchFamily="34" charset="-122"/>
              </a:rPr>
              <a:t>Collections </a:t>
            </a:r>
            <a:r>
              <a:rPr lang="zh-CN" altLang="en-US" dirty="0">
                <a:solidFill>
                  <a:srgbClr val="00B050"/>
                </a:solidFill>
                <a:latin typeface="Arial Unicode MS" pitchFamily="34" charset="-122"/>
                <a:ea typeface="Arial Unicode MS" pitchFamily="34" charset="-122"/>
                <a:cs typeface="Arial Unicode MS" pitchFamily="34" charset="-122"/>
              </a:rPr>
              <a:t>工具类</a:t>
            </a:r>
            <a:endParaRPr lang="en-US" altLang="zh-CN" dirty="0">
              <a:solidFill>
                <a:srgbClr val="00B05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8608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1030" y="494082"/>
            <a:ext cx="8229600" cy="857256"/>
          </a:xfrm>
        </p:spPr>
        <p:txBody>
          <a:bodyPr/>
          <a:lstStyle/>
          <a:p>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集合概述</a:t>
            </a:r>
          </a:p>
        </p:txBody>
      </p:sp>
      <p:sp>
        <p:nvSpPr>
          <p:cNvPr id="3" name="内容占位符 2"/>
          <p:cNvSpPr>
            <a:spLocks noGrp="1"/>
          </p:cNvSpPr>
          <p:nvPr>
            <p:ph idx="1"/>
          </p:nvPr>
        </p:nvSpPr>
        <p:spPr>
          <a:xfrm>
            <a:off x="500063" y="1578344"/>
            <a:ext cx="11401425" cy="4397148"/>
          </a:xfrm>
        </p:spPr>
        <p:txBody>
          <a:bodyPr>
            <a:normAutofit/>
          </a:bodyPr>
          <a:lstStyle/>
          <a:p>
            <a:pPr marL="0" indent="0">
              <a:buNone/>
            </a:pPr>
            <a:r>
              <a:rPr lang="en-US" altLang="zh-CN" dirty="0"/>
              <a:t>Java</a:t>
            </a:r>
            <a:r>
              <a:rPr lang="zh-CN" altLang="en-US" dirty="0"/>
              <a:t>集合类存放于 </a:t>
            </a:r>
            <a:r>
              <a:rPr lang="en-US" altLang="zh-CN" dirty="0" err="1"/>
              <a:t>java.util</a:t>
            </a:r>
            <a:r>
              <a:rPr lang="en-US" altLang="zh-CN" dirty="0"/>
              <a:t> </a:t>
            </a:r>
            <a:r>
              <a:rPr lang="zh-CN" altLang="en-US" dirty="0"/>
              <a:t>包中，是一个用来存放对象的容器。</a:t>
            </a:r>
            <a:endParaRPr lang="en-US" altLang="zh-CN" dirty="0"/>
          </a:p>
          <a:p>
            <a:r>
              <a:rPr lang="zh-CN" altLang="en-US" sz="2000" dirty="0">
                <a:solidFill>
                  <a:srgbClr val="FF0000"/>
                </a:solidFill>
              </a:rPr>
              <a:t>①、集合只能存放对象。比如你存一个 </a:t>
            </a:r>
            <a:r>
              <a:rPr lang="en-US" altLang="zh-CN" sz="2000" dirty="0">
                <a:solidFill>
                  <a:srgbClr val="FF0000"/>
                </a:solidFill>
              </a:rPr>
              <a:t>int </a:t>
            </a:r>
            <a:r>
              <a:rPr lang="zh-CN" altLang="en-US" sz="2000" dirty="0">
                <a:solidFill>
                  <a:srgbClr val="FF0000"/>
                </a:solidFill>
              </a:rPr>
              <a:t>型数据 </a:t>
            </a:r>
            <a:r>
              <a:rPr lang="en-US" altLang="zh-CN" sz="2000" dirty="0">
                <a:solidFill>
                  <a:srgbClr val="FF0000"/>
                </a:solidFill>
              </a:rPr>
              <a:t>1</a:t>
            </a:r>
            <a:r>
              <a:rPr lang="zh-CN" altLang="en-US" sz="2000" dirty="0">
                <a:solidFill>
                  <a:srgbClr val="FF0000"/>
                </a:solidFill>
              </a:rPr>
              <a:t>放入集合中，其实它是自动转换成 </a:t>
            </a:r>
            <a:r>
              <a:rPr lang="en-US" altLang="zh-CN" sz="2000" dirty="0">
                <a:solidFill>
                  <a:srgbClr val="FF0000"/>
                </a:solidFill>
              </a:rPr>
              <a:t>Integer </a:t>
            </a:r>
            <a:r>
              <a:rPr lang="zh-CN" altLang="en-US" sz="2000" dirty="0">
                <a:solidFill>
                  <a:srgbClr val="FF0000"/>
                </a:solidFill>
              </a:rPr>
              <a:t>类后存入的，</a:t>
            </a:r>
            <a:r>
              <a:rPr lang="en-US" altLang="zh-CN" sz="2000" dirty="0">
                <a:solidFill>
                  <a:srgbClr val="FF0000"/>
                </a:solidFill>
              </a:rPr>
              <a:t>Java</a:t>
            </a:r>
            <a:r>
              <a:rPr lang="zh-CN" altLang="en-US" sz="2000" dirty="0">
                <a:solidFill>
                  <a:srgbClr val="FF0000"/>
                </a:solidFill>
              </a:rPr>
              <a:t>中每一种基本类型都有对应的引用类型。</a:t>
            </a:r>
          </a:p>
          <a:p>
            <a:r>
              <a:rPr lang="zh-CN" altLang="en-US" sz="2000" dirty="0">
                <a:solidFill>
                  <a:srgbClr val="FF0000"/>
                </a:solidFill>
              </a:rPr>
              <a:t>②、集合存放的是多个对象的引用，对象本身还是放在堆内存中。</a:t>
            </a:r>
          </a:p>
          <a:p>
            <a:r>
              <a:rPr lang="zh-CN" altLang="en-US" sz="2000" dirty="0">
                <a:solidFill>
                  <a:srgbClr val="FF0000"/>
                </a:solidFill>
              </a:rPr>
              <a:t>③、集合可以存放不同类型，不限数量的数据类型。</a:t>
            </a:r>
          </a:p>
          <a:p>
            <a:pPr marL="0" indent="0">
              <a:buNone/>
            </a:pP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集合可分为 </a:t>
            </a:r>
            <a:r>
              <a:rPr lang="en-US" altLang="zh-CN" sz="2400" dirty="0">
                <a:latin typeface="Arial Unicode MS" pitchFamily="34" charset="-122"/>
                <a:ea typeface="Arial Unicode MS" pitchFamily="34" charset="-122"/>
                <a:cs typeface="Arial Unicode MS" pitchFamily="34" charset="-122"/>
              </a:rPr>
              <a:t>Set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三种大体系</a:t>
            </a:r>
            <a:endParaRPr lang="en-US" altLang="zh-CN" sz="2400" dirty="0">
              <a:latin typeface="Arial Unicode MS" pitchFamily="34" charset="-122"/>
              <a:ea typeface="Arial Unicode MS" pitchFamily="34" charset="-122"/>
              <a:cs typeface="Arial Unicode MS" pitchFamily="34" charset="-122"/>
            </a:endParaRPr>
          </a:p>
          <a:p>
            <a:pPr marL="457200" lvl="1" indent="0">
              <a:buNone/>
            </a:pPr>
            <a:r>
              <a:rPr lang="en-US" altLang="zh-CN" sz="2000" dirty="0">
                <a:latin typeface="Arial Unicode MS" pitchFamily="34" charset="-122"/>
                <a:ea typeface="Arial Unicode MS" pitchFamily="34" charset="-122"/>
                <a:cs typeface="Arial Unicode MS" pitchFamily="34" charset="-122"/>
              </a:rPr>
              <a:t>   Set</a:t>
            </a:r>
            <a:r>
              <a:rPr lang="zh-CN" altLang="en-US" sz="2000" dirty="0">
                <a:latin typeface="Arial Unicode MS" pitchFamily="34" charset="-122"/>
                <a:ea typeface="Arial Unicode MS" pitchFamily="34" charset="-122"/>
                <a:cs typeface="Arial Unicode MS" pitchFamily="34" charset="-122"/>
              </a:rPr>
              <a:t>：无序、不可重复的集合</a:t>
            </a:r>
            <a:endParaRPr lang="en-US" altLang="zh-CN" sz="2000" dirty="0">
              <a:latin typeface="Arial Unicode MS" pitchFamily="34" charset="-122"/>
              <a:ea typeface="Arial Unicode MS" pitchFamily="34" charset="-122"/>
              <a:cs typeface="Arial Unicode MS" pitchFamily="34" charset="-122"/>
            </a:endParaRPr>
          </a:p>
          <a:p>
            <a:pPr marL="457200" lvl="1" indent="0">
              <a:buNone/>
            </a:pPr>
            <a:r>
              <a:rPr lang="en-US" altLang="zh-CN" sz="2000" dirty="0">
                <a:latin typeface="Arial Unicode MS" pitchFamily="34" charset="-122"/>
                <a:ea typeface="Arial Unicode MS" pitchFamily="34" charset="-122"/>
                <a:cs typeface="Arial Unicode MS" pitchFamily="34" charset="-122"/>
              </a:rPr>
              <a:t>   List</a:t>
            </a:r>
            <a:r>
              <a:rPr lang="zh-CN" altLang="en-US" sz="2000" dirty="0">
                <a:latin typeface="Arial Unicode MS" pitchFamily="34" charset="-122"/>
                <a:ea typeface="Arial Unicode MS" pitchFamily="34" charset="-122"/>
                <a:cs typeface="Arial Unicode MS" pitchFamily="34" charset="-122"/>
              </a:rPr>
              <a:t>：有序，可重复的集合</a:t>
            </a:r>
            <a:endParaRPr lang="en-US" altLang="zh-CN" sz="2000" dirty="0">
              <a:latin typeface="Arial Unicode MS" pitchFamily="34" charset="-122"/>
              <a:ea typeface="Arial Unicode MS" pitchFamily="34" charset="-122"/>
              <a:cs typeface="Arial Unicode MS" pitchFamily="34" charset="-122"/>
            </a:endParaRPr>
          </a:p>
          <a:p>
            <a:pPr marL="457200" lvl="1" indent="0">
              <a:buNone/>
            </a:pPr>
            <a:r>
              <a:rPr lang="en-US" altLang="zh-CN" sz="2000" dirty="0">
                <a:latin typeface="Arial Unicode MS" pitchFamily="34" charset="-122"/>
                <a:ea typeface="Arial Unicode MS" pitchFamily="34" charset="-122"/>
                <a:cs typeface="Arial Unicode MS" pitchFamily="34" charset="-122"/>
              </a:rPr>
              <a:t>   Map</a:t>
            </a:r>
            <a:r>
              <a:rPr lang="zh-CN" altLang="en-US" sz="2000" dirty="0">
                <a:latin typeface="Arial Unicode MS" pitchFamily="34" charset="-122"/>
                <a:ea typeface="Arial Unicode MS" pitchFamily="34" charset="-122"/>
                <a:cs typeface="Arial Unicode MS" pitchFamily="34" charset="-122"/>
              </a:rPr>
              <a:t>：具有映射关系的集合</a:t>
            </a:r>
          </a:p>
          <a:p>
            <a:pPr marL="0" indent="0">
              <a:buNone/>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JDK5 </a:t>
            </a:r>
            <a:r>
              <a:rPr lang="zh-CN" altLang="en-US" sz="2400" dirty="0">
                <a:latin typeface="Arial Unicode MS" pitchFamily="34" charset="-122"/>
                <a:ea typeface="Arial Unicode MS" pitchFamily="34" charset="-122"/>
                <a:cs typeface="Arial Unicode MS" pitchFamily="34" charset="-122"/>
              </a:rPr>
              <a:t>之后，增加了泛型，</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集合可以记住容器中对象的数据类型</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5901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3428" y="456002"/>
            <a:ext cx="8695461" cy="764704"/>
          </a:xfrm>
        </p:spPr>
        <p:txBody>
          <a:bodyPr/>
          <a:lstStyle/>
          <a:p>
            <a:r>
              <a:rPr lang="en-US" altLang="zh-CN" b="1" dirty="0">
                <a:latin typeface="Arial Unicode MS" pitchFamily="34" charset="-122"/>
                <a:ea typeface="Arial Unicode MS" pitchFamily="34" charset="-122"/>
                <a:cs typeface="Arial Unicode MS" pitchFamily="34" charset="-122"/>
              </a:rPr>
              <a:t>HashSet</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1028560" y="1267404"/>
            <a:ext cx="10761785" cy="5184196"/>
          </a:xfrm>
        </p:spPr>
        <p:txBody>
          <a:bodyPr>
            <a:noAutofit/>
          </a:bodyPr>
          <a:lstStyle/>
          <a:p>
            <a:pPr marL="0" indent="0">
              <a:buNone/>
            </a:pPr>
            <a:r>
              <a:rPr lang="en-US" altLang="zh-CN" sz="2400" dirty="0" err="1">
                <a:solidFill>
                  <a:srgbClr val="FF0000"/>
                </a:solidFill>
                <a:latin typeface="Arial Unicode MS" pitchFamily="34" charset="-122"/>
                <a:ea typeface="Arial Unicode MS" pitchFamily="34" charset="-122"/>
                <a:cs typeface="Arial Unicode MS" pitchFamily="34" charset="-122"/>
              </a:rPr>
              <a:t>HashSet</a:t>
            </a:r>
            <a:r>
              <a:rPr lang="en-US" altLang="zh-CN" sz="2400" dirty="0">
                <a:solidFill>
                  <a:srgbClr val="FF0000"/>
                </a:solidFill>
                <a:latin typeface="Arial Unicode MS" pitchFamily="34" charset="-122"/>
                <a:ea typeface="Arial Unicode MS" pitchFamily="34" charset="-122"/>
                <a:cs typeface="Arial Unicode MS" pitchFamily="34" charset="-122"/>
              </a:rPr>
              <a:t> </a:t>
            </a:r>
            <a:r>
              <a:rPr lang="zh-CN" altLang="en-US" sz="2400" dirty="0">
                <a:solidFill>
                  <a:srgbClr val="FF0000"/>
                </a:solidFill>
                <a:latin typeface="Arial Unicode MS" pitchFamily="34" charset="-122"/>
                <a:ea typeface="Arial Unicode MS" pitchFamily="34" charset="-122"/>
                <a:cs typeface="Arial Unicode MS" pitchFamily="34" charset="-122"/>
              </a:rPr>
              <a:t>是 </a:t>
            </a:r>
            <a:r>
              <a:rPr lang="en-US" altLang="zh-CN" sz="2400" dirty="0">
                <a:solidFill>
                  <a:srgbClr val="FF0000"/>
                </a:solidFill>
                <a:latin typeface="Arial Unicode MS" pitchFamily="34" charset="-122"/>
                <a:ea typeface="Arial Unicode MS" pitchFamily="34" charset="-122"/>
                <a:cs typeface="Arial Unicode MS" pitchFamily="34" charset="-122"/>
              </a:rPr>
              <a:t>Set </a:t>
            </a:r>
            <a:r>
              <a:rPr lang="zh-CN" altLang="en-US" sz="2400" dirty="0">
                <a:solidFill>
                  <a:srgbClr val="FF0000"/>
                </a:solidFill>
                <a:latin typeface="Arial Unicode MS" pitchFamily="34" charset="-122"/>
                <a:ea typeface="Arial Unicode MS" pitchFamily="34" charset="-122"/>
                <a:cs typeface="Arial Unicode MS" pitchFamily="34" charset="-122"/>
              </a:rPr>
              <a:t>接口的典型实现，大多数时候使用 </a:t>
            </a:r>
            <a:r>
              <a:rPr lang="en-US" altLang="zh-CN" sz="2400" dirty="0">
                <a:solidFill>
                  <a:srgbClr val="FF0000"/>
                </a:solidFill>
                <a:latin typeface="Arial Unicode MS" pitchFamily="34" charset="-122"/>
                <a:ea typeface="Arial Unicode MS" pitchFamily="34" charset="-122"/>
                <a:cs typeface="Arial Unicode MS" pitchFamily="34" charset="-122"/>
              </a:rPr>
              <a:t>Set </a:t>
            </a:r>
            <a:r>
              <a:rPr lang="zh-CN" altLang="en-US" sz="2400" dirty="0">
                <a:solidFill>
                  <a:srgbClr val="FF0000"/>
                </a:solidFill>
                <a:latin typeface="Arial Unicode MS" pitchFamily="34" charset="-122"/>
                <a:ea typeface="Arial Unicode MS" pitchFamily="34" charset="-122"/>
                <a:cs typeface="Arial Unicode MS" pitchFamily="34" charset="-122"/>
              </a:rPr>
              <a:t>集合时都使用这个实现类。我们大多数时候说的</a:t>
            </a:r>
            <a:r>
              <a:rPr lang="en-US" altLang="zh-CN" sz="2400" dirty="0">
                <a:solidFill>
                  <a:srgbClr val="FF0000"/>
                </a:solidFill>
                <a:latin typeface="Arial Unicode MS" pitchFamily="34" charset="-122"/>
                <a:ea typeface="Arial Unicode MS" pitchFamily="34" charset="-122"/>
                <a:cs typeface="Arial Unicode MS" pitchFamily="34" charset="-122"/>
              </a:rPr>
              <a:t>set</a:t>
            </a:r>
            <a:r>
              <a:rPr lang="zh-CN" altLang="en-US" sz="2400" dirty="0">
                <a:solidFill>
                  <a:srgbClr val="FF0000"/>
                </a:solidFill>
                <a:latin typeface="Arial Unicode MS" pitchFamily="34" charset="-122"/>
                <a:ea typeface="Arial Unicode MS" pitchFamily="34" charset="-122"/>
                <a:cs typeface="Arial Unicode MS" pitchFamily="34" charset="-122"/>
              </a:rPr>
              <a:t>集合指的都是</a:t>
            </a:r>
            <a:r>
              <a:rPr lang="en-US" altLang="zh-CN" sz="2400" dirty="0">
                <a:solidFill>
                  <a:srgbClr val="FF0000"/>
                </a:solidFill>
                <a:latin typeface="Arial Unicode MS" pitchFamily="34" charset="-122"/>
                <a:ea typeface="Arial Unicode MS" pitchFamily="34" charset="-122"/>
                <a:cs typeface="Arial Unicode MS" pitchFamily="34" charset="-122"/>
              </a:rPr>
              <a:t>HashSet</a:t>
            </a:r>
          </a:p>
          <a:p>
            <a:pPr marL="0" indent="0">
              <a:buNone/>
            </a:pP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按 </a:t>
            </a:r>
            <a:r>
              <a:rPr lang="en-US" altLang="zh-CN" sz="2400" b="1" dirty="0">
                <a:latin typeface="Arial Unicode MS" pitchFamily="34" charset="-122"/>
                <a:ea typeface="Arial Unicode MS" pitchFamily="34" charset="-122"/>
                <a:cs typeface="Arial Unicode MS" pitchFamily="34" charset="-122"/>
              </a:rPr>
              <a:t>Hash </a:t>
            </a:r>
            <a:r>
              <a:rPr lang="zh-CN" altLang="en-US" sz="2400" b="1" dirty="0">
                <a:latin typeface="Arial Unicode MS" pitchFamily="34" charset="-122"/>
                <a:ea typeface="Arial Unicode MS" pitchFamily="34" charset="-122"/>
                <a:cs typeface="Arial Unicode MS" pitchFamily="34" charset="-122"/>
              </a:rPr>
              <a:t>算法</a:t>
            </a:r>
            <a:r>
              <a:rPr lang="zh-CN" altLang="en-US" sz="2400" dirty="0">
                <a:latin typeface="Arial Unicode MS" pitchFamily="34" charset="-122"/>
                <a:ea typeface="Arial Unicode MS" pitchFamily="34" charset="-122"/>
                <a:cs typeface="Arial Unicode MS" pitchFamily="34" charset="-122"/>
              </a:rPr>
              <a:t>来存储集合中的元素，因此具有很好的存取和查找性能。</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具有以下特点：</a:t>
            </a:r>
            <a:endParaRPr lang="en-US" altLang="zh-CN" sz="2400" dirty="0">
              <a:latin typeface="Arial Unicode MS" pitchFamily="34" charset="-122"/>
              <a:ea typeface="Arial Unicode MS" pitchFamily="34" charset="-122"/>
              <a:cs typeface="Arial Unicode MS" pitchFamily="34" charset="-122"/>
            </a:endParaRPr>
          </a:p>
          <a:p>
            <a:pPr marL="457200" lvl="1" indent="0">
              <a:buNone/>
            </a:pPr>
            <a:r>
              <a:rPr lang="zh-CN" altLang="en-US" b="1" dirty="0">
                <a:latin typeface="Arial Unicode MS" pitchFamily="34" charset="-122"/>
                <a:ea typeface="Arial Unicode MS" pitchFamily="34" charset="-122"/>
                <a:cs typeface="Arial Unicode MS" pitchFamily="34" charset="-122"/>
              </a:rPr>
              <a:t>   不能保证元素的排列顺序</a:t>
            </a:r>
            <a:endParaRPr lang="en-US" altLang="zh-CN" b="1" dirty="0">
              <a:latin typeface="Arial Unicode MS" pitchFamily="34" charset="-122"/>
              <a:ea typeface="Arial Unicode MS" pitchFamily="34" charset="-122"/>
              <a:cs typeface="Arial Unicode MS" pitchFamily="34" charset="-122"/>
            </a:endParaRPr>
          </a:p>
          <a:p>
            <a:pPr marL="457200" lvl="1" indent="0">
              <a:buNone/>
            </a:pPr>
            <a:r>
              <a:rPr lang="zh-CN" altLang="en-US" b="1" dirty="0">
                <a:latin typeface="Arial Unicode MS" pitchFamily="34" charset="-122"/>
                <a:ea typeface="Arial Unicode MS" pitchFamily="34" charset="-122"/>
                <a:cs typeface="Arial Unicode MS" pitchFamily="34" charset="-122"/>
              </a:rPr>
              <a:t>   不可重复</a:t>
            </a:r>
            <a:endParaRPr lang="en-US" altLang="zh-CN" b="1" dirty="0">
              <a:latin typeface="Arial Unicode MS" pitchFamily="34" charset="-122"/>
              <a:ea typeface="Arial Unicode MS" pitchFamily="34" charset="-122"/>
              <a:cs typeface="Arial Unicode MS" pitchFamily="34" charset="-122"/>
            </a:endParaRPr>
          </a:p>
          <a:p>
            <a:pPr marL="457200" lvl="1" indent="0">
              <a:buNone/>
            </a:pPr>
            <a:r>
              <a:rPr lang="en-US" altLang="zh-CN" b="1" dirty="0">
                <a:latin typeface="Arial Unicode MS" pitchFamily="34" charset="-122"/>
                <a:ea typeface="Arial Unicode MS" pitchFamily="34" charset="-122"/>
                <a:cs typeface="Arial Unicode MS" pitchFamily="34" charset="-122"/>
              </a:rPr>
              <a:t>   </a:t>
            </a:r>
            <a:r>
              <a:rPr lang="en-US" altLang="zh-CN" b="1" dirty="0" err="1">
                <a:latin typeface="Arial Unicode MS" pitchFamily="34" charset="-122"/>
                <a:ea typeface="Arial Unicode MS" pitchFamily="34" charset="-122"/>
                <a:cs typeface="Arial Unicode MS" pitchFamily="34" charset="-122"/>
              </a:rPr>
              <a:t>HashSet</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不是线程安全的</a:t>
            </a:r>
            <a:endParaRPr lang="en-US" altLang="zh-CN" b="1" dirty="0">
              <a:latin typeface="Arial Unicode MS" pitchFamily="34" charset="-122"/>
              <a:ea typeface="Arial Unicode MS" pitchFamily="34" charset="-122"/>
              <a:cs typeface="Arial Unicode MS" pitchFamily="34" charset="-122"/>
            </a:endParaRPr>
          </a:p>
          <a:p>
            <a:pPr marL="457200" lvl="1" indent="0">
              <a:buNone/>
            </a:pPr>
            <a:r>
              <a:rPr lang="zh-CN" altLang="en-US" b="1" dirty="0">
                <a:latin typeface="Arial Unicode MS" pitchFamily="34" charset="-122"/>
                <a:ea typeface="Arial Unicode MS" pitchFamily="34" charset="-122"/>
                <a:cs typeface="Arial Unicode MS" pitchFamily="34" charset="-122"/>
              </a:rPr>
              <a:t>   集合元素可以使 </a:t>
            </a:r>
            <a:r>
              <a:rPr lang="en-US" altLang="zh-CN" b="1" dirty="0">
                <a:latin typeface="Arial Unicode MS" pitchFamily="34" charset="-122"/>
                <a:ea typeface="Arial Unicode MS" pitchFamily="34" charset="-122"/>
                <a:cs typeface="Arial Unicode MS" pitchFamily="34" charset="-122"/>
              </a:rPr>
              <a:t>null</a:t>
            </a:r>
          </a:p>
          <a:p>
            <a:pPr marL="0" indent="0">
              <a:buNone/>
            </a:pPr>
            <a:r>
              <a:rPr lang="zh-CN" altLang="en-US" sz="2400" dirty="0">
                <a:latin typeface="Arial Unicode MS" pitchFamily="34" charset="-122"/>
                <a:ea typeface="Arial Unicode MS" pitchFamily="34" charset="-122"/>
                <a:cs typeface="Arial Unicode MS" pitchFamily="34" charset="-122"/>
              </a:rPr>
              <a:t>当向 </a:t>
            </a: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集合中存入一个元素时，</a:t>
            </a: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会调用该对象的 </a:t>
            </a:r>
            <a:r>
              <a:rPr lang="en-US" altLang="zh-CN" sz="2400" dirty="0" err="1">
                <a:latin typeface="Arial Unicode MS" pitchFamily="34" charset="-122"/>
                <a:ea typeface="Arial Unicode MS" pitchFamily="34" charset="-122"/>
                <a:cs typeface="Arial Unicode MS" pitchFamily="34" charset="-122"/>
              </a:rPr>
              <a:t>hashCode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方法来得到该对象的 </a:t>
            </a:r>
            <a:r>
              <a:rPr lang="en-US" altLang="zh-CN" sz="2400" dirty="0" err="1">
                <a:latin typeface="Arial Unicode MS" pitchFamily="34" charset="-122"/>
                <a:ea typeface="Arial Unicode MS" pitchFamily="34" charset="-122"/>
                <a:cs typeface="Arial Unicode MS" pitchFamily="34" charset="-122"/>
              </a:rPr>
              <a:t>hashCode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值，然后根据 </a:t>
            </a:r>
            <a:r>
              <a:rPr lang="en-US" altLang="zh-CN" sz="2400" dirty="0" err="1">
                <a:latin typeface="Arial Unicode MS" pitchFamily="34" charset="-122"/>
                <a:ea typeface="Arial Unicode MS" pitchFamily="34" charset="-122"/>
                <a:cs typeface="Arial Unicode MS" pitchFamily="34" charset="-122"/>
              </a:rPr>
              <a:t>hashCode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值决定该对象在 </a:t>
            </a: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中的存储位置。</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zh-CN" altLang="en-US" sz="2400" dirty="0">
                <a:latin typeface="Arial Unicode MS" pitchFamily="34" charset="-122"/>
                <a:ea typeface="Arial Unicode MS" pitchFamily="34" charset="-122"/>
                <a:cs typeface="Arial Unicode MS" pitchFamily="34" charset="-122"/>
              </a:rPr>
              <a:t>如果两个元素的 </a:t>
            </a:r>
            <a:r>
              <a:rPr lang="en-US" altLang="zh-CN" sz="2400" dirty="0">
                <a:latin typeface="Arial Unicode MS" pitchFamily="34" charset="-122"/>
                <a:ea typeface="Arial Unicode MS" pitchFamily="34" charset="-122"/>
                <a:cs typeface="Arial Unicode MS" pitchFamily="34" charset="-122"/>
              </a:rPr>
              <a:t>equals() </a:t>
            </a:r>
            <a:r>
              <a:rPr lang="zh-CN" altLang="en-US" sz="2400" dirty="0">
                <a:latin typeface="Arial Unicode MS" pitchFamily="34" charset="-122"/>
                <a:ea typeface="Arial Unicode MS" pitchFamily="34" charset="-122"/>
                <a:cs typeface="Arial Unicode MS" pitchFamily="34" charset="-122"/>
              </a:rPr>
              <a:t>方法返回 </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，但它们的 </a:t>
            </a:r>
            <a:r>
              <a:rPr lang="en-US" altLang="zh-CN" sz="2400" dirty="0" err="1">
                <a:latin typeface="Arial Unicode MS" pitchFamily="34" charset="-122"/>
                <a:ea typeface="Arial Unicode MS" pitchFamily="34" charset="-122"/>
                <a:cs typeface="Arial Unicode MS" pitchFamily="34" charset="-122"/>
              </a:rPr>
              <a:t>hashCode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返回值不相等，</a:t>
            </a:r>
            <a:r>
              <a:rPr lang="en-US" altLang="zh-CN" sz="2400" dirty="0" err="1">
                <a:latin typeface="Arial Unicode MS" pitchFamily="34" charset="-122"/>
                <a:ea typeface="Arial Unicode MS" pitchFamily="34" charset="-122"/>
                <a:cs typeface="Arial Unicode MS" pitchFamily="34" charset="-122"/>
              </a:rPr>
              <a:t>hashSet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将会把它们存储在不同的位置，但依然可以添加成功。</a:t>
            </a:r>
            <a:endParaRPr lang="en-US" altLang="zh-CN"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0329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544" y="494376"/>
            <a:ext cx="8229600" cy="925563"/>
          </a:xfrm>
        </p:spPr>
        <p:txBody>
          <a:bodyPr/>
          <a:lstStyle/>
          <a:p>
            <a:r>
              <a:rPr lang="en-US" altLang="zh-CN" b="1" dirty="0">
                <a:ea typeface="Arial Unicode MS" pitchFamily="34" charset="-122"/>
              </a:rPr>
              <a:t>HashSet</a:t>
            </a:r>
            <a:endParaRPr lang="zh-CN" altLang="en-US" b="1" dirty="0">
              <a:latin typeface="Arial Unicode MS" pitchFamily="34" charset="-122"/>
              <a:ea typeface="Arial Unicode MS" pitchFamily="34" charset="-122"/>
              <a:cs typeface="Arial Unicode MS" pitchFamily="34" charset="-122"/>
            </a:endParaRPr>
          </a:p>
        </p:txBody>
      </p:sp>
      <p:pic>
        <p:nvPicPr>
          <p:cNvPr id="6" name="图片 5">
            <a:extLst>
              <a:ext uri="{FF2B5EF4-FFF2-40B4-BE49-F238E27FC236}">
                <a16:creationId xmlns:a16="http://schemas.microsoft.com/office/drawing/2014/main" id="{1C275DC6-9606-40C8-BF7F-E4F89A61DC40}"/>
              </a:ext>
            </a:extLst>
          </p:cNvPr>
          <p:cNvPicPr>
            <a:picLocks noChangeAspect="1"/>
          </p:cNvPicPr>
          <p:nvPr/>
        </p:nvPicPr>
        <p:blipFill>
          <a:blip r:embed="rId2"/>
          <a:stretch>
            <a:fillRect/>
          </a:stretch>
        </p:blipFill>
        <p:spPr>
          <a:xfrm>
            <a:off x="65886" y="2047874"/>
            <a:ext cx="11564139" cy="4055139"/>
          </a:xfrm>
          <a:prstGeom prst="rect">
            <a:avLst/>
          </a:prstGeom>
        </p:spPr>
      </p:pic>
    </p:spTree>
    <p:extLst>
      <p:ext uri="{BB962C8B-B14F-4D97-AF65-F5344CB8AC3E}">
        <p14:creationId xmlns:p14="http://schemas.microsoft.com/office/powerpoint/2010/main" val="137288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778" y="502321"/>
            <a:ext cx="8229600" cy="936104"/>
          </a:xfrm>
        </p:spPr>
        <p:txBody>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err="1">
                <a:latin typeface="Arial Unicode MS" pitchFamily="34" charset="-122"/>
                <a:ea typeface="Arial Unicode MS" pitchFamily="34" charset="-122"/>
                <a:cs typeface="Arial Unicode MS" pitchFamily="34" charset="-122"/>
              </a:rPr>
              <a:t>Iterator</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接口遍历集合元素</a:t>
            </a:r>
          </a:p>
        </p:txBody>
      </p:sp>
      <p:sp>
        <p:nvSpPr>
          <p:cNvPr id="3" name="内容占位符 2"/>
          <p:cNvSpPr>
            <a:spLocks noGrp="1"/>
          </p:cNvSpPr>
          <p:nvPr>
            <p:ph idx="1"/>
          </p:nvPr>
        </p:nvSpPr>
        <p:spPr>
          <a:xfrm>
            <a:off x="976108" y="1550566"/>
            <a:ext cx="8352928" cy="4525963"/>
          </a:xfrm>
        </p:spPr>
        <p:txBody>
          <a:bodyPr>
            <a:normAutofit/>
          </a:bodyPr>
          <a:lstStyle/>
          <a:p>
            <a:pPr marL="0" indent="0">
              <a:buNone/>
            </a:pP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接口主要用于遍历 </a:t>
            </a:r>
            <a:r>
              <a:rPr lang="en-US" altLang="zh-CN" sz="2400" dirty="0">
                <a:latin typeface="Arial Unicode MS" pitchFamily="34" charset="-122"/>
                <a:ea typeface="Arial Unicode MS" pitchFamily="34" charset="-122"/>
                <a:cs typeface="Arial Unicode MS" pitchFamily="34" charset="-122"/>
              </a:rPr>
              <a:t>Collection </a:t>
            </a:r>
            <a:r>
              <a:rPr lang="zh-CN" altLang="en-US" sz="2400" dirty="0">
                <a:latin typeface="Arial Unicode MS" pitchFamily="34" charset="-122"/>
                <a:ea typeface="Arial Unicode MS" pitchFamily="34" charset="-122"/>
                <a:cs typeface="Arial Unicode MS" pitchFamily="34" charset="-122"/>
              </a:rPr>
              <a:t>集合中的元素，</a:t>
            </a: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对象也被称为迭代器</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接口隐藏了各种 </a:t>
            </a:r>
            <a:r>
              <a:rPr lang="en-US" altLang="zh-CN" sz="2400" dirty="0">
                <a:latin typeface="Arial Unicode MS" pitchFamily="34" charset="-122"/>
                <a:ea typeface="Arial Unicode MS" pitchFamily="34" charset="-122"/>
                <a:cs typeface="Arial Unicode MS" pitchFamily="34" charset="-122"/>
              </a:rPr>
              <a:t>Collection </a:t>
            </a:r>
            <a:r>
              <a:rPr lang="zh-CN" altLang="en-US" sz="2400" dirty="0">
                <a:latin typeface="Arial Unicode MS" pitchFamily="34" charset="-122"/>
                <a:ea typeface="Arial Unicode MS" pitchFamily="34" charset="-122"/>
                <a:cs typeface="Arial Unicode MS" pitchFamily="34" charset="-122"/>
              </a:rPr>
              <a:t>实现类的底层细节，向应用程序提供了遍历 </a:t>
            </a:r>
            <a:r>
              <a:rPr lang="en-US" altLang="zh-CN" sz="2400" dirty="0">
                <a:latin typeface="Arial Unicode MS" pitchFamily="34" charset="-122"/>
                <a:ea typeface="Arial Unicode MS" pitchFamily="34" charset="-122"/>
                <a:cs typeface="Arial Unicode MS" pitchFamily="34" charset="-122"/>
              </a:rPr>
              <a:t>Collection </a:t>
            </a:r>
            <a:r>
              <a:rPr lang="zh-CN" altLang="en-US" sz="2400" dirty="0">
                <a:latin typeface="Arial Unicode MS" pitchFamily="34" charset="-122"/>
                <a:ea typeface="Arial Unicode MS" pitchFamily="34" charset="-122"/>
                <a:cs typeface="Arial Unicode MS" pitchFamily="34" charset="-122"/>
              </a:rPr>
              <a:t>集合元素的统一编程接口</a:t>
            </a:r>
            <a:endParaRPr lang="en-US" altLang="zh-CN" sz="2400" dirty="0">
              <a:latin typeface="Arial Unicode MS" pitchFamily="34" charset="-122"/>
              <a:ea typeface="Arial Unicode MS" pitchFamily="34" charset="-122"/>
              <a:cs typeface="Arial Unicode MS" pitchFamily="34" charset="-122"/>
            </a:endParaRPr>
          </a:p>
          <a:p>
            <a:pPr marL="0" indent="0">
              <a:buNone/>
            </a:pP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仅用于遍历集合，</a:t>
            </a: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本身并不提供承装对象的能力。如果需要创建 </a:t>
            </a:r>
            <a:r>
              <a:rPr lang="en-US" altLang="zh-CN" sz="2400" dirty="0" err="1">
                <a:latin typeface="Arial Unicode MS" pitchFamily="34" charset="-122"/>
                <a:ea typeface="Arial Unicode MS" pitchFamily="34" charset="-122"/>
                <a:cs typeface="Arial Unicode MS" pitchFamily="34" charset="-122"/>
              </a:rPr>
              <a:t>Iterator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对象，则必须有一个被迭代的集合。</a:t>
            </a:r>
          </a:p>
        </p:txBody>
      </p:sp>
      <p:pic>
        <p:nvPicPr>
          <p:cNvPr id="3075" name="Picture 3"/>
          <p:cNvPicPr>
            <a:picLocks noChangeAspect="1" noChangeArrowheads="1"/>
          </p:cNvPicPr>
          <p:nvPr/>
        </p:nvPicPr>
        <p:blipFill>
          <a:blip r:embed="rId2" cstate="print"/>
          <a:srcRect/>
          <a:stretch>
            <a:fillRect/>
          </a:stretch>
        </p:blipFill>
        <p:spPr bwMode="auto">
          <a:xfrm>
            <a:off x="1118434" y="4420650"/>
            <a:ext cx="7693255" cy="1857388"/>
          </a:xfrm>
          <a:prstGeom prst="rect">
            <a:avLst/>
          </a:prstGeom>
          <a:noFill/>
          <a:ln w="9525">
            <a:noFill/>
            <a:miter lim="800000"/>
            <a:headEnd/>
            <a:tailEnd/>
          </a:ln>
          <a:effectLst/>
        </p:spPr>
      </p:pic>
    </p:spTree>
    <p:extLst>
      <p:ext uri="{BB962C8B-B14F-4D97-AF65-F5344CB8AC3E}">
        <p14:creationId xmlns:p14="http://schemas.microsoft.com/office/powerpoint/2010/main" val="243813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2001" y="530222"/>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err="1">
                <a:latin typeface="Arial Unicode MS" pitchFamily="34" charset="-122"/>
                <a:ea typeface="Arial Unicode MS" pitchFamily="34" charset="-122"/>
                <a:cs typeface="Arial Unicode MS" pitchFamily="34" charset="-122"/>
              </a:rPr>
              <a:t>foreach</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循环遍历集合元素</a:t>
            </a:r>
          </a:p>
        </p:txBody>
      </p:sp>
      <p:sp>
        <p:nvSpPr>
          <p:cNvPr id="3" name="内容占位符 2"/>
          <p:cNvSpPr>
            <a:spLocks noGrp="1"/>
          </p:cNvSpPr>
          <p:nvPr>
            <p:ph idx="1"/>
          </p:nvPr>
        </p:nvSpPr>
        <p:spPr>
          <a:xfrm>
            <a:off x="950685" y="1498898"/>
            <a:ext cx="8229600" cy="614354"/>
          </a:xfrm>
        </p:spPr>
        <p:txBody>
          <a:bodyPr>
            <a:normAutofit/>
          </a:bodyPr>
          <a:lstStyle/>
          <a:p>
            <a:pPr marL="0" indent="0">
              <a:buNone/>
            </a:pPr>
            <a:r>
              <a:rPr lang="en-US" altLang="zh-CN" dirty="0">
                <a:latin typeface="Arial Unicode MS" pitchFamily="34" charset="-122"/>
                <a:ea typeface="Arial Unicode MS" pitchFamily="34" charset="-122"/>
                <a:cs typeface="Arial Unicode MS" pitchFamily="34" charset="-122"/>
              </a:rPr>
              <a:t>Java 5 </a:t>
            </a:r>
            <a:r>
              <a:rPr lang="zh-CN" altLang="en-US" dirty="0">
                <a:latin typeface="Arial Unicode MS" pitchFamily="34" charset="-122"/>
                <a:ea typeface="Arial Unicode MS" pitchFamily="34" charset="-122"/>
                <a:cs typeface="Arial Unicode MS" pitchFamily="34" charset="-122"/>
              </a:rPr>
              <a:t>提供了 </a:t>
            </a:r>
            <a:r>
              <a:rPr lang="en-US" altLang="zh-CN" dirty="0" err="1">
                <a:latin typeface="Arial Unicode MS" pitchFamily="34" charset="-122"/>
                <a:ea typeface="Arial Unicode MS" pitchFamily="34" charset="-122"/>
                <a:cs typeface="Arial Unicode MS" pitchFamily="34" charset="-122"/>
              </a:rPr>
              <a:t>foreach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循环迭代访问 </a:t>
            </a:r>
            <a:r>
              <a:rPr lang="en-US" altLang="zh-CN" dirty="0">
                <a:latin typeface="Arial Unicode MS" pitchFamily="34" charset="-122"/>
                <a:ea typeface="Arial Unicode MS" pitchFamily="34" charset="-122"/>
                <a:cs typeface="Arial Unicode MS" pitchFamily="34" charset="-122"/>
              </a:rPr>
              <a:t>Collection</a:t>
            </a:r>
            <a:endParaRPr lang="zh-CN" altLang="en-US"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cstate="print"/>
          <a:srcRect/>
          <a:stretch>
            <a:fillRect/>
          </a:stretch>
        </p:blipFill>
        <p:spPr bwMode="auto">
          <a:xfrm>
            <a:off x="987241" y="2548700"/>
            <a:ext cx="6423548" cy="857256"/>
          </a:xfrm>
          <a:prstGeom prst="rect">
            <a:avLst/>
          </a:prstGeom>
          <a:noFill/>
          <a:ln w="9525">
            <a:noFill/>
            <a:miter lim="800000"/>
            <a:headEnd/>
            <a:tailEnd/>
          </a:ln>
          <a:effectLst/>
        </p:spPr>
      </p:pic>
    </p:spTree>
    <p:extLst>
      <p:ext uri="{BB962C8B-B14F-4D97-AF65-F5344CB8AC3E}">
        <p14:creationId xmlns:p14="http://schemas.microsoft.com/office/powerpoint/2010/main" val="28843687"/>
      </p:ext>
    </p:extLst>
  </p:cSld>
  <p:clrMapOvr>
    <a:masterClrMapping/>
  </p:clrMapOvr>
</p:sld>
</file>

<file path=ppt/theme/theme1.xml><?xml version="1.0" encoding="utf-8"?>
<a:theme xmlns:a="http://schemas.openxmlformats.org/drawingml/2006/main" name="新研科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1631</Words>
  <Application>Microsoft Office PowerPoint</Application>
  <PresentationFormat>宽屏</PresentationFormat>
  <Paragraphs>163</Paragraphs>
  <Slides>23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 Unicode MS</vt:lpstr>
      <vt:lpstr>等线</vt:lpstr>
      <vt:lpstr>黑体</vt:lpstr>
      <vt:lpstr>Arial</vt:lpstr>
      <vt:lpstr>Calibri</vt:lpstr>
      <vt:lpstr>Calibri Light</vt:lpstr>
      <vt:lpstr>Wingdings</vt:lpstr>
      <vt:lpstr>新研科技</vt:lpstr>
      <vt:lpstr>集合</vt:lpstr>
      <vt:lpstr>PowerPoint 演示文稿</vt:lpstr>
      <vt:lpstr>JAVA基础课程内容</vt:lpstr>
      <vt:lpstr>本章内容</vt:lpstr>
      <vt:lpstr>Java 集合概述</vt:lpstr>
      <vt:lpstr>HashSet</vt:lpstr>
      <vt:lpstr>HashSet</vt:lpstr>
      <vt:lpstr>使用 Iterator 接口遍历集合元素</vt:lpstr>
      <vt:lpstr>使用 foreach 循环遍历集合元素</vt:lpstr>
      <vt:lpstr>hashCode() 方法</vt:lpstr>
      <vt:lpstr>TreeSet</vt:lpstr>
      <vt:lpstr>自然排序</vt:lpstr>
      <vt:lpstr>定制排序</vt:lpstr>
      <vt:lpstr>List与ArrayList</vt:lpstr>
      <vt:lpstr>ArrayList 和 Vector</vt:lpstr>
      <vt:lpstr>Map</vt:lpstr>
      <vt:lpstr>Map 接口与HashMap类</vt:lpstr>
      <vt:lpstr>HashMap &amp; Hashtable</vt:lpstr>
      <vt:lpstr>TreeMap</vt:lpstr>
      <vt:lpstr>操作集合的工具类：Collections</vt:lpstr>
      <vt:lpstr>查找、替换</vt:lpstr>
      <vt:lpstr>同步控制</vt:lpstr>
      <vt:lpstr>PowerPoint 演示文稿</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dc:title>
  <dc:creator>Administrator</dc:creator>
  <cp:lastModifiedBy>刘伯元</cp:lastModifiedBy>
  <cp:revision>78</cp:revision>
  <dcterms:created xsi:type="dcterms:W3CDTF">2018-02-01T07:53:05Z</dcterms:created>
  <dcterms:modified xsi:type="dcterms:W3CDTF">2019-01-30T09:01:59Z</dcterms:modified>
</cp:coreProperties>
</file>