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8" r:id="rId4"/>
    <p:sldId id="259" r:id="rId5"/>
    <p:sldId id="260" r:id="rId6"/>
    <p:sldId id="262" r:id="rId7"/>
    <p:sldId id="279" r:id="rId8"/>
    <p:sldId id="263" r:id="rId9"/>
    <p:sldId id="264" r:id="rId10"/>
    <p:sldId id="266" r:id="rId11"/>
    <p:sldId id="267" r:id="rId12"/>
    <p:sldId id="280" r:id="rId13"/>
    <p:sldId id="268" r:id="rId14"/>
    <p:sldId id="270" r:id="rId15"/>
    <p:sldId id="271" r:id="rId16"/>
    <p:sldId id="272" r:id="rId17"/>
    <p:sldId id="275" r:id="rId18"/>
    <p:sldId id="27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p:restoredTop sz="94619"/>
  </p:normalViewPr>
  <p:slideViewPr>
    <p:cSldViewPr snapToGrid="0">
      <p:cViewPr varScale="1">
        <p:scale>
          <a:sx n="67" d="100"/>
          <a:sy n="67" d="100"/>
        </p:scale>
        <p:origin x="618"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2C21391-8CFF-4A4C-AB73-F49A234A20C9}" type="datetimeFigureOut">
              <a:rPr lang="zh-CN" altLang="en-US" smtClean="0"/>
              <a:pPr/>
              <a:t>2019/1/30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pPr/>
              <a:t>‹#›</a:t>
            </a:fld>
            <a:endParaRPr lang="zh-CN" altLang="en-US"/>
          </a:p>
        </p:txBody>
      </p:sp>
      <p:pic>
        <p:nvPicPr>
          <p:cNvPr id="7" name="图片 6" descr="43.jpg"/>
          <p:cNvPicPr>
            <a:picLocks noChangeAspect="1"/>
          </p:cNvPicPr>
          <p:nvPr userDrawn="1"/>
        </p:nvPicPr>
        <p:blipFill>
          <a:blip r:embed="rId3" cstate="print"/>
          <a:stretch>
            <a:fillRect/>
          </a:stretch>
        </p:blipFill>
        <p:spPr>
          <a:xfrm>
            <a:off x="0" y="-379656"/>
            <a:ext cx="12192000" cy="7617312"/>
          </a:xfrm>
          <a:prstGeom prst="rect">
            <a:avLst/>
          </a:prstGeom>
        </p:spPr>
      </p:pic>
    </p:spTree>
    <p:extLst>
      <p:ext uri="{BB962C8B-B14F-4D97-AF65-F5344CB8AC3E}">
        <p14:creationId xmlns:p14="http://schemas.microsoft.com/office/powerpoint/2010/main" val="1314316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2C21391-8CFF-4A4C-AB73-F49A234A20C9}" type="datetimeFigureOut">
              <a:rPr lang="zh-CN" altLang="en-US" smtClean="0"/>
              <a:pPr/>
              <a:t>2019/1/30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extLst>
      <p:ext uri="{BB962C8B-B14F-4D97-AF65-F5344CB8AC3E}">
        <p14:creationId xmlns:p14="http://schemas.microsoft.com/office/powerpoint/2010/main" val="1323570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498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2C21391-8CFF-4A4C-AB73-F49A234A20C9}" type="datetimeFigureOut">
              <a:rPr lang="zh-CN" altLang="en-US" smtClean="0"/>
              <a:pPr/>
              <a:t>2019/1/30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pPr/>
              <a:t>‹#›</a:t>
            </a:fld>
            <a:endParaRPr lang="zh-CN" altLang="en-US"/>
          </a:p>
        </p:txBody>
      </p:sp>
      <p:pic>
        <p:nvPicPr>
          <p:cNvPr id="7" name="图片 6" descr="19.jpg"/>
          <p:cNvPicPr>
            <a:picLocks noChangeAspect="1"/>
          </p:cNvPicPr>
          <p:nvPr userDrawn="1"/>
        </p:nvPicPr>
        <p:blipFill>
          <a:blip r:embed="rId3" cstate="print"/>
          <a:stretch>
            <a:fillRect/>
          </a:stretch>
        </p:blipFill>
        <p:spPr>
          <a:xfrm>
            <a:off x="0" y="-379656"/>
            <a:ext cx="12192000" cy="7617312"/>
          </a:xfrm>
          <a:prstGeom prst="rect">
            <a:avLst/>
          </a:prstGeom>
        </p:spPr>
      </p:pic>
    </p:spTree>
    <p:extLst>
      <p:ext uri="{BB962C8B-B14F-4D97-AF65-F5344CB8AC3E}">
        <p14:creationId xmlns:p14="http://schemas.microsoft.com/office/powerpoint/2010/main" val="3110295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2C21391-8CFF-4A4C-AB73-F49A234A20C9}" type="datetimeFigureOut">
              <a:rPr lang="zh-CN" altLang="en-US" smtClean="0"/>
              <a:pPr/>
              <a:t>2019/1/30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extLst>
      <p:ext uri="{BB962C8B-B14F-4D97-AF65-F5344CB8AC3E}">
        <p14:creationId xmlns:p14="http://schemas.microsoft.com/office/powerpoint/2010/main" val="2948719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2C21391-8CFF-4A4C-AB73-F49A234A20C9}" type="datetimeFigureOut">
              <a:rPr lang="zh-CN" altLang="en-US" smtClean="0"/>
              <a:pPr/>
              <a:t>2019/1/30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extLst>
      <p:ext uri="{BB962C8B-B14F-4D97-AF65-F5344CB8AC3E}">
        <p14:creationId xmlns:p14="http://schemas.microsoft.com/office/powerpoint/2010/main" val="2648743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2C21391-8CFF-4A4C-AB73-F49A234A20C9}" type="datetimeFigureOut">
              <a:rPr lang="zh-CN" altLang="en-US" smtClean="0"/>
              <a:pPr/>
              <a:t>2019/1/30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extLst>
      <p:ext uri="{BB962C8B-B14F-4D97-AF65-F5344CB8AC3E}">
        <p14:creationId xmlns:p14="http://schemas.microsoft.com/office/powerpoint/2010/main" val="1845547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2C21391-8CFF-4A4C-AB73-F49A234A20C9}" type="datetimeFigureOut">
              <a:rPr lang="zh-CN" altLang="en-US" smtClean="0"/>
              <a:pPr/>
              <a:t>2019/1/30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extLst>
      <p:ext uri="{BB962C8B-B14F-4D97-AF65-F5344CB8AC3E}">
        <p14:creationId xmlns:p14="http://schemas.microsoft.com/office/powerpoint/2010/main" val="3973873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C21391-8CFF-4A4C-AB73-F49A234A20C9}" type="datetimeFigureOut">
              <a:rPr lang="zh-CN" altLang="en-US" smtClean="0"/>
              <a:pPr/>
              <a:t>2019/1/30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extLst>
      <p:ext uri="{BB962C8B-B14F-4D97-AF65-F5344CB8AC3E}">
        <p14:creationId xmlns:p14="http://schemas.microsoft.com/office/powerpoint/2010/main" val="101653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2C21391-8CFF-4A4C-AB73-F49A234A20C9}" type="datetimeFigureOut">
              <a:rPr lang="zh-CN" altLang="en-US" smtClean="0"/>
              <a:pPr/>
              <a:t>2019/1/30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extLst>
      <p:ext uri="{BB962C8B-B14F-4D97-AF65-F5344CB8AC3E}">
        <p14:creationId xmlns:p14="http://schemas.microsoft.com/office/powerpoint/2010/main" val="1425739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2C21391-8CFF-4A4C-AB73-F49A234A20C9}" type="datetimeFigureOut">
              <a:rPr lang="zh-CN" altLang="en-US" smtClean="0"/>
              <a:pPr/>
              <a:t>2019/1/30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extLst>
      <p:ext uri="{BB962C8B-B14F-4D97-AF65-F5344CB8AC3E}">
        <p14:creationId xmlns:p14="http://schemas.microsoft.com/office/powerpoint/2010/main" val="4054801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21391-8CFF-4A4C-AB73-F49A234A20C9}" type="datetimeFigureOut">
              <a:rPr lang="zh-CN" altLang="en-US" smtClean="0"/>
              <a:pPr/>
              <a:t>2019/1/30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01093-12A7-4971-AE5D-182785139FC7}" type="slidenum">
              <a:rPr lang="zh-CN" altLang="en-US" smtClean="0"/>
              <a:pPr/>
              <a:t>‹#›</a:t>
            </a:fld>
            <a:endParaRPr lang="zh-CN" altLang="en-US"/>
          </a:p>
        </p:txBody>
      </p:sp>
    </p:spTree>
    <p:extLst>
      <p:ext uri="{BB962C8B-B14F-4D97-AF65-F5344CB8AC3E}">
        <p14:creationId xmlns:p14="http://schemas.microsoft.com/office/powerpoint/2010/main" val="778938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标题 1"/>
          <p:cNvSpPr>
            <a:spLocks noGrp="1"/>
          </p:cNvSpPr>
          <p:nvPr>
            <p:ph type="ctrTitle"/>
          </p:nvPr>
        </p:nvSpPr>
        <p:spPr>
          <a:xfrm>
            <a:off x="309096" y="2287593"/>
            <a:ext cx="11044777" cy="1470025"/>
          </a:xfrm>
        </p:spPr>
        <p:txBody>
          <a:bodyPr>
            <a:normAutofit/>
          </a:bodyPr>
          <a:lstStyle/>
          <a:p>
            <a:r>
              <a:rPr lang="zh-CN" altLang="en-US" sz="7200" dirty="0">
                <a:ln w="18415" cmpd="sng">
                  <a:noFill/>
                  <a:prstDash val="solid"/>
                </a:ln>
                <a:latin typeface="黑体" pitchFamily="49" charset="-122"/>
                <a:ea typeface="黑体" pitchFamily="49" charset="-122"/>
              </a:rPr>
              <a:t>泛型</a:t>
            </a:r>
          </a:p>
        </p:txBody>
      </p:sp>
    </p:spTree>
    <p:extLst>
      <p:ext uri="{BB962C8B-B14F-4D97-AF65-F5344CB8AC3E}">
        <p14:creationId xmlns:p14="http://schemas.microsoft.com/office/powerpoint/2010/main" val="833074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1400" y="611869"/>
            <a:ext cx="11150600" cy="637198"/>
          </a:xfrm>
        </p:spPr>
        <p:txBody>
          <a:bodyPr/>
          <a:lstStyle/>
          <a:p>
            <a:r>
              <a:rPr lang="en-US" altLang="zh-CN" b="1" dirty="0"/>
              <a:t>3.2 </a:t>
            </a:r>
            <a:r>
              <a:rPr lang="zh-CN" altLang="en-US" b="1" dirty="0"/>
              <a:t>泛型接口</a:t>
            </a:r>
            <a:endParaRPr lang="en-US" altLang="x-none" dirty="0"/>
          </a:p>
        </p:txBody>
      </p:sp>
      <p:sp>
        <p:nvSpPr>
          <p:cNvPr id="3" name="内容占位符 2"/>
          <p:cNvSpPr>
            <a:spLocks noGrp="1"/>
          </p:cNvSpPr>
          <p:nvPr>
            <p:ph idx="1"/>
          </p:nvPr>
        </p:nvSpPr>
        <p:spPr>
          <a:xfrm>
            <a:off x="1035260" y="1465647"/>
            <a:ext cx="11517923" cy="5174639"/>
          </a:xfrm>
        </p:spPr>
        <p:txBody>
          <a:bodyPr/>
          <a:lstStyle/>
          <a:p>
            <a:pPr marL="0" indent="0">
              <a:buNone/>
            </a:pPr>
            <a:r>
              <a:rPr lang="en-US" altLang="zh-CN" b="1" dirty="0"/>
              <a:t>//</a:t>
            </a:r>
            <a:r>
              <a:rPr lang="zh-CN" altLang="en-US" b="1" dirty="0"/>
              <a:t>定义一个泛型接口</a:t>
            </a:r>
          </a:p>
          <a:p>
            <a:pPr marL="0" indent="0">
              <a:buNone/>
            </a:pPr>
            <a:r>
              <a:rPr lang="en-US" altLang="zh-CN" b="1" dirty="0"/>
              <a:t>interface Generator&lt;T&gt; {</a:t>
            </a:r>
          </a:p>
          <a:p>
            <a:pPr marL="457200" lvl="1" indent="0">
              <a:buNone/>
            </a:pPr>
            <a:r>
              <a:rPr lang="en-US" altLang="zh-CN" dirty="0"/>
              <a:t>T next();</a:t>
            </a:r>
          </a:p>
          <a:p>
            <a:pPr marL="0" indent="0">
              <a:buNone/>
            </a:pPr>
            <a:r>
              <a:rPr lang="en-US" altLang="zh-CN" b="1" dirty="0"/>
              <a:t>}</a:t>
            </a:r>
            <a:endParaRPr lang="zh-CN" altLang="en-US" b="1" dirty="0"/>
          </a:p>
        </p:txBody>
      </p:sp>
    </p:spTree>
    <p:extLst>
      <p:ext uri="{BB962C8B-B14F-4D97-AF65-F5344CB8AC3E}">
        <p14:creationId xmlns:p14="http://schemas.microsoft.com/office/powerpoint/2010/main" val="1161340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6246" y="608205"/>
            <a:ext cx="10720754" cy="6018701"/>
          </a:xfrm>
        </p:spPr>
        <p:txBody>
          <a:bodyPr/>
          <a:lstStyle/>
          <a:p>
            <a:pPr marL="0" indent="0">
              <a:buNone/>
            </a:pPr>
            <a:r>
              <a:rPr lang="en-US" altLang="zh-CN" b="1" dirty="0"/>
              <a:t>/**</a:t>
            </a:r>
          </a:p>
          <a:p>
            <a:pPr marL="0" indent="0">
              <a:buNone/>
            </a:pPr>
            <a:r>
              <a:rPr lang="zh-CN" altLang="en-US" b="1" dirty="0"/>
              <a:t> * 未传入泛型实参时，与泛型类的定义相同，在声明类的时候，需将泛型的声明也一起加到类中</a:t>
            </a:r>
          </a:p>
          <a:p>
            <a:pPr marL="0" indent="0">
              <a:buNone/>
            </a:pPr>
            <a:r>
              <a:rPr lang="zh-CN" altLang="en-US" b="1" dirty="0"/>
              <a:t> * 即：</a:t>
            </a:r>
            <a:r>
              <a:rPr lang="en-US" altLang="zh-CN" b="1" dirty="0"/>
              <a:t>class </a:t>
            </a:r>
            <a:r>
              <a:rPr lang="en-US" altLang="zh-CN" b="1" dirty="0" err="1"/>
              <a:t>FruitGenerator</a:t>
            </a:r>
            <a:r>
              <a:rPr lang="en-US" altLang="zh-CN" b="1" dirty="0"/>
              <a:t>&lt;T&gt; implements Generator&lt;T&gt;{</a:t>
            </a:r>
          </a:p>
          <a:p>
            <a:pPr marL="0" indent="0">
              <a:buNone/>
            </a:pPr>
            <a:r>
              <a:rPr lang="zh-CN" altLang="en-US" b="1" dirty="0"/>
              <a:t> * 如果不声明泛型，如：</a:t>
            </a:r>
            <a:r>
              <a:rPr lang="en-US" altLang="zh-CN" b="1" dirty="0"/>
              <a:t>class </a:t>
            </a:r>
            <a:r>
              <a:rPr lang="en-US" altLang="zh-CN" b="1" dirty="0" err="1"/>
              <a:t>FruitGenerator</a:t>
            </a:r>
            <a:r>
              <a:rPr lang="en-US" altLang="zh-CN" b="1" dirty="0"/>
              <a:t> implements Generator&lt;T&gt;</a:t>
            </a:r>
            <a:r>
              <a:rPr lang="zh-CN" altLang="en-US" b="1" dirty="0"/>
              <a:t>，编译器会报错：</a:t>
            </a:r>
            <a:r>
              <a:rPr lang="en-US" altLang="zh-CN" b="1" dirty="0"/>
              <a:t>"Unknown class"</a:t>
            </a:r>
          </a:p>
          <a:p>
            <a:pPr marL="0" indent="0">
              <a:buNone/>
            </a:pPr>
            <a:r>
              <a:rPr lang="zh-CN" altLang="en-US" b="1" dirty="0"/>
              <a:t> *</a:t>
            </a:r>
            <a:r>
              <a:rPr lang="en-US" altLang="zh-CN" b="1" dirty="0"/>
              <a:t>/</a:t>
            </a:r>
          </a:p>
          <a:p>
            <a:pPr marL="0" indent="0">
              <a:buNone/>
            </a:pPr>
            <a:r>
              <a:rPr lang="en-US" altLang="zh-CN" b="1" dirty="0"/>
              <a:t>class </a:t>
            </a:r>
            <a:r>
              <a:rPr lang="en-US" altLang="zh-CN" b="1" dirty="0" err="1"/>
              <a:t>FruitGenerator</a:t>
            </a:r>
            <a:r>
              <a:rPr lang="en-US" altLang="zh-CN" b="1" dirty="0"/>
              <a:t>&lt;T&gt; implements Generator&lt;T&gt;{</a:t>
            </a:r>
          </a:p>
          <a:p>
            <a:pPr marL="0" indent="0">
              <a:buNone/>
            </a:pPr>
            <a:r>
              <a:rPr lang="en-US" altLang="zh-CN" b="1" dirty="0"/>
              <a:t>    @Override</a:t>
            </a:r>
          </a:p>
          <a:p>
            <a:pPr marL="0" indent="0">
              <a:buNone/>
            </a:pPr>
            <a:r>
              <a:rPr lang="en-US" altLang="zh-CN" b="1" dirty="0"/>
              <a:t>    public T next() {</a:t>
            </a:r>
          </a:p>
          <a:p>
            <a:pPr marL="0" indent="0">
              <a:buNone/>
            </a:pPr>
            <a:r>
              <a:rPr lang="en-US" altLang="zh-CN" b="1" dirty="0"/>
              <a:t>        return null;</a:t>
            </a:r>
          </a:p>
          <a:p>
            <a:pPr marL="0" indent="0">
              <a:buNone/>
            </a:pPr>
            <a:r>
              <a:rPr lang="zh-CN" altLang="en-US" b="1" dirty="0"/>
              <a:t>    </a:t>
            </a:r>
            <a:r>
              <a:rPr lang="en-US" altLang="zh-CN" b="1" dirty="0"/>
              <a:t>}</a:t>
            </a:r>
          </a:p>
          <a:p>
            <a:pPr marL="0" indent="0">
              <a:buNone/>
            </a:pPr>
            <a:r>
              <a:rPr lang="en-US" altLang="zh-CN" b="1" dirty="0"/>
              <a:t>}</a:t>
            </a:r>
            <a:endParaRPr lang="zh-CN" altLang="en-US" b="1" dirty="0"/>
          </a:p>
          <a:p>
            <a:endParaRPr kumimoji="1" lang="zh-CN" altLang="en-US" dirty="0"/>
          </a:p>
        </p:txBody>
      </p:sp>
    </p:spTree>
    <p:extLst>
      <p:ext uri="{BB962C8B-B14F-4D97-AF65-F5344CB8AC3E}">
        <p14:creationId xmlns:p14="http://schemas.microsoft.com/office/powerpoint/2010/main" val="177453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BE827F28-C1A6-43BA-92D6-6E824EE69B0A}"/>
              </a:ext>
            </a:extLst>
          </p:cNvPr>
          <p:cNvSpPr>
            <a:spLocks noGrp="1"/>
          </p:cNvSpPr>
          <p:nvPr>
            <p:ph idx="1"/>
          </p:nvPr>
        </p:nvSpPr>
        <p:spPr>
          <a:xfrm>
            <a:off x="836246" y="608205"/>
            <a:ext cx="10720754" cy="6018701"/>
          </a:xfrm>
        </p:spPr>
        <p:txBody>
          <a:bodyPr/>
          <a:lstStyle/>
          <a:p>
            <a:pPr marL="0" indent="0">
              <a:buNone/>
            </a:pPr>
            <a:r>
              <a:rPr lang="en-US" altLang="zh-CN" sz="2000" b="1" dirty="0"/>
              <a:t>/**</a:t>
            </a:r>
          </a:p>
          <a:p>
            <a:pPr marL="0" indent="0">
              <a:buNone/>
            </a:pPr>
            <a:r>
              <a:rPr lang="zh-CN" altLang="en-US" sz="2000" b="1" dirty="0"/>
              <a:t> * 传入泛型实参时：</a:t>
            </a:r>
          </a:p>
          <a:p>
            <a:pPr marL="0" indent="0">
              <a:buNone/>
            </a:pPr>
            <a:r>
              <a:rPr lang="zh-CN" altLang="en-US" sz="2000" b="1" dirty="0"/>
              <a:t> * 定义一个生产器实现这个接口</a:t>
            </a:r>
            <a:r>
              <a:rPr lang="en-US" altLang="zh-CN" sz="2000" b="1" dirty="0"/>
              <a:t>,</a:t>
            </a:r>
            <a:r>
              <a:rPr lang="zh-CN" altLang="en-US" sz="2000" b="1" dirty="0"/>
              <a:t>虽然我们只创建了一个泛型接口</a:t>
            </a:r>
            <a:r>
              <a:rPr lang="en-US" altLang="zh-CN" sz="2000" b="1" dirty="0"/>
              <a:t>Generator&lt;T&gt;</a:t>
            </a:r>
          </a:p>
          <a:p>
            <a:pPr marL="0" indent="0">
              <a:buNone/>
            </a:pPr>
            <a:r>
              <a:rPr lang="zh-CN" altLang="en-US" sz="2000" b="1" dirty="0"/>
              <a:t> * 但是我们可以为</a:t>
            </a:r>
            <a:r>
              <a:rPr lang="en-US" altLang="zh-CN" sz="2000" b="1" dirty="0"/>
              <a:t>T</a:t>
            </a:r>
            <a:r>
              <a:rPr lang="zh-CN" altLang="en-US" sz="2000" b="1" dirty="0"/>
              <a:t>传入无数个实参，形成无数种类型的</a:t>
            </a:r>
            <a:r>
              <a:rPr lang="en-US" altLang="zh-CN" sz="2000" b="1" dirty="0"/>
              <a:t>Generator</a:t>
            </a:r>
            <a:r>
              <a:rPr lang="zh-CN" altLang="en-US" sz="2000" b="1" dirty="0"/>
              <a:t>接口。</a:t>
            </a:r>
          </a:p>
          <a:p>
            <a:pPr marL="0" indent="0">
              <a:buNone/>
            </a:pPr>
            <a:r>
              <a:rPr lang="zh-CN" altLang="en-US" sz="2000" b="1" dirty="0"/>
              <a:t> * 在实现类实现泛型接口时，如已将泛型类型传入实参类型，则所有使用泛型的地方都要替换成传入的实参类型</a:t>
            </a:r>
          </a:p>
          <a:p>
            <a:pPr marL="0" indent="0">
              <a:buNone/>
            </a:pPr>
            <a:r>
              <a:rPr lang="zh-CN" altLang="en-US" sz="2000" b="1" dirty="0"/>
              <a:t> * 即：</a:t>
            </a:r>
            <a:r>
              <a:rPr lang="en-US" altLang="zh-CN" sz="2000" b="1" dirty="0"/>
              <a:t>Generator&lt;T&gt;</a:t>
            </a:r>
            <a:r>
              <a:rPr lang="zh-CN" altLang="en-US" sz="2000" b="1" dirty="0"/>
              <a:t>，</a:t>
            </a:r>
            <a:r>
              <a:rPr lang="en-US" altLang="zh-CN" sz="2000" b="1" dirty="0"/>
              <a:t>public T next();</a:t>
            </a:r>
            <a:r>
              <a:rPr lang="zh-CN" altLang="en-US" sz="2000" b="1" dirty="0"/>
              <a:t>中的的</a:t>
            </a:r>
            <a:r>
              <a:rPr lang="en-US" altLang="zh-CN" sz="2000" b="1" dirty="0"/>
              <a:t>T</a:t>
            </a:r>
            <a:r>
              <a:rPr lang="zh-CN" altLang="en-US" sz="2000" b="1" dirty="0"/>
              <a:t>都要替换成传入的</a:t>
            </a:r>
            <a:r>
              <a:rPr lang="en-US" altLang="zh-CN" sz="2000" b="1" dirty="0"/>
              <a:t>String</a:t>
            </a:r>
            <a:r>
              <a:rPr lang="zh-CN" altLang="en-US" sz="2000" b="1" dirty="0"/>
              <a:t>类型。</a:t>
            </a:r>
          </a:p>
          <a:p>
            <a:pPr marL="0" indent="0">
              <a:buNone/>
            </a:pPr>
            <a:r>
              <a:rPr lang="zh-CN" altLang="en-US" sz="2000" b="1" dirty="0"/>
              <a:t> *</a:t>
            </a:r>
            <a:r>
              <a:rPr lang="en-US" altLang="zh-CN" sz="2000" b="1" dirty="0"/>
              <a:t>/</a:t>
            </a:r>
          </a:p>
          <a:p>
            <a:pPr marL="0" indent="0">
              <a:buNone/>
            </a:pPr>
            <a:r>
              <a:rPr lang="en-US" altLang="zh-CN" sz="2000" b="1" dirty="0"/>
              <a:t>class </a:t>
            </a:r>
            <a:r>
              <a:rPr lang="en-US" altLang="zh-CN" sz="2000" b="1" dirty="0" err="1"/>
              <a:t>FruitGenerator</a:t>
            </a:r>
            <a:r>
              <a:rPr lang="en-US" altLang="zh-CN" sz="2000" b="1" dirty="0"/>
              <a:t> implements Generator&lt;String&gt; {</a:t>
            </a:r>
            <a:endParaRPr lang="zh-CN" altLang="en-US" sz="2000" b="1" dirty="0"/>
          </a:p>
          <a:p>
            <a:pPr marL="0" indent="0">
              <a:buNone/>
            </a:pPr>
            <a:r>
              <a:rPr lang="en-US" altLang="zh-CN" sz="2000" b="1" dirty="0"/>
              <a:t>@Override</a:t>
            </a:r>
          </a:p>
          <a:p>
            <a:pPr marL="0" indent="0">
              <a:buNone/>
            </a:pPr>
            <a:r>
              <a:rPr lang="en-US" altLang="zh-CN" sz="2000" b="1" dirty="0"/>
              <a:t>public String next() {</a:t>
            </a:r>
          </a:p>
          <a:p>
            <a:pPr marL="0" indent="0">
              <a:buNone/>
            </a:pPr>
            <a:r>
              <a:rPr lang="en-US" altLang="zh-CN" sz="2000" b="1" dirty="0"/>
              <a:t>// TODO Auto-generated method stub</a:t>
            </a:r>
          </a:p>
          <a:p>
            <a:pPr marL="0" indent="0">
              <a:buNone/>
            </a:pPr>
            <a:r>
              <a:rPr lang="en-US" altLang="zh-CN" sz="2000" b="1" dirty="0"/>
              <a:t>return null;</a:t>
            </a:r>
          </a:p>
          <a:p>
            <a:pPr marL="0" indent="0">
              <a:buNone/>
            </a:pPr>
            <a:r>
              <a:rPr lang="en-US" altLang="zh-CN" sz="2000" b="1" dirty="0"/>
              <a:t>}</a:t>
            </a:r>
            <a:endParaRPr lang="zh-CN" altLang="en-US" sz="2000" b="1" dirty="0"/>
          </a:p>
          <a:p>
            <a:pPr marL="0" indent="0">
              <a:buNone/>
            </a:pPr>
            <a:r>
              <a:rPr lang="en-US" altLang="zh-CN" sz="2000" b="1" dirty="0"/>
              <a:t>}</a:t>
            </a:r>
            <a:endParaRPr lang="zh-CN" altLang="en-US" sz="2000" b="1" dirty="0"/>
          </a:p>
        </p:txBody>
      </p:sp>
    </p:spTree>
    <p:extLst>
      <p:ext uri="{BB962C8B-B14F-4D97-AF65-F5344CB8AC3E}">
        <p14:creationId xmlns:p14="http://schemas.microsoft.com/office/powerpoint/2010/main" val="3630482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1486" y="575024"/>
            <a:ext cx="11019971" cy="672367"/>
          </a:xfrm>
        </p:spPr>
        <p:txBody>
          <a:bodyPr/>
          <a:lstStyle/>
          <a:p>
            <a:r>
              <a:rPr lang="en-US" altLang="zh-CN" b="1" dirty="0"/>
              <a:t>3.3 </a:t>
            </a:r>
            <a:r>
              <a:rPr lang="zh-CN" altLang="en-US" b="1" dirty="0"/>
              <a:t>泛型方法</a:t>
            </a:r>
            <a:br>
              <a:rPr lang="en-US" altLang="x-none" dirty="0"/>
            </a:br>
            <a:endParaRPr kumimoji="1" lang="zh-CN" altLang="en-US" dirty="0"/>
          </a:p>
        </p:txBody>
      </p:sp>
      <p:sp>
        <p:nvSpPr>
          <p:cNvPr id="3" name="内容占位符 2"/>
          <p:cNvSpPr>
            <a:spLocks noGrp="1"/>
          </p:cNvSpPr>
          <p:nvPr>
            <p:ph idx="1"/>
          </p:nvPr>
        </p:nvSpPr>
        <p:spPr>
          <a:xfrm>
            <a:off x="742741" y="1639278"/>
            <a:ext cx="11090031" cy="5350486"/>
          </a:xfrm>
        </p:spPr>
        <p:txBody>
          <a:bodyPr/>
          <a:lstStyle/>
          <a:p>
            <a:pPr marL="0" indent="0">
              <a:buNone/>
            </a:pPr>
            <a:r>
              <a:rPr lang="zh-CN" altLang="en-US" b="1" dirty="0"/>
              <a:t>   方法，也可以被泛型化，不管此时定义在其中的类是不是泛型化的。在泛型方法中可以定义泛型参数，此时，参数的类型就是传入数据的类型。</a:t>
            </a:r>
            <a:endParaRPr lang="en-US" altLang="zh-CN" b="1" dirty="0"/>
          </a:p>
          <a:p>
            <a:pPr marL="0" indent="0">
              <a:buNone/>
            </a:pPr>
            <a:r>
              <a:rPr lang="en-US" altLang="zh-CN" b="1" dirty="0"/>
              <a:t>   </a:t>
            </a:r>
            <a:r>
              <a:rPr lang="zh-CN" altLang="en-US" b="1" dirty="0"/>
              <a:t>泛型方法的格式：</a:t>
            </a:r>
            <a:endParaRPr lang="en-US" altLang="zh-CN" dirty="0">
              <a:sym typeface="Times New Roman" charset="0"/>
            </a:endParaRPr>
          </a:p>
          <a:p>
            <a:pPr marL="0" indent="0">
              <a:lnSpc>
                <a:spcPts val="2300"/>
              </a:lnSpc>
              <a:buNone/>
            </a:pPr>
            <a:r>
              <a:rPr lang="en-US" altLang="zh-CN" b="1" dirty="0">
                <a:sym typeface="Times New Roman" charset="0"/>
              </a:rPr>
              <a:t>   public class DAO {</a:t>
            </a:r>
            <a:endParaRPr lang="zh-CN" altLang="en-US" b="1" dirty="0">
              <a:sym typeface="Times New Roman" charset="0"/>
            </a:endParaRPr>
          </a:p>
          <a:p>
            <a:pPr marL="0" indent="0">
              <a:lnSpc>
                <a:spcPts val="2300"/>
              </a:lnSpc>
              <a:buNone/>
            </a:pPr>
            <a:r>
              <a:rPr lang="en-US" altLang="zh-CN" b="1" dirty="0">
                <a:sym typeface="Times New Roman" charset="0"/>
              </a:rPr>
              <a:t>	public &lt;E&gt;  void show(E e){</a:t>
            </a:r>
            <a:endParaRPr lang="zh-CN" altLang="en-US" b="1" dirty="0">
              <a:sym typeface="Times New Roman" charset="0"/>
            </a:endParaRPr>
          </a:p>
          <a:p>
            <a:pPr marL="0" indent="0">
              <a:lnSpc>
                <a:spcPts val="2300"/>
              </a:lnSpc>
              <a:buNone/>
            </a:pPr>
            <a:r>
              <a:rPr lang="en-US" altLang="zh-CN" b="1" dirty="0">
                <a:sym typeface="Times New Roman" charset="0"/>
              </a:rPr>
              <a:t>		</a:t>
            </a:r>
            <a:r>
              <a:rPr lang="en-US" altLang="zh-CN" b="1" dirty="0" err="1"/>
              <a:t>System.out.println</a:t>
            </a:r>
            <a:r>
              <a:rPr lang="en-US" altLang="zh-CN" b="1" dirty="0"/>
              <a:t>(</a:t>
            </a:r>
            <a:r>
              <a:rPr lang="en-US" altLang="zh-CN" b="1" dirty="0" err="1"/>
              <a:t>e.toString</a:t>
            </a:r>
            <a:r>
              <a:rPr lang="en-US" altLang="zh-CN" b="1" dirty="0"/>
              <a:t>());</a:t>
            </a:r>
          </a:p>
          <a:p>
            <a:pPr marL="0" indent="0">
              <a:lnSpc>
                <a:spcPts val="2300"/>
              </a:lnSpc>
              <a:buNone/>
            </a:pPr>
            <a:r>
              <a:rPr lang="en-US" altLang="zh-CN" b="1" dirty="0">
                <a:sym typeface="Times New Roman" charset="0"/>
              </a:rPr>
              <a:t>	}</a:t>
            </a:r>
          </a:p>
          <a:p>
            <a:pPr marL="0" indent="0">
              <a:lnSpc>
                <a:spcPts val="2300"/>
              </a:lnSpc>
              <a:buNone/>
            </a:pPr>
            <a:r>
              <a:rPr lang="en-US" altLang="zh-CN" b="1" dirty="0">
                <a:sym typeface="Times New Roman" charset="0"/>
              </a:rPr>
              <a:t>	</a:t>
            </a:r>
            <a:r>
              <a:rPr lang="fr-FR" altLang="zh-CN" b="1" dirty="0"/>
              <a:t>public &lt;T&gt; T show1(T t){</a:t>
            </a:r>
          </a:p>
          <a:p>
            <a:pPr marL="0" indent="0">
              <a:lnSpc>
                <a:spcPts val="2300"/>
              </a:lnSpc>
              <a:buNone/>
            </a:pPr>
            <a:r>
              <a:rPr lang="en-US" altLang="zh-CN" b="1" dirty="0"/>
              <a:t>        		return t;</a:t>
            </a:r>
          </a:p>
          <a:p>
            <a:pPr marL="0" indent="0">
              <a:lnSpc>
                <a:spcPts val="2300"/>
              </a:lnSpc>
              <a:buNone/>
            </a:pPr>
            <a:r>
              <a:rPr lang="zh-CN" altLang="en-US" b="1" dirty="0"/>
              <a:t>    </a:t>
            </a:r>
            <a:r>
              <a:rPr lang="en-US" altLang="zh-CN" b="1" dirty="0"/>
              <a:t>	}</a:t>
            </a:r>
            <a:endParaRPr lang="en-US" altLang="zh-CN" b="1" dirty="0">
              <a:sym typeface="Times New Roman" charset="0"/>
            </a:endParaRPr>
          </a:p>
          <a:p>
            <a:pPr marL="0" indent="0">
              <a:lnSpc>
                <a:spcPts val="2300"/>
              </a:lnSpc>
              <a:buNone/>
            </a:pPr>
            <a:r>
              <a:rPr lang="en-US" altLang="zh-CN" b="1" dirty="0">
                <a:sym typeface="Times New Roman" charset="0"/>
              </a:rPr>
              <a:t>  }</a:t>
            </a:r>
            <a:endParaRPr lang="zh-CN" altLang="en-US" b="1" dirty="0"/>
          </a:p>
          <a:p>
            <a:endParaRPr kumimoji="1" lang="zh-CN" altLang="en-US" dirty="0"/>
          </a:p>
        </p:txBody>
      </p:sp>
    </p:spTree>
    <p:extLst>
      <p:ext uri="{BB962C8B-B14F-4D97-AF65-F5344CB8AC3E}">
        <p14:creationId xmlns:p14="http://schemas.microsoft.com/office/powerpoint/2010/main" val="1759386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0429" y="1282004"/>
            <a:ext cx="10515600" cy="5069131"/>
          </a:xfrm>
        </p:spPr>
        <p:txBody>
          <a:bodyPr/>
          <a:lstStyle/>
          <a:p>
            <a:pPr marL="0" indent="0">
              <a:buNone/>
            </a:pPr>
            <a:r>
              <a:rPr lang="en-US" altLang="zh-CN" b="1" dirty="0"/>
              <a:t>/**</a:t>
            </a:r>
          </a:p>
          <a:p>
            <a:pPr marL="0" indent="0">
              <a:buNone/>
            </a:pPr>
            <a:r>
              <a:rPr lang="zh-CN" altLang="en-US" b="1" dirty="0"/>
              <a:t> * 泛型方法与可变参数</a:t>
            </a:r>
          </a:p>
          <a:p>
            <a:pPr marL="0" indent="0">
              <a:buNone/>
            </a:pPr>
            <a:r>
              <a:rPr lang="en-US" altLang="zh-CN" b="1" dirty="0"/>
              <a:t> * @param </a:t>
            </a:r>
            <a:r>
              <a:rPr lang="en-US" altLang="zh-CN" b="1" dirty="0" err="1"/>
              <a:t>args</a:t>
            </a:r>
            <a:endParaRPr lang="en-US" altLang="zh-CN" b="1" dirty="0"/>
          </a:p>
          <a:p>
            <a:pPr marL="0" indent="0">
              <a:buNone/>
            </a:pPr>
            <a:r>
              <a:rPr lang="zh-CN" altLang="en-US" b="1" dirty="0"/>
              <a:t> *</a:t>
            </a:r>
            <a:r>
              <a:rPr lang="en-US" altLang="zh-CN" b="1" dirty="0"/>
              <a:t>/</a:t>
            </a:r>
          </a:p>
          <a:p>
            <a:pPr marL="0" indent="0">
              <a:buNone/>
            </a:pPr>
            <a:r>
              <a:rPr lang="en-US" altLang="zh-CN" b="1" dirty="0"/>
              <a:t>public &lt;T&gt; void </a:t>
            </a:r>
            <a:r>
              <a:rPr lang="en-US" altLang="zh-CN" b="1" dirty="0" err="1"/>
              <a:t>printMsg</a:t>
            </a:r>
            <a:r>
              <a:rPr lang="en-US" altLang="zh-CN" b="1" dirty="0"/>
              <a:t>( T... </a:t>
            </a:r>
            <a:r>
              <a:rPr lang="en-US" altLang="zh-CN" b="1" dirty="0" err="1"/>
              <a:t>args</a:t>
            </a:r>
            <a:r>
              <a:rPr lang="en-US" altLang="zh-CN" b="1" dirty="0"/>
              <a:t>){</a:t>
            </a:r>
          </a:p>
          <a:p>
            <a:pPr marL="0" indent="0">
              <a:buNone/>
            </a:pPr>
            <a:r>
              <a:rPr lang="en-US" altLang="zh-CN" b="1" dirty="0"/>
              <a:t>    for(T </a:t>
            </a:r>
            <a:r>
              <a:rPr lang="en-US" altLang="zh-CN" b="1" dirty="0" err="1"/>
              <a:t>t</a:t>
            </a:r>
            <a:r>
              <a:rPr lang="en-US" altLang="zh-CN" b="1" dirty="0"/>
              <a:t> : </a:t>
            </a:r>
            <a:r>
              <a:rPr lang="en-US" altLang="zh-CN" b="1" dirty="0" err="1"/>
              <a:t>args</a:t>
            </a:r>
            <a:r>
              <a:rPr lang="en-US" altLang="zh-CN" b="1" dirty="0"/>
              <a:t>){</a:t>
            </a:r>
          </a:p>
          <a:p>
            <a:pPr marL="0" indent="0">
              <a:buNone/>
            </a:pPr>
            <a:r>
              <a:rPr lang="en-US" altLang="zh-CN" b="1" dirty="0"/>
              <a:t>       </a:t>
            </a:r>
            <a:r>
              <a:rPr lang="en-US" altLang="zh-CN" b="1" dirty="0" err="1"/>
              <a:t>System.out.println</a:t>
            </a:r>
            <a:r>
              <a:rPr lang="en-US" altLang="zh-CN" b="1" dirty="0"/>
              <a:t>("</a:t>
            </a:r>
            <a:r>
              <a:rPr lang="zh-CN" altLang="en-US" b="1" dirty="0"/>
              <a:t>泛型测试 </a:t>
            </a:r>
            <a:r>
              <a:rPr lang="en-US" altLang="zh-CN" b="1" dirty="0"/>
              <a:t>,t is " + t);</a:t>
            </a:r>
          </a:p>
          <a:p>
            <a:pPr marL="0" indent="0">
              <a:buNone/>
            </a:pPr>
            <a:r>
              <a:rPr lang="zh-CN" altLang="en-US" b="1" dirty="0"/>
              <a:t>    </a:t>
            </a:r>
            <a:r>
              <a:rPr lang="en-US" altLang="zh-CN" b="1" dirty="0"/>
              <a:t>}</a:t>
            </a:r>
          </a:p>
          <a:p>
            <a:pPr marL="0" indent="0">
              <a:buNone/>
            </a:pPr>
            <a:r>
              <a:rPr lang="en-US" altLang="zh-CN" b="1" dirty="0"/>
              <a:t>}</a:t>
            </a:r>
            <a:endParaRPr lang="zh-CN" altLang="en-US" b="1" dirty="0"/>
          </a:p>
        </p:txBody>
      </p:sp>
    </p:spTree>
    <p:extLst>
      <p:ext uri="{BB962C8B-B14F-4D97-AF65-F5344CB8AC3E}">
        <p14:creationId xmlns:p14="http://schemas.microsoft.com/office/powerpoint/2010/main" val="2035698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160585"/>
            <a:ext cx="10515600" cy="5016378"/>
          </a:xfrm>
        </p:spPr>
        <p:txBody>
          <a:bodyPr/>
          <a:lstStyle/>
          <a:p>
            <a:pPr marL="0" indent="0">
              <a:buNone/>
            </a:pPr>
            <a:r>
              <a:rPr lang="en-US" altLang="zh-CN" sz="1600" b="1" dirty="0"/>
              <a:t>/**</a:t>
            </a:r>
          </a:p>
          <a:p>
            <a:pPr marL="0" indent="0">
              <a:buNone/>
            </a:pPr>
            <a:r>
              <a:rPr lang="zh-CN" altLang="en-US" sz="1600" b="1" dirty="0"/>
              <a:t> * 静态方法无法访问类上定义的泛型；</a:t>
            </a:r>
          </a:p>
          <a:p>
            <a:pPr marL="0" indent="0">
              <a:buNone/>
            </a:pPr>
            <a:r>
              <a:rPr lang="zh-CN" altLang="en-US" sz="1600" b="1" dirty="0"/>
              <a:t> * 如果静态方法操作的引用数据类型不确定的时候，必须要将泛型定义在方法上</a:t>
            </a:r>
          </a:p>
          <a:p>
            <a:pPr marL="0" indent="0">
              <a:buNone/>
            </a:pPr>
            <a:r>
              <a:rPr lang="en-US" altLang="zh-CN" sz="1600" b="1" dirty="0"/>
              <a:t> * @author </a:t>
            </a:r>
            <a:r>
              <a:rPr lang="en-US" altLang="zh-CN" sz="1600" b="1" dirty="0" err="1"/>
              <a:t>lby</a:t>
            </a:r>
            <a:endParaRPr lang="en-US" altLang="zh-CN" sz="1600" b="1" dirty="0"/>
          </a:p>
          <a:p>
            <a:pPr marL="0" indent="0">
              <a:buNone/>
            </a:pPr>
            <a:r>
              <a:rPr lang="en-US" altLang="zh-CN" sz="1600" b="1" dirty="0"/>
              <a:t> * @param &lt;T&gt;</a:t>
            </a:r>
          </a:p>
          <a:p>
            <a:pPr marL="0" indent="0">
              <a:buNone/>
            </a:pPr>
            <a:r>
              <a:rPr lang="zh-CN" altLang="en-US" sz="1600" b="1" dirty="0"/>
              <a:t> *</a:t>
            </a:r>
            <a:r>
              <a:rPr lang="en-US" altLang="zh-CN" sz="1600" b="1" dirty="0"/>
              <a:t>/</a:t>
            </a:r>
          </a:p>
          <a:p>
            <a:pPr marL="0" indent="0">
              <a:buNone/>
            </a:pPr>
            <a:r>
              <a:rPr lang="en-US" altLang="zh-CN" sz="1600" b="1" dirty="0"/>
              <a:t>class </a:t>
            </a:r>
            <a:r>
              <a:rPr lang="en-US" altLang="zh-CN" sz="1600" b="1" dirty="0" err="1"/>
              <a:t>StaticGenerator</a:t>
            </a:r>
            <a:r>
              <a:rPr lang="en-US" altLang="zh-CN" sz="1600" b="1" dirty="0"/>
              <a:t>&lt;T&gt; {</a:t>
            </a:r>
          </a:p>
          <a:p>
            <a:pPr marL="0" indent="0">
              <a:buNone/>
            </a:pPr>
            <a:r>
              <a:rPr lang="zh-CN" altLang="en-US" sz="1600" b="1" dirty="0"/>
              <a:t>    </a:t>
            </a:r>
            <a:r>
              <a:rPr lang="en-US" altLang="zh-CN" sz="1600" b="1" dirty="0"/>
              <a:t>/**</a:t>
            </a:r>
          </a:p>
          <a:p>
            <a:pPr marL="0" indent="0">
              <a:buNone/>
            </a:pPr>
            <a:r>
              <a:rPr lang="zh-CN" altLang="en-US" sz="1600" b="1" dirty="0"/>
              <a:t>     * 如果在类中定义使用泛型的静态方法，需要添加额外的泛型声明（将这个方法定义成泛型方法）</a:t>
            </a:r>
          </a:p>
          <a:p>
            <a:pPr marL="0" indent="0">
              <a:buNone/>
            </a:pPr>
            <a:r>
              <a:rPr lang="zh-CN" altLang="en-US" sz="1600" b="1" dirty="0"/>
              <a:t>     * 即使静态方法要使用泛型类中已经声明过的泛型也不可以。</a:t>
            </a:r>
          </a:p>
          <a:p>
            <a:pPr marL="0" indent="0">
              <a:buNone/>
            </a:pPr>
            <a:r>
              <a:rPr lang="zh-CN" altLang="en-US" sz="1600" b="1" dirty="0"/>
              <a:t>     * 如：</a:t>
            </a:r>
            <a:r>
              <a:rPr lang="en-US" altLang="zh-CN" sz="1600" b="1" dirty="0"/>
              <a:t>public static void show(T t){..},</a:t>
            </a:r>
            <a:r>
              <a:rPr lang="zh-CN" altLang="en-US" sz="1600" b="1" dirty="0"/>
              <a:t>此时编译器会提示错误信息：</a:t>
            </a:r>
          </a:p>
          <a:p>
            <a:pPr marL="0" indent="0">
              <a:buNone/>
            </a:pPr>
            <a:r>
              <a:rPr lang="en-US" altLang="zh-CN" sz="1600" b="1" dirty="0"/>
              <a:t>          "</a:t>
            </a:r>
            <a:r>
              <a:rPr lang="en-US" altLang="zh-CN" sz="1600" b="1" dirty="0" err="1"/>
              <a:t>StaticGenerator</a:t>
            </a:r>
            <a:r>
              <a:rPr lang="en-US" altLang="zh-CN" sz="1600" b="1" dirty="0"/>
              <a:t> cannot be </a:t>
            </a:r>
            <a:r>
              <a:rPr lang="en-US" altLang="zh-CN" sz="1600" b="1" dirty="0" err="1"/>
              <a:t>refrenced</a:t>
            </a:r>
            <a:r>
              <a:rPr lang="en-US" altLang="zh-CN" sz="1600" b="1" dirty="0"/>
              <a:t> from static context"</a:t>
            </a:r>
          </a:p>
          <a:p>
            <a:pPr marL="0" indent="0">
              <a:buNone/>
            </a:pPr>
            <a:r>
              <a:rPr lang="zh-CN" altLang="en-US" sz="1600" b="1" dirty="0"/>
              <a:t>     *</a:t>
            </a:r>
            <a:r>
              <a:rPr lang="en-US" altLang="zh-CN" sz="1600" b="1" dirty="0"/>
              <a:t>/</a:t>
            </a:r>
          </a:p>
          <a:p>
            <a:pPr marL="0" indent="0">
              <a:buNone/>
            </a:pPr>
            <a:r>
              <a:rPr lang="en-US" altLang="zh-CN" sz="1600" b="1" dirty="0"/>
              <a:t>    public static &lt;T&gt; void show(T t){</a:t>
            </a:r>
          </a:p>
          <a:p>
            <a:pPr marL="0" indent="0">
              <a:buNone/>
            </a:pPr>
            <a:endParaRPr lang="zh-CN" altLang="en-US" sz="1600" b="1" dirty="0"/>
          </a:p>
          <a:p>
            <a:pPr marL="0" indent="0">
              <a:buNone/>
            </a:pPr>
            <a:r>
              <a:rPr lang="zh-CN" altLang="en-US" sz="1600" b="1" dirty="0"/>
              <a:t>    </a:t>
            </a:r>
            <a:r>
              <a:rPr lang="en-US" altLang="zh-CN" sz="1600" b="1" dirty="0"/>
              <a:t>}</a:t>
            </a:r>
          </a:p>
          <a:p>
            <a:pPr marL="0" indent="0">
              <a:buNone/>
            </a:pPr>
            <a:r>
              <a:rPr lang="en-US" altLang="zh-CN" sz="1600" b="1" dirty="0"/>
              <a:t>}</a:t>
            </a:r>
            <a:endParaRPr lang="zh-CN" altLang="en-US" sz="1600" b="1" dirty="0"/>
          </a:p>
        </p:txBody>
      </p:sp>
    </p:spTree>
    <p:extLst>
      <p:ext uri="{BB962C8B-B14F-4D97-AF65-F5344CB8AC3E}">
        <p14:creationId xmlns:p14="http://schemas.microsoft.com/office/powerpoint/2010/main" val="271275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0428" y="481239"/>
            <a:ext cx="10515600" cy="672367"/>
          </a:xfrm>
        </p:spPr>
        <p:txBody>
          <a:bodyPr/>
          <a:lstStyle/>
          <a:p>
            <a:r>
              <a:rPr lang="en-US" altLang="zh-CN" b="1" dirty="0"/>
              <a:t>3.4 </a:t>
            </a:r>
            <a:r>
              <a:rPr lang="zh-CN" altLang="en-US" b="1" dirty="0"/>
              <a:t>通配符</a:t>
            </a:r>
            <a:br>
              <a:rPr lang="en-US" altLang="x-none" dirty="0"/>
            </a:br>
            <a:endParaRPr kumimoji="1" lang="zh-CN" altLang="en-US" dirty="0"/>
          </a:p>
        </p:txBody>
      </p:sp>
      <p:sp>
        <p:nvSpPr>
          <p:cNvPr id="3" name="内容占位符 2"/>
          <p:cNvSpPr>
            <a:spLocks noGrp="1"/>
          </p:cNvSpPr>
          <p:nvPr>
            <p:ph idx="1"/>
          </p:nvPr>
        </p:nvSpPr>
        <p:spPr>
          <a:xfrm>
            <a:off x="838200" y="1160585"/>
            <a:ext cx="10515600" cy="5016378"/>
          </a:xfrm>
        </p:spPr>
        <p:txBody>
          <a:bodyPr/>
          <a:lstStyle/>
          <a:p>
            <a:pPr marL="0" indent="0" latinLnBrk="1">
              <a:buNone/>
            </a:pPr>
            <a:r>
              <a:rPr lang="en-US" altLang="zh-CN" b="1" dirty="0"/>
              <a:t>/**</a:t>
            </a:r>
          </a:p>
          <a:p>
            <a:pPr marL="0" indent="0" latinLnBrk="1">
              <a:buNone/>
            </a:pPr>
            <a:r>
              <a:rPr lang="zh-CN" altLang="en-US" b="1" dirty="0"/>
              <a:t> * 不确定集合中的元素具体的数据类型</a:t>
            </a:r>
          </a:p>
          <a:p>
            <a:pPr marL="0" indent="0" latinLnBrk="1">
              <a:buNone/>
            </a:pPr>
            <a:r>
              <a:rPr lang="zh-CN" altLang="en-US" b="1" dirty="0"/>
              <a:t> * 使用</a:t>
            </a:r>
            <a:r>
              <a:rPr lang="en-US" altLang="zh-CN" b="1" dirty="0"/>
              <a:t>?</a:t>
            </a:r>
            <a:r>
              <a:rPr lang="zh-CN" altLang="en-US" b="1" dirty="0"/>
              <a:t>表示所有类型</a:t>
            </a:r>
          </a:p>
          <a:p>
            <a:pPr marL="0" indent="0" latinLnBrk="1">
              <a:buNone/>
            </a:pPr>
            <a:r>
              <a:rPr lang="en-US" altLang="zh-CN" b="1" dirty="0"/>
              <a:t> * @param list</a:t>
            </a:r>
          </a:p>
          <a:p>
            <a:pPr marL="0" indent="0" latinLnBrk="1">
              <a:buNone/>
            </a:pPr>
            <a:r>
              <a:rPr lang="zh-CN" altLang="en-US" b="1" dirty="0"/>
              <a:t> *</a:t>
            </a:r>
            <a:r>
              <a:rPr lang="en-US" altLang="zh-CN" b="1" dirty="0"/>
              <a:t>/</a:t>
            </a:r>
          </a:p>
          <a:p>
            <a:pPr marL="0" indent="0" latinLnBrk="1">
              <a:buNone/>
            </a:pPr>
            <a:r>
              <a:rPr lang="en-US" altLang="zh-CN" b="1" dirty="0"/>
              <a:t>public void test(List&lt;?&gt; list){</a:t>
            </a:r>
          </a:p>
          <a:p>
            <a:pPr marL="0" indent="0" latinLnBrk="1">
              <a:buNone/>
            </a:pPr>
            <a:r>
              <a:rPr lang="en-US" altLang="zh-CN" b="1" dirty="0" err="1"/>
              <a:t>System.out.println</a:t>
            </a:r>
            <a:r>
              <a:rPr lang="en-US" altLang="zh-CN" b="1" dirty="0"/>
              <a:t>(list);</a:t>
            </a:r>
          </a:p>
          <a:p>
            <a:pPr marL="0" indent="0" latinLnBrk="1">
              <a:buNone/>
            </a:pPr>
            <a:r>
              <a:rPr lang="en-US" altLang="zh-CN" b="1" dirty="0"/>
              <a:t>}</a:t>
            </a:r>
            <a:endParaRPr lang="zh-CN" altLang="en-US" b="1" dirty="0"/>
          </a:p>
        </p:txBody>
      </p:sp>
    </p:spTree>
    <p:extLst>
      <p:ext uri="{BB962C8B-B14F-4D97-AF65-F5344CB8AC3E}">
        <p14:creationId xmlns:p14="http://schemas.microsoft.com/office/powerpoint/2010/main" val="2000870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2457" y="466726"/>
            <a:ext cx="10729686" cy="795460"/>
          </a:xfrm>
        </p:spPr>
        <p:txBody>
          <a:bodyPr/>
          <a:lstStyle/>
          <a:p>
            <a:r>
              <a:rPr lang="en-US" altLang="zh-CN" b="1" dirty="0"/>
              <a:t>3.5.1 </a:t>
            </a:r>
            <a:r>
              <a:rPr lang="zh-CN" altLang="en-US" b="1" dirty="0"/>
              <a:t>有限制的通配符</a:t>
            </a:r>
            <a:br>
              <a:rPr lang="en-US" altLang="x-none" dirty="0"/>
            </a:br>
            <a:endParaRPr kumimoji="1" lang="zh-CN" altLang="en-US" dirty="0"/>
          </a:p>
        </p:txBody>
      </p:sp>
      <p:sp>
        <p:nvSpPr>
          <p:cNvPr id="3" name="内容占位符 2"/>
          <p:cNvSpPr>
            <a:spLocks noGrp="1"/>
          </p:cNvSpPr>
          <p:nvPr>
            <p:ph idx="1"/>
          </p:nvPr>
        </p:nvSpPr>
        <p:spPr>
          <a:xfrm>
            <a:off x="966874" y="1291216"/>
            <a:ext cx="10720754" cy="4835768"/>
          </a:xfrm>
        </p:spPr>
        <p:txBody>
          <a:bodyPr/>
          <a:lstStyle/>
          <a:p>
            <a:pPr marL="0" indent="0">
              <a:buNone/>
            </a:pPr>
            <a:r>
              <a:rPr lang="zh-CN" altLang="en-US" dirty="0">
                <a:sym typeface="Times New Roman" charset="0"/>
              </a:rPr>
              <a:t> 举例：</a:t>
            </a:r>
          </a:p>
          <a:p>
            <a:pPr marL="0" indent="0">
              <a:buNone/>
            </a:pPr>
            <a:r>
              <a:rPr lang="en-US" altLang="zh-CN" b="1" dirty="0">
                <a:sym typeface="Times New Roman" charset="0"/>
              </a:rPr>
              <a:t> &lt;?</a:t>
            </a:r>
            <a:r>
              <a:rPr lang="zh-CN" altLang="en-US" b="1" dirty="0">
                <a:sym typeface="Times New Roman" charset="0"/>
              </a:rPr>
              <a:t> </a:t>
            </a:r>
            <a:r>
              <a:rPr lang="en-US" altLang="zh-CN" b="1" dirty="0">
                <a:sym typeface="Times New Roman" charset="0"/>
              </a:rPr>
              <a:t>extends Person&gt;     (</a:t>
            </a:r>
            <a:r>
              <a:rPr lang="zh-CN" altLang="en-US" b="1" dirty="0">
                <a:sym typeface="Times New Roman" charset="0"/>
              </a:rPr>
              <a:t>无穷小 </a:t>
            </a:r>
            <a:r>
              <a:rPr lang="en-US" altLang="zh-CN" b="1" dirty="0">
                <a:sym typeface="Times New Roman" charset="0"/>
              </a:rPr>
              <a:t>, Person]</a:t>
            </a:r>
            <a:endParaRPr lang="zh-CN" altLang="en-US" b="1" dirty="0">
              <a:sym typeface="Times New Roman" charset="0"/>
            </a:endParaRPr>
          </a:p>
          <a:p>
            <a:pPr marL="0" indent="0">
              <a:buNone/>
            </a:pPr>
            <a:r>
              <a:rPr lang="zh-CN" altLang="en-US" dirty="0">
                <a:sym typeface="Times New Roman" charset="0"/>
              </a:rPr>
              <a:t> 只允许泛型为</a:t>
            </a:r>
            <a:r>
              <a:rPr lang="en-US" altLang="zh-CN" dirty="0">
                <a:sym typeface="Times New Roman" charset="0"/>
              </a:rPr>
              <a:t>Person</a:t>
            </a:r>
            <a:r>
              <a:rPr lang="zh-CN" altLang="en-US" dirty="0">
                <a:sym typeface="Times New Roman" charset="0"/>
              </a:rPr>
              <a:t>及</a:t>
            </a:r>
            <a:r>
              <a:rPr lang="en-US" altLang="zh-CN" dirty="0">
                <a:sym typeface="Times New Roman" charset="0"/>
              </a:rPr>
              <a:t>Person</a:t>
            </a:r>
            <a:r>
              <a:rPr lang="zh-CN" altLang="en-US" dirty="0">
                <a:sym typeface="Times New Roman" charset="0"/>
              </a:rPr>
              <a:t>子类的引用调用</a:t>
            </a:r>
          </a:p>
          <a:p>
            <a:endParaRPr lang="en-US" altLang="zh-CN" dirty="0">
              <a:sym typeface="Times New Roman" charset="0"/>
            </a:endParaRPr>
          </a:p>
          <a:p>
            <a:pPr marL="0" indent="0">
              <a:buNone/>
            </a:pPr>
            <a:r>
              <a:rPr lang="en-US" altLang="zh-CN" b="1" dirty="0">
                <a:sym typeface="Times New Roman" charset="0"/>
              </a:rPr>
              <a:t> &lt;? super Person &gt;      [Person , </a:t>
            </a:r>
            <a:r>
              <a:rPr lang="zh-CN" altLang="en-US" b="1" dirty="0">
                <a:sym typeface="Times New Roman" charset="0"/>
              </a:rPr>
              <a:t>无穷大</a:t>
            </a:r>
            <a:r>
              <a:rPr lang="en-US" altLang="zh-CN" b="1" dirty="0">
                <a:sym typeface="Times New Roman" charset="0"/>
              </a:rPr>
              <a:t>)</a:t>
            </a:r>
            <a:endParaRPr lang="zh-CN" altLang="en-US" b="1" dirty="0">
              <a:sym typeface="Times New Roman" charset="0"/>
            </a:endParaRPr>
          </a:p>
          <a:p>
            <a:pPr marL="0" indent="0">
              <a:buNone/>
            </a:pPr>
            <a:r>
              <a:rPr lang="zh-CN" altLang="en-US" dirty="0">
                <a:sym typeface="Times New Roman" charset="0"/>
              </a:rPr>
              <a:t> 只允许泛型为</a:t>
            </a:r>
            <a:r>
              <a:rPr lang="en-US" altLang="zh-CN" dirty="0">
                <a:sym typeface="Times New Roman" charset="0"/>
              </a:rPr>
              <a:t>Person</a:t>
            </a:r>
            <a:r>
              <a:rPr lang="zh-CN" altLang="en-US" dirty="0">
                <a:sym typeface="Times New Roman" charset="0"/>
              </a:rPr>
              <a:t>及</a:t>
            </a:r>
            <a:r>
              <a:rPr lang="en-US" altLang="zh-CN" dirty="0">
                <a:sym typeface="Times New Roman" charset="0"/>
              </a:rPr>
              <a:t>Person</a:t>
            </a:r>
            <a:r>
              <a:rPr lang="zh-CN" altLang="en-US" dirty="0">
                <a:sym typeface="Times New Roman" charset="0"/>
              </a:rPr>
              <a:t>父类的引用调用</a:t>
            </a:r>
          </a:p>
          <a:p>
            <a:endParaRPr lang="en-US" altLang="zh-CN" dirty="0">
              <a:sym typeface="Times New Roman" charset="0"/>
            </a:endParaRPr>
          </a:p>
          <a:p>
            <a:pPr marL="0" indent="0">
              <a:buNone/>
            </a:pPr>
            <a:r>
              <a:rPr lang="en-US" altLang="zh-CN" b="1" dirty="0">
                <a:sym typeface="Times New Roman" charset="0"/>
              </a:rPr>
              <a:t>&lt;? extends Comparable&gt;</a:t>
            </a:r>
            <a:endParaRPr lang="zh-CN" altLang="en-US" b="1" dirty="0">
              <a:sym typeface="Times New Roman" charset="0"/>
            </a:endParaRPr>
          </a:p>
          <a:p>
            <a:pPr marL="0" indent="0">
              <a:buNone/>
            </a:pPr>
            <a:r>
              <a:rPr lang="zh-CN" altLang="en-US" dirty="0">
                <a:sym typeface="Times New Roman" charset="0"/>
              </a:rPr>
              <a:t>只允许泛型为实 现</a:t>
            </a:r>
            <a:r>
              <a:rPr lang="en-US" altLang="zh-CN" dirty="0">
                <a:sym typeface="Times New Roman" charset="0"/>
              </a:rPr>
              <a:t>Comparable</a:t>
            </a:r>
            <a:r>
              <a:rPr lang="zh-CN" altLang="en-US" dirty="0">
                <a:sym typeface="Times New Roman" charset="0"/>
              </a:rPr>
              <a:t>接口的实现类的引用调用</a:t>
            </a:r>
            <a:endParaRPr lang="zh-CN" altLang="en-US" dirty="0"/>
          </a:p>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dirty="0"/>
          </a:p>
        </p:txBody>
      </p:sp>
    </p:spTree>
    <p:extLst>
      <p:ext uri="{BB962C8B-B14F-4D97-AF65-F5344CB8AC3E}">
        <p14:creationId xmlns:p14="http://schemas.microsoft.com/office/powerpoint/2010/main" val="1940819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40.jpg"/>
          <p:cNvPicPr>
            <a:picLocks noGrp="1" noChangeAspect="1"/>
          </p:cNvPicPr>
          <p:nvPr>
            <p:ph idx="1"/>
          </p:nvPr>
        </p:nvPicPr>
        <p:blipFill>
          <a:blip r:embed="rId2" cstate="print"/>
          <a:stretch>
            <a:fillRect/>
          </a:stretch>
        </p:blipFill>
        <p:spPr>
          <a:xfrm>
            <a:off x="1" y="192638"/>
            <a:ext cx="12192000" cy="761731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634059" y="486400"/>
            <a:ext cx="8429684"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2400" dirty="0" err="1">
                <a:latin typeface="Arial" pitchFamily="34" charset="0"/>
                <a:ea typeface="黑体" pitchFamily="49" charset="-122"/>
                <a:cs typeface="Arial" pitchFamily="34" charset="0"/>
              </a:rPr>
              <a:t>JavaSE</a:t>
            </a:r>
            <a:r>
              <a:rPr lang="zh-CN" altLang="en-US" sz="2400" dirty="0">
                <a:latin typeface="黑体" pitchFamily="49" charset="-122"/>
                <a:ea typeface="黑体" pitchFamily="49" charset="-122"/>
                <a:cs typeface="Times New Roman" pitchFamily="18" charset="0"/>
              </a:rPr>
              <a:t>知识图解</a:t>
            </a:r>
          </a:p>
        </p:txBody>
      </p:sp>
      <p:sp>
        <p:nvSpPr>
          <p:cNvPr id="5" name="TextBox 132"/>
          <p:cNvSpPr txBox="1"/>
          <p:nvPr/>
        </p:nvSpPr>
        <p:spPr>
          <a:xfrm>
            <a:off x="1663131" y="1207089"/>
            <a:ext cx="1584176"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a:latin typeface="Arial" pitchFamily="34" charset="0"/>
                <a:ea typeface="华文细黑" pitchFamily="2" charset="-122"/>
                <a:cs typeface="Arial" pitchFamily="34" charset="0"/>
              </a:rPr>
              <a:t>Java</a:t>
            </a:r>
            <a:r>
              <a:rPr lang="zh-CN" altLang="en-US" sz="1400">
                <a:latin typeface="Arial" pitchFamily="34" charset="0"/>
                <a:ea typeface="华文细黑" pitchFamily="2" charset="-122"/>
                <a:cs typeface="Arial" pitchFamily="34" charset="0"/>
              </a:rPr>
              <a:t>发展</a:t>
            </a:r>
            <a:r>
              <a:rPr lang="zh-CN" altLang="en-US" sz="1400" dirty="0">
                <a:latin typeface="Arial" pitchFamily="34" charset="0"/>
                <a:ea typeface="华文细黑" pitchFamily="2" charset="-122"/>
                <a:cs typeface="Arial" pitchFamily="34" charset="0"/>
              </a:rPr>
              <a:t>历程</a:t>
            </a:r>
          </a:p>
        </p:txBody>
      </p:sp>
      <p:sp>
        <p:nvSpPr>
          <p:cNvPr id="6" name="TextBox 133"/>
          <p:cNvSpPr txBox="1"/>
          <p:nvPr/>
        </p:nvSpPr>
        <p:spPr>
          <a:xfrm>
            <a:off x="3538201" y="1200761"/>
            <a:ext cx="1491368"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dirty="0">
                <a:latin typeface="Arial" pitchFamily="34" charset="0"/>
                <a:ea typeface="华文细黑" pitchFamily="2" charset="-122"/>
                <a:cs typeface="Arial" pitchFamily="34" charset="0"/>
              </a:rPr>
              <a:t>Java</a:t>
            </a:r>
            <a:r>
              <a:rPr lang="zh-CN" altLang="en-US" sz="1400" dirty="0">
                <a:latin typeface="Arial" pitchFamily="34" charset="0"/>
                <a:ea typeface="华文细黑" pitchFamily="2" charset="-122"/>
                <a:cs typeface="Arial" pitchFamily="34" charset="0"/>
              </a:rPr>
              <a:t>环境搭建</a:t>
            </a:r>
          </a:p>
        </p:txBody>
      </p:sp>
      <p:sp>
        <p:nvSpPr>
          <p:cNvPr id="7" name="TextBox 134"/>
          <p:cNvSpPr txBox="1"/>
          <p:nvPr/>
        </p:nvSpPr>
        <p:spPr>
          <a:xfrm>
            <a:off x="7104225" y="1187979"/>
            <a:ext cx="1456123"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基础程序设计</a:t>
            </a:r>
          </a:p>
        </p:txBody>
      </p:sp>
      <p:sp>
        <p:nvSpPr>
          <p:cNvPr id="8" name="TextBox 135"/>
          <p:cNvSpPr txBox="1"/>
          <p:nvPr/>
        </p:nvSpPr>
        <p:spPr>
          <a:xfrm>
            <a:off x="6095201" y="2196771"/>
            <a:ext cx="1098899"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数据类型</a:t>
            </a:r>
          </a:p>
        </p:txBody>
      </p:sp>
      <p:sp>
        <p:nvSpPr>
          <p:cNvPr id="9" name="TextBox 136"/>
          <p:cNvSpPr txBox="1"/>
          <p:nvPr/>
        </p:nvSpPr>
        <p:spPr>
          <a:xfrm>
            <a:off x="8199859" y="2201759"/>
            <a:ext cx="1109769"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流程控制</a:t>
            </a:r>
          </a:p>
        </p:txBody>
      </p:sp>
      <p:sp>
        <p:nvSpPr>
          <p:cNvPr id="10" name="TextBox 137"/>
          <p:cNvSpPr txBox="1"/>
          <p:nvPr/>
        </p:nvSpPr>
        <p:spPr>
          <a:xfrm>
            <a:off x="7247168" y="2198561"/>
            <a:ext cx="913069"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运算符</a:t>
            </a:r>
          </a:p>
        </p:txBody>
      </p:sp>
      <p:sp>
        <p:nvSpPr>
          <p:cNvPr id="11" name="TextBox 138"/>
          <p:cNvSpPr txBox="1"/>
          <p:nvPr/>
        </p:nvSpPr>
        <p:spPr>
          <a:xfrm>
            <a:off x="9366701" y="2193431"/>
            <a:ext cx="698739"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数组</a:t>
            </a:r>
          </a:p>
        </p:txBody>
      </p:sp>
      <p:sp>
        <p:nvSpPr>
          <p:cNvPr id="12" name="TextBox 139"/>
          <p:cNvSpPr txBox="1"/>
          <p:nvPr/>
        </p:nvSpPr>
        <p:spPr>
          <a:xfrm>
            <a:off x="7157974" y="2993039"/>
            <a:ext cx="1448958"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面向对象编程</a:t>
            </a:r>
          </a:p>
        </p:txBody>
      </p:sp>
      <p:sp>
        <p:nvSpPr>
          <p:cNvPr id="13" name="TextBox 140"/>
          <p:cNvSpPr txBox="1"/>
          <p:nvPr/>
        </p:nvSpPr>
        <p:spPr>
          <a:xfrm>
            <a:off x="5541536" y="3813328"/>
            <a:ext cx="617662"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类和对象</a:t>
            </a:r>
          </a:p>
        </p:txBody>
      </p:sp>
      <p:sp>
        <p:nvSpPr>
          <p:cNvPr id="14" name="TextBox 141"/>
          <p:cNvSpPr txBox="1"/>
          <p:nvPr/>
        </p:nvSpPr>
        <p:spPr>
          <a:xfrm>
            <a:off x="6335818" y="3798411"/>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属性</a:t>
            </a:r>
          </a:p>
        </p:txBody>
      </p:sp>
      <p:sp>
        <p:nvSpPr>
          <p:cNvPr id="15" name="TextBox 142"/>
          <p:cNvSpPr txBox="1"/>
          <p:nvPr/>
        </p:nvSpPr>
        <p:spPr>
          <a:xfrm>
            <a:off x="7019548" y="3822319"/>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方法</a:t>
            </a:r>
          </a:p>
        </p:txBody>
      </p:sp>
      <p:sp>
        <p:nvSpPr>
          <p:cNvPr id="16" name="TextBox 143"/>
          <p:cNvSpPr txBox="1"/>
          <p:nvPr/>
        </p:nvSpPr>
        <p:spPr>
          <a:xfrm>
            <a:off x="9408991" y="3802899"/>
            <a:ext cx="651555"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a:latin typeface="Arial" pitchFamily="34" charset="0"/>
                <a:ea typeface="华文细黑" pitchFamily="2" charset="-122"/>
                <a:cs typeface="Arial" pitchFamily="34" charset="0"/>
              </a:rPr>
              <a:t>设计</a:t>
            </a:r>
            <a:endParaRPr lang="en-US" altLang="zh-CN" sz="1400">
              <a:latin typeface="Arial" pitchFamily="34" charset="0"/>
              <a:ea typeface="华文细黑" pitchFamily="2" charset="-122"/>
              <a:cs typeface="Arial" pitchFamily="34" charset="0"/>
            </a:endParaRPr>
          </a:p>
          <a:p>
            <a:pPr algn="ctr"/>
            <a:r>
              <a:rPr lang="zh-CN" altLang="en-US" sz="1400">
                <a:latin typeface="Arial" pitchFamily="34" charset="0"/>
                <a:ea typeface="华文细黑" pitchFamily="2" charset="-122"/>
                <a:cs typeface="Arial" pitchFamily="34" charset="0"/>
              </a:rPr>
              <a:t>模式</a:t>
            </a:r>
            <a:endParaRPr lang="zh-CN" altLang="en-US" sz="1400" dirty="0">
              <a:latin typeface="Arial" pitchFamily="34" charset="0"/>
              <a:ea typeface="华文细黑" pitchFamily="2" charset="-122"/>
              <a:cs typeface="Arial" pitchFamily="34" charset="0"/>
            </a:endParaRPr>
          </a:p>
        </p:txBody>
      </p:sp>
      <p:sp>
        <p:nvSpPr>
          <p:cNvPr id="17" name="TextBox 144"/>
          <p:cNvSpPr txBox="1"/>
          <p:nvPr/>
        </p:nvSpPr>
        <p:spPr>
          <a:xfrm>
            <a:off x="8588371" y="3800833"/>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接口</a:t>
            </a:r>
          </a:p>
        </p:txBody>
      </p:sp>
      <p:sp>
        <p:nvSpPr>
          <p:cNvPr id="18" name="TextBox 145"/>
          <p:cNvSpPr txBox="1"/>
          <p:nvPr/>
        </p:nvSpPr>
        <p:spPr>
          <a:xfrm>
            <a:off x="7737023" y="3802001"/>
            <a:ext cx="653395"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三大特性</a:t>
            </a:r>
          </a:p>
        </p:txBody>
      </p:sp>
      <p:sp>
        <p:nvSpPr>
          <p:cNvPr id="19" name="TextBox 146"/>
          <p:cNvSpPr txBox="1"/>
          <p:nvPr/>
        </p:nvSpPr>
        <p:spPr>
          <a:xfrm>
            <a:off x="6713488" y="4652010"/>
            <a:ext cx="1413706"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应用程序开发</a:t>
            </a:r>
          </a:p>
        </p:txBody>
      </p:sp>
      <p:sp>
        <p:nvSpPr>
          <p:cNvPr id="20" name="TextBox 147"/>
          <p:cNvSpPr txBox="1"/>
          <p:nvPr/>
        </p:nvSpPr>
        <p:spPr>
          <a:xfrm>
            <a:off x="3717585" y="5630631"/>
            <a:ext cx="812219"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dirty="0">
                <a:latin typeface="Arial" pitchFamily="34" charset="0"/>
                <a:ea typeface="华文细黑" pitchFamily="2" charset="-122"/>
                <a:cs typeface="Arial" pitchFamily="34" charset="0"/>
              </a:rPr>
              <a:t>JDBC</a:t>
            </a:r>
            <a:endParaRPr lang="zh-CN" altLang="en-US" sz="1400" dirty="0">
              <a:latin typeface="Arial" pitchFamily="34" charset="0"/>
              <a:ea typeface="华文细黑" pitchFamily="2" charset="-122"/>
              <a:cs typeface="Arial" pitchFamily="34" charset="0"/>
            </a:endParaRPr>
          </a:p>
        </p:txBody>
      </p:sp>
      <p:sp>
        <p:nvSpPr>
          <p:cNvPr id="21" name="TextBox 148"/>
          <p:cNvSpPr txBox="1"/>
          <p:nvPr/>
        </p:nvSpPr>
        <p:spPr>
          <a:xfrm>
            <a:off x="4632221" y="5636245"/>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集合</a:t>
            </a:r>
          </a:p>
        </p:txBody>
      </p:sp>
      <p:sp>
        <p:nvSpPr>
          <p:cNvPr id="22" name="TextBox 149"/>
          <p:cNvSpPr txBox="1"/>
          <p:nvPr/>
        </p:nvSpPr>
        <p:spPr>
          <a:xfrm>
            <a:off x="5448041" y="5625053"/>
            <a:ext cx="1025978"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异常处理</a:t>
            </a:r>
          </a:p>
        </p:txBody>
      </p:sp>
      <p:sp>
        <p:nvSpPr>
          <p:cNvPr id="23" name="TextBox 151"/>
          <p:cNvSpPr txBox="1"/>
          <p:nvPr/>
        </p:nvSpPr>
        <p:spPr>
          <a:xfrm>
            <a:off x="6576437" y="5630783"/>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类库</a:t>
            </a:r>
          </a:p>
        </p:txBody>
      </p:sp>
      <p:sp>
        <p:nvSpPr>
          <p:cNvPr id="24" name="TextBox 152"/>
          <p:cNvSpPr txBox="1"/>
          <p:nvPr/>
        </p:nvSpPr>
        <p:spPr>
          <a:xfrm>
            <a:off x="7319977" y="5625053"/>
            <a:ext cx="810226"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多线程</a:t>
            </a:r>
          </a:p>
        </p:txBody>
      </p:sp>
      <p:sp>
        <p:nvSpPr>
          <p:cNvPr id="25" name="TextBox 153"/>
          <p:cNvSpPr txBox="1"/>
          <p:nvPr/>
        </p:nvSpPr>
        <p:spPr>
          <a:xfrm>
            <a:off x="8195061" y="5633724"/>
            <a:ext cx="452847"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dirty="0">
                <a:latin typeface="Arial" pitchFamily="34" charset="0"/>
                <a:ea typeface="华文细黑" pitchFamily="2" charset="-122"/>
                <a:cs typeface="Arial" pitchFamily="34" charset="0"/>
              </a:rPr>
              <a:t>IO</a:t>
            </a:r>
            <a:endParaRPr lang="zh-CN" altLang="en-US" sz="1400" dirty="0">
              <a:latin typeface="Arial" pitchFamily="34" charset="0"/>
              <a:ea typeface="华文细黑" pitchFamily="2" charset="-122"/>
              <a:cs typeface="Arial" pitchFamily="34" charset="0"/>
            </a:endParaRPr>
          </a:p>
        </p:txBody>
      </p:sp>
      <p:sp>
        <p:nvSpPr>
          <p:cNvPr id="26" name="TextBox 154"/>
          <p:cNvSpPr txBox="1"/>
          <p:nvPr/>
        </p:nvSpPr>
        <p:spPr>
          <a:xfrm>
            <a:off x="8736677" y="5641942"/>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反射</a:t>
            </a:r>
          </a:p>
        </p:txBody>
      </p:sp>
      <p:sp>
        <p:nvSpPr>
          <p:cNvPr id="27" name="TextBox 155"/>
          <p:cNvSpPr txBox="1"/>
          <p:nvPr/>
        </p:nvSpPr>
        <p:spPr>
          <a:xfrm>
            <a:off x="9420482" y="5647780"/>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网络</a:t>
            </a:r>
          </a:p>
        </p:txBody>
      </p:sp>
      <p:sp>
        <p:nvSpPr>
          <p:cNvPr id="28" name="TextBox 156"/>
          <p:cNvSpPr txBox="1"/>
          <p:nvPr/>
        </p:nvSpPr>
        <p:spPr>
          <a:xfrm>
            <a:off x="1658158" y="5650321"/>
            <a:ext cx="1255390"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连接</a:t>
            </a:r>
            <a:r>
              <a:rPr lang="en-US" altLang="zh-CN" sz="1400" dirty="0">
                <a:latin typeface="Arial" pitchFamily="34" charset="0"/>
                <a:ea typeface="华文细黑" pitchFamily="2" charset="-122"/>
                <a:cs typeface="Arial" pitchFamily="34" charset="0"/>
              </a:rPr>
              <a:t>Oracle</a:t>
            </a:r>
            <a:endParaRPr lang="zh-CN" altLang="en-US" sz="1400" dirty="0">
              <a:latin typeface="Arial" pitchFamily="34" charset="0"/>
              <a:ea typeface="华文细黑" pitchFamily="2" charset="-122"/>
              <a:cs typeface="Arial" pitchFamily="34" charset="0"/>
            </a:endParaRPr>
          </a:p>
        </p:txBody>
      </p:sp>
      <p:sp>
        <p:nvSpPr>
          <p:cNvPr id="29" name="TextBox 158"/>
          <p:cNvSpPr txBox="1"/>
          <p:nvPr/>
        </p:nvSpPr>
        <p:spPr>
          <a:xfrm>
            <a:off x="3589411" y="4094977"/>
            <a:ext cx="1286655"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a:latin typeface="Arial" pitchFamily="34" charset="0"/>
                <a:ea typeface="华文细黑" pitchFamily="2" charset="-122"/>
                <a:cs typeface="Arial" pitchFamily="34" charset="0"/>
              </a:rPr>
              <a:t>Java</a:t>
            </a:r>
            <a:r>
              <a:rPr lang="zh-CN" altLang="en-US" sz="1400">
                <a:latin typeface="Arial" pitchFamily="34" charset="0"/>
                <a:ea typeface="华文细黑" pitchFamily="2" charset="-122"/>
                <a:cs typeface="Arial" pitchFamily="34" charset="0"/>
              </a:rPr>
              <a:t>新</a:t>
            </a:r>
            <a:r>
              <a:rPr lang="zh-CN" altLang="en-US" sz="1400" dirty="0">
                <a:latin typeface="Arial" pitchFamily="34" charset="0"/>
                <a:ea typeface="华文细黑" pitchFamily="2" charset="-122"/>
                <a:cs typeface="Arial" pitchFamily="34" charset="0"/>
              </a:rPr>
              <a:t>特性</a:t>
            </a:r>
          </a:p>
        </p:txBody>
      </p:sp>
      <p:cxnSp>
        <p:nvCxnSpPr>
          <p:cNvPr id="30" name="直接箭头连接符 29"/>
          <p:cNvCxnSpPr/>
          <p:nvPr/>
        </p:nvCxnSpPr>
        <p:spPr>
          <a:xfrm>
            <a:off x="7824755" y="1625488"/>
            <a:ext cx="0" cy="576064"/>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1" name="肘形连接符 30"/>
          <p:cNvCxnSpPr/>
          <p:nvPr/>
        </p:nvCxnSpPr>
        <p:spPr>
          <a:xfrm rot="10800000" flipV="1">
            <a:off x="6619855" y="1856615"/>
            <a:ext cx="1422293" cy="288033"/>
          </a:xfrm>
          <a:prstGeom prst="bentConnector2">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2" name="肘形连接符 31"/>
          <p:cNvCxnSpPr/>
          <p:nvPr/>
        </p:nvCxnSpPr>
        <p:spPr>
          <a:xfrm>
            <a:off x="7806167" y="1856616"/>
            <a:ext cx="1864470" cy="288033"/>
          </a:xfrm>
          <a:prstGeom prst="bentConnector2">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3" name="肘形连接符 32"/>
          <p:cNvCxnSpPr/>
          <p:nvPr/>
        </p:nvCxnSpPr>
        <p:spPr>
          <a:xfrm rot="16200000" flipH="1">
            <a:off x="4292954" y="2410064"/>
            <a:ext cx="3462300" cy="1364771"/>
          </a:xfrm>
          <a:prstGeom prst="bentConnector2">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4" name="直接箭头连接符 33"/>
          <p:cNvCxnSpPr>
            <a:endCxn id="12" idx="1"/>
          </p:cNvCxnSpPr>
          <p:nvPr/>
        </p:nvCxnSpPr>
        <p:spPr>
          <a:xfrm flipV="1">
            <a:off x="5376132" y="3146928"/>
            <a:ext cx="1781843" cy="5833"/>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5" name="肘形连接符 34"/>
          <p:cNvCxnSpPr/>
          <p:nvPr/>
        </p:nvCxnSpPr>
        <p:spPr>
          <a:xfrm rot="5400000">
            <a:off x="7390738" y="3237153"/>
            <a:ext cx="392262" cy="628231"/>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6" name="肘形连接符 35"/>
          <p:cNvCxnSpPr/>
          <p:nvPr/>
        </p:nvCxnSpPr>
        <p:spPr>
          <a:xfrm rot="16200000" flipH="1">
            <a:off x="8705610" y="2564159"/>
            <a:ext cx="382879" cy="1964833"/>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7" name="肘形连接符 36"/>
          <p:cNvCxnSpPr/>
          <p:nvPr/>
        </p:nvCxnSpPr>
        <p:spPr>
          <a:xfrm rot="5400000">
            <a:off x="7084404" y="2913964"/>
            <a:ext cx="375408" cy="1285048"/>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8" name="肘形连接符 37"/>
          <p:cNvCxnSpPr/>
          <p:nvPr/>
        </p:nvCxnSpPr>
        <p:spPr>
          <a:xfrm rot="5400000">
            <a:off x="6684782" y="2502011"/>
            <a:ext cx="345515" cy="2086900"/>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9" name="肘形连接符 38"/>
          <p:cNvCxnSpPr/>
          <p:nvPr/>
        </p:nvCxnSpPr>
        <p:spPr>
          <a:xfrm rot="16200000" flipH="1">
            <a:off x="8209158" y="3074259"/>
            <a:ext cx="367917" cy="956966"/>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0" name="肘形连接符 39"/>
          <p:cNvCxnSpPr/>
          <p:nvPr/>
        </p:nvCxnSpPr>
        <p:spPr>
          <a:xfrm rot="5400000">
            <a:off x="5452889" y="3627352"/>
            <a:ext cx="583178" cy="3364185"/>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1" name="肘形连接符 40"/>
          <p:cNvCxnSpPr/>
          <p:nvPr/>
        </p:nvCxnSpPr>
        <p:spPr>
          <a:xfrm rot="5400000">
            <a:off x="5871607" y="4046070"/>
            <a:ext cx="583178" cy="2526749"/>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2" name="肘形连接符 41"/>
          <p:cNvCxnSpPr/>
          <p:nvPr/>
        </p:nvCxnSpPr>
        <p:spPr>
          <a:xfrm rot="5400000">
            <a:off x="6373871" y="4534277"/>
            <a:ext cx="569123" cy="1536279"/>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3" name="肘形连接符 42"/>
          <p:cNvCxnSpPr/>
          <p:nvPr/>
        </p:nvCxnSpPr>
        <p:spPr>
          <a:xfrm rot="5400000">
            <a:off x="6856411" y="5030874"/>
            <a:ext cx="583178" cy="557141"/>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4" name="肘形连接符 43"/>
          <p:cNvCxnSpPr/>
          <p:nvPr/>
        </p:nvCxnSpPr>
        <p:spPr>
          <a:xfrm rot="16200000" flipH="1">
            <a:off x="7278565" y="5165859"/>
            <a:ext cx="583178" cy="287168"/>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5" name="肘形连接符 44"/>
          <p:cNvCxnSpPr/>
          <p:nvPr/>
        </p:nvCxnSpPr>
        <p:spPr>
          <a:xfrm rot="16200000" flipH="1">
            <a:off x="7632218" y="4812206"/>
            <a:ext cx="583178" cy="994474"/>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6" name="肘形连接符 45"/>
          <p:cNvCxnSpPr/>
          <p:nvPr/>
        </p:nvCxnSpPr>
        <p:spPr>
          <a:xfrm rot="16200000" flipH="1">
            <a:off x="7923997" y="4493132"/>
            <a:ext cx="624087" cy="1618938"/>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7" name="肘形连接符 46"/>
          <p:cNvCxnSpPr/>
          <p:nvPr/>
        </p:nvCxnSpPr>
        <p:spPr>
          <a:xfrm rot="16200000" flipH="1">
            <a:off x="8307503" y="4142729"/>
            <a:ext cx="583178" cy="2345044"/>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8" name="直接箭头连接符 47"/>
          <p:cNvCxnSpPr/>
          <p:nvPr/>
        </p:nvCxnSpPr>
        <p:spPr>
          <a:xfrm rot="10800000" flipV="1">
            <a:off x="2914137" y="5800555"/>
            <a:ext cx="791745" cy="6107"/>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sp>
        <p:nvSpPr>
          <p:cNvPr id="49" name="TextBox 168"/>
          <p:cNvSpPr txBox="1"/>
          <p:nvPr/>
        </p:nvSpPr>
        <p:spPr>
          <a:xfrm>
            <a:off x="3304429" y="1992668"/>
            <a:ext cx="1477370"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dirty="0">
                <a:latin typeface="Arial" pitchFamily="34" charset="0"/>
                <a:ea typeface="华文细黑" pitchFamily="2" charset="-122"/>
                <a:cs typeface="Arial" pitchFamily="34" charset="0"/>
              </a:rPr>
              <a:t>Eclipse</a:t>
            </a:r>
            <a:r>
              <a:rPr lang="zh-CN" altLang="en-US" sz="1400" dirty="0">
                <a:latin typeface="Arial" pitchFamily="34" charset="0"/>
                <a:ea typeface="华文细黑" pitchFamily="2" charset="-122"/>
                <a:cs typeface="Arial" pitchFamily="34" charset="0"/>
              </a:rPr>
              <a:t>使用</a:t>
            </a:r>
          </a:p>
        </p:txBody>
      </p:sp>
      <p:cxnSp>
        <p:nvCxnSpPr>
          <p:cNvPr id="50" name="直接箭头连接符 49"/>
          <p:cNvCxnSpPr>
            <a:endCxn id="49" idx="3"/>
          </p:cNvCxnSpPr>
          <p:nvPr/>
        </p:nvCxnSpPr>
        <p:spPr>
          <a:xfrm rot="10800000" flipV="1">
            <a:off x="4781799" y="2144646"/>
            <a:ext cx="558584" cy="1910"/>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sp>
        <p:nvSpPr>
          <p:cNvPr id="51" name="TextBox 199"/>
          <p:cNvSpPr txBox="1"/>
          <p:nvPr/>
        </p:nvSpPr>
        <p:spPr>
          <a:xfrm>
            <a:off x="1661356" y="2380687"/>
            <a:ext cx="1144826"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泛型</a:t>
            </a:r>
          </a:p>
        </p:txBody>
      </p:sp>
      <p:sp>
        <p:nvSpPr>
          <p:cNvPr id="52" name="TextBox 200"/>
          <p:cNvSpPr txBox="1"/>
          <p:nvPr/>
        </p:nvSpPr>
        <p:spPr>
          <a:xfrm>
            <a:off x="1652860" y="2998310"/>
            <a:ext cx="115332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枚举</a:t>
            </a:r>
          </a:p>
        </p:txBody>
      </p:sp>
      <p:sp>
        <p:nvSpPr>
          <p:cNvPr id="53" name="TextBox 201"/>
          <p:cNvSpPr txBox="1"/>
          <p:nvPr/>
        </p:nvSpPr>
        <p:spPr>
          <a:xfrm>
            <a:off x="1652859" y="3602289"/>
            <a:ext cx="1206591"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装箱</a:t>
            </a:r>
            <a:r>
              <a:rPr lang="en-US" altLang="zh-CN" sz="1400" dirty="0">
                <a:latin typeface="Arial" pitchFamily="34" charset="0"/>
                <a:ea typeface="华文细黑" pitchFamily="2" charset="-122"/>
                <a:cs typeface="Arial" pitchFamily="34" charset="0"/>
              </a:rPr>
              <a:t>/</a:t>
            </a:r>
            <a:r>
              <a:rPr lang="zh-CN" altLang="en-US" sz="1400" dirty="0">
                <a:latin typeface="Arial" pitchFamily="34" charset="0"/>
                <a:ea typeface="华文细黑" pitchFamily="2" charset="-122"/>
                <a:cs typeface="Arial" pitchFamily="34" charset="0"/>
              </a:rPr>
              <a:t>拆箱</a:t>
            </a:r>
          </a:p>
        </p:txBody>
      </p:sp>
      <p:sp>
        <p:nvSpPr>
          <p:cNvPr id="54" name="TextBox 202"/>
          <p:cNvSpPr txBox="1"/>
          <p:nvPr/>
        </p:nvSpPr>
        <p:spPr>
          <a:xfrm>
            <a:off x="1661355" y="4246448"/>
            <a:ext cx="117350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可变参数</a:t>
            </a:r>
          </a:p>
        </p:txBody>
      </p:sp>
      <p:sp>
        <p:nvSpPr>
          <p:cNvPr id="55" name="TextBox 203"/>
          <p:cNvSpPr txBox="1"/>
          <p:nvPr/>
        </p:nvSpPr>
        <p:spPr>
          <a:xfrm>
            <a:off x="1661355" y="4835227"/>
            <a:ext cx="1193946"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dirty="0">
                <a:latin typeface="Arial" pitchFamily="34" charset="0"/>
                <a:ea typeface="华文细黑" pitchFamily="2" charset="-122"/>
                <a:cs typeface="Arial" pitchFamily="34" charset="0"/>
              </a:rPr>
              <a:t>Annotation</a:t>
            </a:r>
            <a:endParaRPr lang="zh-CN" altLang="en-US" sz="1400" dirty="0">
              <a:latin typeface="Arial" pitchFamily="34" charset="0"/>
              <a:ea typeface="华文细黑" pitchFamily="2" charset="-122"/>
              <a:cs typeface="Arial" pitchFamily="34" charset="0"/>
            </a:endParaRPr>
          </a:p>
        </p:txBody>
      </p:sp>
      <p:cxnSp>
        <p:nvCxnSpPr>
          <p:cNvPr id="56" name="肘形连接符 55"/>
          <p:cNvCxnSpPr>
            <a:stCxn id="29" idx="1"/>
            <a:endCxn id="51" idx="3"/>
          </p:cNvCxnSpPr>
          <p:nvPr/>
        </p:nvCxnSpPr>
        <p:spPr>
          <a:xfrm rot="10800000">
            <a:off x="2806183" y="2534576"/>
            <a:ext cx="783229" cy="1714290"/>
          </a:xfrm>
          <a:prstGeom prst="bentConnector3">
            <a:avLst>
              <a:gd name="adj1" fmla="val 50000"/>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57" name="肘形连接符 56"/>
          <p:cNvCxnSpPr>
            <a:stCxn id="29" idx="1"/>
            <a:endCxn id="52" idx="3"/>
          </p:cNvCxnSpPr>
          <p:nvPr/>
        </p:nvCxnSpPr>
        <p:spPr>
          <a:xfrm rot="10800000">
            <a:off x="2806183" y="3152200"/>
            <a:ext cx="783229" cy="1096667"/>
          </a:xfrm>
          <a:prstGeom prst="bentConnector3">
            <a:avLst>
              <a:gd name="adj1" fmla="val 50000"/>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58" name="肘形连接符 57"/>
          <p:cNvCxnSpPr/>
          <p:nvPr/>
        </p:nvCxnSpPr>
        <p:spPr>
          <a:xfrm rot="10800000">
            <a:off x="2855041" y="3765693"/>
            <a:ext cx="743607" cy="483172"/>
          </a:xfrm>
          <a:prstGeom prst="bentConnector3">
            <a:avLst>
              <a:gd name="adj1" fmla="val 53925"/>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59" name="肘形连接符 58"/>
          <p:cNvCxnSpPr/>
          <p:nvPr/>
        </p:nvCxnSpPr>
        <p:spPr>
          <a:xfrm rot="10800000" flipV="1">
            <a:off x="2841653" y="4248562"/>
            <a:ext cx="708504" cy="737881"/>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0" name="直接箭头连接符 59"/>
          <p:cNvCxnSpPr>
            <a:stCxn id="6" idx="3"/>
          </p:cNvCxnSpPr>
          <p:nvPr/>
        </p:nvCxnSpPr>
        <p:spPr>
          <a:xfrm>
            <a:off x="5029569" y="1354649"/>
            <a:ext cx="2034162" cy="13874"/>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1" name="直接箭头连接符 60"/>
          <p:cNvCxnSpPr>
            <a:stCxn id="5" idx="3"/>
            <a:endCxn id="6" idx="1"/>
          </p:cNvCxnSpPr>
          <p:nvPr/>
        </p:nvCxnSpPr>
        <p:spPr>
          <a:xfrm flipV="1">
            <a:off x="3247307" y="1354649"/>
            <a:ext cx="290894" cy="6328"/>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2" name="直接箭头连接符 61"/>
          <p:cNvCxnSpPr/>
          <p:nvPr/>
        </p:nvCxnSpPr>
        <p:spPr>
          <a:xfrm rot="5400000">
            <a:off x="7666561" y="3539454"/>
            <a:ext cx="494887" cy="5992"/>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3" name="直接箭头连接符 62"/>
          <p:cNvCxnSpPr/>
          <p:nvPr/>
        </p:nvCxnSpPr>
        <p:spPr>
          <a:xfrm rot="10800000">
            <a:off x="4889713" y="4251626"/>
            <a:ext cx="472770" cy="1588"/>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4" name="肘形连接符 63"/>
          <p:cNvCxnSpPr/>
          <p:nvPr/>
        </p:nvCxnSpPr>
        <p:spPr>
          <a:xfrm rot="16200000" flipH="1">
            <a:off x="7930786" y="1397256"/>
            <a:ext cx="706003" cy="922457"/>
          </a:xfrm>
          <a:prstGeom prst="bentConnector3">
            <a:avLst>
              <a:gd name="adj1" fmla="val 50000"/>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spTree>
    <p:extLst>
      <p:ext uri="{BB962C8B-B14F-4D97-AF65-F5344CB8AC3E}">
        <p14:creationId xmlns:p14="http://schemas.microsoft.com/office/powerpoint/2010/main" val="4282328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90058" y="546989"/>
            <a:ext cx="8229600" cy="1000132"/>
          </a:xfrm>
        </p:spPr>
        <p:txBody>
          <a:bodyPr>
            <a:normAutofit/>
          </a:bodyPr>
          <a:lstStyle/>
          <a:p>
            <a:r>
              <a:rPr lang="en-US" altLang="zh-CN" sz="4000" b="1" dirty="0">
                <a:solidFill>
                  <a:srgbClr val="00B050"/>
                </a:solidFill>
                <a:latin typeface="Arial" pitchFamily="34" charset="0"/>
                <a:ea typeface="黑体" pitchFamily="49" charset="-122"/>
                <a:cs typeface="Arial" pitchFamily="34" charset="0"/>
              </a:rPr>
              <a:t>JAVA</a:t>
            </a:r>
            <a:r>
              <a:rPr lang="zh-CN" altLang="en-US" sz="4000" b="1" dirty="0">
                <a:solidFill>
                  <a:srgbClr val="00B050"/>
                </a:solidFill>
                <a:latin typeface="黑体" pitchFamily="49" charset="-122"/>
                <a:ea typeface="黑体" pitchFamily="49" charset="-122"/>
                <a:cs typeface="Arial Unicode MS" pitchFamily="34" charset="-122"/>
              </a:rPr>
              <a:t>基础课程内容</a:t>
            </a:r>
            <a:endParaRPr lang="zh-CN" altLang="en-US" sz="4000" dirty="0">
              <a:solidFill>
                <a:srgbClr val="00B050"/>
              </a:solidFill>
              <a:latin typeface="黑体" pitchFamily="49" charset="-122"/>
              <a:ea typeface="黑体" pitchFamily="49" charset="-122"/>
              <a:cs typeface="Arial Unicode MS" pitchFamily="34" charset="-122"/>
            </a:endParaRPr>
          </a:p>
        </p:txBody>
      </p:sp>
      <p:sp>
        <p:nvSpPr>
          <p:cNvPr id="5" name="内容占位符 2"/>
          <p:cNvSpPr>
            <a:spLocks noGrp="1"/>
          </p:cNvSpPr>
          <p:nvPr>
            <p:ph idx="1"/>
          </p:nvPr>
        </p:nvSpPr>
        <p:spPr>
          <a:xfrm>
            <a:off x="1124148" y="1718179"/>
            <a:ext cx="4071966" cy="4500594"/>
          </a:xfrm>
        </p:spPr>
        <p:txBody>
          <a:bodyPr>
            <a:noAutofit/>
          </a:bodyPr>
          <a:lstStyle/>
          <a:p>
            <a:r>
              <a:rPr lang="zh-CN" altLang="en-US" sz="2400" dirty="0">
                <a:solidFill>
                  <a:srgbClr val="00B050"/>
                </a:solidFill>
                <a:latin typeface="Arial" pitchFamily="34" charset="0"/>
                <a:ea typeface="华文细黑" pitchFamily="2" charset="-122"/>
                <a:cs typeface="Arial" pitchFamily="34" charset="0"/>
              </a:rPr>
              <a:t>第一章 </a:t>
            </a:r>
            <a:r>
              <a:rPr lang="en-US" altLang="zh-CN" sz="2400" dirty="0">
                <a:solidFill>
                  <a:srgbClr val="00B050"/>
                </a:solidFill>
                <a:latin typeface="Arial" pitchFamily="34" charset="0"/>
                <a:ea typeface="华文细黑" pitchFamily="2" charset="-122"/>
                <a:cs typeface="Arial" pitchFamily="34" charset="0"/>
              </a:rPr>
              <a:t>Java</a:t>
            </a:r>
            <a:r>
              <a:rPr lang="zh-CN" altLang="en-US" sz="2400" dirty="0">
                <a:solidFill>
                  <a:srgbClr val="00B050"/>
                </a:solidFill>
                <a:latin typeface="Arial" pitchFamily="34" charset="0"/>
                <a:ea typeface="华文细黑" pitchFamily="2" charset="-122"/>
                <a:cs typeface="Arial" pitchFamily="34" charset="0"/>
              </a:rPr>
              <a:t>语言概述              </a:t>
            </a:r>
          </a:p>
          <a:p>
            <a:r>
              <a:rPr lang="zh-CN" altLang="en-US" sz="2400" dirty="0">
                <a:solidFill>
                  <a:srgbClr val="00B050"/>
                </a:solidFill>
                <a:latin typeface="Arial" pitchFamily="34" charset="0"/>
                <a:ea typeface="华文细黑" pitchFamily="2" charset="-122"/>
                <a:cs typeface="Arial" pitchFamily="34" charset="0"/>
              </a:rPr>
              <a:t>第二章 基本语法</a:t>
            </a:r>
          </a:p>
          <a:p>
            <a:r>
              <a:rPr lang="zh-CN" altLang="en-US" sz="2400" dirty="0">
                <a:solidFill>
                  <a:srgbClr val="00B050"/>
                </a:solidFill>
                <a:latin typeface="Arial" pitchFamily="34" charset="0"/>
                <a:ea typeface="华文细黑" pitchFamily="2" charset="-122"/>
                <a:cs typeface="Arial" pitchFamily="34" charset="0"/>
              </a:rPr>
              <a:t>第三章 面向对象</a:t>
            </a:r>
          </a:p>
          <a:p>
            <a:r>
              <a:rPr lang="zh-CN" altLang="en-US" sz="2400" dirty="0">
                <a:solidFill>
                  <a:srgbClr val="00B050"/>
                </a:solidFill>
                <a:latin typeface="Arial" pitchFamily="34" charset="0"/>
                <a:ea typeface="华文细黑" pitchFamily="2" charset="-122"/>
                <a:cs typeface="Arial" pitchFamily="34" charset="0"/>
              </a:rPr>
              <a:t>第四章 </a:t>
            </a:r>
            <a:r>
              <a:rPr lang="en-US" altLang="zh-CN" sz="2400" dirty="0">
                <a:solidFill>
                  <a:srgbClr val="00B050"/>
                </a:solidFill>
                <a:latin typeface="Arial" pitchFamily="34" charset="0"/>
                <a:ea typeface="华文细黑" pitchFamily="2" charset="-122"/>
                <a:cs typeface="Arial" pitchFamily="34" charset="0"/>
              </a:rPr>
              <a:t>Java </a:t>
            </a:r>
            <a:r>
              <a:rPr lang="zh-CN" altLang="en-US" sz="2400" dirty="0">
                <a:solidFill>
                  <a:srgbClr val="00B050"/>
                </a:solidFill>
                <a:latin typeface="Arial" pitchFamily="34" charset="0"/>
                <a:ea typeface="华文细黑" pitchFamily="2" charset="-122"/>
                <a:cs typeface="Arial" pitchFamily="34" charset="0"/>
              </a:rPr>
              <a:t>类设计</a:t>
            </a:r>
            <a:endParaRPr lang="en-US" altLang="zh-CN" sz="2400" dirty="0">
              <a:solidFill>
                <a:srgbClr val="00B050"/>
              </a:solidFill>
              <a:latin typeface="Arial" pitchFamily="34" charset="0"/>
              <a:ea typeface="华文细黑" pitchFamily="2" charset="-122"/>
              <a:cs typeface="Arial" pitchFamily="34" charset="0"/>
            </a:endParaRPr>
          </a:p>
          <a:p>
            <a:r>
              <a:rPr lang="zh-CN" altLang="en-US" sz="2400" dirty="0">
                <a:solidFill>
                  <a:srgbClr val="00B050"/>
                </a:solidFill>
                <a:latin typeface="Arial" pitchFamily="34" charset="0"/>
                <a:ea typeface="华文细黑" pitchFamily="2" charset="-122"/>
                <a:cs typeface="Arial" pitchFamily="34" charset="0"/>
              </a:rPr>
              <a:t>第五章 高级类特性</a:t>
            </a:r>
          </a:p>
          <a:p>
            <a:r>
              <a:rPr lang="zh-CN" altLang="en-US" sz="2400" dirty="0">
                <a:solidFill>
                  <a:srgbClr val="00B050"/>
                </a:solidFill>
                <a:latin typeface="Arial" pitchFamily="34" charset="0"/>
                <a:ea typeface="华文细黑" pitchFamily="2" charset="-122"/>
                <a:cs typeface="Arial" pitchFamily="34" charset="0"/>
              </a:rPr>
              <a:t>第六章 异常处理</a:t>
            </a:r>
          </a:p>
          <a:p>
            <a:r>
              <a:rPr lang="zh-CN" altLang="en-US" sz="2400" dirty="0">
                <a:solidFill>
                  <a:srgbClr val="00B050"/>
                </a:solidFill>
                <a:latin typeface="Arial" pitchFamily="34" charset="0"/>
                <a:ea typeface="华文细黑" pitchFamily="2" charset="-122"/>
                <a:cs typeface="Arial" pitchFamily="34" charset="0"/>
              </a:rPr>
              <a:t>第七章 </a:t>
            </a:r>
            <a:r>
              <a:rPr lang="en-US" altLang="zh-CN" sz="2400" dirty="0">
                <a:solidFill>
                  <a:srgbClr val="00B050"/>
                </a:solidFill>
                <a:latin typeface="Arial" pitchFamily="34" charset="0"/>
                <a:ea typeface="华文细黑" pitchFamily="2" charset="-122"/>
                <a:cs typeface="Arial" pitchFamily="34" charset="0"/>
              </a:rPr>
              <a:t>Java </a:t>
            </a:r>
            <a:r>
              <a:rPr lang="zh-CN" altLang="en-US" sz="2400" dirty="0">
                <a:solidFill>
                  <a:srgbClr val="00B050"/>
                </a:solidFill>
                <a:latin typeface="Arial" pitchFamily="34" charset="0"/>
                <a:ea typeface="华文细黑" pitchFamily="2" charset="-122"/>
                <a:cs typeface="Arial" pitchFamily="34" charset="0"/>
              </a:rPr>
              <a:t>集合</a:t>
            </a:r>
          </a:p>
          <a:p>
            <a:r>
              <a:rPr lang="zh-CN" altLang="en-US" sz="2400" dirty="0">
                <a:solidFill>
                  <a:srgbClr val="FF0000"/>
                </a:solidFill>
                <a:latin typeface="Arial" pitchFamily="34" charset="0"/>
                <a:ea typeface="华文细黑" pitchFamily="2" charset="-122"/>
                <a:cs typeface="Arial" pitchFamily="34" charset="0"/>
              </a:rPr>
              <a:t>第八章 泛型</a:t>
            </a:r>
            <a:endParaRPr lang="en-US" altLang="zh-CN" sz="2400" dirty="0">
              <a:solidFill>
                <a:srgbClr val="FF0000"/>
              </a:solidFill>
              <a:latin typeface="Arial" pitchFamily="34" charset="0"/>
              <a:ea typeface="华文细黑" pitchFamily="2" charset="-122"/>
              <a:cs typeface="Arial" pitchFamily="34" charset="0"/>
            </a:endParaRPr>
          </a:p>
          <a:p>
            <a:r>
              <a:rPr lang="zh-CN" altLang="en-US" sz="2400" dirty="0">
                <a:solidFill>
                  <a:srgbClr val="00B050"/>
                </a:solidFill>
                <a:latin typeface="Arial" pitchFamily="34" charset="0"/>
                <a:ea typeface="华文细黑" pitchFamily="2" charset="-122"/>
                <a:cs typeface="Arial" pitchFamily="34" charset="0"/>
              </a:rPr>
              <a:t>第九章 注解 </a:t>
            </a:r>
            <a:r>
              <a:rPr lang="en-US" altLang="zh-CN" sz="2400" dirty="0">
                <a:solidFill>
                  <a:srgbClr val="00B050"/>
                </a:solidFill>
                <a:latin typeface="Arial" pitchFamily="34" charset="0"/>
                <a:ea typeface="华文细黑" pitchFamily="2" charset="-122"/>
                <a:cs typeface="Arial" pitchFamily="34" charset="0"/>
              </a:rPr>
              <a:t>&amp; </a:t>
            </a:r>
            <a:r>
              <a:rPr lang="zh-CN" altLang="en-US" sz="2400" dirty="0">
                <a:solidFill>
                  <a:srgbClr val="00B050"/>
                </a:solidFill>
                <a:latin typeface="Arial" pitchFamily="34" charset="0"/>
                <a:ea typeface="华文细黑" pitchFamily="2" charset="-122"/>
                <a:cs typeface="Arial" pitchFamily="34" charset="0"/>
              </a:rPr>
              <a:t>枚举</a:t>
            </a:r>
            <a:endParaRPr lang="en-US" altLang="zh-CN" sz="2400" dirty="0">
              <a:solidFill>
                <a:srgbClr val="00B050"/>
              </a:solidFill>
              <a:latin typeface="Arial" pitchFamily="34" charset="0"/>
              <a:ea typeface="华文细黑" pitchFamily="2" charset="-122"/>
              <a:cs typeface="Arial" pitchFamily="34" charset="0"/>
            </a:endParaRPr>
          </a:p>
          <a:p>
            <a:pPr lvl="0">
              <a:defRPr/>
            </a:pPr>
            <a:r>
              <a:rPr lang="zh-CN" altLang="en-US" sz="2400" dirty="0">
                <a:solidFill>
                  <a:srgbClr val="00B050"/>
                </a:solidFill>
                <a:latin typeface="Arial" pitchFamily="34" charset="0"/>
                <a:ea typeface="华文细黑" pitchFamily="2" charset="-122"/>
                <a:cs typeface="Arial" pitchFamily="34" charset="0"/>
              </a:rPr>
              <a:t>第十章 </a:t>
            </a:r>
            <a:r>
              <a:rPr lang="en-US" altLang="zh-CN" sz="2400" dirty="0">
                <a:solidFill>
                  <a:srgbClr val="00B050"/>
                </a:solidFill>
                <a:latin typeface="Arial" pitchFamily="34" charset="0"/>
                <a:ea typeface="华文细黑" pitchFamily="2" charset="-122"/>
                <a:cs typeface="Arial" pitchFamily="34" charset="0"/>
              </a:rPr>
              <a:t>IO</a:t>
            </a:r>
            <a:r>
              <a:rPr lang="zh-CN" altLang="en-US" sz="2400" dirty="0">
                <a:solidFill>
                  <a:srgbClr val="00B050"/>
                </a:solidFill>
                <a:latin typeface="Arial" pitchFamily="34" charset="0"/>
                <a:ea typeface="华文细黑" pitchFamily="2" charset="-122"/>
                <a:cs typeface="Arial" pitchFamily="34" charset="0"/>
              </a:rPr>
              <a:t>              </a:t>
            </a:r>
          </a:p>
        </p:txBody>
      </p:sp>
      <p:sp>
        <p:nvSpPr>
          <p:cNvPr id="6" name="内容占位符 2"/>
          <p:cNvSpPr txBox="1">
            <a:spLocks/>
          </p:cNvSpPr>
          <p:nvPr/>
        </p:nvSpPr>
        <p:spPr>
          <a:xfrm>
            <a:off x="5805715" y="1776236"/>
            <a:ext cx="4071966" cy="4429156"/>
          </a:xfrm>
          <a:prstGeom prst="rect">
            <a:avLst/>
          </a:prstGeom>
        </p:spPr>
        <p:txBody>
          <a:bodyPr vert="horz" lIns="91440" tIns="45720" rIns="91440" bIns="45720" rtlCol="0">
            <a:noAutofit/>
          </a:bodyPr>
          <a:lstStyle/>
          <a:p>
            <a:pPr marL="342900" indent="-342900">
              <a:spcBef>
                <a:spcPct val="20000"/>
              </a:spcBef>
              <a:buFont typeface="Arial" pitchFamily="34" charset="0"/>
              <a:buChar char="•"/>
            </a:pPr>
            <a:r>
              <a:rPr lang="zh-CN" altLang="en-US" sz="2400" dirty="0">
                <a:solidFill>
                  <a:srgbClr val="00B050"/>
                </a:solidFill>
                <a:latin typeface="Arial" pitchFamily="34" charset="0"/>
                <a:ea typeface="华文细黑" pitchFamily="2" charset="-122"/>
                <a:cs typeface="Arial" pitchFamily="34" charset="0"/>
              </a:rPr>
              <a:t>第十一章 线程</a:t>
            </a:r>
            <a:endParaRPr lang="en-US" altLang="zh-CN" sz="2400" dirty="0">
              <a:solidFill>
                <a:srgbClr val="00B050"/>
              </a:solidFill>
              <a:latin typeface="Arial" pitchFamily="34" charset="0"/>
              <a:ea typeface="华文细黑" pitchFamily="2" charset="-122"/>
              <a:cs typeface="Arial" pitchFamily="34" charset="0"/>
            </a:endParaRPr>
          </a:p>
          <a:p>
            <a:pPr marL="342900" indent="-342900">
              <a:spcBef>
                <a:spcPct val="20000"/>
              </a:spcBef>
              <a:buFont typeface="Arial" pitchFamily="34" charset="0"/>
              <a:buChar char="•"/>
              <a:defRPr/>
            </a:pPr>
            <a:r>
              <a:rPr lang="zh-CN" altLang="en-US" sz="2400" dirty="0">
                <a:solidFill>
                  <a:srgbClr val="00B050"/>
                </a:solidFill>
                <a:latin typeface="Arial" pitchFamily="34" charset="0"/>
                <a:ea typeface="华文细黑" pitchFamily="2" charset="-122"/>
                <a:cs typeface="Arial" pitchFamily="34" charset="0"/>
              </a:rPr>
              <a:t>第十二章 </a:t>
            </a:r>
            <a:r>
              <a:rPr lang="en-US" altLang="zh-CN" sz="2400" dirty="0">
                <a:solidFill>
                  <a:srgbClr val="00B050"/>
                </a:solidFill>
                <a:latin typeface="Arial" pitchFamily="34" charset="0"/>
                <a:ea typeface="华文细黑" pitchFamily="2" charset="-122"/>
                <a:cs typeface="Arial" pitchFamily="34" charset="0"/>
              </a:rPr>
              <a:t>Java </a:t>
            </a:r>
            <a:r>
              <a:rPr lang="zh-CN" altLang="en-US" sz="2400" dirty="0">
                <a:solidFill>
                  <a:srgbClr val="00B050"/>
                </a:solidFill>
                <a:latin typeface="Arial" pitchFamily="34" charset="0"/>
                <a:ea typeface="华文细黑" pitchFamily="2" charset="-122"/>
                <a:cs typeface="Arial" pitchFamily="34" charset="0"/>
              </a:rPr>
              <a:t>常用类</a:t>
            </a:r>
          </a:p>
          <a:p>
            <a:pPr marL="342900" indent="-342900">
              <a:spcBef>
                <a:spcPct val="20000"/>
              </a:spcBef>
              <a:buFont typeface="Arial" pitchFamily="34" charset="0"/>
              <a:buChar char="•"/>
              <a:defRPr/>
            </a:pPr>
            <a:r>
              <a:rPr lang="zh-CN" altLang="en-US" sz="2400" dirty="0">
                <a:solidFill>
                  <a:srgbClr val="00B050"/>
                </a:solidFill>
                <a:latin typeface="Arial" pitchFamily="34" charset="0"/>
                <a:ea typeface="华文细黑" pitchFamily="2" charset="-122"/>
                <a:cs typeface="Arial" pitchFamily="34" charset="0"/>
              </a:rPr>
              <a:t>第十三章 </a:t>
            </a:r>
            <a:r>
              <a:rPr lang="en-US" altLang="zh-CN" sz="2400" dirty="0">
                <a:solidFill>
                  <a:srgbClr val="00B050"/>
                </a:solidFill>
                <a:latin typeface="Arial" pitchFamily="34" charset="0"/>
                <a:ea typeface="华文细黑" pitchFamily="2" charset="-122"/>
                <a:cs typeface="Arial" pitchFamily="34" charset="0"/>
              </a:rPr>
              <a:t>Java </a:t>
            </a:r>
            <a:r>
              <a:rPr lang="zh-CN" altLang="en-US" sz="2400" dirty="0">
                <a:solidFill>
                  <a:srgbClr val="00B050"/>
                </a:solidFill>
                <a:latin typeface="Arial" pitchFamily="34" charset="0"/>
                <a:ea typeface="华文细黑" pitchFamily="2" charset="-122"/>
                <a:cs typeface="Arial" pitchFamily="34" charset="0"/>
              </a:rPr>
              <a:t>反射</a:t>
            </a:r>
            <a:endParaRPr lang="en-US" altLang="zh-CN" sz="2400" dirty="0">
              <a:solidFill>
                <a:srgbClr val="00B050"/>
              </a:solidFill>
              <a:latin typeface="Arial" pitchFamily="34" charset="0"/>
              <a:ea typeface="华文细黑" pitchFamily="2" charset="-122"/>
              <a:cs typeface="Arial" pitchFamily="34" charset="0"/>
            </a:endParaRPr>
          </a:p>
          <a:p>
            <a:pPr marL="342900" indent="-342900">
              <a:spcBef>
                <a:spcPct val="20000"/>
              </a:spcBef>
              <a:buFont typeface="Arial" pitchFamily="34" charset="0"/>
              <a:buChar char="•"/>
              <a:defRPr/>
            </a:pPr>
            <a:r>
              <a:rPr lang="zh-CN" altLang="en-US" sz="2400" dirty="0">
                <a:solidFill>
                  <a:srgbClr val="00B050"/>
                </a:solidFill>
                <a:latin typeface="Arial" pitchFamily="34" charset="0"/>
                <a:ea typeface="华文细黑" pitchFamily="2" charset="-122"/>
                <a:cs typeface="Arial" pitchFamily="34" charset="0"/>
              </a:rPr>
              <a:t>第十四章 </a:t>
            </a:r>
            <a:r>
              <a:rPr lang="en-US" altLang="zh-CN" sz="2400" dirty="0">
                <a:solidFill>
                  <a:srgbClr val="00B050"/>
                </a:solidFill>
                <a:latin typeface="Arial" pitchFamily="34" charset="0"/>
                <a:ea typeface="华文细黑" pitchFamily="2" charset="-122"/>
                <a:cs typeface="Arial" pitchFamily="34" charset="0"/>
              </a:rPr>
              <a:t>Java </a:t>
            </a:r>
            <a:r>
              <a:rPr lang="zh-CN" altLang="en-US" sz="2400" dirty="0">
                <a:solidFill>
                  <a:srgbClr val="00B050"/>
                </a:solidFill>
                <a:latin typeface="Arial" pitchFamily="34" charset="0"/>
                <a:ea typeface="华文细黑" pitchFamily="2" charset="-122"/>
                <a:cs typeface="Arial" pitchFamily="34" charset="0"/>
              </a:rPr>
              <a:t>网络编程</a:t>
            </a:r>
          </a:p>
        </p:txBody>
      </p:sp>
    </p:spTree>
    <p:extLst>
      <p:ext uri="{BB962C8B-B14F-4D97-AF65-F5344CB8AC3E}">
        <p14:creationId xmlns:p14="http://schemas.microsoft.com/office/powerpoint/2010/main" val="3087694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041942" y="578060"/>
            <a:ext cx="8229600" cy="770428"/>
          </a:xfrm>
        </p:spPr>
        <p:txBody>
          <a:bodyPr>
            <a:normAutofit/>
          </a:bodyPr>
          <a:lstStyle/>
          <a:p>
            <a:r>
              <a:rPr lang="zh-CN" altLang="en-US" sz="4000" b="1" dirty="0">
                <a:latin typeface="Arial Unicode MS" pitchFamily="34" charset="-122"/>
                <a:ea typeface="Arial Unicode MS" pitchFamily="34" charset="-122"/>
                <a:cs typeface="Arial Unicode MS" pitchFamily="34" charset="-122"/>
              </a:rPr>
              <a:t>本章内容</a:t>
            </a:r>
          </a:p>
        </p:txBody>
      </p:sp>
      <p:sp>
        <p:nvSpPr>
          <p:cNvPr id="5" name="内容占位符 2"/>
          <p:cNvSpPr>
            <a:spLocks noGrp="1"/>
          </p:cNvSpPr>
          <p:nvPr>
            <p:ph idx="1"/>
          </p:nvPr>
        </p:nvSpPr>
        <p:spPr>
          <a:xfrm>
            <a:off x="1023682" y="1450963"/>
            <a:ext cx="8215370" cy="4329130"/>
          </a:xfrm>
        </p:spPr>
        <p:txBody>
          <a:bodyPr>
            <a:noAutofit/>
          </a:bodyPr>
          <a:lstStyle/>
          <a:p>
            <a:pPr marL="0" indent="0">
              <a:buNone/>
            </a:pPr>
            <a:r>
              <a:rPr lang="en-US" altLang="zh-CN" sz="3200" dirty="0">
                <a:latin typeface="Arial" pitchFamily="34" charset="0"/>
                <a:ea typeface="华文细黑" pitchFamily="2" charset="-122"/>
                <a:cs typeface="Arial" pitchFamily="34" charset="0"/>
              </a:rPr>
              <a:t>1.1 </a:t>
            </a:r>
            <a:r>
              <a:rPr lang="zh-CN" altLang="en-US" sz="3200" dirty="0">
                <a:latin typeface="Arial" pitchFamily="34" charset="0"/>
                <a:ea typeface="华文细黑" pitchFamily="2" charset="-122"/>
                <a:cs typeface="Arial" pitchFamily="34" charset="0"/>
              </a:rPr>
              <a:t>为什么使用泛型</a:t>
            </a:r>
          </a:p>
          <a:p>
            <a:pPr marL="0" indent="0">
              <a:buNone/>
            </a:pPr>
            <a:r>
              <a:rPr lang="en-US" altLang="zh-CN" sz="3200" dirty="0">
                <a:latin typeface="Arial" pitchFamily="34" charset="0"/>
                <a:ea typeface="华文细黑" pitchFamily="2" charset="-122"/>
                <a:cs typeface="Arial" pitchFamily="34" charset="0"/>
              </a:rPr>
              <a:t>1.2 </a:t>
            </a:r>
            <a:r>
              <a:rPr lang="zh-CN" altLang="en-US" sz="3200" dirty="0">
                <a:latin typeface="Arial" pitchFamily="34" charset="0"/>
                <a:ea typeface="华文细黑" pitchFamily="2" charset="-122"/>
                <a:cs typeface="Arial" pitchFamily="34" charset="0"/>
              </a:rPr>
              <a:t>泛型怎么用</a:t>
            </a:r>
          </a:p>
          <a:p>
            <a:endParaRPr lang="zh-CN" altLang="en-US" sz="3200" dirty="0">
              <a:latin typeface="Arial" pitchFamily="34" charset="0"/>
              <a:ea typeface="华文细黑" pitchFamily="2" charset="-122"/>
              <a:cs typeface="Arial" pitchFamily="34" charset="0"/>
            </a:endParaRPr>
          </a:p>
        </p:txBody>
      </p:sp>
    </p:spTree>
    <p:extLst>
      <p:ext uri="{BB962C8B-B14F-4D97-AF65-F5344CB8AC3E}">
        <p14:creationId xmlns:p14="http://schemas.microsoft.com/office/powerpoint/2010/main" val="2986083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47740" y="485282"/>
            <a:ext cx="9396381" cy="670557"/>
          </a:xfrm>
        </p:spPr>
        <p:txBody>
          <a:bodyPr/>
          <a:lstStyle/>
          <a:p>
            <a:r>
              <a:rPr lang="zh-CN" altLang="en-US" sz="3200" b="1" dirty="0">
                <a:sym typeface="Times New Roman" charset="0"/>
              </a:rPr>
              <a:t>一、为什么要有泛型</a:t>
            </a:r>
            <a:r>
              <a:rPr lang="en-US" altLang="zh-CN" sz="3200" b="1" dirty="0">
                <a:sym typeface="Times New Roman" charset="0"/>
              </a:rPr>
              <a:t>Generic?</a:t>
            </a:r>
            <a:br>
              <a:rPr lang="zh-CN" altLang="en-US" sz="3200" dirty="0"/>
            </a:br>
            <a:endParaRPr lang="zh-CN" altLang="en-US" sz="3200" b="1" dirty="0">
              <a:latin typeface="黑体" pitchFamily="49" charset="-122"/>
              <a:ea typeface="黑体" pitchFamily="49" charset="-122"/>
              <a:cs typeface="Arial Unicode MS" pitchFamily="34" charset="-122"/>
            </a:endParaRPr>
          </a:p>
        </p:txBody>
      </p:sp>
      <p:sp>
        <p:nvSpPr>
          <p:cNvPr id="5" name="内容占位符 2"/>
          <p:cNvSpPr>
            <a:spLocks noGrp="1"/>
          </p:cNvSpPr>
          <p:nvPr>
            <p:ph idx="1"/>
          </p:nvPr>
        </p:nvSpPr>
        <p:spPr>
          <a:xfrm>
            <a:off x="365815" y="967154"/>
            <a:ext cx="11097388" cy="5411938"/>
          </a:xfrm>
        </p:spPr>
        <p:txBody>
          <a:bodyPr>
            <a:normAutofit/>
          </a:bodyPr>
          <a:lstStyle/>
          <a:p>
            <a:endParaRPr lang="en-US" altLang="zh-CN" sz="2400" dirty="0">
              <a:latin typeface="Arial" pitchFamily="34" charset="0"/>
              <a:ea typeface="华文细黑" pitchFamily="2" charset="-122"/>
              <a:cs typeface="Arial" pitchFamily="34" charset="0"/>
            </a:endParaRPr>
          </a:p>
          <a:p>
            <a:endParaRPr lang="en-US" altLang="zh-CN" sz="2400" dirty="0">
              <a:latin typeface="Arial" pitchFamily="34" charset="0"/>
              <a:ea typeface="华文细黑" pitchFamily="2" charset="-122"/>
              <a:cs typeface="Arial" pitchFamily="34" charset="0"/>
            </a:endParaRPr>
          </a:p>
          <a:p>
            <a:endParaRPr lang="en-US" altLang="zh-CN" sz="2400" dirty="0">
              <a:latin typeface="Arial" pitchFamily="34" charset="0"/>
              <a:ea typeface="华文细黑" pitchFamily="2" charset="-122"/>
              <a:cs typeface="Arial" pitchFamily="34" charset="0"/>
            </a:endParaRPr>
          </a:p>
          <a:p>
            <a:endParaRPr lang="en-US" altLang="zh-CN" sz="2400" dirty="0">
              <a:latin typeface="Arial" pitchFamily="34" charset="0"/>
              <a:ea typeface="华文细黑" pitchFamily="2" charset="-122"/>
              <a:cs typeface="Arial" pitchFamily="34" charset="0"/>
            </a:endParaRPr>
          </a:p>
          <a:p>
            <a:endParaRPr lang="en-US" altLang="zh-CN" sz="2400" dirty="0">
              <a:latin typeface="Arial" pitchFamily="34" charset="0"/>
              <a:ea typeface="华文细黑" pitchFamily="2" charset="-122"/>
              <a:cs typeface="Arial" pitchFamily="34" charset="0"/>
            </a:endParaRPr>
          </a:p>
          <a:p>
            <a:endParaRPr lang="en-US" altLang="zh-CN" sz="2400" dirty="0">
              <a:latin typeface="Arial" pitchFamily="34" charset="0"/>
              <a:ea typeface="华文细黑" pitchFamily="2" charset="-122"/>
              <a:cs typeface="Arial" pitchFamily="34" charset="0"/>
            </a:endParaRPr>
          </a:p>
          <a:p>
            <a:pPr marL="0" indent="0">
              <a:buNone/>
            </a:pPr>
            <a:r>
              <a:rPr lang="zh-CN" altLang="en-US" sz="2400" dirty="0">
                <a:sym typeface="Times New Roman" charset="0"/>
              </a:rPr>
              <a:t>         泛型，</a:t>
            </a:r>
            <a:r>
              <a:rPr lang="en-US" altLang="zh-CN" sz="2400" dirty="0">
                <a:sym typeface="Times New Roman" charset="0"/>
              </a:rPr>
              <a:t>JDK1.5</a:t>
            </a:r>
            <a:r>
              <a:rPr lang="zh-CN" altLang="en-US" sz="2400" dirty="0">
                <a:sym typeface="Times New Roman" charset="0"/>
              </a:rPr>
              <a:t>新加入的，解决数据类型的安全性问题，其主要原理是在类声明时通过一个标识表示类中某个属性的类型或者是某个方法的返回值及参数类型。这样在类声明或实例化时只要指定好需要的具体的类型即可。</a:t>
            </a:r>
          </a:p>
          <a:p>
            <a:pPr marL="0" indent="0">
              <a:spcBef>
                <a:spcPts val="1200"/>
              </a:spcBef>
              <a:buNone/>
            </a:pPr>
            <a:r>
              <a:rPr lang="en-US" altLang="zh-CN" sz="2400" dirty="0">
                <a:sym typeface="Times New Roman" charset="0"/>
              </a:rPr>
              <a:t>          Java</a:t>
            </a:r>
            <a:r>
              <a:rPr lang="zh-CN" altLang="en-US" sz="2400" dirty="0">
                <a:sym typeface="Times New Roman" charset="0"/>
              </a:rPr>
              <a:t>泛型可以保证如果程序在编译时没有发出警告，运行时就不会产生</a:t>
            </a:r>
            <a:r>
              <a:rPr lang="en-US" altLang="zh-CN" sz="2400" dirty="0" err="1">
                <a:sym typeface="Times New Roman" charset="0"/>
              </a:rPr>
              <a:t>ClassCastException</a:t>
            </a:r>
            <a:r>
              <a:rPr lang="zh-CN" altLang="en-US" sz="2400" dirty="0">
                <a:sym typeface="Times New Roman" charset="0"/>
              </a:rPr>
              <a:t>异常。同时，代码更加简洁、健壮。</a:t>
            </a:r>
            <a:endParaRPr lang="zh-CN" altLang="en-US" sz="2400" dirty="0">
              <a:latin typeface="Arial" pitchFamily="34" charset="0"/>
              <a:ea typeface="华文细黑" pitchFamily="2" charset="-122"/>
              <a:cs typeface="Arial" pitchFamily="34" charset="0"/>
            </a:endParaRPr>
          </a:p>
        </p:txBody>
      </p:sp>
      <p:sp>
        <p:nvSpPr>
          <p:cNvPr id="6" name="TextBox 3"/>
          <p:cNvSpPr txBox="1">
            <a:spLocks noChangeArrowheads="1"/>
          </p:cNvSpPr>
          <p:nvPr/>
        </p:nvSpPr>
        <p:spPr bwMode="auto">
          <a:xfrm>
            <a:off x="642940" y="1745423"/>
            <a:ext cx="738187"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Arial Unicode MS" charset="0"/>
              </a:defRPr>
            </a:lvl1pPr>
            <a:lvl2pPr marL="742950" indent="-285750" eaLnBrk="0" hangingPunct="0">
              <a:defRPr>
                <a:solidFill>
                  <a:schemeClr val="tx1"/>
                </a:solidFill>
                <a:latin typeface="Arial" charset="0"/>
                <a:ea typeface="Arial Unicode MS" charset="0"/>
              </a:defRPr>
            </a:lvl2pPr>
            <a:lvl3pPr marL="1143000" indent="-228600" eaLnBrk="0" hangingPunct="0">
              <a:defRPr>
                <a:solidFill>
                  <a:schemeClr val="tx1"/>
                </a:solidFill>
                <a:latin typeface="Arial" charset="0"/>
                <a:ea typeface="Arial Unicode MS" charset="0"/>
              </a:defRPr>
            </a:lvl3pPr>
            <a:lvl4pPr marL="1600200" indent="-228600" eaLnBrk="0" hangingPunct="0">
              <a:defRPr>
                <a:solidFill>
                  <a:schemeClr val="tx1"/>
                </a:solidFill>
                <a:latin typeface="Arial" charset="0"/>
                <a:ea typeface="Arial Unicode MS" charset="0"/>
              </a:defRPr>
            </a:lvl4pPr>
            <a:lvl5pPr marL="2057400" indent="-228600" eaLnBrk="0" hangingPunct="0">
              <a:defRPr>
                <a:solidFill>
                  <a:schemeClr val="tx1"/>
                </a:solidFill>
                <a:latin typeface="Arial" charset="0"/>
                <a:ea typeface="Arial Unicode MS" charset="0"/>
              </a:defRPr>
            </a:lvl5pPr>
            <a:lvl6pPr marL="2514600" indent="-228600" eaLnBrk="0" fontAlgn="base" hangingPunct="0">
              <a:spcBef>
                <a:spcPct val="0"/>
              </a:spcBef>
              <a:spcAft>
                <a:spcPct val="0"/>
              </a:spcAft>
              <a:defRPr>
                <a:solidFill>
                  <a:schemeClr val="tx1"/>
                </a:solidFill>
                <a:latin typeface="Arial" charset="0"/>
                <a:ea typeface="Arial Unicode MS" charset="0"/>
              </a:defRPr>
            </a:lvl6pPr>
            <a:lvl7pPr marL="2971800" indent="-228600" eaLnBrk="0" fontAlgn="base" hangingPunct="0">
              <a:spcBef>
                <a:spcPct val="0"/>
              </a:spcBef>
              <a:spcAft>
                <a:spcPct val="0"/>
              </a:spcAft>
              <a:defRPr>
                <a:solidFill>
                  <a:schemeClr val="tx1"/>
                </a:solidFill>
                <a:latin typeface="Arial" charset="0"/>
                <a:ea typeface="Arial Unicode MS" charset="0"/>
              </a:defRPr>
            </a:lvl7pPr>
            <a:lvl8pPr marL="3429000" indent="-228600" eaLnBrk="0" fontAlgn="base" hangingPunct="0">
              <a:spcBef>
                <a:spcPct val="0"/>
              </a:spcBef>
              <a:spcAft>
                <a:spcPct val="0"/>
              </a:spcAft>
              <a:defRPr>
                <a:solidFill>
                  <a:schemeClr val="tx1"/>
                </a:solidFill>
                <a:latin typeface="Arial" charset="0"/>
                <a:ea typeface="Arial Unicode MS" charset="0"/>
              </a:defRPr>
            </a:lvl8pPr>
            <a:lvl9pPr marL="3886200" indent="-228600" eaLnBrk="0" fontAlgn="base" hangingPunct="0">
              <a:spcBef>
                <a:spcPct val="0"/>
              </a:spcBef>
              <a:spcAft>
                <a:spcPct val="0"/>
              </a:spcAft>
              <a:defRPr>
                <a:solidFill>
                  <a:schemeClr val="tx1"/>
                </a:solidFill>
                <a:latin typeface="Arial" charset="0"/>
                <a:ea typeface="Arial Unicode MS" charset="0"/>
              </a:defRPr>
            </a:lvl9pPr>
          </a:lstStyle>
          <a:p>
            <a:pPr eaLnBrk="1" hangingPunct="1"/>
            <a:r>
              <a:rPr lang="zh-CN" altLang="en-US" b="1" dirty="0">
                <a:ea typeface="宋体" charset="-122"/>
              </a:rPr>
              <a:t>集合中使用泛型时</a:t>
            </a:r>
            <a:endParaRPr lang="zh-CN" altLang="en-US" dirty="0">
              <a:ea typeface="宋体" charset="-122"/>
            </a:endParaRPr>
          </a:p>
        </p:txBody>
      </p:sp>
      <p:sp>
        <p:nvSpPr>
          <p:cNvPr id="7" name="TextBox 5"/>
          <p:cNvSpPr txBox="1">
            <a:spLocks noChangeArrowheads="1"/>
          </p:cNvSpPr>
          <p:nvPr/>
        </p:nvSpPr>
        <p:spPr bwMode="auto">
          <a:xfrm>
            <a:off x="1568362" y="2019688"/>
            <a:ext cx="1266825" cy="646113"/>
          </a:xfrm>
          <a:prstGeom prst="rect">
            <a:avLst/>
          </a:prstGeom>
          <a:solidFill>
            <a:srgbClr val="92D050"/>
          </a:solidFill>
          <a:ln w="9525">
            <a:solidFill>
              <a:schemeClr val="tx1"/>
            </a:solidFill>
            <a:miter lim="800000"/>
            <a:headEnd/>
            <a:tailEnd/>
          </a:ln>
        </p:spPr>
        <p:txBody>
          <a:bodyPr/>
          <a:lstStyle>
            <a:lvl1pPr eaLnBrk="0" hangingPunct="0">
              <a:defRPr>
                <a:solidFill>
                  <a:schemeClr val="tx1"/>
                </a:solidFill>
                <a:latin typeface="Arial" charset="0"/>
                <a:ea typeface="Arial Unicode MS" charset="0"/>
              </a:defRPr>
            </a:lvl1pPr>
            <a:lvl2pPr marL="742950" indent="-285750" eaLnBrk="0" hangingPunct="0">
              <a:defRPr>
                <a:solidFill>
                  <a:schemeClr val="tx1"/>
                </a:solidFill>
                <a:latin typeface="Arial" charset="0"/>
                <a:ea typeface="Arial Unicode MS" charset="0"/>
              </a:defRPr>
            </a:lvl2pPr>
            <a:lvl3pPr marL="1143000" indent="-228600" eaLnBrk="0" hangingPunct="0">
              <a:defRPr>
                <a:solidFill>
                  <a:schemeClr val="tx1"/>
                </a:solidFill>
                <a:latin typeface="Arial" charset="0"/>
                <a:ea typeface="Arial Unicode MS" charset="0"/>
              </a:defRPr>
            </a:lvl3pPr>
            <a:lvl4pPr marL="1600200" indent="-228600" eaLnBrk="0" hangingPunct="0">
              <a:defRPr>
                <a:solidFill>
                  <a:schemeClr val="tx1"/>
                </a:solidFill>
                <a:latin typeface="Arial" charset="0"/>
                <a:ea typeface="Arial Unicode MS" charset="0"/>
              </a:defRPr>
            </a:lvl4pPr>
            <a:lvl5pPr marL="2057400" indent="-228600" eaLnBrk="0" hangingPunct="0">
              <a:defRPr>
                <a:solidFill>
                  <a:schemeClr val="tx1"/>
                </a:solidFill>
                <a:latin typeface="Arial" charset="0"/>
                <a:ea typeface="Arial Unicode MS" charset="0"/>
              </a:defRPr>
            </a:lvl5pPr>
            <a:lvl6pPr marL="2514600" indent="-228600" eaLnBrk="0" fontAlgn="base" hangingPunct="0">
              <a:spcBef>
                <a:spcPct val="0"/>
              </a:spcBef>
              <a:spcAft>
                <a:spcPct val="0"/>
              </a:spcAft>
              <a:defRPr>
                <a:solidFill>
                  <a:schemeClr val="tx1"/>
                </a:solidFill>
                <a:latin typeface="Arial" charset="0"/>
                <a:ea typeface="Arial Unicode MS" charset="0"/>
              </a:defRPr>
            </a:lvl6pPr>
            <a:lvl7pPr marL="2971800" indent="-228600" eaLnBrk="0" fontAlgn="base" hangingPunct="0">
              <a:spcBef>
                <a:spcPct val="0"/>
              </a:spcBef>
              <a:spcAft>
                <a:spcPct val="0"/>
              </a:spcAft>
              <a:defRPr>
                <a:solidFill>
                  <a:schemeClr val="tx1"/>
                </a:solidFill>
                <a:latin typeface="Arial" charset="0"/>
                <a:ea typeface="Arial Unicode MS" charset="0"/>
              </a:defRPr>
            </a:lvl7pPr>
            <a:lvl8pPr marL="3429000" indent="-228600" eaLnBrk="0" fontAlgn="base" hangingPunct="0">
              <a:spcBef>
                <a:spcPct val="0"/>
              </a:spcBef>
              <a:spcAft>
                <a:spcPct val="0"/>
              </a:spcAft>
              <a:defRPr>
                <a:solidFill>
                  <a:schemeClr val="tx1"/>
                </a:solidFill>
                <a:latin typeface="Arial" charset="0"/>
                <a:ea typeface="Arial Unicode MS" charset="0"/>
              </a:defRPr>
            </a:lvl8pPr>
            <a:lvl9pPr marL="3886200" indent="-228600" eaLnBrk="0" fontAlgn="base" hangingPunct="0">
              <a:spcBef>
                <a:spcPct val="0"/>
              </a:spcBef>
              <a:spcAft>
                <a:spcPct val="0"/>
              </a:spcAft>
              <a:defRPr>
                <a:solidFill>
                  <a:schemeClr val="tx1"/>
                </a:solidFill>
                <a:latin typeface="Arial" charset="0"/>
                <a:ea typeface="Arial Unicode MS" charset="0"/>
              </a:defRPr>
            </a:lvl9pPr>
          </a:lstStyle>
          <a:p>
            <a:pPr eaLnBrk="1" hangingPunct="1"/>
            <a:r>
              <a:rPr lang="en-US" altLang="zh-CN" dirty="0">
                <a:ea typeface="宋体" charset="-122"/>
              </a:rPr>
              <a:t>String</a:t>
            </a:r>
            <a:endParaRPr lang="zh-CN" altLang="en-US" dirty="0">
              <a:ea typeface="宋体" charset="-122"/>
            </a:endParaRPr>
          </a:p>
          <a:p>
            <a:pPr eaLnBrk="1" hangingPunct="1"/>
            <a:r>
              <a:rPr lang="zh-CN" altLang="en-US" dirty="0">
                <a:ea typeface="宋体" charset="-122"/>
              </a:rPr>
              <a:t>类型对象</a:t>
            </a:r>
          </a:p>
        </p:txBody>
      </p:sp>
      <p:grpSp>
        <p:nvGrpSpPr>
          <p:cNvPr id="8" name="Group 6"/>
          <p:cNvGrpSpPr>
            <a:grpSpLocks/>
          </p:cNvGrpSpPr>
          <p:nvPr/>
        </p:nvGrpSpPr>
        <p:grpSpPr bwMode="auto">
          <a:xfrm>
            <a:off x="3380959" y="1702159"/>
            <a:ext cx="746125" cy="1214438"/>
            <a:chOff x="0" y="0"/>
            <a:chExt cx="714380" cy="1214446"/>
          </a:xfrm>
        </p:grpSpPr>
        <p:sp>
          <p:nvSpPr>
            <p:cNvPr id="9" name="右箭头 7"/>
            <p:cNvSpPr>
              <a:spLocks noChangeArrowheads="1"/>
            </p:cNvSpPr>
            <p:nvPr/>
          </p:nvSpPr>
          <p:spPr bwMode="auto">
            <a:xfrm>
              <a:off x="16846" y="0"/>
              <a:ext cx="642942" cy="1214446"/>
            </a:xfrm>
            <a:prstGeom prst="rightArrow">
              <a:avLst>
                <a:gd name="adj1" fmla="val 50000"/>
                <a:gd name="adj2" fmla="val 50000"/>
              </a:avLst>
            </a:prstGeom>
            <a:solidFill>
              <a:srgbClr val="FFC000"/>
            </a:solidFill>
            <a:ln w="9525">
              <a:solidFill>
                <a:schemeClr val="tx1"/>
              </a:solidFill>
              <a:miter lim="800000"/>
              <a:headEnd/>
              <a:tailEnd/>
            </a:ln>
          </p:spPr>
          <p:txBody>
            <a:bodyPr anchor="ctr"/>
            <a:lstStyle>
              <a:lvl1pPr eaLnBrk="0" hangingPunct="0">
                <a:defRPr>
                  <a:solidFill>
                    <a:schemeClr val="tx1"/>
                  </a:solidFill>
                  <a:latin typeface="Arial" charset="0"/>
                  <a:ea typeface="Arial Unicode MS" charset="0"/>
                </a:defRPr>
              </a:lvl1pPr>
              <a:lvl2pPr marL="742950" indent="-285750" eaLnBrk="0" hangingPunct="0">
                <a:defRPr>
                  <a:solidFill>
                    <a:schemeClr val="tx1"/>
                  </a:solidFill>
                  <a:latin typeface="Arial" charset="0"/>
                  <a:ea typeface="Arial Unicode MS" charset="0"/>
                </a:defRPr>
              </a:lvl2pPr>
              <a:lvl3pPr marL="1143000" indent="-228600" eaLnBrk="0" hangingPunct="0">
                <a:defRPr>
                  <a:solidFill>
                    <a:schemeClr val="tx1"/>
                  </a:solidFill>
                  <a:latin typeface="Arial" charset="0"/>
                  <a:ea typeface="Arial Unicode MS" charset="0"/>
                </a:defRPr>
              </a:lvl3pPr>
              <a:lvl4pPr marL="1600200" indent="-228600" eaLnBrk="0" hangingPunct="0">
                <a:defRPr>
                  <a:solidFill>
                    <a:schemeClr val="tx1"/>
                  </a:solidFill>
                  <a:latin typeface="Arial" charset="0"/>
                  <a:ea typeface="Arial Unicode MS" charset="0"/>
                </a:defRPr>
              </a:lvl4pPr>
              <a:lvl5pPr marL="2057400" indent="-228600" eaLnBrk="0" hangingPunct="0">
                <a:defRPr>
                  <a:solidFill>
                    <a:schemeClr val="tx1"/>
                  </a:solidFill>
                  <a:latin typeface="Arial" charset="0"/>
                  <a:ea typeface="Arial Unicode MS" charset="0"/>
                </a:defRPr>
              </a:lvl5pPr>
              <a:lvl6pPr marL="2514600" indent="-228600" eaLnBrk="0" fontAlgn="base" hangingPunct="0">
                <a:spcBef>
                  <a:spcPct val="0"/>
                </a:spcBef>
                <a:spcAft>
                  <a:spcPct val="0"/>
                </a:spcAft>
                <a:defRPr>
                  <a:solidFill>
                    <a:schemeClr val="tx1"/>
                  </a:solidFill>
                  <a:latin typeface="Arial" charset="0"/>
                  <a:ea typeface="Arial Unicode MS" charset="0"/>
                </a:defRPr>
              </a:lvl6pPr>
              <a:lvl7pPr marL="2971800" indent="-228600" eaLnBrk="0" fontAlgn="base" hangingPunct="0">
                <a:spcBef>
                  <a:spcPct val="0"/>
                </a:spcBef>
                <a:spcAft>
                  <a:spcPct val="0"/>
                </a:spcAft>
                <a:defRPr>
                  <a:solidFill>
                    <a:schemeClr val="tx1"/>
                  </a:solidFill>
                  <a:latin typeface="Arial" charset="0"/>
                  <a:ea typeface="Arial Unicode MS" charset="0"/>
                </a:defRPr>
              </a:lvl7pPr>
              <a:lvl8pPr marL="3429000" indent="-228600" eaLnBrk="0" fontAlgn="base" hangingPunct="0">
                <a:spcBef>
                  <a:spcPct val="0"/>
                </a:spcBef>
                <a:spcAft>
                  <a:spcPct val="0"/>
                </a:spcAft>
                <a:defRPr>
                  <a:solidFill>
                    <a:schemeClr val="tx1"/>
                  </a:solidFill>
                  <a:latin typeface="Arial" charset="0"/>
                  <a:ea typeface="Arial Unicode MS" charset="0"/>
                </a:defRPr>
              </a:lvl8pPr>
              <a:lvl9pPr marL="3886200" indent="-228600" eaLnBrk="0" fontAlgn="base" hangingPunct="0">
                <a:spcBef>
                  <a:spcPct val="0"/>
                </a:spcBef>
                <a:spcAft>
                  <a:spcPct val="0"/>
                </a:spcAft>
                <a:defRPr>
                  <a:solidFill>
                    <a:schemeClr val="tx1"/>
                  </a:solidFill>
                  <a:latin typeface="Arial" charset="0"/>
                  <a:ea typeface="Arial Unicode MS" charset="0"/>
                </a:defRPr>
              </a:lvl9pPr>
            </a:lstStyle>
            <a:p>
              <a:pPr algn="ctr" eaLnBrk="1" hangingPunct="1"/>
              <a:endParaRPr lang="zh-CN" altLang="zh-CN">
                <a:ea typeface="宋体" charset="-122"/>
              </a:endParaRPr>
            </a:p>
          </p:txBody>
        </p:sp>
        <p:sp>
          <p:nvSpPr>
            <p:cNvPr id="10" name="TextBox 8"/>
            <p:cNvSpPr txBox="1">
              <a:spLocks noChangeArrowheads="1"/>
            </p:cNvSpPr>
            <p:nvPr/>
          </p:nvSpPr>
          <p:spPr bwMode="auto">
            <a:xfrm>
              <a:off x="0" y="414980"/>
              <a:ext cx="7143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Arial Unicode MS" charset="0"/>
                </a:defRPr>
              </a:lvl1pPr>
              <a:lvl2pPr marL="742950" indent="-285750" eaLnBrk="0" hangingPunct="0">
                <a:defRPr>
                  <a:solidFill>
                    <a:schemeClr val="tx1"/>
                  </a:solidFill>
                  <a:latin typeface="Arial" charset="0"/>
                  <a:ea typeface="Arial Unicode MS" charset="0"/>
                </a:defRPr>
              </a:lvl2pPr>
              <a:lvl3pPr marL="1143000" indent="-228600" eaLnBrk="0" hangingPunct="0">
                <a:defRPr>
                  <a:solidFill>
                    <a:schemeClr val="tx1"/>
                  </a:solidFill>
                  <a:latin typeface="Arial" charset="0"/>
                  <a:ea typeface="Arial Unicode MS" charset="0"/>
                </a:defRPr>
              </a:lvl3pPr>
              <a:lvl4pPr marL="1600200" indent="-228600" eaLnBrk="0" hangingPunct="0">
                <a:defRPr>
                  <a:solidFill>
                    <a:schemeClr val="tx1"/>
                  </a:solidFill>
                  <a:latin typeface="Arial" charset="0"/>
                  <a:ea typeface="Arial Unicode MS" charset="0"/>
                </a:defRPr>
              </a:lvl4pPr>
              <a:lvl5pPr marL="2057400" indent="-228600" eaLnBrk="0" hangingPunct="0">
                <a:defRPr>
                  <a:solidFill>
                    <a:schemeClr val="tx1"/>
                  </a:solidFill>
                  <a:latin typeface="Arial" charset="0"/>
                  <a:ea typeface="Arial Unicode MS" charset="0"/>
                </a:defRPr>
              </a:lvl5pPr>
              <a:lvl6pPr marL="2514600" indent="-228600" eaLnBrk="0" fontAlgn="base" hangingPunct="0">
                <a:spcBef>
                  <a:spcPct val="0"/>
                </a:spcBef>
                <a:spcAft>
                  <a:spcPct val="0"/>
                </a:spcAft>
                <a:defRPr>
                  <a:solidFill>
                    <a:schemeClr val="tx1"/>
                  </a:solidFill>
                  <a:latin typeface="Arial" charset="0"/>
                  <a:ea typeface="Arial Unicode MS" charset="0"/>
                </a:defRPr>
              </a:lvl6pPr>
              <a:lvl7pPr marL="2971800" indent="-228600" eaLnBrk="0" fontAlgn="base" hangingPunct="0">
                <a:spcBef>
                  <a:spcPct val="0"/>
                </a:spcBef>
                <a:spcAft>
                  <a:spcPct val="0"/>
                </a:spcAft>
                <a:defRPr>
                  <a:solidFill>
                    <a:schemeClr val="tx1"/>
                  </a:solidFill>
                  <a:latin typeface="Arial" charset="0"/>
                  <a:ea typeface="Arial Unicode MS" charset="0"/>
                </a:defRPr>
              </a:lvl7pPr>
              <a:lvl8pPr marL="3429000" indent="-228600" eaLnBrk="0" fontAlgn="base" hangingPunct="0">
                <a:spcBef>
                  <a:spcPct val="0"/>
                </a:spcBef>
                <a:spcAft>
                  <a:spcPct val="0"/>
                </a:spcAft>
                <a:defRPr>
                  <a:solidFill>
                    <a:schemeClr val="tx1"/>
                  </a:solidFill>
                  <a:latin typeface="Arial" charset="0"/>
                  <a:ea typeface="Arial Unicode MS" charset="0"/>
                </a:defRPr>
              </a:lvl8pPr>
              <a:lvl9pPr marL="3886200" indent="-228600" eaLnBrk="0" fontAlgn="base" hangingPunct="0">
                <a:spcBef>
                  <a:spcPct val="0"/>
                </a:spcBef>
                <a:spcAft>
                  <a:spcPct val="0"/>
                </a:spcAft>
                <a:defRPr>
                  <a:solidFill>
                    <a:schemeClr val="tx1"/>
                  </a:solidFill>
                  <a:latin typeface="Arial" charset="0"/>
                  <a:ea typeface="Arial Unicode MS" charset="0"/>
                </a:defRPr>
              </a:lvl9pPr>
            </a:lstStyle>
            <a:p>
              <a:pPr eaLnBrk="1" hangingPunct="1"/>
              <a:r>
                <a:rPr lang="zh-CN" altLang="en-US">
                  <a:ea typeface="宋体" charset="-122"/>
                </a:rPr>
                <a:t>添加</a:t>
              </a:r>
            </a:p>
          </p:txBody>
        </p:sp>
      </p:grpSp>
      <p:sp>
        <p:nvSpPr>
          <p:cNvPr id="11" name="TextBox 9"/>
          <p:cNvSpPr txBox="1">
            <a:spLocks noChangeArrowheads="1"/>
          </p:cNvSpPr>
          <p:nvPr/>
        </p:nvSpPr>
        <p:spPr bwMode="auto">
          <a:xfrm>
            <a:off x="4555754" y="1986322"/>
            <a:ext cx="1863725" cy="646113"/>
          </a:xfrm>
          <a:prstGeom prst="rect">
            <a:avLst/>
          </a:prstGeom>
          <a:solidFill>
            <a:srgbClr val="92D050"/>
          </a:solidFill>
          <a:ln w="9525">
            <a:solidFill>
              <a:schemeClr val="tx1"/>
            </a:solidFill>
            <a:miter lim="800000"/>
            <a:headEnd/>
            <a:tailEnd/>
          </a:ln>
        </p:spPr>
        <p:txBody>
          <a:bodyPr/>
          <a:lstStyle>
            <a:lvl1pPr eaLnBrk="0" hangingPunct="0">
              <a:defRPr>
                <a:solidFill>
                  <a:schemeClr val="tx1"/>
                </a:solidFill>
                <a:latin typeface="Arial" charset="0"/>
                <a:ea typeface="Arial Unicode MS" charset="0"/>
              </a:defRPr>
            </a:lvl1pPr>
            <a:lvl2pPr marL="742950" indent="-285750" eaLnBrk="0" hangingPunct="0">
              <a:defRPr>
                <a:solidFill>
                  <a:schemeClr val="tx1"/>
                </a:solidFill>
                <a:latin typeface="Arial" charset="0"/>
                <a:ea typeface="Arial Unicode MS" charset="0"/>
              </a:defRPr>
            </a:lvl2pPr>
            <a:lvl3pPr marL="1143000" indent="-228600" eaLnBrk="0" hangingPunct="0">
              <a:defRPr>
                <a:solidFill>
                  <a:schemeClr val="tx1"/>
                </a:solidFill>
                <a:latin typeface="Arial" charset="0"/>
                <a:ea typeface="Arial Unicode MS" charset="0"/>
              </a:defRPr>
            </a:lvl3pPr>
            <a:lvl4pPr marL="1600200" indent="-228600" eaLnBrk="0" hangingPunct="0">
              <a:defRPr>
                <a:solidFill>
                  <a:schemeClr val="tx1"/>
                </a:solidFill>
                <a:latin typeface="Arial" charset="0"/>
                <a:ea typeface="Arial Unicode MS" charset="0"/>
              </a:defRPr>
            </a:lvl4pPr>
            <a:lvl5pPr marL="2057400" indent="-228600" eaLnBrk="0" hangingPunct="0">
              <a:defRPr>
                <a:solidFill>
                  <a:schemeClr val="tx1"/>
                </a:solidFill>
                <a:latin typeface="Arial" charset="0"/>
                <a:ea typeface="Arial Unicode MS" charset="0"/>
              </a:defRPr>
            </a:lvl5pPr>
            <a:lvl6pPr marL="2514600" indent="-228600" eaLnBrk="0" fontAlgn="base" hangingPunct="0">
              <a:spcBef>
                <a:spcPct val="0"/>
              </a:spcBef>
              <a:spcAft>
                <a:spcPct val="0"/>
              </a:spcAft>
              <a:defRPr>
                <a:solidFill>
                  <a:schemeClr val="tx1"/>
                </a:solidFill>
                <a:latin typeface="Arial" charset="0"/>
                <a:ea typeface="Arial Unicode MS" charset="0"/>
              </a:defRPr>
            </a:lvl6pPr>
            <a:lvl7pPr marL="2971800" indent="-228600" eaLnBrk="0" fontAlgn="base" hangingPunct="0">
              <a:spcBef>
                <a:spcPct val="0"/>
              </a:spcBef>
              <a:spcAft>
                <a:spcPct val="0"/>
              </a:spcAft>
              <a:defRPr>
                <a:solidFill>
                  <a:schemeClr val="tx1"/>
                </a:solidFill>
                <a:latin typeface="Arial" charset="0"/>
                <a:ea typeface="Arial Unicode MS" charset="0"/>
              </a:defRPr>
            </a:lvl7pPr>
            <a:lvl8pPr marL="3429000" indent="-228600" eaLnBrk="0" fontAlgn="base" hangingPunct="0">
              <a:spcBef>
                <a:spcPct val="0"/>
              </a:spcBef>
              <a:spcAft>
                <a:spcPct val="0"/>
              </a:spcAft>
              <a:defRPr>
                <a:solidFill>
                  <a:schemeClr val="tx1"/>
                </a:solidFill>
                <a:latin typeface="Arial" charset="0"/>
                <a:ea typeface="Arial Unicode MS" charset="0"/>
              </a:defRPr>
            </a:lvl8pPr>
            <a:lvl9pPr marL="3886200" indent="-228600" eaLnBrk="0" fontAlgn="base" hangingPunct="0">
              <a:spcBef>
                <a:spcPct val="0"/>
              </a:spcBef>
              <a:spcAft>
                <a:spcPct val="0"/>
              </a:spcAft>
              <a:defRPr>
                <a:solidFill>
                  <a:schemeClr val="tx1"/>
                </a:solidFill>
                <a:latin typeface="Arial" charset="0"/>
                <a:ea typeface="Arial Unicode MS" charset="0"/>
              </a:defRPr>
            </a:lvl9pPr>
          </a:lstStyle>
          <a:p>
            <a:pPr eaLnBrk="1" hangingPunct="1"/>
            <a:r>
              <a:rPr lang="zh-CN" altLang="en-US">
                <a:ea typeface="宋体" charset="-122"/>
              </a:rPr>
              <a:t>集合</a:t>
            </a:r>
          </a:p>
          <a:p>
            <a:pPr eaLnBrk="1" hangingPunct="1"/>
            <a:r>
              <a:rPr lang="en-US" altLang="zh-CN" dirty="0">
                <a:ea typeface="宋体" charset="-122"/>
              </a:rPr>
              <a:t>String</a:t>
            </a:r>
            <a:r>
              <a:rPr lang="zh-CN" altLang="en-US" dirty="0">
                <a:ea typeface="宋体" charset="-122"/>
              </a:rPr>
              <a:t>类型对象</a:t>
            </a:r>
          </a:p>
        </p:txBody>
      </p:sp>
      <p:grpSp>
        <p:nvGrpSpPr>
          <p:cNvPr id="12" name="Group 10"/>
          <p:cNvGrpSpPr>
            <a:grpSpLocks/>
          </p:cNvGrpSpPr>
          <p:nvPr/>
        </p:nvGrpSpPr>
        <p:grpSpPr bwMode="auto">
          <a:xfrm>
            <a:off x="6865203" y="1743103"/>
            <a:ext cx="746125" cy="1214438"/>
            <a:chOff x="0" y="0"/>
            <a:chExt cx="714380" cy="1214446"/>
          </a:xfrm>
        </p:grpSpPr>
        <p:sp>
          <p:nvSpPr>
            <p:cNvPr id="13" name="右箭头 11"/>
            <p:cNvSpPr>
              <a:spLocks noChangeArrowheads="1"/>
            </p:cNvSpPr>
            <p:nvPr/>
          </p:nvSpPr>
          <p:spPr bwMode="auto">
            <a:xfrm>
              <a:off x="16846" y="0"/>
              <a:ext cx="642942" cy="1214446"/>
            </a:xfrm>
            <a:prstGeom prst="rightArrow">
              <a:avLst>
                <a:gd name="adj1" fmla="val 50000"/>
                <a:gd name="adj2" fmla="val 50000"/>
              </a:avLst>
            </a:prstGeom>
            <a:solidFill>
              <a:srgbClr val="FFC000"/>
            </a:solidFill>
            <a:ln w="9525">
              <a:solidFill>
                <a:schemeClr val="tx1"/>
              </a:solidFill>
              <a:miter lim="800000"/>
              <a:headEnd/>
              <a:tailEnd/>
            </a:ln>
          </p:spPr>
          <p:txBody>
            <a:bodyPr anchor="ctr"/>
            <a:lstStyle>
              <a:lvl1pPr eaLnBrk="0" hangingPunct="0">
                <a:defRPr>
                  <a:solidFill>
                    <a:schemeClr val="tx1"/>
                  </a:solidFill>
                  <a:latin typeface="Arial" charset="0"/>
                  <a:ea typeface="Arial Unicode MS" charset="0"/>
                </a:defRPr>
              </a:lvl1pPr>
              <a:lvl2pPr marL="742950" indent="-285750" eaLnBrk="0" hangingPunct="0">
                <a:defRPr>
                  <a:solidFill>
                    <a:schemeClr val="tx1"/>
                  </a:solidFill>
                  <a:latin typeface="Arial" charset="0"/>
                  <a:ea typeface="Arial Unicode MS" charset="0"/>
                </a:defRPr>
              </a:lvl2pPr>
              <a:lvl3pPr marL="1143000" indent="-228600" eaLnBrk="0" hangingPunct="0">
                <a:defRPr>
                  <a:solidFill>
                    <a:schemeClr val="tx1"/>
                  </a:solidFill>
                  <a:latin typeface="Arial" charset="0"/>
                  <a:ea typeface="Arial Unicode MS" charset="0"/>
                </a:defRPr>
              </a:lvl3pPr>
              <a:lvl4pPr marL="1600200" indent="-228600" eaLnBrk="0" hangingPunct="0">
                <a:defRPr>
                  <a:solidFill>
                    <a:schemeClr val="tx1"/>
                  </a:solidFill>
                  <a:latin typeface="Arial" charset="0"/>
                  <a:ea typeface="Arial Unicode MS" charset="0"/>
                </a:defRPr>
              </a:lvl4pPr>
              <a:lvl5pPr marL="2057400" indent="-228600" eaLnBrk="0" hangingPunct="0">
                <a:defRPr>
                  <a:solidFill>
                    <a:schemeClr val="tx1"/>
                  </a:solidFill>
                  <a:latin typeface="Arial" charset="0"/>
                  <a:ea typeface="Arial Unicode MS" charset="0"/>
                </a:defRPr>
              </a:lvl5pPr>
              <a:lvl6pPr marL="2514600" indent="-228600" eaLnBrk="0" fontAlgn="base" hangingPunct="0">
                <a:spcBef>
                  <a:spcPct val="0"/>
                </a:spcBef>
                <a:spcAft>
                  <a:spcPct val="0"/>
                </a:spcAft>
                <a:defRPr>
                  <a:solidFill>
                    <a:schemeClr val="tx1"/>
                  </a:solidFill>
                  <a:latin typeface="Arial" charset="0"/>
                  <a:ea typeface="Arial Unicode MS" charset="0"/>
                </a:defRPr>
              </a:lvl6pPr>
              <a:lvl7pPr marL="2971800" indent="-228600" eaLnBrk="0" fontAlgn="base" hangingPunct="0">
                <a:spcBef>
                  <a:spcPct val="0"/>
                </a:spcBef>
                <a:spcAft>
                  <a:spcPct val="0"/>
                </a:spcAft>
                <a:defRPr>
                  <a:solidFill>
                    <a:schemeClr val="tx1"/>
                  </a:solidFill>
                  <a:latin typeface="Arial" charset="0"/>
                  <a:ea typeface="Arial Unicode MS" charset="0"/>
                </a:defRPr>
              </a:lvl7pPr>
              <a:lvl8pPr marL="3429000" indent="-228600" eaLnBrk="0" fontAlgn="base" hangingPunct="0">
                <a:spcBef>
                  <a:spcPct val="0"/>
                </a:spcBef>
                <a:spcAft>
                  <a:spcPct val="0"/>
                </a:spcAft>
                <a:defRPr>
                  <a:solidFill>
                    <a:schemeClr val="tx1"/>
                  </a:solidFill>
                  <a:latin typeface="Arial" charset="0"/>
                  <a:ea typeface="Arial Unicode MS" charset="0"/>
                </a:defRPr>
              </a:lvl8pPr>
              <a:lvl9pPr marL="3886200" indent="-228600" eaLnBrk="0" fontAlgn="base" hangingPunct="0">
                <a:spcBef>
                  <a:spcPct val="0"/>
                </a:spcBef>
                <a:spcAft>
                  <a:spcPct val="0"/>
                </a:spcAft>
                <a:defRPr>
                  <a:solidFill>
                    <a:schemeClr val="tx1"/>
                  </a:solidFill>
                  <a:latin typeface="Arial" charset="0"/>
                  <a:ea typeface="Arial Unicode MS" charset="0"/>
                </a:defRPr>
              </a:lvl9pPr>
            </a:lstStyle>
            <a:p>
              <a:pPr algn="ctr" eaLnBrk="1" hangingPunct="1"/>
              <a:endParaRPr lang="zh-CN" altLang="zh-CN">
                <a:ea typeface="宋体" charset="-122"/>
              </a:endParaRPr>
            </a:p>
          </p:txBody>
        </p:sp>
        <p:sp>
          <p:nvSpPr>
            <p:cNvPr id="14" name="TextBox 12"/>
            <p:cNvSpPr txBox="1">
              <a:spLocks noChangeArrowheads="1"/>
            </p:cNvSpPr>
            <p:nvPr/>
          </p:nvSpPr>
          <p:spPr bwMode="auto">
            <a:xfrm>
              <a:off x="0" y="414980"/>
              <a:ext cx="7143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Arial Unicode MS" charset="0"/>
                </a:defRPr>
              </a:lvl1pPr>
              <a:lvl2pPr marL="742950" indent="-285750" eaLnBrk="0" hangingPunct="0">
                <a:defRPr>
                  <a:solidFill>
                    <a:schemeClr val="tx1"/>
                  </a:solidFill>
                  <a:latin typeface="Arial" charset="0"/>
                  <a:ea typeface="Arial Unicode MS" charset="0"/>
                </a:defRPr>
              </a:lvl2pPr>
              <a:lvl3pPr marL="1143000" indent="-228600" eaLnBrk="0" hangingPunct="0">
                <a:defRPr>
                  <a:solidFill>
                    <a:schemeClr val="tx1"/>
                  </a:solidFill>
                  <a:latin typeface="Arial" charset="0"/>
                  <a:ea typeface="Arial Unicode MS" charset="0"/>
                </a:defRPr>
              </a:lvl3pPr>
              <a:lvl4pPr marL="1600200" indent="-228600" eaLnBrk="0" hangingPunct="0">
                <a:defRPr>
                  <a:solidFill>
                    <a:schemeClr val="tx1"/>
                  </a:solidFill>
                  <a:latin typeface="Arial" charset="0"/>
                  <a:ea typeface="Arial Unicode MS" charset="0"/>
                </a:defRPr>
              </a:lvl4pPr>
              <a:lvl5pPr marL="2057400" indent="-228600" eaLnBrk="0" hangingPunct="0">
                <a:defRPr>
                  <a:solidFill>
                    <a:schemeClr val="tx1"/>
                  </a:solidFill>
                  <a:latin typeface="Arial" charset="0"/>
                  <a:ea typeface="Arial Unicode MS" charset="0"/>
                </a:defRPr>
              </a:lvl5pPr>
              <a:lvl6pPr marL="2514600" indent="-228600" eaLnBrk="0" fontAlgn="base" hangingPunct="0">
                <a:spcBef>
                  <a:spcPct val="0"/>
                </a:spcBef>
                <a:spcAft>
                  <a:spcPct val="0"/>
                </a:spcAft>
                <a:defRPr>
                  <a:solidFill>
                    <a:schemeClr val="tx1"/>
                  </a:solidFill>
                  <a:latin typeface="Arial" charset="0"/>
                  <a:ea typeface="Arial Unicode MS" charset="0"/>
                </a:defRPr>
              </a:lvl6pPr>
              <a:lvl7pPr marL="2971800" indent="-228600" eaLnBrk="0" fontAlgn="base" hangingPunct="0">
                <a:spcBef>
                  <a:spcPct val="0"/>
                </a:spcBef>
                <a:spcAft>
                  <a:spcPct val="0"/>
                </a:spcAft>
                <a:defRPr>
                  <a:solidFill>
                    <a:schemeClr val="tx1"/>
                  </a:solidFill>
                  <a:latin typeface="Arial" charset="0"/>
                  <a:ea typeface="Arial Unicode MS" charset="0"/>
                </a:defRPr>
              </a:lvl7pPr>
              <a:lvl8pPr marL="3429000" indent="-228600" eaLnBrk="0" fontAlgn="base" hangingPunct="0">
                <a:spcBef>
                  <a:spcPct val="0"/>
                </a:spcBef>
                <a:spcAft>
                  <a:spcPct val="0"/>
                </a:spcAft>
                <a:defRPr>
                  <a:solidFill>
                    <a:schemeClr val="tx1"/>
                  </a:solidFill>
                  <a:latin typeface="Arial" charset="0"/>
                  <a:ea typeface="Arial Unicode MS" charset="0"/>
                </a:defRPr>
              </a:lvl8pPr>
              <a:lvl9pPr marL="3886200" indent="-228600" eaLnBrk="0" fontAlgn="base" hangingPunct="0">
                <a:spcBef>
                  <a:spcPct val="0"/>
                </a:spcBef>
                <a:spcAft>
                  <a:spcPct val="0"/>
                </a:spcAft>
                <a:defRPr>
                  <a:solidFill>
                    <a:schemeClr val="tx1"/>
                  </a:solidFill>
                  <a:latin typeface="Arial" charset="0"/>
                  <a:ea typeface="Arial Unicode MS" charset="0"/>
                </a:defRPr>
              </a:lvl9pPr>
            </a:lstStyle>
            <a:p>
              <a:pPr eaLnBrk="1" hangingPunct="1"/>
              <a:r>
                <a:rPr lang="zh-CN" altLang="en-US" dirty="0">
                  <a:ea typeface="宋体" charset="-122"/>
                </a:rPr>
                <a:t>读取</a:t>
              </a:r>
            </a:p>
          </p:txBody>
        </p:sp>
      </p:grpSp>
      <p:sp>
        <p:nvSpPr>
          <p:cNvPr id="15" name="TextBox 13"/>
          <p:cNvSpPr txBox="1">
            <a:spLocks noChangeArrowheads="1"/>
          </p:cNvSpPr>
          <p:nvPr/>
        </p:nvSpPr>
        <p:spPr bwMode="auto">
          <a:xfrm>
            <a:off x="8057052" y="1993899"/>
            <a:ext cx="2833687" cy="646113"/>
          </a:xfrm>
          <a:prstGeom prst="rect">
            <a:avLst/>
          </a:prstGeom>
          <a:solidFill>
            <a:srgbClr val="92D050"/>
          </a:solidFill>
          <a:ln w="9525">
            <a:solidFill>
              <a:schemeClr val="tx1"/>
            </a:solidFill>
            <a:miter lim="800000"/>
            <a:headEnd/>
            <a:tailEnd/>
          </a:ln>
        </p:spPr>
        <p:txBody>
          <a:bodyPr/>
          <a:lstStyle>
            <a:lvl1pPr eaLnBrk="0" hangingPunct="0">
              <a:defRPr>
                <a:solidFill>
                  <a:schemeClr val="tx1"/>
                </a:solidFill>
                <a:latin typeface="Arial" charset="0"/>
                <a:ea typeface="Arial Unicode MS" charset="0"/>
              </a:defRPr>
            </a:lvl1pPr>
            <a:lvl2pPr marL="742950" indent="-285750" eaLnBrk="0" hangingPunct="0">
              <a:defRPr>
                <a:solidFill>
                  <a:schemeClr val="tx1"/>
                </a:solidFill>
                <a:latin typeface="Arial" charset="0"/>
                <a:ea typeface="Arial Unicode MS" charset="0"/>
              </a:defRPr>
            </a:lvl2pPr>
            <a:lvl3pPr marL="1143000" indent="-228600" eaLnBrk="0" hangingPunct="0">
              <a:defRPr>
                <a:solidFill>
                  <a:schemeClr val="tx1"/>
                </a:solidFill>
                <a:latin typeface="Arial" charset="0"/>
                <a:ea typeface="Arial Unicode MS" charset="0"/>
              </a:defRPr>
            </a:lvl3pPr>
            <a:lvl4pPr marL="1600200" indent="-228600" eaLnBrk="0" hangingPunct="0">
              <a:defRPr>
                <a:solidFill>
                  <a:schemeClr val="tx1"/>
                </a:solidFill>
                <a:latin typeface="Arial" charset="0"/>
                <a:ea typeface="Arial Unicode MS" charset="0"/>
              </a:defRPr>
            </a:lvl4pPr>
            <a:lvl5pPr marL="2057400" indent="-228600" eaLnBrk="0" hangingPunct="0">
              <a:defRPr>
                <a:solidFill>
                  <a:schemeClr val="tx1"/>
                </a:solidFill>
                <a:latin typeface="Arial" charset="0"/>
                <a:ea typeface="Arial Unicode MS" charset="0"/>
              </a:defRPr>
            </a:lvl5pPr>
            <a:lvl6pPr marL="2514600" indent="-228600" eaLnBrk="0" fontAlgn="base" hangingPunct="0">
              <a:spcBef>
                <a:spcPct val="0"/>
              </a:spcBef>
              <a:spcAft>
                <a:spcPct val="0"/>
              </a:spcAft>
              <a:defRPr>
                <a:solidFill>
                  <a:schemeClr val="tx1"/>
                </a:solidFill>
                <a:latin typeface="Arial" charset="0"/>
                <a:ea typeface="Arial Unicode MS" charset="0"/>
              </a:defRPr>
            </a:lvl6pPr>
            <a:lvl7pPr marL="2971800" indent="-228600" eaLnBrk="0" fontAlgn="base" hangingPunct="0">
              <a:spcBef>
                <a:spcPct val="0"/>
              </a:spcBef>
              <a:spcAft>
                <a:spcPct val="0"/>
              </a:spcAft>
              <a:defRPr>
                <a:solidFill>
                  <a:schemeClr val="tx1"/>
                </a:solidFill>
                <a:latin typeface="Arial" charset="0"/>
                <a:ea typeface="Arial Unicode MS" charset="0"/>
              </a:defRPr>
            </a:lvl7pPr>
            <a:lvl8pPr marL="3429000" indent="-228600" eaLnBrk="0" fontAlgn="base" hangingPunct="0">
              <a:spcBef>
                <a:spcPct val="0"/>
              </a:spcBef>
              <a:spcAft>
                <a:spcPct val="0"/>
              </a:spcAft>
              <a:defRPr>
                <a:solidFill>
                  <a:schemeClr val="tx1"/>
                </a:solidFill>
                <a:latin typeface="Arial" charset="0"/>
                <a:ea typeface="Arial Unicode MS" charset="0"/>
              </a:defRPr>
            </a:lvl8pPr>
            <a:lvl9pPr marL="3886200" indent="-228600" eaLnBrk="0" fontAlgn="base" hangingPunct="0">
              <a:spcBef>
                <a:spcPct val="0"/>
              </a:spcBef>
              <a:spcAft>
                <a:spcPct val="0"/>
              </a:spcAft>
              <a:defRPr>
                <a:solidFill>
                  <a:schemeClr val="tx1"/>
                </a:solidFill>
                <a:latin typeface="Arial" charset="0"/>
                <a:ea typeface="Arial Unicode MS" charset="0"/>
              </a:defRPr>
            </a:lvl9pPr>
          </a:lstStyle>
          <a:p>
            <a:pPr eaLnBrk="1" hangingPunct="1"/>
            <a:r>
              <a:rPr lang="en-US" altLang="zh-CN">
                <a:ea typeface="宋体" charset="-122"/>
              </a:rPr>
              <a:t>String</a:t>
            </a:r>
            <a:endParaRPr lang="zh-CN" altLang="en-US" dirty="0">
              <a:ea typeface="宋体" charset="-122"/>
            </a:endParaRPr>
          </a:p>
          <a:p>
            <a:pPr eaLnBrk="1" hangingPunct="1"/>
            <a:r>
              <a:rPr lang="zh-CN" altLang="en-US" dirty="0">
                <a:ea typeface="宋体" charset="-122"/>
              </a:rPr>
              <a:t>类型对象，不需要强转</a:t>
            </a:r>
          </a:p>
        </p:txBody>
      </p:sp>
      <p:grpSp>
        <p:nvGrpSpPr>
          <p:cNvPr id="16" name="Group 14"/>
          <p:cNvGrpSpPr>
            <a:grpSpLocks/>
          </p:cNvGrpSpPr>
          <p:nvPr/>
        </p:nvGrpSpPr>
        <p:grpSpPr bwMode="auto">
          <a:xfrm>
            <a:off x="450407" y="2852401"/>
            <a:ext cx="5026025" cy="1003300"/>
            <a:chOff x="0" y="0"/>
            <a:chExt cx="4816840" cy="1003521"/>
          </a:xfrm>
        </p:grpSpPr>
        <p:sp>
          <p:nvSpPr>
            <p:cNvPr id="17" name="TextBox 15"/>
            <p:cNvSpPr txBox="1">
              <a:spLocks noChangeArrowheads="1"/>
            </p:cNvSpPr>
            <p:nvPr/>
          </p:nvSpPr>
          <p:spPr bwMode="auto">
            <a:xfrm>
              <a:off x="0" y="357190"/>
              <a:ext cx="481684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Arial Unicode MS" charset="0"/>
                </a:defRPr>
              </a:lvl1pPr>
              <a:lvl2pPr marL="742950" indent="-285750" eaLnBrk="0" hangingPunct="0">
                <a:defRPr>
                  <a:solidFill>
                    <a:schemeClr val="tx1"/>
                  </a:solidFill>
                  <a:latin typeface="Arial" charset="0"/>
                  <a:ea typeface="Arial Unicode MS" charset="0"/>
                </a:defRPr>
              </a:lvl2pPr>
              <a:lvl3pPr marL="1143000" indent="-228600" eaLnBrk="0" hangingPunct="0">
                <a:defRPr>
                  <a:solidFill>
                    <a:schemeClr val="tx1"/>
                  </a:solidFill>
                  <a:latin typeface="Arial" charset="0"/>
                  <a:ea typeface="Arial Unicode MS" charset="0"/>
                </a:defRPr>
              </a:lvl3pPr>
              <a:lvl4pPr marL="1600200" indent="-228600" eaLnBrk="0" hangingPunct="0">
                <a:defRPr>
                  <a:solidFill>
                    <a:schemeClr val="tx1"/>
                  </a:solidFill>
                  <a:latin typeface="Arial" charset="0"/>
                  <a:ea typeface="Arial Unicode MS" charset="0"/>
                </a:defRPr>
              </a:lvl4pPr>
              <a:lvl5pPr marL="2057400" indent="-228600" eaLnBrk="0" hangingPunct="0">
                <a:defRPr>
                  <a:solidFill>
                    <a:schemeClr val="tx1"/>
                  </a:solidFill>
                  <a:latin typeface="Arial" charset="0"/>
                  <a:ea typeface="Arial Unicode MS" charset="0"/>
                </a:defRPr>
              </a:lvl5pPr>
              <a:lvl6pPr marL="2514600" indent="-228600" eaLnBrk="0" fontAlgn="base" hangingPunct="0">
                <a:spcBef>
                  <a:spcPct val="0"/>
                </a:spcBef>
                <a:spcAft>
                  <a:spcPct val="0"/>
                </a:spcAft>
                <a:defRPr>
                  <a:solidFill>
                    <a:schemeClr val="tx1"/>
                  </a:solidFill>
                  <a:latin typeface="Arial" charset="0"/>
                  <a:ea typeface="Arial Unicode MS" charset="0"/>
                </a:defRPr>
              </a:lvl6pPr>
              <a:lvl7pPr marL="2971800" indent="-228600" eaLnBrk="0" fontAlgn="base" hangingPunct="0">
                <a:spcBef>
                  <a:spcPct val="0"/>
                </a:spcBef>
                <a:spcAft>
                  <a:spcPct val="0"/>
                </a:spcAft>
                <a:defRPr>
                  <a:solidFill>
                    <a:schemeClr val="tx1"/>
                  </a:solidFill>
                  <a:latin typeface="Arial" charset="0"/>
                  <a:ea typeface="Arial Unicode MS" charset="0"/>
                </a:defRPr>
              </a:lvl7pPr>
              <a:lvl8pPr marL="3429000" indent="-228600" eaLnBrk="0" fontAlgn="base" hangingPunct="0">
                <a:spcBef>
                  <a:spcPct val="0"/>
                </a:spcBef>
                <a:spcAft>
                  <a:spcPct val="0"/>
                </a:spcAft>
                <a:defRPr>
                  <a:solidFill>
                    <a:schemeClr val="tx1"/>
                  </a:solidFill>
                  <a:latin typeface="Arial" charset="0"/>
                  <a:ea typeface="Arial Unicode MS" charset="0"/>
                </a:defRPr>
              </a:lvl8pPr>
              <a:lvl9pPr marL="3886200" indent="-228600" eaLnBrk="0" fontAlgn="base" hangingPunct="0">
                <a:spcBef>
                  <a:spcPct val="0"/>
                </a:spcBef>
                <a:spcAft>
                  <a:spcPct val="0"/>
                </a:spcAft>
                <a:defRPr>
                  <a:solidFill>
                    <a:schemeClr val="tx1"/>
                  </a:solidFill>
                  <a:latin typeface="Arial" charset="0"/>
                  <a:ea typeface="Arial Unicode MS" charset="0"/>
                </a:defRPr>
              </a:lvl9pPr>
            </a:lstStyle>
            <a:p>
              <a:pPr eaLnBrk="1" hangingPunct="1"/>
              <a:r>
                <a:rPr lang="zh-CN" altLang="en-US" dirty="0">
                  <a:ea typeface="宋体" charset="-122"/>
                </a:rPr>
                <a:t>   只有指定类型才可以添加到集合中：</a:t>
              </a:r>
              <a:r>
                <a:rPr lang="zh-CN" altLang="en-US" b="1" dirty="0">
                  <a:ea typeface="宋体" charset="-122"/>
                </a:rPr>
                <a:t>类型安全</a:t>
              </a:r>
            </a:p>
            <a:p>
              <a:pPr eaLnBrk="1" hangingPunct="1"/>
              <a:endParaRPr lang="zh-CN" altLang="en-US" dirty="0">
                <a:ea typeface="宋体" charset="-122"/>
              </a:endParaRPr>
            </a:p>
          </p:txBody>
        </p:sp>
        <p:sp>
          <p:nvSpPr>
            <p:cNvPr id="18" name="上箭头 16"/>
            <p:cNvSpPr>
              <a:spLocks noChangeArrowheads="1"/>
            </p:cNvSpPr>
            <p:nvPr/>
          </p:nvSpPr>
          <p:spPr bwMode="auto">
            <a:xfrm>
              <a:off x="1459254" y="0"/>
              <a:ext cx="642942" cy="285752"/>
            </a:xfrm>
            <a:prstGeom prst="upArrow">
              <a:avLst>
                <a:gd name="adj1" fmla="val 50000"/>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charset="0"/>
                  <a:ea typeface="Arial Unicode MS" charset="0"/>
                </a:defRPr>
              </a:lvl1pPr>
              <a:lvl2pPr marL="742950" indent="-285750" eaLnBrk="0" hangingPunct="0">
                <a:defRPr>
                  <a:solidFill>
                    <a:schemeClr val="tx1"/>
                  </a:solidFill>
                  <a:latin typeface="Arial" charset="0"/>
                  <a:ea typeface="Arial Unicode MS" charset="0"/>
                </a:defRPr>
              </a:lvl2pPr>
              <a:lvl3pPr marL="1143000" indent="-228600" eaLnBrk="0" hangingPunct="0">
                <a:defRPr>
                  <a:solidFill>
                    <a:schemeClr val="tx1"/>
                  </a:solidFill>
                  <a:latin typeface="Arial" charset="0"/>
                  <a:ea typeface="Arial Unicode MS" charset="0"/>
                </a:defRPr>
              </a:lvl3pPr>
              <a:lvl4pPr marL="1600200" indent="-228600" eaLnBrk="0" hangingPunct="0">
                <a:defRPr>
                  <a:solidFill>
                    <a:schemeClr val="tx1"/>
                  </a:solidFill>
                  <a:latin typeface="Arial" charset="0"/>
                  <a:ea typeface="Arial Unicode MS" charset="0"/>
                </a:defRPr>
              </a:lvl4pPr>
              <a:lvl5pPr marL="2057400" indent="-228600" eaLnBrk="0" hangingPunct="0">
                <a:defRPr>
                  <a:solidFill>
                    <a:schemeClr val="tx1"/>
                  </a:solidFill>
                  <a:latin typeface="Arial" charset="0"/>
                  <a:ea typeface="Arial Unicode MS" charset="0"/>
                </a:defRPr>
              </a:lvl5pPr>
              <a:lvl6pPr marL="2514600" indent="-228600" eaLnBrk="0" fontAlgn="base" hangingPunct="0">
                <a:spcBef>
                  <a:spcPct val="0"/>
                </a:spcBef>
                <a:spcAft>
                  <a:spcPct val="0"/>
                </a:spcAft>
                <a:defRPr>
                  <a:solidFill>
                    <a:schemeClr val="tx1"/>
                  </a:solidFill>
                  <a:latin typeface="Arial" charset="0"/>
                  <a:ea typeface="Arial Unicode MS" charset="0"/>
                </a:defRPr>
              </a:lvl6pPr>
              <a:lvl7pPr marL="2971800" indent="-228600" eaLnBrk="0" fontAlgn="base" hangingPunct="0">
                <a:spcBef>
                  <a:spcPct val="0"/>
                </a:spcBef>
                <a:spcAft>
                  <a:spcPct val="0"/>
                </a:spcAft>
                <a:defRPr>
                  <a:solidFill>
                    <a:schemeClr val="tx1"/>
                  </a:solidFill>
                  <a:latin typeface="Arial" charset="0"/>
                  <a:ea typeface="Arial Unicode MS" charset="0"/>
                </a:defRPr>
              </a:lvl7pPr>
              <a:lvl8pPr marL="3429000" indent="-228600" eaLnBrk="0" fontAlgn="base" hangingPunct="0">
                <a:spcBef>
                  <a:spcPct val="0"/>
                </a:spcBef>
                <a:spcAft>
                  <a:spcPct val="0"/>
                </a:spcAft>
                <a:defRPr>
                  <a:solidFill>
                    <a:schemeClr val="tx1"/>
                  </a:solidFill>
                  <a:latin typeface="Arial" charset="0"/>
                  <a:ea typeface="Arial Unicode MS" charset="0"/>
                </a:defRPr>
              </a:lvl8pPr>
              <a:lvl9pPr marL="3886200" indent="-228600" eaLnBrk="0" fontAlgn="base" hangingPunct="0">
                <a:spcBef>
                  <a:spcPct val="0"/>
                </a:spcBef>
                <a:spcAft>
                  <a:spcPct val="0"/>
                </a:spcAft>
                <a:defRPr>
                  <a:solidFill>
                    <a:schemeClr val="tx1"/>
                  </a:solidFill>
                  <a:latin typeface="Arial" charset="0"/>
                  <a:ea typeface="Arial Unicode MS" charset="0"/>
                </a:defRPr>
              </a:lvl9pPr>
            </a:lstStyle>
            <a:p>
              <a:pPr algn="ctr" eaLnBrk="1" hangingPunct="1"/>
              <a:endParaRPr lang="zh-CN" altLang="zh-CN">
                <a:ea typeface="宋体" charset="-122"/>
              </a:endParaRPr>
            </a:p>
          </p:txBody>
        </p:sp>
      </p:grpSp>
      <p:sp>
        <p:nvSpPr>
          <p:cNvPr id="19" name="TextBox 18"/>
          <p:cNvSpPr txBox="1">
            <a:spLocks noChangeArrowheads="1"/>
          </p:cNvSpPr>
          <p:nvPr/>
        </p:nvSpPr>
        <p:spPr bwMode="auto">
          <a:xfrm>
            <a:off x="7096230" y="3017590"/>
            <a:ext cx="4324350" cy="369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Arial Unicode MS" charset="0"/>
              </a:defRPr>
            </a:lvl1pPr>
            <a:lvl2pPr marL="742950" indent="-285750" eaLnBrk="0" hangingPunct="0">
              <a:defRPr>
                <a:solidFill>
                  <a:schemeClr val="tx1"/>
                </a:solidFill>
                <a:latin typeface="Arial" charset="0"/>
                <a:ea typeface="Arial Unicode MS" charset="0"/>
              </a:defRPr>
            </a:lvl2pPr>
            <a:lvl3pPr marL="1143000" indent="-228600" eaLnBrk="0" hangingPunct="0">
              <a:defRPr>
                <a:solidFill>
                  <a:schemeClr val="tx1"/>
                </a:solidFill>
                <a:latin typeface="Arial" charset="0"/>
                <a:ea typeface="Arial Unicode MS" charset="0"/>
              </a:defRPr>
            </a:lvl3pPr>
            <a:lvl4pPr marL="1600200" indent="-228600" eaLnBrk="0" hangingPunct="0">
              <a:defRPr>
                <a:solidFill>
                  <a:schemeClr val="tx1"/>
                </a:solidFill>
                <a:latin typeface="Arial" charset="0"/>
                <a:ea typeface="Arial Unicode MS" charset="0"/>
              </a:defRPr>
            </a:lvl4pPr>
            <a:lvl5pPr marL="2057400" indent="-228600" eaLnBrk="0" hangingPunct="0">
              <a:defRPr>
                <a:solidFill>
                  <a:schemeClr val="tx1"/>
                </a:solidFill>
                <a:latin typeface="Arial" charset="0"/>
                <a:ea typeface="Arial Unicode MS" charset="0"/>
              </a:defRPr>
            </a:lvl5pPr>
            <a:lvl6pPr marL="2514600" indent="-228600" eaLnBrk="0" fontAlgn="base" hangingPunct="0">
              <a:spcBef>
                <a:spcPct val="0"/>
              </a:spcBef>
              <a:spcAft>
                <a:spcPct val="0"/>
              </a:spcAft>
              <a:defRPr>
                <a:solidFill>
                  <a:schemeClr val="tx1"/>
                </a:solidFill>
                <a:latin typeface="Arial" charset="0"/>
                <a:ea typeface="Arial Unicode MS" charset="0"/>
              </a:defRPr>
            </a:lvl6pPr>
            <a:lvl7pPr marL="2971800" indent="-228600" eaLnBrk="0" fontAlgn="base" hangingPunct="0">
              <a:spcBef>
                <a:spcPct val="0"/>
              </a:spcBef>
              <a:spcAft>
                <a:spcPct val="0"/>
              </a:spcAft>
              <a:defRPr>
                <a:solidFill>
                  <a:schemeClr val="tx1"/>
                </a:solidFill>
                <a:latin typeface="Arial" charset="0"/>
                <a:ea typeface="Arial Unicode MS" charset="0"/>
              </a:defRPr>
            </a:lvl7pPr>
            <a:lvl8pPr marL="3429000" indent="-228600" eaLnBrk="0" fontAlgn="base" hangingPunct="0">
              <a:spcBef>
                <a:spcPct val="0"/>
              </a:spcBef>
              <a:spcAft>
                <a:spcPct val="0"/>
              </a:spcAft>
              <a:defRPr>
                <a:solidFill>
                  <a:schemeClr val="tx1"/>
                </a:solidFill>
                <a:latin typeface="Arial" charset="0"/>
                <a:ea typeface="Arial Unicode MS" charset="0"/>
              </a:defRPr>
            </a:lvl8pPr>
            <a:lvl9pPr marL="3886200" indent="-228600" eaLnBrk="0" fontAlgn="base" hangingPunct="0">
              <a:spcBef>
                <a:spcPct val="0"/>
              </a:spcBef>
              <a:spcAft>
                <a:spcPct val="0"/>
              </a:spcAft>
              <a:defRPr>
                <a:solidFill>
                  <a:schemeClr val="tx1"/>
                </a:solidFill>
                <a:latin typeface="Arial" charset="0"/>
                <a:ea typeface="Arial Unicode MS" charset="0"/>
              </a:defRPr>
            </a:lvl9pPr>
          </a:lstStyle>
          <a:p>
            <a:pPr eaLnBrk="1" hangingPunct="1"/>
            <a:r>
              <a:rPr lang="zh-CN" altLang="en-US" dirty="0">
                <a:ea typeface="宋体" charset="-122"/>
              </a:rPr>
              <a:t>读取出来的对象不需要强转：</a:t>
            </a:r>
            <a:r>
              <a:rPr lang="zh-CN" altLang="en-US" b="1" dirty="0">
                <a:ea typeface="宋体" charset="-122"/>
              </a:rPr>
              <a:t>便捷</a:t>
            </a:r>
            <a:endParaRPr lang="zh-CN" altLang="en-US" dirty="0">
              <a:ea typeface="宋体" charset="-122"/>
            </a:endParaRPr>
          </a:p>
        </p:txBody>
      </p:sp>
      <p:sp>
        <p:nvSpPr>
          <p:cNvPr id="20" name="下箭头 19"/>
          <p:cNvSpPr>
            <a:spLocks noChangeArrowheads="1"/>
          </p:cNvSpPr>
          <p:nvPr/>
        </p:nvSpPr>
        <p:spPr bwMode="auto">
          <a:xfrm>
            <a:off x="8289163" y="2672544"/>
            <a:ext cx="596467" cy="285750"/>
          </a:xfrm>
          <a:prstGeom prst="downArrow">
            <a:avLst>
              <a:gd name="adj1" fmla="val 50000"/>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charset="0"/>
                <a:ea typeface="Arial Unicode MS" charset="0"/>
              </a:defRPr>
            </a:lvl1pPr>
            <a:lvl2pPr marL="742950" indent="-285750" eaLnBrk="0" hangingPunct="0">
              <a:defRPr>
                <a:solidFill>
                  <a:schemeClr val="tx1"/>
                </a:solidFill>
                <a:latin typeface="Arial" charset="0"/>
                <a:ea typeface="Arial Unicode MS" charset="0"/>
              </a:defRPr>
            </a:lvl2pPr>
            <a:lvl3pPr marL="1143000" indent="-228600" eaLnBrk="0" hangingPunct="0">
              <a:defRPr>
                <a:solidFill>
                  <a:schemeClr val="tx1"/>
                </a:solidFill>
                <a:latin typeface="Arial" charset="0"/>
                <a:ea typeface="Arial Unicode MS" charset="0"/>
              </a:defRPr>
            </a:lvl3pPr>
            <a:lvl4pPr marL="1600200" indent="-228600" eaLnBrk="0" hangingPunct="0">
              <a:defRPr>
                <a:solidFill>
                  <a:schemeClr val="tx1"/>
                </a:solidFill>
                <a:latin typeface="Arial" charset="0"/>
                <a:ea typeface="Arial Unicode MS" charset="0"/>
              </a:defRPr>
            </a:lvl4pPr>
            <a:lvl5pPr marL="2057400" indent="-228600" eaLnBrk="0" hangingPunct="0">
              <a:defRPr>
                <a:solidFill>
                  <a:schemeClr val="tx1"/>
                </a:solidFill>
                <a:latin typeface="Arial" charset="0"/>
                <a:ea typeface="Arial Unicode MS" charset="0"/>
              </a:defRPr>
            </a:lvl5pPr>
            <a:lvl6pPr marL="2514600" indent="-228600" eaLnBrk="0" fontAlgn="base" hangingPunct="0">
              <a:spcBef>
                <a:spcPct val="0"/>
              </a:spcBef>
              <a:spcAft>
                <a:spcPct val="0"/>
              </a:spcAft>
              <a:defRPr>
                <a:solidFill>
                  <a:schemeClr val="tx1"/>
                </a:solidFill>
                <a:latin typeface="Arial" charset="0"/>
                <a:ea typeface="Arial Unicode MS" charset="0"/>
              </a:defRPr>
            </a:lvl6pPr>
            <a:lvl7pPr marL="2971800" indent="-228600" eaLnBrk="0" fontAlgn="base" hangingPunct="0">
              <a:spcBef>
                <a:spcPct val="0"/>
              </a:spcBef>
              <a:spcAft>
                <a:spcPct val="0"/>
              </a:spcAft>
              <a:defRPr>
                <a:solidFill>
                  <a:schemeClr val="tx1"/>
                </a:solidFill>
                <a:latin typeface="Arial" charset="0"/>
                <a:ea typeface="Arial Unicode MS" charset="0"/>
              </a:defRPr>
            </a:lvl7pPr>
            <a:lvl8pPr marL="3429000" indent="-228600" eaLnBrk="0" fontAlgn="base" hangingPunct="0">
              <a:spcBef>
                <a:spcPct val="0"/>
              </a:spcBef>
              <a:spcAft>
                <a:spcPct val="0"/>
              </a:spcAft>
              <a:defRPr>
                <a:solidFill>
                  <a:schemeClr val="tx1"/>
                </a:solidFill>
                <a:latin typeface="Arial" charset="0"/>
                <a:ea typeface="Arial Unicode MS" charset="0"/>
              </a:defRPr>
            </a:lvl8pPr>
            <a:lvl9pPr marL="3886200" indent="-228600" eaLnBrk="0" fontAlgn="base" hangingPunct="0">
              <a:spcBef>
                <a:spcPct val="0"/>
              </a:spcBef>
              <a:spcAft>
                <a:spcPct val="0"/>
              </a:spcAft>
              <a:defRPr>
                <a:solidFill>
                  <a:schemeClr val="tx1"/>
                </a:solidFill>
                <a:latin typeface="Arial" charset="0"/>
                <a:ea typeface="Arial Unicode MS" charset="0"/>
              </a:defRPr>
            </a:lvl9pPr>
          </a:lstStyle>
          <a:p>
            <a:pPr algn="ctr" eaLnBrk="1" hangingPunct="1"/>
            <a:endParaRPr lang="zh-CN" altLang="zh-CN">
              <a:ea typeface="宋体" charset="-122"/>
            </a:endParaRPr>
          </a:p>
        </p:txBody>
      </p:sp>
    </p:spTree>
    <p:extLst>
      <p:ext uri="{BB962C8B-B14F-4D97-AF65-F5344CB8AC3E}">
        <p14:creationId xmlns:p14="http://schemas.microsoft.com/office/powerpoint/2010/main" val="269518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utoUpdateAnimBg="0"/>
      <p:bldP spid="7" grpId="0" bldLvl="0" animBg="1" autoUpdateAnimBg="0"/>
      <p:bldP spid="11" grpId="0" bldLvl="0" animBg="1" autoUpdateAnimBg="0"/>
      <p:bldP spid="15"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2457" y="481241"/>
            <a:ext cx="10874829" cy="637198"/>
          </a:xfrm>
        </p:spPr>
        <p:txBody>
          <a:bodyPr/>
          <a:lstStyle/>
          <a:p>
            <a:r>
              <a:rPr lang="zh-CN" altLang="en-US" b="1" dirty="0"/>
              <a:t>二、一个例子</a:t>
            </a:r>
            <a:br>
              <a:rPr lang="zh-CN" altLang="en-US" dirty="0"/>
            </a:br>
            <a:endParaRPr kumimoji="1" lang="zh-CN" altLang="en-US" dirty="0"/>
          </a:p>
        </p:txBody>
      </p:sp>
      <p:pic>
        <p:nvPicPr>
          <p:cNvPr id="6" name="图片 5">
            <a:extLst>
              <a:ext uri="{FF2B5EF4-FFF2-40B4-BE49-F238E27FC236}">
                <a16:creationId xmlns:a16="http://schemas.microsoft.com/office/drawing/2014/main" id="{F4EC568A-D43D-4CE6-AFDD-15AFA99CD78A}"/>
              </a:ext>
            </a:extLst>
          </p:cNvPr>
          <p:cNvPicPr>
            <a:picLocks noChangeAspect="1"/>
          </p:cNvPicPr>
          <p:nvPr/>
        </p:nvPicPr>
        <p:blipFill>
          <a:blip r:embed="rId2"/>
          <a:stretch>
            <a:fillRect/>
          </a:stretch>
        </p:blipFill>
        <p:spPr>
          <a:xfrm>
            <a:off x="1085850" y="1581151"/>
            <a:ext cx="6172200" cy="2244436"/>
          </a:xfrm>
          <a:prstGeom prst="rect">
            <a:avLst/>
          </a:prstGeom>
        </p:spPr>
      </p:pic>
      <p:pic>
        <p:nvPicPr>
          <p:cNvPr id="7" name="图片 6">
            <a:extLst>
              <a:ext uri="{FF2B5EF4-FFF2-40B4-BE49-F238E27FC236}">
                <a16:creationId xmlns:a16="http://schemas.microsoft.com/office/drawing/2014/main" id="{B6B8B8A4-7554-434D-B7B2-17E18F7BA734}"/>
              </a:ext>
            </a:extLst>
          </p:cNvPr>
          <p:cNvPicPr>
            <a:picLocks noChangeAspect="1"/>
          </p:cNvPicPr>
          <p:nvPr/>
        </p:nvPicPr>
        <p:blipFill>
          <a:blip r:embed="rId3"/>
          <a:stretch>
            <a:fillRect/>
          </a:stretch>
        </p:blipFill>
        <p:spPr>
          <a:xfrm>
            <a:off x="4152445" y="3997037"/>
            <a:ext cx="6643688" cy="2362200"/>
          </a:xfrm>
          <a:prstGeom prst="rect">
            <a:avLst/>
          </a:prstGeom>
        </p:spPr>
      </p:pic>
    </p:spTree>
    <p:extLst>
      <p:ext uri="{BB962C8B-B14F-4D97-AF65-F5344CB8AC3E}">
        <p14:creationId xmlns:p14="http://schemas.microsoft.com/office/powerpoint/2010/main" val="881609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D8265D4-C7F1-4D91-825D-E235750E5C26}"/>
              </a:ext>
            </a:extLst>
          </p:cNvPr>
          <p:cNvSpPr>
            <a:spLocks noGrp="1"/>
          </p:cNvSpPr>
          <p:nvPr>
            <p:ph idx="1"/>
          </p:nvPr>
        </p:nvSpPr>
        <p:spPr/>
        <p:txBody>
          <a:bodyPr/>
          <a:lstStyle/>
          <a:p>
            <a:r>
              <a:rPr lang="en-US" altLang="zh-CN" b="1" dirty="0">
                <a:solidFill>
                  <a:srgbClr val="FF0000"/>
                </a:solidFill>
              </a:rPr>
              <a:t>Java</a:t>
            </a:r>
            <a:r>
              <a:rPr lang="zh-CN" altLang="en-US" b="1" dirty="0">
                <a:solidFill>
                  <a:srgbClr val="FF0000"/>
                </a:solidFill>
              </a:rPr>
              <a:t>中的泛型，只在编译阶段有效</a:t>
            </a:r>
            <a:r>
              <a:rPr lang="zh-CN" altLang="en-US" b="1" dirty="0"/>
              <a:t>。在编译过程中，正确检验泛型结果后，会将泛型的相关信息擦出，并且在对象进入和离开方法的边界处添加类型检查和类型转换的方法。也就是说，</a:t>
            </a:r>
            <a:r>
              <a:rPr lang="zh-CN" altLang="en-US" b="1" dirty="0">
                <a:solidFill>
                  <a:srgbClr val="FF0000"/>
                </a:solidFill>
              </a:rPr>
              <a:t>泛型信息不会进入到运行时阶段。</a:t>
            </a:r>
          </a:p>
        </p:txBody>
      </p:sp>
    </p:spTree>
    <p:extLst>
      <p:ext uri="{BB962C8B-B14F-4D97-AF65-F5344CB8AC3E}">
        <p14:creationId xmlns:p14="http://schemas.microsoft.com/office/powerpoint/2010/main" val="3670862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9800" y="437697"/>
            <a:ext cx="10515600" cy="1325563"/>
          </a:xfrm>
        </p:spPr>
        <p:txBody>
          <a:bodyPr/>
          <a:lstStyle/>
          <a:p>
            <a:r>
              <a:rPr lang="zh-CN" altLang="en-US" b="1" dirty="0">
                <a:latin typeface="宋体" charset="-122"/>
              </a:rPr>
              <a:t>三、泛型的使用</a:t>
            </a:r>
            <a:endParaRPr kumimoji="1" lang="zh-CN" altLang="en-US" dirty="0"/>
          </a:p>
        </p:txBody>
      </p:sp>
      <p:sp>
        <p:nvSpPr>
          <p:cNvPr id="3" name="内容占位符 2"/>
          <p:cNvSpPr>
            <a:spLocks noGrp="1"/>
          </p:cNvSpPr>
          <p:nvPr>
            <p:ph idx="1"/>
          </p:nvPr>
        </p:nvSpPr>
        <p:spPr/>
        <p:txBody>
          <a:bodyPr/>
          <a:lstStyle/>
          <a:p>
            <a:pPr marL="0" indent="0">
              <a:lnSpc>
                <a:spcPct val="150000"/>
              </a:lnSpc>
              <a:buNone/>
            </a:pPr>
            <a:r>
              <a:rPr lang="en-US" altLang="zh-CN" sz="3200" b="1" dirty="0">
                <a:latin typeface="宋体" charset="-122"/>
              </a:rPr>
              <a:t> 1.</a:t>
            </a:r>
            <a:r>
              <a:rPr lang="zh-CN" altLang="en-US" sz="3200" b="1" dirty="0">
                <a:latin typeface="宋体" charset="-122"/>
              </a:rPr>
              <a:t>泛型类</a:t>
            </a:r>
          </a:p>
          <a:p>
            <a:pPr marL="0" indent="0">
              <a:lnSpc>
                <a:spcPct val="150000"/>
              </a:lnSpc>
              <a:buNone/>
            </a:pPr>
            <a:r>
              <a:rPr lang="en-US" altLang="zh-CN" sz="3200" b="1" dirty="0">
                <a:latin typeface="宋体" charset="-122"/>
              </a:rPr>
              <a:t> 2.</a:t>
            </a:r>
            <a:r>
              <a:rPr lang="zh-CN" altLang="en-US" sz="3200" b="1" dirty="0">
                <a:latin typeface="宋体" charset="-122"/>
              </a:rPr>
              <a:t>泛型方法</a:t>
            </a:r>
          </a:p>
          <a:p>
            <a:pPr marL="0" indent="0">
              <a:lnSpc>
                <a:spcPct val="150000"/>
              </a:lnSpc>
              <a:buNone/>
            </a:pPr>
            <a:r>
              <a:rPr lang="en-US" altLang="zh-CN" sz="3200" b="1" dirty="0">
                <a:latin typeface="宋体" charset="-122"/>
              </a:rPr>
              <a:t> 3.</a:t>
            </a:r>
            <a:r>
              <a:rPr lang="zh-CN" altLang="en-US" sz="3200" b="1" dirty="0">
                <a:latin typeface="宋体" charset="-122"/>
              </a:rPr>
              <a:t>泛型接口</a:t>
            </a:r>
            <a:endParaRPr lang="zh-CN" altLang="en-US" sz="3200" dirty="0"/>
          </a:p>
          <a:p>
            <a:endParaRPr kumimoji="1" lang="zh-CN" altLang="en-US" sz="3200" dirty="0"/>
          </a:p>
        </p:txBody>
      </p:sp>
    </p:spTree>
    <p:extLst>
      <p:ext uri="{BB962C8B-B14F-4D97-AF65-F5344CB8AC3E}">
        <p14:creationId xmlns:p14="http://schemas.microsoft.com/office/powerpoint/2010/main" val="1724412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4314" y="452211"/>
            <a:ext cx="10515600" cy="883383"/>
          </a:xfrm>
        </p:spPr>
        <p:txBody>
          <a:bodyPr/>
          <a:lstStyle/>
          <a:p>
            <a:r>
              <a:rPr lang="en-US" altLang="zh-CN" b="1" dirty="0"/>
              <a:t>3.1 </a:t>
            </a:r>
            <a:r>
              <a:rPr lang="zh-CN" altLang="en-US" b="1" dirty="0"/>
              <a:t>泛型类</a:t>
            </a:r>
            <a:br>
              <a:rPr lang="en-US" altLang="x-none" dirty="0"/>
            </a:br>
            <a:endParaRPr kumimoji="1" lang="zh-CN" altLang="en-US" dirty="0"/>
          </a:p>
        </p:txBody>
      </p:sp>
      <p:sp>
        <p:nvSpPr>
          <p:cNvPr id="3" name="内容占位符 2"/>
          <p:cNvSpPr>
            <a:spLocks noGrp="1"/>
          </p:cNvSpPr>
          <p:nvPr>
            <p:ph idx="1"/>
          </p:nvPr>
        </p:nvSpPr>
        <p:spPr>
          <a:xfrm>
            <a:off x="838200" y="1248508"/>
            <a:ext cx="10515600" cy="4928455"/>
          </a:xfrm>
        </p:spPr>
        <p:txBody>
          <a:bodyPr/>
          <a:lstStyle/>
          <a:p>
            <a:pPr marL="0" indent="0">
              <a:lnSpc>
                <a:spcPct val="150000"/>
              </a:lnSpc>
              <a:buNone/>
            </a:pPr>
            <a:r>
              <a:rPr lang="en-US" altLang="zh-CN" b="1" dirty="0"/>
              <a:t> 1.</a:t>
            </a:r>
            <a:r>
              <a:rPr lang="zh-CN" altLang="en-US" b="1" dirty="0"/>
              <a:t>对象实例化时不指定泛型，默认为：</a:t>
            </a:r>
            <a:r>
              <a:rPr lang="en-US" altLang="zh-CN" b="1" dirty="0"/>
              <a:t>Object</a:t>
            </a:r>
            <a:r>
              <a:rPr lang="zh-CN" altLang="en-US" b="1" dirty="0"/>
              <a:t>。</a:t>
            </a:r>
          </a:p>
          <a:p>
            <a:pPr marL="0" indent="0">
              <a:lnSpc>
                <a:spcPct val="150000"/>
              </a:lnSpc>
              <a:buNone/>
            </a:pPr>
            <a:r>
              <a:rPr lang="en-US" altLang="zh-CN" b="1" dirty="0"/>
              <a:t> 2.</a:t>
            </a:r>
            <a:r>
              <a:rPr lang="zh-CN" altLang="en-US" b="1" dirty="0"/>
              <a:t>泛型不同的引用不能相互赋值。</a:t>
            </a:r>
          </a:p>
          <a:p>
            <a:pPr>
              <a:lnSpc>
                <a:spcPct val="150000"/>
              </a:lnSpc>
            </a:pPr>
            <a:endParaRPr kumimoji="1" lang="en-US" altLang="zh-CN" b="1" dirty="0"/>
          </a:p>
          <a:p>
            <a:pPr>
              <a:lnSpc>
                <a:spcPct val="150000"/>
              </a:lnSpc>
            </a:pPr>
            <a:endParaRPr kumimoji="1" lang="en-US" altLang="zh-CN" b="1" dirty="0"/>
          </a:p>
          <a:p>
            <a:pPr>
              <a:lnSpc>
                <a:spcPct val="150000"/>
              </a:lnSpc>
            </a:pPr>
            <a:endParaRPr kumimoji="1" lang="en-US" altLang="zh-CN" b="1" dirty="0"/>
          </a:p>
          <a:p>
            <a:pPr>
              <a:lnSpc>
                <a:spcPct val="150000"/>
              </a:lnSpc>
            </a:pPr>
            <a:endParaRPr kumimoji="1" lang="zh-CN" altLang="en-US" dirty="0"/>
          </a:p>
        </p:txBody>
      </p:sp>
      <p:pic>
        <p:nvPicPr>
          <p:cNvPr id="6" name="图片 5">
            <a:extLst>
              <a:ext uri="{FF2B5EF4-FFF2-40B4-BE49-F238E27FC236}">
                <a16:creationId xmlns:a16="http://schemas.microsoft.com/office/drawing/2014/main" id="{A1084A3B-F202-46FA-A7FA-42F951672039}"/>
              </a:ext>
            </a:extLst>
          </p:cNvPr>
          <p:cNvPicPr>
            <a:picLocks noChangeAspect="1"/>
          </p:cNvPicPr>
          <p:nvPr/>
        </p:nvPicPr>
        <p:blipFill>
          <a:blip r:embed="rId2"/>
          <a:stretch>
            <a:fillRect/>
          </a:stretch>
        </p:blipFill>
        <p:spPr>
          <a:xfrm>
            <a:off x="954314" y="2807860"/>
            <a:ext cx="3666359" cy="2964290"/>
          </a:xfrm>
          <a:prstGeom prst="rect">
            <a:avLst/>
          </a:prstGeom>
        </p:spPr>
      </p:pic>
      <p:pic>
        <p:nvPicPr>
          <p:cNvPr id="7" name="图片 6">
            <a:extLst>
              <a:ext uri="{FF2B5EF4-FFF2-40B4-BE49-F238E27FC236}">
                <a16:creationId xmlns:a16="http://schemas.microsoft.com/office/drawing/2014/main" id="{0334B8F7-AAF0-424D-AA0A-C83F7D31FB7B}"/>
              </a:ext>
            </a:extLst>
          </p:cNvPr>
          <p:cNvPicPr>
            <a:picLocks noChangeAspect="1"/>
          </p:cNvPicPr>
          <p:nvPr/>
        </p:nvPicPr>
        <p:blipFill>
          <a:blip r:embed="rId3"/>
          <a:stretch>
            <a:fillRect/>
          </a:stretch>
        </p:blipFill>
        <p:spPr>
          <a:xfrm>
            <a:off x="4933949" y="2613605"/>
            <a:ext cx="6181218" cy="2964290"/>
          </a:xfrm>
          <a:prstGeom prst="rect">
            <a:avLst/>
          </a:prstGeom>
        </p:spPr>
      </p:pic>
    </p:spTree>
    <p:extLst>
      <p:ext uri="{BB962C8B-B14F-4D97-AF65-F5344CB8AC3E}">
        <p14:creationId xmlns:p14="http://schemas.microsoft.com/office/powerpoint/2010/main" val="1913962072"/>
      </p:ext>
    </p:extLst>
  </p:cSld>
  <p:clrMapOvr>
    <a:masterClrMapping/>
  </p:clrMapOvr>
</p:sld>
</file>

<file path=ppt/theme/theme1.xml><?xml version="1.0" encoding="utf-8"?>
<a:theme xmlns:a="http://schemas.openxmlformats.org/drawingml/2006/main" name="新研科技">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TotalTime>
  <Words>1065</Words>
  <Application>Microsoft Office PowerPoint</Application>
  <PresentationFormat>宽屏</PresentationFormat>
  <Paragraphs>169</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Arial Unicode MS</vt:lpstr>
      <vt:lpstr>黑体</vt:lpstr>
      <vt:lpstr>宋体</vt:lpstr>
      <vt:lpstr>Arial</vt:lpstr>
      <vt:lpstr>Calibri</vt:lpstr>
      <vt:lpstr>Calibri Light</vt:lpstr>
      <vt:lpstr>新研科技</vt:lpstr>
      <vt:lpstr>泛型</vt:lpstr>
      <vt:lpstr>PowerPoint 演示文稿</vt:lpstr>
      <vt:lpstr>JAVA基础课程内容</vt:lpstr>
      <vt:lpstr>本章内容</vt:lpstr>
      <vt:lpstr>一、为什么要有泛型Generic? </vt:lpstr>
      <vt:lpstr>二、一个例子 </vt:lpstr>
      <vt:lpstr>PowerPoint 演示文稿</vt:lpstr>
      <vt:lpstr>三、泛型的使用</vt:lpstr>
      <vt:lpstr>3.1 泛型类 </vt:lpstr>
      <vt:lpstr>3.2 泛型接口</vt:lpstr>
      <vt:lpstr>PowerPoint 演示文稿</vt:lpstr>
      <vt:lpstr>PowerPoint 演示文稿</vt:lpstr>
      <vt:lpstr>3.3 泛型方法 </vt:lpstr>
      <vt:lpstr>PowerPoint 演示文稿</vt:lpstr>
      <vt:lpstr>PowerPoint 演示文稿</vt:lpstr>
      <vt:lpstr>3.4 通配符 </vt:lpstr>
      <vt:lpstr>3.5.1 有限制的通配符 </vt:lpstr>
      <vt:lpstr>PowerPoint 演示文稿</vt:lpstr>
    </vt:vector>
  </TitlesOfParts>
  <Compan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Java语言概述</dc:title>
  <dc:creator>Administrator</dc:creator>
  <cp:lastModifiedBy>刘伯元</cp:lastModifiedBy>
  <cp:revision>66</cp:revision>
  <dcterms:created xsi:type="dcterms:W3CDTF">2018-02-01T07:53:05Z</dcterms:created>
  <dcterms:modified xsi:type="dcterms:W3CDTF">2019-01-30T15:32:18Z</dcterms:modified>
</cp:coreProperties>
</file>