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9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19"/>
  </p:normalViewPr>
  <p:slideViewPr>
    <p:cSldViewPr snapToGrid="0">
      <p:cViewPr varScale="1">
        <p:scale>
          <a:sx n="67" d="100"/>
          <a:sy n="67" d="100"/>
        </p:scale>
        <p:origin x="618" y="66"/>
      </p:cViewPr>
      <p:guideLst>
        <p:guide orient="horz" pos="21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26544" y="-396240"/>
            <a:ext cx="12218544" cy="76338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pPr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09096" y="2287593"/>
            <a:ext cx="11044777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noFill/>
                  <a:prstDash val="solid"/>
                </a:ln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线程</a:t>
            </a:r>
            <a:endParaRPr lang="zh-CN" altLang="en-US" sz="7200" dirty="0">
              <a:ln w="18415" cmpd="sng">
                <a:noFill/>
                <a:prstDash val="solid"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5" y="495754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创建线程的两种方式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343" y="181111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2. 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实现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Runnable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接口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）定义子类，实现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Runnable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接口。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）子类中重写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Runnable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接口中的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方法。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3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）通过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类含参构造器创建线程对象。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4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）将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Runnable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接口的子类对象作为实际参数传递给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     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类的构造方法中。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5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）调用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start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方法：开启线程，调用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     Runnable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子类接口的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方法。</a:t>
            </a:r>
          </a:p>
          <a:p>
            <a:pPr>
              <a:buNone/>
            </a:pP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829" y="481240"/>
            <a:ext cx="9597571" cy="825046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继承方式和实现方式的联系与区别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247661"/>
            <a:ext cx="10515600" cy="4870677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31182" y="1602469"/>
            <a:ext cx="8208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public class </a:t>
            </a:r>
            <a:r>
              <a:rPr lang="en-US" altLang="zh-CN" sz="2400" b="1" dirty="0">
                <a:latin typeface="Calibri" panose="020F0502020204030204" charset="0"/>
              </a:rPr>
              <a:t>Thread </a:t>
            </a:r>
            <a:r>
              <a:rPr lang="en-US" altLang="zh-CN" sz="2400" dirty="0">
                <a:latin typeface="Calibri" panose="020F0502020204030204" charset="0"/>
              </a:rPr>
              <a:t>extends Object implements Runnable</a:t>
            </a:r>
            <a:endParaRPr lang="en-US" altLang="zh-CN" dirty="0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034371" y="2235427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alibri" panose="020F0502020204030204" charset="0"/>
              </a:rPr>
              <a:t>【</a:t>
            </a:r>
            <a:r>
              <a:rPr lang="zh-CN" altLang="en-US" sz="2800" b="1" dirty="0">
                <a:latin typeface="Calibri" panose="020F0502020204030204" charset="0"/>
                <a:ea typeface="宋体" panose="02010600030101010101" pitchFamily="2" charset="-122"/>
              </a:rPr>
              <a:t>区别</a:t>
            </a:r>
            <a:r>
              <a:rPr lang="en-US" altLang="zh-CN" sz="2800" b="1" dirty="0">
                <a:latin typeface="Calibri" panose="020F0502020204030204" charset="0"/>
              </a:rPr>
              <a:t>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1001939" y="2823709"/>
            <a:ext cx="9564461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继承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Thread:       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线程代码存放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Thread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子类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run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方法中。重写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endParaRPr lang="zh-CN" altLang="en-US" sz="2400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实现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Runnable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：线程代码存在接口的子类的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run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方法。实现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endParaRPr lang="zh-CN" altLang="en-US" dirty="0"/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786040" y="3919538"/>
            <a:ext cx="4771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Calibri" panose="020F0502020204030204" charset="0"/>
              </a:rPr>
              <a:t>【</a:t>
            </a:r>
            <a:r>
              <a:rPr lang="zh-CN" altLang="en-US" sz="2800" b="1" dirty="0">
                <a:latin typeface="Calibri" panose="020F0502020204030204" charset="0"/>
                <a:ea typeface="宋体" panose="02010600030101010101" pitchFamily="2" charset="-122"/>
              </a:rPr>
              <a:t>实现接口方式的好处</a:t>
            </a:r>
            <a:r>
              <a:rPr lang="en-US" altLang="zh-CN" sz="2800" b="1" dirty="0">
                <a:latin typeface="Calibri" panose="020F0502020204030204" charset="0"/>
              </a:rPr>
              <a:t>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1045483" y="4554538"/>
            <a:ext cx="7993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）避免了单继承的局限性</a:t>
            </a:r>
            <a:endParaRPr lang="zh-CN" altLang="en-US" sz="2400" dirty="0">
              <a:latin typeface="Calibri" panose="020F0502020204030204" charset="0"/>
            </a:endParaRPr>
          </a:p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2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）多个线程可以共享同一个接口实现类的对象，非常适合多个相同线程来处理同一份资源。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一般使用实现接口方式来实现多线程</a:t>
            </a:r>
            <a:endParaRPr lang="en-US" altLang="zh-CN" sz="24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 bldLvl="0" autoUpdateAnimBg="0"/>
      <p:bldP spid="7" grpId="0" bldLvl="0" autoUpdateAnimBg="0"/>
      <p:bldP spid="8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799" y="510268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使用多线程的优点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175305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多线程程序的优点：</a:t>
            </a:r>
          </a:p>
          <a:p>
            <a:pPr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提高应用程序的响应。对图形化界面更有意义，可增强用户体验。</a:t>
            </a:r>
          </a:p>
          <a:p>
            <a:pPr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提高计算机系统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的利用率</a:t>
            </a:r>
          </a:p>
          <a:p>
            <a:pPr>
              <a:buFontTx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改善程序结构。将既长又复杂的进程分为多个线程，独立运行，利于理解和修改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857" y="452211"/>
            <a:ext cx="10515600" cy="941161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类的有关方法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772" y="1640115"/>
            <a:ext cx="10515600" cy="48997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void start():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启动线程，并执行对象的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run()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run():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线程在被调度时执行的操作</a:t>
            </a:r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String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getName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():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返回线程的名称</a:t>
            </a:r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void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setName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(String name)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: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设置该线程名称</a:t>
            </a:r>
          </a:p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static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currentThread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():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返回当前线程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829" y="510268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线程的优先级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6" y="1811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线程的优先级控制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MAX_PRIORITY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10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）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;    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MIN _PRIORITY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）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;  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NORM_PRIORITY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5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）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;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u"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涉及的方法：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getPriority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()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返回线程优先值 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setPriority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newPriority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)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改变线程的优先级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线程创建时继承父线程的优先级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343" y="452211"/>
            <a:ext cx="10515600" cy="1325563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类的有关方法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1175657"/>
            <a:ext cx="10515600" cy="5457371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static  void  yield()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线程让步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暂停当前正在执行的线程，把执行机会让给优先级相同或更高的线程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若队列中没有同优先级的线程，忽略此方法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join()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 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当某个程序执行流中调用其他线程的 </a:t>
            </a:r>
            <a:r>
              <a:rPr lang="en-US" altLang="zh-CN" sz="2400" dirty="0">
                <a:ea typeface="宋体" panose="02010600030101010101" pitchFamily="2" charset="-122"/>
                <a:sym typeface="Times New Roman" panose="02020603050405020304" pitchFamily="18" charset="0"/>
              </a:rPr>
              <a:t>join() 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方法时，调用线程将被阻塞，直到 </a:t>
            </a:r>
            <a:r>
              <a:rPr lang="en-US" altLang="zh-CN" sz="2400" dirty="0">
                <a:ea typeface="宋体" panose="02010600030101010101" pitchFamily="2" charset="-122"/>
                <a:sym typeface="Times New Roman" panose="02020603050405020304" pitchFamily="18" charset="0"/>
              </a:rPr>
              <a:t>join() 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方法加入的 </a:t>
            </a:r>
            <a:r>
              <a:rPr lang="en-US" altLang="zh-CN" sz="2400" dirty="0">
                <a:ea typeface="宋体" panose="02010600030101010101" pitchFamily="2" charset="-122"/>
                <a:sym typeface="Times New Roman" panose="02020603050405020304" pitchFamily="18" charset="0"/>
              </a:rPr>
              <a:t>join 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线程执行完为止  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低优先级的线程也可以获得执行 </a:t>
            </a:r>
          </a:p>
          <a:p>
            <a:pPr marL="0" indent="0">
              <a:buNone/>
            </a:pP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static  void  sleep(long </a:t>
            </a:r>
            <a:r>
              <a:rPr lang="en-US" altLang="zh-CN" sz="2600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millis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en-US" altLang="zh-CN" sz="2600" dirty="0"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指定时间</a:t>
            </a:r>
            <a:r>
              <a:rPr lang="en-US" altLang="zh-CN" sz="2600" dirty="0">
                <a:ea typeface="宋体" panose="02010600030101010101" pitchFamily="2" charset="-122"/>
                <a:sym typeface="Times New Roman" panose="02020603050405020304" pitchFamily="18" charset="0"/>
              </a:rPr>
              <a:t>: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毫秒</a:t>
            </a:r>
            <a:r>
              <a:rPr lang="en-US" altLang="zh-CN" sz="2600" dirty="0"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endParaRPr lang="zh-CN" altLang="en-US" sz="26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令当前活动线程在指定时间段内放弃对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CPU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控制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,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使其他线程有机会被执行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,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时间到后重排队。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抛出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InterruptedException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异常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stop(): 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强制线程生命期结束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boolean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600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isAlive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返回</a:t>
            </a:r>
            <a:r>
              <a:rPr lang="en-US" altLang="zh-CN" sz="2400" dirty="0" err="1">
                <a:ea typeface="宋体" panose="02010600030101010101" pitchFamily="2" charset="-122"/>
                <a:sym typeface="Times New Roman" panose="02020603050405020304" pitchFamily="18" charset="0"/>
              </a:rPr>
              <a:t>boolean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，判断线程是否还活着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343" y="452211"/>
            <a:ext cx="10515600" cy="737961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三、线程的生命周期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371" y="1291771"/>
            <a:ext cx="10515600" cy="50448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JDK</a:t>
            </a: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中用</a:t>
            </a:r>
            <a:r>
              <a:rPr lang="en-US" altLang="zh-CN" sz="2000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Thread.State</a:t>
            </a: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枚举表示了线程的几种状态</a:t>
            </a:r>
            <a:endParaRPr lang="en-US" altLang="zh-CN" sz="20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要想实现多线程，必须在主线程中创建新的线程对象。</a:t>
            </a:r>
            <a:r>
              <a:rPr lang="en-US" altLang="zh-CN" sz="2000" dirty="0"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语言使用</a:t>
            </a:r>
            <a:r>
              <a:rPr lang="en-US" altLang="zh-CN" sz="2000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类及其子类的对象来表示线程，在它的一个完整的生命周期中通常要经历如下的</a:t>
            </a: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五种状态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Ø"/>
            </a:pP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新建： 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当一个Thread类或其子类的对象被声明并创建时，新生的线程对象处于新建状态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Ø"/>
            </a:pP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就绪：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处于新建状态的线程被</a:t>
            </a:r>
            <a:r>
              <a:rPr lang="en-US" altLang="zh-CN" sz="2000" dirty="0">
                <a:ea typeface="宋体" panose="02010600030101010101" pitchFamily="2" charset="-122"/>
                <a:sym typeface="Times New Roman" panose="02020603050405020304" pitchFamily="18" charset="0"/>
              </a:rPr>
              <a:t>start()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后，将进入线程队列等待CPU时间片，此时它已具备了运行的条件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Ø"/>
            </a:pP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运行：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当就绪的线程被调度并获得处理器资源时,便进入运行状态， run()方法定义了线程的操作和功能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Ø"/>
            </a:pP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阻塞：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在某种特殊情况下，被人为挂起或执行输入输出操作时，让出</a:t>
            </a:r>
            <a:r>
              <a:rPr lang="en-US" altLang="zh-CN" sz="2000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CPU</a:t>
            </a:r>
            <a:r>
              <a:rPr lang="en-US" altLang="zh-CN" sz="2000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并临时中止自己的执行，进入阻塞状态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Ø"/>
            </a:pPr>
            <a:r>
              <a:rPr lang="zh-CN" altLang="en-US" sz="2000" b="1" dirty="0">
                <a:ea typeface="宋体" panose="02010600030101010101" pitchFamily="2" charset="-122"/>
                <a:sym typeface="Times New Roman" panose="02020603050405020304" pitchFamily="18" charset="0"/>
              </a:rPr>
              <a:t>死亡：</a:t>
            </a:r>
            <a:r>
              <a:rPr lang="zh-CN" altLang="en-US" sz="2000" dirty="0">
                <a:ea typeface="宋体" panose="02010600030101010101" pitchFamily="2" charset="-122"/>
                <a:sym typeface="Times New Roman" panose="02020603050405020304" pitchFamily="18" charset="0"/>
              </a:rPr>
              <a:t>线程完成了它的全部工作或线程被提前强制性地中止   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673" y="434011"/>
            <a:ext cx="11307762" cy="5866153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89240" y="3573463"/>
            <a:ext cx="1152525" cy="5762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新建</a:t>
            </a:r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149828" y="3573463"/>
            <a:ext cx="1152525" cy="5762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就绪</a:t>
            </a: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958115" y="3551238"/>
            <a:ext cx="1152525" cy="5762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运行</a:t>
            </a: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190140" y="3541713"/>
            <a:ext cx="1152525" cy="5762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死亡</a:t>
            </a: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446815" y="1339850"/>
            <a:ext cx="1150938" cy="576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阻塞</a:t>
            </a:r>
            <a:endParaRPr lang="zh-CN" altLang="en-US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214790" y="3367088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start()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4302353" y="32131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获得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执行权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4157890" y="4149725"/>
            <a:ext cx="2089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失去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执行权、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yield()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9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7110640" y="3829050"/>
            <a:ext cx="1079500" cy="9525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7110640" y="4292600"/>
            <a:ext cx="2447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正常执行完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run()</a:t>
            </a:r>
            <a:endParaRPr lang="zh-CN" altLang="en-US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eaLnBrk="1" hangingPunct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Error/Exception</a:t>
            </a:r>
            <a:r>
              <a:rPr lang="zh-CN" altLang="en-US">
                <a:ea typeface="宋体" panose="02010600030101010101" pitchFamily="2" charset="-122"/>
              </a:rPr>
              <a:t>未处理</a:t>
            </a:r>
            <a:endParaRPr lang="zh-CN" altLang="en-US"/>
          </a:p>
          <a:p>
            <a:pPr eaLnBrk="1" hangingPunct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stop()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6247040" y="1628775"/>
            <a:ext cx="1584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sleep()</a:t>
            </a:r>
            <a:endParaRPr lang="zh-CN" altLang="en-US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等待同步锁</a:t>
            </a:r>
            <a:endParaRPr lang="zh-CN" altLang="en-US" dirty="0"/>
          </a:p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wait()/join()</a:t>
            </a:r>
            <a:endParaRPr lang="zh-CN" altLang="en-US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suspend()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2286228" y="1773238"/>
            <a:ext cx="2016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sleep()</a:t>
            </a:r>
            <a:r>
              <a:rPr lang="zh-CN" altLang="en-US" dirty="0">
                <a:ea typeface="宋体" panose="02010600030101010101" pitchFamily="2" charset="-122"/>
              </a:rPr>
              <a:t>时间到</a:t>
            </a:r>
            <a:endParaRPr lang="zh-CN" altLang="en-US" dirty="0"/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获取同步锁</a:t>
            </a:r>
            <a:endParaRPr lang="zh-CN" altLang="en-US" dirty="0"/>
          </a:p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notify()/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notifyAll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()</a:t>
            </a:r>
            <a:endParaRPr lang="zh-CN" altLang="en-US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eaLnBrk="1" hangingPunct="1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resume()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619250" y="3861594"/>
            <a:ext cx="936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0"/>
          <p:cNvCxnSpPr>
            <a:cxnSpLocks noChangeShapeType="1"/>
          </p:cNvCxnSpPr>
          <p:nvPr/>
        </p:nvCxnSpPr>
        <p:spPr bwMode="auto">
          <a:xfrm>
            <a:off x="2141765" y="3860800"/>
            <a:ext cx="1009650" cy="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3"/>
          <p:cNvCxnSpPr>
            <a:cxnSpLocks noChangeShapeType="1"/>
          </p:cNvCxnSpPr>
          <p:nvPr/>
        </p:nvCxnSpPr>
        <p:spPr bwMode="auto">
          <a:xfrm>
            <a:off x="4302353" y="3736975"/>
            <a:ext cx="1655762" cy="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6"/>
          <p:cNvCxnSpPr>
            <a:cxnSpLocks noChangeShapeType="1"/>
          </p:cNvCxnSpPr>
          <p:nvPr/>
        </p:nvCxnSpPr>
        <p:spPr bwMode="auto">
          <a:xfrm flipH="1">
            <a:off x="4302353" y="4005263"/>
            <a:ext cx="1655762" cy="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曲线连接符 24"/>
          <p:cNvCxnSpPr>
            <a:cxnSpLocks noChangeShapeType="1"/>
          </p:cNvCxnSpPr>
          <p:nvPr/>
        </p:nvCxnSpPr>
        <p:spPr bwMode="auto">
          <a:xfrm rot="10800000" flipV="1">
            <a:off x="3726090" y="1628775"/>
            <a:ext cx="720725" cy="1944688"/>
          </a:xfrm>
          <a:prstGeom prst="curvedConnector2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曲线连接符 22"/>
          <p:cNvCxnSpPr>
            <a:cxnSpLocks noChangeShapeType="1"/>
          </p:cNvCxnSpPr>
          <p:nvPr/>
        </p:nvCxnSpPr>
        <p:spPr bwMode="auto">
          <a:xfrm rot="16200000" flipV="1">
            <a:off x="4583112" y="2122488"/>
            <a:ext cx="1922463" cy="935038"/>
          </a:xfrm>
          <a:prstGeom prst="curvedConnector2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210" y="459921"/>
            <a:ext cx="5502275" cy="64928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三、线程的生命周期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257" y="553811"/>
            <a:ext cx="10515600" cy="1325563"/>
          </a:xfrm>
        </p:spPr>
        <p:txBody>
          <a:bodyPr/>
          <a:lstStyle/>
          <a:p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四、线程的同步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771" y="1811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问题的提出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多个线程执行的不确定性引起执行结果的不稳定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多个线程对账本的共享，会造成操作的不完整性，会破坏数据。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3492500" y="3789363"/>
            <a:ext cx="2374900" cy="7191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3000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5" name="直接箭头连接符 3"/>
          <p:cNvCxnSpPr>
            <a:cxnSpLocks noChangeShapeType="1"/>
          </p:cNvCxnSpPr>
          <p:nvPr/>
        </p:nvCxnSpPr>
        <p:spPr bwMode="auto">
          <a:xfrm flipV="1">
            <a:off x="2843213" y="4508500"/>
            <a:ext cx="865187" cy="144145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 flipH="1" flipV="1">
            <a:off x="5724525" y="4508500"/>
            <a:ext cx="935038" cy="144145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260475" y="5116513"/>
            <a:ext cx="158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你：取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8" name="直接箭头连接符 9"/>
          <p:cNvCxnSpPr>
            <a:cxnSpLocks noChangeShapeType="1"/>
          </p:cNvCxnSpPr>
          <p:nvPr/>
        </p:nvCxnSpPr>
        <p:spPr bwMode="auto">
          <a:xfrm flipH="1">
            <a:off x="3276600" y="4652963"/>
            <a:ext cx="790575" cy="1296987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396038" y="483870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老婆：取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2000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0" name="直接箭头连接符 12"/>
          <p:cNvCxnSpPr>
            <a:cxnSpLocks noChangeShapeType="1"/>
          </p:cNvCxnSpPr>
          <p:nvPr/>
        </p:nvCxnSpPr>
        <p:spPr bwMode="auto">
          <a:xfrm>
            <a:off x="5508625" y="4652963"/>
            <a:ext cx="863600" cy="1368425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4654550" y="3416300"/>
            <a:ext cx="828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-1000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6" y="510268"/>
            <a:ext cx="10515600" cy="1325563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多线程出现了安全问题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6" y="17965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</a:rPr>
              <a:t>问题的原因：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当多条语句在操作同一个线程共享数据时，一个线程对多条语句只执行了一部分，还没有执行完，另一个线程参与进来执行。导致共享数据的错误。</a:t>
            </a:r>
          </a:p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</a:rPr>
              <a:t>解决办法</a:t>
            </a:r>
            <a:r>
              <a:rPr lang="en-US" altLang="zh-CN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: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对多条操作共享数据的语句，只能让一个线程都执行完，在执行过程中，其他线程不可以参与执行。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343" y="452210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Calibri" panose="020F0502020204030204" charset="0"/>
              </a:rPr>
              <a:t>Synchronized</a:t>
            </a:r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</a:rPr>
              <a:t>的使用方法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857" y="1190171"/>
            <a:ext cx="10515600" cy="53267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对于多线程的安全问题提供了专业的解决方式：</a:t>
            </a:r>
          </a:p>
          <a:p>
            <a:pPr marL="0" indent="0">
              <a:buNone/>
            </a:pPr>
            <a:r>
              <a:rPr lang="en-US" altLang="zh-CN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      </a:t>
            </a:r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同步机制</a:t>
            </a:r>
            <a:endParaRPr lang="en-US" altLang="zh-CN" sz="24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1</a:t>
            </a:r>
            <a:r>
              <a:rPr lang="zh-CN" altLang="en-US" sz="2400" b="1" dirty="0">
                <a:latin typeface="Calibri" panose="020F0502020204030204" charset="0"/>
              </a:rPr>
              <a:t>、</a:t>
            </a:r>
            <a:r>
              <a:rPr lang="en-US" altLang="zh-CN" sz="2400" b="1" dirty="0">
                <a:latin typeface="Calibri" panose="020F0502020204030204" charset="0"/>
              </a:rPr>
              <a:t>synchronized</a:t>
            </a:r>
            <a:r>
              <a:rPr lang="zh-CN" altLang="en-US" sz="2400" b="1" dirty="0">
                <a:latin typeface="Calibri" panose="020F0502020204030204" charset="0"/>
              </a:rPr>
              <a:t>还可以放在方法声明中，表示整个方法</a:t>
            </a: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   </a:t>
            </a:r>
            <a:r>
              <a:rPr lang="zh-CN" altLang="en-US" sz="2400" b="1" dirty="0">
                <a:latin typeface="Calibri" panose="020F0502020204030204" charset="0"/>
              </a:rPr>
              <a:t>为同步方法。</a:t>
            </a:r>
          </a:p>
          <a:p>
            <a:pPr marL="0" indent="0">
              <a:buNone/>
            </a:pPr>
            <a:r>
              <a:rPr lang="zh-CN" altLang="en-US" sz="2400" b="1" dirty="0">
                <a:latin typeface="Calibri" panose="020F0502020204030204" charset="0"/>
              </a:rPr>
              <a:t>例如：</a:t>
            </a: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 public synchronized void show (String name){ </a:t>
            </a:r>
            <a:endParaRPr lang="zh-CN" altLang="en-US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         ….</a:t>
            </a:r>
            <a:endParaRPr lang="zh-CN" altLang="en-US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}</a:t>
            </a: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2</a:t>
            </a:r>
            <a:r>
              <a:rPr lang="zh-CN" altLang="en-US" sz="2400" b="1" dirty="0">
                <a:latin typeface="Calibri" panose="020F0502020204030204" charset="0"/>
              </a:rPr>
              <a:t>、</a:t>
            </a:r>
            <a:r>
              <a:rPr lang="en-US" altLang="zh-CN" sz="2400" b="1" dirty="0">
                <a:latin typeface="Calibri" panose="020F0502020204030204" charset="0"/>
              </a:rPr>
              <a:t>synchronized (</a:t>
            </a:r>
            <a:r>
              <a:rPr lang="zh-CN" altLang="en-US" sz="2400" b="1" dirty="0">
                <a:latin typeface="Calibri" panose="020F0502020204030204" charset="0"/>
                <a:ea typeface="宋体" panose="02010600030101010101" pitchFamily="2" charset="-122"/>
              </a:rPr>
              <a:t>对象）</a:t>
            </a:r>
            <a:r>
              <a:rPr lang="en-US" altLang="zh-CN" sz="2400" b="1" dirty="0">
                <a:latin typeface="Calibri" panose="020F0502020204030204" charset="0"/>
              </a:rPr>
              <a:t>{</a:t>
            </a:r>
            <a:endParaRPr lang="zh-CN" altLang="en-US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      // </a:t>
            </a:r>
            <a:r>
              <a:rPr lang="zh-CN" altLang="en-US" sz="2400" b="1" dirty="0">
                <a:latin typeface="Calibri" panose="020F0502020204030204" charset="0"/>
                <a:ea typeface="宋体" panose="02010600030101010101" pitchFamily="2" charset="-122"/>
              </a:rPr>
              <a:t>需要被同步的代码；</a:t>
            </a:r>
            <a:endParaRPr lang="zh-CN" altLang="en-US" sz="2400" b="1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alibri" panose="020F0502020204030204" charset="0"/>
              </a:rPr>
              <a:t>    }</a:t>
            </a:r>
            <a:endParaRPr lang="zh-CN" altLang="en-US" sz="2400" b="1" dirty="0">
              <a:latin typeface="Calibri" panose="020F0502020204030204" charset="0"/>
            </a:endParaRPr>
          </a:p>
          <a:p>
            <a:endParaRPr lang="zh-CN" altLang="en-US" sz="2400" b="1" dirty="0">
              <a:latin typeface="Calibri" panose="020F0502020204030204" charset="0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342" y="568325"/>
            <a:ext cx="10515600" cy="1325563"/>
          </a:xfrm>
        </p:spPr>
        <p:txBody>
          <a:bodyPr/>
          <a:lstStyle/>
          <a:p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线程的死锁问题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死锁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不同的线程分别占用对方需要的同步资源不放弃，都在等待对方放弃自己需要的同步资源，就形成了线程的死锁</a:t>
            </a:r>
          </a:p>
          <a:p>
            <a:pPr marL="0" indent="0">
              <a:buNone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解决方法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专门的算法、原则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，比如加锁顺序一致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尽量减少同步资源的定义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，尽量避免锁未释放的场景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5" y="437697"/>
            <a:ext cx="10515600" cy="737961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五、线程通信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315" y="1219200"/>
            <a:ext cx="10515600" cy="50013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wait()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与 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notify()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和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notifyAll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sz="2800" b="1" dirty="0">
                <a:ea typeface="宋体" panose="02010600030101010101" pitchFamily="2" charset="-122"/>
                <a:sym typeface="Times New Roman" panose="02020603050405020304" pitchFamily="18" charset="0"/>
              </a:rPr>
              <a:t>wait()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：令当前线程挂起并放弃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CPU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、同步资源，使别的线程可访问并修改共享资源，而当前线程排队等候再次对资源的访问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sz="2800" b="1" dirty="0">
                <a:ea typeface="宋体" panose="02010600030101010101" pitchFamily="2" charset="-122"/>
                <a:sym typeface="Times New Roman" panose="02020603050405020304" pitchFamily="18" charset="0"/>
              </a:rPr>
              <a:t>notify()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：唤醒正在排队等待同步资源的线程中优先级最高者结束等待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sz="2800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notifyAll</a:t>
            </a:r>
            <a:r>
              <a:rPr lang="en-US" altLang="zh-CN" sz="2800" b="1" dirty="0">
                <a:ea typeface="宋体" panose="02010600030101010101" pitchFamily="2" charset="-122"/>
                <a:sym typeface="Times New Roman" panose="02020603050405020304" pitchFamily="18" charset="0"/>
              </a:rPr>
              <a:t> 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：唤醒正在排队等待资源的所有线程结束等待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.</a:t>
            </a:r>
            <a:endParaRPr lang="zh-CN" altLang="en-US" sz="28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Java.lang.Object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提供的这三个方法只有在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synchronized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方法或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synchronized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代码块中才能使用，否则会报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java.lang.IllegalMonitorStateException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异常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379639"/>
            <a:ext cx="10515600" cy="1325563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wait()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258" y="18401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在当前线程中调用方法：  对象名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.wait()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使当前线程进入等待（某对象）状态 ，直到另一线程对该对象发出 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notify (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或</a:t>
            </a:r>
            <a:r>
              <a:rPr lang="en-US" altLang="zh-CN" dirty="0" err="1">
                <a:ea typeface="宋体" panose="02010600030101010101" pitchFamily="2" charset="-122"/>
                <a:sym typeface="Times New Roman" panose="02020603050405020304" pitchFamily="18" charset="0"/>
              </a:rPr>
              <a:t>notifyAll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)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为止。</a:t>
            </a: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调用方法的必要条件：当前线程必须具有对该对象的监控权（加锁）</a:t>
            </a:r>
          </a:p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调用此方法后，当前线程将释放对象监控权  ，然后进入等待</a:t>
            </a: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在当前线程被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notify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后，要重新获得监控权，然后从断点处继续代码的执行。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799" y="466725"/>
            <a:ext cx="10515600" cy="1325563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notify()/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notifyAll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1" y="18401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在当前线程中调用方法：  对象名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.notify()</a:t>
            </a:r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功能：唤醒等待该对象监控权的一个线程。</a:t>
            </a: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调用方法的必要条件：当前线程必须具有对该对象的监控权（加锁）</a:t>
            </a:r>
          </a:p>
          <a:p>
            <a:endParaRPr lang="zh-CN" altLang="en-US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315" y="495754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经典例题：生产者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消费者问题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314" y="1378857"/>
            <a:ext cx="10515600" cy="47981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生产者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Productor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将产品交给店员</a:t>
            </a:r>
            <a:r>
              <a:rPr lang="en-US" altLang="zh-CN" dirty="0">
                <a:ea typeface="宋体" panose="02010600030101010101" pitchFamily="2" charset="-122"/>
              </a:rPr>
              <a:t>(Clerk)</a:t>
            </a:r>
            <a:r>
              <a:rPr lang="zh-CN" altLang="en-US" dirty="0">
                <a:ea typeface="宋体" panose="02010600030101010101" pitchFamily="2" charset="-122"/>
              </a:rPr>
              <a:t>，而消费者</a:t>
            </a:r>
            <a:r>
              <a:rPr lang="en-US" altLang="zh-CN" dirty="0">
                <a:ea typeface="宋体" panose="02010600030101010101" pitchFamily="2" charset="-122"/>
              </a:rPr>
              <a:t>(Customer)</a:t>
            </a:r>
            <a:r>
              <a:rPr lang="zh-CN" altLang="en-US" dirty="0">
                <a:ea typeface="宋体" panose="02010600030101010101" pitchFamily="2" charset="-122"/>
              </a:rPr>
              <a:t>从店员处取走产品，店员一次只能持有固定数量的产品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比如</a:t>
            </a:r>
            <a:r>
              <a:rPr lang="en-US" altLang="zh-CN" dirty="0">
                <a:ea typeface="宋体" panose="02010600030101010101" pitchFamily="2" charset="-122"/>
              </a:rPr>
              <a:t>:20</a:t>
            </a:r>
            <a:r>
              <a:rPr lang="zh-CN" altLang="en-US" dirty="0">
                <a:ea typeface="宋体" panose="02010600030101010101" pitchFamily="2" charset="-122"/>
              </a:rPr>
              <a:t>），如果生产者试图生产更多的产品，店员会叫生产者停一下，如果店中有空位放产品了再通知生产者继续生产；如果店中没有产品了，店员会告诉消费者等一下，如果店中有产品了再通知消费者来取走产品。</a:t>
            </a: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这里可能出现两个问题：</a:t>
            </a: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生产者比消费者快时，消费者会漏掉一些数据没有取到。</a:t>
            </a: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消费者比生产者快时，消费者会取相同的数据。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2638"/>
            <a:ext cx="12191999" cy="761731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46514" y="474419"/>
            <a:ext cx="8229600" cy="100013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</a:t>
            </a:r>
            <a:r>
              <a:rPr lang="zh-CN" altLang="en-US" sz="4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基础课程内容</a:t>
            </a:r>
            <a:endParaRPr lang="zh-CN" altLang="en-US" sz="4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22548" y="1805264"/>
            <a:ext cx="4071966" cy="450059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第一章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语言概述              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第二章 基本语法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第三章 面向对象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类设计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第五章 高级类特性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第六章 异常处理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第七章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第八章 泛型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第九章 注解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&amp;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      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5355771" y="1805264"/>
            <a:ext cx="4071966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第十一章 线程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第十二章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常用类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第十三章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en-US" altLang="zh-CN" sz="2400" dirty="0">
              <a:solidFill>
                <a:srgbClr val="00B05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第十四章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网络编程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771" y="524783"/>
            <a:ext cx="10515600" cy="781504"/>
          </a:xfrm>
        </p:spPr>
        <p:txBody>
          <a:bodyPr/>
          <a:lstStyle/>
          <a:p>
            <a:r>
              <a:rPr lang="zh-CN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课程内容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8829" y="1233715"/>
            <a:ext cx="10515600" cy="495776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程序、进程、线程的概念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中多线程的创建和使用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继承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Thread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类与实现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Runnable 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接口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类的主要方法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线程的调度与设置优先级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线程的生命周期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线程的同步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sym typeface="Times New Roman" panose="02020603050405020304" pitchFamily="18" charset="0"/>
              </a:rPr>
              <a:t>线程的通信</a:t>
            </a:r>
            <a:endParaRPr lang="en-US" altLang="zh-CN" sz="2400" dirty="0">
              <a:solidFill>
                <a:srgbClr val="00B050"/>
              </a:solidFill>
            </a:endParaRPr>
          </a:p>
          <a:p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437696"/>
            <a:ext cx="10515600" cy="752475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一、基本概念：程序 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-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进程 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- 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857" y="1320800"/>
            <a:ext cx="10515600" cy="49432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程序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(program)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是为完成特定任务、用某种语言编写的一组指令的集合。即指一段静态的代码，静态对象。</a:t>
            </a:r>
          </a:p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进程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(process)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是程序的一次执行过程，或是正在运行的一个程序。动态过程：有它自身的产生、存在和消亡的过程。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如：运行中的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QQ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，运行中的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MP3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播放器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程序是静态的，进程是动态的</a:t>
            </a:r>
          </a:p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线程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(thread)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，进程可进一步细化为线程，是一个程序内部的一条执行路径。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若一个程序可同一时间执行多个线程，就是支持多线程的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16D3A2-8A69-434E-8EFA-ACC667534226}"/>
              </a:ext>
            </a:extLst>
          </p:cNvPr>
          <p:cNvSpPr txBox="1"/>
          <p:nvPr/>
        </p:nvSpPr>
        <p:spPr>
          <a:xfrm>
            <a:off x="1600200" y="588645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电脑 </a:t>
            </a:r>
            <a:r>
              <a:rPr lang="en-US" altLang="zh-CN" dirty="0"/>
              <a:t>CPU </a:t>
            </a:r>
            <a:r>
              <a:rPr lang="en-US" altLang="zh-CN" dirty="0" err="1"/>
              <a:t>CPU</a:t>
            </a:r>
            <a:r>
              <a:rPr lang="zh-CN" altLang="en-US" dirty="0"/>
              <a:t>的核数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286" y="481239"/>
            <a:ext cx="10515600" cy="1325563"/>
          </a:xfrm>
        </p:spPr>
        <p:txBody>
          <a:bodyPr/>
          <a:lstStyle/>
          <a:p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何时需要多线程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程序需要同时执行两个或多个任务。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程序需要实现一些需要等待的任务时，如用户输入、文件读写操作、网络操作、搜索等。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需要一些后台运行的程序时。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481240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多线程的创建和启动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857" y="1854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语言的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JVM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允许程序运行多个线程，它通过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java.lang.Thread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类来实现。</a:t>
            </a:r>
          </a:p>
          <a:p>
            <a:pPr>
              <a:buFont typeface="Arial" panose="020B0604020202020204" pitchFamily="34" charset="0"/>
              <a:buChar char="l"/>
            </a:pPr>
            <a:endParaRPr lang="en-US" altLang="zh-CN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类的特性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每个线程都是通过某个特定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对象的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run()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方法来完成操作的，经常把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run()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方法的主体称为</a:t>
            </a:r>
            <a:r>
              <a:rPr lang="zh-CN" altLang="en-US" sz="2800" b="1" dirty="0">
                <a:ea typeface="宋体" panose="02010600030101010101" pitchFamily="2" charset="-122"/>
                <a:sym typeface="Times New Roman" panose="02020603050405020304" pitchFamily="18" charset="0"/>
              </a:rPr>
              <a:t>线程体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通过该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对象的</a:t>
            </a:r>
            <a:r>
              <a:rPr lang="en-US" altLang="zh-CN" sz="2800" dirty="0">
                <a:ea typeface="宋体" panose="02010600030101010101" pitchFamily="2" charset="-122"/>
                <a:sym typeface="Times New Roman" panose="02020603050405020304" pitchFamily="18" charset="0"/>
              </a:rPr>
              <a:t>start()</a:t>
            </a:r>
            <a:r>
              <a:rPr lang="zh-CN" altLang="en-US" sz="2800" dirty="0">
                <a:ea typeface="宋体" panose="02010600030101010101" pitchFamily="2" charset="-122"/>
                <a:sym typeface="Times New Roman" panose="02020603050405020304" pitchFamily="18" charset="0"/>
              </a:rPr>
              <a:t>方法来调用这个线程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466725"/>
            <a:ext cx="10515600" cy="752475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28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构造方法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Thread()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创建新的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对象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Thread(String </a:t>
            </a:r>
            <a:r>
              <a:rPr lang="en-US" altLang="zh-CN" b="1" dirty="0" err="1">
                <a:ea typeface="宋体" panose="02010600030101010101" pitchFamily="2" charset="-122"/>
                <a:sym typeface="Times New Roman" panose="02020603050405020304" pitchFamily="18" charset="0"/>
              </a:rPr>
              <a:t>threadname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创建线程并指定线程实例名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Thread(Runnable target)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指定创建线程的目标对象，它实现了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Runnable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接口中的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</a:p>
          <a:p>
            <a:pPr lvl="1">
              <a:buFont typeface="Arial" panose="020B0604020202020204" pitchFamily="34" charset="0"/>
              <a:buChar char="Ø"/>
            </a:pP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Thread(Runnable target, String name)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创建新的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对象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771" y="510268"/>
            <a:ext cx="10515600" cy="1325563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创建线程的两种方式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258" y="1825625"/>
            <a:ext cx="10515600" cy="435133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继承</a:t>
            </a:r>
            <a:r>
              <a:rPr lang="en-US" altLang="zh-CN" b="1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b="1" dirty="0">
                <a:ea typeface="宋体" panose="02010600030101010101" pitchFamily="2" charset="-122"/>
                <a:sym typeface="Times New Roman" panose="02020603050405020304" pitchFamily="18" charset="0"/>
              </a:rPr>
              <a:t>类</a:t>
            </a:r>
          </a:p>
          <a:p>
            <a:pPr marL="514350" indent="-514350">
              <a:buNone/>
            </a:pP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 1)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定义子类继承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类。</a:t>
            </a:r>
          </a:p>
          <a:p>
            <a:pPr marL="514350" indent="-51435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2)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子类中重写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类中的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方法。</a:t>
            </a:r>
          </a:p>
          <a:p>
            <a:pPr marL="514350" indent="-51435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3)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创建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子类对象，即创建了线程对象。</a:t>
            </a:r>
          </a:p>
          <a:p>
            <a:pPr marL="514350" indent="-514350">
              <a:buNone/>
            </a:pP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4)  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调用线程对象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start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方法：启动线程，调用</a:t>
            </a:r>
            <a:r>
              <a:rPr lang="en-US" altLang="zh-CN" dirty="0">
                <a:ea typeface="宋体" panose="02010600030101010101" pitchFamily="2" charset="-122"/>
                <a:sym typeface="Times New Roman" panose="02020603050405020304" pitchFamily="18" charset="0"/>
              </a:rPr>
              <a:t>run</a:t>
            </a:r>
            <a:r>
              <a:rPr lang="zh-CN" altLang="en-US" dirty="0">
                <a:ea typeface="宋体" panose="02010600030101010101" pitchFamily="2" charset="-122"/>
                <a:sym typeface="Times New Roman" panose="02020603050405020304" pitchFamily="18" charset="0"/>
              </a:rPr>
              <a:t>方法。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6501</TotalTime>
  <Words>1970</Words>
  <Application>Microsoft Office PowerPoint</Application>
  <PresentationFormat>宽屏</PresentationFormat>
  <Paragraphs>220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黑体</vt:lpstr>
      <vt:lpstr>宋体</vt:lpstr>
      <vt:lpstr>Arial</vt:lpstr>
      <vt:lpstr>Calibri</vt:lpstr>
      <vt:lpstr>Calibri Light</vt:lpstr>
      <vt:lpstr>Times New Roman</vt:lpstr>
      <vt:lpstr>新研科技</vt:lpstr>
      <vt:lpstr>线程</vt:lpstr>
      <vt:lpstr>PowerPoint 演示文稿</vt:lpstr>
      <vt:lpstr>JAVA基础课程内容</vt:lpstr>
      <vt:lpstr>课程内容</vt:lpstr>
      <vt:lpstr>一、基本概念：程序 - 进程 - 线程</vt:lpstr>
      <vt:lpstr>何时需要多线程</vt:lpstr>
      <vt:lpstr>多线程的创建和启动</vt:lpstr>
      <vt:lpstr>Thread类</vt:lpstr>
      <vt:lpstr>创建线程的两种方式</vt:lpstr>
      <vt:lpstr>创建线程的两种方式</vt:lpstr>
      <vt:lpstr>继承方式和实现方式的联系与区别</vt:lpstr>
      <vt:lpstr>使用多线程的优点</vt:lpstr>
      <vt:lpstr>Thread类的有关方法(1)</vt:lpstr>
      <vt:lpstr>线程的优先级</vt:lpstr>
      <vt:lpstr>Thread类的有关方法(2)</vt:lpstr>
      <vt:lpstr>三、线程的生命周期</vt:lpstr>
      <vt:lpstr>三、线程的生命周期</vt:lpstr>
      <vt:lpstr>四、线程的同步</vt:lpstr>
      <vt:lpstr>多线程出现了安全问题 </vt:lpstr>
      <vt:lpstr>Synchronized的使用方法 </vt:lpstr>
      <vt:lpstr>线程的死锁问题</vt:lpstr>
      <vt:lpstr>五、线程通信</vt:lpstr>
      <vt:lpstr>wait() 方法</vt:lpstr>
      <vt:lpstr>notify()/notifyAll()</vt:lpstr>
      <vt:lpstr>经典例题：生产者/消费者问题 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刘伯元</cp:lastModifiedBy>
  <cp:revision>69</cp:revision>
  <dcterms:created xsi:type="dcterms:W3CDTF">2018-02-01T07:53:00Z</dcterms:created>
  <dcterms:modified xsi:type="dcterms:W3CDTF">2019-02-25T13:48:41Z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