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59" r:id="rId6"/>
    <p:sldId id="264" r:id="rId7"/>
    <p:sldId id="265" r:id="rId8"/>
    <p:sldId id="260" r:id="rId9"/>
    <p:sldId id="261"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8563F5A-C06C-48FC-93E7-3063CFFED085}">
          <p14:sldIdLst>
            <p14:sldId id="256"/>
            <p14:sldId id="257"/>
            <p14:sldId id="258"/>
            <p14:sldId id="262"/>
            <p14:sldId id="259"/>
            <p14:sldId id="264"/>
            <p14:sldId id="265"/>
            <p14:sldId id="260"/>
            <p14:sldId id="261"/>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B27331-103B-403B-82B2-139783971ED2}" type="datetimeFigureOut">
              <a:rPr lang="fr-FR" smtClean="0"/>
              <a:t>11/01/2025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A5D5A87-1E8C-4017-9875-6B406A2CD982}" type="slidenum">
              <a:rPr lang="fr-FR" smtClean="0"/>
              <a:t>‹#›</a:t>
            </a:fld>
            <a:endParaRPr lang="fr-FR"/>
          </a:p>
        </p:txBody>
      </p:sp>
    </p:spTree>
    <p:extLst>
      <p:ext uri="{BB962C8B-B14F-4D97-AF65-F5344CB8AC3E}">
        <p14:creationId xmlns:p14="http://schemas.microsoft.com/office/powerpoint/2010/main" val="3786668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B27331-103B-403B-82B2-139783971ED2}" type="datetimeFigureOut">
              <a:rPr lang="fr-FR" smtClean="0"/>
              <a:t>11/01/2025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A5D5A87-1E8C-4017-9875-6B406A2CD982}" type="slidenum">
              <a:rPr lang="fr-FR" smtClean="0"/>
              <a:t>‹#›</a:t>
            </a:fld>
            <a:endParaRPr lang="fr-FR"/>
          </a:p>
        </p:txBody>
      </p:sp>
    </p:spTree>
    <p:extLst>
      <p:ext uri="{BB962C8B-B14F-4D97-AF65-F5344CB8AC3E}">
        <p14:creationId xmlns:p14="http://schemas.microsoft.com/office/powerpoint/2010/main" val="1044412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B27331-103B-403B-82B2-139783971ED2}" type="datetimeFigureOut">
              <a:rPr lang="fr-FR" smtClean="0"/>
              <a:t>11/01/2025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A5D5A87-1E8C-4017-9875-6B406A2CD982}" type="slidenum">
              <a:rPr lang="fr-FR" smtClean="0"/>
              <a:t>‹#›</a:t>
            </a:fld>
            <a:endParaRPr lang="fr-F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664683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B27331-103B-403B-82B2-139783971ED2}" type="datetimeFigureOut">
              <a:rPr lang="fr-FR" smtClean="0"/>
              <a:t>11/01/2025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A5D5A87-1E8C-4017-9875-6B406A2CD982}" type="slidenum">
              <a:rPr lang="fr-FR" smtClean="0"/>
              <a:t>‹#›</a:t>
            </a:fld>
            <a:endParaRPr lang="fr-FR"/>
          </a:p>
        </p:txBody>
      </p:sp>
    </p:spTree>
    <p:extLst>
      <p:ext uri="{BB962C8B-B14F-4D97-AF65-F5344CB8AC3E}">
        <p14:creationId xmlns:p14="http://schemas.microsoft.com/office/powerpoint/2010/main" val="16134450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B27331-103B-403B-82B2-139783971ED2}" type="datetimeFigureOut">
              <a:rPr lang="fr-FR" smtClean="0"/>
              <a:t>11/01/2025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A5D5A87-1E8C-4017-9875-6B406A2CD982}" type="slidenum">
              <a:rPr lang="fr-FR" smtClean="0"/>
              <a:t>‹#›</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384977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B27331-103B-403B-82B2-139783971ED2}" type="datetimeFigureOut">
              <a:rPr lang="fr-FR" smtClean="0"/>
              <a:t>11/01/2025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A5D5A87-1E8C-4017-9875-6B406A2CD982}" type="slidenum">
              <a:rPr lang="fr-FR" smtClean="0"/>
              <a:t>‹#›</a:t>
            </a:fld>
            <a:endParaRPr lang="fr-FR"/>
          </a:p>
        </p:txBody>
      </p:sp>
    </p:spTree>
    <p:extLst>
      <p:ext uri="{BB962C8B-B14F-4D97-AF65-F5344CB8AC3E}">
        <p14:creationId xmlns:p14="http://schemas.microsoft.com/office/powerpoint/2010/main" val="42190377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B27331-103B-403B-82B2-139783971ED2}" type="datetimeFigureOut">
              <a:rPr lang="fr-FR" smtClean="0"/>
              <a:t>11/01/2025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A5D5A87-1E8C-4017-9875-6B406A2CD982}" type="slidenum">
              <a:rPr lang="fr-FR" smtClean="0"/>
              <a:t>‹#›</a:t>
            </a:fld>
            <a:endParaRPr lang="fr-FR"/>
          </a:p>
        </p:txBody>
      </p:sp>
    </p:spTree>
    <p:extLst>
      <p:ext uri="{BB962C8B-B14F-4D97-AF65-F5344CB8AC3E}">
        <p14:creationId xmlns:p14="http://schemas.microsoft.com/office/powerpoint/2010/main" val="14128350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B27331-103B-403B-82B2-139783971ED2}" type="datetimeFigureOut">
              <a:rPr lang="fr-FR" smtClean="0"/>
              <a:t>11/01/2025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A5D5A87-1E8C-4017-9875-6B406A2CD982}" type="slidenum">
              <a:rPr lang="fr-FR" smtClean="0"/>
              <a:t>‹#›</a:t>
            </a:fld>
            <a:endParaRPr lang="fr-FR"/>
          </a:p>
        </p:txBody>
      </p:sp>
    </p:spTree>
    <p:extLst>
      <p:ext uri="{BB962C8B-B14F-4D97-AF65-F5344CB8AC3E}">
        <p14:creationId xmlns:p14="http://schemas.microsoft.com/office/powerpoint/2010/main" val="1699486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B27331-103B-403B-82B2-139783971ED2}" type="datetimeFigureOut">
              <a:rPr lang="fr-FR" smtClean="0"/>
              <a:t>11/01/2025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A5D5A87-1E8C-4017-9875-6B406A2CD982}" type="slidenum">
              <a:rPr lang="fr-FR" smtClean="0"/>
              <a:t>‹#›</a:t>
            </a:fld>
            <a:endParaRPr lang="fr-FR"/>
          </a:p>
        </p:txBody>
      </p:sp>
    </p:spTree>
    <p:extLst>
      <p:ext uri="{BB962C8B-B14F-4D97-AF65-F5344CB8AC3E}">
        <p14:creationId xmlns:p14="http://schemas.microsoft.com/office/powerpoint/2010/main" val="1130836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B27331-103B-403B-82B2-139783971ED2}" type="datetimeFigureOut">
              <a:rPr lang="fr-FR" smtClean="0"/>
              <a:t>11/01/2025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2A5D5A87-1E8C-4017-9875-6B406A2CD982}" type="slidenum">
              <a:rPr lang="fr-FR" smtClean="0"/>
              <a:t>‹#›</a:t>
            </a:fld>
            <a:endParaRPr lang="fr-FR"/>
          </a:p>
        </p:txBody>
      </p:sp>
    </p:spTree>
    <p:extLst>
      <p:ext uri="{BB962C8B-B14F-4D97-AF65-F5344CB8AC3E}">
        <p14:creationId xmlns:p14="http://schemas.microsoft.com/office/powerpoint/2010/main" val="3042264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B27331-103B-403B-82B2-139783971ED2}" type="datetimeFigureOut">
              <a:rPr lang="fr-FR" smtClean="0"/>
              <a:t>11/01/2025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A5D5A87-1E8C-4017-9875-6B406A2CD982}" type="slidenum">
              <a:rPr lang="fr-FR" smtClean="0"/>
              <a:t>‹#›</a:t>
            </a:fld>
            <a:endParaRPr lang="fr-FR"/>
          </a:p>
        </p:txBody>
      </p:sp>
    </p:spTree>
    <p:extLst>
      <p:ext uri="{BB962C8B-B14F-4D97-AF65-F5344CB8AC3E}">
        <p14:creationId xmlns:p14="http://schemas.microsoft.com/office/powerpoint/2010/main" val="3231208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B27331-103B-403B-82B2-139783971ED2}" type="datetimeFigureOut">
              <a:rPr lang="fr-FR" smtClean="0"/>
              <a:t>11/01/2025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2A5D5A87-1E8C-4017-9875-6B406A2CD982}" type="slidenum">
              <a:rPr lang="fr-FR" smtClean="0"/>
              <a:t>‹#›</a:t>
            </a:fld>
            <a:endParaRPr lang="fr-FR"/>
          </a:p>
        </p:txBody>
      </p:sp>
    </p:spTree>
    <p:extLst>
      <p:ext uri="{BB962C8B-B14F-4D97-AF65-F5344CB8AC3E}">
        <p14:creationId xmlns:p14="http://schemas.microsoft.com/office/powerpoint/2010/main" val="1056781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B27331-103B-403B-82B2-139783971ED2}" type="datetimeFigureOut">
              <a:rPr lang="fr-FR" smtClean="0"/>
              <a:t>11/01/2025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2A5D5A87-1E8C-4017-9875-6B406A2CD982}" type="slidenum">
              <a:rPr lang="fr-FR" smtClean="0"/>
              <a:t>‹#›</a:t>
            </a:fld>
            <a:endParaRPr lang="fr-FR"/>
          </a:p>
        </p:txBody>
      </p:sp>
    </p:spTree>
    <p:extLst>
      <p:ext uri="{BB962C8B-B14F-4D97-AF65-F5344CB8AC3E}">
        <p14:creationId xmlns:p14="http://schemas.microsoft.com/office/powerpoint/2010/main" val="2773453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B27331-103B-403B-82B2-139783971ED2}" type="datetimeFigureOut">
              <a:rPr lang="fr-FR" smtClean="0"/>
              <a:t>11/01/2025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2A5D5A87-1E8C-4017-9875-6B406A2CD982}" type="slidenum">
              <a:rPr lang="fr-FR" smtClean="0"/>
              <a:t>‹#›</a:t>
            </a:fld>
            <a:endParaRPr lang="fr-FR"/>
          </a:p>
        </p:txBody>
      </p:sp>
    </p:spTree>
    <p:extLst>
      <p:ext uri="{BB962C8B-B14F-4D97-AF65-F5344CB8AC3E}">
        <p14:creationId xmlns:p14="http://schemas.microsoft.com/office/powerpoint/2010/main" val="1932004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1B27331-103B-403B-82B2-139783971ED2}" type="datetimeFigureOut">
              <a:rPr lang="fr-FR" smtClean="0"/>
              <a:t>11/01/2025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A5D5A87-1E8C-4017-9875-6B406A2CD982}" type="slidenum">
              <a:rPr lang="fr-FR" smtClean="0"/>
              <a:t>‹#›</a:t>
            </a:fld>
            <a:endParaRPr lang="fr-FR"/>
          </a:p>
        </p:txBody>
      </p:sp>
    </p:spTree>
    <p:extLst>
      <p:ext uri="{BB962C8B-B14F-4D97-AF65-F5344CB8AC3E}">
        <p14:creationId xmlns:p14="http://schemas.microsoft.com/office/powerpoint/2010/main" val="3322448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B27331-103B-403B-82B2-139783971ED2}" type="datetimeFigureOut">
              <a:rPr lang="fr-FR" smtClean="0"/>
              <a:t>11/01/2025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2A5D5A87-1E8C-4017-9875-6B406A2CD982}" type="slidenum">
              <a:rPr lang="fr-FR" smtClean="0"/>
              <a:t>‹#›</a:t>
            </a:fld>
            <a:endParaRPr lang="fr-FR"/>
          </a:p>
        </p:txBody>
      </p:sp>
    </p:spTree>
    <p:extLst>
      <p:ext uri="{BB962C8B-B14F-4D97-AF65-F5344CB8AC3E}">
        <p14:creationId xmlns:p14="http://schemas.microsoft.com/office/powerpoint/2010/main" val="3541194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1B27331-103B-403B-82B2-139783971ED2}" type="datetimeFigureOut">
              <a:rPr lang="fr-FR" smtClean="0"/>
              <a:t>11/01/2025</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A5D5A87-1E8C-4017-9875-6B406A2CD982}" type="slidenum">
              <a:rPr lang="fr-FR" smtClean="0"/>
              <a:t>‹#›</a:t>
            </a:fld>
            <a:endParaRPr lang="fr-FR"/>
          </a:p>
        </p:txBody>
      </p:sp>
    </p:spTree>
    <p:extLst>
      <p:ext uri="{BB962C8B-B14F-4D97-AF65-F5344CB8AC3E}">
        <p14:creationId xmlns:p14="http://schemas.microsoft.com/office/powerpoint/2010/main" val="26775649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404C2F7-D180-4DE4-B500-8236F874A5E2}"/>
              </a:ext>
            </a:extLst>
          </p:cNvPr>
          <p:cNvSpPr txBox="1">
            <a:spLocks/>
          </p:cNvSpPr>
          <p:nvPr/>
        </p:nvSpPr>
        <p:spPr>
          <a:xfrm>
            <a:off x="676976" y="1315516"/>
            <a:ext cx="10668000" cy="136477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defTabSz="914400" eaLnBrk="0" fontAlgn="base" hangingPunct="0">
              <a:spcAft>
                <a:spcPct val="0"/>
              </a:spcAft>
            </a:pPr>
            <a:br>
              <a:rPr lang="fr-FR" altLang="fr-FR" sz="1600" b="1" dirty="0">
                <a:solidFill>
                  <a:schemeClr val="tx1"/>
                </a:solidFill>
                <a:latin typeface="Calibri" panose="020F0502020204030204" pitchFamily="34" charset="0"/>
                <a:ea typeface="Times New Roman" panose="02020603050405020304" pitchFamily="18" charset="0"/>
                <a:cs typeface="Lucida Bright" panose="02040602050505020304" pitchFamily="18" charset="0"/>
              </a:rPr>
            </a:br>
            <a:br>
              <a:rPr lang="fr-FR" altLang="fr-FR" sz="1600" b="1" dirty="0">
                <a:solidFill>
                  <a:schemeClr val="tx1"/>
                </a:solidFill>
                <a:latin typeface="Calibri" panose="020F0502020204030204" pitchFamily="34" charset="0"/>
                <a:ea typeface="Times New Roman" panose="02020603050405020304" pitchFamily="18" charset="0"/>
                <a:cs typeface="Lucida Bright" panose="02040602050505020304" pitchFamily="18" charset="0"/>
              </a:rPr>
            </a:br>
            <a:br>
              <a:rPr lang="fr-FR" altLang="fr-FR" sz="1600" b="1" dirty="0">
                <a:solidFill>
                  <a:schemeClr val="tx1"/>
                </a:solidFill>
                <a:latin typeface="Calibri" panose="020F0502020204030204" pitchFamily="34" charset="0"/>
                <a:ea typeface="Times New Roman" panose="02020603050405020304" pitchFamily="18" charset="0"/>
                <a:cs typeface="Lucida Bright" panose="02040602050505020304" pitchFamily="18" charset="0"/>
              </a:rPr>
            </a:br>
            <a:br>
              <a:rPr lang="fr-FR" altLang="fr-FR" sz="1600" b="1" dirty="0">
                <a:solidFill>
                  <a:schemeClr val="tx1"/>
                </a:solidFill>
                <a:latin typeface="Calibri" panose="020F0502020204030204" pitchFamily="34" charset="0"/>
                <a:ea typeface="Times New Roman" panose="02020603050405020304" pitchFamily="18" charset="0"/>
                <a:cs typeface="Lucida Bright" panose="02040602050505020304" pitchFamily="18" charset="0"/>
              </a:rPr>
            </a:br>
            <a:br>
              <a:rPr lang="fr-FR" altLang="fr-FR" sz="1600" b="1" dirty="0">
                <a:solidFill>
                  <a:schemeClr val="tx1"/>
                </a:solidFill>
                <a:latin typeface="Calibri" panose="020F0502020204030204" pitchFamily="34" charset="0"/>
                <a:ea typeface="Times New Roman" panose="02020603050405020304" pitchFamily="18" charset="0"/>
                <a:cs typeface="Lucida Bright" panose="02040602050505020304" pitchFamily="18" charset="0"/>
              </a:rPr>
            </a:br>
            <a:br>
              <a:rPr lang="fr-FR" altLang="fr-FR" sz="1600" b="1" dirty="0">
                <a:solidFill>
                  <a:schemeClr val="tx1"/>
                </a:solidFill>
                <a:latin typeface="Calibri" panose="020F0502020204030204" pitchFamily="34" charset="0"/>
                <a:ea typeface="Times New Roman" panose="02020603050405020304" pitchFamily="18" charset="0"/>
                <a:cs typeface="Lucida Bright" panose="02040602050505020304" pitchFamily="18" charset="0"/>
              </a:rPr>
            </a:br>
            <a:br>
              <a:rPr lang="fr-FR" altLang="fr-FR" sz="1600" b="1" dirty="0">
                <a:solidFill>
                  <a:schemeClr val="tx1"/>
                </a:solidFill>
                <a:latin typeface="Calibri" panose="020F0502020204030204" pitchFamily="34" charset="0"/>
                <a:ea typeface="Times New Roman" panose="02020603050405020304" pitchFamily="18" charset="0"/>
                <a:cs typeface="Lucida Bright" panose="02040602050505020304" pitchFamily="18" charset="0"/>
              </a:rPr>
            </a:br>
            <a:br>
              <a:rPr lang="fr-FR" altLang="fr-FR" sz="1600" b="1" dirty="0">
                <a:solidFill>
                  <a:schemeClr val="tx1"/>
                </a:solidFill>
                <a:latin typeface="Calibri" panose="020F0502020204030204" pitchFamily="34" charset="0"/>
                <a:ea typeface="Times New Roman" panose="02020603050405020304" pitchFamily="18" charset="0"/>
                <a:cs typeface="Lucida Bright" panose="02040602050505020304" pitchFamily="18" charset="0"/>
              </a:rPr>
            </a:br>
            <a:br>
              <a:rPr lang="fr-FR" altLang="fr-FR" sz="1600" b="1" dirty="0">
                <a:solidFill>
                  <a:schemeClr val="tx1"/>
                </a:solidFill>
                <a:latin typeface="Calibri" panose="020F0502020204030204" pitchFamily="34" charset="0"/>
                <a:ea typeface="Times New Roman" panose="02020603050405020304" pitchFamily="18" charset="0"/>
                <a:cs typeface="Lucida Bright" panose="02040602050505020304" pitchFamily="18" charset="0"/>
              </a:rPr>
            </a:br>
            <a:br>
              <a:rPr lang="fr-FR" altLang="fr-FR" sz="1600" b="1" dirty="0">
                <a:solidFill>
                  <a:schemeClr val="tx1"/>
                </a:solidFill>
                <a:latin typeface="Calibri" panose="020F0502020204030204" pitchFamily="34" charset="0"/>
                <a:ea typeface="Times New Roman" panose="02020603050405020304" pitchFamily="18" charset="0"/>
                <a:cs typeface="Lucida Bright" panose="02040602050505020304" pitchFamily="18" charset="0"/>
              </a:rPr>
            </a:br>
            <a:br>
              <a:rPr lang="fr-FR" altLang="fr-FR" sz="1600" b="1" dirty="0">
                <a:solidFill>
                  <a:schemeClr val="tx1"/>
                </a:solidFill>
                <a:latin typeface="Calibri" panose="020F0502020204030204" pitchFamily="34" charset="0"/>
                <a:ea typeface="Times New Roman" panose="02020603050405020304" pitchFamily="18" charset="0"/>
                <a:cs typeface="Lucida Bright" panose="02040602050505020304" pitchFamily="18" charset="0"/>
              </a:rPr>
            </a:br>
            <a:br>
              <a:rPr lang="fr-FR" altLang="fr-FR" sz="1600" b="1" dirty="0">
                <a:solidFill>
                  <a:schemeClr val="tx1"/>
                </a:solidFill>
                <a:latin typeface="Calibri" panose="020F0502020204030204" pitchFamily="34" charset="0"/>
                <a:ea typeface="Times New Roman" panose="02020603050405020304" pitchFamily="18" charset="0"/>
                <a:cs typeface="Lucida Bright" panose="02040602050505020304" pitchFamily="18" charset="0"/>
              </a:rPr>
            </a:br>
            <a:br>
              <a:rPr lang="fr-FR" altLang="fr-FR" sz="1600" b="1" dirty="0">
                <a:solidFill>
                  <a:schemeClr val="tx1"/>
                </a:solidFill>
                <a:latin typeface="Calibri" panose="020F0502020204030204" pitchFamily="34" charset="0"/>
                <a:ea typeface="Times New Roman" panose="02020603050405020304" pitchFamily="18" charset="0"/>
                <a:cs typeface="Lucida Bright" panose="02040602050505020304" pitchFamily="18" charset="0"/>
              </a:rPr>
            </a:br>
            <a:br>
              <a:rPr lang="fr-FR" altLang="fr-FR" sz="1600" b="1" dirty="0">
                <a:solidFill>
                  <a:schemeClr val="tx1"/>
                </a:solidFill>
                <a:latin typeface="Calibri" panose="020F0502020204030204" pitchFamily="34" charset="0"/>
                <a:ea typeface="Times New Roman" panose="02020603050405020304" pitchFamily="18" charset="0"/>
                <a:cs typeface="Lucida Bright" panose="02040602050505020304" pitchFamily="18" charset="0"/>
              </a:rPr>
            </a:br>
            <a:br>
              <a:rPr lang="fr-FR" altLang="fr-FR" sz="1600" b="1" dirty="0">
                <a:solidFill>
                  <a:schemeClr val="tx1"/>
                </a:solidFill>
                <a:latin typeface="Calibri" panose="020F0502020204030204" pitchFamily="34" charset="0"/>
                <a:ea typeface="Times New Roman" panose="02020603050405020304" pitchFamily="18" charset="0"/>
                <a:cs typeface="Lucida Bright" panose="02040602050505020304" pitchFamily="18" charset="0"/>
              </a:rPr>
            </a:br>
            <a:r>
              <a:rPr lang="fr-FR" altLang="fr-FR" sz="1600" b="1" dirty="0">
                <a:solidFill>
                  <a:schemeClr val="tx1"/>
                </a:solidFill>
                <a:latin typeface="+mn-lt"/>
                <a:ea typeface="Times New Roman" panose="02020603050405020304" pitchFamily="18" charset="0"/>
                <a:cs typeface="Lucida Bright" panose="02040602050505020304" pitchFamily="18" charset="0"/>
              </a:rPr>
              <a:t>UNIVERSITY OF BUEA</a:t>
            </a:r>
            <a:br>
              <a:rPr lang="fr-FR" altLang="fr-FR" sz="1000" dirty="0">
                <a:solidFill>
                  <a:schemeClr val="tx1"/>
                </a:solidFill>
                <a:latin typeface="+mn-lt"/>
              </a:rPr>
            </a:br>
            <a:r>
              <a:rPr lang="fr-FR" altLang="fr-FR" sz="1600" b="1" dirty="0">
                <a:solidFill>
                  <a:schemeClr val="tx1"/>
                </a:solidFill>
                <a:latin typeface="+mn-lt"/>
                <a:ea typeface="Times New Roman" panose="02020603050405020304" pitchFamily="18" charset="0"/>
                <a:cs typeface="Lucida Bright" panose="02040602050505020304" pitchFamily="18" charset="0"/>
              </a:rPr>
              <a:t>FACULTY OF ENGINEERING AND TECHNOLOGY</a:t>
            </a:r>
            <a:br>
              <a:rPr lang="fr-FR" altLang="fr-FR" sz="1000" dirty="0">
                <a:solidFill>
                  <a:schemeClr val="tx1"/>
                </a:solidFill>
                <a:latin typeface="+mn-lt"/>
              </a:rPr>
            </a:br>
            <a:r>
              <a:rPr lang="fr-FR" altLang="fr-FR" sz="1600" b="1" dirty="0">
                <a:solidFill>
                  <a:schemeClr val="tx1"/>
                </a:solidFill>
                <a:latin typeface="+mn-lt"/>
                <a:ea typeface="Times New Roman" panose="02020603050405020304" pitchFamily="18" charset="0"/>
                <a:cs typeface="Lucida Bright" panose="02040602050505020304" pitchFamily="18" charset="0"/>
              </a:rPr>
              <a:t>DEPARTMENT OF COMPUTER ENGINEERING</a:t>
            </a:r>
            <a:br>
              <a:rPr lang="fr-FR" altLang="fr-FR" sz="1000" dirty="0">
                <a:solidFill>
                  <a:schemeClr val="tx1"/>
                </a:solidFill>
                <a:latin typeface="+mn-lt"/>
              </a:rPr>
            </a:br>
            <a:r>
              <a:rPr lang="fr-FR" altLang="fr-FR" sz="1600" b="1" dirty="0">
                <a:solidFill>
                  <a:schemeClr val="tx1"/>
                </a:solidFill>
                <a:latin typeface="+mn-lt"/>
                <a:ea typeface="Times New Roman" panose="02020603050405020304" pitchFamily="18" charset="0"/>
                <a:cs typeface="Lucida Bright" panose="02040602050505020304" pitchFamily="18" charset="0"/>
              </a:rPr>
              <a:t>LEVEL 300</a:t>
            </a:r>
            <a:br>
              <a:rPr lang="fr-FR" altLang="fr-FR" sz="900" dirty="0">
                <a:solidFill>
                  <a:schemeClr val="tx1"/>
                </a:solidFill>
                <a:latin typeface="+mn-lt"/>
              </a:rPr>
            </a:br>
            <a:endParaRPr lang="fr-FR" sz="1400" dirty="0">
              <a:solidFill>
                <a:schemeClr val="tx1"/>
              </a:solidFill>
              <a:latin typeface="+mn-lt"/>
            </a:endParaRPr>
          </a:p>
        </p:txBody>
      </p:sp>
      <p:pic>
        <p:nvPicPr>
          <p:cNvPr id="5" name="Picture 1">
            <a:extLst>
              <a:ext uri="{FF2B5EF4-FFF2-40B4-BE49-F238E27FC236}">
                <a16:creationId xmlns:a16="http://schemas.microsoft.com/office/drawing/2014/main" id="{A2F39B9B-207F-4220-A18F-EE244DB920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7654" y="350316"/>
            <a:ext cx="1003300" cy="9652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7">
            <a:extLst>
              <a:ext uri="{FF2B5EF4-FFF2-40B4-BE49-F238E27FC236}">
                <a16:creationId xmlns:a16="http://schemas.microsoft.com/office/drawing/2014/main" id="{A156623B-1AD3-4A94-922B-F5FC11417520}"/>
              </a:ext>
            </a:extLst>
          </p:cNvPr>
          <p:cNvSpPr>
            <a:spLocks noChangeArrowheads="1"/>
          </p:cNvSpPr>
          <p:nvPr/>
        </p:nvSpPr>
        <p:spPr bwMode="auto">
          <a:xfrm>
            <a:off x="4159412" y="5492583"/>
            <a:ext cx="3873176"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fr-FR" altLang="fr-FR"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br>
            <a:endParaRPr kumimoji="0" lang="fr-FR" altLang="fr-FR"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Char char="•"/>
              <a:tabLst/>
              <a:defRPr/>
            </a:pPr>
            <a:r>
              <a:rPr kumimoji="0" lang="fr-FR" altLang="fr-FR" sz="1200" b="1" i="0" u="none" strike="noStrike" kern="1200" cap="none" spc="0" normalizeH="0" baseline="0" noProof="0" dirty="0">
                <a:ln>
                  <a:noFill/>
                </a:ln>
                <a:solidFill>
                  <a:prstClr val="white"/>
                </a:solidFill>
                <a:effectLst/>
                <a:uLnTx/>
                <a:uFillTx/>
                <a:latin typeface="Lucida Bright" panose="02040602050505020304" pitchFamily="18" charset="0"/>
                <a:ea typeface="Times New Roman" panose="02020603050405020304" pitchFamily="18" charset="0"/>
                <a:cs typeface="Lucida Bright" panose="02040602050505020304" pitchFamily="18" charset="0"/>
              </a:rPr>
              <a:t>COURSE FACILITATOR:</a:t>
            </a:r>
            <a:r>
              <a:rPr kumimoji="0" lang="fr-FR" altLang="fr-FR" sz="1200" b="1" i="0" u="sng" strike="noStrike" kern="1200" cap="none" spc="0" normalizeH="0" baseline="0" noProof="0" dirty="0">
                <a:ln>
                  <a:noFill/>
                </a:ln>
                <a:solidFill>
                  <a:prstClr val="white"/>
                </a:solidFill>
                <a:effectLst/>
                <a:uLnTx/>
                <a:uFillTx/>
                <a:latin typeface="Lucida Bright" panose="02040602050505020304" pitchFamily="18" charset="0"/>
                <a:ea typeface="Times New Roman" panose="02020603050405020304" pitchFamily="18" charset="0"/>
                <a:cs typeface="Lucida Bright" panose="02040602050505020304" pitchFamily="18" charset="0"/>
              </a:rPr>
              <a:t> DR. </a:t>
            </a:r>
            <a:r>
              <a:rPr kumimoji="0" lang="en-GB" altLang="fr-FR" sz="1100" b="1" i="0" u="sng" strike="noStrike" kern="1200" cap="none" spc="0" normalizeH="0" baseline="0" noProof="0" dirty="0">
                <a:ln>
                  <a:noFill/>
                </a:ln>
                <a:solidFill>
                  <a:prstClr val="white"/>
                </a:solidFill>
                <a:effectLst/>
                <a:uLnTx/>
                <a:uFillTx/>
                <a:latin typeface="Lucida Bright" panose="02040602050505020304" pitchFamily="18" charset="0"/>
                <a:ea typeface="Calibri" panose="020F0502020204030204" pitchFamily="34" charset="0"/>
                <a:cs typeface="Times New Roman" panose="02020603050405020304" pitchFamily="18" charset="0"/>
              </a:rPr>
              <a:t>NKEMENI Valery</a:t>
            </a:r>
            <a:r>
              <a:rPr kumimoji="0" lang="en-GB" altLang="fr-FR" sz="1100" b="0" i="0" u="none" strike="noStrike" kern="1200" cap="none" spc="0" normalizeH="0" baseline="0" noProof="0" dirty="0">
                <a:ln>
                  <a:noFill/>
                </a:ln>
                <a:solidFill>
                  <a:prstClr val="white"/>
                </a:solidFill>
                <a:effectLst/>
                <a:uLnTx/>
                <a:uFillTx/>
                <a:latin typeface="Lucida Bright" panose="02040602050505020304" pitchFamily="18" charset="0"/>
                <a:ea typeface="Calibri" panose="020F0502020204030204" pitchFamily="34" charset="0"/>
                <a:cs typeface="Times New Roman" panose="02020603050405020304" pitchFamily="18" charset="0"/>
              </a:rPr>
              <a:t>     </a:t>
            </a:r>
            <a:endParaRPr kumimoji="0" lang="en-GB" altLang="fr-FR" sz="1800" b="0" i="0" u="none" strike="noStrike" kern="1200" cap="none" spc="0" normalizeH="0" baseline="0" noProof="0" dirty="0">
              <a:ln>
                <a:noFill/>
              </a:ln>
              <a:solidFill>
                <a:prstClr val="white"/>
              </a:solidFill>
              <a:effectLst/>
              <a:uLnTx/>
              <a:uFillTx/>
              <a:latin typeface="Lucida Bright" panose="02040602050505020304" pitchFamily="18" charset="0"/>
              <a:ea typeface="+mn-ea"/>
              <a:cs typeface="+mn-cs"/>
            </a:endParaRPr>
          </a:p>
        </p:txBody>
      </p:sp>
      <p:graphicFrame>
        <p:nvGraphicFramePr>
          <p:cNvPr id="10" name="Table 9">
            <a:extLst>
              <a:ext uri="{FF2B5EF4-FFF2-40B4-BE49-F238E27FC236}">
                <a16:creationId xmlns:a16="http://schemas.microsoft.com/office/drawing/2014/main" id="{4B0D909C-1BF3-4D6C-9844-E588B1DAA56B}"/>
              </a:ext>
            </a:extLst>
          </p:cNvPr>
          <p:cNvGraphicFramePr>
            <a:graphicFrameLocks noGrp="1"/>
          </p:cNvGraphicFramePr>
          <p:nvPr>
            <p:extLst>
              <p:ext uri="{D42A27DB-BD31-4B8C-83A1-F6EECF244321}">
                <p14:modId xmlns:p14="http://schemas.microsoft.com/office/powerpoint/2010/main" val="954437220"/>
              </p:ext>
            </p:extLst>
          </p:nvPr>
        </p:nvGraphicFramePr>
        <p:xfrm>
          <a:off x="2726720" y="4432300"/>
          <a:ext cx="6565168" cy="1837475"/>
        </p:xfrm>
        <a:graphic>
          <a:graphicData uri="http://schemas.openxmlformats.org/drawingml/2006/table">
            <a:tbl>
              <a:tblPr firstRow="1" firstCol="1" bandRow="1">
                <a:tableStyleId>{5C22544A-7EE6-4342-B048-85BDC9FD1C3A}</a:tableStyleId>
              </a:tblPr>
              <a:tblGrid>
                <a:gridCol w="588928">
                  <a:extLst>
                    <a:ext uri="{9D8B030D-6E8A-4147-A177-3AD203B41FA5}">
                      <a16:colId xmlns:a16="http://schemas.microsoft.com/office/drawing/2014/main" val="4175275908"/>
                    </a:ext>
                  </a:extLst>
                </a:gridCol>
                <a:gridCol w="2758866">
                  <a:extLst>
                    <a:ext uri="{9D8B030D-6E8A-4147-A177-3AD203B41FA5}">
                      <a16:colId xmlns:a16="http://schemas.microsoft.com/office/drawing/2014/main" val="2537812611"/>
                    </a:ext>
                  </a:extLst>
                </a:gridCol>
                <a:gridCol w="3217374">
                  <a:extLst>
                    <a:ext uri="{9D8B030D-6E8A-4147-A177-3AD203B41FA5}">
                      <a16:colId xmlns:a16="http://schemas.microsoft.com/office/drawing/2014/main" val="2684453974"/>
                    </a:ext>
                  </a:extLst>
                </a:gridCol>
              </a:tblGrid>
              <a:tr h="450999">
                <a:tc>
                  <a:txBody>
                    <a:bodyPr/>
                    <a:lstStyle/>
                    <a:p>
                      <a:pPr marL="0" marR="0">
                        <a:lnSpc>
                          <a:spcPct val="107000"/>
                        </a:lnSpc>
                        <a:spcBef>
                          <a:spcPts val="0"/>
                        </a:spcBef>
                        <a:spcAft>
                          <a:spcPts val="0"/>
                        </a:spcAft>
                      </a:pPr>
                      <a:r>
                        <a:rPr lang="fr-FR" sz="1000" dirty="0">
                          <a:effectLst/>
                        </a:rPr>
                        <a:t>S/N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fr-FR" sz="1000" dirty="0">
                          <a:effectLst/>
                        </a:rPr>
                        <a:t>GROUP MEMBER</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fr-FR" sz="1000" dirty="0">
                          <a:effectLst/>
                        </a:rPr>
                        <a:t>MATRICULATION</a:t>
                      </a:r>
                      <a:r>
                        <a:rPr lang="fr-FR" sz="1100" dirty="0">
                          <a:effectLst/>
                        </a:rPr>
                        <a:t> </a:t>
                      </a:r>
                      <a:r>
                        <a:rPr lang="fr-FR" sz="1000" dirty="0">
                          <a:effectLst/>
                        </a:rPr>
                        <a:t>NUMBER</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61938542"/>
                  </a:ext>
                </a:extLst>
              </a:tr>
              <a:tr h="232500">
                <a:tc>
                  <a:txBody>
                    <a:bodyPr/>
                    <a:lstStyle/>
                    <a:p>
                      <a:pPr marL="0" marR="0" lvl="0" indent="0">
                        <a:lnSpc>
                          <a:spcPct val="107000"/>
                        </a:lnSpc>
                        <a:spcBef>
                          <a:spcPts val="0"/>
                        </a:spcBef>
                        <a:spcAft>
                          <a:spcPts val="0"/>
                        </a:spcAft>
                        <a:buFont typeface="+mj-lt"/>
                        <a:buNone/>
                      </a:pPr>
                      <a:r>
                        <a:rPr lang="fr-FR" sz="1000" dirty="0">
                          <a:effectLst/>
                          <a:latin typeface="Arial Rounded MT Bold" panose="020F0704030504030204" pitchFamily="34" charset="0"/>
                        </a:rPr>
                        <a:t>1. </a:t>
                      </a:r>
                      <a:endParaRPr lang="fr-FR" sz="1100" dirty="0">
                        <a:solidFill>
                          <a:srgbClr val="000000"/>
                        </a:solidFill>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fr-FR" sz="1000" dirty="0">
                          <a:effectLst/>
                          <a:latin typeface="Arial Rounded MT Bold" panose="020F0704030504030204" pitchFamily="34" charset="0"/>
                        </a:rPr>
                        <a:t>LENYA SHAMPEL LENYA </a:t>
                      </a:r>
                      <a:endParaRPr lang="fr-FR" sz="1100" dirty="0">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fr-FR" sz="1000" dirty="0">
                          <a:effectLst/>
                          <a:latin typeface="Arial Rounded MT Bold" panose="020F0704030504030204" pitchFamily="34" charset="0"/>
                        </a:rPr>
                        <a:t>FE23A001</a:t>
                      </a:r>
                      <a:endParaRPr lang="fr-FR" sz="1100" dirty="0">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37455158"/>
                  </a:ext>
                </a:extLst>
              </a:tr>
              <a:tr h="300736">
                <a:tc>
                  <a:txBody>
                    <a:bodyPr/>
                    <a:lstStyle/>
                    <a:p>
                      <a:pPr marL="0" marR="0" lvl="0" indent="0">
                        <a:lnSpc>
                          <a:spcPct val="107000"/>
                        </a:lnSpc>
                        <a:spcBef>
                          <a:spcPts val="0"/>
                        </a:spcBef>
                        <a:spcAft>
                          <a:spcPts val="0"/>
                        </a:spcAft>
                        <a:buFont typeface="+mj-lt"/>
                        <a:buNone/>
                      </a:pPr>
                      <a:r>
                        <a:rPr lang="fr-FR" sz="1000" dirty="0">
                          <a:effectLst/>
                          <a:latin typeface="Arial Rounded MT Bold" panose="020F0704030504030204" pitchFamily="34" charset="0"/>
                        </a:rPr>
                        <a:t>2. </a:t>
                      </a:r>
                      <a:endParaRPr lang="fr-FR" sz="1100" dirty="0">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fr-FR" sz="1100" dirty="0">
                          <a:effectLst/>
                          <a:latin typeface="Arial Rounded MT Bold" panose="020F0704030504030204" pitchFamily="34" charset="0"/>
                        </a:rPr>
                        <a:t>ACHUO PLACID ACHUO-ASSAM </a:t>
                      </a:r>
                      <a:endParaRPr lang="fr-FR" sz="1400" dirty="0">
                        <a:effectLst/>
                        <a:latin typeface="Arial Rounded MT Bold" panose="020F07040305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fr-FR" sz="1100" dirty="0">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fr-FR" sz="1000" dirty="0">
                          <a:effectLst/>
                          <a:latin typeface="Arial Rounded MT Bold" panose="020F0704030504030204" pitchFamily="34" charset="0"/>
                        </a:rPr>
                        <a:t>FE23A004</a:t>
                      </a:r>
                      <a:endParaRPr lang="fr-FR" sz="1100" dirty="0">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360002"/>
                  </a:ext>
                </a:extLst>
              </a:tr>
              <a:tr h="300736">
                <a:tc>
                  <a:txBody>
                    <a:bodyPr/>
                    <a:lstStyle/>
                    <a:p>
                      <a:pPr marL="0" marR="0" lvl="0" indent="0">
                        <a:lnSpc>
                          <a:spcPct val="107000"/>
                        </a:lnSpc>
                        <a:spcBef>
                          <a:spcPts val="0"/>
                        </a:spcBef>
                        <a:spcAft>
                          <a:spcPts val="0"/>
                        </a:spcAft>
                        <a:buFont typeface="+mj-lt"/>
                        <a:buNone/>
                      </a:pPr>
                      <a:r>
                        <a:rPr lang="fr-FR" sz="1000" dirty="0">
                          <a:effectLst/>
                          <a:latin typeface="Arial Rounded MT Bold" panose="020F0704030504030204" pitchFamily="34" charset="0"/>
                        </a:rPr>
                        <a:t>3. </a:t>
                      </a:r>
                      <a:endParaRPr lang="fr-FR" sz="1100" dirty="0">
                        <a:solidFill>
                          <a:srgbClr val="000000"/>
                        </a:solidFill>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457200" rtl="0" eaLnBrk="1" fontAlgn="auto" latinLnBrk="0" hangingPunct="1">
                        <a:lnSpc>
                          <a:spcPct val="107000"/>
                        </a:lnSpc>
                        <a:spcBef>
                          <a:spcPts val="0"/>
                        </a:spcBef>
                        <a:spcAft>
                          <a:spcPts val="0"/>
                        </a:spcAft>
                        <a:buClrTx/>
                        <a:buSzTx/>
                        <a:buFontTx/>
                        <a:buNone/>
                        <a:tabLst/>
                        <a:defRPr/>
                      </a:pPr>
                      <a:r>
                        <a:rPr lang="fr-FR" sz="1100" dirty="0">
                          <a:effectLst/>
                          <a:latin typeface="Arial Rounded MT Bold" panose="020F0704030504030204" pitchFamily="34" charset="0"/>
                        </a:rPr>
                        <a:t>AFUH CHIKE CHEWAKONDI </a:t>
                      </a:r>
                      <a:endParaRPr lang="fr-FR" sz="1400" dirty="0">
                        <a:effectLst/>
                        <a:latin typeface="Arial Rounded MT Bold" panose="020F07040305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endParaRPr lang="fr-FR" sz="1100" dirty="0">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fr-FR" sz="1000" dirty="0">
                          <a:effectLst/>
                          <a:latin typeface="Arial Rounded MT Bold" panose="020F0704030504030204" pitchFamily="34" charset="0"/>
                        </a:rPr>
                        <a:t>FE23A005</a:t>
                      </a:r>
                      <a:endParaRPr lang="fr-FR" sz="1100" dirty="0">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47751108"/>
                  </a:ext>
                </a:extLst>
              </a:tr>
              <a:tr h="232500">
                <a:tc>
                  <a:txBody>
                    <a:bodyPr/>
                    <a:lstStyle/>
                    <a:p>
                      <a:pPr marL="0" marR="0" lvl="0" indent="0">
                        <a:lnSpc>
                          <a:spcPct val="107000"/>
                        </a:lnSpc>
                        <a:spcBef>
                          <a:spcPts val="0"/>
                        </a:spcBef>
                        <a:spcAft>
                          <a:spcPts val="0"/>
                        </a:spcAft>
                        <a:buFont typeface="+mj-lt"/>
                        <a:buNone/>
                      </a:pPr>
                      <a:r>
                        <a:rPr lang="fr-FR" sz="1000" dirty="0">
                          <a:effectLst/>
                          <a:latin typeface="Arial Rounded MT Bold" panose="020F0704030504030204" pitchFamily="34" charset="0"/>
                        </a:rPr>
                        <a:t>4. </a:t>
                      </a:r>
                      <a:endParaRPr lang="fr-FR" sz="1100" dirty="0">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effectLst/>
                          <a:latin typeface="Arial Rounded MT Bold" panose="020F0704030504030204" pitchFamily="34" charset="0"/>
                          <a:ea typeface="Calibri" panose="020F0502020204030204" pitchFamily="34" charset="0"/>
                          <a:cs typeface="Times New Roman" panose="02020603050405020304" pitchFamily="18" charset="0"/>
                        </a:rPr>
                        <a:t>AGBORNJA BESONG AKPAK DIVINE</a:t>
                      </a:r>
                      <a:endParaRPr lang="fr-FR" sz="1100" dirty="0">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fr-FR" sz="1000" dirty="0">
                          <a:effectLst/>
                          <a:latin typeface="Arial Rounded MT Bold" panose="020F0704030504030204" pitchFamily="34" charset="0"/>
                        </a:rPr>
                        <a:t>FE23A006</a:t>
                      </a:r>
                      <a:endParaRPr lang="fr-FR" sz="1100" dirty="0">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93226417"/>
                  </a:ext>
                </a:extLst>
              </a:tr>
              <a:tr h="232500">
                <a:tc>
                  <a:txBody>
                    <a:bodyPr/>
                    <a:lstStyle/>
                    <a:p>
                      <a:pPr marL="0" marR="0" lvl="0" indent="0">
                        <a:lnSpc>
                          <a:spcPct val="107000"/>
                        </a:lnSpc>
                        <a:spcBef>
                          <a:spcPts val="0"/>
                        </a:spcBef>
                        <a:spcAft>
                          <a:spcPts val="0"/>
                        </a:spcAft>
                        <a:buFont typeface="+mj-lt"/>
                        <a:buNone/>
                      </a:pPr>
                      <a:r>
                        <a:rPr lang="fr-FR" sz="1000" dirty="0">
                          <a:effectLst/>
                          <a:latin typeface="Arial Rounded MT Bold" panose="020F0704030504030204" pitchFamily="34" charset="0"/>
                        </a:rPr>
                        <a:t>5. </a:t>
                      </a:r>
                      <a:endParaRPr lang="fr-FR" sz="1100" dirty="0">
                        <a:solidFill>
                          <a:srgbClr val="000000"/>
                        </a:solidFill>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fr-FR" sz="1000" dirty="0">
                          <a:effectLst/>
                          <a:latin typeface="Arial Rounded MT Bold" panose="020F0704030504030204" pitchFamily="34" charset="0"/>
                        </a:rPr>
                        <a:t>AKOH JUNIOR NGOH</a:t>
                      </a:r>
                      <a:endParaRPr lang="fr-FR" sz="1100" dirty="0">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1000"/>
                        </a:spcAft>
                      </a:pPr>
                      <a:r>
                        <a:rPr lang="fr-FR" sz="1000" dirty="0">
                          <a:effectLst/>
                          <a:latin typeface="Arial Rounded MT Bold" panose="020F0704030504030204" pitchFamily="34" charset="0"/>
                        </a:rPr>
                        <a:t>FE23A008</a:t>
                      </a:r>
                      <a:endParaRPr lang="fr-FR" sz="1100" dirty="0">
                        <a:effectLst/>
                        <a:latin typeface="Arial Rounded MT Bold" panose="020F07040305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04310005"/>
                  </a:ext>
                </a:extLst>
              </a:tr>
            </a:tbl>
          </a:graphicData>
        </a:graphic>
      </p:graphicFrame>
      <p:sp>
        <p:nvSpPr>
          <p:cNvPr id="11" name="TextBox 10">
            <a:extLst>
              <a:ext uri="{FF2B5EF4-FFF2-40B4-BE49-F238E27FC236}">
                <a16:creationId xmlns:a16="http://schemas.microsoft.com/office/drawing/2014/main" id="{4CFDBB11-0416-4876-957B-E80F639F7391}"/>
              </a:ext>
            </a:extLst>
          </p:cNvPr>
          <p:cNvSpPr txBox="1"/>
          <p:nvPr/>
        </p:nvSpPr>
        <p:spPr>
          <a:xfrm>
            <a:off x="3306925" y="6035270"/>
            <a:ext cx="5578147" cy="646331"/>
          </a:xfrm>
          <a:prstGeom prst="rect">
            <a:avLst/>
          </a:prstGeom>
          <a:noFill/>
        </p:spPr>
        <p:txBody>
          <a:bodyPr wrap="square" rtlCol="0">
            <a:spAutoFit/>
          </a:bodyPr>
          <a:lstStyle/>
          <a:p>
            <a:endParaRPr lang="en-US" dirty="0"/>
          </a:p>
          <a:p>
            <a:pPr algn="ctr"/>
            <a:r>
              <a:rPr lang="en-US" dirty="0"/>
              <a:t>COURSE FACILITATOR: DR. NKEMENI Valery </a:t>
            </a:r>
            <a:endParaRPr lang="fr-FR" dirty="0"/>
          </a:p>
        </p:txBody>
      </p:sp>
      <p:sp>
        <p:nvSpPr>
          <p:cNvPr id="14" name="Frame 13">
            <a:extLst>
              <a:ext uri="{FF2B5EF4-FFF2-40B4-BE49-F238E27FC236}">
                <a16:creationId xmlns:a16="http://schemas.microsoft.com/office/drawing/2014/main" id="{A9591E31-328B-45CF-8BD6-445D69A712E4}"/>
              </a:ext>
            </a:extLst>
          </p:cNvPr>
          <p:cNvSpPr/>
          <p:nvPr/>
        </p:nvSpPr>
        <p:spPr>
          <a:xfrm>
            <a:off x="676975" y="2604363"/>
            <a:ext cx="10667999" cy="1678895"/>
          </a:xfrm>
          <a:prstGeom prst="frame">
            <a:avLst>
              <a:gd name="adj1" fmla="val 11503"/>
            </a:avLst>
          </a:prstGeom>
          <a:solidFill>
            <a:schemeClr val="accent2"/>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altLang="fr-FR" sz="1800" b="0" i="0" u="none" strike="noStrike" kern="1200" cap="none" spc="0" normalizeH="0" baseline="0" noProof="0" dirty="0">
                <a:ln>
                  <a:noFill/>
                </a:ln>
                <a:solidFill>
                  <a:prstClr val="black"/>
                </a:solidFill>
                <a:effectLst/>
                <a:uLnTx/>
                <a:uFillTx/>
                <a:latin typeface="Arial Black" panose="020B0A04020102020204" pitchFamily="34" charset="0"/>
                <a:ea typeface="Calibri" panose="020F0502020204030204" pitchFamily="34" charset="0"/>
                <a:cs typeface="Times New Roman" panose="02020603050405020304" pitchFamily="18" charset="0"/>
              </a:rPr>
              <a:t>SOFTWARE DEVELOPMENT TOOLS CEF 333</a:t>
            </a:r>
            <a:endParaRPr kumimoji="0" lang="en-GB" altLang="fr-FR" sz="1000" b="0" i="0" u="none" strike="noStrike" kern="1200" cap="none" spc="0" normalizeH="0" baseline="0" noProof="0" dirty="0">
              <a:ln>
                <a:noFill/>
              </a:ln>
              <a:solidFill>
                <a:prstClr val="black"/>
              </a:solidFill>
              <a:effectLst/>
              <a:uLnTx/>
              <a:uFillTx/>
              <a:latin typeface="Century Gothic" panose="020B0502020202020204"/>
              <a:ea typeface="+mn-ea"/>
              <a:cs typeface="+mn-cs"/>
            </a:endParaRPr>
          </a:p>
          <a:p>
            <a:pPr algn="ctr" eaLnBrk="0" fontAlgn="base" hangingPunct="0">
              <a:spcBef>
                <a:spcPct val="0"/>
              </a:spcBef>
              <a:spcAft>
                <a:spcPct val="0"/>
              </a:spcAft>
            </a:pPr>
            <a:r>
              <a:rPr kumimoji="0" lang="en-GB" altLang="fr-FR" sz="1800" b="0" i="0" u="none" strike="noStrike" kern="1200" cap="none" spc="0" normalizeH="0" baseline="0" noProof="0" dirty="0">
                <a:ln>
                  <a:noFill/>
                </a:ln>
                <a:solidFill>
                  <a:prstClr val="black"/>
                </a:solidFill>
                <a:effectLst/>
                <a:uLnTx/>
                <a:uFillTx/>
                <a:latin typeface="Arial Black" panose="020B0A04020102020204" pitchFamily="34" charset="0"/>
                <a:ea typeface="Calibri" panose="020F0502020204030204" pitchFamily="34" charset="0"/>
                <a:cs typeface="Times New Roman" panose="02020603050405020304" pitchFamily="18" charset="0"/>
              </a:rPr>
              <a:t>GROUP </a:t>
            </a:r>
            <a:r>
              <a:rPr lang="en-GB" altLang="fr-FR" dirty="0">
                <a:solidFill>
                  <a:prstClr val="black"/>
                </a:solidFill>
                <a:latin typeface="Arial Black" panose="020B0A04020102020204" pitchFamily="34" charset="0"/>
                <a:ea typeface="Calibri" panose="020F0502020204030204" pitchFamily="34" charset="0"/>
                <a:cs typeface="Times New Roman" panose="02020603050405020304" pitchFamily="18" charset="0"/>
              </a:rPr>
              <a:t>1 PRESENTATION </a:t>
            </a:r>
          </a:p>
          <a:p>
            <a:pPr lvl="0" algn="ctr" eaLnBrk="0" fontAlgn="base" hangingPunct="0">
              <a:spcBef>
                <a:spcPct val="0"/>
              </a:spcBef>
              <a:spcAft>
                <a:spcPct val="0"/>
              </a:spcAft>
            </a:pPr>
            <a:r>
              <a:rPr lang="en-US" altLang="fr-FR" dirty="0">
                <a:solidFill>
                  <a:prstClr val="black"/>
                </a:solidFill>
                <a:latin typeface="Arial Black" panose="020B0A04020102020204" pitchFamily="34" charset="0"/>
                <a:ea typeface="+mn-ea"/>
                <a:cs typeface="Times New Roman" panose="02020603050405020304" pitchFamily="18" charset="0"/>
              </a:rPr>
              <a:t>Demonstrate The </a:t>
            </a:r>
            <a:r>
              <a:rPr lang="en-US" altLang="fr-FR" dirty="0" err="1">
                <a:solidFill>
                  <a:prstClr val="black"/>
                </a:solidFill>
                <a:latin typeface="Arial Black" panose="020B0A04020102020204" pitchFamily="34" charset="0"/>
                <a:ea typeface="+mn-ea"/>
                <a:cs typeface="Times New Roman" panose="02020603050405020304" pitchFamily="18" charset="0"/>
              </a:rPr>
              <a:t>React.Js</a:t>
            </a:r>
            <a:r>
              <a:rPr lang="en-US" altLang="fr-FR" dirty="0">
                <a:solidFill>
                  <a:prstClr val="black"/>
                </a:solidFill>
                <a:latin typeface="Arial Black" panose="020B0A04020102020204" pitchFamily="34" charset="0"/>
                <a:ea typeface="+mn-ea"/>
                <a:cs typeface="Times New Roman" panose="02020603050405020304" pitchFamily="18" charset="0"/>
              </a:rPr>
              <a:t> Application With Working Frontend-backend</a:t>
            </a:r>
          </a:p>
          <a:p>
            <a:pPr lvl="0" algn="ctr" eaLnBrk="0" fontAlgn="base" hangingPunct="0">
              <a:spcBef>
                <a:spcPct val="0"/>
              </a:spcBef>
              <a:spcAft>
                <a:spcPct val="0"/>
              </a:spcAft>
            </a:pPr>
            <a:r>
              <a:rPr lang="en-US" altLang="fr-FR" dirty="0">
                <a:solidFill>
                  <a:prstClr val="black"/>
                </a:solidFill>
                <a:latin typeface="Arial Black" panose="020B0A04020102020204" pitchFamily="34" charset="0"/>
                <a:ea typeface="+mn-ea"/>
                <a:cs typeface="Times New Roman" panose="02020603050405020304" pitchFamily="18" charset="0"/>
              </a:rPr>
              <a:t>Communication</a:t>
            </a:r>
            <a:endParaRPr kumimoji="0" lang="en-GB" altLang="fr-FR"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1485947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C1D314C-4687-488D-AB07-F2DB3A30A8C8}"/>
              </a:ext>
            </a:extLst>
          </p:cNvPr>
          <p:cNvSpPr>
            <a:spLocks noGrp="1"/>
          </p:cNvSpPr>
          <p:nvPr>
            <p:ph type="title"/>
          </p:nvPr>
        </p:nvSpPr>
        <p:spPr/>
        <p:txBody>
          <a:bodyPr/>
          <a:lstStyle/>
          <a:p>
            <a:r>
              <a:rPr lang="en-US" dirty="0"/>
              <a:t>APPLICATION DEMONSTRATION</a:t>
            </a:r>
            <a:endParaRPr lang="fr-FR" dirty="0"/>
          </a:p>
        </p:txBody>
      </p:sp>
      <p:pic>
        <p:nvPicPr>
          <p:cNvPr id="3" name="Content Placeholder 2">
            <a:extLst>
              <a:ext uri="{FF2B5EF4-FFF2-40B4-BE49-F238E27FC236}">
                <a16:creationId xmlns:a16="http://schemas.microsoft.com/office/drawing/2014/main" id="{7AF81FF5-2047-407A-A84E-599FA9A728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2449700"/>
            <a:ext cx="8596312" cy="3303212"/>
          </a:xfrm>
        </p:spPr>
      </p:pic>
    </p:spTree>
    <p:extLst>
      <p:ext uri="{BB962C8B-B14F-4D97-AF65-F5344CB8AC3E}">
        <p14:creationId xmlns:p14="http://schemas.microsoft.com/office/powerpoint/2010/main" val="4291241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A87A8-8345-4156-8B9A-35F666290C55}"/>
              </a:ext>
            </a:extLst>
          </p:cNvPr>
          <p:cNvSpPr>
            <a:spLocks noGrp="1"/>
          </p:cNvSpPr>
          <p:nvPr>
            <p:ph type="title"/>
          </p:nvPr>
        </p:nvSpPr>
        <p:spPr/>
        <p:txBody>
          <a:bodyPr/>
          <a:lstStyle/>
          <a:p>
            <a:r>
              <a:rPr lang="en-US" dirty="0"/>
              <a:t>INTRODUCTION TO REACT.JS</a:t>
            </a:r>
            <a:endParaRPr lang="fr-FR" dirty="0"/>
          </a:p>
        </p:txBody>
      </p:sp>
      <p:sp>
        <p:nvSpPr>
          <p:cNvPr id="3" name="Content Placeholder 2">
            <a:extLst>
              <a:ext uri="{FF2B5EF4-FFF2-40B4-BE49-F238E27FC236}">
                <a16:creationId xmlns:a16="http://schemas.microsoft.com/office/drawing/2014/main" id="{0C0CDA6D-648E-4073-9728-59490AA13481}"/>
              </a:ext>
            </a:extLst>
          </p:cNvPr>
          <p:cNvSpPr>
            <a:spLocks noGrp="1"/>
          </p:cNvSpPr>
          <p:nvPr>
            <p:ph idx="1"/>
          </p:nvPr>
        </p:nvSpPr>
        <p:spPr/>
        <p:txBody>
          <a:bodyPr/>
          <a:lstStyle/>
          <a:p>
            <a:r>
              <a:rPr lang="en-US" dirty="0" err="1"/>
              <a:t>React.Js</a:t>
            </a:r>
            <a:r>
              <a:rPr lang="en-US" dirty="0"/>
              <a:t> is a powerful </a:t>
            </a:r>
            <a:r>
              <a:rPr lang="en-US" dirty="0" err="1"/>
              <a:t>javascript</a:t>
            </a:r>
            <a:r>
              <a:rPr lang="en-US" dirty="0"/>
              <a:t> library used for building user interfaces, particularly </a:t>
            </a:r>
            <a:r>
              <a:rPr lang="en-US" dirty="0">
                <a:highlight>
                  <a:srgbClr val="FFFF00"/>
                </a:highlight>
              </a:rPr>
              <a:t>single-page applications </a:t>
            </a:r>
            <a:r>
              <a:rPr lang="en-US" dirty="0"/>
              <a:t>where you need a fast, interactive interface.</a:t>
            </a:r>
            <a:endParaRPr lang="fr-FR" dirty="0"/>
          </a:p>
          <a:p>
            <a:r>
              <a:rPr lang="en-US" dirty="0"/>
              <a:t>General Communication description: A React.js application communicates with a backend server using HTTP requests, sending and receiving data in JSON format. This communication is facilitated by an API that serves as an intermediary</a:t>
            </a:r>
          </a:p>
        </p:txBody>
      </p:sp>
    </p:spTree>
    <p:extLst>
      <p:ext uri="{BB962C8B-B14F-4D97-AF65-F5344CB8AC3E}">
        <p14:creationId xmlns:p14="http://schemas.microsoft.com/office/powerpoint/2010/main" val="954897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93667-A39D-45EC-B82D-EF49B0B932F0}"/>
              </a:ext>
            </a:extLst>
          </p:cNvPr>
          <p:cNvSpPr>
            <a:spLocks noGrp="1"/>
          </p:cNvSpPr>
          <p:nvPr>
            <p:ph type="title"/>
          </p:nvPr>
        </p:nvSpPr>
        <p:spPr/>
        <p:txBody>
          <a:bodyPr/>
          <a:lstStyle/>
          <a:p>
            <a:r>
              <a:rPr lang="en-US" dirty="0"/>
              <a:t>KEY FEATURES (WHY USE REACT.JS)</a:t>
            </a:r>
            <a:endParaRPr lang="fr-FR" dirty="0"/>
          </a:p>
        </p:txBody>
      </p:sp>
      <p:sp>
        <p:nvSpPr>
          <p:cNvPr id="3" name="Content Placeholder 2">
            <a:extLst>
              <a:ext uri="{FF2B5EF4-FFF2-40B4-BE49-F238E27FC236}">
                <a16:creationId xmlns:a16="http://schemas.microsoft.com/office/drawing/2014/main" id="{8CA08A38-BD4C-4110-BBB8-1608806E93C6}"/>
              </a:ext>
            </a:extLst>
          </p:cNvPr>
          <p:cNvSpPr>
            <a:spLocks noGrp="1"/>
          </p:cNvSpPr>
          <p:nvPr>
            <p:ph idx="1"/>
          </p:nvPr>
        </p:nvSpPr>
        <p:spPr/>
        <p:txBody>
          <a:bodyPr/>
          <a:lstStyle/>
          <a:p>
            <a:r>
              <a:rPr lang="en-US" dirty="0"/>
              <a:t>Frontend Library/Framework: React.js is a JavaScript library, often considered a framework, used for building user interfaces.</a:t>
            </a:r>
          </a:p>
          <a:p>
            <a:r>
              <a:rPr lang="en-US" b="1" dirty="0">
                <a:highlight>
                  <a:srgbClr val="00FFFF"/>
                </a:highlight>
              </a:rPr>
              <a:t>Backend Communication</a:t>
            </a:r>
            <a:r>
              <a:rPr lang="en-US" dirty="0"/>
              <a:t>: React.js interacts with a backend server through HTTP requests, exchanging data in JSON format. An API serves as an intermediary to facilitate communication. React uses the fetch API to make requests and updates its state based on the responses received from the backend</a:t>
            </a:r>
          </a:p>
          <a:p>
            <a:r>
              <a:rPr lang="en-US" dirty="0"/>
              <a:t>Ecosystem and Popularity: React.js has a large ecosystem of packages that can be installed to extend its functionality. It is one of the most popular frameworks in the industry</a:t>
            </a:r>
            <a:endParaRPr lang="fr-FR" dirty="0"/>
          </a:p>
        </p:txBody>
      </p:sp>
    </p:spTree>
    <p:extLst>
      <p:ext uri="{BB962C8B-B14F-4D97-AF65-F5344CB8AC3E}">
        <p14:creationId xmlns:p14="http://schemas.microsoft.com/office/powerpoint/2010/main" val="2466807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3B47B6-FEB4-417A-875F-B2F2FE6A73DC}"/>
              </a:ext>
            </a:extLst>
          </p:cNvPr>
          <p:cNvSpPr>
            <a:spLocks noGrp="1"/>
          </p:cNvSpPr>
          <p:nvPr>
            <p:ph idx="1"/>
          </p:nvPr>
        </p:nvSpPr>
        <p:spPr/>
        <p:txBody>
          <a:bodyPr>
            <a:normAutofit/>
          </a:bodyPr>
          <a:lstStyle/>
          <a:p>
            <a:r>
              <a:rPr lang="fr-FR" sz="2000" dirty="0"/>
              <a:t>JSON (JavaScript Object Notation): A data format </a:t>
            </a:r>
            <a:r>
              <a:rPr lang="fr-FR" sz="2000" dirty="0" err="1"/>
              <a:t>used</a:t>
            </a:r>
            <a:r>
              <a:rPr lang="fr-FR" sz="2000" dirty="0"/>
              <a:t> for </a:t>
            </a:r>
            <a:r>
              <a:rPr lang="fr-FR" sz="2000" dirty="0" err="1"/>
              <a:t>exchanging</a:t>
            </a:r>
            <a:r>
              <a:rPr lang="fr-FR" sz="2000" dirty="0"/>
              <a:t> </a:t>
            </a:r>
            <a:r>
              <a:rPr lang="fr-FR" sz="2000" dirty="0" err="1"/>
              <a:t>structured</a:t>
            </a:r>
            <a:r>
              <a:rPr lang="fr-FR" sz="2000" dirty="0"/>
              <a:t> information.</a:t>
            </a:r>
          </a:p>
          <a:p>
            <a:r>
              <a:rPr lang="fr-FR" sz="2000" dirty="0"/>
              <a:t>HTTP (</a:t>
            </a:r>
            <a:r>
              <a:rPr lang="fr-FR" sz="2000" dirty="0" err="1"/>
              <a:t>Hypertext</a:t>
            </a:r>
            <a:r>
              <a:rPr lang="fr-FR" sz="2000" dirty="0"/>
              <a:t> Transfer Protocol): The </a:t>
            </a:r>
            <a:r>
              <a:rPr lang="fr-FR" sz="2000" dirty="0" err="1"/>
              <a:t>protocol</a:t>
            </a:r>
            <a:r>
              <a:rPr lang="fr-FR" sz="2000" dirty="0"/>
              <a:t> </a:t>
            </a:r>
            <a:r>
              <a:rPr lang="fr-FR" sz="2000" dirty="0" err="1"/>
              <a:t>used</a:t>
            </a:r>
            <a:r>
              <a:rPr lang="fr-FR" sz="2000" dirty="0"/>
              <a:t> for communication </a:t>
            </a:r>
            <a:r>
              <a:rPr lang="fr-FR" sz="2000" dirty="0" err="1"/>
              <a:t>between</a:t>
            </a:r>
            <a:r>
              <a:rPr lang="fr-FR" sz="2000" dirty="0"/>
              <a:t> front and backend.</a:t>
            </a:r>
          </a:p>
          <a:p>
            <a:r>
              <a:rPr lang="fr-FR" sz="2000" dirty="0" err="1"/>
              <a:t>Fetch</a:t>
            </a:r>
            <a:r>
              <a:rPr lang="fr-FR" sz="2000" dirty="0"/>
              <a:t> API: The browser API </a:t>
            </a:r>
            <a:r>
              <a:rPr lang="fr-FR" sz="2000" dirty="0" err="1"/>
              <a:t>used</a:t>
            </a:r>
            <a:r>
              <a:rPr lang="fr-FR" sz="2000" dirty="0"/>
              <a:t> to </a:t>
            </a:r>
            <a:r>
              <a:rPr lang="fr-FR" sz="2000" dirty="0" err="1"/>
              <a:t>make</a:t>
            </a:r>
            <a:r>
              <a:rPr lang="fr-FR" sz="2000" dirty="0"/>
              <a:t> HTTP </a:t>
            </a:r>
            <a:r>
              <a:rPr lang="fr-FR" sz="2000" dirty="0" err="1"/>
              <a:t>requests</a:t>
            </a:r>
            <a:r>
              <a:rPr lang="fr-FR" sz="2000" dirty="0"/>
              <a:t>.</a:t>
            </a:r>
          </a:p>
          <a:p>
            <a:r>
              <a:rPr lang="fr-FR" sz="2000" dirty="0"/>
              <a:t>JSON Server: A </a:t>
            </a:r>
            <a:r>
              <a:rPr lang="fr-FR" sz="2000" dirty="0" err="1"/>
              <a:t>tool</a:t>
            </a:r>
            <a:r>
              <a:rPr lang="fr-FR" sz="2000" dirty="0"/>
              <a:t> </a:t>
            </a:r>
            <a:r>
              <a:rPr lang="fr-FR" sz="2000" dirty="0" err="1"/>
              <a:t>used</a:t>
            </a:r>
            <a:r>
              <a:rPr lang="fr-FR" sz="2000" dirty="0"/>
              <a:t> to </a:t>
            </a:r>
            <a:r>
              <a:rPr lang="fr-FR" sz="2000" dirty="0" err="1"/>
              <a:t>simulate</a:t>
            </a:r>
            <a:r>
              <a:rPr lang="fr-FR" sz="2000" dirty="0"/>
              <a:t> a REST API for </a:t>
            </a:r>
            <a:r>
              <a:rPr lang="fr-FR" sz="2000" dirty="0" err="1"/>
              <a:t>development</a:t>
            </a:r>
            <a:r>
              <a:rPr lang="fr-FR" sz="2000" dirty="0"/>
              <a:t>.</a:t>
            </a:r>
          </a:p>
        </p:txBody>
      </p:sp>
      <p:sp>
        <p:nvSpPr>
          <p:cNvPr id="4" name="Rectangle 1">
            <a:extLst>
              <a:ext uri="{FF2B5EF4-FFF2-40B4-BE49-F238E27FC236}">
                <a16:creationId xmlns:a16="http://schemas.microsoft.com/office/drawing/2014/main" id="{466E1E45-418E-4981-A2E9-5FB4769C20A6}"/>
              </a:ext>
            </a:extLst>
          </p:cNvPr>
          <p:cNvSpPr>
            <a:spLocks noGrp="1" noChangeArrowheads="1"/>
          </p:cNvSpPr>
          <p:nvPr>
            <p:ph type="title"/>
          </p:nvPr>
        </p:nvSpPr>
        <p:spPr bwMode="auto">
          <a:xfrm>
            <a:off x="677334" y="1203750"/>
            <a:ext cx="859666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t>Key Tools and Concepts</a:t>
            </a: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56794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5D4D0-2782-4C7B-A447-1C1183E4EB13}"/>
              </a:ext>
            </a:extLst>
          </p:cNvPr>
          <p:cNvSpPr>
            <a:spLocks noGrp="1"/>
          </p:cNvSpPr>
          <p:nvPr>
            <p:ph type="title"/>
          </p:nvPr>
        </p:nvSpPr>
        <p:spPr/>
        <p:txBody>
          <a:bodyPr>
            <a:normAutofit fontScale="90000"/>
          </a:bodyPr>
          <a:lstStyle/>
          <a:p>
            <a:r>
              <a:rPr lang="en-US" dirty="0"/>
              <a:t>BACKEND SETUP </a:t>
            </a:r>
            <a:br>
              <a:rPr lang="en-US" dirty="0"/>
            </a:br>
            <a:r>
              <a:rPr lang="en-US" dirty="0"/>
              <a:t>AND JSON BASED DATA EXCHANGE WITH THE FRONTEND</a:t>
            </a:r>
            <a:endParaRPr lang="fr-FR" dirty="0"/>
          </a:p>
        </p:txBody>
      </p:sp>
      <p:sp>
        <p:nvSpPr>
          <p:cNvPr id="4" name="Content Placeholder 3">
            <a:extLst>
              <a:ext uri="{FF2B5EF4-FFF2-40B4-BE49-F238E27FC236}">
                <a16:creationId xmlns:a16="http://schemas.microsoft.com/office/drawing/2014/main" id="{A2F8DF10-D83B-4AAE-A354-BAD269A17E29}"/>
              </a:ext>
            </a:extLst>
          </p:cNvPr>
          <p:cNvSpPr>
            <a:spLocks noGrp="1"/>
          </p:cNvSpPr>
          <p:nvPr>
            <p:ph sz="half" idx="1"/>
          </p:nvPr>
        </p:nvSpPr>
        <p:spPr/>
        <p:txBody>
          <a:bodyPr/>
          <a:lstStyle/>
          <a:p>
            <a:r>
              <a:rPr lang="en-US" dirty="0"/>
              <a:t>Data exchange in React.js occurs through HTTP requests using JSON. The UI updates based on this data flow, where child components receive props from parents and send actions back via callbacks. JSON Server can simulate an API for testing</a:t>
            </a:r>
            <a:endParaRPr lang="fr-FR" dirty="0"/>
          </a:p>
        </p:txBody>
      </p:sp>
      <p:sp>
        <p:nvSpPr>
          <p:cNvPr id="5" name="Content Placeholder 4">
            <a:extLst>
              <a:ext uri="{FF2B5EF4-FFF2-40B4-BE49-F238E27FC236}">
                <a16:creationId xmlns:a16="http://schemas.microsoft.com/office/drawing/2014/main" id="{3510AF96-1C9B-481F-A77D-A7A8332DC232}"/>
              </a:ext>
            </a:extLst>
          </p:cNvPr>
          <p:cNvSpPr>
            <a:spLocks noGrp="1"/>
          </p:cNvSpPr>
          <p:nvPr>
            <p:ph sz="half" idx="2"/>
          </p:nvPr>
        </p:nvSpPr>
        <p:spPr/>
        <p:txBody>
          <a:bodyPr/>
          <a:lstStyle/>
          <a:p>
            <a:endParaRPr lang="fr-FR" dirty="0"/>
          </a:p>
        </p:txBody>
      </p:sp>
    </p:spTree>
    <p:extLst>
      <p:ext uri="{BB962C8B-B14F-4D97-AF65-F5344CB8AC3E}">
        <p14:creationId xmlns:p14="http://schemas.microsoft.com/office/powerpoint/2010/main" val="1987447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74A54C8-BC12-4F87-ABF4-E3ED53677A73}"/>
              </a:ext>
            </a:extLst>
          </p:cNvPr>
          <p:cNvSpPr>
            <a:spLocks noGrp="1"/>
          </p:cNvSpPr>
          <p:nvPr>
            <p:ph type="title"/>
          </p:nvPr>
        </p:nvSpPr>
        <p:spPr/>
        <p:txBody>
          <a:bodyPr/>
          <a:lstStyle/>
          <a:p>
            <a:r>
              <a:rPr lang="en-US" dirty="0"/>
              <a:t>SETTING UP THE NODE.JS BACKEND</a:t>
            </a:r>
            <a:endParaRPr lang="fr-FR" dirty="0"/>
          </a:p>
        </p:txBody>
      </p:sp>
      <p:sp>
        <p:nvSpPr>
          <p:cNvPr id="6" name="Content Placeholder 5">
            <a:extLst>
              <a:ext uri="{FF2B5EF4-FFF2-40B4-BE49-F238E27FC236}">
                <a16:creationId xmlns:a16="http://schemas.microsoft.com/office/drawing/2014/main" id="{7DD211CE-5D56-4AEE-BDD1-FDE45FA0DE01}"/>
              </a:ext>
            </a:extLst>
          </p:cNvPr>
          <p:cNvSpPr>
            <a:spLocks noGrp="1"/>
          </p:cNvSpPr>
          <p:nvPr>
            <p:ph sz="half" idx="1"/>
          </p:nvPr>
        </p:nvSpPr>
        <p:spPr/>
        <p:txBody>
          <a:bodyPr/>
          <a:lstStyle/>
          <a:p>
            <a:r>
              <a:rPr lang="fr-FR" dirty="0">
                <a:latin typeface="+mj-lt"/>
                <a:ea typeface="DengXian" panose="020B0503020204020204" pitchFamily="2" charset="-122"/>
                <a:cs typeface="Arial" panose="020B0604020202020204" pitchFamily="34" charset="0"/>
              </a:rPr>
              <a:t>This </a:t>
            </a:r>
            <a:r>
              <a:rPr lang="fr-FR" dirty="0" err="1">
                <a:latin typeface="+mj-lt"/>
                <a:ea typeface="DengXian" panose="020B0503020204020204" pitchFamily="2" charset="-122"/>
                <a:cs typeface="Arial" panose="020B0604020202020204" pitchFamily="34" charset="0"/>
              </a:rPr>
              <a:t>was</a:t>
            </a:r>
            <a:r>
              <a:rPr lang="fr-FR" dirty="0">
                <a:latin typeface="+mj-lt"/>
                <a:ea typeface="DengXian" panose="020B0503020204020204" pitchFamily="2" charset="-122"/>
                <a:cs typeface="Arial" panose="020B0604020202020204" pitchFamily="34" charset="0"/>
              </a:rPr>
              <a:t> </a:t>
            </a:r>
            <a:r>
              <a:rPr lang="fr-FR" dirty="0" err="1">
                <a:latin typeface="+mj-lt"/>
                <a:ea typeface="DengXian" panose="020B0503020204020204" pitchFamily="2" charset="-122"/>
                <a:cs typeface="Arial" panose="020B0604020202020204" pitchFamily="34" charset="0"/>
              </a:rPr>
              <a:t>done</a:t>
            </a:r>
            <a:r>
              <a:rPr lang="fr-FR" dirty="0">
                <a:latin typeface="+mj-lt"/>
                <a:ea typeface="DengXian" panose="020B0503020204020204" pitchFamily="2" charset="-122"/>
                <a:cs typeface="Arial" panose="020B0604020202020204" pitchFamily="34" charset="0"/>
              </a:rPr>
              <a:t> </a:t>
            </a:r>
            <a:r>
              <a:rPr lang="fr-FR" dirty="0" err="1">
                <a:latin typeface="+mj-lt"/>
                <a:ea typeface="DengXian" panose="020B0503020204020204" pitchFamily="2" charset="-122"/>
                <a:cs typeface="Arial" panose="020B0604020202020204" pitchFamily="34" charset="0"/>
              </a:rPr>
              <a:t>following</a:t>
            </a:r>
            <a:r>
              <a:rPr lang="fr-FR" dirty="0">
                <a:latin typeface="+mj-lt"/>
                <a:ea typeface="DengXian" panose="020B0503020204020204" pitchFamily="2" charset="-122"/>
                <a:cs typeface="Arial" panose="020B0604020202020204" pitchFamily="34" charset="0"/>
              </a:rPr>
              <a:t> the </a:t>
            </a:r>
            <a:r>
              <a:rPr lang="fr-FR" dirty="0" err="1">
                <a:latin typeface="+mj-lt"/>
                <a:ea typeface="DengXian" panose="020B0503020204020204" pitchFamily="2" charset="-122"/>
                <a:cs typeface="Arial" panose="020B0604020202020204" pitchFamily="34" charset="0"/>
              </a:rPr>
              <a:t>steps</a:t>
            </a:r>
            <a:r>
              <a:rPr lang="fr-FR" dirty="0">
                <a:latin typeface="+mj-lt"/>
                <a:ea typeface="DengXian" panose="020B0503020204020204" pitchFamily="2" charset="-122"/>
                <a:cs typeface="Arial" panose="020B0604020202020204" pitchFamily="34" charset="0"/>
              </a:rPr>
              <a:t> </a:t>
            </a:r>
            <a:r>
              <a:rPr lang="fr-FR" dirty="0" err="1">
                <a:latin typeface="+mj-lt"/>
                <a:ea typeface="DengXian" panose="020B0503020204020204" pitchFamily="2" charset="-122"/>
                <a:cs typeface="Arial" panose="020B0604020202020204" pitchFamily="34" charset="0"/>
              </a:rPr>
              <a:t>explained</a:t>
            </a:r>
            <a:r>
              <a:rPr lang="fr-FR" dirty="0">
                <a:latin typeface="+mj-lt"/>
                <a:ea typeface="DengXian" panose="020B0503020204020204" pitchFamily="2" charset="-122"/>
                <a:cs typeface="Arial" panose="020B0604020202020204" pitchFamily="34" charset="0"/>
              </a:rPr>
              <a:t> in the last </a:t>
            </a:r>
            <a:r>
              <a:rPr lang="fr-FR" dirty="0" err="1">
                <a:latin typeface="+mj-lt"/>
                <a:ea typeface="DengXian" panose="020B0503020204020204" pitchFamily="2" charset="-122"/>
                <a:cs typeface="Arial" panose="020B0604020202020204" pitchFamily="34" charset="0"/>
              </a:rPr>
              <a:t>presentation</a:t>
            </a:r>
            <a:endParaRPr lang="fr-FR" dirty="0">
              <a:latin typeface="+mj-lt"/>
              <a:ea typeface="DengXian" panose="020B0503020204020204" pitchFamily="2" charset="-122"/>
              <a:cs typeface="Arial" panose="020B0604020202020204" pitchFamily="34" charset="0"/>
            </a:endParaRPr>
          </a:p>
          <a:p>
            <a:r>
              <a:rPr lang="fr-FR" sz="1800" dirty="0" err="1">
                <a:effectLst/>
                <a:latin typeface="+mj-lt"/>
                <a:ea typeface="DengXian" panose="020B0503020204020204" pitchFamily="2" charset="-122"/>
                <a:cs typeface="Arial" panose="020B0604020202020204" pitchFamily="34" charset="0"/>
              </a:rPr>
              <a:t>In</a:t>
            </a:r>
            <a:r>
              <a:rPr lang="fr-FR" dirty="0" err="1">
                <a:latin typeface="+mj-lt"/>
                <a:ea typeface="DengXian" panose="020B0503020204020204" pitchFamily="2" charset="-122"/>
                <a:cs typeface="Arial" panose="020B0604020202020204" pitchFamily="34" charset="0"/>
              </a:rPr>
              <a:t>itializing</a:t>
            </a:r>
            <a:r>
              <a:rPr lang="fr-FR" dirty="0">
                <a:latin typeface="+mj-lt"/>
                <a:ea typeface="DengXian" panose="020B0503020204020204" pitchFamily="2" charset="-122"/>
                <a:cs typeface="Arial" panose="020B0604020202020204" pitchFamily="34" charset="0"/>
              </a:rPr>
              <a:t> the </a:t>
            </a:r>
            <a:r>
              <a:rPr lang="fr-FR" dirty="0" err="1">
                <a:latin typeface="+mj-lt"/>
                <a:ea typeface="DengXian" panose="020B0503020204020204" pitchFamily="2" charset="-122"/>
                <a:cs typeface="Arial" panose="020B0604020202020204" pitchFamily="34" charset="0"/>
              </a:rPr>
              <a:t>project</a:t>
            </a:r>
            <a:r>
              <a:rPr lang="fr-FR" dirty="0">
                <a:latin typeface="+mj-lt"/>
                <a:ea typeface="DengXian" panose="020B0503020204020204" pitchFamily="2" charset="-122"/>
                <a:cs typeface="Arial" panose="020B0604020202020204" pitchFamily="34" charset="0"/>
              </a:rPr>
              <a:t> repository</a:t>
            </a:r>
          </a:p>
          <a:p>
            <a:r>
              <a:rPr lang="fr-FR" sz="1800" dirty="0" err="1">
                <a:effectLst/>
                <a:latin typeface="+mj-lt"/>
                <a:ea typeface="DengXian" panose="020B0503020204020204" pitchFamily="2" charset="-122"/>
                <a:cs typeface="Arial" panose="020B0604020202020204" pitchFamily="34" charset="0"/>
              </a:rPr>
              <a:t>Installing</a:t>
            </a:r>
            <a:r>
              <a:rPr lang="fr-FR" sz="1800" dirty="0">
                <a:effectLst/>
                <a:latin typeface="+mj-lt"/>
                <a:ea typeface="DengXian" panose="020B0503020204020204" pitchFamily="2" charset="-122"/>
                <a:cs typeface="Arial" panose="020B0604020202020204" pitchFamily="34" charset="0"/>
              </a:rPr>
              <a:t> Exp</a:t>
            </a:r>
            <a:r>
              <a:rPr lang="fr-FR" dirty="0">
                <a:latin typeface="+mj-lt"/>
                <a:ea typeface="DengXian" panose="020B0503020204020204" pitchFamily="2" charset="-122"/>
                <a:cs typeface="Arial" panose="020B0604020202020204" pitchFamily="34" charset="0"/>
              </a:rPr>
              <a:t>ress</a:t>
            </a:r>
          </a:p>
          <a:p>
            <a:r>
              <a:rPr lang="fr-FR" sz="1800" dirty="0" err="1">
                <a:effectLst/>
                <a:latin typeface="+mj-lt"/>
                <a:ea typeface="DengXian" panose="020B0503020204020204" pitchFamily="2" charset="-122"/>
                <a:cs typeface="Arial" panose="020B0604020202020204" pitchFamily="34" charset="0"/>
              </a:rPr>
              <a:t>Creat</a:t>
            </a:r>
            <a:r>
              <a:rPr lang="fr-FR" dirty="0" err="1">
                <a:latin typeface="+mj-lt"/>
                <a:ea typeface="DengXian" panose="020B0503020204020204" pitchFamily="2" charset="-122"/>
                <a:cs typeface="Arial" panose="020B0604020202020204" pitchFamily="34" charset="0"/>
              </a:rPr>
              <a:t>ing</a:t>
            </a:r>
            <a:r>
              <a:rPr lang="fr-FR" dirty="0">
                <a:latin typeface="+mj-lt"/>
                <a:ea typeface="DengXian" panose="020B0503020204020204" pitchFamily="2" charset="-122"/>
                <a:cs typeface="Arial" panose="020B0604020202020204" pitchFamily="34" charset="0"/>
              </a:rPr>
              <a:t> </a:t>
            </a:r>
            <a:r>
              <a:rPr lang="fr-FR" dirty="0" err="1">
                <a:latin typeface="+mj-lt"/>
                <a:ea typeface="DengXian" panose="020B0503020204020204" pitchFamily="2" charset="-122"/>
                <a:cs typeface="Arial" panose="020B0604020202020204" pitchFamily="34" charset="0"/>
              </a:rPr>
              <a:t>our</a:t>
            </a:r>
            <a:r>
              <a:rPr lang="fr-FR" dirty="0">
                <a:latin typeface="+mj-lt"/>
                <a:ea typeface="DengXian" panose="020B0503020204020204" pitchFamily="2" charset="-122"/>
                <a:cs typeface="Arial" panose="020B0604020202020204" pitchFamily="34" charset="0"/>
              </a:rPr>
              <a:t> server</a:t>
            </a:r>
          </a:p>
          <a:p>
            <a:r>
              <a:rPr lang="fr-FR" sz="1800" dirty="0">
                <a:effectLst/>
                <a:latin typeface="+mj-lt"/>
                <a:ea typeface="DengXian" panose="020B0503020204020204" pitchFamily="2" charset="-122"/>
                <a:cs typeface="Arial" panose="020B0604020202020204" pitchFamily="34" charset="0"/>
              </a:rPr>
              <a:t>Running the server</a:t>
            </a:r>
          </a:p>
          <a:p>
            <a:endParaRPr lang="fr-FR" sz="1800" dirty="0">
              <a:effectLst/>
              <a:latin typeface="Calibri" panose="020F0502020204030204" pitchFamily="34" charset="0"/>
              <a:ea typeface="DengXian" panose="020B0503020204020204" pitchFamily="2" charset="-122"/>
              <a:cs typeface="Arial" panose="020B0604020202020204" pitchFamily="34" charset="0"/>
            </a:endParaRPr>
          </a:p>
          <a:p>
            <a:endParaRPr lang="fr-FR" dirty="0"/>
          </a:p>
        </p:txBody>
      </p:sp>
      <p:sp>
        <p:nvSpPr>
          <p:cNvPr id="7" name="Content Placeholder 6">
            <a:extLst>
              <a:ext uri="{FF2B5EF4-FFF2-40B4-BE49-F238E27FC236}">
                <a16:creationId xmlns:a16="http://schemas.microsoft.com/office/drawing/2014/main" id="{B3FDDE6E-70A0-42E4-948E-6299429A45C9}"/>
              </a:ext>
            </a:extLst>
          </p:cNvPr>
          <p:cNvSpPr>
            <a:spLocks noGrp="1"/>
          </p:cNvSpPr>
          <p:nvPr>
            <p:ph sz="half" idx="2"/>
          </p:nvPr>
        </p:nvSpPr>
        <p:spPr/>
        <p:txBody>
          <a:bodyPr/>
          <a:lstStyle/>
          <a:p>
            <a:endParaRPr lang="fr-FR"/>
          </a:p>
        </p:txBody>
      </p:sp>
    </p:spTree>
    <p:extLst>
      <p:ext uri="{BB962C8B-B14F-4D97-AF65-F5344CB8AC3E}">
        <p14:creationId xmlns:p14="http://schemas.microsoft.com/office/powerpoint/2010/main" val="745783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157DE-D62E-411F-91AA-0DEFACC16C29}"/>
              </a:ext>
            </a:extLst>
          </p:cNvPr>
          <p:cNvSpPr>
            <a:spLocks noGrp="1"/>
          </p:cNvSpPr>
          <p:nvPr>
            <p:ph type="title"/>
          </p:nvPr>
        </p:nvSpPr>
        <p:spPr/>
        <p:txBody>
          <a:bodyPr/>
          <a:lstStyle/>
          <a:p>
            <a:r>
              <a:rPr lang="en-US" dirty="0"/>
              <a:t>SETTING UP THE FRONTEND (WITH REACT JS)</a:t>
            </a:r>
            <a:endParaRPr lang="fr-FR" dirty="0"/>
          </a:p>
        </p:txBody>
      </p:sp>
      <p:sp>
        <p:nvSpPr>
          <p:cNvPr id="3" name="Content Placeholder 2">
            <a:extLst>
              <a:ext uri="{FF2B5EF4-FFF2-40B4-BE49-F238E27FC236}">
                <a16:creationId xmlns:a16="http://schemas.microsoft.com/office/drawing/2014/main" id="{BF4AAE57-1C72-4948-BBED-34938E073C75}"/>
              </a:ext>
            </a:extLst>
          </p:cNvPr>
          <p:cNvSpPr>
            <a:spLocks noGrp="1"/>
          </p:cNvSpPr>
          <p:nvPr>
            <p:ph sz="half" idx="1"/>
          </p:nvPr>
        </p:nvSpPr>
        <p:spPr/>
        <p:txBody>
          <a:bodyPr/>
          <a:lstStyle/>
          <a:p>
            <a:pPr marL="0" indent="0">
              <a:buNone/>
            </a:pPr>
            <a:r>
              <a:rPr lang="en-US" dirty="0"/>
              <a:t>The steps involved were</a:t>
            </a:r>
          </a:p>
          <a:p>
            <a:r>
              <a:rPr lang="en-US" dirty="0"/>
              <a:t>Creating React app</a:t>
            </a:r>
          </a:p>
          <a:p>
            <a:r>
              <a:rPr lang="en-US" dirty="0"/>
              <a:t>Starting the react app</a:t>
            </a:r>
          </a:p>
          <a:p>
            <a:endParaRPr lang="en-US" dirty="0"/>
          </a:p>
          <a:p>
            <a:endParaRPr lang="fr-FR" dirty="0"/>
          </a:p>
        </p:txBody>
      </p:sp>
      <p:sp>
        <p:nvSpPr>
          <p:cNvPr id="4" name="Content Placeholder 3">
            <a:extLst>
              <a:ext uri="{FF2B5EF4-FFF2-40B4-BE49-F238E27FC236}">
                <a16:creationId xmlns:a16="http://schemas.microsoft.com/office/drawing/2014/main" id="{4F6A3CE4-1515-4633-8F1A-D4B7019ED005}"/>
              </a:ext>
            </a:extLst>
          </p:cNvPr>
          <p:cNvSpPr>
            <a:spLocks noGrp="1"/>
          </p:cNvSpPr>
          <p:nvPr>
            <p:ph sz="half" idx="2"/>
          </p:nvPr>
        </p:nvSpPr>
        <p:spPr/>
        <p:txBody>
          <a:bodyPr/>
          <a:lstStyle/>
          <a:p>
            <a:endParaRPr lang="fr-FR"/>
          </a:p>
        </p:txBody>
      </p:sp>
    </p:spTree>
    <p:extLst>
      <p:ext uri="{BB962C8B-B14F-4D97-AF65-F5344CB8AC3E}">
        <p14:creationId xmlns:p14="http://schemas.microsoft.com/office/powerpoint/2010/main" val="1335992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443407B-6298-4F6C-BA5D-AD4A009E9A00}"/>
              </a:ext>
            </a:extLst>
          </p:cNvPr>
          <p:cNvSpPr>
            <a:spLocks noGrp="1"/>
          </p:cNvSpPr>
          <p:nvPr>
            <p:ph type="title"/>
          </p:nvPr>
        </p:nvSpPr>
        <p:spPr/>
        <p:txBody>
          <a:bodyPr/>
          <a:lstStyle/>
          <a:p>
            <a:r>
              <a:rPr lang="en-US" dirty="0"/>
              <a:t>SHOWING FRONTEND-BACKEND COMMUNICATION</a:t>
            </a:r>
            <a:endParaRPr lang="fr-FR" dirty="0"/>
          </a:p>
        </p:txBody>
      </p:sp>
      <p:sp>
        <p:nvSpPr>
          <p:cNvPr id="10" name="Content Placeholder 9">
            <a:extLst>
              <a:ext uri="{FF2B5EF4-FFF2-40B4-BE49-F238E27FC236}">
                <a16:creationId xmlns:a16="http://schemas.microsoft.com/office/drawing/2014/main" id="{0084CCE3-2C4D-4B8E-866D-E291C3195E89}"/>
              </a:ext>
            </a:extLst>
          </p:cNvPr>
          <p:cNvSpPr>
            <a:spLocks noGrp="1"/>
          </p:cNvSpPr>
          <p:nvPr>
            <p:ph sz="half" idx="1"/>
          </p:nvPr>
        </p:nvSpPr>
        <p:spPr/>
        <p:txBody>
          <a:bodyPr/>
          <a:lstStyle/>
          <a:p>
            <a:r>
              <a:rPr lang="fr-FR" dirty="0" err="1"/>
              <a:t>Fetch</a:t>
            </a:r>
            <a:r>
              <a:rPr lang="fr-FR" dirty="0"/>
              <a:t> Data </a:t>
            </a:r>
            <a:r>
              <a:rPr lang="fr-FR" dirty="0" err="1"/>
              <a:t>from</a:t>
            </a:r>
            <a:r>
              <a:rPr lang="fr-FR" dirty="0"/>
              <a:t> Backend</a:t>
            </a:r>
          </a:p>
          <a:p>
            <a:r>
              <a:rPr lang="fr-FR" dirty="0"/>
              <a:t>Proxy </a:t>
            </a:r>
            <a:r>
              <a:rPr lang="fr-FR" dirty="0" err="1"/>
              <a:t>Requests</a:t>
            </a:r>
            <a:r>
              <a:rPr lang="fr-FR" dirty="0"/>
              <a:t> to Backend</a:t>
            </a:r>
          </a:p>
          <a:p>
            <a:pPr marL="0" indent="0">
              <a:buNone/>
            </a:pPr>
            <a:r>
              <a:rPr lang="fr-FR" dirty="0"/>
              <a:t>Following </a:t>
            </a:r>
            <a:r>
              <a:rPr lang="fr-FR" dirty="0" err="1"/>
              <a:t>these</a:t>
            </a:r>
            <a:r>
              <a:rPr lang="fr-FR" dirty="0"/>
              <a:t> </a:t>
            </a:r>
            <a:r>
              <a:rPr lang="fr-FR" dirty="0" err="1"/>
              <a:t>steps</a:t>
            </a:r>
            <a:r>
              <a:rPr lang="fr-FR" dirty="0"/>
              <a:t>, </a:t>
            </a:r>
            <a:r>
              <a:rPr lang="fr-FR" dirty="0" err="1"/>
              <a:t>it</a:t>
            </a:r>
            <a:r>
              <a:rPr lang="fr-FR" dirty="0"/>
              <a:t> </a:t>
            </a:r>
            <a:r>
              <a:rPr lang="fr-FR" dirty="0" err="1"/>
              <a:t>will</a:t>
            </a:r>
            <a:r>
              <a:rPr lang="fr-FR" dirty="0"/>
              <a:t> enable backend to </a:t>
            </a:r>
            <a:r>
              <a:rPr lang="fr-FR" dirty="0" err="1"/>
              <a:t>communicate</a:t>
            </a:r>
            <a:r>
              <a:rPr lang="fr-FR" dirty="0"/>
              <a:t> </a:t>
            </a:r>
            <a:r>
              <a:rPr lang="fr-FR" dirty="0" err="1"/>
              <a:t>with</a:t>
            </a:r>
            <a:r>
              <a:rPr lang="fr-FR" dirty="0"/>
              <a:t> the REST API</a:t>
            </a:r>
          </a:p>
        </p:txBody>
      </p:sp>
      <p:pic>
        <p:nvPicPr>
          <p:cNvPr id="3" name="Content Placeholder 2">
            <a:extLst>
              <a:ext uri="{FF2B5EF4-FFF2-40B4-BE49-F238E27FC236}">
                <a16:creationId xmlns:a16="http://schemas.microsoft.com/office/drawing/2014/main" id="{1306E91E-5163-47CD-B376-8A177FC2B3B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089525" y="1450577"/>
            <a:ext cx="4184650" cy="2816623"/>
          </a:xfrm>
        </p:spPr>
      </p:pic>
      <p:pic>
        <p:nvPicPr>
          <p:cNvPr id="5" name="Picture 4">
            <a:extLst>
              <a:ext uri="{FF2B5EF4-FFF2-40B4-BE49-F238E27FC236}">
                <a16:creationId xmlns:a16="http://schemas.microsoft.com/office/drawing/2014/main" id="{0130BB9D-D66B-43C3-BA45-0C23FA263F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9525" y="4267200"/>
            <a:ext cx="4184035" cy="2294021"/>
          </a:xfrm>
          <a:prstGeom prst="rect">
            <a:avLst/>
          </a:prstGeom>
        </p:spPr>
      </p:pic>
      <p:pic>
        <p:nvPicPr>
          <p:cNvPr id="8" name="Picture 7">
            <a:extLst>
              <a:ext uri="{FF2B5EF4-FFF2-40B4-BE49-F238E27FC236}">
                <a16:creationId xmlns:a16="http://schemas.microsoft.com/office/drawing/2014/main" id="{ADE1A343-EED3-4C42-902D-20294255B3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4875" y="4118811"/>
            <a:ext cx="4184035" cy="2442410"/>
          </a:xfrm>
          <a:prstGeom prst="rect">
            <a:avLst/>
          </a:prstGeom>
        </p:spPr>
      </p:pic>
    </p:spTree>
    <p:extLst>
      <p:ext uri="{BB962C8B-B14F-4D97-AF65-F5344CB8AC3E}">
        <p14:creationId xmlns:p14="http://schemas.microsoft.com/office/powerpoint/2010/main" val="2925801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DA3FD0-7523-400F-836E-58EA509A7548}"/>
              </a:ext>
            </a:extLst>
          </p:cNvPr>
          <p:cNvSpPr>
            <a:spLocks noGrp="1"/>
          </p:cNvSpPr>
          <p:nvPr>
            <p:ph type="title"/>
          </p:nvPr>
        </p:nvSpPr>
        <p:spPr>
          <a:xfrm>
            <a:off x="677334" y="514924"/>
            <a:ext cx="3854528" cy="1278466"/>
          </a:xfrm>
        </p:spPr>
        <p:txBody>
          <a:bodyPr/>
          <a:lstStyle/>
          <a:p>
            <a:r>
              <a:rPr lang="en-US" dirty="0"/>
              <a:t>BACKEND PROCESSING</a:t>
            </a:r>
            <a:endParaRPr lang="fr-FR" dirty="0"/>
          </a:p>
        </p:txBody>
      </p:sp>
      <p:sp>
        <p:nvSpPr>
          <p:cNvPr id="5" name="Content Placeholder 4">
            <a:extLst>
              <a:ext uri="{FF2B5EF4-FFF2-40B4-BE49-F238E27FC236}">
                <a16:creationId xmlns:a16="http://schemas.microsoft.com/office/drawing/2014/main" id="{E5F1B192-FD50-4E18-9496-3B5F8999C485}"/>
              </a:ext>
            </a:extLst>
          </p:cNvPr>
          <p:cNvSpPr>
            <a:spLocks noGrp="1"/>
          </p:cNvSpPr>
          <p:nvPr>
            <p:ph idx="1"/>
          </p:nvPr>
        </p:nvSpPr>
        <p:spPr/>
        <p:txBody>
          <a:bodyPr/>
          <a:lstStyle/>
          <a:p>
            <a:endParaRPr lang="fr-FR" dirty="0"/>
          </a:p>
        </p:txBody>
      </p:sp>
      <p:sp>
        <p:nvSpPr>
          <p:cNvPr id="6" name="Text Placeholder 5">
            <a:extLst>
              <a:ext uri="{FF2B5EF4-FFF2-40B4-BE49-F238E27FC236}">
                <a16:creationId xmlns:a16="http://schemas.microsoft.com/office/drawing/2014/main" id="{643A36B2-6D08-4F82-9D0E-4C3A82F387E9}"/>
              </a:ext>
            </a:extLst>
          </p:cNvPr>
          <p:cNvSpPr>
            <a:spLocks noGrp="1"/>
          </p:cNvSpPr>
          <p:nvPr>
            <p:ph type="body" sz="half" idx="2"/>
          </p:nvPr>
        </p:nvSpPr>
        <p:spPr>
          <a:xfrm>
            <a:off x="677334" y="1793391"/>
            <a:ext cx="3854528" cy="3568128"/>
          </a:xfrm>
        </p:spPr>
        <p:txBody>
          <a:bodyPr>
            <a:normAutofit/>
          </a:bodyPr>
          <a:lstStyle/>
          <a:p>
            <a:r>
              <a:rPr lang="en-US" sz="1800" dirty="0"/>
              <a:t>The backend validates the request, accesses the database, and converts data into JSON format.</a:t>
            </a:r>
          </a:p>
          <a:p>
            <a:r>
              <a:rPr lang="en-US" sz="1800" dirty="0"/>
              <a:t>The backend sends an HTTP response with a status code and JSON data</a:t>
            </a:r>
          </a:p>
          <a:p>
            <a:r>
              <a:rPr lang="en-US" sz="1800" dirty="0"/>
              <a:t>React.js parses the JSON response and updates component state, causing UI re-rendering.</a:t>
            </a:r>
          </a:p>
        </p:txBody>
      </p:sp>
    </p:spTree>
    <p:extLst>
      <p:ext uri="{BB962C8B-B14F-4D97-AF65-F5344CB8AC3E}">
        <p14:creationId xmlns:p14="http://schemas.microsoft.com/office/powerpoint/2010/main" val="2113907511"/>
      </p:ext>
    </p:extLst>
  </p:cSld>
  <p:clrMapOvr>
    <a:masterClrMapping/>
  </p:clrMapOvr>
</p:sld>
</file>

<file path=ppt/theme/theme1.xml><?xml version="1.0" encoding="utf-8"?>
<a:theme xmlns:a="http://schemas.openxmlformats.org/drawingml/2006/main" name="Facet">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134</TotalTime>
  <Words>531</Words>
  <Application>Microsoft Office PowerPoint</Application>
  <PresentationFormat>Widescreen</PresentationFormat>
  <Paragraphs>60</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Arial Black</vt:lpstr>
      <vt:lpstr>Arial Rounded MT Bold</vt:lpstr>
      <vt:lpstr>Calibri</vt:lpstr>
      <vt:lpstr>Century Gothic</vt:lpstr>
      <vt:lpstr>Lucida Bright</vt:lpstr>
      <vt:lpstr>Trebuchet MS</vt:lpstr>
      <vt:lpstr>Wingdings 3</vt:lpstr>
      <vt:lpstr>Facet</vt:lpstr>
      <vt:lpstr>PowerPoint Presentation</vt:lpstr>
      <vt:lpstr>INTRODUCTION TO REACT.JS</vt:lpstr>
      <vt:lpstr>KEY FEATURES (WHY USE REACT.JS)</vt:lpstr>
      <vt:lpstr>Key Tools and Concepts</vt:lpstr>
      <vt:lpstr>BACKEND SETUP  AND JSON BASED DATA EXCHANGE WITH THE FRONTEND</vt:lpstr>
      <vt:lpstr>SETTING UP THE NODE.JS BACKEND</vt:lpstr>
      <vt:lpstr>SETTING UP THE FRONTEND (WITH REACT JS)</vt:lpstr>
      <vt:lpstr>SHOWING FRONTEND-BACKEND COMMUNICATION</vt:lpstr>
      <vt:lpstr>BACKEND PROCESSING</vt:lpstr>
      <vt:lpstr>APPLICATION DEMONSTRATION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CHIKE CHEWAKONDI AFUH</dc:creator>
  <cp:lastModifiedBy>CHIKE CHEWAKONDI AFUH</cp:lastModifiedBy>
  <cp:revision>18</cp:revision>
  <dcterms:created xsi:type="dcterms:W3CDTF">2025-01-11T02:28:55Z</dcterms:created>
  <dcterms:modified xsi:type="dcterms:W3CDTF">2025-01-11T07:05:00Z</dcterms:modified>
</cp:coreProperties>
</file>