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6" r:id="rId3"/>
    <p:sldId id="262" r:id="rId4"/>
    <p:sldId id="269" r:id="rId5"/>
    <p:sldId id="260" r:id="rId6"/>
    <p:sldId id="273" r:id="rId7"/>
    <p:sldId id="275" r:id="rId8"/>
    <p:sldId id="27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07" autoAdjust="0"/>
    <p:restoredTop sz="94660"/>
  </p:normalViewPr>
  <p:slideViewPr>
    <p:cSldViewPr snapToGrid="0">
      <p:cViewPr varScale="1">
        <p:scale>
          <a:sx n="67" d="100"/>
          <a:sy n="67" d="100"/>
        </p:scale>
        <p:origin x="8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2E5FC-1134-4433-9581-FE24D9EB0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B0873-C975-4A17-AAA7-01F119443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3EAE-E88C-46D7-A2BC-E2B6492D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A60-4E18-4972-B454-DF1E9E4275E9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936D2-98EF-4693-AC9E-124921D3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98052-F436-4945-9160-BE61DD87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1549-1ACC-415D-9B0E-B01483A777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29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FA2B-D6FA-4CE6-925B-307A751D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08861-DB79-40F8-BA89-F0ED8C9FA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E3CBE-1389-424B-BA91-78FDF97F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A60-4E18-4972-B454-DF1E9E4275E9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CAFD9-F260-46E6-B30D-4E88E792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794A-D8A6-4B4D-9FF3-0AA0D784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1549-1ACC-415D-9B0E-B01483A777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68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62794-ADE7-45B6-8642-984F5D956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269F1-D2A2-4300-8367-BF04C29C4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1EC8B-2771-40F6-B67C-9B78C7483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A60-4E18-4972-B454-DF1E9E4275E9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D289A-A7B9-49B7-A8ED-C17A4CC53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89019-6298-49DC-A935-FB422DFD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1549-1ACC-415D-9B0E-B01483A777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99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5F04-0B68-4DD0-83B9-E4C9EE37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6543-DB43-45EE-9F9D-18B80DB0A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15C55-450A-4638-BEFF-66B04364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A60-4E18-4972-B454-DF1E9E4275E9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11613-1427-4115-BBCC-0B60A2C4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9D244-E8BB-4860-BE6D-C4E66C4B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1549-1ACC-415D-9B0E-B01483A777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96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CA3E-8E9A-4F1B-94F7-2CA3A306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DC541-0329-453B-8628-BD1B3CD2A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4B3FE-E272-45EC-9571-3EECE3207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A60-4E18-4972-B454-DF1E9E4275E9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9F02C-ED62-4FF8-AC20-56293C58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F65BF-864C-47A8-8E8D-27143A2E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1549-1ACC-415D-9B0E-B01483A777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99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37EB-B33D-48CB-BB00-927EAADB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45AE2-8E19-492B-8564-92D5E7F00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334ED-E2E5-43CF-BE7C-BCCB238F8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B2387-2CEE-4618-8A5F-A0BD0E31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A60-4E18-4972-B454-DF1E9E4275E9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B04BB-2FFA-4E5B-8AD2-2E81F898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B73DC-0FEA-438F-B62A-BA8790FB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1549-1ACC-415D-9B0E-B01483A777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88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74A7-AF7D-4806-A68A-72A35674B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98C2D-AF84-486E-9C99-CBC86FF8B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68DB3-0EFF-427B-8AC1-A6CD0910A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BE35D-7816-42C1-B1CB-6F1FDCFE5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2723F-7893-4B1A-BFC3-25042951C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C8BB13-BDDB-4C69-BE03-28B6AF39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A60-4E18-4972-B454-DF1E9E4275E9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6E13C-5228-47AD-AD1A-E30E6856D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1BF62C-E5CB-4755-8902-2ADC35C7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1549-1ACC-415D-9B0E-B01483A777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42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96255-D22A-4903-A328-73D2ED8E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E8BF7-3C89-40BA-B005-A825D5239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A60-4E18-4972-B454-DF1E9E4275E9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E4AC-FD0A-4380-89C0-B1431358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8339C-F45A-4DF0-B444-EA58D7B4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1549-1ACC-415D-9B0E-B01483A777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17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27358-CF90-4AAA-BC67-5C03FBDF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A60-4E18-4972-B454-DF1E9E4275E9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BF971-B414-43AD-8250-7F7A938B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2E9C2-A029-4326-AD73-B90AA665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1549-1ACC-415D-9B0E-B01483A777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7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28AF2-700B-49D8-8DC5-349A6B068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E981E-6C1C-4D7C-8F34-7B4AFFF0D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AAF36-37FF-4673-BB2A-B74A5F4A8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640AB-11D7-402E-B682-9C36B99DB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A60-4E18-4972-B454-DF1E9E4275E9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7408C-BC4A-4FF1-B85F-13C94B26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421CF-2349-49EE-90C5-1F148CB0C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1549-1ACC-415D-9B0E-B01483A777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13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0504-E887-4330-8011-C9296118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6D1922-DB77-44E9-9023-D58150029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C0BFC-7357-4065-8C52-DEA005B37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88C8A-0C1A-4B3B-9BA3-252A31920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A60-4E18-4972-B454-DF1E9E4275E9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586FA-E8B0-4533-98E6-2DD875738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73FE0-D0A3-4A7F-8339-D7DF4000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1549-1ACC-415D-9B0E-B01483A777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46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5E0EF-AA1C-4042-966A-81A1B4E0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2F71C-6599-4D33-A02A-D5CE1ED95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44D91-66C0-4D37-B5DA-A9AEA0D19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5A60-4E18-4972-B454-DF1E9E4275E9}" type="datetimeFigureOut">
              <a:rPr lang="fr-FR" smtClean="0"/>
              <a:t>26/10/2024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F956E-188C-4DD6-B191-0D7120BA6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CC86C-11F1-4CC4-8580-BCF019EA5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31549-1ACC-415D-9B0E-B01483A777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35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465F-0A81-4C2A-B8B5-C9E09A9EB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976" y="1114903"/>
            <a:ext cx="10668000" cy="1269097"/>
          </a:xfrm>
        </p:spPr>
        <p:txBody>
          <a:bodyPr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Bright" panose="02040602050505020304" pitchFamily="18" charset="0"/>
              </a:rPr>
              <a:t>UNIVERSITY OF BUEA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Bright" panose="02040602050505020304" pitchFamily="18" charset="0"/>
              </a:rPr>
              <a:t>FACULTY OF ENGINEERING AND TECHNOLOGY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Bright" panose="02040602050505020304" pitchFamily="18" charset="0"/>
              </a:rPr>
              <a:t>DEPARTMENT OF COMPUTER AND ELECTRICAL ENGINEERING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Lucida Bright" panose="02040602050505020304" pitchFamily="18" charset="0"/>
              </a:rPr>
              <a:t>LEVEL 300</a:t>
            </a:r>
            <a:b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fr-FR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3A4CD-9428-4094-BE23-0B67D4BAA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6575" y="2479676"/>
            <a:ext cx="9115425" cy="325596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Group 1: </a:t>
            </a:r>
            <a:r>
              <a:rPr lang="en-US" sz="54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lA</a:t>
            </a:r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Squad</a:t>
            </a:r>
          </a:p>
          <a:p>
            <a:endParaRPr lang="fr-FR" dirty="0"/>
          </a:p>
        </p:txBody>
      </p:sp>
      <p:pic>
        <p:nvPicPr>
          <p:cNvPr id="2051" name="Picture 1">
            <a:extLst>
              <a:ext uri="{FF2B5EF4-FFF2-40B4-BE49-F238E27FC236}">
                <a16:creationId xmlns:a16="http://schemas.microsoft.com/office/drawing/2014/main" id="{F58EDDC1-190A-423C-A552-A5EBD14B4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326" y="206375"/>
            <a:ext cx="10033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Bevel 2">
            <a:extLst>
              <a:ext uri="{FF2B5EF4-FFF2-40B4-BE49-F238E27FC236}">
                <a16:creationId xmlns:a16="http://schemas.microsoft.com/office/drawing/2014/main" id="{5673925D-E5EA-41EE-BD01-8C86A1B0855B}"/>
              </a:ext>
            </a:extLst>
          </p:cNvPr>
          <p:cNvSpPr/>
          <p:nvPr/>
        </p:nvSpPr>
        <p:spPr>
          <a:xfrm>
            <a:off x="762000" y="2210369"/>
            <a:ext cx="10667999" cy="1207520"/>
          </a:xfrm>
          <a:prstGeom prst="bevel">
            <a:avLst>
              <a:gd name="adj" fmla="val 12785"/>
            </a:avLst>
          </a:prstGeom>
          <a:solidFill>
            <a:srgbClr val="0070C0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0B6B37CA-165B-4CB9-80AF-0751B1B97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2355850"/>
            <a:ext cx="10344150" cy="901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 DEVELOPMENT TOOLS CEF 333</a:t>
            </a:r>
            <a:endParaRPr kumimoji="0" lang="en-GB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1 </a:t>
            </a:r>
            <a:endParaRPr kumimoji="0" lang="en-GB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IDEA AND GITHUB REPOSITORY SETUP</a:t>
            </a:r>
            <a:endParaRPr kumimoji="0" lang="en-GB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419C9AE-741F-4546-8DD2-96295A9A0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960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E972DB4B-1F82-4B3D-9FD2-DE83EA4B5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5975" y="5809671"/>
            <a:ext cx="387317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Bright" panose="02040602050505020304" pitchFamily="18" charset="0"/>
                <a:ea typeface="Times New Roman" panose="02020603050405020304" pitchFamily="18" charset="0"/>
                <a:cs typeface="Lucida Bright" panose="02040602050505020304" pitchFamily="18" charset="0"/>
              </a:rPr>
              <a:t>COURSE FACILITATOR:</a:t>
            </a:r>
            <a:r>
              <a:rPr kumimoji="0" lang="fr-FR" altLang="fr-FR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Bright" panose="02040602050505020304" pitchFamily="18" charset="0"/>
                <a:ea typeface="Times New Roman" panose="02020603050405020304" pitchFamily="18" charset="0"/>
                <a:cs typeface="Lucida Bright" panose="02040602050505020304" pitchFamily="18" charset="0"/>
              </a:rPr>
              <a:t> DR. </a:t>
            </a:r>
            <a:r>
              <a:rPr kumimoji="0" lang="en-GB" altLang="fr-FR" sz="11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NKEMENI Valery</a:t>
            </a:r>
            <a:r>
              <a:rPr kumimoji="0" lang="en-GB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kumimoji="0" lang="en-GB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Bright" panose="02040602050505020304" pitchFamily="18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0ECC337-3230-4449-8CB3-597698360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46111"/>
              </p:ext>
            </p:extLst>
          </p:nvPr>
        </p:nvGraphicFramePr>
        <p:xfrm>
          <a:off x="3355975" y="3898899"/>
          <a:ext cx="5480050" cy="22800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7835">
                  <a:extLst>
                    <a:ext uri="{9D8B030D-6E8A-4147-A177-3AD203B41FA5}">
                      <a16:colId xmlns:a16="http://schemas.microsoft.com/office/drawing/2014/main" val="4175275908"/>
                    </a:ext>
                  </a:extLst>
                </a:gridCol>
                <a:gridCol w="2331085">
                  <a:extLst>
                    <a:ext uri="{9D8B030D-6E8A-4147-A177-3AD203B41FA5}">
                      <a16:colId xmlns:a16="http://schemas.microsoft.com/office/drawing/2014/main" val="2537812611"/>
                    </a:ext>
                  </a:extLst>
                </a:gridCol>
                <a:gridCol w="1421130">
                  <a:extLst>
                    <a:ext uri="{9D8B030D-6E8A-4147-A177-3AD203B41FA5}">
                      <a16:colId xmlns:a16="http://schemas.microsoft.com/office/drawing/2014/main" val="2684453974"/>
                    </a:ext>
                  </a:extLst>
                </a:gridCol>
              </a:tblGrid>
              <a:tr h="8331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S/N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GROUP MEMBER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1000">
                          <a:effectLst/>
                        </a:rPr>
                        <a:t>MATRICULATION</a:t>
                      </a:r>
                      <a:endParaRPr lang="fr-FR" sz="11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1000">
                          <a:effectLst/>
                        </a:rPr>
                        <a:t>NUMBER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1938542"/>
                  </a:ext>
                </a:extLst>
              </a:tr>
              <a:tr h="289384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000" dirty="0">
                          <a:effectLst/>
                        </a:rPr>
                        <a:t>1. 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LENYA SHAMPEL LENYA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1000">
                          <a:effectLst/>
                        </a:rPr>
                        <a:t>FE23A001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7455158"/>
                  </a:ext>
                </a:extLst>
              </a:tr>
              <a:tr h="289384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000" dirty="0">
                          <a:effectLst/>
                        </a:rPr>
                        <a:t>2. 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ABONKWE PRINCELY ATANGA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1000">
                          <a:effectLst/>
                        </a:rPr>
                        <a:t>FE23A002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60002"/>
                  </a:ext>
                </a:extLst>
              </a:tr>
              <a:tr h="289384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000" dirty="0">
                          <a:effectLst/>
                        </a:rPr>
                        <a:t>3. 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ACHUO PLACID ACHUO-ASSAM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1000">
                          <a:effectLst/>
                        </a:rPr>
                        <a:t>FE23A004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7751108"/>
                  </a:ext>
                </a:extLst>
              </a:tr>
              <a:tr h="289384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000" dirty="0">
                          <a:effectLst/>
                        </a:rPr>
                        <a:t>4. 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AFUH CHIKE CHEWAKONDI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1000">
                          <a:effectLst/>
                        </a:rPr>
                        <a:t>FE23A005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3226417"/>
                  </a:ext>
                </a:extLst>
              </a:tr>
              <a:tr h="289384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fr-FR" sz="1000" dirty="0">
                          <a:effectLst/>
                        </a:rPr>
                        <a:t>5. </a:t>
                      </a:r>
                      <a:endParaRPr lang="fr-FR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AKOH JUNIOR NGOH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1000" dirty="0">
                          <a:effectLst/>
                        </a:rPr>
                        <a:t>FE23A008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43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329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elay 17">
            <a:extLst>
              <a:ext uri="{FF2B5EF4-FFF2-40B4-BE49-F238E27FC236}">
                <a16:creationId xmlns:a16="http://schemas.microsoft.com/office/drawing/2014/main" id="{42016FA7-13CF-43D6-9A3C-A7BCB0B3A646}"/>
              </a:ext>
            </a:extLst>
          </p:cNvPr>
          <p:cNvSpPr/>
          <p:nvPr/>
        </p:nvSpPr>
        <p:spPr>
          <a:xfrm>
            <a:off x="2257426" y="1122363"/>
            <a:ext cx="10668000" cy="5735637"/>
          </a:xfrm>
          <a:prstGeom prst="flowChartDelay">
            <a:avLst/>
          </a:prstGeom>
          <a:solidFill>
            <a:srgbClr val="00B0F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B465F-0A81-4C2A-B8B5-C9E09A9EB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10668000" cy="2479675"/>
          </a:xfrm>
        </p:spPr>
        <p:txBody>
          <a:bodyPr>
            <a:normAutofit fontScale="90000"/>
          </a:bodyPr>
          <a:lstStyle/>
          <a:p>
            <a:r>
              <a:rPr lang="en-US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IDEA</a:t>
            </a:r>
            <a:br>
              <a:rPr lang="en-US" dirty="0"/>
            </a:br>
            <a:br>
              <a:rPr lang="en-US" dirty="0"/>
            </a:b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424CD1-588F-4D80-86E4-61DD3D52489B}"/>
              </a:ext>
            </a:extLst>
          </p:cNvPr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7A0615-F44B-4C33-A775-B46C6D08E1ED}"/>
              </a:ext>
            </a:extLst>
          </p:cNvPr>
          <p:cNvSpPr/>
          <p:nvPr/>
        </p:nvSpPr>
        <p:spPr>
          <a:xfrm>
            <a:off x="762000" y="0"/>
            <a:ext cx="1524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99F39E-D4F6-4568-A453-A1688290EFE6}"/>
              </a:ext>
            </a:extLst>
          </p:cNvPr>
          <p:cNvSpPr/>
          <p:nvPr/>
        </p:nvSpPr>
        <p:spPr>
          <a:xfrm>
            <a:off x="1495425" y="0"/>
            <a:ext cx="1524000" cy="6858000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118F39-4D80-4401-9E82-5BE4B159A59E}"/>
              </a:ext>
            </a:extLst>
          </p:cNvPr>
          <p:cNvSpPr/>
          <p:nvPr/>
        </p:nvSpPr>
        <p:spPr>
          <a:xfrm>
            <a:off x="2314575" y="0"/>
            <a:ext cx="1524000" cy="6858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3A4CD-9428-4094-BE23-0B67D4BAA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6575" y="2479676"/>
            <a:ext cx="9115425" cy="325596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Group 1: </a:t>
            </a:r>
            <a:r>
              <a:rPr lang="en-US" sz="54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lA</a:t>
            </a:r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Squad</a:t>
            </a:r>
          </a:p>
          <a:p>
            <a:r>
              <a:rPr lang="en-US" sz="137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GlideBook</a:t>
            </a:r>
            <a:endParaRPr lang="fr-FR" sz="137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52444-7B70-41E7-B2E0-FC21CDD9A7C9}"/>
              </a:ext>
            </a:extLst>
          </p:cNvPr>
          <p:cNvSpPr txBox="1"/>
          <p:nvPr/>
        </p:nvSpPr>
        <p:spPr>
          <a:xfrm>
            <a:off x="2314575" y="14366"/>
            <a:ext cx="15303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</a:t>
            </a:r>
            <a:endParaRPr lang="fr-FR" sz="6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33BAA5-1DF5-4123-BD40-1329C49234D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657400" y="4791577"/>
            <a:ext cx="2289821" cy="206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09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465F-0A81-4C2A-B8B5-C9E09A9EB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10668000" cy="2479675"/>
          </a:xfrm>
        </p:spPr>
        <p:txBody>
          <a:bodyPr>
            <a:normAutofit fontScale="90000"/>
          </a:bodyPr>
          <a:lstStyle/>
          <a:p>
            <a:r>
              <a:rPr lang="en-US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STORY</a:t>
            </a:r>
            <a:br>
              <a:rPr lang="en-US" dirty="0"/>
            </a:br>
            <a:br>
              <a:rPr lang="en-US" dirty="0"/>
            </a:b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424CD1-588F-4D80-86E4-61DD3D52489B}"/>
              </a:ext>
            </a:extLst>
          </p:cNvPr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7A0615-F44B-4C33-A775-B46C6D08E1ED}"/>
              </a:ext>
            </a:extLst>
          </p:cNvPr>
          <p:cNvSpPr/>
          <p:nvPr/>
        </p:nvSpPr>
        <p:spPr>
          <a:xfrm>
            <a:off x="761999" y="0"/>
            <a:ext cx="158114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7262067-7B64-4F1B-AE8A-FDF95343D5F5}"/>
              </a:ext>
            </a:extLst>
          </p:cNvPr>
          <p:cNvSpPr/>
          <p:nvPr/>
        </p:nvSpPr>
        <p:spPr>
          <a:xfrm>
            <a:off x="1524001" y="0"/>
            <a:ext cx="11401425" cy="6858001"/>
          </a:xfrm>
          <a:custGeom>
            <a:avLst/>
            <a:gdLst>
              <a:gd name="connsiteX0" fmla="*/ 0 w 11401425"/>
              <a:gd name="connsiteY0" fmla="*/ 0 h 6858001"/>
              <a:gd name="connsiteX1" fmla="*/ 1520824 w 11401425"/>
              <a:gd name="connsiteY1" fmla="*/ 0 h 6858001"/>
              <a:gd name="connsiteX2" fmla="*/ 1520824 w 11401425"/>
              <a:gd name="connsiteY2" fmla="*/ 1122363 h 6858001"/>
              <a:gd name="connsiteX3" fmla="*/ 6067425 w 11401425"/>
              <a:gd name="connsiteY3" fmla="*/ 1122363 h 6858001"/>
              <a:gd name="connsiteX4" fmla="*/ 11401425 w 11401425"/>
              <a:gd name="connsiteY4" fmla="*/ 3990182 h 6858001"/>
              <a:gd name="connsiteX5" fmla="*/ 6067425 w 11401425"/>
              <a:gd name="connsiteY5" fmla="*/ 6858001 h 6858001"/>
              <a:gd name="connsiteX6" fmla="*/ 733425 w 11401425"/>
              <a:gd name="connsiteY6" fmla="*/ 6858000 h 6858001"/>
              <a:gd name="connsiteX7" fmla="*/ 0 w 11401425"/>
              <a:gd name="connsiteY7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01425" h="6858001">
                <a:moveTo>
                  <a:pt x="0" y="0"/>
                </a:moveTo>
                <a:lnTo>
                  <a:pt x="1520824" y="0"/>
                </a:lnTo>
                <a:lnTo>
                  <a:pt x="1520824" y="1122363"/>
                </a:lnTo>
                <a:lnTo>
                  <a:pt x="6067425" y="1122363"/>
                </a:lnTo>
                <a:cubicBezTo>
                  <a:pt x="9013312" y="1122363"/>
                  <a:pt x="11401425" y="2406329"/>
                  <a:pt x="11401425" y="3990182"/>
                </a:cubicBezTo>
                <a:cubicBezTo>
                  <a:pt x="11401425" y="5574035"/>
                  <a:pt x="9013312" y="6858001"/>
                  <a:pt x="6067425" y="6858001"/>
                </a:cubicBezTo>
                <a:lnTo>
                  <a:pt x="7334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3A4CD-9428-4094-BE23-0B67D4BAA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6575" y="2479676"/>
            <a:ext cx="9115425" cy="3255962"/>
          </a:xfrm>
        </p:spPr>
        <p:txBody>
          <a:bodyPr>
            <a:normAutofit fontScale="70000" lnSpcReduction="20000"/>
          </a:bodyPr>
          <a:lstStyle/>
          <a:p>
            <a:r>
              <a:rPr lang="en-US" sz="43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Imagine this, you take a taxi from school to </a:t>
            </a:r>
            <a:r>
              <a:rPr lang="en-US" sz="4300" dirty="0">
                <a:solidFill>
                  <a:schemeClr val="bg1"/>
                </a:solidFill>
                <a:highlight>
                  <a:srgbClr val="000080"/>
                </a:highlight>
                <a:latin typeface="Arial Rounded MT Bold" panose="020F0704030504030204" pitchFamily="34" charset="0"/>
              </a:rPr>
              <a:t>buy a</a:t>
            </a:r>
            <a:r>
              <a:rPr lang="en-US" sz="43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sz="4300" dirty="0">
                <a:solidFill>
                  <a:schemeClr val="bg1"/>
                </a:solidFill>
                <a:highlight>
                  <a:srgbClr val="000080"/>
                </a:highlight>
                <a:latin typeface="Arial Rounded MT Bold" panose="020F0704030504030204" pitchFamily="34" charset="0"/>
              </a:rPr>
              <a:t>ticket</a:t>
            </a:r>
            <a:r>
              <a:rPr lang="en-US" sz="43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for your journey back home for the Christmas holiday and when you get there, you are told that </a:t>
            </a:r>
            <a:r>
              <a:rPr lang="en-US" sz="4300" dirty="0">
                <a:solidFill>
                  <a:schemeClr val="bg1"/>
                </a:solidFill>
                <a:highlight>
                  <a:srgbClr val="000080"/>
                </a:highlight>
                <a:latin typeface="Arial Rounded MT Bold" panose="020F0704030504030204" pitchFamily="34" charset="0"/>
              </a:rPr>
              <a:t>the buses in the agency you chose are all full</a:t>
            </a:r>
            <a:r>
              <a:rPr lang="en-US" sz="43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. You get to another agency to buy a ticket there and you are brought to stand at the end of </a:t>
            </a:r>
            <a:r>
              <a:rPr lang="en-US" sz="4300" dirty="0">
                <a:solidFill>
                  <a:schemeClr val="bg1"/>
                </a:solidFill>
                <a:highlight>
                  <a:srgbClr val="000080"/>
                </a:highlight>
                <a:latin typeface="Arial Rounded MT Bold" panose="020F0704030504030204" pitchFamily="34" charset="0"/>
              </a:rPr>
              <a:t>a very long queue </a:t>
            </a:r>
            <a:r>
              <a:rPr lang="en-US" sz="43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… you can imagine how exhausted you would be at the end.</a:t>
            </a:r>
            <a:endParaRPr lang="fr-FR" sz="43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46753E-FD43-4200-9F8F-F8F19D56CC3D}"/>
              </a:ext>
            </a:extLst>
          </p:cNvPr>
          <p:cNvSpPr txBox="1"/>
          <p:nvPr/>
        </p:nvSpPr>
        <p:spPr>
          <a:xfrm>
            <a:off x="1520824" y="-1"/>
            <a:ext cx="1530349" cy="1107996"/>
          </a:xfrm>
          <a:prstGeom prst="rect">
            <a:avLst/>
          </a:prstGeom>
          <a:solidFill>
            <a:srgbClr val="0070C0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</a:t>
            </a:r>
            <a:endParaRPr lang="fr-FR" sz="6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691837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elay 17">
            <a:extLst>
              <a:ext uri="{FF2B5EF4-FFF2-40B4-BE49-F238E27FC236}">
                <a16:creationId xmlns:a16="http://schemas.microsoft.com/office/drawing/2014/main" id="{42016FA7-13CF-43D6-9A3C-A7BCB0B3A646}"/>
              </a:ext>
            </a:extLst>
          </p:cNvPr>
          <p:cNvSpPr/>
          <p:nvPr/>
        </p:nvSpPr>
        <p:spPr>
          <a:xfrm>
            <a:off x="2257426" y="1122363"/>
            <a:ext cx="10668000" cy="5735637"/>
          </a:xfrm>
          <a:prstGeom prst="flowChartDelay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B465F-0A81-4C2A-B8B5-C9E09A9EB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10668000" cy="2479675"/>
          </a:xfrm>
        </p:spPr>
        <p:txBody>
          <a:bodyPr>
            <a:normAutofit fontScale="90000"/>
          </a:bodyPr>
          <a:lstStyle/>
          <a:p>
            <a:r>
              <a:rPr lang="en-US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</a:t>
            </a:r>
            <a:br>
              <a:rPr lang="en-US" dirty="0"/>
            </a:br>
            <a:br>
              <a:rPr lang="en-US" dirty="0"/>
            </a:b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424CD1-588F-4D80-86E4-61DD3D52489B}"/>
              </a:ext>
            </a:extLst>
          </p:cNvPr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3A4CD-9428-4094-BE23-0B67D4BAA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6575" y="2479676"/>
            <a:ext cx="9115425" cy="3255962"/>
          </a:xfrm>
        </p:spPr>
        <p:txBody>
          <a:bodyPr>
            <a:normAutofit fontScale="32500" lnSpcReduction="20000"/>
          </a:bodyPr>
          <a:lstStyle/>
          <a:p>
            <a:pPr marL="1143000" indent="-1143000" algn="l">
              <a:buFont typeface="Wingdings" panose="05000000000000000000" pitchFamily="2" charset="2"/>
              <a:buChar char="q"/>
            </a:pPr>
            <a:r>
              <a:rPr lang="en-US" sz="8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Booking a ticket needs you most of the time, in Cameroon, to displace yourself to an agency and </a:t>
            </a:r>
            <a:r>
              <a:rPr lang="en-US" sz="8800" dirty="0">
                <a:solidFill>
                  <a:schemeClr val="bg1"/>
                </a:solidFill>
                <a:highlight>
                  <a:srgbClr val="000080"/>
                </a:highlight>
                <a:latin typeface="Arial Rounded MT Bold" panose="020F0704030504030204" pitchFamily="34" charset="0"/>
              </a:rPr>
              <a:t>stand in a queue in order to book a ticket</a:t>
            </a:r>
          </a:p>
          <a:p>
            <a:pPr marL="1143000" indent="-1143000" algn="l">
              <a:buFont typeface="Wingdings" panose="05000000000000000000" pitchFamily="2" charset="2"/>
              <a:buChar char="q"/>
            </a:pPr>
            <a:r>
              <a:rPr lang="en-US" sz="8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- You can’t really know without being at the agency if there are still </a:t>
            </a:r>
            <a:r>
              <a:rPr lang="en-US" sz="8800" dirty="0">
                <a:solidFill>
                  <a:schemeClr val="bg1"/>
                </a:solidFill>
                <a:highlight>
                  <a:srgbClr val="000080"/>
                </a:highlight>
                <a:latin typeface="Arial Rounded MT Bold" panose="020F0704030504030204" pitchFamily="34" charset="0"/>
              </a:rPr>
              <a:t>places left </a:t>
            </a:r>
          </a:p>
          <a:p>
            <a:pPr marL="1143000" indent="-1143000" algn="l">
              <a:buFont typeface="Wingdings" panose="05000000000000000000" pitchFamily="2" charset="2"/>
              <a:buChar char="q"/>
            </a:pPr>
            <a:r>
              <a:rPr lang="en-US" sz="8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-There is a major </a:t>
            </a:r>
            <a:r>
              <a:rPr lang="en-US" sz="8800" dirty="0">
                <a:solidFill>
                  <a:schemeClr val="bg1"/>
                </a:solidFill>
                <a:highlight>
                  <a:srgbClr val="000080"/>
                </a:highlight>
                <a:latin typeface="Arial Rounded MT Bold" panose="020F0704030504030204" pitchFamily="34" charset="0"/>
              </a:rPr>
              <a:t>time difference </a:t>
            </a:r>
            <a:r>
              <a:rPr lang="en-US" sz="8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between when you get money to pay for a ticket and when you actually pay the ticket</a:t>
            </a:r>
          </a:p>
          <a:p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7C22A1-410F-4D07-B318-A1AD27B68C8C}"/>
              </a:ext>
            </a:extLst>
          </p:cNvPr>
          <p:cNvSpPr/>
          <p:nvPr/>
        </p:nvSpPr>
        <p:spPr>
          <a:xfrm>
            <a:off x="800100" y="0"/>
            <a:ext cx="1508126" cy="68723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52444-7B70-41E7-B2E0-FC21CDD9A7C9}"/>
              </a:ext>
            </a:extLst>
          </p:cNvPr>
          <p:cNvSpPr txBox="1"/>
          <p:nvPr/>
        </p:nvSpPr>
        <p:spPr>
          <a:xfrm>
            <a:off x="808043" y="14366"/>
            <a:ext cx="1439858" cy="11079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3</a:t>
            </a:r>
            <a:endParaRPr lang="fr-FR" sz="6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912632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465F-0A81-4C2A-B8B5-C9E09A9EB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n w="0">
                  <a:solidFill>
                    <a:srgbClr val="00B0F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THAT’S WHY WE BRING TO YOU</a:t>
            </a:r>
            <a:br>
              <a:rPr lang="en-US" sz="4800" dirty="0">
                <a:ln w="0">
                  <a:solidFill>
                    <a:srgbClr val="00B0F0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en-US" sz="4800" dirty="0"/>
            </a:br>
            <a:endParaRPr lang="fr-FR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3A4CD-9428-4094-BE23-0B67D4BAA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 fontScale="25000" lnSpcReduction="20000"/>
          </a:bodyPr>
          <a:lstStyle/>
          <a:p>
            <a:r>
              <a:rPr lang="en-US" sz="28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GLIDEBOOK</a:t>
            </a:r>
          </a:p>
          <a:p>
            <a:r>
              <a:rPr lang="en-US" sz="28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</a:t>
            </a:r>
          </a:p>
          <a:p>
            <a:r>
              <a:rPr lang="en-US" sz="28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NJOKA TRAVEL</a:t>
            </a:r>
          </a:p>
          <a:p>
            <a:r>
              <a:rPr lang="en-US" sz="11200" i="1" dirty="0">
                <a:ln w="0">
                  <a:noFill/>
                </a:ln>
                <a:solidFill>
                  <a:srgbClr val="0070C0"/>
                </a:solidFill>
              </a:rPr>
              <a:t>Book smart, less stress</a:t>
            </a:r>
            <a:endParaRPr lang="fr-FR" sz="11200" i="1" dirty="0">
              <a:ln w="0">
                <a:noFill/>
              </a:ln>
              <a:solidFill>
                <a:srgbClr val="0070C0"/>
              </a:solidFill>
            </a:endParaRPr>
          </a:p>
          <a:p>
            <a:endParaRPr lang="en-US" sz="16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44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elay 17">
            <a:extLst>
              <a:ext uri="{FF2B5EF4-FFF2-40B4-BE49-F238E27FC236}">
                <a16:creationId xmlns:a16="http://schemas.microsoft.com/office/drawing/2014/main" id="{42016FA7-13CF-43D6-9A3C-A7BCB0B3A646}"/>
              </a:ext>
            </a:extLst>
          </p:cNvPr>
          <p:cNvSpPr/>
          <p:nvPr/>
        </p:nvSpPr>
        <p:spPr>
          <a:xfrm>
            <a:off x="1524000" y="1122363"/>
            <a:ext cx="10668000" cy="5735637"/>
          </a:xfrm>
          <a:prstGeom prst="flowChartDelay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B465F-0A81-4C2A-B8B5-C9E09A9EB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10668000" cy="2479675"/>
          </a:xfrm>
        </p:spPr>
        <p:txBody>
          <a:bodyPr>
            <a:normAutofit fontScale="90000"/>
          </a:bodyPr>
          <a:lstStyle/>
          <a:p>
            <a:r>
              <a:rPr lang="en-US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WILL IT DO</a:t>
            </a:r>
            <a:br>
              <a:rPr lang="en-US" dirty="0"/>
            </a:br>
            <a:br>
              <a:rPr lang="en-US" dirty="0"/>
            </a:b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424CD1-588F-4D80-86E4-61DD3D52489B}"/>
              </a:ext>
            </a:extLst>
          </p:cNvPr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3A4CD-9428-4094-BE23-0B67D4BAA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6575" y="2479676"/>
            <a:ext cx="9115425" cy="3255962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 users of our app will be able too: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Pay for their tickets on the platform which </a:t>
            </a: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saves them time</a:t>
            </a:r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energy and further cost </a:t>
            </a:r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as there wouldn’t have to go to the agency anymore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- Have the </a:t>
            </a: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period</a:t>
            </a:r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between having the money to pay for the journey and actually paying for it </a:t>
            </a: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significantly reduced</a:t>
            </a:r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-Give accurate </a:t>
            </a: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updates</a:t>
            </a:r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about the registered agencies status like their departure time, availability and town to town trajectories</a:t>
            </a:r>
            <a:endParaRPr lang="fr-FR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52444-7B70-41E7-B2E0-FC21CDD9A7C9}"/>
              </a:ext>
            </a:extLst>
          </p:cNvPr>
          <p:cNvSpPr txBox="1"/>
          <p:nvPr/>
        </p:nvSpPr>
        <p:spPr>
          <a:xfrm>
            <a:off x="0" y="0"/>
            <a:ext cx="1524000" cy="11223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4</a:t>
            </a:r>
            <a:endParaRPr lang="fr-FR" sz="6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979503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465F-0A81-4C2A-B8B5-C9E09A9EB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10668000" cy="2479675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424CD1-588F-4D80-86E4-61DD3D52489B}"/>
              </a:ext>
            </a:extLst>
          </p:cNvPr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7A0615-F44B-4C33-A775-B46C6D08E1ED}"/>
              </a:ext>
            </a:extLst>
          </p:cNvPr>
          <p:cNvSpPr/>
          <p:nvPr/>
        </p:nvSpPr>
        <p:spPr>
          <a:xfrm>
            <a:off x="762000" y="0"/>
            <a:ext cx="1524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99F39E-D4F6-4568-A453-A1688290EFE6}"/>
              </a:ext>
            </a:extLst>
          </p:cNvPr>
          <p:cNvSpPr/>
          <p:nvPr/>
        </p:nvSpPr>
        <p:spPr>
          <a:xfrm>
            <a:off x="1495425" y="0"/>
            <a:ext cx="1524000" cy="6858000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118F39-4D80-4401-9E82-5BE4B159A59E}"/>
              </a:ext>
            </a:extLst>
          </p:cNvPr>
          <p:cNvSpPr/>
          <p:nvPr/>
        </p:nvSpPr>
        <p:spPr>
          <a:xfrm>
            <a:off x="2314575" y="0"/>
            <a:ext cx="704850" cy="6858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3A4CD-9428-4094-BE23-0B67D4BAA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6575" y="2479676"/>
            <a:ext cx="9115425" cy="3255962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553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3CC87-D74A-4D70-B711-57AB35B4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7FA66-C74B-44ED-915E-28480EA77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19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356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Arial Rounded MT Bold</vt:lpstr>
      <vt:lpstr>Calibri</vt:lpstr>
      <vt:lpstr>Calibri Light</vt:lpstr>
      <vt:lpstr>Lucida Bright</vt:lpstr>
      <vt:lpstr>Wingdings</vt:lpstr>
      <vt:lpstr>Office Theme</vt:lpstr>
      <vt:lpstr>UNIVERSITY OF BUEA FACULTY OF ENGINEERING AND TECHNOLOGY DEPARTMENT OF COMPUTER AND ELECTRICAL ENGINEERING LEVEL 300 </vt:lpstr>
      <vt:lpstr>PROJECT IDEA  </vt:lpstr>
      <vt:lpstr>STORY  </vt:lpstr>
      <vt:lpstr>PROBLEM  </vt:lpstr>
      <vt:lpstr>THAT’S WHY WE BRING TO YOU  </vt:lpstr>
      <vt:lpstr>WHAT WILL IT DO  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CHIKE CHEWAKONDI AFUH</dc:creator>
  <cp:lastModifiedBy>CHIKE CHEWAKONDI AFUH</cp:lastModifiedBy>
  <cp:revision>27</cp:revision>
  <dcterms:created xsi:type="dcterms:W3CDTF">2024-10-25T19:48:53Z</dcterms:created>
  <dcterms:modified xsi:type="dcterms:W3CDTF">2024-10-27T06:14:16Z</dcterms:modified>
</cp:coreProperties>
</file>