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91" r:id="rId2"/>
    <p:sldId id="277" r:id="rId3"/>
    <p:sldId id="257" r:id="rId4"/>
    <p:sldId id="258" r:id="rId5"/>
    <p:sldId id="259" r:id="rId6"/>
    <p:sldId id="278" r:id="rId7"/>
    <p:sldId id="279" r:id="rId8"/>
    <p:sldId id="280" r:id="rId9"/>
    <p:sldId id="287" r:id="rId10"/>
    <p:sldId id="282" r:id="rId11"/>
    <p:sldId id="281" r:id="rId12"/>
    <p:sldId id="283" r:id="rId13"/>
    <p:sldId id="285" r:id="rId14"/>
    <p:sldId id="288" r:id="rId15"/>
    <p:sldId id="286" r:id="rId16"/>
    <p:sldId id="289" r:id="rId17"/>
    <p:sldId id="260" r:id="rId18"/>
    <p:sldId id="292" r:id="rId19"/>
    <p:sldId id="29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A8"/>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67" d="100"/>
          <a:sy n="67" d="100"/>
        </p:scale>
        <p:origin x="276" y="44"/>
      </p:cViewPr>
      <p:guideLst/>
    </p:cSldViewPr>
  </p:slideViewPr>
  <p:notesTextViewPr>
    <p:cViewPr>
      <p:scale>
        <a:sx n="1" d="1"/>
        <a:sy n="1" d="1"/>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579461-3834-4852-8075-D91F44252D7E}" type="datetimeFigureOut">
              <a:rPr lang="fr-FR" smtClean="0"/>
              <a:t>16/11/2024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33097705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79461-3834-4852-8075-D91F44252D7E}" type="datetimeFigureOut">
              <a:rPr lang="fr-FR" smtClean="0"/>
              <a:t>16/11/2024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31840982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79461-3834-4852-8075-D91F44252D7E}" type="datetimeFigureOut">
              <a:rPr lang="fr-FR" smtClean="0"/>
              <a:t>16/11/2024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8E043-80F5-4203-8D0C-334CA8372703}"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66032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79461-3834-4852-8075-D91F44252D7E}" type="datetimeFigureOut">
              <a:rPr lang="fr-FR" smtClean="0"/>
              <a:t>16/11/2024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11020555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79461-3834-4852-8075-D91F44252D7E}" type="datetimeFigureOut">
              <a:rPr lang="fr-FR" smtClean="0"/>
              <a:t>16/11/2024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8E043-80F5-4203-8D0C-334CA8372703}"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43756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79461-3834-4852-8075-D91F44252D7E}" type="datetimeFigureOut">
              <a:rPr lang="fr-FR" smtClean="0"/>
              <a:t>16/11/2024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38334922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79461-3834-4852-8075-D91F44252D7E}" type="datetimeFigureOut">
              <a:rPr lang="fr-FR" smtClean="0"/>
              <a:t>16/11/2024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19272889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79461-3834-4852-8075-D91F44252D7E}" type="datetimeFigureOut">
              <a:rPr lang="fr-FR" smtClean="0"/>
              <a:t>16/11/2024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6209885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79461-3834-4852-8075-D91F44252D7E}" type="datetimeFigureOut">
              <a:rPr lang="fr-FR" smtClean="0"/>
              <a:t>16/11/2024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5853733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79461-3834-4852-8075-D91F44252D7E}" type="datetimeFigureOut">
              <a:rPr lang="fr-FR" smtClean="0"/>
              <a:t>16/11/2024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33812305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579461-3834-4852-8075-D91F44252D7E}" type="datetimeFigureOut">
              <a:rPr lang="fr-FR" smtClean="0"/>
              <a:t>16/11/2024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335244502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579461-3834-4852-8075-D91F44252D7E}" type="datetimeFigureOut">
              <a:rPr lang="fr-FR" smtClean="0"/>
              <a:t>16/11/2024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41888448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579461-3834-4852-8075-D91F44252D7E}" type="datetimeFigureOut">
              <a:rPr lang="fr-FR" smtClean="0"/>
              <a:t>16/11/2024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2156938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79461-3834-4852-8075-D91F44252D7E}" type="datetimeFigureOut">
              <a:rPr lang="fr-FR" smtClean="0"/>
              <a:t>16/11/2024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723766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579461-3834-4852-8075-D91F44252D7E}" type="datetimeFigureOut">
              <a:rPr lang="fr-FR" smtClean="0"/>
              <a:t>16/11/2024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33195356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79461-3834-4852-8075-D91F44252D7E}" type="datetimeFigureOut">
              <a:rPr lang="fr-FR" smtClean="0"/>
              <a:t>16/11/2024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88E043-80F5-4203-8D0C-334CA8372703}" type="slidenum">
              <a:rPr lang="fr-FR" smtClean="0"/>
              <a:t>‹#›</a:t>
            </a:fld>
            <a:endParaRPr lang="fr-FR"/>
          </a:p>
        </p:txBody>
      </p:sp>
    </p:spTree>
    <p:extLst>
      <p:ext uri="{BB962C8B-B14F-4D97-AF65-F5344CB8AC3E}">
        <p14:creationId xmlns:p14="http://schemas.microsoft.com/office/powerpoint/2010/main" val="195800478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579461-3834-4852-8075-D91F44252D7E}" type="datetimeFigureOut">
              <a:rPr lang="fr-FR" smtClean="0"/>
              <a:t>16/11/2024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88E043-80F5-4203-8D0C-334CA8372703}" type="slidenum">
              <a:rPr lang="fr-FR" smtClean="0"/>
              <a:t>‹#›</a:t>
            </a:fld>
            <a:endParaRPr lang="fr-FR"/>
          </a:p>
        </p:txBody>
      </p:sp>
    </p:spTree>
    <p:extLst>
      <p:ext uri="{BB962C8B-B14F-4D97-AF65-F5344CB8AC3E}">
        <p14:creationId xmlns:p14="http://schemas.microsoft.com/office/powerpoint/2010/main" val="75219334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15AC4D-9401-4322-BAC3-CF1D676F7291}"/>
              </a:ext>
            </a:extLst>
          </p:cNvPr>
          <p:cNvSpPr>
            <a:spLocks noGrp="1"/>
          </p:cNvSpPr>
          <p:nvPr>
            <p:ph type="title"/>
          </p:nvPr>
        </p:nvSpPr>
        <p:spPr>
          <a:xfrm>
            <a:off x="1655544" y="2733574"/>
            <a:ext cx="7618457" cy="1732547"/>
          </a:xfrm>
        </p:spPr>
        <p:txBody>
          <a:bodyPr/>
          <a:lstStyle/>
          <a:p>
            <a:r>
              <a:rPr lang="en-US" dirty="0"/>
              <a:t>WELCOME TO WEEK 3 OF SOFTWARE </a:t>
            </a:r>
            <a:br>
              <a:rPr lang="en-US" dirty="0"/>
            </a:br>
            <a:r>
              <a:rPr lang="en-US" dirty="0"/>
              <a:t>DEVEOPMENT TOOLS PRESENTATION</a:t>
            </a:r>
            <a:endParaRPr lang="fr-FR" dirty="0"/>
          </a:p>
        </p:txBody>
      </p:sp>
    </p:spTree>
    <p:extLst>
      <p:ext uri="{BB962C8B-B14F-4D97-AF65-F5344CB8AC3E}">
        <p14:creationId xmlns:p14="http://schemas.microsoft.com/office/powerpoint/2010/main" val="28015618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EC3B88-2F0B-4A90-A61F-3A6F10A7446B}"/>
              </a:ext>
            </a:extLst>
          </p:cNvPr>
          <p:cNvSpPr txBox="1"/>
          <p:nvPr/>
        </p:nvSpPr>
        <p:spPr>
          <a:xfrm>
            <a:off x="1674796" y="1241658"/>
            <a:ext cx="6660682" cy="369332"/>
          </a:xfrm>
          <a:prstGeom prst="rect">
            <a:avLst/>
          </a:prstGeom>
          <a:noFill/>
        </p:spPr>
        <p:txBody>
          <a:bodyPr wrap="square" rtlCol="0">
            <a:spAutoFit/>
          </a:bodyPr>
          <a:lstStyle/>
          <a:p>
            <a:r>
              <a:rPr lang="en-US" dirty="0"/>
              <a:t>Product backlog and User stories</a:t>
            </a:r>
          </a:p>
        </p:txBody>
      </p:sp>
      <p:pic>
        <p:nvPicPr>
          <p:cNvPr id="3" name="Picture 2">
            <a:extLst>
              <a:ext uri="{FF2B5EF4-FFF2-40B4-BE49-F238E27FC236}">
                <a16:creationId xmlns:a16="http://schemas.microsoft.com/office/drawing/2014/main" id="{B1B25ADA-2D01-4129-AAE0-BB5B22642D1F}"/>
              </a:ext>
            </a:extLst>
          </p:cNvPr>
          <p:cNvPicPr>
            <a:picLocks noChangeAspect="1"/>
          </p:cNvPicPr>
          <p:nvPr/>
        </p:nvPicPr>
        <p:blipFill>
          <a:blip r:embed="rId2"/>
          <a:stretch>
            <a:fillRect/>
          </a:stretch>
        </p:blipFill>
        <p:spPr>
          <a:xfrm>
            <a:off x="1674795" y="1888680"/>
            <a:ext cx="7536581" cy="4967293"/>
          </a:xfrm>
          <a:prstGeom prst="rect">
            <a:avLst/>
          </a:prstGeom>
        </p:spPr>
      </p:pic>
    </p:spTree>
    <p:extLst>
      <p:ext uri="{BB962C8B-B14F-4D97-AF65-F5344CB8AC3E}">
        <p14:creationId xmlns:p14="http://schemas.microsoft.com/office/powerpoint/2010/main" val="16412712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EC3B88-2F0B-4A90-A61F-3A6F10A7446B}"/>
              </a:ext>
            </a:extLst>
          </p:cNvPr>
          <p:cNvSpPr txBox="1"/>
          <p:nvPr/>
        </p:nvSpPr>
        <p:spPr>
          <a:xfrm>
            <a:off x="1674795" y="635266"/>
            <a:ext cx="6660682" cy="369332"/>
          </a:xfrm>
          <a:prstGeom prst="rect">
            <a:avLst/>
          </a:prstGeom>
          <a:noFill/>
        </p:spPr>
        <p:txBody>
          <a:bodyPr wrap="square" rtlCol="0">
            <a:spAutoFit/>
          </a:bodyPr>
          <a:lstStyle/>
          <a:p>
            <a:r>
              <a:rPr lang="en-US" dirty="0"/>
              <a:t>The scrum board</a:t>
            </a:r>
          </a:p>
        </p:txBody>
      </p:sp>
      <p:sp>
        <p:nvSpPr>
          <p:cNvPr id="9" name="TextBox 8">
            <a:extLst>
              <a:ext uri="{FF2B5EF4-FFF2-40B4-BE49-F238E27FC236}">
                <a16:creationId xmlns:a16="http://schemas.microsoft.com/office/drawing/2014/main" id="{DA08A3EC-5D0C-4D9C-AD66-1279B4B57336}"/>
              </a:ext>
            </a:extLst>
          </p:cNvPr>
          <p:cNvSpPr txBox="1"/>
          <p:nvPr/>
        </p:nvSpPr>
        <p:spPr>
          <a:xfrm>
            <a:off x="1819175" y="2367815"/>
            <a:ext cx="6660682" cy="369332"/>
          </a:xfrm>
          <a:prstGeom prst="rect">
            <a:avLst/>
          </a:prstGeom>
          <a:noFill/>
        </p:spPr>
        <p:txBody>
          <a:bodyPr wrap="square" rtlCol="0">
            <a:spAutoFit/>
          </a:bodyPr>
          <a:lstStyle/>
          <a:p>
            <a:endParaRPr lang="fr-FR" dirty="0"/>
          </a:p>
        </p:txBody>
      </p:sp>
      <p:pic>
        <p:nvPicPr>
          <p:cNvPr id="3" name="Picture 2">
            <a:extLst>
              <a:ext uri="{FF2B5EF4-FFF2-40B4-BE49-F238E27FC236}">
                <a16:creationId xmlns:a16="http://schemas.microsoft.com/office/drawing/2014/main" id="{FDAB3E07-C57B-4AE1-9A29-DF564D49D0E7}"/>
              </a:ext>
            </a:extLst>
          </p:cNvPr>
          <p:cNvPicPr>
            <a:picLocks noChangeAspect="1"/>
          </p:cNvPicPr>
          <p:nvPr/>
        </p:nvPicPr>
        <p:blipFill>
          <a:blip r:embed="rId2"/>
          <a:stretch>
            <a:fillRect/>
          </a:stretch>
        </p:blipFill>
        <p:spPr>
          <a:xfrm>
            <a:off x="1674795" y="1582114"/>
            <a:ext cx="7719462" cy="5279407"/>
          </a:xfrm>
          <a:prstGeom prst="rect">
            <a:avLst/>
          </a:prstGeom>
        </p:spPr>
      </p:pic>
    </p:spTree>
    <p:extLst>
      <p:ext uri="{BB962C8B-B14F-4D97-AF65-F5344CB8AC3E}">
        <p14:creationId xmlns:p14="http://schemas.microsoft.com/office/powerpoint/2010/main" val="26785489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EC3B88-2F0B-4A90-A61F-3A6F10A7446B}"/>
              </a:ext>
            </a:extLst>
          </p:cNvPr>
          <p:cNvSpPr txBox="1"/>
          <p:nvPr/>
        </p:nvSpPr>
        <p:spPr>
          <a:xfrm>
            <a:off x="1703672" y="1222408"/>
            <a:ext cx="6660682" cy="369332"/>
          </a:xfrm>
          <a:prstGeom prst="rect">
            <a:avLst/>
          </a:prstGeom>
          <a:noFill/>
        </p:spPr>
        <p:txBody>
          <a:bodyPr wrap="square" rtlCol="0">
            <a:spAutoFit/>
          </a:bodyPr>
          <a:lstStyle/>
          <a:p>
            <a:r>
              <a:rPr lang="en-US" dirty="0"/>
              <a:t>Current sprint and Sprint backlog</a:t>
            </a:r>
          </a:p>
        </p:txBody>
      </p:sp>
      <p:pic>
        <p:nvPicPr>
          <p:cNvPr id="4" name="Picture 3">
            <a:extLst>
              <a:ext uri="{FF2B5EF4-FFF2-40B4-BE49-F238E27FC236}">
                <a16:creationId xmlns:a16="http://schemas.microsoft.com/office/drawing/2014/main" id="{E798E314-774F-4CD1-8A4B-38BA53DA24F1}"/>
              </a:ext>
            </a:extLst>
          </p:cNvPr>
          <p:cNvPicPr>
            <a:picLocks noChangeAspect="1"/>
          </p:cNvPicPr>
          <p:nvPr/>
        </p:nvPicPr>
        <p:blipFill>
          <a:blip r:embed="rId2"/>
          <a:stretch>
            <a:fillRect/>
          </a:stretch>
        </p:blipFill>
        <p:spPr>
          <a:xfrm>
            <a:off x="1165097" y="1591740"/>
            <a:ext cx="9861806" cy="5266260"/>
          </a:xfrm>
          <a:prstGeom prst="rect">
            <a:avLst/>
          </a:prstGeom>
        </p:spPr>
      </p:pic>
      <p:sp>
        <p:nvSpPr>
          <p:cNvPr id="6" name="TextBox 5">
            <a:extLst>
              <a:ext uri="{FF2B5EF4-FFF2-40B4-BE49-F238E27FC236}">
                <a16:creationId xmlns:a16="http://schemas.microsoft.com/office/drawing/2014/main" id="{C866D566-F6B6-4AB4-A9E6-621DF191D7FA}"/>
              </a:ext>
            </a:extLst>
          </p:cNvPr>
          <p:cNvSpPr txBox="1"/>
          <p:nvPr/>
        </p:nvSpPr>
        <p:spPr>
          <a:xfrm>
            <a:off x="1103707" y="1699462"/>
            <a:ext cx="1199930" cy="261610"/>
          </a:xfrm>
          <a:prstGeom prst="rect">
            <a:avLst/>
          </a:prstGeom>
          <a:solidFill>
            <a:schemeClr val="bg1"/>
          </a:solidFill>
        </p:spPr>
        <p:txBody>
          <a:bodyPr wrap="square" rtlCol="0">
            <a:spAutoFit/>
          </a:bodyPr>
          <a:lstStyle/>
          <a:p>
            <a:r>
              <a:rPr lang="en-US" sz="1100" dirty="0">
                <a:solidFill>
                  <a:srgbClr val="008AA8"/>
                </a:solidFill>
              </a:rPr>
              <a:t>Create account</a:t>
            </a:r>
            <a:endParaRPr lang="fr-FR" sz="1100" dirty="0">
              <a:solidFill>
                <a:srgbClr val="008AA8"/>
              </a:solidFill>
            </a:endParaRPr>
          </a:p>
        </p:txBody>
      </p:sp>
    </p:spTree>
    <p:extLst>
      <p:ext uri="{BB962C8B-B14F-4D97-AF65-F5344CB8AC3E}">
        <p14:creationId xmlns:p14="http://schemas.microsoft.com/office/powerpoint/2010/main" val="31041514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EC3B88-2F0B-4A90-A61F-3A6F10A7446B}"/>
              </a:ext>
            </a:extLst>
          </p:cNvPr>
          <p:cNvSpPr txBox="1"/>
          <p:nvPr/>
        </p:nvSpPr>
        <p:spPr>
          <a:xfrm>
            <a:off x="1703672" y="1222408"/>
            <a:ext cx="6660682" cy="369332"/>
          </a:xfrm>
          <a:prstGeom prst="rect">
            <a:avLst/>
          </a:prstGeom>
          <a:noFill/>
        </p:spPr>
        <p:txBody>
          <a:bodyPr wrap="square" rtlCol="0">
            <a:spAutoFit/>
          </a:bodyPr>
          <a:lstStyle/>
          <a:p>
            <a:r>
              <a:rPr lang="en-US" b="1" dirty="0">
                <a:solidFill>
                  <a:schemeClr val="accent1"/>
                </a:solidFill>
              </a:rPr>
              <a:t>Task assigned and roles</a:t>
            </a:r>
          </a:p>
        </p:txBody>
      </p:sp>
      <p:pic>
        <p:nvPicPr>
          <p:cNvPr id="2" name="Picture 1">
            <a:extLst>
              <a:ext uri="{FF2B5EF4-FFF2-40B4-BE49-F238E27FC236}">
                <a16:creationId xmlns:a16="http://schemas.microsoft.com/office/drawing/2014/main" id="{95652151-0DF6-43F7-976C-9435330F8A47}"/>
              </a:ext>
            </a:extLst>
          </p:cNvPr>
          <p:cNvPicPr>
            <a:picLocks noChangeAspect="1"/>
          </p:cNvPicPr>
          <p:nvPr/>
        </p:nvPicPr>
        <p:blipFill>
          <a:blip r:embed="rId2"/>
          <a:stretch>
            <a:fillRect/>
          </a:stretch>
        </p:blipFill>
        <p:spPr>
          <a:xfrm>
            <a:off x="1615051" y="1591740"/>
            <a:ext cx="8961897" cy="4224894"/>
          </a:xfrm>
          <a:prstGeom prst="rect">
            <a:avLst/>
          </a:prstGeom>
        </p:spPr>
      </p:pic>
    </p:spTree>
    <p:extLst>
      <p:ext uri="{BB962C8B-B14F-4D97-AF65-F5344CB8AC3E}">
        <p14:creationId xmlns:p14="http://schemas.microsoft.com/office/powerpoint/2010/main" val="25997021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08039A-072F-436E-B16D-FD457A79F532}"/>
              </a:ext>
            </a:extLst>
          </p:cNvPr>
          <p:cNvSpPr>
            <a:spLocks noGrp="1"/>
          </p:cNvSpPr>
          <p:nvPr>
            <p:ph type="ctrTitle"/>
          </p:nvPr>
        </p:nvSpPr>
        <p:spPr/>
        <p:txBody>
          <a:bodyPr/>
          <a:lstStyle/>
          <a:p>
            <a:r>
              <a:rPr lang="en-US" dirty="0"/>
              <a:t>Explanation of user stories and task</a:t>
            </a:r>
            <a:endParaRPr lang="fr-FR" dirty="0"/>
          </a:p>
        </p:txBody>
      </p:sp>
    </p:spTree>
    <p:extLst>
      <p:ext uri="{BB962C8B-B14F-4D97-AF65-F5344CB8AC3E}">
        <p14:creationId xmlns:p14="http://schemas.microsoft.com/office/powerpoint/2010/main" val="20677596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EC3B88-2F0B-4A90-A61F-3A6F10A7446B}"/>
              </a:ext>
            </a:extLst>
          </p:cNvPr>
          <p:cNvSpPr txBox="1"/>
          <p:nvPr/>
        </p:nvSpPr>
        <p:spPr>
          <a:xfrm>
            <a:off x="1819175" y="1193532"/>
            <a:ext cx="6660682" cy="461665"/>
          </a:xfrm>
          <a:prstGeom prst="rect">
            <a:avLst/>
          </a:prstGeom>
          <a:noFill/>
        </p:spPr>
        <p:txBody>
          <a:bodyPr wrap="square" rtlCol="0">
            <a:spAutoFit/>
          </a:bodyPr>
          <a:lstStyle/>
          <a:p>
            <a:r>
              <a:rPr lang="en-US" sz="2400" dirty="0">
                <a:solidFill>
                  <a:schemeClr val="accent1"/>
                </a:solidFill>
              </a:rPr>
              <a:t>User stories</a:t>
            </a:r>
          </a:p>
        </p:txBody>
      </p:sp>
      <p:sp>
        <p:nvSpPr>
          <p:cNvPr id="9" name="TextBox 8">
            <a:extLst>
              <a:ext uri="{FF2B5EF4-FFF2-40B4-BE49-F238E27FC236}">
                <a16:creationId xmlns:a16="http://schemas.microsoft.com/office/drawing/2014/main" id="{DA08A3EC-5D0C-4D9C-AD66-1279B4B57336}"/>
              </a:ext>
            </a:extLst>
          </p:cNvPr>
          <p:cNvSpPr txBox="1"/>
          <p:nvPr/>
        </p:nvSpPr>
        <p:spPr>
          <a:xfrm>
            <a:off x="1819175" y="1562864"/>
            <a:ext cx="6660682" cy="4370427"/>
          </a:xfrm>
          <a:prstGeom prst="rect">
            <a:avLst/>
          </a:prstGeom>
          <a:noFill/>
        </p:spPr>
        <p:txBody>
          <a:bodyPr wrap="square" rtlCol="0">
            <a:spAutoFit/>
          </a:bodyPr>
          <a:lstStyle/>
          <a:p>
            <a:endParaRPr lang="en-US" dirty="0"/>
          </a:p>
          <a:p>
            <a:r>
              <a:rPr lang="en-US" sz="2000" dirty="0"/>
              <a:t>These are descriptions of features of the product from the end user perspective</a:t>
            </a:r>
          </a:p>
          <a:p>
            <a:endParaRPr lang="en-US" sz="2000" dirty="0"/>
          </a:p>
          <a:p>
            <a:r>
              <a:rPr lang="en-US" sz="2000" dirty="0"/>
              <a:t>The format is </a:t>
            </a:r>
          </a:p>
          <a:p>
            <a:r>
              <a:rPr lang="en-US" sz="2000" dirty="0"/>
              <a:t>As a “user-role”, I want to “goal” so that “benefit” </a:t>
            </a:r>
          </a:p>
          <a:p>
            <a:endParaRPr lang="en-US" sz="2000" dirty="0"/>
          </a:p>
          <a:p>
            <a:r>
              <a:rPr lang="en-US" sz="2000" dirty="0"/>
              <a:t>The user story for this first sprint was :</a:t>
            </a:r>
          </a:p>
          <a:p>
            <a:endParaRPr lang="en-US" sz="2000" dirty="0"/>
          </a:p>
          <a:p>
            <a:r>
              <a:rPr lang="en-US" sz="2000" dirty="0">
                <a:highlight>
                  <a:srgbClr val="FF00FF"/>
                </a:highlight>
              </a:rPr>
              <a:t>As a new user, I want to be able to create an account so that I can book bus tickets </a:t>
            </a:r>
          </a:p>
          <a:p>
            <a:endParaRPr lang="en-US" sz="2000" dirty="0"/>
          </a:p>
          <a:p>
            <a:r>
              <a:rPr lang="en-US" sz="2000" dirty="0"/>
              <a:t>For this feature to be generated, a set of task has to be done by team members</a:t>
            </a:r>
            <a:endParaRPr lang="fr-FR" sz="2000" dirty="0"/>
          </a:p>
        </p:txBody>
      </p:sp>
    </p:spTree>
    <p:extLst>
      <p:ext uri="{BB962C8B-B14F-4D97-AF65-F5344CB8AC3E}">
        <p14:creationId xmlns:p14="http://schemas.microsoft.com/office/powerpoint/2010/main" val="41960383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EC3B88-2F0B-4A90-A61F-3A6F10A7446B}"/>
              </a:ext>
            </a:extLst>
          </p:cNvPr>
          <p:cNvSpPr txBox="1"/>
          <p:nvPr/>
        </p:nvSpPr>
        <p:spPr>
          <a:xfrm>
            <a:off x="1819175" y="1193532"/>
            <a:ext cx="6660682" cy="461665"/>
          </a:xfrm>
          <a:prstGeom prst="rect">
            <a:avLst/>
          </a:prstGeom>
          <a:noFill/>
        </p:spPr>
        <p:txBody>
          <a:bodyPr wrap="square" rtlCol="0">
            <a:spAutoFit/>
          </a:bodyPr>
          <a:lstStyle/>
          <a:p>
            <a:r>
              <a:rPr lang="en-US" sz="2400" dirty="0">
                <a:solidFill>
                  <a:schemeClr val="accent1"/>
                </a:solidFill>
              </a:rPr>
              <a:t>Tasks</a:t>
            </a:r>
          </a:p>
        </p:txBody>
      </p:sp>
      <p:sp>
        <p:nvSpPr>
          <p:cNvPr id="9" name="TextBox 8">
            <a:extLst>
              <a:ext uri="{FF2B5EF4-FFF2-40B4-BE49-F238E27FC236}">
                <a16:creationId xmlns:a16="http://schemas.microsoft.com/office/drawing/2014/main" id="{DA08A3EC-5D0C-4D9C-AD66-1279B4B57336}"/>
              </a:ext>
            </a:extLst>
          </p:cNvPr>
          <p:cNvSpPr txBox="1"/>
          <p:nvPr/>
        </p:nvSpPr>
        <p:spPr>
          <a:xfrm>
            <a:off x="1819175" y="1562864"/>
            <a:ext cx="6660682" cy="2492990"/>
          </a:xfrm>
          <a:prstGeom prst="rect">
            <a:avLst/>
          </a:prstGeom>
          <a:noFill/>
        </p:spPr>
        <p:txBody>
          <a:bodyPr wrap="square" rtlCol="0">
            <a:spAutoFit/>
          </a:bodyPr>
          <a:lstStyle/>
          <a:p>
            <a:endParaRPr lang="en-US" dirty="0"/>
          </a:p>
          <a:p>
            <a:r>
              <a:rPr lang="en-US" sz="2000" dirty="0"/>
              <a:t>These are units of work that need to be completed in order to implement a user story</a:t>
            </a:r>
          </a:p>
          <a:p>
            <a:endParaRPr lang="en-US" sz="2000" dirty="0"/>
          </a:p>
          <a:p>
            <a:r>
              <a:rPr lang="en-US" sz="2000" dirty="0"/>
              <a:t>Tasks executed for the mentioned user story are</a:t>
            </a:r>
          </a:p>
          <a:p>
            <a:endParaRPr lang="en-US" sz="2000" dirty="0"/>
          </a:p>
          <a:p>
            <a:endParaRPr lang="en-US" sz="2000" dirty="0"/>
          </a:p>
          <a:p>
            <a:endParaRPr lang="en-US" dirty="0"/>
          </a:p>
        </p:txBody>
      </p:sp>
    </p:spTree>
    <p:extLst>
      <p:ext uri="{BB962C8B-B14F-4D97-AF65-F5344CB8AC3E}">
        <p14:creationId xmlns:p14="http://schemas.microsoft.com/office/powerpoint/2010/main" val="2015865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870-EBF9-4EAB-83AF-F1602A19ED2B}"/>
              </a:ext>
            </a:extLst>
          </p:cNvPr>
          <p:cNvSpPr>
            <a:spLocks noGrp="1"/>
          </p:cNvSpPr>
          <p:nvPr>
            <p:ph type="ctrTitle"/>
          </p:nvPr>
        </p:nvSpPr>
        <p:spPr>
          <a:xfrm>
            <a:off x="1314562" y="887117"/>
            <a:ext cx="7766936" cy="1646302"/>
          </a:xfrm>
        </p:spPr>
        <p:txBody>
          <a:bodyPr>
            <a:normAutofit/>
          </a:bodyPr>
          <a:lstStyle/>
          <a:p>
            <a:r>
              <a:rPr lang="en-US" b="1" dirty="0"/>
              <a:t>Task</a:t>
            </a:r>
            <a:endParaRPr lang="fr-FR" b="1" dirty="0"/>
          </a:p>
        </p:txBody>
      </p:sp>
      <p:sp>
        <p:nvSpPr>
          <p:cNvPr id="3" name="Subtitle 2">
            <a:extLst>
              <a:ext uri="{FF2B5EF4-FFF2-40B4-BE49-F238E27FC236}">
                <a16:creationId xmlns:a16="http://schemas.microsoft.com/office/drawing/2014/main" id="{AB6316F4-63D3-4050-8D3E-5A2503BDFE9B}"/>
              </a:ext>
            </a:extLst>
          </p:cNvPr>
          <p:cNvSpPr>
            <a:spLocks noGrp="1"/>
          </p:cNvSpPr>
          <p:nvPr>
            <p:ph type="subTitle" idx="1"/>
          </p:nvPr>
        </p:nvSpPr>
        <p:spPr>
          <a:xfrm>
            <a:off x="1507067" y="3501431"/>
            <a:ext cx="7766936" cy="2004220"/>
          </a:xfrm>
        </p:spPr>
        <p:txBody>
          <a:bodyPr/>
          <a:lstStyle/>
          <a:p>
            <a:endParaRPr lang="fr-FR" dirty="0"/>
          </a:p>
        </p:txBody>
      </p:sp>
      <p:pic>
        <p:nvPicPr>
          <p:cNvPr id="6" name="Picture 5">
            <a:extLst>
              <a:ext uri="{FF2B5EF4-FFF2-40B4-BE49-F238E27FC236}">
                <a16:creationId xmlns:a16="http://schemas.microsoft.com/office/drawing/2014/main" id="{5BDB2308-0BED-4655-85CB-BEDAC7FD1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562" y="2533419"/>
            <a:ext cx="8617393" cy="4324581"/>
          </a:xfrm>
          <a:prstGeom prst="rect">
            <a:avLst/>
          </a:prstGeom>
        </p:spPr>
      </p:pic>
    </p:spTree>
    <p:extLst>
      <p:ext uri="{BB962C8B-B14F-4D97-AF65-F5344CB8AC3E}">
        <p14:creationId xmlns:p14="http://schemas.microsoft.com/office/powerpoint/2010/main" val="2060187314"/>
      </p:ext>
    </p:extLst>
  </p:cSld>
  <p:clrMapOvr>
    <a:masterClrMapping/>
  </p:clrMapOvr>
  <mc:AlternateContent xmlns:mc="http://schemas.openxmlformats.org/markup-compatibility/2006" xmlns:p14="http://schemas.microsoft.com/office/powerpoint/2010/main">
    <mc:Choice Requires="p14">
      <p:transition spd="slow" p14:dur="1400" advClick="0">
        <p14:doors dir="ver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4597-A107-4223-B4AE-00722E005513}"/>
              </a:ext>
            </a:extLst>
          </p:cNvPr>
          <p:cNvSpPr>
            <a:spLocks noGrp="1"/>
          </p:cNvSpPr>
          <p:nvPr>
            <p:ph type="title"/>
          </p:nvPr>
        </p:nvSpPr>
        <p:spPr/>
        <p:txBody>
          <a:bodyPr/>
          <a:lstStyle/>
          <a:p>
            <a:br>
              <a:rPr lang="en-US" dirty="0"/>
            </a:br>
            <a:r>
              <a:rPr lang="fr-FR" dirty="0" err="1"/>
              <a:t>Task</a:t>
            </a:r>
            <a:r>
              <a:rPr lang="fr-FR" dirty="0"/>
              <a:t> </a:t>
            </a:r>
            <a:r>
              <a:rPr lang="fr-FR" dirty="0" err="1"/>
              <a:t>that</a:t>
            </a:r>
            <a:r>
              <a:rPr lang="fr-FR" dirty="0"/>
              <a:t> </a:t>
            </a:r>
            <a:r>
              <a:rPr lang="fr-FR" dirty="0" err="1"/>
              <a:t>was</a:t>
            </a:r>
            <a:r>
              <a:rPr lang="fr-FR" dirty="0"/>
              <a:t> </a:t>
            </a:r>
            <a:r>
              <a:rPr lang="fr-FR" dirty="0" err="1"/>
              <a:t>executed</a:t>
            </a:r>
            <a:endParaRPr lang="fr-FR" dirty="0"/>
          </a:p>
        </p:txBody>
      </p:sp>
      <p:sp>
        <p:nvSpPr>
          <p:cNvPr id="3" name="Content Placeholder 2">
            <a:extLst>
              <a:ext uri="{FF2B5EF4-FFF2-40B4-BE49-F238E27FC236}">
                <a16:creationId xmlns:a16="http://schemas.microsoft.com/office/drawing/2014/main" id="{F4615691-E391-43A4-B1D6-F83BB11A9A88}"/>
              </a:ext>
            </a:extLst>
          </p:cNvPr>
          <p:cNvSpPr>
            <a:spLocks noGrp="1"/>
          </p:cNvSpPr>
          <p:nvPr>
            <p:ph idx="1"/>
          </p:nvPr>
        </p:nvSpPr>
        <p:spPr/>
        <p:txBody>
          <a:bodyPr/>
          <a:lstStyle/>
          <a:p>
            <a:r>
              <a:rPr lang="en-US" dirty="0"/>
              <a:t>This is the design of the account creation pages made by our designer, </a:t>
            </a:r>
            <a:r>
              <a:rPr lang="en-US" dirty="0" err="1"/>
              <a:t>Ako</a:t>
            </a:r>
            <a:r>
              <a:rPr lang="en-US" dirty="0"/>
              <a:t> Junior</a:t>
            </a:r>
          </a:p>
          <a:p>
            <a:pPr marL="0" indent="0">
              <a:buNone/>
            </a:pPr>
            <a:r>
              <a:rPr lang="en-US" dirty="0"/>
              <a:t> </a:t>
            </a:r>
            <a:endParaRPr lang="fr-FR" dirty="0"/>
          </a:p>
        </p:txBody>
      </p:sp>
      <p:pic>
        <p:nvPicPr>
          <p:cNvPr id="5" name="Picture 4">
            <a:extLst>
              <a:ext uri="{FF2B5EF4-FFF2-40B4-BE49-F238E27FC236}">
                <a16:creationId xmlns:a16="http://schemas.microsoft.com/office/drawing/2014/main" id="{2294FEFF-34F2-421C-94CE-53B2E4964B80}"/>
              </a:ext>
            </a:extLst>
          </p:cNvPr>
          <p:cNvPicPr>
            <a:picLocks noChangeAspect="1"/>
          </p:cNvPicPr>
          <p:nvPr/>
        </p:nvPicPr>
        <p:blipFill rotWithShape="1">
          <a:blip r:embed="rId2"/>
          <a:srcRect l="7176" r="6904"/>
          <a:stretch/>
        </p:blipFill>
        <p:spPr>
          <a:xfrm>
            <a:off x="1731954" y="2948351"/>
            <a:ext cx="6532357" cy="3880774"/>
          </a:xfrm>
          <a:prstGeom prst="rect">
            <a:avLst/>
          </a:prstGeom>
        </p:spPr>
      </p:pic>
    </p:spTree>
    <p:extLst>
      <p:ext uri="{BB962C8B-B14F-4D97-AF65-F5344CB8AC3E}">
        <p14:creationId xmlns:p14="http://schemas.microsoft.com/office/powerpoint/2010/main" val="2389634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14D8C-9AD1-47B2-B508-AE7B9C4296AD}"/>
              </a:ext>
            </a:extLst>
          </p:cNvPr>
          <p:cNvSpPr>
            <a:spLocks noGrp="1"/>
          </p:cNvSpPr>
          <p:nvPr>
            <p:ph type="title"/>
          </p:nvPr>
        </p:nvSpPr>
        <p:spPr>
          <a:xfrm>
            <a:off x="1797666" y="2387065"/>
            <a:ext cx="8596668" cy="1905802"/>
          </a:xfrm>
        </p:spPr>
        <p:txBody>
          <a:bodyPr>
            <a:normAutofit/>
          </a:bodyPr>
          <a:lstStyle/>
          <a:p>
            <a:pPr algn="ctr"/>
            <a:r>
              <a:rPr lang="en-US" dirty="0"/>
              <a:t>THE </a:t>
            </a:r>
            <a:br>
              <a:rPr lang="en-US" dirty="0"/>
            </a:br>
            <a:r>
              <a:rPr lang="en-US" dirty="0"/>
              <a:t>END</a:t>
            </a:r>
            <a:br>
              <a:rPr lang="en-US" dirty="0"/>
            </a:br>
            <a:r>
              <a:rPr lang="en-US" dirty="0"/>
              <a:t>!!!</a:t>
            </a:r>
            <a:endParaRPr lang="fr-FR" dirty="0"/>
          </a:p>
        </p:txBody>
      </p:sp>
    </p:spTree>
    <p:extLst>
      <p:ext uri="{BB962C8B-B14F-4D97-AF65-F5344CB8AC3E}">
        <p14:creationId xmlns:p14="http://schemas.microsoft.com/office/powerpoint/2010/main" val="26906891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465F-0A81-4C2A-B8B5-C9E09A9EB6A6}"/>
              </a:ext>
            </a:extLst>
          </p:cNvPr>
          <p:cNvSpPr>
            <a:spLocks noGrp="1"/>
          </p:cNvSpPr>
          <p:nvPr>
            <p:ph type="ctrTitle"/>
          </p:nvPr>
        </p:nvSpPr>
        <p:spPr>
          <a:xfrm>
            <a:off x="676976" y="1315516"/>
            <a:ext cx="10668000" cy="1364773"/>
          </a:xfrm>
        </p:spPr>
        <p:txBody>
          <a:bodyPr>
            <a:noAutofit/>
          </a:bodyPr>
          <a:lstStyle/>
          <a:p>
            <a:pPr marL="0" marR="0" lvl="0" indent="0" algn="ctr" defTabSz="914400" rtl="0" eaLnBrk="0" fontAlgn="base" latinLnBrk="0" hangingPunct="0">
              <a:lnSpc>
                <a:spcPct val="100000"/>
              </a:lnSpc>
              <a:spcBef>
                <a:spcPct val="0"/>
              </a:spcBef>
              <a:spcAft>
                <a:spcPct val="0"/>
              </a:spcAft>
              <a:tabLst/>
            </a:pP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br>
              <a:rPr kumimoji="0" lang="fr-FR" altLang="fr-FR"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Lucida Bright" panose="02040602050505020304" pitchFamily="18" charset="0"/>
              </a:rPr>
            </a:br>
            <a:r>
              <a:rPr kumimoji="0" lang="fr-FR" altLang="fr-FR" sz="1600" b="1" i="0" u="none" strike="noStrike" cap="none" normalizeH="0" baseline="0" dirty="0">
                <a:ln>
                  <a:noFill/>
                </a:ln>
                <a:solidFill>
                  <a:schemeClr val="tx1"/>
                </a:solidFill>
                <a:effectLst/>
                <a:latin typeface="+mn-lt"/>
                <a:ea typeface="Times New Roman" panose="02020603050405020304" pitchFamily="18" charset="0"/>
                <a:cs typeface="Lucida Bright" panose="02040602050505020304" pitchFamily="18" charset="0"/>
              </a:rPr>
              <a:t>UNIVERSITY OF BUEA</a:t>
            </a:r>
            <a:br>
              <a:rPr kumimoji="0" lang="fr-FR" altLang="fr-FR" sz="1000" b="0" i="0" u="none" strike="noStrike" cap="none" normalizeH="0" baseline="0" dirty="0">
                <a:ln>
                  <a:noFill/>
                </a:ln>
                <a:solidFill>
                  <a:schemeClr val="tx1"/>
                </a:solidFill>
                <a:effectLst/>
                <a:latin typeface="+mn-lt"/>
              </a:rPr>
            </a:br>
            <a:r>
              <a:rPr kumimoji="0" lang="fr-FR" altLang="fr-FR" sz="1600" b="1" i="0" u="none" strike="noStrike" cap="none" normalizeH="0" baseline="0" dirty="0">
                <a:ln>
                  <a:noFill/>
                </a:ln>
                <a:solidFill>
                  <a:schemeClr val="tx1"/>
                </a:solidFill>
                <a:effectLst/>
                <a:latin typeface="+mn-lt"/>
                <a:ea typeface="Times New Roman" panose="02020603050405020304" pitchFamily="18" charset="0"/>
                <a:cs typeface="Lucida Bright" panose="02040602050505020304" pitchFamily="18" charset="0"/>
              </a:rPr>
              <a:t>FACULTY OF ENGINEERING AND TECHNOLOGY</a:t>
            </a:r>
            <a:br>
              <a:rPr kumimoji="0" lang="fr-FR" altLang="fr-FR" sz="1000" b="0" i="0" u="none" strike="noStrike" cap="none" normalizeH="0" baseline="0" dirty="0">
                <a:ln>
                  <a:noFill/>
                </a:ln>
                <a:solidFill>
                  <a:schemeClr val="tx1"/>
                </a:solidFill>
                <a:effectLst/>
                <a:latin typeface="+mn-lt"/>
              </a:rPr>
            </a:br>
            <a:r>
              <a:rPr kumimoji="0" lang="fr-FR" altLang="fr-FR" sz="1600" b="1" i="0" u="none" strike="noStrike" cap="none" normalizeH="0" baseline="0" dirty="0">
                <a:ln>
                  <a:noFill/>
                </a:ln>
                <a:solidFill>
                  <a:schemeClr val="tx1"/>
                </a:solidFill>
                <a:effectLst/>
                <a:latin typeface="+mn-lt"/>
                <a:ea typeface="Times New Roman" panose="02020603050405020304" pitchFamily="18" charset="0"/>
                <a:cs typeface="Lucida Bright" panose="02040602050505020304" pitchFamily="18" charset="0"/>
              </a:rPr>
              <a:t>DEPARTMENT OF COMPUTER ENGINEERING</a:t>
            </a:r>
            <a:br>
              <a:rPr kumimoji="0" lang="fr-FR" altLang="fr-FR" sz="1000" b="0" i="0" u="none" strike="noStrike" cap="none" normalizeH="0" baseline="0" dirty="0">
                <a:ln>
                  <a:noFill/>
                </a:ln>
                <a:solidFill>
                  <a:schemeClr val="tx1"/>
                </a:solidFill>
                <a:effectLst/>
                <a:latin typeface="+mn-lt"/>
              </a:rPr>
            </a:br>
            <a:r>
              <a:rPr kumimoji="0" lang="fr-FR" altLang="fr-FR" sz="1600" b="1" i="0" u="none" strike="noStrike" cap="none" normalizeH="0" baseline="0" dirty="0">
                <a:ln>
                  <a:noFill/>
                </a:ln>
                <a:solidFill>
                  <a:schemeClr val="tx1"/>
                </a:solidFill>
                <a:effectLst/>
                <a:latin typeface="+mn-lt"/>
                <a:ea typeface="Times New Roman" panose="02020603050405020304" pitchFamily="18" charset="0"/>
                <a:cs typeface="Lucida Bright" panose="02040602050505020304" pitchFamily="18" charset="0"/>
              </a:rPr>
              <a:t>LEVEL 300</a:t>
            </a:r>
            <a:br>
              <a:rPr kumimoji="0" lang="fr-FR" altLang="fr-FR" sz="900" b="0" i="0" u="none" strike="noStrike" cap="none" normalizeH="0" baseline="0" dirty="0">
                <a:ln>
                  <a:noFill/>
                </a:ln>
                <a:solidFill>
                  <a:schemeClr val="tx1"/>
                </a:solidFill>
                <a:effectLst/>
                <a:latin typeface="+mn-lt"/>
              </a:rPr>
            </a:br>
            <a:endParaRPr lang="fr-FR" sz="1400" dirty="0">
              <a:solidFill>
                <a:schemeClr val="tx1"/>
              </a:solidFill>
              <a:latin typeface="+mn-lt"/>
            </a:endParaRPr>
          </a:p>
        </p:txBody>
      </p:sp>
      <p:pic>
        <p:nvPicPr>
          <p:cNvPr id="2051" name="Picture 1">
            <a:extLst>
              <a:ext uri="{FF2B5EF4-FFF2-40B4-BE49-F238E27FC236}">
                <a16:creationId xmlns:a16="http://schemas.microsoft.com/office/drawing/2014/main" id="{F58EDDC1-190A-423C-A552-A5EBD14B4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654" y="350316"/>
            <a:ext cx="1003300" cy="965200"/>
          </a:xfrm>
          <a:prstGeom prst="rect">
            <a:avLst/>
          </a:prstGeom>
          <a:noFill/>
          <a:extLst>
            <a:ext uri="{909E8E84-426E-40DD-AFC4-6F175D3DCCD1}">
              <a14:hiddenFill xmlns:a14="http://schemas.microsoft.com/office/drawing/2010/main">
                <a:solidFill>
                  <a:srgbClr val="FFFFFF"/>
                </a:solidFill>
              </a14:hiddenFill>
            </a:ext>
          </a:extLst>
        </p:spPr>
      </p:pic>
      <p:sp>
        <p:nvSpPr>
          <p:cNvPr id="14" name="Bevel 2">
            <a:extLst>
              <a:ext uri="{FF2B5EF4-FFF2-40B4-BE49-F238E27FC236}">
                <a16:creationId xmlns:a16="http://schemas.microsoft.com/office/drawing/2014/main" id="{5673925D-E5EA-41EE-BD01-8C86A1B0855B}"/>
              </a:ext>
            </a:extLst>
          </p:cNvPr>
          <p:cNvSpPr/>
          <p:nvPr/>
        </p:nvSpPr>
        <p:spPr>
          <a:xfrm>
            <a:off x="676976" y="2537262"/>
            <a:ext cx="10667999" cy="1413364"/>
          </a:xfrm>
          <a:prstGeom prst="bevel">
            <a:avLst>
              <a:gd name="adj" fmla="val 12785"/>
            </a:avLst>
          </a:prstGeom>
          <a:solidFill>
            <a:srgbClr val="0070C0"/>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9" name="Text Box 3">
            <a:extLst>
              <a:ext uri="{FF2B5EF4-FFF2-40B4-BE49-F238E27FC236}">
                <a16:creationId xmlns:a16="http://schemas.microsoft.com/office/drawing/2014/main" id="{0B6B37CA-165B-4CB9-80AF-0751B1B97DC4}"/>
              </a:ext>
            </a:extLst>
          </p:cNvPr>
          <p:cNvSpPr txBox="1">
            <a:spLocks noChangeArrowheads="1"/>
          </p:cNvSpPr>
          <p:nvPr/>
        </p:nvSpPr>
        <p:spPr bwMode="auto">
          <a:xfrm>
            <a:off x="847025" y="2753139"/>
            <a:ext cx="10324558" cy="97423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fr-FR" sz="1800" b="0" i="0" u="none" strike="noStrike" kern="1200" cap="none" spc="0" normalizeH="0" baseline="0" noProof="0" dirty="0">
                <a:ln>
                  <a:noFill/>
                </a:ln>
                <a:solidFill>
                  <a:prstClr val="black"/>
                </a:solidFill>
                <a:effectLst/>
                <a:uLnTx/>
                <a:uFillTx/>
                <a:latin typeface="Arial Black" panose="020B0A04020102020204" pitchFamily="34" charset="0"/>
                <a:ea typeface="Calibri" panose="020F0502020204030204" pitchFamily="34" charset="0"/>
                <a:cs typeface="Times New Roman" panose="02020603050405020304" pitchFamily="18" charset="0"/>
              </a:rPr>
              <a:t>SOFTWARE DEVELOPMENT TOOLS CEF 333</a:t>
            </a:r>
            <a:endParaRPr kumimoji="0" lang="en-GB" altLang="fr-FR" sz="10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algn="ctr" eaLnBrk="0" fontAlgn="base" hangingPunct="0">
              <a:spcBef>
                <a:spcPct val="0"/>
              </a:spcBef>
              <a:spcAft>
                <a:spcPct val="0"/>
              </a:spcAft>
            </a:pPr>
            <a:r>
              <a:rPr kumimoji="0" lang="en-GB" altLang="fr-FR" sz="1800" b="0" i="0" u="none" strike="noStrike" kern="1200" cap="none" spc="0" normalizeH="0" baseline="0" noProof="0" dirty="0">
                <a:ln>
                  <a:noFill/>
                </a:ln>
                <a:solidFill>
                  <a:prstClr val="black"/>
                </a:solidFill>
                <a:effectLst/>
                <a:uLnTx/>
                <a:uFillTx/>
                <a:latin typeface="Arial Black" panose="020B0A04020102020204" pitchFamily="34" charset="0"/>
                <a:ea typeface="Calibri" panose="020F0502020204030204" pitchFamily="34" charset="0"/>
                <a:cs typeface="Times New Roman" panose="02020603050405020304" pitchFamily="18" charset="0"/>
              </a:rPr>
              <a:t>GROUP </a:t>
            </a:r>
            <a:r>
              <a:rPr lang="en-GB" altLang="fr-FR"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1 PRESENTATION WEEK THREE </a:t>
            </a:r>
            <a:endParaRPr lang="en-GB" altLang="fr-FR" dirty="0">
              <a:solidFill>
                <a:prstClr val="black"/>
              </a:solidFill>
            </a:endParaRPr>
          </a:p>
          <a:p>
            <a:pPr lvl="0" algn="ctr" eaLnBrk="0" fontAlgn="base" hangingPunct="0">
              <a:spcBef>
                <a:spcPct val="0"/>
              </a:spcBef>
              <a:spcAft>
                <a:spcPct val="0"/>
              </a:spcAft>
            </a:pPr>
            <a:r>
              <a:rPr lang="en-GB" altLang="fr-FR" dirty="0">
                <a:solidFill>
                  <a:prstClr val="black"/>
                </a:solidFill>
                <a:latin typeface="Arial Black" panose="020B0A04020102020204" pitchFamily="34" charset="0"/>
                <a:ea typeface="+mn-ea"/>
                <a:cs typeface="Times New Roman" panose="02020603050405020304" pitchFamily="18" charset="0"/>
              </a:rPr>
              <a:t>AGILE DEVELOPMENT METHODOLOGIES WITH SCRUM</a:t>
            </a:r>
            <a:endParaRPr kumimoji="0" lang="en-GB" altLang="fr-FR"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alt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0" name="Rectangle 4">
            <a:extLst>
              <a:ext uri="{FF2B5EF4-FFF2-40B4-BE49-F238E27FC236}">
                <a16:creationId xmlns:a16="http://schemas.microsoft.com/office/drawing/2014/main" id="{B419C9AE-741F-4546-8DD2-96295A9A0C6D}"/>
              </a:ext>
            </a:extLst>
          </p:cNvPr>
          <p:cNvSpPr>
            <a:spLocks noChangeArrowheads="1"/>
          </p:cNvSpPr>
          <p:nvPr/>
        </p:nvSpPr>
        <p:spPr bwMode="auto">
          <a:xfrm>
            <a:off x="3124200" y="2960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5" name="Rectangle 7">
            <a:extLst>
              <a:ext uri="{FF2B5EF4-FFF2-40B4-BE49-F238E27FC236}">
                <a16:creationId xmlns:a16="http://schemas.microsoft.com/office/drawing/2014/main" id="{E972DB4B-1F82-4B3D-9FD2-DE83EA4B5187}"/>
              </a:ext>
            </a:extLst>
          </p:cNvPr>
          <p:cNvSpPr>
            <a:spLocks noChangeArrowheads="1"/>
          </p:cNvSpPr>
          <p:nvPr/>
        </p:nvSpPr>
        <p:spPr bwMode="auto">
          <a:xfrm>
            <a:off x="4159412" y="5492583"/>
            <a:ext cx="38731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fr-FR" alt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endParaRPr kumimoji="0" lang="fr-FR" alt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fr-FR" altLang="fr-FR" sz="1200" b="1" i="0" u="none" strike="noStrike" kern="1200" cap="none" spc="0" normalizeH="0" baseline="0" noProof="0" dirty="0">
                <a:ln>
                  <a:noFill/>
                </a:ln>
                <a:solidFill>
                  <a:prstClr val="white"/>
                </a:solidFill>
                <a:effectLst/>
                <a:uLnTx/>
                <a:uFillTx/>
                <a:latin typeface="Lucida Bright" panose="02040602050505020304" pitchFamily="18" charset="0"/>
                <a:ea typeface="Times New Roman" panose="02020603050405020304" pitchFamily="18" charset="0"/>
                <a:cs typeface="Lucida Bright" panose="02040602050505020304" pitchFamily="18" charset="0"/>
              </a:rPr>
              <a:t>COURSE FACILITATOR:</a:t>
            </a:r>
            <a:r>
              <a:rPr kumimoji="0" lang="fr-FR" altLang="fr-FR" sz="1200" b="1" i="0" u="sng" strike="noStrike" kern="1200" cap="none" spc="0" normalizeH="0" baseline="0" noProof="0" dirty="0">
                <a:ln>
                  <a:noFill/>
                </a:ln>
                <a:solidFill>
                  <a:prstClr val="white"/>
                </a:solidFill>
                <a:effectLst/>
                <a:uLnTx/>
                <a:uFillTx/>
                <a:latin typeface="Lucida Bright" panose="02040602050505020304" pitchFamily="18" charset="0"/>
                <a:ea typeface="Times New Roman" panose="02020603050405020304" pitchFamily="18" charset="0"/>
                <a:cs typeface="Lucida Bright" panose="02040602050505020304" pitchFamily="18" charset="0"/>
              </a:rPr>
              <a:t> DR. </a:t>
            </a:r>
            <a:r>
              <a:rPr kumimoji="0" lang="en-GB" altLang="fr-FR" sz="1100" b="1" i="0" u="sng" strike="noStrike" kern="1200" cap="none" spc="0" normalizeH="0" baseline="0" noProof="0" dirty="0">
                <a:ln>
                  <a:noFill/>
                </a:ln>
                <a:solidFill>
                  <a:prstClr val="white"/>
                </a:solidFill>
                <a:effectLst/>
                <a:uLnTx/>
                <a:uFillTx/>
                <a:latin typeface="Lucida Bright" panose="02040602050505020304" pitchFamily="18" charset="0"/>
                <a:ea typeface="Calibri" panose="020F0502020204030204" pitchFamily="34" charset="0"/>
                <a:cs typeface="Times New Roman" panose="02020603050405020304" pitchFamily="18" charset="0"/>
              </a:rPr>
              <a:t>NKEMENI Valery</a:t>
            </a:r>
            <a:r>
              <a:rPr kumimoji="0" lang="en-GB" altLang="fr-FR" sz="1100" b="0" i="0" u="none" strike="noStrike" kern="1200" cap="none" spc="0" normalizeH="0" baseline="0" noProof="0" dirty="0">
                <a:ln>
                  <a:noFill/>
                </a:ln>
                <a:solidFill>
                  <a:prstClr val="white"/>
                </a:solidFill>
                <a:effectLst/>
                <a:uLnTx/>
                <a:uFillTx/>
                <a:latin typeface="Lucida Bright" panose="02040602050505020304" pitchFamily="18" charset="0"/>
                <a:ea typeface="Calibri" panose="020F0502020204030204" pitchFamily="34" charset="0"/>
                <a:cs typeface="Times New Roman" panose="02020603050405020304" pitchFamily="18" charset="0"/>
              </a:rPr>
              <a:t>     </a:t>
            </a:r>
            <a:endParaRPr kumimoji="0" lang="en-GB" altLang="fr-FR" sz="1800" b="0" i="0" u="none" strike="noStrike" kern="1200" cap="none" spc="0" normalizeH="0" baseline="0" noProof="0" dirty="0">
              <a:ln>
                <a:noFill/>
              </a:ln>
              <a:solidFill>
                <a:prstClr val="white"/>
              </a:solidFill>
              <a:effectLst/>
              <a:uLnTx/>
              <a:uFillTx/>
              <a:latin typeface="Lucida Bright" panose="02040602050505020304" pitchFamily="18" charset="0"/>
              <a:ea typeface="+mn-ea"/>
              <a:cs typeface="+mn-cs"/>
            </a:endParaRPr>
          </a:p>
        </p:txBody>
      </p:sp>
      <p:graphicFrame>
        <p:nvGraphicFramePr>
          <p:cNvPr id="16" name="Table 15">
            <a:extLst>
              <a:ext uri="{FF2B5EF4-FFF2-40B4-BE49-F238E27FC236}">
                <a16:creationId xmlns:a16="http://schemas.microsoft.com/office/drawing/2014/main" id="{80ECC337-3230-4449-8CB3-597698360B9F}"/>
              </a:ext>
            </a:extLst>
          </p:cNvPr>
          <p:cNvGraphicFramePr>
            <a:graphicFrameLocks noGrp="1"/>
          </p:cNvGraphicFramePr>
          <p:nvPr>
            <p:extLst>
              <p:ext uri="{D42A27DB-BD31-4B8C-83A1-F6EECF244321}">
                <p14:modId xmlns:p14="http://schemas.microsoft.com/office/powerpoint/2010/main" val="1370327834"/>
              </p:ext>
            </p:extLst>
          </p:nvPr>
        </p:nvGraphicFramePr>
        <p:xfrm>
          <a:off x="4027487" y="4023476"/>
          <a:ext cx="4137025" cy="2262110"/>
        </p:xfrm>
        <a:graphic>
          <a:graphicData uri="http://schemas.openxmlformats.org/drawingml/2006/table">
            <a:tbl>
              <a:tblPr firstRow="1" firstCol="1" bandRow="1">
                <a:tableStyleId>{5C22544A-7EE6-4342-B048-85BDC9FD1C3A}</a:tableStyleId>
              </a:tblPr>
              <a:tblGrid>
                <a:gridCol w="384810">
                  <a:extLst>
                    <a:ext uri="{9D8B030D-6E8A-4147-A177-3AD203B41FA5}">
                      <a16:colId xmlns:a16="http://schemas.microsoft.com/office/drawing/2014/main" val="4175275908"/>
                    </a:ext>
                  </a:extLst>
                </a:gridCol>
                <a:gridCol w="2331085">
                  <a:extLst>
                    <a:ext uri="{9D8B030D-6E8A-4147-A177-3AD203B41FA5}">
                      <a16:colId xmlns:a16="http://schemas.microsoft.com/office/drawing/2014/main" val="2537812611"/>
                    </a:ext>
                  </a:extLst>
                </a:gridCol>
                <a:gridCol w="1421130">
                  <a:extLst>
                    <a:ext uri="{9D8B030D-6E8A-4147-A177-3AD203B41FA5}">
                      <a16:colId xmlns:a16="http://schemas.microsoft.com/office/drawing/2014/main" val="2684453974"/>
                    </a:ext>
                  </a:extLst>
                </a:gridCol>
              </a:tblGrid>
              <a:tr h="516611">
                <a:tc>
                  <a:txBody>
                    <a:bodyPr/>
                    <a:lstStyle/>
                    <a:p>
                      <a:pPr marL="0" marR="0">
                        <a:lnSpc>
                          <a:spcPct val="107000"/>
                        </a:lnSpc>
                        <a:spcBef>
                          <a:spcPts val="0"/>
                        </a:spcBef>
                        <a:spcAft>
                          <a:spcPts val="0"/>
                        </a:spcAft>
                      </a:pPr>
                      <a:r>
                        <a:rPr lang="fr-FR" sz="1000">
                          <a:effectLst/>
                        </a:rPr>
                        <a:t>S/N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000" dirty="0">
                          <a:effectLst/>
                        </a:rPr>
                        <a:t>GROUP MEMBER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rPr>
                        <a:t>MATRICULATION</a:t>
                      </a:r>
                      <a:endParaRPr lang="fr-FR" sz="1100" dirty="0">
                        <a:effectLst/>
                      </a:endParaRPr>
                    </a:p>
                    <a:p>
                      <a:pPr marL="0" marR="0">
                        <a:lnSpc>
                          <a:spcPct val="115000"/>
                        </a:lnSpc>
                        <a:spcBef>
                          <a:spcPts val="0"/>
                        </a:spcBef>
                        <a:spcAft>
                          <a:spcPts val="1000"/>
                        </a:spcAft>
                      </a:pPr>
                      <a:r>
                        <a:rPr lang="fr-FR" sz="1000" dirty="0">
                          <a:effectLst/>
                        </a:rPr>
                        <a:t>NUMBER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1938542"/>
                  </a:ext>
                </a:extLst>
              </a:tr>
              <a:tr h="266324">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1. </a:t>
                      </a:r>
                      <a:endParaRPr lang="fr-FR" sz="11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000" dirty="0">
                          <a:effectLst/>
                          <a:latin typeface="Arial Rounded MT Bold" panose="020F0704030504030204" pitchFamily="34" charset="0"/>
                        </a:rPr>
                        <a:t>LENYA SHAMPEL LENYA </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FE23A001</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7455158"/>
                  </a:ext>
                </a:extLst>
              </a:tr>
              <a:tr h="322882">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2. </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100" dirty="0">
                          <a:effectLst/>
                          <a:latin typeface="Arial Rounded MT Bold" panose="020F0704030504030204" pitchFamily="34" charset="0"/>
                        </a:rPr>
                        <a:t>ACHUO PLACID ACHUO-ASSAM </a:t>
                      </a:r>
                      <a:endParaRPr lang="fr-FR" sz="14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FE23A004</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60002"/>
                  </a:ext>
                </a:extLst>
              </a:tr>
              <a:tr h="322882">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3. </a:t>
                      </a:r>
                      <a:endParaRPr lang="fr-FR" sz="11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100" dirty="0">
                          <a:effectLst/>
                          <a:latin typeface="Arial Rounded MT Bold" panose="020F0704030504030204" pitchFamily="34" charset="0"/>
                        </a:rPr>
                        <a:t>AFUH CHIKE CHEWAKONDI </a:t>
                      </a:r>
                      <a:endParaRPr lang="fr-FR" sz="14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FE23A005</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7751108"/>
                  </a:ext>
                </a:extLst>
              </a:tr>
              <a:tr h="266324">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4. </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Rounded MT Bold" panose="020F0704030504030204" pitchFamily="34" charset="0"/>
                          <a:ea typeface="Calibri" panose="020F0502020204030204" pitchFamily="34" charset="0"/>
                          <a:cs typeface="Times New Roman" panose="02020603050405020304" pitchFamily="18" charset="0"/>
                        </a:rPr>
                        <a:t>AGBORNJA BESONG AKPAK DIVINE</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FE23A006</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3226417"/>
                  </a:ext>
                </a:extLst>
              </a:tr>
              <a:tr h="266324">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5. </a:t>
                      </a:r>
                      <a:endParaRPr lang="fr-FR" sz="11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000" dirty="0">
                          <a:effectLst/>
                          <a:latin typeface="Arial Rounded MT Bold" panose="020F0704030504030204" pitchFamily="34" charset="0"/>
                        </a:rPr>
                        <a:t>AKOH JUNIOR NGOH</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FE23A008</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310005"/>
                  </a:ext>
                </a:extLst>
              </a:tr>
            </a:tbl>
          </a:graphicData>
        </a:graphic>
      </p:graphicFrame>
      <p:sp>
        <p:nvSpPr>
          <p:cNvPr id="11" name="TextBox 10">
            <a:extLst>
              <a:ext uri="{FF2B5EF4-FFF2-40B4-BE49-F238E27FC236}">
                <a16:creationId xmlns:a16="http://schemas.microsoft.com/office/drawing/2014/main" id="{FE1496A1-AA11-44F7-B596-73B925C7B66F}"/>
              </a:ext>
            </a:extLst>
          </p:cNvPr>
          <p:cNvSpPr txBox="1"/>
          <p:nvPr/>
        </p:nvSpPr>
        <p:spPr>
          <a:xfrm>
            <a:off x="3220230" y="6184518"/>
            <a:ext cx="5578147" cy="646331"/>
          </a:xfrm>
          <a:prstGeom prst="rect">
            <a:avLst/>
          </a:prstGeom>
          <a:noFill/>
        </p:spPr>
        <p:txBody>
          <a:bodyPr wrap="square" rtlCol="0">
            <a:spAutoFit/>
          </a:bodyPr>
          <a:lstStyle/>
          <a:p>
            <a:endParaRPr lang="en-US" dirty="0"/>
          </a:p>
          <a:p>
            <a:pPr algn="ctr"/>
            <a:r>
              <a:rPr lang="en-US" dirty="0"/>
              <a:t>COURSE FACILITATOR: DR. NKEMENI Valery </a:t>
            </a:r>
            <a:endParaRPr lang="fr-FR" dirty="0"/>
          </a:p>
        </p:txBody>
      </p:sp>
    </p:spTree>
    <p:extLst>
      <p:ext uri="{BB962C8B-B14F-4D97-AF65-F5344CB8AC3E}">
        <p14:creationId xmlns:p14="http://schemas.microsoft.com/office/powerpoint/2010/main" val="6273293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08039A-072F-436E-B16D-FD457A79F532}"/>
              </a:ext>
            </a:extLst>
          </p:cNvPr>
          <p:cNvSpPr>
            <a:spLocks noGrp="1"/>
          </p:cNvSpPr>
          <p:nvPr>
            <p:ph type="ctrTitle"/>
          </p:nvPr>
        </p:nvSpPr>
        <p:spPr>
          <a:xfrm>
            <a:off x="1549667" y="2637322"/>
            <a:ext cx="7960093" cy="1328286"/>
          </a:xfrm>
        </p:spPr>
        <p:txBody>
          <a:bodyPr>
            <a:normAutofit/>
          </a:bodyPr>
          <a:lstStyle/>
          <a:p>
            <a:r>
              <a:rPr lang="en-US" dirty="0"/>
              <a:t>EXPLANATION OF TERMS</a:t>
            </a:r>
            <a:endParaRPr lang="fr-FR" dirty="0"/>
          </a:p>
        </p:txBody>
      </p:sp>
    </p:spTree>
    <p:extLst>
      <p:ext uri="{BB962C8B-B14F-4D97-AF65-F5344CB8AC3E}">
        <p14:creationId xmlns:p14="http://schemas.microsoft.com/office/powerpoint/2010/main" val="26865494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870-EBF9-4EAB-83AF-F1602A19ED2B}"/>
              </a:ext>
            </a:extLst>
          </p:cNvPr>
          <p:cNvSpPr>
            <a:spLocks noGrp="1"/>
          </p:cNvSpPr>
          <p:nvPr>
            <p:ph type="ctrTitle"/>
          </p:nvPr>
        </p:nvSpPr>
        <p:spPr>
          <a:xfrm>
            <a:off x="1003641" y="737107"/>
            <a:ext cx="4588932" cy="3212763"/>
          </a:xfrm>
        </p:spPr>
        <p:txBody>
          <a:bodyPr>
            <a:normAutofit fontScale="90000"/>
          </a:bodyPr>
          <a:lstStyle/>
          <a:p>
            <a:pPr algn="l"/>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sz="4000" b="1" dirty="0">
                <a:solidFill>
                  <a:schemeClr val="accent1"/>
                </a:solidFill>
              </a:rPr>
              <a:t>Agile Methodology</a:t>
            </a:r>
            <a:br>
              <a:rPr lang="en-US" sz="5300" b="1" dirty="0">
                <a:solidFill>
                  <a:schemeClr val="accent1"/>
                </a:solidFill>
              </a:rPr>
            </a:br>
            <a:r>
              <a:rPr lang="en-US" sz="2200" b="1" dirty="0">
                <a:solidFill>
                  <a:schemeClr val="accent1"/>
                </a:solidFill>
              </a:rPr>
              <a:t>This is an SDLC model that consist of breaking down the entire project into phases which can be worked on, completed, deployed separately before moving on to the next phase</a:t>
            </a:r>
            <a:br>
              <a:rPr lang="en-US" sz="2200" b="1" dirty="0"/>
            </a:br>
            <a:endParaRPr lang="fr-FR" b="1" dirty="0"/>
          </a:p>
        </p:txBody>
      </p:sp>
      <p:sp>
        <p:nvSpPr>
          <p:cNvPr id="6" name="Title 1">
            <a:extLst>
              <a:ext uri="{FF2B5EF4-FFF2-40B4-BE49-F238E27FC236}">
                <a16:creationId xmlns:a16="http://schemas.microsoft.com/office/drawing/2014/main" id="{6B3F3A41-A31A-4201-8986-BF1F0414A422}"/>
              </a:ext>
            </a:extLst>
          </p:cNvPr>
          <p:cNvSpPr txBox="1">
            <a:spLocks/>
          </p:cNvSpPr>
          <p:nvPr/>
        </p:nvSpPr>
        <p:spPr>
          <a:xfrm>
            <a:off x="6096000" y="1086879"/>
            <a:ext cx="5092359" cy="321276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t>Scrum methodology</a:t>
            </a:r>
            <a:br>
              <a:rPr lang="en-US" b="1" dirty="0"/>
            </a:br>
            <a:r>
              <a:rPr lang="en-US" sz="2000" b="1" dirty="0"/>
              <a:t>This is an agile product management framework permitting, in our context, software development teams to create and deliver products faster through iterative progress towards well defined goals</a:t>
            </a:r>
          </a:p>
          <a:p>
            <a:pPr algn="l"/>
            <a:endParaRPr lang="fr-FR" b="1" dirty="0"/>
          </a:p>
        </p:txBody>
      </p:sp>
      <p:sp>
        <p:nvSpPr>
          <p:cNvPr id="7" name="Title 1">
            <a:extLst>
              <a:ext uri="{FF2B5EF4-FFF2-40B4-BE49-F238E27FC236}">
                <a16:creationId xmlns:a16="http://schemas.microsoft.com/office/drawing/2014/main" id="{C3FFB35A-5AAE-4569-AD3B-2C72397C4261}"/>
              </a:ext>
            </a:extLst>
          </p:cNvPr>
          <p:cNvSpPr txBox="1">
            <a:spLocks/>
          </p:cNvSpPr>
          <p:nvPr/>
        </p:nvSpPr>
        <p:spPr>
          <a:xfrm>
            <a:off x="1709105" y="4474591"/>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t>Taiga</a:t>
            </a:r>
            <a:br>
              <a:rPr lang="en-US" b="1" dirty="0"/>
            </a:br>
            <a:r>
              <a:rPr lang="en-US" sz="2000" b="1" dirty="0"/>
              <a:t>Open-source management platform which combines the elements of scrum, Kanban and agile methodologies</a:t>
            </a:r>
          </a:p>
          <a:p>
            <a:pPr algn="ctr"/>
            <a:r>
              <a:rPr lang="en-US" sz="2000" b="1" dirty="0">
                <a:highlight>
                  <a:srgbClr val="00FFFF"/>
                </a:highlight>
              </a:rPr>
              <a:t>It is the tool that will contain our scrum board</a:t>
            </a:r>
            <a:br>
              <a:rPr lang="en-US" sz="1200" b="1" dirty="0"/>
            </a:br>
            <a:endParaRPr lang="fr-FR" b="1" dirty="0"/>
          </a:p>
        </p:txBody>
      </p:sp>
    </p:spTree>
    <p:extLst>
      <p:ext uri="{BB962C8B-B14F-4D97-AF65-F5344CB8AC3E}">
        <p14:creationId xmlns:p14="http://schemas.microsoft.com/office/powerpoint/2010/main" val="15354722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870-EBF9-4EAB-83AF-F1602A19ED2B}"/>
              </a:ext>
            </a:extLst>
          </p:cNvPr>
          <p:cNvSpPr>
            <a:spLocks noGrp="1"/>
          </p:cNvSpPr>
          <p:nvPr>
            <p:ph type="ctrTitle"/>
          </p:nvPr>
        </p:nvSpPr>
        <p:spPr>
          <a:xfrm>
            <a:off x="0" y="0"/>
            <a:ext cx="7766936" cy="1646302"/>
          </a:xfrm>
        </p:spPr>
        <p:txBody>
          <a:bodyPr>
            <a:normAutofit fontScale="90000"/>
          </a:bodyPr>
          <a:lstStyle/>
          <a:p>
            <a:r>
              <a:rPr lang="en-US" dirty="0"/>
              <a:t>Diving deeper into scrum</a:t>
            </a:r>
            <a:endParaRPr lang="fr-FR" dirty="0"/>
          </a:p>
        </p:txBody>
      </p:sp>
      <p:sp>
        <p:nvSpPr>
          <p:cNvPr id="3" name="Subtitle 2">
            <a:extLst>
              <a:ext uri="{FF2B5EF4-FFF2-40B4-BE49-F238E27FC236}">
                <a16:creationId xmlns:a16="http://schemas.microsoft.com/office/drawing/2014/main" id="{AB6316F4-63D3-4050-8D3E-5A2503BDFE9B}"/>
              </a:ext>
            </a:extLst>
          </p:cNvPr>
          <p:cNvSpPr>
            <a:spLocks noGrp="1"/>
          </p:cNvSpPr>
          <p:nvPr>
            <p:ph type="subTitle" idx="1"/>
          </p:nvPr>
        </p:nvSpPr>
        <p:spPr/>
        <p:txBody>
          <a:bodyPr/>
          <a:lstStyle/>
          <a:p>
            <a:endParaRPr lang="en-US" dirty="0"/>
          </a:p>
          <a:p>
            <a:endParaRPr lang="fr-FR" dirty="0"/>
          </a:p>
        </p:txBody>
      </p:sp>
      <p:sp>
        <p:nvSpPr>
          <p:cNvPr id="5" name="TextBox 4">
            <a:extLst>
              <a:ext uri="{FF2B5EF4-FFF2-40B4-BE49-F238E27FC236}">
                <a16:creationId xmlns:a16="http://schemas.microsoft.com/office/drawing/2014/main" id="{5007F7E7-1E67-4F0F-AA1F-20656163EA97}"/>
              </a:ext>
            </a:extLst>
          </p:cNvPr>
          <p:cNvSpPr txBox="1"/>
          <p:nvPr/>
        </p:nvSpPr>
        <p:spPr>
          <a:xfrm>
            <a:off x="5702128" y="1880348"/>
            <a:ext cx="3571875" cy="2347382"/>
          </a:xfrm>
          <a:prstGeom prst="rect">
            <a:avLst/>
          </a:prstGeom>
          <a:noFill/>
        </p:spPr>
        <p:txBody>
          <a:bodyPr wrap="square" rtlCol="0">
            <a:spAutoFit/>
          </a:bodyPr>
          <a:lstStyle/>
          <a:p>
            <a:endParaRPr lang="fr-FR" dirty="0"/>
          </a:p>
        </p:txBody>
      </p:sp>
      <p:sp>
        <p:nvSpPr>
          <p:cNvPr id="6" name="TextBox 5">
            <a:extLst>
              <a:ext uri="{FF2B5EF4-FFF2-40B4-BE49-F238E27FC236}">
                <a16:creationId xmlns:a16="http://schemas.microsoft.com/office/drawing/2014/main" id="{D70F14E6-13A9-49DD-8687-3EF3FD2DB6F8}"/>
              </a:ext>
            </a:extLst>
          </p:cNvPr>
          <p:cNvSpPr txBox="1"/>
          <p:nvPr/>
        </p:nvSpPr>
        <p:spPr>
          <a:xfrm>
            <a:off x="3293004" y="4050833"/>
            <a:ext cx="3571875" cy="234738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6280617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EC3B88-2F0B-4A90-A61F-3A6F10A7446B}"/>
              </a:ext>
            </a:extLst>
          </p:cNvPr>
          <p:cNvSpPr txBox="1"/>
          <p:nvPr/>
        </p:nvSpPr>
        <p:spPr>
          <a:xfrm>
            <a:off x="1847649" y="1817477"/>
            <a:ext cx="6660682" cy="1138773"/>
          </a:xfrm>
          <a:prstGeom prst="rect">
            <a:avLst/>
          </a:prstGeom>
          <a:noFill/>
        </p:spPr>
        <p:txBody>
          <a:bodyPr wrap="square" rtlCol="0">
            <a:spAutoFit/>
          </a:bodyPr>
          <a:lstStyle/>
          <a:p>
            <a:r>
              <a:rPr lang="en-US" sz="2400" b="1" dirty="0">
                <a:solidFill>
                  <a:schemeClr val="accent1"/>
                </a:solidFill>
              </a:rPr>
              <a:t>Scrum board</a:t>
            </a:r>
            <a:r>
              <a:rPr lang="fr-FR" sz="2400" dirty="0"/>
              <a:t>: </a:t>
            </a:r>
            <a:r>
              <a:rPr lang="fr-FR" sz="2000" dirty="0" err="1"/>
              <a:t>Used</a:t>
            </a:r>
            <a:r>
              <a:rPr lang="fr-FR" sz="2000" dirty="0"/>
              <a:t> to </a:t>
            </a:r>
            <a:r>
              <a:rPr lang="fr-FR" sz="2000" dirty="0" err="1"/>
              <a:t>visualize</a:t>
            </a:r>
            <a:r>
              <a:rPr lang="fr-FR" sz="2000" dirty="0"/>
              <a:t> the </a:t>
            </a:r>
            <a:r>
              <a:rPr lang="fr-FR" sz="2000" dirty="0" err="1"/>
              <a:t>work</a:t>
            </a:r>
            <a:r>
              <a:rPr lang="fr-FR" sz="2000" dirty="0"/>
              <a:t> flow and </a:t>
            </a:r>
            <a:r>
              <a:rPr lang="fr-FR" sz="2000" dirty="0" err="1"/>
              <a:t>progress</a:t>
            </a:r>
            <a:r>
              <a:rPr lang="fr-FR" sz="2000" dirty="0"/>
              <a:t> of the </a:t>
            </a:r>
            <a:r>
              <a:rPr lang="fr-FR" sz="2000" dirty="0" err="1"/>
              <a:t>work</a:t>
            </a:r>
            <a:endParaRPr lang="fr-FR" sz="2000" dirty="0"/>
          </a:p>
          <a:p>
            <a:endParaRPr lang="en-US" sz="2400" dirty="0"/>
          </a:p>
        </p:txBody>
      </p:sp>
      <p:sp>
        <p:nvSpPr>
          <p:cNvPr id="9" name="TextBox 8">
            <a:extLst>
              <a:ext uri="{FF2B5EF4-FFF2-40B4-BE49-F238E27FC236}">
                <a16:creationId xmlns:a16="http://schemas.microsoft.com/office/drawing/2014/main" id="{DA08A3EC-5D0C-4D9C-AD66-1279B4B57336}"/>
              </a:ext>
            </a:extLst>
          </p:cNvPr>
          <p:cNvSpPr txBox="1"/>
          <p:nvPr/>
        </p:nvSpPr>
        <p:spPr>
          <a:xfrm>
            <a:off x="1847649" y="2386864"/>
            <a:ext cx="8039301" cy="2985433"/>
          </a:xfrm>
          <a:prstGeom prst="rect">
            <a:avLst/>
          </a:prstGeom>
          <a:noFill/>
        </p:spPr>
        <p:txBody>
          <a:bodyPr wrap="square" rtlCol="0">
            <a:spAutoFit/>
          </a:bodyPr>
          <a:lstStyle/>
          <a:p>
            <a:endParaRPr lang="en-US" sz="2400" b="1" dirty="0"/>
          </a:p>
          <a:p>
            <a:r>
              <a:rPr lang="en-US" sz="2400" b="1" dirty="0">
                <a:solidFill>
                  <a:schemeClr val="accent1"/>
                </a:solidFill>
              </a:rPr>
              <a:t>Roles</a:t>
            </a:r>
          </a:p>
          <a:p>
            <a:pPr marL="285750" indent="-285750">
              <a:buFont typeface="Arial" panose="020B0604020202020204" pitchFamily="34" charset="0"/>
              <a:buChar char="•"/>
            </a:pPr>
            <a:r>
              <a:rPr lang="en-US" sz="2000" b="1" dirty="0"/>
              <a:t>Product owner</a:t>
            </a:r>
            <a:r>
              <a:rPr lang="en-US" sz="2000" dirty="0"/>
              <a:t>: Defines the product’s overall goal</a:t>
            </a:r>
          </a:p>
          <a:p>
            <a:pPr marL="285750" indent="-285750">
              <a:buFontTx/>
              <a:buChar char="-"/>
            </a:pPr>
            <a:r>
              <a:rPr lang="en-US" sz="2000" dirty="0"/>
              <a:t>In scrum, he creates, prioritizes and maintains the product backlog</a:t>
            </a:r>
          </a:p>
          <a:p>
            <a:pPr marL="285750" indent="-285750">
              <a:buFont typeface="Arial" panose="020B0604020202020204" pitchFamily="34" charset="0"/>
              <a:buChar char="•"/>
            </a:pPr>
            <a:r>
              <a:rPr lang="en-US" sz="2000" b="1" dirty="0"/>
              <a:t>Scrum master</a:t>
            </a:r>
            <a:r>
              <a:rPr lang="en-US" sz="2000" dirty="0"/>
              <a:t>: Organizes and manages scrum sessions</a:t>
            </a:r>
          </a:p>
          <a:p>
            <a:pPr marL="285750" indent="-285750">
              <a:buFont typeface="Arial" panose="020B0604020202020204" pitchFamily="34" charset="0"/>
              <a:buChar char="•"/>
            </a:pPr>
            <a:r>
              <a:rPr lang="en-US" sz="2000" b="1" dirty="0"/>
              <a:t>Development team</a:t>
            </a:r>
            <a:r>
              <a:rPr lang="en-US" sz="2000" dirty="0"/>
              <a:t>: Cross functional group which execute the different task assigned to them by the scrum master and product owner</a:t>
            </a:r>
            <a:endParaRPr lang="fr-FR" sz="2000" dirty="0"/>
          </a:p>
        </p:txBody>
      </p:sp>
    </p:spTree>
    <p:extLst>
      <p:ext uri="{BB962C8B-B14F-4D97-AF65-F5344CB8AC3E}">
        <p14:creationId xmlns:p14="http://schemas.microsoft.com/office/powerpoint/2010/main" val="10842285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A08A3EC-5D0C-4D9C-AD66-1279B4B57336}"/>
              </a:ext>
            </a:extLst>
          </p:cNvPr>
          <p:cNvSpPr txBox="1"/>
          <p:nvPr/>
        </p:nvSpPr>
        <p:spPr>
          <a:xfrm>
            <a:off x="2765659" y="1091799"/>
            <a:ext cx="6779394" cy="1446550"/>
          </a:xfrm>
          <a:prstGeom prst="rect">
            <a:avLst/>
          </a:prstGeom>
          <a:noFill/>
        </p:spPr>
        <p:txBody>
          <a:bodyPr wrap="square" rtlCol="0">
            <a:spAutoFit/>
          </a:bodyPr>
          <a:lstStyle/>
          <a:p>
            <a:r>
              <a:rPr lang="en-US" sz="3200" b="1" dirty="0">
                <a:solidFill>
                  <a:schemeClr val="accent1"/>
                </a:solidFill>
              </a:rPr>
              <a:t>Ceremonies</a:t>
            </a:r>
            <a:r>
              <a:rPr lang="fr-FR" sz="2400" dirty="0"/>
              <a:t>: </a:t>
            </a:r>
            <a:r>
              <a:rPr lang="fr-FR" sz="2800" dirty="0" err="1"/>
              <a:t>These</a:t>
            </a:r>
            <a:r>
              <a:rPr lang="fr-FR" sz="2800" dirty="0"/>
              <a:t> are essential </a:t>
            </a:r>
            <a:r>
              <a:rPr lang="fr-FR" sz="2800" dirty="0" err="1"/>
              <a:t>events</a:t>
            </a:r>
            <a:r>
              <a:rPr lang="fr-FR" sz="2800" dirty="0"/>
              <a:t> </a:t>
            </a:r>
            <a:r>
              <a:rPr lang="fr-FR" sz="2800" dirty="0" err="1"/>
              <a:t>that</a:t>
            </a:r>
            <a:r>
              <a:rPr lang="fr-FR" sz="2800" dirty="0"/>
              <a:t> </a:t>
            </a:r>
            <a:r>
              <a:rPr lang="fr-FR" sz="2800" dirty="0" err="1"/>
              <a:t>facilitate</a:t>
            </a:r>
            <a:r>
              <a:rPr lang="fr-FR" sz="2800" dirty="0"/>
              <a:t> collaboration and </a:t>
            </a:r>
            <a:r>
              <a:rPr lang="fr-FR" sz="2800" dirty="0" err="1"/>
              <a:t>improvement</a:t>
            </a:r>
            <a:r>
              <a:rPr lang="fr-FR" sz="2800" dirty="0"/>
              <a:t> on the </a:t>
            </a:r>
            <a:r>
              <a:rPr lang="fr-FR" sz="2800" dirty="0" err="1"/>
              <a:t>project</a:t>
            </a:r>
            <a:endParaRPr lang="en-US" dirty="0"/>
          </a:p>
        </p:txBody>
      </p:sp>
      <p:sp>
        <p:nvSpPr>
          <p:cNvPr id="4" name="TextBox 3">
            <a:extLst>
              <a:ext uri="{FF2B5EF4-FFF2-40B4-BE49-F238E27FC236}">
                <a16:creationId xmlns:a16="http://schemas.microsoft.com/office/drawing/2014/main" id="{CBCC8883-5E96-49B2-AED0-68FBAE1BFB81}"/>
              </a:ext>
            </a:extLst>
          </p:cNvPr>
          <p:cNvSpPr txBox="1"/>
          <p:nvPr/>
        </p:nvSpPr>
        <p:spPr>
          <a:xfrm>
            <a:off x="2765659" y="3088544"/>
            <a:ext cx="6660682" cy="2677656"/>
          </a:xfrm>
          <a:prstGeom prst="rect">
            <a:avLst/>
          </a:prstGeom>
          <a:noFill/>
        </p:spPr>
        <p:txBody>
          <a:bodyPr wrap="square" rtlCol="0">
            <a:spAutoFit/>
          </a:bodyPr>
          <a:lstStyle/>
          <a:p>
            <a:pPr marL="457200" indent="-457200">
              <a:buFont typeface="Arial" panose="020B0604020202020204" pitchFamily="34" charset="0"/>
              <a:buChar char="•"/>
            </a:pPr>
            <a:r>
              <a:rPr lang="en-US" sz="2800" b="1" dirty="0"/>
              <a:t>Sprint planning</a:t>
            </a:r>
            <a:r>
              <a:rPr lang="en-US" sz="2000" dirty="0"/>
              <a:t>: </a:t>
            </a:r>
            <a:r>
              <a:rPr lang="en-US" sz="2800" dirty="0"/>
              <a:t>Initiating the sprint and defining goals</a:t>
            </a:r>
          </a:p>
          <a:p>
            <a:pPr marL="457200" indent="-457200">
              <a:buFont typeface="Arial" panose="020B0604020202020204" pitchFamily="34" charset="0"/>
              <a:buChar char="•"/>
            </a:pPr>
            <a:r>
              <a:rPr lang="en-US" sz="2800" b="1" dirty="0"/>
              <a:t>Daily scrum review</a:t>
            </a:r>
            <a:r>
              <a:rPr lang="en-US" sz="2800" dirty="0"/>
              <a:t>: Reviewing and synchronizing work done so far by the team members</a:t>
            </a:r>
          </a:p>
          <a:p>
            <a:pPr marL="457200" indent="-457200">
              <a:buFont typeface="Arial" panose="020B0604020202020204" pitchFamily="34" charset="0"/>
              <a:buChar char="•"/>
            </a:pPr>
            <a:r>
              <a:rPr lang="en-US" sz="2800" b="1" dirty="0"/>
              <a:t>Sprint goal</a:t>
            </a:r>
            <a:r>
              <a:rPr lang="en-US" sz="2800" dirty="0"/>
              <a:t>: specific sprint objective</a:t>
            </a:r>
          </a:p>
        </p:txBody>
      </p:sp>
    </p:spTree>
    <p:extLst>
      <p:ext uri="{BB962C8B-B14F-4D97-AF65-F5344CB8AC3E}">
        <p14:creationId xmlns:p14="http://schemas.microsoft.com/office/powerpoint/2010/main" val="19698011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EC3B88-2F0B-4A90-A61F-3A6F10A7446B}"/>
              </a:ext>
            </a:extLst>
          </p:cNvPr>
          <p:cNvSpPr txBox="1"/>
          <p:nvPr/>
        </p:nvSpPr>
        <p:spPr>
          <a:xfrm>
            <a:off x="1703672" y="1222408"/>
            <a:ext cx="6660682" cy="461665"/>
          </a:xfrm>
          <a:prstGeom prst="rect">
            <a:avLst/>
          </a:prstGeom>
          <a:noFill/>
        </p:spPr>
        <p:txBody>
          <a:bodyPr wrap="square" rtlCol="0">
            <a:spAutoFit/>
          </a:bodyPr>
          <a:lstStyle/>
          <a:p>
            <a:r>
              <a:rPr lang="en-US" sz="2400" dirty="0">
                <a:solidFill>
                  <a:schemeClr val="accent1"/>
                </a:solidFill>
              </a:rPr>
              <a:t>Scrum artifacts</a:t>
            </a:r>
          </a:p>
        </p:txBody>
      </p:sp>
      <p:sp>
        <p:nvSpPr>
          <p:cNvPr id="9" name="TextBox 8">
            <a:extLst>
              <a:ext uri="{FF2B5EF4-FFF2-40B4-BE49-F238E27FC236}">
                <a16:creationId xmlns:a16="http://schemas.microsoft.com/office/drawing/2014/main" id="{DA08A3EC-5D0C-4D9C-AD66-1279B4B57336}"/>
              </a:ext>
            </a:extLst>
          </p:cNvPr>
          <p:cNvSpPr txBox="1"/>
          <p:nvPr/>
        </p:nvSpPr>
        <p:spPr>
          <a:xfrm>
            <a:off x="1703672" y="2413337"/>
            <a:ext cx="6660682"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Product backlog</a:t>
            </a:r>
            <a:r>
              <a:rPr lang="en-US" sz="2000" dirty="0"/>
              <a:t>: prioritized list of features with their user stories</a:t>
            </a:r>
          </a:p>
          <a:p>
            <a:pPr marL="342900" indent="-342900">
              <a:buFont typeface="Arial" panose="020B0604020202020204" pitchFamily="34" charset="0"/>
              <a:buChar char="•"/>
            </a:pPr>
            <a:r>
              <a:rPr lang="en-US" sz="2000" b="1" dirty="0"/>
              <a:t>Sprint backlog</a:t>
            </a:r>
            <a:r>
              <a:rPr lang="en-US" sz="2000" dirty="0"/>
              <a:t>: Product backlog items for the current sprint being worked on</a:t>
            </a:r>
          </a:p>
        </p:txBody>
      </p:sp>
    </p:spTree>
    <p:extLst>
      <p:ext uri="{BB962C8B-B14F-4D97-AF65-F5344CB8AC3E}">
        <p14:creationId xmlns:p14="http://schemas.microsoft.com/office/powerpoint/2010/main" val="29998893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08039A-072F-436E-B16D-FD457A79F532}"/>
              </a:ext>
            </a:extLst>
          </p:cNvPr>
          <p:cNvSpPr>
            <a:spLocks noGrp="1"/>
          </p:cNvSpPr>
          <p:nvPr>
            <p:ph type="ctrTitle"/>
          </p:nvPr>
        </p:nvSpPr>
        <p:spPr/>
        <p:txBody>
          <a:bodyPr>
            <a:normAutofit fontScale="90000"/>
          </a:bodyPr>
          <a:lstStyle/>
          <a:p>
            <a:r>
              <a:rPr lang="en-US" dirty="0"/>
              <a:t>PRESENTATION OF SCRUM IMPLEMENTATION VIA TAIGA</a:t>
            </a:r>
            <a:endParaRPr lang="fr-FR" dirty="0"/>
          </a:p>
        </p:txBody>
      </p:sp>
    </p:spTree>
    <p:extLst>
      <p:ext uri="{BB962C8B-B14F-4D97-AF65-F5344CB8AC3E}">
        <p14:creationId xmlns:p14="http://schemas.microsoft.com/office/powerpoint/2010/main" val="959886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397</TotalTime>
  <Words>526</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Arial Rounded MT Bold</vt:lpstr>
      <vt:lpstr>Calibri</vt:lpstr>
      <vt:lpstr>Century Gothic</vt:lpstr>
      <vt:lpstr>Lucida Bright</vt:lpstr>
      <vt:lpstr>Trebuchet MS</vt:lpstr>
      <vt:lpstr>Wingdings 3</vt:lpstr>
      <vt:lpstr>Facet</vt:lpstr>
      <vt:lpstr>WELCOME TO WEEK 3 OF SOFTWARE  DEVEOPMENT TOOLS PRESENTATION</vt:lpstr>
      <vt:lpstr>               UNIVERSITY OF BUEA FACULTY OF ENGINEERING AND TECHNOLOGY DEPARTMENT OF COMPUTER ENGINEERING LEVEL 300 </vt:lpstr>
      <vt:lpstr>EXPLANATION OF TERMS</vt:lpstr>
      <vt:lpstr>            Agile Methodology This is an SDLC model that consist of breaking down the entire project into phases which can be worked on, completed, deployed separately before moving on to the next phase </vt:lpstr>
      <vt:lpstr>Diving deeper into scrum</vt:lpstr>
      <vt:lpstr>PowerPoint Presentation</vt:lpstr>
      <vt:lpstr>PowerPoint Presentation</vt:lpstr>
      <vt:lpstr>PowerPoint Presentation</vt:lpstr>
      <vt:lpstr>PRESENTATION OF SCRUM IMPLEMENTATION VIA TAIGA</vt:lpstr>
      <vt:lpstr>PowerPoint Presentation</vt:lpstr>
      <vt:lpstr>PowerPoint Presentation</vt:lpstr>
      <vt:lpstr>PowerPoint Presentation</vt:lpstr>
      <vt:lpstr>PowerPoint Presentation</vt:lpstr>
      <vt:lpstr>Explanation of user stories and task</vt:lpstr>
      <vt:lpstr>PowerPoint Presentation</vt:lpstr>
      <vt:lpstr>PowerPoint Presentation</vt:lpstr>
      <vt:lpstr>Task</vt:lpstr>
      <vt:lpstr> Task that was executed</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BUEA FACULTY OF ENGINEERING AND TECHNOLOGY DEPARTMENT OF COMPUTER ENGINEERING LEVEL 300</dc:title>
  <dc:creator>CHIKE CHEWAKONDI AFUH</dc:creator>
  <cp:lastModifiedBy>CHIKE CHEWAKONDI AFUH</cp:lastModifiedBy>
  <cp:revision>29</cp:revision>
  <dcterms:created xsi:type="dcterms:W3CDTF">2024-11-16T00:15:57Z</dcterms:created>
  <dcterms:modified xsi:type="dcterms:W3CDTF">2024-11-16T09:16:08Z</dcterms:modified>
</cp:coreProperties>
</file>