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82" r:id="rId2"/>
    <p:sldId id="256" r:id="rId3"/>
    <p:sldId id="257" r:id="rId4"/>
    <p:sldId id="262" r:id="rId5"/>
    <p:sldId id="263" r:id="rId6"/>
    <p:sldId id="268" r:id="rId7"/>
    <p:sldId id="269" r:id="rId8"/>
    <p:sldId id="270" r:id="rId9"/>
    <p:sldId id="276" r:id="rId10"/>
    <p:sldId id="258" r:id="rId11"/>
    <p:sldId id="259" r:id="rId12"/>
    <p:sldId id="260" r:id="rId13"/>
    <p:sldId id="261" r:id="rId14"/>
    <p:sldId id="271" r:id="rId15"/>
    <p:sldId id="272" r:id="rId16"/>
    <p:sldId id="273" r:id="rId17"/>
    <p:sldId id="274" r:id="rId18"/>
    <p:sldId id="275"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184C03-6073-4482-9E6F-27B37613BBAE}">
          <p14:sldIdLst>
            <p14:sldId id="282"/>
            <p14:sldId id="256"/>
            <p14:sldId id="257"/>
            <p14:sldId id="262"/>
            <p14:sldId id="263"/>
            <p14:sldId id="268"/>
            <p14:sldId id="269"/>
            <p14:sldId id="270"/>
            <p14:sldId id="276"/>
            <p14:sldId id="258"/>
            <p14:sldId id="259"/>
            <p14:sldId id="260"/>
            <p14:sldId id="261"/>
            <p14:sldId id="271"/>
            <p14:sldId id="272"/>
            <p14:sldId id="273"/>
            <p14:sldId id="274"/>
            <p14:sldId id="275"/>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172173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115026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048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353591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433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37138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1333851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162336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300184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DF308-5B72-4BF6-BC9A-E7D86B65BD89}" type="datetimeFigureOut">
              <a:rPr lang="fr-FR" smtClean="0"/>
              <a:t>29/11/2024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376029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DF308-5B72-4BF6-BC9A-E7D86B65BD89}" type="datetimeFigureOut">
              <a:rPr lang="fr-FR" smtClean="0"/>
              <a:t>29/11/2024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247716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DF308-5B72-4BF6-BC9A-E7D86B65BD89}" type="datetimeFigureOut">
              <a:rPr lang="fr-FR" smtClean="0"/>
              <a:t>29/11/2024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275993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DF308-5B72-4BF6-BC9A-E7D86B65BD89}" type="datetimeFigureOut">
              <a:rPr lang="fr-FR" smtClean="0"/>
              <a:t>29/11/2024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136827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F308-5B72-4BF6-BC9A-E7D86B65BD89}" type="datetimeFigureOut">
              <a:rPr lang="fr-FR" smtClean="0"/>
              <a:t>29/11/2024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428636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DF308-5B72-4BF6-BC9A-E7D86B65BD89}" type="datetimeFigureOut">
              <a:rPr lang="fr-FR" smtClean="0"/>
              <a:t>29/11/2024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3F35385-A8F9-4495-94AE-4BF014267199}" type="slidenum">
              <a:rPr lang="fr-FR" smtClean="0"/>
              <a:t>‹#›</a:t>
            </a:fld>
            <a:endParaRPr lang="fr-FR"/>
          </a:p>
        </p:txBody>
      </p:sp>
    </p:spTree>
    <p:extLst>
      <p:ext uri="{BB962C8B-B14F-4D97-AF65-F5344CB8AC3E}">
        <p14:creationId xmlns:p14="http://schemas.microsoft.com/office/powerpoint/2010/main" val="3510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3F35385-A8F9-4495-94AE-4BF014267199}" type="slidenum">
              <a:rPr lang="fr-FR" smtClean="0"/>
              <a:t>‹#›</a:t>
            </a:fld>
            <a:endParaRPr lang="fr-FR"/>
          </a:p>
        </p:txBody>
      </p:sp>
      <p:sp>
        <p:nvSpPr>
          <p:cNvPr id="5" name="Date Placeholder 4"/>
          <p:cNvSpPr>
            <a:spLocks noGrp="1"/>
          </p:cNvSpPr>
          <p:nvPr>
            <p:ph type="dt" sz="half" idx="10"/>
          </p:nvPr>
        </p:nvSpPr>
        <p:spPr/>
        <p:txBody>
          <a:bodyPr/>
          <a:lstStyle/>
          <a:p>
            <a:fld id="{AECDF308-5B72-4BF6-BC9A-E7D86B65BD89}" type="datetimeFigureOut">
              <a:rPr lang="fr-FR" smtClean="0"/>
              <a:t>29/11/2024</a:t>
            </a:fld>
            <a:endParaRPr lang="fr-FR"/>
          </a:p>
        </p:txBody>
      </p:sp>
    </p:spTree>
    <p:extLst>
      <p:ext uri="{BB962C8B-B14F-4D97-AF65-F5344CB8AC3E}">
        <p14:creationId xmlns:p14="http://schemas.microsoft.com/office/powerpoint/2010/main" val="257593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CDF308-5B72-4BF6-BC9A-E7D86B65BD89}" type="datetimeFigureOut">
              <a:rPr lang="fr-FR" smtClean="0"/>
              <a:t>29/11/2024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F35385-A8F9-4495-94AE-4BF014267199}" type="slidenum">
              <a:rPr lang="fr-FR" smtClean="0"/>
              <a:t>‹#›</a:t>
            </a:fld>
            <a:endParaRPr lang="fr-FR"/>
          </a:p>
        </p:txBody>
      </p:sp>
    </p:spTree>
    <p:extLst>
      <p:ext uri="{BB962C8B-B14F-4D97-AF65-F5344CB8AC3E}">
        <p14:creationId xmlns:p14="http://schemas.microsoft.com/office/powerpoint/2010/main" val="1064912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rketplace.visualstudio.com/items?itemName=ms-python.debugpy" TargetMode="External"/><Relationship Id="rId2" Type="http://schemas.openxmlformats.org/officeDocument/2006/relationships/hyperlink" Target="https://marketplace.visualstudio.com/items?itemName=ms-python.vscode-pylanc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465F-0A81-4C2A-B8B5-C9E09A9EB6A6}"/>
              </a:ext>
            </a:extLst>
          </p:cNvPr>
          <p:cNvSpPr>
            <a:spLocks noGrp="1"/>
          </p:cNvSpPr>
          <p:nvPr>
            <p:ph type="ctrTitle"/>
          </p:nvPr>
        </p:nvSpPr>
        <p:spPr>
          <a:xfrm>
            <a:off x="676976" y="1315516"/>
            <a:ext cx="10668000" cy="1364773"/>
          </a:xfrm>
        </p:spPr>
        <p:txBody>
          <a:bodyPr>
            <a:noAutofit/>
          </a:bodyPr>
          <a:lstStyle/>
          <a:p>
            <a:pPr marL="0" marR="0" lvl="0" indent="0" algn="ctr" defTabSz="914400" rtl="0" eaLnBrk="0" fontAlgn="base" latinLnBrk="0" hangingPunct="0">
              <a:lnSpc>
                <a:spcPct val="100000"/>
              </a:lnSpc>
              <a:spcBef>
                <a:spcPct val="0"/>
              </a:spcBef>
              <a:spcAft>
                <a:spcPct val="0"/>
              </a:spcAft>
              <a:tabLst/>
            </a:pP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UNIVERSITY OF BUEA</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FACULTY OF ENGINEERING AND TECHNOLOGY</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DEPARTMENT OF COMPUTER ENGINEERING</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LEVEL 300</a:t>
            </a:r>
            <a:br>
              <a:rPr kumimoji="0" lang="fr-FR" altLang="fr-FR" sz="900" b="0" i="0" u="none" strike="noStrike" cap="none" normalizeH="0" baseline="0" dirty="0">
                <a:ln>
                  <a:noFill/>
                </a:ln>
                <a:solidFill>
                  <a:schemeClr val="tx1"/>
                </a:solidFill>
                <a:effectLst/>
                <a:latin typeface="+mn-lt"/>
              </a:rPr>
            </a:br>
            <a:endParaRPr lang="fr-FR" sz="1400" dirty="0">
              <a:solidFill>
                <a:schemeClr val="tx1"/>
              </a:solidFill>
              <a:latin typeface="+mn-lt"/>
            </a:endParaRPr>
          </a:p>
        </p:txBody>
      </p:sp>
      <p:pic>
        <p:nvPicPr>
          <p:cNvPr id="2051" name="Picture 1">
            <a:extLst>
              <a:ext uri="{FF2B5EF4-FFF2-40B4-BE49-F238E27FC236}">
                <a16:creationId xmlns:a16="http://schemas.microsoft.com/office/drawing/2014/main" id="{F58EDDC1-190A-423C-A552-A5EBD14B4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654" y="350316"/>
            <a:ext cx="1003300" cy="965200"/>
          </a:xfrm>
          <a:prstGeom prst="rect">
            <a:avLst/>
          </a:prstGeom>
          <a:noFill/>
          <a:extLst>
            <a:ext uri="{909E8E84-426E-40DD-AFC4-6F175D3DCCD1}">
              <a14:hiddenFill xmlns:a14="http://schemas.microsoft.com/office/drawing/2010/main">
                <a:solidFill>
                  <a:srgbClr val="FFFFFF"/>
                </a:solidFill>
              </a14:hiddenFill>
            </a:ext>
          </a:extLst>
        </p:spPr>
      </p:pic>
      <p:sp>
        <p:nvSpPr>
          <p:cNvPr id="14" name="Bevel 2">
            <a:extLst>
              <a:ext uri="{FF2B5EF4-FFF2-40B4-BE49-F238E27FC236}">
                <a16:creationId xmlns:a16="http://schemas.microsoft.com/office/drawing/2014/main" id="{5673925D-E5EA-41EE-BD01-8C86A1B0855B}"/>
              </a:ext>
            </a:extLst>
          </p:cNvPr>
          <p:cNvSpPr/>
          <p:nvPr/>
        </p:nvSpPr>
        <p:spPr>
          <a:xfrm>
            <a:off x="676976" y="2537262"/>
            <a:ext cx="10667999" cy="1413364"/>
          </a:xfrm>
          <a:prstGeom prst="bevel">
            <a:avLst>
              <a:gd name="adj" fmla="val 24739"/>
            </a:avLst>
          </a:prstGeom>
          <a:solidFill>
            <a:srgbClr val="00B0F0"/>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Text Box 3">
            <a:extLst>
              <a:ext uri="{FF2B5EF4-FFF2-40B4-BE49-F238E27FC236}">
                <a16:creationId xmlns:a16="http://schemas.microsoft.com/office/drawing/2014/main" id="{0B6B37CA-165B-4CB9-80AF-0751B1B97DC4}"/>
              </a:ext>
            </a:extLst>
          </p:cNvPr>
          <p:cNvSpPr txBox="1">
            <a:spLocks noChangeArrowheads="1"/>
          </p:cNvSpPr>
          <p:nvPr/>
        </p:nvSpPr>
        <p:spPr bwMode="auto">
          <a:xfrm>
            <a:off x="1033670" y="2808389"/>
            <a:ext cx="9968947" cy="86911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SOFTWARE DEVELOPMENT TOOLS CEF 333</a:t>
            </a:r>
            <a:endParaRPr kumimoji="0" lang="en-GB" altLang="fr-FR" sz="10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algn="ctr" eaLnBrk="0" fontAlgn="base" hangingPunct="0">
              <a:spcBef>
                <a:spcPct val="0"/>
              </a:spcBef>
              <a:spcAft>
                <a:spcPct val="0"/>
              </a:spcAft>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GROUP </a:t>
            </a:r>
            <a:r>
              <a:rPr lang="en-GB" altLang="fr-F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1 PRESENTATION WEEK FOUR</a:t>
            </a:r>
            <a:endParaRPr lang="en-GB" altLang="fr-FR" dirty="0">
              <a:solidFill>
                <a:prstClr val="black"/>
              </a:solidFill>
            </a:endParaRPr>
          </a:p>
          <a:p>
            <a:pPr lvl="0" algn="ctr" eaLnBrk="0" fontAlgn="base" hangingPunct="0">
              <a:spcBef>
                <a:spcPct val="0"/>
              </a:spcBef>
              <a:spcAft>
                <a:spcPct val="0"/>
              </a:spcAft>
            </a:pPr>
            <a:r>
              <a:rPr lang="en-GB" altLang="fr-FR" dirty="0">
                <a:solidFill>
                  <a:prstClr val="black"/>
                </a:solidFill>
                <a:latin typeface="Arial Black" panose="020B0A04020102020204" pitchFamily="34" charset="0"/>
                <a:ea typeface="+mn-ea"/>
                <a:cs typeface="Times New Roman" panose="02020603050405020304" pitchFamily="18" charset="0"/>
              </a:rPr>
              <a:t>DEMONSTRATE IDE SETUP AND DEBUGGING IN VS CODE</a:t>
            </a:r>
            <a:endParaRPr kumimoji="0" lang="en-GB" altLang="fr-FR"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0" name="Rectangle 4">
            <a:extLst>
              <a:ext uri="{FF2B5EF4-FFF2-40B4-BE49-F238E27FC236}">
                <a16:creationId xmlns:a16="http://schemas.microsoft.com/office/drawing/2014/main" id="{B419C9AE-741F-4546-8DD2-96295A9A0C6D}"/>
              </a:ext>
            </a:extLst>
          </p:cNvPr>
          <p:cNvSpPr>
            <a:spLocks noChangeArrowheads="1"/>
          </p:cNvSpPr>
          <p:nvPr/>
        </p:nvSpPr>
        <p:spPr bwMode="auto">
          <a:xfrm>
            <a:off x="3124200" y="296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5" name="Rectangle 7">
            <a:extLst>
              <a:ext uri="{FF2B5EF4-FFF2-40B4-BE49-F238E27FC236}">
                <a16:creationId xmlns:a16="http://schemas.microsoft.com/office/drawing/2014/main" id="{E972DB4B-1F82-4B3D-9FD2-DE83EA4B5187}"/>
              </a:ext>
            </a:extLst>
          </p:cNvPr>
          <p:cNvSpPr>
            <a:spLocks noChangeArrowheads="1"/>
          </p:cNvSpPr>
          <p:nvPr/>
        </p:nvSpPr>
        <p:spPr bwMode="auto">
          <a:xfrm>
            <a:off x="4159412" y="5492583"/>
            <a:ext cx="38731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fr-FR" altLang="fr-FR" sz="1200" b="1" i="0" u="none"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COURSE FACILITATOR:</a:t>
            </a:r>
            <a:r>
              <a:rPr kumimoji="0" lang="fr-FR" altLang="fr-FR" sz="1200" b="1" i="0" u="sng"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 DR. </a:t>
            </a:r>
            <a:r>
              <a:rPr kumimoji="0" lang="en-GB" altLang="fr-FR" sz="1100" b="1" i="0" u="sng"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NKEMENI Valery</a:t>
            </a:r>
            <a:r>
              <a:rPr kumimoji="0" lang="en-GB" altLang="fr-FR" sz="1100" b="0" i="0" u="none"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     </a:t>
            </a:r>
            <a:endParaRPr kumimoji="0" lang="en-GB" altLang="fr-FR" sz="1800" b="0" i="0" u="none" strike="noStrike" kern="1200" cap="none" spc="0" normalizeH="0" baseline="0" noProof="0" dirty="0">
              <a:ln>
                <a:noFill/>
              </a:ln>
              <a:solidFill>
                <a:prstClr val="white"/>
              </a:solidFill>
              <a:effectLst/>
              <a:uLnTx/>
              <a:uFillTx/>
              <a:latin typeface="Lucida Bright" panose="02040602050505020304" pitchFamily="18" charset="0"/>
              <a:ea typeface="+mn-ea"/>
              <a:cs typeface="+mn-cs"/>
            </a:endParaRPr>
          </a:p>
        </p:txBody>
      </p:sp>
      <p:graphicFrame>
        <p:nvGraphicFramePr>
          <p:cNvPr id="16" name="Table 15">
            <a:extLst>
              <a:ext uri="{FF2B5EF4-FFF2-40B4-BE49-F238E27FC236}">
                <a16:creationId xmlns:a16="http://schemas.microsoft.com/office/drawing/2014/main" id="{80ECC337-3230-4449-8CB3-597698360B9F}"/>
              </a:ext>
            </a:extLst>
          </p:cNvPr>
          <p:cNvGraphicFramePr>
            <a:graphicFrameLocks noGrp="1"/>
          </p:cNvGraphicFramePr>
          <p:nvPr/>
        </p:nvGraphicFramePr>
        <p:xfrm>
          <a:off x="4027487" y="4023476"/>
          <a:ext cx="4137025" cy="2262110"/>
        </p:xfrm>
        <a:graphic>
          <a:graphicData uri="http://schemas.openxmlformats.org/drawingml/2006/table">
            <a:tbl>
              <a:tblPr firstRow="1" firstCol="1" bandRow="1">
                <a:tableStyleId>{5C22544A-7EE6-4342-B048-85BDC9FD1C3A}</a:tableStyleId>
              </a:tblPr>
              <a:tblGrid>
                <a:gridCol w="384810">
                  <a:extLst>
                    <a:ext uri="{9D8B030D-6E8A-4147-A177-3AD203B41FA5}">
                      <a16:colId xmlns:a16="http://schemas.microsoft.com/office/drawing/2014/main" val="4175275908"/>
                    </a:ext>
                  </a:extLst>
                </a:gridCol>
                <a:gridCol w="2331085">
                  <a:extLst>
                    <a:ext uri="{9D8B030D-6E8A-4147-A177-3AD203B41FA5}">
                      <a16:colId xmlns:a16="http://schemas.microsoft.com/office/drawing/2014/main" val="2537812611"/>
                    </a:ext>
                  </a:extLst>
                </a:gridCol>
                <a:gridCol w="1421130">
                  <a:extLst>
                    <a:ext uri="{9D8B030D-6E8A-4147-A177-3AD203B41FA5}">
                      <a16:colId xmlns:a16="http://schemas.microsoft.com/office/drawing/2014/main" val="2684453974"/>
                    </a:ext>
                  </a:extLst>
                </a:gridCol>
              </a:tblGrid>
              <a:tr h="516611">
                <a:tc>
                  <a:txBody>
                    <a:bodyPr/>
                    <a:lstStyle/>
                    <a:p>
                      <a:pPr marL="0" marR="0">
                        <a:lnSpc>
                          <a:spcPct val="107000"/>
                        </a:lnSpc>
                        <a:spcBef>
                          <a:spcPts val="0"/>
                        </a:spcBef>
                        <a:spcAft>
                          <a:spcPts val="0"/>
                        </a:spcAft>
                      </a:pPr>
                      <a:r>
                        <a:rPr lang="fr-FR" sz="1000">
                          <a:effectLst/>
                        </a:rPr>
                        <a:t>S/N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rPr>
                        <a:t>GROUP MEMBER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rPr>
                        <a:t>MATRICULATION</a:t>
                      </a:r>
                      <a:endParaRPr lang="fr-FR" sz="1100" dirty="0">
                        <a:effectLst/>
                      </a:endParaRPr>
                    </a:p>
                    <a:p>
                      <a:pPr marL="0" marR="0">
                        <a:lnSpc>
                          <a:spcPct val="115000"/>
                        </a:lnSpc>
                        <a:spcBef>
                          <a:spcPts val="0"/>
                        </a:spcBef>
                        <a:spcAft>
                          <a:spcPts val="1000"/>
                        </a:spcAft>
                      </a:pPr>
                      <a:r>
                        <a:rPr lang="fr-FR" sz="1000" dirty="0">
                          <a:effectLst/>
                        </a:rPr>
                        <a:t>NUMBER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938542"/>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1. 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LENYA SHAMPEL LENYA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FE23A001</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455158"/>
                  </a:ext>
                </a:extLst>
              </a:tr>
              <a:tr h="322882">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2. 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ACHUO PLACID ACHUO-ASSAM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FE23A004</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0002"/>
                  </a:ext>
                </a:extLst>
              </a:tr>
              <a:tr h="322882">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3. 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AFUH CHIKE CHEWAKONDI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FE23A005</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751108"/>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4. 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Rounded MT Bold" panose="020F0704030504030204" pitchFamily="34" charset="0"/>
                          <a:ea typeface="Calibri" panose="020F0502020204030204" pitchFamily="34" charset="0"/>
                          <a:cs typeface="Times New Roman" panose="02020603050405020304" pitchFamily="18" charset="0"/>
                        </a:rPr>
                        <a:t>AGBORNJA BESONG AKPAK DIVINE</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FE23A006</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226417"/>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5. 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AKOH JUNIOR NGOH</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FE23A008</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310005"/>
                  </a:ext>
                </a:extLst>
              </a:tr>
            </a:tbl>
          </a:graphicData>
        </a:graphic>
      </p:graphicFrame>
      <p:sp>
        <p:nvSpPr>
          <p:cNvPr id="11" name="TextBox 10">
            <a:extLst>
              <a:ext uri="{FF2B5EF4-FFF2-40B4-BE49-F238E27FC236}">
                <a16:creationId xmlns:a16="http://schemas.microsoft.com/office/drawing/2014/main" id="{FE1496A1-AA11-44F7-B596-73B925C7B66F}"/>
              </a:ext>
            </a:extLst>
          </p:cNvPr>
          <p:cNvSpPr txBox="1"/>
          <p:nvPr/>
        </p:nvSpPr>
        <p:spPr>
          <a:xfrm>
            <a:off x="3220230" y="6184518"/>
            <a:ext cx="5578147" cy="646331"/>
          </a:xfrm>
          <a:prstGeom prst="rect">
            <a:avLst/>
          </a:prstGeom>
          <a:noFill/>
        </p:spPr>
        <p:txBody>
          <a:bodyPr wrap="square" rtlCol="0">
            <a:spAutoFit/>
          </a:bodyPr>
          <a:lstStyle/>
          <a:p>
            <a:endParaRPr lang="en-US" dirty="0"/>
          </a:p>
          <a:p>
            <a:pPr algn="ctr"/>
            <a:r>
              <a:rPr lang="en-US" dirty="0"/>
              <a:t>COURSE FACILITATOR: DR. NKEMENI Valery </a:t>
            </a:r>
            <a:endParaRPr lang="fr-FR" dirty="0"/>
          </a:p>
        </p:txBody>
      </p:sp>
    </p:spTree>
    <p:extLst>
      <p:ext uri="{BB962C8B-B14F-4D97-AF65-F5344CB8AC3E}">
        <p14:creationId xmlns:p14="http://schemas.microsoft.com/office/powerpoint/2010/main" val="92575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9D6-E760-4E1A-B7CB-090BA616F80D}"/>
              </a:ext>
            </a:extLst>
          </p:cNvPr>
          <p:cNvSpPr>
            <a:spLocks noGrp="1"/>
          </p:cNvSpPr>
          <p:nvPr>
            <p:ph type="title"/>
          </p:nvPr>
        </p:nvSpPr>
        <p:spPr/>
        <p:txBody>
          <a:bodyPr/>
          <a:lstStyle/>
          <a:p>
            <a:r>
              <a:rPr lang="en-US" dirty="0"/>
              <a:t>The activity bar</a:t>
            </a:r>
            <a:endParaRPr lang="fr-FR" dirty="0"/>
          </a:p>
        </p:txBody>
      </p:sp>
      <p:sp>
        <p:nvSpPr>
          <p:cNvPr id="3" name="Content Placeholder 2">
            <a:extLst>
              <a:ext uri="{FF2B5EF4-FFF2-40B4-BE49-F238E27FC236}">
                <a16:creationId xmlns:a16="http://schemas.microsoft.com/office/drawing/2014/main" id="{FD33C97E-AEC7-4F68-A4F5-E8C501152048}"/>
              </a:ext>
            </a:extLst>
          </p:cNvPr>
          <p:cNvSpPr>
            <a:spLocks noGrp="1"/>
          </p:cNvSpPr>
          <p:nvPr>
            <p:ph idx="1"/>
          </p:nvPr>
        </p:nvSpPr>
        <p:spPr>
          <a:xfrm>
            <a:off x="677334" y="2160589"/>
            <a:ext cx="5418666" cy="3880773"/>
          </a:xfrm>
        </p:spPr>
        <p:txBody>
          <a:bodyPr/>
          <a:lstStyle/>
          <a:p>
            <a:r>
              <a:rPr lang="en-US" dirty="0"/>
              <a:t>On the left of your code page is the activity bar which comprises of some icons</a:t>
            </a:r>
          </a:p>
          <a:p>
            <a:pPr marL="0" indent="0">
              <a:buNone/>
            </a:pPr>
            <a:r>
              <a:rPr lang="en-US" dirty="0"/>
              <a:t>- </a:t>
            </a:r>
            <a:r>
              <a:rPr lang="en-US" b="1" dirty="0"/>
              <a:t>The file button</a:t>
            </a:r>
            <a:r>
              <a:rPr lang="en-US" dirty="0"/>
              <a:t>: To see your folders and files</a:t>
            </a:r>
          </a:p>
          <a:p>
            <a:pPr>
              <a:buFontTx/>
              <a:buChar char="-"/>
            </a:pPr>
            <a:r>
              <a:rPr lang="en-US" b="1" dirty="0"/>
              <a:t>The search option</a:t>
            </a:r>
            <a:r>
              <a:rPr lang="en-US" dirty="0"/>
              <a:t>: To find and replace text in files or across your whole code</a:t>
            </a:r>
          </a:p>
          <a:p>
            <a:pPr>
              <a:buFontTx/>
              <a:buChar char="-"/>
            </a:pPr>
            <a:r>
              <a:rPr lang="en-US" b="1" dirty="0"/>
              <a:t>Source control</a:t>
            </a:r>
            <a:r>
              <a:rPr lang="en-US" dirty="0"/>
              <a:t>: To track changes in code with Git and GitHub</a:t>
            </a:r>
          </a:p>
          <a:p>
            <a:pPr>
              <a:buFontTx/>
              <a:buChar char="-"/>
            </a:pPr>
            <a:r>
              <a:rPr lang="en-US" b="1" dirty="0"/>
              <a:t>Run and Debug</a:t>
            </a:r>
            <a:r>
              <a:rPr lang="en-US" dirty="0"/>
              <a:t>: To run and execute code using breakpoints</a:t>
            </a:r>
          </a:p>
          <a:p>
            <a:pPr>
              <a:buFontTx/>
              <a:buChar char="-"/>
            </a:pPr>
            <a:r>
              <a:rPr lang="en-US" b="1" dirty="0"/>
              <a:t>Extensions</a:t>
            </a:r>
            <a:r>
              <a:rPr lang="en-US" dirty="0"/>
              <a:t>: To add extensions and features to our editor</a:t>
            </a:r>
          </a:p>
          <a:p>
            <a:pPr>
              <a:buFontTx/>
              <a:buChar char="-"/>
            </a:pPr>
            <a:endParaRPr lang="fr-FR" dirty="0"/>
          </a:p>
        </p:txBody>
      </p:sp>
      <p:pic>
        <p:nvPicPr>
          <p:cNvPr id="5" name="Picture 4">
            <a:extLst>
              <a:ext uri="{FF2B5EF4-FFF2-40B4-BE49-F238E27FC236}">
                <a16:creationId xmlns:a16="http://schemas.microsoft.com/office/drawing/2014/main" id="{EF75EB8D-67BD-41D7-B9ED-9DFBB4798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0588"/>
            <a:ext cx="2737837" cy="3706811"/>
          </a:xfrm>
          <a:prstGeom prst="rect">
            <a:avLst/>
          </a:prstGeom>
        </p:spPr>
      </p:pic>
    </p:spTree>
    <p:extLst>
      <p:ext uri="{BB962C8B-B14F-4D97-AF65-F5344CB8AC3E}">
        <p14:creationId xmlns:p14="http://schemas.microsoft.com/office/powerpoint/2010/main" val="355618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74F5-D490-4E63-9A00-026AA6BCAA35}"/>
              </a:ext>
            </a:extLst>
          </p:cNvPr>
          <p:cNvSpPr>
            <a:spLocks noGrp="1"/>
          </p:cNvSpPr>
          <p:nvPr>
            <p:ph type="title"/>
          </p:nvPr>
        </p:nvSpPr>
        <p:spPr/>
        <p:txBody>
          <a:bodyPr/>
          <a:lstStyle/>
          <a:p>
            <a:r>
              <a:rPr lang="en-US" dirty="0"/>
              <a:t>In the top ribbon, you could also find the command pallet</a:t>
            </a:r>
            <a:endParaRPr lang="fr-FR" dirty="0"/>
          </a:p>
        </p:txBody>
      </p:sp>
      <p:sp>
        <p:nvSpPr>
          <p:cNvPr id="3" name="Content Placeholder 2">
            <a:extLst>
              <a:ext uri="{FF2B5EF4-FFF2-40B4-BE49-F238E27FC236}">
                <a16:creationId xmlns:a16="http://schemas.microsoft.com/office/drawing/2014/main" id="{2D5C408A-48A9-4E1A-95CE-955B7B3BDF24}"/>
              </a:ext>
            </a:extLst>
          </p:cNvPr>
          <p:cNvSpPr>
            <a:spLocks noGrp="1"/>
          </p:cNvSpPr>
          <p:nvPr>
            <p:ph idx="1"/>
          </p:nvPr>
        </p:nvSpPr>
        <p:spPr/>
        <p:txBody>
          <a:bodyPr/>
          <a:lstStyle/>
          <a:p>
            <a:r>
              <a:rPr lang="en-US" dirty="0"/>
              <a:t>By choosing the tab view then command pallet</a:t>
            </a:r>
            <a:r>
              <a:rPr lang="fr-FR" dirty="0"/>
              <a:t>: You have </a:t>
            </a:r>
            <a:r>
              <a:rPr lang="fr-FR" dirty="0" err="1"/>
              <a:t>access</a:t>
            </a:r>
            <a:r>
              <a:rPr lang="fr-FR" dirty="0"/>
              <a:t> to the command </a:t>
            </a:r>
            <a:r>
              <a:rPr lang="fr-FR" dirty="0" err="1"/>
              <a:t>pallet</a:t>
            </a:r>
            <a:endParaRPr lang="fr-FR" dirty="0"/>
          </a:p>
          <a:p>
            <a:pPr marL="0" indent="0">
              <a:buNone/>
            </a:pPr>
            <a:r>
              <a:rPr lang="fr-FR" dirty="0"/>
              <a:t>- The command </a:t>
            </a:r>
            <a:r>
              <a:rPr lang="fr-FR" dirty="0" err="1"/>
              <a:t>pallete</a:t>
            </a:r>
            <a:r>
              <a:rPr lang="fr-FR" dirty="0"/>
              <a:t> </a:t>
            </a:r>
            <a:r>
              <a:rPr lang="fr-FR" dirty="0" err="1"/>
              <a:t>is</a:t>
            </a:r>
            <a:r>
              <a:rPr lang="fr-FR" dirty="0"/>
              <a:t> </a:t>
            </a:r>
            <a:r>
              <a:rPr lang="fr-FR" dirty="0" err="1"/>
              <a:t>very</a:t>
            </a:r>
            <a:r>
              <a:rPr lang="fr-FR" dirty="0"/>
              <a:t> important. It </a:t>
            </a:r>
            <a:r>
              <a:rPr lang="fr-FR" dirty="0" err="1"/>
              <a:t>is</a:t>
            </a:r>
            <a:r>
              <a:rPr lang="fr-FR" dirty="0"/>
              <a:t> the control center for </a:t>
            </a:r>
            <a:r>
              <a:rPr lang="fr-FR" dirty="0" err="1"/>
              <a:t>any</a:t>
            </a:r>
            <a:r>
              <a:rPr lang="fr-FR" dirty="0"/>
              <a:t> command in </a:t>
            </a:r>
            <a:r>
              <a:rPr lang="fr-FR" dirty="0" err="1"/>
              <a:t>visual</a:t>
            </a:r>
            <a:r>
              <a:rPr lang="fr-FR" dirty="0"/>
              <a:t> studio code</a:t>
            </a:r>
          </a:p>
          <a:p>
            <a:endParaRPr lang="en-US" dirty="0"/>
          </a:p>
        </p:txBody>
      </p:sp>
      <p:pic>
        <p:nvPicPr>
          <p:cNvPr id="5" name="Picture 4">
            <a:extLst>
              <a:ext uri="{FF2B5EF4-FFF2-40B4-BE49-F238E27FC236}">
                <a16:creationId xmlns:a16="http://schemas.microsoft.com/office/drawing/2014/main" id="{629DE864-48DF-42AA-B4E0-A19B2AAD1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462539"/>
            <a:ext cx="2775044" cy="3395461"/>
          </a:xfrm>
          <a:prstGeom prst="rect">
            <a:avLst/>
          </a:prstGeom>
        </p:spPr>
      </p:pic>
      <p:pic>
        <p:nvPicPr>
          <p:cNvPr id="7" name="Picture 6">
            <a:extLst>
              <a:ext uri="{FF2B5EF4-FFF2-40B4-BE49-F238E27FC236}">
                <a16:creationId xmlns:a16="http://schemas.microsoft.com/office/drawing/2014/main" id="{ED18D65F-B8D7-46B6-9A94-41F2613E4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121" y="3452031"/>
            <a:ext cx="6933845" cy="2958294"/>
          </a:xfrm>
          <a:prstGeom prst="rect">
            <a:avLst/>
          </a:prstGeom>
        </p:spPr>
      </p:pic>
      <p:sp>
        <p:nvSpPr>
          <p:cNvPr id="8" name="Arrow: Right 7">
            <a:extLst>
              <a:ext uri="{FF2B5EF4-FFF2-40B4-BE49-F238E27FC236}">
                <a16:creationId xmlns:a16="http://schemas.microsoft.com/office/drawing/2014/main" id="{4A6751C6-68EB-49D3-B19A-955FEF80972B}"/>
              </a:ext>
            </a:extLst>
          </p:cNvPr>
          <p:cNvSpPr/>
          <p:nvPr/>
        </p:nvSpPr>
        <p:spPr>
          <a:xfrm>
            <a:off x="3848100" y="4505325"/>
            <a:ext cx="1076325" cy="771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016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CA7A-225F-4910-A1C6-915B0441489E}"/>
              </a:ext>
            </a:extLst>
          </p:cNvPr>
          <p:cNvSpPr>
            <a:spLocks noGrp="1"/>
          </p:cNvSpPr>
          <p:nvPr>
            <p:ph type="title"/>
          </p:nvPr>
        </p:nvSpPr>
        <p:spPr/>
        <p:txBody>
          <a:bodyPr/>
          <a:lstStyle/>
          <a:p>
            <a:r>
              <a:rPr lang="en-US" dirty="0"/>
              <a:t>The status bar</a:t>
            </a:r>
            <a:endParaRPr lang="fr-FR" dirty="0"/>
          </a:p>
        </p:txBody>
      </p:sp>
      <p:sp>
        <p:nvSpPr>
          <p:cNvPr id="3" name="Content Placeholder 2">
            <a:extLst>
              <a:ext uri="{FF2B5EF4-FFF2-40B4-BE49-F238E27FC236}">
                <a16:creationId xmlns:a16="http://schemas.microsoft.com/office/drawing/2014/main" id="{52D057D8-5812-4D83-A45E-A4BDAD42DF36}"/>
              </a:ext>
            </a:extLst>
          </p:cNvPr>
          <p:cNvSpPr>
            <a:spLocks noGrp="1"/>
          </p:cNvSpPr>
          <p:nvPr>
            <p:ph idx="1"/>
          </p:nvPr>
        </p:nvSpPr>
        <p:spPr/>
        <p:txBody>
          <a:bodyPr/>
          <a:lstStyle/>
          <a:p>
            <a:r>
              <a:rPr lang="en-US" dirty="0"/>
              <a:t>Left icons indicate warnings and errors in code while the right side of the bar indicates the line data of the code and the language in which the code is being written in</a:t>
            </a:r>
            <a:endParaRPr lang="fr-FR" dirty="0"/>
          </a:p>
        </p:txBody>
      </p:sp>
      <p:pic>
        <p:nvPicPr>
          <p:cNvPr id="5" name="Picture 4">
            <a:extLst>
              <a:ext uri="{FF2B5EF4-FFF2-40B4-BE49-F238E27FC236}">
                <a16:creationId xmlns:a16="http://schemas.microsoft.com/office/drawing/2014/main" id="{D26A67A8-07F0-43BF-A7E0-C3FF3A228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507836"/>
            <a:ext cx="2789766" cy="818619"/>
          </a:xfrm>
          <a:prstGeom prst="rect">
            <a:avLst/>
          </a:prstGeom>
        </p:spPr>
      </p:pic>
      <p:pic>
        <p:nvPicPr>
          <p:cNvPr id="7" name="Picture 6">
            <a:extLst>
              <a:ext uri="{FF2B5EF4-FFF2-40B4-BE49-F238E27FC236}">
                <a16:creationId xmlns:a16="http://schemas.microsoft.com/office/drawing/2014/main" id="{381AFF2A-7559-4871-A5BA-E7B2F4E597F2}"/>
              </a:ext>
            </a:extLst>
          </p:cNvPr>
          <p:cNvPicPr>
            <a:picLocks noChangeAspect="1"/>
          </p:cNvPicPr>
          <p:nvPr/>
        </p:nvPicPr>
        <p:blipFill>
          <a:blip r:embed="rId3"/>
          <a:stretch>
            <a:fillRect/>
          </a:stretch>
        </p:blipFill>
        <p:spPr>
          <a:xfrm>
            <a:off x="6096000" y="3643293"/>
            <a:ext cx="5571825" cy="547703"/>
          </a:xfrm>
          <a:prstGeom prst="rect">
            <a:avLst/>
          </a:prstGeom>
        </p:spPr>
      </p:pic>
    </p:spTree>
    <p:extLst>
      <p:ext uri="{BB962C8B-B14F-4D97-AF65-F5344CB8AC3E}">
        <p14:creationId xmlns:p14="http://schemas.microsoft.com/office/powerpoint/2010/main" val="168753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D7F8-C0BF-403F-9781-533A1960B8B5}"/>
              </a:ext>
            </a:extLst>
          </p:cNvPr>
          <p:cNvSpPr>
            <a:spLocks noGrp="1"/>
          </p:cNvSpPr>
          <p:nvPr>
            <p:ph type="title"/>
          </p:nvPr>
        </p:nvSpPr>
        <p:spPr/>
        <p:txBody>
          <a:bodyPr/>
          <a:lstStyle/>
          <a:p>
            <a:r>
              <a:rPr lang="en-US" dirty="0"/>
              <a:t>Output panel</a:t>
            </a:r>
            <a:endParaRPr lang="fr-FR" dirty="0"/>
          </a:p>
        </p:txBody>
      </p:sp>
      <p:sp>
        <p:nvSpPr>
          <p:cNvPr id="3" name="Content Placeholder 2">
            <a:extLst>
              <a:ext uri="{FF2B5EF4-FFF2-40B4-BE49-F238E27FC236}">
                <a16:creationId xmlns:a16="http://schemas.microsoft.com/office/drawing/2014/main" id="{D2F7FDAD-CAA2-45B7-851F-453E9AF8F101}"/>
              </a:ext>
            </a:extLst>
          </p:cNvPr>
          <p:cNvSpPr>
            <a:spLocks noGrp="1"/>
          </p:cNvSpPr>
          <p:nvPr>
            <p:ph idx="1"/>
          </p:nvPr>
        </p:nvSpPr>
        <p:spPr/>
        <p:txBody>
          <a:bodyPr/>
          <a:lstStyle/>
          <a:p>
            <a:r>
              <a:rPr lang="en-US" dirty="0"/>
              <a:t>The output panel can be accessed from the top horizontal bar,</a:t>
            </a:r>
          </a:p>
          <a:p>
            <a:r>
              <a:rPr lang="en-US" dirty="0"/>
              <a:t> It shows output, bugs in an in-built terminal</a:t>
            </a:r>
          </a:p>
          <a:p>
            <a:pPr marL="0" indent="0">
              <a:buNone/>
            </a:pPr>
            <a:endParaRPr lang="fr-FR" dirty="0"/>
          </a:p>
        </p:txBody>
      </p:sp>
      <p:pic>
        <p:nvPicPr>
          <p:cNvPr id="5" name="Picture 4">
            <a:extLst>
              <a:ext uri="{FF2B5EF4-FFF2-40B4-BE49-F238E27FC236}">
                <a16:creationId xmlns:a16="http://schemas.microsoft.com/office/drawing/2014/main" id="{738B4B9D-4FEB-4B02-BC6A-7ECD483618DE}"/>
              </a:ext>
            </a:extLst>
          </p:cNvPr>
          <p:cNvPicPr>
            <a:picLocks noChangeAspect="1"/>
          </p:cNvPicPr>
          <p:nvPr/>
        </p:nvPicPr>
        <p:blipFill>
          <a:blip r:embed="rId2"/>
          <a:stretch>
            <a:fillRect/>
          </a:stretch>
        </p:blipFill>
        <p:spPr>
          <a:xfrm>
            <a:off x="677334" y="3429000"/>
            <a:ext cx="7467600" cy="1991978"/>
          </a:xfrm>
          <a:prstGeom prst="rect">
            <a:avLst/>
          </a:prstGeom>
        </p:spPr>
      </p:pic>
    </p:spTree>
    <p:extLst>
      <p:ext uri="{BB962C8B-B14F-4D97-AF65-F5344CB8AC3E}">
        <p14:creationId xmlns:p14="http://schemas.microsoft.com/office/powerpoint/2010/main" val="37526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B577-3165-4F17-8D7D-5B10293F8ECC}"/>
              </a:ext>
            </a:extLst>
          </p:cNvPr>
          <p:cNvSpPr>
            <a:spLocks noGrp="1"/>
          </p:cNvSpPr>
          <p:nvPr>
            <p:ph type="title"/>
          </p:nvPr>
        </p:nvSpPr>
        <p:spPr/>
        <p:txBody>
          <a:bodyPr/>
          <a:lstStyle/>
          <a:p>
            <a:r>
              <a:rPr lang="en-US" dirty="0"/>
              <a:t>Extensions</a:t>
            </a:r>
            <a:endParaRPr lang="fr-FR" dirty="0"/>
          </a:p>
        </p:txBody>
      </p:sp>
      <p:sp>
        <p:nvSpPr>
          <p:cNvPr id="3" name="Content Placeholder 2">
            <a:extLst>
              <a:ext uri="{FF2B5EF4-FFF2-40B4-BE49-F238E27FC236}">
                <a16:creationId xmlns:a16="http://schemas.microsoft.com/office/drawing/2014/main" id="{CC6A8B46-34A8-471B-8B55-C7CDE5ED7741}"/>
              </a:ext>
            </a:extLst>
          </p:cNvPr>
          <p:cNvSpPr>
            <a:spLocks noGrp="1"/>
          </p:cNvSpPr>
          <p:nvPr>
            <p:ph idx="1"/>
          </p:nvPr>
        </p:nvSpPr>
        <p:spPr/>
        <p:txBody>
          <a:bodyPr/>
          <a:lstStyle/>
          <a:p>
            <a:r>
              <a:rPr lang="en-US" dirty="0"/>
              <a:t>These are downloadable features of VS </a:t>
            </a:r>
            <a:r>
              <a:rPr lang="fr-FR" dirty="0"/>
              <a:t>Code </a:t>
            </a:r>
            <a:r>
              <a:rPr lang="fr-FR" dirty="0" err="1"/>
              <a:t>that</a:t>
            </a:r>
            <a:r>
              <a:rPr lang="fr-FR" dirty="0"/>
              <a:t> let </a:t>
            </a:r>
            <a:r>
              <a:rPr lang="fr-FR" dirty="0" err="1"/>
              <a:t>you</a:t>
            </a:r>
            <a:r>
              <a:rPr lang="fr-FR" dirty="0"/>
              <a:t> </a:t>
            </a:r>
            <a:r>
              <a:rPr lang="fr-FR" dirty="0" err="1"/>
              <a:t>add</a:t>
            </a:r>
            <a:r>
              <a:rPr lang="fr-FR" dirty="0"/>
              <a:t> support and </a:t>
            </a:r>
            <a:r>
              <a:rPr lang="fr-FR" dirty="0" err="1"/>
              <a:t>features</a:t>
            </a:r>
            <a:r>
              <a:rPr lang="fr-FR" dirty="0"/>
              <a:t> to VS code to </a:t>
            </a:r>
            <a:r>
              <a:rPr lang="fr-FR" dirty="0" err="1"/>
              <a:t>favour</a:t>
            </a:r>
            <a:r>
              <a:rPr lang="fr-FR" dirty="0"/>
              <a:t> </a:t>
            </a:r>
            <a:r>
              <a:rPr lang="en-US" dirty="0"/>
              <a:t>development</a:t>
            </a:r>
          </a:p>
          <a:p>
            <a:r>
              <a:rPr lang="fr-FR" dirty="0"/>
              <a:t>The extension </a:t>
            </a:r>
            <a:r>
              <a:rPr lang="fr-FR" dirty="0" err="1"/>
              <a:t>being</a:t>
            </a:r>
            <a:r>
              <a:rPr lang="fr-FR" dirty="0"/>
              <a:t> </a:t>
            </a:r>
            <a:r>
              <a:rPr lang="fr-FR" dirty="0" err="1"/>
              <a:t>downloaded</a:t>
            </a:r>
            <a:r>
              <a:rPr lang="fr-FR" dirty="0"/>
              <a:t> in </a:t>
            </a:r>
            <a:r>
              <a:rPr lang="fr-FR" dirty="0" err="1"/>
              <a:t>this</a:t>
            </a:r>
            <a:r>
              <a:rPr lang="fr-FR" dirty="0"/>
              <a:t> case </a:t>
            </a:r>
            <a:r>
              <a:rPr lang="fr-FR" dirty="0" err="1"/>
              <a:t>is</a:t>
            </a:r>
            <a:r>
              <a:rPr lang="fr-FR" dirty="0"/>
              <a:t> the python extension</a:t>
            </a:r>
          </a:p>
          <a:p>
            <a:r>
              <a:rPr lang="fr-FR" dirty="0"/>
              <a:t>To go about </a:t>
            </a:r>
            <a:r>
              <a:rPr lang="fr-FR" dirty="0" err="1"/>
              <a:t>this</a:t>
            </a:r>
            <a:r>
              <a:rPr lang="fr-FR" dirty="0"/>
              <a:t>,</a:t>
            </a:r>
          </a:p>
        </p:txBody>
      </p:sp>
    </p:spTree>
    <p:extLst>
      <p:ext uri="{BB962C8B-B14F-4D97-AF65-F5344CB8AC3E}">
        <p14:creationId xmlns:p14="http://schemas.microsoft.com/office/powerpoint/2010/main" val="386476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989-969E-4939-A24A-992B009D0E7A}"/>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D665DE42-71B7-4886-A68C-FA95DCC1B08C}"/>
              </a:ext>
            </a:extLst>
          </p:cNvPr>
          <p:cNvSpPr>
            <a:spLocks noGrp="1"/>
          </p:cNvSpPr>
          <p:nvPr>
            <p:ph idx="1"/>
          </p:nvPr>
        </p:nvSpPr>
        <p:spPr/>
        <p:txBody>
          <a:bodyPr/>
          <a:lstStyle/>
          <a:p>
            <a:r>
              <a:rPr lang="en-US" b="1" dirty="0"/>
              <a:t>Browse for extensions: </a:t>
            </a:r>
            <a:r>
              <a:rPr lang="en-US" dirty="0"/>
              <a:t>We choose the extensions button from the activity bar</a:t>
            </a:r>
          </a:p>
          <a:p>
            <a:pPr>
              <a:buFontTx/>
              <a:buChar char="-"/>
            </a:pPr>
            <a:r>
              <a:rPr lang="en-US" dirty="0"/>
              <a:t>This will show a list of the most popular vs code extensions from the extensions market place</a:t>
            </a:r>
          </a:p>
          <a:p>
            <a:pPr>
              <a:buFontTx/>
              <a:buChar char="-"/>
            </a:pPr>
            <a:r>
              <a:rPr lang="en-US" dirty="0"/>
              <a:t>Some characterizing information for the extensions are authors, name, published date and others</a:t>
            </a:r>
          </a:p>
          <a:p>
            <a:pPr marL="0" indent="0">
              <a:buNone/>
            </a:pPr>
            <a:endParaRPr lang="fr-FR" dirty="0"/>
          </a:p>
        </p:txBody>
      </p:sp>
      <p:pic>
        <p:nvPicPr>
          <p:cNvPr id="5" name="Picture 4">
            <a:extLst>
              <a:ext uri="{FF2B5EF4-FFF2-40B4-BE49-F238E27FC236}">
                <a16:creationId xmlns:a16="http://schemas.microsoft.com/office/drawing/2014/main" id="{029D19CA-0A28-43DA-9955-6012E6BC0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298" y="3711412"/>
            <a:ext cx="2088739" cy="3146588"/>
          </a:xfrm>
          <a:prstGeom prst="rect">
            <a:avLst/>
          </a:prstGeom>
        </p:spPr>
      </p:pic>
    </p:spTree>
    <p:extLst>
      <p:ext uri="{BB962C8B-B14F-4D97-AF65-F5344CB8AC3E}">
        <p14:creationId xmlns:p14="http://schemas.microsoft.com/office/powerpoint/2010/main" val="405818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AA3C-F38D-4890-ABC9-0A1035122D2B}"/>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866AF3FF-9EBE-4E13-93E3-F7CD8D60E132}"/>
              </a:ext>
            </a:extLst>
          </p:cNvPr>
          <p:cNvSpPr>
            <a:spLocks noGrp="1"/>
          </p:cNvSpPr>
          <p:nvPr>
            <p:ph idx="1"/>
          </p:nvPr>
        </p:nvSpPr>
        <p:spPr/>
        <p:txBody>
          <a:bodyPr/>
          <a:lstStyle/>
          <a:p>
            <a:r>
              <a:rPr lang="en-US" b="1" dirty="0"/>
              <a:t>Install an extension</a:t>
            </a:r>
            <a:r>
              <a:rPr lang="en-US" dirty="0"/>
              <a:t>:</a:t>
            </a:r>
            <a:r>
              <a:rPr lang="fr-FR" dirty="0"/>
              <a:t> select the </a:t>
            </a:r>
            <a:r>
              <a:rPr lang="fr-FR" dirty="0" err="1"/>
              <a:t>install</a:t>
            </a:r>
            <a:r>
              <a:rPr lang="fr-FR" dirty="0"/>
              <a:t> </a:t>
            </a:r>
            <a:r>
              <a:rPr lang="fr-FR" dirty="0" err="1"/>
              <a:t>button</a:t>
            </a:r>
            <a:r>
              <a:rPr lang="fr-FR" dirty="0"/>
              <a:t>. Once the installation </a:t>
            </a:r>
            <a:r>
              <a:rPr lang="fr-FR" dirty="0" err="1"/>
              <a:t>is</a:t>
            </a:r>
            <a:r>
              <a:rPr lang="fr-FR" dirty="0"/>
              <a:t> </a:t>
            </a:r>
            <a:r>
              <a:rPr lang="fr-FR" dirty="0" err="1"/>
              <a:t>complete</a:t>
            </a:r>
            <a:r>
              <a:rPr lang="fr-FR" dirty="0"/>
              <a:t>, the </a:t>
            </a:r>
            <a:r>
              <a:rPr lang="fr-FR" dirty="0" err="1"/>
              <a:t>install</a:t>
            </a:r>
            <a:r>
              <a:rPr lang="fr-FR" dirty="0"/>
              <a:t> </a:t>
            </a:r>
            <a:r>
              <a:rPr lang="fr-FR" dirty="0" err="1"/>
              <a:t>button</a:t>
            </a:r>
            <a:r>
              <a:rPr lang="fr-FR" dirty="0"/>
              <a:t> </a:t>
            </a:r>
            <a:r>
              <a:rPr lang="fr-FR" dirty="0" err="1"/>
              <a:t>becomes</a:t>
            </a:r>
            <a:r>
              <a:rPr lang="fr-FR" dirty="0"/>
              <a:t> the manage </a:t>
            </a:r>
            <a:r>
              <a:rPr lang="fr-FR" dirty="0" err="1"/>
              <a:t>button</a:t>
            </a:r>
            <a:r>
              <a:rPr lang="fr-FR" dirty="0"/>
              <a:t> </a:t>
            </a:r>
            <a:r>
              <a:rPr lang="fr-FR" dirty="0" err="1"/>
              <a:t>which</a:t>
            </a:r>
            <a:r>
              <a:rPr lang="fr-FR" dirty="0"/>
              <a:t> can lead </a:t>
            </a:r>
            <a:r>
              <a:rPr lang="fr-FR" dirty="0" err="1"/>
              <a:t>you</a:t>
            </a:r>
            <a:r>
              <a:rPr lang="fr-FR" dirty="0"/>
              <a:t> to more </a:t>
            </a:r>
            <a:r>
              <a:rPr lang="fr-FR" dirty="0" err="1"/>
              <a:t>managing</a:t>
            </a:r>
            <a:r>
              <a:rPr lang="fr-FR" dirty="0"/>
              <a:t> </a:t>
            </a:r>
            <a:r>
              <a:rPr lang="fr-FR" dirty="0" err="1"/>
              <a:t>features</a:t>
            </a:r>
            <a:endParaRPr lang="fr-FR" dirty="0"/>
          </a:p>
          <a:p>
            <a:pPr marL="0" indent="0">
              <a:buNone/>
            </a:pPr>
            <a:endParaRPr lang="en-US" dirty="0"/>
          </a:p>
        </p:txBody>
      </p:sp>
      <p:pic>
        <p:nvPicPr>
          <p:cNvPr id="5" name="Picture 4">
            <a:extLst>
              <a:ext uri="{FF2B5EF4-FFF2-40B4-BE49-F238E27FC236}">
                <a16:creationId xmlns:a16="http://schemas.microsoft.com/office/drawing/2014/main" id="{575A1A43-AD69-4F96-A34F-99CBF1239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234" y="3066361"/>
            <a:ext cx="6632867" cy="3779105"/>
          </a:xfrm>
          <a:prstGeom prst="rect">
            <a:avLst/>
          </a:prstGeom>
        </p:spPr>
      </p:pic>
      <p:cxnSp>
        <p:nvCxnSpPr>
          <p:cNvPr id="7" name="Straight Arrow Connector 6">
            <a:extLst>
              <a:ext uri="{FF2B5EF4-FFF2-40B4-BE49-F238E27FC236}">
                <a16:creationId xmlns:a16="http://schemas.microsoft.com/office/drawing/2014/main" id="{4B9A8ADE-7B15-4836-BD75-17D540C9149E}"/>
              </a:ext>
            </a:extLst>
          </p:cNvPr>
          <p:cNvCxnSpPr/>
          <p:nvPr/>
        </p:nvCxnSpPr>
        <p:spPr>
          <a:xfrm>
            <a:off x="371475" y="3143250"/>
            <a:ext cx="1514475" cy="7334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35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476F-3CE3-4026-B688-D666916FD93C}"/>
              </a:ext>
            </a:extLst>
          </p:cNvPr>
          <p:cNvSpPr>
            <a:spLocks noGrp="1"/>
          </p:cNvSpPr>
          <p:nvPr>
            <p:ph type="title"/>
          </p:nvPr>
        </p:nvSpPr>
        <p:spPr>
          <a:xfrm>
            <a:off x="677334" y="609600"/>
            <a:ext cx="8596668" cy="923925"/>
          </a:xfrm>
        </p:spPr>
        <p:txBody>
          <a:bodyPr/>
          <a:lstStyle/>
          <a:p>
            <a:r>
              <a:rPr lang="en-US" dirty="0"/>
              <a:t>Extensions obtained</a:t>
            </a:r>
            <a:endParaRPr lang="fr-FR" dirty="0"/>
          </a:p>
        </p:txBody>
      </p:sp>
      <p:sp>
        <p:nvSpPr>
          <p:cNvPr id="3" name="Content Placeholder 2">
            <a:extLst>
              <a:ext uri="{FF2B5EF4-FFF2-40B4-BE49-F238E27FC236}">
                <a16:creationId xmlns:a16="http://schemas.microsoft.com/office/drawing/2014/main" id="{3154C391-AE3C-47D5-B19F-272C375816BB}"/>
              </a:ext>
            </a:extLst>
          </p:cNvPr>
          <p:cNvSpPr>
            <a:spLocks noGrp="1"/>
          </p:cNvSpPr>
          <p:nvPr>
            <p:ph idx="1"/>
          </p:nvPr>
        </p:nvSpPr>
        <p:spPr>
          <a:xfrm>
            <a:off x="677334" y="1274764"/>
            <a:ext cx="8596668" cy="3880773"/>
          </a:xfrm>
        </p:spPr>
        <p:txBody>
          <a:bodyPr/>
          <a:lstStyle/>
          <a:p>
            <a:r>
              <a:rPr lang="en-US" dirty="0"/>
              <a:t>Python extension</a:t>
            </a:r>
          </a:p>
          <a:p>
            <a:pPr marL="0" indent="0">
              <a:buNone/>
            </a:pPr>
            <a:r>
              <a:rPr lang="en-US" dirty="0"/>
              <a:t>Author: Microsoft</a:t>
            </a:r>
            <a:endParaRPr lang="fr-FR" dirty="0"/>
          </a:p>
          <a:p>
            <a:pPr>
              <a:buFontTx/>
              <a:buChar char="-"/>
            </a:pPr>
            <a:r>
              <a:rPr lang="en-US" dirty="0"/>
              <a:t>Comprising</a:t>
            </a:r>
            <a:r>
              <a:rPr lang="fr-FR" dirty="0"/>
              <a:t> of the </a:t>
            </a:r>
            <a:r>
              <a:rPr lang="fr-FR" dirty="0" err="1"/>
              <a:t>following</a:t>
            </a:r>
            <a:r>
              <a:rPr lang="fr-FR" dirty="0"/>
              <a:t> </a:t>
            </a:r>
            <a:r>
              <a:rPr lang="en-US" b="0" i="0" dirty="0">
                <a:solidFill>
                  <a:schemeClr val="tx1"/>
                </a:solidFill>
                <a:effectLst/>
                <a:latin typeface="Segoe WPC"/>
              </a:rPr>
              <a:t>Installed extensions</a:t>
            </a:r>
          </a:p>
          <a:p>
            <a:pPr algn="l">
              <a:buFont typeface="Arial" panose="020B0604020202020204" pitchFamily="34" charset="0"/>
              <a:buChar char="•"/>
            </a:pPr>
            <a:r>
              <a:rPr lang="en-US" b="0" i="0" dirty="0" err="1">
                <a:solidFill>
                  <a:schemeClr val="tx1"/>
                </a:solidFill>
                <a:effectLst/>
                <a:latin typeface="Segoe WPC"/>
                <a:hlinkClick r:id="rId2" tooltip="https://marketplace.visualstudio.com/items?itemName=ms-python.vscode-pylance">
                  <a:extLst>
                    <a:ext uri="{A12FA001-AC4F-418D-AE19-62706E023703}">
                      <ahyp:hlinkClr xmlns:ahyp="http://schemas.microsoft.com/office/drawing/2018/hyperlinkcolor" val="tx"/>
                    </a:ext>
                  </a:extLst>
                </a:hlinkClick>
              </a:rPr>
              <a:t>Pylance</a:t>
            </a:r>
            <a:r>
              <a:rPr lang="en-US" b="0" i="0" dirty="0">
                <a:solidFill>
                  <a:schemeClr val="tx1"/>
                </a:solidFill>
                <a:effectLst/>
                <a:latin typeface="Segoe WPC"/>
              </a:rPr>
              <a:t> - to provide performant Python language support</a:t>
            </a:r>
          </a:p>
          <a:p>
            <a:pPr algn="l">
              <a:buFont typeface="Arial" panose="020B0604020202020204" pitchFamily="34" charset="0"/>
              <a:buChar char="•"/>
            </a:pPr>
            <a:r>
              <a:rPr lang="en-US" b="0" i="0" dirty="0">
                <a:solidFill>
                  <a:schemeClr val="tx1"/>
                </a:solidFill>
                <a:effectLst/>
                <a:latin typeface="Segoe WPC"/>
                <a:hlinkClick r:id="rId3" tooltip="https://marketplace.visualstudio.com/items?itemName=ms-python.debugpy">
                  <a:extLst>
                    <a:ext uri="{A12FA001-AC4F-418D-AE19-62706E023703}">
                      <ahyp:hlinkClr xmlns:ahyp="http://schemas.microsoft.com/office/drawing/2018/hyperlinkcolor" val="tx"/>
                    </a:ext>
                  </a:extLst>
                </a:hlinkClick>
              </a:rPr>
              <a:t>Python Debugger</a:t>
            </a:r>
            <a:r>
              <a:rPr lang="en-US" b="0" i="0" dirty="0">
                <a:solidFill>
                  <a:schemeClr val="tx1"/>
                </a:solidFill>
                <a:effectLst/>
                <a:latin typeface="Segoe WPC"/>
              </a:rPr>
              <a:t> - to provide a seamless debug experience with </a:t>
            </a:r>
            <a:r>
              <a:rPr lang="en-US" b="0" i="0" dirty="0" err="1">
                <a:solidFill>
                  <a:schemeClr val="tx1"/>
                </a:solidFill>
                <a:effectLst/>
                <a:latin typeface="Segoe WPC"/>
              </a:rPr>
              <a:t>debugpy</a:t>
            </a:r>
            <a:endParaRPr lang="en-US" b="0" i="0" dirty="0">
              <a:solidFill>
                <a:schemeClr val="tx1"/>
              </a:solidFill>
              <a:effectLst/>
              <a:latin typeface="Segoe WPC"/>
            </a:endParaRPr>
          </a:p>
          <a:p>
            <a:pPr>
              <a:buFontTx/>
              <a:buChar char="-"/>
            </a:pPr>
            <a:endParaRPr lang="en-US" dirty="0"/>
          </a:p>
        </p:txBody>
      </p:sp>
      <p:pic>
        <p:nvPicPr>
          <p:cNvPr id="5" name="Picture 4">
            <a:extLst>
              <a:ext uri="{FF2B5EF4-FFF2-40B4-BE49-F238E27FC236}">
                <a16:creationId xmlns:a16="http://schemas.microsoft.com/office/drawing/2014/main" id="{265AD78C-E90C-4945-9ED5-0E2E9E04C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480" y="3429000"/>
            <a:ext cx="6424376" cy="3660317"/>
          </a:xfrm>
          <a:prstGeom prst="rect">
            <a:avLst/>
          </a:prstGeom>
        </p:spPr>
      </p:pic>
    </p:spTree>
    <p:extLst>
      <p:ext uri="{BB962C8B-B14F-4D97-AF65-F5344CB8AC3E}">
        <p14:creationId xmlns:p14="http://schemas.microsoft.com/office/powerpoint/2010/main" val="397167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DD59-0CA7-48E9-8A75-8253B9FDC444}"/>
              </a:ext>
            </a:extLst>
          </p:cNvPr>
          <p:cNvSpPr>
            <a:spLocks noGrp="1"/>
          </p:cNvSpPr>
          <p:nvPr>
            <p:ph type="title"/>
          </p:nvPr>
        </p:nvSpPr>
        <p:spPr/>
        <p:txBody>
          <a:bodyPr/>
          <a:lstStyle/>
          <a:p>
            <a:r>
              <a:rPr lang="en-US" dirty="0"/>
              <a:t>Debugging</a:t>
            </a:r>
            <a:endParaRPr lang="fr-FR" dirty="0"/>
          </a:p>
        </p:txBody>
      </p:sp>
      <p:sp>
        <p:nvSpPr>
          <p:cNvPr id="3" name="Content Placeholder 2">
            <a:extLst>
              <a:ext uri="{FF2B5EF4-FFF2-40B4-BE49-F238E27FC236}">
                <a16:creationId xmlns:a16="http://schemas.microsoft.com/office/drawing/2014/main" id="{1E8498D7-C928-43DD-94BE-907F38B6E3A6}"/>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2470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7232-7F0A-4A3A-89AB-E167C2A758A2}"/>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0FABB074-8586-4643-A171-383A5674EDAE}"/>
              </a:ext>
            </a:extLst>
          </p:cNvPr>
          <p:cNvSpPr>
            <a:spLocks noGrp="1"/>
          </p:cNvSpPr>
          <p:nvPr>
            <p:ph idx="1"/>
          </p:nvPr>
        </p:nvSpPr>
        <p:spPr/>
        <p:txBody>
          <a:bodyPr/>
          <a:lstStyle/>
          <a:p>
            <a:r>
              <a:rPr lang="en-US" dirty="0"/>
              <a:t>After installing the extension, our vs code will now be able to edit and debug our python code effectively. First, we need to obtain the code from GitHub</a:t>
            </a:r>
            <a:endParaRPr lang="fr-FR" dirty="0"/>
          </a:p>
          <a:p>
            <a:r>
              <a:rPr lang="fr-FR" dirty="0"/>
              <a:t>This </a:t>
            </a:r>
            <a:r>
              <a:rPr lang="fr-FR" dirty="0" err="1"/>
              <a:t>is</a:t>
            </a:r>
            <a:r>
              <a:rPr lang="fr-FR" dirty="0"/>
              <a:t> </a:t>
            </a:r>
            <a:r>
              <a:rPr lang="fr-FR" dirty="0" err="1"/>
              <a:t>done</a:t>
            </a:r>
            <a:r>
              <a:rPr lang="fr-FR" dirty="0"/>
              <a:t> </a:t>
            </a:r>
            <a:r>
              <a:rPr lang="fr-FR" dirty="0" err="1"/>
              <a:t>directly</a:t>
            </a:r>
            <a:r>
              <a:rPr lang="fr-FR" dirty="0"/>
              <a:t> on vs code</a:t>
            </a:r>
          </a:p>
          <a:p>
            <a:r>
              <a:rPr lang="fr-FR" dirty="0"/>
              <a:t>You have the option to clone the repository, select </a:t>
            </a:r>
            <a:r>
              <a:rPr lang="fr-FR" dirty="0" err="1"/>
              <a:t>where</a:t>
            </a:r>
            <a:r>
              <a:rPr lang="fr-FR" dirty="0"/>
              <a:t> to store </a:t>
            </a:r>
            <a:r>
              <a:rPr lang="fr-FR" dirty="0" err="1"/>
              <a:t>it</a:t>
            </a:r>
            <a:r>
              <a:rPr lang="fr-FR" dirty="0"/>
              <a:t> in </a:t>
            </a:r>
            <a:r>
              <a:rPr lang="fr-FR" dirty="0" err="1"/>
              <a:t>your</a:t>
            </a:r>
            <a:r>
              <a:rPr lang="fr-FR" dirty="0"/>
              <a:t> local pc and open </a:t>
            </a:r>
            <a:r>
              <a:rPr lang="fr-FR" dirty="0" err="1"/>
              <a:t>it</a:t>
            </a:r>
            <a:r>
              <a:rPr lang="fr-FR" dirty="0"/>
              <a:t> and start </a:t>
            </a:r>
            <a:r>
              <a:rPr lang="fr-FR" dirty="0" err="1"/>
              <a:t>editing</a:t>
            </a:r>
            <a:endParaRPr lang="en-US" dirty="0"/>
          </a:p>
        </p:txBody>
      </p:sp>
      <p:pic>
        <p:nvPicPr>
          <p:cNvPr id="5" name="Picture 4">
            <a:extLst>
              <a:ext uri="{FF2B5EF4-FFF2-40B4-BE49-F238E27FC236}">
                <a16:creationId xmlns:a16="http://schemas.microsoft.com/office/drawing/2014/main" id="{C947086A-26D6-4FF2-830B-9BC8BD82BF34}"/>
              </a:ext>
            </a:extLst>
          </p:cNvPr>
          <p:cNvPicPr>
            <a:picLocks noChangeAspect="1"/>
          </p:cNvPicPr>
          <p:nvPr/>
        </p:nvPicPr>
        <p:blipFill rotWithShape="1">
          <a:blip r:embed="rId2">
            <a:extLst>
              <a:ext uri="{28A0092B-C50C-407E-A947-70E740481C1C}">
                <a14:useLocalDpi xmlns:a14="http://schemas.microsoft.com/office/drawing/2010/main" val="0"/>
              </a:ext>
            </a:extLst>
          </a:blip>
          <a:srcRect r="15460" b="37229"/>
          <a:stretch/>
        </p:blipFill>
        <p:spPr>
          <a:xfrm>
            <a:off x="677334" y="3911069"/>
            <a:ext cx="5418666" cy="2661708"/>
          </a:xfrm>
          <a:prstGeom prst="rect">
            <a:avLst/>
          </a:prstGeom>
        </p:spPr>
      </p:pic>
      <p:pic>
        <p:nvPicPr>
          <p:cNvPr id="7" name="Picture 6">
            <a:extLst>
              <a:ext uri="{FF2B5EF4-FFF2-40B4-BE49-F238E27FC236}">
                <a16:creationId xmlns:a16="http://schemas.microsoft.com/office/drawing/2014/main" id="{52693F31-36DE-4C47-B305-285D9E13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920594"/>
            <a:ext cx="5418666" cy="2661708"/>
          </a:xfrm>
          <a:prstGeom prst="rect">
            <a:avLst/>
          </a:prstGeom>
        </p:spPr>
      </p:pic>
    </p:spTree>
    <p:extLst>
      <p:ext uri="{BB962C8B-B14F-4D97-AF65-F5344CB8AC3E}">
        <p14:creationId xmlns:p14="http://schemas.microsoft.com/office/powerpoint/2010/main" val="47006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282C-4ECF-434E-BC3A-79A4BF9309D0}"/>
              </a:ext>
            </a:extLst>
          </p:cNvPr>
          <p:cNvSpPr>
            <a:spLocks noGrp="1"/>
          </p:cNvSpPr>
          <p:nvPr>
            <p:ph type="ctrTitle"/>
          </p:nvPr>
        </p:nvSpPr>
        <p:spPr>
          <a:xfrm>
            <a:off x="1507067" y="1782698"/>
            <a:ext cx="7766936" cy="1646302"/>
          </a:xfrm>
        </p:spPr>
        <p:txBody>
          <a:bodyPr/>
          <a:lstStyle/>
          <a:p>
            <a:r>
              <a:rPr lang="en-US" dirty="0"/>
              <a:t>Microsoft Visual Studio </a:t>
            </a:r>
            <a:br>
              <a:rPr lang="en-US" dirty="0"/>
            </a:br>
            <a:r>
              <a:rPr lang="en-US" dirty="0"/>
              <a:t>Code</a:t>
            </a:r>
            <a:endParaRPr lang="fr-FR" dirty="0"/>
          </a:p>
        </p:txBody>
      </p:sp>
      <p:sp>
        <p:nvSpPr>
          <p:cNvPr id="3" name="Subtitle 2">
            <a:extLst>
              <a:ext uri="{FF2B5EF4-FFF2-40B4-BE49-F238E27FC236}">
                <a16:creationId xmlns:a16="http://schemas.microsoft.com/office/drawing/2014/main" id="{99BC892F-E0FC-4B06-908D-91C8EF48F9D2}"/>
              </a:ext>
            </a:extLst>
          </p:cNvPr>
          <p:cNvSpPr>
            <a:spLocks noGrp="1"/>
          </p:cNvSpPr>
          <p:nvPr>
            <p:ph type="subTitle" idx="1"/>
          </p:nvPr>
        </p:nvSpPr>
        <p:spPr>
          <a:xfrm>
            <a:off x="1507067" y="3429000"/>
            <a:ext cx="7766936" cy="2268135"/>
          </a:xfrm>
        </p:spPr>
        <p:txBody>
          <a:bodyPr/>
          <a:lstStyle/>
          <a:p>
            <a:pPr algn="l"/>
            <a:r>
              <a:rPr lang="en-US" dirty="0"/>
              <a:t>Description</a:t>
            </a:r>
          </a:p>
          <a:p>
            <a:pPr marL="285750" indent="-285750" algn="l">
              <a:buFontTx/>
              <a:buChar char="-"/>
            </a:pPr>
            <a:r>
              <a:rPr lang="en-US" dirty="0"/>
              <a:t>It is a free, powerful, lightweight code editor which runs on the Windows, MacOS and Linux operating </a:t>
            </a:r>
            <a:r>
              <a:rPr lang="en-US" dirty="0" err="1"/>
              <a:t>sytems</a:t>
            </a:r>
            <a:endParaRPr lang="en-US" dirty="0"/>
          </a:p>
          <a:p>
            <a:pPr marL="285750" indent="-285750" algn="l">
              <a:buFontTx/>
              <a:buChar char="-"/>
            </a:pPr>
            <a:r>
              <a:rPr lang="en-US" dirty="0"/>
              <a:t>It is highly customizable with over 25000 extensions, for every programming language</a:t>
            </a:r>
            <a:endParaRPr lang="fr-FR" dirty="0"/>
          </a:p>
        </p:txBody>
      </p:sp>
    </p:spTree>
    <p:extLst>
      <p:ext uri="{BB962C8B-B14F-4D97-AF65-F5344CB8AC3E}">
        <p14:creationId xmlns:p14="http://schemas.microsoft.com/office/powerpoint/2010/main" val="75755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11F1-51C1-4E17-AADE-53F1AF6318D3}"/>
              </a:ext>
            </a:extLst>
          </p:cNvPr>
          <p:cNvSpPr>
            <a:spLocks noGrp="1"/>
          </p:cNvSpPr>
          <p:nvPr>
            <p:ph type="title"/>
          </p:nvPr>
        </p:nvSpPr>
        <p:spPr/>
        <p:txBody>
          <a:bodyPr/>
          <a:lstStyle/>
          <a:p>
            <a:endParaRPr lang="fr-FR"/>
          </a:p>
        </p:txBody>
      </p:sp>
      <p:pic>
        <p:nvPicPr>
          <p:cNvPr id="5" name="Content Placeholder 4">
            <a:extLst>
              <a:ext uri="{FF2B5EF4-FFF2-40B4-BE49-F238E27FC236}">
                <a16:creationId xmlns:a16="http://schemas.microsoft.com/office/drawing/2014/main" id="{9E65C3C2-F8C0-4A37-8599-9B8DDAA5B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183" y="3009900"/>
            <a:ext cx="4066817" cy="3051175"/>
          </a:xfrm>
        </p:spPr>
      </p:pic>
      <p:pic>
        <p:nvPicPr>
          <p:cNvPr id="7" name="Picture 6">
            <a:extLst>
              <a:ext uri="{FF2B5EF4-FFF2-40B4-BE49-F238E27FC236}">
                <a16:creationId xmlns:a16="http://schemas.microsoft.com/office/drawing/2014/main" id="{4546A90E-F24D-4AA6-B307-9A2A6FBE1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472" y="2816058"/>
            <a:ext cx="2044805" cy="3245017"/>
          </a:xfrm>
          <a:prstGeom prst="rect">
            <a:avLst/>
          </a:prstGeom>
        </p:spPr>
      </p:pic>
    </p:spTree>
    <p:extLst>
      <p:ext uri="{BB962C8B-B14F-4D97-AF65-F5344CB8AC3E}">
        <p14:creationId xmlns:p14="http://schemas.microsoft.com/office/powerpoint/2010/main" val="200126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330E-A5E2-4328-8257-2EE8FD0DF240}"/>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F456479E-0239-45C6-8CA9-AE758B07F766}"/>
              </a:ext>
            </a:extLst>
          </p:cNvPr>
          <p:cNvSpPr>
            <a:spLocks noGrp="1"/>
          </p:cNvSpPr>
          <p:nvPr>
            <p:ph idx="1"/>
          </p:nvPr>
        </p:nvSpPr>
        <p:spPr/>
        <p:txBody>
          <a:bodyPr/>
          <a:lstStyle/>
          <a:p>
            <a:r>
              <a:rPr lang="en-US" dirty="0"/>
              <a:t>Debugging mostly happens in the output panel in VS Code. It contains provides output to the code run, the debug console and the terminal</a:t>
            </a:r>
          </a:p>
          <a:p>
            <a:r>
              <a:rPr lang="en-US" dirty="0"/>
              <a:t>Sample Usage</a:t>
            </a:r>
          </a:p>
          <a:p>
            <a:pPr marL="0" indent="0">
              <a:buNone/>
            </a:pPr>
            <a:endParaRPr lang="en-US" dirty="0"/>
          </a:p>
        </p:txBody>
      </p:sp>
      <p:pic>
        <p:nvPicPr>
          <p:cNvPr id="5" name="Picture 4">
            <a:extLst>
              <a:ext uri="{FF2B5EF4-FFF2-40B4-BE49-F238E27FC236}">
                <a16:creationId xmlns:a16="http://schemas.microsoft.com/office/drawing/2014/main" id="{8CB5EC91-F4F2-41F5-970E-DD9FC1CC1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429000"/>
            <a:ext cx="10714565" cy="3428219"/>
          </a:xfrm>
          <a:prstGeom prst="rect">
            <a:avLst/>
          </a:prstGeom>
        </p:spPr>
      </p:pic>
    </p:spTree>
    <p:extLst>
      <p:ext uri="{BB962C8B-B14F-4D97-AF65-F5344CB8AC3E}">
        <p14:creationId xmlns:p14="http://schemas.microsoft.com/office/powerpoint/2010/main" val="182969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F30E-57C4-4215-BF53-0E351752DB55}"/>
              </a:ext>
            </a:extLst>
          </p:cNvPr>
          <p:cNvSpPr>
            <a:spLocks noGrp="1"/>
          </p:cNvSpPr>
          <p:nvPr>
            <p:ph type="title"/>
          </p:nvPr>
        </p:nvSpPr>
        <p:spPr/>
        <p:txBody>
          <a:bodyPr/>
          <a:lstStyle/>
          <a:p>
            <a:r>
              <a:rPr lang="en-US" dirty="0"/>
              <a:t>Key features of the VS Code IDE</a:t>
            </a:r>
            <a:endParaRPr lang="fr-FR" dirty="0"/>
          </a:p>
        </p:txBody>
      </p:sp>
      <p:sp>
        <p:nvSpPr>
          <p:cNvPr id="3" name="Content Placeholder 2">
            <a:extLst>
              <a:ext uri="{FF2B5EF4-FFF2-40B4-BE49-F238E27FC236}">
                <a16:creationId xmlns:a16="http://schemas.microsoft.com/office/drawing/2014/main" id="{745D0441-05F0-4956-A0C0-13CA089D9E9B}"/>
              </a:ext>
            </a:extLst>
          </p:cNvPr>
          <p:cNvSpPr>
            <a:spLocks noGrp="1"/>
          </p:cNvSpPr>
          <p:nvPr>
            <p:ph idx="1"/>
          </p:nvPr>
        </p:nvSpPr>
        <p:spPr/>
        <p:txBody>
          <a:bodyPr/>
          <a:lstStyle/>
          <a:p>
            <a:r>
              <a:rPr lang="en-US" dirty="0"/>
              <a:t>It offers a rich support for a large set of languages. This is achieved through the addition of languages as extensions</a:t>
            </a:r>
          </a:p>
          <a:p>
            <a:r>
              <a:rPr lang="en-US" dirty="0"/>
              <a:t>Tuning your settings: Most aspects of VS Code                                                                                                                                                                                                                                                                 can be customized to your liking.</a:t>
            </a:r>
          </a:p>
          <a:p>
            <a:r>
              <a:rPr lang="en-US" dirty="0"/>
              <a:t>Quick navigation between files </a:t>
            </a:r>
          </a:p>
        </p:txBody>
      </p:sp>
    </p:spTree>
    <p:extLst>
      <p:ext uri="{BB962C8B-B14F-4D97-AF65-F5344CB8AC3E}">
        <p14:creationId xmlns:p14="http://schemas.microsoft.com/office/powerpoint/2010/main" val="19651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C873-FFDA-496E-9050-E81408C2E487}"/>
              </a:ext>
            </a:extLst>
          </p:cNvPr>
          <p:cNvSpPr>
            <a:spLocks noGrp="1"/>
          </p:cNvSpPr>
          <p:nvPr>
            <p:ph type="title"/>
          </p:nvPr>
        </p:nvSpPr>
        <p:spPr/>
        <p:txBody>
          <a:bodyPr>
            <a:noAutofit/>
          </a:bodyPr>
          <a:lstStyle/>
          <a:p>
            <a:r>
              <a:rPr lang="en-US" sz="4800" dirty="0"/>
              <a:t>Setting up VS Code on your PC</a:t>
            </a:r>
            <a:endParaRPr lang="fr-FR" sz="4800" dirty="0"/>
          </a:p>
        </p:txBody>
      </p:sp>
      <p:sp>
        <p:nvSpPr>
          <p:cNvPr id="3" name="Content Placeholder 2">
            <a:extLst>
              <a:ext uri="{FF2B5EF4-FFF2-40B4-BE49-F238E27FC236}">
                <a16:creationId xmlns:a16="http://schemas.microsoft.com/office/drawing/2014/main" id="{DE3A2EA4-120F-48FB-BE6C-7400E343B62A}"/>
              </a:ext>
            </a:extLst>
          </p:cNvPr>
          <p:cNvSpPr>
            <a:spLocks noGrp="1"/>
          </p:cNvSpPr>
          <p:nvPr>
            <p:ph idx="1"/>
          </p:nvPr>
        </p:nvSpPr>
        <p:spPr/>
        <p:txBody>
          <a:bodyPr/>
          <a:lstStyle/>
          <a:p>
            <a:r>
              <a:rPr lang="en-US" dirty="0"/>
              <a:t>This was done by all members of the group</a:t>
            </a:r>
            <a:endParaRPr lang="fr-FR" dirty="0"/>
          </a:p>
        </p:txBody>
      </p:sp>
    </p:spTree>
    <p:extLst>
      <p:ext uri="{BB962C8B-B14F-4D97-AF65-F5344CB8AC3E}">
        <p14:creationId xmlns:p14="http://schemas.microsoft.com/office/powerpoint/2010/main" val="56594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946B-0DB8-4ECA-9A13-D8CD8EA05640}"/>
              </a:ext>
            </a:extLst>
          </p:cNvPr>
          <p:cNvSpPr>
            <a:spLocks noGrp="1"/>
          </p:cNvSpPr>
          <p:nvPr>
            <p:ph type="title"/>
          </p:nvPr>
        </p:nvSpPr>
        <p:spPr/>
        <p:txBody>
          <a:bodyPr/>
          <a:lstStyle/>
          <a:p>
            <a:r>
              <a:rPr lang="en-US" dirty="0"/>
              <a:t>1.Download the visual Studio Code installer</a:t>
            </a:r>
            <a:endParaRPr lang="fr-FR" dirty="0"/>
          </a:p>
        </p:txBody>
      </p:sp>
      <p:pic>
        <p:nvPicPr>
          <p:cNvPr id="5" name="Content Placeholder 4">
            <a:extLst>
              <a:ext uri="{FF2B5EF4-FFF2-40B4-BE49-F238E27FC236}">
                <a16:creationId xmlns:a16="http://schemas.microsoft.com/office/drawing/2014/main" id="{1B71FCA1-7FBD-48E8-84BE-A221F9273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172" y="2160588"/>
            <a:ext cx="8309693" cy="3881437"/>
          </a:xfrm>
        </p:spPr>
      </p:pic>
    </p:spTree>
    <p:extLst>
      <p:ext uri="{BB962C8B-B14F-4D97-AF65-F5344CB8AC3E}">
        <p14:creationId xmlns:p14="http://schemas.microsoft.com/office/powerpoint/2010/main" val="219851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38E4-4F6C-47F2-B015-4B4EACBAD819}"/>
              </a:ext>
            </a:extLst>
          </p:cNvPr>
          <p:cNvSpPr>
            <a:spLocks noGrp="1"/>
          </p:cNvSpPr>
          <p:nvPr>
            <p:ph type="title"/>
          </p:nvPr>
        </p:nvSpPr>
        <p:spPr/>
        <p:txBody>
          <a:bodyPr/>
          <a:lstStyle/>
          <a:p>
            <a:r>
              <a:rPr lang="en-US" dirty="0"/>
              <a:t>2.Run the installer</a:t>
            </a:r>
            <a:endParaRPr lang="fr-FR" dirty="0"/>
          </a:p>
        </p:txBody>
      </p:sp>
      <p:pic>
        <p:nvPicPr>
          <p:cNvPr id="5" name="Content Placeholder 4">
            <a:extLst>
              <a:ext uri="{FF2B5EF4-FFF2-40B4-BE49-F238E27FC236}">
                <a16:creationId xmlns:a16="http://schemas.microsoft.com/office/drawing/2014/main" id="{A422AF6F-D8B8-4785-952A-E6B080CC5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5418666" cy="3881437"/>
          </a:xfrm>
        </p:spPr>
      </p:pic>
      <p:pic>
        <p:nvPicPr>
          <p:cNvPr id="7" name="Picture 6">
            <a:extLst>
              <a:ext uri="{FF2B5EF4-FFF2-40B4-BE49-F238E27FC236}">
                <a16:creationId xmlns:a16="http://schemas.microsoft.com/office/drawing/2014/main" id="{3C4E65E7-353D-4B8A-BDD7-DF0642BF9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30400"/>
            <a:ext cx="5196547" cy="3881437"/>
          </a:xfrm>
          <a:prstGeom prst="rect">
            <a:avLst/>
          </a:prstGeom>
        </p:spPr>
      </p:pic>
    </p:spTree>
    <p:extLst>
      <p:ext uri="{BB962C8B-B14F-4D97-AF65-F5344CB8AC3E}">
        <p14:creationId xmlns:p14="http://schemas.microsoft.com/office/powerpoint/2010/main" val="15815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2DE7-152E-4F76-9010-72D2DC04A573}"/>
              </a:ext>
            </a:extLst>
          </p:cNvPr>
          <p:cNvSpPr>
            <a:spLocks noGrp="1"/>
          </p:cNvSpPr>
          <p:nvPr>
            <p:ph type="title"/>
          </p:nvPr>
        </p:nvSpPr>
        <p:spPr/>
        <p:txBody>
          <a:bodyPr/>
          <a:lstStyle/>
          <a:p>
            <a:r>
              <a:rPr lang="en-US" dirty="0"/>
              <a:t>Launch</a:t>
            </a:r>
            <a:endParaRPr lang="fr-FR" dirty="0"/>
          </a:p>
        </p:txBody>
      </p:sp>
      <p:pic>
        <p:nvPicPr>
          <p:cNvPr id="5" name="Content Placeholder 4">
            <a:extLst>
              <a:ext uri="{FF2B5EF4-FFF2-40B4-BE49-F238E27FC236}">
                <a16:creationId xmlns:a16="http://schemas.microsoft.com/office/drawing/2014/main" id="{53C38EFA-BADE-4E95-9FCA-0E0E471D5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30400"/>
            <a:ext cx="5288244" cy="4016047"/>
          </a:xfrm>
        </p:spPr>
      </p:pic>
      <p:pic>
        <p:nvPicPr>
          <p:cNvPr id="7" name="Picture 6">
            <a:extLst>
              <a:ext uri="{FF2B5EF4-FFF2-40B4-BE49-F238E27FC236}">
                <a16:creationId xmlns:a16="http://schemas.microsoft.com/office/drawing/2014/main" id="{B536E49F-9703-4D95-95E3-55DB73FF7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30400"/>
            <a:ext cx="5418666" cy="4016047"/>
          </a:xfrm>
          <a:prstGeom prst="rect">
            <a:avLst/>
          </a:prstGeom>
        </p:spPr>
      </p:pic>
    </p:spTree>
    <p:extLst>
      <p:ext uri="{BB962C8B-B14F-4D97-AF65-F5344CB8AC3E}">
        <p14:creationId xmlns:p14="http://schemas.microsoft.com/office/powerpoint/2010/main" val="332836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9AD8-38E1-47D1-8412-00BF07F66786}"/>
              </a:ext>
            </a:extLst>
          </p:cNvPr>
          <p:cNvSpPr>
            <a:spLocks noGrp="1"/>
          </p:cNvSpPr>
          <p:nvPr>
            <p:ph type="title"/>
          </p:nvPr>
        </p:nvSpPr>
        <p:spPr/>
        <p:txBody>
          <a:bodyPr/>
          <a:lstStyle/>
          <a:p>
            <a:r>
              <a:rPr lang="en-US" dirty="0"/>
              <a:t>There you go</a:t>
            </a:r>
            <a:endParaRPr lang="fr-FR" dirty="0"/>
          </a:p>
        </p:txBody>
      </p:sp>
      <p:pic>
        <p:nvPicPr>
          <p:cNvPr id="5" name="Content Placeholder 4">
            <a:extLst>
              <a:ext uri="{FF2B5EF4-FFF2-40B4-BE49-F238E27FC236}">
                <a16:creationId xmlns:a16="http://schemas.microsoft.com/office/drawing/2014/main" id="{054727FB-539F-4C1B-9D9E-D5D45F6DC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542" y="2160588"/>
            <a:ext cx="5808953" cy="3881437"/>
          </a:xfrm>
        </p:spPr>
      </p:pic>
    </p:spTree>
    <p:extLst>
      <p:ext uri="{BB962C8B-B14F-4D97-AF65-F5344CB8AC3E}">
        <p14:creationId xmlns:p14="http://schemas.microsoft.com/office/powerpoint/2010/main" val="55691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8B15-A8DB-46D2-8DE0-341C25BEBCDB}"/>
              </a:ext>
            </a:extLst>
          </p:cNvPr>
          <p:cNvSpPr>
            <a:spLocks noGrp="1"/>
          </p:cNvSpPr>
          <p:nvPr>
            <p:ph type="title"/>
          </p:nvPr>
        </p:nvSpPr>
        <p:spPr/>
        <p:txBody>
          <a:bodyPr/>
          <a:lstStyle/>
          <a:p>
            <a:r>
              <a:rPr lang="en-US" dirty="0"/>
              <a:t>Description of the editor (User Interface)</a:t>
            </a:r>
            <a:endParaRPr lang="fr-FR" dirty="0"/>
          </a:p>
        </p:txBody>
      </p:sp>
      <p:sp>
        <p:nvSpPr>
          <p:cNvPr id="3" name="Content Placeholder 2">
            <a:extLst>
              <a:ext uri="{FF2B5EF4-FFF2-40B4-BE49-F238E27FC236}">
                <a16:creationId xmlns:a16="http://schemas.microsoft.com/office/drawing/2014/main" id="{059C1DBC-6A74-4E6E-B6BD-93B4D6367AB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866476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233</TotalTime>
  <Words>656</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 Rounded MT Bold</vt:lpstr>
      <vt:lpstr>Calibri</vt:lpstr>
      <vt:lpstr>Century Gothic</vt:lpstr>
      <vt:lpstr>Lucida Bright</vt:lpstr>
      <vt:lpstr>Segoe WPC</vt:lpstr>
      <vt:lpstr>Trebuchet MS</vt:lpstr>
      <vt:lpstr>Wingdings 3</vt:lpstr>
      <vt:lpstr>Facet</vt:lpstr>
      <vt:lpstr>               UNIVERSITY OF BUEA FACULTY OF ENGINEERING AND TECHNOLOGY DEPARTMENT OF COMPUTER ENGINEERING LEVEL 300 </vt:lpstr>
      <vt:lpstr>Microsoft Visual Studio  Code</vt:lpstr>
      <vt:lpstr>Key features of the VS Code IDE</vt:lpstr>
      <vt:lpstr>Setting up VS Code on your PC</vt:lpstr>
      <vt:lpstr>1.Download the visual Studio Code installer</vt:lpstr>
      <vt:lpstr>2.Run the installer</vt:lpstr>
      <vt:lpstr>Launch</vt:lpstr>
      <vt:lpstr>There you go</vt:lpstr>
      <vt:lpstr>Description of the editor (User Interface)</vt:lpstr>
      <vt:lpstr>The activity bar</vt:lpstr>
      <vt:lpstr>In the top ribbon, you could also find the command pallet</vt:lpstr>
      <vt:lpstr>The status bar</vt:lpstr>
      <vt:lpstr>Output panel</vt:lpstr>
      <vt:lpstr>Extensions</vt:lpstr>
      <vt:lpstr>PowerPoint Presentation</vt:lpstr>
      <vt:lpstr>PowerPoint Presentation</vt:lpstr>
      <vt:lpstr>Extensions obtained</vt:lpstr>
      <vt:lpstr>Debugging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CHIKE CHEWAKONDI AFUH</dc:creator>
  <cp:lastModifiedBy>CHIKE CHEWAKONDI AFUH</cp:lastModifiedBy>
  <cp:revision>17</cp:revision>
  <dcterms:created xsi:type="dcterms:W3CDTF">2024-11-29T21:49:33Z</dcterms:created>
  <dcterms:modified xsi:type="dcterms:W3CDTF">2024-11-30T01:43:14Z</dcterms:modified>
</cp:coreProperties>
</file>