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63" r:id="rId8"/>
    <p:sldId id="276" r:id="rId9"/>
    <p:sldId id="277" r:id="rId10"/>
    <p:sldId id="278" r:id="rId11"/>
    <p:sldId id="257" r:id="rId12"/>
    <p:sldId id="258" r:id="rId13"/>
    <p:sldId id="261" r:id="rId14"/>
    <p:sldId id="259" r:id="rId15"/>
    <p:sldId id="260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336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1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68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76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38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76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3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33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5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35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57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6808E-51C3-413E-9230-C2697F4568E3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86206A-40C9-4E70-A972-964A9DC5BCD4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857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C7F-83B8-41E6-A62E-570D22F9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111" y="1968643"/>
            <a:ext cx="8779947" cy="2920713"/>
          </a:xfrm>
        </p:spPr>
        <p:txBody>
          <a:bodyPr>
            <a:normAutofit fontScale="90000"/>
          </a:bodyPr>
          <a:lstStyle/>
          <a:p>
            <a:r>
              <a:rPr lang="en-US" dirty="0"/>
              <a:t>TESTING AND DEBUGGING</a:t>
            </a:r>
            <a:br>
              <a:rPr lang="en-US" dirty="0"/>
            </a:br>
            <a:r>
              <a:rPr lang="en-US" dirty="0"/>
              <a:t>(UNIT TESTING AND AUTOMATION)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8FEEA-4B7E-4495-9399-EAFDB8570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111" y="426012"/>
            <a:ext cx="8637072" cy="977621"/>
          </a:xfrm>
        </p:spPr>
        <p:txBody>
          <a:bodyPr/>
          <a:lstStyle/>
          <a:p>
            <a:r>
              <a:rPr lang="en-US" dirty="0"/>
              <a:t>SOFTWARE DEVELOPMENT TOOLS WEEK 8 PRESENTATION GROUP ONE</a:t>
            </a:r>
            <a:endParaRPr lang="fr-F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34A67E-E2EA-4A4E-9BE2-480289102179}"/>
              </a:ext>
            </a:extLst>
          </p:cNvPr>
          <p:cNvSpPr txBox="1">
            <a:spLocks/>
          </p:cNvSpPr>
          <p:nvPr/>
        </p:nvSpPr>
        <p:spPr>
          <a:xfrm>
            <a:off x="1560111" y="5041756"/>
            <a:ext cx="8860909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DEMONSTRATION OF TESTING STRATEGIES AND AUTOMATION TEST PIPELINES</a:t>
            </a:r>
            <a:endParaRPr kumimoji="0" lang="fr-FR" sz="18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20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3C0C-4524-4AC2-AF3C-D65F73BE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2B7A-35A8-4DF9-9698-74EDAE34E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255DDD-E91A-4DA2-B95B-C3348863DD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6017" y="2001353"/>
            <a:ext cx="4487863" cy="6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1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0C7F-83B8-41E6-A62E-570D22F97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111" y="1968643"/>
            <a:ext cx="8779947" cy="2920713"/>
          </a:xfrm>
        </p:spPr>
        <p:txBody>
          <a:bodyPr>
            <a:normAutofit/>
          </a:bodyPr>
          <a:lstStyle/>
          <a:p>
            <a:r>
              <a:rPr lang="en-US" dirty="0"/>
              <a:t>Cloud deployment with docker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8FEEA-4B7E-4495-9399-EAFDB8570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111" y="426012"/>
            <a:ext cx="8637072" cy="977621"/>
          </a:xfrm>
        </p:spPr>
        <p:txBody>
          <a:bodyPr/>
          <a:lstStyle/>
          <a:p>
            <a:r>
              <a:rPr lang="en-US" dirty="0"/>
              <a:t>SOFTWARE DEVELOPMENT TOOLS WEEK 10 PRESENTATION GROUP ONE</a:t>
            </a:r>
            <a:endParaRPr lang="fr-FR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34A67E-E2EA-4A4E-9BE2-480289102179}"/>
              </a:ext>
            </a:extLst>
          </p:cNvPr>
          <p:cNvSpPr txBox="1">
            <a:spLocks/>
          </p:cNvSpPr>
          <p:nvPr/>
        </p:nvSpPr>
        <p:spPr>
          <a:xfrm>
            <a:off x="1560111" y="5041756"/>
            <a:ext cx="8860909" cy="97762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91440" rIns="91440" bIns="9144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Containerizing our application and docker setup</a:t>
            </a:r>
            <a:endParaRPr kumimoji="0" lang="fr-FR" sz="1800" b="1" i="0" u="none" strike="noStrike" kern="1200" cap="all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2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3716-2ED2-4E94-80B7-087DCF8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92B2"/>
                </a:solidFill>
              </a:rPr>
              <a:t>INTRODUCTION</a:t>
            </a:r>
            <a:endParaRPr lang="fr-FR" dirty="0">
              <a:solidFill>
                <a:srgbClr val="3A92B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999A-4D87-4491-A50F-093C4F7BB4BD}"/>
              </a:ext>
            </a:extLst>
          </p:cNvPr>
          <p:cNvSpPr>
            <a:spLocks noGrp="1"/>
          </p:cNvSpPr>
          <p:nvPr>
            <p:ph idx="1"/>
          </p:nvPr>
        </p:nvSpPr>
        <p:spPr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i="1" dirty="0"/>
              <a:t>proper intro</a:t>
            </a:r>
          </a:p>
          <a:p>
            <a:r>
              <a:rPr lang="en-US" i="1" dirty="0"/>
              <a:t>So to deploy our website, it has to be containerized </a:t>
            </a:r>
          </a:p>
          <a:p>
            <a:r>
              <a:rPr lang="en-US" dirty="0">
                <a:highlight>
                  <a:srgbClr val="0000FF"/>
                </a:highlight>
              </a:rPr>
              <a:t>Docker</a:t>
            </a:r>
            <a:r>
              <a:rPr lang="en-US" dirty="0"/>
              <a:t> is an open source platform that allows us to build, </a:t>
            </a:r>
            <a:r>
              <a:rPr lang="en-US" dirty="0">
                <a:highlight>
                  <a:srgbClr val="800080"/>
                </a:highlight>
              </a:rPr>
              <a:t>ship</a:t>
            </a:r>
            <a:r>
              <a:rPr lang="en-US" dirty="0"/>
              <a:t> and run applications inside containers</a:t>
            </a:r>
          </a:p>
          <a:p>
            <a:r>
              <a:rPr lang="en-US" dirty="0"/>
              <a:t>Containers provide a lightweight and portable way to package applications and it dependencies together ensuring consistent behavior across different environments </a:t>
            </a:r>
          </a:p>
        </p:txBody>
      </p:sp>
    </p:spTree>
    <p:extLst>
      <p:ext uri="{BB962C8B-B14F-4D97-AF65-F5344CB8AC3E}">
        <p14:creationId xmlns:p14="http://schemas.microsoft.com/office/powerpoint/2010/main" val="85156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FCF7-44BD-412D-9646-2D469F08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11838-4BA7-4F69-85DA-7B343D42759B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Docker images</a:t>
            </a:r>
            <a:r>
              <a:rPr lang="en-US" dirty="0"/>
              <a:t>: Read only templates that serve as building blocks for containers. They </a:t>
            </a:r>
            <a:r>
              <a:rPr lang="en-US" dirty="0">
                <a:highlight>
                  <a:srgbClr val="00FFFF"/>
                </a:highlight>
              </a:rPr>
              <a:t>contain the application, code, libraries and dependencies</a:t>
            </a:r>
          </a:p>
          <a:p>
            <a:r>
              <a:rPr lang="en-US" b="1" dirty="0"/>
              <a:t>Docker containers: </a:t>
            </a:r>
            <a:r>
              <a:rPr lang="en-US" dirty="0"/>
              <a:t>Running instances of a docker image</a:t>
            </a:r>
            <a:r>
              <a:rPr lang="en-US" dirty="0">
                <a:highlight>
                  <a:srgbClr val="00FFFF"/>
                </a:highlight>
              </a:rPr>
              <a:t>. Each container runs in isolation, sharing the host machine’s kernel </a:t>
            </a:r>
            <a:r>
              <a:rPr lang="en-US" dirty="0"/>
              <a:t>but having its own file system and resources</a:t>
            </a:r>
          </a:p>
          <a:p>
            <a:r>
              <a:rPr lang="en-US" b="1" dirty="0"/>
              <a:t>Docker compose: </a:t>
            </a:r>
            <a:r>
              <a:rPr lang="en-US" dirty="0"/>
              <a:t>a tool for defining and running multi-container docker applications. </a:t>
            </a:r>
            <a:r>
              <a:rPr lang="en-US" dirty="0">
                <a:highlight>
                  <a:srgbClr val="00FFFF"/>
                </a:highlight>
              </a:rPr>
              <a:t>Use to orchestrate the deployment  of multiple services that work together, just like in our website</a:t>
            </a:r>
            <a:endParaRPr lang="fr-FR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964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CEE1A8-8650-46D9-99EB-623D1CE7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Containerizing and deployment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3047CB-1F73-4DD8-839B-B41E3C9E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deploy, docker files for the frontend (react.js), backend (node.js) have to be created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432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BA51-DA3B-468A-88EF-2BBF42B4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Creating a </a:t>
            </a:r>
            <a:r>
              <a:rPr lang="en-US" dirty="0" err="1"/>
              <a:t>dockerfile</a:t>
            </a:r>
            <a:r>
              <a:rPr lang="en-US" dirty="0"/>
              <a:t> for the node.js backend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D2E4B-91A6-463C-B993-E2309F8B1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2010879"/>
            <a:ext cx="5859785" cy="40422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/>
              <a:t>Base image: </a:t>
            </a:r>
            <a:r>
              <a:rPr lang="en-US" dirty="0"/>
              <a:t>The official Node.js as base image from </a:t>
            </a:r>
            <a:r>
              <a:rPr lang="en-US" dirty="0" err="1"/>
              <a:t>dockerHub</a:t>
            </a:r>
            <a:endParaRPr lang="en-US" dirty="0">
              <a:solidFill>
                <a:schemeClr val="tx1"/>
              </a:solidFill>
              <a:highlight>
                <a:srgbClr val="000080"/>
              </a:highlight>
            </a:endParaRPr>
          </a:p>
          <a:p>
            <a:r>
              <a:rPr lang="en-US" b="1" dirty="0"/>
              <a:t>Work Directory: </a:t>
            </a:r>
            <a:r>
              <a:rPr lang="en-US" dirty="0"/>
              <a:t>Setting the working directory in the container</a:t>
            </a:r>
            <a:endParaRPr lang="en-US" dirty="0">
              <a:highlight>
                <a:srgbClr val="000080"/>
              </a:highlight>
            </a:endParaRPr>
          </a:p>
          <a:p>
            <a:r>
              <a:rPr lang="en-US" b="1" dirty="0"/>
              <a:t>Copy </a:t>
            </a:r>
            <a:r>
              <a:rPr lang="en-US" b="1" dirty="0" err="1"/>
              <a:t>package.json</a:t>
            </a:r>
            <a:r>
              <a:rPr lang="en-US" b="1" dirty="0"/>
              <a:t> and package-</a:t>
            </a:r>
            <a:r>
              <a:rPr lang="en-US" b="1" dirty="0" err="1"/>
              <a:t>lock.json</a:t>
            </a:r>
            <a:r>
              <a:rPr lang="en-US" b="1" dirty="0"/>
              <a:t> to container</a:t>
            </a:r>
          </a:p>
          <a:p>
            <a:r>
              <a:rPr lang="en-US" b="1" dirty="0"/>
              <a:t>Install Dependencies defined in the </a:t>
            </a:r>
            <a:r>
              <a:rPr lang="en-US" b="1" dirty="0" err="1"/>
              <a:t>package.json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RUN </a:t>
            </a:r>
            <a:r>
              <a:rPr lang="en-US" b="1" dirty="0" err="1"/>
              <a:t>npm</a:t>
            </a:r>
            <a:r>
              <a:rPr lang="en-US" b="1" dirty="0"/>
              <a:t> install</a:t>
            </a:r>
            <a:endParaRPr lang="en-US" b="1" i="1" dirty="0"/>
          </a:p>
          <a:p>
            <a:r>
              <a:rPr lang="en-US" b="1" dirty="0"/>
              <a:t>Copy application code</a:t>
            </a:r>
          </a:p>
          <a:p>
            <a:r>
              <a:rPr lang="en-US" b="1" dirty="0"/>
              <a:t>Expose port</a:t>
            </a:r>
          </a:p>
          <a:p>
            <a:r>
              <a:rPr lang="en-US" b="1" dirty="0"/>
              <a:t>Define the command to run your Node.js app</a:t>
            </a:r>
          </a:p>
          <a:p>
            <a:endParaRPr lang="en-US" b="1" i="1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68F569-5E20-49C1-94B8-898B7F46F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40357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/>
              <a:t>image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4E151EB-F7B0-44EF-A4FE-EEE0C91560E1}"/>
              </a:ext>
            </a:extLst>
          </p:cNvPr>
          <p:cNvSpPr/>
          <p:nvPr/>
        </p:nvSpPr>
        <p:spPr>
          <a:xfrm>
            <a:off x="5473113" y="3469997"/>
            <a:ext cx="1245774" cy="530356"/>
          </a:xfrm>
          <a:prstGeom prst="rightArrow">
            <a:avLst>
              <a:gd name="adj1" fmla="val 46069"/>
              <a:gd name="adj2" fmla="val 1133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6556F-8CD3-414D-A4F9-A5B09160B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824" y="1864193"/>
            <a:ext cx="5941176" cy="41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3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99B7-18AC-4812-BF1D-AC1AEA27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dockerfile</a:t>
            </a:r>
            <a:r>
              <a:rPr lang="en-US" dirty="0"/>
              <a:t> for the react frontend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AF26-BC62-4ADB-8DF0-510231A12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010878"/>
            <a:ext cx="5935985" cy="404223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i="1" dirty="0"/>
              <a:t>Similar procedures were followed from </a:t>
            </a:r>
          </a:p>
          <a:p>
            <a:r>
              <a:rPr lang="en-US" b="1" i="1" dirty="0"/>
              <a:t>Choosing a base image for the react application,  setting the work directory within the container, copying dependencies to installing dependencies are all followed again.</a:t>
            </a:r>
          </a:p>
          <a:p>
            <a:r>
              <a:rPr lang="en-US" b="1" i="1" dirty="0"/>
              <a:t>But the following steps here are;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ED617-DB26-443F-8E8E-42F70C352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5937860" cy="40357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Building the application using </a:t>
            </a:r>
            <a:r>
              <a:rPr lang="en-US" b="1" i="1" dirty="0" err="1"/>
              <a:t>npm</a:t>
            </a:r>
            <a:r>
              <a:rPr lang="en-US" b="1" i="1" dirty="0"/>
              <a:t> run build.</a:t>
            </a:r>
          </a:p>
          <a:p>
            <a:r>
              <a:rPr lang="en-US" b="1" dirty="0"/>
              <a:t>Copy build artifacts </a:t>
            </a:r>
          </a:p>
          <a:p>
            <a:r>
              <a:rPr lang="en-US" b="1" dirty="0"/>
              <a:t>Start a simple HTTP Server</a:t>
            </a:r>
          </a:p>
          <a:p>
            <a:endParaRPr lang="en-US" b="1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BB01C5C-5263-4CC5-AF89-092D90DE291D}"/>
              </a:ext>
            </a:extLst>
          </p:cNvPr>
          <p:cNvSpPr/>
          <p:nvPr/>
        </p:nvSpPr>
        <p:spPr>
          <a:xfrm>
            <a:off x="5473113" y="3469997"/>
            <a:ext cx="1245774" cy="530356"/>
          </a:xfrm>
          <a:prstGeom prst="rightArrow">
            <a:avLst>
              <a:gd name="adj1" fmla="val 46069"/>
              <a:gd name="adj2" fmla="val 1133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28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FD24-E7BF-4036-9753-0CC65094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docker-</a:t>
            </a:r>
            <a:r>
              <a:rPr lang="en-US" dirty="0" err="1"/>
              <a:t>compose.yml</a:t>
            </a:r>
            <a:r>
              <a:rPr lang="en-US" dirty="0"/>
              <a:t> file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5138-0395-42AB-B721-205F0D2E2E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Compose simplifies the control of the entire application stack, making it easy to manage the services, networks and volumes in a single comprehensible YAML configuration file, </a:t>
            </a:r>
            <a:r>
              <a:rPr lang="en-US" dirty="0" err="1">
                <a:highlight>
                  <a:srgbClr val="00FFFF"/>
                </a:highlight>
              </a:rPr>
              <a:t>compose.yml</a:t>
            </a:r>
            <a:endParaRPr lang="en-US" dirty="0">
              <a:highlight>
                <a:srgbClr val="00FFFF"/>
              </a:highlight>
            </a:endParaRPr>
          </a:p>
          <a:p>
            <a:r>
              <a:rPr lang="en-US" dirty="0"/>
              <a:t>To create and manage the file, the following steps are taken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E26B0-E002-446B-A6DB-A7F805CAE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5852136" cy="40357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Create a file called </a:t>
            </a:r>
            <a:r>
              <a:rPr lang="en-US" dirty="0" err="1"/>
              <a:t>compose.yaml</a:t>
            </a:r>
            <a:r>
              <a:rPr lang="fr-FR" dirty="0"/>
              <a:t> in the </a:t>
            </a:r>
            <a:r>
              <a:rPr lang="fr-FR" dirty="0" err="1"/>
              <a:t>project</a:t>
            </a:r>
            <a:r>
              <a:rPr lang="fr-FR" dirty="0"/>
              <a:t> directory in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define</a:t>
            </a:r>
            <a:r>
              <a:rPr lang="fr-FR" dirty="0"/>
              <a:t> the </a:t>
            </a:r>
            <a:r>
              <a:rPr lang="fr-FR" dirty="0" err="1"/>
              <a:t>two</a:t>
            </a:r>
            <a:r>
              <a:rPr lang="fr-FR" dirty="0"/>
              <a:t> services for the backend and frontend images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initially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and run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13F9-EC5B-4333-A712-0B6E648E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docker images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3177-3C4C-4F85-B2A5-14E6DBB9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798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Build</a:t>
            </a:r>
            <a:r>
              <a:rPr lang="en-US" dirty="0"/>
              <a:t>: After building the docker images for both services using docker compose and starting them using </a:t>
            </a:r>
            <a:r>
              <a:rPr lang="en-US" i="1" dirty="0"/>
              <a:t>docker-compose build </a:t>
            </a:r>
            <a:r>
              <a:rPr lang="en-US" dirty="0"/>
              <a:t>and </a:t>
            </a:r>
          </a:p>
          <a:p>
            <a:r>
              <a:rPr lang="en-US" b="1" dirty="0"/>
              <a:t>Run</a:t>
            </a:r>
            <a:r>
              <a:rPr lang="en-US" dirty="0"/>
              <a:t>: On the Docker CLI, we can use the  </a:t>
            </a:r>
            <a:r>
              <a:rPr lang="en-US" dirty="0">
                <a:highlight>
                  <a:srgbClr val="00FFFF"/>
                </a:highlight>
              </a:rPr>
              <a:t>docker-compose up –d </a:t>
            </a:r>
            <a:r>
              <a:rPr lang="en-US" dirty="0"/>
              <a:t>to start the containers in detached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05497-AB2C-435F-BA4C-FE03FB68A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edit</a:t>
            </a:r>
            <a:r>
              <a:rPr lang="fr-FR" dirty="0"/>
              <a:t> the </a:t>
            </a:r>
            <a:r>
              <a:rPr lang="fr-FR" dirty="0" err="1"/>
              <a:t>compose.yaml</a:t>
            </a:r>
            <a:r>
              <a:rPr lang="fr-FR" dirty="0"/>
              <a:t> file in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directory to use </a:t>
            </a:r>
            <a:r>
              <a:rPr lang="fr-FR" dirty="0" err="1"/>
              <a:t>watch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preview</a:t>
            </a:r>
            <a:r>
              <a:rPr lang="fr-FR" dirty="0"/>
              <a:t> the running Compose services </a:t>
            </a:r>
            <a:r>
              <a:rPr lang="fr-FR" dirty="0" err="1"/>
              <a:t>which</a:t>
            </a:r>
            <a:r>
              <a:rPr lang="fr-FR" dirty="0"/>
              <a:t> are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updated</a:t>
            </a:r>
            <a:r>
              <a:rPr lang="fr-FR" dirty="0"/>
              <a:t> as file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edited</a:t>
            </a:r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the </a:t>
            </a:r>
            <a:r>
              <a:rPr lang="fr-FR" dirty="0" err="1"/>
              <a:t>exposed</a:t>
            </a:r>
            <a:r>
              <a:rPr lang="fr-FR" dirty="0"/>
              <a:t> port to </a:t>
            </a:r>
            <a:r>
              <a:rPr lang="fr-FR" dirty="0" err="1"/>
              <a:t>see</a:t>
            </a:r>
            <a:r>
              <a:rPr lang="fr-FR" dirty="0"/>
              <a:t> the application running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940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D83F-FC7D-4B40-B482-536B58195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5860-FB01-4CA5-B7B9-79DE6D26FA64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Choose a cloud provider, </a:t>
            </a:r>
          </a:p>
          <a:p>
            <a:r>
              <a:rPr lang="en-US" b="1" dirty="0"/>
              <a:t>Creating a container orchestration service</a:t>
            </a:r>
            <a:r>
              <a:rPr lang="fr-FR" b="1" dirty="0"/>
              <a:t>, </a:t>
            </a:r>
            <a:r>
              <a:rPr lang="fr-FR" b="1" i="1" dirty="0" err="1"/>
              <a:t>kubernetes</a:t>
            </a:r>
            <a:r>
              <a:rPr lang="fr-FR" b="1" i="1" dirty="0"/>
              <a:t> </a:t>
            </a:r>
          </a:p>
          <a:p>
            <a:r>
              <a:rPr lang="fr-FR" b="1" dirty="0" err="1"/>
              <a:t>Deploy</a:t>
            </a:r>
            <a:r>
              <a:rPr lang="fr-FR" b="1" dirty="0"/>
              <a:t> the docker compose configuration </a:t>
            </a:r>
            <a:r>
              <a:rPr lang="fr-FR" b="1" i="1" dirty="0"/>
              <a:t>to </a:t>
            </a:r>
            <a:r>
              <a:rPr lang="fr-FR" b="1" i="1" dirty="0" err="1"/>
              <a:t>kubernetes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756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3716-2ED2-4E94-80B7-087DCF86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999A-4D87-4491-A50F-093C4F7B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TESTING is the process of checking if the your code works as intended with the goal of finding and fixing errors before they are given to users </a:t>
            </a:r>
          </a:p>
          <a:p>
            <a:pPr marL="0" indent="0">
              <a:buNone/>
            </a:pPr>
            <a:r>
              <a:rPr lang="en-US" dirty="0"/>
              <a:t>Though there are different types of testing like system testing, performance testing </a:t>
            </a:r>
            <a:r>
              <a:rPr lang="en-US" dirty="0" err="1"/>
              <a:t>etc</a:t>
            </a:r>
            <a:r>
              <a:rPr lang="en-US" dirty="0"/>
              <a:t>, we will focus on </a:t>
            </a:r>
            <a:r>
              <a:rPr lang="en-US" b="1" dirty="0">
                <a:highlight>
                  <a:srgbClr val="0000FF"/>
                </a:highlight>
              </a:rPr>
              <a:t>unit testing</a:t>
            </a:r>
            <a:r>
              <a:rPr lang="en-US" b="1" dirty="0"/>
              <a:t> </a:t>
            </a:r>
            <a:r>
              <a:rPr lang="en-US" dirty="0"/>
              <a:t>which is testing individual components or units in a system to ensure they work properly</a:t>
            </a:r>
          </a:p>
          <a:p>
            <a:pPr marL="0" indent="0">
              <a:buNone/>
            </a:pPr>
            <a:r>
              <a:rPr lang="en-US" dirty="0">
                <a:highlight>
                  <a:srgbClr val="0000FF"/>
                </a:highlight>
              </a:rPr>
              <a:t>Automated</a:t>
            </a:r>
            <a:r>
              <a:rPr lang="en-US" dirty="0"/>
              <a:t> testing using GitHub Action involves automatic test that occur on every push or pull request in the GitHub repository. It helps detect bugs e</a:t>
            </a:r>
          </a:p>
        </p:txBody>
      </p:sp>
    </p:spTree>
    <p:extLst>
      <p:ext uri="{BB962C8B-B14F-4D97-AF65-F5344CB8AC3E}">
        <p14:creationId xmlns:p14="http://schemas.microsoft.com/office/powerpoint/2010/main" val="182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CEE1A8-8650-46D9-99EB-623D1CE7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this is implemented using testing frameworks,</a:t>
            </a:r>
            <a:endParaRPr lang="fr-F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3047CB-1F73-4DD8-839B-B41E3C9ED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61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BA51-DA3B-468A-88EF-2BBF42B4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</a:t>
            </a:r>
            <a:br>
              <a:rPr lang="en-US" dirty="0"/>
            </a:br>
            <a:r>
              <a:rPr lang="en-US" dirty="0"/>
              <a:t>(testing frameworks) 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B1FE-AEB7-4A62-9D5E-337D036F3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TESTING FRAMEWORK is a set of tools and libraries that provide a structured environment for creating and running automated tests.</a:t>
            </a:r>
          </a:p>
          <a:p>
            <a:r>
              <a:rPr lang="en-US" dirty="0"/>
              <a:t>Since our backend was implemented using </a:t>
            </a:r>
            <a:r>
              <a:rPr lang="en-US" dirty="0" err="1">
                <a:highlight>
                  <a:srgbClr val="000080"/>
                </a:highlight>
              </a:rPr>
              <a:t>Node.Js</a:t>
            </a:r>
            <a:r>
              <a:rPr lang="en-US" dirty="0">
                <a:highlight>
                  <a:srgbClr val="000080"/>
                </a:highlight>
              </a:rPr>
              <a:t> </a:t>
            </a:r>
            <a:r>
              <a:rPr lang="en-US" dirty="0"/>
              <a:t>on which JavaScript code runs  we will test with </a:t>
            </a:r>
            <a:r>
              <a:rPr lang="en-US" dirty="0">
                <a:highlight>
                  <a:srgbClr val="000080"/>
                </a:highlight>
              </a:rPr>
              <a:t>Jest</a:t>
            </a:r>
            <a:endParaRPr lang="fr-FR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427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2360-6F54-48CF-87E8-40BAABE9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Carrying out the Unit testing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B8B48-A83D-43D0-87C0-1B327E91C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Creation of units: </a:t>
            </a:r>
            <a:r>
              <a:rPr lang="en-US" dirty="0"/>
              <a:t>Break the software into smaller, testable units (e.g., functions, methods, or classes).</a:t>
            </a:r>
          </a:p>
          <a:p>
            <a:r>
              <a:rPr lang="en-US" dirty="0"/>
              <a:t>Writing test cases: Create test cases to cover all possible inputs and outputs, including edge cases</a:t>
            </a:r>
          </a:p>
          <a:p>
            <a:r>
              <a:rPr lang="en-US" dirty="0"/>
              <a:t>Execute tests: Run test cases using tools or manually verify their correctness.</a:t>
            </a:r>
          </a:p>
          <a:p>
            <a:r>
              <a:rPr lang="en-US" dirty="0"/>
              <a:t>Verifying results: Check if the actual output matches the expected output.</a:t>
            </a:r>
          </a:p>
          <a:p>
            <a:r>
              <a:rPr lang="en-US" dirty="0"/>
              <a:t>Fixing of errors: If issues are found, fix the code and re-test the unit until all tests pass.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888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0D40-5CC8-414E-B7AC-0FCC77DA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dirty="0"/>
              <a:t>Unit testing on the backend and </a:t>
            </a:r>
            <a:r>
              <a:rPr lang="en-US" dirty="0" err="1"/>
              <a:t>apis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0400-2FB8-40EE-BD0D-774A559B2D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0000FF"/>
                </a:highlight>
              </a:rPr>
              <a:t>login endpoint tests </a:t>
            </a:r>
            <a:r>
              <a:rPr lang="en-US" dirty="0"/>
              <a:t>( POST /</a:t>
            </a:r>
            <a:r>
              <a:rPr lang="en-US" dirty="0" err="1"/>
              <a:t>api</a:t>
            </a:r>
            <a:r>
              <a:rPr lang="en-US" dirty="0"/>
              <a:t>/login) </a:t>
            </a:r>
            <a:r>
              <a:rPr lang="en-US" dirty="0">
                <a:highlight>
                  <a:srgbClr val="0000FF"/>
                </a:highlight>
              </a:rPr>
              <a:t>check for missing fields, invalid credentials and successful login attempts</a:t>
            </a:r>
            <a:r>
              <a:rPr lang="en-US" dirty="0"/>
              <a:t>. When testing successful logins, the code uses </a:t>
            </a:r>
            <a:r>
              <a:rPr lang="en-US" dirty="0" err="1"/>
              <a:t>bycrypt</a:t>
            </a:r>
            <a:r>
              <a:rPr lang="en-US" dirty="0"/>
              <a:t> to hash passwords and verifies that the response includes a cookie with the authentication token</a:t>
            </a:r>
            <a:endParaRPr lang="fr-F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546C5B-7D22-41A9-A7F3-0DF6B834AF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5" y="2010878"/>
            <a:ext cx="6179815" cy="4042233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926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2235-B654-4D56-9756-1FD0DA8D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GitHub testing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1CF8-EBBB-49EC-896A-CB9262BC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involves running software test cases automatically whenever changes are pushed to our </a:t>
            </a:r>
            <a:r>
              <a:rPr lang="en-US" dirty="0" err="1"/>
              <a:t>github</a:t>
            </a:r>
            <a:r>
              <a:rPr lang="en-US" dirty="0"/>
              <a:t> repository. This ensures the code pushed is tested in real time to improve reliability and efficiency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526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3910-A246-4DF8-BA93-197731ED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implement AUTOMATED GITHUB TESTING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CBE35-461B-4CB9-9349-C284E61723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Setting Up a testing framework, Jest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9CDB85-2190-4CFF-BDC4-ED10B014F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Writing Automated Tests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07E00-A1C4-4D64-8214-1EC19EC1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30" y="2867026"/>
            <a:ext cx="9106369" cy="318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1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1B54-AE09-45C9-A19A-F27F318C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CDC2-9906-43BF-9E15-CE94E6221D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Integrate with Continuous </a:t>
            </a:r>
            <a:r>
              <a:rPr lang="en-US" dirty="0" err="1"/>
              <a:t>Intergration</a:t>
            </a:r>
            <a:r>
              <a:rPr lang="en-US" dirty="0"/>
              <a:t> Tool, GitHub Actions</a:t>
            </a:r>
          </a:p>
          <a:p>
            <a:r>
              <a:rPr lang="en-US" dirty="0"/>
              <a:t>This  involves running software test cases automatically whenever changes are pushed to our </a:t>
            </a:r>
            <a:r>
              <a:rPr lang="en-US" dirty="0" err="1"/>
              <a:t>github</a:t>
            </a:r>
            <a:r>
              <a:rPr lang="en-US" dirty="0"/>
              <a:t> repository. 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F2EB1-AAE9-4693-8111-74F130E11A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Configuring GitHub workflow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4EE76-B5BC-4069-9645-4F992681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140" y="2590800"/>
            <a:ext cx="5413985" cy="412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8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910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Rockwell</vt:lpstr>
      <vt:lpstr>Gallery</vt:lpstr>
      <vt:lpstr>TESTING AND DEBUGGING (UNIT TESTING AND AUTOMATION)</vt:lpstr>
      <vt:lpstr>INTRODUCTION</vt:lpstr>
      <vt:lpstr>And this is implemented using testing frameworks,</vt:lpstr>
      <vt:lpstr>Tools used  (testing frameworks) </vt:lpstr>
      <vt:lpstr>Carrying out the Unit testing</vt:lpstr>
      <vt:lpstr>Implementation: Unit testing on the backend and apis</vt:lpstr>
      <vt:lpstr>Automated GitHub testing</vt:lpstr>
      <vt:lpstr>Steps to implement AUTOMATED GITHUB TESTING</vt:lpstr>
      <vt:lpstr>PowerPoint Presentation</vt:lpstr>
      <vt:lpstr>PowerPoint Presentation</vt:lpstr>
      <vt:lpstr>Cloud deployment with docker</vt:lpstr>
      <vt:lpstr>INTRODUCTION</vt:lpstr>
      <vt:lpstr>Key concepts</vt:lpstr>
      <vt:lpstr>Containerizing and deployment</vt:lpstr>
      <vt:lpstr>1. Creating a dockerfile for the node.js backend</vt:lpstr>
      <vt:lpstr>Creating a dockerfile for the react frontend</vt:lpstr>
      <vt:lpstr>Creating a docker-compose.yml file</vt:lpstr>
      <vt:lpstr>Building and running docker images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deployment with docker</dc:title>
  <dc:creator>CHIKE CHEWAKONDI AFUH</dc:creator>
  <cp:lastModifiedBy>CHIKE CHEWAKONDI AFUH</cp:lastModifiedBy>
  <cp:revision>29</cp:revision>
  <dcterms:created xsi:type="dcterms:W3CDTF">2025-01-23T20:33:35Z</dcterms:created>
  <dcterms:modified xsi:type="dcterms:W3CDTF">2025-01-25T08:00:18Z</dcterms:modified>
</cp:coreProperties>
</file>