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57" r:id="rId3"/>
    <p:sldId id="281" r:id="rId4"/>
    <p:sldId id="258" r:id="rId5"/>
    <p:sldId id="259" r:id="rId6"/>
    <p:sldId id="282" r:id="rId7"/>
    <p:sldId id="261" r:id="rId8"/>
    <p:sldId id="262" r:id="rId9"/>
    <p:sldId id="263" r:id="rId10"/>
    <p:sldId id="264" r:id="rId11"/>
    <p:sldId id="274" r:id="rId12"/>
    <p:sldId id="275" r:id="rId13"/>
    <p:sldId id="276" r:id="rId14"/>
    <p:sldId id="277" r:id="rId15"/>
    <p:sldId id="271" r:id="rId16"/>
    <p:sldId id="278" r:id="rId17"/>
    <p:sldId id="279" r:id="rId18"/>
    <p:sldId id="266" r:id="rId19"/>
    <p:sldId id="267" r:id="rId20"/>
    <p:sldId id="272" r:id="rId21"/>
    <p:sldId id="27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B59FEB-A177-444E-9B03-3448C31B38CA}" v="5" dt="2021-10-27T11:12:49.927"/>
    <p1510:client id="{9F895FB7-1D66-4FF9-AE09-C0C286DAE36E}" v="3" dt="2021-10-26T20:17:42.8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1" d="100"/>
          <a:sy n="81" d="100"/>
        </p:scale>
        <p:origin x="8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an" userId="8a5a1795176775e8" providerId="LiveId" clId="{0AB59FEB-A177-444E-9B03-3448C31B38CA}"/>
    <pc:docChg chg="undo custSel addSld delSld modSld">
      <pc:chgData name="Aman" userId="8a5a1795176775e8" providerId="LiveId" clId="{0AB59FEB-A177-444E-9B03-3448C31B38CA}" dt="2021-10-27T11:13:09.558" v="151" actId="20577"/>
      <pc:docMkLst>
        <pc:docMk/>
      </pc:docMkLst>
      <pc:sldChg chg="addSp delSp modSp new mod">
        <pc:chgData name="Aman" userId="8a5a1795176775e8" providerId="LiveId" clId="{0AB59FEB-A177-444E-9B03-3448C31B38CA}" dt="2021-10-27T10:56:16.922" v="40" actId="14100"/>
        <pc:sldMkLst>
          <pc:docMk/>
          <pc:sldMk cId="3683364109" sldId="278"/>
        </pc:sldMkLst>
        <pc:spChg chg="mod">
          <ac:chgData name="Aman" userId="8a5a1795176775e8" providerId="LiveId" clId="{0AB59FEB-A177-444E-9B03-3448C31B38CA}" dt="2021-10-27T10:55:18.837" v="31" actId="20577"/>
          <ac:spMkLst>
            <pc:docMk/>
            <pc:sldMk cId="3683364109" sldId="278"/>
            <ac:spMk id="2" creationId="{CD2A4509-027D-4F2C-87EC-0B27B9F5B727}"/>
          </ac:spMkLst>
        </pc:spChg>
        <pc:spChg chg="add del">
          <ac:chgData name="Aman" userId="8a5a1795176775e8" providerId="LiveId" clId="{0AB59FEB-A177-444E-9B03-3448C31B38CA}" dt="2021-10-27T10:56:01.336" v="34"/>
          <ac:spMkLst>
            <pc:docMk/>
            <pc:sldMk cId="3683364109" sldId="278"/>
            <ac:spMk id="3" creationId="{A77C617C-9973-44B3-AD5C-4CA79F396FE5}"/>
          </ac:spMkLst>
        </pc:spChg>
        <pc:picChg chg="add del mod ord">
          <ac:chgData name="Aman" userId="8a5a1795176775e8" providerId="LiveId" clId="{0AB59FEB-A177-444E-9B03-3448C31B38CA}" dt="2021-10-27T10:55:25.996" v="33" actId="22"/>
          <ac:picMkLst>
            <pc:docMk/>
            <pc:sldMk cId="3683364109" sldId="278"/>
            <ac:picMk id="5" creationId="{F8691F11-C464-487E-97A2-353F4202B748}"/>
          </ac:picMkLst>
        </pc:picChg>
        <pc:picChg chg="add mod">
          <ac:chgData name="Aman" userId="8a5a1795176775e8" providerId="LiveId" clId="{0AB59FEB-A177-444E-9B03-3448C31B38CA}" dt="2021-10-27T10:56:16.922" v="40" actId="14100"/>
          <ac:picMkLst>
            <pc:docMk/>
            <pc:sldMk cId="3683364109" sldId="278"/>
            <ac:picMk id="7" creationId="{03E014AD-F937-43AB-AE21-C0A040416642}"/>
          </ac:picMkLst>
        </pc:picChg>
      </pc:sldChg>
      <pc:sldChg chg="addSp delSp modSp new mod">
        <pc:chgData name="Aman" userId="8a5a1795176775e8" providerId="LiveId" clId="{0AB59FEB-A177-444E-9B03-3448C31B38CA}" dt="2021-10-27T11:01:38.554" v="144" actId="14100"/>
        <pc:sldMkLst>
          <pc:docMk/>
          <pc:sldMk cId="2920276547" sldId="279"/>
        </pc:sldMkLst>
        <pc:spChg chg="mod">
          <ac:chgData name="Aman" userId="8a5a1795176775e8" providerId="LiveId" clId="{0AB59FEB-A177-444E-9B03-3448C31B38CA}" dt="2021-10-27T10:57:01.680" v="133" actId="20577"/>
          <ac:spMkLst>
            <pc:docMk/>
            <pc:sldMk cId="2920276547" sldId="279"/>
            <ac:spMk id="2" creationId="{E1E61791-0B31-4C6D-A204-A457D676AB8D}"/>
          </ac:spMkLst>
        </pc:spChg>
        <pc:spChg chg="del">
          <ac:chgData name="Aman" userId="8a5a1795176775e8" providerId="LiveId" clId="{0AB59FEB-A177-444E-9B03-3448C31B38CA}" dt="2021-10-27T11:00:33.896" v="134"/>
          <ac:spMkLst>
            <pc:docMk/>
            <pc:sldMk cId="2920276547" sldId="279"/>
            <ac:spMk id="3" creationId="{57F2E246-7D38-4D9A-8B93-486EFB0A46B6}"/>
          </ac:spMkLst>
        </pc:spChg>
        <pc:picChg chg="add mod">
          <ac:chgData name="Aman" userId="8a5a1795176775e8" providerId="LiveId" clId="{0AB59FEB-A177-444E-9B03-3448C31B38CA}" dt="2021-10-27T11:00:43.775" v="137" actId="14100"/>
          <ac:picMkLst>
            <pc:docMk/>
            <pc:sldMk cId="2920276547" sldId="279"/>
            <ac:picMk id="5" creationId="{7DD4FA57-D30F-4C7D-B5BF-6A1AF4C6F4D6}"/>
          </ac:picMkLst>
        </pc:picChg>
        <pc:picChg chg="add mod">
          <ac:chgData name="Aman" userId="8a5a1795176775e8" providerId="LiveId" clId="{0AB59FEB-A177-444E-9B03-3448C31B38CA}" dt="2021-10-27T11:01:38.554" v="144" actId="14100"/>
          <ac:picMkLst>
            <pc:docMk/>
            <pc:sldMk cId="2920276547" sldId="279"/>
            <ac:picMk id="7" creationId="{400B0376-53F5-4873-8E12-B7B77A63F7F9}"/>
          </ac:picMkLst>
        </pc:picChg>
      </pc:sldChg>
      <pc:sldChg chg="new del">
        <pc:chgData name="Aman" userId="8a5a1795176775e8" providerId="LiveId" clId="{0AB59FEB-A177-444E-9B03-3448C31B38CA}" dt="2021-10-27T11:09:07.148" v="147" actId="2696"/>
        <pc:sldMkLst>
          <pc:docMk/>
          <pc:sldMk cId="4286844287" sldId="280"/>
        </pc:sldMkLst>
      </pc:sldChg>
      <pc:sldChg chg="add">
        <pc:chgData name="Aman" userId="8a5a1795176775e8" providerId="LiveId" clId="{0AB59FEB-A177-444E-9B03-3448C31B38CA}" dt="2021-10-27T11:08:55.480" v="146"/>
        <pc:sldMkLst>
          <pc:docMk/>
          <pc:sldMk cId="1188871541" sldId="281"/>
        </pc:sldMkLst>
      </pc:sldChg>
      <pc:sldChg chg="modSp add mod">
        <pc:chgData name="Aman" userId="8a5a1795176775e8" providerId="LiveId" clId="{0AB59FEB-A177-444E-9B03-3448C31B38CA}" dt="2021-10-27T11:13:09.558" v="151" actId="20577"/>
        <pc:sldMkLst>
          <pc:docMk/>
          <pc:sldMk cId="1257897826" sldId="282"/>
        </pc:sldMkLst>
        <pc:spChg chg="mod">
          <ac:chgData name="Aman" userId="8a5a1795176775e8" providerId="LiveId" clId="{0AB59FEB-A177-444E-9B03-3448C31B38CA}" dt="2021-10-27T11:13:09.558" v="151" actId="20577"/>
          <ac:spMkLst>
            <pc:docMk/>
            <pc:sldMk cId="1257897826" sldId="282"/>
            <ac:spMk id="2" creationId="{CBFF8A9A-ED85-467C-A79B-094C62DC3FF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l"/>
            <a:fld id="{A5B0A250-5CC0-1746-B209-08E8B0DAE6AF}" type="datetimeFigureOut">
              <a:rPr lang="en-US" smtClean="0"/>
              <a:pPr algn="l"/>
              <a:t>12/21/2023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49ABCAEC-7D34-E549-A96E-FCEDAADBE4B0}"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72020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B0A250-5CC0-1746-B209-08E8B0DAE6AF}" type="datetimeFigureOut">
              <a:rPr lang="en-US" smtClean="0"/>
              <a:t>12/21/2023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2574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B0A250-5CC0-1746-B209-08E8B0DAE6AF}" type="datetimeFigureOut">
              <a:rPr lang="en-US" smtClean="0"/>
              <a:t>12/21/2023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36895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B0A250-5CC0-1746-B209-08E8B0DAE6AF}" type="datetimeFigureOut">
              <a:rPr lang="en-US" smtClean="0"/>
              <a:t>12/21/2023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64827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B0A250-5CC0-1746-B209-08E8B0DAE6AF}" type="datetimeFigureOut">
              <a:rPr lang="en-US" smtClean="0"/>
              <a:t>12/21/2023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8657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B0A250-5CC0-1746-B209-08E8B0DAE6AF}" type="datetimeFigureOut">
              <a:rPr lang="en-US" smtClean="0"/>
              <a:t>12/21/2023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ABCAEC-7D34-E549-A96E-FCEDAADBE4B0}"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54368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B0A250-5CC0-1746-B209-08E8B0DAE6AF}" type="datetimeFigureOut">
              <a:rPr lang="en-US" smtClean="0"/>
              <a:t>12/21/2023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9ABCAEC-7D34-E549-A96E-FCEDAADBE4B0}"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1097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B0A250-5CC0-1746-B209-08E8B0DAE6AF}" type="datetimeFigureOut">
              <a:rPr lang="en-US" smtClean="0"/>
              <a:t>12/21/2023</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BCAEC-7D34-E549-A96E-FCEDAADBE4B0}"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28308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B0A250-5CC0-1746-B209-08E8B0DAE6AF}" type="datetimeFigureOut">
              <a:rPr lang="en-US" smtClean="0"/>
              <a:pPr/>
              <a:t>12/21/2023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2485431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B0A250-5CC0-1746-B209-08E8B0DAE6AF}" type="datetimeFigureOut">
              <a:rPr lang="en-US" smtClean="0"/>
              <a:t>12/21/2023</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BCAEC-7D34-E549-A96E-FCEDAADBE4B0}"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22489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5B0A250-5CC0-1746-B209-08E8B0DAE6AF}" type="datetimeFigureOut">
              <a:rPr lang="en-US" smtClean="0"/>
              <a:t>12/21/2023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49ABCAEC-7D34-E549-A96E-FCEDAADBE4B0}"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65590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5B0A250-5CC0-1746-B209-08E8B0DAE6AF}" type="datetimeFigureOut">
              <a:rPr lang="en-US" smtClean="0"/>
              <a:pPr/>
              <a:t>12/21/2023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9ABCAEC-7D34-E549-A96E-FCEDAADBE4B0}"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067251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2" name="Picture 1" descr="Digital numbers and charts">
            <a:extLst>
              <a:ext uri="{FF2B5EF4-FFF2-40B4-BE49-F238E27FC236}">
                <a16:creationId xmlns:a16="http://schemas.microsoft.com/office/drawing/2014/main" id="{EC99DBC9-2514-4976-83E3-262EDB5D8E77}"/>
              </a:ext>
            </a:extLst>
          </p:cNvPr>
          <p:cNvPicPr>
            <a:picLocks noChangeAspect="1"/>
          </p:cNvPicPr>
          <p:nvPr/>
        </p:nvPicPr>
        <p:blipFill rotWithShape="1">
          <a:blip r:embed="rId2"/>
          <a:srcRect l="4445" r="1" b="1"/>
          <a:stretch/>
        </p:blipFill>
        <p:spPr>
          <a:xfrm>
            <a:off x="172309" y="0"/>
            <a:ext cx="12192000" cy="6857999"/>
          </a:xfrm>
          <a:prstGeom prst="rect">
            <a:avLst/>
          </a:prstGeom>
          <a:ln w="228600" cap="sq" cmpd="thickThin">
            <a:solidFill>
              <a:srgbClr val="000000"/>
            </a:solidFill>
            <a:prstDash val="solid"/>
            <a:miter lim="800000"/>
          </a:ln>
          <a:effectLst>
            <a:innerShdw blurRad="76200">
              <a:srgbClr val="000000"/>
            </a:innerShdw>
          </a:effectLst>
        </p:spPr>
      </p:pic>
      <p:sp>
        <p:nvSpPr>
          <p:cNvPr id="13" name="Text Placeholder 12">
            <a:extLst>
              <a:ext uri="{FF2B5EF4-FFF2-40B4-BE49-F238E27FC236}">
                <a16:creationId xmlns:a16="http://schemas.microsoft.com/office/drawing/2014/main" id="{84B32AFE-CBB8-4BAF-91F7-F7759C7BE762}"/>
              </a:ext>
            </a:extLst>
          </p:cNvPr>
          <p:cNvSpPr>
            <a:spLocks noGrp="1"/>
          </p:cNvSpPr>
          <p:nvPr>
            <p:ph type="body" idx="1"/>
          </p:nvPr>
        </p:nvSpPr>
        <p:spPr>
          <a:xfrm rot="10800000" flipV="1">
            <a:off x="796118" y="286087"/>
            <a:ext cx="3871774" cy="2099237"/>
          </a:xfrm>
        </p:spPr>
        <p:txBody>
          <a:bodyPr>
            <a:normAutofit/>
          </a:bodyPr>
          <a:lstStyle/>
          <a:p>
            <a:r>
              <a:rPr lang="en-IN" sz="2800" dirty="0">
                <a:solidFill>
                  <a:schemeClr val="tx1"/>
                </a:solidFill>
              </a:rPr>
              <a:t>A MACHINE LEARNING and web development  PROJECT ON</a:t>
            </a:r>
          </a:p>
          <a:p>
            <a:endParaRPr lang="en-IN" dirty="0"/>
          </a:p>
        </p:txBody>
      </p:sp>
      <p:sp>
        <p:nvSpPr>
          <p:cNvPr id="14" name="Content Placeholder 13">
            <a:extLst>
              <a:ext uri="{FF2B5EF4-FFF2-40B4-BE49-F238E27FC236}">
                <a16:creationId xmlns:a16="http://schemas.microsoft.com/office/drawing/2014/main" id="{DA538F3C-5096-4CD4-B561-33E63BE9F86F}"/>
              </a:ext>
            </a:extLst>
          </p:cNvPr>
          <p:cNvSpPr>
            <a:spLocks noGrp="1"/>
          </p:cNvSpPr>
          <p:nvPr>
            <p:ph sz="half" idx="2"/>
          </p:nvPr>
        </p:nvSpPr>
        <p:spPr>
          <a:xfrm>
            <a:off x="753832" y="2095822"/>
            <a:ext cx="5239512" cy="2525840"/>
          </a:xfrm>
        </p:spPr>
        <p:txBody>
          <a:bodyPr>
            <a:normAutofit fontScale="25000" lnSpcReduction="20000"/>
          </a:bodyPr>
          <a:lstStyle/>
          <a:p>
            <a:pPr marL="0" indent="0">
              <a:buNone/>
            </a:pPr>
            <a:endParaRPr lang="en-IN" dirty="0"/>
          </a:p>
          <a:p>
            <a:pPr lvl="3"/>
            <a:r>
              <a:rPr lang="en-IN" sz="10600" dirty="0"/>
              <a:t>PREDICTING THE BIRTH WEIGHT OF A BABY.</a:t>
            </a:r>
          </a:p>
        </p:txBody>
      </p:sp>
      <p:sp>
        <p:nvSpPr>
          <p:cNvPr id="16" name="Text Placeholder 15">
            <a:extLst>
              <a:ext uri="{FF2B5EF4-FFF2-40B4-BE49-F238E27FC236}">
                <a16:creationId xmlns:a16="http://schemas.microsoft.com/office/drawing/2014/main" id="{D6810F0A-611C-47EA-93CF-417FE60A9007}"/>
              </a:ext>
            </a:extLst>
          </p:cNvPr>
          <p:cNvSpPr>
            <a:spLocks noGrp="1"/>
          </p:cNvSpPr>
          <p:nvPr>
            <p:ph type="body" sz="quarter" idx="3"/>
          </p:nvPr>
        </p:nvSpPr>
        <p:spPr>
          <a:xfrm>
            <a:off x="1425039" y="3918857"/>
            <a:ext cx="4843270" cy="743673"/>
          </a:xfrm>
        </p:spPr>
        <p:txBody>
          <a:bodyPr>
            <a:normAutofit/>
          </a:bodyPr>
          <a:lstStyle/>
          <a:p>
            <a:r>
              <a:rPr lang="en-IN" sz="3200" dirty="0"/>
              <a:t>    </a:t>
            </a:r>
            <a:r>
              <a:rPr lang="en-IN" sz="3200" dirty="0">
                <a:solidFill>
                  <a:schemeClr val="tx1"/>
                </a:solidFill>
              </a:rPr>
              <a:t>PRESENTED BY-</a:t>
            </a:r>
          </a:p>
        </p:txBody>
      </p:sp>
      <p:sp>
        <p:nvSpPr>
          <p:cNvPr id="18" name="Content Placeholder 17">
            <a:extLst>
              <a:ext uri="{FF2B5EF4-FFF2-40B4-BE49-F238E27FC236}">
                <a16:creationId xmlns:a16="http://schemas.microsoft.com/office/drawing/2014/main" id="{62D486D2-B1D2-4C85-B8E5-2EC410166490}"/>
              </a:ext>
            </a:extLst>
          </p:cNvPr>
          <p:cNvSpPr>
            <a:spLocks noGrp="1"/>
          </p:cNvSpPr>
          <p:nvPr>
            <p:ph sz="quarter" idx="4"/>
          </p:nvPr>
        </p:nvSpPr>
        <p:spPr>
          <a:xfrm>
            <a:off x="1816925" y="4621662"/>
            <a:ext cx="4936116" cy="1342264"/>
          </a:xfrm>
        </p:spPr>
        <p:txBody>
          <a:bodyPr>
            <a:normAutofit fontScale="25000" lnSpcReduction="20000"/>
          </a:bodyPr>
          <a:lstStyle/>
          <a:p>
            <a:pPr marL="0" indent="0">
              <a:buNone/>
            </a:pPr>
            <a:r>
              <a:rPr lang="en-IN" sz="7200" dirty="0"/>
              <a:t>Aman Dixit </a:t>
            </a:r>
          </a:p>
          <a:p>
            <a:pPr marL="0" indent="0">
              <a:buNone/>
            </a:pPr>
            <a:r>
              <a:rPr lang="en-IN" sz="7200" dirty="0" err="1"/>
              <a:t>Aaditya</a:t>
            </a:r>
            <a:r>
              <a:rPr lang="en-IN" sz="7200" dirty="0"/>
              <a:t> Pandey</a:t>
            </a:r>
          </a:p>
          <a:p>
            <a:pPr marL="0" indent="0">
              <a:buNone/>
            </a:pPr>
            <a:r>
              <a:rPr lang="en-IN" sz="7200" dirty="0" err="1"/>
              <a:t>Amrendra</a:t>
            </a:r>
            <a:r>
              <a:rPr lang="en-IN" sz="7200" dirty="0"/>
              <a:t> </a:t>
            </a:r>
            <a:r>
              <a:rPr lang="en-IN" sz="7200" dirty="0" err="1"/>
              <a:t>singh</a:t>
            </a:r>
            <a:endParaRPr lang="en-IN" sz="7200" dirty="0"/>
          </a:p>
          <a:p>
            <a:pPr marL="0" indent="0">
              <a:buNone/>
            </a:pPr>
            <a:r>
              <a:rPr lang="en-IN" sz="7200" dirty="0"/>
              <a:t>Aman Tyagi</a:t>
            </a:r>
          </a:p>
          <a:p>
            <a:pPr marL="0" indent="0">
              <a:buNone/>
            </a:pPr>
            <a:endParaRPr lang="en-IN" sz="7200" dirty="0"/>
          </a:p>
          <a:p>
            <a:pPr marL="0" indent="0">
              <a:buNone/>
            </a:pPr>
            <a:endParaRPr lang="en-IN" sz="7200" dirty="0"/>
          </a:p>
          <a:p>
            <a:pPr marL="0" indent="0">
              <a:buNone/>
            </a:pPr>
            <a:endParaRPr lang="en-IN" sz="7200" dirty="0"/>
          </a:p>
          <a:p>
            <a:pPr marL="0" indent="0">
              <a:buNone/>
            </a:pPr>
            <a:endParaRPr lang="en-IN" sz="7200" dirty="0"/>
          </a:p>
          <a:p>
            <a:pPr marL="0" indent="0">
              <a:buNone/>
            </a:pPr>
            <a:endParaRPr lang="en-IN" sz="3800" dirty="0"/>
          </a:p>
          <a:p>
            <a:endParaRPr lang="en-IN" dirty="0"/>
          </a:p>
        </p:txBody>
      </p:sp>
      <p:pic>
        <p:nvPicPr>
          <p:cNvPr id="7" name="Picture 6" descr="Logo&#10;&#10;Description automatically generated">
            <a:extLst>
              <a:ext uri="{FF2B5EF4-FFF2-40B4-BE49-F238E27FC236}">
                <a16:creationId xmlns:a16="http://schemas.microsoft.com/office/drawing/2014/main" id="{B98AB4AA-7F72-1C7C-953F-9CF0B58D42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9852" y="286087"/>
            <a:ext cx="2866030" cy="2361579"/>
          </a:xfrm>
          <a:prstGeom prst="rect">
            <a:avLst/>
          </a:prstGeom>
        </p:spPr>
      </p:pic>
      <p:sp>
        <p:nvSpPr>
          <p:cNvPr id="5" name="TextBox 4">
            <a:extLst>
              <a:ext uri="{FF2B5EF4-FFF2-40B4-BE49-F238E27FC236}">
                <a16:creationId xmlns:a16="http://schemas.microsoft.com/office/drawing/2014/main" id="{846268B8-1A68-FE2F-B84C-7BA40C920B0C}"/>
              </a:ext>
            </a:extLst>
          </p:cNvPr>
          <p:cNvSpPr txBox="1"/>
          <p:nvPr/>
        </p:nvSpPr>
        <p:spPr>
          <a:xfrm>
            <a:off x="8961241" y="5214153"/>
            <a:ext cx="7202384" cy="523220"/>
          </a:xfrm>
          <a:prstGeom prst="rect">
            <a:avLst/>
          </a:prstGeom>
          <a:noFill/>
        </p:spPr>
        <p:txBody>
          <a:bodyPr wrap="square">
            <a:spAutoFit/>
          </a:bodyPr>
          <a:lstStyle/>
          <a:p>
            <a:pPr marL="0" indent="0">
              <a:buNone/>
            </a:pPr>
            <a:endParaRPr lang="en-IN" sz="1800" dirty="0"/>
          </a:p>
          <a:p>
            <a:pPr marL="0" indent="0">
              <a:buNone/>
            </a:pPr>
            <a:endParaRPr lang="en-IN" sz="1000" dirty="0"/>
          </a:p>
        </p:txBody>
      </p:sp>
    </p:spTree>
    <p:extLst>
      <p:ext uri="{BB962C8B-B14F-4D97-AF65-F5344CB8AC3E}">
        <p14:creationId xmlns:p14="http://schemas.microsoft.com/office/powerpoint/2010/main" val="323548733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52" name="Picture 46">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4" name="Straight Connector 48">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53" name="Rectangle 52">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902827C5-1FBE-4EC4-AE13-41E21DFACBD8}"/>
              </a:ext>
            </a:extLst>
          </p:cNvPr>
          <p:cNvSpPr>
            <a:spLocks noGrp="1"/>
          </p:cNvSpPr>
          <p:nvPr>
            <p:ph type="title"/>
          </p:nvPr>
        </p:nvSpPr>
        <p:spPr>
          <a:xfrm>
            <a:off x="1452616" y="962902"/>
            <a:ext cx="4176384" cy="2380828"/>
          </a:xfrm>
        </p:spPr>
        <p:txBody>
          <a:bodyPr vert="horz" lIns="91440" tIns="45720" rIns="91440" bIns="0" rtlCol="0" anchor="b">
            <a:normAutofit/>
          </a:bodyPr>
          <a:lstStyle/>
          <a:p>
            <a:r>
              <a:rPr lang="en-US" sz="3400" dirty="0"/>
              <a:t>EFEECT OF SMOKING AND DRINKING ON BIRTH WEIGHT OF A BABY</a:t>
            </a:r>
          </a:p>
        </p:txBody>
      </p:sp>
      <p:cxnSp>
        <p:nvCxnSpPr>
          <p:cNvPr id="57" name="Straight Connector 56">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 name="Content Placeholder 4" descr="Chart, line chart&#10;&#10;Description automatically generated">
            <a:extLst>
              <a:ext uri="{FF2B5EF4-FFF2-40B4-BE49-F238E27FC236}">
                <a16:creationId xmlns:a16="http://schemas.microsoft.com/office/drawing/2014/main" id="{3EF01E59-FE00-4D79-8E6B-BFBE2067E52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4411" y="829994"/>
            <a:ext cx="5925604" cy="3781701"/>
          </a:xfrm>
          <a:prstGeom prst="rect">
            <a:avLst/>
          </a:prstGeom>
        </p:spPr>
      </p:pic>
      <p:pic>
        <p:nvPicPr>
          <p:cNvPr id="59" name="Picture 58">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1" name="Straight Connector 60">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9039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0E737-5E79-4445-AD1E-F499F625CFDE}"/>
              </a:ext>
            </a:extLst>
          </p:cNvPr>
          <p:cNvSpPr>
            <a:spLocks noGrp="1"/>
          </p:cNvSpPr>
          <p:nvPr>
            <p:ph type="title"/>
          </p:nvPr>
        </p:nvSpPr>
        <p:spPr/>
        <p:txBody>
          <a:bodyPr>
            <a:normAutofit/>
          </a:bodyPr>
          <a:lstStyle/>
          <a:p>
            <a:r>
              <a:rPr lang="en-IN" sz="1600" i="1" dirty="0">
                <a:latin typeface="Bookman Old Style" panose="02050604050505020204" pitchFamily="18" charset="0"/>
              </a:rPr>
              <a:t>Data is explored visually with the help of seaborn library in Python</a:t>
            </a:r>
            <a:endParaRPr lang="en-IN" sz="1600" dirty="0"/>
          </a:p>
        </p:txBody>
      </p:sp>
      <p:pic>
        <p:nvPicPr>
          <p:cNvPr id="5" name="Content Placeholder 4">
            <a:extLst>
              <a:ext uri="{FF2B5EF4-FFF2-40B4-BE49-F238E27FC236}">
                <a16:creationId xmlns:a16="http://schemas.microsoft.com/office/drawing/2014/main" id="{3D8D1BA6-C482-4668-A7AD-C7AC7AAEE3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813" y="1853754"/>
            <a:ext cx="6200403" cy="3449638"/>
          </a:xfrm>
        </p:spPr>
      </p:pic>
      <p:pic>
        <p:nvPicPr>
          <p:cNvPr id="7" name="Picture 6">
            <a:extLst>
              <a:ext uri="{FF2B5EF4-FFF2-40B4-BE49-F238E27FC236}">
                <a16:creationId xmlns:a16="http://schemas.microsoft.com/office/drawing/2014/main" id="{CAC6D37D-A5F9-428E-8A72-E1189F8A6A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0472" y="1705528"/>
            <a:ext cx="6816349" cy="4629705"/>
          </a:xfrm>
          <a:prstGeom prst="rect">
            <a:avLst/>
          </a:prstGeom>
        </p:spPr>
      </p:pic>
    </p:spTree>
    <p:extLst>
      <p:ext uri="{BB962C8B-B14F-4D97-AF65-F5344CB8AC3E}">
        <p14:creationId xmlns:p14="http://schemas.microsoft.com/office/powerpoint/2010/main" val="1427454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BBD5C-0A20-4D93-A129-3A7309B81A49}"/>
              </a:ext>
            </a:extLst>
          </p:cNvPr>
          <p:cNvSpPr>
            <a:spLocks noGrp="1"/>
          </p:cNvSpPr>
          <p:nvPr>
            <p:ph type="ctrTitle"/>
          </p:nvPr>
        </p:nvSpPr>
        <p:spPr>
          <a:xfrm>
            <a:off x="1438183" y="802299"/>
            <a:ext cx="9616669" cy="760172"/>
          </a:xfrm>
        </p:spPr>
        <p:txBody>
          <a:bodyPr>
            <a:normAutofit fontScale="90000"/>
          </a:bodyPr>
          <a:lstStyle/>
          <a:p>
            <a:r>
              <a:rPr lang="en-IN" sz="1800" i="1" dirty="0">
                <a:latin typeface="Bookman Old Style" panose="02050604050505020204" pitchFamily="18" charset="0"/>
              </a:rPr>
              <a:t>Our Data is then divided into Training and Testing set based on the selected features studied from previous steps.</a:t>
            </a:r>
            <a:br>
              <a:rPr lang="en-IN" sz="1800" i="1" dirty="0">
                <a:latin typeface="Bookman Old Style" panose="02050604050505020204" pitchFamily="18" charset="0"/>
              </a:rPr>
            </a:br>
            <a:endParaRPr lang="en-IN" sz="1800" dirty="0"/>
          </a:p>
        </p:txBody>
      </p:sp>
      <p:sp>
        <p:nvSpPr>
          <p:cNvPr id="3" name="Subtitle 2">
            <a:extLst>
              <a:ext uri="{FF2B5EF4-FFF2-40B4-BE49-F238E27FC236}">
                <a16:creationId xmlns:a16="http://schemas.microsoft.com/office/drawing/2014/main" id="{71EE8A1A-3761-46C2-AD8B-F07A8306D278}"/>
              </a:ext>
            </a:extLst>
          </p:cNvPr>
          <p:cNvSpPr>
            <a:spLocks noGrp="1"/>
          </p:cNvSpPr>
          <p:nvPr>
            <p:ph type="subTitle" idx="1"/>
          </p:nvPr>
        </p:nvSpPr>
        <p:spPr/>
        <p:txBody>
          <a:bodyPr/>
          <a:lstStyle/>
          <a:p>
            <a:endParaRPr lang="en-IN" dirty="0"/>
          </a:p>
        </p:txBody>
      </p:sp>
      <p:pic>
        <p:nvPicPr>
          <p:cNvPr id="7" name="Picture 6">
            <a:extLst>
              <a:ext uri="{FF2B5EF4-FFF2-40B4-BE49-F238E27FC236}">
                <a16:creationId xmlns:a16="http://schemas.microsoft.com/office/drawing/2014/main" id="{C424889B-2C91-4A1A-8E85-9F5D34A01F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66" y="2112885"/>
            <a:ext cx="6415794" cy="4443294"/>
          </a:xfrm>
          <a:prstGeom prst="rect">
            <a:avLst/>
          </a:prstGeom>
        </p:spPr>
      </p:pic>
      <p:pic>
        <p:nvPicPr>
          <p:cNvPr id="9" name="Picture 8">
            <a:extLst>
              <a:ext uri="{FF2B5EF4-FFF2-40B4-BE49-F238E27FC236}">
                <a16:creationId xmlns:a16="http://schemas.microsoft.com/office/drawing/2014/main" id="{7A8B59C6-249A-4443-9753-E2BBB6E14A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399" y="2179588"/>
            <a:ext cx="7143763" cy="4518735"/>
          </a:xfrm>
          <a:prstGeom prst="rect">
            <a:avLst/>
          </a:prstGeom>
        </p:spPr>
      </p:pic>
    </p:spTree>
    <p:extLst>
      <p:ext uri="{BB962C8B-B14F-4D97-AF65-F5344CB8AC3E}">
        <p14:creationId xmlns:p14="http://schemas.microsoft.com/office/powerpoint/2010/main" val="3460412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797B7-BBBB-4379-A8D2-B6E75BE05CA5}"/>
              </a:ext>
            </a:extLst>
          </p:cNvPr>
          <p:cNvSpPr>
            <a:spLocks noGrp="1"/>
          </p:cNvSpPr>
          <p:nvPr>
            <p:ph type="title"/>
          </p:nvPr>
        </p:nvSpPr>
        <p:spPr>
          <a:xfrm>
            <a:off x="1376039" y="804519"/>
            <a:ext cx="9678815" cy="536009"/>
          </a:xfrm>
        </p:spPr>
        <p:txBody>
          <a:bodyPr>
            <a:normAutofit fontScale="90000"/>
          </a:bodyPr>
          <a:lstStyle/>
          <a:p>
            <a:r>
              <a:rPr lang="en-US" sz="2200" b="1" i="0" dirty="0">
                <a:solidFill>
                  <a:srgbClr val="000000"/>
                </a:solidFill>
                <a:effectLst/>
                <a:latin typeface="Helvetica Neue"/>
              </a:rPr>
              <a:t>A brief overview of models and evaluation framework</a:t>
            </a:r>
            <a:br>
              <a:rPr lang="en-US" b="1" i="0" dirty="0">
                <a:solidFill>
                  <a:srgbClr val="000000"/>
                </a:solidFill>
                <a:effectLst/>
                <a:latin typeface="Helvetica Neue"/>
              </a:rPr>
            </a:br>
            <a:endParaRPr lang="en-IN" dirty="0"/>
          </a:p>
        </p:txBody>
      </p:sp>
      <p:pic>
        <p:nvPicPr>
          <p:cNvPr id="9" name="Content Placeholder 8">
            <a:extLst>
              <a:ext uri="{FF2B5EF4-FFF2-40B4-BE49-F238E27FC236}">
                <a16:creationId xmlns:a16="http://schemas.microsoft.com/office/drawing/2014/main" id="{1498DCF0-B61D-4F5D-A0CB-10DAF2C678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9405" y="1298359"/>
            <a:ext cx="10635449" cy="5268832"/>
          </a:xfrm>
        </p:spPr>
      </p:pic>
    </p:spTree>
    <p:extLst>
      <p:ext uri="{BB962C8B-B14F-4D97-AF65-F5344CB8AC3E}">
        <p14:creationId xmlns:p14="http://schemas.microsoft.com/office/powerpoint/2010/main" val="3829857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E9A8B-FD22-4F9C-B430-DCF282076D90}"/>
              </a:ext>
            </a:extLst>
          </p:cNvPr>
          <p:cNvSpPr>
            <a:spLocks noGrp="1"/>
          </p:cNvSpPr>
          <p:nvPr>
            <p:ph type="title"/>
          </p:nvPr>
        </p:nvSpPr>
        <p:spPr>
          <a:xfrm>
            <a:off x="963307" y="744595"/>
            <a:ext cx="9603275" cy="445013"/>
          </a:xfrm>
        </p:spPr>
        <p:txBody>
          <a:bodyPr>
            <a:normAutofit/>
          </a:bodyPr>
          <a:lstStyle/>
          <a:p>
            <a:r>
              <a:rPr lang="en-IN" sz="1800" i="1" dirty="0"/>
              <a:t>Few algorithms that we have applied:</a:t>
            </a:r>
          </a:p>
        </p:txBody>
      </p:sp>
      <p:pic>
        <p:nvPicPr>
          <p:cNvPr id="7" name="Content Placeholder 6">
            <a:extLst>
              <a:ext uri="{FF2B5EF4-FFF2-40B4-BE49-F238E27FC236}">
                <a16:creationId xmlns:a16="http://schemas.microsoft.com/office/drawing/2014/main" id="{A2202D3E-B3E1-4E0F-9C6D-CC72973EAC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315" y="1793830"/>
            <a:ext cx="4401295" cy="4908262"/>
          </a:xfrm>
        </p:spPr>
      </p:pic>
      <p:pic>
        <p:nvPicPr>
          <p:cNvPr id="9" name="Picture 8">
            <a:extLst>
              <a:ext uri="{FF2B5EF4-FFF2-40B4-BE49-F238E27FC236}">
                <a16:creationId xmlns:a16="http://schemas.microsoft.com/office/drawing/2014/main" id="{24AD5F13-56AE-4090-BB9E-EEC059542F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7610" y="1762754"/>
            <a:ext cx="5415842" cy="5064170"/>
          </a:xfrm>
          <a:prstGeom prst="rect">
            <a:avLst/>
          </a:prstGeom>
        </p:spPr>
      </p:pic>
    </p:spTree>
    <p:extLst>
      <p:ext uri="{BB962C8B-B14F-4D97-AF65-F5344CB8AC3E}">
        <p14:creationId xmlns:p14="http://schemas.microsoft.com/office/powerpoint/2010/main" val="759756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14" name="Picture 13">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6" name="Straight Connector 15">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0" name="Rectangle 19">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Title 3">
            <a:extLst>
              <a:ext uri="{FF2B5EF4-FFF2-40B4-BE49-F238E27FC236}">
                <a16:creationId xmlns:a16="http://schemas.microsoft.com/office/drawing/2014/main" id="{68B1EE8C-9001-4258-9FE3-04D3680D5B12}"/>
              </a:ext>
            </a:extLst>
          </p:cNvPr>
          <p:cNvSpPr>
            <a:spLocks noGrp="1"/>
          </p:cNvSpPr>
          <p:nvPr>
            <p:ph type="title"/>
          </p:nvPr>
        </p:nvSpPr>
        <p:spPr>
          <a:xfrm>
            <a:off x="1452616" y="962902"/>
            <a:ext cx="4176384" cy="2380828"/>
          </a:xfrm>
        </p:spPr>
        <p:txBody>
          <a:bodyPr vert="horz" lIns="91440" tIns="45720" rIns="91440" bIns="0" rtlCol="0" anchor="b">
            <a:normAutofit/>
          </a:bodyPr>
          <a:lstStyle/>
          <a:p>
            <a:r>
              <a:rPr lang="en-US" sz="4800"/>
              <a:t>Mode selection</a:t>
            </a:r>
          </a:p>
        </p:txBody>
      </p:sp>
      <p:cxnSp>
        <p:nvCxnSpPr>
          <p:cNvPr id="24" name="Straight Connector 23">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7" name="Content Placeholder 6" descr="Table&#10;&#10;Description automatically generated">
            <a:extLst>
              <a:ext uri="{FF2B5EF4-FFF2-40B4-BE49-F238E27FC236}">
                <a16:creationId xmlns:a16="http://schemas.microsoft.com/office/drawing/2014/main" id="{DDD025B7-1DF3-4C17-BFC8-5D487F0F321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951828" y="961844"/>
            <a:ext cx="6963507" cy="4729922"/>
          </a:xfrm>
          <a:prstGeom prst="rect">
            <a:avLst/>
          </a:prstGeom>
        </p:spPr>
      </p:pic>
      <p:pic>
        <p:nvPicPr>
          <p:cNvPr id="26" name="Picture 25">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8" name="Straight Connector 27">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4978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A4509-027D-4F2C-87EC-0B27B9F5B727}"/>
              </a:ext>
            </a:extLst>
          </p:cNvPr>
          <p:cNvSpPr>
            <a:spLocks noGrp="1"/>
          </p:cNvSpPr>
          <p:nvPr>
            <p:ph type="title"/>
          </p:nvPr>
        </p:nvSpPr>
        <p:spPr/>
        <p:txBody>
          <a:bodyPr/>
          <a:lstStyle/>
          <a:p>
            <a:r>
              <a:rPr lang="en-IN" dirty="0"/>
              <a:t>DEPLOYMENT OF THE MODEL</a:t>
            </a:r>
          </a:p>
        </p:txBody>
      </p:sp>
      <p:pic>
        <p:nvPicPr>
          <p:cNvPr id="7" name="Content Placeholder 6" descr="Graphical user interface&#10;&#10;Description automatically generated">
            <a:extLst>
              <a:ext uri="{FF2B5EF4-FFF2-40B4-BE49-F238E27FC236}">
                <a16:creationId xmlns:a16="http://schemas.microsoft.com/office/drawing/2014/main" id="{03E014AD-F937-43AB-AE21-C0A0404166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4056" y="2016124"/>
            <a:ext cx="8539090" cy="4553487"/>
          </a:xfrm>
        </p:spPr>
      </p:pic>
    </p:spTree>
    <p:extLst>
      <p:ext uri="{BB962C8B-B14F-4D97-AF65-F5344CB8AC3E}">
        <p14:creationId xmlns:p14="http://schemas.microsoft.com/office/powerpoint/2010/main" val="36833641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61791-0B31-4C6D-A204-A457D676AB8D}"/>
              </a:ext>
            </a:extLst>
          </p:cNvPr>
          <p:cNvSpPr>
            <a:spLocks noGrp="1"/>
          </p:cNvSpPr>
          <p:nvPr>
            <p:ph type="title"/>
          </p:nvPr>
        </p:nvSpPr>
        <p:spPr/>
        <p:txBody>
          <a:bodyPr/>
          <a:lstStyle/>
          <a:p>
            <a:r>
              <a:rPr lang="en-IN" dirty="0"/>
              <a:t>FRONT END CODE OF THE WEIGHT PREDICTOR</a:t>
            </a:r>
          </a:p>
        </p:txBody>
      </p:sp>
      <p:pic>
        <p:nvPicPr>
          <p:cNvPr id="5" name="Content Placeholder 4">
            <a:extLst>
              <a:ext uri="{FF2B5EF4-FFF2-40B4-BE49-F238E27FC236}">
                <a16:creationId xmlns:a16="http://schemas.microsoft.com/office/drawing/2014/main" id="{7DD4FA57-D30F-4C7D-B5BF-6A1AF4C6F4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9405" y="1853753"/>
            <a:ext cx="4924167" cy="4575181"/>
          </a:xfrm>
        </p:spPr>
      </p:pic>
      <p:pic>
        <p:nvPicPr>
          <p:cNvPr id="7" name="Picture 6" descr="Text&#10;&#10;Description automatically generated">
            <a:extLst>
              <a:ext uri="{FF2B5EF4-FFF2-40B4-BE49-F238E27FC236}">
                <a16:creationId xmlns:a16="http://schemas.microsoft.com/office/drawing/2014/main" id="{400B0376-53F5-4873-8E12-B7B77A63F7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2836" y="1853753"/>
            <a:ext cx="5062017" cy="4364168"/>
          </a:xfrm>
          <a:prstGeom prst="rect">
            <a:avLst/>
          </a:prstGeom>
        </p:spPr>
      </p:pic>
    </p:spTree>
    <p:extLst>
      <p:ext uri="{BB962C8B-B14F-4D97-AF65-F5344CB8AC3E}">
        <p14:creationId xmlns:p14="http://schemas.microsoft.com/office/powerpoint/2010/main" val="2920276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FFA28-B142-4171-8F6F-49C0549DBC7B}"/>
              </a:ext>
            </a:extLst>
          </p:cNvPr>
          <p:cNvSpPr>
            <a:spLocks noGrp="1"/>
          </p:cNvSpPr>
          <p:nvPr>
            <p:ph type="title"/>
          </p:nvPr>
        </p:nvSpPr>
        <p:spPr/>
        <p:txBody>
          <a:bodyPr/>
          <a:lstStyle/>
          <a:p>
            <a:r>
              <a:rPr lang="en-IN" dirty="0"/>
              <a:t>                     FINAL PREDICITION</a:t>
            </a:r>
          </a:p>
        </p:txBody>
      </p:sp>
      <p:sp>
        <p:nvSpPr>
          <p:cNvPr id="3" name="Content Placeholder 2">
            <a:extLst>
              <a:ext uri="{FF2B5EF4-FFF2-40B4-BE49-F238E27FC236}">
                <a16:creationId xmlns:a16="http://schemas.microsoft.com/office/drawing/2014/main" id="{10DF613B-403C-41EA-B793-8258000B4A00}"/>
              </a:ext>
            </a:extLst>
          </p:cNvPr>
          <p:cNvSpPr>
            <a:spLocks noGrp="1"/>
          </p:cNvSpPr>
          <p:nvPr>
            <p:ph idx="1"/>
          </p:nvPr>
        </p:nvSpPr>
        <p:spPr>
          <a:xfrm>
            <a:off x="1294362" y="2028984"/>
            <a:ext cx="9603275" cy="3450613"/>
          </a:xfrm>
        </p:spPr>
        <p:txBody>
          <a:bodyPr>
            <a:normAutofit/>
          </a:bodyPr>
          <a:lstStyle/>
          <a:p>
            <a:pPr marL="0" indent="0">
              <a:buNone/>
            </a:pPr>
            <a:r>
              <a:rPr lang="en-US" sz="1600" dirty="0"/>
              <a:t>Our prediction is made using the following details of Sammi. When we input</a:t>
            </a:r>
          </a:p>
          <a:p>
            <a:pPr marL="0" indent="0">
              <a:buNone/>
            </a:pPr>
            <a:r>
              <a:rPr lang="en-US" sz="1600" dirty="0"/>
              <a:t>these values into our trained Random forest regressor we get the following prediction:</a:t>
            </a:r>
          </a:p>
          <a:p>
            <a:r>
              <a:rPr lang="en-US" sz="1600" dirty="0"/>
              <a:t>  Gender of Baby: Female</a:t>
            </a:r>
          </a:p>
          <a:p>
            <a:r>
              <a:rPr lang="en-US" sz="1600" dirty="0"/>
              <a:t>   Fathers Age: 27</a:t>
            </a:r>
          </a:p>
          <a:p>
            <a:r>
              <a:rPr lang="en-US" sz="1600" dirty="0"/>
              <a:t>   Mothers Age: 27</a:t>
            </a:r>
          </a:p>
          <a:p>
            <a:r>
              <a:rPr lang="en-US" sz="1600" dirty="0"/>
              <a:t>   Parity of Mother: 1</a:t>
            </a:r>
          </a:p>
        </p:txBody>
      </p:sp>
    </p:spTree>
    <p:extLst>
      <p:ext uri="{BB962C8B-B14F-4D97-AF65-F5344CB8AC3E}">
        <p14:creationId xmlns:p14="http://schemas.microsoft.com/office/powerpoint/2010/main" val="19768270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8BF90-3368-4DF5-B3F8-DD2EC1480686}"/>
              </a:ext>
            </a:extLst>
          </p:cNvPr>
          <p:cNvSpPr>
            <a:spLocks noGrp="1"/>
          </p:cNvSpPr>
          <p:nvPr>
            <p:ph type="title"/>
          </p:nvPr>
        </p:nvSpPr>
        <p:spPr/>
        <p:txBody>
          <a:bodyPr/>
          <a:lstStyle/>
          <a:p>
            <a:r>
              <a:rPr lang="en-IN" dirty="0"/>
              <a:t>                           CONTINUED</a:t>
            </a:r>
            <a:br>
              <a:rPr lang="en-IN" dirty="0"/>
            </a:br>
            <a:r>
              <a:rPr lang="en-IN" dirty="0"/>
              <a:t> </a:t>
            </a:r>
          </a:p>
        </p:txBody>
      </p:sp>
      <p:sp>
        <p:nvSpPr>
          <p:cNvPr id="3" name="Content Placeholder 2">
            <a:extLst>
              <a:ext uri="{FF2B5EF4-FFF2-40B4-BE49-F238E27FC236}">
                <a16:creationId xmlns:a16="http://schemas.microsoft.com/office/drawing/2014/main" id="{42D18A1F-B43A-4591-8410-A7181987830A}"/>
              </a:ext>
            </a:extLst>
          </p:cNvPr>
          <p:cNvSpPr>
            <a:spLocks noGrp="1"/>
          </p:cNvSpPr>
          <p:nvPr>
            <p:ph idx="1"/>
          </p:nvPr>
        </p:nvSpPr>
        <p:spPr/>
        <p:txBody>
          <a:bodyPr>
            <a:normAutofit fontScale="70000" lnSpcReduction="20000"/>
          </a:bodyPr>
          <a:lstStyle/>
          <a:p>
            <a:r>
              <a:rPr lang="en-US" dirty="0"/>
              <a:t> Gestation period: 41 Weeks</a:t>
            </a:r>
          </a:p>
          <a:p>
            <a:r>
              <a:rPr lang="en-US" dirty="0"/>
              <a:t>   Weight Gained: 20 lbs.</a:t>
            </a:r>
          </a:p>
          <a:p>
            <a:r>
              <a:rPr lang="en-US" dirty="0"/>
              <a:t>   Drinks per week: 0.25</a:t>
            </a:r>
          </a:p>
          <a:p>
            <a:r>
              <a:rPr lang="en-US" dirty="0"/>
              <a:t>   </a:t>
            </a:r>
            <a:r>
              <a:rPr lang="en-US" dirty="0" err="1"/>
              <a:t>Anaemic</a:t>
            </a:r>
            <a:r>
              <a:rPr lang="en-US" dirty="0"/>
              <a:t> : True</a:t>
            </a:r>
          </a:p>
          <a:p>
            <a:r>
              <a:rPr lang="en-US" dirty="0"/>
              <a:t>   Ethnicity of Father: WHITE</a:t>
            </a:r>
          </a:p>
          <a:p>
            <a:r>
              <a:rPr lang="en-US" dirty="0"/>
              <a:t>  Ethnicity of Mother: WHITE</a:t>
            </a:r>
          </a:p>
          <a:p>
            <a:r>
              <a:rPr lang="en-US" dirty="0"/>
              <a:t>  Marital Status: True</a:t>
            </a:r>
          </a:p>
          <a:p>
            <a:r>
              <a:rPr lang="en-US" dirty="0"/>
              <a:t>  Education of Father: 12 years</a:t>
            </a:r>
          </a:p>
          <a:p>
            <a:r>
              <a:rPr lang="en-US" dirty="0"/>
              <a:t>  Education of Mother: 16 years</a:t>
            </a:r>
          </a:p>
          <a:p>
            <a:r>
              <a:rPr lang="en-US" dirty="0"/>
              <a:t>  Pre Natal-Care : True</a:t>
            </a:r>
          </a:p>
          <a:p>
            <a:pPr marL="0" indent="0">
              <a:buNone/>
            </a:pPr>
            <a:endParaRPr lang="en-IN" dirty="0"/>
          </a:p>
        </p:txBody>
      </p:sp>
    </p:spTree>
    <p:extLst>
      <p:ext uri="{BB962C8B-B14F-4D97-AF65-F5344CB8AC3E}">
        <p14:creationId xmlns:p14="http://schemas.microsoft.com/office/powerpoint/2010/main" val="2345541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3" name="Picture 62" descr="Magnifying glass on clear background">
            <a:extLst>
              <a:ext uri="{FF2B5EF4-FFF2-40B4-BE49-F238E27FC236}">
                <a16:creationId xmlns:a16="http://schemas.microsoft.com/office/drawing/2014/main" id="{FE46BDAB-3F30-48B8-B17F-128FB7BE3260}"/>
              </a:ext>
            </a:extLst>
          </p:cNvPr>
          <p:cNvPicPr>
            <a:picLocks noChangeAspect="1"/>
          </p:cNvPicPr>
          <p:nvPr/>
        </p:nvPicPr>
        <p:blipFill rotWithShape="1">
          <a:blip r:embed="rId2"/>
          <a:srcRect b="15730"/>
          <a:stretch/>
        </p:blipFill>
        <p:spPr>
          <a:xfrm>
            <a:off x="20" y="1"/>
            <a:ext cx="12191980" cy="6857999"/>
          </a:xfrm>
          <a:prstGeom prst="rect">
            <a:avLst/>
          </a:prstGeom>
        </p:spPr>
      </p:pic>
      <p:sp>
        <p:nvSpPr>
          <p:cNvPr id="4" name="Title 3">
            <a:extLst>
              <a:ext uri="{FF2B5EF4-FFF2-40B4-BE49-F238E27FC236}">
                <a16:creationId xmlns:a16="http://schemas.microsoft.com/office/drawing/2014/main" id="{A3D74C81-BD17-4F51-A3B7-F654FEBB9C8C}"/>
              </a:ext>
            </a:extLst>
          </p:cNvPr>
          <p:cNvSpPr>
            <a:spLocks noGrp="1"/>
          </p:cNvSpPr>
          <p:nvPr>
            <p:ph type="title"/>
          </p:nvPr>
        </p:nvSpPr>
        <p:spPr>
          <a:xfrm>
            <a:off x="565150" y="768334"/>
            <a:ext cx="6969505" cy="2866405"/>
          </a:xfrm>
        </p:spPr>
        <p:txBody>
          <a:bodyPr vert="horz" lIns="91440" tIns="45720" rIns="91440" bIns="45720" rtlCol="0" anchor="t">
            <a:normAutofit/>
          </a:bodyPr>
          <a:lstStyle/>
          <a:p>
            <a:r>
              <a:rPr lang="en-US" sz="6600" dirty="0"/>
              <a:t>NEED??</a:t>
            </a:r>
          </a:p>
        </p:txBody>
      </p:sp>
      <p:sp>
        <p:nvSpPr>
          <p:cNvPr id="11" name="Text Placeholder 10">
            <a:extLst>
              <a:ext uri="{FF2B5EF4-FFF2-40B4-BE49-F238E27FC236}">
                <a16:creationId xmlns:a16="http://schemas.microsoft.com/office/drawing/2014/main" id="{2067176D-E4E0-4970-9D4A-C486CC97C1A5}"/>
              </a:ext>
            </a:extLst>
          </p:cNvPr>
          <p:cNvSpPr>
            <a:spLocks noGrp="1"/>
          </p:cNvSpPr>
          <p:nvPr>
            <p:ph type="body" idx="1"/>
          </p:nvPr>
        </p:nvSpPr>
        <p:spPr>
          <a:xfrm>
            <a:off x="565150" y="2892011"/>
            <a:ext cx="9268167" cy="2866405"/>
          </a:xfrm>
        </p:spPr>
        <p:txBody>
          <a:bodyPr vert="horz" lIns="91440" tIns="45720" rIns="91440" bIns="45720" rtlCol="0" anchor="b">
            <a:normAutofit/>
          </a:bodyPr>
          <a:lstStyle/>
          <a:p>
            <a:r>
              <a:rPr lang="en-US" sz="2000" dirty="0">
                <a:solidFill>
                  <a:schemeClr val="tx1"/>
                </a:solidFill>
              </a:rPr>
              <a:t>Prediction of a birth weight in a normal range is an indicator for parents and doctors that baby is healthy a significance deviation from which can lead abnormality.</a:t>
            </a:r>
          </a:p>
        </p:txBody>
      </p:sp>
    </p:spTree>
    <p:extLst>
      <p:ext uri="{BB962C8B-B14F-4D97-AF65-F5344CB8AC3E}">
        <p14:creationId xmlns:p14="http://schemas.microsoft.com/office/powerpoint/2010/main" val="2258038967"/>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FE75B-8720-4ABA-AC8E-2AC2C93B3F12}"/>
              </a:ext>
            </a:extLst>
          </p:cNvPr>
          <p:cNvSpPr>
            <a:spLocks noGrp="1"/>
          </p:cNvSpPr>
          <p:nvPr>
            <p:ph type="title"/>
          </p:nvPr>
        </p:nvSpPr>
        <p:spPr/>
        <p:txBody>
          <a:bodyPr/>
          <a:lstStyle/>
          <a:p>
            <a:pPr algn="ctr"/>
            <a:r>
              <a:rPr lang="en-IN" dirty="0"/>
              <a:t>Bibliography</a:t>
            </a:r>
            <a:br>
              <a:rPr lang="en-IN" dirty="0"/>
            </a:br>
            <a:endParaRPr lang="en-IN" dirty="0"/>
          </a:p>
        </p:txBody>
      </p:sp>
      <p:sp>
        <p:nvSpPr>
          <p:cNvPr id="3" name="Content Placeholder 2">
            <a:extLst>
              <a:ext uri="{FF2B5EF4-FFF2-40B4-BE49-F238E27FC236}">
                <a16:creationId xmlns:a16="http://schemas.microsoft.com/office/drawing/2014/main" id="{3462DA5D-AECD-43A3-8549-B2C2618C0751}"/>
              </a:ext>
            </a:extLst>
          </p:cNvPr>
          <p:cNvSpPr>
            <a:spLocks noGrp="1"/>
          </p:cNvSpPr>
          <p:nvPr>
            <p:ph idx="1"/>
          </p:nvPr>
        </p:nvSpPr>
        <p:spPr/>
        <p:txBody>
          <a:bodyPr>
            <a:normAutofit/>
          </a:bodyPr>
          <a:lstStyle/>
          <a:p>
            <a:pPr marL="0" indent="0">
              <a:buNone/>
            </a:pPr>
            <a:r>
              <a:rPr lang="en-US" dirty="0"/>
              <a:t>1. Wilcox, Allen J. "On the importance and the unimportance of birth- </a:t>
            </a:r>
            <a:r>
              <a:rPr lang="en-US" dirty="0" err="1"/>
              <a:t>weight."International</a:t>
            </a:r>
            <a:r>
              <a:rPr lang="en-US" dirty="0"/>
              <a:t> journal of epidemiology 30.6 (2001): 1233-1241</a:t>
            </a:r>
          </a:p>
          <a:p>
            <a:pPr marL="0" indent="0">
              <a:buNone/>
            </a:pPr>
            <a:r>
              <a:rPr lang="en-US" dirty="0"/>
              <a:t>2. Nahum, Gerard G., and Harold Stanislaw. "Validation of a birth weight prediction    equation based on maternal characteristics." The Journal of reproductive medicine   47.9 (2002): 752-760.</a:t>
            </a:r>
          </a:p>
          <a:p>
            <a:pPr marL="0" indent="0">
              <a:buNone/>
            </a:pPr>
            <a:r>
              <a:rPr lang="en-US" dirty="0"/>
              <a:t>3. Nahum, Gerard G., and Harold Stanislaw. "Ultrasonographic prediction of term    birth weight: how accurate is it?." American journal of obstetrics and gynecology    188.2 (2003): 566-574.</a:t>
            </a:r>
            <a:endParaRPr lang="en-IN" dirty="0"/>
          </a:p>
        </p:txBody>
      </p:sp>
    </p:spTree>
    <p:extLst>
      <p:ext uri="{BB962C8B-B14F-4D97-AF65-F5344CB8AC3E}">
        <p14:creationId xmlns:p14="http://schemas.microsoft.com/office/powerpoint/2010/main" val="663802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9E5E629-7060-41F9-8B50-02B2E85F7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F0AE05F3-A033-46E4-A828-4E77D6A79BF0}"/>
              </a:ext>
            </a:extLst>
          </p:cNvPr>
          <p:cNvSpPr>
            <a:spLocks noGrp="1"/>
          </p:cNvSpPr>
          <p:nvPr>
            <p:ph type="title"/>
          </p:nvPr>
        </p:nvSpPr>
        <p:spPr>
          <a:xfrm>
            <a:off x="941455" y="1268898"/>
            <a:ext cx="3441845" cy="4361688"/>
          </a:xfrm>
        </p:spPr>
        <p:txBody>
          <a:bodyPr anchor="ctr">
            <a:normAutofit/>
          </a:bodyPr>
          <a:lstStyle/>
          <a:p>
            <a:r>
              <a:rPr lang="en-IN" sz="6000" dirty="0"/>
              <a:t>THE END </a:t>
            </a:r>
          </a:p>
        </p:txBody>
      </p:sp>
      <p:grpSp>
        <p:nvGrpSpPr>
          <p:cNvPr id="12" name="Group 11">
            <a:extLst>
              <a:ext uri="{FF2B5EF4-FFF2-40B4-BE49-F238E27FC236}">
                <a16:creationId xmlns:a16="http://schemas.microsoft.com/office/drawing/2014/main" id="{F0A74D93-ED7F-4633-8594-99D9FA43DA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03005" y="676656"/>
            <a:ext cx="6945528" cy="5546173"/>
            <a:chOff x="4603005" y="1286439"/>
            <a:chExt cx="6292376" cy="4289488"/>
          </a:xfrm>
        </p:grpSpPr>
        <p:sp>
          <p:nvSpPr>
            <p:cNvPr id="13" name="Rectangle 12">
              <a:extLst>
                <a:ext uri="{FF2B5EF4-FFF2-40B4-BE49-F238E27FC236}">
                  <a16:creationId xmlns:a16="http://schemas.microsoft.com/office/drawing/2014/main" id="{88493448-FE74-4227-AC61-AF38A22278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03005" y="1286439"/>
              <a:ext cx="6292376" cy="428948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BDA5412-7A0F-451B-86FE-5B4B38E05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02049" y="1490915"/>
              <a:ext cx="5894288" cy="3880536"/>
            </a:xfrm>
            <a:prstGeom prst="rect">
              <a:avLst/>
            </a:prstGeom>
            <a:solidFill>
              <a:schemeClr val="bg1">
                <a:alpha val="98000"/>
              </a:schemeClr>
            </a:soli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1598E19-BACC-4AD6-8E51-F08B186A0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5097" y="1104306"/>
            <a:ext cx="6181344" cy="4690872"/>
          </a:xfrm>
          <a:prstGeom prst="rect">
            <a:avLst/>
          </a:prstGeom>
          <a:solidFill>
            <a:schemeClr val="tx2"/>
          </a:solidFill>
          <a:ln w="6350">
            <a:solidFill>
              <a:schemeClr val="bg2"/>
            </a:solidFill>
          </a:ln>
          <a:effectLst>
            <a:innerShdw blurRad="114300">
              <a:prstClr val="black">
                <a:alpha val="78000"/>
              </a:prstClr>
            </a:innerShdw>
          </a:effectLst>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50D8CE7A-759C-4C76-98D7-CBC0D5BA7220}"/>
              </a:ext>
            </a:extLst>
          </p:cNvPr>
          <p:cNvSpPr>
            <a:spLocks noGrp="1"/>
          </p:cNvSpPr>
          <p:nvPr>
            <p:ph idx="1"/>
          </p:nvPr>
        </p:nvSpPr>
        <p:spPr>
          <a:xfrm>
            <a:off x="5149689" y="1268898"/>
            <a:ext cx="5852160" cy="4361688"/>
          </a:xfrm>
        </p:spPr>
        <p:txBody>
          <a:bodyPr anchor="ctr">
            <a:normAutofit/>
          </a:bodyPr>
          <a:lstStyle/>
          <a:p>
            <a:r>
              <a:rPr lang="en-IN" dirty="0">
                <a:solidFill>
                  <a:schemeClr val="bg1"/>
                </a:solidFill>
              </a:rPr>
              <a:t>A SPECIAL THANKS TO ALL THE RESPECTED MENTORS  AND TEACHERS FOR THEIR CONSTANT SUPPORT AND INSPIRTION.  </a:t>
            </a:r>
          </a:p>
          <a:p>
            <a:r>
              <a:rPr lang="en-IN" dirty="0">
                <a:solidFill>
                  <a:schemeClr val="bg1"/>
                </a:solidFill>
              </a:rPr>
              <a:t>Specially Shivangi Tyagi ma’am for coordinating us so wisely</a:t>
            </a:r>
          </a:p>
        </p:txBody>
      </p:sp>
    </p:spTree>
    <p:extLst>
      <p:ext uri="{BB962C8B-B14F-4D97-AF65-F5344CB8AC3E}">
        <p14:creationId xmlns:p14="http://schemas.microsoft.com/office/powerpoint/2010/main" val="1082498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 name="Picture 62" descr="Magnifying glass on clear background">
            <a:extLst>
              <a:ext uri="{FF2B5EF4-FFF2-40B4-BE49-F238E27FC236}">
                <a16:creationId xmlns:a16="http://schemas.microsoft.com/office/drawing/2014/main" id="{FE46BDAB-3F30-48B8-B17F-128FB7BE3260}"/>
              </a:ext>
            </a:extLst>
          </p:cNvPr>
          <p:cNvPicPr>
            <a:picLocks noChangeAspect="1"/>
          </p:cNvPicPr>
          <p:nvPr/>
        </p:nvPicPr>
        <p:blipFill rotWithShape="1">
          <a:blip r:embed="rId2"/>
          <a:srcRect b="15730"/>
          <a:stretch/>
        </p:blipFill>
        <p:spPr>
          <a:xfrm>
            <a:off x="27316" y="1"/>
            <a:ext cx="12191980" cy="6857999"/>
          </a:xfrm>
          <a:prstGeom prst="rect">
            <a:avLst/>
          </a:prstGeom>
        </p:spPr>
      </p:pic>
      <p:sp>
        <p:nvSpPr>
          <p:cNvPr id="4" name="Title 3">
            <a:extLst>
              <a:ext uri="{FF2B5EF4-FFF2-40B4-BE49-F238E27FC236}">
                <a16:creationId xmlns:a16="http://schemas.microsoft.com/office/drawing/2014/main" id="{A3D74C81-BD17-4F51-A3B7-F654FEBB9C8C}"/>
              </a:ext>
            </a:extLst>
          </p:cNvPr>
          <p:cNvSpPr>
            <a:spLocks noGrp="1"/>
          </p:cNvSpPr>
          <p:nvPr>
            <p:ph type="title"/>
          </p:nvPr>
        </p:nvSpPr>
        <p:spPr/>
        <p:txBody>
          <a:bodyPr vert="horz" lIns="91440" tIns="45720" rIns="91440" bIns="45720" rtlCol="0" anchor="t">
            <a:normAutofit/>
          </a:bodyPr>
          <a:lstStyle/>
          <a:p>
            <a:r>
              <a:rPr lang="en-US" sz="4000" dirty="0"/>
              <a:t>CHALLENGE</a:t>
            </a:r>
          </a:p>
        </p:txBody>
      </p:sp>
      <p:sp>
        <p:nvSpPr>
          <p:cNvPr id="11" name="Text Placeholder 10">
            <a:extLst>
              <a:ext uri="{FF2B5EF4-FFF2-40B4-BE49-F238E27FC236}">
                <a16:creationId xmlns:a16="http://schemas.microsoft.com/office/drawing/2014/main" id="{2067176D-E4E0-4970-9D4A-C486CC97C1A5}"/>
              </a:ext>
            </a:extLst>
          </p:cNvPr>
          <p:cNvSpPr>
            <a:spLocks noGrp="1"/>
          </p:cNvSpPr>
          <p:nvPr>
            <p:ph idx="1"/>
          </p:nvPr>
        </p:nvSpPr>
        <p:spPr/>
        <p:txBody>
          <a:bodyPr vert="horz" lIns="91440" tIns="45720" rIns="91440" bIns="45720" rtlCol="0" anchor="b">
            <a:normAutofit/>
          </a:bodyPr>
          <a:lstStyle/>
          <a:p>
            <a:pPr marL="0" indent="0">
              <a:buNone/>
            </a:pPr>
            <a:r>
              <a:rPr lang="en-US" sz="2000" dirty="0">
                <a:solidFill>
                  <a:schemeClr val="tx1"/>
                </a:solidFill>
              </a:rPr>
              <a:t>.</a:t>
            </a:r>
          </a:p>
        </p:txBody>
      </p:sp>
      <p:sp>
        <p:nvSpPr>
          <p:cNvPr id="6" name="TextBox 5">
            <a:extLst>
              <a:ext uri="{FF2B5EF4-FFF2-40B4-BE49-F238E27FC236}">
                <a16:creationId xmlns:a16="http://schemas.microsoft.com/office/drawing/2014/main" id="{4CA4C3E6-FD47-4742-A56A-CD8DCFB84894}"/>
              </a:ext>
            </a:extLst>
          </p:cNvPr>
          <p:cNvSpPr txBox="1"/>
          <p:nvPr/>
        </p:nvSpPr>
        <p:spPr>
          <a:xfrm>
            <a:off x="682783" y="2212003"/>
            <a:ext cx="10376453" cy="3416320"/>
          </a:xfrm>
          <a:prstGeom prst="rect">
            <a:avLst/>
          </a:prstGeom>
          <a:noFill/>
        </p:spPr>
        <p:txBody>
          <a:bodyPr wrap="square">
            <a:spAutoFit/>
          </a:bodyPr>
          <a:lstStyle/>
          <a:p>
            <a:pPr marL="342900" indent="-342900">
              <a:buFont typeface="Arial" panose="020B0604020202020204" pitchFamily="34" charset="0"/>
              <a:buChar char="•"/>
            </a:pPr>
            <a:r>
              <a:rPr lang="en-US" sz="2400" i="1" dirty="0">
                <a:latin typeface="Italics"/>
              </a:rPr>
              <a:t>Our challenge is to predict the birth weight of Sammi Sternbach's baby. Sammi,</a:t>
            </a:r>
          </a:p>
          <a:p>
            <a:r>
              <a:rPr lang="en-US" sz="2400" i="1" dirty="0">
                <a:latin typeface="Italics"/>
              </a:rPr>
              <a:t>      now, she is in her 41st week of pregnancy. </a:t>
            </a:r>
          </a:p>
          <a:p>
            <a:pPr marL="342900" indent="-342900">
              <a:buFont typeface="Arial" panose="020B0604020202020204" pitchFamily="34" charset="0"/>
              <a:buChar char="•"/>
            </a:pPr>
            <a:r>
              <a:rPr lang="en-US" sz="2400" i="1" dirty="0">
                <a:latin typeface="Italics"/>
              </a:rPr>
              <a:t>The birth weight of a baby can be predicted based on the external and internal factors associated with the mother and her environment.</a:t>
            </a:r>
          </a:p>
          <a:p>
            <a:pPr marL="342900" indent="-342900">
              <a:buFont typeface="Arial" panose="020B0604020202020204" pitchFamily="34" charset="0"/>
              <a:buChar char="•"/>
            </a:pPr>
            <a:r>
              <a:rPr lang="en-US" sz="2400" i="1" dirty="0">
                <a:latin typeface="Italics"/>
              </a:rPr>
              <a:t> Premature birth and low birth weight are the leading causes of increase in infant and neonatal mortality (death before 28 days of age) rates in the United States. </a:t>
            </a:r>
          </a:p>
          <a:p>
            <a:pPr marL="342900" indent="-342900">
              <a:buFont typeface="Arial" panose="020B0604020202020204" pitchFamily="34" charset="0"/>
              <a:buChar char="•"/>
            </a:pPr>
            <a:r>
              <a:rPr lang="en-US" sz="2400" i="1" dirty="0">
                <a:latin typeface="Italics"/>
              </a:rPr>
              <a:t>The low birth weight makes up 60-80% of the infant mortality rate.</a:t>
            </a:r>
          </a:p>
          <a:p>
            <a:pPr marL="342900" indent="-342900">
              <a:buFont typeface="Arial" panose="020B0604020202020204" pitchFamily="34" charset="0"/>
              <a:buChar char="•"/>
            </a:pPr>
            <a:endParaRPr lang="en-US" sz="2400" i="1" dirty="0">
              <a:latin typeface="Italics"/>
            </a:endParaRPr>
          </a:p>
        </p:txBody>
      </p:sp>
    </p:spTree>
    <p:extLst>
      <p:ext uri="{BB962C8B-B14F-4D97-AF65-F5344CB8AC3E}">
        <p14:creationId xmlns:p14="http://schemas.microsoft.com/office/powerpoint/2010/main" val="1188871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57089-4B72-4761-85D0-C85AD7D0F486}"/>
              </a:ext>
            </a:extLst>
          </p:cNvPr>
          <p:cNvSpPr>
            <a:spLocks noGrp="1"/>
          </p:cNvSpPr>
          <p:nvPr>
            <p:ph type="title"/>
          </p:nvPr>
        </p:nvSpPr>
        <p:spPr>
          <a:xfrm>
            <a:off x="1729875" y="725006"/>
            <a:ext cx="9603275" cy="1049235"/>
          </a:xfrm>
        </p:spPr>
        <p:txBody>
          <a:bodyPr>
            <a:normAutofit/>
          </a:bodyPr>
          <a:lstStyle/>
          <a:p>
            <a:r>
              <a:rPr lang="en-IN" dirty="0">
                <a:latin typeface="Aharoni" panose="02010803020104030203" pitchFamily="2" charset="-79"/>
                <a:cs typeface="Aharoni" panose="02010803020104030203" pitchFamily="2" charset="-79"/>
              </a:rPr>
              <a:t>IMPORTANCE OF BIRTH  WEIGHT RELATED TO MORTALITY</a:t>
            </a:r>
          </a:p>
        </p:txBody>
      </p:sp>
      <p:sp>
        <p:nvSpPr>
          <p:cNvPr id="3" name="Content Placeholder 2">
            <a:extLst>
              <a:ext uri="{FF2B5EF4-FFF2-40B4-BE49-F238E27FC236}">
                <a16:creationId xmlns:a16="http://schemas.microsoft.com/office/drawing/2014/main" id="{751D4053-69B2-4ADA-92D8-380CE6266634}"/>
              </a:ext>
            </a:extLst>
          </p:cNvPr>
          <p:cNvSpPr>
            <a:spLocks noGrp="1"/>
          </p:cNvSpPr>
          <p:nvPr>
            <p:ph idx="1"/>
          </p:nvPr>
        </p:nvSpPr>
        <p:spPr/>
        <p:txBody>
          <a:bodyPr/>
          <a:lstStyle/>
          <a:p>
            <a:r>
              <a:rPr lang="en-IN" sz="3200" dirty="0"/>
              <a:t>The paradox states that LBW(low birth weight) babies do actually have mortality rate than normal babies.</a:t>
            </a:r>
          </a:p>
          <a:p>
            <a:pPr marL="0" indent="0">
              <a:buNone/>
            </a:pPr>
            <a:r>
              <a:rPr lang="en-IN" sz="3200" dirty="0"/>
              <a:t>It has been observed that mortality rate in condition of LBW of smoking mothers was less than those of non smoking . </a:t>
            </a:r>
          </a:p>
          <a:p>
            <a:endParaRPr lang="en-IN" dirty="0"/>
          </a:p>
        </p:txBody>
      </p:sp>
      <p:sp>
        <p:nvSpPr>
          <p:cNvPr id="6" name="AutoShape 6" descr="Magnitude of Low Birth Weight and Associated Factors among Newborns  Delivered in Dangla Primary Hospital, Amhara Regional State, Northwest  Ethiopia, 2017">
            <a:extLst>
              <a:ext uri="{FF2B5EF4-FFF2-40B4-BE49-F238E27FC236}">
                <a16:creationId xmlns:a16="http://schemas.microsoft.com/office/drawing/2014/main" id="{7F101240-941C-4026-BC06-6F07CB91819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555054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AE67FBE-9CA6-4443-B455-8CD2A7A9603A}"/>
              </a:ext>
            </a:extLst>
          </p:cNvPr>
          <p:cNvSpPr>
            <a:spLocks noGrp="1"/>
          </p:cNvSpPr>
          <p:nvPr>
            <p:ph type="title"/>
          </p:nvPr>
        </p:nvSpPr>
        <p:spPr/>
        <p:txBody>
          <a:bodyPr/>
          <a:lstStyle/>
          <a:p>
            <a:r>
              <a:rPr lang="en-IN" dirty="0"/>
              <a:t>RELATION BETWEEN PARENTAL CARE AND BIRTH OF A BABY</a:t>
            </a:r>
          </a:p>
        </p:txBody>
      </p:sp>
      <p:sp>
        <p:nvSpPr>
          <p:cNvPr id="10" name="Content Placeholder 9">
            <a:extLst>
              <a:ext uri="{FF2B5EF4-FFF2-40B4-BE49-F238E27FC236}">
                <a16:creationId xmlns:a16="http://schemas.microsoft.com/office/drawing/2014/main" id="{A3452934-80F2-4EE7-8F30-F6CAA8FEB349}"/>
              </a:ext>
            </a:extLst>
          </p:cNvPr>
          <p:cNvSpPr>
            <a:spLocks noGrp="1"/>
          </p:cNvSpPr>
          <p:nvPr>
            <p:ph idx="1"/>
          </p:nvPr>
        </p:nvSpPr>
        <p:spPr/>
        <p:txBody>
          <a:bodyPr/>
          <a:lstStyle/>
          <a:p>
            <a:r>
              <a:rPr lang="en-IN" dirty="0"/>
              <a:t>It was observed that during the pregnancy the parental care plays a important role in the birth weight of a baby.</a:t>
            </a:r>
          </a:p>
          <a:p>
            <a:r>
              <a:rPr lang="en-IN" dirty="0"/>
              <a:t>Parental care effects the decrease the birth weight of a baby from margin of 36 to 107 grams.</a:t>
            </a:r>
          </a:p>
          <a:p>
            <a:endParaRPr lang="en-IN" dirty="0"/>
          </a:p>
          <a:p>
            <a:pPr marL="0" indent="0">
              <a:buNone/>
            </a:pPr>
            <a:endParaRPr lang="en-IN" dirty="0"/>
          </a:p>
        </p:txBody>
      </p:sp>
      <p:pic>
        <p:nvPicPr>
          <p:cNvPr id="12" name="Picture 11" descr="Chart, line chart&#10;&#10;Description automatically generated">
            <a:extLst>
              <a:ext uri="{FF2B5EF4-FFF2-40B4-BE49-F238E27FC236}">
                <a16:creationId xmlns:a16="http://schemas.microsoft.com/office/drawing/2014/main" id="{4C1489F5-218A-4671-A6F2-7C91675366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2516" y="3629465"/>
            <a:ext cx="4994031" cy="2424016"/>
          </a:xfrm>
          <a:prstGeom prst="rect">
            <a:avLst/>
          </a:prstGeom>
        </p:spPr>
      </p:pic>
    </p:spTree>
    <p:extLst>
      <p:ext uri="{BB962C8B-B14F-4D97-AF65-F5344CB8AC3E}">
        <p14:creationId xmlns:p14="http://schemas.microsoft.com/office/powerpoint/2010/main" val="280414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F8A9A-ED85-467C-A79B-094C62DC3FF1}"/>
              </a:ext>
            </a:extLst>
          </p:cNvPr>
          <p:cNvSpPr>
            <a:spLocks noGrp="1"/>
          </p:cNvSpPr>
          <p:nvPr>
            <p:ph type="title"/>
          </p:nvPr>
        </p:nvSpPr>
        <p:spPr>
          <a:xfrm>
            <a:off x="1451579" y="708984"/>
            <a:ext cx="9603275" cy="1049235"/>
          </a:xfrm>
        </p:spPr>
        <p:txBody>
          <a:bodyPr>
            <a:normAutofit fontScale="90000"/>
          </a:bodyPr>
          <a:lstStyle/>
          <a:p>
            <a:r>
              <a:rPr lang="en-IN" u="sng" dirty="0"/>
              <a:t>DATA MATRICE </a:t>
            </a:r>
            <a:r>
              <a:rPr lang="en-IN" dirty="0"/>
              <a:t>–</a:t>
            </a:r>
            <a:br>
              <a:rPr lang="en-IN" dirty="0"/>
            </a:br>
            <a:br>
              <a:rPr lang="en-IN" sz="1800" dirty="0"/>
            </a:br>
            <a:r>
              <a:rPr lang="en-IN" sz="2000" b="1" i="1" dirty="0"/>
              <a:t>The dataset that we have used here is taken from north Carolina mortality </a:t>
            </a:r>
            <a:r>
              <a:rPr lang="en-IN" sz="2000" b="1" i="1" dirty="0" err="1"/>
              <a:t>statiSTIcs</a:t>
            </a:r>
            <a:r>
              <a:rPr lang="en-IN" sz="2000" b="1" i="1" dirty="0"/>
              <a:t> 2008</a:t>
            </a:r>
            <a:r>
              <a:rPr lang="en-IN" sz="2000" dirty="0"/>
              <a:t>.</a:t>
            </a:r>
            <a:br>
              <a:rPr lang="en-IN" sz="2000" dirty="0"/>
            </a:br>
            <a:r>
              <a:rPr lang="en-IN" sz="1600" dirty="0"/>
              <a:t> </a:t>
            </a:r>
            <a:endParaRPr lang="en-IN" dirty="0"/>
          </a:p>
        </p:txBody>
      </p:sp>
      <p:sp>
        <p:nvSpPr>
          <p:cNvPr id="3" name="Content Placeholder 2">
            <a:extLst>
              <a:ext uri="{FF2B5EF4-FFF2-40B4-BE49-F238E27FC236}">
                <a16:creationId xmlns:a16="http://schemas.microsoft.com/office/drawing/2014/main" id="{02D3D875-D76C-449D-8BCD-39CC40DBB866}"/>
              </a:ext>
            </a:extLst>
          </p:cNvPr>
          <p:cNvSpPr>
            <a:spLocks noGrp="1"/>
          </p:cNvSpPr>
          <p:nvPr>
            <p:ph idx="1"/>
          </p:nvPr>
        </p:nvSpPr>
        <p:spPr/>
        <p:txBody>
          <a:bodyPr>
            <a:noAutofit/>
          </a:bodyPr>
          <a:lstStyle/>
          <a:p>
            <a:r>
              <a:rPr lang="en-US" sz="1600" dirty="0"/>
              <a:t>It contains 133422 cases for the year 2008 and similar data is available for the past 20 years across 125 variables. We used the following dataset for initial analysis and prediction. The following are some interesting variables observed in the dataset.</a:t>
            </a:r>
          </a:p>
          <a:p>
            <a:endParaRPr lang="en-US" sz="1600" dirty="0"/>
          </a:p>
          <a:p>
            <a:r>
              <a:rPr lang="en-US" sz="1600" dirty="0"/>
              <a:t>   Race of Mother and Father</a:t>
            </a:r>
          </a:p>
          <a:p>
            <a:r>
              <a:rPr lang="en-US" sz="1600" dirty="0"/>
              <a:t>   Sex of the Baby</a:t>
            </a:r>
          </a:p>
          <a:p>
            <a:r>
              <a:rPr lang="en-US" sz="1600" dirty="0"/>
              <a:t>  Age of Mother</a:t>
            </a:r>
          </a:p>
        </p:txBody>
      </p:sp>
    </p:spTree>
    <p:extLst>
      <p:ext uri="{BB962C8B-B14F-4D97-AF65-F5344CB8AC3E}">
        <p14:creationId xmlns:p14="http://schemas.microsoft.com/office/powerpoint/2010/main" val="1257897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393DE04-570D-4076-9A6D-F338882A1514}"/>
              </a:ext>
            </a:extLst>
          </p:cNvPr>
          <p:cNvSpPr>
            <a:spLocks noGrp="1"/>
          </p:cNvSpPr>
          <p:nvPr>
            <p:ph type="ctrTitle"/>
          </p:nvPr>
        </p:nvSpPr>
        <p:spPr/>
        <p:txBody>
          <a:bodyPr>
            <a:normAutofit fontScale="90000"/>
          </a:bodyPr>
          <a:lstStyle/>
          <a:p>
            <a:r>
              <a:rPr lang="en-US" sz="1600" dirty="0"/>
              <a:t> </a:t>
            </a:r>
            <a:br>
              <a:rPr lang="en-US" sz="1600" dirty="0"/>
            </a:br>
            <a:br>
              <a:rPr lang="en-US" sz="1600" dirty="0"/>
            </a:br>
            <a:r>
              <a:rPr lang="en-US" sz="1600" dirty="0"/>
              <a:t>  -Completed Weeks of Gestation</a:t>
            </a:r>
            <a:br>
              <a:rPr lang="en-US" sz="1600" dirty="0"/>
            </a:br>
            <a:br>
              <a:rPr lang="en-US" sz="1600" dirty="0"/>
            </a:br>
            <a:r>
              <a:rPr lang="en-US" sz="1600" dirty="0"/>
              <a:t>  -Month Prenatal Care Began</a:t>
            </a:r>
            <a:br>
              <a:rPr lang="en-US" sz="1600" dirty="0"/>
            </a:br>
            <a:br>
              <a:rPr lang="en-US" sz="1600" dirty="0"/>
            </a:br>
            <a:r>
              <a:rPr lang="en-US" sz="1600" dirty="0"/>
              <a:t>  - Locality</a:t>
            </a:r>
            <a:br>
              <a:rPr lang="en-US" sz="1600" dirty="0"/>
            </a:br>
            <a:br>
              <a:rPr lang="en-US" sz="1600" dirty="0"/>
            </a:br>
            <a:r>
              <a:rPr lang="en-US" sz="1600" dirty="0"/>
              <a:t>  - Plurality</a:t>
            </a:r>
            <a:br>
              <a:rPr lang="en-US" sz="1600" dirty="0"/>
            </a:br>
            <a:br>
              <a:rPr lang="en-US" sz="1600" dirty="0"/>
            </a:br>
            <a:r>
              <a:rPr lang="en-US" sz="1600" dirty="0"/>
              <a:t>  - Average # Cigarettes Used Daily</a:t>
            </a:r>
            <a:br>
              <a:rPr lang="en-US" sz="1600" dirty="0"/>
            </a:br>
            <a:br>
              <a:rPr lang="en-US" sz="1600" dirty="0"/>
            </a:br>
            <a:r>
              <a:rPr lang="en-US" sz="1600" dirty="0"/>
              <a:t>  - Average # Drinks Consumed Weekly</a:t>
            </a:r>
            <a:br>
              <a:rPr lang="en-US" sz="1600" dirty="0"/>
            </a:br>
            <a:br>
              <a:rPr lang="en-US" sz="1600" dirty="0"/>
            </a:br>
            <a:r>
              <a:rPr lang="en-US" sz="1600" dirty="0"/>
              <a:t>  - Medical History</a:t>
            </a:r>
            <a:br>
              <a:rPr lang="en-US" sz="1600" dirty="0"/>
            </a:br>
            <a:br>
              <a:rPr lang="en-US" sz="1600" dirty="0"/>
            </a:br>
            <a:r>
              <a:rPr lang="en-US" sz="1600" dirty="0"/>
              <a:t>  - Education of Parents</a:t>
            </a:r>
            <a:br>
              <a:rPr lang="en-US" sz="1600" dirty="0"/>
            </a:br>
            <a:br>
              <a:rPr lang="en-US" sz="1600" dirty="0"/>
            </a:br>
            <a:r>
              <a:rPr lang="en-US" sz="1600" dirty="0"/>
              <a:t>  - Apgar Score</a:t>
            </a:r>
            <a:endParaRPr lang="en-IN" sz="1600" dirty="0"/>
          </a:p>
        </p:txBody>
      </p:sp>
      <p:sp>
        <p:nvSpPr>
          <p:cNvPr id="7" name="Subtitle 6">
            <a:extLst>
              <a:ext uri="{FF2B5EF4-FFF2-40B4-BE49-F238E27FC236}">
                <a16:creationId xmlns:a16="http://schemas.microsoft.com/office/drawing/2014/main" id="{54EF88E0-5B65-4B32-B3A1-E73A1AFBD4B1}"/>
              </a:ext>
            </a:extLst>
          </p:cNvPr>
          <p:cNvSpPr>
            <a:spLocks noGrp="1"/>
          </p:cNvSpPr>
          <p:nvPr>
            <p:ph type="subTitle" idx="1"/>
          </p:nvPr>
        </p:nvSpPr>
        <p:spPr>
          <a:xfrm>
            <a:off x="1914198" y="3995030"/>
            <a:ext cx="8637072" cy="977621"/>
          </a:xfrm>
        </p:spPr>
        <p:txBody>
          <a:bodyPr>
            <a:noAutofit/>
          </a:bodyPr>
          <a:lstStyle/>
          <a:p>
            <a:r>
              <a:rPr lang="en-US" sz="1400" dirty="0"/>
              <a:t> Race of Mother And Father</a:t>
            </a:r>
          </a:p>
          <a:p>
            <a:r>
              <a:rPr lang="en-US" sz="1400" dirty="0"/>
              <a:t>     We observed that Race plays an important role in the baby weight. There are</a:t>
            </a:r>
          </a:p>
          <a:p>
            <a:r>
              <a:rPr lang="en-US" sz="1400" dirty="0"/>
              <a:t>8 categories of races observed. They are Other Nonwhite, White, Black, Amer-</a:t>
            </a:r>
          </a:p>
          <a:p>
            <a:r>
              <a:rPr lang="en-US" sz="1400" dirty="0" err="1"/>
              <a:t>Ican</a:t>
            </a:r>
            <a:r>
              <a:rPr lang="en-US" sz="1400" dirty="0"/>
              <a:t>  Indian, Chinese, Japanese, Hawaiian ,Filipino  and Other Asian or  </a:t>
            </a:r>
            <a:r>
              <a:rPr lang="en-US" sz="1400" dirty="0" err="1"/>
              <a:t>PacIFIC</a:t>
            </a:r>
            <a:endParaRPr lang="en-US" sz="1400" dirty="0"/>
          </a:p>
          <a:p>
            <a:r>
              <a:rPr lang="en-US" sz="1400" dirty="0"/>
              <a:t>Islander</a:t>
            </a:r>
            <a:endParaRPr lang="en-IN" sz="1400" dirty="0"/>
          </a:p>
        </p:txBody>
      </p:sp>
    </p:spTree>
    <p:extLst>
      <p:ext uri="{BB962C8B-B14F-4D97-AF65-F5344CB8AC3E}">
        <p14:creationId xmlns:p14="http://schemas.microsoft.com/office/powerpoint/2010/main" val="153569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22135-1D11-4B7E-AD22-976CBB5AB6E0}"/>
              </a:ext>
            </a:extLst>
          </p:cNvPr>
          <p:cNvSpPr>
            <a:spLocks noGrp="1"/>
          </p:cNvSpPr>
          <p:nvPr>
            <p:ph type="title"/>
          </p:nvPr>
        </p:nvSpPr>
        <p:spPr/>
        <p:txBody>
          <a:bodyPr/>
          <a:lstStyle/>
          <a:p>
            <a:r>
              <a:rPr lang="en-IN" dirty="0"/>
              <a:t>    CONDITIOND REMOVED FROM DATA SETS</a:t>
            </a:r>
          </a:p>
        </p:txBody>
      </p:sp>
      <p:sp>
        <p:nvSpPr>
          <p:cNvPr id="3" name="Content Placeholder 2">
            <a:extLst>
              <a:ext uri="{FF2B5EF4-FFF2-40B4-BE49-F238E27FC236}">
                <a16:creationId xmlns:a16="http://schemas.microsoft.com/office/drawing/2014/main" id="{056698E5-39C7-4E31-ABF0-68EC00D7BBC3}"/>
              </a:ext>
            </a:extLst>
          </p:cNvPr>
          <p:cNvSpPr>
            <a:spLocks noGrp="1"/>
          </p:cNvSpPr>
          <p:nvPr>
            <p:ph idx="1"/>
          </p:nvPr>
        </p:nvSpPr>
        <p:spPr/>
        <p:txBody>
          <a:bodyPr>
            <a:normAutofit/>
          </a:bodyPr>
          <a:lstStyle/>
          <a:p>
            <a:r>
              <a:rPr lang="en-US" dirty="0"/>
              <a:t>post birth parameters that cannot be considered for prediction.</a:t>
            </a:r>
          </a:p>
          <a:p>
            <a:pPr marL="0" indent="0">
              <a:buNone/>
            </a:pPr>
            <a:r>
              <a:rPr lang="en-US" dirty="0"/>
              <a:t>*   Hospital Type Code</a:t>
            </a:r>
          </a:p>
          <a:p>
            <a:pPr marL="0" indent="0">
              <a:buNone/>
            </a:pPr>
            <a:r>
              <a:rPr lang="en-US" dirty="0"/>
              <a:t>*     Attendant</a:t>
            </a:r>
          </a:p>
          <a:p>
            <a:pPr marL="0" indent="0">
              <a:buNone/>
            </a:pPr>
            <a:r>
              <a:rPr lang="en-US" dirty="0"/>
              <a:t>*   Pounds of Birth weight</a:t>
            </a:r>
          </a:p>
          <a:p>
            <a:pPr marL="0" indent="0">
              <a:buNone/>
            </a:pPr>
            <a:r>
              <a:rPr lang="en-US" dirty="0"/>
              <a:t>*   Ounces of Birth weight</a:t>
            </a:r>
          </a:p>
          <a:p>
            <a:pPr marL="0" indent="0">
              <a:buNone/>
            </a:pPr>
            <a:r>
              <a:rPr lang="en-US" dirty="0"/>
              <a:t>*    Events of Labor</a:t>
            </a:r>
          </a:p>
          <a:p>
            <a:pPr marL="0" indent="0">
              <a:buNone/>
            </a:pPr>
            <a:r>
              <a:rPr lang="en-US" dirty="0"/>
              <a:t>*    Conditions of the Newborn</a:t>
            </a:r>
          </a:p>
          <a:p>
            <a:endParaRPr lang="en-US" dirty="0"/>
          </a:p>
          <a:p>
            <a:endParaRPr lang="en-IN" dirty="0"/>
          </a:p>
        </p:txBody>
      </p:sp>
    </p:spTree>
    <p:extLst>
      <p:ext uri="{BB962C8B-B14F-4D97-AF65-F5344CB8AC3E}">
        <p14:creationId xmlns:p14="http://schemas.microsoft.com/office/powerpoint/2010/main" val="3338250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28"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9"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15">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1" name="Rectangle 17">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9">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04350F76-C793-4084-8093-F1C604B99E38}"/>
              </a:ext>
            </a:extLst>
          </p:cNvPr>
          <p:cNvSpPr>
            <a:spLocks noGrp="1"/>
          </p:cNvSpPr>
          <p:nvPr>
            <p:ph type="title"/>
          </p:nvPr>
        </p:nvSpPr>
        <p:spPr>
          <a:xfrm>
            <a:off x="1452616" y="962902"/>
            <a:ext cx="4176384" cy="2380828"/>
          </a:xfrm>
        </p:spPr>
        <p:txBody>
          <a:bodyPr vert="horz" lIns="91440" tIns="45720" rIns="91440" bIns="0" rtlCol="0" anchor="b">
            <a:normAutofit/>
          </a:bodyPr>
          <a:lstStyle/>
          <a:p>
            <a:r>
              <a:rPr lang="en-US" sz="3400" dirty="0"/>
              <a:t>EFEECT OF SMOKING AND DRINKING ON BIRTH WEIGHT OF A BABY</a:t>
            </a:r>
          </a:p>
        </p:txBody>
      </p:sp>
      <p:cxnSp>
        <p:nvCxnSpPr>
          <p:cNvPr id="33" name="Straight Connector 21">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 name="Content Placeholder 4" descr="Chart, line chart&#10;&#10;Description automatically generated">
            <a:extLst>
              <a:ext uri="{FF2B5EF4-FFF2-40B4-BE49-F238E27FC236}">
                <a16:creationId xmlns:a16="http://schemas.microsoft.com/office/drawing/2014/main" id="{D446B865-BEBE-4CAF-9338-147558A167F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4411" y="1480417"/>
            <a:ext cx="4960442" cy="3311094"/>
          </a:xfrm>
          <a:prstGeom prst="rect">
            <a:avLst/>
          </a:prstGeom>
        </p:spPr>
      </p:pic>
      <p:pic>
        <p:nvPicPr>
          <p:cNvPr id="34" name="Picture 23">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5" name="Straight Connector 25">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29946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Depth</Template>
  <TotalTime>477</TotalTime>
  <Words>825</Words>
  <Application>Microsoft Office PowerPoint</Application>
  <PresentationFormat>Widescreen</PresentationFormat>
  <Paragraphs>81</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Aharoni</vt:lpstr>
      <vt:lpstr>Arial</vt:lpstr>
      <vt:lpstr>Bookman Old Style</vt:lpstr>
      <vt:lpstr>Gill Sans MT</vt:lpstr>
      <vt:lpstr>Helvetica Neue</vt:lpstr>
      <vt:lpstr>Italics</vt:lpstr>
      <vt:lpstr>Gallery</vt:lpstr>
      <vt:lpstr>PowerPoint Presentation</vt:lpstr>
      <vt:lpstr>NEED??</vt:lpstr>
      <vt:lpstr>CHALLENGE</vt:lpstr>
      <vt:lpstr>IMPORTANCE OF BIRTH  WEIGHT RELATED TO MORTALITY</vt:lpstr>
      <vt:lpstr>RELATION BETWEEN PARENTAL CARE AND BIRTH OF A BABY</vt:lpstr>
      <vt:lpstr>DATA MATRICE –  The dataset that we have used here is taken from north Carolina mortality statiSTIcs 2008.  </vt:lpstr>
      <vt:lpstr>     -Completed Weeks of Gestation    -Month Prenatal Care Began    - Locality    - Plurality    - Average # Cigarettes Used Daily    - Average # Drinks Consumed Weekly    - Medical History    - Education of Parents    - Apgar Score</vt:lpstr>
      <vt:lpstr>    CONDITIOND REMOVED FROM DATA SETS</vt:lpstr>
      <vt:lpstr>EFEECT OF SMOKING AND DRINKING ON BIRTH WEIGHT OF A BABY</vt:lpstr>
      <vt:lpstr>EFEECT OF SMOKING AND DRINKING ON BIRTH WEIGHT OF A BABY</vt:lpstr>
      <vt:lpstr>Data is explored visually with the help of seaborn library in Python</vt:lpstr>
      <vt:lpstr>Our Data is then divided into Training and Testing set based on the selected features studied from previous steps. </vt:lpstr>
      <vt:lpstr>A brief overview of models and evaluation framework </vt:lpstr>
      <vt:lpstr>Few algorithms that we have applied:</vt:lpstr>
      <vt:lpstr>Mode selection</vt:lpstr>
      <vt:lpstr>DEPLOYMENT OF THE MODEL</vt:lpstr>
      <vt:lpstr>FRONT END CODE OF THE WEIGHT PREDICTOR</vt:lpstr>
      <vt:lpstr>                     FINAL PREDICITION</vt:lpstr>
      <vt:lpstr>                           CONTINUED  </vt:lpstr>
      <vt:lpstr>Bibliography </vt:lpstr>
      <vt:lpstr>THE 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Aman</dc:creator>
  <cp:lastModifiedBy>Aman Dixit</cp:lastModifiedBy>
  <cp:revision>12</cp:revision>
  <dcterms:created xsi:type="dcterms:W3CDTF">2021-10-26T17:13:03Z</dcterms:created>
  <dcterms:modified xsi:type="dcterms:W3CDTF">2023-12-21T05:29:22Z</dcterms:modified>
</cp:coreProperties>
</file>