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1857375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007D79"/>
    <a:srgbClr val="D02670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3" autoAdjust="0"/>
    <p:restoredTop sz="91480" autoAdjust="0"/>
  </p:normalViewPr>
  <p:slideViewPr>
    <p:cSldViewPr snapToGrid="0" showGuides="1">
      <p:cViewPr varScale="1">
        <p:scale>
          <a:sx n="56" d="100"/>
          <a:sy n="56" d="100"/>
        </p:scale>
        <p:origin x="28" y="80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24.xml"/><Relationship Id="rId3" Type="http://schemas.openxmlformats.org/officeDocument/2006/relationships/slide" Target="slides/slide1.xml"/><Relationship Id="rId29" Type="http://schemas.openxmlformats.org/officeDocument/2006/relationships/customXml" Target="../customXml/item3.xml"/><Relationship Id="rId28" Type="http://schemas.openxmlformats.org/officeDocument/2006/relationships/customXml" Target="../customXml/item2.xml"/><Relationship Id="rId27" Type="http://schemas.openxmlformats.org/officeDocument/2006/relationships/customXml" Target="../customXml/item1.xml"/><Relationship Id="rId26" Type="http://schemas.microsoft.com/office/2018/10/relationships/authors" Target="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0.000 0.000,'0.000'0.000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0.000 1.000,'0.000'0.000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0.000 0.000,'0.000'0.000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0.000 0.000,'6.000'0.000,"-4.000"6.000,-2.000 2.000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0.000 1.000,'0.000'0.000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0.000 1.000,'0.000'0.000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0.000 1.000,'0.000'0.000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0.000 1.000,'0.000'0.000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1.000 0.000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704020202020204" pitchFamily="34" charset="0"/>
                <a:cs typeface="Arial" panose="020B07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704020202020204" pitchFamily="34" charset="0"/>
                <a:cs typeface="Arial" panose="020B07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704020202020204" pitchFamily="34" charset="0"/>
                <a:cs typeface="Arial" panose="020B07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704020202020204" pitchFamily="34" charset="0"/>
                <a:cs typeface="Arial" panose="020B07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704020202020204" pitchFamily="34" charset="0"/>
                <a:cs typeface="Arial" panose="020B07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704020202020204" pitchFamily="34" charset="0"/>
                <a:cs typeface="Arial" panose="020B07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704020202020204" pitchFamily="34" charset="0"/>
                <a:cs typeface="Arial" panose="020B07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704020202020204" pitchFamily="34" charset="0"/>
                <a:cs typeface="Arial" panose="020B07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704020202020204" pitchFamily="34" charset="0"/>
                <a:cs typeface="Arial" panose="020B07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  <a:endParaRPr lang="en-US" sz="1400" b="0">
              <a:solidFill>
                <a:srgbClr val="000000"/>
              </a:solidFill>
              <a:latin typeface="Helv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microsoft.com/office/2007/relationships/hdphoto" Target="../media/image8.wdp"/><Relationship Id="rId7" Type="http://schemas.openxmlformats.org/officeDocument/2006/relationships/image" Target="../media/image7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1.xml"/><Relationship Id="rId14" Type="http://schemas.openxmlformats.org/officeDocument/2006/relationships/image" Target="../media/image6.svg"/><Relationship Id="rId13" Type="http://schemas.openxmlformats.org/officeDocument/2006/relationships/image" Target="../media/image5.png"/><Relationship Id="rId12" Type="http://schemas.openxmlformats.org/officeDocument/2006/relationships/image" Target="../media/image4.svg"/><Relationship Id="rId11" Type="http://schemas.openxmlformats.org/officeDocument/2006/relationships/image" Target="../media/image3.png"/><Relationship Id="rId10" Type="http://schemas.openxmlformats.org/officeDocument/2006/relationships/image" Target="../media/image2.sv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pic>
        <p:nvPicPr>
          <p:cNvPr id="12" name="Picture 11" descr="Text, logo&#10;&#10;Description automatically generated"/>
          <p:cNvPicPr>
            <a:picLocks noChangeAspect="1"/>
          </p:cNvPicPr>
          <p:nvPr userDrawn="1"/>
        </p:nvPicPr>
        <p:blipFill rotWithShape="1">
          <a:blip r:embed="rId7">
            <a:alphaModFix amt="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77000"/>
                    </a14:imgEffect>
                    <a14:imgEffect>
                      <a14:saturation sat="155000"/>
                    </a14:imgEffect>
                  </a14:imgLayer>
                </a14:imgProps>
              </a:ext>
            </a:extLst>
          </a:blip>
          <a:srcRect l="-1923" r="70315"/>
          <a:stretch>
            <a:fillRect/>
          </a:stretch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sp>
        <p:nvSpPr>
          <p:cNvPr id="38" name="Rectangle 37"/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47" name="Rectangle 46"/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/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/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/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/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/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/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9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customXml" Target="../ink/ink6.xml"/><Relationship Id="rId8" Type="http://schemas.openxmlformats.org/officeDocument/2006/relationships/customXml" Target="../ink/ink5.xml"/><Relationship Id="rId7" Type="http://schemas.openxmlformats.org/officeDocument/2006/relationships/image" Target="../media/image12.png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3.xml"/><Relationship Id="rId13" Type="http://schemas.openxmlformats.org/officeDocument/2006/relationships/image" Target="../media/image13.png"/><Relationship Id="rId12" Type="http://schemas.openxmlformats.org/officeDocument/2006/relationships/customXml" Target="../ink/ink9.xml"/><Relationship Id="rId11" Type="http://schemas.openxmlformats.org/officeDocument/2006/relationships/customXml" Target="../ink/ink8.xml"/><Relationship Id="rId10" Type="http://schemas.openxmlformats.org/officeDocument/2006/relationships/customXml" Target="../ink/ink7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24427" y="1168401"/>
            <a:ext cx="10964254" cy="2387600"/>
          </a:xfrm>
          <a:noFill/>
        </p:spPr>
        <p:txBody>
          <a:bodyPr/>
          <a:lstStyle/>
          <a:p>
            <a:r>
              <a:rPr lang="en-US" altLang="en-US" dirty="0"/>
              <a:t>Stack Overflow </a:t>
            </a:r>
            <a:br>
              <a:rPr lang="en-US" altLang="en-US" dirty="0"/>
            </a:br>
            <a:r>
              <a:rPr lang="en-US" altLang="en-US" dirty="0"/>
              <a:t>Developer Survey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10027" y="3731247"/>
            <a:ext cx="9135454" cy="1655762"/>
          </a:xfrm>
          <a:noFill/>
        </p:spPr>
        <p:txBody>
          <a:bodyPr/>
          <a:lstStyle/>
          <a:p>
            <a:r>
              <a:rPr lang="en-US" dirty="0"/>
              <a:t>Ika Wahyuni</a:t>
            </a:r>
            <a:endParaRPr lang="en-US" dirty="0"/>
          </a:p>
          <a:p>
            <a:r>
              <a:rPr lang="en-US" dirty="0"/>
              <a:t>October 11/2025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4719" y="387350"/>
            <a:ext cx="4794861" cy="4351338"/>
          </a:xfrm>
          <a:prstGeom prst="rect">
            <a:avLst/>
          </a:prstGeom>
          <a:noFill/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9730" y="1529715"/>
            <a:ext cx="11640185" cy="45923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11300"/>
            <a:ext cx="11205845" cy="45732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75740"/>
            <a:ext cx="11977370" cy="48888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For the future, focus:</a:t>
            </a:r>
            <a:endParaRPr lang="en-US" altLang="en-US" dirty="0"/>
          </a:p>
          <a:p>
            <a:r>
              <a:rPr lang="en-US" altLang="en-US" dirty="0"/>
              <a:t>Javascript</a:t>
            </a:r>
            <a:endParaRPr lang="en-US" altLang="en-US" dirty="0"/>
          </a:p>
          <a:p>
            <a:r>
              <a:rPr lang="en-US" altLang="en-US" dirty="0"/>
              <a:t>SQL</a:t>
            </a:r>
            <a:endParaRPr lang="en-US" altLang="en-US" dirty="0"/>
          </a:p>
          <a:p>
            <a:r>
              <a:rPr lang="en-US" altLang="en-US" dirty="0"/>
              <a:t>CSS</a:t>
            </a:r>
            <a:endParaRPr lang="en-US" altLang="en-US" dirty="0"/>
          </a:p>
          <a:p>
            <a:r>
              <a:rPr lang="en-US" altLang="en-US" dirty="0"/>
              <a:t>Postgres</a:t>
            </a:r>
            <a:endParaRPr lang="en-US" altLang="en-US" dirty="0"/>
          </a:p>
          <a:p>
            <a:r>
              <a:rPr lang="en-US" altLang="en-US" dirty="0"/>
              <a:t>MySQL</a:t>
            </a:r>
            <a:endParaRPr lang="en-US" altLang="en-US" dirty="0"/>
          </a:p>
          <a:p>
            <a:r>
              <a:rPr lang="en-US" altLang="en-US" dirty="0"/>
              <a:t>Redis</a:t>
            </a:r>
            <a:endParaRPr lang="en-US" altLang="en-US" dirty="0"/>
          </a:p>
          <a:p>
            <a:r>
              <a:rPr lang="en-US" altLang="en-US" dirty="0"/>
              <a:t>AWS</a:t>
            </a:r>
            <a:endParaRPr lang="en-US" altLang="en-US" dirty="0"/>
          </a:p>
          <a:p>
            <a:r>
              <a:rPr lang="en-US" altLang="en-US" dirty="0"/>
              <a:t>Spring Boot</a:t>
            </a:r>
            <a:endParaRPr lang="en-US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OVERALL FINDINGS &amp;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Findings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• Javascript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•Postgres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•AWS</a:t>
            </a:r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Implications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•Dominant language to learn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•Dominant database to learn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•Dominant platform to learn</a:t>
            </a:r>
            <a:endParaRPr lang="en-US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12" name="Content Placeholder 3"/>
          <p:cNvSpPr txBox="1"/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The key takeaway from the research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based on the survey are the following: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○ Current trends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○ Future trends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○ What technologies to focus on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(Javascript, Postgres, SQL, AWS etc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etc)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○ Demographics are important too</a:t>
            </a:r>
            <a:endParaRPr lang="en-US" altLang="en-US" dirty="0"/>
          </a:p>
        </p:txBody>
      </p:sp>
      <p:pic>
        <p:nvPicPr>
          <p:cNvPr id="13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  <a:endParaRPr lang="en-US" dirty="0"/>
          </a:p>
        </p:txBody>
      </p:sp>
      <p:sp>
        <p:nvSpPr>
          <p:cNvPr id="10" name="Content Placeholder 3"/>
          <p:cNvSpPr txBox="1"/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Include any relevant additional charts, or tables that you may have created during the analysis phase.</a:t>
            </a:r>
            <a:endParaRPr lang="en-US" dirty="0"/>
          </a:p>
        </p:txBody>
      </p:sp>
      <p:pic>
        <p:nvPicPr>
          <p:cNvPr id="11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t="3279" r="2568" b="6201"/>
          <a:stretch>
            <a:fillRect/>
          </a:stretch>
        </p:blipFill>
        <p:spPr>
          <a:xfrm>
            <a:off x="143510" y="1591945"/>
            <a:ext cx="11878945" cy="45046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480" y="1029335"/>
            <a:ext cx="11309985" cy="47986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9" name="Title 1"/>
          <p:cNvSpPr txBox="1"/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0" name="Content Placeholder 2"/>
          <p:cNvSpPr txBox="1"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  <a:endParaRPr lang="en-US" sz="2200" dirty="0"/>
          </a:p>
          <a:p>
            <a:r>
              <a:rPr lang="en-US" sz="2200" dirty="0"/>
              <a:t>Introduction</a:t>
            </a:r>
            <a:endParaRPr lang="en-US" sz="2200" dirty="0"/>
          </a:p>
          <a:p>
            <a:r>
              <a:rPr lang="en-US" sz="2200" dirty="0"/>
              <a:t>Methodology</a:t>
            </a:r>
            <a:endParaRPr lang="en-US" sz="2200" dirty="0"/>
          </a:p>
          <a:p>
            <a:r>
              <a:rPr lang="en-US" sz="2200" dirty="0"/>
              <a:t>Results</a:t>
            </a:r>
            <a:endParaRPr lang="en-US" sz="2200" dirty="0"/>
          </a:p>
          <a:p>
            <a:pPr lvl="1"/>
            <a:r>
              <a:rPr lang="en-US" sz="1800" dirty="0"/>
              <a:t>Visualization – Charts</a:t>
            </a:r>
            <a:endParaRPr lang="en-US" sz="1800" dirty="0"/>
          </a:p>
          <a:p>
            <a:pPr lvl="1"/>
            <a:r>
              <a:rPr lang="en-US" sz="1800" dirty="0"/>
              <a:t>Dashboard</a:t>
            </a:r>
            <a:endParaRPr lang="en-US" sz="1800" dirty="0"/>
          </a:p>
          <a:p>
            <a:r>
              <a:rPr lang="en-US" sz="2200" dirty="0"/>
              <a:t>Discussion</a:t>
            </a:r>
            <a:endParaRPr lang="en-US" sz="2200" dirty="0"/>
          </a:p>
          <a:p>
            <a:pPr lvl="1"/>
            <a:r>
              <a:rPr lang="en-US" sz="1800" dirty="0"/>
              <a:t>Findings &amp; Implications</a:t>
            </a:r>
            <a:endParaRPr lang="en-US" sz="1800" dirty="0"/>
          </a:p>
          <a:p>
            <a:r>
              <a:rPr lang="en-US" sz="2200" dirty="0"/>
              <a:t>Conclusion</a:t>
            </a:r>
            <a:endParaRPr lang="en-US" sz="2200" dirty="0"/>
          </a:p>
          <a:p>
            <a:r>
              <a:rPr lang="en-US" sz="2200" dirty="0"/>
              <a:t>Appendix</a:t>
            </a:r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1" name="Ink 10"/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3"/>
            </p:blipFill>
            <p:spPr>
              <a:xfrm>
                <a:off x="1889280" y="99931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2" name="Ink 11"/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3"/>
            </p:blipFill>
            <p:spPr>
              <a:xfrm>
                <a:off x="2328120" y="962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3" name="Ink 12"/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3"/>
            </p:blipFill>
            <p:spPr>
              <a:xfrm>
                <a:off x="2828160" y="92623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4" name="Ink 13"/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7"/>
            </p:blipFill>
            <p:spPr>
              <a:xfrm>
                <a:off x="2828160" y="926232"/>
                <a:ext cx="3240" cy="5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5" name="Ink 14"/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3"/>
            </p:blipFill>
            <p:spPr>
              <a:xfrm>
                <a:off x="7266240" y="2888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6" name="Ink 15"/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3"/>
            </p:blipFill>
            <p:spPr>
              <a:xfrm>
                <a:off x="7266240" y="2888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7" name="Ink 16"/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"/>
            </p:blipFill>
            <p:spPr>
              <a:xfrm>
                <a:off x="7266240" y="2888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8" name="Ink 17"/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"/>
            </p:blipFill>
            <p:spPr>
              <a:xfrm>
                <a:off x="7266240" y="2888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9" name="Ink 18"/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13"/>
            </p:blipFill>
            <p:spPr>
              <a:xfrm>
                <a:off x="6680880" y="2877072"/>
                <a:ext cx="360" cy="360"/>
              </a:xfrm>
              <a:prstGeom prst="rect"/>
            </p:spPr>
          </p:pic>
        </mc:Fallback>
      </mc:AlternateContent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4285075" y="1825624"/>
            <a:ext cx="7068725" cy="446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200" dirty="0"/>
              <a:t>Deep dive into technology usage based on:</a:t>
            </a:r>
            <a:endParaRPr lang="en-US" altLang="en-US" sz="2200" dirty="0"/>
          </a:p>
          <a:p>
            <a:r>
              <a:rPr lang="en-US" altLang="en-US" sz="2200" dirty="0"/>
              <a:t>Current usage</a:t>
            </a:r>
            <a:endParaRPr lang="en-US" altLang="en-US" sz="2200" dirty="0"/>
          </a:p>
          <a:p>
            <a:r>
              <a:rPr lang="en-US" altLang="en-US" sz="2200" dirty="0"/>
              <a:t>Future usage</a:t>
            </a:r>
            <a:endParaRPr lang="en-US" altLang="en-US" sz="2200" dirty="0"/>
          </a:p>
          <a:p>
            <a:r>
              <a:rPr lang="en-US" altLang="en-US" sz="2200" dirty="0"/>
              <a:t>Demographics</a:t>
            </a:r>
            <a:endParaRPr lang="en-US" altLang="en-US" sz="2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>
                <a:solidFill>
                  <a:schemeClr val="tx1"/>
                </a:solidFill>
              </a:rPr>
              <a:t>Initiative by collecting data from diverse sources and identifying trends for this year's report on in-demand skills. </a:t>
            </a:r>
            <a:endParaRPr lang="en-US" altLang="en-US" sz="1800" dirty="0">
              <a:solidFill>
                <a:schemeClr val="tx1"/>
              </a:solidFill>
            </a:endParaRPr>
          </a:p>
          <a:p>
            <a:r>
              <a:rPr lang="en-US" altLang="en-US" sz="1800" dirty="0">
                <a:solidFill>
                  <a:schemeClr val="tx1"/>
                </a:solidFill>
              </a:rPr>
              <a:t>One key source for this analysis will be the latest Developer Survey, a comprehensive dataset offering insights into the global developer community.</a:t>
            </a:r>
            <a:endParaRPr lang="en-US" altLang="en-US" sz="1800" dirty="0">
              <a:solidFill>
                <a:schemeClr val="tx1"/>
              </a:solidFill>
            </a:endParaRPr>
          </a:p>
          <a:p>
            <a:r>
              <a:rPr lang="en-US" altLang="en-US" sz="1800" dirty="0">
                <a:solidFill>
                  <a:schemeClr val="tx1"/>
                </a:solidFill>
              </a:rPr>
              <a:t>The initial task is to gather data on the most sought-after programming skills from various sources, including: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1. Job postings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2. Training portals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3. Developer surveys, such as the latest Stack Overflow Developer Survey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/>
              <a:t>1. Scraping internet websites</a:t>
            </a: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2. Accessing APIs, and working with datasets like the latest Stack Overflow Developer Survey in various formats such as .csv files, Excel sheets, and databases.</a:t>
            </a: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3. After gathering the data, we will apply data-wrangling techniques to prepare the data for analysis</a:t>
            </a: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4. After the data is prepared, we employ statistical techniques to analyze the data, identifying key trends and insights</a:t>
            </a: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5. Last, data visualization using IBM Cognos Analytics</a:t>
            </a:r>
            <a:endParaRPr lang="en-US" alt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PROGRAMMING LANGUAGE TRENDS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3135630" cy="501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  <a:endParaRPr lang="en-US" dirty="0"/>
          </a:p>
        </p:txBody>
      </p:sp>
      <p:pic>
        <p:nvPicPr>
          <p:cNvPr id="2" name="Picture 1" descr="Screenshot 2025-10-12 at 00.28.51"/>
          <p:cNvPicPr>
            <a:picLocks noChangeAspect="1"/>
          </p:cNvPicPr>
          <p:nvPr/>
        </p:nvPicPr>
        <p:blipFill>
          <a:blip r:embed="rId1"/>
          <a:srcRect t="18705"/>
          <a:stretch>
            <a:fillRect/>
          </a:stretch>
        </p:blipFill>
        <p:spPr>
          <a:xfrm>
            <a:off x="635" y="2461895"/>
            <a:ext cx="12191365" cy="37395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altLang="en-US" dirty="0"/>
              <a:t> Javascript top trending</a:t>
            </a:r>
            <a:endParaRPr lang="en-US" altLang="en-US" dirty="0"/>
          </a:p>
          <a:p>
            <a:r>
              <a:rPr lang="en-US" altLang="en-US" dirty="0"/>
              <a:t>SQL 2nd runner up</a:t>
            </a:r>
            <a:endParaRPr lang="en-US" altLang="en-US" dirty="0"/>
          </a:p>
          <a:p>
            <a:r>
              <a:rPr lang="en-US" altLang="en-US" dirty="0"/>
              <a:t>CSS 3rd place</a:t>
            </a:r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altLang="en-US" dirty="0"/>
              <a:t>Javascript is expected to continue its dominant position</a:t>
            </a:r>
            <a:endParaRPr lang="en-US" altLang="en-US" dirty="0"/>
          </a:p>
          <a:p>
            <a:r>
              <a:rPr lang="en-US" altLang="en-US" dirty="0"/>
              <a:t>SQL continues to remain relevant</a:t>
            </a:r>
            <a:endParaRPr lang="en-US" altLang="en-US" dirty="0"/>
          </a:p>
          <a:p>
            <a:r>
              <a:rPr lang="en-US" altLang="en-US" dirty="0"/>
              <a:t>Good to know some CSS</a:t>
            </a:r>
            <a:endParaRPr lang="en-US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2920365" cy="501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  <a:endParaRPr lang="en-US" dirty="0"/>
          </a:p>
        </p:txBody>
      </p:sp>
      <p:pic>
        <p:nvPicPr>
          <p:cNvPr id="7" name="Picture 6" descr="Screenshot 2025-10-12 at 00.33.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2327275"/>
            <a:ext cx="11833860" cy="38233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" y="365125"/>
            <a:ext cx="12094029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altLang="en-US" dirty="0"/>
              <a:t>Postgres top trending</a:t>
            </a:r>
            <a:endParaRPr lang="en-US" altLang="en-US" dirty="0"/>
          </a:p>
          <a:p>
            <a:r>
              <a:rPr lang="en-US" altLang="en-US" dirty="0"/>
              <a:t>MySQL 2nd runner up</a:t>
            </a:r>
            <a:endParaRPr lang="en-US" altLang="en-US" dirty="0"/>
          </a:p>
          <a:p>
            <a:r>
              <a:rPr lang="en-US" altLang="en-US" dirty="0"/>
              <a:t>Redis 3rd place</a:t>
            </a:r>
            <a:endParaRPr lang="en-US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altLang="en-US" dirty="0"/>
              <a:t>Postgres is expected to continue its dominant position</a:t>
            </a:r>
            <a:endParaRPr lang="en-US" altLang="en-US" dirty="0"/>
          </a:p>
          <a:p>
            <a:r>
              <a:rPr lang="en-US" altLang="en-US" dirty="0"/>
              <a:t>MYSQL continues to remain relevant</a:t>
            </a:r>
            <a:endParaRPr lang="en-US" altLang="en-US" dirty="0"/>
          </a:p>
          <a:p>
            <a:r>
              <a:rPr lang="en-US" altLang="en-US" dirty="0"/>
              <a:t>Good to know some Redis</a:t>
            </a:r>
            <a:endParaRPr lang="en-US" altLang="en-US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ARTICULATE_SLIDE_THUMBNAIL_REFRESH" val="1"/>
</p:tagLst>
</file>

<file path=ppt/tags/tag10.xml><?xml version="1.0" encoding="utf-8"?>
<p:tagLst xmlns:p="http://schemas.openxmlformats.org/presentationml/2006/main">
  <p:tag name="ARTICULATE_SLIDE_THUMBNAIL_REFRESH" val="1"/>
</p:tagLst>
</file>

<file path=ppt/tags/tag11.xml><?xml version="1.0" encoding="utf-8"?>
<p:tagLst xmlns:p="http://schemas.openxmlformats.org/presentationml/2006/main">
  <p:tag name="ARTICULATE_SLIDE_THUMBNAIL_REFRESH" val="1"/>
</p:tagLst>
</file>

<file path=ppt/tags/tag12.xml><?xml version="1.0" encoding="utf-8"?>
<p:tagLst xmlns:p="http://schemas.openxmlformats.org/presentationml/2006/main">
  <p:tag name="ARTICULATE_SLIDE_THUMBNAIL_REFRESH" val="1"/>
</p:tagLst>
</file>

<file path=ppt/tags/tag13.xml><?xml version="1.0" encoding="utf-8"?>
<p:tagLst xmlns:p="http://schemas.openxmlformats.org/presentationml/2006/main">
  <p:tag name="ARTICULATE_SLIDE_THUMBNAIL_REFRESH" val="1"/>
</p:tagLst>
</file>

<file path=ppt/tags/tag14.xml><?xml version="1.0" encoding="utf-8"?>
<p:tagLst xmlns:p="http://schemas.openxmlformats.org/presentationml/2006/main">
  <p:tag name="ARTICULATE_SLIDE_THUMBNAIL_REFRESH" val="1"/>
</p:tagLst>
</file>

<file path=ppt/tags/tag15.xml><?xml version="1.0" encoding="utf-8"?>
<p:tagLst xmlns:p="http://schemas.openxmlformats.org/presentationml/2006/main">
  <p:tag name="ARTICULATE_SLIDE_THUMBNAIL_REFRESH" val="1"/>
</p:tagLst>
</file>

<file path=ppt/tags/tag16.xml><?xml version="1.0" encoding="utf-8"?>
<p:tagLst xmlns:p="http://schemas.openxmlformats.org/presentationml/2006/main">
  <p:tag name="ARTICULATE_SLIDE_THUMBNAIL_REFRESH" val="1"/>
</p:tagLst>
</file>

<file path=ppt/tags/tag17.xml><?xml version="1.0" encoding="utf-8"?>
<p:tagLst xmlns:p="http://schemas.openxmlformats.org/presentationml/2006/main">
  <p:tag name="ARTICULATE_SLIDE_THUMBNAIL_REFRESH" val="1"/>
</p:tagLst>
</file>

<file path=ppt/tags/tag18.xml><?xml version="1.0" encoding="utf-8"?>
<p:tagLst xmlns:p="http://schemas.openxmlformats.org/presentationml/2006/main">
  <p:tag name="ARTICULATE_SLIDE_THUMBNAIL_REFRESH" val="1"/>
</p:tagLst>
</file>

<file path=ppt/tags/tag19.xml><?xml version="1.0" encoding="utf-8"?>
<p:tagLst xmlns:p="http://schemas.openxmlformats.org/presentationml/2006/main">
  <p:tag name="ARTICULATE_SLIDE_THUMBNAIL_REFRESH" val="1"/>
</p:tagLst>
</file>

<file path=ppt/tags/tag2.xml><?xml version="1.0" encoding="utf-8"?>
<p:tagLst xmlns:p="http://schemas.openxmlformats.org/presentationml/2006/main">
  <p:tag name="ARTICULATE_SLIDE_THUMBNAIL_REFRESH" val="1"/>
</p:tagLst>
</file>

<file path=ppt/tags/tag20.xml><?xml version="1.0" encoding="utf-8"?>
<p:tagLst xmlns:p="http://schemas.openxmlformats.org/presentationml/2006/main">
  <p:tag name="ARTICULATE_SLIDE_THUMBNAIL_REFRESH" val="1"/>
</p:tagLst>
</file>

<file path=ppt/tags/tag24.xml><?xml version="1.0" encoding="utf-8"?>
<p:tagLst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3.xml><?xml version="1.0" encoding="utf-8"?>
<p:tagLst xmlns:p="http://schemas.openxmlformats.org/presentationml/2006/main">
  <p:tag name="ARTICULATE_SLIDE_THUMBNAIL_REFRESH" val="1"/>
</p:tagLst>
</file>

<file path=ppt/tags/tag4.xml><?xml version="1.0" encoding="utf-8"?>
<p:tagLst xmlns:p="http://schemas.openxmlformats.org/presentationml/2006/main">
  <p:tag name="ARTICULATE_SLIDE_THUMBNAIL_REFRESH" val="1"/>
</p:tagLst>
</file>

<file path=ppt/tags/tag5.xml><?xml version="1.0" encoding="utf-8"?>
<p:tagLst xmlns:p="http://schemas.openxmlformats.org/presentationml/2006/main">
  <p:tag name="ARTICULATE_SLIDE_THUMBNAIL_REFRESH" val="1"/>
</p:tagLst>
</file>

<file path=ppt/tags/tag6.xml><?xml version="1.0" encoding="utf-8"?>
<p:tagLst xmlns:p="http://schemas.openxmlformats.org/presentationml/2006/main">
  <p:tag name="ARTICULATE_SLIDE_THUMBNAIL_REFRESH" val="1"/>
</p:tagLst>
</file>

<file path=ppt/tags/tag7.xml><?xml version="1.0" encoding="utf-8"?>
<p:tagLst xmlns:p="http://schemas.openxmlformats.org/presentationml/2006/main">
  <p:tag name="ARTICULATE_SLIDE_THUMBNAIL_REFRESH" val="1"/>
</p:tagLst>
</file>

<file path=ppt/tags/tag8.xml><?xml version="1.0" encoding="utf-8"?>
<p:tagLst xmlns:p="http://schemas.openxmlformats.org/presentationml/2006/main">
  <p:tag name="ARTICULATE_SLIDE_THUMBNAIL_REFRESH" val="1"/>
</p:tagLst>
</file>

<file path=ppt/tags/tag9.xml><?xml version="1.0" encoding="utf-8"?>
<p:tagLst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pc="http://schemas.microsoft.com/office/infopath/2007/PartnerControls" xmlns:xsi="http://www.w3.org/2001/XMLSchema-instance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ma:contentTypeID="0x010100EECD86F56755A646AC8AFCBCBD967F21" ma:contentTypeScope="" ma:versionID="d7279d4efbac013e02c1e816bc7f7c13" ct:_="" ma:contentTypeName="Document" ma:_="" ma:contentTypeVersion="19" ma:contentTypeDescription="Create a new document.">
  <xsd:schema xmlns:ns2="155be751-a274-42e8-93fb-f39d3b9bccc8" xmlns:ns3="f80a141d-92ca-4d3d-9308-f7e7b1d44ce8" xmlns:p="http://schemas.microsoft.com/office/2006/metadata/properties" xmlns:xsd="http://www.w3.org/2001/XMLSchema" xmlns:xs="http://www.w3.org/2001/XMLSchema" ns2:_="" targetNamespace="http://schemas.microsoft.com/office/2006/metadata/properties" ma:root="true" ma:fieldsID="0a3fd1dbe83fc08387abb87098562ef0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pc="http://schemas.microsoft.com/office/infopath/2007/PartnerControls" xmlns:dms="http://schemas.microsoft.com/office/2006/documentManagement/types" xmlns:xs="http://www.w3.org/2001/XMLSchema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ma:hidden="true" nillable="true" name="MediaServiceMetadata" ma:index="8" ma:readOnly="true" ma:displayName="MediaServiceMetadata" ma:internalName="MediaServiceMetadata">
      <xsd:simpleType>
        <xsd:restriction base="dms:Note"/>
      </xsd:simpleType>
    </xsd:element>
    <xsd:element ma:hidden="true" nillable="true" name="MediaServiceFastMetadata" ma:index="9" ma:readOnly="true" ma:displayName="MediaServiceFastMetadata" ma:internalName="MediaServiceFastMetadata">
      <xsd:simpleType>
        <xsd:restriction base="dms:Note"/>
      </xsd:simpleType>
    </xsd:element>
    <xsd:element nillable="true" name="MediaServiceAutoTags" ma:index="10" ma:readOnly="true" ma:displayName="Tags" ma:internalName="MediaServiceAutoTags">
      <xsd:simpleType>
        <xsd:restriction base="dms:Text"/>
      </xsd:simpleType>
    </xsd:element>
    <xsd:element nillable="true" name="MediaServiceOCR" ma:index="11" ma:readOnly="true" ma:displayName="Extracted Text" ma:internalName="MediaServiceOCR">
      <xsd:simpleType>
        <xsd:restriction base="dms:Note">
          <xsd:maxLength value="255"/>
        </xsd:restriction>
      </xsd:simpleType>
    </xsd:element>
    <xsd:element ma:hidden="true" nillable="true" name="MediaServiceDateTaken" ma:index="12" ma:readOnly="true" ma:displayName="MediaServiceDateTaken" ma:internalName="MediaServiceDateTaken">
      <xsd:simpleType>
        <xsd:restriction base="dms:Text"/>
      </xsd:simpleType>
    </xsd:element>
    <xsd:element ma:hidden="true" nillable="true" name="MediaServiceGenerationTime" ma:index="13" ma:readOnly="true" ma:displayName="MediaServiceGenerationTime" ma:internalName="MediaServiceGenerationTime">
      <xsd:simpleType>
        <xsd:restriction base="dms:Text"/>
      </xsd:simpleType>
    </xsd:element>
    <xsd:element ma:hidden="true" nillable="true" name="MediaServiceEventHashCode" ma:index="14" ma:readOnly="true" ma:displayName="MediaServiceEventHashCode" ma:internalName="MediaServiceEventHashCode">
      <xsd:simpleType>
        <xsd:restriction base="dms:Text"/>
      </xsd:simpleType>
    </xsd:element>
    <xsd:element ma:hidden="true" nillable="true" name="MediaServiceAutoKeyPoints" ma:index="15" ma:readOnly="true" ma:displayName="MediaServiceAutoKeyPoints" ma:internalName="MediaServiceAutoKeyPoints">
      <xsd:simpleType>
        <xsd:restriction base="dms:Note"/>
      </xsd:simpleType>
    </xsd:element>
    <xsd:element nillable="true" name="MediaServiceKeyPoints" ma:index="16" ma:readOnly="true" ma:displayName="KeyPoints" ma:internalName="MediaServiceKeyPoints">
      <xsd:simpleType>
        <xsd:restriction base="dms:Note">
          <xsd:maxLength value="255"/>
        </xsd:restriction>
      </xsd:simpleType>
    </xsd:element>
    <xsd:element nillable="true" name="MediaServiceLocation" ma:index="19" ma:readOnly="true" ma:displayName="Location" ma:internalName="MediaServiceLocation">
      <xsd:simpleType>
        <xsd:restriction base="dms:Text"/>
      </xsd:simpleType>
    </xsd:element>
    <xsd:element nillable="true" name="MediaLengthInSeconds" ma:index="20" ma:readOnly="true" ma:displayName="Length (seconds)" ma:internalName="MediaLengthInSeconds">
      <xsd:simpleType>
        <xsd:restriction base="dms:Unknown"/>
      </xsd:simpleType>
    </xsd:element>
    <xsd:element ma:taxonomyFieldName="MediaServiceImageTags" nillable="true" ma:taxonomyMulti="true" ma:open="true" ma:sspId="1bfc8dc1-ab14-4a6b-8a4a-9f7f0b948a94" name="lcf76f155ced4ddcb4097134ff3c332f" ma:anchorId="fba54fb3-c3e1-fe81-a776-ca4b69148c4d" ma:index="22" ma:readOnly="false" ma:isKeyword="false" ma:fieldId="{5cf76f15-5ced-4ddc-b409-7134ff3c332f}" ma:termSetId="09814cd3-568e-fe90-9814-8d621ff8fb84" ma:taxonomy="true" ma:displayName="Image Tags" ma:internalName="lcf76f155ced4ddcb4097134ff3c332f">
      <xsd:complexType>
        <xsd:sequence>
          <xsd:element ref="pc:Terms" maxOccurs="1" minOccurs="0"/>
        </xsd:sequence>
      </xsd:complexType>
    </xsd:element>
    <xsd:element ma:description="" ma:hidden="true" nillable="true" name="MediaServiceObjectDetectorVersions" ma:index="24" ma:readOnly="true" ma:indexed="true" ma:displayName="MediaServiceObjectDetectorVersions" ma:internalName="MediaServiceObjectDetectorVersions">
      <xsd:simpleType>
        <xsd:restriction base="dms:Text"/>
      </xsd:simpleType>
    </xsd:element>
    <xsd:element ma:description="Author Workbench link" nillable="true" name="AWBlink" ma:index="25" ma:displayName="AWB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pc="http://schemas.microsoft.com/office/infopath/2007/PartnerControls" xmlns:dms="http://schemas.microsoft.com/office/2006/documentManagement/types" xmlns:xs="http://www.w3.org/2001/XMLSchema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illable="true" name="SharedWithUsers" ma:index="17" ma:readOnly="true" ma:displayName="Shared With" ma:internalName="SharedWithUsers">
      <xsd:complexType>
        <xsd:complexContent>
          <xsd:extension base="dms:UserMulti">
            <xsd:sequence>
              <xsd:element name="UserInfo" maxOccurs="unbounded" minOccurs="0">
                <xsd:complexType>
                  <xsd:sequence>
                    <xsd:element type="xsd:string" name="DisplayName" minOccurs="0"/>
                    <xsd:element type="dms:UserId" nillable="true" name="AccountId" minOccurs="0"/>
                    <xsd:element type="xsd:string" name="AccountType" minOccurs="0"/>
                  </xsd:sequence>
                </xsd:complexType>
              </xsd:element>
            </xsd:sequence>
          </xsd:extension>
        </xsd:complexContent>
      </xsd:complexType>
    </xsd:element>
    <xsd:element nillable="true" name="SharedWithDetails" ma:index="18" ma:readOnly="true" ma:displayName="Shared With Details" ma:internalName="SharedWithDetails">
      <xsd:simpleType>
        <xsd:restriction base="dms:Note">
          <xsd:maxLength value="255"/>
        </xsd:restriction>
      </xsd:simpleType>
    </xsd:element>
    <xsd:element ma:hidden="true" ma:list="{02edd55d-11a0-43df-8094-42adcb6055ca}" nillable="true" name="TaxCatchAll" ma:showField="CatchAllData" ma:web="f80a141d-92ca-4d3d-9308-f7e7b1d44ce8" ma:index="23" ma:displayName="Taxonomy Catch All Column" ma:internalName="TaxCatchAll">
      <xsd:complexType>
        <xsd:complexContent>
          <xsd:extension base="dms:MultiChoiceLookup">
            <xsd:sequence>
              <xsd:element type="dms:Lookup" nillable="true" name="Value" maxOccurs="unbounded" minOccurs="0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dc="http://purl.org/dc/elements/1.1/" xmlns:xsi="http://www.w3.org/2001/XMLSchema-instance" xmlns:odoc="http://schemas.microsoft.com/internal/obd" xmlns:dcterms="http://purl.org/dc/terms/" targetNamespace="http://schemas.openxmlformats.org/package/2006/metadata/core-properties" elementFormDefault="qualified" blockDefault="#all" attributeFormDefault="unqualified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type="CT_coreProperties" name="coreProperties"/>
    <xsd:complexType name="CT_coreProperties">
      <xsd:all>
        <xsd:element ref="dc:creator" maxOccurs="1" minOccurs="0"/>
        <xsd:element ref="dcterms:created" maxOccurs="1" minOccurs="0"/>
        <xsd:element ref="dc:identifier" maxOccurs="1" minOccurs="0"/>
        <xsd:element type="xsd:string" name="contentType" ma:index="0" maxOccurs="1" minOccurs="0" ma:displayName="Content Type"/>
        <xsd:element ref="dc:title" ma:index="4" maxOccurs="1" minOccurs="0" ma:displayName="Title"/>
        <xsd:element ref="dc:subject" maxOccurs="1" minOccurs="0"/>
        <xsd:element ref="dc:description" maxOccurs="1" minOccurs="0"/>
        <xsd:element type="xsd:string" name="keywords" maxOccurs="1" minOccurs="0"/>
        <xsd:element ref="dc:language" maxOccurs="1" minOccurs="0"/>
        <xsd:element type="xsd:string" name="category" maxOccurs="1" minOccurs="0"/>
        <xsd:element type="xsd:string" name="version" maxOccurs="1" minOccurs="0"/>
        <xsd:element type="xsd:string" name="revision" maxOccurs="1" minOccurs="0">
          <xsd:annotation>
            <xsd:documentation>
                        This value indicates the number of saves or revisions. The application is responsible for updating this value after each revision.
                    </xsd:documentation>
          </xsd:annotation>
        </xsd:element>
        <xsd:element type="xsd:string" name="lastModifiedBy" maxOccurs="1" minOccurs="0"/>
        <xsd:element ref="dcterms:modified" maxOccurs="1" minOccurs="0"/>
        <xsd:element type="xsd:string" name="contentStatus" maxOccurs="1" minOccurs="0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type="xs:string" name="DisplayName"/>
    <xs:element type="xs:string" name="AccountId"/>
    <xs:element type="xs:string" name="AccountType"/>
    <xs:element name="BDCAssociatedEntity">
      <xs:complexType>
        <xs:sequence>
          <xs:element ref="pc:BDCEntity" maxOccurs="unbounded" minOccurs="0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type="xs:string" name="EntityNamespace"/>
    <xs:attribute type="xs:string" name="EntityName"/>
    <xs:attribute type="xs:string" name="SystemInstanceName"/>
    <xs:attribute type="xs:string" name="AssociationName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type="xs:string" name="EntityDisplayName"/>
    <xs:element type="xs:string" name="EntityInstanceReference"/>
    <xs:element type="xs:string" name="EntityId1"/>
    <xs:element type="xs:string" name="EntityId2"/>
    <xs:element type="xs:string" name="EntityId3"/>
    <xs:element type="xs:string" name="EntityId4"/>
    <xs:element type="xs:string" name="EntityId5"/>
    <xs:element name="Terms">
      <xs:complexType>
        <xs:sequence>
          <xs:element ref="pc:TermInfo" maxOccurs="unbounded" minOccurs="0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type="xs:string" name="TermName"/>
    <xs:element type="xs:string" name="TermId"/>
  </xs:schema>
</ct:contentTypeSchema>
</file>

<file path=customXml/itemProps21.xml><?xml version="1.0" encoding="utf-8"?>
<ds:datastoreItem xmlns:ds="http://schemas.openxmlformats.org/officeDocument/2006/customXml" ds:itemID="{7EFDA260-DDA0-422C-B7AE-778F653FBB36}">
  <ds:schemaRefs/>
</ds:datastoreItem>
</file>

<file path=customXml/itemProps22.xml><?xml version="1.0" encoding="utf-8"?>
<ds:datastoreItem xmlns:ds="http://schemas.openxmlformats.org/officeDocument/2006/customXml" ds:itemID="{54DA07C5-A406-4A0D-B3E6-3856C94AC7F3}">
  <ds:schemaRefs/>
</ds:datastoreItem>
</file>

<file path=customXml/itemProps23.xml><?xml version="1.0" encoding="utf-8"?>
<ds:datastoreItem xmlns:ds="http://schemas.openxmlformats.org/officeDocument/2006/customXml" ds:itemID="{BEAB06F8-DBB4-44C7-AF84-8B098C8B039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0</TotalTime>
  <Words>2492</Words>
  <Application>WPS Presentation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SimSun</vt:lpstr>
      <vt:lpstr>Wingdings</vt:lpstr>
      <vt:lpstr>IBM Plex Sans</vt:lpstr>
      <vt:lpstr>苹方-简</vt:lpstr>
      <vt:lpstr>IBM Plex Mono</vt:lpstr>
      <vt:lpstr>IBM Plex Sans SemiBold</vt:lpstr>
      <vt:lpstr>Arial</vt:lpstr>
      <vt:lpstr>Helv</vt:lpstr>
      <vt:lpstr>Thonburi</vt:lpstr>
      <vt:lpstr>IBM Plex Mono Text</vt:lpstr>
      <vt:lpstr>Microsoft YaHei</vt:lpstr>
      <vt:lpstr>汉仪旗黑</vt:lpstr>
      <vt:lpstr>Arial Unicode MS</vt:lpstr>
      <vt:lpstr>Calibri</vt:lpstr>
      <vt:lpstr>Helvetica Neue</vt:lpstr>
      <vt:lpstr>汉仪书宋二KW</vt:lpstr>
      <vt:lpstr>SLIDE_TEMPLATE_skill_network</vt:lpstr>
      <vt:lpstr>Title</vt:lpstr>
      <vt:lpstr>PowerPoint 演示文稿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Ika Wahyuni</cp:lastModifiedBy>
  <cp:revision>5</cp:revision>
  <dcterms:created xsi:type="dcterms:W3CDTF">2025-10-11T17:52:13Z</dcterms:created>
  <dcterms:modified xsi:type="dcterms:W3CDTF">2025-10-11T17:52:13Z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  <property fmtid="{D5CDD505-2E9C-101B-9397-08002B2CF9AE}" pid="6" name="ICV">
    <vt:lpwstr>22D5BF7284D386304D99EA68291F75AC_43</vt:lpwstr>
  </property>
  <property fmtid="{D5CDD505-2E9C-101B-9397-08002B2CF9AE}" pid="7" name="KSOProductBuildVer">
    <vt:lpwstr>1033-12.1.22533.22533</vt:lpwstr>
  </property>
</Properties>
</file>