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86" y="2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68a7bb09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68a7bb09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568a7bb096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568a7bb09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68a7bb09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68a7bb09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68a7bb09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68a7bb09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68a7bb09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68a7bb09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68a7bb09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68a7bb09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68a7bb09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68a7bb09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68a7bb09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68a7bb09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68a7bb09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68a7bb09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68a7bb09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568a7bb09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68a7bb09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68a7bb09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68a7bb09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68a7bb09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forms/d/e/1FAIpQLSegADTnLi6tWxCbcJ14L8fxfAoS_cIT0yn2_MAHfa-gChJjOw/viewform?usp=header"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descr="Modern blue abstract background. Vector illustration design for presentation, banner, cover, web, flyer, card, poster, wallpaper, texture, slide, magazine, and powerpoint. (provided by Getty Images)"/>
          <p:cNvPicPr preferRelativeResize="0"/>
          <p:nvPr/>
        </p:nvPicPr>
        <p:blipFill>
          <a:blip r:embed="rId3">
            <a:alphaModFix/>
          </a:blip>
          <a:stretch>
            <a:fillRect/>
          </a:stretch>
        </p:blipFill>
        <p:spPr>
          <a:xfrm>
            <a:off x="-12" y="-175846"/>
            <a:ext cx="9003325" cy="5143501"/>
          </a:xfrm>
          <a:prstGeom prst="rect">
            <a:avLst/>
          </a:prstGeom>
          <a:noFill/>
          <a:ln>
            <a:noFill/>
          </a:ln>
        </p:spPr>
      </p:pic>
      <p:sp>
        <p:nvSpPr>
          <p:cNvPr id="57" name="Google Shape;57;p13"/>
          <p:cNvSpPr txBox="1"/>
          <p:nvPr/>
        </p:nvSpPr>
        <p:spPr>
          <a:xfrm>
            <a:off x="571500" y="443400"/>
            <a:ext cx="7974623" cy="75094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900" b="1" dirty="0">
                <a:solidFill>
                  <a:schemeClr val="dk1"/>
                </a:solidFill>
                <a:latin typeface="Georgia"/>
                <a:ea typeface="Georgia"/>
                <a:cs typeface="Georgia"/>
                <a:sym typeface="Georgia"/>
              </a:rPr>
              <a:t>    </a:t>
            </a:r>
            <a:r>
              <a:rPr lang="en-GB" sz="3200" b="1" dirty="0" smtClean="0">
                <a:solidFill>
                  <a:schemeClr val="dk1"/>
                </a:solidFill>
                <a:latin typeface="Georgia"/>
                <a:ea typeface="Georgia"/>
                <a:cs typeface="Georgia"/>
                <a:sym typeface="Georgia"/>
              </a:rPr>
              <a:t>Lesson 4: Privacy </a:t>
            </a:r>
            <a:r>
              <a:rPr lang="en-GB" sz="3200" b="1" dirty="0">
                <a:solidFill>
                  <a:schemeClr val="dk1"/>
                </a:solidFill>
                <a:latin typeface="Georgia"/>
                <a:ea typeface="Georgia"/>
                <a:cs typeface="Georgia"/>
                <a:sym typeface="Georgia"/>
              </a:rPr>
              <a:t>and Social Media </a:t>
            </a:r>
            <a:endParaRPr sz="3200" b="1" dirty="0">
              <a:solidFill>
                <a:schemeClr val="dk1"/>
              </a:solidFill>
              <a:latin typeface="Georgia"/>
              <a:ea typeface="Georgia"/>
              <a:cs typeface="Georgia"/>
              <a:sym typeface="Georgia"/>
            </a:endParaRPr>
          </a:p>
        </p:txBody>
      </p:sp>
      <p:sp>
        <p:nvSpPr>
          <p:cNvPr id="58" name="Google Shape;58;p13"/>
          <p:cNvSpPr txBox="1"/>
          <p:nvPr/>
        </p:nvSpPr>
        <p:spPr>
          <a:xfrm>
            <a:off x="653513" y="1221575"/>
            <a:ext cx="4986600" cy="138804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b="1" dirty="0">
                <a:solidFill>
                  <a:schemeClr val="dk1"/>
                </a:solidFill>
                <a:highlight>
                  <a:schemeClr val="lt1"/>
                </a:highlight>
                <a:latin typeface="Georgia"/>
                <a:ea typeface="Georgia"/>
                <a:cs typeface="Georgia"/>
                <a:sym typeface="Georgia"/>
              </a:rPr>
              <a:t/>
            </a:r>
            <a:br>
              <a:rPr lang="en-GB" b="1" dirty="0">
                <a:solidFill>
                  <a:schemeClr val="dk1"/>
                </a:solidFill>
                <a:highlight>
                  <a:schemeClr val="lt1"/>
                </a:highlight>
                <a:latin typeface="Georgia"/>
                <a:ea typeface="Georgia"/>
                <a:cs typeface="Georgia"/>
                <a:sym typeface="Georgia"/>
              </a:rPr>
            </a:br>
            <a:endParaRPr sz="1600" b="1" dirty="0">
              <a:solidFill>
                <a:schemeClr val="dk1"/>
              </a:solidFill>
              <a:highlight>
                <a:schemeClr val="lt1"/>
              </a:highlight>
              <a:latin typeface="Georgia"/>
              <a:ea typeface="Georgia"/>
              <a:cs typeface="Georgia"/>
              <a:sym typeface="Georgia"/>
            </a:endParaRPr>
          </a:p>
          <a:p>
            <a:pPr marL="0" lvl="0" indent="0" algn="l" rtl="0">
              <a:lnSpc>
                <a:spcPct val="115000"/>
              </a:lnSpc>
              <a:spcBef>
                <a:spcPts val="0"/>
              </a:spcBef>
              <a:spcAft>
                <a:spcPts val="0"/>
              </a:spcAft>
              <a:buNone/>
            </a:pPr>
            <a:r>
              <a:rPr lang="en-GB" sz="1900" b="1" dirty="0">
                <a:solidFill>
                  <a:schemeClr val="dk1"/>
                </a:solidFill>
                <a:latin typeface="Times New Roman"/>
                <a:ea typeface="Times New Roman"/>
                <a:cs typeface="Times New Roman"/>
                <a:sym typeface="Times New Roman"/>
              </a:rPr>
              <a:t/>
            </a:r>
            <a:br>
              <a:rPr lang="en-GB" sz="1900" b="1" dirty="0">
                <a:solidFill>
                  <a:schemeClr val="dk1"/>
                </a:solidFill>
                <a:latin typeface="Times New Roman"/>
                <a:ea typeface="Times New Roman"/>
                <a:cs typeface="Times New Roman"/>
                <a:sym typeface="Times New Roman"/>
              </a:rPr>
            </a:br>
            <a:endParaRPr sz="19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Clr>
                <a:schemeClr val="dk1"/>
              </a:buClr>
              <a:buSzPts val="990"/>
              <a:buFont typeface="Arial"/>
              <a:buNone/>
            </a:pPr>
            <a:r>
              <a:rPr lang="en-GB" sz="1879" b="1">
                <a:solidFill>
                  <a:srgbClr val="FF0000"/>
                </a:solidFill>
                <a:latin typeface="Georgia"/>
                <a:ea typeface="Georgia"/>
                <a:cs typeface="Georgia"/>
                <a:sym typeface="Georgia"/>
              </a:rPr>
              <a:t>What NOT to Share Online!🚫</a:t>
            </a:r>
            <a:endParaRPr sz="1879" b="1">
              <a:solidFill>
                <a:srgbClr val="FF0000"/>
              </a:solidFill>
              <a:latin typeface="Georgia"/>
              <a:ea typeface="Georgia"/>
              <a:cs typeface="Georgia"/>
              <a:sym typeface="Georgia"/>
            </a:endParaRPr>
          </a:p>
          <a:p>
            <a:pPr marL="0" lvl="0" indent="0" algn="l" rtl="0">
              <a:spcBef>
                <a:spcPts val="0"/>
              </a:spcBef>
              <a:spcAft>
                <a:spcPts val="0"/>
              </a:spcAft>
              <a:buSzPts val="990"/>
              <a:buNone/>
            </a:pPr>
            <a:endParaRPr sz="2520"/>
          </a:p>
        </p:txBody>
      </p:sp>
      <p:sp>
        <p:nvSpPr>
          <p:cNvPr id="131" name="Google Shape;131;p22"/>
          <p:cNvSpPr txBox="1">
            <a:spLocks noGrp="1"/>
          </p:cNvSpPr>
          <p:nvPr>
            <p:ph type="body" idx="1"/>
          </p:nvPr>
        </p:nvSpPr>
        <p:spPr>
          <a:xfrm>
            <a:off x="175" y="1017725"/>
            <a:ext cx="9144000" cy="4125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05"/>
              <a:buFont typeface="Arial"/>
              <a:buNone/>
            </a:pPr>
            <a:r>
              <a:rPr lang="en-GB" sz="1400" b="1">
                <a:solidFill>
                  <a:schemeClr val="dk1"/>
                </a:solidFill>
              </a:rPr>
              <a:t>Protect Your Privacy</a:t>
            </a:r>
            <a:r>
              <a:rPr lang="en-GB" sz="1460" b="1">
                <a:solidFill>
                  <a:schemeClr val="dk1"/>
                </a:solidFill>
              </a:rPr>
              <a:t>. Stay Safe.</a:t>
            </a:r>
            <a:endParaRPr sz="1460" b="1">
              <a:solidFill>
                <a:schemeClr val="dk1"/>
              </a:solidFill>
            </a:endParaRPr>
          </a:p>
          <a:p>
            <a:pPr marL="0" lvl="0" indent="0" algn="l" rtl="0">
              <a:lnSpc>
                <a:spcPct val="95000"/>
              </a:lnSpc>
              <a:spcBef>
                <a:spcPts val="0"/>
              </a:spcBef>
              <a:spcAft>
                <a:spcPts val="0"/>
              </a:spcAft>
              <a:buSzPts val="605"/>
              <a:buNone/>
            </a:pPr>
            <a:r>
              <a:rPr lang="en-GB" sz="1460" b="1">
                <a:solidFill>
                  <a:schemeClr val="dk1"/>
                </a:solidFill>
              </a:rPr>
              <a:t>Use this checklist to review your social media posts, bios, captions, and shared content.</a:t>
            </a:r>
            <a:endParaRPr sz="1460" b="1">
              <a:solidFill>
                <a:schemeClr val="dk1"/>
              </a:solidFill>
            </a:endParaRPr>
          </a:p>
          <a:p>
            <a:pPr marL="0" lvl="0" indent="0" algn="l" rtl="0">
              <a:lnSpc>
                <a:spcPct val="95000"/>
              </a:lnSpc>
              <a:spcBef>
                <a:spcPts val="0"/>
              </a:spcBef>
              <a:spcAft>
                <a:spcPts val="0"/>
              </a:spcAft>
              <a:buClr>
                <a:schemeClr val="dk1"/>
              </a:buClr>
              <a:buSzPts val="605"/>
              <a:buFont typeface="Arial"/>
              <a:buNone/>
            </a:pPr>
            <a:endParaRPr sz="146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1.Personal Information</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2.Location &amp; Daily Routines</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3.Images showing house number, street signs, or license plates</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4.Security Risks:Password clues (e.g., pet names, mother’s maiden name</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5.Offensive jokes, memes, or controversial comments</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6.False information or rumors</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7.Screenshots of private conversations</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8.Financial info (bank details, credit cards, etc.)</a:t>
            </a:r>
            <a:endParaRPr sz="1400" b="1">
              <a:solidFill>
                <a:schemeClr val="dk1"/>
              </a:solidFill>
            </a:endParaRPr>
          </a:p>
          <a:p>
            <a:pPr marL="0" lvl="0" indent="0" algn="l" rtl="0">
              <a:spcBef>
                <a:spcPts val="0"/>
              </a:spcBef>
              <a:spcAft>
                <a:spcPts val="0"/>
              </a:spcAft>
              <a:buClr>
                <a:schemeClr val="dk1"/>
              </a:buClr>
              <a:buSzPts val="1100"/>
              <a:buFont typeface="Arial"/>
              <a:buNone/>
            </a:pPr>
            <a:r>
              <a:rPr lang="en-GB" sz="1400" b="1">
                <a:solidFill>
                  <a:schemeClr val="dk1"/>
                </a:solidFill>
              </a:rPr>
              <a:t>9.Inappropriate or revealing selfies</a:t>
            </a:r>
            <a:endParaRPr sz="1400" b="1">
              <a:solidFill>
                <a:schemeClr val="dk1"/>
              </a:solidFill>
            </a:endParaRPr>
          </a:p>
          <a:p>
            <a:pPr marL="0" lvl="0" indent="0" algn="l" rtl="0">
              <a:lnSpc>
                <a:spcPct val="95000"/>
              </a:lnSpc>
              <a:spcBef>
                <a:spcPts val="0"/>
              </a:spcBef>
              <a:spcAft>
                <a:spcPts val="0"/>
              </a:spcAft>
              <a:buSzPts val="605"/>
              <a:buNone/>
            </a:pPr>
            <a:endParaRPr sz="1400" b="1">
              <a:solidFill>
                <a:schemeClr val="dk1"/>
              </a:solidFill>
            </a:endParaRPr>
          </a:p>
          <a:p>
            <a:pPr marL="0" lvl="0" indent="0" algn="l" rtl="0">
              <a:lnSpc>
                <a:spcPct val="95000"/>
              </a:lnSpc>
              <a:spcBef>
                <a:spcPts val="0"/>
              </a:spcBef>
              <a:spcAft>
                <a:spcPts val="0"/>
              </a:spcAft>
              <a:buSzPts val="605"/>
              <a:buNone/>
            </a:pPr>
            <a:endParaRPr sz="1574"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Pro Tip:</a:t>
            </a:r>
            <a:endParaRPr sz="1400" b="1">
              <a:solidFill>
                <a:schemeClr val="dk1"/>
              </a:solidFill>
            </a:endParaRPr>
          </a:p>
          <a:p>
            <a:pPr marL="0" lvl="0" indent="0" algn="l" rtl="0">
              <a:lnSpc>
                <a:spcPct val="95000"/>
              </a:lnSpc>
              <a:spcBef>
                <a:spcPts val="0"/>
              </a:spcBef>
              <a:spcAft>
                <a:spcPts val="0"/>
              </a:spcAft>
              <a:buSzPts val="605"/>
              <a:buNone/>
            </a:pP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Before posting, ask yourself:</a:t>
            </a:r>
            <a:endParaRPr sz="1400" b="1">
              <a:solidFill>
                <a:schemeClr val="dk1"/>
              </a:solidFill>
            </a:endParaRPr>
          </a:p>
          <a:p>
            <a:pPr marL="0" lvl="0" indent="0" algn="l" rtl="0">
              <a:lnSpc>
                <a:spcPct val="95000"/>
              </a:lnSpc>
              <a:spcBef>
                <a:spcPts val="0"/>
              </a:spcBef>
              <a:spcAft>
                <a:spcPts val="0"/>
              </a:spcAft>
              <a:buSzPts val="605"/>
              <a:buNone/>
            </a:pPr>
            <a:r>
              <a:rPr lang="en-GB" sz="1400" b="1">
                <a:solidFill>
                  <a:schemeClr val="dk1"/>
                </a:solidFill>
              </a:rPr>
              <a:t>Would I be okay with my teacher, parent,child,or future employer seeing this?</a:t>
            </a:r>
            <a:endParaRPr sz="1400" b="1">
              <a:solidFill>
                <a:schemeClr val="dk1"/>
              </a:solidFill>
            </a:endParaRPr>
          </a:p>
          <a:p>
            <a:pPr marL="0" lvl="0" indent="0" algn="l" rtl="0">
              <a:lnSpc>
                <a:spcPct val="95000"/>
              </a:lnSpc>
              <a:spcBef>
                <a:spcPts val="0"/>
              </a:spcBef>
              <a:spcAft>
                <a:spcPts val="0"/>
              </a:spcAft>
              <a:buSzPts val="605"/>
              <a:buNone/>
            </a:pPr>
            <a:endParaRPr sz="1400" b="1">
              <a:solidFill>
                <a:schemeClr val="dk1"/>
              </a:solidFill>
            </a:endParaRPr>
          </a:p>
          <a:p>
            <a:pPr marL="0" lvl="0" indent="0" algn="l" rtl="0">
              <a:lnSpc>
                <a:spcPct val="95000"/>
              </a:lnSpc>
              <a:spcBef>
                <a:spcPts val="0"/>
              </a:spcBef>
              <a:spcAft>
                <a:spcPts val="0"/>
              </a:spcAft>
              <a:buSzPts val="605"/>
              <a:buNone/>
            </a:pPr>
            <a:endParaRPr sz="1574" b="1">
              <a:solidFill>
                <a:schemeClr val="dk1"/>
              </a:solidFill>
            </a:endParaRPr>
          </a:p>
          <a:p>
            <a:pPr marL="0" lvl="0" indent="0" algn="l" rtl="0">
              <a:lnSpc>
                <a:spcPct val="95000"/>
              </a:lnSpc>
              <a:spcBef>
                <a:spcPts val="0"/>
              </a:spcBef>
              <a:spcAft>
                <a:spcPts val="0"/>
              </a:spcAft>
              <a:buClr>
                <a:schemeClr val="dk1"/>
              </a:buClr>
              <a:buSzPts val="605"/>
              <a:buFont typeface="Arial"/>
              <a:buNone/>
            </a:pPr>
            <a:endParaRPr sz="1574" b="1">
              <a:solidFill>
                <a:schemeClr val="dk1"/>
              </a:solidFill>
            </a:endParaRPr>
          </a:p>
          <a:p>
            <a:pPr marL="0" lvl="0" indent="0" algn="l" rtl="0">
              <a:lnSpc>
                <a:spcPct val="95000"/>
              </a:lnSpc>
              <a:spcBef>
                <a:spcPts val="0"/>
              </a:spcBef>
              <a:spcAft>
                <a:spcPts val="1200"/>
              </a:spcAft>
              <a:buSzPts val="605"/>
              <a:buNone/>
            </a:pPr>
            <a:endParaRPr sz="1290"/>
          </a:p>
        </p:txBody>
      </p:sp>
      <p:pic>
        <p:nvPicPr>
          <p:cNvPr id="132" name="Google Shape;132;p22" descr="phone crossed out mark color icon vector illustration (provided by Getty Images)"/>
          <p:cNvPicPr preferRelativeResize="0"/>
          <p:nvPr/>
        </p:nvPicPr>
        <p:blipFill>
          <a:blip r:embed="rId3">
            <a:alphaModFix/>
          </a:blip>
          <a:stretch>
            <a:fillRect/>
          </a:stretch>
        </p:blipFill>
        <p:spPr>
          <a:xfrm>
            <a:off x="6558175" y="1945300"/>
            <a:ext cx="2361452" cy="2324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124800" y="366550"/>
            <a:ext cx="88944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en-GB" sz="1200" b="1" dirty="0">
                <a:highlight>
                  <a:srgbClr val="B6D7A8"/>
                </a:highlight>
                <a:latin typeface="Georgia"/>
                <a:ea typeface="Georgia"/>
                <a:cs typeface="Georgia"/>
                <a:sym typeface="Georgia"/>
              </a:rPr>
              <a:t>Are you ready to prove your social media and digital awareness skills? Click the link below and take  the quiz💡</a:t>
            </a:r>
            <a:endParaRPr sz="1300" b="1" dirty="0">
              <a:highlight>
                <a:srgbClr val="B6D7A8"/>
              </a:highlight>
              <a:latin typeface="Georgia"/>
              <a:ea typeface="Georgia"/>
              <a:cs typeface="Georgia"/>
              <a:sym typeface="Georgia"/>
            </a:endParaRPr>
          </a:p>
          <a:p>
            <a:pPr marL="0" lvl="0" indent="0" algn="l" rtl="0">
              <a:spcBef>
                <a:spcPts val="0"/>
              </a:spcBef>
              <a:spcAft>
                <a:spcPts val="0"/>
              </a:spcAft>
              <a:buSzPts val="990"/>
              <a:buNone/>
            </a:pPr>
            <a:endParaRPr sz="2520" dirty="0"/>
          </a:p>
          <a:p>
            <a:pPr marL="0" lvl="0" indent="0" algn="l" rtl="0">
              <a:spcBef>
                <a:spcPts val="0"/>
              </a:spcBef>
              <a:spcAft>
                <a:spcPts val="0"/>
              </a:spcAft>
              <a:buSzPts val="990"/>
              <a:buNone/>
            </a:pPr>
            <a:endParaRPr sz="2520" dirty="0"/>
          </a:p>
          <a:p>
            <a:pPr marL="0" lvl="0" indent="0" algn="l" rtl="0">
              <a:spcBef>
                <a:spcPts val="0"/>
              </a:spcBef>
              <a:spcAft>
                <a:spcPts val="0"/>
              </a:spcAft>
              <a:buSzPts val="990"/>
              <a:buNone/>
            </a:pPr>
            <a:endParaRPr sz="2520" dirty="0"/>
          </a:p>
        </p:txBody>
      </p:sp>
      <p:sp>
        <p:nvSpPr>
          <p:cNvPr id="138" name="Google Shape;138;p23"/>
          <p:cNvSpPr txBox="1">
            <a:spLocks noGrp="1"/>
          </p:cNvSpPr>
          <p:nvPr>
            <p:ph type="body" idx="1"/>
          </p:nvPr>
        </p:nvSpPr>
        <p:spPr>
          <a:xfrm>
            <a:off x="0" y="1161200"/>
            <a:ext cx="9144000" cy="406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0" lvl="0" indent="0" algn="l" rtl="0">
              <a:spcBef>
                <a:spcPts val="0"/>
              </a:spcBef>
              <a:spcAft>
                <a:spcPts val="0"/>
              </a:spcAft>
              <a:buNone/>
            </a:pPr>
            <a:r>
              <a:rPr lang="en-US" sz="1700" b="1" dirty="0" smtClean="0">
                <a:solidFill>
                  <a:schemeClr val="dk1"/>
                </a:solidFill>
              </a:rPr>
              <a:t>                                             Kindly refer to quizzes folder  </a:t>
            </a:r>
            <a:endParaRPr sz="1700" b="1" dirty="0">
              <a:solidFill>
                <a:schemeClr val="dk1"/>
              </a:solidFill>
            </a:endParaRPr>
          </a:p>
          <a:p>
            <a:pPr marL="0" lvl="0" indent="0" algn="l" rtl="0">
              <a:spcBef>
                <a:spcPts val="0"/>
              </a:spcBef>
              <a:spcAft>
                <a:spcPts val="0"/>
              </a:spcAft>
              <a:buNone/>
            </a:pPr>
            <a:endParaRPr sz="1700" b="1" dirty="0">
              <a:solidFill>
                <a:schemeClr val="dk1"/>
              </a:solidFill>
            </a:endParaRPr>
          </a:p>
          <a:p>
            <a:pPr marL="1828800" lvl="0" indent="457200" algn="l" rtl="0">
              <a:spcBef>
                <a:spcPts val="0"/>
              </a:spcBef>
              <a:spcAft>
                <a:spcPts val="0"/>
              </a:spcAft>
              <a:buNone/>
            </a:pPr>
            <a:r>
              <a:rPr lang="en-GB" sz="1700" b="1" u="sng" dirty="0">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Social Media Safety &amp; Digital Awareness Quiz</a:t>
            </a:r>
            <a:r>
              <a:rPr lang="en-GB" sz="1700" b="1" dirty="0">
                <a:solidFill>
                  <a:schemeClr val="dk1"/>
                </a:solidFill>
              </a:rPr>
              <a:t> </a:t>
            </a:r>
            <a:endParaRPr sz="1700" b="1" dirty="0">
              <a:solidFill>
                <a:schemeClr val="dk1"/>
              </a:solidFill>
            </a:endParaRPr>
          </a:p>
          <a:p>
            <a:pPr marL="0" lvl="0" indent="0" algn="l" rtl="0">
              <a:spcBef>
                <a:spcPts val="0"/>
              </a:spcBef>
              <a:spcAft>
                <a:spcPts val="1200"/>
              </a:spcAft>
              <a:buNone/>
            </a:pPr>
            <a:endParaRPr dirty="0"/>
          </a:p>
        </p:txBody>
      </p:sp>
      <p:pic>
        <p:nvPicPr>
          <p:cNvPr id="139" name="Google Shape;139;p23" descr="quiz game icon vector outline illustration (provided by Getty Images)">
            <a:hlinkClick r:id="rId3"/>
          </p:cNvPr>
          <p:cNvPicPr preferRelativeResize="0"/>
          <p:nvPr/>
        </p:nvPicPr>
        <p:blipFill>
          <a:blip r:embed="rId4">
            <a:alphaModFix/>
          </a:blip>
          <a:stretch>
            <a:fillRect/>
          </a:stretch>
        </p:blipFill>
        <p:spPr>
          <a:xfrm>
            <a:off x="2880475" y="759725"/>
            <a:ext cx="3179950" cy="2899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87325" y="445025"/>
            <a:ext cx="9231300" cy="572700"/>
          </a:xfrm>
          <a:prstGeom prst="rect">
            <a:avLst/>
          </a:prstGeom>
        </p:spPr>
        <p:txBody>
          <a:bodyPr spcFirstLastPara="1" wrap="square" lIns="91425" tIns="91425" rIns="91425" bIns="91425" anchor="t" anchorCtr="0">
            <a:noAutofit/>
          </a:bodyPr>
          <a:lstStyle/>
          <a:p>
            <a:pPr marL="1371600" lvl="0" indent="0" algn="l" rtl="0">
              <a:lnSpc>
                <a:spcPct val="115000"/>
              </a:lnSpc>
              <a:spcBef>
                <a:spcPts val="0"/>
              </a:spcBef>
              <a:spcAft>
                <a:spcPts val="0"/>
              </a:spcAft>
              <a:buClr>
                <a:schemeClr val="dk1"/>
              </a:buClr>
              <a:buSzPts val="1100"/>
              <a:buFont typeface="Arial"/>
              <a:buNone/>
            </a:pPr>
            <a:r>
              <a:rPr lang="en-GB" sz="1600" b="1">
                <a:latin typeface="Georgia"/>
                <a:ea typeface="Georgia"/>
                <a:cs typeface="Georgia"/>
                <a:sym typeface="Georgia"/>
              </a:rPr>
              <a:t>How Social Media &amp; Digital Awareness Connect to the SDGs</a:t>
            </a:r>
            <a:endParaRPr sz="3200" b="1">
              <a:latin typeface="Georgia"/>
              <a:ea typeface="Georgia"/>
              <a:cs typeface="Georgia"/>
              <a:sym typeface="Georgia"/>
            </a:endParaRPr>
          </a:p>
          <a:p>
            <a:pPr marL="0" lvl="0" indent="0" algn="l" rtl="0">
              <a:spcBef>
                <a:spcPts val="0"/>
              </a:spcBef>
              <a:spcAft>
                <a:spcPts val="0"/>
              </a:spcAft>
              <a:buNone/>
            </a:pPr>
            <a:endParaRPr sz="1300" b="1">
              <a:latin typeface="Georgia"/>
              <a:ea typeface="Georgia"/>
              <a:cs typeface="Georgia"/>
              <a:sym typeface="Georgia"/>
            </a:endParaRPr>
          </a:p>
        </p:txBody>
      </p:sp>
      <p:sp>
        <p:nvSpPr>
          <p:cNvPr id="145" name="Google Shape;145;p24"/>
          <p:cNvSpPr txBox="1">
            <a:spLocks noGrp="1"/>
          </p:cNvSpPr>
          <p:nvPr>
            <p:ph type="body" idx="1"/>
          </p:nvPr>
        </p:nvSpPr>
        <p:spPr>
          <a:xfrm>
            <a:off x="0" y="908200"/>
            <a:ext cx="9144000" cy="4235100"/>
          </a:xfrm>
          <a:prstGeom prst="rect">
            <a:avLst/>
          </a:prstGeom>
        </p:spPr>
        <p:txBody>
          <a:bodyPr spcFirstLastPara="1" wrap="square" lIns="91425" tIns="91425" rIns="91425" bIns="91425" anchor="t" anchorCtr="0">
            <a:noAutofit/>
          </a:bodyPr>
          <a:lstStyle/>
          <a:p>
            <a:pPr marL="0" lvl="0" indent="0" algn="l" rtl="0">
              <a:spcBef>
                <a:spcPts val="900"/>
              </a:spcBef>
              <a:spcAft>
                <a:spcPts val="0"/>
              </a:spcAft>
              <a:buNone/>
            </a:pPr>
            <a:r>
              <a:rPr lang="en-GB" sz="1200" b="1">
                <a:solidFill>
                  <a:schemeClr val="dk1"/>
                </a:solidFill>
              </a:rPr>
              <a:t>Social media and digital awareness play a crucial role in promoting and achieving the Sustainable Development Goals (SDGs). These platforms serve as powerful tools for raising awareness, mobilizing communities, fostering collaboration, and driving action toward global sustainability efforts.</a:t>
            </a:r>
            <a:endParaRPr sz="1200" b="1">
              <a:solidFill>
                <a:schemeClr val="dk1"/>
              </a:solidFill>
            </a:endParaRPr>
          </a:p>
          <a:p>
            <a:pPr marL="0" lvl="0" indent="0" algn="l" rtl="0">
              <a:spcBef>
                <a:spcPts val="900"/>
              </a:spcBef>
              <a:spcAft>
                <a:spcPts val="0"/>
              </a:spcAft>
              <a:buNone/>
            </a:pPr>
            <a:r>
              <a:rPr lang="en-GB" sz="1200" b="1">
                <a:solidFill>
                  <a:schemeClr val="dk1"/>
                </a:solidFill>
              </a:rPr>
              <a:t>1. Peace, Justice, and Strong Institutions: Significantly reduce violence and protect children from abuse and exploitation.</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Teaching children and teens how to avoid oversharing and how to report online threats supports a safer, more just digital environment.</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None/>
            </a:pPr>
            <a:r>
              <a:rPr lang="en-GB" sz="1200" b="1">
                <a:solidFill>
                  <a:schemeClr val="dk1"/>
                </a:solidFill>
              </a:rPr>
              <a:t>2. Responsible Consumption and Production: Ensuring that people everywhere have the relevant information and awareness for sustainable lifestyles.Digital awareness includes understanding the impact of online behavior, digital footprints, and the ethical use of technology and media.</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3. Reduced Inequalities: Empower and promote the social, economic, and political inclusion of all.</a:t>
            </a:r>
            <a:endParaRPr sz="1200" b="1">
              <a:solidFill>
                <a:schemeClr val="dk1"/>
              </a:solidFill>
            </a:endParaRPr>
          </a:p>
          <a:p>
            <a:pPr marL="0" lvl="0" indent="0" algn="l" rtl="0">
              <a:spcBef>
                <a:spcPts val="0"/>
              </a:spcBef>
              <a:spcAft>
                <a:spcPts val="0"/>
              </a:spcAft>
              <a:buNone/>
            </a:pPr>
            <a:r>
              <a:rPr lang="en-GB" sz="1200" b="1">
                <a:solidFill>
                  <a:schemeClr val="dk1"/>
                </a:solidFill>
              </a:rPr>
              <a:t>Social media awareness helps prevent digital exclusion, misinformation, and discrimination, making online platforms safer and more inclusive for marginalized groups.</a:t>
            </a:r>
            <a:endParaRPr sz="1200" b="1">
              <a:solidFill>
                <a:schemeClr val="dk1"/>
              </a:solidFill>
            </a:endParaRPr>
          </a:p>
          <a:p>
            <a:pPr marL="0" lvl="0" indent="0" algn="l" rtl="0">
              <a:spcBef>
                <a:spcPts val="0"/>
              </a:spcBef>
              <a:spcAft>
                <a:spcPts val="0"/>
              </a:spcAft>
              <a:buNone/>
            </a:pPr>
            <a:endParaRPr sz="1200" b="1">
              <a:solidFill>
                <a:schemeClr val="dk1"/>
              </a:solidFill>
            </a:endParaRPr>
          </a:p>
          <a:p>
            <a:pPr marL="0" lvl="0" indent="0" algn="l" rtl="0">
              <a:spcBef>
                <a:spcPts val="0"/>
              </a:spcBef>
              <a:spcAft>
                <a:spcPts val="0"/>
              </a:spcAft>
              <a:buNone/>
            </a:pPr>
            <a:r>
              <a:rPr lang="en-GB" sz="1200" b="1">
                <a:solidFill>
                  <a:schemeClr val="dk1"/>
                </a:solidFill>
              </a:rPr>
              <a:t>4. Gender Equality: Eliminate all forms of violence against women and girls, including online harassment.</a:t>
            </a:r>
            <a:endParaRPr sz="1200" b="1">
              <a:solidFill>
                <a:schemeClr val="dk1"/>
              </a:solidFill>
            </a:endParaRPr>
          </a:p>
          <a:p>
            <a:pPr marL="0" lvl="0" indent="0" algn="l" rtl="0">
              <a:spcBef>
                <a:spcPts val="0"/>
              </a:spcBef>
              <a:spcAft>
                <a:spcPts val="0"/>
              </a:spcAft>
              <a:buNone/>
            </a:pPr>
            <a:r>
              <a:rPr lang="en-GB" sz="1200" b="1">
                <a:solidFill>
                  <a:schemeClr val="dk1"/>
                </a:solidFill>
              </a:rPr>
              <a:t>Digital awareness empowers girls to protect themselves against cyberbullying, doxxing, and online exploitation, while also promoting respectful digital spaces for all genders.</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1200"/>
              </a:spcAft>
              <a:buNone/>
            </a:pPr>
            <a:endParaRPr sz="1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1371600" lvl="0" indent="0" algn="l" rtl="0">
              <a:lnSpc>
                <a:spcPct val="115000"/>
              </a:lnSpc>
              <a:spcBef>
                <a:spcPts val="0"/>
              </a:spcBef>
              <a:spcAft>
                <a:spcPts val="0"/>
              </a:spcAft>
              <a:buClr>
                <a:schemeClr val="dk1"/>
              </a:buClr>
              <a:buSzPts val="1100"/>
              <a:buFont typeface="Arial"/>
              <a:buNone/>
            </a:pPr>
            <a:r>
              <a:rPr lang="en-GB" sz="1600" b="1">
                <a:latin typeface="Georgia"/>
                <a:ea typeface="Georgia"/>
                <a:cs typeface="Georgia"/>
                <a:sym typeface="Georgia"/>
              </a:rPr>
              <a:t>How Social Media &amp; Digital Awareness Connect to the SDGs</a:t>
            </a:r>
            <a:endParaRPr sz="3200" b="1">
              <a:latin typeface="Georgia"/>
              <a:ea typeface="Georgia"/>
              <a:cs typeface="Georgia"/>
              <a:sym typeface="Georgia"/>
            </a:endParaRPr>
          </a:p>
        </p:txBody>
      </p:sp>
      <p:sp>
        <p:nvSpPr>
          <p:cNvPr id="151" name="Google Shape;151;p25"/>
          <p:cNvSpPr txBox="1">
            <a:spLocks noGrp="1"/>
          </p:cNvSpPr>
          <p:nvPr>
            <p:ph type="body" idx="1"/>
          </p:nvPr>
        </p:nvSpPr>
        <p:spPr>
          <a:xfrm>
            <a:off x="0" y="934400"/>
            <a:ext cx="9144000" cy="42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300" b="1">
                <a:solidFill>
                  <a:schemeClr val="dk1"/>
                </a:solidFill>
              </a:rPr>
              <a:t>5. Quality Education: Ensure learners acquire the knowledge and skills needed to promote sustainable development, including through digital literacy and online safety.</a:t>
            </a:r>
            <a:endParaRPr sz="1300" b="1">
              <a:solidFill>
                <a:schemeClr val="dk1"/>
              </a:solidFill>
            </a:endParaRPr>
          </a:p>
          <a:p>
            <a:pPr marL="0" lvl="0" indent="0" algn="l" rtl="0">
              <a:spcBef>
                <a:spcPts val="0"/>
              </a:spcBef>
              <a:spcAft>
                <a:spcPts val="0"/>
              </a:spcAft>
              <a:buNone/>
            </a:pPr>
            <a:r>
              <a:rPr lang="en-GB" sz="1300" b="1">
                <a:solidFill>
                  <a:schemeClr val="dk1"/>
                </a:solidFill>
              </a:rPr>
              <a:t>Connection: Teaching students to be digitally aware and safe on social media equips them with critical 21st-century skills, helping them navigate digital spaces responsibly.</a:t>
            </a:r>
            <a:endParaRPr sz="1300" b="1">
              <a:solidFill>
                <a:schemeClr val="dk1"/>
              </a:solidFill>
            </a:endParaRPr>
          </a:p>
          <a:p>
            <a:pPr marL="0" lvl="0" indent="0" algn="l" rtl="0">
              <a:spcBef>
                <a:spcPts val="0"/>
              </a:spcBef>
              <a:spcAft>
                <a:spcPts val="0"/>
              </a:spcAft>
              <a:buClr>
                <a:schemeClr val="dk1"/>
              </a:buClr>
              <a:buSzPts val="1100"/>
              <a:buFont typeface="Arial"/>
              <a:buNone/>
            </a:pPr>
            <a:endParaRPr sz="1300" b="1">
              <a:solidFill>
                <a:schemeClr val="dk1"/>
              </a:solidFill>
            </a:endParaRPr>
          </a:p>
          <a:p>
            <a:pPr marL="0" lvl="0" indent="0" algn="l" rtl="0">
              <a:spcBef>
                <a:spcPts val="0"/>
              </a:spcBef>
              <a:spcAft>
                <a:spcPts val="0"/>
              </a:spcAft>
              <a:buNone/>
            </a:pPr>
            <a:r>
              <a:rPr lang="en-GB" sz="1300" b="1">
                <a:solidFill>
                  <a:schemeClr val="dk1"/>
                </a:solidFill>
              </a:rPr>
              <a:t>6.Empowers Communities – Social media gives marginalized voices a platform to share their experiences and advocate for change.</a:t>
            </a:r>
            <a:endParaRPr sz="1300" b="1">
              <a:solidFill>
                <a:schemeClr val="dk1"/>
              </a:solidFill>
            </a:endParaRPr>
          </a:p>
          <a:p>
            <a:pPr marL="0" lvl="0" indent="0" algn="l" rtl="0">
              <a:spcBef>
                <a:spcPts val="1200"/>
              </a:spcBef>
              <a:spcAft>
                <a:spcPts val="0"/>
              </a:spcAft>
              <a:buNone/>
            </a:pPr>
            <a:r>
              <a:rPr lang="en-GB" sz="1300" b="1">
                <a:solidFill>
                  <a:schemeClr val="dk1"/>
                </a:solidFill>
              </a:rPr>
              <a:t>7.Promotes Innovation – Digital technologies drive solutions for sustainable development, from smart cities to eco-friendly business models. </a:t>
            </a:r>
            <a:endParaRPr sz="1300" b="1">
              <a:solidFill>
                <a:schemeClr val="dk1"/>
              </a:solidFill>
            </a:endParaRPr>
          </a:p>
          <a:p>
            <a:pPr marL="0" lvl="0" indent="0" algn="l" rtl="0">
              <a:spcBef>
                <a:spcPts val="1200"/>
              </a:spcBef>
              <a:spcAft>
                <a:spcPts val="0"/>
              </a:spcAft>
              <a:buNone/>
            </a:pPr>
            <a:r>
              <a:rPr lang="en-GB" sz="1300" b="1">
                <a:solidFill>
                  <a:schemeClr val="dk1"/>
                </a:solidFill>
              </a:rPr>
              <a:t>8.Facilitates Collaboration – Online networks connect stakeholders, fostering partnerships between governments, businesses, and NGOs. </a:t>
            </a:r>
            <a:endParaRPr sz="1300" b="1">
              <a:solidFill>
                <a:schemeClr val="dk1"/>
              </a:solidFill>
            </a:endParaRPr>
          </a:p>
          <a:p>
            <a:pPr marL="0" lvl="0" indent="0" algn="l" rtl="0">
              <a:spcBef>
                <a:spcPts val="1200"/>
              </a:spcBef>
              <a:spcAft>
                <a:spcPts val="0"/>
              </a:spcAft>
              <a:buNone/>
            </a:pPr>
            <a:r>
              <a:rPr lang="en-GB" sz="1300" b="1">
                <a:solidFill>
                  <a:schemeClr val="dk1"/>
                </a:solidFill>
              </a:rPr>
              <a:t>9.Encourages Advocacy – Social media enables individuals and organizations to campaign for policy changes and sustainable practices. </a:t>
            </a:r>
            <a:endParaRPr sz="1300" b="1">
              <a:solidFill>
                <a:schemeClr val="dk1"/>
              </a:solidFill>
            </a:endParaRPr>
          </a:p>
          <a:p>
            <a:pPr marL="0" lvl="0" indent="0" algn="l" rtl="0">
              <a:spcBef>
                <a:spcPts val="1200"/>
              </a:spcBef>
              <a:spcAft>
                <a:spcPts val="0"/>
              </a:spcAft>
              <a:buNone/>
            </a:pPr>
            <a:r>
              <a:rPr lang="en-GB" sz="1300" b="1">
                <a:solidFill>
                  <a:schemeClr val="dk1"/>
                </a:solidFill>
              </a:rPr>
              <a:t>10.Amplifies Awareness – Digital platforms spread information about SDGs, educating people on global challenges. </a:t>
            </a:r>
            <a:endParaRPr sz="1300" b="1">
              <a:solidFill>
                <a:schemeClr val="dk1"/>
              </a:solidFill>
            </a:endParaRPr>
          </a:p>
          <a:p>
            <a:pPr marL="0" lvl="0" indent="0" algn="l" rtl="0">
              <a:spcBef>
                <a:spcPts val="1200"/>
              </a:spcBef>
              <a:spcAft>
                <a:spcPts val="0"/>
              </a:spcAft>
              <a:buClr>
                <a:schemeClr val="dk1"/>
              </a:buClr>
              <a:buSzPts val="1100"/>
              <a:buFont typeface="Arial"/>
              <a:buNone/>
            </a:pPr>
            <a:endParaRPr sz="1300" b="1">
              <a:solidFill>
                <a:schemeClr val="dk1"/>
              </a:solidFill>
            </a:endParaRPr>
          </a:p>
          <a:p>
            <a:pPr marL="0" lvl="0" indent="0" algn="l" rtl="0">
              <a:spcBef>
                <a:spcPts val="1200"/>
              </a:spcBef>
              <a:spcAft>
                <a:spcPts val="1200"/>
              </a:spcAft>
              <a:buNone/>
            </a:pPr>
            <a:endParaRPr sz="1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5" name="Google Shape;65;p14" descr="Modern blue white abstract presentation background with corporate concept (provided by Getty Images)"/>
          <p:cNvPicPr preferRelativeResize="0"/>
          <p:nvPr/>
        </p:nvPicPr>
        <p:blipFill rotWithShape="1">
          <a:blip r:embed="rId3">
            <a:alphaModFix/>
          </a:blip>
          <a:srcRect r="8374"/>
          <a:stretch/>
        </p:blipFill>
        <p:spPr>
          <a:xfrm>
            <a:off x="-123037" y="-26162"/>
            <a:ext cx="9267026" cy="5195826"/>
          </a:xfrm>
          <a:prstGeom prst="rect">
            <a:avLst/>
          </a:prstGeom>
          <a:noFill/>
          <a:ln>
            <a:noFill/>
          </a:ln>
        </p:spPr>
      </p:pic>
      <p:sp>
        <p:nvSpPr>
          <p:cNvPr id="66" name="Google Shape;66;p14"/>
          <p:cNvSpPr txBox="1"/>
          <p:nvPr/>
        </p:nvSpPr>
        <p:spPr>
          <a:xfrm>
            <a:off x="1056650" y="334325"/>
            <a:ext cx="7859400" cy="73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900" b="1">
                <a:solidFill>
                  <a:schemeClr val="lt1"/>
                </a:solidFill>
                <a:latin typeface="Georgia"/>
                <a:ea typeface="Georgia"/>
                <a:cs typeface="Georgia"/>
                <a:sym typeface="Georgia"/>
              </a:rPr>
              <a:t> Protecting Your Privacy:The Hidden Dangers of Social Media</a:t>
            </a:r>
            <a:endParaRPr sz="1900" b="1">
              <a:solidFill>
                <a:schemeClr val="lt1"/>
              </a:solidFill>
              <a:latin typeface="Georgia"/>
              <a:ea typeface="Georgia"/>
              <a:cs typeface="Georgia"/>
              <a:sym typeface="Georgia"/>
            </a:endParaRPr>
          </a:p>
          <a:p>
            <a:pPr marL="0" lvl="0" indent="0" algn="l" rtl="0">
              <a:lnSpc>
                <a:spcPct val="115000"/>
              </a:lnSpc>
              <a:spcBef>
                <a:spcPts val="0"/>
              </a:spcBef>
              <a:spcAft>
                <a:spcPts val="0"/>
              </a:spcAft>
              <a:buNone/>
            </a:pPr>
            <a:endParaRPr>
              <a:solidFill>
                <a:schemeClr val="dk1"/>
              </a:solidFill>
              <a:latin typeface="Georgia"/>
              <a:ea typeface="Georgia"/>
              <a:cs typeface="Georgia"/>
              <a:sym typeface="Georgia"/>
            </a:endParaRPr>
          </a:p>
        </p:txBody>
      </p:sp>
      <p:sp>
        <p:nvSpPr>
          <p:cNvPr id="67" name="Google Shape;67;p14"/>
          <p:cNvSpPr txBox="1"/>
          <p:nvPr/>
        </p:nvSpPr>
        <p:spPr>
          <a:xfrm>
            <a:off x="1536950" y="2109950"/>
            <a:ext cx="6593100" cy="285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700" b="1">
                <a:solidFill>
                  <a:schemeClr val="dk1"/>
                </a:solidFill>
                <a:latin typeface="Georgia"/>
                <a:ea typeface="Georgia"/>
                <a:cs typeface="Georgia"/>
                <a:sym typeface="Georgia"/>
              </a:rPr>
              <a:t>In a world where likes, shares, and follows dominate communication, social media has become second nature to people. Platforms like Instagram, Snapchat, TikTok, and Facebook offer creative outlets and ways to stay connected, but they also come with serious risks when personal information isn’t protected. Understanding the dangers of oversharing, weak passwords, and a permanent digital footprint is crucial for staying safe online.</a:t>
            </a:r>
            <a:endParaRPr sz="1700" b="1">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4" name="Google Shape;74;p15" descr="Modern dark blue abstract background. Vector illustration design for presentation, banner, cover, web, flyer, card, poster, wallpaper, texture, slide, magazine, and powerpoint. (provided by Getty Images)"/>
          <p:cNvPicPr preferRelativeResize="0"/>
          <p:nvPr/>
        </p:nvPicPr>
        <p:blipFill>
          <a:blip r:embed="rId3">
            <a:alphaModFix/>
          </a:blip>
          <a:stretch>
            <a:fillRect/>
          </a:stretch>
        </p:blipFill>
        <p:spPr>
          <a:xfrm>
            <a:off x="0" y="0"/>
            <a:ext cx="9247749" cy="5143501"/>
          </a:xfrm>
          <a:prstGeom prst="rect">
            <a:avLst/>
          </a:prstGeom>
          <a:noFill/>
          <a:ln>
            <a:noFill/>
          </a:ln>
        </p:spPr>
      </p:pic>
      <p:sp>
        <p:nvSpPr>
          <p:cNvPr id="75" name="Google Shape;75;p15"/>
          <p:cNvSpPr txBox="1"/>
          <p:nvPr/>
        </p:nvSpPr>
        <p:spPr>
          <a:xfrm>
            <a:off x="1991025" y="165925"/>
            <a:ext cx="51087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solidFill>
                  <a:schemeClr val="lt1"/>
                </a:solidFill>
                <a:latin typeface="Georgia"/>
                <a:ea typeface="Georgia"/>
                <a:cs typeface="Georgia"/>
                <a:sym typeface="Georgia"/>
              </a:rPr>
              <a:t>              Why Cybersecurity Awareness Matters</a:t>
            </a:r>
            <a:endParaRPr sz="1600" b="1">
              <a:solidFill>
                <a:schemeClr val="lt1"/>
              </a:solidFill>
              <a:latin typeface="Georgia"/>
              <a:ea typeface="Georgia"/>
              <a:cs typeface="Georgia"/>
              <a:sym typeface="Georgia"/>
            </a:endParaRPr>
          </a:p>
        </p:txBody>
      </p:sp>
      <p:sp>
        <p:nvSpPr>
          <p:cNvPr id="76" name="Google Shape;76;p15"/>
          <p:cNvSpPr txBox="1"/>
          <p:nvPr/>
        </p:nvSpPr>
        <p:spPr>
          <a:xfrm>
            <a:off x="1868775" y="956600"/>
            <a:ext cx="5396700" cy="263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a:solidFill>
                  <a:schemeClr val="lt1"/>
                </a:solidFill>
              </a:rPr>
              <a:t>Many people underestimate how much personal data they reveal every day. Without strong cybersecurity habits, anyone can fall victim to identity theft, cyberbullying, or even real-world danger. Cybersecurity isn’t just a tech concern, it’s a life skill. Knowing how to protect your online presence helps prevent hackers, scammers, and even strangers from accessing sensitive information.</a:t>
            </a:r>
            <a:endParaRPr sz="1600" b="1">
              <a:solidFill>
                <a:schemeClr val="lt1"/>
              </a:solidFill>
            </a:endParaRPr>
          </a:p>
          <a:p>
            <a:pPr marL="0" lvl="0" indent="0" algn="l" rtl="0">
              <a:lnSpc>
                <a:spcPct val="115000"/>
              </a:lnSpc>
              <a:spcBef>
                <a:spcPts val="0"/>
              </a:spcBef>
              <a:spcAft>
                <a:spcPts val="0"/>
              </a:spcAft>
              <a:buNone/>
            </a:pPr>
            <a:endParaRPr sz="1200">
              <a:solidFill>
                <a:schemeClr val="dk1"/>
              </a:solidFill>
            </a:endParaRPr>
          </a:p>
        </p:txBody>
      </p:sp>
      <p:pic>
        <p:nvPicPr>
          <p:cNvPr id="77" name="Google Shape;77;p15" descr="Cybersecurity is defined as the concept of data protection and safe internet access. (provided by Getty Images)"/>
          <p:cNvPicPr preferRelativeResize="0"/>
          <p:nvPr/>
        </p:nvPicPr>
        <p:blipFill>
          <a:blip r:embed="rId4">
            <a:alphaModFix/>
          </a:blip>
          <a:stretch>
            <a:fillRect/>
          </a:stretch>
        </p:blipFill>
        <p:spPr>
          <a:xfrm>
            <a:off x="6828900" y="3510025"/>
            <a:ext cx="2418852" cy="1633475"/>
          </a:xfrm>
          <a:prstGeom prst="rect">
            <a:avLst/>
          </a:prstGeom>
          <a:noFill/>
          <a:ln>
            <a:noFill/>
          </a:ln>
        </p:spPr>
      </p:pic>
      <p:pic>
        <p:nvPicPr>
          <p:cNvPr id="78" name="Google Shape;78;p15" descr="Protect intellectual property with Biometric security. Intellectual property protection or Patent idea protection Concept. 3D Rendering (provided by Getty Images)"/>
          <p:cNvPicPr preferRelativeResize="0"/>
          <p:nvPr/>
        </p:nvPicPr>
        <p:blipFill>
          <a:blip r:embed="rId5">
            <a:alphaModFix/>
          </a:blip>
          <a:stretch>
            <a:fillRect/>
          </a:stretch>
        </p:blipFill>
        <p:spPr>
          <a:xfrm>
            <a:off x="61125" y="3221600"/>
            <a:ext cx="2567373" cy="1869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914400" lvl="0" indent="0" algn="l" rtl="0">
              <a:lnSpc>
                <a:spcPct val="115000"/>
              </a:lnSpc>
              <a:spcBef>
                <a:spcPts val="0"/>
              </a:spcBef>
              <a:spcAft>
                <a:spcPts val="0"/>
              </a:spcAft>
              <a:buClr>
                <a:schemeClr val="dk1"/>
              </a:buClr>
              <a:buSzPct val="52659"/>
              <a:buFont typeface="Arial"/>
              <a:buNone/>
            </a:pPr>
            <a:r>
              <a:rPr lang="en-GB" sz="2088" b="1">
                <a:highlight>
                  <a:schemeClr val="lt1"/>
                </a:highlight>
                <a:latin typeface="Georgia"/>
                <a:ea typeface="Georgia"/>
                <a:cs typeface="Georgia"/>
                <a:sym typeface="Georgia"/>
              </a:rPr>
              <a:t>     The Risks of a Permanent Digital Footprint👣</a:t>
            </a:r>
            <a:endParaRPr sz="2088" b="1">
              <a:highlight>
                <a:schemeClr val="lt1"/>
              </a:highlight>
              <a:latin typeface="Georgia"/>
              <a:ea typeface="Georgia"/>
              <a:cs typeface="Georgia"/>
              <a:sym typeface="Georgia"/>
            </a:endParaRPr>
          </a:p>
          <a:p>
            <a:pPr marL="0" lvl="0" indent="0" algn="l" rtl="0">
              <a:lnSpc>
                <a:spcPct val="115000"/>
              </a:lnSpc>
              <a:spcBef>
                <a:spcPts val="0"/>
              </a:spcBef>
              <a:spcAft>
                <a:spcPts val="0"/>
              </a:spcAft>
              <a:buClr>
                <a:schemeClr val="dk1"/>
              </a:buClr>
              <a:buSzPct val="91666"/>
              <a:buFont typeface="Arial"/>
              <a:buNone/>
            </a:pPr>
            <a:endParaRPr sz="1200"/>
          </a:p>
          <a:p>
            <a:pPr marL="0" lvl="0" indent="0" algn="l" rtl="0">
              <a:spcBef>
                <a:spcPts val="0"/>
              </a:spcBef>
              <a:spcAft>
                <a:spcPts val="0"/>
              </a:spcAft>
              <a:buNone/>
            </a:pPr>
            <a:endParaRPr sz="1200"/>
          </a:p>
        </p:txBody>
      </p:sp>
      <p:sp>
        <p:nvSpPr>
          <p:cNvPr id="84" name="Google Shape;84;p16"/>
          <p:cNvSpPr txBox="1">
            <a:spLocks noGrp="1"/>
          </p:cNvSpPr>
          <p:nvPr>
            <p:ph type="body" idx="1"/>
          </p:nvPr>
        </p:nvSpPr>
        <p:spPr>
          <a:xfrm>
            <a:off x="43675" y="899450"/>
            <a:ext cx="9144000" cy="4243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770"/>
              <a:buFont typeface="Arial"/>
              <a:buNone/>
            </a:pPr>
            <a:r>
              <a:rPr lang="en-GB" sz="1140" b="1">
                <a:solidFill>
                  <a:schemeClr val="dk1"/>
                </a:solidFill>
              </a:rPr>
              <a:t>Every photo, comment, and post you share becomes part of your digital footprint. Even if you delete it, someone could have already taken a screenshot or archived it. Colleges, future employers, and others may search your name online, and what they find can influence their opinion of you</a:t>
            </a:r>
            <a:r>
              <a:rPr lang="en-GB" sz="1040" b="1">
                <a:solidFill>
                  <a:schemeClr val="dk1"/>
                </a:solidFill>
              </a:rPr>
              <a:t>.</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240" b="1">
                <a:solidFill>
                  <a:schemeClr val="dk1"/>
                </a:solidFill>
              </a:rPr>
              <a:t>Consequences include:</a:t>
            </a:r>
            <a:endParaRPr sz="12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Missed opportunities: Inappropriate or offensive posts can lead to rejected college or job applications.</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Embarrassment: Old posts might resurface at the worst times.</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Privacy loss: Shared photos can be reused or re posted without permission.</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240" b="1">
                <a:solidFill>
                  <a:schemeClr val="dk1"/>
                </a:solidFill>
              </a:rPr>
              <a:t>Password Weakness = Easy Target</a:t>
            </a:r>
            <a:endParaRPr sz="1240" b="1">
              <a:solidFill>
                <a:schemeClr val="dk1"/>
              </a:solidFill>
            </a:endParaRPr>
          </a:p>
          <a:p>
            <a:pPr marL="0" lvl="0" indent="0" algn="l" rtl="0">
              <a:lnSpc>
                <a:spcPct val="105000"/>
              </a:lnSpc>
              <a:spcBef>
                <a:spcPts val="0"/>
              </a:spcBef>
              <a:spcAft>
                <a:spcPts val="0"/>
              </a:spcAft>
              <a:buClr>
                <a:schemeClr val="dk1"/>
              </a:buClr>
              <a:buSzPts val="770"/>
              <a:buFont typeface="Arial"/>
              <a:buNone/>
            </a:pP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Using simple or repeated passwords across platforms makes it easier for hackers to break into your accounts. A weak password is like leaving your front door unlocked. Once inside, a hacker can:</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Send messages pretending to be you</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Access private conversations or photos</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Steal your identity or banking information</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240" b="1">
                <a:solidFill>
                  <a:schemeClr val="dk1"/>
                </a:solidFill>
              </a:rPr>
              <a:t>Good Cyber habits include:</a:t>
            </a:r>
            <a:endParaRPr sz="12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Use long, unique passwords for each account</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Turn on two-factor authentication</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r>
              <a:rPr lang="en-GB" sz="1040" b="1">
                <a:solidFill>
                  <a:schemeClr val="dk1"/>
                </a:solidFill>
              </a:rPr>
              <a:t>	•	Never share your passwords with friends or online</a:t>
            </a:r>
            <a:endParaRPr sz="1040" b="1">
              <a:solidFill>
                <a:schemeClr val="dk1"/>
              </a:solidFill>
            </a:endParaRPr>
          </a:p>
          <a:p>
            <a:pPr marL="0" lvl="0" indent="0" algn="l" rtl="0">
              <a:lnSpc>
                <a:spcPct val="105000"/>
              </a:lnSpc>
              <a:spcBef>
                <a:spcPts val="0"/>
              </a:spcBef>
              <a:spcAft>
                <a:spcPts val="0"/>
              </a:spcAft>
              <a:buClr>
                <a:schemeClr val="dk1"/>
              </a:buClr>
              <a:buSzPts val="770"/>
              <a:buFont typeface="Arial"/>
              <a:buNone/>
            </a:pPr>
            <a:endParaRPr sz="1040" b="1">
              <a:solidFill>
                <a:schemeClr val="dk1"/>
              </a:solidFill>
            </a:endParaRPr>
          </a:p>
          <a:p>
            <a:pPr marL="0" lvl="0" indent="0" algn="l" rtl="0">
              <a:lnSpc>
                <a:spcPct val="105000"/>
              </a:lnSpc>
              <a:spcBef>
                <a:spcPts val="0"/>
              </a:spcBef>
              <a:spcAft>
                <a:spcPts val="1200"/>
              </a:spcAft>
              <a:buSzPts val="770"/>
              <a:buNone/>
            </a:pPr>
            <a:endParaRPr sz="1460" b="1"/>
          </a:p>
        </p:txBody>
      </p:sp>
      <p:sp>
        <p:nvSpPr>
          <p:cNvPr id="85" name="Google Shape;85;p16"/>
          <p:cNvSpPr txBox="1"/>
          <p:nvPr/>
        </p:nvSpPr>
        <p:spPr>
          <a:xfrm>
            <a:off x="0" y="0"/>
            <a:ext cx="8977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chemeClr val="accent1"/>
              </a:solidFill>
            </a:endParaRPr>
          </a:p>
        </p:txBody>
      </p:sp>
      <p:pic>
        <p:nvPicPr>
          <p:cNvPr id="86" name="Google Shape;86;p16" descr="Computer Hacking, Threat, virus Icon (provided by Getty Images)"/>
          <p:cNvPicPr preferRelativeResize="0"/>
          <p:nvPr/>
        </p:nvPicPr>
        <p:blipFill>
          <a:blip r:embed="rId3">
            <a:alphaModFix/>
          </a:blip>
          <a:stretch>
            <a:fillRect/>
          </a:stretch>
        </p:blipFill>
        <p:spPr>
          <a:xfrm>
            <a:off x="7361575" y="1554400"/>
            <a:ext cx="1615626" cy="1544351"/>
          </a:xfrm>
          <a:prstGeom prst="rect">
            <a:avLst/>
          </a:prstGeom>
          <a:noFill/>
          <a:ln>
            <a:noFill/>
          </a:ln>
        </p:spPr>
      </p:pic>
      <p:pic>
        <p:nvPicPr>
          <p:cNvPr id="87" name="Google Shape;87;p16" descr="hacking information folders icon vector outline illustration (provided by Getty Images)"/>
          <p:cNvPicPr preferRelativeResize="0"/>
          <p:nvPr/>
        </p:nvPicPr>
        <p:blipFill>
          <a:blip r:embed="rId4">
            <a:alphaModFix/>
          </a:blip>
          <a:stretch>
            <a:fillRect/>
          </a:stretch>
        </p:blipFill>
        <p:spPr>
          <a:xfrm>
            <a:off x="4975175" y="3663100"/>
            <a:ext cx="1701350" cy="1480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0" y="0"/>
            <a:ext cx="9144000" cy="1017600"/>
          </a:xfrm>
          <a:prstGeom prst="rect">
            <a:avLst/>
          </a:prstGeom>
        </p:spPr>
        <p:txBody>
          <a:bodyPr spcFirstLastPara="1" wrap="square" lIns="91425" tIns="91425" rIns="91425" bIns="91425" anchor="t" anchorCtr="0">
            <a:normAutofit fontScale="90000"/>
          </a:bodyPr>
          <a:lstStyle/>
          <a:p>
            <a:pPr marL="0" lvl="0" indent="0" algn="just" rtl="0">
              <a:lnSpc>
                <a:spcPct val="115000"/>
              </a:lnSpc>
              <a:spcBef>
                <a:spcPts val="0"/>
              </a:spcBef>
              <a:spcAft>
                <a:spcPts val="0"/>
              </a:spcAft>
              <a:buClr>
                <a:schemeClr val="dk1"/>
              </a:buClr>
              <a:buSzPct val="91666"/>
              <a:buFont typeface="Arial"/>
              <a:buNone/>
            </a:pPr>
            <a:r>
              <a:rPr lang="en-GB" sz="1200" b="1">
                <a:latin typeface="Georgia"/>
                <a:ea typeface="Georgia"/>
                <a:cs typeface="Georgia"/>
                <a:sym typeface="Georgia"/>
              </a:rPr>
              <a:t>                                          </a:t>
            </a:r>
            <a:r>
              <a:rPr lang="en-GB" sz="1644" b="1">
                <a:latin typeface="Georgia"/>
                <a:ea typeface="Georgia"/>
                <a:cs typeface="Georgia"/>
                <a:sym typeface="Georgia"/>
              </a:rPr>
              <a:t>  </a:t>
            </a:r>
            <a:r>
              <a:rPr lang="en-GB" sz="2422" b="1">
                <a:solidFill>
                  <a:srgbClr val="1C4587"/>
                </a:solidFill>
                <a:latin typeface="Georgia"/>
                <a:ea typeface="Georgia"/>
                <a:cs typeface="Georgia"/>
                <a:sym typeface="Georgia"/>
              </a:rPr>
              <a:t>PHOTO SHARING: Harmless or Harmful?🤳🏻</a:t>
            </a:r>
            <a:endParaRPr sz="2422" b="1">
              <a:solidFill>
                <a:srgbClr val="1C4587"/>
              </a:solidFill>
              <a:latin typeface="Georgia"/>
              <a:ea typeface="Georgia"/>
              <a:cs typeface="Georgia"/>
              <a:sym typeface="Georgia"/>
            </a:endParaRPr>
          </a:p>
          <a:p>
            <a:pPr marL="0" lvl="0" indent="0" algn="l" rtl="0">
              <a:spcBef>
                <a:spcPts val="0"/>
              </a:spcBef>
              <a:spcAft>
                <a:spcPts val="0"/>
              </a:spcAft>
              <a:buNone/>
            </a:pPr>
            <a:endParaRPr/>
          </a:p>
        </p:txBody>
      </p:sp>
      <p:sp>
        <p:nvSpPr>
          <p:cNvPr id="93" name="Google Shape;93;p17"/>
          <p:cNvSpPr txBox="1">
            <a:spLocks noGrp="1"/>
          </p:cNvSpPr>
          <p:nvPr>
            <p:ph type="body" idx="1"/>
          </p:nvPr>
        </p:nvSpPr>
        <p:spPr>
          <a:xfrm>
            <a:off x="227050" y="873250"/>
            <a:ext cx="8916900" cy="40257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Clr>
                <a:schemeClr val="dk1"/>
              </a:buClr>
              <a:buSzPct val="47826"/>
              <a:buFont typeface="Arial"/>
              <a:buNone/>
            </a:pPr>
            <a:r>
              <a:rPr lang="en-GB" sz="2300" b="1">
                <a:solidFill>
                  <a:schemeClr val="dk1"/>
                </a:solidFill>
              </a:rPr>
              <a:t>It might</a:t>
            </a:r>
            <a:r>
              <a:rPr lang="en-GB" sz="2900" b="1">
                <a:solidFill>
                  <a:schemeClr val="dk1"/>
                </a:solidFill>
              </a:rPr>
              <a:t> </a:t>
            </a:r>
            <a:r>
              <a:rPr lang="en-GB" sz="2509" b="1">
                <a:solidFill>
                  <a:schemeClr val="dk1"/>
                </a:solidFill>
              </a:rPr>
              <a:t>feel harmless to post a selfie in your school uniform or tag your current location in a story, but this information can reveal more than you think. Cyberstalkers and predators use photos to track where you live, study, or hang out.</a:t>
            </a:r>
            <a:endParaRPr sz="2509" b="1">
              <a:solidFill>
                <a:schemeClr val="dk1"/>
              </a:solidFill>
            </a:endParaRPr>
          </a:p>
          <a:p>
            <a:pPr marL="0" lvl="0" indent="0" algn="l" rtl="0">
              <a:spcBef>
                <a:spcPts val="0"/>
              </a:spcBef>
              <a:spcAft>
                <a:spcPts val="0"/>
              </a:spcAft>
              <a:buClr>
                <a:schemeClr val="dk1"/>
              </a:buClr>
              <a:buSzPct val="43824"/>
              <a:buFont typeface="Arial"/>
              <a:buNone/>
            </a:pP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Be cautious about:⚠️</a:t>
            </a: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	•	Photos with house numbers, school logos, or license plates</a:t>
            </a: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	•	Family photos of young siblings or children</a:t>
            </a: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	•	Real-time location tags that show where you are now</a:t>
            </a:r>
            <a:endParaRPr sz="2509" b="1">
              <a:solidFill>
                <a:schemeClr val="dk1"/>
              </a:solidFill>
            </a:endParaRPr>
          </a:p>
          <a:p>
            <a:pPr marL="0" lvl="0" indent="0" algn="l" rtl="0">
              <a:spcBef>
                <a:spcPts val="0"/>
              </a:spcBef>
              <a:spcAft>
                <a:spcPts val="0"/>
              </a:spcAft>
              <a:buClr>
                <a:schemeClr val="dk1"/>
              </a:buClr>
              <a:buSzPct val="43824"/>
              <a:buFont typeface="Arial"/>
              <a:buNone/>
            </a:pPr>
            <a:endParaRPr sz="2509" b="1">
              <a:solidFill>
                <a:schemeClr val="dk1"/>
              </a:solidFill>
            </a:endParaRPr>
          </a:p>
          <a:p>
            <a:pPr marL="0" lvl="0" indent="0" algn="l" rtl="0">
              <a:spcBef>
                <a:spcPts val="0"/>
              </a:spcBef>
              <a:spcAft>
                <a:spcPts val="0"/>
              </a:spcAft>
              <a:buClr>
                <a:schemeClr val="dk1"/>
              </a:buClr>
              <a:buSzPct val="43824"/>
              <a:buFont typeface="Arial"/>
              <a:buNone/>
            </a:pP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How to Stay Safe on Social Media✅</a:t>
            </a: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	1.	Review your privacy settings regularly on all platforms.</a:t>
            </a: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	2.	Think before you post, would you be okay with a teacher, parent, or future boss seeing it?</a:t>
            </a: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	3.	Avoid sharing personal details like your address, birthday, school, or work online.</a:t>
            </a:r>
            <a:endParaRPr sz="2509" b="1">
              <a:solidFill>
                <a:schemeClr val="dk1"/>
              </a:solidFill>
            </a:endParaRPr>
          </a:p>
          <a:p>
            <a:pPr marL="0" lvl="0" indent="0" algn="l" rtl="0">
              <a:spcBef>
                <a:spcPts val="0"/>
              </a:spcBef>
              <a:spcAft>
                <a:spcPts val="0"/>
              </a:spcAft>
              <a:buClr>
                <a:schemeClr val="dk1"/>
              </a:buClr>
              <a:buSzPct val="43824"/>
              <a:buFont typeface="Arial"/>
              <a:buNone/>
            </a:pPr>
            <a:r>
              <a:rPr lang="en-GB" sz="2509" b="1">
                <a:solidFill>
                  <a:schemeClr val="dk1"/>
                </a:solidFill>
              </a:rPr>
              <a:t>	4.	Audit your profiles, delete anything outdated or risky.</a:t>
            </a:r>
            <a:endParaRPr sz="2509" b="1">
              <a:solidFill>
                <a:schemeClr val="dk1"/>
              </a:solidFill>
            </a:endParaRPr>
          </a:p>
          <a:p>
            <a:pPr marL="0" lvl="0" indent="0" algn="l" rtl="0">
              <a:spcBef>
                <a:spcPts val="0"/>
              </a:spcBef>
              <a:spcAft>
                <a:spcPts val="0"/>
              </a:spcAft>
              <a:buNone/>
            </a:pPr>
            <a:r>
              <a:rPr lang="en-GB" sz="2509" b="1">
                <a:solidFill>
                  <a:schemeClr val="dk1"/>
                </a:solidFill>
              </a:rPr>
              <a:t>	5.	Educate your friends, keeping each other safe helps everyone.</a:t>
            </a:r>
            <a:endParaRPr sz="2509" b="1">
              <a:solidFill>
                <a:schemeClr val="dk1"/>
              </a:solidFill>
            </a:endParaRPr>
          </a:p>
          <a:p>
            <a:pPr marL="0" lvl="0" indent="0" algn="l" rtl="0">
              <a:spcBef>
                <a:spcPts val="0"/>
              </a:spcBef>
              <a:spcAft>
                <a:spcPts val="0"/>
              </a:spcAft>
              <a:buNone/>
            </a:pPr>
            <a:endParaRPr sz="2509" b="1">
              <a:solidFill>
                <a:schemeClr val="dk1"/>
              </a:solidFill>
            </a:endParaRPr>
          </a:p>
          <a:p>
            <a:pPr marL="0" lvl="0" indent="0" algn="l" rtl="0">
              <a:spcBef>
                <a:spcPts val="0"/>
              </a:spcBef>
              <a:spcAft>
                <a:spcPts val="0"/>
              </a:spcAft>
              <a:buNone/>
            </a:pPr>
            <a:endParaRPr sz="2509" b="1">
              <a:solidFill>
                <a:schemeClr val="dk1"/>
              </a:solidFill>
            </a:endParaRPr>
          </a:p>
          <a:p>
            <a:pPr marL="0" lvl="0" indent="0" algn="l" rtl="0">
              <a:spcBef>
                <a:spcPts val="0"/>
              </a:spcBef>
              <a:spcAft>
                <a:spcPts val="0"/>
              </a:spcAft>
              <a:buNone/>
            </a:pPr>
            <a:r>
              <a:rPr lang="en-GB" sz="2509" b="1">
                <a:solidFill>
                  <a:schemeClr val="dk1"/>
                </a:solidFill>
              </a:rPr>
              <a:t>Social media can be a powerful tool for connection, creativity, and learning, but only when used wisely. As a student, your online choices shape your future and your safety. A moment of awareness today can prevent a lifetime of problems tomorrow. Be smart, be secure, and protect your digital self.</a:t>
            </a:r>
            <a:endParaRPr sz="2409" b="1">
              <a:solidFill>
                <a:schemeClr val="dk1"/>
              </a:solidFill>
            </a:endParaRPr>
          </a:p>
          <a:p>
            <a:pPr marL="0" lvl="0" indent="0" algn="l" rtl="0">
              <a:spcBef>
                <a:spcPts val="0"/>
              </a:spcBef>
              <a:spcAft>
                <a:spcPts val="0"/>
              </a:spcAft>
              <a:buClr>
                <a:schemeClr val="dk1"/>
              </a:buClr>
              <a:buSzPct val="91666"/>
              <a:buFont typeface="Arial"/>
              <a:buNone/>
            </a:pPr>
            <a:endParaRPr sz="1200" b="1">
              <a:solidFill>
                <a:schemeClr val="dk1"/>
              </a:solidFill>
            </a:endParaRPr>
          </a:p>
          <a:p>
            <a:pPr marL="0" lvl="0" indent="0" algn="l" rtl="0">
              <a:spcBef>
                <a:spcPts val="0"/>
              </a:spcBef>
              <a:spcAft>
                <a:spcPts val="0"/>
              </a:spcAft>
              <a:buClr>
                <a:schemeClr val="dk1"/>
              </a:buClr>
              <a:buSzPct val="91666"/>
              <a:buFont typeface="Arial"/>
              <a:buNone/>
            </a:pPr>
            <a:endParaRPr sz="1200" b="1">
              <a:solidFill>
                <a:schemeClr val="dk1"/>
              </a:solidFill>
            </a:endParaRPr>
          </a:p>
          <a:p>
            <a:pPr marL="0" lvl="0" indent="0" algn="l" rtl="0">
              <a:spcBef>
                <a:spcPts val="0"/>
              </a:spcBef>
              <a:spcAft>
                <a:spcPts val="1200"/>
              </a:spcAft>
              <a:buNone/>
            </a:pPr>
            <a:endParaRPr b="1"/>
          </a:p>
        </p:txBody>
      </p:sp>
      <p:pic>
        <p:nvPicPr>
          <p:cNvPr id="94" name="Google Shape;94;p17" descr="3D Social Media Concept Isolated. (provided by Getty Images)"/>
          <p:cNvPicPr preferRelativeResize="0"/>
          <p:nvPr/>
        </p:nvPicPr>
        <p:blipFill>
          <a:blip r:embed="rId3">
            <a:alphaModFix/>
          </a:blip>
          <a:stretch>
            <a:fillRect/>
          </a:stretch>
        </p:blipFill>
        <p:spPr>
          <a:xfrm>
            <a:off x="7828925" y="1576225"/>
            <a:ext cx="1315026" cy="13404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77343"/>
              <a:buFont typeface="Arial"/>
              <a:buNone/>
            </a:pPr>
            <a:r>
              <a:rPr lang="en-GB" sz="1422" b="1">
                <a:solidFill>
                  <a:schemeClr val="lt1"/>
                </a:solidFill>
                <a:highlight>
                  <a:schemeClr val="dk1"/>
                </a:highlight>
                <a:latin typeface="Georgia"/>
                <a:ea typeface="Georgia"/>
                <a:cs typeface="Georgia"/>
                <a:sym typeface="Georgia"/>
              </a:rPr>
              <a:t>Detailed step-by-step demo on how students (or any user) can adjust their Facebook and Instagram settings to avoid hacking, control their privacy, and protect sensitive information🔒</a:t>
            </a:r>
            <a:endParaRPr sz="1422" b="1">
              <a:solidFill>
                <a:schemeClr val="lt1"/>
              </a:solidFill>
              <a:highlight>
                <a:schemeClr val="dk1"/>
              </a:highlight>
              <a:latin typeface="Georgia"/>
              <a:ea typeface="Georgia"/>
              <a:cs typeface="Georgia"/>
              <a:sym typeface="Georgia"/>
            </a:endParaRPr>
          </a:p>
          <a:p>
            <a:pPr marL="0" lvl="0" indent="0" algn="l" rtl="0">
              <a:spcBef>
                <a:spcPts val="0"/>
              </a:spcBef>
              <a:spcAft>
                <a:spcPts val="0"/>
              </a:spcAft>
              <a:buNone/>
            </a:pPr>
            <a:endParaRPr/>
          </a:p>
        </p:txBody>
      </p:sp>
      <p:sp>
        <p:nvSpPr>
          <p:cNvPr id="100" name="Google Shape;100;p18"/>
          <p:cNvSpPr txBox="1">
            <a:spLocks noGrp="1"/>
          </p:cNvSpPr>
          <p:nvPr>
            <p:ph type="body" idx="1"/>
          </p:nvPr>
        </p:nvSpPr>
        <p:spPr>
          <a:xfrm>
            <a:off x="0" y="943125"/>
            <a:ext cx="9144000" cy="42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GB" sz="1300" b="1">
                <a:solidFill>
                  <a:schemeClr val="dk1"/>
                </a:solidFill>
              </a:rPr>
              <a:t>FACEBOOK PRIVACY &amp; SECURITY SETTINGS DEMO</a:t>
            </a:r>
            <a:endParaRPr sz="13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1. Enable Two-Factor Authentication</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Steps:</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1.	Go to Settings &amp; Privacy &gt; Settings &gt; Security and Login</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2.	Scroll to Two-Factor Authentication</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3.	Click Edit next to Use two-factor authentication</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4.	Choose your method (e.g., Text Message (SMS) or Authentication App)</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5.	Follow prompts to complete setup</a:t>
            </a:r>
            <a:endParaRPr sz="1200" b="1">
              <a:solidFill>
                <a:schemeClr val="dk1"/>
              </a:solidFill>
            </a:endParaRPr>
          </a:p>
          <a:p>
            <a:pPr marL="0" lvl="0" indent="0" algn="l" rtl="0">
              <a:spcBef>
                <a:spcPts val="0"/>
              </a:spcBef>
              <a:spcAft>
                <a:spcPts val="0"/>
              </a:spcAft>
              <a:buSzPts val="1100"/>
              <a:buNone/>
            </a:pPr>
            <a:r>
              <a:rPr lang="en-GB" sz="1200" b="1">
                <a:solidFill>
                  <a:schemeClr val="dk1"/>
                </a:solidFill>
              </a:rPr>
              <a:t>Why it matters: It adds a second layer of security even if your password is stolen.</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2. Set Who Can See Your Posts</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Steps:</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1.	Go to Settings &gt; Privacy</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2.	Under Your Activity, change:</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3	Who can see your future posts? → Set to Friends (or Only Me for private use)</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	4	Limit Past Posts → Click Limit to restrict older posts to Friends only</a:t>
            </a:r>
            <a:endParaRPr sz="1200" b="1">
              <a:solidFill>
                <a:schemeClr val="dk1"/>
              </a:solidFill>
            </a:endParaRPr>
          </a:p>
          <a:p>
            <a:pPr marL="0" lvl="0" indent="0" algn="l" rtl="0">
              <a:spcBef>
                <a:spcPts val="0"/>
              </a:spcBef>
              <a:spcAft>
                <a:spcPts val="0"/>
              </a:spcAft>
              <a:buClr>
                <a:schemeClr val="dk1"/>
              </a:buClr>
              <a:buSzPts val="1100"/>
              <a:buFont typeface="Arial"/>
              <a:buNone/>
            </a:pPr>
            <a:r>
              <a:rPr lang="en-GB" sz="1200" b="1">
                <a:solidFill>
                  <a:schemeClr val="dk1"/>
                </a:solidFill>
              </a:rPr>
              <a:t>Why it matters: Prevents strangers or public viewers from seeing personal content.</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0" lvl="0" indent="0" algn="l" rtl="0">
              <a:lnSpc>
                <a:spcPct val="105000"/>
              </a:lnSpc>
              <a:spcBef>
                <a:spcPts val="0"/>
              </a:spcBef>
              <a:spcAft>
                <a:spcPts val="1200"/>
              </a:spcAft>
              <a:buSzPts val="358"/>
              <a:buNone/>
            </a:pPr>
            <a:endParaRPr sz="1000" b="1">
              <a:solidFill>
                <a:schemeClr val="dk1"/>
              </a:solidFill>
            </a:endParaRPr>
          </a:p>
        </p:txBody>
      </p:sp>
      <p:pic>
        <p:nvPicPr>
          <p:cNvPr id="101" name="Google Shape;101;p18" descr="shield (provided by Getty Images)"/>
          <p:cNvPicPr preferRelativeResize="0"/>
          <p:nvPr/>
        </p:nvPicPr>
        <p:blipFill>
          <a:blip r:embed="rId3">
            <a:alphaModFix/>
          </a:blip>
          <a:stretch>
            <a:fillRect/>
          </a:stretch>
        </p:blipFill>
        <p:spPr>
          <a:xfrm>
            <a:off x="7188750" y="3169950"/>
            <a:ext cx="1929923" cy="1929923"/>
          </a:xfrm>
          <a:prstGeom prst="rect">
            <a:avLst/>
          </a:prstGeom>
          <a:noFill/>
          <a:ln>
            <a:noFill/>
          </a:ln>
        </p:spPr>
      </p:pic>
      <p:pic>
        <p:nvPicPr>
          <p:cNvPr id="102" name="Google Shape;102;p18" descr="Lock, password, security, protection icon (provided by Getty Images)"/>
          <p:cNvPicPr preferRelativeResize="0"/>
          <p:nvPr/>
        </p:nvPicPr>
        <p:blipFill rotWithShape="1">
          <a:blip r:embed="rId4">
            <a:alphaModFix/>
          </a:blip>
          <a:srcRect t="-8213"/>
          <a:stretch/>
        </p:blipFill>
        <p:spPr>
          <a:xfrm>
            <a:off x="7188750" y="899450"/>
            <a:ext cx="1688428" cy="20696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1828800" lvl="0" indent="0" algn="l" rtl="0">
              <a:spcBef>
                <a:spcPts val="0"/>
              </a:spcBef>
              <a:spcAft>
                <a:spcPts val="0"/>
              </a:spcAft>
              <a:buSzPts val="990"/>
              <a:buNone/>
            </a:pPr>
            <a:r>
              <a:rPr lang="en-GB" sz="2020" b="1">
                <a:highlight>
                  <a:srgbClr val="3C78D8"/>
                </a:highlight>
                <a:latin typeface="Georgia"/>
                <a:ea typeface="Georgia"/>
                <a:cs typeface="Georgia"/>
                <a:sym typeface="Georgia"/>
              </a:rPr>
              <a:t>FaceBook Privacy Security Settings⚙️</a:t>
            </a:r>
            <a:endParaRPr sz="2020" b="1">
              <a:highlight>
                <a:srgbClr val="3C78D8"/>
              </a:highlight>
              <a:latin typeface="Georgia"/>
              <a:ea typeface="Georgia"/>
              <a:cs typeface="Georgia"/>
              <a:sym typeface="Georgia"/>
            </a:endParaRPr>
          </a:p>
        </p:txBody>
      </p:sp>
      <p:sp>
        <p:nvSpPr>
          <p:cNvPr id="108" name="Google Shape;108;p19"/>
          <p:cNvSpPr txBox="1">
            <a:spLocks noGrp="1"/>
          </p:cNvSpPr>
          <p:nvPr>
            <p:ph type="body" idx="1"/>
          </p:nvPr>
        </p:nvSpPr>
        <p:spPr>
          <a:xfrm>
            <a:off x="34950" y="1017725"/>
            <a:ext cx="9144000" cy="412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900" b="1">
                <a:solidFill>
                  <a:schemeClr val="dk1"/>
                </a:solidFill>
              </a:rPr>
              <a:t>3. Check Profile Visibility</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Steps: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1.	Go to your Profile</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2.	Click on Edit Details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3.	Hide/remove sensitive info like:</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4	Phone number</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5	Birthdate</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6	School, workplace, address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7	Family relationships (especially minors)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Why it matters: Limits data that can be used for identity theft or targeting.</a:t>
            </a:r>
            <a:endParaRPr sz="900" b="1">
              <a:solidFill>
                <a:schemeClr val="dk1"/>
              </a:solidFill>
            </a:endParaRPr>
          </a:p>
          <a:p>
            <a:pPr marL="0" lvl="0" indent="0" algn="l" rtl="0">
              <a:spcBef>
                <a:spcPts val="0"/>
              </a:spcBef>
              <a:spcAft>
                <a:spcPts val="0"/>
              </a:spcAft>
              <a:buClr>
                <a:schemeClr val="dk1"/>
              </a:buClr>
              <a:buSzPts val="1100"/>
              <a:buFont typeface="Arial"/>
              <a:buNone/>
            </a:pP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4. Control Who Can Look You Up</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Steps: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1.	Go to Settings &gt; Privacy</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2.	Under How People Find and Contact You, adjust:</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3	Who can send you friend requests? → Friends of Friends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4	Who can look you up using your email/phone? → Only Me</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5	Do you want search engines to link to your profile? → No</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5. Review Tagged Photos and Posts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Steps:</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1.	Go to Settings &gt; Profile and Tagging</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2.	Set:</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3	Who can see posts you’re tagged in? → Friends or Only Me</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	4	Review tags people add to your posts before the tags appear? → Enable</a:t>
            </a:r>
            <a:endParaRPr sz="900" b="1">
              <a:solidFill>
                <a:schemeClr val="dk1"/>
              </a:solidFill>
            </a:endParaRPr>
          </a:p>
          <a:p>
            <a:pPr marL="0" lvl="0" indent="0" algn="l" rtl="0">
              <a:spcBef>
                <a:spcPts val="0"/>
              </a:spcBef>
              <a:spcAft>
                <a:spcPts val="0"/>
              </a:spcAft>
              <a:buClr>
                <a:schemeClr val="dk1"/>
              </a:buClr>
              <a:buSzPts val="1100"/>
              <a:buFont typeface="Arial"/>
              <a:buNone/>
            </a:pPr>
            <a:r>
              <a:rPr lang="en-GB" sz="900" b="1">
                <a:solidFill>
                  <a:schemeClr val="dk1"/>
                </a:solidFill>
              </a:rPr>
              <a:t>Why it matters: Prevents being tagged in harmful or embarrassing content.</a:t>
            </a:r>
            <a:endParaRPr sz="900" b="1">
              <a:solidFill>
                <a:schemeClr val="dk1"/>
              </a:solidFill>
            </a:endParaRPr>
          </a:p>
          <a:p>
            <a:pPr marL="0" lvl="0" indent="0" algn="l" rtl="0">
              <a:spcBef>
                <a:spcPts val="0"/>
              </a:spcBef>
              <a:spcAft>
                <a:spcPts val="0"/>
              </a:spcAft>
              <a:buClr>
                <a:schemeClr val="dk1"/>
              </a:buClr>
              <a:buSzPts val="1100"/>
              <a:buFont typeface="Arial"/>
              <a:buNone/>
            </a:pPr>
            <a:endParaRPr sz="900" b="1">
              <a:solidFill>
                <a:schemeClr val="dk1"/>
              </a:solidFill>
            </a:endParaRPr>
          </a:p>
          <a:p>
            <a:pPr marL="0" lvl="0" indent="0" algn="l" rtl="0">
              <a:spcBef>
                <a:spcPts val="0"/>
              </a:spcBef>
              <a:spcAft>
                <a:spcPts val="1200"/>
              </a:spcAft>
              <a:buNone/>
            </a:pPr>
            <a:endParaRPr sz="900" b="1"/>
          </a:p>
        </p:txBody>
      </p:sp>
      <p:pic>
        <p:nvPicPr>
          <p:cNvPr id="109" name="Google Shape;109;p19" descr="Protect the account icon vector. Isolated contour symbol illustration (provided by Getty Images)"/>
          <p:cNvPicPr preferRelativeResize="0"/>
          <p:nvPr/>
        </p:nvPicPr>
        <p:blipFill>
          <a:blip r:embed="rId3">
            <a:alphaModFix/>
          </a:blip>
          <a:stretch>
            <a:fillRect/>
          </a:stretch>
        </p:blipFill>
        <p:spPr>
          <a:xfrm>
            <a:off x="6924050" y="1082825"/>
            <a:ext cx="1817277" cy="1860050"/>
          </a:xfrm>
          <a:prstGeom prst="rect">
            <a:avLst/>
          </a:prstGeom>
          <a:noFill/>
          <a:ln>
            <a:noFill/>
          </a:ln>
        </p:spPr>
      </p:pic>
      <p:pic>
        <p:nvPicPr>
          <p:cNvPr id="110" name="Google Shape;110;p19" descr="Protect the cloud storage icon vector. Isolated contour symbol illustration (provided by Getty Images)"/>
          <p:cNvPicPr preferRelativeResize="0"/>
          <p:nvPr/>
        </p:nvPicPr>
        <p:blipFill>
          <a:blip r:embed="rId4">
            <a:alphaModFix/>
          </a:blip>
          <a:stretch>
            <a:fillRect/>
          </a:stretch>
        </p:blipFill>
        <p:spPr>
          <a:xfrm>
            <a:off x="6649425" y="2707125"/>
            <a:ext cx="2366525" cy="236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457200" lvl="0" indent="457200" algn="l" rtl="0">
              <a:lnSpc>
                <a:spcPct val="115000"/>
              </a:lnSpc>
              <a:spcBef>
                <a:spcPts val="0"/>
              </a:spcBef>
              <a:spcAft>
                <a:spcPts val="0"/>
              </a:spcAft>
              <a:buClr>
                <a:schemeClr val="dk1"/>
              </a:buClr>
              <a:buSzPts val="1100"/>
              <a:buFont typeface="Arial"/>
              <a:buNone/>
            </a:pPr>
            <a:r>
              <a:rPr lang="en-GB" sz="1800" b="1">
                <a:highlight>
                  <a:srgbClr val="CC0000"/>
                </a:highlight>
                <a:latin typeface="Georgia"/>
                <a:ea typeface="Georgia"/>
                <a:cs typeface="Georgia"/>
                <a:sym typeface="Georgia"/>
              </a:rPr>
              <a:t>INSTAGRAM PRIVACY &amp; SECURITY SETTINGS DEMO</a:t>
            </a:r>
            <a:endParaRPr sz="1800" b="1">
              <a:highlight>
                <a:srgbClr val="CC0000"/>
              </a:highlight>
              <a:latin typeface="Georgia"/>
              <a:ea typeface="Georgia"/>
              <a:cs typeface="Georgia"/>
              <a:sym typeface="Georgia"/>
            </a:endParaRPr>
          </a:p>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44550" y="951850"/>
            <a:ext cx="9144000" cy="41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1">
                <a:solidFill>
                  <a:schemeClr val="dk1"/>
                </a:solidFill>
              </a:rPr>
              <a:t>1.Make Your Account Private</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Steps:</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1.	Open Instagram App</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2.	Go to Profile &gt; Menu (three lines) &gt; Settings and Privacy</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3.	Tap Account Privacy</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4.	Turn on Private Account</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Why it matters: Only approved followers can see your posts and stories.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2. Enable Two-Factor Authentication</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Steps:</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1.	Go to Settings and Privacy &gt; Accounts Center &gt; Password and Security</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2.	Tap Two-Factor Authentication</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3.	Choose account and tap Turn On</a:t>
            </a:r>
            <a:endParaRPr sz="1100" b="1">
              <a:solidFill>
                <a:schemeClr val="dk1"/>
              </a:solidFill>
            </a:endParaRPr>
          </a:p>
          <a:p>
            <a:pPr marL="0" lvl="0" indent="0" algn="l" rtl="0">
              <a:spcBef>
                <a:spcPts val="0"/>
              </a:spcBef>
              <a:spcAft>
                <a:spcPts val="0"/>
              </a:spcAft>
              <a:buNone/>
            </a:pPr>
            <a:r>
              <a:rPr lang="en-GB" sz="1100" b="1">
                <a:solidFill>
                  <a:schemeClr val="dk1"/>
                </a:solidFill>
              </a:rPr>
              <a:t>	4.	Select Authentication App or Text Message and follow instructions</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Extra Tips for Both Platforms</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	Log Out on Shared Devices</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	Avoid Public Wifi for Login</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	Never Share Passwords</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	Report Suspicious Messages Immediately</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1200"/>
              </a:spcAft>
              <a:buNone/>
            </a:pPr>
            <a:endParaRPr sz="1100" b="1"/>
          </a:p>
        </p:txBody>
      </p:sp>
      <p:pic>
        <p:nvPicPr>
          <p:cNvPr id="117" name="Google Shape;117;p20" descr="Red light icon indicating danger or warning. Vector. (provided by Getty Images)"/>
          <p:cNvPicPr preferRelativeResize="0"/>
          <p:nvPr/>
        </p:nvPicPr>
        <p:blipFill>
          <a:blip r:embed="rId3">
            <a:alphaModFix/>
          </a:blip>
          <a:stretch>
            <a:fillRect/>
          </a:stretch>
        </p:blipFill>
        <p:spPr>
          <a:xfrm>
            <a:off x="6937300" y="2960025"/>
            <a:ext cx="2017551" cy="2017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91666"/>
              <a:buFont typeface="Arial"/>
              <a:buNone/>
            </a:pPr>
            <a:endParaRPr sz="1200"/>
          </a:p>
          <a:p>
            <a:pPr marL="1371600" lvl="0" indent="0" algn="l" rtl="0">
              <a:lnSpc>
                <a:spcPct val="115000"/>
              </a:lnSpc>
              <a:spcBef>
                <a:spcPts val="0"/>
              </a:spcBef>
              <a:spcAft>
                <a:spcPts val="0"/>
              </a:spcAft>
              <a:buClr>
                <a:schemeClr val="dk1"/>
              </a:buClr>
              <a:buSzPct val="67808"/>
              <a:buFont typeface="Arial"/>
              <a:buNone/>
            </a:pPr>
            <a:r>
              <a:rPr lang="en-GB" sz="1622" b="1">
                <a:highlight>
                  <a:srgbClr val="C27BA0"/>
                </a:highlight>
                <a:latin typeface="Georgia"/>
                <a:ea typeface="Georgia"/>
                <a:cs typeface="Georgia"/>
                <a:sym typeface="Georgia"/>
              </a:rPr>
              <a:t>How Can You Review Your Own Social Media Profiles?💭</a:t>
            </a:r>
            <a:endParaRPr sz="1622" b="1">
              <a:highlight>
                <a:srgbClr val="C27BA0"/>
              </a:highlight>
              <a:latin typeface="Georgia"/>
              <a:ea typeface="Georgia"/>
              <a:cs typeface="Georgia"/>
              <a:sym typeface="Georgia"/>
            </a:endParaRPr>
          </a:p>
        </p:txBody>
      </p:sp>
      <p:sp>
        <p:nvSpPr>
          <p:cNvPr id="123" name="Google Shape;123;p21"/>
          <p:cNvSpPr txBox="1">
            <a:spLocks noGrp="1"/>
          </p:cNvSpPr>
          <p:nvPr>
            <p:ph type="body" idx="1"/>
          </p:nvPr>
        </p:nvSpPr>
        <p:spPr>
          <a:xfrm>
            <a:off x="52400" y="1152600"/>
            <a:ext cx="90915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100" b="1">
                <a:solidFill>
                  <a:schemeClr val="dk1"/>
                </a:solidFill>
              </a:rPr>
              <a:t>Step 1: Google Yourself</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	Search your full name, usernames, and any email handles.</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	Check images, links, and old accounts.</a:t>
            </a:r>
            <a:endParaRPr sz="1100" b="1">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	•	Ask: What does a stranger or future employer see about me online?</a:t>
            </a:r>
            <a:endParaRPr sz="1100" b="1">
              <a:solidFill>
                <a:schemeClr val="dk1"/>
              </a:solidFill>
            </a:endParaRPr>
          </a:p>
          <a:p>
            <a:pPr marL="0" lvl="0" indent="0" algn="l" rtl="0">
              <a:spcBef>
                <a:spcPts val="0"/>
              </a:spcBef>
              <a:spcAft>
                <a:spcPts val="0"/>
              </a:spcAft>
              <a:buNone/>
            </a:pPr>
            <a:r>
              <a:rPr lang="en-GB" sz="1100" b="1">
                <a:solidFill>
                  <a:schemeClr val="dk1"/>
                </a:solidFill>
              </a:rPr>
              <a:t>Step 2: Review Privacy Settings</a:t>
            </a:r>
            <a:endParaRPr sz="1100" b="1">
              <a:solidFill>
                <a:schemeClr val="dk1"/>
              </a:solidFill>
            </a:endParaRPr>
          </a:p>
          <a:p>
            <a:pPr marL="0" lvl="0" indent="0" algn="l" rtl="0">
              <a:spcBef>
                <a:spcPts val="0"/>
              </a:spcBef>
              <a:spcAft>
                <a:spcPts val="0"/>
              </a:spcAft>
              <a:buNone/>
            </a:pPr>
            <a:r>
              <a:rPr lang="en-GB" sz="1100" b="1">
                <a:solidFill>
                  <a:schemeClr val="dk1"/>
                </a:solidFill>
              </a:rPr>
              <a:t>Step 3: Check Your Profile Info</a:t>
            </a:r>
            <a:endParaRPr sz="1100" b="1">
              <a:solidFill>
                <a:schemeClr val="dk1"/>
              </a:solidFill>
            </a:endParaRPr>
          </a:p>
          <a:p>
            <a:pPr marL="0" lvl="0" indent="0" algn="l" rtl="0">
              <a:spcBef>
                <a:spcPts val="0"/>
              </a:spcBef>
              <a:spcAft>
                <a:spcPts val="0"/>
              </a:spcAft>
              <a:buNone/>
            </a:pPr>
            <a:r>
              <a:rPr lang="en-GB" sz="1100" b="1">
                <a:solidFill>
                  <a:schemeClr val="dk1"/>
                </a:solidFill>
              </a:rPr>
              <a:t>	•	Have I listed my full name, school, birthdate, or location?</a:t>
            </a:r>
            <a:endParaRPr sz="1100" b="1">
              <a:solidFill>
                <a:schemeClr val="dk1"/>
              </a:solidFill>
            </a:endParaRPr>
          </a:p>
          <a:p>
            <a:pPr marL="0" lvl="0" indent="0" algn="l" rtl="0">
              <a:spcBef>
                <a:spcPts val="0"/>
              </a:spcBef>
              <a:spcAft>
                <a:spcPts val="0"/>
              </a:spcAft>
              <a:buNone/>
            </a:pPr>
            <a:r>
              <a:rPr lang="en-GB" sz="1100" b="1">
                <a:solidFill>
                  <a:schemeClr val="dk1"/>
                </a:solidFill>
              </a:rPr>
              <a:t>	•	Are my contact details (phone, email) visible?</a:t>
            </a:r>
            <a:endParaRPr sz="1100" b="1">
              <a:solidFill>
                <a:schemeClr val="dk1"/>
              </a:solidFill>
            </a:endParaRPr>
          </a:p>
          <a:p>
            <a:pPr marL="0" lvl="0" indent="0" algn="l" rtl="0">
              <a:spcBef>
                <a:spcPts val="0"/>
              </a:spcBef>
              <a:spcAft>
                <a:spcPts val="0"/>
              </a:spcAft>
              <a:buNone/>
            </a:pPr>
            <a:r>
              <a:rPr lang="en-GB" sz="1100" b="1">
                <a:solidFill>
                  <a:schemeClr val="dk1"/>
                </a:solidFill>
              </a:rPr>
              <a:t>	•	Do I have links to other public platforms?</a:t>
            </a:r>
            <a:endParaRPr sz="1100" b="1">
              <a:solidFill>
                <a:schemeClr val="dk1"/>
              </a:solidFill>
            </a:endParaRPr>
          </a:p>
          <a:p>
            <a:pPr marL="0" lvl="0" indent="0" algn="l" rtl="0">
              <a:spcBef>
                <a:spcPts val="0"/>
              </a:spcBef>
              <a:spcAft>
                <a:spcPts val="0"/>
              </a:spcAft>
              <a:buNone/>
            </a:pPr>
            <a:r>
              <a:rPr lang="en-GB" sz="1100" b="1">
                <a:solidFill>
                  <a:schemeClr val="dk1"/>
                </a:solidFill>
              </a:rPr>
              <a:t>If yes, remove or hide sensitive details.</a:t>
            </a:r>
            <a:endParaRPr sz="1100" b="1">
              <a:solidFill>
                <a:schemeClr val="dk1"/>
              </a:solidFill>
            </a:endParaRPr>
          </a:p>
          <a:p>
            <a:pPr marL="0" lvl="0" indent="0" algn="l" rtl="0">
              <a:spcBef>
                <a:spcPts val="0"/>
              </a:spcBef>
              <a:spcAft>
                <a:spcPts val="0"/>
              </a:spcAft>
              <a:buNone/>
            </a:pPr>
            <a:r>
              <a:rPr lang="en-GB" sz="1100" b="1">
                <a:solidFill>
                  <a:schemeClr val="dk1"/>
                </a:solidFill>
              </a:rPr>
              <a:t>Step 4: Audit Posts, Stories &amp; Photos</a:t>
            </a:r>
            <a:endParaRPr sz="1100" b="1">
              <a:solidFill>
                <a:schemeClr val="dk1"/>
              </a:solidFill>
            </a:endParaRPr>
          </a:p>
          <a:p>
            <a:pPr marL="0" lvl="0" indent="0" algn="l" rtl="0">
              <a:spcBef>
                <a:spcPts val="0"/>
              </a:spcBef>
              <a:spcAft>
                <a:spcPts val="0"/>
              </a:spcAft>
              <a:buNone/>
            </a:pPr>
            <a:r>
              <a:rPr lang="en-GB" sz="1100" b="1">
                <a:solidFill>
                  <a:schemeClr val="dk1"/>
                </a:solidFill>
              </a:rPr>
              <a:t>	•	Delete anything that is:Too personal (location tags, school name, family)</a:t>
            </a:r>
            <a:endParaRPr sz="1100" b="1">
              <a:solidFill>
                <a:schemeClr val="dk1"/>
              </a:solidFill>
            </a:endParaRPr>
          </a:p>
          <a:p>
            <a:pPr marL="0" lvl="0" indent="0" algn="l" rtl="0">
              <a:spcBef>
                <a:spcPts val="0"/>
              </a:spcBef>
              <a:spcAft>
                <a:spcPts val="0"/>
              </a:spcAft>
              <a:buNone/>
            </a:pPr>
            <a:r>
              <a:rPr lang="en-GB" sz="1100" b="1">
                <a:solidFill>
                  <a:schemeClr val="dk1"/>
                </a:solidFill>
              </a:rPr>
              <a:t>Step 5: Review Followers &amp; Friends</a:t>
            </a:r>
            <a:endParaRPr sz="1100" b="1">
              <a:solidFill>
                <a:schemeClr val="dk1"/>
              </a:solidFill>
            </a:endParaRPr>
          </a:p>
          <a:p>
            <a:pPr marL="0" lvl="0" indent="0" algn="l" rtl="0">
              <a:spcBef>
                <a:spcPts val="0"/>
              </a:spcBef>
              <a:spcAft>
                <a:spcPts val="0"/>
              </a:spcAft>
              <a:buNone/>
            </a:pPr>
            <a:r>
              <a:rPr lang="en-GB" sz="1100" b="1">
                <a:solidFill>
                  <a:schemeClr val="dk1"/>
                </a:solidFill>
              </a:rPr>
              <a:t>	•	Unfollow or remove:Ask yourself: Would I feel safe with all of these people seeing my daily life?</a:t>
            </a:r>
            <a:endParaRPr sz="11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None/>
            </a:pPr>
            <a:r>
              <a:rPr lang="en-GB" sz="1100" b="1">
                <a:solidFill>
                  <a:schemeClr val="dk1"/>
                </a:solidFill>
              </a:rPr>
              <a:t>Step 6: Check Third-Party App Access</a:t>
            </a:r>
            <a:endParaRPr sz="1100" b="1">
              <a:solidFill>
                <a:schemeClr val="dk1"/>
              </a:solidFill>
            </a:endParaRPr>
          </a:p>
          <a:p>
            <a:pPr marL="0" lvl="0" indent="0" algn="l" rtl="0">
              <a:spcBef>
                <a:spcPts val="0"/>
              </a:spcBef>
              <a:spcAft>
                <a:spcPts val="0"/>
              </a:spcAft>
              <a:buNone/>
            </a:pPr>
            <a:r>
              <a:rPr lang="en-GB" sz="1100" b="1">
                <a:solidFill>
                  <a:schemeClr val="dk1"/>
                </a:solidFill>
              </a:rPr>
              <a:t>	•	Visit your account settings &gt; apps and websites.</a:t>
            </a:r>
            <a:endParaRPr sz="1100" b="1">
              <a:solidFill>
                <a:schemeClr val="dk1"/>
              </a:solidFill>
            </a:endParaRPr>
          </a:p>
          <a:p>
            <a:pPr marL="0" lvl="0" indent="0" algn="l" rtl="0">
              <a:spcBef>
                <a:spcPts val="0"/>
              </a:spcBef>
              <a:spcAft>
                <a:spcPts val="0"/>
              </a:spcAft>
              <a:buNone/>
            </a:pPr>
            <a:r>
              <a:rPr lang="en-GB" sz="1100" b="1">
                <a:solidFill>
                  <a:schemeClr val="dk1"/>
                </a:solidFill>
              </a:rPr>
              <a:t>Step 7: Enable Two-Factor Authentication</a:t>
            </a:r>
            <a:endParaRPr sz="1100" b="1">
              <a:solidFill>
                <a:schemeClr val="dk1"/>
              </a:solidFill>
            </a:endParaRPr>
          </a:p>
          <a:p>
            <a:pPr marL="0" lvl="0" indent="0" algn="l" rtl="0">
              <a:spcBef>
                <a:spcPts val="0"/>
              </a:spcBef>
              <a:spcAft>
                <a:spcPts val="0"/>
              </a:spcAft>
              <a:buNone/>
            </a:pPr>
            <a:r>
              <a:rPr lang="en-GB" sz="1100" b="1">
                <a:solidFill>
                  <a:schemeClr val="dk1"/>
                </a:solidFill>
              </a:rPr>
              <a:t>	•	Go to security settings</a:t>
            </a:r>
            <a:endParaRPr sz="1100" b="1">
              <a:solidFill>
                <a:schemeClr val="dk1"/>
              </a:solidFill>
            </a:endParaRPr>
          </a:p>
          <a:p>
            <a:pPr marL="0" lvl="0" indent="0" algn="l" rtl="0">
              <a:spcBef>
                <a:spcPts val="0"/>
              </a:spcBef>
              <a:spcAft>
                <a:spcPts val="0"/>
              </a:spcAft>
              <a:buNone/>
            </a:pPr>
            <a:r>
              <a:rPr lang="en-GB" sz="1100" b="1">
                <a:solidFill>
                  <a:schemeClr val="dk1"/>
                </a:solidFill>
              </a:rPr>
              <a:t>	•	Turn on 2FA for added login protection</a:t>
            </a:r>
            <a:endParaRPr sz="11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None/>
            </a:pPr>
            <a:endParaRPr sz="1100" b="1">
              <a:solidFill>
                <a:schemeClr val="dk1"/>
              </a:solidFill>
            </a:endParaRPr>
          </a:p>
          <a:p>
            <a:pPr marL="0" lvl="0" indent="0" algn="l" rtl="0">
              <a:spcBef>
                <a:spcPts val="0"/>
              </a:spcBef>
              <a:spcAft>
                <a:spcPts val="0"/>
              </a:spcAft>
              <a:buClr>
                <a:schemeClr val="dk1"/>
              </a:buClr>
              <a:buSzPts val="1100"/>
              <a:buFont typeface="Arial"/>
              <a:buNone/>
            </a:pPr>
            <a:endParaRPr sz="1100" b="1">
              <a:solidFill>
                <a:schemeClr val="dk1"/>
              </a:solidFill>
            </a:endParaRPr>
          </a:p>
          <a:p>
            <a:pPr marL="0" lvl="0" indent="0" algn="l" rtl="0">
              <a:spcBef>
                <a:spcPts val="0"/>
              </a:spcBef>
              <a:spcAft>
                <a:spcPts val="1200"/>
              </a:spcAft>
              <a:buNone/>
            </a:pPr>
            <a:endParaRPr sz="1100" b="1"/>
          </a:p>
        </p:txBody>
      </p:sp>
      <p:pic>
        <p:nvPicPr>
          <p:cNvPr id="124" name="Google Shape;124;p21" descr="Lock, security, setting icon (provided by Getty Images)"/>
          <p:cNvPicPr preferRelativeResize="0"/>
          <p:nvPr/>
        </p:nvPicPr>
        <p:blipFill>
          <a:blip r:embed="rId3">
            <a:alphaModFix/>
          </a:blip>
          <a:stretch>
            <a:fillRect/>
          </a:stretch>
        </p:blipFill>
        <p:spPr>
          <a:xfrm>
            <a:off x="7593475" y="3689300"/>
            <a:ext cx="1375601" cy="1375601"/>
          </a:xfrm>
          <a:prstGeom prst="rect">
            <a:avLst/>
          </a:prstGeom>
          <a:noFill/>
          <a:ln>
            <a:noFill/>
          </a:ln>
        </p:spPr>
      </p:pic>
      <p:pic>
        <p:nvPicPr>
          <p:cNvPr id="125" name="Google Shape;125;p21" descr="Cute user girl moves sliders of settings. Smartphone system adjust, control panel. Cell phone and woman in trendy blue style. Mobile User interface. (provided by Getty Images)"/>
          <p:cNvPicPr preferRelativeResize="0"/>
          <p:nvPr/>
        </p:nvPicPr>
        <p:blipFill>
          <a:blip r:embed="rId4">
            <a:alphaModFix/>
          </a:blip>
          <a:stretch>
            <a:fillRect/>
          </a:stretch>
        </p:blipFill>
        <p:spPr>
          <a:xfrm>
            <a:off x="6475675" y="977950"/>
            <a:ext cx="2573000" cy="257174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907</Words>
  <Application>Microsoft Office PowerPoint</Application>
  <PresentationFormat>On-screen Show (16:9)</PresentationFormat>
  <Paragraphs>197</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Georgia</vt:lpstr>
      <vt:lpstr>Times New Roman</vt:lpstr>
      <vt:lpstr>Simple Light</vt:lpstr>
      <vt:lpstr>PowerPoint Presentation</vt:lpstr>
      <vt:lpstr>PowerPoint Presentation</vt:lpstr>
      <vt:lpstr>PowerPoint Presentation</vt:lpstr>
      <vt:lpstr>     The Risks of a Permanent Digital Footprint👣  </vt:lpstr>
      <vt:lpstr>                                            PHOTO SHARING: Harmless or Harmful?🤳🏻 </vt:lpstr>
      <vt:lpstr>Detailed step-by-step demo on how students (or any user) can adjust their Facebook and Instagram settings to avoid hacking, control their privacy, and protect sensitive information🔒 </vt:lpstr>
      <vt:lpstr>FaceBook Privacy Security Settings⚙️</vt:lpstr>
      <vt:lpstr>INSTAGRAM PRIVACY &amp; SECURITY SETTINGS DEMO </vt:lpstr>
      <vt:lpstr> How Can You Review Your Own Social Media Profiles?💭</vt:lpstr>
      <vt:lpstr>What NOT to Share Online!🚫 </vt:lpstr>
      <vt:lpstr>Are you ready to prove your social media and digital awareness skills? Click the link below and take  the quiz💡   </vt:lpstr>
      <vt:lpstr>How Social Media &amp; Digital Awareness Connect to the SDGs </vt:lpstr>
      <vt:lpstr>How Social Media &amp; Digital Awareness Connect to the SDGs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Mwaka Nanyangwe</dc:creator>
  <cp:lastModifiedBy>Mwaka Nanyangwe</cp:lastModifiedBy>
  <cp:revision>1</cp:revision>
  <dcterms:modified xsi:type="dcterms:W3CDTF">2025-05-10T23:50:51Z</dcterms:modified>
</cp:coreProperties>
</file>