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6" autoAdjust="0"/>
    <p:restoredTop sz="94660"/>
  </p:normalViewPr>
  <p:slideViewPr>
    <p:cSldViewPr snapToGrid="0">
      <p:cViewPr varScale="1">
        <p:scale>
          <a:sx n="56" d="100"/>
          <a:sy n="56" d="100"/>
        </p:scale>
        <p:origin x="4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c3.gov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rnon2fa.com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3207" y="3193575"/>
            <a:ext cx="10931406" cy="1119117"/>
          </a:xfrm>
        </p:spPr>
        <p:txBody>
          <a:bodyPr>
            <a:normAutofit/>
          </a:bodyPr>
          <a:lstStyle/>
          <a:p>
            <a:r>
              <a:rPr lang="en-US" sz="4400" dirty="0"/>
              <a:t> </a:t>
            </a:r>
            <a:r>
              <a:rPr lang="en-US" sz="4400" dirty="0" smtClean="0"/>
              <a:t>         LESSON  2 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462819"/>
            <a:ext cx="8915399" cy="1146411"/>
          </a:xfrm>
        </p:spPr>
        <p:txBody>
          <a:bodyPr>
            <a:normAutofit/>
          </a:bodyPr>
          <a:lstStyle/>
          <a:p>
            <a:r>
              <a:rPr lang="en-US" sz="4800" dirty="0" smtClean="0"/>
              <a:t>Social Engineering &amp; Phishing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029096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Identifiers Of Phishing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Suspicious Links, attachments or URLs</a:t>
            </a:r>
          </a:p>
          <a:p>
            <a:pPr lvl="0"/>
            <a:r>
              <a:rPr lang="en-US" sz="2400" dirty="0"/>
              <a:t>Urgency in tone </a:t>
            </a:r>
          </a:p>
          <a:p>
            <a:pPr lvl="0"/>
            <a:r>
              <a:rPr lang="en-US" sz="2400" dirty="0"/>
              <a:t>Threatening tones</a:t>
            </a:r>
          </a:p>
          <a:p>
            <a:pPr lvl="0"/>
            <a:r>
              <a:rPr lang="en-US" sz="2400" dirty="0"/>
              <a:t>Request for personal information</a:t>
            </a:r>
          </a:p>
          <a:p>
            <a:pPr lvl="0"/>
            <a:r>
              <a:rPr lang="en-US" sz="2400" dirty="0"/>
              <a:t>Spelling error</a:t>
            </a:r>
          </a:p>
          <a:p>
            <a:pPr lvl="0"/>
            <a:r>
              <a:rPr lang="en-US" sz="2400" dirty="0"/>
              <a:t>Offers that seem too good to be true</a:t>
            </a:r>
          </a:p>
          <a:p>
            <a:pPr lvl="0"/>
            <a:r>
              <a:rPr lang="en-US" sz="2400" dirty="0"/>
              <a:t>Unfamiliar sender address  </a:t>
            </a:r>
          </a:p>
        </p:txBody>
      </p:sp>
    </p:spTree>
    <p:extLst>
      <p:ext uri="{BB962C8B-B14F-4D97-AF65-F5344CB8AC3E}">
        <p14:creationId xmlns:p14="http://schemas.microsoft.com/office/powerpoint/2010/main" val="341772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Red Flags 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Urgent/threatening language (e.g., "Act now or your account will be closed</a:t>
            </a:r>
            <a:r>
              <a:rPr lang="en-US" sz="2400" dirty="0" smtClean="0"/>
              <a:t>!").</a:t>
            </a:r>
          </a:p>
          <a:p>
            <a:r>
              <a:rPr lang="en-US" sz="2400" dirty="0" smtClean="0"/>
              <a:t>Suspicious </a:t>
            </a:r>
            <a:r>
              <a:rPr lang="en-US" sz="2400" dirty="0"/>
              <a:t>links/attachments (hover to check URLs</a:t>
            </a:r>
            <a:r>
              <a:rPr lang="en-US" sz="2400" dirty="0" smtClean="0"/>
              <a:t>).</a:t>
            </a:r>
          </a:p>
          <a:p>
            <a:r>
              <a:rPr lang="en-US" sz="2400" dirty="0" smtClean="0"/>
              <a:t>Spelling/grammar </a:t>
            </a:r>
            <a:r>
              <a:rPr lang="en-US" sz="2400" dirty="0"/>
              <a:t>errors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Requests </a:t>
            </a:r>
            <a:r>
              <a:rPr lang="en-US" sz="2400" dirty="0"/>
              <a:t>for personal info (e.g., passwords, SSN).</a:t>
            </a:r>
          </a:p>
        </p:txBody>
      </p:sp>
    </p:spTree>
    <p:extLst>
      <p:ext uri="{BB962C8B-B14F-4D97-AF65-F5344CB8AC3E}">
        <p14:creationId xmlns:p14="http://schemas.microsoft.com/office/powerpoint/2010/main" val="299420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 &amp; Real-World Examples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FBI’s Internet Crime Reports: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www.ic3.gov</a:t>
            </a:r>
            <a:endParaRPr lang="en-US" sz="2400" dirty="0" smtClean="0"/>
          </a:p>
          <a:p>
            <a:r>
              <a:rPr lang="en-US" sz="2400" dirty="0" smtClean="0"/>
              <a:t>Anti-Phishing </a:t>
            </a:r>
            <a:r>
              <a:rPr lang="en-US" sz="2400" dirty="0"/>
              <a:t>Working Group (APWG): https://apwg.org </a:t>
            </a:r>
          </a:p>
        </p:txBody>
      </p:sp>
    </p:spTree>
    <p:extLst>
      <p:ext uri="{BB962C8B-B14F-4D97-AF65-F5344CB8AC3E}">
        <p14:creationId xmlns:p14="http://schemas.microsoft.com/office/powerpoint/2010/main" val="230133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Secure Practice Guidelines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Multi-Factor Authentication (MFA): </a:t>
            </a:r>
            <a:r>
              <a:rPr lang="en-US" sz="2400" dirty="0">
                <a:hlinkClick r:id="rId2"/>
              </a:rPr>
              <a:t>https://</a:t>
            </a:r>
            <a:r>
              <a:rPr lang="en-US" sz="2400" dirty="0" smtClean="0">
                <a:hlinkClick r:id="rId2"/>
              </a:rPr>
              <a:t>www.turnon2fa.com</a:t>
            </a:r>
            <a:endParaRPr lang="en-US" sz="2400" dirty="0" smtClean="0"/>
          </a:p>
          <a:p>
            <a:r>
              <a:rPr lang="en-US" sz="2400" dirty="0" smtClean="0"/>
              <a:t>Password </a:t>
            </a:r>
            <a:r>
              <a:rPr lang="en-US" sz="2400" dirty="0"/>
              <a:t>Managers: Recommend tools like </a:t>
            </a:r>
            <a:r>
              <a:rPr lang="en-US" sz="2400" dirty="0" err="1"/>
              <a:t>Bitwarden</a:t>
            </a:r>
            <a:r>
              <a:rPr lang="en-US" sz="2400" dirty="0"/>
              <a:t> or KeePass.</a:t>
            </a:r>
          </a:p>
        </p:txBody>
      </p:sp>
    </p:spTree>
    <p:extLst>
      <p:ext uri="{BB962C8B-B14F-4D97-AF65-F5344CB8AC3E}">
        <p14:creationId xmlns:p14="http://schemas.microsoft.com/office/powerpoint/2010/main" val="137697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Interactive Activities &amp; Resources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Refer to the resources folder as well as the quizzes section for further interaction and understanding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939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FAREWELL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smtClean="0"/>
              <a:t>END!</a:t>
            </a:r>
            <a:endParaRPr 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201801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This lesson exposes Students to some of the ways unauthorized individuals can use to gain access into a system which can be a computer, laptop, Tablet or mobile phones. They will learn key identifiers to look out for in any message that seems suspicious.</a:t>
            </a:r>
          </a:p>
        </p:txBody>
      </p:sp>
    </p:spTree>
    <p:extLst>
      <p:ext uri="{BB962C8B-B14F-4D97-AF65-F5344CB8AC3E}">
        <p14:creationId xmlns:p14="http://schemas.microsoft.com/office/powerpoint/2010/main" val="232569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Learn how to Identify and avoid online scams</a:t>
            </a:r>
          </a:p>
          <a:p>
            <a:pPr lvl="0"/>
            <a:r>
              <a:rPr lang="en-US" sz="2400" dirty="0"/>
              <a:t>To acquaint students with safe digital practices</a:t>
            </a:r>
          </a:p>
        </p:txBody>
      </p:sp>
    </p:spTree>
    <p:extLst>
      <p:ext uri="{BB962C8B-B14F-4D97-AF65-F5344CB8AC3E}">
        <p14:creationId xmlns:p14="http://schemas.microsoft.com/office/powerpoint/2010/main" val="57587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The aim of this lesson is to cover the following topics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What is Social Engineering?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Common types of Social Engineering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What is Phishing?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Types of Phishing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Common identifiers of Phishing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Social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is the manipulation or deceptive technique used by attackers to make their target do something such as provide personal information (a password) or take action (make a payment). </a:t>
            </a:r>
            <a:endParaRPr lang="en-US" sz="2400" dirty="0" smtClean="0"/>
          </a:p>
          <a:p>
            <a:r>
              <a:rPr lang="en-US" sz="2400" dirty="0" smtClean="0"/>
              <a:t>Social </a:t>
            </a:r>
            <a:r>
              <a:rPr lang="en-US" sz="2400" dirty="0"/>
              <a:t>engineers often rely on people’s willingness to be helpful but also prey on their weaknesses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56596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Types of Social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778000"/>
            <a:ext cx="8915400" cy="4133222"/>
          </a:xfrm>
        </p:spPr>
        <p:txBody>
          <a:bodyPr>
            <a:normAutofit/>
          </a:bodyPr>
          <a:lstStyle/>
          <a:p>
            <a:pPr lvl="0"/>
            <a:r>
              <a:rPr lang="en-US" sz="2400" b="1" dirty="0"/>
              <a:t>Pretexting: </a:t>
            </a:r>
            <a:r>
              <a:rPr lang="en-US" sz="2400" dirty="0"/>
              <a:t>This is when an attacker calls an individual and lies to them in an attempt to gain access to privileged data.​ For example, pretending to need a person’s personal or financial data in order to confirm their identity.</a:t>
            </a:r>
          </a:p>
          <a:p>
            <a:pPr lvl="0" fontAlgn="base"/>
            <a:r>
              <a:rPr lang="en-US" sz="2400" b="1" dirty="0"/>
              <a:t>Tailgating:</a:t>
            </a:r>
            <a:r>
              <a:rPr lang="en-US" sz="2400" dirty="0"/>
              <a:t> This is when an attacker quickly follows an authorized person into a secure, physical location.​</a:t>
            </a:r>
          </a:p>
          <a:p>
            <a:pPr lvl="0" fontAlgn="base"/>
            <a:r>
              <a:rPr lang="en-US" sz="2400" b="1" dirty="0"/>
              <a:t>Something for something (quid pro quo)</a:t>
            </a:r>
            <a:r>
              <a:rPr lang="en-US" sz="2400" dirty="0"/>
              <a:t>: This is when an attacker requests personal information from a person in exchange for something, like a free gift.​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635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Phishing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Phishing is a typical social engineering attack that involves the use of emails to coerce a victim into giving up their data or unleashing malware into their system. </a:t>
            </a:r>
          </a:p>
        </p:txBody>
      </p:sp>
    </p:spTree>
    <p:extLst>
      <p:ext uri="{BB962C8B-B14F-4D97-AF65-F5344CB8AC3E}">
        <p14:creationId xmlns:p14="http://schemas.microsoft.com/office/powerpoint/2010/main" val="85695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Phishing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91733"/>
            <a:ext cx="8915400" cy="4319489"/>
          </a:xfrm>
        </p:spPr>
        <p:txBody>
          <a:bodyPr>
            <a:noAutofit/>
          </a:bodyPr>
          <a:lstStyle/>
          <a:p>
            <a:pPr lvl="0"/>
            <a:r>
              <a:rPr lang="en-US" sz="2400" b="1" dirty="0"/>
              <a:t>Spearfishing: </a:t>
            </a:r>
            <a:r>
              <a:rPr lang="en-US" sz="2400" dirty="0"/>
              <a:t>This is the use of an email which seems to originate from a trusted source like from a colleague that targets an individual employee, often using attached document(s) containing malicious code.</a:t>
            </a:r>
          </a:p>
          <a:p>
            <a:pPr lvl="0"/>
            <a:r>
              <a:rPr lang="en-US" sz="2400" b="1" dirty="0"/>
              <a:t>Whaling:</a:t>
            </a:r>
            <a:r>
              <a:rPr lang="en-US" sz="2400" dirty="0"/>
              <a:t> This targets higher-level employees, who have access to more sensitive data, resulting in a bigger windfall for cyber criminals.</a:t>
            </a:r>
          </a:p>
          <a:p>
            <a:pPr lvl="0"/>
            <a:r>
              <a:rPr lang="en-US" sz="2400" b="1" dirty="0"/>
              <a:t>Smishing</a:t>
            </a:r>
            <a:r>
              <a:rPr lang="en-US" sz="2400" dirty="0"/>
              <a:t>: This is the use of fake mobile text messages to trick people into downloading malware, sharing sensitive information or sending money to cybercriminals. </a:t>
            </a:r>
          </a:p>
        </p:txBody>
      </p:sp>
    </p:spTree>
    <p:extLst>
      <p:ext uri="{BB962C8B-B14F-4D97-AF65-F5344CB8AC3E}">
        <p14:creationId xmlns:p14="http://schemas.microsoft.com/office/powerpoint/2010/main" val="2724648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Continuation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b="1" dirty="0"/>
              <a:t>Vishing</a:t>
            </a:r>
            <a:r>
              <a:rPr lang="en-US" sz="2400" dirty="0"/>
              <a:t>: This is the use of fraudulent phone calls used to trick people.</a:t>
            </a:r>
          </a:p>
          <a:p>
            <a:pPr lvl="0"/>
            <a:r>
              <a:rPr lang="en-US" sz="2400" b="1" dirty="0"/>
              <a:t>Cloning:</a:t>
            </a:r>
            <a:r>
              <a:rPr lang="en-US" sz="2400" dirty="0"/>
              <a:t> uses a popular brand as hackers will send what appears to be an email from that brand to bait unsuspecting victims who may click to a website that looks official where victims then provide coveted private information. The most impersonated brands include Google, DHL, Amazon etc.</a:t>
            </a:r>
          </a:p>
        </p:txBody>
      </p:sp>
    </p:spTree>
    <p:extLst>
      <p:ext uri="{BB962C8B-B14F-4D97-AF65-F5344CB8AC3E}">
        <p14:creationId xmlns:p14="http://schemas.microsoft.com/office/powerpoint/2010/main" val="155467434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32</TotalTime>
  <Words>446</Words>
  <Application>Microsoft Office PowerPoint</Application>
  <PresentationFormat>Widescreen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Century Gothic</vt:lpstr>
      <vt:lpstr>Wingdings</vt:lpstr>
      <vt:lpstr>Wingdings 3</vt:lpstr>
      <vt:lpstr>Wisp</vt:lpstr>
      <vt:lpstr>          LESSON  2  </vt:lpstr>
      <vt:lpstr>INTRODUCTION </vt:lpstr>
      <vt:lpstr>OBJECTIVES </vt:lpstr>
      <vt:lpstr>AIM </vt:lpstr>
      <vt:lpstr>Social Engineering </vt:lpstr>
      <vt:lpstr>Common Types of Social Engineering</vt:lpstr>
      <vt:lpstr>Phishing </vt:lpstr>
      <vt:lpstr>Types of Phishing </vt:lpstr>
      <vt:lpstr>Continuation </vt:lpstr>
      <vt:lpstr>Common Identifiers Of Phishing </vt:lpstr>
      <vt:lpstr>Common Red Flags  </vt:lpstr>
      <vt:lpstr>Case Studies &amp; Real-World Examples </vt:lpstr>
      <vt:lpstr>Secure Practice Guidelines </vt:lpstr>
      <vt:lpstr>Interactive Activities &amp; Resources </vt:lpstr>
      <vt:lpstr>FAREWELL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 2</dc:title>
  <dc:creator>Mwaka Nanyangwe</dc:creator>
  <cp:lastModifiedBy>Mwaka Nanyangwe</cp:lastModifiedBy>
  <cp:revision>4</cp:revision>
  <dcterms:created xsi:type="dcterms:W3CDTF">2025-05-10T21:32:23Z</dcterms:created>
  <dcterms:modified xsi:type="dcterms:W3CDTF">2025-05-10T22:07:57Z</dcterms:modified>
</cp:coreProperties>
</file>