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3"/>
  </p:notesMasterIdLst>
  <p:sldIdLst>
    <p:sldId id="257" r:id="rId2"/>
    <p:sldId id="268" r:id="rId3"/>
    <p:sldId id="261" r:id="rId4"/>
    <p:sldId id="262" r:id="rId5"/>
    <p:sldId id="260" r:id="rId6"/>
    <p:sldId id="263" r:id="rId7"/>
    <p:sldId id="264" r:id="rId8"/>
    <p:sldId id="265" r:id="rId9"/>
    <p:sldId id="266" r:id="rId10"/>
    <p:sldId id="267" r:id="rId11"/>
    <p:sldId id="259"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99"/>
    <a:srgbClr val="0000CC"/>
    <a:srgbClr val="66FFFF"/>
    <a:srgbClr val="FFCC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0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475A9B-001E-4998-ACF7-CAE2A0D1A36A}" type="datetimeFigureOut">
              <a:rPr lang="en-US" smtClean="0"/>
              <a:pPr/>
              <a:t>4/25/2025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E3F872-59BE-4669-8472-57AE7DFC12D9}" type="slidenum">
              <a:rPr lang="en-US" smtClean="0"/>
              <a:pPr/>
              <a:t>‹#›</a:t>
            </a:fld>
            <a:endParaRPr lang="en-US"/>
          </a:p>
        </p:txBody>
      </p:sp>
    </p:spTree>
    <p:extLst>
      <p:ext uri="{BB962C8B-B14F-4D97-AF65-F5344CB8AC3E}">
        <p14:creationId xmlns:p14="http://schemas.microsoft.com/office/powerpoint/2010/main" val="242819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CA204EA-A861-4620-B895-733C6DD90767}" type="datetime1">
              <a:rPr lang="en-US" smtClean="0"/>
              <a:pPr/>
              <a:t>4/25/2025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Silicon Institute of Technology, Bhubaneswar</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AF7D570-4B14-4D8B-B44C-FE21CC1A775F}" type="datetime1">
              <a:rPr lang="en-US" smtClean="0"/>
              <a:pPr/>
              <a:t>4/25/2025</a:t>
            </a:fld>
            <a:endParaRPr lang="en-US"/>
          </a:p>
        </p:txBody>
      </p:sp>
      <p:sp>
        <p:nvSpPr>
          <p:cNvPr id="5" name="Footer Placeholder 4"/>
          <p:cNvSpPr>
            <a:spLocks noGrp="1"/>
          </p:cNvSpPr>
          <p:nvPr>
            <p:ph type="ftr" sz="quarter" idx="11"/>
          </p:nvPr>
        </p:nvSpPr>
        <p:spPr/>
        <p:txBody>
          <a:bodyPr/>
          <a:lstStyle/>
          <a:p>
            <a:r>
              <a:rPr lang="en-US" smtClean="0"/>
              <a:t>Silicon Institute of Technology, Bhubaneswar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190A9-394F-4772-A7AE-E9BDEB4FF23D}" type="datetime1">
              <a:rPr lang="en-US" smtClean="0"/>
              <a:pPr/>
              <a:t>4/25/2025</a:t>
            </a:fld>
            <a:endParaRPr lang="en-US"/>
          </a:p>
        </p:txBody>
      </p:sp>
      <p:sp>
        <p:nvSpPr>
          <p:cNvPr id="5" name="Footer Placeholder 4"/>
          <p:cNvSpPr>
            <a:spLocks noGrp="1"/>
          </p:cNvSpPr>
          <p:nvPr>
            <p:ph type="ftr" sz="quarter" idx="11"/>
          </p:nvPr>
        </p:nvSpPr>
        <p:spPr/>
        <p:txBody>
          <a:bodyPr/>
          <a:lstStyle/>
          <a:p>
            <a:r>
              <a:rPr lang="en-US" smtClean="0"/>
              <a:t>Silicon Institute of Technology, Bhubaneswar</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0E45744-AFE2-445E-A0E2-AB11C67E2C0B}" type="datetime1">
              <a:rPr lang="en-US" smtClean="0"/>
              <a:pPr/>
              <a:t>4/25/2025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Silicon Institute of Technology, Bhubaneswar</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A7AADDD-F94D-4DFB-ACDA-BE82BD684A91}" type="datetime1">
              <a:rPr lang="en-US" smtClean="0"/>
              <a:pPr/>
              <a:t>4/25/2025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Silicon Institute of Technology, Bhubaneswar</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ECB7E07-FFCA-4312-9C5D-14378039444E}" type="datetime1">
              <a:rPr lang="en-US" smtClean="0"/>
              <a:pPr/>
              <a:t>4/25/2025</a:t>
            </a:fld>
            <a:endParaRPr lang="en-US"/>
          </a:p>
        </p:txBody>
      </p:sp>
      <p:sp>
        <p:nvSpPr>
          <p:cNvPr id="6" name="Footer Placeholder 5"/>
          <p:cNvSpPr>
            <a:spLocks noGrp="1"/>
          </p:cNvSpPr>
          <p:nvPr>
            <p:ph type="ftr" sz="quarter" idx="11"/>
          </p:nvPr>
        </p:nvSpPr>
        <p:spPr/>
        <p:txBody>
          <a:bodyPr/>
          <a:lstStyle/>
          <a:p>
            <a:r>
              <a:rPr lang="en-US" smtClean="0"/>
              <a:t>Silicon Institute of Technology, Bhubaneswar</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71B61579-46F8-4E5B-AFB5-2A884804F88A}" type="datetime1">
              <a:rPr lang="en-US" smtClean="0"/>
              <a:pPr/>
              <a:t>4/25/2025</a:t>
            </a:fld>
            <a:endParaRPr lang="en-US"/>
          </a:p>
        </p:txBody>
      </p:sp>
      <p:sp>
        <p:nvSpPr>
          <p:cNvPr id="8" name="Footer Placeholder 7"/>
          <p:cNvSpPr>
            <a:spLocks noGrp="1"/>
          </p:cNvSpPr>
          <p:nvPr>
            <p:ph type="ftr" sz="quarter" idx="11"/>
          </p:nvPr>
        </p:nvSpPr>
        <p:spPr/>
        <p:txBody>
          <a:bodyPr/>
          <a:lstStyle/>
          <a:p>
            <a:r>
              <a:rPr lang="en-US" smtClean="0"/>
              <a:t>Silicon Institute of Technology, Bhubaneswar</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C8C41B6-CB1E-4330-9224-C2FC9AEBBB10}" type="datetime1">
              <a:rPr lang="en-US" smtClean="0"/>
              <a:pPr/>
              <a:t>4/25/2025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Silicon Institute of Technology, Bhubaneswar</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F62DB-285D-4B95-9A98-5390BAA871BE}" type="datetime1">
              <a:rPr lang="en-US" smtClean="0"/>
              <a:pPr/>
              <a:t>4/25/2025</a:t>
            </a:fld>
            <a:endParaRPr lang="en-US"/>
          </a:p>
        </p:txBody>
      </p:sp>
      <p:sp>
        <p:nvSpPr>
          <p:cNvPr id="3" name="Footer Placeholder 2"/>
          <p:cNvSpPr>
            <a:spLocks noGrp="1"/>
          </p:cNvSpPr>
          <p:nvPr>
            <p:ph type="ftr" sz="quarter" idx="11"/>
          </p:nvPr>
        </p:nvSpPr>
        <p:spPr/>
        <p:txBody>
          <a:bodyPr/>
          <a:lstStyle/>
          <a:p>
            <a:r>
              <a:rPr lang="en-US" smtClean="0"/>
              <a:t>Silicon Institute of Technology, Bhubaneswar</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EB053DED-A45B-4E8B-AE13-2DA4EFAC2D4F}" type="datetime1">
              <a:rPr lang="en-US" smtClean="0"/>
              <a:pPr/>
              <a:t>4/25/2025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Silicon Institute of Technology, Bhubaneswar</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C5F07D1-A69F-4BDE-BFF5-8BB8F5AD8CDC}" type="datetime1">
              <a:rPr lang="en-US" smtClean="0"/>
              <a:pPr/>
              <a:t>4/25/2025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Silicon Institute of Technology, Bhubaneswar</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46C5562-23E3-4E1A-8E31-8B9311AFF2EF}" type="datetime1">
              <a:rPr lang="en-US" smtClean="0"/>
              <a:pPr/>
              <a:t>4/25/2025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Silicon Institute of Technology, Bhubaneswar</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4600" y="3200400"/>
            <a:ext cx="5562600" cy="1280011"/>
          </a:xfrm>
          <a:ln>
            <a:solidFill>
              <a:schemeClr val="bg1"/>
            </a:solidFill>
          </a:ln>
        </p:spPr>
        <p:txBody>
          <a:bodyPr>
            <a:normAutofit/>
          </a:bodyPr>
          <a:lstStyle/>
          <a:p>
            <a:r>
              <a:rPr lang="en-US" dirty="0" smtClean="0">
                <a:solidFill>
                  <a:srgbClr val="0000CC"/>
                </a:solidFill>
                <a:latin typeface="Verdana" pitchFamily="34" charset="0"/>
                <a:ea typeface="Verdana" pitchFamily="34" charset="0"/>
              </a:rPr>
              <a:t>Submitted By</a:t>
            </a:r>
          </a:p>
          <a:p>
            <a:pPr>
              <a:spcAft>
                <a:spcPts val="600"/>
              </a:spcAft>
            </a:pPr>
            <a:r>
              <a:rPr lang="en-US" sz="1600" dirty="0" err="1" smtClean="0">
                <a:solidFill>
                  <a:schemeClr val="tx1"/>
                </a:solidFill>
                <a:latin typeface="Verdana" pitchFamily="34" charset="0"/>
                <a:ea typeface="Verdana" pitchFamily="34" charset="0"/>
              </a:rPr>
              <a:t>Abcdxyz</a:t>
            </a:r>
            <a:r>
              <a:rPr lang="en-US" sz="1600" dirty="0" smtClean="0">
                <a:solidFill>
                  <a:schemeClr val="tx1"/>
                </a:solidFill>
                <a:latin typeface="Verdana" pitchFamily="34" charset="0"/>
                <a:ea typeface="Verdana" pitchFamily="34" charset="0"/>
              </a:rPr>
              <a:t> E. </a:t>
            </a:r>
            <a:r>
              <a:rPr lang="en-US" sz="1600" dirty="0" err="1" smtClean="0">
                <a:solidFill>
                  <a:schemeClr val="tx1"/>
                </a:solidFill>
                <a:latin typeface="Verdana" pitchFamily="34" charset="0"/>
                <a:ea typeface="Verdana" pitchFamily="34" charset="0"/>
              </a:rPr>
              <a:t>Ijklmnpqr</a:t>
            </a:r>
            <a:r>
              <a:rPr lang="en-US" sz="1600" dirty="0" smtClean="0">
                <a:solidFill>
                  <a:schemeClr val="tx1"/>
                </a:solidFill>
                <a:latin typeface="Verdana" pitchFamily="34" charset="0"/>
                <a:ea typeface="Verdana" pitchFamily="34" charset="0"/>
              </a:rPr>
              <a:t>	</a:t>
            </a:r>
            <a:r>
              <a:rPr lang="en-US" sz="1400" dirty="0" smtClean="0">
                <a:latin typeface="Verdana" pitchFamily="34" charset="0"/>
                <a:ea typeface="Verdana" pitchFamily="34" charset="0"/>
              </a:rPr>
              <a:t>(SIC. No. 22MDSA12</a:t>
            </a:r>
            <a:r>
              <a:rPr lang="en-US" sz="1400" dirty="0">
                <a:latin typeface="Verdana" pitchFamily="34" charset="0"/>
                <a:ea typeface="Verdana" pitchFamily="34" charset="0"/>
              </a:rPr>
              <a:t>)</a:t>
            </a:r>
            <a:endParaRPr lang="en-US" sz="1400" dirty="0" smtClean="0">
              <a:latin typeface="Verdana" pitchFamily="34" charset="0"/>
              <a:ea typeface="Verdana" pitchFamily="34" charset="0"/>
            </a:endParaRPr>
          </a:p>
          <a:p>
            <a:pPr>
              <a:spcAft>
                <a:spcPts val="600"/>
              </a:spcAft>
            </a:pPr>
            <a:r>
              <a:rPr lang="en-US" sz="1600" dirty="0" err="1" smtClean="0">
                <a:solidFill>
                  <a:schemeClr val="tx1"/>
                </a:solidFill>
                <a:latin typeface="Verdana" pitchFamily="34" charset="0"/>
                <a:ea typeface="Verdana" pitchFamily="34" charset="0"/>
              </a:rPr>
              <a:t>Abcdxyz</a:t>
            </a:r>
            <a:r>
              <a:rPr lang="en-US" sz="1600" dirty="0" smtClean="0">
                <a:solidFill>
                  <a:schemeClr val="tx1"/>
                </a:solidFill>
                <a:latin typeface="Verdana" pitchFamily="34" charset="0"/>
                <a:ea typeface="Verdana" pitchFamily="34" charset="0"/>
              </a:rPr>
              <a:t> E. </a:t>
            </a:r>
            <a:r>
              <a:rPr lang="en-US" sz="1600" dirty="0" err="1" smtClean="0">
                <a:solidFill>
                  <a:schemeClr val="tx1"/>
                </a:solidFill>
                <a:latin typeface="Verdana" pitchFamily="34" charset="0"/>
                <a:ea typeface="Verdana" pitchFamily="34" charset="0"/>
              </a:rPr>
              <a:t>Ijklmnpqr</a:t>
            </a:r>
            <a:r>
              <a:rPr lang="en-US" sz="1600" dirty="0" smtClean="0">
                <a:solidFill>
                  <a:schemeClr val="tx1"/>
                </a:solidFill>
                <a:latin typeface="Verdana" pitchFamily="34" charset="0"/>
                <a:ea typeface="Verdana" pitchFamily="34" charset="0"/>
              </a:rPr>
              <a:t> 	</a:t>
            </a:r>
            <a:r>
              <a:rPr lang="en-US" sz="1400" dirty="0" smtClean="0">
                <a:latin typeface="Verdana" pitchFamily="34" charset="0"/>
                <a:ea typeface="Verdana" pitchFamily="34" charset="0"/>
              </a:rPr>
              <a:t>(SIC. No. </a:t>
            </a:r>
            <a:r>
              <a:rPr lang="en-US" sz="1400" dirty="0">
                <a:latin typeface="Verdana" pitchFamily="34" charset="0"/>
                <a:ea typeface="Verdana" pitchFamily="34" charset="0"/>
              </a:rPr>
              <a:t>22MDSA12)</a:t>
            </a:r>
            <a:endParaRPr lang="en-US" sz="1400" dirty="0" smtClean="0">
              <a:latin typeface="Verdana" pitchFamily="34" charset="0"/>
              <a:ea typeface="Verdana" pitchFamily="34" charset="0"/>
            </a:endParaRPr>
          </a:p>
        </p:txBody>
      </p:sp>
      <p:sp>
        <p:nvSpPr>
          <p:cNvPr id="5" name="TextBox 4"/>
          <p:cNvSpPr txBox="1"/>
          <p:nvPr/>
        </p:nvSpPr>
        <p:spPr>
          <a:xfrm>
            <a:off x="152400" y="152400"/>
            <a:ext cx="3429000" cy="523220"/>
          </a:xfrm>
          <a:prstGeom prst="rect">
            <a:avLst/>
          </a:prstGeom>
          <a:noFill/>
        </p:spPr>
        <p:txBody>
          <a:bodyPr wrap="square" rtlCol="0">
            <a:spAutoFit/>
          </a:bodyPr>
          <a:lstStyle/>
          <a:p>
            <a:r>
              <a:rPr lang="en-US" sz="1400" b="1" dirty="0" smtClean="0">
                <a:solidFill>
                  <a:schemeClr val="accent3">
                    <a:lumMod val="60000"/>
                    <a:lumOff val="40000"/>
                  </a:schemeClr>
                </a:solidFill>
                <a:latin typeface="Verdana" pitchFamily="34" charset="0"/>
                <a:ea typeface="Verdana" pitchFamily="34" charset="0"/>
              </a:rPr>
              <a:t>Department of </a:t>
            </a:r>
          </a:p>
          <a:p>
            <a:r>
              <a:rPr lang="en-US" sz="1400" b="1" dirty="0" smtClean="0">
                <a:solidFill>
                  <a:schemeClr val="accent3">
                    <a:lumMod val="60000"/>
                    <a:lumOff val="40000"/>
                  </a:schemeClr>
                </a:solidFill>
                <a:latin typeface="Verdana" pitchFamily="34" charset="0"/>
                <a:ea typeface="Verdana" pitchFamily="34" charset="0"/>
              </a:rPr>
              <a:t>Computer Applications</a:t>
            </a:r>
            <a:endParaRPr lang="en-US" sz="1400" b="1" dirty="0">
              <a:solidFill>
                <a:schemeClr val="accent3">
                  <a:lumMod val="60000"/>
                  <a:lumOff val="40000"/>
                </a:schemeClr>
              </a:solidFill>
              <a:latin typeface="Verdana" pitchFamily="34" charset="0"/>
              <a:ea typeface="Verdana" pitchFamily="34" charset="0"/>
            </a:endParaRPr>
          </a:p>
        </p:txBody>
      </p:sp>
      <p:sp>
        <p:nvSpPr>
          <p:cNvPr id="6" name="Subtitle 2"/>
          <p:cNvSpPr txBox="1">
            <a:spLocks/>
          </p:cNvSpPr>
          <p:nvPr/>
        </p:nvSpPr>
        <p:spPr>
          <a:xfrm>
            <a:off x="2499610" y="5410200"/>
            <a:ext cx="5196590" cy="1066800"/>
          </a:xfrm>
          <a:prstGeom prst="rect">
            <a:avLst/>
          </a:prstGeom>
          <a:ln>
            <a:noFill/>
          </a:ln>
        </p:spPr>
        <p:txBody>
          <a:bodyPr vert="horz">
            <a:normAutofit/>
          </a:bodyPr>
          <a:lstStyle/>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800" b="1" i="0" u="none" strike="noStrike" kern="1200" cap="none" spc="0" normalizeH="0" baseline="0" noProof="0" dirty="0" smtClean="0">
                <a:ln>
                  <a:noFill/>
                </a:ln>
                <a:solidFill>
                  <a:srgbClr val="0000CC"/>
                </a:solidFill>
                <a:effectLst/>
                <a:uLnTx/>
                <a:uFillTx/>
                <a:latin typeface="Verdana" pitchFamily="34" charset="0"/>
                <a:ea typeface="Verdana" pitchFamily="34" charset="0"/>
                <a:cs typeface="+mn-cs"/>
              </a:rPr>
              <a:t>Under the Supervision of</a:t>
            </a: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US" sz="1600" b="1" dirty="0" smtClean="0">
                <a:latin typeface="Verdana" pitchFamily="34" charset="0"/>
                <a:ea typeface="Verdana" pitchFamily="34" charset="0"/>
              </a:rPr>
              <a:t>Prof.(Dr) </a:t>
            </a:r>
            <a:r>
              <a:rPr lang="en-US" sz="1600" b="1" dirty="0" err="1" smtClean="0">
                <a:latin typeface="Verdana" pitchFamily="34" charset="0"/>
                <a:ea typeface="Verdana" pitchFamily="34" charset="0"/>
              </a:rPr>
              <a:t>Abcdxyz</a:t>
            </a:r>
            <a:r>
              <a:rPr lang="en-US" sz="1600" b="1" dirty="0" smtClean="0">
                <a:latin typeface="Verdana" pitchFamily="34" charset="0"/>
                <a:ea typeface="Verdana" pitchFamily="34" charset="0"/>
              </a:rPr>
              <a:t> E. </a:t>
            </a:r>
            <a:r>
              <a:rPr lang="en-US" sz="1600" b="1" dirty="0" err="1" smtClean="0">
                <a:latin typeface="Verdana" pitchFamily="34" charset="0"/>
                <a:ea typeface="Verdana" pitchFamily="34" charset="0"/>
              </a:rPr>
              <a:t>Ijklmnopqr</a:t>
            </a:r>
            <a:endParaRPr lang="en-US" sz="1600" b="1" dirty="0" smtClean="0">
              <a:latin typeface="Verdana" pitchFamily="34" charset="0"/>
              <a:ea typeface="Verdana" pitchFamily="34" charset="0"/>
            </a:endParaRPr>
          </a:p>
          <a:p>
            <a:pPr marL="0" marR="0" lvl="0" indent="0" algn="l"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1300" b="1" i="0" u="none" strike="noStrike" kern="1200" cap="none" spc="0" normalizeH="0" baseline="0" noProof="0" dirty="0" smtClean="0">
                <a:ln>
                  <a:noFill/>
                </a:ln>
                <a:solidFill>
                  <a:schemeClr val="tx2"/>
                </a:solidFill>
                <a:effectLst/>
                <a:uLnTx/>
                <a:uFillTx/>
                <a:latin typeface="Verdana" pitchFamily="34" charset="0"/>
                <a:ea typeface="Verdana" pitchFamily="34" charset="0"/>
                <a:cs typeface="+mn-cs"/>
              </a:rPr>
              <a:t>Designation, Department of </a:t>
            </a:r>
            <a:r>
              <a:rPr kumimoji="0" lang="en-US" sz="1300" b="1" i="0" u="none" strike="noStrike" kern="1200" cap="none" spc="0" normalizeH="0" baseline="0" noProof="0" dirty="0" smtClean="0">
                <a:ln>
                  <a:noFill/>
                </a:ln>
                <a:solidFill>
                  <a:schemeClr val="tx2"/>
                </a:solidFill>
                <a:effectLst/>
                <a:uLnTx/>
                <a:uFillTx/>
                <a:latin typeface="Verdana" pitchFamily="34" charset="0"/>
                <a:ea typeface="Verdana" pitchFamily="34" charset="0"/>
                <a:cs typeface="+mn-cs"/>
              </a:rPr>
              <a:t>………………………</a:t>
            </a:r>
            <a:endParaRPr kumimoji="0" lang="en-US" sz="1300" b="1" i="0" u="none" strike="noStrike" kern="1200" cap="none" spc="0" normalizeH="0" baseline="0" noProof="0" dirty="0">
              <a:ln>
                <a:noFill/>
              </a:ln>
              <a:solidFill>
                <a:schemeClr val="tx2"/>
              </a:solidFill>
              <a:effectLst/>
              <a:uLnTx/>
              <a:uFillTx/>
              <a:latin typeface="Verdana" pitchFamily="34" charset="0"/>
              <a:ea typeface="Verdana" pitchFamily="34" charset="0"/>
              <a:cs typeface="+mn-cs"/>
            </a:endParaRPr>
          </a:p>
        </p:txBody>
      </p:sp>
      <p:sp>
        <p:nvSpPr>
          <p:cNvPr id="7" name="Rectangle 6"/>
          <p:cNvSpPr/>
          <p:nvPr/>
        </p:nvSpPr>
        <p:spPr>
          <a:xfrm>
            <a:off x="2036260" y="990600"/>
            <a:ext cx="6193170" cy="461665"/>
          </a:xfrm>
          <a:prstGeom prst="rect">
            <a:avLst/>
          </a:prstGeom>
        </p:spPr>
        <p:txBody>
          <a:bodyPr wrap="none">
            <a:spAutoFit/>
          </a:bodyPr>
          <a:lstStyle/>
          <a:p>
            <a:pPr algn="ctr"/>
            <a:r>
              <a:rPr lang="en-US" sz="2400" b="1" dirty="0" smtClean="0">
                <a:solidFill>
                  <a:srgbClr val="0070C0"/>
                </a:solidFill>
                <a:latin typeface="Arial Rounded MT Bold" pitchFamily="34" charset="0"/>
              </a:rPr>
              <a:t>Welcome to Interim Project Presentation</a:t>
            </a:r>
            <a:endParaRPr lang="en-US" sz="2400" dirty="0"/>
          </a:p>
        </p:txBody>
      </p:sp>
      <p:sp>
        <p:nvSpPr>
          <p:cNvPr id="9" name="TextBox 8"/>
          <p:cNvSpPr txBox="1"/>
          <p:nvPr/>
        </p:nvSpPr>
        <p:spPr>
          <a:xfrm>
            <a:off x="609600" y="4126468"/>
            <a:ext cx="1326630" cy="353943"/>
          </a:xfrm>
          <a:prstGeom prst="rect">
            <a:avLst/>
          </a:prstGeom>
          <a:noFill/>
        </p:spPr>
        <p:txBody>
          <a:bodyPr wrap="square" rtlCol="0">
            <a:spAutoFit/>
          </a:bodyPr>
          <a:lstStyle/>
          <a:p>
            <a:pPr algn="ctr"/>
            <a:r>
              <a:rPr lang="en-US" sz="1700" dirty="0" smtClean="0">
                <a:latin typeface="Arial Black" pitchFamily="34" charset="0"/>
              </a:rPr>
              <a:t>MCA 01</a:t>
            </a:r>
            <a:endParaRPr lang="en-US" sz="1700" dirty="0">
              <a:latin typeface="Arial Black" pitchFamily="34" charset="0"/>
            </a:endParaRPr>
          </a:p>
        </p:txBody>
      </p:sp>
      <p:sp>
        <p:nvSpPr>
          <p:cNvPr id="10" name="TextBox 9"/>
          <p:cNvSpPr txBox="1"/>
          <p:nvPr/>
        </p:nvSpPr>
        <p:spPr>
          <a:xfrm>
            <a:off x="640830" y="3745468"/>
            <a:ext cx="1219200" cy="369332"/>
          </a:xfrm>
          <a:prstGeom prst="rect">
            <a:avLst/>
          </a:prstGeom>
          <a:noFill/>
        </p:spPr>
        <p:txBody>
          <a:bodyPr wrap="square" rtlCol="0">
            <a:spAutoFit/>
          </a:bodyPr>
          <a:lstStyle/>
          <a:p>
            <a:pPr algn="ctr"/>
            <a:r>
              <a:rPr lang="en-US" dirty="0" smtClean="0">
                <a:solidFill>
                  <a:srgbClr val="C00000"/>
                </a:solidFill>
                <a:latin typeface="Arial Black" pitchFamily="34" charset="0"/>
              </a:rPr>
              <a:t>Group #</a:t>
            </a:r>
            <a:endParaRPr lang="en-US" dirty="0">
              <a:solidFill>
                <a:srgbClr val="C00000"/>
              </a:solidFill>
              <a:latin typeface="Arial Black" pitchFamily="34" charset="0"/>
            </a:endParaRPr>
          </a:p>
        </p:txBody>
      </p:sp>
      <p:sp>
        <p:nvSpPr>
          <p:cNvPr id="11" name="Rectangle 10"/>
          <p:cNvSpPr/>
          <p:nvPr/>
        </p:nvSpPr>
        <p:spPr>
          <a:xfrm>
            <a:off x="1981200" y="1604665"/>
            <a:ext cx="6781800" cy="1292662"/>
          </a:xfrm>
          <a:prstGeom prst="rect">
            <a:avLst/>
          </a:prstGeom>
          <a:ln>
            <a:solidFill>
              <a:srgbClr val="FFC000"/>
            </a:solidFill>
          </a:ln>
        </p:spPr>
        <p:txBody>
          <a:bodyPr wrap="square">
            <a:spAutoFit/>
          </a:bodyPr>
          <a:lstStyle/>
          <a:p>
            <a:pPr algn="ctr"/>
            <a:r>
              <a:rPr lang="en-US" sz="2600" b="1" dirty="0" smtClean="0">
                <a:solidFill>
                  <a:srgbClr val="C00000"/>
                </a:solidFill>
                <a:latin typeface="Verdana" pitchFamily="34" charset="0"/>
                <a:ea typeface="Verdana" pitchFamily="34" charset="0"/>
              </a:rPr>
              <a:t>TITLE TITLE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r>
              <a:rPr lang="en-US" sz="2600" b="1" dirty="0" err="1" smtClean="0">
                <a:solidFill>
                  <a:srgbClr val="C00000"/>
                </a:solidFill>
                <a:latin typeface="Verdana" pitchFamily="34" charset="0"/>
                <a:ea typeface="Verdana" pitchFamily="34" charset="0"/>
              </a:rPr>
              <a:t>TITLE</a:t>
            </a:r>
            <a:r>
              <a:rPr lang="en-US" sz="2600" b="1" dirty="0" smtClean="0">
                <a:solidFill>
                  <a:srgbClr val="C00000"/>
                </a:solidFill>
                <a:latin typeface="Verdana" pitchFamily="34" charset="0"/>
                <a:ea typeface="Verdana" pitchFamily="34" charset="0"/>
              </a:rPr>
              <a:t> </a:t>
            </a:r>
            <a:endParaRPr lang="en-US" sz="2600" b="1" dirty="0"/>
          </a:p>
        </p:txBody>
      </p:sp>
      <p:pic>
        <p:nvPicPr>
          <p:cNvPr id="12" name="Picture 11" descr="https://silicon.ac.in/wp-content/themes/sit/assets/img/logo-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26239" y="128588"/>
            <a:ext cx="1752600" cy="523875"/>
          </a:xfrm>
          <a:prstGeom prst="rect">
            <a:avLst/>
          </a:prstGeom>
          <a:noFill/>
          <a:ln>
            <a:noFill/>
          </a:ln>
        </p:spPr>
      </p:pic>
      <p:sp>
        <p:nvSpPr>
          <p:cNvPr id="2" name="Rectangle 1"/>
          <p:cNvSpPr/>
          <p:nvPr/>
        </p:nvSpPr>
        <p:spPr>
          <a:xfrm>
            <a:off x="2499610" y="4598818"/>
            <a:ext cx="6263390" cy="369332"/>
          </a:xfrm>
          <a:prstGeom prst="rect">
            <a:avLst/>
          </a:prstGeom>
        </p:spPr>
        <p:txBody>
          <a:bodyPr wrap="square">
            <a:spAutoFit/>
          </a:bodyPr>
          <a:lstStyle/>
          <a:p>
            <a:pPr>
              <a:spcAft>
                <a:spcPts val="600"/>
              </a:spcAft>
            </a:pPr>
            <a:r>
              <a:rPr lang="en-US" b="1" dirty="0" smtClean="0">
                <a:solidFill>
                  <a:srgbClr val="00B050"/>
                </a:solidFill>
                <a:latin typeface="Verdana" pitchFamily="34" charset="0"/>
                <a:ea typeface="Verdana" pitchFamily="34" charset="0"/>
              </a:rPr>
              <a:t>4</a:t>
            </a:r>
            <a:r>
              <a:rPr lang="en-US" b="1" baseline="30000" dirty="0" smtClean="0">
                <a:solidFill>
                  <a:srgbClr val="00B050"/>
                </a:solidFill>
                <a:latin typeface="Verdana" pitchFamily="34" charset="0"/>
                <a:ea typeface="Verdana" pitchFamily="34" charset="0"/>
              </a:rPr>
              <a:t>th</a:t>
            </a:r>
            <a:r>
              <a:rPr lang="en-US" b="1" dirty="0" smtClean="0">
                <a:solidFill>
                  <a:srgbClr val="00B050"/>
                </a:solidFill>
                <a:latin typeface="Verdana" pitchFamily="34" charset="0"/>
                <a:ea typeface="Verdana" pitchFamily="34" charset="0"/>
              </a:rPr>
              <a:t> Semester MCA</a:t>
            </a:r>
            <a:endParaRPr lang="en-US" sz="1600" b="1" dirty="0">
              <a:solidFill>
                <a:srgbClr val="00B050"/>
              </a:solidFill>
              <a:latin typeface="Verdana" pitchFamily="34" charset="0"/>
              <a:ea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References</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3" name="TextBox 2"/>
          <p:cNvSpPr txBox="1"/>
          <p:nvPr/>
        </p:nvSpPr>
        <p:spPr>
          <a:xfrm>
            <a:off x="3124200" y="6172200"/>
            <a:ext cx="4495800" cy="338554"/>
          </a:xfrm>
          <a:prstGeom prst="rect">
            <a:avLst/>
          </a:prstGeom>
          <a:noFill/>
        </p:spPr>
        <p:txBody>
          <a:bodyPr wrap="square" rtlCol="0">
            <a:spAutoFit/>
          </a:bodyPr>
          <a:lstStyle/>
          <a:p>
            <a:pPr marL="569913" indent="-569913">
              <a:spcAft>
                <a:spcPts val="1200"/>
              </a:spcAft>
            </a:pPr>
            <a:r>
              <a:rPr lang="en-US" sz="1600" dirty="0" smtClean="0">
                <a:latin typeface="Verdana" pitchFamily="34" charset="0"/>
                <a:ea typeface="Verdana" pitchFamily="34" charset="0"/>
              </a:rPr>
              <a:t>References to be shown in IEEE Format</a:t>
            </a:r>
          </a:p>
        </p:txBody>
      </p:sp>
      <p:sp>
        <p:nvSpPr>
          <p:cNvPr id="4" name="Date Placeholder 3"/>
          <p:cNvSpPr>
            <a:spLocks noGrp="1"/>
          </p:cNvSpPr>
          <p:nvPr>
            <p:ph type="dt" sz="half" idx="10"/>
          </p:nvPr>
        </p:nvSpPr>
        <p:spPr>
          <a:xfrm rot="5400000">
            <a:off x="8119777" y="551594"/>
            <a:ext cx="951165" cy="384048"/>
          </a:xfrm>
        </p:spPr>
        <p:txBody>
          <a:bodyPr/>
          <a:lstStyle/>
          <a:p>
            <a:fld id="{27850528-74D6-4F8C-AE3A-F74715509EF5}" type="datetime1">
              <a:rPr lang="en-US" smtClean="0">
                <a:latin typeface="Arial" pitchFamily="34" charset="0"/>
                <a:cs typeface="Arial" pitchFamily="34" charset="0"/>
              </a:rPr>
              <a:pPr/>
              <a:t>4/25/2025</a:t>
            </a:fld>
            <a:endParaRPr lang="en-US">
              <a:latin typeface="Arial" pitchFamily="34" charset="0"/>
              <a:cs typeface="Arial" pitchFamily="34" charset="0"/>
            </a:endParaRPr>
          </a:p>
        </p:txBody>
      </p:sp>
      <p:sp>
        <p:nvSpPr>
          <p:cNvPr id="6" name="Slide Number Placeholder 5"/>
          <p:cNvSpPr>
            <a:spLocks noGrp="1"/>
          </p:cNvSpPr>
          <p:nvPr>
            <p:ph type="sldNum" sz="quarter" idx="11"/>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
        <p:nvSpPr>
          <p:cNvPr id="8" name="Rectangle 7"/>
          <p:cNvSpPr/>
          <p:nvPr/>
        </p:nvSpPr>
        <p:spPr>
          <a:xfrm>
            <a:off x="304800" y="1151454"/>
            <a:ext cx="8001000" cy="4093428"/>
          </a:xfrm>
          <a:prstGeom prst="rect">
            <a:avLst/>
          </a:prstGeom>
        </p:spPr>
        <p:txBody>
          <a:bodyPr wrap="square">
            <a:spAutoFit/>
          </a:bodyPr>
          <a:lstStyle/>
          <a:p>
            <a:pPr marL="465138" indent="-465138">
              <a:spcBef>
                <a:spcPts val="1200"/>
              </a:spcBef>
              <a:buNone/>
            </a:pPr>
            <a:r>
              <a:rPr lang="en-US" sz="2000" dirty="0" smtClean="0">
                <a:latin typeface="Calibri" pitchFamily="34" charset="0"/>
                <a:cs typeface="Calibri" pitchFamily="34" charset="0"/>
              </a:rPr>
              <a:t>[1]	A. K. Jain, M. N. </a:t>
            </a:r>
            <a:r>
              <a:rPr lang="en-US" sz="2000" dirty="0" err="1" smtClean="0">
                <a:latin typeface="Calibri" pitchFamily="34" charset="0"/>
                <a:cs typeface="Calibri" pitchFamily="34" charset="0"/>
              </a:rPr>
              <a:t>Murty</a:t>
            </a:r>
            <a:r>
              <a:rPr lang="en-US" sz="2000" dirty="0" smtClean="0">
                <a:latin typeface="Calibri" pitchFamily="34" charset="0"/>
                <a:cs typeface="Calibri" pitchFamily="34" charset="0"/>
              </a:rPr>
              <a:t> and P. J. Flynn. “Data Clustering: A Review”. </a:t>
            </a:r>
            <a:r>
              <a:rPr lang="en-US" sz="2000" i="1" dirty="0" smtClean="0">
                <a:latin typeface="Calibri" pitchFamily="34" charset="0"/>
                <a:cs typeface="Calibri" pitchFamily="34" charset="0"/>
              </a:rPr>
              <a:t>ACM Computing Surveys</a:t>
            </a:r>
            <a:r>
              <a:rPr lang="en-US" sz="2000" dirty="0" smtClean="0">
                <a:latin typeface="Calibri" pitchFamily="34" charset="0"/>
                <a:cs typeface="Calibri" pitchFamily="34" charset="0"/>
              </a:rPr>
              <a:t>, vol. 31, number 3, </a:t>
            </a:r>
            <a:r>
              <a:rPr lang="en-US" sz="2000" b="1" dirty="0" smtClean="0">
                <a:latin typeface="Calibri" pitchFamily="34" charset="0"/>
                <a:cs typeface="Calibri" pitchFamily="34" charset="0"/>
              </a:rPr>
              <a:t>1999</a:t>
            </a:r>
            <a:r>
              <a:rPr lang="en-US" sz="2000" dirty="0" smtClean="0">
                <a:latin typeface="Calibri" pitchFamily="34" charset="0"/>
                <a:cs typeface="Calibri" pitchFamily="34" charset="0"/>
              </a:rPr>
              <a:t>.</a:t>
            </a:r>
          </a:p>
          <a:p>
            <a:pPr marL="465138" indent="-465138">
              <a:spcBef>
                <a:spcPts val="1200"/>
              </a:spcBef>
              <a:buNone/>
            </a:pPr>
            <a:r>
              <a:rPr lang="en-US" sz="2000" dirty="0" smtClean="0">
                <a:latin typeface="Calibri" pitchFamily="34" charset="0"/>
                <a:cs typeface="Calibri" pitchFamily="34" charset="0"/>
              </a:rPr>
              <a:t>[2]	D. Reddy and P. K. Jana. “A new clustering algorithm based on </a:t>
            </a:r>
            <a:r>
              <a:rPr lang="en-US" sz="2000" dirty="0" err="1" smtClean="0">
                <a:latin typeface="Calibri" pitchFamily="34" charset="0"/>
                <a:cs typeface="Calibri" pitchFamily="34" charset="0"/>
              </a:rPr>
              <a:t>Voronoi</a:t>
            </a:r>
            <a:r>
              <a:rPr lang="en-US" sz="2000" dirty="0" smtClean="0">
                <a:latin typeface="Calibri" pitchFamily="34" charset="0"/>
                <a:cs typeface="Calibri" pitchFamily="34" charset="0"/>
              </a:rPr>
              <a:t> diagram”. </a:t>
            </a:r>
            <a:r>
              <a:rPr lang="en-US" sz="2000" i="1" dirty="0" smtClean="0">
                <a:latin typeface="Calibri" pitchFamily="34" charset="0"/>
                <a:cs typeface="Calibri" pitchFamily="34" charset="0"/>
              </a:rPr>
              <a:t>Int. J. of Data Mining, </a:t>
            </a:r>
            <a:r>
              <a:rPr lang="en-US" sz="2000" i="1" dirty="0" err="1" smtClean="0">
                <a:latin typeface="Calibri" pitchFamily="34" charset="0"/>
                <a:cs typeface="Calibri" pitchFamily="34" charset="0"/>
              </a:rPr>
              <a:t>Modelling</a:t>
            </a:r>
            <a:r>
              <a:rPr lang="en-US" sz="2000" i="1" dirty="0" smtClean="0">
                <a:latin typeface="Calibri" pitchFamily="34" charset="0"/>
                <a:cs typeface="Calibri" pitchFamily="34" charset="0"/>
              </a:rPr>
              <a:t> and Management</a:t>
            </a:r>
            <a:r>
              <a:rPr lang="en-US" sz="2000" dirty="0" smtClean="0">
                <a:latin typeface="Calibri" pitchFamily="34" charset="0"/>
                <a:cs typeface="Calibri" pitchFamily="34" charset="0"/>
              </a:rPr>
              <a:t>, vol. 6, no. 1, pp. 49 – 64, </a:t>
            </a:r>
            <a:r>
              <a:rPr lang="en-US" sz="2000" b="1" dirty="0" smtClean="0">
                <a:latin typeface="Calibri" pitchFamily="34" charset="0"/>
                <a:cs typeface="Calibri" pitchFamily="34" charset="0"/>
              </a:rPr>
              <a:t>2014</a:t>
            </a:r>
            <a:r>
              <a:rPr lang="en-US" sz="2000" dirty="0" smtClean="0">
                <a:latin typeface="Calibri" pitchFamily="34" charset="0"/>
                <a:cs typeface="Calibri" pitchFamily="34" charset="0"/>
              </a:rPr>
              <a:t>.</a:t>
            </a:r>
          </a:p>
          <a:p>
            <a:pPr marL="465138" indent="-465138">
              <a:spcBef>
                <a:spcPts val="1200"/>
              </a:spcBef>
              <a:buNone/>
            </a:pPr>
            <a:r>
              <a:rPr lang="en-US" sz="2000" dirty="0" smtClean="0">
                <a:latin typeface="Calibri" pitchFamily="34" charset="0"/>
                <a:cs typeface="Calibri" pitchFamily="34" charset="0"/>
              </a:rPr>
              <a:t>[3]	F. H. </a:t>
            </a:r>
            <a:r>
              <a:rPr lang="en-US" sz="2000" dirty="0" err="1" smtClean="0">
                <a:latin typeface="Calibri" pitchFamily="34" charset="0"/>
                <a:cs typeface="Calibri" pitchFamily="34" charset="0"/>
              </a:rPr>
              <a:t>Kuwil</a:t>
            </a:r>
            <a:r>
              <a:rPr lang="en-US" sz="2000" dirty="0" smtClean="0">
                <a:latin typeface="Calibri" pitchFamily="34" charset="0"/>
                <a:cs typeface="Calibri" pitchFamily="34" charset="0"/>
              </a:rPr>
              <a:t>, F. </a:t>
            </a:r>
            <a:r>
              <a:rPr lang="en-US" sz="2000" dirty="0" err="1" smtClean="0">
                <a:latin typeface="Calibri" pitchFamily="34" charset="0"/>
                <a:cs typeface="Calibri" pitchFamily="34" charset="0"/>
              </a:rPr>
              <a:t>Shaar</a:t>
            </a:r>
            <a:r>
              <a:rPr lang="en-US" sz="2000" dirty="0" smtClean="0">
                <a:latin typeface="Calibri" pitchFamily="34" charset="0"/>
                <a:cs typeface="Calibri" pitchFamily="34" charset="0"/>
              </a:rPr>
              <a:t>, A. E. </a:t>
            </a:r>
            <a:r>
              <a:rPr lang="en-US" sz="2000" dirty="0" err="1" smtClean="0">
                <a:latin typeface="Calibri" pitchFamily="34" charset="0"/>
                <a:cs typeface="Calibri" pitchFamily="34" charset="0"/>
              </a:rPr>
              <a:t>Topcu</a:t>
            </a:r>
            <a:r>
              <a:rPr lang="en-US" sz="2000" dirty="0" smtClean="0">
                <a:latin typeface="Calibri" pitchFamily="34" charset="0"/>
                <a:cs typeface="Calibri" pitchFamily="34" charset="0"/>
              </a:rPr>
              <a:t> and F. </a:t>
            </a:r>
            <a:r>
              <a:rPr lang="en-US" sz="2000" dirty="0" err="1" smtClean="0">
                <a:latin typeface="Calibri" pitchFamily="34" charset="0"/>
                <a:cs typeface="Calibri" pitchFamily="34" charset="0"/>
              </a:rPr>
              <a:t>Murtagh</a:t>
            </a:r>
            <a:r>
              <a:rPr lang="en-US" sz="2000" dirty="0" smtClean="0">
                <a:latin typeface="Calibri" pitchFamily="34" charset="0"/>
                <a:cs typeface="Calibri" pitchFamily="34" charset="0"/>
              </a:rPr>
              <a:t>. “A new data clustering algorithm based on critical distance methodology”. </a:t>
            </a:r>
            <a:r>
              <a:rPr lang="en-US" sz="2000" i="1" dirty="0" smtClean="0">
                <a:latin typeface="Calibri" pitchFamily="34" charset="0"/>
                <a:cs typeface="Calibri" pitchFamily="34" charset="0"/>
              </a:rPr>
              <a:t>Expert Systems with Applications</a:t>
            </a:r>
            <a:r>
              <a:rPr lang="en-US" sz="2000" dirty="0" smtClean="0">
                <a:latin typeface="Calibri" pitchFamily="34" charset="0"/>
                <a:cs typeface="Calibri" pitchFamily="34" charset="0"/>
              </a:rPr>
              <a:t>, vol. 129, pp. 296 – 310, </a:t>
            </a:r>
            <a:r>
              <a:rPr lang="en-US" sz="2000" b="1" dirty="0" smtClean="0">
                <a:latin typeface="Calibri" pitchFamily="34" charset="0"/>
                <a:cs typeface="Calibri" pitchFamily="34" charset="0"/>
              </a:rPr>
              <a:t>2019</a:t>
            </a:r>
            <a:r>
              <a:rPr lang="en-US" sz="2000" dirty="0" smtClean="0">
                <a:latin typeface="Calibri" pitchFamily="34" charset="0"/>
                <a:cs typeface="Calibri" pitchFamily="34" charset="0"/>
              </a:rPr>
              <a:t>.</a:t>
            </a:r>
          </a:p>
          <a:p>
            <a:pPr marL="465138" indent="-465138">
              <a:spcBef>
                <a:spcPts val="1200"/>
              </a:spcBef>
              <a:buNone/>
            </a:pPr>
            <a:r>
              <a:rPr lang="en-US" sz="2000" dirty="0" smtClean="0">
                <a:latin typeface="Calibri" pitchFamily="34" charset="0"/>
                <a:cs typeface="Calibri" pitchFamily="34" charset="0"/>
              </a:rPr>
              <a:t>[4]	J. P. Tremblay and P. G. Sorenson, An Introduction to Data Structures with Applications, 2nd Edition, McGraw Education, </a:t>
            </a:r>
            <a:r>
              <a:rPr lang="en-US" sz="2000" b="1" dirty="0" smtClean="0">
                <a:latin typeface="Calibri" pitchFamily="34" charset="0"/>
                <a:cs typeface="Calibri" pitchFamily="34" charset="0"/>
              </a:rPr>
              <a:t>2017</a:t>
            </a:r>
          </a:p>
          <a:p>
            <a:pPr marL="465138" indent="-465138">
              <a:spcBef>
                <a:spcPts val="1200"/>
              </a:spcBef>
            </a:pPr>
            <a:r>
              <a:rPr lang="en-US" sz="2000" dirty="0" smtClean="0">
                <a:latin typeface="Calibri" pitchFamily="34" charset="0"/>
                <a:cs typeface="Calibri" pitchFamily="34" charset="0"/>
              </a:rPr>
              <a:t>[5]	https://www.geeksforgeeks.org/data-structures/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914400" y="609600"/>
            <a:ext cx="2600325" cy="4953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752600" y="1524000"/>
            <a:ext cx="5124450" cy="30194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4038600" y="4800600"/>
            <a:ext cx="4000500" cy="838200"/>
          </a:xfrm>
          <a:prstGeom prst="rect">
            <a:avLst/>
          </a:prstGeom>
          <a:noFill/>
          <a:ln w="9525">
            <a:noFill/>
            <a:miter lim="800000"/>
            <a:headEnd/>
            <a:tailEnd/>
          </a:ln>
          <a:effectLst/>
        </p:spPr>
      </p:pic>
      <p:sp>
        <p:nvSpPr>
          <p:cNvPr id="5" name="Date Placeholder 4"/>
          <p:cNvSpPr>
            <a:spLocks noGrp="1"/>
          </p:cNvSpPr>
          <p:nvPr>
            <p:ph type="dt" sz="half" idx="10"/>
          </p:nvPr>
        </p:nvSpPr>
        <p:spPr>
          <a:xfrm rot="5400000">
            <a:off x="8081677" y="589694"/>
            <a:ext cx="1027365" cy="384048"/>
          </a:xfrm>
        </p:spPr>
        <p:txBody>
          <a:bodyPr/>
          <a:lstStyle/>
          <a:p>
            <a:fld id="{7BD3B1B8-76BD-4132-99E0-EFE495EEF297}"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pPr algn="ctr"/>
            <a:r>
              <a:rPr lang="en-US">
                <a:latin typeface="Arial" pitchFamily="34" charset="0"/>
                <a:cs typeface="Arial" pitchFamily="34" charset="0"/>
              </a:rPr>
              <a:t>Silicon University, Odisha</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5400000">
            <a:off x="8081677" y="589694"/>
            <a:ext cx="1027365" cy="384048"/>
          </a:xfrm>
        </p:spPr>
        <p:txBody>
          <a:bodyPr/>
          <a:lstStyle/>
          <a:p>
            <a:fld id="{EBCF62DB-285D-4B95-9A98-5390BAA871BE}"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3" name="Footer Placeholder 2"/>
          <p:cNvSpPr>
            <a:spLocks noGrp="1"/>
          </p:cNvSpPr>
          <p:nvPr>
            <p:ph type="ftr" sz="quarter" idx="11"/>
          </p:nvPr>
        </p:nvSpPr>
        <p:spPr/>
        <p:txBody>
          <a:bodyPr/>
          <a:lstStyle/>
          <a:p>
            <a:pPr algn="ctr"/>
            <a:r>
              <a:rPr lang="en-US" dirty="0" smtClean="0">
                <a:latin typeface="Arial" pitchFamily="34" charset="0"/>
                <a:cs typeface="Arial" pitchFamily="34" charset="0"/>
              </a:rPr>
              <a:t>Silicon University, Odisha</a:t>
            </a:r>
            <a:endParaRPr lang="en-US"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Title 1"/>
          <p:cNvSpPr txBox="1">
            <a:spLocks/>
          </p:cNvSpPr>
          <p:nvPr/>
        </p:nvSpPr>
        <p:spPr>
          <a:xfrm>
            <a:off x="457200" y="198438"/>
            <a:ext cx="7924800" cy="6397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Background of the Study</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6" name="TextBox 5"/>
          <p:cNvSpPr txBox="1"/>
          <p:nvPr/>
        </p:nvSpPr>
        <p:spPr>
          <a:xfrm>
            <a:off x="457200" y="1265128"/>
            <a:ext cx="7620000" cy="1554272"/>
          </a:xfrm>
          <a:prstGeom prst="rect">
            <a:avLst/>
          </a:prstGeom>
          <a:solidFill>
            <a:srgbClr val="CCFFFF"/>
          </a:solidFill>
        </p:spPr>
        <p:txBody>
          <a:bodyPr wrap="square" rtlCol="0">
            <a:spAutoFit/>
          </a:bodyPr>
          <a:lstStyle/>
          <a:p>
            <a:pPr marL="344488" indent="-344488">
              <a:spcAft>
                <a:spcPts val="600"/>
              </a:spcAft>
              <a:buFont typeface="Courier New" pitchFamily="49" charset="0"/>
              <a:buChar char="o"/>
            </a:pPr>
            <a:r>
              <a:rPr lang="en-US" sz="2000" dirty="0" smtClean="0">
                <a:latin typeface="Verdana" pitchFamily="34" charset="0"/>
                <a:ea typeface="Verdana" pitchFamily="34" charset="0"/>
              </a:rPr>
              <a:t>Introduce to the work</a:t>
            </a:r>
          </a:p>
          <a:p>
            <a:pPr marL="344488" indent="-344488">
              <a:spcAft>
                <a:spcPts val="600"/>
              </a:spcAft>
              <a:buFont typeface="Courier New" pitchFamily="49" charset="0"/>
              <a:buChar char="o"/>
            </a:pPr>
            <a:r>
              <a:rPr lang="en-US" sz="2000" dirty="0" smtClean="0">
                <a:latin typeface="Verdana" pitchFamily="34" charset="0"/>
                <a:ea typeface="Verdana" pitchFamily="34" charset="0"/>
              </a:rPr>
              <a:t>Mention the Domain/Problem Background here</a:t>
            </a:r>
          </a:p>
          <a:p>
            <a:pPr marL="344488" indent="-344488">
              <a:spcAft>
                <a:spcPts val="600"/>
              </a:spcAft>
              <a:buFont typeface="Courier New" pitchFamily="49" charset="0"/>
              <a:buChar char="o"/>
            </a:pPr>
            <a:r>
              <a:rPr lang="en-US" sz="2000" dirty="0" smtClean="0">
                <a:latin typeface="Verdana" pitchFamily="34" charset="0"/>
                <a:ea typeface="Verdana" pitchFamily="34" charset="0"/>
              </a:rPr>
              <a:t>You can add few points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Few more points (if required)</a:t>
            </a:r>
            <a:endParaRPr lang="en-US" sz="2000" dirty="0">
              <a:latin typeface="Verdana" pitchFamily="34" charset="0"/>
              <a:ea typeface="Verdana" pitchFamily="34" charset="0"/>
            </a:endParaRPr>
          </a:p>
        </p:txBody>
      </p:sp>
      <p:sp>
        <p:nvSpPr>
          <p:cNvPr id="7" name="TextBox 6"/>
          <p:cNvSpPr txBox="1"/>
          <p:nvPr/>
        </p:nvSpPr>
        <p:spPr>
          <a:xfrm>
            <a:off x="366010" y="3424535"/>
            <a:ext cx="1828800" cy="461665"/>
          </a:xfrm>
          <a:prstGeom prst="rect">
            <a:avLst/>
          </a:prstGeom>
          <a:solidFill>
            <a:schemeClr val="bg1">
              <a:lumMod val="85000"/>
            </a:schemeClr>
          </a:solidFill>
        </p:spPr>
        <p:txBody>
          <a:bodyPr wrap="square" rtlCol="0">
            <a:spAutoFit/>
          </a:bodyPr>
          <a:lstStyle/>
          <a:p>
            <a:r>
              <a:rPr lang="en-US" sz="2400" b="1" cap="small" dirty="0" smtClean="0">
                <a:solidFill>
                  <a:srgbClr val="C00000"/>
                </a:solidFill>
                <a:latin typeface="Verdana" pitchFamily="34" charset="0"/>
                <a:ea typeface="Verdana" pitchFamily="34" charset="0"/>
                <a:cs typeface="+mj-cs"/>
              </a:rPr>
              <a:t>Objective</a:t>
            </a:r>
          </a:p>
        </p:txBody>
      </p:sp>
      <p:sp>
        <p:nvSpPr>
          <p:cNvPr id="8" name="TextBox 7"/>
          <p:cNvSpPr txBox="1"/>
          <p:nvPr/>
        </p:nvSpPr>
        <p:spPr>
          <a:xfrm>
            <a:off x="442210" y="4088249"/>
            <a:ext cx="7620000" cy="1554272"/>
          </a:xfrm>
          <a:prstGeom prst="rect">
            <a:avLst/>
          </a:prstGeom>
          <a:solidFill>
            <a:srgbClr val="FFFF99"/>
          </a:solidFill>
        </p:spPr>
        <p:txBody>
          <a:bodyPr wrap="square" rtlCol="0">
            <a:spAutoFit/>
          </a:bodyPr>
          <a:lstStyle/>
          <a:p>
            <a:pPr marL="344488" indent="-344488">
              <a:spcAft>
                <a:spcPts val="600"/>
              </a:spcAft>
              <a:buFont typeface="Courier New" pitchFamily="49" charset="0"/>
              <a:buChar char="o"/>
            </a:pPr>
            <a:r>
              <a:rPr lang="en-US" sz="2000" dirty="0" smtClean="0">
                <a:latin typeface="Verdana" pitchFamily="34" charset="0"/>
                <a:ea typeface="Verdana" pitchFamily="34" charset="0"/>
              </a:rPr>
              <a:t>To offer novel proposals on … …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Discover areas where further progress can be made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Apply proposed framework to fit into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Few more points (if required)</a:t>
            </a:r>
            <a:endParaRPr lang="en-US" sz="2000" dirty="0">
              <a:latin typeface="Verdana" pitchFamily="34" charset="0"/>
              <a:ea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57200" y="198438"/>
            <a:ext cx="7924800" cy="639762"/>
          </a:xfrm>
          <a:solidFill>
            <a:schemeClr val="accent4">
              <a:lumMod val="60000"/>
              <a:lumOff val="40000"/>
            </a:schemeClr>
          </a:solidFill>
        </p:spPr>
        <p:txBody>
          <a:bodyPr>
            <a:normAutofit/>
          </a:bodyPr>
          <a:lstStyle/>
          <a:p>
            <a:r>
              <a:rPr lang="en-US" b="1" dirty="0" smtClean="0">
                <a:solidFill>
                  <a:srgbClr val="C00000"/>
                </a:solidFill>
                <a:latin typeface="Verdana" pitchFamily="34" charset="0"/>
                <a:ea typeface="Verdana" pitchFamily="34" charset="0"/>
              </a:rPr>
              <a:t>Problem Definition</a:t>
            </a:r>
            <a:endParaRPr lang="en-US" sz="2400" dirty="0">
              <a:solidFill>
                <a:srgbClr val="C00000"/>
              </a:solidFill>
              <a:latin typeface="Verdana" pitchFamily="34" charset="0"/>
              <a:ea typeface="Verdana" pitchFamily="34" charset="0"/>
            </a:endParaRPr>
          </a:p>
        </p:txBody>
      </p:sp>
      <p:sp>
        <p:nvSpPr>
          <p:cNvPr id="6" name="TextBox 5"/>
          <p:cNvSpPr txBox="1"/>
          <p:nvPr/>
        </p:nvSpPr>
        <p:spPr>
          <a:xfrm>
            <a:off x="533400" y="1600200"/>
            <a:ext cx="3352800" cy="461665"/>
          </a:xfrm>
          <a:prstGeom prst="rect">
            <a:avLst/>
          </a:prstGeom>
          <a:solidFill>
            <a:schemeClr val="bg1">
              <a:lumMod val="85000"/>
            </a:schemeClr>
          </a:solidFill>
        </p:spPr>
        <p:txBody>
          <a:bodyPr wrap="square" rtlCol="0">
            <a:spAutoFit/>
          </a:bodyPr>
          <a:lstStyle/>
          <a:p>
            <a:r>
              <a:rPr lang="en-US" sz="2400" b="1" cap="small" dirty="0" smtClean="0">
                <a:solidFill>
                  <a:srgbClr val="C00000"/>
                </a:solidFill>
                <a:latin typeface="Verdana" pitchFamily="34" charset="0"/>
                <a:ea typeface="Verdana" pitchFamily="34" charset="0"/>
                <a:cs typeface="+mj-cs"/>
              </a:rPr>
              <a:t>Problem </a:t>
            </a:r>
            <a:r>
              <a:rPr lang="en-US" sz="2400" b="1" cap="small" dirty="0" smtClean="0">
                <a:solidFill>
                  <a:srgbClr val="C00000"/>
                </a:solidFill>
                <a:latin typeface="Verdana" pitchFamily="34" charset="0"/>
                <a:ea typeface="Verdana" pitchFamily="34" charset="0"/>
              </a:rPr>
              <a:t>Statement</a:t>
            </a:r>
            <a:endParaRPr lang="en-US" sz="2400" b="1" cap="small" dirty="0" smtClean="0">
              <a:solidFill>
                <a:srgbClr val="C00000"/>
              </a:solidFill>
              <a:latin typeface="Verdana" pitchFamily="34" charset="0"/>
              <a:ea typeface="Verdana" pitchFamily="34" charset="0"/>
              <a:cs typeface="+mj-cs"/>
            </a:endParaRPr>
          </a:p>
        </p:txBody>
      </p:sp>
      <p:sp>
        <p:nvSpPr>
          <p:cNvPr id="7" name="TextBox 6"/>
          <p:cNvSpPr txBox="1"/>
          <p:nvPr/>
        </p:nvSpPr>
        <p:spPr>
          <a:xfrm>
            <a:off x="1066800" y="2432447"/>
            <a:ext cx="6858000" cy="1631216"/>
          </a:xfrm>
          <a:prstGeom prst="rect">
            <a:avLst/>
          </a:prstGeom>
          <a:solidFill>
            <a:srgbClr val="FFFF99"/>
          </a:solidFill>
        </p:spPr>
        <p:txBody>
          <a:bodyPr wrap="square" rtlCol="0">
            <a:spAutoFit/>
          </a:bodyPr>
          <a:lstStyle/>
          <a:p>
            <a:pPr marL="344488" indent="-344488">
              <a:buFont typeface="Courier New" pitchFamily="49" charset="0"/>
              <a:buChar char="o"/>
            </a:pPr>
            <a:r>
              <a:rPr lang="en-US" sz="2000" dirty="0" smtClean="0">
                <a:latin typeface="Verdana" pitchFamily="34" charset="0"/>
                <a:ea typeface="Verdana" pitchFamily="34" charset="0"/>
              </a:rPr>
              <a:t>Mention </a:t>
            </a:r>
            <a:r>
              <a:rPr lang="en-US" sz="2000" b="1" dirty="0" smtClean="0">
                <a:latin typeface="Verdana" pitchFamily="34" charset="0"/>
                <a:ea typeface="Verdana" pitchFamily="34" charset="0"/>
              </a:rPr>
              <a:t>Problem Definition–I </a:t>
            </a:r>
            <a:r>
              <a:rPr lang="en-US" sz="2000" dirty="0" smtClean="0">
                <a:latin typeface="Verdana" pitchFamily="34" charset="0"/>
                <a:ea typeface="Verdana" pitchFamily="34" charset="0"/>
              </a:rPr>
              <a:t>here. There is a requirement to design a prototype model which will be efficient enough to perform … A figure or model may be included for explaining the concept if the situation demands.</a:t>
            </a:r>
          </a:p>
        </p:txBody>
      </p:sp>
      <p:sp>
        <p:nvSpPr>
          <p:cNvPr id="9" name="TextBox 8"/>
          <p:cNvSpPr txBox="1"/>
          <p:nvPr/>
        </p:nvSpPr>
        <p:spPr>
          <a:xfrm>
            <a:off x="1051810" y="4486871"/>
            <a:ext cx="6858000" cy="1323439"/>
          </a:xfrm>
          <a:prstGeom prst="rect">
            <a:avLst/>
          </a:prstGeom>
          <a:solidFill>
            <a:srgbClr val="CCFFFF"/>
          </a:solidFill>
        </p:spPr>
        <p:txBody>
          <a:bodyPr wrap="square" rtlCol="0">
            <a:spAutoFit/>
          </a:bodyPr>
          <a:lstStyle/>
          <a:p>
            <a:pPr marL="344488" indent="-344488">
              <a:buFont typeface="Courier New" pitchFamily="49" charset="0"/>
              <a:buChar char="o"/>
            </a:pPr>
            <a:r>
              <a:rPr lang="en-US" sz="2000" dirty="0" smtClean="0">
                <a:latin typeface="Verdana" pitchFamily="34" charset="0"/>
                <a:ea typeface="Verdana" pitchFamily="34" charset="0"/>
              </a:rPr>
              <a:t>Mention </a:t>
            </a:r>
            <a:r>
              <a:rPr lang="en-US" sz="2000" b="1" dirty="0" smtClean="0">
                <a:latin typeface="Verdana" pitchFamily="34" charset="0"/>
                <a:ea typeface="Verdana" pitchFamily="34" charset="0"/>
              </a:rPr>
              <a:t>Problem Definition–II </a:t>
            </a:r>
            <a:r>
              <a:rPr lang="en-US" sz="2000" dirty="0" smtClean="0">
                <a:latin typeface="Verdana" pitchFamily="34" charset="0"/>
                <a:ea typeface="Verdana" pitchFamily="34" charset="0"/>
              </a:rPr>
              <a:t>(if any). Because of the problems existing in XYZ model, there is a need to develop some ways for making it more apt so that it can better fit in … etc. etc.</a:t>
            </a:r>
          </a:p>
        </p:txBody>
      </p:sp>
      <p:sp>
        <p:nvSpPr>
          <p:cNvPr id="8" name="Date Placeholder 7"/>
          <p:cNvSpPr>
            <a:spLocks noGrp="1"/>
          </p:cNvSpPr>
          <p:nvPr>
            <p:ph type="dt" sz="half" idx="10"/>
          </p:nvPr>
        </p:nvSpPr>
        <p:spPr>
          <a:xfrm rot="5400000">
            <a:off x="8081677" y="589694"/>
            <a:ext cx="1027365" cy="384048"/>
          </a:xfrm>
        </p:spPr>
        <p:txBody>
          <a:bodyPr/>
          <a:lstStyle/>
          <a:p>
            <a:fld id="{5790F2E7-36DD-454C-983B-08BFECAFCD96}"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10" name="Slide Number Placeholder 9"/>
          <p:cNvSpPr>
            <a:spLocks noGrp="1"/>
          </p:cNvSpPr>
          <p:nvPr>
            <p:ph type="sldNum" sz="quarter" idx="11"/>
          </p:nvPr>
        </p:nvSpPr>
        <p:spPr/>
        <p:txBody>
          <a:bodyPr/>
          <a:lstStyle/>
          <a:p>
            <a:fld id="{B6F15528-21DE-4FAA-801E-634DDDAF4B2B}" type="slidenum">
              <a:rPr lang="en-US" smtClean="0"/>
              <a:pPr/>
              <a:t>3</a:t>
            </a:fld>
            <a:endParaRPr lang="en-US"/>
          </a:p>
        </p:txBody>
      </p:sp>
      <p:sp>
        <p:nvSpPr>
          <p:cNvPr id="11" name="Footer Placeholder 10"/>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92771" y="990600"/>
            <a:ext cx="6203435" cy="4648200"/>
            <a:chOff x="2708507" y="692223"/>
            <a:chExt cx="3826159" cy="4417607"/>
          </a:xfrm>
        </p:grpSpPr>
        <p:sp>
          <p:nvSpPr>
            <p:cNvPr id="4" name="Rounded Rectangle 3"/>
            <p:cNvSpPr/>
            <p:nvPr/>
          </p:nvSpPr>
          <p:spPr>
            <a:xfrm>
              <a:off x="2708507" y="692223"/>
              <a:ext cx="3806893" cy="378341"/>
            </a:xfrm>
            <a:prstGeom prst="roundRect">
              <a:avLst/>
            </a:prstGeom>
            <a:solidFill>
              <a:srgbClr val="66FFFF"/>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Gathering Information on Related Domain </a:t>
              </a:r>
              <a:endParaRPr lang="en-IN" sz="1400" dirty="0">
                <a:solidFill>
                  <a:schemeClr val="tx1"/>
                </a:solidFill>
                <a:latin typeface="Verdana" pitchFamily="34" charset="0"/>
                <a:ea typeface="Verdana" pitchFamily="34" charset="0"/>
              </a:endParaRPr>
            </a:p>
          </p:txBody>
        </p:sp>
        <p:sp>
          <p:nvSpPr>
            <p:cNvPr id="5" name="Rounded Rectangle 4"/>
            <p:cNvSpPr/>
            <p:nvPr/>
          </p:nvSpPr>
          <p:spPr>
            <a:xfrm>
              <a:off x="2727772" y="1357298"/>
              <a:ext cx="3806893" cy="357190"/>
            </a:xfrm>
            <a:prstGeom prst="roundRect">
              <a:avLst/>
            </a:prstGeom>
            <a:solidFill>
              <a:srgbClr val="FFFF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Analyzing Pros &amp; Cons of Associated Models</a:t>
              </a:r>
              <a:endParaRPr lang="en-IN" sz="1400" dirty="0">
                <a:solidFill>
                  <a:schemeClr val="tx1"/>
                </a:solidFill>
                <a:latin typeface="Verdana" pitchFamily="34" charset="0"/>
                <a:ea typeface="Verdana" pitchFamily="34" charset="0"/>
              </a:endParaRPr>
            </a:p>
          </p:txBody>
        </p:sp>
        <p:sp>
          <p:nvSpPr>
            <p:cNvPr id="8" name="Rounded Rectangle 7"/>
            <p:cNvSpPr/>
            <p:nvPr/>
          </p:nvSpPr>
          <p:spPr>
            <a:xfrm>
              <a:off x="2727772" y="1952126"/>
              <a:ext cx="3806894" cy="427647"/>
            </a:xfrm>
            <a:prstGeom prst="roundRect">
              <a:avLst/>
            </a:prstGeom>
            <a:solidFill>
              <a:srgbClr val="66FFFF"/>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Discovering Key Points from Cons</a:t>
              </a:r>
              <a:endParaRPr lang="en-IN" sz="1400" dirty="0">
                <a:solidFill>
                  <a:schemeClr val="tx1"/>
                </a:solidFill>
                <a:latin typeface="Verdana" pitchFamily="34" charset="0"/>
                <a:ea typeface="Verdana" pitchFamily="34" charset="0"/>
              </a:endParaRPr>
            </a:p>
          </p:txBody>
        </p:sp>
        <p:sp>
          <p:nvSpPr>
            <p:cNvPr id="10" name="Rounded Rectangle 9"/>
            <p:cNvSpPr/>
            <p:nvPr/>
          </p:nvSpPr>
          <p:spPr>
            <a:xfrm>
              <a:off x="2727772" y="4034046"/>
              <a:ext cx="3806894" cy="424009"/>
            </a:xfrm>
            <a:prstGeom prst="roundRect">
              <a:avLst/>
            </a:prstGeom>
            <a:solidFill>
              <a:srgbClr val="FFFF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Further Testing of Model using other Benchmark Parameters.   </a:t>
              </a:r>
              <a:endParaRPr lang="en-IN" sz="1400" dirty="0">
                <a:solidFill>
                  <a:schemeClr val="tx1"/>
                </a:solidFill>
                <a:latin typeface="Verdana" pitchFamily="34" charset="0"/>
                <a:ea typeface="Verdana" pitchFamily="34" charset="0"/>
              </a:endParaRPr>
            </a:p>
          </p:txBody>
        </p:sp>
        <p:sp>
          <p:nvSpPr>
            <p:cNvPr id="11" name="Rounded Rectangle 10"/>
            <p:cNvSpPr/>
            <p:nvPr/>
          </p:nvSpPr>
          <p:spPr>
            <a:xfrm>
              <a:off x="2727772" y="4747731"/>
              <a:ext cx="3806893" cy="362099"/>
            </a:xfrm>
            <a:prstGeom prst="roundRect">
              <a:avLst/>
            </a:prstGeom>
            <a:solidFill>
              <a:srgbClr val="99FFCC"/>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Applying Proposed Method on Real Time Application Domains</a:t>
              </a:r>
              <a:endParaRPr lang="en-IN" sz="1400" dirty="0">
                <a:solidFill>
                  <a:schemeClr val="tx1"/>
                </a:solidFill>
                <a:latin typeface="Verdana" pitchFamily="34" charset="0"/>
                <a:ea typeface="Verdana" pitchFamily="34" charset="0"/>
              </a:endParaRPr>
            </a:p>
          </p:txBody>
        </p:sp>
        <p:sp>
          <p:nvSpPr>
            <p:cNvPr id="15" name="Down Arrow 14"/>
            <p:cNvSpPr/>
            <p:nvPr/>
          </p:nvSpPr>
          <p:spPr>
            <a:xfrm>
              <a:off x="4572000" y="1161456"/>
              <a:ext cx="71438" cy="142876"/>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sp>
          <p:nvSpPr>
            <p:cNvPr id="16" name="Down Arrow 15"/>
            <p:cNvSpPr/>
            <p:nvPr/>
          </p:nvSpPr>
          <p:spPr>
            <a:xfrm>
              <a:off x="4572000" y="1732960"/>
              <a:ext cx="71438" cy="142876"/>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sp>
          <p:nvSpPr>
            <p:cNvPr id="20" name="Down Arrow 19"/>
            <p:cNvSpPr/>
            <p:nvPr/>
          </p:nvSpPr>
          <p:spPr>
            <a:xfrm>
              <a:off x="4572000" y="2444545"/>
              <a:ext cx="71438" cy="142876"/>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sp>
          <p:nvSpPr>
            <p:cNvPr id="21" name="Down Arrow 20"/>
            <p:cNvSpPr/>
            <p:nvPr/>
          </p:nvSpPr>
          <p:spPr>
            <a:xfrm>
              <a:off x="4572000" y="3154497"/>
              <a:ext cx="71438" cy="142875"/>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sp>
          <p:nvSpPr>
            <p:cNvPr id="22" name="Down Arrow 21"/>
            <p:cNvSpPr/>
            <p:nvPr/>
          </p:nvSpPr>
          <p:spPr>
            <a:xfrm>
              <a:off x="4572000" y="3806276"/>
              <a:ext cx="71438" cy="142876"/>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grpSp>
      <p:sp>
        <p:nvSpPr>
          <p:cNvPr id="24" name="Slide Number Placeholder 23"/>
          <p:cNvSpPr>
            <a:spLocks noGrp="1"/>
          </p:cNvSpPr>
          <p:nvPr>
            <p:ph type="sldNum" sz="quarter" idx="12"/>
          </p:nvPr>
        </p:nvSpPr>
        <p:spPr/>
        <p:txBody>
          <a:bodyPr/>
          <a:lstStyle/>
          <a:p>
            <a:fld id="{D451B95B-ACAF-4FB4-88B4-0B7375E14511}" type="slidenum">
              <a:rPr lang="en-US" smtClean="0"/>
              <a:pPr/>
              <a:t>4</a:t>
            </a:fld>
            <a:endParaRPr lang="en-US"/>
          </a:p>
        </p:txBody>
      </p:sp>
      <p:sp>
        <p:nvSpPr>
          <p:cNvPr id="26" name="Rounded Rectangle 25"/>
          <p:cNvSpPr/>
          <p:nvPr/>
        </p:nvSpPr>
        <p:spPr>
          <a:xfrm>
            <a:off x="1524000" y="3810000"/>
            <a:ext cx="6172199" cy="393783"/>
          </a:xfrm>
          <a:prstGeom prst="roundRect">
            <a:avLst/>
          </a:prstGeom>
          <a:solidFill>
            <a:srgbClr val="99FFCC"/>
          </a:solidFill>
          <a:ln>
            <a:solidFill>
              <a:srgbClr val="C00000"/>
            </a:solidFill>
          </a:ln>
        </p:spPr>
        <p:style>
          <a:lnRef idx="2">
            <a:schemeClr val="dk1"/>
          </a:lnRef>
          <a:fillRef idx="1">
            <a:schemeClr val="lt1"/>
          </a:fillRef>
          <a:effectRef idx="0">
            <a:schemeClr val="dk1"/>
          </a:effectRef>
          <a:fontRef idx="minor">
            <a:schemeClr val="dk1"/>
          </a:fontRef>
        </p:style>
        <p:txBody>
          <a:bodyPr lIns="91432" tIns="45716" rIns="91432" bIns="45716" rtlCol="0" anchor="ctr"/>
          <a:lstStyle/>
          <a:p>
            <a:pPr algn="ctr"/>
            <a:r>
              <a:rPr lang="en-US" sz="1400" dirty="0" smtClean="0">
                <a:solidFill>
                  <a:schemeClr val="tx1"/>
                </a:solidFill>
                <a:latin typeface="Verdana" pitchFamily="34" charset="0"/>
                <a:ea typeface="Verdana" pitchFamily="34" charset="0"/>
              </a:rPr>
              <a:t>Checking the Accuracy of Proposed Model</a:t>
            </a:r>
            <a:endParaRPr lang="en-IN" sz="1400" dirty="0">
              <a:solidFill>
                <a:schemeClr val="tx1"/>
              </a:solidFill>
              <a:latin typeface="Verdana" pitchFamily="34" charset="0"/>
              <a:ea typeface="Verdana" pitchFamily="34" charset="0"/>
            </a:endParaRPr>
          </a:p>
        </p:txBody>
      </p:sp>
      <p:sp>
        <p:nvSpPr>
          <p:cNvPr id="23"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smtClean="0">
                <a:ln>
                  <a:noFill/>
                </a:ln>
                <a:solidFill>
                  <a:srgbClr val="C00000"/>
                </a:solidFill>
                <a:effectLst/>
                <a:uLnTx/>
                <a:uFillTx/>
                <a:latin typeface="Verdana" pitchFamily="34" charset="0"/>
                <a:ea typeface="Verdana" pitchFamily="34" charset="0"/>
                <a:cs typeface="+mj-cs"/>
              </a:rPr>
              <a:t>Work Flow Diagram	</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25" name="Rounded Rectangle 24"/>
          <p:cNvSpPr/>
          <p:nvPr/>
        </p:nvSpPr>
        <p:spPr>
          <a:xfrm>
            <a:off x="1524000" y="3062990"/>
            <a:ext cx="6172201" cy="446142"/>
          </a:xfrm>
          <a:prstGeom prst="roundRect">
            <a:avLst/>
          </a:prstGeom>
          <a:solidFill>
            <a:srgbClr val="FFFF00"/>
          </a:solid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solidFill>
                  <a:schemeClr val="tx1"/>
                </a:solidFill>
                <a:latin typeface="Verdana" pitchFamily="34" charset="0"/>
                <a:ea typeface="Verdana" pitchFamily="34" charset="0"/>
              </a:rPr>
              <a:t>Proposing Fresh Techniques</a:t>
            </a:r>
            <a:endParaRPr lang="en-IN" sz="1400" dirty="0">
              <a:solidFill>
                <a:schemeClr val="tx1"/>
              </a:solidFill>
              <a:latin typeface="Verdana" pitchFamily="34" charset="0"/>
              <a:ea typeface="Verdana" pitchFamily="34" charset="0"/>
            </a:endParaRPr>
          </a:p>
        </p:txBody>
      </p:sp>
      <p:sp>
        <p:nvSpPr>
          <p:cNvPr id="28" name="Down Arrow 27"/>
          <p:cNvSpPr/>
          <p:nvPr/>
        </p:nvSpPr>
        <p:spPr>
          <a:xfrm>
            <a:off x="4532376" y="5029200"/>
            <a:ext cx="115824" cy="150333"/>
          </a:xfrm>
          <a:prstGeom prst="downArrow">
            <a:avLst/>
          </a:prstGeom>
          <a:solidFill>
            <a:srgbClr val="002060"/>
          </a:solidFill>
          <a:ln>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400">
              <a:solidFill>
                <a:schemeClr val="tx1"/>
              </a:solidFill>
              <a:latin typeface="Verdana" pitchFamily="34" charset="0"/>
              <a:ea typeface="Verdana" pitchFamily="34" charset="0"/>
            </a:endParaRPr>
          </a:p>
        </p:txBody>
      </p:sp>
      <p:sp>
        <p:nvSpPr>
          <p:cNvPr id="29" name="TextBox 28"/>
          <p:cNvSpPr txBox="1"/>
          <p:nvPr/>
        </p:nvSpPr>
        <p:spPr>
          <a:xfrm>
            <a:off x="304800" y="5867400"/>
            <a:ext cx="7239000" cy="738664"/>
          </a:xfrm>
          <a:prstGeom prst="rect">
            <a:avLst/>
          </a:prstGeom>
          <a:noFill/>
        </p:spPr>
        <p:txBody>
          <a:bodyPr wrap="square" rtlCol="0">
            <a:spAutoFit/>
          </a:bodyPr>
          <a:lstStyle/>
          <a:p>
            <a:r>
              <a:rPr lang="en-US" sz="1400" dirty="0" smtClean="0">
                <a:latin typeface="Verdana" pitchFamily="34" charset="0"/>
                <a:ea typeface="Verdana" pitchFamily="34" charset="0"/>
              </a:rPr>
              <a:t>This is a sample WFD. It describes briefly the entire process of this work being carried out from beginning to completion. Modify and put your own thoughts depending on the problem area and your own progression.    </a:t>
            </a:r>
            <a:endParaRPr lang="en-US" sz="1400" dirty="0">
              <a:latin typeface="Verdana" pitchFamily="34" charset="0"/>
              <a:ea typeface="Verdana" pitchFamily="34" charset="0"/>
            </a:endParaRPr>
          </a:p>
        </p:txBody>
      </p:sp>
      <p:sp>
        <p:nvSpPr>
          <p:cNvPr id="19" name="Date Placeholder 18"/>
          <p:cNvSpPr>
            <a:spLocks noGrp="1"/>
          </p:cNvSpPr>
          <p:nvPr>
            <p:ph type="dt" sz="half" idx="10"/>
          </p:nvPr>
        </p:nvSpPr>
        <p:spPr>
          <a:xfrm rot="5400000">
            <a:off x="8081677" y="589694"/>
            <a:ext cx="1027365" cy="384048"/>
          </a:xfrm>
        </p:spPr>
        <p:txBody>
          <a:bodyPr/>
          <a:lstStyle/>
          <a:p>
            <a:fld id="{3AD20E64-63E2-4C3B-A802-7E270F0762AC}"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27" name="Footer Placeholder 26"/>
          <p:cNvSpPr>
            <a:spLocks noGrp="1"/>
          </p:cNvSpPr>
          <p:nvPr>
            <p:ph type="ftr" sz="quarter" idx="11"/>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Method	</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6" name="TextBox 5"/>
          <p:cNvSpPr txBox="1"/>
          <p:nvPr/>
        </p:nvSpPr>
        <p:spPr>
          <a:xfrm>
            <a:off x="457200" y="4114800"/>
            <a:ext cx="7620000" cy="1938992"/>
          </a:xfrm>
          <a:prstGeom prst="rect">
            <a:avLst/>
          </a:prstGeom>
          <a:noFill/>
        </p:spPr>
        <p:txBody>
          <a:bodyPr wrap="square" rtlCol="0">
            <a:spAutoFit/>
          </a:bodyPr>
          <a:lstStyle/>
          <a:p>
            <a:pPr marL="344488" indent="-344488">
              <a:spcAft>
                <a:spcPts val="1200"/>
              </a:spcAft>
              <a:buFont typeface="Courier New" pitchFamily="49" charset="0"/>
              <a:buChar char="o"/>
            </a:pPr>
            <a:r>
              <a:rPr lang="en-US" sz="2000" dirty="0" smtClean="0">
                <a:latin typeface="Verdana" pitchFamily="34" charset="0"/>
                <a:ea typeface="Verdana" pitchFamily="34" charset="0"/>
              </a:rPr>
              <a:t>Mention your model/approach/flow chart etc.</a:t>
            </a:r>
          </a:p>
          <a:p>
            <a:pPr marL="344488" indent="-344488">
              <a:spcAft>
                <a:spcPts val="1200"/>
              </a:spcAft>
              <a:buFont typeface="Courier New" pitchFamily="49" charset="0"/>
              <a:buChar char="o"/>
            </a:pPr>
            <a:r>
              <a:rPr lang="en-US" sz="2000" dirty="0" smtClean="0">
                <a:latin typeface="Verdana" pitchFamily="34" charset="0"/>
                <a:ea typeface="Verdana" pitchFamily="34" charset="0"/>
              </a:rPr>
              <a:t>Mention the hardware/software/tools  (if used).</a:t>
            </a:r>
          </a:p>
          <a:p>
            <a:pPr marL="344488" indent="-344488">
              <a:buFont typeface="Courier New" pitchFamily="49" charset="0"/>
              <a:buChar char="o"/>
            </a:pPr>
            <a:r>
              <a:rPr lang="en-US" sz="2000" dirty="0" smtClean="0">
                <a:latin typeface="Verdana" pitchFamily="34" charset="0"/>
                <a:ea typeface="Verdana" pitchFamily="34" charset="0"/>
              </a:rPr>
              <a:t>You can add few more slides here. Focus on completing the presentation within 20 </a:t>
            </a:r>
            <a:r>
              <a:rPr lang="en-US" sz="2000" dirty="0" err="1" smtClean="0">
                <a:latin typeface="Verdana" pitchFamily="34" charset="0"/>
                <a:ea typeface="Verdana" pitchFamily="34" charset="0"/>
              </a:rPr>
              <a:t>mins</a:t>
            </a:r>
            <a:r>
              <a:rPr lang="en-US" sz="2000" dirty="0" smtClean="0">
                <a:latin typeface="Verdana" pitchFamily="34" charset="0"/>
                <a:ea typeface="Verdana" pitchFamily="34" charset="0"/>
              </a:rPr>
              <a:t>. (including queries asked from experts)    </a:t>
            </a:r>
            <a:endParaRPr lang="en-US" sz="2000" dirty="0">
              <a:latin typeface="Verdana" pitchFamily="34" charset="0"/>
              <a:ea typeface="Verdana" pitchFamily="34" charset="0"/>
            </a:endParaRPr>
          </a:p>
        </p:txBody>
      </p:sp>
      <p:sp>
        <p:nvSpPr>
          <p:cNvPr id="4" name="Date Placeholder 3"/>
          <p:cNvSpPr>
            <a:spLocks noGrp="1"/>
          </p:cNvSpPr>
          <p:nvPr>
            <p:ph type="dt" sz="half" idx="10"/>
          </p:nvPr>
        </p:nvSpPr>
        <p:spPr>
          <a:xfrm rot="5400000">
            <a:off x="8119777" y="551594"/>
            <a:ext cx="951165" cy="384048"/>
          </a:xfrm>
        </p:spPr>
        <p:txBody>
          <a:bodyPr/>
          <a:lstStyle/>
          <a:p>
            <a:fld id="{F340A299-E2B9-44DC-9F8C-6C16F50DBF92}"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B6F15528-21DE-4FAA-801E-634DDDAF4B2B}" type="slidenum">
              <a:rPr lang="en-US" smtClean="0"/>
              <a:pPr/>
              <a:t>5</a:t>
            </a:fld>
            <a:endParaRPr lang="en-US"/>
          </a:p>
        </p:txBody>
      </p:sp>
      <p:sp>
        <p:nvSpPr>
          <p:cNvPr id="8" name="Footer Placeholder 7"/>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Results Obtained	</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6" name="TextBox 5"/>
          <p:cNvSpPr txBox="1"/>
          <p:nvPr/>
        </p:nvSpPr>
        <p:spPr>
          <a:xfrm>
            <a:off x="304800" y="4800600"/>
            <a:ext cx="7620000" cy="1477328"/>
          </a:xfrm>
          <a:prstGeom prst="rect">
            <a:avLst/>
          </a:prstGeom>
          <a:noFill/>
        </p:spPr>
        <p:txBody>
          <a:bodyPr wrap="square" rtlCol="0">
            <a:spAutoFit/>
          </a:bodyPr>
          <a:lstStyle/>
          <a:p>
            <a:pPr marL="344488" indent="-344488">
              <a:spcAft>
                <a:spcPts val="600"/>
              </a:spcAft>
              <a:buFont typeface="Courier New" pitchFamily="49" charset="0"/>
              <a:buChar char="o"/>
            </a:pPr>
            <a:r>
              <a:rPr lang="en-US" sz="2000" dirty="0" smtClean="0">
                <a:latin typeface="Verdana" pitchFamily="34" charset="0"/>
                <a:ea typeface="Verdana" pitchFamily="34" charset="0"/>
              </a:rPr>
              <a:t>Put your results Table(s)/Figure(s)/Snapshots</a:t>
            </a:r>
          </a:p>
          <a:p>
            <a:pPr marL="344488" indent="-344488">
              <a:spcAft>
                <a:spcPts val="600"/>
              </a:spcAft>
              <a:buFont typeface="Courier New" pitchFamily="49" charset="0"/>
              <a:buChar char="o"/>
            </a:pPr>
            <a:r>
              <a:rPr lang="en-US" sz="2000" dirty="0" smtClean="0">
                <a:latin typeface="Verdana" pitchFamily="34" charset="0"/>
                <a:ea typeface="Verdana" pitchFamily="34" charset="0"/>
              </a:rPr>
              <a:t>Emphasize more on results what you have obtained</a:t>
            </a:r>
          </a:p>
          <a:p>
            <a:pPr marL="344488" indent="-344488">
              <a:spcAft>
                <a:spcPts val="600"/>
              </a:spcAft>
              <a:buFont typeface="Courier New" pitchFamily="49" charset="0"/>
              <a:buChar char="o"/>
            </a:pPr>
            <a:r>
              <a:rPr lang="en-US" sz="2000" dirty="0" smtClean="0">
                <a:latin typeface="Verdana" pitchFamily="34" charset="0"/>
                <a:ea typeface="Verdana" pitchFamily="34" charset="0"/>
              </a:rPr>
              <a:t>You can include more slides to explain the project outcome. Tables/figures etc. should be comprehensible</a:t>
            </a:r>
          </a:p>
        </p:txBody>
      </p:sp>
      <p:sp>
        <p:nvSpPr>
          <p:cNvPr id="4" name="Date Placeholder 3"/>
          <p:cNvSpPr>
            <a:spLocks noGrp="1"/>
          </p:cNvSpPr>
          <p:nvPr>
            <p:ph type="dt" sz="half" idx="10"/>
          </p:nvPr>
        </p:nvSpPr>
        <p:spPr>
          <a:xfrm rot="5400000">
            <a:off x="8081677" y="589694"/>
            <a:ext cx="1027365" cy="384048"/>
          </a:xfrm>
        </p:spPr>
        <p:txBody>
          <a:bodyPr/>
          <a:lstStyle/>
          <a:p>
            <a:fld id="{07CE83F2-3793-4355-8F3D-B3B1DF538C90}"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B6F15528-21DE-4FAA-801E-634DDDAF4B2B}" type="slidenum">
              <a:rPr lang="en-US" smtClean="0"/>
              <a:pPr/>
              <a:t>6</a:t>
            </a:fld>
            <a:endParaRPr lang="en-US"/>
          </a:p>
        </p:txBody>
      </p:sp>
      <p:sp>
        <p:nvSpPr>
          <p:cNvPr id="8" name="Footer Placeholder 7"/>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Our Contribution</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6" name="TextBox 5"/>
          <p:cNvSpPr txBox="1"/>
          <p:nvPr/>
        </p:nvSpPr>
        <p:spPr>
          <a:xfrm>
            <a:off x="533400" y="1295400"/>
            <a:ext cx="7772400" cy="1631216"/>
          </a:xfrm>
          <a:prstGeom prst="rect">
            <a:avLst/>
          </a:prstGeom>
          <a:noFill/>
        </p:spPr>
        <p:txBody>
          <a:bodyPr wrap="square" rtlCol="0">
            <a:spAutoFit/>
          </a:bodyPr>
          <a:lstStyle/>
          <a:p>
            <a:pPr marL="344488" indent="-344488">
              <a:spcAft>
                <a:spcPts val="1200"/>
              </a:spcAft>
              <a:buFont typeface="Courier New" pitchFamily="49" charset="0"/>
              <a:buChar char="o"/>
            </a:pPr>
            <a:r>
              <a:rPr lang="en-US" sz="2000" dirty="0" smtClean="0">
                <a:latin typeface="Verdana" pitchFamily="34" charset="0"/>
                <a:ea typeface="Verdana" pitchFamily="34" charset="0"/>
              </a:rPr>
              <a:t>What is the main face of this work</a:t>
            </a:r>
          </a:p>
          <a:p>
            <a:pPr marL="344488" indent="-344488">
              <a:spcAft>
                <a:spcPts val="1200"/>
              </a:spcAft>
              <a:buFont typeface="Courier New" pitchFamily="49" charset="0"/>
              <a:buChar char="o"/>
            </a:pPr>
            <a:r>
              <a:rPr lang="en-US" sz="2000" dirty="0" smtClean="0">
                <a:latin typeface="Verdana" pitchFamily="34" charset="0"/>
                <a:ea typeface="Verdana" pitchFamily="34" charset="0"/>
              </a:rPr>
              <a:t>Mention how this work contributed to the society</a:t>
            </a:r>
          </a:p>
          <a:p>
            <a:pPr marL="344488" indent="-344488">
              <a:buFont typeface="Courier New" pitchFamily="49" charset="0"/>
              <a:buChar char="o"/>
            </a:pPr>
            <a:r>
              <a:rPr lang="en-US" sz="2000" dirty="0" smtClean="0">
                <a:latin typeface="Verdana" pitchFamily="34" charset="0"/>
                <a:ea typeface="Verdana" pitchFamily="34" charset="0"/>
              </a:rPr>
              <a:t>How it helped towards the betterment of human/plants/animal  etc.</a:t>
            </a:r>
          </a:p>
        </p:txBody>
      </p:sp>
      <p:sp>
        <p:nvSpPr>
          <p:cNvPr id="4" name="Date Placeholder 3"/>
          <p:cNvSpPr>
            <a:spLocks noGrp="1"/>
          </p:cNvSpPr>
          <p:nvPr>
            <p:ph type="dt" sz="half" idx="10"/>
          </p:nvPr>
        </p:nvSpPr>
        <p:spPr>
          <a:xfrm rot="5400000">
            <a:off x="8081677" y="589694"/>
            <a:ext cx="1027365" cy="384048"/>
          </a:xfrm>
        </p:spPr>
        <p:txBody>
          <a:bodyPr/>
          <a:lstStyle/>
          <a:p>
            <a:fld id="{2EC91274-5352-4E46-8945-874EAF8BBD69}"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7" name="Slide Number Placeholder 6"/>
          <p:cNvSpPr>
            <a:spLocks noGrp="1"/>
          </p:cNvSpPr>
          <p:nvPr>
            <p:ph type="sldNum" sz="quarter" idx="11"/>
          </p:nvPr>
        </p:nvSpPr>
        <p:spPr/>
        <p:txBody>
          <a:bodyPr/>
          <a:lstStyle/>
          <a:p>
            <a:fld id="{B6F15528-21DE-4FAA-801E-634DDDAF4B2B}" type="slidenum">
              <a:rPr lang="en-US" smtClean="0"/>
              <a:pPr/>
              <a:t>7</a:t>
            </a:fld>
            <a:endParaRPr lang="en-US"/>
          </a:p>
        </p:txBody>
      </p:sp>
      <p:sp>
        <p:nvSpPr>
          <p:cNvPr id="8" name="Footer Placeholder 7"/>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Conclusion and</a:t>
            </a:r>
            <a:r>
              <a:rPr kumimoji="0" lang="en-US" sz="3000" b="1" i="0" u="none" strike="noStrike" kern="1200" cap="small" spc="0" normalizeH="0" noProof="0" dirty="0" smtClean="0">
                <a:ln>
                  <a:noFill/>
                </a:ln>
                <a:solidFill>
                  <a:srgbClr val="C00000"/>
                </a:solidFill>
                <a:effectLst/>
                <a:uLnTx/>
                <a:uFillTx/>
                <a:latin typeface="Verdana" pitchFamily="34" charset="0"/>
                <a:ea typeface="Verdana" pitchFamily="34" charset="0"/>
                <a:cs typeface="+mj-cs"/>
              </a:rPr>
              <a:t> Future works</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6" name="TextBox 5"/>
          <p:cNvSpPr txBox="1"/>
          <p:nvPr/>
        </p:nvSpPr>
        <p:spPr>
          <a:xfrm>
            <a:off x="533400" y="1143000"/>
            <a:ext cx="7696200" cy="2015936"/>
          </a:xfrm>
          <a:prstGeom prst="rect">
            <a:avLst/>
          </a:prstGeom>
          <a:solidFill>
            <a:srgbClr val="CCFFFF"/>
          </a:solidFill>
        </p:spPr>
        <p:txBody>
          <a:bodyPr wrap="square" rtlCol="0">
            <a:spAutoFit/>
          </a:bodyPr>
          <a:lstStyle/>
          <a:p>
            <a:pPr marL="344488" indent="-344488">
              <a:spcAft>
                <a:spcPts val="600"/>
              </a:spcAft>
              <a:buFont typeface="Courier New" pitchFamily="49" charset="0"/>
              <a:buChar char="o"/>
            </a:pPr>
            <a:r>
              <a:rPr lang="en-US" sz="2000" dirty="0" smtClean="0">
                <a:latin typeface="Verdana" pitchFamily="34" charset="0"/>
                <a:ea typeface="Verdana" pitchFamily="34" charset="0"/>
              </a:rPr>
              <a:t>Conclude the work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Mention how it is better than other related approaches</a:t>
            </a:r>
          </a:p>
          <a:p>
            <a:pPr marL="344488" indent="-344488">
              <a:spcAft>
                <a:spcPts val="600"/>
              </a:spcAft>
              <a:buFont typeface="Courier New" pitchFamily="49" charset="0"/>
              <a:buChar char="o"/>
            </a:pPr>
            <a:r>
              <a:rPr lang="en-US" sz="2000" dirty="0" smtClean="0">
                <a:latin typeface="Verdana" pitchFamily="34" charset="0"/>
                <a:ea typeface="Verdana" pitchFamily="34" charset="0"/>
              </a:rPr>
              <a:t>Was the target initially thought about, achieved?</a:t>
            </a:r>
          </a:p>
          <a:p>
            <a:pPr marL="344488" indent="-344488">
              <a:spcAft>
                <a:spcPts val="600"/>
              </a:spcAft>
              <a:buFont typeface="Courier New" pitchFamily="49" charset="0"/>
              <a:buChar char="o"/>
            </a:pPr>
            <a:r>
              <a:rPr lang="en-US" sz="2000" dirty="0" smtClean="0">
                <a:latin typeface="Verdana" pitchFamily="34" charset="0"/>
                <a:ea typeface="Verdana" pitchFamily="34" charset="0"/>
              </a:rPr>
              <a:t>Mention the limitations of this work.</a:t>
            </a:r>
          </a:p>
          <a:p>
            <a:pPr marL="344488" indent="-344488">
              <a:spcAft>
                <a:spcPts val="600"/>
              </a:spcAft>
              <a:buFont typeface="Courier New" pitchFamily="49" charset="0"/>
              <a:buChar char="o"/>
            </a:pPr>
            <a:r>
              <a:rPr lang="en-US" sz="2000" dirty="0" smtClean="0">
                <a:latin typeface="Verdana" pitchFamily="34" charset="0"/>
                <a:ea typeface="Verdana" pitchFamily="34" charset="0"/>
              </a:rPr>
              <a:t>Add few more points (if required)</a:t>
            </a:r>
          </a:p>
        </p:txBody>
      </p:sp>
      <p:sp>
        <p:nvSpPr>
          <p:cNvPr id="4" name="TextBox 3"/>
          <p:cNvSpPr txBox="1"/>
          <p:nvPr/>
        </p:nvSpPr>
        <p:spPr>
          <a:xfrm>
            <a:off x="685800" y="3859649"/>
            <a:ext cx="2971800" cy="461665"/>
          </a:xfrm>
          <a:prstGeom prst="rect">
            <a:avLst/>
          </a:prstGeom>
          <a:solidFill>
            <a:schemeClr val="bg1">
              <a:lumMod val="85000"/>
            </a:schemeClr>
          </a:solidFill>
        </p:spPr>
        <p:txBody>
          <a:bodyPr wrap="square" rtlCol="0">
            <a:spAutoFit/>
          </a:bodyPr>
          <a:lstStyle/>
          <a:p>
            <a:r>
              <a:rPr lang="en-US" sz="2400" b="1" cap="small" dirty="0" smtClean="0">
                <a:solidFill>
                  <a:srgbClr val="C00000"/>
                </a:solidFill>
                <a:latin typeface="Verdana" pitchFamily="34" charset="0"/>
                <a:ea typeface="Verdana" pitchFamily="34" charset="0"/>
                <a:cs typeface="+mj-cs"/>
              </a:rPr>
              <a:t>The Work Ahead</a:t>
            </a:r>
          </a:p>
        </p:txBody>
      </p:sp>
      <p:sp>
        <p:nvSpPr>
          <p:cNvPr id="7" name="TextBox 6"/>
          <p:cNvSpPr txBox="1"/>
          <p:nvPr/>
        </p:nvSpPr>
        <p:spPr>
          <a:xfrm>
            <a:off x="685800" y="4545449"/>
            <a:ext cx="6781800" cy="1554272"/>
          </a:xfrm>
          <a:prstGeom prst="rect">
            <a:avLst/>
          </a:prstGeom>
          <a:solidFill>
            <a:srgbClr val="FFFF99"/>
          </a:solidFill>
        </p:spPr>
        <p:txBody>
          <a:bodyPr wrap="square" rtlCol="0">
            <a:spAutoFit/>
          </a:bodyPr>
          <a:lstStyle/>
          <a:p>
            <a:pPr marL="344488" indent="-344488">
              <a:spcAft>
                <a:spcPts val="600"/>
              </a:spcAft>
              <a:buFont typeface="Courier New" pitchFamily="49" charset="0"/>
              <a:buChar char="o"/>
            </a:pPr>
            <a:r>
              <a:rPr lang="en-US" sz="2000" dirty="0" smtClean="0">
                <a:latin typeface="Verdana" pitchFamily="34" charset="0"/>
                <a:ea typeface="Verdana" pitchFamily="34" charset="0"/>
              </a:rPr>
              <a:t>Mention any thing which can be added in future</a:t>
            </a:r>
          </a:p>
          <a:p>
            <a:pPr marL="344488" indent="-344488">
              <a:spcAft>
                <a:spcPts val="600"/>
              </a:spcAft>
              <a:buFont typeface="Courier New" pitchFamily="49" charset="0"/>
              <a:buChar char="o"/>
            </a:pPr>
            <a:r>
              <a:rPr lang="en-US" sz="2000" dirty="0" smtClean="0">
                <a:latin typeface="Verdana" pitchFamily="34" charset="0"/>
                <a:ea typeface="Verdana" pitchFamily="34" charset="0"/>
              </a:rPr>
              <a:t>Enhancing the effectiveness of … …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Further improvement of … … </a:t>
            </a:r>
          </a:p>
          <a:p>
            <a:pPr marL="344488" indent="-344488">
              <a:spcAft>
                <a:spcPts val="600"/>
              </a:spcAft>
              <a:buFont typeface="Courier New" pitchFamily="49" charset="0"/>
              <a:buChar char="o"/>
            </a:pPr>
            <a:r>
              <a:rPr lang="en-US" sz="2000" dirty="0" smtClean="0">
                <a:latin typeface="Verdana" pitchFamily="34" charset="0"/>
                <a:ea typeface="Verdana" pitchFamily="34" charset="0"/>
              </a:rPr>
              <a:t>More future works (if there exists)</a:t>
            </a:r>
          </a:p>
        </p:txBody>
      </p:sp>
      <p:sp>
        <p:nvSpPr>
          <p:cNvPr id="8" name="Date Placeholder 7"/>
          <p:cNvSpPr>
            <a:spLocks noGrp="1"/>
          </p:cNvSpPr>
          <p:nvPr>
            <p:ph type="dt" sz="half" idx="10"/>
          </p:nvPr>
        </p:nvSpPr>
        <p:spPr>
          <a:xfrm rot="5400000">
            <a:off x="8081677" y="589694"/>
            <a:ext cx="1027365" cy="384048"/>
          </a:xfrm>
        </p:spPr>
        <p:txBody>
          <a:bodyPr/>
          <a:lstStyle/>
          <a:p>
            <a:fld id="{D885F850-A9CC-4D31-BF31-6C40A504AF3C}"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9" name="Slide Number Placeholder 8"/>
          <p:cNvSpPr>
            <a:spLocks noGrp="1"/>
          </p:cNvSpPr>
          <p:nvPr>
            <p:ph type="sldNum" sz="quarter" idx="11"/>
          </p:nvPr>
        </p:nvSpPr>
        <p:spPr/>
        <p:txBody>
          <a:bodyPr/>
          <a:lstStyle/>
          <a:p>
            <a:fld id="{B6F15528-21DE-4FAA-801E-634DDDAF4B2B}" type="slidenum">
              <a:rPr lang="en-US" smtClean="0"/>
              <a:pPr/>
              <a:t>8</a:t>
            </a:fld>
            <a:endParaRPr lang="en-US"/>
          </a:p>
        </p:txBody>
      </p:sp>
      <p:sp>
        <p:nvSpPr>
          <p:cNvPr id="10" name="Footer Placeholder 9"/>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152400"/>
            <a:ext cx="7924800" cy="563562"/>
          </a:xfrm>
          <a:prstGeom prst="rect">
            <a:avLst/>
          </a:prstGeom>
          <a:solidFill>
            <a:schemeClr val="accent4">
              <a:lumMod val="60000"/>
              <a:lumOff val="40000"/>
            </a:schemeClr>
          </a:solidFill>
        </p:spPr>
        <p:txBody>
          <a:bodyP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small" spc="0" normalizeH="0" baseline="0" noProof="0" dirty="0" smtClean="0">
                <a:ln>
                  <a:noFill/>
                </a:ln>
                <a:solidFill>
                  <a:srgbClr val="C00000"/>
                </a:solidFill>
                <a:effectLst/>
                <a:uLnTx/>
                <a:uFillTx/>
                <a:latin typeface="Verdana" pitchFamily="34" charset="0"/>
                <a:ea typeface="Verdana" pitchFamily="34" charset="0"/>
                <a:cs typeface="+mj-cs"/>
              </a:rPr>
              <a:t>Project Timeline</a:t>
            </a:r>
            <a:endParaRPr kumimoji="0" lang="en-US" sz="2400" b="0" i="0" u="none" strike="noStrike" kern="1200" cap="small" spc="0" normalizeH="0" baseline="0" noProof="0" dirty="0">
              <a:ln>
                <a:noFill/>
              </a:ln>
              <a:solidFill>
                <a:srgbClr val="C00000"/>
              </a:solidFill>
              <a:effectLst/>
              <a:uLnTx/>
              <a:uFillTx/>
              <a:latin typeface="Verdana" pitchFamily="34" charset="0"/>
              <a:ea typeface="Verdana" pitchFamily="34" charset="0"/>
              <a:cs typeface="+mj-cs"/>
            </a:endParaRPr>
          </a:p>
        </p:txBody>
      </p:sp>
      <p:sp>
        <p:nvSpPr>
          <p:cNvPr id="7" name="TextBox 6"/>
          <p:cNvSpPr txBox="1"/>
          <p:nvPr/>
        </p:nvSpPr>
        <p:spPr>
          <a:xfrm>
            <a:off x="228600" y="5715000"/>
            <a:ext cx="7620000" cy="584775"/>
          </a:xfrm>
          <a:prstGeom prst="rect">
            <a:avLst/>
          </a:prstGeom>
          <a:noFill/>
        </p:spPr>
        <p:txBody>
          <a:bodyPr wrap="square" rtlCol="0">
            <a:spAutoFit/>
          </a:bodyPr>
          <a:lstStyle/>
          <a:p>
            <a:r>
              <a:rPr lang="en-US" sz="1600" dirty="0" smtClean="0">
                <a:latin typeface="Verdana" pitchFamily="34" charset="0"/>
                <a:ea typeface="Verdana" pitchFamily="34" charset="0"/>
              </a:rPr>
              <a:t>This is a sample Timeline Graph. You can put your own timeline plot depending on the problem area on which you are working.   </a:t>
            </a:r>
            <a:endParaRPr lang="en-US" sz="1600" dirty="0">
              <a:latin typeface="Verdana" pitchFamily="34" charset="0"/>
              <a:ea typeface="Verdana" pitchFamily="34" charset="0"/>
            </a:endParaRPr>
          </a:p>
        </p:txBody>
      </p:sp>
      <p:pic>
        <p:nvPicPr>
          <p:cNvPr id="2051" name="Picture 3"/>
          <p:cNvPicPr>
            <a:picLocks noChangeAspect="1" noChangeArrowheads="1"/>
          </p:cNvPicPr>
          <p:nvPr/>
        </p:nvPicPr>
        <p:blipFill>
          <a:blip r:embed="rId2">
            <a:lum bright="-10000" contrast="30000"/>
          </a:blip>
          <a:srcRect l="2105" t="14971" r="3158" b="6433"/>
          <a:stretch>
            <a:fillRect/>
          </a:stretch>
        </p:blipFill>
        <p:spPr bwMode="auto">
          <a:xfrm>
            <a:off x="228600" y="1371600"/>
            <a:ext cx="8164286" cy="3810000"/>
          </a:xfrm>
          <a:prstGeom prst="rect">
            <a:avLst/>
          </a:prstGeom>
          <a:noFill/>
          <a:ln w="9525">
            <a:noFill/>
            <a:miter lim="800000"/>
            <a:headEnd/>
            <a:tailEnd/>
          </a:ln>
          <a:effectLst/>
        </p:spPr>
      </p:pic>
      <p:sp>
        <p:nvSpPr>
          <p:cNvPr id="6" name="Date Placeholder 5"/>
          <p:cNvSpPr>
            <a:spLocks noGrp="1"/>
          </p:cNvSpPr>
          <p:nvPr>
            <p:ph type="dt" sz="half" idx="10"/>
          </p:nvPr>
        </p:nvSpPr>
        <p:spPr>
          <a:xfrm rot="5400000">
            <a:off x="8081677" y="589694"/>
            <a:ext cx="1027365" cy="384048"/>
          </a:xfrm>
        </p:spPr>
        <p:txBody>
          <a:bodyPr/>
          <a:lstStyle/>
          <a:p>
            <a:fld id="{0902491C-CF28-4BC9-ADD7-201EE8BD6D68}" type="datetime1">
              <a:rPr lang="en-US" smtClean="0">
                <a:latin typeface="Arial" pitchFamily="34" charset="0"/>
                <a:cs typeface="Arial" pitchFamily="34" charset="0"/>
              </a:rPr>
              <a:pPr/>
              <a:t>4/25/2025</a:t>
            </a:fld>
            <a:endParaRPr lang="en-US" dirty="0">
              <a:latin typeface="Arial" pitchFamily="34" charset="0"/>
              <a:cs typeface="Arial" pitchFamily="34" charset="0"/>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pPr/>
              <a:t>9</a:t>
            </a:fld>
            <a:endParaRPr lang="en-US"/>
          </a:p>
        </p:txBody>
      </p:sp>
      <p:sp>
        <p:nvSpPr>
          <p:cNvPr id="9" name="Footer Placeholder 8"/>
          <p:cNvSpPr>
            <a:spLocks noGrp="1"/>
          </p:cNvSpPr>
          <p:nvPr>
            <p:ph type="ftr" sz="quarter" idx="12"/>
          </p:nvPr>
        </p:nvSpPr>
        <p:spPr/>
        <p:txBody>
          <a:bodyPr/>
          <a:lstStyle/>
          <a:p>
            <a:pPr algn="ctr"/>
            <a:r>
              <a:rPr lang="en-US" dirty="0">
                <a:latin typeface="Arial" pitchFamily="34" charset="0"/>
                <a:cs typeface="Arial" pitchFamily="34" charset="0"/>
              </a:rPr>
              <a:t>Silicon University, Odisha</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311</TotalTime>
  <Words>548</Words>
  <Application>Microsoft Office PowerPoint</Application>
  <PresentationFormat>On-screen Show (4:3)</PresentationFormat>
  <Paragraphs>98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Rounded MT Bold</vt:lpstr>
      <vt:lpstr>Calibri</vt:lpstr>
      <vt:lpstr>Century Schoolbook</vt:lpstr>
      <vt:lpstr>Courier New</vt:lpstr>
      <vt:lpstr>Verdana</vt:lpstr>
      <vt:lpstr>Wingdings</vt:lpstr>
      <vt:lpstr>Wingdings 2</vt:lpstr>
      <vt:lpstr>Oriel</vt:lpstr>
      <vt:lpstr>PowerPoint Presentation</vt:lpstr>
      <vt:lpstr>PowerPoint Presentation</vt:lpstr>
      <vt:lpstr>Problem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Bikram's PC</dc:creator>
  <cp:lastModifiedBy>Silicon</cp:lastModifiedBy>
  <cp:revision>56</cp:revision>
  <dcterms:created xsi:type="dcterms:W3CDTF">2006-08-16T00:00:00Z</dcterms:created>
  <dcterms:modified xsi:type="dcterms:W3CDTF">2025-04-25T05:02:41Z</dcterms:modified>
</cp:coreProperties>
</file>