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7" r:id="rId2"/>
    <p:sldId id="351" r:id="rId3"/>
    <p:sldId id="344" r:id="rId4"/>
    <p:sldId id="312" r:id="rId5"/>
    <p:sldId id="336" r:id="rId6"/>
    <p:sldId id="290" r:id="rId7"/>
    <p:sldId id="293" r:id="rId8"/>
  </p:sldIdLst>
  <p:sldSz cx="12192000" cy="6858000"/>
  <p:notesSz cx="6858000" cy="9144000"/>
  <p:embeddedFontLst>
    <p:embeddedFont>
      <p:font typeface="Poppins SemiBold" panose="020B0604020202020204" charset="0"/>
      <p:bold r:id="rId10"/>
      <p:boldItalic r:id="rId11"/>
    </p:embeddedFont>
    <p:embeddedFont>
      <p:font typeface="Overpass Light" panose="020B0604020202020204" charset="0"/>
      <p:regular r:id="rId12"/>
      <p:italic r:id="rId13"/>
    </p:embeddedFont>
    <p:embeddedFont>
      <p:font typeface="Candara Light" panose="020E0502030303020204" pitchFamily="34" charset="0"/>
      <p:regular r:id="rId14"/>
      <p:italic r:id="rId15"/>
    </p:embeddedFont>
    <p:embeddedFont>
      <p:font typeface="Poppins Light" panose="020B0604020202020204" charset="0"/>
      <p:regular r:id="rId16"/>
      <p:italic r:id="rId17"/>
    </p:embeddedFont>
    <p:embeddedFont>
      <p:font typeface="Scope One" panose="020B0604020202020204" charset="0"/>
      <p:regular r:id="rId18"/>
    </p:embeddedFont>
    <p:embeddedFont>
      <p:font typeface="맑은 고딕" panose="020B0503020000020004" pitchFamily="34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7"/>
    <a:srgbClr val="58524A"/>
    <a:srgbClr val="B4AEA6"/>
    <a:srgbClr val="D9D6D2"/>
    <a:srgbClr val="827775"/>
    <a:srgbClr val="5D574F"/>
    <a:srgbClr val="F0DFD0"/>
    <a:srgbClr val="B86C4A"/>
    <a:srgbClr val="F3F3F3"/>
    <a:srgbClr val="E5D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sv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sv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25.sv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25.sv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12.svg"/><Relationship Id="rId5" Type="http://schemas.openxmlformats.org/officeDocument/2006/relationships/image" Target="../media/image3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21.sv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25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sv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sv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17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21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sv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11" Type="http://schemas.openxmlformats.org/officeDocument/2006/relationships/image" Target="../media/image23.svg"/><Relationship Id="rId5" Type="http://schemas.openxmlformats.org/officeDocument/2006/relationships/image" Target="../media/image3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21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508002-1963-42C0-AB4F-B5A84F0B5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43C4C2B9-F078-4461-BFFD-863F79C71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5C4793D9-378D-4226-B652-8CF471B1BD0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BA08B02-D5CB-4EEB-98BA-34BB6D68BA63}"/>
              </a:ext>
            </a:extLst>
          </p:cNvPr>
          <p:cNvCxnSpPr>
            <a:cxnSpLocks/>
          </p:cNvCxnSpPr>
          <p:nvPr userDrawn="1"/>
        </p:nvCxnSpPr>
        <p:spPr>
          <a:xfrm>
            <a:off x="423513" y="6408019"/>
            <a:ext cx="113449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5" name="그래픽 4">
            <a:extLst>
              <a:ext uri="{FF2B5EF4-FFF2-40B4-BE49-F238E27FC236}">
                <a16:creationId xmlns:a16="http://schemas.microsoft.com/office/drawing/2014/main" id="{E2FA7899-A434-4251-A161-C5FD0A2360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67950" y="0"/>
            <a:ext cx="1924050" cy="192405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65922FAC-B5A2-4986-8E98-3887CD68C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143"/>
          <a:stretch/>
        </p:blipFill>
        <p:spPr>
          <a:xfrm>
            <a:off x="0" y="147654"/>
            <a:ext cx="3598862" cy="429577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6DD553A-93CB-4486-88F5-4B5C7990EF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806464" y="4930775"/>
            <a:ext cx="962025" cy="962025"/>
          </a:xfrm>
          <a:prstGeom prst="rect">
            <a:avLst/>
          </a:prstGeom>
        </p:spPr>
      </p:pic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889E0284-E8D9-441C-94D7-6C95D4E30F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3512" y="965200"/>
            <a:ext cx="2435191" cy="492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6EB5DE-4DAC-4218-B6A2-D085DA619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7DDEEBED-2D30-4418-93B4-EACBBCB421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82300" y="5448300"/>
            <a:ext cx="1409700" cy="140970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2D39F171-43CC-42A0-BDA3-58C806F1916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83037" y="339091"/>
            <a:ext cx="1914525" cy="191452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406A6EAF-E199-4ED5-9DA4-BA82A1C6AD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9600" y="3914775"/>
            <a:ext cx="2943225" cy="2943225"/>
          </a:xfrm>
          <a:prstGeom prst="rect">
            <a:avLst/>
          </a:prstGeom>
        </p:spPr>
      </p:pic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D5F39C18-18AF-4E09-944A-5965CF104C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37859" y="1502278"/>
            <a:ext cx="2873828" cy="38533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981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E99A23-A6AB-47B1-A59B-568F23F67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224675-72EA-4377-9907-A8BE1FA3324F}"/>
              </a:ext>
            </a:extLst>
          </p:cNvPr>
          <p:cNvCxnSpPr>
            <a:cxnSpLocks/>
          </p:cNvCxnSpPr>
          <p:nvPr userDrawn="1"/>
        </p:nvCxnSpPr>
        <p:spPr>
          <a:xfrm>
            <a:off x="423513" y="6408019"/>
            <a:ext cx="113449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13" name="그래픽 12">
            <a:extLst>
              <a:ext uri="{FF2B5EF4-FFF2-40B4-BE49-F238E27FC236}">
                <a16:creationId xmlns:a16="http://schemas.microsoft.com/office/drawing/2014/main" id="{7E0F6CF6-2181-4A76-9ECF-65D1FFC1C7A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48625" y="0"/>
            <a:ext cx="4143375" cy="429577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E9E269EC-8AFA-4202-8E59-796499E8171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92841" y="1049796"/>
            <a:ext cx="1914525" cy="1914525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36A08DEC-E99B-4B6E-8BAE-A228EBF599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77" y="8631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4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BB0DB1-9C0B-4F87-B5B2-FFC2A4C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2D911E-7B08-447C-A3E5-6EC36F1B80B1}"/>
              </a:ext>
            </a:extLst>
          </p:cNvPr>
          <p:cNvCxnSpPr>
            <a:cxnSpLocks/>
          </p:cNvCxnSpPr>
          <p:nvPr userDrawn="1"/>
        </p:nvCxnSpPr>
        <p:spPr>
          <a:xfrm>
            <a:off x="423513" y="6408019"/>
            <a:ext cx="113449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25" name="그래픽 24">
            <a:extLst>
              <a:ext uri="{FF2B5EF4-FFF2-40B4-BE49-F238E27FC236}">
                <a16:creationId xmlns:a16="http://schemas.microsoft.com/office/drawing/2014/main" id="{5C16DC6A-3809-4936-A3C4-AF9F7F3E7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17436"/>
          <a:stretch/>
        </p:blipFill>
        <p:spPr>
          <a:xfrm>
            <a:off x="8978900" y="0"/>
            <a:ext cx="2943225" cy="243004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E0DB6DD5-2271-45CA-AC9C-3BDA0B3477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356941" y="5095875"/>
            <a:ext cx="2143125" cy="990600"/>
          </a:xfrm>
          <a:prstGeom prst="rect">
            <a:avLst/>
          </a:prstGeom>
        </p:spPr>
      </p:pic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84C159D9-C9F8-45DB-9FC1-58A45986EA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63497" y="7540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978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E3E2129-BABD-4C7A-A5A0-9AA4A411A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BCD749-8B72-48EF-878A-028BDDE01251}"/>
              </a:ext>
            </a:extLst>
          </p:cNvPr>
          <p:cNvCxnSpPr>
            <a:cxnSpLocks/>
          </p:cNvCxnSpPr>
          <p:nvPr userDrawn="1"/>
        </p:nvCxnSpPr>
        <p:spPr>
          <a:xfrm>
            <a:off x="423513" y="6408019"/>
            <a:ext cx="113449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50412302-F2B1-42BD-9B8A-2AB8D64B07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67950" y="0"/>
            <a:ext cx="1924050" cy="192405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5DEDC7E1-4A6D-4C65-AA6B-0C8C7AF9D91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53963" y="962025"/>
            <a:ext cx="962025" cy="962025"/>
          </a:xfrm>
          <a:prstGeom prst="rect">
            <a:avLst/>
          </a:prstGeom>
        </p:spPr>
      </p:pic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8E9A8589-F777-49CF-BB9B-AAE0790D69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40532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46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F15A03B0-57DF-495B-855E-4ECD59488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" y="3429000"/>
            <a:ext cx="3307350" cy="342900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517FA3AE-670F-4D0F-A9FA-7057F886B0B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229975" y="0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48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1C6592-B2D8-436E-B6B1-187AD2242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020EC4-7153-4C2B-A148-FBC1CE829594}"/>
              </a:ext>
            </a:extLst>
          </p:cNvPr>
          <p:cNvCxnSpPr/>
          <p:nvPr userDrawn="1"/>
        </p:nvCxnSpPr>
        <p:spPr>
          <a:xfrm>
            <a:off x="3009499" y="806116"/>
            <a:ext cx="617300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C9933D-564C-4B06-A58C-2C738814A375}"/>
              </a:ext>
            </a:extLst>
          </p:cNvPr>
          <p:cNvCxnSpPr/>
          <p:nvPr userDrawn="1"/>
        </p:nvCxnSpPr>
        <p:spPr>
          <a:xfrm>
            <a:off x="3009499" y="6051885"/>
            <a:ext cx="617300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86795564-4CAA-4B02-B49E-244A76F554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0" y="4933950"/>
            <a:ext cx="1924050" cy="192405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D24808CD-81EC-42A9-95E8-C31998EEAE1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725225" y="325103"/>
            <a:ext cx="962025" cy="96202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47CFC80-60B9-4813-996E-A3110DF9D4F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68225" y="325103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89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357F505-C2DA-4FE2-9C69-6650E15CA16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67950" y="0"/>
            <a:ext cx="1924050" cy="192405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EC16688D-A0AF-412F-8F6D-713E89B5A4F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0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3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CA44C1F-A066-49F8-98B6-AF0E53B37F3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0" y="3914775"/>
            <a:ext cx="2943225" cy="2943225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37BBDD0-ACEF-41CD-B3FC-62D3D682E86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674812" y="4170362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03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3FA2D9B-FFE0-4C07-A34B-6814701F28A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77475" y="0"/>
            <a:ext cx="1914525" cy="1914525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CF4AA4F8-1D06-4D01-923C-0C5317277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50000"/>
          <a:stretch/>
        </p:blipFill>
        <p:spPr>
          <a:xfrm>
            <a:off x="1" y="4991100"/>
            <a:ext cx="900334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63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30B61C07-19B8-47A1-8577-6217EF83020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0" y="4933950"/>
            <a:ext cx="1924050" cy="192405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3367EB65-A198-43DF-8F28-3EB206AB24C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229975" y="0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1C6592-B2D8-436E-B6B1-187AD2242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020EC4-7153-4C2B-A148-FBC1CE829594}"/>
              </a:ext>
            </a:extLst>
          </p:cNvPr>
          <p:cNvCxnSpPr/>
          <p:nvPr userDrawn="1"/>
        </p:nvCxnSpPr>
        <p:spPr>
          <a:xfrm>
            <a:off x="3009499" y="806116"/>
            <a:ext cx="617300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C9933D-564C-4B06-A58C-2C738814A375}"/>
              </a:ext>
            </a:extLst>
          </p:cNvPr>
          <p:cNvCxnSpPr/>
          <p:nvPr userDrawn="1"/>
        </p:nvCxnSpPr>
        <p:spPr>
          <a:xfrm>
            <a:off x="3009499" y="6051885"/>
            <a:ext cx="617300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10" name="그래픽 9">
            <a:extLst>
              <a:ext uri="{FF2B5EF4-FFF2-40B4-BE49-F238E27FC236}">
                <a16:creationId xmlns:a16="http://schemas.microsoft.com/office/drawing/2014/main" id="{6ACB64C3-5743-4180-BA62-CCD42DEE7CA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610724" y="310816"/>
            <a:ext cx="2143125" cy="9906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FF3B8BD9-911F-40A2-A63A-A6CEDEEF8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b="7895"/>
          <a:stretch/>
        </p:blipFill>
        <p:spPr>
          <a:xfrm>
            <a:off x="547487" y="5094623"/>
            <a:ext cx="1914525" cy="17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1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8917C45A-FC60-4182-9BD6-67A563AEDA6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48875" y="0"/>
            <a:ext cx="2143125" cy="9906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AB83C38-85C2-41D2-9CD7-FAB53F2B85F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H="1">
            <a:off x="0" y="5867400"/>
            <a:ext cx="2143125" cy="990600"/>
          </a:xfrm>
          <a:prstGeom prst="rect">
            <a:avLst/>
          </a:prstGeom>
        </p:spPr>
      </p:pic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6891C630-4413-40DE-8926-5CE402AEEF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130" y="1155123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0">
            <a:noFill/>
          </a:ln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E50B09CB-7553-4132-9CC9-2A35D82C9F2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03130" y="3726667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0">
            <a:noFill/>
          </a:ln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0" name="그림 개체 틀 17">
            <a:extLst>
              <a:ext uri="{FF2B5EF4-FFF2-40B4-BE49-F238E27FC236}">
                <a16:creationId xmlns:a16="http://schemas.microsoft.com/office/drawing/2014/main" id="{5352A50E-DE60-4EC0-8138-D567AFCC4C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46630" y="1155123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0">
            <a:noFill/>
          </a:ln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7">
            <a:extLst>
              <a:ext uri="{FF2B5EF4-FFF2-40B4-BE49-F238E27FC236}">
                <a16:creationId xmlns:a16="http://schemas.microsoft.com/office/drawing/2014/main" id="{6F1A0F3B-6DE1-44FA-91BA-4B0D0AA11E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6630" y="3726667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0">
            <a:noFill/>
          </a:ln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389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D1F1-A14E-447A-B9E5-836C34360C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1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F46929A-99F6-4803-AADD-E248E3A52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42FE5389-A5FB-41B9-8CD0-650849B46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0D8CF6-EFE3-4C1C-A661-524D310A5F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7F258-694C-42FC-B469-06FB09A5540F}"/>
              </a:ext>
            </a:extLst>
          </p:cNvPr>
          <p:cNvCxnSpPr>
            <a:cxnSpLocks/>
          </p:cNvCxnSpPr>
          <p:nvPr userDrawn="1"/>
        </p:nvCxnSpPr>
        <p:spPr>
          <a:xfrm>
            <a:off x="423513" y="6408019"/>
            <a:ext cx="113449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503C4EFA-E176-4189-AA6E-2B4E6C841FB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3511" y="449980"/>
            <a:ext cx="2143125" cy="99060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7BD7CA2-4DF5-4FD6-840B-19E538C57FC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77348" y="0"/>
            <a:ext cx="1914525" cy="1914525"/>
          </a:xfrm>
          <a:prstGeom prst="rect">
            <a:avLst/>
          </a:prstGeom>
        </p:spPr>
      </p:pic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D1B2161-3238-4189-B693-B044293826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34611" y="992778"/>
            <a:ext cx="3633878" cy="48724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801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AE3519D-DDAA-48DF-9224-230C67897E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44D20514-D44F-4F37-9F6E-C577CB9D90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H="1" flipV="1">
            <a:off x="11229975" y="2958789"/>
            <a:ext cx="962025" cy="962025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DF6CA398-503A-480F-996C-A1E9907F5B7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 flipV="1">
            <a:off x="482311" y="1192680"/>
            <a:ext cx="962025" cy="962025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AE6AD824-1753-4145-A9D1-42DE55B498D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flipV="1">
            <a:off x="-3985" y="2939739"/>
            <a:ext cx="1937061" cy="1937061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75B93764-E595-4429-B9FA-D3559F69961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277474" y="716429"/>
            <a:ext cx="1914525" cy="1914525"/>
          </a:xfrm>
          <a:prstGeom prst="rect">
            <a:avLst/>
          </a:prstGeom>
        </p:spPr>
      </p:pic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EF7BEA4-7AC4-4E10-A086-AD2C6C13A2F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63323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DBA464D-4190-4317-8E66-E360580B5A0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6371515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067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03F2FD7-06C4-49AD-8C17-5505A5751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EF411B-DDED-4F13-BF54-DF4CC2F44A5F}"/>
              </a:ext>
            </a:extLst>
          </p:cNvPr>
          <p:cNvCxnSpPr>
            <a:cxnSpLocks/>
          </p:cNvCxnSpPr>
          <p:nvPr userDrawn="1"/>
        </p:nvCxnSpPr>
        <p:spPr>
          <a:xfrm>
            <a:off x="423513" y="6408019"/>
            <a:ext cx="113449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5AB0E6AD-9E2A-4DF1-996E-C4695C10207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06464" y="449980"/>
            <a:ext cx="962025" cy="96202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CEADA8F-1060-4B6F-A037-578F4D8646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3513" y="449980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12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0E2E8D-0FCC-40E4-A1D6-C549893D6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641D9A0-2864-4BD8-9577-B6B02860E3C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122682" y="1906385"/>
            <a:ext cx="971550" cy="97155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36469FE0-1416-4747-9D38-86F136610F2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980111" y="1906385"/>
            <a:ext cx="962025" cy="96202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8BD4C576-E780-48DF-9457-041E5AFF780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0" y="3232603"/>
            <a:ext cx="962025" cy="962025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526E8C51-4181-40AC-9F35-8B8B38EB90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6942" y="1906385"/>
            <a:ext cx="1736679" cy="2288243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3CF96467-E4EA-4BD6-BCAC-6FB4348B74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3432" y="1906385"/>
            <a:ext cx="1736679" cy="2288243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17">
            <a:extLst>
              <a:ext uri="{FF2B5EF4-FFF2-40B4-BE49-F238E27FC236}">
                <a16:creationId xmlns:a16="http://schemas.microsoft.com/office/drawing/2014/main" id="{95DA0B3C-2DB2-4BE6-8607-9501FF82B5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71778" y="1906385"/>
            <a:ext cx="1736679" cy="2288243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55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FB99E44-75E0-4013-97C5-68B47E4DB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A410748-C63F-4CA9-BDFD-C70F36A83C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0" y="5886450"/>
            <a:ext cx="971550" cy="97155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B0B9F45A-B1C8-4413-B60C-808AC24E4FE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229975" y="0"/>
            <a:ext cx="962025" cy="9620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F95F83E-FAC4-47BD-A039-B04666A297B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884024" y="3426169"/>
            <a:ext cx="2943225" cy="2943225"/>
          </a:xfrm>
          <a:prstGeom prst="rect">
            <a:avLst/>
          </a:prstGeom>
        </p:spPr>
      </p:pic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691B8BA6-5947-4F4B-89F8-3B8724ADCE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49715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B0AD586D-0F89-4248-9C32-3E32769BE7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14799" y="2249715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5628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249C9D-1C4F-4E3E-BEA5-D7B0225C1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1A2B33CF-22E7-49ED-A02F-04182202225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9086" y="1650881"/>
            <a:ext cx="2873828" cy="38533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1D36F-F740-4CB6-9A6D-3059426151C3}"/>
              </a:ext>
            </a:extLst>
          </p:cNvPr>
          <p:cNvCxnSpPr/>
          <p:nvPr userDrawn="1"/>
        </p:nvCxnSpPr>
        <p:spPr>
          <a:xfrm>
            <a:off x="2499360" y="449981"/>
            <a:ext cx="719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FE20E5-03CB-4802-8CBF-691B4928FF08}"/>
              </a:ext>
            </a:extLst>
          </p:cNvPr>
          <p:cNvCxnSpPr/>
          <p:nvPr userDrawn="1"/>
        </p:nvCxnSpPr>
        <p:spPr>
          <a:xfrm>
            <a:off x="2499360" y="6408019"/>
            <a:ext cx="719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24" name="그래픽 23">
            <a:extLst>
              <a:ext uri="{FF2B5EF4-FFF2-40B4-BE49-F238E27FC236}">
                <a16:creationId xmlns:a16="http://schemas.microsoft.com/office/drawing/2014/main" id="{A732A494-9CDD-4D6A-8B86-9F3D654E5B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97061" y="1650881"/>
            <a:ext cx="962025" cy="962025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ADA3B3CA-FCC8-43FA-A66D-F0F1411F32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32914" y="4542194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71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AAB84D7-6D50-4500-89BF-12D64E2377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13019D47-2C54-4CEF-B4DE-2FB4423C8E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968343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20E02674-7AD8-4184-8062-5AC8BECB23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68343" y="0"/>
            <a:ext cx="962025" cy="96202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3B61B284-F878-473E-9735-7449F6B792C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229975" y="5895975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2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76" r:id="rId21"/>
    <p:sldLayoutId id="2147483664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383C361-28CD-4A02-B18B-1926F8A032BC}"/>
              </a:ext>
            </a:extLst>
          </p:cNvPr>
          <p:cNvSpPr txBox="1"/>
          <p:nvPr/>
        </p:nvSpPr>
        <p:spPr>
          <a:xfrm>
            <a:off x="4869873" y="3522679"/>
            <a:ext cx="614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000" dirty="0" smtClean="0">
                <a:latin typeface="Candara Light" panose="020E0502030303020204" pitchFamily="34" charset="0"/>
                <a:cs typeface="Arial" panose="020B0604020202020204" pitchFamily="34" charset="0"/>
              </a:rPr>
              <a:t>Над проектом старались Чикунова Вероника, Молчанова Анастасия</a:t>
            </a:r>
            <a:endParaRPr lang="ko-KR" altLang="en-US" sz="2000" dirty="0">
              <a:latin typeface="Candara Light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3929A-34E9-4EF0-AC76-B886FDCBED23}"/>
              </a:ext>
            </a:extLst>
          </p:cNvPr>
          <p:cNvSpPr txBox="1"/>
          <p:nvPr/>
        </p:nvSpPr>
        <p:spPr>
          <a:xfrm>
            <a:off x="4869873" y="5431135"/>
            <a:ext cx="3098800" cy="4616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endParaRPr lang="ko-KR" altLang="en-US" sz="2400" dirty="0"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76C5A-9BE5-4DC8-9E29-157004B2A43C}"/>
              </a:ext>
            </a:extLst>
          </p:cNvPr>
          <p:cNvSpPr txBox="1"/>
          <p:nvPr/>
        </p:nvSpPr>
        <p:spPr>
          <a:xfrm>
            <a:off x="4869873" y="4829977"/>
            <a:ext cx="30988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ru-RU" altLang="ko-KR" sz="1600" dirty="0" smtClean="0">
                <a:latin typeface="Candara Light" panose="020E0502030303020204" pitchFamily="34" charset="0"/>
                <a:cs typeface="Scope One" panose="02060403030504020204" pitchFamily="18" charset="0"/>
              </a:rPr>
              <a:t>Сдача проекта в </a:t>
            </a:r>
            <a:r>
              <a:rPr lang="ru-RU" altLang="ko-KR" sz="1600" dirty="0">
                <a:latin typeface="Candara Light" panose="020E0502030303020204" pitchFamily="34" charset="0"/>
                <a:cs typeface="Scope One" panose="02060403030504020204" pitchFamily="18" charset="0"/>
              </a:rPr>
              <a:t>Я</a:t>
            </a:r>
            <a:r>
              <a:rPr lang="ru-RU" altLang="ko-KR" sz="1600" dirty="0" smtClean="0">
                <a:latin typeface="Candara Light" panose="020E0502030303020204" pitchFamily="34" charset="0"/>
                <a:cs typeface="Scope One" panose="02060403030504020204" pitchFamily="18" charset="0"/>
              </a:rPr>
              <a:t>ндекс лицей по теме </a:t>
            </a:r>
            <a:r>
              <a:rPr lang="en-US" altLang="ko-KR" sz="1600" dirty="0" smtClean="0">
                <a:latin typeface="Candara Light" panose="020E0502030303020204" pitchFamily="34" charset="0"/>
                <a:cs typeface="Scope One" panose="02060403030504020204" pitchFamily="18" charset="0"/>
              </a:rPr>
              <a:t>WEB</a:t>
            </a:r>
            <a:endParaRPr lang="ko-KR" altLang="en-US" sz="1600" dirty="0">
              <a:latin typeface="Candara Light" panose="020E0502030303020204" pitchFamily="34" charset="0"/>
              <a:cs typeface="Scope One" panose="0206040303050402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1F3ED-69AB-45AA-9A01-7D94082A4D09}"/>
              </a:ext>
            </a:extLst>
          </p:cNvPr>
          <p:cNvSpPr txBox="1"/>
          <p:nvPr/>
        </p:nvSpPr>
        <p:spPr>
          <a:xfrm>
            <a:off x="4758287" y="1482063"/>
            <a:ext cx="6252613" cy="17543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5400" dirty="0" smtClean="0">
                <a:latin typeface="+mj-lt"/>
                <a:cs typeface="Arial" panose="020B0604020202020204" pitchFamily="34" charset="0"/>
              </a:rPr>
              <a:t>Телеграмм бот для подготовки к ОГЭ</a:t>
            </a:r>
            <a:endParaRPr lang="ko-KR" altLang="en-US" sz="5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8B4F912-9FB9-42F6-8721-FADD770FAF2C}"/>
              </a:ext>
            </a:extLst>
          </p:cNvPr>
          <p:cNvSpPr txBox="1"/>
          <p:nvPr/>
        </p:nvSpPr>
        <p:spPr>
          <a:xfrm>
            <a:off x="8597256" y="2311358"/>
            <a:ext cx="2888342" cy="20621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ru-RU" altLang="ko-KR" sz="1600" dirty="0" smtClean="0">
                <a:latin typeface="Candara Light" panose="020E0502030303020204" pitchFamily="34" charset="0"/>
              </a:rPr>
              <a:t>Бот создавался нами как помощь таким же как мы девятиклассникам. Чтобы подготовиться, нужно, чтобы информация была структурирована, вот нам и пришла мысль помочь сдающим ОГЭ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7741C-8EE6-41B0-B0A5-AB106C3978E1}"/>
              </a:ext>
            </a:extLst>
          </p:cNvPr>
          <p:cNvSpPr txBox="1"/>
          <p:nvPr/>
        </p:nvSpPr>
        <p:spPr>
          <a:xfrm>
            <a:off x="8279540" y="1497976"/>
            <a:ext cx="2888342" cy="461665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0">
                <a:latin typeface="Scope One" panose="02060403030504020204" pitchFamily="18" charset="0"/>
                <a:cs typeface="Scope One" panose="02060403030504020204" pitchFamily="18" charset="0"/>
              </a:defRPr>
            </a:lvl1pPr>
          </a:lstStyle>
          <a:p>
            <a:pPr algn="ctr"/>
            <a:r>
              <a:rPr lang="ru-RU" altLang="ko-KR" sz="2400" dirty="0" smtClean="0">
                <a:latin typeface="+mn-lt"/>
              </a:rPr>
              <a:t>Идея создания</a:t>
            </a:r>
            <a:endParaRPr lang="ko-KR" altLang="en-US" sz="2400" dirty="0">
              <a:latin typeface="+mn-lt"/>
            </a:endParaRPr>
          </a:p>
        </p:txBody>
      </p:sp>
      <p:pic>
        <p:nvPicPr>
          <p:cNvPr id="1026" name="Picture 2" descr="54f1cc50-5e44-4b66-94a6-25207d9dc51e/f9cf1784-64b0-4af0-8808-52ff575387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401035" cy="73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5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76E314E-A85B-4916-B5A4-614315CF7E99}"/>
              </a:ext>
            </a:extLst>
          </p:cNvPr>
          <p:cNvSpPr txBox="1"/>
          <p:nvPr/>
        </p:nvSpPr>
        <p:spPr>
          <a:xfrm>
            <a:off x="2777248" y="3393996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400" dirty="0"/>
              <a:t>import </a:t>
            </a:r>
            <a:r>
              <a:rPr lang="en-US" sz="1400" dirty="0" err="1" smtClean="0"/>
              <a:t>telebot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FF7F30-6A96-4A75-841D-64F0D2173950}"/>
              </a:ext>
            </a:extLst>
          </p:cNvPr>
          <p:cNvSpPr/>
          <p:nvPr/>
        </p:nvSpPr>
        <p:spPr>
          <a:xfrm>
            <a:off x="2513938" y="3040676"/>
            <a:ext cx="123825" cy="123825"/>
          </a:xfrm>
          <a:prstGeom prst="ellipse">
            <a:avLst/>
          </a:prstGeom>
          <a:solidFill>
            <a:srgbClr val="ECEAE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8CCEE-7156-47F1-B4D7-5B61C197ABB6}"/>
              </a:ext>
            </a:extLst>
          </p:cNvPr>
          <p:cNvSpPr txBox="1"/>
          <p:nvPr/>
        </p:nvSpPr>
        <p:spPr>
          <a:xfrm>
            <a:off x="2777248" y="2948699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400" dirty="0"/>
              <a:t>import sqlite3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F2AFB1-CF4E-4BFD-8D87-435BC9CAD02E}"/>
              </a:ext>
            </a:extLst>
          </p:cNvPr>
          <p:cNvSpPr/>
          <p:nvPr/>
        </p:nvSpPr>
        <p:spPr>
          <a:xfrm>
            <a:off x="2513938" y="3490387"/>
            <a:ext cx="123825" cy="123825"/>
          </a:xfrm>
          <a:prstGeom prst="ellipse">
            <a:avLst/>
          </a:prstGeom>
          <a:solidFill>
            <a:srgbClr val="ECEAE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E6AE09-ECC1-4FBA-B591-3531C34A88D9}"/>
              </a:ext>
            </a:extLst>
          </p:cNvPr>
          <p:cNvSpPr txBox="1"/>
          <p:nvPr/>
        </p:nvSpPr>
        <p:spPr>
          <a:xfrm>
            <a:off x="1559882" y="1580072"/>
            <a:ext cx="4082723" cy="1077218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0">
                <a:latin typeface="Scope One" panose="02060403030504020204" pitchFamily="18" charset="0"/>
                <a:cs typeface="Scope One" panose="02060403030504020204" pitchFamily="18" charset="0"/>
              </a:defRPr>
            </a:lvl1pPr>
          </a:lstStyle>
          <a:p>
            <a:pPr algn="ctr"/>
            <a:r>
              <a:rPr lang="ru-RU" altLang="ko-KR" dirty="0" smtClean="0"/>
              <a:t>Использованные библиотеки</a:t>
            </a:r>
            <a:endParaRPr lang="ko-KR" alt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07" y="1320100"/>
            <a:ext cx="3399859" cy="35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BC8E9F7-907E-4D93-AE72-7648ECB3358F}"/>
              </a:ext>
            </a:extLst>
          </p:cNvPr>
          <p:cNvSpPr txBox="1"/>
          <p:nvPr/>
        </p:nvSpPr>
        <p:spPr>
          <a:xfrm>
            <a:off x="1206499" y="647412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altLang="ko-KR" b="0" dirty="0" smtClean="0">
                <a:latin typeface="Scope One" panose="02060403030504020204" pitchFamily="18" charset="0"/>
                <a:cs typeface="Scope One" panose="02060403030504020204" pitchFamily="18" charset="0"/>
              </a:rPr>
              <a:t>Этапы работы</a:t>
            </a:r>
            <a:endParaRPr lang="ko-KR" altLang="en-US" b="0" dirty="0"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84A6456-3AA3-40C7-B119-CE8064ECABEC}"/>
              </a:ext>
            </a:extLst>
          </p:cNvPr>
          <p:cNvCxnSpPr/>
          <p:nvPr/>
        </p:nvCxnSpPr>
        <p:spPr>
          <a:xfrm>
            <a:off x="4570278" y="932050"/>
            <a:ext cx="217170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95538-5003-4822-9311-1A57037BF6F9}"/>
              </a:ext>
            </a:extLst>
          </p:cNvPr>
          <p:cNvSpPr/>
          <p:nvPr/>
        </p:nvSpPr>
        <p:spPr>
          <a:xfrm>
            <a:off x="3649662" y="1688270"/>
            <a:ext cx="226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ECEAE7"/>
                </a:solidFill>
                <a:latin typeface="+mj-lt"/>
              </a:rPr>
              <a:t>01</a:t>
            </a:r>
            <a:endParaRPr lang="ko-KR" altLang="en-US" sz="6000" dirty="0">
              <a:solidFill>
                <a:srgbClr val="ECEAE7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E3D31-63D1-497E-82A2-3D784C4E326B}"/>
              </a:ext>
            </a:extLst>
          </p:cNvPr>
          <p:cNvSpPr txBox="1"/>
          <p:nvPr/>
        </p:nvSpPr>
        <p:spPr>
          <a:xfrm>
            <a:off x="3649662" y="2738062"/>
            <a:ext cx="3602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pPr marL="0" indent="0">
              <a:buNone/>
            </a:pPr>
            <a:r>
              <a:rPr lang="ru-RU" altLang="ko-KR" dirty="0" smtClean="0">
                <a:solidFill>
                  <a:schemeClr val="tx1"/>
                </a:solidFill>
              </a:rPr>
              <a:t>Мы искали теоретические материалы. Изначально в планах была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ru-RU" altLang="ko-KR" dirty="0" smtClean="0">
                <a:solidFill>
                  <a:schemeClr val="tx1"/>
                </a:solidFill>
              </a:rPr>
              <a:t> таблица, но мы от нее отказались из-за количества материала и его вида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C2B818-3B14-4C65-9715-4DCFC4A1FDCA}"/>
              </a:ext>
            </a:extLst>
          </p:cNvPr>
          <p:cNvSpPr/>
          <p:nvPr/>
        </p:nvSpPr>
        <p:spPr>
          <a:xfrm>
            <a:off x="3649666" y="2244502"/>
            <a:ext cx="360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 </a:t>
            </a:r>
            <a:r>
              <a:rPr lang="ru-RU" altLang="ko-KR" sz="2400" dirty="0" smtClean="0">
                <a:latin typeface="+mj-lt"/>
              </a:rPr>
              <a:t>Материалы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7B4655-79F3-4381-8C2B-E8B004A6653E}"/>
              </a:ext>
            </a:extLst>
          </p:cNvPr>
          <p:cNvSpPr/>
          <p:nvPr/>
        </p:nvSpPr>
        <p:spPr>
          <a:xfrm>
            <a:off x="7584280" y="1688270"/>
            <a:ext cx="226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ECEAE7"/>
                </a:solidFill>
                <a:latin typeface="+mj-lt"/>
              </a:rPr>
              <a:t>02</a:t>
            </a:r>
            <a:endParaRPr lang="ko-KR" altLang="en-US" sz="6000" dirty="0">
              <a:solidFill>
                <a:srgbClr val="ECEAE7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74AB9-E31E-4AB8-B3C6-30019E387D13}"/>
              </a:ext>
            </a:extLst>
          </p:cNvPr>
          <p:cNvSpPr txBox="1"/>
          <p:nvPr/>
        </p:nvSpPr>
        <p:spPr>
          <a:xfrm>
            <a:off x="7584284" y="2738062"/>
            <a:ext cx="360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pPr marL="0" indent="0">
              <a:buNone/>
            </a:pPr>
            <a:r>
              <a:rPr lang="ru-RU" altLang="ko-KR" dirty="0" smtClean="0">
                <a:solidFill>
                  <a:schemeClr val="tx1"/>
                </a:solidFill>
              </a:rPr>
              <a:t>Мы стали делать скриншоты с информацией по каждому вопросу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0AE5DE-0663-4CEF-8DF8-A3F64B47423F}"/>
              </a:ext>
            </a:extLst>
          </p:cNvPr>
          <p:cNvSpPr/>
          <p:nvPr/>
        </p:nvSpPr>
        <p:spPr>
          <a:xfrm>
            <a:off x="7584284" y="2244502"/>
            <a:ext cx="360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 </a:t>
            </a:r>
            <a:r>
              <a:rPr lang="ru-RU" altLang="ko-KR" sz="2400" dirty="0" smtClean="0">
                <a:latin typeface="+mj-lt"/>
              </a:rPr>
              <a:t>Строение материала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BCFB46-2D8E-443A-B230-340BCA67ED32}"/>
              </a:ext>
            </a:extLst>
          </p:cNvPr>
          <p:cNvSpPr/>
          <p:nvPr/>
        </p:nvSpPr>
        <p:spPr>
          <a:xfrm>
            <a:off x="3649662" y="4186352"/>
            <a:ext cx="226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ECEAE7"/>
                </a:solidFill>
                <a:latin typeface="+mj-lt"/>
              </a:rPr>
              <a:t>03</a:t>
            </a:r>
            <a:endParaRPr lang="ko-KR" altLang="en-US" sz="6000" dirty="0">
              <a:solidFill>
                <a:srgbClr val="ECEAE7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FEECF2-E5E4-4543-9815-D17A8E6271F4}"/>
              </a:ext>
            </a:extLst>
          </p:cNvPr>
          <p:cNvSpPr txBox="1"/>
          <p:nvPr/>
        </p:nvSpPr>
        <p:spPr>
          <a:xfrm>
            <a:off x="3649666" y="5236144"/>
            <a:ext cx="3602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pPr marL="0" indent="0">
              <a:buNone/>
            </a:pPr>
            <a:r>
              <a:rPr lang="ru-RU" altLang="ko-KR" dirty="0" smtClean="0">
                <a:solidFill>
                  <a:schemeClr val="tx1"/>
                </a:solidFill>
              </a:rPr>
              <a:t>Бот начинает с приветствия, затем задаёт вопрос о готовности с ним работать, далее бот дает выбрать вид </a:t>
            </a:r>
            <a:r>
              <a:rPr lang="ru-RU" altLang="ko-KR" dirty="0" err="1" smtClean="0">
                <a:solidFill>
                  <a:schemeClr val="tx1"/>
                </a:solidFill>
              </a:rPr>
              <a:t>изучаемогоматериала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07424F-7DCE-4FB8-A196-C566363C607C}"/>
              </a:ext>
            </a:extLst>
          </p:cNvPr>
          <p:cNvSpPr/>
          <p:nvPr/>
        </p:nvSpPr>
        <p:spPr>
          <a:xfrm>
            <a:off x="3649666" y="4742584"/>
            <a:ext cx="360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 </a:t>
            </a:r>
            <a:r>
              <a:rPr lang="ru-RU" altLang="ko-KR" sz="2400" dirty="0" smtClean="0">
                <a:latin typeface="+mj-lt"/>
              </a:rPr>
              <a:t>Работа бота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9230C5-8ECB-4AF9-A90F-65D473A8778E}"/>
              </a:ext>
            </a:extLst>
          </p:cNvPr>
          <p:cNvSpPr/>
          <p:nvPr/>
        </p:nvSpPr>
        <p:spPr>
          <a:xfrm>
            <a:off x="7584280" y="4186352"/>
            <a:ext cx="226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ECEAE7"/>
                </a:solidFill>
                <a:latin typeface="+mj-lt"/>
              </a:rPr>
              <a:t>04</a:t>
            </a:r>
            <a:endParaRPr lang="ko-KR" altLang="en-US" sz="6000" dirty="0">
              <a:solidFill>
                <a:srgbClr val="ECEAE7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29F7E4-B295-4319-85E2-47C8F22967A9}"/>
              </a:ext>
            </a:extLst>
          </p:cNvPr>
          <p:cNvSpPr txBox="1"/>
          <p:nvPr/>
        </p:nvSpPr>
        <p:spPr>
          <a:xfrm>
            <a:off x="7584284" y="5236144"/>
            <a:ext cx="3602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pPr marL="0" indent="0">
              <a:buNone/>
            </a:pPr>
            <a:r>
              <a:rPr lang="ru-RU" altLang="ko-KR" dirty="0" smtClean="0">
                <a:solidFill>
                  <a:schemeClr val="tx1"/>
                </a:solidFill>
              </a:rPr>
              <a:t>Пользователь получил теоретический материал для подготовки к ОГЭ и может спать спокойно)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25074-539D-445F-978D-A089D7F96425}"/>
              </a:ext>
            </a:extLst>
          </p:cNvPr>
          <p:cNvSpPr/>
          <p:nvPr/>
        </p:nvSpPr>
        <p:spPr>
          <a:xfrm>
            <a:off x="7584284" y="4742584"/>
            <a:ext cx="360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 </a:t>
            </a:r>
            <a:r>
              <a:rPr lang="ru-RU" altLang="ko-KR" sz="2400" dirty="0" smtClean="0">
                <a:latin typeface="+mj-lt"/>
              </a:rPr>
              <a:t>Пользователь доволен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728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D52DE26-28B3-4FCF-B495-D2C34D7CAE1A}"/>
              </a:ext>
            </a:extLst>
          </p:cNvPr>
          <p:cNvSpPr txBox="1"/>
          <p:nvPr/>
        </p:nvSpPr>
        <p:spPr>
          <a:xfrm>
            <a:off x="825502" y="2542860"/>
            <a:ext cx="52343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/>
              <a:t>Чтобы начать работу бота нужно написать «</a:t>
            </a:r>
            <a:r>
              <a:rPr lang="ru-RU" altLang="ko-KR" sz="1400" dirty="0" err="1" smtClean="0"/>
              <a:t>Йоу</a:t>
            </a:r>
            <a:r>
              <a:rPr lang="ru-RU" altLang="ko-KR" sz="1400" dirty="0" smtClean="0"/>
              <a:t>» или «Привет» (регистр не важен)</a:t>
            </a:r>
          </a:p>
          <a:p>
            <a:r>
              <a:rPr lang="ru-RU" altLang="ko-KR" sz="1400" dirty="0" smtClean="0"/>
              <a:t>Далее бот вас приветствует и спрашивает готовы ли вы начать, дальше он ещё раз вас спрашивает и только после этого появляется выбор предметов.</a:t>
            </a:r>
          </a:p>
          <a:p>
            <a:r>
              <a:rPr lang="ru-RU" altLang="ko-KR" sz="1400" dirty="0" smtClean="0"/>
              <a:t>Пока что выбор у нас небольшой (всего 6 предметов).</a:t>
            </a:r>
          </a:p>
          <a:p>
            <a:r>
              <a:rPr lang="ru-RU" altLang="ko-KR" sz="1400" dirty="0" smtClean="0"/>
              <a:t>Пользователь выбирает нужный и по нему номер задачи, где он может посмотреть теорию по определённой теме</a:t>
            </a:r>
          </a:p>
          <a:p>
            <a:r>
              <a:rPr lang="ru-RU" altLang="ko-KR" sz="1400" dirty="0" smtClean="0"/>
              <a:t>Дальше пользователю отправляются фотографии с необходимыми материалами.</a:t>
            </a:r>
          </a:p>
          <a:p>
            <a:r>
              <a:rPr lang="ru-RU" altLang="ko-KR" sz="1400" dirty="0" smtClean="0"/>
              <a:t>Так же у нас предусмотрена возможность выбора дат проведения экзаменов, а так же успокаивающей музыки, для того, чтобы разгрузится во время учёбы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31EF0-8963-48BE-A9B6-B60C5B4B9252}"/>
              </a:ext>
            </a:extLst>
          </p:cNvPr>
          <p:cNvSpPr txBox="1"/>
          <p:nvPr/>
        </p:nvSpPr>
        <p:spPr>
          <a:xfrm>
            <a:off x="825502" y="1681000"/>
            <a:ext cx="595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 smtClean="0">
                <a:latin typeface="Scope One" panose="02060403030504020204" pitchFamily="18" charset="0"/>
                <a:cs typeface="Scope One" panose="02060403030504020204" pitchFamily="18" charset="0"/>
              </a:rPr>
              <a:t>Работа бота</a:t>
            </a:r>
            <a:endParaRPr lang="ko-KR" altLang="en-US" sz="3200" dirty="0"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E92F27-BD11-4AFE-BD74-D50AE9B5CED4}"/>
              </a:ext>
            </a:extLst>
          </p:cNvPr>
          <p:cNvCxnSpPr/>
          <p:nvPr/>
        </p:nvCxnSpPr>
        <p:spPr>
          <a:xfrm>
            <a:off x="3803414" y="927252"/>
            <a:ext cx="217170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98" y="927252"/>
            <a:ext cx="3998559" cy="49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7E2E55C-CFBE-490D-AACC-CB421EEDE21E}"/>
              </a:ext>
            </a:extLst>
          </p:cNvPr>
          <p:cNvSpPr txBox="1"/>
          <p:nvPr/>
        </p:nvSpPr>
        <p:spPr>
          <a:xfrm>
            <a:off x="972946" y="1453545"/>
            <a:ext cx="339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2400" b="0" dirty="0" smtClean="0"/>
              <a:t>Сайты, которые мы использовали</a:t>
            </a:r>
            <a:endParaRPr lang="en-US" altLang="ko-KR" sz="2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1FB21-58A4-46B5-B162-633BD78E5023}"/>
              </a:ext>
            </a:extLst>
          </p:cNvPr>
          <p:cNvSpPr txBox="1"/>
          <p:nvPr/>
        </p:nvSpPr>
        <p:spPr>
          <a:xfrm>
            <a:off x="972947" y="2500442"/>
            <a:ext cx="2645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dirty="0" smtClean="0"/>
              <a:t>Ну тут всё по классике, самые главные сайты с экзаменами это ФИПИ и РЕШУ ОГЭ, но там в основном практика, по этому теорию приходилось искать через сторонние сайты, которые сделаны репетиторами и онлайн школами, там довольно много теоретического материала с примерами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5A54F-1010-4A07-83EF-36864C48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044490"/>
            <a:ext cx="7745347" cy="47690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77" y="1355270"/>
            <a:ext cx="5344400" cy="30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BA8B1-D7D9-4BA7-81BD-EA7584A7937C}"/>
              </a:ext>
            </a:extLst>
          </p:cNvPr>
          <p:cNvSpPr txBox="1"/>
          <p:nvPr/>
        </p:nvSpPr>
        <p:spPr>
          <a:xfrm>
            <a:off x="1158502" y="2289985"/>
            <a:ext cx="4760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7200" b="0" dirty="0" smtClean="0"/>
              <a:t>Спасибо за внимание</a:t>
            </a:r>
            <a:r>
              <a:rPr lang="en-US" altLang="ko-KR" sz="7200" b="0" dirty="0" smtClean="0"/>
              <a:t> </a:t>
            </a:r>
            <a:r>
              <a:rPr lang="en-US" altLang="ko-KR" sz="7200" b="0" dirty="0"/>
              <a:t>!</a:t>
            </a:r>
          </a:p>
        </p:txBody>
      </p:sp>
      <p:sp>
        <p:nvSpPr>
          <p:cNvPr id="2" name="AutoShape 2" descr="blob:https://web.telegram.org/2536620a-622a-4987-84c0-a6dadf9fd5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31" y="2032270"/>
            <a:ext cx="4050515" cy="30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>
          <a:solidFill>
            <a:schemeClr val="tx1"/>
          </a:solidFill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latin typeface="+mj-lt"/>
          </a:defRPr>
        </a:defPPr>
      </a:lst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302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Poppins SemiBold</vt:lpstr>
      <vt:lpstr>Overpass Light</vt:lpstr>
      <vt:lpstr>Candara Light</vt:lpstr>
      <vt:lpstr>Poppins Light</vt:lpstr>
      <vt:lpstr>Arial Unicode MS</vt:lpstr>
      <vt:lpstr>Scope One</vt:lpstr>
      <vt:lpstr>Arial</vt:lpstr>
      <vt:lpstr>맑은 고딕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Anastasia</cp:lastModifiedBy>
  <cp:revision>196</cp:revision>
  <dcterms:created xsi:type="dcterms:W3CDTF">2019-04-06T05:20:47Z</dcterms:created>
  <dcterms:modified xsi:type="dcterms:W3CDTF">2025-04-02T20:05:56Z</dcterms:modified>
</cp:coreProperties>
</file>