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1" r:id="rId5"/>
    <p:sldId id="260" r:id="rId6"/>
    <p:sldId id="272" r:id="rId7"/>
    <p:sldId id="261" r:id="rId8"/>
    <p:sldId id="262" r:id="rId9"/>
    <p:sldId id="263" r:id="rId10"/>
    <p:sldId id="268" r:id="rId11"/>
    <p:sldId id="265" r:id="rId12"/>
    <p:sldId id="267" r:id="rId13"/>
    <p:sldId id="273" r:id="rId14"/>
    <p:sldId id="274" r:id="rId15"/>
    <p:sldId id="269" r:id="rId16"/>
    <p:sldId id="270" r:id="rId17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AF186-5392-498C-A304-BD5124DC615B}" type="datetimeFigureOut">
              <a:rPr lang="ru-RU" smtClean="0"/>
              <a:t>29.01.2017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2D273-761A-4296-9D3D-EFA2D6EB8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1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251B-197A-4471-8657-0A142119A74B}" type="datetimeFigureOut">
              <a:rPr lang="ru-RU" smtClean="0"/>
              <a:t>29.01.2017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B213-6FEB-4BAF-BCC3-B68193D77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7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213-6FEB-4BAF-BCC3-B68193D77F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1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213-6FEB-4BAF-BCC3-B68193D77F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5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7845-D348-4CCC-957A-36B62DDBDC6D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3BC4-25D4-44CE-AAE5-6B0180A2A104}" type="datetime1">
              <a:rPr lang="ru-RU" smtClean="0"/>
              <a:t>29.01.2017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0E4-5D0C-4B10-BD78-3478A0EE0C1D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5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B2C-CB81-4527-8837-4BFBCC40C657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51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CB5-92D7-4D8D-804D-70D5D8B2E098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2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A8A1-0CCE-45A4-AAC9-FEACE47EA5E2}" type="datetime1">
              <a:rPr lang="ru-RU" smtClean="0"/>
              <a:t>29.01.2017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5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BA13-A2C5-449F-B071-269A9BC90C36}" type="datetime1">
              <a:rPr lang="ru-RU" smtClean="0"/>
              <a:t>29.01.2017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78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7127-277A-4799-A99F-2B04F01447BA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6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7C66-91E9-41F9-B614-CDB7423E2AE8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A49-0F64-455B-88C3-7E2918E5EC0D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55F5-FD01-42A7-A7A2-230DA61A4241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5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8F1-9783-4E23-9137-448FBB68CAC5}" type="datetime1">
              <a:rPr lang="ru-RU" smtClean="0"/>
              <a:t>29.01.2017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1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F15C-5FC9-4D2B-9607-7BDCA9ED4B18}" type="datetime1">
              <a:rPr lang="ru-RU" smtClean="0"/>
              <a:t>29.01.2017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305-CEB6-4E9E-8830-D384AAF13268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8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9FC6-5FD6-4308-B6A8-5F401E446C88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857-4AB5-4AE2-8F88-CB9475CD494F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5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851-3640-4CDB-A601-83493F4B8AE7}" type="datetime1">
              <a:rPr lang="ru-RU" smtClean="0"/>
              <a:t>29.01.2017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A8A3A2-407F-4CC2-B148-FE4381625D99}" type="datetime1">
              <a:rPr lang="ru-RU" smtClean="0"/>
              <a:t>29.01.2017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04C6-EEDE-4981-B2B5-6C05C9E4D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67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851" y="679572"/>
            <a:ext cx="10127945" cy="3329581"/>
          </a:xfrm>
        </p:spPr>
        <p:txBody>
          <a:bodyPr/>
          <a:lstStyle/>
          <a:p>
            <a:r>
              <a:rPr lang="en-GB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and application for pilots progress analysis on aircraft simulators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8851" y="4392995"/>
            <a:ext cx="10716342" cy="1697703"/>
          </a:xfrm>
        </p:spPr>
        <p:txBody>
          <a:bodyPr>
            <a:normAutofit fontScale="92500"/>
          </a:bodyPr>
          <a:lstStyle/>
          <a:p>
            <a:pPr algn="r"/>
            <a:r>
              <a:rPr lang="en-US" sz="2800" dirty="0"/>
              <a:t>Performer: student Chykurov </a:t>
            </a:r>
            <a:r>
              <a:rPr lang="en-US" sz="2800" dirty="0" smtClean="0"/>
              <a:t>Maksym</a:t>
            </a:r>
            <a:endParaRPr lang="en-US" sz="2800" dirty="0"/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Supervisor: associate professor </a:t>
            </a:r>
            <a:r>
              <a:rPr lang="en-US" sz="2800" dirty="0" err="1"/>
              <a:t>Khomenko</a:t>
            </a:r>
            <a:r>
              <a:rPr lang="en-US" sz="2800" dirty="0"/>
              <a:t> </a:t>
            </a:r>
            <a:r>
              <a:rPr lang="en-US" sz="2800" dirty="0" err="1" smtClean="0"/>
              <a:t>Volodymyr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7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884"/>
          </a:xfrm>
        </p:spPr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diagram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73" y="1790244"/>
            <a:ext cx="8997636" cy="44038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5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929"/>
          </a:xfrm>
        </p:spPr>
        <p:txBody>
          <a:bodyPr/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781" y="1366068"/>
            <a:ext cx="5833381" cy="502545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6225"/>
          </a:xfrm>
        </p:spPr>
        <p:txBody>
          <a:bodyPr/>
          <a:lstStyle/>
          <a:p>
            <a:r>
              <a:rPr lang="en-US" dirty="0" smtClean="0"/>
              <a:t>Design conclusion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For </a:t>
            </a:r>
            <a:r>
              <a:rPr lang="en-US" sz="2800" dirty="0"/>
              <a:t>correct implementation of design patterns were decided dividing application layers into 4 packages:</a:t>
            </a:r>
            <a:endParaRPr lang="ru-RU" sz="2800" dirty="0"/>
          </a:p>
          <a:p>
            <a:pPr lvl="1"/>
            <a:r>
              <a:rPr lang="en-US" sz="2400" dirty="0"/>
              <a:t>Entities;</a:t>
            </a:r>
            <a:endParaRPr lang="ru-RU" sz="2400" dirty="0"/>
          </a:p>
          <a:p>
            <a:pPr lvl="1"/>
            <a:r>
              <a:rPr lang="en-US" sz="2400" dirty="0"/>
              <a:t>DAO interfaces;</a:t>
            </a:r>
            <a:endParaRPr lang="ru-RU" sz="2400" dirty="0"/>
          </a:p>
          <a:p>
            <a:pPr lvl="1"/>
            <a:r>
              <a:rPr lang="en-US" sz="2400" dirty="0"/>
              <a:t>DAO implementations;</a:t>
            </a:r>
            <a:endParaRPr lang="ru-RU" sz="2400" dirty="0"/>
          </a:p>
          <a:p>
            <a:pPr lvl="1"/>
            <a:r>
              <a:rPr lang="ru-RU" sz="2400" dirty="0" err="1"/>
              <a:t>RESTful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47461" cy="1400530"/>
          </a:xfrm>
        </p:spPr>
        <p:txBody>
          <a:bodyPr/>
          <a:lstStyle/>
          <a:p>
            <a:r>
              <a:rPr lang="en-US" sz="4000" dirty="0" smtClean="0"/>
              <a:t>Diagram visualization of </a:t>
            </a:r>
            <a:br>
              <a:rPr lang="en-US" sz="4000" dirty="0" smtClean="0"/>
            </a:br>
            <a:r>
              <a:rPr lang="en-US" sz="4000" dirty="0" smtClean="0"/>
              <a:t>training process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1" y="2202511"/>
            <a:ext cx="10207636" cy="37927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2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Diagram visualization of </a:t>
            </a:r>
            <a:br>
              <a:rPr lang="en-US" sz="4400" dirty="0"/>
            </a:br>
            <a:r>
              <a:rPr lang="en-US" sz="4400" dirty="0"/>
              <a:t>training process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" y="2489812"/>
            <a:ext cx="11061968" cy="35027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66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	As </a:t>
            </a:r>
            <a:r>
              <a:rPr lang="en-US" sz="2400" dirty="0"/>
              <a:t>the result full system that covers all functional needs and provide all services that are needed was developed. System contains of following elements:</a:t>
            </a:r>
            <a:endParaRPr lang="ru-RU" sz="2400" dirty="0"/>
          </a:p>
          <a:p>
            <a:pPr lvl="0"/>
            <a:r>
              <a:rPr lang="en-US" sz="2400" dirty="0"/>
              <a:t>Flight simulator;</a:t>
            </a:r>
            <a:endParaRPr lang="ru-RU" sz="2400" dirty="0"/>
          </a:p>
          <a:p>
            <a:pPr lvl="0"/>
            <a:r>
              <a:rPr lang="en-US" sz="2400" dirty="0"/>
              <a:t>Main application;</a:t>
            </a:r>
            <a:endParaRPr lang="ru-RU" sz="2400" dirty="0"/>
          </a:p>
          <a:p>
            <a:pPr lvl="0"/>
            <a:r>
              <a:rPr lang="en-US" sz="2400" dirty="0"/>
              <a:t>User portal;</a:t>
            </a:r>
            <a:endParaRPr lang="ru-RU" sz="2400" dirty="0"/>
          </a:p>
          <a:p>
            <a:pPr lvl="0"/>
            <a:r>
              <a:rPr lang="en-US" sz="2400" dirty="0"/>
              <a:t>Database.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0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75860" y="1217212"/>
            <a:ext cx="10861481" cy="3329581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783"/>
          </a:xfrm>
        </p:spPr>
        <p:txBody>
          <a:bodyPr/>
          <a:lstStyle/>
          <a:p>
            <a:r>
              <a:rPr lang="en-US" dirty="0" smtClean="0"/>
              <a:t>Description and </a:t>
            </a:r>
            <a:r>
              <a:rPr lang="en-US" dirty="0" err="1" smtClean="0"/>
              <a:t>sence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20181"/>
            <a:ext cx="8946541" cy="4610275"/>
          </a:xfrm>
        </p:spPr>
        <p:txBody>
          <a:bodyPr>
            <a:normAutofit/>
          </a:bodyPr>
          <a:lstStyle/>
          <a:p>
            <a:r>
              <a:rPr lang="en-US" dirty="0"/>
              <a:t>A flight simulator is a device that artificially re-creates aircraft flight and the environment in which it flies, for pilot training, design, or other purposes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Efficiency and skills of aircraft personnel is a key situation in safety of flights.</a:t>
            </a:r>
          </a:p>
          <a:p>
            <a:r>
              <a:rPr lang="en-US" dirty="0"/>
              <a:t>Staff has to pass many trainings and always maintain its skills regardless of experience. That is why it is necessary to perform regular training. </a:t>
            </a:r>
          </a:p>
          <a:p>
            <a:r>
              <a:rPr lang="en-US" dirty="0"/>
              <a:t>This makes pilot to stay on professional level and always be fit for any kinds of emergencies. </a:t>
            </a:r>
          </a:p>
          <a:p>
            <a:r>
              <a:rPr lang="en-US" dirty="0"/>
              <a:t>Moreover, simulating emergency situations force pilots to be fit and prepared for ones.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8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270"/>
          </a:xfrm>
        </p:spPr>
        <p:txBody>
          <a:bodyPr/>
          <a:lstStyle/>
          <a:p>
            <a:r>
              <a:rPr lang="en-US" dirty="0" smtClean="0"/>
              <a:t>Working systems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526793"/>
            <a:ext cx="10025166" cy="3460538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104293" y="1933650"/>
            <a:ext cx="8946541" cy="8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of working portal for users represented by FCS training center.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- Question - Metric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20181"/>
            <a:ext cx="8946541" cy="4195481"/>
          </a:xfrm>
        </p:spPr>
        <p:txBody>
          <a:bodyPr/>
          <a:lstStyle/>
          <a:p>
            <a:r>
              <a:rPr lang="en-US" dirty="0"/>
              <a:t>Conceptual level (Goal) </a:t>
            </a:r>
          </a:p>
          <a:p>
            <a:pPr lvl="1"/>
            <a:r>
              <a:rPr lang="en-US" dirty="0"/>
              <a:t>A goal is defined for an object, for a variety of reasons, with respect to various models of quality, from various points of view and relative to a particular environment.</a:t>
            </a:r>
          </a:p>
          <a:p>
            <a:r>
              <a:rPr lang="en-US" dirty="0"/>
              <a:t>Operational level (Question) </a:t>
            </a:r>
          </a:p>
          <a:p>
            <a:pPr lvl="1"/>
            <a:r>
              <a:rPr lang="en-US" dirty="0"/>
              <a:t>A set of questions is used to define models of the object of study and then focuses on that object to characterize the assessment or achievement of a specific goal.</a:t>
            </a:r>
          </a:p>
          <a:p>
            <a:r>
              <a:rPr lang="en-US" dirty="0"/>
              <a:t>Quantitative level (Metric) </a:t>
            </a:r>
          </a:p>
          <a:p>
            <a:pPr lvl="1"/>
            <a:r>
              <a:rPr lang="en-US" dirty="0"/>
              <a:t>A set of metrics, based on the models, is associated with every question in order to answer it in a measurable way.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9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Emergencies training approach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9908"/>
              </p:ext>
            </p:extLst>
          </p:nvPr>
        </p:nvGraphicFramePr>
        <p:xfrm>
          <a:off x="646111" y="3315010"/>
          <a:ext cx="9285068" cy="246003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89138"/>
                <a:gridCol w="2554390"/>
                <a:gridCol w="3061568"/>
                <a:gridCol w="1579972"/>
              </a:tblGrid>
              <a:tr h="320900">
                <a:tc>
                  <a:txBody>
                    <a:bodyPr/>
                    <a:lstStyle/>
                    <a:p>
                      <a:pPr indent="184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Goal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Question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Metric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Parameters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</a:tr>
              <a:tr h="9626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Has failed engine been turned off?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Fuel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valve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closed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300" dirty="0">
                          <a:effectLst/>
                        </a:rPr>
                        <a:t>fPPA1, fPPA2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</a:tr>
              <a:tr h="3209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The stop valve has been closed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STK1, STK2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</a:tr>
              <a:tr h="77623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Was there a difference of traction trimmer aileron compensated?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The bank is less than 5 degrees in 30 seconds.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  <a:tc>
                  <a:txBody>
                    <a:bodyPr/>
                    <a:lstStyle/>
                    <a:p>
                      <a:pPr indent="-711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GAM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1" marR="64221" marT="0" marB="0"/>
                </a:tc>
              </a:tr>
            </a:tbl>
          </a:graphicData>
        </a:graphic>
      </p:graphicFrame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136259"/>
              </p:ext>
            </p:extLst>
          </p:nvPr>
        </p:nvGraphicFramePr>
        <p:xfrm>
          <a:off x="646111" y="1958941"/>
          <a:ext cx="9285069" cy="1682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724"/>
                <a:gridCol w="2549782"/>
                <a:gridCol w="3069204"/>
                <a:gridCol w="1574359"/>
              </a:tblGrid>
              <a:tr h="407519">
                <a:tc>
                  <a:txBody>
                    <a:bodyPr/>
                    <a:lstStyle/>
                    <a:p>
                      <a:pPr indent="184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Goal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Metric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5239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</a:rPr>
                        <a:t>Assessment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of correctness parry the failure of one engine.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Was screw of failed engine been </a:t>
                      </a:r>
                      <a:r>
                        <a:rPr lang="en-US" sz="1400" dirty="0" err="1">
                          <a:effectLst/>
                        </a:rPr>
                        <a:t>vaned</a:t>
                      </a:r>
                      <a:r>
                        <a:rPr lang="en-US" sz="1400" dirty="0">
                          <a:effectLst/>
                        </a:rPr>
                        <a:t>?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Indicator of </a:t>
                      </a:r>
                      <a:r>
                        <a:rPr lang="en-US" sz="1400" dirty="0" err="1">
                          <a:effectLst/>
                        </a:rPr>
                        <a:t>vaning</a:t>
                      </a:r>
                      <a:r>
                        <a:rPr lang="en-US" sz="1400" dirty="0">
                          <a:effectLst/>
                        </a:rPr>
                        <a:t> has become equal to 1 after the rejection.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fPR</a:t>
                      </a:r>
                      <a:r>
                        <a:rPr lang="en-US" sz="1400" dirty="0">
                          <a:effectLst/>
                        </a:rPr>
                        <a:t>1, </a:t>
                      </a:r>
                      <a:r>
                        <a:rPr lang="ru-RU" sz="1400" dirty="0">
                          <a:effectLst/>
                        </a:rPr>
                        <a:t>fPR</a:t>
                      </a:r>
                      <a:r>
                        <a:rPr lang="en-US" sz="1400" dirty="0">
                          <a:effectLst/>
                        </a:rPr>
                        <a:t>2 (left</a:t>
                      </a:r>
                      <a:r>
                        <a:rPr lang="ru-RU" sz="1400" dirty="0">
                          <a:effectLst/>
                        </a:rPr>
                        <a:t>, right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Emergencies training approach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2845"/>
              </p:ext>
            </p:extLst>
          </p:nvPr>
        </p:nvGraphicFramePr>
        <p:xfrm>
          <a:off x="646111" y="2012881"/>
          <a:ext cx="9404722" cy="404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679"/>
                <a:gridCol w="2582640"/>
                <a:gridCol w="3108756"/>
                <a:gridCol w="1594647"/>
              </a:tblGrid>
              <a:tr h="40431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Goal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Question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50482"/>
              </p:ext>
            </p:extLst>
          </p:nvPr>
        </p:nvGraphicFramePr>
        <p:xfrm>
          <a:off x="646110" y="2421110"/>
          <a:ext cx="9404723" cy="252158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12993"/>
                <a:gridCol w="2590375"/>
                <a:gridCol w="3101022"/>
                <a:gridCol w="1600333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Rate the quality of touch the runway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Was it a soft touch?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Vertical speed at the moment of contact.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VYP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horizontal speed at the moment of contact.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711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VP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right was the position of the aircraft at the moment of contact?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&lt;Angle of list&gt;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 Pitch&gt;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517"/>
          </a:xfrm>
        </p:spPr>
        <p:txBody>
          <a:bodyPr/>
          <a:lstStyle/>
          <a:p>
            <a:r>
              <a:rPr lang="en-US" dirty="0" smtClean="0"/>
              <a:t>Overview of development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75840"/>
            <a:ext cx="1017561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Purpose .</a:t>
            </a:r>
          </a:p>
          <a:p>
            <a:pPr lvl="1"/>
            <a:r>
              <a:rPr lang="en-US" sz="2200" dirty="0" smtClean="0"/>
              <a:t>Evaluation </a:t>
            </a:r>
            <a:r>
              <a:rPr lang="en-US" sz="2200" dirty="0"/>
              <a:t>of pilots, maintaining pilot skills and provide information about flight simulation results.</a:t>
            </a:r>
            <a:endParaRPr lang="ru-RU" sz="2200" dirty="0"/>
          </a:p>
          <a:p>
            <a:r>
              <a:rPr lang="en-US" sz="2400" dirty="0"/>
              <a:t>Field of </a:t>
            </a:r>
            <a:r>
              <a:rPr lang="en-US" sz="2400" dirty="0" smtClean="0"/>
              <a:t>usage.</a:t>
            </a:r>
          </a:p>
          <a:p>
            <a:pPr lvl="1"/>
            <a:r>
              <a:rPr lang="en-US" sz="2200" dirty="0" smtClean="0"/>
              <a:t>Flight </a:t>
            </a:r>
            <a:r>
              <a:rPr lang="en-US" sz="2200" dirty="0"/>
              <a:t>simulators training centers with orientation on training semi-professional and professional pilots.</a:t>
            </a:r>
            <a:endParaRPr lang="ru-RU" sz="2200" dirty="0"/>
          </a:p>
          <a:p>
            <a:r>
              <a:rPr lang="en-US" sz="2400" dirty="0"/>
              <a:t>The objectives of </a:t>
            </a:r>
            <a:r>
              <a:rPr lang="en-US" sz="2400" dirty="0" smtClean="0"/>
              <a:t>application.</a:t>
            </a:r>
          </a:p>
          <a:p>
            <a:pPr lvl="1"/>
            <a:r>
              <a:rPr lang="en-US" sz="2200" dirty="0" smtClean="0"/>
              <a:t>Make </a:t>
            </a:r>
            <a:r>
              <a:rPr lang="en-US" sz="2200" dirty="0"/>
              <a:t>intuitive information resource that would help pilots perform their training and get evaluation, for instructors – to evaluate pilots. </a:t>
            </a:r>
            <a:endParaRPr lang="ru-RU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8172"/>
          </a:xfrm>
        </p:spPr>
        <p:txBody>
          <a:bodyPr/>
          <a:lstStyle/>
          <a:p>
            <a:r>
              <a:rPr lang="en-US" dirty="0"/>
              <a:t>Overview of development process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193" y="1844703"/>
            <a:ext cx="2665712" cy="419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568" y="1844703"/>
            <a:ext cx="6512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INSTRUMENTS FOR DEVELOPMENT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Java Enterprise Edition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AngularJS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WildFly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JUnit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9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124"/>
          </a:xfrm>
        </p:spPr>
        <p:txBody>
          <a:bodyPr/>
          <a:lstStyle/>
          <a:p>
            <a:r>
              <a:rPr lang="en-US" dirty="0" smtClean="0"/>
              <a:t>Design of system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69633"/>
              </p:ext>
            </p:extLst>
          </p:nvPr>
        </p:nvGraphicFramePr>
        <p:xfrm>
          <a:off x="1562968" y="1600864"/>
          <a:ext cx="9083828" cy="4028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5035"/>
                <a:gridCol w="5748793"/>
              </a:tblGrid>
              <a:tr h="32298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Sub-system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4597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Flight simulator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Flight simulation is used to perform gathering data of pilot training process. 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444768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Main web-application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Web application stored locally and perform gathering data, calculation and user interface for comfort usage of application in web browser. Perform writing data and instructor evaluation to database.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6895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User portal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Web site or portal for users to get to know the information about information center and evaluation of pilots.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45973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Database</a:t>
                      </a:r>
                      <a:endParaRPr lang="ru-R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Storing the data for both main application and user portal.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4C6-EEDE-4981-B2B5-6C05C9E4D4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7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610</Words>
  <Application>Microsoft Office PowerPoint</Application>
  <PresentationFormat>Широкоэкранный</PresentationFormat>
  <Paragraphs>125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Ион</vt:lpstr>
      <vt:lpstr>Methods and application for pilots progress analysis on aircraft simulators</vt:lpstr>
      <vt:lpstr>Description and sence</vt:lpstr>
      <vt:lpstr>Working systems</vt:lpstr>
      <vt:lpstr>Goal - Question - Metric</vt:lpstr>
      <vt:lpstr>Emergencies training approach</vt:lpstr>
      <vt:lpstr>Emergencies training approach</vt:lpstr>
      <vt:lpstr>Overview of development process</vt:lpstr>
      <vt:lpstr>Overview of development process</vt:lpstr>
      <vt:lpstr>Design of system</vt:lpstr>
      <vt:lpstr>Deployment diagram</vt:lpstr>
      <vt:lpstr>Database model</vt:lpstr>
      <vt:lpstr>Design conclusion </vt:lpstr>
      <vt:lpstr>Diagram visualization of  training process</vt:lpstr>
      <vt:lpstr>Diagram visualization of  training process</vt:lpstr>
      <vt:lpstr>Conclusion </vt:lpstr>
      <vt:lpstr>Thank you for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Презенація до дипломної роботи</dc:title>
  <dc:creator>Maksym Chykurov</dc:creator>
  <cp:lastModifiedBy>Maksym Chykurov</cp:lastModifiedBy>
  <cp:revision>18</cp:revision>
  <cp:lastPrinted>2017-01-29T13:40:39Z</cp:lastPrinted>
  <dcterms:created xsi:type="dcterms:W3CDTF">2017-01-26T15:30:43Z</dcterms:created>
  <dcterms:modified xsi:type="dcterms:W3CDTF">2017-01-29T13:58:59Z</dcterms:modified>
</cp:coreProperties>
</file>