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title pos="t" align="ctr" overlay="0">
      <cx:tx>
        <cx:txData>
          <cx:v>Chart Title</cx:v>
        </cx:txData>
      </cx:tx>
    </cx:title>
    <cx:plotArea>
      <cx:plotAreaRegion>
        <cx:series layoutId="clusteredColumn" uniqueId="{A6A7C87F-D330-4E3F-B23C-567BA1E439E5}">
          <cx:tx>
            <cx:txData>
              <cx:f>Sheet1!$A$1</cx:f>
              <cx:v>Series1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/>
  </cs:dataLabel>
  <cs:dataLabelCallout>
    <cs:lnRef idx="0"/>
    <cs:fillRef idx="0"/>
    <cs:effectRef idx="0"/>
    <cs:fontRef idx="minor">
      <a:schemeClr val="dk1">
        <a:lumMod val="50000"/>
        <a:lumOff val="50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ln w="9525" cap="flat" cmpd="sng" algn="ctr">
        <a:solidFill>
          <a:schemeClr val="phClr">
            <a:alpha val="50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cap="none" spc="2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a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ow Data Governance Reduces Patient Readmissions">
            <a:extLst>
              <a:ext uri="{FF2B5EF4-FFF2-40B4-BE49-F238E27FC236}">
                <a16:creationId xmlns:a16="http://schemas.microsoft.com/office/drawing/2014/main" id="{AF913656-8362-7718-79E8-1B79D7885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762000"/>
            <a:ext cx="4243296" cy="533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336656-AB64-9CD9-E13D-EEF6596C1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465" y="1385740"/>
            <a:ext cx="6901816" cy="2606357"/>
          </a:xfrm>
        </p:spPr>
        <p:txBody>
          <a:bodyPr/>
          <a:lstStyle/>
          <a:p>
            <a:r>
              <a:rPr lang="en-IN" b="1" dirty="0"/>
              <a:t>Predicting Hospital Readmission Risk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90AB3-07B5-95A7-C517-49E9A61E4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7822" y="4986995"/>
            <a:ext cx="2855486" cy="698625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072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78CC-BAD7-6ECB-4227-46D8A02E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Understanding the Problem Statement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1E6D8E-BE8E-BE84-77C4-A5BC19C1A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1353" y="2210159"/>
            <a:ext cx="1131822" cy="354171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49A59F-27F5-BC66-0114-09D083BBAD6E}"/>
              </a:ext>
            </a:extLst>
          </p:cNvPr>
          <p:cNvSpPr txBox="1"/>
          <p:nvPr/>
        </p:nvSpPr>
        <p:spPr>
          <a:xfrm>
            <a:off x="878399" y="2949530"/>
            <a:ext cx="42638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A1222"/>
                </a:solidFill>
                <a:effectLst/>
                <a:latin typeface="Inter"/>
              </a:rPr>
              <a:t>Background: Hospital readmissions are a significant challenge for healthcare systems, particularly for patients suffering from chronic illnesses.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122CC-E213-641C-18DA-BD7F32AE069A}"/>
              </a:ext>
            </a:extLst>
          </p:cNvPr>
          <p:cNvSpPr txBox="1"/>
          <p:nvPr/>
        </p:nvSpPr>
        <p:spPr>
          <a:xfrm>
            <a:off x="6965124" y="2097088"/>
            <a:ext cx="46467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A1222"/>
                </a:solidFill>
                <a:effectLst/>
                <a:latin typeface="Inter"/>
              </a:rPr>
              <a:t>Problem Statement: Predict hospital readmission risk for patients with chronic conditions.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899FBE-4594-0E90-7320-39C75D3310FF}"/>
              </a:ext>
            </a:extLst>
          </p:cNvPr>
          <p:cNvSpPr txBox="1"/>
          <p:nvPr/>
        </p:nvSpPr>
        <p:spPr>
          <a:xfrm>
            <a:off x="7039896" y="4498988"/>
            <a:ext cx="44736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A1222"/>
                </a:solidFill>
                <a:effectLst/>
                <a:latin typeface="Inter"/>
              </a:rPr>
              <a:t>Importance of Early Identification: Recognizing patients at high risk for readmission allows for timely interventions.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9995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E407-9423-A370-2DCB-80CDA003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025" y="609600"/>
            <a:ext cx="9302752" cy="1489496"/>
          </a:xfrm>
        </p:spPr>
        <p:txBody>
          <a:bodyPr/>
          <a:lstStyle/>
          <a:p>
            <a:r>
              <a:rPr lang="en-US" b="1" dirty="0"/>
              <a:t>Key Risk Factors and Trends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3CB49-1FEA-DDF9-A96D-14E256ADC40F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633025" y="1830292"/>
            <a:ext cx="8752299" cy="4737655"/>
          </a:xfrm>
        </p:spPr>
        <p:txBody>
          <a:bodyPr>
            <a:normAutofit/>
          </a:bodyPr>
          <a:lstStyle/>
          <a:p>
            <a:r>
              <a:rPr lang="en-US" sz="1600" b="1" dirty="0"/>
              <a:t>1.Key risk factors affecting readmission rates include patient demographics, medical history, and socioeconomic factors.</a:t>
            </a:r>
          </a:p>
          <a:p>
            <a:endParaRPr lang="en-US" sz="1600" b="1" dirty="0"/>
          </a:p>
          <a:p>
            <a:r>
              <a:rPr lang="en-US" sz="1600" b="1" dirty="0"/>
              <a:t>2.Patient demographics such as age and gender play a significant role in readmission rates.</a:t>
            </a:r>
          </a:p>
          <a:p>
            <a:endParaRPr lang="en-US" sz="1600" b="1" dirty="0"/>
          </a:p>
          <a:p>
            <a:r>
              <a:rPr lang="en-US" sz="1600" b="1" dirty="0"/>
              <a:t>3.Medical history, including previous admissions and comorbidities, affects readmission likelihood.</a:t>
            </a:r>
          </a:p>
          <a:p>
            <a:endParaRPr lang="en-US" sz="1600" b="1" dirty="0"/>
          </a:p>
          <a:p>
            <a:r>
              <a:rPr lang="en-US" sz="1600" b="1" dirty="0"/>
              <a:t>Socioeconomic factors like income and education level impact patient health outcomes.</a:t>
            </a:r>
          </a:p>
          <a:p>
            <a:endParaRPr lang="en-US" sz="1600" b="1" dirty="0"/>
          </a:p>
          <a:p>
            <a:r>
              <a:rPr lang="en-US" sz="1600" b="1" dirty="0"/>
              <a:t>Trends in hospital readmissions have changed over time, reflecting healthcare improvements.</a:t>
            </a:r>
          </a:p>
          <a:p>
            <a:r>
              <a:rPr lang="en-US" sz="1600" b="1" dirty="0"/>
              <a:t>Monitoring these risk factors is essential for healthcare providers.</a:t>
            </a:r>
            <a:endParaRPr lang="en-IN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88745-AD81-5EC6-2E51-EECAAB7EF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     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783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DB80-74B8-2AC7-05DA-E95AFD50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364" y="4105434"/>
            <a:ext cx="9912355" cy="819355"/>
          </a:xfrm>
        </p:spPr>
        <p:txBody>
          <a:bodyPr/>
          <a:lstStyle/>
          <a:p>
            <a:r>
              <a:rPr lang="en-IN" b="1" dirty="0"/>
              <a:t>Data Set Overview</a:t>
            </a:r>
            <a:endParaRPr lang="en-IN" dirty="0"/>
          </a:p>
        </p:txBody>
      </p:sp>
      <p:pic>
        <p:nvPicPr>
          <p:cNvPr id="14" name="Picture Placeholder 13" descr="Businessperson on a computer">
            <a:extLst>
              <a:ext uri="{FF2B5EF4-FFF2-40B4-BE49-F238E27FC236}">
                <a16:creationId xmlns:a16="http://schemas.microsoft.com/office/drawing/2014/main" id="{A1633FFC-588E-71E8-8218-ED0C155AC77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0404" b="2040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FC3E6-E16D-41AA-59AF-A29466491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4924789"/>
            <a:ext cx="9910859" cy="1232171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Data set used for analysis: Healthcare Dataset from Kaggle</a:t>
            </a:r>
          </a:p>
          <a:p>
            <a:pPr marL="342900" indent="-342900">
              <a:buAutoNum type="arabicPeriod"/>
            </a:pPr>
            <a:r>
              <a:rPr lang="en-IN" b="1" dirty="0"/>
              <a:t>Description of the dataset</a:t>
            </a:r>
          </a:p>
          <a:p>
            <a:pPr marL="342900" indent="-342900">
              <a:buAutoNum type="arabicPeriod"/>
            </a:pPr>
            <a:r>
              <a:rPr lang="en-US" b="1" dirty="0"/>
              <a:t>Relevance to the analysis of hospital readmissions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068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4E19-D954-F8B4-9D85-B83193B11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Preprocessing and Visualization</a:t>
            </a:r>
            <a:endParaRPr lang="en-IN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E819ECDE-84D3-F6E0-404F-306B51FEF3F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15430606"/>
                  </p:ext>
                </p:extLst>
              </p:nvPr>
            </p:nvGraphicFramePr>
            <p:xfrm>
              <a:off x="1314133" y="3020418"/>
              <a:ext cx="3745547" cy="292195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E819ECDE-84D3-F6E0-404F-306B51FEF3F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133" y="3020418"/>
                <a:ext cx="3745547" cy="2921952"/>
              </a:xfrm>
              <a:prstGeom prst="rect">
                <a:avLst/>
              </a:prstGeom>
            </p:spPr>
          </p:pic>
        </mc:Fallback>
      </mc:AlternateContent>
      <p:pic>
        <p:nvPicPr>
          <p:cNvPr id="2050" name="Picture 2" descr="Data Preprocessing, Analysis, and Visualization for building a Machine  learning model - GeeksforGeeks">
            <a:extLst>
              <a:ext uri="{FF2B5EF4-FFF2-40B4-BE49-F238E27FC236}">
                <a16:creationId xmlns:a16="http://schemas.microsoft.com/office/drawing/2014/main" id="{C5214807-32F7-8817-812E-0715FE6EA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695" y="3020418"/>
            <a:ext cx="4764612" cy="292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48F213-D5F4-88B1-1360-F9A908B52576}"/>
              </a:ext>
            </a:extLst>
          </p:cNvPr>
          <p:cNvSpPr txBox="1"/>
          <p:nvPr/>
        </p:nvSpPr>
        <p:spPr>
          <a:xfrm>
            <a:off x="1141413" y="2097088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This process is crucial because real-world data frequently contains inconsistencies, errors, missing values, and irrelevant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265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CFB6-5C7F-C5E6-9064-2DCE99DE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Training and Prediction</a:t>
            </a:r>
            <a:endParaRPr lang="en-IN" dirty="0"/>
          </a:p>
        </p:txBody>
      </p:sp>
      <p:pic>
        <p:nvPicPr>
          <p:cNvPr id="17" name="Picture Placeholder 16" descr="Bullseye with solid fill">
            <a:extLst>
              <a:ext uri="{FF2B5EF4-FFF2-40B4-BE49-F238E27FC236}">
                <a16:creationId xmlns:a16="http://schemas.microsoft.com/office/drawing/2014/main" id="{762C6B02-3671-2350-A029-6E22DCE9339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614" r="1461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298A7-2A97-3751-BDCD-EE9876D78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84CAA3-5A30-D228-D49B-206FA777B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" y="2174240"/>
            <a:ext cx="6278880" cy="368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1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E94BA4DC-17D1-9DF2-013C-0A98446F4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160" y="1149727"/>
            <a:ext cx="3698240" cy="45585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C021EE-9926-2D67-50AF-50A02190D43A}"/>
              </a:ext>
            </a:extLst>
          </p:cNvPr>
          <p:cNvSpPr txBox="1"/>
          <p:nvPr/>
        </p:nvSpPr>
        <p:spPr>
          <a:xfrm>
            <a:off x="2004060" y="917694"/>
            <a:ext cx="61010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cap="all" dirty="0">
                <a:solidFill>
                  <a:srgbClr val="0A1222"/>
                </a:solidFill>
                <a:effectLst/>
                <a:latin typeface="Roboto" panose="02000000000000000000" pitchFamily="2" charset="0"/>
              </a:rPr>
              <a:t>Key Factors for Prediction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BD0C1C-2527-8261-5CB5-CB64A0F5417A}"/>
              </a:ext>
            </a:extLst>
          </p:cNvPr>
          <p:cNvSpPr txBox="1"/>
          <p:nvPr/>
        </p:nvSpPr>
        <p:spPr>
          <a:xfrm>
            <a:off x="1668780" y="2692569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A1222"/>
                </a:solidFill>
                <a:effectLst/>
                <a:latin typeface="Roboto" panose="02000000000000000000" pitchFamily="2" charset="0"/>
              </a:rPr>
              <a:t>Factors considered for predicting patient outcomes: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DD25E1-6B52-4A38-E07A-2A98F7269E34}"/>
              </a:ext>
            </a:extLst>
          </p:cNvPr>
          <p:cNvSpPr txBox="1"/>
          <p:nvPr/>
        </p:nvSpPr>
        <p:spPr>
          <a:xfrm>
            <a:off x="1668780" y="4745396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A1222"/>
                </a:solidFill>
                <a:effectLst/>
                <a:latin typeface="Roboto" panose="02000000000000000000" pitchFamily="2" charset="0"/>
              </a:rPr>
              <a:t>Importance of a comprehensive approach to risk assessment.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580F4F-0AE9-59E9-C373-B6283FB6AE72}"/>
              </a:ext>
            </a:extLst>
          </p:cNvPr>
          <p:cNvSpPr txBox="1"/>
          <p:nvPr/>
        </p:nvSpPr>
        <p:spPr>
          <a:xfrm>
            <a:off x="1902460" y="3067289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1222"/>
                </a:solidFill>
                <a:effectLst/>
                <a:latin typeface="Inter"/>
              </a:rPr>
              <a:t>Clinical indicators, patient history and demographics, and social determinants of health are essential in assessing risk.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12D552-481A-D227-8AFA-1184F8F8094E}"/>
              </a:ext>
            </a:extLst>
          </p:cNvPr>
          <p:cNvSpPr txBox="1"/>
          <p:nvPr/>
        </p:nvSpPr>
        <p:spPr>
          <a:xfrm>
            <a:off x="2004060" y="5293975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1222"/>
                </a:solidFill>
                <a:effectLst/>
                <a:latin typeface="Inter"/>
              </a:rPr>
              <a:t>A holistic evaluation leads to better prediction of hospital readmission risk.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2852B9-C214-980D-8DA6-5D1A2E788B52}"/>
              </a:ext>
            </a:extLst>
          </p:cNvPr>
          <p:cNvSpPr txBox="1"/>
          <p:nvPr/>
        </p:nvSpPr>
        <p:spPr>
          <a:xfrm>
            <a:off x="1668780" y="374331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A1222"/>
                </a:solidFill>
                <a:effectLst/>
                <a:latin typeface="Roboto" panose="02000000000000000000" pitchFamily="2" charset="0"/>
              </a:rPr>
              <a:t>Analyzing trends and patterns in readmission data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13919-8004-1B5E-5137-9D173CA347B0}"/>
              </a:ext>
            </a:extLst>
          </p:cNvPr>
          <p:cNvSpPr txBox="1"/>
          <p:nvPr/>
        </p:nvSpPr>
        <p:spPr>
          <a:xfrm>
            <a:off x="2004060" y="4093647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1222"/>
                </a:solidFill>
                <a:effectLst/>
                <a:latin typeface="Inter"/>
              </a:rPr>
              <a:t>Visualizing data helps in understanding factors leading to readmissions.</a:t>
            </a:r>
          </a:p>
        </p:txBody>
      </p:sp>
    </p:spTree>
    <p:extLst>
      <p:ext uri="{BB962C8B-B14F-4D97-AF65-F5344CB8AC3E}">
        <p14:creationId xmlns:p14="http://schemas.microsoft.com/office/powerpoint/2010/main" val="65136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F7AE-1F32-CBCC-9B3F-9E08ACD7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Frontend Web Application UI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8556A-9549-F90C-7807-CAC1F9E38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/>
              <a:t>Overview of the user interface for the web application developed:</a:t>
            </a:r>
            <a:endParaRPr lang="en-IN" sz="1600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4BAB960E-0D62-4484-5261-67ABBFB24851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t="1656" b="1656"/>
          <a:stretch>
            <a:fillRect/>
          </a:stretch>
        </p:blipFill>
        <p:spPr>
          <a:xfrm>
            <a:off x="968693" y="2328862"/>
            <a:ext cx="3195240" cy="15240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61262F-2104-73B1-2A01-EE06FB38A6D7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1013542"/>
          </a:xfrm>
        </p:spPr>
        <p:txBody>
          <a:bodyPr>
            <a:normAutofit fontScale="47500" lnSpcReduction="20000"/>
          </a:bodyPr>
          <a:lstStyle/>
          <a:p>
            <a:r>
              <a:rPr lang="en-US" sz="2700" dirty="0"/>
              <a:t>This section provides a comprehensive look at the design and functionality of the web application's interface, tailored for healthcare providers and patient interactions.</a:t>
            </a:r>
          </a:p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F8EB71-6301-B1A4-BEEE-85D7797F4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84275" y="4414551"/>
            <a:ext cx="3200400" cy="576262"/>
          </a:xfrm>
        </p:spPr>
        <p:txBody>
          <a:bodyPr/>
          <a:lstStyle/>
          <a:p>
            <a:r>
              <a:rPr lang="en-US" sz="1600" b="1" dirty="0"/>
              <a:t>Features for healthcare providers to access risk prediction results</a:t>
            </a:r>
            <a:endParaRPr lang="en-IN" sz="1600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C6DD5182-289E-6048-60CB-08D2AFACDDA8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/>
          <a:srcRect t="3078" b="3078"/>
          <a:stretch>
            <a:fillRect/>
          </a:stretch>
        </p:blipFill>
        <p:spPr>
          <a:xfrm>
            <a:off x="4496531" y="2328862"/>
            <a:ext cx="3198940" cy="152400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404388-B9C9-4852-1E64-55199298FAB2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Healthcare providers can conveniently view and interpret risk prediction outcomes through the application interface.</a:t>
            </a:r>
          </a:p>
          <a:p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32C7341-FEEC-8F2E-E4E2-6177CDA9B5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32297" y="4233862"/>
            <a:ext cx="3190741" cy="576262"/>
          </a:xfrm>
        </p:spPr>
        <p:txBody>
          <a:bodyPr/>
          <a:lstStyle/>
          <a:p>
            <a:r>
              <a:rPr lang="en-US" sz="1600" b="1" dirty="0"/>
              <a:t>Interactive elements for patient data input</a:t>
            </a:r>
            <a:endParaRPr lang="en-IN" sz="1600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EEB2C3C0-4342-9AF4-E51A-2529FE59EDBC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/>
          <a:srcRect t="1815" b="1815"/>
          <a:stretch>
            <a:fillRect/>
          </a:stretch>
        </p:blipFill>
        <p:spPr>
          <a:xfrm>
            <a:off x="8028069" y="2328862"/>
            <a:ext cx="3194969" cy="152400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845511F-5944-0753-A5FF-3BD244E5175F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8028070" y="4990813"/>
            <a:ext cx="3194968" cy="8103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application includes user-friendly interactive elements that allow patients to enter their data seamlessly.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62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95CD-1165-7857-7F19-B4DCFFDF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806922"/>
          </a:xfrm>
        </p:spPr>
        <p:txBody>
          <a:bodyPr/>
          <a:lstStyle/>
          <a:p>
            <a:r>
              <a:rPr lang="en-US" b="1" dirty="0"/>
              <a:t>Let’s enhance usability and accuracy in hospital readmission predictions.</a:t>
            </a:r>
            <a:br>
              <a:rPr lang="en-US" b="1" dirty="0"/>
            </a:br>
            <a:br>
              <a:rPr lang="en-US" b="1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A1899B-807F-7912-9800-DEAADF4DF579}"/>
              </a:ext>
            </a:extLst>
          </p:cNvPr>
          <p:cNvSpPr txBox="1"/>
          <p:nvPr/>
        </p:nvSpPr>
        <p:spPr>
          <a:xfrm>
            <a:off x="7214551" y="4163387"/>
            <a:ext cx="610108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cap="all" dirty="0">
                <a:solidFill>
                  <a:srgbClr val="0A1222"/>
                </a:solidFill>
                <a:effectLst/>
                <a:latin typeface="Roboto" panose="02000000000000000000" pitchFamily="2" charset="0"/>
              </a:rPr>
              <a:t>thank you</a:t>
            </a:r>
          </a:p>
          <a:p>
            <a:r>
              <a:rPr lang="en-IN" sz="1600" b="1" cap="all" dirty="0">
                <a:solidFill>
                  <a:srgbClr val="0A1222"/>
                </a:solidFill>
                <a:latin typeface="Roboto" panose="02000000000000000000" pitchFamily="2" charset="0"/>
              </a:rPr>
              <a:t>Subhrajit Das(23cse658)</a:t>
            </a:r>
          </a:p>
          <a:p>
            <a:r>
              <a:rPr lang="en-IN" sz="1600" b="1" cap="all" dirty="0">
                <a:solidFill>
                  <a:srgbClr val="0A1222"/>
                </a:solidFill>
                <a:latin typeface="Roboto" panose="02000000000000000000" pitchFamily="2" charset="0"/>
              </a:rPr>
              <a:t>Badal </a:t>
            </a:r>
            <a:r>
              <a:rPr lang="en-IN" sz="1600" b="1" cap="all" dirty="0" err="1">
                <a:solidFill>
                  <a:srgbClr val="0A1222"/>
                </a:solidFill>
                <a:latin typeface="Roboto" panose="02000000000000000000" pitchFamily="2" charset="0"/>
              </a:rPr>
              <a:t>padhy</a:t>
            </a:r>
            <a:r>
              <a:rPr lang="en-IN" sz="1600" b="1" cap="all" dirty="0">
                <a:solidFill>
                  <a:srgbClr val="0A1222"/>
                </a:solidFill>
                <a:latin typeface="Roboto" panose="02000000000000000000" pitchFamily="2" charset="0"/>
              </a:rPr>
              <a:t>(23cse139)</a:t>
            </a:r>
          </a:p>
          <a:p>
            <a:r>
              <a:rPr lang="en-IN" sz="1600" b="1" cap="all" dirty="0" err="1">
                <a:solidFill>
                  <a:srgbClr val="0A1222"/>
                </a:solidFill>
                <a:latin typeface="Roboto" panose="02000000000000000000" pitchFamily="2" charset="0"/>
              </a:rPr>
              <a:t>pappu</a:t>
            </a:r>
            <a:r>
              <a:rPr lang="en-IN" sz="1600" b="1" cap="all" dirty="0">
                <a:solidFill>
                  <a:srgbClr val="0A1222"/>
                </a:solidFill>
                <a:latin typeface="Roboto" panose="02000000000000000000" pitchFamily="2" charset="0"/>
              </a:rPr>
              <a:t> </a:t>
            </a:r>
            <a:r>
              <a:rPr lang="en-IN" sz="1600" b="1" cap="all" dirty="0" err="1">
                <a:solidFill>
                  <a:srgbClr val="0A1222"/>
                </a:solidFill>
                <a:latin typeface="Roboto" panose="02000000000000000000" pitchFamily="2" charset="0"/>
              </a:rPr>
              <a:t>kumar</a:t>
            </a:r>
            <a:r>
              <a:rPr lang="en-IN" sz="1600" b="1" cap="all" dirty="0">
                <a:solidFill>
                  <a:srgbClr val="0A1222"/>
                </a:solidFill>
                <a:latin typeface="Roboto" panose="02000000000000000000" pitchFamily="2" charset="0"/>
              </a:rPr>
              <a:t>(23cse608)</a:t>
            </a:r>
          </a:p>
          <a:p>
            <a:r>
              <a:rPr lang="en-IN" sz="1600" b="1" cap="all" dirty="0">
                <a:solidFill>
                  <a:srgbClr val="0A1222"/>
                </a:solidFill>
                <a:latin typeface="Roboto" panose="02000000000000000000" pitchFamily="2" charset="0"/>
              </a:rPr>
              <a:t>Rahul </a:t>
            </a:r>
            <a:r>
              <a:rPr lang="en-IN" sz="1600" b="1" cap="all" dirty="0" err="1">
                <a:solidFill>
                  <a:srgbClr val="0A1222"/>
                </a:solidFill>
                <a:latin typeface="Roboto" panose="02000000000000000000" pitchFamily="2" charset="0"/>
              </a:rPr>
              <a:t>bisoyi</a:t>
            </a:r>
            <a:r>
              <a:rPr lang="en-IN" sz="1600" b="1" cap="all" dirty="0">
                <a:solidFill>
                  <a:srgbClr val="0A1222"/>
                </a:solidFill>
                <a:latin typeface="Roboto" panose="02000000000000000000" pitchFamily="2" charset="0"/>
              </a:rPr>
              <a:t>(23cse400)</a:t>
            </a:r>
          </a:p>
        </p:txBody>
      </p:sp>
    </p:spTree>
    <p:extLst>
      <p:ext uri="{BB962C8B-B14F-4D97-AF65-F5344CB8AC3E}">
        <p14:creationId xmlns:p14="http://schemas.microsoft.com/office/powerpoint/2010/main" val="1121888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59</TotalTime>
  <Words>393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Google Sans</vt:lpstr>
      <vt:lpstr>Inter</vt:lpstr>
      <vt:lpstr>Roboto</vt:lpstr>
      <vt:lpstr>Tw Cen MT</vt:lpstr>
      <vt:lpstr>Circuit</vt:lpstr>
      <vt:lpstr>Predicting Hospital Readmission Risk</vt:lpstr>
      <vt:lpstr>Understanding the Problem Statement</vt:lpstr>
      <vt:lpstr>Key Risk Factors and Trends</vt:lpstr>
      <vt:lpstr>Data Set Overview</vt:lpstr>
      <vt:lpstr>Data Preprocessing and Visualization</vt:lpstr>
      <vt:lpstr>Model Training and Prediction</vt:lpstr>
      <vt:lpstr>PowerPoint Presentation</vt:lpstr>
      <vt:lpstr>Frontend Web Application UI</vt:lpstr>
      <vt:lpstr>Let’s enhance usability and accuracy in hospital readmission predictions.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Subhrajit Das</dc:creator>
  <cp:lastModifiedBy>Subhrajit Das</cp:lastModifiedBy>
  <cp:revision>4</cp:revision>
  <dcterms:created xsi:type="dcterms:W3CDTF">2025-07-24T21:02:16Z</dcterms:created>
  <dcterms:modified xsi:type="dcterms:W3CDTF">2025-07-24T22:01:28Z</dcterms:modified>
</cp:coreProperties>
</file>