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6" r:id="rId7"/>
    <p:sldId id="260" r:id="rId8"/>
    <p:sldId id="264" r:id="rId9"/>
    <p:sldId id="265" r:id="rId10"/>
    <p:sldId id="263" r:id="rId11"/>
    <p:sldId id="262" r:id="rId12"/>
    <p:sldId id="267" r:id="rId13"/>
    <p:sldId id="271"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239" y="1958109"/>
            <a:ext cx="6123708" cy="1276790"/>
          </a:xfrm>
          <a:prstGeom prst="rect">
            <a:avLst/>
          </a:prstGeom>
        </p:spPr>
      </p:pic>
      <p:sp>
        <p:nvSpPr>
          <p:cNvPr id="5" name="Rectangle 4"/>
          <p:cNvSpPr/>
          <p:nvPr/>
        </p:nvSpPr>
        <p:spPr>
          <a:xfrm>
            <a:off x="3482111" y="3927916"/>
            <a:ext cx="5273963" cy="923330"/>
          </a:xfrm>
          <a:prstGeom prst="rect">
            <a:avLst/>
          </a:prstGeom>
          <a:noFill/>
        </p:spPr>
        <p:txBody>
          <a:bodyPr wrap="square" lIns="91440" tIns="45720" rIns="91440" bIns="45720">
            <a:spAutoFit/>
          </a:bodyPr>
          <a:lstStyle/>
          <a:p>
            <a:pPr algn="ctr"/>
            <a:r>
              <a:rPr lang="en-US" sz="5400" b="0" u="dbl" cap="none" spc="0" dirty="0" smtClean="0">
                <a:ln w="0"/>
                <a:solidFill>
                  <a:schemeClr val="tx1"/>
                </a:solidFill>
                <a:effectLst>
                  <a:outerShdw blurRad="38100" dist="19050" dir="2700000" algn="tl" rotWithShape="0">
                    <a:schemeClr val="dk1">
                      <a:alpha val="40000"/>
                    </a:schemeClr>
                  </a:outerShdw>
                </a:effectLst>
                <a:latin typeface="Monotype Corsiva" panose="03010101010201010101" pitchFamily="66" charset="0"/>
              </a:rPr>
              <a:t>Welcome</a:t>
            </a:r>
            <a:r>
              <a:rPr lang="en-US" sz="5400" b="0" cap="none" spc="0" dirty="0" smtClean="0">
                <a:ln w="0"/>
                <a:solidFill>
                  <a:schemeClr val="tx1"/>
                </a:solidFill>
                <a:effectLst>
                  <a:outerShdw blurRad="38100" dist="19050" dir="2700000" algn="tl" rotWithShape="0">
                    <a:schemeClr val="dk1">
                      <a:alpha val="40000"/>
                    </a:schemeClr>
                  </a:outerShdw>
                </a:effectLst>
                <a:latin typeface="Monotype Corsiva" panose="03010101010201010101" pitchFamily="66" charset="0"/>
                <a:sym typeface="Wingdings" panose="05000000000000000000" pitchFamily="2" charset="2"/>
              </a:rPr>
              <a:t> </a:t>
            </a:r>
            <a:endParaRPr lang="en-US" sz="5400" b="0" cap="none" spc="0" dirty="0">
              <a:ln w="0"/>
              <a:solidFill>
                <a:schemeClr val="tx1"/>
              </a:solidFill>
              <a:effectLst>
                <a:outerShdw blurRad="38100" dist="19050" dir="2700000" algn="tl" rotWithShape="0">
                  <a:schemeClr val="dk1">
                    <a:alpha val="40000"/>
                  </a:schemeClr>
                </a:outerShdw>
              </a:effectLst>
              <a:latin typeface="Monotype Corsiva" panose="03010101010201010101" pitchFamily="66" charset="0"/>
            </a:endParaRPr>
          </a:p>
        </p:txBody>
      </p:sp>
    </p:spTree>
    <p:extLst>
      <p:ext uri="{BB962C8B-B14F-4D97-AF65-F5344CB8AC3E}">
        <p14:creationId xmlns:p14="http://schemas.microsoft.com/office/powerpoint/2010/main" val="40683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88" name="TextBox 87">
            <a:extLst>
              <a:ext uri="{FF2B5EF4-FFF2-40B4-BE49-F238E27FC236}">
                <a16:creationId xmlns:a16="http://schemas.microsoft.com/office/drawing/2014/main" id="{1F379984-166C-4C87-9853-BC869666B166}"/>
              </a:ext>
            </a:extLst>
          </p:cNvPr>
          <p:cNvSpPr txBox="1"/>
          <p:nvPr/>
        </p:nvSpPr>
        <p:spPr>
          <a:xfrm>
            <a:off x="3473913" y="744530"/>
            <a:ext cx="7325997" cy="646331"/>
          </a:xfrm>
          <a:prstGeom prst="rect">
            <a:avLst/>
          </a:prstGeom>
          <a:noFill/>
        </p:spPr>
        <p:txBody>
          <a:bodyPr wrap="square" rtlCol="0">
            <a:spAutoFit/>
          </a:bodyPr>
          <a:lstStyle/>
          <a:p>
            <a:pPr marL="179209" lvl="1" defTabSz="119473">
              <a:lnSpc>
                <a:spcPct val="150000"/>
              </a:lnSpc>
              <a:spcBef>
                <a:spcPts val="501"/>
              </a:spcBef>
              <a:buClr>
                <a:schemeClr val="accent6">
                  <a:lumMod val="75000"/>
                </a:schemeClr>
              </a:buClr>
              <a:defRPr/>
            </a:pPr>
            <a:r>
              <a:rPr lang="en-US" sz="2400" b="1" dirty="0">
                <a:latin typeface="Times New Roman" panose="02020603050405020304" pitchFamily="18" charset="0"/>
                <a:cs typeface="Times New Roman" panose="02020603050405020304" pitchFamily="18" charset="0"/>
              </a:rPr>
              <a:t>Charge Entry and Transmission</a:t>
            </a:r>
          </a:p>
        </p:txBody>
      </p:sp>
      <p:sp>
        <p:nvSpPr>
          <p:cNvPr id="89" name="Rectangle: Rounded Corners 3">
            <a:extLst>
              <a:ext uri="{FF2B5EF4-FFF2-40B4-BE49-F238E27FC236}">
                <a16:creationId xmlns:a16="http://schemas.microsoft.com/office/drawing/2014/main" id="{7EAE8BE5-AEBB-4F09-AFAD-85BC0CCE09C5}"/>
              </a:ext>
            </a:extLst>
          </p:cNvPr>
          <p:cNvSpPr/>
          <p:nvPr/>
        </p:nvSpPr>
        <p:spPr>
          <a:xfrm>
            <a:off x="4894984" y="1713930"/>
            <a:ext cx="1751527" cy="34772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Patient Enquiry</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0" name="Rectangle: Rounded Corners 4">
            <a:extLst>
              <a:ext uri="{FF2B5EF4-FFF2-40B4-BE49-F238E27FC236}">
                <a16:creationId xmlns:a16="http://schemas.microsoft.com/office/drawing/2014/main" id="{9C33BCC5-D72E-4C2B-AAAB-9B1ED33EB806}"/>
              </a:ext>
            </a:extLst>
          </p:cNvPr>
          <p:cNvSpPr/>
          <p:nvPr/>
        </p:nvSpPr>
        <p:spPr>
          <a:xfrm>
            <a:off x="3143457" y="2260177"/>
            <a:ext cx="1751527" cy="34772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Patient Found</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1" name="Rectangle: Rounded Corners 5">
            <a:extLst>
              <a:ext uri="{FF2B5EF4-FFF2-40B4-BE49-F238E27FC236}">
                <a16:creationId xmlns:a16="http://schemas.microsoft.com/office/drawing/2014/main" id="{9F9CD8E9-920D-4226-AB78-953E02978389}"/>
              </a:ext>
            </a:extLst>
          </p:cNvPr>
          <p:cNvSpPr/>
          <p:nvPr/>
        </p:nvSpPr>
        <p:spPr>
          <a:xfrm>
            <a:off x="6646511" y="2224207"/>
            <a:ext cx="1751527" cy="34772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Patient Not Found</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2" name="Rectangle: Rounded Corners 6">
            <a:extLst>
              <a:ext uri="{FF2B5EF4-FFF2-40B4-BE49-F238E27FC236}">
                <a16:creationId xmlns:a16="http://schemas.microsoft.com/office/drawing/2014/main" id="{CC93F954-E9C0-4E32-882F-4D3AB598E9EE}"/>
              </a:ext>
            </a:extLst>
          </p:cNvPr>
          <p:cNvSpPr/>
          <p:nvPr/>
        </p:nvSpPr>
        <p:spPr>
          <a:xfrm>
            <a:off x="3143457" y="2827303"/>
            <a:ext cx="1751527" cy="34772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Key the Following</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3" name="Rectangle: Rounded Corners 7">
            <a:extLst>
              <a:ext uri="{FF2B5EF4-FFF2-40B4-BE49-F238E27FC236}">
                <a16:creationId xmlns:a16="http://schemas.microsoft.com/office/drawing/2014/main" id="{AE099800-F107-460F-9675-D785635680FC}"/>
              </a:ext>
            </a:extLst>
          </p:cNvPr>
          <p:cNvSpPr/>
          <p:nvPr/>
        </p:nvSpPr>
        <p:spPr>
          <a:xfrm>
            <a:off x="6646511" y="2770454"/>
            <a:ext cx="1751527" cy="34772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Request Rescan</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4" name="Arrow: Bent 25">
            <a:extLst>
              <a:ext uri="{FF2B5EF4-FFF2-40B4-BE49-F238E27FC236}">
                <a16:creationId xmlns:a16="http://schemas.microsoft.com/office/drawing/2014/main" id="{0DE24CA9-7EE4-4447-93C1-F59D905DF9B6}"/>
              </a:ext>
            </a:extLst>
          </p:cNvPr>
          <p:cNvSpPr/>
          <p:nvPr/>
        </p:nvSpPr>
        <p:spPr>
          <a:xfrm>
            <a:off x="3877553" y="1746126"/>
            <a:ext cx="1017431" cy="510277"/>
          </a:xfrm>
          <a:prstGeom prst="bentArrow">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Century Schoolbook" panose="02040604050505020304"/>
              <a:ea typeface="+mn-ea"/>
              <a:cs typeface="+mn-cs"/>
            </a:endParaRPr>
          </a:p>
        </p:txBody>
      </p:sp>
      <p:sp>
        <p:nvSpPr>
          <p:cNvPr id="95" name="Arrow: Bent 26">
            <a:extLst>
              <a:ext uri="{FF2B5EF4-FFF2-40B4-BE49-F238E27FC236}">
                <a16:creationId xmlns:a16="http://schemas.microsoft.com/office/drawing/2014/main" id="{1F121C40-EF52-4448-8B01-CB6BAD48B769}"/>
              </a:ext>
            </a:extLst>
          </p:cNvPr>
          <p:cNvSpPr/>
          <p:nvPr/>
        </p:nvSpPr>
        <p:spPr>
          <a:xfrm flipH="1">
            <a:off x="6646511" y="1752340"/>
            <a:ext cx="1017430" cy="471867"/>
          </a:xfrm>
          <a:prstGeom prst="bentArrow">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Century Schoolbook" panose="02040604050505020304"/>
              <a:ea typeface="+mn-ea"/>
              <a:cs typeface="+mn-cs"/>
            </a:endParaRPr>
          </a:p>
        </p:txBody>
      </p:sp>
      <p:cxnSp>
        <p:nvCxnSpPr>
          <p:cNvPr id="96" name="Straight Connector 95">
            <a:extLst>
              <a:ext uri="{FF2B5EF4-FFF2-40B4-BE49-F238E27FC236}">
                <a16:creationId xmlns:a16="http://schemas.microsoft.com/office/drawing/2014/main" id="{C6DF2A58-2F69-41BB-820C-D7AC364DC493}"/>
              </a:ext>
            </a:extLst>
          </p:cNvPr>
          <p:cNvCxnSpPr>
            <a:cxnSpLocks/>
            <a:stCxn id="90" idx="2"/>
            <a:endCxn id="92" idx="0"/>
          </p:cNvCxnSpPr>
          <p:nvPr/>
        </p:nvCxnSpPr>
        <p:spPr>
          <a:xfrm>
            <a:off x="4019221" y="2607906"/>
            <a:ext cx="0" cy="219397"/>
          </a:xfrm>
          <a:prstGeom prst="line">
            <a:avLst/>
          </a:prstGeom>
          <a:noFill/>
          <a:ln w="9525" cap="flat" cmpd="sng" algn="ctr">
            <a:solidFill>
              <a:srgbClr val="6F6F74"/>
            </a:solidFill>
            <a:prstDash val="solid"/>
          </a:ln>
          <a:effectLst/>
        </p:spPr>
      </p:cxnSp>
      <p:cxnSp>
        <p:nvCxnSpPr>
          <p:cNvPr id="97" name="Straight Connector 96">
            <a:extLst>
              <a:ext uri="{FF2B5EF4-FFF2-40B4-BE49-F238E27FC236}">
                <a16:creationId xmlns:a16="http://schemas.microsoft.com/office/drawing/2014/main" id="{82259587-9BE7-4028-BCDE-F31AD1270941}"/>
              </a:ext>
            </a:extLst>
          </p:cNvPr>
          <p:cNvCxnSpPr>
            <a:cxnSpLocks/>
          </p:cNvCxnSpPr>
          <p:nvPr/>
        </p:nvCxnSpPr>
        <p:spPr>
          <a:xfrm>
            <a:off x="4019220" y="3118183"/>
            <a:ext cx="0" cy="219397"/>
          </a:xfrm>
          <a:prstGeom prst="line">
            <a:avLst/>
          </a:prstGeom>
          <a:noFill/>
          <a:ln w="9525" cap="flat" cmpd="sng" algn="ctr">
            <a:solidFill>
              <a:srgbClr val="6F6F74"/>
            </a:solidFill>
            <a:prstDash val="solid"/>
          </a:ln>
          <a:effectLst/>
        </p:spPr>
      </p:cxnSp>
      <p:cxnSp>
        <p:nvCxnSpPr>
          <p:cNvPr id="98" name="Straight Connector 97">
            <a:extLst>
              <a:ext uri="{FF2B5EF4-FFF2-40B4-BE49-F238E27FC236}">
                <a16:creationId xmlns:a16="http://schemas.microsoft.com/office/drawing/2014/main" id="{AFABDD71-E1F7-4798-A7C3-A879C048BC83}"/>
              </a:ext>
            </a:extLst>
          </p:cNvPr>
          <p:cNvCxnSpPr>
            <a:cxnSpLocks/>
          </p:cNvCxnSpPr>
          <p:nvPr/>
        </p:nvCxnSpPr>
        <p:spPr>
          <a:xfrm>
            <a:off x="7533007" y="2551057"/>
            <a:ext cx="0" cy="219397"/>
          </a:xfrm>
          <a:prstGeom prst="line">
            <a:avLst/>
          </a:prstGeom>
          <a:noFill/>
          <a:ln w="9525" cap="flat" cmpd="sng" algn="ctr">
            <a:solidFill>
              <a:srgbClr val="6F6F74"/>
            </a:solidFill>
            <a:prstDash val="solid"/>
          </a:ln>
          <a:effectLst/>
        </p:spPr>
      </p:cxnSp>
      <p:cxnSp>
        <p:nvCxnSpPr>
          <p:cNvPr id="99" name="Straight Connector 98">
            <a:extLst>
              <a:ext uri="{FF2B5EF4-FFF2-40B4-BE49-F238E27FC236}">
                <a16:creationId xmlns:a16="http://schemas.microsoft.com/office/drawing/2014/main" id="{6B87A442-4E4A-4169-9266-8306066E6D1D}"/>
              </a:ext>
            </a:extLst>
          </p:cNvPr>
          <p:cNvCxnSpPr>
            <a:cxnSpLocks/>
          </p:cNvCxnSpPr>
          <p:nvPr/>
        </p:nvCxnSpPr>
        <p:spPr>
          <a:xfrm>
            <a:off x="3510504" y="3337580"/>
            <a:ext cx="4237149" cy="0"/>
          </a:xfrm>
          <a:prstGeom prst="line">
            <a:avLst/>
          </a:prstGeom>
          <a:noFill/>
          <a:ln w="9525" cap="flat" cmpd="sng" algn="ctr">
            <a:solidFill>
              <a:srgbClr val="6F6F74"/>
            </a:solidFill>
            <a:prstDash val="solid"/>
          </a:ln>
          <a:effectLst/>
        </p:spPr>
      </p:cxnSp>
      <p:sp>
        <p:nvSpPr>
          <p:cNvPr id="100" name="Rectangle: Rounded Corners 35">
            <a:extLst>
              <a:ext uri="{FF2B5EF4-FFF2-40B4-BE49-F238E27FC236}">
                <a16:creationId xmlns:a16="http://schemas.microsoft.com/office/drawing/2014/main" id="{4BB831F5-C6D3-488B-AF32-6BCDABCACFF7}"/>
              </a:ext>
            </a:extLst>
          </p:cNvPr>
          <p:cNvSpPr/>
          <p:nvPr/>
        </p:nvSpPr>
        <p:spPr>
          <a:xfrm>
            <a:off x="3143457" y="3568034"/>
            <a:ext cx="965896"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DOS</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01" name="Straight Connector 100">
            <a:extLst>
              <a:ext uri="{FF2B5EF4-FFF2-40B4-BE49-F238E27FC236}">
                <a16:creationId xmlns:a16="http://schemas.microsoft.com/office/drawing/2014/main" id="{3BA58E38-13CF-4CD0-A2E5-B57544C6A192}"/>
              </a:ext>
            </a:extLst>
          </p:cNvPr>
          <p:cNvCxnSpPr>
            <a:cxnSpLocks/>
          </p:cNvCxnSpPr>
          <p:nvPr/>
        </p:nvCxnSpPr>
        <p:spPr>
          <a:xfrm>
            <a:off x="4171621" y="2760306"/>
            <a:ext cx="0" cy="219397"/>
          </a:xfrm>
          <a:prstGeom prst="line">
            <a:avLst/>
          </a:prstGeom>
          <a:noFill/>
          <a:ln w="9525" cap="flat" cmpd="sng" algn="ctr">
            <a:solidFill>
              <a:srgbClr val="6F6F74"/>
            </a:solidFill>
            <a:prstDash val="solid"/>
          </a:ln>
          <a:effectLst/>
        </p:spPr>
      </p:cxnSp>
      <p:cxnSp>
        <p:nvCxnSpPr>
          <p:cNvPr id="102" name="Straight Connector 101">
            <a:extLst>
              <a:ext uri="{FF2B5EF4-FFF2-40B4-BE49-F238E27FC236}">
                <a16:creationId xmlns:a16="http://schemas.microsoft.com/office/drawing/2014/main" id="{4FA5AA1D-5146-4E29-9943-527AA2B8E8A1}"/>
              </a:ext>
            </a:extLst>
          </p:cNvPr>
          <p:cNvCxnSpPr>
            <a:cxnSpLocks/>
          </p:cNvCxnSpPr>
          <p:nvPr/>
        </p:nvCxnSpPr>
        <p:spPr>
          <a:xfrm>
            <a:off x="4324021" y="2912706"/>
            <a:ext cx="0" cy="219397"/>
          </a:xfrm>
          <a:prstGeom prst="line">
            <a:avLst/>
          </a:prstGeom>
          <a:noFill/>
          <a:ln w="9525" cap="flat" cmpd="sng" algn="ctr">
            <a:solidFill>
              <a:srgbClr val="6F6F74"/>
            </a:solidFill>
            <a:prstDash val="solid"/>
          </a:ln>
          <a:effectLst/>
        </p:spPr>
      </p:cxnSp>
      <p:sp>
        <p:nvSpPr>
          <p:cNvPr id="103" name="Rectangle: Rounded Corners 38">
            <a:extLst>
              <a:ext uri="{FF2B5EF4-FFF2-40B4-BE49-F238E27FC236}">
                <a16:creationId xmlns:a16="http://schemas.microsoft.com/office/drawing/2014/main" id="{CCEE78EF-919D-479B-A62B-EF5E24411A9A}"/>
              </a:ext>
            </a:extLst>
          </p:cNvPr>
          <p:cNvSpPr/>
          <p:nvPr/>
        </p:nvSpPr>
        <p:spPr>
          <a:xfrm>
            <a:off x="4386268" y="3563807"/>
            <a:ext cx="965896"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Provider</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4" name="Rectangle: Rounded Corners 39">
            <a:extLst>
              <a:ext uri="{FF2B5EF4-FFF2-40B4-BE49-F238E27FC236}">
                <a16:creationId xmlns:a16="http://schemas.microsoft.com/office/drawing/2014/main" id="{98009D99-0D35-45C4-8A4E-D1101C47ED89}"/>
              </a:ext>
            </a:extLst>
          </p:cNvPr>
          <p:cNvSpPr/>
          <p:nvPr/>
        </p:nvSpPr>
        <p:spPr>
          <a:xfrm>
            <a:off x="5629079" y="3532063"/>
            <a:ext cx="965896"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POS</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05" name="Rectangle: Rounded Corners 40">
            <a:extLst>
              <a:ext uri="{FF2B5EF4-FFF2-40B4-BE49-F238E27FC236}">
                <a16:creationId xmlns:a16="http://schemas.microsoft.com/office/drawing/2014/main" id="{29733654-BBF4-4437-8808-2547771683C4}"/>
              </a:ext>
            </a:extLst>
          </p:cNvPr>
          <p:cNvSpPr/>
          <p:nvPr/>
        </p:nvSpPr>
        <p:spPr>
          <a:xfrm>
            <a:off x="6871890" y="3524716"/>
            <a:ext cx="1526148"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Referring Doctor</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06" name="Straight Arrow Connector 105">
            <a:extLst>
              <a:ext uri="{FF2B5EF4-FFF2-40B4-BE49-F238E27FC236}">
                <a16:creationId xmlns:a16="http://schemas.microsoft.com/office/drawing/2014/main" id="{D6E3B479-14A7-4D74-BA2D-6975AD0DCFF9}"/>
              </a:ext>
            </a:extLst>
          </p:cNvPr>
          <p:cNvCxnSpPr>
            <a:cxnSpLocks/>
          </p:cNvCxnSpPr>
          <p:nvPr/>
        </p:nvCxnSpPr>
        <p:spPr>
          <a:xfrm>
            <a:off x="3510504" y="3337580"/>
            <a:ext cx="0" cy="226227"/>
          </a:xfrm>
          <a:prstGeom prst="straightConnector1">
            <a:avLst/>
          </a:prstGeom>
          <a:noFill/>
          <a:ln w="9525" cap="flat" cmpd="sng" algn="ctr">
            <a:solidFill>
              <a:srgbClr val="6F6F74"/>
            </a:solidFill>
            <a:prstDash val="solid"/>
            <a:tailEnd type="triangle"/>
          </a:ln>
          <a:effectLst/>
        </p:spPr>
      </p:cxnSp>
      <p:cxnSp>
        <p:nvCxnSpPr>
          <p:cNvPr id="107" name="Straight Arrow Connector 106">
            <a:extLst>
              <a:ext uri="{FF2B5EF4-FFF2-40B4-BE49-F238E27FC236}">
                <a16:creationId xmlns:a16="http://schemas.microsoft.com/office/drawing/2014/main" id="{F06A140B-CD25-45DF-860B-7ED232919624}"/>
              </a:ext>
            </a:extLst>
          </p:cNvPr>
          <p:cNvCxnSpPr>
            <a:cxnSpLocks/>
          </p:cNvCxnSpPr>
          <p:nvPr/>
        </p:nvCxnSpPr>
        <p:spPr>
          <a:xfrm>
            <a:off x="4873518" y="3337580"/>
            <a:ext cx="0" cy="226227"/>
          </a:xfrm>
          <a:prstGeom prst="straightConnector1">
            <a:avLst/>
          </a:prstGeom>
          <a:noFill/>
          <a:ln w="9525" cap="flat" cmpd="sng" algn="ctr">
            <a:solidFill>
              <a:srgbClr val="6F6F74"/>
            </a:solidFill>
            <a:prstDash val="solid"/>
            <a:tailEnd type="triangle"/>
          </a:ln>
          <a:effectLst/>
        </p:spPr>
      </p:cxnSp>
      <p:cxnSp>
        <p:nvCxnSpPr>
          <p:cNvPr id="108" name="Straight Arrow Connector 107">
            <a:extLst>
              <a:ext uri="{FF2B5EF4-FFF2-40B4-BE49-F238E27FC236}">
                <a16:creationId xmlns:a16="http://schemas.microsoft.com/office/drawing/2014/main" id="{C9D635C4-AFA8-4626-88CB-BCBE6E3DBF9B}"/>
              </a:ext>
            </a:extLst>
          </p:cNvPr>
          <p:cNvCxnSpPr>
            <a:cxnSpLocks/>
          </p:cNvCxnSpPr>
          <p:nvPr/>
        </p:nvCxnSpPr>
        <p:spPr>
          <a:xfrm>
            <a:off x="6097011" y="3337580"/>
            <a:ext cx="0" cy="226227"/>
          </a:xfrm>
          <a:prstGeom prst="straightConnector1">
            <a:avLst/>
          </a:prstGeom>
          <a:noFill/>
          <a:ln w="9525" cap="flat" cmpd="sng" algn="ctr">
            <a:solidFill>
              <a:srgbClr val="6F6F74"/>
            </a:solidFill>
            <a:prstDash val="solid"/>
            <a:tailEnd type="triangle"/>
          </a:ln>
          <a:effectLst/>
        </p:spPr>
      </p:cxnSp>
      <p:cxnSp>
        <p:nvCxnSpPr>
          <p:cNvPr id="109" name="Straight Arrow Connector 108">
            <a:extLst>
              <a:ext uri="{FF2B5EF4-FFF2-40B4-BE49-F238E27FC236}">
                <a16:creationId xmlns:a16="http://schemas.microsoft.com/office/drawing/2014/main" id="{8F638A62-0409-4B81-9FD1-9F8936EB4ABF}"/>
              </a:ext>
            </a:extLst>
          </p:cNvPr>
          <p:cNvCxnSpPr>
            <a:cxnSpLocks/>
          </p:cNvCxnSpPr>
          <p:nvPr/>
        </p:nvCxnSpPr>
        <p:spPr>
          <a:xfrm>
            <a:off x="7739066" y="3337515"/>
            <a:ext cx="8587" cy="218880"/>
          </a:xfrm>
          <a:prstGeom prst="straightConnector1">
            <a:avLst/>
          </a:prstGeom>
          <a:noFill/>
          <a:ln w="9525" cap="flat" cmpd="sng" algn="ctr">
            <a:solidFill>
              <a:srgbClr val="6F6F74"/>
            </a:solidFill>
            <a:prstDash val="solid"/>
            <a:tailEnd type="triangle"/>
          </a:ln>
          <a:effectLst/>
        </p:spPr>
      </p:cxnSp>
      <p:cxnSp>
        <p:nvCxnSpPr>
          <p:cNvPr id="110" name="Straight Arrow Connector 109">
            <a:extLst>
              <a:ext uri="{FF2B5EF4-FFF2-40B4-BE49-F238E27FC236}">
                <a16:creationId xmlns:a16="http://schemas.microsoft.com/office/drawing/2014/main" id="{F1670BC7-F4BC-470A-8500-E6BE9ACC3107}"/>
              </a:ext>
            </a:extLst>
          </p:cNvPr>
          <p:cNvCxnSpPr>
            <a:cxnSpLocks/>
          </p:cNvCxnSpPr>
          <p:nvPr/>
        </p:nvCxnSpPr>
        <p:spPr>
          <a:xfrm>
            <a:off x="4180207" y="3337515"/>
            <a:ext cx="0" cy="944711"/>
          </a:xfrm>
          <a:prstGeom prst="straightConnector1">
            <a:avLst/>
          </a:prstGeom>
          <a:noFill/>
          <a:ln w="9525" cap="flat" cmpd="sng" algn="ctr">
            <a:solidFill>
              <a:srgbClr val="6F6F74"/>
            </a:solidFill>
            <a:prstDash val="solid"/>
            <a:tailEnd type="triangle"/>
          </a:ln>
          <a:effectLst/>
        </p:spPr>
      </p:cxnSp>
      <p:cxnSp>
        <p:nvCxnSpPr>
          <p:cNvPr id="111" name="Straight Arrow Connector 110">
            <a:extLst>
              <a:ext uri="{FF2B5EF4-FFF2-40B4-BE49-F238E27FC236}">
                <a16:creationId xmlns:a16="http://schemas.microsoft.com/office/drawing/2014/main" id="{E8FE9702-61BD-426B-8608-C2FC47899C91}"/>
              </a:ext>
            </a:extLst>
          </p:cNvPr>
          <p:cNvCxnSpPr>
            <a:cxnSpLocks/>
          </p:cNvCxnSpPr>
          <p:nvPr/>
        </p:nvCxnSpPr>
        <p:spPr>
          <a:xfrm>
            <a:off x="3662904" y="3489980"/>
            <a:ext cx="0" cy="226227"/>
          </a:xfrm>
          <a:prstGeom prst="straightConnector1">
            <a:avLst/>
          </a:prstGeom>
          <a:noFill/>
          <a:ln w="9525" cap="flat" cmpd="sng" algn="ctr">
            <a:solidFill>
              <a:srgbClr val="6F6F74"/>
            </a:solidFill>
            <a:prstDash val="solid"/>
            <a:tailEnd type="triangle"/>
          </a:ln>
          <a:effectLst/>
        </p:spPr>
      </p:cxnSp>
      <p:cxnSp>
        <p:nvCxnSpPr>
          <p:cNvPr id="112" name="Straight Arrow Connector 111">
            <a:extLst>
              <a:ext uri="{FF2B5EF4-FFF2-40B4-BE49-F238E27FC236}">
                <a16:creationId xmlns:a16="http://schemas.microsoft.com/office/drawing/2014/main" id="{0BE562CA-DF0E-4DA7-A3D8-71C32A66C239}"/>
              </a:ext>
            </a:extLst>
          </p:cNvPr>
          <p:cNvCxnSpPr>
            <a:cxnSpLocks/>
          </p:cNvCxnSpPr>
          <p:nvPr/>
        </p:nvCxnSpPr>
        <p:spPr>
          <a:xfrm>
            <a:off x="3815304" y="3642380"/>
            <a:ext cx="0" cy="226227"/>
          </a:xfrm>
          <a:prstGeom prst="straightConnector1">
            <a:avLst/>
          </a:prstGeom>
          <a:noFill/>
          <a:ln w="9525" cap="flat" cmpd="sng" algn="ctr">
            <a:solidFill>
              <a:srgbClr val="6F6F74"/>
            </a:solidFill>
            <a:prstDash val="solid"/>
            <a:tailEnd type="triangle"/>
          </a:ln>
          <a:effectLst/>
        </p:spPr>
      </p:cxnSp>
      <p:sp>
        <p:nvSpPr>
          <p:cNvPr id="113" name="Rectangle: Rounded Corners 59">
            <a:extLst>
              <a:ext uri="{FF2B5EF4-FFF2-40B4-BE49-F238E27FC236}">
                <a16:creationId xmlns:a16="http://schemas.microsoft.com/office/drawing/2014/main" id="{B26448E1-4C8A-487A-A6E1-2052C264CDD8}"/>
              </a:ext>
            </a:extLst>
          </p:cNvPr>
          <p:cNvSpPr/>
          <p:nvPr/>
        </p:nvSpPr>
        <p:spPr>
          <a:xfrm>
            <a:off x="3510504" y="4288405"/>
            <a:ext cx="1152660"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CPT Code</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4" name="Rectangle: Rounded Corners 60">
            <a:extLst>
              <a:ext uri="{FF2B5EF4-FFF2-40B4-BE49-F238E27FC236}">
                <a16:creationId xmlns:a16="http://schemas.microsoft.com/office/drawing/2014/main" id="{840A7366-3623-45B6-B530-A610741CA59F}"/>
              </a:ext>
            </a:extLst>
          </p:cNvPr>
          <p:cNvSpPr/>
          <p:nvPr/>
        </p:nvSpPr>
        <p:spPr>
          <a:xfrm>
            <a:off x="4944351" y="4300505"/>
            <a:ext cx="1152660"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Units</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5" name="Rectangle: Rounded Corners 62">
            <a:extLst>
              <a:ext uri="{FF2B5EF4-FFF2-40B4-BE49-F238E27FC236}">
                <a16:creationId xmlns:a16="http://schemas.microsoft.com/office/drawing/2014/main" id="{45E0986C-92E4-4ED5-8CA8-21138B3E355C}"/>
              </a:ext>
            </a:extLst>
          </p:cNvPr>
          <p:cNvSpPr/>
          <p:nvPr/>
        </p:nvSpPr>
        <p:spPr>
          <a:xfrm>
            <a:off x="6361039" y="4282226"/>
            <a:ext cx="1152660" cy="463639"/>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MOD &amp; Dx</a:t>
            </a:r>
            <a:endParaRPr kumimoji="0" lang="en-IN" sz="14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16" name="Straight Arrow Connector 115">
            <a:extLst>
              <a:ext uri="{FF2B5EF4-FFF2-40B4-BE49-F238E27FC236}">
                <a16:creationId xmlns:a16="http://schemas.microsoft.com/office/drawing/2014/main" id="{E7596542-BA60-4535-8731-B581076B5DD2}"/>
              </a:ext>
            </a:extLst>
          </p:cNvPr>
          <p:cNvCxnSpPr>
            <a:cxnSpLocks/>
          </p:cNvCxnSpPr>
          <p:nvPr/>
        </p:nvCxnSpPr>
        <p:spPr>
          <a:xfrm>
            <a:off x="5491705" y="3337515"/>
            <a:ext cx="0" cy="944711"/>
          </a:xfrm>
          <a:prstGeom prst="straightConnector1">
            <a:avLst/>
          </a:prstGeom>
          <a:noFill/>
          <a:ln w="9525" cap="flat" cmpd="sng" algn="ctr">
            <a:solidFill>
              <a:srgbClr val="6F6F74"/>
            </a:solidFill>
            <a:prstDash val="solid"/>
            <a:tailEnd type="triangle"/>
          </a:ln>
          <a:effectLst/>
        </p:spPr>
      </p:cxnSp>
      <p:cxnSp>
        <p:nvCxnSpPr>
          <p:cNvPr id="117" name="Straight Arrow Connector 116">
            <a:extLst>
              <a:ext uri="{FF2B5EF4-FFF2-40B4-BE49-F238E27FC236}">
                <a16:creationId xmlns:a16="http://schemas.microsoft.com/office/drawing/2014/main" id="{0B784336-C889-4CCB-9729-8168F3709D21}"/>
              </a:ext>
            </a:extLst>
          </p:cNvPr>
          <p:cNvCxnSpPr>
            <a:cxnSpLocks/>
          </p:cNvCxnSpPr>
          <p:nvPr/>
        </p:nvCxnSpPr>
        <p:spPr>
          <a:xfrm>
            <a:off x="6822522" y="3337515"/>
            <a:ext cx="0" cy="944711"/>
          </a:xfrm>
          <a:prstGeom prst="straightConnector1">
            <a:avLst/>
          </a:prstGeom>
          <a:noFill/>
          <a:ln w="9525" cap="flat" cmpd="sng" algn="ctr">
            <a:solidFill>
              <a:srgbClr val="6F6F74"/>
            </a:solidFill>
            <a:prstDash val="solid"/>
            <a:tailEnd type="triangle"/>
          </a:ln>
          <a:effectLst/>
        </p:spPr>
      </p:cxnSp>
    </p:spTree>
    <p:extLst>
      <p:ext uri="{BB962C8B-B14F-4D97-AF65-F5344CB8AC3E}">
        <p14:creationId xmlns:p14="http://schemas.microsoft.com/office/powerpoint/2010/main" val="2529744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2" name="TextBox 1"/>
          <p:cNvSpPr txBox="1"/>
          <p:nvPr/>
        </p:nvSpPr>
        <p:spPr>
          <a:xfrm>
            <a:off x="2056595" y="1909108"/>
            <a:ext cx="7937149" cy="2708434"/>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Unique account is created for the patient for reference.</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medical biller will also enter the demographics of the patient, the insurance details, and charges of the medical services into the practice management system.</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Transmitting the electronic claims to the payers through clearing house.</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379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965" y="5383468"/>
            <a:ext cx="3017286" cy="629405"/>
          </a:xfrm>
          <a:prstGeom prst="rect">
            <a:avLst/>
          </a:prstGeom>
        </p:spPr>
      </p:pic>
      <p:sp>
        <p:nvSpPr>
          <p:cNvPr id="11" name="Rectangle 10">
            <a:extLst>
              <a:ext uri="{FF2B5EF4-FFF2-40B4-BE49-F238E27FC236}">
                <a16:creationId xmlns:a16="http://schemas.microsoft.com/office/drawing/2014/main" id="{26B669A7-BE55-4D83-8A3E-5DE4C70F0164}"/>
              </a:ext>
            </a:extLst>
          </p:cNvPr>
          <p:cNvSpPr/>
          <p:nvPr/>
        </p:nvSpPr>
        <p:spPr>
          <a:xfrm>
            <a:off x="914400" y="1463080"/>
            <a:ext cx="4756728" cy="517680"/>
          </a:xfrm>
          <a:prstGeom prst="rect">
            <a:avLst/>
          </a:prstGeom>
          <a:solidFill>
            <a:srgbClr val="6F6F74">
              <a:lumMod val="75000"/>
            </a:srgbClr>
          </a:solidFill>
          <a:ln w="158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pitchFamily="34" charset="0"/>
                <a:ea typeface="Times New Roman" pitchFamily="18" charset="0"/>
                <a:cs typeface="Calibri" pitchFamily="34" charset="0"/>
              </a:rPr>
              <a:t>Create Payment Batch Log before posting the payments</a:t>
            </a:r>
          </a:p>
        </p:txBody>
      </p:sp>
      <p:sp>
        <p:nvSpPr>
          <p:cNvPr id="12" name="Rectangle 11">
            <a:extLst>
              <a:ext uri="{FF2B5EF4-FFF2-40B4-BE49-F238E27FC236}">
                <a16:creationId xmlns:a16="http://schemas.microsoft.com/office/drawing/2014/main" id="{74B8E178-AC02-456F-A554-5875BEE968A7}"/>
              </a:ext>
            </a:extLst>
          </p:cNvPr>
          <p:cNvSpPr/>
          <p:nvPr/>
        </p:nvSpPr>
        <p:spPr>
          <a:xfrm>
            <a:off x="914400" y="2110274"/>
            <a:ext cx="4756728" cy="517680"/>
          </a:xfrm>
          <a:prstGeom prst="rect">
            <a:avLst/>
          </a:prstGeom>
          <a:solidFill>
            <a:srgbClr val="6F6F74">
              <a:lumMod val="75000"/>
            </a:srgbClr>
          </a:solidFill>
          <a:ln w="158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pitchFamily="34" charset="0"/>
                <a:ea typeface="Times New Roman" pitchFamily="18" charset="0"/>
                <a:cs typeface="Calibri" pitchFamily="34" charset="0"/>
              </a:rPr>
              <a:t>Ins Name, Check#, Total Check Value to be cross verified with the check and EOB Copies</a:t>
            </a:r>
          </a:p>
        </p:txBody>
      </p:sp>
      <p:sp>
        <p:nvSpPr>
          <p:cNvPr id="13" name="Rectangle 12">
            <a:extLst>
              <a:ext uri="{FF2B5EF4-FFF2-40B4-BE49-F238E27FC236}">
                <a16:creationId xmlns:a16="http://schemas.microsoft.com/office/drawing/2014/main" id="{0B50CB5C-0CD0-4614-8F42-D78C3A13BAC9}"/>
              </a:ext>
            </a:extLst>
          </p:cNvPr>
          <p:cNvSpPr/>
          <p:nvPr/>
        </p:nvSpPr>
        <p:spPr>
          <a:xfrm>
            <a:off x="914400" y="2749572"/>
            <a:ext cx="4756728" cy="602162"/>
          </a:xfrm>
          <a:prstGeom prst="rect">
            <a:avLst/>
          </a:prstGeom>
          <a:solidFill>
            <a:srgbClr val="6F6F74">
              <a:lumMod val="75000"/>
            </a:srgbClr>
          </a:solidFill>
          <a:ln w="158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pitchFamily="34" charset="0"/>
                <a:ea typeface="Times New Roman" pitchFamily="18" charset="0"/>
                <a:cs typeface="Calibri" pitchFamily="34" charset="0"/>
              </a:rPr>
              <a:t>In the EOB Copy, Claim#, Date of Service, CPT, Units, Charges to be identified before posting</a:t>
            </a:r>
          </a:p>
        </p:txBody>
      </p:sp>
      <p:sp>
        <p:nvSpPr>
          <p:cNvPr id="14" name="Rectangle 13">
            <a:extLst>
              <a:ext uri="{FF2B5EF4-FFF2-40B4-BE49-F238E27FC236}">
                <a16:creationId xmlns:a16="http://schemas.microsoft.com/office/drawing/2014/main" id="{4085013F-622E-4190-87C1-7FCD9BB97711}"/>
              </a:ext>
            </a:extLst>
          </p:cNvPr>
          <p:cNvSpPr/>
          <p:nvPr/>
        </p:nvSpPr>
        <p:spPr>
          <a:xfrm>
            <a:off x="914400" y="3479709"/>
            <a:ext cx="4756728" cy="603960"/>
          </a:xfrm>
          <a:prstGeom prst="rect">
            <a:avLst/>
          </a:prstGeom>
          <a:solidFill>
            <a:srgbClr val="6F6F74">
              <a:lumMod val="75000"/>
            </a:srgbClr>
          </a:solidFill>
          <a:ln w="158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pitchFamily="34" charset="0"/>
                <a:ea typeface="Times New Roman" pitchFamily="18" charset="0"/>
                <a:cs typeface="Calibri" pitchFamily="34" charset="0"/>
              </a:rPr>
              <a:t>Application of payment, Deductible, Co-ins, Adjustments, Write-offs, etc in the cash posting</a:t>
            </a:r>
          </a:p>
        </p:txBody>
      </p:sp>
      <p:sp>
        <p:nvSpPr>
          <p:cNvPr id="15" name="Rectangle 14">
            <a:extLst>
              <a:ext uri="{FF2B5EF4-FFF2-40B4-BE49-F238E27FC236}">
                <a16:creationId xmlns:a16="http://schemas.microsoft.com/office/drawing/2014/main" id="{2670286D-FC29-446A-95D2-0500979D1718}"/>
              </a:ext>
            </a:extLst>
          </p:cNvPr>
          <p:cNvSpPr/>
          <p:nvPr/>
        </p:nvSpPr>
        <p:spPr>
          <a:xfrm>
            <a:off x="914400" y="4960799"/>
            <a:ext cx="4756728" cy="517680"/>
          </a:xfrm>
          <a:prstGeom prst="rect">
            <a:avLst/>
          </a:prstGeom>
          <a:solidFill>
            <a:srgbClr val="6F6F74">
              <a:lumMod val="75000"/>
            </a:srgbClr>
          </a:solidFill>
          <a:ln w="158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pitchFamily="34" charset="0"/>
                <a:ea typeface="Times New Roman" pitchFamily="18" charset="0"/>
                <a:cs typeface="Calibri" pitchFamily="34" charset="0"/>
              </a:rPr>
              <a:t>Log to be updated with Total checks, Total Value, Posted details, Pending details, etc</a:t>
            </a:r>
          </a:p>
        </p:txBody>
      </p:sp>
      <p:sp>
        <p:nvSpPr>
          <p:cNvPr id="16" name="Rectangle 15">
            <a:extLst>
              <a:ext uri="{FF2B5EF4-FFF2-40B4-BE49-F238E27FC236}">
                <a16:creationId xmlns:a16="http://schemas.microsoft.com/office/drawing/2014/main" id="{EA7ACD19-D1ED-41A5-891F-FEC5FE6BCBCF}"/>
              </a:ext>
            </a:extLst>
          </p:cNvPr>
          <p:cNvSpPr/>
          <p:nvPr/>
        </p:nvSpPr>
        <p:spPr>
          <a:xfrm>
            <a:off x="914400" y="4220913"/>
            <a:ext cx="4756728" cy="603960"/>
          </a:xfrm>
          <a:prstGeom prst="rect">
            <a:avLst/>
          </a:prstGeom>
          <a:solidFill>
            <a:srgbClr val="6F6F74">
              <a:lumMod val="75000"/>
            </a:srgbClr>
          </a:solidFill>
          <a:ln w="158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pitchFamily="34" charset="0"/>
                <a:ea typeface="Times New Roman" pitchFamily="18" charset="0"/>
                <a:cs typeface="Calibri" pitchFamily="34" charset="0"/>
              </a:rPr>
              <a:t>After Cash Posting, Claim#, Patient Name and Value to be checked for tallying data with the EOB</a:t>
            </a:r>
          </a:p>
        </p:txBody>
      </p:sp>
      <p:sp>
        <p:nvSpPr>
          <p:cNvPr id="25" name="Rectangle 24"/>
          <p:cNvSpPr/>
          <p:nvPr/>
        </p:nvSpPr>
        <p:spPr>
          <a:xfrm>
            <a:off x="5800437" y="1408553"/>
            <a:ext cx="5781963" cy="3831818"/>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Once the team enter the details of EOB/ERA into the respective patient’s account. Reconciliation is required to balance the check.</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Team should be tracking denial code and take appropriate action.</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Any incorrect details or missing EOB’s to be followed up.</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Payer wise reimbursement analysis to be performed monthly to avoid under payments.</a:t>
            </a:r>
            <a:endParaRPr lang="en-IN" dirty="0">
              <a:latin typeface="Times New Roman" panose="02020603050405020304" pitchFamily="18" charset="0"/>
              <a:cs typeface="Times New Roman" panose="02020603050405020304" pitchFamily="18" charset="0"/>
            </a:endParaRPr>
          </a:p>
        </p:txBody>
      </p:sp>
      <p:sp>
        <p:nvSpPr>
          <p:cNvPr id="26" name="Rectangle 25"/>
          <p:cNvSpPr/>
          <p:nvPr/>
        </p:nvSpPr>
        <p:spPr>
          <a:xfrm>
            <a:off x="3904675" y="702160"/>
            <a:ext cx="3532905" cy="584775"/>
          </a:xfrm>
          <a:prstGeom prst="rect">
            <a:avLst/>
          </a:prstGeom>
          <a:noFill/>
        </p:spPr>
        <p:txBody>
          <a:bodyPr wrap="square" lIns="91440" tIns="45720" rIns="91440" bIns="45720">
            <a:spAutoFit/>
          </a:bodyPr>
          <a:lstStyle/>
          <a:p>
            <a:pPr algn="ctr"/>
            <a:r>
              <a:rPr lang="en-US" sz="32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Payment posting</a:t>
            </a:r>
            <a:endPar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72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517" y="5424568"/>
            <a:ext cx="2669943" cy="556950"/>
          </a:xfrm>
          <a:prstGeom prst="rect">
            <a:avLst/>
          </a:prstGeom>
        </p:spPr>
      </p:pic>
      <p:sp>
        <p:nvSpPr>
          <p:cNvPr id="12" name="Rectangle: Rounded Corners 3">
            <a:extLst>
              <a:ext uri="{FF2B5EF4-FFF2-40B4-BE49-F238E27FC236}">
                <a16:creationId xmlns:a16="http://schemas.microsoft.com/office/drawing/2014/main" id="{D00DB4E0-05E6-4A52-BBD7-45364874A54E}"/>
              </a:ext>
            </a:extLst>
          </p:cNvPr>
          <p:cNvSpPr/>
          <p:nvPr/>
        </p:nvSpPr>
        <p:spPr>
          <a:xfrm>
            <a:off x="2136327" y="1675545"/>
            <a:ext cx="2601928" cy="1195028"/>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Follow up with payers for claim status through web or calling.</a:t>
            </a:r>
            <a:endParaRPr kumimoji="0" lang="en-IN"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3" name="Rectangle: Rounded Corners 6">
            <a:extLst>
              <a:ext uri="{FF2B5EF4-FFF2-40B4-BE49-F238E27FC236}">
                <a16:creationId xmlns:a16="http://schemas.microsoft.com/office/drawing/2014/main" id="{995DA792-393F-4B34-84CC-7A8A6AC99756}"/>
              </a:ext>
            </a:extLst>
          </p:cNvPr>
          <p:cNvSpPr/>
          <p:nvPr/>
        </p:nvSpPr>
        <p:spPr>
          <a:xfrm>
            <a:off x="6422000" y="1675545"/>
            <a:ext cx="2601928" cy="1195028"/>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Denied claims are acted upon towards resolution within 48 hours of TAT.</a:t>
            </a:r>
            <a:endParaRPr kumimoji="0" lang="en-IN"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4" name="Rectangle: Rounded Corners 7">
            <a:extLst>
              <a:ext uri="{FF2B5EF4-FFF2-40B4-BE49-F238E27FC236}">
                <a16:creationId xmlns:a16="http://schemas.microsoft.com/office/drawing/2014/main" id="{FDC64A44-EBFD-49A7-A0D8-0DE691BBB959}"/>
              </a:ext>
            </a:extLst>
          </p:cNvPr>
          <p:cNvSpPr/>
          <p:nvPr/>
        </p:nvSpPr>
        <p:spPr>
          <a:xfrm>
            <a:off x="2136327" y="3411127"/>
            <a:ext cx="2601928" cy="1195028"/>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Any additional information to be submitted/appealed with all the required within 24 hours of TAT.</a:t>
            </a:r>
            <a:endParaRPr kumimoji="0" lang="en-IN"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5" name="Rectangle: Rounded Corners 8">
            <a:extLst>
              <a:ext uri="{FF2B5EF4-FFF2-40B4-BE49-F238E27FC236}">
                <a16:creationId xmlns:a16="http://schemas.microsoft.com/office/drawing/2014/main" id="{5F94C47D-3A18-4419-BD8C-0748DA0BED57}"/>
              </a:ext>
            </a:extLst>
          </p:cNvPr>
          <p:cNvSpPr/>
          <p:nvPr/>
        </p:nvSpPr>
        <p:spPr>
          <a:xfrm>
            <a:off x="6422000" y="3411127"/>
            <a:ext cx="2601928" cy="1195028"/>
          </a:xfrm>
          <a:prstGeom prst="roundRect">
            <a:avLst/>
          </a:prstGeom>
          <a:solidFill>
            <a:srgbClr val="6F6F74"/>
          </a:solidFill>
          <a:ln w="13970" cap="flat" cmpd="sng" algn="ctr">
            <a:solidFill>
              <a:srgbClr val="6F6F7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Track and record the refiled/appealed claims</a:t>
            </a:r>
            <a:endParaRPr kumimoji="0" lang="en-IN" sz="1600" b="0" i="0" u="none" strike="noStrike" kern="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5" name="TextBox 24">
            <a:extLst>
              <a:ext uri="{FF2B5EF4-FFF2-40B4-BE49-F238E27FC236}">
                <a16:creationId xmlns:a16="http://schemas.microsoft.com/office/drawing/2014/main" id="{1F379984-166C-4C87-9853-BC869666B166}"/>
              </a:ext>
            </a:extLst>
          </p:cNvPr>
          <p:cNvSpPr txBox="1"/>
          <p:nvPr/>
        </p:nvSpPr>
        <p:spPr>
          <a:xfrm>
            <a:off x="3650152" y="561451"/>
            <a:ext cx="5543696" cy="661207"/>
          </a:xfrm>
          <a:prstGeom prst="rect">
            <a:avLst/>
          </a:prstGeom>
          <a:noFill/>
        </p:spPr>
        <p:txBody>
          <a:bodyPr wrap="square" rtlCol="0">
            <a:spAutoFit/>
          </a:bodyPr>
          <a:lstStyle/>
          <a:p>
            <a:pPr marL="179209" lvl="1" defTabSz="119473">
              <a:lnSpc>
                <a:spcPct val="150000"/>
              </a:lnSpc>
              <a:spcBef>
                <a:spcPts val="501"/>
              </a:spcBef>
              <a:buClr>
                <a:schemeClr val="accent6">
                  <a:lumMod val="75000"/>
                </a:schemeClr>
              </a:buClr>
              <a:defRPr/>
            </a:pPr>
            <a:r>
              <a:rPr lang="en-US" sz="2800" b="1" dirty="0">
                <a:latin typeface="Times New Roman" panose="02020603050405020304" pitchFamily="18" charset="0"/>
                <a:cs typeface="Times New Roman" panose="02020603050405020304" pitchFamily="18" charset="0"/>
              </a:rPr>
              <a:t>Accounts Receivable</a:t>
            </a:r>
          </a:p>
        </p:txBody>
      </p:sp>
    </p:spTree>
    <p:extLst>
      <p:ext uri="{BB962C8B-B14F-4D97-AF65-F5344CB8AC3E}">
        <p14:creationId xmlns:p14="http://schemas.microsoft.com/office/powerpoint/2010/main" val="445884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4" name="TextBox 3">
            <a:extLst>
              <a:ext uri="{FF2B5EF4-FFF2-40B4-BE49-F238E27FC236}">
                <a16:creationId xmlns:a16="http://schemas.microsoft.com/office/drawing/2014/main" id="{34D1A610-0D63-41AA-AA5E-EF286E2D3B59}"/>
              </a:ext>
            </a:extLst>
          </p:cNvPr>
          <p:cNvSpPr txBox="1"/>
          <p:nvPr/>
        </p:nvSpPr>
        <p:spPr>
          <a:xfrm>
            <a:off x="738909" y="1191491"/>
            <a:ext cx="10797309"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Run AR Reports for analyzing the trends, which include aged receivables to track progress.</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Maintaining over 90 days not more than 20%.</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Documenting the complete status of the claim (In-process, paid or denied) over the PMS and in tracker in detail including the current action taken on the claim with the timeline to be followed.</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Claims which requires physicians office assistance to be shared and discussed over the regular calls to get them resolved within 7 days of time.</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Root cause of repeated denials to be performed and preventive action to be done in order to resolve the pertaining issue completely.</a:t>
            </a:r>
          </a:p>
        </p:txBody>
      </p:sp>
    </p:spTree>
    <p:extLst>
      <p:ext uri="{BB962C8B-B14F-4D97-AF65-F5344CB8AC3E}">
        <p14:creationId xmlns:p14="http://schemas.microsoft.com/office/powerpoint/2010/main" val="2950205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3303" y="2653487"/>
            <a:ext cx="4932217" cy="1015663"/>
          </a:xfrm>
          <a:prstGeom prst="rect">
            <a:avLst/>
          </a:prstGeom>
        </p:spPr>
        <p:txBody>
          <a:bodyPr wrap="square">
            <a:spAutoFit/>
          </a:bodyPr>
          <a:lstStyle/>
          <a:p>
            <a:pPr algn="r"/>
            <a:r>
              <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endPar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7706974" y="2775843"/>
            <a:ext cx="76815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sym typeface="Wingdings" panose="05000000000000000000" pitchFamily="2" charset="2"/>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7060429" y="4592482"/>
            <a:ext cx="2670279" cy="554784"/>
          </a:xfrm>
          <a:prstGeom prst="rect">
            <a:avLst/>
          </a:prstGeom>
        </p:spPr>
      </p:pic>
    </p:spTree>
    <p:extLst>
      <p:ext uri="{BB962C8B-B14F-4D97-AF65-F5344CB8AC3E}">
        <p14:creationId xmlns:p14="http://schemas.microsoft.com/office/powerpoint/2010/main" val="640211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6212" y="1470913"/>
            <a:ext cx="9803964"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Medical billing is not a “one size fits all” solution. Finding the right partner that understands your practice, specialty and billing needs can be difficult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Squadyen matches you with a trusted independent billing company that knows the industry and will optimize your reimbursements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Squadyen </a:t>
            </a:r>
            <a:r>
              <a:rPr lang="en-US" sz="2400" dirty="0">
                <a:latin typeface="Times New Roman" panose="02020603050405020304" pitchFamily="18" charset="0"/>
                <a:cs typeface="Times New Roman" panose="02020603050405020304" pitchFamily="18" charset="0"/>
              </a:rPr>
              <a:t>provides innovative and scalable payment lifecycle solutions for healthcare practices</a:t>
            </a:r>
            <a:r>
              <a:rPr lang="en-US" sz="2400"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Tree>
    <p:extLst>
      <p:ext uri="{BB962C8B-B14F-4D97-AF65-F5344CB8AC3E}">
        <p14:creationId xmlns:p14="http://schemas.microsoft.com/office/powerpoint/2010/main" val="17944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4" name="Rectangle 3"/>
          <p:cNvSpPr/>
          <p:nvPr/>
        </p:nvSpPr>
        <p:spPr>
          <a:xfrm>
            <a:off x="1413164" y="1357745"/>
            <a:ext cx="9107054" cy="3416320"/>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Combining an intelligent and automation, with our trained and certified prior authorization, coding and billing specialists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help clients realize revenue, enabling them to shift focus from administrative details to billable patient care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Squadyen </a:t>
            </a:r>
            <a:r>
              <a:rPr lang="en-US" sz="2400" dirty="0">
                <a:latin typeface="Times New Roman" panose="02020603050405020304" pitchFamily="18" charset="0"/>
                <a:cs typeface="Times New Roman" panose="02020603050405020304" pitchFamily="18" charset="0"/>
              </a:rPr>
              <a:t>is a knowledge centric organization, specializing in Risk Adjustment solutions, Revenue Integrity, Integrated Care Delivery &amp; Revenue Cycle Solutions for the Payers &amp; Providers.</a:t>
            </a:r>
          </a:p>
        </p:txBody>
      </p:sp>
    </p:spTree>
    <p:extLst>
      <p:ext uri="{BB962C8B-B14F-4D97-AF65-F5344CB8AC3E}">
        <p14:creationId xmlns:p14="http://schemas.microsoft.com/office/powerpoint/2010/main" val="386547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2" name="TextBox 1"/>
          <p:cNvSpPr txBox="1"/>
          <p:nvPr/>
        </p:nvSpPr>
        <p:spPr>
          <a:xfrm>
            <a:off x="1344251" y="1383145"/>
            <a:ext cx="9453058"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Through our indigenous programs and strict adherence to highest standard of </a:t>
            </a:r>
            <a:r>
              <a:rPr lang="en-US" sz="2400" dirty="0" smtClean="0">
                <a:latin typeface="Times New Roman" panose="02020603050405020304" pitchFamily="18" charset="0"/>
                <a:cs typeface="Times New Roman" panose="02020603050405020304" pitchFamily="18" charset="0"/>
              </a:rPr>
              <a:t>compliance, </a:t>
            </a:r>
            <a:r>
              <a:rPr lang="en-US" sz="2400" dirty="0">
                <a:latin typeface="Times New Roman" panose="02020603050405020304" pitchFamily="18" charset="0"/>
                <a:cs typeface="Times New Roman" panose="02020603050405020304" pitchFamily="18" charset="0"/>
              </a:rPr>
              <a:t>we drive operational excellence and integrity in all aspects of our professional conduct, while striving to reflect the highest ethical standards in our relationships with our clients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Squadyen </a:t>
            </a:r>
            <a:r>
              <a:rPr lang="en-US" sz="2400" dirty="0">
                <a:latin typeface="Times New Roman" panose="02020603050405020304" pitchFamily="18" charset="0"/>
                <a:cs typeface="Times New Roman" panose="02020603050405020304" pitchFamily="18" charset="0"/>
              </a:rPr>
              <a:t>ensures that your front office, clinical and outsourced billing teams are always on the same page.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93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2" name="TextBox 1"/>
          <p:cNvSpPr txBox="1"/>
          <p:nvPr/>
        </p:nvSpPr>
        <p:spPr>
          <a:xfrm>
            <a:off x="1927093" y="1919413"/>
            <a:ext cx="8390325"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Our streamlined workflow helps you to remain in sync with your biller to reduce rejections and denials; simplifying the billing processes for faster reimbursements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Our Mission is to positively impact patient care by delivering award-winning healthcare IT solutions for providers of every size and budget.</a:t>
            </a:r>
          </a:p>
          <a:p>
            <a:endParaRPr lang="en-US" sz="2400" dirty="0"/>
          </a:p>
        </p:txBody>
      </p:sp>
    </p:spTree>
    <p:extLst>
      <p:ext uri="{BB962C8B-B14F-4D97-AF65-F5344CB8AC3E}">
        <p14:creationId xmlns:p14="http://schemas.microsoft.com/office/powerpoint/2010/main" val="7885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074" y="2968081"/>
            <a:ext cx="8837232" cy="646331"/>
          </a:xfrm>
          <a:prstGeom prst="rect">
            <a:avLst/>
          </a:prstGeom>
          <a:noFill/>
        </p:spPr>
        <p:txBody>
          <a:bodyPr wrap="square" lIns="91440" tIns="45720" rIns="91440" bIns="45720">
            <a:spAutoFit/>
          </a:bodyPr>
          <a:lstStyle/>
          <a:p>
            <a:r>
              <a:rPr lang="en-IN" sz="3600" b="1" dirty="0">
                <a:latin typeface="Times New Roman" panose="02020603050405020304" pitchFamily="18" charset="0"/>
                <a:cs typeface="Times New Roman" panose="02020603050405020304" pitchFamily="18" charset="0"/>
              </a:rPr>
              <a:t>Revenue Cycle Management Services</a:t>
            </a:r>
            <a:endParaRPr lang="en-IN" sz="3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Tree>
    <p:extLst>
      <p:ext uri="{BB962C8B-B14F-4D97-AF65-F5344CB8AC3E}">
        <p14:creationId xmlns:p14="http://schemas.microsoft.com/office/powerpoint/2010/main" val="1104861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4" name="TextBox 3">
            <a:extLst>
              <a:ext uri="{FF2B5EF4-FFF2-40B4-BE49-F238E27FC236}">
                <a16:creationId xmlns:a16="http://schemas.microsoft.com/office/drawing/2014/main" id="{962D5AAD-F597-46E7-B790-1CA7107C733F}"/>
              </a:ext>
            </a:extLst>
          </p:cNvPr>
          <p:cNvSpPr txBox="1"/>
          <p:nvPr/>
        </p:nvSpPr>
        <p:spPr>
          <a:xfrm>
            <a:off x="2095967" y="1644404"/>
            <a:ext cx="7577422" cy="3929281"/>
          </a:xfrm>
          <a:prstGeom prst="rect">
            <a:avLst/>
          </a:prstGeom>
          <a:noFill/>
          <a:ln>
            <a:solidFill>
              <a:schemeClr val="bg1"/>
            </a:solidFill>
          </a:ln>
        </p:spPr>
        <p:txBody>
          <a:bodyPr wrap="square">
            <a:spAutoFit/>
          </a:bodyPr>
          <a:lstStyle/>
          <a:p>
            <a:pPr marL="285750" indent="-285750" defTabSz="458574">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Profile</a:t>
            </a:r>
          </a:p>
          <a:p>
            <a:pPr marL="166277"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Revenue Management Services</a:t>
            </a:r>
          </a:p>
          <a:p>
            <a:pPr marL="166277"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Revenue Cycle Management - Process Flows</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Prior Eligibility and Benefit verification</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Demo &amp; Charge Entry</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Transmissions</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Payment Posting</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Accounts Receivables</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Write off, Refund &amp; Collections</a:t>
            </a:r>
          </a:p>
        </p:txBody>
      </p:sp>
      <p:sp>
        <p:nvSpPr>
          <p:cNvPr id="5" name="Rectangle 4"/>
          <p:cNvSpPr/>
          <p:nvPr/>
        </p:nvSpPr>
        <p:spPr>
          <a:xfrm>
            <a:off x="4707254" y="961705"/>
            <a:ext cx="1757212" cy="584775"/>
          </a:xfrm>
          <a:prstGeom prst="rect">
            <a:avLst/>
          </a:prstGeom>
          <a:noFill/>
        </p:spPr>
        <p:txBody>
          <a:bodyPr wrap="none" lIns="91440" tIns="45720" rIns="91440" bIns="45720">
            <a:spAutoFit/>
          </a:bodyPr>
          <a:lstStyle/>
          <a:p>
            <a:pPr algn="ctr"/>
            <a:r>
              <a:rPr lang="en-US" sz="3200" b="1" dirty="0">
                <a:latin typeface="Times New Roman" panose="02020603050405020304" pitchFamily="18" charset="0"/>
                <a:cs typeface="Times New Roman" panose="02020603050405020304" pitchFamily="18" charset="0"/>
              </a:rPr>
              <a:t>Contents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2" name="Rectangle 1"/>
          <p:cNvSpPr/>
          <p:nvPr/>
        </p:nvSpPr>
        <p:spPr>
          <a:xfrm>
            <a:off x="3299924" y="935289"/>
            <a:ext cx="6407493" cy="579967"/>
          </a:xfrm>
          <a:prstGeom prst="rect">
            <a:avLst/>
          </a:prstGeom>
        </p:spPr>
        <p:txBody>
          <a:bodyPr wrap="square">
            <a:spAutoFit/>
          </a:bodyPr>
          <a:lstStyle/>
          <a:p>
            <a:pPr marL="179209" lvl="1" defTabSz="119473">
              <a:lnSpc>
                <a:spcPct val="150000"/>
              </a:lnSpc>
              <a:spcBef>
                <a:spcPts val="501"/>
              </a:spcBef>
              <a:buClr>
                <a:schemeClr val="accent6">
                  <a:lumMod val="75000"/>
                </a:schemeClr>
              </a:buClr>
              <a:defRPr/>
            </a:pPr>
            <a:r>
              <a:rPr lang="en-US" sz="2400" b="1" dirty="0">
                <a:latin typeface="Times New Roman" panose="02020603050405020304" pitchFamily="18" charset="0"/>
                <a:cs typeface="Times New Roman" panose="02020603050405020304" pitchFamily="18" charset="0"/>
              </a:rPr>
              <a:t>Prior Eligibility and Benefit </a:t>
            </a:r>
            <a:r>
              <a:rPr lang="en-US" sz="2400" b="1" dirty="0" smtClean="0">
                <a:latin typeface="Times New Roman" panose="02020603050405020304" pitchFamily="18" charset="0"/>
                <a:cs typeface="Times New Roman" panose="02020603050405020304" pitchFamily="18" charset="0"/>
              </a:rPr>
              <a:t>verification.</a:t>
            </a: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99897" y="1850917"/>
            <a:ext cx="9395812" cy="3257302"/>
          </a:xfrm>
          <a:prstGeom prst="rect">
            <a:avLst/>
          </a:prstGeom>
          <a:noFill/>
        </p:spPr>
        <p:txBody>
          <a:bodyPr wrap="square" rtlCol="0">
            <a:spAutoFit/>
          </a:bodyPr>
          <a:lstStyle/>
          <a:p>
            <a:pPr marL="179209" lvl="1" defTabSz="119473">
              <a:lnSpc>
                <a:spcPct val="150000"/>
              </a:lnSpc>
              <a:spcBef>
                <a:spcPts val="501"/>
              </a:spcBef>
              <a:buClr>
                <a:schemeClr val="accent6">
                  <a:lumMod val="75000"/>
                </a:schemeClr>
              </a:buClr>
              <a:defRPr/>
            </a:pPr>
            <a:r>
              <a:rPr lang="en-US" dirty="0">
                <a:latin typeface="Times New Roman" panose="02020603050405020304" pitchFamily="18" charset="0"/>
                <a:cs typeface="Times New Roman" panose="02020603050405020304" pitchFamily="18" charset="0"/>
              </a:rPr>
              <a:t>Verifying patient eligibility before the patient is seen by the physician will reduce the number of denials and increase the collections. The following steps are to be followed during the insurance eligibility verification process:</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Pre-registration and Scheduling process</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Prior Eligibility and Verification</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Patient estimator - Inform the patient about copay, coinsurance and deductible.</a:t>
            </a:r>
          </a:p>
          <a:p>
            <a:pPr marL="464959" lvl="1" indent="-285750" defTabSz="119473">
              <a:lnSpc>
                <a:spcPct val="150000"/>
              </a:lnSpc>
              <a:spcBef>
                <a:spcPts val="501"/>
              </a:spcBef>
              <a:buClr>
                <a:schemeClr val="accent6">
                  <a:lumMod val="75000"/>
                </a:schemeClr>
              </a:buClr>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	Verify and initiate - if plan requires Referral (or) </a:t>
            </a:r>
            <a:r>
              <a:rPr lang="en-US" dirty="0" smtClean="0">
                <a:latin typeface="Times New Roman" panose="02020603050405020304" pitchFamily="18" charset="0"/>
                <a:cs typeface="Times New Roman" panose="02020603050405020304" pitchFamily="18" charset="0"/>
              </a:rPr>
              <a:t>Authorization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523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026" y="5295210"/>
            <a:ext cx="2669943" cy="556950"/>
          </a:xfrm>
          <a:prstGeom prst="rect">
            <a:avLst/>
          </a:prstGeom>
        </p:spPr>
      </p:pic>
      <p:sp>
        <p:nvSpPr>
          <p:cNvPr id="2" name="TextBox 1"/>
          <p:cNvSpPr txBox="1"/>
          <p:nvPr/>
        </p:nvSpPr>
        <p:spPr>
          <a:xfrm>
            <a:off x="1559097" y="2279244"/>
            <a:ext cx="8684029" cy="2031325"/>
          </a:xfrm>
          <a:prstGeom prst="rect">
            <a:avLst/>
          </a:prstGeom>
          <a:noFill/>
        </p:spPr>
        <p:txBody>
          <a:bodyPr wrap="square" rtlCol="0">
            <a:spAutoFit/>
          </a:bodyPr>
          <a:lstStyle/>
          <a:p>
            <a:pPr marL="522109" lvl="1" indent="-342900" defTabSz="119473">
              <a:lnSpc>
                <a:spcPct val="150000"/>
              </a:lnSpc>
              <a:spcBef>
                <a:spcPts val="501"/>
              </a:spcBef>
              <a:buClr>
                <a:schemeClr val="accent6">
                  <a:lumMod val="75000"/>
                </a:schemeClr>
              </a:buClr>
              <a:buFont typeface="Wingdings" panose="05000000000000000000" pitchFamily="2" charset="2"/>
              <a:buChar char="q"/>
              <a:defRPr/>
            </a:pPr>
            <a:r>
              <a:rPr lang="en-US" sz="2000" dirty="0">
                <a:latin typeface="Times New Roman" panose="02020603050405020304" pitchFamily="18" charset="0"/>
                <a:cs typeface="Times New Roman" panose="02020603050405020304" pitchFamily="18" charset="0"/>
              </a:rPr>
              <a:t>Improve patient payment collection with online patient eligibility verification before each appointment. Eliminate the time consumption on patient’s verification and also loss of payment due to inadequate insurance benefits.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806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779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Garamond</vt:lpstr>
      <vt:lpstr>Monotype Corsiva</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 Ricky</dc:creator>
  <cp:lastModifiedBy>Benson, Ricky</cp:lastModifiedBy>
  <cp:revision>8</cp:revision>
  <dcterms:created xsi:type="dcterms:W3CDTF">2020-12-05T11:39:01Z</dcterms:created>
  <dcterms:modified xsi:type="dcterms:W3CDTF">2020-12-05T12:56:16Z</dcterms:modified>
</cp:coreProperties>
</file>