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74" r:id="rId3"/>
    <p:sldId id="262" r:id="rId4"/>
    <p:sldId id="258" r:id="rId5"/>
    <p:sldId id="259" r:id="rId6"/>
    <p:sldId id="260" r:id="rId7"/>
    <p:sldId id="261" r:id="rId8"/>
    <p:sldId id="275" r:id="rId9"/>
    <p:sldId id="265" r:id="rId10"/>
    <p:sldId id="266" r:id="rId11"/>
    <p:sldId id="268" r:id="rId12"/>
    <p:sldId id="276" r:id="rId13"/>
    <p:sldId id="270" r:id="rId14"/>
    <p:sldId id="272" r:id="rId15"/>
    <p:sldId id="277" r:id="rId16"/>
    <p:sldId id="282" r:id="rId17"/>
    <p:sldId id="264" r:id="rId18"/>
    <p:sldId id="279" r:id="rId19"/>
    <p:sldId id="278" r:id="rId20"/>
    <p:sldId id="281" r:id="rId21"/>
    <p:sldId id="283" r:id="rId22"/>
    <p:sldId id="284" r:id="rId23"/>
    <p:sldId id="280"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67489" autoAdjust="0"/>
  </p:normalViewPr>
  <p:slideViewPr>
    <p:cSldViewPr snapToGrid="0">
      <p:cViewPr varScale="1">
        <p:scale>
          <a:sx n="62" d="100"/>
          <a:sy n="62" d="100"/>
        </p:scale>
        <p:origin x="16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18ADE-326D-4C66-A235-6452842F498C}" type="datetimeFigureOut">
              <a:rPr lang="en-US" smtClean="0"/>
              <a:t>9/27/2017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587AD-8BCB-4627-9DF2-A38CDEEF5AAC}" type="slidenum">
              <a:rPr lang="en-US" smtClean="0"/>
              <a:t>‹#›</a:t>
            </a:fld>
            <a:endParaRPr lang="en-US"/>
          </a:p>
        </p:txBody>
      </p:sp>
    </p:spTree>
    <p:extLst>
      <p:ext uri="{BB962C8B-B14F-4D97-AF65-F5344CB8AC3E}">
        <p14:creationId xmlns:p14="http://schemas.microsoft.com/office/powerpoint/2010/main" val="417305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cbi.nlm.nih.gov/books/NBK305233/"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cbi.nlm.nih.gov/books/NBK30523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cbi.nlm.nih.gov/books/NBK305233/"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z="1200" b="1" i="0" kern="1200" dirty="0">
                <a:solidFill>
                  <a:schemeClr val="tx1"/>
                </a:solidFill>
                <a:effectLst/>
                <a:latin typeface="+mn-lt"/>
                <a:ea typeface="+mn-ea"/>
                <a:cs typeface="+mn-cs"/>
              </a:rPr>
              <a:t>Without standardized administration, the individual's performance may not accurately reflect his or her ability.” (NCBI) </a:t>
            </a:r>
            <a:endParaRPr lang="en-US" b="1" dirty="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Psychological </a:t>
            </a:r>
            <a:r>
              <a:rPr lang="en-US" sz="1200" b="0" i="0" kern="1200" dirty="0">
                <a:solidFill>
                  <a:schemeClr val="tx1"/>
                </a:solidFill>
                <a:effectLst/>
                <a:latin typeface="+mn-lt"/>
                <a:ea typeface="+mn-ea"/>
                <a:cs typeface="+mn-cs"/>
              </a:rPr>
              <a:t>assessment </a:t>
            </a:r>
            <a:r>
              <a:rPr lang="en-US" sz="1200" b="1" i="0" kern="1200" dirty="0">
                <a:solidFill>
                  <a:srgbClr val="FF0000"/>
                </a:solidFill>
                <a:effectLst/>
                <a:latin typeface="+mn-lt"/>
                <a:ea typeface="+mn-ea"/>
                <a:cs typeface="+mn-cs"/>
              </a:rPr>
              <a:t>is never focused on a single test </a:t>
            </a:r>
            <a:r>
              <a:rPr lang="en-US" sz="1200" b="0" i="0" kern="1200" dirty="0">
                <a:solidFill>
                  <a:srgbClr val="FF0000"/>
                </a:solidFill>
                <a:effectLst/>
                <a:latin typeface="+mn-lt"/>
                <a:ea typeface="+mn-ea"/>
                <a:cs typeface="+mn-cs"/>
              </a:rPr>
              <a:t>score.</a:t>
            </a:r>
            <a:r>
              <a:rPr lang="en-US" sz="1200" b="0" i="0" kern="1200" dirty="0">
                <a:solidFill>
                  <a:schemeClr val="tx1"/>
                </a:solidFill>
                <a:effectLst/>
                <a:latin typeface="+mn-lt"/>
                <a:ea typeface="+mn-ea"/>
                <a:cs typeface="+mn-cs"/>
              </a:rPr>
              <a:t> </a:t>
            </a:r>
          </a:p>
          <a:p>
            <a:pPr marL="0" indent="0">
              <a:buFont typeface="Arial" panose="020B0604020202020204" pitchFamily="34" charset="0"/>
              <a:buNone/>
            </a:pPr>
            <a:r>
              <a:rPr lang="en-US" sz="1200" b="0" i="0" kern="1200" dirty="0">
                <a:solidFill>
                  <a:schemeClr val="tx1"/>
                </a:solidFill>
                <a:effectLst/>
                <a:latin typeface="+mn-lt"/>
                <a:ea typeface="+mn-ea"/>
                <a:cs typeface="+mn-cs"/>
              </a:rPr>
              <a:t>A psychologist is there to evaluate the </a:t>
            </a:r>
            <a:r>
              <a:rPr lang="en-US" sz="1200" b="1" i="0" kern="1200" dirty="0">
                <a:solidFill>
                  <a:schemeClr val="tx1"/>
                </a:solidFill>
                <a:effectLst/>
                <a:latin typeface="+mn-lt"/>
                <a:ea typeface="+mn-ea"/>
                <a:cs typeface="+mn-cs"/>
              </a:rPr>
              <a:t>competencies as well as the limitations </a:t>
            </a:r>
            <a:r>
              <a:rPr lang="en-US" sz="1200" b="0" i="0" kern="1200" dirty="0">
                <a:solidFill>
                  <a:schemeClr val="tx1"/>
                </a:solidFill>
                <a:effectLst/>
                <a:latin typeface="+mn-lt"/>
                <a:ea typeface="+mn-ea"/>
                <a:cs typeface="+mn-cs"/>
              </a:rPr>
              <a:t>of the person, and report on them in an objective but helpful manner. </a:t>
            </a:r>
          </a:p>
          <a:p>
            <a:pPr marL="0" indent="0">
              <a:buFont typeface="Arial" panose="020B0604020202020204" pitchFamily="34" charset="0"/>
              <a:buNone/>
            </a:pPr>
            <a:r>
              <a:rPr lang="en-US" sz="1200" b="0" i="0" kern="1200" dirty="0">
                <a:solidFill>
                  <a:schemeClr val="tx1"/>
                </a:solidFill>
                <a:effectLst/>
                <a:latin typeface="+mn-lt"/>
                <a:ea typeface="+mn-ea"/>
                <a:cs typeface="+mn-cs"/>
              </a:rPr>
              <a:t>It is important to pay attention to </a:t>
            </a:r>
            <a:r>
              <a:rPr lang="en-US" sz="1200" b="1" i="0" kern="1200" dirty="0">
                <a:solidFill>
                  <a:schemeClr val="tx1"/>
                </a:solidFill>
                <a:effectLst/>
                <a:latin typeface="+mn-lt"/>
                <a:ea typeface="+mn-ea"/>
                <a:cs typeface="+mn-cs"/>
              </a:rPr>
              <a:t>agreement </a:t>
            </a:r>
            <a:r>
              <a:rPr lang="en-US" sz="1200" b="0" i="0" kern="1200" dirty="0">
                <a:solidFill>
                  <a:schemeClr val="tx1"/>
                </a:solidFill>
                <a:effectLst/>
                <a:latin typeface="+mn-lt"/>
                <a:ea typeface="+mn-ea"/>
                <a:cs typeface="+mn-cs"/>
              </a:rPr>
              <a:t>across measures</a:t>
            </a:r>
            <a:r>
              <a:rPr lang="en-US" sz="1200" b="0" i="0" kern="1200" baseline="0" dirty="0">
                <a:solidFill>
                  <a:schemeClr val="tx1"/>
                </a:solidFill>
                <a:effectLst/>
                <a:latin typeface="+mn-lt"/>
                <a:ea typeface="+mn-ea"/>
                <a:cs typeface="+mn-cs"/>
              </a:rPr>
              <a:t> as well as </a:t>
            </a:r>
            <a:r>
              <a:rPr lang="en-US" sz="1200" b="1" i="0" kern="1200" baseline="0" dirty="0">
                <a:solidFill>
                  <a:schemeClr val="tx1"/>
                </a:solidFill>
                <a:effectLst/>
                <a:latin typeface="+mn-lt"/>
                <a:ea typeface="+mn-ea"/>
                <a:cs typeface="+mn-cs"/>
              </a:rPr>
              <a:t>disagreeing </a:t>
            </a:r>
            <a:r>
              <a:rPr lang="en-US" sz="1200" b="0" i="0" kern="1200" baseline="0" dirty="0">
                <a:solidFill>
                  <a:schemeClr val="tx1"/>
                </a:solidFill>
                <a:effectLst/>
                <a:latin typeface="+mn-lt"/>
                <a:ea typeface="+mn-ea"/>
                <a:cs typeface="+mn-cs"/>
              </a:rPr>
              <a:t>information</a:t>
            </a:r>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2</a:t>
            </a:fld>
            <a:endParaRPr lang="en-US"/>
          </a:p>
        </p:txBody>
      </p:sp>
    </p:spTree>
    <p:extLst>
      <p:ext uri="{BB962C8B-B14F-4D97-AF65-F5344CB8AC3E}">
        <p14:creationId xmlns:p14="http://schemas.microsoft.com/office/powerpoint/2010/main" val="793394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Suboptimal </a:t>
            </a:r>
            <a:r>
              <a:rPr lang="en-US" dirty="0"/>
              <a:t>performance, poor effort, and inflated reports of symptoms or exaggeration are all sources of error and affect validity. Clinicians should be able to detect these and consider when evaluating/interpreting data.</a:t>
            </a:r>
          </a:p>
        </p:txBody>
      </p:sp>
      <p:sp>
        <p:nvSpPr>
          <p:cNvPr id="4" name="Slide Number Placeholder 3"/>
          <p:cNvSpPr>
            <a:spLocks noGrp="1"/>
          </p:cNvSpPr>
          <p:nvPr>
            <p:ph type="sldNum" sz="quarter" idx="10"/>
          </p:nvPr>
        </p:nvSpPr>
        <p:spPr/>
        <p:txBody>
          <a:bodyPr/>
          <a:lstStyle/>
          <a:p>
            <a:fld id="{0F6587AD-8BCB-4627-9DF2-A38CDEEF5AAC}" type="slidenum">
              <a:rPr lang="en-US" smtClean="0"/>
              <a:t>12</a:t>
            </a:fld>
            <a:endParaRPr lang="en-US"/>
          </a:p>
        </p:txBody>
      </p:sp>
    </p:spTree>
    <p:extLst>
      <p:ext uri="{BB962C8B-B14F-4D97-AF65-F5344CB8AC3E}">
        <p14:creationId xmlns:p14="http://schemas.microsoft.com/office/powerpoint/2010/main" val="2129639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ADHD is a neurobiological disorder affecting frontal-subcortical circuitry, which explains cognitive, academic, and behavioral impairments. However, also explains symptoms of many other mental disorders (and attention problems) and we also see common comorbidity with SLD, anxiety, and other neuropsychiatric diagnoses. Differentiating ADHD from other disorders solely based on behavioral criteria results in </a:t>
            </a:r>
            <a:r>
              <a:rPr lang="en-US" b="1" dirty="0"/>
              <a:t>high heterogeneity which limits the sensitivity and specificity of neuropsychological tests.</a:t>
            </a:r>
          </a:p>
          <a:p>
            <a:endParaRPr lang="en-US" b="1" dirty="0"/>
          </a:p>
          <a:p>
            <a:r>
              <a:rPr lang="en-US" b="0" dirty="0"/>
              <a:t>A possible solution to this is combining neuropsychological data with behavioral rating </a:t>
            </a:r>
            <a:r>
              <a:rPr lang="en-US" b="0" i="1" dirty="0"/>
              <a:t>scales </a:t>
            </a:r>
            <a:r>
              <a:rPr lang="en-US" b="0" i="0" dirty="0"/>
              <a:t>for differential diagnosis.= requires integration of data sources.</a:t>
            </a:r>
            <a:endParaRPr lang="en-US" b="0" dirty="0"/>
          </a:p>
        </p:txBody>
      </p:sp>
      <p:sp>
        <p:nvSpPr>
          <p:cNvPr id="4" name="Slide Number Placeholder 3"/>
          <p:cNvSpPr>
            <a:spLocks noGrp="1"/>
          </p:cNvSpPr>
          <p:nvPr>
            <p:ph type="sldNum" sz="quarter" idx="10"/>
          </p:nvPr>
        </p:nvSpPr>
        <p:spPr/>
        <p:txBody>
          <a:bodyPr/>
          <a:lstStyle/>
          <a:p>
            <a:fld id="{0F6587AD-8BCB-4627-9DF2-A38CDEEF5AAC}" type="slidenum">
              <a:rPr lang="en-US" smtClean="0"/>
              <a:t>13</a:t>
            </a:fld>
            <a:endParaRPr lang="en-US"/>
          </a:p>
        </p:txBody>
      </p:sp>
    </p:spTree>
    <p:extLst>
      <p:ext uri="{BB962C8B-B14F-4D97-AF65-F5344CB8AC3E}">
        <p14:creationId xmlns:p14="http://schemas.microsoft.com/office/powerpoint/2010/main" val="225719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To </a:t>
            </a:r>
            <a:r>
              <a:rPr lang="en-US" sz="1200" b="1" i="0" kern="1200" dirty="0">
                <a:solidFill>
                  <a:schemeClr val="tx1"/>
                </a:solidFill>
                <a:effectLst/>
                <a:latin typeface="+mn-lt"/>
                <a:ea typeface="+mn-ea"/>
                <a:cs typeface="+mn-cs"/>
              </a:rPr>
              <a:t>ensure equivalence in psychological testing must consider functional, conceptual, scalar, linguistic and metric properties of the measures and whether these are consistent across groups.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“Relevant considerations pertain to issues of equivalence in psychological testing as characterized by the following (</a:t>
            </a:r>
            <a:r>
              <a:rPr lang="en-US" sz="1200" b="0" i="0" kern="1200" dirty="0">
                <a:solidFill>
                  <a:schemeClr val="tx1"/>
                </a:solidFill>
                <a:effectLst/>
                <a:latin typeface="+mn-lt"/>
                <a:ea typeface="+mn-ea"/>
                <a:cs typeface="+mn-cs"/>
                <a:hlinkClick r:id="rId3"/>
              </a:rPr>
              <a:t>Suzuki et al., 2014</a:t>
            </a:r>
            <a:r>
              <a:rPr lang="en-US" sz="1200" b="0" i="0" kern="1200" dirty="0">
                <a:solidFill>
                  <a:schemeClr val="tx1"/>
                </a:solidFill>
                <a:effectLst/>
                <a:latin typeface="+mn-lt"/>
                <a:ea typeface="+mn-ea"/>
                <a:cs typeface="+mn-cs"/>
              </a:rPr>
              <a:t>, p. 260):</a:t>
            </a:r>
          </a:p>
          <a:p>
            <a:r>
              <a:rPr lang="en-US" dirty="0"/>
              <a:t>1.</a:t>
            </a:r>
            <a:r>
              <a:rPr lang="en-US" i="1" dirty="0">
                <a:effectLst/>
              </a:rPr>
              <a:t>Functional</a:t>
            </a:r>
            <a:r>
              <a:rPr lang="en-US" dirty="0">
                <a:effectLst/>
              </a:rPr>
              <a:t>: Whether the construct being measured occurs with equal frequency across groups;</a:t>
            </a:r>
          </a:p>
          <a:p>
            <a:r>
              <a:rPr lang="en-US" dirty="0"/>
              <a:t>2.</a:t>
            </a:r>
            <a:r>
              <a:rPr lang="en-US" i="1" dirty="0">
                <a:effectLst/>
              </a:rPr>
              <a:t>Conceptual</a:t>
            </a:r>
            <a:r>
              <a:rPr lang="en-US" dirty="0">
                <a:effectLst/>
              </a:rPr>
              <a:t>: Whether the item information is familiar across groups and means the same thing in various cultures;</a:t>
            </a:r>
          </a:p>
          <a:p>
            <a:r>
              <a:rPr lang="en-US" dirty="0"/>
              <a:t>3.</a:t>
            </a:r>
            <a:r>
              <a:rPr lang="en-US" i="1" dirty="0">
                <a:effectLst/>
              </a:rPr>
              <a:t>Scalar</a:t>
            </a:r>
            <a:r>
              <a:rPr lang="en-US" dirty="0">
                <a:effectLst/>
              </a:rPr>
              <a:t>: Whether average score differences reflect the same degree, intensity, or magnitude for different cultural groups;</a:t>
            </a:r>
          </a:p>
          <a:p>
            <a:r>
              <a:rPr lang="en-US" dirty="0"/>
              <a:t>4.</a:t>
            </a:r>
            <a:r>
              <a:rPr lang="en-US" i="1" dirty="0">
                <a:effectLst/>
              </a:rPr>
              <a:t>Linguistic</a:t>
            </a:r>
            <a:r>
              <a:rPr lang="en-US" dirty="0">
                <a:effectLst/>
              </a:rPr>
              <a:t>: Whether the language used has similar meaning across groups; and</a:t>
            </a:r>
          </a:p>
          <a:p>
            <a:r>
              <a:rPr lang="en-US" dirty="0"/>
              <a:t>5.</a:t>
            </a:r>
            <a:r>
              <a:rPr lang="en-US" i="1" dirty="0">
                <a:effectLst/>
              </a:rPr>
              <a:t>Metric</a:t>
            </a:r>
            <a:r>
              <a:rPr lang="en-US" dirty="0">
                <a:effectLst/>
              </a:rPr>
              <a:t>: Whether the scale measures the same behavioral qualities or characteristics and the measure has similar psychometric properties in different cultures. “ (NCBI)</a:t>
            </a:r>
          </a:p>
          <a:p>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15</a:t>
            </a:fld>
            <a:endParaRPr lang="en-US"/>
          </a:p>
        </p:txBody>
      </p:sp>
    </p:spTree>
    <p:extLst>
      <p:ext uri="{BB962C8B-B14F-4D97-AF65-F5344CB8AC3E}">
        <p14:creationId xmlns:p14="http://schemas.microsoft.com/office/powerpoint/2010/main" val="649101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16</a:t>
            </a:fld>
            <a:endParaRPr lang="en-US"/>
          </a:p>
        </p:txBody>
      </p:sp>
    </p:spTree>
    <p:extLst>
      <p:ext uri="{BB962C8B-B14F-4D97-AF65-F5344CB8AC3E}">
        <p14:creationId xmlns:p14="http://schemas.microsoft.com/office/powerpoint/2010/main" val="1657046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17</a:t>
            </a:fld>
            <a:endParaRPr lang="en-US"/>
          </a:p>
        </p:txBody>
      </p:sp>
    </p:spTree>
    <p:extLst>
      <p:ext uri="{BB962C8B-B14F-4D97-AF65-F5344CB8AC3E}">
        <p14:creationId xmlns:p14="http://schemas.microsoft.com/office/powerpoint/2010/main" val="211394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Clinical </a:t>
            </a:r>
            <a:r>
              <a:rPr lang="en-US" dirty="0">
                <a:solidFill>
                  <a:srgbClr val="FF0000"/>
                </a:solidFill>
              </a:rPr>
              <a:t>psychologists are more and more using knowledge of brain-behavior relationships in assessment and treatment activities.</a:t>
            </a:r>
          </a:p>
          <a:p>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19</a:t>
            </a:fld>
            <a:endParaRPr lang="en-US"/>
          </a:p>
        </p:txBody>
      </p:sp>
    </p:spTree>
    <p:extLst>
      <p:ext uri="{BB962C8B-B14F-4D97-AF65-F5344CB8AC3E}">
        <p14:creationId xmlns:p14="http://schemas.microsoft.com/office/powerpoint/2010/main" val="10902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a:t>
            </a:r>
            <a:r>
              <a:rPr lang="en-US" b="1" i="0" dirty="0"/>
              <a:t>Main idea- specific functions are related to specific regions of the brain, however few objective tools were available for research or </a:t>
            </a:r>
            <a:r>
              <a:rPr lang="en-US" b="1" i="0" dirty="0" smtClean="0"/>
              <a:t>practice</a:t>
            </a:r>
            <a:endParaRPr lang="en-US" b="1" dirty="0" smtClean="0"/>
          </a:p>
          <a:p>
            <a:endParaRPr lang="en-US" i="0" dirty="0" smtClean="0"/>
          </a:p>
          <a:p>
            <a:r>
              <a:rPr lang="en-US" i="0" dirty="0" smtClean="0"/>
              <a:t>(Galton, Spearman, Simon and </a:t>
            </a:r>
            <a:r>
              <a:rPr lang="en-US" i="0" dirty="0" err="1" smtClean="0"/>
              <a:t>Binet</a:t>
            </a:r>
            <a:r>
              <a:rPr lang="en-US" i="0" dirty="0" smtClean="0"/>
              <a:t>) Field focused on developing intelligence tests. By early 1900s localization of brain function was supported by psychometric test research.</a:t>
            </a:r>
          </a:p>
          <a:p>
            <a:endParaRPr lang="en-US" i="0" dirty="0" smtClean="0"/>
          </a:p>
          <a:p>
            <a:r>
              <a:rPr lang="en-US" i="0" dirty="0" err="1" smtClean="0"/>
              <a:t>Lashley</a:t>
            </a:r>
            <a:r>
              <a:rPr lang="en-US" i="0" dirty="0" smtClean="0"/>
              <a:t>-brain </a:t>
            </a:r>
            <a:r>
              <a:rPr lang="en-US" i="0" dirty="0"/>
              <a:t>systems rather than distinct regions and </a:t>
            </a:r>
            <a:r>
              <a:rPr lang="en-US" i="1" dirty="0"/>
              <a:t>the amount of </a:t>
            </a:r>
            <a:r>
              <a:rPr lang="en-US" i="0" dirty="0"/>
              <a:t>brain damage determined test performance, not solely location.</a:t>
            </a:r>
          </a:p>
          <a:p>
            <a:endParaRPr lang="en-US" i="0" dirty="0"/>
          </a:p>
          <a:p>
            <a:r>
              <a:rPr lang="en-US" b="1" i="0" dirty="0"/>
              <a:t>This systems understanding of the brain and emphasis on IQ scores led to clinical focus on individual’s level of performance (not pattern of performance)</a:t>
            </a:r>
          </a:p>
          <a:p>
            <a:endParaRPr lang="en-US" i="0" dirty="0"/>
          </a:p>
          <a:p>
            <a:endParaRPr lang="en-US" i="0" dirty="0"/>
          </a:p>
        </p:txBody>
      </p:sp>
      <p:sp>
        <p:nvSpPr>
          <p:cNvPr id="4" name="Slide Number Placeholder 3"/>
          <p:cNvSpPr>
            <a:spLocks noGrp="1"/>
          </p:cNvSpPr>
          <p:nvPr>
            <p:ph type="sldNum" sz="quarter" idx="10"/>
          </p:nvPr>
        </p:nvSpPr>
        <p:spPr/>
        <p:txBody>
          <a:bodyPr/>
          <a:lstStyle/>
          <a:p>
            <a:fld id="{0F6587AD-8BCB-4627-9DF2-A38CDEEF5AAC}" type="slidenum">
              <a:rPr lang="en-US" smtClean="0"/>
              <a:t>20</a:t>
            </a:fld>
            <a:endParaRPr lang="en-US"/>
          </a:p>
        </p:txBody>
      </p:sp>
    </p:spTree>
    <p:extLst>
      <p:ext uri="{BB962C8B-B14F-4D97-AF65-F5344CB8AC3E}">
        <p14:creationId xmlns:p14="http://schemas.microsoft.com/office/powerpoint/2010/main" val="2099605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21</a:t>
            </a:fld>
            <a:endParaRPr lang="en-US"/>
          </a:p>
        </p:txBody>
      </p:sp>
    </p:spTree>
    <p:extLst>
      <p:ext uri="{BB962C8B-B14F-4D97-AF65-F5344CB8AC3E}">
        <p14:creationId xmlns:p14="http://schemas.microsoft.com/office/powerpoint/2010/main" val="1306531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Western psychometric focus led to this.</a:t>
            </a:r>
          </a:p>
          <a:p>
            <a:r>
              <a:rPr lang="en-US" sz="1800" dirty="0"/>
              <a:t>Advantage- same measures used across clients,</a:t>
            </a:r>
            <a:r>
              <a:rPr lang="en-US" dirty="0"/>
              <a:t> because of this clinicians may have greater clinical insight into test performance deviations (seen it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 some subtests lack psychometric integrity, limiting sensitivity and specificity; </a:t>
            </a:r>
            <a:r>
              <a:rPr lang="en-US" dirty="0"/>
              <a:t>may not fully capture some functions, costly and timely, subtests not discrete</a:t>
            </a:r>
          </a:p>
          <a:p>
            <a:r>
              <a:rPr lang="en-US" dirty="0"/>
              <a:t>* </a:t>
            </a:r>
            <a:r>
              <a:rPr lang="en-US" b="1" dirty="0"/>
              <a:t>Psychometric integrity- </a:t>
            </a:r>
            <a:r>
              <a:rPr lang="en-US" b="0" dirty="0"/>
              <a:t>true measure of performance, can’t have seen or completed this test before.</a:t>
            </a:r>
          </a:p>
          <a:p>
            <a:endParaRPr lang="en-US" b="1" dirty="0"/>
          </a:p>
          <a:p>
            <a:r>
              <a:rPr lang="en-US" b="0" dirty="0"/>
              <a:t>4. </a:t>
            </a:r>
            <a:r>
              <a:rPr lang="en-US" b="1" dirty="0" smtClean="0"/>
              <a:t>push </a:t>
            </a:r>
            <a:r>
              <a:rPr lang="en-US" b="1" dirty="0"/>
              <a:t>for understanding relationship between brain and psychosocial factors. Goal of expanding </a:t>
            </a:r>
            <a:r>
              <a:rPr lang="en-US" b="1" dirty="0" err="1"/>
              <a:t>neuropsych</a:t>
            </a:r>
            <a:r>
              <a:rPr lang="en-US" b="1" dirty="0"/>
              <a:t> assessment beyond differential diagnosis to also include treatment planning and intervention monitoring. </a:t>
            </a:r>
            <a:r>
              <a:rPr lang="en-US" b="0" dirty="0" smtClean="0"/>
              <a:t>*</a:t>
            </a:r>
            <a:r>
              <a:rPr lang="en-US" b="0" dirty="0"/>
              <a:t>This approach is predominant in neuropsychology today (Western hemisphere). Empirical efforts have focused on normative populations.</a:t>
            </a:r>
          </a:p>
          <a:p>
            <a:endParaRPr lang="en-US" b="0" dirty="0"/>
          </a:p>
          <a:p>
            <a:r>
              <a:rPr lang="en-US" b="0" dirty="0"/>
              <a:t>5. </a:t>
            </a:r>
            <a:r>
              <a:rPr lang="en-US" b="1" dirty="0" smtClean="0"/>
              <a:t>Example </a:t>
            </a:r>
            <a:r>
              <a:rPr lang="en-US" b="1" dirty="0"/>
              <a:t>of utility of this approach</a:t>
            </a:r>
            <a:r>
              <a:rPr lang="en-US" b="0" dirty="0"/>
              <a:t>: Specific learning disorders identification. Assessing processing strengths and weaknesses. Specifically, the </a:t>
            </a:r>
            <a:r>
              <a:rPr lang="en-US" b="1" dirty="0"/>
              <a:t>concordance-discordance model </a:t>
            </a:r>
            <a:r>
              <a:rPr lang="en-US" b="0" dirty="0"/>
              <a:t>(introduced by Hale &amp; </a:t>
            </a:r>
            <a:r>
              <a:rPr lang="en-US" b="0" dirty="0" err="1"/>
              <a:t>Fiorello</a:t>
            </a:r>
            <a:r>
              <a:rPr lang="en-US" b="0" dirty="0"/>
              <a:t> in 2004) establishes a cognitive strength, and cognitive weakness, and an achievement deficit associated with the cognitive weakness. This model has revealed important brain-behavior characteristics in kids with various types of SLD even with profile differences among the subtypes of SLD.</a:t>
            </a:r>
          </a:p>
        </p:txBody>
      </p:sp>
      <p:sp>
        <p:nvSpPr>
          <p:cNvPr id="4" name="Slide Number Placeholder 3"/>
          <p:cNvSpPr>
            <a:spLocks noGrp="1"/>
          </p:cNvSpPr>
          <p:nvPr>
            <p:ph type="sldNum" sz="quarter" idx="10"/>
          </p:nvPr>
        </p:nvSpPr>
        <p:spPr/>
        <p:txBody>
          <a:bodyPr/>
          <a:lstStyle/>
          <a:p>
            <a:fld id="{0F6587AD-8BCB-4627-9DF2-A38CDEEF5AAC}" type="slidenum">
              <a:rPr lang="en-US" smtClean="0"/>
              <a:t>22</a:t>
            </a:fld>
            <a:endParaRPr lang="en-US"/>
          </a:p>
        </p:txBody>
      </p:sp>
    </p:spTree>
    <p:extLst>
      <p:ext uri="{BB962C8B-B14F-4D97-AF65-F5344CB8AC3E}">
        <p14:creationId xmlns:p14="http://schemas.microsoft.com/office/powerpoint/2010/main" val="79530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Neuropsychology</a:t>
            </a:r>
            <a:r>
              <a:rPr lang="en-US" baseline="0" dirty="0" smtClean="0"/>
              <a:t> has</a:t>
            </a:r>
            <a:r>
              <a:rPr lang="en-US" dirty="0" smtClean="0"/>
              <a:t> </a:t>
            </a:r>
            <a:r>
              <a:rPr lang="en-US" dirty="0"/>
              <a:t>become more interdisciplinary and takes into account data and information from various areas of a person’s life as well as draws from other fields of science</a:t>
            </a:r>
            <a:r>
              <a:rPr lang="en-US" dirty="0" smtClean="0"/>
              <a:t>.</a:t>
            </a:r>
            <a:endParaRPr lang="en-US" dirty="0"/>
          </a:p>
          <a:p>
            <a:r>
              <a:rPr lang="en-US" dirty="0"/>
              <a:t>Brain-behavior relationships may vary for individuals, even though valid for larger populations- neuroimaging studies have shown that not every brain processes info the same way- individuals with disabilities may use different brain areas or systems and even within this group individuals may use different areas to compensate for deficits. </a:t>
            </a:r>
            <a:endParaRPr lang="en-US" dirty="0" smtClean="0"/>
          </a:p>
          <a:p>
            <a:r>
              <a:rPr lang="en-US" dirty="0" smtClean="0"/>
              <a:t>There </a:t>
            </a:r>
            <a:r>
              <a:rPr lang="en-US" dirty="0"/>
              <a:t>is not one phenotype.</a:t>
            </a:r>
          </a:p>
          <a:p>
            <a:r>
              <a:rPr lang="en-US" dirty="0"/>
              <a:t>Must understand data and information obtained from assessments within </a:t>
            </a:r>
            <a:r>
              <a:rPr lang="en-US" smtClean="0"/>
              <a:t>this neurodevelopmental </a:t>
            </a:r>
            <a:r>
              <a:rPr lang="en-US" dirty="0"/>
              <a:t>framework and use it to guide interpretation.</a:t>
            </a:r>
          </a:p>
        </p:txBody>
      </p:sp>
      <p:sp>
        <p:nvSpPr>
          <p:cNvPr id="4" name="Slide Number Placeholder 3"/>
          <p:cNvSpPr>
            <a:spLocks noGrp="1"/>
          </p:cNvSpPr>
          <p:nvPr>
            <p:ph type="sldNum" sz="quarter" idx="10"/>
          </p:nvPr>
        </p:nvSpPr>
        <p:spPr/>
        <p:txBody>
          <a:bodyPr/>
          <a:lstStyle/>
          <a:p>
            <a:fld id="{0F6587AD-8BCB-4627-9DF2-A38CDEEF5AAC}" type="slidenum">
              <a:rPr lang="en-US" smtClean="0"/>
              <a:t>23</a:t>
            </a:fld>
            <a:endParaRPr lang="en-US"/>
          </a:p>
        </p:txBody>
      </p:sp>
    </p:spTree>
    <p:extLst>
      <p:ext uri="{BB962C8B-B14F-4D97-AF65-F5344CB8AC3E}">
        <p14:creationId xmlns:p14="http://schemas.microsoft.com/office/powerpoint/2010/main" val="29673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used to differentiate typically developing populations from those with potentially clinical symptoms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3</a:t>
            </a:fld>
            <a:endParaRPr lang="en-US"/>
          </a:p>
        </p:txBody>
      </p:sp>
    </p:spTree>
    <p:extLst>
      <p:ext uri="{BB962C8B-B14F-4D97-AF65-F5344CB8AC3E}">
        <p14:creationId xmlns:p14="http://schemas.microsoft.com/office/powerpoint/2010/main" val="184207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Committee on Psychological Testing, Including Validity Testing, for Social Security Administration Disability Determinations; Board on the Health of Select Populations; Institute of Medicine. Psychological Testing in the Service of Disability Determination. Washington (DC): National Academies Press (US); 2015 Jun 29. 3, Overview of Psychological Testing. Available from: </a:t>
            </a:r>
            <a:r>
              <a:rPr lang="en-US" sz="1200" dirty="0">
                <a:hlinkClick r:id="rId3"/>
              </a:rPr>
              <a:t>https://www.ncbi.nlm.nih.gov/books/NBK305233</a:t>
            </a:r>
            <a:r>
              <a:rPr lang="en-US" sz="1200" dirty="0" smtClean="0">
                <a:hlinkClick r:id="rId3"/>
              </a:rPr>
              <a:t>/</a:t>
            </a:r>
            <a:endParaRPr lang="en-US" sz="1200" dirty="0"/>
          </a:p>
        </p:txBody>
      </p:sp>
      <p:sp>
        <p:nvSpPr>
          <p:cNvPr id="4" name="Slide Number Placeholder 3"/>
          <p:cNvSpPr>
            <a:spLocks noGrp="1"/>
          </p:cNvSpPr>
          <p:nvPr>
            <p:ph type="sldNum" sz="quarter" idx="10"/>
          </p:nvPr>
        </p:nvSpPr>
        <p:spPr/>
        <p:txBody>
          <a:bodyPr/>
          <a:lstStyle/>
          <a:p>
            <a:fld id="{0F6587AD-8BCB-4627-9DF2-A38CDEEF5AAC}" type="slidenum">
              <a:rPr lang="en-US" smtClean="0"/>
              <a:t>4</a:t>
            </a:fld>
            <a:endParaRPr lang="en-US"/>
          </a:p>
        </p:txBody>
      </p:sp>
    </p:spTree>
    <p:extLst>
      <p:ext uri="{BB962C8B-B14F-4D97-AF65-F5344CB8AC3E}">
        <p14:creationId xmlns:p14="http://schemas.microsoft.com/office/powerpoint/2010/main" val="22787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 </a:t>
            </a:r>
            <a:r>
              <a:rPr lang="en-US" dirty="0"/>
              <a:t>and past allows for better understanding of </a:t>
            </a:r>
            <a:r>
              <a:rPr lang="en-US" i="1" dirty="0"/>
              <a:t>course </a:t>
            </a:r>
            <a:r>
              <a:rPr lang="en-US" i="0" dirty="0"/>
              <a:t>of illness</a:t>
            </a:r>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5</a:t>
            </a:fld>
            <a:endParaRPr lang="en-US"/>
          </a:p>
        </p:txBody>
      </p:sp>
    </p:spTree>
    <p:extLst>
      <p:ext uri="{BB962C8B-B14F-4D97-AF65-F5344CB8AC3E}">
        <p14:creationId xmlns:p14="http://schemas.microsoft.com/office/powerpoint/2010/main" val="315444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assessing current and past can get a better sense</a:t>
            </a:r>
            <a:r>
              <a:rPr lang="en-US" baseline="0" dirty="0"/>
              <a:t> of if there was a shift/change in behavior and what occurred in their life/environment around the same time of that change.</a:t>
            </a:r>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6</a:t>
            </a:fld>
            <a:endParaRPr lang="en-US"/>
          </a:p>
        </p:txBody>
      </p:sp>
    </p:spTree>
    <p:extLst>
      <p:ext uri="{BB962C8B-B14F-4D97-AF65-F5344CB8AC3E}">
        <p14:creationId xmlns:p14="http://schemas.microsoft.com/office/powerpoint/2010/main" val="81027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types have to do with what the patient has learned:</a:t>
            </a:r>
          </a:p>
          <a:p>
            <a:pPr marL="628650" lvl="1" indent="-171450">
              <a:buFont typeface="Arial" panose="020B0604020202020204" pitchFamily="34" charset="0"/>
              <a:buChar char="•"/>
            </a:pPr>
            <a:r>
              <a:rPr lang="en-US" dirty="0"/>
              <a:t>Achievement</a:t>
            </a:r>
            <a:r>
              <a:rPr lang="en-US" baseline="0" dirty="0"/>
              <a:t> tests have to do with what learned in educational or training experiences</a:t>
            </a:r>
          </a:p>
          <a:p>
            <a:pPr marL="628650" lvl="1" indent="-171450">
              <a:buFont typeface="Arial" panose="020B0604020202020204" pitchFamily="34" charset="0"/>
              <a:buChar char="•"/>
            </a:pPr>
            <a:r>
              <a:rPr lang="en-US" baseline="0" dirty="0"/>
              <a:t>Ability tests- learning in the environment (less explicit)</a:t>
            </a:r>
          </a:p>
          <a:p>
            <a:pPr marL="628650" lvl="1" indent="-171450">
              <a:buFont typeface="Arial" panose="020B0604020202020204" pitchFamily="34" charset="0"/>
              <a:buChar char="•"/>
            </a:pPr>
            <a:r>
              <a:rPr lang="en-US" baseline="0" dirty="0"/>
              <a:t>*Some abilities are kind of both such as vocabulary (some intelligence tests are considered </a:t>
            </a:r>
            <a:r>
              <a:rPr lang="en-US" baseline="0" dirty="0" err="1"/>
              <a:t>neuropsych</a:t>
            </a:r>
            <a:r>
              <a:rPr lang="en-US" baseline="0" dirty="0"/>
              <a:t> measures; some subtests of IQ tests measure specific abilities such as WM)</a:t>
            </a:r>
          </a:p>
          <a:p>
            <a:pPr marL="628650" lvl="1" indent="-171450">
              <a:buFont typeface="Arial" panose="020B0604020202020204" pitchFamily="34" charset="0"/>
              <a:buChar char="•"/>
            </a:pPr>
            <a:endParaRPr lang="en-US" baseline="0" dirty="0"/>
          </a:p>
          <a:p>
            <a:pPr marL="0" lvl="0" indent="0">
              <a:buFont typeface="Arial" panose="020B0604020202020204" pitchFamily="34" charset="0"/>
              <a:buNone/>
            </a:pPr>
            <a:r>
              <a:rPr lang="en-US" baseline="0" dirty="0"/>
              <a:t>Verbal- use language to ask questions and responses</a:t>
            </a:r>
          </a:p>
          <a:p>
            <a:pPr marL="0" lvl="0" indent="0">
              <a:buFont typeface="Arial" panose="020B0604020202020204" pitchFamily="34" charset="0"/>
              <a:buNone/>
            </a:pPr>
            <a:r>
              <a:rPr lang="en-US" baseline="0" dirty="0"/>
              <a:t>Performance- minimize use of language to assess problem solving; many assess </a:t>
            </a:r>
            <a:r>
              <a:rPr lang="en-US" baseline="0" dirty="0" err="1"/>
              <a:t>visuo</a:t>
            </a:r>
            <a:r>
              <a:rPr lang="en-US" baseline="0" dirty="0"/>
              <a:t>-spatial skills</a:t>
            </a:r>
          </a:p>
          <a:p>
            <a:pPr marL="0" lvl="0" indent="0">
              <a:buFont typeface="Arial" panose="020B0604020202020204" pitchFamily="34" charset="0"/>
              <a:buNone/>
            </a:pPr>
            <a:endParaRPr lang="en-US" baseline="0" dirty="0"/>
          </a:p>
          <a:p>
            <a:pPr marL="0" lvl="0" indent="0">
              <a:buFont typeface="Arial" panose="020B0604020202020204" pitchFamily="34" charset="0"/>
              <a:buNone/>
            </a:pPr>
            <a:r>
              <a:rPr lang="en-US" baseline="0" dirty="0"/>
              <a:t>Speeded- idea is everyone could get them all right if had enough time</a:t>
            </a:r>
          </a:p>
          <a:p>
            <a:pPr marL="0" lvl="0" indent="0">
              <a:buFont typeface="Arial" panose="020B0604020202020204" pitchFamily="34" charset="0"/>
              <a:buNone/>
            </a:pPr>
            <a:r>
              <a:rPr lang="en-US" baseline="0" dirty="0"/>
              <a:t>Powered: </a:t>
            </a:r>
            <a:r>
              <a:rPr lang="en-US" sz="1200" b="0" i="0" kern="1200" dirty="0">
                <a:solidFill>
                  <a:schemeClr val="tx1"/>
                </a:solidFill>
                <a:effectLst/>
                <a:latin typeface="+mn-lt"/>
                <a:ea typeface="+mn-ea"/>
                <a:cs typeface="+mn-cs"/>
              </a:rPr>
              <a:t>only factor influencing performance is how much the test-taker knows or can do.</a:t>
            </a:r>
          </a:p>
          <a:p>
            <a:pPr marL="0" lvl="0" indent="0">
              <a:buFont typeface="Arial" panose="020B0604020202020204" pitchFamily="34" charset="0"/>
              <a:buNone/>
            </a:pPr>
            <a:r>
              <a:rPr lang="en-US" sz="1200" b="0" i="0" kern="1200" dirty="0">
                <a:solidFill>
                  <a:schemeClr val="tx1"/>
                </a:solidFill>
                <a:effectLst/>
                <a:latin typeface="+mn-lt"/>
                <a:ea typeface="+mn-ea"/>
                <a:cs typeface="+mn-cs"/>
              </a:rPr>
              <a:t>*Most tests are a combo of speed and power</a:t>
            </a:r>
          </a:p>
          <a:p>
            <a:pPr marL="0" lv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Product-</a:t>
            </a:r>
            <a:r>
              <a:rPr lang="en-US" sz="1200" b="0" i="0" kern="1200" baseline="0" dirty="0">
                <a:solidFill>
                  <a:schemeClr val="tx1"/>
                </a:solidFill>
                <a:effectLst/>
                <a:latin typeface="+mn-lt"/>
                <a:ea typeface="+mn-ea"/>
                <a:cs typeface="+mn-cs"/>
              </a:rPr>
              <a:t> only the actual response is deemed correct/incorrect</a:t>
            </a:r>
            <a:endParaRPr lang="en-US" sz="1200" b="0" i="0" kern="120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dirty="0">
                <a:solidFill>
                  <a:schemeClr val="tx1"/>
                </a:solidFill>
                <a:effectLst/>
                <a:latin typeface="+mn-lt"/>
                <a:ea typeface="+mn-ea"/>
                <a:cs typeface="+mn-cs"/>
              </a:rPr>
              <a:t>Process- how you</a:t>
            </a:r>
            <a:r>
              <a:rPr lang="en-US" sz="1200" b="0" i="0" kern="1200" baseline="0" dirty="0">
                <a:solidFill>
                  <a:schemeClr val="tx1"/>
                </a:solidFill>
                <a:effectLst/>
                <a:latin typeface="+mn-lt"/>
                <a:ea typeface="+mn-ea"/>
                <a:cs typeface="+mn-cs"/>
              </a:rPr>
              <a:t> got there, might get partial credit *useful to see how they problem solve/reason</a:t>
            </a:r>
          </a:p>
          <a:p>
            <a:pPr marL="0" lvl="0" indent="0">
              <a:buFont typeface="Arial" panose="020B0604020202020204" pitchFamily="34" charset="0"/>
              <a:buNone/>
            </a:pPr>
            <a:endParaRPr lang="en-US" sz="1200" b="0" i="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baseline="0" dirty="0">
                <a:solidFill>
                  <a:schemeClr val="tx1"/>
                </a:solidFill>
                <a:effectLst/>
                <a:latin typeface="+mn-lt"/>
                <a:ea typeface="+mn-ea"/>
                <a:cs typeface="+mn-cs"/>
              </a:rPr>
              <a:t>Adaptive- performance on earlier items determines subsequent items difficulty until the appropriate level is reached/test is finished (GRE)</a:t>
            </a:r>
          </a:p>
          <a:p>
            <a:pPr marL="0" lvl="0" indent="0">
              <a:buFont typeface="Arial" panose="020B0604020202020204" pitchFamily="34" charset="0"/>
              <a:buNone/>
            </a:pPr>
            <a:r>
              <a:rPr lang="en-US" sz="1200" b="0" i="0" kern="1200" baseline="0" dirty="0">
                <a:solidFill>
                  <a:schemeClr val="tx1"/>
                </a:solidFill>
                <a:effectLst/>
                <a:latin typeface="+mn-lt"/>
                <a:ea typeface="+mn-ea"/>
                <a:cs typeface="+mn-cs"/>
              </a:rPr>
              <a:t>Linear- pre-arranged items (many of our items like the WISC or WIAT; can be by grade or age)</a:t>
            </a:r>
          </a:p>
          <a:p>
            <a:pPr marL="0" lvl="0" indent="0">
              <a:buFont typeface="Arial" panose="020B0604020202020204" pitchFamily="34" charset="0"/>
              <a:buNone/>
            </a:pPr>
            <a:endParaRPr lang="en-US" sz="1200" b="0" i="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b="0" i="0" kern="1200" baseline="0" dirty="0">
                <a:solidFill>
                  <a:schemeClr val="tx1"/>
                </a:solidFill>
                <a:effectLst/>
                <a:latin typeface="+mn-lt"/>
                <a:ea typeface="+mn-ea"/>
                <a:cs typeface="+mn-cs"/>
              </a:rPr>
              <a:t>Norm referenced- ranked % compared to other test-takers in the distribution *Most intelligence tests</a:t>
            </a:r>
          </a:p>
          <a:p>
            <a:pPr marL="0" lvl="0" indent="0">
              <a:buFont typeface="Arial" panose="020B0604020202020204" pitchFamily="34" charset="0"/>
              <a:buNone/>
            </a:pPr>
            <a:r>
              <a:rPr lang="en-US" sz="1200" b="0" i="0" kern="1200" baseline="0" dirty="0">
                <a:solidFill>
                  <a:schemeClr val="tx1"/>
                </a:solidFill>
                <a:effectLst/>
                <a:latin typeface="+mn-lt"/>
                <a:ea typeface="+mn-ea"/>
                <a:cs typeface="+mn-cs"/>
              </a:rPr>
              <a:t>Criterion-referenced- score is compared to a fixed standard (CELF), licensure, used to make sure met minimal competency</a:t>
            </a:r>
          </a:p>
          <a:p>
            <a:pPr marL="0" lvl="0" indent="0">
              <a:buFont typeface="Arial" panose="020B0604020202020204" pitchFamily="34" charset="0"/>
              <a:buNone/>
            </a:pPr>
            <a:endParaRPr lang="en-US" sz="1200" b="0" i="0" kern="1200" baseline="0" dirty="0">
              <a:solidFill>
                <a:schemeClr val="tx1"/>
              </a:solidFill>
              <a:effectLst/>
              <a:latin typeface="+mn-lt"/>
              <a:ea typeface="+mn-ea"/>
              <a:cs typeface="+mn-cs"/>
            </a:endParaRPr>
          </a:p>
          <a:p>
            <a:pPr marL="0" lvl="0" indent="0">
              <a:buFont typeface="Arial" panose="020B0604020202020204" pitchFamily="34" charset="0"/>
              <a:buNone/>
            </a:pPr>
            <a:endParaRPr lang="en-US" sz="1200" b="0" i="0" kern="1200" baseline="0" dirty="0">
              <a:solidFill>
                <a:schemeClr val="tx1"/>
              </a:solidFill>
              <a:effectLst/>
              <a:latin typeface="+mn-lt"/>
              <a:ea typeface="+mn-ea"/>
              <a:cs typeface="+mn-cs"/>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8</a:t>
            </a:fld>
            <a:endParaRPr lang="en-US"/>
          </a:p>
        </p:txBody>
      </p:sp>
    </p:spTree>
    <p:extLst>
      <p:ext uri="{BB962C8B-B14F-4D97-AF65-F5344CB8AC3E}">
        <p14:creationId xmlns:p14="http://schemas.microsoft.com/office/powerpoint/2010/main" val="229965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9</a:t>
            </a:fld>
            <a:endParaRPr lang="en-US"/>
          </a:p>
        </p:txBody>
      </p:sp>
    </p:spTree>
    <p:extLst>
      <p:ext uri="{BB962C8B-B14F-4D97-AF65-F5344CB8AC3E}">
        <p14:creationId xmlns:p14="http://schemas.microsoft.com/office/powerpoint/2010/main" val="18416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Factors </a:t>
            </a:r>
            <a:r>
              <a:rPr lang="en-US" sz="1200" b="0" i="0" kern="1200" dirty="0">
                <a:solidFill>
                  <a:schemeClr val="tx1"/>
                </a:solidFill>
                <a:effectLst/>
                <a:latin typeface="+mn-lt"/>
                <a:ea typeface="+mn-ea"/>
                <a:cs typeface="+mn-cs"/>
              </a:rPr>
              <a:t>that can affect reliability: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time between test administrations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similarity of content and expectations of subjects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physical or emotional changes within participant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environmental changes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test-based factors like poor instructions or comfortability or administrator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subjective scoring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guessing.</a:t>
            </a:r>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10</a:t>
            </a:fld>
            <a:endParaRPr lang="en-US"/>
          </a:p>
        </p:txBody>
      </p:sp>
    </p:spTree>
    <p:extLst>
      <p:ext uri="{BB962C8B-B14F-4D97-AF65-F5344CB8AC3E}">
        <p14:creationId xmlns:p14="http://schemas.microsoft.com/office/powerpoint/2010/main" val="1471072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“validity refers not to the measure itself (i.e., a psychological test is not valid or invalid) or the scores derived from the measure, but rather the interpretation and use of the measure's scores. To be valid, the interpretation of test scores must be grounded in psychological theory and empirical evidence that demonstrates a relationship between the test and what it purports to measure” (</a:t>
            </a:r>
            <a:r>
              <a:rPr lang="en-US" sz="1200" b="0" dirty="0" smtClean="0">
                <a:hlinkClick r:id="rId3"/>
              </a:rPr>
              <a:t>https://www.ncbi.nlm.nih.gov/books/NBK305233/</a:t>
            </a:r>
            <a:r>
              <a:rPr lang="en-US" sz="1200" b="0" dirty="0" smtClean="0"/>
              <a:t>)</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a:t>
            </a:r>
            <a:r>
              <a:rPr lang="en-US" baseline="0" dirty="0"/>
              <a:t> to the book “Neuropsychological assessment in the age of evidence-based practice: Diagnostic and treatment evaluations.”- criterion validity is of the utmost important in choosing tools/assessments to include in a </a:t>
            </a:r>
            <a:r>
              <a:rPr lang="en-US" baseline="0" dirty="0" err="1"/>
              <a:t>neuropsych</a:t>
            </a:r>
            <a:r>
              <a:rPr lang="en-US" baseline="0" dirty="0"/>
              <a:t> </a:t>
            </a:r>
            <a:r>
              <a:rPr lang="en-US" baseline="0" dirty="0" err="1"/>
              <a:t>eval</a:t>
            </a:r>
            <a:r>
              <a:rPr lang="en-US" baseline="0" dirty="0"/>
              <a:t> because it should directly predict cognitive functioning. *Important to choose tests with the most evidence of criterion validity.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Bowden, S. C. (Ed.). (2017). </a:t>
            </a:r>
            <a:r>
              <a:rPr lang="en-US" sz="1200" b="0" i="1" kern="1200" dirty="0">
                <a:solidFill>
                  <a:schemeClr val="tx1"/>
                </a:solidFill>
                <a:effectLst/>
                <a:latin typeface="+mn-lt"/>
                <a:ea typeface="+mn-ea"/>
                <a:cs typeface="+mn-cs"/>
              </a:rPr>
              <a:t>Neuropsychological Assessment in the Age of Evidence-Based Practice: Diagnostic and Treatment Evaluations</a:t>
            </a:r>
            <a:r>
              <a:rPr lang="en-US" sz="1200" b="0" i="0" kern="1200" dirty="0">
                <a:solidFill>
                  <a:schemeClr val="tx1"/>
                </a:solidFill>
                <a:effectLst/>
                <a:latin typeface="+mn-lt"/>
                <a:ea typeface="+mn-ea"/>
                <a:cs typeface="+mn-cs"/>
              </a:rPr>
              <a:t>. Oxford University Press.</a:t>
            </a:r>
            <a:endParaRPr lang="en-US" dirty="0"/>
          </a:p>
        </p:txBody>
      </p:sp>
      <p:sp>
        <p:nvSpPr>
          <p:cNvPr id="4" name="Slide Number Placeholder 3"/>
          <p:cNvSpPr>
            <a:spLocks noGrp="1"/>
          </p:cNvSpPr>
          <p:nvPr>
            <p:ph type="sldNum" sz="quarter" idx="10"/>
          </p:nvPr>
        </p:nvSpPr>
        <p:spPr/>
        <p:txBody>
          <a:bodyPr/>
          <a:lstStyle/>
          <a:p>
            <a:fld id="{0F6587AD-8BCB-4627-9DF2-A38CDEEF5AAC}" type="slidenum">
              <a:rPr lang="en-US" smtClean="0"/>
              <a:t>11</a:t>
            </a:fld>
            <a:endParaRPr lang="en-US"/>
          </a:p>
        </p:txBody>
      </p:sp>
    </p:spTree>
    <p:extLst>
      <p:ext uri="{BB962C8B-B14F-4D97-AF65-F5344CB8AC3E}">
        <p14:creationId xmlns:p14="http://schemas.microsoft.com/office/powerpoint/2010/main" val="88316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70DE61-E695-4E14-990E-A67BF1DF151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296052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0DE61-E695-4E14-990E-A67BF1DF151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53267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0DE61-E695-4E14-990E-A67BF1DF151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497409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CMI_white_logo.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46096" y="2697377"/>
            <a:ext cx="2402627" cy="1544546"/>
          </a:xfrm>
          <a:prstGeom prst="rect">
            <a:avLst/>
          </a:prstGeom>
        </p:spPr>
      </p:pic>
      <p:cxnSp>
        <p:nvCxnSpPr>
          <p:cNvPr id="9" name="Straight Connector 8"/>
          <p:cNvCxnSpPr/>
          <p:nvPr userDrawn="1"/>
        </p:nvCxnSpPr>
        <p:spPr>
          <a:xfrm>
            <a:off x="5300371" y="2697377"/>
            <a:ext cx="12560" cy="154454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1" name="Title 1"/>
          <p:cNvSpPr>
            <a:spLocks noGrp="1"/>
          </p:cNvSpPr>
          <p:nvPr>
            <p:ph type="title"/>
          </p:nvPr>
        </p:nvSpPr>
        <p:spPr>
          <a:xfrm>
            <a:off x="5764581" y="2680748"/>
            <a:ext cx="4396132" cy="1577805"/>
          </a:xfrm>
        </p:spPr>
        <p:txBody>
          <a:bodyPr>
            <a:normAutofit/>
          </a:bodyPr>
          <a:lstStyle>
            <a:lvl1pPr>
              <a:defRPr sz="2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3911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0DE61-E695-4E14-990E-A67BF1DF151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127139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0DE61-E695-4E14-990E-A67BF1DF151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43316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70DE61-E695-4E14-990E-A67BF1DF1514}"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195435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70DE61-E695-4E14-990E-A67BF1DF1514}" type="datetimeFigureOut">
              <a:rPr lang="en-US" smtClean="0"/>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221443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70DE61-E695-4E14-990E-A67BF1DF1514}" type="datetimeFigureOut">
              <a:rPr lang="en-US" smtClean="0"/>
              <a:t>9/27/2017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359791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0DE61-E695-4E14-990E-A67BF1DF1514}" type="datetimeFigureOut">
              <a:rPr lang="en-US" smtClean="0"/>
              <a:t>9/27/2017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307855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70DE61-E695-4E14-990E-A67BF1DF1514}"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3359246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70DE61-E695-4E14-990E-A67BF1DF1514}"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AC695-4278-4CD5-841D-CCFF39A4E35A}" type="slidenum">
              <a:rPr lang="en-US" smtClean="0"/>
              <a:t>‹#›</a:t>
            </a:fld>
            <a:endParaRPr lang="en-US"/>
          </a:p>
        </p:txBody>
      </p:sp>
    </p:spTree>
    <p:extLst>
      <p:ext uri="{BB962C8B-B14F-4D97-AF65-F5344CB8AC3E}">
        <p14:creationId xmlns:p14="http://schemas.microsoft.com/office/powerpoint/2010/main" val="143143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0DE61-E695-4E14-990E-A67BF1DF1514}" type="datetimeFigureOut">
              <a:rPr lang="en-US" smtClean="0"/>
              <a:t>9/27/2017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AC695-4278-4CD5-841D-CCFF39A4E35A}" type="slidenum">
              <a:rPr lang="en-US" smtClean="0"/>
              <a:t>‹#›</a:t>
            </a:fld>
            <a:endParaRPr lang="en-US"/>
          </a:p>
        </p:txBody>
      </p:sp>
    </p:spTree>
    <p:extLst>
      <p:ext uri="{BB962C8B-B14F-4D97-AF65-F5344CB8AC3E}">
        <p14:creationId xmlns:p14="http://schemas.microsoft.com/office/powerpoint/2010/main" val="167710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pa.org/helpcenter/assessment.aspx" TargetMode="External"/><Relationship Id="rId2" Type="http://schemas.openxmlformats.org/officeDocument/2006/relationships/hyperlink" Target="https://www.ncbi.nlm.nih.gov/books/NBK305233/" TargetMode="External"/><Relationship Id="rId1" Type="http://schemas.openxmlformats.org/officeDocument/2006/relationships/slideLayout" Target="../slideLayouts/slideLayout2.xml"/><Relationship Id="rId5" Type="http://schemas.openxmlformats.org/officeDocument/2006/relationships/hyperlink" Target="https://www.neurodevelop.com/neuropsychological_testing" TargetMode="External"/><Relationship Id="rId4" Type="http://schemas.openxmlformats.org/officeDocument/2006/relationships/hyperlink" Target="https://psychcentral.com/lib/what-is-psychological-assessm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7436" y="2629676"/>
            <a:ext cx="3297099" cy="1577805"/>
          </a:xfrm>
        </p:spPr>
        <p:txBody>
          <a:bodyPr>
            <a:normAutofit/>
          </a:bodyPr>
          <a:lstStyle>
            <a:lvl1pPr>
              <a:defRPr sz="2400">
                <a:solidFill>
                  <a:schemeClr val="bg1"/>
                </a:solidFill>
              </a:defRPr>
            </a:lvl1pPr>
          </a:lstStyle>
          <a:p>
            <a:r>
              <a:rPr lang="en-US" dirty="0"/>
              <a:t>Assessment and Screening</a:t>
            </a:r>
            <a:br>
              <a:rPr lang="en-US" dirty="0"/>
            </a:br>
            <a:r>
              <a:rPr lang="en-US" dirty="0"/>
              <a:t/>
            </a:r>
            <a:br>
              <a:rPr lang="en-US" dirty="0"/>
            </a:br>
            <a:r>
              <a:rPr lang="en-US" dirty="0"/>
              <a:t>September 28, 2017</a:t>
            </a:r>
          </a:p>
        </p:txBody>
      </p:sp>
    </p:spTree>
    <p:extLst>
      <p:ext uri="{BB962C8B-B14F-4D97-AF65-F5344CB8AC3E}">
        <p14:creationId xmlns:p14="http://schemas.microsoft.com/office/powerpoint/2010/main" val="331247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3" name="Content Placeholder 2"/>
          <p:cNvSpPr>
            <a:spLocks noGrp="1"/>
          </p:cNvSpPr>
          <p:nvPr>
            <p:ph idx="1"/>
          </p:nvPr>
        </p:nvSpPr>
        <p:spPr/>
        <p:txBody>
          <a:bodyPr>
            <a:normAutofit fontScale="92500" lnSpcReduction="10000"/>
          </a:bodyPr>
          <a:lstStyle/>
          <a:p>
            <a:r>
              <a:rPr lang="en-US" b="1" dirty="0"/>
              <a:t>Reliable = consistent </a:t>
            </a:r>
          </a:p>
          <a:p>
            <a:r>
              <a:rPr lang="en-US" dirty="0"/>
              <a:t>Reliability is concerned with </a:t>
            </a:r>
            <a:r>
              <a:rPr lang="en-US" b="1" dirty="0"/>
              <a:t>random error</a:t>
            </a:r>
          </a:p>
          <a:p>
            <a:r>
              <a:rPr lang="en-US" dirty="0"/>
              <a:t>Types:</a:t>
            </a:r>
          </a:p>
          <a:p>
            <a:pPr lvl="1"/>
            <a:r>
              <a:rPr lang="en-US" b="1" dirty="0"/>
              <a:t>Test-retest reliability</a:t>
            </a:r>
            <a:endParaRPr lang="en-US" dirty="0"/>
          </a:p>
          <a:p>
            <a:pPr lvl="2"/>
            <a:r>
              <a:rPr lang="en-US" dirty="0"/>
              <a:t>The consistency of measure from one time to another </a:t>
            </a:r>
          </a:p>
          <a:p>
            <a:pPr lvl="1"/>
            <a:r>
              <a:rPr lang="en-US" b="1" dirty="0"/>
              <a:t>Inter-rater reliability</a:t>
            </a:r>
            <a:endParaRPr lang="en-US" dirty="0"/>
          </a:p>
          <a:p>
            <a:pPr lvl="2"/>
            <a:r>
              <a:rPr lang="en-US" dirty="0"/>
              <a:t>The degree to which different raters/observers give consistent estimates of the same construct (kappa, correlation, concordance, ICC) </a:t>
            </a:r>
          </a:p>
          <a:p>
            <a:pPr lvl="1"/>
            <a:r>
              <a:rPr lang="en-US" b="1" dirty="0"/>
              <a:t>Internal consistency</a:t>
            </a:r>
          </a:p>
          <a:p>
            <a:pPr lvl="2"/>
            <a:r>
              <a:rPr lang="en-US" dirty="0"/>
              <a:t>The</a:t>
            </a:r>
            <a:r>
              <a:rPr lang="en-US" b="1" dirty="0"/>
              <a:t> </a:t>
            </a:r>
            <a:r>
              <a:rPr lang="en-US" dirty="0"/>
              <a:t>consistency of results across items in a test (Cronbach’s alpha) </a:t>
            </a:r>
          </a:p>
          <a:p>
            <a:pPr lvl="1"/>
            <a:r>
              <a:rPr lang="en-US" b="1" dirty="0"/>
              <a:t>Parallel-Forms Reliability</a:t>
            </a:r>
          </a:p>
          <a:p>
            <a:pPr lvl="2"/>
            <a:r>
              <a:rPr lang="en-US" dirty="0"/>
              <a:t>The consistency of the results of two tests constructed in the same way from the same content domain.</a:t>
            </a:r>
          </a:p>
          <a:p>
            <a:pPr lvl="1"/>
            <a:endParaRPr lang="en-US" dirty="0"/>
          </a:p>
        </p:txBody>
      </p:sp>
    </p:spTree>
    <p:extLst>
      <p:ext uri="{BB962C8B-B14F-4D97-AF65-F5344CB8AC3E}">
        <p14:creationId xmlns:p14="http://schemas.microsoft.com/office/powerpoint/2010/main" val="275089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a:t>
            </a:r>
          </a:p>
        </p:txBody>
      </p:sp>
      <p:sp>
        <p:nvSpPr>
          <p:cNvPr id="3" name="Content Placeholder 2"/>
          <p:cNvSpPr>
            <a:spLocks noGrp="1"/>
          </p:cNvSpPr>
          <p:nvPr>
            <p:ph idx="1"/>
          </p:nvPr>
        </p:nvSpPr>
        <p:spPr>
          <a:xfrm>
            <a:off x="838200" y="1825624"/>
            <a:ext cx="10754532" cy="5032375"/>
          </a:xfrm>
        </p:spPr>
        <p:txBody>
          <a:bodyPr>
            <a:normAutofit fontScale="47500" lnSpcReduction="20000"/>
          </a:bodyPr>
          <a:lstStyle/>
          <a:p>
            <a:r>
              <a:rPr lang="en-US" sz="4500" b="1" dirty="0"/>
              <a:t>Validity = accuracy </a:t>
            </a:r>
          </a:p>
          <a:p>
            <a:r>
              <a:rPr lang="en-US" sz="4500" dirty="0"/>
              <a:t>Validity is concerned with </a:t>
            </a:r>
            <a:r>
              <a:rPr lang="en-US" sz="4500" b="1" dirty="0"/>
              <a:t>systematic errors</a:t>
            </a:r>
            <a:endParaRPr lang="en-US" sz="4500" dirty="0"/>
          </a:p>
          <a:p>
            <a:pPr marL="0" indent="0">
              <a:buNone/>
            </a:pPr>
            <a:r>
              <a:rPr lang="en-US" sz="3400" dirty="0">
                <a:solidFill>
                  <a:srgbClr val="FF0000"/>
                </a:solidFill>
              </a:rPr>
              <a:t>*Assessing measure validity usually involves comparing two different measures of the same construct (convergence)</a:t>
            </a:r>
          </a:p>
          <a:p>
            <a:pPr marL="0" indent="0">
              <a:buNone/>
            </a:pPr>
            <a:endParaRPr lang="en-US" sz="1900" dirty="0">
              <a:solidFill>
                <a:srgbClr val="FF0000"/>
              </a:solidFill>
            </a:endParaRPr>
          </a:p>
          <a:p>
            <a:r>
              <a:rPr lang="en-US" sz="3300" dirty="0"/>
              <a:t>Types:</a:t>
            </a:r>
          </a:p>
          <a:p>
            <a:pPr lvl="1"/>
            <a:r>
              <a:rPr lang="en-US" sz="3300" b="1" dirty="0"/>
              <a:t>External validity </a:t>
            </a:r>
          </a:p>
          <a:p>
            <a:pPr lvl="2"/>
            <a:r>
              <a:rPr lang="en-US" sz="3300" dirty="0"/>
              <a:t>Results of the study are generalizable;</a:t>
            </a:r>
          </a:p>
          <a:p>
            <a:pPr lvl="1"/>
            <a:r>
              <a:rPr lang="en-US" sz="3300" b="1" dirty="0"/>
              <a:t>Internal validity </a:t>
            </a:r>
          </a:p>
          <a:p>
            <a:pPr lvl="2"/>
            <a:r>
              <a:rPr lang="en-US" sz="3300" dirty="0"/>
              <a:t>The study’s design and procedures are rigorous</a:t>
            </a:r>
          </a:p>
          <a:p>
            <a:pPr lvl="1"/>
            <a:r>
              <a:rPr lang="en-US" sz="3300" b="1" dirty="0"/>
              <a:t>Construct Validity</a:t>
            </a:r>
          </a:p>
          <a:p>
            <a:pPr lvl="2"/>
            <a:r>
              <a:rPr lang="en-US" sz="3300" dirty="0"/>
              <a:t>The measure accurately captures the construct of interest</a:t>
            </a:r>
          </a:p>
          <a:p>
            <a:pPr lvl="2"/>
            <a:r>
              <a:rPr lang="en-US" sz="3300" dirty="0"/>
              <a:t>It is able to distinguish between people with and without those attributes/characteristics</a:t>
            </a:r>
          </a:p>
          <a:p>
            <a:pPr lvl="1"/>
            <a:r>
              <a:rPr lang="en-US" sz="3300" b="1" dirty="0"/>
              <a:t>Content Validity</a:t>
            </a:r>
          </a:p>
          <a:p>
            <a:pPr lvl="2"/>
            <a:r>
              <a:rPr lang="en-US" sz="3300" dirty="0"/>
              <a:t>The scale contains all of the important items that accurately measure the construct of interest</a:t>
            </a:r>
          </a:p>
          <a:p>
            <a:pPr lvl="2"/>
            <a:r>
              <a:rPr lang="en-US" sz="3300" dirty="0"/>
              <a:t>No statistical means of assessing content validity; Typically relies on expert consensus</a:t>
            </a:r>
          </a:p>
          <a:p>
            <a:pPr lvl="1"/>
            <a:r>
              <a:rPr lang="en-US" sz="3300" b="1" dirty="0"/>
              <a:t>Criterion Validity</a:t>
            </a:r>
          </a:p>
          <a:p>
            <a:pPr lvl="2"/>
            <a:r>
              <a:rPr lang="en-US" sz="3300" dirty="0"/>
              <a:t>The measure predicts an outcome</a:t>
            </a:r>
          </a:p>
          <a:p>
            <a:pPr lvl="2"/>
            <a:r>
              <a:rPr lang="en-US" sz="3300" dirty="0"/>
              <a:t>The measure forecasts future performance (predictive validity)</a:t>
            </a:r>
          </a:p>
          <a:p>
            <a:pPr lvl="2"/>
            <a:r>
              <a:rPr lang="en-US" sz="3300" dirty="0"/>
              <a:t>The assessment of the measure agrees with a measure already shown to be 		      valid/measure the same construct (concurrent validity)</a:t>
            </a:r>
          </a:p>
          <a:p>
            <a:pPr marL="0" indent="0">
              <a:buNone/>
            </a:pPr>
            <a:endParaRPr lang="en-US" dirty="0"/>
          </a:p>
        </p:txBody>
      </p:sp>
      <p:pic>
        <p:nvPicPr>
          <p:cNvPr id="1026" name="Picture 2" descr="criterion valid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0" y="5435775"/>
            <a:ext cx="285750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17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continued…</a:t>
            </a:r>
          </a:p>
        </p:txBody>
      </p:sp>
      <p:sp>
        <p:nvSpPr>
          <p:cNvPr id="3" name="Content Placeholder 2"/>
          <p:cNvSpPr>
            <a:spLocks noGrp="1"/>
          </p:cNvSpPr>
          <p:nvPr>
            <p:ph idx="1"/>
          </p:nvPr>
        </p:nvSpPr>
        <p:spPr/>
        <p:txBody>
          <a:bodyPr/>
          <a:lstStyle/>
          <a:p>
            <a:r>
              <a:rPr lang="en-US" dirty="0"/>
              <a:t>Performance validity</a:t>
            </a:r>
          </a:p>
          <a:p>
            <a:r>
              <a:rPr lang="en-US" dirty="0"/>
              <a:t>Symptom validity</a:t>
            </a:r>
          </a:p>
          <a:p>
            <a:r>
              <a:rPr lang="en-US" dirty="0"/>
              <a:t>Ecological validity</a:t>
            </a:r>
          </a:p>
        </p:txBody>
      </p:sp>
    </p:spTree>
    <p:extLst>
      <p:ext uri="{BB962C8B-B14F-4D97-AF65-F5344CB8AC3E}">
        <p14:creationId xmlns:p14="http://schemas.microsoft.com/office/powerpoint/2010/main" val="93259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&amp; Specificity </a:t>
            </a:r>
          </a:p>
        </p:txBody>
      </p:sp>
      <p:sp>
        <p:nvSpPr>
          <p:cNvPr id="3" name="Content Placeholder 2"/>
          <p:cNvSpPr>
            <a:spLocks noGrp="1"/>
          </p:cNvSpPr>
          <p:nvPr>
            <p:ph idx="1"/>
          </p:nvPr>
        </p:nvSpPr>
        <p:spPr/>
        <p:txBody>
          <a:bodyPr>
            <a:normAutofit/>
          </a:bodyPr>
          <a:lstStyle/>
          <a:p>
            <a:r>
              <a:rPr lang="en-US" b="1" dirty="0"/>
              <a:t>Sensitivity</a:t>
            </a:r>
          </a:p>
          <a:p>
            <a:pPr lvl="1"/>
            <a:r>
              <a:rPr lang="en-US" dirty="0"/>
              <a:t>Proportion of people with a disease who test positive for disease </a:t>
            </a:r>
          </a:p>
          <a:p>
            <a:pPr lvl="2"/>
            <a:r>
              <a:rPr lang="en-US" dirty="0"/>
              <a:t>If you screen positive, how likely is it that you are </a:t>
            </a:r>
            <a:r>
              <a:rPr lang="en-US" b="1" dirty="0"/>
              <a:t>truly positive</a:t>
            </a:r>
            <a:r>
              <a:rPr lang="en-US" dirty="0"/>
              <a:t>?</a:t>
            </a:r>
          </a:p>
          <a:p>
            <a:pPr lvl="1"/>
            <a:r>
              <a:rPr lang="en-US" dirty="0"/>
              <a:t>With a highly sensitive test, few cases of disease are missed</a:t>
            </a:r>
          </a:p>
          <a:p>
            <a:pPr lvl="1"/>
            <a:r>
              <a:rPr lang="en-US" dirty="0"/>
              <a:t>Important when you want to avoid false negative, don’t want to ‘miss’ true disease</a:t>
            </a:r>
          </a:p>
          <a:p>
            <a:r>
              <a:rPr lang="en-US" b="1" dirty="0"/>
              <a:t>Specificity</a:t>
            </a:r>
          </a:p>
          <a:p>
            <a:pPr lvl="1"/>
            <a:r>
              <a:rPr lang="en-US" dirty="0"/>
              <a:t>Proportion of patients without the disease who test negative</a:t>
            </a:r>
          </a:p>
          <a:p>
            <a:pPr lvl="2"/>
            <a:r>
              <a:rPr lang="en-US" dirty="0"/>
              <a:t>If you screen negative, how likely is it that you are </a:t>
            </a:r>
            <a:r>
              <a:rPr lang="en-US" b="1" dirty="0"/>
              <a:t>truly negative</a:t>
            </a:r>
            <a:r>
              <a:rPr lang="en-US" dirty="0"/>
              <a:t>?</a:t>
            </a:r>
          </a:p>
          <a:p>
            <a:pPr lvl="1"/>
            <a:r>
              <a:rPr lang="en-US" dirty="0"/>
              <a:t>Important when false positives can be harmful</a:t>
            </a:r>
          </a:p>
          <a:p>
            <a:pPr lvl="2"/>
            <a:endParaRPr lang="en-US" dirty="0"/>
          </a:p>
          <a:p>
            <a:pPr lvl="1"/>
            <a:endParaRPr lang="en-US" dirty="0"/>
          </a:p>
          <a:p>
            <a:endParaRPr lang="en-US" b="1" dirty="0"/>
          </a:p>
        </p:txBody>
      </p:sp>
    </p:spTree>
    <p:extLst>
      <p:ext uri="{BB962C8B-B14F-4D97-AF65-F5344CB8AC3E}">
        <p14:creationId xmlns:p14="http://schemas.microsoft.com/office/powerpoint/2010/main" val="417260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6712"/>
            <a:ext cx="8229600" cy="990600"/>
          </a:xfrm>
        </p:spPr>
        <p:txBody>
          <a:bodyPr>
            <a:normAutofit fontScale="90000"/>
          </a:bodyPr>
          <a:lstStyle/>
          <a:p>
            <a:r>
              <a:rPr lang="en-US" dirty="0"/>
              <a:t>Measuring validity of a screening instrument</a:t>
            </a:r>
          </a:p>
        </p:txBody>
      </p:sp>
      <p:pic>
        <p:nvPicPr>
          <p:cNvPr id="4" name="Picture 3"/>
          <p:cNvPicPr>
            <a:picLocks noChangeAspect="1"/>
          </p:cNvPicPr>
          <p:nvPr/>
        </p:nvPicPr>
        <p:blipFill>
          <a:blip r:embed="rId2"/>
          <a:stretch>
            <a:fillRect/>
          </a:stretch>
        </p:blipFill>
        <p:spPr>
          <a:xfrm>
            <a:off x="2070100" y="1287312"/>
            <a:ext cx="7988300" cy="5306990"/>
          </a:xfrm>
          <a:prstGeom prst="rect">
            <a:avLst/>
          </a:prstGeom>
        </p:spPr>
      </p:pic>
    </p:spTree>
    <p:extLst>
      <p:ext uri="{BB962C8B-B14F-4D97-AF65-F5344CB8AC3E}">
        <p14:creationId xmlns:p14="http://schemas.microsoft.com/office/powerpoint/2010/main" val="218188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73082D-4F7A-40E5-8D60-F44C88657BFE}"/>
              </a:ext>
            </a:extLst>
          </p:cNvPr>
          <p:cNvSpPr>
            <a:spLocks noGrp="1"/>
          </p:cNvSpPr>
          <p:nvPr>
            <p:ph type="title"/>
          </p:nvPr>
        </p:nvSpPr>
        <p:spPr/>
        <p:txBody>
          <a:bodyPr/>
          <a:lstStyle/>
          <a:p>
            <a:r>
              <a:rPr lang="en-US" dirty="0"/>
              <a:t>Test Fairness</a:t>
            </a:r>
          </a:p>
        </p:txBody>
      </p:sp>
      <p:sp>
        <p:nvSpPr>
          <p:cNvPr id="3" name="Content Placeholder 2">
            <a:extLst>
              <a:ext uri="{FF2B5EF4-FFF2-40B4-BE49-F238E27FC236}">
                <a16:creationId xmlns="" xmlns:a16="http://schemas.microsoft.com/office/drawing/2014/main" id="{68F3C1D8-35B7-440D-876F-777E87011169}"/>
              </a:ext>
            </a:extLst>
          </p:cNvPr>
          <p:cNvSpPr>
            <a:spLocks noGrp="1"/>
          </p:cNvSpPr>
          <p:nvPr>
            <p:ph idx="1"/>
          </p:nvPr>
        </p:nvSpPr>
        <p:spPr/>
        <p:txBody>
          <a:bodyPr>
            <a:normAutofit/>
          </a:bodyPr>
          <a:lstStyle/>
          <a:p>
            <a:r>
              <a:rPr lang="en-US" b="1" dirty="0"/>
              <a:t>Bias </a:t>
            </a:r>
            <a:r>
              <a:rPr lang="en-US" dirty="0"/>
              <a:t>is the presence of systematic error in the measurement of a psychological construct.</a:t>
            </a:r>
          </a:p>
          <a:p>
            <a:r>
              <a:rPr lang="en-US" dirty="0"/>
              <a:t>Must address test fairness so no group is disproportionately and unfairly disadvantaged by the testing process</a:t>
            </a:r>
          </a:p>
          <a:p>
            <a:r>
              <a:rPr lang="en-US" dirty="0"/>
              <a:t>Research should demonstrate that measures can be fairly and equivalently used within a diverse population. </a:t>
            </a:r>
          </a:p>
          <a:p>
            <a:pPr lvl="1"/>
            <a:r>
              <a:rPr lang="en-US" i="1" dirty="0"/>
              <a:t>Language- </a:t>
            </a:r>
            <a:r>
              <a:rPr lang="en-US" dirty="0"/>
              <a:t>some cultural groups have no available tests with norms that are appropriately representative for them. </a:t>
            </a:r>
          </a:p>
        </p:txBody>
      </p:sp>
    </p:spTree>
    <p:extLst>
      <p:ext uri="{BB962C8B-B14F-4D97-AF65-F5344CB8AC3E}">
        <p14:creationId xmlns:p14="http://schemas.microsoft.com/office/powerpoint/2010/main" val="43127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4E447E-5C3F-4CD9-B507-A69040F33324}"/>
              </a:ext>
            </a:extLst>
          </p:cNvPr>
          <p:cNvSpPr>
            <a:spLocks noGrp="1"/>
          </p:cNvSpPr>
          <p:nvPr>
            <p:ph type="ctrTitle"/>
          </p:nvPr>
        </p:nvSpPr>
        <p:spPr/>
        <p:txBody>
          <a:bodyPr/>
          <a:lstStyle/>
          <a:p>
            <a:r>
              <a:rPr lang="en-US" dirty="0"/>
              <a:t>Neuropsychological Assessment</a:t>
            </a:r>
          </a:p>
        </p:txBody>
      </p:sp>
      <p:sp>
        <p:nvSpPr>
          <p:cNvPr id="3" name="Subtitle 2">
            <a:extLst>
              <a:ext uri="{FF2B5EF4-FFF2-40B4-BE49-F238E27FC236}">
                <a16:creationId xmlns="" xmlns:a16="http://schemas.microsoft.com/office/drawing/2014/main" id="{20A7FF26-EE02-41E4-87C9-6E65597235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553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Neuropsychological Assessment</a:t>
            </a:r>
          </a:p>
        </p:txBody>
      </p:sp>
      <p:sp>
        <p:nvSpPr>
          <p:cNvPr id="3" name="Content Placeholder 2"/>
          <p:cNvSpPr>
            <a:spLocks noGrp="1"/>
          </p:cNvSpPr>
          <p:nvPr>
            <p:ph idx="1"/>
          </p:nvPr>
        </p:nvSpPr>
        <p:spPr/>
        <p:txBody>
          <a:bodyPr>
            <a:normAutofit/>
          </a:bodyPr>
          <a:lstStyle/>
          <a:p>
            <a:r>
              <a:rPr lang="en-US" i="1" dirty="0"/>
              <a:t>Requires </a:t>
            </a:r>
            <a:r>
              <a:rPr lang="en-US" dirty="0"/>
              <a:t>integration of many data sources (history, observation, objective and qualitative data </a:t>
            </a:r>
            <a:r>
              <a:rPr lang="en-US" dirty="0" smtClean="0"/>
              <a:t>analysis)</a:t>
            </a:r>
            <a:endParaRPr lang="en-US" dirty="0"/>
          </a:p>
          <a:p>
            <a:r>
              <a:rPr lang="en-US" dirty="0"/>
              <a:t>Testing highlights the individual’s strengths and impairments</a:t>
            </a:r>
          </a:p>
          <a:p>
            <a:r>
              <a:rPr lang="en-US" dirty="0"/>
              <a:t>Is both </a:t>
            </a:r>
            <a:r>
              <a:rPr lang="en-US" b="1" dirty="0"/>
              <a:t>nomothetic </a:t>
            </a:r>
            <a:r>
              <a:rPr lang="en-US" dirty="0"/>
              <a:t>and </a:t>
            </a:r>
            <a:r>
              <a:rPr lang="en-US" b="1" dirty="0"/>
              <a:t>idiographic</a:t>
            </a:r>
            <a:endParaRPr lang="en-US" dirty="0"/>
          </a:p>
          <a:p>
            <a:endParaRPr lang="en-US" dirty="0"/>
          </a:p>
          <a:p>
            <a:endParaRPr lang="en-US" dirty="0"/>
          </a:p>
          <a:p>
            <a:pPr marL="0" indent="0">
              <a:buNone/>
            </a:pPr>
            <a:r>
              <a:rPr lang="en-US" dirty="0"/>
              <a:t>Neuropsychologists </a:t>
            </a:r>
            <a:r>
              <a:rPr lang="en-US" b="1" dirty="0"/>
              <a:t>must understand neurological structure or systems underlying cognitive, emotional, or behavioral function </a:t>
            </a:r>
            <a:r>
              <a:rPr lang="en-US" dirty="0"/>
              <a:t>in order to interpret the data obtained from neuropsychological testing.</a:t>
            </a:r>
          </a:p>
          <a:p>
            <a:endParaRPr lang="en-US" dirty="0">
              <a:solidFill>
                <a:srgbClr val="FF0000"/>
              </a:solidFill>
            </a:endParaRPr>
          </a:p>
          <a:p>
            <a:endParaRPr lang="en-US" dirty="0"/>
          </a:p>
        </p:txBody>
      </p:sp>
    </p:spTree>
    <p:extLst>
      <p:ext uri="{BB962C8B-B14F-4D97-AF65-F5344CB8AC3E}">
        <p14:creationId xmlns:p14="http://schemas.microsoft.com/office/powerpoint/2010/main" val="315968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76CB51-B865-43F1-A59E-4C18D431C176}"/>
              </a:ext>
            </a:extLst>
          </p:cNvPr>
          <p:cNvSpPr>
            <a:spLocks noGrp="1"/>
          </p:cNvSpPr>
          <p:nvPr>
            <p:ph type="title"/>
          </p:nvPr>
        </p:nvSpPr>
        <p:spPr/>
        <p:txBody>
          <a:bodyPr/>
          <a:lstStyle/>
          <a:p>
            <a:r>
              <a:rPr lang="en-US" dirty="0"/>
              <a:t>Neuropsychological Assessment</a:t>
            </a:r>
          </a:p>
        </p:txBody>
      </p:sp>
      <p:sp>
        <p:nvSpPr>
          <p:cNvPr id="3" name="Content Placeholder 2">
            <a:extLst>
              <a:ext uri="{FF2B5EF4-FFF2-40B4-BE49-F238E27FC236}">
                <a16:creationId xmlns="" xmlns:a16="http://schemas.microsoft.com/office/drawing/2014/main" id="{96260088-85E3-4BED-A455-4267DD0BDE7A}"/>
              </a:ext>
            </a:extLst>
          </p:cNvPr>
          <p:cNvSpPr>
            <a:spLocks noGrp="1"/>
          </p:cNvSpPr>
          <p:nvPr>
            <p:ph idx="1"/>
          </p:nvPr>
        </p:nvSpPr>
        <p:spPr/>
        <p:txBody>
          <a:bodyPr>
            <a:normAutofit lnSpcReduction="10000"/>
          </a:bodyPr>
          <a:lstStyle/>
          <a:p>
            <a:r>
              <a:rPr lang="en-US" dirty="0"/>
              <a:t>Can measure: </a:t>
            </a:r>
          </a:p>
          <a:p>
            <a:pPr lvl="1" fontAlgn="base"/>
            <a:r>
              <a:rPr lang="en-US" dirty="0"/>
              <a:t>Attention and concentration</a:t>
            </a:r>
          </a:p>
          <a:p>
            <a:pPr lvl="1" fontAlgn="base"/>
            <a:r>
              <a:rPr lang="en-US" dirty="0"/>
              <a:t>Verbal and visual memory</a:t>
            </a:r>
          </a:p>
          <a:p>
            <a:pPr lvl="1" fontAlgn="base"/>
            <a:r>
              <a:rPr lang="en-US" dirty="0"/>
              <a:t>Auditory and visual processing</a:t>
            </a:r>
          </a:p>
          <a:p>
            <a:pPr lvl="1" fontAlgn="base"/>
            <a:r>
              <a:rPr lang="en-US" dirty="0"/>
              <a:t>Visual-spatial functioning</a:t>
            </a:r>
          </a:p>
          <a:p>
            <a:pPr lvl="1" fontAlgn="base"/>
            <a:r>
              <a:rPr lang="en-US" dirty="0"/>
              <a:t>Language and Reading skills</a:t>
            </a:r>
          </a:p>
          <a:p>
            <a:pPr lvl="1" fontAlgn="base"/>
            <a:r>
              <a:rPr lang="en-US" dirty="0"/>
              <a:t>Sensory Development and Sensory Integration</a:t>
            </a:r>
          </a:p>
          <a:p>
            <a:pPr lvl="1" fontAlgn="base"/>
            <a:r>
              <a:rPr lang="en-US" dirty="0"/>
              <a:t>Gross and fine motor development</a:t>
            </a:r>
          </a:p>
          <a:p>
            <a:pPr lvl="1" fontAlgn="base"/>
            <a:r>
              <a:rPr lang="en-US" dirty="0"/>
              <a:t>Social Skill Development</a:t>
            </a:r>
          </a:p>
          <a:p>
            <a:pPr lvl="1" fontAlgn="base"/>
            <a:r>
              <a:rPr lang="en-US" dirty="0"/>
              <a:t>Executive Functioning</a:t>
            </a:r>
          </a:p>
          <a:p>
            <a:pPr lvl="1" fontAlgn="base"/>
            <a:r>
              <a:rPr lang="en-US" dirty="0"/>
              <a:t>Emotional and Personality development</a:t>
            </a:r>
          </a:p>
          <a:p>
            <a:endParaRPr lang="en-US" dirty="0"/>
          </a:p>
        </p:txBody>
      </p:sp>
    </p:spTree>
    <p:extLst>
      <p:ext uri="{BB962C8B-B14F-4D97-AF65-F5344CB8AC3E}">
        <p14:creationId xmlns:p14="http://schemas.microsoft.com/office/powerpoint/2010/main" val="259649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F82D21-89EE-4DC6-9070-1B1050425F63}"/>
              </a:ext>
            </a:extLst>
          </p:cNvPr>
          <p:cNvSpPr>
            <a:spLocks noGrp="1"/>
          </p:cNvSpPr>
          <p:nvPr>
            <p:ph type="title"/>
          </p:nvPr>
        </p:nvSpPr>
        <p:spPr/>
        <p:txBody>
          <a:bodyPr/>
          <a:lstStyle/>
          <a:p>
            <a:r>
              <a:rPr lang="en-US" dirty="0"/>
              <a:t>Neuropsychology is an Evolving Field</a:t>
            </a:r>
          </a:p>
        </p:txBody>
      </p:sp>
      <p:sp>
        <p:nvSpPr>
          <p:cNvPr id="3" name="Content Placeholder 2">
            <a:extLst>
              <a:ext uri="{FF2B5EF4-FFF2-40B4-BE49-F238E27FC236}">
                <a16:creationId xmlns="" xmlns:a16="http://schemas.microsoft.com/office/drawing/2014/main" id="{516E8091-FD0A-4AA5-AAF6-A30335250967}"/>
              </a:ext>
            </a:extLst>
          </p:cNvPr>
          <p:cNvSpPr>
            <a:spLocks noGrp="1"/>
          </p:cNvSpPr>
          <p:nvPr>
            <p:ph idx="1"/>
          </p:nvPr>
        </p:nvSpPr>
        <p:spPr/>
        <p:txBody>
          <a:bodyPr/>
          <a:lstStyle/>
          <a:p>
            <a:r>
              <a:rPr lang="en-US" dirty="0"/>
              <a:t>Neuropsychology is no longer limited to examining individuals with brain injury or illness</a:t>
            </a:r>
          </a:p>
          <a:p>
            <a:r>
              <a:rPr lang="en-US" dirty="0"/>
              <a:t>Clinical </a:t>
            </a:r>
            <a:r>
              <a:rPr lang="en-US" dirty="0" smtClean="0"/>
              <a:t>neuropsychology </a:t>
            </a:r>
            <a:r>
              <a:rPr lang="en-US" dirty="0"/>
              <a:t>used to focus on differential diagnosis- now assessments used to address </a:t>
            </a:r>
            <a:r>
              <a:rPr lang="en-US" b="1" dirty="0"/>
              <a:t>treatment planning, implementation, monitoring, and evaluation of response to treatment.</a:t>
            </a:r>
          </a:p>
          <a:p>
            <a:endParaRPr lang="en-US" b="1" dirty="0"/>
          </a:p>
          <a:p>
            <a:pPr marL="0" indent="0">
              <a:buNone/>
            </a:pPr>
            <a:r>
              <a:rPr lang="en-US" dirty="0"/>
              <a:t>Findings in the last 40 years have led to a changes in neuropsychological theory and practice, demonstrated by 5 phases of assessment:</a:t>
            </a:r>
          </a:p>
        </p:txBody>
      </p:sp>
    </p:spTree>
    <p:extLst>
      <p:ext uri="{BB962C8B-B14F-4D97-AF65-F5344CB8AC3E}">
        <p14:creationId xmlns:p14="http://schemas.microsoft.com/office/powerpoint/2010/main" val="361669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Psychological Testing/Assessment</a:t>
            </a:r>
          </a:p>
        </p:txBody>
      </p:sp>
      <p:sp>
        <p:nvSpPr>
          <p:cNvPr id="3" name="Content Placeholder 2"/>
          <p:cNvSpPr>
            <a:spLocks noGrp="1"/>
          </p:cNvSpPr>
          <p:nvPr>
            <p:ph idx="1"/>
          </p:nvPr>
        </p:nvSpPr>
        <p:spPr>
          <a:xfrm>
            <a:off x="600021" y="1504783"/>
            <a:ext cx="10515600" cy="994693"/>
          </a:xfrm>
        </p:spPr>
        <p:txBody>
          <a:bodyPr>
            <a:normAutofit fontScale="25000" lnSpcReduction="20000"/>
          </a:bodyPr>
          <a:lstStyle/>
          <a:p>
            <a:r>
              <a:rPr lang="en-US" sz="9600" dirty="0"/>
              <a:t>Used to </a:t>
            </a:r>
            <a:r>
              <a:rPr lang="en-US" sz="9600" b="1" dirty="0"/>
              <a:t>measure/observe</a:t>
            </a:r>
            <a:r>
              <a:rPr lang="en-US" sz="9600" dirty="0"/>
              <a:t> a person’s behavior, </a:t>
            </a:r>
            <a:r>
              <a:rPr lang="en-US" sz="9600" b="1" dirty="0"/>
              <a:t>determine </a:t>
            </a:r>
            <a:r>
              <a:rPr lang="en-US" sz="9600" dirty="0"/>
              <a:t>what is causing symptoms, and </a:t>
            </a:r>
            <a:r>
              <a:rPr lang="en-US" sz="9600" b="1" dirty="0"/>
              <a:t>inform</a:t>
            </a:r>
            <a:r>
              <a:rPr lang="en-US" sz="9600" dirty="0"/>
              <a:t> diagnoses and treatment plans</a:t>
            </a:r>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endParaRPr lang="en-US" sz="9600" dirty="0"/>
          </a:p>
          <a:p>
            <a:r>
              <a:rPr lang="en-US" sz="9600" dirty="0"/>
              <a:t>A combination of these measures provides a fuller, more comprehensive picture of an individual’s behaviors and capabilities</a:t>
            </a:r>
          </a:p>
          <a:p>
            <a:endParaRPr lang="en-US" sz="9600" dirty="0"/>
          </a:p>
          <a:p>
            <a:endParaRPr lang="en-US" dirty="0"/>
          </a:p>
        </p:txBody>
      </p:sp>
      <p:pic>
        <p:nvPicPr>
          <p:cNvPr id="1026" name="Picture 2" descr="FIGURE 3-1. Components of psychological assess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380" y="2196537"/>
            <a:ext cx="5445691" cy="368866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2898183" y="2499476"/>
            <a:ext cx="1146875" cy="941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80502" y="2534751"/>
            <a:ext cx="1146875" cy="941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24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oca and wernicke">
            <a:extLst>
              <a:ext uri="{FF2B5EF4-FFF2-40B4-BE49-F238E27FC236}">
                <a16:creationId xmlns="" xmlns:a16="http://schemas.microsoft.com/office/drawing/2014/main" id="{E5799090-091D-46ED-A3ED-8E7820C7F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348" y="2304543"/>
            <a:ext cx="3492533" cy="23759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56B74864-7EE2-4CC3-B8A0-380FED0DE9B0}"/>
              </a:ext>
            </a:extLst>
          </p:cNvPr>
          <p:cNvSpPr>
            <a:spLocks noGrp="1"/>
          </p:cNvSpPr>
          <p:nvPr>
            <p:ph type="title"/>
          </p:nvPr>
        </p:nvSpPr>
        <p:spPr/>
        <p:txBody>
          <a:bodyPr/>
          <a:lstStyle/>
          <a:p>
            <a:r>
              <a:rPr lang="en-US" dirty="0"/>
              <a:t>1. Foundation Phase</a:t>
            </a:r>
          </a:p>
        </p:txBody>
      </p:sp>
      <p:sp>
        <p:nvSpPr>
          <p:cNvPr id="3" name="Content Placeholder 2">
            <a:extLst>
              <a:ext uri="{FF2B5EF4-FFF2-40B4-BE49-F238E27FC236}">
                <a16:creationId xmlns="" xmlns:a16="http://schemas.microsoft.com/office/drawing/2014/main" id="{78D7899B-4757-4EBD-9560-3F1677361BD1}"/>
              </a:ext>
            </a:extLst>
          </p:cNvPr>
          <p:cNvSpPr>
            <a:spLocks noGrp="1"/>
          </p:cNvSpPr>
          <p:nvPr>
            <p:ph idx="1"/>
          </p:nvPr>
        </p:nvSpPr>
        <p:spPr/>
        <p:txBody>
          <a:bodyPr/>
          <a:lstStyle/>
          <a:p>
            <a:r>
              <a:rPr lang="en-US" dirty="0"/>
              <a:t>Neurological exam, clinical assessment, and patient interview main components</a:t>
            </a:r>
          </a:p>
          <a:p>
            <a:r>
              <a:rPr lang="en-US" dirty="0" err="1"/>
              <a:t>Broca</a:t>
            </a:r>
            <a:r>
              <a:rPr lang="en-US" dirty="0"/>
              <a:t> and Wernicke- neurological assessment</a:t>
            </a:r>
          </a:p>
          <a:p>
            <a:r>
              <a:rPr lang="en-US" dirty="0"/>
              <a:t>Late 1800s field became focused on psychometric 	      intelligence test development</a:t>
            </a:r>
          </a:p>
          <a:p>
            <a:endParaRPr lang="en-US" dirty="0"/>
          </a:p>
        </p:txBody>
      </p:sp>
    </p:spTree>
    <p:extLst>
      <p:ext uri="{BB962C8B-B14F-4D97-AF65-F5344CB8AC3E}">
        <p14:creationId xmlns:p14="http://schemas.microsoft.com/office/powerpoint/2010/main" val="89713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34989E-E358-47DF-9B3A-A684E01A4567}"/>
              </a:ext>
            </a:extLst>
          </p:cNvPr>
          <p:cNvSpPr>
            <a:spLocks noGrp="1"/>
          </p:cNvSpPr>
          <p:nvPr>
            <p:ph type="title"/>
          </p:nvPr>
        </p:nvSpPr>
        <p:spPr/>
        <p:txBody>
          <a:bodyPr/>
          <a:lstStyle/>
          <a:p>
            <a:r>
              <a:rPr lang="en-US" dirty="0"/>
              <a:t>2. Divergent Phase</a:t>
            </a:r>
          </a:p>
        </p:txBody>
      </p:sp>
      <p:sp>
        <p:nvSpPr>
          <p:cNvPr id="3" name="Content Placeholder 2">
            <a:extLst>
              <a:ext uri="{FF2B5EF4-FFF2-40B4-BE49-F238E27FC236}">
                <a16:creationId xmlns="" xmlns:a16="http://schemas.microsoft.com/office/drawing/2014/main" id="{B7E2C83D-4C01-4648-ABDB-4CC54534BEB0}"/>
              </a:ext>
            </a:extLst>
          </p:cNvPr>
          <p:cNvSpPr>
            <a:spLocks noGrp="1"/>
          </p:cNvSpPr>
          <p:nvPr>
            <p:ph idx="1"/>
          </p:nvPr>
        </p:nvSpPr>
        <p:spPr/>
        <p:txBody>
          <a:bodyPr/>
          <a:lstStyle/>
          <a:p>
            <a:r>
              <a:rPr lang="en-US" dirty="0"/>
              <a:t>Early 20</a:t>
            </a:r>
            <a:r>
              <a:rPr lang="en-US" baseline="30000" dirty="0"/>
              <a:t>th</a:t>
            </a:r>
            <a:r>
              <a:rPr lang="en-US" dirty="0"/>
              <a:t> c- Eastern and Western neuropsychology diverged</a:t>
            </a:r>
          </a:p>
          <a:p>
            <a:endParaRPr lang="en-US" dirty="0"/>
          </a:p>
        </p:txBody>
      </p:sp>
      <p:graphicFrame>
        <p:nvGraphicFramePr>
          <p:cNvPr id="4" name="Table 3">
            <a:extLst>
              <a:ext uri="{FF2B5EF4-FFF2-40B4-BE49-F238E27FC236}">
                <a16:creationId xmlns="" xmlns:a16="http://schemas.microsoft.com/office/drawing/2014/main" id="{F3481804-E7C9-48E9-B48D-230A1858EE2C}"/>
              </a:ext>
            </a:extLst>
          </p:cNvPr>
          <p:cNvGraphicFramePr>
            <a:graphicFrameLocks noGrp="1"/>
          </p:cNvGraphicFramePr>
          <p:nvPr>
            <p:extLst>
              <p:ext uri="{D42A27DB-BD31-4B8C-83A1-F6EECF244321}">
                <p14:modId xmlns:p14="http://schemas.microsoft.com/office/powerpoint/2010/main" val="346531232"/>
              </p:ext>
            </p:extLst>
          </p:nvPr>
        </p:nvGraphicFramePr>
        <p:xfrm>
          <a:off x="2032000" y="3259614"/>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1668264381"/>
                    </a:ext>
                  </a:extLst>
                </a:gridCol>
                <a:gridCol w="4064000">
                  <a:extLst>
                    <a:ext uri="{9D8B030D-6E8A-4147-A177-3AD203B41FA5}">
                      <a16:colId xmlns="" xmlns:a16="http://schemas.microsoft.com/office/drawing/2014/main" val="2778183519"/>
                    </a:ext>
                  </a:extLst>
                </a:gridCol>
              </a:tblGrid>
              <a:tr h="370840">
                <a:tc>
                  <a:txBody>
                    <a:bodyPr/>
                    <a:lstStyle/>
                    <a:p>
                      <a:pPr algn="ctr"/>
                      <a:r>
                        <a:rPr lang="en-US" dirty="0"/>
                        <a:t>Eastern</a:t>
                      </a:r>
                    </a:p>
                  </a:txBody>
                  <a:tcPr/>
                </a:tc>
                <a:tc>
                  <a:txBody>
                    <a:bodyPr/>
                    <a:lstStyle/>
                    <a:p>
                      <a:pPr algn="ctr"/>
                      <a:r>
                        <a:rPr lang="en-US" dirty="0"/>
                        <a:t>Western</a:t>
                      </a:r>
                    </a:p>
                  </a:txBody>
                  <a:tcPr/>
                </a:tc>
                <a:extLst>
                  <a:ext uri="{0D108BD9-81ED-4DB2-BD59-A6C34878D82A}">
                    <a16:rowId xmlns="" xmlns:a16="http://schemas.microsoft.com/office/drawing/2014/main" val="3999274864"/>
                  </a:ext>
                </a:extLst>
              </a:tr>
              <a:tr h="370840">
                <a:tc>
                  <a:txBody>
                    <a:bodyPr/>
                    <a:lstStyle/>
                    <a:p>
                      <a:r>
                        <a:rPr lang="en-US" dirty="0"/>
                        <a:t>Clinical </a:t>
                      </a:r>
                      <a:r>
                        <a:rPr lang="en-US" dirty="0" err="1"/>
                        <a:t>neuropsych</a:t>
                      </a:r>
                      <a:r>
                        <a:rPr lang="en-US" dirty="0"/>
                        <a:t> assessment</a:t>
                      </a:r>
                    </a:p>
                  </a:txBody>
                  <a:tcPr/>
                </a:tc>
                <a:tc>
                  <a:txBody>
                    <a:bodyPr/>
                    <a:lstStyle/>
                    <a:p>
                      <a:r>
                        <a:rPr lang="en-US" dirty="0"/>
                        <a:t>Psychometric Interpretation</a:t>
                      </a:r>
                    </a:p>
                  </a:txBody>
                  <a:tcPr/>
                </a:tc>
                <a:extLst>
                  <a:ext uri="{0D108BD9-81ED-4DB2-BD59-A6C34878D82A}">
                    <a16:rowId xmlns="" xmlns:a16="http://schemas.microsoft.com/office/drawing/2014/main" val="582741827"/>
                  </a:ext>
                </a:extLst>
              </a:tr>
              <a:tr h="370840">
                <a:tc>
                  <a:txBody>
                    <a:bodyPr/>
                    <a:lstStyle/>
                    <a:p>
                      <a:r>
                        <a:rPr lang="en-US" dirty="0"/>
                        <a:t>Began brain mapping</a:t>
                      </a:r>
                    </a:p>
                  </a:txBody>
                  <a:tcPr/>
                </a:tc>
                <a:tc>
                  <a:txBody>
                    <a:bodyPr/>
                    <a:lstStyle/>
                    <a:p>
                      <a:r>
                        <a:rPr lang="en-US" dirty="0"/>
                        <a:t>Spearman &amp; Wechsler</a:t>
                      </a:r>
                    </a:p>
                  </a:txBody>
                  <a:tcPr/>
                </a:tc>
                <a:extLst>
                  <a:ext uri="{0D108BD9-81ED-4DB2-BD59-A6C34878D82A}">
                    <a16:rowId xmlns="" xmlns:a16="http://schemas.microsoft.com/office/drawing/2014/main" val="3284721822"/>
                  </a:ext>
                </a:extLst>
              </a:tr>
              <a:tr h="370840">
                <a:tc>
                  <a:txBody>
                    <a:bodyPr/>
                    <a:lstStyle/>
                    <a:p>
                      <a:r>
                        <a:rPr lang="en-US" dirty="0"/>
                        <a:t>Qualitative &amp; Quantitative</a:t>
                      </a:r>
                    </a:p>
                  </a:txBody>
                  <a:tcPr/>
                </a:tc>
                <a:tc>
                  <a:txBody>
                    <a:bodyPr/>
                    <a:lstStyle/>
                    <a:p>
                      <a:r>
                        <a:rPr lang="en-US" dirty="0"/>
                        <a:t>Single tests of disability</a:t>
                      </a:r>
                    </a:p>
                  </a:txBody>
                  <a:tcPr/>
                </a:tc>
                <a:extLst>
                  <a:ext uri="{0D108BD9-81ED-4DB2-BD59-A6C34878D82A}">
                    <a16:rowId xmlns="" xmlns:a16="http://schemas.microsoft.com/office/drawing/2014/main" val="4056486783"/>
                  </a:ext>
                </a:extLst>
              </a:tr>
            </a:tbl>
          </a:graphicData>
        </a:graphic>
      </p:graphicFrame>
    </p:spTree>
    <p:extLst>
      <p:ext uri="{BB962C8B-B14F-4D97-AF65-F5344CB8AC3E}">
        <p14:creationId xmlns:p14="http://schemas.microsoft.com/office/powerpoint/2010/main" val="3386641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932C27-0880-4165-AEE5-80B7C27FDA28}"/>
              </a:ext>
            </a:extLst>
          </p:cNvPr>
          <p:cNvSpPr>
            <a:spLocks noGrp="1"/>
          </p:cNvSpPr>
          <p:nvPr>
            <p:ph idx="1"/>
          </p:nvPr>
        </p:nvSpPr>
        <p:spPr>
          <a:xfrm>
            <a:off x="838200" y="719847"/>
            <a:ext cx="10515600" cy="5457116"/>
          </a:xfrm>
        </p:spPr>
        <p:txBody>
          <a:bodyPr/>
          <a:lstStyle/>
          <a:p>
            <a:pPr marL="0" indent="0">
              <a:buNone/>
            </a:pPr>
            <a:r>
              <a:rPr lang="en-US" sz="3600" dirty="0"/>
              <a:t>3. Fixed-Battery Phase</a:t>
            </a:r>
          </a:p>
          <a:p>
            <a:pPr lvl="1"/>
            <a:r>
              <a:rPr lang="en-US" sz="1800" dirty="0"/>
              <a:t>Development of standardized test batteries to localize brain dysfunction</a:t>
            </a:r>
          </a:p>
          <a:p>
            <a:pPr lvl="1"/>
            <a:r>
              <a:rPr lang="en-US" sz="1800" dirty="0"/>
              <a:t>Emphasis on normative data, reliability, and validity</a:t>
            </a:r>
          </a:p>
          <a:p>
            <a:pPr marL="0" indent="0">
              <a:buNone/>
            </a:pPr>
            <a:r>
              <a:rPr lang="en-US" sz="3600" dirty="0"/>
              <a:t>4. Flexible-Battery Phase</a:t>
            </a:r>
          </a:p>
          <a:p>
            <a:pPr lvl="1"/>
            <a:r>
              <a:rPr lang="en-US" sz="1800" dirty="0"/>
              <a:t>Integration of neuropsychological assessment data from various sources</a:t>
            </a:r>
          </a:p>
          <a:p>
            <a:pPr lvl="1"/>
            <a:r>
              <a:rPr lang="en-US" sz="1800" dirty="0"/>
              <a:t>Focus on </a:t>
            </a:r>
            <a:r>
              <a:rPr lang="en-US" sz="1800" i="1" dirty="0"/>
              <a:t>pattern </a:t>
            </a:r>
            <a:r>
              <a:rPr lang="en-US" sz="1800" dirty="0"/>
              <a:t>of performance in individuals</a:t>
            </a:r>
          </a:p>
          <a:p>
            <a:pPr lvl="1"/>
            <a:r>
              <a:rPr lang="en-US" sz="1800" dirty="0"/>
              <a:t>Functional profiles- strengths and weaknesses of individuals</a:t>
            </a:r>
          </a:p>
          <a:p>
            <a:pPr marL="0" indent="0">
              <a:buNone/>
            </a:pPr>
            <a:r>
              <a:rPr lang="en-US" sz="3600" dirty="0"/>
              <a:t>5. Cognitive Hypothesis-Testing Phase</a:t>
            </a:r>
          </a:p>
          <a:p>
            <a:pPr lvl="1"/>
            <a:r>
              <a:rPr lang="en-US" sz="1800" dirty="0"/>
              <a:t>Still uses flexible-battery approach, used for evaluation and intervention of wide range of disorders.</a:t>
            </a:r>
          </a:p>
          <a:p>
            <a:pPr lvl="1"/>
            <a:r>
              <a:rPr lang="en-US" sz="1800" dirty="0"/>
              <a:t>Identifies relationships between strengths and weaknesses</a:t>
            </a:r>
          </a:p>
          <a:p>
            <a:pPr lvl="1"/>
            <a:r>
              <a:rPr lang="en-US" sz="1800" dirty="0"/>
              <a:t>Used to link assessment results to interventions</a:t>
            </a:r>
          </a:p>
          <a:p>
            <a:endParaRPr lang="en-US" dirty="0"/>
          </a:p>
        </p:txBody>
      </p:sp>
    </p:spTree>
    <p:extLst>
      <p:ext uri="{BB962C8B-B14F-4D97-AF65-F5344CB8AC3E}">
        <p14:creationId xmlns:p14="http://schemas.microsoft.com/office/powerpoint/2010/main" val="407443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178005-7AE3-418E-B2DB-3DBC7AD80F2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 xmlns:a16="http://schemas.microsoft.com/office/drawing/2014/main" id="{01762663-7C86-41C7-B288-EB8CA5117ADE}"/>
              </a:ext>
            </a:extLst>
          </p:cNvPr>
          <p:cNvSpPr>
            <a:spLocks noGrp="1"/>
          </p:cNvSpPr>
          <p:nvPr>
            <p:ph idx="1"/>
          </p:nvPr>
        </p:nvSpPr>
        <p:spPr/>
        <p:txBody>
          <a:bodyPr>
            <a:normAutofit lnSpcReduction="10000"/>
          </a:bodyPr>
          <a:lstStyle/>
          <a:p>
            <a:r>
              <a:rPr lang="en-US" dirty="0"/>
              <a:t>Phases show how field has grown</a:t>
            </a:r>
          </a:p>
          <a:p>
            <a:r>
              <a:rPr lang="en-US" dirty="0"/>
              <a:t>Demonstrates how the research has guided practice and how integrated they are.</a:t>
            </a:r>
          </a:p>
          <a:p>
            <a:r>
              <a:rPr lang="en-US" dirty="0"/>
              <a:t>Goal is to link assessment to treatment efficacy of intervention.</a:t>
            </a:r>
          </a:p>
          <a:p>
            <a:r>
              <a:rPr lang="en-US" dirty="0"/>
              <a:t>Practice must be interpretive and psychometrics have limitations</a:t>
            </a:r>
          </a:p>
          <a:p>
            <a:r>
              <a:rPr lang="en-US" dirty="0"/>
              <a:t>The same normative score may not mean the same thing for everyone.</a:t>
            </a:r>
          </a:p>
          <a:p>
            <a:r>
              <a:rPr lang="en-US" dirty="0"/>
              <a:t>Particularly when working with children, must use a neurodevelopmental perspective that recognizes brain-behavior relationships are </a:t>
            </a:r>
            <a:r>
              <a:rPr lang="en-US" i="1" dirty="0"/>
              <a:t>dynamic and changing.</a:t>
            </a:r>
            <a:r>
              <a:rPr lang="en-US" dirty="0"/>
              <a:t> </a:t>
            </a:r>
          </a:p>
        </p:txBody>
      </p:sp>
    </p:spTree>
    <p:extLst>
      <p:ext uri="{BB962C8B-B14F-4D97-AF65-F5344CB8AC3E}">
        <p14:creationId xmlns:p14="http://schemas.microsoft.com/office/powerpoint/2010/main" val="711944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sz="1400" dirty="0"/>
              <a:t>Bowden, S. C. (Ed.). (2017). </a:t>
            </a:r>
            <a:r>
              <a:rPr lang="en-US" sz="1400" i="1" dirty="0"/>
              <a:t>Neuropsychological Assessment in the Age of Evidence-Based Practice: Diagnostic and Treatment Evaluations</a:t>
            </a:r>
            <a:r>
              <a:rPr lang="en-US" sz="1400" dirty="0"/>
              <a:t>. Oxford University Press.</a:t>
            </a:r>
          </a:p>
          <a:p>
            <a:pPr marL="0" indent="0">
              <a:buNone/>
            </a:pPr>
            <a:r>
              <a:rPr lang="en-US" sz="1400" dirty="0"/>
              <a:t>Committee on Psychological Testing, Including Validity Testing, for Social Security Administration Disability Determinations; Board on the Health of Select Populations; Institute of Medicine. Psychological Testing in the Service of Disability Determination. Washington (DC): National Academies Press (US); 2015 Jun 29. 3, Overview of Psychological Testing. Available from: </a:t>
            </a:r>
            <a:r>
              <a:rPr lang="en-US" sz="1400" dirty="0">
                <a:hlinkClick r:id="rId2"/>
              </a:rPr>
              <a:t>https://www.ncbi.nlm.nih.gov/books/NBK305233/</a:t>
            </a:r>
            <a:endParaRPr lang="en-US" sz="1400" dirty="0"/>
          </a:p>
          <a:p>
            <a:pPr marL="0" indent="0">
              <a:buNone/>
            </a:pPr>
            <a:r>
              <a:rPr lang="en-US" sz="1400" dirty="0" err="1"/>
              <a:t>Eabon</a:t>
            </a:r>
            <a:r>
              <a:rPr lang="en-US" sz="1400" dirty="0"/>
              <a:t>, M., &amp; Abrahamson, D. (</a:t>
            </a:r>
            <a:r>
              <a:rPr lang="en-US" sz="1400" dirty="0" err="1"/>
              <a:t>n.d.</a:t>
            </a:r>
            <a:r>
              <a:rPr lang="en-US" sz="1400" dirty="0"/>
              <a:t>). Understanding psychological testing and assessment. Retrieved September 21, 2017, from </a:t>
            </a:r>
            <a:r>
              <a:rPr lang="en-US" sz="1400" dirty="0">
                <a:hlinkClick r:id="rId3"/>
              </a:rPr>
              <a:t>http://www.apa.org/helpcenter/assessment.aspx</a:t>
            </a:r>
            <a:endParaRPr lang="en-US" sz="1400" dirty="0"/>
          </a:p>
          <a:p>
            <a:pPr marL="0" indent="0">
              <a:buNone/>
            </a:pPr>
            <a:r>
              <a:rPr lang="en-US" sz="1400" dirty="0"/>
              <a:t>Framingham, J. (2016, July 17). What is Psychological Assessment? Retrieved September 21, 2017, from </a:t>
            </a:r>
            <a:r>
              <a:rPr lang="en-US" sz="1400" dirty="0">
                <a:hlinkClick r:id="rId4"/>
              </a:rPr>
              <a:t>https://psychcentral.com/lib/what-is-psychological-assessment/</a:t>
            </a:r>
            <a:endParaRPr lang="en-US" sz="1400" dirty="0"/>
          </a:p>
          <a:p>
            <a:pPr marL="0" indent="0">
              <a:buNone/>
            </a:pPr>
            <a:r>
              <a:rPr lang="en-US" sz="1400" dirty="0"/>
              <a:t>Gandhi, P. (</a:t>
            </a:r>
            <a:r>
              <a:rPr lang="en-US" sz="1400" dirty="0" err="1"/>
              <a:t>n.d.</a:t>
            </a:r>
            <a:r>
              <a:rPr lang="en-US" sz="1400" dirty="0"/>
              <a:t>). Neuro Assessment &amp; Development Center. Retrieved September 21, 2017, from </a:t>
            </a:r>
            <a:r>
              <a:rPr lang="en-US" sz="1400" dirty="0">
                <a:hlinkClick r:id="rId5"/>
              </a:rPr>
              <a:t>https://www.neurodevelop.com/neuropsychological_testing</a:t>
            </a:r>
            <a:endParaRPr lang="en-US" sz="1400" dirty="0"/>
          </a:p>
          <a:p>
            <a:pPr marL="0" indent="0">
              <a:buNone/>
            </a:pPr>
            <a:r>
              <a:rPr lang="en-US" sz="1400" dirty="0"/>
              <a:t>Hale, J. B., Wilcox, G., &amp; Reddy, L. A. (2016). Neuropsychological Assessment. In </a:t>
            </a:r>
            <a:r>
              <a:rPr lang="en-US" sz="1400" i="1" dirty="0"/>
              <a:t>APA Handbook of Clinical Psychology: Applications and Methods</a:t>
            </a:r>
            <a:r>
              <a:rPr lang="en-US" sz="1400" dirty="0"/>
              <a:t> (Vol. 3, pp. 139-165). Washington, DC: American Psychological Association</a:t>
            </a:r>
            <a:r>
              <a:rPr lang="en-US" sz="1400" dirty="0" smtClean="0"/>
              <a:t>.</a:t>
            </a:r>
          </a:p>
          <a:p>
            <a:pPr marL="0" indent="0">
              <a:buNone/>
            </a:pPr>
            <a:r>
              <a:rPr lang="en-US" sz="1400" dirty="0" err="1"/>
              <a:t>Rolon</a:t>
            </a:r>
            <a:r>
              <a:rPr lang="en-US" sz="1400" dirty="0"/>
              <a:t>-Arroyo, B., Arnold, D. H., Harvey, E. A., &amp; Marshall, N. (2016). Assessing Attention and Disruptive Behavior Symptoms in Preschool-Age Children: The Utility of the Diagnostic Interview Schedule for Children. </a:t>
            </a:r>
            <a:r>
              <a:rPr lang="en-US" sz="1400" i="1" dirty="0"/>
              <a:t>Journal of Child and Family Studies</a:t>
            </a:r>
            <a:r>
              <a:rPr lang="en-US" sz="1400" dirty="0"/>
              <a:t>, </a:t>
            </a:r>
            <a:r>
              <a:rPr lang="en-US" sz="1400" i="1" dirty="0"/>
              <a:t>25</a:t>
            </a:r>
            <a:r>
              <a:rPr lang="en-US" sz="1400" dirty="0"/>
              <a:t>(1), 65–76. http://doi.org/10.1007/s10826-015-0203-x</a:t>
            </a:r>
          </a:p>
          <a:p>
            <a:endParaRPr lang="en-US" sz="1400" dirty="0"/>
          </a:p>
        </p:txBody>
      </p:sp>
    </p:spTree>
    <p:extLst>
      <p:ext uri="{BB962C8B-B14F-4D97-AF65-F5344CB8AC3E}">
        <p14:creationId xmlns:p14="http://schemas.microsoft.com/office/powerpoint/2010/main" val="265788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Screening Instruments</a:t>
            </a:r>
          </a:p>
        </p:txBody>
      </p:sp>
      <p:sp>
        <p:nvSpPr>
          <p:cNvPr id="3" name="Content Placeholder 2"/>
          <p:cNvSpPr>
            <a:spLocks noGrp="1"/>
          </p:cNvSpPr>
          <p:nvPr>
            <p:ph idx="1"/>
          </p:nvPr>
        </p:nvSpPr>
        <p:spPr/>
        <p:txBody>
          <a:bodyPr>
            <a:normAutofit fontScale="92500" lnSpcReduction="20000"/>
          </a:bodyPr>
          <a:lstStyle/>
          <a:p>
            <a:r>
              <a:rPr lang="en-US" dirty="0"/>
              <a:t>Brief measures- interviews, questionnaires (ex: self, parent, or teacher report)</a:t>
            </a:r>
          </a:p>
          <a:p>
            <a:r>
              <a:rPr lang="en-US" dirty="0"/>
              <a:t>“Gate” questions within interviews</a:t>
            </a:r>
          </a:p>
          <a:p>
            <a:r>
              <a:rPr lang="en-US" dirty="0"/>
              <a:t>There are screening instruments for specific disorders, clusters of disorders, or general psychological distress</a:t>
            </a:r>
          </a:p>
          <a:p>
            <a:endParaRPr lang="en-US" dirty="0"/>
          </a:p>
          <a:p>
            <a:r>
              <a:rPr lang="en-US" dirty="0"/>
              <a:t>Why use screening instruments?</a:t>
            </a:r>
          </a:p>
          <a:p>
            <a:pPr lvl="1"/>
            <a:r>
              <a:rPr lang="en-US" dirty="0"/>
              <a:t>Short</a:t>
            </a:r>
          </a:p>
          <a:p>
            <a:pPr lvl="1"/>
            <a:r>
              <a:rPr lang="en-US" dirty="0"/>
              <a:t>Less costly than diagnostic interview</a:t>
            </a:r>
          </a:p>
          <a:p>
            <a:pPr lvl="1"/>
            <a:r>
              <a:rPr lang="en-US" dirty="0"/>
              <a:t>Reduces error introduced by respondent fatigue</a:t>
            </a:r>
          </a:p>
          <a:p>
            <a:pPr lvl="1"/>
            <a:r>
              <a:rPr lang="en-US" dirty="0"/>
              <a:t>Based on DSM criteria and many have been validated in different populations and languages</a:t>
            </a: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2622CCC-E245-434E-A9CC-FF9748218FA5}" type="slidenum">
              <a:rPr lang="en-US" smtClean="0"/>
              <a:t>3</a:t>
            </a:fld>
            <a:endParaRPr lang="en-US"/>
          </a:p>
        </p:txBody>
      </p:sp>
    </p:spTree>
    <p:extLst>
      <p:ext uri="{BB962C8B-B14F-4D97-AF65-F5344CB8AC3E}">
        <p14:creationId xmlns:p14="http://schemas.microsoft.com/office/powerpoint/2010/main" val="119420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Interviews</a:t>
            </a:r>
          </a:p>
        </p:txBody>
      </p:sp>
      <p:sp>
        <p:nvSpPr>
          <p:cNvPr id="3" name="Content Placeholder 2"/>
          <p:cNvSpPr>
            <a:spLocks noGrp="1"/>
          </p:cNvSpPr>
          <p:nvPr>
            <p:ph idx="1"/>
          </p:nvPr>
        </p:nvSpPr>
        <p:spPr/>
        <p:txBody>
          <a:bodyPr/>
          <a:lstStyle/>
          <a:p>
            <a:r>
              <a:rPr lang="en-US" dirty="0"/>
              <a:t>Instruments originally based on the DSM-III (updated)</a:t>
            </a:r>
          </a:p>
          <a:p>
            <a:pPr lvl="1"/>
            <a:r>
              <a:rPr lang="en-US" dirty="0"/>
              <a:t>Diagnostic Interview Schedule (DIS)</a:t>
            </a:r>
          </a:p>
          <a:p>
            <a:pPr lvl="1"/>
            <a:r>
              <a:rPr lang="en-US" dirty="0"/>
              <a:t>Composite International Diagnostic Interview (CIDI)</a:t>
            </a:r>
          </a:p>
          <a:p>
            <a:r>
              <a:rPr lang="en-US" dirty="0"/>
              <a:t>Further operationalized diagnostic criteria into specific interview questions</a:t>
            </a:r>
          </a:p>
          <a:p>
            <a:r>
              <a:rPr lang="en-US" dirty="0"/>
              <a:t>Can be structured, semi-structured, or open-ended</a:t>
            </a:r>
          </a:p>
          <a:p>
            <a:r>
              <a:rPr lang="en-US" dirty="0"/>
              <a:t>Goal of obtaining historical information or variables that may be related to presenting problems</a:t>
            </a:r>
          </a:p>
          <a:p>
            <a:endParaRPr lang="en-US" dirty="0"/>
          </a:p>
          <a:p>
            <a:pPr marL="0" indent="0">
              <a:buNone/>
            </a:pPr>
            <a:endParaRPr lang="en-US" dirty="0"/>
          </a:p>
        </p:txBody>
      </p:sp>
    </p:spTree>
    <p:extLst>
      <p:ext uri="{BB962C8B-B14F-4D97-AF65-F5344CB8AC3E}">
        <p14:creationId xmlns:p14="http://schemas.microsoft.com/office/powerpoint/2010/main" val="70841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KSADS</a:t>
            </a:r>
          </a:p>
        </p:txBody>
      </p:sp>
      <p:sp>
        <p:nvSpPr>
          <p:cNvPr id="3" name="Content Placeholder 2"/>
          <p:cNvSpPr>
            <a:spLocks noGrp="1"/>
          </p:cNvSpPr>
          <p:nvPr>
            <p:ph idx="1"/>
          </p:nvPr>
        </p:nvSpPr>
        <p:spPr/>
        <p:txBody>
          <a:bodyPr>
            <a:normAutofit/>
          </a:bodyPr>
          <a:lstStyle/>
          <a:p>
            <a:pPr marL="285750" indent="-285750"/>
            <a:r>
              <a:rPr lang="en-US" dirty="0"/>
              <a:t>The Schedule for Affective Disorders and Schizophrenia (SADS)</a:t>
            </a:r>
          </a:p>
          <a:p>
            <a:pPr marL="285750" indent="-285750"/>
            <a:r>
              <a:rPr lang="en-US" dirty="0"/>
              <a:t>KSADS (Kiddie-SADS) is a version of the SADS that is designed for school aged children 6-18 years.</a:t>
            </a:r>
          </a:p>
          <a:p>
            <a:pPr lvl="1"/>
            <a:r>
              <a:rPr lang="en-US" dirty="0"/>
              <a:t>Administered by interviewing the parent and child</a:t>
            </a:r>
          </a:p>
          <a:p>
            <a:pPr lvl="1"/>
            <a:r>
              <a:rPr lang="en-US" dirty="0"/>
              <a:t>Clinician determines a final consensus rating for each item</a:t>
            </a:r>
          </a:p>
          <a:p>
            <a:pPr lvl="1"/>
            <a:r>
              <a:rPr lang="en-US" dirty="0"/>
              <a:t>Screen for all disorders with follow up supplement for disorders endorsed </a:t>
            </a:r>
          </a:p>
          <a:p>
            <a:pPr lvl="1"/>
            <a:r>
              <a:rPr lang="en-US" dirty="0"/>
              <a:t>The K-SADS-PL was designed to obtain severity ratings of symptomatology, and assess </a:t>
            </a:r>
            <a:r>
              <a:rPr lang="en-US" b="1" dirty="0"/>
              <a:t>present and lifetime</a:t>
            </a:r>
            <a:r>
              <a:rPr lang="en-US" dirty="0"/>
              <a:t> history of psychiatric disorders.</a:t>
            </a:r>
          </a:p>
          <a:p>
            <a:endParaRPr lang="en-US" dirty="0"/>
          </a:p>
        </p:txBody>
      </p:sp>
      <p:sp>
        <p:nvSpPr>
          <p:cNvPr id="4" name="Slide Number Placeholder 3"/>
          <p:cNvSpPr>
            <a:spLocks noGrp="1"/>
          </p:cNvSpPr>
          <p:nvPr>
            <p:ph type="sldNum" sz="quarter" idx="12"/>
          </p:nvPr>
        </p:nvSpPr>
        <p:spPr/>
        <p:txBody>
          <a:bodyPr/>
          <a:lstStyle/>
          <a:p>
            <a:fld id="{82622CCC-E245-434E-A9CC-FF9748218FA5}" type="slidenum">
              <a:rPr lang="en-US" smtClean="0"/>
              <a:t>5</a:t>
            </a:fld>
            <a:endParaRPr lang="en-US"/>
          </a:p>
        </p:txBody>
      </p:sp>
    </p:spTree>
    <p:extLst>
      <p:ext uri="{BB962C8B-B14F-4D97-AF65-F5344CB8AC3E}">
        <p14:creationId xmlns:p14="http://schemas.microsoft.com/office/powerpoint/2010/main" val="139307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KSADS Example Questions</a:t>
            </a:r>
          </a:p>
        </p:txBody>
      </p:sp>
      <p:sp>
        <p:nvSpPr>
          <p:cNvPr id="3" name="Content Placeholder 2"/>
          <p:cNvSpPr>
            <a:spLocks noGrp="1"/>
          </p:cNvSpPr>
          <p:nvPr>
            <p:ph idx="1"/>
          </p:nvPr>
        </p:nvSpPr>
        <p:spPr/>
        <p:txBody>
          <a:bodyPr>
            <a:normAutofit fontScale="85000" lnSpcReduction="20000"/>
          </a:bodyPr>
          <a:lstStyle/>
          <a:p>
            <a:r>
              <a:rPr lang="en-US" b="1" u="sng" dirty="0"/>
              <a:t>Depressed Mood</a:t>
            </a:r>
          </a:p>
          <a:p>
            <a:r>
              <a:rPr lang="en-US" b="1" u="sng" dirty="0"/>
              <a:t>Current:</a:t>
            </a:r>
          </a:p>
          <a:p>
            <a:pPr lvl="1"/>
            <a:r>
              <a:rPr lang="en-US" dirty="0"/>
              <a:t>In the past two weeks, how often have you felt sad, down, or depressed, with the down feeling lasting most of the day? </a:t>
            </a:r>
          </a:p>
          <a:p>
            <a:pPr lvl="2"/>
            <a:r>
              <a:rPr lang="en-US" dirty="0"/>
              <a:t>Not at all</a:t>
            </a:r>
          </a:p>
          <a:p>
            <a:pPr lvl="2"/>
            <a:r>
              <a:rPr lang="en-US" dirty="0"/>
              <a:t>Rarely</a:t>
            </a:r>
          </a:p>
          <a:p>
            <a:pPr lvl="2"/>
            <a:r>
              <a:rPr lang="en-US" dirty="0"/>
              <a:t>Several days</a:t>
            </a:r>
          </a:p>
          <a:p>
            <a:pPr lvl="2"/>
            <a:r>
              <a:rPr lang="en-US" dirty="0"/>
              <a:t>More than half the days</a:t>
            </a:r>
          </a:p>
          <a:p>
            <a:pPr lvl="2"/>
            <a:r>
              <a:rPr lang="en-US" dirty="0"/>
              <a:t>Nearly every day</a:t>
            </a:r>
          </a:p>
          <a:p>
            <a:r>
              <a:rPr lang="en-US" b="1" u="sng" dirty="0"/>
              <a:t>Past:</a:t>
            </a:r>
          </a:p>
          <a:p>
            <a:pPr lvl="1"/>
            <a:r>
              <a:rPr lang="en-US" dirty="0"/>
              <a:t>If Current Symptoms:</a:t>
            </a:r>
          </a:p>
          <a:p>
            <a:pPr lvl="2"/>
            <a:r>
              <a:rPr lang="en-US" dirty="0"/>
              <a:t>Was there ever </a:t>
            </a:r>
            <a:r>
              <a:rPr lang="en-US" i="1" dirty="0"/>
              <a:t>another</a:t>
            </a:r>
            <a:r>
              <a:rPr lang="en-US" dirty="0"/>
              <a:t> a time in the past that you felt sad or down for most of the day, nearly every day, for two weeks or longer? </a:t>
            </a:r>
          </a:p>
          <a:p>
            <a:pPr lvl="1"/>
            <a:r>
              <a:rPr lang="en-US" dirty="0"/>
              <a:t>If No Current Symptoms:</a:t>
            </a:r>
          </a:p>
          <a:p>
            <a:pPr lvl="2"/>
            <a:r>
              <a:rPr lang="en-US" dirty="0"/>
              <a:t>Was there ever a time in the past that you felt sad or down for most of the day, nearly every day, for two weeks or longer?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82622CCC-E245-434E-A9CC-FF9748218FA5}" type="slidenum">
              <a:rPr lang="en-US" smtClean="0"/>
              <a:t>6</a:t>
            </a:fld>
            <a:endParaRPr lang="en-US"/>
          </a:p>
        </p:txBody>
      </p:sp>
    </p:spTree>
    <p:extLst>
      <p:ext uri="{BB962C8B-B14F-4D97-AF65-F5344CB8AC3E}">
        <p14:creationId xmlns:p14="http://schemas.microsoft.com/office/powerpoint/2010/main" val="151016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diagnostic interviews</a:t>
            </a:r>
          </a:p>
        </p:txBody>
      </p:sp>
      <p:sp>
        <p:nvSpPr>
          <p:cNvPr id="3" name="Content Placeholder 2"/>
          <p:cNvSpPr>
            <a:spLocks noGrp="1"/>
          </p:cNvSpPr>
          <p:nvPr>
            <p:ph idx="1"/>
          </p:nvPr>
        </p:nvSpPr>
        <p:spPr/>
        <p:txBody>
          <a:bodyPr/>
          <a:lstStyle/>
          <a:p>
            <a:pPr lvl="0"/>
            <a:r>
              <a:rPr lang="en-US" dirty="0"/>
              <a:t>Structured Clinical Interview for DSM-IV (SCID)</a:t>
            </a:r>
          </a:p>
          <a:p>
            <a:pPr lvl="0"/>
            <a:r>
              <a:rPr lang="en-US" dirty="0"/>
              <a:t>Schedule for Affective Disorders and Schizophrenia (SADS)</a:t>
            </a:r>
          </a:p>
          <a:p>
            <a:pPr lvl="0"/>
            <a:r>
              <a:rPr lang="en-US" dirty="0"/>
              <a:t>Mini-international neuropsychiatric interview (MINI)</a:t>
            </a:r>
          </a:p>
          <a:p>
            <a:pPr lvl="0"/>
            <a:r>
              <a:rPr lang="en-US" dirty="0"/>
              <a:t>World Health Organization Composite International Diagnostic Interview (CIDI)</a:t>
            </a:r>
          </a:p>
          <a:p>
            <a:endParaRPr lang="en-US" dirty="0"/>
          </a:p>
        </p:txBody>
      </p:sp>
    </p:spTree>
    <p:extLst>
      <p:ext uri="{BB962C8B-B14F-4D97-AF65-F5344CB8AC3E}">
        <p14:creationId xmlns:p14="http://schemas.microsoft.com/office/powerpoint/2010/main" val="135977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Tests</a:t>
            </a:r>
          </a:p>
        </p:txBody>
      </p:sp>
      <p:sp>
        <p:nvSpPr>
          <p:cNvPr id="3" name="Content Placeholder 2"/>
          <p:cNvSpPr>
            <a:spLocks noGrp="1"/>
          </p:cNvSpPr>
          <p:nvPr>
            <p:ph idx="1"/>
          </p:nvPr>
        </p:nvSpPr>
        <p:spPr/>
        <p:txBody>
          <a:bodyPr>
            <a:normAutofit/>
          </a:bodyPr>
          <a:lstStyle/>
          <a:p>
            <a:r>
              <a:rPr lang="en-US" dirty="0"/>
              <a:t>Can be separated into tests of </a:t>
            </a:r>
            <a:r>
              <a:rPr lang="en-US" i="1" dirty="0"/>
              <a:t>ability </a:t>
            </a:r>
            <a:r>
              <a:rPr lang="en-US" dirty="0"/>
              <a:t>and tests of </a:t>
            </a:r>
            <a:r>
              <a:rPr lang="en-US" i="1" dirty="0"/>
              <a:t>achievement</a:t>
            </a:r>
          </a:p>
          <a:p>
            <a:r>
              <a:rPr lang="en-US" dirty="0"/>
              <a:t>Ability tests:</a:t>
            </a:r>
          </a:p>
          <a:p>
            <a:pPr lvl="1"/>
            <a:r>
              <a:rPr lang="en-US" i="1" dirty="0"/>
              <a:t>Verbal- </a:t>
            </a:r>
            <a:r>
              <a:rPr lang="en-US" dirty="0"/>
              <a:t>language</a:t>
            </a:r>
            <a:endParaRPr lang="en-US" i="1" dirty="0"/>
          </a:p>
          <a:p>
            <a:pPr lvl="1"/>
            <a:r>
              <a:rPr lang="en-US" i="1" dirty="0"/>
              <a:t>Performance- </a:t>
            </a:r>
            <a:r>
              <a:rPr lang="en-US" dirty="0"/>
              <a:t>problem solving</a:t>
            </a:r>
          </a:p>
          <a:p>
            <a:pPr lvl="1"/>
            <a:endParaRPr lang="en-US" dirty="0"/>
          </a:p>
          <a:p>
            <a:r>
              <a:rPr lang="en-US" dirty="0"/>
              <a:t>Can also be broken down into:</a:t>
            </a:r>
          </a:p>
          <a:p>
            <a:pPr lvl="1"/>
            <a:r>
              <a:rPr lang="en-US" dirty="0"/>
              <a:t> </a:t>
            </a:r>
            <a:r>
              <a:rPr lang="en-US" i="1" dirty="0"/>
              <a:t>Speeded </a:t>
            </a:r>
            <a:r>
              <a:rPr lang="en-US" dirty="0"/>
              <a:t>or </a:t>
            </a:r>
            <a:r>
              <a:rPr lang="en-US" i="1" dirty="0"/>
              <a:t>powered </a:t>
            </a:r>
            <a:r>
              <a:rPr lang="en-US" dirty="0"/>
              <a:t>tests</a:t>
            </a:r>
          </a:p>
          <a:p>
            <a:pPr lvl="1"/>
            <a:r>
              <a:rPr lang="en-US" i="1" dirty="0"/>
              <a:t>Process </a:t>
            </a:r>
            <a:r>
              <a:rPr lang="en-US" dirty="0"/>
              <a:t>or </a:t>
            </a:r>
            <a:r>
              <a:rPr lang="en-US" i="1" dirty="0"/>
              <a:t>product </a:t>
            </a:r>
            <a:r>
              <a:rPr lang="en-US" dirty="0"/>
              <a:t>tests</a:t>
            </a:r>
            <a:endParaRPr lang="en-US" i="1" dirty="0"/>
          </a:p>
          <a:p>
            <a:pPr lvl="1"/>
            <a:r>
              <a:rPr lang="en-US" i="1" dirty="0"/>
              <a:t>Adaptive </a:t>
            </a:r>
            <a:r>
              <a:rPr lang="en-US" dirty="0"/>
              <a:t>or </a:t>
            </a:r>
            <a:r>
              <a:rPr lang="en-US" i="1" dirty="0"/>
              <a:t>linear</a:t>
            </a:r>
          </a:p>
          <a:p>
            <a:pPr lvl="1"/>
            <a:r>
              <a:rPr lang="en-US" dirty="0"/>
              <a:t>Scored either </a:t>
            </a:r>
            <a:r>
              <a:rPr lang="en-US" i="1" dirty="0"/>
              <a:t>norm-referenced </a:t>
            </a:r>
            <a:r>
              <a:rPr lang="en-US" dirty="0"/>
              <a:t>or </a:t>
            </a:r>
            <a:r>
              <a:rPr lang="en-US" i="1" dirty="0"/>
              <a:t>criterion-referenced</a:t>
            </a:r>
            <a:endParaRPr lang="en-US" dirty="0"/>
          </a:p>
        </p:txBody>
      </p:sp>
    </p:spTree>
    <p:extLst>
      <p:ext uri="{BB962C8B-B14F-4D97-AF65-F5344CB8AC3E}">
        <p14:creationId xmlns:p14="http://schemas.microsoft.com/office/powerpoint/2010/main" val="206566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Error</a:t>
            </a:r>
          </a:p>
        </p:txBody>
      </p:sp>
      <p:sp>
        <p:nvSpPr>
          <p:cNvPr id="3" name="Content Placeholder 2"/>
          <p:cNvSpPr>
            <a:spLocks noGrp="1"/>
          </p:cNvSpPr>
          <p:nvPr>
            <p:ph idx="1"/>
          </p:nvPr>
        </p:nvSpPr>
        <p:spPr/>
        <p:txBody>
          <a:bodyPr>
            <a:normAutofit/>
          </a:bodyPr>
          <a:lstStyle/>
          <a:p>
            <a:r>
              <a:rPr lang="en-US" b="1" dirty="0"/>
              <a:t>Measurement Error: </a:t>
            </a:r>
            <a:r>
              <a:rPr lang="en-US" dirty="0"/>
              <a:t>The difference between a measured value of quantity and its true value. </a:t>
            </a:r>
          </a:p>
          <a:p>
            <a:pPr lvl="1"/>
            <a:r>
              <a:rPr lang="en-US" dirty="0"/>
              <a:t>In statistics, an error is not a "mistake". </a:t>
            </a:r>
          </a:p>
          <a:p>
            <a:r>
              <a:rPr lang="en-US" b="1" dirty="0"/>
              <a:t>Random </a:t>
            </a:r>
            <a:r>
              <a:rPr lang="en-US" b="1" dirty="0" smtClean="0"/>
              <a:t>Error: </a:t>
            </a:r>
            <a:r>
              <a:rPr lang="en-US" dirty="0" smtClean="0"/>
              <a:t>An </a:t>
            </a:r>
            <a:r>
              <a:rPr lang="en-US" dirty="0"/>
              <a:t>error in measurement caused by factors that vary from one measurement to another</a:t>
            </a:r>
          </a:p>
          <a:p>
            <a:r>
              <a:rPr lang="en-US" b="1" dirty="0" smtClean="0"/>
              <a:t>Systematic Error: </a:t>
            </a:r>
            <a:r>
              <a:rPr lang="en-US" dirty="0" smtClean="0"/>
              <a:t>Systematic </a:t>
            </a:r>
            <a:r>
              <a:rPr lang="en-US" dirty="0"/>
              <a:t>errors are errors associated with a flaw in the instrument, equipment, or in the design of the experiment. </a:t>
            </a:r>
          </a:p>
        </p:txBody>
      </p:sp>
      <p:sp>
        <p:nvSpPr>
          <p:cNvPr id="4" name="Slide Number Placeholder 3"/>
          <p:cNvSpPr>
            <a:spLocks noGrp="1"/>
          </p:cNvSpPr>
          <p:nvPr>
            <p:ph type="sldNum" sz="quarter" idx="12"/>
          </p:nvPr>
        </p:nvSpPr>
        <p:spPr/>
        <p:txBody>
          <a:bodyPr/>
          <a:lstStyle/>
          <a:p>
            <a:fld id="{82622CCC-E245-434E-A9CC-FF9748218FA5}" type="slidenum">
              <a:rPr lang="en-US" smtClean="0"/>
              <a:t>9</a:t>
            </a:fld>
            <a:endParaRPr lang="en-US"/>
          </a:p>
        </p:txBody>
      </p:sp>
    </p:spTree>
    <p:extLst>
      <p:ext uri="{BB962C8B-B14F-4D97-AF65-F5344CB8AC3E}">
        <p14:creationId xmlns:p14="http://schemas.microsoft.com/office/powerpoint/2010/main" val="3360806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4282</TotalTime>
  <Words>2438</Words>
  <Application>Microsoft Office PowerPoint</Application>
  <PresentationFormat>Widescreen</PresentationFormat>
  <Paragraphs>287</Paragraphs>
  <Slides>24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Assessment and Screening  September 28, 2017</vt:lpstr>
      <vt:lpstr>Psychological Testing/Assessment</vt:lpstr>
      <vt:lpstr>Screening Instruments</vt:lpstr>
      <vt:lpstr>Clinical Interviews</vt:lpstr>
      <vt:lpstr>KSADS</vt:lpstr>
      <vt:lpstr>KSADS Example Questions</vt:lpstr>
      <vt:lpstr>Other diagnostic interviews</vt:lpstr>
      <vt:lpstr>Cognitive Tests</vt:lpstr>
      <vt:lpstr>Types of Error</vt:lpstr>
      <vt:lpstr>Reliability</vt:lpstr>
      <vt:lpstr>Validity</vt:lpstr>
      <vt:lpstr>Validity continued…</vt:lpstr>
      <vt:lpstr>Sensitivity &amp; Specificity </vt:lpstr>
      <vt:lpstr>Measuring validity of a screening instrument</vt:lpstr>
      <vt:lpstr>Test Fairness</vt:lpstr>
      <vt:lpstr>Neuropsychological Assessment</vt:lpstr>
      <vt:lpstr>Neuropsychological Assessment</vt:lpstr>
      <vt:lpstr>Neuropsychological Assessment</vt:lpstr>
      <vt:lpstr>Neuropsychology is an Evolving Field</vt:lpstr>
      <vt:lpstr>1. Foundation Phase</vt:lpstr>
      <vt:lpstr>2. Divergent Phase</vt:lpstr>
      <vt:lpstr>PowerPoint Presentation</vt:lpstr>
      <vt:lpstr>Conclusions</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and Screening  September 28, 2017</dc:title>
  <dc:creator>Erin Hunt</dc:creator>
  <cp:lastModifiedBy>Erin Hunt</cp:lastModifiedBy>
  <cp:revision>77</cp:revision>
  <dcterms:created xsi:type="dcterms:W3CDTF">2017-09-12T19:22:03Z</dcterms:created>
  <dcterms:modified xsi:type="dcterms:W3CDTF">2017-09-27T18:47:43Z</dcterms:modified>
</cp:coreProperties>
</file>