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9098893-C22C-4DD7-B591-7861D38A2D68}">
  <a:tblStyle styleId="{99098893-C22C-4DD7-B591-7861D38A2D6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verag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https://www.datacamp.com/community/tutorials/tutorial-on-loops-in-r#gs.3ru8P=E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programiz.com/r-programming/if-else-statement" TargetMode="External"/><Relationship Id="rId4" Type="http://schemas.openxmlformats.org/officeDocument/2006/relationships/hyperlink" Target="https://www.datacamp.com/community/tutorials/tutorial-on-loops-in-r#gs.3ru8P=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 Didactics- Introduction to R Week 2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Jon Clucas and Bonhwang Koo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Venn Diagram Representation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100" y="1162450"/>
            <a:ext cx="615601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5274000" y="3110175"/>
            <a:ext cx="2324100" cy="187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Boolean Operators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1559012" y="15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{99098893-C22C-4DD7-B591-7861D38A2D68}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Q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 &amp; Q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 | Q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!P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!Q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xor(P, Q)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!(!P &amp; Q)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?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Boolean Operators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3332362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{99098893-C22C-4DD7-B591-7861D38A2D68}</a:tableStyleId>
              </a:tblPr>
              <a:tblGrid>
                <a:gridCol w="774075"/>
                <a:gridCol w="774075"/>
                <a:gridCol w="774075"/>
                <a:gridCol w="774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!P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Q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!P &amp; Q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!(!P &amp; Q)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operations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==, &lt;, &gt;, &lt;=, &gt;=</a:t>
            </a:r>
          </a:p>
          <a:p>
            <a:pPr indent="-228600" lvl="0" marL="45720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all()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Returns TRUE if all values in a logical vector are true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Boolean logic with vectors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R, we can filter elements from a vector by passing boolean vectors through bracket statements: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For example: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x &lt;- c(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1,4,7,NA,12,19,15,NA,20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x_is_NA &lt;- is.na(x)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FALSE FALSE FALSE  TRUE FALSE FALSE FALSE TRUE FALSE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x_no_NA &lt;- x[!x_is_NA]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1 4 7 12 19 15 20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Shape 144"/>
          <p:cNvGraphicFramePr/>
          <p:nvPr/>
        </p:nvGraphicFramePr>
        <p:xfrm>
          <a:off x="22362" y="14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{99098893-C22C-4DD7-B591-7861D38A2D68}</a:tableStyleId>
              </a:tblPr>
              <a:tblGrid>
                <a:gridCol w="1224675"/>
                <a:gridCol w="718000"/>
                <a:gridCol w="787100"/>
                <a:gridCol w="840825"/>
                <a:gridCol w="863875"/>
                <a:gridCol w="948325"/>
                <a:gridCol w="856175"/>
                <a:gridCol w="940625"/>
                <a:gridCol w="871550"/>
                <a:gridCol w="1048100"/>
              </a:tblGrid>
              <a:tr h="5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</a:t>
                      </a:r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x_is_NA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FALSE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FALSE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FALSE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FALSE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FALSE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FALSE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FALSE</a:t>
                      </a:r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!x_is_NA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TRUE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FALSE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E69138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FALSE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TRUE</a:t>
                      </a:r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x[!x_is_NA]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CCCCCC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--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Conditional Statements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(test_expression)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statement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test_expression is TRUE, then the statement is executed.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test_expression is FALSE, then nothing happens.</a:t>
            </a:r>
          </a:p>
        </p:txBody>
      </p:sp>
      <p:pic>
        <p:nvPicPr>
          <p:cNvPr descr="R programming if statement flowchart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100" y="1670050"/>
            <a:ext cx="21621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If/Else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if (test_expression)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	statement1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	statement2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“else” statement is evaluated only when test_expression is FALSE.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R, the else statement must be written on the same line as the closing bracket of the “if” statement</a:t>
            </a:r>
          </a:p>
        </p:txBody>
      </p:sp>
      <p:pic>
        <p:nvPicPr>
          <p:cNvPr descr="R programming if else statement flowchart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175" y="920075"/>
            <a:ext cx="26574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Else-if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4271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f (test_expression1)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tatement1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else if (test_expression2)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tatement2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tatement3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974600" y="1152475"/>
            <a:ext cx="3857700" cy="3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Font typeface="Average"/>
              <a:buChar char="●"/>
            </a:pPr>
            <a:r>
              <a:rPr lang="en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We can nest as many 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 statements as necessary</a:t>
            </a:r>
          </a:p>
          <a:p>
            <a:pPr indent="-228600" lvl="0" marL="457200">
              <a:spcBef>
                <a:spcPts val="0"/>
              </a:spcBef>
              <a:buClr>
                <a:srgbClr val="CCCCCC"/>
              </a:buClr>
              <a:buFont typeface="Average"/>
              <a:buChar char="●"/>
            </a:pPr>
            <a:r>
              <a:rPr lang="en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Only one statement will be executed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 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sequence of instructions that is repeated until a set of conditions are met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Fixed iterations, based on a set sequence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 common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Iterates on the basis of a condition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Repeat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Similar to a while loop, except that it iterates at least once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Ensure all loops have a breaking condition. Otherwise the loops will run forever.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Previously on RA Didactics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Introduction; installation; RStudio IDE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Types and Structures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Manipulating Strings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`print` function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Calling a vector (e.g.,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/>
              <a:t>) on its own is equivalent to calling the print function with that vector as the function’s first argument (e.g.,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print(x) </a:t>
            </a:r>
            <a:r>
              <a:rPr lang="en"/>
              <a:t>).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only need to call the print function explicitly if you want to pass the function additional parameters, (e.g.,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print(x, quote = FALSE) </a:t>
            </a:r>
            <a:r>
              <a:rPr lang="en"/>
              <a:t>), or if you are calling print within another call.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 Visualized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87" y="1139400"/>
            <a:ext cx="722643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1827100" y="2625500"/>
            <a:ext cx="944400" cy="5145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9" name="Shape 179"/>
          <p:cNvCxnSpPr>
            <a:stCxn id="178" idx="2"/>
          </p:cNvCxnSpPr>
          <p:nvPr/>
        </p:nvCxnSpPr>
        <p:spPr>
          <a:xfrm flipH="1">
            <a:off x="959500" y="2882750"/>
            <a:ext cx="867600" cy="26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0" name="Shape 180"/>
          <p:cNvSpPr txBox="1"/>
          <p:nvPr/>
        </p:nvSpPr>
        <p:spPr>
          <a:xfrm>
            <a:off x="-31525" y="1903875"/>
            <a:ext cx="11055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Is the current iteration part of the sequence?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exit a loop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</a:t>
            </a:r>
            <a:r>
              <a:rPr lang="en"/>
              <a:t>reak - exit the loop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</a:t>
            </a:r>
            <a:r>
              <a:rPr lang="en"/>
              <a:t>ext - discontinue an iteration and proceed with the next one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Useful Websites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https://www.programiz.com/r-programming/if-else-statement</a:t>
            </a:r>
            <a:r>
              <a:rPr lang="en"/>
              <a:t> (conditional statements)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https://www.datacamp.com/community/tutorials/tutorial-on-loops-in-r#gs.3ru8P=E</a:t>
            </a:r>
            <a:r>
              <a:rPr lang="en">
                <a:solidFill>
                  <a:srgbClr val="D9D9D9"/>
                </a:solidFill>
              </a:rPr>
              <a:t> (loops)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Week’s Topics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File Handling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Boolean Logic and Conditional Statements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Loops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Handling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getwd()</a:t>
            </a:r>
            <a:r>
              <a:rPr lang="en"/>
              <a:t> - Returns the filepath of the current, or </a:t>
            </a:r>
            <a:r>
              <a:rPr b="1" lang="en"/>
              <a:t>w</a:t>
            </a:r>
            <a:r>
              <a:rPr lang="en"/>
              <a:t>orking </a:t>
            </a:r>
            <a:r>
              <a:rPr b="1" lang="en"/>
              <a:t>d</a:t>
            </a:r>
            <a:r>
              <a:rPr lang="en"/>
              <a:t>irectory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setwd(“/Users/username/Desktop”)</a:t>
            </a:r>
            <a:r>
              <a:rPr lang="en"/>
              <a:t> - Sets the working directory to the filepath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read.csv(file = “filename.csv”)</a:t>
            </a:r>
            <a:r>
              <a:rPr lang="en"/>
              <a:t> - Creates a dataframe from the contents of a .csv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write.csv(dataframe, file = “filename.csv”)</a:t>
            </a:r>
            <a:r>
              <a:rPr lang="en"/>
              <a:t> - Writes a .csv file from the contents of a dataframe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file.path()</a:t>
            </a:r>
            <a:r>
              <a:rPr lang="en"/>
              <a:t> - similar to the paste function; concatenates folders in a file path and automatically separates each string by a “/”</a:t>
            </a:r>
          </a:p>
          <a:p>
            <a:pPr indent="-228600" lvl="0" marL="45720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list.files(“/Users/username/Desktop”)</a:t>
            </a:r>
            <a:r>
              <a:rPr lang="en"/>
              <a:t> - returns a vectors containing strings of all the files and folders in a filepath. If no filepath is specified, the default is the current working directory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getwd()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operations- Descriptive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$ - Used to access an individual column of a dataframe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mean()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median()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quantile()</a:t>
            </a:r>
            <a:r>
              <a:rPr lang="en"/>
              <a:t>- Divides a vector into quantiles (i.e. 0th, 25th, 50th/median, 75th, and 100th percentiles)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min()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var()</a:t>
            </a:r>
            <a:r>
              <a:rPr lang="en"/>
              <a:t> - variance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sort()</a:t>
            </a:r>
          </a:p>
          <a:p>
            <a:pPr indent="-228600" lvl="0" marL="457200" rtl="0">
              <a:spcBef>
                <a:spcPts val="0"/>
              </a:spcBef>
              <a:buFont typeface="Courier New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summary()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min, max, mean, median, and quantiles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Will summarize each column in a 2-D data frame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Operations cont.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All of these functions (except sort) accept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na.rm</a:t>
            </a:r>
            <a:r>
              <a:rPr lang="en"/>
              <a:t> (NaN remove) argument, which is important if your dataset contains null (nonexistent) values. If you want to ignore them, set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na.rm = TRUE</a:t>
            </a:r>
            <a:r>
              <a:rPr lang="en"/>
              <a:t> (otherwise, the function defaults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a.rm = FAL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Operating Vectors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Vectors can work under the same operators as single variables- the operation is carried out on all elements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c(1,2,3,4) + c(4,3,2,1)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5 5 5 5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c(1,2,3,4) * 4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 4 8 12 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Boolean Logic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form of algebra in which all values are reduced to TRUE or FALSE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Fits into binary numbering- bits are either 1 (TRUE) or 0 (FALSE)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Boolean Operators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NOT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/>
              <a:t>) - Flips the value of a variable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&amp;&amp;</a:t>
            </a:r>
            <a:r>
              <a:rPr lang="en"/>
              <a:t>) - P &amp; Q returns TRUE when both P and Q are TRUE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||</a:t>
            </a:r>
            <a:r>
              <a:rPr lang="en"/>
              <a:t>) - P | Q returns TRUE when either P or Q or both are TRUE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Note- The long form || and &amp;&amp; evaluate only the first element of a vector. Short form | and &amp; evaluate each element in a vector.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| and &amp; are more common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xor(x, y) </a:t>
            </a:r>
            <a:r>
              <a:rPr lang="en"/>
              <a:t>- Exclusive OR;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xor(P, Q)</a:t>
            </a:r>
            <a:r>
              <a:rPr lang="en"/>
              <a:t> returns TRUE only when either P or Q, but not both, is 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