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versity.org/wiki/Analysis_of_variance" TargetMode="External"/><Relationship Id="rId3" Type="http://schemas.openxmlformats.org/officeDocument/2006/relationships/hyperlink" Target="http://www.statmethods.net/stats/anova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camp.com/community/tutorials/15-questions-about-r-plots#gs.z02QcdU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ndmemo.com/program/R/pchsymbols.php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http://www.statmethods.net/graphs/boxplot.html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http://www.statmethods.net/stats/ttest.html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ANOVA generally: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https://en.wikiversity.org/wiki/Analysis_of_variance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ANOVA in 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http://www.statmethods.net/stats/anova.html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https://www.datacamp.com/community/tutorials/15-questions-about-r-plots#gs.z02QcdU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pch symbols: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http://www.endmemo.com/program/R/pchsymbols.php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 Didactics: R Week 3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 Clucas and Bonhwang Koo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</a:t>
            </a:r>
            <a:r>
              <a:rPr lang="en" sz="3000"/>
              <a:t>egend (x, y, legend-text-vector, add’l-params)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75" y="1646925"/>
            <a:ext cx="5319299" cy="32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lines(x, y)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2195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Connects points in vectors x &amp; y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425" y="929475"/>
            <a:ext cx="6307475" cy="3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dotchart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2981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Sometimes other types of plotting are more appropriate.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Cleveland dot plot is good for grouped one-dimensional data.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can take the same parameters as plot.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600" y="738725"/>
            <a:ext cx="5489400" cy="338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 KBIT Data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75" y="1746850"/>
            <a:ext cx="36385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Box Plot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boxplot(x, data =, ...)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594" y="2465769"/>
            <a:ext cx="4506223" cy="24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50" y="3381600"/>
            <a:ext cx="2559639" cy="2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7" y="3019650"/>
            <a:ext cx="3975324" cy="43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50" y="1831350"/>
            <a:ext cx="3118700" cy="3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t.test(y1, y2) # y1 and y2 are both numeric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638537"/>
            <a:ext cx="47815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T-Test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t.test(y ~ x) # y is numeric and x is a binary factor (category)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633850"/>
            <a:ext cx="47148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ANOVA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/>
              <a:t> AN</a:t>
            </a:r>
            <a:r>
              <a:rPr lang="en">
                <a:solidFill>
                  <a:srgbClr val="000000"/>
                </a:solidFill>
              </a:rPr>
              <a:t>alysis</a:t>
            </a:r>
            <a:r>
              <a:rPr lang="en"/>
              <a:t> O</a:t>
            </a:r>
            <a:r>
              <a:rPr lang="en">
                <a:solidFill>
                  <a:srgbClr val="000000"/>
                </a:solidFill>
              </a:rPr>
              <a:t>f</a:t>
            </a:r>
            <a:r>
              <a:rPr lang="en"/>
              <a:t> VA</a:t>
            </a:r>
            <a:r>
              <a:rPr lang="en">
                <a:solidFill>
                  <a:srgbClr val="000000"/>
                </a:solidFill>
              </a:rPr>
              <a:t>riance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family of statistical methods; we’ve already done two types of ANOVA today: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Modeling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t</a:t>
            </a:r>
            <a:r>
              <a:rPr lang="en"/>
              <a:t>-Test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aov(formula, data, …)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last week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File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 Logic and Conditional Statements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 or 2 dimensional data: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1-dimensional: plot(value_vector)</a:t>
            </a:r>
            <a:br>
              <a:rPr lang="en"/>
            </a:br>
            <a:r>
              <a:rPr lang="en"/>
              <a:t>		</a:t>
            </a:r>
            <a:r>
              <a:rPr lang="en" sz="1400"/>
              <a:t>p</a:t>
            </a:r>
            <a:r>
              <a:rPr lang="en" sz="1400"/>
              <a:t>lots the values on the y-axis against the index (row number) on the x-axis</a:t>
            </a:r>
          </a:p>
          <a:p>
            <a:pPr lvl="0">
              <a:spcBef>
                <a:spcPts val="0"/>
              </a:spcBef>
              <a:buNone/>
            </a:pPr>
            <a:br>
              <a:rPr lang="en" sz="1400"/>
            </a:br>
            <a:r>
              <a:rPr lang="en"/>
              <a:t>	2-dimensional: plot(x, y)</a:t>
            </a:r>
            <a:br>
              <a:rPr lang="en"/>
            </a:br>
            <a:r>
              <a:rPr lang="en" sz="1400"/>
              <a:t>		plots the vectors in a 2-dimensional space with the first vector on the x-axis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lot: 1-dimensional vs. 2-dimensional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25" y="2121875"/>
            <a:ext cx="4245425" cy="26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000" y="2121874"/>
            <a:ext cx="4245412" cy="26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Graphical Parameters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plot(x, y, …)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Many graphical methods accept</a:t>
            </a:r>
            <a:br>
              <a:rPr lang="en"/>
            </a:br>
            <a:r>
              <a:rPr lang="en"/>
              <a:t>arguments to modify a plot: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main (title)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sub</a:t>
            </a:r>
            <a:r>
              <a:rPr lang="en"/>
              <a:t> </a:t>
            </a:r>
            <a:r>
              <a:rPr lang="en"/>
              <a:t>(subtitle)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xlab and </a:t>
            </a:r>
            <a:r>
              <a:rPr lang="en"/>
              <a:t>ylab (axis labels)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x</a:t>
            </a:r>
            <a:r>
              <a:rPr lang="en"/>
              <a:t>lim and ylim (axis ranges)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pch (specify shape of points)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?pch</a:t>
            </a:r>
            <a:r>
              <a:rPr lang="en"/>
              <a:t>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</a:t>
            </a:r>
            <a:r>
              <a:rPr lang="en"/>
              <a:t>ol (color)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50" y="203475"/>
            <a:ext cx="4489849" cy="27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996550" y="3287475"/>
            <a:ext cx="36975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Most plotting functions can take these parameters.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title() function can specify main, sub, xlab, ylab and others after the plot has been created.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abline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abline(intercept, slope)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for x = y:</a:t>
            </a:r>
            <a:br>
              <a:rPr lang="en" sz="1400"/>
            </a:br>
            <a:r>
              <a:rPr lang="en" sz="1400"/>
              <a:t>	abline(0, 1)</a:t>
            </a:r>
            <a:br>
              <a:rPr lang="en" sz="1400"/>
            </a:br>
            <a:br>
              <a:rPr lang="en" sz="1400"/>
            </a:br>
            <a:r>
              <a:rPr lang="en" sz="1400"/>
              <a:t>	(because x = 0 + 1y)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62" y="1833000"/>
            <a:ext cx="49434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abline(lm(y ~ x)): line of best fit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m = linear model; y ~ x indicates a function: </a:t>
            </a:r>
            <a:r>
              <a:rPr i="1" lang="en"/>
              <a:t>f</a:t>
            </a:r>
            <a:r>
              <a:rPr lang="en"/>
              <a:t>(x) = y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2467599"/>
            <a:ext cx="4159000" cy="256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200" y="2467605"/>
            <a:ext cx="4159000" cy="25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ine of best fit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4899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abline(lm(y~x)) # lm stands for linear model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80175"/>
            <a:ext cx="4501255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127450" y="3979200"/>
            <a:ext cx="596700" cy="302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>
            <a:stCxn id="118" idx="7"/>
          </p:cNvCxnSpPr>
          <p:nvPr/>
        </p:nvCxnSpPr>
        <p:spPr>
          <a:xfrm flipH="1" rot="10800000">
            <a:off x="1636765" y="3485541"/>
            <a:ext cx="43836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x="6057225" y="3182675"/>
            <a:ext cx="2328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Y-intercept = 37.2851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Slope = -5.3445</a:t>
            </a:r>
          </a:p>
        </p:txBody>
      </p:sp>
      <p:sp>
        <p:nvSpPr>
          <p:cNvPr id="121" name="Shape 121"/>
          <p:cNvSpPr/>
          <p:nvPr/>
        </p:nvSpPr>
        <p:spPr>
          <a:xfrm>
            <a:off x="2687300" y="4080025"/>
            <a:ext cx="864600" cy="302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>
            <a:stCxn id="121" idx="6"/>
          </p:cNvCxnSpPr>
          <p:nvPr/>
        </p:nvCxnSpPr>
        <p:spPr>
          <a:xfrm>
            <a:off x="3551900" y="4231075"/>
            <a:ext cx="25053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6108825" y="4229750"/>
            <a:ext cx="3035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 &lt; 0.001; slope is significantly different from 0, providing evidence of negative correlation between fuel efficiency and weight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points(x, y)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Takes the same parameters</a:t>
            </a:r>
            <a:br>
              <a:rPr lang="en"/>
            </a:br>
            <a:r>
              <a:rPr lang="en"/>
              <a:t>as plot(x, y), but adds to the</a:t>
            </a:r>
            <a:br>
              <a:rPr lang="en"/>
            </a:br>
            <a:r>
              <a:rPr lang="en"/>
              <a:t>current plot instead of</a:t>
            </a:r>
            <a:br>
              <a:rPr lang="en"/>
            </a:br>
            <a:r>
              <a:rPr lang="en"/>
              <a:t>building a new one.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512" y="1047750"/>
            <a:ext cx="49434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