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69" r:id="rId2"/>
    <p:sldId id="258" r:id="rId3"/>
    <p:sldId id="271" r:id="rId4"/>
    <p:sldId id="259" r:id="rId5"/>
    <p:sldId id="268" r:id="rId6"/>
    <p:sldId id="274" r:id="rId7"/>
    <p:sldId id="270" r:id="rId8"/>
    <p:sldId id="260" r:id="rId9"/>
    <p:sldId id="261" r:id="rId10"/>
    <p:sldId id="275" r:id="rId11"/>
    <p:sldId id="262" r:id="rId12"/>
    <p:sldId id="280" r:id="rId13"/>
    <p:sldId id="264" r:id="rId14"/>
    <p:sldId id="278" r:id="rId15"/>
    <p:sldId id="279" r:id="rId16"/>
    <p:sldId id="276" r:id="rId17"/>
    <p:sldId id="282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9D"/>
    <a:srgbClr val="2D4C90"/>
    <a:srgbClr val="355B93"/>
    <a:srgbClr val="1B47A1"/>
    <a:srgbClr val="3267A1"/>
    <a:srgbClr val="184EA1"/>
    <a:srgbClr val="E2FDFF"/>
    <a:srgbClr val="006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0" autoAdjust="0"/>
    <p:restoredTop sz="76298" autoAdjust="0"/>
  </p:normalViewPr>
  <p:slideViewPr>
    <p:cSldViewPr snapToGrid="0">
      <p:cViewPr>
        <p:scale>
          <a:sx n="81" d="100"/>
          <a:sy n="81" d="100"/>
        </p:scale>
        <p:origin x="1128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741E9-D3AA-8340-9FF3-6EC6F174EE12}" type="doc">
      <dgm:prSet loTypeId="urn:microsoft.com/office/officeart/2005/8/layout/cycle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AFAF52F-C10C-CD4C-A3F2-4411BEEAF22A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Child is prompted to engage verbally or behaviorally</a:t>
          </a:r>
          <a:endParaRPr lang="en-US" sz="1400" dirty="0">
            <a:latin typeface="+mn-lt"/>
          </a:endParaRPr>
        </a:p>
      </dgm:t>
    </dgm:pt>
    <dgm:pt modelId="{0F0B5F0B-F910-084B-B853-F8290C0E891A}" type="parTrans" cxnId="{BCBBD04D-E5B8-8C4C-87F5-6FD2251F304F}">
      <dgm:prSet/>
      <dgm:spPr/>
      <dgm:t>
        <a:bodyPr/>
        <a:lstStyle/>
        <a:p>
          <a:endParaRPr lang="en-US"/>
        </a:p>
      </dgm:t>
    </dgm:pt>
    <dgm:pt modelId="{9CC9B75D-63B4-B442-94B9-9B095B1C4708}" type="sibTrans" cxnId="{BCBBD04D-E5B8-8C4C-87F5-6FD2251F304F}">
      <dgm:prSet/>
      <dgm:spPr/>
      <dgm:t>
        <a:bodyPr/>
        <a:lstStyle/>
        <a:p>
          <a:endParaRPr lang="en-US"/>
        </a:p>
      </dgm:t>
    </dgm:pt>
    <dgm:pt modelId="{52CC3156-1F0A-8440-88E3-8DD1B62989D9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Environment observes distress</a:t>
          </a:r>
          <a:endParaRPr lang="en-US" sz="1400" dirty="0">
            <a:latin typeface="+mn-lt"/>
          </a:endParaRPr>
        </a:p>
      </dgm:t>
    </dgm:pt>
    <dgm:pt modelId="{E57C9C8A-4F4C-4348-9796-AFAC43DB076F}" type="parTrans" cxnId="{0F5D98DA-04B9-CF40-85F1-CF15E70B284D}">
      <dgm:prSet/>
      <dgm:spPr/>
      <dgm:t>
        <a:bodyPr/>
        <a:lstStyle/>
        <a:p>
          <a:endParaRPr lang="en-US"/>
        </a:p>
      </dgm:t>
    </dgm:pt>
    <dgm:pt modelId="{2424A837-9739-9A44-9178-2CB87F1A1FBD}" type="sibTrans" cxnId="{0F5D98DA-04B9-CF40-85F1-CF15E70B284D}">
      <dgm:prSet/>
      <dgm:spPr/>
      <dgm:t>
        <a:bodyPr/>
        <a:lstStyle/>
        <a:p>
          <a:endParaRPr lang="en-US"/>
        </a:p>
      </dgm:t>
    </dgm:pt>
    <dgm:pt modelId="{EFD13501-F1F5-104A-82C5-A3934B5A2726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Environment has empathetic response and rescues</a:t>
          </a:r>
          <a:endParaRPr lang="en-US" sz="1400" dirty="0">
            <a:latin typeface="+mn-lt"/>
          </a:endParaRPr>
        </a:p>
      </dgm:t>
    </dgm:pt>
    <dgm:pt modelId="{482AA797-1E8B-CD42-95C9-ADA9BB0F18CA}" type="parTrans" cxnId="{A98624F2-3F15-7A41-8CE0-BE87B460EB74}">
      <dgm:prSet/>
      <dgm:spPr/>
      <dgm:t>
        <a:bodyPr/>
        <a:lstStyle/>
        <a:p>
          <a:endParaRPr lang="en-US"/>
        </a:p>
      </dgm:t>
    </dgm:pt>
    <dgm:pt modelId="{2BB178F8-2E97-924E-89AB-2131BABA4E6B}" type="sibTrans" cxnId="{A98624F2-3F15-7A41-8CE0-BE87B460EB74}">
      <dgm:prSet/>
      <dgm:spPr/>
      <dgm:t>
        <a:bodyPr/>
        <a:lstStyle/>
        <a:p>
          <a:endParaRPr lang="en-US"/>
        </a:p>
      </dgm:t>
    </dgm:pt>
    <dgm:pt modelId="{AAEAA171-04B5-2C46-B23C-606AA8E16639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Everyone feels relief</a:t>
          </a:r>
          <a:endParaRPr lang="en-US" sz="1400" dirty="0">
            <a:latin typeface="+mn-lt"/>
          </a:endParaRPr>
        </a:p>
      </dgm:t>
    </dgm:pt>
    <dgm:pt modelId="{43D7044F-3325-804E-AD47-000D632C2AB1}" type="parTrans" cxnId="{BF23378C-7956-D549-B0F8-74B5BC4F0948}">
      <dgm:prSet/>
      <dgm:spPr/>
      <dgm:t>
        <a:bodyPr/>
        <a:lstStyle/>
        <a:p>
          <a:endParaRPr lang="en-US"/>
        </a:p>
      </dgm:t>
    </dgm:pt>
    <dgm:pt modelId="{516E3E9D-36F5-2641-907F-FD8549C7290A}" type="sibTrans" cxnId="{BF23378C-7956-D549-B0F8-74B5BC4F0948}">
      <dgm:prSet/>
      <dgm:spPr/>
      <dgm:t>
        <a:bodyPr/>
        <a:lstStyle/>
        <a:p>
          <a:endParaRPr lang="en-US"/>
        </a:p>
      </dgm:t>
    </dgm:pt>
    <dgm:pt modelId="{D886E9E4-2C1F-CB42-BF4B-F5B9DFC7E6EF}">
      <dgm:prSet phldrT="[Text]"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Negative reinforcement</a:t>
          </a:r>
          <a:endParaRPr lang="en-US" sz="1400" dirty="0">
            <a:latin typeface="+mn-lt"/>
          </a:endParaRPr>
        </a:p>
      </dgm:t>
    </dgm:pt>
    <dgm:pt modelId="{4F7E964B-8025-8544-9E0C-62E69CB639A8}" type="parTrans" cxnId="{07BB9D63-0684-3943-9C7E-93E0C41F5594}">
      <dgm:prSet/>
      <dgm:spPr/>
      <dgm:t>
        <a:bodyPr/>
        <a:lstStyle/>
        <a:p>
          <a:endParaRPr lang="en-US"/>
        </a:p>
      </dgm:t>
    </dgm:pt>
    <dgm:pt modelId="{DDB47181-89A0-664F-A834-9B85DF41366B}" type="sibTrans" cxnId="{07BB9D63-0684-3943-9C7E-93E0C41F5594}">
      <dgm:prSet/>
      <dgm:spPr/>
      <dgm:t>
        <a:bodyPr/>
        <a:lstStyle/>
        <a:p>
          <a:endParaRPr lang="en-US"/>
        </a:p>
      </dgm:t>
    </dgm:pt>
    <dgm:pt modelId="{B950A0AA-77BD-8B4B-BD2C-49036429190D}">
      <dgm:prSet custT="1"/>
      <dgm:spPr/>
      <dgm:t>
        <a:bodyPr/>
        <a:lstStyle/>
        <a:p>
          <a:r>
            <a:rPr lang="en-US" sz="1400" dirty="0" smtClean="0">
              <a:latin typeface="+mn-lt"/>
              <a:cs typeface="Times New Roman"/>
            </a:rPr>
            <a:t>Child experiences distress and inhibits </a:t>
          </a:r>
          <a:endParaRPr lang="en-US" sz="1400" dirty="0">
            <a:latin typeface="+mn-lt"/>
          </a:endParaRPr>
        </a:p>
      </dgm:t>
    </dgm:pt>
    <dgm:pt modelId="{0E49AB23-1C6C-554A-B330-8C8BBAF74E85}" type="parTrans" cxnId="{2A143422-66D8-CD41-BA21-890DCE3DFEE9}">
      <dgm:prSet/>
      <dgm:spPr/>
      <dgm:t>
        <a:bodyPr/>
        <a:lstStyle/>
        <a:p>
          <a:endParaRPr lang="en-US"/>
        </a:p>
      </dgm:t>
    </dgm:pt>
    <dgm:pt modelId="{28F762B8-5584-2047-A352-C5718F4B06B9}" type="sibTrans" cxnId="{2A143422-66D8-CD41-BA21-890DCE3DFEE9}">
      <dgm:prSet/>
      <dgm:spPr/>
      <dgm:t>
        <a:bodyPr/>
        <a:lstStyle/>
        <a:p>
          <a:endParaRPr lang="en-US"/>
        </a:p>
      </dgm:t>
    </dgm:pt>
    <dgm:pt modelId="{C1067C4E-633D-D449-83B2-80ED142DD7E7}" type="pres">
      <dgm:prSet presAssocID="{681741E9-D3AA-8340-9FF3-6EC6F174EE1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BEA79-12C7-D84C-8066-EA1B613C03F7}" type="pres">
      <dgm:prSet presAssocID="{7AFAF52F-C10C-CD4C-A3F2-4411BEEAF22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6BCD-6A44-894D-BF48-4B234F9E352B}" type="pres">
      <dgm:prSet presAssocID="{7AFAF52F-C10C-CD4C-A3F2-4411BEEAF22A}" presName="spNode" presStyleCnt="0"/>
      <dgm:spPr/>
      <dgm:t>
        <a:bodyPr/>
        <a:lstStyle/>
        <a:p>
          <a:endParaRPr lang="en-US"/>
        </a:p>
      </dgm:t>
    </dgm:pt>
    <dgm:pt modelId="{D2463069-C4AB-D941-92DD-0EEBD6808B13}" type="pres">
      <dgm:prSet presAssocID="{9CC9B75D-63B4-B442-94B9-9B095B1C4708}" presName="sibTrans" presStyleLbl="sibTrans1D1" presStyleIdx="0" presStyleCnt="6"/>
      <dgm:spPr/>
      <dgm:t>
        <a:bodyPr/>
        <a:lstStyle/>
        <a:p>
          <a:endParaRPr lang="en-US"/>
        </a:p>
      </dgm:t>
    </dgm:pt>
    <dgm:pt modelId="{2A9DD1D6-6A68-814A-BBD8-319C0F2A3944}" type="pres">
      <dgm:prSet presAssocID="{B950A0AA-77BD-8B4B-BD2C-49036429190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EBA12-9F8E-1E41-BD8C-07598EADDC2D}" type="pres">
      <dgm:prSet presAssocID="{B950A0AA-77BD-8B4B-BD2C-49036429190D}" presName="spNode" presStyleCnt="0"/>
      <dgm:spPr/>
      <dgm:t>
        <a:bodyPr/>
        <a:lstStyle/>
        <a:p>
          <a:endParaRPr lang="en-US"/>
        </a:p>
      </dgm:t>
    </dgm:pt>
    <dgm:pt modelId="{999277B2-944F-B145-9702-01B7718925DC}" type="pres">
      <dgm:prSet presAssocID="{28F762B8-5584-2047-A352-C5718F4B06B9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2B32E83-E153-BD44-9869-728D9F28EA99}" type="pres">
      <dgm:prSet presAssocID="{52CC3156-1F0A-8440-88E3-8DD1B62989D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7A78C-6059-1645-8B90-4BA02B6BC2B9}" type="pres">
      <dgm:prSet presAssocID="{52CC3156-1F0A-8440-88E3-8DD1B62989D9}" presName="spNode" presStyleCnt="0"/>
      <dgm:spPr/>
      <dgm:t>
        <a:bodyPr/>
        <a:lstStyle/>
        <a:p>
          <a:endParaRPr lang="en-US"/>
        </a:p>
      </dgm:t>
    </dgm:pt>
    <dgm:pt modelId="{2EED9D9C-5606-5149-A503-E00D804686A5}" type="pres">
      <dgm:prSet presAssocID="{2424A837-9739-9A44-9178-2CB87F1A1FBD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EBC55DF-0FCE-944C-A019-BB694C3E3ABB}" type="pres">
      <dgm:prSet presAssocID="{EFD13501-F1F5-104A-82C5-A3934B5A272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6A7B8-D3FE-194A-9C5C-2BAC0CF383F5}" type="pres">
      <dgm:prSet presAssocID="{EFD13501-F1F5-104A-82C5-A3934B5A2726}" presName="spNode" presStyleCnt="0"/>
      <dgm:spPr/>
      <dgm:t>
        <a:bodyPr/>
        <a:lstStyle/>
        <a:p>
          <a:endParaRPr lang="en-US"/>
        </a:p>
      </dgm:t>
    </dgm:pt>
    <dgm:pt modelId="{5E22EAAB-C174-AC4F-A17F-A9295A5A2348}" type="pres">
      <dgm:prSet presAssocID="{2BB178F8-2E97-924E-89AB-2131BABA4E6B}" presName="sibTrans" presStyleLbl="sibTrans1D1" presStyleIdx="3" presStyleCnt="6"/>
      <dgm:spPr/>
      <dgm:t>
        <a:bodyPr/>
        <a:lstStyle/>
        <a:p>
          <a:endParaRPr lang="en-US"/>
        </a:p>
      </dgm:t>
    </dgm:pt>
    <dgm:pt modelId="{B5CB9E76-B64C-7D46-8786-8C8E6799A3A7}" type="pres">
      <dgm:prSet presAssocID="{AAEAA171-04B5-2C46-B23C-606AA8E1663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2B984-CA28-2C4F-AAC0-6A771E29500C}" type="pres">
      <dgm:prSet presAssocID="{AAEAA171-04B5-2C46-B23C-606AA8E16639}" presName="spNode" presStyleCnt="0"/>
      <dgm:spPr/>
      <dgm:t>
        <a:bodyPr/>
        <a:lstStyle/>
        <a:p>
          <a:endParaRPr lang="en-US"/>
        </a:p>
      </dgm:t>
    </dgm:pt>
    <dgm:pt modelId="{5813025E-C273-7F4A-94C3-9D9FDDCEB6E1}" type="pres">
      <dgm:prSet presAssocID="{516E3E9D-36F5-2641-907F-FD8549C7290A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2034C86-77BB-4C47-8CCA-D545E81B44EA}" type="pres">
      <dgm:prSet presAssocID="{D886E9E4-2C1F-CB42-BF4B-F5B9DFC7E6E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2D7B5-F73D-A44B-8798-3B06E1F7E5FD}" type="pres">
      <dgm:prSet presAssocID="{D886E9E4-2C1F-CB42-BF4B-F5B9DFC7E6EF}" presName="spNode" presStyleCnt="0"/>
      <dgm:spPr/>
      <dgm:t>
        <a:bodyPr/>
        <a:lstStyle/>
        <a:p>
          <a:endParaRPr lang="en-US"/>
        </a:p>
      </dgm:t>
    </dgm:pt>
    <dgm:pt modelId="{EBC010C9-E274-1045-8D49-34A9C8C7B48E}" type="pres">
      <dgm:prSet presAssocID="{DDB47181-89A0-664F-A834-9B85DF41366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0E7D970-7AE3-E947-AF61-3DD9A9E30C10}" type="presOf" srcId="{9CC9B75D-63B4-B442-94B9-9B095B1C4708}" destId="{D2463069-C4AB-D941-92DD-0EEBD6808B13}" srcOrd="0" destOrd="0" presId="urn:microsoft.com/office/officeart/2005/8/layout/cycle5"/>
    <dgm:cxn modelId="{07BB9D63-0684-3943-9C7E-93E0C41F5594}" srcId="{681741E9-D3AA-8340-9FF3-6EC6F174EE12}" destId="{D886E9E4-2C1F-CB42-BF4B-F5B9DFC7E6EF}" srcOrd="5" destOrd="0" parTransId="{4F7E964B-8025-8544-9E0C-62E69CB639A8}" sibTransId="{DDB47181-89A0-664F-A834-9B85DF41366B}"/>
    <dgm:cxn modelId="{09031AA4-A321-8648-B5EC-3FB578C28AB9}" type="presOf" srcId="{28F762B8-5584-2047-A352-C5718F4B06B9}" destId="{999277B2-944F-B145-9702-01B7718925DC}" srcOrd="0" destOrd="0" presId="urn:microsoft.com/office/officeart/2005/8/layout/cycle5"/>
    <dgm:cxn modelId="{5195B6FF-E520-2441-897E-E495951BAF42}" type="presOf" srcId="{7AFAF52F-C10C-CD4C-A3F2-4411BEEAF22A}" destId="{00CBEA79-12C7-D84C-8066-EA1B613C03F7}" srcOrd="0" destOrd="0" presId="urn:microsoft.com/office/officeart/2005/8/layout/cycle5"/>
    <dgm:cxn modelId="{7101A754-BE5A-134A-B951-C30B30071229}" type="presOf" srcId="{AAEAA171-04B5-2C46-B23C-606AA8E16639}" destId="{B5CB9E76-B64C-7D46-8786-8C8E6799A3A7}" srcOrd="0" destOrd="0" presId="urn:microsoft.com/office/officeart/2005/8/layout/cycle5"/>
    <dgm:cxn modelId="{3849A9A3-3705-B947-98AA-8DB50001222C}" type="presOf" srcId="{516E3E9D-36F5-2641-907F-FD8549C7290A}" destId="{5813025E-C273-7F4A-94C3-9D9FDDCEB6E1}" srcOrd="0" destOrd="0" presId="urn:microsoft.com/office/officeart/2005/8/layout/cycle5"/>
    <dgm:cxn modelId="{BD4B908A-12C1-F04E-A315-CD4D67C547BC}" type="presOf" srcId="{681741E9-D3AA-8340-9FF3-6EC6F174EE12}" destId="{C1067C4E-633D-D449-83B2-80ED142DD7E7}" srcOrd="0" destOrd="0" presId="urn:microsoft.com/office/officeart/2005/8/layout/cycle5"/>
    <dgm:cxn modelId="{483EE923-58EA-A848-A6DB-033ED598B525}" type="presOf" srcId="{DDB47181-89A0-664F-A834-9B85DF41366B}" destId="{EBC010C9-E274-1045-8D49-34A9C8C7B48E}" srcOrd="0" destOrd="0" presId="urn:microsoft.com/office/officeart/2005/8/layout/cycle5"/>
    <dgm:cxn modelId="{415CCBE7-BA11-A944-8D4F-4C1E3E075F10}" type="presOf" srcId="{EFD13501-F1F5-104A-82C5-A3934B5A2726}" destId="{0EBC55DF-0FCE-944C-A019-BB694C3E3ABB}" srcOrd="0" destOrd="0" presId="urn:microsoft.com/office/officeart/2005/8/layout/cycle5"/>
    <dgm:cxn modelId="{BF23378C-7956-D549-B0F8-74B5BC4F0948}" srcId="{681741E9-D3AA-8340-9FF3-6EC6F174EE12}" destId="{AAEAA171-04B5-2C46-B23C-606AA8E16639}" srcOrd="4" destOrd="0" parTransId="{43D7044F-3325-804E-AD47-000D632C2AB1}" sibTransId="{516E3E9D-36F5-2641-907F-FD8549C7290A}"/>
    <dgm:cxn modelId="{2A143422-66D8-CD41-BA21-890DCE3DFEE9}" srcId="{681741E9-D3AA-8340-9FF3-6EC6F174EE12}" destId="{B950A0AA-77BD-8B4B-BD2C-49036429190D}" srcOrd="1" destOrd="0" parTransId="{0E49AB23-1C6C-554A-B330-8C8BBAF74E85}" sibTransId="{28F762B8-5584-2047-A352-C5718F4B06B9}"/>
    <dgm:cxn modelId="{BCBBD04D-E5B8-8C4C-87F5-6FD2251F304F}" srcId="{681741E9-D3AA-8340-9FF3-6EC6F174EE12}" destId="{7AFAF52F-C10C-CD4C-A3F2-4411BEEAF22A}" srcOrd="0" destOrd="0" parTransId="{0F0B5F0B-F910-084B-B853-F8290C0E891A}" sibTransId="{9CC9B75D-63B4-B442-94B9-9B095B1C4708}"/>
    <dgm:cxn modelId="{AF98FCF5-9B6D-5A4F-BDE5-5ED6062B4C22}" type="presOf" srcId="{2424A837-9739-9A44-9178-2CB87F1A1FBD}" destId="{2EED9D9C-5606-5149-A503-E00D804686A5}" srcOrd="0" destOrd="0" presId="urn:microsoft.com/office/officeart/2005/8/layout/cycle5"/>
    <dgm:cxn modelId="{016E1315-5048-9F44-9096-526843961355}" type="presOf" srcId="{2BB178F8-2E97-924E-89AB-2131BABA4E6B}" destId="{5E22EAAB-C174-AC4F-A17F-A9295A5A2348}" srcOrd="0" destOrd="0" presId="urn:microsoft.com/office/officeart/2005/8/layout/cycle5"/>
    <dgm:cxn modelId="{0F5D98DA-04B9-CF40-85F1-CF15E70B284D}" srcId="{681741E9-D3AA-8340-9FF3-6EC6F174EE12}" destId="{52CC3156-1F0A-8440-88E3-8DD1B62989D9}" srcOrd="2" destOrd="0" parTransId="{E57C9C8A-4F4C-4348-9796-AFAC43DB076F}" sibTransId="{2424A837-9739-9A44-9178-2CB87F1A1FBD}"/>
    <dgm:cxn modelId="{691A94D2-7ABF-054C-8745-A76B3EA16C12}" type="presOf" srcId="{52CC3156-1F0A-8440-88E3-8DD1B62989D9}" destId="{C2B32E83-E153-BD44-9869-728D9F28EA99}" srcOrd="0" destOrd="0" presId="urn:microsoft.com/office/officeart/2005/8/layout/cycle5"/>
    <dgm:cxn modelId="{4BF14298-1D1B-FC49-8121-3ADD84EDDAC6}" type="presOf" srcId="{D886E9E4-2C1F-CB42-BF4B-F5B9DFC7E6EF}" destId="{B2034C86-77BB-4C47-8CCA-D545E81B44EA}" srcOrd="0" destOrd="0" presId="urn:microsoft.com/office/officeart/2005/8/layout/cycle5"/>
    <dgm:cxn modelId="{52C29CE8-CC73-3548-9721-734619977B8F}" type="presOf" srcId="{B950A0AA-77BD-8B4B-BD2C-49036429190D}" destId="{2A9DD1D6-6A68-814A-BBD8-319C0F2A3944}" srcOrd="0" destOrd="0" presId="urn:microsoft.com/office/officeart/2005/8/layout/cycle5"/>
    <dgm:cxn modelId="{A98624F2-3F15-7A41-8CE0-BE87B460EB74}" srcId="{681741E9-D3AA-8340-9FF3-6EC6F174EE12}" destId="{EFD13501-F1F5-104A-82C5-A3934B5A2726}" srcOrd="3" destOrd="0" parTransId="{482AA797-1E8B-CD42-95C9-ADA9BB0F18CA}" sibTransId="{2BB178F8-2E97-924E-89AB-2131BABA4E6B}"/>
    <dgm:cxn modelId="{C4028537-E8DA-A749-A9CC-80AAC4A0275B}" type="presParOf" srcId="{C1067C4E-633D-D449-83B2-80ED142DD7E7}" destId="{00CBEA79-12C7-D84C-8066-EA1B613C03F7}" srcOrd="0" destOrd="0" presId="urn:microsoft.com/office/officeart/2005/8/layout/cycle5"/>
    <dgm:cxn modelId="{1930BBAB-5D0B-F44B-96D0-B849DD117D16}" type="presParOf" srcId="{C1067C4E-633D-D449-83B2-80ED142DD7E7}" destId="{748B6BCD-6A44-894D-BF48-4B234F9E352B}" srcOrd="1" destOrd="0" presId="urn:microsoft.com/office/officeart/2005/8/layout/cycle5"/>
    <dgm:cxn modelId="{6DD1DDEB-AB95-EC42-81C0-B7905BF5860B}" type="presParOf" srcId="{C1067C4E-633D-D449-83B2-80ED142DD7E7}" destId="{D2463069-C4AB-D941-92DD-0EEBD6808B13}" srcOrd="2" destOrd="0" presId="urn:microsoft.com/office/officeart/2005/8/layout/cycle5"/>
    <dgm:cxn modelId="{029D81F4-21D1-8749-9A30-BD8FA948CCA8}" type="presParOf" srcId="{C1067C4E-633D-D449-83B2-80ED142DD7E7}" destId="{2A9DD1D6-6A68-814A-BBD8-319C0F2A3944}" srcOrd="3" destOrd="0" presId="urn:microsoft.com/office/officeart/2005/8/layout/cycle5"/>
    <dgm:cxn modelId="{D83E4C66-574E-7F4D-95D8-88DBDE150AD0}" type="presParOf" srcId="{C1067C4E-633D-D449-83B2-80ED142DD7E7}" destId="{598EBA12-9F8E-1E41-BD8C-07598EADDC2D}" srcOrd="4" destOrd="0" presId="urn:microsoft.com/office/officeart/2005/8/layout/cycle5"/>
    <dgm:cxn modelId="{C87CD031-F802-0749-88D4-316A61BB8DE6}" type="presParOf" srcId="{C1067C4E-633D-D449-83B2-80ED142DD7E7}" destId="{999277B2-944F-B145-9702-01B7718925DC}" srcOrd="5" destOrd="0" presId="urn:microsoft.com/office/officeart/2005/8/layout/cycle5"/>
    <dgm:cxn modelId="{A2688647-D4F4-4F47-B63A-151B819D5FE5}" type="presParOf" srcId="{C1067C4E-633D-D449-83B2-80ED142DD7E7}" destId="{C2B32E83-E153-BD44-9869-728D9F28EA99}" srcOrd="6" destOrd="0" presId="urn:microsoft.com/office/officeart/2005/8/layout/cycle5"/>
    <dgm:cxn modelId="{B2CC74D1-1C68-484A-BD65-9128FD813A68}" type="presParOf" srcId="{C1067C4E-633D-D449-83B2-80ED142DD7E7}" destId="{5117A78C-6059-1645-8B90-4BA02B6BC2B9}" srcOrd="7" destOrd="0" presId="urn:microsoft.com/office/officeart/2005/8/layout/cycle5"/>
    <dgm:cxn modelId="{DCD74784-821B-AD47-A6DF-7E46AA8CE82D}" type="presParOf" srcId="{C1067C4E-633D-D449-83B2-80ED142DD7E7}" destId="{2EED9D9C-5606-5149-A503-E00D804686A5}" srcOrd="8" destOrd="0" presId="urn:microsoft.com/office/officeart/2005/8/layout/cycle5"/>
    <dgm:cxn modelId="{15199782-4B6F-B940-A153-17AD46756DE7}" type="presParOf" srcId="{C1067C4E-633D-D449-83B2-80ED142DD7E7}" destId="{0EBC55DF-0FCE-944C-A019-BB694C3E3ABB}" srcOrd="9" destOrd="0" presId="urn:microsoft.com/office/officeart/2005/8/layout/cycle5"/>
    <dgm:cxn modelId="{A61806CB-A9D5-9E44-AF72-70E0AB1AEE66}" type="presParOf" srcId="{C1067C4E-633D-D449-83B2-80ED142DD7E7}" destId="{BA96A7B8-D3FE-194A-9C5C-2BAC0CF383F5}" srcOrd="10" destOrd="0" presId="urn:microsoft.com/office/officeart/2005/8/layout/cycle5"/>
    <dgm:cxn modelId="{195D8CE2-C6BA-324D-BBAC-3DE7A22BD1BB}" type="presParOf" srcId="{C1067C4E-633D-D449-83B2-80ED142DD7E7}" destId="{5E22EAAB-C174-AC4F-A17F-A9295A5A2348}" srcOrd="11" destOrd="0" presId="urn:microsoft.com/office/officeart/2005/8/layout/cycle5"/>
    <dgm:cxn modelId="{1DE23244-F70B-5B49-99ED-9B49A287DFCA}" type="presParOf" srcId="{C1067C4E-633D-D449-83B2-80ED142DD7E7}" destId="{B5CB9E76-B64C-7D46-8786-8C8E6799A3A7}" srcOrd="12" destOrd="0" presId="urn:microsoft.com/office/officeart/2005/8/layout/cycle5"/>
    <dgm:cxn modelId="{781266E6-E05A-8446-BBB6-F4FEADC3C6BA}" type="presParOf" srcId="{C1067C4E-633D-D449-83B2-80ED142DD7E7}" destId="{8862B984-CA28-2C4F-AAC0-6A771E29500C}" srcOrd="13" destOrd="0" presId="urn:microsoft.com/office/officeart/2005/8/layout/cycle5"/>
    <dgm:cxn modelId="{6B125776-4F25-8F45-89CA-086D7E3E4FA3}" type="presParOf" srcId="{C1067C4E-633D-D449-83B2-80ED142DD7E7}" destId="{5813025E-C273-7F4A-94C3-9D9FDDCEB6E1}" srcOrd="14" destOrd="0" presId="urn:microsoft.com/office/officeart/2005/8/layout/cycle5"/>
    <dgm:cxn modelId="{24C0B95C-3E5F-4F43-870A-AE3A876E7F7C}" type="presParOf" srcId="{C1067C4E-633D-D449-83B2-80ED142DD7E7}" destId="{B2034C86-77BB-4C47-8CCA-D545E81B44EA}" srcOrd="15" destOrd="0" presId="urn:microsoft.com/office/officeart/2005/8/layout/cycle5"/>
    <dgm:cxn modelId="{E4DBB410-6C6C-994F-A03B-95DE638D23C9}" type="presParOf" srcId="{C1067C4E-633D-D449-83B2-80ED142DD7E7}" destId="{F6E2D7B5-F73D-A44B-8798-3B06E1F7E5FD}" srcOrd="16" destOrd="0" presId="urn:microsoft.com/office/officeart/2005/8/layout/cycle5"/>
    <dgm:cxn modelId="{6660A357-5921-554B-BCCB-9D07B96A5CE5}" type="presParOf" srcId="{C1067C4E-633D-D449-83B2-80ED142DD7E7}" destId="{EBC010C9-E274-1045-8D49-34A9C8C7B48E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BEA79-12C7-D84C-8066-EA1B613C03F7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Child is prompted to engage verbally or behaviorally</a:t>
          </a:r>
          <a:endParaRPr lang="en-US" sz="1400" kern="1200" dirty="0">
            <a:latin typeface="+mn-lt"/>
          </a:endParaRPr>
        </a:p>
      </dsp:txBody>
      <dsp:txXfrm>
        <a:off x="3381021" y="48899"/>
        <a:ext cx="1365957" cy="855477"/>
      </dsp:txXfrm>
    </dsp:sp>
    <dsp:sp modelId="{D2463069-C4AB-D941-92DD-0EEBD6808B1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DD1D6-6A68-814A-BBD8-319C0F2A3944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Child experiences distress and inhibits </a:t>
          </a:r>
          <a:endParaRPr lang="en-US" sz="1400" kern="1200" dirty="0">
            <a:latin typeface="+mn-lt"/>
          </a:endParaRPr>
        </a:p>
      </dsp:txBody>
      <dsp:txXfrm>
        <a:off x="5314591" y="1165247"/>
        <a:ext cx="1365957" cy="855477"/>
      </dsp:txXfrm>
    </dsp:sp>
    <dsp:sp modelId="{999277B2-944F-B145-9702-01B7718925D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32E83-E153-BD44-9869-728D9F28EA99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Environment observes distress</a:t>
          </a:r>
          <a:endParaRPr lang="en-US" sz="1400" kern="1200" dirty="0">
            <a:latin typeface="+mn-lt"/>
          </a:endParaRPr>
        </a:p>
      </dsp:txBody>
      <dsp:txXfrm>
        <a:off x="5314591" y="3397942"/>
        <a:ext cx="1365957" cy="855477"/>
      </dsp:txXfrm>
    </dsp:sp>
    <dsp:sp modelId="{2EED9D9C-5606-5149-A503-E00D804686A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C55DF-0FCE-944C-A019-BB694C3E3ABB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Environment has empathetic response and rescues</a:t>
          </a:r>
          <a:endParaRPr lang="en-US" sz="1400" kern="1200" dirty="0">
            <a:latin typeface="+mn-lt"/>
          </a:endParaRPr>
        </a:p>
      </dsp:txBody>
      <dsp:txXfrm>
        <a:off x="3381021" y="4514289"/>
        <a:ext cx="1365957" cy="855477"/>
      </dsp:txXfrm>
    </dsp:sp>
    <dsp:sp modelId="{5E22EAAB-C174-AC4F-A17F-A9295A5A2348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9E76-B64C-7D46-8786-8C8E6799A3A7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Everyone feels relief</a:t>
          </a:r>
          <a:endParaRPr lang="en-US" sz="1400" kern="1200" dirty="0">
            <a:latin typeface="+mn-lt"/>
          </a:endParaRPr>
        </a:p>
      </dsp:txBody>
      <dsp:txXfrm>
        <a:off x="1447450" y="3397942"/>
        <a:ext cx="1365957" cy="855477"/>
      </dsp:txXfrm>
    </dsp:sp>
    <dsp:sp modelId="{5813025E-C273-7F4A-94C3-9D9FDDCEB6E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34C86-77BB-4C47-8CCA-D545E81B44EA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n-lt"/>
              <a:cs typeface="Times New Roman"/>
            </a:rPr>
            <a:t>Negative reinforcement</a:t>
          </a:r>
          <a:endParaRPr lang="en-US" sz="1400" kern="1200" dirty="0">
            <a:latin typeface="+mn-lt"/>
          </a:endParaRPr>
        </a:p>
      </dsp:txBody>
      <dsp:txXfrm>
        <a:off x="1447450" y="1165247"/>
        <a:ext cx="1365957" cy="855477"/>
      </dsp:txXfrm>
    </dsp:sp>
    <dsp:sp modelId="{EBC010C9-E274-1045-8D49-34A9C8C7B48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2F96C-6889-1A4F-AF0F-FE2D0E6FD03F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E88B3-8E62-BA4A-B3F0-4AD291D0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08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88B3-8E62-BA4A-B3F0-4AD291D0C7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board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725" y="3075710"/>
            <a:ext cx="5888736" cy="1967261"/>
          </a:xfr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45" y="725679"/>
            <a:ext cx="2410216" cy="154533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BA0883-F748-46CA-831B-C7246C365B61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rtboard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2221" y="2645833"/>
            <a:ext cx="4797783" cy="1608667"/>
          </a:xfr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25" y="2656332"/>
            <a:ext cx="2410216" cy="154533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80000" y="2629647"/>
            <a:ext cx="0" cy="15987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board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92" y="2656332"/>
            <a:ext cx="2410216" cy="154533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8149"/>
            <a:ext cx="11582400" cy="394476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00000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8667" y="1342884"/>
            <a:ext cx="11582400" cy="45801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0800"/>
            <a:ext cx="11582400" cy="4494785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5881"/>
            <a:ext cx="5689600" cy="4367785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1984" y="1325881"/>
            <a:ext cx="5665216" cy="4367785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239520"/>
            <a:ext cx="5693833" cy="6096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1" y="1977137"/>
            <a:ext cx="5693833" cy="385419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520"/>
            <a:ext cx="5715000" cy="6096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7137"/>
            <a:ext cx="5715000" cy="385419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624" y="64843"/>
            <a:ext cx="11597577" cy="8208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9624" y="115643"/>
            <a:ext cx="11597577" cy="8208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Two-line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304800" y="1320801"/>
            <a:ext cx="11582400" cy="445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pic>
        <p:nvPicPr>
          <p:cNvPr id="11" name="Picture 10" descr="CMI_spot_h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1" y="6245913"/>
            <a:ext cx="2072640" cy="47548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932" y="6439458"/>
            <a:ext cx="2937933" cy="27761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0">
                <a:solidFill>
                  <a:srgbClr val="0067A0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624" y="64843"/>
            <a:ext cx="11597577" cy="8208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20801"/>
            <a:ext cx="11582400" cy="445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932" y="6439458"/>
            <a:ext cx="2937933" cy="27761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0">
                <a:solidFill>
                  <a:srgbClr val="0067A0"/>
                </a:solidFill>
              </a:defRPr>
            </a:lvl1pPr>
          </a:lstStyle>
          <a:p>
            <a:fld id="{3540DB1B-A347-438F-8E89-DF5574D21E79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CMI_spot_h_logo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1" y="6245913"/>
            <a:ext cx="2072640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SzPct val="80000"/>
        <a:buFont typeface="Arial" panose="020B0604020202020204" pitchFamily="34" charset="0"/>
        <a:buChar char="►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SzPct val="120000"/>
        <a:buFont typeface="Arial"/>
        <a:buChar char="•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1"/>
        </a:buClr>
        <a:buFont typeface="Wingdings" charset="2"/>
        <a:buChar char="§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4176">
          <p15:clr>
            <a:srgbClr val="F26B43"/>
          </p15:clr>
        </p15:guide>
        <p15:guide id="7" orient="horz" pos="696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slide" Target="slide10.xml"/><Relationship Id="rId12" Type="http://schemas.openxmlformats.org/officeDocument/2006/relationships/slide" Target="slide11.xml"/><Relationship Id="rId13" Type="http://schemas.openxmlformats.org/officeDocument/2006/relationships/slide" Target="slide12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8.xml"/><Relationship Id="rId10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r="71274" b="45258"/>
          <a:stretch/>
        </p:blipFill>
        <p:spPr bwMode="auto">
          <a:xfrm>
            <a:off x="-1" y="-1"/>
            <a:ext cx="12192001" cy="7027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7365" y="1731998"/>
            <a:ext cx="5298831" cy="318171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RA Didactics:</a:t>
            </a:r>
            <a: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Selective Mutism</a:t>
            </a:r>
            <a: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sz="4900" dirty="0">
                <a:solidFill>
                  <a:srgbClr val="E2FDFF"/>
                </a:solidFill>
                <a:latin typeface="Franklin Gothic Book"/>
                <a:cs typeface="Franklin Gothic Book"/>
              </a:rPr>
              <a:t/>
            </a:r>
            <a:br>
              <a:rPr lang="en-US" sz="4900" dirty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06/16/2016 </a:t>
            </a: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Renee </a:t>
            </a:r>
            <a:r>
              <a:rPr lang="en-US" sz="2000" dirty="0" err="1" smtClean="0">
                <a:solidFill>
                  <a:srgbClr val="E2FDFF"/>
                </a:solidFill>
                <a:latin typeface="Franklin Gothic Book"/>
                <a:cs typeface="Franklin Gothic Book"/>
              </a:rPr>
              <a:t>Jozanovic</a:t>
            </a: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;</a:t>
            </a:r>
            <a:b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</a:br>
            <a:r>
              <a:rPr lang="en-US" sz="2000" dirty="0" smtClean="0">
                <a:solidFill>
                  <a:srgbClr val="E2FDFF"/>
                </a:solidFill>
                <a:latin typeface="Franklin Gothic Book"/>
                <a:cs typeface="Franklin Gothic Book"/>
              </a:rPr>
              <a:t>updated 09/14/2017 Jon Clucas</a:t>
            </a:r>
            <a:endParaRPr lang="en-US" sz="2000" dirty="0">
              <a:solidFill>
                <a:srgbClr val="E2FDFF"/>
              </a:solidFill>
              <a:latin typeface="Franklin Gothic Book"/>
              <a:cs typeface="Franklin Gothic Book"/>
            </a:endParaRPr>
          </a:p>
        </p:txBody>
      </p:sp>
      <p:pic>
        <p:nvPicPr>
          <p:cNvPr id="1026" name="Picture 2" descr="https://pbs.twimg.com/profile_images/667459894082035712/JxzHQ4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82" y="1783711"/>
            <a:ext cx="3138609" cy="31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695091" y="1783711"/>
            <a:ext cx="8793" cy="315170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1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Behavioral Theory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074" y="86045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0564" y="300008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22386" y="541754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2419" y="5171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2418" y="10538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9228290"/>
              </p:ext>
            </p:extLst>
          </p:nvPr>
        </p:nvGraphicFramePr>
        <p:xfrm>
          <a:off x="2016322" y="10803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77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00992" y="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433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Pediatrician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Assess</a:t>
            </a:r>
            <a:r>
              <a:rPr lang="en-US" sz="2400" i="0" dirty="0" smtClean="0"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developmental milestones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Speech Language Pathologist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Rule out neurological, speech, and language difficulties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Parent Interview with psychiatrist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Rule out other psychiatric disorders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Child Observation 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Characterize child’s verbal profile and evaluate extent of inhibition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0491" y="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cs typeface="Times New Roman" panose="02020603050405020304" pitchFamily="18" charset="0"/>
              </a:rPr>
              <a:t>Treatment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30" y="841703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Psychodynamic therapy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Behavioral therapy </a:t>
            </a:r>
          </a:p>
          <a:p>
            <a:pPr lvl="1">
              <a:lnSpc>
                <a:spcPct val="100000"/>
              </a:lnSpc>
            </a:pPr>
            <a:r>
              <a:rPr lang="en-US" sz="28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Self-modeling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Reinforcement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Shaping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Stimulus Fading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Response initiation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0518" y="790263"/>
            <a:ext cx="5233437" cy="5481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Family Therapy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CBT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Medication </a:t>
            </a:r>
            <a:endParaRPr lang="en-US" sz="2800" i="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2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99279" y="0"/>
            <a:ext cx="9822854" cy="90853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cs typeface="Times New Roman" panose="02020603050405020304" pitchFamily="18" charset="0"/>
              </a:rPr>
              <a:t>Treatment at CMMP</a:t>
            </a:r>
            <a:endParaRPr lang="en-US" sz="40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94" y="2331293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Diagnostic evaluation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K-SADS, SM interview, SMQ, PSI, and CBCL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SMBOT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Feedback and treatment recommendation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CBT, Behavioral Treatment, and Psychopharmacology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Sessions 1-2</a:t>
            </a:r>
          </a:p>
          <a:p>
            <a:pPr lvl="1">
              <a:lnSpc>
                <a:spcPct val="100000"/>
              </a:lnSpc>
            </a:pPr>
            <a:r>
              <a:rPr lang="en-US" sz="2400" i="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Psychoeducation</a:t>
            </a: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Learning CDI and VDI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39" y="689915"/>
            <a:ext cx="11510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cs typeface="Times New Roman" panose="02020603050405020304" pitchFamily="18" charset="0"/>
              </a:rPr>
              <a:t>Goals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To have child verbalize to more people, across difference settings and activities </a:t>
            </a: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cs typeface="Times New Roman" panose="02020603050405020304" pitchFamily="18" charset="0"/>
              </a:rPr>
              <a:t>To develop distress tolerance for both child and parent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1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278" y="129997"/>
            <a:ext cx="4443984" cy="823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Child Directed Interaction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60313"/>
            <a:ext cx="4443984" cy="4707087"/>
          </a:xfrm>
        </p:spPr>
        <p:txBody>
          <a:bodyPr/>
          <a:lstStyle/>
          <a:p>
            <a:r>
              <a:rPr lang="en-US" sz="2000" dirty="0" smtClean="0"/>
              <a:t>“Warm up”</a:t>
            </a:r>
          </a:p>
          <a:p>
            <a:r>
              <a:rPr lang="en-US" sz="2000" dirty="0" smtClean="0"/>
              <a:t>No expectation to speak</a:t>
            </a:r>
          </a:p>
          <a:p>
            <a:r>
              <a:rPr lang="en-US" sz="2000" dirty="0" smtClean="0"/>
              <a:t>PRIDE skills </a:t>
            </a:r>
          </a:p>
          <a:p>
            <a:pPr lvl="1"/>
            <a:r>
              <a:rPr lang="en-US" sz="2000" i="0" u="sng" dirty="0" smtClean="0">
                <a:solidFill>
                  <a:schemeClr val="tx1"/>
                </a:solidFill>
              </a:rPr>
              <a:t>P</a:t>
            </a:r>
            <a:r>
              <a:rPr lang="en-US" sz="2000" i="0" dirty="0" smtClean="0">
                <a:solidFill>
                  <a:schemeClr val="tx1"/>
                </a:solidFill>
              </a:rPr>
              <a:t>raise: </a:t>
            </a:r>
            <a:r>
              <a:rPr lang="en-US" sz="2000" i="0" dirty="0" smtClean="0">
                <a:solidFill>
                  <a:schemeClr val="tx1"/>
                </a:solidFill>
              </a:rPr>
              <a:t>labeled praise </a:t>
            </a:r>
          </a:p>
          <a:p>
            <a:pPr lvl="1"/>
            <a:r>
              <a:rPr lang="en-US" sz="2000" i="0" u="sng" dirty="0" smtClean="0">
                <a:solidFill>
                  <a:schemeClr val="tx1"/>
                </a:solidFill>
              </a:rPr>
              <a:t>R</a:t>
            </a:r>
            <a:r>
              <a:rPr lang="en-US" sz="2000" i="0" dirty="0" smtClean="0">
                <a:solidFill>
                  <a:schemeClr val="tx1"/>
                </a:solidFill>
              </a:rPr>
              <a:t>eflect</a:t>
            </a:r>
          </a:p>
          <a:p>
            <a:pPr lvl="1"/>
            <a:r>
              <a:rPr lang="en-US" sz="2000" i="0" u="sng" dirty="0" smtClean="0">
                <a:solidFill>
                  <a:schemeClr val="tx1"/>
                </a:solidFill>
              </a:rPr>
              <a:t>I</a:t>
            </a:r>
            <a:r>
              <a:rPr lang="en-US" sz="2000" i="0" dirty="0" smtClean="0">
                <a:solidFill>
                  <a:schemeClr val="tx1"/>
                </a:solidFill>
              </a:rPr>
              <a:t>mitate</a:t>
            </a:r>
          </a:p>
          <a:p>
            <a:pPr lvl="1"/>
            <a:r>
              <a:rPr lang="en-US" sz="2000" i="0" u="sng" dirty="0" smtClean="0">
                <a:solidFill>
                  <a:schemeClr val="tx1"/>
                </a:solidFill>
              </a:rPr>
              <a:t>D</a:t>
            </a:r>
            <a:r>
              <a:rPr lang="en-US" sz="2000" i="0" dirty="0" smtClean="0">
                <a:solidFill>
                  <a:schemeClr val="tx1"/>
                </a:solidFill>
              </a:rPr>
              <a:t>escribe: </a:t>
            </a:r>
            <a:r>
              <a:rPr lang="en-US" sz="2000" i="0" dirty="0" smtClean="0">
                <a:solidFill>
                  <a:schemeClr val="tx1"/>
                </a:solidFill>
              </a:rPr>
              <a:t>behavioral descriptions</a:t>
            </a:r>
          </a:p>
          <a:p>
            <a:pPr lvl="1"/>
            <a:r>
              <a:rPr lang="en-US" sz="2000" i="0" u="sng" dirty="0" smtClean="0">
                <a:solidFill>
                  <a:schemeClr val="tx1"/>
                </a:solidFill>
              </a:rPr>
              <a:t>E</a:t>
            </a:r>
            <a:r>
              <a:rPr lang="en-US" sz="2000" i="0" dirty="0" smtClean="0">
                <a:solidFill>
                  <a:schemeClr val="tx1"/>
                </a:solidFill>
              </a:rPr>
              <a:t>nthusiasm and Engagement!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29997"/>
            <a:ext cx="4443984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PRIDE Skills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1160313"/>
            <a:ext cx="4443984" cy="47070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Labeled Praise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Increases behavior being praised 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Increases self-esteem</a:t>
            </a:r>
          </a:p>
          <a:p>
            <a:r>
              <a:rPr lang="en-US" sz="2000" dirty="0" smtClean="0"/>
              <a:t>Reflect/Imitate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Child leads conversation 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Models verbalization 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Exposure </a:t>
            </a:r>
          </a:p>
          <a:p>
            <a:r>
              <a:rPr lang="en-US" sz="2000" dirty="0" smtClean="0"/>
              <a:t>Behavioral Description 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Child leads interaction </a:t>
            </a:r>
          </a:p>
          <a:p>
            <a:pPr lvl="1"/>
            <a:r>
              <a:rPr lang="en-US" sz="2000" i="0" dirty="0" smtClean="0">
                <a:solidFill>
                  <a:schemeClr val="tx1"/>
                </a:solidFill>
              </a:rPr>
              <a:t>Shows interest</a:t>
            </a:r>
          </a:p>
        </p:txBody>
      </p:sp>
      <p:sp>
        <p:nvSpPr>
          <p:cNvPr id="7" name="Right Arrow 6"/>
          <p:cNvSpPr/>
          <p:nvPr/>
        </p:nvSpPr>
        <p:spPr>
          <a:xfrm rot="19371145">
            <a:off x="4546767" y="1505271"/>
            <a:ext cx="1787350" cy="3135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84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5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7278" y="129997"/>
            <a:ext cx="4443984" cy="823912"/>
          </a:xfrm>
        </p:spPr>
        <p:txBody>
          <a:bodyPr>
            <a:noAutofit/>
          </a:bodyPr>
          <a:lstStyle/>
          <a:p>
            <a:r>
              <a:rPr lang="en-US" sz="2800" dirty="0" smtClean="0"/>
              <a:t>Verbalization Directed Interaction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5921" y="1740470"/>
            <a:ext cx="4443984" cy="4707087"/>
          </a:xfrm>
        </p:spPr>
        <p:txBody>
          <a:bodyPr/>
          <a:lstStyle/>
          <a:p>
            <a:r>
              <a:rPr lang="en-US" sz="2000" dirty="0" smtClean="0"/>
              <a:t>Prompting child with opportunities to build Brave Muscles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Exposure task: Planned and intentional use of promotes for verbalizations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CDI </a:t>
            </a:r>
            <a:r>
              <a:rPr lang="en-US" sz="2000" i="1" dirty="0" smtClean="0"/>
              <a:t>always</a:t>
            </a:r>
            <a:r>
              <a:rPr lang="en-US" sz="2000" dirty="0" smtClean="0"/>
              <a:t> comes before VDI but then are used together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129997"/>
            <a:ext cx="4443984" cy="8239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Types of Verbalizations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1160313"/>
            <a:ext cx="4443984" cy="19286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Sounds and noises </a:t>
            </a:r>
          </a:p>
          <a:p>
            <a:r>
              <a:rPr lang="en-US" sz="2000" dirty="0" smtClean="0"/>
              <a:t>Responses *</a:t>
            </a:r>
          </a:p>
          <a:p>
            <a:r>
              <a:rPr lang="en-US" sz="2000" dirty="0" smtClean="0"/>
              <a:t>Spontaneous </a:t>
            </a:r>
          </a:p>
          <a:p>
            <a:r>
              <a:rPr lang="en-US" sz="2000" dirty="0" smtClean="0"/>
              <a:t>Socially “expected”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6677414" y="3120460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Types of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583344" y="4119417"/>
            <a:ext cx="4443984" cy="192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Yes/No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Forced Choice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Open-Ended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 Second Rule!</a:t>
            </a:r>
          </a:p>
        </p:txBody>
      </p:sp>
    </p:spTree>
    <p:extLst>
      <p:ext uri="{BB962C8B-B14F-4D97-AF65-F5344CB8AC3E}">
        <p14:creationId xmlns:p14="http://schemas.microsoft.com/office/powerpoint/2010/main" val="75091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99279" y="0"/>
            <a:ext cx="9822854" cy="90853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>
                <a:latin typeface="+mn-lt"/>
                <a:cs typeface="Times New Roman" panose="02020603050405020304" pitchFamily="18" charset="0"/>
              </a:rPr>
              <a:t>Treatment at CMMP</a:t>
            </a:r>
            <a:endParaRPr lang="en-US" sz="4000" u="sng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279" y="1280740"/>
            <a:ext cx="9601200" cy="510098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i="0" dirty="0" smtClean="0">
                <a:cs typeface="Times New Roman" panose="02020603050405020304" pitchFamily="18" charset="0"/>
              </a:rPr>
              <a:t>Sessions 3-7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Mastering skills and parent coding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Building Brave Muscles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 8 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Reassess 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Sessions 9-16</a:t>
            </a:r>
          </a:p>
          <a:p>
            <a:pPr lvl="1">
              <a:lnSpc>
                <a:spcPct val="110000"/>
              </a:lnSpc>
            </a:pPr>
            <a:r>
              <a:rPr lang="en-US" sz="2400" i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Targeted Exposure and Fade-ins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Graduation!!</a:t>
            </a:r>
            <a:endParaRPr lang="en-US" sz="2800" i="0" dirty="0" smtClean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sz="28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9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03" y="0"/>
            <a:ext cx="9601200" cy="1485900"/>
          </a:xfrm>
        </p:spPr>
        <p:txBody>
          <a:bodyPr/>
          <a:lstStyle/>
          <a:p>
            <a:r>
              <a:rPr lang="en-US" u="sng" dirty="0" smtClean="0"/>
              <a:t>Current Research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SM EEG Study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dirty="0" smtClean="0"/>
          </a:p>
          <a:p>
            <a:pPr marL="0" indent="0">
              <a:lnSpc>
                <a:spcPct val="110000"/>
              </a:lnSpc>
              <a:buNone/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LENA Pro 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77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564" y="214600"/>
            <a:ext cx="9601200" cy="908538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 smtClean="0">
                <a:cs typeface="Times New Roman" panose="02020603050405020304" pitchFamily="18" charset="0"/>
              </a:rPr>
              <a:t>Overview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269" y="1417975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3" action="ppaction://hlinksldjump"/>
              </a:rPr>
              <a:t>History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&amp;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4" action="ppaction://hlinksldjump"/>
              </a:rPr>
              <a:t>Myths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What is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5" action="ppaction://hlinksldjump"/>
              </a:rPr>
              <a:t>S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6" action="ppaction://hlinksldjump"/>
              </a:rPr>
              <a:t>M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84EA1"/>
                </a:solidFill>
                <a:cs typeface="Times New Roman" panose="02020603050405020304" pitchFamily="18" charset="0"/>
                <a:hlinkClick r:id="rId7" action="ppaction://hlinksldjump"/>
              </a:rPr>
              <a:t>Co-morbidities, Differential 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7" action="ppaction://hlinksldjump"/>
              </a:rPr>
              <a:t>Diagnoses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8" action="ppaction://hlinksldjump"/>
              </a:rPr>
              <a:t>Epidemiology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9" action="ppaction://hlinksldjump"/>
              </a:rPr>
              <a:t>Etio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0" action="ppaction://hlinksldjump"/>
              </a:rPr>
              <a:t>log</a:t>
            </a: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1" action="ppaction://hlinksldjump"/>
              </a:rPr>
              <a:t>y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184EA1"/>
                </a:solidFill>
                <a:cs typeface="Times New Roman" panose="02020603050405020304" pitchFamily="18" charset="0"/>
                <a:hlinkClick r:id="rId12" action="ppaction://hlinksldjump"/>
              </a:rPr>
              <a:t>Assessment </a:t>
            </a:r>
            <a:endParaRPr lang="en-US" sz="2800" dirty="0" smtClean="0">
              <a:solidFill>
                <a:srgbClr val="184EA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2"/>
                </a:solidFill>
                <a:cs typeface="Times New Roman" panose="02020603050405020304" pitchFamily="18" charset="0"/>
                <a:hlinkClick r:id="rId13" action="ppaction://hlinksldjump"/>
              </a:rPr>
              <a:t>Treatment</a:t>
            </a:r>
            <a:endParaRPr lang="en-US" sz="28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62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History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93" y="1594337"/>
            <a:ext cx="10785217" cy="48374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1877: Adolph </a:t>
            </a:r>
            <a:r>
              <a:rPr lang="en-US" sz="2800" dirty="0" err="1" smtClean="0">
                <a:cs typeface="Times New Roman" panose="02020603050405020304" pitchFamily="18" charset="0"/>
              </a:rPr>
              <a:t>Kussmaul</a:t>
            </a:r>
            <a:r>
              <a:rPr lang="en-US" sz="2800" dirty="0" smtClean="0">
                <a:cs typeface="Times New Roman" panose="02020603050405020304" pitchFamily="18" charset="0"/>
              </a:rPr>
              <a:t> coins </a:t>
            </a:r>
            <a:r>
              <a:rPr lang="en-US" sz="2800" i="1" dirty="0" smtClean="0">
                <a:cs typeface="Times New Roman" panose="02020603050405020304" pitchFamily="18" charset="0"/>
              </a:rPr>
              <a:t>aphasia </a:t>
            </a:r>
            <a:r>
              <a:rPr lang="en-US" sz="2800" i="1" dirty="0" err="1" smtClean="0">
                <a:cs typeface="Times New Roman" panose="02020603050405020304" pitchFamily="18" charset="0"/>
              </a:rPr>
              <a:t>voluntaria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1980: Torey Hayden identifies 4 subtypes of </a:t>
            </a:r>
            <a:r>
              <a:rPr lang="en-US" sz="2800" u="sng" dirty="0" smtClean="0">
                <a:effectLst>
                  <a:reflection blurRad="6350" stA="55000" endA="50" endPos="85000" dist="29997" dir="5400000" sy="-100000" algn="bl" rotWithShape="0"/>
                </a:effectLst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cs typeface="Times New Roman" panose="02020603050405020304" pitchFamily="18" charset="0"/>
              </a:rPr>
              <a:t>lective mutism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Symbiotic mutism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Speech phobia mutism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Reactive mutism</a:t>
            </a:r>
          </a:p>
          <a:p>
            <a:pPr lvl="2"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cs typeface="Times New Roman" panose="02020603050405020304" pitchFamily="18" charset="0"/>
              </a:rPr>
              <a:t>Passive-aggressive mutism</a:t>
            </a:r>
            <a:endParaRPr lang="en-US" sz="2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1994: Sue Newman requests </a:t>
            </a:r>
            <a:r>
              <a:rPr lang="en-US" sz="2800" u="sng" dirty="0" smtClean="0">
                <a:effectLst>
                  <a:reflection blurRad="6350" stA="55000" endA="50" endPos="85000" dist="60007" dir="5400000" sy="-100000" algn="bl" rotWithShape="0"/>
                </a:effectLst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cs typeface="Times New Roman" panose="02020603050405020304" pitchFamily="18" charset="0"/>
              </a:rPr>
              <a:t>lective mutism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u="sng" dirty="0" smtClean="0">
                <a:effectLst>
                  <a:reflection blurRad="6350" stA="55000" endA="50" endPos="85000" dist="60007" dir="5400000" sy="-100000" algn="bl" rotWithShape="0"/>
                </a:effectLst>
                <a:cs typeface="Times New Roman" panose="02020603050405020304" pitchFamily="18" charset="0"/>
                <a:sym typeface="Wingdings" panose="05000000000000000000" pitchFamily="2" charset="2"/>
              </a:rPr>
              <a:t>se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lective mutism</a:t>
            </a:r>
          </a:p>
          <a:p>
            <a:pPr marL="0" indent="0">
              <a:buNone/>
            </a:pP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Present: </a:t>
            </a:r>
            <a:r>
              <a:rPr lang="en-US" sz="2800" u="sng" dirty="0">
                <a:effectLst>
                  <a:reflection blurRad="6350" stA="55000" endA="50" endPos="85000" dist="60007" dir="5400000" sy="-100000" algn="bl" rotWithShape="0"/>
                </a:effectLst>
                <a:cs typeface="Times New Roman" panose="02020603050405020304" pitchFamily="18" charset="0"/>
                <a:sym typeface="Wingdings" panose="05000000000000000000" pitchFamily="2" charset="2"/>
              </a:rPr>
              <a:t>se</a:t>
            </a:r>
            <a:r>
              <a:rPr lang="en-US" sz="2800" dirty="0">
                <a:cs typeface="Times New Roman" panose="02020603050405020304" pitchFamily="18" charset="0"/>
                <a:sym typeface="Wingdings" panose="05000000000000000000" pitchFamily="2" charset="2"/>
              </a:rPr>
              <a:t>lective mutism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in DSM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5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&amp; </a:t>
            </a:r>
            <a:r>
              <a:rPr lang="en-US" sz="2800" u="sng" dirty="0">
                <a:effectLst>
                  <a:reflection blurRad="6350" stA="55000" endA="50" endPos="85000" dist="60007" dir="5400000" sy="-100000" algn="bl" rotWithShape="0"/>
                </a:effectLst>
                <a:cs typeface="Times New Roman" panose="02020603050405020304" pitchFamily="18" charset="0"/>
              </a:rPr>
              <a:t>e</a:t>
            </a:r>
            <a:r>
              <a:rPr lang="en-US" sz="2800" dirty="0">
                <a:cs typeface="Times New Roman" panose="02020603050405020304" pitchFamily="18" charset="0"/>
              </a:rPr>
              <a:t>lective mutism </a:t>
            </a:r>
            <a:r>
              <a:rPr lang="en-US" sz="2800" dirty="0" smtClean="0"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ICD 10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9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62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Myths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779" y="1244582"/>
            <a:ext cx="10422610" cy="561341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Willful, oppositional, or defiant behavior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cs typeface="Times New Roman" panose="02020603050405020304" pitchFamily="18" charset="0"/>
              </a:rPr>
              <a:t>“They’ll grow out of it.”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Trauma-related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“They’re just shy.”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On the autistic spectrum 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Communication disorder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Cognitive deficit 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3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What is SM?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32" y="908538"/>
            <a:ext cx="10925408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Consistent failure to speak in specific social situations in which there is an expectation for speaking (e.g., at school, play dates) despite speaking in other situations (e.g., at home)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Disturbance interferes with educational or occupational achievements or with social communication 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Duration of disturbance is at least 1 month (not limited to the first month of school) 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Failure to speak is not attributable to lack of knowledge of or comfort with the spoken language required in the social situation </a:t>
            </a:r>
          </a:p>
          <a:p>
            <a:pPr>
              <a:lnSpc>
                <a:spcPct val="100000"/>
              </a:lnSpc>
            </a:pPr>
            <a:r>
              <a:rPr lang="en-US" sz="2600" dirty="0" smtClean="0">
                <a:cs typeface="Times New Roman" panose="02020603050405020304" pitchFamily="18" charset="0"/>
              </a:rPr>
              <a:t>Disturbance is not better explained by a communication disorder and does not occur exclusively during the course of ASD, schizophrenia, or another psychotic disorder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2" y="0"/>
            <a:ext cx="4502257" cy="908538"/>
          </a:xfrm>
        </p:spPr>
        <p:txBody>
          <a:bodyPr>
            <a:normAutofit fontScale="90000"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Other Symptoms 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50" y="1315369"/>
            <a:ext cx="5602638" cy="3581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Social anxiety and shyness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Difficulty maintaining eye contact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Blank expression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Stiff movements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Difficulty expressing feelings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Excessive worrying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Sensitivity to noise and crowds</a:t>
            </a:r>
          </a:p>
        </p:txBody>
      </p:sp>
    </p:spTree>
    <p:extLst>
      <p:ext uri="{BB962C8B-B14F-4D97-AF65-F5344CB8AC3E}">
        <p14:creationId xmlns:p14="http://schemas.microsoft.com/office/powerpoint/2010/main" val="909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2083" y="215030"/>
            <a:ext cx="4443984" cy="823912"/>
          </a:xfrm>
        </p:spPr>
        <p:txBody>
          <a:bodyPr/>
          <a:lstStyle/>
          <a:p>
            <a:r>
              <a:rPr lang="en-US" sz="4300" dirty="0" smtClean="0">
                <a:latin typeface="+mj-lt"/>
                <a:cs typeface="Times New Roman"/>
              </a:rPr>
              <a:t>Co-morbidities</a:t>
            </a:r>
            <a:r>
              <a:rPr lang="en-US" dirty="0" smtClean="0">
                <a:latin typeface="+mj-lt"/>
                <a:cs typeface="Times New Roman"/>
              </a:rPr>
              <a:t> </a:t>
            </a:r>
            <a:endParaRPr lang="en-US" dirty="0">
              <a:latin typeface="+mj-lt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249703"/>
            <a:ext cx="4443984" cy="5449523"/>
          </a:xfrm>
        </p:spPr>
        <p:txBody>
          <a:bodyPr/>
          <a:lstStyle/>
          <a:p>
            <a:r>
              <a:rPr lang="en-US" sz="2000" dirty="0" smtClean="0">
                <a:cs typeface="Times New Roman"/>
              </a:rPr>
              <a:t>Anxiety Disorders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cs typeface="Times New Roman"/>
              </a:rPr>
              <a:t>SAD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cs typeface="Times New Roman"/>
              </a:rPr>
              <a:t>Separation Anxiety Disorder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cs typeface="Times New Roman"/>
              </a:rPr>
              <a:t>Specific Phobia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cs typeface="Times New Roman"/>
              </a:rPr>
              <a:t>Panic Disorder</a:t>
            </a:r>
          </a:p>
          <a:p>
            <a:r>
              <a:rPr lang="en-US" sz="2000" dirty="0" smtClean="0">
                <a:cs typeface="Times New Roman"/>
              </a:rPr>
              <a:t>OCD</a:t>
            </a:r>
          </a:p>
          <a:p>
            <a:r>
              <a:rPr lang="en-US" sz="2000" i="0" dirty="0" smtClean="0">
                <a:cs typeface="Times New Roman"/>
              </a:rPr>
              <a:t>Asperger’s </a:t>
            </a:r>
          </a:p>
          <a:p>
            <a:r>
              <a:rPr lang="en-US" sz="2000" dirty="0" smtClean="0">
                <a:cs typeface="Times New Roman"/>
              </a:rPr>
              <a:t>Depression </a:t>
            </a:r>
          </a:p>
          <a:p>
            <a:r>
              <a:rPr lang="en-US" sz="2000" i="0" dirty="0" smtClean="0">
                <a:cs typeface="Times New Roman"/>
              </a:rPr>
              <a:t>ODD</a:t>
            </a:r>
          </a:p>
          <a:p>
            <a:r>
              <a:rPr lang="en-US" sz="2000" dirty="0" smtClean="0">
                <a:cs typeface="Times New Roman"/>
              </a:rPr>
              <a:t>Dissociative Disorders</a:t>
            </a:r>
            <a:endParaRPr lang="en-US" sz="2000" i="0" dirty="0" smtClean="0">
              <a:cs typeface="Times New Roman"/>
            </a:endParaRPr>
          </a:p>
          <a:p>
            <a:r>
              <a:rPr lang="en-US" sz="2000" dirty="0" smtClean="0">
                <a:cs typeface="Times New Roman"/>
              </a:rPr>
              <a:t>Language/Speech Developmental Disorder or Communication Delays </a:t>
            </a:r>
            <a:endParaRPr lang="en-US" sz="2000" i="0" dirty="0" smtClean="0">
              <a:cs typeface="Times New Roman"/>
            </a:endParaRPr>
          </a:p>
          <a:p>
            <a:endParaRPr lang="en-US" i="0" dirty="0" smtClean="0"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2300" y="216290"/>
            <a:ext cx="5729700" cy="823912"/>
          </a:xfrm>
        </p:spPr>
        <p:txBody>
          <a:bodyPr>
            <a:noAutofit/>
          </a:bodyPr>
          <a:lstStyle/>
          <a:p>
            <a:r>
              <a:rPr lang="en-US" sz="4300" dirty="0" smtClean="0">
                <a:latin typeface="+mj-lt"/>
                <a:cs typeface="Times New Roman"/>
              </a:rPr>
              <a:t>Differential Diagnoses</a:t>
            </a:r>
            <a:endParaRPr lang="en-US" sz="4300" dirty="0">
              <a:latin typeface="+mj-lt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7979" y="973531"/>
            <a:ext cx="4443984" cy="538806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 marL="0" indent="0">
              <a:lnSpc>
                <a:spcPct val="140000"/>
              </a:lnSpc>
              <a:buNone/>
            </a:pP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sz="2000" dirty="0" smtClean="0">
                <a:cs typeface="Times New Roman"/>
              </a:rPr>
              <a:t>Communication Disorders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cs typeface="Times New Roman"/>
              </a:rPr>
              <a:t>ASD or other Neurodevelopmental Disorders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cs typeface="Times New Roman"/>
              </a:rPr>
              <a:t>Schizophrenia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cs typeface="Times New Roman"/>
              </a:rPr>
              <a:t>SAD/Social Phobia</a:t>
            </a:r>
            <a:endParaRPr lang="en-US" sz="20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77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672" y="0"/>
            <a:ext cx="4502257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Epidemiology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49" y="1315368"/>
            <a:ext cx="10875569" cy="52404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cs typeface="Times New Roman" panose="02020603050405020304" pitchFamily="18" charset="0"/>
              </a:rPr>
              <a:t>Age of Onset</a:t>
            </a:r>
          </a:p>
          <a:p>
            <a:pPr lvl="2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3-5 years old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Prevalence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0.03% - 1% </a:t>
            </a:r>
          </a:p>
          <a:p>
            <a:pPr lvl="2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Does not seem to vary by sex or race/ethnicity</a:t>
            </a:r>
          </a:p>
          <a:p>
            <a:pPr lvl="2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Much more likely to manifest in young children rather than adolescents or adults</a:t>
            </a:r>
          </a:p>
          <a:p>
            <a:pPr marL="987552" lvl="2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3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Etiology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610" y="1188242"/>
            <a:ext cx="9601200" cy="44873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Risk Factors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Temperamental – negative affectivity </a:t>
            </a:r>
          </a:p>
          <a:p>
            <a:pPr marL="530352" lvl="1" indent="0">
              <a:lnSpc>
                <a:spcPct val="100000"/>
              </a:lnSpc>
              <a:buNone/>
            </a:pPr>
            <a:endParaRPr lang="en-US" sz="3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Environmental – parenting </a:t>
            </a:r>
          </a:p>
          <a:p>
            <a:pPr marL="530352" lvl="1" indent="0">
              <a:lnSpc>
                <a:spcPct val="100000"/>
              </a:lnSpc>
              <a:buNone/>
            </a:pPr>
            <a:endParaRPr lang="en-US" sz="3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30352" lvl="1" indent="0">
              <a:lnSpc>
                <a:spcPct val="100000"/>
              </a:lnSpc>
              <a:buNone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Genetic – SAD and anxiety disorders </a:t>
            </a:r>
          </a:p>
        </p:txBody>
      </p:sp>
    </p:spTree>
    <p:extLst>
      <p:ext uri="{BB962C8B-B14F-4D97-AF65-F5344CB8AC3E}">
        <p14:creationId xmlns:p14="http://schemas.microsoft.com/office/powerpoint/2010/main" val="277584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71" y="0"/>
            <a:ext cx="9601200" cy="908538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cs typeface="Times New Roman" panose="02020603050405020304" pitchFamily="18" charset="0"/>
              </a:rPr>
              <a:t>Etiology</a:t>
            </a:r>
            <a:endParaRPr lang="en-US" sz="4800" u="sng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671" y="1296646"/>
            <a:ext cx="9601200" cy="430589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Theories </a:t>
            </a:r>
            <a:endParaRPr lang="en-US" sz="16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Psychodynamic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Social phobia/social anxiety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Family systems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PTSD 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3400" dirty="0">
                <a:solidFill>
                  <a:schemeClr val="tx1"/>
                </a:solidFill>
                <a:cs typeface="Times New Roman" panose="02020603050405020304" pitchFamily="18" charset="0"/>
              </a:rPr>
              <a:t>Behavioral</a:t>
            </a:r>
            <a:r>
              <a:rPr lang="en-US" sz="3200" i="0" dirty="0" smtClean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4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hild Mind">
      <a:dk1>
        <a:srgbClr val="0067A0"/>
      </a:dk1>
      <a:lt1>
        <a:sysClr val="window" lastClr="FFFFFF"/>
      </a:lt1>
      <a:dk2>
        <a:srgbClr val="242A6A"/>
      </a:dk2>
      <a:lt2>
        <a:srgbClr val="FFFFFF"/>
      </a:lt2>
      <a:accent1>
        <a:srgbClr val="00C1D5"/>
      </a:accent1>
      <a:accent2>
        <a:srgbClr val="B4BD35"/>
      </a:accent2>
      <a:accent3>
        <a:srgbClr val="EA234B"/>
      </a:accent3>
      <a:accent4>
        <a:srgbClr val="A31C3F"/>
      </a:accent4>
      <a:accent5>
        <a:srgbClr val="EEAE30"/>
      </a:accent5>
      <a:accent6>
        <a:srgbClr val="4DB789"/>
      </a:accent6>
      <a:hlink>
        <a:srgbClr val="B0B3B1"/>
      </a:hlink>
      <a:folHlink>
        <a:srgbClr val="FFFF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633</Words>
  <Application>Microsoft Macintosh PowerPoint</Application>
  <PresentationFormat>Widescreen</PresentationFormat>
  <Paragraphs>195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Franklin Gothic Book</vt:lpstr>
      <vt:lpstr>Times New Roman</vt:lpstr>
      <vt:lpstr>Wingdings</vt:lpstr>
      <vt:lpstr>Arial</vt:lpstr>
      <vt:lpstr>Custom Design</vt:lpstr>
      <vt:lpstr>RA Didactics: Selective Mutism  06/16/2016 Renee Jozanovic; updated 09/14/2017 Jon Clucas</vt:lpstr>
      <vt:lpstr>History </vt:lpstr>
      <vt:lpstr>Myths</vt:lpstr>
      <vt:lpstr>What is SM?</vt:lpstr>
      <vt:lpstr>Other Symptoms </vt:lpstr>
      <vt:lpstr>PowerPoint Presentation</vt:lpstr>
      <vt:lpstr>Epidemiology</vt:lpstr>
      <vt:lpstr>Etiology</vt:lpstr>
      <vt:lpstr>Etiology</vt:lpstr>
      <vt:lpstr>Behavioral Theory </vt:lpstr>
      <vt:lpstr>Assessment</vt:lpstr>
      <vt:lpstr>Treatment</vt:lpstr>
      <vt:lpstr>Treatment at CMMP</vt:lpstr>
      <vt:lpstr>PowerPoint Presentation</vt:lpstr>
      <vt:lpstr>PowerPoint Presentation</vt:lpstr>
      <vt:lpstr>Treatment at CMMP</vt:lpstr>
      <vt:lpstr>Current Research</vt:lpstr>
      <vt:lpstr>Overview 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Jozanovic</dc:creator>
  <cp:lastModifiedBy>Jon Clucas</cp:lastModifiedBy>
  <cp:revision>82</cp:revision>
  <dcterms:created xsi:type="dcterms:W3CDTF">2016-05-11T14:44:44Z</dcterms:created>
  <dcterms:modified xsi:type="dcterms:W3CDTF">2017-09-06T20:49:50Z</dcterms:modified>
</cp:coreProperties>
</file>