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F5B52760-8E59-456C-A6A8-1307D3786DD1}">
  <a:tblStyle styleId="{F5B52760-8E59-456C-A6A8-1307D3786DD1}"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ran.r-project.org/doc/manuals/r-release/R-intro.pdf" TargetMode="External"/><Relationship Id="rId3" Type="http://schemas.openxmlformats.org/officeDocument/2006/relationships/hyperlink" Target="http://ect.bell-labs.com/sl/S/"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ran.r-project.org/doc/manuals/r-release/R-intro.pdf#page=10"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ran.r-project.org/doc/manuals/r-release/R-intro.pdf#page=13"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ran.r-project.org/doc/manuals/r-release/R-lang.pdf"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For more comprehensive documentation on strings, check out http://gastonsanchez.com/Handling_and_Processing_Strings_in_R.pdf</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2"/>
              </a:rPr>
              <a:t>https://cran.r-project.org/doc/manuals/r-release/R-intro.pdf</a:t>
            </a:r>
          </a:p>
          <a:p>
            <a:pPr lvl="0">
              <a:spcBef>
                <a:spcPts val="0"/>
              </a:spcBef>
              <a:buNone/>
            </a:pPr>
            <a:r>
              <a:rPr lang="en" u="sng">
                <a:solidFill>
                  <a:schemeClr val="hlink"/>
                </a:solidFill>
                <a:hlinkClick r:id="rId3"/>
              </a:rPr>
              <a:t>http://ect.bell-labs.com/sl/S/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2"/>
              </a:rPr>
              <a:t>https://cran.r-project.org/doc/manuals/r-release/R-intro.pdf</a:t>
            </a:r>
            <a:r>
              <a:rPr lang="en"/>
              <a:t> (§1.7 Getting help with functions and features)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2"/>
              </a:rPr>
              <a:t>https://cran.r-project.org/doc/manuals/r-release/R-intro.pdf</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2"/>
              </a:rPr>
              <a:t>https://cran.r-project.org/doc/manuals/r-release/R-lang.pdf</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https://www.stat.auckland.ac.nz/~paul/ItDT/HTML/node64.html</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1">
    <p:bg>
      <p:bgPr>
        <a:solidFill>
          <a:srgbClr val="FFFFFF"/>
        </a:solidFill>
      </p:bgPr>
    </p:bg>
    <p:spTree>
      <p:nvGrpSpPr>
        <p:cNvPr id="50" name="Shape 50"/>
        <p:cNvGrpSpPr/>
        <p:nvPr/>
      </p:nvGrpSpPr>
      <p:grpSpPr>
        <a:xfrm>
          <a:off x="0" y="0"/>
          <a:ext cx="0" cy="0"/>
          <a:chOff x="0" y="0"/>
          <a:chExt cx="0" cy="0"/>
        </a:xfrm>
      </p:grpSpPr>
      <p:sp>
        <p:nvSpPr>
          <p:cNvPr id="51" name="Shape 51"/>
          <p:cNvSpPr/>
          <p:nvPr/>
        </p:nvSpPr>
        <p:spPr>
          <a:xfrm>
            <a:off x="0" y="0"/>
            <a:ext cx="9144000" cy="5143500"/>
          </a:xfrm>
          <a:prstGeom prst="rect">
            <a:avLst/>
          </a:prstGeom>
          <a:solidFill>
            <a:srgbClr val="052A4D"/>
          </a:solidFill>
          <a:ln>
            <a:noFill/>
          </a:ln>
        </p:spPr>
        <p:txBody>
          <a:bodyPr anchorCtr="0" anchor="ctr" bIns="91425" lIns="91425" rIns="91425" tIns="91425">
            <a:noAutofit/>
          </a:bodyPr>
          <a:lstStyle/>
          <a:p>
            <a:pPr lvl="0">
              <a:spcBef>
                <a:spcPts val="0"/>
              </a:spcBef>
              <a:buNone/>
            </a:pPr>
            <a:r>
              <a:t/>
            </a:r>
            <a:endParaRPr/>
          </a:p>
        </p:txBody>
      </p:sp>
      <p:sp>
        <p:nvSpPr>
          <p:cNvPr id="52" name="Shape 52"/>
          <p:cNvSpPr/>
          <p:nvPr/>
        </p:nvSpPr>
        <p:spPr>
          <a:xfrm>
            <a:off x="480750" y="483124"/>
            <a:ext cx="752099" cy="752099"/>
          </a:xfrm>
          <a:prstGeom prst="rect">
            <a:avLst/>
          </a:prstGeom>
          <a:solidFill>
            <a:srgbClr val="F50057"/>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a:off x="840116" y="838675"/>
            <a:ext cx="752099" cy="752100"/>
          </a:xfrm>
          <a:prstGeom prst="rect">
            <a:avLst/>
          </a:prstGeom>
          <a:solidFill>
            <a:srgbClr val="FFFFFF">
              <a:alpha val="70590"/>
            </a:srgbClr>
          </a:solidFill>
          <a:ln>
            <a:noFill/>
          </a:ln>
        </p:spPr>
        <p:txBody>
          <a:bodyPr anchorCtr="0" anchor="ctr" bIns="91425" lIns="91425" rIns="91425" tIns="91425">
            <a:noAutofit/>
          </a:bodyPr>
          <a:lstStyle/>
          <a:p>
            <a:pPr lvl="0">
              <a:spcBef>
                <a:spcPts val="0"/>
              </a:spcBef>
              <a:buNone/>
            </a:pPr>
            <a:r>
              <a:t/>
            </a:r>
            <a:endParaRPr/>
          </a:p>
        </p:txBody>
      </p:sp>
      <p:sp>
        <p:nvSpPr>
          <p:cNvPr id="54" name="Shape 54"/>
          <p:cNvSpPr txBox="1"/>
          <p:nvPr>
            <p:ph type="ctrTitle"/>
          </p:nvPr>
        </p:nvSpPr>
        <p:spPr>
          <a:xfrm>
            <a:off x="2038350" y="647700"/>
            <a:ext cx="5994900" cy="3029100"/>
          </a:xfrm>
          <a:prstGeom prst="rect">
            <a:avLst/>
          </a:prstGeom>
          <a:noFill/>
        </p:spPr>
        <p:txBody>
          <a:bodyPr anchorCtr="0" anchor="t" bIns="91425" lIns="91425" rIns="91425" tIns="91425"/>
          <a:lstStyle>
            <a:lvl1pPr lvl="0" algn="l">
              <a:lnSpc>
                <a:spcPct val="100000"/>
              </a:lnSpc>
              <a:spcBef>
                <a:spcPts val="0"/>
              </a:spcBef>
              <a:spcAft>
                <a:spcPts val="0"/>
              </a:spcAft>
              <a:buClr>
                <a:srgbClr val="FFFFFF"/>
              </a:buClr>
              <a:buSzPct val="100000"/>
              <a:buNone/>
              <a:defRPr b="1" sz="6000">
                <a:solidFill>
                  <a:srgbClr val="FFFFFF"/>
                </a:solidFill>
              </a:defRPr>
            </a:lvl1pPr>
            <a:lvl2pPr lvl="1" algn="l">
              <a:lnSpc>
                <a:spcPct val="100000"/>
              </a:lnSpc>
              <a:spcBef>
                <a:spcPts val="0"/>
              </a:spcBef>
              <a:spcAft>
                <a:spcPts val="0"/>
              </a:spcAft>
              <a:buClr>
                <a:srgbClr val="FFFFFF"/>
              </a:buClr>
              <a:buSzPct val="100000"/>
              <a:buNone/>
              <a:defRPr b="1" sz="6000">
                <a:solidFill>
                  <a:srgbClr val="FFFFFF"/>
                </a:solidFill>
              </a:defRPr>
            </a:lvl2pPr>
            <a:lvl3pPr lvl="2" algn="l">
              <a:lnSpc>
                <a:spcPct val="100000"/>
              </a:lnSpc>
              <a:spcBef>
                <a:spcPts val="0"/>
              </a:spcBef>
              <a:spcAft>
                <a:spcPts val="0"/>
              </a:spcAft>
              <a:buClr>
                <a:srgbClr val="FFFFFF"/>
              </a:buClr>
              <a:buSzPct val="100000"/>
              <a:buNone/>
              <a:defRPr b="1" sz="6000">
                <a:solidFill>
                  <a:srgbClr val="FFFFFF"/>
                </a:solidFill>
              </a:defRPr>
            </a:lvl3pPr>
            <a:lvl4pPr lvl="3" algn="l">
              <a:lnSpc>
                <a:spcPct val="100000"/>
              </a:lnSpc>
              <a:spcBef>
                <a:spcPts val="0"/>
              </a:spcBef>
              <a:spcAft>
                <a:spcPts val="0"/>
              </a:spcAft>
              <a:buClr>
                <a:srgbClr val="FFFFFF"/>
              </a:buClr>
              <a:buSzPct val="100000"/>
              <a:buNone/>
              <a:defRPr b="1" sz="6000">
                <a:solidFill>
                  <a:srgbClr val="FFFFFF"/>
                </a:solidFill>
              </a:defRPr>
            </a:lvl4pPr>
            <a:lvl5pPr lvl="4" algn="l">
              <a:lnSpc>
                <a:spcPct val="100000"/>
              </a:lnSpc>
              <a:spcBef>
                <a:spcPts val="0"/>
              </a:spcBef>
              <a:spcAft>
                <a:spcPts val="0"/>
              </a:spcAft>
              <a:buClr>
                <a:srgbClr val="FFFFFF"/>
              </a:buClr>
              <a:buSzPct val="100000"/>
              <a:buNone/>
              <a:defRPr b="1" sz="6000">
                <a:solidFill>
                  <a:srgbClr val="FFFFFF"/>
                </a:solidFill>
              </a:defRPr>
            </a:lvl5pPr>
            <a:lvl6pPr lvl="5" algn="l">
              <a:lnSpc>
                <a:spcPct val="100000"/>
              </a:lnSpc>
              <a:spcBef>
                <a:spcPts val="0"/>
              </a:spcBef>
              <a:spcAft>
                <a:spcPts val="0"/>
              </a:spcAft>
              <a:buClr>
                <a:srgbClr val="FFFFFF"/>
              </a:buClr>
              <a:buSzPct val="100000"/>
              <a:buNone/>
              <a:defRPr b="1" sz="6000">
                <a:solidFill>
                  <a:srgbClr val="FFFFFF"/>
                </a:solidFill>
              </a:defRPr>
            </a:lvl6pPr>
            <a:lvl7pPr lvl="6" algn="l">
              <a:lnSpc>
                <a:spcPct val="100000"/>
              </a:lnSpc>
              <a:spcBef>
                <a:spcPts val="0"/>
              </a:spcBef>
              <a:spcAft>
                <a:spcPts val="0"/>
              </a:spcAft>
              <a:buClr>
                <a:srgbClr val="FFFFFF"/>
              </a:buClr>
              <a:buSzPct val="100000"/>
              <a:buNone/>
              <a:defRPr b="1" sz="6000">
                <a:solidFill>
                  <a:srgbClr val="FFFFFF"/>
                </a:solidFill>
              </a:defRPr>
            </a:lvl7pPr>
            <a:lvl8pPr lvl="7" algn="l">
              <a:lnSpc>
                <a:spcPct val="100000"/>
              </a:lnSpc>
              <a:spcBef>
                <a:spcPts val="0"/>
              </a:spcBef>
              <a:spcAft>
                <a:spcPts val="0"/>
              </a:spcAft>
              <a:buClr>
                <a:srgbClr val="FFFFFF"/>
              </a:buClr>
              <a:buSzPct val="100000"/>
              <a:buNone/>
              <a:defRPr b="1" sz="6000">
                <a:solidFill>
                  <a:srgbClr val="FFFFFF"/>
                </a:solidFill>
              </a:defRPr>
            </a:lvl8pPr>
            <a:lvl9pPr lvl="8" algn="l">
              <a:lnSpc>
                <a:spcPct val="100000"/>
              </a:lnSpc>
              <a:spcBef>
                <a:spcPts val="0"/>
              </a:spcBef>
              <a:spcAft>
                <a:spcPts val="0"/>
              </a:spcAft>
              <a:buClr>
                <a:srgbClr val="FFFFFF"/>
              </a:buClr>
              <a:buSzPct val="100000"/>
              <a:buNone/>
              <a:defRPr b="1" sz="6000">
                <a:solidFill>
                  <a:srgbClr val="FFFFFF"/>
                </a:solidFill>
              </a:defRPr>
            </a:lvl9pPr>
          </a:lstStyle>
          <a:p/>
        </p:txBody>
      </p:sp>
      <p:sp>
        <p:nvSpPr>
          <p:cNvPr id="55" name="Shape 55"/>
          <p:cNvSpPr txBox="1"/>
          <p:nvPr>
            <p:ph idx="1" type="subTitle"/>
          </p:nvPr>
        </p:nvSpPr>
        <p:spPr>
          <a:xfrm>
            <a:off x="2038350" y="4024650"/>
            <a:ext cx="5696700" cy="550200"/>
          </a:xfrm>
          <a:prstGeom prst="rect">
            <a:avLst/>
          </a:prstGeom>
          <a:noFill/>
        </p:spPr>
        <p:txBody>
          <a:bodyPr anchorCtr="0" anchor="t" bIns="91425" lIns="91425" rIns="91425" tIns="91425"/>
          <a:lstStyle>
            <a:lvl1pPr lvl="0" algn="l">
              <a:lnSpc>
                <a:spcPct val="100000"/>
              </a:lnSpc>
              <a:spcBef>
                <a:spcPts val="0"/>
              </a:spcBef>
              <a:spcAft>
                <a:spcPts val="0"/>
              </a:spcAft>
              <a:buClr>
                <a:srgbClr val="FFFFFF"/>
              </a:buClr>
              <a:buSzPct val="100000"/>
              <a:buNone/>
              <a:defRPr sz="2000">
                <a:solidFill>
                  <a:srgbClr val="FFFFFF"/>
                </a:solidFill>
              </a:defRPr>
            </a:lvl1pPr>
            <a:lvl2pPr lvl="1" algn="l">
              <a:lnSpc>
                <a:spcPct val="100000"/>
              </a:lnSpc>
              <a:spcBef>
                <a:spcPts val="0"/>
              </a:spcBef>
              <a:spcAft>
                <a:spcPts val="0"/>
              </a:spcAft>
              <a:buClr>
                <a:srgbClr val="FFFFFF"/>
              </a:buClr>
              <a:buSzPct val="100000"/>
              <a:buNone/>
              <a:defRPr sz="2000">
                <a:solidFill>
                  <a:srgbClr val="FFFFFF"/>
                </a:solidFill>
              </a:defRPr>
            </a:lvl2pPr>
            <a:lvl3pPr lvl="2" algn="l">
              <a:lnSpc>
                <a:spcPct val="100000"/>
              </a:lnSpc>
              <a:spcBef>
                <a:spcPts val="0"/>
              </a:spcBef>
              <a:spcAft>
                <a:spcPts val="0"/>
              </a:spcAft>
              <a:buClr>
                <a:srgbClr val="FFFFFF"/>
              </a:buClr>
              <a:buSzPct val="100000"/>
              <a:buNone/>
              <a:defRPr sz="2000">
                <a:solidFill>
                  <a:srgbClr val="FFFFFF"/>
                </a:solidFill>
              </a:defRPr>
            </a:lvl3pPr>
            <a:lvl4pPr lvl="3" algn="l">
              <a:lnSpc>
                <a:spcPct val="100000"/>
              </a:lnSpc>
              <a:spcBef>
                <a:spcPts val="0"/>
              </a:spcBef>
              <a:spcAft>
                <a:spcPts val="0"/>
              </a:spcAft>
              <a:buClr>
                <a:srgbClr val="FFFFFF"/>
              </a:buClr>
              <a:buSzPct val="100000"/>
              <a:buNone/>
              <a:defRPr sz="2000">
                <a:solidFill>
                  <a:srgbClr val="FFFFFF"/>
                </a:solidFill>
              </a:defRPr>
            </a:lvl4pPr>
            <a:lvl5pPr lvl="4" algn="l">
              <a:lnSpc>
                <a:spcPct val="100000"/>
              </a:lnSpc>
              <a:spcBef>
                <a:spcPts val="0"/>
              </a:spcBef>
              <a:spcAft>
                <a:spcPts val="0"/>
              </a:spcAft>
              <a:buClr>
                <a:srgbClr val="FFFFFF"/>
              </a:buClr>
              <a:buSzPct val="100000"/>
              <a:buNone/>
              <a:defRPr sz="2000">
                <a:solidFill>
                  <a:srgbClr val="FFFFFF"/>
                </a:solidFill>
              </a:defRPr>
            </a:lvl5pPr>
            <a:lvl6pPr lvl="5" algn="l">
              <a:lnSpc>
                <a:spcPct val="100000"/>
              </a:lnSpc>
              <a:spcBef>
                <a:spcPts val="0"/>
              </a:spcBef>
              <a:spcAft>
                <a:spcPts val="0"/>
              </a:spcAft>
              <a:buClr>
                <a:srgbClr val="FFFFFF"/>
              </a:buClr>
              <a:buSzPct val="100000"/>
              <a:buNone/>
              <a:defRPr sz="2000">
                <a:solidFill>
                  <a:srgbClr val="FFFFFF"/>
                </a:solidFill>
              </a:defRPr>
            </a:lvl6pPr>
            <a:lvl7pPr lvl="6" algn="l">
              <a:lnSpc>
                <a:spcPct val="100000"/>
              </a:lnSpc>
              <a:spcBef>
                <a:spcPts val="0"/>
              </a:spcBef>
              <a:spcAft>
                <a:spcPts val="0"/>
              </a:spcAft>
              <a:buClr>
                <a:srgbClr val="FFFFFF"/>
              </a:buClr>
              <a:buSzPct val="100000"/>
              <a:buNone/>
              <a:defRPr sz="2000">
                <a:solidFill>
                  <a:srgbClr val="FFFFFF"/>
                </a:solidFill>
              </a:defRPr>
            </a:lvl7pPr>
            <a:lvl8pPr lvl="7" algn="l">
              <a:lnSpc>
                <a:spcPct val="100000"/>
              </a:lnSpc>
              <a:spcBef>
                <a:spcPts val="0"/>
              </a:spcBef>
              <a:spcAft>
                <a:spcPts val="0"/>
              </a:spcAft>
              <a:buClr>
                <a:srgbClr val="FFFFFF"/>
              </a:buClr>
              <a:buSzPct val="100000"/>
              <a:buNone/>
              <a:defRPr sz="2000">
                <a:solidFill>
                  <a:srgbClr val="FFFFFF"/>
                </a:solidFill>
              </a:defRPr>
            </a:lvl8pPr>
            <a:lvl9pPr lvl="8" algn="l">
              <a:lnSpc>
                <a:spcPct val="100000"/>
              </a:lnSpc>
              <a:spcBef>
                <a:spcPts val="0"/>
              </a:spcBef>
              <a:spcAft>
                <a:spcPts val="0"/>
              </a:spcAft>
              <a:buClr>
                <a:srgbClr val="FFFFFF"/>
              </a:buClr>
              <a:buSzPct val="100000"/>
              <a:buNone/>
              <a:defRPr sz="2000">
                <a:solidFill>
                  <a:srgbClr val="FFFFFF"/>
                </a:solidFill>
              </a:defRPr>
            </a:lvl9pPr>
          </a:lstStyle>
          <a:p/>
        </p:txBody>
      </p:sp>
      <p:sp>
        <p:nvSpPr>
          <p:cNvPr id="56" name="Shape 56"/>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rgbClr val="FFFFFF"/>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datacamp.com/courses/free-introduction-to-r" TargetMode="External"/><Relationship Id="rId4" Type="http://schemas.openxmlformats.org/officeDocument/2006/relationships/hyperlink" Target="http://tryr.codeschool.com/" TargetMode="External"/><Relationship Id="rId9" Type="http://schemas.openxmlformats.org/officeDocument/2006/relationships/hyperlink" Target="https://ramnathv.github.io/pycon2014-r/learn/structures.html" TargetMode="External"/><Relationship Id="rId5" Type="http://schemas.openxmlformats.org/officeDocument/2006/relationships/hyperlink" Target="https://www.udemy.com/learn-r-by-intensive-practice/" TargetMode="External"/><Relationship Id="rId6" Type="http://schemas.openxmlformats.org/officeDocument/2006/relationships/hyperlink" Target="https://ramnathv.github.io/pycon2014-r/learn/structures.html" TargetMode="External"/><Relationship Id="rId7" Type="http://schemas.openxmlformats.org/officeDocument/2006/relationships/hyperlink" Target="https://www.stat.auckland.ac.nz/~paul/ItDT/HTML/node64.html" TargetMode="External"/><Relationship Id="rId8" Type="http://schemas.openxmlformats.org/officeDocument/2006/relationships/hyperlink" Target="http://www.cyclismo.org/tutorial/R/basicOps.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mailto:bonhwang.koo@childmind.org" TargetMode="External"/><Relationship Id="rId4" Type="http://schemas.openxmlformats.org/officeDocument/2006/relationships/hyperlink" Target="mailto:jon.clucas@childmind.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cran.r-project.org/" TargetMode="External"/><Relationship Id="rId4" Type="http://schemas.openxmlformats.org/officeDocument/2006/relationships/hyperlink" Target="https://www.rstudio.com/products/RStudi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1.png"/><Relationship Id="rId6" Type="http://schemas.openxmlformats.org/officeDocument/2006/relationships/image" Target="../media/image04.png"/><Relationship Id="rId7" Type="http://schemas.openxmlformats.org/officeDocument/2006/relationships/image" Target="../media/image0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ctrTitle"/>
          </p:nvPr>
        </p:nvSpPr>
        <p:spPr>
          <a:xfrm>
            <a:off x="2038350" y="647700"/>
            <a:ext cx="5994900" cy="3029100"/>
          </a:xfrm>
          <a:prstGeom prst="rect">
            <a:avLst/>
          </a:prstGeom>
        </p:spPr>
        <p:txBody>
          <a:bodyPr anchorCtr="0" anchor="t" bIns="91425" lIns="91425" rIns="91425" tIns="91425">
            <a:noAutofit/>
          </a:bodyPr>
          <a:lstStyle/>
          <a:p>
            <a:pPr lvl="0">
              <a:spcBef>
                <a:spcPts val="0"/>
              </a:spcBef>
              <a:buNone/>
            </a:pPr>
            <a:r>
              <a:rPr lang="en"/>
              <a:t>RA Didactics- Introduction to R Week 1</a:t>
            </a:r>
          </a:p>
        </p:txBody>
      </p:sp>
      <p:sp>
        <p:nvSpPr>
          <p:cNvPr id="62" name="Shape 62"/>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a:spcBef>
                <a:spcPts val="0"/>
              </a:spcBef>
              <a:buNone/>
            </a:pPr>
            <a:r>
              <a:rPr lang="en"/>
              <a:t>Jon Clucas and Bonhwang Koo</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Data types and Structures cont.</a:t>
            </a:r>
          </a:p>
        </p:txBody>
      </p:sp>
      <p:sp>
        <p:nvSpPr>
          <p:cNvPr id="126" name="Shape 12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Lists</a:t>
            </a:r>
          </a:p>
          <a:p>
            <a:pPr indent="-228600" lvl="0" marL="457200" rtl="0">
              <a:spcBef>
                <a:spcPts val="0"/>
              </a:spcBef>
            </a:pPr>
            <a:r>
              <a:rPr lang="en"/>
              <a:t>Similar to a vector, except that they can contain data of different types</a:t>
            </a:r>
          </a:p>
          <a:p>
            <a:pPr indent="-228600" lvl="0" marL="457200" rtl="0">
              <a:spcBef>
                <a:spcPts val="0"/>
              </a:spcBef>
            </a:pPr>
            <a:r>
              <a:rPr lang="en"/>
              <a:t>my_list &lt;- list(TRUE, “True”, 1, 1.0)</a:t>
            </a:r>
          </a:p>
          <a:p>
            <a:pPr indent="-228600" lvl="0" marL="457200" rtl="0">
              <a:spcBef>
                <a:spcPts val="0"/>
              </a:spcBef>
            </a:pPr>
            <a:r>
              <a:rPr lang="en"/>
              <a:t>Can contain lists</a:t>
            </a:r>
          </a:p>
          <a:p>
            <a:pPr indent="-228600" lvl="0" marL="457200" rtl="0">
              <a:spcBef>
                <a:spcPts val="0"/>
              </a:spcBef>
            </a:pPr>
            <a:r>
              <a:rPr lang="en"/>
              <a:t>woah_meta &lt;- list(my_list, FALSE, “String”)</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Basic Operations- Operators</a:t>
            </a:r>
          </a:p>
        </p:txBody>
      </p:sp>
      <p:graphicFrame>
        <p:nvGraphicFramePr>
          <p:cNvPr id="132" name="Shape 132"/>
          <p:cNvGraphicFramePr/>
          <p:nvPr/>
        </p:nvGraphicFramePr>
        <p:xfrm>
          <a:off x="419100" y="1809750"/>
          <a:ext cx="3000000" cy="3000000"/>
        </p:xfrm>
        <a:graphic>
          <a:graphicData uri="http://schemas.openxmlformats.org/drawingml/2006/table">
            <a:tbl>
              <a:tblPr>
                <a:noFill/>
                <a:tableStyleId>{F5B52760-8E59-456C-A6A8-1307D3786DD1}</a:tableStyleId>
              </a:tblPr>
              <a:tblGrid>
                <a:gridCol w="652725"/>
                <a:gridCol w="1985600"/>
              </a:tblGrid>
              <a:tr h="381000">
                <a:tc>
                  <a:txBody>
                    <a:bodyPr>
                      <a:noAutofit/>
                    </a:bodyPr>
                    <a:lstStyle/>
                    <a:p>
                      <a:pPr lvl="0" algn="ctr">
                        <a:spcBef>
                          <a:spcPts val="0"/>
                        </a:spcBef>
                        <a:buNone/>
                      </a:pPr>
                      <a:r>
                        <a:rPr lang="en">
                          <a:latin typeface="Courier New"/>
                          <a:ea typeface="Courier New"/>
                          <a:cs typeface="Courier New"/>
                          <a:sym typeface="Courier New"/>
                        </a:rPr>
                        <a:t>+</a:t>
                      </a:r>
                    </a:p>
                  </a:txBody>
                  <a:tcPr marT="91425" marB="91425" marR="91425" marL="91425"/>
                </a:tc>
                <a:tc>
                  <a:txBody>
                    <a:bodyPr>
                      <a:noAutofit/>
                    </a:bodyPr>
                    <a:lstStyle/>
                    <a:p>
                      <a:pPr lvl="0">
                        <a:spcBef>
                          <a:spcPts val="0"/>
                        </a:spcBef>
                        <a:buNone/>
                      </a:pPr>
                      <a:r>
                        <a:rPr lang="en"/>
                        <a:t>addition</a:t>
                      </a:r>
                    </a:p>
                  </a:txBody>
                  <a:tcPr marT="91425" marB="91425" marR="91425" marL="91425"/>
                </a:tc>
              </a:tr>
              <a:tr h="381000">
                <a:tc>
                  <a:txBody>
                    <a:bodyPr>
                      <a:noAutofit/>
                    </a:bodyPr>
                    <a:lstStyle/>
                    <a:p>
                      <a:pPr lvl="0" algn="ctr">
                        <a:spcBef>
                          <a:spcPts val="0"/>
                        </a:spcBef>
                        <a:buNone/>
                      </a:pPr>
                      <a:r>
                        <a:rPr lang="en">
                          <a:latin typeface="Courier New"/>
                          <a:ea typeface="Courier New"/>
                          <a:cs typeface="Courier New"/>
                          <a:sym typeface="Courier New"/>
                        </a:rPr>
                        <a:t>-</a:t>
                      </a:r>
                    </a:p>
                  </a:txBody>
                  <a:tcPr marT="91425" marB="91425" marR="91425" marL="91425"/>
                </a:tc>
                <a:tc>
                  <a:txBody>
                    <a:bodyPr>
                      <a:noAutofit/>
                    </a:bodyPr>
                    <a:lstStyle/>
                    <a:p>
                      <a:pPr lvl="0">
                        <a:spcBef>
                          <a:spcPts val="0"/>
                        </a:spcBef>
                        <a:buNone/>
                      </a:pPr>
                      <a:r>
                        <a:rPr lang="en"/>
                        <a:t>subtraction</a:t>
                      </a:r>
                    </a:p>
                  </a:txBody>
                  <a:tcPr marT="91425" marB="91425" marR="91425" marL="91425"/>
                </a:tc>
              </a:tr>
              <a:tr h="381000">
                <a:tc>
                  <a:txBody>
                    <a:bodyPr>
                      <a:noAutofit/>
                    </a:bodyPr>
                    <a:lstStyle/>
                    <a:p>
                      <a:pPr lvl="0" algn="ctr">
                        <a:spcBef>
                          <a:spcPts val="0"/>
                        </a:spcBef>
                        <a:buNone/>
                      </a:pPr>
                      <a:r>
                        <a:rPr lang="en">
                          <a:latin typeface="Courier New"/>
                          <a:ea typeface="Courier New"/>
                          <a:cs typeface="Courier New"/>
                          <a:sym typeface="Courier New"/>
                        </a:rPr>
                        <a:t>*</a:t>
                      </a:r>
                    </a:p>
                  </a:txBody>
                  <a:tcPr marT="91425" marB="91425" marR="91425" marL="91425"/>
                </a:tc>
                <a:tc>
                  <a:txBody>
                    <a:bodyPr>
                      <a:noAutofit/>
                    </a:bodyPr>
                    <a:lstStyle/>
                    <a:p>
                      <a:pPr lvl="0">
                        <a:spcBef>
                          <a:spcPts val="0"/>
                        </a:spcBef>
                        <a:buNone/>
                      </a:pPr>
                      <a:r>
                        <a:rPr lang="en"/>
                        <a:t>multiplication</a:t>
                      </a:r>
                    </a:p>
                  </a:txBody>
                  <a:tcPr marT="91425" marB="91425" marR="91425" marL="91425"/>
                </a:tc>
              </a:tr>
              <a:tr h="381000">
                <a:tc>
                  <a:txBody>
                    <a:bodyPr>
                      <a:noAutofit/>
                    </a:bodyPr>
                    <a:lstStyle/>
                    <a:p>
                      <a:pPr lvl="0" algn="ctr">
                        <a:spcBef>
                          <a:spcPts val="0"/>
                        </a:spcBef>
                        <a:buNone/>
                      </a:pPr>
                      <a:r>
                        <a:rPr lang="en">
                          <a:latin typeface="Courier New"/>
                          <a:ea typeface="Courier New"/>
                          <a:cs typeface="Courier New"/>
                          <a:sym typeface="Courier New"/>
                        </a:rPr>
                        <a:t>/</a:t>
                      </a:r>
                    </a:p>
                  </a:txBody>
                  <a:tcPr marT="91425" marB="91425" marR="91425" marL="91425"/>
                </a:tc>
                <a:tc>
                  <a:txBody>
                    <a:bodyPr>
                      <a:noAutofit/>
                    </a:bodyPr>
                    <a:lstStyle/>
                    <a:p>
                      <a:pPr lvl="0">
                        <a:spcBef>
                          <a:spcPts val="0"/>
                        </a:spcBef>
                        <a:buNone/>
                      </a:pPr>
                      <a:r>
                        <a:rPr lang="en"/>
                        <a:t>division</a:t>
                      </a:r>
                    </a:p>
                  </a:txBody>
                  <a:tcPr marT="91425" marB="91425" marR="91425" marL="91425"/>
                </a:tc>
              </a:tr>
              <a:tr h="381000">
                <a:tc>
                  <a:txBody>
                    <a:bodyPr>
                      <a:noAutofit/>
                    </a:bodyPr>
                    <a:lstStyle/>
                    <a:p>
                      <a:pPr lvl="0" algn="ctr">
                        <a:spcBef>
                          <a:spcPts val="0"/>
                        </a:spcBef>
                        <a:buNone/>
                      </a:pPr>
                      <a:r>
                        <a:rPr lang="en">
                          <a:latin typeface="Courier New"/>
                          <a:ea typeface="Courier New"/>
                          <a:cs typeface="Courier New"/>
                          <a:sym typeface="Courier New"/>
                        </a:rPr>
                        <a:t>^</a:t>
                      </a:r>
                    </a:p>
                  </a:txBody>
                  <a:tcPr marT="91425" marB="91425" marR="91425" marL="91425"/>
                </a:tc>
                <a:tc>
                  <a:txBody>
                    <a:bodyPr>
                      <a:noAutofit/>
                    </a:bodyPr>
                    <a:lstStyle/>
                    <a:p>
                      <a:pPr lvl="0">
                        <a:spcBef>
                          <a:spcPts val="0"/>
                        </a:spcBef>
                        <a:buNone/>
                      </a:pPr>
                      <a:r>
                        <a:rPr lang="en"/>
                        <a:t>exponentiation</a:t>
                      </a:r>
                    </a:p>
                  </a:txBody>
                  <a:tcPr marT="91425" marB="91425" marR="91425" marL="91425"/>
                </a:tc>
              </a:tr>
              <a:tr h="381000">
                <a:tc>
                  <a:txBody>
                    <a:bodyPr>
                      <a:noAutofit/>
                    </a:bodyPr>
                    <a:lstStyle/>
                    <a:p>
                      <a:pPr lvl="0" algn="ctr">
                        <a:spcBef>
                          <a:spcPts val="0"/>
                        </a:spcBef>
                        <a:buNone/>
                      </a:pPr>
                      <a:r>
                        <a:rPr lang="en">
                          <a:latin typeface="Courier New"/>
                          <a:ea typeface="Courier New"/>
                          <a:cs typeface="Courier New"/>
                          <a:sym typeface="Courier New"/>
                        </a:rPr>
                        <a:t>%%</a:t>
                      </a:r>
                    </a:p>
                  </a:txBody>
                  <a:tcPr marT="91425" marB="91425" marR="91425" marL="91425"/>
                </a:tc>
                <a:tc>
                  <a:txBody>
                    <a:bodyPr>
                      <a:noAutofit/>
                    </a:bodyPr>
                    <a:lstStyle/>
                    <a:p>
                      <a:pPr lvl="0">
                        <a:spcBef>
                          <a:spcPts val="0"/>
                        </a:spcBef>
                        <a:buNone/>
                      </a:pPr>
                      <a:r>
                        <a:rPr lang="en"/>
                        <a:t>m</a:t>
                      </a:r>
                      <a:r>
                        <a:rPr lang="en"/>
                        <a:t>odulo operation</a:t>
                      </a:r>
                    </a:p>
                  </a:txBody>
                  <a:tcPr marT="91425" marB="91425" marR="91425" marL="91425"/>
                </a:tc>
              </a:tr>
              <a:tr h="381000">
                <a:tc>
                  <a:txBody>
                    <a:bodyPr>
                      <a:noAutofit/>
                    </a:bodyPr>
                    <a:lstStyle/>
                    <a:p>
                      <a:pPr lvl="0" algn="ctr">
                        <a:spcBef>
                          <a:spcPts val="0"/>
                        </a:spcBef>
                        <a:buNone/>
                      </a:pPr>
                      <a:r>
                        <a:rPr lang="en">
                          <a:latin typeface="Courier New"/>
                          <a:ea typeface="Courier New"/>
                          <a:cs typeface="Courier New"/>
                          <a:sym typeface="Courier New"/>
                        </a:rPr>
                        <a:t>%/%</a:t>
                      </a:r>
                    </a:p>
                  </a:txBody>
                  <a:tcPr marT="91425" marB="91425" marR="91425" marL="91425"/>
                </a:tc>
                <a:tc>
                  <a:txBody>
                    <a:bodyPr>
                      <a:noAutofit/>
                    </a:bodyPr>
                    <a:lstStyle/>
                    <a:p>
                      <a:pPr lvl="0">
                        <a:spcBef>
                          <a:spcPts val="0"/>
                        </a:spcBef>
                        <a:buNone/>
                      </a:pPr>
                      <a:r>
                        <a:rPr lang="en"/>
                        <a:t>i</a:t>
                      </a:r>
                      <a:r>
                        <a:rPr lang="en"/>
                        <a:t>nteger division</a:t>
                      </a:r>
                    </a:p>
                  </a:txBody>
                  <a:tcPr marT="91425" marB="91425" marR="91425" marL="91425"/>
                </a:tc>
              </a:tr>
              <a:tr h="381000">
                <a:tc>
                  <a:txBody>
                    <a:bodyPr>
                      <a:noAutofit/>
                    </a:bodyPr>
                    <a:lstStyle/>
                    <a:p>
                      <a:pPr lvl="0" algn="ctr">
                        <a:spcBef>
                          <a:spcPts val="0"/>
                        </a:spcBef>
                        <a:buNone/>
                      </a:pPr>
                      <a:r>
                        <a:rPr lang="en">
                          <a:latin typeface="Courier New"/>
                          <a:ea typeface="Courier New"/>
                          <a:cs typeface="Courier New"/>
                          <a:sym typeface="Courier New"/>
                        </a:rPr>
                        <a:t>%*%</a:t>
                      </a:r>
                    </a:p>
                  </a:txBody>
                  <a:tcPr marT="91425" marB="91425" marR="91425" marL="91425"/>
                </a:tc>
                <a:tc>
                  <a:txBody>
                    <a:bodyPr>
                      <a:noAutofit/>
                    </a:bodyPr>
                    <a:lstStyle/>
                    <a:p>
                      <a:pPr lvl="0">
                        <a:spcBef>
                          <a:spcPts val="0"/>
                        </a:spcBef>
                        <a:buNone/>
                      </a:pPr>
                      <a:r>
                        <a:rPr lang="en"/>
                        <a:t>m</a:t>
                      </a:r>
                      <a:r>
                        <a:rPr lang="en"/>
                        <a:t>atrix multiplication</a:t>
                      </a:r>
                    </a:p>
                  </a:txBody>
                  <a:tcPr marT="91425" marB="91425" marR="91425" marL="91425"/>
                </a:tc>
              </a:tr>
            </a:tbl>
          </a:graphicData>
        </a:graphic>
      </p:graphicFrame>
      <p:graphicFrame>
        <p:nvGraphicFramePr>
          <p:cNvPr id="133" name="Shape 133"/>
          <p:cNvGraphicFramePr/>
          <p:nvPr/>
        </p:nvGraphicFramePr>
        <p:xfrm>
          <a:off x="4578275" y="990750"/>
          <a:ext cx="3000000" cy="3000000"/>
        </p:xfrm>
        <a:graphic>
          <a:graphicData uri="http://schemas.openxmlformats.org/drawingml/2006/table">
            <a:tbl>
              <a:tblPr>
                <a:noFill/>
                <a:tableStyleId>{F5B52760-8E59-456C-A6A8-1307D3786DD1}</a:tableStyleId>
              </a:tblPr>
              <a:tblGrid>
                <a:gridCol w="518150"/>
                <a:gridCol w="3735875"/>
              </a:tblGrid>
              <a:tr h="387450">
                <a:tc>
                  <a:txBody>
                    <a:bodyPr>
                      <a:noAutofit/>
                    </a:bodyPr>
                    <a:lstStyle/>
                    <a:p>
                      <a:pPr lvl="0" algn="ctr">
                        <a:spcBef>
                          <a:spcPts val="0"/>
                        </a:spcBef>
                        <a:buNone/>
                      </a:pPr>
                      <a:r>
                        <a:rPr lang="en">
                          <a:latin typeface="Courier New"/>
                          <a:ea typeface="Courier New"/>
                          <a:cs typeface="Courier New"/>
                          <a:sym typeface="Courier New"/>
                        </a:rPr>
                        <a:t>&lt;</a:t>
                      </a:r>
                    </a:p>
                  </a:txBody>
                  <a:tcPr marT="91425" marB="91425" marR="91425" marL="91425"/>
                </a:tc>
                <a:tc>
                  <a:txBody>
                    <a:bodyPr>
                      <a:noAutofit/>
                    </a:bodyPr>
                    <a:lstStyle/>
                    <a:p>
                      <a:pPr lvl="0">
                        <a:spcBef>
                          <a:spcPts val="0"/>
                        </a:spcBef>
                        <a:buNone/>
                      </a:pPr>
                      <a:r>
                        <a:rPr lang="en"/>
                        <a:t>i</a:t>
                      </a:r>
                      <a:r>
                        <a:rPr lang="en"/>
                        <a:t>s </a:t>
                      </a:r>
                      <a:r>
                        <a:rPr lang="en"/>
                        <a:t>l</a:t>
                      </a:r>
                      <a:r>
                        <a:rPr lang="en"/>
                        <a:t>ess than</a:t>
                      </a:r>
                    </a:p>
                  </a:txBody>
                  <a:tcPr marT="91425" marB="91425" marR="91425" marL="91425"/>
                </a:tc>
              </a:tr>
              <a:tr h="387450">
                <a:tc>
                  <a:txBody>
                    <a:bodyPr>
                      <a:noAutofit/>
                    </a:bodyPr>
                    <a:lstStyle/>
                    <a:p>
                      <a:pPr lvl="0" algn="ctr">
                        <a:spcBef>
                          <a:spcPts val="0"/>
                        </a:spcBef>
                        <a:buNone/>
                      </a:pPr>
                      <a:r>
                        <a:rPr lang="en">
                          <a:latin typeface="Courier New"/>
                          <a:ea typeface="Courier New"/>
                          <a:cs typeface="Courier New"/>
                          <a:sym typeface="Courier New"/>
                        </a:rPr>
                        <a:t>&gt;</a:t>
                      </a:r>
                    </a:p>
                  </a:txBody>
                  <a:tcPr marT="91425" marB="91425" marR="91425" marL="91425"/>
                </a:tc>
                <a:tc>
                  <a:txBody>
                    <a:bodyPr>
                      <a:noAutofit/>
                    </a:bodyPr>
                    <a:lstStyle/>
                    <a:p>
                      <a:pPr lvl="0">
                        <a:spcBef>
                          <a:spcPts val="0"/>
                        </a:spcBef>
                        <a:buNone/>
                      </a:pPr>
                      <a:r>
                        <a:rPr lang="en"/>
                        <a:t>i</a:t>
                      </a:r>
                      <a:r>
                        <a:rPr lang="en"/>
                        <a:t>s </a:t>
                      </a:r>
                      <a:r>
                        <a:rPr lang="en"/>
                        <a:t>g</a:t>
                      </a:r>
                      <a:r>
                        <a:rPr lang="en"/>
                        <a:t>reater than</a:t>
                      </a:r>
                    </a:p>
                  </a:txBody>
                  <a:tcPr marT="91425" marB="91425" marR="91425" marL="91425"/>
                </a:tc>
              </a:tr>
              <a:tr h="387450">
                <a:tc>
                  <a:txBody>
                    <a:bodyPr>
                      <a:noAutofit/>
                    </a:bodyPr>
                    <a:lstStyle/>
                    <a:p>
                      <a:pPr lvl="0" algn="ctr">
                        <a:spcBef>
                          <a:spcPts val="0"/>
                        </a:spcBef>
                        <a:buNone/>
                      </a:pPr>
                      <a:r>
                        <a:rPr lang="en">
                          <a:latin typeface="Courier New"/>
                          <a:ea typeface="Courier New"/>
                          <a:cs typeface="Courier New"/>
                          <a:sym typeface="Courier New"/>
                        </a:rPr>
                        <a:t>==</a:t>
                      </a:r>
                    </a:p>
                  </a:txBody>
                  <a:tcPr marT="91425" marB="91425" marR="91425" marL="91425"/>
                </a:tc>
                <a:tc>
                  <a:txBody>
                    <a:bodyPr>
                      <a:noAutofit/>
                    </a:bodyPr>
                    <a:lstStyle/>
                    <a:p>
                      <a:pPr lvl="0">
                        <a:spcBef>
                          <a:spcPts val="0"/>
                        </a:spcBef>
                        <a:buNone/>
                      </a:pPr>
                      <a:r>
                        <a:rPr lang="en"/>
                        <a:t>i</a:t>
                      </a:r>
                      <a:r>
                        <a:rPr lang="en"/>
                        <a:t>s </a:t>
                      </a:r>
                      <a:r>
                        <a:rPr lang="en"/>
                        <a:t>e</a:t>
                      </a:r>
                      <a:r>
                        <a:rPr lang="en"/>
                        <a:t>qual to</a:t>
                      </a:r>
                    </a:p>
                  </a:txBody>
                  <a:tcPr marT="91425" marB="91425" marR="91425" marL="91425"/>
                </a:tc>
              </a:tr>
              <a:tr h="387450">
                <a:tc>
                  <a:txBody>
                    <a:bodyPr>
                      <a:noAutofit/>
                    </a:bodyPr>
                    <a:lstStyle/>
                    <a:p>
                      <a:pPr lvl="0" algn="ctr">
                        <a:spcBef>
                          <a:spcPts val="0"/>
                        </a:spcBef>
                        <a:buNone/>
                      </a:pPr>
                      <a:r>
                        <a:rPr lang="en">
                          <a:latin typeface="Courier New"/>
                          <a:ea typeface="Courier New"/>
                          <a:cs typeface="Courier New"/>
                          <a:sym typeface="Courier New"/>
                        </a:rPr>
                        <a:t>&gt;=</a:t>
                      </a:r>
                    </a:p>
                  </a:txBody>
                  <a:tcPr marT="91425" marB="91425" marR="91425" marL="91425"/>
                </a:tc>
                <a:tc>
                  <a:txBody>
                    <a:bodyPr>
                      <a:noAutofit/>
                    </a:bodyPr>
                    <a:lstStyle/>
                    <a:p>
                      <a:pPr lvl="0">
                        <a:spcBef>
                          <a:spcPts val="0"/>
                        </a:spcBef>
                        <a:buNone/>
                      </a:pPr>
                      <a:r>
                        <a:rPr lang="en"/>
                        <a:t>i</a:t>
                      </a:r>
                      <a:r>
                        <a:rPr lang="en"/>
                        <a:t>s greater than or equal to</a:t>
                      </a:r>
                    </a:p>
                  </a:txBody>
                  <a:tcPr marT="91425" marB="91425" marR="91425" marL="91425"/>
                </a:tc>
              </a:tr>
              <a:tr h="387450">
                <a:tc>
                  <a:txBody>
                    <a:bodyPr>
                      <a:noAutofit/>
                    </a:bodyPr>
                    <a:lstStyle/>
                    <a:p>
                      <a:pPr lvl="0" algn="ctr">
                        <a:spcBef>
                          <a:spcPts val="0"/>
                        </a:spcBef>
                        <a:buNone/>
                      </a:pPr>
                      <a:r>
                        <a:rPr lang="en">
                          <a:latin typeface="Courier New"/>
                          <a:ea typeface="Courier New"/>
                          <a:cs typeface="Courier New"/>
                          <a:sym typeface="Courier New"/>
                        </a:rPr>
                        <a:t>&lt;=</a:t>
                      </a:r>
                    </a:p>
                  </a:txBody>
                  <a:tcPr marT="91425" marB="91425" marR="91425" marL="91425"/>
                </a:tc>
                <a:tc>
                  <a:txBody>
                    <a:bodyPr>
                      <a:noAutofit/>
                    </a:bodyPr>
                    <a:lstStyle/>
                    <a:p>
                      <a:pPr lvl="0">
                        <a:spcBef>
                          <a:spcPts val="0"/>
                        </a:spcBef>
                        <a:buNone/>
                      </a:pPr>
                      <a:r>
                        <a:rPr lang="en"/>
                        <a:t>i</a:t>
                      </a:r>
                      <a:r>
                        <a:rPr lang="en"/>
                        <a:t>s less than or equal to</a:t>
                      </a:r>
                    </a:p>
                  </a:txBody>
                  <a:tcPr marT="91425" marB="91425" marR="91425" marL="91425"/>
                </a:tc>
              </a:tr>
              <a:tr h="387450">
                <a:tc>
                  <a:txBody>
                    <a:bodyPr>
                      <a:noAutofit/>
                    </a:bodyPr>
                    <a:lstStyle/>
                    <a:p>
                      <a:pPr lvl="0" algn="ctr">
                        <a:spcBef>
                          <a:spcPts val="0"/>
                        </a:spcBef>
                        <a:buNone/>
                      </a:pPr>
                      <a:r>
                        <a:rPr lang="en">
                          <a:latin typeface="Courier New"/>
                          <a:ea typeface="Courier New"/>
                          <a:cs typeface="Courier New"/>
                          <a:sym typeface="Courier New"/>
                        </a:rPr>
                        <a:t>&amp;</a:t>
                      </a:r>
                    </a:p>
                  </a:txBody>
                  <a:tcPr marT="91425" marB="91425" marR="91425" marL="91425"/>
                </a:tc>
                <a:tc>
                  <a:txBody>
                    <a:bodyPr>
                      <a:noAutofit/>
                    </a:bodyPr>
                    <a:lstStyle/>
                    <a:p>
                      <a:pPr lvl="0">
                        <a:spcBef>
                          <a:spcPts val="0"/>
                        </a:spcBef>
                        <a:buNone/>
                      </a:pPr>
                      <a:r>
                        <a:rPr lang="en"/>
                        <a:t>a</a:t>
                      </a:r>
                      <a:r>
                        <a:rPr lang="en"/>
                        <a:t>nd (vectorized)</a:t>
                      </a:r>
                    </a:p>
                  </a:txBody>
                  <a:tcPr marT="91425" marB="91425" marR="91425" marL="91425"/>
                </a:tc>
              </a:tr>
              <a:tr h="387450">
                <a:tc>
                  <a:txBody>
                    <a:bodyPr>
                      <a:noAutofit/>
                    </a:bodyPr>
                    <a:lstStyle/>
                    <a:p>
                      <a:pPr lvl="0" algn="ctr">
                        <a:spcBef>
                          <a:spcPts val="0"/>
                        </a:spcBef>
                        <a:buNone/>
                      </a:pPr>
                      <a:r>
                        <a:rPr lang="en">
                          <a:latin typeface="Courier New"/>
                          <a:ea typeface="Courier New"/>
                          <a:cs typeface="Courier New"/>
                          <a:sym typeface="Courier New"/>
                        </a:rPr>
                        <a:t>&amp;&amp;</a:t>
                      </a:r>
                    </a:p>
                  </a:txBody>
                  <a:tcPr marT="91425" marB="91425" marR="91425" marL="91425"/>
                </a:tc>
                <a:tc>
                  <a:txBody>
                    <a:bodyPr>
                      <a:noAutofit/>
                    </a:bodyPr>
                    <a:lstStyle/>
                    <a:p>
                      <a:pPr lvl="0">
                        <a:spcBef>
                          <a:spcPts val="0"/>
                        </a:spcBef>
                        <a:buNone/>
                      </a:pPr>
                      <a:r>
                        <a:rPr lang="en">
                          <a:solidFill>
                            <a:schemeClr val="dk1"/>
                          </a:solidFill>
                        </a:rPr>
                        <a:t>and (not vectorized)</a:t>
                      </a:r>
                    </a:p>
                  </a:txBody>
                  <a:tcPr marT="91425" marB="91425" marR="91425" marL="91425"/>
                </a:tc>
              </a:tr>
              <a:tr h="387450">
                <a:tc>
                  <a:txBody>
                    <a:bodyPr>
                      <a:noAutofit/>
                    </a:bodyPr>
                    <a:lstStyle/>
                    <a:p>
                      <a:pPr lvl="0" algn="ctr">
                        <a:spcBef>
                          <a:spcPts val="0"/>
                        </a:spcBef>
                        <a:buNone/>
                      </a:pPr>
                      <a:r>
                        <a:rPr lang="en">
                          <a:latin typeface="Courier New"/>
                          <a:ea typeface="Courier New"/>
                          <a:cs typeface="Courier New"/>
                          <a:sym typeface="Courier New"/>
                        </a:rPr>
                        <a:t>|</a:t>
                      </a:r>
                    </a:p>
                  </a:txBody>
                  <a:tcPr marT="91425" marB="91425" marR="91425" marL="91425"/>
                </a:tc>
                <a:tc>
                  <a:txBody>
                    <a:bodyPr>
                      <a:noAutofit/>
                    </a:bodyPr>
                    <a:lstStyle/>
                    <a:p>
                      <a:pPr lvl="0">
                        <a:spcBef>
                          <a:spcPts val="0"/>
                        </a:spcBef>
                        <a:buNone/>
                      </a:pPr>
                      <a:r>
                        <a:rPr lang="en"/>
                        <a:t>o</a:t>
                      </a:r>
                      <a:r>
                        <a:rPr lang="en"/>
                        <a:t>r (vectorized)</a:t>
                      </a:r>
                    </a:p>
                  </a:txBody>
                  <a:tcPr marT="91425" marB="91425" marR="91425" marL="91425"/>
                </a:tc>
              </a:tr>
              <a:tr h="387450">
                <a:tc>
                  <a:txBody>
                    <a:bodyPr>
                      <a:noAutofit/>
                    </a:bodyPr>
                    <a:lstStyle/>
                    <a:p>
                      <a:pPr lvl="0" algn="ctr">
                        <a:spcBef>
                          <a:spcPts val="0"/>
                        </a:spcBef>
                        <a:buNone/>
                      </a:pPr>
                      <a:r>
                        <a:rPr lang="en">
                          <a:latin typeface="Courier New"/>
                          <a:ea typeface="Courier New"/>
                          <a:cs typeface="Courier New"/>
                          <a:sym typeface="Courier New"/>
                        </a:rPr>
                        <a:t>||</a:t>
                      </a:r>
                    </a:p>
                  </a:txBody>
                  <a:tcPr marT="91425" marB="91425" marR="91425" marL="91425"/>
                </a:tc>
                <a:tc>
                  <a:txBody>
                    <a:bodyPr>
                      <a:noAutofit/>
                    </a:bodyPr>
                    <a:lstStyle/>
                    <a:p>
                      <a:pPr lvl="0">
                        <a:spcBef>
                          <a:spcPts val="0"/>
                        </a:spcBef>
                        <a:buClr>
                          <a:schemeClr val="dk1"/>
                        </a:buClr>
                        <a:buSzPct val="78571"/>
                        <a:buFont typeface="Arial"/>
                        <a:buNone/>
                      </a:pPr>
                      <a:r>
                        <a:rPr lang="en">
                          <a:solidFill>
                            <a:schemeClr val="dk1"/>
                          </a:solidFill>
                        </a:rPr>
                        <a:t>or (not vectorized)</a:t>
                      </a:r>
                    </a:p>
                  </a:txBody>
                  <a:tcPr marT="91425" marB="91425" marR="91425" marL="91425"/>
                </a:tc>
              </a:tr>
              <a:tr h="387450">
                <a:tc>
                  <a:txBody>
                    <a:bodyPr>
                      <a:noAutofit/>
                    </a:bodyPr>
                    <a:lstStyle/>
                    <a:p>
                      <a:pPr lvl="0" algn="ctr">
                        <a:spcBef>
                          <a:spcPts val="0"/>
                        </a:spcBef>
                        <a:buNone/>
                      </a:pPr>
                      <a:r>
                        <a:rPr lang="en">
                          <a:latin typeface="Courier New"/>
                          <a:ea typeface="Courier New"/>
                          <a:cs typeface="Courier New"/>
                          <a:sym typeface="Courier New"/>
                        </a:rPr>
                        <a:t>!</a:t>
                      </a:r>
                    </a:p>
                  </a:txBody>
                  <a:tcPr marT="91425" marB="91425" marR="91425" marL="91425"/>
                </a:tc>
                <a:tc>
                  <a:txBody>
                    <a:bodyPr>
                      <a:noAutofit/>
                    </a:bodyPr>
                    <a:lstStyle/>
                    <a:p>
                      <a:pPr lvl="0">
                        <a:spcBef>
                          <a:spcPts val="0"/>
                        </a:spcBef>
                        <a:buNone/>
                      </a:pPr>
                      <a:r>
                        <a:rPr lang="en"/>
                        <a:t>not</a:t>
                      </a:r>
                    </a:p>
                  </a:txBody>
                  <a:tcPr marT="91425" marB="91425" marR="91425" marL="91425"/>
                </a:tc>
              </a:tr>
            </a:tbl>
          </a:graphicData>
        </a:graphic>
      </p:graphicFrame>
      <p:sp>
        <p:nvSpPr>
          <p:cNvPr id="134" name="Shape 134"/>
          <p:cNvSpPr/>
          <p:nvPr/>
        </p:nvSpPr>
        <p:spPr>
          <a:xfrm>
            <a:off x="4206925" y="2968350"/>
            <a:ext cx="4974600" cy="1946400"/>
          </a:xfrm>
          <a:prstGeom prst="bracePair">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5" name="Shape 135"/>
          <p:cNvSpPr txBox="1"/>
          <p:nvPr/>
        </p:nvSpPr>
        <p:spPr>
          <a:xfrm>
            <a:off x="3331750" y="3584550"/>
            <a:ext cx="1054500" cy="714000"/>
          </a:xfrm>
          <a:prstGeom prst="rect">
            <a:avLst/>
          </a:prstGeom>
          <a:noFill/>
          <a:ln>
            <a:noFill/>
          </a:ln>
        </p:spPr>
        <p:txBody>
          <a:bodyPr anchorCtr="0" anchor="t" bIns="91425" lIns="91425" rIns="91425" tIns="91425">
            <a:noAutofit/>
          </a:bodyPr>
          <a:lstStyle/>
          <a:p>
            <a:pPr lvl="0">
              <a:spcBef>
                <a:spcPts val="0"/>
              </a:spcBef>
              <a:buNone/>
            </a:pPr>
            <a:r>
              <a:rPr lang="en" sz="1100"/>
              <a:t>We’ll go into more detail next week</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Operators cont.</a:t>
            </a:r>
          </a:p>
        </p:txBody>
      </p:sp>
      <p:sp>
        <p:nvSpPr>
          <p:cNvPr id="141" name="Shape 141"/>
          <p:cNvSpPr txBox="1"/>
          <p:nvPr>
            <p:ph idx="1" type="body"/>
          </p:nvPr>
        </p:nvSpPr>
        <p:spPr>
          <a:xfrm>
            <a:off x="4689150" y="1152550"/>
            <a:ext cx="3999900" cy="3416400"/>
          </a:xfrm>
          <a:prstGeom prst="rect">
            <a:avLst/>
          </a:prstGeom>
        </p:spPr>
        <p:txBody>
          <a:bodyPr anchorCtr="0" anchor="t" bIns="91425" lIns="91425" rIns="91425" tIns="91425">
            <a:noAutofit/>
          </a:bodyPr>
          <a:lstStyle/>
          <a:p>
            <a:pPr lvl="0">
              <a:spcBef>
                <a:spcPts val="0"/>
              </a:spcBef>
              <a:buNone/>
            </a:pPr>
            <a:r>
              <a:rPr lang="en"/>
              <a:t>Modulo (%%)- Finds the remainder after division of 2 numbers.</a:t>
            </a:r>
          </a:p>
          <a:p>
            <a:pPr lvl="0">
              <a:spcBef>
                <a:spcPts val="0"/>
              </a:spcBef>
              <a:buNone/>
            </a:pPr>
            <a:r>
              <a:rPr lang="en"/>
              <a:t>	Ex: 10%%3 = 1</a:t>
            </a:r>
          </a:p>
        </p:txBody>
      </p:sp>
      <p:sp>
        <p:nvSpPr>
          <p:cNvPr id="142" name="Shape 142"/>
          <p:cNvSpPr txBox="1"/>
          <p:nvPr>
            <p:ph idx="2" type="body"/>
          </p:nvPr>
        </p:nvSpPr>
        <p:spPr>
          <a:xfrm>
            <a:off x="311700" y="1152550"/>
            <a:ext cx="3999900" cy="3416400"/>
          </a:xfrm>
          <a:prstGeom prst="rect">
            <a:avLst/>
          </a:prstGeom>
        </p:spPr>
        <p:txBody>
          <a:bodyPr anchorCtr="0" anchor="t" bIns="91425" lIns="91425" rIns="91425" tIns="91425">
            <a:noAutofit/>
          </a:bodyPr>
          <a:lstStyle/>
          <a:p>
            <a:pPr lvl="0">
              <a:spcBef>
                <a:spcPts val="0"/>
              </a:spcBef>
              <a:buNone/>
            </a:pPr>
            <a:r>
              <a:rPr lang="en"/>
              <a:t>Integer division (%/%)- Finds the integer quotient</a:t>
            </a:r>
          </a:p>
          <a:p>
            <a:pPr lvl="0">
              <a:spcBef>
                <a:spcPts val="0"/>
              </a:spcBef>
              <a:buNone/>
            </a:pPr>
            <a:r>
              <a:rPr lang="en"/>
              <a:t>	Ex: 10/3 = 3.33333; 10 %/% 3 = 3</a:t>
            </a:r>
          </a:p>
          <a:p>
            <a:pPr lvl="0">
              <a:spcBef>
                <a:spcPts val="0"/>
              </a:spcBef>
              <a:buNone/>
            </a:pPr>
            <a:r>
              <a:rPr lang="en"/>
              <a:t>You can also think of it as dividing and then rounding down (often called </a:t>
            </a:r>
            <a:r>
              <a:rPr b="1" lang="en"/>
              <a:t>floor</a:t>
            </a:r>
            <a:r>
              <a:rPr lang="en"/>
              <a:t> in programming)</a:t>
            </a:r>
          </a:p>
        </p:txBody>
      </p:sp>
      <p:sp>
        <p:nvSpPr>
          <p:cNvPr id="143" name="Shape 143"/>
          <p:cNvSpPr txBox="1"/>
          <p:nvPr/>
        </p:nvSpPr>
        <p:spPr>
          <a:xfrm>
            <a:off x="407100" y="3732250"/>
            <a:ext cx="8425200" cy="836700"/>
          </a:xfrm>
          <a:prstGeom prst="rect">
            <a:avLst/>
          </a:prstGeom>
          <a:noFill/>
          <a:ln>
            <a:noFill/>
          </a:ln>
        </p:spPr>
        <p:txBody>
          <a:bodyPr anchorCtr="0" anchor="t" bIns="91425" lIns="91425" rIns="91425" tIns="91425">
            <a:noAutofit/>
          </a:bodyPr>
          <a:lstStyle/>
          <a:p>
            <a:pPr lvl="0" rtl="0" algn="ctr">
              <a:spcBef>
                <a:spcPts val="0"/>
              </a:spcBef>
              <a:buNone/>
            </a:pPr>
            <a:r>
              <a:rPr baseline="30000" i="1" lang="en" sz="2400"/>
              <a:t>n</a:t>
            </a:r>
            <a:r>
              <a:rPr baseline="30000" i="1" lang="en" sz="2400"/>
              <a:t>umerator</a:t>
            </a:r>
            <a:r>
              <a:rPr lang="en" sz="2400"/>
              <a:t>/</a:t>
            </a:r>
            <a:r>
              <a:rPr baseline="-25000" i="1" lang="en" sz="2400"/>
              <a:t>denominator</a:t>
            </a:r>
            <a:r>
              <a:rPr lang="en" sz="2400"/>
              <a:t> = </a:t>
            </a:r>
            <a:r>
              <a:rPr i="1" lang="en" sz="2400"/>
              <a:t>integer</a:t>
            </a:r>
            <a:r>
              <a:rPr lang="en" sz="2400"/>
              <a:t> </a:t>
            </a:r>
            <a:r>
              <a:rPr i="1" lang="en" sz="2400"/>
              <a:t>quotient</a:t>
            </a:r>
            <a:r>
              <a:rPr i="1" lang="en" sz="2400"/>
              <a:t> </a:t>
            </a:r>
            <a:r>
              <a:rPr baseline="30000" i="1" lang="en" sz="2400"/>
              <a:t>remainder</a:t>
            </a:r>
            <a:r>
              <a:rPr baseline="30000" lang="en" sz="2400"/>
              <a:t> </a:t>
            </a:r>
            <a:r>
              <a:rPr lang="en" sz="2400"/>
              <a:t>/ </a:t>
            </a:r>
            <a:r>
              <a:rPr baseline="-25000" i="1" lang="en" sz="2400"/>
              <a:t>denominator</a:t>
            </a:r>
          </a:p>
          <a:p>
            <a:pPr lvl="0" rtl="0" algn="ctr">
              <a:spcBef>
                <a:spcPts val="0"/>
              </a:spcBef>
              <a:buNone/>
            </a:pPr>
            <a:r>
              <a:t/>
            </a:r>
            <a:endParaRPr sz="2400"/>
          </a:p>
          <a:p>
            <a:pPr lvl="0" rtl="0" algn="ctr">
              <a:spcBef>
                <a:spcPts val="0"/>
              </a:spcBef>
              <a:buNone/>
            </a:pPr>
            <a:r>
              <a:rPr baseline="30000" lang="en" sz="2400"/>
              <a:t>10</a:t>
            </a:r>
            <a:r>
              <a:rPr lang="en" sz="2400"/>
              <a:t>/</a:t>
            </a:r>
            <a:r>
              <a:rPr baseline="-25000" lang="en" sz="2400"/>
              <a:t>3</a:t>
            </a:r>
            <a:r>
              <a:rPr lang="en" sz="2400"/>
              <a:t> = 3</a:t>
            </a:r>
            <a:r>
              <a:rPr baseline="30000" lang="en" sz="2400"/>
              <a:t>1</a:t>
            </a:r>
            <a:r>
              <a:rPr lang="en" sz="2400"/>
              <a:t>/</a:t>
            </a:r>
            <a:r>
              <a:rPr baseline="-25000" lang="en" sz="2400"/>
              <a:t>3</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Basic Operations- Functions</a:t>
            </a:r>
          </a:p>
          <a:p>
            <a:pPr lvl="0">
              <a:spcBef>
                <a:spcPts val="0"/>
              </a:spcBef>
              <a:buNone/>
            </a:pPr>
            <a:r>
              <a:t/>
            </a:r>
            <a:endParaRPr/>
          </a:p>
        </p:txBody>
      </p:sp>
      <p:sp>
        <p:nvSpPr>
          <p:cNvPr id="149" name="Shape 14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lnSpc>
                <a:spcPct val="138000"/>
              </a:lnSpc>
              <a:spcBef>
                <a:spcPts val="0"/>
              </a:spcBef>
              <a:spcAft>
                <a:spcPts val="0"/>
              </a:spcAft>
            </a:pPr>
            <a:r>
              <a:rPr lang="en"/>
              <a:t>sqrt(x)</a:t>
            </a:r>
          </a:p>
          <a:p>
            <a:pPr indent="-228600" lvl="0" marL="457200" rtl="0">
              <a:lnSpc>
                <a:spcPct val="138000"/>
              </a:lnSpc>
              <a:spcBef>
                <a:spcPts val="0"/>
              </a:spcBef>
              <a:spcAft>
                <a:spcPts val="0"/>
              </a:spcAft>
            </a:pPr>
            <a:r>
              <a:rPr lang="en"/>
              <a:t>exp(x)</a:t>
            </a:r>
          </a:p>
          <a:p>
            <a:pPr indent="-228600" lvl="1" marL="914400">
              <a:lnSpc>
                <a:spcPct val="138000"/>
              </a:lnSpc>
              <a:spcBef>
                <a:spcPts val="0"/>
              </a:spcBef>
              <a:spcAft>
                <a:spcPts val="0"/>
              </a:spcAft>
            </a:pPr>
            <a:r>
              <a:rPr lang="en"/>
              <a:t>e</a:t>
            </a:r>
            <a:r>
              <a:rPr baseline="30000" lang="en"/>
              <a:t>x</a:t>
            </a:r>
          </a:p>
          <a:p>
            <a:pPr indent="-228600" lvl="0" marL="457200">
              <a:lnSpc>
                <a:spcPct val="138000"/>
              </a:lnSpc>
              <a:spcBef>
                <a:spcPts val="0"/>
              </a:spcBef>
              <a:spcAft>
                <a:spcPts val="0"/>
              </a:spcAft>
            </a:pPr>
            <a:r>
              <a:rPr lang="en"/>
              <a:t>log(x)</a:t>
            </a:r>
          </a:p>
          <a:p>
            <a:pPr indent="-228600" lvl="0" marL="457200">
              <a:spcBef>
                <a:spcPts val="0"/>
              </a:spcBef>
              <a:spcAft>
                <a:spcPts val="0"/>
              </a:spcAft>
            </a:pPr>
            <a:r>
              <a:rPr lang="en"/>
              <a:t>abs(x)</a:t>
            </a:r>
          </a:p>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Handling and Manipulating Strings</a:t>
            </a:r>
          </a:p>
        </p:txBody>
      </p:sp>
      <p:sp>
        <p:nvSpPr>
          <p:cNvPr id="155" name="Shape 155"/>
          <p:cNvSpPr txBox="1"/>
          <p:nvPr>
            <p:ph idx="1" type="body"/>
          </p:nvPr>
        </p:nvSpPr>
        <p:spPr>
          <a:xfrm>
            <a:off x="311700" y="1256000"/>
            <a:ext cx="8520600" cy="3416400"/>
          </a:xfrm>
          <a:prstGeom prst="rect">
            <a:avLst/>
          </a:prstGeom>
        </p:spPr>
        <p:txBody>
          <a:bodyPr anchorCtr="0" anchor="t" bIns="91425" lIns="91425" rIns="91425" tIns="91425">
            <a:noAutofit/>
          </a:bodyPr>
          <a:lstStyle/>
          <a:p>
            <a:pPr indent="-228600" lvl="0" marL="457200" rtl="0">
              <a:spcBef>
                <a:spcPts val="0"/>
              </a:spcBef>
            </a:pPr>
            <a:r>
              <a:rPr lang="en"/>
              <a:t>Crucial especially when dealing with filepaths (e.g. </a:t>
            </a:r>
            <a:r>
              <a:rPr lang="en"/>
              <a:t>“/Users/Username/Desktop/filename.csv”</a:t>
            </a:r>
            <a:r>
              <a:rPr lang="en"/>
              <a:t>)</a:t>
            </a:r>
          </a:p>
          <a:p>
            <a:pPr indent="-228600" lvl="0" marL="457200" rtl="0">
              <a:spcBef>
                <a:spcPts val="0"/>
              </a:spcBef>
            </a:pPr>
            <a:r>
              <a:rPr b="1" lang="en">
                <a:solidFill>
                  <a:srgbClr val="000000"/>
                </a:solidFill>
              </a:rPr>
              <a:t>nchar(my_string)</a:t>
            </a:r>
            <a:r>
              <a:rPr lang="en"/>
              <a:t>- returns the number of characters in my_string (including spaces, punctuation, and numbers)</a:t>
            </a:r>
          </a:p>
          <a:p>
            <a:pPr indent="-228600" lvl="0" marL="457200" rtl="0">
              <a:spcBef>
                <a:spcPts val="0"/>
              </a:spcBef>
            </a:pPr>
            <a:r>
              <a:rPr b="1" lang="en">
                <a:solidFill>
                  <a:srgbClr val="000000"/>
                </a:solidFill>
              </a:rPr>
              <a:t>print(my_string)</a:t>
            </a:r>
            <a:r>
              <a:rPr lang="en"/>
              <a:t>- prints my_string to the console</a:t>
            </a:r>
          </a:p>
          <a:p>
            <a:pPr indent="-228600" lvl="0" marL="457200" rtl="0">
              <a:spcBef>
                <a:spcPts val="0"/>
              </a:spcBef>
            </a:pPr>
            <a:r>
              <a:rPr b="1" lang="en">
                <a:solidFill>
                  <a:srgbClr val="000000"/>
                </a:solidFill>
              </a:rPr>
              <a:t>to_upper(my_string)</a:t>
            </a:r>
            <a:r>
              <a:rPr lang="en"/>
              <a:t>- converts string to all uppercase characters</a:t>
            </a:r>
          </a:p>
          <a:p>
            <a:pPr indent="-228600" lvl="0" marL="457200" rtl="0">
              <a:spcBef>
                <a:spcPts val="0"/>
              </a:spcBef>
            </a:pPr>
            <a:r>
              <a:rPr b="1" lang="en">
                <a:solidFill>
                  <a:srgbClr val="000000"/>
                </a:solidFill>
              </a:rPr>
              <a:t>to_lower(my_string)</a:t>
            </a:r>
            <a:r>
              <a:rPr lang="en"/>
              <a:t>- converts string to all lowercase characters</a:t>
            </a:r>
          </a:p>
          <a:p>
            <a:pPr indent="-228600" lvl="0" marL="457200" rtl="0">
              <a:spcBef>
                <a:spcPts val="0"/>
              </a:spcBef>
            </a:pPr>
            <a:r>
              <a:rPr b="1" lang="en">
                <a:solidFill>
                  <a:srgbClr val="000000"/>
                </a:solidFill>
              </a:rPr>
              <a:t>substring(my_string, start, stop)</a:t>
            </a:r>
            <a:r>
              <a:rPr lang="en"/>
              <a:t>- extracts the characters in my_string between the indices start and stop</a:t>
            </a:r>
          </a:p>
          <a:p>
            <a:pPr indent="-228600" lvl="1" marL="914400" rtl="0">
              <a:spcBef>
                <a:spcPts val="0"/>
              </a:spcBef>
            </a:pPr>
            <a:r>
              <a:rPr i="1" lang="en"/>
              <a:t>Note: In R, the index of a vector or string starts with 1 (In other languages, it starts with 0)</a:t>
            </a:r>
          </a:p>
          <a:p>
            <a:pPr indent="-228600" lvl="0" marL="457200" rtl="0">
              <a:spcBef>
                <a:spcPts val="0"/>
              </a:spcBef>
            </a:pPr>
            <a:r>
              <a:rPr b="1" lang="en">
                <a:solidFill>
                  <a:srgbClr val="000000"/>
                </a:solidFill>
              </a:rPr>
              <a:t>paste(str1, str2, sep = “ “)</a:t>
            </a:r>
            <a:r>
              <a:rPr lang="en"/>
              <a:t>- concatenate n number of strings</a:t>
            </a:r>
          </a:p>
          <a:p>
            <a:pPr indent="-228600" lvl="1" marL="914400">
              <a:spcBef>
                <a:spcPts val="0"/>
              </a:spcBef>
            </a:pPr>
            <a:r>
              <a:rPr lang="en"/>
              <a:t>Can separate with any string, including “”</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Some Useful Links</a:t>
            </a:r>
          </a:p>
        </p:txBody>
      </p:sp>
      <p:sp>
        <p:nvSpPr>
          <p:cNvPr id="161" name="Shape 16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Courses:</a:t>
            </a:r>
          </a:p>
          <a:p>
            <a:pPr indent="-228600" lvl="1" marL="914400" rtl="0">
              <a:spcBef>
                <a:spcPts val="0"/>
              </a:spcBef>
            </a:pPr>
            <a:r>
              <a:rPr lang="en" sz="1100" u="sng">
                <a:solidFill>
                  <a:srgbClr val="1155CC"/>
                </a:solidFill>
                <a:hlinkClick r:id="rId3"/>
              </a:rPr>
              <a:t>https://www.datacamp.com/courses/free-introduction-to-r</a:t>
            </a:r>
            <a:r>
              <a:rPr lang="en"/>
              <a:t> (introductory courses are free)</a:t>
            </a:r>
          </a:p>
          <a:p>
            <a:pPr indent="-228600" lvl="1" marL="914400" rtl="0">
              <a:spcBef>
                <a:spcPts val="0"/>
              </a:spcBef>
            </a:pPr>
            <a:r>
              <a:rPr lang="en"/>
              <a:t>Nic and Eliza used </a:t>
            </a:r>
            <a:r>
              <a:rPr lang="en" sz="1100" u="sng">
                <a:solidFill>
                  <a:srgbClr val="1155CC"/>
                </a:solidFill>
                <a:hlinkClick r:id="rId4"/>
              </a:rPr>
              <a:t>http://tryr.codeschool.com/</a:t>
            </a:r>
            <a:r>
              <a:rPr lang="en"/>
              <a:t> and </a:t>
            </a:r>
            <a:r>
              <a:rPr lang="en" sz="1100" u="sng">
                <a:solidFill>
                  <a:srgbClr val="1155CC"/>
                </a:solidFill>
                <a:hlinkClick r:id="rId5"/>
              </a:rPr>
              <a:t>https://www.udemy.com/learn-r-by-intensive-practice/</a:t>
            </a:r>
          </a:p>
          <a:p>
            <a:pPr indent="-228600" lvl="0" marL="457200" rtl="0">
              <a:spcBef>
                <a:spcPts val="0"/>
              </a:spcBef>
            </a:pPr>
            <a:r>
              <a:rPr lang="en"/>
              <a:t>Webpages:</a:t>
            </a:r>
          </a:p>
          <a:p>
            <a:pPr indent="-228600" lvl="1" marL="914400" rtl="0">
              <a:spcBef>
                <a:spcPts val="0"/>
              </a:spcBef>
            </a:pPr>
            <a:r>
              <a:rPr lang="en" u="sng">
                <a:solidFill>
                  <a:schemeClr val="hlink"/>
                </a:solidFill>
                <a:hlinkClick r:id="rId6"/>
              </a:rPr>
              <a:t>https://ramnathv.github.io/pycon2014-r/learn/structures.html</a:t>
            </a:r>
            <a:r>
              <a:rPr lang="en"/>
              <a:t> (data structures and types- provides some useful functions for reading and manipulating data structures)</a:t>
            </a:r>
          </a:p>
          <a:p>
            <a:pPr indent="-228600" lvl="1" marL="914400" rtl="0">
              <a:spcBef>
                <a:spcPts val="0"/>
              </a:spcBef>
            </a:pPr>
            <a:r>
              <a:rPr lang="en" u="sng">
                <a:solidFill>
                  <a:schemeClr val="hlink"/>
                </a:solidFill>
                <a:hlinkClick r:id="rId7"/>
              </a:rPr>
              <a:t>https://www.stat.auckland.ac.nz/~paul/ItDT/HTML/node64.html</a:t>
            </a:r>
            <a:r>
              <a:rPr lang="en"/>
              <a:t> (data structures and types- explains the role of computer memory, i.e. RAM)</a:t>
            </a:r>
          </a:p>
          <a:p>
            <a:pPr indent="-228600" lvl="1" marL="914400" rtl="0">
              <a:spcBef>
                <a:spcPts val="0"/>
              </a:spcBef>
            </a:pPr>
            <a:r>
              <a:rPr lang="en" u="sng">
                <a:solidFill>
                  <a:schemeClr val="hlink"/>
                </a:solidFill>
                <a:hlinkClick r:id="rId8"/>
              </a:rPr>
              <a:t>http://www.cyclismo.org/tutorial/R/basicOps.html</a:t>
            </a:r>
            <a:r>
              <a:rPr lang="en"/>
              <a:t> (basic operations)</a:t>
            </a:r>
          </a:p>
          <a:p>
            <a:pPr indent="-228600" lvl="1" marL="914400" rtl="0">
              <a:spcBef>
                <a:spcPts val="0"/>
              </a:spcBef>
            </a:pPr>
            <a:r>
              <a:rPr lang="en" u="sng">
                <a:solidFill>
                  <a:schemeClr val="hlink"/>
                </a:solidFill>
                <a:hlinkClick r:id="rId9"/>
              </a:rPr>
              <a:t>https://ramnathv.github.io/pycon2014-r/learn/structures.html</a:t>
            </a:r>
          </a:p>
          <a:p>
            <a:pPr indent="-228600" lvl="1" marL="914400" rtl="0">
              <a:spcBef>
                <a:spcPts val="0"/>
              </a:spcBef>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Questions?</a:t>
            </a:r>
          </a:p>
        </p:txBody>
      </p:sp>
      <p:sp>
        <p:nvSpPr>
          <p:cNvPr id="167" name="Shape 16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3"/>
              </a:rPr>
              <a:t>bonhwang.koo@childmind.org</a:t>
            </a:r>
          </a:p>
          <a:p>
            <a:pPr lvl="0">
              <a:spcBef>
                <a:spcPts val="0"/>
              </a:spcBef>
              <a:buNone/>
            </a:pPr>
            <a:r>
              <a:rPr lang="en" u="sng">
                <a:solidFill>
                  <a:schemeClr val="hlink"/>
                </a:solidFill>
                <a:hlinkClick r:id="rId4"/>
              </a:rPr>
              <a:t>jon.clucas@childmind.org</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Overview</a:t>
            </a:r>
          </a:p>
        </p:txBody>
      </p:sp>
      <p:sp>
        <p:nvSpPr>
          <p:cNvPr id="68" name="Shape 6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Week 1</a:t>
            </a:r>
          </a:p>
          <a:p>
            <a:pPr indent="-228600" lvl="1" marL="914400" rtl="0">
              <a:spcBef>
                <a:spcPts val="0"/>
              </a:spcBef>
            </a:pPr>
            <a:r>
              <a:rPr lang="en"/>
              <a:t>Introducing R; Installation; Interface</a:t>
            </a:r>
          </a:p>
          <a:p>
            <a:pPr indent="-228600" lvl="1" marL="914400" rtl="0">
              <a:spcBef>
                <a:spcPts val="0"/>
              </a:spcBef>
            </a:pPr>
            <a:r>
              <a:rPr lang="en"/>
              <a:t>Data Types and Structures</a:t>
            </a:r>
          </a:p>
          <a:p>
            <a:pPr indent="-228600" lvl="1" marL="914400" rtl="0">
              <a:spcBef>
                <a:spcPts val="0"/>
              </a:spcBef>
            </a:pPr>
            <a:r>
              <a:rPr lang="en"/>
              <a:t>Basic Operations</a:t>
            </a:r>
          </a:p>
          <a:p>
            <a:pPr indent="-228600" lvl="1" marL="914400" rtl="0">
              <a:spcBef>
                <a:spcPts val="0"/>
              </a:spcBef>
            </a:pPr>
            <a:r>
              <a:rPr lang="en"/>
              <a:t>Manipulating Strings</a:t>
            </a:r>
          </a:p>
          <a:p>
            <a:pPr indent="-228600" lvl="0" marL="457200" rtl="0">
              <a:spcBef>
                <a:spcPts val="0"/>
              </a:spcBef>
            </a:pPr>
            <a:r>
              <a:rPr lang="en"/>
              <a:t>Week 2</a:t>
            </a:r>
          </a:p>
          <a:p>
            <a:pPr indent="-228600" lvl="1" marL="914400" rtl="0">
              <a:spcBef>
                <a:spcPts val="0"/>
              </a:spcBef>
            </a:pPr>
            <a:r>
              <a:rPr lang="en"/>
              <a:t>File manipulation</a:t>
            </a:r>
          </a:p>
          <a:p>
            <a:pPr indent="-228600" lvl="1" marL="914400" rtl="0">
              <a:spcBef>
                <a:spcPts val="0"/>
              </a:spcBef>
            </a:pPr>
            <a:r>
              <a:rPr lang="en"/>
              <a:t>More operations</a:t>
            </a:r>
          </a:p>
          <a:p>
            <a:pPr indent="-228600" lvl="1" marL="914400" rtl="0">
              <a:spcBef>
                <a:spcPts val="0"/>
              </a:spcBef>
            </a:pPr>
            <a:r>
              <a:rPr lang="en"/>
              <a:t>Loops</a:t>
            </a:r>
          </a:p>
          <a:p>
            <a:pPr indent="-228600" lvl="1" marL="914400" rtl="0">
              <a:spcBef>
                <a:spcPts val="0"/>
              </a:spcBef>
            </a:pPr>
            <a:r>
              <a:rPr lang="en"/>
              <a:t>Boolean logic and conditional statements</a:t>
            </a:r>
          </a:p>
          <a:p>
            <a:pPr indent="-228600" lvl="0" marL="457200" rtl="0">
              <a:spcBef>
                <a:spcPts val="0"/>
              </a:spcBef>
            </a:pPr>
            <a:r>
              <a:rPr lang="en"/>
              <a:t>Weeks 3 &amp; 4</a:t>
            </a:r>
          </a:p>
          <a:p>
            <a:pPr indent="-228600" lvl="1" marL="914400">
              <a:spcBef>
                <a:spcPts val="0"/>
              </a:spcBef>
            </a:pPr>
            <a:r>
              <a:rPr lang="en"/>
              <a:t>Data analysis and visualization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is R?</a:t>
            </a:r>
          </a:p>
        </p:txBody>
      </p:sp>
      <p:sp>
        <p:nvSpPr>
          <p:cNvPr id="74" name="Shape 7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Computing language used for statistics and graphics</a:t>
            </a:r>
          </a:p>
          <a:p>
            <a:pPr indent="-228600" lvl="0" marL="457200" rtl="0">
              <a:spcBef>
                <a:spcPts val="0"/>
              </a:spcBef>
            </a:pPr>
            <a:r>
              <a:rPr lang="en"/>
              <a:t>Dialect of S</a:t>
            </a:r>
          </a:p>
          <a:p>
            <a:pPr indent="-228600" lvl="0" marL="457200" rtl="0">
              <a:spcBef>
                <a:spcPts val="0"/>
              </a:spcBef>
            </a:pPr>
            <a:r>
              <a:rPr lang="en"/>
              <a:t>Data handling and storage</a:t>
            </a:r>
          </a:p>
          <a:p>
            <a:pPr indent="-228600" lvl="0" marL="457200" rtl="0">
              <a:spcBef>
                <a:spcPts val="0"/>
              </a:spcBef>
            </a:pPr>
            <a:r>
              <a:rPr lang="en"/>
              <a:t>Data analysis</a:t>
            </a:r>
          </a:p>
          <a:p>
            <a:pPr indent="-228600" lvl="0" marL="457200" rtl="0">
              <a:spcBef>
                <a:spcPts val="0"/>
              </a:spcBef>
            </a:pPr>
            <a:r>
              <a:rPr lang="en"/>
              <a:t>Graphics</a:t>
            </a:r>
          </a:p>
          <a:p>
            <a:pPr indent="-228600" lvl="0" marL="457200" rtl="0">
              <a:spcBef>
                <a:spcPts val="0"/>
              </a:spcBef>
            </a:pPr>
            <a:r>
              <a:rPr lang="en"/>
              <a:t>User control- packages allow people to add their own functionality</a:t>
            </a:r>
          </a:p>
          <a:p>
            <a:pPr indent="-228600" lvl="0" marL="457200">
              <a:spcBef>
                <a:spcPts val="0"/>
              </a:spcBef>
            </a:pPr>
            <a:r>
              <a:rPr lang="en"/>
              <a:t>Conditionals, loops, user-designed functions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Installation</a:t>
            </a:r>
          </a:p>
        </p:txBody>
      </p:sp>
      <p:sp>
        <p:nvSpPr>
          <p:cNvPr id="80" name="Shape 8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R: </a:t>
            </a:r>
            <a:r>
              <a:rPr lang="en" u="sng">
                <a:solidFill>
                  <a:schemeClr val="hlink"/>
                </a:solidFill>
                <a:hlinkClick r:id="rId3"/>
              </a:rPr>
              <a:t>https://cran.r-project.org/</a:t>
            </a:r>
          </a:p>
          <a:p>
            <a:pPr lvl="0">
              <a:spcBef>
                <a:spcPts val="0"/>
              </a:spcBef>
              <a:buNone/>
            </a:pPr>
            <a:r>
              <a:rPr lang="en"/>
              <a:t>RStudio (Integrated Development Environment): </a:t>
            </a:r>
            <a:r>
              <a:rPr lang="en" u="sng">
                <a:solidFill>
                  <a:schemeClr val="hlink"/>
                </a:solidFill>
                <a:hlinkClick r:id="rId4"/>
              </a:rPr>
              <a:t>https://www.rstudio.com/products/RStudio/</a:t>
            </a: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Getting Started</a:t>
            </a:r>
          </a:p>
        </p:txBody>
      </p:sp>
      <p:sp>
        <p:nvSpPr>
          <p:cNvPr id="86" name="Shape 8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Commands: evaluated by R interpreter</a:t>
            </a:r>
          </a:p>
          <a:p>
            <a:pPr lvl="0">
              <a:spcBef>
                <a:spcPts val="0"/>
              </a:spcBef>
              <a:buNone/>
            </a:pPr>
            <a:r>
              <a:rPr lang="en"/>
              <a:t>help(</a:t>
            </a:r>
            <a:r>
              <a:rPr i="1" lang="en"/>
              <a:t>function</a:t>
            </a:r>
            <a:r>
              <a:rPr lang="en"/>
              <a:t>) or ?</a:t>
            </a:r>
            <a:r>
              <a:rPr i="1" lang="en"/>
              <a:t>function</a:t>
            </a:r>
          </a:p>
          <a:p>
            <a:pPr lvl="0">
              <a:spcBef>
                <a:spcPts val="0"/>
              </a:spcBef>
              <a:buNone/>
            </a:pPr>
            <a:r>
              <a:rPr lang="en"/>
              <a:t>example(</a:t>
            </a:r>
            <a:r>
              <a:rPr i="1" lang="en"/>
              <a:t>function</a:t>
            </a:r>
            <a:r>
              <a:rPr lang="en"/>
              <a:t>)</a:t>
            </a:r>
          </a:p>
          <a:p>
            <a:pPr lvl="0">
              <a:spcBef>
                <a:spcPts val="0"/>
              </a:spcBef>
              <a:buNone/>
            </a:pPr>
            <a:r>
              <a:t/>
            </a:r>
            <a:endParaRPr/>
          </a:p>
          <a:p>
            <a:pPr lvl="0">
              <a:spcBef>
                <a:spcPts val="0"/>
              </a:spcBef>
              <a:buClr>
                <a:schemeClr val="dk1"/>
              </a:buClr>
              <a:buSzPct val="100000"/>
              <a:buFont typeface="Arial"/>
              <a:buNone/>
            </a:pPr>
            <a:r>
              <a:rPr lang="en" sz="1100">
                <a:solidFill>
                  <a:schemeClr val="dk1"/>
                </a:solidFill>
              </a:rPr>
              <a:t>“To understand computations in R, two slogans are helpful:</a:t>
            </a:r>
          </a:p>
          <a:p>
            <a:pPr indent="-298450" lvl="0" marL="457200">
              <a:spcBef>
                <a:spcPts val="0"/>
              </a:spcBef>
              <a:spcAft>
                <a:spcPts val="0"/>
              </a:spcAft>
              <a:buClr>
                <a:schemeClr val="dk1"/>
              </a:buClr>
              <a:buSzPct val="100000"/>
            </a:pPr>
            <a:r>
              <a:rPr lang="en" sz="1100">
                <a:solidFill>
                  <a:schemeClr val="dk1"/>
                </a:solidFill>
              </a:rPr>
              <a:t>Everything that exists is an object.</a:t>
            </a:r>
          </a:p>
          <a:p>
            <a:pPr indent="-298450" lvl="0" marL="457200" rtl="0">
              <a:spcBef>
                <a:spcPts val="0"/>
              </a:spcBef>
              <a:spcAft>
                <a:spcPts val="0"/>
              </a:spcAft>
              <a:buClr>
                <a:schemeClr val="dk1"/>
              </a:buClr>
              <a:buSzPct val="100000"/>
            </a:pPr>
            <a:r>
              <a:rPr lang="en" sz="1100">
                <a:solidFill>
                  <a:schemeClr val="dk1"/>
                </a:solidFill>
              </a:rPr>
              <a:t>Everything that happens is a function call.”</a:t>
            </a:r>
          </a:p>
          <a:p>
            <a:pPr lvl="0">
              <a:spcBef>
                <a:spcPts val="0"/>
              </a:spcBef>
              <a:spcAft>
                <a:spcPts val="0"/>
              </a:spcAft>
              <a:buNone/>
            </a:pPr>
            <a:r>
              <a:t/>
            </a:r>
            <a:endParaRPr sz="1100">
              <a:solidFill>
                <a:schemeClr val="dk1"/>
              </a:solidFill>
            </a:endParaRPr>
          </a:p>
          <a:p>
            <a:pPr lvl="0">
              <a:spcBef>
                <a:spcPts val="0"/>
              </a:spcBef>
              <a:spcAft>
                <a:spcPts val="0"/>
              </a:spcAft>
              <a:buClr>
                <a:schemeClr val="dk1"/>
              </a:buClr>
              <a:buSzPct val="100000"/>
              <a:buFont typeface="Arial"/>
              <a:buNone/>
            </a:pPr>
            <a:r>
              <a:rPr b="1" lang="en" sz="1100">
                <a:solidFill>
                  <a:schemeClr val="dk1"/>
                </a:solidFill>
              </a:rPr>
              <a:t>John Chambers (Creator of R)</a:t>
            </a: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Vectors and Variables</a:t>
            </a:r>
          </a:p>
        </p:txBody>
      </p:sp>
      <p:sp>
        <p:nvSpPr>
          <p:cNvPr id="92" name="Shape 92"/>
          <p:cNvSpPr txBox="1"/>
          <p:nvPr>
            <p:ph idx="1" type="body"/>
          </p:nvPr>
        </p:nvSpPr>
        <p:spPr>
          <a:xfrm>
            <a:off x="311700" y="1152475"/>
            <a:ext cx="3980400" cy="3416400"/>
          </a:xfrm>
          <a:prstGeom prst="rect">
            <a:avLst/>
          </a:prstGeom>
        </p:spPr>
        <p:txBody>
          <a:bodyPr anchorCtr="0" anchor="t" bIns="91425" lIns="91425" rIns="91425" tIns="91425">
            <a:noAutofit/>
          </a:bodyPr>
          <a:lstStyle/>
          <a:p>
            <a:pPr lvl="0">
              <a:spcBef>
                <a:spcPts val="0"/>
              </a:spcBef>
              <a:buNone/>
            </a:pPr>
            <a:r>
              <a:rPr lang="en"/>
              <a:t>c</a:t>
            </a:r>
            <a:r>
              <a:rPr lang="en"/>
              <a:t>ase sensitive: a ≠ A</a:t>
            </a:r>
          </a:p>
          <a:p>
            <a:pPr lvl="0">
              <a:spcBef>
                <a:spcPts val="0"/>
              </a:spcBef>
              <a:buNone/>
            </a:pPr>
            <a:r>
              <a:rPr lang="en"/>
              <a:t>“A number occurring by itself in an expression is taken as a vector of length one.”</a:t>
            </a:r>
          </a:p>
          <a:p>
            <a:pPr indent="0" lvl="0" marL="457200">
              <a:spcBef>
                <a:spcPts val="0"/>
              </a:spcBef>
              <a:buNone/>
            </a:pPr>
            <a:r>
              <a:rPr lang="en">
                <a:latin typeface="Courier New"/>
                <a:ea typeface="Courier New"/>
                <a:cs typeface="Courier New"/>
                <a:sym typeface="Courier New"/>
              </a:rPr>
              <a:t>x</a:t>
            </a:r>
            <a:r>
              <a:rPr lang="en">
                <a:latin typeface="Courier New"/>
                <a:ea typeface="Courier New"/>
                <a:cs typeface="Courier New"/>
                <a:sym typeface="Courier New"/>
              </a:rPr>
              <a:t> &lt;- 7</a:t>
            </a:r>
          </a:p>
          <a:p>
            <a:pPr indent="0" lvl="0" marL="457200">
              <a:spcBef>
                <a:spcPts val="0"/>
              </a:spcBef>
              <a:buNone/>
            </a:pPr>
            <a:r>
              <a:rPr lang="en">
                <a:latin typeface="Courier New"/>
                <a:ea typeface="Courier New"/>
                <a:cs typeface="Courier New"/>
                <a:sym typeface="Courier New"/>
              </a:rPr>
              <a:t>y</a:t>
            </a:r>
            <a:r>
              <a:rPr lang="en">
                <a:latin typeface="Courier New"/>
                <a:ea typeface="Courier New"/>
                <a:cs typeface="Courier New"/>
                <a:sym typeface="Courier New"/>
              </a:rPr>
              <a:t> &lt;- “diagnosis”</a:t>
            </a:r>
          </a:p>
          <a:p>
            <a:pPr indent="0" lvl="0" marL="457200">
              <a:spcBef>
                <a:spcPts val="0"/>
              </a:spcBef>
              <a:buNone/>
            </a:pPr>
            <a:r>
              <a:rPr lang="en">
                <a:latin typeface="Courier New"/>
                <a:ea typeface="Courier New"/>
                <a:cs typeface="Courier New"/>
                <a:sym typeface="Courier New"/>
              </a:rPr>
              <a:t>3.42 -&gt; z</a:t>
            </a:r>
          </a:p>
        </p:txBody>
      </p:sp>
      <p:graphicFrame>
        <p:nvGraphicFramePr>
          <p:cNvPr id="93" name="Shape 93"/>
          <p:cNvGraphicFramePr/>
          <p:nvPr/>
        </p:nvGraphicFramePr>
        <p:xfrm>
          <a:off x="4699225" y="445025"/>
          <a:ext cx="3000000" cy="3000000"/>
        </p:xfrm>
        <a:graphic>
          <a:graphicData uri="http://schemas.openxmlformats.org/drawingml/2006/table">
            <a:tbl>
              <a:tblPr>
                <a:noFill/>
                <a:tableStyleId>{F5B52760-8E59-456C-A6A8-1307D3786DD1}</a:tableStyleId>
              </a:tblPr>
              <a:tblGrid>
                <a:gridCol w="519175"/>
                <a:gridCol w="3606775"/>
              </a:tblGrid>
              <a:tr h="371200">
                <a:tc>
                  <a:txBody>
                    <a:bodyPr>
                      <a:noAutofit/>
                    </a:bodyPr>
                    <a:lstStyle/>
                    <a:p>
                      <a:pPr lvl="0">
                        <a:spcBef>
                          <a:spcPts val="0"/>
                        </a:spcBef>
                        <a:buNone/>
                      </a:pPr>
                      <a:r>
                        <a:rPr lang="en"/>
                        <a:t>&lt;-</a:t>
                      </a:r>
                    </a:p>
                  </a:txBody>
                  <a:tcPr marT="91425" marB="91425" marR="91425" marL="91425"/>
                </a:tc>
                <a:tc>
                  <a:txBody>
                    <a:bodyPr>
                      <a:noAutofit/>
                    </a:bodyPr>
                    <a:lstStyle/>
                    <a:p>
                      <a:pPr lvl="0">
                        <a:spcBef>
                          <a:spcPts val="0"/>
                        </a:spcBef>
                        <a:buNone/>
                      </a:pPr>
                      <a:r>
                        <a:rPr lang="en"/>
                        <a:t>l</a:t>
                      </a:r>
                      <a:r>
                        <a:rPr lang="en"/>
                        <a:t>eft assignment</a:t>
                      </a:r>
                    </a:p>
                  </a:txBody>
                  <a:tcPr marT="91425" marB="91425" marR="91425" marL="91425"/>
                </a:tc>
              </a:tr>
              <a:tr h="405125">
                <a:tc>
                  <a:txBody>
                    <a:bodyPr>
                      <a:noAutofit/>
                    </a:bodyPr>
                    <a:lstStyle/>
                    <a:p>
                      <a:pPr lvl="0">
                        <a:spcBef>
                          <a:spcPts val="0"/>
                        </a:spcBef>
                        <a:buNone/>
                      </a:pPr>
                      <a:r>
                        <a:rPr lang="en"/>
                        <a:t>-&gt;</a:t>
                      </a:r>
                    </a:p>
                  </a:txBody>
                  <a:tcPr marT="91425" marB="91425" marR="91425" marL="91425"/>
                </a:tc>
                <a:tc>
                  <a:txBody>
                    <a:bodyPr>
                      <a:noAutofit/>
                    </a:bodyPr>
                    <a:lstStyle/>
                    <a:p>
                      <a:pPr lvl="0">
                        <a:spcBef>
                          <a:spcPts val="0"/>
                        </a:spcBef>
                        <a:buNone/>
                      </a:pPr>
                      <a:r>
                        <a:rPr lang="en"/>
                        <a:t>r</a:t>
                      </a:r>
                      <a:r>
                        <a:rPr lang="en"/>
                        <a:t>ight assignment</a:t>
                      </a:r>
                    </a:p>
                  </a:txBody>
                  <a:tcPr marT="91425" marB="91425" marR="91425" marL="91425"/>
                </a:tc>
              </a:tr>
            </a:tbl>
          </a:graphicData>
        </a:graphic>
      </p:graphicFrame>
      <p:sp>
        <p:nvSpPr>
          <p:cNvPr id="94" name="Shape 94"/>
          <p:cNvSpPr txBox="1"/>
          <p:nvPr/>
        </p:nvSpPr>
        <p:spPr>
          <a:xfrm>
            <a:off x="4772000" y="1492900"/>
            <a:ext cx="3980400" cy="2329500"/>
          </a:xfrm>
          <a:prstGeom prst="rect">
            <a:avLst/>
          </a:prstGeom>
          <a:noFill/>
          <a:ln>
            <a:noFill/>
          </a:ln>
        </p:spPr>
        <p:txBody>
          <a:bodyPr anchorCtr="0" anchor="t" bIns="91425" lIns="91425" rIns="91425" tIns="91425">
            <a:noAutofit/>
          </a:bodyPr>
          <a:lstStyle/>
          <a:p>
            <a:pPr lvl="0">
              <a:spcBef>
                <a:spcPts val="0"/>
              </a:spcBef>
              <a:buNone/>
            </a:pPr>
            <a:r>
              <a:rPr lang="en" sz="1800"/>
              <a:t>Each</a:t>
            </a:r>
            <a:r>
              <a:rPr lang="en" sz="1800"/>
              <a:t> datum in R is interpreted as a vector. Vectors can be evaluated as literal values or through variable assignment.</a:t>
            </a:r>
          </a:p>
          <a:p>
            <a:pPr lvl="0">
              <a:spcBef>
                <a:spcPts val="0"/>
              </a:spcBef>
              <a:buNone/>
            </a:pPr>
            <a:r>
              <a:t/>
            </a:r>
            <a:endParaRPr sz="1800"/>
          </a:p>
          <a:p>
            <a:pPr lvl="0">
              <a:spcBef>
                <a:spcPts val="0"/>
              </a:spcBef>
              <a:buNone/>
            </a:pPr>
            <a:r>
              <a:rPr lang="en" sz="1800"/>
              <a:t>The escape character `\` is used to indicate special characters. To get the full list of </a:t>
            </a:r>
            <a:r>
              <a:rPr lang="en" sz="1800">
                <a:solidFill>
                  <a:schemeClr val="dk1"/>
                </a:solidFill>
              </a:rPr>
              <a:t>special characters available in R, run the command:</a:t>
            </a:r>
          </a:p>
          <a:p>
            <a:pPr lvl="0">
              <a:spcBef>
                <a:spcPts val="0"/>
              </a:spcBef>
              <a:buNone/>
            </a:pPr>
            <a:r>
              <a:t/>
            </a:r>
            <a:endParaRPr sz="1800"/>
          </a:p>
          <a:p>
            <a:pPr indent="0" lvl="0" marL="457200">
              <a:spcBef>
                <a:spcPts val="0"/>
              </a:spcBef>
              <a:buNone/>
            </a:pPr>
            <a:r>
              <a:rPr lang="en" sz="1800">
                <a:latin typeface="Courier New"/>
                <a:ea typeface="Courier New"/>
                <a:cs typeface="Courier New"/>
                <a:sym typeface="Courier New"/>
              </a:rPr>
              <a:t>?Quotes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249975"/>
            <a:ext cx="8520600" cy="572700"/>
          </a:xfrm>
          <a:prstGeom prst="rect">
            <a:avLst/>
          </a:prstGeom>
        </p:spPr>
        <p:txBody>
          <a:bodyPr anchorCtr="0" anchor="t" bIns="91425" lIns="91425" rIns="91425" tIns="91425">
            <a:noAutofit/>
          </a:bodyPr>
          <a:lstStyle/>
          <a:p>
            <a:pPr lvl="0">
              <a:spcBef>
                <a:spcPts val="0"/>
              </a:spcBef>
              <a:buNone/>
            </a:pPr>
            <a:r>
              <a:rPr lang="en"/>
              <a:t>Environments, Sessions, and Workspaces</a:t>
            </a:r>
          </a:p>
        </p:txBody>
      </p:sp>
      <p:sp>
        <p:nvSpPr>
          <p:cNvPr id="100" name="Shape 100"/>
          <p:cNvSpPr txBox="1"/>
          <p:nvPr>
            <p:ph idx="1" type="body"/>
          </p:nvPr>
        </p:nvSpPr>
        <p:spPr>
          <a:xfrm>
            <a:off x="311700" y="926800"/>
            <a:ext cx="8520600" cy="3416400"/>
          </a:xfrm>
          <a:prstGeom prst="rect">
            <a:avLst/>
          </a:prstGeom>
        </p:spPr>
        <p:txBody>
          <a:bodyPr anchorCtr="0" anchor="t" bIns="91425" lIns="91425" rIns="91425" tIns="91425">
            <a:noAutofit/>
          </a:bodyPr>
          <a:lstStyle/>
          <a:p>
            <a:pPr lvl="0">
              <a:spcBef>
                <a:spcPts val="0"/>
              </a:spcBef>
              <a:buNone/>
            </a:pPr>
            <a:r>
              <a:rPr lang="en"/>
              <a:t>R saves variables in “environments” which are accessed as “workspaces” for time durations called “sessions.” Environments are trees of scopes called “frames” at the bottom and “enclosures” above. Environments are actually stored in hidden files in the working directory.</a:t>
            </a:r>
          </a:p>
          <a:p>
            <a:pPr lvl="0">
              <a:spcBef>
                <a:spcPts val="0"/>
              </a:spcBef>
              <a:buNone/>
            </a:pPr>
            <a:r>
              <a:rPr lang="en"/>
              <a:t>Sessions endure over closing and re-opening RStudio or another R interpreter.</a:t>
            </a:r>
          </a:p>
          <a:p>
            <a:pPr lvl="0">
              <a:spcBef>
                <a:spcPts val="0"/>
              </a:spcBef>
              <a:buNone/>
            </a:pPr>
            <a:r>
              <a:rPr lang="en"/>
              <a:t>RStudio shows workspace data in its “Environment” window:</a:t>
            </a:r>
          </a:p>
        </p:txBody>
      </p:sp>
      <p:pic>
        <p:nvPicPr>
          <p:cNvPr descr="Screen Shot 2017-01-04 at 3.35.21 PM.png" id="101" name="Shape 101"/>
          <p:cNvPicPr preferRelativeResize="0"/>
          <p:nvPr/>
        </p:nvPicPr>
        <p:blipFill>
          <a:blip r:embed="rId3">
            <a:alphaModFix/>
          </a:blip>
          <a:stretch>
            <a:fillRect/>
          </a:stretch>
        </p:blipFill>
        <p:spPr>
          <a:xfrm>
            <a:off x="6669687" y="3022450"/>
            <a:ext cx="2219325" cy="1885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172325"/>
            <a:ext cx="8520600" cy="572700"/>
          </a:xfrm>
          <a:prstGeom prst="rect">
            <a:avLst/>
          </a:prstGeom>
        </p:spPr>
        <p:txBody>
          <a:bodyPr anchorCtr="0" anchor="t" bIns="91425" lIns="91425" rIns="91425" tIns="91425">
            <a:noAutofit/>
          </a:bodyPr>
          <a:lstStyle/>
          <a:p>
            <a:pPr lvl="0">
              <a:spcBef>
                <a:spcPts val="0"/>
              </a:spcBef>
              <a:buNone/>
            </a:pPr>
            <a:r>
              <a:rPr lang="en"/>
              <a:t>Data Types and Structures</a:t>
            </a:r>
          </a:p>
        </p:txBody>
      </p:sp>
      <p:sp>
        <p:nvSpPr>
          <p:cNvPr id="107" name="Shape 107"/>
          <p:cNvSpPr txBox="1"/>
          <p:nvPr>
            <p:ph idx="1" type="body"/>
          </p:nvPr>
        </p:nvSpPr>
        <p:spPr>
          <a:xfrm>
            <a:off x="311700" y="712925"/>
            <a:ext cx="8520600" cy="3416400"/>
          </a:xfrm>
          <a:prstGeom prst="rect">
            <a:avLst/>
          </a:prstGeom>
        </p:spPr>
        <p:txBody>
          <a:bodyPr anchorCtr="0" anchor="t" bIns="91425" lIns="91425" rIns="91425" tIns="91425">
            <a:noAutofit/>
          </a:bodyPr>
          <a:lstStyle/>
          <a:p>
            <a:pPr lvl="0">
              <a:spcBef>
                <a:spcPts val="0"/>
              </a:spcBef>
              <a:buNone/>
            </a:pPr>
            <a:r>
              <a:rPr lang="en"/>
              <a:t>Atomic classes:</a:t>
            </a:r>
          </a:p>
          <a:p>
            <a:pPr lvl="0">
              <a:spcBef>
                <a:spcPts val="0"/>
              </a:spcBef>
              <a:buNone/>
            </a:pPr>
            <a:r>
              <a:t/>
            </a:r>
            <a:endParaRPr/>
          </a:p>
        </p:txBody>
      </p:sp>
      <p:graphicFrame>
        <p:nvGraphicFramePr>
          <p:cNvPr id="108" name="Shape 108"/>
          <p:cNvGraphicFramePr/>
          <p:nvPr/>
        </p:nvGraphicFramePr>
        <p:xfrm>
          <a:off x="705800" y="1176934"/>
          <a:ext cx="3000000" cy="3000000"/>
        </p:xfrm>
        <a:graphic>
          <a:graphicData uri="http://schemas.openxmlformats.org/drawingml/2006/table">
            <a:tbl>
              <a:tblPr>
                <a:noFill/>
                <a:tableStyleId>{F5B52760-8E59-456C-A6A8-1307D3786DD1}</a:tableStyleId>
              </a:tblPr>
              <a:tblGrid>
                <a:gridCol w="3996950"/>
                <a:gridCol w="3996950"/>
              </a:tblGrid>
              <a:tr h="291650">
                <a:tc>
                  <a:txBody>
                    <a:bodyPr>
                      <a:noAutofit/>
                    </a:bodyPr>
                    <a:lstStyle/>
                    <a:p>
                      <a:pPr lvl="0" rtl="0">
                        <a:spcBef>
                          <a:spcPts val="0"/>
                        </a:spcBef>
                        <a:buNone/>
                      </a:pPr>
                      <a:r>
                        <a:rPr b="1" lang="en" sz="1200"/>
                        <a:t>Class</a:t>
                      </a:r>
                    </a:p>
                  </a:txBody>
                  <a:tcPr marT="91425" marB="91425" marR="91425" marL="91425"/>
                </a:tc>
                <a:tc>
                  <a:txBody>
                    <a:bodyPr>
                      <a:noAutofit/>
                    </a:bodyPr>
                    <a:lstStyle/>
                    <a:p>
                      <a:pPr lvl="0" rtl="0">
                        <a:spcBef>
                          <a:spcPts val="0"/>
                        </a:spcBef>
                        <a:buNone/>
                      </a:pPr>
                      <a:r>
                        <a:rPr b="1" lang="en" sz="1200"/>
                        <a:t>Example</a:t>
                      </a:r>
                    </a:p>
                  </a:txBody>
                  <a:tcPr marT="91425" marB="91425" marR="91425" marL="91425"/>
                </a:tc>
              </a:tr>
              <a:tr h="491775">
                <a:tc>
                  <a:txBody>
                    <a:bodyPr>
                      <a:noAutofit/>
                    </a:bodyPr>
                    <a:lstStyle/>
                    <a:p>
                      <a:pPr lvl="0">
                        <a:spcBef>
                          <a:spcPts val="0"/>
                        </a:spcBef>
                        <a:buNone/>
                      </a:pPr>
                      <a:r>
                        <a:rPr lang="en" sz="1200"/>
                        <a:t>character</a:t>
                      </a:r>
                    </a:p>
                  </a:txBody>
                  <a:tcPr marT="91425" marB="91425" marR="91425" marL="91425"/>
                </a:tc>
                <a:tc>
                  <a:txBody>
                    <a:bodyPr>
                      <a:noAutofit/>
                    </a:bodyPr>
                    <a:lstStyle/>
                    <a:p>
                      <a:pPr lvl="0" rtl="0">
                        <a:spcBef>
                          <a:spcPts val="0"/>
                        </a:spcBef>
                        <a:buClr>
                          <a:schemeClr val="dk1"/>
                        </a:buClr>
                        <a:buSzPct val="91666"/>
                        <a:buFont typeface="Arial"/>
                        <a:buNone/>
                      </a:pPr>
                      <a:r>
                        <a:rPr lang="en" sz="1200"/>
                        <a:t>“A”, “a”, “1 Teleport Drive”, “/Desktop/New Folder”</a:t>
                      </a:r>
                    </a:p>
                  </a:txBody>
                  <a:tcPr marT="91425" marB="91425" marR="91425" marL="91425"/>
                </a:tc>
              </a:tr>
              <a:tr h="397100">
                <a:tc>
                  <a:txBody>
                    <a:bodyPr>
                      <a:noAutofit/>
                    </a:bodyPr>
                    <a:lstStyle/>
                    <a:p>
                      <a:pPr lvl="0">
                        <a:spcBef>
                          <a:spcPts val="0"/>
                        </a:spcBef>
                        <a:buNone/>
                      </a:pPr>
                      <a:r>
                        <a:rPr lang="en" sz="1200"/>
                        <a:t>numeric</a:t>
                      </a:r>
                    </a:p>
                  </a:txBody>
                  <a:tcPr marT="91425" marB="91425" marR="91425" marL="91425"/>
                </a:tc>
                <a:tc>
                  <a:txBody>
                    <a:bodyPr>
                      <a:noAutofit/>
                    </a:bodyPr>
                    <a:lstStyle/>
                    <a:p>
                      <a:pPr lvl="0">
                        <a:spcBef>
                          <a:spcPts val="0"/>
                        </a:spcBef>
                        <a:buNone/>
                      </a:pPr>
                      <a:r>
                        <a:rPr lang="en" sz="1200"/>
                        <a:t>2, 15.5, 3.14</a:t>
                      </a:r>
                    </a:p>
                  </a:txBody>
                  <a:tcPr marT="91425" marB="91425" marR="91425" marL="91425"/>
                </a:tc>
              </a:tr>
              <a:tr h="397100">
                <a:tc>
                  <a:txBody>
                    <a:bodyPr>
                      <a:noAutofit/>
                    </a:bodyPr>
                    <a:lstStyle/>
                    <a:p>
                      <a:pPr lvl="0">
                        <a:spcBef>
                          <a:spcPts val="0"/>
                        </a:spcBef>
                        <a:buNone/>
                      </a:pPr>
                      <a:r>
                        <a:rPr lang="en" sz="1200"/>
                        <a:t>integer</a:t>
                      </a:r>
                    </a:p>
                  </a:txBody>
                  <a:tcPr marT="91425" marB="91425" marR="91425" marL="91425"/>
                </a:tc>
                <a:tc>
                  <a:txBody>
                    <a:bodyPr>
                      <a:noAutofit/>
                    </a:bodyPr>
                    <a:lstStyle/>
                    <a:p>
                      <a:pPr lvl="0">
                        <a:spcBef>
                          <a:spcPts val="0"/>
                        </a:spcBef>
                        <a:buNone/>
                      </a:pPr>
                      <a:r>
                        <a:rPr lang="en" sz="1200"/>
                        <a:t>2L (denoted by L)</a:t>
                      </a:r>
                    </a:p>
                  </a:txBody>
                  <a:tcPr marT="91425" marB="91425" marR="91425" marL="91425"/>
                </a:tc>
              </a:tr>
              <a:tr h="397100">
                <a:tc>
                  <a:txBody>
                    <a:bodyPr>
                      <a:noAutofit/>
                    </a:bodyPr>
                    <a:lstStyle/>
                    <a:p>
                      <a:pPr lvl="0">
                        <a:spcBef>
                          <a:spcPts val="0"/>
                        </a:spcBef>
                        <a:buNone/>
                      </a:pPr>
                      <a:r>
                        <a:rPr lang="en" sz="1200"/>
                        <a:t>logical</a:t>
                      </a:r>
                    </a:p>
                  </a:txBody>
                  <a:tcPr marT="91425" marB="91425" marR="91425" marL="91425"/>
                </a:tc>
                <a:tc>
                  <a:txBody>
                    <a:bodyPr>
                      <a:noAutofit/>
                    </a:bodyPr>
                    <a:lstStyle/>
                    <a:p>
                      <a:pPr lvl="0">
                        <a:spcBef>
                          <a:spcPts val="0"/>
                        </a:spcBef>
                        <a:buNone/>
                      </a:pPr>
                      <a:r>
                        <a:rPr lang="en" sz="1200"/>
                        <a:t>TRUE; FALSE</a:t>
                      </a:r>
                    </a:p>
                  </a:txBody>
                  <a:tcPr marT="91425" marB="91425" marR="91425" marL="91425"/>
                </a:tc>
              </a:tr>
              <a:tr h="397100">
                <a:tc>
                  <a:txBody>
                    <a:bodyPr>
                      <a:noAutofit/>
                    </a:bodyPr>
                    <a:lstStyle/>
                    <a:p>
                      <a:pPr lvl="0">
                        <a:spcBef>
                          <a:spcPts val="0"/>
                        </a:spcBef>
                        <a:buNone/>
                      </a:pPr>
                      <a:r>
                        <a:rPr lang="en" sz="1200"/>
                        <a:t>complex</a:t>
                      </a:r>
                    </a:p>
                  </a:txBody>
                  <a:tcPr marT="91425" marB="91425" marR="91425" marL="91425"/>
                </a:tc>
                <a:tc>
                  <a:txBody>
                    <a:bodyPr>
                      <a:noAutofit/>
                    </a:bodyPr>
                    <a:lstStyle/>
                    <a:p>
                      <a:pPr lvl="0">
                        <a:spcBef>
                          <a:spcPts val="0"/>
                        </a:spcBef>
                        <a:buNone/>
                      </a:pPr>
                      <a:r>
                        <a:rPr lang="en" sz="1200"/>
                        <a:t>2 + 2i</a:t>
                      </a:r>
                    </a:p>
                  </a:txBody>
                  <a:tcPr marT="91425" marB="91425" marR="91425" marL="91425"/>
                </a:tc>
              </a:tr>
              <a:tr h="400950">
                <a:tc>
                  <a:txBody>
                    <a:bodyPr>
                      <a:noAutofit/>
                    </a:bodyPr>
                    <a:lstStyle/>
                    <a:p>
                      <a:pPr lvl="0" rtl="0">
                        <a:spcBef>
                          <a:spcPts val="0"/>
                        </a:spcBef>
                        <a:buNone/>
                      </a:pPr>
                      <a:r>
                        <a:rPr lang="en" sz="1200"/>
                        <a:t>NULL</a:t>
                      </a:r>
                    </a:p>
                  </a:txBody>
                  <a:tcPr marT="91425" marB="91425" marR="91425" marL="91425"/>
                </a:tc>
                <a:tc>
                  <a:txBody>
                    <a:bodyPr>
                      <a:noAutofit/>
                    </a:bodyPr>
                    <a:lstStyle/>
                    <a:p>
                      <a:pPr lvl="0" rtl="0">
                        <a:spcBef>
                          <a:spcPts val="0"/>
                        </a:spcBef>
                        <a:buNone/>
                      </a:pPr>
                      <a:r>
                        <a:t/>
                      </a:r>
                      <a:endParaRPr sz="1200"/>
                    </a:p>
                  </a:txBody>
                  <a:tcPr marT="91425" marB="91425" marR="91425" marL="91425"/>
                </a:tc>
              </a:tr>
              <a:tr h="400950">
                <a:tc>
                  <a:txBody>
                    <a:bodyPr>
                      <a:noAutofit/>
                    </a:bodyPr>
                    <a:lstStyle/>
                    <a:p>
                      <a:pPr lvl="0" rtl="0">
                        <a:spcBef>
                          <a:spcPts val="0"/>
                        </a:spcBef>
                        <a:buNone/>
                      </a:pPr>
                      <a:r>
                        <a:rPr lang="en" sz="1200"/>
                        <a:t>raw</a:t>
                      </a:r>
                    </a:p>
                  </a:txBody>
                  <a:tcPr marT="91425" marB="91425" marR="91425" marL="91425"/>
                </a:tc>
                <a:tc>
                  <a:txBody>
                    <a:bodyPr>
                      <a:noAutofit/>
                    </a:bodyPr>
                    <a:lstStyle/>
                    <a:p>
                      <a:pPr lvl="0" rtl="0">
                        <a:spcBef>
                          <a:spcPts val="0"/>
                        </a:spcBef>
                        <a:buNone/>
                      </a:pPr>
                      <a:r>
                        <a:rPr lang="en" sz="1200"/>
                        <a:t>64 69 61 67 6e 6f 73 69 73</a:t>
                      </a:r>
                    </a:p>
                  </a:txBody>
                  <a:tcPr marT="91425" marB="91425" marR="91425" marL="91425"/>
                </a:tc>
              </a:tr>
            </a:tbl>
          </a:graphicData>
        </a:graphic>
      </p:graphicFrame>
      <p:sp>
        <p:nvSpPr>
          <p:cNvPr id="109" name="Shape 109"/>
          <p:cNvSpPr txBox="1"/>
          <p:nvPr/>
        </p:nvSpPr>
        <p:spPr>
          <a:xfrm>
            <a:off x="445250" y="4627500"/>
            <a:ext cx="4422000" cy="516000"/>
          </a:xfrm>
          <a:prstGeom prst="rect">
            <a:avLst/>
          </a:prstGeom>
          <a:noFill/>
          <a:ln>
            <a:noFill/>
          </a:ln>
        </p:spPr>
        <p:txBody>
          <a:bodyPr anchorCtr="0" anchor="t" bIns="91425" lIns="91425" rIns="91425" tIns="91425">
            <a:noAutofit/>
          </a:bodyPr>
          <a:lstStyle/>
          <a:p>
            <a:pPr lvl="0">
              <a:spcBef>
                <a:spcPts val="0"/>
              </a:spcBef>
              <a:buNone/>
            </a:pPr>
            <a:r>
              <a:rPr lang="en"/>
              <a:t>typeof()</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16097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t>Data Types and Structures</a:t>
            </a:r>
          </a:p>
          <a:p>
            <a:pPr lvl="0">
              <a:spcBef>
                <a:spcPts val="0"/>
              </a:spcBef>
              <a:buNone/>
            </a:pPr>
            <a:r>
              <a:t/>
            </a:r>
            <a:endParaRPr/>
          </a:p>
        </p:txBody>
      </p:sp>
      <p:graphicFrame>
        <p:nvGraphicFramePr>
          <p:cNvPr id="115" name="Shape 115"/>
          <p:cNvGraphicFramePr/>
          <p:nvPr/>
        </p:nvGraphicFramePr>
        <p:xfrm>
          <a:off x="912187" y="695300"/>
          <a:ext cx="3000000" cy="3000000"/>
        </p:xfrm>
        <a:graphic>
          <a:graphicData uri="http://schemas.openxmlformats.org/drawingml/2006/table">
            <a:tbl>
              <a:tblPr>
                <a:noFill/>
                <a:tableStyleId>{F5B52760-8E59-456C-A6A8-1307D3786DD1}</a:tableStyleId>
              </a:tblPr>
              <a:tblGrid>
                <a:gridCol w="2439875"/>
                <a:gridCol w="2439875"/>
                <a:gridCol w="2439875"/>
              </a:tblGrid>
              <a:tr h="623025">
                <a:tc>
                  <a:txBody>
                    <a:bodyPr>
                      <a:noAutofit/>
                    </a:bodyPr>
                    <a:lstStyle/>
                    <a:p>
                      <a:pPr lvl="0">
                        <a:spcBef>
                          <a:spcPts val="0"/>
                        </a:spcBef>
                        <a:buNone/>
                      </a:pPr>
                      <a:r>
                        <a:rPr lang="en" sz="1200"/>
                        <a:t>(Atomic) Vector</a:t>
                      </a:r>
                    </a:p>
                  </a:txBody>
                  <a:tcPr marT="91425" marB="91425" marR="91425" marL="91425"/>
                </a:tc>
                <a:tc>
                  <a:txBody>
                    <a:bodyPr>
                      <a:noAutofit/>
                    </a:bodyPr>
                    <a:lstStyle/>
                    <a:p>
                      <a:pPr lvl="0">
                        <a:spcBef>
                          <a:spcPts val="0"/>
                        </a:spcBef>
                        <a:buNone/>
                      </a:pPr>
                      <a:r>
                        <a:rPr lang="en" sz="1200">
                          <a:solidFill>
                            <a:schemeClr val="dk1"/>
                          </a:solidFill>
                        </a:rPr>
                        <a:t>1-dimensional array of a </a:t>
                      </a:r>
                      <a:r>
                        <a:rPr lang="en" sz="1200"/>
                        <a:t>s</a:t>
                      </a:r>
                      <a:r>
                        <a:rPr lang="en" sz="1200"/>
                        <a:t>ingle data type</a:t>
                      </a:r>
                    </a:p>
                  </a:txBody>
                  <a:tcPr marT="91425" marB="91425" marR="91425" marL="91425"/>
                </a:tc>
                <a:tc>
                  <a:txBody>
                    <a:bodyPr>
                      <a:noAutofit/>
                    </a:bodyPr>
                    <a:lstStyle/>
                    <a:p>
                      <a:pPr lvl="0">
                        <a:spcBef>
                          <a:spcPts val="0"/>
                        </a:spcBef>
                        <a:buNone/>
                      </a:pPr>
                      <a:r>
                        <a:t/>
                      </a:r>
                      <a:endParaRPr/>
                    </a:p>
                  </a:txBody>
                  <a:tcPr marT="91425" marB="91425" marR="91425" marL="91425"/>
                </a:tc>
              </a:tr>
              <a:tr h="752425">
                <a:tc>
                  <a:txBody>
                    <a:bodyPr>
                      <a:noAutofit/>
                    </a:bodyPr>
                    <a:lstStyle/>
                    <a:p>
                      <a:pPr lvl="0" rtl="0">
                        <a:spcBef>
                          <a:spcPts val="0"/>
                        </a:spcBef>
                        <a:buNone/>
                      </a:pPr>
                      <a:r>
                        <a:rPr lang="en" sz="1200"/>
                        <a:t>Matrix</a:t>
                      </a:r>
                    </a:p>
                  </a:txBody>
                  <a:tcPr marT="91425" marB="91425" marR="91425" marL="91425"/>
                </a:tc>
                <a:tc>
                  <a:txBody>
                    <a:bodyPr>
                      <a:noAutofit/>
                    </a:bodyPr>
                    <a:lstStyle/>
                    <a:p>
                      <a:pPr lvl="0" rtl="0">
                        <a:spcBef>
                          <a:spcPts val="0"/>
                        </a:spcBef>
                        <a:buNone/>
                      </a:pPr>
                      <a:r>
                        <a:rPr lang="en" sz="1200"/>
                        <a:t>2-dimensional array of a single data type</a:t>
                      </a:r>
                    </a:p>
                  </a:txBody>
                  <a:tcPr marT="91425" marB="91425" marR="91425" marL="91425"/>
                </a:tc>
                <a:tc>
                  <a:txBody>
                    <a:bodyPr>
                      <a:noAutofit/>
                    </a:bodyPr>
                    <a:lstStyle/>
                    <a:p>
                      <a:pPr lvl="0" rtl="0">
                        <a:spcBef>
                          <a:spcPts val="0"/>
                        </a:spcBef>
                        <a:buNone/>
                      </a:pPr>
                      <a:r>
                        <a:t/>
                      </a:r>
                      <a:endParaRPr/>
                    </a:p>
                  </a:txBody>
                  <a:tcPr marT="91425" marB="91425" marR="91425" marL="91425"/>
                </a:tc>
              </a:tr>
              <a:tr h="893450">
                <a:tc>
                  <a:txBody>
                    <a:bodyPr>
                      <a:noAutofit/>
                    </a:bodyPr>
                    <a:lstStyle/>
                    <a:p>
                      <a:pPr lvl="0" rtl="0">
                        <a:spcBef>
                          <a:spcPts val="0"/>
                        </a:spcBef>
                        <a:buNone/>
                      </a:pPr>
                      <a:r>
                        <a:rPr lang="en" sz="1200"/>
                        <a:t>Factor</a:t>
                      </a:r>
                    </a:p>
                  </a:txBody>
                  <a:tcPr marT="91425" marB="91425" marR="91425" marL="91425"/>
                </a:tc>
                <a:tc>
                  <a:txBody>
                    <a:bodyPr>
                      <a:noAutofit/>
                    </a:bodyPr>
                    <a:lstStyle/>
                    <a:p>
                      <a:pPr lvl="0" rtl="0">
                        <a:spcBef>
                          <a:spcPts val="0"/>
                        </a:spcBef>
                        <a:buNone/>
                      </a:pPr>
                      <a:r>
                        <a:rPr lang="en" sz="1200"/>
                        <a:t>Derived from a fixed set of values; represents categorical data; important for plotting and analysis</a:t>
                      </a:r>
                    </a:p>
                  </a:txBody>
                  <a:tcPr marT="91425" marB="91425" marR="91425" marL="91425"/>
                </a:tc>
                <a:tc>
                  <a:txBody>
                    <a:bodyPr>
                      <a:noAutofit/>
                    </a:bodyPr>
                    <a:lstStyle/>
                    <a:p>
                      <a:pPr lvl="0" rtl="0">
                        <a:spcBef>
                          <a:spcPts val="0"/>
                        </a:spcBef>
                        <a:buNone/>
                      </a:pPr>
                      <a:r>
                        <a:t/>
                      </a:r>
                      <a:endParaRPr/>
                    </a:p>
                  </a:txBody>
                  <a:tcPr marT="91425" marB="91425" marR="91425" marL="91425"/>
                </a:tc>
              </a:tr>
              <a:tr h="829975">
                <a:tc>
                  <a:txBody>
                    <a:bodyPr>
                      <a:noAutofit/>
                    </a:bodyPr>
                    <a:lstStyle/>
                    <a:p>
                      <a:pPr lvl="0">
                        <a:spcBef>
                          <a:spcPts val="0"/>
                        </a:spcBef>
                        <a:buNone/>
                      </a:pPr>
                      <a:r>
                        <a:rPr lang="en" sz="1200"/>
                        <a:t>List</a:t>
                      </a:r>
                    </a:p>
                  </a:txBody>
                  <a:tcPr marT="91425" marB="91425" marR="91425" marL="91425"/>
                </a:tc>
                <a:tc>
                  <a:txBody>
                    <a:bodyPr>
                      <a:noAutofit/>
                    </a:bodyPr>
                    <a:lstStyle/>
                    <a:p>
                      <a:pPr lvl="0">
                        <a:spcBef>
                          <a:spcPts val="0"/>
                        </a:spcBef>
                        <a:buNone/>
                      </a:pPr>
                      <a:r>
                        <a:rPr lang="en" sz="1200"/>
                        <a:t>Collection of data structures</a:t>
                      </a:r>
                      <a:r>
                        <a:rPr lang="en" sz="1200"/>
                        <a:t>; can combine structures of different type and lengths</a:t>
                      </a:r>
                    </a:p>
                  </a:txBody>
                  <a:tcPr marT="91425" marB="91425" marR="91425" marL="91425"/>
                </a:tc>
                <a:tc>
                  <a:txBody>
                    <a:bodyPr>
                      <a:noAutofit/>
                    </a:bodyPr>
                    <a:lstStyle/>
                    <a:p>
                      <a:pPr lvl="0">
                        <a:spcBef>
                          <a:spcPts val="0"/>
                        </a:spcBef>
                        <a:buNone/>
                      </a:pPr>
                      <a:r>
                        <a:t/>
                      </a:r>
                      <a:endParaRPr/>
                    </a:p>
                  </a:txBody>
                  <a:tcPr marT="91425" marB="91425" marR="91425" marL="91425"/>
                </a:tc>
              </a:tr>
              <a:tr h="829975">
                <a:tc>
                  <a:txBody>
                    <a:bodyPr>
                      <a:noAutofit/>
                    </a:bodyPr>
                    <a:lstStyle/>
                    <a:p>
                      <a:pPr lvl="0">
                        <a:spcBef>
                          <a:spcPts val="0"/>
                        </a:spcBef>
                        <a:buNone/>
                      </a:pPr>
                      <a:r>
                        <a:rPr lang="en" sz="1200"/>
                        <a:t>Data Frame</a:t>
                      </a:r>
                    </a:p>
                  </a:txBody>
                  <a:tcPr marT="91425" marB="91425" marR="91425" marL="91425"/>
                </a:tc>
                <a:tc>
                  <a:txBody>
                    <a:bodyPr>
                      <a:noAutofit/>
                    </a:bodyPr>
                    <a:lstStyle/>
                    <a:p>
                      <a:pPr lvl="0">
                        <a:spcBef>
                          <a:spcPts val="0"/>
                        </a:spcBef>
                        <a:buNone/>
                      </a:pPr>
                      <a:r>
                        <a:rPr lang="en" sz="1200"/>
                        <a:t>Collection of vectors with the same length; data types can vary</a:t>
                      </a:r>
                    </a:p>
                  </a:txBody>
                  <a:tcPr marT="91425" marB="91425" marR="91425" marL="91425"/>
                </a:tc>
                <a:tc>
                  <a:txBody>
                    <a:bodyPr>
                      <a:noAutofit/>
                    </a:bodyPr>
                    <a:lstStyle/>
                    <a:p>
                      <a:pPr lvl="0">
                        <a:spcBef>
                          <a:spcPts val="0"/>
                        </a:spcBef>
                        <a:buNone/>
                      </a:pPr>
                      <a:r>
                        <a:t/>
                      </a:r>
                      <a:endParaRPr/>
                    </a:p>
                  </a:txBody>
                  <a:tcPr marT="91425" marB="91425" marR="91425" marL="91425"/>
                </a:tc>
              </a:tr>
              <a:tr h="453100">
                <a:tc>
                  <a:txBody>
                    <a:bodyPr>
                      <a:noAutofit/>
                    </a:bodyPr>
                    <a:lstStyle/>
                    <a:p>
                      <a:pPr lvl="0">
                        <a:spcBef>
                          <a:spcPts val="0"/>
                        </a:spcBef>
                        <a:buNone/>
                      </a:pPr>
                      <a:r>
                        <a:rPr lang="en" sz="1200"/>
                        <a:t>Table</a:t>
                      </a:r>
                    </a:p>
                  </a:txBody>
                  <a:tcPr marT="91425" marB="91425" marR="91425" marL="91425"/>
                </a:tc>
                <a:tc>
                  <a:txBody>
                    <a:bodyPr>
                      <a:noAutofit/>
                    </a:bodyPr>
                    <a:lstStyle/>
                    <a:p>
                      <a:pPr lvl="0">
                        <a:spcBef>
                          <a:spcPts val="0"/>
                        </a:spcBef>
                        <a:buNone/>
                      </a:pPr>
                      <a:r>
                        <a:rPr lang="en" sz="1200"/>
                        <a:t>Frequency table</a:t>
                      </a:r>
                    </a:p>
                  </a:txBody>
                  <a:tcPr marT="91425" marB="91425" marR="91425" marL="91425"/>
                </a:tc>
                <a:tc>
                  <a:txBody>
                    <a:bodyPr>
                      <a:noAutofit/>
                    </a:bodyPr>
                    <a:lstStyle/>
                    <a:p>
                      <a:pPr lvl="0">
                        <a:spcBef>
                          <a:spcPts val="0"/>
                        </a:spcBef>
                        <a:buNone/>
                      </a:pPr>
                      <a:r>
                        <a:t/>
                      </a:r>
                      <a:endParaRPr/>
                    </a:p>
                  </a:txBody>
                  <a:tcPr marT="91425" marB="91425" marR="91425" marL="91425"/>
                </a:tc>
              </a:tr>
            </a:tbl>
          </a:graphicData>
        </a:graphic>
      </p:graphicFrame>
      <p:pic>
        <p:nvPicPr>
          <p:cNvPr descr="Image numvec" id="116" name="Shape 116"/>
          <p:cNvPicPr preferRelativeResize="0"/>
          <p:nvPr/>
        </p:nvPicPr>
        <p:blipFill>
          <a:blip r:embed="rId3">
            <a:alphaModFix/>
          </a:blip>
          <a:stretch>
            <a:fillRect/>
          </a:stretch>
        </p:blipFill>
        <p:spPr>
          <a:xfrm>
            <a:off x="6808212" y="733675"/>
            <a:ext cx="267272" cy="572699"/>
          </a:xfrm>
          <a:prstGeom prst="rect">
            <a:avLst/>
          </a:prstGeom>
          <a:noFill/>
          <a:ln>
            <a:noFill/>
          </a:ln>
        </p:spPr>
      </p:pic>
      <p:pic>
        <p:nvPicPr>
          <p:cNvPr descr="Image matrix" id="117" name="Shape 117"/>
          <p:cNvPicPr preferRelativeResize="0"/>
          <p:nvPr/>
        </p:nvPicPr>
        <p:blipFill>
          <a:blip r:embed="rId4">
            <a:alphaModFix/>
          </a:blip>
          <a:stretch>
            <a:fillRect/>
          </a:stretch>
        </p:blipFill>
        <p:spPr>
          <a:xfrm>
            <a:off x="6626381" y="1337100"/>
            <a:ext cx="630924" cy="630949"/>
          </a:xfrm>
          <a:prstGeom prst="rect">
            <a:avLst/>
          </a:prstGeom>
          <a:noFill/>
          <a:ln>
            <a:noFill/>
          </a:ln>
        </p:spPr>
      </p:pic>
      <p:pic>
        <p:nvPicPr>
          <p:cNvPr descr="Image df" id="118" name="Shape 118"/>
          <p:cNvPicPr preferRelativeResize="0"/>
          <p:nvPr/>
        </p:nvPicPr>
        <p:blipFill>
          <a:blip r:embed="rId5">
            <a:alphaModFix/>
          </a:blip>
          <a:stretch>
            <a:fillRect/>
          </a:stretch>
        </p:blipFill>
        <p:spPr>
          <a:xfrm>
            <a:off x="6508812" y="3837300"/>
            <a:ext cx="866050" cy="817936"/>
          </a:xfrm>
          <a:prstGeom prst="rect">
            <a:avLst/>
          </a:prstGeom>
          <a:noFill/>
          <a:ln>
            <a:noFill/>
          </a:ln>
        </p:spPr>
      </p:pic>
      <p:pic>
        <p:nvPicPr>
          <p:cNvPr descr="Image list" id="119" name="Shape 119"/>
          <p:cNvPicPr preferRelativeResize="0"/>
          <p:nvPr/>
        </p:nvPicPr>
        <p:blipFill>
          <a:blip r:embed="rId6">
            <a:alphaModFix/>
          </a:blip>
          <a:stretch>
            <a:fillRect/>
          </a:stretch>
        </p:blipFill>
        <p:spPr>
          <a:xfrm>
            <a:off x="6508800" y="3019362"/>
            <a:ext cx="866050" cy="817936"/>
          </a:xfrm>
          <a:prstGeom prst="rect">
            <a:avLst/>
          </a:prstGeom>
          <a:noFill/>
          <a:ln>
            <a:noFill/>
          </a:ln>
        </p:spPr>
      </p:pic>
      <p:pic>
        <p:nvPicPr>
          <p:cNvPr descr="Image factor" id="120" name="Shape 120"/>
          <p:cNvPicPr preferRelativeResize="0"/>
          <p:nvPr/>
        </p:nvPicPr>
        <p:blipFill>
          <a:blip r:embed="rId7">
            <a:alphaModFix/>
          </a:blip>
          <a:stretch>
            <a:fillRect/>
          </a:stretch>
        </p:blipFill>
        <p:spPr>
          <a:xfrm>
            <a:off x="6750975" y="2084752"/>
            <a:ext cx="381694" cy="8179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