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93" r:id="rId3"/>
    <p:sldId id="294" r:id="rId4"/>
    <p:sldId id="328" r:id="rId5"/>
    <p:sldId id="333" r:id="rId6"/>
    <p:sldId id="331" r:id="rId7"/>
    <p:sldId id="327" r:id="rId8"/>
    <p:sldId id="332" r:id="rId9"/>
    <p:sldId id="330" r:id="rId10"/>
    <p:sldId id="321" r:id="rId11"/>
    <p:sldId id="335" r:id="rId12"/>
    <p:sldId id="299" r:id="rId13"/>
    <p:sldId id="300" r:id="rId14"/>
    <p:sldId id="301" r:id="rId15"/>
    <p:sldId id="302" r:id="rId16"/>
    <p:sldId id="307" r:id="rId17"/>
    <p:sldId id="303" r:id="rId18"/>
    <p:sldId id="304" r:id="rId19"/>
    <p:sldId id="311" r:id="rId20"/>
    <p:sldId id="312" r:id="rId21"/>
    <p:sldId id="317" r:id="rId22"/>
    <p:sldId id="320" r:id="rId23"/>
    <p:sldId id="310" r:id="rId24"/>
    <p:sldId id="325" r:id="rId25"/>
    <p:sldId id="337" r:id="rId26"/>
    <p:sldId id="336" r:id="rId27"/>
    <p:sldId id="25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67" autoAdjust="0"/>
    <p:restoredTop sz="88184" autoAdjust="0"/>
  </p:normalViewPr>
  <p:slideViewPr>
    <p:cSldViewPr snapToGrid="0" snapToObjects="1">
      <p:cViewPr>
        <p:scale>
          <a:sx n="125" d="100"/>
          <a:sy n="125" d="100"/>
        </p:scale>
        <p:origin x="-640" y="1112"/>
      </p:cViewPr>
      <p:guideLst>
        <p:guide orient="horz" pos="234"/>
        <p:guide pos="1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8F21E-1858-B94A-A812-D83A0EF42628}" type="datetimeFigureOut">
              <a:rPr lang="en-US" smtClean="0"/>
              <a:t>7/7/16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52600-3A61-6642-87D2-C9FB64C0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294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EAF76-AAAB-3E42-8464-1EB092178617}" type="datetimeFigureOut">
              <a:rPr lang="en-US" smtClean="0"/>
              <a:t>7/7/16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92273-F34B-4747-A7C4-F4C7502FE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708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92273-F34B-4747-A7C4-F4C7502FE0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07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\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C1ECE-5972-E943-94E1-FE59B67490D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13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MI_white_logo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572" y="2697377"/>
            <a:ext cx="1801970" cy="154454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3975278" y="2697377"/>
            <a:ext cx="9420" cy="1544546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23435" y="2680748"/>
            <a:ext cx="3297099" cy="157780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15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2CCC-E245-434E-A9CC-FF9748218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3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MI_white_logo_CMIdotORG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953" y="2351724"/>
            <a:ext cx="1728230" cy="196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6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2CCC-E245-434E-A9CC-FF9748218FA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CMI_spot_h_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75" y="5988236"/>
            <a:ext cx="2061436" cy="73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6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020951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i="0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Title/Header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622CCC-E245-434E-A9CC-FF9748218FA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CMI_white_h_logo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24" y="6055895"/>
            <a:ext cx="1950720" cy="59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95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2CCC-E245-434E-A9CC-FF9748218FA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CMI_spot_h_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75" y="5988236"/>
            <a:ext cx="2061436" cy="73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71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2CCC-E245-434E-A9CC-FF9748218FA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CMI_spot_h_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75" y="5988236"/>
            <a:ext cx="2061436" cy="73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7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2CCC-E245-434E-A9CC-FF9748218FA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CMI_spot_h_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75" y="5988236"/>
            <a:ext cx="2061436" cy="73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0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2CCC-E245-434E-A9CC-FF9748218FA5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CMI_spot_h_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75" y="5988236"/>
            <a:ext cx="2061436" cy="73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8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and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2CCC-E245-434E-A9CC-FF9748218FA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CMI_spot_h_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75" y="5988236"/>
            <a:ext cx="2061436" cy="736227"/>
          </a:xfrm>
          <a:prstGeom prst="rect">
            <a:avLst/>
          </a:prstGeom>
        </p:spPr>
      </p:pic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78855" y="1600199"/>
            <a:ext cx="4007945" cy="45259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7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and_2_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2CCC-E245-434E-A9CC-FF9748218FA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CMI_spot_h_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75" y="5988236"/>
            <a:ext cx="2061436" cy="736227"/>
          </a:xfrm>
          <a:prstGeom prst="rect">
            <a:avLst/>
          </a:prstGeom>
        </p:spPr>
      </p:pic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78855" y="1600199"/>
            <a:ext cx="4007945" cy="21839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/>
          </p:nvPr>
        </p:nvSpPr>
        <p:spPr>
          <a:xfrm>
            <a:off x="4678855" y="3950925"/>
            <a:ext cx="4007945" cy="218243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5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93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1B2"/>
                </a:solidFill>
              </a:defRPr>
            </a:lvl1pPr>
          </a:lstStyle>
          <a:p>
            <a:fld id="{82622CCC-E245-434E-A9CC-FF9748218F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7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9" r:id="rId8"/>
    <p:sldLayoutId id="2147483660" r:id="rId9"/>
    <p:sldLayoutId id="2147483657" r:id="rId10"/>
    <p:sldLayoutId id="2147483658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3435" y="2629675"/>
            <a:ext cx="3297099" cy="157780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Assessment and Screening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July 7,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956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Screening for ADHD using the SWAN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149927"/>
            <a:ext cx="8229600" cy="5262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1400" dirty="0" smtClean="0"/>
              <a:t>QUESTIONS: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Give </a:t>
            </a:r>
            <a:r>
              <a:rPr lang="en-US" sz="1400" dirty="0"/>
              <a:t>close attention to detail and avoid careless mistakes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Sustain </a:t>
            </a:r>
            <a:r>
              <a:rPr lang="en-US" sz="1400" dirty="0"/>
              <a:t>attention on tasks or play activities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Listen </a:t>
            </a:r>
            <a:r>
              <a:rPr lang="en-US" sz="1400" dirty="0"/>
              <a:t>when spoken to directly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Follow </a:t>
            </a:r>
            <a:r>
              <a:rPr lang="en-US" sz="1400" dirty="0"/>
              <a:t>through on instructions &amp; finish school work/chores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Organize </a:t>
            </a:r>
            <a:r>
              <a:rPr lang="en-US" sz="1400" dirty="0"/>
              <a:t>tasks and activities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Engage </a:t>
            </a:r>
            <a:r>
              <a:rPr lang="en-US" sz="1400" dirty="0"/>
              <a:t>in tasks that require sustained mental effort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Keep </a:t>
            </a:r>
            <a:r>
              <a:rPr lang="en-US" sz="1400" dirty="0"/>
              <a:t>track of things necessary for activities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Ignore </a:t>
            </a:r>
            <a:r>
              <a:rPr lang="en-US" sz="1400" dirty="0"/>
              <a:t>extraneous stimuli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Remember </a:t>
            </a:r>
            <a:r>
              <a:rPr lang="en-US" sz="1400" dirty="0"/>
              <a:t>daily activities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Sit </a:t>
            </a:r>
            <a:r>
              <a:rPr lang="en-US" sz="1400" dirty="0"/>
              <a:t>still (control movement of hands/ feet or control squirming)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Stay </a:t>
            </a:r>
            <a:r>
              <a:rPr lang="en-US" sz="1400" dirty="0"/>
              <a:t>seated (when required by class rules/social conventions)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Modulate </a:t>
            </a:r>
            <a:r>
              <a:rPr lang="en-US" sz="1400" dirty="0"/>
              <a:t>motor activity (inhibit inappropriate running/climbing)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Play </a:t>
            </a:r>
            <a:r>
              <a:rPr lang="en-US" sz="1400" dirty="0"/>
              <a:t>quietly (keep noise level reasonable)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Settle </a:t>
            </a:r>
            <a:r>
              <a:rPr lang="en-US" sz="1400" dirty="0"/>
              <a:t>down and rest (control constant activity)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Modulate </a:t>
            </a:r>
            <a:r>
              <a:rPr lang="en-US" sz="1400" dirty="0"/>
              <a:t>verbal activity (control excess talking)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Reflect </a:t>
            </a:r>
            <a:r>
              <a:rPr lang="en-US" sz="1400" dirty="0"/>
              <a:t>on questions (control blurting out answers)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Await </a:t>
            </a:r>
            <a:r>
              <a:rPr lang="en-US" sz="1400" dirty="0"/>
              <a:t>turn (stand in line and take turns)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Enter </a:t>
            </a:r>
            <a:r>
              <a:rPr lang="en-US" sz="1400" dirty="0"/>
              <a:t>into conversations &amp; games (control interrupting/intruding)</a:t>
            </a:r>
          </a:p>
          <a:p>
            <a:endParaRPr lang="en-US" sz="1400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sz="1400" dirty="0" smtClean="0"/>
              <a:t>ANSWER CHOICES:</a:t>
            </a:r>
          </a:p>
          <a:p>
            <a:pPr marL="342900" indent="-342900"/>
            <a:r>
              <a:rPr lang="en-US" sz="1400" dirty="0" smtClean="0"/>
              <a:t>-3=Far Below Average; -2=Below Average; -1=Slightly Below Average; 0=Average; 1=Slightly Above Average; 2=Above Average; 3=Far Above Average</a:t>
            </a:r>
          </a:p>
          <a:p>
            <a:pPr marL="342900" indent="-342900"/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935295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Measurement Error: </a:t>
            </a:r>
            <a:r>
              <a:rPr lang="en-US" dirty="0" smtClean="0"/>
              <a:t>The </a:t>
            </a:r>
            <a:r>
              <a:rPr lang="en-US" dirty="0"/>
              <a:t>difference between a measured value of quantity and its true value.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statistics, an error is not a "mistake". Variability is an inherent part of things being </a:t>
            </a:r>
            <a:r>
              <a:rPr lang="en-US" dirty="0" smtClean="0"/>
              <a:t>measured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of the measurement process.</a:t>
            </a:r>
          </a:p>
          <a:p>
            <a:endParaRPr lang="en-US" dirty="0" smtClean="0"/>
          </a:p>
          <a:p>
            <a:r>
              <a:rPr lang="en-US" dirty="0" smtClean="0"/>
              <a:t>Random Error</a:t>
            </a:r>
          </a:p>
          <a:p>
            <a:pPr lvl="1"/>
            <a:r>
              <a:rPr lang="en-US" dirty="0"/>
              <a:t>An error in measurement caused by factors that vary from one measurement to </a:t>
            </a:r>
            <a:r>
              <a:rPr lang="en-US" dirty="0" smtClean="0"/>
              <a:t>another</a:t>
            </a:r>
            <a:endParaRPr lang="en-US" dirty="0"/>
          </a:p>
          <a:p>
            <a:pPr lvl="2"/>
            <a:r>
              <a:rPr lang="en-US" dirty="0" smtClean="0"/>
              <a:t>Random errors usually result from the experimenter's inability to take the same measurement in exactly the same way to get exact the same number.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Systematic Error</a:t>
            </a:r>
          </a:p>
          <a:p>
            <a:pPr lvl="1"/>
            <a:r>
              <a:rPr lang="en-US" dirty="0"/>
              <a:t>Systematic errors are errors associated with a flaw in the </a:t>
            </a:r>
            <a:r>
              <a:rPr lang="en-US" dirty="0" smtClean="0"/>
              <a:t>instrument, equipment, </a:t>
            </a:r>
            <a:r>
              <a:rPr lang="en-US" dirty="0"/>
              <a:t>or in the design of the experiment.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2CCC-E245-434E-A9CC-FF9748218F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71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Reliable = consistent </a:t>
            </a:r>
          </a:p>
          <a:p>
            <a:pPr marL="0" indent="0">
              <a:buNone/>
            </a:pPr>
            <a:endParaRPr lang="en-US" sz="2800" b="1" dirty="0" smtClean="0"/>
          </a:p>
          <a:p>
            <a:r>
              <a:rPr lang="en-US" dirty="0" smtClean="0"/>
              <a:t>Consistent results over repeated applications.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Reliability is concerned with </a:t>
            </a:r>
            <a:r>
              <a:rPr lang="en-US" b="1" dirty="0" smtClean="0"/>
              <a:t>random error</a:t>
            </a:r>
            <a:r>
              <a:rPr lang="en-US" dirty="0" smtClean="0"/>
              <a:t>;  e.g., same survey given at two times of the day that gives different results (low correlation) for the same participants is </a:t>
            </a:r>
            <a:r>
              <a:rPr lang="en-US" dirty="0" smtClean="0"/>
              <a:t>likely not </a:t>
            </a:r>
            <a:r>
              <a:rPr lang="en-US" dirty="0" smtClean="0"/>
              <a:t>reliable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031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Test-retest reliability</a:t>
            </a:r>
            <a:endParaRPr lang="en-US" dirty="0"/>
          </a:p>
          <a:p>
            <a:pPr lvl="1"/>
            <a:r>
              <a:rPr lang="en-US" dirty="0" smtClean="0"/>
              <a:t>The consistency of measure from one time to another </a:t>
            </a:r>
          </a:p>
          <a:p>
            <a:r>
              <a:rPr lang="en-US" b="1" dirty="0" smtClean="0"/>
              <a:t>Inter-rater reliability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he degree to which different raters/observers give consistent estimates of the same construct (kappa, correlation, concordance, ICC) </a:t>
            </a:r>
          </a:p>
          <a:p>
            <a:r>
              <a:rPr lang="en-US" b="1" dirty="0" smtClean="0"/>
              <a:t>Internal consistency</a:t>
            </a:r>
          </a:p>
          <a:p>
            <a:pPr lvl="1"/>
            <a:r>
              <a:rPr lang="en-US" dirty="0" smtClean="0"/>
              <a:t>The</a:t>
            </a:r>
            <a:r>
              <a:rPr lang="en-US" b="1" dirty="0" smtClean="0"/>
              <a:t> </a:t>
            </a:r>
            <a:r>
              <a:rPr lang="en-US" dirty="0" smtClean="0"/>
              <a:t>consistency of results across items in a test (</a:t>
            </a:r>
            <a:r>
              <a:rPr lang="en-US" dirty="0" err="1" smtClean="0"/>
              <a:t>Cronbach’s</a:t>
            </a:r>
            <a:r>
              <a:rPr lang="en-US" dirty="0" smtClean="0"/>
              <a:t> alpha) </a:t>
            </a:r>
          </a:p>
          <a:p>
            <a:r>
              <a:rPr lang="en-US" b="1" dirty="0"/>
              <a:t>Parallel-Forms </a:t>
            </a:r>
            <a:r>
              <a:rPr lang="en-US" b="1" dirty="0" smtClean="0"/>
              <a:t>Reliability</a:t>
            </a:r>
          </a:p>
          <a:p>
            <a:pPr lvl="1"/>
            <a:r>
              <a:rPr lang="en-US" dirty="0" smtClean="0"/>
              <a:t>The</a:t>
            </a:r>
            <a:r>
              <a:rPr lang="en-US" b="1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consistency of the results of two tests constructed in the same way from the same content domain.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818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we sure it’s reliable?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If test-retest agreement is high, is the interview truly reliable?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If test-retest agreement is low, is the interview unreliable?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23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600" b="1" dirty="0" smtClean="0"/>
              <a:t>Validity = accuracy </a:t>
            </a:r>
          </a:p>
          <a:p>
            <a:endParaRPr lang="en-US" sz="2600" b="1" dirty="0" smtClean="0"/>
          </a:p>
          <a:p>
            <a:r>
              <a:rPr lang="en-US" dirty="0" smtClean="0"/>
              <a:t>A valid measure actually assesses what it intends to measure. </a:t>
            </a:r>
          </a:p>
          <a:p>
            <a:endParaRPr lang="en-US" dirty="0"/>
          </a:p>
          <a:p>
            <a:r>
              <a:rPr lang="en-US" dirty="0"/>
              <a:t>V</a:t>
            </a:r>
            <a:r>
              <a:rPr lang="en-US" dirty="0" smtClean="0"/>
              <a:t>alidity is concerned with </a:t>
            </a:r>
            <a:r>
              <a:rPr lang="en-US" b="1" dirty="0" smtClean="0"/>
              <a:t>systematic errors</a:t>
            </a:r>
            <a:r>
              <a:rPr lang="en-US" dirty="0" smtClean="0"/>
              <a:t>; e.g., Is depression captured by a certain score on a self-rating scale?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Assessing measure validity usually involves comparing two different measures of the same construct(e.g., self-rating scales versus diagnostic interview) </a:t>
            </a:r>
          </a:p>
        </p:txBody>
      </p:sp>
    </p:spTree>
    <p:extLst>
      <p:ext uri="{BB962C8B-B14F-4D97-AF65-F5344CB8AC3E}">
        <p14:creationId xmlns:p14="http://schemas.microsoft.com/office/powerpoint/2010/main" val="2550213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Construct Validity</a:t>
            </a:r>
          </a:p>
          <a:p>
            <a:pPr lvl="1"/>
            <a:r>
              <a:rPr lang="en-US" dirty="0" smtClean="0"/>
              <a:t>The measure </a:t>
            </a:r>
            <a:r>
              <a:rPr lang="en-US" dirty="0"/>
              <a:t>accurately </a:t>
            </a:r>
            <a:r>
              <a:rPr lang="en-US" dirty="0" smtClean="0"/>
              <a:t>captures </a:t>
            </a:r>
            <a:r>
              <a:rPr lang="en-US" dirty="0"/>
              <a:t>the construct of </a:t>
            </a:r>
            <a:r>
              <a:rPr lang="en-US" dirty="0" smtClean="0"/>
              <a:t>interest</a:t>
            </a:r>
            <a:endParaRPr lang="en-US" dirty="0"/>
          </a:p>
          <a:p>
            <a:pPr lvl="1"/>
            <a:r>
              <a:rPr lang="en-US" dirty="0" smtClean="0"/>
              <a:t>It is able </a:t>
            </a:r>
            <a:r>
              <a:rPr lang="en-US" dirty="0"/>
              <a:t>to distinguish between people </a:t>
            </a:r>
            <a:r>
              <a:rPr lang="en-US" dirty="0" smtClean="0"/>
              <a:t>with and without </a:t>
            </a:r>
            <a:r>
              <a:rPr lang="en-US" dirty="0"/>
              <a:t>those </a:t>
            </a:r>
            <a:r>
              <a:rPr lang="en-US" dirty="0" smtClean="0"/>
              <a:t>attributes/characteristics</a:t>
            </a:r>
          </a:p>
          <a:p>
            <a:r>
              <a:rPr lang="en-US" b="1" dirty="0" smtClean="0"/>
              <a:t>Content Validity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scale </a:t>
            </a:r>
            <a:r>
              <a:rPr lang="en-US" dirty="0" smtClean="0"/>
              <a:t>contains </a:t>
            </a:r>
            <a:r>
              <a:rPr lang="en-US" dirty="0"/>
              <a:t>all </a:t>
            </a:r>
            <a:r>
              <a:rPr lang="en-US" dirty="0" smtClean="0"/>
              <a:t>of the </a:t>
            </a:r>
            <a:r>
              <a:rPr lang="en-US" dirty="0"/>
              <a:t>important items that accurately measure the construct of </a:t>
            </a:r>
            <a:r>
              <a:rPr lang="en-US" dirty="0" smtClean="0"/>
              <a:t>interest</a:t>
            </a:r>
            <a:endParaRPr lang="en-US" dirty="0"/>
          </a:p>
          <a:p>
            <a:pPr lvl="1"/>
            <a:r>
              <a:rPr lang="en-US" dirty="0"/>
              <a:t>No statistical means of assessing content </a:t>
            </a:r>
            <a:r>
              <a:rPr lang="en-US" dirty="0" smtClean="0"/>
              <a:t>validity; Typically relies </a:t>
            </a:r>
            <a:r>
              <a:rPr lang="en-US" dirty="0"/>
              <a:t>on expert </a:t>
            </a:r>
            <a:r>
              <a:rPr lang="en-US" dirty="0" smtClean="0"/>
              <a:t>consensus</a:t>
            </a:r>
          </a:p>
          <a:p>
            <a:r>
              <a:rPr lang="en-US" b="1" dirty="0"/>
              <a:t>Criterion </a:t>
            </a:r>
            <a:r>
              <a:rPr lang="en-US" b="1" dirty="0" smtClean="0"/>
              <a:t>Validity</a:t>
            </a:r>
            <a:r>
              <a:rPr lang="en-US" b="1" dirty="0"/>
              <a:t>/Predictive V</a:t>
            </a:r>
            <a:r>
              <a:rPr lang="en-US" b="1" dirty="0" smtClean="0"/>
              <a:t>alidity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measure </a:t>
            </a:r>
            <a:r>
              <a:rPr lang="en-US" dirty="0" smtClean="0"/>
              <a:t>forecasts </a:t>
            </a:r>
            <a:r>
              <a:rPr lang="en-US" dirty="0"/>
              <a:t>future performance (predictive validity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assessment of the measure agrees </a:t>
            </a:r>
            <a:r>
              <a:rPr lang="en-US" dirty="0"/>
              <a:t>with </a:t>
            </a:r>
            <a:r>
              <a:rPr lang="en-US" dirty="0" smtClean="0"/>
              <a:t>a </a:t>
            </a:r>
            <a:r>
              <a:rPr lang="en-US" dirty="0"/>
              <a:t>measure already shown to be valid (concurrent </a:t>
            </a:r>
            <a:r>
              <a:rPr lang="en-US" dirty="0" smtClean="0"/>
              <a:t>validity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000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and Validity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b="1" dirty="0" smtClean="0"/>
          </a:p>
          <a:p>
            <a:r>
              <a:rPr lang="en-US" sz="3200" b="1" dirty="0" smtClean="0"/>
              <a:t>Valid measures can be unreliable</a:t>
            </a:r>
          </a:p>
          <a:p>
            <a:endParaRPr lang="en-US" sz="3200" b="1" dirty="0"/>
          </a:p>
          <a:p>
            <a:r>
              <a:rPr lang="en-US" sz="3200" b="1" dirty="0" smtClean="0"/>
              <a:t>Reliable measures may not be valid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2839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dirty="0" smtClean="0"/>
              <a:t>Validity </a:t>
            </a:r>
            <a:r>
              <a:rPr lang="en-US" dirty="0" err="1" smtClean="0"/>
              <a:t>vs</a:t>
            </a:r>
            <a:r>
              <a:rPr lang="en-US" dirty="0" smtClean="0"/>
              <a:t> Reliability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33600"/>
            <a:ext cx="8659092" cy="2886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7029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&amp; Specificity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Sensitivity</a:t>
            </a:r>
          </a:p>
          <a:p>
            <a:pPr lvl="1"/>
            <a:r>
              <a:rPr lang="en-US" dirty="0" smtClean="0"/>
              <a:t>Proportion </a:t>
            </a:r>
            <a:r>
              <a:rPr lang="en-US" dirty="0" smtClean="0"/>
              <a:t>of people with a disease who test positive for disease </a:t>
            </a:r>
          </a:p>
          <a:p>
            <a:pPr lvl="2"/>
            <a:r>
              <a:rPr lang="en-US" dirty="0" smtClean="0"/>
              <a:t>If you screen positive, how likely is it that you are truly positive</a:t>
            </a:r>
            <a:r>
              <a:rPr lang="en-US" dirty="0" smtClean="0"/>
              <a:t>?</a:t>
            </a:r>
            <a:endParaRPr lang="en-US" dirty="0" smtClean="0"/>
          </a:p>
          <a:p>
            <a:pPr lvl="1"/>
            <a:r>
              <a:rPr lang="en-US" dirty="0" smtClean="0"/>
              <a:t>With a highly sensitive test, few </a:t>
            </a:r>
            <a:r>
              <a:rPr lang="en-US" dirty="0" smtClean="0"/>
              <a:t>cases of disease are </a:t>
            </a:r>
            <a:r>
              <a:rPr lang="en-US" dirty="0" smtClean="0"/>
              <a:t>missed</a:t>
            </a:r>
          </a:p>
          <a:p>
            <a:r>
              <a:rPr lang="en-US" b="1" dirty="0" smtClean="0"/>
              <a:t>Specificity</a:t>
            </a:r>
            <a:endParaRPr lang="en-US" b="1" dirty="0" smtClean="0"/>
          </a:p>
          <a:p>
            <a:pPr lvl="1"/>
            <a:r>
              <a:rPr lang="en-US" dirty="0"/>
              <a:t>Proportion of patients without the disease who test negative</a:t>
            </a:r>
          </a:p>
          <a:p>
            <a:pPr lvl="2"/>
            <a:r>
              <a:rPr lang="en-US" dirty="0"/>
              <a:t>If you screen negative, how likely is it that you are truly negative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36805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Diagnostic Interviews</a:t>
            </a:r>
          </a:p>
          <a:p>
            <a:r>
              <a:rPr lang="en-US" dirty="0" smtClean="0"/>
              <a:t>Questionnaires/Screening Tools</a:t>
            </a:r>
          </a:p>
          <a:p>
            <a:r>
              <a:rPr lang="en-US" dirty="0" smtClean="0"/>
              <a:t>Measurement </a:t>
            </a:r>
            <a:r>
              <a:rPr lang="en-US" dirty="0" smtClean="0"/>
              <a:t>Error</a:t>
            </a:r>
          </a:p>
          <a:p>
            <a:r>
              <a:rPr lang="en-US" dirty="0" smtClean="0"/>
              <a:t>Reliability</a:t>
            </a:r>
            <a:endParaRPr lang="en-US" dirty="0"/>
          </a:p>
          <a:p>
            <a:r>
              <a:rPr lang="en-US" dirty="0" smtClean="0"/>
              <a:t>Validity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2CCC-E245-434E-A9CC-FF9748218F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11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vs. Specificity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Often a trade off between sensitivity and specificity</a:t>
            </a:r>
          </a:p>
          <a:p>
            <a:endParaRPr lang="en-US" dirty="0"/>
          </a:p>
          <a:p>
            <a:r>
              <a:rPr lang="en-US" dirty="0" smtClean="0"/>
              <a:t>When to use a sensitive test:</a:t>
            </a:r>
          </a:p>
          <a:p>
            <a:pPr lvl="1"/>
            <a:r>
              <a:rPr lang="en-US" dirty="0" smtClean="0"/>
              <a:t>When you want to avoid false negative, don’t want to ‘miss’ true disease</a:t>
            </a:r>
          </a:p>
          <a:p>
            <a:pPr lvl="2"/>
            <a:r>
              <a:rPr lang="en-US" dirty="0" smtClean="0"/>
              <a:t>Consider consequences </a:t>
            </a:r>
            <a:r>
              <a:rPr lang="en-US" dirty="0" smtClean="0"/>
              <a:t>of a </a:t>
            </a:r>
            <a:r>
              <a:rPr lang="en-US" dirty="0" smtClean="0"/>
              <a:t>false </a:t>
            </a:r>
            <a:r>
              <a:rPr lang="en-US" dirty="0" smtClean="0"/>
              <a:t>negative result</a:t>
            </a:r>
            <a:endParaRPr lang="en-US" dirty="0" smtClean="0"/>
          </a:p>
          <a:p>
            <a:pPr lvl="3"/>
            <a:r>
              <a:rPr lang="en-US" dirty="0" smtClean="0"/>
              <a:t>Infectiousness</a:t>
            </a:r>
          </a:p>
          <a:p>
            <a:pPr lvl="3"/>
            <a:r>
              <a:rPr lang="en-US" dirty="0" smtClean="0"/>
              <a:t>Rapidly advancing disease</a:t>
            </a:r>
          </a:p>
          <a:p>
            <a:pPr lvl="3"/>
            <a:r>
              <a:rPr lang="en-US" dirty="0" smtClean="0"/>
              <a:t>During early stages of diagnosis</a:t>
            </a:r>
          </a:p>
          <a:p>
            <a:endParaRPr lang="en-US" dirty="0" smtClean="0"/>
          </a:p>
          <a:p>
            <a:r>
              <a:rPr lang="en-US" dirty="0" smtClean="0"/>
              <a:t>When to use a specific test:</a:t>
            </a:r>
            <a:endParaRPr lang="en-US" dirty="0"/>
          </a:p>
          <a:p>
            <a:pPr lvl="1"/>
            <a:r>
              <a:rPr lang="en-US" dirty="0"/>
              <a:t>Often used to confirm </a:t>
            </a:r>
            <a:r>
              <a:rPr lang="en-US" dirty="0" smtClean="0"/>
              <a:t>diagnosis</a:t>
            </a:r>
          </a:p>
          <a:p>
            <a:pPr lvl="1"/>
            <a:r>
              <a:rPr lang="en-US" dirty="0" smtClean="0"/>
              <a:t>Important </a:t>
            </a:r>
            <a:r>
              <a:rPr lang="en-US" dirty="0"/>
              <a:t>when false positives can be </a:t>
            </a:r>
            <a:r>
              <a:rPr lang="en-US" dirty="0" smtClean="0"/>
              <a:t>harmful</a:t>
            </a:r>
          </a:p>
          <a:p>
            <a:pPr lvl="2"/>
            <a:r>
              <a:rPr lang="en-US" dirty="0" smtClean="0"/>
              <a:t>Consider consequences of a false positive result</a:t>
            </a:r>
            <a:endParaRPr lang="en-US" dirty="0" smtClean="0"/>
          </a:p>
          <a:p>
            <a:pPr lvl="3"/>
            <a:r>
              <a:rPr lang="en-US" dirty="0" smtClean="0"/>
              <a:t>Diagnosis can have negative impact on mental health</a:t>
            </a:r>
          </a:p>
          <a:p>
            <a:pPr lvl="3"/>
            <a:r>
              <a:rPr lang="en-US" dirty="0" smtClean="0"/>
              <a:t>Unnecessary invasive testing or treatment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072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&amp; Negative Predictive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Positive Predictive Value</a:t>
            </a:r>
          </a:p>
          <a:p>
            <a:pPr lvl="1"/>
            <a:r>
              <a:rPr lang="en-US" dirty="0" smtClean="0"/>
              <a:t>Probability </a:t>
            </a:r>
            <a:r>
              <a:rPr lang="en-US" dirty="0"/>
              <a:t>that those who screen positive truly have </a:t>
            </a:r>
            <a:r>
              <a:rPr lang="en-US" dirty="0" smtClean="0"/>
              <a:t>disease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Negative Predictive Value</a:t>
            </a:r>
          </a:p>
          <a:p>
            <a:pPr lvl="1"/>
            <a:r>
              <a:rPr lang="en-US" dirty="0" smtClean="0"/>
              <a:t>Probability that those who screen negative truly don’t have </a:t>
            </a:r>
            <a:r>
              <a:rPr lang="en-US" dirty="0" smtClean="0"/>
              <a:t>disease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48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6712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Measuring validity of a screening instrument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1287312"/>
            <a:ext cx="7988300" cy="530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996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Assessing validity of a diagnostic 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Do the interview’s questions accurately and exhaustively map onto the symptoms and other criteria in the DSM?</a:t>
            </a:r>
          </a:p>
          <a:p>
            <a:pPr marL="457200" indent="-457200">
              <a:buAutoNum type="arabicPeriod"/>
            </a:pPr>
            <a:r>
              <a:rPr lang="en-US" dirty="0" smtClean="0"/>
              <a:t>Are the skip rules correct, so that respondents are not asked questions to which only one answer is logically possible?</a:t>
            </a:r>
          </a:p>
          <a:p>
            <a:pPr marL="457200" indent="-457200">
              <a:buAutoNum type="arabicPeriod"/>
            </a:pPr>
            <a:r>
              <a:rPr lang="en-US" dirty="0" smtClean="0"/>
              <a:t>Do respondents understand the questions as intended?</a:t>
            </a:r>
          </a:p>
          <a:p>
            <a:pPr marL="457200" indent="-457200">
              <a:buAutoNum type="arabicPeriod"/>
            </a:pPr>
            <a:r>
              <a:rPr lang="en-US" dirty="0" smtClean="0"/>
              <a:t>Do the respondents have the information necessary to answer the questions?</a:t>
            </a:r>
          </a:p>
          <a:p>
            <a:pPr marL="457200" indent="-457200">
              <a:buAutoNum type="arabicPeriod"/>
            </a:pPr>
            <a:r>
              <a:rPr lang="en-US" dirty="0" smtClean="0"/>
              <a:t>Are the questions acceptable to respondents?</a:t>
            </a:r>
          </a:p>
          <a:p>
            <a:pPr marL="457200" indent="-457200">
              <a:buAutoNum type="arabicPeriod"/>
            </a:pPr>
            <a:r>
              <a:rPr lang="en-US" dirty="0" smtClean="0"/>
              <a:t>Was the interviewing situation conducive to honest and complete answers?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Have the respondent’s responses been correctly entered into the data base?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Does the computer diagnostic program accurately map onto the diagnostic algorithms of the Manual?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Does the computer program distinguish cases where a disorder’s absence is equivocal from cases known to be negative?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316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818" y="2286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Comparing psychometrics of instruments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6" y="990600"/>
            <a:ext cx="9028364" cy="5544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3648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important to carefully consider the strengths and weaknesses of different assessment tools</a:t>
            </a:r>
          </a:p>
          <a:p>
            <a:pPr lvl="1"/>
            <a:r>
              <a:rPr lang="en-US" dirty="0" smtClean="0"/>
              <a:t>Selecting instruments for a research study</a:t>
            </a:r>
          </a:p>
          <a:p>
            <a:pPr lvl="1"/>
            <a:r>
              <a:rPr lang="en-US" dirty="0" smtClean="0"/>
              <a:t>Developing new interviews or rating scales</a:t>
            </a:r>
          </a:p>
          <a:p>
            <a:pPr lvl="1"/>
            <a:r>
              <a:rPr lang="en-US" dirty="0" smtClean="0"/>
              <a:t>Literature review</a:t>
            </a:r>
          </a:p>
          <a:p>
            <a:pPr lvl="1"/>
            <a:r>
              <a:rPr lang="en-US" dirty="0" smtClean="0"/>
              <a:t>Data analysis &amp; research projects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2CCC-E245-434E-A9CC-FF9748218FA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48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2CCC-E245-434E-A9CC-FF9748218FA5}" type="slidenum">
              <a:rPr lang="en-US" smtClean="0"/>
              <a:t>26</a:t>
            </a:fld>
            <a:endParaRPr lang="en-US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Robins LN. Birth and development of psychiatric interviews. Chapter 11 in Textbook in Psychiatric Epidemiology. Second Edition.  </a:t>
            </a:r>
            <a:r>
              <a:rPr lang="en-US" sz="1000" dirty="0" err="1" smtClean="0"/>
              <a:t>Tsuang</a:t>
            </a:r>
            <a:r>
              <a:rPr lang="en-US" sz="1000" dirty="0" smtClean="0"/>
              <a:t> MT, </a:t>
            </a:r>
            <a:r>
              <a:rPr lang="en-US" sz="1000" dirty="0" err="1" smtClean="0"/>
              <a:t>Tohen</a:t>
            </a:r>
            <a:r>
              <a:rPr lang="en-US" sz="1000" dirty="0" smtClean="0"/>
              <a:t> M. eds.  Wiley-</a:t>
            </a:r>
            <a:r>
              <a:rPr lang="en-US" sz="1000" dirty="0" err="1" smtClean="0"/>
              <a:t>Liss</a:t>
            </a:r>
            <a:r>
              <a:rPr lang="en-US" sz="1000" dirty="0" smtClean="0"/>
              <a:t>, 2002. </a:t>
            </a:r>
          </a:p>
          <a:p>
            <a:r>
              <a:rPr lang="en-US" sz="1000" dirty="0"/>
              <a:t>Goldstein JM, Simpson JC. Validity: Definitions and application to psychiatric research. Chapter 5 In Textbook in Psychiatric Epidemiology. Second Edition.  </a:t>
            </a:r>
            <a:r>
              <a:rPr lang="en-US" sz="1000" dirty="0" err="1"/>
              <a:t>Tsuang</a:t>
            </a:r>
            <a:r>
              <a:rPr lang="en-US" sz="1000" dirty="0"/>
              <a:t> MT, </a:t>
            </a:r>
            <a:r>
              <a:rPr lang="en-US" sz="1000" dirty="0" err="1"/>
              <a:t>Tohen</a:t>
            </a:r>
            <a:r>
              <a:rPr lang="en-US" sz="1000" dirty="0"/>
              <a:t> M. eds.  Wiley-</a:t>
            </a:r>
            <a:r>
              <a:rPr lang="en-US" sz="1000" dirty="0" err="1"/>
              <a:t>Liss</a:t>
            </a:r>
            <a:r>
              <a:rPr lang="en-US" sz="1000" dirty="0"/>
              <a:t>, 2002.</a:t>
            </a:r>
            <a:r>
              <a:rPr lang="en-US" sz="1000" b="1" dirty="0"/>
              <a:t> </a:t>
            </a:r>
            <a:endParaRPr lang="en-US" sz="1000" b="1" dirty="0" smtClean="0"/>
          </a:p>
          <a:p>
            <a:r>
              <a:rPr lang="en-US" sz="1000" dirty="0"/>
              <a:t>First MB. DSM-IV and psychiatric epidemiology. Chapter 13 in Textbook in Psychiatric Epidemiology. Second Edition.  </a:t>
            </a:r>
            <a:r>
              <a:rPr lang="en-US" sz="1000" dirty="0" err="1"/>
              <a:t>Tsuang</a:t>
            </a:r>
            <a:r>
              <a:rPr lang="en-US" sz="1000" dirty="0"/>
              <a:t> MT, </a:t>
            </a:r>
            <a:r>
              <a:rPr lang="en-US" sz="1000" dirty="0" err="1"/>
              <a:t>Tohen</a:t>
            </a:r>
            <a:r>
              <a:rPr lang="en-US" sz="1000" dirty="0"/>
              <a:t> M. eds.  Wiley-</a:t>
            </a:r>
            <a:r>
              <a:rPr lang="en-US" sz="1000" dirty="0" err="1"/>
              <a:t>Liss</a:t>
            </a:r>
            <a:r>
              <a:rPr lang="en-US" sz="1000" dirty="0"/>
              <a:t>, 2002. </a:t>
            </a:r>
            <a:endParaRPr lang="en-US" sz="1000" dirty="0" smtClean="0"/>
          </a:p>
          <a:p>
            <a:r>
              <a:rPr lang="en-US" sz="1000" dirty="0" err="1"/>
              <a:t>Brewin</a:t>
            </a:r>
            <a:r>
              <a:rPr lang="en-US" sz="1000" dirty="0"/>
              <a:t> </a:t>
            </a:r>
            <a:r>
              <a:rPr lang="en-US" sz="1000" dirty="0" smtClean="0"/>
              <a:t>C. </a:t>
            </a:r>
            <a:r>
              <a:rPr lang="en-US" sz="1000" dirty="0"/>
              <a:t>Systematic review of screening instruments for adults at risk of PTSD.  Journal of Traumatic Stress. 2005;18(1):53-62. 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95608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113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of diagnostic interviews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Early attempts to estimate burden of psychopathology were based on hospital records, interviews with local doctors, household informants, questionnaires without diagnostic criteria</a:t>
            </a:r>
          </a:p>
          <a:p>
            <a:r>
              <a:rPr lang="en-US" dirty="0" smtClean="0"/>
              <a:t>Interest in developing standardized personal interviews came out of WWII</a:t>
            </a:r>
          </a:p>
          <a:p>
            <a:pPr lvl="1"/>
            <a:r>
              <a:rPr lang="en-US" dirty="0" smtClean="0"/>
              <a:t>Neuropsychiatric Screening Adjunct (NSA)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21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of diagnostic interviews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Instruments originally based on the DSM-III</a:t>
            </a:r>
          </a:p>
          <a:p>
            <a:pPr lvl="1"/>
            <a:r>
              <a:rPr lang="en-US" dirty="0" smtClean="0"/>
              <a:t>Diagnostic Interview Schedule (DIS)</a:t>
            </a:r>
          </a:p>
          <a:p>
            <a:pPr lvl="1"/>
            <a:r>
              <a:rPr lang="en-US" dirty="0" smtClean="0"/>
              <a:t>Composite International Diagnostic Interview (CIDI)</a:t>
            </a:r>
          </a:p>
          <a:p>
            <a:r>
              <a:rPr lang="en-US" dirty="0" smtClean="0"/>
              <a:t>Further operationalized diagnostic criteria into specific interview questions</a:t>
            </a:r>
          </a:p>
          <a:p>
            <a:r>
              <a:rPr lang="en-US" dirty="0" smtClean="0"/>
              <a:t>These instruments have been updated based on changes to the DSM</a:t>
            </a:r>
          </a:p>
          <a:p>
            <a:r>
              <a:rPr lang="en-US" dirty="0" smtClean="0"/>
              <a:t>Often considered “gold standard” of psychiatric diagnosis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543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KSADS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/>
            <a:r>
              <a:rPr lang="en-US" dirty="0"/>
              <a:t>The Schedule for Affective Disorders and Schizophrenia (SADS)</a:t>
            </a:r>
          </a:p>
          <a:p>
            <a:pPr marL="285750" indent="-285750"/>
            <a:r>
              <a:rPr lang="en-US" dirty="0"/>
              <a:t>KSADS (Kiddie-SADS) is a version of the SADS that is designed for school aged children 6-18 </a:t>
            </a:r>
            <a:r>
              <a:rPr lang="en-US" dirty="0" smtClean="0"/>
              <a:t>years.</a:t>
            </a:r>
          </a:p>
          <a:p>
            <a:pPr marL="685800" lvl="1"/>
            <a:r>
              <a:rPr lang="en-US" dirty="0" smtClean="0"/>
              <a:t>Administered </a:t>
            </a:r>
            <a:r>
              <a:rPr lang="en-US" dirty="0"/>
              <a:t>by interviewing the parent and </a:t>
            </a:r>
            <a:r>
              <a:rPr lang="en-US" dirty="0" smtClean="0"/>
              <a:t>child</a:t>
            </a:r>
          </a:p>
          <a:p>
            <a:pPr marL="685800" lvl="1"/>
            <a:r>
              <a:rPr lang="en-US" dirty="0" smtClean="0"/>
              <a:t>Clinician </a:t>
            </a:r>
            <a:r>
              <a:rPr lang="en-US" dirty="0"/>
              <a:t>determines a final consensus rating for each </a:t>
            </a:r>
            <a:r>
              <a:rPr lang="en-US" dirty="0" smtClean="0"/>
              <a:t>item</a:t>
            </a:r>
          </a:p>
          <a:p>
            <a:pPr marL="685800" lvl="1"/>
            <a:r>
              <a:rPr lang="en-US" dirty="0"/>
              <a:t>Screen for all disorders with follow up supplement for disorders endorsed </a:t>
            </a:r>
          </a:p>
          <a:p>
            <a:pPr marL="685800" lvl="1"/>
            <a:r>
              <a:rPr lang="en-US" dirty="0" smtClean="0"/>
              <a:t>The </a:t>
            </a:r>
            <a:r>
              <a:rPr lang="en-US" dirty="0"/>
              <a:t>K-SADS-PL was designed to obtain severity ratings of symptomatology, and assess </a:t>
            </a:r>
            <a:r>
              <a:rPr lang="en-US" b="1" dirty="0" smtClean="0"/>
              <a:t>present and </a:t>
            </a:r>
            <a:r>
              <a:rPr lang="en-US" b="1" dirty="0"/>
              <a:t>lifetime</a:t>
            </a:r>
            <a:r>
              <a:rPr lang="en-US" dirty="0"/>
              <a:t> history of psychiatric disorders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2CCC-E245-434E-A9CC-FF9748218F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91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KSADS Example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u="sng" dirty="0" smtClean="0"/>
              <a:t>Depressed Mood</a:t>
            </a:r>
          </a:p>
          <a:p>
            <a:r>
              <a:rPr lang="en-US" b="1" u="sng" dirty="0" smtClean="0"/>
              <a:t>Current: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the past two weeks, how often have you felt sad, down, or depressed, with the down feeling lasting most of the day? </a:t>
            </a:r>
            <a:endParaRPr lang="en-US" dirty="0" smtClean="0"/>
          </a:p>
          <a:p>
            <a:pPr lvl="2"/>
            <a:r>
              <a:rPr lang="en-US" dirty="0" smtClean="0"/>
              <a:t>Not at all</a:t>
            </a:r>
          </a:p>
          <a:p>
            <a:pPr lvl="2"/>
            <a:r>
              <a:rPr lang="en-US" dirty="0" smtClean="0"/>
              <a:t>Rarely</a:t>
            </a:r>
          </a:p>
          <a:p>
            <a:pPr lvl="2"/>
            <a:r>
              <a:rPr lang="en-US" dirty="0" smtClean="0"/>
              <a:t>Several days</a:t>
            </a:r>
          </a:p>
          <a:p>
            <a:pPr lvl="2"/>
            <a:r>
              <a:rPr lang="en-US" dirty="0" smtClean="0"/>
              <a:t>More than half the days</a:t>
            </a:r>
          </a:p>
          <a:p>
            <a:pPr lvl="2"/>
            <a:r>
              <a:rPr lang="en-US" dirty="0" smtClean="0"/>
              <a:t>Nearly every day</a:t>
            </a:r>
          </a:p>
          <a:p>
            <a:r>
              <a:rPr lang="en-US" b="1" u="sng" dirty="0" smtClean="0"/>
              <a:t>Past:</a:t>
            </a:r>
          </a:p>
          <a:p>
            <a:pPr lvl="1"/>
            <a:r>
              <a:rPr lang="en-US" dirty="0"/>
              <a:t>If </a:t>
            </a:r>
            <a:r>
              <a:rPr lang="en-US" dirty="0" smtClean="0"/>
              <a:t>Current Symptoms:</a:t>
            </a:r>
            <a:endParaRPr lang="en-US" dirty="0"/>
          </a:p>
          <a:p>
            <a:pPr lvl="2"/>
            <a:r>
              <a:rPr lang="en-US" dirty="0"/>
              <a:t>Was there ever </a:t>
            </a:r>
            <a:r>
              <a:rPr lang="en-US" i="1" dirty="0"/>
              <a:t>another</a:t>
            </a:r>
            <a:r>
              <a:rPr lang="en-US" dirty="0"/>
              <a:t> a time in the past that you felt sad or down for most of the day, nearly every day, for two weeks or longer? </a:t>
            </a:r>
          </a:p>
          <a:p>
            <a:pPr lvl="1"/>
            <a:r>
              <a:rPr lang="en-US" dirty="0" smtClean="0"/>
              <a:t>If No Current Symptoms:</a:t>
            </a:r>
          </a:p>
          <a:p>
            <a:pPr lvl="2"/>
            <a:r>
              <a:rPr lang="en-US" dirty="0" smtClean="0"/>
              <a:t>Was </a:t>
            </a:r>
            <a:r>
              <a:rPr lang="en-US" dirty="0"/>
              <a:t>there ever a time in the past that you felt sad or down for most of the day, nearly every day, for two weeks or longer?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2CCC-E245-434E-A9CC-FF9748218F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61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Diagnostic Interviews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Structured Clinical Interview for DSM-IV (SCID)</a:t>
            </a:r>
          </a:p>
          <a:p>
            <a:pPr lvl="0"/>
            <a:r>
              <a:rPr lang="en-US" dirty="0"/>
              <a:t>Schedule for Affective Disorders and Schizophrenia (SADS)</a:t>
            </a:r>
          </a:p>
          <a:p>
            <a:pPr lvl="0"/>
            <a:r>
              <a:rPr lang="en-US" dirty="0"/>
              <a:t>Mini-international neuropsychiatric interview (MINI)</a:t>
            </a:r>
          </a:p>
          <a:p>
            <a:pPr lvl="0"/>
            <a:r>
              <a:rPr lang="en-US" dirty="0"/>
              <a:t>World Health </a:t>
            </a:r>
            <a:r>
              <a:rPr lang="en-US" dirty="0" smtClean="0"/>
              <a:t>Organization </a:t>
            </a:r>
            <a:r>
              <a:rPr lang="en-US" dirty="0"/>
              <a:t>Composite International Diagnostic Interview (CIDI)</a:t>
            </a:r>
          </a:p>
          <a:p>
            <a:pPr lvl="0"/>
            <a:r>
              <a:rPr lang="en-US" dirty="0"/>
              <a:t>Schedules for Clinical Assessment in Neuropsychiatry (SCAN)</a:t>
            </a:r>
          </a:p>
          <a:p>
            <a:pPr lvl="0"/>
            <a:r>
              <a:rPr lang="en-US" dirty="0"/>
              <a:t>Diagnostic Interview for Genetic Studies (DIGS)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2CCC-E245-434E-A9CC-FF9748218F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88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Screening Instruments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Screening instruments are brief measures used to differentiate typically developing populations from those with potentially clinical symptoms</a:t>
            </a:r>
          </a:p>
          <a:p>
            <a:pPr lvl="1"/>
            <a:r>
              <a:rPr lang="en-US" dirty="0" smtClean="0"/>
              <a:t>Brief interview</a:t>
            </a:r>
          </a:p>
          <a:p>
            <a:pPr lvl="1"/>
            <a:r>
              <a:rPr lang="en-US" dirty="0" smtClean="0"/>
              <a:t>Self report questionnaires</a:t>
            </a:r>
          </a:p>
          <a:p>
            <a:pPr lvl="1"/>
            <a:r>
              <a:rPr lang="en-US" dirty="0" smtClean="0"/>
              <a:t>Parent report questionnaires</a:t>
            </a:r>
          </a:p>
          <a:p>
            <a:pPr lvl="1"/>
            <a:r>
              <a:rPr lang="en-US" dirty="0" smtClean="0"/>
              <a:t>Teacher report questionnaires</a:t>
            </a:r>
          </a:p>
          <a:p>
            <a:r>
              <a:rPr lang="en-US" dirty="0"/>
              <a:t>There are screening instruments for specific </a:t>
            </a:r>
            <a:r>
              <a:rPr lang="en-US" dirty="0" smtClean="0"/>
              <a:t>disorders, clusters of disorders, or general </a:t>
            </a:r>
            <a:r>
              <a:rPr lang="en-US" dirty="0"/>
              <a:t>psychological </a:t>
            </a:r>
            <a:r>
              <a:rPr lang="en-US" dirty="0" smtClean="0"/>
              <a:t>distress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2CCC-E245-434E-A9CC-FF9748218F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62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screening instruments?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Shorter than diagnostic interview</a:t>
            </a:r>
          </a:p>
          <a:p>
            <a:r>
              <a:rPr lang="en-US" dirty="0" smtClean="0"/>
              <a:t>Less costly than diagnostic interview</a:t>
            </a:r>
          </a:p>
          <a:p>
            <a:pPr lvl="1"/>
            <a:r>
              <a:rPr lang="en-US" dirty="0" smtClean="0"/>
              <a:t>Does not require licensed clinician </a:t>
            </a:r>
          </a:p>
          <a:p>
            <a:pPr lvl="1"/>
            <a:r>
              <a:rPr lang="en-US" dirty="0" smtClean="0"/>
              <a:t>Some diagnostic interviews can be administered by a lay interviewer, but training is costly</a:t>
            </a:r>
          </a:p>
          <a:p>
            <a:r>
              <a:rPr lang="en-US" dirty="0" smtClean="0"/>
              <a:t>Many screening instruments are based on DSM criteria and have been validated in different populations and languages</a:t>
            </a:r>
          </a:p>
        </p:txBody>
      </p:sp>
    </p:spTree>
    <p:extLst>
      <p:ext uri="{BB962C8B-B14F-4D97-AF65-F5344CB8AC3E}">
        <p14:creationId xmlns:p14="http://schemas.microsoft.com/office/powerpoint/2010/main" val="4007252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MI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0071B2"/>
      </a:accent1>
      <a:accent2>
        <a:srgbClr val="00C4D9"/>
      </a:accent2>
      <a:accent3>
        <a:srgbClr val="B5C000"/>
      </a:accent3>
      <a:accent4>
        <a:srgbClr val="929D9E"/>
      </a:accent4>
      <a:accent5>
        <a:srgbClr val="F58025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6294</TotalTime>
  <Words>1521</Words>
  <Application>Microsoft Macintosh PowerPoint</Application>
  <PresentationFormat>On-screen Show (4:3)</PresentationFormat>
  <Paragraphs>206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Assessment and Screening  July 7, 2016</vt:lpstr>
      <vt:lpstr>Overview</vt:lpstr>
      <vt:lpstr>Development of diagnostic interviews</vt:lpstr>
      <vt:lpstr>Development of diagnostic interviews</vt:lpstr>
      <vt:lpstr>KSADS</vt:lpstr>
      <vt:lpstr>KSADS Example Questions</vt:lpstr>
      <vt:lpstr>Other Diagnostic Interviews</vt:lpstr>
      <vt:lpstr>Screening Instruments</vt:lpstr>
      <vt:lpstr>Why use screening instruments?</vt:lpstr>
      <vt:lpstr>Screening for ADHD using the SWAN</vt:lpstr>
      <vt:lpstr>Measurement Error</vt:lpstr>
      <vt:lpstr>Reliability</vt:lpstr>
      <vt:lpstr>Measuring reliability</vt:lpstr>
      <vt:lpstr>Are we sure it’s reliable?</vt:lpstr>
      <vt:lpstr>Validity</vt:lpstr>
      <vt:lpstr>Measuring Validity</vt:lpstr>
      <vt:lpstr>Reliability and Validity </vt:lpstr>
      <vt:lpstr>Validity vs Reliability</vt:lpstr>
      <vt:lpstr>Sensitivity &amp; Specificity </vt:lpstr>
      <vt:lpstr>Sensitivity vs. Specificity</vt:lpstr>
      <vt:lpstr>Positive &amp; Negative Predictive Value</vt:lpstr>
      <vt:lpstr>Measuring validity of a screening instrument</vt:lpstr>
      <vt:lpstr>Assessing validity of a diagnostic interview</vt:lpstr>
      <vt:lpstr>Comparing psychometrics of instruments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Jasmine Escalera</dc:creator>
  <cp:lastModifiedBy>Lindsay Alexander</cp:lastModifiedBy>
  <cp:revision>107</cp:revision>
  <dcterms:created xsi:type="dcterms:W3CDTF">2015-01-16T15:42:53Z</dcterms:created>
  <dcterms:modified xsi:type="dcterms:W3CDTF">2016-07-07T12:56:10Z</dcterms:modified>
</cp:coreProperties>
</file>